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2" r:id="rId3"/>
    <p:sldMasterId id="2147483666" r:id="rId4"/>
  </p:sldMasterIdLst>
  <p:notesMasterIdLst>
    <p:notesMasterId r:id="rId7"/>
  </p:notesMasterIdLst>
  <p:handoutMasterIdLst>
    <p:handoutMasterId r:id="rId42"/>
  </p:handoutMasterIdLst>
  <p:sldIdLst>
    <p:sldId id="256" r:id="rId5"/>
    <p:sldId id="279" r:id="rId6"/>
    <p:sldId id="702" r:id="rId8"/>
    <p:sldId id="385" r:id="rId9"/>
    <p:sldId id="729" r:id="rId10"/>
    <p:sldId id="703" r:id="rId11"/>
    <p:sldId id="706" r:id="rId12"/>
    <p:sldId id="1394" r:id="rId13"/>
    <p:sldId id="707" r:id="rId14"/>
    <p:sldId id="1099" r:id="rId15"/>
    <p:sldId id="1396" r:id="rId16"/>
    <p:sldId id="949" r:id="rId17"/>
    <p:sldId id="1398" r:id="rId18"/>
    <p:sldId id="1101" r:id="rId19"/>
    <p:sldId id="1400" r:id="rId20"/>
    <p:sldId id="1103" r:id="rId21"/>
    <p:sldId id="1403" r:id="rId22"/>
    <p:sldId id="1404" r:id="rId23"/>
    <p:sldId id="1107" r:id="rId24"/>
    <p:sldId id="953" r:id="rId25"/>
    <p:sldId id="955" r:id="rId26"/>
    <p:sldId id="1105" r:id="rId27"/>
    <p:sldId id="1406" r:id="rId28"/>
    <p:sldId id="1190" r:id="rId29"/>
    <p:sldId id="1408" r:id="rId30"/>
    <p:sldId id="1192" r:id="rId31"/>
    <p:sldId id="1194" r:id="rId32"/>
    <p:sldId id="1409" r:id="rId33"/>
    <p:sldId id="1410" r:id="rId34"/>
    <p:sldId id="1196" r:id="rId35"/>
    <p:sldId id="1198" r:id="rId36"/>
    <p:sldId id="1200" r:id="rId37"/>
    <p:sldId id="1202" r:id="rId38"/>
    <p:sldId id="1412" r:id="rId39"/>
    <p:sldId id="1414" r:id="rId40"/>
    <p:sldId id="270" r:id="rId41"/>
  </p:sldIdLst>
  <p:sldSz cx="12192000" cy="6858000"/>
  <p:notesSz cx="7103745" cy="10234295"/>
  <p:embeddedFontLst>
    <p:embeddedFont>
      <p:font typeface="黑体" panose="02010609060101010101" charset="-122"/>
      <p:regular r:id="rId47"/>
    </p:embeddedFont>
    <p:embeddedFont>
      <p:font typeface="微软雅黑" panose="020B0503020204020204" charset="-122"/>
      <p:regular r:id="rId48"/>
    </p:embeddedFont>
    <p:embeddedFont>
      <p:font typeface="思源黑体 CN Medium" panose="020B0600000000000000" charset="-122"/>
      <p:regular r:id="rId49"/>
    </p:embeddedFont>
    <p:embeddedFont>
      <p:font typeface="华文细黑" panose="02010600040101010101" charset="-122"/>
      <p:regular r:id="rId5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0" Type="http://schemas.openxmlformats.org/officeDocument/2006/relationships/font" Target="fonts/font4.fntdata"/><Relationship Id="rId5" Type="http://schemas.openxmlformats.org/officeDocument/2006/relationships/slide" Target="slides/slide1.xml"/><Relationship Id="rId49" Type="http://schemas.openxmlformats.org/officeDocument/2006/relationships/font" Target="fonts/font3.fntdata"/><Relationship Id="rId48" Type="http://schemas.openxmlformats.org/officeDocument/2006/relationships/font" Target="fonts/font2.fntdata"/><Relationship Id="rId47" Type="http://schemas.openxmlformats.org/officeDocument/2006/relationships/font" Target="fonts/font1.fntdata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10268D-0DA8-405C-A37C-941CE292A7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2"/>
          <p:cNvSpPr txBox="1"/>
          <p:nvPr userDrawn="1"/>
        </p:nvSpPr>
        <p:spPr>
          <a:xfrm>
            <a:off x="213785" y="247581"/>
            <a:ext cx="1826094" cy="584625"/>
          </a:xfrm>
          <a:prstGeom prst="rect">
            <a:avLst/>
          </a:prstGeom>
          <a:noFill/>
        </p:spPr>
        <p:txBody>
          <a:bodyPr wrap="none" lIns="91417" tIns="45709" rIns="91417" bIns="45709">
            <a:spAutoFit/>
          </a:bodyPr>
          <a:lstStyle/>
          <a:p>
            <a:r>
              <a:rPr lang="zh-CN" altLang="en-US" sz="3200" b="1" dirty="0">
                <a:solidFill>
                  <a:srgbClr val="FF600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Arial" panose="020B0604020202020204" pitchFamily="34" charset="0"/>
              </a:rPr>
              <a:t>教学分析</a:t>
            </a:r>
            <a:endParaRPr lang="en-US" altLang="zh-CN" sz="3200" b="1" dirty="0">
              <a:solidFill>
                <a:srgbClr val="FF600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261627"/>
            <a:ext cx="213784" cy="556512"/>
          </a:xfrm>
          <a:prstGeom prst="rect">
            <a:avLst/>
          </a:prstGeom>
          <a:solidFill>
            <a:srgbClr val="FF6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anchor="ctr"/>
          <a:lstStyle/>
          <a:p>
            <a:pPr algn="ctr" defTabSz="914400">
              <a:defRPr/>
            </a:pPr>
            <a:endParaRPr lang="zh-CN" altLang="en-US" sz="1865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 advTm="3000">
    <p:push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2"/>
          <p:cNvSpPr txBox="1"/>
          <p:nvPr userDrawn="1"/>
        </p:nvSpPr>
        <p:spPr>
          <a:xfrm>
            <a:off x="213785" y="247581"/>
            <a:ext cx="1826094" cy="584625"/>
          </a:xfrm>
          <a:prstGeom prst="rect">
            <a:avLst/>
          </a:prstGeom>
          <a:noFill/>
        </p:spPr>
        <p:txBody>
          <a:bodyPr wrap="none" lIns="91417" tIns="45709" rIns="91417" bIns="45709">
            <a:spAutoFit/>
          </a:bodyPr>
          <a:lstStyle/>
          <a:p>
            <a:r>
              <a:rPr lang="zh-CN" altLang="en-US" sz="3200" b="1" dirty="0">
                <a:solidFill>
                  <a:srgbClr val="FF6000"/>
                </a:solidFill>
                <a:latin typeface="字魂105号-简雅黑" panose="00000500000000000000" pitchFamily="2" charset="-122"/>
                <a:ea typeface="字魂105号-简雅黑" panose="00000500000000000000" pitchFamily="2" charset="-122"/>
                <a:sym typeface="Arial" panose="020B0604020202020204" pitchFamily="34" charset="0"/>
              </a:rPr>
              <a:t>教学分析</a:t>
            </a:r>
            <a:endParaRPr lang="en-US" altLang="zh-CN" sz="3200" b="1" dirty="0">
              <a:solidFill>
                <a:srgbClr val="FF6000"/>
              </a:solidFill>
              <a:latin typeface="字魂105号-简雅黑" panose="00000500000000000000" pitchFamily="2" charset="-122"/>
              <a:ea typeface="字魂105号-简雅黑" panose="000005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261627"/>
            <a:ext cx="213784" cy="556512"/>
          </a:xfrm>
          <a:prstGeom prst="rect">
            <a:avLst/>
          </a:prstGeom>
          <a:solidFill>
            <a:srgbClr val="FF6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7" tIns="45709" rIns="91417" bIns="45709" anchor="ctr"/>
          <a:lstStyle/>
          <a:p>
            <a:pPr algn="ctr" defTabSz="914400">
              <a:defRPr/>
            </a:pPr>
            <a:endParaRPr lang="zh-CN" altLang="en-US" sz="1865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 advTm="3000">
    <p:push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2000" cy="665289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6652895"/>
            <a:ext cx="12192000" cy="20510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0"/>
            <a:ext cx="12192000" cy="6762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0.png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1.png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2.png"/><Relationship Id="rId1" Type="http://schemas.openxmlformats.org/officeDocument/2006/relationships/tags" Target="../tags/tag7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7" Type="http://schemas.openxmlformats.org/officeDocument/2006/relationships/slideLayout" Target="../slideLayouts/slideLayout8.xml"/><Relationship Id="rId36" Type="http://schemas.openxmlformats.org/officeDocument/2006/relationships/tags" Target="../tags/tag43.xml"/><Relationship Id="rId35" Type="http://schemas.openxmlformats.org/officeDocument/2006/relationships/tags" Target="../tags/tag42.xml"/><Relationship Id="rId34" Type="http://schemas.openxmlformats.org/officeDocument/2006/relationships/tags" Target="../tags/tag41.xml"/><Relationship Id="rId33" Type="http://schemas.openxmlformats.org/officeDocument/2006/relationships/tags" Target="../tags/tag40.xml"/><Relationship Id="rId32" Type="http://schemas.openxmlformats.org/officeDocument/2006/relationships/tags" Target="../tags/tag39.xml"/><Relationship Id="rId31" Type="http://schemas.openxmlformats.org/officeDocument/2006/relationships/tags" Target="../tags/tag38.xml"/><Relationship Id="rId30" Type="http://schemas.openxmlformats.org/officeDocument/2006/relationships/tags" Target="../tags/tag37.xml"/><Relationship Id="rId3" Type="http://schemas.openxmlformats.org/officeDocument/2006/relationships/tags" Target="../tags/tag10.xml"/><Relationship Id="rId29" Type="http://schemas.openxmlformats.org/officeDocument/2006/relationships/tags" Target="../tags/tag36.xml"/><Relationship Id="rId28" Type="http://schemas.openxmlformats.org/officeDocument/2006/relationships/tags" Target="../tags/tag35.xml"/><Relationship Id="rId27" Type="http://schemas.openxmlformats.org/officeDocument/2006/relationships/tags" Target="../tags/tag34.xml"/><Relationship Id="rId26" Type="http://schemas.openxmlformats.org/officeDocument/2006/relationships/tags" Target="../tags/tag33.xml"/><Relationship Id="rId25" Type="http://schemas.openxmlformats.org/officeDocument/2006/relationships/tags" Target="../tags/tag32.xml"/><Relationship Id="rId24" Type="http://schemas.openxmlformats.org/officeDocument/2006/relationships/tags" Target="../tags/tag31.xml"/><Relationship Id="rId23" Type="http://schemas.openxmlformats.org/officeDocument/2006/relationships/tags" Target="../tags/tag30.xml"/><Relationship Id="rId22" Type="http://schemas.openxmlformats.org/officeDocument/2006/relationships/tags" Target="../tags/tag29.xml"/><Relationship Id="rId21" Type="http://schemas.openxmlformats.org/officeDocument/2006/relationships/tags" Target="../tags/tag28.xml"/><Relationship Id="rId20" Type="http://schemas.openxmlformats.org/officeDocument/2006/relationships/tags" Target="../tags/tag27.xml"/><Relationship Id="rId2" Type="http://schemas.openxmlformats.org/officeDocument/2006/relationships/tags" Target="../tags/tag9.xml"/><Relationship Id="rId19" Type="http://schemas.openxmlformats.org/officeDocument/2006/relationships/tags" Target="../tags/tag26.xml"/><Relationship Id="rId18" Type="http://schemas.openxmlformats.org/officeDocument/2006/relationships/tags" Target="../tags/tag25.xml"/><Relationship Id="rId17" Type="http://schemas.openxmlformats.org/officeDocument/2006/relationships/tags" Target="../tags/tag24.xml"/><Relationship Id="rId16" Type="http://schemas.openxmlformats.org/officeDocument/2006/relationships/tags" Target="../tags/tag23.xml"/><Relationship Id="rId15" Type="http://schemas.openxmlformats.org/officeDocument/2006/relationships/tags" Target="../tags/tag22.xml"/><Relationship Id="rId14" Type="http://schemas.openxmlformats.org/officeDocument/2006/relationships/tags" Target="../tags/tag21.xml"/><Relationship Id="rId13" Type="http://schemas.openxmlformats.org/officeDocument/2006/relationships/tags" Target="../tags/tag20.xml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tags" Target="../tags/tag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4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4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2" Type="http://schemas.openxmlformats.org/officeDocument/2006/relationships/slideLayout" Target="../slideLayouts/slideLayout8.xml"/><Relationship Id="rId21" Type="http://schemas.openxmlformats.org/officeDocument/2006/relationships/tags" Target="../tags/tag66.xml"/><Relationship Id="rId20" Type="http://schemas.openxmlformats.org/officeDocument/2006/relationships/tags" Target="../tags/tag65.xml"/><Relationship Id="rId2" Type="http://schemas.openxmlformats.org/officeDocument/2006/relationships/tags" Target="../tags/tag47.xml"/><Relationship Id="rId19" Type="http://schemas.openxmlformats.org/officeDocument/2006/relationships/tags" Target="../tags/tag64.xml"/><Relationship Id="rId18" Type="http://schemas.openxmlformats.org/officeDocument/2006/relationships/tags" Target="../tags/tag63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tags" Target="../tags/tag56.xml"/><Relationship Id="rId10" Type="http://schemas.openxmlformats.org/officeDocument/2006/relationships/tags" Target="../tags/tag55.xml"/><Relationship Id="rId1" Type="http://schemas.openxmlformats.org/officeDocument/2006/relationships/tags" Target="../tags/tag4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67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76.xml"/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7" Type="http://schemas.openxmlformats.org/officeDocument/2006/relationships/slideLayout" Target="../slideLayouts/slideLayout8.xml"/><Relationship Id="rId16" Type="http://schemas.openxmlformats.org/officeDocument/2006/relationships/tags" Target="../tags/tag83.xml"/><Relationship Id="rId15" Type="http://schemas.openxmlformats.org/officeDocument/2006/relationships/tags" Target="../tags/tag82.xml"/><Relationship Id="rId14" Type="http://schemas.openxmlformats.org/officeDocument/2006/relationships/tags" Target="../tags/tag81.xml"/><Relationship Id="rId13" Type="http://schemas.openxmlformats.org/officeDocument/2006/relationships/tags" Target="../tags/tag80.xml"/><Relationship Id="rId12" Type="http://schemas.openxmlformats.org/officeDocument/2006/relationships/tags" Target="../tags/tag79.xml"/><Relationship Id="rId11" Type="http://schemas.openxmlformats.org/officeDocument/2006/relationships/tags" Target="../tags/tag78.xml"/><Relationship Id="rId10" Type="http://schemas.openxmlformats.org/officeDocument/2006/relationships/tags" Target="../tags/tag77.xml"/><Relationship Id="rId1" Type="http://schemas.openxmlformats.org/officeDocument/2006/relationships/tags" Target="../tags/tag6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8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85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94.xml"/><Relationship Id="rId8" Type="http://schemas.openxmlformats.org/officeDocument/2006/relationships/tags" Target="../tags/tag93.xml"/><Relationship Id="rId7" Type="http://schemas.openxmlformats.org/officeDocument/2006/relationships/tags" Target="../tags/tag92.xml"/><Relationship Id="rId6" Type="http://schemas.openxmlformats.org/officeDocument/2006/relationships/tags" Target="../tags/tag91.xml"/><Relationship Id="rId5" Type="http://schemas.openxmlformats.org/officeDocument/2006/relationships/tags" Target="../tags/tag90.xml"/><Relationship Id="rId4" Type="http://schemas.openxmlformats.org/officeDocument/2006/relationships/tags" Target="../tags/tag89.xml"/><Relationship Id="rId34" Type="http://schemas.openxmlformats.org/officeDocument/2006/relationships/slideLayout" Target="../slideLayouts/slideLayout8.xml"/><Relationship Id="rId33" Type="http://schemas.openxmlformats.org/officeDocument/2006/relationships/tags" Target="../tags/tag118.xml"/><Relationship Id="rId32" Type="http://schemas.openxmlformats.org/officeDocument/2006/relationships/tags" Target="../tags/tag117.xml"/><Relationship Id="rId31" Type="http://schemas.openxmlformats.org/officeDocument/2006/relationships/tags" Target="../tags/tag116.xml"/><Relationship Id="rId30" Type="http://schemas.openxmlformats.org/officeDocument/2006/relationships/tags" Target="../tags/tag115.xml"/><Relationship Id="rId3" Type="http://schemas.openxmlformats.org/officeDocument/2006/relationships/tags" Target="../tags/tag88.xml"/><Relationship Id="rId29" Type="http://schemas.openxmlformats.org/officeDocument/2006/relationships/tags" Target="../tags/tag114.xml"/><Relationship Id="rId28" Type="http://schemas.openxmlformats.org/officeDocument/2006/relationships/tags" Target="../tags/tag113.xml"/><Relationship Id="rId27" Type="http://schemas.openxmlformats.org/officeDocument/2006/relationships/tags" Target="../tags/tag112.xml"/><Relationship Id="rId26" Type="http://schemas.openxmlformats.org/officeDocument/2006/relationships/tags" Target="../tags/tag111.xml"/><Relationship Id="rId25" Type="http://schemas.openxmlformats.org/officeDocument/2006/relationships/tags" Target="../tags/tag110.xml"/><Relationship Id="rId24" Type="http://schemas.openxmlformats.org/officeDocument/2006/relationships/tags" Target="../tags/tag109.xml"/><Relationship Id="rId23" Type="http://schemas.openxmlformats.org/officeDocument/2006/relationships/tags" Target="../tags/tag108.xml"/><Relationship Id="rId22" Type="http://schemas.openxmlformats.org/officeDocument/2006/relationships/tags" Target="../tags/tag107.xml"/><Relationship Id="rId21" Type="http://schemas.openxmlformats.org/officeDocument/2006/relationships/tags" Target="../tags/tag106.xml"/><Relationship Id="rId20" Type="http://schemas.openxmlformats.org/officeDocument/2006/relationships/tags" Target="../tags/tag105.xml"/><Relationship Id="rId2" Type="http://schemas.openxmlformats.org/officeDocument/2006/relationships/tags" Target="../tags/tag87.xml"/><Relationship Id="rId19" Type="http://schemas.openxmlformats.org/officeDocument/2006/relationships/tags" Target="../tags/tag104.xml"/><Relationship Id="rId18" Type="http://schemas.openxmlformats.org/officeDocument/2006/relationships/tags" Target="../tags/tag103.xml"/><Relationship Id="rId17" Type="http://schemas.openxmlformats.org/officeDocument/2006/relationships/tags" Target="../tags/tag102.xml"/><Relationship Id="rId16" Type="http://schemas.openxmlformats.org/officeDocument/2006/relationships/tags" Target="../tags/tag101.xml"/><Relationship Id="rId15" Type="http://schemas.openxmlformats.org/officeDocument/2006/relationships/tags" Target="../tags/tag100.xml"/><Relationship Id="rId14" Type="http://schemas.openxmlformats.org/officeDocument/2006/relationships/tags" Target="../tags/tag99.xml"/><Relationship Id="rId13" Type="http://schemas.openxmlformats.org/officeDocument/2006/relationships/tags" Target="../tags/tag98.xml"/><Relationship Id="rId12" Type="http://schemas.openxmlformats.org/officeDocument/2006/relationships/tags" Target="../tags/tag97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tags" Target="../tags/tag8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1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2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21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130.xml"/><Relationship Id="rId8" Type="http://schemas.openxmlformats.org/officeDocument/2006/relationships/tags" Target="../tags/tag129.xml"/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8" Type="http://schemas.openxmlformats.org/officeDocument/2006/relationships/slideLayout" Target="../slideLayouts/slideLayout8.xml"/><Relationship Id="rId37" Type="http://schemas.openxmlformats.org/officeDocument/2006/relationships/tags" Target="../tags/tag158.xml"/><Relationship Id="rId36" Type="http://schemas.openxmlformats.org/officeDocument/2006/relationships/tags" Target="../tags/tag157.xml"/><Relationship Id="rId35" Type="http://schemas.openxmlformats.org/officeDocument/2006/relationships/tags" Target="../tags/tag156.xml"/><Relationship Id="rId34" Type="http://schemas.openxmlformats.org/officeDocument/2006/relationships/tags" Target="../tags/tag155.xml"/><Relationship Id="rId33" Type="http://schemas.openxmlformats.org/officeDocument/2006/relationships/tags" Target="../tags/tag154.xml"/><Relationship Id="rId32" Type="http://schemas.openxmlformats.org/officeDocument/2006/relationships/tags" Target="../tags/tag153.xml"/><Relationship Id="rId31" Type="http://schemas.openxmlformats.org/officeDocument/2006/relationships/tags" Target="../tags/tag152.xml"/><Relationship Id="rId30" Type="http://schemas.openxmlformats.org/officeDocument/2006/relationships/tags" Target="../tags/tag151.xml"/><Relationship Id="rId3" Type="http://schemas.openxmlformats.org/officeDocument/2006/relationships/tags" Target="../tags/tag124.xml"/><Relationship Id="rId29" Type="http://schemas.openxmlformats.org/officeDocument/2006/relationships/tags" Target="../tags/tag150.xml"/><Relationship Id="rId28" Type="http://schemas.openxmlformats.org/officeDocument/2006/relationships/tags" Target="../tags/tag149.xml"/><Relationship Id="rId27" Type="http://schemas.openxmlformats.org/officeDocument/2006/relationships/tags" Target="../tags/tag148.xml"/><Relationship Id="rId26" Type="http://schemas.openxmlformats.org/officeDocument/2006/relationships/tags" Target="../tags/tag147.xml"/><Relationship Id="rId25" Type="http://schemas.openxmlformats.org/officeDocument/2006/relationships/tags" Target="../tags/tag146.xml"/><Relationship Id="rId24" Type="http://schemas.openxmlformats.org/officeDocument/2006/relationships/tags" Target="../tags/tag145.xml"/><Relationship Id="rId23" Type="http://schemas.openxmlformats.org/officeDocument/2006/relationships/tags" Target="../tags/tag144.xml"/><Relationship Id="rId22" Type="http://schemas.openxmlformats.org/officeDocument/2006/relationships/tags" Target="../tags/tag143.xml"/><Relationship Id="rId21" Type="http://schemas.openxmlformats.org/officeDocument/2006/relationships/tags" Target="../tags/tag142.xml"/><Relationship Id="rId20" Type="http://schemas.openxmlformats.org/officeDocument/2006/relationships/tags" Target="../tags/tag141.xml"/><Relationship Id="rId2" Type="http://schemas.openxmlformats.org/officeDocument/2006/relationships/tags" Target="../tags/tag123.xml"/><Relationship Id="rId19" Type="http://schemas.openxmlformats.org/officeDocument/2006/relationships/tags" Target="../tags/tag140.xml"/><Relationship Id="rId18" Type="http://schemas.openxmlformats.org/officeDocument/2006/relationships/tags" Target="../tags/tag139.xml"/><Relationship Id="rId17" Type="http://schemas.openxmlformats.org/officeDocument/2006/relationships/tags" Target="../tags/tag138.xml"/><Relationship Id="rId16" Type="http://schemas.openxmlformats.org/officeDocument/2006/relationships/tags" Target="../tags/tag137.xml"/><Relationship Id="rId15" Type="http://schemas.openxmlformats.org/officeDocument/2006/relationships/tags" Target="../tags/tag136.xml"/><Relationship Id="rId14" Type="http://schemas.openxmlformats.org/officeDocument/2006/relationships/tags" Target="../tags/tag135.xml"/><Relationship Id="rId13" Type="http://schemas.openxmlformats.org/officeDocument/2006/relationships/tags" Target="../tags/tag134.xml"/><Relationship Id="rId12" Type="http://schemas.openxmlformats.org/officeDocument/2006/relationships/tags" Target="../tags/tag133.xml"/><Relationship Id="rId11" Type="http://schemas.openxmlformats.org/officeDocument/2006/relationships/tags" Target="../tags/tag132.xml"/><Relationship Id="rId10" Type="http://schemas.openxmlformats.org/officeDocument/2006/relationships/tags" Target="../tags/tag131.xml"/><Relationship Id="rId1" Type="http://schemas.openxmlformats.org/officeDocument/2006/relationships/tags" Target="../tags/tag12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5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9.png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723900" y="1471295"/>
            <a:ext cx="627888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600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康复工程技术</a:t>
            </a:r>
            <a:endParaRPr lang="zh-CN" altLang="en-US" sz="600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501775" y="4905375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中南大学出版社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1128"/>
          <p:cNvSpPr/>
          <p:nvPr>
            <p:custDataLst>
              <p:tags r:id="rId1"/>
            </p:custDataLst>
          </p:nvPr>
        </p:nvSpPr>
        <p:spPr>
          <a:xfrm>
            <a:off x="1090930" y="1933575"/>
            <a:ext cx="10355580" cy="4105910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02995" y="716280"/>
            <a:ext cx="4406900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ym typeface="+mn-ea"/>
              </a:rPr>
              <a:t>二、助听器的评估与应用</a:t>
            </a:r>
            <a:endParaRPr lang="zh-CN" altLang="en-US" sz="2400" dirty="0">
              <a:sym typeface="+mn-ea"/>
            </a:endParaRP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1560195" y="2137410"/>
            <a:ext cx="3787775" cy="3615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（一）听力损失分类及致残原因</a:t>
            </a:r>
            <a:endParaRPr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>
                <a:latin typeface="微软雅黑" panose="020B0503020204020204" charset="-122"/>
                <a:ea typeface="微软雅黑" panose="020B0503020204020204" charset="-122"/>
              </a:rPr>
              <a:t>听力损失的分类方法很多，依据病变性质，可分为器质性听力损失和功能性听力损失；依据病变损害部位，可分为传导性听力损失、感音神经性听力损失和混合型听力损失；依据发病时间，可分为先天性听力损失和后天性听力损失。</a:t>
            </a: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635" y="2137410"/>
            <a:ext cx="6238875" cy="37909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1128"/>
          <p:cNvSpPr/>
          <p:nvPr>
            <p:custDataLst>
              <p:tags r:id="rId1"/>
            </p:custDataLst>
          </p:nvPr>
        </p:nvSpPr>
        <p:spPr>
          <a:xfrm>
            <a:off x="1090930" y="1534160"/>
            <a:ext cx="10355580" cy="4653915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02995" y="716280"/>
            <a:ext cx="4406900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ym typeface="+mn-ea"/>
              </a:rPr>
              <a:t>二、助听器的评估与应用</a:t>
            </a:r>
            <a:endParaRPr lang="zh-CN" altLang="en-US" sz="2400" dirty="0">
              <a:sym typeface="+mn-ea"/>
            </a:endParaRP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1499870" y="1595755"/>
            <a:ext cx="9525000" cy="4468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（二）助听器的适应证及禁忌证</a:t>
            </a:r>
            <a:endParaRPr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sz="1600">
                <a:latin typeface="微软雅黑" panose="020B0503020204020204" charset="-122"/>
                <a:ea typeface="微软雅黑" panose="020B0503020204020204" charset="-122"/>
              </a:rPr>
              <a:t>助听器的使用有一定人群范围，并非所有的听力损失患者都能通过佩戴助听器获得良好的听觉补偿，有些则需要在适当医学诊疗干预后才能选择不同类型的助听器。</a:t>
            </a:r>
            <a:endParaRPr sz="1600"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sz="16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1. 适应证</a:t>
            </a:r>
            <a:r>
              <a:rPr sz="1600">
                <a:latin typeface="微软雅黑" panose="020B0503020204020204" charset="-122"/>
                <a:ea typeface="微软雅黑" panose="020B0503020204020204" charset="-122"/>
              </a:rPr>
              <a:t>　出现以下几种情况的听力损失时可以选配助听器。</a:t>
            </a:r>
            <a:endParaRPr sz="1600"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sz="1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（1）年龄：</a:t>
            </a:r>
            <a:r>
              <a:rPr sz="1600">
                <a:latin typeface="微软雅黑" panose="020B0503020204020204" charset="-122"/>
                <a:ea typeface="微软雅黑" panose="020B0503020204020204" charset="-122"/>
              </a:rPr>
              <a:t>使用助听器没有严格的年龄限制，一般来讲，学龄前儿童应尽早选配助听器，以利于随后的言语发育。 </a:t>
            </a:r>
            <a:endParaRPr sz="1600"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sz="1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（2）听力损失程度：</a:t>
            </a:r>
            <a:r>
              <a:rPr sz="1600">
                <a:latin typeface="微软雅黑" panose="020B0503020204020204" charset="-122"/>
                <a:ea typeface="微软雅黑" panose="020B0503020204020204" charset="-122"/>
              </a:rPr>
              <a:t>听力损失＜30 dB 时，无须使用助听器；听力损失在 30～45 dB之间时，可以考虑使用助听器；听力损失在 45～60 dB 之间时，使用助听器效果最好；听力损失在 60～90 dB 之间时，使用助听器效果较好；听力损失在 90～110 dB 之间时，使用助听器效果较差；听力损失＞110 dB 时，使用助听器无效。 </a:t>
            </a:r>
            <a:endParaRPr sz="1600"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sz="1600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</a:rPr>
              <a:t>（3）疾病进展</a:t>
            </a:r>
            <a:r>
              <a:rPr sz="1600">
                <a:latin typeface="微软雅黑" panose="020B0503020204020204" charset="-122"/>
                <a:ea typeface="微软雅黑" panose="020B0503020204020204" charset="-122"/>
              </a:rPr>
              <a:t>：听力无波动 3 个月以上，或听力损失的稳定期（如噪声性、外伤性、中毒性、突发性听力损失等），使用助听器效果可靠。</a:t>
            </a:r>
            <a:endParaRPr sz="16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1128"/>
          <p:cNvSpPr/>
          <p:nvPr>
            <p:custDataLst>
              <p:tags r:id="rId1"/>
            </p:custDataLst>
          </p:nvPr>
        </p:nvSpPr>
        <p:spPr>
          <a:xfrm>
            <a:off x="730250" y="1695325"/>
            <a:ext cx="10972800" cy="4535869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02995" y="716280"/>
            <a:ext cx="4406900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ym typeface="+mn-ea"/>
              </a:rPr>
              <a:t>二、助听器的评估与应用</a:t>
            </a:r>
            <a:endParaRPr lang="zh-CN" altLang="en-US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2315210" y="3480435"/>
            <a:ext cx="79127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（1）先天性外耳闭锁或外耳道畸形、外耳道异物等。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15210" y="4585970"/>
            <a:ext cx="9285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（2）听力损失状况不稳定，损失程度经常波动者。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15210" y="5691505"/>
            <a:ext cx="90017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（3）伴有头痛、头晕、耳痛、耳鸣等不适症状明显，或突发性耳鸣及眩晕者。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任意多边形: 形状 4"/>
          <p:cNvSpPr/>
          <p:nvPr/>
        </p:nvSpPr>
        <p:spPr>
          <a:xfrm>
            <a:off x="1731121" y="3578700"/>
            <a:ext cx="0" cy="2527200"/>
          </a:xfrm>
          <a:custGeom>
            <a:avLst/>
            <a:gdLst>
              <a:gd name="connsiteX0" fmla="*/ 0 w 0"/>
              <a:gd name="connsiteY0" fmla="*/ 0 h 3248167"/>
              <a:gd name="connsiteX1" fmla="*/ 0 w 0"/>
              <a:gd name="connsiteY1" fmla="*/ 3248167 h 3248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3248167">
                <a:moveTo>
                  <a:pt x="0" y="0"/>
                </a:moveTo>
                <a:lnTo>
                  <a:pt x="0" y="3248167"/>
                </a:lnTo>
              </a:path>
            </a:pathLst>
          </a:custGeom>
          <a:noFill/>
          <a:ln w="25400" cap="rnd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469511" y="3385391"/>
            <a:ext cx="523220" cy="52322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469511" y="4553434"/>
            <a:ext cx="523220" cy="52322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469511" y="5596382"/>
            <a:ext cx="523220" cy="52322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82040" y="1898650"/>
            <a:ext cx="8827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（二）助听器的适应证及禁忌证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268095" y="2515235"/>
            <a:ext cx="99167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 禁忌证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　出现以下几种情况时，不建议即可选配助听器，应先经过适当临床诊疗后，再考虑使用助听器。</a:t>
            </a:r>
            <a:endParaRPr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62100" y="3459480"/>
            <a:ext cx="3238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62100" y="4631055"/>
            <a:ext cx="3238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62100" y="5665470"/>
            <a:ext cx="3238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5" grpId="0" bldLvl="0" animBg="1"/>
      <p:bldP spid="3" grpId="0" bldLvl="0" animBg="1"/>
      <p:bldP spid="14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1128"/>
          <p:cNvSpPr/>
          <p:nvPr>
            <p:custDataLst>
              <p:tags r:id="rId1"/>
            </p:custDataLst>
          </p:nvPr>
        </p:nvSpPr>
        <p:spPr>
          <a:xfrm>
            <a:off x="720090" y="1685800"/>
            <a:ext cx="10972800" cy="4535869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02995" y="716280"/>
            <a:ext cx="4406900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ym typeface="+mn-ea"/>
              </a:rPr>
              <a:t>二、助听器的评估与应用</a:t>
            </a:r>
            <a:endParaRPr lang="zh-CN" altLang="en-US" sz="2400" dirty="0"/>
          </a:p>
        </p:txBody>
      </p:sp>
      <p:sp>
        <p:nvSpPr>
          <p:cNvPr id="12" name="文本框 11"/>
          <p:cNvSpPr txBox="1"/>
          <p:nvPr/>
        </p:nvSpPr>
        <p:spPr>
          <a:xfrm>
            <a:off x="1562100" y="4631055"/>
            <a:ext cx="3238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240" y="1944019"/>
            <a:ext cx="3251883" cy="379407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0010" y="1944019"/>
            <a:ext cx="3251883" cy="379407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0125" y="1944019"/>
            <a:ext cx="3251883" cy="3794078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443421" y="3245956"/>
            <a:ext cx="2647665" cy="1751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（4）近３个月内出现突发性听力损失、渐进性快速听力损失、明显单侧听力损失，或同时伴有其他急性耳病者。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18446" y="3247226"/>
            <a:ext cx="264766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（5）外耳道炎症、中耳积液或经常性流脓者。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09676" y="3247226"/>
            <a:ext cx="264766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（6）中枢性听力损失、功能性听力损失者。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7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1128"/>
          <p:cNvSpPr/>
          <p:nvPr>
            <p:custDataLst>
              <p:tags r:id="rId1"/>
            </p:custDataLst>
          </p:nvPr>
        </p:nvSpPr>
        <p:spPr>
          <a:xfrm>
            <a:off x="720090" y="1798320"/>
            <a:ext cx="10972800" cy="4106545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02995" y="716280"/>
            <a:ext cx="4406900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ym typeface="+mn-ea"/>
              </a:rPr>
              <a:t>一、步行辅具的种类与特点</a:t>
            </a:r>
            <a:endParaRPr lang="zh-CN" altLang="en-US" sz="2400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9246" y="2225557"/>
            <a:ext cx="4273508" cy="346356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459655" y="3394668"/>
            <a:ext cx="2887217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技术电路的选择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232754" y="4691808"/>
            <a:ext cx="2887217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双耳选择的优势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68225" y="2305513"/>
            <a:ext cx="2887217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外形的选择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8354" y="3488374"/>
            <a:ext cx="2887217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2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装配时间的选择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81554" y="4691808"/>
            <a:ext cx="2887217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20000"/>
              </a:lnSpc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导方式的选择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82040" y="1955800"/>
            <a:ext cx="8827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（三）助听器的选配原则</a:t>
            </a:r>
            <a:endParaRPr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909350" y="4822867"/>
            <a:ext cx="949045" cy="50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400">
                <a:latin typeface="字魂20号-石头体" panose="00000500000000000000" pitchFamily="2" charset="-122"/>
                <a:ea typeface="字魂20号-石头体" panose="00000500000000000000" pitchFamily="2" charset="-122"/>
                <a:cs typeface="字魂105号-简雅黑" panose="00000500000000000000" pitchFamily="2" charset="-122"/>
              </a:defRPr>
            </a:lvl1pPr>
          </a:lstStyle>
          <a:p>
            <a:r>
              <a:rPr lang="zh-CN" altLang="en-US" dirty="0">
                <a:solidFill>
                  <a:srgbClr val="00B0F0"/>
                </a:solidFill>
              </a:rPr>
              <a:t>❺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79392" y="3488603"/>
            <a:ext cx="949045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rgbClr val="00B0F0"/>
                </a:solidFill>
                <a:latin typeface="字魂20号-石头体" panose="00000500000000000000" pitchFamily="2" charset="-122"/>
                <a:ea typeface="字魂20号-石头体" panose="00000500000000000000" pitchFamily="2" charset="-122"/>
                <a:cs typeface="字魂105号-简雅黑" panose="00000500000000000000" pitchFamily="2" charset="-122"/>
              </a:rPr>
              <a:t>❶</a:t>
            </a:r>
            <a:endParaRPr lang="zh-CN" altLang="en-US" sz="2400" dirty="0">
              <a:solidFill>
                <a:srgbClr val="00B0F0"/>
              </a:solidFill>
              <a:latin typeface="字魂20号-石头体" panose="00000500000000000000" pitchFamily="2" charset="-122"/>
              <a:ea typeface="字魂20号-石头体" panose="00000500000000000000" pitchFamily="2" charset="-122"/>
              <a:cs typeface="字魂105号-简雅黑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38200" y="4720633"/>
            <a:ext cx="94904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400">
                <a:latin typeface="字魂20号-石头体" panose="00000500000000000000" pitchFamily="2" charset="-122"/>
                <a:ea typeface="字魂20号-石头体" panose="00000500000000000000" pitchFamily="2" charset="-122"/>
                <a:cs typeface="字魂105号-简雅黑" panose="00000500000000000000" pitchFamily="2" charset="-122"/>
              </a:defRPr>
            </a:lvl1pPr>
          </a:lstStyle>
          <a:p>
            <a:r>
              <a:rPr lang="zh-CN" altLang="en-US" dirty="0">
                <a:solidFill>
                  <a:srgbClr val="00B0F0"/>
                </a:solidFill>
              </a:rPr>
              <a:t>❷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20913" y="2353169"/>
            <a:ext cx="949045" cy="534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400">
                <a:latin typeface="字魂20号-石头体" panose="00000500000000000000" pitchFamily="2" charset="-122"/>
                <a:ea typeface="字魂20号-石头体" panose="00000500000000000000" pitchFamily="2" charset="-122"/>
                <a:cs typeface="字魂105号-简雅黑" panose="00000500000000000000" pitchFamily="2" charset="-122"/>
              </a:defRPr>
            </a:lvl1pPr>
          </a:lstStyle>
          <a:p>
            <a:r>
              <a:rPr lang="zh-CN" altLang="en-US" dirty="0">
                <a:solidFill>
                  <a:srgbClr val="00B0F0"/>
                </a:solidFill>
              </a:rPr>
              <a:t>❸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24229" y="3480543"/>
            <a:ext cx="949045" cy="501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400">
                <a:latin typeface="字魂20号-石头体" panose="00000500000000000000" pitchFamily="2" charset="-122"/>
                <a:ea typeface="字魂20号-石头体" panose="00000500000000000000" pitchFamily="2" charset="-122"/>
                <a:cs typeface="字魂105号-简雅黑" panose="00000500000000000000" pitchFamily="2" charset="-122"/>
              </a:defRPr>
            </a:lvl1pPr>
          </a:lstStyle>
          <a:p>
            <a:r>
              <a:rPr lang="zh-CN" altLang="en-US" dirty="0">
                <a:solidFill>
                  <a:srgbClr val="00B0F0"/>
                </a:solidFill>
              </a:rPr>
              <a:t>❹</a:t>
            </a:r>
            <a:endParaRPr lang="zh-CN" altLang="en-US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" name="组合 101"/>
          <p:cNvGrpSpPr/>
          <p:nvPr/>
        </p:nvGrpSpPr>
        <p:grpSpPr>
          <a:xfrm>
            <a:off x="1462405" y="2455545"/>
            <a:ext cx="1898650" cy="1822450"/>
            <a:chOff x="2329" y="3890"/>
            <a:chExt cx="2990" cy="2870"/>
          </a:xfrm>
        </p:grpSpPr>
        <p:cxnSp>
          <p:nvCxnSpPr>
            <p:cNvPr id="43" name="直接连接符 42"/>
            <p:cNvCxnSpPr>
              <a:stCxn id="44" idx="3"/>
            </p:cNvCxnSpPr>
            <p:nvPr>
              <p:custDataLst>
                <p:tags r:id="rId1"/>
              </p:custDataLst>
            </p:nvPr>
          </p:nvCxnSpPr>
          <p:spPr>
            <a:xfrm flipH="1">
              <a:off x="4734" y="5777"/>
              <a:ext cx="303" cy="47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  <p:sp>
          <p:nvSpPr>
            <p:cNvPr id="44" name="任意多边形 43"/>
            <p:cNvSpPr/>
            <p:nvPr>
              <p:custDataLst>
                <p:tags r:id="rId2"/>
              </p:custDataLst>
            </p:nvPr>
          </p:nvSpPr>
          <p:spPr>
            <a:xfrm>
              <a:off x="2329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1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FFCC00"/>
                </a:solidFill>
              </a:endParaRPr>
            </a:p>
          </p:txBody>
        </p:sp>
        <p:sp>
          <p:nvSpPr>
            <p:cNvPr id="45" name="矩形 44"/>
            <p:cNvSpPr/>
            <p:nvPr>
              <p:custDataLst>
                <p:tags r:id="rId3"/>
              </p:custDataLst>
            </p:nvPr>
          </p:nvSpPr>
          <p:spPr>
            <a:xfrm>
              <a:off x="2329" y="3890"/>
              <a:ext cx="2990" cy="120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46" name="椭圆 45"/>
            <p:cNvSpPr/>
            <p:nvPr>
              <p:custDataLst>
                <p:tags r:id="rId4"/>
              </p:custDataLst>
            </p:nvPr>
          </p:nvSpPr>
          <p:spPr>
            <a:xfrm>
              <a:off x="4530" y="6224"/>
              <a:ext cx="554" cy="5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altLang="zh-CN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A</a:t>
              </a:r>
              <a:endParaRPr lang="en-US" altLang="zh-CN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文本框 58"/>
            <p:cNvSpPr txBox="1"/>
            <p:nvPr>
              <p:custDataLst>
                <p:tags r:id="rId5"/>
              </p:custDataLst>
            </p:nvPr>
          </p:nvSpPr>
          <p:spPr>
            <a:xfrm>
              <a:off x="2412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b="1" spc="150" noProof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1. 病史采集</a:t>
              </a:r>
              <a:endParaRPr lang="zh-CN" altLang="en-US" sz="1600" b="1" spc="150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3899218" y="2455545"/>
            <a:ext cx="1898650" cy="1822450"/>
            <a:chOff x="6168" y="3890"/>
            <a:chExt cx="2990" cy="2870"/>
          </a:xfrm>
        </p:grpSpPr>
        <p:cxnSp>
          <p:nvCxnSpPr>
            <p:cNvPr id="47" name="直接连接符 46"/>
            <p:cNvCxnSpPr>
              <a:stCxn id="48" idx="3"/>
            </p:cNvCxnSpPr>
            <p:nvPr>
              <p:custDataLst>
                <p:tags r:id="rId6"/>
              </p:custDataLst>
            </p:nvPr>
          </p:nvCxnSpPr>
          <p:spPr>
            <a:xfrm flipH="1">
              <a:off x="8573" y="5777"/>
              <a:ext cx="303" cy="475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  <p:sp>
          <p:nvSpPr>
            <p:cNvPr id="48" name="任意多边形 47"/>
            <p:cNvSpPr/>
            <p:nvPr>
              <p:custDataLst>
                <p:tags r:id="rId7"/>
              </p:custDataLst>
            </p:nvPr>
          </p:nvSpPr>
          <p:spPr>
            <a:xfrm>
              <a:off x="6168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DECC00"/>
                </a:solidFill>
              </a:endParaRPr>
            </a:p>
          </p:txBody>
        </p:sp>
        <p:sp>
          <p:nvSpPr>
            <p:cNvPr id="49" name="矩形 48"/>
            <p:cNvSpPr/>
            <p:nvPr>
              <p:custDataLst>
                <p:tags r:id="rId8"/>
              </p:custDataLst>
            </p:nvPr>
          </p:nvSpPr>
          <p:spPr>
            <a:xfrm>
              <a:off x="6168" y="3890"/>
              <a:ext cx="2990" cy="120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 w="3175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50" name="椭圆 49"/>
            <p:cNvSpPr/>
            <p:nvPr>
              <p:custDataLst>
                <p:tags r:id="rId9"/>
              </p:custDataLst>
            </p:nvPr>
          </p:nvSpPr>
          <p:spPr>
            <a:xfrm>
              <a:off x="8369" y="6224"/>
              <a:ext cx="554" cy="537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altLang="zh-CN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B</a:t>
              </a:r>
              <a:endParaRPr lang="en-US" altLang="zh-CN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0" name="文本框 59"/>
            <p:cNvSpPr txBox="1"/>
            <p:nvPr>
              <p:custDataLst>
                <p:tags r:id="rId10"/>
              </p:custDataLst>
            </p:nvPr>
          </p:nvSpPr>
          <p:spPr>
            <a:xfrm>
              <a:off x="6251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b="1" spc="150" noProof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2. 耳科检查及听力学检测</a:t>
              </a:r>
              <a:endParaRPr lang="zh-CN" altLang="en-US" sz="1600" b="1" spc="150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402705" y="2455545"/>
            <a:ext cx="1898650" cy="1822450"/>
            <a:chOff x="10109" y="3890"/>
            <a:chExt cx="2990" cy="2870"/>
          </a:xfrm>
        </p:grpSpPr>
        <p:cxnSp>
          <p:nvCxnSpPr>
            <p:cNvPr id="51" name="直接连接符 50"/>
            <p:cNvCxnSpPr>
              <a:stCxn id="52" idx="3"/>
            </p:cNvCxnSpPr>
            <p:nvPr>
              <p:custDataLst>
                <p:tags r:id="rId11"/>
              </p:custDataLst>
            </p:nvPr>
          </p:nvCxnSpPr>
          <p:spPr>
            <a:xfrm flipH="1">
              <a:off x="12514" y="5777"/>
              <a:ext cx="303" cy="475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  <p:sp>
          <p:nvSpPr>
            <p:cNvPr id="52" name="任意多边形 51"/>
            <p:cNvSpPr/>
            <p:nvPr>
              <p:custDataLst>
                <p:tags r:id="rId12"/>
              </p:custDataLst>
            </p:nvPr>
          </p:nvSpPr>
          <p:spPr>
            <a:xfrm>
              <a:off x="10109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A0BB0C"/>
                </a:solidFill>
              </a:endParaRPr>
            </a:p>
          </p:txBody>
        </p:sp>
        <p:sp>
          <p:nvSpPr>
            <p:cNvPr id="15" name="矩形 14"/>
            <p:cNvSpPr/>
            <p:nvPr>
              <p:custDataLst>
                <p:tags r:id="rId13"/>
              </p:custDataLst>
            </p:nvPr>
          </p:nvSpPr>
          <p:spPr>
            <a:xfrm>
              <a:off x="10109" y="3890"/>
              <a:ext cx="2990" cy="120"/>
            </a:xfrm>
            <a:prstGeom prst="rect">
              <a:avLst/>
            </a:prstGeom>
            <a:solidFill>
              <a:srgbClr val="0070C0"/>
            </a:solidFill>
            <a:ln w="3175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54" name="椭圆 53"/>
            <p:cNvSpPr/>
            <p:nvPr>
              <p:custDataLst>
                <p:tags r:id="rId14"/>
              </p:custDataLst>
            </p:nvPr>
          </p:nvSpPr>
          <p:spPr>
            <a:xfrm>
              <a:off x="12310" y="6224"/>
              <a:ext cx="554" cy="537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altLang="zh-CN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C</a:t>
              </a:r>
              <a:endParaRPr lang="en-US" altLang="zh-CN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文本框 60"/>
            <p:cNvSpPr txBox="1"/>
            <p:nvPr>
              <p:custDataLst>
                <p:tags r:id="rId15"/>
              </p:custDataLst>
            </p:nvPr>
          </p:nvSpPr>
          <p:spPr>
            <a:xfrm>
              <a:off x="10192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b="1" spc="150" noProof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3. 选择助听器</a:t>
              </a:r>
              <a:endParaRPr lang="zh-CN" altLang="en-US" sz="1600" b="1" spc="150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774430" y="2455545"/>
            <a:ext cx="1898650" cy="1822450"/>
            <a:chOff x="13846" y="3890"/>
            <a:chExt cx="2990" cy="2870"/>
          </a:xfrm>
        </p:grpSpPr>
        <p:sp>
          <p:nvSpPr>
            <p:cNvPr id="58" name="椭圆 57"/>
            <p:cNvSpPr/>
            <p:nvPr>
              <p:custDataLst>
                <p:tags r:id="rId16"/>
              </p:custDataLst>
            </p:nvPr>
          </p:nvSpPr>
          <p:spPr>
            <a:xfrm>
              <a:off x="16047" y="6224"/>
              <a:ext cx="554" cy="537"/>
            </a:xfrm>
            <a:prstGeom prst="ellipse">
              <a:avLst/>
            </a:prstGeom>
            <a:solidFill>
              <a:srgbClr val="44750F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altLang="zh-CN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D</a:t>
              </a:r>
              <a:endParaRPr lang="en-US" altLang="zh-CN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124954" name="组合 104"/>
            <p:cNvGrpSpPr/>
            <p:nvPr/>
          </p:nvGrpSpPr>
          <p:grpSpPr>
            <a:xfrm>
              <a:off x="13846" y="3890"/>
              <a:ext cx="2990" cy="2361"/>
              <a:chOff x="13846" y="3890"/>
              <a:chExt cx="2990" cy="2361"/>
            </a:xfrm>
          </p:grpSpPr>
          <p:cxnSp>
            <p:nvCxnSpPr>
              <p:cNvPr id="55" name="直接连接符 54"/>
              <p:cNvCxnSpPr>
                <a:stCxn id="56" idx="3"/>
              </p:cNvCxnSpPr>
              <p:nvPr>
                <p:custDataLst>
                  <p:tags r:id="rId17"/>
                </p:custDataLst>
              </p:nvPr>
            </p:nvCxnSpPr>
            <p:spPr>
              <a:xfrm flipH="1">
                <a:off x="16251" y="5777"/>
                <a:ext cx="303" cy="475"/>
              </a:xfrm>
              <a:prstGeom prst="line">
                <a:avLst/>
              </a:prstGeom>
              <a:ln>
                <a:solidFill>
                  <a:srgbClr val="689626"/>
                </a:solidFill>
              </a:ln>
            </p:spPr>
            <p:style>
              <a:lnRef idx="1">
                <a:srgbClr val="1F74AD"/>
              </a:lnRef>
              <a:fillRef idx="0">
                <a:srgbClr val="1F74AD"/>
              </a:fillRef>
              <a:effectRef idx="0">
                <a:srgbClr val="1F74AD"/>
              </a:effectRef>
              <a:fontRef idx="minor">
                <a:srgbClr val="000000"/>
              </a:fontRef>
            </p:style>
          </p:cxnSp>
          <p:sp>
            <p:nvSpPr>
              <p:cNvPr id="56" name="任意多边形 55"/>
              <p:cNvSpPr/>
              <p:nvPr>
                <p:custDataLst>
                  <p:tags r:id="rId18"/>
                </p:custDataLst>
              </p:nvPr>
            </p:nvSpPr>
            <p:spPr>
              <a:xfrm>
                <a:off x="13846" y="3944"/>
                <a:ext cx="2990" cy="1986"/>
              </a:xfrm>
              <a:custGeom>
                <a:avLst/>
                <a:gdLst>
                  <a:gd name="connsiteX0" fmla="*/ 0 w 1964266"/>
                  <a:gd name="connsiteY0" fmla="*/ 0 h 1348243"/>
                  <a:gd name="connsiteX1" fmla="*/ 1964266 w 1964266"/>
                  <a:gd name="connsiteY1" fmla="*/ 0 h 1348243"/>
                  <a:gd name="connsiteX2" fmla="*/ 1964266 w 1964266"/>
                  <a:gd name="connsiteY2" fmla="*/ 1244600 h 1348243"/>
                  <a:gd name="connsiteX3" fmla="*/ 1778846 w 1964266"/>
                  <a:gd name="connsiteY3" fmla="*/ 1244600 h 1348243"/>
                  <a:gd name="connsiteX4" fmla="*/ 1718733 w 1964266"/>
                  <a:gd name="connsiteY4" fmla="*/ 1348243 h 1348243"/>
                  <a:gd name="connsiteX5" fmla="*/ 1658620 w 1964266"/>
                  <a:gd name="connsiteY5" fmla="*/ 1244600 h 1348243"/>
                  <a:gd name="connsiteX6" fmla="*/ 0 w 1964266"/>
                  <a:gd name="connsiteY6" fmla="*/ 1244600 h 1348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64266" h="1348243">
                    <a:moveTo>
                      <a:pt x="0" y="0"/>
                    </a:moveTo>
                    <a:lnTo>
                      <a:pt x="1964266" y="0"/>
                    </a:lnTo>
                    <a:lnTo>
                      <a:pt x="1964266" y="1244600"/>
                    </a:lnTo>
                    <a:lnTo>
                      <a:pt x="1778846" y="1244600"/>
                    </a:lnTo>
                    <a:lnTo>
                      <a:pt x="1718733" y="1348243"/>
                    </a:lnTo>
                    <a:lnTo>
                      <a:pt x="1658620" y="1244600"/>
                    </a:lnTo>
                    <a:lnTo>
                      <a:pt x="0" y="1244600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3175">
                <a:solidFill>
                  <a:srgbClr val="689626"/>
                </a:solidFill>
              </a:ln>
            </p:spPr>
            <p:style>
              <a:lnRef idx="2">
                <a:srgbClr val="1F74AD">
                  <a:shade val="50000"/>
                </a:srgbClr>
              </a:lnRef>
              <a:fillRef idx="1">
                <a:srgbClr val="1F74AD"/>
              </a:fillRef>
              <a:effectRef idx="0">
                <a:srgbClr val="1F74AD"/>
              </a:effectRef>
              <a:fontRef idx="minor">
                <a:sysClr val="window" lastClr="FFFFFF"/>
              </a:fontRef>
            </p:style>
            <p:txBody>
              <a:bodyPr bIns="72000" rtlCol="0" anchor="ctr">
                <a:normAutofit/>
              </a:bodyPr>
              <a:p>
                <a:pPr algn="ctr" fontAlgn="base">
                  <a:lnSpc>
                    <a:spcPct val="150000"/>
                  </a:lnSpc>
                </a:pPr>
                <a:endParaRPr lang="zh-CN" altLang="en-US" strike="noStrike" noProof="1" dirty="0">
                  <a:solidFill>
                    <a:srgbClr val="689626"/>
                  </a:solidFill>
                </a:endParaRPr>
              </a:p>
            </p:txBody>
          </p:sp>
          <p:sp>
            <p:nvSpPr>
              <p:cNvPr id="57" name="矩形 56"/>
              <p:cNvSpPr/>
              <p:nvPr>
                <p:custDataLst>
                  <p:tags r:id="rId19"/>
                </p:custDataLst>
              </p:nvPr>
            </p:nvSpPr>
            <p:spPr>
              <a:xfrm>
                <a:off x="13846" y="3890"/>
                <a:ext cx="2990" cy="120"/>
              </a:xfrm>
              <a:prstGeom prst="rect">
                <a:avLst/>
              </a:prstGeom>
              <a:solidFill>
                <a:srgbClr val="689626"/>
              </a:solidFill>
              <a:ln w="3175">
                <a:solidFill>
                  <a:srgbClr val="689626"/>
                </a:solidFill>
              </a:ln>
            </p:spPr>
            <p:style>
              <a:lnRef idx="2">
                <a:srgbClr val="1F74AD">
                  <a:shade val="50000"/>
                </a:srgbClr>
              </a:lnRef>
              <a:fillRef idx="1">
                <a:srgbClr val="1F74AD"/>
              </a:fillRef>
              <a:effectRef idx="0">
                <a:srgbClr val="1F74AD"/>
              </a:effectRef>
              <a:fontRef idx="minor">
                <a:sysClr val="window" lastClr="FFFFFF"/>
              </a:fontRef>
            </p:style>
            <p:txBody>
              <a:bodyPr rtlCol="0" anchor="ctr">
                <a:normAutofit fontScale="25000" lnSpcReduction="20000"/>
              </a:bodyPr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62" name="文本框 61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13929" y="4275"/>
                <a:ext cx="2830" cy="1366"/>
              </a:xfrm>
              <a:prstGeom prst="rect">
                <a:avLst/>
              </a:prstGeom>
              <a:noFill/>
            </p:spPr>
            <p:txBody>
              <a:bodyPr wrap="square" rtlCol="0" anchor="ctr" anchorCtr="0">
                <a:normAutofit/>
              </a:bodyPr>
              <a:p>
                <a:pPr algn="ctr">
                  <a:lnSpc>
                    <a:spcPct val="120000"/>
                  </a:lnSpc>
                </a:pPr>
                <a:r>
                  <a:rPr lang="zh-CN" altLang="en-US" sz="1600" b="1" spc="150" noProof="1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+mn-cs"/>
                  </a:rPr>
                  <a:t>4. 助听器适配及效果评价</a:t>
                </a:r>
                <a:endParaRPr lang="zh-CN" altLang="en-US" sz="1600" b="1" spc="150" noProof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grpSp>
        <p:nvGrpSpPr>
          <p:cNvPr id="109" name="组合 108"/>
          <p:cNvGrpSpPr/>
          <p:nvPr/>
        </p:nvGrpSpPr>
        <p:grpSpPr>
          <a:xfrm>
            <a:off x="3254693" y="4297045"/>
            <a:ext cx="1898650" cy="1822450"/>
            <a:chOff x="5152" y="6789"/>
            <a:chExt cx="2990" cy="2870"/>
          </a:xfrm>
        </p:grpSpPr>
        <p:cxnSp>
          <p:nvCxnSpPr>
            <p:cNvPr id="63" name="直接连接符 62"/>
            <p:cNvCxnSpPr>
              <a:stCxn id="64" idx="3"/>
            </p:cNvCxnSpPr>
            <p:nvPr>
              <p:custDataLst>
                <p:tags r:id="rId21"/>
              </p:custDataLst>
            </p:nvPr>
          </p:nvCxnSpPr>
          <p:spPr>
            <a:xfrm flipH="1">
              <a:off x="7557" y="8676"/>
              <a:ext cx="303" cy="475"/>
            </a:xfrm>
            <a:prstGeom prst="line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  <p:sp>
          <p:nvSpPr>
            <p:cNvPr id="64" name="任意多边形 63"/>
            <p:cNvSpPr/>
            <p:nvPr>
              <p:custDataLst>
                <p:tags r:id="rId22"/>
              </p:custDataLst>
            </p:nvPr>
          </p:nvSpPr>
          <p:spPr>
            <a:xfrm>
              <a:off x="5152" y="6843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A0BB0C"/>
                </a:solidFill>
              </a:endParaRPr>
            </a:p>
          </p:txBody>
        </p:sp>
        <p:sp>
          <p:nvSpPr>
            <p:cNvPr id="16" name="矩形 15"/>
            <p:cNvSpPr/>
            <p:nvPr>
              <p:custDataLst>
                <p:tags r:id="rId23"/>
              </p:custDataLst>
            </p:nvPr>
          </p:nvSpPr>
          <p:spPr>
            <a:xfrm>
              <a:off x="5152" y="6789"/>
              <a:ext cx="2990" cy="120"/>
            </a:xfrm>
            <a:prstGeom prst="rect">
              <a:avLst/>
            </a:prstGeom>
            <a:solidFill>
              <a:srgbClr val="0070C0"/>
            </a:solidFill>
            <a:ln w="3175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66" name="椭圆 65"/>
            <p:cNvSpPr/>
            <p:nvPr>
              <p:custDataLst>
                <p:tags r:id="rId24"/>
              </p:custDataLst>
            </p:nvPr>
          </p:nvSpPr>
          <p:spPr>
            <a:xfrm>
              <a:off x="7353" y="9123"/>
              <a:ext cx="554" cy="537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E</a:t>
              </a:r>
              <a:endParaRPr lang="en-US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文本框 70"/>
            <p:cNvSpPr txBox="1"/>
            <p:nvPr>
              <p:custDataLst>
                <p:tags r:id="rId25"/>
              </p:custDataLst>
            </p:nvPr>
          </p:nvSpPr>
          <p:spPr>
            <a:xfrm>
              <a:off x="5235" y="7174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b="1" spc="150" noProof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5. 适应性训练</a:t>
              </a:r>
              <a:endParaRPr lang="zh-CN" altLang="en-US" sz="1600" b="1" spc="150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5756593" y="4317683"/>
            <a:ext cx="1898650" cy="1822450"/>
            <a:chOff x="9093" y="6823"/>
            <a:chExt cx="2990" cy="2870"/>
          </a:xfrm>
        </p:grpSpPr>
        <p:cxnSp>
          <p:nvCxnSpPr>
            <p:cNvPr id="67" name="直接连接符 66"/>
            <p:cNvCxnSpPr>
              <a:stCxn id="68" idx="3"/>
            </p:cNvCxnSpPr>
            <p:nvPr>
              <p:custDataLst>
                <p:tags r:id="rId26"/>
              </p:custDataLst>
            </p:nvPr>
          </p:nvCxnSpPr>
          <p:spPr>
            <a:xfrm flipH="1">
              <a:off x="11498" y="8710"/>
              <a:ext cx="303" cy="475"/>
            </a:xfrm>
            <a:prstGeom prst="line">
              <a:avLst/>
            </a:prstGeom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  <p:sp>
          <p:nvSpPr>
            <p:cNvPr id="68" name="任意多边形 67"/>
            <p:cNvSpPr/>
            <p:nvPr>
              <p:custDataLst>
                <p:tags r:id="rId27"/>
              </p:custDataLst>
            </p:nvPr>
          </p:nvSpPr>
          <p:spPr>
            <a:xfrm>
              <a:off x="9093" y="6877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689626"/>
                </a:solidFill>
              </a:endParaRPr>
            </a:p>
          </p:txBody>
        </p:sp>
        <p:sp>
          <p:nvSpPr>
            <p:cNvPr id="69" name="矩形 68"/>
            <p:cNvSpPr/>
            <p:nvPr>
              <p:custDataLst>
                <p:tags r:id="rId28"/>
              </p:custDataLst>
            </p:nvPr>
          </p:nvSpPr>
          <p:spPr>
            <a:xfrm>
              <a:off x="9093" y="6823"/>
              <a:ext cx="2990" cy="12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31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70" name="椭圆 69"/>
            <p:cNvSpPr/>
            <p:nvPr>
              <p:custDataLst>
                <p:tags r:id="rId29"/>
              </p:custDataLst>
            </p:nvPr>
          </p:nvSpPr>
          <p:spPr>
            <a:xfrm>
              <a:off x="11294" y="9157"/>
              <a:ext cx="554" cy="53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altLang="zh-CN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F</a:t>
              </a:r>
              <a:endParaRPr lang="en-US" altLang="zh-CN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文本框 71"/>
            <p:cNvSpPr txBox="1"/>
            <p:nvPr>
              <p:custDataLst>
                <p:tags r:id="rId30"/>
              </p:custDataLst>
            </p:nvPr>
          </p:nvSpPr>
          <p:spPr>
            <a:xfrm>
              <a:off x="9176" y="7208"/>
              <a:ext cx="2830" cy="13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b="1" spc="150" noProof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6. 使用指导</a:t>
              </a:r>
              <a:endParaRPr lang="zh-CN" altLang="en-US" sz="1600" b="1" spc="150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8225155" y="4317683"/>
            <a:ext cx="1898650" cy="1876425"/>
            <a:chOff x="12948" y="6827"/>
            <a:chExt cx="2990" cy="2955"/>
          </a:xfrm>
        </p:grpSpPr>
        <p:cxnSp>
          <p:nvCxnSpPr>
            <p:cNvPr id="73" name="直接连接符 72"/>
            <p:cNvCxnSpPr>
              <a:stCxn id="74" idx="3"/>
            </p:cNvCxnSpPr>
            <p:nvPr>
              <p:custDataLst>
                <p:tags r:id="rId31"/>
              </p:custDataLst>
            </p:nvPr>
          </p:nvCxnSpPr>
          <p:spPr>
            <a:xfrm flipH="1">
              <a:off x="15353" y="8714"/>
              <a:ext cx="303" cy="475"/>
            </a:xfrm>
            <a:prstGeom prst="line">
              <a:avLst/>
            </a:prstGeom>
            <a:ln>
              <a:solidFill>
                <a:schemeClr val="accent3">
                  <a:lumMod val="90000"/>
                </a:schemeClr>
              </a:solidFill>
            </a:ln>
          </p:spPr>
          <p:style>
            <a:lnRef idx="1">
              <a:srgbClr val="1F74AD"/>
            </a:lnRef>
            <a:fillRef idx="0">
              <a:srgbClr val="1F74AD"/>
            </a:fillRef>
            <a:effectRef idx="0">
              <a:srgbClr val="1F74AD"/>
            </a:effectRef>
            <a:fontRef idx="minor">
              <a:srgbClr val="000000"/>
            </a:fontRef>
          </p:style>
        </p:cxnSp>
        <p:sp>
          <p:nvSpPr>
            <p:cNvPr id="74" name="任意多边形 73"/>
            <p:cNvSpPr/>
            <p:nvPr>
              <p:custDataLst>
                <p:tags r:id="rId32"/>
              </p:custDataLst>
            </p:nvPr>
          </p:nvSpPr>
          <p:spPr>
            <a:xfrm>
              <a:off x="12948" y="6881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3">
                  <a:lumMod val="90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FFCC00"/>
                </a:solidFill>
              </a:endParaRPr>
            </a:p>
          </p:txBody>
        </p:sp>
        <p:sp>
          <p:nvSpPr>
            <p:cNvPr id="75" name="矩形 74"/>
            <p:cNvSpPr/>
            <p:nvPr>
              <p:custDataLst>
                <p:tags r:id="rId33"/>
              </p:custDataLst>
            </p:nvPr>
          </p:nvSpPr>
          <p:spPr>
            <a:xfrm>
              <a:off x="12948" y="6827"/>
              <a:ext cx="2990" cy="120"/>
            </a:xfrm>
            <a:prstGeom prst="rect">
              <a:avLst/>
            </a:prstGeom>
            <a:solidFill>
              <a:schemeClr val="accent3">
                <a:lumMod val="90000"/>
              </a:schemeClr>
            </a:solidFill>
            <a:ln w="3175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76" name="椭圆 75"/>
            <p:cNvSpPr/>
            <p:nvPr>
              <p:custDataLst>
                <p:tags r:id="rId34"/>
              </p:custDataLst>
            </p:nvPr>
          </p:nvSpPr>
          <p:spPr>
            <a:xfrm>
              <a:off x="15149" y="9246"/>
              <a:ext cx="554" cy="537"/>
            </a:xfrm>
            <a:prstGeom prst="ellipse">
              <a:avLst/>
            </a:prstGeom>
            <a:solidFill>
              <a:schemeClr val="accent3">
                <a:lumMod val="90000"/>
              </a:scheme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G</a:t>
              </a:r>
              <a:endParaRPr lang="en-US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文本框 16"/>
            <p:cNvSpPr txBox="1"/>
            <p:nvPr>
              <p:custDataLst>
                <p:tags r:id="rId35"/>
              </p:custDataLst>
            </p:nvPr>
          </p:nvSpPr>
          <p:spPr>
            <a:xfrm>
              <a:off x="13031" y="7212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b="1" spc="150" noProof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7. 随访</a:t>
              </a:r>
              <a:endParaRPr lang="zh-CN" altLang="en-US" sz="1600" b="1" spc="150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051560" y="489585"/>
            <a:ext cx="6985635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ym typeface="+mn-ea"/>
              </a:rPr>
              <a:t>一、步行辅具的种类与特点</a:t>
            </a:r>
            <a:endParaRPr lang="zh-CN" altLang="en-US" sz="2400" dirty="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1560" y="1381760"/>
            <a:ext cx="1023493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（四）助听器的适配流程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6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1128"/>
          <p:cNvSpPr/>
          <p:nvPr>
            <p:custDataLst>
              <p:tags r:id="rId1"/>
            </p:custDataLst>
          </p:nvPr>
        </p:nvSpPr>
        <p:spPr>
          <a:xfrm>
            <a:off x="730250" y="1798320"/>
            <a:ext cx="10972800" cy="4106545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02995" y="716280"/>
            <a:ext cx="4406900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ym typeface="+mn-ea"/>
              </a:rPr>
              <a:t>一、步行辅具的种类与特点</a:t>
            </a:r>
            <a:endParaRPr lang="zh-CN" altLang="en-US" sz="2400" dirty="0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1224915" y="2078355"/>
            <a:ext cx="9982835" cy="3329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（五）助听器的日常维护与保养</a:t>
            </a:r>
            <a:endParaRPr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要延长助听器的使用寿命，就必须做好日常维护和保养，做到防尘、防潮、防震动等工作。</a:t>
            </a:r>
            <a:endParaRPr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sz="16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1. 电池</a:t>
            </a:r>
            <a:r>
              <a:rPr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电池耗尽时，会出现音量不够、音质不清、沙哑声或“嘟嘟”提示声等现象，此时应及时更换同型号专用电池，并及时处理旧电池，防止混用；避免使用旧电池或劣质电池，也不能为电池充电；如一段时间内不使用助听器时，应将电池取出，防止电池漏液腐蚀机芯。</a:t>
            </a:r>
            <a:endParaRPr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sz="16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2. 清洁</a:t>
            </a:r>
            <a:r>
              <a:rPr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定制式助听器应每周清洁两次，对于耳道分泌物较多患者，应每天清洁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lang="zh-CN" sz="16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3. 防潮防水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助听器严禁进水，洗浴时应摘除，待耳道完全干燥后再佩戴；夏季应防止汗水浸入；非佩戴期，应将助听器放入干燥盒。</a:t>
            </a:r>
            <a:endParaRPr lang="zh-CN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lang="zh-CN" sz="16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4. 其他</a:t>
            </a:r>
            <a:r>
              <a:rPr lang="zh-CN" sz="16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助听器应避免发胶、理疗室（微波）、高温、跌落等情况，并放置在儿童无法够取的地方。</a:t>
            </a:r>
            <a:endParaRPr lang="zh-CN" sz="16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椭圆 11"/>
          <p:cNvSpPr/>
          <p:nvPr/>
        </p:nvSpPr>
        <p:spPr>
          <a:xfrm>
            <a:off x="1605915" y="1639570"/>
            <a:ext cx="3107055" cy="3107055"/>
          </a:xfrm>
          <a:prstGeom prst="ellipse">
            <a:avLst/>
          </a:prstGeom>
          <a:noFill/>
          <a:ln w="25400">
            <a:solidFill>
              <a:srgbClr val="7AC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p>
            <a:pPr algn="ctr"/>
            <a:r>
              <a:rPr lang="zh-CN" altLang="en-US" sz="44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第二节</a:t>
            </a:r>
            <a:endParaRPr lang="zh-CN" altLang="en-US" sz="440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54600" y="2409190"/>
            <a:ext cx="39751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4800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助视器</a:t>
            </a:r>
            <a:endParaRPr lang="zh-CN" altLang="en-US" sz="4800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230630" y="1911138"/>
            <a:ext cx="10182013" cy="35534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342900" indent="-342900" algn="just" fontAlgn="auto">
              <a:lnSpc>
                <a:spcPct val="15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n"/>
            </a:pP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小宋今年8岁，是二年级小学生，双眼先天性白内障，术后无晶体，眼球震颤，通过检查发现其右眼远视力为 0.05，左眼远视力为 0.08，右眼近视力为 0.2，左眼近视力为 0.3。因小宋在学校学习时，经常看不清黑板上的字迹，写字时用眼疲劳，母亲希望通过助视器的使用，使其学习生活更轻松。请问，针对这种情况，应如何选择助视器？。 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indent="0" algn="just" fontAlgn="auto">
              <a:lnSpc>
                <a:spcPct val="2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None/>
            </a:pPr>
            <a:r>
              <a:rPr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思考：</a:t>
            </a:r>
            <a:endParaRPr sz="2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marL="342900" indent="-342900" algn="just" fontAlgn="auto">
              <a:lnSpc>
                <a:spcPct val="15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p"/>
            </a:pP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1. 对于学龄段低视力患者有就学需求时，应如何选择助视器？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marL="342900" indent="-342900" algn="just" fontAlgn="auto">
              <a:lnSpc>
                <a:spcPct val="15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p"/>
            </a:pP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2. 使用助视器时，有哪些注意事项？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4" name="对角圆角矩形 3"/>
          <p:cNvSpPr/>
          <p:nvPr/>
        </p:nvSpPr>
        <p:spPr>
          <a:xfrm>
            <a:off x="1230630" y="970915"/>
            <a:ext cx="2219960" cy="657860"/>
          </a:xfrm>
          <a:prstGeom prst="round2DiagRect">
            <a:avLst>
              <a:gd name="adj1" fmla="val 30205"/>
              <a:gd name="adj2" fmla="val 0"/>
            </a:avLst>
          </a:prstGeom>
          <a:solidFill>
            <a:srgbClr val="59AEA6"/>
          </a:solidFill>
          <a:ln>
            <a:noFill/>
          </a:ln>
        </p:spPr>
        <p:style>
          <a:lnRef idx="2">
            <a:srgbClr val="59AEA6">
              <a:shade val="50000"/>
            </a:srgbClr>
          </a:lnRef>
          <a:fillRef idx="1">
            <a:srgbClr val="59AEA6"/>
          </a:fillRef>
          <a:effectRef idx="0">
            <a:srgbClr val="59AEA6"/>
          </a:effectRef>
          <a:fontRef idx="minor">
            <a:srgbClr val="FFFFFF"/>
          </a:fontRef>
        </p:style>
        <p:txBody>
          <a:bodyPr lIns="121688" tIns="60844" rIns="121688" bIns="60844" anchor="ctr"/>
          <a:p>
            <a:pPr algn="ctr">
              <a:defRPr/>
            </a:pPr>
            <a:r>
              <a:rPr lang="zh-CN" altLang="en-US" sz="3200" b="1" dirty="0">
                <a:solidFill>
                  <a:srgbClr val="FFFFFF">
                    <a:lumMod val="95000"/>
                  </a:srgbClr>
                </a:solidFill>
                <a:cs typeface="黑体" panose="02010609060101010101" charset="-122"/>
                <a:sym typeface="黑体" panose="02010609060101010101" charset="-122"/>
              </a:rPr>
              <a:t>案例导入</a:t>
            </a:r>
            <a:endParaRPr lang="en-US" altLang="zh-CN" sz="3200" b="1" dirty="0">
              <a:solidFill>
                <a:srgbClr val="FFFFFF">
                  <a:lumMod val="95000"/>
                </a:srgbClr>
              </a:solidFill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102"/>
    </mc:Choice>
    <mc:Fallback>
      <p:transition advTm="51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1128"/>
          <p:cNvSpPr/>
          <p:nvPr>
            <p:custDataLst>
              <p:tags r:id="rId1"/>
            </p:custDataLst>
          </p:nvPr>
        </p:nvSpPr>
        <p:spPr>
          <a:xfrm>
            <a:off x="730250" y="1809750"/>
            <a:ext cx="10972800" cy="4264025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02995" y="716280"/>
            <a:ext cx="4406900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ym typeface="+mn-ea"/>
              </a:rPr>
              <a:t>一、助视器概述</a:t>
            </a:r>
            <a:endParaRPr lang="zh-CN" altLang="en-US" sz="2400" dirty="0">
              <a:sym typeface="+mn-ea"/>
            </a:endParaRP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1224915" y="2002155"/>
            <a:ext cx="9982835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（一）助视器的定义与分类</a:t>
            </a:r>
            <a:endParaRPr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凡是能够改善视觉障碍者的视觉能力，增强其活动能力，扩大其活动范围的任何工具、装置或设备统称为助视器（vision aids）。</a:t>
            </a: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1945640" y="3708400"/>
            <a:ext cx="252000" cy="253365"/>
          </a:xfrm>
          <a:prstGeom prst="ellipse">
            <a:avLst/>
          </a:prstGeom>
          <a:solidFill>
            <a:srgbClr val="9DCCD1"/>
          </a:solidFill>
          <a:ln>
            <a:solidFill>
              <a:srgbClr val="E7F2E2"/>
            </a:solidFill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latin typeface="华文细黑" panose="02010600040101010101" charset="-122"/>
              <a:ea typeface="字魂27号-布丁体"/>
              <a:sym typeface="华文细黑" panose="0201060004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94915" y="3575685"/>
            <a:ext cx="8397875" cy="73215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ts val="2500"/>
              </a:lnSpc>
            </a:pPr>
            <a:r>
              <a:rPr lang="zh-CN" altLang="en-US" sz="14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华文细黑" panose="02010600040101010101" charset="-122"/>
              </a:rPr>
              <a:t>1. 光学助视器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华文细黑" panose="02010600040101010101" charset="-122"/>
              </a:rPr>
              <a:t>　借助光学原理帮助提高视觉活动水平的设备或装置，分为近用光学助视器和远用光学助视器，如用于读书看报的放大镜，用于观察远处物体的望远镜等。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华文细黑" panose="02010600040101010101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945640" y="4384675"/>
            <a:ext cx="252000" cy="253365"/>
          </a:xfrm>
          <a:prstGeom prst="ellipse">
            <a:avLst/>
          </a:prstGeom>
          <a:solidFill>
            <a:srgbClr val="F4878D"/>
          </a:solidFill>
          <a:ln>
            <a:solidFill>
              <a:srgbClr val="E7F2E2"/>
            </a:solidFill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latin typeface="华文细黑" panose="02010600040101010101" charset="-122"/>
              <a:ea typeface="字魂27号-布丁体"/>
              <a:sym typeface="华文细黑" panose="02010600040101010101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04440" y="4321810"/>
            <a:ext cx="8487410" cy="41148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ts val="2500"/>
              </a:lnSpc>
            </a:pPr>
            <a:r>
              <a:rPr lang="zh-CN" altLang="en-US" sz="14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华文细黑" panose="02010600040101010101" charset="-122"/>
              </a:rPr>
              <a:t>2. 非光学助视器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华文细黑" panose="02010600040101010101" charset="-122"/>
              </a:rPr>
              <a:t>　通过改变周围环境提高患者视觉功能的设备或装置，如大字印刷物、高对比度物体等。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华文细黑" panose="02010600040101010101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945640" y="5041265"/>
            <a:ext cx="252000" cy="253365"/>
          </a:xfrm>
          <a:prstGeom prst="ellipse">
            <a:avLst/>
          </a:prstGeom>
          <a:solidFill>
            <a:srgbClr val="88AA7C"/>
          </a:solidFill>
          <a:ln>
            <a:solidFill>
              <a:srgbClr val="E7F2E2"/>
            </a:solidFill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  <a:latin typeface="华文细黑" panose="02010600040101010101" charset="-122"/>
              <a:ea typeface="字魂27号-布丁体"/>
              <a:sym typeface="华文细黑" panose="02010600040101010101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494915" y="4908550"/>
            <a:ext cx="8397240" cy="73215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ts val="2500"/>
              </a:lnSpc>
            </a:pPr>
            <a:r>
              <a:rPr lang="zh-CN" altLang="en-US" sz="14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华文细黑" panose="02010600040101010101" charset="-122"/>
              </a:rPr>
              <a:t>3. 电子助视器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华文细黑" panose="02010600040101010101" charset="-122"/>
              </a:rPr>
              <a:t>　运用电子投影放大技术达到高倍放大效果的设备或装置，如手持式电子助视器、闭路电视放大器。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华文细黑" panose="020106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/>
      <p:bldP spid="27" grpId="0" bldLvl="0" animBg="1"/>
      <p:bldP spid="28" grpId="0"/>
      <p:bldP spid="29" grpId="0" bldLvl="0" animBg="1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702310" y="1922780"/>
            <a:ext cx="10327005" cy="2630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第五章</a:t>
            </a:r>
            <a:r>
              <a:rPr lang="en-US" altLang="zh-CN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 </a:t>
            </a: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沟通与信息辅助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器具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1128"/>
          <p:cNvSpPr/>
          <p:nvPr>
            <p:custDataLst>
              <p:tags r:id="rId1"/>
            </p:custDataLst>
          </p:nvPr>
        </p:nvSpPr>
        <p:spPr>
          <a:xfrm>
            <a:off x="782320" y="1848485"/>
            <a:ext cx="10972800" cy="4006850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02995" y="716280"/>
            <a:ext cx="4406900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ym typeface="+mn-ea"/>
              </a:rPr>
              <a:t>一、助视器概述</a:t>
            </a:r>
            <a:endParaRPr lang="zh-CN" altLang="en-US" sz="2400" dirty="0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1339850" y="2000250"/>
            <a:ext cx="9857105" cy="1715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（二）助视器的作用原理</a:t>
            </a:r>
            <a:endParaRPr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助视器的主要作用是改善视网膜成像，包括调整成像清晰度、调整成像大小和调整亮度和对比度，从而提高辨别能力。光学助视器和电子助视器应用最多，其最主要功能就是放大目标视角，即增大目标在视网膜上的成像。有四种方法可以增大目标视角，产生放大作用。</a:t>
            </a:r>
            <a:endParaRPr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1541780" y="3917950"/>
            <a:ext cx="2079625" cy="1595438"/>
            <a:chOff x="3200" y="3624"/>
            <a:chExt cx="3276" cy="2513"/>
          </a:xfrm>
        </p:grpSpPr>
        <p:sp>
          <p:nvSpPr>
            <p:cNvPr id="51" name="任意多边形 50"/>
            <p:cNvSpPr/>
            <p:nvPr>
              <p:custDataLst>
                <p:tags r:id="rId2"/>
              </p:custDataLst>
            </p:nvPr>
          </p:nvSpPr>
          <p:spPr>
            <a:xfrm>
              <a:off x="3200" y="3915"/>
              <a:ext cx="3276" cy="557"/>
            </a:xfrm>
            <a:custGeom>
              <a:avLst/>
              <a:gdLst>
                <a:gd name="connsiteX0" fmla="*/ 1738223 w 2130725"/>
                <a:gd name="connsiteY0" fmla="*/ 60387 h 362309"/>
                <a:gd name="connsiteX1" fmla="*/ 1621767 w 2130725"/>
                <a:gd name="connsiteY1" fmla="*/ 176843 h 362309"/>
                <a:gd name="connsiteX2" fmla="*/ 1738223 w 2130725"/>
                <a:gd name="connsiteY2" fmla="*/ 293299 h 362309"/>
                <a:gd name="connsiteX3" fmla="*/ 1854679 w 2130725"/>
                <a:gd name="connsiteY3" fmla="*/ 176843 h 362309"/>
                <a:gd name="connsiteX4" fmla="*/ 1738223 w 2130725"/>
                <a:gd name="connsiteY4" fmla="*/ 60387 h 362309"/>
                <a:gd name="connsiteX5" fmla="*/ 392502 w 2130725"/>
                <a:gd name="connsiteY5" fmla="*/ 60387 h 362309"/>
                <a:gd name="connsiteX6" fmla="*/ 276046 w 2130725"/>
                <a:gd name="connsiteY6" fmla="*/ 176843 h 362309"/>
                <a:gd name="connsiteX7" fmla="*/ 392502 w 2130725"/>
                <a:gd name="connsiteY7" fmla="*/ 293299 h 362309"/>
                <a:gd name="connsiteX8" fmla="*/ 508958 w 2130725"/>
                <a:gd name="connsiteY8" fmla="*/ 176843 h 362309"/>
                <a:gd name="connsiteX9" fmla="*/ 392502 w 2130725"/>
                <a:gd name="connsiteY9" fmla="*/ 60387 h 362309"/>
                <a:gd name="connsiteX10" fmla="*/ 0 w 2130725"/>
                <a:gd name="connsiteY10" fmla="*/ 0 h 362309"/>
                <a:gd name="connsiteX11" fmla="*/ 2130725 w 2130725"/>
                <a:gd name="connsiteY11" fmla="*/ 0 h 362309"/>
                <a:gd name="connsiteX12" fmla="*/ 2130725 w 2130725"/>
                <a:gd name="connsiteY12" fmla="*/ 362309 h 362309"/>
                <a:gd name="connsiteX13" fmla="*/ 0 w 2130725"/>
                <a:gd name="connsiteY13" fmla="*/ 362309 h 362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30725" h="362309">
                  <a:moveTo>
                    <a:pt x="1738223" y="60387"/>
                  </a:moveTo>
                  <a:cubicBezTo>
                    <a:pt x="1673906" y="60387"/>
                    <a:pt x="1621767" y="112526"/>
                    <a:pt x="1621767" y="176843"/>
                  </a:cubicBezTo>
                  <a:cubicBezTo>
                    <a:pt x="1621767" y="241160"/>
                    <a:pt x="1673906" y="293299"/>
                    <a:pt x="1738223" y="293299"/>
                  </a:cubicBezTo>
                  <a:cubicBezTo>
                    <a:pt x="1802540" y="293299"/>
                    <a:pt x="1854679" y="241160"/>
                    <a:pt x="1854679" y="176843"/>
                  </a:cubicBezTo>
                  <a:cubicBezTo>
                    <a:pt x="1854679" y="112526"/>
                    <a:pt x="1802540" y="60387"/>
                    <a:pt x="1738223" y="60387"/>
                  </a:cubicBezTo>
                  <a:close/>
                  <a:moveTo>
                    <a:pt x="392502" y="60387"/>
                  </a:moveTo>
                  <a:cubicBezTo>
                    <a:pt x="328185" y="60387"/>
                    <a:pt x="276046" y="112526"/>
                    <a:pt x="276046" y="176843"/>
                  </a:cubicBezTo>
                  <a:cubicBezTo>
                    <a:pt x="276046" y="241160"/>
                    <a:pt x="328185" y="293299"/>
                    <a:pt x="392502" y="293299"/>
                  </a:cubicBezTo>
                  <a:cubicBezTo>
                    <a:pt x="456819" y="293299"/>
                    <a:pt x="508958" y="241160"/>
                    <a:pt x="508958" y="176843"/>
                  </a:cubicBezTo>
                  <a:cubicBezTo>
                    <a:pt x="508958" y="112526"/>
                    <a:pt x="456819" y="60387"/>
                    <a:pt x="392502" y="60387"/>
                  </a:cubicBezTo>
                  <a:close/>
                  <a:moveTo>
                    <a:pt x="0" y="0"/>
                  </a:moveTo>
                  <a:lnTo>
                    <a:pt x="2130725" y="0"/>
                  </a:lnTo>
                  <a:lnTo>
                    <a:pt x="2130725" y="362309"/>
                  </a:lnTo>
                  <a:lnTo>
                    <a:pt x="0" y="362309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lnSpcReduction="10000"/>
            </a:bodyPr>
            <a:p>
              <a:pPr algn="ctr" fontAlgn="base"/>
              <a:r>
                <a:rPr lang="en-US" altLang="zh-CN" strike="noStrike" noProof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rPr>
                <a:t>A</a:t>
              </a:r>
              <a:endParaRPr lang="en-US" altLang="zh-CN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8" name="矩形 77"/>
            <p:cNvSpPr/>
            <p:nvPr>
              <p:custDataLst>
                <p:tags r:id="rId3"/>
              </p:custDataLst>
            </p:nvPr>
          </p:nvSpPr>
          <p:spPr>
            <a:xfrm>
              <a:off x="3200" y="4472"/>
              <a:ext cx="3276" cy="1664"/>
            </a:xfrm>
            <a:prstGeom prst="rect">
              <a:avLst/>
            </a:prstGeom>
            <a:solidFill>
              <a:srgbClr val="1F74AD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46800" rtlCol="0" anchor="ctr">
              <a:normAutofit/>
            </a:bodyPr>
            <a:p>
              <a:pPr algn="ctr" fontAlgn="base">
                <a:lnSpc>
                  <a:spcPct val="120000"/>
                </a:lnSpc>
              </a:pPr>
              <a:endParaRPr lang="zh-CN" altLang="en-US" sz="1400" strike="noStrike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9" name="圆角矩形 78"/>
            <p:cNvSpPr/>
            <p:nvPr>
              <p:custDataLst>
                <p:tags r:id="rId4"/>
              </p:custDataLst>
            </p:nvPr>
          </p:nvSpPr>
          <p:spPr>
            <a:xfrm>
              <a:off x="3684" y="3623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1F74AD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0" name="圆角矩形 79"/>
            <p:cNvSpPr/>
            <p:nvPr>
              <p:custDataLst>
                <p:tags r:id="rId5"/>
              </p:custDataLst>
            </p:nvPr>
          </p:nvSpPr>
          <p:spPr>
            <a:xfrm>
              <a:off x="5753" y="3623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1F74AD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2" name="文本框 51"/>
            <p:cNvSpPr txBox="1"/>
            <p:nvPr>
              <p:custDataLst>
                <p:tags r:id="rId6"/>
              </p:custDataLst>
            </p:nvPr>
          </p:nvSpPr>
          <p:spPr>
            <a:xfrm>
              <a:off x="3200" y="4538"/>
              <a:ext cx="3276" cy="1598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Arial" panose="020B0604020202020204" pitchFamily="34" charset="0"/>
                </a:rPr>
                <a:t>1. 相对尺寸放大作用</a:t>
              </a:r>
              <a:endParaRPr lang="zh-CN" altLang="en-US" sz="1400" b="1" spc="150" noProof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024313" y="3917315"/>
            <a:ext cx="2079625" cy="1595438"/>
            <a:chOff x="7962" y="3624"/>
            <a:chExt cx="3276" cy="2513"/>
          </a:xfrm>
        </p:grpSpPr>
        <p:sp>
          <p:nvSpPr>
            <p:cNvPr id="50" name="任意多边形 49"/>
            <p:cNvSpPr/>
            <p:nvPr>
              <p:custDataLst>
                <p:tags r:id="rId7"/>
              </p:custDataLst>
            </p:nvPr>
          </p:nvSpPr>
          <p:spPr>
            <a:xfrm>
              <a:off x="7961" y="3915"/>
              <a:ext cx="3276" cy="557"/>
            </a:xfrm>
            <a:custGeom>
              <a:avLst/>
              <a:gdLst>
                <a:gd name="connsiteX0" fmla="*/ 1738223 w 2130725"/>
                <a:gd name="connsiteY0" fmla="*/ 60387 h 362309"/>
                <a:gd name="connsiteX1" fmla="*/ 1621767 w 2130725"/>
                <a:gd name="connsiteY1" fmla="*/ 176843 h 362309"/>
                <a:gd name="connsiteX2" fmla="*/ 1738223 w 2130725"/>
                <a:gd name="connsiteY2" fmla="*/ 293299 h 362309"/>
                <a:gd name="connsiteX3" fmla="*/ 1854679 w 2130725"/>
                <a:gd name="connsiteY3" fmla="*/ 176843 h 362309"/>
                <a:gd name="connsiteX4" fmla="*/ 1738223 w 2130725"/>
                <a:gd name="connsiteY4" fmla="*/ 60387 h 362309"/>
                <a:gd name="connsiteX5" fmla="*/ 392502 w 2130725"/>
                <a:gd name="connsiteY5" fmla="*/ 60387 h 362309"/>
                <a:gd name="connsiteX6" fmla="*/ 276046 w 2130725"/>
                <a:gd name="connsiteY6" fmla="*/ 176843 h 362309"/>
                <a:gd name="connsiteX7" fmla="*/ 392502 w 2130725"/>
                <a:gd name="connsiteY7" fmla="*/ 293299 h 362309"/>
                <a:gd name="connsiteX8" fmla="*/ 508958 w 2130725"/>
                <a:gd name="connsiteY8" fmla="*/ 176843 h 362309"/>
                <a:gd name="connsiteX9" fmla="*/ 392502 w 2130725"/>
                <a:gd name="connsiteY9" fmla="*/ 60387 h 362309"/>
                <a:gd name="connsiteX10" fmla="*/ 0 w 2130725"/>
                <a:gd name="connsiteY10" fmla="*/ 0 h 362309"/>
                <a:gd name="connsiteX11" fmla="*/ 2130725 w 2130725"/>
                <a:gd name="connsiteY11" fmla="*/ 0 h 362309"/>
                <a:gd name="connsiteX12" fmla="*/ 2130725 w 2130725"/>
                <a:gd name="connsiteY12" fmla="*/ 362309 h 362309"/>
                <a:gd name="connsiteX13" fmla="*/ 0 w 2130725"/>
                <a:gd name="connsiteY13" fmla="*/ 362309 h 362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30725" h="362309">
                  <a:moveTo>
                    <a:pt x="1738223" y="60387"/>
                  </a:moveTo>
                  <a:cubicBezTo>
                    <a:pt x="1673906" y="60387"/>
                    <a:pt x="1621767" y="112526"/>
                    <a:pt x="1621767" y="176843"/>
                  </a:cubicBezTo>
                  <a:cubicBezTo>
                    <a:pt x="1621767" y="241160"/>
                    <a:pt x="1673906" y="293299"/>
                    <a:pt x="1738223" y="293299"/>
                  </a:cubicBezTo>
                  <a:cubicBezTo>
                    <a:pt x="1802540" y="293299"/>
                    <a:pt x="1854679" y="241160"/>
                    <a:pt x="1854679" y="176843"/>
                  </a:cubicBezTo>
                  <a:cubicBezTo>
                    <a:pt x="1854679" y="112526"/>
                    <a:pt x="1802540" y="60387"/>
                    <a:pt x="1738223" y="60387"/>
                  </a:cubicBezTo>
                  <a:close/>
                  <a:moveTo>
                    <a:pt x="392502" y="60387"/>
                  </a:moveTo>
                  <a:cubicBezTo>
                    <a:pt x="328185" y="60387"/>
                    <a:pt x="276046" y="112526"/>
                    <a:pt x="276046" y="176843"/>
                  </a:cubicBezTo>
                  <a:cubicBezTo>
                    <a:pt x="276046" y="241160"/>
                    <a:pt x="328185" y="293299"/>
                    <a:pt x="392502" y="293299"/>
                  </a:cubicBezTo>
                  <a:cubicBezTo>
                    <a:pt x="456819" y="293299"/>
                    <a:pt x="508958" y="241160"/>
                    <a:pt x="508958" y="176843"/>
                  </a:cubicBezTo>
                  <a:cubicBezTo>
                    <a:pt x="508958" y="112526"/>
                    <a:pt x="456819" y="60387"/>
                    <a:pt x="392502" y="60387"/>
                  </a:cubicBezTo>
                  <a:close/>
                  <a:moveTo>
                    <a:pt x="0" y="0"/>
                  </a:moveTo>
                  <a:lnTo>
                    <a:pt x="2130725" y="0"/>
                  </a:lnTo>
                  <a:lnTo>
                    <a:pt x="2130725" y="362309"/>
                  </a:lnTo>
                  <a:lnTo>
                    <a:pt x="0" y="362309"/>
                  </a:lnTo>
                  <a:close/>
                </a:path>
              </a:pathLst>
            </a:custGeom>
            <a:solidFill>
              <a:srgbClr val="3498DB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lnSpcReduction="10000"/>
            </a:bodyPr>
            <a:p>
              <a:pPr algn="ctr" fontAlgn="base"/>
              <a:r>
                <a:rPr lang="en-US" altLang="zh-CN" strike="noStrike" noProof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rPr>
                <a:t>B</a:t>
              </a:r>
              <a:endParaRPr lang="en-US" altLang="zh-CN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5" name="矩形 54"/>
            <p:cNvSpPr/>
            <p:nvPr>
              <p:custDataLst>
                <p:tags r:id="rId8"/>
              </p:custDataLst>
            </p:nvPr>
          </p:nvSpPr>
          <p:spPr>
            <a:xfrm>
              <a:off x="7961" y="4472"/>
              <a:ext cx="3276" cy="1664"/>
            </a:xfrm>
            <a:prstGeom prst="rect">
              <a:avLst/>
            </a:prstGeom>
            <a:solidFill>
              <a:srgbClr val="3498DB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46800" rtlCol="0" anchor="ctr">
              <a:normAutofit/>
            </a:bodyPr>
            <a:p>
              <a:pPr algn="ctr" fontAlgn="base">
                <a:lnSpc>
                  <a:spcPct val="120000"/>
                </a:lnSpc>
              </a:pPr>
              <a:endParaRPr lang="zh-CN" altLang="en-US" sz="1400" strike="noStrike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0" name="圆角矩形 59"/>
            <p:cNvSpPr/>
            <p:nvPr>
              <p:custDataLst>
                <p:tags r:id="rId9"/>
              </p:custDataLst>
            </p:nvPr>
          </p:nvSpPr>
          <p:spPr>
            <a:xfrm>
              <a:off x="8446" y="3623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3498DB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5" name="圆角矩形 44"/>
            <p:cNvSpPr/>
            <p:nvPr>
              <p:custDataLst>
                <p:tags r:id="rId10"/>
              </p:custDataLst>
            </p:nvPr>
          </p:nvSpPr>
          <p:spPr>
            <a:xfrm>
              <a:off x="10515" y="3623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3498DB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4" name="文本框 53"/>
            <p:cNvSpPr txBox="1"/>
            <p:nvPr>
              <p:custDataLst>
                <p:tags r:id="rId11"/>
              </p:custDataLst>
            </p:nvPr>
          </p:nvSpPr>
          <p:spPr>
            <a:xfrm>
              <a:off x="7961" y="4522"/>
              <a:ext cx="3276" cy="1598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 dirty="0"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+mn-cs"/>
                  <a:sym typeface="Arial" panose="020B0604020202020204" pitchFamily="34" charset="0"/>
                </a:rPr>
                <a:t>2. 相对距离放大作用</a:t>
              </a:r>
              <a:endParaRPr lang="zh-CN" altLang="en-US" sz="1400" b="1" spc="150" noProof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490335" y="3917315"/>
            <a:ext cx="2079625" cy="1595438"/>
            <a:chOff x="12724" y="3624"/>
            <a:chExt cx="3276" cy="2513"/>
          </a:xfrm>
        </p:grpSpPr>
        <p:sp>
          <p:nvSpPr>
            <p:cNvPr id="41" name="任意多边形 40"/>
            <p:cNvSpPr/>
            <p:nvPr>
              <p:custDataLst>
                <p:tags r:id="rId12"/>
              </p:custDataLst>
            </p:nvPr>
          </p:nvSpPr>
          <p:spPr>
            <a:xfrm>
              <a:off x="12723" y="3915"/>
              <a:ext cx="3276" cy="557"/>
            </a:xfrm>
            <a:custGeom>
              <a:avLst/>
              <a:gdLst>
                <a:gd name="connsiteX0" fmla="*/ 1738223 w 2130725"/>
                <a:gd name="connsiteY0" fmla="*/ 60387 h 362309"/>
                <a:gd name="connsiteX1" fmla="*/ 1621767 w 2130725"/>
                <a:gd name="connsiteY1" fmla="*/ 176843 h 362309"/>
                <a:gd name="connsiteX2" fmla="*/ 1738223 w 2130725"/>
                <a:gd name="connsiteY2" fmla="*/ 293299 h 362309"/>
                <a:gd name="connsiteX3" fmla="*/ 1854679 w 2130725"/>
                <a:gd name="connsiteY3" fmla="*/ 176843 h 362309"/>
                <a:gd name="connsiteX4" fmla="*/ 1738223 w 2130725"/>
                <a:gd name="connsiteY4" fmla="*/ 60387 h 362309"/>
                <a:gd name="connsiteX5" fmla="*/ 392502 w 2130725"/>
                <a:gd name="connsiteY5" fmla="*/ 60387 h 362309"/>
                <a:gd name="connsiteX6" fmla="*/ 276046 w 2130725"/>
                <a:gd name="connsiteY6" fmla="*/ 176843 h 362309"/>
                <a:gd name="connsiteX7" fmla="*/ 392502 w 2130725"/>
                <a:gd name="connsiteY7" fmla="*/ 293299 h 362309"/>
                <a:gd name="connsiteX8" fmla="*/ 508958 w 2130725"/>
                <a:gd name="connsiteY8" fmla="*/ 176843 h 362309"/>
                <a:gd name="connsiteX9" fmla="*/ 392502 w 2130725"/>
                <a:gd name="connsiteY9" fmla="*/ 60387 h 362309"/>
                <a:gd name="connsiteX10" fmla="*/ 0 w 2130725"/>
                <a:gd name="connsiteY10" fmla="*/ 0 h 362309"/>
                <a:gd name="connsiteX11" fmla="*/ 2130725 w 2130725"/>
                <a:gd name="connsiteY11" fmla="*/ 0 h 362309"/>
                <a:gd name="connsiteX12" fmla="*/ 2130725 w 2130725"/>
                <a:gd name="connsiteY12" fmla="*/ 362309 h 362309"/>
                <a:gd name="connsiteX13" fmla="*/ 0 w 2130725"/>
                <a:gd name="connsiteY13" fmla="*/ 362309 h 362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30725" h="362309">
                  <a:moveTo>
                    <a:pt x="1738223" y="60387"/>
                  </a:moveTo>
                  <a:cubicBezTo>
                    <a:pt x="1673906" y="60387"/>
                    <a:pt x="1621767" y="112526"/>
                    <a:pt x="1621767" y="176843"/>
                  </a:cubicBezTo>
                  <a:cubicBezTo>
                    <a:pt x="1621767" y="241160"/>
                    <a:pt x="1673906" y="293299"/>
                    <a:pt x="1738223" y="293299"/>
                  </a:cubicBezTo>
                  <a:cubicBezTo>
                    <a:pt x="1802540" y="293299"/>
                    <a:pt x="1854679" y="241160"/>
                    <a:pt x="1854679" y="176843"/>
                  </a:cubicBezTo>
                  <a:cubicBezTo>
                    <a:pt x="1854679" y="112526"/>
                    <a:pt x="1802540" y="60387"/>
                    <a:pt x="1738223" y="60387"/>
                  </a:cubicBezTo>
                  <a:close/>
                  <a:moveTo>
                    <a:pt x="392502" y="60387"/>
                  </a:moveTo>
                  <a:cubicBezTo>
                    <a:pt x="328185" y="60387"/>
                    <a:pt x="276046" y="112526"/>
                    <a:pt x="276046" y="176843"/>
                  </a:cubicBezTo>
                  <a:cubicBezTo>
                    <a:pt x="276046" y="241160"/>
                    <a:pt x="328185" y="293299"/>
                    <a:pt x="392502" y="293299"/>
                  </a:cubicBezTo>
                  <a:cubicBezTo>
                    <a:pt x="456819" y="293299"/>
                    <a:pt x="508958" y="241160"/>
                    <a:pt x="508958" y="176843"/>
                  </a:cubicBezTo>
                  <a:cubicBezTo>
                    <a:pt x="508958" y="112526"/>
                    <a:pt x="456819" y="60387"/>
                    <a:pt x="392502" y="60387"/>
                  </a:cubicBezTo>
                  <a:close/>
                  <a:moveTo>
                    <a:pt x="0" y="0"/>
                  </a:moveTo>
                  <a:lnTo>
                    <a:pt x="2130725" y="0"/>
                  </a:lnTo>
                  <a:lnTo>
                    <a:pt x="2130725" y="362309"/>
                  </a:lnTo>
                  <a:lnTo>
                    <a:pt x="0" y="362309"/>
                  </a:lnTo>
                  <a:close/>
                </a:path>
              </a:pathLst>
            </a:custGeom>
            <a:solidFill>
              <a:srgbClr val="1AA3AA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lnSpcReduction="10000"/>
            </a:bodyPr>
            <a:p>
              <a:pPr algn="ctr" fontAlgn="base"/>
              <a:r>
                <a:rPr lang="en-US" altLang="zh-CN" strike="noStrike" noProof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rPr>
                <a:t>C</a:t>
              </a:r>
              <a:endParaRPr lang="en-US" altLang="zh-CN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2" name="矩形 41"/>
            <p:cNvSpPr/>
            <p:nvPr>
              <p:custDataLst>
                <p:tags r:id="rId13"/>
              </p:custDataLst>
            </p:nvPr>
          </p:nvSpPr>
          <p:spPr>
            <a:xfrm>
              <a:off x="12723" y="4472"/>
              <a:ext cx="3276" cy="1664"/>
            </a:xfrm>
            <a:prstGeom prst="rect">
              <a:avLst/>
            </a:prstGeom>
            <a:solidFill>
              <a:srgbClr val="1AA3AA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46800" rtlCol="0" anchor="ctr">
              <a:normAutofit/>
            </a:bodyPr>
            <a:p>
              <a:pPr algn="ctr" fontAlgn="base">
                <a:lnSpc>
                  <a:spcPct val="120000"/>
                </a:lnSpc>
              </a:pPr>
              <a:endParaRPr lang="zh-CN" altLang="en-US" sz="1400" strike="noStrike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3" name="圆角矩形 42"/>
            <p:cNvSpPr/>
            <p:nvPr>
              <p:custDataLst>
                <p:tags r:id="rId14"/>
              </p:custDataLst>
            </p:nvPr>
          </p:nvSpPr>
          <p:spPr>
            <a:xfrm>
              <a:off x="13207" y="3623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1AA3AA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4" name="圆角矩形 43"/>
            <p:cNvSpPr/>
            <p:nvPr>
              <p:custDataLst>
                <p:tags r:id="rId15"/>
              </p:custDataLst>
            </p:nvPr>
          </p:nvSpPr>
          <p:spPr>
            <a:xfrm>
              <a:off x="15276" y="3623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1AA3AA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>
              <p:custDataLst>
                <p:tags r:id="rId16"/>
              </p:custDataLst>
            </p:nvPr>
          </p:nvSpPr>
          <p:spPr>
            <a:xfrm>
              <a:off x="12723" y="4522"/>
              <a:ext cx="3276" cy="1598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Arial" panose="020B0604020202020204" pitchFamily="34" charset="0"/>
                </a:rPr>
                <a:t>3. 角性放大作用</a:t>
              </a:r>
              <a:endParaRPr lang="zh-CN" altLang="en-US" sz="1400" b="1" spc="150" noProof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957310" y="3917633"/>
            <a:ext cx="2079625" cy="1595437"/>
            <a:chOff x="3200" y="6297"/>
            <a:chExt cx="3276" cy="2513"/>
          </a:xfrm>
        </p:grpSpPr>
        <p:sp>
          <p:nvSpPr>
            <p:cNvPr id="82" name="任意多边形 81"/>
            <p:cNvSpPr/>
            <p:nvPr>
              <p:custDataLst>
                <p:tags r:id="rId17"/>
              </p:custDataLst>
            </p:nvPr>
          </p:nvSpPr>
          <p:spPr>
            <a:xfrm>
              <a:off x="3200" y="6588"/>
              <a:ext cx="3276" cy="557"/>
            </a:xfrm>
            <a:custGeom>
              <a:avLst/>
              <a:gdLst>
                <a:gd name="connsiteX0" fmla="*/ 1738223 w 2130725"/>
                <a:gd name="connsiteY0" fmla="*/ 60387 h 362309"/>
                <a:gd name="connsiteX1" fmla="*/ 1621767 w 2130725"/>
                <a:gd name="connsiteY1" fmla="*/ 176843 h 362309"/>
                <a:gd name="connsiteX2" fmla="*/ 1738223 w 2130725"/>
                <a:gd name="connsiteY2" fmla="*/ 293299 h 362309"/>
                <a:gd name="connsiteX3" fmla="*/ 1854679 w 2130725"/>
                <a:gd name="connsiteY3" fmla="*/ 176843 h 362309"/>
                <a:gd name="connsiteX4" fmla="*/ 1738223 w 2130725"/>
                <a:gd name="connsiteY4" fmla="*/ 60387 h 362309"/>
                <a:gd name="connsiteX5" fmla="*/ 392502 w 2130725"/>
                <a:gd name="connsiteY5" fmla="*/ 60387 h 362309"/>
                <a:gd name="connsiteX6" fmla="*/ 276046 w 2130725"/>
                <a:gd name="connsiteY6" fmla="*/ 176843 h 362309"/>
                <a:gd name="connsiteX7" fmla="*/ 392502 w 2130725"/>
                <a:gd name="connsiteY7" fmla="*/ 293299 h 362309"/>
                <a:gd name="connsiteX8" fmla="*/ 508958 w 2130725"/>
                <a:gd name="connsiteY8" fmla="*/ 176843 h 362309"/>
                <a:gd name="connsiteX9" fmla="*/ 392502 w 2130725"/>
                <a:gd name="connsiteY9" fmla="*/ 60387 h 362309"/>
                <a:gd name="connsiteX10" fmla="*/ 0 w 2130725"/>
                <a:gd name="connsiteY10" fmla="*/ 0 h 362309"/>
                <a:gd name="connsiteX11" fmla="*/ 2130725 w 2130725"/>
                <a:gd name="connsiteY11" fmla="*/ 0 h 362309"/>
                <a:gd name="connsiteX12" fmla="*/ 2130725 w 2130725"/>
                <a:gd name="connsiteY12" fmla="*/ 362309 h 362309"/>
                <a:gd name="connsiteX13" fmla="*/ 0 w 2130725"/>
                <a:gd name="connsiteY13" fmla="*/ 362309 h 362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130725" h="362309">
                  <a:moveTo>
                    <a:pt x="1738223" y="60387"/>
                  </a:moveTo>
                  <a:cubicBezTo>
                    <a:pt x="1673906" y="60387"/>
                    <a:pt x="1621767" y="112526"/>
                    <a:pt x="1621767" y="176843"/>
                  </a:cubicBezTo>
                  <a:cubicBezTo>
                    <a:pt x="1621767" y="241160"/>
                    <a:pt x="1673906" y="293299"/>
                    <a:pt x="1738223" y="293299"/>
                  </a:cubicBezTo>
                  <a:cubicBezTo>
                    <a:pt x="1802540" y="293299"/>
                    <a:pt x="1854679" y="241160"/>
                    <a:pt x="1854679" y="176843"/>
                  </a:cubicBezTo>
                  <a:cubicBezTo>
                    <a:pt x="1854679" y="112526"/>
                    <a:pt x="1802540" y="60387"/>
                    <a:pt x="1738223" y="60387"/>
                  </a:cubicBezTo>
                  <a:close/>
                  <a:moveTo>
                    <a:pt x="392502" y="60387"/>
                  </a:moveTo>
                  <a:cubicBezTo>
                    <a:pt x="328185" y="60387"/>
                    <a:pt x="276046" y="112526"/>
                    <a:pt x="276046" y="176843"/>
                  </a:cubicBezTo>
                  <a:cubicBezTo>
                    <a:pt x="276046" y="241160"/>
                    <a:pt x="328185" y="293299"/>
                    <a:pt x="392502" y="293299"/>
                  </a:cubicBezTo>
                  <a:cubicBezTo>
                    <a:pt x="456819" y="293299"/>
                    <a:pt x="508958" y="241160"/>
                    <a:pt x="508958" y="176843"/>
                  </a:cubicBezTo>
                  <a:cubicBezTo>
                    <a:pt x="508958" y="112526"/>
                    <a:pt x="456819" y="60387"/>
                    <a:pt x="392502" y="60387"/>
                  </a:cubicBezTo>
                  <a:close/>
                  <a:moveTo>
                    <a:pt x="0" y="0"/>
                  </a:moveTo>
                  <a:lnTo>
                    <a:pt x="2130725" y="0"/>
                  </a:lnTo>
                  <a:lnTo>
                    <a:pt x="2130725" y="362309"/>
                  </a:lnTo>
                  <a:lnTo>
                    <a:pt x="0" y="362309"/>
                  </a:lnTo>
                  <a:close/>
                </a:path>
              </a:pathLst>
            </a:custGeom>
            <a:solidFill>
              <a:srgbClr val="69A35B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lnSpcReduction="10000"/>
            </a:bodyPr>
            <a:p>
              <a:pPr algn="ctr" fontAlgn="base"/>
              <a:r>
                <a:rPr lang="en-US" altLang="zh-CN" strike="noStrike" noProof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  <a:sym typeface="Arial" panose="020B0604020202020204" pitchFamily="34" charset="0"/>
                </a:rPr>
                <a:t>D</a:t>
              </a:r>
              <a:endParaRPr lang="en-US" altLang="zh-CN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3" name="矩形 82"/>
            <p:cNvSpPr/>
            <p:nvPr>
              <p:custDataLst>
                <p:tags r:id="rId18"/>
              </p:custDataLst>
            </p:nvPr>
          </p:nvSpPr>
          <p:spPr>
            <a:xfrm>
              <a:off x="3200" y="7146"/>
              <a:ext cx="3276" cy="1664"/>
            </a:xfrm>
            <a:prstGeom prst="rect">
              <a:avLst/>
            </a:prstGeom>
            <a:solidFill>
              <a:srgbClr val="69A35B">
                <a:lumMod val="40000"/>
                <a:lumOff val="60000"/>
              </a:srgb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46800" rtlCol="0" anchor="ctr">
              <a:normAutofit/>
            </a:bodyPr>
            <a:p>
              <a:pPr algn="ctr" fontAlgn="base">
                <a:lnSpc>
                  <a:spcPct val="120000"/>
                </a:lnSpc>
              </a:pPr>
              <a:endParaRPr lang="zh-CN" altLang="en-US" sz="1400" strike="noStrike" spc="15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4" name="圆角矩形 83"/>
            <p:cNvSpPr/>
            <p:nvPr>
              <p:custDataLst>
                <p:tags r:id="rId19"/>
              </p:custDataLst>
            </p:nvPr>
          </p:nvSpPr>
          <p:spPr>
            <a:xfrm>
              <a:off x="3684" y="6297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69A35B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5" name="圆角矩形 84"/>
            <p:cNvSpPr/>
            <p:nvPr>
              <p:custDataLst>
                <p:tags r:id="rId20"/>
              </p:custDataLst>
            </p:nvPr>
          </p:nvSpPr>
          <p:spPr>
            <a:xfrm>
              <a:off x="5753" y="6297"/>
              <a:ext cx="238" cy="689"/>
            </a:xfrm>
            <a:prstGeom prst="roundRect">
              <a:avLst>
                <a:gd name="adj" fmla="val 50000"/>
              </a:avLst>
            </a:prstGeom>
            <a:solidFill>
              <a:srgbClr val="69A35B">
                <a:lumMod val="60000"/>
                <a:lumOff val="40000"/>
              </a:srgbClr>
            </a:solidFill>
            <a:ln>
              <a:solidFill>
                <a:sysClr val="window" lastClr="FFFFFF"/>
              </a:solidFill>
            </a:ln>
            <a:effectLst/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/>
            </a:bodyPr>
            <a:p>
              <a:pPr algn="ctr" fontAlgn="base"/>
              <a:endParaRPr lang="zh-CN" altLang="en-US" strike="noStrike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7" name="文本框 56"/>
            <p:cNvSpPr txBox="1"/>
            <p:nvPr>
              <p:custDataLst>
                <p:tags r:id="rId21"/>
              </p:custDataLst>
            </p:nvPr>
          </p:nvSpPr>
          <p:spPr>
            <a:xfrm>
              <a:off x="3200" y="7196"/>
              <a:ext cx="3276" cy="1598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Arial" panose="020B0604020202020204" pitchFamily="34" charset="0"/>
                </a:rPr>
                <a:t>4. 投影放大作用</a:t>
              </a:r>
              <a:endParaRPr lang="zh-CN" altLang="en-US" sz="1400" b="1" spc="150" noProof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1128"/>
          <p:cNvSpPr/>
          <p:nvPr>
            <p:custDataLst>
              <p:tags r:id="rId1"/>
            </p:custDataLst>
          </p:nvPr>
        </p:nvSpPr>
        <p:spPr>
          <a:xfrm>
            <a:off x="782320" y="1857375"/>
            <a:ext cx="10972800" cy="3800475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02995" y="716280"/>
            <a:ext cx="4406900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ym typeface="+mn-ea"/>
              </a:rPr>
              <a:t>二、常用助视器的种类及特点</a:t>
            </a:r>
            <a:endParaRPr lang="zh-CN" altLang="en-US" sz="2400" dirty="0">
              <a:sym typeface="+mn-ea"/>
            </a:endParaRP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1318260" y="2174240"/>
            <a:ext cx="9787255" cy="3081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（一）光学助视器</a:t>
            </a:r>
            <a:endParaRPr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光学助视器利用光学系统放大作用，使物体成像变大，或通过镜片调整目标物体的焦点以改善其在视网膜上成像的清晰度，提高视障患者视功能。光学助视器根据使用环境主要分为远用和近用两种。</a:t>
            </a: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1. 远用光学助视器</a:t>
            </a:r>
            <a:r>
              <a: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　常用的远用光学助视器有单筒望远镜和双筒望远镜。</a:t>
            </a: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2. 近用光学助视器</a:t>
            </a:r>
            <a:r>
              <a: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　常用的近用光学助视器有近用眼镜式助视器和各类放大镜，其中放大镜分为手持式、胸挂式、立式、镇纸式等。</a:t>
            </a:r>
            <a:endParaRPr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1128"/>
          <p:cNvSpPr/>
          <p:nvPr>
            <p:custDataLst>
              <p:tags r:id="rId1"/>
            </p:custDataLst>
          </p:nvPr>
        </p:nvSpPr>
        <p:spPr>
          <a:xfrm>
            <a:off x="782320" y="1857375"/>
            <a:ext cx="10972800" cy="3800475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02995" y="716280"/>
            <a:ext cx="4406900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ym typeface="+mn-ea"/>
              </a:rPr>
              <a:t>二、常用助视器的种类及特点</a:t>
            </a:r>
            <a:endParaRPr lang="zh-CN" altLang="en-US" sz="2400" dirty="0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1102995" y="2086610"/>
            <a:ext cx="10413365" cy="1537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（二）非光学助视器</a:t>
            </a:r>
            <a:endParaRPr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非光学助视器不是通过光学系统的放大作用，而是通过改善周围环境状况（如改变照明、控制反光、控制光线传送、加强对比度、增加目标物体尺寸等）增强视功能的各种设备或装置。可单独使用，也可与各种光学助视器联合使用。</a:t>
            </a:r>
            <a:endParaRPr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1143000" y="4034790"/>
            <a:ext cx="1898650" cy="1295400"/>
            <a:chOff x="2329" y="3890"/>
            <a:chExt cx="2990" cy="2040"/>
          </a:xfrm>
        </p:grpSpPr>
        <p:sp>
          <p:nvSpPr>
            <p:cNvPr id="44" name="任意多边形 43"/>
            <p:cNvSpPr/>
            <p:nvPr>
              <p:custDataLst>
                <p:tags r:id="rId2"/>
              </p:custDataLst>
            </p:nvPr>
          </p:nvSpPr>
          <p:spPr>
            <a:xfrm>
              <a:off x="2329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1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FFCC00"/>
                </a:solidFill>
              </a:endParaRPr>
            </a:p>
          </p:txBody>
        </p:sp>
        <p:sp>
          <p:nvSpPr>
            <p:cNvPr id="45" name="矩形 44"/>
            <p:cNvSpPr/>
            <p:nvPr>
              <p:custDataLst>
                <p:tags r:id="rId3"/>
              </p:custDataLst>
            </p:nvPr>
          </p:nvSpPr>
          <p:spPr>
            <a:xfrm>
              <a:off x="2329" y="3890"/>
              <a:ext cx="2990" cy="120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59" name="文本框 58"/>
            <p:cNvSpPr txBox="1"/>
            <p:nvPr>
              <p:custDataLst>
                <p:tags r:id="rId4"/>
              </p:custDataLst>
            </p:nvPr>
          </p:nvSpPr>
          <p:spPr>
            <a:xfrm>
              <a:off x="2412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b="1" spc="150" noProof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1. 过滤有害</a:t>
              </a:r>
              <a:endParaRPr lang="zh-CN" altLang="en-US" sz="1600" b="1" spc="150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b="1" spc="150" noProof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光线</a:t>
              </a:r>
              <a:endParaRPr lang="zh-CN" altLang="en-US" sz="1600" b="1" spc="150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251200" y="4034790"/>
            <a:ext cx="1898650" cy="1295400"/>
            <a:chOff x="2329" y="3890"/>
            <a:chExt cx="2990" cy="2040"/>
          </a:xfrm>
        </p:grpSpPr>
        <p:sp>
          <p:nvSpPr>
            <p:cNvPr id="12" name="任意多边形 11"/>
            <p:cNvSpPr/>
            <p:nvPr>
              <p:custDataLst>
                <p:tags r:id="rId5"/>
              </p:custDataLst>
            </p:nvPr>
          </p:nvSpPr>
          <p:spPr>
            <a:xfrm>
              <a:off x="2329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1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FFCC00"/>
                </a:solidFill>
              </a:endParaRPr>
            </a:p>
          </p:txBody>
        </p:sp>
        <p:sp>
          <p:nvSpPr>
            <p:cNvPr id="13" name="矩形 12"/>
            <p:cNvSpPr/>
            <p:nvPr>
              <p:custDataLst>
                <p:tags r:id="rId6"/>
              </p:custDataLst>
            </p:nvPr>
          </p:nvSpPr>
          <p:spPr>
            <a:xfrm>
              <a:off x="2329" y="3890"/>
              <a:ext cx="2990" cy="120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14" name="文本框 13"/>
            <p:cNvSpPr txBox="1"/>
            <p:nvPr>
              <p:custDataLst>
                <p:tags r:id="rId7"/>
              </p:custDataLst>
            </p:nvPr>
          </p:nvSpPr>
          <p:spPr>
            <a:xfrm>
              <a:off x="2412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b="1" spc="150" noProof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2. 改善照明</a:t>
              </a:r>
              <a:endParaRPr lang="zh-CN" altLang="en-US" sz="1600" b="1" spc="150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340350" y="4040505"/>
            <a:ext cx="1898650" cy="1295400"/>
            <a:chOff x="2329" y="3890"/>
            <a:chExt cx="2990" cy="2040"/>
          </a:xfrm>
        </p:grpSpPr>
        <p:sp>
          <p:nvSpPr>
            <p:cNvPr id="16" name="任意多边形 15"/>
            <p:cNvSpPr/>
            <p:nvPr>
              <p:custDataLst>
                <p:tags r:id="rId8"/>
              </p:custDataLst>
            </p:nvPr>
          </p:nvSpPr>
          <p:spPr>
            <a:xfrm>
              <a:off x="2329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1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FFCC00"/>
                </a:solidFill>
              </a:endParaRPr>
            </a:p>
          </p:txBody>
        </p:sp>
        <p:sp>
          <p:nvSpPr>
            <p:cNvPr id="17" name="矩形 16"/>
            <p:cNvSpPr/>
            <p:nvPr>
              <p:custDataLst>
                <p:tags r:id="rId9"/>
              </p:custDataLst>
            </p:nvPr>
          </p:nvSpPr>
          <p:spPr>
            <a:xfrm>
              <a:off x="2329" y="3890"/>
              <a:ext cx="2990" cy="120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18" name="文本框 17"/>
            <p:cNvSpPr txBox="1"/>
            <p:nvPr>
              <p:custDataLst>
                <p:tags r:id="rId10"/>
              </p:custDataLst>
            </p:nvPr>
          </p:nvSpPr>
          <p:spPr>
            <a:xfrm>
              <a:off x="2412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b="1" spc="150" noProof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3. 增加对比度</a:t>
              </a:r>
              <a:endParaRPr lang="zh-CN" altLang="en-US" sz="1600" b="1" spc="150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444105" y="4038600"/>
            <a:ext cx="1898650" cy="1295400"/>
            <a:chOff x="2329" y="3890"/>
            <a:chExt cx="2990" cy="2040"/>
          </a:xfrm>
        </p:grpSpPr>
        <p:sp>
          <p:nvSpPr>
            <p:cNvPr id="20" name="任意多边形 19"/>
            <p:cNvSpPr/>
            <p:nvPr>
              <p:custDataLst>
                <p:tags r:id="rId11"/>
              </p:custDataLst>
            </p:nvPr>
          </p:nvSpPr>
          <p:spPr>
            <a:xfrm>
              <a:off x="2329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1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FFCC00"/>
                </a:solidFill>
              </a:endParaRPr>
            </a:p>
          </p:txBody>
        </p:sp>
        <p:sp>
          <p:nvSpPr>
            <p:cNvPr id="21" name="矩形 20"/>
            <p:cNvSpPr/>
            <p:nvPr>
              <p:custDataLst>
                <p:tags r:id="rId12"/>
              </p:custDataLst>
            </p:nvPr>
          </p:nvSpPr>
          <p:spPr>
            <a:xfrm>
              <a:off x="2329" y="3890"/>
              <a:ext cx="2990" cy="120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23" name="文本框 22"/>
            <p:cNvSpPr txBox="1"/>
            <p:nvPr>
              <p:custDataLst>
                <p:tags r:id="rId13"/>
              </p:custDataLst>
            </p:nvPr>
          </p:nvSpPr>
          <p:spPr>
            <a:xfrm>
              <a:off x="2412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b="1" spc="150" noProof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4. 放大目标物</a:t>
              </a:r>
              <a:endParaRPr lang="zh-CN" altLang="en-US" sz="1600" b="1" spc="150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541510" y="4069080"/>
            <a:ext cx="1898650" cy="1295400"/>
            <a:chOff x="2329" y="3890"/>
            <a:chExt cx="2990" cy="2040"/>
          </a:xfrm>
        </p:grpSpPr>
        <p:sp>
          <p:nvSpPr>
            <p:cNvPr id="25" name="任意多边形 24"/>
            <p:cNvSpPr/>
            <p:nvPr>
              <p:custDataLst>
                <p:tags r:id="rId14"/>
              </p:custDataLst>
            </p:nvPr>
          </p:nvSpPr>
          <p:spPr>
            <a:xfrm>
              <a:off x="2329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1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FFCC00"/>
                </a:solidFill>
              </a:endParaRPr>
            </a:p>
          </p:txBody>
        </p:sp>
        <p:sp>
          <p:nvSpPr>
            <p:cNvPr id="26" name="矩形 25"/>
            <p:cNvSpPr/>
            <p:nvPr>
              <p:custDataLst>
                <p:tags r:id="rId15"/>
              </p:custDataLst>
            </p:nvPr>
          </p:nvSpPr>
          <p:spPr>
            <a:xfrm>
              <a:off x="2329" y="3890"/>
              <a:ext cx="2990" cy="120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27" name="文本框 26"/>
            <p:cNvSpPr txBox="1"/>
            <p:nvPr>
              <p:custDataLst>
                <p:tags r:id="rId16"/>
              </p:custDataLst>
            </p:nvPr>
          </p:nvSpPr>
          <p:spPr>
            <a:xfrm>
              <a:off x="2412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b="1" spc="150" noProof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5. 减少目标物拥挤现象</a:t>
              </a:r>
              <a:endParaRPr lang="zh-CN" altLang="en-US" sz="1600" b="1" spc="150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1128"/>
          <p:cNvSpPr/>
          <p:nvPr>
            <p:custDataLst>
              <p:tags r:id="rId1"/>
            </p:custDataLst>
          </p:nvPr>
        </p:nvSpPr>
        <p:spPr>
          <a:xfrm>
            <a:off x="782320" y="1857375"/>
            <a:ext cx="10972800" cy="4251325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02995" y="716280"/>
            <a:ext cx="4406900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ym typeface="+mn-ea"/>
              </a:rPr>
              <a:t>二、常用助视器的种类及特点</a:t>
            </a:r>
            <a:endParaRPr lang="zh-CN" altLang="en-US" sz="2400" dirty="0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1102995" y="2086610"/>
            <a:ext cx="10413365" cy="3763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（三）电子助视器</a:t>
            </a:r>
            <a:endParaRPr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电子助视器主要由电脑及系统、图形放大处理软件、摄像系统、X/Y 滑动台等部分构成。利用投影放大或线性放大，通过摄像头将物体摄入放大后在显示器上显示出来。可根据使用者特点和习惯，选择不同放大倍数和对比度。常见的电子助视器主要有手持式电子助视器和台式电子助视器。</a:t>
            </a:r>
            <a:endParaRPr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1. 手持式电子助视器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又称便携式电子助视器，是一种便携、自带屏幕机体、内置摄像头的手持式助视器，绝大多数为近用。</a:t>
            </a:r>
            <a:endParaRPr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2. 台式电子助视器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　又称 CCTV（Closed Circuit Television）助视器（闭路电视助视器），通过外置摄像头将远处或近处阅读目标传输至显示器，对阅读目标做放大、缩小或改变对比度等处理，提高视障患者阅读功能。</a:t>
            </a:r>
            <a:endParaRPr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1128"/>
          <p:cNvSpPr/>
          <p:nvPr>
            <p:custDataLst>
              <p:tags r:id="rId1"/>
            </p:custDataLst>
          </p:nvPr>
        </p:nvSpPr>
        <p:spPr>
          <a:xfrm>
            <a:off x="591820" y="1857375"/>
            <a:ext cx="10972800" cy="3800475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02995" y="716280"/>
            <a:ext cx="4406900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ym typeface="+mn-ea"/>
              </a:rPr>
              <a:t>三、助视器的评估适配及使用</a:t>
            </a:r>
            <a:endParaRPr lang="zh-CN" altLang="en-US" sz="2400" dirty="0">
              <a:sym typeface="+mn-ea"/>
            </a:endParaRP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1093470" y="2005330"/>
            <a:ext cx="9996805" cy="3353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（一）视力障碍的定义及分类</a:t>
            </a:r>
            <a:endParaRPr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1. 视力障碍的定义</a:t>
            </a:r>
            <a:r>
              <a:rPr>
                <a:latin typeface="微软雅黑" panose="020B0503020204020204" charset="-122"/>
                <a:ea typeface="微软雅黑" panose="020B0503020204020204" charset="-122"/>
              </a:rPr>
              <a:t>　由于各种原因导致双眼不同程度的视力损失或视野减小，难以从事正常人所能从事的工作、学习或其他活动。</a:t>
            </a:r>
            <a:endParaRPr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2. 视力障碍的分类</a:t>
            </a:r>
            <a:r>
              <a:rPr>
                <a:latin typeface="微软雅黑" panose="020B0503020204020204" charset="-122"/>
                <a:ea typeface="微软雅黑" panose="020B0503020204020204" charset="-122"/>
              </a:rPr>
              <a:t>　视力障碍可以从发病时间、预后及视力障碍程度进行分类。</a:t>
            </a:r>
            <a:endParaRPr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>
                <a:latin typeface="微软雅黑" panose="020B0503020204020204" charset="-122"/>
                <a:ea typeface="微软雅黑" panose="020B0503020204020204" charset="-122"/>
              </a:rPr>
              <a:t>（1）按发病时间分：先天性视力障碍和后天性视力障碍。</a:t>
            </a:r>
            <a:endParaRPr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>
                <a:latin typeface="微软雅黑" panose="020B0503020204020204" charset="-122"/>
                <a:ea typeface="微软雅黑" panose="020B0503020204020204" charset="-122"/>
              </a:rPr>
              <a:t>（2）按预后分：可逆性视力障碍和不可逆性视力障碍。</a:t>
            </a:r>
            <a:endParaRPr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>
                <a:latin typeface="微软雅黑" panose="020B0503020204020204" charset="-122"/>
                <a:ea typeface="微软雅黑" panose="020B0503020204020204" charset="-122"/>
              </a:rPr>
              <a:t>（3）按视力障碍程度分：盲和低视力，是指双眼经过手术、药物等治疗和普通屈光矫正后仍存在功能性损害，主要包括视力损失和视野缩小。</a:t>
            </a:r>
            <a:endParaRPr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2" name="组合 101"/>
          <p:cNvGrpSpPr/>
          <p:nvPr/>
        </p:nvGrpSpPr>
        <p:grpSpPr>
          <a:xfrm>
            <a:off x="1894205" y="2633028"/>
            <a:ext cx="1862138" cy="1350962"/>
            <a:chOff x="2329" y="3890"/>
            <a:chExt cx="2990" cy="2320"/>
          </a:xfrm>
        </p:grpSpPr>
        <p:sp>
          <p:nvSpPr>
            <p:cNvPr id="6" name="任意多边形 5"/>
            <p:cNvSpPr/>
            <p:nvPr>
              <p:custDataLst>
                <p:tags r:id="rId1"/>
              </p:custDataLst>
            </p:nvPr>
          </p:nvSpPr>
          <p:spPr>
            <a:xfrm>
              <a:off x="2329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rgbClr val="5B9BD4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5B9BD4"/>
                </a:solidFill>
              </a:endParaRPr>
            </a:p>
          </p:txBody>
        </p:sp>
        <p:sp>
          <p:nvSpPr>
            <p:cNvPr id="45" name="矩形 44"/>
            <p:cNvSpPr/>
            <p:nvPr>
              <p:custDataLst>
                <p:tags r:id="rId2"/>
              </p:custDataLst>
            </p:nvPr>
          </p:nvSpPr>
          <p:spPr>
            <a:xfrm>
              <a:off x="2329" y="3890"/>
              <a:ext cx="2990" cy="120"/>
            </a:xfrm>
            <a:prstGeom prst="rect">
              <a:avLst/>
            </a:prstGeom>
            <a:solidFill>
              <a:srgbClr val="5B9BD4"/>
            </a:solidFill>
            <a:ln w="3175">
              <a:solidFill>
                <a:srgbClr val="5B9BD4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7" name="椭圆 6"/>
            <p:cNvSpPr/>
            <p:nvPr>
              <p:custDataLst>
                <p:tags r:id="rId3"/>
              </p:custDataLst>
            </p:nvPr>
          </p:nvSpPr>
          <p:spPr>
            <a:xfrm>
              <a:off x="4530" y="5468"/>
              <a:ext cx="694" cy="742"/>
            </a:xfrm>
            <a:prstGeom prst="ellipse">
              <a:avLst/>
            </a:prstGeom>
            <a:solidFill>
              <a:srgbClr val="5B9BD4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altLang="zh-CN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文本框 58"/>
            <p:cNvSpPr txBox="1"/>
            <p:nvPr>
              <p:custDataLst>
                <p:tags r:id="rId4"/>
              </p:custDataLst>
            </p:nvPr>
          </p:nvSpPr>
          <p:spPr>
            <a:xfrm>
              <a:off x="2412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（1）白内障</a:t>
              </a:r>
              <a:endParaRPr lang="zh-CN" altLang="en-US" sz="14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30980" y="2633028"/>
            <a:ext cx="1863725" cy="1328737"/>
            <a:chOff x="6165" y="3890"/>
            <a:chExt cx="2993" cy="2284"/>
          </a:xfrm>
        </p:grpSpPr>
        <p:sp>
          <p:nvSpPr>
            <p:cNvPr id="10" name="任意多边形 9"/>
            <p:cNvSpPr/>
            <p:nvPr>
              <p:custDataLst>
                <p:tags r:id="rId5"/>
              </p:custDataLst>
            </p:nvPr>
          </p:nvSpPr>
          <p:spPr>
            <a:xfrm>
              <a:off x="6168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AEEDFF"/>
                </a:solidFill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6"/>
              </p:custDataLst>
            </p:nvPr>
          </p:nvSpPr>
          <p:spPr>
            <a:xfrm>
              <a:off x="6165" y="3890"/>
              <a:ext cx="2990" cy="12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3175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50" name="椭圆 49"/>
            <p:cNvSpPr/>
            <p:nvPr>
              <p:custDataLst>
                <p:tags r:id="rId7"/>
              </p:custDataLst>
            </p:nvPr>
          </p:nvSpPr>
          <p:spPr>
            <a:xfrm>
              <a:off x="8369" y="5431"/>
              <a:ext cx="694" cy="74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altLang="zh-CN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0" name="文本框 59"/>
            <p:cNvSpPr txBox="1"/>
            <p:nvPr>
              <p:custDataLst>
                <p:tags r:id="rId8"/>
              </p:custDataLst>
            </p:nvPr>
          </p:nvSpPr>
          <p:spPr>
            <a:xfrm>
              <a:off x="6251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（2）青光眼</a:t>
              </a:r>
              <a:endParaRPr lang="zh-CN" altLang="en-US" sz="14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66168" y="2658428"/>
            <a:ext cx="1862137" cy="1335087"/>
            <a:chOff x="10109" y="3879"/>
            <a:chExt cx="2990" cy="2296"/>
          </a:xfrm>
        </p:grpSpPr>
        <p:sp>
          <p:nvSpPr>
            <p:cNvPr id="52" name="任意多边形 51"/>
            <p:cNvSpPr/>
            <p:nvPr>
              <p:custDataLst>
                <p:tags r:id="rId9"/>
              </p:custDataLst>
            </p:nvPr>
          </p:nvSpPr>
          <p:spPr>
            <a:xfrm>
              <a:off x="10109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B3D7FF"/>
                </a:solidFill>
              </a:endParaRPr>
            </a:p>
          </p:txBody>
        </p:sp>
        <p:sp>
          <p:nvSpPr>
            <p:cNvPr id="53" name="矩形 52"/>
            <p:cNvSpPr/>
            <p:nvPr>
              <p:custDataLst>
                <p:tags r:id="rId10"/>
              </p:custDataLst>
            </p:nvPr>
          </p:nvSpPr>
          <p:spPr>
            <a:xfrm>
              <a:off x="10109" y="3879"/>
              <a:ext cx="2990" cy="13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54" name="椭圆 53"/>
            <p:cNvSpPr/>
            <p:nvPr>
              <p:custDataLst>
                <p:tags r:id="rId11"/>
              </p:custDataLst>
            </p:nvPr>
          </p:nvSpPr>
          <p:spPr>
            <a:xfrm>
              <a:off x="12310" y="5432"/>
              <a:ext cx="694" cy="74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altLang="zh-CN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文本框 60"/>
            <p:cNvSpPr txBox="1"/>
            <p:nvPr>
              <p:custDataLst>
                <p:tags r:id="rId12"/>
              </p:custDataLst>
            </p:nvPr>
          </p:nvSpPr>
          <p:spPr>
            <a:xfrm>
              <a:off x="10192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（3）年龄相关性黄斑变性</a:t>
              </a:r>
              <a:endParaRPr lang="zh-CN" altLang="en-US" sz="14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283893" y="2655253"/>
            <a:ext cx="1862137" cy="1349375"/>
            <a:chOff x="2329" y="3890"/>
            <a:chExt cx="2990" cy="2320"/>
          </a:xfrm>
        </p:grpSpPr>
        <p:sp>
          <p:nvSpPr>
            <p:cNvPr id="9" name="任意多边形 8"/>
            <p:cNvSpPr/>
            <p:nvPr>
              <p:custDataLst>
                <p:tags r:id="rId13"/>
              </p:custDataLst>
            </p:nvPr>
          </p:nvSpPr>
          <p:spPr>
            <a:xfrm>
              <a:off x="2329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rgbClr val="5B9BD4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5B9BD4"/>
                </a:solidFill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14"/>
              </p:custDataLst>
            </p:nvPr>
          </p:nvSpPr>
          <p:spPr>
            <a:xfrm>
              <a:off x="2329" y="3890"/>
              <a:ext cx="2990" cy="120"/>
            </a:xfrm>
            <a:prstGeom prst="rect">
              <a:avLst/>
            </a:prstGeom>
            <a:solidFill>
              <a:srgbClr val="5B9BD4"/>
            </a:solidFill>
            <a:ln w="3175">
              <a:solidFill>
                <a:srgbClr val="5B9BD4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14" name="椭圆 13"/>
            <p:cNvSpPr/>
            <p:nvPr>
              <p:custDataLst>
                <p:tags r:id="rId15"/>
              </p:custDataLst>
            </p:nvPr>
          </p:nvSpPr>
          <p:spPr>
            <a:xfrm>
              <a:off x="4530" y="5468"/>
              <a:ext cx="694" cy="742"/>
            </a:xfrm>
            <a:prstGeom prst="ellipse">
              <a:avLst/>
            </a:prstGeom>
            <a:solidFill>
              <a:srgbClr val="5B9BD4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altLang="zh-CN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en-US" altLang="zh-CN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16"/>
              </p:custDataLst>
            </p:nvPr>
          </p:nvSpPr>
          <p:spPr>
            <a:xfrm>
              <a:off x="2412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（4）糖尿病视网膜病变</a:t>
              </a:r>
              <a:endParaRPr lang="zh-CN" altLang="en-US" sz="14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065905" y="4326890"/>
            <a:ext cx="1862138" cy="1350963"/>
            <a:chOff x="2329" y="3890"/>
            <a:chExt cx="2990" cy="2320"/>
          </a:xfrm>
        </p:grpSpPr>
        <p:sp>
          <p:nvSpPr>
            <p:cNvPr id="17" name="任意多边形 16"/>
            <p:cNvSpPr/>
            <p:nvPr>
              <p:custDataLst>
                <p:tags r:id="rId17"/>
              </p:custDataLst>
            </p:nvPr>
          </p:nvSpPr>
          <p:spPr>
            <a:xfrm>
              <a:off x="2329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rgbClr val="5B9BD4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5B9BD4"/>
                </a:solidFill>
              </a:endParaRPr>
            </a:p>
          </p:txBody>
        </p:sp>
        <p:sp>
          <p:nvSpPr>
            <p:cNvPr id="18" name="矩形 17"/>
            <p:cNvSpPr/>
            <p:nvPr>
              <p:custDataLst>
                <p:tags r:id="rId18"/>
              </p:custDataLst>
            </p:nvPr>
          </p:nvSpPr>
          <p:spPr>
            <a:xfrm>
              <a:off x="2329" y="3890"/>
              <a:ext cx="2990" cy="120"/>
            </a:xfrm>
            <a:prstGeom prst="rect">
              <a:avLst/>
            </a:prstGeom>
            <a:solidFill>
              <a:srgbClr val="5B9BD4"/>
            </a:solidFill>
            <a:ln w="3175">
              <a:solidFill>
                <a:srgbClr val="5B9BD4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19" name="椭圆 18"/>
            <p:cNvSpPr/>
            <p:nvPr>
              <p:custDataLst>
                <p:tags r:id="rId19"/>
              </p:custDataLst>
            </p:nvPr>
          </p:nvSpPr>
          <p:spPr>
            <a:xfrm>
              <a:off x="4530" y="5468"/>
              <a:ext cx="694" cy="742"/>
            </a:xfrm>
            <a:prstGeom prst="ellipse">
              <a:avLst/>
            </a:prstGeom>
            <a:solidFill>
              <a:srgbClr val="5B9BD4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altLang="zh-CN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6</a:t>
              </a:r>
              <a:endParaRPr lang="en-US" altLang="zh-CN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20"/>
              </p:custDataLst>
            </p:nvPr>
          </p:nvSpPr>
          <p:spPr>
            <a:xfrm>
              <a:off x="2412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（6）玻璃体混浊</a:t>
              </a:r>
              <a:endParaRPr lang="zh-CN" altLang="en-US" sz="14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202680" y="4326890"/>
            <a:ext cx="1863725" cy="1328738"/>
            <a:chOff x="6165" y="3890"/>
            <a:chExt cx="2993" cy="2284"/>
          </a:xfrm>
        </p:grpSpPr>
        <p:sp>
          <p:nvSpPr>
            <p:cNvPr id="22" name="任意多边形 21"/>
            <p:cNvSpPr/>
            <p:nvPr>
              <p:custDataLst>
                <p:tags r:id="rId21"/>
              </p:custDataLst>
            </p:nvPr>
          </p:nvSpPr>
          <p:spPr>
            <a:xfrm>
              <a:off x="6168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AEEDFF"/>
                </a:solidFill>
              </a:endParaRPr>
            </a:p>
          </p:txBody>
        </p:sp>
        <p:sp>
          <p:nvSpPr>
            <p:cNvPr id="23" name="矩形 22"/>
            <p:cNvSpPr/>
            <p:nvPr>
              <p:custDataLst>
                <p:tags r:id="rId22"/>
              </p:custDataLst>
            </p:nvPr>
          </p:nvSpPr>
          <p:spPr>
            <a:xfrm>
              <a:off x="6165" y="3890"/>
              <a:ext cx="2990" cy="12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3175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24" name="椭圆 23"/>
            <p:cNvSpPr/>
            <p:nvPr>
              <p:custDataLst>
                <p:tags r:id="rId23"/>
              </p:custDataLst>
            </p:nvPr>
          </p:nvSpPr>
          <p:spPr>
            <a:xfrm>
              <a:off x="8369" y="5431"/>
              <a:ext cx="694" cy="74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altLang="zh-CN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7</a:t>
              </a:r>
              <a:endParaRPr lang="en-US" altLang="zh-CN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文本框 24"/>
            <p:cNvSpPr txBox="1"/>
            <p:nvPr>
              <p:custDataLst>
                <p:tags r:id="rId24"/>
              </p:custDataLst>
            </p:nvPr>
          </p:nvSpPr>
          <p:spPr>
            <a:xfrm>
              <a:off x="6251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（7）角膜病变</a:t>
              </a:r>
              <a:endParaRPr lang="zh-CN" altLang="en-US" sz="14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339138" y="4321810"/>
            <a:ext cx="1862137" cy="1335088"/>
            <a:chOff x="10109" y="3879"/>
            <a:chExt cx="2990" cy="2296"/>
          </a:xfrm>
        </p:grpSpPr>
        <p:sp>
          <p:nvSpPr>
            <p:cNvPr id="27" name="任意多边形 26"/>
            <p:cNvSpPr/>
            <p:nvPr>
              <p:custDataLst>
                <p:tags r:id="rId25"/>
              </p:custDataLst>
            </p:nvPr>
          </p:nvSpPr>
          <p:spPr>
            <a:xfrm>
              <a:off x="10109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B3D7FF"/>
                </a:solidFill>
              </a:endParaRPr>
            </a:p>
          </p:txBody>
        </p:sp>
        <p:sp>
          <p:nvSpPr>
            <p:cNvPr id="28" name="矩形 27"/>
            <p:cNvSpPr/>
            <p:nvPr>
              <p:custDataLst>
                <p:tags r:id="rId26"/>
              </p:custDataLst>
            </p:nvPr>
          </p:nvSpPr>
          <p:spPr>
            <a:xfrm>
              <a:off x="10109" y="3879"/>
              <a:ext cx="2990" cy="13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29" name="椭圆 28"/>
            <p:cNvSpPr/>
            <p:nvPr>
              <p:custDataLst>
                <p:tags r:id="rId27"/>
              </p:custDataLst>
            </p:nvPr>
          </p:nvSpPr>
          <p:spPr>
            <a:xfrm>
              <a:off x="12310" y="5432"/>
              <a:ext cx="694" cy="74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altLang="zh-CN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8</a:t>
              </a:r>
              <a:endParaRPr lang="en-US" altLang="zh-CN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文本框 29"/>
            <p:cNvSpPr txBox="1"/>
            <p:nvPr>
              <p:custDataLst>
                <p:tags r:id="rId28"/>
              </p:custDataLst>
            </p:nvPr>
          </p:nvSpPr>
          <p:spPr>
            <a:xfrm>
              <a:off x="10192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（8）视神经萎缩</a:t>
              </a:r>
              <a:endParaRPr lang="zh-CN" altLang="en-US" sz="14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700405" y="640080"/>
            <a:ext cx="11135995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400" dirty="0">
                <a:sym typeface="+mn-ea"/>
              </a:rPr>
              <a:t>三、助视器的评估适配及使用</a:t>
            </a:r>
            <a:endParaRPr lang="zh-CN" altLang="en-US" sz="2400" dirty="0"/>
          </a:p>
        </p:txBody>
      </p:sp>
      <p:sp>
        <p:nvSpPr>
          <p:cNvPr id="3" name="文本框 2"/>
          <p:cNvSpPr txBox="1"/>
          <p:nvPr/>
        </p:nvSpPr>
        <p:spPr>
          <a:xfrm>
            <a:off x="967105" y="1627505"/>
            <a:ext cx="10634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常见的视力障碍眼部疾病　临床上常见的导致视力障碍的眼部疾病主要有以下几种。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71993" y="4306253"/>
            <a:ext cx="1862137" cy="1349375"/>
            <a:chOff x="2329" y="3890"/>
            <a:chExt cx="2990" cy="2320"/>
          </a:xfrm>
        </p:grpSpPr>
        <p:sp>
          <p:nvSpPr>
            <p:cNvPr id="16" name="任意多边形 15"/>
            <p:cNvSpPr/>
            <p:nvPr>
              <p:custDataLst>
                <p:tags r:id="rId29"/>
              </p:custDataLst>
            </p:nvPr>
          </p:nvSpPr>
          <p:spPr>
            <a:xfrm>
              <a:off x="2329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rgbClr val="5B9BD4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5B9BD4"/>
                </a:solidFill>
              </a:endParaRPr>
            </a:p>
          </p:txBody>
        </p:sp>
        <p:sp>
          <p:nvSpPr>
            <p:cNvPr id="41" name="矩形 40"/>
            <p:cNvSpPr/>
            <p:nvPr>
              <p:custDataLst>
                <p:tags r:id="rId30"/>
              </p:custDataLst>
            </p:nvPr>
          </p:nvSpPr>
          <p:spPr>
            <a:xfrm>
              <a:off x="2329" y="3890"/>
              <a:ext cx="2990" cy="120"/>
            </a:xfrm>
            <a:prstGeom prst="rect">
              <a:avLst/>
            </a:prstGeom>
            <a:solidFill>
              <a:srgbClr val="5B9BD4"/>
            </a:solidFill>
            <a:ln w="3175">
              <a:solidFill>
                <a:srgbClr val="5B9BD4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42" name="椭圆 41"/>
            <p:cNvSpPr/>
            <p:nvPr>
              <p:custDataLst>
                <p:tags r:id="rId31"/>
              </p:custDataLst>
            </p:nvPr>
          </p:nvSpPr>
          <p:spPr>
            <a:xfrm>
              <a:off x="4530" y="5468"/>
              <a:ext cx="694" cy="742"/>
            </a:xfrm>
            <a:prstGeom prst="ellipse">
              <a:avLst/>
            </a:prstGeom>
            <a:solidFill>
              <a:srgbClr val="5B9BD4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altLang="zh-CN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5</a:t>
              </a:r>
              <a:endParaRPr lang="en-US" altLang="zh-CN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文本框 42"/>
            <p:cNvSpPr txBox="1"/>
            <p:nvPr>
              <p:custDataLst>
                <p:tags r:id="rId32"/>
              </p:custDataLst>
            </p:nvPr>
          </p:nvSpPr>
          <p:spPr>
            <a:xfrm>
              <a:off x="2412" y="4275"/>
              <a:ext cx="2696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4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（5）视网膜色素变性</a:t>
              </a:r>
              <a:endParaRPr lang="zh-CN" altLang="en-US" sz="14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</p:spTree>
    <p:custDataLst>
      <p:tags r:id="rId33"/>
    </p:custData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02995" y="716280"/>
            <a:ext cx="4406900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400" dirty="0">
                <a:sym typeface="+mn-ea"/>
              </a:rPr>
              <a:t>三、助视器的评估适配及使用</a:t>
            </a:r>
            <a:endParaRPr lang="zh-CN" altLang="en-US" sz="2400" dirty="0">
              <a:sym typeface="+mn-ea"/>
            </a:endParaRPr>
          </a:p>
        </p:txBody>
      </p:sp>
      <p:sp>
        <p:nvSpPr>
          <p:cNvPr id="9" name="Freeform 234"/>
          <p:cNvSpPr/>
          <p:nvPr/>
        </p:nvSpPr>
        <p:spPr bwMode="auto">
          <a:xfrm>
            <a:off x="2564521" y="2396334"/>
            <a:ext cx="1314450" cy="1665288"/>
          </a:xfrm>
          <a:custGeom>
            <a:avLst/>
            <a:gdLst>
              <a:gd name="T0" fmla="*/ 381 w 426"/>
              <a:gd name="T1" fmla="*/ 0 h 540"/>
              <a:gd name="T2" fmla="*/ 46 w 426"/>
              <a:gd name="T3" fmla="*/ 0 h 540"/>
              <a:gd name="T4" fmla="*/ 0 w 426"/>
              <a:gd name="T5" fmla="*/ 46 h 540"/>
              <a:gd name="T6" fmla="*/ 0 w 426"/>
              <a:gd name="T7" fmla="*/ 380 h 540"/>
              <a:gd name="T8" fmla="*/ 46 w 426"/>
              <a:gd name="T9" fmla="*/ 426 h 540"/>
              <a:gd name="T10" fmla="*/ 164 w 426"/>
              <a:gd name="T11" fmla="*/ 426 h 540"/>
              <a:gd name="T12" fmla="*/ 213 w 426"/>
              <a:gd name="T13" fmla="*/ 540 h 540"/>
              <a:gd name="T14" fmla="*/ 264 w 426"/>
              <a:gd name="T15" fmla="*/ 426 h 540"/>
              <a:gd name="T16" fmla="*/ 381 w 426"/>
              <a:gd name="T17" fmla="*/ 426 h 540"/>
              <a:gd name="T18" fmla="*/ 426 w 426"/>
              <a:gd name="T19" fmla="*/ 380 h 540"/>
              <a:gd name="T20" fmla="*/ 426 w 426"/>
              <a:gd name="T21" fmla="*/ 46 h 540"/>
              <a:gd name="T22" fmla="*/ 381 w 426"/>
              <a:gd name="T2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40">
                <a:moveTo>
                  <a:pt x="381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1" y="426"/>
                  <a:pt x="381" y="426"/>
                  <a:pt x="381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1" y="0"/>
                </a:cubicBezTo>
                <a:close/>
              </a:path>
            </a:pathLst>
          </a:custGeom>
          <a:solidFill>
            <a:srgbClr val="00B0F0"/>
          </a:solidFill>
          <a:ln w="25400">
            <a:solidFill>
              <a:schemeClr val="bg1"/>
            </a:solidFill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b="1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2896308" y="2720188"/>
            <a:ext cx="6477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200" b="1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01</a:t>
            </a:r>
            <a:endParaRPr lang="en-US" sz="3200" b="1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11" name="Freeform 235"/>
          <p:cNvSpPr/>
          <p:nvPr/>
        </p:nvSpPr>
        <p:spPr bwMode="auto">
          <a:xfrm>
            <a:off x="5204534" y="2396334"/>
            <a:ext cx="1314450" cy="1665288"/>
          </a:xfrm>
          <a:custGeom>
            <a:avLst/>
            <a:gdLst>
              <a:gd name="T0" fmla="*/ 380 w 426"/>
              <a:gd name="T1" fmla="*/ 0 h 540"/>
              <a:gd name="T2" fmla="*/ 46 w 426"/>
              <a:gd name="T3" fmla="*/ 0 h 540"/>
              <a:gd name="T4" fmla="*/ 0 w 426"/>
              <a:gd name="T5" fmla="*/ 46 h 540"/>
              <a:gd name="T6" fmla="*/ 0 w 426"/>
              <a:gd name="T7" fmla="*/ 380 h 540"/>
              <a:gd name="T8" fmla="*/ 46 w 426"/>
              <a:gd name="T9" fmla="*/ 426 h 540"/>
              <a:gd name="T10" fmla="*/ 164 w 426"/>
              <a:gd name="T11" fmla="*/ 426 h 540"/>
              <a:gd name="T12" fmla="*/ 213 w 426"/>
              <a:gd name="T13" fmla="*/ 540 h 540"/>
              <a:gd name="T14" fmla="*/ 264 w 426"/>
              <a:gd name="T15" fmla="*/ 426 h 540"/>
              <a:gd name="T16" fmla="*/ 380 w 426"/>
              <a:gd name="T17" fmla="*/ 426 h 540"/>
              <a:gd name="T18" fmla="*/ 426 w 426"/>
              <a:gd name="T19" fmla="*/ 380 h 540"/>
              <a:gd name="T20" fmla="*/ 426 w 426"/>
              <a:gd name="T21" fmla="*/ 46 h 540"/>
              <a:gd name="T22" fmla="*/ 380 w 426"/>
              <a:gd name="T2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40">
                <a:moveTo>
                  <a:pt x="380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0" y="426"/>
                  <a:pt x="380" y="426"/>
                  <a:pt x="380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0" y="0"/>
                </a:cubicBezTo>
                <a:close/>
              </a:path>
            </a:pathLst>
          </a:custGeom>
          <a:solidFill>
            <a:srgbClr val="00B0F0"/>
          </a:solidFill>
          <a:ln w="25400">
            <a:solidFill>
              <a:schemeClr val="bg1"/>
            </a:solidFill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b="1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12" name="TextBox 68"/>
          <p:cNvSpPr txBox="1">
            <a:spLocks noChangeArrowheads="1"/>
          </p:cNvSpPr>
          <p:nvPr/>
        </p:nvSpPr>
        <p:spPr bwMode="auto">
          <a:xfrm>
            <a:off x="5547433" y="2737650"/>
            <a:ext cx="6477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200" b="1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02</a:t>
            </a:r>
            <a:endParaRPr lang="en-US" sz="3200" b="1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13" name="Freeform 236"/>
          <p:cNvSpPr/>
          <p:nvPr/>
        </p:nvSpPr>
        <p:spPr bwMode="auto">
          <a:xfrm>
            <a:off x="7842959" y="2396334"/>
            <a:ext cx="1314450" cy="1665288"/>
          </a:xfrm>
          <a:custGeom>
            <a:avLst/>
            <a:gdLst>
              <a:gd name="T0" fmla="*/ 380 w 426"/>
              <a:gd name="T1" fmla="*/ 0 h 540"/>
              <a:gd name="T2" fmla="*/ 46 w 426"/>
              <a:gd name="T3" fmla="*/ 0 h 540"/>
              <a:gd name="T4" fmla="*/ 0 w 426"/>
              <a:gd name="T5" fmla="*/ 46 h 540"/>
              <a:gd name="T6" fmla="*/ 0 w 426"/>
              <a:gd name="T7" fmla="*/ 380 h 540"/>
              <a:gd name="T8" fmla="*/ 46 w 426"/>
              <a:gd name="T9" fmla="*/ 426 h 540"/>
              <a:gd name="T10" fmla="*/ 164 w 426"/>
              <a:gd name="T11" fmla="*/ 426 h 540"/>
              <a:gd name="T12" fmla="*/ 213 w 426"/>
              <a:gd name="T13" fmla="*/ 540 h 540"/>
              <a:gd name="T14" fmla="*/ 264 w 426"/>
              <a:gd name="T15" fmla="*/ 426 h 540"/>
              <a:gd name="T16" fmla="*/ 380 w 426"/>
              <a:gd name="T17" fmla="*/ 426 h 540"/>
              <a:gd name="T18" fmla="*/ 426 w 426"/>
              <a:gd name="T19" fmla="*/ 380 h 540"/>
              <a:gd name="T20" fmla="*/ 426 w 426"/>
              <a:gd name="T21" fmla="*/ 46 h 540"/>
              <a:gd name="T22" fmla="*/ 380 w 426"/>
              <a:gd name="T23" fmla="*/ 0 h 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26" h="540">
                <a:moveTo>
                  <a:pt x="380" y="0"/>
                </a:move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6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405"/>
                  <a:pt x="21" y="426"/>
                  <a:pt x="46" y="426"/>
                </a:cubicBezTo>
                <a:cubicBezTo>
                  <a:pt x="164" y="426"/>
                  <a:pt x="164" y="426"/>
                  <a:pt x="164" y="426"/>
                </a:cubicBezTo>
                <a:cubicBezTo>
                  <a:pt x="213" y="540"/>
                  <a:pt x="213" y="540"/>
                  <a:pt x="213" y="540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380" y="426"/>
                  <a:pt x="380" y="426"/>
                  <a:pt x="380" y="426"/>
                </a:cubicBezTo>
                <a:cubicBezTo>
                  <a:pt x="406" y="426"/>
                  <a:pt x="426" y="405"/>
                  <a:pt x="426" y="380"/>
                </a:cubicBezTo>
                <a:cubicBezTo>
                  <a:pt x="426" y="46"/>
                  <a:pt x="426" y="46"/>
                  <a:pt x="426" y="46"/>
                </a:cubicBezTo>
                <a:cubicBezTo>
                  <a:pt x="426" y="20"/>
                  <a:pt x="406" y="0"/>
                  <a:pt x="380" y="0"/>
                </a:cubicBezTo>
                <a:close/>
              </a:path>
            </a:pathLst>
          </a:custGeom>
          <a:solidFill>
            <a:srgbClr val="00B0F0"/>
          </a:solidFill>
          <a:ln w="25400">
            <a:solidFill>
              <a:schemeClr val="bg1"/>
            </a:solidFill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b="1"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14" name="TextBox 69"/>
          <p:cNvSpPr txBox="1">
            <a:spLocks noChangeArrowheads="1"/>
          </p:cNvSpPr>
          <p:nvPr/>
        </p:nvSpPr>
        <p:spPr bwMode="auto">
          <a:xfrm>
            <a:off x="8177127" y="2755113"/>
            <a:ext cx="6477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chemeClr val="bg1"/>
                </a:solidFill>
                <a:latin typeface="思源黑体 CN Medium" panose="020B0600000000000000" charset="-122"/>
                <a:ea typeface="思源黑体 CN Medium" panose="020B0600000000000000" charset="-122"/>
                <a:cs typeface="思源黑体 CN Medium" panose="020B0600000000000000" charset="-122"/>
              </a:rPr>
              <a:t>03</a:t>
            </a:r>
            <a:endParaRPr lang="en-US" altLang="zh-CN" sz="3200" b="1">
              <a:solidFill>
                <a:schemeClr val="bg1"/>
              </a:solidFill>
              <a:latin typeface="思源黑体 CN Medium" panose="020B0600000000000000" charset="-122"/>
              <a:ea typeface="思源黑体 CN Medium" panose="020B0600000000000000" charset="-122"/>
              <a:cs typeface="思源黑体 CN Medium" panose="020B0600000000000000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32940" y="4286885"/>
            <a:ext cx="2516505" cy="1706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b="1" dirty="0">
                <a:solidFill>
                  <a:srgbClr val="00B0F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思源黑体 CN Medium" panose="020B0600000000000000" charset="-122"/>
              </a:rPr>
              <a:t>1. 患者的视功能情况</a:t>
            </a:r>
            <a:r>
              <a:rPr lang="zh-CN" altLang="en-US" sz="14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思源黑体 CN Medium" panose="020B0600000000000000" charset="-122"/>
              </a:rPr>
              <a:t>　根据患者的视功能检查，初步确定需要选配的助视器和放大倍数；可借助初步选择的助视器进行试用，明确使用感受。</a:t>
            </a:r>
            <a:endParaRPr lang="zh-CN" altLang="en-US" sz="14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思源黑体 CN Medium" panose="020B0600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61706" y="4307660"/>
            <a:ext cx="2438400" cy="1383665"/>
          </a:xfrm>
          <a:prstGeom prst="rect">
            <a:avLst/>
          </a:prstGeom>
        </p:spPr>
        <p:txBody>
          <a:bodyPr wrap="square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400" b="1" dirty="0">
                <a:solidFill>
                  <a:srgbClr val="00B0F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思源黑体 CN Medium" panose="020B0600000000000000" charset="-122"/>
              </a:rPr>
              <a:t>2. 患者的使用环境</a:t>
            </a:r>
            <a:r>
              <a:rPr lang="zh-CN" altLang="en-US" sz="14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思源黑体 CN Medium" panose="020B0600000000000000" charset="-122"/>
              </a:rPr>
              <a:t>　通常情况，目标物越小，距离越远，需要的助视器放大倍数越大，反之亦然。</a:t>
            </a:r>
            <a:endParaRPr lang="zh-CN" altLang="en-US" sz="14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思源黑体 CN Medium" panose="020B0600000000000000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90301" y="4307660"/>
            <a:ext cx="2438400" cy="2030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b="1" dirty="0">
                <a:solidFill>
                  <a:srgbClr val="00B0F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思源黑体 CN Medium" panose="020B0600000000000000" charset="-122"/>
              </a:rPr>
              <a:t>3. 助视器的特性</a:t>
            </a:r>
            <a:r>
              <a:rPr lang="zh-CN" altLang="en-US" sz="1400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思源黑体 CN Medium" panose="020B0600000000000000" charset="-122"/>
              </a:rPr>
              <a:t>　助视器的放大倍率、工作距离、焦距、重量、外观等使用特性，直接决定了患者的选择，通常情况以使用便捷、视物清晰、减少疲劳为原则。</a:t>
            </a:r>
            <a:endParaRPr lang="zh-CN" altLang="en-US" sz="1400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思源黑体 CN Medium" panose="020B06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63320" y="1583690"/>
            <a:ext cx="106349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常见的视力障碍眼部疾病　临床上常见的导致视力障碍的眼部疾病主要有以下几种。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  <p:bldP spid="11" grpId="0" bldLvl="0" animBg="1"/>
      <p:bldP spid="12" grpId="0"/>
      <p:bldP spid="13" grpId="0" bldLvl="0" animBg="1"/>
      <p:bldP spid="14" grpId="0"/>
      <p:bldP spid="17" grpId="0"/>
      <p:bldP spid="3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1128"/>
          <p:cNvSpPr/>
          <p:nvPr>
            <p:custDataLst>
              <p:tags r:id="rId1"/>
            </p:custDataLst>
          </p:nvPr>
        </p:nvSpPr>
        <p:spPr>
          <a:xfrm>
            <a:off x="782320" y="1857375"/>
            <a:ext cx="10972800" cy="4192905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02995" y="716280"/>
            <a:ext cx="4406900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400" dirty="0">
                <a:sym typeface="+mn-ea"/>
              </a:rPr>
              <a:t>三、助视器的评估适配及使用</a:t>
            </a:r>
            <a:endParaRPr lang="zh-CN" altLang="en-US" sz="2400" dirty="0">
              <a:sym typeface="+mn-ea"/>
            </a:endParaRP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1102995" y="2039620"/>
            <a:ext cx="10291445" cy="357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（三）助视器的适配流程</a:t>
            </a:r>
            <a:r>
              <a:rPr>
                <a:latin typeface="微软雅黑" panose="020B0503020204020204" charset="-122"/>
                <a:ea typeface="微软雅黑" panose="020B0503020204020204" charset="-122"/>
              </a:rPr>
              <a:t>　</a:t>
            </a:r>
            <a:endParaRPr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>
                <a:latin typeface="微软雅黑" panose="020B0503020204020204" charset="-122"/>
                <a:ea typeface="微软雅黑" panose="020B0503020204020204" charset="-122"/>
              </a:rPr>
              <a:t>助视器的适配流程同其他辅助器具服务流程，主要包括评估、适配、适应性训练、跟踪回访等内容。</a:t>
            </a:r>
            <a:endParaRPr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1. 评估</a:t>
            </a:r>
            <a:r>
              <a:rPr>
                <a:latin typeface="微软雅黑" panose="020B0503020204020204" charset="-122"/>
                <a:ea typeface="微软雅黑" panose="020B0503020204020204" charset="-122"/>
              </a:rPr>
              <a:t>　评估主要针对视障患者的病史、视功能、需求目标、使用环境等。通过评估，可以明确其使用助视器的种类、型号、性能等。</a:t>
            </a:r>
            <a:endParaRPr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2. 适配</a:t>
            </a:r>
            <a:r>
              <a:rPr>
                <a:latin typeface="微软雅黑" panose="020B0503020204020204" charset="-122"/>
                <a:ea typeface="微软雅黑" panose="020B0503020204020204" charset="-122"/>
              </a:rPr>
              <a:t>　根据评估结果，为视障患者选择合适的助视器，主要依据如下</a:t>
            </a:r>
            <a:r>
              <a:rPr lang="zh-CN">
                <a:latin typeface="微软雅黑" panose="020B0503020204020204" charset="-122"/>
                <a:ea typeface="微软雅黑" panose="020B0503020204020204" charset="-122"/>
              </a:rPr>
              <a:t>：（1）视障患者自身条件；（2）各类助视器的功能和特点。</a:t>
            </a:r>
            <a:endParaRPr lang="zh-CN"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lang="zh-CN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3. 训练</a:t>
            </a:r>
            <a:r>
              <a:rPr lang="zh-CN">
                <a:latin typeface="微软雅黑" panose="020B0503020204020204" charset="-122"/>
                <a:ea typeface="微软雅黑" panose="020B0503020204020204" charset="-122"/>
              </a:rPr>
              <a:t>　为达到良好的视觉康复效果，需要对助视器进行使用训练，主要包括“视”能力训练和“用”能力训练。</a:t>
            </a:r>
            <a:endParaRPr lang="zh-CN"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lang="zh-CN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4. 保养</a:t>
            </a:r>
            <a:r>
              <a:rPr lang="zh-CN">
                <a:latin typeface="微软雅黑" panose="020B0503020204020204" charset="-122"/>
                <a:ea typeface="微软雅黑" panose="020B0503020204020204" charset="-122"/>
              </a:rPr>
              <a:t>　许多光学助视器是由玻璃或塑料制成。</a:t>
            </a:r>
            <a:endParaRPr lang="zh-CN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椭圆 11"/>
          <p:cNvSpPr/>
          <p:nvPr/>
        </p:nvSpPr>
        <p:spPr>
          <a:xfrm>
            <a:off x="1605915" y="1639570"/>
            <a:ext cx="3107055" cy="3107055"/>
          </a:xfrm>
          <a:prstGeom prst="ellipse">
            <a:avLst/>
          </a:prstGeom>
          <a:noFill/>
          <a:ln w="25400">
            <a:solidFill>
              <a:srgbClr val="7AC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p>
            <a:pPr algn="ctr"/>
            <a:r>
              <a:rPr lang="zh-CN" altLang="en-US" sz="44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第三节</a:t>
            </a:r>
            <a:endParaRPr lang="zh-CN" altLang="en-US" sz="440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54600" y="2409190"/>
            <a:ext cx="57207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4800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电脑类辅助器具</a:t>
            </a:r>
            <a:endParaRPr lang="zh-CN" altLang="en-US" sz="4800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230630" y="1539663"/>
            <a:ext cx="10182013" cy="313817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342900" indent="-342900" algn="just" fontAlgn="auto">
              <a:lnSpc>
                <a:spcPct val="15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n"/>
            </a:pP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小李 10 年前从高处坠落致脊髓损伤，现在因工作需要每日操作电脑。经检查其双上肢肩、肘关节活动度在正常范围，右手腕关节背屈活动范围 0～10°，右手成半握拳状态，无抓握能力。请根据小李目前的状况，为其选择合适的辅助器具，方便其使用电脑。 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indent="0" algn="just" fontAlgn="auto">
              <a:lnSpc>
                <a:spcPct val="2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None/>
            </a:pPr>
            <a:r>
              <a:rPr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思考：</a:t>
            </a:r>
            <a:endParaRPr sz="2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marL="342900" indent="-342900" algn="just" fontAlgn="auto">
              <a:lnSpc>
                <a:spcPct val="15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p"/>
            </a:pP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1. 常用的电脑类辅助器具有哪些？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marL="342900" indent="-342900" algn="just" fontAlgn="auto">
              <a:lnSpc>
                <a:spcPct val="15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p"/>
            </a:pPr>
            <a:r>
              <a:rPr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2. 哪些人可以使用电脑类辅助器具？</a:t>
            </a:r>
            <a:endParaRPr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4" name="对角圆角矩形 3"/>
          <p:cNvSpPr/>
          <p:nvPr/>
        </p:nvSpPr>
        <p:spPr>
          <a:xfrm>
            <a:off x="1230630" y="599440"/>
            <a:ext cx="2219960" cy="657860"/>
          </a:xfrm>
          <a:prstGeom prst="round2DiagRect">
            <a:avLst>
              <a:gd name="adj1" fmla="val 30205"/>
              <a:gd name="adj2" fmla="val 0"/>
            </a:avLst>
          </a:prstGeom>
          <a:solidFill>
            <a:srgbClr val="59AEA6"/>
          </a:solidFill>
          <a:ln>
            <a:noFill/>
          </a:ln>
        </p:spPr>
        <p:style>
          <a:lnRef idx="2">
            <a:srgbClr val="59AEA6">
              <a:shade val="50000"/>
            </a:srgbClr>
          </a:lnRef>
          <a:fillRef idx="1">
            <a:srgbClr val="59AEA6"/>
          </a:fillRef>
          <a:effectRef idx="0">
            <a:srgbClr val="59AEA6"/>
          </a:effectRef>
          <a:fontRef idx="minor">
            <a:srgbClr val="FFFFFF"/>
          </a:fontRef>
        </p:style>
        <p:txBody>
          <a:bodyPr lIns="121688" tIns="60844" rIns="121688" bIns="60844" anchor="ctr"/>
          <a:p>
            <a:pPr algn="ctr">
              <a:defRPr/>
            </a:pPr>
            <a:r>
              <a:rPr lang="zh-CN" altLang="en-US" sz="3200" b="1" dirty="0">
                <a:solidFill>
                  <a:srgbClr val="FFFFFF">
                    <a:lumMod val="95000"/>
                  </a:srgbClr>
                </a:solidFill>
                <a:cs typeface="黑体" panose="02010609060101010101" charset="-122"/>
                <a:sym typeface="黑体" panose="02010609060101010101" charset="-122"/>
              </a:rPr>
              <a:t>案例导入</a:t>
            </a:r>
            <a:endParaRPr lang="en-US" altLang="zh-CN" sz="3200" b="1" dirty="0">
              <a:solidFill>
                <a:srgbClr val="FFFFFF">
                  <a:lumMod val="95000"/>
                </a:srgbClr>
              </a:solidFill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102"/>
    </mc:Choice>
    <mc:Fallback>
      <p:transition advTm="51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076700" y="669290"/>
            <a:ext cx="6480810" cy="890905"/>
            <a:chOff x="6420" y="2209"/>
            <a:chExt cx="10206" cy="1403"/>
          </a:xfrm>
        </p:grpSpPr>
        <p:sp>
          <p:nvSpPr>
            <p:cNvPr id="14" name="文本框 13"/>
            <p:cNvSpPr txBox="1"/>
            <p:nvPr/>
          </p:nvSpPr>
          <p:spPr>
            <a:xfrm>
              <a:off x="7823" y="2209"/>
              <a:ext cx="8803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>
                  <a:solidFill>
                    <a:srgbClr val="5A84AF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第一章　绪论</a:t>
              </a:r>
              <a:endParaRPr lang="zh-CN" altLang="en-US" sz="2800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  <p:pic>
          <p:nvPicPr>
            <p:cNvPr id="22" name="图片 21" descr="b4064338496ee2cb6d081735c830679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0" y="2209"/>
              <a:ext cx="1403" cy="1403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4076065" y="1765300"/>
            <a:ext cx="6481445" cy="890905"/>
            <a:chOff x="6420" y="5775"/>
            <a:chExt cx="10207" cy="1403"/>
          </a:xfrm>
        </p:grpSpPr>
        <p:sp>
          <p:nvSpPr>
            <p:cNvPr id="19" name="文本框 18"/>
            <p:cNvSpPr txBox="1"/>
            <p:nvPr/>
          </p:nvSpPr>
          <p:spPr>
            <a:xfrm>
              <a:off x="7823" y="5775"/>
              <a:ext cx="8804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>
                  <a:solidFill>
                    <a:srgbClr val="5A84AF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第二章　假肢</a:t>
              </a:r>
              <a:endParaRPr lang="zh-CN" altLang="en-US" sz="2800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  <p:pic>
          <p:nvPicPr>
            <p:cNvPr id="30" name="图片 29" descr="b4064338496ee2cb6d081735c830679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0" y="5775"/>
              <a:ext cx="1403" cy="1403"/>
            </a:xfrm>
            <a:prstGeom prst="rect">
              <a:avLst/>
            </a:prstGeom>
          </p:spPr>
        </p:pic>
      </p:grpSp>
      <p:pic>
        <p:nvPicPr>
          <p:cNvPr id="32" name="图片 31" descr="e589290c7580d2802bf7399b0600ded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720000">
            <a:off x="9018270" y="1266190"/>
            <a:ext cx="2922905" cy="292290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076700" y="2861310"/>
            <a:ext cx="6480810" cy="890905"/>
            <a:chOff x="6420" y="2209"/>
            <a:chExt cx="10206" cy="1403"/>
          </a:xfrm>
        </p:grpSpPr>
        <p:sp>
          <p:nvSpPr>
            <p:cNvPr id="7" name="文本框 6"/>
            <p:cNvSpPr txBox="1"/>
            <p:nvPr/>
          </p:nvSpPr>
          <p:spPr>
            <a:xfrm>
              <a:off x="7823" y="2209"/>
              <a:ext cx="8803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sz="2800">
                  <a:solidFill>
                    <a:srgbClr val="5A84AF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第三章　矫形器</a:t>
              </a:r>
              <a:endParaRPr sz="2800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  <p:pic>
          <p:nvPicPr>
            <p:cNvPr id="8" name="图片 7" descr="b4064338496ee2cb6d081735c830679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0" y="2209"/>
              <a:ext cx="1403" cy="1403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4085590" y="3966845"/>
            <a:ext cx="6480810" cy="890905"/>
            <a:chOff x="6420" y="2209"/>
            <a:chExt cx="10206" cy="1403"/>
          </a:xfrm>
        </p:grpSpPr>
        <p:sp>
          <p:nvSpPr>
            <p:cNvPr id="11" name="文本框 10"/>
            <p:cNvSpPr txBox="1"/>
            <p:nvPr/>
          </p:nvSpPr>
          <p:spPr>
            <a:xfrm>
              <a:off x="7823" y="2209"/>
              <a:ext cx="8803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sz="2800">
                  <a:solidFill>
                    <a:srgbClr val="5A84AF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第四章　步行辅具与轮椅</a:t>
              </a:r>
              <a:endParaRPr sz="2800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  <p:pic>
          <p:nvPicPr>
            <p:cNvPr id="12" name="图片 11" descr="b4064338496ee2cb6d081735c830679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0" y="2209"/>
              <a:ext cx="1403" cy="1403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4126230" y="5111750"/>
            <a:ext cx="6480810" cy="890905"/>
            <a:chOff x="6420" y="2209"/>
            <a:chExt cx="10206" cy="1403"/>
          </a:xfrm>
        </p:grpSpPr>
        <p:sp>
          <p:nvSpPr>
            <p:cNvPr id="15" name="文本框 14"/>
            <p:cNvSpPr txBox="1"/>
            <p:nvPr/>
          </p:nvSpPr>
          <p:spPr>
            <a:xfrm>
              <a:off x="7823" y="2209"/>
              <a:ext cx="8803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50000"/>
                </a:lnSpc>
              </a:pPr>
              <a:r>
                <a:rPr sz="2800">
                  <a:solidFill>
                    <a:srgbClr val="5A84AF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第五章　沟通与信息辅助器具</a:t>
              </a:r>
              <a:endParaRPr sz="2800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  <p:pic>
          <p:nvPicPr>
            <p:cNvPr id="16" name="图片 15" descr="b4064338496ee2cb6d081735c830679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0" y="2209"/>
              <a:ext cx="1403" cy="140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: 圆角 1128"/>
          <p:cNvSpPr/>
          <p:nvPr>
            <p:custDataLst>
              <p:tags r:id="rId1"/>
            </p:custDataLst>
          </p:nvPr>
        </p:nvSpPr>
        <p:spPr>
          <a:xfrm>
            <a:off x="609600" y="2087880"/>
            <a:ext cx="10972800" cy="3457575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02995" y="716280"/>
            <a:ext cx="4406900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ym typeface="+mn-ea"/>
              </a:rPr>
              <a:t>一、电脑类辅助器具概述</a:t>
            </a:r>
            <a:endParaRPr lang="zh-CN" altLang="en-US" sz="2400" dirty="0">
              <a:sym typeface="+mn-ea"/>
            </a:endParaRP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1446530" y="2456815"/>
            <a:ext cx="9263380" cy="2690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（一）电脑类辅助器具的定义</a:t>
            </a:r>
            <a:endParaRPr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 algn="just">
              <a:lnSpc>
                <a:spcPct val="150000"/>
              </a:lnSpc>
              <a:spcBef>
                <a:spcPts val="20"/>
              </a:spcBef>
              <a:spcAft>
                <a:spcPts val="0"/>
              </a:spcAft>
              <a:buFontTx/>
              <a:buNone/>
            </a:pPr>
            <a:r>
              <a:rPr>
                <a:latin typeface="微软雅黑" panose="020B0503020204020204" charset="-122"/>
                <a:ea typeface="微软雅黑" panose="020B0503020204020204" charset="-122"/>
              </a:rPr>
              <a:t>电脑类辅助器具是为肢体、感官、认知或其他身体功能障碍者特别设计或调整的，以便和健全人一样顺利操作电脑的各种辅助器具，多指计算机接口（interface）。使用电脑时，常常需要较好的手眼协调，以完成对鼠标、键盘等的控制，肢体功能障碍者，尤其是上肢功能障碍、视觉功能障碍、认知功能障碍等患者无法实现较好的手眼协调，常常需要根据其自身情况对电脑外界设备进行调整，以满足使用要求。</a:t>
            </a:r>
            <a:endParaRPr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02995" y="716280"/>
            <a:ext cx="6985635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ym typeface="+mn-ea"/>
              </a:rPr>
              <a:t>一、电脑类辅助器具概述</a:t>
            </a:r>
            <a:endParaRPr lang="zh-CN" altLang="en-US" sz="2400" dirty="0"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7865" y="1683898"/>
            <a:ext cx="10972800" cy="4145915"/>
            <a:chOff x="1395" y="2487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1"/>
              </p:custDataLst>
            </p:nvPr>
          </p:nvSpPr>
          <p:spPr>
            <a:xfrm>
              <a:off x="1395" y="2487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chemeClr val="lt1"/>
            </a:solidFill>
            <a:ln w="12700">
              <a:solidFill>
                <a:schemeClr val="accent1">
                  <a:alpha val="50000"/>
                </a:schemeClr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Rectangle 10"/>
            <p:cNvSpPr>
              <a:spLocks noChangeArrowheads="1"/>
            </p:cNvSpPr>
            <p:nvPr/>
          </p:nvSpPr>
          <p:spPr bwMode="auto">
            <a:xfrm>
              <a:off x="2033" y="2998"/>
              <a:ext cx="16377" cy="61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pPr indent="0" algn="just">
                <a:lnSpc>
                  <a:spcPct val="140000"/>
                </a:lnSpc>
                <a:spcBef>
                  <a:spcPts val="20"/>
                </a:spcBef>
                <a:spcAft>
                  <a:spcPts val="0"/>
                </a:spcAft>
                <a:buFont typeface="Wingdings" panose="05000000000000000000" charset="0"/>
                <a:buNone/>
              </a:pPr>
              <a:r>
                <a:rPr lang="zh-CN" b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（二）电脑类辅助器具的分类</a:t>
              </a:r>
              <a:endParaRPr lang="zh-CN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0" algn="just">
                <a:lnSpc>
                  <a:spcPct val="140000"/>
                </a:lnSpc>
                <a:spcBef>
                  <a:spcPts val="20"/>
                </a:spcBef>
                <a:spcAft>
                  <a:spcPts val="0"/>
                </a:spcAft>
                <a:buFont typeface="Wingdings" panose="05000000000000000000" charset="0"/>
                <a:buNone/>
              </a:pPr>
              <a:r>
                <a:rPr lang="zh-CN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根据使用功能，电脑类辅助器具可分为以下两种。</a:t>
              </a:r>
              <a:endParaRPr lang="zh-CN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381885" y="3202305"/>
            <a:ext cx="8783320" cy="8299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输入接口及软件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（alternative inputs）　包括各种鼠标、键盘、协助工具、加强控制设备、软件等，如轨迹球、大字键盘、键盘敲击器、手臂支撑架、语言识别输入软件等。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81885" y="4505325"/>
            <a:ext cx="8637905" cy="8299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16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输出接口及软件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（alternative outputs）　包括显示器输出调节（放大、高对比度、反转色差等）、语音合成输出软件、屏幕阅读软件等。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23"/>
          <p:cNvSpPr txBox="1"/>
          <p:nvPr/>
        </p:nvSpPr>
        <p:spPr>
          <a:xfrm>
            <a:off x="1600580" y="3302397"/>
            <a:ext cx="724763" cy="583565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charset="-122"/>
                <a:ea typeface="思源黑体 CN Heavy" panose="020B0A00000000000000" charset="-122"/>
                <a:cs typeface="思源黑体 CN Medium" panose="020B0600000000000000" charset="-122"/>
              </a:rPr>
              <a:t>01</a:t>
            </a:r>
            <a:endParaRPr lang="en-US" altLang="zh-CN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charset="-122"/>
              <a:ea typeface="思源黑体 CN Heavy" panose="020B0A00000000000000" charset="-122"/>
              <a:cs typeface="思源黑体 CN Medium" panose="020B0600000000000000" charset="-122"/>
            </a:endParaRPr>
          </a:p>
        </p:txBody>
      </p:sp>
      <p:sp>
        <p:nvSpPr>
          <p:cNvPr id="10" name="文本框 24"/>
          <p:cNvSpPr txBox="1"/>
          <p:nvPr/>
        </p:nvSpPr>
        <p:spPr>
          <a:xfrm>
            <a:off x="1617477" y="4651799"/>
            <a:ext cx="724763" cy="584775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思源黑体 CN Heavy" panose="020B0A00000000000000" charset="-122"/>
                <a:ea typeface="思源黑体 CN Heavy" panose="020B0A00000000000000" charset="-122"/>
                <a:cs typeface="思源黑体 CN Medium" panose="020B0600000000000000" charset="-122"/>
              </a:rPr>
              <a:t>02</a:t>
            </a:r>
            <a:endParaRPr lang="en-US" altLang="zh-CN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思源黑体 CN Heavy" panose="020B0A00000000000000" charset="-122"/>
              <a:ea typeface="思源黑体 CN Heavy" panose="020B0A00000000000000" charset="-122"/>
              <a:cs typeface="思源黑体 CN Medium" panose="020B0600000000000000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 fmla="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 bldLvl="0" animBg="1"/>
      <p:bldP spid="1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02995" y="716280"/>
            <a:ext cx="6985635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ym typeface="+mn-ea"/>
              </a:rPr>
              <a:t>二、常见的电脑类辅助器具</a:t>
            </a:r>
            <a:endParaRPr lang="zh-CN" altLang="en-US" sz="2400" dirty="0"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7865" y="1683898"/>
            <a:ext cx="10972800" cy="4145915"/>
            <a:chOff x="1395" y="2487"/>
            <a:chExt cx="17280" cy="7219"/>
          </a:xfrm>
        </p:grpSpPr>
        <p:sp>
          <p:nvSpPr>
            <p:cNvPr id="22" name="矩形: 圆角 1128"/>
            <p:cNvSpPr/>
            <p:nvPr>
              <p:custDataLst>
                <p:tags r:id="rId1"/>
              </p:custDataLst>
            </p:nvPr>
          </p:nvSpPr>
          <p:spPr>
            <a:xfrm>
              <a:off x="1395" y="2487"/>
              <a:ext cx="17280" cy="7219"/>
            </a:xfrm>
            <a:prstGeom prst="roundRect">
              <a:avLst>
                <a:gd name="adj" fmla="val 4386"/>
              </a:avLst>
            </a:prstGeom>
            <a:solidFill>
              <a:schemeClr val="lt1"/>
            </a:solidFill>
            <a:ln w="12700">
              <a:solidFill>
                <a:schemeClr val="accent1">
                  <a:alpha val="50000"/>
                </a:schemeClr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Rectangle 10"/>
            <p:cNvSpPr>
              <a:spLocks noChangeArrowheads="1"/>
            </p:cNvSpPr>
            <p:nvPr/>
          </p:nvSpPr>
          <p:spPr bwMode="auto">
            <a:xfrm>
              <a:off x="1906" y="2725"/>
              <a:ext cx="15981" cy="9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pPr indent="0" algn="just">
                <a:lnSpc>
                  <a:spcPct val="150000"/>
                </a:lnSpc>
                <a:spcBef>
                  <a:spcPts val="20"/>
                </a:spcBef>
                <a:spcAft>
                  <a:spcPts val="0"/>
                </a:spcAft>
                <a:buFont typeface="Wingdings" panose="05000000000000000000" charset="0"/>
                <a:buNone/>
              </a:pPr>
              <a:r>
                <a:rPr lang="zh-CN" b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（一）输入接口</a:t>
              </a:r>
              <a:endParaRPr lang="zh-CN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0" algn="just">
                <a:lnSpc>
                  <a:spcPct val="150000"/>
                </a:lnSpc>
                <a:spcBef>
                  <a:spcPts val="20"/>
                </a:spcBef>
                <a:spcAft>
                  <a:spcPts val="0"/>
                </a:spcAft>
                <a:buFont typeface="Wingdings" panose="05000000000000000000" charset="0"/>
                <a:buNone/>
              </a:pPr>
              <a:endParaRPr 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982345" y="2515553"/>
            <a:ext cx="1862138" cy="1350962"/>
            <a:chOff x="2329" y="3890"/>
            <a:chExt cx="2990" cy="2320"/>
          </a:xfrm>
        </p:grpSpPr>
        <p:sp>
          <p:nvSpPr>
            <p:cNvPr id="6" name="任意多边形 5"/>
            <p:cNvSpPr/>
            <p:nvPr>
              <p:custDataLst>
                <p:tags r:id="rId2"/>
              </p:custDataLst>
            </p:nvPr>
          </p:nvSpPr>
          <p:spPr>
            <a:xfrm>
              <a:off x="2329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rgbClr val="5B9BD4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5B9BD4"/>
                </a:solidFill>
              </a:endParaRPr>
            </a:p>
          </p:txBody>
        </p:sp>
        <p:sp>
          <p:nvSpPr>
            <p:cNvPr id="45" name="矩形 44"/>
            <p:cNvSpPr/>
            <p:nvPr>
              <p:custDataLst>
                <p:tags r:id="rId3"/>
              </p:custDataLst>
            </p:nvPr>
          </p:nvSpPr>
          <p:spPr>
            <a:xfrm>
              <a:off x="2329" y="3890"/>
              <a:ext cx="2990" cy="120"/>
            </a:xfrm>
            <a:prstGeom prst="rect">
              <a:avLst/>
            </a:prstGeom>
            <a:solidFill>
              <a:srgbClr val="5B9BD4"/>
            </a:solidFill>
            <a:ln w="3175">
              <a:solidFill>
                <a:srgbClr val="5B9BD4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7" name="椭圆 6"/>
            <p:cNvSpPr/>
            <p:nvPr>
              <p:custDataLst>
                <p:tags r:id="rId4"/>
              </p:custDataLst>
            </p:nvPr>
          </p:nvSpPr>
          <p:spPr>
            <a:xfrm>
              <a:off x="4530" y="5468"/>
              <a:ext cx="694" cy="742"/>
            </a:xfrm>
            <a:prstGeom prst="ellipse">
              <a:avLst/>
            </a:prstGeom>
            <a:solidFill>
              <a:srgbClr val="5B9BD4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altLang="zh-CN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en-US" altLang="zh-CN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文本框 58"/>
            <p:cNvSpPr txBox="1"/>
            <p:nvPr>
              <p:custDataLst>
                <p:tags r:id="rId5"/>
              </p:custDataLst>
            </p:nvPr>
          </p:nvSpPr>
          <p:spPr>
            <a:xfrm>
              <a:off x="2412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轨迹球</a:t>
              </a:r>
              <a:endParaRPr lang="zh-CN" altLang="en-US" sz="16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119120" y="2515553"/>
            <a:ext cx="1863725" cy="1328737"/>
            <a:chOff x="6165" y="3890"/>
            <a:chExt cx="2993" cy="2284"/>
          </a:xfrm>
        </p:grpSpPr>
        <p:sp>
          <p:nvSpPr>
            <p:cNvPr id="10" name="任意多边形 9"/>
            <p:cNvSpPr/>
            <p:nvPr>
              <p:custDataLst>
                <p:tags r:id="rId6"/>
              </p:custDataLst>
            </p:nvPr>
          </p:nvSpPr>
          <p:spPr>
            <a:xfrm>
              <a:off x="6168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AEEDFF"/>
                </a:solidFill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7"/>
              </p:custDataLst>
            </p:nvPr>
          </p:nvSpPr>
          <p:spPr>
            <a:xfrm>
              <a:off x="6165" y="3890"/>
              <a:ext cx="2990" cy="12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3175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50" name="椭圆 49"/>
            <p:cNvSpPr/>
            <p:nvPr>
              <p:custDataLst>
                <p:tags r:id="rId8"/>
              </p:custDataLst>
            </p:nvPr>
          </p:nvSpPr>
          <p:spPr>
            <a:xfrm>
              <a:off x="8369" y="5431"/>
              <a:ext cx="694" cy="74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altLang="zh-CN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en-US" altLang="zh-CN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0" name="文本框 59"/>
            <p:cNvSpPr txBox="1"/>
            <p:nvPr>
              <p:custDataLst>
                <p:tags r:id="rId9"/>
              </p:custDataLst>
            </p:nvPr>
          </p:nvSpPr>
          <p:spPr>
            <a:xfrm>
              <a:off x="6251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摇杆鼠标</a:t>
              </a:r>
              <a:endParaRPr lang="zh-CN" altLang="en-US" sz="16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254308" y="2540953"/>
            <a:ext cx="1862137" cy="1335087"/>
            <a:chOff x="10109" y="3879"/>
            <a:chExt cx="2990" cy="2296"/>
          </a:xfrm>
        </p:grpSpPr>
        <p:sp>
          <p:nvSpPr>
            <p:cNvPr id="52" name="任意多边形 51"/>
            <p:cNvSpPr/>
            <p:nvPr>
              <p:custDataLst>
                <p:tags r:id="rId10"/>
              </p:custDataLst>
            </p:nvPr>
          </p:nvSpPr>
          <p:spPr>
            <a:xfrm>
              <a:off x="10109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B3D7FF"/>
                </a:solidFill>
              </a:endParaRPr>
            </a:p>
          </p:txBody>
        </p:sp>
        <p:sp>
          <p:nvSpPr>
            <p:cNvPr id="53" name="矩形 52"/>
            <p:cNvSpPr/>
            <p:nvPr>
              <p:custDataLst>
                <p:tags r:id="rId11"/>
              </p:custDataLst>
            </p:nvPr>
          </p:nvSpPr>
          <p:spPr>
            <a:xfrm>
              <a:off x="10109" y="3879"/>
              <a:ext cx="2990" cy="13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54" name="椭圆 53"/>
            <p:cNvSpPr/>
            <p:nvPr>
              <p:custDataLst>
                <p:tags r:id="rId12"/>
              </p:custDataLst>
            </p:nvPr>
          </p:nvSpPr>
          <p:spPr>
            <a:xfrm>
              <a:off x="12310" y="5432"/>
              <a:ext cx="694" cy="74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altLang="zh-CN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en-US" altLang="zh-CN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文本框 60"/>
            <p:cNvSpPr txBox="1"/>
            <p:nvPr>
              <p:custDataLst>
                <p:tags r:id="rId13"/>
              </p:custDataLst>
            </p:nvPr>
          </p:nvSpPr>
          <p:spPr>
            <a:xfrm>
              <a:off x="10192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头控鼠标</a:t>
              </a:r>
              <a:endParaRPr lang="zh-CN" altLang="en-US" sz="16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372033" y="2537778"/>
            <a:ext cx="1862137" cy="1349375"/>
            <a:chOff x="2329" y="3890"/>
            <a:chExt cx="2990" cy="2320"/>
          </a:xfrm>
        </p:grpSpPr>
        <p:sp>
          <p:nvSpPr>
            <p:cNvPr id="9" name="任意多边形 8"/>
            <p:cNvSpPr/>
            <p:nvPr>
              <p:custDataLst>
                <p:tags r:id="rId14"/>
              </p:custDataLst>
            </p:nvPr>
          </p:nvSpPr>
          <p:spPr>
            <a:xfrm>
              <a:off x="2329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rgbClr val="5B9BD4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5B9BD4"/>
                </a:solidFill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15"/>
              </p:custDataLst>
            </p:nvPr>
          </p:nvSpPr>
          <p:spPr>
            <a:xfrm>
              <a:off x="2329" y="3890"/>
              <a:ext cx="2990" cy="120"/>
            </a:xfrm>
            <a:prstGeom prst="rect">
              <a:avLst/>
            </a:prstGeom>
            <a:solidFill>
              <a:srgbClr val="5B9BD4"/>
            </a:solidFill>
            <a:ln w="3175">
              <a:solidFill>
                <a:srgbClr val="5B9BD4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14" name="椭圆 13"/>
            <p:cNvSpPr/>
            <p:nvPr>
              <p:custDataLst>
                <p:tags r:id="rId16"/>
              </p:custDataLst>
            </p:nvPr>
          </p:nvSpPr>
          <p:spPr>
            <a:xfrm>
              <a:off x="4530" y="5468"/>
              <a:ext cx="694" cy="742"/>
            </a:xfrm>
            <a:prstGeom prst="ellipse">
              <a:avLst/>
            </a:prstGeom>
            <a:solidFill>
              <a:srgbClr val="5B9BD4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altLang="zh-CN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en-US" altLang="zh-CN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17"/>
              </p:custDataLst>
            </p:nvPr>
          </p:nvSpPr>
          <p:spPr>
            <a:xfrm>
              <a:off x="2412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b="1" spc="15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眼控鼠标</a:t>
              </a:r>
              <a:endParaRPr lang="zh-CN" altLang="en-US" sz="1600" b="1" spc="15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91870" y="4209415"/>
            <a:ext cx="1862138" cy="1350963"/>
            <a:chOff x="2329" y="3890"/>
            <a:chExt cx="2990" cy="2320"/>
          </a:xfrm>
        </p:grpSpPr>
        <p:sp>
          <p:nvSpPr>
            <p:cNvPr id="17" name="任意多边形 16"/>
            <p:cNvSpPr/>
            <p:nvPr>
              <p:custDataLst>
                <p:tags r:id="rId18"/>
              </p:custDataLst>
            </p:nvPr>
          </p:nvSpPr>
          <p:spPr>
            <a:xfrm>
              <a:off x="2329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rgbClr val="5B9BD4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5B9BD4"/>
                </a:solidFill>
              </a:endParaRPr>
            </a:p>
          </p:txBody>
        </p:sp>
        <p:sp>
          <p:nvSpPr>
            <p:cNvPr id="18" name="矩形 17"/>
            <p:cNvSpPr/>
            <p:nvPr>
              <p:custDataLst>
                <p:tags r:id="rId19"/>
              </p:custDataLst>
            </p:nvPr>
          </p:nvSpPr>
          <p:spPr>
            <a:xfrm>
              <a:off x="2329" y="3890"/>
              <a:ext cx="2990" cy="120"/>
            </a:xfrm>
            <a:prstGeom prst="rect">
              <a:avLst/>
            </a:prstGeom>
            <a:solidFill>
              <a:srgbClr val="5B9BD4"/>
            </a:solidFill>
            <a:ln w="3175">
              <a:solidFill>
                <a:srgbClr val="5B9BD4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19" name="椭圆 18"/>
            <p:cNvSpPr/>
            <p:nvPr>
              <p:custDataLst>
                <p:tags r:id="rId20"/>
              </p:custDataLst>
            </p:nvPr>
          </p:nvSpPr>
          <p:spPr>
            <a:xfrm>
              <a:off x="4530" y="5468"/>
              <a:ext cx="694" cy="742"/>
            </a:xfrm>
            <a:prstGeom prst="ellipse">
              <a:avLst/>
            </a:prstGeom>
            <a:solidFill>
              <a:srgbClr val="5B9BD4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altLang="zh-CN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6</a:t>
              </a:r>
              <a:endParaRPr lang="en-US" altLang="zh-CN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21"/>
              </p:custDataLst>
            </p:nvPr>
          </p:nvSpPr>
          <p:spPr>
            <a:xfrm>
              <a:off x="2412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  <a:sym typeface="+mn-ea"/>
                </a:rPr>
                <a:t>声音输入系统</a:t>
              </a:r>
              <a:endParaRPr lang="zh-CN" altLang="en-US" sz="16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28645" y="4209415"/>
            <a:ext cx="1863725" cy="1328738"/>
            <a:chOff x="6165" y="3890"/>
            <a:chExt cx="2993" cy="2284"/>
          </a:xfrm>
        </p:grpSpPr>
        <p:sp>
          <p:nvSpPr>
            <p:cNvPr id="23" name="任意多边形 22"/>
            <p:cNvSpPr/>
            <p:nvPr>
              <p:custDataLst>
                <p:tags r:id="rId22"/>
              </p:custDataLst>
            </p:nvPr>
          </p:nvSpPr>
          <p:spPr>
            <a:xfrm>
              <a:off x="6168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AEEDFF"/>
                </a:solidFill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23"/>
              </p:custDataLst>
            </p:nvPr>
          </p:nvSpPr>
          <p:spPr>
            <a:xfrm>
              <a:off x="6165" y="3890"/>
              <a:ext cx="2990" cy="12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3175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25" name="椭圆 24"/>
            <p:cNvSpPr/>
            <p:nvPr>
              <p:custDataLst>
                <p:tags r:id="rId24"/>
              </p:custDataLst>
            </p:nvPr>
          </p:nvSpPr>
          <p:spPr>
            <a:xfrm>
              <a:off x="8369" y="5431"/>
              <a:ext cx="694" cy="743"/>
            </a:xfrm>
            <a:prstGeom prst="ellips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altLang="zh-CN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7</a:t>
              </a:r>
              <a:endParaRPr lang="en-US" altLang="zh-CN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文本框 25"/>
            <p:cNvSpPr txBox="1"/>
            <p:nvPr>
              <p:custDataLst>
                <p:tags r:id="rId25"/>
              </p:custDataLst>
            </p:nvPr>
          </p:nvSpPr>
          <p:spPr>
            <a:xfrm>
              <a:off x="6251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超大键盘</a:t>
              </a:r>
              <a:endParaRPr lang="zh-CN" altLang="en-US" sz="16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263833" y="4234815"/>
            <a:ext cx="1862137" cy="1335088"/>
            <a:chOff x="10109" y="3879"/>
            <a:chExt cx="2990" cy="2296"/>
          </a:xfrm>
        </p:grpSpPr>
        <p:sp>
          <p:nvSpPr>
            <p:cNvPr id="28" name="任意多边形 27"/>
            <p:cNvSpPr/>
            <p:nvPr>
              <p:custDataLst>
                <p:tags r:id="rId26"/>
              </p:custDataLst>
            </p:nvPr>
          </p:nvSpPr>
          <p:spPr>
            <a:xfrm>
              <a:off x="10109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B3D7FF"/>
                </a:solidFill>
              </a:endParaRPr>
            </a:p>
          </p:txBody>
        </p:sp>
        <p:sp>
          <p:nvSpPr>
            <p:cNvPr id="29" name="矩形 28"/>
            <p:cNvSpPr/>
            <p:nvPr>
              <p:custDataLst>
                <p:tags r:id="rId27"/>
              </p:custDataLst>
            </p:nvPr>
          </p:nvSpPr>
          <p:spPr>
            <a:xfrm>
              <a:off x="10109" y="3879"/>
              <a:ext cx="2990" cy="13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175"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30" name="椭圆 29"/>
            <p:cNvSpPr/>
            <p:nvPr>
              <p:custDataLst>
                <p:tags r:id="rId28"/>
              </p:custDataLst>
            </p:nvPr>
          </p:nvSpPr>
          <p:spPr>
            <a:xfrm>
              <a:off x="12310" y="5432"/>
              <a:ext cx="694" cy="74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altLang="zh-CN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8</a:t>
              </a:r>
              <a:endParaRPr lang="en-US" altLang="zh-CN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文本框 30"/>
            <p:cNvSpPr txBox="1"/>
            <p:nvPr>
              <p:custDataLst>
                <p:tags r:id="rId29"/>
              </p:custDataLst>
            </p:nvPr>
          </p:nvSpPr>
          <p:spPr>
            <a:xfrm>
              <a:off x="10192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低视力或盲用</a:t>
              </a:r>
              <a:endParaRPr lang="zh-CN" altLang="en-US" sz="16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键盘</a:t>
              </a:r>
              <a:endParaRPr lang="zh-CN" altLang="en-US" sz="16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381558" y="4231640"/>
            <a:ext cx="1862137" cy="1349375"/>
            <a:chOff x="2329" y="3890"/>
            <a:chExt cx="2990" cy="2320"/>
          </a:xfrm>
        </p:grpSpPr>
        <p:sp>
          <p:nvSpPr>
            <p:cNvPr id="33" name="任意多边形 32"/>
            <p:cNvSpPr/>
            <p:nvPr>
              <p:custDataLst>
                <p:tags r:id="rId30"/>
              </p:custDataLst>
            </p:nvPr>
          </p:nvSpPr>
          <p:spPr>
            <a:xfrm>
              <a:off x="2329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rgbClr val="5B9BD4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5B9BD4"/>
                </a:solidFill>
              </a:endParaRPr>
            </a:p>
          </p:txBody>
        </p:sp>
        <p:sp>
          <p:nvSpPr>
            <p:cNvPr id="34" name="矩形 33"/>
            <p:cNvSpPr/>
            <p:nvPr>
              <p:custDataLst>
                <p:tags r:id="rId31"/>
              </p:custDataLst>
            </p:nvPr>
          </p:nvSpPr>
          <p:spPr>
            <a:xfrm>
              <a:off x="2329" y="3890"/>
              <a:ext cx="2990" cy="120"/>
            </a:xfrm>
            <a:prstGeom prst="rect">
              <a:avLst/>
            </a:prstGeom>
            <a:solidFill>
              <a:srgbClr val="5B9BD4"/>
            </a:solidFill>
            <a:ln w="3175">
              <a:solidFill>
                <a:srgbClr val="5B9BD4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35" name="椭圆 34"/>
            <p:cNvSpPr/>
            <p:nvPr>
              <p:custDataLst>
                <p:tags r:id="rId32"/>
              </p:custDataLst>
            </p:nvPr>
          </p:nvSpPr>
          <p:spPr>
            <a:xfrm>
              <a:off x="4530" y="5468"/>
              <a:ext cx="694" cy="742"/>
            </a:xfrm>
            <a:prstGeom prst="ellipse">
              <a:avLst/>
            </a:prstGeom>
            <a:solidFill>
              <a:srgbClr val="5B9BD4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altLang="zh-CN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9</a:t>
              </a:r>
              <a:endParaRPr lang="en-US" altLang="zh-CN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文本框 35"/>
            <p:cNvSpPr txBox="1"/>
            <p:nvPr>
              <p:custDataLst>
                <p:tags r:id="rId33"/>
              </p:custDataLst>
            </p:nvPr>
          </p:nvSpPr>
          <p:spPr>
            <a:xfrm>
              <a:off x="2412" y="4275"/>
              <a:ext cx="2830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键盘敲击器</a:t>
              </a:r>
              <a:endParaRPr lang="zh-CN" altLang="en-US" sz="16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416733" y="2547303"/>
            <a:ext cx="1862137" cy="1349375"/>
            <a:chOff x="2329" y="3890"/>
            <a:chExt cx="2990" cy="2320"/>
          </a:xfrm>
        </p:grpSpPr>
        <p:sp>
          <p:nvSpPr>
            <p:cNvPr id="38" name="任意多边形 37"/>
            <p:cNvSpPr/>
            <p:nvPr>
              <p:custDataLst>
                <p:tags r:id="rId34"/>
              </p:custDataLst>
            </p:nvPr>
          </p:nvSpPr>
          <p:spPr>
            <a:xfrm>
              <a:off x="2329" y="3944"/>
              <a:ext cx="2990" cy="1986"/>
            </a:xfrm>
            <a:custGeom>
              <a:avLst/>
              <a:gdLst>
                <a:gd name="connsiteX0" fmla="*/ 0 w 1964266"/>
                <a:gd name="connsiteY0" fmla="*/ 0 h 1348243"/>
                <a:gd name="connsiteX1" fmla="*/ 1964266 w 1964266"/>
                <a:gd name="connsiteY1" fmla="*/ 0 h 1348243"/>
                <a:gd name="connsiteX2" fmla="*/ 1964266 w 1964266"/>
                <a:gd name="connsiteY2" fmla="*/ 1244600 h 1348243"/>
                <a:gd name="connsiteX3" fmla="*/ 1778846 w 1964266"/>
                <a:gd name="connsiteY3" fmla="*/ 1244600 h 1348243"/>
                <a:gd name="connsiteX4" fmla="*/ 1718733 w 1964266"/>
                <a:gd name="connsiteY4" fmla="*/ 1348243 h 1348243"/>
                <a:gd name="connsiteX5" fmla="*/ 1658620 w 1964266"/>
                <a:gd name="connsiteY5" fmla="*/ 1244600 h 1348243"/>
                <a:gd name="connsiteX6" fmla="*/ 0 w 1964266"/>
                <a:gd name="connsiteY6" fmla="*/ 1244600 h 1348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64266" h="1348243">
                  <a:moveTo>
                    <a:pt x="0" y="0"/>
                  </a:moveTo>
                  <a:lnTo>
                    <a:pt x="1964266" y="0"/>
                  </a:lnTo>
                  <a:lnTo>
                    <a:pt x="1964266" y="1244600"/>
                  </a:lnTo>
                  <a:lnTo>
                    <a:pt x="1778846" y="1244600"/>
                  </a:lnTo>
                  <a:lnTo>
                    <a:pt x="1718733" y="1348243"/>
                  </a:lnTo>
                  <a:lnTo>
                    <a:pt x="1658620" y="1244600"/>
                  </a:lnTo>
                  <a:lnTo>
                    <a:pt x="0" y="1244600"/>
                  </a:lnTo>
                  <a:close/>
                </a:path>
              </a:pathLst>
            </a:custGeom>
            <a:solidFill>
              <a:sysClr val="window" lastClr="FFFFFF"/>
            </a:solidFill>
            <a:ln w="3175">
              <a:solidFill>
                <a:srgbClr val="5B9BD4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bIns="72000" rtlCol="0" anchor="ctr">
              <a:normAutofit/>
            </a:bodyPr>
            <a:p>
              <a:pPr algn="ctr" fontAlgn="base">
                <a:lnSpc>
                  <a:spcPct val="150000"/>
                </a:lnSpc>
              </a:pPr>
              <a:endParaRPr lang="zh-CN" altLang="en-US" strike="noStrike" noProof="1" dirty="0">
                <a:solidFill>
                  <a:srgbClr val="5B9BD4"/>
                </a:solidFill>
              </a:endParaRPr>
            </a:p>
          </p:txBody>
        </p:sp>
        <p:sp>
          <p:nvSpPr>
            <p:cNvPr id="39" name="矩形 38"/>
            <p:cNvSpPr/>
            <p:nvPr>
              <p:custDataLst>
                <p:tags r:id="rId35"/>
              </p:custDataLst>
            </p:nvPr>
          </p:nvSpPr>
          <p:spPr>
            <a:xfrm>
              <a:off x="2329" y="3890"/>
              <a:ext cx="2990" cy="120"/>
            </a:xfrm>
            <a:prstGeom prst="rect">
              <a:avLst/>
            </a:prstGeom>
            <a:solidFill>
              <a:srgbClr val="5B9BD4"/>
            </a:solidFill>
            <a:ln w="3175">
              <a:solidFill>
                <a:srgbClr val="5B9BD4"/>
              </a:solidFill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rtlCol="0" anchor="ctr">
              <a:normAutofit fontScale="25000" lnSpcReduction="20000"/>
            </a:bodyPr>
            <a:p>
              <a:pPr algn="ctr" fontAlgn="base"/>
              <a:endParaRPr lang="zh-CN" altLang="en-US" strike="noStrike" noProof="1"/>
            </a:p>
          </p:txBody>
        </p:sp>
        <p:sp>
          <p:nvSpPr>
            <p:cNvPr id="40" name="椭圆 39"/>
            <p:cNvSpPr/>
            <p:nvPr>
              <p:custDataLst>
                <p:tags r:id="rId36"/>
              </p:custDataLst>
            </p:nvPr>
          </p:nvSpPr>
          <p:spPr>
            <a:xfrm>
              <a:off x="4530" y="5468"/>
              <a:ext cx="694" cy="742"/>
            </a:xfrm>
            <a:prstGeom prst="ellipse">
              <a:avLst/>
            </a:prstGeom>
            <a:solidFill>
              <a:srgbClr val="5B9BD4"/>
            </a:solidFill>
            <a:ln>
              <a:noFill/>
            </a:ln>
          </p:spPr>
          <p:style>
            <a:lnRef idx="2">
              <a:srgbClr val="1F74AD">
                <a:shade val="50000"/>
              </a:srgbClr>
            </a:lnRef>
            <a:fillRef idx="1">
              <a:srgbClr val="1F74AD"/>
            </a:fillRef>
            <a:effectRef idx="0">
              <a:srgbClr val="1F74AD"/>
            </a:effectRef>
            <a:fontRef idx="minor">
              <a:sysClr val="window" lastClr="FFFFFF"/>
            </a:fontRef>
          </p:style>
          <p:txBody>
            <a:bodyPr tIns="107950" rtlCol="0" anchor="ctr"/>
            <a:p>
              <a:pPr algn="ctr" fontAlgn="base"/>
              <a:r>
                <a:rPr lang="en-US" altLang="zh-CN" sz="1400" b="1" strike="noStrike" noProof="1" dirty="0">
                  <a:solidFill>
                    <a:sysClr val="window" lastClr="FFFFFF"/>
                  </a:solidFill>
                  <a:latin typeface="微软雅黑" panose="020B0503020204020204" charset="-122"/>
                  <a:ea typeface="微软雅黑" panose="020B0503020204020204" charset="-122"/>
                </a:rPr>
                <a:t>5</a:t>
              </a:r>
              <a:endParaRPr lang="en-US" altLang="zh-CN" sz="1400" b="1" strike="noStrike" noProof="1" dirty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文本框 40"/>
            <p:cNvSpPr txBox="1"/>
            <p:nvPr>
              <p:custDataLst>
                <p:tags r:id="rId37"/>
              </p:custDataLst>
            </p:nvPr>
          </p:nvSpPr>
          <p:spPr>
            <a:xfrm>
              <a:off x="2412" y="4275"/>
              <a:ext cx="2696" cy="1366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/>
            </a:bodyPr>
            <a:p>
              <a:pPr algn="ctr">
                <a:lnSpc>
                  <a:spcPct val="120000"/>
                </a:lnSpc>
              </a:pPr>
              <a:r>
                <a:rPr lang="zh-CN" altLang="en-US" sz="1600" b="1" spc="15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声音输入系统</a:t>
              </a:r>
              <a:endParaRPr lang="zh-CN" altLang="en-US" sz="1600" b="1" spc="150" noProof="1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0753725" y="5190490"/>
            <a:ext cx="54927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endParaRPr lang="en-US" altLang="zh-CN" sz="1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102995" y="716280"/>
            <a:ext cx="6985635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ym typeface="+mn-ea"/>
              </a:rPr>
              <a:t>二、常见的电脑类辅助器具</a:t>
            </a:r>
            <a:endParaRPr lang="zh-CN" altLang="en-US" sz="2400" dirty="0"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7865" y="2015847"/>
            <a:ext cx="10972800" cy="3646269"/>
            <a:chOff x="1395" y="3065"/>
            <a:chExt cx="17280" cy="6349"/>
          </a:xfrm>
        </p:grpSpPr>
        <p:sp>
          <p:nvSpPr>
            <p:cNvPr id="22" name="矩形: 圆角 1128"/>
            <p:cNvSpPr/>
            <p:nvPr>
              <p:custDataLst>
                <p:tags r:id="rId1"/>
              </p:custDataLst>
            </p:nvPr>
          </p:nvSpPr>
          <p:spPr>
            <a:xfrm>
              <a:off x="1395" y="3065"/>
              <a:ext cx="17280" cy="6349"/>
            </a:xfrm>
            <a:prstGeom prst="roundRect">
              <a:avLst>
                <a:gd name="adj" fmla="val 4386"/>
              </a:avLst>
            </a:prstGeom>
            <a:solidFill>
              <a:schemeClr val="lt1"/>
            </a:solidFill>
            <a:ln w="12700">
              <a:solidFill>
                <a:schemeClr val="accent1">
                  <a:alpha val="50000"/>
                </a:schemeClr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Rectangle 10"/>
            <p:cNvSpPr>
              <a:spLocks noChangeArrowheads="1"/>
            </p:cNvSpPr>
            <p:nvPr/>
          </p:nvSpPr>
          <p:spPr bwMode="auto">
            <a:xfrm>
              <a:off x="2033" y="3576"/>
              <a:ext cx="15998" cy="5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pPr indent="0" algn="just">
                <a:lnSpc>
                  <a:spcPct val="150000"/>
                </a:lnSpc>
                <a:spcBef>
                  <a:spcPts val="20"/>
                </a:spcBef>
                <a:spcAft>
                  <a:spcPts val="0"/>
                </a:spcAft>
                <a:buFont typeface="Wingdings" panose="05000000000000000000" charset="0"/>
                <a:buNone/>
              </a:pPr>
              <a:r>
                <a:rPr lang="zh-CN" b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（二）输出接口</a:t>
              </a:r>
              <a:endParaRPr lang="zh-CN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0" algn="just">
                <a:lnSpc>
                  <a:spcPct val="150000"/>
                </a:lnSpc>
                <a:spcBef>
                  <a:spcPts val="20"/>
                </a:spcBef>
                <a:spcAft>
                  <a:spcPts val="0"/>
                </a:spcAft>
                <a:buFont typeface="Wingdings" panose="05000000000000000000" charset="0"/>
                <a:buNone/>
              </a:pPr>
              <a:r>
                <a:rPr lang="zh-CN" b="1">
                  <a:solidFill>
                    <a:srgbClr val="00B0F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读屏软件</a:t>
              </a:r>
              <a:r>
                <a:rPr lang="zh-CN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　盲人使用手机或电脑时，可以通过读屏软件进行信息获取。其基本功能为扫描浏览、内容读取、音量 / 音速 / 音调调节等，使用者通过语音提示等功能对电脑进行操作和信息获得。</a:t>
              </a:r>
              <a:endParaRPr 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0" algn="just">
                <a:lnSpc>
                  <a:spcPct val="150000"/>
                </a:lnSpc>
                <a:spcBef>
                  <a:spcPts val="20"/>
                </a:spcBef>
                <a:spcAft>
                  <a:spcPts val="0"/>
                </a:spcAft>
                <a:buFont typeface="Wingdings" panose="05000000000000000000" charset="0"/>
                <a:buNone/>
              </a:pPr>
              <a:r>
                <a:rPr lang="zh-CN" b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高对比度或大字显示系统</a:t>
              </a:r>
              <a:r>
                <a:rPr lang="zh-CN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　低视力患者在进行屏幕阅读时，通常需要大字显示或高对比度调节。可通过电脑自带程序进行调节或设置，显示效果同电子助视器。</a:t>
              </a:r>
              <a:endParaRPr 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0" algn="just">
                <a:lnSpc>
                  <a:spcPct val="150000"/>
                </a:lnSpc>
                <a:spcBef>
                  <a:spcPts val="20"/>
                </a:spcBef>
                <a:spcAft>
                  <a:spcPts val="0"/>
                </a:spcAft>
                <a:buFont typeface="Wingdings" panose="05000000000000000000" charset="0"/>
                <a:buNone/>
              </a:pPr>
              <a:r>
                <a:rPr lang="zh-CN" b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 声音字幕转换软件</a:t>
              </a:r>
              <a:r>
                <a:rPr lang="zh-CN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　对于听力障碍患者来说，可使用声音字幕转换软件对视频声音进行字幕提示，以获取完整信息。</a:t>
              </a:r>
              <a:endParaRPr lang="zh-CN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组合 73"/>
          <p:cNvGrpSpPr/>
          <p:nvPr/>
        </p:nvGrpSpPr>
        <p:grpSpPr>
          <a:xfrm>
            <a:off x="4850683" y="2767785"/>
            <a:ext cx="2743636" cy="2740460"/>
            <a:chOff x="4723683" y="2501085"/>
            <a:chExt cx="2743636" cy="2740460"/>
          </a:xfrm>
        </p:grpSpPr>
        <p:sp>
          <p:nvSpPr>
            <p:cNvPr id="4" name="îSľíḋe"/>
            <p:cNvSpPr/>
            <p:nvPr/>
          </p:nvSpPr>
          <p:spPr>
            <a:xfrm>
              <a:off x="6151180" y="2501239"/>
              <a:ext cx="1113401" cy="786681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10" y="7734"/>
                  </a:lnTo>
                  <a:cubicBezTo>
                    <a:pt x="3285" y="7966"/>
                    <a:pt x="6478" y="9271"/>
                    <a:pt x="9336" y="11546"/>
                  </a:cubicBezTo>
                  <a:cubicBezTo>
                    <a:pt x="12383" y="13972"/>
                    <a:pt x="14959" y="17425"/>
                    <a:pt x="16835" y="21600"/>
                  </a:cubicBezTo>
                  <a:lnTo>
                    <a:pt x="21600" y="17841"/>
                  </a:lnTo>
                  <a:cubicBezTo>
                    <a:pt x="19248" y="12488"/>
                    <a:pt x="15989" y="8050"/>
                    <a:pt x="12119" y="4930"/>
                  </a:cubicBezTo>
                  <a:cubicBezTo>
                    <a:pt x="8415" y="1943"/>
                    <a:pt x="4260" y="253"/>
                    <a:pt x="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CFF"/>
                </a:buClr>
                <a:buSzPts val="800"/>
                <a:buFont typeface="Arial" panose="020B0604020202020204"/>
                <a:buNone/>
              </a:pPr>
              <a:endParaRPr sz="800" b="0" i="0" u="none" strike="noStrike" cap="none">
                <a:solidFill>
                  <a:srgbClr val="252D30"/>
                </a:solidFill>
              </a:endParaRPr>
            </a:p>
          </p:txBody>
        </p:sp>
        <p:sp>
          <p:nvSpPr>
            <p:cNvPr id="5" name="ïś1ide"/>
            <p:cNvSpPr/>
            <p:nvPr/>
          </p:nvSpPr>
          <p:spPr>
            <a:xfrm>
              <a:off x="4932786" y="2501085"/>
              <a:ext cx="1109345" cy="77941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0"/>
                  </a:moveTo>
                  <a:cubicBezTo>
                    <a:pt x="17528" y="218"/>
                    <a:pt x="13546" y="1764"/>
                    <a:pt x="9960" y="4518"/>
                  </a:cubicBezTo>
                  <a:cubicBezTo>
                    <a:pt x="5886" y="7646"/>
                    <a:pt x="2453" y="12230"/>
                    <a:pt x="0" y="17817"/>
                  </a:cubicBezTo>
                  <a:lnTo>
                    <a:pt x="4801" y="21600"/>
                  </a:lnTo>
                  <a:cubicBezTo>
                    <a:pt x="6642" y="17546"/>
                    <a:pt x="9138" y="14176"/>
                    <a:pt x="12079" y="11772"/>
                  </a:cubicBezTo>
                  <a:cubicBezTo>
                    <a:pt x="14984" y="9398"/>
                    <a:pt x="18242" y="8033"/>
                    <a:pt x="21587" y="7788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CFF"/>
                </a:buClr>
                <a:buSzPts val="800"/>
                <a:buFont typeface="Arial" panose="020B0604020202020204"/>
                <a:buNone/>
              </a:pPr>
              <a:endParaRPr sz="800" b="0" i="0" u="none" strike="noStrike" cap="none">
                <a:solidFill>
                  <a:srgbClr val="252D30"/>
                </a:solidFill>
              </a:endParaRPr>
            </a:p>
          </p:txBody>
        </p:sp>
        <p:sp>
          <p:nvSpPr>
            <p:cNvPr id="6" name="ïṥlïḑe"/>
            <p:cNvSpPr/>
            <p:nvPr/>
          </p:nvSpPr>
          <p:spPr>
            <a:xfrm>
              <a:off x="4723683" y="3238575"/>
              <a:ext cx="402595" cy="1251932"/>
            </a:xfrm>
            <a:custGeom>
              <a:avLst/>
              <a:gdLst/>
              <a:ahLst/>
              <a:cxnLst/>
              <a:rect l="l" t="t" r="r" b="b"/>
              <a:pathLst>
                <a:path w="21409" h="21600" extrusionOk="0">
                  <a:moveTo>
                    <a:pt x="8184" y="0"/>
                  </a:moveTo>
                  <a:cubicBezTo>
                    <a:pt x="2999" y="3250"/>
                    <a:pt x="201" y="6845"/>
                    <a:pt x="10" y="10503"/>
                  </a:cubicBezTo>
                  <a:cubicBezTo>
                    <a:pt x="-191" y="14354"/>
                    <a:pt x="2497" y="18162"/>
                    <a:pt x="7843" y="21600"/>
                  </a:cubicBezTo>
                  <a:lnTo>
                    <a:pt x="21020" y="19221"/>
                  </a:lnTo>
                  <a:cubicBezTo>
                    <a:pt x="16916" y="16560"/>
                    <a:pt x="14844" y="13619"/>
                    <a:pt x="14980" y="10644"/>
                  </a:cubicBezTo>
                  <a:cubicBezTo>
                    <a:pt x="15111" y="7762"/>
                    <a:pt x="17313" y="4929"/>
                    <a:pt x="21409" y="2371"/>
                  </a:cubicBezTo>
                  <a:lnTo>
                    <a:pt x="818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CFF"/>
                </a:buClr>
                <a:buSzPts val="800"/>
                <a:buFont typeface="Arial" panose="020B0604020202020204"/>
                <a:buNone/>
              </a:pPr>
              <a:endParaRPr sz="800" b="0" i="0" u="none" strike="noStrike" cap="none">
                <a:solidFill>
                  <a:srgbClr val="252D30"/>
                </a:solidFill>
              </a:endParaRPr>
            </a:p>
          </p:txBody>
        </p:sp>
        <p:sp>
          <p:nvSpPr>
            <p:cNvPr id="7" name="íṡḷiḍê"/>
            <p:cNvSpPr/>
            <p:nvPr/>
          </p:nvSpPr>
          <p:spPr>
            <a:xfrm>
              <a:off x="4924616" y="4449744"/>
              <a:ext cx="1116646" cy="791801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4729" y="0"/>
                  </a:moveTo>
                  <a:cubicBezTo>
                    <a:pt x="6634" y="4211"/>
                    <a:pt x="9247" y="7692"/>
                    <a:pt x="12337" y="10133"/>
                  </a:cubicBezTo>
                  <a:cubicBezTo>
                    <a:pt x="15179" y="12380"/>
                    <a:pt x="18347" y="13684"/>
                    <a:pt x="21600" y="13945"/>
                  </a:cubicBezTo>
                  <a:lnTo>
                    <a:pt x="21590" y="21600"/>
                  </a:lnTo>
                  <a:cubicBezTo>
                    <a:pt x="17324" y="21370"/>
                    <a:pt x="13161" y="19686"/>
                    <a:pt x="9457" y="16694"/>
                  </a:cubicBezTo>
                  <a:cubicBezTo>
                    <a:pt x="5577" y="13560"/>
                    <a:pt x="2324" y="9092"/>
                    <a:pt x="0" y="3705"/>
                  </a:cubicBezTo>
                  <a:lnTo>
                    <a:pt x="472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CFF"/>
                </a:buClr>
                <a:buSzPts val="800"/>
                <a:buFont typeface="Arial" panose="020B0604020202020204"/>
                <a:buNone/>
              </a:pPr>
              <a:endParaRPr sz="800" b="0" i="0" u="none" strike="noStrike" cap="none">
                <a:solidFill>
                  <a:srgbClr val="252D30"/>
                </a:solidFill>
              </a:endParaRPr>
            </a:p>
          </p:txBody>
        </p:sp>
        <p:sp>
          <p:nvSpPr>
            <p:cNvPr id="8" name="iŝļïḍé"/>
            <p:cNvSpPr/>
            <p:nvPr/>
          </p:nvSpPr>
          <p:spPr>
            <a:xfrm>
              <a:off x="6149154" y="4439868"/>
              <a:ext cx="1122098" cy="80009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6905" y="0"/>
                  </a:moveTo>
                  <a:lnTo>
                    <a:pt x="21600" y="3671"/>
                  </a:lnTo>
                  <a:cubicBezTo>
                    <a:pt x="19334" y="9036"/>
                    <a:pt x="16128" y="13500"/>
                    <a:pt x="12287" y="16641"/>
                  </a:cubicBezTo>
                  <a:cubicBezTo>
                    <a:pt x="8548" y="19697"/>
                    <a:pt x="4326" y="21402"/>
                    <a:pt x="0" y="21600"/>
                  </a:cubicBezTo>
                  <a:lnTo>
                    <a:pt x="0" y="14024"/>
                  </a:lnTo>
                  <a:cubicBezTo>
                    <a:pt x="3561" y="13780"/>
                    <a:pt x="7019" y="12272"/>
                    <a:pt x="10051" y="9642"/>
                  </a:cubicBezTo>
                  <a:cubicBezTo>
                    <a:pt x="12840" y="7222"/>
                    <a:pt x="15188" y="3920"/>
                    <a:pt x="1690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CFF"/>
                </a:buClr>
                <a:buSzPts val="800"/>
                <a:buFont typeface="Arial" panose="020B0604020202020204"/>
                <a:buNone/>
              </a:pPr>
              <a:endParaRPr sz="800" b="0" i="0" u="none" strike="noStrike" cap="none">
                <a:solidFill>
                  <a:srgbClr val="252D30"/>
                </a:solidFill>
              </a:endParaRPr>
            </a:p>
          </p:txBody>
        </p:sp>
        <p:sp>
          <p:nvSpPr>
            <p:cNvPr id="9" name="ï$ľíďè"/>
            <p:cNvSpPr/>
            <p:nvPr/>
          </p:nvSpPr>
          <p:spPr>
            <a:xfrm>
              <a:off x="7071875" y="3245971"/>
              <a:ext cx="395444" cy="1234311"/>
            </a:xfrm>
            <a:custGeom>
              <a:avLst/>
              <a:gdLst/>
              <a:ahLst/>
              <a:cxnLst/>
              <a:rect l="l" t="t" r="r" b="b"/>
              <a:pathLst>
                <a:path w="21527" h="21600" extrusionOk="0">
                  <a:moveTo>
                    <a:pt x="0" y="2415"/>
                  </a:moveTo>
                  <a:cubicBezTo>
                    <a:pt x="4176" y="5100"/>
                    <a:pt x="6323" y="8063"/>
                    <a:pt x="6266" y="11065"/>
                  </a:cubicBezTo>
                  <a:cubicBezTo>
                    <a:pt x="6214" y="13875"/>
                    <a:pt x="4228" y="16647"/>
                    <a:pt x="453" y="19182"/>
                  </a:cubicBezTo>
                  <a:lnTo>
                    <a:pt x="13826" y="21600"/>
                  </a:lnTo>
                  <a:cubicBezTo>
                    <a:pt x="18964" y="18233"/>
                    <a:pt x="21600" y="14528"/>
                    <a:pt x="21525" y="10777"/>
                  </a:cubicBezTo>
                  <a:cubicBezTo>
                    <a:pt x="21451" y="7032"/>
                    <a:pt x="18675" y="3343"/>
                    <a:pt x="13416" y="0"/>
                  </a:cubicBezTo>
                  <a:lnTo>
                    <a:pt x="0" y="241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CFF"/>
                </a:buClr>
                <a:buSzPts val="800"/>
                <a:buFont typeface="Arial" panose="020B0604020202020204"/>
                <a:buNone/>
              </a:pPr>
              <a:endParaRPr sz="800" b="0" i="0" u="none" strike="noStrike" cap="none">
                <a:solidFill>
                  <a:srgbClr val="252D30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053451" y="3511118"/>
              <a:ext cx="2055875" cy="1014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 b="1">
                  <a:solidFill>
                    <a:schemeClr val="accent2"/>
                  </a:solidFill>
                  <a:latin typeface="字魂79号-萌趣奶油体" panose="00000500000000000000" pitchFamily="2" charset="-122"/>
                  <a:ea typeface="字魂79号-萌趣奶油体" panose="00000500000000000000" pitchFamily="2" charset="-122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rgbClr val="3E270A"/>
                  </a:solidFill>
                  <a:latin typeface="微软雅黑" panose="020B0503020204020204" charset="-122"/>
                  <a:ea typeface="微软雅黑" panose="020B0503020204020204" charset="-122"/>
                </a:rPr>
                <a:t>（一）电脑类辅助器具的适配服务流程</a:t>
              </a:r>
              <a:endParaRPr lang="zh-CN" altLang="en-US" sz="2000" dirty="0">
                <a:solidFill>
                  <a:srgbClr val="3E270A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253851" y="3554465"/>
            <a:ext cx="3451665" cy="979200"/>
            <a:chOff x="1044301" y="3182990"/>
            <a:chExt cx="3451665" cy="979200"/>
          </a:xfrm>
        </p:grpSpPr>
        <p:cxnSp>
          <p:nvCxnSpPr>
            <p:cNvPr id="11" name="直接箭头连接符 10"/>
            <p:cNvCxnSpPr/>
            <p:nvPr/>
          </p:nvCxnSpPr>
          <p:spPr>
            <a:xfrm>
              <a:off x="3637979" y="3871395"/>
              <a:ext cx="857987" cy="1"/>
            </a:xfrm>
            <a:prstGeom prst="straightConnector1">
              <a:avLst/>
            </a:prstGeom>
            <a:noFill/>
            <a:ln w="19050" cap="flat" cmpd="sng">
              <a:solidFill>
                <a:srgbClr val="5A84A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grpSp>
          <p:nvGrpSpPr>
            <p:cNvPr id="66" name="组合 65"/>
            <p:cNvGrpSpPr/>
            <p:nvPr/>
          </p:nvGrpSpPr>
          <p:grpSpPr>
            <a:xfrm>
              <a:off x="1044301" y="3182990"/>
              <a:ext cx="2523600" cy="979200"/>
              <a:chOff x="1044301" y="3182990"/>
              <a:chExt cx="2523600" cy="979200"/>
            </a:xfrm>
          </p:grpSpPr>
          <p:sp>
            <p:nvSpPr>
              <p:cNvPr id="14" name="îṡļîḋè"/>
              <p:cNvSpPr/>
              <p:nvPr/>
            </p:nvSpPr>
            <p:spPr>
              <a:xfrm>
                <a:off x="1044301" y="3182990"/>
                <a:ext cx="2523600" cy="97920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1124" y="0"/>
                    </a:moveTo>
                    <a:lnTo>
                      <a:pt x="20476" y="0"/>
                    </a:lnTo>
                    <a:cubicBezTo>
                      <a:pt x="20637" y="0"/>
                      <a:pt x="20758" y="0"/>
                      <a:pt x="20861" y="15"/>
                    </a:cubicBezTo>
                    <a:cubicBezTo>
                      <a:pt x="20964" y="30"/>
                      <a:pt x="21049" y="59"/>
                      <a:pt x="21136" y="119"/>
                    </a:cubicBezTo>
                    <a:cubicBezTo>
                      <a:pt x="21231" y="193"/>
                      <a:pt x="21316" y="311"/>
                      <a:pt x="21386" y="461"/>
                    </a:cubicBezTo>
                    <a:cubicBezTo>
                      <a:pt x="21455" y="612"/>
                      <a:pt x="21510" y="795"/>
                      <a:pt x="21545" y="999"/>
                    </a:cubicBezTo>
                    <a:cubicBezTo>
                      <a:pt x="21572" y="1186"/>
                      <a:pt x="21586" y="1368"/>
                      <a:pt x="21593" y="1591"/>
                    </a:cubicBezTo>
                    <a:cubicBezTo>
                      <a:pt x="21600" y="1813"/>
                      <a:pt x="21600" y="2077"/>
                      <a:pt x="21600" y="2430"/>
                    </a:cubicBezTo>
                    <a:lnTo>
                      <a:pt x="21600" y="19181"/>
                    </a:lnTo>
                    <a:cubicBezTo>
                      <a:pt x="21600" y="19528"/>
                      <a:pt x="21600" y="19789"/>
                      <a:pt x="21593" y="20011"/>
                    </a:cubicBezTo>
                    <a:cubicBezTo>
                      <a:pt x="21586" y="20232"/>
                      <a:pt x="21572" y="20414"/>
                      <a:pt x="21545" y="20601"/>
                    </a:cubicBezTo>
                    <a:cubicBezTo>
                      <a:pt x="21510" y="20805"/>
                      <a:pt x="21455" y="20988"/>
                      <a:pt x="21386" y="21139"/>
                    </a:cubicBezTo>
                    <a:cubicBezTo>
                      <a:pt x="21316" y="21289"/>
                      <a:pt x="21231" y="21407"/>
                      <a:pt x="21136" y="21481"/>
                    </a:cubicBezTo>
                    <a:cubicBezTo>
                      <a:pt x="21049" y="21541"/>
                      <a:pt x="20964" y="21570"/>
                      <a:pt x="20861" y="21585"/>
                    </a:cubicBezTo>
                    <a:cubicBezTo>
                      <a:pt x="20757" y="21600"/>
                      <a:pt x="20634" y="21600"/>
                      <a:pt x="20471" y="21600"/>
                    </a:cubicBezTo>
                    <a:lnTo>
                      <a:pt x="1124" y="21600"/>
                    </a:lnTo>
                    <a:cubicBezTo>
                      <a:pt x="963" y="21600"/>
                      <a:pt x="842" y="21600"/>
                      <a:pt x="739" y="21585"/>
                    </a:cubicBezTo>
                    <a:cubicBezTo>
                      <a:pt x="636" y="21570"/>
                      <a:pt x="551" y="21541"/>
                      <a:pt x="464" y="21481"/>
                    </a:cubicBezTo>
                    <a:cubicBezTo>
                      <a:pt x="369" y="21407"/>
                      <a:pt x="284" y="21289"/>
                      <a:pt x="214" y="21139"/>
                    </a:cubicBezTo>
                    <a:cubicBezTo>
                      <a:pt x="145" y="20988"/>
                      <a:pt x="90" y="20805"/>
                      <a:pt x="55" y="20601"/>
                    </a:cubicBezTo>
                    <a:cubicBezTo>
                      <a:pt x="28" y="20414"/>
                      <a:pt x="14" y="20232"/>
                      <a:pt x="7" y="20009"/>
                    </a:cubicBezTo>
                    <a:cubicBezTo>
                      <a:pt x="0" y="19787"/>
                      <a:pt x="0" y="19523"/>
                      <a:pt x="0" y="19170"/>
                    </a:cubicBezTo>
                    <a:lnTo>
                      <a:pt x="0" y="2419"/>
                    </a:lnTo>
                    <a:cubicBezTo>
                      <a:pt x="0" y="2072"/>
                      <a:pt x="0" y="1811"/>
                      <a:pt x="7" y="1589"/>
                    </a:cubicBezTo>
                    <a:cubicBezTo>
                      <a:pt x="14" y="1368"/>
                      <a:pt x="28" y="1186"/>
                      <a:pt x="55" y="999"/>
                    </a:cubicBezTo>
                    <a:cubicBezTo>
                      <a:pt x="90" y="795"/>
                      <a:pt x="145" y="612"/>
                      <a:pt x="214" y="461"/>
                    </a:cubicBezTo>
                    <a:cubicBezTo>
                      <a:pt x="284" y="311"/>
                      <a:pt x="369" y="193"/>
                      <a:pt x="464" y="119"/>
                    </a:cubicBezTo>
                    <a:cubicBezTo>
                      <a:pt x="551" y="59"/>
                      <a:pt x="636" y="30"/>
                      <a:pt x="739" y="15"/>
                    </a:cubicBezTo>
                    <a:cubicBezTo>
                      <a:pt x="843" y="0"/>
                      <a:pt x="966" y="0"/>
                      <a:pt x="1129" y="0"/>
                    </a:cubicBezTo>
                    <a:lnTo>
                      <a:pt x="112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txBody>
              <a:bodyPr spcFirstLastPara="1" wrap="square" lIns="91440" tIns="45720" rIns="91440" bIns="45720" anchor="ctr" anchorCtr="0">
                <a:norm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52D30"/>
                  </a:buClr>
                  <a:buSzPts val="800"/>
                  <a:buFont typeface="Arial" panose="020B0604020202020204"/>
                  <a:buNone/>
                </a:pPr>
                <a:endParaRPr sz="800" b="0" i="0" u="none" strike="noStrike" cap="none">
                  <a:solidFill>
                    <a:srgbClr val="252D30"/>
                  </a:solidFill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424559" y="3445245"/>
                <a:ext cx="1682115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chemeClr val="accent2"/>
                    </a:solidFill>
                    <a:latin typeface="字魂79号-萌趣奶油体" panose="00000500000000000000" pitchFamily="2" charset="-122"/>
                    <a:ea typeface="字魂79号-萌趣奶油体" panose="00000500000000000000" pitchFamily="2" charset="-122"/>
                  </a:defRPr>
                </a:lvl1pPr>
              </a:lstStyle>
              <a:p>
                <a:pPr algn="ctr"/>
                <a:r>
                  <a:rPr lang="zh-CN" altLang="en-US" sz="1800" b="0" dirty="0">
                    <a:solidFill>
                      <a:srgbClr val="3E270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2. 需求评估</a:t>
                </a:r>
                <a:endParaRPr lang="zh-CN" altLang="en-US" sz="1800" b="0" dirty="0">
                  <a:solidFill>
                    <a:srgbClr val="3E270A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7891691" y="3564625"/>
            <a:ext cx="3471092" cy="979200"/>
            <a:chOff x="7682141" y="3193150"/>
            <a:chExt cx="3471092" cy="979200"/>
          </a:xfrm>
        </p:grpSpPr>
        <p:cxnSp>
          <p:nvCxnSpPr>
            <p:cNvPr id="21" name="直接箭头连接符 20"/>
            <p:cNvCxnSpPr/>
            <p:nvPr/>
          </p:nvCxnSpPr>
          <p:spPr>
            <a:xfrm>
              <a:off x="7682141" y="3871395"/>
              <a:ext cx="857987" cy="1"/>
            </a:xfrm>
            <a:prstGeom prst="straightConnector1">
              <a:avLst/>
            </a:prstGeom>
            <a:noFill/>
            <a:ln w="19050" cap="flat" cmpd="sng">
              <a:solidFill>
                <a:srgbClr val="5A84AF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grpSp>
          <p:nvGrpSpPr>
            <p:cNvPr id="63" name="组合 62"/>
            <p:cNvGrpSpPr/>
            <p:nvPr/>
          </p:nvGrpSpPr>
          <p:grpSpPr>
            <a:xfrm>
              <a:off x="8629633" y="3193150"/>
              <a:ext cx="2523600" cy="979200"/>
              <a:chOff x="8629633" y="3193150"/>
              <a:chExt cx="2523600" cy="979200"/>
            </a:xfrm>
          </p:grpSpPr>
          <p:sp>
            <p:nvSpPr>
              <p:cNvPr id="23" name="íṧḷíde"/>
              <p:cNvSpPr/>
              <p:nvPr/>
            </p:nvSpPr>
            <p:spPr>
              <a:xfrm>
                <a:off x="8629633" y="3193150"/>
                <a:ext cx="2523600" cy="97920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1124" y="0"/>
                    </a:moveTo>
                    <a:lnTo>
                      <a:pt x="20476" y="0"/>
                    </a:lnTo>
                    <a:cubicBezTo>
                      <a:pt x="20637" y="0"/>
                      <a:pt x="20758" y="0"/>
                      <a:pt x="20861" y="15"/>
                    </a:cubicBezTo>
                    <a:cubicBezTo>
                      <a:pt x="20964" y="30"/>
                      <a:pt x="21049" y="59"/>
                      <a:pt x="21136" y="119"/>
                    </a:cubicBezTo>
                    <a:cubicBezTo>
                      <a:pt x="21231" y="193"/>
                      <a:pt x="21316" y="311"/>
                      <a:pt x="21386" y="461"/>
                    </a:cubicBezTo>
                    <a:cubicBezTo>
                      <a:pt x="21455" y="612"/>
                      <a:pt x="21510" y="795"/>
                      <a:pt x="21545" y="999"/>
                    </a:cubicBezTo>
                    <a:cubicBezTo>
                      <a:pt x="21572" y="1186"/>
                      <a:pt x="21586" y="1368"/>
                      <a:pt x="21593" y="1591"/>
                    </a:cubicBezTo>
                    <a:cubicBezTo>
                      <a:pt x="21600" y="1813"/>
                      <a:pt x="21600" y="2077"/>
                      <a:pt x="21600" y="2430"/>
                    </a:cubicBezTo>
                    <a:lnTo>
                      <a:pt x="21600" y="19181"/>
                    </a:lnTo>
                    <a:cubicBezTo>
                      <a:pt x="21600" y="19528"/>
                      <a:pt x="21600" y="19789"/>
                      <a:pt x="21593" y="20011"/>
                    </a:cubicBezTo>
                    <a:cubicBezTo>
                      <a:pt x="21586" y="20232"/>
                      <a:pt x="21572" y="20414"/>
                      <a:pt x="21545" y="20601"/>
                    </a:cubicBezTo>
                    <a:cubicBezTo>
                      <a:pt x="21510" y="20805"/>
                      <a:pt x="21455" y="20988"/>
                      <a:pt x="21386" y="21139"/>
                    </a:cubicBezTo>
                    <a:cubicBezTo>
                      <a:pt x="21316" y="21289"/>
                      <a:pt x="21231" y="21407"/>
                      <a:pt x="21136" y="21481"/>
                    </a:cubicBezTo>
                    <a:cubicBezTo>
                      <a:pt x="21049" y="21541"/>
                      <a:pt x="20964" y="21570"/>
                      <a:pt x="20861" y="21585"/>
                    </a:cubicBezTo>
                    <a:cubicBezTo>
                      <a:pt x="20757" y="21600"/>
                      <a:pt x="20634" y="21600"/>
                      <a:pt x="20471" y="21600"/>
                    </a:cubicBezTo>
                    <a:lnTo>
                      <a:pt x="1124" y="21600"/>
                    </a:lnTo>
                    <a:cubicBezTo>
                      <a:pt x="963" y="21600"/>
                      <a:pt x="842" y="21600"/>
                      <a:pt x="739" y="21585"/>
                    </a:cubicBezTo>
                    <a:cubicBezTo>
                      <a:pt x="636" y="21570"/>
                      <a:pt x="551" y="21541"/>
                      <a:pt x="464" y="21481"/>
                    </a:cubicBezTo>
                    <a:cubicBezTo>
                      <a:pt x="369" y="21407"/>
                      <a:pt x="284" y="21289"/>
                      <a:pt x="214" y="21139"/>
                    </a:cubicBezTo>
                    <a:cubicBezTo>
                      <a:pt x="145" y="20988"/>
                      <a:pt x="90" y="20805"/>
                      <a:pt x="55" y="20601"/>
                    </a:cubicBezTo>
                    <a:cubicBezTo>
                      <a:pt x="28" y="20414"/>
                      <a:pt x="14" y="20232"/>
                      <a:pt x="7" y="20009"/>
                    </a:cubicBezTo>
                    <a:cubicBezTo>
                      <a:pt x="0" y="19787"/>
                      <a:pt x="0" y="19523"/>
                      <a:pt x="0" y="19170"/>
                    </a:cubicBezTo>
                    <a:lnTo>
                      <a:pt x="0" y="2419"/>
                    </a:lnTo>
                    <a:cubicBezTo>
                      <a:pt x="0" y="2072"/>
                      <a:pt x="0" y="1811"/>
                      <a:pt x="7" y="1589"/>
                    </a:cubicBezTo>
                    <a:cubicBezTo>
                      <a:pt x="14" y="1368"/>
                      <a:pt x="28" y="1186"/>
                      <a:pt x="55" y="999"/>
                    </a:cubicBezTo>
                    <a:cubicBezTo>
                      <a:pt x="90" y="795"/>
                      <a:pt x="145" y="612"/>
                      <a:pt x="214" y="461"/>
                    </a:cubicBezTo>
                    <a:cubicBezTo>
                      <a:pt x="284" y="311"/>
                      <a:pt x="369" y="193"/>
                      <a:pt x="464" y="119"/>
                    </a:cubicBezTo>
                    <a:cubicBezTo>
                      <a:pt x="551" y="59"/>
                      <a:pt x="636" y="30"/>
                      <a:pt x="739" y="15"/>
                    </a:cubicBezTo>
                    <a:cubicBezTo>
                      <a:pt x="843" y="0"/>
                      <a:pt x="966" y="0"/>
                      <a:pt x="1129" y="0"/>
                    </a:cubicBezTo>
                    <a:lnTo>
                      <a:pt x="112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5"/>
                </a:solidFill>
              </a:ln>
            </p:spPr>
            <p:txBody>
              <a:bodyPr spcFirstLastPara="1" wrap="square" lIns="91440" tIns="45720" rIns="91440" bIns="45720" anchor="ctr" anchorCtr="0">
                <a:norm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52D30"/>
                  </a:buClr>
                  <a:buSzPts val="800"/>
                  <a:buFont typeface="Arial" panose="020B0604020202020204"/>
                  <a:buNone/>
                </a:pPr>
                <a:endParaRPr sz="800" b="0" i="0" u="none" strike="noStrike" cap="none">
                  <a:solidFill>
                    <a:srgbClr val="252D30"/>
                  </a:solidFill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8885403" y="3394771"/>
                <a:ext cx="2055875" cy="645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chemeClr val="accent2"/>
                    </a:solidFill>
                    <a:latin typeface="字魂79号-萌趣奶油体" panose="00000500000000000000" pitchFamily="2" charset="-122"/>
                    <a:ea typeface="字魂79号-萌趣奶油体" panose="00000500000000000000" pitchFamily="2" charset="-122"/>
                  </a:defRPr>
                </a:lvl1pPr>
              </a:lstStyle>
              <a:p>
                <a:pPr algn="ctr"/>
                <a:r>
                  <a:rPr lang="zh-CN" altLang="en-US" sz="1800" b="0" dirty="0">
                    <a:solidFill>
                      <a:srgbClr val="3E270A"/>
                    </a:solidFill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5. 轮椅扶手尺寸的确定</a:t>
                </a:r>
                <a:endParaRPr lang="zh-CN" altLang="en-US" sz="1800" b="0" dirty="0">
                  <a:solidFill>
                    <a:srgbClr val="3E270A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1241679" y="5081151"/>
            <a:ext cx="3828854" cy="979200"/>
            <a:chOff x="1032129" y="4709676"/>
            <a:chExt cx="3828854" cy="979200"/>
          </a:xfrm>
        </p:grpSpPr>
        <p:sp>
          <p:nvSpPr>
            <p:cNvPr id="13" name="ïṡḻïďe"/>
            <p:cNvSpPr/>
            <p:nvPr/>
          </p:nvSpPr>
          <p:spPr>
            <a:xfrm>
              <a:off x="3635116" y="4822121"/>
              <a:ext cx="1225867" cy="611798"/>
            </a:xfrm>
            <a:custGeom>
              <a:avLst/>
              <a:gdLst/>
              <a:ahLst/>
              <a:cxnLst/>
              <a:rect l="l" t="t" r="r" b="b"/>
              <a:pathLst>
                <a:path w="21600" h="21588" extrusionOk="0">
                  <a:moveTo>
                    <a:pt x="0" y="21588"/>
                  </a:moveTo>
                  <a:lnTo>
                    <a:pt x="5311" y="21588"/>
                  </a:lnTo>
                  <a:cubicBezTo>
                    <a:pt x="6090" y="21600"/>
                    <a:pt x="6866" y="21381"/>
                    <a:pt x="7614" y="20937"/>
                  </a:cubicBezTo>
                  <a:cubicBezTo>
                    <a:pt x="8479" y="20423"/>
                    <a:pt x="9296" y="19615"/>
                    <a:pt x="10027" y="18548"/>
                  </a:cubicBezTo>
                  <a:lnTo>
                    <a:pt x="21600" y="0"/>
                  </a:lnTo>
                </a:path>
              </a:pathLst>
            </a:custGeom>
            <a:noFill/>
            <a:ln w="19050" cap="flat" cmpd="sng">
              <a:solidFill>
                <a:srgbClr val="5A84A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CFF"/>
                </a:buClr>
                <a:buSzPts val="800"/>
                <a:buFont typeface="Arial" panose="020B0604020202020204"/>
                <a:buNone/>
              </a:pPr>
              <a:endParaRPr sz="800" b="0" i="0" u="none" strike="noStrike" cap="none">
                <a:solidFill>
                  <a:srgbClr val="252D30"/>
                </a:solidFill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1032129" y="4709676"/>
              <a:ext cx="2523600" cy="979200"/>
              <a:chOff x="1032129" y="4709676"/>
              <a:chExt cx="2523600" cy="979200"/>
            </a:xfrm>
          </p:grpSpPr>
          <p:sp>
            <p:nvSpPr>
              <p:cNvPr id="16" name="ïṣḷiḑé"/>
              <p:cNvSpPr/>
              <p:nvPr/>
            </p:nvSpPr>
            <p:spPr>
              <a:xfrm>
                <a:off x="1032129" y="4709676"/>
                <a:ext cx="2523600" cy="97920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1124" y="0"/>
                    </a:moveTo>
                    <a:lnTo>
                      <a:pt x="20476" y="0"/>
                    </a:lnTo>
                    <a:cubicBezTo>
                      <a:pt x="20637" y="0"/>
                      <a:pt x="20758" y="0"/>
                      <a:pt x="20861" y="15"/>
                    </a:cubicBezTo>
                    <a:cubicBezTo>
                      <a:pt x="20964" y="30"/>
                      <a:pt x="21049" y="59"/>
                      <a:pt x="21136" y="119"/>
                    </a:cubicBezTo>
                    <a:cubicBezTo>
                      <a:pt x="21231" y="193"/>
                      <a:pt x="21316" y="311"/>
                      <a:pt x="21386" y="461"/>
                    </a:cubicBezTo>
                    <a:cubicBezTo>
                      <a:pt x="21455" y="612"/>
                      <a:pt x="21510" y="795"/>
                      <a:pt x="21545" y="999"/>
                    </a:cubicBezTo>
                    <a:cubicBezTo>
                      <a:pt x="21572" y="1186"/>
                      <a:pt x="21586" y="1368"/>
                      <a:pt x="21593" y="1591"/>
                    </a:cubicBezTo>
                    <a:cubicBezTo>
                      <a:pt x="21600" y="1813"/>
                      <a:pt x="21600" y="2077"/>
                      <a:pt x="21600" y="2430"/>
                    </a:cubicBezTo>
                    <a:lnTo>
                      <a:pt x="21600" y="19181"/>
                    </a:lnTo>
                    <a:cubicBezTo>
                      <a:pt x="21600" y="19528"/>
                      <a:pt x="21600" y="19789"/>
                      <a:pt x="21593" y="20011"/>
                    </a:cubicBezTo>
                    <a:cubicBezTo>
                      <a:pt x="21586" y="20232"/>
                      <a:pt x="21572" y="20414"/>
                      <a:pt x="21545" y="20601"/>
                    </a:cubicBezTo>
                    <a:cubicBezTo>
                      <a:pt x="21510" y="20805"/>
                      <a:pt x="21455" y="20988"/>
                      <a:pt x="21386" y="21139"/>
                    </a:cubicBezTo>
                    <a:cubicBezTo>
                      <a:pt x="21316" y="21289"/>
                      <a:pt x="21231" y="21407"/>
                      <a:pt x="21136" y="21481"/>
                    </a:cubicBezTo>
                    <a:cubicBezTo>
                      <a:pt x="21049" y="21541"/>
                      <a:pt x="20964" y="21570"/>
                      <a:pt x="20861" y="21585"/>
                    </a:cubicBezTo>
                    <a:cubicBezTo>
                      <a:pt x="20757" y="21600"/>
                      <a:pt x="20634" y="21600"/>
                      <a:pt x="20471" y="21600"/>
                    </a:cubicBezTo>
                    <a:lnTo>
                      <a:pt x="1124" y="21600"/>
                    </a:lnTo>
                    <a:cubicBezTo>
                      <a:pt x="963" y="21600"/>
                      <a:pt x="842" y="21600"/>
                      <a:pt x="739" y="21585"/>
                    </a:cubicBezTo>
                    <a:cubicBezTo>
                      <a:pt x="636" y="21570"/>
                      <a:pt x="551" y="21541"/>
                      <a:pt x="464" y="21481"/>
                    </a:cubicBezTo>
                    <a:cubicBezTo>
                      <a:pt x="369" y="21407"/>
                      <a:pt x="284" y="21289"/>
                      <a:pt x="214" y="21139"/>
                    </a:cubicBezTo>
                    <a:cubicBezTo>
                      <a:pt x="145" y="20988"/>
                      <a:pt x="90" y="20805"/>
                      <a:pt x="55" y="20601"/>
                    </a:cubicBezTo>
                    <a:cubicBezTo>
                      <a:pt x="28" y="20414"/>
                      <a:pt x="14" y="20232"/>
                      <a:pt x="7" y="20009"/>
                    </a:cubicBezTo>
                    <a:cubicBezTo>
                      <a:pt x="0" y="19787"/>
                      <a:pt x="0" y="19523"/>
                      <a:pt x="0" y="19170"/>
                    </a:cubicBezTo>
                    <a:lnTo>
                      <a:pt x="0" y="2419"/>
                    </a:lnTo>
                    <a:cubicBezTo>
                      <a:pt x="0" y="2072"/>
                      <a:pt x="0" y="1811"/>
                      <a:pt x="7" y="1589"/>
                    </a:cubicBezTo>
                    <a:cubicBezTo>
                      <a:pt x="14" y="1368"/>
                      <a:pt x="28" y="1186"/>
                      <a:pt x="55" y="999"/>
                    </a:cubicBezTo>
                    <a:cubicBezTo>
                      <a:pt x="90" y="795"/>
                      <a:pt x="145" y="612"/>
                      <a:pt x="214" y="461"/>
                    </a:cubicBezTo>
                    <a:cubicBezTo>
                      <a:pt x="284" y="311"/>
                      <a:pt x="369" y="193"/>
                      <a:pt x="464" y="119"/>
                    </a:cubicBezTo>
                    <a:cubicBezTo>
                      <a:pt x="551" y="59"/>
                      <a:pt x="636" y="30"/>
                      <a:pt x="739" y="15"/>
                    </a:cubicBezTo>
                    <a:cubicBezTo>
                      <a:pt x="843" y="0"/>
                      <a:pt x="966" y="0"/>
                      <a:pt x="1129" y="0"/>
                    </a:cubicBezTo>
                    <a:lnTo>
                      <a:pt x="112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3"/>
                </a:solidFill>
              </a:ln>
            </p:spPr>
            <p:txBody>
              <a:bodyPr spcFirstLastPara="1" wrap="square" lIns="91440" tIns="45720" rIns="91440" bIns="45720" anchor="ctr" anchorCtr="0">
                <a:norm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52D30"/>
                  </a:buClr>
                  <a:buSzPts val="800"/>
                  <a:buFont typeface="Arial" panose="020B0604020202020204"/>
                  <a:buNone/>
                </a:pPr>
                <a:endParaRPr sz="800" b="0" i="0" u="none" strike="noStrike" cap="none">
                  <a:solidFill>
                    <a:srgbClr val="252D30"/>
                  </a:solidFill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1271263" y="5021400"/>
                <a:ext cx="2055875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chemeClr val="accent2"/>
                    </a:solidFill>
                    <a:latin typeface="字魂79号-萌趣奶油体" panose="00000500000000000000" pitchFamily="2" charset="-122"/>
                    <a:ea typeface="字魂79号-萌趣奶油体" panose="00000500000000000000" pitchFamily="2" charset="-122"/>
                  </a:defRPr>
                </a:lvl1pPr>
              </a:lstStyle>
              <a:p>
                <a:pPr algn="ctr"/>
                <a:r>
                  <a:rPr lang="zh-CN" altLang="en-US" sz="1800" b="0" dirty="0">
                    <a:solidFill>
                      <a:srgbClr val="3E270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3. 身体功能检查</a:t>
                </a:r>
                <a:endParaRPr lang="zh-CN" altLang="en-US" sz="1800" b="0" dirty="0">
                  <a:solidFill>
                    <a:srgbClr val="3E270A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7540567" y="2000475"/>
            <a:ext cx="3822216" cy="1278012"/>
            <a:chOff x="7331017" y="1629000"/>
            <a:chExt cx="3822216" cy="1278012"/>
          </a:xfrm>
        </p:grpSpPr>
        <p:sp>
          <p:nvSpPr>
            <p:cNvPr id="19" name="ïšľíďè"/>
            <p:cNvSpPr/>
            <p:nvPr/>
          </p:nvSpPr>
          <p:spPr>
            <a:xfrm>
              <a:off x="7331017" y="2300149"/>
              <a:ext cx="1225856" cy="606863"/>
            </a:xfrm>
            <a:custGeom>
              <a:avLst/>
              <a:gdLst/>
              <a:ahLst/>
              <a:cxnLst/>
              <a:rect l="l" t="t" r="r" b="b"/>
              <a:pathLst>
                <a:path w="21600" h="21588" extrusionOk="0">
                  <a:moveTo>
                    <a:pt x="21600" y="0"/>
                  </a:moveTo>
                  <a:lnTo>
                    <a:pt x="16289" y="0"/>
                  </a:lnTo>
                  <a:cubicBezTo>
                    <a:pt x="15510" y="-12"/>
                    <a:pt x="14734" y="207"/>
                    <a:pt x="13986" y="651"/>
                  </a:cubicBezTo>
                  <a:cubicBezTo>
                    <a:pt x="13121" y="1165"/>
                    <a:pt x="12304" y="1973"/>
                    <a:pt x="11573" y="3040"/>
                  </a:cubicBezTo>
                  <a:lnTo>
                    <a:pt x="0" y="21588"/>
                  </a:lnTo>
                </a:path>
              </a:pathLst>
            </a:custGeom>
            <a:noFill/>
            <a:ln w="19050" cap="flat" cmpd="sng">
              <a:solidFill>
                <a:srgbClr val="5A84A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CFF"/>
                </a:buClr>
                <a:buSzPts val="800"/>
                <a:buFont typeface="Arial" panose="020B0604020202020204"/>
                <a:buNone/>
              </a:pPr>
              <a:endParaRPr sz="800" b="0" i="0" u="none" strike="noStrike" cap="none">
                <a:solidFill>
                  <a:srgbClr val="252D30"/>
                </a:solidFill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8629633" y="1629000"/>
              <a:ext cx="2523600" cy="979200"/>
              <a:chOff x="8629633" y="1629000"/>
              <a:chExt cx="2523600" cy="979200"/>
            </a:xfrm>
          </p:grpSpPr>
          <p:sp>
            <p:nvSpPr>
              <p:cNvPr id="22" name="îṧļïďé"/>
              <p:cNvSpPr/>
              <p:nvPr/>
            </p:nvSpPr>
            <p:spPr>
              <a:xfrm>
                <a:off x="8629633" y="1629000"/>
                <a:ext cx="2523600" cy="97920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1124" y="0"/>
                    </a:moveTo>
                    <a:lnTo>
                      <a:pt x="20476" y="0"/>
                    </a:lnTo>
                    <a:cubicBezTo>
                      <a:pt x="20637" y="0"/>
                      <a:pt x="20758" y="0"/>
                      <a:pt x="20861" y="15"/>
                    </a:cubicBezTo>
                    <a:cubicBezTo>
                      <a:pt x="20964" y="30"/>
                      <a:pt x="21049" y="59"/>
                      <a:pt x="21136" y="119"/>
                    </a:cubicBezTo>
                    <a:cubicBezTo>
                      <a:pt x="21231" y="193"/>
                      <a:pt x="21316" y="311"/>
                      <a:pt x="21386" y="461"/>
                    </a:cubicBezTo>
                    <a:cubicBezTo>
                      <a:pt x="21455" y="612"/>
                      <a:pt x="21510" y="795"/>
                      <a:pt x="21545" y="999"/>
                    </a:cubicBezTo>
                    <a:cubicBezTo>
                      <a:pt x="21572" y="1186"/>
                      <a:pt x="21586" y="1368"/>
                      <a:pt x="21593" y="1591"/>
                    </a:cubicBezTo>
                    <a:cubicBezTo>
                      <a:pt x="21600" y="1813"/>
                      <a:pt x="21600" y="2077"/>
                      <a:pt x="21600" y="2430"/>
                    </a:cubicBezTo>
                    <a:lnTo>
                      <a:pt x="21600" y="19181"/>
                    </a:lnTo>
                    <a:cubicBezTo>
                      <a:pt x="21600" y="19528"/>
                      <a:pt x="21600" y="19789"/>
                      <a:pt x="21593" y="20011"/>
                    </a:cubicBezTo>
                    <a:cubicBezTo>
                      <a:pt x="21586" y="20232"/>
                      <a:pt x="21572" y="20414"/>
                      <a:pt x="21545" y="20601"/>
                    </a:cubicBezTo>
                    <a:cubicBezTo>
                      <a:pt x="21510" y="20805"/>
                      <a:pt x="21455" y="20988"/>
                      <a:pt x="21386" y="21139"/>
                    </a:cubicBezTo>
                    <a:cubicBezTo>
                      <a:pt x="21316" y="21289"/>
                      <a:pt x="21231" y="21407"/>
                      <a:pt x="21136" y="21481"/>
                    </a:cubicBezTo>
                    <a:cubicBezTo>
                      <a:pt x="21049" y="21541"/>
                      <a:pt x="20964" y="21570"/>
                      <a:pt x="20861" y="21585"/>
                    </a:cubicBezTo>
                    <a:cubicBezTo>
                      <a:pt x="20757" y="21600"/>
                      <a:pt x="20634" y="21600"/>
                      <a:pt x="20471" y="21600"/>
                    </a:cubicBezTo>
                    <a:lnTo>
                      <a:pt x="1124" y="21600"/>
                    </a:lnTo>
                    <a:cubicBezTo>
                      <a:pt x="963" y="21600"/>
                      <a:pt x="842" y="21600"/>
                      <a:pt x="739" y="21585"/>
                    </a:cubicBezTo>
                    <a:cubicBezTo>
                      <a:pt x="636" y="21570"/>
                      <a:pt x="551" y="21541"/>
                      <a:pt x="464" y="21481"/>
                    </a:cubicBezTo>
                    <a:cubicBezTo>
                      <a:pt x="369" y="21407"/>
                      <a:pt x="284" y="21289"/>
                      <a:pt x="214" y="21139"/>
                    </a:cubicBezTo>
                    <a:cubicBezTo>
                      <a:pt x="145" y="20988"/>
                      <a:pt x="90" y="20805"/>
                      <a:pt x="55" y="20601"/>
                    </a:cubicBezTo>
                    <a:cubicBezTo>
                      <a:pt x="28" y="20414"/>
                      <a:pt x="14" y="20232"/>
                      <a:pt x="7" y="20009"/>
                    </a:cubicBezTo>
                    <a:cubicBezTo>
                      <a:pt x="0" y="19787"/>
                      <a:pt x="0" y="19523"/>
                      <a:pt x="0" y="19170"/>
                    </a:cubicBezTo>
                    <a:lnTo>
                      <a:pt x="0" y="2419"/>
                    </a:lnTo>
                    <a:cubicBezTo>
                      <a:pt x="0" y="2072"/>
                      <a:pt x="0" y="1811"/>
                      <a:pt x="7" y="1589"/>
                    </a:cubicBezTo>
                    <a:cubicBezTo>
                      <a:pt x="14" y="1368"/>
                      <a:pt x="28" y="1186"/>
                      <a:pt x="55" y="999"/>
                    </a:cubicBezTo>
                    <a:cubicBezTo>
                      <a:pt x="90" y="795"/>
                      <a:pt x="145" y="612"/>
                      <a:pt x="214" y="461"/>
                    </a:cubicBezTo>
                    <a:cubicBezTo>
                      <a:pt x="284" y="311"/>
                      <a:pt x="369" y="193"/>
                      <a:pt x="464" y="119"/>
                    </a:cubicBezTo>
                    <a:cubicBezTo>
                      <a:pt x="551" y="59"/>
                      <a:pt x="636" y="30"/>
                      <a:pt x="739" y="15"/>
                    </a:cubicBezTo>
                    <a:cubicBezTo>
                      <a:pt x="843" y="0"/>
                      <a:pt x="966" y="0"/>
                      <a:pt x="1129" y="0"/>
                    </a:cubicBezTo>
                    <a:lnTo>
                      <a:pt x="112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6"/>
                </a:solidFill>
              </a:ln>
            </p:spPr>
            <p:txBody>
              <a:bodyPr spcFirstLastPara="1" wrap="square" lIns="91440" tIns="45720" rIns="91440" bIns="45720" anchor="ctr" anchorCtr="0">
                <a:norm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52D30"/>
                  </a:buClr>
                  <a:buSzPts val="800"/>
                  <a:buFont typeface="Arial" panose="020B0604020202020204"/>
                  <a:buNone/>
                </a:pPr>
                <a:endParaRPr sz="800" b="0" i="0" u="none" strike="noStrike" cap="none">
                  <a:solidFill>
                    <a:srgbClr val="252D30"/>
                  </a:solidFill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8894293" y="1843029"/>
                <a:ext cx="2055875" cy="645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chemeClr val="accent2"/>
                    </a:solidFill>
                    <a:latin typeface="字魂79号-萌趣奶油体" panose="00000500000000000000" pitchFamily="2" charset="-122"/>
                    <a:ea typeface="字魂79号-萌趣奶油体" panose="00000500000000000000" pitchFamily="2" charset="-122"/>
                  </a:defRPr>
                </a:lvl1pPr>
              </a:lstStyle>
              <a:p>
                <a:pPr algn="ctr"/>
                <a:r>
                  <a:rPr lang="en-US" altLang="zh-CN" sz="1800" b="0" dirty="0">
                    <a:solidFill>
                      <a:srgbClr val="3E270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4. 辅助器具配置</a:t>
                </a:r>
                <a:endParaRPr lang="en-US" altLang="zh-CN" sz="1800" b="0" dirty="0">
                  <a:solidFill>
                    <a:srgbClr val="3E270A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algn="ctr"/>
                <a:r>
                  <a:rPr lang="en-US" altLang="zh-CN" sz="1800" b="0" dirty="0">
                    <a:solidFill>
                      <a:srgbClr val="3E270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建议　</a:t>
                </a:r>
                <a:endParaRPr lang="en-US" altLang="zh-CN" sz="1800" b="0" dirty="0">
                  <a:solidFill>
                    <a:srgbClr val="3E270A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7540567" y="5128776"/>
            <a:ext cx="3822216" cy="979200"/>
            <a:chOff x="7331017" y="4757301"/>
            <a:chExt cx="3822216" cy="979200"/>
          </a:xfrm>
        </p:grpSpPr>
        <p:sp>
          <p:nvSpPr>
            <p:cNvPr id="20" name="ïṥḷïḋe"/>
            <p:cNvSpPr/>
            <p:nvPr/>
          </p:nvSpPr>
          <p:spPr>
            <a:xfrm>
              <a:off x="7331017" y="4822094"/>
              <a:ext cx="1225856" cy="606841"/>
            </a:xfrm>
            <a:custGeom>
              <a:avLst/>
              <a:gdLst/>
              <a:ahLst/>
              <a:cxnLst/>
              <a:rect l="l" t="t" r="r" b="b"/>
              <a:pathLst>
                <a:path w="21600" h="21588" extrusionOk="0">
                  <a:moveTo>
                    <a:pt x="21600" y="21588"/>
                  </a:moveTo>
                  <a:lnTo>
                    <a:pt x="16289" y="21588"/>
                  </a:lnTo>
                  <a:cubicBezTo>
                    <a:pt x="15510" y="21600"/>
                    <a:pt x="14734" y="21381"/>
                    <a:pt x="13986" y="20937"/>
                  </a:cubicBezTo>
                  <a:cubicBezTo>
                    <a:pt x="13121" y="20423"/>
                    <a:pt x="12304" y="19615"/>
                    <a:pt x="11573" y="18548"/>
                  </a:cubicBezTo>
                  <a:lnTo>
                    <a:pt x="0" y="0"/>
                  </a:lnTo>
                </a:path>
              </a:pathLst>
            </a:custGeom>
            <a:noFill/>
            <a:ln w="19050" cap="flat" cmpd="sng">
              <a:solidFill>
                <a:srgbClr val="5A84A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CFF"/>
                </a:buClr>
                <a:buSzPts val="800"/>
                <a:buFont typeface="Arial" panose="020B0604020202020204"/>
                <a:buNone/>
              </a:pPr>
              <a:endParaRPr sz="800" b="0" i="0" u="none" strike="noStrike" cap="none">
                <a:solidFill>
                  <a:srgbClr val="252D30"/>
                </a:solidFill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8629633" y="4757301"/>
              <a:ext cx="2523600" cy="979200"/>
              <a:chOff x="8629633" y="4757301"/>
              <a:chExt cx="2523600" cy="979200"/>
            </a:xfrm>
          </p:grpSpPr>
          <p:sp>
            <p:nvSpPr>
              <p:cNvPr id="24" name="îṡlïḍê"/>
              <p:cNvSpPr/>
              <p:nvPr/>
            </p:nvSpPr>
            <p:spPr>
              <a:xfrm>
                <a:off x="8629633" y="4757301"/>
                <a:ext cx="2523600" cy="97920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1124" y="0"/>
                    </a:moveTo>
                    <a:lnTo>
                      <a:pt x="20476" y="0"/>
                    </a:lnTo>
                    <a:cubicBezTo>
                      <a:pt x="20637" y="0"/>
                      <a:pt x="20758" y="0"/>
                      <a:pt x="20861" y="15"/>
                    </a:cubicBezTo>
                    <a:cubicBezTo>
                      <a:pt x="20964" y="30"/>
                      <a:pt x="21049" y="59"/>
                      <a:pt x="21136" y="119"/>
                    </a:cubicBezTo>
                    <a:cubicBezTo>
                      <a:pt x="21231" y="193"/>
                      <a:pt x="21316" y="311"/>
                      <a:pt x="21386" y="461"/>
                    </a:cubicBezTo>
                    <a:cubicBezTo>
                      <a:pt x="21455" y="612"/>
                      <a:pt x="21510" y="795"/>
                      <a:pt x="21545" y="999"/>
                    </a:cubicBezTo>
                    <a:cubicBezTo>
                      <a:pt x="21572" y="1186"/>
                      <a:pt x="21586" y="1368"/>
                      <a:pt x="21593" y="1591"/>
                    </a:cubicBezTo>
                    <a:cubicBezTo>
                      <a:pt x="21600" y="1813"/>
                      <a:pt x="21600" y="2077"/>
                      <a:pt x="21600" y="2430"/>
                    </a:cubicBezTo>
                    <a:lnTo>
                      <a:pt x="21600" y="19181"/>
                    </a:lnTo>
                    <a:cubicBezTo>
                      <a:pt x="21600" y="19528"/>
                      <a:pt x="21600" y="19789"/>
                      <a:pt x="21593" y="20011"/>
                    </a:cubicBezTo>
                    <a:cubicBezTo>
                      <a:pt x="21586" y="20232"/>
                      <a:pt x="21572" y="20414"/>
                      <a:pt x="21545" y="20601"/>
                    </a:cubicBezTo>
                    <a:cubicBezTo>
                      <a:pt x="21510" y="20805"/>
                      <a:pt x="21455" y="20988"/>
                      <a:pt x="21386" y="21139"/>
                    </a:cubicBezTo>
                    <a:cubicBezTo>
                      <a:pt x="21316" y="21289"/>
                      <a:pt x="21231" y="21407"/>
                      <a:pt x="21136" y="21481"/>
                    </a:cubicBezTo>
                    <a:cubicBezTo>
                      <a:pt x="21049" y="21541"/>
                      <a:pt x="20964" y="21570"/>
                      <a:pt x="20861" y="21585"/>
                    </a:cubicBezTo>
                    <a:cubicBezTo>
                      <a:pt x="20757" y="21600"/>
                      <a:pt x="20634" y="21600"/>
                      <a:pt x="20471" y="21600"/>
                    </a:cubicBezTo>
                    <a:lnTo>
                      <a:pt x="1124" y="21600"/>
                    </a:lnTo>
                    <a:cubicBezTo>
                      <a:pt x="963" y="21600"/>
                      <a:pt x="842" y="21600"/>
                      <a:pt x="739" y="21585"/>
                    </a:cubicBezTo>
                    <a:cubicBezTo>
                      <a:pt x="636" y="21570"/>
                      <a:pt x="551" y="21541"/>
                      <a:pt x="464" y="21481"/>
                    </a:cubicBezTo>
                    <a:cubicBezTo>
                      <a:pt x="369" y="21407"/>
                      <a:pt x="284" y="21289"/>
                      <a:pt x="214" y="21139"/>
                    </a:cubicBezTo>
                    <a:cubicBezTo>
                      <a:pt x="145" y="20988"/>
                      <a:pt x="90" y="20805"/>
                      <a:pt x="55" y="20601"/>
                    </a:cubicBezTo>
                    <a:cubicBezTo>
                      <a:pt x="28" y="20414"/>
                      <a:pt x="14" y="20232"/>
                      <a:pt x="7" y="20009"/>
                    </a:cubicBezTo>
                    <a:cubicBezTo>
                      <a:pt x="0" y="19787"/>
                      <a:pt x="0" y="19523"/>
                      <a:pt x="0" y="19170"/>
                    </a:cubicBezTo>
                    <a:lnTo>
                      <a:pt x="0" y="2419"/>
                    </a:lnTo>
                    <a:cubicBezTo>
                      <a:pt x="0" y="2072"/>
                      <a:pt x="0" y="1811"/>
                      <a:pt x="7" y="1589"/>
                    </a:cubicBezTo>
                    <a:cubicBezTo>
                      <a:pt x="14" y="1368"/>
                      <a:pt x="28" y="1186"/>
                      <a:pt x="55" y="999"/>
                    </a:cubicBezTo>
                    <a:cubicBezTo>
                      <a:pt x="90" y="795"/>
                      <a:pt x="145" y="612"/>
                      <a:pt x="214" y="461"/>
                    </a:cubicBezTo>
                    <a:cubicBezTo>
                      <a:pt x="284" y="311"/>
                      <a:pt x="369" y="193"/>
                      <a:pt x="464" y="119"/>
                    </a:cubicBezTo>
                    <a:cubicBezTo>
                      <a:pt x="551" y="59"/>
                      <a:pt x="636" y="30"/>
                      <a:pt x="739" y="15"/>
                    </a:cubicBezTo>
                    <a:cubicBezTo>
                      <a:pt x="843" y="0"/>
                      <a:pt x="966" y="0"/>
                      <a:pt x="1129" y="0"/>
                    </a:cubicBezTo>
                    <a:lnTo>
                      <a:pt x="112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4"/>
                </a:solidFill>
              </a:ln>
            </p:spPr>
            <p:txBody>
              <a:bodyPr spcFirstLastPara="1" wrap="square" lIns="91440" tIns="45720" rIns="91440" bIns="45720" anchor="ctr" anchorCtr="0">
                <a:norm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52D30"/>
                  </a:buClr>
                  <a:buSzPts val="800"/>
                  <a:buFont typeface="Arial" panose="020B0604020202020204"/>
                  <a:buNone/>
                </a:pPr>
                <a:endParaRPr sz="800" b="0" i="0" u="none" strike="noStrike" cap="none">
                  <a:solidFill>
                    <a:srgbClr val="252D30"/>
                  </a:solidFill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9022698" y="5045591"/>
                <a:ext cx="1781175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chemeClr val="accent2"/>
                    </a:solidFill>
                    <a:latin typeface="字魂79号-萌趣奶油体" panose="00000500000000000000" pitchFamily="2" charset="-122"/>
                    <a:ea typeface="字魂79号-萌趣奶油体" panose="00000500000000000000" pitchFamily="2" charset="-122"/>
                  </a:defRPr>
                </a:lvl1pPr>
              </a:lstStyle>
              <a:p>
                <a:pPr algn="ctr"/>
                <a:r>
                  <a:rPr lang="zh-CN" altLang="en-US" sz="1800" b="0" dirty="0">
                    <a:solidFill>
                      <a:srgbClr val="3E270A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6. 效果评估</a:t>
                </a:r>
                <a:endParaRPr lang="zh-CN" altLang="en-US" sz="1800" b="0" dirty="0">
                  <a:solidFill>
                    <a:srgbClr val="3E270A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1279779" y="2010000"/>
            <a:ext cx="3790754" cy="1268488"/>
            <a:chOff x="1070229" y="1638525"/>
            <a:chExt cx="3790754" cy="1268488"/>
          </a:xfrm>
        </p:grpSpPr>
        <p:sp>
          <p:nvSpPr>
            <p:cNvPr id="12" name="išḷîḋe"/>
            <p:cNvSpPr/>
            <p:nvPr/>
          </p:nvSpPr>
          <p:spPr>
            <a:xfrm>
              <a:off x="3635116" y="2300149"/>
              <a:ext cx="1225867" cy="606864"/>
            </a:xfrm>
            <a:custGeom>
              <a:avLst/>
              <a:gdLst/>
              <a:ahLst/>
              <a:cxnLst/>
              <a:rect l="l" t="t" r="r" b="b"/>
              <a:pathLst>
                <a:path w="21600" h="21588" extrusionOk="0">
                  <a:moveTo>
                    <a:pt x="0" y="0"/>
                  </a:moveTo>
                  <a:lnTo>
                    <a:pt x="5311" y="0"/>
                  </a:lnTo>
                  <a:cubicBezTo>
                    <a:pt x="6090" y="-12"/>
                    <a:pt x="6866" y="207"/>
                    <a:pt x="7614" y="651"/>
                  </a:cubicBezTo>
                  <a:cubicBezTo>
                    <a:pt x="8479" y="1165"/>
                    <a:pt x="9296" y="1973"/>
                    <a:pt x="10027" y="3040"/>
                  </a:cubicBezTo>
                  <a:lnTo>
                    <a:pt x="21600" y="21588"/>
                  </a:lnTo>
                </a:path>
              </a:pathLst>
            </a:custGeom>
            <a:noFill/>
            <a:ln w="19050" cap="flat" cmpd="sng">
              <a:solidFill>
                <a:srgbClr val="5A84AF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40" tIns="45720" rIns="91440" bIns="45720" anchor="ctr" anchorCtr="0">
              <a:norm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EFCFF"/>
                </a:buClr>
                <a:buSzPts val="800"/>
                <a:buFont typeface="Arial" panose="020B0604020202020204"/>
                <a:buNone/>
              </a:pPr>
              <a:endParaRPr sz="800" b="0" i="0" u="none" strike="noStrike" cap="none">
                <a:solidFill>
                  <a:srgbClr val="252D30"/>
                </a:solidFill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1070229" y="1638525"/>
              <a:ext cx="2523600" cy="979200"/>
              <a:chOff x="1070229" y="1638525"/>
              <a:chExt cx="2523600" cy="979200"/>
            </a:xfrm>
          </p:grpSpPr>
          <p:sp>
            <p:nvSpPr>
              <p:cNvPr id="10" name="iSlîďé"/>
              <p:cNvSpPr/>
              <p:nvPr/>
            </p:nvSpPr>
            <p:spPr>
              <a:xfrm>
                <a:off x="1070229" y="1638525"/>
                <a:ext cx="2523600" cy="97920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 extrusionOk="0">
                    <a:moveTo>
                      <a:pt x="1124" y="0"/>
                    </a:moveTo>
                    <a:lnTo>
                      <a:pt x="20476" y="0"/>
                    </a:lnTo>
                    <a:cubicBezTo>
                      <a:pt x="20637" y="0"/>
                      <a:pt x="20758" y="0"/>
                      <a:pt x="20861" y="15"/>
                    </a:cubicBezTo>
                    <a:cubicBezTo>
                      <a:pt x="20964" y="30"/>
                      <a:pt x="21049" y="59"/>
                      <a:pt x="21136" y="119"/>
                    </a:cubicBezTo>
                    <a:cubicBezTo>
                      <a:pt x="21231" y="193"/>
                      <a:pt x="21316" y="311"/>
                      <a:pt x="21386" y="461"/>
                    </a:cubicBezTo>
                    <a:cubicBezTo>
                      <a:pt x="21455" y="612"/>
                      <a:pt x="21510" y="795"/>
                      <a:pt x="21545" y="999"/>
                    </a:cubicBezTo>
                    <a:cubicBezTo>
                      <a:pt x="21572" y="1186"/>
                      <a:pt x="21586" y="1368"/>
                      <a:pt x="21593" y="1591"/>
                    </a:cubicBezTo>
                    <a:cubicBezTo>
                      <a:pt x="21600" y="1813"/>
                      <a:pt x="21600" y="2077"/>
                      <a:pt x="21600" y="2430"/>
                    </a:cubicBezTo>
                    <a:lnTo>
                      <a:pt x="21600" y="19181"/>
                    </a:lnTo>
                    <a:cubicBezTo>
                      <a:pt x="21600" y="19528"/>
                      <a:pt x="21600" y="19789"/>
                      <a:pt x="21593" y="20011"/>
                    </a:cubicBezTo>
                    <a:cubicBezTo>
                      <a:pt x="21586" y="20232"/>
                      <a:pt x="21572" y="20414"/>
                      <a:pt x="21545" y="20601"/>
                    </a:cubicBezTo>
                    <a:cubicBezTo>
                      <a:pt x="21510" y="20805"/>
                      <a:pt x="21455" y="20988"/>
                      <a:pt x="21386" y="21139"/>
                    </a:cubicBezTo>
                    <a:cubicBezTo>
                      <a:pt x="21316" y="21289"/>
                      <a:pt x="21231" y="21407"/>
                      <a:pt x="21136" y="21481"/>
                    </a:cubicBezTo>
                    <a:cubicBezTo>
                      <a:pt x="21049" y="21541"/>
                      <a:pt x="20964" y="21570"/>
                      <a:pt x="20861" y="21585"/>
                    </a:cubicBezTo>
                    <a:cubicBezTo>
                      <a:pt x="20757" y="21600"/>
                      <a:pt x="20634" y="21600"/>
                      <a:pt x="20471" y="21600"/>
                    </a:cubicBezTo>
                    <a:lnTo>
                      <a:pt x="1124" y="21600"/>
                    </a:lnTo>
                    <a:cubicBezTo>
                      <a:pt x="963" y="21600"/>
                      <a:pt x="842" y="21600"/>
                      <a:pt x="739" y="21585"/>
                    </a:cubicBezTo>
                    <a:cubicBezTo>
                      <a:pt x="636" y="21570"/>
                      <a:pt x="551" y="21541"/>
                      <a:pt x="464" y="21481"/>
                    </a:cubicBezTo>
                    <a:cubicBezTo>
                      <a:pt x="369" y="21407"/>
                      <a:pt x="284" y="21289"/>
                      <a:pt x="214" y="21139"/>
                    </a:cubicBezTo>
                    <a:cubicBezTo>
                      <a:pt x="145" y="20988"/>
                      <a:pt x="90" y="20805"/>
                      <a:pt x="55" y="20601"/>
                    </a:cubicBezTo>
                    <a:cubicBezTo>
                      <a:pt x="28" y="20414"/>
                      <a:pt x="14" y="20232"/>
                      <a:pt x="7" y="20009"/>
                    </a:cubicBezTo>
                    <a:cubicBezTo>
                      <a:pt x="0" y="19787"/>
                      <a:pt x="0" y="19523"/>
                      <a:pt x="0" y="19170"/>
                    </a:cubicBezTo>
                    <a:lnTo>
                      <a:pt x="0" y="2419"/>
                    </a:lnTo>
                    <a:cubicBezTo>
                      <a:pt x="0" y="2072"/>
                      <a:pt x="0" y="1811"/>
                      <a:pt x="7" y="1589"/>
                    </a:cubicBezTo>
                    <a:cubicBezTo>
                      <a:pt x="14" y="1368"/>
                      <a:pt x="28" y="1186"/>
                      <a:pt x="55" y="999"/>
                    </a:cubicBezTo>
                    <a:cubicBezTo>
                      <a:pt x="90" y="795"/>
                      <a:pt x="145" y="612"/>
                      <a:pt x="214" y="461"/>
                    </a:cubicBezTo>
                    <a:cubicBezTo>
                      <a:pt x="284" y="311"/>
                      <a:pt x="369" y="193"/>
                      <a:pt x="464" y="119"/>
                    </a:cubicBezTo>
                    <a:cubicBezTo>
                      <a:pt x="551" y="59"/>
                      <a:pt x="636" y="30"/>
                      <a:pt x="739" y="15"/>
                    </a:cubicBezTo>
                    <a:cubicBezTo>
                      <a:pt x="843" y="0"/>
                      <a:pt x="966" y="0"/>
                      <a:pt x="1129" y="0"/>
                    </a:cubicBezTo>
                    <a:lnTo>
                      <a:pt x="1124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txBody>
              <a:bodyPr spcFirstLastPara="1" wrap="square" lIns="91440" tIns="45720" rIns="91440" bIns="45720" anchor="ctr" anchorCtr="0">
                <a:norm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52D30"/>
                  </a:buClr>
                  <a:buSzPts val="800"/>
                  <a:buFont typeface="Arial" panose="020B0604020202020204"/>
                  <a:buNone/>
                </a:pPr>
                <a:endParaRPr sz="800" b="0" i="0" u="none" strike="noStrike" cap="none">
                  <a:solidFill>
                    <a:srgbClr val="252D30"/>
                  </a:solidFill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1201674" y="1929355"/>
                <a:ext cx="2320925" cy="3683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3600" b="1">
                    <a:solidFill>
                      <a:schemeClr val="accent2"/>
                    </a:solidFill>
                    <a:latin typeface="字魂79号-萌趣奶油体" panose="00000500000000000000" pitchFamily="2" charset="-122"/>
                    <a:ea typeface="字魂79号-萌趣奶油体" panose="00000500000000000000" pitchFamily="2" charset="-122"/>
                  </a:defRPr>
                </a:lvl1pPr>
              </a:lstStyle>
              <a:p>
                <a:pPr algn="ctr"/>
                <a:r>
                  <a:rPr lang="zh-CN" altLang="en-US" sz="1800" b="0" dirty="0">
                    <a:solidFill>
                      <a:srgbClr val="3E270A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1. 收集基本信息</a:t>
                </a:r>
                <a:endParaRPr lang="zh-CN" altLang="en-US" sz="1800" b="0" dirty="0">
                  <a:solidFill>
                    <a:srgbClr val="3E270A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574040" y="479425"/>
            <a:ext cx="6985635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ym typeface="+mn-ea"/>
              </a:rPr>
              <a:t>三、电脑类辅助器具的评估适配</a:t>
            </a:r>
            <a:endParaRPr lang="zh-CN" altLang="en-US" sz="2400"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397725" y="2063700"/>
            <a:ext cx="1655870" cy="1655870"/>
          </a:xfrm>
          <a:prstGeom prst="ellipse">
            <a:avLst/>
          </a:prstGeom>
          <a:solidFill>
            <a:srgbClr val="00B0F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1. 加强控制设备</a:t>
            </a:r>
            <a:endParaRPr lang="en-US" altLang="zh-CN" sz="1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917526" y="2600404"/>
            <a:ext cx="1655870" cy="1655870"/>
          </a:xfrm>
          <a:prstGeom prst="ellipse">
            <a:avLst/>
          </a:prstGeom>
          <a:solidFill>
            <a:srgbClr val="991FA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400" b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2. 常用鼠标和键盘的调整</a:t>
            </a:r>
            <a:endParaRPr lang="en-US" altLang="zh-CN" sz="1400" b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437327" y="2063700"/>
            <a:ext cx="1655870" cy="1655870"/>
          </a:xfrm>
          <a:prstGeom prst="ellipse">
            <a:avLst/>
          </a:prstGeom>
          <a:solidFill>
            <a:srgbClr val="5A84A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400" b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3. 特殊鼠标和键盘</a:t>
            </a:r>
            <a:endParaRPr lang="en-US" altLang="zh-CN" sz="1400" b="1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957128" y="2600404"/>
            <a:ext cx="1655870" cy="1655870"/>
          </a:xfrm>
          <a:prstGeom prst="ellipse">
            <a:avLst/>
          </a:prstGeom>
          <a:solidFill>
            <a:srgbClr val="004FC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4. 特殊输入设备</a:t>
            </a:r>
            <a:endParaRPr lang="en-US" altLang="zh-CN" sz="1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cxnSp>
        <p:nvCxnSpPr>
          <p:cNvPr id="22" name="直接连接符 21"/>
          <p:cNvCxnSpPr>
            <a:stCxn id="9" idx="6"/>
            <a:endCxn id="14" idx="2"/>
          </p:cNvCxnSpPr>
          <p:nvPr/>
        </p:nvCxnSpPr>
        <p:spPr>
          <a:xfrm>
            <a:off x="3053594" y="2891636"/>
            <a:ext cx="863932" cy="536702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14" idx="6"/>
            <a:endCxn id="17" idx="2"/>
          </p:cNvCxnSpPr>
          <p:nvPr/>
        </p:nvCxnSpPr>
        <p:spPr>
          <a:xfrm flipV="1">
            <a:off x="5573397" y="2891636"/>
            <a:ext cx="863932" cy="536702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17" idx="6"/>
            <a:endCxn id="20" idx="2"/>
          </p:cNvCxnSpPr>
          <p:nvPr/>
        </p:nvCxnSpPr>
        <p:spPr>
          <a:xfrm>
            <a:off x="8093198" y="2891636"/>
            <a:ext cx="863932" cy="536702"/>
          </a:xfrm>
          <a:prstGeom prst="line">
            <a:avLst/>
          </a:prstGeom>
          <a:ln>
            <a:solidFill>
              <a:srgbClr val="2B2939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171"/>
          <p:cNvSpPr txBox="1"/>
          <p:nvPr/>
        </p:nvSpPr>
        <p:spPr>
          <a:xfrm>
            <a:off x="1350933" y="3895626"/>
            <a:ext cx="1854863" cy="2028825"/>
          </a:xfrm>
          <a:prstGeom prst="rect">
            <a:avLst/>
          </a:prstGeom>
          <a:noFill/>
        </p:spPr>
        <p:txBody>
          <a:bodyPr wrap="square" lIns="91418" tIns="45709" rIns="91418" bIns="45709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首先提供合适的加强控制设备，维持良好的使用姿势，去除因上肢功能异常出现的无效动作而引起的异常输入。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9" name="TextBox 171"/>
          <p:cNvSpPr txBox="1"/>
          <p:nvPr/>
        </p:nvSpPr>
        <p:spPr>
          <a:xfrm>
            <a:off x="3863767" y="4426278"/>
            <a:ext cx="1854863" cy="1382395"/>
          </a:xfrm>
          <a:prstGeom prst="rect">
            <a:avLst/>
          </a:prstGeom>
          <a:noFill/>
        </p:spPr>
        <p:txBody>
          <a:bodyPr wrap="square" lIns="91418" tIns="45709" rIns="91418" bIns="45709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对标准鼠标和键盘进行适当调整能延长选择时间，增加输入准确度。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5" name="TextBox 171"/>
          <p:cNvSpPr txBox="1"/>
          <p:nvPr/>
        </p:nvSpPr>
        <p:spPr>
          <a:xfrm>
            <a:off x="6313805" y="4055745"/>
            <a:ext cx="2119630" cy="2028825"/>
          </a:xfrm>
          <a:prstGeom prst="rect">
            <a:avLst/>
          </a:prstGeom>
          <a:noFill/>
        </p:spPr>
        <p:txBody>
          <a:bodyPr wrap="square" lIns="91418" tIns="45709" rIns="91418" bIns="45709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当常用标准鼠标和键盘无法满足需求时，可考虑使用特殊替代性鼠标和键盘，如轨迹球、摇杆鼠标、分体键盘、编码键盘等。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7" name="TextBox 171"/>
          <p:cNvSpPr txBox="1"/>
          <p:nvPr/>
        </p:nvSpPr>
        <p:spPr>
          <a:xfrm>
            <a:off x="8956810" y="4426890"/>
            <a:ext cx="1854863" cy="1382395"/>
          </a:xfrm>
          <a:prstGeom prst="rect">
            <a:avLst/>
          </a:prstGeom>
          <a:noFill/>
        </p:spPr>
        <p:txBody>
          <a:bodyPr wrap="square" lIns="91418" tIns="45709" rIns="91418" bIns="45709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优先顺序为：手指、手、下颌或嘴、额头、面颊、枕部、膝、脚、眼睛等。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064895" y="678180"/>
            <a:ext cx="6985635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ym typeface="+mn-ea"/>
              </a:rPr>
              <a:t>三、电脑类辅助器具的评估适配</a:t>
            </a:r>
            <a:endParaRPr lang="zh-CN" altLang="en-US" sz="2400" dirty="0">
              <a:sym typeface="+mn-ea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974090" y="1410970"/>
            <a:ext cx="7049135" cy="434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pPr indent="0" algn="just">
              <a:lnSpc>
                <a:spcPct val="150000"/>
              </a:lnSpc>
              <a:spcBef>
                <a:spcPct val="20000"/>
              </a:spcBef>
              <a:buFont typeface="Wingdings" panose="05000000000000000000" charset="0"/>
              <a:buNone/>
            </a:pPr>
            <a:r>
              <a:rPr lang="zh-CN" b="1">
                <a:solidFill>
                  <a:srgbClr val="5A84A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（二）电脑类辅助器具的适配原则</a:t>
            </a:r>
            <a:endParaRPr lang="zh-CN" b="1">
              <a:solidFill>
                <a:srgbClr val="5A84A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4" grpId="0" bldLvl="0" animBg="1"/>
      <p:bldP spid="17" grpId="0" bldLvl="0" animBg="1"/>
      <p:bldP spid="20" grpId="0" bldLvl="0" animBg="1"/>
      <p:bldP spid="36" grpId="0"/>
      <p:bldP spid="19" grpId="0"/>
      <p:bldP spid="25" grpId="0"/>
      <p:bldP spid="2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" name="文本框 8"/>
          <p:cNvSpPr txBox="1"/>
          <p:nvPr/>
        </p:nvSpPr>
        <p:spPr>
          <a:xfrm>
            <a:off x="1597660" y="2238375"/>
            <a:ext cx="627888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600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600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" name="六边形 4"/>
          <p:cNvSpPr/>
          <p:nvPr/>
        </p:nvSpPr>
        <p:spPr>
          <a:xfrm>
            <a:off x="882015" y="2660650"/>
            <a:ext cx="1938655" cy="1567180"/>
          </a:xfrm>
          <a:prstGeom prst="hexag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9" tIns="45729" rIns="91459" bIns="45729" rtlCol="0" anchor="ctr"/>
          <a:p>
            <a:pPr algn="ctr"/>
            <a:r>
              <a:rPr lang="zh-CN" altLang="en-US" sz="3200" b="1" dirty="0">
                <a:cs typeface="+mn-ea"/>
                <a:sym typeface="+mn-lt"/>
              </a:rPr>
              <a:t>学习目标</a:t>
            </a:r>
            <a:endParaRPr lang="zh-CN" altLang="en-US" sz="3200" b="1" dirty="0">
              <a:cs typeface="+mn-ea"/>
              <a:sym typeface="+mn-lt"/>
            </a:endParaRPr>
          </a:p>
        </p:txBody>
      </p:sp>
      <p:cxnSp>
        <p:nvCxnSpPr>
          <p:cNvPr id="8" name="直接箭头连接符 7"/>
          <p:cNvCxnSpPr>
            <a:stCxn id="5" idx="0"/>
          </p:cNvCxnSpPr>
          <p:nvPr/>
        </p:nvCxnSpPr>
        <p:spPr>
          <a:xfrm>
            <a:off x="2820670" y="3444240"/>
            <a:ext cx="568325" cy="9525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388995" y="1452880"/>
            <a:ext cx="8014335" cy="38811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59" tIns="45729" rIns="91459" bIns="45729" rtlCol="0" anchor="ctr"/>
          <a:p>
            <a:pPr algn="ctr"/>
            <a:endParaRPr lang="zh-CN" altLang="en-US" sz="100">
              <a:cs typeface="+mn-ea"/>
              <a:sym typeface="+mn-lt"/>
            </a:endParaRPr>
          </a:p>
        </p:txBody>
      </p:sp>
      <p:sp>
        <p:nvSpPr>
          <p:cNvPr id="14" name="TextBox 9"/>
          <p:cNvSpPr txBox="1"/>
          <p:nvPr/>
        </p:nvSpPr>
        <p:spPr>
          <a:xfrm>
            <a:off x="4026535" y="1741805"/>
            <a:ext cx="6250940" cy="3415030"/>
          </a:xfrm>
          <a:prstGeom prst="rect">
            <a:avLst/>
          </a:prstGeom>
          <a:noFill/>
        </p:spPr>
        <p:txBody>
          <a:bodyPr wrap="square" lIns="91459" tIns="45729" rIns="91459" bIns="45729" rtlCol="0">
            <a:spAutoFit/>
          </a:bodyPr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1. 掌握助听器、助视器、电脑类辅助器具的基本分类。</a:t>
            </a:r>
            <a:endParaRPr sz="2400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2. 熟悉常见的助听器、助视器、电脑类辅助器具产品及适用人群。</a:t>
            </a:r>
            <a:endParaRPr sz="2400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3. 学会助听器、助视器的基本评估方法及选配原则。</a:t>
            </a:r>
            <a:endParaRPr sz="2400" dirty="0">
              <a:solidFill>
                <a:schemeClr val="accent1">
                  <a:lumMod val="75000"/>
                </a:schemeClr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" name="椭圆 11"/>
          <p:cNvSpPr/>
          <p:nvPr/>
        </p:nvSpPr>
        <p:spPr>
          <a:xfrm>
            <a:off x="1605915" y="1639570"/>
            <a:ext cx="3107055" cy="3107055"/>
          </a:xfrm>
          <a:prstGeom prst="ellipse">
            <a:avLst/>
          </a:prstGeom>
          <a:noFill/>
          <a:ln w="25400">
            <a:solidFill>
              <a:srgbClr val="7ACA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rmAutofit/>
          </a:bodyPr>
          <a:p>
            <a:pPr algn="ctr"/>
            <a:r>
              <a:rPr lang="zh-CN" altLang="en-US" sz="44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第一节</a:t>
            </a:r>
            <a:endParaRPr lang="zh-CN" altLang="en-US" sz="440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54600" y="2513965"/>
            <a:ext cx="39751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4800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助听器</a:t>
            </a:r>
            <a:endParaRPr lang="zh-CN" altLang="en-US" sz="4800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230630" y="1613958"/>
            <a:ext cx="10182013" cy="43846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342900" indent="-342900" algn="just" fontAlgn="auto">
              <a:lnSpc>
                <a:spcPct val="15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n"/>
            </a:pPr>
            <a:r>
              <a: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王奶奶今年 80 岁，之前常出现与家人讲话问东答西的情景，最近因其经常一人在家，子女去看望时常常敲不开门，打电话也无人应答，因此非常焦虑。针对这种情况，家人希望通过助听器解决王奶奶面临的问题。请问，对于高龄听力障碍患者，应如何选择助听器？</a:t>
            </a:r>
            <a:endParaRPr sz="2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indent="0" algn="just" fontAlgn="auto">
              <a:lnSpc>
                <a:spcPct val="20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None/>
            </a:pPr>
            <a:r>
              <a:rPr sz="2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思考：</a:t>
            </a:r>
            <a:endParaRPr sz="2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marL="342900" indent="-342900" algn="just" fontAlgn="auto">
              <a:lnSpc>
                <a:spcPct val="15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p"/>
            </a:pPr>
            <a:r>
              <a: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1. 针对不同年龄段的听力障碍患者，应选择何种助听器？</a:t>
            </a:r>
            <a:endParaRPr sz="2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  <a:p>
            <a:pPr marL="342900" indent="-342900" algn="just" fontAlgn="auto">
              <a:lnSpc>
                <a:spcPct val="150000"/>
              </a:lnSpc>
              <a:spcAft>
                <a:spcPts val="600"/>
              </a:spcAft>
              <a:buClrTx/>
              <a:buSzTx/>
              <a:buFont typeface="Wingdings" panose="05000000000000000000" charset="0"/>
              <a:buChar char="p"/>
            </a:pPr>
            <a:r>
              <a:rPr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2. 如何正确使用助听器，以达到最好的助听效果？</a:t>
            </a:r>
            <a:endParaRPr sz="24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4" name="对角圆角矩形 3"/>
          <p:cNvSpPr/>
          <p:nvPr/>
        </p:nvSpPr>
        <p:spPr>
          <a:xfrm>
            <a:off x="1230630" y="599440"/>
            <a:ext cx="2219960" cy="657860"/>
          </a:xfrm>
          <a:prstGeom prst="round2DiagRect">
            <a:avLst>
              <a:gd name="adj1" fmla="val 30205"/>
              <a:gd name="adj2" fmla="val 0"/>
            </a:avLst>
          </a:prstGeom>
          <a:solidFill>
            <a:srgbClr val="59AEA6"/>
          </a:solidFill>
          <a:ln>
            <a:noFill/>
          </a:ln>
        </p:spPr>
        <p:style>
          <a:lnRef idx="2">
            <a:srgbClr val="59AEA6">
              <a:shade val="50000"/>
            </a:srgbClr>
          </a:lnRef>
          <a:fillRef idx="1">
            <a:srgbClr val="59AEA6"/>
          </a:fillRef>
          <a:effectRef idx="0">
            <a:srgbClr val="59AEA6"/>
          </a:effectRef>
          <a:fontRef idx="minor">
            <a:srgbClr val="FFFFFF"/>
          </a:fontRef>
        </p:style>
        <p:txBody>
          <a:bodyPr lIns="121688" tIns="60844" rIns="121688" bIns="60844" anchor="ctr"/>
          <a:p>
            <a:pPr algn="ctr">
              <a:defRPr/>
            </a:pPr>
            <a:r>
              <a:rPr lang="zh-CN" altLang="en-US" sz="3200" b="1" dirty="0">
                <a:solidFill>
                  <a:srgbClr val="FFFFFF">
                    <a:lumMod val="95000"/>
                  </a:srgbClr>
                </a:solidFill>
                <a:cs typeface="黑体" panose="02010609060101010101" charset="-122"/>
                <a:sym typeface="黑体" panose="02010609060101010101" charset="-122"/>
              </a:rPr>
              <a:t>案例导入</a:t>
            </a:r>
            <a:endParaRPr lang="en-US" altLang="zh-CN" sz="3200" b="1" dirty="0">
              <a:solidFill>
                <a:srgbClr val="FFFFFF">
                  <a:lumMod val="95000"/>
                </a:srgbClr>
              </a:solidFill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5102"/>
    </mc:Choice>
    <mc:Fallback>
      <p:transition advTm="51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059180" y="542290"/>
            <a:ext cx="4311015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/>
              <a:t>一、助听器概述</a:t>
            </a:r>
            <a:endParaRPr lang="zh-CN" altLang="en-US" sz="2400" dirty="0"/>
          </a:p>
        </p:txBody>
      </p:sp>
      <p:grpSp>
        <p:nvGrpSpPr>
          <p:cNvPr id="4" name="组合 3"/>
          <p:cNvGrpSpPr/>
          <p:nvPr/>
        </p:nvGrpSpPr>
        <p:grpSpPr>
          <a:xfrm>
            <a:off x="609600" y="1675005"/>
            <a:ext cx="10972800" cy="4535869"/>
            <a:chOff x="1395" y="1943"/>
            <a:chExt cx="17280" cy="7898"/>
          </a:xfrm>
        </p:grpSpPr>
        <p:sp>
          <p:nvSpPr>
            <p:cNvPr id="22" name="矩形: 圆角 1128"/>
            <p:cNvSpPr/>
            <p:nvPr>
              <p:custDataLst>
                <p:tags r:id="rId1"/>
              </p:custDataLst>
            </p:nvPr>
          </p:nvSpPr>
          <p:spPr>
            <a:xfrm>
              <a:off x="1395" y="1943"/>
              <a:ext cx="17280" cy="7898"/>
            </a:xfrm>
            <a:prstGeom prst="roundRect">
              <a:avLst>
                <a:gd name="adj" fmla="val 4386"/>
              </a:avLst>
            </a:prstGeom>
            <a:solidFill>
              <a:schemeClr val="lt1"/>
            </a:solidFill>
            <a:ln w="12700">
              <a:solidFill>
                <a:schemeClr val="accent1">
                  <a:alpha val="50000"/>
                </a:schemeClr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Rectangle 10"/>
            <p:cNvSpPr>
              <a:spLocks noChangeArrowheads="1"/>
            </p:cNvSpPr>
            <p:nvPr/>
          </p:nvSpPr>
          <p:spPr bwMode="auto">
            <a:xfrm>
              <a:off x="2163" y="2348"/>
              <a:ext cx="11148" cy="7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pPr indent="0" algn="just">
                <a:lnSpc>
                  <a:spcPct val="150000"/>
                </a:lnSpc>
                <a:spcBef>
                  <a:spcPct val="20000"/>
                </a:spcBef>
                <a:buFont typeface="Wingdings" panose="05000000000000000000" charset="0"/>
                <a:buNone/>
              </a:pPr>
              <a:r>
                <a:rPr lang="zh-CN" b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（一）助听器的定义</a:t>
              </a:r>
              <a:endParaRPr lang="zh-CN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0" algn="just">
                <a:lnSpc>
                  <a:spcPct val="130000"/>
                </a:lnSpc>
                <a:spcBef>
                  <a:spcPts val="20"/>
                </a:spcBef>
                <a:spcAft>
                  <a:spcPts val="0"/>
                </a:spcAft>
                <a:buFont typeface="Wingdings" panose="05000000000000000000" charset="0"/>
                <a:buNone/>
              </a:pPr>
              <a:r>
                <a:rPr lang="zh-CN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助听器（hearing aids）是指有助于补偿听觉障碍者听力损失，进而提高与他人沟通交流能力的电子装置。其本质是声音信号放大器，通过把原本听不到或听不清的声音放大，利用听觉障碍者残存听力，将放大后的声音传送至大脑听觉中枢，以获得声音感知，提高听力水平。使用助听器，主要有以下功能：①改善听觉障碍者听力损失情况，提高交流能力，扩大生活范围；②有效保护使用者残存听觉功能，防止听力损伤进一步加剧。</a:t>
              </a:r>
              <a:endParaRPr lang="zh-CN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0" algn="just">
                <a:lnSpc>
                  <a:spcPct val="130000"/>
                </a:lnSpc>
                <a:spcBef>
                  <a:spcPts val="20"/>
                </a:spcBef>
                <a:spcAft>
                  <a:spcPts val="0"/>
                </a:spcAft>
                <a:buFont typeface="Wingdings" panose="05000000000000000000" charset="0"/>
                <a:buNone/>
              </a:pPr>
              <a:r>
                <a:rPr lang="zh-CN" b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（二）助听器的发展史</a:t>
              </a:r>
              <a:endParaRPr lang="zh-CN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0" algn="just">
                <a:lnSpc>
                  <a:spcPct val="130000"/>
                </a:lnSpc>
                <a:spcBef>
                  <a:spcPts val="20"/>
                </a:spcBef>
                <a:spcAft>
                  <a:spcPts val="0"/>
                </a:spcAft>
                <a:buFont typeface="Wingdings" panose="05000000000000000000" charset="0"/>
                <a:buNone/>
              </a:pPr>
              <a:r>
                <a:rPr lang="zh-CN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助听器的发展开始于 19 世纪末，到目前为止，经历了碳精时代、电子管时代、晶体管时代、集成电路时代、数字时代几个发展阶段。</a:t>
              </a:r>
              <a:endParaRPr lang="zh-CN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l="19757"/>
          <a:stretch>
            <a:fillRect/>
          </a:stretch>
        </p:blipFill>
        <p:spPr>
          <a:xfrm>
            <a:off x="8521700" y="2447290"/>
            <a:ext cx="2781300" cy="32626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059180" y="542290"/>
            <a:ext cx="4311015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/>
              <a:t>一、助听器概述</a:t>
            </a:r>
            <a:endParaRPr lang="zh-CN" altLang="en-US" sz="2400" dirty="0"/>
          </a:p>
        </p:txBody>
      </p:sp>
      <p:grpSp>
        <p:nvGrpSpPr>
          <p:cNvPr id="4" name="组合 3"/>
          <p:cNvGrpSpPr/>
          <p:nvPr/>
        </p:nvGrpSpPr>
        <p:grpSpPr>
          <a:xfrm>
            <a:off x="609600" y="1675005"/>
            <a:ext cx="10972800" cy="4535869"/>
            <a:chOff x="1395" y="1943"/>
            <a:chExt cx="17280" cy="7898"/>
          </a:xfrm>
        </p:grpSpPr>
        <p:sp>
          <p:nvSpPr>
            <p:cNvPr id="22" name="矩形: 圆角 1128"/>
            <p:cNvSpPr/>
            <p:nvPr>
              <p:custDataLst>
                <p:tags r:id="rId1"/>
              </p:custDataLst>
            </p:nvPr>
          </p:nvSpPr>
          <p:spPr>
            <a:xfrm>
              <a:off x="1395" y="1943"/>
              <a:ext cx="17280" cy="7898"/>
            </a:xfrm>
            <a:prstGeom prst="roundRect">
              <a:avLst>
                <a:gd name="adj" fmla="val 4386"/>
              </a:avLst>
            </a:prstGeom>
            <a:solidFill>
              <a:schemeClr val="lt1"/>
            </a:solidFill>
            <a:ln w="12700">
              <a:solidFill>
                <a:schemeClr val="accent1">
                  <a:alpha val="50000"/>
                </a:schemeClr>
              </a:solidFill>
            </a:ln>
            <a:effectLst>
              <a:outerShdw blurRad="50800" dist="76200" dir="5400000" algn="t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Rectangle 10"/>
            <p:cNvSpPr>
              <a:spLocks noChangeArrowheads="1"/>
            </p:cNvSpPr>
            <p:nvPr/>
          </p:nvSpPr>
          <p:spPr bwMode="auto">
            <a:xfrm>
              <a:off x="2322" y="2541"/>
              <a:ext cx="15427" cy="67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pPr indent="0" algn="just">
                <a:lnSpc>
                  <a:spcPct val="150000"/>
                </a:lnSpc>
                <a:spcBef>
                  <a:spcPct val="20000"/>
                </a:spcBef>
                <a:buFont typeface="Wingdings" panose="05000000000000000000" charset="0"/>
                <a:buNone/>
              </a:pPr>
              <a:r>
                <a:rPr lang="zh-CN" b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（三）助听器的分类</a:t>
              </a:r>
              <a:endParaRPr lang="zh-CN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0" algn="just">
                <a:lnSpc>
                  <a:spcPct val="130000"/>
                </a:lnSpc>
                <a:spcBef>
                  <a:spcPts val="20"/>
                </a:spcBef>
                <a:spcAft>
                  <a:spcPts val="0"/>
                </a:spcAft>
                <a:buFont typeface="Wingdings" panose="05000000000000000000" charset="0"/>
                <a:buNone/>
              </a:pPr>
              <a:r>
                <a:rPr lang="zh-CN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广义上讲，能把声音有效放大并传入耳内的各种电声装置，都可以称为助听器，国际电工委员会（International Electro Technical Commission，IEC）将个人佩戴式声音放大器称为助听器，而集体助听器等其他助听装置统称为电声补听设备。根据不同的分类方法，助听器可做如下分类。</a:t>
              </a:r>
              <a:endParaRPr lang="zh-CN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0" algn="just">
                <a:lnSpc>
                  <a:spcPct val="130000"/>
                </a:lnSpc>
                <a:spcBef>
                  <a:spcPts val="20"/>
                </a:spcBef>
                <a:spcAft>
                  <a:spcPts val="0"/>
                </a:spcAft>
                <a:buFont typeface="Wingdings" panose="05000000000000000000" charset="0"/>
                <a:buNone/>
              </a:pPr>
              <a:r>
                <a:rPr lang="zh-CN" b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按外形分类</a:t>
              </a:r>
              <a:r>
                <a:rPr lang="zh-CN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　根据助听器的不同外形，可以分为盒式、耳背式、耳内式、耳道式、深耳道式助听器等。</a:t>
              </a:r>
              <a:endParaRPr lang="zh-CN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0" algn="just">
                <a:lnSpc>
                  <a:spcPct val="130000"/>
                </a:lnSpc>
                <a:spcBef>
                  <a:spcPts val="20"/>
                </a:spcBef>
                <a:spcAft>
                  <a:spcPts val="0"/>
                </a:spcAft>
                <a:buFont typeface="Wingdings" panose="05000000000000000000" charset="0"/>
                <a:buNone/>
              </a:pPr>
              <a:r>
                <a:rPr lang="zh-CN" b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2. 按传导方式分类</a:t>
              </a:r>
              <a:r>
                <a:rPr lang="zh-CN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　根据声音的传导方式，助听器可以分为气导助听器、骨导助听器和触觉助听器。</a:t>
              </a:r>
              <a:endParaRPr lang="zh-CN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  <a:p>
              <a:pPr indent="0" algn="just">
                <a:lnSpc>
                  <a:spcPct val="130000"/>
                </a:lnSpc>
                <a:spcBef>
                  <a:spcPts val="20"/>
                </a:spcBef>
                <a:spcAft>
                  <a:spcPts val="0"/>
                </a:spcAft>
                <a:buFont typeface="Wingdings" panose="05000000000000000000" charset="0"/>
                <a:buNone/>
              </a:pPr>
              <a:r>
                <a:rPr lang="zh-CN" b="1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 按技术电路分类</a:t>
              </a:r>
              <a:r>
                <a:rPr lang="zh-CN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　根据信号的处理方式，助听器可以分为模拟助听器、可编程助听器和数字助听器。</a:t>
              </a:r>
              <a:endParaRPr lang="zh-CN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877570" y="528320"/>
            <a:ext cx="4406900" cy="645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spcBef>
                <a:spcPct val="50000"/>
              </a:spcBef>
              <a:spcAft>
                <a:spcPts val="600"/>
              </a:spcAft>
              <a:defRPr b="1">
                <a:solidFill>
                  <a:srgbClr val="FF7F7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sym typeface="+mn-ea"/>
              </a:rPr>
              <a:t>一、助听器概述</a:t>
            </a:r>
            <a:endParaRPr lang="zh-CN" altLang="en-US" sz="2400" dirty="0"/>
          </a:p>
        </p:txBody>
      </p:sp>
      <p:sp>
        <p:nvSpPr>
          <p:cNvPr id="10" name="Freeform 21"/>
          <p:cNvSpPr/>
          <p:nvPr/>
        </p:nvSpPr>
        <p:spPr bwMode="auto">
          <a:xfrm>
            <a:off x="476567" y="3000693"/>
            <a:ext cx="9794876" cy="3582987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>
            <a:solidFill>
              <a:schemeClr val="accent2"/>
            </a:solidFill>
            <a:prstDash val="dash"/>
            <a:miter lim="800000"/>
          </a:ln>
        </p:spPr>
        <p:txBody>
          <a:bodyPr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字魂59号-创粗黑" panose="00000500000000000000" pitchFamily="2" charset="-122"/>
              <a:ea typeface="字魂59号-创粗黑" panose="00000500000000000000" pitchFamily="2" charset="-122"/>
              <a:cs typeface="+mn-ea"/>
              <a:sym typeface="字魂59号-创粗黑" panose="00000500000000000000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948305" y="1949450"/>
            <a:ext cx="8327390" cy="3959860"/>
            <a:chOff x="4643" y="3070"/>
            <a:chExt cx="13114" cy="6236"/>
          </a:xfrm>
        </p:grpSpPr>
        <p:grpSp>
          <p:nvGrpSpPr>
            <p:cNvPr id="15" name="组合 14"/>
            <p:cNvGrpSpPr/>
            <p:nvPr/>
          </p:nvGrpSpPr>
          <p:grpSpPr bwMode="auto">
            <a:xfrm>
              <a:off x="4643" y="5606"/>
              <a:ext cx="10535" cy="3700"/>
              <a:chOff x="1760502" y="3010364"/>
              <a:chExt cx="6690135" cy="2348946"/>
            </a:xfrm>
          </p:grpSpPr>
          <p:sp>
            <p:nvSpPr>
              <p:cNvPr id="16" name="Oval 19"/>
              <p:cNvSpPr>
                <a:spLocks noChangeArrowheads="1"/>
              </p:cNvSpPr>
              <p:nvPr/>
            </p:nvSpPr>
            <p:spPr bwMode="auto">
              <a:xfrm>
                <a:off x="3657680" y="4365769"/>
                <a:ext cx="997011" cy="99354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7" name="Oval 19"/>
              <p:cNvSpPr>
                <a:spLocks noChangeArrowheads="1"/>
              </p:cNvSpPr>
              <p:nvPr/>
            </p:nvSpPr>
            <p:spPr bwMode="auto">
              <a:xfrm>
                <a:off x="5556446" y="3010364"/>
                <a:ext cx="995424" cy="99354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 dirty="0">
                  <a:solidFill>
                    <a:srgbClr val="1C8EE4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8" name="Oval 19"/>
              <p:cNvSpPr>
                <a:spLocks noChangeArrowheads="1"/>
              </p:cNvSpPr>
              <p:nvPr/>
            </p:nvSpPr>
            <p:spPr bwMode="auto">
              <a:xfrm>
                <a:off x="7455213" y="3537289"/>
                <a:ext cx="995424" cy="99195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19" name="Oval 19"/>
              <p:cNvSpPr>
                <a:spLocks noChangeArrowheads="1"/>
              </p:cNvSpPr>
              <p:nvPr/>
            </p:nvSpPr>
            <p:spPr bwMode="auto">
              <a:xfrm>
                <a:off x="1760502" y="3745203"/>
                <a:ext cx="995423" cy="99354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2400" dirty="0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20" name="TextBox 13"/>
              <p:cNvSpPr txBox="1"/>
              <p:nvPr/>
            </p:nvSpPr>
            <p:spPr>
              <a:xfrm>
                <a:off x="1788757" y="3350019"/>
                <a:ext cx="938270" cy="245687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p>
                <a:pPr defTabSz="1216660" eaLnBrk="1" fontAlgn="auto" hangingPunct="1"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字魂59号-创粗黑" panose="00000500000000000000" pitchFamily="2" charset="-122"/>
                  </a:rPr>
                  <a:t>1. 麦克风</a:t>
                </a:r>
                <a:endParaRPr lang="zh-CN" altLang="en-US" sz="16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2" name="TextBox 13"/>
              <p:cNvSpPr txBox="1"/>
              <p:nvPr/>
            </p:nvSpPr>
            <p:spPr>
              <a:xfrm>
                <a:off x="3459539" y="3974081"/>
                <a:ext cx="936682" cy="245687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p>
                <a:pPr defTabSz="1216660" eaLnBrk="1" fontAlgn="auto" hangingPunct="1"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字魂59号-创粗黑" panose="00000500000000000000" pitchFamily="2" charset="-122"/>
                  </a:rPr>
                  <a:t>2. 放大器</a:t>
                </a:r>
                <a:endParaRPr lang="zh-CN" altLang="en-US" sz="16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24" name="TextBox 13"/>
              <p:cNvSpPr txBox="1"/>
              <p:nvPr/>
            </p:nvSpPr>
            <p:spPr>
              <a:xfrm>
                <a:off x="5678692" y="4219437"/>
                <a:ext cx="936682" cy="245687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p>
                <a:pPr defTabSz="1216660" eaLnBrk="1" fontAlgn="auto" hangingPunct="1"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字魂59号-创粗黑" panose="00000500000000000000" pitchFamily="2" charset="-122"/>
                  </a:rPr>
                  <a:t>3. 受话器</a:t>
                </a:r>
                <a:endParaRPr lang="zh-CN" altLang="en-US" sz="16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26" name="TextBox 13"/>
              <p:cNvSpPr txBox="1"/>
              <p:nvPr/>
            </p:nvSpPr>
            <p:spPr>
              <a:xfrm>
                <a:off x="7201197" y="3218913"/>
                <a:ext cx="936682" cy="245687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p>
                <a:pPr defTabSz="1216660" eaLnBrk="1" fontAlgn="auto" hangingPunct="1">
                  <a:spcBef>
                    <a:spcPct val="2000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dirty="0">
                    <a:solidFill>
                      <a:srgbClr val="00B0F0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字魂59号-创粗黑" panose="00000500000000000000" pitchFamily="2" charset="-122"/>
                  </a:rPr>
                  <a:t>4. 电池</a:t>
                </a:r>
                <a:endParaRPr lang="zh-CN" altLang="en-US" sz="16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28" name="Freeform 91"/>
              <p:cNvSpPr/>
              <p:nvPr/>
            </p:nvSpPr>
            <p:spPr bwMode="auto">
              <a:xfrm>
                <a:off x="5972102" y="3287863"/>
                <a:ext cx="186306" cy="370341"/>
              </a:xfrm>
              <a:custGeom>
                <a:avLst/>
                <a:gdLst>
                  <a:gd name="T0" fmla="*/ 186306 w 144"/>
                  <a:gd name="T1" fmla="*/ 92585 h 288"/>
                  <a:gd name="T2" fmla="*/ 93153 w 144"/>
                  <a:gd name="T3" fmla="*/ 0 h 288"/>
                  <a:gd name="T4" fmla="*/ 0 w 144"/>
                  <a:gd name="T5" fmla="*/ 92585 h 288"/>
                  <a:gd name="T6" fmla="*/ 46577 w 144"/>
                  <a:gd name="T7" fmla="*/ 172311 h 288"/>
                  <a:gd name="T8" fmla="*/ 0 w 144"/>
                  <a:gd name="T9" fmla="*/ 370341 h 288"/>
                  <a:gd name="T10" fmla="*/ 186306 w 144"/>
                  <a:gd name="T11" fmla="*/ 370341 h 288"/>
                  <a:gd name="T12" fmla="*/ 141023 w 144"/>
                  <a:gd name="T13" fmla="*/ 172311 h 288"/>
                  <a:gd name="T14" fmla="*/ 186306 w 144"/>
                  <a:gd name="T15" fmla="*/ 92585 h 28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4" h="288">
                    <a:moveTo>
                      <a:pt x="144" y="72"/>
                    </a:moveTo>
                    <a:cubicBezTo>
                      <a:pt x="144" y="32"/>
                      <a:pt x="112" y="0"/>
                      <a:pt x="72" y="0"/>
                    </a:cubicBezTo>
                    <a:cubicBezTo>
                      <a:pt x="33" y="0"/>
                      <a:pt x="0" y="32"/>
                      <a:pt x="0" y="72"/>
                    </a:cubicBezTo>
                    <a:cubicBezTo>
                      <a:pt x="0" y="98"/>
                      <a:pt x="14" y="121"/>
                      <a:pt x="36" y="134"/>
                    </a:cubicBezTo>
                    <a:cubicBezTo>
                      <a:pt x="0" y="288"/>
                      <a:pt x="0" y="288"/>
                      <a:pt x="0" y="288"/>
                    </a:cubicBezTo>
                    <a:cubicBezTo>
                      <a:pt x="144" y="288"/>
                      <a:pt x="144" y="288"/>
                      <a:pt x="144" y="288"/>
                    </a:cubicBezTo>
                    <a:cubicBezTo>
                      <a:pt x="109" y="134"/>
                      <a:pt x="109" y="134"/>
                      <a:pt x="109" y="134"/>
                    </a:cubicBezTo>
                    <a:cubicBezTo>
                      <a:pt x="130" y="121"/>
                      <a:pt x="144" y="98"/>
                      <a:pt x="144" y="7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endParaRPr lang="zh-CN" altLang="en-US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29" name="Freeform 93"/>
              <p:cNvSpPr>
                <a:spLocks noEditPoints="1"/>
              </p:cNvSpPr>
              <p:nvPr/>
            </p:nvSpPr>
            <p:spPr bwMode="auto">
              <a:xfrm>
                <a:off x="2119695" y="4055077"/>
                <a:ext cx="277187" cy="372612"/>
              </a:xfrm>
              <a:custGeom>
                <a:avLst/>
                <a:gdLst>
                  <a:gd name="T0" fmla="*/ 241255 w 216"/>
                  <a:gd name="T1" fmla="*/ 163018 h 288"/>
                  <a:gd name="T2" fmla="*/ 241255 w 216"/>
                  <a:gd name="T3" fmla="*/ 102210 h 288"/>
                  <a:gd name="T4" fmla="*/ 139877 w 216"/>
                  <a:gd name="T5" fmla="*/ 0 h 288"/>
                  <a:gd name="T6" fmla="*/ 138594 w 216"/>
                  <a:gd name="T7" fmla="*/ 0 h 288"/>
                  <a:gd name="T8" fmla="*/ 136027 w 216"/>
                  <a:gd name="T9" fmla="*/ 0 h 288"/>
                  <a:gd name="T10" fmla="*/ 35932 w 216"/>
                  <a:gd name="T11" fmla="*/ 102210 h 288"/>
                  <a:gd name="T12" fmla="*/ 35932 w 216"/>
                  <a:gd name="T13" fmla="*/ 163018 h 288"/>
                  <a:gd name="T14" fmla="*/ 0 w 216"/>
                  <a:gd name="T15" fmla="*/ 163018 h 288"/>
                  <a:gd name="T16" fmla="*/ 0 w 216"/>
                  <a:gd name="T17" fmla="*/ 372612 h 288"/>
                  <a:gd name="T18" fmla="*/ 277187 w 216"/>
                  <a:gd name="T19" fmla="*/ 372612 h 288"/>
                  <a:gd name="T20" fmla="*/ 277187 w 216"/>
                  <a:gd name="T21" fmla="*/ 163018 h 288"/>
                  <a:gd name="T22" fmla="*/ 241255 w 216"/>
                  <a:gd name="T23" fmla="*/ 163018 h 288"/>
                  <a:gd name="T24" fmla="*/ 170675 w 216"/>
                  <a:gd name="T25" fmla="*/ 335092 h 288"/>
                  <a:gd name="T26" fmla="*/ 107795 w 216"/>
                  <a:gd name="T27" fmla="*/ 335092 h 288"/>
                  <a:gd name="T28" fmla="*/ 123194 w 216"/>
                  <a:gd name="T29" fmla="*/ 266521 h 288"/>
                  <a:gd name="T30" fmla="*/ 107795 w 216"/>
                  <a:gd name="T31" fmla="*/ 239351 h 288"/>
                  <a:gd name="T32" fmla="*/ 138594 w 216"/>
                  <a:gd name="T33" fmla="*/ 208300 h 288"/>
                  <a:gd name="T34" fmla="*/ 170675 w 216"/>
                  <a:gd name="T35" fmla="*/ 239351 h 288"/>
                  <a:gd name="T36" fmla="*/ 153993 w 216"/>
                  <a:gd name="T37" fmla="*/ 266521 h 288"/>
                  <a:gd name="T38" fmla="*/ 170675 w 216"/>
                  <a:gd name="T39" fmla="*/ 335092 h 288"/>
                  <a:gd name="T40" fmla="*/ 189924 w 216"/>
                  <a:gd name="T41" fmla="*/ 163018 h 288"/>
                  <a:gd name="T42" fmla="*/ 85979 w 216"/>
                  <a:gd name="T43" fmla="*/ 163018 h 288"/>
                  <a:gd name="T44" fmla="*/ 85979 w 216"/>
                  <a:gd name="T45" fmla="*/ 102210 h 288"/>
                  <a:gd name="T46" fmla="*/ 136027 w 216"/>
                  <a:gd name="T47" fmla="*/ 51752 h 288"/>
                  <a:gd name="T48" fmla="*/ 138594 w 216"/>
                  <a:gd name="T49" fmla="*/ 51752 h 288"/>
                  <a:gd name="T50" fmla="*/ 139877 w 216"/>
                  <a:gd name="T51" fmla="*/ 51752 h 288"/>
                  <a:gd name="T52" fmla="*/ 189924 w 216"/>
                  <a:gd name="T53" fmla="*/ 102210 h 288"/>
                  <a:gd name="T54" fmla="*/ 189924 w 216"/>
                  <a:gd name="T55" fmla="*/ 163018 h 28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216" h="288">
                    <a:moveTo>
                      <a:pt x="188" y="126"/>
                    </a:moveTo>
                    <a:cubicBezTo>
                      <a:pt x="188" y="79"/>
                      <a:pt x="188" y="79"/>
                      <a:pt x="188" y="79"/>
                    </a:cubicBezTo>
                    <a:cubicBezTo>
                      <a:pt x="188" y="36"/>
                      <a:pt x="152" y="0"/>
                      <a:pt x="109" y="0"/>
                    </a:cubicBezTo>
                    <a:cubicBezTo>
                      <a:pt x="109" y="0"/>
                      <a:pt x="108" y="0"/>
                      <a:pt x="108" y="0"/>
                    </a:cubicBezTo>
                    <a:cubicBezTo>
                      <a:pt x="107" y="0"/>
                      <a:pt x="107" y="0"/>
                      <a:pt x="106" y="0"/>
                    </a:cubicBezTo>
                    <a:cubicBezTo>
                      <a:pt x="63" y="0"/>
                      <a:pt x="28" y="36"/>
                      <a:pt x="28" y="79"/>
                    </a:cubicBezTo>
                    <a:cubicBezTo>
                      <a:pt x="28" y="126"/>
                      <a:pt x="28" y="126"/>
                      <a:pt x="28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288"/>
                      <a:pt x="0" y="288"/>
                      <a:pt x="0" y="288"/>
                    </a:cubicBezTo>
                    <a:cubicBezTo>
                      <a:pt x="216" y="288"/>
                      <a:pt x="216" y="288"/>
                      <a:pt x="216" y="288"/>
                    </a:cubicBezTo>
                    <a:cubicBezTo>
                      <a:pt x="216" y="126"/>
                      <a:pt x="216" y="126"/>
                      <a:pt x="216" y="126"/>
                    </a:cubicBezTo>
                    <a:lnTo>
                      <a:pt x="188" y="126"/>
                    </a:lnTo>
                    <a:close/>
                    <a:moveTo>
                      <a:pt x="133" y="259"/>
                    </a:moveTo>
                    <a:cubicBezTo>
                      <a:pt x="84" y="259"/>
                      <a:pt x="84" y="259"/>
                      <a:pt x="84" y="259"/>
                    </a:cubicBezTo>
                    <a:cubicBezTo>
                      <a:pt x="96" y="206"/>
                      <a:pt x="96" y="206"/>
                      <a:pt x="96" y="206"/>
                    </a:cubicBezTo>
                    <a:cubicBezTo>
                      <a:pt x="88" y="202"/>
                      <a:pt x="84" y="194"/>
                      <a:pt x="84" y="185"/>
                    </a:cubicBezTo>
                    <a:cubicBezTo>
                      <a:pt x="84" y="172"/>
                      <a:pt x="95" y="161"/>
                      <a:pt x="108" y="161"/>
                    </a:cubicBezTo>
                    <a:cubicBezTo>
                      <a:pt x="122" y="161"/>
                      <a:pt x="133" y="172"/>
                      <a:pt x="133" y="185"/>
                    </a:cubicBezTo>
                    <a:cubicBezTo>
                      <a:pt x="133" y="194"/>
                      <a:pt x="128" y="202"/>
                      <a:pt x="120" y="206"/>
                    </a:cubicBezTo>
                    <a:lnTo>
                      <a:pt x="133" y="259"/>
                    </a:lnTo>
                    <a:close/>
                    <a:moveTo>
                      <a:pt x="148" y="126"/>
                    </a:moveTo>
                    <a:cubicBezTo>
                      <a:pt x="67" y="126"/>
                      <a:pt x="67" y="126"/>
                      <a:pt x="67" y="126"/>
                    </a:cubicBezTo>
                    <a:cubicBezTo>
                      <a:pt x="67" y="79"/>
                      <a:pt x="67" y="79"/>
                      <a:pt x="67" y="79"/>
                    </a:cubicBezTo>
                    <a:cubicBezTo>
                      <a:pt x="67" y="57"/>
                      <a:pt x="85" y="40"/>
                      <a:pt x="106" y="40"/>
                    </a:cubicBezTo>
                    <a:cubicBezTo>
                      <a:pt x="107" y="40"/>
                      <a:pt x="108" y="40"/>
                      <a:pt x="108" y="40"/>
                    </a:cubicBezTo>
                    <a:cubicBezTo>
                      <a:pt x="108" y="40"/>
                      <a:pt x="109" y="40"/>
                      <a:pt x="109" y="40"/>
                    </a:cubicBezTo>
                    <a:cubicBezTo>
                      <a:pt x="131" y="40"/>
                      <a:pt x="148" y="57"/>
                      <a:pt x="148" y="79"/>
                    </a:cubicBezTo>
                    <a:lnTo>
                      <a:pt x="148" y="1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endParaRPr lang="zh-CN" altLang="en-US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30" name="Freeform 94"/>
              <p:cNvSpPr>
                <a:spLocks noEditPoints="1"/>
              </p:cNvSpPr>
              <p:nvPr/>
            </p:nvSpPr>
            <p:spPr bwMode="auto">
              <a:xfrm>
                <a:off x="4001104" y="4672070"/>
                <a:ext cx="370341" cy="345348"/>
              </a:xfrm>
              <a:custGeom>
                <a:avLst/>
                <a:gdLst>
                  <a:gd name="T0" fmla="*/ 276470 w 288"/>
                  <a:gd name="T1" fmla="*/ 0 h 269"/>
                  <a:gd name="T2" fmla="*/ 273898 w 288"/>
                  <a:gd name="T3" fmla="*/ 0 h 269"/>
                  <a:gd name="T4" fmla="*/ 272612 w 288"/>
                  <a:gd name="T5" fmla="*/ 0 h 269"/>
                  <a:gd name="T6" fmla="*/ 178741 w 288"/>
                  <a:gd name="T7" fmla="*/ 93719 h 269"/>
                  <a:gd name="T8" fmla="*/ 178741 w 288"/>
                  <a:gd name="T9" fmla="*/ 150207 h 269"/>
                  <a:gd name="T10" fmla="*/ 0 w 288"/>
                  <a:gd name="T11" fmla="*/ 150207 h 269"/>
                  <a:gd name="T12" fmla="*/ 0 w 288"/>
                  <a:gd name="T13" fmla="*/ 345348 h 269"/>
                  <a:gd name="T14" fmla="*/ 259753 w 288"/>
                  <a:gd name="T15" fmla="*/ 345348 h 269"/>
                  <a:gd name="T16" fmla="*/ 259753 w 288"/>
                  <a:gd name="T17" fmla="*/ 150207 h 269"/>
                  <a:gd name="T18" fmla="*/ 225034 w 288"/>
                  <a:gd name="T19" fmla="*/ 150207 h 269"/>
                  <a:gd name="T20" fmla="*/ 225034 w 288"/>
                  <a:gd name="T21" fmla="*/ 93719 h 269"/>
                  <a:gd name="T22" fmla="*/ 272612 w 288"/>
                  <a:gd name="T23" fmla="*/ 46218 h 269"/>
                  <a:gd name="T24" fmla="*/ 275184 w 288"/>
                  <a:gd name="T25" fmla="*/ 46218 h 269"/>
                  <a:gd name="T26" fmla="*/ 276470 w 288"/>
                  <a:gd name="T27" fmla="*/ 46218 h 269"/>
                  <a:gd name="T28" fmla="*/ 322762 w 288"/>
                  <a:gd name="T29" fmla="*/ 93719 h 269"/>
                  <a:gd name="T30" fmla="*/ 322762 w 288"/>
                  <a:gd name="T31" fmla="*/ 116828 h 269"/>
                  <a:gd name="T32" fmla="*/ 339479 w 288"/>
                  <a:gd name="T33" fmla="*/ 116828 h 269"/>
                  <a:gd name="T34" fmla="*/ 339479 w 288"/>
                  <a:gd name="T35" fmla="*/ 121963 h 269"/>
                  <a:gd name="T36" fmla="*/ 322762 w 288"/>
                  <a:gd name="T37" fmla="*/ 137369 h 269"/>
                  <a:gd name="T38" fmla="*/ 322762 w 288"/>
                  <a:gd name="T39" fmla="*/ 150207 h 269"/>
                  <a:gd name="T40" fmla="*/ 370341 w 288"/>
                  <a:gd name="T41" fmla="*/ 150207 h 269"/>
                  <a:gd name="T42" fmla="*/ 370341 w 288"/>
                  <a:gd name="T43" fmla="*/ 93719 h 269"/>
                  <a:gd name="T44" fmla="*/ 276470 w 288"/>
                  <a:gd name="T45" fmla="*/ 0 h 269"/>
                  <a:gd name="T46" fmla="*/ 159452 w 288"/>
                  <a:gd name="T47" fmla="*/ 309401 h 269"/>
                  <a:gd name="T48" fmla="*/ 100301 w 288"/>
                  <a:gd name="T49" fmla="*/ 309401 h 269"/>
                  <a:gd name="T50" fmla="*/ 114446 w 288"/>
                  <a:gd name="T51" fmla="*/ 246494 h 269"/>
                  <a:gd name="T52" fmla="*/ 100301 w 288"/>
                  <a:gd name="T53" fmla="*/ 220817 h 269"/>
                  <a:gd name="T54" fmla="*/ 129877 w 288"/>
                  <a:gd name="T55" fmla="*/ 191289 h 269"/>
                  <a:gd name="T56" fmla="*/ 159452 w 288"/>
                  <a:gd name="T57" fmla="*/ 220817 h 269"/>
                  <a:gd name="T58" fmla="*/ 144022 w 288"/>
                  <a:gd name="T59" fmla="*/ 246494 h 269"/>
                  <a:gd name="T60" fmla="*/ 159452 w 288"/>
                  <a:gd name="T61" fmla="*/ 309401 h 269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288" h="269">
                    <a:moveTo>
                      <a:pt x="215" y="0"/>
                    </a:moveTo>
                    <a:cubicBezTo>
                      <a:pt x="214" y="0"/>
                      <a:pt x="214" y="0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172" y="0"/>
                      <a:pt x="139" y="33"/>
                      <a:pt x="139" y="73"/>
                    </a:cubicBezTo>
                    <a:cubicBezTo>
                      <a:pt x="139" y="73"/>
                      <a:pt x="139" y="99"/>
                      <a:pt x="139" y="117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269"/>
                      <a:pt x="0" y="269"/>
                      <a:pt x="0" y="269"/>
                    </a:cubicBezTo>
                    <a:cubicBezTo>
                      <a:pt x="202" y="269"/>
                      <a:pt x="202" y="269"/>
                      <a:pt x="202" y="269"/>
                    </a:cubicBezTo>
                    <a:cubicBezTo>
                      <a:pt x="202" y="117"/>
                      <a:pt x="202" y="117"/>
                      <a:pt x="202" y="117"/>
                    </a:cubicBezTo>
                    <a:cubicBezTo>
                      <a:pt x="175" y="117"/>
                      <a:pt x="175" y="117"/>
                      <a:pt x="175" y="117"/>
                    </a:cubicBezTo>
                    <a:cubicBezTo>
                      <a:pt x="175" y="99"/>
                      <a:pt x="175" y="73"/>
                      <a:pt x="175" y="73"/>
                    </a:cubicBezTo>
                    <a:cubicBezTo>
                      <a:pt x="175" y="53"/>
                      <a:pt x="192" y="36"/>
                      <a:pt x="212" y="36"/>
                    </a:cubicBezTo>
                    <a:cubicBezTo>
                      <a:pt x="213" y="36"/>
                      <a:pt x="214" y="36"/>
                      <a:pt x="214" y="36"/>
                    </a:cubicBezTo>
                    <a:cubicBezTo>
                      <a:pt x="214" y="36"/>
                      <a:pt x="214" y="36"/>
                      <a:pt x="215" y="36"/>
                    </a:cubicBezTo>
                    <a:cubicBezTo>
                      <a:pt x="235" y="36"/>
                      <a:pt x="251" y="53"/>
                      <a:pt x="251" y="73"/>
                    </a:cubicBezTo>
                    <a:cubicBezTo>
                      <a:pt x="251" y="73"/>
                      <a:pt x="251" y="81"/>
                      <a:pt x="251" y="91"/>
                    </a:cubicBezTo>
                    <a:cubicBezTo>
                      <a:pt x="264" y="91"/>
                      <a:pt x="264" y="91"/>
                      <a:pt x="264" y="91"/>
                    </a:cubicBezTo>
                    <a:cubicBezTo>
                      <a:pt x="264" y="95"/>
                      <a:pt x="264" y="95"/>
                      <a:pt x="264" y="95"/>
                    </a:cubicBezTo>
                    <a:cubicBezTo>
                      <a:pt x="251" y="107"/>
                      <a:pt x="251" y="107"/>
                      <a:pt x="251" y="107"/>
                    </a:cubicBezTo>
                    <a:cubicBezTo>
                      <a:pt x="251" y="111"/>
                      <a:pt x="251" y="114"/>
                      <a:pt x="251" y="117"/>
                    </a:cubicBezTo>
                    <a:cubicBezTo>
                      <a:pt x="288" y="117"/>
                      <a:pt x="288" y="117"/>
                      <a:pt x="288" y="117"/>
                    </a:cubicBezTo>
                    <a:cubicBezTo>
                      <a:pt x="288" y="99"/>
                      <a:pt x="288" y="73"/>
                      <a:pt x="288" y="73"/>
                    </a:cubicBezTo>
                    <a:cubicBezTo>
                      <a:pt x="288" y="33"/>
                      <a:pt x="255" y="0"/>
                      <a:pt x="215" y="0"/>
                    </a:cubicBezTo>
                    <a:close/>
                    <a:moveTo>
                      <a:pt x="124" y="241"/>
                    </a:moveTo>
                    <a:cubicBezTo>
                      <a:pt x="78" y="241"/>
                      <a:pt x="78" y="241"/>
                      <a:pt x="78" y="241"/>
                    </a:cubicBezTo>
                    <a:cubicBezTo>
                      <a:pt x="89" y="192"/>
                      <a:pt x="89" y="192"/>
                      <a:pt x="89" y="192"/>
                    </a:cubicBezTo>
                    <a:cubicBezTo>
                      <a:pt x="82" y="188"/>
                      <a:pt x="78" y="181"/>
                      <a:pt x="78" y="172"/>
                    </a:cubicBezTo>
                    <a:cubicBezTo>
                      <a:pt x="78" y="160"/>
                      <a:pt x="88" y="149"/>
                      <a:pt x="101" y="149"/>
                    </a:cubicBezTo>
                    <a:cubicBezTo>
                      <a:pt x="113" y="149"/>
                      <a:pt x="124" y="160"/>
                      <a:pt x="124" y="172"/>
                    </a:cubicBezTo>
                    <a:cubicBezTo>
                      <a:pt x="124" y="181"/>
                      <a:pt x="119" y="188"/>
                      <a:pt x="112" y="192"/>
                    </a:cubicBezTo>
                    <a:lnTo>
                      <a:pt x="124" y="2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endParaRPr lang="zh-CN" altLang="en-US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  <p:sp>
            <p:nvSpPr>
              <p:cNvPr id="31" name="Freeform 112"/>
              <p:cNvSpPr>
                <a:spLocks noEditPoints="1"/>
              </p:cNvSpPr>
              <p:nvPr/>
            </p:nvSpPr>
            <p:spPr bwMode="auto">
              <a:xfrm>
                <a:off x="7767336" y="3847003"/>
                <a:ext cx="370341" cy="372612"/>
              </a:xfrm>
              <a:custGeom>
                <a:avLst/>
                <a:gdLst>
                  <a:gd name="T0" fmla="*/ 230177 w 288"/>
                  <a:gd name="T1" fmla="*/ 155255 h 288"/>
                  <a:gd name="T2" fmla="*/ 235321 w 288"/>
                  <a:gd name="T3" fmla="*/ 119029 h 288"/>
                  <a:gd name="T4" fmla="*/ 118303 w 288"/>
                  <a:gd name="T5" fmla="*/ 0 h 288"/>
                  <a:gd name="T6" fmla="*/ 0 w 288"/>
                  <a:gd name="T7" fmla="*/ 119029 h 288"/>
                  <a:gd name="T8" fmla="*/ 118303 w 288"/>
                  <a:gd name="T9" fmla="*/ 236764 h 288"/>
                  <a:gd name="T10" fmla="*/ 155595 w 288"/>
                  <a:gd name="T11" fmla="*/ 230295 h 288"/>
                  <a:gd name="T12" fmla="*/ 182599 w 288"/>
                  <a:gd name="T13" fmla="*/ 257465 h 288"/>
                  <a:gd name="T14" fmla="*/ 239179 w 288"/>
                  <a:gd name="T15" fmla="*/ 257465 h 288"/>
                  <a:gd name="T16" fmla="*/ 239179 w 288"/>
                  <a:gd name="T17" fmla="*/ 315685 h 288"/>
                  <a:gd name="T18" fmla="*/ 239179 w 288"/>
                  <a:gd name="T19" fmla="*/ 315685 h 288"/>
                  <a:gd name="T20" fmla="*/ 295758 w 288"/>
                  <a:gd name="T21" fmla="*/ 315685 h 288"/>
                  <a:gd name="T22" fmla="*/ 295758 w 288"/>
                  <a:gd name="T23" fmla="*/ 372612 h 288"/>
                  <a:gd name="T24" fmla="*/ 295758 w 288"/>
                  <a:gd name="T25" fmla="*/ 372612 h 288"/>
                  <a:gd name="T26" fmla="*/ 370341 w 288"/>
                  <a:gd name="T27" fmla="*/ 372612 h 288"/>
                  <a:gd name="T28" fmla="*/ 370341 w 288"/>
                  <a:gd name="T29" fmla="*/ 372612 h 288"/>
                  <a:gd name="T30" fmla="*/ 370341 w 288"/>
                  <a:gd name="T31" fmla="*/ 372612 h 288"/>
                  <a:gd name="T32" fmla="*/ 370341 w 288"/>
                  <a:gd name="T33" fmla="*/ 297572 h 288"/>
                  <a:gd name="T34" fmla="*/ 230177 w 288"/>
                  <a:gd name="T35" fmla="*/ 155255 h 288"/>
                  <a:gd name="T36" fmla="*/ 93871 w 288"/>
                  <a:gd name="T37" fmla="*/ 133261 h 288"/>
                  <a:gd name="T38" fmla="*/ 54008 w 288"/>
                  <a:gd name="T39" fmla="*/ 93153 h 288"/>
                  <a:gd name="T40" fmla="*/ 93871 w 288"/>
                  <a:gd name="T41" fmla="*/ 53045 h 288"/>
                  <a:gd name="T42" fmla="*/ 133734 w 288"/>
                  <a:gd name="T43" fmla="*/ 93153 h 288"/>
                  <a:gd name="T44" fmla="*/ 93871 w 288"/>
                  <a:gd name="T45" fmla="*/ 133261 h 28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88" h="288">
                    <a:moveTo>
                      <a:pt x="179" y="120"/>
                    </a:moveTo>
                    <a:cubicBezTo>
                      <a:pt x="182" y="111"/>
                      <a:pt x="183" y="102"/>
                      <a:pt x="183" y="92"/>
                    </a:cubicBezTo>
                    <a:cubicBezTo>
                      <a:pt x="183" y="41"/>
                      <a:pt x="142" y="0"/>
                      <a:pt x="92" y="0"/>
                    </a:cubicBezTo>
                    <a:cubicBezTo>
                      <a:pt x="41" y="0"/>
                      <a:pt x="0" y="41"/>
                      <a:pt x="0" y="92"/>
                    </a:cubicBezTo>
                    <a:cubicBezTo>
                      <a:pt x="0" y="142"/>
                      <a:pt x="41" y="183"/>
                      <a:pt x="92" y="183"/>
                    </a:cubicBezTo>
                    <a:cubicBezTo>
                      <a:pt x="102" y="183"/>
                      <a:pt x="112" y="181"/>
                      <a:pt x="121" y="178"/>
                    </a:cubicBezTo>
                    <a:cubicBezTo>
                      <a:pt x="142" y="199"/>
                      <a:pt x="142" y="199"/>
                      <a:pt x="142" y="199"/>
                    </a:cubicBezTo>
                    <a:cubicBezTo>
                      <a:pt x="186" y="199"/>
                      <a:pt x="186" y="199"/>
                      <a:pt x="186" y="199"/>
                    </a:cubicBezTo>
                    <a:cubicBezTo>
                      <a:pt x="186" y="244"/>
                      <a:pt x="186" y="244"/>
                      <a:pt x="186" y="244"/>
                    </a:cubicBezTo>
                    <a:cubicBezTo>
                      <a:pt x="186" y="244"/>
                      <a:pt x="186" y="244"/>
                      <a:pt x="186" y="244"/>
                    </a:cubicBezTo>
                    <a:cubicBezTo>
                      <a:pt x="230" y="244"/>
                      <a:pt x="230" y="244"/>
                      <a:pt x="230" y="244"/>
                    </a:cubicBezTo>
                    <a:cubicBezTo>
                      <a:pt x="230" y="288"/>
                      <a:pt x="230" y="288"/>
                      <a:pt x="230" y="288"/>
                    </a:cubicBezTo>
                    <a:cubicBezTo>
                      <a:pt x="230" y="288"/>
                      <a:pt x="230" y="288"/>
                      <a:pt x="230" y="288"/>
                    </a:cubicBez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88" y="288"/>
                      <a:pt x="288" y="288"/>
                      <a:pt x="288" y="288"/>
                    </a:cubicBezTo>
                    <a:cubicBezTo>
                      <a:pt x="288" y="230"/>
                      <a:pt x="288" y="230"/>
                      <a:pt x="288" y="230"/>
                    </a:cubicBezTo>
                    <a:lnTo>
                      <a:pt x="179" y="120"/>
                    </a:lnTo>
                    <a:close/>
                    <a:moveTo>
                      <a:pt x="73" y="103"/>
                    </a:moveTo>
                    <a:cubicBezTo>
                      <a:pt x="56" y="103"/>
                      <a:pt x="42" y="89"/>
                      <a:pt x="42" y="72"/>
                    </a:cubicBezTo>
                    <a:cubicBezTo>
                      <a:pt x="42" y="55"/>
                      <a:pt x="56" y="41"/>
                      <a:pt x="73" y="41"/>
                    </a:cubicBezTo>
                    <a:cubicBezTo>
                      <a:pt x="90" y="41"/>
                      <a:pt x="104" y="55"/>
                      <a:pt x="104" y="72"/>
                    </a:cubicBezTo>
                    <a:cubicBezTo>
                      <a:pt x="104" y="89"/>
                      <a:pt x="90" y="103"/>
                      <a:pt x="73" y="10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p>
                <a:endParaRPr lang="zh-CN" altLang="en-US">
                  <a:latin typeface="字魂59号-创粗黑" panose="00000500000000000000" pitchFamily="2" charset="-122"/>
                  <a:ea typeface="字魂59号-创粗黑" panose="00000500000000000000" pitchFamily="2" charset="-122"/>
                  <a:cs typeface="+mn-ea"/>
                  <a:sym typeface="字魂59号-创粗黑" panose="00000500000000000000" pitchFamily="2" charset="-122"/>
                </a:endParaRPr>
              </a:p>
            </p:txBody>
          </p:sp>
        </p:grpSp>
        <p:sp>
          <p:nvSpPr>
            <p:cNvPr id="5" name="TextBox 13"/>
            <p:cNvSpPr txBox="1"/>
            <p:nvPr/>
          </p:nvSpPr>
          <p:spPr>
            <a:xfrm>
              <a:off x="15651" y="3070"/>
              <a:ext cx="2107" cy="38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p>
              <a:pPr defTabSz="1216660" eaLnBrk="1" fontAlgn="auto" hangingPunct="1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rgbClr val="00B0F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字魂59号-创粗黑" panose="00000500000000000000" pitchFamily="2" charset="-122"/>
                </a:rPr>
                <a:t>5. 音量调节</a:t>
              </a:r>
              <a:endParaRPr lang="zh-CN" altLang="en-US" sz="16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字魂59号-创粗黑" panose="00000500000000000000" pitchFamily="2" charset="-122"/>
              </a:endParaRPr>
            </a:p>
          </p:txBody>
        </p:sp>
        <p:sp>
          <p:nvSpPr>
            <p:cNvPr id="7" name="Oval 19"/>
            <p:cNvSpPr>
              <a:spLocks noChangeArrowheads="1"/>
            </p:cNvSpPr>
            <p:nvPr/>
          </p:nvSpPr>
          <p:spPr bwMode="auto">
            <a:xfrm>
              <a:off x="15809" y="3728"/>
              <a:ext cx="1568" cy="156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dirty="0">
                <a:solidFill>
                  <a:srgbClr val="1C8EE4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8" name="Freeform 91"/>
            <p:cNvSpPr/>
            <p:nvPr/>
          </p:nvSpPr>
          <p:spPr bwMode="auto">
            <a:xfrm>
              <a:off x="16300" y="4219"/>
              <a:ext cx="586" cy="583"/>
            </a:xfrm>
            <a:prstGeom prst="sun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p>
              <a:endParaRPr lang="zh-CN" altLang="en-US"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808355" y="1325880"/>
            <a:ext cx="40970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（四）助听器的基本结构及工作原理</a:t>
            </a:r>
            <a:endParaRPr lang="zh-CN" altLang="en-US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60145" y="1810385"/>
            <a:ext cx="6738620" cy="112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助听器种类繁多，其实质都是电声放大器，即收集到的声信号转换为电信号，经过放大器放大后，由受话器将电信号还原为声信号，传入听觉中枢。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17_1*i*10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d8f6655b3ee4479a375f3dc9d7233b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ad37aaffd614aaa8b62bb0beaa6b1cc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60656e7d4054ed1e2fb7f9cb"/>
  <p:tag name="KSO_WM_TEMPLATE_ASSEMBLE_GROUPID" val="60656e7d4054ed1e2fb7f9cb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10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1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1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0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  <p:tag name="KSO_WM_UNIT_DIAGRAM_SCHEMECOLOR_ID" val="0"/>
</p:tagLst>
</file>

<file path=ppt/tags/tag10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0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1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1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0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2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6"/>
  <p:tag name="KSO_WM_UNIT_TEXT_FILL_TYPE" val="1"/>
  <p:tag name="KSO_WM_UNIT_USESOURCEFORMAT_APPLY" val="1"/>
  <p:tag name="KSO_WM_UNIT_DIAGRAM_SCHEMECOLOR_ID" val="0"/>
</p:tagLst>
</file>

<file path=ppt/tags/tag10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2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0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2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2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2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11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FILL_FORE_SCHEMECOLOR_INDEX" val="14"/>
  <p:tag name="KSO_WM_UNIT_FILL_TYPE" val="1"/>
  <p:tag name="KSO_WM_UNIT_LINE_FORE_SCHEMECOLOR_INDEX" val="7"/>
  <p:tag name="KSO_WM_UNIT_LINE_FILL_TYPE" val="2"/>
  <p:tag name="KSO_WM_UNIT_TEXT_FILL_FORE_SCHEMECOLOR_INDEX" val="7"/>
  <p:tag name="KSO_WM_UNIT_TEXT_FILL_TYPE" val="1"/>
  <p:tag name="KSO_WM_UNIT_USESOURCEFORMAT_APPLY" val="1"/>
  <p:tag name="KSO_WM_UNIT_DIAGRAM_SCHEMECOLOR_ID" val="0"/>
</p:tagLst>
</file>

<file path=ppt/tags/tag11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1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3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3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1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  <p:tag name="KSO_WM_UNIT_DIAGRAM_SCHEMECOLOR_ID" val="0"/>
</p:tagLst>
</file>

<file path=ppt/tags/tag11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1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1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1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18.xml><?xml version="1.0" encoding="utf-8"?>
<p:tagLst xmlns:p="http://schemas.openxmlformats.org/presentationml/2006/main">
  <p:tag name="KSO_WM_BEAUTIFY_FLAG" val="#wm#"/>
  <p:tag name="KSO_WM_TEMPLATE_CATEGORY" val="custom"/>
  <p:tag name="KSO_WM_TEMPLATE_INDEX" val="20202616"/>
  <p:tag name="KSO_WM_SLIDE_ITEM_CNT" val="4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17_1*i*10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d8f6655b3ee4479a375f3dc9d7233b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ad37aaffd614aaa8b62bb0beaa6b1cc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60656e7d4054ed1e2fb7f9cb"/>
  <p:tag name="KSO_WM_TEMPLATE_ASSEMBLE_GROUPID" val="60656e7d4054ed1e2fb7f9cb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1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1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4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17_1*i*10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d8f6655b3ee4479a375f3dc9d7233b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ad37aaffd614aaa8b62bb0beaa6b1cc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60656e7d4054ed1e2fb7f9cb"/>
  <p:tag name="KSO_WM_TEMPLATE_ASSEMBLE_GROUPID" val="60656e7d4054ed1e2fb7f9cb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17_1*i*10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d8f6655b3ee4479a375f3dc9d7233b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ad37aaffd614aaa8b62bb0beaa6b1cc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60656e7d4054ed1e2fb7f9cb"/>
  <p:tag name="KSO_WM_TEMPLATE_ASSEMBLE_GROUPID" val="60656e7d4054ed1e2fb7f9cb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17_1*i*10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d8f6655b3ee4479a375f3dc9d7233b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ad37aaffd614aaa8b62bb0beaa6b1cc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60656e7d4054ed1e2fb7f9cb"/>
  <p:tag name="KSO_WM_TEMPLATE_ASSEMBLE_GROUPID" val="60656e7d4054ed1e2fb7f9cb"/>
</p:tagLst>
</file>

<file path=ppt/tags/tag12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  <p:tag name="KSO_WM_UNIT_DIAGRAM_SCHEMECOLOR_ID" val="0"/>
</p:tagLst>
</file>

<file path=ppt/tags/tag12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2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1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1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2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2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6"/>
  <p:tag name="KSO_WM_UNIT_TEXT_FILL_TYPE" val="1"/>
  <p:tag name="KSO_WM_UNIT_USESOURCEFORMAT_APPLY" val="1"/>
  <p:tag name="KSO_WM_UNIT_DIAGRAM_SCHEMECOLOR_ID" val="0"/>
</p:tagLst>
</file>

<file path=ppt/tags/tag12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2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2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2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2_1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LINE_FORE_SCHEMECOLOR_INDEX" val="6"/>
  <p:tag name="KSO_WM_UNIT_LINE_FILL_TYPE" val="2"/>
  <p:tag name="KSO_WM_UNIT_USESOURCEFORMAT_APPLY" val="1"/>
  <p:tag name="KSO_WM_UNIT_DIAGRAM_SCHEMECOLOR_ID" val="4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2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2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3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FILL_FORE_SCHEMECOLOR_INDEX" val="14"/>
  <p:tag name="KSO_WM_UNIT_FILL_TYPE" val="1"/>
  <p:tag name="KSO_WM_UNIT_LINE_FORE_SCHEMECOLOR_INDEX" val="7"/>
  <p:tag name="KSO_WM_UNIT_LINE_FILL_TYPE" val="2"/>
  <p:tag name="KSO_WM_UNIT_TEXT_FILL_FORE_SCHEMECOLOR_INDEX" val="7"/>
  <p:tag name="KSO_WM_UNIT_TEXT_FILL_TYPE" val="1"/>
  <p:tag name="KSO_WM_UNIT_USESOURCEFORMAT_APPLY" val="1"/>
  <p:tag name="KSO_WM_UNIT_DIAGRAM_SCHEMECOLOR_ID" val="0"/>
</p:tagLst>
</file>

<file path=ppt/tags/tag13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3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3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3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3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  <p:tag name="KSO_WM_UNIT_DIAGRAM_SCHEMECOLOR_ID" val="0"/>
</p:tagLst>
</file>

<file path=ppt/tags/tag13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3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1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1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3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  <p:tag name="KSO_WM_UNIT_DIAGRAM_SCHEMECOLOR_ID" val="0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2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6"/>
  <p:tag name="KSO_WM_UNIT_TEXT_FILL_TYPE" val="1"/>
  <p:tag name="KSO_WM_UNIT_USESOURCEFORMAT_APPLY" val="1"/>
  <p:tag name="KSO_WM_UNIT_DIAGRAM_SCHEMECOLOR_ID" val="4"/>
</p:tagLst>
</file>

<file path=ppt/tags/tag14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4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1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1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4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2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6"/>
  <p:tag name="KSO_WM_UNIT_TEXT_FILL_TYPE" val="1"/>
  <p:tag name="KSO_WM_UNIT_USESOURCEFORMAT_APPLY" val="1"/>
  <p:tag name="KSO_WM_UNIT_DIAGRAM_SCHEMECOLOR_ID" val="0"/>
</p:tagLst>
</file>

<file path=ppt/tags/tag14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2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4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2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2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2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4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FILL_FORE_SCHEMECOLOR_INDEX" val="14"/>
  <p:tag name="KSO_WM_UNIT_FILL_TYPE" val="1"/>
  <p:tag name="KSO_WM_UNIT_LINE_FORE_SCHEMECOLOR_INDEX" val="7"/>
  <p:tag name="KSO_WM_UNIT_LINE_FILL_TYPE" val="2"/>
  <p:tag name="KSO_WM_UNIT_TEXT_FILL_FORE_SCHEMECOLOR_INDEX" val="7"/>
  <p:tag name="KSO_WM_UNIT_TEXT_FILL_TYPE" val="1"/>
  <p:tag name="KSO_WM_UNIT_USESOURCEFORMAT_APPLY" val="1"/>
  <p:tag name="KSO_WM_UNIT_DIAGRAM_SCHEMECOLOR_ID" val="0"/>
</p:tagLst>
</file>

<file path=ppt/tags/tag14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4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2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3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3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5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  <p:tag name="KSO_WM_UNIT_DIAGRAM_SCHEMECOLOR_ID" val="0"/>
</p:tagLst>
</file>

<file path=ppt/tags/tag15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5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1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1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5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  <p:tag name="KSO_WM_UNIT_DIAGRAM_SCHEMECOLOR_ID" val="0"/>
</p:tagLst>
</file>

<file path=ppt/tags/tag15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15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1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1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17_1*i*10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d8f6655b3ee4479a375f3dc9d7233b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ad37aaffd614aaa8b62bb0beaa6b1cc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60656e7d4054ed1e2fb7f9cb"/>
  <p:tag name="KSO_WM_TEMPLATE_ASSEMBLE_GROUPID" val="60656e7d4054ed1e2fb7f9cb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2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2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2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4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1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LINE_FORE_SCHEMECOLOR_INDEX" val="7"/>
  <p:tag name="KSO_WM_UNIT_LINE_FILL_TYPE" val="2"/>
  <p:tag name="KSO_WM_UNIT_USESOURCEFORMAT_APPLY" val="1"/>
  <p:tag name="KSO_WM_UNIT_DIAGRAM_SCHEMECOLOR_ID" val="4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FILL_FORE_SCHEMECOLOR_INDEX" val="14"/>
  <p:tag name="KSO_WM_UNIT_FILL_TYPE" val="1"/>
  <p:tag name="KSO_WM_UNIT_LINE_FORE_SCHEMECOLOR_INDEX" val="7"/>
  <p:tag name="KSO_WM_UNIT_LINE_FILL_TYPE" val="2"/>
  <p:tag name="KSO_WM_UNIT_TEXT_FILL_FORE_SCHEMECOLOR_INDEX" val="7"/>
  <p:tag name="KSO_WM_UNIT_TEXT_FILL_TYPE" val="1"/>
  <p:tag name="KSO_WM_UNIT_USESOURCEFORMAT_APPLY" val="1"/>
  <p:tag name="KSO_WM_UNIT_DIAGRAM_SCHEMECOLOR_ID" val="4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17_1*i*10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d8f6655b3ee4479a375f3dc9d7233b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ad37aaffd614aaa8b62bb0beaa6b1cc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60656e7d4054ed1e2fb7f9cb"/>
  <p:tag name="KSO_WM_TEMPLATE_ASSEMBLE_GROUPID" val="60656e7d4054ed1e2fb7f9cb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3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3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4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4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FILL_FORE_SCHEMECOLOR_INDEX" val="9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4_1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LINE_FORE_SCHEMECOLOR_INDEX" val="8"/>
  <p:tag name="KSO_WM_UNIT_LINE_FILL_TYPE" val="2"/>
  <p:tag name="KSO_WM_UNIT_USESOURCEFORMAT_APPLY" val="1"/>
  <p:tag name="KSO_WM_UNIT_DIAGRAM_SCHEMECOLOR_ID" val="4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4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FILL_FORE_SCHEMECOLOR_INDEX" val="14"/>
  <p:tag name="KSO_WM_UNIT_FILL_TYPE" val="1"/>
  <p:tag name="KSO_WM_UNIT_LINE_FORE_SCHEMECOLOR_INDEX" val="8"/>
  <p:tag name="KSO_WM_UNIT_LINE_FILL_TYPE" val="2"/>
  <p:tag name="KSO_WM_UNIT_TEXT_FILL_FORE_SCHEMECOLOR_INDEX" val="8"/>
  <p:tag name="KSO_WM_UNIT_TEXT_FILL_TYPE" val="1"/>
  <p:tag name="KSO_WM_UNIT_USESOURCEFORMAT_APPLY" val="1"/>
  <p:tag name="KSO_WM_UNIT_DIAGRAM_SCHEMECOLOR_ID" val="4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4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FILL_FORE_SCHEMECOLOR_INDEX" val="8"/>
  <p:tag name="KSO_WM_UNIT_FILL_TYPE" val="1"/>
  <p:tag name="KSO_WM_UNIT_LINE_FORE_SCHEMECOLOR_INDEX" val="8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4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4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4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1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LINE_FORE_SCHEMECOLOR_INDEX" val="7"/>
  <p:tag name="KSO_WM_UNIT_LINE_FILL_TYPE" val="2"/>
  <p:tag name="KSO_WM_UNIT_USESOURCEFORMAT_APPLY" val="1"/>
  <p:tag name="KSO_WM_UNIT_DIAGRAM_SCHEMECOLOR_ID" val="4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FILL_FORE_SCHEMECOLOR_INDEX" val="14"/>
  <p:tag name="KSO_WM_UNIT_FILL_TYPE" val="1"/>
  <p:tag name="KSO_WM_UNIT_LINE_FORE_SCHEMECOLOR_INDEX" val="7"/>
  <p:tag name="KSO_WM_UNIT_LINE_FILL_TYPE" val="2"/>
  <p:tag name="KSO_WM_UNIT_TEXT_FILL_FORE_SCHEMECOLOR_INDEX" val="7"/>
  <p:tag name="KSO_WM_UNIT_TEXT_FILL_TYPE" val="1"/>
  <p:tag name="KSO_WM_UNIT_USESOURCEFORMAT_APPLY" val="1"/>
  <p:tag name="KSO_WM_UNIT_DIAGRAM_SCHEMECOLOR_ID" val="4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17_1*i*10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d8f6655b3ee4479a375f3dc9d7233b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ad37aaffd614aaa8b62bb0beaa6b1cc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60656e7d4054ed1e2fb7f9cb"/>
  <p:tag name="KSO_WM_TEMPLATE_ASSEMBLE_GROUPID" val="60656e7d4054ed1e2fb7f9cb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3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3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4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4_1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LINE_FORE_SCHEMECOLOR_INDEX" val="8"/>
  <p:tag name="KSO_WM_UNIT_LINE_FILL_TYPE" val="2"/>
  <p:tag name="KSO_WM_UNIT_USESOURCEFORMAT_APPLY" val="1"/>
  <p:tag name="KSO_WM_UNIT_DIAGRAM_SCHEMECOLOR_ID" val="4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4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FILL_FORE_SCHEMECOLOR_INDEX" val="14"/>
  <p:tag name="KSO_WM_UNIT_FILL_TYPE" val="1"/>
  <p:tag name="KSO_WM_UNIT_LINE_FORE_SCHEMECOLOR_INDEX" val="8"/>
  <p:tag name="KSO_WM_UNIT_LINE_FILL_TYPE" val="2"/>
  <p:tag name="KSO_WM_UNIT_TEXT_FILL_FORE_SCHEMECOLOR_INDEX" val="8"/>
  <p:tag name="KSO_WM_UNIT_TEXT_FILL_TYPE" val="1"/>
  <p:tag name="KSO_WM_UNIT_USESOURCEFORMAT_APPLY" val="1"/>
  <p:tag name="KSO_WM_UNIT_DIAGRAM_SCHEMECOLOR_ID" val="4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4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FILL_FORE_SCHEMECOLOR_INDEX" val="8"/>
  <p:tag name="KSO_WM_UNIT_FILL_TYPE" val="1"/>
  <p:tag name="KSO_WM_UNIT_LINE_FORE_SCHEMECOLOR_INDEX" val="8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4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FILL_FORE_SCHEMECOLOR_INDEX" val="9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4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4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4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1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LINE_FORE_SCHEMECOLOR_INDEX" val="5"/>
  <p:tag name="KSO_WM_UNIT_LINE_FILL_TYPE" val="2"/>
  <p:tag name="KSO_WM_UNIT_USESOURCEFORMAT_APPLY" val="1"/>
  <p:tag name="KSO_WM_UNIT_DIAGRAM_SCHEMECOLOR_ID" val="4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  <p:tag name="KSO_WM_UNIT_DIAGRAM_SCHEMECOLOR_ID" val="4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17_1*i*10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d8f6655b3ee4479a375f3dc9d7233b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ad37aaffd614aaa8b62bb0beaa6b1cc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60656e7d4054ed1e2fb7f9cb"/>
  <p:tag name="KSO_WM_TEMPLATE_ASSEMBLE_GROUPID" val="60656e7d4054ed1e2fb7f9cb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4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1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1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4"/>
</p:tagLst>
</file>

<file path=ppt/tags/tag43.xml><?xml version="1.0" encoding="utf-8"?>
<p:tagLst xmlns:p="http://schemas.openxmlformats.org/presentationml/2006/main">
  <p:tag name="KSO_WM_BEAUTIFY_FLAG" val="#wm#"/>
  <p:tag name="KSO_WM_TEMPLATE_CATEGORY" val="custom"/>
  <p:tag name="KSO_WM_TEMPLATE_INDEX" val="20191204"/>
  <p:tag name="KSO_WM_SPECIAL_SOURCE" val="bdnull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17_1*i*10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d8f6655b3ee4479a375f3dc9d7233b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ad37aaffd614aaa8b62bb0beaa6b1cc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60656e7d4054ed1e2fb7f9cb"/>
  <p:tag name="KSO_WM_TEMPLATE_ASSEMBLE_GROUPID" val="60656e7d4054ed1e2fb7f9cb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17_1*i*10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d8f6655b3ee4479a375f3dc9d7233b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ad37aaffd614aaa8b62bb0beaa6b1cc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60656e7d4054ed1e2fb7f9cb"/>
  <p:tag name="KSO_WM_TEMPLATE_ASSEMBLE_GROUPID" val="60656e7d4054ed1e2fb7f9cb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17_1*i*10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d8f6655b3ee4479a375f3dc9d7233b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ad37aaffd614aaa8b62bb0beaa6b1cc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60656e7d4054ed1e2fb7f9cb"/>
  <p:tag name="KSO_WM_TEMPLATE_ASSEMBLE_GROUPID" val="60656e7d4054ed1e2fb7f9cb"/>
</p:tagLst>
</file>

<file path=ppt/tags/tag47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1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PRESET_TEXT" val="A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48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1_4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NOCLEAR" val="0"/>
  <p:tag name="KSO_WM_DIAGRAM_GROUP_CODE" val="l1-1"/>
  <p:tag name="KSO_WM_UNIT_TYPE" val="l_h_i"/>
  <p:tag name="KSO_WM_UNIT_INDEX" val="1_1_4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1"/>
</p:tagLst>
</file>

<file path=ppt/tags/tag49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1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17_1*i*10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d8f6655b3ee4479a375f3dc9d7233b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ad37aaffd614aaa8b62bb0beaa6b1cc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60656e7d4054ed1e2fb7f9cb"/>
  <p:tag name="KSO_WM_TEMPLATE_ASSEMBLE_GROUPID" val="60656e7d4054ed1e2fb7f9cb"/>
</p:tagLst>
</file>

<file path=ppt/tags/tag50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1_3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54_5*l_h_f*1_1_2"/>
  <p:tag name="KSO_WM_TEMPLATE_CATEGORY" val="diagram"/>
  <p:tag name="KSO_WM_TEMPLATE_INDEX" val="754"/>
  <p:tag name="KSO_WM_UNIT_LAYERLEVEL" val="1_1_1"/>
  <p:tag name="KSO_WM_TAG_VERSION" val="1.0"/>
  <p:tag name="KSO_WM_BEAUTIFY_FLAG" val="#wm#"/>
  <p:tag name="KSO_WM_UNIT_NOCLEAR" val="0"/>
  <p:tag name="KSO_WM_UNIT_VALUE" val="30"/>
  <p:tag name="KSO_WM_UNIT_TYPE" val="l_h_f"/>
  <p:tag name="KSO_WM_UNIT_INDEX" val="1_1_2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52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2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PRESET_TEXT" val="B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3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2_4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NOCLEAR" val="0"/>
  <p:tag name="KSO_WM_DIAGRAM_GROUP_CODE" val="l1-1"/>
  <p:tag name="KSO_WM_UNIT_TYPE" val="l_h_i"/>
  <p:tag name="KSO_WM_UNIT_INDEX" val="1_2_4"/>
  <p:tag name="KSO_WM_UNIT_FILL_FORE_SCHEMECOLOR_INDEX" val="6"/>
  <p:tag name="KSO_WM_UNIT_FILL_TYPE" val="1"/>
  <p:tag name="KSO_WM_UNIT_TEXT_FILL_FORE_SCHEMECOLOR_INDEX" val="6"/>
  <p:tag name="KSO_WM_UNIT_TEXT_FILL_TYPE" val="1"/>
  <p:tag name="KSO_WM_UNIT_USESOURCEFORMAT_APPLY" val="1"/>
</p:tagLst>
</file>

<file path=ppt/tags/tag54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2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55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2_3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54_5*l_h_f*1_2_2"/>
  <p:tag name="KSO_WM_TEMPLATE_CATEGORY" val="diagram"/>
  <p:tag name="KSO_WM_TEMPLATE_INDEX" val="754"/>
  <p:tag name="KSO_WM_UNIT_LAYERLEVEL" val="1_1_1"/>
  <p:tag name="KSO_WM_TAG_VERSION" val="1.0"/>
  <p:tag name="KSO_WM_BEAUTIFY_FLAG" val="#wm#"/>
  <p:tag name="KSO_WM_UNIT_NOCLEAR" val="0"/>
  <p:tag name="KSO_WM_UNIT_VALUE" val="30"/>
  <p:tag name="KSO_WM_UNIT_TYPE" val="l_h_f"/>
  <p:tag name="KSO_WM_UNIT_INDEX" val="1_2_2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57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3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PRESET_TEXT" val="C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8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3_4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NOCLEAR" val="0"/>
  <p:tag name="KSO_WM_DIAGRAM_GROUP_CODE" val="l1-1"/>
  <p:tag name="KSO_WM_UNIT_TYPE" val="l_h_i"/>
  <p:tag name="KSO_WM_UNIT_INDEX" val="1_3_4"/>
  <p:tag name="KSO_WM_UNIT_FILL_FORE_SCHEMECOLOR_INDEX" val="7"/>
  <p:tag name="KSO_WM_UNIT_FILL_TYPE" val="1"/>
  <p:tag name="KSO_WM_UNIT_TEXT_FILL_FORE_SCHEMECOLOR_INDEX" val="7"/>
  <p:tag name="KSO_WM_UNIT_TEXT_FILL_TYPE" val="1"/>
  <p:tag name="KSO_WM_UNIT_USESOURCEFORMAT_APPLY" val="1"/>
</p:tagLst>
</file>

<file path=ppt/tags/tag59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3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17_1*i*10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d8f6655b3ee4479a375f3dc9d7233b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ad37aaffd614aaa8b62bb0beaa6b1cc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60656e7d4054ed1e2fb7f9cb"/>
  <p:tag name="KSO_WM_TEMPLATE_ASSEMBLE_GROUPID" val="60656e7d4054ed1e2fb7f9cb"/>
</p:tagLst>
</file>

<file path=ppt/tags/tag60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3_3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FILL_FORE_SCHEMECOLOR_INDEX" val="7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54_5*l_h_f*1_3_2"/>
  <p:tag name="KSO_WM_TEMPLATE_CATEGORY" val="diagram"/>
  <p:tag name="KSO_WM_TEMPLATE_INDEX" val="754"/>
  <p:tag name="KSO_WM_UNIT_LAYERLEVEL" val="1_1_1"/>
  <p:tag name="KSO_WM_TAG_VERSION" val="1.0"/>
  <p:tag name="KSO_WM_BEAUTIFY_FLAG" val="#wm#"/>
  <p:tag name="KSO_WM_UNIT_NOCLEAR" val="0"/>
  <p:tag name="KSO_WM_UNIT_VALUE" val="30"/>
  <p:tag name="KSO_WM_UNIT_TYPE" val="l_h_f"/>
  <p:tag name="KSO_WM_UNIT_INDEX" val="1_3_2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62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4_1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PRESET_TEXT" val="D"/>
  <p:tag name="KSO_WM_UNIT_FILL_FORE_SCHEMECOLOR_INDEX" val="8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63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4_4"/>
  <p:tag name="KSO_WM_UNIT_LAYERLEVEL" val="1_1_1"/>
  <p:tag name="KSO_WM_UNIT_HIGHLIGHT" val="0"/>
  <p:tag name="KSO_WM_UNIT_COMPATIBLE" val="0"/>
  <p:tag name="KSO_WM_BEAUTIFY_FLAG" val="#wm#"/>
  <p:tag name="KSO_WM_UNIT_DIAGRAM_ISNUMVISUAL" val="0"/>
  <p:tag name="KSO_WM_UNIT_DIAGRAM_ISREFERUNIT" val="0"/>
  <p:tag name="KSO_WM_UNIT_NOCLEAR" val="0"/>
  <p:tag name="KSO_WM_DIAGRAM_GROUP_CODE" val="l1-1"/>
  <p:tag name="KSO_WM_UNIT_TYPE" val="l_h_i"/>
  <p:tag name="KSO_WM_UNIT_INDEX" val="1_4_4"/>
  <p:tag name="KSO_WM_UNIT_FILL_FORE_SCHEMECOLOR_INDEX" val="8"/>
  <p:tag name="KSO_WM_UNIT_FILL_TYPE" val="1"/>
  <p:tag name="KSO_WM_UNIT_TEXT_FILL_FORE_SCHEMECOLOR_INDEX" val="8"/>
  <p:tag name="KSO_WM_UNIT_TEXT_FILL_TYPE" val="1"/>
  <p:tag name="KSO_WM_UNIT_USESOURCEFORMAT_APPLY" val="1"/>
</p:tagLst>
</file>

<file path=ppt/tags/tag64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4_2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2"/>
  <p:tag name="KSO_WM_UNIT_FILL_FORE_SCHEMECOLOR_INDEX" val="8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65.xml><?xml version="1.0" encoding="utf-8"?>
<p:tagLst xmlns:p="http://schemas.openxmlformats.org/presentationml/2006/main">
  <p:tag name="KSO_WM_TAG_VERSION" val="1.0"/>
  <p:tag name="KSO_WM_TEMPLATE_CATEGORY" val="diagram"/>
  <p:tag name="KSO_WM_TEMPLATE_INDEX" val="754"/>
  <p:tag name="KSO_WM_UNIT_ID" val="diagram754_5*l_h_i*1_4_3"/>
  <p:tag name="KSO_WM_UNIT_LAYERLEVEL" val="1_1_1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FILL_FORE_SCHEMECOLOR_INDEX" val="8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754_5*l_h_f*1_4_2"/>
  <p:tag name="KSO_WM_TEMPLATE_CATEGORY" val="diagram"/>
  <p:tag name="KSO_WM_TEMPLATE_INDEX" val="754"/>
  <p:tag name="KSO_WM_UNIT_LAYERLEVEL" val="1_1_1"/>
  <p:tag name="KSO_WM_TAG_VERSION" val="1.0"/>
  <p:tag name="KSO_WM_BEAUTIFY_FLAG" val="#wm#"/>
  <p:tag name="KSO_WM_UNIT_NOCLEAR" val="0"/>
  <p:tag name="KSO_WM_UNIT_VALUE" val="30"/>
  <p:tag name="KSO_WM_UNIT_TYPE" val="l_h_f"/>
  <p:tag name="KSO_WM_UNIT_INDEX" val="1_4_2"/>
  <p:tag name="KSO_WM_UNIT_PRESET_TEXT" val="单击此处添加文本"/>
  <p:tag name="KSO_WM_UNIT_TEXT_FILL_FORE_SCHEMECOLOR_INDEX" val="14"/>
  <p:tag name="KSO_WM_UNIT_TEXT_FILL_TYPE" val="1"/>
  <p:tag name="KSO_WM_UNIT_USESOURCEFORMAT_APPLY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17_1*i*10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d8f6655b3ee4479a375f3dc9d7233b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ad37aaffd614aaa8b62bb0beaa6b1cc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60656e7d4054ed1e2fb7f9cb"/>
  <p:tag name="KSO_WM_TEMPLATE_ASSEMBLE_GROUPID" val="60656e7d4054ed1e2fb7f9cb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17_1*i*10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d8f6655b3ee4479a375f3dc9d7233b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ad37aaffd614aaa8b62bb0beaa6b1cc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60656e7d4054ed1e2fb7f9cb"/>
  <p:tag name="KSO_WM_TEMPLATE_ASSEMBLE_GROUPID" val="60656e7d4054ed1e2fb7f9cb"/>
</p:tagLst>
</file>

<file path=ppt/tags/tag6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  <p:tag name="KSO_WM_UNIT_DIAGRAM_SCHEMECOLOR_ID" val="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17_1*i*10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d8f6655b3ee4479a375f3dc9d7233b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ad37aaffd614aaa8b62bb0beaa6b1cc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60656e7d4054ed1e2fb7f9cb"/>
  <p:tag name="KSO_WM_TEMPLATE_ASSEMBLE_GROUPID" val="60656e7d4054ed1e2fb7f9cb"/>
</p:tagLst>
</file>

<file path=ppt/tags/tag7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1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1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4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  <p:tag name="KSO_WM_UNIT_DIAGRAM_SCHEMECOLOR_ID" val="4"/>
</p:tagLst>
</file>

<file path=ppt/tags/tag7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1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1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4"/>
</p:tagLst>
</file>

<file path=ppt/tags/tag7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  <p:tag name="KSO_WM_UNIT_DIAGRAM_SCHEMECOLOR_ID" val="4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1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1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4"/>
</p:tagLst>
</file>

<file path=ppt/tags/tag7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  <p:tag name="KSO_WM_UNIT_DIAGRAM_SCHEMECOLOR_ID" val="4"/>
</p:tagLst>
</file>

<file path=ppt/tags/tag7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1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LINE_FORE_SCHEMECOLOR_INDEX" val="5"/>
  <p:tag name="KSO_WM_UNIT_LINE_FILL_TYPE" val="2"/>
  <p:tag name="KSO_WM_UNIT_USESOURCEFORMAT_APPLY" val="1"/>
  <p:tag name="KSO_WM_UNIT_DIAGRAM_SCHEMECOLOR_ID" val="4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1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1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4"/>
</p:tagLst>
</file>

<file path=ppt/tags/tag8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  <p:tag name="KSO_WM_UNIT_DIAGRAM_SCHEMECOLOR_ID" val="4"/>
</p:tagLst>
</file>

<file path=ppt/tags/tag8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4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1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1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4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17_1*i*10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d8f6655b3ee4479a375f3dc9d7233b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ad37aaffd614aaa8b62bb0beaa6b1cc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60656e7d4054ed1e2fb7f9cb"/>
  <p:tag name="KSO_WM_TEMPLATE_ASSEMBLE_GROUPID" val="60656e7d4054ed1e2fb7f9cb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17_1*i*10"/>
  <p:tag name="KSO_WM_TEMPLATE_CATEGORY" val="diagram"/>
  <p:tag name="KSO_WM_TEMPLATE_INDEX" val="20208717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ed8f6655b3ee4479a375f3dc9d7233b9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bad37aaffd614aaa8b62bb0beaa6b1cc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60656e7d4054ed1e2fb7f9cb"/>
  <p:tag name="KSO_WM_TEMPLATE_ASSEMBLE_GROUPID" val="60656e7d4054ed1e2fb7f9cb"/>
</p:tagLst>
</file>

<file path=ppt/tags/tag8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  <p:tag name="KSO_WM_UNIT_DIAGRAM_SCHEMECOLOR_ID" val="0"/>
</p:tagLst>
</file>

<file path=ppt/tags/tag8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8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1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1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  <p:tag name="KSO_WM_UNIT_DIAGRAM_SCHEMECOLOR_ID" val="4"/>
</p:tagLst>
</file>

<file path=ppt/tags/tag9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2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FILL_FORE_SCHEMECOLOR_INDEX" val="14"/>
  <p:tag name="KSO_WM_UNIT_FILL_TYPE" val="1"/>
  <p:tag name="KSO_WM_UNIT_LINE_FORE_SCHEMECOLOR_INDEX" val="6"/>
  <p:tag name="KSO_WM_UNIT_LINE_FILL_TYPE" val="2"/>
  <p:tag name="KSO_WM_UNIT_TEXT_FILL_FORE_SCHEMECOLOR_INDEX" val="6"/>
  <p:tag name="KSO_WM_UNIT_TEXT_FILL_TYPE" val="1"/>
  <p:tag name="KSO_WM_UNIT_USESOURCEFORMAT_APPLY" val="1"/>
  <p:tag name="KSO_WM_UNIT_DIAGRAM_SCHEMECOLOR_ID" val="0"/>
</p:tagLst>
</file>

<file path=ppt/tags/tag9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2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9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2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2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2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9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FILL_FORE_SCHEMECOLOR_INDEX" val="14"/>
  <p:tag name="KSO_WM_UNIT_FILL_TYPE" val="1"/>
  <p:tag name="KSO_WM_UNIT_LINE_FORE_SCHEMECOLOR_INDEX" val="7"/>
  <p:tag name="KSO_WM_UNIT_LINE_FILL_TYPE" val="2"/>
  <p:tag name="KSO_WM_UNIT_TEXT_FILL_FORE_SCHEMECOLOR_INDEX" val="7"/>
  <p:tag name="KSO_WM_UNIT_TEXT_FILL_TYPE" val="1"/>
  <p:tag name="KSO_WM_UNIT_USESOURCEFORMAT_APPLY" val="1"/>
  <p:tag name="KSO_WM_UNIT_DIAGRAM_SCHEMECOLOR_ID" val="0"/>
</p:tagLst>
</file>

<file path=ppt/tags/tag9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9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3_4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717_3*l_h_f*1_3_1"/>
  <p:tag name="KSO_WM_TEMPLATE_CATEGORY" val="diagram"/>
  <p:tag name="KSO_WM_TEMPLATE_INDEX" val="717"/>
  <p:tag name="KSO_WM_UNIT_LAYERLEVEL" val="1_1_1"/>
  <p:tag name="KSO_WM_TAG_VERSION" val="1.0"/>
  <p:tag name="KSO_WM_BEAUTIFY_FLAG" val="#wm#"/>
  <p:tag name="KSO_WM_UNIT_NOCLEAR" val="0"/>
  <p:tag name="KSO_WM_UNIT_VALUE" val="27"/>
  <p:tag name="KSO_WM_DIAGRAM_GROUP_CODE" val="l1-1"/>
  <p:tag name="KSO_WM_UNIT_TYPE" val="l_h_f"/>
  <p:tag name="KSO_WM_UNIT_INDEX" val="1_3_1"/>
  <p:tag name="KSO_WM_UNIT_PRESET_TEXT" val="单击此处添加文本"/>
  <p:tag name="KSO_WM_UNIT_TEXT_FILL_FORE_SCHEMECOLOR_INDEX" val="13"/>
  <p:tag name="KSO_WM_UNIT_TEXT_FILL_TYPE" val="1"/>
  <p:tag name="KSO_WM_UNIT_USESOURCEFORMAT_APPLY" val="1"/>
  <p:tag name="KSO_WM_UNIT_DIAGRAM_SCHEMECOLOR_ID" val="0"/>
</p:tagLst>
</file>

<file path=ppt/tags/tag9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2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  <p:tag name="KSO_WM_UNIT_DIAGRAM_SCHEMECOLOR_ID" val="0"/>
</p:tagLst>
</file>

<file path=ppt/tags/tag9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717"/>
  <p:tag name="KSO_WM_UNIT_ID" val="diagram717_3*l_h_i*1_1_3"/>
  <p:tag name="KSO_WM_UNIT_LAYERLEVEL" val="1_1_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5805</Words>
  <Application>WPS 演示</Application>
  <PresentationFormat>宽屏</PresentationFormat>
  <Paragraphs>438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36</vt:i4>
      </vt:variant>
    </vt:vector>
  </HeadingPairs>
  <TitlesOfParts>
    <vt:vector size="68" baseType="lpstr">
      <vt:lpstr>Arial</vt:lpstr>
      <vt:lpstr>宋体</vt:lpstr>
      <vt:lpstr>Wingdings</vt:lpstr>
      <vt:lpstr>黑体</vt:lpstr>
      <vt:lpstr>字魂105号-简雅黑</vt:lpstr>
      <vt:lpstr>Wingdings</vt:lpstr>
      <vt:lpstr>微软雅黑</vt:lpstr>
      <vt:lpstr>Arial Unicode MS</vt:lpstr>
      <vt:lpstr>Neris Thin</vt:lpstr>
      <vt:lpstr>華康圓體 Std W3</vt:lpstr>
      <vt:lpstr>思源黑体 CN Medium</vt:lpstr>
      <vt:lpstr>Segoe UI</vt:lpstr>
      <vt:lpstr>Arial</vt:lpstr>
      <vt:lpstr>字魂79号-萌趣奶油体</vt:lpstr>
      <vt:lpstr>华文细黑</vt:lpstr>
      <vt:lpstr>字魂70号-灵悦黑体</vt:lpstr>
      <vt:lpstr>字魂131号-酷乐潮玩体</vt:lpstr>
      <vt:lpstr>字魂27号-布丁体</vt:lpstr>
      <vt:lpstr>字魂107号-萌趣欢乐体</vt:lpstr>
      <vt:lpstr>字魂59号-创粗黑</vt:lpstr>
      <vt:lpstr>Calibri</vt:lpstr>
      <vt:lpstr>Mona Lisa Recut</vt:lpstr>
      <vt:lpstr>字魂7号-温暖童稚体</vt:lpstr>
      <vt:lpstr>字魂20号-石头体</vt:lpstr>
      <vt:lpstr>迷你简汉真广标</vt:lpstr>
      <vt:lpstr>思源黑体 CN Heavy</vt:lpstr>
      <vt:lpstr>蒙纳简超刚黑</vt:lpstr>
      <vt:lpstr>华文中宋</vt:lpstr>
      <vt:lpstr>華康圓體 Std W9</vt:lpstr>
      <vt:lpstr>Office 主题</vt:lpstr>
      <vt:lpstr>Office 主题​​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老学生一枚</cp:lastModifiedBy>
  <cp:revision>798</cp:revision>
  <dcterms:created xsi:type="dcterms:W3CDTF">2019-11-11T13:37:00Z</dcterms:created>
  <dcterms:modified xsi:type="dcterms:W3CDTF">2022-01-10T08:12:56Z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F47900CFCF14428F81F766D8B14004F0</vt:lpwstr>
  </property>
</Properties>
</file>