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31.svg" ContentType="image/svg+xml"/>
  <Override PartName="/ppt/media/image36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4" r:id="rId3"/>
    <p:sldMasterId id="2147483658" r:id="rId4"/>
    <p:sldMasterId id="2147483670" r:id="rId5"/>
    <p:sldMasterId id="2147483676" r:id="rId6"/>
    <p:sldMasterId id="2147483682" r:id="rId7"/>
    <p:sldMasterId id="2147483688" r:id="rId8"/>
    <p:sldMasterId id="2147483694" r:id="rId9"/>
    <p:sldMasterId id="2147483700" r:id="rId10"/>
    <p:sldMasterId id="2147483706" r:id="rId11"/>
    <p:sldMasterId id="2147483712" r:id="rId12"/>
    <p:sldMasterId id="2147483718" r:id="rId13"/>
    <p:sldMasterId id="2147483724" r:id="rId14"/>
    <p:sldMasterId id="2147483730" r:id="rId15"/>
    <p:sldMasterId id="2147483736" r:id="rId16"/>
    <p:sldMasterId id="2147483742" r:id="rId17"/>
    <p:sldMasterId id="2147483748" r:id="rId18"/>
    <p:sldMasterId id="2147483754" r:id="rId19"/>
    <p:sldMasterId id="2147483760" r:id="rId20"/>
    <p:sldMasterId id="2147483766" r:id="rId21"/>
    <p:sldMasterId id="2147483772" r:id="rId22"/>
    <p:sldMasterId id="2147483778" r:id="rId23"/>
    <p:sldMasterId id="2147483784" r:id="rId24"/>
    <p:sldMasterId id="2147483790" r:id="rId25"/>
    <p:sldMasterId id="2147483796" r:id="rId26"/>
    <p:sldMasterId id="2147483802" r:id="rId27"/>
    <p:sldMasterId id="2147483808" r:id="rId28"/>
    <p:sldMasterId id="2147483814" r:id="rId29"/>
    <p:sldMasterId id="2147483820" r:id="rId30"/>
    <p:sldMasterId id="2147483826" r:id="rId31"/>
    <p:sldMasterId id="2147483832" r:id="rId32"/>
    <p:sldMasterId id="2147483838" r:id="rId33"/>
  </p:sldMasterIdLst>
  <p:notesMasterIdLst>
    <p:notesMasterId r:id="rId35"/>
  </p:notesMasterIdLst>
  <p:handoutMasterIdLst>
    <p:handoutMasterId r:id="rId78"/>
  </p:handoutMasterIdLst>
  <p:sldIdLst>
    <p:sldId id="257" r:id="rId34"/>
    <p:sldId id="301" r:id="rId36"/>
    <p:sldId id="302" r:id="rId37"/>
    <p:sldId id="259" r:id="rId38"/>
    <p:sldId id="260" r:id="rId39"/>
    <p:sldId id="261" r:id="rId40"/>
    <p:sldId id="326" r:id="rId41"/>
    <p:sldId id="303" r:id="rId42"/>
    <p:sldId id="327" r:id="rId43"/>
    <p:sldId id="328" r:id="rId44"/>
    <p:sldId id="329" r:id="rId45"/>
    <p:sldId id="330" r:id="rId46"/>
    <p:sldId id="331" r:id="rId47"/>
    <p:sldId id="332" r:id="rId48"/>
    <p:sldId id="264" r:id="rId49"/>
    <p:sldId id="262" r:id="rId50"/>
    <p:sldId id="333" r:id="rId51"/>
    <p:sldId id="268" r:id="rId52"/>
    <p:sldId id="304" r:id="rId53"/>
    <p:sldId id="334" r:id="rId54"/>
    <p:sldId id="335" r:id="rId55"/>
    <p:sldId id="305" r:id="rId56"/>
    <p:sldId id="336" r:id="rId57"/>
    <p:sldId id="274" r:id="rId58"/>
    <p:sldId id="263" r:id="rId59"/>
    <p:sldId id="337" r:id="rId60"/>
    <p:sldId id="338" r:id="rId61"/>
    <p:sldId id="339" r:id="rId62"/>
    <p:sldId id="340" r:id="rId63"/>
    <p:sldId id="265" r:id="rId64"/>
    <p:sldId id="325" r:id="rId65"/>
    <p:sldId id="266" r:id="rId66"/>
    <p:sldId id="341" r:id="rId67"/>
    <p:sldId id="342" r:id="rId68"/>
    <p:sldId id="343" r:id="rId69"/>
    <p:sldId id="344" r:id="rId70"/>
    <p:sldId id="345" r:id="rId71"/>
    <p:sldId id="346" r:id="rId72"/>
    <p:sldId id="347" r:id="rId73"/>
    <p:sldId id="348" r:id="rId74"/>
    <p:sldId id="349" r:id="rId75"/>
    <p:sldId id="350" r:id="rId76"/>
    <p:sldId id="283" r:id="rId77"/>
  </p:sldIdLst>
  <p:sldSz cx="12192000" cy="6858000"/>
  <p:notesSz cx="6858000" cy="9144000"/>
  <p:embeddedFontLst>
    <p:embeddedFont>
      <p:font typeface="黑体" panose="02010609060101010101" charset="-122"/>
      <p:regular r:id="rId82"/>
    </p:embeddedFont>
    <p:embeddedFont>
      <p:font typeface="Calibri" panose="020F0502020204030204"/>
      <p:regular r:id="rId83"/>
      <p:bold r:id="rId84"/>
      <p:italic r:id="rId85"/>
      <p:boldItalic r:id="rId86"/>
    </p:embeddedFont>
    <p:embeddedFont>
      <p:font typeface="微软雅黑" panose="020B0503020204020204" charset="-122"/>
      <p:regular r:id="rId87"/>
    </p:embeddedFont>
    <p:embeddedFont>
      <p:font typeface="等线" panose="02010600030101010101" charset="-122"/>
      <p:regular r:id="rId8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04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52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8" Type="http://schemas.openxmlformats.org/officeDocument/2006/relationships/font" Target="fonts/font7.fntdata"/><Relationship Id="rId87" Type="http://schemas.openxmlformats.org/officeDocument/2006/relationships/font" Target="fonts/font6.fntdata"/><Relationship Id="rId86" Type="http://schemas.openxmlformats.org/officeDocument/2006/relationships/font" Target="fonts/font5.fntdata"/><Relationship Id="rId85" Type="http://schemas.openxmlformats.org/officeDocument/2006/relationships/font" Target="fonts/font4.fntdata"/><Relationship Id="rId84" Type="http://schemas.openxmlformats.org/officeDocument/2006/relationships/font" Target="fonts/font3.fntdata"/><Relationship Id="rId83" Type="http://schemas.openxmlformats.org/officeDocument/2006/relationships/font" Target="fonts/font2.fntdata"/><Relationship Id="rId82" Type="http://schemas.openxmlformats.org/officeDocument/2006/relationships/font" Target="fonts/font1.fntdata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Master" Target="slideMasters/slideMaster7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43.xml"/><Relationship Id="rId76" Type="http://schemas.openxmlformats.org/officeDocument/2006/relationships/slide" Target="slides/slide42.xml"/><Relationship Id="rId75" Type="http://schemas.openxmlformats.org/officeDocument/2006/relationships/slide" Target="slides/slide41.xml"/><Relationship Id="rId74" Type="http://schemas.openxmlformats.org/officeDocument/2006/relationships/slide" Target="slides/slide40.xml"/><Relationship Id="rId73" Type="http://schemas.openxmlformats.org/officeDocument/2006/relationships/slide" Target="slides/slide39.xml"/><Relationship Id="rId72" Type="http://schemas.openxmlformats.org/officeDocument/2006/relationships/slide" Target="slides/slide38.xml"/><Relationship Id="rId71" Type="http://schemas.openxmlformats.org/officeDocument/2006/relationships/slide" Target="slides/slide37.xml"/><Relationship Id="rId70" Type="http://schemas.openxmlformats.org/officeDocument/2006/relationships/slide" Target="slides/slide36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35.xml"/><Relationship Id="rId68" Type="http://schemas.openxmlformats.org/officeDocument/2006/relationships/slide" Target="slides/slide34.xml"/><Relationship Id="rId67" Type="http://schemas.openxmlformats.org/officeDocument/2006/relationships/slide" Target="slides/slide33.xml"/><Relationship Id="rId66" Type="http://schemas.openxmlformats.org/officeDocument/2006/relationships/slide" Target="slides/slide32.xml"/><Relationship Id="rId65" Type="http://schemas.openxmlformats.org/officeDocument/2006/relationships/slide" Target="slides/slide31.xml"/><Relationship Id="rId64" Type="http://schemas.openxmlformats.org/officeDocument/2006/relationships/slide" Target="slides/slide30.xml"/><Relationship Id="rId63" Type="http://schemas.openxmlformats.org/officeDocument/2006/relationships/slide" Target="slides/slide29.xml"/><Relationship Id="rId62" Type="http://schemas.openxmlformats.org/officeDocument/2006/relationships/slide" Target="slides/slide28.xml"/><Relationship Id="rId61" Type="http://schemas.openxmlformats.org/officeDocument/2006/relationships/slide" Target="slides/slide27.xml"/><Relationship Id="rId60" Type="http://schemas.openxmlformats.org/officeDocument/2006/relationships/slide" Target="slides/slide26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25.xml"/><Relationship Id="rId58" Type="http://schemas.openxmlformats.org/officeDocument/2006/relationships/slide" Target="slides/slide24.xml"/><Relationship Id="rId57" Type="http://schemas.openxmlformats.org/officeDocument/2006/relationships/slide" Target="slides/slide23.xml"/><Relationship Id="rId56" Type="http://schemas.openxmlformats.org/officeDocument/2006/relationships/slide" Target="slides/slide22.xml"/><Relationship Id="rId55" Type="http://schemas.openxmlformats.org/officeDocument/2006/relationships/slide" Target="slides/slide21.xml"/><Relationship Id="rId54" Type="http://schemas.openxmlformats.org/officeDocument/2006/relationships/slide" Target="slides/slide20.xml"/><Relationship Id="rId53" Type="http://schemas.openxmlformats.org/officeDocument/2006/relationships/slide" Target="slides/slide19.xml"/><Relationship Id="rId52" Type="http://schemas.openxmlformats.org/officeDocument/2006/relationships/slide" Target="slides/slide18.xml"/><Relationship Id="rId51" Type="http://schemas.openxmlformats.org/officeDocument/2006/relationships/slide" Target="slides/slide17.xml"/><Relationship Id="rId50" Type="http://schemas.openxmlformats.org/officeDocument/2006/relationships/slide" Target="slides/slide16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15.xml"/><Relationship Id="rId48" Type="http://schemas.openxmlformats.org/officeDocument/2006/relationships/slide" Target="slides/slide14.xml"/><Relationship Id="rId47" Type="http://schemas.openxmlformats.org/officeDocument/2006/relationships/slide" Target="slides/slide13.xml"/><Relationship Id="rId46" Type="http://schemas.openxmlformats.org/officeDocument/2006/relationships/slide" Target="slides/slide12.xml"/><Relationship Id="rId45" Type="http://schemas.openxmlformats.org/officeDocument/2006/relationships/slide" Target="slides/slide11.xml"/><Relationship Id="rId44" Type="http://schemas.openxmlformats.org/officeDocument/2006/relationships/slide" Target="slides/slide10.xml"/><Relationship Id="rId43" Type="http://schemas.openxmlformats.org/officeDocument/2006/relationships/slide" Target="slides/slide9.xml"/><Relationship Id="rId42" Type="http://schemas.openxmlformats.org/officeDocument/2006/relationships/slide" Target="slides/slide8.xml"/><Relationship Id="rId41" Type="http://schemas.openxmlformats.org/officeDocument/2006/relationships/slide" Target="slides/slide7.xml"/><Relationship Id="rId40" Type="http://schemas.openxmlformats.org/officeDocument/2006/relationships/slide" Target="slides/slide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5.xml"/><Relationship Id="rId38" Type="http://schemas.openxmlformats.org/officeDocument/2006/relationships/slide" Target="slides/slide4.xml"/><Relationship Id="rId37" Type="http://schemas.openxmlformats.org/officeDocument/2006/relationships/slide" Target="slides/slide3.xml"/><Relationship Id="rId36" Type="http://schemas.openxmlformats.org/officeDocument/2006/relationships/slide" Target="slides/slide2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1.xml"/><Relationship Id="rId33" Type="http://schemas.openxmlformats.org/officeDocument/2006/relationships/slideMaster" Target="slideMasters/slideMaster32.xml"/><Relationship Id="rId32" Type="http://schemas.openxmlformats.org/officeDocument/2006/relationships/slideMaster" Target="slideMasters/slideMaster31.xml"/><Relationship Id="rId31" Type="http://schemas.openxmlformats.org/officeDocument/2006/relationships/slideMaster" Target="slideMasters/slideMaster30.xml"/><Relationship Id="rId30" Type="http://schemas.openxmlformats.org/officeDocument/2006/relationships/slideMaster" Target="slideMasters/slideMaster29.xml"/><Relationship Id="rId3" Type="http://schemas.openxmlformats.org/officeDocument/2006/relationships/slideMaster" Target="slideMasters/slideMaster2.xml"/><Relationship Id="rId29" Type="http://schemas.openxmlformats.org/officeDocument/2006/relationships/slideMaster" Target="slideMasters/slideMaster28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6105-9184-4D10-9651-78B25B1FB031}" type="datetimeFigureOut">
              <a:rPr lang="zh-CN" altLang="en-US" smtClean="0">
                <a:latin typeface="汉仪中黑 简" panose="00020600040101010101" pitchFamily="18" charset="-122"/>
                <a:ea typeface="汉仪中黑 简" panose="00020600040101010101" pitchFamily="18" charset="-122"/>
              </a:rPr>
            </a:fld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5" name="灯稻壳鸭鸭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4CC10-FE58-4B44-8CFC-9A383F5613D5}" type="slidenum">
              <a:rPr lang="zh-CN" altLang="en-US" smtClean="0">
                <a:latin typeface="汉仪中黑 简" panose="00020600040101010101" pitchFamily="18" charset="-122"/>
                <a:ea typeface="汉仪中黑 简" panose="00020600040101010101" pitchFamily="18" charset="-122"/>
              </a:rPr>
            </a:fld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fld id="{6C90DA43-E90B-46C6-8D0E-501357EF28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稻壳鸭鸭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fld id="{9AA4A70D-F8B6-47F8-A067-73B9F0C464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0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0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0.xml"/></Relationships>
</file>

<file path=ppt/slideLayouts/_rels/slideLayout10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1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1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1.xml"/></Relationships>
</file>

<file path=ppt/slideLayouts/_rels/slideLayout10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2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2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2.xml"/></Relationships>
</file>

<file path=ppt/slideLayouts/_rels/slideLayout1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3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3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3.xml"/></Relationships>
</file>

<file path=ppt/slideLayouts/_rels/slideLayout1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4.xml"/></Relationships>
</file>

<file path=ppt/slideLayouts/_rels/slideLayout1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4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4.xml"/></Relationships>
</file>

<file path=ppt/slideLayouts/_rels/slideLayout1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5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5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5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6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6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6.xml"/></Relationships>
</file>

<file path=ppt/slideLayouts/_rels/slideLayout1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7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7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7.xml"/></Relationships>
</file>

<file path=ppt/slideLayouts/_rels/slideLayout1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8.xml"/></Relationships>
</file>

<file path=ppt/slideLayouts/_rels/slideLayout1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8.xml"/></Relationships>
</file>

<file path=ppt/slideLayouts/_rels/slideLayout1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8.xml"/></Relationships>
</file>

<file path=ppt/slideLayouts/_rels/slideLayout1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9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9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9.xml"/></Relationships>
</file>

<file path=ppt/slideLayouts/_rels/slideLayout1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0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30.xml"/></Relationships>
</file>

<file path=ppt/slideLayouts/_rels/slideLayout1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0.xml"/></Relationships>
</file>

<file path=ppt/slideLayouts/_rels/slideLayout1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1.xml"/></Relationships>
</file>

<file path=ppt/slideLayouts/_rels/slideLayout1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31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1.xml"/></Relationships>
</file>

<file path=ppt/slideLayouts/_rels/slideLayout15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2.xml"/></Relationships>
</file>

<file path=ppt/slideLayouts/_rels/slideLayout1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32.xml"/></Relationships>
</file>

<file path=ppt/slideLayouts/_rels/slideLayout1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2.xml"/></Relationships>
</file>

<file path=ppt/slideLayouts/_rels/slideLayout1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3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3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3.xml"/></Relationships>
</file>

<file path=ppt/slideLayouts/_rels/slideLayout6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png"/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5.xml"/></Relationships>
</file>

<file path=ppt/slideLayouts/_rels/slideLayout7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6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6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7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7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7.xml"/></Relationships>
</file>

<file path=ppt/slideLayouts/_rels/slideLayout8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8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8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8.xml"/></Relationships>
</file>

<file path=ppt/slideLayouts/_rels/slideLayout9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9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9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9.xml"/></Relationships>
</file>

<file path=ppt/slideLayouts/_rels/slideLayout9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mille"/>
          <p:cNvSpPr/>
          <p:nvPr userDrawn="1"/>
        </p:nvSpPr>
        <p:spPr>
          <a:xfrm rot="18720000">
            <a:off x="3903980" y="6673215"/>
            <a:ext cx="356235" cy="3486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camille"/>
          <p:cNvSpPr/>
          <p:nvPr userDrawn="1"/>
        </p:nvSpPr>
        <p:spPr>
          <a:xfrm rot="180000">
            <a:off x="-436245" y="4641850"/>
            <a:ext cx="3446780" cy="2769870"/>
          </a:xfrm>
          <a:custGeom>
            <a:avLst/>
            <a:gdLst>
              <a:gd name="connisteX0" fmla="*/ 138538 w 3254122"/>
              <a:gd name="connsiteY0" fmla="*/ 404827 h 2614746"/>
              <a:gd name="connisteX1" fmla="*/ 557638 w 3254122"/>
              <a:gd name="connsiteY1" fmla="*/ 39067 h 2614746"/>
              <a:gd name="connisteX2" fmla="*/ 842118 w 3254122"/>
              <a:gd name="connsiteY2" fmla="*/ 1258267 h 2614746"/>
              <a:gd name="connisteX3" fmla="*/ 1397108 w 3254122"/>
              <a:gd name="connsiteY3" fmla="*/ 1190957 h 2614746"/>
              <a:gd name="connisteX4" fmla="*/ 1505693 w 3254122"/>
              <a:gd name="connsiteY4" fmla="*/ 1637997 h 2614746"/>
              <a:gd name="connisteX5" fmla="*/ 1939398 w 3254122"/>
              <a:gd name="connsiteY5" fmla="*/ 1827227 h 2614746"/>
              <a:gd name="connisteX6" fmla="*/ 2508358 w 3254122"/>
              <a:gd name="connsiteY6" fmla="*/ 1475437 h 2614746"/>
              <a:gd name="connisteX7" fmla="*/ 3225908 w 3254122"/>
              <a:gd name="connsiteY7" fmla="*/ 2139012 h 2614746"/>
              <a:gd name="connisteX8" fmla="*/ 1668253 w 3254122"/>
              <a:gd name="connsiteY8" fmla="*/ 2382852 h 2614746"/>
              <a:gd name="connisteX9" fmla="*/ 138538 w 3254122"/>
              <a:gd name="connsiteY9" fmla="*/ 2423492 h 2614746"/>
              <a:gd name="connisteX10" fmla="*/ 152508 w 3254122"/>
              <a:gd name="connsiteY10" fmla="*/ 256237 h 26147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3254123" h="2614747">
                <a:moveTo>
                  <a:pt x="138539" y="404828"/>
                </a:moveTo>
                <a:cubicBezTo>
                  <a:pt x="216644" y="307038"/>
                  <a:pt x="416669" y="-131747"/>
                  <a:pt x="557639" y="39068"/>
                </a:cubicBezTo>
                <a:cubicBezTo>
                  <a:pt x="698609" y="209883"/>
                  <a:pt x="674479" y="1027763"/>
                  <a:pt x="842119" y="1258268"/>
                </a:cubicBezTo>
                <a:cubicBezTo>
                  <a:pt x="1009759" y="1488773"/>
                  <a:pt x="1264394" y="1114758"/>
                  <a:pt x="1397109" y="1190958"/>
                </a:cubicBezTo>
                <a:cubicBezTo>
                  <a:pt x="1529824" y="1267158"/>
                  <a:pt x="1397109" y="1510998"/>
                  <a:pt x="1505694" y="1637998"/>
                </a:cubicBezTo>
                <a:cubicBezTo>
                  <a:pt x="1614279" y="1764998"/>
                  <a:pt x="1738739" y="1859613"/>
                  <a:pt x="1939399" y="1827228"/>
                </a:cubicBezTo>
                <a:cubicBezTo>
                  <a:pt x="2140059" y="1794843"/>
                  <a:pt x="2251184" y="1413208"/>
                  <a:pt x="2508359" y="1475438"/>
                </a:cubicBezTo>
                <a:cubicBezTo>
                  <a:pt x="2765534" y="1537668"/>
                  <a:pt x="3394184" y="1957403"/>
                  <a:pt x="3225909" y="2139013"/>
                </a:cubicBezTo>
                <a:cubicBezTo>
                  <a:pt x="3057634" y="2320623"/>
                  <a:pt x="2285474" y="2325703"/>
                  <a:pt x="1668254" y="2382853"/>
                </a:cubicBezTo>
                <a:cubicBezTo>
                  <a:pt x="1051034" y="2440003"/>
                  <a:pt x="441434" y="2848943"/>
                  <a:pt x="138539" y="2423493"/>
                </a:cubicBezTo>
                <a:cubicBezTo>
                  <a:pt x="-164356" y="1998043"/>
                  <a:pt x="118854" y="690578"/>
                  <a:pt x="152509" y="256238"/>
                </a:cubicBezTo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8907145" y="-559435"/>
            <a:ext cx="4732020" cy="4109085"/>
            <a:chOff x="12197" y="-881"/>
            <a:chExt cx="9282" cy="8060"/>
          </a:xfrm>
        </p:grpSpPr>
        <p:sp>
          <p:nvSpPr>
            <p:cNvPr id="9" name="任意多边形 8"/>
            <p:cNvSpPr/>
            <p:nvPr userDrawn="1"/>
          </p:nvSpPr>
          <p:spPr>
            <a:xfrm rot="11220000">
              <a:off x="12669" y="-881"/>
              <a:ext cx="7588" cy="6037"/>
            </a:xfrm>
            <a:custGeom>
              <a:avLst/>
              <a:gdLst>
                <a:gd name="connsiteX0" fmla="*/ 320 w 7587"/>
                <a:gd name="connsiteY0" fmla="*/ 935 h 6037"/>
                <a:gd name="connsiteX1" fmla="*/ 1287 w 7587"/>
                <a:gd name="connsiteY1" fmla="*/ 90 h 6037"/>
                <a:gd name="connsiteX2" fmla="*/ 1944 w 7587"/>
                <a:gd name="connsiteY2" fmla="*/ 2905 h 6037"/>
                <a:gd name="connsiteX3" fmla="*/ 3226 w 7587"/>
                <a:gd name="connsiteY3" fmla="*/ 2750 h 6037"/>
                <a:gd name="connsiteX4" fmla="*/ 3904 w 7587"/>
                <a:gd name="connsiteY4" fmla="*/ 3724 h 6037"/>
                <a:gd name="connsiteX5" fmla="*/ 5205 w 7587"/>
                <a:gd name="connsiteY5" fmla="*/ 4236 h 6037"/>
                <a:gd name="connsiteX6" fmla="*/ 6762 w 7587"/>
                <a:gd name="connsiteY6" fmla="*/ 3980 h 6037"/>
                <a:gd name="connsiteX7" fmla="*/ 7448 w 7587"/>
                <a:gd name="connsiteY7" fmla="*/ 4939 h 6037"/>
                <a:gd name="connsiteX8" fmla="*/ 3852 w 7587"/>
                <a:gd name="connsiteY8" fmla="*/ 5502 h 6037"/>
                <a:gd name="connsiteX9" fmla="*/ 320 w 7587"/>
                <a:gd name="connsiteY9" fmla="*/ 5595 h 6037"/>
                <a:gd name="connsiteX10" fmla="*/ 352 w 7587"/>
                <a:gd name="connsiteY10" fmla="*/ 592 h 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88" h="6037">
                  <a:moveTo>
                    <a:pt x="320" y="935"/>
                  </a:moveTo>
                  <a:cubicBezTo>
                    <a:pt x="500" y="709"/>
                    <a:pt x="962" y="-304"/>
                    <a:pt x="1287" y="90"/>
                  </a:cubicBezTo>
                  <a:cubicBezTo>
                    <a:pt x="1613" y="485"/>
                    <a:pt x="1557" y="2373"/>
                    <a:pt x="1944" y="2905"/>
                  </a:cubicBezTo>
                  <a:cubicBezTo>
                    <a:pt x="2331" y="3437"/>
                    <a:pt x="2919" y="2574"/>
                    <a:pt x="3226" y="2750"/>
                  </a:cubicBezTo>
                  <a:cubicBezTo>
                    <a:pt x="3532" y="2926"/>
                    <a:pt x="3654" y="3431"/>
                    <a:pt x="3904" y="3724"/>
                  </a:cubicBezTo>
                  <a:cubicBezTo>
                    <a:pt x="4155" y="4017"/>
                    <a:pt x="4741" y="4311"/>
                    <a:pt x="5205" y="4236"/>
                  </a:cubicBezTo>
                  <a:cubicBezTo>
                    <a:pt x="5668" y="4161"/>
                    <a:pt x="6168" y="3836"/>
                    <a:pt x="6762" y="3980"/>
                  </a:cubicBezTo>
                  <a:cubicBezTo>
                    <a:pt x="7356" y="4123"/>
                    <a:pt x="7836" y="4519"/>
                    <a:pt x="7448" y="4939"/>
                  </a:cubicBezTo>
                  <a:cubicBezTo>
                    <a:pt x="7059" y="5358"/>
                    <a:pt x="5277" y="5370"/>
                    <a:pt x="3852" y="5502"/>
                  </a:cubicBezTo>
                  <a:cubicBezTo>
                    <a:pt x="2427" y="5634"/>
                    <a:pt x="1019" y="6578"/>
                    <a:pt x="320" y="5595"/>
                  </a:cubicBezTo>
                  <a:cubicBezTo>
                    <a:pt x="-379" y="4613"/>
                    <a:pt x="274" y="1594"/>
                    <a:pt x="352" y="592"/>
                  </a:cubicBezTo>
                </a:path>
              </a:pathLst>
            </a:custGeom>
            <a:solidFill>
              <a:srgbClr val="7A85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camille"/>
            <p:cNvSpPr/>
            <p:nvPr userDrawn="1"/>
          </p:nvSpPr>
          <p:spPr>
            <a:xfrm rot="18720000">
              <a:off x="17528" y="3438"/>
              <a:ext cx="1488" cy="145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381" h="7211">
                  <a:moveTo>
                    <a:pt x="2750" y="7092"/>
                  </a:moveTo>
                  <a:lnTo>
                    <a:pt x="4631" y="7092"/>
                  </a:lnTo>
                  <a:lnTo>
                    <a:pt x="4613" y="7097"/>
                  </a:lnTo>
                  <a:cubicBezTo>
                    <a:pt x="4362" y="7161"/>
                    <a:pt x="4101" y="7200"/>
                    <a:pt x="3833" y="7210"/>
                  </a:cubicBezTo>
                  <a:lnTo>
                    <a:pt x="3811" y="7211"/>
                  </a:lnTo>
                  <a:lnTo>
                    <a:pt x="3570" y="7211"/>
                  </a:lnTo>
                  <a:lnTo>
                    <a:pt x="3548" y="7210"/>
                  </a:lnTo>
                  <a:cubicBezTo>
                    <a:pt x="3279" y="7200"/>
                    <a:pt x="3019" y="7161"/>
                    <a:pt x="2768" y="7097"/>
                  </a:cubicBezTo>
                  <a:lnTo>
                    <a:pt x="2750" y="7092"/>
                  </a:lnTo>
                  <a:close/>
                  <a:moveTo>
                    <a:pt x="1809" y="6698"/>
                  </a:moveTo>
                  <a:lnTo>
                    <a:pt x="5572" y="6698"/>
                  </a:lnTo>
                  <a:lnTo>
                    <a:pt x="5566" y="6702"/>
                  </a:lnTo>
                  <a:cubicBezTo>
                    <a:pt x="5502" y="6739"/>
                    <a:pt x="5437" y="6775"/>
                    <a:pt x="5370" y="6809"/>
                  </a:cubicBezTo>
                  <a:lnTo>
                    <a:pt x="5355" y="6817"/>
                  </a:lnTo>
                  <a:lnTo>
                    <a:pt x="2026" y="6817"/>
                  </a:lnTo>
                  <a:lnTo>
                    <a:pt x="2010" y="6809"/>
                  </a:lnTo>
                  <a:cubicBezTo>
                    <a:pt x="1944" y="6775"/>
                    <a:pt x="1879" y="6739"/>
                    <a:pt x="1815" y="6702"/>
                  </a:cubicBezTo>
                  <a:lnTo>
                    <a:pt x="1809" y="6698"/>
                  </a:lnTo>
                  <a:close/>
                  <a:moveTo>
                    <a:pt x="1265" y="6304"/>
                  </a:moveTo>
                  <a:lnTo>
                    <a:pt x="6116" y="6304"/>
                  </a:lnTo>
                  <a:lnTo>
                    <a:pt x="6106" y="6313"/>
                  </a:lnTo>
                  <a:cubicBezTo>
                    <a:pt x="6072" y="6342"/>
                    <a:pt x="6038" y="6370"/>
                    <a:pt x="6004" y="6398"/>
                  </a:cubicBezTo>
                  <a:lnTo>
                    <a:pt x="5972" y="6423"/>
                  </a:lnTo>
                  <a:lnTo>
                    <a:pt x="1408" y="6423"/>
                  </a:lnTo>
                  <a:lnTo>
                    <a:pt x="1377" y="6398"/>
                  </a:lnTo>
                  <a:cubicBezTo>
                    <a:pt x="1343" y="6370"/>
                    <a:pt x="1309" y="6342"/>
                    <a:pt x="1275" y="6313"/>
                  </a:cubicBezTo>
                  <a:lnTo>
                    <a:pt x="1265" y="6304"/>
                  </a:lnTo>
                  <a:close/>
                  <a:moveTo>
                    <a:pt x="876" y="5910"/>
                  </a:moveTo>
                  <a:lnTo>
                    <a:pt x="6505" y="5910"/>
                  </a:lnTo>
                  <a:lnTo>
                    <a:pt x="6481" y="5938"/>
                  </a:lnTo>
                  <a:cubicBezTo>
                    <a:pt x="6462" y="5960"/>
                    <a:pt x="6442" y="5982"/>
                    <a:pt x="6422" y="6004"/>
                  </a:cubicBezTo>
                  <a:lnTo>
                    <a:pt x="6399" y="6029"/>
                  </a:lnTo>
                  <a:lnTo>
                    <a:pt x="982" y="6029"/>
                  </a:lnTo>
                  <a:lnTo>
                    <a:pt x="959" y="6004"/>
                  </a:lnTo>
                  <a:cubicBezTo>
                    <a:pt x="939" y="5982"/>
                    <a:pt x="919" y="5960"/>
                    <a:pt x="900" y="5938"/>
                  </a:cubicBezTo>
                  <a:lnTo>
                    <a:pt x="876" y="5910"/>
                  </a:lnTo>
                  <a:close/>
                  <a:moveTo>
                    <a:pt x="584" y="5516"/>
                  </a:moveTo>
                  <a:lnTo>
                    <a:pt x="6797" y="5516"/>
                  </a:lnTo>
                  <a:lnTo>
                    <a:pt x="6775" y="5549"/>
                  </a:lnTo>
                  <a:cubicBezTo>
                    <a:pt x="6759" y="5574"/>
                    <a:pt x="6742" y="5598"/>
                    <a:pt x="6725" y="5623"/>
                  </a:cubicBezTo>
                  <a:lnTo>
                    <a:pt x="6717" y="5635"/>
                  </a:lnTo>
                  <a:lnTo>
                    <a:pt x="664" y="5635"/>
                  </a:lnTo>
                  <a:lnTo>
                    <a:pt x="655" y="5623"/>
                  </a:lnTo>
                  <a:cubicBezTo>
                    <a:pt x="638" y="5598"/>
                    <a:pt x="622" y="5574"/>
                    <a:pt x="605" y="5549"/>
                  </a:cubicBezTo>
                  <a:lnTo>
                    <a:pt x="584" y="5516"/>
                  </a:lnTo>
                  <a:close/>
                  <a:moveTo>
                    <a:pt x="364" y="5122"/>
                  </a:moveTo>
                  <a:lnTo>
                    <a:pt x="7017" y="5122"/>
                  </a:lnTo>
                  <a:lnTo>
                    <a:pt x="7017" y="5122"/>
                  </a:lnTo>
                  <a:cubicBezTo>
                    <a:pt x="7004" y="5149"/>
                    <a:pt x="6991" y="5176"/>
                    <a:pt x="6977" y="5203"/>
                  </a:cubicBezTo>
                  <a:lnTo>
                    <a:pt x="6957" y="5241"/>
                  </a:lnTo>
                  <a:lnTo>
                    <a:pt x="424" y="5241"/>
                  </a:lnTo>
                  <a:lnTo>
                    <a:pt x="404" y="5203"/>
                  </a:lnTo>
                  <a:cubicBezTo>
                    <a:pt x="390" y="5176"/>
                    <a:pt x="377" y="5149"/>
                    <a:pt x="364" y="5122"/>
                  </a:cubicBezTo>
                  <a:lnTo>
                    <a:pt x="364" y="5122"/>
                  </a:lnTo>
                  <a:close/>
                  <a:moveTo>
                    <a:pt x="201" y="4728"/>
                  </a:moveTo>
                  <a:lnTo>
                    <a:pt x="7179" y="4728"/>
                  </a:lnTo>
                  <a:lnTo>
                    <a:pt x="7172" y="4749"/>
                  </a:lnTo>
                  <a:cubicBezTo>
                    <a:pt x="7162" y="4777"/>
                    <a:pt x="7152" y="4806"/>
                    <a:pt x="7141" y="4834"/>
                  </a:cubicBezTo>
                  <a:lnTo>
                    <a:pt x="7136" y="4847"/>
                  </a:lnTo>
                  <a:lnTo>
                    <a:pt x="245" y="4847"/>
                  </a:lnTo>
                  <a:lnTo>
                    <a:pt x="240" y="4834"/>
                  </a:lnTo>
                  <a:cubicBezTo>
                    <a:pt x="229" y="4806"/>
                    <a:pt x="219" y="4777"/>
                    <a:pt x="209" y="4749"/>
                  </a:cubicBezTo>
                  <a:lnTo>
                    <a:pt x="201" y="4728"/>
                  </a:lnTo>
                  <a:close/>
                  <a:moveTo>
                    <a:pt x="89" y="4334"/>
                  </a:moveTo>
                  <a:lnTo>
                    <a:pt x="7291" y="4334"/>
                  </a:lnTo>
                  <a:lnTo>
                    <a:pt x="7286" y="4356"/>
                  </a:lnTo>
                  <a:cubicBezTo>
                    <a:pt x="7279" y="4386"/>
                    <a:pt x="7272" y="4415"/>
                    <a:pt x="7265" y="4445"/>
                  </a:cubicBezTo>
                  <a:lnTo>
                    <a:pt x="7263" y="4453"/>
                  </a:lnTo>
                  <a:lnTo>
                    <a:pt x="118" y="4453"/>
                  </a:lnTo>
                  <a:lnTo>
                    <a:pt x="116" y="4445"/>
                  </a:lnTo>
                  <a:cubicBezTo>
                    <a:pt x="108" y="4415"/>
                    <a:pt x="101" y="4386"/>
                    <a:pt x="94" y="4356"/>
                  </a:cubicBezTo>
                  <a:lnTo>
                    <a:pt x="89" y="4334"/>
                  </a:lnTo>
                  <a:close/>
                  <a:moveTo>
                    <a:pt x="23" y="3940"/>
                  </a:moveTo>
                  <a:lnTo>
                    <a:pt x="7357" y="3940"/>
                  </a:lnTo>
                  <a:lnTo>
                    <a:pt x="7357" y="3946"/>
                  </a:lnTo>
                  <a:cubicBezTo>
                    <a:pt x="7353" y="3977"/>
                    <a:pt x="7349" y="4008"/>
                    <a:pt x="7345" y="4039"/>
                  </a:cubicBezTo>
                  <a:lnTo>
                    <a:pt x="7342" y="4059"/>
                  </a:lnTo>
                  <a:lnTo>
                    <a:pt x="39" y="4059"/>
                  </a:lnTo>
                  <a:lnTo>
                    <a:pt x="36" y="4039"/>
                  </a:lnTo>
                  <a:cubicBezTo>
                    <a:pt x="31" y="4008"/>
                    <a:pt x="27" y="3977"/>
                    <a:pt x="24" y="3946"/>
                  </a:cubicBezTo>
                  <a:lnTo>
                    <a:pt x="23" y="3940"/>
                  </a:lnTo>
                  <a:close/>
                  <a:moveTo>
                    <a:pt x="0" y="3546"/>
                  </a:moveTo>
                  <a:lnTo>
                    <a:pt x="7381" y="3546"/>
                  </a:lnTo>
                  <a:lnTo>
                    <a:pt x="7381" y="3570"/>
                  </a:lnTo>
                  <a:cubicBezTo>
                    <a:pt x="7380" y="3586"/>
                    <a:pt x="7380" y="3602"/>
                    <a:pt x="7380" y="3618"/>
                  </a:cubicBezTo>
                  <a:lnTo>
                    <a:pt x="7378" y="3665"/>
                  </a:lnTo>
                  <a:lnTo>
                    <a:pt x="3" y="3665"/>
                  </a:lnTo>
                  <a:lnTo>
                    <a:pt x="1" y="3618"/>
                  </a:lnTo>
                  <a:cubicBezTo>
                    <a:pt x="1" y="3602"/>
                    <a:pt x="0" y="3586"/>
                    <a:pt x="0" y="3570"/>
                  </a:cubicBezTo>
                  <a:lnTo>
                    <a:pt x="0" y="3546"/>
                  </a:lnTo>
                  <a:close/>
                  <a:moveTo>
                    <a:pt x="18" y="3152"/>
                  </a:moveTo>
                  <a:lnTo>
                    <a:pt x="7362" y="3152"/>
                  </a:lnTo>
                  <a:lnTo>
                    <a:pt x="7366" y="3192"/>
                  </a:lnTo>
                  <a:cubicBezTo>
                    <a:pt x="7368" y="3207"/>
                    <a:pt x="7369" y="3223"/>
                    <a:pt x="7370" y="3239"/>
                  </a:cubicBezTo>
                  <a:lnTo>
                    <a:pt x="7372" y="3271"/>
                  </a:lnTo>
                  <a:lnTo>
                    <a:pt x="8" y="3271"/>
                  </a:lnTo>
                  <a:lnTo>
                    <a:pt x="11" y="3239"/>
                  </a:lnTo>
                  <a:cubicBezTo>
                    <a:pt x="12" y="3223"/>
                    <a:pt x="13" y="3207"/>
                    <a:pt x="14" y="3192"/>
                  </a:cubicBezTo>
                  <a:lnTo>
                    <a:pt x="18" y="3152"/>
                  </a:lnTo>
                  <a:close/>
                  <a:moveTo>
                    <a:pt x="79" y="2758"/>
                  </a:moveTo>
                  <a:lnTo>
                    <a:pt x="7301" y="2758"/>
                  </a:lnTo>
                  <a:lnTo>
                    <a:pt x="7306" y="2779"/>
                  </a:lnTo>
                  <a:cubicBezTo>
                    <a:pt x="7312" y="2809"/>
                    <a:pt x="7318" y="2839"/>
                    <a:pt x="7323" y="2869"/>
                  </a:cubicBezTo>
                  <a:lnTo>
                    <a:pt x="7325" y="2877"/>
                  </a:lnTo>
                  <a:lnTo>
                    <a:pt x="56" y="2877"/>
                  </a:lnTo>
                  <a:lnTo>
                    <a:pt x="57" y="2869"/>
                  </a:lnTo>
                  <a:cubicBezTo>
                    <a:pt x="63" y="2839"/>
                    <a:pt x="69" y="2809"/>
                    <a:pt x="75" y="2779"/>
                  </a:cubicBezTo>
                  <a:lnTo>
                    <a:pt x="79" y="2758"/>
                  </a:lnTo>
                  <a:close/>
                  <a:moveTo>
                    <a:pt x="185" y="2364"/>
                  </a:moveTo>
                  <a:lnTo>
                    <a:pt x="7195" y="2364"/>
                  </a:lnTo>
                  <a:lnTo>
                    <a:pt x="7201" y="2382"/>
                  </a:lnTo>
                  <a:cubicBezTo>
                    <a:pt x="7211" y="2411"/>
                    <a:pt x="7220" y="2439"/>
                    <a:pt x="7228" y="2469"/>
                  </a:cubicBezTo>
                  <a:lnTo>
                    <a:pt x="7232" y="2483"/>
                  </a:lnTo>
                  <a:lnTo>
                    <a:pt x="148" y="2483"/>
                  </a:lnTo>
                  <a:lnTo>
                    <a:pt x="153" y="2469"/>
                  </a:lnTo>
                  <a:cubicBezTo>
                    <a:pt x="161" y="2439"/>
                    <a:pt x="170" y="2411"/>
                    <a:pt x="180" y="2382"/>
                  </a:cubicBezTo>
                  <a:lnTo>
                    <a:pt x="185" y="2364"/>
                  </a:lnTo>
                  <a:close/>
                  <a:moveTo>
                    <a:pt x="341" y="1970"/>
                  </a:moveTo>
                  <a:lnTo>
                    <a:pt x="7039" y="1970"/>
                  </a:lnTo>
                  <a:lnTo>
                    <a:pt x="7055" y="2004"/>
                  </a:lnTo>
                  <a:cubicBezTo>
                    <a:pt x="7067" y="2031"/>
                    <a:pt x="7079" y="2058"/>
                    <a:pt x="7091" y="2086"/>
                  </a:cubicBezTo>
                  <a:lnTo>
                    <a:pt x="7092" y="2089"/>
                  </a:lnTo>
                  <a:lnTo>
                    <a:pt x="289" y="2089"/>
                  </a:lnTo>
                  <a:lnTo>
                    <a:pt x="290" y="2086"/>
                  </a:lnTo>
                  <a:cubicBezTo>
                    <a:pt x="302" y="2058"/>
                    <a:pt x="314" y="2031"/>
                    <a:pt x="326" y="2004"/>
                  </a:cubicBezTo>
                  <a:lnTo>
                    <a:pt x="341" y="1970"/>
                  </a:lnTo>
                  <a:close/>
                  <a:moveTo>
                    <a:pt x="554" y="1576"/>
                  </a:moveTo>
                  <a:lnTo>
                    <a:pt x="6826" y="1576"/>
                  </a:lnTo>
                  <a:lnTo>
                    <a:pt x="6847" y="1609"/>
                  </a:lnTo>
                  <a:cubicBezTo>
                    <a:pt x="6862" y="1634"/>
                    <a:pt x="6877" y="1660"/>
                    <a:pt x="6892" y="1686"/>
                  </a:cubicBezTo>
                  <a:lnTo>
                    <a:pt x="6897" y="1695"/>
                  </a:lnTo>
                  <a:lnTo>
                    <a:pt x="483" y="1695"/>
                  </a:lnTo>
                  <a:lnTo>
                    <a:pt x="489" y="1686"/>
                  </a:lnTo>
                  <a:cubicBezTo>
                    <a:pt x="504" y="1660"/>
                    <a:pt x="519" y="1634"/>
                    <a:pt x="534" y="1609"/>
                  </a:cubicBezTo>
                  <a:lnTo>
                    <a:pt x="554" y="1576"/>
                  </a:lnTo>
                  <a:close/>
                  <a:moveTo>
                    <a:pt x="837" y="1182"/>
                  </a:moveTo>
                  <a:lnTo>
                    <a:pt x="6544" y="1182"/>
                  </a:lnTo>
                  <a:lnTo>
                    <a:pt x="6566" y="1209"/>
                  </a:lnTo>
                  <a:cubicBezTo>
                    <a:pt x="6585" y="1232"/>
                    <a:pt x="6603" y="1256"/>
                    <a:pt x="6621" y="1279"/>
                  </a:cubicBezTo>
                  <a:lnTo>
                    <a:pt x="6638" y="1301"/>
                  </a:lnTo>
                  <a:lnTo>
                    <a:pt x="743" y="1301"/>
                  </a:lnTo>
                  <a:lnTo>
                    <a:pt x="760" y="1279"/>
                  </a:lnTo>
                  <a:cubicBezTo>
                    <a:pt x="778" y="1256"/>
                    <a:pt x="796" y="1232"/>
                    <a:pt x="815" y="1209"/>
                  </a:cubicBezTo>
                  <a:lnTo>
                    <a:pt x="837" y="1182"/>
                  </a:lnTo>
                  <a:close/>
                  <a:moveTo>
                    <a:pt x="1212" y="788"/>
                  </a:moveTo>
                  <a:lnTo>
                    <a:pt x="6169" y="788"/>
                  </a:lnTo>
                  <a:lnTo>
                    <a:pt x="6172" y="791"/>
                  </a:lnTo>
                  <a:cubicBezTo>
                    <a:pt x="6205" y="821"/>
                    <a:pt x="6237" y="851"/>
                    <a:pt x="6268" y="882"/>
                  </a:cubicBezTo>
                  <a:lnTo>
                    <a:pt x="6294" y="907"/>
                  </a:lnTo>
                  <a:lnTo>
                    <a:pt x="1087" y="907"/>
                  </a:lnTo>
                  <a:lnTo>
                    <a:pt x="1112" y="882"/>
                  </a:lnTo>
                  <a:cubicBezTo>
                    <a:pt x="1144" y="851"/>
                    <a:pt x="1176" y="821"/>
                    <a:pt x="1209" y="791"/>
                  </a:cubicBezTo>
                  <a:lnTo>
                    <a:pt x="1212" y="788"/>
                  </a:lnTo>
                  <a:close/>
                  <a:moveTo>
                    <a:pt x="1732" y="394"/>
                  </a:moveTo>
                  <a:lnTo>
                    <a:pt x="5649" y="394"/>
                  </a:lnTo>
                  <a:lnTo>
                    <a:pt x="5679" y="413"/>
                  </a:lnTo>
                  <a:cubicBezTo>
                    <a:pt x="5729" y="445"/>
                    <a:pt x="5779" y="479"/>
                    <a:pt x="5827" y="513"/>
                  </a:cubicBezTo>
                  <a:lnTo>
                    <a:pt x="5827" y="513"/>
                  </a:lnTo>
                  <a:lnTo>
                    <a:pt x="1554" y="513"/>
                  </a:lnTo>
                  <a:lnTo>
                    <a:pt x="1554" y="513"/>
                  </a:lnTo>
                  <a:cubicBezTo>
                    <a:pt x="1602" y="479"/>
                    <a:pt x="1651" y="445"/>
                    <a:pt x="1701" y="413"/>
                  </a:cubicBezTo>
                  <a:lnTo>
                    <a:pt x="1732" y="394"/>
                  </a:lnTo>
                  <a:close/>
                  <a:moveTo>
                    <a:pt x="2586" y="0"/>
                  </a:moveTo>
                  <a:lnTo>
                    <a:pt x="4794" y="0"/>
                  </a:lnTo>
                  <a:lnTo>
                    <a:pt x="4831" y="12"/>
                  </a:lnTo>
                  <a:cubicBezTo>
                    <a:pt x="4917" y="40"/>
                    <a:pt x="5002" y="71"/>
                    <a:pt x="5085" y="105"/>
                  </a:cubicBezTo>
                  <a:lnTo>
                    <a:pt x="5120" y="119"/>
                  </a:lnTo>
                  <a:lnTo>
                    <a:pt x="2261" y="119"/>
                  </a:lnTo>
                  <a:lnTo>
                    <a:pt x="2295" y="105"/>
                  </a:lnTo>
                  <a:cubicBezTo>
                    <a:pt x="2379" y="71"/>
                    <a:pt x="2463" y="40"/>
                    <a:pt x="2550" y="12"/>
                  </a:cubicBezTo>
                  <a:lnTo>
                    <a:pt x="2586" y="0"/>
                  </a:lnTo>
                  <a:close/>
                </a:path>
              </a:pathLst>
            </a:custGeom>
            <a:solidFill>
              <a:srgbClr val="B0B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 userDrawn="1"/>
          </p:nvSpPr>
          <p:spPr>
            <a:xfrm rot="12300000">
              <a:off x="12197" y="-709"/>
              <a:ext cx="9282" cy="7888"/>
            </a:xfrm>
            <a:custGeom>
              <a:avLst/>
              <a:gdLst>
                <a:gd name="connsiteX0" fmla="*/ 320 w 7587"/>
                <a:gd name="connsiteY0" fmla="*/ 935 h 6037"/>
                <a:gd name="connsiteX1" fmla="*/ 1287 w 7587"/>
                <a:gd name="connsiteY1" fmla="*/ 90 h 6037"/>
                <a:gd name="connsiteX2" fmla="*/ 1944 w 7587"/>
                <a:gd name="connsiteY2" fmla="*/ 2905 h 6037"/>
                <a:gd name="connsiteX3" fmla="*/ 3226 w 7587"/>
                <a:gd name="connsiteY3" fmla="*/ 2750 h 6037"/>
                <a:gd name="connsiteX4" fmla="*/ 3904 w 7587"/>
                <a:gd name="connsiteY4" fmla="*/ 3724 h 6037"/>
                <a:gd name="connsiteX5" fmla="*/ 5205 w 7587"/>
                <a:gd name="connsiteY5" fmla="*/ 4236 h 6037"/>
                <a:gd name="connsiteX6" fmla="*/ 6762 w 7587"/>
                <a:gd name="connsiteY6" fmla="*/ 3980 h 6037"/>
                <a:gd name="connsiteX7" fmla="*/ 7448 w 7587"/>
                <a:gd name="connsiteY7" fmla="*/ 4939 h 6037"/>
                <a:gd name="connsiteX8" fmla="*/ 3852 w 7587"/>
                <a:gd name="connsiteY8" fmla="*/ 5502 h 6037"/>
                <a:gd name="connsiteX9" fmla="*/ 320 w 7587"/>
                <a:gd name="connsiteY9" fmla="*/ 5595 h 6037"/>
                <a:gd name="connsiteX10" fmla="*/ 352 w 7587"/>
                <a:gd name="connsiteY10" fmla="*/ 592 h 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88" h="6037">
                  <a:moveTo>
                    <a:pt x="320" y="935"/>
                  </a:moveTo>
                  <a:cubicBezTo>
                    <a:pt x="500" y="709"/>
                    <a:pt x="962" y="-304"/>
                    <a:pt x="1287" y="90"/>
                  </a:cubicBezTo>
                  <a:cubicBezTo>
                    <a:pt x="1613" y="485"/>
                    <a:pt x="1557" y="2373"/>
                    <a:pt x="1944" y="2905"/>
                  </a:cubicBezTo>
                  <a:cubicBezTo>
                    <a:pt x="2331" y="3437"/>
                    <a:pt x="2919" y="2574"/>
                    <a:pt x="3226" y="2750"/>
                  </a:cubicBezTo>
                  <a:cubicBezTo>
                    <a:pt x="3532" y="2926"/>
                    <a:pt x="3654" y="3431"/>
                    <a:pt x="3904" y="3724"/>
                  </a:cubicBezTo>
                  <a:cubicBezTo>
                    <a:pt x="4155" y="4017"/>
                    <a:pt x="4741" y="4311"/>
                    <a:pt x="5205" y="4236"/>
                  </a:cubicBezTo>
                  <a:cubicBezTo>
                    <a:pt x="5668" y="4161"/>
                    <a:pt x="6168" y="3836"/>
                    <a:pt x="6762" y="3980"/>
                  </a:cubicBezTo>
                  <a:cubicBezTo>
                    <a:pt x="7356" y="4123"/>
                    <a:pt x="7836" y="4519"/>
                    <a:pt x="7448" y="4939"/>
                  </a:cubicBezTo>
                  <a:cubicBezTo>
                    <a:pt x="7059" y="5358"/>
                    <a:pt x="5277" y="5370"/>
                    <a:pt x="3852" y="5502"/>
                  </a:cubicBezTo>
                  <a:cubicBezTo>
                    <a:pt x="2427" y="5634"/>
                    <a:pt x="1019" y="6578"/>
                    <a:pt x="320" y="5595"/>
                  </a:cubicBezTo>
                  <a:cubicBezTo>
                    <a:pt x="-379" y="4613"/>
                    <a:pt x="274" y="1594"/>
                    <a:pt x="352" y="592"/>
                  </a:cubicBezTo>
                </a:path>
              </a:pathLst>
            </a:custGeom>
            <a:noFill/>
            <a:ln>
              <a:solidFill>
                <a:srgbClr val="B0B8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camille"/>
          <p:cNvSpPr/>
          <p:nvPr userDrawn="1"/>
        </p:nvSpPr>
        <p:spPr>
          <a:xfrm>
            <a:off x="-554355" y="5808980"/>
            <a:ext cx="3876675" cy="2053590"/>
          </a:xfrm>
          <a:custGeom>
            <a:avLst/>
            <a:gdLst>
              <a:gd name="connisteX0" fmla="*/ 0 w 5366373"/>
              <a:gd name="connsiteY0" fmla="*/ 485664 h 2842784"/>
              <a:gd name="connisteX1" fmla="*/ 1151890 w 5366373"/>
              <a:gd name="connsiteY1" fmla="*/ 24654 h 2842784"/>
              <a:gd name="connisteX2" fmla="*/ 1422400 w 5366373"/>
              <a:gd name="connsiteY2" fmla="*/ 1176544 h 2842784"/>
              <a:gd name="connisteX3" fmla="*/ 3224530 w 5366373"/>
              <a:gd name="connsiteY3" fmla="*/ 946039 h 2842784"/>
              <a:gd name="connisteX4" fmla="*/ 4023360 w 5366373"/>
              <a:gd name="connsiteY4" fmla="*/ 1542304 h 2842784"/>
              <a:gd name="connisteX5" fmla="*/ 5229225 w 5366373"/>
              <a:gd name="connsiteY5" fmla="*/ 1664224 h 2842784"/>
              <a:gd name="connisteX6" fmla="*/ 5297170 w 5366373"/>
              <a:gd name="connsiteY6" fmla="*/ 2842784 h 28427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5366373" h="2842785">
                <a:moveTo>
                  <a:pt x="0" y="485665"/>
                </a:moveTo>
                <a:cubicBezTo>
                  <a:pt x="224790" y="370730"/>
                  <a:pt x="867410" y="-113775"/>
                  <a:pt x="1151890" y="24655"/>
                </a:cubicBezTo>
                <a:cubicBezTo>
                  <a:pt x="1436370" y="163085"/>
                  <a:pt x="1007745" y="992395"/>
                  <a:pt x="1422400" y="1176545"/>
                </a:cubicBezTo>
                <a:cubicBezTo>
                  <a:pt x="1837055" y="1360695"/>
                  <a:pt x="2704465" y="873015"/>
                  <a:pt x="3224530" y="946040"/>
                </a:cubicBezTo>
                <a:cubicBezTo>
                  <a:pt x="3744595" y="1019065"/>
                  <a:pt x="3622675" y="1398795"/>
                  <a:pt x="4023360" y="1542305"/>
                </a:cubicBezTo>
                <a:cubicBezTo>
                  <a:pt x="4424045" y="1685815"/>
                  <a:pt x="4974590" y="1403875"/>
                  <a:pt x="5229225" y="1664225"/>
                </a:cubicBezTo>
                <a:cubicBezTo>
                  <a:pt x="5483860" y="1924575"/>
                  <a:pt x="5307965" y="2609740"/>
                  <a:pt x="5297170" y="2842785"/>
                </a:cubicBezTo>
              </a:path>
            </a:pathLst>
          </a:custGeom>
          <a:noFill/>
          <a:ln>
            <a:solidFill>
              <a:srgbClr val="FE9F9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camille"/>
          <p:cNvSpPr/>
          <p:nvPr userDrawn="1"/>
        </p:nvSpPr>
        <p:spPr>
          <a:xfrm>
            <a:off x="-200660" y="68700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camille"/>
          <p:cNvSpPr/>
          <p:nvPr userDrawn="1"/>
        </p:nvSpPr>
        <p:spPr>
          <a:xfrm>
            <a:off x="-53340" y="-14979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amille"/>
          <p:cNvSpPr/>
          <p:nvPr userDrawn="1"/>
        </p:nvSpPr>
        <p:spPr>
          <a:xfrm>
            <a:off x="12217400" y="-842645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amille"/>
          <p:cNvSpPr/>
          <p:nvPr userDrawn="1"/>
        </p:nvSpPr>
        <p:spPr>
          <a:xfrm>
            <a:off x="-2339975" y="868680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amille"/>
          <p:cNvSpPr/>
          <p:nvPr userDrawn="1"/>
        </p:nvSpPr>
        <p:spPr>
          <a:xfrm rot="18720000">
            <a:off x="134592" y="4858088"/>
            <a:ext cx="758600" cy="7422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camille"/>
          <p:cNvSpPr/>
          <p:nvPr userDrawn="1"/>
        </p:nvSpPr>
        <p:spPr>
          <a:xfrm rot="18720000">
            <a:off x="9946640" y="496570"/>
            <a:ext cx="356235" cy="3486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80463">
            <a:off x="1404097" y="-27777"/>
            <a:ext cx="1390008" cy="13656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07"/>
          <a:stretch>
            <a:fillRect/>
          </a:stretch>
        </p:blipFill>
        <p:spPr>
          <a:xfrm flipH="1">
            <a:off x="0" y="1985682"/>
            <a:ext cx="3868271" cy="4872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165992" y="958268"/>
            <a:ext cx="1390008" cy="1477477"/>
            <a:chOff x="1278210" y="622950"/>
            <a:chExt cx="1042506" cy="11081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80463">
              <a:off x="1278210" y="622950"/>
              <a:ext cx="1042506" cy="1024217"/>
            </a:xfrm>
            <a:prstGeom prst="rect">
              <a:avLst/>
            </a:prstGeom>
          </p:spPr>
        </p:pic>
        <p:sp>
          <p:nvSpPr>
            <p:cNvPr id="11" name="五角星 56"/>
            <p:cNvSpPr/>
            <p:nvPr/>
          </p:nvSpPr>
          <p:spPr>
            <a:xfrm rot="19897637">
              <a:off x="1834012" y="1536462"/>
              <a:ext cx="194596" cy="194596"/>
            </a:xfrm>
            <a:prstGeom prst="star5">
              <a:avLst>
                <a:gd name="adj" fmla="val 26557"/>
                <a:gd name="hf" fmla="val 105146"/>
                <a:gd name="vf" fmla="val 110557"/>
              </a:avLst>
            </a:prstGeom>
            <a:solidFill>
              <a:srgbClr val="553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" name="五角星 57"/>
            <p:cNvSpPr/>
            <p:nvPr/>
          </p:nvSpPr>
          <p:spPr>
            <a:xfrm rot="19897637">
              <a:off x="1326072" y="1296256"/>
              <a:ext cx="298847" cy="298847"/>
            </a:xfrm>
            <a:prstGeom prst="star5">
              <a:avLst>
                <a:gd name="adj" fmla="val 26557"/>
                <a:gd name="hf" fmla="val 105146"/>
                <a:gd name="vf" fmla="val 110557"/>
              </a:avLst>
            </a:prstGeom>
            <a:solidFill>
              <a:srgbClr val="F3A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6899" y="3612777"/>
            <a:ext cx="2465101" cy="2933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solidFill>
          <a:srgbClr val="EBD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/>
          <a:srcRect t="11287"/>
          <a:stretch>
            <a:fillRect/>
          </a:stretch>
        </p:blipFill>
        <p:spPr>
          <a:xfrm>
            <a:off x="203201" y="0"/>
            <a:ext cx="934515" cy="821856"/>
          </a:xfrm>
          <a:prstGeom prst="rect">
            <a:avLst/>
          </a:prstGeom>
        </p:spPr>
      </p:pic>
      <p:sp>
        <p:nvSpPr>
          <p:cNvPr id="6" name="圆角矩形 1"/>
          <p:cNvSpPr/>
          <p:nvPr userDrawn="1"/>
        </p:nvSpPr>
        <p:spPr>
          <a:xfrm>
            <a:off x="270934" y="821857"/>
            <a:ext cx="11635081" cy="5831063"/>
          </a:xfrm>
          <a:prstGeom prst="roundRect">
            <a:avLst>
              <a:gd name="adj" fmla="val 1604"/>
            </a:avLst>
          </a:prstGeom>
          <a:solidFill>
            <a:srgbClr val="F8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黑体" panose="0201060906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57029" y="75030"/>
            <a:ext cx="859943" cy="700663"/>
            <a:chOff x="4498374" y="567165"/>
            <a:chExt cx="871130" cy="709778"/>
          </a:xfrm>
        </p:grpSpPr>
        <p:sp>
          <p:nvSpPr>
            <p:cNvPr id="9" name="椭圆 8"/>
            <p:cNvSpPr/>
            <p:nvPr/>
          </p:nvSpPr>
          <p:spPr>
            <a:xfrm>
              <a:off x="4498374" y="1123950"/>
              <a:ext cx="147251" cy="1472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48675" y="1171515"/>
              <a:ext cx="105428" cy="105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748673" y="905759"/>
              <a:ext cx="183739" cy="18373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932412" y="1116452"/>
              <a:ext cx="145674" cy="1456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22253" y="567165"/>
              <a:ext cx="147251" cy="1472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31431" y="781968"/>
              <a:ext cx="264447" cy="26444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mille"/>
          <p:cNvSpPr/>
          <p:nvPr userDrawn="1"/>
        </p:nvSpPr>
        <p:spPr>
          <a:xfrm>
            <a:off x="2106295" y="5657215"/>
            <a:ext cx="1042035" cy="1042035"/>
          </a:xfrm>
          <a:prstGeom prst="ellipse">
            <a:avLst/>
          </a:pr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amille"/>
          <p:cNvSpPr/>
          <p:nvPr userDrawn="1"/>
        </p:nvSpPr>
        <p:spPr>
          <a:xfrm rot="180000">
            <a:off x="-408940" y="3613150"/>
            <a:ext cx="4770755" cy="3833495"/>
          </a:xfrm>
          <a:custGeom>
            <a:avLst/>
            <a:gdLst>
              <a:gd name="connisteX0" fmla="*/ 138538 w 3254122"/>
              <a:gd name="connsiteY0" fmla="*/ 404827 h 2614746"/>
              <a:gd name="connisteX1" fmla="*/ 557638 w 3254122"/>
              <a:gd name="connsiteY1" fmla="*/ 39067 h 2614746"/>
              <a:gd name="connisteX2" fmla="*/ 842118 w 3254122"/>
              <a:gd name="connsiteY2" fmla="*/ 1258267 h 2614746"/>
              <a:gd name="connisteX3" fmla="*/ 1397108 w 3254122"/>
              <a:gd name="connsiteY3" fmla="*/ 1190957 h 2614746"/>
              <a:gd name="connisteX4" fmla="*/ 1505693 w 3254122"/>
              <a:gd name="connsiteY4" fmla="*/ 1637997 h 2614746"/>
              <a:gd name="connisteX5" fmla="*/ 1939398 w 3254122"/>
              <a:gd name="connsiteY5" fmla="*/ 1827227 h 2614746"/>
              <a:gd name="connisteX6" fmla="*/ 2508358 w 3254122"/>
              <a:gd name="connsiteY6" fmla="*/ 1475437 h 2614746"/>
              <a:gd name="connisteX7" fmla="*/ 3225908 w 3254122"/>
              <a:gd name="connsiteY7" fmla="*/ 2139012 h 2614746"/>
              <a:gd name="connisteX8" fmla="*/ 1668253 w 3254122"/>
              <a:gd name="connsiteY8" fmla="*/ 2382852 h 2614746"/>
              <a:gd name="connisteX9" fmla="*/ 138538 w 3254122"/>
              <a:gd name="connsiteY9" fmla="*/ 2423492 h 2614746"/>
              <a:gd name="connisteX10" fmla="*/ 152508 w 3254122"/>
              <a:gd name="connsiteY10" fmla="*/ 256237 h 26147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3254123" h="2614747">
                <a:moveTo>
                  <a:pt x="138539" y="404828"/>
                </a:moveTo>
                <a:cubicBezTo>
                  <a:pt x="216644" y="307038"/>
                  <a:pt x="416669" y="-131747"/>
                  <a:pt x="557639" y="39068"/>
                </a:cubicBezTo>
                <a:cubicBezTo>
                  <a:pt x="698609" y="209883"/>
                  <a:pt x="674479" y="1027763"/>
                  <a:pt x="842119" y="1258268"/>
                </a:cubicBezTo>
                <a:cubicBezTo>
                  <a:pt x="1009759" y="1488773"/>
                  <a:pt x="1264394" y="1114758"/>
                  <a:pt x="1397109" y="1190958"/>
                </a:cubicBezTo>
                <a:cubicBezTo>
                  <a:pt x="1529824" y="1267158"/>
                  <a:pt x="1397109" y="1510998"/>
                  <a:pt x="1505694" y="1637998"/>
                </a:cubicBezTo>
                <a:cubicBezTo>
                  <a:pt x="1614279" y="1764998"/>
                  <a:pt x="1738739" y="1859613"/>
                  <a:pt x="1939399" y="1827228"/>
                </a:cubicBezTo>
                <a:cubicBezTo>
                  <a:pt x="2140059" y="1794843"/>
                  <a:pt x="2251184" y="1413208"/>
                  <a:pt x="2508359" y="1475438"/>
                </a:cubicBezTo>
                <a:cubicBezTo>
                  <a:pt x="2765534" y="1537668"/>
                  <a:pt x="3394184" y="1957403"/>
                  <a:pt x="3225909" y="2139013"/>
                </a:cubicBezTo>
                <a:cubicBezTo>
                  <a:pt x="3057634" y="2320623"/>
                  <a:pt x="2285474" y="2325703"/>
                  <a:pt x="1668254" y="2382853"/>
                </a:cubicBezTo>
                <a:cubicBezTo>
                  <a:pt x="1051034" y="2440003"/>
                  <a:pt x="441434" y="2848943"/>
                  <a:pt x="138539" y="2423493"/>
                </a:cubicBezTo>
                <a:cubicBezTo>
                  <a:pt x="-164356" y="1998043"/>
                  <a:pt x="118854" y="690578"/>
                  <a:pt x="152509" y="256238"/>
                </a:cubicBezTo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amille"/>
          <p:cNvSpPr/>
          <p:nvPr userDrawn="1"/>
        </p:nvSpPr>
        <p:spPr>
          <a:xfrm rot="20100000">
            <a:off x="394335" y="6005195"/>
            <a:ext cx="463550" cy="463550"/>
          </a:xfrm>
          <a:prstGeom prst="cube">
            <a:avLst/>
          </a:pr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camille"/>
          <p:cNvSpPr/>
          <p:nvPr userDrawn="1"/>
        </p:nvSpPr>
        <p:spPr>
          <a:xfrm rot="11220000">
            <a:off x="8045098" y="-572863"/>
            <a:ext cx="4818306" cy="3833600"/>
          </a:xfrm>
          <a:custGeom>
            <a:avLst/>
            <a:gdLst>
              <a:gd name="connsiteX0" fmla="*/ 320 w 7587"/>
              <a:gd name="connsiteY0" fmla="*/ 935 h 6037"/>
              <a:gd name="connsiteX1" fmla="*/ 1287 w 7587"/>
              <a:gd name="connsiteY1" fmla="*/ 90 h 6037"/>
              <a:gd name="connsiteX2" fmla="*/ 1944 w 7587"/>
              <a:gd name="connsiteY2" fmla="*/ 2905 h 6037"/>
              <a:gd name="connsiteX3" fmla="*/ 3226 w 7587"/>
              <a:gd name="connsiteY3" fmla="*/ 2750 h 6037"/>
              <a:gd name="connsiteX4" fmla="*/ 3904 w 7587"/>
              <a:gd name="connsiteY4" fmla="*/ 3724 h 6037"/>
              <a:gd name="connsiteX5" fmla="*/ 5205 w 7587"/>
              <a:gd name="connsiteY5" fmla="*/ 4236 h 6037"/>
              <a:gd name="connsiteX6" fmla="*/ 6762 w 7587"/>
              <a:gd name="connsiteY6" fmla="*/ 3980 h 6037"/>
              <a:gd name="connsiteX7" fmla="*/ 7448 w 7587"/>
              <a:gd name="connsiteY7" fmla="*/ 4939 h 6037"/>
              <a:gd name="connsiteX8" fmla="*/ 3852 w 7587"/>
              <a:gd name="connsiteY8" fmla="*/ 5502 h 6037"/>
              <a:gd name="connsiteX9" fmla="*/ 320 w 7587"/>
              <a:gd name="connsiteY9" fmla="*/ 5595 h 6037"/>
              <a:gd name="connsiteX10" fmla="*/ 352 w 7587"/>
              <a:gd name="connsiteY10" fmla="*/ 592 h 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88" h="6037">
                <a:moveTo>
                  <a:pt x="320" y="935"/>
                </a:moveTo>
                <a:cubicBezTo>
                  <a:pt x="500" y="709"/>
                  <a:pt x="962" y="-304"/>
                  <a:pt x="1287" y="90"/>
                </a:cubicBezTo>
                <a:cubicBezTo>
                  <a:pt x="1613" y="485"/>
                  <a:pt x="1557" y="2373"/>
                  <a:pt x="1944" y="2905"/>
                </a:cubicBezTo>
                <a:cubicBezTo>
                  <a:pt x="2331" y="3437"/>
                  <a:pt x="2919" y="2574"/>
                  <a:pt x="3226" y="2750"/>
                </a:cubicBezTo>
                <a:cubicBezTo>
                  <a:pt x="3532" y="2926"/>
                  <a:pt x="3654" y="3431"/>
                  <a:pt x="3904" y="3724"/>
                </a:cubicBezTo>
                <a:cubicBezTo>
                  <a:pt x="4155" y="4017"/>
                  <a:pt x="4741" y="4311"/>
                  <a:pt x="5205" y="4236"/>
                </a:cubicBezTo>
                <a:cubicBezTo>
                  <a:pt x="5668" y="4161"/>
                  <a:pt x="6168" y="3836"/>
                  <a:pt x="6762" y="3980"/>
                </a:cubicBezTo>
                <a:cubicBezTo>
                  <a:pt x="7356" y="4123"/>
                  <a:pt x="7836" y="4519"/>
                  <a:pt x="7448" y="4939"/>
                </a:cubicBezTo>
                <a:cubicBezTo>
                  <a:pt x="7059" y="5358"/>
                  <a:pt x="5277" y="5370"/>
                  <a:pt x="3852" y="5502"/>
                </a:cubicBezTo>
                <a:cubicBezTo>
                  <a:pt x="2427" y="5634"/>
                  <a:pt x="1019" y="6578"/>
                  <a:pt x="320" y="5595"/>
                </a:cubicBezTo>
                <a:cubicBezTo>
                  <a:pt x="-379" y="4613"/>
                  <a:pt x="274" y="1594"/>
                  <a:pt x="352" y="592"/>
                </a:cubicBezTo>
              </a:path>
            </a:pathLst>
          </a:custGeom>
          <a:solidFill>
            <a:srgbClr val="7A8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amille"/>
          <p:cNvSpPr/>
          <p:nvPr userDrawn="1"/>
        </p:nvSpPr>
        <p:spPr>
          <a:xfrm rot="5400000">
            <a:off x="3935095" y="5969000"/>
            <a:ext cx="271780" cy="799465"/>
          </a:xfrm>
          <a:prstGeom prst="can">
            <a:avLst>
              <a:gd name="adj" fmla="val 59696"/>
            </a:avLst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camille"/>
          <p:cNvSpPr/>
          <p:nvPr userDrawn="1"/>
        </p:nvSpPr>
        <p:spPr>
          <a:xfrm rot="1980000">
            <a:off x="208280" y="4166870"/>
            <a:ext cx="907415" cy="392430"/>
          </a:xfrm>
          <a:prstGeom prst="cube">
            <a:avLst/>
          </a:prstGeom>
          <a:solidFill>
            <a:srgbClr val="FE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amille"/>
          <p:cNvSpPr/>
          <p:nvPr userDrawn="1"/>
        </p:nvSpPr>
        <p:spPr>
          <a:xfrm>
            <a:off x="11290300" y="2893060"/>
            <a:ext cx="365760" cy="365760"/>
          </a:xfrm>
          <a:prstGeom prst="ellipse">
            <a:avLst/>
          </a:pr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camille"/>
          <p:cNvSpPr/>
          <p:nvPr userDrawn="1"/>
        </p:nvSpPr>
        <p:spPr>
          <a:xfrm rot="20280000">
            <a:off x="11087735" y="1443990"/>
            <a:ext cx="907415" cy="392430"/>
          </a:xfrm>
          <a:prstGeom prst="cube">
            <a:avLst/>
          </a:prstGeom>
          <a:solidFill>
            <a:srgbClr val="FE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camille"/>
          <p:cNvSpPr/>
          <p:nvPr userDrawn="1"/>
        </p:nvSpPr>
        <p:spPr>
          <a:xfrm>
            <a:off x="1617980" y="5453380"/>
            <a:ext cx="365760" cy="365760"/>
          </a:xfrm>
          <a:prstGeom prst="ellipse">
            <a:avLst/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camille"/>
          <p:cNvSpPr/>
          <p:nvPr userDrawn="1"/>
        </p:nvSpPr>
        <p:spPr>
          <a:xfrm rot="18720000">
            <a:off x="11130280" y="2183130"/>
            <a:ext cx="944880" cy="9245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camille"/>
          <p:cNvSpPr/>
          <p:nvPr userDrawn="1"/>
        </p:nvSpPr>
        <p:spPr>
          <a:xfrm rot="5400000">
            <a:off x="10273665" y="467360"/>
            <a:ext cx="271780" cy="799465"/>
          </a:xfrm>
          <a:prstGeom prst="can">
            <a:avLst>
              <a:gd name="adj" fmla="val 59696"/>
            </a:avLst>
          </a:pr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camille"/>
          <p:cNvSpPr/>
          <p:nvPr userDrawn="1"/>
        </p:nvSpPr>
        <p:spPr>
          <a:xfrm rot="12300000">
            <a:off x="7745095" y="-450215"/>
            <a:ext cx="5894070" cy="5008880"/>
          </a:xfrm>
          <a:custGeom>
            <a:avLst/>
            <a:gdLst>
              <a:gd name="connsiteX0" fmla="*/ 320 w 7587"/>
              <a:gd name="connsiteY0" fmla="*/ 935 h 6037"/>
              <a:gd name="connsiteX1" fmla="*/ 1287 w 7587"/>
              <a:gd name="connsiteY1" fmla="*/ 90 h 6037"/>
              <a:gd name="connsiteX2" fmla="*/ 1944 w 7587"/>
              <a:gd name="connsiteY2" fmla="*/ 2905 h 6037"/>
              <a:gd name="connsiteX3" fmla="*/ 3226 w 7587"/>
              <a:gd name="connsiteY3" fmla="*/ 2750 h 6037"/>
              <a:gd name="connsiteX4" fmla="*/ 3904 w 7587"/>
              <a:gd name="connsiteY4" fmla="*/ 3724 h 6037"/>
              <a:gd name="connsiteX5" fmla="*/ 5205 w 7587"/>
              <a:gd name="connsiteY5" fmla="*/ 4236 h 6037"/>
              <a:gd name="connsiteX6" fmla="*/ 6762 w 7587"/>
              <a:gd name="connsiteY6" fmla="*/ 3980 h 6037"/>
              <a:gd name="connsiteX7" fmla="*/ 7448 w 7587"/>
              <a:gd name="connsiteY7" fmla="*/ 4939 h 6037"/>
              <a:gd name="connsiteX8" fmla="*/ 3852 w 7587"/>
              <a:gd name="connsiteY8" fmla="*/ 5502 h 6037"/>
              <a:gd name="connsiteX9" fmla="*/ 320 w 7587"/>
              <a:gd name="connsiteY9" fmla="*/ 5595 h 6037"/>
              <a:gd name="connsiteX10" fmla="*/ 352 w 7587"/>
              <a:gd name="connsiteY10" fmla="*/ 592 h 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88" h="6037">
                <a:moveTo>
                  <a:pt x="320" y="935"/>
                </a:moveTo>
                <a:cubicBezTo>
                  <a:pt x="500" y="709"/>
                  <a:pt x="962" y="-304"/>
                  <a:pt x="1287" y="90"/>
                </a:cubicBezTo>
                <a:cubicBezTo>
                  <a:pt x="1613" y="485"/>
                  <a:pt x="1557" y="2373"/>
                  <a:pt x="1944" y="2905"/>
                </a:cubicBezTo>
                <a:cubicBezTo>
                  <a:pt x="2331" y="3437"/>
                  <a:pt x="2919" y="2574"/>
                  <a:pt x="3226" y="2750"/>
                </a:cubicBezTo>
                <a:cubicBezTo>
                  <a:pt x="3532" y="2926"/>
                  <a:pt x="3654" y="3431"/>
                  <a:pt x="3904" y="3724"/>
                </a:cubicBezTo>
                <a:cubicBezTo>
                  <a:pt x="4155" y="4017"/>
                  <a:pt x="4741" y="4311"/>
                  <a:pt x="5205" y="4236"/>
                </a:cubicBezTo>
                <a:cubicBezTo>
                  <a:pt x="5668" y="4161"/>
                  <a:pt x="6168" y="3836"/>
                  <a:pt x="6762" y="3980"/>
                </a:cubicBezTo>
                <a:cubicBezTo>
                  <a:pt x="7356" y="4123"/>
                  <a:pt x="7836" y="4519"/>
                  <a:pt x="7448" y="4939"/>
                </a:cubicBezTo>
                <a:cubicBezTo>
                  <a:pt x="7059" y="5358"/>
                  <a:pt x="5277" y="5370"/>
                  <a:pt x="3852" y="5502"/>
                </a:cubicBezTo>
                <a:cubicBezTo>
                  <a:pt x="2427" y="5634"/>
                  <a:pt x="1019" y="6578"/>
                  <a:pt x="320" y="5595"/>
                </a:cubicBezTo>
                <a:cubicBezTo>
                  <a:pt x="-379" y="4613"/>
                  <a:pt x="274" y="1594"/>
                  <a:pt x="352" y="592"/>
                </a:cubicBezTo>
              </a:path>
            </a:pathLst>
          </a:custGeom>
          <a:noFill/>
          <a:ln>
            <a:solidFill>
              <a:srgbClr val="B0B8F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amille"/>
          <p:cNvSpPr/>
          <p:nvPr userDrawn="1"/>
        </p:nvSpPr>
        <p:spPr>
          <a:xfrm>
            <a:off x="-554355" y="5019675"/>
            <a:ext cx="5366385" cy="2842895"/>
          </a:xfrm>
          <a:custGeom>
            <a:avLst/>
            <a:gdLst>
              <a:gd name="connisteX0" fmla="*/ 0 w 5366373"/>
              <a:gd name="connsiteY0" fmla="*/ 485664 h 2842784"/>
              <a:gd name="connisteX1" fmla="*/ 1151890 w 5366373"/>
              <a:gd name="connsiteY1" fmla="*/ 24654 h 2842784"/>
              <a:gd name="connisteX2" fmla="*/ 1422400 w 5366373"/>
              <a:gd name="connsiteY2" fmla="*/ 1176544 h 2842784"/>
              <a:gd name="connisteX3" fmla="*/ 3224530 w 5366373"/>
              <a:gd name="connsiteY3" fmla="*/ 946039 h 2842784"/>
              <a:gd name="connisteX4" fmla="*/ 4023360 w 5366373"/>
              <a:gd name="connsiteY4" fmla="*/ 1542304 h 2842784"/>
              <a:gd name="connisteX5" fmla="*/ 5229225 w 5366373"/>
              <a:gd name="connsiteY5" fmla="*/ 1664224 h 2842784"/>
              <a:gd name="connisteX6" fmla="*/ 5297170 w 5366373"/>
              <a:gd name="connsiteY6" fmla="*/ 2842784 h 28427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5366373" h="2842785">
                <a:moveTo>
                  <a:pt x="0" y="485665"/>
                </a:moveTo>
                <a:cubicBezTo>
                  <a:pt x="224790" y="370730"/>
                  <a:pt x="867410" y="-113775"/>
                  <a:pt x="1151890" y="24655"/>
                </a:cubicBezTo>
                <a:cubicBezTo>
                  <a:pt x="1436370" y="163085"/>
                  <a:pt x="1007745" y="992395"/>
                  <a:pt x="1422400" y="1176545"/>
                </a:cubicBezTo>
                <a:cubicBezTo>
                  <a:pt x="1837055" y="1360695"/>
                  <a:pt x="2704465" y="873015"/>
                  <a:pt x="3224530" y="946040"/>
                </a:cubicBezTo>
                <a:cubicBezTo>
                  <a:pt x="3744595" y="1019065"/>
                  <a:pt x="3622675" y="1398795"/>
                  <a:pt x="4023360" y="1542305"/>
                </a:cubicBezTo>
                <a:cubicBezTo>
                  <a:pt x="4424045" y="1685815"/>
                  <a:pt x="4974590" y="1403875"/>
                  <a:pt x="5229225" y="1664225"/>
                </a:cubicBezTo>
                <a:cubicBezTo>
                  <a:pt x="5483860" y="1924575"/>
                  <a:pt x="5307965" y="2609740"/>
                  <a:pt x="5297170" y="2842785"/>
                </a:cubicBezTo>
              </a:path>
            </a:pathLst>
          </a:custGeom>
          <a:noFill/>
          <a:ln>
            <a:solidFill>
              <a:srgbClr val="FE9F9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camille"/>
          <p:cNvSpPr/>
          <p:nvPr userDrawn="1"/>
        </p:nvSpPr>
        <p:spPr>
          <a:xfrm rot="20100000">
            <a:off x="8608060" y="221615"/>
            <a:ext cx="496570" cy="496570"/>
          </a:xfrm>
          <a:prstGeom prst="cube">
            <a:avLst/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camille"/>
          <p:cNvSpPr/>
          <p:nvPr userDrawn="1"/>
        </p:nvSpPr>
        <p:spPr>
          <a:xfrm>
            <a:off x="-200660" y="68700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camille"/>
          <p:cNvSpPr/>
          <p:nvPr userDrawn="1"/>
        </p:nvSpPr>
        <p:spPr>
          <a:xfrm>
            <a:off x="-53340" y="-14979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camille"/>
          <p:cNvSpPr/>
          <p:nvPr userDrawn="1"/>
        </p:nvSpPr>
        <p:spPr>
          <a:xfrm>
            <a:off x="12217400" y="-842645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camille"/>
          <p:cNvSpPr/>
          <p:nvPr userDrawn="1"/>
        </p:nvSpPr>
        <p:spPr>
          <a:xfrm>
            <a:off x="-2339975" y="868680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/Relationships>
</file>

<file path=ppt/slideMasters/_rels/slideMaster1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/Relationships>
</file>

<file path=ppt/slideMasters/_rels/slideMaster12.xml.rels><?xml version="1.0" encoding="UTF-8" standalone="yes"?>
<Relationships xmlns="http://schemas.openxmlformats.org/package/2006/relationships"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/Relationships>
</file>

<file path=ppt/slideMasters/_rels/slideMaster13.xml.rels><?xml version="1.0" encoding="UTF-8" standalone="yes"?>
<Relationships xmlns="http://schemas.openxmlformats.org/package/2006/relationships"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/Relationships>
</file>

<file path=ppt/slideMasters/_rels/slideMaster14.xml.rels><?xml version="1.0" encoding="UTF-8" standalone="yes"?>
<Relationships xmlns="http://schemas.openxmlformats.org/package/2006/relationships"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/Relationships>
</file>

<file path=ppt/slideMasters/_rels/slideMaster15.xml.rels><?xml version="1.0" encoding="UTF-8" standalone="yes"?>
<Relationships xmlns="http://schemas.openxmlformats.org/package/2006/relationships"><Relationship Id="rId6" Type="http://schemas.openxmlformats.org/officeDocument/2006/relationships/theme" Target="../theme/theme15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/Relationships>
</file>

<file path=ppt/slideMasters/_rels/slideMaster16.xml.rels><?xml version="1.0" encoding="UTF-8" standalone="yes"?>
<Relationships xmlns="http://schemas.openxmlformats.org/package/2006/relationships"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/Relationships>
</file>

<file path=ppt/slideMasters/_rels/slideMaster17.xml.rels><?xml version="1.0" encoding="UTF-8" standalone="yes"?>
<Relationships xmlns="http://schemas.openxmlformats.org/package/2006/relationships"><Relationship Id="rId6" Type="http://schemas.openxmlformats.org/officeDocument/2006/relationships/theme" Target="../theme/theme17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/Relationships>
</file>

<file path=ppt/slideMasters/_rels/slideMaster18.xml.rels><?xml version="1.0" encoding="UTF-8" standalone="yes"?>
<Relationships xmlns="http://schemas.openxmlformats.org/package/2006/relationships"><Relationship Id="rId6" Type="http://schemas.openxmlformats.org/officeDocument/2006/relationships/theme" Target="../theme/theme18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/Relationships>
</file>

<file path=ppt/slideMasters/_rels/slideMaster19.xml.rels><?xml version="1.0" encoding="UTF-8" standalone="yes"?>
<Relationships xmlns="http://schemas.openxmlformats.org/package/2006/relationships"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20.xml.rels><?xml version="1.0" encoding="UTF-8" standalone="yes"?>
<Relationships xmlns="http://schemas.openxmlformats.org/package/2006/relationships"><Relationship Id="rId6" Type="http://schemas.openxmlformats.org/officeDocument/2006/relationships/theme" Target="../theme/theme20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/Relationships>
</file>

<file path=ppt/slideMasters/_rels/slideMaster21.xml.rels><?xml version="1.0" encoding="UTF-8" standalone="yes"?>
<Relationships xmlns="http://schemas.openxmlformats.org/package/2006/relationships"><Relationship Id="rId6" Type="http://schemas.openxmlformats.org/officeDocument/2006/relationships/theme" Target="../theme/theme21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/Relationships>
</file>

<file path=ppt/slideMasters/_rels/slideMaster2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2.xml"/><Relationship Id="rId5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/Relationships>
</file>

<file path=ppt/slideMasters/_rels/slideMaster23.xml.rels><?xml version="1.0" encoding="UTF-8" standalone="yes"?>
<Relationships xmlns="http://schemas.openxmlformats.org/package/2006/relationships"><Relationship Id="rId6" Type="http://schemas.openxmlformats.org/officeDocument/2006/relationships/theme" Target="../theme/theme23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/Relationships>
</file>

<file path=ppt/slideMasters/_rels/slideMaster24.xml.rels><?xml version="1.0" encoding="UTF-8" standalone="yes"?>
<Relationships xmlns="http://schemas.openxmlformats.org/package/2006/relationships"><Relationship Id="rId6" Type="http://schemas.openxmlformats.org/officeDocument/2006/relationships/theme" Target="../theme/theme24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/Relationships>
</file>

<file path=ppt/slideMasters/_rels/slideMaster25.xml.rels><?xml version="1.0" encoding="UTF-8" standalone="yes"?>
<Relationships xmlns="http://schemas.openxmlformats.org/package/2006/relationships"><Relationship Id="rId6" Type="http://schemas.openxmlformats.org/officeDocument/2006/relationships/theme" Target="../theme/theme25.xml"/><Relationship Id="rId5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/Relationships>
</file>

<file path=ppt/slideMasters/_rels/slideMaster26.xml.rels><?xml version="1.0" encoding="UTF-8" standalone="yes"?>
<Relationships xmlns="http://schemas.openxmlformats.org/package/2006/relationships"><Relationship Id="rId6" Type="http://schemas.openxmlformats.org/officeDocument/2006/relationships/theme" Target="../theme/theme26.xml"/><Relationship Id="rId5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/Relationships>
</file>

<file path=ppt/slideMasters/_rels/slideMaster27.xml.rels><?xml version="1.0" encoding="UTF-8" standalone="yes"?>
<Relationships xmlns="http://schemas.openxmlformats.org/package/2006/relationships"><Relationship Id="rId6" Type="http://schemas.openxmlformats.org/officeDocument/2006/relationships/theme" Target="../theme/theme27.xml"/><Relationship Id="rId5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/Relationships>
</file>

<file path=ppt/slideMasters/_rels/slideMaster28.xml.rels><?xml version="1.0" encoding="UTF-8" standalone="yes"?>
<Relationships xmlns="http://schemas.openxmlformats.org/package/2006/relationships"><Relationship Id="rId6" Type="http://schemas.openxmlformats.org/officeDocument/2006/relationships/theme" Target="../theme/theme28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/Relationships>
</file>

<file path=ppt/slideMasters/_rels/slideMaster29.xml.rels><?xml version="1.0" encoding="UTF-8" standalone="yes"?>
<Relationships xmlns="http://schemas.openxmlformats.org/package/2006/relationships"><Relationship Id="rId6" Type="http://schemas.openxmlformats.org/officeDocument/2006/relationships/theme" Target="../theme/theme29.xml"/><Relationship Id="rId5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7" Type="http://schemas.openxmlformats.org/officeDocument/2006/relationships/theme" Target="../theme/theme3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0.xml.rels><?xml version="1.0" encoding="UTF-8" standalone="yes"?>
<Relationships xmlns="http://schemas.openxmlformats.org/package/2006/relationships"><Relationship Id="rId6" Type="http://schemas.openxmlformats.org/officeDocument/2006/relationships/theme" Target="../theme/theme30.xml"/><Relationship Id="rId5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/Relationships>
</file>

<file path=ppt/slideMasters/_rels/slideMaster31.xml.rels><?xml version="1.0" encoding="UTF-8" standalone="yes"?>
<Relationships xmlns="http://schemas.openxmlformats.org/package/2006/relationships"><Relationship Id="rId6" Type="http://schemas.openxmlformats.org/officeDocument/2006/relationships/theme" Target="../theme/theme31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/Relationships>
</file>

<file path=ppt/slideMasters/_rels/slideMaster32.xml.rels><?xml version="1.0" encoding="UTF-8" standalone="yes"?>
<Relationships xmlns="http://schemas.openxmlformats.org/package/2006/relationships"><Relationship Id="rId6" Type="http://schemas.openxmlformats.org/officeDocument/2006/relationships/theme" Target="../theme/theme32.xml"/><Relationship Id="rId5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8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3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62.png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8.xml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3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88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76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93.xml"/><Relationship Id="rId2" Type="http://schemas.openxmlformats.org/officeDocument/2006/relationships/image" Target="../media/image77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98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03.xml"/><Relationship Id="rId2" Type="http://schemas.openxmlformats.org/officeDocument/2006/relationships/image" Target="../media/image82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08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113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9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18.xml"/><Relationship Id="rId2" Type="http://schemas.openxmlformats.org/officeDocument/2006/relationships/image" Target="../media/image93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23.xml"/><Relationship Id="rId2" Type="http://schemas.openxmlformats.org/officeDocument/2006/relationships/image" Target="../media/image94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28.xml"/><Relationship Id="rId2" Type="http://schemas.openxmlformats.org/officeDocument/2006/relationships/image" Target="../media/image9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33.xml"/><Relationship Id="rId2" Type="http://schemas.openxmlformats.org/officeDocument/2006/relationships/image" Target="../media/image96.png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38.xml"/><Relationship Id="rId2" Type="http://schemas.openxmlformats.org/officeDocument/2006/relationships/image" Target="../media/image97.png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43.xml"/><Relationship Id="rId2" Type="http://schemas.openxmlformats.org/officeDocument/2006/relationships/image" Target="../media/image98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48.xml"/><Relationship Id="rId2" Type="http://schemas.openxmlformats.org/officeDocument/2006/relationships/image" Target="../media/image99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53.xml"/><Relationship Id="rId2" Type="http://schemas.openxmlformats.org/officeDocument/2006/relationships/image" Target="../media/image100.png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58.xml"/><Relationship Id="rId2" Type="http://schemas.openxmlformats.org/officeDocument/2006/relationships/image" Target="../media/image101.png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63.xml"/><Relationship Id="rId2" Type="http://schemas.openxmlformats.org/officeDocument/2006/relationships/image" Target="../media/image102.png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48.png"/><Relationship Id="rId1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49.png"/><Relationship Id="rId1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8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2"/>
          <p:cNvSpPr txBox="1"/>
          <p:nvPr/>
        </p:nvSpPr>
        <p:spPr>
          <a:xfrm>
            <a:off x="-1019678" y="1913239"/>
            <a:ext cx="9304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经济数学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1168214" y="3610879"/>
            <a:ext cx="4927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432560" algn="l"/>
              </a:tabLst>
              <a:defRPr/>
            </a:pPr>
            <a:r>
              <a: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  <a:sym typeface="+mn-ea"/>
              </a:rPr>
              <a:t>语文出版社</a:t>
            </a:r>
            <a:endParaRPr kumimoji="0" lang="zh-CN" altLang="zh-CN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888105" cy="492125"/>
            <a:chOff x="4371975" y="1177711"/>
            <a:chExt cx="4426082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426082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42564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自变量趋于无穷大时的函数极限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937385" y="2171700"/>
                <a:ext cx="8503285" cy="1337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</a:rPr>
                  <a:t>定义</a:t>
                </a:r>
                <a:r>
                  <a:rPr lang="en-US" altLang="zh-CN">
                    <a:solidFill>
                      <a:srgbClr val="7030A0"/>
                    </a:solidFill>
                  </a:rPr>
                  <a:t> 2</a:t>
                </a:r>
                <a:r>
                  <a:rPr lang="zh-CN" altLang="en-US"/>
                  <a:t>　设函数</a:t>
                </a:r>
                <a:r>
                  <a:rPr lang="en-US" altLang="zh-CN"/>
                  <a:t> f (x) </a:t>
                </a:r>
                <a:r>
                  <a:rPr lang="zh-CN" altLang="en-US"/>
                  <a:t>在</a:t>
                </a:r>
                <a:r>
                  <a:rPr lang="en-US" altLang="zh-CN"/>
                  <a:t> x&gt;M  ( M&gt;0) </a:t>
                </a:r>
                <a:r>
                  <a:rPr lang="zh-CN" altLang="en-US"/>
                  <a:t>有定义，当</a:t>
                </a:r>
                <a:r>
                  <a:rPr lang="en-US" altLang="zh-CN"/>
                  <a:t> x </a:t>
                </a:r>
                <a:r>
                  <a:rPr lang="zh-CN" altLang="en-US"/>
                  <a:t>无限增大（记作</a:t>
                </a:r>
                <a:r>
                  <a:rPr lang="en-US" altLang="zh-CN"/>
                  <a:t> x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→+∞</m:t>
                    </m:r>
                  </m:oMath>
                </a14:m>
                <a:r>
                  <a:rPr lang="zh-CN" altLang="en-US"/>
                  <a:t>）时，对应的函数值无限地接近某一确定的常数</a:t>
                </a:r>
                <a:r>
                  <a:rPr lang="en-US" altLang="zh-CN"/>
                  <a:t> A</a:t>
                </a:r>
                <a:r>
                  <a:rPr lang="zh-CN" altLang="en-US"/>
                  <a:t>，则称函数</a:t>
                </a:r>
                <a:r>
                  <a:rPr lang="en-US" altLang="zh-CN"/>
                  <a:t> f(x) </a:t>
                </a:r>
                <a:r>
                  <a:rPr lang="zh-CN" altLang="en-US"/>
                  <a:t>当</a:t>
                </a:r>
                <a:r>
                  <a:rPr lang="en-US" altLang="zh-CN"/>
                  <a:t> x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→+∞</m:t>
                    </m:r>
                  </m:oMath>
                </a14:m>
                <a:r>
                  <a:rPr lang="en-US" altLang="zh-CN"/>
                  <a:t> </a:t>
                </a:r>
                <a:r>
                  <a:rPr lang="zh-CN" altLang="en-US"/>
                  <a:t>时以</a:t>
                </a:r>
                <a:r>
                  <a:rPr lang="en-US" altLang="zh-CN"/>
                  <a:t> A </a:t>
                </a:r>
                <a:r>
                  <a:rPr lang="zh-CN" altLang="en-US"/>
                  <a:t>为极限，记作</a:t>
                </a:r>
                <a:endParaRPr lang="en-US" altLang="zh-CN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385" y="2171700"/>
                <a:ext cx="8503285" cy="13379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705" y="3509645"/>
            <a:ext cx="6685280" cy="2843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681095" cy="492125"/>
            <a:chOff x="4371975" y="1177711"/>
            <a:chExt cx="4190429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19042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42564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自变量趋于有限值时的极限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7385" y="2171700"/>
            <a:ext cx="850328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先考察一个例子：函数</a:t>
            </a:r>
            <a:r>
              <a:rPr lang="en-US" altLang="zh-CN"/>
              <a:t>           </a:t>
            </a:r>
            <a:r>
              <a:rPr lang="zh-CN" altLang="en-US"/>
              <a:t>的图象，如图</a:t>
            </a:r>
            <a:r>
              <a:rPr lang="en-US" altLang="zh-CN"/>
              <a:t> 2-1 </a:t>
            </a:r>
            <a:r>
              <a:rPr lang="zh-CN" altLang="en-US"/>
              <a:t>所示</a:t>
            </a:r>
            <a:r>
              <a:rPr lang="en-US" altLang="zh-CN"/>
              <a:t> .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475" y="2105025"/>
            <a:ext cx="1076960" cy="573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435" y="1129030"/>
            <a:ext cx="1753235" cy="201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920" y="2944495"/>
            <a:ext cx="7236460" cy="3433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756660" cy="492125"/>
            <a:chOff x="4371975" y="1177711"/>
            <a:chExt cx="4276449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2764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42564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自变量趋于有限值时的极限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937385" y="2171700"/>
                <a:ext cx="9165590" cy="4246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</a:rPr>
                  <a:t>定义</a:t>
                </a:r>
                <a:r>
                  <a:rPr lang="en-US" altLang="zh-CN">
                    <a:solidFill>
                      <a:srgbClr val="7030A0"/>
                    </a:solidFill>
                  </a:rPr>
                  <a:t> 3</a:t>
                </a:r>
                <a:r>
                  <a:rPr lang="zh-CN" altLang="en-US"/>
                  <a:t>　设函数</a:t>
                </a:r>
                <a:r>
                  <a:rPr lang="en-US" altLang="zh-CN"/>
                  <a:t> f (x) </a:t>
                </a:r>
                <a:r>
                  <a:rPr lang="zh-CN" altLang="en-US"/>
                  <a:t>在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的某去心邻域内有定义，</a:t>
                </a:r>
                <a:r>
                  <a:rPr lang="en-US" altLang="zh-CN"/>
                  <a:t>A </a:t>
                </a:r>
                <a:r>
                  <a:rPr lang="zh-CN" altLang="en-US"/>
                  <a:t>为常数</a:t>
                </a:r>
                <a:r>
                  <a:rPr lang="en-US" altLang="zh-CN"/>
                  <a:t> </a:t>
                </a:r>
                <a:r>
                  <a:rPr lang="zh-CN" altLang="en-US"/>
                  <a:t>，如果在自变量无限接近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时，对应函数值无限接近常数</a:t>
                </a:r>
                <a:r>
                  <a:rPr lang="en-US" altLang="zh-CN"/>
                  <a:t> A</a:t>
                </a:r>
                <a:r>
                  <a:rPr lang="zh-CN" altLang="en-US"/>
                  <a:t>，那么称</a:t>
                </a:r>
                <a:r>
                  <a:rPr lang="en-US" altLang="zh-CN"/>
                  <a:t> A </a:t>
                </a:r>
                <a:r>
                  <a:rPr lang="zh-CN" altLang="en-US"/>
                  <a:t>为函数</a:t>
                </a:r>
                <a:r>
                  <a:rPr lang="en-US" altLang="zh-CN"/>
                  <a:t> f (x) </a:t>
                </a:r>
                <a:r>
                  <a:rPr lang="zh-CN" altLang="en-US"/>
                  <a:t>当</a:t>
                </a:r>
                <a:r>
                  <a:rPr lang="en-US" altLang="zh-CN"/>
                  <a:t> x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/>
                  <a:t>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时的极限，记作</a:t>
                </a: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说明：</a:t>
                </a: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（</a:t>
                </a:r>
                <a:r>
                  <a:rPr lang="en-US" altLang="zh-CN"/>
                  <a:t>1</a:t>
                </a:r>
                <a:r>
                  <a:rPr lang="zh-CN" altLang="en-US"/>
                  <a:t>）</a:t>
                </a:r>
                <a:r>
                  <a:rPr lang="en-US" altLang="zh-CN"/>
                  <a:t>“ </a:t>
                </a:r>
                <a:r>
                  <a:rPr lang="zh-CN" altLang="en-US"/>
                  <a:t>函数</a:t>
                </a:r>
                <a:r>
                  <a:rPr lang="en-US" altLang="zh-CN"/>
                  <a:t> f (x) </a:t>
                </a:r>
                <a:r>
                  <a:rPr lang="zh-CN" altLang="en-US"/>
                  <a:t>在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的某去心邻域内有定义</a:t>
                </a:r>
                <a:r>
                  <a:rPr lang="en-US" altLang="zh-CN"/>
                  <a:t>”</a:t>
                </a:r>
                <a:r>
                  <a:rPr lang="zh-CN" altLang="en-US"/>
                  <a:t>说明我们关心的是函数在点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附近函数的变化趋势，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这一点本身函数是否有定义及函数值是多少不影响函数当</a:t>
                </a:r>
                <a:r>
                  <a:rPr lang="en-US" altLang="zh-CN"/>
                  <a:t> x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/>
                  <a:t>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时的变化趋势</a:t>
                </a:r>
                <a:r>
                  <a:rPr lang="en-US" altLang="zh-CN"/>
                  <a:t> .</a:t>
                </a:r>
                <a:endParaRPr lang="en-US" altLang="zh-CN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（</a:t>
                </a:r>
                <a:r>
                  <a:rPr lang="en-US" altLang="zh-CN"/>
                  <a:t>2</a:t>
                </a:r>
                <a:r>
                  <a:rPr lang="zh-CN" altLang="en-US"/>
                  <a:t>）</a:t>
                </a:r>
                <a:r>
                  <a:rPr lang="en-US" altLang="zh-CN"/>
                  <a:t>“</a:t>
                </a:r>
                <a:r>
                  <a:rPr lang="zh-CN" altLang="en-US"/>
                  <a:t>在自变量无限接近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 </a:t>
                </a:r>
                <a:r>
                  <a:rPr lang="zh-CN" altLang="en-US"/>
                  <a:t>时，函数值无限接近常数</a:t>
                </a:r>
                <a:r>
                  <a:rPr lang="en-US" altLang="zh-CN"/>
                  <a:t> A”</a:t>
                </a:r>
                <a:r>
                  <a:rPr lang="zh-CN" altLang="en-US"/>
                  <a:t>是指当</a:t>
                </a:r>
                <a:r>
                  <a:rPr lang="en-US" altLang="zh-CN"/>
                  <a:t>| x -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|</a:t>
                </a:r>
                <a:r>
                  <a:rPr lang="zh-CN" altLang="en-US"/>
                  <a:t>充分小时，</a:t>
                </a: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en-US" altLang="zh-CN"/>
                  <a:t>|f (x)- A|</a:t>
                </a:r>
                <a:r>
                  <a:rPr lang="zh-CN" altLang="en-US"/>
                  <a:t>也越来越小，想要多小就可以达到多小</a:t>
                </a:r>
                <a:r>
                  <a:rPr lang="en-US" altLang="zh-CN"/>
                  <a:t> .</a:t>
                </a:r>
                <a:endParaRPr lang="en-US" altLang="zh-CN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385" y="2171700"/>
                <a:ext cx="9165590" cy="42462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3265170"/>
            <a:ext cx="3616960" cy="551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985260" cy="492125"/>
            <a:chOff x="4371975" y="1177711"/>
            <a:chExt cx="4536680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53668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21355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3.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单侧极限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08125" y="2024380"/>
                <a:ext cx="9165590" cy="258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上面我们给出了函数</a:t>
                </a:r>
                <a:r>
                  <a:rPr lang="en-US" altLang="zh-CN"/>
                  <a:t> f(x) </a:t>
                </a:r>
                <a:r>
                  <a:rPr lang="zh-CN" altLang="en-US"/>
                  <a:t>当</a:t>
                </a:r>
                <a:r>
                  <a:rPr lang="en-US" altLang="zh-CN"/>
                  <a:t> </a:t>
                </a:r>
                <a:r>
                  <a:rPr lang="en-US" altLang="zh-CN">
                    <a:sym typeface="+mn-ea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>
                    <a:sym typeface="+mn-ea"/>
                  </a:rPr>
                  <a:t>x</a:t>
                </a:r>
                <a:r>
                  <a:rPr lang="en-US" altLang="zh-CN" baseline="-25000">
                    <a:sym typeface="+mn-ea"/>
                  </a:rPr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时的极限定义，其中自变量</a:t>
                </a:r>
                <a:r>
                  <a:rPr lang="en-US" altLang="zh-CN"/>
                  <a:t> x </a:t>
                </a:r>
                <a:r>
                  <a:rPr lang="zh-CN" altLang="en-US"/>
                  <a:t>是以任意方式趋于</a:t>
                </a:r>
                <a:r>
                  <a:rPr lang="en-US" altLang="zh-CN"/>
                  <a:t>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</a:t>
                </a:r>
                <a:r>
                  <a:rPr lang="en-US" altLang="zh-CN"/>
                  <a:t> . </a:t>
                </a:r>
                <a:r>
                  <a:rPr lang="zh-CN" altLang="en-US"/>
                  <a:t>但在有些问题中，函数仅在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的某一侧有定义（如在其定义区间端点上）或者函数虽在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的两侧皆有定义，但两侧的表达式不同（如分段函数的分段点），这时函数在这些点上的极限问题只能单侧地加以讨论</a:t>
                </a:r>
                <a:r>
                  <a:rPr lang="en-US" altLang="zh-CN"/>
                  <a:t> .</a:t>
                </a:r>
                <a:endParaRPr lang="en-US" altLang="zh-CN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如果函数</a:t>
                </a:r>
                <a:r>
                  <a:rPr lang="en-US" altLang="zh-CN"/>
                  <a:t> f(x) </a:t>
                </a:r>
                <a:r>
                  <a:rPr lang="zh-CN" altLang="en-US"/>
                  <a:t>当</a:t>
                </a:r>
                <a:r>
                  <a:rPr lang="en-US" altLang="zh-CN"/>
                  <a:t> x </a:t>
                </a:r>
                <a:r>
                  <a:rPr lang="zh-CN" altLang="en-US"/>
                  <a:t>从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的左侧（即</a:t>
                </a:r>
                <a:r>
                  <a:rPr lang="en-US" altLang="zh-CN"/>
                  <a:t> x&lt;x</a:t>
                </a:r>
                <a:r>
                  <a:rPr lang="en-US" altLang="zh-CN" baseline="-25000"/>
                  <a:t>0</a:t>
                </a:r>
                <a:r>
                  <a:rPr lang="zh-CN" altLang="en-US"/>
                  <a:t>）趋于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zh-CN" altLang="en-US"/>
                  <a:t>（记作</a:t>
                </a:r>
                <a:r>
                  <a:rPr lang="en-US" altLang="zh-CN"/>
                  <a:t> x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/>
                  <a:t>x</a:t>
                </a:r>
                <a:r>
                  <a:rPr lang="en-US" altLang="zh-CN" baseline="-25000"/>
                  <a:t>0</a:t>
                </a:r>
                <a:r>
                  <a:rPr lang="en-US" altLang="zh-CN" baseline="30000"/>
                  <a:t>-</a:t>
                </a:r>
                <a:r>
                  <a:rPr lang="zh-CN" altLang="en-US"/>
                  <a:t>）时以</a:t>
                </a:r>
                <a:r>
                  <a:rPr lang="en-US" altLang="zh-CN"/>
                  <a:t> A </a:t>
                </a:r>
                <a:r>
                  <a:rPr lang="zh-CN" altLang="en-US"/>
                  <a:t>为极限，则</a:t>
                </a:r>
                <a:r>
                  <a:rPr lang="en-US" altLang="zh-CN"/>
                  <a:t>A </a:t>
                </a:r>
                <a:r>
                  <a:rPr lang="zh-CN" altLang="en-US"/>
                  <a:t>称为函数</a:t>
                </a:r>
                <a:r>
                  <a:rPr lang="en-US" altLang="zh-CN"/>
                  <a:t> f(x) </a:t>
                </a:r>
                <a:r>
                  <a:rPr lang="zh-CN" altLang="en-US"/>
                  <a:t>在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0</a:t>
                </a:r>
                <a:r>
                  <a:rPr lang="en-US" altLang="zh-CN"/>
                  <a:t> </a:t>
                </a:r>
                <a:r>
                  <a:rPr lang="zh-CN" altLang="en-US"/>
                  <a:t>的左极限</a:t>
                </a:r>
                <a:r>
                  <a:rPr lang="en-US" altLang="zh-CN"/>
                  <a:t> . </a:t>
                </a:r>
                <a:r>
                  <a:rPr lang="zh-CN" altLang="en-US"/>
                  <a:t>记作</a:t>
                </a:r>
                <a:endParaRPr lang="en-US" altLang="zh-CN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25" y="2024380"/>
                <a:ext cx="9165590" cy="25844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350" y="4608830"/>
            <a:ext cx="2951480" cy="513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724910" cy="492125"/>
            <a:chOff x="4371975" y="1177711"/>
            <a:chExt cx="4240306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24030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21355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3.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单侧极限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2044700"/>
            <a:ext cx="9423400" cy="3247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02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85" y="2688590"/>
            <a:ext cx="6014720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极限的运算法则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13"/>
              <p:cNvSpPr txBox="1"/>
              <p:nvPr/>
            </p:nvSpPr>
            <p:spPr>
              <a:xfrm>
                <a:off x="1250950" y="1339215"/>
                <a:ext cx="970597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下面，我们以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 x</a:t>
                </a:r>
                <a14:m>
                  <m:oMath xmlns:m="http://schemas.openxmlformats.org/officeDocument/2006/math">
                    <m:r>
                      <a:rPr kumimoji="0" lang="en-US" altLang="zh-CN" sz="18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中黑 简" panose="00020600040101010101" pitchFamily="18" charset="-122"/>
                        <a:cs typeface="DejaVu Math TeX Gyre" panose="02000503000000000000" charset="0"/>
                        <a:sym typeface="+mn-ea"/>
                      </a:rPr>
                      <m:t>→</m:t>
                    </m:r>
                  </m:oMath>
                </a14:m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时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 f(x)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中黑 简" panose="00020600040101010101" pitchFamily="18" charset="-122"/>
                    <a:ea typeface="汉仪中黑 简" panose="00020600040101010101" pitchFamily="18" charset="-122"/>
                    <a:cs typeface="汉仪中黑 简" panose="00020600040101010101" pitchFamily="18" charset="-122"/>
                    <a:sym typeface="+mn-ea"/>
                  </a:rPr>
                  <a:t>的极限为例，引入极限的四则运算法则（它同样适用于其他类型的极限）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汉仪中黑 简" panose="00020600040101010101" pitchFamily="18" charset="-122"/>
                  <a:ea typeface="汉仪中黑 简" panose="00020600040101010101" pitchFamily="18" charset="-122"/>
                  <a:cs typeface="汉仪中黑 简" panose="00020600040101010101" pitchFamily="18" charset="-122"/>
                  <a:sym typeface="+mn-ea"/>
                </a:endParaRPr>
              </a:p>
            </p:txBody>
          </p:sp>
        </mc:Choice>
        <mc:Fallback>
          <p:sp>
            <p:nvSpPr>
              <p:cNvPr id="2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0" y="1339215"/>
                <a:ext cx="9705975" cy="11988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272" y="2851811"/>
            <a:ext cx="2074606" cy="2846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460" y="2538095"/>
            <a:ext cx="5935980" cy="2647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250950" y="1339215"/>
            <a:ext cx="97059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推论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1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                         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c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为常数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常数因子可以提取到极限符号之外）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推论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2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                           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（求幂运算与求极限运算可以交换运算顺序）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利用极限的运算法则可以大大地简化极限的计算过程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160" y="1456690"/>
            <a:ext cx="3086100" cy="55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160" y="2015490"/>
            <a:ext cx="308673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195" y="3014345"/>
            <a:ext cx="5466715" cy="3408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03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85" y="2688590"/>
            <a:ext cx="5855970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两个重要极限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581525" y="369036"/>
            <a:ext cx="4572635" cy="869148"/>
            <a:chOff x="4371975" y="748330"/>
            <a:chExt cx="5205327" cy="98941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文本框 14"/>
                <p:cNvSpPr txBox="1"/>
                <p:nvPr/>
              </p:nvSpPr>
              <p:spPr>
                <a:xfrm>
                  <a:off x="4371975" y="748330"/>
                  <a:ext cx="5205327" cy="8667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2.3.1</a:t>
                  </a:r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　</a:t>
                  </a: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lim</m:t>
                              </m:r>
                            </m:e>
                            <m:lim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𝑥</m:t>
                              </m:r>
                              <m:r>
                                <a:rPr kumimoji="0" lang="en-US" altLang="zh-CN" sz="320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→</m:t>
                              </m:r>
                              <m:r>
                                <a:rPr kumimoji="0" lang="en-US" altLang="zh-CN" sz="320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𝑠𝑖𝑛𝑥</m:t>
                              </m:r>
                            </m:num>
                            <m:den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a14:m>
                  <a:endPara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5A71B7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汉仪中黑 简" panose="00020600040101010101" pitchFamily="18" charset="-122"/>
                  </a:endParaRPr>
                </a:p>
              </p:txBody>
            </p:sp>
          </mc:Choice>
          <mc:Fallback>
            <p:sp>
              <p:nvSpPr>
                <p:cNvPr id="15" name="文本框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71975" y="748330"/>
                  <a:ext cx="5205327" cy="86671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840" y="1278890"/>
            <a:ext cx="8362950" cy="5093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 userDrawn="1"/>
        </p:nvSpPr>
        <p:spPr>
          <a:xfrm>
            <a:off x="3756025" y="2531110"/>
            <a:ext cx="4936490" cy="659130"/>
          </a:xfrm>
          <a:prstGeom prst="roundRect">
            <a:avLst>
              <a:gd name="adj" fmla="val 46659"/>
            </a:avLst>
          </a:prstGeom>
          <a:solidFill>
            <a:srgbClr val="553285"/>
          </a:solidFill>
        </p:spPr>
        <p:txBody>
          <a:bodyPr wrap="square" lIns="252000" tIns="60959" rIns="252000" bIns="60959" rtlCol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第二章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极限与连续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92045" y="455396"/>
            <a:ext cx="8129905" cy="782788"/>
            <a:chOff x="1879548" y="846639"/>
            <a:chExt cx="9254798" cy="89110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文本框 14"/>
                <p:cNvSpPr txBox="1"/>
                <p:nvPr/>
              </p:nvSpPr>
              <p:spPr>
                <a:xfrm>
                  <a:off x="1879548" y="846639"/>
                  <a:ext cx="9254798" cy="75973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2.3.2</a:t>
                  </a:r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　</a:t>
                  </a: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lim</m:t>
                              </m:r>
                            </m:e>
                            <m:lim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𝑥</m:t>
                              </m:r>
                              <m:r>
                                <a:rPr kumimoji="0" lang="en-US" altLang="zh-CN" sz="320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dPr>
                            <m:e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1</m:t>
                              </m:r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+</m:t>
                              </m:r>
                              <m:box>
                                <m:boxPr>
                                  <m:noBreak m:val="on"/>
                                  <m:ctrlPr>
                                    <a:rPr kumimoji="0" lang="en-US" altLang="zh-CN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5A71B7"/>
                                      </a:solidFill>
                                      <a:effectLst/>
                                      <a:uLnTx/>
                                      <a:uFillTx/>
                                      <a:latin typeface="DejaVu Math TeX Gyre" panose="02000503000000000000" charset="0"/>
                                      <a:ea typeface="汉仪雅酷黑 85W" panose="020B0904020202020204" pitchFamily="34" charset="-122"/>
                                      <a:cs typeface="DejaVu Math TeX Gyre" panose="02000503000000000000" charset="0"/>
                                      <a:sym typeface="汉仪中黑 简" panose="00020600040101010101" pitchFamily="18" charset="-122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  <m:t>𝑥</m:t>
                                      </m:r>
                                    </m:den>
                                  </m:f>
                                </m:e>
                              </m:box>
                            </m:e>
                          </m:d>
                        </m:e>
                      </m:func>
                    </m:oMath>
                  </a14:m>
                  <a:r>
                    <a:rPr kumimoji="0" lang="en-US" altLang="zh-CN" sz="3200" b="0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x</a:t>
                  </a:r>
                  <a:r>
                    <a:rPr kumimoji="0" lang="en-US" altLang="zh-CN" sz="3200" b="0" i="0" u="none" strike="noStrike" kern="1200" cap="none" spc="0" normalizeH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 =e (e 2.718 2818 )</a:t>
                  </a:r>
                  <a:endParaRPr kumimoji="0" lang="en-US" altLang="zh-CN" sz="3200" b="0" i="0" u="none" strike="noStrike" kern="1200" cap="none" spc="0" normalizeH="0" noProof="0">
                    <a:ln>
                      <a:noFill/>
                    </a:ln>
                    <a:solidFill>
                      <a:srgbClr val="5A71B7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汉仪中黑 简" panose="00020600040101010101" pitchFamily="18" charset="-122"/>
                  </a:endParaRPr>
                </a:p>
              </p:txBody>
            </p:sp>
          </mc:Choice>
          <mc:Fallback>
            <p:sp>
              <p:nvSpPr>
                <p:cNvPr id="15" name="文本框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548" y="846639"/>
                  <a:ext cx="9254798" cy="759730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335" y="1320165"/>
            <a:ext cx="7994650" cy="506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92045" y="455396"/>
            <a:ext cx="8129905" cy="782788"/>
            <a:chOff x="1879548" y="846639"/>
            <a:chExt cx="9254798" cy="89110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文本框 14"/>
                <p:cNvSpPr txBox="1"/>
                <p:nvPr/>
              </p:nvSpPr>
              <p:spPr>
                <a:xfrm>
                  <a:off x="1879548" y="846639"/>
                  <a:ext cx="9254798" cy="75973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2.3.2</a:t>
                  </a:r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　</a:t>
                  </a: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kumimoji="0" lang="en-US" altLang="zh-CN" sz="3200" b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lim</m:t>
                              </m:r>
                            </m:e>
                            <m:lim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𝑥</m:t>
                              </m:r>
                              <m:r>
                                <a:rPr kumimoji="0" lang="en-US" altLang="zh-CN" sz="320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</m:ctrlPr>
                            </m:dPr>
                            <m:e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1</m:t>
                              </m:r>
                              <m:r>
                                <a:rPr kumimoji="0" lang="en-US" altLang="zh-CN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5A71B7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汉仪雅酷黑 85W" panose="020B0904020202020204" pitchFamily="34" charset="-122"/>
                                  <a:cs typeface="DejaVu Math TeX Gyre" panose="02000503000000000000" charset="0"/>
                                  <a:sym typeface="汉仪中黑 简" panose="00020600040101010101" pitchFamily="18" charset="-122"/>
                                </a:rPr>
                                <m:t>+</m:t>
                              </m:r>
                              <m:box>
                                <m:boxPr>
                                  <m:noBreak m:val="on"/>
                                  <m:ctrlPr>
                                    <a:rPr kumimoji="0" lang="en-US" altLang="zh-CN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5A71B7"/>
                                      </a:solidFill>
                                      <a:effectLst/>
                                      <a:uLnTx/>
                                      <a:uFillTx/>
                                      <a:latin typeface="DejaVu Math TeX Gyre" panose="02000503000000000000" charset="0"/>
                                      <a:ea typeface="汉仪雅酷黑 85W" panose="020B0904020202020204" pitchFamily="34" charset="-122"/>
                                      <a:cs typeface="DejaVu Math TeX Gyre" panose="02000503000000000000" charset="0"/>
                                      <a:sym typeface="汉仪中黑 简" panose="00020600040101010101" pitchFamily="18" charset="-122"/>
                                    </a:rPr>
                                  </m:ctrlPr>
                                </m:boxPr>
                                <m:e>
                                  <m:argPr>
                                    <m:argSz m:val="-1"/>
                                  </m:argPr>
                                  <m:f>
                                    <m:fPr>
                                      <m:ctrlP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kumimoji="0" lang="en-US" altLang="zh-CN" sz="32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5A71B7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DejaVu Math TeX Gyre" panose="02000503000000000000" charset="0"/>
                                          <a:ea typeface="汉仪雅酷黑 85W" panose="020B0904020202020204" pitchFamily="34" charset="-122"/>
                                          <a:cs typeface="DejaVu Math TeX Gyre" panose="02000503000000000000" charset="0"/>
                                          <a:sym typeface="汉仪中黑 简" panose="00020600040101010101" pitchFamily="18" charset="-122"/>
                                        </a:rPr>
                                        <m:t>𝑥</m:t>
                                      </m:r>
                                    </m:den>
                                  </m:f>
                                </m:e>
                              </m:box>
                            </m:e>
                          </m:d>
                        </m:e>
                      </m:func>
                    </m:oMath>
                  </a14:m>
                  <a:r>
                    <a:rPr kumimoji="0" lang="en-US" altLang="zh-CN" sz="3200" b="0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x</a:t>
                  </a:r>
                  <a:r>
                    <a:rPr kumimoji="0" lang="en-US" altLang="zh-CN" sz="3200" b="0" i="0" u="none" strike="noStrike" kern="1200" cap="none" spc="0" normalizeH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 =e (e 2.718 2818 )</a:t>
                  </a:r>
                  <a:endParaRPr kumimoji="0" lang="en-US" altLang="zh-CN" sz="3200" b="0" i="0" u="none" strike="noStrike" kern="1200" cap="none" spc="0" normalizeH="0" noProof="0">
                    <a:ln>
                      <a:noFill/>
                    </a:ln>
                    <a:solidFill>
                      <a:srgbClr val="5A71B7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汉仪中黑 简" panose="00020600040101010101" pitchFamily="18" charset="-122"/>
                  </a:endParaRPr>
                </a:p>
              </p:txBody>
            </p:sp>
          </mc:Choice>
          <mc:Fallback>
            <p:sp>
              <p:nvSpPr>
                <p:cNvPr id="15" name="文本框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548" y="846639"/>
                  <a:ext cx="9254798" cy="759730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935480" y="1582420"/>
                <a:ext cx="9019540" cy="258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此极限有两个特征：</a:t>
                </a: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（</a:t>
                </a:r>
                <a:r>
                  <a:rPr lang="en-US" altLang="zh-CN"/>
                  <a:t>1</a:t>
                </a:r>
                <a:r>
                  <a:rPr lang="zh-CN" altLang="en-US"/>
                  <a:t>）</a:t>
                </a:r>
                <a:r>
                  <a:rPr lang="en-US" altLang="zh-CN"/>
                  <a:t>“</a:t>
                </a:r>
                <a:r>
                  <a:rPr lang="zh-CN" altLang="en-US"/>
                  <a:t>（</a:t>
                </a:r>
                <a:r>
                  <a:rPr lang="en-US" altLang="zh-CN"/>
                  <a:t>1+ </a:t>
                </a:r>
                <a:r>
                  <a:rPr lang="zh-CN" altLang="en-US"/>
                  <a:t>无穷小）</a:t>
                </a:r>
                <a:r>
                  <a:rPr lang="en-US" altLang="zh-CN"/>
                  <a:t>”</a:t>
                </a:r>
                <a:r>
                  <a:rPr lang="zh-CN" altLang="en-US"/>
                  <a:t>的无穷大次幂，即是</a:t>
                </a:r>
                <a:r>
                  <a:rPr lang="en-US" altLang="zh-CN"/>
                  <a:t> 1</a:t>
                </a:r>
                <a14:m>
                  <m:oMath xmlns:m="http://schemas.openxmlformats.org/officeDocument/2006/math">
                    <m:r>
                      <a:rPr lang="en-US" altLang="zh-CN" i="1" baseline="30000">
                        <a:latin typeface="DejaVu Math TeX Gyre" panose="02000503000000000000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zh-CN" altLang="en-US"/>
                  <a:t>（无穷小和无穷大概念下节介绍）；</a:t>
                </a: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（</a:t>
                </a:r>
                <a:r>
                  <a:rPr lang="en-US" altLang="zh-CN"/>
                  <a:t>2</a:t>
                </a:r>
                <a:r>
                  <a:rPr lang="zh-CN" altLang="en-US"/>
                  <a:t>）指数的无穷大与</a:t>
                </a:r>
                <a:r>
                  <a:rPr lang="en-US" altLang="zh-CN"/>
                  <a:t>“</a:t>
                </a:r>
                <a:r>
                  <a:rPr lang="zh-CN" altLang="en-US"/>
                  <a:t>（</a:t>
                </a:r>
                <a:r>
                  <a:rPr lang="en-US" altLang="zh-CN"/>
                  <a:t>1+ </a:t>
                </a:r>
                <a:r>
                  <a:rPr lang="zh-CN" altLang="en-US"/>
                  <a:t>无穷小）</a:t>
                </a:r>
                <a:r>
                  <a:rPr lang="en-US" altLang="zh-CN"/>
                  <a:t>”</a:t>
                </a:r>
                <a:r>
                  <a:rPr lang="zh-CN" altLang="en-US"/>
                  <a:t>中的无穷小是倒数关系</a:t>
                </a:r>
                <a:r>
                  <a:rPr lang="en-US" altLang="zh-CN"/>
                  <a:t> .</a:t>
                </a:r>
                <a:endParaRPr lang="en-US" altLang="zh-CN"/>
              </a:p>
              <a:p>
                <a:pPr indent="0" fontAlgn="auto">
                  <a:lnSpc>
                    <a:spcPct val="150000"/>
                  </a:lnSpc>
                </a:pPr>
                <a:endParaRPr lang="zh-CN" altLang="en-US"/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在极限</a:t>
                </a:r>
                <a:r>
                  <a:rPr lang="en-US" altLang="zh-CN"/>
                  <a:t>           </a:t>
                </a:r>
                <a:r>
                  <a:rPr lang="zh-CN" altLang="en-US"/>
                  <a:t>中，若用一个在自变量的某一变化过程（如</a:t>
                </a:r>
                <a:r>
                  <a:rPr lang="en-US" altLang="zh-CN"/>
                  <a:t> x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/>
                  <a:t>x</a:t>
                </a:r>
                <a:r>
                  <a:rPr lang="en-US" altLang="zh-CN" baseline="-25000"/>
                  <a:t>0</a:t>
                </a:r>
                <a:r>
                  <a:rPr lang="zh-CN" altLang="en-US"/>
                  <a:t>）趋于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DejaVu Math TeX Gyre" panose="02000503000000000000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zh-CN" altLang="en-US"/>
                  <a:t>的函数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φ</m:t>
                    </m:r>
                  </m:oMath>
                </a14:m>
                <a:r>
                  <a:rPr lang="en-US" altLang="zh-CN"/>
                  <a:t>(x)</a:t>
                </a:r>
                <a:r>
                  <a:rPr lang="zh-CN" altLang="en-US"/>
                  <a:t>来代替</a:t>
                </a:r>
                <a:r>
                  <a:rPr lang="en-US" altLang="zh-CN"/>
                  <a:t> x</a:t>
                </a:r>
                <a:r>
                  <a:rPr lang="zh-CN" altLang="en-US"/>
                  <a:t>，并把极限过程改为这一过程，可得相同的结果，即</a:t>
                </a:r>
                <a:endParaRPr lang="zh-CN" altLang="en-US"/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5480" y="1582420"/>
                <a:ext cx="9019540" cy="25844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250" y="3188970"/>
            <a:ext cx="1087120" cy="48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5720" y="4376420"/>
            <a:ext cx="7289800" cy="161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250950" y="1339215"/>
            <a:ext cx="9595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一般地，企业向银行贷款要付利息，利息是按规定的利率和期限支付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假设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P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年利率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，则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81525" y="706221"/>
            <a:ext cx="4050665" cy="616419"/>
            <a:chOff x="4371975" y="1036029"/>
            <a:chExt cx="4611134" cy="70171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71975" y="1036029"/>
              <a:ext cx="4611134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2.3.3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连续复利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200" y="2554605"/>
            <a:ext cx="7721600" cy="337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298575" y="4296410"/>
            <a:ext cx="95954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该公式称为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连续复利公式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，它可以作为存取相对较长情况下的一种近似估计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同时，这种极限也反映了现实生活中许多事物的生长或消失的数量规律（如细胞繁殖、树木生长等），是一个在实际应用中经常遇到的极限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81525" y="706221"/>
            <a:ext cx="3637915" cy="616419"/>
            <a:chOff x="4371975" y="1036029"/>
            <a:chExt cx="4141274" cy="70171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71975" y="1036029"/>
              <a:ext cx="4141274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2.3.3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连续复利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040" y="1515110"/>
            <a:ext cx="7645400" cy="278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04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85" y="2688590"/>
            <a:ext cx="5892800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无穷小与无穷大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425894" y="1614561"/>
            <a:ext cx="7636683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定义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　以零为极限的变量称为无穷小量，简称无穷小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无穷小是变量，它不能与很小的数混淆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是唯一可以称为无穷小的常数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81525" y="722731"/>
            <a:ext cx="3028950" cy="599908"/>
            <a:chOff x="4371975" y="1054824"/>
            <a:chExt cx="3448050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71975" y="1054824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2.4.1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无穷小量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010" y="2703870"/>
            <a:ext cx="1597821" cy="3206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0" y="2392045"/>
            <a:ext cx="7697470" cy="1590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81525" y="722731"/>
            <a:ext cx="3028950" cy="599908"/>
            <a:chOff x="4371975" y="1054824"/>
            <a:chExt cx="3448050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71975" y="1054824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2.4.1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无穷小量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1496060" y="1467485"/>
            <a:ext cx="3029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无穷小量的运算性质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016125" y="2000250"/>
                <a:ext cx="8160385" cy="258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性质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两个无穷小量的代数和仍为无穷小量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性质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两个无穷小量之积仍为无穷小量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这两个性质由极限运算法则即可得到，且可推广到有限个无穷小量的性质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性质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3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有界函数与无穷小量之积仍为无穷小量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.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特别地，常数与无穷小之积为无穷小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indent="0" fontAlgn="auto">
                  <a:lnSpc>
                    <a:spcPct val="150000"/>
                  </a:lnSpc>
                </a:pPr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定理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  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             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（其中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lim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α</m:t>
                    </m:r>
                  </m:oMath>
                </a14:m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= 0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，且极限过程与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u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相同）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25" y="2000250"/>
                <a:ext cx="8160385" cy="2584450"/>
              </a:xfrm>
              <a:prstGeom prst="rect">
                <a:avLst/>
              </a:prstGeom>
              <a:blipFill rotWithShape="1">
                <a:blip r:embed="rId2"/>
                <a:stretch>
                  <a:fillRect b="-13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425" y="4178300"/>
            <a:ext cx="22860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81525" y="722731"/>
            <a:ext cx="3028950" cy="599908"/>
            <a:chOff x="4371975" y="1054824"/>
            <a:chExt cx="3448050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71975" y="1054824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2.4.1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无穷小量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1496060" y="1467485"/>
            <a:ext cx="3029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无穷小量的比较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38350"/>
            <a:ext cx="9601200" cy="278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81525" y="722731"/>
            <a:ext cx="3028950" cy="599908"/>
            <a:chOff x="4371975" y="1054824"/>
            <a:chExt cx="3448050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71975" y="1054824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2.4.1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无穷小量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1496060" y="1467485"/>
            <a:ext cx="3029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无穷小量的比较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717040" y="2048510"/>
                <a:ext cx="899477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定义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2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（无穷小的阶）设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α</m:t>
                    </m:r>
                  </m:oMath>
                </a14:m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𝛽</m:t>
                    </m:r>
                  </m:oMath>
                </a14:m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是同一变化过程中的两个无穷小，且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α</m:t>
                    </m:r>
                    <m: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≠</m:t>
                    </m:r>
                  </m:oMath>
                </a14:m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0 .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040" y="2048510"/>
                <a:ext cx="8994775" cy="3683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640" y="2503805"/>
            <a:ext cx="7785100" cy="314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81525" y="722731"/>
            <a:ext cx="3028950" cy="599908"/>
            <a:chOff x="4371975" y="1054824"/>
            <a:chExt cx="3448050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71975" y="1054824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2.4.1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无穷小量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1496060" y="1467485"/>
            <a:ext cx="3029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无穷小量的比较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717040" y="2048510"/>
                <a:ext cx="899477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定理</a:t>
                </a:r>
                <a:r>
                  <a:rPr lang="en-US" altLang="zh-CN">
                    <a:solidFill>
                      <a:srgbClr val="7030A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1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（无穷小替换原理）设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α</m:t>
                    </m:r>
                  </m:oMath>
                </a14:m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β</m:t>
                    </m:r>
                    <m:r>
                      <a:rPr lang="en-US" altLang="zh-CN"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</a:rPr>
                      <m:t> </m:t>
                    </m:r>
                  </m:oMath>
                </a14:m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是同一极限过程的无穷小量，</a:t>
                </a:r>
                <a:r>
                  <a:rPr lang="en-US" altLang="zh-CN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          </a:t>
                </a:r>
                <a:r>
                  <a:rPr lang="zh-CN" altLang="en-US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且</a:t>
                </a:r>
                <a:endParaRPr lang="en-US" altLang="zh-CN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7040" y="2048510"/>
                <a:ext cx="8994775" cy="368300"/>
              </a:xfrm>
              <a:prstGeom prst="rect">
                <a:avLst/>
              </a:prstGeom>
              <a:blipFill rotWithShape="1">
                <a:blip r:embed="rId2"/>
                <a:stretch>
                  <a:fillRect b="-6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340" y="1949450"/>
            <a:ext cx="1315720" cy="467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295" y="2513965"/>
            <a:ext cx="2533015" cy="635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2295" y="3246755"/>
            <a:ext cx="8510270" cy="2993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3124200" y="1246505"/>
            <a:ext cx="59061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222449"/>
                </a:solidFill>
                <a:latin typeface="汉仪劲楷简" panose="00020600040101010101" charset="-122"/>
                <a:ea typeface="汉仪劲楷简" panose="00020600040101010101" charset="-122"/>
              </a:rPr>
              <a:t>导言</a:t>
            </a:r>
            <a:endParaRPr lang="zh-CN" altLang="en-US" sz="4000">
              <a:solidFill>
                <a:srgbClr val="222449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grpSp>
        <p:nvGrpSpPr>
          <p:cNvPr id="36" name="camille"/>
          <p:cNvGrpSpPr/>
          <p:nvPr/>
        </p:nvGrpSpPr>
        <p:grpSpPr>
          <a:xfrm>
            <a:off x="5517515" y="2199005"/>
            <a:ext cx="1118870" cy="132080"/>
            <a:chOff x="14982" y="10213"/>
            <a:chExt cx="1762" cy="208"/>
          </a:xfrm>
        </p:grpSpPr>
        <p:sp>
          <p:nvSpPr>
            <p:cNvPr id="23" name="camille"/>
            <p:cNvSpPr>
              <a:spLocks noChangeAspect="1"/>
            </p:cNvSpPr>
            <p:nvPr/>
          </p:nvSpPr>
          <p:spPr>
            <a:xfrm>
              <a:off x="14982" y="10213"/>
              <a:ext cx="208" cy="208"/>
            </a:xfrm>
            <a:prstGeom prst="ellipse">
              <a:avLst/>
            </a:prstGeom>
            <a:solidFill>
              <a:srgbClr val="FF696A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4" name="camille"/>
            <p:cNvSpPr>
              <a:spLocks noChangeAspect="1"/>
            </p:cNvSpPr>
            <p:nvPr/>
          </p:nvSpPr>
          <p:spPr>
            <a:xfrm>
              <a:off x="15500" y="10213"/>
              <a:ext cx="208" cy="208"/>
            </a:xfrm>
            <a:prstGeom prst="ellipse">
              <a:avLst/>
            </a:prstGeom>
            <a:solidFill>
              <a:srgbClr val="80D2C9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5" name="camille"/>
            <p:cNvSpPr>
              <a:spLocks noChangeAspect="1"/>
            </p:cNvSpPr>
            <p:nvPr/>
          </p:nvSpPr>
          <p:spPr>
            <a:xfrm>
              <a:off x="16018" y="10213"/>
              <a:ext cx="208" cy="208"/>
            </a:xfrm>
            <a:prstGeom prst="ellipse">
              <a:avLst/>
            </a:prstGeom>
            <a:solidFill>
              <a:srgbClr val="FDD261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7" name="camille"/>
            <p:cNvSpPr>
              <a:spLocks noChangeAspect="1"/>
            </p:cNvSpPr>
            <p:nvPr/>
          </p:nvSpPr>
          <p:spPr>
            <a:xfrm>
              <a:off x="16536" y="10213"/>
              <a:ext cx="208" cy="208"/>
            </a:xfrm>
            <a:prstGeom prst="ellipse">
              <a:avLst/>
            </a:prstGeom>
            <a:solidFill>
              <a:srgbClr val="7A85DE"/>
            </a:solidFill>
            <a:ln w="19050">
              <a:noFill/>
            </a:ln>
          </p:spPr>
          <p:txBody>
            <a:bodyPr/>
            <a:lstStyle/>
            <a:p/>
          </p:txBody>
        </p:sp>
      </p:grpSp>
      <p:sp>
        <p:nvSpPr>
          <p:cNvPr id="3" name="文本框 2"/>
          <p:cNvSpPr txBox="1"/>
          <p:nvPr/>
        </p:nvSpPr>
        <p:spPr>
          <a:xfrm>
            <a:off x="1795780" y="2472690"/>
            <a:ext cx="91408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极限是微积分学的核心，它揭示了变量在特定变化趋势下趋于稳定的结果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在探索瞬时速度、切线斜率、面积与体积等复杂问题时，极限搭建起从有限至无限、从近似到精确的桥梁，使连续变化中的瞬时量与累积量得以精确表达与计算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本章，我们将深入探究函数自变量变化时因变量的变化趋势，进而引入极限的概念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首先，我们将明确</a:t>
            </a: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数列的极限定义，随后对照数列极限，阐述函数极限及其特性，并以此为基石，进一步探讨函数的连续性</a:t>
            </a:r>
            <a:r>
              <a:rPr lang="en-US" altLang="zh-CN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 sz="20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3"/>
          <p:cNvSpPr txBox="1"/>
          <p:nvPr/>
        </p:nvSpPr>
        <p:spPr>
          <a:xfrm>
            <a:off x="1571625" y="1214755"/>
            <a:ext cx="93287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定义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　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若在自变量的某一变化过程中，对应函数值的绝对值无限增大，则称该函数为自变量这一变化过程中的无穷大量（简称无穷大）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注意：（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）无穷大与自变量的变化趋势相关；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　　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）无穷大是变量，不能与很大的数相混淆；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　　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）无穷大是绝对值无限增大，所以无穷大含正无穷大与负无穷大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显然，无穷大量的和（差）未必是无穷大量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2.4.3　无穷大量与无穷小量的关系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5A71B7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由定义很容易看出，在同一极限过程中，无穷大量的倒数是无穷小量，恒不为零的无穷小量的倒数是无穷大量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汉仪中黑 简" panose="00020600040101010101" pitchFamily="18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汉仪中黑 简" panose="00020600040101010101" pitchFamily="18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50690" y="722731"/>
            <a:ext cx="3641090" cy="599908"/>
            <a:chOff x="3995364" y="1054824"/>
            <a:chExt cx="4144889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95364" y="1054824"/>
              <a:ext cx="414488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2.4.2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无穷大量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490" y="2049145"/>
            <a:ext cx="4826635" cy="1247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419956" y="1740975"/>
            <a:ext cx="35756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05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56" y="2688776"/>
            <a:ext cx="5475815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函数的连续性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322705"/>
            <a:ext cx="3156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函数在一点处的连续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4800" y="1939290"/>
            <a:ext cx="7535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设函数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y = f(x)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</a:t>
            </a:r>
            <a:r>
              <a:rPr kumimoji="0" lang="en-US" altLang="zh-CN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的某邻域内有定义，若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42080" y="722731"/>
            <a:ext cx="4929505" cy="599908"/>
            <a:chOff x="3644054" y="1054824"/>
            <a:chExt cx="5611575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5611575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函数连续的定义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247" y="3200723"/>
            <a:ext cx="1388016" cy="23762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060" y="2681605"/>
            <a:ext cx="7374890" cy="2376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555" y="4959350"/>
            <a:ext cx="5136515" cy="881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322705"/>
            <a:ext cx="3156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函数在一点处的连续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42080" y="722731"/>
            <a:ext cx="5140960" cy="599908"/>
            <a:chOff x="3644054" y="1054824"/>
            <a:chExt cx="5852288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5852288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函数连续的定义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255" y="1779270"/>
            <a:ext cx="8736965" cy="458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322705"/>
            <a:ext cx="3156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函数在一点处的连续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42080" y="722731"/>
            <a:ext cx="4716145" cy="599908"/>
            <a:chOff x="3644054" y="1054824"/>
            <a:chExt cx="5368693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5368693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函数连续的定义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67865"/>
            <a:ext cx="9448800" cy="260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322705"/>
            <a:ext cx="315658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函数在区间的连续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574800" y="1939290"/>
                <a:ext cx="9203690" cy="286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定义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5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　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如果函数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(a,b 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上每一点都连续，且在左端点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处右连续，右端点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b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处左连续，我们就称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[ ] a b,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上连续或者称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为区间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[ ] a b,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上的连续函数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而由例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1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知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 sinx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lang="en-US" altLang="zh-CN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 -</a:t>
                </a:r>
                <a14:m>
                  <m:oMath xmlns:m="http://schemas.openxmlformats.org/officeDocument/2006/math">
                    <m:r>
                      <a:rPr kumimoji="0" lang="en-US" altLang="zh-CN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∞,+∞</m:t>
                    </m:r>
                  </m:oMath>
                </a14:m>
                <a:r>
                  <a:rPr lang="en-US" altLang="zh-CN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内连续，因此说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 sin x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是区间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 -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∞,+∞</m:t>
                    </m:r>
                  </m:oMath>
                </a14:m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上的连续函数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从几何图形上可以看出，在区间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[ a,b] ,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上连续的函数的图象是一条有头有尾无间断的曲线，由基本初等函数的图形容易得到：基本初等函数在定义域内都是连续的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800" y="1939290"/>
                <a:ext cx="9203690" cy="2861310"/>
              </a:xfrm>
              <a:prstGeom prst="rect">
                <a:avLst/>
              </a:prstGeom>
              <a:blipFill rotWithShape="1">
                <a:blip r:embed="rId2"/>
                <a:stretch>
                  <a:fillRect b="-16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942080" y="722731"/>
            <a:ext cx="4759325" cy="599908"/>
            <a:chOff x="3644054" y="1054824"/>
            <a:chExt cx="5417848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5417848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函数连续的定义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42080" y="722731"/>
            <a:ext cx="4194175" cy="599908"/>
            <a:chOff x="3644054" y="1054824"/>
            <a:chExt cx="4774501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4774501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函数的间断点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0" y="1559560"/>
            <a:ext cx="9588500" cy="317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42080" y="722731"/>
            <a:ext cx="4194175" cy="599908"/>
            <a:chOff x="3644054" y="1054824"/>
            <a:chExt cx="4774501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4774501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函数的间断点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75790" y="1595120"/>
            <a:ext cx="5572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我们通常把函数的间断点分为以下两类：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190" y="2098675"/>
            <a:ext cx="8578850" cy="3158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42080" y="722731"/>
            <a:ext cx="4923155" cy="599908"/>
            <a:chOff x="3644054" y="1054824"/>
            <a:chExt cx="5604346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560434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2.5.3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函数连续的性质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75790" y="1404620"/>
            <a:ext cx="7927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根据函数连续的定义及函数的极限的运算性质可推出如下性质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.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790" y="1773555"/>
            <a:ext cx="7927340" cy="4594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942080" y="722731"/>
            <a:ext cx="5292090" cy="599908"/>
            <a:chOff x="3644054" y="1054824"/>
            <a:chExt cx="6024329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44054" y="1054824"/>
              <a:ext cx="602432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2.5.3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函数连续的性质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700" y="1421130"/>
            <a:ext cx="6604635" cy="473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3"/>
          <p:cNvSpPr txBox="1"/>
          <p:nvPr/>
        </p:nvSpPr>
        <p:spPr>
          <a:xfrm>
            <a:off x="958945" y="728661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目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录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37047" y="941142"/>
            <a:ext cx="3225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contents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57000" y="3142593"/>
            <a:ext cx="53365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2.4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无穷小与无穷大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57000" y="2342602"/>
            <a:ext cx="48031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2.3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两个重要极限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57635" y="742620"/>
            <a:ext cx="32029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2.1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极　限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57635" y="1542611"/>
            <a:ext cx="53365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2.2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极限的运算法则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7635" y="3942693"/>
            <a:ext cx="48031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2.5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函数的连续性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32" grpId="0"/>
      <p:bldP spid="36" grpId="0"/>
      <p:bldP spid="38" grpId="0"/>
      <p:bldP spid="40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15590" y="710666"/>
            <a:ext cx="6560820" cy="611973"/>
            <a:chOff x="2361698" y="1041090"/>
            <a:chExt cx="7468606" cy="696650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61698" y="1041090"/>
              <a:ext cx="746860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闭区间上连续函数的性质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32890" y="1363345"/>
            <a:ext cx="9582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闭区间上连续函数有以下几个重要的性质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这些性质从几何图形上看是十分明显的，故将其证明略去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先介绍函数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f (x)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的最大值与最小值概念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.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695" y="2049780"/>
            <a:ext cx="8506460" cy="4372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15590" y="710666"/>
            <a:ext cx="6560820" cy="611973"/>
            <a:chOff x="2361698" y="1041090"/>
            <a:chExt cx="7468606" cy="696650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61698" y="1041090"/>
              <a:ext cx="746860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闭区间上连续函数的性质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160" y="1464945"/>
            <a:ext cx="8615045" cy="4684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15590" y="710666"/>
            <a:ext cx="6560820" cy="611973"/>
            <a:chOff x="2361698" y="1041090"/>
            <a:chExt cx="7468606" cy="696650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61698" y="1041090"/>
              <a:ext cx="746860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2.5.4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闭区间上连续函数的性质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32890" y="1363345"/>
            <a:ext cx="9582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由介值定理可以得到以下两个推论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.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585" y="1772285"/>
            <a:ext cx="8484235" cy="4517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/>
          <p:nvPr/>
        </p:nvSpPr>
        <p:spPr>
          <a:xfrm>
            <a:off x="-886310" y="2072624"/>
            <a:ext cx="9304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感谢聆听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01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56" y="2688776"/>
            <a:ext cx="5475815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极　限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3"/>
              <p:cNvSpPr txBox="1"/>
              <p:nvPr/>
            </p:nvSpPr>
            <p:spPr>
              <a:xfrm>
                <a:off x="1472565" y="1612265"/>
                <a:ext cx="9327515" cy="2999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定义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1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对于数列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，若当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n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无限增大时，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xn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无限接近于一个确定的常数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，则称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为数列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的极限，记为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若数列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有极限，则称数列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为收敛数列，且收敛于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；若数列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无极限，则称数列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{x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}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是发散的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显然，这个定义是十分粗糙的，因为没有说明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n 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→∞</m:t>
                    </m:r>
                  </m:oMath>
                </a14:m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时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与常数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无限接近的精确含义是什么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通俗地讲，所谓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“ </a:t>
                </a:r>
                <a:r>
                  <a:rPr lang="en-US" altLang="zh-CN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 </a:t>
                </a:r>
                <a14:m>
                  <m:oMath xmlns:m="http://schemas.openxmlformats.org/officeDocument/2006/math">
                    <m:r>
                      <a:rPr kumimoji="0" lang="en-US" altLang="zh-CN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→∞</m:t>
                    </m:r>
                  </m:oMath>
                </a14:m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时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与常数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无限接近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”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指的是当项数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n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充分大时，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与常数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A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的距离无限小，也就是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|x 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n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-A|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的值可以小于任何指定的正数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2565" y="1612265"/>
                <a:ext cx="9327515" cy="2999740"/>
              </a:xfrm>
              <a:prstGeom prst="rect">
                <a:avLst/>
              </a:prstGeom>
              <a:blipFill rotWithShape="1">
                <a:blip r:embed="rId2"/>
                <a:stretch>
                  <a:fillRect r="-1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4581525" y="830681"/>
            <a:ext cx="4213860" cy="492125"/>
            <a:chOff x="4371975" y="1177711"/>
            <a:chExt cx="4796910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79691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数列极限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365" b="2736"/>
          <a:stretch>
            <a:fillRect/>
          </a:stretch>
        </p:blipFill>
        <p:spPr>
          <a:xfrm>
            <a:off x="3709670" y="2109470"/>
            <a:ext cx="3293745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0" y="4612005"/>
            <a:ext cx="6992620" cy="175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622401"/>
            <a:ext cx="3028950" cy="492125"/>
            <a:chOff x="4371975" y="1177711"/>
            <a:chExt cx="3448050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344805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数列极限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280" y="1114425"/>
            <a:ext cx="7642225" cy="3362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9085" y="4537710"/>
            <a:ext cx="9582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收敛数列</a:t>
            </a:r>
            <a:r>
              <a:rPr lang="en-US" altLang="zh-CN"/>
              <a:t> {x</a:t>
            </a:r>
            <a:r>
              <a:rPr lang="en-US" altLang="zh-CN" baseline="-25000"/>
              <a:t>n</a:t>
            </a:r>
            <a:r>
              <a:rPr lang="en-US" altLang="zh-CN"/>
              <a:t>} </a:t>
            </a:r>
            <a:r>
              <a:rPr lang="zh-CN" altLang="en-US"/>
              <a:t>有如下简单性质：</a:t>
            </a:r>
            <a:endParaRPr lang="zh-CN" altLang="en-US"/>
          </a:p>
          <a:p>
            <a:r>
              <a:rPr lang="zh-CN" altLang="en-US">
                <a:solidFill>
                  <a:srgbClr val="7030A0"/>
                </a:solidFill>
              </a:rPr>
              <a:t>性质</a:t>
            </a:r>
            <a:r>
              <a:rPr lang="en-US" altLang="zh-CN">
                <a:solidFill>
                  <a:srgbClr val="7030A0"/>
                </a:solidFill>
              </a:rPr>
              <a:t> 1</a:t>
            </a:r>
            <a:r>
              <a:rPr lang="en-US" altLang="zh-CN"/>
              <a:t> </a:t>
            </a:r>
            <a:r>
              <a:rPr lang="zh-CN" altLang="en-US"/>
              <a:t>（极限的唯一性）如果数列</a:t>
            </a:r>
            <a:r>
              <a:rPr lang="en-US" altLang="zh-CN"/>
              <a:t> {</a:t>
            </a:r>
            <a:r>
              <a:rPr lang="en-US" altLang="zh-CN">
                <a:sym typeface="+mn-ea"/>
              </a:rPr>
              <a:t>x</a:t>
            </a:r>
            <a:r>
              <a:rPr lang="en-US" altLang="zh-CN" baseline="-25000">
                <a:sym typeface="+mn-ea"/>
              </a:rPr>
              <a:t>n</a:t>
            </a:r>
            <a:r>
              <a:rPr lang="en-US" altLang="zh-CN"/>
              <a:t>}  </a:t>
            </a:r>
            <a:r>
              <a:rPr lang="zh-CN" altLang="en-US"/>
              <a:t>收敛，那么其极限是唯一的</a:t>
            </a:r>
            <a:r>
              <a:rPr lang="en-US" altLang="zh-CN"/>
              <a:t> .</a:t>
            </a:r>
            <a:endParaRPr lang="en-US" altLang="zh-CN"/>
          </a:p>
          <a:p>
            <a:r>
              <a:rPr lang="zh-CN" altLang="en-US">
                <a:solidFill>
                  <a:srgbClr val="7030A0"/>
                </a:solidFill>
              </a:rPr>
              <a:t>性质</a:t>
            </a:r>
            <a:r>
              <a:rPr lang="en-US" altLang="zh-CN">
                <a:solidFill>
                  <a:srgbClr val="7030A0"/>
                </a:solidFill>
              </a:rPr>
              <a:t> 2 </a:t>
            </a:r>
            <a:r>
              <a:rPr lang="zh-CN" altLang="en-US"/>
              <a:t>（收敛数列的有界性）如果数列</a:t>
            </a:r>
            <a:r>
              <a:rPr lang="en-US" altLang="zh-CN"/>
              <a:t> {</a:t>
            </a:r>
            <a:r>
              <a:rPr lang="en-US" altLang="zh-CN">
                <a:sym typeface="+mn-ea"/>
              </a:rPr>
              <a:t>x</a:t>
            </a:r>
            <a:r>
              <a:rPr lang="en-US" altLang="zh-CN" baseline="-25000">
                <a:sym typeface="+mn-ea"/>
              </a:rPr>
              <a:t>n</a:t>
            </a:r>
            <a:r>
              <a:rPr lang="en-US" altLang="zh-CN"/>
              <a:t>}</a:t>
            </a:r>
            <a:r>
              <a:rPr lang="zh-CN" altLang="en-US"/>
              <a:t>收敛，那么它一定有界</a:t>
            </a:r>
            <a:r>
              <a:rPr lang="en-US" altLang="zh-CN"/>
              <a:t> .</a:t>
            </a:r>
            <a:endParaRPr lang="en-US" altLang="zh-CN"/>
          </a:p>
          <a:p>
            <a:r>
              <a:rPr lang="zh-CN" altLang="en-US"/>
              <a:t>推论：无界数列一定发散</a:t>
            </a:r>
            <a:r>
              <a:rPr lang="en-US" altLang="zh-CN"/>
              <a:t> .</a:t>
            </a:r>
            <a:endParaRPr lang="en-US" altLang="zh-CN"/>
          </a:p>
          <a:p>
            <a:r>
              <a:rPr lang="zh-CN" altLang="en-US"/>
              <a:t>注：数列收敛一定有界，但反之有界数列不一定收敛</a:t>
            </a:r>
            <a:r>
              <a:rPr lang="en-US" altLang="zh-CN"/>
              <a:t> . </a:t>
            </a:r>
            <a:r>
              <a:rPr lang="zh-CN" altLang="en-US"/>
              <a:t>例如</a:t>
            </a:r>
            <a:r>
              <a:rPr lang="en-US" altLang="zh-CN"/>
              <a:t> {(-1) </a:t>
            </a:r>
            <a:r>
              <a:rPr lang="en-US" altLang="zh-CN" baseline="30000"/>
              <a:t>n</a:t>
            </a:r>
            <a:r>
              <a:rPr lang="en-US" altLang="zh-CN"/>
              <a:t>} </a:t>
            </a:r>
            <a:r>
              <a:rPr lang="zh-CN" altLang="en-US"/>
              <a:t>是有界数列，可它却是发散的</a:t>
            </a:r>
            <a:r>
              <a:rPr lang="en-US" altLang="zh-CN"/>
              <a:t> . </a:t>
            </a:r>
            <a:r>
              <a:rPr lang="zh-CN" altLang="en-US"/>
              <a:t>即数列有界是收敛的必要条件而非充分条件</a:t>
            </a:r>
            <a:r>
              <a:rPr lang="en-US" altLang="zh-CN"/>
              <a:t> .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3"/>
              <p:cNvSpPr txBox="1"/>
              <p:nvPr/>
            </p:nvSpPr>
            <p:spPr>
              <a:xfrm>
                <a:off x="1558290" y="2028825"/>
                <a:ext cx="9327515" cy="258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因为数列是整标函数，所以讨论数列极限也就是讨论函数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=f (x 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当自变量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取正整数且趋于无穷大时的函数极限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本节我们比照数列极限来研究函数极限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可以想到，两者虽然在形式上有所差异，但在极限观点上应该是一致的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函数的极限问题与自变量的变化趋势密切相关，我们主要讨论以下两种自变量的变化趋势：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）自变量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的绝对值无限增大即趋于无穷大（记作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→∞</m:t>
                    </m:r>
                  </m:oMath>
                </a14:m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）；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）自变量任意地接近某一确定的常数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（记作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→</m:t>
                    </m:r>
                  </m:oMath>
                </a14:m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290" y="2028825"/>
                <a:ext cx="9327515" cy="25844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4581525" y="830681"/>
            <a:ext cx="4039870" cy="492125"/>
            <a:chOff x="4371975" y="1177711"/>
            <a:chExt cx="4598846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59884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581525" y="830681"/>
            <a:ext cx="3985260" cy="492125"/>
            <a:chOff x="4371975" y="1177711"/>
            <a:chExt cx="4536680" cy="560219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1975" y="1177711"/>
              <a:ext cx="453668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2.1.2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矩形: 圆角 12"/>
          <p:cNvSpPr/>
          <p:nvPr/>
        </p:nvSpPr>
        <p:spPr>
          <a:xfrm>
            <a:off x="1508125" y="1417955"/>
            <a:ext cx="4256405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自变量趋于无穷大时的函数极限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937385" y="2171700"/>
                <a:ext cx="8503285" cy="2168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fontAlgn="auto">
                  <a:lnSpc>
                    <a:spcPct val="150000"/>
                  </a:lnSpc>
                </a:pPr>
                <a:r>
                  <a:rPr lang="zh-CN" altLang="en-US"/>
                  <a:t>设函数</a:t>
                </a:r>
                <a:r>
                  <a:rPr lang="en-US" altLang="zh-CN"/>
                  <a:t> y =f (x) </a:t>
                </a:r>
                <a:r>
                  <a:rPr lang="zh-CN" altLang="en-US"/>
                  <a:t>定义在</a:t>
                </a:r>
                <a:r>
                  <a:rPr lang="en-US" altLang="zh-CN"/>
                  <a:t> [a,+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DejaVu Math TeX Gyre" panose="02000503000000000000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en-US" altLang="zh-CN"/>
                  <a:t> ) </a:t>
                </a:r>
                <a:r>
                  <a:rPr lang="zh-CN" altLang="en-US"/>
                  <a:t>上，类似于数列的情形，研究当</a:t>
                </a:r>
                <a:r>
                  <a:rPr lang="en-US" altLang="zh-CN"/>
                  <a:t> x </a:t>
                </a:r>
                <a:r>
                  <a:rPr lang="zh-CN" altLang="en-US"/>
                  <a:t>无限增大时，对应的函数值</a:t>
                </a:r>
                <a:r>
                  <a:rPr lang="en-US" altLang="zh-CN"/>
                  <a:t> f (x) </a:t>
                </a:r>
                <a:r>
                  <a:rPr lang="zh-CN" altLang="en-US"/>
                  <a:t>是否无限地接近于某一定数</a:t>
                </a:r>
                <a:r>
                  <a:rPr lang="en-US" altLang="zh-CN"/>
                  <a:t> A. </a:t>
                </a:r>
                <a:r>
                  <a:rPr lang="zh-CN" altLang="en-US"/>
                  <a:t>例如，</a:t>
                </a:r>
                <a:r>
                  <a:rPr lang="en-US" altLang="zh-CN"/>
                  <a:t>                </a:t>
                </a:r>
                <a:r>
                  <a:rPr lang="zh-CN" altLang="en-US"/>
                  <a:t>，当</a:t>
                </a:r>
                <a:r>
                  <a:rPr lang="en-US" altLang="zh-CN"/>
                  <a:t> n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→∞</m:t>
                    </m:r>
                  </m:oMath>
                </a14:m>
                <a:r>
                  <a:rPr lang="zh-CN" altLang="en-US"/>
                  <a:t>时，</a:t>
                </a:r>
                <a:r>
                  <a:rPr lang="en-US" altLang="zh-CN"/>
                  <a:t> x</a:t>
                </a:r>
                <a:r>
                  <a:rPr lang="en-US" altLang="zh-CN" baseline="-25000"/>
                  <a:t>n</a:t>
                </a:r>
                <a:r>
                  <a:rPr lang="en-US" altLang="zh-CN"/>
                  <a:t>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DejaVu Math TeX Gyre" panose="02000503000000000000" charset="0"/>
                        <a:cs typeface="DejaVu Math TeX Gyre" panose="02000503000000000000" charset="0"/>
                      </a:rPr>
                      <m:t>→</m:t>
                    </m:r>
                  </m:oMath>
                </a14:m>
                <a:r>
                  <a:rPr lang="en-US" altLang="zh-CN"/>
                  <a:t> 0 . </a:t>
                </a:r>
                <a:r>
                  <a:rPr lang="zh-CN" altLang="en-US"/>
                  <a:t>类似地，函数</a:t>
                </a:r>
                <a:r>
                  <a:rPr lang="en-US" altLang="zh-CN"/>
                  <a:t>          </a:t>
                </a:r>
                <a:r>
                  <a:rPr lang="zh-CN" altLang="en-US"/>
                  <a:t>当</a:t>
                </a:r>
                <a:r>
                  <a:rPr lang="en-US" altLang="zh-CN"/>
                  <a:t> x </a:t>
                </a:r>
                <a:r>
                  <a:rPr lang="zh-CN" altLang="en-US"/>
                  <a:t>趋于正无穷大时对应的函数值</a:t>
                </a:r>
                <a:r>
                  <a:rPr lang="en-US" altLang="zh-CN"/>
                  <a:t> f (x) </a:t>
                </a:r>
                <a:r>
                  <a:rPr lang="zh-CN" altLang="en-US"/>
                  <a:t>也必然地无限接近</a:t>
                </a:r>
                <a:r>
                  <a:rPr lang="en-US" altLang="zh-CN"/>
                  <a:t> 0. </a:t>
                </a:r>
                <a:r>
                  <a:rPr lang="zh-CN" altLang="en-US"/>
                  <a:t>从几何上看，当曲线的横坐标无限增大时，曲线上的点会无限地靠近</a:t>
                </a:r>
                <a:r>
                  <a:rPr lang="en-US" altLang="zh-CN"/>
                  <a:t>x </a:t>
                </a:r>
                <a:r>
                  <a:rPr lang="zh-CN" altLang="en-US"/>
                  <a:t>轴</a:t>
                </a:r>
                <a:r>
                  <a:rPr lang="en-US" altLang="zh-CN"/>
                  <a:t> .</a:t>
                </a:r>
                <a:endParaRPr lang="en-US" altLang="zh-CN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385" y="2171700"/>
                <a:ext cx="8503285" cy="2168525"/>
              </a:xfrm>
              <a:prstGeom prst="rect">
                <a:avLst/>
              </a:prstGeom>
              <a:blipFill rotWithShape="1">
                <a:blip r:embed="rId2"/>
                <a:stretch>
                  <a:fillRect r="-1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530" y="3064510"/>
            <a:ext cx="909955" cy="32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330" y="2690495"/>
            <a:ext cx="1678305" cy="374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a="http://schemas.openxmlformats.org/drawingml/2006/main" name="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7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8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0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1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6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稻壳鸭鸭   https://www.docer.com/works?userid=327037375">
  <a:themeElements>
    <a:clrScheme name="自定义 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53285"/>
      </a:accent1>
      <a:accent2>
        <a:srgbClr val="7B52AB"/>
      </a:accent2>
      <a:accent3>
        <a:srgbClr val="553285"/>
      </a:accent3>
      <a:accent4>
        <a:srgbClr val="7B52AB"/>
      </a:accent4>
      <a:accent5>
        <a:srgbClr val="553285"/>
      </a:accent5>
      <a:accent6>
        <a:srgbClr val="7B52AB"/>
      </a:accent6>
      <a:hlink>
        <a:srgbClr val="553285"/>
      </a:hlink>
      <a:folHlink>
        <a:srgbClr val="7B52AB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37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38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3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40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41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4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4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4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4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46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47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48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4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6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稻壳鸭鸭</Template>
  <TotalTime>0</TotalTime>
  <Words>4011</Words>
  <Application>WPS 演示</Application>
  <PresentationFormat>宽屏</PresentationFormat>
  <Paragraphs>226</Paragraphs>
  <Slides>43</Slides>
  <Notes>28</Notes>
  <HiddenSlides>1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32</vt:i4>
      </vt:variant>
      <vt:variant>
        <vt:lpstr>幻灯片标题</vt:lpstr>
      </vt:variant>
      <vt:variant>
        <vt:i4>43</vt:i4>
      </vt:variant>
    </vt:vector>
  </HeadingPairs>
  <TitlesOfParts>
    <vt:vector size="91" baseType="lpstr">
      <vt:lpstr>Arial</vt:lpstr>
      <vt:lpstr>宋体</vt:lpstr>
      <vt:lpstr>Wingdings</vt:lpstr>
      <vt:lpstr>思源黑体 CN Light</vt:lpstr>
      <vt:lpstr>黑体</vt:lpstr>
      <vt:lpstr>汉仪中黑 简</vt:lpstr>
      <vt:lpstr>Arial</vt:lpstr>
      <vt:lpstr>Calibri</vt:lpstr>
      <vt:lpstr>微软雅黑</vt:lpstr>
      <vt:lpstr>Wingdings</vt:lpstr>
      <vt:lpstr>汉仪雅酷黑 85W</vt:lpstr>
      <vt:lpstr>汉仪劲楷简</vt:lpstr>
      <vt:lpstr>楷体_GB2312</vt:lpstr>
      <vt:lpstr>DejaVu Math TeX Gyre</vt:lpstr>
      <vt:lpstr>Arial Unicode MS</vt:lpstr>
      <vt:lpstr>等线</vt:lpstr>
      <vt:lpstr>稻壳鸭鸭   https://www.docer.com/works?userid=327037375</vt:lpstr>
      <vt:lpstr>1_稻壳鸭鸭   https://www.docer.com/works?userid=327037375</vt:lpstr>
      <vt:lpstr>Office 主题​​</vt:lpstr>
      <vt:lpstr>2_稻壳鸭鸭   https://www.docer.com/works?userid=327037375</vt:lpstr>
      <vt:lpstr>3_稻壳鸭鸭   https://www.docer.com/works?userid=327037375</vt:lpstr>
      <vt:lpstr>4_稻壳鸭鸭   https://www.docer.com/works?userid=327037375</vt:lpstr>
      <vt:lpstr>24_稻壳鸭鸭   https://www.docer.com/works?userid=327037375</vt:lpstr>
      <vt:lpstr>25_稻壳鸭鸭   https://www.docer.com/works?userid=327037375</vt:lpstr>
      <vt:lpstr>26_稻壳鸭鸭   https://www.docer.com/works?userid=327037375</vt:lpstr>
      <vt:lpstr>27_稻壳鸭鸭   https://www.docer.com/works?userid=327037375</vt:lpstr>
      <vt:lpstr>28_稻壳鸭鸭   https://www.docer.com/works?userid=327037375</vt:lpstr>
      <vt:lpstr>29_稻壳鸭鸭   https://www.docer.com/works?userid=327037375</vt:lpstr>
      <vt:lpstr>30_稻壳鸭鸭   https://www.docer.com/works?userid=327037375</vt:lpstr>
      <vt:lpstr>31_稻壳鸭鸭   https://www.docer.com/works?userid=327037375</vt:lpstr>
      <vt:lpstr>32_稻壳鸭鸭   https://www.docer.com/works?userid=327037375</vt:lpstr>
      <vt:lpstr>33_稻壳鸭鸭   https://www.docer.com/works?userid=327037375</vt:lpstr>
      <vt:lpstr>34_稻壳鸭鸭   https://www.docer.com/works?userid=327037375</vt:lpstr>
      <vt:lpstr>35_稻壳鸭鸭   https://www.docer.com/works?userid=327037375</vt:lpstr>
      <vt:lpstr>36_稻壳鸭鸭   https://www.docer.com/works?userid=327037375</vt:lpstr>
      <vt:lpstr>37_稻壳鸭鸭   https://www.docer.com/works?userid=327037375</vt:lpstr>
      <vt:lpstr>38_稻壳鸭鸭   https://www.docer.com/works?userid=327037375</vt:lpstr>
      <vt:lpstr>39_稻壳鸭鸭   https://www.docer.com/works?userid=327037375</vt:lpstr>
      <vt:lpstr>40_稻壳鸭鸭   https://www.docer.com/works?userid=327037375</vt:lpstr>
      <vt:lpstr>41_稻壳鸭鸭   https://www.docer.com/works?userid=327037375</vt:lpstr>
      <vt:lpstr>42_稻壳鸭鸭   https://www.docer.com/works?userid=327037375</vt:lpstr>
      <vt:lpstr>43_稻壳鸭鸭   https://www.docer.com/works?userid=327037375</vt:lpstr>
      <vt:lpstr>44_稻壳鸭鸭   https://www.docer.com/works?userid=327037375</vt:lpstr>
      <vt:lpstr>45_稻壳鸭鸭   https://www.docer.com/works?userid=327037375</vt:lpstr>
      <vt:lpstr>46_稻壳鸭鸭   https://www.docer.com/works?userid=327037375</vt:lpstr>
      <vt:lpstr>47_稻壳鸭鸭   https://www.docer.com/works?userid=327037375</vt:lpstr>
      <vt:lpstr>48_稻壳鸭鸭   https://www.docer.com/works?userid=327037375</vt:lpstr>
      <vt:lpstr>49_稻壳鸭鸭   https://www.docer.com/works?userid=327037375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雪城</cp:lastModifiedBy>
  <cp:revision>8</cp:revision>
  <dcterms:created xsi:type="dcterms:W3CDTF">2025-06-06T09:30:00Z</dcterms:created>
  <dcterms:modified xsi:type="dcterms:W3CDTF">2025-06-11T06:53:15Z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ED18B3135E0E485E7E5541681A025FC3_41</vt:lpwstr>
  </property>
  <property fmtid="{D5CDD505-2E9C-101B-9397-08002B2CF9AE}" pid="3" name="KSOProductBuildVer">
    <vt:lpwstr>2052-12.1.0.21541</vt:lpwstr>
  </property>
  <property fmtid="{D5CDD505-2E9C-101B-9397-08002B2CF9AE}" pid="4" name="KSOTemplateUUID">
    <vt:lpwstr>v1.0_mb_RZS0LpEJUyYdjbw9NyYmaA==</vt:lpwstr>
  </property>
</Properties>
</file>