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5"/>
  </p:notesMasterIdLst>
  <p:handoutMasterIdLst>
    <p:handoutMasterId r:id="rId33"/>
  </p:handoutMasterIdLst>
  <p:sldIdLst>
    <p:sldId id="256" r:id="rId3"/>
    <p:sldId id="275" r:id="rId4"/>
    <p:sldId id="292" r:id="rId5"/>
    <p:sldId id="293" r:id="rId6"/>
    <p:sldId id="276" r:id="rId7"/>
    <p:sldId id="260" r:id="rId8"/>
    <p:sldId id="296" r:id="rId9"/>
    <p:sldId id="261" r:id="rId10"/>
    <p:sldId id="262" r:id="rId11"/>
    <p:sldId id="297" r:id="rId12"/>
    <p:sldId id="383" r:id="rId13"/>
    <p:sldId id="366" r:id="rId14"/>
    <p:sldId id="338" r:id="rId16"/>
    <p:sldId id="339" r:id="rId17"/>
    <p:sldId id="369" r:id="rId18"/>
    <p:sldId id="341" r:id="rId19"/>
    <p:sldId id="298" r:id="rId20"/>
    <p:sldId id="385" r:id="rId21"/>
    <p:sldId id="387" r:id="rId22"/>
    <p:sldId id="371" r:id="rId23"/>
    <p:sldId id="388" r:id="rId24"/>
    <p:sldId id="389" r:id="rId25"/>
    <p:sldId id="372" r:id="rId26"/>
    <p:sldId id="390" r:id="rId27"/>
    <p:sldId id="392" r:id="rId28"/>
    <p:sldId id="374" r:id="rId29"/>
    <p:sldId id="376" r:id="rId30"/>
    <p:sldId id="394" r:id="rId31"/>
    <p:sldId id="280" r:id="rId32"/>
  </p:sldIdLst>
  <p:sldSz cx="12192000" cy="6858000"/>
  <p:notesSz cx="6858000" cy="9144000"/>
  <p:embeddedFontLst>
    <p:embeddedFont>
      <p:font typeface="汉仪铸字葫芦娃W" panose="00020600040101010101" charset="-122"/>
      <p:regular r:id="rId38"/>
    </p:embeddedFont>
    <p:embeddedFont>
      <p:font typeface="汉仪劲楷简" panose="00020600040101010101" charset="-122"/>
      <p:regular r:id="rId39"/>
    </p:embeddedFont>
  </p:embeddedFontLst>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C2DD"/>
    <a:srgbClr val="CF3044"/>
    <a:srgbClr val="222F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0" Type="http://schemas.openxmlformats.org/officeDocument/2006/relationships/tags" Target="tags/tag66.xml"/><Relationship Id="rId4" Type="http://schemas.openxmlformats.org/officeDocument/2006/relationships/slide" Target="slides/slide2.xml"/><Relationship Id="rId39" Type="http://schemas.openxmlformats.org/officeDocument/2006/relationships/font" Target="fonts/font2.fntdata"/><Relationship Id="rId38" Type="http://schemas.openxmlformats.org/officeDocument/2006/relationships/font" Target="fonts/font1.fntdata"/><Relationship Id="rId37" Type="http://schemas.openxmlformats.org/officeDocument/2006/relationships/commentAuthors" Target="commentAuthors.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handoutMaster" Target="handoutMasters/handoutMaster1.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notesMaster" Target="notesMasters/notesMaster1.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劲楷简" panose="00020600040101010101" charset="-122"/>
              <a:ea typeface="汉仪劲楷简" panose="0002060004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汉仪劲楷简" panose="00020600040101010101" charset="-122"/>
              </a:rPr>
            </a:fld>
            <a:endParaRPr lang="zh-CN" altLang="en-US">
              <a:latin typeface="汉仪劲楷简" panose="0002060004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劲楷简" panose="00020600040101010101" charset="-122"/>
              <a:ea typeface="汉仪劲楷简" panose="0002060004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汉仪劲楷简" panose="00020600040101010101" charset="-122"/>
              </a:rPr>
            </a:fld>
            <a:endParaRPr lang="zh-CN" altLang="en-US">
              <a:latin typeface="汉仪劲楷简" panose="0002060004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劲楷简" panose="00020600040101010101" charset="-122"/>
                <a:ea typeface="汉仪劲楷简" panose="0002060004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劲楷简" panose="00020600040101010101" charset="-122"/>
                <a:ea typeface="汉仪劲楷简" panose="0002060004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劲楷简" panose="00020600040101010101" charset="-122"/>
                <a:ea typeface="汉仪劲楷简" panose="0002060004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劲楷简" panose="00020600040101010101" charset="-122"/>
                <a:ea typeface="汉仪劲楷简" panose="0002060004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劲楷简" panose="00020600040101010101" charset="-122"/>
        <a:ea typeface="汉仪劲楷简" panose="00020600040101010101" charset="-122"/>
        <a:cs typeface="+mn-cs"/>
      </a:defRPr>
    </a:lvl1pPr>
    <a:lvl2pPr marL="457200" algn="l" defTabSz="914400" rtl="0" eaLnBrk="1" latinLnBrk="0" hangingPunct="1">
      <a:defRPr sz="1200" kern="1200">
        <a:solidFill>
          <a:schemeClr val="tx1"/>
        </a:solidFill>
        <a:latin typeface="汉仪劲楷简" panose="00020600040101010101" charset="-122"/>
        <a:ea typeface="汉仪劲楷简" panose="00020600040101010101" charset="-122"/>
        <a:cs typeface="+mn-cs"/>
      </a:defRPr>
    </a:lvl2pPr>
    <a:lvl3pPr marL="914400" algn="l" defTabSz="914400" rtl="0" eaLnBrk="1" latinLnBrk="0" hangingPunct="1">
      <a:defRPr sz="1200" kern="1200">
        <a:solidFill>
          <a:schemeClr val="tx1"/>
        </a:solidFill>
        <a:latin typeface="汉仪劲楷简" panose="00020600040101010101" charset="-122"/>
        <a:ea typeface="汉仪劲楷简" panose="00020600040101010101" charset="-122"/>
        <a:cs typeface="+mn-cs"/>
      </a:defRPr>
    </a:lvl3pPr>
    <a:lvl4pPr marL="1371600" algn="l" defTabSz="914400" rtl="0" eaLnBrk="1" latinLnBrk="0" hangingPunct="1">
      <a:defRPr sz="1200" kern="1200">
        <a:solidFill>
          <a:schemeClr val="tx1"/>
        </a:solidFill>
        <a:latin typeface="汉仪劲楷简" panose="00020600040101010101" charset="-122"/>
        <a:ea typeface="汉仪劲楷简" panose="00020600040101010101" charset="-122"/>
        <a:cs typeface="+mn-cs"/>
      </a:defRPr>
    </a:lvl4pPr>
    <a:lvl5pPr marL="1828800" algn="l" defTabSz="914400" rtl="0" eaLnBrk="1" latinLnBrk="0" hangingPunct="1">
      <a:defRPr sz="1200" kern="1200">
        <a:solidFill>
          <a:schemeClr val="tx1"/>
        </a:solidFill>
        <a:latin typeface="汉仪劲楷简" panose="00020600040101010101" charset="-122"/>
        <a:ea typeface="汉仪劲楷简" panose="0002060004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descr="5559546"/>
          <p:cNvPicPr>
            <a:picLocks noChangeAspect="1"/>
          </p:cNvPicPr>
          <p:nvPr userDrawn="1"/>
        </p:nvPicPr>
        <p:blipFill>
          <a:blip r:embed="rId2"/>
          <a:srcRect l="1435"/>
          <a:stretch>
            <a:fillRect/>
          </a:stretch>
        </p:blipFill>
        <p:spPr>
          <a:xfrm>
            <a:off x="-126365" y="0"/>
            <a:ext cx="6759575"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rcRect r="93677" b="18367"/>
          <a:stretch>
            <a:fillRect/>
          </a:stretch>
        </p:blipFill>
        <p:spPr>
          <a:xfrm>
            <a:off x="223520" y="247650"/>
            <a:ext cx="671195" cy="662305"/>
          </a:xfrm>
          <a:prstGeom prst="rect">
            <a:avLst/>
          </a:prstGeom>
        </p:spPr>
      </p:pic>
      <p:sp>
        <p:nvSpPr>
          <p:cNvPr id="8" name="标题 7"/>
          <p:cNvSpPr>
            <a:spLocks noGrp="1"/>
          </p:cNvSpPr>
          <p:nvPr>
            <p:ph type="title"/>
          </p:nvPr>
        </p:nvSpPr>
        <p:spPr>
          <a:xfrm>
            <a:off x="856615" y="403225"/>
            <a:ext cx="4781550" cy="430530"/>
          </a:xfrm>
        </p:spPr>
        <p:txBody>
          <a:bodyPr/>
          <a:lstStyle>
            <a:lvl1pPr>
              <a:defRPr sz="2800">
                <a:latin typeface="汉仪铸字葫芦娃W" panose="00020600040101010101" charset="-122"/>
                <a:ea typeface="汉仪铸字葫芦娃W" panose="00020600040101010101" charset="-122"/>
              </a:defRPr>
            </a:lvl1p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95960" y="360000"/>
            <a:ext cx="10800000" cy="720000"/>
          </a:xfrm>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a:xfrm>
            <a:off x="695960" y="6356350"/>
            <a:ext cx="2743200" cy="365125"/>
          </a:xfrm>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753983"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1231760" y="7973655"/>
            <a:ext cx="2700000" cy="316800"/>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735760" y="7973655"/>
            <a:ext cx="3960000" cy="316800"/>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9497360" y="7973655"/>
            <a:ext cx="2700000" cy="316800"/>
          </a:xfrm>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spd="slow" p14:dur="2000"/>
    </mc:Choice>
    <mc:Fallback>
      <p:transition spd="slow"/>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2" Type="http://schemas.openxmlformats.org/officeDocument/2006/relationships/slideLayout" Target="../slideLayouts/slideLayout2.xml"/><Relationship Id="rId21" Type="http://schemas.openxmlformats.org/officeDocument/2006/relationships/tags" Target="../tags/tag65.xml"/><Relationship Id="rId20" Type="http://schemas.openxmlformats.org/officeDocument/2006/relationships/tags" Target="../tags/tag64.xml"/><Relationship Id="rId2" Type="http://schemas.openxmlformats.org/officeDocument/2006/relationships/tags" Target="../tags/tag46.xml"/><Relationship Id="rId19" Type="http://schemas.openxmlformats.org/officeDocument/2006/relationships/tags" Target="../tags/tag63.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7.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6.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6.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2" Type="http://schemas.openxmlformats.org/officeDocument/2006/relationships/slideLayout" Target="../slideLayouts/slideLayout2.xml"/><Relationship Id="rId21" Type="http://schemas.openxmlformats.org/officeDocument/2006/relationships/tags" Target="../tags/tag45.xml"/><Relationship Id="rId20" Type="http://schemas.openxmlformats.org/officeDocument/2006/relationships/tags" Target="../tags/tag44.xml"/><Relationship Id="rId2" Type="http://schemas.openxmlformats.org/officeDocument/2006/relationships/tags" Target="../tags/tag26.xml"/><Relationship Id="rId19" Type="http://schemas.openxmlformats.org/officeDocument/2006/relationships/tags" Target="../tags/tag43.xml"/><Relationship Id="rId18" Type="http://schemas.openxmlformats.org/officeDocument/2006/relationships/tags" Target="../tags/tag42.xml"/><Relationship Id="rId17" Type="http://schemas.openxmlformats.org/officeDocument/2006/relationships/tags" Target="../tags/tag41.xml"/><Relationship Id="rId16" Type="http://schemas.openxmlformats.org/officeDocument/2006/relationships/tags" Target="../tags/tag40.xml"/><Relationship Id="rId15" Type="http://schemas.openxmlformats.org/officeDocument/2006/relationships/tags" Target="../tags/tag39.xml"/><Relationship Id="rId14" Type="http://schemas.openxmlformats.org/officeDocument/2006/relationships/tags" Target="../tags/tag38.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174740" y="2113915"/>
            <a:ext cx="5514340" cy="1938020"/>
          </a:xfrm>
          <a:prstGeom prst="rect">
            <a:avLst/>
          </a:prstGeom>
          <a:noFill/>
        </p:spPr>
        <p:txBody>
          <a:bodyPr wrap="square" rtlCol="0" anchor="t">
            <a:spAutoFit/>
          </a:bodyPr>
          <a:p>
            <a:pPr algn="dist"/>
            <a:r>
              <a:rPr lang="zh-CN" altLang="en-US" sz="8000" b="1">
                <a:latin typeface="汉仪铸字葫芦娃W" panose="00020600040101010101" charset="-122"/>
                <a:ea typeface="汉仪铸字葫芦娃W" panose="00020600040101010101" charset="-122"/>
              </a:rPr>
              <a:t>体育与健康</a:t>
            </a:r>
            <a:endParaRPr lang="zh-CN" altLang="en-US" sz="8000" b="1">
              <a:latin typeface="汉仪铸字葫芦娃W" panose="00020600040101010101" charset="-122"/>
              <a:ea typeface="汉仪铸字葫芦娃W" panose="00020600040101010101" charset="-122"/>
            </a:endParaRPr>
          </a:p>
          <a:p>
            <a:pPr algn="dist"/>
            <a:r>
              <a:rPr lang="zh-CN" altLang="en-US" sz="4000" b="1">
                <a:latin typeface="汉仪铸字葫芦娃W" panose="00020600040101010101" charset="-122"/>
                <a:ea typeface="汉仪铸字葫芦娃W" panose="00020600040101010101" charset="-122"/>
              </a:rPr>
              <a:t>（含民族民间体育手册）</a:t>
            </a:r>
            <a:endParaRPr lang="zh-CN" altLang="en-US" sz="4000" b="1">
              <a:latin typeface="汉仪铸字葫芦娃W" panose="00020600040101010101" charset="-122"/>
              <a:ea typeface="汉仪铸字葫芦娃W"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56615" y="403225"/>
            <a:ext cx="6219190" cy="430530"/>
          </a:xfrm>
        </p:spPr>
        <p:txBody>
          <a:bodyPr/>
          <a:p>
            <a:r>
              <a:rPr lang="zh-CN" altLang="en-US"/>
              <a:t>二、登山运动的注意事项</a:t>
            </a:r>
            <a:endParaRPr lang="zh-CN" altLang="en-US"/>
          </a:p>
        </p:txBody>
      </p:sp>
      <p:sp>
        <p:nvSpPr>
          <p:cNvPr id="10" name="文本框 9"/>
          <p:cNvSpPr txBox="1"/>
          <p:nvPr/>
        </p:nvSpPr>
        <p:spPr>
          <a:xfrm>
            <a:off x="5414010" y="1457325"/>
            <a:ext cx="5913120" cy="3830955"/>
          </a:xfrm>
          <a:prstGeom prst="rect">
            <a:avLst/>
          </a:prstGeom>
          <a:noFill/>
        </p:spPr>
        <p:txBody>
          <a:bodyPr wrap="square">
            <a:spAutoFit/>
          </a:bodyPr>
          <a:lstStyle/>
          <a:p>
            <a:pPr indent="0" algn="just">
              <a:lnSpc>
                <a:spcPct val="150000"/>
              </a:lnSpc>
              <a:spcBef>
                <a:spcPts val="0"/>
              </a:spcBef>
              <a:spcAft>
                <a:spcPts val="0"/>
              </a:spcAft>
              <a:buClr>
                <a:schemeClr val="tx1"/>
              </a:buClr>
              <a:buFont typeface="汉仪劲楷简" panose="00020600040101010101" charset="-122"/>
              <a:buNone/>
            </a:pPr>
            <a:r>
              <a:rPr lang="zh-CN" altLang="en-US"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（一）热身</a:t>
            </a:r>
            <a:endParaRPr lang="zh-CN" altLang="en-US"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热身运动往往被登山者忽略，人们常常是到达山下后就开始上山，不做任何准备活动，这样做对关节和肌肉不利，尤其是乘车到山下的人，没有充分活动开，如果立即上山，很容易对关节、肌肉、韧带造成损伤，所以在上山之前一定要做好充分的准备活动。一般夏天做 5 分钟左右的准备活动，冬天要做 10 分钟的准备活动。活动的内容包括全身各主要关节、韧带、肌肉，大范围活动、伸拉、放松，使心脏、关节、肌肉等进入运动状态。</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3" name="图片 2"/>
          <p:cNvPicPr>
            <a:picLocks noChangeAspect="1"/>
          </p:cNvPicPr>
          <p:nvPr/>
        </p:nvPicPr>
        <p:blipFill>
          <a:blip r:embed="rId1"/>
          <a:stretch>
            <a:fillRect/>
          </a:stretch>
        </p:blipFill>
        <p:spPr>
          <a:xfrm>
            <a:off x="565785" y="1457325"/>
            <a:ext cx="4724400" cy="3943350"/>
          </a:xfrm>
          <a:prstGeom prst="rect">
            <a:avLst/>
          </a:prstGeom>
        </p:spPr>
      </p:pic>
      <p:sp>
        <p:nvSpPr>
          <p:cNvPr id="4" name="圆角矩形 3"/>
          <p:cNvSpPr/>
          <p:nvPr/>
        </p:nvSpPr>
        <p:spPr>
          <a:xfrm>
            <a:off x="5414010" y="5739130"/>
            <a:ext cx="6617335" cy="75565"/>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56615" y="403225"/>
            <a:ext cx="6219190" cy="430530"/>
          </a:xfrm>
        </p:spPr>
        <p:txBody>
          <a:bodyPr/>
          <a:p>
            <a:r>
              <a:rPr lang="zh-CN" altLang="en-US"/>
              <a:t>二、登山运动的注意事项</a:t>
            </a:r>
            <a:endParaRPr lang="zh-CN" altLang="en-US"/>
          </a:p>
        </p:txBody>
      </p:sp>
      <p:sp>
        <p:nvSpPr>
          <p:cNvPr id="10" name="文本框 9"/>
          <p:cNvSpPr txBox="1"/>
          <p:nvPr/>
        </p:nvSpPr>
        <p:spPr>
          <a:xfrm>
            <a:off x="5414010" y="1518920"/>
            <a:ext cx="5913120" cy="4104005"/>
          </a:xfrm>
          <a:prstGeom prst="rect">
            <a:avLst/>
          </a:prstGeom>
          <a:noFill/>
        </p:spPr>
        <p:txBody>
          <a:bodyPr wrap="square">
            <a:spAutoFit/>
          </a:bodyPr>
          <a:lstStyle/>
          <a:p>
            <a:pPr indent="0" algn="just">
              <a:lnSpc>
                <a:spcPct val="150000"/>
              </a:lnSpc>
              <a:spcBef>
                <a:spcPts val="0"/>
              </a:spcBef>
              <a:spcAft>
                <a:spcPts val="0"/>
              </a:spcAft>
              <a:buClr>
                <a:schemeClr val="tx1"/>
              </a:buClr>
              <a:buFont typeface="汉仪劲楷简" panose="00020600040101010101" charset="-122"/>
              <a:buNone/>
            </a:pPr>
            <a:r>
              <a:rPr lang="zh-CN" altLang="en-US"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（二）依目的选择攀登方式</a:t>
            </a:r>
            <a:endParaRPr lang="zh-CN" altLang="en-US"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3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通常人们爬山，多数是根据个人的体力、感觉，以比较单一的方式向山上行进，其实上山的方法有多种。想增加耐力，可采用小步幅、中频率上行，配合深呼吸；想增长腿部力量，可采取中大步幅、中等速度、间歇性上行，走一段，稍做休整，再走一段；想发展速度，可采用中步</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3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幅、高频率、间歇跑，即跑一段，走一段，调整，再跑一段，再走一段。在一些平缓地段或有台阶扶手的地段，可做倒向下山，这样可以发展平衡能力、协调性等素质。但这个动作较危险，最好有旁人扶助，尤其不要在地势较陡的地段做此项练习。</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3" name="图片 2"/>
          <p:cNvPicPr>
            <a:picLocks noChangeAspect="1"/>
          </p:cNvPicPr>
          <p:nvPr/>
        </p:nvPicPr>
        <p:blipFill>
          <a:blip r:embed="rId1"/>
          <a:stretch>
            <a:fillRect/>
          </a:stretch>
        </p:blipFill>
        <p:spPr>
          <a:xfrm>
            <a:off x="565785" y="1457325"/>
            <a:ext cx="4724400" cy="3943350"/>
          </a:xfrm>
          <a:prstGeom prst="rect">
            <a:avLst/>
          </a:prstGeom>
        </p:spPr>
      </p:pic>
      <p:sp>
        <p:nvSpPr>
          <p:cNvPr id="4" name="圆角矩形 3"/>
          <p:cNvSpPr/>
          <p:nvPr/>
        </p:nvSpPr>
        <p:spPr>
          <a:xfrm>
            <a:off x="5414010" y="5739130"/>
            <a:ext cx="6617335" cy="75565"/>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56615" y="403225"/>
            <a:ext cx="6219190" cy="430530"/>
          </a:xfrm>
        </p:spPr>
        <p:txBody>
          <a:bodyPr/>
          <a:p>
            <a:r>
              <a:rPr lang="zh-CN" altLang="en-US"/>
              <a:t>二、健美操运动的特点与价值</a:t>
            </a:r>
            <a:endParaRPr lang="zh-CN" altLang="en-US"/>
          </a:p>
        </p:txBody>
      </p:sp>
      <p:sp>
        <p:nvSpPr>
          <p:cNvPr id="10" name="文本框 9"/>
          <p:cNvSpPr txBox="1"/>
          <p:nvPr/>
        </p:nvSpPr>
        <p:spPr>
          <a:xfrm>
            <a:off x="5520055" y="2218690"/>
            <a:ext cx="5384800" cy="2861310"/>
          </a:xfrm>
          <a:prstGeom prst="rect">
            <a:avLst/>
          </a:prstGeom>
          <a:noFill/>
        </p:spPr>
        <p:txBody>
          <a:bodyPr wrap="square">
            <a:spAutoFit/>
          </a:bodyPr>
          <a:lstStyle/>
          <a:p>
            <a:pPr indent="0" algn="just">
              <a:lnSpc>
                <a:spcPct val="150000"/>
              </a:lnSpc>
              <a:spcBef>
                <a:spcPts val="0"/>
              </a:spcBef>
              <a:spcAft>
                <a:spcPts val="0"/>
              </a:spcAft>
              <a:buClr>
                <a:schemeClr val="tx1"/>
              </a:buClr>
              <a:buFont typeface="汉仪劲楷简" panose="00020600040101010101" charset="-122"/>
              <a:buNone/>
            </a:pPr>
            <a:r>
              <a:rPr lang="zh-CN" altLang="en-US" sz="2000"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（三）整理活动</a:t>
            </a:r>
            <a:endParaRPr lang="zh-CN" altLang="en-US" sz="2000"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下山后要在平缓的地方做一些整理放松运动，使快速跳动的心脏逐渐恢复正常，使身上的汗渐渐退掉，将紧张的关节、肌肉、韧带适当伸拉和放松，使其恢复到平常状态。同时要注意保暖，以防着凉。</a:t>
            </a:r>
            <a:endParaRPr lang="zh-CN" altLang="en-US" sz="2000">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3" name="图片 2"/>
          <p:cNvPicPr>
            <a:picLocks noChangeAspect="1"/>
          </p:cNvPicPr>
          <p:nvPr/>
        </p:nvPicPr>
        <p:blipFill>
          <a:blip r:embed="rId1"/>
          <a:stretch>
            <a:fillRect/>
          </a:stretch>
        </p:blipFill>
        <p:spPr>
          <a:xfrm>
            <a:off x="565785" y="1457325"/>
            <a:ext cx="4724400" cy="3943350"/>
          </a:xfrm>
          <a:prstGeom prst="rect">
            <a:avLst/>
          </a:prstGeom>
        </p:spPr>
      </p:pic>
      <p:sp>
        <p:nvSpPr>
          <p:cNvPr id="4" name="圆角矩形 3"/>
          <p:cNvSpPr/>
          <p:nvPr/>
        </p:nvSpPr>
        <p:spPr>
          <a:xfrm>
            <a:off x="5414010" y="5739130"/>
            <a:ext cx="6617335" cy="75565"/>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文本框 39"/>
          <p:cNvSpPr txBox="1"/>
          <p:nvPr/>
        </p:nvSpPr>
        <p:spPr>
          <a:xfrm>
            <a:off x="5565775" y="3083560"/>
            <a:ext cx="6175375" cy="922020"/>
          </a:xfrm>
          <a:prstGeom prst="rect">
            <a:avLst/>
          </a:prstGeom>
          <a:noFill/>
        </p:spPr>
        <p:txBody>
          <a:bodyPr wrap="square">
            <a:spAutoFit/>
          </a:bodyPr>
          <a:lstStyle>
            <a:defPPr>
              <a:defRPr lang="zh-CN"/>
            </a:defPPr>
            <a:lvl1pPr algn="l">
              <a:defRPr sz="8800">
                <a:gradFill flip="none" rotWithShape="1">
                  <a:gsLst>
                    <a:gs pos="100000">
                      <a:srgbClr val="028A96"/>
                    </a:gs>
                    <a:gs pos="60000">
                      <a:srgbClr val="00AB3C"/>
                    </a:gs>
                    <a:gs pos="0">
                      <a:srgbClr val="0F82CB"/>
                    </a:gs>
                  </a:gsLst>
                  <a:lin ang="10800000" scaled="1"/>
                </a:gradFill>
                <a:latin typeface="汉仪菱心体简" panose="02010400000101010101" pitchFamily="2" charset="-122"/>
                <a:ea typeface="汉仪菱心体简" panose="02010400000101010101" pitchFamily="2" charset="-122"/>
                <a:cs typeface="+mn-ea"/>
              </a:defRPr>
            </a:lvl1pPr>
          </a:lstStyle>
          <a:p>
            <a:pPr algn="ctr"/>
            <a:r>
              <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rPr>
              <a:t>定向运动</a:t>
            </a:r>
            <a:endPar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6" name="矩形 45"/>
          <p:cNvSpPr/>
          <p:nvPr/>
        </p:nvSpPr>
        <p:spPr>
          <a:xfrm rot="20847476">
            <a:off x="6612890" y="1616075"/>
            <a:ext cx="1052195" cy="962660"/>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7" name="文本框 46"/>
          <p:cNvSpPr txBox="1"/>
          <p:nvPr/>
        </p:nvSpPr>
        <p:spPr>
          <a:xfrm rot="20847476">
            <a:off x="6970395" y="1743075"/>
            <a:ext cx="337185" cy="708025"/>
          </a:xfrm>
          <a:prstGeom prst="rect">
            <a:avLst/>
          </a:prstGeom>
          <a:noFill/>
        </p:spPr>
        <p:txBody>
          <a:bodyPr wrap="square" rtlCol="0">
            <a:spAutoFit/>
          </a:bodyPr>
          <a:lstStyle/>
          <a:p>
            <a:pPr algn="ctr"/>
            <a:endParaRPr lang="zh-CN" altLang="en-US" sz="40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45" name="矩形 44"/>
          <p:cNvSpPr/>
          <p:nvPr/>
        </p:nvSpPr>
        <p:spPr>
          <a:xfrm rot="20908138">
            <a:off x="6759575" y="176212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汉仪铸字葫芦娃W" panose="00020600040101010101" charset="-122"/>
              <a:ea typeface="汉仪铸字葫芦娃W" panose="00020600040101010101" charset="-122"/>
            </a:endParaRPr>
          </a:p>
        </p:txBody>
      </p:sp>
      <p:sp>
        <p:nvSpPr>
          <p:cNvPr id="43" name="文本框 42"/>
          <p:cNvSpPr txBox="1"/>
          <p:nvPr/>
        </p:nvSpPr>
        <p:spPr>
          <a:xfrm rot="20605942">
            <a:off x="6781800" y="1764665"/>
            <a:ext cx="942340"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任</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0" name="矩形 79"/>
          <p:cNvSpPr/>
          <p:nvPr/>
        </p:nvSpPr>
        <p:spPr>
          <a:xfrm rot="555320">
            <a:off x="8174355" y="1576070"/>
            <a:ext cx="1052195" cy="962660"/>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1" name="文本框 80"/>
          <p:cNvSpPr txBox="1"/>
          <p:nvPr/>
        </p:nvSpPr>
        <p:spPr>
          <a:xfrm rot="555320">
            <a:off x="8531860" y="154241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79" name="矩形 78"/>
          <p:cNvSpPr/>
          <p:nvPr/>
        </p:nvSpPr>
        <p:spPr>
          <a:xfrm rot="530917">
            <a:off x="8293100" y="169354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77" name="文本框 76"/>
          <p:cNvSpPr txBox="1"/>
          <p:nvPr/>
        </p:nvSpPr>
        <p:spPr>
          <a:xfrm rot="662449" flipH="1">
            <a:off x="8314690" y="1664970"/>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伍</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7" name="矩形 86"/>
          <p:cNvSpPr/>
          <p:nvPr/>
        </p:nvSpPr>
        <p:spPr>
          <a:xfrm rot="20553452">
            <a:off x="9672320" y="1510030"/>
            <a:ext cx="1052195" cy="962660"/>
          </a:xfrm>
          <a:prstGeom prst="rect">
            <a:avLst/>
          </a:prstGeom>
          <a:solidFill>
            <a:srgbClr val="222F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8" name="文本框 87"/>
          <p:cNvSpPr txBox="1"/>
          <p:nvPr/>
        </p:nvSpPr>
        <p:spPr>
          <a:xfrm rot="20553452">
            <a:off x="10029825" y="147637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86" name="矩形 85"/>
          <p:cNvSpPr/>
          <p:nvPr/>
        </p:nvSpPr>
        <p:spPr>
          <a:xfrm rot="20635060">
            <a:off x="9801860" y="164528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84" name="文本框 83"/>
          <p:cNvSpPr txBox="1"/>
          <p:nvPr/>
        </p:nvSpPr>
        <p:spPr>
          <a:xfrm rot="20386458" flipH="1">
            <a:off x="9894570" y="1703705"/>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二</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95" name="文本框 94"/>
          <p:cNvSpPr txBox="1"/>
          <p:nvPr/>
        </p:nvSpPr>
        <p:spPr>
          <a:xfrm rot="711397">
            <a:off x="10419715" y="1407160"/>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nvPr>
        </p:nvSpPr>
        <p:spPr/>
        <p:txBody>
          <a:bodyPr/>
          <a:p>
            <a:r>
              <a:rPr lang="zh-CN" altLang="en-US"/>
              <a:t>任务描述</a:t>
            </a:r>
            <a:endParaRPr lang="zh-CN" altLang="en-US"/>
          </a:p>
        </p:txBody>
      </p:sp>
      <p:pic>
        <p:nvPicPr>
          <p:cNvPr id="16" name="图片 15"/>
          <p:cNvPicPr>
            <a:picLocks noChangeAspect="1"/>
          </p:cNvPicPr>
          <p:nvPr/>
        </p:nvPicPr>
        <p:blipFill>
          <a:blip r:embed="rId1"/>
          <a:stretch>
            <a:fillRect/>
          </a:stretch>
        </p:blipFill>
        <p:spPr>
          <a:xfrm>
            <a:off x="5762625" y="590550"/>
            <a:ext cx="6429375" cy="6267450"/>
          </a:xfrm>
          <a:prstGeom prst="rect">
            <a:avLst/>
          </a:prstGeom>
        </p:spPr>
      </p:pic>
      <p:sp>
        <p:nvSpPr>
          <p:cNvPr id="17" name="文本框 16"/>
          <p:cNvSpPr txBox="1"/>
          <p:nvPr/>
        </p:nvSpPr>
        <p:spPr>
          <a:xfrm>
            <a:off x="662940" y="1753235"/>
            <a:ext cx="5099050" cy="3322955"/>
          </a:xfrm>
          <a:prstGeom prst="rect">
            <a:avLst/>
          </a:prstGeom>
          <a:noFill/>
        </p:spPr>
        <p:txBody>
          <a:bodyPr wrap="square" rtlCol="0" anchor="t">
            <a:spAutoFit/>
          </a:bodyPr>
          <a:p>
            <a:pPr algn="just">
              <a:lnSpc>
                <a:spcPct val="150000"/>
              </a:lnSpc>
              <a:spcBef>
                <a:spcPts val="0"/>
              </a:spcBef>
              <a:spcAft>
                <a:spcPts val="0"/>
              </a:spcAft>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定向运动起源于瑞典。“定向”一词在 1886 年首次使用，意思是在地图和指北针的帮助下，穿越不为人所知的地带。第一届正式的定向比赛于 1895 年在瑞典和挪威联合王国的军营中举行，标志着定向运动作为一个体育项目的诞生。本任务我们学习定向运动的相关理论知识及基本技术。</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任务目标</a:t>
            </a:r>
            <a:endParaRPr lang="zh-CN" altLang="en-US">
              <a:sym typeface="+mn-ea"/>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grpSp>
        <p:nvGrpSpPr>
          <p:cNvPr id="39" name="组合 38"/>
          <p:cNvGrpSpPr/>
          <p:nvPr>
            <p:custDataLst>
              <p:tags r:id="rId2"/>
            </p:custDataLst>
          </p:nvPr>
        </p:nvGrpSpPr>
        <p:grpSpPr>
          <a:xfrm>
            <a:off x="4544060" y="1423035"/>
            <a:ext cx="3279140" cy="2011045"/>
            <a:chOff x="7156" y="2241"/>
            <a:chExt cx="5164" cy="3167"/>
          </a:xfrm>
        </p:grpSpPr>
        <p:sp>
          <p:nvSpPr>
            <p:cNvPr id="22" name="圆角矩形 5"/>
            <p:cNvSpPr/>
            <p:nvPr>
              <p:custDataLst>
                <p:tags r:id="rId3"/>
              </p:custDataLst>
            </p:nvPr>
          </p:nvSpPr>
          <p:spPr>
            <a:xfrm>
              <a:off x="7424" y="2241"/>
              <a:ext cx="1295" cy="1305"/>
            </a:xfrm>
            <a:prstGeom prst="roundRect">
              <a:avLst>
                <a:gd name="adj" fmla="val 8303"/>
              </a:avLst>
            </a:prstGeom>
            <a:solidFill>
              <a:schemeClr val="accent5"/>
            </a:solidFill>
            <a:ln>
              <a:noFill/>
            </a:ln>
            <a:effectLst>
              <a:outerShdw blurRad="114300" dist="25400" dir="18000000" rotWithShape="0">
                <a:schemeClr val="accent5">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圆角矩形 168"/>
            <p:cNvSpPr/>
            <p:nvPr>
              <p:custDataLst>
                <p:tags r:id="rId4"/>
              </p:custDataLst>
            </p:nvPr>
          </p:nvSpPr>
          <p:spPr>
            <a:xfrm>
              <a:off x="7156"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custDataLst>
                <p:tags r:id="rId5"/>
              </p:custDataLst>
            </p:nvPr>
          </p:nvSpPr>
          <p:spPr>
            <a:xfrm>
              <a:off x="7424" y="2809"/>
              <a:ext cx="3601" cy="2381"/>
            </a:xfrm>
            <a:prstGeom prst="rect">
              <a:avLst/>
            </a:prstGeom>
            <a:noFill/>
          </p:spPr>
          <p:txBody>
            <a:bodyPr wrap="square" rtlCol="0" anchor="t" anchorCtr="0">
              <a:normAutofit/>
            </a:bodyPr>
            <a:p>
              <a:pPr marL="0" lvl="0" indent="0" algn="just">
                <a:lnSpc>
                  <a:spcPct val="120000"/>
                </a:lnSpc>
                <a:spcBef>
                  <a:spcPts val="0"/>
                </a:spcBef>
                <a:spcAft>
                  <a:spcPts val="800"/>
                </a:spcAft>
                <a:buSzPct val="100000"/>
              </a:pPr>
              <a:r>
                <a:rPr sz="2000" spc="200">
                  <a:solidFill>
                    <a:schemeClr val="tx1"/>
                  </a:solidFill>
                  <a:uFillTx/>
                  <a:ea typeface="+mn-lt"/>
                  <a:sym typeface="汉仪劲楷简" panose="00020600040101010101" charset="-122"/>
                </a:rPr>
                <a:t>熟悉定向运动的工具。</a:t>
              </a:r>
              <a:endParaRPr sz="2000" spc="200">
                <a:solidFill>
                  <a:schemeClr val="tx1"/>
                </a:solidFill>
                <a:uFillTx/>
                <a:ea typeface="+mn-lt"/>
                <a:sym typeface="汉仪劲楷简" panose="00020600040101010101" charset="-122"/>
              </a:endParaRPr>
            </a:p>
          </p:txBody>
        </p:sp>
        <p:sp>
          <p:nvSpPr>
            <p:cNvPr id="26" name="椭圆 25"/>
            <p:cNvSpPr/>
            <p:nvPr>
              <p:custDataLst>
                <p:tags r:id="rId6"/>
              </p:custDataLst>
            </p:nvPr>
          </p:nvSpPr>
          <p:spPr>
            <a:xfrm>
              <a:off x="11159" y="2809"/>
              <a:ext cx="798" cy="799"/>
            </a:xfrm>
            <a:prstGeom prst="ellipse">
              <a:avLst/>
            </a:prstGeom>
            <a:solidFill>
              <a:schemeClr val="accent5"/>
            </a:solidFill>
            <a:ln>
              <a:noFill/>
            </a:ln>
            <a:effectLst>
              <a:outerShdw blurRad="254000" dist="114300" dir="4020000" sx="79000" sy="79000" algn="t" rotWithShape="0">
                <a:schemeClr val="accent5">
                  <a:lumMod val="75000"/>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1</a:t>
              </a:r>
              <a:endParaRPr lang="en-US" altLang="zh-CN" b="1">
                <a:solidFill>
                  <a:schemeClr val="lt1"/>
                </a:solidFill>
              </a:endParaRPr>
            </a:p>
          </p:txBody>
        </p:sp>
      </p:grpSp>
      <p:grpSp>
        <p:nvGrpSpPr>
          <p:cNvPr id="40" name="组合 39"/>
          <p:cNvGrpSpPr/>
          <p:nvPr>
            <p:custDataLst>
              <p:tags r:id="rId7"/>
            </p:custDataLst>
          </p:nvPr>
        </p:nvGrpSpPr>
        <p:grpSpPr>
          <a:xfrm>
            <a:off x="8218805" y="1423035"/>
            <a:ext cx="3279140" cy="2011045"/>
            <a:chOff x="12943" y="2241"/>
            <a:chExt cx="5164" cy="3167"/>
          </a:xfrm>
        </p:grpSpPr>
        <p:sp>
          <p:nvSpPr>
            <p:cNvPr id="27" name="圆角矩形 6"/>
            <p:cNvSpPr/>
            <p:nvPr>
              <p:custDataLst>
                <p:tags r:id="rId8"/>
              </p:custDataLst>
            </p:nvPr>
          </p:nvSpPr>
          <p:spPr>
            <a:xfrm>
              <a:off x="13211" y="2241"/>
              <a:ext cx="1295" cy="1305"/>
            </a:xfrm>
            <a:prstGeom prst="roundRect">
              <a:avLst>
                <a:gd name="adj" fmla="val 8303"/>
              </a:avLst>
            </a:prstGeom>
            <a:solidFill>
              <a:schemeClr val="accent3"/>
            </a:solidFill>
            <a:ln>
              <a:noFill/>
            </a:ln>
            <a:effectLst>
              <a:outerShdw blurRad="114300" dist="25400" dir="18000000"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7"/>
            <p:cNvSpPr/>
            <p:nvPr>
              <p:custDataLst>
                <p:tags r:id="rId9"/>
              </p:custDataLst>
            </p:nvPr>
          </p:nvSpPr>
          <p:spPr>
            <a:xfrm>
              <a:off x="12943"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custDataLst>
                <p:tags r:id="rId10"/>
              </p:custDataLst>
            </p:nvPr>
          </p:nvSpPr>
          <p:spPr>
            <a:xfrm>
              <a:off x="13211" y="2809"/>
              <a:ext cx="3203" cy="2381"/>
            </a:xfrm>
            <a:prstGeom prst="rect">
              <a:avLst/>
            </a:prstGeom>
            <a:noFill/>
          </p:spPr>
          <p:txBody>
            <a:bodyPr wrap="square" rtlCol="0" anchor="t" anchorCtr="0">
              <a:normAutofit/>
            </a:bodyPr>
            <a:p>
              <a:pPr marL="0" lvl="0" indent="0" algn="just">
                <a:lnSpc>
                  <a:spcPct val="120000"/>
                </a:lnSpc>
                <a:spcBef>
                  <a:spcPts val="0"/>
                </a:spcBef>
                <a:spcAft>
                  <a:spcPts val="800"/>
                </a:spcAft>
                <a:buSzPct val="100000"/>
              </a:pPr>
              <a:r>
                <a:rPr sz="2000" spc="200">
                  <a:solidFill>
                    <a:schemeClr val="tx1"/>
                  </a:solidFill>
                  <a:uFillTx/>
                  <a:sym typeface="汉仪劲楷简" panose="00020600040101010101" charset="-122"/>
                </a:rPr>
                <a:t>了解识图与用图。</a:t>
              </a:r>
              <a:endParaRPr sz="2000" spc="200">
                <a:solidFill>
                  <a:schemeClr val="tx1"/>
                </a:solidFill>
                <a:uFillTx/>
                <a:sym typeface="汉仪劲楷简" panose="00020600040101010101" charset="-122"/>
              </a:endParaRPr>
            </a:p>
          </p:txBody>
        </p:sp>
        <p:sp>
          <p:nvSpPr>
            <p:cNvPr id="30" name="椭圆 29"/>
            <p:cNvSpPr/>
            <p:nvPr>
              <p:custDataLst>
                <p:tags r:id="rId11"/>
              </p:custDataLst>
            </p:nvPr>
          </p:nvSpPr>
          <p:spPr>
            <a:xfrm>
              <a:off x="16946" y="2809"/>
              <a:ext cx="798" cy="799"/>
            </a:xfrm>
            <a:prstGeom prst="ellipse">
              <a:avLst/>
            </a:prstGeom>
            <a:solidFill>
              <a:schemeClr val="accent3"/>
            </a:solidFill>
            <a:ln>
              <a:noFill/>
            </a:ln>
            <a:effectLst>
              <a:outerShdw blurRad="254000" dist="114300" dir="4020000" sx="79000" sy="79000" algn="t" rotWithShape="0">
                <a:schemeClr val="accent3">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2</a:t>
              </a:r>
              <a:endParaRPr lang="en-US" altLang="zh-CN" b="1">
                <a:solidFill>
                  <a:schemeClr val="lt1"/>
                </a:solidFill>
              </a:endParaRPr>
            </a:p>
          </p:txBody>
        </p:sp>
      </p:grpSp>
      <p:grpSp>
        <p:nvGrpSpPr>
          <p:cNvPr id="41" name="组合 40"/>
          <p:cNvGrpSpPr/>
          <p:nvPr>
            <p:custDataLst>
              <p:tags r:id="rId12"/>
            </p:custDataLst>
          </p:nvPr>
        </p:nvGrpSpPr>
        <p:grpSpPr>
          <a:xfrm>
            <a:off x="4577080" y="4102735"/>
            <a:ext cx="3279140" cy="2011045"/>
            <a:chOff x="7208" y="6461"/>
            <a:chExt cx="5164" cy="3167"/>
          </a:xfrm>
        </p:grpSpPr>
        <p:sp>
          <p:nvSpPr>
            <p:cNvPr id="31" name="圆角矩形 10"/>
            <p:cNvSpPr/>
            <p:nvPr>
              <p:custDataLst>
                <p:tags r:id="rId13"/>
              </p:custDataLst>
            </p:nvPr>
          </p:nvSpPr>
          <p:spPr>
            <a:xfrm>
              <a:off x="7476" y="6461"/>
              <a:ext cx="1295" cy="1305"/>
            </a:xfrm>
            <a:prstGeom prst="roundRect">
              <a:avLst>
                <a:gd name="adj" fmla="val 8303"/>
              </a:avLst>
            </a:prstGeom>
            <a:solidFill>
              <a:schemeClr val="accent1"/>
            </a:solidFill>
            <a:ln>
              <a:noFill/>
            </a:ln>
            <a:effectLst>
              <a:outerShdw blurRad="114300" dist="25400" dir="18000000"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圆角矩形 11"/>
            <p:cNvSpPr/>
            <p:nvPr>
              <p:custDataLst>
                <p:tags r:id="rId14"/>
              </p:custDataLst>
            </p:nvPr>
          </p:nvSpPr>
          <p:spPr>
            <a:xfrm>
              <a:off x="7208" y="671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文本框 32"/>
            <p:cNvSpPr txBox="1"/>
            <p:nvPr>
              <p:custDataLst>
                <p:tags r:id="rId15"/>
              </p:custDataLst>
            </p:nvPr>
          </p:nvSpPr>
          <p:spPr>
            <a:xfrm>
              <a:off x="7565" y="7029"/>
              <a:ext cx="3080" cy="2381"/>
            </a:xfrm>
            <a:prstGeom prst="rect">
              <a:avLst/>
            </a:prstGeom>
            <a:noFill/>
          </p:spPr>
          <p:txBody>
            <a:bodyPr wrap="square" rtlCol="0" anchor="t" anchorCtr="0">
              <a:normAutofit/>
            </a:bodyPr>
            <a:p>
              <a:pPr marL="0" lvl="0" indent="0" algn="just">
                <a:lnSpc>
                  <a:spcPct val="120000"/>
                </a:lnSpc>
                <a:spcBef>
                  <a:spcPts val="0"/>
                </a:spcBef>
                <a:spcAft>
                  <a:spcPts val="800"/>
                </a:spcAft>
                <a:buSzPct val="100000"/>
              </a:pPr>
              <a:r>
                <a:rPr sz="2000" spc="200">
                  <a:solidFill>
                    <a:schemeClr val="tx1"/>
                  </a:solidFill>
                  <a:uFillTx/>
                  <a:ea typeface="+mn-lt"/>
                  <a:sym typeface="汉仪劲楷简" panose="00020600040101010101" charset="-122"/>
                </a:rPr>
                <a:t>掌握定向越野跑技能。</a:t>
              </a:r>
              <a:endParaRPr sz="2000" spc="200">
                <a:solidFill>
                  <a:schemeClr val="tx1"/>
                </a:solidFill>
                <a:uFillTx/>
                <a:ea typeface="+mn-lt"/>
                <a:sym typeface="汉仪劲楷简" panose="00020600040101010101" charset="-122"/>
              </a:endParaRPr>
            </a:p>
          </p:txBody>
        </p:sp>
        <p:sp>
          <p:nvSpPr>
            <p:cNvPr id="34" name="椭圆 33"/>
            <p:cNvSpPr/>
            <p:nvPr>
              <p:custDataLst>
                <p:tags r:id="rId16"/>
              </p:custDataLst>
            </p:nvPr>
          </p:nvSpPr>
          <p:spPr>
            <a:xfrm>
              <a:off x="11211" y="7029"/>
              <a:ext cx="798" cy="799"/>
            </a:xfrm>
            <a:prstGeom prst="ellipse">
              <a:avLst/>
            </a:prstGeom>
            <a:solidFill>
              <a:schemeClr val="accent1"/>
            </a:solidFill>
            <a:ln>
              <a:noFill/>
            </a:ln>
            <a:effectLst>
              <a:outerShdw blurRad="254000" dist="114300" dir="4020000" sx="79000" sy="79000" algn="t" rotWithShape="0">
                <a:schemeClr val="accent1">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3</a:t>
              </a:r>
              <a:endParaRPr lang="en-US" altLang="zh-CN" b="1">
                <a:solidFill>
                  <a:schemeClr val="lt1"/>
                </a:solidFill>
              </a:endParaRPr>
            </a:p>
          </p:txBody>
        </p:sp>
      </p:grpSp>
      <p:grpSp>
        <p:nvGrpSpPr>
          <p:cNvPr id="42" name="组合 41"/>
          <p:cNvGrpSpPr/>
          <p:nvPr>
            <p:custDataLst>
              <p:tags r:id="rId17"/>
            </p:custDataLst>
          </p:nvPr>
        </p:nvGrpSpPr>
        <p:grpSpPr>
          <a:xfrm>
            <a:off x="8218805" y="4102735"/>
            <a:ext cx="3279140" cy="2011045"/>
            <a:chOff x="12943" y="6461"/>
            <a:chExt cx="5164" cy="3167"/>
          </a:xfrm>
        </p:grpSpPr>
        <p:sp>
          <p:nvSpPr>
            <p:cNvPr id="35" name="圆角矩形 15"/>
            <p:cNvSpPr/>
            <p:nvPr>
              <p:custDataLst>
                <p:tags r:id="rId18"/>
              </p:custDataLst>
            </p:nvPr>
          </p:nvSpPr>
          <p:spPr>
            <a:xfrm>
              <a:off x="13211" y="6461"/>
              <a:ext cx="1295" cy="1305"/>
            </a:xfrm>
            <a:prstGeom prst="roundRect">
              <a:avLst>
                <a:gd name="adj" fmla="val 8303"/>
              </a:avLst>
            </a:prstGeom>
            <a:solidFill>
              <a:schemeClr val="accent6"/>
            </a:solidFill>
            <a:ln>
              <a:noFill/>
            </a:ln>
            <a:effectLst>
              <a:outerShdw blurRad="114300" dist="25400" dir="18000000"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圆角矩形 16"/>
            <p:cNvSpPr/>
            <p:nvPr>
              <p:custDataLst>
                <p:tags r:id="rId19"/>
              </p:custDataLst>
            </p:nvPr>
          </p:nvSpPr>
          <p:spPr>
            <a:xfrm>
              <a:off x="12943" y="671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文本框 36"/>
            <p:cNvSpPr txBox="1"/>
            <p:nvPr>
              <p:custDataLst>
                <p:tags r:id="rId20"/>
              </p:custDataLst>
            </p:nvPr>
          </p:nvSpPr>
          <p:spPr>
            <a:xfrm>
              <a:off x="13211" y="7029"/>
              <a:ext cx="3601" cy="2381"/>
            </a:xfrm>
            <a:prstGeom prst="rect">
              <a:avLst/>
            </a:prstGeom>
            <a:noFill/>
          </p:spPr>
          <p:txBody>
            <a:bodyPr wrap="square" rtlCol="0" anchor="t" anchorCtr="0">
              <a:noAutofit/>
            </a:bodyPr>
            <a:p>
              <a:pPr marL="0" lvl="0" algn="just">
                <a:lnSpc>
                  <a:spcPct val="120000"/>
                </a:lnSpc>
                <a:spcBef>
                  <a:spcPts val="0"/>
                </a:spcBef>
                <a:spcAft>
                  <a:spcPts val="800"/>
                </a:spcAft>
                <a:buClrTx/>
                <a:buSzTx/>
                <a:buFontTx/>
              </a:pPr>
              <a:r>
                <a:rPr lang="zh-CN" sz="2000" spc="200">
                  <a:solidFill>
                    <a:schemeClr val="tx1"/>
                  </a:solidFill>
                  <a:uFillTx/>
                  <a:ea typeface="+mn-lt"/>
                  <a:sym typeface="汉仪劲楷简" panose="00020600040101010101" charset="-122"/>
                </a:rPr>
                <a:t>体会到定向运动的乐趣，并积极参加定向运动。</a:t>
              </a:r>
              <a:endParaRPr lang="zh-CN" sz="2000" spc="200">
                <a:solidFill>
                  <a:schemeClr val="tx1"/>
                </a:solidFill>
                <a:uFillTx/>
                <a:ea typeface="+mn-lt"/>
                <a:sym typeface="汉仪劲楷简" panose="00020600040101010101" charset="-122"/>
              </a:endParaRPr>
            </a:p>
          </p:txBody>
        </p:sp>
        <p:sp>
          <p:nvSpPr>
            <p:cNvPr id="38" name="椭圆 37"/>
            <p:cNvSpPr/>
            <p:nvPr>
              <p:custDataLst>
                <p:tags r:id="rId21"/>
              </p:custDataLst>
            </p:nvPr>
          </p:nvSpPr>
          <p:spPr>
            <a:xfrm>
              <a:off x="16946" y="7029"/>
              <a:ext cx="798" cy="799"/>
            </a:xfrm>
            <a:prstGeom prst="ellipse">
              <a:avLst/>
            </a:prstGeom>
            <a:solidFill>
              <a:schemeClr val="accent6"/>
            </a:solidFill>
            <a:ln>
              <a:noFill/>
            </a:ln>
            <a:effectLst>
              <a:outerShdw blurRad="254000" dist="114300" dir="4020000" sx="79000" sy="79000" algn="t" rotWithShape="0">
                <a:schemeClr val="accent6">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4</a:t>
              </a:r>
              <a:endParaRPr lang="en-US" altLang="zh-CN" b="1">
                <a:solidFill>
                  <a:schemeClr val="lt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1+#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0-#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42"/>
                                        </p:tgtEl>
                                        <p:attrNameLst>
                                          <p:attrName>style.visibility</p:attrName>
                                        </p:attrNameLst>
                                      </p:cBhvr>
                                      <p:to>
                                        <p:strVal val="visible"/>
                                      </p:to>
                                    </p:set>
                                    <p:anim calcmode="lin" valueType="num">
                                      <p:cBhvr additive="base">
                                        <p:cTn id="25" dur="500" fill="hold"/>
                                        <p:tgtEl>
                                          <p:spTgt spid="42"/>
                                        </p:tgtEl>
                                        <p:attrNameLst>
                                          <p:attrName>ppt_x</p:attrName>
                                        </p:attrNameLst>
                                      </p:cBhvr>
                                      <p:tavLst>
                                        <p:tav tm="0">
                                          <p:val>
                                            <p:strVal val="1+#ppt_w/2"/>
                                          </p:val>
                                        </p:tav>
                                        <p:tav tm="100000">
                                          <p:val>
                                            <p:strVal val="#ppt_x"/>
                                          </p:val>
                                        </p:tav>
                                      </p:tavLst>
                                    </p:anim>
                                    <p:anim calcmode="lin" valueType="num">
                                      <p:cBhvr additive="base">
                                        <p:cTn id="26"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008880" y="2816860"/>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5008880" y="1200785"/>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5008880" y="198628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p:txBody>
          <a:bodyPr/>
          <a:p>
            <a:r>
              <a:rPr lang="zh-CN" altLang="en-US">
                <a:sym typeface="+mn-ea"/>
              </a:rPr>
              <a:t>任务准备</a:t>
            </a:r>
            <a:endParaRPr lang="zh-CN" altLang="en-US">
              <a:sym typeface="+mn-ea"/>
            </a:endParaRPr>
          </a:p>
        </p:txBody>
      </p:sp>
      <p:sp>
        <p:nvSpPr>
          <p:cNvPr id="3" name="文本框 2"/>
          <p:cNvSpPr txBox="1"/>
          <p:nvPr/>
        </p:nvSpPr>
        <p:spPr>
          <a:xfrm>
            <a:off x="5105400" y="1395730"/>
            <a:ext cx="2540000" cy="398780"/>
          </a:xfrm>
          <a:prstGeom prst="rect">
            <a:avLst/>
          </a:prstGeom>
          <a:noFill/>
        </p:spPr>
        <p:txBody>
          <a:bodyPr wrap="square" rtlCol="0" anchor="t">
            <a:spAutoFit/>
          </a:bodyPr>
          <a:p>
            <a:r>
              <a:rPr lang="zh-CN" altLang="en-US" sz="2000" b="1">
                <a:solidFill>
                  <a:schemeClr val="tx1"/>
                </a:solidFill>
              </a:rPr>
              <a:t>　场地与器材准备</a:t>
            </a:r>
            <a:endParaRPr lang="zh-CN" altLang="en-US" sz="2000" b="1">
              <a:solidFill>
                <a:schemeClr val="tx1"/>
              </a:solidFill>
            </a:endParaRPr>
          </a:p>
        </p:txBody>
      </p:sp>
      <p:sp>
        <p:nvSpPr>
          <p:cNvPr id="12" name="文本框 11"/>
          <p:cNvSpPr txBox="1"/>
          <p:nvPr/>
        </p:nvSpPr>
        <p:spPr>
          <a:xfrm>
            <a:off x="5008880" y="2239645"/>
            <a:ext cx="5650865" cy="506730"/>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教室、多媒体、户外</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sp>
        <p:nvSpPr>
          <p:cNvPr id="4" name="矩形 3"/>
          <p:cNvSpPr/>
          <p:nvPr/>
        </p:nvSpPr>
        <p:spPr>
          <a:xfrm>
            <a:off x="5008880" y="353822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5105400" y="2947670"/>
            <a:ext cx="2540000" cy="398780"/>
          </a:xfrm>
          <a:prstGeom prst="rect">
            <a:avLst/>
          </a:prstGeom>
          <a:noFill/>
        </p:spPr>
        <p:txBody>
          <a:bodyPr wrap="square" rtlCol="0" anchor="t">
            <a:spAutoFit/>
          </a:bodyPr>
          <a:p>
            <a:r>
              <a:rPr lang="zh-CN" altLang="en-US" sz="2000" b="1">
                <a:solidFill>
                  <a:schemeClr val="tx1"/>
                </a:solidFill>
              </a:rPr>
              <a:t>安全准备</a:t>
            </a:r>
            <a:endParaRPr lang="zh-CN" altLang="en-US" sz="2000" b="1">
              <a:solidFill>
                <a:schemeClr val="tx1"/>
              </a:solidFill>
            </a:endParaRPr>
          </a:p>
        </p:txBody>
      </p:sp>
      <p:sp>
        <p:nvSpPr>
          <p:cNvPr id="8" name="文本框 7"/>
          <p:cNvSpPr txBox="1"/>
          <p:nvPr/>
        </p:nvSpPr>
        <p:spPr>
          <a:xfrm>
            <a:off x="5008880" y="3906520"/>
            <a:ext cx="6586220" cy="2168525"/>
          </a:xfrm>
          <a:prstGeom prst="rect">
            <a:avLst/>
          </a:prstGeom>
          <a:noFill/>
        </p:spPr>
        <p:txBody>
          <a:bodyPr wrap="square" rtlCol="0" anchor="t">
            <a:spAutoFit/>
          </a:bodyPr>
          <a:p>
            <a:pPr marL="342900" indent="-342900" algn="just">
              <a:lnSpc>
                <a:spcPct val="150000"/>
              </a:lnSpc>
              <a:spcBef>
                <a:spcPts val="0"/>
              </a:spcBef>
              <a:spcAft>
                <a:spcPts val="0"/>
              </a:spcAft>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 检查教室的各种教学设施及电器线路，发现安全隐患及时报告。</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50000"/>
              </a:lnSpc>
              <a:spcBef>
                <a:spcPts val="0"/>
              </a:spcBef>
              <a:spcAft>
                <a:spcPts val="0"/>
              </a:spcAft>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 规范操作多媒体，防止触电。</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50000"/>
              </a:lnSpc>
              <a:spcBef>
                <a:spcPts val="0"/>
              </a:spcBef>
              <a:spcAft>
                <a:spcPts val="0"/>
              </a:spcAft>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3. 确保身体健康，如遇身体不适，及时告知。</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50000"/>
              </a:lnSpc>
              <a:spcBef>
                <a:spcPts val="0"/>
              </a:spcBef>
              <a:spcAft>
                <a:spcPts val="0"/>
              </a:spcAft>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4. 如进行户外实训，则做好各项防护措施，并携带医药包。</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一、定向运动的工具</a:t>
            </a:r>
            <a:endParaRPr lang="zh-CN" altLang="en-US">
              <a:sym typeface="+mn-ea"/>
            </a:endParaRPr>
          </a:p>
        </p:txBody>
      </p:sp>
      <p:sp>
        <p:nvSpPr>
          <p:cNvPr id="10" name="文本框 9"/>
          <p:cNvSpPr txBox="1"/>
          <p:nvPr/>
        </p:nvSpPr>
        <p:spPr>
          <a:xfrm>
            <a:off x="559435" y="1430655"/>
            <a:ext cx="6017260" cy="5123180"/>
          </a:xfrm>
          <a:prstGeom prst="rect">
            <a:avLst/>
          </a:prstGeom>
          <a:noFill/>
        </p:spPr>
        <p:txBody>
          <a:bodyPr wrap="square">
            <a:spAutoFit/>
          </a:bodyPr>
          <a:lstStyle/>
          <a:p>
            <a:pPr indent="0" algn="just">
              <a:lnSpc>
                <a:spcPct val="150000"/>
              </a:lnSpc>
              <a:spcBef>
                <a:spcPts val="0"/>
              </a:spcBef>
              <a:spcAft>
                <a:spcPts val="0"/>
              </a:spcAft>
              <a:buClr>
                <a:schemeClr val="tx1"/>
              </a:buClr>
              <a:buFont typeface="汉仪劲楷简" panose="00020600040101010101" charset="-122"/>
              <a:buNone/>
            </a:pPr>
            <a:r>
              <a:rPr lang="zh-CN" altLang="en-US" sz="2000" b="1">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（一）地图</a:t>
            </a:r>
            <a:endParaRPr lang="zh-CN" altLang="en-US" sz="2000" b="1">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 地图上的语言</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为了使地图容易阅读和理解，地图中使用各种不同的颜色和符号。地图中所使用的标记符号尽量接近地面物体的实际特征。通过学习可以在地图中识别水域、公路、田野和建筑物。</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定向地图的优点之一就是它的符号、颜色、比例尺和线的粗细等全部为国际标准，由国际定向联合会统一规定。另一个优点是定向地图的比例尺通常为 1∶5 000 或 1∶10 000，这就意味着对于徒步行进的人来讲从地图上可以得到更多有用的信息。通常由国家测绘系统所绘的地图比例尺大多为 1∶25 000。</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7" name="图片 6"/>
          <p:cNvPicPr>
            <a:picLocks noChangeAspect="1"/>
          </p:cNvPicPr>
          <p:nvPr/>
        </p:nvPicPr>
        <p:blipFill>
          <a:blip r:embed="rId1"/>
          <a:stretch>
            <a:fillRect/>
          </a:stretch>
        </p:blipFill>
        <p:spPr>
          <a:xfrm>
            <a:off x="6938010" y="2308225"/>
            <a:ext cx="5059680" cy="33674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一、定向运动的工具</a:t>
            </a:r>
            <a:endParaRPr lang="zh-CN" altLang="en-US">
              <a:sym typeface="+mn-ea"/>
            </a:endParaRPr>
          </a:p>
        </p:txBody>
      </p:sp>
      <p:sp>
        <p:nvSpPr>
          <p:cNvPr id="10" name="文本框 9"/>
          <p:cNvSpPr txBox="1"/>
          <p:nvPr/>
        </p:nvSpPr>
        <p:spPr>
          <a:xfrm>
            <a:off x="559435" y="1430655"/>
            <a:ext cx="6184900" cy="4808220"/>
          </a:xfrm>
          <a:prstGeom prst="rect">
            <a:avLst/>
          </a:prstGeom>
          <a:noFill/>
        </p:spPr>
        <p:txBody>
          <a:bodyPr wrap="square">
            <a:spAutoFit/>
          </a:bodyPr>
          <a:lstStyle/>
          <a:p>
            <a:pPr indent="0" algn="just">
              <a:lnSpc>
                <a:spcPct val="130000"/>
              </a:lnSpc>
              <a:spcBef>
                <a:spcPts val="0"/>
              </a:spcBef>
              <a:spcAft>
                <a:spcPts val="0"/>
              </a:spcAft>
              <a:buClr>
                <a:schemeClr val="tx1"/>
              </a:buClr>
              <a:buFont typeface="汉仪劲楷简" panose="00020600040101010101" charset="-122"/>
              <a:buNone/>
            </a:pPr>
            <a:r>
              <a:rPr lang="zh-CN" altLang="en-US" sz="2000" b="1">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（一）地图</a:t>
            </a:r>
            <a:endParaRPr lang="zh-CN" altLang="en-US" sz="2000" b="1">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3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 地图上的颜色</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3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以下七种颜色为定向地图所用。</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3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（1）白色表示容易通过的森林区。</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3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（2）绿色表示浓密不易通过的森林，绿色越深，越难通过。</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3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（3）棕色表示不同的海拔 / 等高线，如峡谷、山脊、凹地、小丘、深渊、主干道及坚硬的路面。</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3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（4）黄色表示开阔地，如田野、牧场或空旷区，黄绿色是禁入的私宅区域，如民宅、私家花园或草坪。</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3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（5）蓝色表示任何有水的地方。</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3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（6）黑色表示人造物体，如建筑物、围栏，还表示小路、小径、输电线、岩石、悬崖峭壁和大石头。</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3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（7）红色 / 紫红色表示南北线、地图上指北的粗线及路线。</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7" name="图片 6"/>
          <p:cNvPicPr>
            <a:picLocks noChangeAspect="1"/>
          </p:cNvPicPr>
          <p:nvPr/>
        </p:nvPicPr>
        <p:blipFill>
          <a:blip r:embed="rId1"/>
          <a:stretch>
            <a:fillRect/>
          </a:stretch>
        </p:blipFill>
        <p:spPr>
          <a:xfrm>
            <a:off x="6797040" y="2378710"/>
            <a:ext cx="5059680" cy="33674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一、定向运动的工具</a:t>
            </a:r>
            <a:endParaRPr lang="zh-CN" altLang="en-US">
              <a:sym typeface="+mn-ea"/>
            </a:endParaRPr>
          </a:p>
        </p:txBody>
      </p:sp>
      <p:sp>
        <p:nvSpPr>
          <p:cNvPr id="10" name="文本框 9"/>
          <p:cNvSpPr txBox="1"/>
          <p:nvPr/>
        </p:nvSpPr>
        <p:spPr>
          <a:xfrm>
            <a:off x="559435" y="1430655"/>
            <a:ext cx="6184900" cy="5167630"/>
          </a:xfrm>
          <a:prstGeom prst="rect">
            <a:avLst/>
          </a:prstGeom>
          <a:noFill/>
        </p:spPr>
        <p:txBody>
          <a:bodyPr wrap="square">
            <a:spAutoFit/>
          </a:bodyPr>
          <a:lstStyle/>
          <a:p>
            <a:pPr indent="0" algn="just">
              <a:lnSpc>
                <a:spcPct val="130000"/>
              </a:lnSpc>
              <a:spcBef>
                <a:spcPts val="0"/>
              </a:spcBef>
              <a:spcAft>
                <a:spcPts val="0"/>
              </a:spcAft>
              <a:buClr>
                <a:schemeClr val="tx1"/>
              </a:buClr>
              <a:buFont typeface="汉仪劲楷简" panose="00020600040101010101" charset="-122"/>
              <a:buNone/>
            </a:pPr>
            <a:r>
              <a:rPr lang="zh-CN" altLang="en-US" sz="2000" b="1">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（一）地图</a:t>
            </a:r>
            <a:endParaRPr lang="zh-CN" altLang="en-US" sz="2000" b="1">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3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3. 地图上的符号</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3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为了理解地图标明的实物，我们采用国际语言符号，所有符号全球通用。</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3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4. 地图上的等高线</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3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从等高线上可看出不同地形高度的差异，它们表示哪里有山，哪里有坑谷、山脊以及地形的陡缓。如果公园地形平坦，所以这些公园图中等高线较少。如果公园图和森林图由于地形起伏不平，则会有很多等高线，用以表示高度的差异。所以，读懂等高线尤为重要，因为高度的不同在很大程度上会影响路线的选择。同一地图上，等高线越多，山越高；等高线越密集，地形越陡；当地图上的等高线稀疏时，山坡较为平缓。每一等高线之间的距离在地图上用等高线表示，通常为 2～5 米。</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7" name="图片 6"/>
          <p:cNvPicPr>
            <a:picLocks noChangeAspect="1"/>
          </p:cNvPicPr>
          <p:nvPr/>
        </p:nvPicPr>
        <p:blipFill>
          <a:blip r:embed="rId1"/>
          <a:stretch>
            <a:fillRect/>
          </a:stretch>
        </p:blipFill>
        <p:spPr>
          <a:xfrm>
            <a:off x="6797040" y="2378710"/>
            <a:ext cx="5059680" cy="33674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 name="文本框 58"/>
          <p:cNvSpPr txBox="1"/>
          <p:nvPr>
            <p:custDataLst>
              <p:tags r:id="rId1"/>
            </p:custDataLst>
          </p:nvPr>
        </p:nvSpPr>
        <p:spPr>
          <a:xfrm>
            <a:off x="5289550" y="2065020"/>
            <a:ext cx="4291330" cy="521970"/>
          </a:xfrm>
          <a:prstGeom prst="rect">
            <a:avLst/>
          </a:prstGeom>
          <a:noFill/>
          <a:ln>
            <a:noFill/>
          </a:ln>
          <a:extLst>
            <a:ext uri="{909E8E84-426E-40DD-AFC4-6F175D3DCCD1}">
              <a14:hiddenFill xmlns:a14="http://schemas.microsoft.com/office/drawing/2010/main">
                <a:solidFill>
                  <a:srgbClr val="FFB915"/>
                </a:solidFill>
              </a14:hiddenFill>
            </a:ext>
          </a:extLst>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体育与健康概述</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68" name="文本框 67"/>
          <p:cNvSpPr txBox="1"/>
          <p:nvPr>
            <p:custDataLst>
              <p:tags r:id="rId2"/>
            </p:custDataLst>
          </p:nvPr>
        </p:nvSpPr>
        <p:spPr>
          <a:xfrm>
            <a:off x="6613525" y="3168015"/>
            <a:ext cx="5578475"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运动卫生保健</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75" name="文本框 74"/>
          <p:cNvSpPr txBox="1"/>
          <p:nvPr>
            <p:custDataLst>
              <p:tags r:id="rId3"/>
            </p:custDataLst>
          </p:nvPr>
        </p:nvSpPr>
        <p:spPr>
          <a:xfrm>
            <a:off x="7557135" y="4476750"/>
            <a:ext cx="3604260"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职业体能</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4" name="文本框 3"/>
          <p:cNvSpPr txBox="1"/>
          <p:nvPr>
            <p:custDataLst>
              <p:tags r:id="rId4"/>
            </p:custDataLst>
          </p:nvPr>
        </p:nvSpPr>
        <p:spPr>
          <a:xfrm>
            <a:off x="4564380" y="206502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01</a:t>
            </a:r>
            <a:endParaRPr lang="en-US" altLang="zh-CN" sz="2800" b="1">
              <a:latin typeface="汉仪铸字葫芦娃W" panose="00020600040101010101" charset="-122"/>
              <a:ea typeface="汉仪铸字葫芦娃W" panose="00020600040101010101" charset="-122"/>
            </a:endParaRPr>
          </a:p>
        </p:txBody>
      </p:sp>
      <p:sp>
        <p:nvSpPr>
          <p:cNvPr id="5" name="文本框 4"/>
          <p:cNvSpPr txBox="1"/>
          <p:nvPr>
            <p:custDataLst>
              <p:tags r:id="rId5"/>
            </p:custDataLst>
          </p:nvPr>
        </p:nvSpPr>
        <p:spPr>
          <a:xfrm>
            <a:off x="5888355" y="3126105"/>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02</a:t>
            </a:r>
            <a:endParaRPr lang="en-US" altLang="zh-CN" sz="2800" b="1">
              <a:latin typeface="汉仪铸字葫芦娃W" panose="00020600040101010101" charset="-122"/>
              <a:ea typeface="汉仪铸字葫芦娃W" panose="00020600040101010101" charset="-122"/>
            </a:endParaRPr>
          </a:p>
        </p:txBody>
      </p:sp>
      <p:sp>
        <p:nvSpPr>
          <p:cNvPr id="6" name="文本框 5"/>
          <p:cNvSpPr txBox="1"/>
          <p:nvPr>
            <p:custDataLst>
              <p:tags r:id="rId6"/>
            </p:custDataLst>
          </p:nvPr>
        </p:nvSpPr>
        <p:spPr>
          <a:xfrm>
            <a:off x="6663055" y="447675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03</a:t>
            </a:r>
            <a:endParaRPr lang="en-US" altLang="zh-CN" sz="2800" b="1">
              <a:latin typeface="汉仪铸字葫芦娃W" panose="00020600040101010101" charset="-122"/>
              <a:ea typeface="汉仪铸字葫芦娃W" panose="00020600040101010101" charset="-122"/>
            </a:endParaRPr>
          </a:p>
        </p:txBody>
      </p:sp>
      <p:sp>
        <p:nvSpPr>
          <p:cNvPr id="7" name="文本框 6"/>
          <p:cNvSpPr txBox="1"/>
          <p:nvPr/>
        </p:nvSpPr>
        <p:spPr>
          <a:xfrm>
            <a:off x="3500120" y="528955"/>
            <a:ext cx="1293495" cy="1753235"/>
          </a:xfrm>
          <a:prstGeom prst="rect">
            <a:avLst/>
          </a:prstGeom>
          <a:noFill/>
        </p:spPr>
        <p:txBody>
          <a:bodyPr wrap="square" rtlCol="0" anchor="t">
            <a:spAutoFit/>
          </a:bodyPr>
          <a:p>
            <a:r>
              <a:rPr lang="zh-CN" altLang="en-US" sz="5400" b="1">
                <a:latin typeface="汉仪铸字葫芦娃W" panose="00020600040101010101" charset="-122"/>
                <a:ea typeface="汉仪铸字葫芦娃W" panose="00020600040101010101" charset="-122"/>
              </a:rPr>
              <a:t>目录</a:t>
            </a:r>
            <a:endParaRPr lang="zh-CN" altLang="en-US" sz="5400" b="1">
              <a:latin typeface="汉仪铸字葫芦娃W" panose="00020600040101010101" charset="-122"/>
              <a:ea typeface="汉仪铸字葫芦娃W"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56615" y="403225"/>
            <a:ext cx="7959090" cy="430530"/>
          </a:xfrm>
        </p:spPr>
        <p:txBody>
          <a:bodyPr/>
          <a:p>
            <a:r>
              <a:rPr lang="zh-CN" altLang="en-US">
                <a:sym typeface="+mn-ea"/>
              </a:rPr>
              <a:t>一、定向运动的工具</a:t>
            </a:r>
            <a:endParaRPr lang="zh-CN" altLang="en-US"/>
          </a:p>
        </p:txBody>
      </p:sp>
      <p:pic>
        <p:nvPicPr>
          <p:cNvPr id="4" name="图片 3"/>
          <p:cNvPicPr>
            <a:picLocks noChangeAspect="1"/>
          </p:cNvPicPr>
          <p:nvPr/>
        </p:nvPicPr>
        <p:blipFill>
          <a:blip r:embed="rId1"/>
          <a:stretch>
            <a:fillRect/>
          </a:stretch>
        </p:blipFill>
        <p:spPr>
          <a:xfrm>
            <a:off x="856615" y="1494155"/>
            <a:ext cx="4559300" cy="1162685"/>
          </a:xfrm>
          <a:prstGeom prst="rect">
            <a:avLst/>
          </a:prstGeom>
        </p:spPr>
      </p:pic>
      <p:sp>
        <p:nvSpPr>
          <p:cNvPr id="16" name="文本框 15"/>
          <p:cNvSpPr txBox="1"/>
          <p:nvPr/>
        </p:nvSpPr>
        <p:spPr>
          <a:xfrm>
            <a:off x="220980" y="2876550"/>
            <a:ext cx="5194935" cy="2491740"/>
          </a:xfrm>
          <a:prstGeom prst="rect">
            <a:avLst/>
          </a:prstGeom>
          <a:noFill/>
        </p:spPr>
        <p:txBody>
          <a:bodyPr wrap="square" rtlCol="0" anchor="t">
            <a:spAutoFit/>
          </a:bodyPr>
          <a:p>
            <a:pPr marL="285750" indent="-285750" algn="just">
              <a:lnSpc>
                <a:spcPct val="130000"/>
              </a:lnSpc>
              <a:spcBef>
                <a:spcPts val="0"/>
              </a:spcBef>
              <a:spcAft>
                <a:spcPts val="0"/>
              </a:spcAft>
              <a:buClr>
                <a:srgbClr val="12A045"/>
              </a:buClr>
              <a:buFont typeface="汉仪劲楷简" panose="00020600040101010101" charset="-122"/>
              <a:buChar char="l"/>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1. 定向越野专用指北针</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30000"/>
              </a:lnSpc>
              <a:spcBef>
                <a:spcPts val="0"/>
              </a:spcBef>
              <a:spcAft>
                <a:spcPts val="0"/>
              </a:spcAft>
              <a:buClr>
                <a:srgbClr val="12A045"/>
              </a:buClr>
              <a:buFont typeface="汉仪劲楷简" panose="00020600040101010101" charset="-122"/>
              <a:buNone/>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在定向越野比赛中，选手们通常使用专业的定向越野指北针。这是一种主体为透明有机玻璃的基板式的指北针，由于它的磁针盒内充满一种起稳定磁针作用的特殊液体，因此很适合奔跑时使用（图 7-2-1）。</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18" name="文本框 17"/>
          <p:cNvSpPr txBox="1"/>
          <p:nvPr/>
        </p:nvSpPr>
        <p:spPr>
          <a:xfrm>
            <a:off x="795020" y="1875790"/>
            <a:ext cx="3367405" cy="398780"/>
          </a:xfrm>
          <a:prstGeom prst="rect">
            <a:avLst/>
          </a:prstGeom>
          <a:noFill/>
        </p:spPr>
        <p:txBody>
          <a:bodyPr wrap="square" rtlCol="0" anchor="t">
            <a:spAutoFit/>
          </a:bodyPr>
          <a:p>
            <a:r>
              <a:rPr lang="zh-CN" altLang="en-US" sz="2000" b="1">
                <a:solidFill>
                  <a:schemeClr val="bg1"/>
                </a:solidFill>
              </a:rPr>
              <a:t>（二）指北针</a:t>
            </a:r>
            <a:endParaRPr lang="zh-CN" altLang="en-US" sz="2000" b="1">
              <a:solidFill>
                <a:schemeClr val="bg1"/>
              </a:solidFill>
            </a:endParaRPr>
          </a:p>
        </p:txBody>
      </p:sp>
      <p:pic>
        <p:nvPicPr>
          <p:cNvPr id="2" name="图片 1"/>
          <p:cNvPicPr>
            <a:picLocks noChangeAspect="1"/>
          </p:cNvPicPr>
          <p:nvPr/>
        </p:nvPicPr>
        <p:blipFill>
          <a:blip r:embed="rId2"/>
          <a:stretch>
            <a:fillRect/>
          </a:stretch>
        </p:blipFill>
        <p:spPr>
          <a:xfrm>
            <a:off x="5880735" y="2366645"/>
            <a:ext cx="5143500" cy="3324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56615" y="403225"/>
            <a:ext cx="7959090" cy="430530"/>
          </a:xfrm>
        </p:spPr>
        <p:txBody>
          <a:bodyPr/>
          <a:p>
            <a:r>
              <a:rPr lang="zh-CN" altLang="en-US">
                <a:sym typeface="+mn-ea"/>
              </a:rPr>
              <a:t>一、定向运动的工具</a:t>
            </a:r>
            <a:endParaRPr lang="zh-CN" altLang="en-US"/>
          </a:p>
        </p:txBody>
      </p:sp>
      <p:pic>
        <p:nvPicPr>
          <p:cNvPr id="4" name="图片 3"/>
          <p:cNvPicPr>
            <a:picLocks noChangeAspect="1"/>
          </p:cNvPicPr>
          <p:nvPr/>
        </p:nvPicPr>
        <p:blipFill>
          <a:blip r:embed="rId1"/>
          <a:stretch>
            <a:fillRect/>
          </a:stretch>
        </p:blipFill>
        <p:spPr>
          <a:xfrm>
            <a:off x="795020" y="1211580"/>
            <a:ext cx="4559300" cy="1162685"/>
          </a:xfrm>
          <a:prstGeom prst="rect">
            <a:avLst/>
          </a:prstGeom>
        </p:spPr>
      </p:pic>
      <p:sp>
        <p:nvSpPr>
          <p:cNvPr id="16" name="文本框 15"/>
          <p:cNvSpPr txBox="1"/>
          <p:nvPr/>
        </p:nvSpPr>
        <p:spPr>
          <a:xfrm>
            <a:off x="497205" y="2567305"/>
            <a:ext cx="8318500" cy="3291840"/>
          </a:xfrm>
          <a:prstGeom prst="rect">
            <a:avLst/>
          </a:prstGeom>
          <a:noFill/>
        </p:spPr>
        <p:txBody>
          <a:bodyPr wrap="square" rtlCol="0" anchor="t">
            <a:spAutoFit/>
          </a:bodyPr>
          <a:p>
            <a:pPr marL="285750" indent="-285750" algn="just">
              <a:lnSpc>
                <a:spcPct val="130000"/>
              </a:lnSpc>
              <a:spcBef>
                <a:spcPts val="0"/>
              </a:spcBef>
              <a:spcAft>
                <a:spcPts val="0"/>
              </a:spcAft>
              <a:buClr>
                <a:srgbClr val="12A045"/>
              </a:buClr>
              <a:buFont typeface="汉仪劲楷简" panose="00020600040101010101" charset="-122"/>
              <a:buChar char="l"/>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2. 磁方位角的概念</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30000"/>
              </a:lnSpc>
              <a:spcBef>
                <a:spcPts val="0"/>
              </a:spcBef>
              <a:spcAft>
                <a:spcPts val="0"/>
              </a:spcAft>
              <a:buClr>
                <a:srgbClr val="12A045"/>
              </a:buClr>
              <a:buFont typeface="汉仪劲楷简" panose="00020600040101010101" charset="-122"/>
              <a:buNone/>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磁方位角是指从某点的磁北方向线起，依顺时针方向到目标方向线间的水平夹角。</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30000"/>
              </a:lnSpc>
              <a:spcBef>
                <a:spcPts val="0"/>
              </a:spcBef>
              <a:spcAft>
                <a:spcPts val="0"/>
              </a:spcAft>
              <a:buClr>
                <a:srgbClr val="12A045"/>
              </a:buClr>
              <a:buFont typeface="汉仪劲楷简" panose="00020600040101010101" charset="-122"/>
              <a:buNone/>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在指北针的分度盘上，刻有 360° 制的角度数值，每小格为 2°，当 0°（N）刻度与磁针北端（即磁北方向）对正之后，相应的，90° 处为东，180° 处为南，270° 处为西……基于这个构造特点，就可以根据磁方位角的原理在图上或现地量测站立点至任意一个目标的准确方向（图7-2-2）。</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18" name="文本框 17"/>
          <p:cNvSpPr txBox="1"/>
          <p:nvPr/>
        </p:nvSpPr>
        <p:spPr>
          <a:xfrm>
            <a:off x="733425" y="1593215"/>
            <a:ext cx="3367405" cy="398780"/>
          </a:xfrm>
          <a:prstGeom prst="rect">
            <a:avLst/>
          </a:prstGeom>
          <a:noFill/>
        </p:spPr>
        <p:txBody>
          <a:bodyPr wrap="square" rtlCol="0" anchor="t">
            <a:spAutoFit/>
          </a:bodyPr>
          <a:p>
            <a:r>
              <a:rPr lang="zh-CN" altLang="en-US" sz="2000" b="1">
                <a:solidFill>
                  <a:schemeClr val="bg1"/>
                </a:solidFill>
              </a:rPr>
              <a:t>（二）指北针</a:t>
            </a:r>
            <a:endParaRPr lang="zh-CN" altLang="en-US" sz="2000" b="1">
              <a:solidFill>
                <a:schemeClr val="bg1"/>
              </a:solidFill>
            </a:endParaRPr>
          </a:p>
        </p:txBody>
      </p:sp>
      <p:pic>
        <p:nvPicPr>
          <p:cNvPr id="3" name="图片 2"/>
          <p:cNvPicPr>
            <a:picLocks noChangeAspect="1"/>
          </p:cNvPicPr>
          <p:nvPr/>
        </p:nvPicPr>
        <p:blipFill>
          <a:blip r:embed="rId2"/>
          <a:stretch>
            <a:fillRect/>
          </a:stretch>
        </p:blipFill>
        <p:spPr>
          <a:xfrm>
            <a:off x="9204325" y="2274570"/>
            <a:ext cx="2645410" cy="32956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56615" y="403225"/>
            <a:ext cx="7959090" cy="430530"/>
          </a:xfrm>
        </p:spPr>
        <p:txBody>
          <a:bodyPr/>
          <a:p>
            <a:r>
              <a:rPr lang="zh-CN" altLang="en-US">
                <a:sym typeface="+mn-ea"/>
              </a:rPr>
              <a:t>一、定向运动的工具</a:t>
            </a:r>
            <a:endParaRPr lang="zh-CN" altLang="en-US"/>
          </a:p>
        </p:txBody>
      </p:sp>
      <p:pic>
        <p:nvPicPr>
          <p:cNvPr id="4" name="图片 3"/>
          <p:cNvPicPr>
            <a:picLocks noChangeAspect="1"/>
          </p:cNvPicPr>
          <p:nvPr/>
        </p:nvPicPr>
        <p:blipFill>
          <a:blip r:embed="rId1"/>
          <a:stretch>
            <a:fillRect/>
          </a:stretch>
        </p:blipFill>
        <p:spPr>
          <a:xfrm>
            <a:off x="795020" y="1211580"/>
            <a:ext cx="4559300" cy="1162685"/>
          </a:xfrm>
          <a:prstGeom prst="rect">
            <a:avLst/>
          </a:prstGeom>
        </p:spPr>
      </p:pic>
      <p:sp>
        <p:nvSpPr>
          <p:cNvPr id="16" name="文本框 15"/>
          <p:cNvSpPr txBox="1"/>
          <p:nvPr/>
        </p:nvSpPr>
        <p:spPr>
          <a:xfrm>
            <a:off x="497205" y="2567305"/>
            <a:ext cx="10550525" cy="3784600"/>
          </a:xfrm>
          <a:prstGeom prst="rect">
            <a:avLst/>
          </a:prstGeom>
          <a:noFill/>
        </p:spPr>
        <p:txBody>
          <a:bodyPr wrap="square" rtlCol="0" anchor="t">
            <a:spAutoFit/>
          </a:bodyPr>
          <a:p>
            <a:pPr marL="285750" indent="-285750" algn="just">
              <a:lnSpc>
                <a:spcPct val="150000"/>
              </a:lnSpc>
              <a:spcBef>
                <a:spcPts val="0"/>
              </a:spcBef>
              <a:spcAft>
                <a:spcPts val="0"/>
              </a:spcAft>
              <a:buClr>
                <a:srgbClr val="12A045"/>
              </a:buClr>
              <a:buFont typeface="汉仪劲楷简" panose="00020600040101010101" charset="-122"/>
              <a:buChar char="l"/>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3. 磁方位角的量测</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rgbClr val="12A045"/>
              </a:buClr>
              <a:buFont typeface="汉仪劲楷简" panose="00020600040101010101" charset="-122"/>
              <a:buNone/>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磁方位角测量的方法主要用于测绘地图、解决迷失等情况，在定向越野比赛中较少使用。</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285750" indent="-285750" algn="just">
              <a:lnSpc>
                <a:spcPct val="150000"/>
              </a:lnSpc>
              <a:spcBef>
                <a:spcPts val="0"/>
              </a:spcBef>
              <a:spcAft>
                <a:spcPts val="0"/>
              </a:spcAft>
              <a:buClr>
                <a:srgbClr val="12A045"/>
              </a:buClr>
              <a:buFont typeface="汉仪劲楷简" panose="00020600040101010101" charset="-122"/>
              <a:buChar char="l"/>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4. 使用定向越野指北针需注意的问题</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rgbClr val="12A045"/>
              </a:buClr>
              <a:buFont typeface="汉仪劲楷简" panose="00020600040101010101" charset="-122"/>
              <a:buNone/>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（1）使用前要检查磁针是否灵敏。用钢铁物体（如小刀）多次扰动磁针的平静，若磁针每次都能迅速摆动并停止于同一处，则表明磁针灵敏；反之则说明该指北针已不能使用。</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rgbClr val="12A045"/>
              </a:buClr>
              <a:buFont typeface="汉仪劲楷简" panose="00020600040101010101" charset="-122"/>
              <a:buNone/>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（2）使用时应避开各种电器、钢铁类物体。</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rgbClr val="12A045"/>
              </a:buClr>
              <a:buFont typeface="汉仪劲楷简" panose="00020600040101010101" charset="-122"/>
              <a:buNone/>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（3）定向越野指北针不能在磁力异常的地区使用。</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rgbClr val="12A045"/>
              </a:buClr>
              <a:buFont typeface="汉仪劲楷简" panose="00020600040101010101" charset="-122"/>
              <a:buNone/>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（4）在靠近南北极地区的国家，必须使用针对南北极磁力不同而专门制造的指北针。</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18" name="文本框 17"/>
          <p:cNvSpPr txBox="1"/>
          <p:nvPr/>
        </p:nvSpPr>
        <p:spPr>
          <a:xfrm>
            <a:off x="733425" y="1593215"/>
            <a:ext cx="3367405" cy="398780"/>
          </a:xfrm>
          <a:prstGeom prst="rect">
            <a:avLst/>
          </a:prstGeom>
          <a:noFill/>
        </p:spPr>
        <p:txBody>
          <a:bodyPr wrap="square" rtlCol="0" anchor="t">
            <a:spAutoFit/>
          </a:bodyPr>
          <a:p>
            <a:r>
              <a:rPr lang="zh-CN" altLang="en-US" sz="2000" b="1">
                <a:solidFill>
                  <a:schemeClr val="bg1"/>
                </a:solidFill>
              </a:rPr>
              <a:t>（二）指北针</a:t>
            </a:r>
            <a:endParaRPr lang="zh-CN" altLang="en-US" sz="2000" b="1">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6096635" y="2102485"/>
            <a:ext cx="5982970" cy="3981450"/>
          </a:xfrm>
          <a:prstGeom prst="rect">
            <a:avLst/>
          </a:prstGeom>
        </p:spPr>
      </p:pic>
      <p:sp>
        <p:nvSpPr>
          <p:cNvPr id="5" name="标题 4"/>
          <p:cNvSpPr>
            <a:spLocks noGrp="1"/>
          </p:cNvSpPr>
          <p:nvPr>
            <p:ph type="title"/>
          </p:nvPr>
        </p:nvSpPr>
        <p:spPr>
          <a:xfrm>
            <a:off x="856615" y="403225"/>
            <a:ext cx="7959090" cy="430530"/>
          </a:xfrm>
        </p:spPr>
        <p:txBody>
          <a:bodyPr/>
          <a:p>
            <a:r>
              <a:rPr lang="zh-CN" altLang="en-US"/>
              <a:t>二、识图与用图</a:t>
            </a:r>
            <a:endParaRPr lang="zh-CN" altLang="en-US"/>
          </a:p>
        </p:txBody>
      </p:sp>
      <p:pic>
        <p:nvPicPr>
          <p:cNvPr id="4" name="图片 3"/>
          <p:cNvPicPr>
            <a:picLocks noChangeAspect="1"/>
          </p:cNvPicPr>
          <p:nvPr/>
        </p:nvPicPr>
        <p:blipFill>
          <a:blip r:embed="rId2"/>
          <a:stretch>
            <a:fillRect/>
          </a:stretch>
        </p:blipFill>
        <p:spPr>
          <a:xfrm>
            <a:off x="856615" y="1494155"/>
            <a:ext cx="4559300" cy="1162685"/>
          </a:xfrm>
          <a:prstGeom prst="rect">
            <a:avLst/>
          </a:prstGeom>
        </p:spPr>
      </p:pic>
      <p:sp>
        <p:nvSpPr>
          <p:cNvPr id="16" name="文本框 15"/>
          <p:cNvSpPr txBox="1"/>
          <p:nvPr/>
        </p:nvSpPr>
        <p:spPr>
          <a:xfrm>
            <a:off x="220980" y="2656840"/>
            <a:ext cx="5786120" cy="1291590"/>
          </a:xfrm>
          <a:prstGeom prst="rect">
            <a:avLst/>
          </a:prstGeom>
          <a:noFill/>
        </p:spPr>
        <p:txBody>
          <a:bodyPr wrap="square" rtlCol="0" anchor="t">
            <a:spAutoFit/>
          </a:bodyPr>
          <a:p>
            <a:pPr marL="285750" indent="-285750" algn="just">
              <a:lnSpc>
                <a:spcPct val="130000"/>
              </a:lnSpc>
              <a:spcBef>
                <a:spcPts val="0"/>
              </a:spcBef>
              <a:spcAft>
                <a:spcPts val="0"/>
              </a:spcAft>
              <a:buClr>
                <a:srgbClr val="12A045"/>
              </a:buClr>
              <a:buFont typeface="汉仪劲楷简" panose="00020600040101010101" charset="-122"/>
              <a:buChar char="l"/>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定向地图上的方位是上北、下南、左西、右东。当我们正确地辨别了方向之后，只要将定向地图的上方对向实地的北方，地图即已标定。</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18" name="文本框 17"/>
          <p:cNvSpPr txBox="1"/>
          <p:nvPr/>
        </p:nvSpPr>
        <p:spPr>
          <a:xfrm>
            <a:off x="795020" y="1875790"/>
            <a:ext cx="3367405" cy="398780"/>
          </a:xfrm>
          <a:prstGeom prst="rect">
            <a:avLst/>
          </a:prstGeom>
          <a:noFill/>
        </p:spPr>
        <p:txBody>
          <a:bodyPr wrap="square" rtlCol="0" anchor="t">
            <a:spAutoFit/>
          </a:bodyPr>
          <a:p>
            <a:r>
              <a:rPr lang="zh-CN" altLang="en-US" sz="2000" b="1">
                <a:solidFill>
                  <a:schemeClr val="bg1"/>
                </a:solidFill>
              </a:rPr>
              <a:t>（一）标定地图的方法</a:t>
            </a:r>
            <a:endParaRPr lang="zh-CN" altLang="en-US" sz="2000" b="1">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6096635" y="2102485"/>
            <a:ext cx="5982970" cy="3981450"/>
          </a:xfrm>
          <a:prstGeom prst="rect">
            <a:avLst/>
          </a:prstGeom>
        </p:spPr>
      </p:pic>
      <p:sp>
        <p:nvSpPr>
          <p:cNvPr id="5" name="标题 4"/>
          <p:cNvSpPr>
            <a:spLocks noGrp="1"/>
          </p:cNvSpPr>
          <p:nvPr>
            <p:ph type="title"/>
          </p:nvPr>
        </p:nvSpPr>
        <p:spPr>
          <a:xfrm>
            <a:off x="856615" y="403225"/>
            <a:ext cx="7959090" cy="430530"/>
          </a:xfrm>
        </p:spPr>
        <p:txBody>
          <a:bodyPr/>
          <a:p>
            <a:r>
              <a:rPr lang="zh-CN" altLang="en-US"/>
              <a:t>二、识图与用图</a:t>
            </a:r>
            <a:endParaRPr lang="zh-CN" altLang="en-US"/>
          </a:p>
        </p:txBody>
      </p:sp>
      <p:pic>
        <p:nvPicPr>
          <p:cNvPr id="4" name="图片 3"/>
          <p:cNvPicPr>
            <a:picLocks noChangeAspect="1"/>
          </p:cNvPicPr>
          <p:nvPr/>
        </p:nvPicPr>
        <p:blipFill>
          <a:blip r:embed="rId2"/>
          <a:stretch>
            <a:fillRect/>
          </a:stretch>
        </p:blipFill>
        <p:spPr>
          <a:xfrm>
            <a:off x="856615" y="1494155"/>
            <a:ext cx="4559300" cy="1162685"/>
          </a:xfrm>
          <a:prstGeom prst="rect">
            <a:avLst/>
          </a:prstGeom>
        </p:spPr>
      </p:pic>
      <p:sp>
        <p:nvSpPr>
          <p:cNvPr id="16" name="文本框 15"/>
          <p:cNvSpPr txBox="1"/>
          <p:nvPr/>
        </p:nvSpPr>
        <p:spPr>
          <a:xfrm>
            <a:off x="310515" y="2656840"/>
            <a:ext cx="5786120" cy="3830955"/>
          </a:xfrm>
          <a:prstGeom prst="rect">
            <a:avLst/>
          </a:prstGeom>
          <a:noFill/>
        </p:spPr>
        <p:txBody>
          <a:bodyPr wrap="square" rtlCol="0" anchor="t">
            <a:spAutoFit/>
          </a:bodyPr>
          <a:p>
            <a:pPr marL="285750" indent="-285750" algn="just">
              <a:lnSpc>
                <a:spcPct val="150000"/>
              </a:lnSpc>
              <a:spcBef>
                <a:spcPts val="0"/>
              </a:spcBef>
              <a:spcAft>
                <a:spcPts val="0"/>
              </a:spcAft>
              <a:buClr>
                <a:srgbClr val="12A045"/>
              </a:buClr>
              <a:buFont typeface="汉仪劲楷简" panose="00020600040101010101" charset="-122"/>
              <a:buChar char="l"/>
            </a:pPr>
            <a:r>
              <a:rPr>
                <a:latin typeface="汉仪劲楷简" panose="00020600040101010101" charset="-122"/>
                <a:ea typeface="汉仪劲楷简" panose="00020600040101010101" charset="-122"/>
                <a:cs typeface="汉仪劲楷简" panose="00020600040101010101" charset="-122"/>
                <a:sym typeface="汉仪劲楷简" panose="00020600040101010101" charset="-122"/>
              </a:rPr>
              <a:t>1. 直接确定</a:t>
            </a:r>
            <a:endParaRPr>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rgbClr val="12A045"/>
              </a:buClr>
              <a:buFont typeface="汉仪劲楷简" panose="00020600040101010101" charset="-122"/>
              <a:buNone/>
            </a:pPr>
            <a:r>
              <a:rPr>
                <a:latin typeface="汉仪劲楷简" panose="00020600040101010101" charset="-122"/>
                <a:ea typeface="汉仪劲楷简" panose="00020600040101010101" charset="-122"/>
                <a:cs typeface="汉仪劲楷简" panose="00020600040101010101" charset="-122"/>
                <a:sym typeface="汉仪劲楷简" panose="00020600040101010101" charset="-122"/>
              </a:rPr>
              <a:t>当自己所处位置是在明显地形点上时，只要从图上找出该地形点，站立点即可确定。但是，采用直接确定法的困难是在紧张的比赛中，在正确地区别不同的地物时容易发生“张冠李戴”的现象。</a:t>
            </a:r>
            <a:endParaRPr>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rgbClr val="12A045"/>
              </a:buClr>
              <a:buFont typeface="汉仪劲楷简" panose="00020600040101010101" charset="-122"/>
              <a:buNone/>
            </a:pPr>
            <a:r>
              <a:rPr>
                <a:latin typeface="汉仪劲楷简" panose="00020600040101010101" charset="-122"/>
                <a:ea typeface="汉仪劲楷简" panose="00020600040101010101" charset="-122"/>
                <a:cs typeface="汉仪劲楷简" panose="00020600040101010101" charset="-122"/>
                <a:sym typeface="汉仪劲楷简" panose="00020600040101010101" charset="-122"/>
              </a:rPr>
              <a:t>2. 利用综合分析确定</a:t>
            </a:r>
            <a:endParaRPr>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rgbClr val="12A045"/>
              </a:buClr>
              <a:buFont typeface="汉仪劲楷简" panose="00020600040101010101" charset="-122"/>
              <a:buNone/>
            </a:pPr>
            <a:r>
              <a:rPr>
                <a:latin typeface="汉仪劲楷简" panose="00020600040101010101" charset="-122"/>
                <a:ea typeface="汉仪劲楷简" panose="00020600040101010101" charset="-122"/>
                <a:cs typeface="汉仪劲楷简" panose="00020600040101010101" charset="-122"/>
                <a:sym typeface="汉仪劲楷简" panose="00020600040101010101" charset="-122"/>
              </a:rPr>
              <a:t>利用位置关系法确定站立点主要依据两个要素，①站立点至明显点的方向。②站立点至明显点的距离。在地形起伏明显的地方，还可以结合高度差情况进行判定。</a:t>
            </a:r>
            <a:endParaRPr>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18" name="文本框 17"/>
          <p:cNvSpPr txBox="1"/>
          <p:nvPr/>
        </p:nvSpPr>
        <p:spPr>
          <a:xfrm>
            <a:off x="795020" y="1875790"/>
            <a:ext cx="3367405" cy="398780"/>
          </a:xfrm>
          <a:prstGeom prst="rect">
            <a:avLst/>
          </a:prstGeom>
          <a:noFill/>
        </p:spPr>
        <p:txBody>
          <a:bodyPr wrap="square" rtlCol="0" anchor="t">
            <a:spAutoFit/>
          </a:bodyPr>
          <a:p>
            <a:r>
              <a:rPr lang="zh-CN" altLang="en-US" sz="2000" b="1">
                <a:solidFill>
                  <a:schemeClr val="bg1"/>
                </a:solidFill>
              </a:rPr>
              <a:t>（二）确定站立点</a:t>
            </a:r>
            <a:endParaRPr lang="zh-CN" altLang="en-US" sz="2000" b="1">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56615" y="403225"/>
            <a:ext cx="7959090" cy="430530"/>
          </a:xfrm>
        </p:spPr>
        <p:txBody>
          <a:bodyPr/>
          <a:p>
            <a:r>
              <a:rPr lang="zh-CN" altLang="en-US"/>
              <a:t>二、识图与用图</a:t>
            </a:r>
            <a:endParaRPr lang="zh-CN" altLang="en-US"/>
          </a:p>
        </p:txBody>
      </p:sp>
      <p:pic>
        <p:nvPicPr>
          <p:cNvPr id="4" name="图片 3"/>
          <p:cNvPicPr>
            <a:picLocks noChangeAspect="1"/>
          </p:cNvPicPr>
          <p:nvPr/>
        </p:nvPicPr>
        <p:blipFill>
          <a:blip r:embed="rId1"/>
          <a:stretch>
            <a:fillRect/>
          </a:stretch>
        </p:blipFill>
        <p:spPr>
          <a:xfrm>
            <a:off x="856615" y="1147445"/>
            <a:ext cx="4559300" cy="1162685"/>
          </a:xfrm>
          <a:prstGeom prst="rect">
            <a:avLst/>
          </a:prstGeom>
        </p:spPr>
      </p:pic>
      <p:sp>
        <p:nvSpPr>
          <p:cNvPr id="16" name="文本框 15"/>
          <p:cNvSpPr txBox="1"/>
          <p:nvPr/>
        </p:nvSpPr>
        <p:spPr>
          <a:xfrm>
            <a:off x="310515" y="2310130"/>
            <a:ext cx="11372215" cy="1337945"/>
          </a:xfrm>
          <a:prstGeom prst="rect">
            <a:avLst/>
          </a:prstGeom>
          <a:noFill/>
        </p:spPr>
        <p:txBody>
          <a:bodyPr wrap="square" rtlCol="0" anchor="t">
            <a:spAutoFit/>
          </a:bodyPr>
          <a:p>
            <a:pPr marL="285750" indent="-285750" algn="just">
              <a:lnSpc>
                <a:spcPct val="150000"/>
              </a:lnSpc>
              <a:spcBef>
                <a:spcPts val="0"/>
              </a:spcBef>
              <a:spcAft>
                <a:spcPts val="0"/>
              </a:spcAft>
              <a:buClr>
                <a:srgbClr val="12A045"/>
              </a:buClr>
              <a:buFont typeface="汉仪劲楷简" panose="00020600040101010101" charset="-122"/>
              <a:buChar char="l"/>
            </a:pPr>
            <a:r>
              <a:rPr>
                <a:latin typeface="汉仪劲楷简" panose="00020600040101010101" charset="-122"/>
                <a:ea typeface="汉仪劲楷简" panose="00020600040101010101" charset="-122"/>
                <a:cs typeface="汉仪劲楷简" panose="00020600040101010101" charset="-122"/>
                <a:sym typeface="汉仪劲楷简" panose="00020600040101010101" charset="-122"/>
              </a:rPr>
              <a:t>3. 利用“交会法”确定</a:t>
            </a:r>
            <a:endParaRPr>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rgbClr val="12A045"/>
              </a:buClr>
              <a:buFont typeface="汉仪劲楷简" panose="00020600040101010101" charset="-122"/>
              <a:buNone/>
            </a:pPr>
            <a:r>
              <a:rPr>
                <a:latin typeface="汉仪劲楷简" panose="00020600040101010101" charset="-122"/>
                <a:ea typeface="汉仪劲楷简" panose="00020600040101010101" charset="-122"/>
                <a:cs typeface="汉仪劲楷简" panose="00020600040101010101" charset="-122"/>
                <a:sym typeface="汉仪劲楷简" panose="00020600040101010101" charset="-122"/>
              </a:rPr>
              <a:t>当站立点附近无明显地形点时，可以利用 90° 法、截线法、后方交会法。这些方法的优点是不需要判断或测量距离也能确定出较为准确的站立点位置，这对于初学者学习、巩固使用越野图的训练是很有意义的。</a:t>
            </a:r>
            <a:endParaRPr>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18" name="文本框 17"/>
          <p:cNvSpPr txBox="1"/>
          <p:nvPr/>
        </p:nvSpPr>
        <p:spPr>
          <a:xfrm>
            <a:off x="795020" y="1529080"/>
            <a:ext cx="3367405" cy="398780"/>
          </a:xfrm>
          <a:prstGeom prst="rect">
            <a:avLst/>
          </a:prstGeom>
          <a:noFill/>
        </p:spPr>
        <p:txBody>
          <a:bodyPr wrap="square" rtlCol="0" anchor="t">
            <a:spAutoFit/>
          </a:bodyPr>
          <a:p>
            <a:r>
              <a:rPr lang="zh-CN" altLang="en-US" sz="2000" b="1">
                <a:solidFill>
                  <a:schemeClr val="bg1"/>
                </a:solidFill>
              </a:rPr>
              <a:t>（二）确定站立点</a:t>
            </a:r>
            <a:endParaRPr lang="zh-CN" altLang="en-US" sz="2000" b="1">
              <a:solidFill>
                <a:schemeClr val="bg1"/>
              </a:solidFill>
            </a:endParaRPr>
          </a:p>
        </p:txBody>
      </p:sp>
      <p:sp>
        <p:nvSpPr>
          <p:cNvPr id="2" name="五边形 1"/>
          <p:cNvSpPr/>
          <p:nvPr/>
        </p:nvSpPr>
        <p:spPr>
          <a:xfrm>
            <a:off x="1219200" y="4297680"/>
            <a:ext cx="1588135" cy="821055"/>
          </a:xfrm>
          <a:prstGeom prst="homePlate">
            <a:avLst/>
          </a:prstGeom>
          <a:solidFill>
            <a:schemeClr val="accent1">
              <a:lumMod val="60000"/>
              <a:lumOff val="40000"/>
            </a:schemeClr>
          </a:solidFill>
          <a:ln>
            <a:solidFill>
              <a:schemeClr val="accent1">
                <a:lumMod val="40000"/>
                <a:lumOff val="6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五边形 2"/>
          <p:cNvSpPr/>
          <p:nvPr/>
        </p:nvSpPr>
        <p:spPr>
          <a:xfrm>
            <a:off x="4257675" y="4297680"/>
            <a:ext cx="1588135" cy="821055"/>
          </a:xfrm>
          <a:prstGeom prst="homePlate">
            <a:avLst/>
          </a:prstGeom>
          <a:solidFill>
            <a:schemeClr val="accent1">
              <a:lumMod val="60000"/>
              <a:lumOff val="40000"/>
            </a:schemeClr>
          </a:solidFill>
          <a:ln>
            <a:solidFill>
              <a:schemeClr val="accent1">
                <a:lumMod val="40000"/>
                <a:lumOff val="6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五边形 5"/>
          <p:cNvSpPr/>
          <p:nvPr/>
        </p:nvSpPr>
        <p:spPr>
          <a:xfrm>
            <a:off x="7296150" y="4297680"/>
            <a:ext cx="1588135" cy="821055"/>
          </a:xfrm>
          <a:prstGeom prst="homePlate">
            <a:avLst/>
          </a:prstGeom>
          <a:solidFill>
            <a:schemeClr val="accent1">
              <a:lumMod val="60000"/>
              <a:lumOff val="40000"/>
            </a:schemeClr>
          </a:solidFill>
          <a:ln>
            <a:solidFill>
              <a:schemeClr val="accent1">
                <a:lumMod val="40000"/>
                <a:lumOff val="6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文本框 7"/>
          <p:cNvSpPr txBox="1"/>
          <p:nvPr/>
        </p:nvSpPr>
        <p:spPr>
          <a:xfrm>
            <a:off x="1360170" y="4524375"/>
            <a:ext cx="1041400" cy="368300"/>
          </a:xfrm>
          <a:prstGeom prst="rect">
            <a:avLst/>
          </a:prstGeom>
          <a:noFill/>
        </p:spPr>
        <p:txBody>
          <a:bodyPr wrap="square" rtlCol="0">
            <a:spAutoFit/>
          </a:bodyPr>
          <a:p>
            <a:r>
              <a:rPr lang="zh-CN" altLang="en-US" b="1">
                <a:solidFill>
                  <a:schemeClr val="bg1"/>
                </a:solidFill>
              </a:rPr>
              <a:t>90°法</a:t>
            </a:r>
            <a:endParaRPr lang="zh-CN" altLang="en-US" b="1">
              <a:solidFill>
                <a:schemeClr val="bg1"/>
              </a:solidFill>
            </a:endParaRPr>
          </a:p>
        </p:txBody>
      </p:sp>
      <p:sp>
        <p:nvSpPr>
          <p:cNvPr id="9" name="文本框 8"/>
          <p:cNvSpPr txBox="1"/>
          <p:nvPr/>
        </p:nvSpPr>
        <p:spPr>
          <a:xfrm>
            <a:off x="4391660" y="4524375"/>
            <a:ext cx="1041400" cy="368300"/>
          </a:xfrm>
          <a:prstGeom prst="rect">
            <a:avLst/>
          </a:prstGeom>
          <a:noFill/>
        </p:spPr>
        <p:txBody>
          <a:bodyPr wrap="square" rtlCol="0">
            <a:spAutoFit/>
          </a:bodyPr>
          <a:p>
            <a:r>
              <a:rPr lang="zh-CN" altLang="en-US" b="1">
                <a:solidFill>
                  <a:schemeClr val="bg1"/>
                </a:solidFill>
              </a:rPr>
              <a:t>截线法</a:t>
            </a:r>
            <a:endParaRPr lang="zh-CN" altLang="en-US" b="1">
              <a:solidFill>
                <a:schemeClr val="bg1"/>
              </a:solidFill>
            </a:endParaRPr>
          </a:p>
        </p:txBody>
      </p:sp>
      <p:sp>
        <p:nvSpPr>
          <p:cNvPr id="10" name="文本框 9"/>
          <p:cNvSpPr txBox="1"/>
          <p:nvPr/>
        </p:nvSpPr>
        <p:spPr>
          <a:xfrm>
            <a:off x="7493000" y="4400550"/>
            <a:ext cx="1041400" cy="645160"/>
          </a:xfrm>
          <a:prstGeom prst="rect">
            <a:avLst/>
          </a:prstGeom>
          <a:noFill/>
        </p:spPr>
        <p:txBody>
          <a:bodyPr wrap="square" rtlCol="0">
            <a:spAutoFit/>
          </a:bodyPr>
          <a:p>
            <a:r>
              <a:rPr lang="zh-CN" altLang="en-US" b="1">
                <a:solidFill>
                  <a:schemeClr val="bg1"/>
                </a:solidFill>
              </a:rPr>
              <a:t>后方交会法</a:t>
            </a:r>
            <a:endParaRPr lang="zh-CN" altLang="en-US" b="1">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6096635" y="2102485"/>
            <a:ext cx="5982970" cy="3981450"/>
          </a:xfrm>
          <a:prstGeom prst="rect">
            <a:avLst/>
          </a:prstGeom>
        </p:spPr>
      </p:pic>
      <p:sp>
        <p:nvSpPr>
          <p:cNvPr id="5" name="标题 4"/>
          <p:cNvSpPr>
            <a:spLocks noGrp="1"/>
          </p:cNvSpPr>
          <p:nvPr>
            <p:ph type="title"/>
          </p:nvPr>
        </p:nvSpPr>
        <p:spPr>
          <a:xfrm>
            <a:off x="856615" y="403225"/>
            <a:ext cx="7959090" cy="430530"/>
          </a:xfrm>
        </p:spPr>
        <p:txBody>
          <a:bodyPr/>
          <a:p>
            <a:r>
              <a:rPr lang="zh-CN" altLang="en-US">
                <a:sym typeface="+mn-ea"/>
              </a:rPr>
              <a:t>二、识图与用图</a:t>
            </a:r>
            <a:endParaRPr lang="zh-CN" altLang="en-US"/>
          </a:p>
        </p:txBody>
      </p:sp>
      <p:pic>
        <p:nvPicPr>
          <p:cNvPr id="4" name="图片 3"/>
          <p:cNvPicPr>
            <a:picLocks noChangeAspect="1"/>
          </p:cNvPicPr>
          <p:nvPr/>
        </p:nvPicPr>
        <p:blipFill>
          <a:blip r:embed="rId2"/>
          <a:stretch>
            <a:fillRect/>
          </a:stretch>
        </p:blipFill>
        <p:spPr>
          <a:xfrm>
            <a:off x="856615" y="1494155"/>
            <a:ext cx="4559300" cy="1162685"/>
          </a:xfrm>
          <a:prstGeom prst="rect">
            <a:avLst/>
          </a:prstGeom>
        </p:spPr>
      </p:pic>
      <p:sp>
        <p:nvSpPr>
          <p:cNvPr id="16" name="文本框 15"/>
          <p:cNvSpPr txBox="1"/>
          <p:nvPr/>
        </p:nvSpPr>
        <p:spPr>
          <a:xfrm>
            <a:off x="220980" y="2656840"/>
            <a:ext cx="5786120" cy="3415030"/>
          </a:xfrm>
          <a:prstGeom prst="rect">
            <a:avLst/>
          </a:prstGeom>
          <a:noFill/>
        </p:spPr>
        <p:txBody>
          <a:bodyPr wrap="square" rtlCol="0" anchor="t">
            <a:spAutoFit/>
          </a:bodyPr>
          <a:p>
            <a:pPr marL="285750" indent="-285750" algn="just">
              <a:lnSpc>
                <a:spcPct val="150000"/>
              </a:lnSpc>
              <a:spcBef>
                <a:spcPts val="0"/>
              </a:spcBef>
              <a:spcAft>
                <a:spcPts val="0"/>
              </a:spcAft>
              <a:buClr>
                <a:srgbClr val="12A045"/>
              </a:buClr>
              <a:buFont typeface="汉仪劲楷简" panose="00020600040101010101" charset="-122"/>
              <a:buChar char="l"/>
            </a:pPr>
            <a:r>
              <a:rPr>
                <a:latin typeface="汉仪劲楷简" panose="00020600040101010101" charset="-122"/>
                <a:ea typeface="汉仪劲楷简" panose="00020600040101010101" charset="-122"/>
                <a:cs typeface="汉仪劲楷简" panose="00020600040101010101" charset="-122"/>
                <a:sym typeface="汉仪劲楷简" panose="00020600040101010101" charset="-122"/>
              </a:rPr>
              <a:t>定向运动每次出发时（包括途中每一段落出发），首先必须辨明出发点的地图上位置，明确前进方向和目标点，然后标定地图选准前进方向，向目标点进发。操作方法：将指北针长边切线与站立点和目标点连线，连接你现在所在地图上的点位和你将要去地图上点位转动身体，使指北针磁针红端与地图北端一致，即“北对北”。这时指北针面板上的箭头（蓝色箭头）所指方向为目标前进方向。</a:t>
            </a:r>
            <a:endParaRPr>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18" name="文本框 17"/>
          <p:cNvSpPr txBox="1"/>
          <p:nvPr/>
        </p:nvSpPr>
        <p:spPr>
          <a:xfrm>
            <a:off x="795020" y="1875790"/>
            <a:ext cx="3367405" cy="398780"/>
          </a:xfrm>
          <a:prstGeom prst="rect">
            <a:avLst/>
          </a:prstGeom>
          <a:noFill/>
        </p:spPr>
        <p:txBody>
          <a:bodyPr wrap="square" rtlCol="0" anchor="t">
            <a:spAutoFit/>
          </a:bodyPr>
          <a:p>
            <a:r>
              <a:rPr lang="zh-CN" altLang="en-US" sz="2000" b="1">
                <a:solidFill>
                  <a:schemeClr val="bg1"/>
                </a:solidFill>
              </a:rPr>
              <a:t>（三）确定前进方向</a:t>
            </a:r>
            <a:endParaRPr lang="zh-CN" altLang="en-US" sz="2000" b="1">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56615" y="403225"/>
            <a:ext cx="7959090" cy="430530"/>
          </a:xfrm>
        </p:spPr>
        <p:txBody>
          <a:bodyPr/>
          <a:p>
            <a:r>
              <a:rPr lang="zh-CN" altLang="en-US"/>
              <a:t>三、选择最佳路线的原则</a:t>
            </a:r>
            <a:endParaRPr lang="zh-CN" altLang="en-US"/>
          </a:p>
        </p:txBody>
      </p:sp>
      <p:sp>
        <p:nvSpPr>
          <p:cNvPr id="16" name="文本框 15"/>
          <p:cNvSpPr txBox="1"/>
          <p:nvPr/>
        </p:nvSpPr>
        <p:spPr>
          <a:xfrm>
            <a:off x="441325" y="1513205"/>
            <a:ext cx="11000740" cy="5077460"/>
          </a:xfrm>
          <a:prstGeom prst="rect">
            <a:avLst/>
          </a:prstGeom>
          <a:noFill/>
        </p:spPr>
        <p:txBody>
          <a:bodyPr wrap="square" rtlCol="0" anchor="t">
            <a:spAutoFit/>
          </a:bodyPr>
          <a:p>
            <a:pPr marL="285750" indent="-285750" algn="just">
              <a:lnSpc>
                <a:spcPct val="150000"/>
              </a:lnSpc>
              <a:spcBef>
                <a:spcPts val="0"/>
              </a:spcBef>
              <a:spcAft>
                <a:spcPts val="0"/>
              </a:spcAft>
              <a:buClr>
                <a:srgbClr val="12A045"/>
              </a:buClr>
              <a:buFont typeface="汉仪劲楷简" panose="00020600040101010101" charset="-122"/>
              <a:buChar char="l"/>
            </a:pPr>
            <a:r>
              <a:rPr>
                <a:latin typeface="汉仪劲楷简" panose="00020600040101010101" charset="-122"/>
                <a:ea typeface="汉仪劲楷简" panose="00020600040101010101" charset="-122"/>
                <a:cs typeface="汉仪劲楷简" panose="00020600040101010101" charset="-122"/>
                <a:sym typeface="汉仪劲楷简" panose="00020600040101010101" charset="-122"/>
              </a:rPr>
              <a:t>什么是最佳行进路线？简单地说应该是省体力、省时间、最安全，便于发挥自己的技能和（或）体能优势的路线。</a:t>
            </a:r>
            <a:endParaRPr>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rgbClr val="12A045"/>
              </a:buClr>
              <a:buFont typeface="汉仪劲楷简" panose="00020600040101010101" charset="-122"/>
              <a:buNone/>
            </a:pPr>
            <a:r>
              <a:rPr>
                <a:latin typeface="汉仪劲楷简" panose="00020600040101010101" charset="-122"/>
                <a:ea typeface="汉仪劲楷简" panose="00020600040101010101" charset="-122"/>
                <a:cs typeface="汉仪劲楷简" panose="00020600040101010101" charset="-122"/>
                <a:sym typeface="汉仪劲楷简" panose="00020600040101010101" charset="-122"/>
              </a:rPr>
              <a:t>选择路线应遵循的原则有以下几个方面。</a:t>
            </a:r>
            <a:endParaRPr>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rgbClr val="12A045"/>
              </a:buClr>
              <a:buFont typeface="汉仪劲楷简" panose="00020600040101010101" charset="-122"/>
              <a:buNone/>
            </a:pPr>
            <a:r>
              <a:rPr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（一）有路不越野</a:t>
            </a:r>
            <a:endParaRPr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rgbClr val="12A045"/>
              </a:buClr>
              <a:buFont typeface="汉仪劲楷简" panose="00020600040101010101" charset="-122"/>
              <a:buNone/>
            </a:pPr>
            <a:r>
              <a:rPr>
                <a:latin typeface="汉仪劲楷简" panose="00020600040101010101" charset="-122"/>
                <a:ea typeface="汉仪劲楷简" panose="00020600040101010101" charset="-122"/>
                <a:cs typeface="汉仪劲楷简" panose="00020600040101010101" charset="-122"/>
                <a:sym typeface="汉仪劲楷简" panose="00020600040101010101" charset="-122"/>
              </a:rPr>
              <a:t>应尽量选择沿道路进行，这是因为在道路上容易确定站立点，使运动员更具有信心。地面相对光滑、平坦，有利于提高奔跑速度。</a:t>
            </a:r>
            <a:endParaRPr>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gn="just">
              <a:lnSpc>
                <a:spcPct val="150000"/>
              </a:lnSpc>
              <a:spcBef>
                <a:spcPts val="0"/>
              </a:spcBef>
              <a:spcAft>
                <a:spcPts val="0"/>
              </a:spcAft>
              <a:buClr>
                <a:srgbClr val="12A045"/>
              </a:buClr>
              <a:buSzTx/>
              <a:buFont typeface="汉仪劲楷简" panose="00020600040101010101" charset="-122"/>
              <a:buNone/>
            </a:pPr>
            <a:r>
              <a:rPr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（二）走高不走低</a:t>
            </a:r>
            <a:endParaRPr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rgbClr val="12A045"/>
              </a:buClr>
              <a:buFont typeface="汉仪劲楷简" panose="00020600040101010101" charset="-122"/>
              <a:buNone/>
            </a:pPr>
            <a:r>
              <a:rPr>
                <a:latin typeface="汉仪劲楷简" panose="00020600040101010101" charset="-122"/>
                <a:ea typeface="汉仪劲楷简" panose="00020600040101010101" charset="-122"/>
                <a:cs typeface="汉仪劲楷简" panose="00020600040101010101" charset="-122"/>
                <a:sym typeface="汉仪劲楷简" panose="00020600040101010101" charset="-122"/>
              </a:rPr>
              <a:t>定向比赛中如果不得不越野，当目标点在半山腰，周围又没有明显地貌地物时，应选择从山顶向下寻找的方法。这就是人们常说的“从上到下法”。应尽量选择在高处（如山脊、背）行进，避免在低处（如山谷、凹地）行进。这是因为：①地势高，展望好，便于确定站立点和保持行进方向。②高处通风、干燥，荆棘、杂草、虫害及其他危险少。③人们都习惯在高处行走。因此，在山脊这样的地方，常常会有放牧、砍柴的人踏出的小路，利用它，便于提高运动速度。</a:t>
            </a:r>
            <a:endParaRPr>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6096635" y="2102485"/>
            <a:ext cx="5982970" cy="3981450"/>
          </a:xfrm>
          <a:prstGeom prst="rect">
            <a:avLst/>
          </a:prstGeom>
        </p:spPr>
      </p:pic>
      <p:sp>
        <p:nvSpPr>
          <p:cNvPr id="5" name="标题 4"/>
          <p:cNvSpPr>
            <a:spLocks noGrp="1"/>
          </p:cNvSpPr>
          <p:nvPr>
            <p:ph type="title"/>
          </p:nvPr>
        </p:nvSpPr>
        <p:spPr>
          <a:xfrm>
            <a:off x="856615" y="403225"/>
            <a:ext cx="7959090" cy="430530"/>
          </a:xfrm>
        </p:spPr>
        <p:txBody>
          <a:bodyPr/>
          <a:p>
            <a:r>
              <a:rPr lang="zh-CN" altLang="en-US">
                <a:sym typeface="+mn-ea"/>
              </a:rPr>
              <a:t>三、选择最佳路线的原则</a:t>
            </a:r>
            <a:endParaRPr lang="zh-CN" altLang="en-US">
              <a:sym typeface="+mn-ea"/>
            </a:endParaRPr>
          </a:p>
        </p:txBody>
      </p:sp>
      <p:pic>
        <p:nvPicPr>
          <p:cNvPr id="4" name="图片 3"/>
          <p:cNvPicPr>
            <a:picLocks noChangeAspect="1"/>
          </p:cNvPicPr>
          <p:nvPr/>
        </p:nvPicPr>
        <p:blipFill>
          <a:blip r:embed="rId2"/>
          <a:stretch>
            <a:fillRect/>
          </a:stretch>
        </p:blipFill>
        <p:spPr>
          <a:xfrm>
            <a:off x="856615" y="1494155"/>
            <a:ext cx="4559300" cy="1162685"/>
          </a:xfrm>
          <a:prstGeom prst="rect">
            <a:avLst/>
          </a:prstGeom>
        </p:spPr>
      </p:pic>
      <p:sp>
        <p:nvSpPr>
          <p:cNvPr id="16" name="文本框 15"/>
          <p:cNvSpPr txBox="1"/>
          <p:nvPr/>
        </p:nvSpPr>
        <p:spPr>
          <a:xfrm>
            <a:off x="582295" y="2815590"/>
            <a:ext cx="4657725" cy="3322955"/>
          </a:xfrm>
          <a:prstGeom prst="rect">
            <a:avLst/>
          </a:prstGeom>
          <a:noFill/>
        </p:spPr>
        <p:txBody>
          <a:bodyPr wrap="square" rtlCol="0" anchor="t">
            <a:spAutoFit/>
          </a:bodyPr>
          <a:p>
            <a:pPr marL="285750" indent="-285750" algn="just">
              <a:lnSpc>
                <a:spcPct val="150000"/>
              </a:lnSpc>
              <a:spcBef>
                <a:spcPts val="0"/>
              </a:spcBef>
              <a:spcAft>
                <a:spcPts val="0"/>
              </a:spcAft>
              <a:buClr>
                <a:srgbClr val="12A045"/>
              </a:buClr>
              <a:buFont typeface="汉仪劲楷简" panose="00020600040101010101" charset="-122"/>
              <a:buChar char="l"/>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定向比赛中，运动员应超前阅读地图，提前思考，明确自己下一步将要到达的地点，阅读地图尤其要注意通观全局，特别是检查点之间较大的障碍物。不能等抵近障碍物再做折线绕行，而应该全面分析地貌地形，提前选择好最佳迂回运动路线。</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18" name="文本框 17"/>
          <p:cNvSpPr txBox="1"/>
          <p:nvPr/>
        </p:nvSpPr>
        <p:spPr>
          <a:xfrm>
            <a:off x="795020" y="1875790"/>
            <a:ext cx="3367405" cy="398780"/>
          </a:xfrm>
          <a:prstGeom prst="rect">
            <a:avLst/>
          </a:prstGeom>
          <a:noFill/>
        </p:spPr>
        <p:txBody>
          <a:bodyPr wrap="square" rtlCol="0" anchor="t">
            <a:spAutoFit/>
          </a:bodyPr>
          <a:p>
            <a:r>
              <a:rPr lang="zh-CN" altLang="en-US" sz="2000" b="1">
                <a:solidFill>
                  <a:schemeClr val="bg1"/>
                </a:solidFill>
              </a:rPr>
              <a:t>（三）提前绕行</a:t>
            </a:r>
            <a:endParaRPr lang="zh-CN" altLang="en-US" sz="2000" b="1">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148705" y="2767965"/>
            <a:ext cx="5514340" cy="1322070"/>
          </a:xfrm>
          <a:prstGeom prst="rect">
            <a:avLst/>
          </a:prstGeom>
          <a:noFill/>
        </p:spPr>
        <p:txBody>
          <a:bodyPr wrap="square" rtlCol="0" anchor="t">
            <a:spAutoFit/>
          </a:bodyPr>
          <a:p>
            <a:pPr algn="dist"/>
            <a:r>
              <a:rPr lang="zh-CN" altLang="en-US" sz="8000" b="1">
                <a:latin typeface="汉仪铸字葫芦娃W" panose="00020600040101010101" charset="-122"/>
                <a:ea typeface="汉仪铸字葫芦娃W" panose="00020600040101010101" charset="-122"/>
              </a:rPr>
              <a:t>谢谢聆听</a:t>
            </a:r>
            <a:endParaRPr lang="zh-CN" altLang="en-US" sz="8000" b="1">
              <a:latin typeface="汉仪铸字葫芦娃W" panose="00020600040101010101" charset="-122"/>
              <a:ea typeface="汉仪铸字葫芦娃W" panose="00020600040101010101" charset="-122"/>
            </a:endParaRPr>
          </a:p>
        </p:txBody>
      </p:sp>
      <p:sp>
        <p:nvSpPr>
          <p:cNvPr id="34" name="矩形 33"/>
          <p:cNvSpPr/>
          <p:nvPr/>
        </p:nvSpPr>
        <p:spPr>
          <a:xfrm rot="20847476">
            <a:off x="7042150" y="1523365"/>
            <a:ext cx="603885" cy="603885"/>
          </a:xfrm>
          <a:prstGeom prst="rect">
            <a:avLst/>
          </a:prstGeom>
          <a:solidFill>
            <a:srgbClr val="E35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b="1">
              <a:solidFill>
                <a:srgbClr val="CF3044"/>
              </a:solidFill>
              <a:latin typeface="汉仪铸字葫芦娃W" panose="00020600040101010101" charset="-122"/>
              <a:ea typeface="汉仪铸字葫芦娃W" panose="00020600040101010101" charset="-122"/>
              <a:sym typeface="汉仪劲楷简" panose="00020600040101010101" charset="-122"/>
            </a:endParaRPr>
          </a:p>
        </p:txBody>
      </p:sp>
      <p:sp>
        <p:nvSpPr>
          <p:cNvPr id="35" name="文本框 34"/>
          <p:cNvSpPr txBox="1"/>
          <p:nvPr/>
        </p:nvSpPr>
        <p:spPr>
          <a:xfrm rot="20847476">
            <a:off x="7247255" y="1501775"/>
            <a:ext cx="193675" cy="646430"/>
          </a:xfrm>
          <a:prstGeom prst="rect">
            <a:avLst/>
          </a:prstGeom>
          <a:noFill/>
        </p:spPr>
        <p:txBody>
          <a:bodyPr wrap="square" rtlCol="0">
            <a:spAutoFit/>
          </a:bodyPr>
          <a:p>
            <a:pPr algn="ctr"/>
            <a:r>
              <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rPr>
              <a:t>开</a:t>
            </a:r>
            <a:endPar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37" name="矩形 36"/>
          <p:cNvSpPr/>
          <p:nvPr/>
        </p:nvSpPr>
        <p:spPr>
          <a:xfrm rot="555320">
            <a:off x="7851775" y="1527810"/>
            <a:ext cx="603885" cy="603885"/>
          </a:xfrm>
          <a:prstGeom prst="rect">
            <a:avLst/>
          </a:prstGeom>
          <a:solidFill>
            <a:srgbClr val="FFB9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b="1">
              <a:latin typeface="汉仪铸字葫芦娃W" panose="00020600040101010101" charset="-122"/>
              <a:ea typeface="汉仪铸字葫芦娃W" panose="00020600040101010101" charset="-122"/>
              <a:sym typeface="汉仪劲楷简" panose="00020600040101010101" charset="-122"/>
            </a:endParaRPr>
          </a:p>
        </p:txBody>
      </p:sp>
      <p:sp>
        <p:nvSpPr>
          <p:cNvPr id="40" name="矩形 39"/>
          <p:cNvSpPr/>
          <p:nvPr/>
        </p:nvSpPr>
        <p:spPr>
          <a:xfrm rot="20553452">
            <a:off x="8603615" y="1522730"/>
            <a:ext cx="603885" cy="603885"/>
          </a:xfrm>
          <a:prstGeom prst="rect">
            <a:avLst/>
          </a:prstGeom>
          <a:solidFill>
            <a:srgbClr val="222F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b="1">
              <a:latin typeface="汉仪铸字葫芦娃W" panose="00020600040101010101" charset="-122"/>
              <a:ea typeface="汉仪铸字葫芦娃W" panose="00020600040101010101" charset="-122"/>
              <a:sym typeface="汉仪劲楷简" panose="00020600040101010101" charset="-122"/>
            </a:endParaRPr>
          </a:p>
        </p:txBody>
      </p:sp>
      <p:sp>
        <p:nvSpPr>
          <p:cNvPr id="41" name="文本框 40"/>
          <p:cNvSpPr txBox="1"/>
          <p:nvPr/>
        </p:nvSpPr>
        <p:spPr>
          <a:xfrm rot="20553452">
            <a:off x="8808720" y="1501140"/>
            <a:ext cx="193675" cy="646430"/>
          </a:xfrm>
          <a:prstGeom prst="rect">
            <a:avLst/>
          </a:prstGeom>
          <a:noFill/>
        </p:spPr>
        <p:txBody>
          <a:bodyPr wrap="square" rtlCol="0">
            <a:spAutoFit/>
          </a:bodyPr>
          <a:p>
            <a:pPr algn="ctr"/>
            <a:r>
              <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rPr>
              <a:t>第</a:t>
            </a:r>
            <a:endPar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43" name="矩形 42"/>
          <p:cNvSpPr/>
          <p:nvPr/>
        </p:nvSpPr>
        <p:spPr>
          <a:xfrm rot="711397">
            <a:off x="9357360" y="1550670"/>
            <a:ext cx="603885" cy="60388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b="1">
              <a:latin typeface="汉仪铸字葫芦娃W" panose="00020600040101010101" charset="-122"/>
              <a:ea typeface="汉仪铸字葫芦娃W" panose="00020600040101010101" charset="-122"/>
              <a:sym typeface="汉仪劲楷简" panose="00020600040101010101" charset="-122"/>
            </a:endParaRPr>
          </a:p>
        </p:txBody>
      </p:sp>
      <p:sp>
        <p:nvSpPr>
          <p:cNvPr id="46" name="矩形 45"/>
          <p:cNvSpPr/>
          <p:nvPr/>
        </p:nvSpPr>
        <p:spPr>
          <a:xfrm rot="20414756">
            <a:off x="10127615" y="1492250"/>
            <a:ext cx="603885" cy="60388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b="1">
              <a:latin typeface="汉仪铸字葫芦娃W" panose="00020600040101010101" charset="-122"/>
              <a:ea typeface="汉仪铸字葫芦娃W" panose="00020600040101010101" charset="-122"/>
              <a:sym typeface="汉仪劲楷简" panose="00020600040101010101" charset="-122"/>
            </a:endParaRPr>
          </a:p>
        </p:txBody>
      </p:sp>
      <p:sp>
        <p:nvSpPr>
          <p:cNvPr id="47" name="文本框 46"/>
          <p:cNvSpPr txBox="1"/>
          <p:nvPr/>
        </p:nvSpPr>
        <p:spPr>
          <a:xfrm rot="20414756">
            <a:off x="10332720" y="1471295"/>
            <a:ext cx="193675" cy="646430"/>
          </a:xfrm>
          <a:prstGeom prst="rect">
            <a:avLst/>
          </a:prstGeom>
          <a:noFill/>
        </p:spPr>
        <p:txBody>
          <a:bodyPr wrap="square" rtlCol="0">
            <a:spAutoFit/>
          </a:bodyPr>
          <a:p>
            <a:pPr algn="ctr"/>
            <a:r>
              <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rPr>
              <a:t>课</a:t>
            </a:r>
            <a:endPar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6" name="文本框 5"/>
          <p:cNvSpPr txBox="1"/>
          <p:nvPr/>
        </p:nvSpPr>
        <p:spPr>
          <a:xfrm rot="627476">
            <a:off x="8037830" y="1551305"/>
            <a:ext cx="193675" cy="645160"/>
          </a:xfrm>
          <a:prstGeom prst="rect">
            <a:avLst/>
          </a:prstGeom>
          <a:noFill/>
        </p:spPr>
        <p:txBody>
          <a:bodyPr wrap="square" rtlCol="0">
            <a:spAutoFit/>
          </a:bodyPr>
          <a:p>
            <a:pPr algn="ctr"/>
            <a:r>
              <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rPr>
              <a:t>学</a:t>
            </a:r>
            <a:endPar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7" name="文本框 6"/>
          <p:cNvSpPr txBox="1"/>
          <p:nvPr/>
        </p:nvSpPr>
        <p:spPr>
          <a:xfrm rot="513451">
            <a:off x="9561195" y="1553210"/>
            <a:ext cx="193675" cy="645160"/>
          </a:xfrm>
          <a:prstGeom prst="rect">
            <a:avLst/>
          </a:prstGeom>
          <a:noFill/>
        </p:spPr>
        <p:txBody>
          <a:bodyPr wrap="square" rtlCol="0">
            <a:spAutoFit/>
          </a:bodyPr>
          <a:p>
            <a:pPr algn="ctr"/>
            <a:r>
              <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rPr>
              <a:t>一</a:t>
            </a:r>
            <a:endPar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 name="文本框 58"/>
          <p:cNvSpPr txBox="1"/>
          <p:nvPr>
            <p:custDataLst>
              <p:tags r:id="rId1"/>
            </p:custDataLst>
          </p:nvPr>
        </p:nvSpPr>
        <p:spPr>
          <a:xfrm>
            <a:off x="5289550" y="2065020"/>
            <a:ext cx="4291330" cy="521970"/>
          </a:xfrm>
          <a:prstGeom prst="rect">
            <a:avLst/>
          </a:prstGeom>
          <a:noFill/>
          <a:ln>
            <a:noFill/>
          </a:ln>
          <a:extLst>
            <a:ext uri="{909E8E84-426E-40DD-AFC4-6F175D3DCCD1}">
              <a14:hiddenFill xmlns:a14="http://schemas.microsoft.com/office/drawing/2010/main">
                <a:solidFill>
                  <a:srgbClr val="FFB915"/>
                </a:solidFill>
              </a14:hiddenFill>
            </a:ext>
          </a:extLst>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球类运动</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68" name="文本框 67"/>
          <p:cNvSpPr txBox="1"/>
          <p:nvPr>
            <p:custDataLst>
              <p:tags r:id="rId2"/>
            </p:custDataLst>
          </p:nvPr>
        </p:nvSpPr>
        <p:spPr>
          <a:xfrm>
            <a:off x="6613525" y="3168015"/>
            <a:ext cx="5578475"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速度竞技运动</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75" name="文本框 74"/>
          <p:cNvSpPr txBox="1"/>
          <p:nvPr>
            <p:custDataLst>
              <p:tags r:id="rId3"/>
            </p:custDataLst>
          </p:nvPr>
        </p:nvSpPr>
        <p:spPr>
          <a:xfrm>
            <a:off x="7557135" y="4476750"/>
            <a:ext cx="3604260"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操舞类运动</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4" name="文本框 3"/>
          <p:cNvSpPr txBox="1"/>
          <p:nvPr>
            <p:custDataLst>
              <p:tags r:id="rId4"/>
            </p:custDataLst>
          </p:nvPr>
        </p:nvSpPr>
        <p:spPr>
          <a:xfrm>
            <a:off x="4564380" y="206502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04</a:t>
            </a:r>
            <a:endParaRPr lang="en-US" altLang="zh-CN" sz="2800" b="1">
              <a:latin typeface="汉仪铸字葫芦娃W" panose="00020600040101010101" charset="-122"/>
              <a:ea typeface="汉仪铸字葫芦娃W" panose="00020600040101010101" charset="-122"/>
            </a:endParaRPr>
          </a:p>
        </p:txBody>
      </p:sp>
      <p:sp>
        <p:nvSpPr>
          <p:cNvPr id="5" name="文本框 4"/>
          <p:cNvSpPr txBox="1"/>
          <p:nvPr>
            <p:custDataLst>
              <p:tags r:id="rId5"/>
            </p:custDataLst>
          </p:nvPr>
        </p:nvSpPr>
        <p:spPr>
          <a:xfrm>
            <a:off x="5888355" y="3126105"/>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05</a:t>
            </a:r>
            <a:endParaRPr lang="en-US" altLang="zh-CN" sz="2800" b="1">
              <a:latin typeface="汉仪铸字葫芦娃W" panose="00020600040101010101" charset="-122"/>
              <a:ea typeface="汉仪铸字葫芦娃W" panose="00020600040101010101" charset="-122"/>
            </a:endParaRPr>
          </a:p>
        </p:txBody>
      </p:sp>
      <p:sp>
        <p:nvSpPr>
          <p:cNvPr id="6" name="文本框 5"/>
          <p:cNvSpPr txBox="1"/>
          <p:nvPr>
            <p:custDataLst>
              <p:tags r:id="rId6"/>
            </p:custDataLst>
          </p:nvPr>
        </p:nvSpPr>
        <p:spPr>
          <a:xfrm>
            <a:off x="6663055" y="447675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06</a:t>
            </a:r>
            <a:endParaRPr lang="en-US" altLang="zh-CN" sz="2800" b="1">
              <a:latin typeface="汉仪铸字葫芦娃W" panose="00020600040101010101" charset="-122"/>
              <a:ea typeface="汉仪铸字葫芦娃W" panose="00020600040101010101" charset="-122"/>
            </a:endParaRPr>
          </a:p>
        </p:txBody>
      </p:sp>
      <p:sp>
        <p:nvSpPr>
          <p:cNvPr id="7" name="文本框 6"/>
          <p:cNvSpPr txBox="1"/>
          <p:nvPr/>
        </p:nvSpPr>
        <p:spPr>
          <a:xfrm>
            <a:off x="3500120" y="528955"/>
            <a:ext cx="1293495" cy="1753235"/>
          </a:xfrm>
          <a:prstGeom prst="rect">
            <a:avLst/>
          </a:prstGeom>
          <a:noFill/>
        </p:spPr>
        <p:txBody>
          <a:bodyPr wrap="square" rtlCol="0" anchor="t">
            <a:spAutoFit/>
          </a:bodyPr>
          <a:p>
            <a:r>
              <a:rPr lang="zh-CN" altLang="en-US" sz="5400" b="1">
                <a:latin typeface="汉仪铸字葫芦娃W" panose="00020600040101010101" charset="-122"/>
                <a:ea typeface="汉仪铸字葫芦娃W" panose="00020600040101010101" charset="-122"/>
              </a:rPr>
              <a:t>目录</a:t>
            </a:r>
            <a:endParaRPr lang="zh-CN" altLang="en-US" sz="5400" b="1">
              <a:latin typeface="汉仪铸字葫芦娃W" panose="00020600040101010101" charset="-122"/>
              <a:ea typeface="汉仪铸字葫芦娃W"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 name="文本框 58"/>
          <p:cNvSpPr txBox="1"/>
          <p:nvPr>
            <p:custDataLst>
              <p:tags r:id="rId1"/>
            </p:custDataLst>
          </p:nvPr>
        </p:nvSpPr>
        <p:spPr>
          <a:xfrm>
            <a:off x="5289550" y="2065020"/>
            <a:ext cx="4291330" cy="521970"/>
          </a:xfrm>
          <a:prstGeom prst="rect">
            <a:avLst/>
          </a:prstGeom>
          <a:noFill/>
          <a:ln>
            <a:noFill/>
          </a:ln>
          <a:extLst>
            <a:ext uri="{909E8E84-426E-40DD-AFC4-6F175D3DCCD1}">
              <a14:hiddenFill xmlns:a14="http://schemas.microsoft.com/office/drawing/2010/main">
                <a:solidFill>
                  <a:srgbClr val="FFB915"/>
                </a:solidFill>
              </a14:hiddenFill>
            </a:ext>
          </a:extLst>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户外运动</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68" name="文本框 67"/>
          <p:cNvSpPr txBox="1"/>
          <p:nvPr>
            <p:custDataLst>
              <p:tags r:id="rId2"/>
            </p:custDataLst>
          </p:nvPr>
        </p:nvSpPr>
        <p:spPr>
          <a:xfrm>
            <a:off x="6613525" y="3168015"/>
            <a:ext cx="5578475"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传统武术</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75" name="文本框 74"/>
          <p:cNvSpPr txBox="1"/>
          <p:nvPr>
            <p:custDataLst>
              <p:tags r:id="rId3"/>
            </p:custDataLst>
          </p:nvPr>
        </p:nvSpPr>
        <p:spPr>
          <a:xfrm>
            <a:off x="7557135" y="4476750"/>
            <a:ext cx="3604260"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健身气功</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4" name="文本框 3"/>
          <p:cNvSpPr txBox="1"/>
          <p:nvPr>
            <p:custDataLst>
              <p:tags r:id="rId4"/>
            </p:custDataLst>
          </p:nvPr>
        </p:nvSpPr>
        <p:spPr>
          <a:xfrm>
            <a:off x="4564380" y="206502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07</a:t>
            </a:r>
            <a:endParaRPr lang="en-US" altLang="zh-CN" sz="2800" b="1">
              <a:latin typeface="汉仪铸字葫芦娃W" panose="00020600040101010101" charset="-122"/>
              <a:ea typeface="汉仪铸字葫芦娃W" panose="00020600040101010101" charset="-122"/>
            </a:endParaRPr>
          </a:p>
        </p:txBody>
      </p:sp>
      <p:sp>
        <p:nvSpPr>
          <p:cNvPr id="5" name="文本框 4"/>
          <p:cNvSpPr txBox="1"/>
          <p:nvPr>
            <p:custDataLst>
              <p:tags r:id="rId5"/>
            </p:custDataLst>
          </p:nvPr>
        </p:nvSpPr>
        <p:spPr>
          <a:xfrm>
            <a:off x="5888355" y="3126105"/>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08</a:t>
            </a:r>
            <a:endParaRPr lang="en-US" altLang="zh-CN" sz="2800" b="1">
              <a:latin typeface="汉仪铸字葫芦娃W" panose="00020600040101010101" charset="-122"/>
              <a:ea typeface="汉仪铸字葫芦娃W" panose="00020600040101010101" charset="-122"/>
            </a:endParaRPr>
          </a:p>
        </p:txBody>
      </p:sp>
      <p:sp>
        <p:nvSpPr>
          <p:cNvPr id="6" name="文本框 5"/>
          <p:cNvSpPr txBox="1"/>
          <p:nvPr>
            <p:custDataLst>
              <p:tags r:id="rId6"/>
            </p:custDataLst>
          </p:nvPr>
        </p:nvSpPr>
        <p:spPr>
          <a:xfrm>
            <a:off x="6663055" y="447675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09</a:t>
            </a:r>
            <a:endParaRPr lang="en-US" altLang="zh-CN" sz="2800" b="1">
              <a:latin typeface="汉仪铸字葫芦娃W" panose="00020600040101010101" charset="-122"/>
              <a:ea typeface="汉仪铸字葫芦娃W" panose="00020600040101010101" charset="-122"/>
            </a:endParaRPr>
          </a:p>
        </p:txBody>
      </p:sp>
      <p:sp>
        <p:nvSpPr>
          <p:cNvPr id="7" name="文本框 6"/>
          <p:cNvSpPr txBox="1"/>
          <p:nvPr/>
        </p:nvSpPr>
        <p:spPr>
          <a:xfrm>
            <a:off x="3500120" y="528955"/>
            <a:ext cx="1293495" cy="1753235"/>
          </a:xfrm>
          <a:prstGeom prst="rect">
            <a:avLst/>
          </a:prstGeom>
          <a:noFill/>
        </p:spPr>
        <p:txBody>
          <a:bodyPr wrap="square" rtlCol="0" anchor="t">
            <a:spAutoFit/>
          </a:bodyPr>
          <a:p>
            <a:r>
              <a:rPr lang="zh-CN" altLang="en-US" sz="5400" b="1">
                <a:latin typeface="汉仪铸字葫芦娃W" panose="00020600040101010101" charset="-122"/>
                <a:ea typeface="汉仪铸字葫芦娃W" panose="00020600040101010101" charset="-122"/>
              </a:rPr>
              <a:t>目录</a:t>
            </a:r>
            <a:endParaRPr lang="zh-CN" altLang="en-US" sz="5400" b="1">
              <a:latin typeface="汉仪铸字葫芦娃W" panose="00020600040101010101" charset="-122"/>
              <a:ea typeface="汉仪铸字葫芦娃W"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文本框 39"/>
          <p:cNvSpPr txBox="1"/>
          <p:nvPr/>
        </p:nvSpPr>
        <p:spPr>
          <a:xfrm>
            <a:off x="5565775" y="3083560"/>
            <a:ext cx="6175375" cy="922020"/>
          </a:xfrm>
          <a:prstGeom prst="rect">
            <a:avLst/>
          </a:prstGeom>
          <a:noFill/>
        </p:spPr>
        <p:txBody>
          <a:bodyPr wrap="square">
            <a:spAutoFit/>
          </a:bodyPr>
          <a:lstStyle>
            <a:defPPr>
              <a:defRPr lang="zh-CN"/>
            </a:defPPr>
            <a:lvl1pPr algn="l">
              <a:defRPr sz="8800">
                <a:gradFill flip="none" rotWithShape="1">
                  <a:gsLst>
                    <a:gs pos="100000">
                      <a:srgbClr val="028A96"/>
                    </a:gs>
                    <a:gs pos="60000">
                      <a:srgbClr val="00AB3C"/>
                    </a:gs>
                    <a:gs pos="0">
                      <a:srgbClr val="0F82CB"/>
                    </a:gs>
                  </a:gsLst>
                  <a:lin ang="10800000" scaled="1"/>
                </a:gradFill>
                <a:latin typeface="汉仪菱心体简" panose="02010400000101010101" pitchFamily="2" charset="-122"/>
                <a:ea typeface="汉仪菱心体简" panose="02010400000101010101" pitchFamily="2" charset="-122"/>
                <a:cs typeface="+mn-ea"/>
              </a:defRPr>
            </a:lvl1pPr>
          </a:lstStyle>
          <a:p>
            <a:pPr algn="ctr"/>
            <a:r>
              <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rPr>
              <a:t>登山运动</a:t>
            </a:r>
            <a:endPar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6" name="矩形 45"/>
          <p:cNvSpPr/>
          <p:nvPr/>
        </p:nvSpPr>
        <p:spPr>
          <a:xfrm rot="20847476">
            <a:off x="6612890" y="1616075"/>
            <a:ext cx="1052195" cy="962660"/>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7" name="文本框 46"/>
          <p:cNvSpPr txBox="1"/>
          <p:nvPr/>
        </p:nvSpPr>
        <p:spPr>
          <a:xfrm rot="20847476">
            <a:off x="6970395" y="1743075"/>
            <a:ext cx="337185" cy="708025"/>
          </a:xfrm>
          <a:prstGeom prst="rect">
            <a:avLst/>
          </a:prstGeom>
          <a:noFill/>
        </p:spPr>
        <p:txBody>
          <a:bodyPr wrap="square" rtlCol="0">
            <a:spAutoFit/>
          </a:bodyPr>
          <a:lstStyle/>
          <a:p>
            <a:pPr algn="ctr"/>
            <a:endParaRPr lang="zh-CN" altLang="en-US" sz="40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45" name="矩形 44"/>
          <p:cNvSpPr/>
          <p:nvPr/>
        </p:nvSpPr>
        <p:spPr>
          <a:xfrm rot="20908138">
            <a:off x="6759575" y="176212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汉仪铸字葫芦娃W" panose="00020600040101010101" charset="-122"/>
              <a:ea typeface="汉仪铸字葫芦娃W" panose="00020600040101010101" charset="-122"/>
            </a:endParaRPr>
          </a:p>
        </p:txBody>
      </p:sp>
      <p:sp>
        <p:nvSpPr>
          <p:cNvPr id="43" name="文本框 42"/>
          <p:cNvSpPr txBox="1"/>
          <p:nvPr/>
        </p:nvSpPr>
        <p:spPr>
          <a:xfrm rot="20605942">
            <a:off x="6781800" y="1764665"/>
            <a:ext cx="942340"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任</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0" name="矩形 79"/>
          <p:cNvSpPr/>
          <p:nvPr/>
        </p:nvSpPr>
        <p:spPr>
          <a:xfrm rot="555320">
            <a:off x="8174355" y="1576070"/>
            <a:ext cx="1052195" cy="962660"/>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1" name="文本框 80"/>
          <p:cNvSpPr txBox="1"/>
          <p:nvPr/>
        </p:nvSpPr>
        <p:spPr>
          <a:xfrm rot="555320">
            <a:off x="8531860" y="154241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79" name="矩形 78"/>
          <p:cNvSpPr/>
          <p:nvPr/>
        </p:nvSpPr>
        <p:spPr>
          <a:xfrm rot="530917">
            <a:off x="8293100" y="169354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77" name="文本框 76"/>
          <p:cNvSpPr txBox="1"/>
          <p:nvPr/>
        </p:nvSpPr>
        <p:spPr>
          <a:xfrm rot="662449" flipH="1">
            <a:off x="8314690" y="1664970"/>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伍</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7" name="矩形 86"/>
          <p:cNvSpPr/>
          <p:nvPr/>
        </p:nvSpPr>
        <p:spPr>
          <a:xfrm rot="20553452">
            <a:off x="9672320" y="1510030"/>
            <a:ext cx="1052195" cy="962660"/>
          </a:xfrm>
          <a:prstGeom prst="rect">
            <a:avLst/>
          </a:prstGeom>
          <a:solidFill>
            <a:srgbClr val="222F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8" name="文本框 87"/>
          <p:cNvSpPr txBox="1"/>
          <p:nvPr/>
        </p:nvSpPr>
        <p:spPr>
          <a:xfrm rot="20553452">
            <a:off x="10029825" y="147637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86" name="矩形 85"/>
          <p:cNvSpPr/>
          <p:nvPr/>
        </p:nvSpPr>
        <p:spPr>
          <a:xfrm rot="20635060">
            <a:off x="9801860" y="164528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84" name="文本框 83"/>
          <p:cNvSpPr txBox="1"/>
          <p:nvPr/>
        </p:nvSpPr>
        <p:spPr>
          <a:xfrm rot="20386458" flipH="1">
            <a:off x="9894570" y="1703705"/>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一</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95" name="文本框 94"/>
          <p:cNvSpPr txBox="1"/>
          <p:nvPr/>
        </p:nvSpPr>
        <p:spPr>
          <a:xfrm rot="711397">
            <a:off x="10419715" y="1407160"/>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nvPr>
        </p:nvSpPr>
        <p:spPr/>
        <p:txBody>
          <a:bodyPr/>
          <a:p>
            <a:r>
              <a:rPr lang="zh-CN" altLang="en-US"/>
              <a:t>任务描述</a:t>
            </a:r>
            <a:endParaRPr lang="zh-CN" altLang="en-US"/>
          </a:p>
        </p:txBody>
      </p:sp>
      <p:pic>
        <p:nvPicPr>
          <p:cNvPr id="16" name="图片 15"/>
          <p:cNvPicPr>
            <a:picLocks noChangeAspect="1"/>
          </p:cNvPicPr>
          <p:nvPr/>
        </p:nvPicPr>
        <p:blipFill>
          <a:blip r:embed="rId1"/>
          <a:stretch>
            <a:fillRect/>
          </a:stretch>
        </p:blipFill>
        <p:spPr>
          <a:xfrm>
            <a:off x="5762625" y="590550"/>
            <a:ext cx="6429375" cy="6267450"/>
          </a:xfrm>
          <a:prstGeom prst="rect">
            <a:avLst/>
          </a:prstGeom>
        </p:spPr>
      </p:pic>
      <p:sp>
        <p:nvSpPr>
          <p:cNvPr id="17" name="文本框 16"/>
          <p:cNvSpPr txBox="1"/>
          <p:nvPr/>
        </p:nvSpPr>
        <p:spPr>
          <a:xfrm>
            <a:off x="663575" y="1797050"/>
            <a:ext cx="4720590" cy="2861310"/>
          </a:xfrm>
          <a:prstGeom prst="rect">
            <a:avLst/>
          </a:prstGeom>
          <a:noFill/>
        </p:spPr>
        <p:txBody>
          <a:bodyPr wrap="square" rtlCol="0" anchor="t">
            <a:spAutoFit/>
          </a:bodyPr>
          <a:p>
            <a:pPr algn="just">
              <a:lnSpc>
                <a:spcPct val="150000"/>
              </a:lnSpc>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登山运动是一项具有挑战自我、超越极限、独特魅力的运动，可以使人在体验大自然的过程中，达到修身养性、健美身心的目的。它是一种既传统又现代的锻炼方法。本任务我们学习登山运动的相关理论知识及基本技术。</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任务目标</a:t>
            </a:r>
            <a:endParaRPr lang="zh-CN" altLang="en-US">
              <a:sym typeface="+mn-ea"/>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grpSp>
        <p:nvGrpSpPr>
          <p:cNvPr id="39" name="组合 38"/>
          <p:cNvGrpSpPr/>
          <p:nvPr>
            <p:custDataLst>
              <p:tags r:id="rId2"/>
            </p:custDataLst>
          </p:nvPr>
        </p:nvGrpSpPr>
        <p:grpSpPr>
          <a:xfrm>
            <a:off x="4544060" y="1423035"/>
            <a:ext cx="3279140" cy="2011045"/>
            <a:chOff x="7156" y="2241"/>
            <a:chExt cx="5164" cy="3167"/>
          </a:xfrm>
        </p:grpSpPr>
        <p:sp>
          <p:nvSpPr>
            <p:cNvPr id="22" name="圆角矩形 5"/>
            <p:cNvSpPr/>
            <p:nvPr>
              <p:custDataLst>
                <p:tags r:id="rId3"/>
              </p:custDataLst>
            </p:nvPr>
          </p:nvSpPr>
          <p:spPr>
            <a:xfrm>
              <a:off x="7424" y="2241"/>
              <a:ext cx="1295" cy="1305"/>
            </a:xfrm>
            <a:prstGeom prst="roundRect">
              <a:avLst>
                <a:gd name="adj" fmla="val 8303"/>
              </a:avLst>
            </a:prstGeom>
            <a:solidFill>
              <a:schemeClr val="accent5"/>
            </a:solidFill>
            <a:ln>
              <a:noFill/>
            </a:ln>
            <a:effectLst>
              <a:outerShdw blurRad="114300" dist="25400" dir="18000000" rotWithShape="0">
                <a:schemeClr val="accent5">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圆角矩形 168"/>
            <p:cNvSpPr/>
            <p:nvPr>
              <p:custDataLst>
                <p:tags r:id="rId4"/>
              </p:custDataLst>
            </p:nvPr>
          </p:nvSpPr>
          <p:spPr>
            <a:xfrm>
              <a:off x="7156"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custDataLst>
                <p:tags r:id="rId5"/>
              </p:custDataLst>
            </p:nvPr>
          </p:nvSpPr>
          <p:spPr>
            <a:xfrm>
              <a:off x="7424" y="2809"/>
              <a:ext cx="3601" cy="2381"/>
            </a:xfrm>
            <a:prstGeom prst="rect">
              <a:avLst/>
            </a:prstGeom>
            <a:noFill/>
          </p:spPr>
          <p:txBody>
            <a:bodyPr wrap="square" rtlCol="0" anchor="t" anchorCtr="0">
              <a:normAutofit/>
            </a:bodyPr>
            <a:p>
              <a:pPr marL="0" lvl="0" indent="0" algn="l">
                <a:lnSpc>
                  <a:spcPct val="120000"/>
                </a:lnSpc>
                <a:spcBef>
                  <a:spcPts val="0"/>
                </a:spcBef>
                <a:spcAft>
                  <a:spcPts val="800"/>
                </a:spcAft>
                <a:buSzPct val="100000"/>
              </a:pPr>
              <a:r>
                <a:rPr sz="2500" spc="200">
                  <a:solidFill>
                    <a:schemeClr val="tx1"/>
                  </a:solidFill>
                  <a:uFillTx/>
                  <a:ea typeface="+mn-lt"/>
                  <a:sym typeface="汉仪劲楷简" panose="00020600040101010101" charset="-122"/>
                </a:rPr>
                <a:t>熟悉登山运动的必备装备。</a:t>
              </a:r>
              <a:endParaRPr sz="2500" spc="200">
                <a:solidFill>
                  <a:schemeClr val="tx1"/>
                </a:solidFill>
                <a:uFillTx/>
                <a:ea typeface="+mn-lt"/>
                <a:sym typeface="汉仪劲楷简" panose="00020600040101010101" charset="-122"/>
              </a:endParaRPr>
            </a:p>
          </p:txBody>
        </p:sp>
        <p:sp>
          <p:nvSpPr>
            <p:cNvPr id="26" name="椭圆 25"/>
            <p:cNvSpPr/>
            <p:nvPr>
              <p:custDataLst>
                <p:tags r:id="rId6"/>
              </p:custDataLst>
            </p:nvPr>
          </p:nvSpPr>
          <p:spPr>
            <a:xfrm>
              <a:off x="11159" y="2809"/>
              <a:ext cx="798" cy="799"/>
            </a:xfrm>
            <a:prstGeom prst="ellipse">
              <a:avLst/>
            </a:prstGeom>
            <a:solidFill>
              <a:schemeClr val="accent5"/>
            </a:solidFill>
            <a:ln>
              <a:noFill/>
            </a:ln>
            <a:effectLst>
              <a:outerShdw blurRad="254000" dist="114300" dir="4020000" sx="79000" sy="79000" algn="t" rotWithShape="0">
                <a:schemeClr val="accent5">
                  <a:lumMod val="75000"/>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1</a:t>
              </a:r>
              <a:endParaRPr lang="en-US" altLang="zh-CN" b="1">
                <a:solidFill>
                  <a:schemeClr val="lt1"/>
                </a:solidFill>
              </a:endParaRPr>
            </a:p>
          </p:txBody>
        </p:sp>
      </p:grpSp>
      <p:grpSp>
        <p:nvGrpSpPr>
          <p:cNvPr id="40" name="组合 39"/>
          <p:cNvGrpSpPr/>
          <p:nvPr>
            <p:custDataLst>
              <p:tags r:id="rId7"/>
            </p:custDataLst>
          </p:nvPr>
        </p:nvGrpSpPr>
        <p:grpSpPr>
          <a:xfrm>
            <a:off x="8218805" y="1423035"/>
            <a:ext cx="3279775" cy="2011680"/>
            <a:chOff x="12943" y="2241"/>
            <a:chExt cx="5165" cy="3168"/>
          </a:xfrm>
        </p:grpSpPr>
        <p:sp>
          <p:nvSpPr>
            <p:cNvPr id="27" name="圆角矩形 6"/>
            <p:cNvSpPr/>
            <p:nvPr>
              <p:custDataLst>
                <p:tags r:id="rId8"/>
              </p:custDataLst>
            </p:nvPr>
          </p:nvSpPr>
          <p:spPr>
            <a:xfrm>
              <a:off x="13211" y="2241"/>
              <a:ext cx="1295" cy="1305"/>
            </a:xfrm>
            <a:prstGeom prst="roundRect">
              <a:avLst>
                <a:gd name="adj" fmla="val 8303"/>
              </a:avLst>
            </a:prstGeom>
            <a:solidFill>
              <a:schemeClr val="accent3"/>
            </a:solidFill>
            <a:ln>
              <a:noFill/>
            </a:ln>
            <a:effectLst>
              <a:outerShdw blurRad="114300" dist="25400" dir="18000000"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7"/>
            <p:cNvSpPr/>
            <p:nvPr>
              <p:custDataLst>
                <p:tags r:id="rId9"/>
              </p:custDataLst>
            </p:nvPr>
          </p:nvSpPr>
          <p:spPr>
            <a:xfrm>
              <a:off x="12943"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custDataLst>
                <p:tags r:id="rId10"/>
              </p:custDataLst>
            </p:nvPr>
          </p:nvSpPr>
          <p:spPr>
            <a:xfrm>
              <a:off x="13211" y="2809"/>
              <a:ext cx="3735" cy="2381"/>
            </a:xfrm>
            <a:prstGeom prst="rect">
              <a:avLst/>
            </a:prstGeom>
            <a:noFill/>
          </p:spPr>
          <p:txBody>
            <a:bodyPr wrap="square" rtlCol="0" anchor="t" anchorCtr="0">
              <a:normAutofit/>
            </a:bodyPr>
            <a:p>
              <a:pPr marL="0" lvl="0" indent="0" algn="l">
                <a:lnSpc>
                  <a:spcPct val="120000"/>
                </a:lnSpc>
                <a:spcBef>
                  <a:spcPts val="0"/>
                </a:spcBef>
                <a:spcAft>
                  <a:spcPts val="800"/>
                </a:spcAft>
                <a:buSzPct val="100000"/>
              </a:pPr>
              <a:r>
                <a:rPr sz="2500" spc="200">
                  <a:solidFill>
                    <a:schemeClr val="tx1"/>
                  </a:solidFill>
                  <a:uFillTx/>
                  <a:sym typeface="汉仪劲楷简" panose="00020600040101010101" charset="-122"/>
                </a:rPr>
                <a:t>了解登山运动的注意事项。</a:t>
              </a:r>
              <a:endParaRPr sz="2500" spc="200">
                <a:solidFill>
                  <a:schemeClr val="tx1"/>
                </a:solidFill>
                <a:uFillTx/>
                <a:sym typeface="汉仪劲楷简" panose="00020600040101010101" charset="-122"/>
              </a:endParaRPr>
            </a:p>
          </p:txBody>
        </p:sp>
        <p:sp>
          <p:nvSpPr>
            <p:cNvPr id="30" name="椭圆 29"/>
            <p:cNvSpPr/>
            <p:nvPr>
              <p:custDataLst>
                <p:tags r:id="rId11"/>
              </p:custDataLst>
            </p:nvPr>
          </p:nvSpPr>
          <p:spPr>
            <a:xfrm>
              <a:off x="16946" y="2809"/>
              <a:ext cx="798" cy="799"/>
            </a:xfrm>
            <a:prstGeom prst="ellipse">
              <a:avLst/>
            </a:prstGeom>
            <a:solidFill>
              <a:schemeClr val="accent3"/>
            </a:solidFill>
            <a:ln>
              <a:noFill/>
            </a:ln>
            <a:effectLst>
              <a:outerShdw blurRad="254000" dist="114300" dir="4020000" sx="79000" sy="79000" algn="t" rotWithShape="0">
                <a:schemeClr val="accent3">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2</a:t>
              </a:r>
              <a:endParaRPr lang="en-US" altLang="zh-CN" b="1">
                <a:solidFill>
                  <a:schemeClr val="lt1"/>
                </a:solidFill>
              </a:endParaRPr>
            </a:p>
          </p:txBody>
        </p:sp>
      </p:grpSp>
      <p:grpSp>
        <p:nvGrpSpPr>
          <p:cNvPr id="41" name="组合 40"/>
          <p:cNvGrpSpPr/>
          <p:nvPr>
            <p:custDataLst>
              <p:tags r:id="rId12"/>
            </p:custDataLst>
          </p:nvPr>
        </p:nvGrpSpPr>
        <p:grpSpPr>
          <a:xfrm>
            <a:off x="4577080" y="4102735"/>
            <a:ext cx="3279775" cy="2011680"/>
            <a:chOff x="7208" y="6461"/>
            <a:chExt cx="5165" cy="3168"/>
          </a:xfrm>
        </p:grpSpPr>
        <p:sp>
          <p:nvSpPr>
            <p:cNvPr id="31" name="圆角矩形 10"/>
            <p:cNvSpPr/>
            <p:nvPr>
              <p:custDataLst>
                <p:tags r:id="rId13"/>
              </p:custDataLst>
            </p:nvPr>
          </p:nvSpPr>
          <p:spPr>
            <a:xfrm>
              <a:off x="7476" y="6461"/>
              <a:ext cx="1295" cy="1305"/>
            </a:xfrm>
            <a:prstGeom prst="roundRect">
              <a:avLst>
                <a:gd name="adj" fmla="val 8303"/>
              </a:avLst>
            </a:prstGeom>
            <a:solidFill>
              <a:schemeClr val="accent1"/>
            </a:solidFill>
            <a:ln>
              <a:noFill/>
            </a:ln>
            <a:effectLst>
              <a:outerShdw blurRad="114300" dist="25400" dir="18000000"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圆角矩形 11"/>
            <p:cNvSpPr/>
            <p:nvPr>
              <p:custDataLst>
                <p:tags r:id="rId14"/>
              </p:custDataLst>
            </p:nvPr>
          </p:nvSpPr>
          <p:spPr>
            <a:xfrm>
              <a:off x="7208" y="671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文本框 32"/>
            <p:cNvSpPr txBox="1"/>
            <p:nvPr>
              <p:custDataLst>
                <p:tags r:id="rId15"/>
              </p:custDataLst>
            </p:nvPr>
          </p:nvSpPr>
          <p:spPr>
            <a:xfrm>
              <a:off x="7565" y="7029"/>
              <a:ext cx="3789" cy="2381"/>
            </a:xfrm>
            <a:prstGeom prst="rect">
              <a:avLst/>
            </a:prstGeom>
            <a:noFill/>
          </p:spPr>
          <p:txBody>
            <a:bodyPr wrap="square" rtlCol="0" anchor="t" anchorCtr="0">
              <a:normAutofit/>
            </a:bodyPr>
            <a:p>
              <a:pPr marL="0" lvl="0" indent="0" algn="l">
                <a:lnSpc>
                  <a:spcPct val="120000"/>
                </a:lnSpc>
                <a:spcBef>
                  <a:spcPts val="0"/>
                </a:spcBef>
                <a:spcAft>
                  <a:spcPts val="800"/>
                </a:spcAft>
                <a:buSzPct val="100000"/>
              </a:pPr>
              <a:r>
                <a:rPr sz="2500" spc="200">
                  <a:solidFill>
                    <a:schemeClr val="tx1"/>
                  </a:solidFill>
                  <a:uFillTx/>
                  <a:ea typeface="+mn-lt"/>
                  <a:sym typeface="汉仪劲楷简" panose="00020600040101010101" charset="-122"/>
                </a:rPr>
                <a:t>掌握登山运动的基本技术。</a:t>
              </a:r>
              <a:endParaRPr sz="2500" spc="200">
                <a:solidFill>
                  <a:schemeClr val="tx1"/>
                </a:solidFill>
                <a:uFillTx/>
                <a:ea typeface="+mn-lt"/>
                <a:sym typeface="汉仪劲楷简" panose="00020600040101010101" charset="-122"/>
              </a:endParaRPr>
            </a:p>
          </p:txBody>
        </p:sp>
        <p:sp>
          <p:nvSpPr>
            <p:cNvPr id="34" name="椭圆 33"/>
            <p:cNvSpPr/>
            <p:nvPr>
              <p:custDataLst>
                <p:tags r:id="rId16"/>
              </p:custDataLst>
            </p:nvPr>
          </p:nvSpPr>
          <p:spPr>
            <a:xfrm>
              <a:off x="11211" y="7029"/>
              <a:ext cx="798" cy="799"/>
            </a:xfrm>
            <a:prstGeom prst="ellipse">
              <a:avLst/>
            </a:prstGeom>
            <a:solidFill>
              <a:schemeClr val="accent1"/>
            </a:solidFill>
            <a:ln>
              <a:noFill/>
            </a:ln>
            <a:effectLst>
              <a:outerShdw blurRad="254000" dist="114300" dir="4020000" sx="79000" sy="79000" algn="t" rotWithShape="0">
                <a:schemeClr val="accent1">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3</a:t>
              </a:r>
              <a:endParaRPr lang="en-US" altLang="zh-CN" b="1">
                <a:solidFill>
                  <a:schemeClr val="lt1"/>
                </a:solidFill>
              </a:endParaRPr>
            </a:p>
          </p:txBody>
        </p:sp>
      </p:grpSp>
      <p:grpSp>
        <p:nvGrpSpPr>
          <p:cNvPr id="42" name="组合 41"/>
          <p:cNvGrpSpPr/>
          <p:nvPr>
            <p:custDataLst>
              <p:tags r:id="rId17"/>
            </p:custDataLst>
          </p:nvPr>
        </p:nvGrpSpPr>
        <p:grpSpPr>
          <a:xfrm>
            <a:off x="8218805" y="4102735"/>
            <a:ext cx="3279140" cy="2011045"/>
            <a:chOff x="12943" y="6461"/>
            <a:chExt cx="5164" cy="3167"/>
          </a:xfrm>
        </p:grpSpPr>
        <p:sp>
          <p:nvSpPr>
            <p:cNvPr id="35" name="圆角矩形 15"/>
            <p:cNvSpPr/>
            <p:nvPr>
              <p:custDataLst>
                <p:tags r:id="rId18"/>
              </p:custDataLst>
            </p:nvPr>
          </p:nvSpPr>
          <p:spPr>
            <a:xfrm>
              <a:off x="13211" y="6461"/>
              <a:ext cx="1295" cy="1305"/>
            </a:xfrm>
            <a:prstGeom prst="roundRect">
              <a:avLst>
                <a:gd name="adj" fmla="val 8303"/>
              </a:avLst>
            </a:prstGeom>
            <a:solidFill>
              <a:schemeClr val="accent6"/>
            </a:solidFill>
            <a:ln>
              <a:noFill/>
            </a:ln>
            <a:effectLst>
              <a:outerShdw blurRad="114300" dist="25400" dir="18000000"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圆角矩形 16"/>
            <p:cNvSpPr/>
            <p:nvPr>
              <p:custDataLst>
                <p:tags r:id="rId19"/>
              </p:custDataLst>
            </p:nvPr>
          </p:nvSpPr>
          <p:spPr>
            <a:xfrm>
              <a:off x="12943" y="671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文本框 36"/>
            <p:cNvSpPr txBox="1"/>
            <p:nvPr>
              <p:custDataLst>
                <p:tags r:id="rId20"/>
              </p:custDataLst>
            </p:nvPr>
          </p:nvSpPr>
          <p:spPr>
            <a:xfrm>
              <a:off x="13211" y="7029"/>
              <a:ext cx="3601" cy="2381"/>
            </a:xfrm>
            <a:prstGeom prst="rect">
              <a:avLst/>
            </a:prstGeom>
            <a:noFill/>
          </p:spPr>
          <p:txBody>
            <a:bodyPr wrap="square" rtlCol="0" anchor="t" anchorCtr="0">
              <a:normAutofit fontScale="90000" lnSpcReduction="20000"/>
            </a:bodyPr>
            <a:p>
              <a:pPr marL="0" lvl="0" algn="just">
                <a:lnSpc>
                  <a:spcPct val="120000"/>
                </a:lnSpc>
                <a:spcBef>
                  <a:spcPts val="0"/>
                </a:spcBef>
                <a:spcAft>
                  <a:spcPts val="800"/>
                </a:spcAft>
                <a:buClrTx/>
                <a:buSzTx/>
                <a:buFontTx/>
              </a:pPr>
              <a:r>
                <a:rPr lang="zh-CN" sz="2500" spc="200">
                  <a:solidFill>
                    <a:schemeClr val="tx1"/>
                  </a:solidFill>
                  <a:uFillTx/>
                  <a:ea typeface="+mn-lt"/>
                  <a:sym typeface="汉仪劲楷简" panose="00020600040101010101" charset="-122"/>
                </a:rPr>
                <a:t>体会到登山运动的乐趣，并积极参加登山运动。</a:t>
              </a:r>
              <a:endParaRPr lang="zh-CN" sz="2500" spc="200">
                <a:solidFill>
                  <a:schemeClr val="tx1"/>
                </a:solidFill>
                <a:uFillTx/>
                <a:ea typeface="+mn-lt"/>
                <a:sym typeface="汉仪劲楷简" panose="00020600040101010101" charset="-122"/>
              </a:endParaRPr>
            </a:p>
          </p:txBody>
        </p:sp>
        <p:sp>
          <p:nvSpPr>
            <p:cNvPr id="38" name="椭圆 37"/>
            <p:cNvSpPr/>
            <p:nvPr>
              <p:custDataLst>
                <p:tags r:id="rId21"/>
              </p:custDataLst>
            </p:nvPr>
          </p:nvSpPr>
          <p:spPr>
            <a:xfrm>
              <a:off x="16946" y="7029"/>
              <a:ext cx="798" cy="799"/>
            </a:xfrm>
            <a:prstGeom prst="ellipse">
              <a:avLst/>
            </a:prstGeom>
            <a:solidFill>
              <a:schemeClr val="accent6"/>
            </a:solidFill>
            <a:ln>
              <a:noFill/>
            </a:ln>
            <a:effectLst>
              <a:outerShdw blurRad="254000" dist="114300" dir="4020000" sx="79000" sy="79000" algn="t" rotWithShape="0">
                <a:schemeClr val="accent6">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4</a:t>
              </a:r>
              <a:endParaRPr lang="en-US" altLang="zh-CN" b="1">
                <a:solidFill>
                  <a:schemeClr val="lt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1+#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0-#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42"/>
                                        </p:tgtEl>
                                        <p:attrNameLst>
                                          <p:attrName>style.visibility</p:attrName>
                                        </p:attrNameLst>
                                      </p:cBhvr>
                                      <p:to>
                                        <p:strVal val="visible"/>
                                      </p:to>
                                    </p:set>
                                    <p:anim calcmode="lin" valueType="num">
                                      <p:cBhvr additive="base">
                                        <p:cTn id="25" dur="500" fill="hold"/>
                                        <p:tgtEl>
                                          <p:spTgt spid="42"/>
                                        </p:tgtEl>
                                        <p:attrNameLst>
                                          <p:attrName>ppt_x</p:attrName>
                                        </p:attrNameLst>
                                      </p:cBhvr>
                                      <p:tavLst>
                                        <p:tav tm="0">
                                          <p:val>
                                            <p:strVal val="1+#ppt_w/2"/>
                                          </p:val>
                                        </p:tav>
                                        <p:tav tm="100000">
                                          <p:val>
                                            <p:strVal val="#ppt_x"/>
                                          </p:val>
                                        </p:tav>
                                      </p:tavLst>
                                    </p:anim>
                                    <p:anim calcmode="lin" valueType="num">
                                      <p:cBhvr additive="base">
                                        <p:cTn id="26"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008880" y="2816860"/>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5008880" y="1035685"/>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5008880" y="182118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p:txBody>
          <a:bodyPr/>
          <a:p>
            <a:r>
              <a:rPr lang="zh-CN" altLang="en-US">
                <a:sym typeface="+mn-ea"/>
              </a:rPr>
              <a:t>任务准备</a:t>
            </a:r>
            <a:endParaRPr lang="zh-CN" altLang="en-US">
              <a:sym typeface="+mn-ea"/>
            </a:endParaRPr>
          </a:p>
        </p:txBody>
      </p:sp>
      <p:sp>
        <p:nvSpPr>
          <p:cNvPr id="3" name="文本框 2"/>
          <p:cNvSpPr txBox="1"/>
          <p:nvPr/>
        </p:nvSpPr>
        <p:spPr>
          <a:xfrm>
            <a:off x="5105400" y="1230630"/>
            <a:ext cx="2540000" cy="398780"/>
          </a:xfrm>
          <a:prstGeom prst="rect">
            <a:avLst/>
          </a:prstGeom>
          <a:noFill/>
        </p:spPr>
        <p:txBody>
          <a:bodyPr wrap="square" rtlCol="0" anchor="t">
            <a:spAutoFit/>
          </a:bodyPr>
          <a:p>
            <a:r>
              <a:rPr lang="zh-CN" altLang="en-US" sz="2000" b="1">
                <a:solidFill>
                  <a:schemeClr val="tx1"/>
                </a:solidFill>
              </a:rPr>
              <a:t>　场地与器材准备</a:t>
            </a:r>
            <a:endParaRPr lang="zh-CN" altLang="en-US" sz="2000" b="1">
              <a:solidFill>
                <a:schemeClr val="tx1"/>
              </a:solidFill>
            </a:endParaRPr>
          </a:p>
        </p:txBody>
      </p:sp>
      <p:sp>
        <p:nvSpPr>
          <p:cNvPr id="12" name="文本框 11"/>
          <p:cNvSpPr txBox="1"/>
          <p:nvPr/>
        </p:nvSpPr>
        <p:spPr>
          <a:xfrm>
            <a:off x="5008880" y="2074545"/>
            <a:ext cx="5650865" cy="506730"/>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教室、多媒体、户外</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sp>
        <p:nvSpPr>
          <p:cNvPr id="4" name="矩形 3"/>
          <p:cNvSpPr/>
          <p:nvPr/>
        </p:nvSpPr>
        <p:spPr>
          <a:xfrm>
            <a:off x="5008880" y="353822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5105400" y="2947670"/>
            <a:ext cx="2540000" cy="398780"/>
          </a:xfrm>
          <a:prstGeom prst="rect">
            <a:avLst/>
          </a:prstGeom>
          <a:noFill/>
        </p:spPr>
        <p:txBody>
          <a:bodyPr wrap="square" rtlCol="0" anchor="t">
            <a:spAutoFit/>
          </a:bodyPr>
          <a:p>
            <a:r>
              <a:rPr lang="zh-CN" altLang="en-US" sz="2000" b="1">
                <a:solidFill>
                  <a:schemeClr val="tx1"/>
                </a:solidFill>
              </a:rPr>
              <a:t>安全准备</a:t>
            </a:r>
            <a:endParaRPr lang="zh-CN" altLang="en-US" sz="2000" b="1">
              <a:solidFill>
                <a:schemeClr val="tx1"/>
              </a:solidFill>
            </a:endParaRPr>
          </a:p>
        </p:txBody>
      </p:sp>
      <p:sp>
        <p:nvSpPr>
          <p:cNvPr id="8" name="文本框 7"/>
          <p:cNvSpPr txBox="1"/>
          <p:nvPr/>
        </p:nvSpPr>
        <p:spPr>
          <a:xfrm>
            <a:off x="5008880" y="3791585"/>
            <a:ext cx="6365240" cy="2168525"/>
          </a:xfrm>
          <a:prstGeom prst="rect">
            <a:avLst/>
          </a:prstGeom>
          <a:noFill/>
        </p:spPr>
        <p:txBody>
          <a:bodyPr wrap="square" rtlCol="0" anchor="t">
            <a:spAutoFit/>
          </a:bodyPr>
          <a:p>
            <a:pPr marL="342900" indent="-342900" algn="just">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 检查教室的各种教学设施及电器线路，发现安全隐患及时报告。</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 规范操作多媒体，防止触电。</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3. 确保身体健康，如遇身体不适，及时告知。</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4. 如进行户外实训，则做好各项防护措施，并携带医药包。</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56615" y="403225"/>
            <a:ext cx="6043930" cy="430530"/>
          </a:xfrm>
        </p:spPr>
        <p:txBody>
          <a:bodyPr/>
          <a:p>
            <a:r>
              <a:rPr lang="zh-CN" altLang="en-US"/>
              <a:t>一、登山运动的必备装备</a:t>
            </a:r>
            <a:endParaRPr lang="zh-CN" altLang="en-US"/>
          </a:p>
        </p:txBody>
      </p:sp>
      <p:sp>
        <p:nvSpPr>
          <p:cNvPr id="5" name="文本框 4"/>
          <p:cNvSpPr txBox="1"/>
          <p:nvPr/>
        </p:nvSpPr>
        <p:spPr>
          <a:xfrm>
            <a:off x="570865" y="1872615"/>
            <a:ext cx="10903585" cy="1476375"/>
          </a:xfrm>
          <a:prstGeom prst="rect">
            <a:avLst/>
          </a:prstGeom>
          <a:noFill/>
        </p:spPr>
        <p:txBody>
          <a:bodyPr wrap="square" rtlCol="0" anchor="t">
            <a:spAutoFit/>
          </a:bodyPr>
          <a:p>
            <a:pPr algn="just">
              <a:lnSpc>
                <a:spcPct val="150000"/>
              </a:lnSpc>
              <a:spcBef>
                <a:spcPts val="0"/>
              </a:spcBef>
              <a:spcAft>
                <a:spcPts val="0"/>
              </a:spcAft>
            </a:pPr>
            <a:r>
              <a:rPr lang="zh-CN" altLang="en-US" sz="2000"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（1）水瓶。</a:t>
            </a:r>
            <a:r>
              <a:rPr lang="zh-CN" altLang="en-US"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高海拔山区相当干冷，须补充足够的水分，以防脱水，维持体能。</a:t>
            </a:r>
            <a:endParaRPr lang="zh-CN" altLang="en-US"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gn="just">
              <a:lnSpc>
                <a:spcPct val="150000"/>
              </a:lnSpc>
              <a:spcBef>
                <a:spcPts val="0"/>
              </a:spcBef>
              <a:spcAft>
                <a:spcPts val="0"/>
              </a:spcAft>
            </a:pPr>
            <a:r>
              <a:rPr lang="zh-CN" altLang="en-US" sz="2000"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（2）防晒油与护唇膏。</a:t>
            </a:r>
            <a:r>
              <a:rPr lang="zh-CN" altLang="en-US"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高海拔山区的阳光强度较海边高出数倍，必须运用衣服或防晒油覆盖皮肤降低紫外线的曝晒程度。</a:t>
            </a:r>
            <a:endParaRPr lang="zh-CN" altLang="en-US"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6" name="圆角矩形 5"/>
          <p:cNvSpPr/>
          <p:nvPr/>
        </p:nvSpPr>
        <p:spPr>
          <a:xfrm>
            <a:off x="656590" y="3580765"/>
            <a:ext cx="10817860" cy="76200"/>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697865" y="3860800"/>
            <a:ext cx="10903585" cy="1476375"/>
          </a:xfrm>
          <a:prstGeom prst="rect">
            <a:avLst/>
          </a:prstGeom>
          <a:noFill/>
        </p:spPr>
        <p:txBody>
          <a:bodyPr wrap="square" rtlCol="0" anchor="t">
            <a:spAutoFit/>
          </a:bodyPr>
          <a:p>
            <a:pPr algn="just">
              <a:lnSpc>
                <a:spcPct val="150000"/>
              </a:lnSpc>
              <a:spcBef>
                <a:spcPts val="0"/>
              </a:spcBef>
              <a:spcAft>
                <a:spcPts val="0"/>
              </a:spcAft>
            </a:pPr>
            <a:r>
              <a:rPr lang="zh-CN" altLang="en-US" sz="2000"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（3）驱虫剂。</a:t>
            </a:r>
            <a:r>
              <a:rPr lang="zh-CN" altLang="en-US"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在野外通常用含有避蚊胺的药物驱虫效果较好，尤其是对蚊子，使用有些高剂量的避蚊胺可以使蚊子持续数小时不敢靠近。</a:t>
            </a:r>
            <a:endParaRPr lang="zh-CN" altLang="en-US"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gn="just">
              <a:lnSpc>
                <a:spcPct val="150000"/>
              </a:lnSpc>
              <a:spcBef>
                <a:spcPts val="0"/>
              </a:spcBef>
              <a:spcAft>
                <a:spcPts val="0"/>
              </a:spcAft>
            </a:pPr>
            <a:r>
              <a:rPr lang="zh-CN" altLang="en-US" sz="2000"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（4）水袋。</a:t>
            </a:r>
            <a:r>
              <a:rPr lang="zh-CN" altLang="en-US"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使用塑胶制品的水袋，水龙头的瓶盖口必须拴紧，以免使用过程发生瓶盖口脱落。</a:t>
            </a:r>
            <a:endParaRPr lang="zh-CN" altLang="en-US"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0.xml><?xml version="1.0" encoding="utf-8"?>
<p:tagLst xmlns:p="http://schemas.openxmlformats.org/presentationml/2006/main">
  <p:tag name="KSO_WM_DIAGRAM_VIRTUALLY_FRAME" val="{&quot;height&quot;:231,&quot;left&quot;:359.4,&quot;top&quot;:162.6,&quot;width&quot;:600.6}"/>
</p:tagLst>
</file>

<file path=ppt/tags/tag11.xml><?xml version="1.0" encoding="utf-8"?>
<p:tagLst xmlns:p="http://schemas.openxmlformats.org/presentationml/2006/main">
  <p:tag name="KSO_WM_DIAGRAM_VIRTUALLY_FRAME" val="{&quot;height&quot;:231,&quot;left&quot;:359.4,&quot;top&quot;:162.6,&quot;width&quot;:600.6}"/>
</p:tagLst>
</file>

<file path=ppt/tags/tag12.xml><?xml version="1.0" encoding="utf-8"?>
<p:tagLst xmlns:p="http://schemas.openxmlformats.org/presentationml/2006/main">
  <p:tag name="KSO_WM_DIAGRAM_VIRTUALLY_FRAME" val="{&quot;height&quot;:231,&quot;left&quot;:359.4,&quot;top&quot;:162.6,&quot;width&quot;:600.6}"/>
</p:tagLst>
</file>

<file path=ppt/tags/tag13.xml><?xml version="1.0" encoding="utf-8"?>
<p:tagLst xmlns:p="http://schemas.openxmlformats.org/presentationml/2006/main">
  <p:tag name="KSO_WM_DIAGRAM_VIRTUALLY_FRAME" val="{&quot;height&quot;:231,&quot;left&quot;:359.4,&quot;top&quot;:162.6,&quot;width&quot;:600.6}"/>
</p:tagLst>
</file>

<file path=ppt/tags/tag14.xml><?xml version="1.0" encoding="utf-8"?>
<p:tagLst xmlns:p="http://schemas.openxmlformats.org/presentationml/2006/main">
  <p:tag name="KSO_WM_DIAGRAM_VIRTUALLY_FRAME" val="{&quot;height&quot;:231,&quot;left&quot;:359.4,&quot;top&quot;:162.6,&quot;width&quot;:600.6}"/>
</p:tagLst>
</file>

<file path=ppt/tags/tag15.xml><?xml version="1.0" encoding="utf-8"?>
<p:tagLst xmlns:p="http://schemas.openxmlformats.org/presentationml/2006/main">
  <p:tag name="KSO_WM_DIAGRAM_VIRTUALLY_FRAME" val="{&quot;height&quot;:231,&quot;left&quot;:359.4,&quot;top&quot;:162.6,&quot;width&quot;:600.6}"/>
</p:tagLst>
</file>

<file path=ppt/tags/tag16.xml><?xml version="1.0" encoding="utf-8"?>
<p:tagLst xmlns:p="http://schemas.openxmlformats.org/presentationml/2006/main">
  <p:tag name="KSO_WM_DIAGRAM_VIRTUALLY_FRAME" val="{&quot;height&quot;:231,&quot;left&quot;:359.4,&quot;top&quot;:162.6,&quot;width&quot;:600.6}"/>
</p:tagLst>
</file>

<file path=ppt/tags/tag17.xml><?xml version="1.0" encoding="utf-8"?>
<p:tagLst xmlns:p="http://schemas.openxmlformats.org/presentationml/2006/main">
  <p:tag name="KSO_WM_DIAGRAM_VIRTUALLY_FRAME" val="{&quot;height&quot;:231,&quot;left&quot;:359.4,&quot;top&quot;:162.6,&quot;width&quot;:600.6}"/>
</p:tagLst>
</file>

<file path=ppt/tags/tag18.xml><?xml version="1.0" encoding="utf-8"?>
<p:tagLst xmlns:p="http://schemas.openxmlformats.org/presentationml/2006/main">
  <p:tag name="KSO_WM_DIAGRAM_VIRTUALLY_FRAME" val="{&quot;height&quot;:231,&quot;left&quot;:359.4,&quot;top&quot;:162.6,&quot;width&quot;:600.6}"/>
</p:tagLst>
</file>

<file path=ppt/tags/tag19.xml><?xml version="1.0" encoding="utf-8"?>
<p:tagLst xmlns:p="http://schemas.openxmlformats.org/presentationml/2006/main">
  <p:tag name="KSO_WM_DIAGRAM_VIRTUALLY_FRAME" val="{&quot;height&quot;:231,&quot;left&quot;:359.4,&quot;top&quot;:162.6,&quot;width&quot;:600.6}"/>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20.xml><?xml version="1.0" encoding="utf-8"?>
<p:tagLst xmlns:p="http://schemas.openxmlformats.org/presentationml/2006/main">
  <p:tag name="KSO_WM_DIAGRAM_VIRTUALLY_FRAME" val="{&quot;height&quot;:231,&quot;left&quot;:359.4,&quot;top&quot;:162.6,&quot;width&quot;:600.6}"/>
</p:tagLst>
</file>

<file path=ppt/tags/tag21.xml><?xml version="1.0" encoding="utf-8"?>
<p:tagLst xmlns:p="http://schemas.openxmlformats.org/presentationml/2006/main">
  <p:tag name="KSO_WM_DIAGRAM_VIRTUALLY_FRAME" val="{&quot;height&quot;:231,&quot;left&quot;:359.4,&quot;top&quot;:162.6,&quot;width&quot;:600.6}"/>
</p:tagLst>
</file>

<file path=ppt/tags/tag22.xml><?xml version="1.0" encoding="utf-8"?>
<p:tagLst xmlns:p="http://schemas.openxmlformats.org/presentationml/2006/main">
  <p:tag name="KSO_WM_DIAGRAM_VIRTUALLY_FRAME" val="{&quot;height&quot;:231,&quot;left&quot;:359.4,&quot;top&quot;:162.6,&quot;width&quot;:600.6}"/>
</p:tagLst>
</file>

<file path=ppt/tags/tag23.xml><?xml version="1.0" encoding="utf-8"?>
<p:tagLst xmlns:p="http://schemas.openxmlformats.org/presentationml/2006/main">
  <p:tag name="KSO_WM_DIAGRAM_VIRTUALLY_FRAME" val="{&quot;height&quot;:231,&quot;left&quot;:359.4,&quot;top&quot;:162.6,&quot;width&quot;:600.6}"/>
</p:tagLst>
</file>

<file path=ppt/tags/tag24.xml><?xml version="1.0" encoding="utf-8"?>
<p:tagLst xmlns:p="http://schemas.openxmlformats.org/presentationml/2006/main">
  <p:tag name="KSO_WM_DIAGRAM_VIRTUALLY_FRAME" val="{&quot;height&quot;:231,&quot;left&quot;:359.4,&quot;top&quot;:162.6,&quot;width&quot;:600.6}"/>
</p:tagLst>
</file>

<file path=ppt/tags/tag25.xml><?xml version="1.0" encoding="utf-8"?>
<p:tagLst xmlns:p="http://schemas.openxmlformats.org/presentationml/2006/main">
  <p:tag name="KSO_WM_DIAGRAM_VIRTUALLY_FRAME" val="{&quot;height&quot;:231,&quot;left&quot;:359.4,&quot;top&quot;:162.6,&quot;width&quot;:600.6}"/>
</p:tagLst>
</file>

<file path=ppt/tags/tag26.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775_3*l_h_i*1_1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775_3*l_h_i*1_1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29.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775_3*l_h_f*1_1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775_3*l_h_i*1_1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25"/>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31.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775_3*l_h_i*1_2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775_3*l_h_i*1_2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34.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775_3*l_h_f*1_2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775_3*l_h_i*1_2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36.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775_3*l_h_i*1_3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775_3*l_h_i*1_3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39.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775_3*l_h_f*1_3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775_3*l_h_i*1_3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41.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775_3*l_h_i*1_4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0"/>
  <p:tag name="KSO_WM_UNIT_FILL_TYPE" val="1"/>
  <p:tag name="KSO_WM_UNIT_SHADOW_SCHEMECOLOR_INDEX_BRIGHTNESS" val="0"/>
  <p:tag name="KSO_WM_UNIT_SHADOW_SCHEMECOLOR_INDEX" val="10"/>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775_3*l_h_i*1_4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44.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775_3*l_h_f*1_4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28775_3*l_h_i*1_4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0"/>
  <p:tag name="KSO_WM_UNIT_FILL_TYPE" val="1"/>
  <p:tag name="KSO_WM_UNIT_SHADOW_SCHEMECOLOR_INDEX_BRIGHTNESS" val="0"/>
  <p:tag name="KSO_WM_UNIT_SHADOW_SCHEMECOLOR_INDEX" val="10"/>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46.xml><?xml version="1.0" encoding="utf-8"?>
<p:tagLst xmlns:p="http://schemas.openxmlformats.org/presentationml/2006/main">
  <p:tag name="KSO_WM_DIAGRAM_VIRTUALLY_FRAME" val="{&quot;height&quot;:396.1194488188976,&quot;left&quot;:83.97669291338583,&quot;top&quot;:85.31527559055118,&quot;width&quot;:821.395118110236}"/>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775_3*l_h_i*1_1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775_3*l_h_i*1_1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49.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775_3*l_h_f*1_1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194488188976,&quot;left&quot;:83.97669291338583,&quot;top&quot;:85.31527559055118,&quot;width&quot;:821.395118110236}"/>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775_3*l_h_i*1_1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25"/>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51.xml><?xml version="1.0" encoding="utf-8"?>
<p:tagLst xmlns:p="http://schemas.openxmlformats.org/presentationml/2006/main">
  <p:tag name="KSO_WM_DIAGRAM_VIRTUALLY_FRAME" val="{&quot;height&quot;:396.1194488188976,&quot;left&quot;:83.97669291338583,&quot;top&quot;:85.31527559055118,&quot;width&quot;:821.395118110236}"/>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775_3*l_h_i*1_2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775_3*l_h_i*1_2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54.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775_3*l_h_f*1_2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194488188976,&quot;left&quot;:83.97669291338583,&quot;top&quot;:85.31527559055118,&quot;width&quot;:821.395118110236}"/>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775_3*l_h_i*1_2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56.xml><?xml version="1.0" encoding="utf-8"?>
<p:tagLst xmlns:p="http://schemas.openxmlformats.org/presentationml/2006/main">
  <p:tag name="KSO_WM_DIAGRAM_VIRTUALLY_FRAME" val="{&quot;height&quot;:396.1194488188976,&quot;left&quot;:83.97669291338583,&quot;top&quot;:85.31527559055118,&quot;width&quot;:821.395118110236}"/>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775_3*l_h_i*1_3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775_3*l_h_i*1_3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59.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775_3*l_h_f*1_3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194488188976,&quot;left&quot;:83.97669291338583,&quot;top&quot;:85.31527559055118,&quot;width&quot;:821.395118110236}"/>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775_3*l_h_i*1_3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61.xml><?xml version="1.0" encoding="utf-8"?>
<p:tagLst xmlns:p="http://schemas.openxmlformats.org/presentationml/2006/main">
  <p:tag name="KSO_WM_DIAGRAM_VIRTUALLY_FRAME" val="{&quot;height&quot;:396.1194488188976,&quot;left&quot;:83.97669291338583,&quot;top&quot;:85.31527559055118,&quot;width&quot;:821.395118110236}"/>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775_3*l_h_i*1_4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0"/>
  <p:tag name="KSO_WM_UNIT_FILL_TYPE" val="1"/>
  <p:tag name="KSO_WM_UNIT_SHADOW_SCHEMECOLOR_INDEX_BRIGHTNESS" val="0"/>
  <p:tag name="KSO_WM_UNIT_SHADOW_SCHEMECOLOR_INDEX" val="10"/>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775_3*l_h_i*1_4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64.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775_3*l_h_f*1_4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194488188976,&quot;left&quot;:83.97669291338583,&quot;top&quot;:85.31527559055118,&quot;width&quot;:821.395118110236}"/>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28775_3*l_h_i*1_4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0"/>
  <p:tag name="KSO_WM_UNIT_FILL_TYPE" val="1"/>
  <p:tag name="KSO_WM_UNIT_SHADOW_SCHEMECOLOR_INDEX_BRIGHTNESS" val="0"/>
  <p:tag name="KSO_WM_UNIT_SHADOW_SCHEMECOLOR_INDEX" val="10"/>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66.xml><?xml version="1.0" encoding="utf-8"?>
<p:tagLst xmlns:p="http://schemas.openxmlformats.org/presentationml/2006/main">
  <p:tag name="commondata" val="eyJjb3VudCI6OTcsImhkaWQiOiJhNTUwNmI1ZDczOTY4NzU0YWIyNGI4MjgxYWNmM2UyYyIsInVzZXJDb3VudCI6OTd9"/>
  <p:tag name="resource_record_key" val="{&quot;70&quot;:[3314167,3314060,3322035,3315859]}"/>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xml><?xml version="1.0" encoding="utf-8"?>
<p:tagLst xmlns:p="http://schemas.openxmlformats.org/presentationml/2006/main">
  <p:tag name="KSO_WM_DIAGRAM_VIRTUALLY_FRAME" val="{&quot;height&quot;:231,&quot;left&quot;:359.4,&quot;top&quot;:162.6,&quot;width&quot;:600.6}"/>
</p:tagLst>
</file>

<file path=ppt/tags/tag9.xml><?xml version="1.0" encoding="utf-8"?>
<p:tagLst xmlns:p="http://schemas.openxmlformats.org/presentationml/2006/main">
  <p:tag name="KSO_WM_DIAGRAM_VIRTUALLY_FRAME" val="{&quot;height&quot;:231,&quot;left&quot;:359.4,&quot;top&quot;:162.6,&quot;width&quot;:600.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汉仪劲楷简"/>
        <a:ea typeface="汉仪劲楷简"/>
        <a:cs typeface="汉仪劲楷简"/>
        <a:font script="Jpan" typeface="ＭＳ Ｐゴシック"/>
        <a:font script="Hang" typeface="맑은 고딕"/>
        <a:font script="Hans" typeface="汉仪劲楷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劲楷简"/>
        <a:ea typeface="汉仪劲楷简"/>
        <a:cs typeface="汉仪劲楷简"/>
        <a:font script="Jpan" typeface="ＭＳ Ｐゴシック"/>
        <a:font script="Hang" typeface="맑은 고딕"/>
        <a:font script="Hans" typeface="汉仪劲楷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汉仪劲楷简"/>
        <a:cs typeface="汉仪劲楷简"/>
        <a:font script="Jpan" typeface="ＭＳ Ｐゴシック"/>
        <a:font script="Hang" typeface="맑은 고딕"/>
        <a:font script="Hans" typeface="汉仪劲楷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劲楷简"/>
        <a:ea typeface="汉仪劲楷简"/>
        <a:cs typeface="汉仪劲楷简"/>
        <a:font script="Jpan" typeface="ＭＳ Ｐゴシック"/>
        <a:font script="Hang" typeface="맑은 고딕"/>
        <a:font script="Hans" typeface="汉仪劲楷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汉仪劲楷简"/>
        <a:cs typeface="汉仪劲楷简"/>
        <a:font script="Jpan" typeface="ＭＳ Ｐゴシック"/>
        <a:font script="Hang" typeface="맑은 고딕"/>
        <a:font script="Hans" typeface="汉仪劲楷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劲楷简"/>
        <a:ea typeface="汉仪劲楷简"/>
        <a:cs typeface="汉仪劲楷简"/>
        <a:font script="Jpan" typeface="ＭＳ Ｐゴシック"/>
        <a:font script="Hang" typeface="맑은 고딕"/>
        <a:font script="Hans" typeface="汉仪劲楷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3918</Words>
  <Application>WPS 演示</Application>
  <PresentationFormat>宽屏</PresentationFormat>
  <Paragraphs>271</Paragraphs>
  <Slides>29</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29</vt:i4>
      </vt:variant>
    </vt:vector>
  </HeadingPairs>
  <TitlesOfParts>
    <vt:vector size="38" baseType="lpstr">
      <vt:lpstr>Arial</vt:lpstr>
      <vt:lpstr>宋体</vt:lpstr>
      <vt:lpstr>Wingdings</vt:lpstr>
      <vt:lpstr>汉仪铸字葫芦娃W</vt:lpstr>
      <vt:lpstr>汉仪劲楷简</vt:lpstr>
      <vt:lpstr>汉仪菱心体简</vt:lpstr>
      <vt:lpstr>微软雅黑</vt:lpstr>
      <vt:lpstr>Arial Unicode MS</vt:lpstr>
      <vt:lpstr>Office 主题</vt:lpstr>
      <vt:lpstr>PowerPoint 演示文稿</vt:lpstr>
      <vt:lpstr>PowerPoint 演示文稿</vt:lpstr>
      <vt:lpstr>PowerPoint 演示文稿</vt:lpstr>
      <vt:lpstr>PowerPoint 演示文稿</vt:lpstr>
      <vt:lpstr>PowerPoint 演示文稿</vt:lpstr>
      <vt:lpstr>任务描述</vt:lpstr>
      <vt:lpstr>任务目标</vt:lpstr>
      <vt:lpstr>任务准备</vt:lpstr>
      <vt:lpstr>一、健美操运动的起源与发展</vt:lpstr>
      <vt:lpstr>二、健美操运动的特点与价值</vt:lpstr>
      <vt:lpstr>二、登山运动的注意事项</vt:lpstr>
      <vt:lpstr>二、健美操运动的特点与价值</vt:lpstr>
      <vt:lpstr>PowerPoint 演示文稿</vt:lpstr>
      <vt:lpstr>任务描述</vt:lpstr>
      <vt:lpstr>任务目标</vt:lpstr>
      <vt:lpstr>任务准备</vt:lpstr>
      <vt:lpstr>一、体育舞蹈的起源与发展</vt:lpstr>
      <vt:lpstr>一、定向运动的工具</vt:lpstr>
      <vt:lpstr>一、定向运动的工具</vt:lpstr>
      <vt:lpstr>二、体育舞蹈运动的功能与价值</vt:lpstr>
      <vt:lpstr>一、定向运动的工具</vt:lpstr>
      <vt:lpstr>一、定向运动的工具</vt:lpstr>
      <vt:lpstr>二、体育舞蹈运动的功能与价值</vt:lpstr>
      <vt:lpstr>二、识图与用图</vt:lpstr>
      <vt:lpstr>二、识图与用图</vt:lpstr>
      <vt:lpstr>二、体育舞蹈运动的功能与价值</vt:lpstr>
      <vt:lpstr>二、体育舞蹈运动的功能与价值</vt:lpstr>
      <vt:lpstr>二、识图与用图</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老学生一枚</cp:lastModifiedBy>
  <cp:revision>107</cp:revision>
  <dcterms:created xsi:type="dcterms:W3CDTF">2025-02-18T03:07:00Z</dcterms:created>
  <dcterms:modified xsi:type="dcterms:W3CDTF">2025-02-21T09:59:44Z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F2BA71438F3A45E88D952C027D49D6AA_11</vt:lpwstr>
  </property>
  <property fmtid="{D5CDD505-2E9C-101B-9397-08002B2CF9AE}" pid="3" name="KSOProductBuildVer">
    <vt:lpwstr>2052-12.1.0.16729</vt:lpwstr>
  </property>
  <property fmtid="{D5CDD505-2E9C-101B-9397-08002B2CF9AE}" pid="4" name="KSOTemplateUUID">
    <vt:lpwstr>v1.0_mb_n5vHo9dzltCtSfMUwojpdw==</vt:lpwstr>
  </property>
</Properties>
</file>