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handoutMasters/handoutMaster1.xml" ContentType="application/vnd.openxmlformats-officedocument.presentationml.handoutMaster+xml"/>
  <Override PartName="/ppt/media/image10.svg" ContentType="image/svg+xml"/>
  <Override PartName="/ppt/media/image12.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5"/>
  </p:notesMasterIdLst>
  <p:handoutMasterIdLst>
    <p:handoutMasterId r:id="rId36"/>
  </p:handoutMasterIdLst>
  <p:sldIdLst>
    <p:sldId id="256" r:id="rId3"/>
    <p:sldId id="275" r:id="rId4"/>
    <p:sldId id="292" r:id="rId5"/>
    <p:sldId id="293" r:id="rId6"/>
    <p:sldId id="276" r:id="rId7"/>
    <p:sldId id="260" r:id="rId8"/>
    <p:sldId id="296" r:id="rId9"/>
    <p:sldId id="261" r:id="rId10"/>
    <p:sldId id="262" r:id="rId11"/>
    <p:sldId id="297" r:id="rId12"/>
    <p:sldId id="338" r:id="rId13"/>
    <p:sldId id="339" r:id="rId14"/>
    <p:sldId id="340" r:id="rId16"/>
    <p:sldId id="341" r:id="rId17"/>
    <p:sldId id="343" r:id="rId18"/>
    <p:sldId id="344" r:id="rId19"/>
    <p:sldId id="345" r:id="rId20"/>
    <p:sldId id="298" r:id="rId21"/>
    <p:sldId id="346" r:id="rId22"/>
    <p:sldId id="348" r:id="rId23"/>
    <p:sldId id="350" r:id="rId24"/>
    <p:sldId id="337" r:id="rId25"/>
    <p:sldId id="352" r:id="rId26"/>
    <p:sldId id="354" r:id="rId27"/>
    <p:sldId id="355" r:id="rId28"/>
    <p:sldId id="359" r:id="rId29"/>
    <p:sldId id="357" r:id="rId30"/>
    <p:sldId id="299" r:id="rId31"/>
    <p:sldId id="361" r:id="rId32"/>
    <p:sldId id="300" r:id="rId33"/>
    <p:sldId id="364" r:id="rId34"/>
    <p:sldId id="280" r:id="rId35"/>
  </p:sldIdLst>
  <p:sldSz cx="12192000" cy="6858000"/>
  <p:notesSz cx="6858000" cy="9144000"/>
  <p:embeddedFontLst>
    <p:embeddedFont>
      <p:font typeface="汉仪铸字葫芦娃W" panose="00020600040101010101" charset="-122"/>
      <p:regular r:id="rId41"/>
    </p:embeddedFont>
    <p:embeddedFont>
      <p:font typeface="汉仪劲楷简" panose="00020600040101010101" charset="-122"/>
      <p:regular r:id="rId42"/>
    </p:embeddedFont>
  </p:embeddedFontLst>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C2DD"/>
    <a:srgbClr val="CF3044"/>
    <a:srgbClr val="222F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tags" Target="tags/tag131.xml"/><Relationship Id="rId42" Type="http://schemas.openxmlformats.org/officeDocument/2006/relationships/font" Target="fonts/font2.fntdata"/><Relationship Id="rId41" Type="http://schemas.openxmlformats.org/officeDocument/2006/relationships/font" Target="fonts/font1.fntdata"/><Relationship Id="rId40" Type="http://schemas.openxmlformats.org/officeDocument/2006/relationships/commentAuthors" Target="commentAuthors.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劲楷简" panose="00020600040101010101" charset="-122"/>
              <a:ea typeface="汉仪劲楷简"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劲楷简" panose="00020600040101010101" charset="-122"/>
              </a:rPr>
            </a:fld>
            <a:endParaRPr lang="zh-CN" altLang="en-US">
              <a:latin typeface="汉仪劲楷简" panose="0002060004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劲楷简" panose="00020600040101010101" charset="-122"/>
              <a:ea typeface="汉仪劲楷简"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劲楷简" panose="00020600040101010101" charset="-122"/>
              </a:rPr>
            </a:fld>
            <a:endParaRPr lang="zh-CN" altLang="en-US">
              <a:latin typeface="汉仪劲楷简" panose="0002060004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劲楷简" panose="00020600040101010101" charset="-122"/>
                <a:ea typeface="汉仪劲楷简" panose="0002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劲楷简" panose="00020600040101010101" charset="-122"/>
                <a:ea typeface="汉仪劲楷简" panose="0002060004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劲楷简" panose="00020600040101010101" charset="-122"/>
                <a:ea typeface="汉仪劲楷简" panose="0002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劲楷简" panose="00020600040101010101" charset="-122"/>
                <a:ea typeface="汉仪劲楷简" panose="0002060004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1pPr>
    <a:lvl2pPr marL="4572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2pPr>
    <a:lvl3pPr marL="9144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3pPr>
    <a:lvl4pPr marL="13716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4pPr>
    <a:lvl5pPr marL="18288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5559546"/>
          <p:cNvPicPr>
            <a:picLocks noChangeAspect="1"/>
          </p:cNvPicPr>
          <p:nvPr userDrawn="1"/>
        </p:nvPicPr>
        <p:blipFill>
          <a:blip r:embed="rId2"/>
          <a:srcRect l="1435"/>
          <a:stretch>
            <a:fillRect/>
          </a:stretch>
        </p:blipFill>
        <p:spPr>
          <a:xfrm>
            <a:off x="-126365" y="0"/>
            <a:ext cx="6759575"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rcRect r="93677" b="18367"/>
          <a:stretch>
            <a:fillRect/>
          </a:stretch>
        </p:blipFill>
        <p:spPr>
          <a:xfrm>
            <a:off x="223520" y="247650"/>
            <a:ext cx="671195" cy="662305"/>
          </a:xfrm>
          <a:prstGeom prst="rect">
            <a:avLst/>
          </a:prstGeom>
        </p:spPr>
      </p:pic>
      <p:sp>
        <p:nvSpPr>
          <p:cNvPr id="8" name="标题 7"/>
          <p:cNvSpPr>
            <a:spLocks noGrp="1"/>
          </p:cNvSpPr>
          <p:nvPr>
            <p:ph type="title"/>
          </p:nvPr>
        </p:nvSpPr>
        <p:spPr>
          <a:xfrm>
            <a:off x="856615" y="403225"/>
            <a:ext cx="4781550" cy="430530"/>
          </a:xfrm>
        </p:spPr>
        <p:txBody>
          <a:bodyPr/>
          <a:lstStyle>
            <a:lvl1pPr>
              <a:defRPr sz="2800">
                <a:latin typeface="汉仪铸字葫芦娃W" panose="00020600040101010101" charset="-122"/>
                <a:ea typeface="汉仪铸字葫芦娃W" panose="00020600040101010101" charset="-122"/>
              </a:defRPr>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360000"/>
            <a:ext cx="10800000" cy="720000"/>
          </a:xfrm>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a:xfrm>
            <a:off x="695960" y="6356350"/>
            <a:ext cx="2743200" cy="365125"/>
          </a:xfrm>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753983"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231760" y="7973655"/>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735760" y="7973655"/>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497360" y="7973655"/>
            <a:ext cx="2700000" cy="316800"/>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7" Type="http://schemas.openxmlformats.org/officeDocument/2006/relationships/slideLayout" Target="../slideLayouts/slideLayout2.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5" Type="http://schemas.openxmlformats.org/officeDocument/2006/relationships/notesSlide" Target="../notesSlides/notesSlide3.xml"/><Relationship Id="rId14" Type="http://schemas.openxmlformats.org/officeDocument/2006/relationships/slideLayout" Target="../slideLayouts/slideLayout2.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1.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20.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7" Type="http://schemas.openxmlformats.org/officeDocument/2006/relationships/notesSlide" Target="../notesSlides/notesSlide4.xml"/><Relationship Id="rId16" Type="http://schemas.openxmlformats.org/officeDocument/2006/relationships/slideLayout" Target="../slideLayouts/slideLayout2.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tags" Target="../tags/tag7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4" Type="http://schemas.openxmlformats.org/officeDocument/2006/relationships/slideLayout" Target="../slideLayouts/slideLayout2.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tags" Target="../tags/tag89.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2" Type="http://schemas.openxmlformats.org/officeDocument/2006/relationships/slideLayout" Target="../slideLayouts/slideLayout2.xml"/><Relationship Id="rId21" Type="http://schemas.openxmlformats.org/officeDocument/2006/relationships/tags" Target="../tags/tag121.xml"/><Relationship Id="rId20" Type="http://schemas.openxmlformats.org/officeDocument/2006/relationships/tags" Target="../tags/tag120.xml"/><Relationship Id="rId2" Type="http://schemas.openxmlformats.org/officeDocument/2006/relationships/tags" Target="../tags/tag102.xml"/><Relationship Id="rId19" Type="http://schemas.openxmlformats.org/officeDocument/2006/relationships/tags" Target="../tags/tag119.xml"/><Relationship Id="rId18" Type="http://schemas.openxmlformats.org/officeDocument/2006/relationships/tags" Target="../tags/tag118.xml"/><Relationship Id="rId17" Type="http://schemas.openxmlformats.org/officeDocument/2006/relationships/tags" Target="../tags/tag117.xml"/><Relationship Id="rId16" Type="http://schemas.openxmlformats.org/officeDocument/2006/relationships/tags" Target="../tags/tag116.xml"/><Relationship Id="rId15" Type="http://schemas.openxmlformats.org/officeDocument/2006/relationships/tags" Target="../tags/tag115.xml"/><Relationship Id="rId14" Type="http://schemas.openxmlformats.org/officeDocument/2006/relationships/tags" Target="../tags/tag114.xml"/><Relationship Id="rId13" Type="http://schemas.openxmlformats.org/officeDocument/2006/relationships/tags" Target="../tags/tag113.xml"/><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30.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1" Type="http://schemas.openxmlformats.org/officeDocument/2006/relationships/notesSlide" Target="../notesSlides/notesSlide7.xml"/><Relationship Id="rId10" Type="http://schemas.openxmlformats.org/officeDocument/2006/relationships/slideLayout" Target="../slideLayouts/slideLayout2.xml"/><Relationship Id="rId1" Type="http://schemas.openxmlformats.org/officeDocument/2006/relationships/tags" Target="../tags/tag12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2" Type="http://schemas.openxmlformats.org/officeDocument/2006/relationships/slideLayout" Target="../slideLayouts/slideLayout2.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tags" Target="../tags/tag26.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174740" y="2113915"/>
            <a:ext cx="5514340" cy="1938020"/>
          </a:xfrm>
          <a:prstGeom prst="rect">
            <a:avLst/>
          </a:prstGeom>
          <a:noFill/>
        </p:spPr>
        <p:txBody>
          <a:bodyPr wrap="square" rtlCol="0" anchor="t">
            <a:spAutoFit/>
          </a:bodyPr>
          <a:p>
            <a:pPr algn="dist"/>
            <a:r>
              <a:rPr lang="zh-CN" altLang="en-US" sz="8000" b="1">
                <a:latin typeface="汉仪铸字葫芦娃W" panose="00020600040101010101" charset="-122"/>
                <a:ea typeface="汉仪铸字葫芦娃W" panose="00020600040101010101" charset="-122"/>
              </a:rPr>
              <a:t>体育与健康</a:t>
            </a:r>
            <a:endParaRPr lang="zh-CN" altLang="en-US" sz="8000" b="1">
              <a:latin typeface="汉仪铸字葫芦娃W" panose="00020600040101010101" charset="-122"/>
              <a:ea typeface="汉仪铸字葫芦娃W" panose="00020600040101010101" charset="-122"/>
            </a:endParaRPr>
          </a:p>
          <a:p>
            <a:pPr algn="dist"/>
            <a:r>
              <a:rPr lang="zh-CN" altLang="en-US" sz="4000" b="1">
                <a:latin typeface="汉仪铸字葫芦娃W" panose="00020600040101010101" charset="-122"/>
                <a:ea typeface="汉仪铸字葫芦娃W" panose="00020600040101010101" charset="-122"/>
              </a:rPr>
              <a:t>（含民族民间体育手册）</a:t>
            </a:r>
            <a:endParaRPr lang="zh-CN" altLang="en-US" sz="40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二、比赛规则</a:t>
            </a:r>
            <a:endParaRPr lang="zh-CN" altLang="en-US"/>
          </a:p>
        </p:txBody>
      </p:sp>
      <p:sp>
        <p:nvSpPr>
          <p:cNvPr id="10" name="文本框 9"/>
          <p:cNvSpPr txBox="1"/>
          <p:nvPr/>
        </p:nvSpPr>
        <p:spPr>
          <a:xfrm>
            <a:off x="5414010" y="995680"/>
            <a:ext cx="6380480" cy="4661535"/>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（一）场地</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场地：</a:t>
            </a: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国际标准的比赛场地为 400 米椭圆形田径场，跑道由两段相等并平行的直段和两段半圆弯道组成，半圆的外沿直径为 36.5 米。</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跑道：</a:t>
            </a: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每条跑道宽 1.22 米（包含右侧分道线），分道线宽 5 厘米。</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分道编号：</a:t>
            </a: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从左手最内侧分道开始，从内向外依次为第 1～8 号跑道。</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b="1">
                <a:solidFill>
                  <a:schemeClr val="accent2"/>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跑进方向：</a:t>
            </a: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左手靠内场，按逆时针方向进行。</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接力跑中，各跑段分界线的前后各 10 米为接力区，未到达接力区前有 10 米的预跑区。</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
        <p:nvSpPr>
          <p:cNvPr id="4" name="圆角矩形 3"/>
          <p:cNvSpPr/>
          <p:nvPr/>
        </p:nvSpPr>
        <p:spPr>
          <a:xfrm>
            <a:off x="5414010" y="5739130"/>
            <a:ext cx="6617335" cy="755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冰雪运动</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二</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2940" y="1753235"/>
            <a:ext cx="5099050" cy="4892675"/>
          </a:xfrm>
          <a:prstGeom prst="rect">
            <a:avLst/>
          </a:prstGeom>
          <a:noFill/>
        </p:spPr>
        <p:txBody>
          <a:bodyPr wrap="square" rtlCol="0" anchor="t">
            <a:spAutoFit/>
          </a:bodyPr>
          <a:p>
            <a:pPr algn="just">
              <a:lnSpc>
                <a:spcPct val="120000"/>
              </a:lnSpc>
              <a:spcBef>
                <a:spcPts val="0"/>
              </a:spcBef>
              <a:spcAft>
                <a:spcPts val="0"/>
              </a:spcAft>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在申办北京冬奥会过程中，中国做出“带动三亿人参与冰雪运动”的庄严承诺。借助北京冬奥会的重大机遇，中国努力克服南北气候差异明显、冰雪资源分布不均、设施服务尚不完善等不足，坚持以人民为中心，全面实施冰雪运动“南展西扩东进”和“四季拓展”战略，创新扩大冰雪运动产品和服务供给，完善建立冰雪运动普及推广体系，打破了冰雪运动时空局限，让冰雪运动的参与人群从小众走向全民，参与空间从地区走向全国，参与时间从冬季变为全年。本任务我们主要学习滑冰和滑雪运动的理论知识和动作技能。</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140" cy="2011045"/>
            <a:chOff x="7156" y="2241"/>
            <a:chExt cx="5164" cy="3167"/>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601"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了解冰雪运动的起源与发展、分类与作用。</a:t>
              </a:r>
              <a:endParaRPr sz="20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140" cy="2011045"/>
            <a:chOff x="12943" y="2241"/>
            <a:chExt cx="5164" cy="3167"/>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203"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solidFill>
                    <a:schemeClr val="tx1"/>
                  </a:solidFill>
                  <a:uFillTx/>
                  <a:sym typeface="汉仪劲楷简" panose="00020600040101010101" charset="-122"/>
                </a:rPr>
                <a:t>掌握滑冰、滑雪的基本技术。</a:t>
              </a:r>
              <a:endParaRPr sz="20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Autofit/>
            </a:bodyPr>
            <a:p>
              <a:pPr marL="0" lvl="0" indent="0" algn="l">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体会到冰雪运动的乐趣，并积极参加冰雪运动。</a:t>
              </a:r>
              <a:endParaRPr sz="20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258572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80454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159004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99949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1843405"/>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滑冰场、滑雪场、滑冰装备、滑雪装备</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30708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271653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3560445"/>
            <a:ext cx="6179820" cy="3046095"/>
          </a:xfrm>
          <a:prstGeom prst="rect">
            <a:avLst/>
          </a:prstGeom>
          <a:noFill/>
        </p:spPr>
        <p:txBody>
          <a:bodyPr wrap="square" rtlCol="0" anchor="t">
            <a:spAutoFit/>
          </a:bodyPr>
          <a:p>
            <a:pPr marL="342900" indent="-342900" algn="just">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滑冰注意事项</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要选择安全的场地，在自然结冰的湖泊、江河、水塘滑冰，应选择冰冻结实，没有冰窟窿和裂纹、裂缝的冰面，要尽量选择距离岸边较近的地方。初冬和初春时节，冰面尚未冻实或已经开始融化，千万不要去滑冰，以免冰面断裂而发生事故。</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（2）初学滑冰者，不可性急莽撞，学习应循序渐进，特别要注意保持身体重心平衡，避免向后摔倒而摔坏腰椎和后脑。当滑冰的人数较多时，要注意力集中，避免相撞。</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258572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80454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159004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99949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1843405"/>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滑冰场、滑雪场、滑冰装备、滑雪装备</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30708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271653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3560445"/>
            <a:ext cx="6179820" cy="2676525"/>
          </a:xfrm>
          <a:prstGeom prst="rect">
            <a:avLst/>
          </a:prstGeom>
          <a:noFill/>
        </p:spPr>
        <p:txBody>
          <a:bodyPr wrap="square" rtlCol="0" anchor="t">
            <a:spAutoFit/>
          </a:bodyPr>
          <a:p>
            <a:pPr marL="342900" indent="-342900" algn="just">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（3）滑冰时要戴好帽子、手套，注意保暖，防止感冒和身体暴露的部位发生冻伤。</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（4）连续滑冰的时间不可过长，在寒冷的环境里活动，身体的热量损失较大。在休息时，应穿好防寒外衣，同时解开冰鞋鞋带，活动脚部，使血液流通，这样能够防止生冻疮。</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滑雪注意事项</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（1）要及时关注当地的气候情况和天气变化，以防天气突变。</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258572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80454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159004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99949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1843405"/>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滑冰场、滑雪场、滑冰装备、滑雪装备</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30708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271653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3560445"/>
            <a:ext cx="6179820" cy="3046095"/>
          </a:xfrm>
          <a:prstGeom prst="rect">
            <a:avLst/>
          </a:prstGeom>
          <a:noFill/>
        </p:spPr>
        <p:txBody>
          <a:bodyPr wrap="square" rtlCol="0" anchor="t">
            <a:spAutoFit/>
          </a:bodyPr>
          <a:p>
            <a:pPr marL="342900" indent="-342900" algn="just">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初到雪场时应先了解滑雪场的大概情况，要仔细了解一下雪道的高度、坡度、长度、宽度及周边的情况，根据自己的滑雪水平来选择相应的滑道。熟悉地图、雪场设施的分布位置、应急措施，并严格遵守滑雪场的有关安全管理的规定。注意索道开放时间，在无人看守时切勿乘坐。</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（3）初练滑雪应注意循序渐进，量力而行。在训练期间要按教练和雪场工作人员的安排和指挥去做，在未达到一定水准时，不可擅自到技术要求高的雪区去滑雪，以免发生意外。</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258572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80454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159004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99949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1843405"/>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滑冰场、滑雪场、滑冰装备、滑雪装备</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30708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271653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3560445"/>
            <a:ext cx="6179820" cy="2306955"/>
          </a:xfrm>
          <a:prstGeom prst="rect">
            <a:avLst/>
          </a:prstGeom>
          <a:noFill/>
        </p:spPr>
        <p:txBody>
          <a:bodyPr wrap="square" rtlCol="0" anchor="t">
            <a:spAutoFit/>
          </a:bodyPr>
          <a:p>
            <a:pPr marL="342900" indent="-342900" algn="just">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（4）在滑雪时，要注意与他人保持一定的间距，以免碰撞。人员较多时应调节好速度不要过快过猛。</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（5）滑雪是较为复杂的运动，滑雪前要做一些简单的准备活动。</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（6）地况生疏、又无向导、气候突变时，切勿向荒无人烟的地方或原始森林中深入太多，因为风雪弥漫时，雪板痕迹被风刮平，有可能迷失方向，不易找到回路。</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一、滑冰运动的起源与发展</a:t>
            </a:r>
            <a:endParaRPr lang="zh-CN" altLang="en-US">
              <a:sym typeface="+mn-ea"/>
            </a:endParaRPr>
          </a:p>
        </p:txBody>
      </p:sp>
      <p:sp>
        <p:nvSpPr>
          <p:cNvPr id="10" name="文本框 9"/>
          <p:cNvSpPr txBox="1"/>
          <p:nvPr/>
        </p:nvSpPr>
        <p:spPr>
          <a:xfrm>
            <a:off x="488950" y="1156970"/>
            <a:ext cx="11154410" cy="2584450"/>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人类最早的冰上运动可追溯到远古新石器时代。据考证，冰上运动起源于荷兰。当时人们以木制的爬犁作为冰面上的运输工具，后来更易于滑行的兽骨替代了木头作为滑行工具。荷兰人将马骨磨成光滑的底面，用皮带将两头钻孔并打磨后的马骨绑在鞋上，借助手杖支撑滑行，这就是人类最原始的冰上滑行工具——骨制冰刀。不仅在荷兰，在瑞士、英国和斯堪的纳维亚等一些国家在 11 世纪、12 世纪的早期文献中，也有关于将兽骨绑在脚上滑行于冰面的记载。虽然这些活动在当时只是一种游戏或简单的工作方式，但却为现代冰上运动的形成奠定了基础。</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 name="圆角矩形 3"/>
          <p:cNvSpPr/>
          <p:nvPr/>
        </p:nvSpPr>
        <p:spPr>
          <a:xfrm>
            <a:off x="453390" y="3817620"/>
            <a:ext cx="11189970" cy="7620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615950" y="4064635"/>
            <a:ext cx="11154410" cy="2168525"/>
          </a:xfrm>
          <a:prstGeom prst="rect">
            <a:avLst/>
          </a:prstGeom>
          <a:noFill/>
        </p:spPr>
        <p:txBody>
          <a:bodyPr wrap="square">
            <a:spAutoFit/>
          </a:bodyPr>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大约在 1250 年，荷兰人发明了铁制冰刀。因为这种冰刀比兽骨绑在鞋上滑行快很多，所以很快盛行于荷兰和欧洲的其他国家。随着社会的发展和人们文化生活水平的不断提高，冰上运动从娱乐到竞技不断发展并形成了项目繁多的现代冰上运动，而且各项目的规则日趋完善，技术也愈加完美。目前，速度滑冰、短道速度滑冰、花样滑冰、冰球和冰壶已被列为冬奥会项目。我国在短道速度滑冰、花样滑冰和冰壶项目上都取得了长足的进步，并且获得了多枚奥运会金牌。</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二、滑冰运动的分类与作用</a:t>
            </a:r>
            <a:endParaRPr lang="zh-CN" altLang="en-US">
              <a:sym typeface="+mn-ea"/>
            </a:endParaRPr>
          </a:p>
        </p:txBody>
      </p:sp>
      <p:sp>
        <p:nvSpPr>
          <p:cNvPr id="10" name="文本框 9"/>
          <p:cNvSpPr txBox="1"/>
          <p:nvPr/>
        </p:nvSpPr>
        <p:spPr>
          <a:xfrm>
            <a:off x="488950" y="1156970"/>
            <a:ext cx="11154410" cy="506730"/>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（一）滑冰运动的分类</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cxnSp>
        <p:nvCxnSpPr>
          <p:cNvPr id="13" name="直接连接符 12"/>
          <p:cNvCxnSpPr/>
          <p:nvPr>
            <p:custDataLst>
              <p:tags r:id="rId1"/>
            </p:custDataLst>
          </p:nvPr>
        </p:nvCxnSpPr>
        <p:spPr>
          <a:xfrm>
            <a:off x="1684655" y="2867025"/>
            <a:ext cx="8439150" cy="0"/>
          </a:xfrm>
          <a:prstGeom prst="line">
            <a:avLst/>
          </a:prstGeom>
          <a:ln w="6350">
            <a:solidFill>
              <a:schemeClr val="tx2">
                <a:lumMod val="50000"/>
                <a:lumOff val="50000"/>
                <a:alpha val="20000"/>
              </a:schemeClr>
            </a:solidFill>
          </a:ln>
        </p:spPr>
        <p:style>
          <a:lnRef idx="2">
            <a:schemeClr val="accent1"/>
          </a:lnRef>
          <a:fillRef idx="0">
            <a:srgbClr val="FFFFFF"/>
          </a:fillRef>
          <a:effectRef idx="0">
            <a:srgbClr val="FFFFFF"/>
          </a:effectRef>
          <a:fontRef idx="minor">
            <a:schemeClr val="tx1"/>
          </a:fontRef>
        </p:style>
      </p:cxnSp>
      <p:sp>
        <p:nvSpPr>
          <p:cNvPr id="5" name="矩形 4"/>
          <p:cNvSpPr/>
          <p:nvPr>
            <p:custDataLst>
              <p:tags r:id="rId2"/>
            </p:custDataLst>
          </p:nvPr>
        </p:nvSpPr>
        <p:spPr>
          <a:xfrm>
            <a:off x="1813560" y="4163695"/>
            <a:ext cx="1841500" cy="604520"/>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1"/>
                </a:solidFill>
                <a:latin typeface="+mn-ea"/>
                <a:cs typeface="+mn-ea"/>
              </a:rPr>
              <a:t>1. 速度滑冰</a:t>
            </a:r>
            <a:endParaRPr lang="zh-CN" altLang="en-US" sz="2000" b="1">
              <a:solidFill>
                <a:schemeClr val="accent1"/>
              </a:solidFill>
              <a:latin typeface="+mn-ea"/>
              <a:cs typeface="+mn-ea"/>
            </a:endParaRPr>
          </a:p>
        </p:txBody>
      </p:sp>
      <p:sp>
        <p:nvSpPr>
          <p:cNvPr id="11" name="矩形 10"/>
          <p:cNvSpPr/>
          <p:nvPr>
            <p:custDataLst>
              <p:tags r:id="rId3"/>
            </p:custDataLst>
          </p:nvPr>
        </p:nvSpPr>
        <p:spPr>
          <a:xfrm>
            <a:off x="8456295" y="4163695"/>
            <a:ext cx="1841500" cy="604520"/>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4"/>
                </a:solidFill>
                <a:latin typeface="+mn-ea"/>
                <a:cs typeface="+mn-ea"/>
              </a:rPr>
              <a:t>4. 冰壶</a:t>
            </a:r>
            <a:endParaRPr lang="zh-CN" altLang="en-US" sz="2000" b="1">
              <a:solidFill>
                <a:schemeClr val="accent4"/>
              </a:solidFill>
              <a:latin typeface="+mn-ea"/>
              <a:cs typeface="+mn-ea"/>
            </a:endParaRPr>
          </a:p>
        </p:txBody>
      </p:sp>
      <p:sp>
        <p:nvSpPr>
          <p:cNvPr id="19" name="任意多边形: 形状 36"/>
          <p:cNvSpPr/>
          <p:nvPr>
            <p:custDataLst>
              <p:tags r:id="rId4"/>
            </p:custDataLst>
          </p:nvPr>
        </p:nvSpPr>
        <p:spPr>
          <a:xfrm>
            <a:off x="2038985" y="2539365"/>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1"/>
          </a:solidFill>
          <a:ln>
            <a:noFill/>
          </a:ln>
          <a:effectLst>
            <a:outerShdw blurRad="50800" dist="63500" dir="8100000" algn="tr"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0" name="任意多边形: 形状 38"/>
          <p:cNvSpPr/>
          <p:nvPr>
            <p:custDataLst>
              <p:tags r:id="rId5"/>
            </p:custDataLst>
          </p:nvPr>
        </p:nvSpPr>
        <p:spPr>
          <a:xfrm>
            <a:off x="2216785" y="2538730"/>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1">
                  <a:lumMod val="40000"/>
                  <a:lumOff val="60000"/>
                </a:schemeClr>
              </a:gs>
              <a:gs pos="90000">
                <a:schemeClr val="accent1">
                  <a:alpha val="100000"/>
                </a:schemeClr>
              </a:gs>
            </a:gsLst>
            <a:lin ang="8100000" scaled="0"/>
            <a:tileRect/>
          </a:gradFill>
          <a:ln>
            <a:noFill/>
          </a:ln>
          <a:effectLst>
            <a:outerShdw blurRad="50800" dist="635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dirty="0">
                <a:solidFill>
                  <a:schemeClr val="lt1">
                    <a:lumMod val="100000"/>
                  </a:schemeClr>
                </a:solidFill>
                <a:latin typeface="+mn-ea"/>
                <a:cs typeface="+mn-ea"/>
                <a:sym typeface="+mn-ea"/>
              </a:rPr>
              <a:t>01</a:t>
            </a:r>
            <a:endParaRPr lang="en-US" altLang="zh-CN" sz="2400" b="1" dirty="0">
              <a:solidFill>
                <a:schemeClr val="lt1">
                  <a:lumMod val="100000"/>
                </a:schemeClr>
              </a:solidFill>
              <a:latin typeface="+mn-ea"/>
              <a:cs typeface="+mn-ea"/>
              <a:sym typeface="+mn-ea"/>
            </a:endParaRPr>
          </a:p>
        </p:txBody>
      </p:sp>
      <p:sp>
        <p:nvSpPr>
          <p:cNvPr id="21" name="任意多边形: 形状 36"/>
          <p:cNvSpPr/>
          <p:nvPr>
            <p:custDataLst>
              <p:tags r:id="rId6"/>
            </p:custDataLst>
          </p:nvPr>
        </p:nvSpPr>
        <p:spPr>
          <a:xfrm>
            <a:off x="4253230" y="2539365"/>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2"/>
          </a:solidFill>
          <a:ln>
            <a:noFill/>
          </a:ln>
          <a:effectLst>
            <a:outerShdw blurRad="50800" dist="63500" dir="8100000" algn="tr" rotWithShape="0">
              <a:schemeClr val="accent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2" name="任意多边形: 形状 38"/>
          <p:cNvSpPr/>
          <p:nvPr>
            <p:custDataLst>
              <p:tags r:id="rId7"/>
            </p:custDataLst>
          </p:nvPr>
        </p:nvSpPr>
        <p:spPr>
          <a:xfrm>
            <a:off x="4431030" y="2538730"/>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2">
                  <a:lumMod val="40000"/>
                  <a:lumOff val="60000"/>
                </a:schemeClr>
              </a:gs>
              <a:gs pos="90000">
                <a:schemeClr val="accent2"/>
              </a:gs>
            </a:gsLst>
            <a:lin ang="8100000" scaled="0"/>
            <a:tileRect/>
          </a:gradFill>
          <a:ln>
            <a:noFill/>
          </a:ln>
          <a:effectLst>
            <a:outerShdw blurRad="50800" dist="63500" dir="8100000" algn="tr"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02</a:t>
            </a:r>
            <a:endParaRPr lang="en-US" altLang="zh-CN" sz="2400" b="1">
              <a:solidFill>
                <a:schemeClr val="lt1">
                  <a:lumMod val="100000"/>
                </a:schemeClr>
              </a:solidFill>
              <a:latin typeface="+mn-ea"/>
              <a:cs typeface="+mn-ea"/>
              <a:sym typeface="+mn-ea"/>
            </a:endParaRPr>
          </a:p>
        </p:txBody>
      </p:sp>
      <p:sp>
        <p:nvSpPr>
          <p:cNvPr id="12" name="矩形 11"/>
          <p:cNvSpPr/>
          <p:nvPr>
            <p:custDataLst>
              <p:tags r:id="rId8"/>
            </p:custDataLst>
          </p:nvPr>
        </p:nvSpPr>
        <p:spPr>
          <a:xfrm>
            <a:off x="4027805" y="4163695"/>
            <a:ext cx="1841500" cy="604520"/>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2"/>
                </a:solidFill>
                <a:latin typeface="+mn-ea"/>
                <a:cs typeface="+mn-ea"/>
              </a:rPr>
              <a:t>2. 花样滑冰</a:t>
            </a:r>
            <a:endParaRPr lang="zh-CN" altLang="en-US" sz="2000" b="1">
              <a:solidFill>
                <a:schemeClr val="accent2"/>
              </a:solidFill>
              <a:latin typeface="+mn-ea"/>
              <a:cs typeface="+mn-ea"/>
            </a:endParaRPr>
          </a:p>
        </p:txBody>
      </p:sp>
      <p:sp>
        <p:nvSpPr>
          <p:cNvPr id="28" name="任意多边形: 形状 36"/>
          <p:cNvSpPr/>
          <p:nvPr>
            <p:custDataLst>
              <p:tags r:id="rId9"/>
            </p:custDataLst>
          </p:nvPr>
        </p:nvSpPr>
        <p:spPr>
          <a:xfrm>
            <a:off x="6467475" y="2539365"/>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3"/>
          </a:solidFill>
          <a:ln>
            <a:noFill/>
          </a:ln>
          <a:effectLst>
            <a:outerShdw blurRad="50800" dist="63500" dir="8100000" algn="tr" rotWithShape="0">
              <a:schemeClr val="accent3">
                <a:lumMod val="5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30" name="任意多边形: 形状 38"/>
          <p:cNvSpPr/>
          <p:nvPr>
            <p:custDataLst>
              <p:tags r:id="rId10"/>
            </p:custDataLst>
          </p:nvPr>
        </p:nvSpPr>
        <p:spPr>
          <a:xfrm>
            <a:off x="6645275" y="2538730"/>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3">
                  <a:lumMod val="40000"/>
                  <a:lumOff val="60000"/>
                </a:schemeClr>
              </a:gs>
              <a:gs pos="80000">
                <a:schemeClr val="accent3"/>
              </a:gs>
            </a:gsLst>
            <a:lin ang="8100000" scaled="0"/>
            <a:tileRect/>
          </a:gradFill>
          <a:ln>
            <a:noFill/>
          </a:ln>
          <a:effectLst>
            <a:outerShdw blurRad="50800" dist="63500" dir="8100000" algn="tr"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03</a:t>
            </a:r>
            <a:endParaRPr lang="en-US" altLang="zh-CN" sz="2400" b="1">
              <a:solidFill>
                <a:schemeClr val="lt1">
                  <a:lumMod val="100000"/>
                </a:schemeClr>
              </a:solidFill>
              <a:latin typeface="+mn-ea"/>
              <a:cs typeface="+mn-ea"/>
              <a:sym typeface="+mn-ea"/>
            </a:endParaRPr>
          </a:p>
        </p:txBody>
      </p:sp>
      <p:sp>
        <p:nvSpPr>
          <p:cNvPr id="14" name="矩形 13"/>
          <p:cNvSpPr/>
          <p:nvPr>
            <p:custDataLst>
              <p:tags r:id="rId11"/>
            </p:custDataLst>
          </p:nvPr>
        </p:nvSpPr>
        <p:spPr>
          <a:xfrm>
            <a:off x="6242050" y="4163695"/>
            <a:ext cx="1841500" cy="604520"/>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3"/>
                </a:solidFill>
                <a:latin typeface="+mn-ea"/>
                <a:cs typeface="+mn-ea"/>
              </a:rPr>
              <a:t>3. 冰球</a:t>
            </a:r>
            <a:endParaRPr lang="zh-CN" altLang="en-US" sz="2000" b="1">
              <a:solidFill>
                <a:schemeClr val="accent3"/>
              </a:solidFill>
              <a:latin typeface="+mn-ea"/>
              <a:cs typeface="+mn-ea"/>
            </a:endParaRPr>
          </a:p>
        </p:txBody>
      </p:sp>
      <p:sp>
        <p:nvSpPr>
          <p:cNvPr id="38" name="任意多边形: 形状 36"/>
          <p:cNvSpPr/>
          <p:nvPr>
            <p:custDataLst>
              <p:tags r:id="rId12"/>
            </p:custDataLst>
          </p:nvPr>
        </p:nvSpPr>
        <p:spPr>
          <a:xfrm>
            <a:off x="8681720" y="2539365"/>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4"/>
          </a:solidFill>
          <a:ln>
            <a:noFill/>
          </a:ln>
          <a:effectLst>
            <a:outerShdw blurRad="50800" dist="63500" dir="8100000" algn="tr" rotWithShape="0">
              <a:schemeClr val="accent4">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40" name="任意多边形: 形状 38"/>
          <p:cNvSpPr/>
          <p:nvPr>
            <p:custDataLst>
              <p:tags r:id="rId13"/>
            </p:custDataLst>
          </p:nvPr>
        </p:nvSpPr>
        <p:spPr>
          <a:xfrm>
            <a:off x="8859520" y="2538730"/>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4">
                  <a:lumMod val="40000"/>
                  <a:lumOff val="60000"/>
                </a:schemeClr>
              </a:gs>
              <a:gs pos="90000">
                <a:schemeClr val="accent4"/>
              </a:gs>
            </a:gsLst>
            <a:lin ang="8100000" scaled="0"/>
            <a:tileRect/>
          </a:gradFill>
          <a:ln>
            <a:noFill/>
          </a:ln>
          <a:effectLst>
            <a:outerShdw blurRad="50800" dist="63500" dir="8100000" algn="tr" rotWithShape="0">
              <a:schemeClr val="accent4">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04</a:t>
            </a:r>
            <a:endParaRPr lang="en-US" altLang="zh-CN" sz="2400" b="1">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体育与健康概述</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运动卫生保健</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职业体能</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01</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02</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03</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二、滑冰运动的分类与作用</a:t>
            </a:r>
            <a:endParaRPr lang="zh-CN" altLang="en-US">
              <a:sym typeface="+mn-ea"/>
            </a:endParaRPr>
          </a:p>
        </p:txBody>
      </p:sp>
      <p:sp>
        <p:nvSpPr>
          <p:cNvPr id="10" name="文本框 9"/>
          <p:cNvSpPr txBox="1"/>
          <p:nvPr/>
        </p:nvSpPr>
        <p:spPr>
          <a:xfrm>
            <a:off x="488950" y="1298575"/>
            <a:ext cx="11154410" cy="506730"/>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（二）滑冰运动的作用</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64" name="燕尾形箭头 63"/>
          <p:cNvSpPr/>
          <p:nvPr>
            <p:custDataLst>
              <p:tags r:id="rId1"/>
            </p:custDataLst>
          </p:nvPr>
        </p:nvSpPr>
        <p:spPr>
          <a:xfrm>
            <a:off x="1156970" y="3575685"/>
            <a:ext cx="1752600" cy="1035050"/>
          </a:xfrm>
          <a:prstGeom prst="notchedRightArrow">
            <a:avLst/>
          </a:prstGeom>
          <a:gradFill>
            <a:gsLst>
              <a:gs pos="16000">
                <a:schemeClr val="accent1">
                  <a:lumMod val="60000"/>
                  <a:lumOff val="40000"/>
                </a:schemeClr>
              </a:gs>
              <a:gs pos="100000">
                <a:schemeClr val="accent1">
                  <a:alpha val="100000"/>
                </a:schemeClr>
              </a:gs>
            </a:gsLst>
            <a:lin ang="2700000" scaled="0"/>
          </a:gradFill>
          <a:ln>
            <a:noFill/>
          </a:ln>
          <a:effectLst>
            <a:outerShdw blurRad="63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44145" tIns="71755" rIns="71755"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400" b="1">
                <a:latin typeface="+mn-ea"/>
                <a:cs typeface="+mn-ea"/>
                <a:sym typeface="+mn-ea"/>
              </a:rPr>
              <a:t>01</a:t>
            </a:r>
            <a:endParaRPr lang="en-US" altLang="zh-CN" sz="1400" b="1">
              <a:latin typeface="+mn-ea"/>
              <a:cs typeface="+mn-ea"/>
              <a:sym typeface="+mn-ea"/>
            </a:endParaRPr>
          </a:p>
        </p:txBody>
      </p:sp>
      <p:sp>
        <p:nvSpPr>
          <p:cNvPr id="68" name="燕尾形箭头 67"/>
          <p:cNvSpPr/>
          <p:nvPr>
            <p:custDataLst>
              <p:tags r:id="rId2"/>
            </p:custDataLst>
          </p:nvPr>
        </p:nvSpPr>
        <p:spPr>
          <a:xfrm>
            <a:off x="2877820" y="3575685"/>
            <a:ext cx="1752600" cy="1035050"/>
          </a:xfrm>
          <a:prstGeom prst="notchedRightArrow">
            <a:avLst/>
          </a:prstGeom>
          <a:gradFill>
            <a:gsLst>
              <a:gs pos="16000">
                <a:schemeClr val="accent4">
                  <a:lumMod val="60000"/>
                  <a:lumOff val="40000"/>
                </a:schemeClr>
              </a:gs>
              <a:gs pos="100000">
                <a:schemeClr val="accent4"/>
              </a:gs>
            </a:gsLst>
            <a:lin ang="2700000" scaled="0"/>
          </a:gradFill>
          <a:ln>
            <a:noFill/>
          </a:ln>
          <a:effectLst>
            <a:outerShdw blurRad="63500" dist="635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44145" tIns="71755" rIns="71755"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400" b="1">
                <a:latin typeface="+mn-ea"/>
                <a:cs typeface="+mn-ea"/>
                <a:sym typeface="+mn-ea"/>
              </a:rPr>
              <a:t>02</a:t>
            </a:r>
            <a:endParaRPr lang="en-US" altLang="zh-CN" sz="1400" b="1">
              <a:latin typeface="+mn-ea"/>
              <a:cs typeface="+mn-ea"/>
              <a:sym typeface="+mn-ea"/>
            </a:endParaRPr>
          </a:p>
        </p:txBody>
      </p:sp>
      <p:sp>
        <p:nvSpPr>
          <p:cNvPr id="4" name="矩形 3"/>
          <p:cNvSpPr/>
          <p:nvPr>
            <p:custDataLst>
              <p:tags r:id="rId3"/>
            </p:custDataLst>
          </p:nvPr>
        </p:nvSpPr>
        <p:spPr>
          <a:xfrm>
            <a:off x="1414145" y="2860675"/>
            <a:ext cx="2695575" cy="642620"/>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1"/>
                </a:solidFill>
                <a:latin typeface="+mn-ea"/>
                <a:cs typeface="+mn-ea"/>
                <a:sym typeface="+mn-ea"/>
              </a:rPr>
              <a:t>1. 心血管功能</a:t>
            </a:r>
            <a:endParaRPr lang="zh-CN" altLang="en-US" b="1">
              <a:solidFill>
                <a:schemeClr val="accent1"/>
              </a:solidFill>
              <a:latin typeface="+mn-ea"/>
              <a:cs typeface="+mn-ea"/>
              <a:sym typeface="+mn-ea"/>
            </a:endParaRPr>
          </a:p>
        </p:txBody>
      </p:sp>
      <p:sp>
        <p:nvSpPr>
          <p:cNvPr id="116" name="燕尾形箭头 115"/>
          <p:cNvSpPr/>
          <p:nvPr>
            <p:custDataLst>
              <p:tags r:id="rId4"/>
            </p:custDataLst>
          </p:nvPr>
        </p:nvSpPr>
        <p:spPr>
          <a:xfrm>
            <a:off x="4586605" y="3575685"/>
            <a:ext cx="1752600" cy="1035050"/>
          </a:xfrm>
          <a:prstGeom prst="notchedRightArrow">
            <a:avLst/>
          </a:prstGeom>
          <a:gradFill>
            <a:gsLst>
              <a:gs pos="16000">
                <a:schemeClr val="accent1">
                  <a:lumMod val="60000"/>
                  <a:lumOff val="40000"/>
                </a:schemeClr>
              </a:gs>
              <a:gs pos="100000">
                <a:schemeClr val="accent1">
                  <a:alpha val="100000"/>
                </a:schemeClr>
              </a:gs>
            </a:gsLst>
            <a:lin ang="2700000" scaled="0"/>
          </a:gradFill>
          <a:ln>
            <a:noFill/>
          </a:ln>
          <a:effectLst>
            <a:outerShdw blurRad="63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44145" tIns="71755" rIns="71755"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400" b="1">
                <a:latin typeface="+mn-ea"/>
                <a:cs typeface="+mn-ea"/>
                <a:sym typeface="+mn-ea"/>
              </a:rPr>
              <a:t>03</a:t>
            </a:r>
            <a:endParaRPr lang="en-US" altLang="zh-CN" sz="1400" b="1">
              <a:latin typeface="+mn-ea"/>
              <a:cs typeface="+mn-ea"/>
              <a:sym typeface="+mn-ea"/>
            </a:endParaRPr>
          </a:p>
        </p:txBody>
      </p:sp>
      <p:sp>
        <p:nvSpPr>
          <p:cNvPr id="120" name="燕尾形箭头 119"/>
          <p:cNvSpPr/>
          <p:nvPr>
            <p:custDataLst>
              <p:tags r:id="rId5"/>
            </p:custDataLst>
          </p:nvPr>
        </p:nvSpPr>
        <p:spPr>
          <a:xfrm>
            <a:off x="6307455" y="3575685"/>
            <a:ext cx="1752600" cy="1035050"/>
          </a:xfrm>
          <a:prstGeom prst="notchedRightArrow">
            <a:avLst/>
          </a:prstGeom>
          <a:gradFill>
            <a:gsLst>
              <a:gs pos="16000">
                <a:schemeClr val="accent4">
                  <a:lumMod val="60000"/>
                  <a:lumOff val="40000"/>
                </a:schemeClr>
              </a:gs>
              <a:gs pos="100000">
                <a:schemeClr val="accent4"/>
              </a:gs>
            </a:gsLst>
            <a:lin ang="2700000" scaled="0"/>
          </a:gradFill>
          <a:ln>
            <a:noFill/>
          </a:ln>
          <a:effectLst>
            <a:outerShdw blurRad="63500" dist="635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44145" tIns="71755" rIns="71755"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400" b="1">
                <a:latin typeface="+mn-ea"/>
                <a:cs typeface="+mn-ea"/>
                <a:sym typeface="+mn-ea"/>
              </a:rPr>
              <a:t>04</a:t>
            </a:r>
            <a:endParaRPr lang="en-US" altLang="zh-CN" sz="1400" b="1">
              <a:latin typeface="+mn-ea"/>
              <a:cs typeface="+mn-ea"/>
              <a:sym typeface="+mn-ea"/>
            </a:endParaRPr>
          </a:p>
        </p:txBody>
      </p:sp>
      <p:sp>
        <p:nvSpPr>
          <p:cNvPr id="130" name="燕尾形箭头 129"/>
          <p:cNvSpPr/>
          <p:nvPr>
            <p:custDataLst>
              <p:tags r:id="rId6"/>
            </p:custDataLst>
          </p:nvPr>
        </p:nvSpPr>
        <p:spPr>
          <a:xfrm>
            <a:off x="8016240" y="3575685"/>
            <a:ext cx="1752600" cy="1035050"/>
          </a:xfrm>
          <a:prstGeom prst="notchedRightArrow">
            <a:avLst/>
          </a:prstGeom>
          <a:gradFill>
            <a:gsLst>
              <a:gs pos="16000">
                <a:schemeClr val="accent1">
                  <a:lumMod val="60000"/>
                  <a:lumOff val="40000"/>
                </a:schemeClr>
              </a:gs>
              <a:gs pos="100000">
                <a:schemeClr val="accent1">
                  <a:alpha val="100000"/>
                </a:schemeClr>
              </a:gs>
            </a:gsLst>
            <a:lin ang="2700000" scaled="0"/>
          </a:gradFill>
          <a:ln>
            <a:noFill/>
          </a:ln>
          <a:effectLst>
            <a:outerShdw blurRad="63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44145" tIns="71755" rIns="71755"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400" b="1">
                <a:latin typeface="+mn-ea"/>
                <a:cs typeface="+mn-ea"/>
                <a:sym typeface="+mn-ea"/>
              </a:rPr>
              <a:t>05</a:t>
            </a:r>
            <a:endParaRPr lang="en-US" altLang="zh-CN" sz="1400" b="1">
              <a:latin typeface="+mn-ea"/>
              <a:cs typeface="+mn-ea"/>
              <a:sym typeface="+mn-ea"/>
            </a:endParaRPr>
          </a:p>
        </p:txBody>
      </p:sp>
      <p:cxnSp>
        <p:nvCxnSpPr>
          <p:cNvPr id="6" name="直接连接符 5"/>
          <p:cNvCxnSpPr/>
          <p:nvPr>
            <p:custDataLst>
              <p:tags r:id="rId7"/>
            </p:custDataLst>
          </p:nvPr>
        </p:nvCxnSpPr>
        <p:spPr>
          <a:xfrm>
            <a:off x="1166495" y="2466975"/>
            <a:ext cx="0" cy="1368000"/>
          </a:xfrm>
          <a:prstGeom prst="line">
            <a:avLst/>
          </a:prstGeom>
          <a:ln w="3175">
            <a:solidFill>
              <a:schemeClr val="accent1"/>
            </a:solidFill>
            <a:headEnd type="oval" w="sm" len="sm"/>
            <a:tailEnd type="none" w="sm" len="sm"/>
          </a:ln>
        </p:spPr>
        <p:style>
          <a:lnRef idx="2">
            <a:schemeClr val="accent1"/>
          </a:lnRef>
          <a:fillRef idx="0">
            <a:srgbClr val="FFFFFF"/>
          </a:fillRef>
          <a:effectRef idx="0">
            <a:srgbClr val="FFFFFF"/>
          </a:effectRef>
          <a:fontRef idx="minor">
            <a:schemeClr val="tx1"/>
          </a:fontRef>
        </p:style>
      </p:cxnSp>
      <p:sp>
        <p:nvSpPr>
          <p:cNvPr id="7" name="矩形 6"/>
          <p:cNvSpPr/>
          <p:nvPr>
            <p:custDataLst>
              <p:tags r:id="rId8"/>
            </p:custDataLst>
          </p:nvPr>
        </p:nvSpPr>
        <p:spPr>
          <a:xfrm>
            <a:off x="3139440" y="4370070"/>
            <a:ext cx="2695575" cy="642620"/>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4"/>
                </a:solidFill>
                <a:latin typeface="+mn-ea"/>
                <a:cs typeface="+mn-ea"/>
                <a:sym typeface="+mn-ea"/>
              </a:rPr>
              <a:t>4. 柔韧性和弹跳能力</a:t>
            </a:r>
            <a:endParaRPr lang="zh-CN" altLang="en-US" b="1">
              <a:solidFill>
                <a:schemeClr val="accent4"/>
              </a:solidFill>
              <a:latin typeface="+mn-ea"/>
              <a:cs typeface="+mn-ea"/>
              <a:sym typeface="+mn-ea"/>
            </a:endParaRPr>
          </a:p>
        </p:txBody>
      </p:sp>
      <p:cxnSp>
        <p:nvCxnSpPr>
          <p:cNvPr id="9" name="直接连接符 8"/>
          <p:cNvCxnSpPr/>
          <p:nvPr>
            <p:custDataLst>
              <p:tags r:id="rId9"/>
            </p:custDataLst>
          </p:nvPr>
        </p:nvCxnSpPr>
        <p:spPr>
          <a:xfrm>
            <a:off x="2891790" y="4340225"/>
            <a:ext cx="0" cy="1368000"/>
          </a:xfrm>
          <a:prstGeom prst="line">
            <a:avLst/>
          </a:prstGeom>
          <a:ln w="3175">
            <a:solidFill>
              <a:schemeClr val="accent4"/>
            </a:solidFill>
            <a:headEnd type="none" w="sm" len="sm"/>
            <a:tailEnd type="oval" w="sm" len="sm"/>
          </a:ln>
        </p:spPr>
        <p:style>
          <a:lnRef idx="2">
            <a:schemeClr val="accent1"/>
          </a:lnRef>
          <a:fillRef idx="0">
            <a:srgbClr val="FFFFFF"/>
          </a:fillRef>
          <a:effectRef idx="0">
            <a:srgbClr val="FFFFFF"/>
          </a:effectRef>
          <a:fontRef idx="minor">
            <a:schemeClr val="tx1"/>
          </a:fontRef>
        </p:style>
      </p:cxnSp>
      <p:sp>
        <p:nvSpPr>
          <p:cNvPr id="15" name="矩形 14"/>
          <p:cNvSpPr/>
          <p:nvPr>
            <p:custDataLst>
              <p:tags r:id="rId10"/>
            </p:custDataLst>
          </p:nvPr>
        </p:nvSpPr>
        <p:spPr>
          <a:xfrm>
            <a:off x="4837430" y="2860675"/>
            <a:ext cx="2695575" cy="642620"/>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1"/>
                </a:solidFill>
                <a:latin typeface="+mn-ea"/>
                <a:cs typeface="+mn-ea"/>
                <a:sym typeface="+mn-ea"/>
              </a:rPr>
              <a:t>2. 平衡能力</a:t>
            </a:r>
            <a:endParaRPr lang="zh-CN" altLang="en-US" b="1">
              <a:solidFill>
                <a:schemeClr val="accent1"/>
              </a:solidFill>
              <a:latin typeface="+mn-ea"/>
              <a:cs typeface="+mn-ea"/>
              <a:sym typeface="+mn-ea"/>
            </a:endParaRPr>
          </a:p>
        </p:txBody>
      </p:sp>
      <p:cxnSp>
        <p:nvCxnSpPr>
          <p:cNvPr id="17" name="直接连接符 16"/>
          <p:cNvCxnSpPr/>
          <p:nvPr>
            <p:custDataLst>
              <p:tags r:id="rId11"/>
            </p:custDataLst>
          </p:nvPr>
        </p:nvCxnSpPr>
        <p:spPr>
          <a:xfrm>
            <a:off x="4589780" y="2466975"/>
            <a:ext cx="0" cy="1368000"/>
          </a:xfrm>
          <a:prstGeom prst="line">
            <a:avLst/>
          </a:prstGeom>
          <a:ln w="3175">
            <a:solidFill>
              <a:schemeClr val="accent1"/>
            </a:solidFill>
            <a:headEnd type="oval" w="sm" len="sm"/>
            <a:tailEnd type="none" w="sm" len="sm"/>
          </a:ln>
        </p:spPr>
        <p:style>
          <a:lnRef idx="2">
            <a:schemeClr val="accent1"/>
          </a:lnRef>
          <a:fillRef idx="0">
            <a:srgbClr val="FFFFFF"/>
          </a:fillRef>
          <a:effectRef idx="0">
            <a:srgbClr val="FFFFFF"/>
          </a:effectRef>
          <a:fontRef idx="minor">
            <a:schemeClr val="tx1"/>
          </a:fontRef>
        </p:style>
      </p:cxnSp>
      <p:sp>
        <p:nvSpPr>
          <p:cNvPr id="18" name="矩形 17"/>
          <p:cNvSpPr/>
          <p:nvPr>
            <p:custDataLst>
              <p:tags r:id="rId12"/>
            </p:custDataLst>
          </p:nvPr>
        </p:nvSpPr>
        <p:spPr>
          <a:xfrm>
            <a:off x="6562725" y="4380230"/>
            <a:ext cx="2695575" cy="642620"/>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4"/>
                </a:solidFill>
                <a:latin typeface="+mn-ea"/>
                <a:cs typeface="+mn-ea"/>
                <a:sym typeface="+mn-ea"/>
              </a:rPr>
              <a:t>5. 控制体重</a:t>
            </a:r>
            <a:endParaRPr lang="zh-CN" altLang="en-US" b="1">
              <a:solidFill>
                <a:schemeClr val="accent4"/>
              </a:solidFill>
              <a:latin typeface="+mn-ea"/>
              <a:cs typeface="+mn-ea"/>
              <a:sym typeface="+mn-ea"/>
            </a:endParaRPr>
          </a:p>
        </p:txBody>
      </p:sp>
      <p:cxnSp>
        <p:nvCxnSpPr>
          <p:cNvPr id="24" name="直接连接符 23"/>
          <p:cNvCxnSpPr/>
          <p:nvPr>
            <p:custDataLst>
              <p:tags r:id="rId13"/>
            </p:custDataLst>
          </p:nvPr>
        </p:nvCxnSpPr>
        <p:spPr>
          <a:xfrm>
            <a:off x="6315075" y="4350385"/>
            <a:ext cx="0" cy="1368000"/>
          </a:xfrm>
          <a:prstGeom prst="line">
            <a:avLst/>
          </a:prstGeom>
          <a:ln w="3175">
            <a:solidFill>
              <a:schemeClr val="accent4"/>
            </a:solidFill>
            <a:headEnd type="none" w="sm" len="sm"/>
            <a:tailEnd type="oval" w="sm" len="sm"/>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4"/>
            </p:custDataLst>
          </p:nvPr>
        </p:nvSpPr>
        <p:spPr>
          <a:xfrm>
            <a:off x="8270240" y="2860675"/>
            <a:ext cx="2695575" cy="642620"/>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1"/>
                </a:solidFill>
                <a:latin typeface="+mn-ea"/>
                <a:cs typeface="+mn-ea"/>
                <a:sym typeface="+mn-ea"/>
              </a:rPr>
              <a:t>3. 增强力量</a:t>
            </a:r>
            <a:endParaRPr lang="zh-CN" altLang="en-US" b="1">
              <a:solidFill>
                <a:schemeClr val="accent1"/>
              </a:solidFill>
              <a:latin typeface="+mn-ea"/>
              <a:cs typeface="+mn-ea"/>
              <a:sym typeface="+mn-ea"/>
            </a:endParaRPr>
          </a:p>
        </p:txBody>
      </p:sp>
      <p:cxnSp>
        <p:nvCxnSpPr>
          <p:cNvPr id="27" name="直接连接符 26"/>
          <p:cNvCxnSpPr/>
          <p:nvPr>
            <p:custDataLst>
              <p:tags r:id="rId15"/>
            </p:custDataLst>
          </p:nvPr>
        </p:nvCxnSpPr>
        <p:spPr>
          <a:xfrm>
            <a:off x="8022590" y="2466975"/>
            <a:ext cx="0" cy="1368000"/>
          </a:xfrm>
          <a:prstGeom prst="line">
            <a:avLst/>
          </a:prstGeom>
          <a:ln w="3175">
            <a:solidFill>
              <a:schemeClr val="accent1"/>
            </a:solidFill>
            <a:headEnd type="oval" w="sm" len="sm"/>
            <a:tailEnd type="none" w="sm" len="sm"/>
          </a:ln>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三、滑雪运动的起源与发展</a:t>
            </a:r>
            <a:endParaRPr lang="zh-CN" altLang="en-US">
              <a:sym typeface="+mn-ea"/>
            </a:endParaRPr>
          </a:p>
        </p:txBody>
      </p:sp>
      <p:sp>
        <p:nvSpPr>
          <p:cNvPr id="10" name="文本框 9"/>
          <p:cNvSpPr txBox="1"/>
          <p:nvPr/>
        </p:nvSpPr>
        <p:spPr>
          <a:xfrm>
            <a:off x="488950" y="1156970"/>
            <a:ext cx="11154410" cy="2609215"/>
          </a:xfrm>
          <a:prstGeom prst="rect">
            <a:avLst/>
          </a:prstGeom>
          <a:noFill/>
        </p:spPr>
        <p:txBody>
          <a:bodyPr wrap="square">
            <a:spAutoFit/>
          </a:bodyPr>
          <a:lstStyle/>
          <a:p>
            <a:pPr indent="0" algn="just">
              <a:lnSpc>
                <a:spcPct val="13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雪上运动的含义很广，包括越野滑雪、高山滑雪、冬季两项滑雪、跳台滑雪、北欧两项滑雪、自由式滑雪、雪车、雪橇、大众滑雪、单板滑雪等。滑雪运动是雪上运动的主项，所以不少人把雪上运动习惯地略称为滑雪运动。</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滑雪运动是人们呈站立姿势，脚踏滑雪板（双脚或单脚）、手持或不持滑雪杖在雪面上滑行的运动形式。</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3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滑雪运动起源并发展于斯堪的纳维亚半岛国家。回转也是一个挪威词，意思是在倾斜的路面上滑行。国际滑雪联合会成立于 1924 年，同年北欧滑雪项目列入冬季奥运会比赛项目，并在法国夏蒙尼举行了第一届冬季奥运会。滑雪运动从诞生以来，经过几千年的演化、变迁，经历了原始、古代、近代、现代四个阶段。</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 name="圆角矩形 3"/>
          <p:cNvSpPr/>
          <p:nvPr/>
        </p:nvSpPr>
        <p:spPr>
          <a:xfrm>
            <a:off x="453390" y="3817620"/>
            <a:ext cx="11189970" cy="7620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615950" y="4064635"/>
            <a:ext cx="11154410" cy="2416175"/>
          </a:xfrm>
          <a:prstGeom prst="rect">
            <a:avLst/>
          </a:prstGeom>
          <a:noFill/>
        </p:spPr>
        <p:txBody>
          <a:bodyPr wrap="square">
            <a:spAutoFit/>
          </a:bodyPr>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滑雪运动（特别是现代竞技滑雪）发展至今，项目在不断增多，领域在不断扩展，目前世界、滑雪比赛正规的大项目分为高山滑雪、北欧滑雪（越野滑雪、跳台滑雪）、自由式滑雪、冬季两项滑雪、雪上滑板滑雪等。每大项又分众多小项，全国比赛、冬奥会中几十枚耀眼的金牌激励人们去拼搏与分享。纯竞技滑雪具有鲜明的竞争性、专项性，相关条件要求严格，非一般人所能具备和适应。旅游滑雪是出于娱乐、健身的目的，受人为因素制约程度很轻，男女老幼均可在雪场上轻松、愉快地滑行，饱享滑雪运动的无穷乐趣。由于高山滑雪具有惊险、优美、自如、动感强、魅力大、可参与面广的特点，故高山滑雪被人们视为滑雪运动的精华和象征，更是旅游滑雪的首选和主体项目。通常情况下，评估人们滑雪技术水平的高低，多以高山滑雪为尺度。</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四、滑雪运动的分类与作用</a:t>
            </a:r>
            <a:endParaRPr lang="zh-CN" altLang="en-US">
              <a:sym typeface="+mn-ea"/>
            </a:endParaRPr>
          </a:p>
        </p:txBody>
      </p:sp>
      <p:sp>
        <p:nvSpPr>
          <p:cNvPr id="7" name="文本框 6"/>
          <p:cNvSpPr txBox="1"/>
          <p:nvPr/>
        </p:nvSpPr>
        <p:spPr>
          <a:xfrm>
            <a:off x="488950" y="1569085"/>
            <a:ext cx="11305540" cy="423545"/>
          </a:xfrm>
          <a:prstGeom prst="rect">
            <a:avLst/>
          </a:prstGeom>
          <a:noFill/>
        </p:spPr>
        <p:txBody>
          <a:bodyPr wrap="square">
            <a:spAutoFit/>
          </a:bodyPr>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（一）滑雪运动的分类</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cxnSp>
        <p:nvCxnSpPr>
          <p:cNvPr id="13" name="直接连接符 12"/>
          <p:cNvCxnSpPr/>
          <p:nvPr>
            <p:custDataLst>
              <p:tags r:id="rId1"/>
            </p:custDataLst>
          </p:nvPr>
        </p:nvCxnSpPr>
        <p:spPr>
          <a:xfrm>
            <a:off x="1534160" y="2990850"/>
            <a:ext cx="8439150" cy="0"/>
          </a:xfrm>
          <a:prstGeom prst="line">
            <a:avLst/>
          </a:prstGeom>
          <a:ln w="6350">
            <a:solidFill>
              <a:schemeClr val="tx2">
                <a:lumMod val="50000"/>
                <a:lumOff val="50000"/>
                <a:alpha val="20000"/>
              </a:schemeClr>
            </a:solidFill>
          </a:ln>
        </p:spPr>
        <p:style>
          <a:lnRef idx="2">
            <a:schemeClr val="accent1"/>
          </a:lnRef>
          <a:fillRef idx="0">
            <a:srgbClr val="FFFFFF"/>
          </a:fillRef>
          <a:effectRef idx="0">
            <a:srgbClr val="FFFFFF"/>
          </a:effectRef>
          <a:fontRef idx="minor">
            <a:schemeClr val="tx1"/>
          </a:fontRef>
        </p:style>
      </p:cxnSp>
      <p:sp>
        <p:nvSpPr>
          <p:cNvPr id="12" name="矩形 11"/>
          <p:cNvSpPr/>
          <p:nvPr>
            <p:custDataLst>
              <p:tags r:id="rId2"/>
            </p:custDataLst>
          </p:nvPr>
        </p:nvSpPr>
        <p:spPr>
          <a:xfrm>
            <a:off x="1663065" y="4287520"/>
            <a:ext cx="1841500" cy="604520"/>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1"/>
                </a:solidFill>
                <a:latin typeface="+mn-ea"/>
                <a:cs typeface="+mn-ea"/>
              </a:rPr>
              <a:t>实用滑雪</a:t>
            </a:r>
            <a:endParaRPr lang="zh-CN" altLang="en-US" sz="2000" b="1">
              <a:solidFill>
                <a:schemeClr val="accent1"/>
              </a:solidFill>
              <a:latin typeface="+mn-ea"/>
              <a:cs typeface="+mn-ea"/>
            </a:endParaRPr>
          </a:p>
        </p:txBody>
      </p:sp>
      <p:sp>
        <p:nvSpPr>
          <p:cNvPr id="17" name="矩形 16"/>
          <p:cNvSpPr/>
          <p:nvPr>
            <p:custDataLst>
              <p:tags r:id="rId3"/>
            </p:custDataLst>
          </p:nvPr>
        </p:nvSpPr>
        <p:spPr>
          <a:xfrm>
            <a:off x="8305800" y="4287520"/>
            <a:ext cx="1841500" cy="604520"/>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4"/>
                </a:solidFill>
                <a:latin typeface="+mn-ea"/>
                <a:cs typeface="+mn-ea"/>
              </a:rPr>
              <a:t>特殊滑雪</a:t>
            </a:r>
            <a:endParaRPr lang="zh-CN" altLang="en-US" sz="2000" b="1">
              <a:solidFill>
                <a:schemeClr val="accent4"/>
              </a:solidFill>
              <a:latin typeface="+mn-ea"/>
              <a:cs typeface="+mn-ea"/>
            </a:endParaRPr>
          </a:p>
        </p:txBody>
      </p:sp>
      <p:sp>
        <p:nvSpPr>
          <p:cNvPr id="19" name="任意多边形: 形状 36"/>
          <p:cNvSpPr/>
          <p:nvPr>
            <p:custDataLst>
              <p:tags r:id="rId4"/>
            </p:custDataLst>
          </p:nvPr>
        </p:nvSpPr>
        <p:spPr>
          <a:xfrm>
            <a:off x="1888490" y="266319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1"/>
          </a:solidFill>
          <a:ln>
            <a:noFill/>
          </a:ln>
          <a:effectLst>
            <a:outerShdw blurRad="50800" dist="63500" dir="8100000" algn="tr"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0" name="任意多边形: 形状 38"/>
          <p:cNvSpPr/>
          <p:nvPr>
            <p:custDataLst>
              <p:tags r:id="rId5"/>
            </p:custDataLst>
          </p:nvPr>
        </p:nvSpPr>
        <p:spPr>
          <a:xfrm>
            <a:off x="2066290" y="266255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1">
                  <a:lumMod val="40000"/>
                  <a:lumOff val="60000"/>
                </a:schemeClr>
              </a:gs>
              <a:gs pos="90000">
                <a:schemeClr val="accent1">
                  <a:alpha val="100000"/>
                </a:schemeClr>
              </a:gs>
            </a:gsLst>
            <a:lin ang="8100000" scaled="0"/>
            <a:tileRect/>
          </a:gradFill>
          <a:ln>
            <a:noFill/>
          </a:ln>
          <a:effectLst>
            <a:outerShdw blurRad="50800" dist="635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dirty="0">
                <a:solidFill>
                  <a:schemeClr val="lt1">
                    <a:lumMod val="100000"/>
                  </a:schemeClr>
                </a:solidFill>
                <a:latin typeface="+mn-ea"/>
                <a:cs typeface="+mn-ea"/>
                <a:sym typeface="+mn-ea"/>
              </a:rPr>
              <a:t>01</a:t>
            </a:r>
            <a:endParaRPr lang="en-US" altLang="zh-CN" sz="2400" b="1" dirty="0">
              <a:solidFill>
                <a:schemeClr val="lt1">
                  <a:lumMod val="100000"/>
                </a:schemeClr>
              </a:solidFill>
              <a:latin typeface="+mn-ea"/>
              <a:cs typeface="+mn-ea"/>
              <a:sym typeface="+mn-ea"/>
            </a:endParaRPr>
          </a:p>
        </p:txBody>
      </p:sp>
      <p:sp>
        <p:nvSpPr>
          <p:cNvPr id="21" name="任意多边形: 形状 36"/>
          <p:cNvSpPr/>
          <p:nvPr>
            <p:custDataLst>
              <p:tags r:id="rId6"/>
            </p:custDataLst>
          </p:nvPr>
        </p:nvSpPr>
        <p:spPr>
          <a:xfrm>
            <a:off x="4102735" y="266319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2"/>
          </a:solidFill>
          <a:ln>
            <a:noFill/>
          </a:ln>
          <a:effectLst>
            <a:outerShdw blurRad="50800" dist="63500" dir="8100000" algn="tr" rotWithShape="0">
              <a:schemeClr val="accent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2" name="任意多边形: 形状 38"/>
          <p:cNvSpPr/>
          <p:nvPr>
            <p:custDataLst>
              <p:tags r:id="rId7"/>
            </p:custDataLst>
          </p:nvPr>
        </p:nvSpPr>
        <p:spPr>
          <a:xfrm>
            <a:off x="4280535" y="266255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2">
                  <a:lumMod val="40000"/>
                  <a:lumOff val="60000"/>
                </a:schemeClr>
              </a:gs>
              <a:gs pos="90000">
                <a:schemeClr val="accent2"/>
              </a:gs>
            </a:gsLst>
            <a:lin ang="8100000" scaled="0"/>
            <a:tileRect/>
          </a:gradFill>
          <a:ln>
            <a:noFill/>
          </a:ln>
          <a:effectLst>
            <a:outerShdw blurRad="50800" dist="63500" dir="8100000" algn="tr"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02</a:t>
            </a:r>
            <a:endParaRPr lang="en-US" altLang="zh-CN" sz="2400" b="1">
              <a:solidFill>
                <a:schemeClr val="lt1">
                  <a:lumMod val="100000"/>
                </a:schemeClr>
              </a:solidFill>
              <a:latin typeface="+mn-ea"/>
              <a:cs typeface="+mn-ea"/>
              <a:sym typeface="+mn-ea"/>
            </a:endParaRPr>
          </a:p>
        </p:txBody>
      </p:sp>
      <p:sp>
        <p:nvSpPr>
          <p:cNvPr id="18" name="矩形 17"/>
          <p:cNvSpPr/>
          <p:nvPr>
            <p:custDataLst>
              <p:tags r:id="rId8"/>
            </p:custDataLst>
          </p:nvPr>
        </p:nvSpPr>
        <p:spPr>
          <a:xfrm>
            <a:off x="3877310" y="4287520"/>
            <a:ext cx="1841500" cy="604520"/>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2"/>
                </a:solidFill>
                <a:latin typeface="+mn-ea"/>
                <a:cs typeface="+mn-ea"/>
              </a:rPr>
              <a:t>竞技滑雪</a:t>
            </a:r>
            <a:endParaRPr lang="zh-CN" altLang="en-US" sz="2000" b="1">
              <a:solidFill>
                <a:schemeClr val="accent2"/>
              </a:solidFill>
              <a:latin typeface="+mn-ea"/>
              <a:cs typeface="+mn-ea"/>
            </a:endParaRPr>
          </a:p>
        </p:txBody>
      </p:sp>
      <p:sp>
        <p:nvSpPr>
          <p:cNvPr id="28" name="任意多边形: 形状 36"/>
          <p:cNvSpPr/>
          <p:nvPr>
            <p:custDataLst>
              <p:tags r:id="rId9"/>
            </p:custDataLst>
          </p:nvPr>
        </p:nvSpPr>
        <p:spPr>
          <a:xfrm>
            <a:off x="6316980" y="266319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3"/>
          </a:solidFill>
          <a:ln>
            <a:noFill/>
          </a:ln>
          <a:effectLst>
            <a:outerShdw blurRad="50800" dist="63500" dir="8100000" algn="tr" rotWithShape="0">
              <a:schemeClr val="accent3">
                <a:lumMod val="5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30" name="任意多边形: 形状 38"/>
          <p:cNvSpPr/>
          <p:nvPr>
            <p:custDataLst>
              <p:tags r:id="rId10"/>
            </p:custDataLst>
          </p:nvPr>
        </p:nvSpPr>
        <p:spPr>
          <a:xfrm>
            <a:off x="6494780" y="266255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3">
                  <a:lumMod val="40000"/>
                  <a:lumOff val="60000"/>
                </a:schemeClr>
              </a:gs>
              <a:gs pos="80000">
                <a:schemeClr val="accent3"/>
              </a:gs>
            </a:gsLst>
            <a:lin ang="8100000" scaled="0"/>
            <a:tileRect/>
          </a:gradFill>
          <a:ln>
            <a:noFill/>
          </a:ln>
          <a:effectLst>
            <a:outerShdw blurRad="50800" dist="63500" dir="8100000" algn="tr"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03</a:t>
            </a:r>
            <a:endParaRPr lang="en-US" altLang="zh-CN" sz="2400" b="1">
              <a:solidFill>
                <a:schemeClr val="lt1">
                  <a:lumMod val="100000"/>
                </a:schemeClr>
              </a:solidFill>
              <a:latin typeface="+mn-ea"/>
              <a:cs typeface="+mn-ea"/>
              <a:sym typeface="+mn-ea"/>
            </a:endParaRPr>
          </a:p>
        </p:txBody>
      </p:sp>
      <p:sp>
        <p:nvSpPr>
          <p:cNvPr id="23" name="矩形 22"/>
          <p:cNvSpPr/>
          <p:nvPr>
            <p:custDataLst>
              <p:tags r:id="rId11"/>
            </p:custDataLst>
          </p:nvPr>
        </p:nvSpPr>
        <p:spPr>
          <a:xfrm>
            <a:off x="6180455" y="4613910"/>
            <a:ext cx="1841500" cy="604520"/>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3"/>
                </a:solidFill>
                <a:latin typeface="+mn-ea"/>
                <a:cs typeface="+mn-ea"/>
              </a:rPr>
              <a:t>大众休闲旅游</a:t>
            </a:r>
            <a:endParaRPr lang="zh-CN" altLang="en-US" sz="2000" b="1">
              <a:solidFill>
                <a:schemeClr val="accent3"/>
              </a:solidFill>
              <a:latin typeface="+mn-ea"/>
              <a:cs typeface="+mn-ea"/>
            </a:endParaRPr>
          </a:p>
          <a:p>
            <a:pPr algn="ctr">
              <a:spcBef>
                <a:spcPct val="0"/>
              </a:spcBef>
              <a:spcAft>
                <a:spcPct val="0"/>
              </a:spcAft>
            </a:pPr>
            <a:r>
              <a:rPr lang="zh-CN" altLang="en-US" sz="2000" b="1">
                <a:solidFill>
                  <a:schemeClr val="accent3"/>
                </a:solidFill>
                <a:latin typeface="+mn-ea"/>
                <a:cs typeface="+mn-ea"/>
              </a:rPr>
              <a:t>滑雪</a:t>
            </a:r>
            <a:endParaRPr lang="zh-CN" altLang="en-US" sz="2000" b="1">
              <a:solidFill>
                <a:schemeClr val="accent3"/>
              </a:solidFill>
              <a:latin typeface="+mn-ea"/>
              <a:cs typeface="+mn-ea"/>
            </a:endParaRPr>
          </a:p>
        </p:txBody>
      </p:sp>
      <p:sp>
        <p:nvSpPr>
          <p:cNvPr id="38" name="任意多边形: 形状 36"/>
          <p:cNvSpPr/>
          <p:nvPr>
            <p:custDataLst>
              <p:tags r:id="rId12"/>
            </p:custDataLst>
          </p:nvPr>
        </p:nvSpPr>
        <p:spPr>
          <a:xfrm>
            <a:off x="8531225" y="266319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4"/>
          </a:solidFill>
          <a:ln>
            <a:noFill/>
          </a:ln>
          <a:effectLst>
            <a:outerShdw blurRad="50800" dist="63500" dir="8100000" algn="tr" rotWithShape="0">
              <a:schemeClr val="accent4">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40" name="任意多边形: 形状 38"/>
          <p:cNvSpPr/>
          <p:nvPr>
            <p:custDataLst>
              <p:tags r:id="rId13"/>
            </p:custDataLst>
          </p:nvPr>
        </p:nvSpPr>
        <p:spPr>
          <a:xfrm>
            <a:off x="8709025" y="266255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4">
                  <a:lumMod val="40000"/>
                  <a:lumOff val="60000"/>
                </a:schemeClr>
              </a:gs>
              <a:gs pos="90000">
                <a:schemeClr val="accent4"/>
              </a:gs>
            </a:gsLst>
            <a:lin ang="8100000" scaled="0"/>
            <a:tileRect/>
          </a:gradFill>
          <a:ln>
            <a:noFill/>
          </a:ln>
          <a:effectLst>
            <a:outerShdw blurRad="50800" dist="63500" dir="8100000" algn="tr" rotWithShape="0">
              <a:schemeClr val="accent4">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04</a:t>
            </a:r>
            <a:endParaRPr lang="en-US" altLang="zh-CN" sz="2400" b="1">
              <a:solidFill>
                <a:schemeClr val="lt1">
                  <a:lumMod val="100000"/>
                </a:schemeClr>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四、滑雪运动的分类与作用</a:t>
            </a:r>
            <a:endParaRPr lang="zh-CN" altLang="en-US">
              <a:sym typeface="+mn-ea"/>
            </a:endParaRPr>
          </a:p>
        </p:txBody>
      </p:sp>
      <p:sp>
        <p:nvSpPr>
          <p:cNvPr id="7" name="文本框 6"/>
          <p:cNvSpPr txBox="1"/>
          <p:nvPr/>
        </p:nvSpPr>
        <p:spPr>
          <a:xfrm>
            <a:off x="488950" y="1569085"/>
            <a:ext cx="11305540" cy="423545"/>
          </a:xfrm>
          <a:prstGeom prst="rect">
            <a:avLst/>
          </a:prstGeom>
          <a:noFill/>
        </p:spPr>
        <p:txBody>
          <a:bodyPr wrap="square">
            <a:spAutoFit/>
          </a:bodyPr>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（一）滑雪运动的分类</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grpSp>
        <p:nvGrpSpPr>
          <p:cNvPr id="16" name="组合 15"/>
          <p:cNvGrpSpPr/>
          <p:nvPr/>
        </p:nvGrpSpPr>
        <p:grpSpPr>
          <a:xfrm>
            <a:off x="1777365" y="2640965"/>
            <a:ext cx="1733453" cy="2745883"/>
            <a:chOff x="1724" y="5846"/>
            <a:chExt cx="3221" cy="5101"/>
          </a:xfrm>
        </p:grpSpPr>
        <p:sp>
          <p:nvSpPr>
            <p:cNvPr id="27" name="圆形"/>
            <p:cNvSpPr/>
            <p:nvPr/>
          </p:nvSpPr>
          <p:spPr>
            <a:xfrm>
              <a:off x="2221" y="6334"/>
              <a:ext cx="2233" cy="2232"/>
            </a:xfrm>
            <a:prstGeom prst="ellipse">
              <a:avLst/>
            </a:prstGeom>
            <a:noFill/>
            <a:ln w="50800" cap="flat" cmpd="sng" algn="ctr">
              <a:solidFill>
                <a:schemeClr val="bg1">
                  <a:lumMod val="85000"/>
                </a:schemeClr>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24" name="圆形"/>
            <p:cNvSpPr/>
            <p:nvPr/>
          </p:nvSpPr>
          <p:spPr>
            <a:xfrm>
              <a:off x="1724" y="5846"/>
              <a:ext cx="3221" cy="3220"/>
            </a:xfrm>
            <a:prstGeom prst="ellipse">
              <a:avLst/>
            </a:prstGeom>
            <a:noFill/>
            <a:ln w="50800" cap="flat" cmpd="sng" algn="ctr">
              <a:solidFill>
                <a:srgbClr val="CF3044"/>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29" name="圆形"/>
            <p:cNvSpPr/>
            <p:nvPr/>
          </p:nvSpPr>
          <p:spPr>
            <a:xfrm>
              <a:off x="4267" y="6051"/>
              <a:ext cx="567" cy="567"/>
            </a:xfrm>
            <a:prstGeom prst="ellipse">
              <a:avLst/>
            </a:prstGeom>
            <a:solidFill>
              <a:srgbClr val="CF3044"/>
            </a:solidFill>
            <a:ln w="38100" cap="flat" cmpd="sng" algn="ctr">
              <a:solidFill>
                <a:srgbClr val="FFFFFF"/>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26" name="矩形"/>
            <p:cNvSpPr/>
            <p:nvPr/>
          </p:nvSpPr>
          <p:spPr>
            <a:xfrm>
              <a:off x="2181" y="8751"/>
              <a:ext cx="2363" cy="2196"/>
            </a:xfrm>
            <a:prstGeom prst="roundRect">
              <a:avLst/>
            </a:prstGeom>
            <a:solidFill>
              <a:srgbClr val="CF3044"/>
            </a:solidFill>
            <a:ln w="50800" cap="flat" cmpd="sng" algn="ctr">
              <a:solidFill>
                <a:srgbClr val="FFFFFF"/>
              </a:solidFill>
              <a:prstDash val="solid"/>
              <a:miter lim="800000"/>
            </a:ln>
            <a:effectLst/>
          </p:spPr>
          <p:txBody>
            <a:bodyPr wrap="none" anchor="ctr">
              <a:normAutofit/>
            </a:bodyPr>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rPr>
                <a:t>增强心肺</a:t>
              </a:r>
              <a:endParaRPr kumimoji="0" lang="zh-CN" altLang="en-US" sz="2000" b="1" i="0" u="none" strike="noStrike" kern="0" cap="none" spc="0" normalizeH="0" baseline="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rPr>
                <a:t>功能</a:t>
              </a:r>
              <a:endParaRPr kumimoji="0" lang="zh-CN" altLang="en-US" sz="2000" b="1" i="0" u="none" strike="noStrike" kern="0" cap="none" spc="0" normalizeH="0" baseline="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grpSp>
      <p:grpSp>
        <p:nvGrpSpPr>
          <p:cNvPr id="32" name="组合 31"/>
          <p:cNvGrpSpPr/>
          <p:nvPr/>
        </p:nvGrpSpPr>
        <p:grpSpPr>
          <a:xfrm>
            <a:off x="4300220" y="2640965"/>
            <a:ext cx="1724560" cy="2746450"/>
            <a:chOff x="8170" y="5927"/>
            <a:chExt cx="3221" cy="5128"/>
          </a:xfrm>
        </p:grpSpPr>
        <p:sp>
          <p:nvSpPr>
            <p:cNvPr id="34" name="圆形"/>
            <p:cNvSpPr/>
            <p:nvPr/>
          </p:nvSpPr>
          <p:spPr>
            <a:xfrm>
              <a:off x="8667" y="6415"/>
              <a:ext cx="2233" cy="2232"/>
            </a:xfrm>
            <a:prstGeom prst="ellipse">
              <a:avLst/>
            </a:prstGeom>
            <a:noFill/>
            <a:ln w="50800" cap="flat" cmpd="sng" algn="ctr">
              <a:solidFill>
                <a:schemeClr val="bg1">
                  <a:lumMod val="85000"/>
                </a:schemeClr>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5" name="圆形"/>
            <p:cNvSpPr/>
            <p:nvPr/>
          </p:nvSpPr>
          <p:spPr>
            <a:xfrm>
              <a:off x="8170" y="5927"/>
              <a:ext cx="3221" cy="3220"/>
            </a:xfrm>
            <a:prstGeom prst="ellipse">
              <a:avLst/>
            </a:prstGeom>
            <a:noFill/>
            <a:ln w="50800" cap="flat" cmpd="sng" algn="ctr">
              <a:solidFill>
                <a:srgbClr val="222F38"/>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6" name="圆形"/>
            <p:cNvSpPr/>
            <p:nvPr/>
          </p:nvSpPr>
          <p:spPr>
            <a:xfrm>
              <a:off x="10616" y="6132"/>
              <a:ext cx="567" cy="567"/>
            </a:xfrm>
            <a:prstGeom prst="ellipse">
              <a:avLst/>
            </a:prstGeom>
            <a:solidFill>
              <a:srgbClr val="222F38"/>
            </a:solidFill>
            <a:ln w="38100" cap="flat" cmpd="sng" algn="ctr">
              <a:solidFill>
                <a:srgbClr val="FFFFFF"/>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7" name="矩形"/>
            <p:cNvSpPr/>
            <p:nvPr/>
          </p:nvSpPr>
          <p:spPr>
            <a:xfrm>
              <a:off x="8627" y="8833"/>
              <a:ext cx="2363" cy="2222"/>
            </a:xfrm>
            <a:prstGeom prst="roundRect">
              <a:avLst/>
            </a:prstGeom>
            <a:solidFill>
              <a:srgbClr val="222F38"/>
            </a:solidFill>
            <a:ln w="50800" cap="flat" cmpd="sng" algn="ctr">
              <a:solidFill>
                <a:srgbClr val="FFFFFF"/>
              </a:solidFill>
              <a:prstDash val="solid"/>
              <a:miter lim="800000"/>
            </a:ln>
            <a:effectLst/>
          </p:spPr>
          <p:txBody>
            <a:bodyPr wrap="none" anchor="ctr">
              <a:normAutofit lnSpcReduction="10000"/>
            </a:bodyPr>
            <a:p>
              <a:pPr marL="0" marR="0" lvl="0" indent="0" algn="ctr" defTabSz="914400" rtl="0" eaLnBrk="1" fontAlgn="auto" latinLnBrk="0" hangingPunct="1">
                <a:lnSpc>
                  <a:spcPct val="100000"/>
                </a:lnSpc>
                <a:spcBef>
                  <a:spcPct val="0"/>
                </a:spcBef>
                <a:spcAft>
                  <a:spcPct val="0"/>
                </a:spcAft>
                <a:buClrTx/>
                <a:buSzTx/>
                <a:buFontTx/>
                <a:buNone/>
                <a:defRPr/>
              </a:pPr>
              <a:r>
                <a:rPr kumimoji="0" sz="2000" b="1" i="0" u="none" strike="noStrike" kern="0" cap="none" spc="0" normalizeH="0" baseline="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rPr>
                <a:t>改善情绪</a:t>
              </a:r>
              <a:endParaRPr kumimoji="0" sz="2000" b="1" i="0" u="none" strike="noStrike" kern="0" cap="none" spc="0" normalizeH="0" baseline="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grpSp>
      <p:grpSp>
        <p:nvGrpSpPr>
          <p:cNvPr id="33" name="组合 32"/>
          <p:cNvGrpSpPr/>
          <p:nvPr/>
        </p:nvGrpSpPr>
        <p:grpSpPr>
          <a:xfrm>
            <a:off x="6557010" y="2640965"/>
            <a:ext cx="1755775" cy="2746125"/>
            <a:chOff x="14166" y="5871"/>
            <a:chExt cx="3221" cy="5038"/>
          </a:xfrm>
        </p:grpSpPr>
        <p:sp>
          <p:nvSpPr>
            <p:cNvPr id="41" name="圆形"/>
            <p:cNvSpPr/>
            <p:nvPr/>
          </p:nvSpPr>
          <p:spPr>
            <a:xfrm>
              <a:off x="14663" y="6359"/>
              <a:ext cx="2233" cy="2232"/>
            </a:xfrm>
            <a:prstGeom prst="ellipse">
              <a:avLst/>
            </a:prstGeom>
            <a:noFill/>
            <a:ln w="50800" cap="flat" cmpd="sng" algn="ctr">
              <a:solidFill>
                <a:schemeClr val="bg1">
                  <a:lumMod val="85000"/>
                </a:schemeClr>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2" name="圆形"/>
            <p:cNvSpPr/>
            <p:nvPr/>
          </p:nvSpPr>
          <p:spPr>
            <a:xfrm>
              <a:off x="14166" y="5871"/>
              <a:ext cx="3221" cy="3220"/>
            </a:xfrm>
            <a:prstGeom prst="ellipse">
              <a:avLst/>
            </a:prstGeom>
            <a:noFill/>
            <a:ln w="50800" cap="flat" cmpd="sng" algn="ctr">
              <a:solidFill>
                <a:srgbClr val="4FC2DD"/>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4" name="圆形"/>
            <p:cNvSpPr/>
            <p:nvPr/>
          </p:nvSpPr>
          <p:spPr>
            <a:xfrm>
              <a:off x="16612" y="6076"/>
              <a:ext cx="567" cy="567"/>
            </a:xfrm>
            <a:prstGeom prst="ellipse">
              <a:avLst/>
            </a:prstGeom>
            <a:solidFill>
              <a:srgbClr val="4FC2DD"/>
            </a:solidFill>
            <a:ln w="38100" cap="flat" cmpd="sng" algn="ctr">
              <a:solidFill>
                <a:srgbClr val="FFFFFF"/>
              </a:solidFill>
              <a:prstDash val="solid"/>
              <a:miter lim="800000"/>
            </a:ln>
            <a:effectLst/>
          </p:spPr>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sz="1800" b="1" i="0" u="none" strike="noStrike" kern="0" cap="none" spc="0" normalizeH="0" baseline="0" noProof="0">
                <a:ln>
                  <a:noFill/>
                </a:ln>
                <a:solidFill>
                  <a:srgbClr val="FFFFFF"/>
                </a:solidFill>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39" name="圆角矩形 38"/>
            <p:cNvSpPr/>
            <p:nvPr/>
          </p:nvSpPr>
          <p:spPr>
            <a:xfrm>
              <a:off x="14446" y="8647"/>
              <a:ext cx="2660" cy="2262"/>
            </a:xfrm>
            <a:prstGeom prst="roundRect">
              <a:avLst/>
            </a:prstGeom>
            <a:solidFill>
              <a:srgbClr val="4FC2DD"/>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43" name="图片 42" descr="303b32313539333933383bc6b9c5d2c7f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315210" y="3211195"/>
            <a:ext cx="689610" cy="689610"/>
          </a:xfrm>
          <a:prstGeom prst="rect">
            <a:avLst/>
          </a:prstGeom>
        </p:spPr>
      </p:pic>
      <p:pic>
        <p:nvPicPr>
          <p:cNvPr id="46" name="图片 45" descr="303b32313538393536373bd4cbb6af"/>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18985" y="3173095"/>
            <a:ext cx="619125" cy="619125"/>
          </a:xfrm>
          <a:prstGeom prst="rect">
            <a:avLst/>
          </a:prstGeom>
        </p:spPr>
      </p:pic>
      <p:pic>
        <p:nvPicPr>
          <p:cNvPr id="47" name="图片 46" descr="343435383234383b333638313834353bd4cbb6afd0ac"/>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90440" y="3065145"/>
            <a:ext cx="914400" cy="914400"/>
          </a:xfrm>
          <a:prstGeom prst="rect">
            <a:avLst/>
          </a:prstGeom>
        </p:spPr>
      </p:pic>
      <p:sp>
        <p:nvSpPr>
          <p:cNvPr id="49" name="文本框 48"/>
          <p:cNvSpPr txBox="1"/>
          <p:nvPr/>
        </p:nvSpPr>
        <p:spPr>
          <a:xfrm>
            <a:off x="6670675" y="4365625"/>
            <a:ext cx="1489075" cy="923925"/>
          </a:xfrm>
          <a:prstGeom prst="rect">
            <a:avLst/>
          </a:prstGeom>
        </p:spPr>
        <p:txBody>
          <a:bodyPr wrap="square">
            <a:noAutofit/>
            <a:extLst>
              <a:ext uri="{4A0BC546-FE56-4ADE-93B0-CB8AF2F6F144}">
                <wpsdc:textFrameExt xmlns:wpsdc="http://www.wps.cn/officeDocument/2022/drawingmlCustomData" type="text"/>
              </a:ext>
            </a:extLst>
          </a:bodyPr>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000" b="1" kern="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rPr>
              <a:t>锻炼身体的协调能力和柔韧性</a:t>
            </a:r>
            <a:endParaRPr lang="zh-CN" altLang="en-US" sz="2000" b="1" kern="0" noProof="0">
              <a:ln>
                <a:noFill/>
              </a:ln>
              <a:solidFill>
                <a:srgbClr val="FFFFFF"/>
              </a:solidFill>
              <a:effectLst>
                <a:outerShdw blurRad="38100" dist="38100" dir="2700000" algn="tl">
                  <a:srgbClr val="000000">
                    <a:alpha val="43137"/>
                  </a:srgbClr>
                </a:outerShdw>
              </a:effectLst>
              <a:uLnTx/>
              <a:uFillTx/>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　游泳运动</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三</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2940" y="1753235"/>
            <a:ext cx="5099050" cy="3784600"/>
          </a:xfrm>
          <a:prstGeom prst="rect">
            <a:avLst/>
          </a:prstGeom>
          <a:noFill/>
        </p:spPr>
        <p:txBody>
          <a:bodyPr wrap="square" rtlCol="0" anchor="t">
            <a:spAutoFit/>
          </a:bodyPr>
          <a:p>
            <a:pPr algn="just">
              <a:lnSpc>
                <a:spcPct val="150000"/>
              </a:lnSpc>
              <a:spcBef>
                <a:spcPts val="0"/>
              </a:spcBef>
              <a:spcAft>
                <a:spcPts val="0"/>
              </a:spcAft>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游泳是凭借人自身的动作和水的相互作用力，在水里进行运动的一种体育项目，也是人们生活和劳动中的实用技能。经常参加游泳活动，能匀称地发达肌肉，增强耐寒能力，提高心肺功能，促进新陈代谢，培养勇敢顽强的意志品质，因而深受广大青少年的喜爱。本任务我们主要学习游泳运动的理论知识和动作技能。</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140" cy="2011045"/>
            <a:chOff x="7156" y="2241"/>
            <a:chExt cx="5164" cy="3167"/>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601"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了解游泳运动的起源、发展与特点。</a:t>
              </a:r>
              <a:endParaRPr sz="25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140" cy="2011045"/>
            <a:chOff x="12943" y="2241"/>
            <a:chExt cx="5164" cy="3167"/>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203"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sym typeface="汉仪劲楷简" panose="00020600040101010101" charset="-122"/>
                </a:rPr>
                <a:t>了解游泳的运动装备。</a:t>
              </a:r>
              <a:endParaRPr sz="25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掌握蛙泳和自由泳技术。</a:t>
              </a:r>
              <a:endParaRPr sz="25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grpSp>
        <p:nvGrpSpPr>
          <p:cNvPr id="42" name="组合 41"/>
          <p:cNvGrpSpPr/>
          <p:nvPr>
            <p:custDataLst>
              <p:tags r:id="rId17"/>
            </p:custDataLst>
          </p:nvPr>
        </p:nvGrpSpPr>
        <p:grpSpPr>
          <a:xfrm>
            <a:off x="8218805" y="4102735"/>
            <a:ext cx="3279140" cy="2011045"/>
            <a:chOff x="12943" y="6461"/>
            <a:chExt cx="5164" cy="3167"/>
          </a:xfrm>
        </p:grpSpPr>
        <p:sp>
          <p:nvSpPr>
            <p:cNvPr id="35" name="圆角矩形 15"/>
            <p:cNvSpPr/>
            <p:nvPr>
              <p:custDataLst>
                <p:tags r:id="rId18"/>
              </p:custDataLst>
            </p:nvPr>
          </p:nvSpPr>
          <p:spPr>
            <a:xfrm>
              <a:off x="13211" y="6461"/>
              <a:ext cx="1295" cy="1305"/>
            </a:xfrm>
            <a:prstGeom prst="roundRect">
              <a:avLst>
                <a:gd name="adj" fmla="val 8303"/>
              </a:avLst>
            </a:prstGeom>
            <a:solidFill>
              <a:schemeClr val="accent6"/>
            </a:solidFill>
            <a:ln>
              <a:noFill/>
            </a:ln>
            <a:effectLst>
              <a:outerShdw blurRad="114300" dist="25400" dir="18000000"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16"/>
            <p:cNvSpPr/>
            <p:nvPr>
              <p:custDataLst>
                <p:tags r:id="rId19"/>
              </p:custDataLst>
            </p:nvPr>
          </p:nvSpPr>
          <p:spPr>
            <a:xfrm>
              <a:off x="12943"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custDataLst>
                <p:tags r:id="rId20"/>
              </p:custDataLst>
            </p:nvPr>
          </p:nvSpPr>
          <p:spPr>
            <a:xfrm>
              <a:off x="13211" y="7029"/>
              <a:ext cx="3601" cy="2381"/>
            </a:xfrm>
            <a:prstGeom prst="rect">
              <a:avLst/>
            </a:prstGeom>
            <a:noFill/>
          </p:spPr>
          <p:txBody>
            <a:bodyPr wrap="square" rtlCol="0" anchor="t" anchorCtr="0">
              <a:normAutofit fontScale="90000" lnSpcReduction="20000"/>
            </a:bodyPr>
            <a:p>
              <a:pPr marL="0" lvl="0" algn="l">
                <a:lnSpc>
                  <a:spcPct val="120000"/>
                </a:lnSpc>
                <a:spcBef>
                  <a:spcPts val="0"/>
                </a:spcBef>
                <a:spcAft>
                  <a:spcPts val="800"/>
                </a:spcAft>
                <a:buClrTx/>
                <a:buSzTx/>
                <a:buFontTx/>
              </a:pPr>
              <a:r>
                <a:rPr sz="2500" spc="200">
                  <a:solidFill>
                    <a:schemeClr val="tx1"/>
                  </a:solidFill>
                  <a:uFillTx/>
                  <a:ea typeface="+mn-lt"/>
                  <a:sym typeface="汉仪劲楷简" panose="00020600040101010101" charset="-122"/>
                </a:rPr>
                <a:t>体会到游泳运动的乐趣，并积极参加游泳运动。</a:t>
              </a:r>
              <a:endParaRPr sz="2500" spc="200">
                <a:solidFill>
                  <a:schemeClr val="tx1"/>
                </a:solidFill>
                <a:uFillTx/>
                <a:ea typeface="+mn-lt"/>
                <a:sym typeface="汉仪劲楷简" panose="00020600040101010101" charset="-122"/>
              </a:endParaRPr>
            </a:p>
          </p:txBody>
        </p:sp>
        <p:sp>
          <p:nvSpPr>
            <p:cNvPr id="38" name="椭圆 37"/>
            <p:cNvSpPr/>
            <p:nvPr>
              <p:custDataLst>
                <p:tags r:id="rId21"/>
              </p:custDataLst>
            </p:nvPr>
          </p:nvSpPr>
          <p:spPr>
            <a:xfrm>
              <a:off x="16946" y="7029"/>
              <a:ext cx="798" cy="799"/>
            </a:xfrm>
            <a:prstGeom prst="ellipse">
              <a:avLst/>
            </a:prstGeom>
            <a:solidFill>
              <a:schemeClr val="accent6"/>
            </a:solidFill>
            <a:ln>
              <a:noFill/>
            </a:ln>
            <a:effectLst>
              <a:outerShdw blurRad="254000" dist="114300" dir="4020000" sx="79000" sy="79000" algn="t" rotWithShape="0">
                <a:schemeClr val="accent6">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4</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1+#ppt_w/2"/>
                                          </p:val>
                                        </p:tav>
                                        <p:tav tm="100000">
                                          <p:val>
                                            <p:strVal val="#ppt_x"/>
                                          </p:val>
                                        </p:tav>
                                      </p:tavLst>
                                    </p:anim>
                                    <p:anim calcmode="lin" valueType="num">
                                      <p:cBhvr additive="base">
                                        <p:cTn id="26"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355090" y="269494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1355090" y="91376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355090" y="169926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1451610" y="110871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1355090" y="1952625"/>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游泳馆</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 name="矩形 3"/>
          <p:cNvSpPr/>
          <p:nvPr/>
        </p:nvSpPr>
        <p:spPr>
          <a:xfrm>
            <a:off x="1355090" y="341630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1451610" y="282575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1355090" y="3669665"/>
            <a:ext cx="10142855" cy="2971165"/>
          </a:xfrm>
          <a:prstGeom prst="rect">
            <a:avLst/>
          </a:prstGeom>
          <a:noFill/>
        </p:spPr>
        <p:txBody>
          <a:bodyPr wrap="square" rtlCol="0" anchor="t">
            <a:spAutoFit/>
          </a:bodyPr>
          <a:p>
            <a:pPr marL="342900" indent="-342900" algn="just">
              <a:lnSpc>
                <a:spcPct val="13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穿戴合适的装备，泳衣、泳帽、泳镜等。有需要可准备耳塞、浮板、脚蹼等。</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3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下水前进行岸上热身运动。</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3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下水前的准备运动。</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3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（1）头部向前后左右弯曲以拉伸颈部肌肉，重复此动作 10 次。</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3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（2）单臂轮流向后绕肩，然后双臂同时绕肩。</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3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（3）双手分别从肩上和腰部一起移动直到在后背部互握，然后用力向一起拉伸。</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3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（4）双腿并脚向前伸直坐于地面，双手向前伸以触到脚趾，保持，然后重复。</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3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（5）一腿向前伸直，一腿向后弯曲（大腿外侧向上）坐于地上，尽量向前伸展躯干，然后向后躺倒。重复几次，然后换另一条腿。同时按顺时针和逆时针两个方向绕转脚踝。</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一、游泳的起源与发展</a:t>
            </a:r>
            <a:endParaRPr lang="zh-CN" altLang="en-US"/>
          </a:p>
        </p:txBody>
      </p:sp>
      <p:sp>
        <p:nvSpPr>
          <p:cNvPr id="10" name="文本框 9"/>
          <p:cNvSpPr txBox="1"/>
          <p:nvPr/>
        </p:nvSpPr>
        <p:spPr>
          <a:xfrm>
            <a:off x="692785" y="1457325"/>
            <a:ext cx="10943590" cy="4661535"/>
          </a:xfrm>
          <a:prstGeom prst="rect">
            <a:avLst/>
          </a:prstGeom>
          <a:noFill/>
        </p:spPr>
        <p:txBody>
          <a:bodyPr wrap="square">
            <a:spAutoFit/>
          </a:bodyPr>
          <a:lstStyle/>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游泳的起源可追溯到公元前几千年。那时候古埃及的日用陶器上，就描绘着人在水中潜游，捕捉水鸟的情景。在我国古代的诗歌总集《诗经》中有古人遇水“就其浅矣，泳之游之……”的记载。这里的“游”即指潜行水中，“泳”即指水中浮游，两字合起来便成为后来的“游泳”一词。人类的祖先从原始的采集生活逐渐过渡到渔猎生活，为了寻找食物，逃避猛兽的侵害，他们不得不跋山涉水，学会生活的各种基本技能，所以，游泳的起源从原始的渔猎生活起就产生了。</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19 世纪中期到 20 世纪初，现代游泳运动在英国和澳大利亚等国家出现。1896 年在希腊雅典举行的第 1 届现代奥运会上，游泳就被列为正式竞赛项目。1908 年在英国举办第 4 届奥运会时，成立了国际业余游泳联合会，并公布了世界纪录和竞赛规则。1952 年国际业余游泳联合会决定将游泳列为奥运会的竞赛项目，从此就有了蝶泳、仰泳、蛙泳、自由泳四种正式竞技游泳技术。</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5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游泳运动具有很高的锻炼价值。它不仅能改善心血管系统，提高肺活量，增强肌体抵抗力，加强皮肤血液循环，而且还能提高肌体对温度的适应力，改善健美形体等。</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一、游泳的起源与发展</a:t>
            </a:r>
            <a:endParaRPr lang="zh-CN" altLang="en-US"/>
          </a:p>
        </p:txBody>
      </p:sp>
      <p:sp>
        <p:nvSpPr>
          <p:cNvPr id="10" name="文本框 9"/>
          <p:cNvSpPr txBox="1"/>
          <p:nvPr/>
        </p:nvSpPr>
        <p:spPr>
          <a:xfrm>
            <a:off x="5414010" y="1457325"/>
            <a:ext cx="6380480" cy="5073650"/>
          </a:xfrm>
          <a:prstGeom prst="rect">
            <a:avLst/>
          </a:prstGeom>
          <a:noFill/>
        </p:spPr>
        <p:txBody>
          <a:bodyPr wrap="square">
            <a:spAutoFit/>
          </a:bodyPr>
          <a:lstStyle/>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游泳的起源可追溯到公元前几千年。那时候古埃及的日用陶器上，就描绘着人在水中潜游，捕捉水鸟的情景。在我国古代的诗歌总集《诗经》中有古人遇水“就其浅矣，泳之游之……”的记载。这里的“游”即指潜行水中，“泳”即指水中浮游，两字合起来便成为后来的“游泳”一词。人类的祖先从原始的采集生活逐渐过渡到渔猎生活，为了寻找食物，逃避猛兽的侵害，他们不得不跋山涉水，学会生活的各种基本技能，所以，游泳的起源从原始的渔猎生活起就产生了。</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indent="0" algn="just">
              <a:lnSpc>
                <a:spcPct val="120000"/>
              </a:lnSpc>
              <a:spcBef>
                <a:spcPts val="0"/>
              </a:spcBef>
              <a:spcAft>
                <a:spcPts val="0"/>
              </a:spcAft>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19 世纪中期到 20 世纪初，现代游泳运动在英国和澳大利亚等国家出现。1896 年在希腊雅典举行的第 1 届现代奥运会上，游泳就被列为正式竞赛项目。1908 年在英国举办第 4 届奥运会时，成立了国际业余游泳联合会，并公布了世界纪录和竞赛规则。1952 年国际业余游泳联合会决定将游泳列为奥运会的竞赛项目，从此就有了蝶泳、仰泳、蛙泳、自由泳四种正式竞技游泳技术。</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565785" y="1457325"/>
            <a:ext cx="4724400" cy="3943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球类运动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速度竞技运动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操舞类运动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04</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05</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06</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二、游泳运动的特点</a:t>
            </a:r>
            <a:endParaRPr lang="zh-CN" altLang="en-US"/>
          </a:p>
        </p:txBody>
      </p:sp>
      <p:sp>
        <p:nvSpPr>
          <p:cNvPr id="7" name="圆角矩形 3"/>
          <p:cNvSpPr/>
          <p:nvPr>
            <p:custDataLst>
              <p:tags r:id="rId1"/>
            </p:custDataLst>
          </p:nvPr>
        </p:nvSpPr>
        <p:spPr>
          <a:xfrm>
            <a:off x="1265238" y="1688148"/>
            <a:ext cx="2476500" cy="4293235"/>
          </a:xfrm>
          <a:custGeom>
            <a:avLst/>
            <a:gdLst>
              <a:gd name="adj" fmla="val 6621"/>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00" h="6761">
                <a:moveTo>
                  <a:pt x="3726" y="0"/>
                </a:moveTo>
                <a:lnTo>
                  <a:pt x="3730" y="1"/>
                </a:lnTo>
                <a:cubicBezTo>
                  <a:pt x="3829" y="38"/>
                  <a:pt x="3900" y="133"/>
                  <a:pt x="3900" y="245"/>
                </a:cubicBezTo>
                <a:lnTo>
                  <a:pt x="3900" y="6502"/>
                </a:lnTo>
                <a:cubicBezTo>
                  <a:pt x="3900" y="6645"/>
                  <a:pt x="3784" y="6761"/>
                  <a:pt x="3641" y="6761"/>
                </a:cubicBezTo>
                <a:lnTo>
                  <a:pt x="249" y="6761"/>
                </a:lnTo>
                <a:cubicBezTo>
                  <a:pt x="132" y="6761"/>
                  <a:pt x="34" y="6684"/>
                  <a:pt x="1" y="6579"/>
                </a:cubicBezTo>
                <a:lnTo>
                  <a:pt x="0" y="6574"/>
                </a:lnTo>
                <a:lnTo>
                  <a:pt x="10" y="6580"/>
                </a:lnTo>
                <a:cubicBezTo>
                  <a:pt x="46" y="6599"/>
                  <a:pt x="88" y="6611"/>
                  <a:pt x="133" y="6611"/>
                </a:cubicBezTo>
                <a:lnTo>
                  <a:pt x="3516" y="6611"/>
                </a:lnTo>
                <a:cubicBezTo>
                  <a:pt x="3658" y="6611"/>
                  <a:pt x="3774" y="6495"/>
                  <a:pt x="3774" y="6353"/>
                </a:cubicBezTo>
                <a:lnTo>
                  <a:pt x="3774" y="150"/>
                </a:lnTo>
                <a:cubicBezTo>
                  <a:pt x="3774" y="96"/>
                  <a:pt x="3758" y="47"/>
                  <a:pt x="3730" y="6"/>
                </a:cubicBezTo>
                <a:lnTo>
                  <a:pt x="3726"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indent="0" algn="l" fontAlgn="auto">
              <a:lnSpc>
                <a:spcPct val="140000"/>
              </a:lnSpc>
              <a:buClrTx/>
              <a:buSzTx/>
              <a:buFontTx/>
            </a:pPr>
            <a:endParaRPr lang="zh-CN" altLang="zh-CN" sz="1400" dirty="0">
              <a:solidFill>
                <a:srgbClr val="262626"/>
              </a:solidFill>
              <a:latin typeface="+mn-ea"/>
              <a:cs typeface="+mn-ea"/>
              <a:sym typeface="+mn-ea"/>
            </a:endParaRPr>
          </a:p>
        </p:txBody>
      </p:sp>
      <p:sp>
        <p:nvSpPr>
          <p:cNvPr id="18" name="圆角矩形 3"/>
          <p:cNvSpPr/>
          <p:nvPr>
            <p:custDataLst>
              <p:tags r:id="rId2"/>
            </p:custDataLst>
          </p:nvPr>
        </p:nvSpPr>
        <p:spPr>
          <a:xfrm>
            <a:off x="1185863" y="1619568"/>
            <a:ext cx="2475865" cy="4266565"/>
          </a:xfrm>
          <a:prstGeom prst="roundRect">
            <a:avLst>
              <a:gd name="adj" fmla="val 6621"/>
            </a:avLst>
          </a:prstGeom>
          <a:solidFill>
            <a:schemeClr val="lt1">
              <a:lumMod val="100000"/>
              <a:alpha val="1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indent="0" algn="l" fontAlgn="auto">
              <a:lnSpc>
                <a:spcPct val="140000"/>
              </a:lnSpc>
              <a:buClrTx/>
              <a:buSzTx/>
              <a:buFontTx/>
            </a:pPr>
            <a:r>
              <a:rPr lang="zh-CN" altLang="zh-CN" sz="1400" dirty="0">
                <a:solidFill>
                  <a:schemeClr val="tx1">
                    <a:lumMod val="85000"/>
                    <a:lumOff val="15000"/>
                  </a:schemeClr>
                </a:solidFill>
                <a:latin typeface="+mn-ea"/>
                <a:cs typeface="+mn-ea"/>
                <a:sym typeface="+mn-ea"/>
              </a:rPr>
              <a:t>1. 健身性</a:t>
            </a:r>
            <a:endParaRPr lang="zh-CN" altLang="zh-CN" sz="1400" dirty="0">
              <a:solidFill>
                <a:schemeClr val="tx1">
                  <a:lumMod val="85000"/>
                  <a:lumOff val="15000"/>
                </a:schemeClr>
              </a:solidFill>
              <a:latin typeface="+mn-ea"/>
              <a:cs typeface="+mn-ea"/>
              <a:sym typeface="+mn-ea"/>
            </a:endParaRPr>
          </a:p>
          <a:p>
            <a:pPr lvl="0" indent="0" algn="l" fontAlgn="auto">
              <a:lnSpc>
                <a:spcPct val="140000"/>
              </a:lnSpc>
              <a:buClrTx/>
              <a:buSzTx/>
              <a:buFontTx/>
            </a:pPr>
            <a:r>
              <a:rPr lang="zh-CN" altLang="zh-CN" sz="1400" dirty="0">
                <a:solidFill>
                  <a:schemeClr val="tx1">
                    <a:lumMod val="85000"/>
                    <a:lumOff val="15000"/>
                  </a:schemeClr>
                </a:solidFill>
                <a:latin typeface="+mn-ea"/>
                <a:cs typeface="+mn-ea"/>
                <a:sym typeface="+mn-ea"/>
              </a:rPr>
              <a:t>游泳是一项全身协调性运动。游泳时，利用水的浮力，俯卧或仰卧于水中，全身舒展而松弛，体肢节律极强，身体得到全面、匀称、协调的发展。</a:t>
            </a:r>
            <a:endParaRPr lang="zh-CN" altLang="zh-CN" sz="1400" dirty="0">
              <a:solidFill>
                <a:schemeClr val="tx1">
                  <a:lumMod val="85000"/>
                  <a:lumOff val="15000"/>
                </a:schemeClr>
              </a:solidFill>
              <a:latin typeface="+mn-ea"/>
              <a:cs typeface="+mn-ea"/>
              <a:sym typeface="+mn-ea"/>
            </a:endParaRPr>
          </a:p>
        </p:txBody>
      </p:sp>
      <p:sp>
        <p:nvSpPr>
          <p:cNvPr id="11" name="圆角矩形 16"/>
          <p:cNvSpPr/>
          <p:nvPr>
            <p:custDataLst>
              <p:tags r:id="rId3"/>
            </p:custDataLst>
          </p:nvPr>
        </p:nvSpPr>
        <p:spPr>
          <a:xfrm>
            <a:off x="1399858" y="5286693"/>
            <a:ext cx="410210" cy="412750"/>
          </a:xfrm>
          <a:prstGeom prst="roundRect">
            <a:avLst>
              <a:gd name="adj" fmla="val 2376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1400" b="1">
                <a:solidFill>
                  <a:srgbClr val="FFFFFF"/>
                </a:solidFill>
                <a:latin typeface="+mn-ea"/>
                <a:cs typeface="+mn-ea"/>
                <a:sym typeface="+mn-ea"/>
              </a:rPr>
              <a:t>01</a:t>
            </a:r>
            <a:endParaRPr lang="en-US" altLang="zh-CN" sz="1400" b="1">
              <a:solidFill>
                <a:srgbClr val="FFFFFF"/>
              </a:solidFill>
              <a:latin typeface="+mn-ea"/>
              <a:cs typeface="+mn-ea"/>
              <a:sym typeface="+mn-ea"/>
            </a:endParaRPr>
          </a:p>
        </p:txBody>
      </p:sp>
      <p:sp>
        <p:nvSpPr>
          <p:cNvPr id="25" name="圆角矩形 3"/>
          <p:cNvSpPr/>
          <p:nvPr>
            <p:custDataLst>
              <p:tags r:id="rId4"/>
            </p:custDataLst>
          </p:nvPr>
        </p:nvSpPr>
        <p:spPr>
          <a:xfrm>
            <a:off x="6791008" y="1688148"/>
            <a:ext cx="2476500" cy="4293235"/>
          </a:xfrm>
          <a:custGeom>
            <a:avLst/>
            <a:gdLst>
              <a:gd name="adj" fmla="val 6621"/>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00" h="6761">
                <a:moveTo>
                  <a:pt x="3726" y="0"/>
                </a:moveTo>
                <a:lnTo>
                  <a:pt x="3730" y="1"/>
                </a:lnTo>
                <a:cubicBezTo>
                  <a:pt x="3829" y="38"/>
                  <a:pt x="3900" y="133"/>
                  <a:pt x="3900" y="245"/>
                </a:cubicBezTo>
                <a:lnTo>
                  <a:pt x="3900" y="6502"/>
                </a:lnTo>
                <a:cubicBezTo>
                  <a:pt x="3900" y="6645"/>
                  <a:pt x="3784" y="6761"/>
                  <a:pt x="3641" y="6761"/>
                </a:cubicBezTo>
                <a:lnTo>
                  <a:pt x="249" y="6761"/>
                </a:lnTo>
                <a:cubicBezTo>
                  <a:pt x="132" y="6761"/>
                  <a:pt x="34" y="6684"/>
                  <a:pt x="1" y="6579"/>
                </a:cubicBezTo>
                <a:lnTo>
                  <a:pt x="0" y="6574"/>
                </a:lnTo>
                <a:lnTo>
                  <a:pt x="10" y="6580"/>
                </a:lnTo>
                <a:cubicBezTo>
                  <a:pt x="46" y="6599"/>
                  <a:pt x="88" y="6611"/>
                  <a:pt x="133" y="6611"/>
                </a:cubicBezTo>
                <a:lnTo>
                  <a:pt x="3516" y="6611"/>
                </a:lnTo>
                <a:cubicBezTo>
                  <a:pt x="3658" y="6611"/>
                  <a:pt x="3774" y="6495"/>
                  <a:pt x="3774" y="6353"/>
                </a:cubicBezTo>
                <a:lnTo>
                  <a:pt x="3774" y="150"/>
                </a:lnTo>
                <a:cubicBezTo>
                  <a:pt x="3774" y="96"/>
                  <a:pt x="3758" y="47"/>
                  <a:pt x="3730" y="6"/>
                </a:cubicBezTo>
                <a:lnTo>
                  <a:pt x="3726"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indent="0" algn="l" fontAlgn="auto">
              <a:lnSpc>
                <a:spcPct val="140000"/>
              </a:lnSpc>
              <a:buClrTx/>
              <a:buSzTx/>
              <a:buFontTx/>
            </a:pPr>
            <a:endParaRPr lang="zh-CN" altLang="zh-CN" sz="1400" dirty="0">
              <a:solidFill>
                <a:srgbClr val="262626"/>
              </a:solidFill>
              <a:latin typeface="+mn-ea"/>
              <a:cs typeface="+mn-ea"/>
              <a:sym typeface="+mn-ea"/>
            </a:endParaRPr>
          </a:p>
        </p:txBody>
      </p:sp>
      <p:sp>
        <p:nvSpPr>
          <p:cNvPr id="26" name="圆角矩形 3"/>
          <p:cNvSpPr/>
          <p:nvPr>
            <p:custDataLst>
              <p:tags r:id="rId5"/>
            </p:custDataLst>
          </p:nvPr>
        </p:nvSpPr>
        <p:spPr>
          <a:xfrm>
            <a:off x="6711633" y="1619568"/>
            <a:ext cx="2475865" cy="4266565"/>
          </a:xfrm>
          <a:prstGeom prst="roundRect">
            <a:avLst>
              <a:gd name="adj" fmla="val 6621"/>
            </a:avLst>
          </a:prstGeom>
          <a:solidFill>
            <a:schemeClr val="lt1">
              <a:lumMod val="100000"/>
              <a:alpha val="1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indent="0" algn="l" fontAlgn="auto">
              <a:lnSpc>
                <a:spcPct val="140000"/>
              </a:lnSpc>
              <a:buClrTx/>
              <a:buSzTx/>
              <a:buFontTx/>
            </a:pPr>
            <a:r>
              <a:rPr lang="zh-CN" altLang="zh-CN" sz="1400" dirty="0">
                <a:solidFill>
                  <a:schemeClr val="tx1">
                    <a:lumMod val="85000"/>
                    <a:lumOff val="15000"/>
                  </a:schemeClr>
                </a:solidFill>
                <a:latin typeface="+mn-ea"/>
                <a:cs typeface="+mn-ea"/>
                <a:sym typeface="+mn-ea"/>
              </a:rPr>
              <a:t>3. 趣味性</a:t>
            </a:r>
            <a:endParaRPr lang="zh-CN" altLang="zh-CN" sz="1400" dirty="0">
              <a:solidFill>
                <a:schemeClr val="tx1">
                  <a:lumMod val="85000"/>
                  <a:lumOff val="15000"/>
                </a:schemeClr>
              </a:solidFill>
              <a:latin typeface="+mn-ea"/>
              <a:cs typeface="+mn-ea"/>
              <a:sym typeface="+mn-ea"/>
            </a:endParaRPr>
          </a:p>
          <a:p>
            <a:pPr lvl="0" indent="0" algn="l" fontAlgn="auto">
              <a:lnSpc>
                <a:spcPct val="140000"/>
              </a:lnSpc>
              <a:buClrTx/>
              <a:buSzTx/>
              <a:buFontTx/>
            </a:pPr>
            <a:r>
              <a:rPr lang="zh-CN" altLang="zh-CN" sz="1400" dirty="0">
                <a:solidFill>
                  <a:schemeClr val="tx1">
                    <a:lumMod val="85000"/>
                    <a:lumOff val="15000"/>
                  </a:schemeClr>
                </a:solidFill>
                <a:latin typeface="+mn-ea"/>
                <a:cs typeface="+mn-ea"/>
                <a:sym typeface="+mn-ea"/>
              </a:rPr>
              <a:t>游泳是全民健身的休闲运动。游泳可以不拘形式与内容，不受年龄、性别限制。</a:t>
            </a:r>
            <a:endParaRPr lang="zh-CN" altLang="zh-CN" sz="1400" dirty="0">
              <a:solidFill>
                <a:schemeClr val="tx1">
                  <a:lumMod val="85000"/>
                  <a:lumOff val="15000"/>
                </a:schemeClr>
              </a:solidFill>
              <a:latin typeface="+mn-ea"/>
              <a:cs typeface="+mn-ea"/>
              <a:sym typeface="+mn-ea"/>
            </a:endParaRPr>
          </a:p>
        </p:txBody>
      </p:sp>
      <p:sp>
        <p:nvSpPr>
          <p:cNvPr id="27" name="圆角矩形 16"/>
          <p:cNvSpPr/>
          <p:nvPr>
            <p:custDataLst>
              <p:tags r:id="rId6"/>
            </p:custDataLst>
          </p:nvPr>
        </p:nvSpPr>
        <p:spPr>
          <a:xfrm>
            <a:off x="6925628" y="5286693"/>
            <a:ext cx="410210" cy="412750"/>
          </a:xfrm>
          <a:prstGeom prst="roundRect">
            <a:avLst>
              <a:gd name="adj" fmla="val 2376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1400" b="1">
                <a:solidFill>
                  <a:srgbClr val="FFFFFF"/>
                </a:solidFill>
                <a:latin typeface="+mn-ea"/>
                <a:cs typeface="+mn-ea"/>
                <a:sym typeface="+mn-ea"/>
              </a:rPr>
              <a:t>03</a:t>
            </a:r>
            <a:endParaRPr lang="en-US" altLang="zh-CN" sz="1400" b="1">
              <a:solidFill>
                <a:srgbClr val="FFFFFF"/>
              </a:solidFill>
              <a:latin typeface="+mn-ea"/>
              <a:cs typeface="+mn-ea"/>
              <a:sym typeface="+mn-ea"/>
            </a:endParaRPr>
          </a:p>
        </p:txBody>
      </p:sp>
      <p:sp>
        <p:nvSpPr>
          <p:cNvPr id="19" name="圆角矩形 3"/>
          <p:cNvSpPr/>
          <p:nvPr>
            <p:custDataLst>
              <p:tags r:id="rId7"/>
            </p:custDataLst>
          </p:nvPr>
        </p:nvSpPr>
        <p:spPr>
          <a:xfrm>
            <a:off x="4028123" y="1688148"/>
            <a:ext cx="2476500" cy="4293235"/>
          </a:xfrm>
          <a:custGeom>
            <a:avLst/>
            <a:gdLst>
              <a:gd name="adj" fmla="val 6621"/>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00" h="6761">
                <a:moveTo>
                  <a:pt x="3726" y="0"/>
                </a:moveTo>
                <a:lnTo>
                  <a:pt x="3730" y="1"/>
                </a:lnTo>
                <a:cubicBezTo>
                  <a:pt x="3829" y="38"/>
                  <a:pt x="3900" y="133"/>
                  <a:pt x="3900" y="245"/>
                </a:cubicBezTo>
                <a:lnTo>
                  <a:pt x="3900" y="6502"/>
                </a:lnTo>
                <a:cubicBezTo>
                  <a:pt x="3900" y="6645"/>
                  <a:pt x="3784" y="6761"/>
                  <a:pt x="3641" y="6761"/>
                </a:cubicBezTo>
                <a:lnTo>
                  <a:pt x="249" y="6761"/>
                </a:lnTo>
                <a:cubicBezTo>
                  <a:pt x="132" y="6761"/>
                  <a:pt x="34" y="6684"/>
                  <a:pt x="1" y="6579"/>
                </a:cubicBezTo>
                <a:lnTo>
                  <a:pt x="0" y="6574"/>
                </a:lnTo>
                <a:lnTo>
                  <a:pt x="10" y="6580"/>
                </a:lnTo>
                <a:cubicBezTo>
                  <a:pt x="46" y="6599"/>
                  <a:pt x="88" y="6611"/>
                  <a:pt x="133" y="6611"/>
                </a:cubicBezTo>
                <a:lnTo>
                  <a:pt x="3516" y="6611"/>
                </a:lnTo>
                <a:cubicBezTo>
                  <a:pt x="3658" y="6611"/>
                  <a:pt x="3774" y="6495"/>
                  <a:pt x="3774" y="6353"/>
                </a:cubicBezTo>
                <a:lnTo>
                  <a:pt x="3774" y="150"/>
                </a:lnTo>
                <a:cubicBezTo>
                  <a:pt x="3774" y="96"/>
                  <a:pt x="3758" y="47"/>
                  <a:pt x="3730" y="6"/>
                </a:cubicBezTo>
                <a:lnTo>
                  <a:pt x="3726"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indent="0" algn="l" fontAlgn="auto">
              <a:lnSpc>
                <a:spcPct val="140000"/>
              </a:lnSpc>
              <a:buClrTx/>
              <a:buSzTx/>
              <a:buFontTx/>
            </a:pPr>
            <a:endParaRPr lang="zh-CN" altLang="zh-CN" sz="1400" dirty="0">
              <a:solidFill>
                <a:srgbClr val="262626"/>
              </a:solidFill>
              <a:latin typeface="+mn-ea"/>
              <a:cs typeface="+mn-ea"/>
              <a:sym typeface="+mn-ea"/>
            </a:endParaRPr>
          </a:p>
        </p:txBody>
      </p:sp>
      <p:sp>
        <p:nvSpPr>
          <p:cNvPr id="21" name="圆角矩形 3"/>
          <p:cNvSpPr/>
          <p:nvPr>
            <p:custDataLst>
              <p:tags r:id="rId8"/>
            </p:custDataLst>
          </p:nvPr>
        </p:nvSpPr>
        <p:spPr>
          <a:xfrm>
            <a:off x="3948748" y="1619568"/>
            <a:ext cx="2475865" cy="4266565"/>
          </a:xfrm>
          <a:prstGeom prst="roundRect">
            <a:avLst>
              <a:gd name="adj" fmla="val 6621"/>
            </a:avLst>
          </a:prstGeom>
          <a:solidFill>
            <a:schemeClr val="lt1">
              <a:lumMod val="100000"/>
              <a:alpha val="10000"/>
            </a:schemeClr>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just">
              <a:lnSpc>
                <a:spcPct val="140000"/>
              </a:lnSpc>
              <a:buClrTx/>
              <a:buSzTx/>
              <a:buFontTx/>
            </a:pPr>
            <a:r>
              <a:rPr lang="zh-CN" altLang="zh-CN" sz="1400" dirty="0">
                <a:solidFill>
                  <a:srgbClr val="262626"/>
                </a:solidFill>
                <a:latin typeface="+mn-ea"/>
                <a:cs typeface="+mn-ea"/>
                <a:sym typeface="+mn-ea"/>
              </a:rPr>
              <a:t>2. 竞争性</a:t>
            </a:r>
            <a:endParaRPr lang="zh-CN" altLang="zh-CN" sz="1400" dirty="0">
              <a:solidFill>
                <a:srgbClr val="262626"/>
              </a:solidFill>
              <a:latin typeface="+mn-ea"/>
              <a:cs typeface="+mn-ea"/>
              <a:sym typeface="+mn-ea"/>
            </a:endParaRPr>
          </a:p>
          <a:p>
            <a:pPr lvl="0" algn="just">
              <a:lnSpc>
                <a:spcPct val="140000"/>
              </a:lnSpc>
              <a:buClrTx/>
              <a:buSzTx/>
              <a:buFontTx/>
            </a:pPr>
            <a:r>
              <a:rPr lang="zh-CN" altLang="zh-CN" sz="1400" dirty="0">
                <a:solidFill>
                  <a:srgbClr val="262626"/>
                </a:solidFill>
                <a:latin typeface="+mn-ea"/>
                <a:cs typeface="+mn-ea"/>
                <a:sym typeface="+mn-ea"/>
              </a:rPr>
              <a:t>游泳是竞速体育的一项运动。游泳运动大到奥运会，小到活动游戏，无不以强健体魄、增进心理健康和追逐胜利为目的。然而，游泳竞赛的残酷性又往往表现在成功、胜利只是相对的、暂时的，而挫折、失败才是经常的、普遍的。</a:t>
            </a:r>
            <a:endParaRPr lang="zh-CN" altLang="zh-CN" sz="1400" dirty="0">
              <a:solidFill>
                <a:srgbClr val="262626"/>
              </a:solidFill>
              <a:latin typeface="+mn-ea"/>
              <a:cs typeface="+mn-ea"/>
              <a:sym typeface="+mn-ea"/>
            </a:endParaRPr>
          </a:p>
        </p:txBody>
      </p:sp>
      <p:sp>
        <p:nvSpPr>
          <p:cNvPr id="22" name="圆角矩形 16"/>
          <p:cNvSpPr/>
          <p:nvPr>
            <p:custDataLst>
              <p:tags r:id="rId9"/>
            </p:custDataLst>
          </p:nvPr>
        </p:nvSpPr>
        <p:spPr>
          <a:xfrm>
            <a:off x="4162743" y="5286693"/>
            <a:ext cx="410210" cy="412750"/>
          </a:xfrm>
          <a:prstGeom prst="roundRect">
            <a:avLst>
              <a:gd name="adj" fmla="val 2376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1400" b="1">
                <a:solidFill>
                  <a:srgbClr val="FFFFFF"/>
                </a:solidFill>
                <a:latin typeface="+mn-ea"/>
                <a:cs typeface="+mn-ea"/>
                <a:sym typeface="+mn-ea"/>
              </a:rPr>
              <a:t>02</a:t>
            </a:r>
            <a:endParaRPr lang="en-US" altLang="zh-CN" sz="1400" b="1">
              <a:solidFill>
                <a:srgbClr val="FFFFFF"/>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三、运动装备</a:t>
            </a:r>
            <a:endParaRPr lang="zh-CN" altLang="en-US"/>
          </a:p>
        </p:txBody>
      </p:sp>
      <p:sp>
        <p:nvSpPr>
          <p:cNvPr id="10" name="文本框 9"/>
          <p:cNvSpPr txBox="1"/>
          <p:nvPr/>
        </p:nvSpPr>
        <p:spPr>
          <a:xfrm>
            <a:off x="323215" y="1775460"/>
            <a:ext cx="11471275" cy="506730"/>
          </a:xfrm>
          <a:prstGeom prst="rect">
            <a:avLst/>
          </a:prstGeom>
          <a:noFill/>
        </p:spPr>
        <p:txBody>
          <a:bodyPr wrap="square">
            <a:spAutoFit/>
          </a:bodyPr>
          <a:lstStyle/>
          <a:p>
            <a:pPr indent="0" algn="just">
              <a:lnSpc>
                <a:spcPct val="150000"/>
              </a:lnSpc>
              <a:buClr>
                <a:schemeClr val="tx1"/>
              </a:buClr>
              <a:buFont typeface="汉仪劲楷简" panose="00020600040101010101" charset="-122"/>
              <a:buNone/>
            </a:pPr>
            <a:r>
              <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不论是刚学游泳的人还是经常参加游泳的活动者，都要准备一些必需的用具，这样才能使游泳活动顺利进行。</a:t>
            </a:r>
            <a:endParaRPr lang="zh-CN" altLang="en-US">
              <a:solidFill>
                <a:schemeClr val="tx1"/>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 name="圆角矩形 3"/>
          <p:cNvSpPr/>
          <p:nvPr/>
        </p:nvSpPr>
        <p:spPr>
          <a:xfrm>
            <a:off x="323215" y="2526665"/>
            <a:ext cx="11471910" cy="147320"/>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波形 4"/>
          <p:cNvSpPr/>
          <p:nvPr/>
        </p:nvSpPr>
        <p:spPr>
          <a:xfrm>
            <a:off x="676275" y="3417570"/>
            <a:ext cx="2131695" cy="1192530"/>
          </a:xfrm>
          <a:prstGeom prst="wave">
            <a:avLst/>
          </a:prstGeom>
          <a:solidFill>
            <a:schemeClr val="accent2"/>
          </a:solidFill>
          <a:ln>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40000"/>
                  <a:lumOff val="60000"/>
                </a:schemeClr>
              </a:solidFill>
            </a:endParaRPr>
          </a:p>
        </p:txBody>
      </p:sp>
      <p:sp>
        <p:nvSpPr>
          <p:cNvPr id="6" name="波形 5"/>
          <p:cNvSpPr/>
          <p:nvPr/>
        </p:nvSpPr>
        <p:spPr>
          <a:xfrm>
            <a:off x="3538855" y="3417570"/>
            <a:ext cx="2131695" cy="1192530"/>
          </a:xfrm>
          <a:prstGeom prst="wave">
            <a:avLst/>
          </a:prstGeom>
          <a:solidFill>
            <a:schemeClr val="accent2"/>
          </a:solidFill>
          <a:ln>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40000"/>
                  <a:lumOff val="60000"/>
                </a:schemeClr>
              </a:solidFill>
            </a:endParaRPr>
          </a:p>
        </p:txBody>
      </p:sp>
      <p:sp>
        <p:nvSpPr>
          <p:cNvPr id="7" name="波形 6"/>
          <p:cNvSpPr/>
          <p:nvPr/>
        </p:nvSpPr>
        <p:spPr>
          <a:xfrm>
            <a:off x="6401435" y="3417570"/>
            <a:ext cx="2131695" cy="1192530"/>
          </a:xfrm>
          <a:prstGeom prst="wave">
            <a:avLst/>
          </a:prstGeom>
          <a:solidFill>
            <a:schemeClr val="accent2"/>
          </a:solidFill>
          <a:ln>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40000"/>
                  <a:lumOff val="60000"/>
                </a:schemeClr>
              </a:solidFill>
            </a:endParaRPr>
          </a:p>
        </p:txBody>
      </p:sp>
      <p:sp>
        <p:nvSpPr>
          <p:cNvPr id="8" name="波形 7"/>
          <p:cNvSpPr/>
          <p:nvPr/>
        </p:nvSpPr>
        <p:spPr>
          <a:xfrm>
            <a:off x="9264015" y="3417570"/>
            <a:ext cx="2131695" cy="1192530"/>
          </a:xfrm>
          <a:prstGeom prst="wave">
            <a:avLst/>
          </a:prstGeom>
          <a:solidFill>
            <a:schemeClr val="accent2"/>
          </a:solidFill>
          <a:ln>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40000"/>
                  <a:lumOff val="60000"/>
                </a:schemeClr>
              </a:solidFill>
            </a:endParaRPr>
          </a:p>
        </p:txBody>
      </p:sp>
      <p:sp>
        <p:nvSpPr>
          <p:cNvPr id="9" name="波形 8"/>
          <p:cNvSpPr/>
          <p:nvPr/>
        </p:nvSpPr>
        <p:spPr>
          <a:xfrm>
            <a:off x="1964690" y="5120005"/>
            <a:ext cx="2131695" cy="1192530"/>
          </a:xfrm>
          <a:prstGeom prst="wave">
            <a:avLst/>
          </a:prstGeom>
          <a:solidFill>
            <a:schemeClr val="accent2"/>
          </a:solidFill>
          <a:ln>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40000"/>
                  <a:lumOff val="60000"/>
                </a:schemeClr>
              </a:solidFill>
            </a:endParaRPr>
          </a:p>
        </p:txBody>
      </p:sp>
      <p:sp>
        <p:nvSpPr>
          <p:cNvPr id="11" name="波形 10"/>
          <p:cNvSpPr/>
          <p:nvPr/>
        </p:nvSpPr>
        <p:spPr>
          <a:xfrm>
            <a:off x="4827270" y="5120005"/>
            <a:ext cx="2131695" cy="1192530"/>
          </a:xfrm>
          <a:prstGeom prst="wave">
            <a:avLst/>
          </a:prstGeom>
          <a:solidFill>
            <a:schemeClr val="accent2"/>
          </a:solidFill>
          <a:ln>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40000"/>
                  <a:lumOff val="60000"/>
                </a:schemeClr>
              </a:solidFill>
            </a:endParaRPr>
          </a:p>
        </p:txBody>
      </p:sp>
      <p:sp>
        <p:nvSpPr>
          <p:cNvPr id="12" name="波形 11"/>
          <p:cNvSpPr/>
          <p:nvPr/>
        </p:nvSpPr>
        <p:spPr>
          <a:xfrm>
            <a:off x="7689850" y="5120005"/>
            <a:ext cx="2131695" cy="1192530"/>
          </a:xfrm>
          <a:prstGeom prst="wave">
            <a:avLst/>
          </a:prstGeom>
          <a:solidFill>
            <a:schemeClr val="accent2"/>
          </a:solidFill>
          <a:ln>
            <a:solidFill>
              <a:schemeClr val="accent2">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6">
                  <a:lumMod val="40000"/>
                  <a:lumOff val="60000"/>
                </a:schemeClr>
              </a:solidFill>
            </a:endParaRPr>
          </a:p>
        </p:txBody>
      </p:sp>
      <p:sp>
        <p:nvSpPr>
          <p:cNvPr id="13" name="文本框 12"/>
          <p:cNvSpPr txBox="1"/>
          <p:nvPr/>
        </p:nvSpPr>
        <p:spPr>
          <a:xfrm>
            <a:off x="802640" y="3815080"/>
            <a:ext cx="1804035" cy="368300"/>
          </a:xfrm>
          <a:prstGeom prst="rect">
            <a:avLst/>
          </a:prstGeom>
          <a:solidFill>
            <a:schemeClr val="accent2"/>
          </a:solidFill>
        </p:spPr>
        <p:txBody>
          <a:bodyPr wrap="square" rtlCol="0">
            <a:spAutoFit/>
          </a:bodyPr>
          <a:p>
            <a:pPr algn="ctr"/>
            <a:r>
              <a:rPr lang="zh-CN" altLang="en-US" b="1">
                <a:solidFill>
                  <a:schemeClr val="bg1"/>
                </a:solidFill>
              </a:rPr>
              <a:t>合身的游泳衣裤</a:t>
            </a:r>
            <a:endParaRPr lang="zh-CN" altLang="en-US" b="1">
              <a:solidFill>
                <a:schemeClr val="bg1"/>
              </a:solidFill>
            </a:endParaRPr>
          </a:p>
        </p:txBody>
      </p:sp>
      <p:sp>
        <p:nvSpPr>
          <p:cNvPr id="14" name="文本框 13"/>
          <p:cNvSpPr txBox="1"/>
          <p:nvPr/>
        </p:nvSpPr>
        <p:spPr>
          <a:xfrm>
            <a:off x="3674110" y="3836035"/>
            <a:ext cx="1861185" cy="368300"/>
          </a:xfrm>
          <a:prstGeom prst="rect">
            <a:avLst/>
          </a:prstGeom>
          <a:solidFill>
            <a:schemeClr val="accent2"/>
          </a:solidFill>
        </p:spPr>
        <p:txBody>
          <a:bodyPr wrap="square" rtlCol="0">
            <a:spAutoFit/>
          </a:bodyPr>
          <a:p>
            <a:pPr algn="ctr"/>
            <a:r>
              <a:rPr lang="zh-CN" altLang="en-US" b="1">
                <a:solidFill>
                  <a:schemeClr val="bg1"/>
                </a:solidFill>
              </a:rPr>
              <a:t>合适的游泳帽</a:t>
            </a:r>
            <a:endParaRPr lang="zh-CN" altLang="en-US" b="1">
              <a:solidFill>
                <a:schemeClr val="bg1"/>
              </a:solidFill>
            </a:endParaRPr>
          </a:p>
        </p:txBody>
      </p:sp>
      <p:sp>
        <p:nvSpPr>
          <p:cNvPr id="15" name="文本框 14"/>
          <p:cNvSpPr txBox="1"/>
          <p:nvPr/>
        </p:nvSpPr>
        <p:spPr>
          <a:xfrm>
            <a:off x="6719570" y="3820795"/>
            <a:ext cx="1222375" cy="368300"/>
          </a:xfrm>
          <a:prstGeom prst="rect">
            <a:avLst/>
          </a:prstGeom>
          <a:solidFill>
            <a:schemeClr val="accent2"/>
          </a:solidFill>
        </p:spPr>
        <p:txBody>
          <a:bodyPr wrap="square" rtlCol="0">
            <a:spAutoFit/>
          </a:bodyPr>
          <a:p>
            <a:pPr algn="ctr"/>
            <a:r>
              <a:rPr lang="zh-CN" altLang="en-US" b="1">
                <a:solidFill>
                  <a:schemeClr val="bg1"/>
                </a:solidFill>
              </a:rPr>
              <a:t>游泳眼镜</a:t>
            </a:r>
            <a:endParaRPr lang="zh-CN" altLang="en-US" b="1">
              <a:solidFill>
                <a:schemeClr val="bg1"/>
              </a:solidFill>
            </a:endParaRPr>
          </a:p>
        </p:txBody>
      </p:sp>
      <p:sp>
        <p:nvSpPr>
          <p:cNvPr id="16" name="文本框 15"/>
          <p:cNvSpPr txBox="1"/>
          <p:nvPr/>
        </p:nvSpPr>
        <p:spPr>
          <a:xfrm>
            <a:off x="9672320" y="3836035"/>
            <a:ext cx="1222375" cy="368300"/>
          </a:xfrm>
          <a:prstGeom prst="rect">
            <a:avLst/>
          </a:prstGeom>
          <a:solidFill>
            <a:schemeClr val="accent2"/>
          </a:solidFill>
        </p:spPr>
        <p:txBody>
          <a:bodyPr wrap="square" rtlCol="0">
            <a:spAutoFit/>
          </a:bodyPr>
          <a:p>
            <a:pPr algn="ctr"/>
            <a:r>
              <a:rPr lang="zh-CN" altLang="en-US" b="1">
                <a:solidFill>
                  <a:schemeClr val="bg1"/>
                </a:solidFill>
              </a:rPr>
              <a:t>耳塞</a:t>
            </a:r>
            <a:endParaRPr lang="zh-CN" altLang="en-US" b="1">
              <a:solidFill>
                <a:schemeClr val="bg1"/>
              </a:solidFill>
            </a:endParaRPr>
          </a:p>
        </p:txBody>
      </p:sp>
      <p:sp>
        <p:nvSpPr>
          <p:cNvPr id="17" name="文本框 16"/>
          <p:cNvSpPr txBox="1"/>
          <p:nvPr/>
        </p:nvSpPr>
        <p:spPr>
          <a:xfrm>
            <a:off x="2249170" y="5532120"/>
            <a:ext cx="1222375" cy="368300"/>
          </a:xfrm>
          <a:prstGeom prst="rect">
            <a:avLst/>
          </a:prstGeom>
          <a:solidFill>
            <a:schemeClr val="accent2"/>
          </a:solidFill>
        </p:spPr>
        <p:txBody>
          <a:bodyPr wrap="square" rtlCol="0">
            <a:spAutoFit/>
          </a:bodyPr>
          <a:p>
            <a:pPr algn="ctr"/>
            <a:r>
              <a:rPr lang="zh-CN" altLang="en-US" b="1">
                <a:solidFill>
                  <a:schemeClr val="bg1"/>
                </a:solidFill>
              </a:rPr>
              <a:t>浮体物品</a:t>
            </a:r>
            <a:endParaRPr lang="zh-CN" altLang="en-US" b="1">
              <a:solidFill>
                <a:schemeClr val="bg1"/>
              </a:solidFill>
            </a:endParaRPr>
          </a:p>
        </p:txBody>
      </p:sp>
      <p:sp>
        <p:nvSpPr>
          <p:cNvPr id="18" name="文本框 17"/>
          <p:cNvSpPr txBox="1"/>
          <p:nvPr/>
        </p:nvSpPr>
        <p:spPr>
          <a:xfrm>
            <a:off x="5145405" y="5498465"/>
            <a:ext cx="1434465" cy="368300"/>
          </a:xfrm>
          <a:prstGeom prst="rect">
            <a:avLst/>
          </a:prstGeom>
          <a:solidFill>
            <a:schemeClr val="accent2"/>
          </a:solidFill>
        </p:spPr>
        <p:txBody>
          <a:bodyPr wrap="square" rtlCol="0">
            <a:spAutoFit/>
          </a:bodyPr>
          <a:p>
            <a:pPr algn="ctr"/>
            <a:r>
              <a:rPr lang="zh-CN" altLang="en-US" b="1">
                <a:solidFill>
                  <a:schemeClr val="bg1"/>
                </a:solidFill>
              </a:rPr>
              <a:t>浴巾和拖鞋</a:t>
            </a:r>
            <a:endParaRPr lang="zh-CN" altLang="en-US" b="1">
              <a:solidFill>
                <a:schemeClr val="bg1"/>
              </a:solidFill>
            </a:endParaRPr>
          </a:p>
        </p:txBody>
      </p:sp>
      <p:sp>
        <p:nvSpPr>
          <p:cNvPr id="19" name="文本框 18"/>
          <p:cNvSpPr txBox="1"/>
          <p:nvPr/>
        </p:nvSpPr>
        <p:spPr>
          <a:xfrm>
            <a:off x="8041640" y="5462905"/>
            <a:ext cx="1222375" cy="368300"/>
          </a:xfrm>
          <a:prstGeom prst="rect">
            <a:avLst/>
          </a:prstGeom>
          <a:solidFill>
            <a:schemeClr val="accent2"/>
          </a:solidFill>
        </p:spPr>
        <p:txBody>
          <a:bodyPr wrap="square" rtlCol="0">
            <a:spAutoFit/>
          </a:bodyPr>
          <a:p>
            <a:pPr algn="ctr"/>
            <a:r>
              <a:rPr lang="zh-CN" altLang="en-US" b="1">
                <a:solidFill>
                  <a:schemeClr val="bg1"/>
                </a:solidFill>
              </a:rPr>
              <a:t>鼻夹</a:t>
            </a:r>
            <a:endParaRPr lang="zh-CN" altLang="en-US" b="1">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148705" y="2767965"/>
            <a:ext cx="5514340" cy="1322070"/>
          </a:xfrm>
          <a:prstGeom prst="rect">
            <a:avLst/>
          </a:prstGeom>
          <a:noFill/>
        </p:spPr>
        <p:txBody>
          <a:bodyPr wrap="square" rtlCol="0" anchor="t">
            <a:spAutoFit/>
          </a:bodyPr>
          <a:p>
            <a:pPr algn="dist"/>
            <a:r>
              <a:rPr lang="zh-CN" altLang="en-US" sz="8000" b="1">
                <a:latin typeface="汉仪铸字葫芦娃W" panose="00020600040101010101" charset="-122"/>
                <a:ea typeface="汉仪铸字葫芦娃W" panose="00020600040101010101" charset="-122"/>
              </a:rPr>
              <a:t>谢谢聆听</a:t>
            </a:r>
            <a:endParaRPr lang="zh-CN" altLang="en-US" sz="8000" b="1">
              <a:latin typeface="汉仪铸字葫芦娃W" panose="00020600040101010101" charset="-122"/>
              <a:ea typeface="汉仪铸字葫芦娃W" panose="00020600040101010101" charset="-122"/>
            </a:endParaRPr>
          </a:p>
        </p:txBody>
      </p:sp>
      <p:sp>
        <p:nvSpPr>
          <p:cNvPr id="34" name="矩形 33"/>
          <p:cNvSpPr/>
          <p:nvPr/>
        </p:nvSpPr>
        <p:spPr>
          <a:xfrm rot="20847476">
            <a:off x="7042150" y="1523365"/>
            <a:ext cx="603885" cy="603885"/>
          </a:xfrm>
          <a:prstGeom prst="rect">
            <a:avLst/>
          </a:prstGeom>
          <a:solidFill>
            <a:srgbClr val="E35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solidFill>
                <a:srgbClr val="CF3044"/>
              </a:solidFill>
              <a:latin typeface="汉仪铸字葫芦娃W" panose="00020600040101010101" charset="-122"/>
              <a:ea typeface="汉仪铸字葫芦娃W" panose="00020600040101010101" charset="-122"/>
              <a:sym typeface="汉仪劲楷简" panose="00020600040101010101" charset="-122"/>
            </a:endParaRPr>
          </a:p>
        </p:txBody>
      </p:sp>
      <p:sp>
        <p:nvSpPr>
          <p:cNvPr id="35" name="文本框 34"/>
          <p:cNvSpPr txBox="1"/>
          <p:nvPr/>
        </p:nvSpPr>
        <p:spPr>
          <a:xfrm rot="20847476">
            <a:off x="7247255" y="1501775"/>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开</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37" name="矩形 36"/>
          <p:cNvSpPr/>
          <p:nvPr/>
        </p:nvSpPr>
        <p:spPr>
          <a:xfrm rot="555320">
            <a:off x="7851775" y="1527810"/>
            <a:ext cx="603885" cy="603885"/>
          </a:xfrm>
          <a:prstGeom prst="rect">
            <a:avLst/>
          </a:prstGeom>
          <a:solidFill>
            <a:srgbClr val="FFB9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0" name="矩形 39"/>
          <p:cNvSpPr/>
          <p:nvPr/>
        </p:nvSpPr>
        <p:spPr>
          <a:xfrm rot="20553452">
            <a:off x="8603615" y="1522730"/>
            <a:ext cx="603885" cy="603885"/>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1" name="文本框 40"/>
          <p:cNvSpPr txBox="1"/>
          <p:nvPr/>
        </p:nvSpPr>
        <p:spPr>
          <a:xfrm rot="20553452">
            <a:off x="8808720" y="1501140"/>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第</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3" name="矩形 42"/>
          <p:cNvSpPr/>
          <p:nvPr/>
        </p:nvSpPr>
        <p:spPr>
          <a:xfrm rot="711397">
            <a:off x="9357360" y="1550670"/>
            <a:ext cx="603885" cy="60388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414756">
            <a:off x="10127615" y="1492250"/>
            <a:ext cx="603885" cy="60388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414756">
            <a:off x="10332720" y="1471295"/>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课</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6" name="文本框 5"/>
          <p:cNvSpPr txBox="1"/>
          <p:nvPr/>
        </p:nvSpPr>
        <p:spPr>
          <a:xfrm rot="627476">
            <a:off x="8037830" y="1551305"/>
            <a:ext cx="193675" cy="64516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学</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 name="文本框 6"/>
          <p:cNvSpPr txBox="1"/>
          <p:nvPr/>
        </p:nvSpPr>
        <p:spPr>
          <a:xfrm rot="513451">
            <a:off x="9561195" y="1553210"/>
            <a:ext cx="193675" cy="64516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一</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户外运动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传统武术</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健身气功</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07</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08</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09</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田径运动</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一</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2940" y="1753235"/>
            <a:ext cx="5099050" cy="4246245"/>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田径运动是在人类长期的生产劳动中产生和发展起来的，包括走、跑、跳跃和投掷等运</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动形式。田径运动分为田赛、径赛和全能项目。田赛主要是指在田径场内部进行的，以高度和远度计算成绩的比赛项目；径赛主要是指在跑道或公路上完成的，以时间计算成绩的比赛项目；全能项目是由跑、跳跃和投掷中部分项目组成的综合项目。本任务我们主要学习跑类运动的理论知识和动作技能。</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140" cy="2011045"/>
            <a:chOff x="7156" y="2241"/>
            <a:chExt cx="5164" cy="3167"/>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601"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了解跑的基本知识。</a:t>
              </a:r>
              <a:endParaRPr sz="25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140" cy="2011045"/>
            <a:chOff x="12943" y="2241"/>
            <a:chExt cx="5164" cy="3167"/>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203"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sym typeface="汉仪劲楷简" panose="00020600040101010101" charset="-122"/>
                </a:rPr>
                <a:t>熟悉跑的比赛规则。</a:t>
              </a:r>
              <a:endParaRPr sz="25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rmAutofit/>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掌握跑步技能。</a:t>
              </a:r>
              <a:endParaRPr sz="25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grpSp>
        <p:nvGrpSpPr>
          <p:cNvPr id="42" name="组合 41"/>
          <p:cNvGrpSpPr/>
          <p:nvPr>
            <p:custDataLst>
              <p:tags r:id="rId17"/>
            </p:custDataLst>
          </p:nvPr>
        </p:nvGrpSpPr>
        <p:grpSpPr>
          <a:xfrm>
            <a:off x="8218805" y="4102735"/>
            <a:ext cx="3279140" cy="2011045"/>
            <a:chOff x="12943" y="6461"/>
            <a:chExt cx="5164" cy="3167"/>
          </a:xfrm>
        </p:grpSpPr>
        <p:sp>
          <p:nvSpPr>
            <p:cNvPr id="35" name="圆角矩形 15"/>
            <p:cNvSpPr/>
            <p:nvPr>
              <p:custDataLst>
                <p:tags r:id="rId18"/>
              </p:custDataLst>
            </p:nvPr>
          </p:nvSpPr>
          <p:spPr>
            <a:xfrm>
              <a:off x="13211" y="6461"/>
              <a:ext cx="1295" cy="1305"/>
            </a:xfrm>
            <a:prstGeom prst="roundRect">
              <a:avLst>
                <a:gd name="adj" fmla="val 8303"/>
              </a:avLst>
            </a:prstGeom>
            <a:solidFill>
              <a:schemeClr val="accent6"/>
            </a:solidFill>
            <a:ln>
              <a:noFill/>
            </a:ln>
            <a:effectLst>
              <a:outerShdw blurRad="114300" dist="25400" dir="18000000"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16"/>
            <p:cNvSpPr/>
            <p:nvPr>
              <p:custDataLst>
                <p:tags r:id="rId19"/>
              </p:custDataLst>
            </p:nvPr>
          </p:nvSpPr>
          <p:spPr>
            <a:xfrm>
              <a:off x="12943"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custDataLst>
                <p:tags r:id="rId20"/>
              </p:custDataLst>
            </p:nvPr>
          </p:nvSpPr>
          <p:spPr>
            <a:xfrm>
              <a:off x="13211" y="7029"/>
              <a:ext cx="3601" cy="2381"/>
            </a:xfrm>
            <a:prstGeom prst="rect">
              <a:avLst/>
            </a:prstGeom>
            <a:noFill/>
          </p:spPr>
          <p:txBody>
            <a:bodyPr wrap="square" rtlCol="0" anchor="t" anchorCtr="0">
              <a:normAutofit fontScale="90000" lnSpcReduction="20000"/>
            </a:bodyPr>
            <a:p>
              <a:pPr marL="0" lvl="0" algn="l">
                <a:lnSpc>
                  <a:spcPct val="120000"/>
                </a:lnSpc>
                <a:spcBef>
                  <a:spcPts val="0"/>
                </a:spcBef>
                <a:spcAft>
                  <a:spcPts val="800"/>
                </a:spcAft>
                <a:buClrTx/>
                <a:buSzTx/>
                <a:buFontTx/>
              </a:pPr>
              <a:r>
                <a:rPr sz="2500" spc="200">
                  <a:solidFill>
                    <a:schemeClr val="tx1"/>
                  </a:solidFill>
                  <a:uFillTx/>
                  <a:ea typeface="+mn-lt"/>
                  <a:sym typeface="汉仪劲楷简" panose="00020600040101010101" charset="-122"/>
                </a:rPr>
                <a:t>体会到跑步运动的乐趣，并积极参加跑步运动。</a:t>
              </a:r>
              <a:endParaRPr sz="2500" spc="200">
                <a:solidFill>
                  <a:schemeClr val="tx1"/>
                </a:solidFill>
                <a:uFillTx/>
                <a:ea typeface="+mn-lt"/>
                <a:sym typeface="汉仪劲楷简" panose="00020600040101010101" charset="-122"/>
              </a:endParaRPr>
            </a:p>
          </p:txBody>
        </p:sp>
        <p:sp>
          <p:nvSpPr>
            <p:cNvPr id="38" name="椭圆 37"/>
            <p:cNvSpPr/>
            <p:nvPr>
              <p:custDataLst>
                <p:tags r:id="rId21"/>
              </p:custDataLst>
            </p:nvPr>
          </p:nvSpPr>
          <p:spPr>
            <a:xfrm>
              <a:off x="16946" y="7029"/>
              <a:ext cx="798" cy="799"/>
            </a:xfrm>
            <a:prstGeom prst="ellipse">
              <a:avLst/>
            </a:prstGeom>
            <a:solidFill>
              <a:schemeClr val="accent6"/>
            </a:solidFill>
            <a:ln>
              <a:noFill/>
            </a:ln>
            <a:effectLst>
              <a:outerShdw blurRad="254000" dist="114300" dir="4020000" sx="79000" sy="79000" algn="t" rotWithShape="0">
                <a:schemeClr val="accent6">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4</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1+#ppt_w/2"/>
                                          </p:val>
                                        </p:tav>
                                        <p:tav tm="100000">
                                          <p:val>
                                            <p:strVal val="#ppt_x"/>
                                          </p:val>
                                        </p:tav>
                                      </p:tavLst>
                                    </p:anim>
                                    <p:anim calcmode="lin" valueType="num">
                                      <p:cBhvr additive="base">
                                        <p:cTn id="26"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08880" y="281686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008880" y="103568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008880" y="182118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5105400" y="123063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5008880" y="2074545"/>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操场、起跑器、接力棒</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
        <p:nvSpPr>
          <p:cNvPr id="4" name="矩形 3"/>
          <p:cNvSpPr/>
          <p:nvPr/>
        </p:nvSpPr>
        <p:spPr>
          <a:xfrm>
            <a:off x="5008880" y="353822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05400" y="294767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5008880" y="3791585"/>
            <a:ext cx="6179820" cy="2676525"/>
          </a:xfrm>
          <a:prstGeom prst="rect">
            <a:avLst/>
          </a:prstGeom>
          <a:noFill/>
        </p:spPr>
        <p:txBody>
          <a:bodyPr wrap="square" rtlCol="0" anchor="t">
            <a:spAutoFit/>
          </a:bodyPr>
          <a:p>
            <a:pPr marL="342900" indent="-342900" algn="just">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穿戴合适的装备。穿着专业的跑鞋，这是保护脚部和提供必要支持的关键。穿着适合跑步的服装，包括快干材料的运动服和专业的跑步袜，以减少摩擦和保持干燥。</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检查场地。确保场地平整，无障碍物或不安全的区域，照明充足，避免因视线不清造成的意外。</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充分热身。跑步前进行全身热身，特别是腿部和关节的伸展，以减少受伤风险。</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t>一、跑的基本知识</a:t>
            </a:r>
            <a:endParaRPr lang="zh-CN" altLang="en-US"/>
          </a:p>
        </p:txBody>
      </p:sp>
      <p:sp>
        <p:nvSpPr>
          <p:cNvPr id="5" name="文本框 4"/>
          <p:cNvSpPr txBox="1"/>
          <p:nvPr/>
        </p:nvSpPr>
        <p:spPr>
          <a:xfrm>
            <a:off x="570865" y="1331595"/>
            <a:ext cx="10903585" cy="922020"/>
          </a:xfrm>
          <a:prstGeom prst="rect">
            <a:avLst/>
          </a:prstGeom>
          <a:noFill/>
        </p:spPr>
        <p:txBody>
          <a:bodyPr wrap="square" rtlCol="0" anchor="t">
            <a:spAutoFit/>
          </a:bodyPr>
          <a:p>
            <a:pPr algn="just">
              <a:lnSpc>
                <a:spcPct val="150000"/>
              </a:lnSpc>
              <a:spcBef>
                <a:spcPts val="0"/>
              </a:spcBef>
              <a:spcAft>
                <a:spcPts val="0"/>
              </a:spcAft>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跑是人体水平位移的一种基本运动形式，是单脚支撑与腾空相互交替、蹬与摆相互配合的周期性运动。跑类运动是最常见的田径运动项目，具体项目内容见表 5-1-1。</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3" name="图片 2"/>
          <p:cNvPicPr>
            <a:picLocks noChangeAspect="1"/>
          </p:cNvPicPr>
          <p:nvPr/>
        </p:nvPicPr>
        <p:blipFill>
          <a:blip r:embed="rId1"/>
          <a:stretch>
            <a:fillRect/>
          </a:stretch>
        </p:blipFill>
        <p:spPr>
          <a:xfrm>
            <a:off x="1447800" y="2842260"/>
            <a:ext cx="8991600" cy="2867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xml><?xml version="1.0" encoding="utf-8"?>
<p:tagLst xmlns:p="http://schemas.openxmlformats.org/presentationml/2006/main">
  <p:tag name="KSO_WM_DIAGRAM_VIRTUALLY_FRAME" val="{&quot;height&quot;:231,&quot;left&quot;:359.4,&quot;top&quot;:162.6,&quot;width&quot;:600.6}"/>
</p:tagLst>
</file>

<file path=ppt/tags/tag100.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4_2"/>
  <p:tag name="KSO_WM_TEMPLATE_CATEGORY" val="diagram"/>
  <p:tag name="KSO_WM_TEMPLATE_INDEX" val="20231058"/>
  <p:tag name="KSO_WM_UNIT_LAYERLEVEL" val="1_1_1"/>
  <p:tag name="KSO_WM_TAG_VERSION" val="3.0"/>
  <p:tag name="KSO_WM_UNIT_TYPE" val="l_h_i"/>
  <p:tag name="KSO_WM_UNIT_INDEX" val="1_4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80.3750061035156,&quot;left&quot;:28.69998779296875,&quot;top&quot;:209.65,&quot;width&quot;:862.4000244140625}"/>
  <p:tag name="KSO_WM_DIAGRAM_COLOR_MATCH_VALUE" val="{&quot;shape&quot;:{&quot;fill&quot;:{&quot;solid&quot;:{&quot;brightness&quot;:0,&quot;colorType&quot;:1,&quot;foreColorIndex&quot;:8,&quot;transparency&quot;:0},&quot;type&quot;:1},&quot;glow&quot;:{&quot;colorType&quot;:0},&quot;line&quot;:{&quot;type&quot;:0},&quot;shadow&quot;:{&quot;brightness&quot;:-0.25,&quot;colorType&quot;:1,&quot;foreColorIndex&quot;:8,&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DIAGRAM_USE_COLOR_VALUE" val="{&quot;color_scheme&quot;:1,&quot;color_type&quot;:1,&quot;theme_color_indexes&quot;:[]}"/>
</p:tagLst>
</file>

<file path=ppt/tags/tag101.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4_1"/>
  <p:tag name="KSO_WM_TEMPLATE_CATEGORY" val="diagram"/>
  <p:tag name="KSO_WM_TEMPLATE_INDEX" val="20231058"/>
  <p:tag name="KSO_WM_UNIT_LAYERLEVEL" val="1_1_1"/>
  <p:tag name="KSO_WM_TAG_VERSION" val="3.0"/>
  <p:tag name="KSO_WM_UNIT_TYPE" val="l_h_i"/>
  <p:tag name="KSO_WM_UNIT_INDEX" val="1_4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80.3750061035156,&quot;left&quot;:28.69998779296875,&quot;top&quot;:209.65,&quot;width&quot;:862.4000244140625}"/>
  <p:tag name="KSO_WM_DIAGRAM_COLOR_MATCH_VALUE" val="{&quot;shape&quot;:{&quot;fill&quot;:{&quot;gradient&quot;:[{&quot;brightness&quot;:0.6000000238418579,&quot;colorType&quot;:1,&quot;foreColorIndex&quot;:8,&quot;pos&quot;:0,&quot;transparency&quot;:0},{&quot;brightness&quot;:0,&quot;colorType&quot;:1,&quot;foreColorIndex&quot;:8,&quot;pos&quot;:0.899999976158142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02.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0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07.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1.xml><?xml version="1.0" encoding="utf-8"?>
<p:tagLst xmlns:p="http://schemas.openxmlformats.org/presentationml/2006/main">
  <p:tag name="KSO_WM_DIAGRAM_VIRTUALLY_FRAME" val="{&quot;height&quot;:231,&quot;left&quot;:359.4,&quot;top&quot;:162.6,&quot;width&quot;:600.6}"/>
</p:tagLst>
</file>

<file path=ppt/tags/tag11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12.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1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17.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775_3*l_h_i*1_4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775_3*l_h_i*1_4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2.xml><?xml version="1.0" encoding="utf-8"?>
<p:tagLst xmlns:p="http://schemas.openxmlformats.org/presentationml/2006/main">
  <p:tag name="KSO_WM_DIAGRAM_VIRTUALLY_FRAME" val="{&quot;height&quot;:231,&quot;left&quot;:359.4,&quot;top&quot;:162.6,&quot;width&quot;:600.6}"/>
</p:tagLst>
</file>

<file path=ppt/tags/tag12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775_3*l_h_f*1_4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775_3*l_h_i*1_4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1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07_3*l_h_i*1_1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43.45001220703125,&quot;left&quot;:93.10003326656314,&quot;top&quot;:127.52503326656316,&quot;width&quot;:854.45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23.xml><?xml version="1.0" encoding="utf-8"?>
<p:tagLst xmlns:p="http://schemas.openxmlformats.org/presentationml/2006/main">
  <p:tag name="KSO_WM_DIAGRAM_VIRTUALLY_FRAME" val="{&quot;height&quot;:343.45001220703125,&quot;left&quot;:93.10003326656314,&quot;top&quot;:127.52503326656316,&quot;width&quot;:854.4500122070312}"/>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7_3*l_h_f*1_1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124.xml><?xml version="1.0" encoding="utf-8"?>
<p:tagLst xmlns:p="http://schemas.openxmlformats.org/presentationml/2006/main">
  <p:tag name="KSO_WM_DIAGRAM_VIRTUALLY_FRAME" val="{&quot;height&quot;:343.45001220703125,&quot;left&quot;:93.10003326656314,&quot;top&quot;:127.52503326656316,&quot;width&quot;:854.450012207031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07_3*l_h_i*1_1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07_3*l_h_i*1_3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43.45001220703125,&quot;left&quot;:93.10003326656314,&quot;top&quot;:127.52503326656316,&quot;width&quot;:854.45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26.xml><?xml version="1.0" encoding="utf-8"?>
<p:tagLst xmlns:p="http://schemas.openxmlformats.org/presentationml/2006/main">
  <p:tag name="KSO_WM_DIAGRAM_VIRTUALLY_FRAME" val="{&quot;height&quot;:343.45001220703125,&quot;left&quot;:93.10003326656314,&quot;top&quot;:127.52503326656316,&quot;width&quot;:854.4500122070312}"/>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07_3*l_h_f*1_3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127.xml><?xml version="1.0" encoding="utf-8"?>
<p:tagLst xmlns:p="http://schemas.openxmlformats.org/presentationml/2006/main">
  <p:tag name="KSO_WM_DIAGRAM_VIRTUALLY_FRAME" val="{&quot;height&quot;:343.45001220703125,&quot;left&quot;:93.10003326656314,&quot;top&quot;:127.52503326656316,&quot;width&quot;:854.450012207031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307_3*l_h_i*1_3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2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07_3*l_h_i*1_2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43.45001220703125,&quot;left&quot;:93.10003326656314,&quot;top&quot;:127.52503326656316,&quot;width&quot;:854.450012207031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129.xml><?xml version="1.0" encoding="utf-8"?>
<p:tagLst xmlns:p="http://schemas.openxmlformats.org/presentationml/2006/main">
  <p:tag name="KSO_WM_DIAGRAM_VIRTUALLY_FRAME" val="{&quot;height&quot;:343.45001220703125,&quot;left&quot;:93.10003326656314,&quot;top&quot;:127.52503326656316,&quot;width&quot;:854.4500122070312}"/>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7_3*l_h_f*1_2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
  <p:tag name="KSO_WM_UNIT_FILL_TYPE" val="1"/>
  <p:tag name="KSO_WM_UNIT_FILL_FORE_SCHEMECOLOR_INDEX" val="2"/>
  <p:tag name="KSO_WM_UNIT_FILL_FORE_SCHEMECOLOR_INDEX_BRIGHTNESS" val="0"/>
  <p:tag name="KSO_WM_UNIT_LINE_FORE_SCHEMECOLOR_INDEX" val="6"/>
  <p:tag name="KSO_WM_DIAGRAM_USE_COLOR_VALUE" val="{&quot;color_scheme&quot;:1,&quot;color_type&quot;:1,&quot;theme_color_indexes&quot;:[]}"/>
</p:tagLst>
</file>

<file path=ppt/tags/tag13.xml><?xml version="1.0" encoding="utf-8"?>
<p:tagLst xmlns:p="http://schemas.openxmlformats.org/presentationml/2006/main">
  <p:tag name="KSO_WM_DIAGRAM_VIRTUALLY_FRAME" val="{&quot;height&quot;:231,&quot;left&quot;:359.4,&quot;top&quot;:162.6,&quot;width&quot;:600.6}"/>
</p:tagLst>
</file>

<file path=ppt/tags/tag130.xml><?xml version="1.0" encoding="utf-8"?>
<p:tagLst xmlns:p="http://schemas.openxmlformats.org/presentationml/2006/main">
  <p:tag name="KSO_WM_DIAGRAM_VIRTUALLY_FRAME" val="{&quot;height&quot;:343.45001220703125,&quot;left&quot;:93.10003326656314,&quot;top&quot;:127.52503326656316,&quot;width&quot;:854.450012207031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07_3*l_h_i*1_2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131.xml><?xml version="1.0" encoding="utf-8"?>
<p:tagLst xmlns:p="http://schemas.openxmlformats.org/presentationml/2006/main">
  <p:tag name="commondata" val="eyJjb3VudCI6NjQsImhkaWQiOiJhNTUwNmI1ZDczOTY4NzU0YWIyNGI4MjgxYWNmM2UyYyIsInVzZXJDb3VudCI6NjR9"/>
  <p:tag name="resource_record_key" val="{&quot;70&quot;:[3314167,3314060,3322035,3315859]}"/>
</p:tagLst>
</file>

<file path=ppt/tags/tag14.xml><?xml version="1.0" encoding="utf-8"?>
<p:tagLst xmlns:p="http://schemas.openxmlformats.org/presentationml/2006/main">
  <p:tag name="KSO_WM_DIAGRAM_VIRTUALLY_FRAME" val="{&quot;height&quot;:231,&quot;left&quot;:359.4,&quot;top&quot;:162.6,&quot;width&quot;:600.6}"/>
</p:tagLst>
</file>

<file path=ppt/tags/tag15.xml><?xml version="1.0" encoding="utf-8"?>
<p:tagLst xmlns:p="http://schemas.openxmlformats.org/presentationml/2006/main">
  <p:tag name="KSO_WM_DIAGRAM_VIRTUALLY_FRAME" val="{&quot;height&quot;:231,&quot;left&quot;:359.4,&quot;top&quot;:162.6,&quot;width&quot;:600.6}"/>
</p:tagLst>
</file>

<file path=ppt/tags/tag16.xml><?xml version="1.0" encoding="utf-8"?>
<p:tagLst xmlns:p="http://schemas.openxmlformats.org/presentationml/2006/main">
  <p:tag name="KSO_WM_DIAGRAM_VIRTUALLY_FRAME" val="{&quot;height&quot;:231,&quot;left&quot;:359.4,&quot;top&quot;:162.6,&quot;width&quot;:600.6}"/>
</p:tagLst>
</file>

<file path=ppt/tags/tag17.xml><?xml version="1.0" encoding="utf-8"?>
<p:tagLst xmlns:p="http://schemas.openxmlformats.org/presentationml/2006/main">
  <p:tag name="KSO_WM_DIAGRAM_VIRTUALLY_FRAME" val="{&quot;height&quot;:231,&quot;left&quot;:359.4,&quot;top&quot;:162.6,&quot;width&quot;:600.6}"/>
</p:tagLst>
</file>

<file path=ppt/tags/tag18.xml><?xml version="1.0" encoding="utf-8"?>
<p:tagLst xmlns:p="http://schemas.openxmlformats.org/presentationml/2006/main">
  <p:tag name="KSO_WM_DIAGRAM_VIRTUALLY_FRAME" val="{&quot;height&quot;:231,&quot;left&quot;:359.4,&quot;top&quot;:162.6,&quot;width&quot;:600.6}"/>
</p:tagLst>
</file>

<file path=ppt/tags/tag19.xml><?xml version="1.0" encoding="utf-8"?>
<p:tagLst xmlns:p="http://schemas.openxmlformats.org/presentationml/2006/main">
  <p:tag name="KSO_WM_DIAGRAM_VIRTUALLY_FRAME" val="{&quot;height&quot;:231,&quot;left&quot;:359.4,&quot;top&quot;:162.6,&quot;width&quot;:600.6}"/>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DIAGRAM_VIRTUALLY_FRAME" val="{&quot;height&quot;:231,&quot;left&quot;:359.4,&quot;top&quot;:162.6,&quot;width&quot;:600.6}"/>
</p:tagLst>
</file>

<file path=ppt/tags/tag21.xml><?xml version="1.0" encoding="utf-8"?>
<p:tagLst xmlns:p="http://schemas.openxmlformats.org/presentationml/2006/main">
  <p:tag name="KSO_WM_DIAGRAM_VIRTUALLY_FRAME" val="{&quot;height&quot;:231,&quot;left&quot;:359.4,&quot;top&quot;:162.6,&quot;width&quot;:600.6}"/>
</p:tagLst>
</file>

<file path=ppt/tags/tag22.xml><?xml version="1.0" encoding="utf-8"?>
<p:tagLst xmlns:p="http://schemas.openxmlformats.org/presentationml/2006/main">
  <p:tag name="KSO_WM_DIAGRAM_VIRTUALLY_FRAME" val="{&quot;height&quot;:231,&quot;left&quot;:359.4,&quot;top&quot;:162.6,&quot;width&quot;:600.6}"/>
</p:tagLst>
</file>

<file path=ppt/tags/tag23.xml><?xml version="1.0" encoding="utf-8"?>
<p:tagLst xmlns:p="http://schemas.openxmlformats.org/presentationml/2006/main">
  <p:tag name="KSO_WM_DIAGRAM_VIRTUALLY_FRAME" val="{&quot;height&quot;:231,&quot;left&quot;:359.4,&quot;top&quot;:162.6,&quot;width&quot;:600.6}"/>
</p:tagLst>
</file>

<file path=ppt/tags/tag24.xml><?xml version="1.0" encoding="utf-8"?>
<p:tagLst xmlns:p="http://schemas.openxmlformats.org/presentationml/2006/main">
  <p:tag name="KSO_WM_DIAGRAM_VIRTUALLY_FRAME" val="{&quot;height&quot;:231,&quot;left&quot;:359.4,&quot;top&quot;:162.6,&quot;width&quot;:600.6}"/>
</p:tagLst>
</file>

<file path=ppt/tags/tag25.xml><?xml version="1.0" encoding="utf-8"?>
<p:tagLst xmlns:p="http://schemas.openxmlformats.org/presentationml/2006/main">
  <p:tag name="KSO_WM_DIAGRAM_VIRTUALLY_FRAME" val="{&quot;height&quot;:231,&quot;left&quot;:359.4,&quot;top&quot;:162.6,&quot;width&quot;:600.6}"/>
</p:tagLst>
</file>

<file path=ppt/tags/tag26.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2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1.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6.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3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1.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775_3*l_h_i*1_4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775_3*l_h_i*1_4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775_3*l_h_f*1_4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775_3*l_h_i*1_4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0"/>
  <p:tag name="KSO_WM_UNIT_FILL_TYPE" val="1"/>
  <p:tag name="KSO_WM_UNIT_SHADOW_SCHEMECOLOR_INDEX_BRIGHTNESS" val="0"/>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6.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4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1.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6.xml><?xml version="1.0" encoding="utf-8"?>
<p:tagLst xmlns:p="http://schemas.openxmlformats.org/presentationml/2006/main">
  <p:tag name="KSO_WM_DIAGRAM_VIRTUALLY_FRAME" val="{&quot;height&quot;:396.1194488188976,&quot;left&quot;:83.97669291338583,&quot;top&quot;:85.31527559055118,&quot;width&quot;:821.39511811023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5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194488188976,&quot;left&quot;:83.97669291338583,&quot;top&quot;:85.31527559055118,&quot;width&quot;:821.395118110236}"/>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194488188976,&quot;left&quot;:83.97669291338583,&quot;top&quot;:85.31527559055118,&quot;width&quot;:821.395118110236}"/>
</p:tagLst>
</file>

<file path=ppt/tags/tag61.xml><?xml version="1.0" encoding="utf-8"?>
<p:tagLst xmlns:p="http://schemas.openxmlformats.org/presentationml/2006/main">
  <p:tag name="KSO_WM_BEAUTIFY_FLAG" val="#wm#"/>
  <p:tag name="KSO_WM_UNIT_LINE_FORE_SCHEMECOLOR_INDEX_BRIGHTNESS" val="0.35"/>
  <p:tag name="KSO_WM_UNIT_LINE_FILL_TYPE" val="2"/>
  <p:tag name="KSO_WM_UNIT_HIGHLIGHT" val="0"/>
  <p:tag name="KSO_WM_UNIT_COMPATIBLE" val="0"/>
  <p:tag name="KSO_WM_UNIT_DIAGRAM_ISNUMVISUAL" val="0"/>
  <p:tag name="KSO_WM_UNIT_DIAGRAM_ISREFERUNIT" val="0"/>
  <p:tag name="KSO_WM_UNIT_ID" val="diagram20231058_3*l_i*1_1"/>
  <p:tag name="KSO_WM_TEMPLATE_CATEGORY" val="diagram"/>
  <p:tag name="KSO_WM_TEMPLATE_INDEX" val="20231058"/>
  <p:tag name="KSO_WM_UNIT_LAYERLEVEL" val="1_1"/>
  <p:tag name="KSO_WM_TAG_VERSION" val="3.0"/>
  <p:tag name="KSO_WM_UNIT_TYPE" val="l_i"/>
  <p:tag name="KSO_WM_UNIT_INDEX" val="1_1"/>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278.70001220703125,&quot;left&quot;:40.54998779296875,&quot;top&quot;:199.47499389648436,&quot;width&quot;:862.4000244140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5"/>
  <p:tag name="KSO_WM_DIAGRAM_USE_COLOR_VALUE" val="{&quot;color_scheme&quot;:1,&quot;color_type&quot;:1,&quot;theme_color_indexes&quot;:[]}"/>
</p:tagLst>
</file>

<file path=ppt/tags/tag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3*l_h_a*1_1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278.70001220703125,&quot;left&quot;:40.54998779296875,&quot;top&quot;:199.47499389648436,&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058_3*l_h_a*1_4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278.70001220703125,&quot;left&quot;:40.54998779296875,&quot;top&quot;:199.47499389648436,&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64.xml><?xml version="1.0" encoding="utf-8"?>
<p:tagLst xmlns:p="http://schemas.openxmlformats.org/presentationml/2006/main">
  <p:tag name="KSO_WM_BEAUTIFY_FLAG" val="#wm#"/>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1_2"/>
  <p:tag name="KSO_WM_TEMPLATE_CATEGORY" val="diagram"/>
  <p:tag name="KSO_WM_TEMPLATE_INDEX" val="20231058"/>
  <p:tag name="KSO_WM_UNIT_LAYERLEVEL" val="1_1_1"/>
  <p:tag name="KSO_WM_TAG_VERSION" val="3.0"/>
  <p:tag name="KSO_WM_UNIT_TYPE" val="l_h_i"/>
  <p:tag name="KSO_WM_UNIT_INDEX" val="1_1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0.54998779296875,&quot;top&quot;:199.47499389648436,&quot;width&quot;:862.4000244140625}"/>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65.xml><?xml version="1.0" encoding="utf-8"?>
<p:tagLst xmlns:p="http://schemas.openxmlformats.org/presentationml/2006/main">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1_1"/>
  <p:tag name="KSO_WM_TEMPLATE_CATEGORY" val="diagram"/>
  <p:tag name="KSO_WM_TEMPLATE_INDEX" val="20231058"/>
  <p:tag name="KSO_WM_UNIT_LAYERLEVEL" val="1_1_1"/>
  <p:tag name="KSO_WM_TAG_VERSION" val="3.0"/>
  <p:tag name="KSO_WM_UNIT_TYPE" val="l_h_i"/>
  <p:tag name="KSO_WM_UNIT_INDEX" val="1_1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0.54998779296875,&quot;top&quot;:199.47499389648436,&quot;width&quot;:862.4000244140625}"/>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66.xml><?xml version="1.0" encoding="utf-8"?>
<p:tagLst xmlns:p="http://schemas.openxmlformats.org/presentationml/2006/main">
  <p:tag name="KSO_WM_BEAUTIFY_FLAG" val="#wm#"/>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2_2"/>
  <p:tag name="KSO_WM_TEMPLATE_CATEGORY" val="diagram"/>
  <p:tag name="KSO_WM_TEMPLATE_INDEX" val="20231058"/>
  <p:tag name="KSO_WM_UNIT_LAYERLEVEL" val="1_1_1"/>
  <p:tag name="KSO_WM_TAG_VERSION" val="3.0"/>
  <p:tag name="KSO_WM_UNIT_TYPE" val="l_h_i"/>
  <p:tag name="KSO_WM_UNIT_INDEX" val="1_2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0.54998779296875,&quot;top&quot;:199.47499389648436,&quot;width&quot;:862.4000244140625}"/>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67.xml><?xml version="1.0" encoding="utf-8"?>
<p:tagLst xmlns:p="http://schemas.openxmlformats.org/presentationml/2006/main">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2_1"/>
  <p:tag name="KSO_WM_TEMPLATE_CATEGORY" val="diagram"/>
  <p:tag name="KSO_WM_TEMPLATE_INDEX" val="20231058"/>
  <p:tag name="KSO_WM_UNIT_LAYERLEVEL" val="1_1_1"/>
  <p:tag name="KSO_WM_TAG_VERSION" val="3.0"/>
  <p:tag name="KSO_WM_UNIT_TYPE" val="l_h_i"/>
  <p:tag name="KSO_WM_UNIT_INDEX" val="1_2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0.54998779296875,&quot;top&quot;:199.47499389648436,&quot;width&quot;:862.4000244140625}"/>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058_3*l_h_a*1_2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278.70001220703125,&quot;left&quot;:40.54998779296875,&quot;top&quot;:199.47499389648436,&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69.xml><?xml version="1.0" encoding="utf-8"?>
<p:tagLst xmlns:p="http://schemas.openxmlformats.org/presentationml/2006/main">
  <p:tag name="KSO_WM_BEAUTIFY_FLAG" val="#wm#"/>
  <p:tag name="KSO_WM_UNIT_SHADOW_SCHEMECOLOR_INDEX_BRIGHTNESS" val="-0.5"/>
  <p:tag name="KSO_WM_UNIT_SHADOW_SCHEMECOLOR_INDEX" val="7"/>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3_2"/>
  <p:tag name="KSO_WM_TEMPLATE_CATEGORY" val="diagram"/>
  <p:tag name="KSO_WM_TEMPLATE_INDEX" val="20231058"/>
  <p:tag name="KSO_WM_UNIT_LAYERLEVEL" val="1_1_1"/>
  <p:tag name="KSO_WM_TAG_VERSION" val="3.0"/>
  <p:tag name="KSO_WM_UNIT_TYPE" val="l_h_i"/>
  <p:tag name="KSO_WM_UNIT_INDEX" val="1_3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0.54998779296875,&quot;top&quot;:199.47499389648436,&quot;width&quot;:862.4000244140625}"/>
  <p:tag name="KSO_WM_DIAGRAM_COLOR_MATCH_VALUE" val="{&quot;shape&quot;:{&quot;fill&quot;:{&quot;solid&quot;:{&quot;brightness&quot;:0,&quot;colorType&quot;:1,&quot;foreColorIndex&quot;:7,&quot;transparency&quot;:0},&quot;type&quot;:1},&quot;glow&quot;:{&quot;colorType&quot;:0},&quot;line&quot;:{&quot;type&quot;:0},&quot;shadow&quot;:{&quot;brightness&quot;:-0.5,&quot;colorType&quot;:1,&quot;foreColorIndex&quot;:7,&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8"/>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7"/>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3_1"/>
  <p:tag name="KSO_WM_TEMPLATE_CATEGORY" val="diagram"/>
  <p:tag name="KSO_WM_TEMPLATE_INDEX" val="20231058"/>
  <p:tag name="KSO_WM_UNIT_LAYERLEVEL" val="1_1_1"/>
  <p:tag name="KSO_WM_TAG_VERSION" val="3.0"/>
  <p:tag name="KSO_WM_UNIT_TYPE" val="l_h_i"/>
  <p:tag name="KSO_WM_UNIT_INDEX" val="1_3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0.54998779296875,&quot;top&quot;:199.47499389648436,&quot;width&quot;:862.4000244140625}"/>
  <p:tag name="KSO_WM_DIAGRAM_COLOR_MATCH_VALUE" val="{&quot;shape&quot;:{&quot;fill&quot;:{&quot;gradient&quot;:[{&quot;brightness&quot;:0.6000000238418579,&quot;colorType&quot;:1,&quot;foreColorIndex&quot;:7,&quot;pos&quot;:0,&quot;transparency&quot;:0},{&quot;brightness&quot;:0,&quot;colorType&quot;:1,&quot;foreColorIndex&quot;:7,&quot;pos&quot;:0.800000011920929,&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058_3*l_h_a*1_3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278.70001220703125,&quot;left&quot;:40.54998779296875,&quot;top&quot;:199.47499389648436,&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72.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4_2"/>
  <p:tag name="KSO_WM_TEMPLATE_CATEGORY" val="diagram"/>
  <p:tag name="KSO_WM_TEMPLATE_INDEX" val="20231058"/>
  <p:tag name="KSO_WM_UNIT_LAYERLEVEL" val="1_1_1"/>
  <p:tag name="KSO_WM_TAG_VERSION" val="3.0"/>
  <p:tag name="KSO_WM_UNIT_TYPE" val="l_h_i"/>
  <p:tag name="KSO_WM_UNIT_INDEX" val="1_4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0.54998779296875,&quot;top&quot;:199.47499389648436,&quot;width&quot;:862.4000244140625}"/>
  <p:tag name="KSO_WM_DIAGRAM_COLOR_MATCH_VALUE" val="{&quot;shape&quot;:{&quot;fill&quot;:{&quot;solid&quot;:{&quot;brightness&quot;:0,&quot;colorType&quot;:1,&quot;foreColorIndex&quot;:8,&quot;transparency&quot;:0},&quot;type&quot;:1},&quot;glow&quot;:{&quot;colorType&quot;:0},&quot;line&quot;:{&quot;type&quot;:0},&quot;shadow&quot;:{&quot;brightness&quot;:-0.25,&quot;colorType&quot;:1,&quot;foreColorIndex&quot;:8,&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DIAGRAM_USE_COLOR_VALUE" val="{&quot;color_scheme&quot;:1,&quot;color_type&quot;:1,&quot;theme_color_indexes&quot;:[]}"/>
</p:tagLst>
</file>

<file path=ppt/tags/tag73.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4_1"/>
  <p:tag name="KSO_WM_TEMPLATE_CATEGORY" val="diagram"/>
  <p:tag name="KSO_WM_TEMPLATE_INDEX" val="20231058"/>
  <p:tag name="KSO_WM_UNIT_LAYERLEVEL" val="1_1_1"/>
  <p:tag name="KSO_WM_TAG_VERSION" val="3.0"/>
  <p:tag name="KSO_WM_UNIT_TYPE" val="l_h_i"/>
  <p:tag name="KSO_WM_UNIT_INDEX" val="1_4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0.54998779296875,&quot;top&quot;:199.47499389648436,&quot;width&quot;:862.4000244140625}"/>
  <p:tag name="KSO_WM_DIAGRAM_COLOR_MATCH_VALUE" val="{&quot;shape&quot;:{&quot;fill&quot;:{&quot;gradient&quot;:[{&quot;brightness&quot;:0.6000000238418579,&quot;colorType&quot;:1,&quot;foreColorIndex&quot;:8,&quot;pos&quot;:0,&quot;transparency&quot;:0},{&quot;brightness&quot;:0,&quot;colorType&quot;:1,&quot;foreColorIndex&quot;:8,&quot;pos&quot;:0.899999976158142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4*m_h_i*1_1_1"/>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SUBTYPE" val="d"/>
  <p:tag name="KSO_WM_UNIT_TYPE" val="m_h_i"/>
  <p:tag name="KSO_WM_UNIT_INDEX" val="1_1_1"/>
  <p:tag name="KSO_WM_DIAGRAM_MAX_ITEMCNT" val="6"/>
  <p:tag name="KSO_WM_DIAGRAM_MIN_ITEMCNT" val="2"/>
  <p:tag name="KSO_WM_DIAGRAM_VIRTUALLY_FRAME" val="{&quot;height&quot;:305.3999938964844,&quot;left&quot;:54.324957275390624,&quot;top&quot;:168.7750030517578,&quot;width&quot;:845.9000854492188}"/>
  <p:tag name="KSO_WM_DIAGRAM_COLOR_MATCH_VALUE" val="{&quot;shape&quot;:{&quot;fill&quot;:{&quot;gradient&quot;:[{&quot;brightness&quot;:0.4000000059604645,&quot;colorType&quot;:1,&quot;foreColorIndex&quot;:5,&quot;pos&quot;:0.1599999964237213,&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4*m_h_i*1_2_1"/>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SUBTYPE" val="d"/>
  <p:tag name="KSO_WM_UNIT_TYPE" val="m_h_i"/>
  <p:tag name="KSO_WM_UNIT_INDEX" val="1_2_1"/>
  <p:tag name="KSO_WM_DIAGRAM_MAX_ITEMCNT" val="6"/>
  <p:tag name="KSO_WM_DIAGRAM_MIN_ITEMCNT" val="2"/>
  <p:tag name="KSO_WM_DIAGRAM_VIRTUALLY_FRAME" val="{&quot;height&quot;:305.3999938964844,&quot;left&quot;:54.324957275390624,&quot;top&quot;:168.7750030517578,&quot;width&quot;:845.9000854492188}"/>
  <p:tag name="KSO_WM_DIAGRAM_COLOR_MATCH_VALUE" val="{&quot;shape&quot;:{&quot;fill&quot;:{&quot;gradient&quot;:[{&quot;brightness&quot;:0.4000000059604645,&quot;colorType&quot;:1,&quot;foreColorIndex&quot;:8,&quot;pos&quot;:0.1599999964237213,&quot;transparency&quot;:0},{&quot;brightness&quot;:0,&quot;colorType&quot;:1,&quot;foreColorIndex&quot;:8,&quot;pos&quot;: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8_4*m_h_a*1_1_1"/>
  <p:tag name="KSO_WM_TEMPLATE_CATEGORY" val="diagram"/>
  <p:tag name="KSO_WM_TEMPLATE_INDEX" val="20231068"/>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VALUE" val="22"/>
  <p:tag name="KSO_WM_DIAGRAM_MAX_ITEMCNT" val="6"/>
  <p:tag name="KSO_WM_DIAGRAM_MIN_ITEMCNT" val="2"/>
  <p:tag name="KSO_WM_DIAGRAM_VIRTUALLY_FRAME" val="{&quot;height&quot;:305.3999938964844,&quot;left&quot;:54.324957275390624,&quot;top&quot;:168.7750030517578,&quot;width&quot;:845.9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DIAGRAM_USE_COLOR_VALUE" val="{&quot;color_scheme&quot;:1,&quot;color_type&quot;:1,&quot;theme_color_indexes&quot;:[]}"/>
</p:tagLst>
</file>

<file path=ppt/tags/tag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4*m_h_i*1_3_1"/>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SUBTYPE" val="d"/>
  <p:tag name="KSO_WM_UNIT_TYPE" val="m_h_i"/>
  <p:tag name="KSO_WM_UNIT_INDEX" val="1_3_1"/>
  <p:tag name="KSO_WM_DIAGRAM_MAX_ITEMCNT" val="6"/>
  <p:tag name="KSO_WM_DIAGRAM_MIN_ITEMCNT" val="2"/>
  <p:tag name="KSO_WM_DIAGRAM_VIRTUALLY_FRAME" val="{&quot;height&quot;:305.3999938964844,&quot;left&quot;:54.324957275390624,&quot;top&quot;:168.7750030517578,&quot;width&quot;:845.9000854492188}"/>
  <p:tag name="KSO_WM_DIAGRAM_COLOR_MATCH_VALUE" val="{&quot;shape&quot;:{&quot;fill&quot;:{&quot;gradient&quot;:[{&quot;brightness&quot;:0.4000000059604645,&quot;colorType&quot;:1,&quot;foreColorIndex&quot;:5,&quot;pos&quot;:0.1599999964237213,&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4*m_h_i*1_4_1"/>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SUBTYPE" val="d"/>
  <p:tag name="KSO_WM_UNIT_TYPE" val="m_h_i"/>
  <p:tag name="KSO_WM_UNIT_INDEX" val="1_4_1"/>
  <p:tag name="KSO_WM_DIAGRAM_MAX_ITEMCNT" val="6"/>
  <p:tag name="KSO_WM_DIAGRAM_MIN_ITEMCNT" val="2"/>
  <p:tag name="KSO_WM_DIAGRAM_VIRTUALLY_FRAME" val="{&quot;height&quot;:305.3999938964844,&quot;left&quot;:54.324957275390624,&quot;top&quot;:168.7750030517578,&quot;width&quot;:845.9000854492188}"/>
  <p:tag name="KSO_WM_DIAGRAM_COLOR_MATCH_VALUE" val="{&quot;shape&quot;:{&quot;fill&quot;:{&quot;gradient&quot;:[{&quot;brightness&quot;:0.4000000059604645,&quot;colorType&quot;:1,&quot;foreColorIndex&quot;:8,&quot;pos&quot;:0.1599999964237213,&quot;transparency&quot;:0},{&quot;brightness&quot;:0,&quot;colorType&quot;:1,&quot;foreColorIndex&quot;:8,&quot;pos&quot;: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4*m_h_i*1_5_1"/>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SUBTYPE" val="d"/>
  <p:tag name="KSO_WM_UNIT_TYPE" val="m_h_i"/>
  <p:tag name="KSO_WM_UNIT_INDEX" val="1_5_1"/>
  <p:tag name="KSO_WM_DIAGRAM_MAX_ITEMCNT" val="6"/>
  <p:tag name="KSO_WM_DIAGRAM_MIN_ITEMCNT" val="2"/>
  <p:tag name="KSO_WM_DIAGRAM_VIRTUALLY_FRAME" val="{&quot;height&quot;:305.3999938964844,&quot;left&quot;:54.324957275390624,&quot;top&quot;:168.7750030517578,&quot;width&quot;:845.9000854492188}"/>
  <p:tag name="KSO_WM_DIAGRAM_COLOR_MATCH_VALUE" val="{&quot;shape&quot;:{&quot;fill&quot;:{&quot;gradient&quot;:[{&quot;brightness&quot;:0.4000000059604645,&quot;colorType&quot;:1,&quot;foreColorIndex&quot;:5,&quot;pos&quot;:0.1599999964237213,&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8.xml><?xml version="1.0" encoding="utf-8"?>
<p:tagLst xmlns:p="http://schemas.openxmlformats.org/presentationml/2006/main">
  <p:tag name="KSO_WM_DIAGRAM_VIRTUALLY_FRAME" val="{&quot;height&quot;:231,&quot;left&quot;:359.4,&quot;top&quot;:162.6,&quot;width&quot;:600.6}"/>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1068_4*m_h_i*1_1_2"/>
  <p:tag name="KSO_WM_TEMPLATE_CATEGORY" val="diagram"/>
  <p:tag name="KSO_WM_TEMPLATE_INDEX" val="20231068"/>
  <p:tag name="KSO_WM_UNIT_LAYERLEVEL" val="1_1_1"/>
  <p:tag name="KSO_WM_TAG_VERSION" val="3.0"/>
  <p:tag name="KSO_WM_BEAUTIFY_FLAG" val="#wm#"/>
  <p:tag name="KSO_WM_DIAGRAM_VERSION" val="3"/>
  <p:tag name="KSO_WM_DIAGRAM_COLOR_TRICK" val="2"/>
  <p:tag name="KSO_WM_DIAGRAM_COLOR_TEXT_CAN_REMOVE" val="n"/>
  <p:tag name="KSO_WM_UNIT_TYPE" val="m_h_i"/>
  <p:tag name="KSO_WM_UNIT_INDEX" val="1_1_2"/>
  <p:tag name="KSO_WM_DIAGRAM_MAX_ITEMCNT" val="6"/>
  <p:tag name="KSO_WM_DIAGRAM_MIN_ITEMCNT" val="2"/>
  <p:tag name="KSO_WM_DIAGRAM_VIRTUALLY_FRAME" val="{&quot;height&quot;:305.3999938964844,&quot;left&quot;:54.324957275390624,&quot;top&quot;:168.7750030517578,&quot;width&quot;:845.90008544921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2_1"/>
  <p:tag name="KSO_WM_UNIT_ID" val="diagram20231068_4*m_h_a*1_2_1"/>
  <p:tag name="KSO_WM_TEMPLATE_CATEGORY" val="diagram"/>
  <p:tag name="KSO_WM_TEMPLATE_INDEX" val="20231068"/>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DIAGRAM_MAX_ITEMCNT" val="6"/>
  <p:tag name="KSO_WM_DIAGRAM_MIN_ITEMCNT" val="2"/>
  <p:tag name="KSO_WM_DIAGRAM_VIRTUALLY_FRAME" val="{&quot;height&quot;:305.3999938964844,&quot;left&quot;:54.324957275390624,&quot;top&quot;:168.7750030517578,&quot;width&quot;:845.9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DIAGRAM_USE_COLOR_VALUE" val="{&quot;color_scheme&quot;:1,&quot;color_type&quot;:1,&quot;theme_color_indexes&quot;:[]}"/>
</p:tagLst>
</file>

<file path=ppt/tags/tag8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4*m_h_i*1_2_2"/>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TYPE" val="m_h_i"/>
  <p:tag name="KSO_WM_UNIT_INDEX" val="1_2_2"/>
  <p:tag name="KSO_WM_DIAGRAM_MAX_ITEMCNT" val="6"/>
  <p:tag name="KSO_WM_DIAGRAM_MIN_ITEMCNT" val="2"/>
  <p:tag name="KSO_WM_DIAGRAM_VIRTUALLY_FRAME" val="{&quot;height&quot;:305.3999938964844,&quot;left&quot;:54.324957275390624,&quot;top&quot;:168.7750030517578,&quot;width&quot;:845.9000854492188}"/>
  <p:tag name="KSO_WM_DIAGRAM_COLOR_MATCH_VALUE" val="{&quot;shape&quot;:{&quot;fill&quot;:{&quot;type&quot;:0},&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DIAGRAM_USE_COLOR_VALUE" val="{&quot;color_scheme&quot;:1,&quot;color_type&quot;:1,&quot;theme_color_indexes&quot;:[]}"/>
</p:tagLst>
</file>

<file path=ppt/tags/tag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3_1"/>
  <p:tag name="KSO_WM_UNIT_ID" val="diagram20231068_4*m_h_a*1_3_1"/>
  <p:tag name="KSO_WM_TEMPLATE_CATEGORY" val="diagram"/>
  <p:tag name="KSO_WM_TEMPLATE_INDEX" val="20231068"/>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DIAGRAM_MAX_ITEMCNT" val="6"/>
  <p:tag name="KSO_WM_DIAGRAM_MIN_ITEMCNT" val="2"/>
  <p:tag name="KSO_WM_DIAGRAM_VIRTUALLY_FRAME" val="{&quot;height&quot;:305.3999938964844,&quot;left&quot;:54.324957275390624,&quot;top&quot;:168.7750030517578,&quot;width&quot;:845.9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DIAGRAM_USE_COLOR_VALUE" val="{&quot;color_scheme&quot;:1,&quot;color_type&quot;:1,&quot;theme_color_indexes&quot;:[]}"/>
</p:tagLst>
</file>

<file path=ppt/tags/tag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4*m_h_i*1_3_2"/>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TYPE" val="m_h_i"/>
  <p:tag name="KSO_WM_UNIT_INDEX" val="1_3_2"/>
  <p:tag name="KSO_WM_DIAGRAM_MAX_ITEMCNT" val="6"/>
  <p:tag name="KSO_WM_DIAGRAM_MIN_ITEMCNT" val="2"/>
  <p:tag name="KSO_WM_DIAGRAM_VIRTUALLY_FRAME" val="{&quot;height&quot;:305.3999938964844,&quot;left&quot;:54.324957275390624,&quot;top&quot;:168.7750030517578,&quot;width&quot;:845.90008544921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4_1"/>
  <p:tag name="KSO_WM_UNIT_ID" val="diagram20231068_4*m_h_a*1_4_1"/>
  <p:tag name="KSO_WM_TEMPLATE_CATEGORY" val="diagram"/>
  <p:tag name="KSO_WM_TEMPLATE_INDEX" val="20231068"/>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DIAGRAM_MAX_ITEMCNT" val="6"/>
  <p:tag name="KSO_WM_DIAGRAM_MIN_ITEMCNT" val="2"/>
  <p:tag name="KSO_WM_DIAGRAM_VIRTUALLY_FRAME" val="{&quot;height&quot;:305.3999938964844,&quot;left&quot;:54.324957275390624,&quot;top&quot;:168.7750030517578,&quot;width&quot;:845.9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DIAGRAM_USE_COLOR_VALUE" val="{&quot;color_scheme&quot;:1,&quot;color_type&quot;:1,&quot;theme_color_indexes&quot;:[]}"/>
</p:tagLst>
</file>

<file path=ppt/tags/tag8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4*m_h_i*1_4_2"/>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TYPE" val="m_h_i"/>
  <p:tag name="KSO_WM_UNIT_INDEX" val="1_4_2"/>
  <p:tag name="KSO_WM_DIAGRAM_MAX_ITEMCNT" val="6"/>
  <p:tag name="KSO_WM_DIAGRAM_MIN_ITEMCNT" val="2"/>
  <p:tag name="KSO_WM_DIAGRAM_VIRTUALLY_FRAME" val="{&quot;height&quot;:305.3999938964844,&quot;left&quot;:54.324957275390624,&quot;top&quot;:168.7750030517578,&quot;width&quot;:845.9000854492188}"/>
  <p:tag name="KSO_WM_DIAGRAM_COLOR_MATCH_VALUE" val="{&quot;shape&quot;:{&quot;fill&quot;:{&quot;type&quot;:0},&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DIAGRAM_USE_COLOR_VALUE" val="{&quot;color_scheme&quot;:1,&quot;color_type&quot;:1,&quot;theme_color_indexes&quot;:[]}"/>
</p:tagLst>
</file>

<file path=ppt/tags/tag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5_1"/>
  <p:tag name="KSO_WM_UNIT_ID" val="diagram20231068_4*m_h_a*1_5_1"/>
  <p:tag name="KSO_WM_TEMPLATE_CATEGORY" val="diagram"/>
  <p:tag name="KSO_WM_TEMPLATE_INDEX" val="20231068"/>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VALUE" val="22"/>
  <p:tag name="KSO_WM_DIAGRAM_MAX_ITEMCNT" val="6"/>
  <p:tag name="KSO_WM_DIAGRAM_MIN_ITEMCNT" val="2"/>
  <p:tag name="KSO_WM_DIAGRAM_VIRTUALLY_FRAME" val="{&quot;height&quot;:305.3999938964844,&quot;left&quot;:54.324957275390624,&quot;top&quot;:168.7750030517578,&quot;width&quot;:845.9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DIAGRAM_USE_COLOR_VALUE" val="{&quot;color_scheme&quot;:1,&quot;color_type&quot;:1,&quot;theme_color_indexes&quot;:[]}"/>
</p:tagLst>
</file>

<file path=ppt/tags/tag8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4*m_h_i*1_5_2"/>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TYPE" val="m_h_i"/>
  <p:tag name="KSO_WM_UNIT_INDEX" val="1_5_2"/>
  <p:tag name="KSO_WM_DIAGRAM_MAX_ITEMCNT" val="6"/>
  <p:tag name="KSO_WM_DIAGRAM_MIN_ITEMCNT" val="2"/>
  <p:tag name="KSO_WM_DIAGRAM_VIRTUALLY_FRAME" val="{&quot;height&quot;:305.3999938964844,&quot;left&quot;:54.324957275390624,&quot;top&quot;:168.7750030517578,&quot;width&quot;:845.90008544921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89.xml><?xml version="1.0" encoding="utf-8"?>
<p:tagLst xmlns:p="http://schemas.openxmlformats.org/presentationml/2006/main">
  <p:tag name="KSO_WM_BEAUTIFY_FLAG" val="#wm#"/>
  <p:tag name="KSO_WM_UNIT_LINE_FORE_SCHEMECOLOR_INDEX_BRIGHTNESS" val="0.35"/>
  <p:tag name="KSO_WM_UNIT_LINE_FILL_TYPE" val="2"/>
  <p:tag name="KSO_WM_UNIT_HIGHLIGHT" val="0"/>
  <p:tag name="KSO_WM_UNIT_COMPATIBLE" val="0"/>
  <p:tag name="KSO_WM_UNIT_DIAGRAM_ISNUMVISUAL" val="0"/>
  <p:tag name="KSO_WM_UNIT_DIAGRAM_ISREFERUNIT" val="0"/>
  <p:tag name="KSO_WM_UNIT_ID" val="diagram20231058_3*l_i*1_1"/>
  <p:tag name="KSO_WM_TEMPLATE_CATEGORY" val="diagram"/>
  <p:tag name="KSO_WM_TEMPLATE_INDEX" val="20231058"/>
  <p:tag name="KSO_WM_UNIT_LAYERLEVEL" val="1_1"/>
  <p:tag name="KSO_WM_TAG_VERSION" val="3.0"/>
  <p:tag name="KSO_WM_UNIT_TYPE" val="l_i"/>
  <p:tag name="KSO_WM_UNIT_INDEX" val="1_1"/>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280.3750061035156,&quot;left&quot;:28.69998779296875,&quot;top&quot;:209.65,&quot;width&quot;:862.4000244140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5"/>
  <p:tag name="KSO_WM_DIAGRAM_USE_COLOR_VALUE" val="{&quot;color_scheme&quot;:1,&quot;color_type&quot;:1,&quot;theme_color_indexes&quot;:[]}"/>
</p:tagLst>
</file>

<file path=ppt/tags/tag9.xml><?xml version="1.0" encoding="utf-8"?>
<p:tagLst xmlns:p="http://schemas.openxmlformats.org/presentationml/2006/main">
  <p:tag name="KSO_WM_DIAGRAM_VIRTUALLY_FRAME" val="{&quot;height&quot;:231,&quot;left&quot;:359.4,&quot;top&quot;:162.6,&quot;width&quot;:600.6}"/>
</p:tagLst>
</file>

<file path=ppt/tags/tag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3*l_h_a*1_1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280.3750061035156,&quot;left&quot;:28.69998779296875,&quot;top&quot;:209.65,&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058_3*l_h_a*1_4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280.3750061035156,&quot;left&quot;:28.69998779296875,&quot;top&quot;:209.65,&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92.xml><?xml version="1.0" encoding="utf-8"?>
<p:tagLst xmlns:p="http://schemas.openxmlformats.org/presentationml/2006/main">
  <p:tag name="KSO_WM_BEAUTIFY_FLAG" val="#wm#"/>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1_2"/>
  <p:tag name="KSO_WM_TEMPLATE_CATEGORY" val="diagram"/>
  <p:tag name="KSO_WM_TEMPLATE_INDEX" val="20231058"/>
  <p:tag name="KSO_WM_UNIT_LAYERLEVEL" val="1_1_1"/>
  <p:tag name="KSO_WM_TAG_VERSION" val="3.0"/>
  <p:tag name="KSO_WM_UNIT_TYPE" val="l_h_i"/>
  <p:tag name="KSO_WM_UNIT_INDEX" val="1_1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80.3750061035156,&quot;left&quot;:28.69998779296875,&quot;top&quot;:209.65,&quot;width&quot;:862.4000244140625}"/>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93.xml><?xml version="1.0" encoding="utf-8"?>
<p:tagLst xmlns:p="http://schemas.openxmlformats.org/presentationml/2006/main">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1_1"/>
  <p:tag name="KSO_WM_TEMPLATE_CATEGORY" val="diagram"/>
  <p:tag name="KSO_WM_TEMPLATE_INDEX" val="20231058"/>
  <p:tag name="KSO_WM_UNIT_LAYERLEVEL" val="1_1_1"/>
  <p:tag name="KSO_WM_TAG_VERSION" val="3.0"/>
  <p:tag name="KSO_WM_UNIT_TYPE" val="l_h_i"/>
  <p:tag name="KSO_WM_UNIT_INDEX" val="1_1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80.3750061035156,&quot;left&quot;:28.69998779296875,&quot;top&quot;:209.65,&quot;width&quot;:862.4000244140625}"/>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94.xml><?xml version="1.0" encoding="utf-8"?>
<p:tagLst xmlns:p="http://schemas.openxmlformats.org/presentationml/2006/main">
  <p:tag name="KSO_WM_BEAUTIFY_FLAG" val="#wm#"/>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2_2"/>
  <p:tag name="KSO_WM_TEMPLATE_CATEGORY" val="diagram"/>
  <p:tag name="KSO_WM_TEMPLATE_INDEX" val="20231058"/>
  <p:tag name="KSO_WM_UNIT_LAYERLEVEL" val="1_1_1"/>
  <p:tag name="KSO_WM_TAG_VERSION" val="3.0"/>
  <p:tag name="KSO_WM_UNIT_TYPE" val="l_h_i"/>
  <p:tag name="KSO_WM_UNIT_INDEX" val="1_2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80.3750061035156,&quot;left&quot;:28.69998779296875,&quot;top&quot;:209.65,&quot;width&quot;:862.4000244140625}"/>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95.xml><?xml version="1.0" encoding="utf-8"?>
<p:tagLst xmlns:p="http://schemas.openxmlformats.org/presentationml/2006/main">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2_1"/>
  <p:tag name="KSO_WM_TEMPLATE_CATEGORY" val="diagram"/>
  <p:tag name="KSO_WM_TEMPLATE_INDEX" val="20231058"/>
  <p:tag name="KSO_WM_UNIT_LAYERLEVEL" val="1_1_1"/>
  <p:tag name="KSO_WM_TAG_VERSION" val="3.0"/>
  <p:tag name="KSO_WM_UNIT_TYPE" val="l_h_i"/>
  <p:tag name="KSO_WM_UNIT_INDEX" val="1_2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80.3750061035156,&quot;left&quot;:28.69998779296875,&quot;top&quot;:209.65,&quot;width&quot;:862.4000244140625}"/>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058_3*l_h_a*1_2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280.3750061035156,&quot;left&quot;:28.69998779296875,&quot;top&quot;:209.65,&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97.xml><?xml version="1.0" encoding="utf-8"?>
<p:tagLst xmlns:p="http://schemas.openxmlformats.org/presentationml/2006/main">
  <p:tag name="KSO_WM_BEAUTIFY_FLAG" val="#wm#"/>
  <p:tag name="KSO_WM_UNIT_SHADOW_SCHEMECOLOR_INDEX_BRIGHTNESS" val="-0.5"/>
  <p:tag name="KSO_WM_UNIT_SHADOW_SCHEMECOLOR_INDEX" val="7"/>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3_2"/>
  <p:tag name="KSO_WM_TEMPLATE_CATEGORY" val="diagram"/>
  <p:tag name="KSO_WM_TEMPLATE_INDEX" val="20231058"/>
  <p:tag name="KSO_WM_UNIT_LAYERLEVEL" val="1_1_1"/>
  <p:tag name="KSO_WM_TAG_VERSION" val="3.0"/>
  <p:tag name="KSO_WM_UNIT_TYPE" val="l_h_i"/>
  <p:tag name="KSO_WM_UNIT_INDEX" val="1_3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80.3750061035156,&quot;left&quot;:28.69998779296875,&quot;top&quot;:209.65,&quot;width&quot;:862.4000244140625}"/>
  <p:tag name="KSO_WM_DIAGRAM_COLOR_MATCH_VALUE" val="{&quot;shape&quot;:{&quot;fill&quot;:{&quot;solid&quot;:{&quot;brightness&quot;:0,&quot;colorType&quot;:1,&quot;foreColorIndex&quot;:7,&quot;transparency&quot;:0},&quot;type&quot;:1},&quot;glow&quot;:{&quot;colorType&quot;:0},&quot;line&quot;:{&quot;type&quot;:0},&quot;shadow&quot;:{&quot;brightness&quot;:-0.5,&quot;colorType&quot;:1,&quot;foreColorIndex&quot;:7,&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98.xml><?xml version="1.0" encoding="utf-8"?>
<p:tagLst xmlns:p="http://schemas.openxmlformats.org/presentationml/2006/main">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8"/>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7"/>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3_1"/>
  <p:tag name="KSO_WM_TEMPLATE_CATEGORY" val="diagram"/>
  <p:tag name="KSO_WM_TEMPLATE_INDEX" val="20231058"/>
  <p:tag name="KSO_WM_UNIT_LAYERLEVEL" val="1_1_1"/>
  <p:tag name="KSO_WM_TAG_VERSION" val="3.0"/>
  <p:tag name="KSO_WM_UNIT_TYPE" val="l_h_i"/>
  <p:tag name="KSO_WM_UNIT_INDEX" val="1_3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80.3750061035156,&quot;left&quot;:28.69998779296875,&quot;top&quot;:209.65,&quot;width&quot;:862.4000244140625}"/>
  <p:tag name="KSO_WM_DIAGRAM_COLOR_MATCH_VALUE" val="{&quot;shape&quot;:{&quot;fill&quot;:{&quot;gradient&quot;:[{&quot;brightness&quot;:0.6000000238418579,&quot;colorType&quot;:1,&quot;foreColorIndex&quot;:7,&quot;pos&quot;:0,&quot;transparency&quot;:0},{&quot;brightness&quot;:0,&quot;colorType&quot;:1,&quot;foreColorIndex&quot;:7,&quot;pos&quot;:0.800000011920929,&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058_3*l_h_a*1_3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280.3750061035156,&quot;left&quot;:28.69998779296875,&quot;top&quot;:209.65,&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4945</Words>
  <Application>WPS 演示</Application>
  <PresentationFormat>宽屏</PresentationFormat>
  <Paragraphs>370</Paragraphs>
  <Slides>32</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32</vt:i4>
      </vt:variant>
    </vt:vector>
  </HeadingPairs>
  <TitlesOfParts>
    <vt:vector size="42" baseType="lpstr">
      <vt:lpstr>Arial</vt:lpstr>
      <vt:lpstr>宋体</vt:lpstr>
      <vt:lpstr>Wingdings</vt:lpstr>
      <vt:lpstr>汉仪铸字葫芦娃W</vt:lpstr>
      <vt:lpstr>汉仪劲楷简</vt:lpstr>
      <vt:lpstr>汉仪菱心体简</vt:lpstr>
      <vt:lpstr>微软雅黑</vt:lpstr>
      <vt:lpstr>Arial Unicode MS</vt:lpstr>
      <vt:lpstr>华文仿宋</vt:lpstr>
      <vt:lpstr>Office 主题</vt:lpstr>
      <vt:lpstr>PowerPoint 演示文稿</vt:lpstr>
      <vt:lpstr>PowerPoint 演示文稿</vt:lpstr>
      <vt:lpstr>PowerPoint 演示文稿</vt:lpstr>
      <vt:lpstr>PowerPoint 演示文稿</vt:lpstr>
      <vt:lpstr>PowerPoint 演示文稿</vt:lpstr>
      <vt:lpstr>任务描述</vt:lpstr>
      <vt:lpstr>任务目标</vt:lpstr>
      <vt:lpstr>任务准备</vt:lpstr>
      <vt:lpstr>一、体育的起源与发展</vt:lpstr>
      <vt:lpstr>一、体育的起源与发展</vt:lpstr>
      <vt:lpstr>PowerPoint 演示文稿</vt:lpstr>
      <vt:lpstr>任务描述</vt:lpstr>
      <vt:lpstr>任务目标</vt:lpstr>
      <vt:lpstr>任务准备</vt:lpstr>
      <vt:lpstr>任务准备</vt:lpstr>
      <vt:lpstr>任务准备</vt:lpstr>
      <vt:lpstr>任务准备</vt:lpstr>
      <vt:lpstr>一、体育的起源与发展</vt:lpstr>
      <vt:lpstr>一、滑冰运动的起源与发展</vt:lpstr>
      <vt:lpstr>二、滑冰运动的分类与作用</vt:lpstr>
      <vt:lpstr>一、滑冰运动的起源与发展</vt:lpstr>
      <vt:lpstr>二、比赛规则</vt:lpstr>
      <vt:lpstr>四、滑雪运动的分类与作用</vt:lpstr>
      <vt:lpstr>PowerPoint 演示文稿</vt:lpstr>
      <vt:lpstr>任务描述</vt:lpstr>
      <vt:lpstr>任务目标</vt:lpstr>
      <vt:lpstr>任务准备</vt:lpstr>
      <vt:lpstr>一、体育的起源与发展</vt:lpstr>
      <vt:lpstr>一、游泳的起源与发展</vt:lpstr>
      <vt:lpstr>一、体育的起源与发展</vt:lpstr>
      <vt:lpstr>一、体育赛事的种类</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72</cp:revision>
  <dcterms:created xsi:type="dcterms:W3CDTF">2025-02-18T03:07:00Z</dcterms:created>
  <dcterms:modified xsi:type="dcterms:W3CDTF">2025-02-21T08:00:23Z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F2BA71438F3A45E88D952C027D49D6AA_11</vt:lpwstr>
  </property>
  <property fmtid="{D5CDD505-2E9C-101B-9397-08002B2CF9AE}" pid="3" name="KSOProductBuildVer">
    <vt:lpwstr>2052-12.1.0.16729</vt:lpwstr>
  </property>
  <property fmtid="{D5CDD505-2E9C-101B-9397-08002B2CF9AE}" pid="4" name="KSOTemplateUUID">
    <vt:lpwstr>v1.0_mb_n5vHo9dzltCtSfMUwojpdw==</vt:lpwstr>
  </property>
</Properties>
</file>