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handoutMasters/handoutMaster1.xml" ContentType="application/vnd.openxmlformats-officedocument.presentationml.handoutMaster+xml"/>
  <Override PartName="/ppt/media/image19.svg" ContentType="image/svg+xml"/>
  <Override PartName="/ppt/media/image21.svg" ContentType="image/svg+xml"/>
  <Override PartName="/ppt/media/image2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6"/>
  </p:notesMasterIdLst>
  <p:handoutMasterIdLst>
    <p:handoutMasterId r:id="rId54"/>
  </p:handoutMasterIdLst>
  <p:sldIdLst>
    <p:sldId id="256" r:id="rId3"/>
    <p:sldId id="275" r:id="rId4"/>
    <p:sldId id="292" r:id="rId5"/>
    <p:sldId id="293" r:id="rId6"/>
    <p:sldId id="276" r:id="rId7"/>
    <p:sldId id="260" r:id="rId8"/>
    <p:sldId id="296" r:id="rId9"/>
    <p:sldId id="261" r:id="rId10"/>
    <p:sldId id="262" r:id="rId11"/>
    <p:sldId id="297" r:id="rId12"/>
    <p:sldId id="298" r:id="rId13"/>
    <p:sldId id="299" r:id="rId14"/>
    <p:sldId id="336" r:id="rId15"/>
    <p:sldId id="337" r:id="rId16"/>
    <p:sldId id="338" r:id="rId17"/>
    <p:sldId id="339" r:id="rId18"/>
    <p:sldId id="340" r:id="rId19"/>
    <p:sldId id="341" r:id="rId20"/>
    <p:sldId id="342" r:id="rId21"/>
    <p:sldId id="343" r:id="rId22"/>
    <p:sldId id="344" r:id="rId23"/>
    <p:sldId id="346" r:id="rId24"/>
    <p:sldId id="347" r:id="rId25"/>
    <p:sldId id="348" r:id="rId26"/>
    <p:sldId id="349" r:id="rId27"/>
    <p:sldId id="350" r:id="rId28"/>
    <p:sldId id="351" r:id="rId29"/>
    <p:sldId id="352" r:id="rId30"/>
    <p:sldId id="353" r:id="rId31"/>
    <p:sldId id="354" r:id="rId32"/>
    <p:sldId id="355" r:id="rId33"/>
    <p:sldId id="356" r:id="rId34"/>
    <p:sldId id="357" r:id="rId35"/>
    <p:sldId id="304" r:id="rId36"/>
    <p:sldId id="305" r:id="rId37"/>
    <p:sldId id="306" r:id="rId38"/>
    <p:sldId id="358" r:id="rId39"/>
    <p:sldId id="359" r:id="rId40"/>
    <p:sldId id="360" r:id="rId41"/>
    <p:sldId id="361" r:id="rId42"/>
    <p:sldId id="362" r:id="rId43"/>
    <p:sldId id="363" r:id="rId44"/>
    <p:sldId id="364" r:id="rId45"/>
    <p:sldId id="366" r:id="rId47"/>
    <p:sldId id="367" r:id="rId48"/>
    <p:sldId id="369" r:id="rId49"/>
    <p:sldId id="307" r:id="rId50"/>
    <p:sldId id="372" r:id="rId51"/>
    <p:sldId id="373" r:id="rId52"/>
    <p:sldId id="280" r:id="rId53"/>
  </p:sldIdLst>
  <p:sldSz cx="12192000" cy="6858000"/>
  <p:notesSz cx="6858000" cy="9144000"/>
  <p:embeddedFontLst>
    <p:embeddedFont>
      <p:font typeface="汉仪铸字葫芦娃W" panose="00020600040101010101" charset="-122"/>
      <p:regular r:id="rId59"/>
    </p:embeddedFont>
    <p:embeddedFont>
      <p:font typeface="汉仪劲楷简" panose="00020600040101010101" charset="-122"/>
      <p:regular r:id="rId60"/>
    </p:embeddedFont>
  </p:embeddedFontLst>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C2DD"/>
    <a:srgbClr val="CF3044"/>
    <a:srgbClr val="222F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1" Type="http://schemas.openxmlformats.org/officeDocument/2006/relationships/tags" Target="tags/tag156.xml"/><Relationship Id="rId60" Type="http://schemas.openxmlformats.org/officeDocument/2006/relationships/font" Target="fonts/font2.fntdata"/><Relationship Id="rId6" Type="http://schemas.openxmlformats.org/officeDocument/2006/relationships/slide" Target="slides/slide4.xml"/><Relationship Id="rId59" Type="http://schemas.openxmlformats.org/officeDocument/2006/relationships/font" Target="fonts/font1.fntdata"/><Relationship Id="rId58" Type="http://schemas.openxmlformats.org/officeDocument/2006/relationships/commentAuthors" Target="commentAuthors.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handoutMaster" Target="handoutMasters/handoutMaster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notesMaster" Target="notesMasters/notesMaster1.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劲楷简" panose="00020600040101010101" charset="-122"/>
              <a:ea typeface="汉仪劲楷简" panose="0002060004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劲楷简" panose="00020600040101010101" charset="-122"/>
              </a:rPr>
            </a:fld>
            <a:endParaRPr lang="zh-CN" altLang="en-US">
              <a:latin typeface="汉仪劲楷简" panose="0002060004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劲楷简" panose="00020600040101010101" charset="-122"/>
              <a:ea typeface="汉仪劲楷简" panose="0002060004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劲楷简" panose="00020600040101010101" charset="-122"/>
              </a:rPr>
            </a:fld>
            <a:endParaRPr lang="zh-CN" altLang="en-US">
              <a:latin typeface="汉仪劲楷简" panose="0002060004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劲楷简" panose="00020600040101010101" charset="-122"/>
                <a:ea typeface="汉仪劲楷简" panose="0002060004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劲楷简" panose="00020600040101010101" charset="-122"/>
                <a:ea typeface="汉仪劲楷简" panose="0002060004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劲楷简" panose="00020600040101010101" charset="-122"/>
                <a:ea typeface="汉仪劲楷简" panose="0002060004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劲楷简" panose="00020600040101010101" charset="-122"/>
                <a:ea typeface="汉仪劲楷简" panose="0002060004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1pPr>
    <a:lvl2pPr marL="4572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2pPr>
    <a:lvl3pPr marL="9144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3pPr>
    <a:lvl4pPr marL="13716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4pPr>
    <a:lvl5pPr marL="18288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5559546"/>
          <p:cNvPicPr>
            <a:picLocks noChangeAspect="1"/>
          </p:cNvPicPr>
          <p:nvPr userDrawn="1"/>
        </p:nvPicPr>
        <p:blipFill>
          <a:blip r:embed="rId2"/>
          <a:srcRect l="1435"/>
          <a:stretch>
            <a:fillRect/>
          </a:stretch>
        </p:blipFill>
        <p:spPr>
          <a:xfrm>
            <a:off x="-126365" y="0"/>
            <a:ext cx="6759575"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rcRect r="93677" b="18367"/>
          <a:stretch>
            <a:fillRect/>
          </a:stretch>
        </p:blipFill>
        <p:spPr>
          <a:xfrm>
            <a:off x="223520" y="247650"/>
            <a:ext cx="671195" cy="662305"/>
          </a:xfrm>
          <a:prstGeom prst="rect">
            <a:avLst/>
          </a:prstGeom>
        </p:spPr>
      </p:pic>
      <p:sp>
        <p:nvSpPr>
          <p:cNvPr id="8" name="标题 7"/>
          <p:cNvSpPr>
            <a:spLocks noGrp="1"/>
          </p:cNvSpPr>
          <p:nvPr>
            <p:ph type="title"/>
          </p:nvPr>
        </p:nvSpPr>
        <p:spPr>
          <a:xfrm>
            <a:off x="856615" y="403225"/>
            <a:ext cx="4781550" cy="430530"/>
          </a:xfrm>
        </p:spPr>
        <p:txBody>
          <a:bodyPr/>
          <a:lstStyle>
            <a:lvl1pPr>
              <a:defRPr sz="2800">
                <a:latin typeface="汉仪铸字葫芦娃W" panose="00020600040101010101" charset="-122"/>
                <a:ea typeface="汉仪铸字葫芦娃W" panose="00020600040101010101" charset="-122"/>
              </a:defRPr>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360000"/>
            <a:ext cx="10800000" cy="720000"/>
          </a:xfrm>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a:xfrm>
            <a:off x="695960" y="6356350"/>
            <a:ext cx="2743200" cy="365125"/>
          </a:xfrm>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753983"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231760" y="7973655"/>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735760" y="7973655"/>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497360" y="7973655"/>
            <a:ext cx="2700000" cy="316800"/>
          </a:xfrm>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2" Type="http://schemas.openxmlformats.org/officeDocument/2006/relationships/slideLayout" Target="../slideLayouts/slideLayout2.xml"/><Relationship Id="rId21" Type="http://schemas.openxmlformats.org/officeDocument/2006/relationships/tags" Target="../tags/tag65.xml"/><Relationship Id="rId20" Type="http://schemas.openxmlformats.org/officeDocument/2006/relationships/tags" Target="../tags/tag64.xml"/><Relationship Id="rId2" Type="http://schemas.openxmlformats.org/officeDocument/2006/relationships/tags" Target="../tags/tag46.xml"/><Relationship Id="rId19" Type="http://schemas.openxmlformats.org/officeDocument/2006/relationships/tags" Target="../tags/tag63.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14.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5.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7" Type="http://schemas.openxmlformats.org/officeDocument/2006/relationships/slideLayout" Target="../slideLayouts/slideLayout2.xml"/><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25.png"/><Relationship Id="rId7" Type="http://schemas.openxmlformats.org/officeDocument/2006/relationships/image" Target="../media/image24.jpeg"/><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 Id="rId3" Type="http://schemas.openxmlformats.org/officeDocument/2006/relationships/image" Target="../media/image20.png"/><Relationship Id="rId2" Type="http://schemas.openxmlformats.org/officeDocument/2006/relationships/image" Target="../media/image19.svg"/><Relationship Id="rId1" Type="http://schemas.openxmlformats.org/officeDocument/2006/relationships/image" Target="../media/image1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1.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7" Type="http://schemas.openxmlformats.org/officeDocument/2006/relationships/slideLayout" Target="../slideLayouts/slideLayout2.xml"/><Relationship Id="rId16" Type="http://schemas.openxmlformats.org/officeDocument/2006/relationships/tags" Target="../tags/tag95.xml"/><Relationship Id="rId15" Type="http://schemas.openxmlformats.org/officeDocument/2006/relationships/tags" Target="../tags/tag94.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image" Target="../media/image4.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3.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1" Type="http://schemas.openxmlformats.org/officeDocument/2006/relationships/notesSlide" Target="../notesSlides/notesSlide1.xml"/><Relationship Id="rId20" Type="http://schemas.openxmlformats.org/officeDocument/2006/relationships/slideLayout" Target="../slideLayouts/slideLayout2.xml"/><Relationship Id="rId2" Type="http://schemas.openxmlformats.org/officeDocument/2006/relationships/tags" Target="../tags/tag97.xml"/><Relationship Id="rId19" Type="http://schemas.openxmlformats.org/officeDocument/2006/relationships/tags" Target="../tags/tag114.xml"/><Relationship Id="rId18" Type="http://schemas.openxmlformats.org/officeDocument/2006/relationships/tags" Target="../tags/tag113.xml"/><Relationship Id="rId17" Type="http://schemas.openxmlformats.org/officeDocument/2006/relationships/tags" Target="../tags/tag112.xml"/><Relationship Id="rId16" Type="http://schemas.openxmlformats.org/officeDocument/2006/relationships/tags" Target="../tags/tag111.xml"/><Relationship Id="rId15" Type="http://schemas.openxmlformats.org/officeDocument/2006/relationships/tags" Target="../tags/tag110.xml"/><Relationship Id="rId14" Type="http://schemas.openxmlformats.org/officeDocument/2006/relationships/tags" Target="../tags/tag109.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tags" Target="../tags/tag96.xml"/></Relationships>
</file>

<file path=ppt/slides/_rels/slide44.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1" Type="http://schemas.openxmlformats.org/officeDocument/2006/relationships/notesSlide" Target="../notesSlides/notesSlide2.xml"/><Relationship Id="rId20" Type="http://schemas.openxmlformats.org/officeDocument/2006/relationships/slideLayout" Target="../slideLayouts/slideLayout2.xml"/><Relationship Id="rId2" Type="http://schemas.openxmlformats.org/officeDocument/2006/relationships/tags" Target="../tags/tag116.xml"/><Relationship Id="rId19" Type="http://schemas.openxmlformats.org/officeDocument/2006/relationships/tags" Target="../tags/tag133.xml"/><Relationship Id="rId18" Type="http://schemas.openxmlformats.org/officeDocument/2006/relationships/tags" Target="../tags/tag132.xml"/><Relationship Id="rId17" Type="http://schemas.openxmlformats.org/officeDocument/2006/relationships/tags" Target="../tags/tag131.xml"/><Relationship Id="rId16" Type="http://schemas.openxmlformats.org/officeDocument/2006/relationships/tags" Target="../tags/tag130.xml"/><Relationship Id="rId15" Type="http://schemas.openxmlformats.org/officeDocument/2006/relationships/tags" Target="../tags/tag129.xml"/><Relationship Id="rId14" Type="http://schemas.openxmlformats.org/officeDocument/2006/relationships/tags" Target="../tags/tag128.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tags" Target="../tags/tag115.xml"/></Relationships>
</file>

<file path=ppt/slides/_rels/slide45.xml.rels><?xml version="1.0" encoding="UTF-8" standalone="yes"?>
<Relationships xmlns="http://schemas.openxmlformats.org/package/2006/relationships"><Relationship Id="rId9" Type="http://schemas.openxmlformats.org/officeDocument/2006/relationships/image" Target="../media/image27.jpeg"/><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image" Target="../media/image26.jpeg"/><Relationship Id="rId2" Type="http://schemas.openxmlformats.org/officeDocument/2006/relationships/tags" Target="../tags/tag135.xml"/><Relationship Id="rId19" Type="http://schemas.openxmlformats.org/officeDocument/2006/relationships/slideLayout" Target="../slideLayouts/slideLayout2.xml"/><Relationship Id="rId18" Type="http://schemas.openxmlformats.org/officeDocument/2006/relationships/tags" Target="../tags/tag148.xml"/><Relationship Id="rId17" Type="http://schemas.openxmlformats.org/officeDocument/2006/relationships/tags" Target="../tags/tag147.xml"/><Relationship Id="rId16" Type="http://schemas.openxmlformats.org/officeDocument/2006/relationships/tags" Target="../tags/tag146.xml"/><Relationship Id="rId15" Type="http://schemas.openxmlformats.org/officeDocument/2006/relationships/image" Target="../media/image28.jpeg"/><Relationship Id="rId14" Type="http://schemas.openxmlformats.org/officeDocument/2006/relationships/tags" Target="../tags/tag145.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tags" Target="../tags/tag134.xml"/></Relationships>
</file>

<file path=ppt/slides/_rels/slide4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9.png"/><Relationship Id="rId3" Type="http://schemas.openxmlformats.org/officeDocument/2006/relationships/tags" Target="../tags/tag155.xml"/><Relationship Id="rId2" Type="http://schemas.microsoft.com/office/2007/relationships/media" Target="../media/media1.mp4"/><Relationship Id="rId1" Type="http://schemas.openxmlformats.org/officeDocument/2006/relationships/video" Target="../media/media1.mp4"/></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2" Type="http://schemas.openxmlformats.org/officeDocument/2006/relationships/slideLayout" Target="../slideLayouts/slideLayout2.xml"/><Relationship Id="rId21" Type="http://schemas.openxmlformats.org/officeDocument/2006/relationships/tags" Target="../tags/tag45.xml"/><Relationship Id="rId20" Type="http://schemas.openxmlformats.org/officeDocument/2006/relationships/tags" Target="../tags/tag44.xml"/><Relationship Id="rId2" Type="http://schemas.openxmlformats.org/officeDocument/2006/relationships/tags" Target="../tags/tag26.xml"/><Relationship Id="rId19" Type="http://schemas.openxmlformats.org/officeDocument/2006/relationships/tags" Target="../tags/tag43.xml"/><Relationship Id="rId18" Type="http://schemas.openxmlformats.org/officeDocument/2006/relationships/tags" Target="../tags/tag42.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174740" y="2113915"/>
            <a:ext cx="5514340" cy="1938020"/>
          </a:xfrm>
          <a:prstGeom prst="rect">
            <a:avLst/>
          </a:prstGeom>
          <a:noFill/>
        </p:spPr>
        <p:txBody>
          <a:bodyPr wrap="square" rtlCol="0" anchor="t">
            <a:spAutoFit/>
          </a:bodyPr>
          <a:p>
            <a:pPr algn="dist"/>
            <a:r>
              <a:rPr lang="zh-CN" altLang="en-US" sz="8000" b="1">
                <a:latin typeface="汉仪铸字葫芦娃W" panose="00020600040101010101" charset="-122"/>
                <a:ea typeface="汉仪铸字葫芦娃W" panose="00020600040101010101" charset="-122"/>
              </a:rPr>
              <a:t>体育与健康</a:t>
            </a:r>
            <a:endParaRPr lang="zh-CN" altLang="en-US" sz="8000" b="1">
              <a:latin typeface="汉仪铸字葫芦娃W" panose="00020600040101010101" charset="-122"/>
              <a:ea typeface="汉仪铸字葫芦娃W" panose="00020600040101010101" charset="-122"/>
            </a:endParaRPr>
          </a:p>
          <a:p>
            <a:pPr algn="dist"/>
            <a:r>
              <a:rPr lang="zh-CN" altLang="en-US" sz="4000" b="1">
                <a:latin typeface="汉仪铸字葫芦娃W" panose="00020600040101010101" charset="-122"/>
                <a:ea typeface="汉仪铸字葫芦娃W" panose="00020600040101010101" charset="-122"/>
              </a:rPr>
              <a:t>（含民族民间体育手册）</a:t>
            </a:r>
            <a:endParaRPr lang="zh-CN" altLang="en-US" sz="40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一、科学膳食与健康</a:t>
            </a:r>
            <a:endParaRPr lang="zh-CN" altLang="en-US"/>
          </a:p>
        </p:txBody>
      </p:sp>
      <p:sp>
        <p:nvSpPr>
          <p:cNvPr id="10" name="文本框 9"/>
          <p:cNvSpPr txBox="1"/>
          <p:nvPr/>
        </p:nvSpPr>
        <p:spPr>
          <a:xfrm>
            <a:off x="5414010" y="1352550"/>
            <a:ext cx="6380480" cy="4048125"/>
          </a:xfrm>
          <a:prstGeom prst="rect">
            <a:avLst/>
          </a:prstGeom>
          <a:noFill/>
        </p:spPr>
        <p:txBody>
          <a:bodyPr wrap="square">
            <a:spAutoFit/>
          </a:bodyPr>
          <a:lstStyle/>
          <a:p>
            <a:pPr indent="0" algn="just">
              <a:lnSpc>
                <a:spcPct val="130000"/>
              </a:lnSpc>
              <a:spcBef>
                <a:spcPts val="0"/>
              </a:spcBef>
              <a:spcAft>
                <a:spcPts val="0"/>
              </a:spcAft>
              <a:buClr>
                <a:schemeClr val="tx1"/>
              </a:buClr>
              <a:buFont typeface="汉仪劲楷简" panose="00020600040101010101" charset="-122"/>
              <a:buNone/>
            </a:pPr>
            <a:r>
              <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（二）平衡膳食准则</a:t>
            </a:r>
            <a:endPar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《中国居民膳食指南（2022）》提炼出了适用于一般人群的八条平衡膳食准则，以提高我国居民整体健康素质。</a:t>
            </a: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准则一：食物多样，合理搭配</a:t>
            </a: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准则二：吃动平衡，健康体重</a:t>
            </a: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准则三：多吃蔬果、奶类、全谷、大豆</a:t>
            </a: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准则四：适量吃鱼、禽、蛋、瘦肉</a:t>
            </a: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准则五：少盐少油，控糖限酒</a:t>
            </a: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准则六：规律进餐，足量饮水</a:t>
            </a: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准则七：会烹会选，会看标签</a:t>
            </a: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准则八：公筷分餐，杜绝浪费</a:t>
            </a: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
        <p:nvSpPr>
          <p:cNvPr id="4" name="圆角矩形 3"/>
          <p:cNvSpPr/>
          <p:nvPr/>
        </p:nvSpPr>
        <p:spPr>
          <a:xfrm>
            <a:off x="5414010" y="5739130"/>
            <a:ext cx="6617335" cy="755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一、科学膳食与健康</a:t>
            </a:r>
            <a:endParaRPr lang="zh-CN" altLang="en-US"/>
          </a:p>
        </p:txBody>
      </p:sp>
      <p:sp>
        <p:nvSpPr>
          <p:cNvPr id="10" name="文本框 9"/>
          <p:cNvSpPr txBox="1"/>
          <p:nvPr/>
        </p:nvSpPr>
        <p:spPr>
          <a:xfrm>
            <a:off x="5814060" y="3210560"/>
            <a:ext cx="5816600" cy="1753235"/>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（三）膳食宝塔</a:t>
            </a:r>
            <a:endPar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中国居民平衡膳食宝塔（图 2-1-1）是根据《中国居民膳食指南（2022）》的准则和核心推荐，把平衡膳食原则转化为各类食物的数量和所占比例的图形化表示。</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 name="圆角矩形 3"/>
          <p:cNvSpPr/>
          <p:nvPr/>
        </p:nvSpPr>
        <p:spPr>
          <a:xfrm>
            <a:off x="5414010" y="5739130"/>
            <a:ext cx="6617335" cy="755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1"/>
          <a:stretch>
            <a:fillRect/>
          </a:stretch>
        </p:blipFill>
        <p:spPr>
          <a:xfrm>
            <a:off x="189865" y="1253490"/>
            <a:ext cx="5448300" cy="5057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二、运动与营养摄取</a:t>
            </a:r>
            <a:endParaRPr lang="zh-CN" altLang="en-US"/>
          </a:p>
        </p:txBody>
      </p:sp>
      <p:sp>
        <p:nvSpPr>
          <p:cNvPr id="10" name="文本框 9"/>
          <p:cNvSpPr txBox="1"/>
          <p:nvPr/>
        </p:nvSpPr>
        <p:spPr>
          <a:xfrm>
            <a:off x="5414010" y="1457325"/>
            <a:ext cx="6380480" cy="4076700"/>
          </a:xfrm>
          <a:prstGeom prst="rect">
            <a:avLst/>
          </a:prstGeom>
          <a:noFill/>
        </p:spPr>
        <p:txBody>
          <a:bodyPr wrap="square">
            <a:spAutoFit/>
          </a:bodyPr>
          <a:lstStyle/>
          <a:p>
            <a:pPr indent="0" algn="just">
              <a:lnSpc>
                <a:spcPct val="120000"/>
              </a:lnSpc>
              <a:spcBef>
                <a:spcPts val="0"/>
              </a:spcBef>
              <a:spcAft>
                <a:spcPts val="0"/>
              </a:spcAft>
              <a:buClr>
                <a:schemeClr val="tx1"/>
              </a:buClr>
              <a:buFont typeface="汉仪劲楷简" panose="00020600040101010101" charset="-122"/>
              <a:buNone/>
            </a:pPr>
            <a:r>
              <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（一）运动与糖类</a:t>
            </a:r>
            <a:endPar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糖类是运动时的重要能量来源，中高强度运动的绝大部分能量来自糖有氧氧化和糖酵解的过程，大脑的能量亦主要来自糖类（血糖）；另外，糖类在维持人体免疫功能等方面发挥重要作</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用。不同运动项目随着运动强度和时间的变化，其糖类的代谢特点与需求量不尽相同。糖类储备不足或快速耗竭导致供能不足，易使运动性疲劳过早出现，从而降低运动能力。肌肉糖原再合成是运动后恢复的主要内容，因此，通过饮食或营养品增加运动前、中、后期糖类摄入量是改变运动能力和体能恢复的重要方法之一。我国居民所摄取的食物中糖类主要来自谷类和薯类。常见谷类有稻米、小麦、小米等；常见的薯类有马铃薯、甘薯等。</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
        <p:nvSpPr>
          <p:cNvPr id="4" name="圆角矩形 3"/>
          <p:cNvSpPr/>
          <p:nvPr/>
        </p:nvSpPr>
        <p:spPr>
          <a:xfrm>
            <a:off x="5414010" y="5739130"/>
            <a:ext cx="6617335" cy="755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二、运动与营养摄取</a:t>
            </a:r>
            <a:endParaRPr lang="zh-CN" altLang="en-US"/>
          </a:p>
        </p:txBody>
      </p:sp>
      <p:sp>
        <p:nvSpPr>
          <p:cNvPr id="10" name="文本框 9"/>
          <p:cNvSpPr txBox="1"/>
          <p:nvPr/>
        </p:nvSpPr>
        <p:spPr>
          <a:xfrm>
            <a:off x="5414010" y="1653540"/>
            <a:ext cx="6380480" cy="3747135"/>
          </a:xfrm>
          <a:prstGeom prst="rect">
            <a:avLst/>
          </a:prstGeom>
          <a:noFill/>
        </p:spPr>
        <p:txBody>
          <a:bodyPr wrap="square">
            <a:spAutoFit/>
          </a:bodyPr>
          <a:lstStyle/>
          <a:p>
            <a:pPr indent="0" algn="just">
              <a:lnSpc>
                <a:spcPct val="120000"/>
              </a:lnSpc>
              <a:spcBef>
                <a:spcPts val="0"/>
              </a:spcBef>
              <a:spcAft>
                <a:spcPts val="0"/>
              </a:spcAft>
              <a:buClr>
                <a:schemeClr val="tx1"/>
              </a:buClr>
              <a:buFont typeface="汉仪劲楷简" panose="00020600040101010101" charset="-122"/>
              <a:buNone/>
            </a:pPr>
            <a:r>
              <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（二）运动与蛋白质</a:t>
            </a:r>
            <a:endPar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蛋白质是人体运动所需的重要营养素之一。骨骼肌蛋白质含量高低往往与体重和肌纤维大小成正比，并与运动能力密切相关，蛋白质分解代谢产物排出量常反映运动强度大小，运动后蛋</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白质合成能力与骨骼肌修复能力有关。另外，蛋白质也是参与氧化功能，尤其是在高强度运动后糖原耗尽，蛋白质特别是支链氨基酸是重要的能量来源，蛋白质还对运动系统的许多功能具有调节作用。不同的运动项目和运动强度对蛋白质的需求有所不同。</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
        <p:nvSpPr>
          <p:cNvPr id="4" name="圆角矩形 3"/>
          <p:cNvSpPr/>
          <p:nvPr/>
        </p:nvSpPr>
        <p:spPr>
          <a:xfrm>
            <a:off x="5414010" y="5739130"/>
            <a:ext cx="6617335" cy="755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二、运动与营养摄取</a:t>
            </a:r>
            <a:endParaRPr lang="zh-CN" altLang="en-US"/>
          </a:p>
        </p:txBody>
      </p:sp>
      <p:sp>
        <p:nvSpPr>
          <p:cNvPr id="10" name="文本框 9"/>
          <p:cNvSpPr txBox="1"/>
          <p:nvPr/>
        </p:nvSpPr>
        <p:spPr>
          <a:xfrm>
            <a:off x="5414010" y="2068830"/>
            <a:ext cx="6380480" cy="3331845"/>
          </a:xfrm>
          <a:prstGeom prst="rect">
            <a:avLst/>
          </a:prstGeom>
          <a:noFill/>
        </p:spPr>
        <p:txBody>
          <a:bodyPr wrap="square">
            <a:spAutoFit/>
          </a:bodyPr>
          <a:lstStyle/>
          <a:p>
            <a:pPr indent="0" algn="just">
              <a:lnSpc>
                <a:spcPct val="120000"/>
              </a:lnSpc>
              <a:spcBef>
                <a:spcPts val="0"/>
              </a:spcBef>
              <a:spcAft>
                <a:spcPts val="0"/>
              </a:spcAft>
              <a:buClr>
                <a:schemeClr val="tx1"/>
              </a:buClr>
              <a:buFont typeface="汉仪劲楷简" panose="00020600040101010101" charset="-122"/>
              <a:buNone/>
            </a:pPr>
            <a:r>
              <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（三）运动与脂肪</a:t>
            </a:r>
            <a:endPar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脂肪也可提供身体肌肉运动所需的能量。脂肪也是身体能量的主要储存形式，这些脂肪来自超过能量需求的多余食物。脂肪热量高，体积小，运动可以增加机体对脂肪的氧化和利用，相</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应减少对糖和蛋白质的消耗。体内脂肪是长时间运动的主要能源，脂肪必须在供氧充足的情况下才能被氧化分解。故对于体内脂肪堆积过多所造成的肥胖，可选择耐力运动项目进行运动减脂。</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
        <p:nvSpPr>
          <p:cNvPr id="4" name="圆角矩形 3"/>
          <p:cNvSpPr/>
          <p:nvPr/>
        </p:nvSpPr>
        <p:spPr>
          <a:xfrm>
            <a:off x="5414010" y="5739130"/>
            <a:ext cx="6617335" cy="755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二、运动与营养摄取</a:t>
            </a:r>
            <a:endParaRPr lang="zh-CN" altLang="en-US"/>
          </a:p>
        </p:txBody>
      </p:sp>
      <p:sp>
        <p:nvSpPr>
          <p:cNvPr id="10" name="文本框 9"/>
          <p:cNvSpPr txBox="1"/>
          <p:nvPr/>
        </p:nvSpPr>
        <p:spPr>
          <a:xfrm>
            <a:off x="5414010" y="2068830"/>
            <a:ext cx="6380480" cy="3331845"/>
          </a:xfrm>
          <a:prstGeom prst="rect">
            <a:avLst/>
          </a:prstGeom>
          <a:noFill/>
        </p:spPr>
        <p:txBody>
          <a:bodyPr wrap="square">
            <a:spAutoFit/>
          </a:bodyPr>
          <a:lstStyle/>
          <a:p>
            <a:pPr indent="0" algn="just">
              <a:lnSpc>
                <a:spcPct val="120000"/>
              </a:lnSpc>
              <a:spcBef>
                <a:spcPts val="0"/>
              </a:spcBef>
              <a:spcAft>
                <a:spcPts val="0"/>
              </a:spcAft>
              <a:buClr>
                <a:schemeClr val="tx1"/>
              </a:buClr>
              <a:buFont typeface="汉仪劲楷简" panose="00020600040101010101" charset="-122"/>
              <a:buNone/>
            </a:pPr>
            <a:r>
              <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（四）运动与维生素</a:t>
            </a:r>
            <a:endPar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维生素是维持人体生命和正常功能不可缺少的营养素，维生素需求量与运动量、机能状态及营养水平有关。对经常进行体育锻炼或运动训练的人来说，维生素营养具有特殊的作用。由于</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运动时物质代谢加强，使维生素的需求量也随之增加。如果运动后不注意补充维生素，就可能会引起代谢紊乱而产生维生素不足的症状。所以在运动后，特别是在大运动量后，要及时、适量补充维生素。</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
        <p:nvSpPr>
          <p:cNvPr id="4" name="圆角矩形 3"/>
          <p:cNvSpPr/>
          <p:nvPr/>
        </p:nvSpPr>
        <p:spPr>
          <a:xfrm>
            <a:off x="5414010" y="5739130"/>
            <a:ext cx="6617335" cy="755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二、运动与营养摄取</a:t>
            </a:r>
            <a:endParaRPr lang="zh-CN" altLang="en-US"/>
          </a:p>
        </p:txBody>
      </p:sp>
      <p:sp>
        <p:nvSpPr>
          <p:cNvPr id="10" name="文本框 9"/>
          <p:cNvSpPr txBox="1"/>
          <p:nvPr/>
        </p:nvSpPr>
        <p:spPr>
          <a:xfrm>
            <a:off x="5414010" y="2386330"/>
            <a:ext cx="6380480" cy="2085340"/>
          </a:xfrm>
          <a:prstGeom prst="rect">
            <a:avLst/>
          </a:prstGeom>
          <a:noFill/>
        </p:spPr>
        <p:txBody>
          <a:bodyPr wrap="square">
            <a:spAutoFit/>
          </a:bodyPr>
          <a:lstStyle/>
          <a:p>
            <a:pPr indent="0" algn="just">
              <a:lnSpc>
                <a:spcPct val="120000"/>
              </a:lnSpc>
              <a:spcBef>
                <a:spcPts val="0"/>
              </a:spcBef>
              <a:spcAft>
                <a:spcPts val="0"/>
              </a:spcAft>
              <a:buClr>
                <a:schemeClr val="tx1"/>
              </a:buClr>
              <a:buFont typeface="汉仪劲楷简" panose="00020600040101010101" charset="-122"/>
              <a:buNone/>
            </a:pPr>
            <a:r>
              <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（五）运动与矿物质</a:t>
            </a:r>
            <a:endPar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矿物质的主要作用是构成机体的组成成分和调节机体的生理功能，是维持正常代谢的重要物质。在高温下进行高强度运动时，人体会随汗液而流失大量钠、钙、钾和铁等矿物质。因此大运动量运动后应及时、适量补充矿物质。</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
        <p:nvSpPr>
          <p:cNvPr id="4" name="圆角矩形 3"/>
          <p:cNvSpPr/>
          <p:nvPr/>
        </p:nvSpPr>
        <p:spPr>
          <a:xfrm>
            <a:off x="5414010" y="5739130"/>
            <a:ext cx="6617335" cy="755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二、运动与营养摄取</a:t>
            </a:r>
            <a:endParaRPr lang="zh-CN" altLang="en-US"/>
          </a:p>
        </p:txBody>
      </p:sp>
      <p:sp>
        <p:nvSpPr>
          <p:cNvPr id="10" name="文本框 9"/>
          <p:cNvSpPr txBox="1"/>
          <p:nvPr/>
        </p:nvSpPr>
        <p:spPr>
          <a:xfrm>
            <a:off x="5414010" y="2386330"/>
            <a:ext cx="6380480" cy="2916555"/>
          </a:xfrm>
          <a:prstGeom prst="rect">
            <a:avLst/>
          </a:prstGeom>
          <a:noFill/>
        </p:spPr>
        <p:txBody>
          <a:bodyPr wrap="square">
            <a:spAutoFit/>
          </a:bodyPr>
          <a:lstStyle/>
          <a:p>
            <a:pPr indent="0" algn="just">
              <a:lnSpc>
                <a:spcPct val="120000"/>
              </a:lnSpc>
              <a:spcBef>
                <a:spcPts val="0"/>
              </a:spcBef>
              <a:spcAft>
                <a:spcPts val="0"/>
              </a:spcAft>
              <a:buClr>
                <a:schemeClr val="tx1"/>
              </a:buClr>
              <a:buFont typeface="汉仪劲楷简" panose="00020600040101010101" charset="-122"/>
              <a:buNone/>
            </a:pPr>
            <a:r>
              <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（六）运动与膳食纤维</a:t>
            </a:r>
            <a:endPar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膳食纤维是指植物性食物中不能被人体小肠消化和吸收的部分，包括木聚糖、菊粉、果胶、麸皮、纤维素、β- 葡聚糖和抗性淀粉等。研究表明，膳食纤维的摄入量与肥胖、2 型糖尿病、</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癌症和心血管疾病的发生率呈负相关。膳食纤维通过多种途径促进健康，包括改善胰岛素敏感性、降低 2 型糖尿病风险、改善血糖和血脂水平、减少体重和腹部脂肪。</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
        <p:nvSpPr>
          <p:cNvPr id="4" name="圆角矩形 3"/>
          <p:cNvSpPr/>
          <p:nvPr/>
        </p:nvSpPr>
        <p:spPr>
          <a:xfrm>
            <a:off x="5414010" y="5739130"/>
            <a:ext cx="6617335" cy="755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二、运动与营养摄取</a:t>
            </a:r>
            <a:endParaRPr lang="zh-CN" altLang="en-US"/>
          </a:p>
        </p:txBody>
      </p:sp>
      <p:sp>
        <p:nvSpPr>
          <p:cNvPr id="10" name="文本框 9"/>
          <p:cNvSpPr txBox="1"/>
          <p:nvPr/>
        </p:nvSpPr>
        <p:spPr>
          <a:xfrm>
            <a:off x="5414010" y="2164080"/>
            <a:ext cx="6380480" cy="3331845"/>
          </a:xfrm>
          <a:prstGeom prst="rect">
            <a:avLst/>
          </a:prstGeom>
          <a:noFill/>
        </p:spPr>
        <p:txBody>
          <a:bodyPr wrap="square">
            <a:spAutoFit/>
          </a:bodyPr>
          <a:lstStyle/>
          <a:p>
            <a:pPr indent="0" algn="just">
              <a:lnSpc>
                <a:spcPct val="120000"/>
              </a:lnSpc>
              <a:spcBef>
                <a:spcPts val="0"/>
              </a:spcBef>
              <a:spcAft>
                <a:spcPts val="0"/>
              </a:spcAft>
              <a:buClr>
                <a:schemeClr val="tx1"/>
              </a:buClr>
              <a:buFont typeface="汉仪劲楷简" panose="00020600040101010101" charset="-122"/>
              <a:buNone/>
            </a:pPr>
            <a:r>
              <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（七）运动与水</a:t>
            </a:r>
            <a:endPar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水是机体的重要组成成分，是维持人体正常生理活动的重要物质。水参与体内许多代谢过程，食物的消化、吸收、运输以及排泄均须在水的参与下进行，水能保持腺体的正常分泌和体内</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一切化学反应的正常进行。剧烈运动时体热增加，尤其在高热环境下运动时产生热量更大，排汗是人体调节体热平衡的重要方式。在剧烈运动中或运动后，运动员都不应一次饮水过多，而应多次、少量地进行补水。</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
        <p:nvSpPr>
          <p:cNvPr id="4" name="圆角矩形 3"/>
          <p:cNvSpPr/>
          <p:nvPr/>
        </p:nvSpPr>
        <p:spPr>
          <a:xfrm>
            <a:off x="5414010" y="5739130"/>
            <a:ext cx="6617335" cy="755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922020"/>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运动处方</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二</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体育与健康概述</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运动卫生保健</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职业体能</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01</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02</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03</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3575" y="1324610"/>
            <a:ext cx="5341620" cy="5169535"/>
          </a:xfrm>
          <a:prstGeom prst="rect">
            <a:avLst/>
          </a:prstGeom>
          <a:noFill/>
        </p:spPr>
        <p:txBody>
          <a:bodyPr wrap="square" rtlCol="0" anchor="t">
            <a:spAutoFit/>
          </a:bodyPr>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《“健康中国 2030”规划纲要》指出，要坚持健康优先原则，加快形成有利于健康的生活方式、生态环境和经济社会发展模式，实现健康与经济社会良性协调发展。建立完善针对不同人群、不同环境、不同身体状况的运动处方库，推动形成体医结合的疾病管理与健康服务模式，发挥全民科学健身在健康促进、慢性疾病预防和康复等方面的积极作用。运动处方是推动健康中国战略落实、有效保障全民健身、构建运动促进健康新模式的重要抓手。本任务我们就来认识运动处方。</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140" cy="2011045"/>
            <a:chOff x="7156" y="2241"/>
            <a:chExt cx="5164" cy="3167"/>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601"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了解运动处方的概念。</a:t>
              </a:r>
              <a:endParaRPr sz="25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775" cy="2011680"/>
            <a:chOff x="12943" y="2241"/>
            <a:chExt cx="5165" cy="3168"/>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602"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sym typeface="汉仪劲楷简" panose="00020600040101010101" charset="-122"/>
                </a:rPr>
                <a:t>掌握制订运动处方的方法。</a:t>
              </a:r>
              <a:endParaRPr sz="25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140" cy="2011045"/>
            <a:chOff x="7208" y="6461"/>
            <a:chExt cx="5164" cy="3167"/>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080"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了解常见运动处方。</a:t>
              </a:r>
              <a:endParaRPr sz="25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grpSp>
        <p:nvGrpSpPr>
          <p:cNvPr id="42" name="组合 41"/>
          <p:cNvGrpSpPr/>
          <p:nvPr>
            <p:custDataLst>
              <p:tags r:id="rId17"/>
            </p:custDataLst>
          </p:nvPr>
        </p:nvGrpSpPr>
        <p:grpSpPr>
          <a:xfrm>
            <a:off x="8218805" y="4102735"/>
            <a:ext cx="3279140" cy="2011045"/>
            <a:chOff x="12943" y="6461"/>
            <a:chExt cx="5164" cy="3167"/>
          </a:xfrm>
        </p:grpSpPr>
        <p:sp>
          <p:nvSpPr>
            <p:cNvPr id="35" name="圆角矩形 15"/>
            <p:cNvSpPr/>
            <p:nvPr>
              <p:custDataLst>
                <p:tags r:id="rId18"/>
              </p:custDataLst>
            </p:nvPr>
          </p:nvSpPr>
          <p:spPr>
            <a:xfrm>
              <a:off x="13211" y="6461"/>
              <a:ext cx="1295" cy="1305"/>
            </a:xfrm>
            <a:prstGeom prst="roundRect">
              <a:avLst>
                <a:gd name="adj" fmla="val 8303"/>
              </a:avLst>
            </a:prstGeom>
            <a:solidFill>
              <a:schemeClr val="accent6"/>
            </a:solidFill>
            <a:ln>
              <a:noFill/>
            </a:ln>
            <a:effectLst>
              <a:outerShdw blurRad="114300" dist="25400" dir="18000000"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16"/>
            <p:cNvSpPr/>
            <p:nvPr>
              <p:custDataLst>
                <p:tags r:id="rId19"/>
              </p:custDataLst>
            </p:nvPr>
          </p:nvSpPr>
          <p:spPr>
            <a:xfrm>
              <a:off x="12943"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文本框 36"/>
            <p:cNvSpPr txBox="1"/>
            <p:nvPr>
              <p:custDataLst>
                <p:tags r:id="rId20"/>
              </p:custDataLst>
            </p:nvPr>
          </p:nvSpPr>
          <p:spPr>
            <a:xfrm>
              <a:off x="13211" y="7029"/>
              <a:ext cx="3601" cy="2381"/>
            </a:xfrm>
            <a:prstGeom prst="rect">
              <a:avLst/>
            </a:prstGeom>
            <a:noFill/>
          </p:spPr>
          <p:txBody>
            <a:bodyPr wrap="square" rtlCol="0" anchor="t" anchorCtr="0">
              <a:normAutofit/>
            </a:bodyPr>
            <a:p>
              <a:pPr marL="0" lvl="0" algn="l">
                <a:lnSpc>
                  <a:spcPct val="120000"/>
                </a:lnSpc>
                <a:spcBef>
                  <a:spcPts val="0"/>
                </a:spcBef>
                <a:spcAft>
                  <a:spcPts val="800"/>
                </a:spcAft>
                <a:buClrTx/>
                <a:buSzTx/>
                <a:buFontTx/>
              </a:pPr>
              <a:r>
                <a:rPr sz="2500" spc="200">
                  <a:solidFill>
                    <a:schemeClr val="tx1"/>
                  </a:solidFill>
                  <a:uFillTx/>
                  <a:ea typeface="+mn-lt"/>
                  <a:sym typeface="汉仪劲楷简" panose="00020600040101010101" charset="-122"/>
                </a:rPr>
                <a:t>会制订运动处方，并按处方进行锻炼。</a:t>
              </a:r>
              <a:endParaRPr sz="2500" spc="200">
                <a:solidFill>
                  <a:schemeClr val="tx1"/>
                </a:solidFill>
                <a:uFillTx/>
                <a:ea typeface="+mn-lt"/>
                <a:sym typeface="汉仪劲楷简" panose="00020600040101010101" charset="-122"/>
              </a:endParaRPr>
            </a:p>
          </p:txBody>
        </p:sp>
        <p:sp>
          <p:nvSpPr>
            <p:cNvPr id="38" name="椭圆 37"/>
            <p:cNvSpPr/>
            <p:nvPr>
              <p:custDataLst>
                <p:tags r:id="rId21"/>
              </p:custDataLst>
            </p:nvPr>
          </p:nvSpPr>
          <p:spPr>
            <a:xfrm>
              <a:off x="16946" y="7029"/>
              <a:ext cx="798" cy="799"/>
            </a:xfrm>
            <a:prstGeom prst="ellipse">
              <a:avLst/>
            </a:prstGeom>
            <a:solidFill>
              <a:schemeClr val="accent6"/>
            </a:solidFill>
            <a:ln>
              <a:noFill/>
            </a:ln>
            <a:effectLst>
              <a:outerShdw blurRad="254000" dist="114300" dir="4020000" sx="79000" sy="79000" algn="t" rotWithShape="0">
                <a:schemeClr val="accent6">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4</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1+#ppt_w/2"/>
                                          </p:val>
                                        </p:tav>
                                        <p:tav tm="100000">
                                          <p:val>
                                            <p:strVal val="#ppt_x"/>
                                          </p:val>
                                        </p:tav>
                                      </p:tavLst>
                                    </p:anim>
                                    <p:anim calcmode="lin" valueType="num">
                                      <p:cBhvr additive="base">
                                        <p:cTn id="26"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321310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143192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221742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1626870"/>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2470785"/>
            <a:ext cx="5650865" cy="50673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教室、多媒体</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93446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3343910"/>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4187825"/>
            <a:ext cx="5650865" cy="1753235"/>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检查教室的各种教学设施及电器线路，发现安全隐患及时报告。</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规范操作多媒体，防止触电。</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确保身体健康，如遇身体不适，及时告知。</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一、运动处方概述</a:t>
            </a:r>
            <a:endParaRPr lang="zh-CN" altLang="en-US"/>
          </a:p>
        </p:txBody>
      </p:sp>
      <p:sp>
        <p:nvSpPr>
          <p:cNvPr id="10" name="文本框 9"/>
          <p:cNvSpPr txBox="1"/>
          <p:nvPr/>
        </p:nvSpPr>
        <p:spPr>
          <a:xfrm>
            <a:off x="5868035" y="1076325"/>
            <a:ext cx="5735320" cy="4661535"/>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运动处方的概念最早是美国生理学家卡波维奇在 20 世纪 50 年代提出的。20 世纪 60 年代以来，随着康复医学的发展及对冠心病等康复训练的开展，运动处方开始受到重视。1969 年世界卫生组织开始使用运动处方术语，从而在国际上得到认可。运动处方的完整概念是：康复医师或体疗师，对从事体育锻炼者或患者，根据医学检查资料（包括运动试验和体能测验），按其健康、体力以及心血管功能状况，用处方的形式规定运动种类、运动强度、运动时间及运动频率，提出运动中的注意事项。运动处方是指导人们有目的、有计划和科学地锻炼的一种方法。</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695325" y="1457325"/>
            <a:ext cx="4724400" cy="3943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二、制订运动处方</a:t>
            </a:r>
            <a:endParaRPr lang="zh-CN" altLang="en-US"/>
          </a:p>
        </p:txBody>
      </p:sp>
      <p:sp>
        <p:nvSpPr>
          <p:cNvPr id="10" name="文本框 9"/>
          <p:cNvSpPr txBox="1"/>
          <p:nvPr/>
        </p:nvSpPr>
        <p:spPr>
          <a:xfrm>
            <a:off x="723265" y="1076325"/>
            <a:ext cx="10746105" cy="922020"/>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（一）制订运动处方的步骤（图 2-2-1）</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制订运动处方的步骤如图 2-2-1 所示。</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4" name="图片 3"/>
          <p:cNvPicPr>
            <a:picLocks noChangeAspect="1"/>
          </p:cNvPicPr>
          <p:nvPr/>
        </p:nvPicPr>
        <p:blipFill>
          <a:blip r:embed="rId1"/>
          <a:stretch>
            <a:fillRect/>
          </a:stretch>
        </p:blipFill>
        <p:spPr>
          <a:xfrm>
            <a:off x="2862580" y="2472055"/>
            <a:ext cx="5981700" cy="3086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二、制订运动处方</a:t>
            </a:r>
            <a:endParaRPr lang="zh-CN" altLang="en-US"/>
          </a:p>
        </p:txBody>
      </p:sp>
      <p:sp>
        <p:nvSpPr>
          <p:cNvPr id="10" name="文本框 9"/>
          <p:cNvSpPr txBox="1"/>
          <p:nvPr/>
        </p:nvSpPr>
        <p:spPr>
          <a:xfrm>
            <a:off x="723265" y="1076325"/>
            <a:ext cx="10746105" cy="2168525"/>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（二）健康诊断和体能测定</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制订运动处方之前，首先要对身体进行系统的健康检查，健康诊断之后进一步做体能测定，目前多采用 12 分钟跑（或哈佛台阶试验）的方法来测定体能，见表 2-2-1。根据健康诊断和体能测定的情况，开出处方，再按照处方进行实际锻炼。经过一个阶段的锻炼，然后再通过诊断和测定，以检查和评定锻炼的效果，为重新修订运动处方提供依据，使之更符合现阶段锻炼的实际要求。</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1069340" y="3487420"/>
            <a:ext cx="10238105" cy="25761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二、制订运动处方</a:t>
            </a:r>
            <a:endParaRPr lang="zh-CN" altLang="en-US"/>
          </a:p>
        </p:txBody>
      </p:sp>
      <p:sp>
        <p:nvSpPr>
          <p:cNvPr id="10" name="文本框 9"/>
          <p:cNvSpPr txBox="1"/>
          <p:nvPr/>
        </p:nvSpPr>
        <p:spPr>
          <a:xfrm>
            <a:off x="723265" y="1348740"/>
            <a:ext cx="10746105" cy="922020"/>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（三）运动处方的格式</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运动处方可根据不同的需要制订成表格样式（表 2-2-2）。</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4" name="图片 3"/>
          <p:cNvPicPr>
            <a:picLocks noChangeAspect="1"/>
          </p:cNvPicPr>
          <p:nvPr/>
        </p:nvPicPr>
        <p:blipFill>
          <a:blip r:embed="rId1"/>
          <a:stretch>
            <a:fillRect/>
          </a:stretch>
        </p:blipFill>
        <p:spPr>
          <a:xfrm>
            <a:off x="561975" y="2912745"/>
            <a:ext cx="10666730" cy="26644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二、制订运动处方</a:t>
            </a:r>
            <a:endParaRPr lang="zh-CN" altLang="en-US"/>
          </a:p>
        </p:txBody>
      </p:sp>
      <p:pic>
        <p:nvPicPr>
          <p:cNvPr id="3" name="图片 2"/>
          <p:cNvPicPr>
            <a:picLocks noChangeAspect="1"/>
          </p:cNvPicPr>
          <p:nvPr/>
        </p:nvPicPr>
        <p:blipFill>
          <a:blip r:embed="rId1"/>
          <a:stretch>
            <a:fillRect/>
          </a:stretch>
        </p:blipFill>
        <p:spPr>
          <a:xfrm>
            <a:off x="723900" y="1651000"/>
            <a:ext cx="10744835" cy="40874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三、常见运动处方介绍</a:t>
            </a:r>
            <a:endParaRPr lang="zh-CN" altLang="en-US"/>
          </a:p>
        </p:txBody>
      </p:sp>
      <p:sp>
        <p:nvSpPr>
          <p:cNvPr id="10" name="文本框 9"/>
          <p:cNvSpPr txBox="1"/>
          <p:nvPr/>
        </p:nvSpPr>
        <p:spPr>
          <a:xfrm>
            <a:off x="723265" y="1348740"/>
            <a:ext cx="10746105" cy="506730"/>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（一）增肌类运动处方（表 2-2-3）</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624205" y="2165350"/>
            <a:ext cx="10520045" cy="3540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三、常见运动处方介绍</a:t>
            </a:r>
            <a:endParaRPr lang="zh-CN" altLang="en-US"/>
          </a:p>
        </p:txBody>
      </p:sp>
      <p:sp>
        <p:nvSpPr>
          <p:cNvPr id="10" name="文本框 9"/>
          <p:cNvSpPr txBox="1"/>
          <p:nvPr/>
        </p:nvSpPr>
        <p:spPr>
          <a:xfrm>
            <a:off x="723265" y="1348740"/>
            <a:ext cx="10746105" cy="506730"/>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（二）减脂类运动处方（表 2-2-4）</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4" name="图片 3"/>
          <p:cNvPicPr>
            <a:picLocks noChangeAspect="1"/>
          </p:cNvPicPr>
          <p:nvPr/>
        </p:nvPicPr>
        <p:blipFill>
          <a:blip r:embed="rId1"/>
          <a:stretch>
            <a:fillRect/>
          </a:stretch>
        </p:blipFill>
        <p:spPr>
          <a:xfrm>
            <a:off x="1040765" y="2370455"/>
            <a:ext cx="10109835" cy="32365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球类运动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速度竞技运动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操舞类运动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04</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05</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06</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三、常见运动处方介绍</a:t>
            </a:r>
            <a:endParaRPr lang="zh-CN" altLang="en-US"/>
          </a:p>
        </p:txBody>
      </p:sp>
      <p:sp>
        <p:nvSpPr>
          <p:cNvPr id="10" name="文本框 9"/>
          <p:cNvSpPr txBox="1"/>
          <p:nvPr/>
        </p:nvSpPr>
        <p:spPr>
          <a:xfrm>
            <a:off x="723265" y="1116330"/>
            <a:ext cx="10746105" cy="506730"/>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（三）耐久力类运动处方（表 2-2-5）</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grpSp>
        <p:nvGrpSpPr>
          <p:cNvPr id="6" name="组合 5"/>
          <p:cNvGrpSpPr/>
          <p:nvPr/>
        </p:nvGrpSpPr>
        <p:grpSpPr>
          <a:xfrm>
            <a:off x="1484630" y="1842135"/>
            <a:ext cx="8752577" cy="4763770"/>
            <a:chOff x="2020" y="3217"/>
            <a:chExt cx="14307" cy="7898"/>
          </a:xfrm>
        </p:grpSpPr>
        <p:pic>
          <p:nvPicPr>
            <p:cNvPr id="3" name="图片 2"/>
            <p:cNvPicPr>
              <a:picLocks noChangeAspect="1"/>
            </p:cNvPicPr>
            <p:nvPr/>
          </p:nvPicPr>
          <p:blipFill>
            <a:blip r:embed="rId1"/>
            <a:stretch>
              <a:fillRect/>
            </a:stretch>
          </p:blipFill>
          <p:spPr>
            <a:xfrm>
              <a:off x="2020" y="3217"/>
              <a:ext cx="14205" cy="3060"/>
            </a:xfrm>
            <a:prstGeom prst="rect">
              <a:avLst/>
            </a:prstGeom>
          </p:spPr>
        </p:pic>
        <p:pic>
          <p:nvPicPr>
            <p:cNvPr id="5" name="图片 4"/>
            <p:cNvPicPr>
              <a:picLocks noChangeAspect="1"/>
            </p:cNvPicPr>
            <p:nvPr/>
          </p:nvPicPr>
          <p:blipFill>
            <a:blip r:embed="rId2"/>
            <a:stretch>
              <a:fillRect/>
            </a:stretch>
          </p:blipFill>
          <p:spPr>
            <a:xfrm>
              <a:off x="2049" y="6015"/>
              <a:ext cx="14278" cy="51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三、常见运动处方介绍</a:t>
            </a:r>
            <a:endParaRPr lang="zh-CN" altLang="en-US"/>
          </a:p>
        </p:txBody>
      </p:sp>
      <p:sp>
        <p:nvSpPr>
          <p:cNvPr id="10" name="文本框 9"/>
          <p:cNvSpPr txBox="1"/>
          <p:nvPr/>
        </p:nvSpPr>
        <p:spPr>
          <a:xfrm>
            <a:off x="723265" y="1116330"/>
            <a:ext cx="10746105" cy="506730"/>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（四）保健类运动处方（表 2-2-6）</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4" name="图片 3"/>
          <p:cNvPicPr>
            <a:picLocks noChangeAspect="1"/>
          </p:cNvPicPr>
          <p:nvPr/>
        </p:nvPicPr>
        <p:blipFill>
          <a:blip r:embed="rId1"/>
          <a:stretch>
            <a:fillRect/>
          </a:stretch>
        </p:blipFill>
        <p:spPr>
          <a:xfrm>
            <a:off x="1166495" y="1905635"/>
            <a:ext cx="9191625" cy="3829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三、常见运动处方介绍</a:t>
            </a:r>
            <a:endParaRPr lang="zh-CN" altLang="en-US"/>
          </a:p>
        </p:txBody>
      </p:sp>
      <p:sp>
        <p:nvSpPr>
          <p:cNvPr id="10" name="文本框 9"/>
          <p:cNvSpPr txBox="1"/>
          <p:nvPr/>
        </p:nvSpPr>
        <p:spPr>
          <a:xfrm>
            <a:off x="723265" y="1341755"/>
            <a:ext cx="10746105" cy="506730"/>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（五）健心类运动处方（表 2-2-7）</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1405255" y="2357120"/>
            <a:ext cx="9239250" cy="3295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1753235"/>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常见运动生理反应及其处理</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三</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2940" y="1991360"/>
            <a:ext cx="4975860" cy="2861310"/>
          </a:xfrm>
          <a:prstGeom prst="rect">
            <a:avLst/>
          </a:prstGeom>
          <a:noFill/>
        </p:spPr>
        <p:txBody>
          <a:bodyPr wrap="square" rtlCol="0" anchor="t">
            <a:spAutoFit/>
          </a:bodyPr>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体育锻炼时，人们要在某一特定的环境中使机体承受一定的生理负荷，人体生理平衡可能会受到暂时性破坏，从而出现一些特殊的生理反应，这种反应称为“运动生理反应”。本任务我们将学习常见运动生理反应及其处理。</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775" cy="2011680"/>
            <a:chOff x="7156" y="2241"/>
            <a:chExt cx="5165" cy="3168"/>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268"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熟悉常见的运动生理反应。</a:t>
              </a:r>
              <a:endParaRPr sz="25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140" cy="2011045"/>
            <a:chOff x="12943" y="2241"/>
            <a:chExt cx="5164" cy="3167"/>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203" cy="2381"/>
            </a:xfrm>
            <a:prstGeom prst="rect">
              <a:avLst/>
            </a:prstGeom>
            <a:noFill/>
          </p:spPr>
          <p:txBody>
            <a:bodyPr wrap="square" rtlCol="0" anchor="t" anchorCtr="0">
              <a:normAutofit fontScale="90000" lnSpcReduction="20000"/>
            </a:bodyPr>
            <a:p>
              <a:pPr marL="0" lvl="0" indent="0" algn="l">
                <a:lnSpc>
                  <a:spcPct val="120000"/>
                </a:lnSpc>
                <a:spcBef>
                  <a:spcPts val="0"/>
                </a:spcBef>
                <a:spcAft>
                  <a:spcPts val="800"/>
                </a:spcAft>
                <a:buSzPct val="100000"/>
              </a:pPr>
              <a:r>
                <a:rPr sz="2500" spc="200">
                  <a:solidFill>
                    <a:schemeClr val="tx1"/>
                  </a:solidFill>
                  <a:uFillTx/>
                  <a:sym typeface="汉仪劲楷简" panose="00020600040101010101" charset="-122"/>
                </a:rPr>
                <a:t>掌握常见的运动生理反应的预防与处置。</a:t>
              </a:r>
              <a:endParaRPr sz="25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140" cy="2011045"/>
            <a:chOff x="7208" y="6461"/>
            <a:chExt cx="5164" cy="3167"/>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080" cy="2381"/>
            </a:xfrm>
            <a:prstGeom prst="rect">
              <a:avLst/>
            </a:prstGeom>
            <a:noFill/>
          </p:spPr>
          <p:txBody>
            <a:bodyPr wrap="square" rtlCol="0" anchor="t" anchorCtr="0">
              <a:normAutofit fontScale="70000"/>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充分认识、正确对待生理反应，避免盲目锻炼。</a:t>
              </a:r>
              <a:endParaRPr sz="25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321310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143192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221742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1626870"/>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2470785"/>
            <a:ext cx="5650865" cy="50673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教室、多媒体</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93446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3343910"/>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4187825"/>
            <a:ext cx="5650865" cy="1753235"/>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检查教室的各种教学设施及电器线路，发现安全隐患及时报告。</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规范操作多媒体，防止触电。</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确保身体健康，如遇身体不适，及时告知。</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一、常见的运动生理反应</a:t>
            </a:r>
            <a:endParaRPr lang="zh-CN" altLang="en-US">
              <a:sym typeface="+mn-ea"/>
            </a:endParaRPr>
          </a:p>
        </p:txBody>
      </p:sp>
      <p:grpSp>
        <p:nvGrpSpPr>
          <p:cNvPr id="16" name="组合 15"/>
          <p:cNvGrpSpPr/>
          <p:nvPr/>
        </p:nvGrpSpPr>
        <p:grpSpPr>
          <a:xfrm>
            <a:off x="459740" y="2438400"/>
            <a:ext cx="1732915" cy="2007870"/>
            <a:chOff x="1724" y="5846"/>
            <a:chExt cx="3220" cy="3730"/>
          </a:xfrm>
        </p:grpSpPr>
        <p:sp>
          <p:nvSpPr>
            <p:cNvPr id="27" name="圆形"/>
            <p:cNvSpPr/>
            <p:nvPr/>
          </p:nvSpPr>
          <p:spPr>
            <a:xfrm>
              <a:off x="2221" y="6334"/>
              <a:ext cx="2233" cy="2232"/>
            </a:xfrm>
            <a:prstGeom prst="ellipse">
              <a:avLst/>
            </a:prstGeom>
            <a:noFill/>
            <a:ln w="50800" cap="flat" cmpd="sng" algn="ctr">
              <a:solidFill>
                <a:schemeClr val="bg1">
                  <a:lumMod val="85000"/>
                </a:schemeClr>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28" name="圆形"/>
            <p:cNvSpPr/>
            <p:nvPr/>
          </p:nvSpPr>
          <p:spPr>
            <a:xfrm>
              <a:off x="1724" y="5846"/>
              <a:ext cx="3221" cy="3220"/>
            </a:xfrm>
            <a:prstGeom prst="ellipse">
              <a:avLst/>
            </a:prstGeom>
            <a:noFill/>
            <a:ln w="50800" cap="flat" cmpd="sng" algn="ctr">
              <a:solidFill>
                <a:srgbClr val="CF3044"/>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29" name="圆形"/>
            <p:cNvSpPr/>
            <p:nvPr/>
          </p:nvSpPr>
          <p:spPr>
            <a:xfrm>
              <a:off x="4267" y="6051"/>
              <a:ext cx="567" cy="567"/>
            </a:xfrm>
            <a:prstGeom prst="ellipse">
              <a:avLst/>
            </a:prstGeom>
            <a:solidFill>
              <a:srgbClr val="CF3044"/>
            </a:solidFill>
            <a:ln w="38100" cap="flat" cmpd="sng" algn="ctr">
              <a:solidFill>
                <a:srgbClr val="FFFFFF"/>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30" name="矩形"/>
            <p:cNvSpPr/>
            <p:nvPr/>
          </p:nvSpPr>
          <p:spPr>
            <a:xfrm>
              <a:off x="2181" y="8752"/>
              <a:ext cx="2363" cy="825"/>
            </a:xfrm>
            <a:prstGeom prst="roundRect">
              <a:avLst/>
            </a:prstGeom>
            <a:solidFill>
              <a:srgbClr val="CF3044"/>
            </a:solidFill>
            <a:ln w="50800" cap="flat" cmpd="sng" algn="ctr">
              <a:solidFill>
                <a:srgbClr val="FFFFFF"/>
              </a:solidFill>
              <a:prstDash val="solid"/>
              <a:miter lim="800000"/>
            </a:ln>
            <a:effectLst/>
          </p:spPr>
          <p:txBody>
            <a:bodyPr wrap="none" anchor="ctr">
              <a:norm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000" b="1" kern="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rPr>
                <a:t>肌肉酸痛</a:t>
              </a:r>
              <a:endParaRPr lang="zh-CN" altLang="en-US" sz="2000" b="1" kern="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grpSp>
      <p:grpSp>
        <p:nvGrpSpPr>
          <p:cNvPr id="17" name="组合 16"/>
          <p:cNvGrpSpPr/>
          <p:nvPr/>
        </p:nvGrpSpPr>
        <p:grpSpPr>
          <a:xfrm>
            <a:off x="2809240" y="2438400"/>
            <a:ext cx="1724560" cy="1998246"/>
            <a:chOff x="8170" y="5927"/>
            <a:chExt cx="3221" cy="3731"/>
          </a:xfrm>
        </p:grpSpPr>
        <p:sp>
          <p:nvSpPr>
            <p:cNvPr id="34" name="圆形"/>
            <p:cNvSpPr/>
            <p:nvPr/>
          </p:nvSpPr>
          <p:spPr>
            <a:xfrm>
              <a:off x="8667" y="6415"/>
              <a:ext cx="2233" cy="2232"/>
            </a:xfrm>
            <a:prstGeom prst="ellipse">
              <a:avLst/>
            </a:prstGeom>
            <a:noFill/>
            <a:ln w="50800" cap="flat" cmpd="sng" algn="ctr">
              <a:solidFill>
                <a:schemeClr val="bg1">
                  <a:lumMod val="85000"/>
                </a:schemeClr>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35" name="圆形"/>
            <p:cNvSpPr/>
            <p:nvPr/>
          </p:nvSpPr>
          <p:spPr>
            <a:xfrm>
              <a:off x="8170" y="5927"/>
              <a:ext cx="3221" cy="3220"/>
            </a:xfrm>
            <a:prstGeom prst="ellipse">
              <a:avLst/>
            </a:prstGeom>
            <a:noFill/>
            <a:ln w="50800" cap="flat" cmpd="sng" algn="ctr">
              <a:solidFill>
                <a:srgbClr val="222F3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36" name="圆形"/>
            <p:cNvSpPr/>
            <p:nvPr/>
          </p:nvSpPr>
          <p:spPr>
            <a:xfrm>
              <a:off x="10616" y="6132"/>
              <a:ext cx="567" cy="567"/>
            </a:xfrm>
            <a:prstGeom prst="ellipse">
              <a:avLst/>
            </a:prstGeom>
            <a:solidFill>
              <a:srgbClr val="222F38"/>
            </a:solidFill>
            <a:ln w="38100" cap="flat" cmpd="sng" algn="ctr">
              <a:solidFill>
                <a:srgbClr val="FFFFFF"/>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37" name="矩形"/>
            <p:cNvSpPr/>
            <p:nvPr/>
          </p:nvSpPr>
          <p:spPr>
            <a:xfrm>
              <a:off x="8627" y="8833"/>
              <a:ext cx="2569" cy="825"/>
            </a:xfrm>
            <a:prstGeom prst="roundRect">
              <a:avLst/>
            </a:prstGeom>
            <a:solidFill>
              <a:srgbClr val="222F38"/>
            </a:solidFill>
            <a:ln w="50800" cap="flat" cmpd="sng" algn="ctr">
              <a:solidFill>
                <a:srgbClr val="FFFFFF"/>
              </a:solidFill>
              <a:prstDash val="solid"/>
              <a:miter lim="800000"/>
            </a:ln>
            <a:effectLst/>
          </p:spPr>
          <p:txBody>
            <a:bodyPr wrap="none" anchor="ctr">
              <a:normAutofit lnSpcReduction="100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rPr>
                <a:t>运动中腹痛</a:t>
              </a:r>
              <a:endParaRPr kumimoji="0" lang="zh-CN" altLang="en-US" sz="2000" b="1" i="0" u="none" strike="noStrike" kern="0" cap="none" spc="0" normalizeH="0" baseline="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grpSp>
      <p:grpSp>
        <p:nvGrpSpPr>
          <p:cNvPr id="18" name="组合 17"/>
          <p:cNvGrpSpPr/>
          <p:nvPr/>
        </p:nvGrpSpPr>
        <p:grpSpPr>
          <a:xfrm>
            <a:off x="5066030" y="2390140"/>
            <a:ext cx="1916035" cy="2314420"/>
            <a:chOff x="14166" y="5871"/>
            <a:chExt cx="3515" cy="4246"/>
          </a:xfrm>
        </p:grpSpPr>
        <p:sp>
          <p:nvSpPr>
            <p:cNvPr id="41" name="圆形"/>
            <p:cNvSpPr/>
            <p:nvPr/>
          </p:nvSpPr>
          <p:spPr>
            <a:xfrm>
              <a:off x="14663" y="6359"/>
              <a:ext cx="2233" cy="2232"/>
            </a:xfrm>
            <a:prstGeom prst="ellipse">
              <a:avLst/>
            </a:prstGeom>
            <a:noFill/>
            <a:ln w="50800" cap="flat" cmpd="sng" algn="ctr">
              <a:solidFill>
                <a:schemeClr val="bg1">
                  <a:lumMod val="85000"/>
                </a:schemeClr>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2" name="圆形"/>
            <p:cNvSpPr/>
            <p:nvPr/>
          </p:nvSpPr>
          <p:spPr>
            <a:xfrm>
              <a:off x="14166" y="5871"/>
              <a:ext cx="3221" cy="3220"/>
            </a:xfrm>
            <a:prstGeom prst="ellipse">
              <a:avLst/>
            </a:prstGeom>
            <a:noFill/>
            <a:ln w="50800" cap="flat" cmpd="sng" algn="ctr">
              <a:solidFill>
                <a:srgbClr val="4FC2DD"/>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4" name="圆形"/>
            <p:cNvSpPr/>
            <p:nvPr/>
          </p:nvSpPr>
          <p:spPr>
            <a:xfrm>
              <a:off x="16612" y="6076"/>
              <a:ext cx="567" cy="567"/>
            </a:xfrm>
            <a:prstGeom prst="ellipse">
              <a:avLst/>
            </a:prstGeom>
            <a:solidFill>
              <a:srgbClr val="4FC2DD"/>
            </a:solidFill>
            <a:ln w="38100" cap="flat" cmpd="sng" algn="ctr">
              <a:solidFill>
                <a:srgbClr val="FFFFFF"/>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 name="圆角矩形 6"/>
            <p:cNvSpPr/>
            <p:nvPr/>
          </p:nvSpPr>
          <p:spPr>
            <a:xfrm>
              <a:off x="14446" y="8647"/>
              <a:ext cx="3235" cy="1470"/>
            </a:xfrm>
            <a:prstGeom prst="roundRect">
              <a:avLst/>
            </a:prstGeom>
            <a:solidFill>
              <a:srgbClr val="4FC2DD"/>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2" name="图片 21" descr="303b32313539333933383bc6b9c5d2c7f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89330" y="2960370"/>
            <a:ext cx="689610" cy="689610"/>
          </a:xfrm>
          <a:prstGeom prst="rect">
            <a:avLst/>
          </a:prstGeom>
        </p:spPr>
      </p:pic>
      <p:pic>
        <p:nvPicPr>
          <p:cNvPr id="46" name="图片 45" descr="303b32313538393536373bd4cbb6af"/>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6260" y="2922270"/>
            <a:ext cx="619125" cy="619125"/>
          </a:xfrm>
          <a:prstGeom prst="rect">
            <a:avLst/>
          </a:prstGeom>
        </p:spPr>
      </p:pic>
      <p:pic>
        <p:nvPicPr>
          <p:cNvPr id="47" name="图片 46" descr="343435383234383b333638313834353bd4cbb6afd0ac"/>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307715" y="2814320"/>
            <a:ext cx="914400" cy="914400"/>
          </a:xfrm>
          <a:prstGeom prst="rect">
            <a:avLst/>
          </a:prstGeom>
        </p:spPr>
      </p:pic>
      <p:grpSp>
        <p:nvGrpSpPr>
          <p:cNvPr id="6" name="组合 5"/>
          <p:cNvGrpSpPr/>
          <p:nvPr/>
        </p:nvGrpSpPr>
        <p:grpSpPr>
          <a:xfrm>
            <a:off x="7567930" y="2390140"/>
            <a:ext cx="1755775" cy="1972653"/>
            <a:chOff x="14166" y="5871"/>
            <a:chExt cx="3221" cy="3619"/>
          </a:xfrm>
        </p:grpSpPr>
        <p:sp>
          <p:nvSpPr>
            <p:cNvPr id="8" name="圆形"/>
            <p:cNvSpPr/>
            <p:nvPr/>
          </p:nvSpPr>
          <p:spPr>
            <a:xfrm>
              <a:off x="14663" y="6359"/>
              <a:ext cx="2233" cy="2232"/>
            </a:xfrm>
            <a:prstGeom prst="ellipse">
              <a:avLst/>
            </a:prstGeom>
            <a:noFill/>
            <a:ln w="50800" cap="flat" cmpd="sng" algn="ctr">
              <a:solidFill>
                <a:schemeClr val="accent2"/>
              </a:solidFill>
              <a:prstDash val="solid"/>
              <a:miter lim="800000"/>
            </a:ln>
            <a:effec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9" name="圆形"/>
            <p:cNvSpPr/>
            <p:nvPr/>
          </p:nvSpPr>
          <p:spPr>
            <a:xfrm>
              <a:off x="14166" y="5871"/>
              <a:ext cx="3221" cy="3220"/>
            </a:xfrm>
            <a:prstGeom prst="ellipse">
              <a:avLst/>
            </a:prstGeom>
            <a:noFill/>
            <a:ln w="50800" cap="flat" cmpd="sng" algn="ctr">
              <a:solidFill>
                <a:schemeClr val="accent2"/>
              </a:solidFill>
              <a:prstDash val="solid"/>
              <a:miter lim="800000"/>
            </a:ln>
            <a:effec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0" name="圆形"/>
            <p:cNvSpPr/>
            <p:nvPr/>
          </p:nvSpPr>
          <p:spPr>
            <a:xfrm>
              <a:off x="16612" y="6076"/>
              <a:ext cx="567" cy="567"/>
            </a:xfrm>
            <a:prstGeom prst="ellipse">
              <a:avLst/>
            </a:prstGeom>
            <a:solidFill>
              <a:schemeClr val="accent2"/>
            </a:solidFill>
            <a:ln w="38100" cap="flat" cmpd="sng" algn="ctr">
              <a:solidFill>
                <a:schemeClr val="accent2"/>
              </a:solidFill>
              <a:prstDash val="solid"/>
              <a:miter lim="800000"/>
            </a:ln>
            <a:effec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1" name="圆角矩形 10"/>
            <p:cNvSpPr/>
            <p:nvPr/>
          </p:nvSpPr>
          <p:spPr>
            <a:xfrm>
              <a:off x="14446" y="8647"/>
              <a:ext cx="2660" cy="842"/>
            </a:xfrm>
            <a:prstGeom prst="roundRect">
              <a:avLst/>
            </a:prstGeom>
            <a:solidFill>
              <a:schemeClr val="accent2"/>
            </a:solidFill>
            <a:ln w="349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14472" y="8758"/>
              <a:ext cx="2667" cy="732"/>
            </a:xfrm>
            <a:prstGeom prst="rect">
              <a:avLst/>
            </a:prstGeom>
            <a:solidFill>
              <a:schemeClr val="accent2"/>
            </a:solidFill>
            <a:ln>
              <a:solidFill>
                <a:schemeClr val="accent2"/>
              </a:solidFill>
            </a:ln>
          </p:spPr>
          <p:txBody>
            <a:bodyPr wrap="square" rtlCol="0" anchor="t">
              <a:spAutoFit/>
            </a:bodyPr>
            <a:p>
              <a:pPr algn="ctr"/>
              <a:r>
                <a:rPr lang="zh-CN" altLang="en-US" sz="2000">
                  <a:solidFill>
                    <a:schemeClr val="bg1"/>
                  </a:solidFill>
                </a:rPr>
                <a:t>运动性昏厥</a:t>
              </a:r>
              <a:endParaRPr lang="zh-CN" altLang="en-US" sz="2000">
                <a:solidFill>
                  <a:schemeClr val="bg1"/>
                </a:solidFill>
              </a:endParaRPr>
            </a:p>
          </p:txBody>
        </p:sp>
      </p:grpSp>
      <p:pic>
        <p:nvPicPr>
          <p:cNvPr id="13" name="图片 12" descr="D:/体育与健康（含民族民间体育手册）/图片/篮球.png篮球"/>
          <p:cNvPicPr>
            <a:picLocks noChangeAspect="1"/>
          </p:cNvPicPr>
          <p:nvPr/>
        </p:nvPicPr>
        <p:blipFill>
          <a:blip r:embed="rId7"/>
          <a:srcRect l="2410" r="2410"/>
          <a:stretch>
            <a:fillRect/>
          </a:stretch>
        </p:blipFill>
        <p:spPr>
          <a:xfrm>
            <a:off x="8138160" y="2922270"/>
            <a:ext cx="619125" cy="619125"/>
          </a:xfrm>
          <a:prstGeom prst="rect">
            <a:avLst/>
          </a:prstGeom>
        </p:spPr>
      </p:pic>
      <p:grpSp>
        <p:nvGrpSpPr>
          <p:cNvPr id="4" name="组合 3"/>
          <p:cNvGrpSpPr/>
          <p:nvPr/>
        </p:nvGrpSpPr>
        <p:grpSpPr>
          <a:xfrm>
            <a:off x="10142220" y="2473960"/>
            <a:ext cx="1755775" cy="1972653"/>
            <a:chOff x="14166" y="5871"/>
            <a:chExt cx="3221" cy="3619"/>
          </a:xfrm>
        </p:grpSpPr>
        <p:sp>
          <p:nvSpPr>
            <p:cNvPr id="5" name="圆形"/>
            <p:cNvSpPr/>
            <p:nvPr/>
          </p:nvSpPr>
          <p:spPr>
            <a:xfrm>
              <a:off x="14663" y="6359"/>
              <a:ext cx="2233" cy="2232"/>
            </a:xfrm>
            <a:prstGeom prst="ellipse">
              <a:avLst/>
            </a:prstGeom>
            <a:noFill/>
            <a:ln w="50800" cap="flat" cmpd="sng" algn="ctr">
              <a:solidFill>
                <a:schemeClr val="accent4"/>
              </a:solidFill>
              <a:prstDash val="solid"/>
              <a:miter lim="800000"/>
            </a:ln>
            <a:effectLst/>
            <a:extLst>
              <a:ext uri="{909E8E84-426E-40DD-AFC4-6F175D3DCCD1}">
                <a14:hiddenFill xmlns:a14="http://schemas.microsoft.com/office/drawing/2010/main">
                  <a:solidFill>
                    <a:schemeClr val="accent4"/>
                  </a:solidFill>
                </a14:hiddenFill>
              </a:ext>
            </a:ex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5" name="圆形"/>
            <p:cNvSpPr/>
            <p:nvPr/>
          </p:nvSpPr>
          <p:spPr>
            <a:xfrm>
              <a:off x="14166" y="5871"/>
              <a:ext cx="3221" cy="3220"/>
            </a:xfrm>
            <a:prstGeom prst="ellipse">
              <a:avLst/>
            </a:prstGeom>
            <a:noFill/>
            <a:ln w="50800" cap="flat" cmpd="sng" algn="ctr">
              <a:solidFill>
                <a:schemeClr val="accent4"/>
              </a:solidFill>
              <a:prstDash val="solid"/>
              <a:miter lim="800000"/>
            </a:ln>
            <a:effec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9" name="圆形"/>
            <p:cNvSpPr/>
            <p:nvPr/>
          </p:nvSpPr>
          <p:spPr>
            <a:xfrm>
              <a:off x="16612" y="6076"/>
              <a:ext cx="567" cy="567"/>
            </a:xfrm>
            <a:prstGeom prst="ellipse">
              <a:avLst/>
            </a:prstGeom>
            <a:solidFill>
              <a:schemeClr val="accent4"/>
            </a:solidFill>
            <a:ln w="38100" cap="flat" cmpd="sng" algn="ctr">
              <a:solidFill>
                <a:schemeClr val="accent4"/>
              </a:solidFill>
              <a:prstDash val="solid"/>
              <a:miter lim="800000"/>
            </a:ln>
            <a:effec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20" name="圆角矩形 19"/>
            <p:cNvSpPr/>
            <p:nvPr/>
          </p:nvSpPr>
          <p:spPr>
            <a:xfrm>
              <a:off x="14446" y="8647"/>
              <a:ext cx="2660" cy="842"/>
            </a:xfrm>
            <a:prstGeom prst="roundRect">
              <a:avLst/>
            </a:prstGeom>
            <a:solidFill>
              <a:schemeClr val="accent4"/>
            </a:solidFill>
            <a:ln w="349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14472" y="8758"/>
              <a:ext cx="2667" cy="732"/>
            </a:xfrm>
            <a:prstGeom prst="rect">
              <a:avLst/>
            </a:prstGeom>
            <a:solidFill>
              <a:schemeClr val="accent4"/>
            </a:solidFill>
            <a:ln>
              <a:solidFill>
                <a:schemeClr val="accent4"/>
              </a:solidFill>
            </a:ln>
          </p:spPr>
          <p:txBody>
            <a:bodyPr wrap="square" rtlCol="0" anchor="t">
              <a:spAutoFit/>
            </a:bodyPr>
            <a:p>
              <a:pPr algn="ctr"/>
              <a:r>
                <a:rPr lang="zh-CN" altLang="en-US" sz="2000">
                  <a:solidFill>
                    <a:schemeClr val="bg1"/>
                  </a:solidFill>
                </a:rPr>
                <a:t>极点</a:t>
              </a:r>
              <a:endParaRPr lang="zh-CN" altLang="en-US" sz="2000">
                <a:solidFill>
                  <a:schemeClr val="bg1"/>
                </a:solidFill>
              </a:endParaRPr>
            </a:p>
          </p:txBody>
        </p:sp>
      </p:grpSp>
      <p:sp>
        <p:nvSpPr>
          <p:cNvPr id="24" name="文本框 23"/>
          <p:cNvSpPr txBox="1"/>
          <p:nvPr/>
        </p:nvSpPr>
        <p:spPr>
          <a:xfrm>
            <a:off x="5209540" y="3951605"/>
            <a:ext cx="1825625" cy="615950"/>
          </a:xfrm>
          <a:prstGeom prst="rect">
            <a:avLst/>
          </a:prstGeom>
          <a:noFill/>
        </p:spPr>
        <p:txBody>
          <a:bodyPr wrap="square" rtlCol="0" anchor="t">
            <a:noAutofit/>
          </a:bodyPr>
          <a:p>
            <a:pPr algn="ctr"/>
            <a:r>
              <a:rPr lang="zh-CN" altLang="en-US" sz="2000">
                <a:solidFill>
                  <a:schemeClr val="bg1"/>
                </a:solidFill>
              </a:rPr>
              <a:t>肌肉痉挛</a:t>
            </a:r>
            <a:endParaRPr lang="zh-CN" altLang="en-US" sz="2000">
              <a:solidFill>
                <a:schemeClr val="bg1"/>
              </a:solidFill>
            </a:endParaRPr>
          </a:p>
          <a:p>
            <a:pPr algn="ctr"/>
            <a:r>
              <a:rPr lang="zh-CN" altLang="en-US" sz="2000">
                <a:solidFill>
                  <a:schemeClr val="bg1"/>
                </a:solidFill>
              </a:rPr>
              <a:t>（抽筋）</a:t>
            </a:r>
            <a:endParaRPr lang="zh-CN" altLang="en-US" sz="2000">
              <a:solidFill>
                <a:schemeClr val="bg1"/>
              </a:solidFill>
            </a:endParaRPr>
          </a:p>
        </p:txBody>
      </p:sp>
      <p:pic>
        <p:nvPicPr>
          <p:cNvPr id="25" name="图片 24"/>
          <p:cNvPicPr>
            <a:picLocks noChangeAspect="1"/>
          </p:cNvPicPr>
          <p:nvPr/>
        </p:nvPicPr>
        <p:blipFill>
          <a:blip r:embed="rId8"/>
          <a:stretch>
            <a:fillRect/>
          </a:stretch>
        </p:blipFill>
        <p:spPr>
          <a:xfrm>
            <a:off x="10664190" y="2987040"/>
            <a:ext cx="750570" cy="7416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8992870" cy="430530"/>
          </a:xfrm>
        </p:spPr>
        <p:txBody>
          <a:bodyPr/>
          <a:p>
            <a:r>
              <a:rPr lang="zh-CN" altLang="en-US"/>
              <a:t>二、常见的运动生理反应的预防与处置</a:t>
            </a:r>
            <a:endParaRPr lang="zh-CN" altLang="en-US"/>
          </a:p>
        </p:txBody>
      </p:sp>
      <p:sp>
        <p:nvSpPr>
          <p:cNvPr id="5" name="波形 4"/>
          <p:cNvSpPr/>
          <p:nvPr/>
        </p:nvSpPr>
        <p:spPr>
          <a:xfrm>
            <a:off x="1857375" y="2341245"/>
            <a:ext cx="2444115" cy="1627505"/>
          </a:xfrm>
          <a:prstGeom prst="wave">
            <a:avLst/>
          </a:prstGeom>
          <a:solidFill>
            <a:schemeClr val="accent2"/>
          </a:solidFill>
          <a:ln>
            <a:solidFill>
              <a:schemeClr val="accent2">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6">
                  <a:lumMod val="40000"/>
                  <a:lumOff val="60000"/>
                </a:schemeClr>
              </a:solidFill>
            </a:endParaRPr>
          </a:p>
        </p:txBody>
      </p:sp>
      <p:sp>
        <p:nvSpPr>
          <p:cNvPr id="6" name="波形 5"/>
          <p:cNvSpPr/>
          <p:nvPr/>
        </p:nvSpPr>
        <p:spPr>
          <a:xfrm>
            <a:off x="4719955" y="2341245"/>
            <a:ext cx="2444115" cy="1627505"/>
          </a:xfrm>
          <a:prstGeom prst="wave">
            <a:avLst/>
          </a:prstGeom>
          <a:solidFill>
            <a:schemeClr val="accent2"/>
          </a:solidFill>
          <a:ln>
            <a:solidFill>
              <a:schemeClr val="accent2">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6">
                  <a:lumMod val="40000"/>
                  <a:lumOff val="60000"/>
                </a:schemeClr>
              </a:solidFill>
            </a:endParaRPr>
          </a:p>
        </p:txBody>
      </p:sp>
      <p:sp>
        <p:nvSpPr>
          <p:cNvPr id="7" name="波形 6"/>
          <p:cNvSpPr/>
          <p:nvPr/>
        </p:nvSpPr>
        <p:spPr>
          <a:xfrm>
            <a:off x="7582535" y="2341245"/>
            <a:ext cx="2444115" cy="1627505"/>
          </a:xfrm>
          <a:prstGeom prst="wave">
            <a:avLst/>
          </a:prstGeom>
          <a:solidFill>
            <a:schemeClr val="accent2"/>
          </a:solidFill>
          <a:ln>
            <a:solidFill>
              <a:schemeClr val="accent2">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6">
                  <a:lumMod val="40000"/>
                  <a:lumOff val="60000"/>
                </a:schemeClr>
              </a:solidFill>
            </a:endParaRPr>
          </a:p>
        </p:txBody>
      </p:sp>
      <p:sp>
        <p:nvSpPr>
          <p:cNvPr id="9" name="波形 8"/>
          <p:cNvSpPr/>
          <p:nvPr/>
        </p:nvSpPr>
        <p:spPr>
          <a:xfrm>
            <a:off x="3145790" y="4043680"/>
            <a:ext cx="2444115" cy="1627505"/>
          </a:xfrm>
          <a:prstGeom prst="wave">
            <a:avLst/>
          </a:prstGeom>
          <a:solidFill>
            <a:schemeClr val="accent2"/>
          </a:solidFill>
          <a:ln>
            <a:solidFill>
              <a:schemeClr val="accent2">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6">
                  <a:lumMod val="40000"/>
                  <a:lumOff val="60000"/>
                </a:schemeClr>
              </a:solidFill>
            </a:endParaRPr>
          </a:p>
        </p:txBody>
      </p:sp>
      <p:sp>
        <p:nvSpPr>
          <p:cNvPr id="11" name="波形 10"/>
          <p:cNvSpPr/>
          <p:nvPr/>
        </p:nvSpPr>
        <p:spPr>
          <a:xfrm>
            <a:off x="6008370" y="4043680"/>
            <a:ext cx="2444115" cy="1627505"/>
          </a:xfrm>
          <a:prstGeom prst="wave">
            <a:avLst/>
          </a:prstGeom>
          <a:solidFill>
            <a:schemeClr val="accent2"/>
          </a:solidFill>
          <a:ln>
            <a:solidFill>
              <a:schemeClr val="accent2">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6">
                  <a:lumMod val="40000"/>
                  <a:lumOff val="60000"/>
                </a:schemeClr>
              </a:solidFill>
            </a:endParaRPr>
          </a:p>
        </p:txBody>
      </p:sp>
      <p:sp>
        <p:nvSpPr>
          <p:cNvPr id="13" name="文本框 12"/>
          <p:cNvSpPr txBox="1"/>
          <p:nvPr/>
        </p:nvSpPr>
        <p:spPr>
          <a:xfrm>
            <a:off x="2248535" y="2796540"/>
            <a:ext cx="1882140" cy="704215"/>
          </a:xfrm>
          <a:prstGeom prst="rect">
            <a:avLst/>
          </a:prstGeom>
          <a:solidFill>
            <a:schemeClr val="accent2"/>
          </a:solidFill>
        </p:spPr>
        <p:txBody>
          <a:bodyPr wrap="square" rtlCol="0">
            <a:noAutofit/>
          </a:bodyPr>
          <a:p>
            <a:pPr algn="ctr"/>
            <a:r>
              <a:rPr lang="zh-CN" altLang="en-US" b="1">
                <a:solidFill>
                  <a:schemeClr val="bg1"/>
                </a:solidFill>
              </a:rPr>
              <a:t>肌肉酸痛的预防与处置</a:t>
            </a:r>
            <a:endParaRPr lang="zh-CN" altLang="en-US" b="1">
              <a:solidFill>
                <a:schemeClr val="bg1"/>
              </a:solidFill>
            </a:endParaRPr>
          </a:p>
        </p:txBody>
      </p:sp>
      <p:sp>
        <p:nvSpPr>
          <p:cNvPr id="14" name="文本框 13"/>
          <p:cNvSpPr txBox="1"/>
          <p:nvPr/>
        </p:nvSpPr>
        <p:spPr>
          <a:xfrm>
            <a:off x="5020310" y="2796540"/>
            <a:ext cx="1978660" cy="704850"/>
          </a:xfrm>
          <a:prstGeom prst="rect">
            <a:avLst/>
          </a:prstGeom>
          <a:solidFill>
            <a:schemeClr val="accent2"/>
          </a:solidFill>
        </p:spPr>
        <p:txBody>
          <a:bodyPr wrap="square" rtlCol="0">
            <a:noAutofit/>
          </a:bodyPr>
          <a:p>
            <a:pPr algn="ctr"/>
            <a:r>
              <a:rPr lang="zh-CN" altLang="en-US" b="1">
                <a:solidFill>
                  <a:schemeClr val="bg1"/>
                </a:solidFill>
              </a:rPr>
              <a:t>运动中腹痛的预防与处置</a:t>
            </a:r>
            <a:endParaRPr lang="zh-CN" altLang="en-US" b="1">
              <a:solidFill>
                <a:schemeClr val="bg1"/>
              </a:solidFill>
            </a:endParaRPr>
          </a:p>
        </p:txBody>
      </p:sp>
      <p:sp>
        <p:nvSpPr>
          <p:cNvPr id="15" name="文本框 14"/>
          <p:cNvSpPr txBox="1"/>
          <p:nvPr/>
        </p:nvSpPr>
        <p:spPr>
          <a:xfrm>
            <a:off x="7582535" y="2796540"/>
            <a:ext cx="2440940" cy="750570"/>
          </a:xfrm>
          <a:prstGeom prst="rect">
            <a:avLst/>
          </a:prstGeom>
          <a:solidFill>
            <a:schemeClr val="accent2"/>
          </a:solidFill>
        </p:spPr>
        <p:txBody>
          <a:bodyPr wrap="square" rtlCol="0">
            <a:noAutofit/>
          </a:bodyPr>
          <a:p>
            <a:pPr algn="ctr"/>
            <a:r>
              <a:rPr lang="zh-CN" altLang="en-US" b="1">
                <a:solidFill>
                  <a:schemeClr val="bg1"/>
                </a:solidFill>
              </a:rPr>
              <a:t>肌肉痉挛（抽筋）的预防与处置</a:t>
            </a:r>
            <a:endParaRPr lang="zh-CN" altLang="en-US" b="1">
              <a:solidFill>
                <a:schemeClr val="bg1"/>
              </a:solidFill>
            </a:endParaRPr>
          </a:p>
        </p:txBody>
      </p:sp>
      <p:sp>
        <p:nvSpPr>
          <p:cNvPr id="17" name="文本框 16"/>
          <p:cNvSpPr txBox="1"/>
          <p:nvPr/>
        </p:nvSpPr>
        <p:spPr>
          <a:xfrm>
            <a:off x="3564255" y="4570095"/>
            <a:ext cx="1607185" cy="574675"/>
          </a:xfrm>
          <a:prstGeom prst="rect">
            <a:avLst/>
          </a:prstGeom>
          <a:solidFill>
            <a:schemeClr val="accent2"/>
          </a:solidFill>
        </p:spPr>
        <p:txBody>
          <a:bodyPr wrap="square" rtlCol="0">
            <a:noAutofit/>
          </a:bodyPr>
          <a:p>
            <a:pPr algn="ctr"/>
            <a:r>
              <a:rPr lang="zh-CN" altLang="en-US" b="1">
                <a:solidFill>
                  <a:schemeClr val="bg1"/>
                </a:solidFill>
              </a:rPr>
              <a:t>运动性昏厥的预防与处置</a:t>
            </a:r>
            <a:endParaRPr lang="zh-CN" altLang="en-US" b="1">
              <a:solidFill>
                <a:schemeClr val="bg1"/>
              </a:solidFill>
            </a:endParaRPr>
          </a:p>
        </p:txBody>
      </p:sp>
      <p:sp>
        <p:nvSpPr>
          <p:cNvPr id="18" name="文本框 17"/>
          <p:cNvSpPr txBox="1"/>
          <p:nvPr/>
        </p:nvSpPr>
        <p:spPr>
          <a:xfrm>
            <a:off x="6487160" y="4570095"/>
            <a:ext cx="1607185" cy="574675"/>
          </a:xfrm>
          <a:prstGeom prst="rect">
            <a:avLst/>
          </a:prstGeom>
          <a:solidFill>
            <a:schemeClr val="accent2"/>
          </a:solidFill>
        </p:spPr>
        <p:txBody>
          <a:bodyPr wrap="square" rtlCol="0">
            <a:noAutofit/>
          </a:bodyPr>
          <a:p>
            <a:pPr algn="ctr"/>
            <a:r>
              <a:rPr lang="zh-CN" altLang="en-US" b="1">
                <a:solidFill>
                  <a:schemeClr val="bg1"/>
                </a:solidFill>
              </a:rPr>
              <a:t>极点的预防与处置</a:t>
            </a:r>
            <a:endParaRPr lang="zh-CN" altLang="en-US" b="1">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1753235"/>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常见运动损伤的预防与处理</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四</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户外运动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传统武术</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健身气功</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07</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08</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09</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2940" y="1991360"/>
            <a:ext cx="4975860" cy="3322955"/>
          </a:xfrm>
          <a:prstGeom prst="rect">
            <a:avLst/>
          </a:prstGeom>
          <a:noFill/>
        </p:spPr>
        <p:txBody>
          <a:bodyPr wrap="square" rtlCol="0" anchor="t">
            <a:spAutoFit/>
          </a:bodyPr>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个体在体育运动中发生的损伤统称为运动损伤。了解运动损伤发生的原因，贯彻预防为主的方针，采取有效的安全措施，就能最大限度地减少或避免运动损伤，学会常见运动损伤的处理，可以有效地减少疼痛、加速恢复过程。本任务我们就来学习常见运动损伤的预防与处理。</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775" cy="2011680"/>
            <a:chOff x="7156" y="2241"/>
            <a:chExt cx="5165" cy="3168"/>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39" y="3197"/>
              <a:ext cx="3268" cy="1379"/>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000" spc="200">
                  <a:solidFill>
                    <a:schemeClr val="tx1"/>
                  </a:solidFill>
                  <a:uFillTx/>
                  <a:ea typeface="+mn-lt"/>
                  <a:sym typeface="汉仪劲楷简" panose="00020600040101010101" charset="-122"/>
                </a:rPr>
                <a:t>了解运动损伤的原因和预防。</a:t>
              </a:r>
              <a:endParaRPr sz="20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775" cy="2011680"/>
            <a:chOff x="12943" y="2241"/>
            <a:chExt cx="5165" cy="3168"/>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943"/>
              <a:ext cx="3203" cy="2016"/>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000" spc="200">
                  <a:solidFill>
                    <a:schemeClr val="tx1"/>
                  </a:solidFill>
                  <a:uFillTx/>
                  <a:sym typeface="汉仪劲楷简" panose="00020600040101010101" charset="-122"/>
                </a:rPr>
                <a:t>掌握常见运动损伤的简单处理方法。</a:t>
              </a:r>
              <a:endParaRPr sz="20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140" cy="2011045"/>
            <a:chOff x="7208" y="6461"/>
            <a:chExt cx="5164" cy="3167"/>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080" cy="2381"/>
            </a:xfrm>
            <a:prstGeom prst="rect">
              <a:avLst/>
            </a:prstGeom>
            <a:noFill/>
          </p:spPr>
          <p:txBody>
            <a:bodyPr wrap="square" rtlCol="0" anchor="t" anchorCtr="0">
              <a:noAutofit/>
            </a:bodyPr>
            <a:p>
              <a:pPr marL="0" lvl="0" indent="0" algn="l">
                <a:lnSpc>
                  <a:spcPct val="120000"/>
                </a:lnSpc>
                <a:spcBef>
                  <a:spcPts val="0"/>
                </a:spcBef>
                <a:spcAft>
                  <a:spcPts val="800"/>
                </a:spcAft>
                <a:buSzPct val="100000"/>
              </a:pPr>
              <a:r>
                <a:rPr sz="2000" spc="200">
                  <a:solidFill>
                    <a:schemeClr val="tx1"/>
                  </a:solidFill>
                  <a:uFillTx/>
                  <a:ea typeface="+mn-lt"/>
                  <a:sym typeface="汉仪劲楷简" panose="00020600040101010101" charset="-122"/>
                </a:rPr>
                <a:t>积极学习运动损伤的预防与处理，关爱自己，帮助他人。</a:t>
              </a:r>
              <a:endParaRPr sz="20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321310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143192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221742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1626870"/>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2470785"/>
            <a:ext cx="5650865" cy="50673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教室、多媒体</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93446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3343910"/>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4187825"/>
            <a:ext cx="5650865" cy="1753235"/>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检查教室的各种教学设施及电器线路，发现安全隐患及时报告。</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规范操作多媒体，防止触电。</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确保身体健康，如遇身体不适，及时告知。</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8992870" cy="430530"/>
          </a:xfrm>
        </p:spPr>
        <p:txBody>
          <a:bodyPr/>
          <a:p>
            <a:r>
              <a:rPr lang="zh-CN" altLang="en-US"/>
              <a:t>一、运动损伤的预防</a:t>
            </a:r>
            <a:endParaRPr lang="zh-CN" altLang="en-US"/>
          </a:p>
        </p:txBody>
      </p:sp>
      <p:cxnSp>
        <p:nvCxnSpPr>
          <p:cNvPr id="34" name="直接连接符 33"/>
          <p:cNvCxnSpPr/>
          <p:nvPr>
            <p:custDataLst>
              <p:tags r:id="rId1"/>
            </p:custDataLst>
          </p:nvPr>
        </p:nvCxnSpPr>
        <p:spPr>
          <a:xfrm>
            <a:off x="1698625" y="3342005"/>
            <a:ext cx="8439150" cy="0"/>
          </a:xfrm>
          <a:prstGeom prst="line">
            <a:avLst/>
          </a:prstGeom>
          <a:ln w="6350">
            <a:solidFill>
              <a:schemeClr val="tx2">
                <a:lumMod val="50000"/>
                <a:lumOff val="50000"/>
                <a:alpha val="20000"/>
              </a:schemeClr>
            </a:solidFill>
          </a:ln>
        </p:spPr>
        <p:style>
          <a:lnRef idx="2">
            <a:schemeClr val="accent1"/>
          </a:lnRef>
          <a:fillRef idx="0">
            <a:srgbClr val="FFFFFF"/>
          </a:fillRef>
          <a:effectRef idx="0">
            <a:srgbClr val="FFFFFF"/>
          </a:effectRef>
          <a:fontRef idx="minor">
            <a:schemeClr val="tx1"/>
          </a:fontRef>
        </p:style>
      </p:cxnSp>
      <p:sp>
        <p:nvSpPr>
          <p:cNvPr id="35" name="矩形 34"/>
          <p:cNvSpPr/>
          <p:nvPr>
            <p:custDataLst>
              <p:tags r:id="rId2"/>
            </p:custDataLst>
          </p:nvPr>
        </p:nvSpPr>
        <p:spPr>
          <a:xfrm>
            <a:off x="590550" y="4871720"/>
            <a:ext cx="1783080" cy="126746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a:solidFill>
                  <a:schemeClr val="tx1">
                    <a:lumMod val="85000"/>
                    <a:lumOff val="15000"/>
                  </a:schemeClr>
                </a:solidFill>
                <a:latin typeface="+mn-ea"/>
                <a:cs typeface="+mn-ea"/>
              </a:rPr>
              <a:t>对预防运动损伤的意义认识不足</a:t>
            </a:r>
            <a:endParaRPr lang="zh-CN" altLang="en-US">
              <a:solidFill>
                <a:schemeClr val="tx1">
                  <a:lumMod val="85000"/>
                  <a:lumOff val="15000"/>
                </a:schemeClr>
              </a:solidFill>
              <a:latin typeface="+mn-ea"/>
              <a:cs typeface="+mn-ea"/>
            </a:endParaRPr>
          </a:p>
        </p:txBody>
      </p:sp>
      <p:sp>
        <p:nvSpPr>
          <p:cNvPr id="46" name="任意多边形: 形状 36"/>
          <p:cNvSpPr/>
          <p:nvPr>
            <p:custDataLst>
              <p:tags r:id="rId3"/>
            </p:custDataLst>
          </p:nvPr>
        </p:nvSpPr>
        <p:spPr>
          <a:xfrm>
            <a:off x="786765" y="3006090"/>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1"/>
          </a:solidFill>
          <a:ln>
            <a:noFill/>
          </a:ln>
          <a:effectLst>
            <a:outerShdw blurRad="50800" dist="63500" dir="8100000" algn="tr"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48" name="任意多边形: 形状 38"/>
          <p:cNvSpPr/>
          <p:nvPr>
            <p:custDataLst>
              <p:tags r:id="rId4"/>
            </p:custDataLst>
          </p:nvPr>
        </p:nvSpPr>
        <p:spPr>
          <a:xfrm>
            <a:off x="964565" y="3005455"/>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1">
                  <a:lumMod val="40000"/>
                  <a:lumOff val="60000"/>
                </a:schemeClr>
              </a:gs>
              <a:gs pos="90000">
                <a:schemeClr val="accent1">
                  <a:alpha val="100000"/>
                </a:schemeClr>
              </a:gs>
            </a:gsLst>
            <a:lin ang="8100000" scaled="0"/>
            <a:tileRect/>
          </a:gradFill>
          <a:ln>
            <a:noFill/>
          </a:ln>
          <a:effectLst>
            <a:outerShdw blurRad="50800" dist="635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dirty="0">
                <a:solidFill>
                  <a:schemeClr val="lt1">
                    <a:lumMod val="100000"/>
                  </a:schemeClr>
                </a:solidFill>
                <a:latin typeface="+mn-ea"/>
                <a:cs typeface="+mn-ea"/>
                <a:sym typeface="+mn-ea"/>
              </a:rPr>
              <a:t>01</a:t>
            </a:r>
            <a:endParaRPr lang="en-US" altLang="zh-CN" sz="2400" b="1" dirty="0">
              <a:solidFill>
                <a:schemeClr val="lt1">
                  <a:lumMod val="100000"/>
                </a:schemeClr>
              </a:solidFill>
              <a:latin typeface="+mn-ea"/>
              <a:cs typeface="+mn-ea"/>
              <a:sym typeface="+mn-ea"/>
            </a:endParaRPr>
          </a:p>
        </p:txBody>
      </p:sp>
      <p:sp>
        <p:nvSpPr>
          <p:cNvPr id="49" name="矩形 48"/>
          <p:cNvSpPr/>
          <p:nvPr>
            <p:custDataLst>
              <p:tags r:id="rId5"/>
            </p:custDataLst>
          </p:nvPr>
        </p:nvSpPr>
        <p:spPr>
          <a:xfrm>
            <a:off x="2424430" y="4871720"/>
            <a:ext cx="1783080" cy="126746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a:solidFill>
                  <a:schemeClr val="tx1">
                    <a:lumMod val="85000"/>
                    <a:lumOff val="15000"/>
                  </a:schemeClr>
                </a:solidFill>
                <a:latin typeface="+mn-ea"/>
                <a:cs typeface="+mn-ea"/>
              </a:rPr>
              <a:t>准备活动不充分</a:t>
            </a:r>
            <a:endParaRPr lang="zh-CN" altLang="en-US">
              <a:solidFill>
                <a:schemeClr val="tx1">
                  <a:lumMod val="85000"/>
                  <a:lumOff val="15000"/>
                </a:schemeClr>
              </a:solidFill>
              <a:latin typeface="+mn-ea"/>
              <a:cs typeface="+mn-ea"/>
            </a:endParaRPr>
          </a:p>
        </p:txBody>
      </p:sp>
      <p:sp>
        <p:nvSpPr>
          <p:cNvPr id="50" name="任意多边形: 形状 36"/>
          <p:cNvSpPr/>
          <p:nvPr>
            <p:custDataLst>
              <p:tags r:id="rId6"/>
            </p:custDataLst>
          </p:nvPr>
        </p:nvSpPr>
        <p:spPr>
          <a:xfrm>
            <a:off x="2620645" y="3006090"/>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2"/>
          </a:solidFill>
          <a:ln>
            <a:noFill/>
          </a:ln>
          <a:effectLst>
            <a:outerShdw blurRad="50800" dist="63500" dir="8100000" algn="tr" rotWithShape="0">
              <a:schemeClr val="accent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53" name="任意多边形: 形状 38"/>
          <p:cNvSpPr/>
          <p:nvPr>
            <p:custDataLst>
              <p:tags r:id="rId7"/>
            </p:custDataLst>
          </p:nvPr>
        </p:nvSpPr>
        <p:spPr>
          <a:xfrm>
            <a:off x="2798445" y="3005455"/>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2">
                  <a:lumMod val="40000"/>
                  <a:lumOff val="60000"/>
                </a:schemeClr>
              </a:gs>
              <a:gs pos="90000">
                <a:schemeClr val="accent2"/>
              </a:gs>
            </a:gsLst>
            <a:lin ang="8100000" scaled="0"/>
            <a:tileRect/>
          </a:gradFill>
          <a:ln>
            <a:noFill/>
          </a:ln>
          <a:effectLst>
            <a:outerShdw blurRad="50800" dist="63500" dir="8100000" algn="tr"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02</a:t>
            </a:r>
            <a:endParaRPr lang="en-US" altLang="zh-CN" sz="2400" b="1">
              <a:solidFill>
                <a:schemeClr val="lt1">
                  <a:lumMod val="100000"/>
                </a:schemeClr>
              </a:solidFill>
              <a:latin typeface="+mn-ea"/>
              <a:cs typeface="+mn-ea"/>
              <a:sym typeface="+mn-ea"/>
            </a:endParaRPr>
          </a:p>
        </p:txBody>
      </p:sp>
      <p:sp>
        <p:nvSpPr>
          <p:cNvPr id="58" name="矩形 57"/>
          <p:cNvSpPr/>
          <p:nvPr>
            <p:custDataLst>
              <p:tags r:id="rId8"/>
            </p:custDataLst>
          </p:nvPr>
        </p:nvSpPr>
        <p:spPr>
          <a:xfrm>
            <a:off x="4258310" y="4871720"/>
            <a:ext cx="1783080" cy="126746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a:solidFill>
                  <a:schemeClr val="tx1">
                    <a:lumMod val="85000"/>
                    <a:lumOff val="15000"/>
                  </a:schemeClr>
                </a:solidFill>
                <a:latin typeface="+mn-ea"/>
                <a:cs typeface="+mn-ea"/>
              </a:rPr>
              <a:t>身体机能状态</a:t>
            </a:r>
            <a:endParaRPr lang="zh-CN" altLang="en-US">
              <a:solidFill>
                <a:schemeClr val="tx1">
                  <a:lumMod val="85000"/>
                  <a:lumOff val="15000"/>
                </a:schemeClr>
              </a:solidFill>
              <a:latin typeface="+mn-ea"/>
              <a:cs typeface="+mn-ea"/>
            </a:endParaRPr>
          </a:p>
          <a:p>
            <a:pPr algn="ctr">
              <a:lnSpc>
                <a:spcPct val="130000"/>
              </a:lnSpc>
              <a:spcBef>
                <a:spcPct val="0"/>
              </a:spcBef>
              <a:spcAft>
                <a:spcPct val="0"/>
              </a:spcAft>
            </a:pPr>
            <a:r>
              <a:rPr lang="zh-CN" altLang="en-US">
                <a:solidFill>
                  <a:schemeClr val="tx1">
                    <a:lumMod val="85000"/>
                    <a:lumOff val="15000"/>
                  </a:schemeClr>
                </a:solidFill>
                <a:latin typeface="+mn-ea"/>
                <a:cs typeface="+mn-ea"/>
              </a:rPr>
              <a:t>不佳</a:t>
            </a:r>
            <a:endParaRPr lang="zh-CN" altLang="en-US">
              <a:solidFill>
                <a:schemeClr val="tx1">
                  <a:lumMod val="85000"/>
                  <a:lumOff val="15000"/>
                </a:schemeClr>
              </a:solidFill>
              <a:latin typeface="+mn-ea"/>
              <a:cs typeface="+mn-ea"/>
            </a:endParaRPr>
          </a:p>
        </p:txBody>
      </p:sp>
      <p:sp>
        <p:nvSpPr>
          <p:cNvPr id="59" name="任意多边形: 形状 36"/>
          <p:cNvSpPr/>
          <p:nvPr>
            <p:custDataLst>
              <p:tags r:id="rId9"/>
            </p:custDataLst>
          </p:nvPr>
        </p:nvSpPr>
        <p:spPr>
          <a:xfrm>
            <a:off x="4454525" y="3006090"/>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3"/>
          </a:solidFill>
          <a:ln>
            <a:noFill/>
          </a:ln>
          <a:effectLst>
            <a:outerShdw blurRad="50800" dist="63500" dir="8100000" algn="tr" rotWithShape="0">
              <a:schemeClr val="accent3">
                <a:lumMod val="50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60" name="任意多边形: 形状 38"/>
          <p:cNvSpPr/>
          <p:nvPr>
            <p:custDataLst>
              <p:tags r:id="rId10"/>
            </p:custDataLst>
          </p:nvPr>
        </p:nvSpPr>
        <p:spPr>
          <a:xfrm>
            <a:off x="4632325" y="3005455"/>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3">
                  <a:lumMod val="40000"/>
                  <a:lumOff val="60000"/>
                </a:schemeClr>
              </a:gs>
              <a:gs pos="80000">
                <a:schemeClr val="accent3"/>
              </a:gs>
            </a:gsLst>
            <a:lin ang="8100000" scaled="0"/>
            <a:tileRect/>
          </a:gradFill>
          <a:ln>
            <a:noFill/>
          </a:ln>
          <a:effectLst>
            <a:outerShdw blurRad="50800" dist="63500" dir="8100000" algn="tr"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03</a:t>
            </a:r>
            <a:endParaRPr lang="en-US" altLang="zh-CN" sz="2400" b="1">
              <a:solidFill>
                <a:schemeClr val="lt1">
                  <a:lumMod val="100000"/>
                </a:schemeClr>
              </a:solidFill>
              <a:latin typeface="+mn-ea"/>
              <a:cs typeface="+mn-ea"/>
              <a:sym typeface="+mn-ea"/>
            </a:endParaRPr>
          </a:p>
        </p:txBody>
      </p:sp>
      <p:sp>
        <p:nvSpPr>
          <p:cNvPr id="62" name="矩形 61"/>
          <p:cNvSpPr/>
          <p:nvPr>
            <p:custDataLst>
              <p:tags r:id="rId11"/>
            </p:custDataLst>
          </p:nvPr>
        </p:nvSpPr>
        <p:spPr>
          <a:xfrm>
            <a:off x="6092190" y="4871720"/>
            <a:ext cx="1783079" cy="126746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a:solidFill>
                  <a:schemeClr val="tx1">
                    <a:lumMod val="85000"/>
                    <a:lumOff val="15000"/>
                  </a:schemeClr>
                </a:solidFill>
                <a:latin typeface="+mn-ea"/>
                <a:cs typeface="+mn-ea"/>
              </a:rPr>
              <a:t>运动量安排不当</a:t>
            </a:r>
            <a:endParaRPr lang="zh-CN" altLang="en-US">
              <a:solidFill>
                <a:schemeClr val="tx1">
                  <a:lumMod val="85000"/>
                  <a:lumOff val="15000"/>
                </a:schemeClr>
              </a:solidFill>
              <a:latin typeface="+mn-ea"/>
              <a:cs typeface="+mn-ea"/>
            </a:endParaRPr>
          </a:p>
        </p:txBody>
      </p:sp>
      <p:sp>
        <p:nvSpPr>
          <p:cNvPr id="64" name="任意多边形: 形状 36"/>
          <p:cNvSpPr/>
          <p:nvPr>
            <p:custDataLst>
              <p:tags r:id="rId12"/>
            </p:custDataLst>
          </p:nvPr>
        </p:nvSpPr>
        <p:spPr>
          <a:xfrm>
            <a:off x="6288405" y="3006090"/>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4"/>
          </a:solidFill>
          <a:ln>
            <a:noFill/>
          </a:ln>
          <a:effectLst>
            <a:outerShdw blurRad="50800" dist="63500" dir="8100000" algn="tr" rotWithShape="0">
              <a:schemeClr val="accent4">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65" name="任意多边形: 形状 38"/>
          <p:cNvSpPr/>
          <p:nvPr>
            <p:custDataLst>
              <p:tags r:id="rId13"/>
            </p:custDataLst>
          </p:nvPr>
        </p:nvSpPr>
        <p:spPr>
          <a:xfrm>
            <a:off x="6466205" y="3005455"/>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4">
                  <a:lumMod val="40000"/>
                  <a:lumOff val="60000"/>
                </a:schemeClr>
              </a:gs>
              <a:gs pos="90000">
                <a:schemeClr val="accent4"/>
              </a:gs>
            </a:gsLst>
            <a:lin ang="8100000" scaled="0"/>
            <a:tileRect/>
          </a:gradFill>
          <a:ln>
            <a:noFill/>
          </a:ln>
          <a:effectLst>
            <a:outerShdw blurRad="50800" dist="63500" dir="8100000" algn="tr" rotWithShape="0">
              <a:schemeClr val="accent4">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04</a:t>
            </a:r>
            <a:endParaRPr lang="en-US" altLang="zh-CN" sz="2400" b="1">
              <a:solidFill>
                <a:schemeClr val="lt1">
                  <a:lumMod val="100000"/>
                </a:schemeClr>
              </a:solidFill>
              <a:latin typeface="+mn-ea"/>
              <a:cs typeface="+mn-ea"/>
              <a:sym typeface="+mn-ea"/>
            </a:endParaRPr>
          </a:p>
        </p:txBody>
      </p:sp>
      <p:sp>
        <p:nvSpPr>
          <p:cNvPr id="66" name="矩形 65"/>
          <p:cNvSpPr/>
          <p:nvPr>
            <p:custDataLst>
              <p:tags r:id="rId14"/>
            </p:custDataLst>
          </p:nvPr>
        </p:nvSpPr>
        <p:spPr>
          <a:xfrm>
            <a:off x="7926070" y="4871720"/>
            <a:ext cx="1783080" cy="126746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a:solidFill>
                  <a:schemeClr val="tx1">
                    <a:lumMod val="85000"/>
                    <a:lumOff val="15000"/>
                  </a:schemeClr>
                </a:solidFill>
                <a:latin typeface="+mn-ea"/>
                <a:cs typeface="+mn-ea"/>
              </a:rPr>
              <a:t>组织教法不合理、不科学</a:t>
            </a:r>
            <a:endParaRPr lang="zh-CN" altLang="en-US">
              <a:solidFill>
                <a:schemeClr val="tx1">
                  <a:lumMod val="85000"/>
                  <a:lumOff val="15000"/>
                </a:schemeClr>
              </a:solidFill>
              <a:latin typeface="+mn-ea"/>
              <a:cs typeface="+mn-ea"/>
            </a:endParaRPr>
          </a:p>
        </p:txBody>
      </p:sp>
      <p:sp>
        <p:nvSpPr>
          <p:cNvPr id="68" name="任意多边形: 形状 36"/>
          <p:cNvSpPr/>
          <p:nvPr>
            <p:custDataLst>
              <p:tags r:id="rId15"/>
            </p:custDataLst>
          </p:nvPr>
        </p:nvSpPr>
        <p:spPr>
          <a:xfrm>
            <a:off x="8122285" y="3006090"/>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5"/>
          </a:solidFill>
          <a:ln>
            <a:noFill/>
          </a:ln>
          <a:effectLst>
            <a:outerShdw blurRad="50800" dist="63500" dir="8100000" algn="tr" rotWithShape="0">
              <a:schemeClr val="accent5">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69" name="任意多边形: 形状 38"/>
          <p:cNvSpPr/>
          <p:nvPr>
            <p:custDataLst>
              <p:tags r:id="rId16"/>
            </p:custDataLst>
          </p:nvPr>
        </p:nvSpPr>
        <p:spPr>
          <a:xfrm>
            <a:off x="8300085" y="3005455"/>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5">
                  <a:lumMod val="40000"/>
                  <a:lumOff val="60000"/>
                </a:schemeClr>
              </a:gs>
              <a:gs pos="90000">
                <a:schemeClr val="accent5"/>
              </a:gs>
            </a:gsLst>
            <a:lin ang="8100000" scaled="0"/>
            <a:tileRect/>
          </a:gradFill>
          <a:ln>
            <a:noFill/>
          </a:ln>
          <a:effectLst>
            <a:outerShdw blurRad="50800" dist="63500" dir="8100000" algn="tr" rotWithShape="0">
              <a:schemeClr val="accent5">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05</a:t>
            </a:r>
            <a:endParaRPr lang="en-US" altLang="zh-CN" sz="2400" b="1">
              <a:solidFill>
                <a:schemeClr val="lt1">
                  <a:lumMod val="100000"/>
                </a:schemeClr>
              </a:solidFill>
              <a:latin typeface="+mn-ea"/>
              <a:cs typeface="+mn-ea"/>
              <a:sym typeface="+mn-ea"/>
            </a:endParaRPr>
          </a:p>
        </p:txBody>
      </p:sp>
      <p:sp>
        <p:nvSpPr>
          <p:cNvPr id="70" name="矩形 69"/>
          <p:cNvSpPr/>
          <p:nvPr>
            <p:custDataLst>
              <p:tags r:id="rId17"/>
            </p:custDataLst>
          </p:nvPr>
        </p:nvSpPr>
        <p:spPr>
          <a:xfrm>
            <a:off x="9759950" y="4871720"/>
            <a:ext cx="1783080" cy="126746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a:solidFill>
                  <a:schemeClr val="tx1">
                    <a:lumMod val="85000"/>
                    <a:lumOff val="15000"/>
                  </a:schemeClr>
                </a:solidFill>
                <a:latin typeface="+mn-ea"/>
                <a:cs typeface="+mn-ea"/>
              </a:rPr>
              <a:t>运动环境不良</a:t>
            </a:r>
            <a:endParaRPr lang="zh-CN" altLang="en-US">
              <a:solidFill>
                <a:schemeClr val="tx1">
                  <a:lumMod val="85000"/>
                  <a:lumOff val="15000"/>
                </a:schemeClr>
              </a:solidFill>
              <a:latin typeface="+mn-ea"/>
              <a:cs typeface="+mn-ea"/>
            </a:endParaRPr>
          </a:p>
        </p:txBody>
      </p:sp>
      <p:sp>
        <p:nvSpPr>
          <p:cNvPr id="72" name="任意多边形: 形状 36"/>
          <p:cNvSpPr/>
          <p:nvPr>
            <p:custDataLst>
              <p:tags r:id="rId18"/>
            </p:custDataLst>
          </p:nvPr>
        </p:nvSpPr>
        <p:spPr>
          <a:xfrm>
            <a:off x="9956165" y="3006090"/>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6"/>
          </a:solidFill>
          <a:ln>
            <a:noFill/>
          </a:ln>
          <a:effectLst>
            <a:outerShdw blurRad="50800" dist="63500" dir="8100000" algn="tr" rotWithShape="0">
              <a:schemeClr val="accent6">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73" name="任意多边形: 形状 38"/>
          <p:cNvSpPr/>
          <p:nvPr>
            <p:custDataLst>
              <p:tags r:id="rId19"/>
            </p:custDataLst>
          </p:nvPr>
        </p:nvSpPr>
        <p:spPr>
          <a:xfrm>
            <a:off x="10133965" y="3005455"/>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6">
                  <a:lumMod val="40000"/>
                  <a:lumOff val="60000"/>
                </a:schemeClr>
              </a:gs>
              <a:gs pos="90000">
                <a:schemeClr val="accent6"/>
              </a:gs>
            </a:gsLst>
            <a:lin ang="8100000" scaled="0"/>
            <a:tileRect/>
          </a:gradFill>
          <a:ln>
            <a:noFill/>
          </a:ln>
          <a:effectLst>
            <a:outerShdw blurRad="50800" dist="63500" dir="8100000" algn="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06</a:t>
            </a:r>
            <a:endParaRPr lang="en-US" altLang="zh-CN" sz="2400" b="1">
              <a:solidFill>
                <a:schemeClr val="lt1">
                  <a:lumMod val="100000"/>
                </a:schemeClr>
              </a:solidFill>
              <a:latin typeface="+mn-ea"/>
              <a:cs typeface="+mn-ea"/>
              <a:sym typeface="+mn-ea"/>
            </a:endParaRPr>
          </a:p>
        </p:txBody>
      </p:sp>
      <p:sp>
        <p:nvSpPr>
          <p:cNvPr id="74" name="文本框 73"/>
          <p:cNvSpPr txBox="1"/>
          <p:nvPr/>
        </p:nvSpPr>
        <p:spPr>
          <a:xfrm>
            <a:off x="424815" y="1412875"/>
            <a:ext cx="11471275" cy="553085"/>
          </a:xfrm>
          <a:prstGeom prst="rect">
            <a:avLst/>
          </a:prstGeom>
          <a:noFill/>
        </p:spPr>
        <p:txBody>
          <a:bodyPr wrap="square">
            <a:spAutoFit/>
          </a:bodyPr>
          <a:p>
            <a:pPr indent="0" algn="just">
              <a:lnSpc>
                <a:spcPct val="150000"/>
              </a:lnSpc>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一、运动损伤的预防</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5" name="圆角矩形 74"/>
          <p:cNvSpPr/>
          <p:nvPr/>
        </p:nvSpPr>
        <p:spPr>
          <a:xfrm>
            <a:off x="424815" y="2331085"/>
            <a:ext cx="11471910" cy="147320"/>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8992870" cy="430530"/>
          </a:xfrm>
        </p:spPr>
        <p:txBody>
          <a:bodyPr/>
          <a:p>
            <a:r>
              <a:rPr lang="zh-CN" altLang="en-US"/>
              <a:t>一、运动损伤的预防</a:t>
            </a:r>
            <a:endParaRPr lang="zh-CN" altLang="en-US"/>
          </a:p>
        </p:txBody>
      </p:sp>
      <p:cxnSp>
        <p:nvCxnSpPr>
          <p:cNvPr id="34" name="直接连接符 33"/>
          <p:cNvCxnSpPr/>
          <p:nvPr>
            <p:custDataLst>
              <p:tags r:id="rId1"/>
            </p:custDataLst>
          </p:nvPr>
        </p:nvCxnSpPr>
        <p:spPr>
          <a:xfrm>
            <a:off x="1688465" y="3443605"/>
            <a:ext cx="8439150" cy="0"/>
          </a:xfrm>
          <a:prstGeom prst="line">
            <a:avLst/>
          </a:prstGeom>
          <a:ln w="6350">
            <a:solidFill>
              <a:schemeClr val="tx2">
                <a:lumMod val="50000"/>
                <a:lumOff val="50000"/>
                <a:alpha val="20000"/>
              </a:schemeClr>
            </a:solidFill>
          </a:ln>
        </p:spPr>
        <p:style>
          <a:lnRef idx="2">
            <a:schemeClr val="accent1"/>
          </a:lnRef>
          <a:fillRef idx="0">
            <a:srgbClr val="FFFFFF"/>
          </a:fillRef>
          <a:effectRef idx="0">
            <a:srgbClr val="FFFFFF"/>
          </a:effectRef>
          <a:fontRef idx="minor">
            <a:schemeClr val="tx1"/>
          </a:fontRef>
        </p:style>
      </p:cxnSp>
      <p:sp>
        <p:nvSpPr>
          <p:cNvPr id="35" name="矩形 34"/>
          <p:cNvSpPr/>
          <p:nvPr>
            <p:custDataLst>
              <p:tags r:id="rId2"/>
            </p:custDataLst>
          </p:nvPr>
        </p:nvSpPr>
        <p:spPr>
          <a:xfrm>
            <a:off x="580390" y="4973320"/>
            <a:ext cx="1783080" cy="126746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a:solidFill>
                  <a:schemeClr val="tx1">
                    <a:lumMod val="85000"/>
                    <a:lumOff val="15000"/>
                  </a:schemeClr>
                </a:solidFill>
                <a:latin typeface="+mn-ea"/>
                <a:cs typeface="+mn-ea"/>
              </a:rPr>
              <a:t>加强安全意识</a:t>
            </a:r>
            <a:endParaRPr lang="zh-CN" altLang="en-US">
              <a:solidFill>
                <a:schemeClr val="tx1">
                  <a:lumMod val="85000"/>
                  <a:lumOff val="15000"/>
                </a:schemeClr>
              </a:solidFill>
              <a:latin typeface="+mn-ea"/>
              <a:cs typeface="+mn-ea"/>
            </a:endParaRPr>
          </a:p>
        </p:txBody>
      </p:sp>
      <p:sp>
        <p:nvSpPr>
          <p:cNvPr id="46" name="任意多边形: 形状 36"/>
          <p:cNvSpPr/>
          <p:nvPr>
            <p:custDataLst>
              <p:tags r:id="rId3"/>
            </p:custDataLst>
          </p:nvPr>
        </p:nvSpPr>
        <p:spPr>
          <a:xfrm>
            <a:off x="776605" y="3107690"/>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1"/>
          </a:solidFill>
          <a:ln>
            <a:noFill/>
          </a:ln>
          <a:effectLst>
            <a:outerShdw blurRad="50800" dist="63500" dir="8100000" algn="tr"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48" name="任意多边形: 形状 38"/>
          <p:cNvSpPr/>
          <p:nvPr>
            <p:custDataLst>
              <p:tags r:id="rId4"/>
            </p:custDataLst>
          </p:nvPr>
        </p:nvSpPr>
        <p:spPr>
          <a:xfrm>
            <a:off x="954405" y="3107055"/>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1">
                  <a:lumMod val="40000"/>
                  <a:lumOff val="60000"/>
                </a:schemeClr>
              </a:gs>
              <a:gs pos="90000">
                <a:schemeClr val="accent1">
                  <a:alpha val="100000"/>
                </a:schemeClr>
              </a:gs>
            </a:gsLst>
            <a:lin ang="8100000" scaled="0"/>
            <a:tileRect/>
          </a:gradFill>
          <a:ln>
            <a:noFill/>
          </a:ln>
          <a:effectLst>
            <a:outerShdw blurRad="50800" dist="635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dirty="0">
                <a:solidFill>
                  <a:schemeClr val="lt1">
                    <a:lumMod val="100000"/>
                  </a:schemeClr>
                </a:solidFill>
                <a:latin typeface="+mn-ea"/>
                <a:cs typeface="+mn-ea"/>
                <a:sym typeface="+mn-ea"/>
              </a:rPr>
              <a:t>01</a:t>
            </a:r>
            <a:endParaRPr lang="en-US" altLang="zh-CN" sz="2400" b="1" dirty="0">
              <a:solidFill>
                <a:schemeClr val="lt1">
                  <a:lumMod val="100000"/>
                </a:schemeClr>
              </a:solidFill>
              <a:latin typeface="+mn-ea"/>
              <a:cs typeface="+mn-ea"/>
              <a:sym typeface="+mn-ea"/>
            </a:endParaRPr>
          </a:p>
        </p:txBody>
      </p:sp>
      <p:sp>
        <p:nvSpPr>
          <p:cNvPr id="49" name="矩形 48"/>
          <p:cNvSpPr/>
          <p:nvPr>
            <p:custDataLst>
              <p:tags r:id="rId5"/>
            </p:custDataLst>
          </p:nvPr>
        </p:nvSpPr>
        <p:spPr>
          <a:xfrm>
            <a:off x="2414270" y="4973320"/>
            <a:ext cx="1783080" cy="126746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a:solidFill>
                  <a:schemeClr val="tx1">
                    <a:lumMod val="85000"/>
                    <a:lumOff val="15000"/>
                  </a:schemeClr>
                </a:solidFill>
                <a:latin typeface="+mn-ea"/>
                <a:cs typeface="+mn-ea"/>
              </a:rPr>
              <a:t>做好准备活动</a:t>
            </a:r>
            <a:endParaRPr lang="zh-CN" altLang="en-US">
              <a:solidFill>
                <a:schemeClr val="tx1">
                  <a:lumMod val="85000"/>
                  <a:lumOff val="15000"/>
                </a:schemeClr>
              </a:solidFill>
              <a:latin typeface="+mn-ea"/>
              <a:cs typeface="+mn-ea"/>
            </a:endParaRPr>
          </a:p>
        </p:txBody>
      </p:sp>
      <p:sp>
        <p:nvSpPr>
          <p:cNvPr id="50" name="任意多边形: 形状 36"/>
          <p:cNvSpPr/>
          <p:nvPr>
            <p:custDataLst>
              <p:tags r:id="rId6"/>
            </p:custDataLst>
          </p:nvPr>
        </p:nvSpPr>
        <p:spPr>
          <a:xfrm>
            <a:off x="2610485" y="3107690"/>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2"/>
          </a:solidFill>
          <a:ln>
            <a:noFill/>
          </a:ln>
          <a:effectLst>
            <a:outerShdw blurRad="50800" dist="63500" dir="8100000" algn="tr" rotWithShape="0">
              <a:schemeClr val="accent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53" name="任意多边形: 形状 38"/>
          <p:cNvSpPr/>
          <p:nvPr>
            <p:custDataLst>
              <p:tags r:id="rId7"/>
            </p:custDataLst>
          </p:nvPr>
        </p:nvSpPr>
        <p:spPr>
          <a:xfrm>
            <a:off x="2788285" y="3107055"/>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2">
                  <a:lumMod val="40000"/>
                  <a:lumOff val="60000"/>
                </a:schemeClr>
              </a:gs>
              <a:gs pos="90000">
                <a:schemeClr val="accent2"/>
              </a:gs>
            </a:gsLst>
            <a:lin ang="8100000" scaled="0"/>
            <a:tileRect/>
          </a:gradFill>
          <a:ln>
            <a:noFill/>
          </a:ln>
          <a:effectLst>
            <a:outerShdw blurRad="50800" dist="63500" dir="8100000" algn="tr"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02</a:t>
            </a:r>
            <a:endParaRPr lang="en-US" altLang="zh-CN" sz="2400" b="1">
              <a:solidFill>
                <a:schemeClr val="lt1">
                  <a:lumMod val="100000"/>
                </a:schemeClr>
              </a:solidFill>
              <a:latin typeface="+mn-ea"/>
              <a:cs typeface="+mn-ea"/>
              <a:sym typeface="+mn-ea"/>
            </a:endParaRPr>
          </a:p>
        </p:txBody>
      </p:sp>
      <p:sp>
        <p:nvSpPr>
          <p:cNvPr id="58" name="矩形 57"/>
          <p:cNvSpPr/>
          <p:nvPr>
            <p:custDataLst>
              <p:tags r:id="rId8"/>
            </p:custDataLst>
          </p:nvPr>
        </p:nvSpPr>
        <p:spPr>
          <a:xfrm>
            <a:off x="4248150" y="4973320"/>
            <a:ext cx="1783080" cy="126746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a:solidFill>
                  <a:schemeClr val="tx1">
                    <a:lumMod val="85000"/>
                    <a:lumOff val="15000"/>
                  </a:schemeClr>
                </a:solidFill>
                <a:latin typeface="+mn-ea"/>
                <a:cs typeface="+mn-ea"/>
              </a:rPr>
              <a:t>遵循教学规律</a:t>
            </a:r>
            <a:endParaRPr lang="zh-CN" altLang="en-US">
              <a:solidFill>
                <a:schemeClr val="tx1">
                  <a:lumMod val="85000"/>
                  <a:lumOff val="15000"/>
                </a:schemeClr>
              </a:solidFill>
              <a:latin typeface="+mn-ea"/>
              <a:cs typeface="+mn-ea"/>
            </a:endParaRPr>
          </a:p>
        </p:txBody>
      </p:sp>
      <p:sp>
        <p:nvSpPr>
          <p:cNvPr id="59" name="任意多边形: 形状 36"/>
          <p:cNvSpPr/>
          <p:nvPr>
            <p:custDataLst>
              <p:tags r:id="rId9"/>
            </p:custDataLst>
          </p:nvPr>
        </p:nvSpPr>
        <p:spPr>
          <a:xfrm>
            <a:off x="4444365" y="3107690"/>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3"/>
          </a:solidFill>
          <a:ln>
            <a:noFill/>
          </a:ln>
          <a:effectLst>
            <a:outerShdw blurRad="50800" dist="63500" dir="8100000" algn="tr" rotWithShape="0">
              <a:schemeClr val="accent3">
                <a:lumMod val="50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60" name="任意多边形: 形状 38"/>
          <p:cNvSpPr/>
          <p:nvPr>
            <p:custDataLst>
              <p:tags r:id="rId10"/>
            </p:custDataLst>
          </p:nvPr>
        </p:nvSpPr>
        <p:spPr>
          <a:xfrm>
            <a:off x="4622165" y="3107055"/>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3">
                  <a:lumMod val="40000"/>
                  <a:lumOff val="60000"/>
                </a:schemeClr>
              </a:gs>
              <a:gs pos="80000">
                <a:schemeClr val="accent3"/>
              </a:gs>
            </a:gsLst>
            <a:lin ang="8100000" scaled="0"/>
            <a:tileRect/>
          </a:gradFill>
          <a:ln>
            <a:noFill/>
          </a:ln>
          <a:effectLst>
            <a:outerShdw blurRad="50800" dist="63500" dir="8100000" algn="tr"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03</a:t>
            </a:r>
            <a:endParaRPr lang="en-US" altLang="zh-CN" sz="2400" b="1">
              <a:solidFill>
                <a:schemeClr val="lt1">
                  <a:lumMod val="100000"/>
                </a:schemeClr>
              </a:solidFill>
              <a:latin typeface="+mn-ea"/>
              <a:cs typeface="+mn-ea"/>
              <a:sym typeface="+mn-ea"/>
            </a:endParaRPr>
          </a:p>
        </p:txBody>
      </p:sp>
      <p:sp>
        <p:nvSpPr>
          <p:cNvPr id="62" name="矩形 61"/>
          <p:cNvSpPr/>
          <p:nvPr>
            <p:custDataLst>
              <p:tags r:id="rId11"/>
            </p:custDataLst>
          </p:nvPr>
        </p:nvSpPr>
        <p:spPr>
          <a:xfrm>
            <a:off x="6082030" y="4973320"/>
            <a:ext cx="1783079" cy="126746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a:solidFill>
                  <a:schemeClr val="tx1">
                    <a:lumMod val="85000"/>
                    <a:lumOff val="15000"/>
                  </a:schemeClr>
                </a:solidFill>
                <a:latin typeface="+mn-ea"/>
                <a:cs typeface="+mn-ea"/>
              </a:rPr>
              <a:t>加强相互保护和帮助，提高自我保护能力</a:t>
            </a:r>
            <a:endParaRPr lang="zh-CN" altLang="en-US">
              <a:solidFill>
                <a:schemeClr val="tx1">
                  <a:lumMod val="85000"/>
                  <a:lumOff val="15000"/>
                </a:schemeClr>
              </a:solidFill>
              <a:latin typeface="+mn-ea"/>
              <a:cs typeface="+mn-ea"/>
            </a:endParaRPr>
          </a:p>
        </p:txBody>
      </p:sp>
      <p:sp>
        <p:nvSpPr>
          <p:cNvPr id="64" name="任意多边形: 形状 36"/>
          <p:cNvSpPr/>
          <p:nvPr>
            <p:custDataLst>
              <p:tags r:id="rId12"/>
            </p:custDataLst>
          </p:nvPr>
        </p:nvSpPr>
        <p:spPr>
          <a:xfrm>
            <a:off x="6278245" y="3107690"/>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4"/>
          </a:solidFill>
          <a:ln>
            <a:noFill/>
          </a:ln>
          <a:effectLst>
            <a:outerShdw blurRad="50800" dist="63500" dir="8100000" algn="tr" rotWithShape="0">
              <a:schemeClr val="accent4">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65" name="任意多边形: 形状 38"/>
          <p:cNvSpPr/>
          <p:nvPr>
            <p:custDataLst>
              <p:tags r:id="rId13"/>
            </p:custDataLst>
          </p:nvPr>
        </p:nvSpPr>
        <p:spPr>
          <a:xfrm>
            <a:off x="6456045" y="3107055"/>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4">
                  <a:lumMod val="40000"/>
                  <a:lumOff val="60000"/>
                </a:schemeClr>
              </a:gs>
              <a:gs pos="90000">
                <a:schemeClr val="accent4"/>
              </a:gs>
            </a:gsLst>
            <a:lin ang="8100000" scaled="0"/>
            <a:tileRect/>
          </a:gradFill>
          <a:ln>
            <a:noFill/>
          </a:ln>
          <a:effectLst>
            <a:outerShdw blurRad="50800" dist="63500" dir="8100000" algn="tr" rotWithShape="0">
              <a:schemeClr val="accent4">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04</a:t>
            </a:r>
            <a:endParaRPr lang="en-US" altLang="zh-CN" sz="2400" b="1">
              <a:solidFill>
                <a:schemeClr val="lt1">
                  <a:lumMod val="100000"/>
                </a:schemeClr>
              </a:solidFill>
              <a:latin typeface="+mn-ea"/>
              <a:cs typeface="+mn-ea"/>
              <a:sym typeface="+mn-ea"/>
            </a:endParaRPr>
          </a:p>
        </p:txBody>
      </p:sp>
      <p:sp>
        <p:nvSpPr>
          <p:cNvPr id="66" name="矩形 65"/>
          <p:cNvSpPr/>
          <p:nvPr>
            <p:custDataLst>
              <p:tags r:id="rId14"/>
            </p:custDataLst>
          </p:nvPr>
        </p:nvSpPr>
        <p:spPr>
          <a:xfrm>
            <a:off x="7915910" y="4973320"/>
            <a:ext cx="1783080" cy="126746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a:solidFill>
                  <a:schemeClr val="tx1">
                    <a:lumMod val="85000"/>
                    <a:lumOff val="15000"/>
                  </a:schemeClr>
                </a:solidFill>
                <a:latin typeface="+mn-ea"/>
                <a:cs typeface="+mn-ea"/>
              </a:rPr>
              <a:t>加强医务监督</a:t>
            </a:r>
            <a:endParaRPr lang="zh-CN" altLang="en-US">
              <a:solidFill>
                <a:schemeClr val="tx1">
                  <a:lumMod val="85000"/>
                  <a:lumOff val="15000"/>
                </a:schemeClr>
              </a:solidFill>
              <a:latin typeface="+mn-ea"/>
              <a:cs typeface="+mn-ea"/>
            </a:endParaRPr>
          </a:p>
        </p:txBody>
      </p:sp>
      <p:sp>
        <p:nvSpPr>
          <p:cNvPr id="68" name="任意多边形: 形状 36"/>
          <p:cNvSpPr/>
          <p:nvPr>
            <p:custDataLst>
              <p:tags r:id="rId15"/>
            </p:custDataLst>
          </p:nvPr>
        </p:nvSpPr>
        <p:spPr>
          <a:xfrm>
            <a:off x="8112125" y="3107690"/>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5"/>
          </a:solidFill>
          <a:ln>
            <a:noFill/>
          </a:ln>
          <a:effectLst>
            <a:outerShdw blurRad="50800" dist="63500" dir="8100000" algn="tr" rotWithShape="0">
              <a:schemeClr val="accent5">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69" name="任意多边形: 形状 38"/>
          <p:cNvSpPr/>
          <p:nvPr>
            <p:custDataLst>
              <p:tags r:id="rId16"/>
            </p:custDataLst>
          </p:nvPr>
        </p:nvSpPr>
        <p:spPr>
          <a:xfrm>
            <a:off x="8289925" y="3107055"/>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5">
                  <a:lumMod val="40000"/>
                  <a:lumOff val="60000"/>
                </a:schemeClr>
              </a:gs>
              <a:gs pos="90000">
                <a:schemeClr val="accent5"/>
              </a:gs>
            </a:gsLst>
            <a:lin ang="8100000" scaled="0"/>
            <a:tileRect/>
          </a:gradFill>
          <a:ln>
            <a:noFill/>
          </a:ln>
          <a:effectLst>
            <a:outerShdw blurRad="50800" dist="63500" dir="8100000" algn="tr" rotWithShape="0">
              <a:schemeClr val="accent5">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05</a:t>
            </a:r>
            <a:endParaRPr lang="en-US" altLang="zh-CN" sz="2400" b="1">
              <a:solidFill>
                <a:schemeClr val="lt1">
                  <a:lumMod val="100000"/>
                </a:schemeClr>
              </a:solidFill>
              <a:latin typeface="+mn-ea"/>
              <a:cs typeface="+mn-ea"/>
              <a:sym typeface="+mn-ea"/>
            </a:endParaRPr>
          </a:p>
        </p:txBody>
      </p:sp>
      <p:sp>
        <p:nvSpPr>
          <p:cNvPr id="70" name="矩形 69"/>
          <p:cNvSpPr/>
          <p:nvPr>
            <p:custDataLst>
              <p:tags r:id="rId17"/>
            </p:custDataLst>
          </p:nvPr>
        </p:nvSpPr>
        <p:spPr>
          <a:xfrm>
            <a:off x="9749790" y="4973320"/>
            <a:ext cx="1873250" cy="126746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a:solidFill>
                  <a:schemeClr val="tx1">
                    <a:lumMod val="85000"/>
                    <a:lumOff val="15000"/>
                  </a:schemeClr>
                </a:solidFill>
                <a:latin typeface="+mn-ea"/>
                <a:cs typeface="+mn-ea"/>
              </a:rPr>
              <a:t>重视运动器材、场地的安全和卫生。</a:t>
            </a:r>
            <a:endParaRPr lang="zh-CN" altLang="en-US">
              <a:solidFill>
                <a:schemeClr val="tx1">
                  <a:lumMod val="85000"/>
                  <a:lumOff val="15000"/>
                </a:schemeClr>
              </a:solidFill>
              <a:latin typeface="+mn-ea"/>
              <a:cs typeface="+mn-ea"/>
            </a:endParaRPr>
          </a:p>
        </p:txBody>
      </p:sp>
      <p:sp>
        <p:nvSpPr>
          <p:cNvPr id="72" name="任意多边形: 形状 36"/>
          <p:cNvSpPr/>
          <p:nvPr>
            <p:custDataLst>
              <p:tags r:id="rId18"/>
            </p:custDataLst>
          </p:nvPr>
        </p:nvSpPr>
        <p:spPr>
          <a:xfrm>
            <a:off x="9946005" y="3107690"/>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6"/>
          </a:solidFill>
          <a:ln>
            <a:noFill/>
          </a:ln>
          <a:effectLst>
            <a:outerShdw blurRad="50800" dist="63500" dir="8100000" algn="tr" rotWithShape="0">
              <a:schemeClr val="accent6">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73" name="任意多边形: 形状 38"/>
          <p:cNvSpPr/>
          <p:nvPr>
            <p:custDataLst>
              <p:tags r:id="rId19"/>
            </p:custDataLst>
          </p:nvPr>
        </p:nvSpPr>
        <p:spPr>
          <a:xfrm>
            <a:off x="10123805" y="3107055"/>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6">
                  <a:lumMod val="40000"/>
                  <a:lumOff val="60000"/>
                </a:schemeClr>
              </a:gs>
              <a:gs pos="90000">
                <a:schemeClr val="accent6"/>
              </a:gs>
            </a:gsLst>
            <a:lin ang="8100000" scaled="0"/>
            <a:tileRect/>
          </a:gradFill>
          <a:ln>
            <a:noFill/>
          </a:ln>
          <a:effectLst>
            <a:outerShdw blurRad="50800" dist="63500" dir="8100000" algn="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06</a:t>
            </a:r>
            <a:endParaRPr lang="en-US" altLang="zh-CN" sz="2400" b="1">
              <a:solidFill>
                <a:schemeClr val="lt1">
                  <a:lumMod val="100000"/>
                </a:schemeClr>
              </a:solidFill>
              <a:latin typeface="+mn-ea"/>
              <a:cs typeface="+mn-ea"/>
              <a:sym typeface="+mn-ea"/>
            </a:endParaRPr>
          </a:p>
        </p:txBody>
      </p:sp>
      <p:sp>
        <p:nvSpPr>
          <p:cNvPr id="74" name="文本框 73"/>
          <p:cNvSpPr txBox="1"/>
          <p:nvPr/>
        </p:nvSpPr>
        <p:spPr>
          <a:xfrm>
            <a:off x="424815" y="1221105"/>
            <a:ext cx="11471275" cy="652145"/>
          </a:xfrm>
          <a:prstGeom prst="rect">
            <a:avLst/>
          </a:prstGeom>
          <a:noFill/>
        </p:spPr>
        <p:txBody>
          <a:bodyPr wrap="square">
            <a:noAutofit/>
          </a:bodyPr>
          <a:p>
            <a:pPr indent="0" algn="just">
              <a:lnSpc>
                <a:spcPct val="150000"/>
              </a:lnSpc>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（二）运动损伤的预防</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造成运动损伤的原因是多方面的，预防措施也必须是综合性的。一般来说，预防运动损伤要做好以下几个方面的工作。</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5" name="圆角矩形 74"/>
          <p:cNvSpPr/>
          <p:nvPr/>
        </p:nvSpPr>
        <p:spPr>
          <a:xfrm>
            <a:off x="424815" y="2738120"/>
            <a:ext cx="11471910" cy="147320"/>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56615" y="403225"/>
            <a:ext cx="7063740" cy="430530"/>
          </a:xfrm>
        </p:spPr>
        <p:txBody>
          <a:bodyPr/>
          <a:p>
            <a:r>
              <a:rPr lang="zh-CN" altLang="en-US"/>
              <a:t>二、常见运动损伤的简单处理</a:t>
            </a:r>
            <a:endParaRPr lang="zh-CN" altLang="en-US"/>
          </a:p>
        </p:txBody>
      </p:sp>
      <p:sp>
        <p:nvSpPr>
          <p:cNvPr id="74" name="文本框 73"/>
          <p:cNvSpPr txBox="1"/>
          <p:nvPr/>
        </p:nvSpPr>
        <p:spPr>
          <a:xfrm>
            <a:off x="424815" y="1049655"/>
            <a:ext cx="11471275" cy="652145"/>
          </a:xfrm>
          <a:prstGeom prst="rect">
            <a:avLst/>
          </a:prstGeom>
          <a:noFill/>
        </p:spPr>
        <p:txBody>
          <a:bodyPr wrap="square">
            <a:noAutofit/>
          </a:bodyPr>
          <a:p>
            <a:pPr indent="0" algn="just">
              <a:lnSpc>
                <a:spcPct val="150000"/>
              </a:lnSpc>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（一）软组织损伤的处理</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软组织损伤可分为开放性和闭合性损伤两类。开放性有擦伤、撕裂伤、刺伤和切伤等；闭合性有挫伤和肌肉拉伤等。</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5" name="圆角矩形 74"/>
          <p:cNvSpPr/>
          <p:nvPr/>
        </p:nvSpPr>
        <p:spPr>
          <a:xfrm>
            <a:off x="424815" y="2466340"/>
            <a:ext cx="11471910" cy="86360"/>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custDataLst>
              <p:tags r:id="rId1"/>
            </p:custDataLst>
          </p:nvPr>
        </p:nvCxnSpPr>
        <p:spPr>
          <a:xfrm>
            <a:off x="817341" y="5336474"/>
            <a:ext cx="2960922"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 name="http://photo-static-api.fotomore.com/creative/vcg/400/version23/VCG21gic13483260.jpg"/>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rcRect t="2319" b="2319"/>
          <a:stretch>
            <a:fillRect/>
          </a:stretch>
        </p:blipFill>
        <p:spPr>
          <a:xfrm>
            <a:off x="783963" y="2751773"/>
            <a:ext cx="3027709" cy="1924370"/>
          </a:xfrm>
          <a:prstGeom prst="roundRect">
            <a:avLst>
              <a:gd name="adj" fmla="val 9726"/>
            </a:avLst>
          </a:prstGeom>
          <a:ln>
            <a:solidFill>
              <a:schemeClr val="accent1">
                <a:lumMod val="75000"/>
              </a:schemeClr>
            </a:solidFill>
          </a:ln>
        </p:spPr>
      </p:pic>
      <p:sp>
        <p:nvSpPr>
          <p:cNvPr id="3" name="矩形 2"/>
          <p:cNvSpPr/>
          <p:nvPr>
            <p:custDataLst>
              <p:tags r:id="rId4"/>
            </p:custDataLst>
          </p:nvPr>
        </p:nvSpPr>
        <p:spPr>
          <a:xfrm>
            <a:off x="909587" y="4770256"/>
            <a:ext cx="2245471" cy="571257"/>
          </a:xfrm>
          <a:prstGeom prst="rect">
            <a:avLst/>
          </a:prstGeom>
          <a:noFill/>
        </p:spPr>
        <p:txBody>
          <a:bodyPr wrap="square" lIns="0" tIns="0" rIns="0" bIns="0" rtlCol="0" anchor="ctr">
            <a:noAutofit/>
          </a:bodyPr>
          <a:p>
            <a:pPr>
              <a:spcBef>
                <a:spcPct val="0"/>
              </a:spcBef>
              <a:spcAft>
                <a:spcPct val="0"/>
              </a:spcAft>
            </a:pPr>
            <a:r>
              <a:rPr lang="zh-CN" altLang="en-US" sz="2000" b="1">
                <a:solidFill>
                  <a:schemeClr val="accent1"/>
                </a:solidFill>
                <a:latin typeface="+mn-ea"/>
                <a:cs typeface="+mn-ea"/>
              </a:rPr>
              <a:t>擦伤</a:t>
            </a:r>
            <a:endParaRPr lang="zh-CN" altLang="en-US" sz="2000" b="1">
              <a:solidFill>
                <a:schemeClr val="accent1"/>
              </a:solidFill>
              <a:latin typeface="+mn-ea"/>
              <a:cs typeface="+mn-ea"/>
            </a:endParaRPr>
          </a:p>
        </p:txBody>
      </p:sp>
      <p:sp>
        <p:nvSpPr>
          <p:cNvPr id="5" name="矩形 4"/>
          <p:cNvSpPr/>
          <p:nvPr>
            <p:custDataLst>
              <p:tags r:id="rId5"/>
            </p:custDataLst>
          </p:nvPr>
        </p:nvSpPr>
        <p:spPr>
          <a:xfrm>
            <a:off x="3247895" y="4765401"/>
            <a:ext cx="530136" cy="571258"/>
          </a:xfrm>
          <a:prstGeom prst="rect">
            <a:avLst/>
          </a:prstGeom>
          <a:noFill/>
        </p:spPr>
        <p:txBody>
          <a:bodyPr wrap="none" lIns="0" tIns="0" rIns="0" bIns="0" rtlCol="0" anchor="ctr">
            <a:normAutofit/>
          </a:bodyPr>
          <a:p>
            <a:pPr algn="r">
              <a:spcBef>
                <a:spcPct val="0"/>
              </a:spcBef>
              <a:spcAft>
                <a:spcPct val="0"/>
              </a:spcAft>
            </a:pPr>
            <a:r>
              <a:rPr lang="en-US" altLang="zh-CN" sz="2400" b="1" dirty="0">
                <a:solidFill>
                  <a:schemeClr val="accent1"/>
                </a:solidFill>
                <a:latin typeface="+mn-ea"/>
                <a:cs typeface="+mn-ea"/>
              </a:rPr>
              <a:t>01</a:t>
            </a:r>
            <a:endParaRPr lang="zh-CN" altLang="en-US" sz="2400" b="1" dirty="0">
              <a:solidFill>
                <a:schemeClr val="accent1"/>
              </a:solidFill>
              <a:latin typeface="+mn-ea"/>
              <a:cs typeface="+mn-ea"/>
            </a:endParaRPr>
          </a:p>
        </p:txBody>
      </p:sp>
      <p:sp>
        <p:nvSpPr>
          <p:cNvPr id="6" name="矩形 5"/>
          <p:cNvSpPr/>
          <p:nvPr>
            <p:custDataLst>
              <p:tags r:id="rId6"/>
            </p:custDataLst>
          </p:nvPr>
        </p:nvSpPr>
        <p:spPr>
          <a:xfrm>
            <a:off x="909587" y="5436306"/>
            <a:ext cx="2868721" cy="764062"/>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擦伤是指运动时，因摔倒或皮肤受器械摩擦致伤。</a:t>
            </a:r>
            <a:endParaRPr lang="zh-CN" altLang="en-US" sz="1600" dirty="0">
              <a:ln>
                <a:noFill/>
                <a:prstDash val="sysDot"/>
              </a:ln>
              <a:solidFill>
                <a:schemeClr val="tx1">
                  <a:lumMod val="85000"/>
                  <a:lumOff val="15000"/>
                </a:schemeClr>
              </a:solidFill>
              <a:latin typeface="+mn-ea"/>
              <a:cs typeface="+mn-ea"/>
            </a:endParaRPr>
          </a:p>
        </p:txBody>
      </p:sp>
      <p:cxnSp>
        <p:nvCxnSpPr>
          <p:cNvPr id="57" name="直接连接符 56"/>
          <p:cNvCxnSpPr/>
          <p:nvPr>
            <p:custDataLst>
              <p:tags r:id="rId7"/>
            </p:custDataLst>
          </p:nvPr>
        </p:nvCxnSpPr>
        <p:spPr>
          <a:xfrm>
            <a:off x="4464690" y="5336474"/>
            <a:ext cx="2960922"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8" name="http://photo-static-api.fotomore.com/creative/vcg/400/version23/VCG21gic13483260.jpg"/>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rcRect t="2319" b="2319"/>
          <a:stretch>
            <a:fillRect/>
          </a:stretch>
        </p:blipFill>
        <p:spPr>
          <a:xfrm>
            <a:off x="4431311" y="2751773"/>
            <a:ext cx="3027709" cy="1924370"/>
          </a:xfrm>
          <a:prstGeom prst="roundRect">
            <a:avLst>
              <a:gd name="adj" fmla="val 9726"/>
            </a:avLst>
          </a:prstGeom>
          <a:ln>
            <a:solidFill>
              <a:schemeClr val="accent1">
                <a:lumMod val="75000"/>
              </a:schemeClr>
            </a:solidFill>
          </a:ln>
        </p:spPr>
      </p:pic>
      <p:sp>
        <p:nvSpPr>
          <p:cNvPr id="7" name="矩形 6"/>
          <p:cNvSpPr/>
          <p:nvPr>
            <p:custDataLst>
              <p:tags r:id="rId10"/>
            </p:custDataLst>
          </p:nvPr>
        </p:nvSpPr>
        <p:spPr>
          <a:xfrm>
            <a:off x="4556328" y="4770256"/>
            <a:ext cx="2245471" cy="571257"/>
          </a:xfrm>
          <a:prstGeom prst="rect">
            <a:avLst/>
          </a:prstGeom>
          <a:noFill/>
        </p:spPr>
        <p:txBody>
          <a:bodyPr wrap="square" lIns="0" tIns="0" rIns="0" bIns="0" rtlCol="0" anchor="ctr">
            <a:noAutofit/>
          </a:bodyPr>
          <a:p>
            <a:pPr>
              <a:spcBef>
                <a:spcPct val="0"/>
              </a:spcBef>
              <a:spcAft>
                <a:spcPct val="0"/>
              </a:spcAft>
            </a:pPr>
            <a:r>
              <a:rPr lang="zh-CN" altLang="en-US" sz="2000" b="1">
                <a:solidFill>
                  <a:schemeClr val="accent1"/>
                </a:solidFill>
                <a:latin typeface="+mn-ea"/>
                <a:cs typeface="+mn-ea"/>
              </a:rPr>
              <a:t>撕裂伤</a:t>
            </a:r>
            <a:endParaRPr lang="zh-CN" altLang="en-US" sz="2000" b="1">
              <a:solidFill>
                <a:schemeClr val="accent1"/>
              </a:solidFill>
              <a:latin typeface="+mn-ea"/>
              <a:cs typeface="+mn-ea"/>
            </a:endParaRPr>
          </a:p>
        </p:txBody>
      </p:sp>
      <p:sp>
        <p:nvSpPr>
          <p:cNvPr id="8" name="矩形 7"/>
          <p:cNvSpPr/>
          <p:nvPr>
            <p:custDataLst>
              <p:tags r:id="rId11"/>
            </p:custDataLst>
          </p:nvPr>
        </p:nvSpPr>
        <p:spPr>
          <a:xfrm>
            <a:off x="6895244" y="4765401"/>
            <a:ext cx="530136" cy="571258"/>
          </a:xfrm>
          <a:prstGeom prst="rect">
            <a:avLst/>
          </a:prstGeom>
          <a:noFill/>
        </p:spPr>
        <p:txBody>
          <a:bodyPr wrap="none" lIns="0" tIns="0" rIns="0" bIns="0" rtlCol="0" anchor="ctr">
            <a:normAutofit/>
          </a:bodyPr>
          <a:p>
            <a:pPr algn="r">
              <a:spcBef>
                <a:spcPct val="0"/>
              </a:spcBef>
              <a:spcAft>
                <a:spcPct val="0"/>
              </a:spcAft>
            </a:pPr>
            <a:r>
              <a:rPr lang="en-US" altLang="zh-CN" sz="2400" b="1">
                <a:solidFill>
                  <a:schemeClr val="accent1"/>
                </a:solidFill>
                <a:latin typeface="+mn-ea"/>
                <a:cs typeface="+mn-ea"/>
              </a:rPr>
              <a:t>02</a:t>
            </a:r>
            <a:endParaRPr lang="zh-CN" altLang="en-US" sz="2400" b="1">
              <a:solidFill>
                <a:schemeClr val="accent1"/>
              </a:solidFill>
              <a:latin typeface="+mn-ea"/>
              <a:cs typeface="+mn-ea"/>
            </a:endParaRPr>
          </a:p>
        </p:txBody>
      </p:sp>
      <p:sp>
        <p:nvSpPr>
          <p:cNvPr id="9" name="矩形 8"/>
          <p:cNvSpPr/>
          <p:nvPr>
            <p:custDataLst>
              <p:tags r:id="rId12"/>
            </p:custDataLst>
          </p:nvPr>
        </p:nvSpPr>
        <p:spPr>
          <a:xfrm>
            <a:off x="4556328" y="5436306"/>
            <a:ext cx="2868721" cy="1025020"/>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在剧烈运动时突然受到强烈撞击，造成肌肉撕裂，其中有开放伤和闭合伤。</a:t>
            </a:r>
            <a:endParaRPr lang="zh-CN" altLang="en-US" sz="1600" dirty="0">
              <a:ln>
                <a:noFill/>
                <a:prstDash val="sysDot"/>
              </a:ln>
              <a:solidFill>
                <a:schemeClr val="tx1">
                  <a:lumMod val="85000"/>
                  <a:lumOff val="15000"/>
                </a:schemeClr>
              </a:solidFill>
              <a:latin typeface="+mn-ea"/>
              <a:cs typeface="+mn-ea"/>
            </a:endParaRPr>
          </a:p>
        </p:txBody>
      </p:sp>
      <p:cxnSp>
        <p:nvCxnSpPr>
          <p:cNvPr id="63" name="直接连接符 62"/>
          <p:cNvCxnSpPr/>
          <p:nvPr>
            <p:custDataLst>
              <p:tags r:id="rId13"/>
            </p:custDataLst>
          </p:nvPr>
        </p:nvCxnSpPr>
        <p:spPr>
          <a:xfrm>
            <a:off x="8111431" y="5336474"/>
            <a:ext cx="2960922"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4" name="http://photo-static-api.fotomore.com/creative/vcg/400/version23/VCG21gic13483260.jpg"/>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Lst>
          </a:blip>
          <a:srcRect t="2249" b="2249"/>
          <a:stretch>
            <a:fillRect/>
          </a:stretch>
        </p:blipFill>
        <p:spPr>
          <a:xfrm>
            <a:off x="8078053" y="2751773"/>
            <a:ext cx="3027709" cy="1924370"/>
          </a:xfrm>
          <a:prstGeom prst="roundRect">
            <a:avLst>
              <a:gd name="adj" fmla="val 9726"/>
            </a:avLst>
          </a:prstGeom>
          <a:ln>
            <a:solidFill>
              <a:schemeClr val="accent1">
                <a:lumMod val="75000"/>
              </a:schemeClr>
            </a:solidFill>
          </a:ln>
        </p:spPr>
      </p:pic>
      <p:sp>
        <p:nvSpPr>
          <p:cNvPr id="10" name="矩形 9"/>
          <p:cNvSpPr/>
          <p:nvPr>
            <p:custDataLst>
              <p:tags r:id="rId16"/>
            </p:custDataLst>
          </p:nvPr>
        </p:nvSpPr>
        <p:spPr>
          <a:xfrm>
            <a:off x="8203677" y="4770256"/>
            <a:ext cx="2245471" cy="571257"/>
          </a:xfrm>
          <a:prstGeom prst="rect">
            <a:avLst/>
          </a:prstGeom>
          <a:noFill/>
        </p:spPr>
        <p:txBody>
          <a:bodyPr wrap="square" lIns="0" tIns="0" rIns="0" bIns="0" rtlCol="0" anchor="ctr">
            <a:noAutofit/>
          </a:bodyPr>
          <a:p>
            <a:pPr>
              <a:spcBef>
                <a:spcPct val="0"/>
              </a:spcBef>
              <a:spcAft>
                <a:spcPct val="0"/>
              </a:spcAft>
            </a:pPr>
            <a:r>
              <a:rPr lang="zh-CN" altLang="en-US" sz="2000" b="1">
                <a:solidFill>
                  <a:schemeClr val="accent1"/>
                </a:solidFill>
                <a:latin typeface="+mn-ea"/>
                <a:cs typeface="+mn-ea"/>
              </a:rPr>
              <a:t>肌肉拉伤</a:t>
            </a:r>
            <a:endParaRPr lang="zh-CN" altLang="en-US" sz="2000" b="1">
              <a:solidFill>
                <a:schemeClr val="accent1"/>
              </a:solidFill>
              <a:latin typeface="+mn-ea"/>
              <a:cs typeface="+mn-ea"/>
            </a:endParaRPr>
          </a:p>
        </p:txBody>
      </p:sp>
      <p:sp>
        <p:nvSpPr>
          <p:cNvPr id="11" name="矩形 10"/>
          <p:cNvSpPr/>
          <p:nvPr>
            <p:custDataLst>
              <p:tags r:id="rId17"/>
            </p:custDataLst>
          </p:nvPr>
        </p:nvSpPr>
        <p:spPr>
          <a:xfrm>
            <a:off x="10541985" y="4765401"/>
            <a:ext cx="530136" cy="571258"/>
          </a:xfrm>
          <a:prstGeom prst="rect">
            <a:avLst/>
          </a:prstGeom>
          <a:noFill/>
        </p:spPr>
        <p:txBody>
          <a:bodyPr wrap="none" lIns="0" tIns="0" rIns="0" bIns="0" rtlCol="0" anchor="ctr">
            <a:normAutofit/>
          </a:bodyPr>
          <a:p>
            <a:pPr algn="r">
              <a:spcBef>
                <a:spcPct val="0"/>
              </a:spcBef>
              <a:spcAft>
                <a:spcPct val="0"/>
              </a:spcAft>
            </a:pPr>
            <a:r>
              <a:rPr lang="en-US" altLang="zh-CN" sz="2400" b="1">
                <a:solidFill>
                  <a:schemeClr val="accent1"/>
                </a:solidFill>
                <a:latin typeface="+mn-ea"/>
                <a:cs typeface="+mn-ea"/>
              </a:rPr>
              <a:t>03</a:t>
            </a:r>
            <a:endParaRPr lang="zh-CN" altLang="en-US" sz="2400" b="1">
              <a:solidFill>
                <a:schemeClr val="accent1"/>
              </a:solidFill>
              <a:latin typeface="+mn-ea"/>
              <a:cs typeface="+mn-ea"/>
            </a:endParaRPr>
          </a:p>
        </p:txBody>
      </p:sp>
      <p:sp>
        <p:nvSpPr>
          <p:cNvPr id="13" name="矩形 12"/>
          <p:cNvSpPr/>
          <p:nvPr>
            <p:custDataLst>
              <p:tags r:id="rId18"/>
            </p:custDataLst>
          </p:nvPr>
        </p:nvSpPr>
        <p:spPr>
          <a:xfrm>
            <a:off x="8203565" y="5436235"/>
            <a:ext cx="2949575" cy="1256665"/>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肌肉拉伤是体育运动中最常见的一种肌肉拉伤，是在外力作用下、使肌肉过度主动收缩或被动拉长，引起肌肉拉伤。</a:t>
            </a:r>
            <a:endParaRPr lang="zh-CN" altLang="en-US" sz="1600" dirty="0">
              <a:ln>
                <a:noFill/>
                <a:prstDash val="sysDot"/>
              </a:ln>
              <a:solidFill>
                <a:schemeClr val="tx1">
                  <a:lumMod val="85000"/>
                  <a:lumOff val="15000"/>
                </a:schemeClr>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56615" y="403225"/>
            <a:ext cx="7063740" cy="430530"/>
          </a:xfrm>
        </p:spPr>
        <p:txBody>
          <a:bodyPr/>
          <a:p>
            <a:r>
              <a:rPr lang="zh-CN" altLang="en-US"/>
              <a:t>二、常见运动损伤的简单处理</a:t>
            </a:r>
            <a:endParaRPr lang="zh-CN" altLang="en-US"/>
          </a:p>
        </p:txBody>
      </p:sp>
      <p:sp>
        <p:nvSpPr>
          <p:cNvPr id="74" name="文本框 73"/>
          <p:cNvSpPr txBox="1"/>
          <p:nvPr/>
        </p:nvSpPr>
        <p:spPr>
          <a:xfrm>
            <a:off x="424815" y="1249680"/>
            <a:ext cx="11471275" cy="652145"/>
          </a:xfrm>
          <a:prstGeom prst="rect">
            <a:avLst/>
          </a:prstGeom>
          <a:noFill/>
        </p:spPr>
        <p:txBody>
          <a:bodyPr wrap="square">
            <a:noAutofit/>
          </a:bodyPr>
          <a:p>
            <a:pPr indent="0" algn="just">
              <a:lnSpc>
                <a:spcPct val="150000"/>
              </a:lnSpc>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（二）关节、韧带扭伤的处理</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5" name="圆角矩形 74"/>
          <p:cNvSpPr/>
          <p:nvPr/>
        </p:nvSpPr>
        <p:spPr>
          <a:xfrm>
            <a:off x="424180" y="1950085"/>
            <a:ext cx="11471910" cy="86360"/>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3"/>
          <p:cNvSpPr/>
          <p:nvPr>
            <p:custDataLst>
              <p:tags r:id="rId1"/>
            </p:custDataLst>
          </p:nvPr>
        </p:nvSpPr>
        <p:spPr>
          <a:xfrm>
            <a:off x="2155822" y="2586662"/>
            <a:ext cx="4405600" cy="3609987"/>
          </a:xfrm>
          <a:custGeom>
            <a:avLst/>
            <a:gdLst>
              <a:gd name="adj" fmla="val 5223"/>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162" h="6688">
                <a:moveTo>
                  <a:pt x="7955" y="0"/>
                </a:moveTo>
                <a:lnTo>
                  <a:pt x="7963" y="4"/>
                </a:lnTo>
                <a:cubicBezTo>
                  <a:pt x="8081" y="60"/>
                  <a:pt x="8162" y="181"/>
                  <a:pt x="8162" y="320"/>
                </a:cubicBezTo>
                <a:lnTo>
                  <a:pt x="8162" y="6337"/>
                </a:lnTo>
                <a:cubicBezTo>
                  <a:pt x="8162" y="6531"/>
                  <a:pt x="8005" y="6688"/>
                  <a:pt x="7811" y="6688"/>
                </a:cubicBezTo>
                <a:lnTo>
                  <a:pt x="307" y="6688"/>
                </a:lnTo>
                <a:cubicBezTo>
                  <a:pt x="180" y="6688"/>
                  <a:pt x="68" y="6620"/>
                  <a:pt x="7" y="6519"/>
                </a:cubicBezTo>
                <a:lnTo>
                  <a:pt x="0" y="6507"/>
                </a:lnTo>
                <a:lnTo>
                  <a:pt x="7" y="6511"/>
                </a:lnTo>
                <a:cubicBezTo>
                  <a:pt x="49" y="6528"/>
                  <a:pt x="96" y="6538"/>
                  <a:pt x="144" y="6538"/>
                </a:cubicBezTo>
                <a:lnTo>
                  <a:pt x="7648" y="6538"/>
                </a:lnTo>
                <a:cubicBezTo>
                  <a:pt x="7842" y="6538"/>
                  <a:pt x="7999" y="6381"/>
                  <a:pt x="7999" y="6187"/>
                </a:cubicBezTo>
                <a:lnTo>
                  <a:pt x="7999" y="170"/>
                </a:lnTo>
                <a:cubicBezTo>
                  <a:pt x="7999" y="110"/>
                  <a:pt x="7984" y="53"/>
                  <a:pt x="7957" y="3"/>
                </a:cubicBezTo>
                <a:lnTo>
                  <a:pt x="7955"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algn="l">
              <a:lnSpc>
                <a:spcPct val="140000"/>
              </a:lnSpc>
              <a:buClrTx/>
              <a:buSzTx/>
              <a:buFontTx/>
            </a:pPr>
            <a:endParaRPr lang="zh-CN" altLang="zh-CN" sz="1400" dirty="0">
              <a:solidFill>
                <a:srgbClr val="262626"/>
              </a:solidFill>
              <a:latin typeface="+mn-ea"/>
              <a:cs typeface="+mn-ea"/>
              <a:sym typeface="+mn-ea"/>
            </a:endParaRPr>
          </a:p>
        </p:txBody>
      </p:sp>
      <p:sp>
        <p:nvSpPr>
          <p:cNvPr id="16" name="圆角矩形 3"/>
          <p:cNvSpPr/>
          <p:nvPr>
            <p:custDataLst>
              <p:tags r:id="rId2"/>
            </p:custDataLst>
          </p:nvPr>
        </p:nvSpPr>
        <p:spPr>
          <a:xfrm>
            <a:off x="2044090" y="2488965"/>
            <a:ext cx="4429299" cy="3626671"/>
          </a:xfrm>
          <a:prstGeom prst="roundRect">
            <a:avLst>
              <a:gd name="adj" fmla="val 5223"/>
            </a:avLst>
          </a:prstGeom>
          <a:solidFill>
            <a:schemeClr val="lt1">
              <a:lumMod val="100000"/>
              <a:alpha val="1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323850" rIns="323850" bIns="698500" numCol="1" spcCol="0" rtlCol="0" fromWordArt="0" anchor="t" anchorCtr="0" forceAA="0" compatLnSpc="1">
            <a:noAutofit/>
          </a:bodyPr>
          <a:p>
            <a:pPr lvl="0" algn="just">
              <a:lnSpc>
                <a:spcPct val="140000"/>
              </a:lnSpc>
              <a:buClrTx/>
              <a:buSzTx/>
              <a:buFontTx/>
            </a:pPr>
            <a:r>
              <a:rPr lang="zh-CN" altLang="zh-CN" sz="2000" dirty="0">
                <a:solidFill>
                  <a:schemeClr val="tx1">
                    <a:lumMod val="85000"/>
                    <a:lumOff val="15000"/>
                  </a:schemeClr>
                </a:solidFill>
                <a:latin typeface="+mn-ea"/>
                <a:cs typeface="+mn-ea"/>
                <a:sym typeface="+mn-ea"/>
              </a:rPr>
              <a:t>1. 急性腰伤</a:t>
            </a:r>
            <a:endParaRPr lang="zh-CN" altLang="zh-CN" sz="2000" dirty="0">
              <a:solidFill>
                <a:schemeClr val="tx1">
                  <a:lumMod val="85000"/>
                  <a:lumOff val="15000"/>
                </a:schemeClr>
              </a:solidFill>
              <a:latin typeface="+mn-ea"/>
              <a:cs typeface="+mn-ea"/>
              <a:sym typeface="+mn-ea"/>
            </a:endParaRPr>
          </a:p>
          <a:p>
            <a:pPr lvl="0" algn="just">
              <a:lnSpc>
                <a:spcPct val="140000"/>
              </a:lnSpc>
              <a:buClrTx/>
              <a:buSzTx/>
              <a:buFontTx/>
            </a:pPr>
            <a:r>
              <a:rPr lang="zh-CN" altLang="zh-CN" sz="2000" dirty="0">
                <a:solidFill>
                  <a:schemeClr val="tx1">
                    <a:lumMod val="85000"/>
                    <a:lumOff val="15000"/>
                  </a:schemeClr>
                </a:solidFill>
                <a:latin typeface="+mn-ea"/>
                <a:cs typeface="+mn-ea"/>
                <a:sym typeface="+mn-ea"/>
              </a:rPr>
              <a:t>腰扭伤也称闪腰，是指运动时因腰部受力过重，肌肉收缩不协调，或脊椎运动超过正常生理范围而致伤。</a:t>
            </a:r>
            <a:endParaRPr lang="zh-CN" altLang="zh-CN" sz="2000" dirty="0">
              <a:solidFill>
                <a:schemeClr val="tx1">
                  <a:lumMod val="85000"/>
                  <a:lumOff val="15000"/>
                </a:schemeClr>
              </a:solidFill>
              <a:latin typeface="+mn-ea"/>
              <a:cs typeface="+mn-ea"/>
              <a:sym typeface="+mn-ea"/>
            </a:endParaRPr>
          </a:p>
        </p:txBody>
      </p:sp>
      <p:sp>
        <p:nvSpPr>
          <p:cNvPr id="17" name="圆角矩形 3"/>
          <p:cNvSpPr/>
          <p:nvPr>
            <p:custDataLst>
              <p:tags r:id="rId3"/>
            </p:custDataLst>
          </p:nvPr>
        </p:nvSpPr>
        <p:spPr>
          <a:xfrm>
            <a:off x="6862559" y="2586662"/>
            <a:ext cx="4405600" cy="3609987"/>
          </a:xfrm>
          <a:custGeom>
            <a:avLst/>
            <a:gdLst>
              <a:gd name="adj" fmla="val 5223"/>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162" h="6688">
                <a:moveTo>
                  <a:pt x="7955" y="0"/>
                </a:moveTo>
                <a:lnTo>
                  <a:pt x="7963" y="4"/>
                </a:lnTo>
                <a:cubicBezTo>
                  <a:pt x="8081" y="60"/>
                  <a:pt x="8162" y="181"/>
                  <a:pt x="8162" y="320"/>
                </a:cubicBezTo>
                <a:lnTo>
                  <a:pt x="8162" y="6337"/>
                </a:lnTo>
                <a:cubicBezTo>
                  <a:pt x="8162" y="6531"/>
                  <a:pt x="8005" y="6688"/>
                  <a:pt x="7811" y="6688"/>
                </a:cubicBezTo>
                <a:lnTo>
                  <a:pt x="307" y="6688"/>
                </a:lnTo>
                <a:cubicBezTo>
                  <a:pt x="180" y="6688"/>
                  <a:pt x="68" y="6620"/>
                  <a:pt x="7" y="6519"/>
                </a:cubicBezTo>
                <a:lnTo>
                  <a:pt x="0" y="6507"/>
                </a:lnTo>
                <a:lnTo>
                  <a:pt x="7" y="6511"/>
                </a:lnTo>
                <a:cubicBezTo>
                  <a:pt x="49" y="6528"/>
                  <a:pt x="96" y="6538"/>
                  <a:pt x="144" y="6538"/>
                </a:cubicBezTo>
                <a:lnTo>
                  <a:pt x="7648" y="6538"/>
                </a:lnTo>
                <a:cubicBezTo>
                  <a:pt x="7842" y="6538"/>
                  <a:pt x="7999" y="6381"/>
                  <a:pt x="7999" y="6187"/>
                </a:cubicBezTo>
                <a:lnTo>
                  <a:pt x="7999" y="170"/>
                </a:lnTo>
                <a:cubicBezTo>
                  <a:pt x="7999" y="110"/>
                  <a:pt x="7984" y="53"/>
                  <a:pt x="7957" y="3"/>
                </a:cubicBezTo>
                <a:lnTo>
                  <a:pt x="7955"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algn="l">
              <a:lnSpc>
                <a:spcPct val="140000"/>
              </a:lnSpc>
              <a:buClrTx/>
              <a:buSzTx/>
              <a:buFontTx/>
            </a:pPr>
            <a:endParaRPr lang="zh-CN" altLang="zh-CN" sz="1400" dirty="0">
              <a:solidFill>
                <a:srgbClr val="262626"/>
              </a:solidFill>
              <a:latin typeface="+mn-ea"/>
              <a:cs typeface="+mn-ea"/>
              <a:sym typeface="+mn-ea"/>
            </a:endParaRPr>
          </a:p>
        </p:txBody>
      </p:sp>
      <p:sp>
        <p:nvSpPr>
          <p:cNvPr id="19" name="圆角矩形 3"/>
          <p:cNvSpPr/>
          <p:nvPr>
            <p:custDataLst>
              <p:tags r:id="rId4"/>
            </p:custDataLst>
          </p:nvPr>
        </p:nvSpPr>
        <p:spPr>
          <a:xfrm>
            <a:off x="6750828" y="2488965"/>
            <a:ext cx="4429299" cy="3626671"/>
          </a:xfrm>
          <a:prstGeom prst="roundRect">
            <a:avLst>
              <a:gd name="adj" fmla="val 5223"/>
            </a:avLst>
          </a:prstGeom>
          <a:solidFill>
            <a:schemeClr val="lt1">
              <a:lumMod val="100000"/>
              <a:alpha val="10000"/>
            </a:schemeClr>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323850" bIns="698500" numCol="1" spcCol="0" rtlCol="0" fromWordArt="0" anchor="ctr" anchorCtr="0" forceAA="0" compatLnSpc="1">
            <a:noAutofit/>
          </a:bodyPr>
          <a:p>
            <a:pPr lvl="0" algn="just">
              <a:lnSpc>
                <a:spcPct val="140000"/>
              </a:lnSpc>
              <a:buClrTx/>
              <a:buSzTx/>
              <a:buFontTx/>
            </a:pPr>
            <a:r>
              <a:rPr lang="zh-CN" altLang="zh-CN" sz="2000" dirty="0">
                <a:solidFill>
                  <a:schemeClr val="tx1">
                    <a:lumMod val="85000"/>
                    <a:lumOff val="15000"/>
                  </a:schemeClr>
                </a:solidFill>
                <a:latin typeface="+mn-ea"/>
                <a:cs typeface="+mn-ea"/>
                <a:sym typeface="+mn-ea"/>
              </a:rPr>
              <a:t>2. 踝关节扭伤</a:t>
            </a:r>
            <a:endParaRPr lang="zh-CN" altLang="zh-CN" sz="2000" dirty="0">
              <a:solidFill>
                <a:schemeClr val="tx1">
                  <a:lumMod val="85000"/>
                  <a:lumOff val="15000"/>
                </a:schemeClr>
              </a:solidFill>
              <a:latin typeface="+mn-ea"/>
              <a:cs typeface="+mn-ea"/>
              <a:sym typeface="+mn-ea"/>
            </a:endParaRPr>
          </a:p>
          <a:p>
            <a:pPr lvl="0" algn="just">
              <a:lnSpc>
                <a:spcPct val="140000"/>
              </a:lnSpc>
              <a:buClrTx/>
              <a:buSzTx/>
              <a:buFontTx/>
            </a:pPr>
            <a:r>
              <a:rPr lang="zh-CN" altLang="zh-CN" sz="2000" dirty="0">
                <a:solidFill>
                  <a:schemeClr val="tx1">
                    <a:lumMod val="85000"/>
                    <a:lumOff val="15000"/>
                  </a:schemeClr>
                </a:solidFill>
                <a:latin typeface="+mn-ea"/>
                <a:cs typeface="+mn-ea"/>
                <a:sym typeface="+mn-ea"/>
              </a:rPr>
              <a:t>通常因跳起落地时身体失去平衡，使踝关节过度内翻或外翻造成踝关节扭伤。场地不平或动作不协调等，也都可造成踝关节扭伤。</a:t>
            </a:r>
            <a:endParaRPr lang="zh-CN" altLang="zh-CN" sz="2000" dirty="0">
              <a:solidFill>
                <a:schemeClr val="tx1">
                  <a:lumMod val="85000"/>
                  <a:lumOff val="15000"/>
                </a:schemeClr>
              </a:solidFill>
              <a:latin typeface="+mn-ea"/>
              <a:cs typeface="+mn-ea"/>
              <a:sym typeface="+mn-ea"/>
            </a:endParaRPr>
          </a:p>
        </p:txBody>
      </p:sp>
      <p:sp>
        <p:nvSpPr>
          <p:cNvPr id="15" name="圆角矩形 16"/>
          <p:cNvSpPr/>
          <p:nvPr>
            <p:custDataLst>
              <p:tags r:id="rId5"/>
            </p:custDataLst>
          </p:nvPr>
        </p:nvSpPr>
        <p:spPr>
          <a:xfrm>
            <a:off x="2225991" y="5452806"/>
            <a:ext cx="501440" cy="504139"/>
          </a:xfrm>
          <a:prstGeom prst="roundRect">
            <a:avLst>
              <a:gd name="adj" fmla="val 2376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spcBef>
                <a:spcPct val="0"/>
              </a:spcBef>
              <a:spcAft>
                <a:spcPct val="0"/>
              </a:spcAft>
            </a:pPr>
            <a:r>
              <a:rPr lang="en-US" altLang="zh-CN" b="1">
                <a:solidFill>
                  <a:srgbClr val="FFFFFF"/>
                </a:solidFill>
                <a:latin typeface="+mn-ea"/>
                <a:cs typeface="+mn-ea"/>
                <a:sym typeface="+mn-ea"/>
              </a:rPr>
              <a:t>01</a:t>
            </a:r>
            <a:endParaRPr lang="en-US" altLang="zh-CN" b="1">
              <a:solidFill>
                <a:srgbClr val="FFFFFF"/>
              </a:solidFill>
              <a:latin typeface="+mn-ea"/>
              <a:cs typeface="+mn-ea"/>
              <a:sym typeface="+mn-ea"/>
            </a:endParaRPr>
          </a:p>
        </p:txBody>
      </p:sp>
      <p:sp>
        <p:nvSpPr>
          <p:cNvPr id="18" name="圆角矩形 16"/>
          <p:cNvSpPr/>
          <p:nvPr>
            <p:custDataLst>
              <p:tags r:id="rId6"/>
            </p:custDataLst>
          </p:nvPr>
        </p:nvSpPr>
        <p:spPr>
          <a:xfrm>
            <a:off x="6932728" y="5452806"/>
            <a:ext cx="501440" cy="504139"/>
          </a:xfrm>
          <a:prstGeom prst="roundRect">
            <a:avLst>
              <a:gd name="adj" fmla="val 2376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spcBef>
                <a:spcPct val="0"/>
              </a:spcBef>
              <a:spcAft>
                <a:spcPct val="0"/>
              </a:spcAft>
            </a:pPr>
            <a:r>
              <a:rPr lang="en-US" altLang="zh-CN" b="1">
                <a:solidFill>
                  <a:srgbClr val="FFFFFF"/>
                </a:solidFill>
                <a:latin typeface="+mn-ea"/>
                <a:cs typeface="+mn-ea"/>
                <a:sym typeface="+mn-ea"/>
              </a:rPr>
              <a:t>02</a:t>
            </a:r>
            <a:endParaRPr lang="en-US" altLang="zh-CN" b="1">
              <a:solidFill>
                <a:srgbClr val="FFFFFF"/>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6447790" cy="430530"/>
          </a:xfrm>
        </p:spPr>
        <p:txBody>
          <a:bodyPr/>
          <a:p>
            <a:r>
              <a:rPr lang="zh-CN" altLang="en-US">
                <a:sym typeface="+mn-ea"/>
              </a:rPr>
              <a:t>二、常见运动损伤的简单处理</a:t>
            </a:r>
            <a:endParaRPr lang="zh-CN" altLang="en-US"/>
          </a:p>
        </p:txBody>
      </p:sp>
      <p:sp>
        <p:nvSpPr>
          <p:cNvPr id="10" name="文本框 9"/>
          <p:cNvSpPr txBox="1"/>
          <p:nvPr/>
        </p:nvSpPr>
        <p:spPr>
          <a:xfrm>
            <a:off x="5484495" y="1721485"/>
            <a:ext cx="5774055" cy="3415030"/>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（三）脑震荡的处理</a:t>
            </a:r>
            <a:endPar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脑震荡是指头部因脑神经细胞受到震动而引起的意识和机能的暂时性障碍。主要表现为暂时意识障碍或昏迷，时间从数秒到半分钟不等，逆行性遗忘，伴有头痛、头晕、恶心呕吐等症状，可持续数月，神经反射和脑脊液检查正常，血液、血压、呼吸、脉搏基本正常。</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发生脑震荡后，应该卧床休息直至上述症状消失，服用止痛药、镇静药等。</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6447790" cy="430530"/>
          </a:xfrm>
        </p:spPr>
        <p:txBody>
          <a:bodyPr/>
          <a:p>
            <a:r>
              <a:rPr lang="zh-CN" altLang="en-US">
                <a:sym typeface="+mn-ea"/>
              </a:rPr>
              <a:t>二、常见运动损伤的简单处理</a:t>
            </a:r>
            <a:endParaRPr lang="zh-CN" altLang="en-US"/>
          </a:p>
        </p:txBody>
      </p:sp>
      <p:sp>
        <p:nvSpPr>
          <p:cNvPr id="10" name="文本框 9"/>
          <p:cNvSpPr txBox="1"/>
          <p:nvPr/>
        </p:nvSpPr>
        <p:spPr>
          <a:xfrm>
            <a:off x="767080" y="1377950"/>
            <a:ext cx="10491470" cy="4246245"/>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（四）重大损伤的处理</a:t>
            </a:r>
            <a:endPar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当发生重大损伤后，要判断情况，按顺序做如下处置。</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（1）先呼叫伤者，判断伤者有无意识。</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（2）判断是否有呼吸，如果是有呼吸的昏迷，应首先保障伤者的呼吸通畅，然后将其置于舒适体态，实施保温；如果有外伤，要实施包扎，然后用搬运等手段将其送至医院，实施进一步救治。</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（3）如果没有呼吸，就立即施行口对口人工呼吸。</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（4）如果没有脉搏，就要实施胸外心脏按压。</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5）如有伤口出血，先施行止血、包扎。对骨折或脱位者，采用简易夹板固定伤肢。对关节脱位伤者，如果不具备整复技术，不可随意做整复手术，以免增加患者新的痛苦。对脑震荡伤者，应立即让其平卧，并做头部冷敷。</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拓展知识</a:t>
            </a:r>
            <a:endParaRPr lang="zh-CN" altLang="en-US"/>
          </a:p>
        </p:txBody>
      </p:sp>
      <p:pic>
        <p:nvPicPr>
          <p:cNvPr id="3" name="合理膳食">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1238885" y="1069340"/>
            <a:ext cx="8905240" cy="47199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922020"/>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　运动与营养</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一</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148705" y="2767965"/>
            <a:ext cx="5514340" cy="1322070"/>
          </a:xfrm>
          <a:prstGeom prst="rect">
            <a:avLst/>
          </a:prstGeom>
          <a:noFill/>
        </p:spPr>
        <p:txBody>
          <a:bodyPr wrap="square" rtlCol="0" anchor="t">
            <a:spAutoFit/>
          </a:bodyPr>
          <a:p>
            <a:pPr algn="dist"/>
            <a:r>
              <a:rPr lang="zh-CN" altLang="en-US" sz="8000" b="1">
                <a:latin typeface="汉仪铸字葫芦娃W" panose="00020600040101010101" charset="-122"/>
                <a:ea typeface="汉仪铸字葫芦娃W" panose="00020600040101010101" charset="-122"/>
              </a:rPr>
              <a:t>谢谢聆听</a:t>
            </a:r>
            <a:endParaRPr lang="zh-CN" altLang="en-US" sz="8000" b="1">
              <a:latin typeface="汉仪铸字葫芦娃W" panose="00020600040101010101" charset="-122"/>
              <a:ea typeface="汉仪铸字葫芦娃W" panose="00020600040101010101" charset="-122"/>
            </a:endParaRPr>
          </a:p>
        </p:txBody>
      </p:sp>
      <p:sp>
        <p:nvSpPr>
          <p:cNvPr id="34" name="矩形 33"/>
          <p:cNvSpPr/>
          <p:nvPr/>
        </p:nvSpPr>
        <p:spPr>
          <a:xfrm rot="20847476">
            <a:off x="7042150" y="1523365"/>
            <a:ext cx="603885" cy="603885"/>
          </a:xfrm>
          <a:prstGeom prst="rect">
            <a:avLst/>
          </a:prstGeom>
          <a:solidFill>
            <a:srgbClr val="E35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solidFill>
                <a:srgbClr val="CF3044"/>
              </a:solidFill>
              <a:latin typeface="汉仪铸字葫芦娃W" panose="00020600040101010101" charset="-122"/>
              <a:ea typeface="汉仪铸字葫芦娃W" panose="00020600040101010101" charset="-122"/>
              <a:sym typeface="汉仪劲楷简" panose="00020600040101010101" charset="-122"/>
            </a:endParaRPr>
          </a:p>
        </p:txBody>
      </p:sp>
      <p:sp>
        <p:nvSpPr>
          <p:cNvPr id="35" name="文本框 34"/>
          <p:cNvSpPr txBox="1"/>
          <p:nvPr/>
        </p:nvSpPr>
        <p:spPr>
          <a:xfrm rot="20847476">
            <a:off x="7247255" y="1501775"/>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开</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37" name="矩形 36"/>
          <p:cNvSpPr/>
          <p:nvPr/>
        </p:nvSpPr>
        <p:spPr>
          <a:xfrm rot="555320">
            <a:off x="7851775" y="1527810"/>
            <a:ext cx="603885" cy="603885"/>
          </a:xfrm>
          <a:prstGeom prst="rect">
            <a:avLst/>
          </a:prstGeom>
          <a:solidFill>
            <a:srgbClr val="FFB9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0" name="矩形 39"/>
          <p:cNvSpPr/>
          <p:nvPr/>
        </p:nvSpPr>
        <p:spPr>
          <a:xfrm rot="20553452">
            <a:off x="8603615" y="1522730"/>
            <a:ext cx="603885" cy="603885"/>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1" name="文本框 40"/>
          <p:cNvSpPr txBox="1"/>
          <p:nvPr/>
        </p:nvSpPr>
        <p:spPr>
          <a:xfrm rot="20553452">
            <a:off x="8808720" y="1501140"/>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第</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3" name="矩形 42"/>
          <p:cNvSpPr/>
          <p:nvPr/>
        </p:nvSpPr>
        <p:spPr>
          <a:xfrm rot="711397">
            <a:off x="9357360" y="1550670"/>
            <a:ext cx="603885" cy="60388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414756">
            <a:off x="10127615" y="1492250"/>
            <a:ext cx="603885" cy="60388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414756">
            <a:off x="10332720" y="1471295"/>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课</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6" name="文本框 5"/>
          <p:cNvSpPr txBox="1"/>
          <p:nvPr/>
        </p:nvSpPr>
        <p:spPr>
          <a:xfrm rot="627476">
            <a:off x="8037830" y="1551305"/>
            <a:ext cx="193675" cy="64516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学</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 name="文本框 6"/>
          <p:cNvSpPr txBox="1"/>
          <p:nvPr/>
        </p:nvSpPr>
        <p:spPr>
          <a:xfrm rot="513451">
            <a:off x="9561195" y="1553210"/>
            <a:ext cx="193675" cy="64516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一</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2940" y="1991360"/>
            <a:ext cx="5099050" cy="3784600"/>
          </a:xfrm>
          <a:prstGeom prst="rect">
            <a:avLst/>
          </a:prstGeom>
          <a:noFill/>
        </p:spPr>
        <p:txBody>
          <a:bodyPr wrap="square" rtlCol="0" anchor="t">
            <a:spAutoFit/>
          </a:bodyPr>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营养是人类维持生命、生长发育和健康的重要物质基础，是人类体能与智能发展的必要</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条件。合理营养是指人体每天从食物中摄入的能量、各种营养元素的量及其相互间的比例能满足在不同生理阶段、在不同劳动环境和强度下的需要，并使人体处于良好的健康状态。本任务我们就来学习运动与营养的相关知识。</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140" cy="2011045"/>
            <a:chOff x="7156" y="2241"/>
            <a:chExt cx="5164" cy="3167"/>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601"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了解科学膳食的指导原则。</a:t>
              </a:r>
              <a:endParaRPr sz="25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140" cy="2011045"/>
            <a:chOff x="12943" y="2241"/>
            <a:chExt cx="5164" cy="3167"/>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203"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sym typeface="汉仪劲楷简" panose="00020600040101010101" charset="-122"/>
                </a:rPr>
                <a:t>熟悉平衡膳食准则和膳食宝塔</a:t>
              </a:r>
              <a:r>
                <a:rPr lang="zh-CN" sz="2500" spc="200">
                  <a:solidFill>
                    <a:schemeClr val="tx1"/>
                  </a:solidFill>
                  <a:uFillTx/>
                  <a:sym typeface="汉仪劲楷简" panose="00020600040101010101" charset="-122"/>
                </a:rPr>
                <a:t>。</a:t>
              </a:r>
              <a:endParaRPr lang="zh-CN" sz="25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140" cy="2011045"/>
            <a:chOff x="7208" y="6461"/>
            <a:chExt cx="5164" cy="3167"/>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080"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掌握运动与营养的摄取。</a:t>
              </a:r>
              <a:endParaRPr sz="25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grpSp>
        <p:nvGrpSpPr>
          <p:cNvPr id="42" name="组合 41"/>
          <p:cNvGrpSpPr/>
          <p:nvPr>
            <p:custDataLst>
              <p:tags r:id="rId17"/>
            </p:custDataLst>
          </p:nvPr>
        </p:nvGrpSpPr>
        <p:grpSpPr>
          <a:xfrm>
            <a:off x="8218805" y="4102735"/>
            <a:ext cx="3279140" cy="2011045"/>
            <a:chOff x="12943" y="6461"/>
            <a:chExt cx="5164" cy="3167"/>
          </a:xfrm>
        </p:grpSpPr>
        <p:sp>
          <p:nvSpPr>
            <p:cNvPr id="35" name="圆角矩形 15"/>
            <p:cNvSpPr/>
            <p:nvPr>
              <p:custDataLst>
                <p:tags r:id="rId18"/>
              </p:custDataLst>
            </p:nvPr>
          </p:nvSpPr>
          <p:spPr>
            <a:xfrm>
              <a:off x="13211" y="6461"/>
              <a:ext cx="1295" cy="1305"/>
            </a:xfrm>
            <a:prstGeom prst="roundRect">
              <a:avLst>
                <a:gd name="adj" fmla="val 8303"/>
              </a:avLst>
            </a:prstGeom>
            <a:solidFill>
              <a:schemeClr val="accent6"/>
            </a:solidFill>
            <a:ln>
              <a:noFill/>
            </a:ln>
            <a:effectLst>
              <a:outerShdw blurRad="114300" dist="25400" dir="18000000"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16"/>
            <p:cNvSpPr/>
            <p:nvPr>
              <p:custDataLst>
                <p:tags r:id="rId19"/>
              </p:custDataLst>
            </p:nvPr>
          </p:nvSpPr>
          <p:spPr>
            <a:xfrm>
              <a:off x="12943"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文本框 36"/>
            <p:cNvSpPr txBox="1"/>
            <p:nvPr>
              <p:custDataLst>
                <p:tags r:id="rId20"/>
              </p:custDataLst>
            </p:nvPr>
          </p:nvSpPr>
          <p:spPr>
            <a:xfrm>
              <a:off x="13211" y="7029"/>
              <a:ext cx="3601" cy="2381"/>
            </a:xfrm>
            <a:prstGeom prst="rect">
              <a:avLst/>
            </a:prstGeom>
            <a:noFill/>
          </p:spPr>
          <p:txBody>
            <a:bodyPr wrap="square" rtlCol="0" anchor="t" anchorCtr="0">
              <a:normAutofit/>
            </a:bodyPr>
            <a:p>
              <a:pPr marL="0" lvl="0" algn="l">
                <a:lnSpc>
                  <a:spcPct val="120000"/>
                </a:lnSpc>
                <a:spcBef>
                  <a:spcPts val="0"/>
                </a:spcBef>
                <a:spcAft>
                  <a:spcPts val="800"/>
                </a:spcAft>
                <a:buClrTx/>
                <a:buSzTx/>
                <a:buFontTx/>
              </a:pPr>
              <a:r>
                <a:rPr sz="2500" spc="200">
                  <a:solidFill>
                    <a:schemeClr val="tx1"/>
                  </a:solidFill>
                  <a:uFillTx/>
                  <a:ea typeface="+mn-lt"/>
                  <a:sym typeface="汉仪劲楷简" panose="00020600040101010101" charset="-122"/>
                </a:rPr>
                <a:t>合理饮食，科学搭配，注重营养。</a:t>
              </a:r>
              <a:endParaRPr sz="2500" spc="200">
                <a:solidFill>
                  <a:schemeClr val="tx1"/>
                </a:solidFill>
                <a:uFillTx/>
                <a:ea typeface="+mn-lt"/>
                <a:sym typeface="汉仪劲楷简" panose="00020600040101010101" charset="-122"/>
              </a:endParaRPr>
            </a:p>
          </p:txBody>
        </p:sp>
        <p:sp>
          <p:nvSpPr>
            <p:cNvPr id="38" name="椭圆 37"/>
            <p:cNvSpPr/>
            <p:nvPr>
              <p:custDataLst>
                <p:tags r:id="rId21"/>
              </p:custDataLst>
            </p:nvPr>
          </p:nvSpPr>
          <p:spPr>
            <a:xfrm>
              <a:off x="16946" y="7029"/>
              <a:ext cx="798" cy="799"/>
            </a:xfrm>
            <a:prstGeom prst="ellipse">
              <a:avLst/>
            </a:prstGeom>
            <a:solidFill>
              <a:schemeClr val="accent6"/>
            </a:solidFill>
            <a:ln>
              <a:noFill/>
            </a:ln>
            <a:effectLst>
              <a:outerShdw blurRad="254000" dist="114300" dir="4020000" sx="79000" sy="79000" algn="t" rotWithShape="0">
                <a:schemeClr val="accent6">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4</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1+#ppt_w/2"/>
                                          </p:val>
                                        </p:tav>
                                        <p:tav tm="100000">
                                          <p:val>
                                            <p:strVal val="#ppt_x"/>
                                          </p:val>
                                        </p:tav>
                                      </p:tavLst>
                                    </p:anim>
                                    <p:anim calcmode="lin" valueType="num">
                                      <p:cBhvr additive="base">
                                        <p:cTn id="26"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321310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143192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221742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1626870"/>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2470785"/>
            <a:ext cx="5650865" cy="50673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教室、多媒体</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93446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3343910"/>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4187825"/>
            <a:ext cx="5650865" cy="1753235"/>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检查教室的各种教学设施及电器线路，发现安全隐患及时报告。</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规范操作多媒体，防止触电。</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确保身体健康，如遇身体不适，及时告知。</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一、科学膳食与健康</a:t>
            </a:r>
            <a:endParaRPr lang="zh-CN" altLang="en-US"/>
          </a:p>
        </p:txBody>
      </p:sp>
      <p:sp>
        <p:nvSpPr>
          <p:cNvPr id="5" name="文本框 4"/>
          <p:cNvSpPr txBox="1"/>
          <p:nvPr/>
        </p:nvSpPr>
        <p:spPr>
          <a:xfrm>
            <a:off x="570865" y="1331595"/>
            <a:ext cx="5501640" cy="4767580"/>
          </a:xfrm>
          <a:prstGeom prst="rect">
            <a:avLst/>
          </a:prstGeom>
          <a:noFill/>
        </p:spPr>
        <p:txBody>
          <a:bodyPr wrap="square" rtlCol="0" anchor="t">
            <a:spAutoFit/>
          </a:bodyPr>
          <a:p>
            <a:pPr algn="just">
              <a:lnSpc>
                <a:spcPct val="130000"/>
              </a:lnSpc>
              <a:spcBef>
                <a:spcPts val="0"/>
              </a:spcBef>
              <a:spcAft>
                <a:spcPts val="0"/>
              </a:spcAft>
            </a:pPr>
            <a:r>
              <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（一）科学膳食的指导原则</a:t>
            </a:r>
            <a:endPar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30000"/>
              </a:lnSpc>
              <a:spcBef>
                <a:spcPts val="0"/>
              </a:spcBef>
              <a:spcAft>
                <a:spcPts val="0"/>
              </a:spcAft>
            </a:pP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饮食是人类生存和健康的基础，合理的膳食结构对于预防慢性疾病、提高生活质量有着至关重要的作用。</a:t>
            </a: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30000"/>
              </a:lnSpc>
              <a:spcBef>
                <a:spcPts val="0"/>
              </a:spcBef>
              <a:spcAft>
                <a:spcPts val="0"/>
              </a:spcAft>
            </a:pP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膳食指南是根据营养科学原则和人体营养需要，结合当地食物生产供应情况及人群生活实践，提出的食物选择和身体活动的指导意见。自 1989 年首次发布《中国居民膳食指南》以来，我国已先后于 1997 年、2007 年、2016 年、2022 年进行了四次修订并发布，在不同时期对指导居民通过平衡膳食改变营养健康状况、预防慢性病、增强健康素质发挥了重要作用。《中国居民膳食指南（2022）》为我们提供了科学的饮食指导，帮助我们在丰富多样的食物选择中找到健康的平衡点。</a:t>
            </a: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5" name="图片 14"/>
          <p:cNvPicPr>
            <a:picLocks noChangeAspect="1"/>
          </p:cNvPicPr>
          <p:nvPr/>
        </p:nvPicPr>
        <p:blipFill>
          <a:blip r:embed="rId1"/>
          <a:stretch>
            <a:fillRect/>
          </a:stretch>
        </p:blipFill>
        <p:spPr>
          <a:xfrm>
            <a:off x="6631305" y="1685925"/>
            <a:ext cx="4321175" cy="4418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xml><?xml version="1.0" encoding="utf-8"?>
<p:tagLst xmlns:p="http://schemas.openxmlformats.org/presentationml/2006/main">
  <p:tag name="KSO_WM_DIAGRAM_VIRTUALLY_FRAME" val="{&quot;height&quot;:231,&quot;left&quot;:359.4,&quot;top&quot;:162.6,&quot;width&quot;:600.6}"/>
</p:tagLst>
</file>

<file path=ppt/tags/tag1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058_5*l_h_f*1_2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278.70001220703125,&quot;left&quot;:44.89998779296875,&quot;top&quot;:235.67499389648438,&quot;width&quot;:864.0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01.xml><?xml version="1.0" encoding="utf-8"?>
<p:tagLst xmlns:p="http://schemas.openxmlformats.org/presentationml/2006/main">
  <p:tag name="KSO_WM_BEAUTIFY_FLAG" val="#wm#"/>
  <p:tag name="KSO_WM_UNIT_SHADOW_SCHEMECOLOR_INDEX_BRIGHTNESS" val="-0.25"/>
  <p:tag name="KSO_WM_UNIT_SHADOW_SCHEMECOLOR_INDEX" val="6"/>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2_2"/>
  <p:tag name="KSO_WM_TEMPLATE_CATEGORY" val="diagram"/>
  <p:tag name="KSO_WM_TEMPLATE_INDEX" val="20231058"/>
  <p:tag name="KSO_WM_UNIT_LAYERLEVEL" val="1_1_1"/>
  <p:tag name="KSO_WM_TAG_VERSION" val="3.0"/>
  <p:tag name="KSO_WM_UNIT_TYPE" val="l_h_i"/>
  <p:tag name="KSO_WM_UNIT_INDEX" val="1_2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4.89998779296875,&quot;top&quot;:235.67499389648438,&quot;width&quot;:864.0000122070312}"/>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102.xml><?xml version="1.0" encoding="utf-8"?>
<p:tagLst xmlns:p="http://schemas.openxmlformats.org/presentationml/2006/main">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6"/>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2_1"/>
  <p:tag name="KSO_WM_TEMPLATE_CATEGORY" val="diagram"/>
  <p:tag name="KSO_WM_TEMPLATE_INDEX" val="20231058"/>
  <p:tag name="KSO_WM_UNIT_LAYERLEVEL" val="1_1_1"/>
  <p:tag name="KSO_WM_TAG_VERSION" val="3.0"/>
  <p:tag name="KSO_WM_UNIT_TYPE" val="l_h_i"/>
  <p:tag name="KSO_WM_UNIT_INDEX" val="1_2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4.89998779296875,&quot;top&quot;:235.67499389648438,&quot;width&quot;:864.0000122070312}"/>
  <p:tag name="KSO_WM_DIAGRAM_COLOR_MATCH_VALUE" val="{&quot;shape&quot;:{&quot;fill&quot;:{&quot;gradient&quot;:[{&quot;brightness&quot;:0.6000000238418579,&quot;colorType&quot;:1,&quot;foreColorIndex&quot;:6,&quot;pos&quot;:0,&quot;transparency&quot;:0},{&quot;brightness&quot;:0,&quot;colorType&quot;:1,&quot;foreColorIndex&quot;:6,&quot;pos&quot;:0.899999976158142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058_5*l_h_f*1_3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278.70001220703125,&quot;left&quot;:44.89998779296875,&quot;top&quot;:235.67499389648438,&quot;width&quot;:864.0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04.xml><?xml version="1.0" encoding="utf-8"?>
<p:tagLst xmlns:p="http://schemas.openxmlformats.org/presentationml/2006/main">
  <p:tag name="KSO_WM_BEAUTIFY_FLAG" val="#wm#"/>
  <p:tag name="KSO_WM_UNIT_SHADOW_SCHEMECOLOR_INDEX_BRIGHTNESS" val="-0.5"/>
  <p:tag name="KSO_WM_UNIT_SHADOW_SCHEMECOLOR_INDEX" val="7"/>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3_2"/>
  <p:tag name="KSO_WM_TEMPLATE_CATEGORY" val="diagram"/>
  <p:tag name="KSO_WM_TEMPLATE_INDEX" val="20231058"/>
  <p:tag name="KSO_WM_UNIT_LAYERLEVEL" val="1_1_1"/>
  <p:tag name="KSO_WM_TAG_VERSION" val="3.0"/>
  <p:tag name="KSO_WM_UNIT_TYPE" val="l_h_i"/>
  <p:tag name="KSO_WM_UNIT_INDEX" val="1_3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4.89998779296875,&quot;top&quot;:235.67499389648438,&quot;width&quot;:864.0000122070312}"/>
  <p:tag name="KSO_WM_DIAGRAM_COLOR_MATCH_VALUE" val="{&quot;shape&quot;:{&quot;fill&quot;:{&quot;solid&quot;:{&quot;brightness&quot;:0,&quot;colorType&quot;:1,&quot;foreColorIndex&quot;:7,&quot;transparency&quot;:0},&quot;type&quot;:1},&quot;glow&quot;:{&quot;colorType&quot;:0},&quot;line&quot;:{&quot;type&quot;:0},&quot;shadow&quot;:{&quot;brightness&quot;:-0.5,&quot;colorType&quot;:1,&quot;foreColorIndex&quot;:7,&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105.xml><?xml version="1.0" encoding="utf-8"?>
<p:tagLst xmlns:p="http://schemas.openxmlformats.org/presentationml/2006/main">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0.8"/>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7"/>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3_1"/>
  <p:tag name="KSO_WM_TEMPLATE_CATEGORY" val="diagram"/>
  <p:tag name="KSO_WM_TEMPLATE_INDEX" val="20231058"/>
  <p:tag name="KSO_WM_UNIT_LAYERLEVEL" val="1_1_1"/>
  <p:tag name="KSO_WM_TAG_VERSION" val="3.0"/>
  <p:tag name="KSO_WM_UNIT_TYPE" val="l_h_i"/>
  <p:tag name="KSO_WM_UNIT_INDEX" val="1_3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4.89998779296875,&quot;top&quot;:235.67499389648438,&quot;width&quot;:864.0000122070312}"/>
  <p:tag name="KSO_WM_DIAGRAM_COLOR_MATCH_VALUE" val="{&quot;shape&quot;:{&quot;fill&quot;:{&quot;gradient&quot;:[{&quot;brightness&quot;:0.6000000238418579,&quot;colorType&quot;:1,&quot;foreColorIndex&quot;:7,&quot;pos&quot;:0,&quot;transparency&quot;:0},{&quot;brightness&quot;:0,&quot;colorType&quot;:1,&quot;foreColorIndex&quot;:7,&quot;pos&quot;:0.800000011920929,&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058_5*l_h_f*1_4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278.70001220703125,&quot;left&quot;:44.89998779296875,&quot;top&quot;:235.67499389648438,&quot;width&quot;:864.0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07.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4_2"/>
  <p:tag name="KSO_WM_TEMPLATE_CATEGORY" val="diagram"/>
  <p:tag name="KSO_WM_TEMPLATE_INDEX" val="20231058"/>
  <p:tag name="KSO_WM_UNIT_LAYERLEVEL" val="1_1_1"/>
  <p:tag name="KSO_WM_TAG_VERSION" val="3.0"/>
  <p:tag name="KSO_WM_UNIT_TYPE" val="l_h_i"/>
  <p:tag name="KSO_WM_UNIT_INDEX" val="1_4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4.89998779296875,&quot;top&quot;:235.67499389648438,&quot;width&quot;:864.0000122070312}"/>
  <p:tag name="KSO_WM_DIAGRAM_COLOR_MATCH_VALUE" val="{&quot;shape&quot;:{&quot;fill&quot;:{&quot;solid&quot;:{&quot;brightness&quot;:0,&quot;colorType&quot;:1,&quot;foreColorIndex&quot;:8,&quot;transparency&quot;:0},&quot;type&quot;:1},&quot;glow&quot;:{&quot;colorType&quot;:0},&quot;line&quot;:{&quot;type&quot;:0},&quot;shadow&quot;:{&quot;brightness&quot;:-0.25,&quot;colorType&quot;:1,&quot;foreColorIndex&quot;:8,&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
  <p:tag name="KSO_WM_DIAGRAM_USE_COLOR_VALUE" val="{&quot;color_scheme&quot;:1,&quot;color_type&quot;:1,&quot;theme_color_indexes&quot;:[]}"/>
</p:tagLst>
</file>

<file path=ppt/tags/tag108.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4_1"/>
  <p:tag name="KSO_WM_TEMPLATE_CATEGORY" val="diagram"/>
  <p:tag name="KSO_WM_TEMPLATE_INDEX" val="20231058"/>
  <p:tag name="KSO_WM_UNIT_LAYERLEVEL" val="1_1_1"/>
  <p:tag name="KSO_WM_TAG_VERSION" val="3.0"/>
  <p:tag name="KSO_WM_UNIT_TYPE" val="l_h_i"/>
  <p:tag name="KSO_WM_UNIT_INDEX" val="1_4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4.89998779296875,&quot;top&quot;:235.67499389648438,&quot;width&quot;:864.0000122070312}"/>
  <p:tag name="KSO_WM_DIAGRAM_COLOR_MATCH_VALUE" val="{&quot;shape&quot;:{&quot;fill&quot;:{&quot;gradient&quot;:[{&quot;brightness&quot;:0.6000000238418579,&quot;colorType&quot;:1,&quot;foreColorIndex&quot;:8,&quot;pos&quot;:0,&quot;transparency&quot;:0},{&quot;brightness&quot;:0,&quot;colorType&quot;:1,&quot;foreColorIndex&quot;:8,&quot;pos&quot;:0.8999999761581421,&quot;transparency&quot;:0}],&quot;type&quot;:3},&quot;glow&quot;:{&quot;colorType&quot;:0},&quot;line&quot;:{&quot;type&quot;:0},&quot;shadow&quot;:{&quot;brightness&quot;:-0.25,&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1058_5*l_h_f*1_5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278.70001220703125,&quot;left&quot;:44.89998779296875,&quot;top&quot;:235.67499389648438,&quot;width&quot;:864.0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1.xml><?xml version="1.0" encoding="utf-8"?>
<p:tagLst xmlns:p="http://schemas.openxmlformats.org/presentationml/2006/main">
  <p:tag name="KSO_WM_DIAGRAM_VIRTUALLY_FRAME" val="{&quot;height&quot;:231,&quot;left&quot;:359.4,&quot;top&quot;:162.6,&quot;width&quot;:600.6}"/>
</p:tagLst>
</file>

<file path=ppt/tags/tag110.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5_2"/>
  <p:tag name="KSO_WM_TEMPLATE_CATEGORY" val="diagram"/>
  <p:tag name="KSO_WM_TEMPLATE_INDEX" val="20231058"/>
  <p:tag name="KSO_WM_UNIT_LAYERLEVEL" val="1_1_1"/>
  <p:tag name="KSO_WM_TAG_VERSION" val="3.0"/>
  <p:tag name="KSO_WM_UNIT_TYPE" val="l_h_i"/>
  <p:tag name="KSO_WM_UNIT_INDEX" val="1_5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4.89998779296875,&quot;top&quot;:235.67499389648438,&quot;width&quot;:864.0000122070312}"/>
  <p:tag name="KSO_WM_DIAGRAM_COLOR_MATCH_VALUE" val="{&quot;shape&quot;:{&quot;fill&quot;:{&quot;solid&quot;:{&quot;brightness&quot;:0,&quot;colorType&quot;:1,&quot;foreColorIndex&quot;:9,&quot;transparency&quot;:0},&quot;type&quot;:1},&quot;glow&quot;:{&quot;colorType&quot;:0},&quot;line&quot;:{&quot;type&quot;:0},&quot;shadow&quot;:{&quot;brightness&quot;:-0.25,&quot;colorType&quot;:1,&quot;foreColorIndex&quot;:9,&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9"/>
  <p:tag name="KSO_WM_UNIT_FILL_FORE_SCHEMECOLOR_INDEX_BRIGHTNESS" val="0"/>
  <p:tag name="KSO_WM_DIAGRAM_USE_COLOR_VALUE" val="{&quot;color_scheme&quot;:1,&quot;color_type&quot;:1,&quot;theme_color_indexes&quot;:[]}"/>
</p:tagLst>
</file>

<file path=ppt/tags/tag111.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5_1"/>
  <p:tag name="KSO_WM_TEMPLATE_CATEGORY" val="diagram"/>
  <p:tag name="KSO_WM_TEMPLATE_INDEX" val="20231058"/>
  <p:tag name="KSO_WM_UNIT_LAYERLEVEL" val="1_1_1"/>
  <p:tag name="KSO_WM_TAG_VERSION" val="3.0"/>
  <p:tag name="KSO_WM_UNIT_TYPE" val="l_h_i"/>
  <p:tag name="KSO_WM_UNIT_INDEX" val="1_5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4.89998779296875,&quot;top&quot;:235.67499389648438,&quot;width&quot;:864.0000122070312}"/>
  <p:tag name="KSO_WM_DIAGRAM_COLOR_MATCH_VALUE" val="{&quot;shape&quot;:{&quot;fill&quot;:{&quot;gradient&quot;:[{&quot;brightness&quot;:0.6000000238418579,&quot;colorType&quot;:1,&quot;foreColorIndex&quot;:9,&quot;pos&quot;:0,&quot;transparency&quot;:0},{&quot;brightness&quot;:0,&quot;colorType&quot;:1,&quot;foreColorIndex&quot;:9,&quot;pos&quot;:0.8999999761581421,&quot;transparency&quot;:0}],&quot;type&quot;:3},&quot;glow&quot;:{&quot;colorType&quot;:0},&quot;line&quot;:{&quot;type&quot;:0},&quot;shadow&quot;:{&quot;brightness&quot;:-0.25,&quot;colorType&quot;:1,&quot;foreColorIndex&quot;:9,&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6_1"/>
  <p:tag name="KSO_WM_UNIT_ID" val="diagram20231058_5*l_h_f*1_6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278.70001220703125,&quot;left&quot;:44.89998779296875,&quot;top&quot;:235.67499389648438,&quot;width&quot;:864.0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13.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6_2"/>
  <p:tag name="KSO_WM_TEMPLATE_CATEGORY" val="diagram"/>
  <p:tag name="KSO_WM_TEMPLATE_INDEX" val="20231058"/>
  <p:tag name="KSO_WM_UNIT_LAYERLEVEL" val="1_1_1"/>
  <p:tag name="KSO_WM_TAG_VERSION" val="3.0"/>
  <p:tag name="KSO_WM_UNIT_TYPE" val="l_h_i"/>
  <p:tag name="KSO_WM_UNIT_INDEX" val="1_6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4.89998779296875,&quot;top&quot;:235.67499389648438,&quot;width&quot;:864.0000122070312}"/>
  <p:tag name="KSO_WM_DIAGRAM_COLOR_MATCH_VALUE" val="{&quot;shape&quot;:{&quot;fill&quot;:{&quot;solid&quot;:{&quot;brightness&quot;:0,&quot;colorType&quot;:1,&quot;foreColorIndex&quot;:10,&quot;transparency&quot;:0},&quot;type&quot;:1},&quot;glow&quot;:{&quot;colorType&quot;:0},&quot;line&quot;:{&quot;type&quot;:0},&quot;shadow&quot;:{&quot;brightness&quot;:-0.25,&quot;colorType&quot;:1,&quot;foreColorIndex&quot;:10,&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0"/>
  <p:tag name="KSO_WM_UNIT_FILL_FORE_SCHEMECOLOR_INDEX_BRIGHTNESS" val="0"/>
  <p:tag name="KSO_WM_DIAGRAM_USE_COLOR_VALUE" val="{&quot;color_scheme&quot;:1,&quot;color_type&quot;:1,&quot;theme_color_indexes&quot;:[]}"/>
</p:tagLst>
</file>

<file path=ppt/tags/tag114.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6_1"/>
  <p:tag name="KSO_WM_TEMPLATE_CATEGORY" val="diagram"/>
  <p:tag name="KSO_WM_TEMPLATE_INDEX" val="20231058"/>
  <p:tag name="KSO_WM_UNIT_LAYERLEVEL" val="1_1_1"/>
  <p:tag name="KSO_WM_TAG_VERSION" val="3.0"/>
  <p:tag name="KSO_WM_UNIT_TYPE" val="l_h_i"/>
  <p:tag name="KSO_WM_UNIT_INDEX" val="1_6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4.89998779296875,&quot;top&quot;:235.67499389648438,&quot;width&quot;:864.0000122070312}"/>
  <p:tag name="KSO_WM_DIAGRAM_COLOR_MATCH_VALUE" val="{&quot;shape&quot;:{&quot;fill&quot;:{&quot;gradient&quot;:[{&quot;brightness&quot;:0.6000000238418579,&quot;colorType&quot;:1,&quot;foreColorIndex&quot;:10,&quot;pos&quot;:0,&quot;transparency&quot;:0},{&quot;brightness&quot;:0,&quot;colorType&quot;:1,&quot;foreColorIndex&quot;:10,&quot;pos&quot;:0.8999999761581421,&quot;transparency&quot;:0}],&quot;type&quot;:3},&quot;glow&quot;:{&quot;colorType&quot;:0},&quot;line&quot;:{&quot;type&quot;:0},&quot;shadow&quot;:{&quot;brightness&quot;:0,&quot;colorType&quot;:1,&quot;foreColorIndex&quot;:10,&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15.xml><?xml version="1.0" encoding="utf-8"?>
<p:tagLst xmlns:p="http://schemas.openxmlformats.org/presentationml/2006/main">
  <p:tag name="KSO_WM_BEAUTIFY_FLAG" val="#wm#"/>
  <p:tag name="KSO_WM_UNIT_LINE_FORE_SCHEMECOLOR_INDEX_BRIGHTNESS" val="0.35"/>
  <p:tag name="KSO_WM_UNIT_LINE_FILL_TYPE" val="2"/>
  <p:tag name="KSO_WM_UNIT_HIGHLIGHT" val="0"/>
  <p:tag name="KSO_WM_UNIT_COMPATIBLE" val="0"/>
  <p:tag name="KSO_WM_UNIT_DIAGRAM_ISNUMVISUAL" val="0"/>
  <p:tag name="KSO_WM_UNIT_DIAGRAM_ISREFERUNIT" val="0"/>
  <p:tag name="KSO_WM_UNIT_ID" val="diagram20231058_5*l_i*1_1"/>
  <p:tag name="KSO_WM_TEMPLATE_CATEGORY" val="diagram"/>
  <p:tag name="KSO_WM_TEMPLATE_INDEX" val="20231058"/>
  <p:tag name="KSO_WM_UNIT_LAYERLEVEL" val="1_1"/>
  <p:tag name="KSO_WM_TAG_VERSION" val="3.0"/>
  <p:tag name="KSO_WM_UNIT_TYPE" val="l_i"/>
  <p:tag name="KSO_WM_UNIT_INDEX" val="1_1"/>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278.70001220703125,&quot;left&quot;:44.09998779296875,&quot;top&quot;:243.67499389648438,&quot;width&quot;:871.1000122070312}"/>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5"/>
  <p:tag name="KSO_WM_DIAGRAM_USE_COLOR_VALUE" val="{&quot;color_scheme&quot;:1,&quot;color_type&quot;:1,&quot;theme_color_indexes&quot;:[]}"/>
</p:tagLst>
</file>

<file path=ppt/tags/tag1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058_5*l_h_f*1_1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278.70001220703125,&quot;left&quot;:44.09998779296875,&quot;top&quot;:243.67499389648438,&quot;width&quot;:871.1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17.xml><?xml version="1.0" encoding="utf-8"?>
<p:tagLst xmlns:p="http://schemas.openxmlformats.org/presentationml/2006/main">
  <p:tag name="KSO_WM_BEAUTIFY_FLAG" val="#wm#"/>
  <p:tag name="KSO_WM_UNIT_SHADOW_SCHEMECOLOR_INDEX_BRIGHTNESS" val="-0.25"/>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1_2"/>
  <p:tag name="KSO_WM_TEMPLATE_CATEGORY" val="diagram"/>
  <p:tag name="KSO_WM_TEMPLATE_INDEX" val="20231058"/>
  <p:tag name="KSO_WM_UNIT_LAYERLEVEL" val="1_1_1"/>
  <p:tag name="KSO_WM_TAG_VERSION" val="3.0"/>
  <p:tag name="KSO_WM_UNIT_TYPE" val="l_h_i"/>
  <p:tag name="KSO_WM_UNIT_INDEX" val="1_1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4.09998779296875,&quot;top&quot;:243.67499389648438,&quot;width&quot;:871.1000122070312}"/>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18.xml><?xml version="1.0" encoding="utf-8"?>
<p:tagLst xmlns:p="http://schemas.openxmlformats.org/presentationml/2006/main">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5"/>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1_1"/>
  <p:tag name="KSO_WM_TEMPLATE_CATEGORY" val="diagram"/>
  <p:tag name="KSO_WM_TEMPLATE_INDEX" val="20231058"/>
  <p:tag name="KSO_WM_UNIT_LAYERLEVEL" val="1_1_1"/>
  <p:tag name="KSO_WM_TAG_VERSION" val="3.0"/>
  <p:tag name="KSO_WM_UNIT_TYPE" val="l_h_i"/>
  <p:tag name="KSO_WM_UNIT_INDEX" val="1_1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4.09998779296875,&quot;top&quot;:243.67499389648438,&quot;width&quot;:871.1000122070312}"/>
  <p:tag name="KSO_WM_DIAGRAM_COLOR_MATCH_VALUE" val="{&quot;shape&quot;:{&quot;fill&quot;:{&quot;gradient&quot;:[{&quot;brightness&quot;:0.6000000238418579,&quot;colorType&quot;:1,&quot;foreColorIndex&quot;:5,&quot;pos&quot;:0,&quot;transparency&quot;:0},{&quot;brightness&quot;:0,&quot;colorType&quot;:1,&quot;foreColorIndex&quot;:5,&quot;pos&quot;:0.899999976158142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058_5*l_h_f*1_2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278.70001220703125,&quot;left&quot;:44.09998779296875,&quot;top&quot;:243.67499389648438,&quot;width&quot;:871.1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2.xml><?xml version="1.0" encoding="utf-8"?>
<p:tagLst xmlns:p="http://schemas.openxmlformats.org/presentationml/2006/main">
  <p:tag name="KSO_WM_DIAGRAM_VIRTUALLY_FRAME" val="{&quot;height&quot;:231,&quot;left&quot;:359.4,&quot;top&quot;:162.6,&quot;width&quot;:600.6}"/>
</p:tagLst>
</file>

<file path=ppt/tags/tag120.xml><?xml version="1.0" encoding="utf-8"?>
<p:tagLst xmlns:p="http://schemas.openxmlformats.org/presentationml/2006/main">
  <p:tag name="KSO_WM_BEAUTIFY_FLAG" val="#wm#"/>
  <p:tag name="KSO_WM_UNIT_SHADOW_SCHEMECOLOR_INDEX_BRIGHTNESS" val="-0.25"/>
  <p:tag name="KSO_WM_UNIT_SHADOW_SCHEMECOLOR_INDEX" val="6"/>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2_2"/>
  <p:tag name="KSO_WM_TEMPLATE_CATEGORY" val="diagram"/>
  <p:tag name="KSO_WM_TEMPLATE_INDEX" val="20231058"/>
  <p:tag name="KSO_WM_UNIT_LAYERLEVEL" val="1_1_1"/>
  <p:tag name="KSO_WM_TAG_VERSION" val="3.0"/>
  <p:tag name="KSO_WM_UNIT_TYPE" val="l_h_i"/>
  <p:tag name="KSO_WM_UNIT_INDEX" val="1_2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4.09998779296875,&quot;top&quot;:243.67499389648438,&quot;width&quot;:871.1000122070312}"/>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121.xml><?xml version="1.0" encoding="utf-8"?>
<p:tagLst xmlns:p="http://schemas.openxmlformats.org/presentationml/2006/main">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6"/>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2_1"/>
  <p:tag name="KSO_WM_TEMPLATE_CATEGORY" val="diagram"/>
  <p:tag name="KSO_WM_TEMPLATE_INDEX" val="20231058"/>
  <p:tag name="KSO_WM_UNIT_LAYERLEVEL" val="1_1_1"/>
  <p:tag name="KSO_WM_TAG_VERSION" val="3.0"/>
  <p:tag name="KSO_WM_UNIT_TYPE" val="l_h_i"/>
  <p:tag name="KSO_WM_UNIT_INDEX" val="1_2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4.09998779296875,&quot;top&quot;:243.67499389648438,&quot;width&quot;:871.1000122070312}"/>
  <p:tag name="KSO_WM_DIAGRAM_COLOR_MATCH_VALUE" val="{&quot;shape&quot;:{&quot;fill&quot;:{&quot;gradient&quot;:[{&quot;brightness&quot;:0.6000000238418579,&quot;colorType&quot;:1,&quot;foreColorIndex&quot;:6,&quot;pos&quot;:0,&quot;transparency&quot;:0},{&quot;brightness&quot;:0,&quot;colorType&quot;:1,&quot;foreColorIndex&quot;:6,&quot;pos&quot;:0.899999976158142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058_5*l_h_f*1_3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278.70001220703125,&quot;left&quot;:44.09998779296875,&quot;top&quot;:243.67499389648438,&quot;width&quot;:871.1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23.xml><?xml version="1.0" encoding="utf-8"?>
<p:tagLst xmlns:p="http://schemas.openxmlformats.org/presentationml/2006/main">
  <p:tag name="KSO_WM_BEAUTIFY_FLAG" val="#wm#"/>
  <p:tag name="KSO_WM_UNIT_SHADOW_SCHEMECOLOR_INDEX_BRIGHTNESS" val="-0.5"/>
  <p:tag name="KSO_WM_UNIT_SHADOW_SCHEMECOLOR_INDEX" val="7"/>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3_2"/>
  <p:tag name="KSO_WM_TEMPLATE_CATEGORY" val="diagram"/>
  <p:tag name="KSO_WM_TEMPLATE_INDEX" val="20231058"/>
  <p:tag name="KSO_WM_UNIT_LAYERLEVEL" val="1_1_1"/>
  <p:tag name="KSO_WM_TAG_VERSION" val="3.0"/>
  <p:tag name="KSO_WM_UNIT_TYPE" val="l_h_i"/>
  <p:tag name="KSO_WM_UNIT_INDEX" val="1_3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4.09998779296875,&quot;top&quot;:243.67499389648438,&quot;width&quot;:871.1000122070312}"/>
  <p:tag name="KSO_WM_DIAGRAM_COLOR_MATCH_VALUE" val="{&quot;shape&quot;:{&quot;fill&quot;:{&quot;solid&quot;:{&quot;brightness&quot;:0,&quot;colorType&quot;:1,&quot;foreColorIndex&quot;:7,&quot;transparency&quot;:0},&quot;type&quot;:1},&quot;glow&quot;:{&quot;colorType&quot;:0},&quot;line&quot;:{&quot;type&quot;:0},&quot;shadow&quot;:{&quot;brightness&quot;:-0.5,&quot;colorType&quot;:1,&quot;foreColorIndex&quot;:7,&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124.xml><?xml version="1.0" encoding="utf-8"?>
<p:tagLst xmlns:p="http://schemas.openxmlformats.org/presentationml/2006/main">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0.8"/>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7"/>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3_1"/>
  <p:tag name="KSO_WM_TEMPLATE_CATEGORY" val="diagram"/>
  <p:tag name="KSO_WM_TEMPLATE_INDEX" val="20231058"/>
  <p:tag name="KSO_WM_UNIT_LAYERLEVEL" val="1_1_1"/>
  <p:tag name="KSO_WM_TAG_VERSION" val="3.0"/>
  <p:tag name="KSO_WM_UNIT_TYPE" val="l_h_i"/>
  <p:tag name="KSO_WM_UNIT_INDEX" val="1_3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4.09998779296875,&quot;top&quot;:243.67499389648438,&quot;width&quot;:871.1000122070312}"/>
  <p:tag name="KSO_WM_DIAGRAM_COLOR_MATCH_VALUE" val="{&quot;shape&quot;:{&quot;fill&quot;:{&quot;gradient&quot;:[{&quot;brightness&quot;:0.6000000238418579,&quot;colorType&quot;:1,&quot;foreColorIndex&quot;:7,&quot;pos&quot;:0,&quot;transparency&quot;:0},{&quot;brightness&quot;:0,&quot;colorType&quot;:1,&quot;foreColorIndex&quot;:7,&quot;pos&quot;:0.800000011920929,&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058_5*l_h_f*1_4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278.70001220703125,&quot;left&quot;:44.09998779296875,&quot;top&quot;:243.67499389648438,&quot;width&quot;:871.1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26.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4_2"/>
  <p:tag name="KSO_WM_TEMPLATE_CATEGORY" val="diagram"/>
  <p:tag name="KSO_WM_TEMPLATE_INDEX" val="20231058"/>
  <p:tag name="KSO_WM_UNIT_LAYERLEVEL" val="1_1_1"/>
  <p:tag name="KSO_WM_TAG_VERSION" val="3.0"/>
  <p:tag name="KSO_WM_UNIT_TYPE" val="l_h_i"/>
  <p:tag name="KSO_WM_UNIT_INDEX" val="1_4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4.09998779296875,&quot;top&quot;:243.67499389648438,&quot;width&quot;:871.1000122070312}"/>
  <p:tag name="KSO_WM_DIAGRAM_COLOR_MATCH_VALUE" val="{&quot;shape&quot;:{&quot;fill&quot;:{&quot;solid&quot;:{&quot;brightness&quot;:0,&quot;colorType&quot;:1,&quot;foreColorIndex&quot;:8,&quot;transparency&quot;:0},&quot;type&quot;:1},&quot;glow&quot;:{&quot;colorType&quot;:0},&quot;line&quot;:{&quot;type&quot;:0},&quot;shadow&quot;:{&quot;brightness&quot;:-0.25,&quot;colorType&quot;:1,&quot;foreColorIndex&quot;:8,&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
  <p:tag name="KSO_WM_DIAGRAM_USE_COLOR_VALUE" val="{&quot;color_scheme&quot;:1,&quot;color_type&quot;:1,&quot;theme_color_indexes&quot;:[]}"/>
</p:tagLst>
</file>

<file path=ppt/tags/tag127.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4_1"/>
  <p:tag name="KSO_WM_TEMPLATE_CATEGORY" val="diagram"/>
  <p:tag name="KSO_WM_TEMPLATE_INDEX" val="20231058"/>
  <p:tag name="KSO_WM_UNIT_LAYERLEVEL" val="1_1_1"/>
  <p:tag name="KSO_WM_TAG_VERSION" val="3.0"/>
  <p:tag name="KSO_WM_UNIT_TYPE" val="l_h_i"/>
  <p:tag name="KSO_WM_UNIT_INDEX" val="1_4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4.09998779296875,&quot;top&quot;:243.67499389648438,&quot;width&quot;:871.1000122070312}"/>
  <p:tag name="KSO_WM_DIAGRAM_COLOR_MATCH_VALUE" val="{&quot;shape&quot;:{&quot;fill&quot;:{&quot;gradient&quot;:[{&quot;brightness&quot;:0.6000000238418579,&quot;colorType&quot;:1,&quot;foreColorIndex&quot;:8,&quot;pos&quot;:0,&quot;transparency&quot;:0},{&quot;brightness&quot;:0,&quot;colorType&quot;:1,&quot;foreColorIndex&quot;:8,&quot;pos&quot;:0.8999999761581421,&quot;transparency&quot;:0}],&quot;type&quot;:3},&quot;glow&quot;:{&quot;colorType&quot;:0},&quot;line&quot;:{&quot;type&quot;:0},&quot;shadow&quot;:{&quot;brightness&quot;:-0.25,&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1058_5*l_h_f*1_5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278.70001220703125,&quot;left&quot;:44.09998779296875,&quot;top&quot;:243.67499389648438,&quot;width&quot;:871.1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29.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5_2"/>
  <p:tag name="KSO_WM_TEMPLATE_CATEGORY" val="diagram"/>
  <p:tag name="KSO_WM_TEMPLATE_INDEX" val="20231058"/>
  <p:tag name="KSO_WM_UNIT_LAYERLEVEL" val="1_1_1"/>
  <p:tag name="KSO_WM_TAG_VERSION" val="3.0"/>
  <p:tag name="KSO_WM_UNIT_TYPE" val="l_h_i"/>
  <p:tag name="KSO_WM_UNIT_INDEX" val="1_5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4.09998779296875,&quot;top&quot;:243.67499389648438,&quot;width&quot;:871.1000122070312}"/>
  <p:tag name="KSO_WM_DIAGRAM_COLOR_MATCH_VALUE" val="{&quot;shape&quot;:{&quot;fill&quot;:{&quot;solid&quot;:{&quot;brightness&quot;:0,&quot;colorType&quot;:1,&quot;foreColorIndex&quot;:9,&quot;transparency&quot;:0},&quot;type&quot;:1},&quot;glow&quot;:{&quot;colorType&quot;:0},&quot;line&quot;:{&quot;type&quot;:0},&quot;shadow&quot;:{&quot;brightness&quot;:-0.25,&quot;colorType&quot;:1,&quot;foreColorIndex&quot;:9,&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9"/>
  <p:tag name="KSO_WM_UNIT_FILL_FORE_SCHEMECOLOR_INDEX_BRIGHTNESS" val="0"/>
  <p:tag name="KSO_WM_DIAGRAM_USE_COLOR_VALUE" val="{&quot;color_scheme&quot;:1,&quot;color_type&quot;:1,&quot;theme_color_indexes&quot;:[]}"/>
</p:tagLst>
</file>

<file path=ppt/tags/tag13.xml><?xml version="1.0" encoding="utf-8"?>
<p:tagLst xmlns:p="http://schemas.openxmlformats.org/presentationml/2006/main">
  <p:tag name="KSO_WM_DIAGRAM_VIRTUALLY_FRAME" val="{&quot;height&quot;:231,&quot;left&quot;:359.4,&quot;top&quot;:162.6,&quot;width&quot;:600.6}"/>
</p:tagLst>
</file>

<file path=ppt/tags/tag130.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5_1"/>
  <p:tag name="KSO_WM_TEMPLATE_CATEGORY" val="diagram"/>
  <p:tag name="KSO_WM_TEMPLATE_INDEX" val="20231058"/>
  <p:tag name="KSO_WM_UNIT_LAYERLEVEL" val="1_1_1"/>
  <p:tag name="KSO_WM_TAG_VERSION" val="3.0"/>
  <p:tag name="KSO_WM_UNIT_TYPE" val="l_h_i"/>
  <p:tag name="KSO_WM_UNIT_INDEX" val="1_5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4.09998779296875,&quot;top&quot;:243.67499389648438,&quot;width&quot;:871.1000122070312}"/>
  <p:tag name="KSO_WM_DIAGRAM_COLOR_MATCH_VALUE" val="{&quot;shape&quot;:{&quot;fill&quot;:{&quot;gradient&quot;:[{&quot;brightness&quot;:0.6000000238418579,&quot;colorType&quot;:1,&quot;foreColorIndex&quot;:9,&quot;pos&quot;:0,&quot;transparency&quot;:0},{&quot;brightness&quot;:0,&quot;colorType&quot;:1,&quot;foreColorIndex&quot;:9,&quot;pos&quot;:0.8999999761581421,&quot;transparency&quot;:0}],&quot;type&quot;:3},&quot;glow&quot;:{&quot;colorType&quot;:0},&quot;line&quot;:{&quot;type&quot;:0},&quot;shadow&quot;:{&quot;brightness&quot;:-0.25,&quot;colorType&quot;:1,&quot;foreColorIndex&quot;:9,&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6_1"/>
  <p:tag name="KSO_WM_UNIT_ID" val="diagram20231058_5*l_h_f*1_6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278.70001220703125,&quot;left&quot;:44.09998779296875,&quot;top&quot;:243.67499389648438,&quot;width&quot;:871.1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32.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6_2"/>
  <p:tag name="KSO_WM_TEMPLATE_CATEGORY" val="diagram"/>
  <p:tag name="KSO_WM_TEMPLATE_INDEX" val="20231058"/>
  <p:tag name="KSO_WM_UNIT_LAYERLEVEL" val="1_1_1"/>
  <p:tag name="KSO_WM_TAG_VERSION" val="3.0"/>
  <p:tag name="KSO_WM_UNIT_TYPE" val="l_h_i"/>
  <p:tag name="KSO_WM_UNIT_INDEX" val="1_6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4.09998779296875,&quot;top&quot;:243.67499389648438,&quot;width&quot;:871.1000122070312}"/>
  <p:tag name="KSO_WM_DIAGRAM_COLOR_MATCH_VALUE" val="{&quot;shape&quot;:{&quot;fill&quot;:{&quot;solid&quot;:{&quot;brightness&quot;:0,&quot;colorType&quot;:1,&quot;foreColorIndex&quot;:10,&quot;transparency&quot;:0},&quot;type&quot;:1},&quot;glow&quot;:{&quot;colorType&quot;:0},&quot;line&quot;:{&quot;type&quot;:0},&quot;shadow&quot;:{&quot;brightness&quot;:-0.25,&quot;colorType&quot;:1,&quot;foreColorIndex&quot;:10,&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0"/>
  <p:tag name="KSO_WM_UNIT_FILL_FORE_SCHEMECOLOR_INDEX_BRIGHTNESS" val="0"/>
  <p:tag name="KSO_WM_DIAGRAM_USE_COLOR_VALUE" val="{&quot;color_scheme&quot;:1,&quot;color_type&quot;:1,&quot;theme_color_indexes&quot;:[]}"/>
</p:tagLst>
</file>

<file path=ppt/tags/tag133.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6_1"/>
  <p:tag name="KSO_WM_TEMPLATE_CATEGORY" val="diagram"/>
  <p:tag name="KSO_WM_TEMPLATE_INDEX" val="20231058"/>
  <p:tag name="KSO_WM_UNIT_LAYERLEVEL" val="1_1_1"/>
  <p:tag name="KSO_WM_TAG_VERSION" val="3.0"/>
  <p:tag name="KSO_WM_UNIT_TYPE" val="l_h_i"/>
  <p:tag name="KSO_WM_UNIT_INDEX" val="1_6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4.09998779296875,&quot;top&quot;:243.67499389648438,&quot;width&quot;:871.1000122070312}"/>
  <p:tag name="KSO_WM_DIAGRAM_COLOR_MATCH_VALUE" val="{&quot;shape&quot;:{&quot;fill&quot;:{&quot;gradient&quot;:[{&quot;brightness&quot;:0.6000000238418579,&quot;colorType&quot;:1,&quot;foreColorIndex&quot;:10,&quot;pos&quot;:0,&quot;transparency&quot;:0},{&quot;brightness&quot;:0,&quot;colorType&quot;:1,&quot;foreColorIndex&quot;:10,&quot;pos&quot;:0.8999999761581421,&quot;transparency&quot;:0}],&quot;type&quot;:3},&quot;glow&quot;:{&quot;colorType&quot;:0},&quot;line&quot;:{&quot;type&quot;:0},&quot;shadow&quot;:{&quot;brightness&quot;:0,&quot;colorType&quot;:1,&quot;foreColorIndex&quot;:10,&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_2*l_h_i*1_1_2"/>
  <p:tag name="KSO_WM_TEMPLATE_CATEGORY" val="diagram"/>
  <p:tag name="KSO_WM_TEMPLATE_INDEX" val="202317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3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2*l_h_d*1_1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1_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1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_2*l_h_a*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78_2*l_h_i*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
</p:tagLst>
</file>

<file path=ppt/tags/tag1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8_2*l_h_f*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_2*l_h_i*1_2_2"/>
  <p:tag name="KSO_WM_TEMPLATE_CATEGORY" val="diagram"/>
  <p:tag name="KSO_WM_TEMPLATE_INDEX" val="202317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4.xml><?xml version="1.0" encoding="utf-8"?>
<p:tagLst xmlns:p="http://schemas.openxmlformats.org/presentationml/2006/main">
  <p:tag name="KSO_WM_DIAGRAM_VIRTUALLY_FRAME" val="{&quot;height&quot;:231,&quot;left&quot;:359.4,&quot;top&quot;:162.6,&quot;width&quot;:600.6}"/>
</p:tagLst>
</file>

<file path=ppt/tags/tag14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2*l_h_d*1_2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2_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1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8_2*l_h_a*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78_2*l_h_i*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
</p:tagLst>
</file>

<file path=ppt/tags/tag1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8_2*l_h_f*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_2*l_h_i*1_3_2"/>
  <p:tag name="KSO_WM_TEMPLATE_CATEGORY" val="diagram"/>
  <p:tag name="KSO_WM_TEMPLATE_INDEX" val="202317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4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2*l_h_d*1_3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3_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1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8_2*l_h_a*1_3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78_2*l_h_i*1_3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
</p:tagLst>
</file>

<file path=ppt/tags/tag1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8_2*l_h_f*1_3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1.1449633789062,&quot;left&quot;:42.09939724178766,&quot;top&quot;:216.67503937007874,&quot;width&quot;:859.150602758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07_1*l_h_i*1_1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292.55448818897645,&quot;left&quot;:47.97503937007873,&quot;top&quot;:195.37503937007872,&quot;width&quot;:854.50464566929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5.xml><?xml version="1.0" encoding="utf-8"?>
<p:tagLst xmlns:p="http://schemas.openxmlformats.org/presentationml/2006/main">
  <p:tag name="KSO_WM_DIAGRAM_VIRTUALLY_FRAME" val="{&quot;height&quot;:231,&quot;left&quot;:359.4,&quot;top&quot;:162.6,&quot;width&quot;:600.6}"/>
</p:tagLst>
</file>

<file path=ppt/tags/tag150.xml><?xml version="1.0" encoding="utf-8"?>
<p:tagLst xmlns:p="http://schemas.openxmlformats.org/presentationml/2006/main">
  <p:tag name="KSO_WM_DIAGRAM_VIRTUALLY_FRAME" val="{&quot;height&quot;:292.55448818897645,&quot;left&quot;:47.97503937007873,&quot;top&quot;:195.37503937007872,&quot;width&quot;:854.5046456692913}"/>
  <p:tag name="KSO_WM_DIAGRAM_VERSION" val="3"/>
  <p:tag name="KSO_WM_DIAGRAM_COLOR_TRICK" val="1"/>
  <p:tag name="KSO_WM_DIAGRAM_COLOR_TEXT_CAN_REMOVE" val="n"/>
  <p:tag name="KSO_WM_UNIT_SUBTYPE" val="a"/>
  <p:tag name="KSO_WM_UNIT_TEXT_LAYER_COUNT" val="1"/>
  <p:tag name="KSO_WM_UNIT_NOCLEAR" val="0"/>
  <p:tag name="KSO_WM_UNIT_VALUE" val="1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7_1*l_h_f*1_1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1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07_1*l_h_i*1_2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292.55448818897645,&quot;left&quot;:47.97503937007873,&quot;top&quot;:195.37503937007872,&quot;width&quot;:854.5046456692913}"/>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152.xml><?xml version="1.0" encoding="utf-8"?>
<p:tagLst xmlns:p="http://schemas.openxmlformats.org/presentationml/2006/main">
  <p:tag name="KSO_WM_DIAGRAM_VIRTUALLY_FRAME" val="{&quot;height&quot;:292.55448818897645,&quot;left&quot;:47.97503937007873,&quot;top&quot;:195.37503937007872,&quot;width&quot;:854.5046456692913}"/>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7_1*l_h_f*1_2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
  <p:tag name="KSO_WM_UNIT_FILL_TYPE" val="1"/>
  <p:tag name="KSO_WM_UNIT_FILL_FORE_SCHEMECOLOR_INDEX" val="2"/>
  <p:tag name="KSO_WM_UNIT_FILL_FORE_SCHEMECOLOR_INDEX_BRIGHTNESS" val="0"/>
  <p:tag name="KSO_WM_UNIT_LINE_FORE_SCHEMECOLOR_INDEX" val="6"/>
  <p:tag name="KSO_WM_UNIT_TEXT_FILL_FORE_SCHEMECOLOR_INDEX" val="1"/>
  <p:tag name="KSO_WM_UNIT_TEXT_FILL_TYPE" val="1"/>
  <p:tag name="KSO_WM_DIAGRAM_USE_COLOR_VALUE" val="{&quot;color_scheme&quot;:1,&quot;color_type&quot;:1,&quot;theme_color_indexes&quot;:[]}"/>
</p:tagLst>
</file>

<file path=ppt/tags/tag153.xml><?xml version="1.0" encoding="utf-8"?>
<p:tagLst xmlns:p="http://schemas.openxmlformats.org/presentationml/2006/main">
  <p:tag name="KSO_WM_DIAGRAM_VIRTUALLY_FRAME" val="{&quot;height&quot;:292.55448818897645,&quot;left&quot;:47.97503937007873,&quot;top&quot;:195.37503937007872,&quot;width&quot;:854.504645669291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307_1*l_h_i*1_1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54.xml><?xml version="1.0" encoding="utf-8"?>
<p:tagLst xmlns:p="http://schemas.openxmlformats.org/presentationml/2006/main">
  <p:tag name="KSO_WM_DIAGRAM_VIRTUALLY_FRAME" val="{&quot;height&quot;:292.55448818897645,&quot;left&quot;:47.97503937007873,&quot;top&quot;:195.37503937007872,&quot;width&quot;:854.504645669291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307_1*l_h_i*1_2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155.xml><?xml version="1.0" encoding="utf-8"?>
<p:tagLst xmlns:p="http://schemas.openxmlformats.org/presentationml/2006/main">
  <p:tag name="KSO_WM_MEDIACOVER_FLAG" val="1"/>
  <p:tag name="KSO_WM_UNIT_MEDIACOVER_BTN_STATE" val="1"/>
  <p:tag name="KSO_WM_UNIT_MEDIACOVER_BTNRECT" val="6646*3350*731*731"/>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156.xml><?xml version="1.0" encoding="utf-8"?>
<p:tagLst xmlns:p="http://schemas.openxmlformats.org/presentationml/2006/main">
  <p:tag name="commondata" val="eyJjb3VudCI6NjgsImhkaWQiOiJhNTUwNmI1ZDczOTY4NzU0YWIyNGI4MjgxYWNmM2UyYyIsInVzZXJDb3VudCI6Njh9"/>
  <p:tag name="resource_record_key" val="{&quot;70&quot;:[3314064,3324638,3315855]}"/>
</p:tagLst>
</file>

<file path=ppt/tags/tag16.xml><?xml version="1.0" encoding="utf-8"?>
<p:tagLst xmlns:p="http://schemas.openxmlformats.org/presentationml/2006/main">
  <p:tag name="KSO_WM_DIAGRAM_VIRTUALLY_FRAME" val="{&quot;height&quot;:231,&quot;left&quot;:359.4,&quot;top&quot;:162.6,&quot;width&quot;:600.6}"/>
</p:tagLst>
</file>

<file path=ppt/tags/tag17.xml><?xml version="1.0" encoding="utf-8"?>
<p:tagLst xmlns:p="http://schemas.openxmlformats.org/presentationml/2006/main">
  <p:tag name="KSO_WM_DIAGRAM_VIRTUALLY_FRAME" val="{&quot;height&quot;:231,&quot;left&quot;:359.4,&quot;top&quot;:162.6,&quot;width&quot;:600.6}"/>
</p:tagLst>
</file>

<file path=ppt/tags/tag18.xml><?xml version="1.0" encoding="utf-8"?>
<p:tagLst xmlns:p="http://schemas.openxmlformats.org/presentationml/2006/main">
  <p:tag name="KSO_WM_DIAGRAM_VIRTUALLY_FRAME" val="{&quot;height&quot;:231,&quot;left&quot;:359.4,&quot;top&quot;:162.6,&quot;width&quot;:600.6}"/>
</p:tagLst>
</file>

<file path=ppt/tags/tag19.xml><?xml version="1.0" encoding="utf-8"?>
<p:tagLst xmlns:p="http://schemas.openxmlformats.org/presentationml/2006/main">
  <p:tag name="KSO_WM_DIAGRAM_VIRTUALLY_FRAME" val="{&quot;height&quot;:231,&quot;left&quot;:359.4,&quot;top&quot;:162.6,&quot;width&quot;:600.6}"/>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DIAGRAM_VIRTUALLY_FRAME" val="{&quot;height&quot;:231,&quot;left&quot;:359.4,&quot;top&quot;:162.6,&quot;width&quot;:600.6}"/>
</p:tagLst>
</file>

<file path=ppt/tags/tag21.xml><?xml version="1.0" encoding="utf-8"?>
<p:tagLst xmlns:p="http://schemas.openxmlformats.org/presentationml/2006/main">
  <p:tag name="KSO_WM_DIAGRAM_VIRTUALLY_FRAME" val="{&quot;height&quot;:231,&quot;left&quot;:359.4,&quot;top&quot;:162.6,&quot;width&quot;:600.6}"/>
</p:tagLst>
</file>

<file path=ppt/tags/tag22.xml><?xml version="1.0" encoding="utf-8"?>
<p:tagLst xmlns:p="http://schemas.openxmlformats.org/presentationml/2006/main">
  <p:tag name="KSO_WM_DIAGRAM_VIRTUALLY_FRAME" val="{&quot;height&quot;:231,&quot;left&quot;:359.4,&quot;top&quot;:162.6,&quot;width&quot;:600.6}"/>
</p:tagLst>
</file>

<file path=ppt/tags/tag23.xml><?xml version="1.0" encoding="utf-8"?>
<p:tagLst xmlns:p="http://schemas.openxmlformats.org/presentationml/2006/main">
  <p:tag name="KSO_WM_DIAGRAM_VIRTUALLY_FRAME" val="{&quot;height&quot;:231,&quot;left&quot;:359.4,&quot;top&quot;:162.6,&quot;width&quot;:600.6}"/>
</p:tagLst>
</file>

<file path=ppt/tags/tag24.xml><?xml version="1.0" encoding="utf-8"?>
<p:tagLst xmlns:p="http://schemas.openxmlformats.org/presentationml/2006/main">
  <p:tag name="KSO_WM_DIAGRAM_VIRTUALLY_FRAME" val="{&quot;height&quot;:231,&quot;left&quot;:359.4,&quot;top&quot;:162.6,&quot;width&quot;:600.6}"/>
</p:tagLst>
</file>

<file path=ppt/tags/tag25.xml><?xml version="1.0" encoding="utf-8"?>
<p:tagLst xmlns:p="http://schemas.openxmlformats.org/presentationml/2006/main">
  <p:tag name="KSO_WM_DIAGRAM_VIRTUALLY_FRAME" val="{&quot;height&quot;:231,&quot;left&quot;:359.4,&quot;top&quot;:162.6,&quot;width&quot;:600.6}"/>
</p:tagLst>
</file>

<file path=ppt/tags/tag26.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2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1.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6.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1.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775_3*l_h_i*1_4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0"/>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775_3*l_h_i*1_4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775_3*l_h_f*1_4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775_3*l_h_i*1_4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0"/>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6.xml><?xml version="1.0" encoding="utf-8"?>
<p:tagLst xmlns:p="http://schemas.openxmlformats.org/presentationml/2006/main">
  <p:tag name="KSO_WM_DIAGRAM_VIRTUALLY_FRAME" val="{&quot;height&quot;:396.1194488188976,&quot;left&quot;:83.97669291338583,&quot;top&quot;:85.31527559055118,&quot;width&quot;:821.423307086614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423307086614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4233070866142}"/>
</p:tagLst>
</file>

<file path=ppt/tags/tag4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423307086614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4233070866142}"/>
</p:tagLst>
</file>

<file path=ppt/tags/tag51.xml><?xml version="1.0" encoding="utf-8"?>
<p:tagLst xmlns:p="http://schemas.openxmlformats.org/presentationml/2006/main">
  <p:tag name="KSO_WM_DIAGRAM_VIRTUALLY_FRAME" val="{&quot;height&quot;:396.1194488188976,&quot;left&quot;:83.97669291338583,&quot;top&quot;:85.31527559055118,&quot;width&quot;:821.423307086614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423307086614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4233070866142}"/>
</p:tagLst>
</file>

<file path=ppt/tags/tag5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423307086614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4233070866142}"/>
</p:tagLst>
</file>

<file path=ppt/tags/tag56.xml><?xml version="1.0" encoding="utf-8"?>
<p:tagLst xmlns:p="http://schemas.openxmlformats.org/presentationml/2006/main">
  <p:tag name="KSO_WM_DIAGRAM_VIRTUALLY_FRAME" val="{&quot;height&quot;:396.1194488188976,&quot;left&quot;:83.97669291338583,&quot;top&quot;:85.31527559055118,&quot;width&quot;:821.423307086614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423307086614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4233070866142}"/>
</p:tagLst>
</file>

<file path=ppt/tags/tag5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423307086614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4233070866142}"/>
</p:tagLst>
</file>

<file path=ppt/tags/tag61.xml><?xml version="1.0" encoding="utf-8"?>
<p:tagLst xmlns:p="http://schemas.openxmlformats.org/presentationml/2006/main">
  <p:tag name="KSO_WM_DIAGRAM_VIRTUALLY_FRAME" val="{&quot;height&quot;:396.1194488188976,&quot;left&quot;:83.97669291338583,&quot;top&quot;:85.31527559055118,&quot;width&quot;:821.423307086614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775_3*l_h_i*1_4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0"/>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423307086614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775_3*l_h_i*1_4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4233070866142}"/>
</p:tagLst>
</file>

<file path=ppt/tags/tag6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775_3*l_h_f*1_4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423307086614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775_3*l_h_i*1_4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0"/>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4233070866142}"/>
</p:tagLst>
</file>

<file path=ppt/tags/tag66.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6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71.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7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76.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7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8.xml><?xml version="1.0" encoding="utf-8"?>
<p:tagLst xmlns:p="http://schemas.openxmlformats.org/presentationml/2006/main">
  <p:tag name="KSO_WM_DIAGRAM_VIRTUALLY_FRAME" val="{&quot;height&quot;:231,&quot;left&quot;:359.4,&quot;top&quot;:162.6,&quot;width&quot;:600.6}"/>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81.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8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86.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8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9.xml><?xml version="1.0" encoding="utf-8"?>
<p:tagLst xmlns:p="http://schemas.openxmlformats.org/presentationml/2006/main">
  <p:tag name="KSO_WM_DIAGRAM_VIRTUALLY_FRAME" val="{&quot;height&quot;:231,&quot;left&quot;:359.4,&quot;top&quot;:162.6,&quot;width&quot;:600.6}"/>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91.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9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96.xml><?xml version="1.0" encoding="utf-8"?>
<p:tagLst xmlns:p="http://schemas.openxmlformats.org/presentationml/2006/main">
  <p:tag name="KSO_WM_BEAUTIFY_FLAG" val="#wm#"/>
  <p:tag name="KSO_WM_UNIT_LINE_FORE_SCHEMECOLOR_INDEX_BRIGHTNESS" val="0.35"/>
  <p:tag name="KSO_WM_UNIT_LINE_FILL_TYPE" val="2"/>
  <p:tag name="KSO_WM_UNIT_HIGHLIGHT" val="0"/>
  <p:tag name="KSO_WM_UNIT_COMPATIBLE" val="0"/>
  <p:tag name="KSO_WM_UNIT_DIAGRAM_ISNUMVISUAL" val="0"/>
  <p:tag name="KSO_WM_UNIT_DIAGRAM_ISREFERUNIT" val="0"/>
  <p:tag name="KSO_WM_UNIT_ID" val="diagram20231058_5*l_i*1_1"/>
  <p:tag name="KSO_WM_TEMPLATE_CATEGORY" val="diagram"/>
  <p:tag name="KSO_WM_TEMPLATE_INDEX" val="20231058"/>
  <p:tag name="KSO_WM_UNIT_LAYERLEVEL" val="1_1"/>
  <p:tag name="KSO_WM_TAG_VERSION" val="3.0"/>
  <p:tag name="KSO_WM_UNIT_TYPE" val="l_i"/>
  <p:tag name="KSO_WM_UNIT_INDEX" val="1_1"/>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278.70001220703125,&quot;left&quot;:44.89998779296875,&quot;top&quot;:235.67499389648438,&quot;width&quot;:864.0000122070312}"/>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5"/>
  <p:tag name="KSO_WM_DIAGRAM_USE_COLOR_VALUE" val="{&quot;color_scheme&quot;:1,&quot;color_type&quot;:1,&quot;theme_color_indexes&quot;:[]}"/>
</p:tagLst>
</file>

<file path=ppt/tags/tag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058_5*l_h_f*1_1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278.70001220703125,&quot;left&quot;:44.89998779296875,&quot;top&quot;:235.67499389648438,&quot;width&quot;:864.0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98.xml><?xml version="1.0" encoding="utf-8"?>
<p:tagLst xmlns:p="http://schemas.openxmlformats.org/presentationml/2006/main">
  <p:tag name="KSO_WM_BEAUTIFY_FLAG" val="#wm#"/>
  <p:tag name="KSO_WM_UNIT_SHADOW_SCHEMECOLOR_INDEX_BRIGHTNESS" val="-0.25"/>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1_2"/>
  <p:tag name="KSO_WM_TEMPLATE_CATEGORY" val="diagram"/>
  <p:tag name="KSO_WM_TEMPLATE_INDEX" val="20231058"/>
  <p:tag name="KSO_WM_UNIT_LAYERLEVEL" val="1_1_1"/>
  <p:tag name="KSO_WM_TAG_VERSION" val="3.0"/>
  <p:tag name="KSO_WM_UNIT_TYPE" val="l_h_i"/>
  <p:tag name="KSO_WM_UNIT_INDEX" val="1_1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4.89998779296875,&quot;top&quot;:235.67499389648438,&quot;width&quot;:864.0000122070312}"/>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99.xml><?xml version="1.0" encoding="utf-8"?>
<p:tagLst xmlns:p="http://schemas.openxmlformats.org/presentationml/2006/main">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5"/>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1_1"/>
  <p:tag name="KSO_WM_TEMPLATE_CATEGORY" val="diagram"/>
  <p:tag name="KSO_WM_TEMPLATE_INDEX" val="20231058"/>
  <p:tag name="KSO_WM_UNIT_LAYERLEVEL" val="1_1_1"/>
  <p:tag name="KSO_WM_TAG_VERSION" val="3.0"/>
  <p:tag name="KSO_WM_UNIT_TYPE" val="l_h_i"/>
  <p:tag name="KSO_WM_UNIT_INDEX" val="1_1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4.89998779296875,&quot;top&quot;:235.67499389648438,&quot;width&quot;:864.0000122070312}"/>
  <p:tag name="KSO_WM_DIAGRAM_COLOR_MATCH_VALUE" val="{&quot;shape&quot;:{&quot;fill&quot;:{&quot;gradient&quot;:[{&quot;brightness&quot;:0.6000000238418579,&quot;colorType&quot;:1,&quot;foreColorIndex&quot;:5,&quot;pos&quot;:0,&quot;transparency&quot;:0},{&quot;brightness&quot;:0,&quot;colorType&quot;:1,&quot;foreColorIndex&quot;:5,&quot;pos&quot;:0.899999976158142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5101</Words>
  <Application>WPS 演示</Application>
  <PresentationFormat>宽屏</PresentationFormat>
  <Paragraphs>462</Paragraphs>
  <Slides>50</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50</vt:i4>
      </vt:variant>
    </vt:vector>
  </HeadingPairs>
  <TitlesOfParts>
    <vt:vector size="60" baseType="lpstr">
      <vt:lpstr>Arial</vt:lpstr>
      <vt:lpstr>宋体</vt:lpstr>
      <vt:lpstr>Wingdings</vt:lpstr>
      <vt:lpstr>汉仪铸字葫芦娃W</vt:lpstr>
      <vt:lpstr>汉仪劲楷简</vt:lpstr>
      <vt:lpstr>汉仪菱心体简</vt:lpstr>
      <vt:lpstr>微软雅黑</vt:lpstr>
      <vt:lpstr>Arial Unicode MS</vt:lpstr>
      <vt:lpstr>华文仿宋</vt:lpstr>
      <vt:lpstr>Office 主题</vt:lpstr>
      <vt:lpstr>PowerPoint 演示文稿</vt:lpstr>
      <vt:lpstr>PowerPoint 演示文稿</vt:lpstr>
      <vt:lpstr>PowerPoint 演示文稿</vt:lpstr>
      <vt:lpstr>PowerPoint 演示文稿</vt:lpstr>
      <vt:lpstr>PowerPoint 演示文稿</vt:lpstr>
      <vt:lpstr>任务描述</vt:lpstr>
      <vt:lpstr>任务目标</vt:lpstr>
      <vt:lpstr>任务准备</vt:lpstr>
      <vt:lpstr>一、体育的起源与发展</vt:lpstr>
      <vt:lpstr>一、体育的起源与发展</vt:lpstr>
      <vt:lpstr>一、体育的起源与发展</vt:lpstr>
      <vt:lpstr>一、体育的起源与发展</vt:lpstr>
      <vt:lpstr>二、运动与营养摄取</vt:lpstr>
      <vt:lpstr>二、运动与营养摄取</vt:lpstr>
      <vt:lpstr>二、运动与营养摄取</vt:lpstr>
      <vt:lpstr>二、运动与营养摄取</vt:lpstr>
      <vt:lpstr>二、运动与营养摄取</vt:lpstr>
      <vt:lpstr>二、运动与营养摄取</vt:lpstr>
      <vt:lpstr>PowerPoint 演示文稿</vt:lpstr>
      <vt:lpstr>任务描述</vt:lpstr>
      <vt:lpstr>任务目标</vt:lpstr>
      <vt:lpstr>任务准备</vt:lpstr>
      <vt:lpstr>二、健康的标准</vt:lpstr>
      <vt:lpstr>一、运动处方概述</vt:lpstr>
      <vt:lpstr>二、制订运动处方</vt:lpstr>
      <vt:lpstr>二、制订运动处方</vt:lpstr>
      <vt:lpstr>二、制订运动处方</vt:lpstr>
      <vt:lpstr>二、制订运动处方</vt:lpstr>
      <vt:lpstr>三、常见运动处方介绍</vt:lpstr>
      <vt:lpstr>三、常见运动处方介绍</vt:lpstr>
      <vt:lpstr>三、常见运动处方介绍</vt:lpstr>
      <vt:lpstr>三、常见运动处方介绍</vt:lpstr>
      <vt:lpstr>PowerPoint 演示文稿</vt:lpstr>
      <vt:lpstr>任务描述</vt:lpstr>
      <vt:lpstr>任务目标</vt:lpstr>
      <vt:lpstr>任务准备</vt:lpstr>
      <vt:lpstr>二、健康的标准</vt:lpstr>
      <vt:lpstr>一、体育赛事的种类</vt:lpstr>
      <vt:lpstr>PowerPoint 演示文稿</vt:lpstr>
      <vt:lpstr>任务描述</vt:lpstr>
      <vt:lpstr>任务目标</vt:lpstr>
      <vt:lpstr>任务准备</vt:lpstr>
      <vt:lpstr>二、常见的运动生理反应的预防与处置</vt:lpstr>
      <vt:lpstr>一、运动损伤的预防</vt:lpstr>
      <vt:lpstr>PowerPoint 演示文稿</vt:lpstr>
      <vt:lpstr>二、常见运动损伤的简单处理</vt:lpstr>
      <vt:lpstr>一、健康的概念</vt:lpstr>
      <vt:lpstr>二、常见运动损伤的简单处理</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76</cp:revision>
  <dcterms:created xsi:type="dcterms:W3CDTF">2025-02-18T03:07:00Z</dcterms:created>
  <dcterms:modified xsi:type="dcterms:W3CDTF">2025-02-21T02:20:55Z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F2BA71438F3A45E88D952C027D49D6AA_11</vt:lpwstr>
  </property>
  <property fmtid="{D5CDD505-2E9C-101B-9397-08002B2CF9AE}" pid="3" name="KSOProductBuildVer">
    <vt:lpwstr>2052-12.1.0.16729</vt:lpwstr>
  </property>
  <property fmtid="{D5CDD505-2E9C-101B-9397-08002B2CF9AE}" pid="4" name="KSOTemplateUUID">
    <vt:lpwstr>v1.0_mb_n5vHo9dzltCtSfMUwojpdw==</vt:lpwstr>
  </property>
</Properties>
</file>