
<file path=[Content_Types].xml><?xml version="1.0" encoding="utf-8"?>
<Types xmlns="http://schemas.openxmlformats.org/package/2006/content-types">
  <Default Extension="jpeg" ContentType="image/jpeg"/>
  <Default Extension="JPG" ContentType="image/.jpg"/>
  <Default Extension="png" ContentType="image/png"/>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handoutMasters/handoutMaster1.xml" ContentType="application/vnd.openxmlformats-officedocument.presentationml.handoutMaster+xml"/>
  <Override PartName="/ppt/media/image11.svg" ContentType="image/svg+xml"/>
  <Override PartName="/ppt/media/image13.svg" ContentType="image/svg+xml"/>
  <Override PartName="/ppt/media/image15.svg" ContentType="image/svg+xml"/>
  <Override PartName="/ppt/media/image17.svg" ContentType="image/svg+xml"/>
  <Override PartName="/ppt/media/image19.svg" ContentType="image/svg+xml"/>
  <Override PartName="/ppt/media/image9.svg" ContentType="image/svg+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49"/>
  </p:notesMasterIdLst>
  <p:handoutMasterIdLst>
    <p:handoutMasterId r:id="rId50"/>
  </p:handoutMasterIdLst>
  <p:sldIdLst>
    <p:sldId id="256" r:id="rId3"/>
    <p:sldId id="275" r:id="rId4"/>
    <p:sldId id="292" r:id="rId5"/>
    <p:sldId id="293" r:id="rId6"/>
    <p:sldId id="276" r:id="rId7"/>
    <p:sldId id="260" r:id="rId8"/>
    <p:sldId id="296" r:id="rId9"/>
    <p:sldId id="261" r:id="rId10"/>
    <p:sldId id="262" r:id="rId11"/>
    <p:sldId id="297" r:id="rId12"/>
    <p:sldId id="298" r:id="rId13"/>
    <p:sldId id="299" r:id="rId14"/>
    <p:sldId id="300" r:id="rId15"/>
    <p:sldId id="302" r:id="rId16"/>
    <p:sldId id="301" r:id="rId17"/>
    <p:sldId id="263" r:id="rId18"/>
    <p:sldId id="303" r:id="rId19"/>
    <p:sldId id="304" r:id="rId20"/>
    <p:sldId id="305" r:id="rId21"/>
    <p:sldId id="306" r:id="rId22"/>
    <p:sldId id="307" r:id="rId23"/>
    <p:sldId id="308" r:id="rId24"/>
    <p:sldId id="309" r:id="rId25"/>
    <p:sldId id="310" r:id="rId26"/>
    <p:sldId id="311" r:id="rId27"/>
    <p:sldId id="312" r:id="rId28"/>
    <p:sldId id="264" r:id="rId29"/>
    <p:sldId id="314" r:id="rId30"/>
    <p:sldId id="279" r:id="rId31"/>
    <p:sldId id="315" r:id="rId32"/>
    <p:sldId id="316" r:id="rId33"/>
    <p:sldId id="318" r:id="rId34"/>
    <p:sldId id="268" r:id="rId35"/>
    <p:sldId id="319" r:id="rId36"/>
    <p:sldId id="269" r:id="rId37"/>
    <p:sldId id="320" r:id="rId38"/>
    <p:sldId id="321" r:id="rId39"/>
    <p:sldId id="271" r:id="rId40"/>
    <p:sldId id="322" r:id="rId41"/>
    <p:sldId id="323" r:id="rId42"/>
    <p:sldId id="273" r:id="rId43"/>
    <p:sldId id="327" r:id="rId44"/>
    <p:sldId id="329" r:id="rId45"/>
    <p:sldId id="330" r:id="rId46"/>
    <p:sldId id="331" r:id="rId47"/>
    <p:sldId id="280" r:id="rId48"/>
  </p:sldIdLst>
  <p:sldSz cx="12192000" cy="6858000"/>
  <p:notesSz cx="6858000" cy="9144000"/>
  <p:embeddedFontLst>
    <p:embeddedFont>
      <p:font typeface="汉仪铸字葫芦娃W" panose="00020600040101010101" charset="-122"/>
      <p:regular r:id="rId55"/>
    </p:embeddedFont>
    <p:embeddedFont>
      <p:font typeface="汉仪劲楷简" panose="00020600040101010101" charset="-122"/>
      <p:regular r:id="rId56"/>
    </p:embeddedFont>
    <p:embeddedFont>
      <p:font typeface="微软雅黑" panose="020B0503020204020204" charset="-122"/>
      <p:regular r:id="rId57"/>
    </p:embeddedFont>
    <p:embeddedFont>
      <p:font typeface="华文仿宋" panose="02010600040101010101" charset="-122"/>
      <p:regular r:id="rId58"/>
    </p:embeddedFont>
  </p:embeddedFontLst>
  <p:custDataLst>
    <p:tags r:id="rId5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幸全" initials="幸全" lastIdx="1"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FC2DD"/>
    <a:srgbClr val="CF3044"/>
    <a:srgbClr val="222F3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9" Type="http://schemas.openxmlformats.org/officeDocument/2006/relationships/tags" Target="tags/tag112.xml"/><Relationship Id="rId58" Type="http://schemas.openxmlformats.org/officeDocument/2006/relationships/font" Target="fonts/font4.fntdata"/><Relationship Id="rId57" Type="http://schemas.openxmlformats.org/officeDocument/2006/relationships/font" Target="fonts/font3.fntdata"/><Relationship Id="rId56" Type="http://schemas.openxmlformats.org/officeDocument/2006/relationships/font" Target="fonts/font2.fntdata"/><Relationship Id="rId55" Type="http://schemas.openxmlformats.org/officeDocument/2006/relationships/font" Target="fonts/font1.fntdata"/><Relationship Id="rId54" Type="http://schemas.openxmlformats.org/officeDocument/2006/relationships/commentAuthors" Target="commentAuthors.xml"/><Relationship Id="rId53" Type="http://schemas.openxmlformats.org/officeDocument/2006/relationships/tableStyles" Target="tableStyles.xml"/><Relationship Id="rId52" Type="http://schemas.openxmlformats.org/officeDocument/2006/relationships/viewProps" Target="viewProps.xml"/><Relationship Id="rId51" Type="http://schemas.openxmlformats.org/officeDocument/2006/relationships/presProps" Target="presProps.xml"/><Relationship Id="rId50" Type="http://schemas.openxmlformats.org/officeDocument/2006/relationships/handoutMaster" Target="handoutMasters/handoutMaster1.xml"/><Relationship Id="rId5" Type="http://schemas.openxmlformats.org/officeDocument/2006/relationships/slide" Target="slides/slide3.xml"/><Relationship Id="rId49" Type="http://schemas.openxmlformats.org/officeDocument/2006/relationships/notesMaster" Target="notesMasters/notesMaster1.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汉仪劲楷简" panose="00020600040101010101" charset="-122"/>
              <a:ea typeface="汉仪劲楷简" panose="00020600040101010101"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汉仪劲楷简" panose="00020600040101010101" charset="-122"/>
              </a:rPr>
            </a:fld>
            <a:endParaRPr lang="zh-CN" altLang="en-US">
              <a:latin typeface="汉仪劲楷简" panose="00020600040101010101"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汉仪劲楷简" panose="00020600040101010101" charset="-122"/>
              <a:ea typeface="汉仪劲楷简" panose="00020600040101010101"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汉仪劲楷简" panose="00020600040101010101" charset="-122"/>
              </a:rPr>
            </a:fld>
            <a:endParaRPr lang="zh-CN" altLang="en-US">
              <a:latin typeface="汉仪劲楷简" panose="0002060004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汉仪劲楷简" panose="00020600040101010101" charset="-122"/>
                <a:ea typeface="汉仪劲楷简" panose="00020600040101010101"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汉仪劲楷简" panose="00020600040101010101" charset="-122"/>
                <a:ea typeface="汉仪劲楷简" panose="00020600040101010101"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汉仪劲楷简" panose="00020600040101010101" charset="-122"/>
                <a:ea typeface="汉仪劲楷简" panose="00020600040101010101"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汉仪劲楷简" panose="00020600040101010101" charset="-122"/>
                <a:ea typeface="汉仪劲楷简" panose="00020600040101010101"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汉仪劲楷简" panose="00020600040101010101" charset="-122"/>
        <a:ea typeface="汉仪劲楷简" panose="00020600040101010101" charset="-122"/>
        <a:cs typeface="+mn-cs"/>
      </a:defRPr>
    </a:lvl1pPr>
    <a:lvl2pPr marL="457200" algn="l" defTabSz="914400" rtl="0" eaLnBrk="1" latinLnBrk="0" hangingPunct="1">
      <a:defRPr sz="1200" kern="1200">
        <a:solidFill>
          <a:schemeClr val="tx1"/>
        </a:solidFill>
        <a:latin typeface="汉仪劲楷简" panose="00020600040101010101" charset="-122"/>
        <a:ea typeface="汉仪劲楷简" panose="00020600040101010101" charset="-122"/>
        <a:cs typeface="+mn-cs"/>
      </a:defRPr>
    </a:lvl2pPr>
    <a:lvl3pPr marL="914400" algn="l" defTabSz="914400" rtl="0" eaLnBrk="1" latinLnBrk="0" hangingPunct="1">
      <a:defRPr sz="1200" kern="1200">
        <a:solidFill>
          <a:schemeClr val="tx1"/>
        </a:solidFill>
        <a:latin typeface="汉仪劲楷简" panose="00020600040101010101" charset="-122"/>
        <a:ea typeface="汉仪劲楷简" panose="00020600040101010101" charset="-122"/>
        <a:cs typeface="+mn-cs"/>
      </a:defRPr>
    </a:lvl3pPr>
    <a:lvl4pPr marL="1371600" algn="l" defTabSz="914400" rtl="0" eaLnBrk="1" latinLnBrk="0" hangingPunct="1">
      <a:defRPr sz="1200" kern="1200">
        <a:solidFill>
          <a:schemeClr val="tx1"/>
        </a:solidFill>
        <a:latin typeface="汉仪劲楷简" panose="00020600040101010101" charset="-122"/>
        <a:ea typeface="汉仪劲楷简" panose="00020600040101010101" charset="-122"/>
        <a:cs typeface="+mn-cs"/>
      </a:defRPr>
    </a:lvl4pPr>
    <a:lvl5pPr marL="1828800" algn="l" defTabSz="914400" rtl="0" eaLnBrk="1" latinLnBrk="0" hangingPunct="1">
      <a:defRPr sz="1200" kern="1200">
        <a:solidFill>
          <a:schemeClr val="tx1"/>
        </a:solidFill>
        <a:latin typeface="汉仪劲楷简" panose="00020600040101010101" charset="-122"/>
        <a:ea typeface="汉仪劲楷简" panose="00020600040101010101"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7" name="图片 6" descr="5559546"/>
          <p:cNvPicPr>
            <a:picLocks noChangeAspect="1"/>
          </p:cNvPicPr>
          <p:nvPr userDrawn="1"/>
        </p:nvPicPr>
        <p:blipFill>
          <a:blip r:embed="rId2"/>
          <a:srcRect l="1435"/>
          <a:stretch>
            <a:fillRect/>
          </a:stretch>
        </p:blipFill>
        <p:spPr>
          <a:xfrm>
            <a:off x="-126365" y="0"/>
            <a:ext cx="6759575"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srcRect r="93677" b="18367"/>
          <a:stretch>
            <a:fillRect/>
          </a:stretch>
        </p:blipFill>
        <p:spPr>
          <a:xfrm>
            <a:off x="223520" y="247650"/>
            <a:ext cx="671195" cy="662305"/>
          </a:xfrm>
          <a:prstGeom prst="rect">
            <a:avLst/>
          </a:prstGeom>
        </p:spPr>
      </p:pic>
      <p:sp>
        <p:nvSpPr>
          <p:cNvPr id="8" name="标题 7"/>
          <p:cNvSpPr>
            <a:spLocks noGrp="1"/>
          </p:cNvSpPr>
          <p:nvPr>
            <p:ph type="title"/>
          </p:nvPr>
        </p:nvSpPr>
        <p:spPr>
          <a:xfrm>
            <a:off x="856615" y="403225"/>
            <a:ext cx="4781550" cy="430530"/>
          </a:xfrm>
        </p:spPr>
        <p:txBody>
          <a:bodyPr/>
          <a:lstStyle>
            <a:lvl1pPr>
              <a:defRPr sz="2800">
                <a:latin typeface="汉仪铸字葫芦娃W" panose="00020600040101010101" charset="-122"/>
                <a:ea typeface="汉仪铸字葫芦娃W" panose="00020600040101010101" charset="-122"/>
              </a:defRPr>
            </a:lvl1p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95960" y="360000"/>
            <a:ext cx="10800000" cy="720000"/>
          </a:xfrm>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a:xfrm>
            <a:off x="695960" y="6356350"/>
            <a:ext cx="2743200" cy="365125"/>
          </a:xfrm>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custDataLst>
              <p:tags r:id="rId5"/>
            </p:custDataLst>
          </p:nvPr>
        </p:nvSpPr>
        <p:spPr>
          <a:xfrm>
            <a:off x="8753983" y="6356350"/>
            <a:ext cx="2743200" cy="365125"/>
          </a:xfrm>
        </p:spPr>
        <p:txBody>
          <a:bodyPr wrap="square">
            <a:normAutofit/>
          </a:bodyPr>
          <a:lstStyle/>
          <a:p>
            <a:fld id="{BE5F26B5-172A-4DC2-B0B7-181CFC56B87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mc:AlternateContent xmlns:mc="http://schemas.openxmlformats.org/markup-compatibility/2006">
    <mc:Choice xmlns:p14="http://schemas.microsoft.com/office/powerpoint/2010/main" Requires="p14">
      <p:transition spd="slow" p14:dur="2000"/>
    </mc:Choice>
    <mc:Fallback>
      <p:transition spd="slow"/>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7.png"/><Relationship Id="rId3" Type="http://schemas.openxmlformats.org/officeDocument/2006/relationships/tags" Target="../tags/tag43.xml"/><Relationship Id="rId2" Type="http://schemas.microsoft.com/office/2007/relationships/media" Target="../media/media1.mp4"/><Relationship Id="rId1" Type="http://schemas.openxmlformats.org/officeDocument/2006/relationships/video" Target="../media/media1.mp4"/></Relationships>
</file>

<file path=ppt/slides/_rels/slide15.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13.svg"/><Relationship Id="rId7" Type="http://schemas.openxmlformats.org/officeDocument/2006/relationships/image" Target="../media/image12.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9.svg"/><Relationship Id="rId3" Type="http://schemas.openxmlformats.org/officeDocument/2006/relationships/image" Target="../media/image8.png"/><Relationship Id="rId2" Type="http://schemas.openxmlformats.org/officeDocument/2006/relationships/tags" Target="../tags/tag45.xml"/><Relationship Id="rId1" Type="http://schemas.openxmlformats.org/officeDocument/2006/relationships/tags" Target="../tags/tag44.xml"/></Relationships>
</file>

<file path=ppt/slides/_rels/slide16.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image" Target="../media/image20.jpeg"/><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7.svg"/><Relationship Id="rId3" Type="http://schemas.openxmlformats.org/officeDocument/2006/relationships/image" Target="../media/image16.png"/><Relationship Id="rId2" Type="http://schemas.openxmlformats.org/officeDocument/2006/relationships/image" Target="../media/image15.svg"/><Relationship Id="rId1" Type="http://schemas.openxmlformats.org/officeDocument/2006/relationships/image" Target="../media/image1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19.xml.rels><?xml version="1.0" encoding="UTF-8" standalone="yes"?>
<Relationships xmlns="http://schemas.openxmlformats.org/package/2006/relationships"><Relationship Id="rId9" Type="http://schemas.openxmlformats.org/officeDocument/2006/relationships/tags" Target="../tags/tag53.xml"/><Relationship Id="rId8" Type="http://schemas.openxmlformats.org/officeDocument/2006/relationships/tags" Target="../tags/tag52.xml"/><Relationship Id="rId7" Type="http://schemas.openxmlformats.org/officeDocument/2006/relationships/tags" Target="../tags/tag51.xml"/><Relationship Id="rId6" Type="http://schemas.openxmlformats.org/officeDocument/2006/relationships/tags" Target="../tags/tag50.xml"/><Relationship Id="rId5" Type="http://schemas.openxmlformats.org/officeDocument/2006/relationships/tags" Target="../tags/tag49.xml"/><Relationship Id="rId4" Type="http://schemas.openxmlformats.org/officeDocument/2006/relationships/tags" Target="../tags/tag48.xml"/><Relationship Id="rId3" Type="http://schemas.openxmlformats.org/officeDocument/2006/relationships/tags" Target="../tags/tag47.xml"/><Relationship Id="rId22" Type="http://schemas.openxmlformats.org/officeDocument/2006/relationships/slideLayout" Target="../slideLayouts/slideLayout2.xml"/><Relationship Id="rId21" Type="http://schemas.openxmlformats.org/officeDocument/2006/relationships/tags" Target="../tags/tag65.xml"/><Relationship Id="rId20" Type="http://schemas.openxmlformats.org/officeDocument/2006/relationships/tags" Target="../tags/tag64.xml"/><Relationship Id="rId2" Type="http://schemas.openxmlformats.org/officeDocument/2006/relationships/tags" Target="../tags/tag46.xml"/><Relationship Id="rId19" Type="http://schemas.openxmlformats.org/officeDocument/2006/relationships/tags" Target="../tags/tag63.xml"/><Relationship Id="rId18" Type="http://schemas.openxmlformats.org/officeDocument/2006/relationships/tags" Target="../tags/tag62.xml"/><Relationship Id="rId17" Type="http://schemas.openxmlformats.org/officeDocument/2006/relationships/tags" Target="../tags/tag61.xml"/><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tags" Target="../tags/tag56.xml"/><Relationship Id="rId11" Type="http://schemas.openxmlformats.org/officeDocument/2006/relationships/tags" Target="../tags/tag55.xml"/><Relationship Id="rId10" Type="http://schemas.openxmlformats.org/officeDocument/2006/relationships/tags" Target="../tags/tag54.xml"/><Relationship Id="rId1" Type="http://schemas.openxmlformats.org/officeDocument/2006/relationships/image" Target="../media/image4.png"/></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23.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image" Target="../media/image20.jpeg"/><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7.svg"/><Relationship Id="rId3" Type="http://schemas.openxmlformats.org/officeDocument/2006/relationships/image" Target="../media/image16.png"/><Relationship Id="rId2" Type="http://schemas.openxmlformats.org/officeDocument/2006/relationships/image" Target="../media/image15.svg"/><Relationship Id="rId1" Type="http://schemas.openxmlformats.org/officeDocument/2006/relationships/image" Target="../media/image14.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png"/></Relationships>
</file>

<file path=ppt/slides/_rels/slide25.xml.rels><?xml version="1.0" encoding="UTF-8" standalone="yes"?>
<Relationships xmlns="http://schemas.openxmlformats.org/package/2006/relationships"><Relationship Id="rId9" Type="http://schemas.openxmlformats.org/officeDocument/2006/relationships/tags" Target="../tags/tag74.xml"/><Relationship Id="rId8" Type="http://schemas.openxmlformats.org/officeDocument/2006/relationships/tags" Target="../tags/tag73.xml"/><Relationship Id="rId7" Type="http://schemas.openxmlformats.org/officeDocument/2006/relationships/tags" Target="../tags/tag72.xml"/><Relationship Id="rId6" Type="http://schemas.openxmlformats.org/officeDocument/2006/relationships/tags" Target="../tags/tag71.xml"/><Relationship Id="rId5" Type="http://schemas.openxmlformats.org/officeDocument/2006/relationships/tags" Target="../tags/tag70.xml"/><Relationship Id="rId4" Type="http://schemas.openxmlformats.org/officeDocument/2006/relationships/tags" Target="../tags/tag69.xml"/><Relationship Id="rId3" Type="http://schemas.openxmlformats.org/officeDocument/2006/relationships/tags" Target="../tags/tag68.xml"/><Relationship Id="rId2" Type="http://schemas.openxmlformats.org/officeDocument/2006/relationships/tags" Target="../tags/tag67.xml"/><Relationship Id="rId17" Type="http://schemas.openxmlformats.org/officeDocument/2006/relationships/slideLayout" Target="../slideLayouts/slideLayout2.xml"/><Relationship Id="rId16" Type="http://schemas.openxmlformats.org/officeDocument/2006/relationships/tags" Target="../tags/tag81.xml"/><Relationship Id="rId15" Type="http://schemas.openxmlformats.org/officeDocument/2006/relationships/tags" Target="../tags/tag80.xml"/><Relationship Id="rId14" Type="http://schemas.openxmlformats.org/officeDocument/2006/relationships/tags" Target="../tags/tag79.xml"/><Relationship Id="rId13" Type="http://schemas.openxmlformats.org/officeDocument/2006/relationships/tags" Target="../tags/tag78.xml"/><Relationship Id="rId12" Type="http://schemas.openxmlformats.org/officeDocument/2006/relationships/tags" Target="../tags/tag77.xml"/><Relationship Id="rId11" Type="http://schemas.openxmlformats.org/officeDocument/2006/relationships/tags" Target="../tags/tag76.xml"/><Relationship Id="rId10" Type="http://schemas.openxmlformats.org/officeDocument/2006/relationships/tags" Target="../tags/tag75.xml"/><Relationship Id="rId1" Type="http://schemas.openxmlformats.org/officeDocument/2006/relationships/tags" Target="../tags/tag66.xml"/></Relationships>
</file>

<file path=ppt/slides/_rels/slide26.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image" Target="../media/image20.jpeg"/><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7.svg"/><Relationship Id="rId3" Type="http://schemas.openxmlformats.org/officeDocument/2006/relationships/image" Target="../media/image16.png"/><Relationship Id="rId2" Type="http://schemas.openxmlformats.org/officeDocument/2006/relationships/image" Target="../media/image15.svg"/><Relationship Id="rId1" Type="http://schemas.openxmlformats.org/officeDocument/2006/relationships/image" Target="../media/image14.png"/></Relationships>
</file>

<file path=ppt/slides/_rels/slide27.xml.rels><?xml version="1.0" encoding="UTF-8" standalone="yes"?>
<Relationships xmlns="http://schemas.openxmlformats.org/package/2006/relationships"><Relationship Id="rId9" Type="http://schemas.openxmlformats.org/officeDocument/2006/relationships/tags" Target="../tags/tag90.xml"/><Relationship Id="rId8" Type="http://schemas.openxmlformats.org/officeDocument/2006/relationships/tags" Target="../tags/tag89.xml"/><Relationship Id="rId7" Type="http://schemas.openxmlformats.org/officeDocument/2006/relationships/tags" Target="../tags/tag88.xml"/><Relationship Id="rId6" Type="http://schemas.openxmlformats.org/officeDocument/2006/relationships/tags" Target="../tags/tag87.xml"/><Relationship Id="rId5" Type="http://schemas.openxmlformats.org/officeDocument/2006/relationships/tags" Target="../tags/tag86.xml"/><Relationship Id="rId4" Type="http://schemas.openxmlformats.org/officeDocument/2006/relationships/tags" Target="../tags/tag85.xml"/><Relationship Id="rId3" Type="http://schemas.openxmlformats.org/officeDocument/2006/relationships/tags" Target="../tags/tag84.xml"/><Relationship Id="rId2" Type="http://schemas.openxmlformats.org/officeDocument/2006/relationships/tags" Target="../tags/tag83.xml"/><Relationship Id="rId11" Type="http://schemas.openxmlformats.org/officeDocument/2006/relationships/slideLayout" Target="../slideLayouts/slideLayout2.xml"/><Relationship Id="rId10" Type="http://schemas.openxmlformats.org/officeDocument/2006/relationships/tags" Target="../tags/tag91.xml"/><Relationship Id="rId1" Type="http://schemas.openxmlformats.org/officeDocument/2006/relationships/tags" Target="../tags/tag8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tags" Target="../tags/tag14.xml"/><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31.xml.rels><?xml version="1.0" encoding="UTF-8" standalone="yes"?>
<Relationships xmlns="http://schemas.openxmlformats.org/package/2006/relationships"><Relationship Id="rId9" Type="http://schemas.openxmlformats.org/officeDocument/2006/relationships/tags" Target="../tags/tag99.xml"/><Relationship Id="rId8" Type="http://schemas.openxmlformats.org/officeDocument/2006/relationships/tags" Target="../tags/tag98.xml"/><Relationship Id="rId7" Type="http://schemas.openxmlformats.org/officeDocument/2006/relationships/tags" Target="../tags/tag97.xml"/><Relationship Id="rId6" Type="http://schemas.openxmlformats.org/officeDocument/2006/relationships/tags" Target="../tags/tag96.xml"/><Relationship Id="rId5" Type="http://schemas.openxmlformats.org/officeDocument/2006/relationships/tags" Target="../tags/tag95.xml"/><Relationship Id="rId4" Type="http://schemas.openxmlformats.org/officeDocument/2006/relationships/tags" Target="../tags/tag94.xml"/><Relationship Id="rId3" Type="http://schemas.openxmlformats.org/officeDocument/2006/relationships/tags" Target="../tags/tag93.xml"/><Relationship Id="rId22" Type="http://schemas.openxmlformats.org/officeDocument/2006/relationships/slideLayout" Target="../slideLayouts/slideLayout2.xml"/><Relationship Id="rId21" Type="http://schemas.openxmlformats.org/officeDocument/2006/relationships/tags" Target="../tags/tag111.xml"/><Relationship Id="rId20" Type="http://schemas.openxmlformats.org/officeDocument/2006/relationships/tags" Target="../tags/tag110.xml"/><Relationship Id="rId2" Type="http://schemas.openxmlformats.org/officeDocument/2006/relationships/tags" Target="../tags/tag92.xml"/><Relationship Id="rId19" Type="http://schemas.openxmlformats.org/officeDocument/2006/relationships/tags" Target="../tags/tag109.xml"/><Relationship Id="rId18" Type="http://schemas.openxmlformats.org/officeDocument/2006/relationships/tags" Target="../tags/tag108.xml"/><Relationship Id="rId17" Type="http://schemas.openxmlformats.org/officeDocument/2006/relationships/tags" Target="../tags/tag107.xml"/><Relationship Id="rId16" Type="http://schemas.openxmlformats.org/officeDocument/2006/relationships/tags" Target="../tags/tag106.xml"/><Relationship Id="rId15" Type="http://schemas.openxmlformats.org/officeDocument/2006/relationships/tags" Target="../tags/tag105.xml"/><Relationship Id="rId14" Type="http://schemas.openxmlformats.org/officeDocument/2006/relationships/tags" Target="../tags/tag104.xml"/><Relationship Id="rId13" Type="http://schemas.openxmlformats.org/officeDocument/2006/relationships/tags" Target="../tags/tag103.xml"/><Relationship Id="rId12" Type="http://schemas.openxmlformats.org/officeDocument/2006/relationships/tags" Target="../tags/tag102.xml"/><Relationship Id="rId11" Type="http://schemas.openxmlformats.org/officeDocument/2006/relationships/tags" Target="../tags/tag101.xml"/><Relationship Id="rId10" Type="http://schemas.openxmlformats.org/officeDocument/2006/relationships/tags" Target="../tags/tag100.xml"/><Relationship Id="rId1" Type="http://schemas.openxmlformats.org/officeDocument/2006/relationships/image" Target="../media/image4.pn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3.png"/><Relationship Id="rId1" Type="http://schemas.openxmlformats.org/officeDocument/2006/relationships/image" Target="../media/image22.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pn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3.png"/><Relationship Id="rId1" Type="http://schemas.openxmlformats.org/officeDocument/2006/relationships/image" Target="../media/image22.pn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3.png"/><Relationship Id="rId1" Type="http://schemas.openxmlformats.org/officeDocument/2006/relationships/image" Target="../media/image22.png"/></Relationships>
</file>

<file path=ppt/slides/_rels/slide4.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22.xml"/><Relationship Id="rId5" Type="http://schemas.openxmlformats.org/officeDocument/2006/relationships/tags" Target="../tags/tag21.xml"/><Relationship Id="rId4" Type="http://schemas.openxmlformats.org/officeDocument/2006/relationships/tags" Target="../tags/tag20.xml"/><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3.png"/><Relationship Id="rId1" Type="http://schemas.openxmlformats.org/officeDocument/2006/relationships/image" Target="../media/image22.pn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4.pn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4.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9" Type="http://schemas.openxmlformats.org/officeDocument/2006/relationships/tags" Target="../tags/tag30.xml"/><Relationship Id="rId8" Type="http://schemas.openxmlformats.org/officeDocument/2006/relationships/tags" Target="../tags/tag29.xml"/><Relationship Id="rId7" Type="http://schemas.openxmlformats.org/officeDocument/2006/relationships/tags" Target="../tags/tag28.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 Id="rId3" Type="http://schemas.openxmlformats.org/officeDocument/2006/relationships/tags" Target="../tags/tag24.xml"/><Relationship Id="rId22" Type="http://schemas.openxmlformats.org/officeDocument/2006/relationships/slideLayout" Target="../slideLayouts/slideLayout2.xml"/><Relationship Id="rId21" Type="http://schemas.openxmlformats.org/officeDocument/2006/relationships/tags" Target="../tags/tag42.xml"/><Relationship Id="rId20" Type="http://schemas.openxmlformats.org/officeDocument/2006/relationships/tags" Target="../tags/tag41.xml"/><Relationship Id="rId2" Type="http://schemas.openxmlformats.org/officeDocument/2006/relationships/tags" Target="../tags/tag23.xml"/><Relationship Id="rId19" Type="http://schemas.openxmlformats.org/officeDocument/2006/relationships/tags" Target="../tags/tag40.xml"/><Relationship Id="rId18" Type="http://schemas.openxmlformats.org/officeDocument/2006/relationships/tags" Target="../tags/tag39.xml"/><Relationship Id="rId17" Type="http://schemas.openxmlformats.org/officeDocument/2006/relationships/tags" Target="../tags/tag38.xml"/><Relationship Id="rId16" Type="http://schemas.openxmlformats.org/officeDocument/2006/relationships/tags" Target="../tags/tag37.xml"/><Relationship Id="rId15" Type="http://schemas.openxmlformats.org/officeDocument/2006/relationships/tags" Target="../tags/tag36.xml"/><Relationship Id="rId14" Type="http://schemas.openxmlformats.org/officeDocument/2006/relationships/tags" Target="../tags/tag35.xml"/><Relationship Id="rId13" Type="http://schemas.openxmlformats.org/officeDocument/2006/relationships/tags" Target="../tags/tag34.xml"/><Relationship Id="rId12" Type="http://schemas.openxmlformats.org/officeDocument/2006/relationships/tags" Target="../tags/tag33.xml"/><Relationship Id="rId11" Type="http://schemas.openxmlformats.org/officeDocument/2006/relationships/tags" Target="../tags/tag32.xml"/><Relationship Id="rId10" Type="http://schemas.openxmlformats.org/officeDocument/2006/relationships/tags" Target="../tags/tag31.xml"/><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6174740" y="2113915"/>
            <a:ext cx="5514340" cy="1938020"/>
          </a:xfrm>
          <a:prstGeom prst="rect">
            <a:avLst/>
          </a:prstGeom>
          <a:noFill/>
        </p:spPr>
        <p:txBody>
          <a:bodyPr wrap="square" rtlCol="0" anchor="t">
            <a:spAutoFit/>
          </a:bodyPr>
          <a:p>
            <a:pPr algn="dist"/>
            <a:r>
              <a:rPr lang="zh-CN" altLang="en-US" sz="8000" b="1">
                <a:latin typeface="汉仪铸字葫芦娃W" panose="00020600040101010101" charset="-122"/>
                <a:ea typeface="汉仪铸字葫芦娃W" panose="00020600040101010101" charset="-122"/>
              </a:rPr>
              <a:t>体育与健康</a:t>
            </a:r>
            <a:endParaRPr lang="zh-CN" altLang="en-US" sz="8000" b="1">
              <a:latin typeface="汉仪铸字葫芦娃W" panose="00020600040101010101" charset="-122"/>
              <a:ea typeface="汉仪铸字葫芦娃W" panose="00020600040101010101" charset="-122"/>
            </a:endParaRPr>
          </a:p>
          <a:p>
            <a:pPr algn="dist"/>
            <a:r>
              <a:rPr lang="zh-CN" altLang="en-US" sz="4000" b="1">
                <a:latin typeface="汉仪铸字葫芦娃W" panose="00020600040101010101" charset="-122"/>
                <a:ea typeface="汉仪铸字葫芦娃W" panose="00020600040101010101" charset="-122"/>
              </a:rPr>
              <a:t>（含民族民间体育手册）</a:t>
            </a:r>
            <a:endParaRPr lang="zh-CN" altLang="en-US" sz="4000" b="1">
              <a:latin typeface="汉仪铸字葫芦娃W" panose="00020600040101010101" charset="-122"/>
              <a:ea typeface="汉仪铸字葫芦娃W"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a:t>一、体育的起源与发展</a:t>
            </a:r>
            <a:endParaRPr lang="zh-CN" altLang="en-US"/>
          </a:p>
        </p:txBody>
      </p:sp>
      <p:sp>
        <p:nvSpPr>
          <p:cNvPr id="10" name="文本框 9"/>
          <p:cNvSpPr txBox="1"/>
          <p:nvPr/>
        </p:nvSpPr>
        <p:spPr>
          <a:xfrm>
            <a:off x="5414010" y="1224915"/>
            <a:ext cx="6380480" cy="4407535"/>
          </a:xfrm>
          <a:prstGeom prst="rect">
            <a:avLst/>
          </a:prstGeom>
          <a:noFill/>
        </p:spPr>
        <p:txBody>
          <a:bodyPr wrap="square">
            <a:spAutoFit/>
          </a:bodyPr>
          <a:lstStyle/>
          <a:p>
            <a:pPr marL="342900" indent="-342900" algn="just">
              <a:lnSpc>
                <a:spcPct val="130000"/>
              </a:lnSpc>
              <a:spcBef>
                <a:spcPts val="0"/>
              </a:spcBef>
              <a:spcAft>
                <a:spcPts val="0"/>
              </a:spcAft>
              <a:buClr>
                <a:schemeClr val="tx1"/>
              </a:buClr>
              <a:buFont typeface="汉仪劲楷简" panose="00020600040101010101" charset="-122"/>
              <a:buAutoNum type="arabicPeriod"/>
            </a:pPr>
            <a:r>
              <a:rPr lang="zh-CN" altLang="en-US" b="1">
                <a:solidFill>
                  <a:schemeClr val="accent2"/>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在我国，“体育”一词有两种解释。</a:t>
            </a: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例如，在《现代汉语词典》中，对“体育”一词是这样解释的：①以发展体力、增强体质为主要任务的教育，通过参加各项运动来实现在活动的过程中以锻炼人的身体为目的。②指体育运动。锻炼身体增强体质的各项活动，包括田径、体操、球类、游泳、武术、登山、射击、滑冰、滑雪、举重、摔跤、击剑、自行车等。“体育”一词具有两种解释的证据还可以从其翻译上找到，即“体育”一词有 physical education 和 sport（sports）两种不同的翻译，例如，国家体育总局的英文全称为“General Administration of Sport of China”；</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342900" indent="-342900" algn="just">
              <a:lnSpc>
                <a:spcPct val="130000"/>
              </a:lnSpc>
              <a:spcBef>
                <a:spcPts val="0"/>
              </a:spcBef>
              <a:spcAft>
                <a:spcPts val="0"/>
              </a:spcAft>
              <a:buClr>
                <a:schemeClr val="tx1"/>
              </a:buClr>
              <a:buFont typeface="汉仪劲楷简" panose="00020600040101010101" charset="-122"/>
              <a:buAutoNum type="arabicPeriod"/>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《中国学校体育》杂志的英文刊名为“China School Physical Education”。</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pic>
        <p:nvPicPr>
          <p:cNvPr id="3" name="图片 2"/>
          <p:cNvPicPr>
            <a:picLocks noChangeAspect="1"/>
          </p:cNvPicPr>
          <p:nvPr/>
        </p:nvPicPr>
        <p:blipFill>
          <a:blip r:embed="rId1"/>
          <a:stretch>
            <a:fillRect/>
          </a:stretch>
        </p:blipFill>
        <p:spPr>
          <a:xfrm>
            <a:off x="565785" y="1457325"/>
            <a:ext cx="4724400" cy="3943350"/>
          </a:xfrm>
          <a:prstGeom prst="rect">
            <a:avLst/>
          </a:prstGeom>
        </p:spPr>
      </p:pic>
      <p:sp>
        <p:nvSpPr>
          <p:cNvPr id="4" name="圆角矩形 3"/>
          <p:cNvSpPr/>
          <p:nvPr/>
        </p:nvSpPr>
        <p:spPr>
          <a:xfrm>
            <a:off x="5414010" y="5739130"/>
            <a:ext cx="6617335" cy="75565"/>
          </a:xfrm>
          <a:prstGeom prst="round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a:t>一、体育的起源与发展</a:t>
            </a:r>
            <a:endParaRPr lang="zh-CN" altLang="en-US"/>
          </a:p>
        </p:txBody>
      </p:sp>
      <p:sp>
        <p:nvSpPr>
          <p:cNvPr id="10" name="文本框 9"/>
          <p:cNvSpPr txBox="1"/>
          <p:nvPr/>
        </p:nvSpPr>
        <p:spPr>
          <a:xfrm>
            <a:off x="5414010" y="1457325"/>
            <a:ext cx="6380480" cy="4246245"/>
          </a:xfrm>
          <a:prstGeom prst="rect">
            <a:avLst/>
          </a:prstGeom>
          <a:noFill/>
        </p:spPr>
        <p:txBody>
          <a:bodyPr wrap="square">
            <a:spAutoFit/>
          </a:bodyPr>
          <a:lstStyle/>
          <a:p>
            <a:pPr indent="0" algn="just">
              <a:lnSpc>
                <a:spcPct val="15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在古希腊，游戏、角力、体操等曾被列为教育内容。17—18 世纪，西方的教育中也加进了打猎、游泳、爬山、赛跑、跳跃等活动，只是尚无统一的名称。18 世纪末，德国的 J.C.F. 古茨穆茨曾把这些活动分类、综合，统称为“体操”。进入 19 世纪，德国形成了新的体操体系，并将之广泛传播于欧美各国；且相继出现了多种新的运动项目。在学校也逐渐开展了超出原来体操范围的更多的运动项目建立起“体育是以身体活动为手段的教育”这一新概念，于是，在相当长的一段时间里，“体操”和“体育”两个词并存，混用，比较混乱，直到 20 世纪初才逐渐在世界范围内统一称为“体育”。</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pic>
        <p:nvPicPr>
          <p:cNvPr id="3" name="图片 2"/>
          <p:cNvPicPr>
            <a:picLocks noChangeAspect="1"/>
          </p:cNvPicPr>
          <p:nvPr/>
        </p:nvPicPr>
        <p:blipFill>
          <a:blip r:embed="rId1"/>
          <a:stretch>
            <a:fillRect/>
          </a:stretch>
        </p:blipFill>
        <p:spPr>
          <a:xfrm>
            <a:off x="565785" y="1457325"/>
            <a:ext cx="4724400" cy="3943350"/>
          </a:xfrm>
          <a:prstGeom prst="rect">
            <a:avLst/>
          </a:prstGeom>
        </p:spPr>
      </p:pic>
      <p:sp>
        <p:nvSpPr>
          <p:cNvPr id="4" name="圆角矩形 3"/>
          <p:cNvSpPr/>
          <p:nvPr/>
        </p:nvSpPr>
        <p:spPr>
          <a:xfrm>
            <a:off x="5414010" y="5739130"/>
            <a:ext cx="6617335" cy="75565"/>
          </a:xfrm>
          <a:prstGeom prst="round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a:t>一、体育的起源与发展</a:t>
            </a:r>
            <a:endParaRPr lang="zh-CN" altLang="en-US"/>
          </a:p>
        </p:txBody>
      </p:sp>
      <p:sp>
        <p:nvSpPr>
          <p:cNvPr id="10" name="文本框 9"/>
          <p:cNvSpPr txBox="1"/>
          <p:nvPr/>
        </p:nvSpPr>
        <p:spPr>
          <a:xfrm>
            <a:off x="5414010" y="1457325"/>
            <a:ext cx="6380480" cy="4076700"/>
          </a:xfrm>
          <a:prstGeom prst="rect">
            <a:avLst/>
          </a:prstGeom>
          <a:noFill/>
        </p:spPr>
        <p:txBody>
          <a:bodyPr wrap="square">
            <a:spAutoFit/>
          </a:bodyPr>
          <a:lstStyle/>
          <a:p>
            <a:pPr indent="0" algn="just">
              <a:lnSpc>
                <a:spcPct val="12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我国体育历史悠久，但“体育”却是一个外来词。它最早见于 20 世纪初的清末，当时我国有大批留学生远渡重洋求学，仅 1901 至 1906 年间，就有 1.3 万余人。其中，学体育的就有很多。回国后，他们将“体育”一词引进中国。</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2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在我国，“体育”一词最早见于 1904 年，在《湖北幼稚园开办章程》中提到对幼儿进行全面教育时说：“保全身体之健旺，体育发达基地。”在 1905 年《湖南蒙养院教课说略》上也提到：“体育功夫，体操发达其表，乐歌发达其里。”</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2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在我国，最早创办的体育团体是 1906 年上海的“沪西士商体育会”。1907 年我国著名女革命家秋瑾在绍兴也创办了体育会。同年，清皇朝学部的奏折中也开始有“体育”这个词。辛亥革命以后，“体育”一词就逐渐运用开来。</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pic>
        <p:nvPicPr>
          <p:cNvPr id="3" name="图片 2"/>
          <p:cNvPicPr>
            <a:picLocks noChangeAspect="1"/>
          </p:cNvPicPr>
          <p:nvPr/>
        </p:nvPicPr>
        <p:blipFill>
          <a:blip r:embed="rId1"/>
          <a:stretch>
            <a:fillRect/>
          </a:stretch>
        </p:blipFill>
        <p:spPr>
          <a:xfrm>
            <a:off x="565785" y="1457325"/>
            <a:ext cx="4724400" cy="3943350"/>
          </a:xfrm>
          <a:prstGeom prst="rect">
            <a:avLst/>
          </a:prstGeom>
        </p:spPr>
      </p:pic>
      <p:sp>
        <p:nvSpPr>
          <p:cNvPr id="4" name="圆角矩形 3"/>
          <p:cNvSpPr/>
          <p:nvPr/>
        </p:nvSpPr>
        <p:spPr>
          <a:xfrm>
            <a:off x="5414010" y="5739130"/>
            <a:ext cx="6617335" cy="75565"/>
          </a:xfrm>
          <a:prstGeom prst="round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a:t>一、体育的起源与发展</a:t>
            </a:r>
            <a:endParaRPr lang="zh-CN" altLang="en-US"/>
          </a:p>
        </p:txBody>
      </p:sp>
      <p:sp>
        <p:nvSpPr>
          <p:cNvPr id="10" name="文本框 9"/>
          <p:cNvSpPr txBox="1"/>
          <p:nvPr/>
        </p:nvSpPr>
        <p:spPr>
          <a:xfrm>
            <a:off x="5414010" y="833755"/>
            <a:ext cx="6380480" cy="5405755"/>
          </a:xfrm>
          <a:prstGeom prst="rect">
            <a:avLst/>
          </a:prstGeom>
          <a:noFill/>
        </p:spPr>
        <p:txBody>
          <a:bodyPr wrap="square">
            <a:spAutoFit/>
          </a:bodyPr>
          <a:lstStyle/>
          <a:p>
            <a:pPr indent="0" algn="just">
              <a:lnSpc>
                <a:spcPct val="12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1762 年，卢梭在法国出版了《爱弥尔》一书。他使用“体育”一词来描述对爱弥尔进行的身体的养护、培养和训练等身体教育过程。这本书由于激烈地批判了当时的教会教育，而在世界</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2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上引起很大反响，因此“体育”一词也在世界各国流传开来。从这里我们可以清楚地看到，“体育”一词的最初产生是源自“教育”一词，它最早是指教育体系中的一个专门领域。到 19 世纪，世界上教育发达的国家都普遍使用了“体育”一词，而我国由于闭关自守，直到 19 世纪中叶，德国和瑞典的体操传入我国，随后清政府才在兴办的“洋学堂”中设置了“体操课”。1902 年左右，“体育”这一术语传入中国。随着西方文化不断涌入我国，学校体育的内容也从单一的体操向多元化发展，课堂上出现了篮球、田径、足球等。许多有识之士提出不能把“学校体育课”称作“体操课”了，必须厘清概念层次。1923 年，在《中小学课程纲要草案》中，正式把“体操课”改为“体育课”。从此，“体育”一词成了标记学校中身体教育的专门术语。</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pic>
        <p:nvPicPr>
          <p:cNvPr id="3" name="图片 2"/>
          <p:cNvPicPr>
            <a:picLocks noChangeAspect="1"/>
          </p:cNvPicPr>
          <p:nvPr/>
        </p:nvPicPr>
        <p:blipFill>
          <a:blip r:embed="rId1"/>
          <a:stretch>
            <a:fillRect/>
          </a:stretch>
        </p:blipFill>
        <p:spPr>
          <a:xfrm>
            <a:off x="565785" y="1457325"/>
            <a:ext cx="4724400" cy="39433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知识拓展</a:t>
            </a:r>
            <a:endParaRPr lang="zh-CN" altLang="en-US"/>
          </a:p>
        </p:txBody>
      </p:sp>
      <p:pic>
        <p:nvPicPr>
          <p:cNvPr id="3" name="奥运史，中外体育交流趣闻">
            <a:hlinkClick r:id="" action="ppaction://media"/>
          </p:cNvPr>
          <p:cNvPicPr/>
          <p:nvPr>
            <a:videoFile r:link="rId1"/>
            <p:extLst>
              <p:ext uri="{DAA4B4D4-6D71-4841-9C94-3DE7FCFB9230}">
                <p14:media xmlns:p14="http://schemas.microsoft.com/office/powerpoint/2010/main" r:embed="rId2"/>
              </p:ext>
            </p:extLst>
            <p:custDataLst>
              <p:tags r:id="rId3"/>
            </p:custDataLst>
          </p:nvPr>
        </p:nvPicPr>
        <p:blipFill>
          <a:blip r:embed="rId4"/>
          <a:stretch>
            <a:fillRect/>
          </a:stretch>
        </p:blipFill>
        <p:spPr>
          <a:xfrm>
            <a:off x="1661160" y="1348740"/>
            <a:ext cx="8338185" cy="3868420"/>
          </a:xfrm>
          <a:prstGeom prst="rect">
            <a:avLst/>
          </a:prstGeom>
        </p:spPr>
      </p:pic>
      <p:sp>
        <p:nvSpPr>
          <p:cNvPr id="4" name="标题 1"/>
          <p:cNvSpPr>
            <a:spLocks noGrp="1"/>
          </p:cNvSpPr>
          <p:nvPr/>
        </p:nvSpPr>
        <p:spPr>
          <a:xfrm>
            <a:off x="3579495" y="5358130"/>
            <a:ext cx="4781550" cy="430530"/>
          </a:xfrm>
        </p:spPr>
        <p:txBody>
          <a:bodyPr/>
          <a:lstStyle>
            <a:lvl1pPr algn="l" defTabSz="914400" rtl="0" eaLnBrk="1" latinLnBrk="0" hangingPunct="1">
              <a:lnSpc>
                <a:spcPct val="90000"/>
              </a:lnSpc>
              <a:spcBef>
                <a:spcPct val="0"/>
              </a:spcBef>
              <a:buNone/>
              <a:defRPr sz="2800" kern="1200">
                <a:solidFill>
                  <a:schemeClr val="tx1"/>
                </a:solidFill>
                <a:latin typeface="汉仪铸字葫芦娃W" panose="00020600040101010101" charset="-122"/>
                <a:ea typeface="汉仪铸字葫芦娃W" panose="00020600040101010101" charset="-122"/>
                <a:cs typeface="+mj-cs"/>
              </a:defRPr>
            </a:lvl1pPr>
          </a:lstStyle>
          <a:p>
            <a:pPr algn="ctr"/>
            <a:r>
              <a:rPr lang="zh-CN" altLang="en-US" sz="1800">
                <a:sym typeface="+mn-ea"/>
              </a:rPr>
              <a:t>奥运史，中外体育交流趣闻</a:t>
            </a:r>
            <a:endParaRPr lang="zh-CN" altLang="en-US" sz="180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video fullScrn="0">
              <p:cMediaNode>
                <p:cTn id="2" fill="hold" display="1">
                  <p:stCondLst>
                    <p:cond delay="indefinite"/>
                  </p:stCondLst>
                </p:cTn>
                <p:tgtEl>
                  <p:spTgt spid="3"/>
                </p:tgtEl>
              </p:cMediaNode>
            </p:video>
            <p:seq concurrent="1" nextAc="seek">
              <p:cTn id="3" restart="whenNotActive" fill="hold" evtFilter="cancelBubble" nodeType="interactiveSeq">
                <p:stCondLst>
                  <p:cond evt="onClick" delay="0">
                    <p:tgtEl>
                      <p:spTgt spid="3"/>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a:sym typeface="+mn-ea"/>
              </a:rPr>
              <a:t>二、体育的概念</a:t>
            </a:r>
            <a:endParaRPr lang="zh-CN" altLang="en-US">
              <a:sym typeface="+mn-ea"/>
            </a:endParaRPr>
          </a:p>
        </p:txBody>
      </p:sp>
      <p:sp>
        <p:nvSpPr>
          <p:cNvPr id="10" name="文本框 9"/>
          <p:cNvSpPr txBox="1"/>
          <p:nvPr/>
        </p:nvSpPr>
        <p:spPr>
          <a:xfrm>
            <a:off x="2137410" y="1522730"/>
            <a:ext cx="9326880" cy="1476375"/>
          </a:xfrm>
          <a:prstGeom prst="rect">
            <a:avLst/>
          </a:prstGeom>
          <a:noFill/>
        </p:spPr>
        <p:txBody>
          <a:bodyPr wrap="square" rtlCol="0" anchor="t">
            <a:spAutoFit/>
          </a:bodyPr>
          <a:lstStyle/>
          <a:p>
            <a:pPr lvl="0" algn="just">
              <a:buClrTx/>
              <a:buSzTx/>
              <a:buFontTx/>
            </a:pPr>
            <a:r>
              <a:rPr lang="zh-CN" altLang="en-US">
                <a:sym typeface="汉仪劲楷简" panose="00020600040101010101" charset="-122"/>
              </a:rPr>
              <a:t>“体育”一词刚传入我国时，是指身体的教育，是作为教育的一部分出现的，作为一种与维</a:t>
            </a:r>
            <a:endParaRPr lang="zh-CN" altLang="en-US">
              <a:sym typeface="汉仪劲楷简" panose="00020600040101010101" charset="-122"/>
            </a:endParaRPr>
          </a:p>
          <a:p>
            <a:pPr lvl="0" algn="just">
              <a:buClrTx/>
              <a:buSzTx/>
              <a:buFontTx/>
            </a:pPr>
            <a:r>
              <a:rPr lang="zh-CN" altLang="en-US">
                <a:sym typeface="汉仪劲楷简" panose="00020600040101010101" charset="-122"/>
              </a:rPr>
              <a:t>持和发展身体的各种活动有关联的教育过程，与国际上理解的体育（physicaleducation）是一致的。随着社会的进步和体育事业的不断发展，其目的和内容都大大超出了原来“体育”的范畴，体育的概念也出现了“广义”与“狭义”之分。当用于广义时，一般是指体育运动，其中包括了体育教育、竞技运动和身体锻炼三个方面；用于狭义时，一般是指体育教育。</a:t>
            </a:r>
            <a:endParaRPr lang="zh-CN" altLang="en-US">
              <a:sym typeface="汉仪劲楷简" panose="00020600040101010101" charset="-122"/>
            </a:endParaRPr>
          </a:p>
        </p:txBody>
      </p:sp>
      <p:sp>
        <p:nvSpPr>
          <p:cNvPr id="15" name="文本框 14"/>
          <p:cNvSpPr txBox="1"/>
          <p:nvPr>
            <p:custDataLst>
              <p:tags r:id="rId1"/>
            </p:custDataLst>
          </p:nvPr>
        </p:nvSpPr>
        <p:spPr>
          <a:xfrm>
            <a:off x="2069465" y="3143885"/>
            <a:ext cx="9394190" cy="1419860"/>
          </a:xfrm>
          <a:prstGeom prst="rect">
            <a:avLst/>
          </a:prstGeom>
          <a:noFill/>
        </p:spPr>
        <p:txBody>
          <a:bodyPr wrap="square" rtlCol="0" anchor="t">
            <a:spAutoFit/>
          </a:bodyPr>
          <a:lstStyle/>
          <a:p>
            <a:pPr lvl="0" algn="just">
              <a:lnSpc>
                <a:spcPct val="120000"/>
              </a:lnSpc>
              <a:spcBef>
                <a:spcPts val="0"/>
              </a:spcBef>
              <a:spcAft>
                <a:spcPts val="0"/>
              </a:spcAft>
              <a:buClrTx/>
              <a:buSzTx/>
              <a:buFontTx/>
            </a:pPr>
            <a:r>
              <a:rPr lang="zh-CN" altLang="en-US">
                <a:sym typeface="汉仪劲楷简" panose="00020600040101010101" charset="-122"/>
              </a:rPr>
              <a:t>近年来，不少学者对体育的概念提出了一些解释，但目前比较普遍且有群众基础的观点是：</a:t>
            </a:r>
            <a:endParaRPr lang="zh-CN" altLang="en-US">
              <a:sym typeface="汉仪劲楷简" panose="00020600040101010101" charset="-122"/>
            </a:endParaRPr>
          </a:p>
          <a:p>
            <a:pPr lvl="0" algn="just">
              <a:lnSpc>
                <a:spcPct val="120000"/>
              </a:lnSpc>
              <a:spcBef>
                <a:spcPts val="0"/>
              </a:spcBef>
              <a:spcAft>
                <a:spcPts val="0"/>
              </a:spcAft>
              <a:buClrTx/>
              <a:buSzTx/>
              <a:buFontTx/>
            </a:pPr>
            <a:r>
              <a:rPr lang="zh-CN" altLang="en-US">
                <a:sym typeface="汉仪劲楷简" panose="00020600040101010101" charset="-122"/>
              </a:rPr>
              <a:t>体育是指根据人类社会生活的需要，依据人体生长发育、动作技能形成和机体机能提高的规律，以身体练习为基本手段，达到发展身心、增强体质、提高运动技术水平、丰富社会文化生活的一种有意识、有目的、有组织的社会活动。</a:t>
            </a:r>
            <a:endParaRPr lang="zh-CN" altLang="en-US">
              <a:sym typeface="汉仪劲楷简" panose="00020600040101010101" charset="-122"/>
            </a:endParaRPr>
          </a:p>
        </p:txBody>
      </p:sp>
      <p:sp>
        <p:nvSpPr>
          <p:cNvPr id="19" name="文本框 18"/>
          <p:cNvSpPr txBox="1"/>
          <p:nvPr>
            <p:custDataLst>
              <p:tags r:id="rId2"/>
            </p:custDataLst>
          </p:nvPr>
        </p:nvSpPr>
        <p:spPr>
          <a:xfrm>
            <a:off x="2001520" y="4629150"/>
            <a:ext cx="9542145" cy="755650"/>
          </a:xfrm>
          <a:prstGeom prst="rect">
            <a:avLst/>
          </a:prstGeom>
          <a:noFill/>
        </p:spPr>
        <p:txBody>
          <a:bodyPr wrap="square" rtlCol="0" anchor="t">
            <a:spAutoFit/>
          </a:bodyPr>
          <a:lstStyle/>
          <a:p>
            <a:pPr lvl="0" algn="l">
              <a:lnSpc>
                <a:spcPct val="120000"/>
              </a:lnSpc>
              <a:spcBef>
                <a:spcPts val="0"/>
              </a:spcBef>
              <a:spcAft>
                <a:spcPts val="0"/>
              </a:spcAft>
              <a:buClrTx/>
              <a:buSzTx/>
              <a:buFontTx/>
            </a:pPr>
            <a:r>
              <a:rPr lang="zh-CN" altLang="en-US">
                <a:sym typeface="汉仪劲楷简" panose="00020600040101010101" charset="-122"/>
              </a:rPr>
              <a:t>体育在学校领域是指“旨在增强体质，使身心得到和谐发展的身体活动”，通常亦称学校体育或体育教育。若扩展到社会，它又包括各种形式的运动，其中包括社会体育和竞技体育。</a:t>
            </a:r>
            <a:endParaRPr lang="zh-CN" altLang="en-US">
              <a:sym typeface="汉仪劲楷简" panose="00020600040101010101" charset="-122"/>
            </a:endParaRPr>
          </a:p>
        </p:txBody>
      </p:sp>
      <p:sp>
        <p:nvSpPr>
          <p:cNvPr id="7" name="矩形 6"/>
          <p:cNvSpPr/>
          <p:nvPr/>
        </p:nvSpPr>
        <p:spPr>
          <a:xfrm>
            <a:off x="991235" y="1692275"/>
            <a:ext cx="1010285" cy="969645"/>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矩形 19"/>
          <p:cNvSpPr/>
          <p:nvPr/>
        </p:nvSpPr>
        <p:spPr>
          <a:xfrm>
            <a:off x="991870" y="3275330"/>
            <a:ext cx="1009650" cy="969010"/>
          </a:xfrm>
          <a:prstGeom prst="rect">
            <a:avLst/>
          </a:prstGeom>
          <a:solidFill>
            <a:srgbClr val="222F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矩形 20"/>
          <p:cNvSpPr/>
          <p:nvPr/>
        </p:nvSpPr>
        <p:spPr>
          <a:xfrm>
            <a:off x="947420" y="4629150"/>
            <a:ext cx="1054100" cy="1011555"/>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2" name="图片 21" descr="343538343038393b343539303439343bd4cbb6af"/>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76960" y="4773930"/>
            <a:ext cx="741680" cy="741680"/>
          </a:xfrm>
          <a:prstGeom prst="rect">
            <a:avLst/>
          </a:prstGeom>
        </p:spPr>
      </p:pic>
      <p:pic>
        <p:nvPicPr>
          <p:cNvPr id="23" name="图片 22" descr="333437323830353b333437313034373bd4cbb6afbbe1"/>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129030" y="1832610"/>
            <a:ext cx="689610" cy="689610"/>
          </a:xfrm>
          <a:prstGeom prst="rect">
            <a:avLst/>
          </a:prstGeom>
        </p:spPr>
      </p:pic>
      <p:pic>
        <p:nvPicPr>
          <p:cNvPr id="24" name="图片 23" descr="32313535303037383b32313535303139313bd4cbb6afc8c8c9ed"/>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214120" y="3554095"/>
            <a:ext cx="520065" cy="5200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圆角矩形 20"/>
          <p:cNvSpPr/>
          <p:nvPr/>
        </p:nvSpPr>
        <p:spPr>
          <a:xfrm>
            <a:off x="380365" y="3778250"/>
            <a:ext cx="1647190" cy="2294890"/>
          </a:xfrm>
          <a:prstGeom prst="round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标题 1"/>
          <p:cNvSpPr>
            <a:spLocks noGrp="1"/>
          </p:cNvSpPr>
          <p:nvPr>
            <p:ph type="title"/>
          </p:nvPr>
        </p:nvSpPr>
        <p:spPr/>
        <p:txBody>
          <a:bodyPr/>
          <a:p>
            <a:r>
              <a:rPr lang="zh-CN" altLang="en-US"/>
              <a:t>三、体育的功能</a:t>
            </a:r>
            <a:endParaRPr lang="zh-CN" altLang="en-US"/>
          </a:p>
        </p:txBody>
      </p:sp>
      <p:grpSp>
        <p:nvGrpSpPr>
          <p:cNvPr id="16" name="组合 15"/>
          <p:cNvGrpSpPr/>
          <p:nvPr/>
        </p:nvGrpSpPr>
        <p:grpSpPr>
          <a:xfrm>
            <a:off x="2670810" y="3826510"/>
            <a:ext cx="1732915" cy="2007870"/>
            <a:chOff x="1724" y="5846"/>
            <a:chExt cx="3220" cy="3730"/>
          </a:xfrm>
        </p:grpSpPr>
        <p:sp>
          <p:nvSpPr>
            <p:cNvPr id="27" name="圆形"/>
            <p:cNvSpPr/>
            <p:nvPr/>
          </p:nvSpPr>
          <p:spPr>
            <a:xfrm>
              <a:off x="2221" y="6334"/>
              <a:ext cx="2233" cy="2232"/>
            </a:xfrm>
            <a:prstGeom prst="ellipse">
              <a:avLst/>
            </a:prstGeom>
            <a:noFill/>
            <a:ln w="50800" cap="flat" cmpd="sng" algn="ctr">
              <a:solidFill>
                <a:schemeClr val="bg1">
                  <a:lumMod val="85000"/>
                </a:schemeClr>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1800" b="1" i="0" u="none" strike="noStrike" kern="0" cap="none" spc="0" normalizeH="0" baseline="0" noProof="0">
                <a:ln>
                  <a:noFill/>
                </a:ln>
                <a:solidFill>
                  <a:srgbClr val="FFFFFF"/>
                </a:solidFill>
                <a:effectLst/>
                <a:uLnTx/>
                <a:uFillTx/>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28" name="圆形"/>
            <p:cNvSpPr/>
            <p:nvPr/>
          </p:nvSpPr>
          <p:spPr>
            <a:xfrm>
              <a:off x="1724" y="5846"/>
              <a:ext cx="3221" cy="3220"/>
            </a:xfrm>
            <a:prstGeom prst="ellipse">
              <a:avLst/>
            </a:prstGeom>
            <a:noFill/>
            <a:ln w="50800" cap="flat" cmpd="sng" algn="ctr">
              <a:solidFill>
                <a:srgbClr val="CF3044"/>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1800" b="1" i="0" u="none" strike="noStrike" kern="0" cap="none" spc="0" normalizeH="0" baseline="0" noProof="0">
                <a:ln>
                  <a:noFill/>
                </a:ln>
                <a:solidFill>
                  <a:srgbClr val="FFFFFF"/>
                </a:solidFill>
                <a:effectLst/>
                <a:uLnTx/>
                <a:uFillTx/>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29" name="圆形"/>
            <p:cNvSpPr/>
            <p:nvPr/>
          </p:nvSpPr>
          <p:spPr>
            <a:xfrm>
              <a:off x="4267" y="6051"/>
              <a:ext cx="567" cy="567"/>
            </a:xfrm>
            <a:prstGeom prst="ellipse">
              <a:avLst/>
            </a:prstGeom>
            <a:solidFill>
              <a:srgbClr val="CF3044"/>
            </a:solidFill>
            <a:ln w="38100" cap="flat" cmpd="sng" algn="ctr">
              <a:solidFill>
                <a:srgbClr val="FFFFFF"/>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1800" b="1" i="0" u="none" strike="noStrike" kern="0" cap="none" spc="0" normalizeH="0" baseline="0" noProof="0">
                <a:ln>
                  <a:noFill/>
                </a:ln>
                <a:solidFill>
                  <a:srgbClr val="FFFFFF"/>
                </a:solidFill>
                <a:effectLst/>
                <a:uLnTx/>
                <a:uFillTx/>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30" name="矩形"/>
            <p:cNvSpPr/>
            <p:nvPr/>
          </p:nvSpPr>
          <p:spPr>
            <a:xfrm>
              <a:off x="2181" y="8752"/>
              <a:ext cx="2363" cy="825"/>
            </a:xfrm>
            <a:prstGeom prst="roundRect">
              <a:avLst/>
            </a:prstGeom>
            <a:solidFill>
              <a:srgbClr val="CF3044"/>
            </a:solidFill>
            <a:ln w="50800" cap="flat" cmpd="sng" algn="ctr">
              <a:solidFill>
                <a:srgbClr val="FFFFFF"/>
              </a:solidFill>
              <a:prstDash val="solid"/>
              <a:miter lim="800000"/>
            </a:ln>
            <a:effectLst/>
          </p:spPr>
          <p:txBody>
            <a:bodyPr wrap="none" anchor="ctr">
              <a:norm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000" b="1" i="0" u="none" strike="noStrike" kern="0" cap="none" spc="0" normalizeH="0" baseline="0" noProof="0">
                  <a:ln>
                    <a:noFill/>
                  </a:ln>
                  <a:solidFill>
                    <a:srgbClr val="FFFFFF"/>
                  </a:solidFill>
                  <a:effectLst>
                    <a:outerShdw blurRad="38100" dist="38100" dir="2700000" algn="tl">
                      <a:srgbClr val="000000">
                        <a:alpha val="43137"/>
                      </a:srgbClr>
                    </a:outerShdw>
                  </a:effectLst>
                  <a:uLnTx/>
                  <a:uFillTx/>
                  <a:latin typeface="汉仪劲楷简" panose="00020600040101010101" charset="-122"/>
                  <a:ea typeface="汉仪劲楷简" panose="00020600040101010101" charset="-122"/>
                  <a:cs typeface="汉仪劲楷简" panose="00020600040101010101" charset="-122"/>
                  <a:sym typeface="汉仪劲楷简" panose="00020600040101010101" charset="-122"/>
                </a:rPr>
                <a:t>教育功能</a:t>
              </a:r>
              <a:endParaRPr kumimoji="0" lang="zh-CN" altLang="en-US" sz="2000" b="1" i="0" u="none" strike="noStrike" kern="0" cap="none" spc="0" normalizeH="0" baseline="0" noProof="0">
                <a:ln>
                  <a:noFill/>
                </a:ln>
                <a:solidFill>
                  <a:srgbClr val="FFFFFF"/>
                </a:solidFill>
                <a:effectLst>
                  <a:outerShdw blurRad="38100" dist="38100" dir="2700000" algn="tl">
                    <a:srgbClr val="000000">
                      <a:alpha val="43137"/>
                    </a:srgbClr>
                  </a:outerShdw>
                </a:effectLst>
                <a:uLnTx/>
                <a:uFillTx/>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grpSp>
      <p:grpSp>
        <p:nvGrpSpPr>
          <p:cNvPr id="17" name="组合 16"/>
          <p:cNvGrpSpPr/>
          <p:nvPr/>
        </p:nvGrpSpPr>
        <p:grpSpPr>
          <a:xfrm>
            <a:off x="5020310" y="3826510"/>
            <a:ext cx="1724025" cy="1997710"/>
            <a:chOff x="8170" y="5927"/>
            <a:chExt cx="3220" cy="3730"/>
          </a:xfrm>
        </p:grpSpPr>
        <p:sp>
          <p:nvSpPr>
            <p:cNvPr id="34" name="圆形"/>
            <p:cNvSpPr/>
            <p:nvPr/>
          </p:nvSpPr>
          <p:spPr>
            <a:xfrm>
              <a:off x="8667" y="6415"/>
              <a:ext cx="2233" cy="2232"/>
            </a:xfrm>
            <a:prstGeom prst="ellipse">
              <a:avLst/>
            </a:prstGeom>
            <a:noFill/>
            <a:ln w="50800" cap="flat" cmpd="sng" algn="ctr">
              <a:solidFill>
                <a:schemeClr val="bg1">
                  <a:lumMod val="85000"/>
                </a:schemeClr>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1800" b="1" i="0" u="none" strike="noStrike" kern="0" cap="none" spc="0" normalizeH="0" baseline="0" noProof="0">
                <a:ln>
                  <a:noFill/>
                </a:ln>
                <a:solidFill>
                  <a:srgbClr val="FFFFFF"/>
                </a:solidFill>
                <a:effectLst/>
                <a:uLnTx/>
                <a:uFillTx/>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35" name="圆形"/>
            <p:cNvSpPr/>
            <p:nvPr/>
          </p:nvSpPr>
          <p:spPr>
            <a:xfrm>
              <a:off x="8170" y="5927"/>
              <a:ext cx="3221" cy="3220"/>
            </a:xfrm>
            <a:prstGeom prst="ellipse">
              <a:avLst/>
            </a:prstGeom>
            <a:noFill/>
            <a:ln w="50800" cap="flat" cmpd="sng" algn="ctr">
              <a:solidFill>
                <a:srgbClr val="222F38"/>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1800" b="1" i="0" u="none" strike="noStrike" kern="0" cap="none" spc="0" normalizeH="0" baseline="0" noProof="0">
                <a:ln>
                  <a:noFill/>
                </a:ln>
                <a:solidFill>
                  <a:srgbClr val="FFFFFF"/>
                </a:solidFill>
                <a:effectLst/>
                <a:uLnTx/>
                <a:uFillTx/>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36" name="圆形"/>
            <p:cNvSpPr/>
            <p:nvPr/>
          </p:nvSpPr>
          <p:spPr>
            <a:xfrm>
              <a:off x="10616" y="6132"/>
              <a:ext cx="567" cy="567"/>
            </a:xfrm>
            <a:prstGeom prst="ellipse">
              <a:avLst/>
            </a:prstGeom>
            <a:solidFill>
              <a:srgbClr val="222F38"/>
            </a:solidFill>
            <a:ln w="38100" cap="flat" cmpd="sng" algn="ctr">
              <a:solidFill>
                <a:srgbClr val="FFFFFF"/>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1800" b="1" i="0" u="none" strike="noStrike" kern="0" cap="none" spc="0" normalizeH="0" baseline="0" noProof="0">
                <a:ln>
                  <a:noFill/>
                </a:ln>
                <a:solidFill>
                  <a:srgbClr val="FFFFFF"/>
                </a:solidFill>
                <a:effectLst/>
                <a:uLnTx/>
                <a:uFillTx/>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37" name="矩形"/>
            <p:cNvSpPr/>
            <p:nvPr/>
          </p:nvSpPr>
          <p:spPr>
            <a:xfrm>
              <a:off x="8627" y="8833"/>
              <a:ext cx="2363" cy="825"/>
            </a:xfrm>
            <a:prstGeom prst="roundRect">
              <a:avLst/>
            </a:prstGeom>
            <a:solidFill>
              <a:srgbClr val="222F38"/>
            </a:solidFill>
            <a:ln w="50800" cap="flat" cmpd="sng" algn="ctr">
              <a:solidFill>
                <a:srgbClr val="FFFFFF"/>
              </a:solidFill>
              <a:prstDash val="solid"/>
              <a:miter lim="800000"/>
            </a:ln>
            <a:effectLst/>
          </p:spPr>
          <p:txBody>
            <a:bodyPr wrap="none" anchor="ctr">
              <a:normAutofit lnSpcReduction="10000"/>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000" b="1" i="0" u="none" strike="noStrike" kern="0" cap="none" spc="0" normalizeH="0" baseline="0" noProof="0">
                  <a:ln>
                    <a:noFill/>
                  </a:ln>
                  <a:solidFill>
                    <a:srgbClr val="FFFFFF"/>
                  </a:solidFill>
                  <a:effectLst>
                    <a:outerShdw blurRad="38100" dist="38100" dir="2700000" algn="tl">
                      <a:srgbClr val="000000">
                        <a:alpha val="43137"/>
                      </a:srgbClr>
                    </a:outerShdw>
                  </a:effectLst>
                  <a:uLnTx/>
                  <a:uFillTx/>
                  <a:latin typeface="汉仪劲楷简" panose="00020600040101010101" charset="-122"/>
                  <a:ea typeface="汉仪劲楷简" panose="00020600040101010101" charset="-122"/>
                  <a:cs typeface="汉仪劲楷简" panose="00020600040101010101" charset="-122"/>
                  <a:sym typeface="汉仪劲楷简" panose="00020600040101010101" charset="-122"/>
                </a:rPr>
                <a:t>娱乐功能</a:t>
              </a:r>
              <a:endParaRPr kumimoji="0" lang="zh-CN" altLang="en-US" sz="2000" b="1" i="0" u="none" strike="noStrike" kern="0" cap="none" spc="0" normalizeH="0" baseline="0" noProof="0">
                <a:ln>
                  <a:noFill/>
                </a:ln>
                <a:solidFill>
                  <a:srgbClr val="FFFFFF"/>
                </a:solidFill>
                <a:effectLst>
                  <a:outerShdw blurRad="38100" dist="38100" dir="2700000" algn="tl">
                    <a:srgbClr val="000000">
                      <a:alpha val="43137"/>
                    </a:srgbClr>
                  </a:outerShdw>
                </a:effectLst>
                <a:uLnTx/>
                <a:uFillTx/>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grpSp>
      <p:sp>
        <p:nvSpPr>
          <p:cNvPr id="3" name="文本框 2"/>
          <p:cNvSpPr txBox="1"/>
          <p:nvPr/>
        </p:nvSpPr>
        <p:spPr>
          <a:xfrm>
            <a:off x="769620" y="1372870"/>
            <a:ext cx="10760710" cy="1753235"/>
          </a:xfrm>
          <a:prstGeom prst="rect">
            <a:avLst/>
          </a:prstGeom>
          <a:noFill/>
        </p:spPr>
        <p:txBody>
          <a:bodyPr wrap="square" rtlCol="0" anchor="t">
            <a:spAutoFit/>
          </a:bodyPr>
          <a:p>
            <a:pPr>
              <a:lnSpc>
                <a:spcPct val="150000"/>
              </a:lnSpc>
            </a:pPr>
            <a:r>
              <a:rPr lang="zh-CN" altLang="en-US"/>
              <a:t>体育的功能是指体育以其自身特点作用于任何社会所能产生的良好影响和效益。它是在体育的生物效应和社会效应上衍生出来的，是动态的。千百年来，体育之所以能不断地发展，而且越来越受到世界各国人民的重视，正是人们对体育功能的认识和利用的结果。随着人们对体育功能认识的进一步深入和提高，体育的功能将会越来越多地被发现和发挥，并更好地为人类的物质文明和精神文明建设服务。</a:t>
            </a:r>
            <a:endParaRPr lang="zh-CN" altLang="en-US"/>
          </a:p>
        </p:txBody>
      </p:sp>
      <p:grpSp>
        <p:nvGrpSpPr>
          <p:cNvPr id="18" name="组合 17"/>
          <p:cNvGrpSpPr/>
          <p:nvPr/>
        </p:nvGrpSpPr>
        <p:grpSpPr>
          <a:xfrm>
            <a:off x="7277100" y="3778250"/>
            <a:ext cx="1755775" cy="2294797"/>
            <a:chOff x="14166" y="5871"/>
            <a:chExt cx="3221" cy="4210"/>
          </a:xfrm>
        </p:grpSpPr>
        <p:sp>
          <p:nvSpPr>
            <p:cNvPr id="41" name="圆形"/>
            <p:cNvSpPr/>
            <p:nvPr/>
          </p:nvSpPr>
          <p:spPr>
            <a:xfrm>
              <a:off x="14663" y="6359"/>
              <a:ext cx="2233" cy="2232"/>
            </a:xfrm>
            <a:prstGeom prst="ellipse">
              <a:avLst/>
            </a:prstGeom>
            <a:noFill/>
            <a:ln w="50800" cap="flat" cmpd="sng" algn="ctr">
              <a:solidFill>
                <a:schemeClr val="bg1">
                  <a:lumMod val="85000"/>
                </a:schemeClr>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1800" b="1" i="0" u="none" strike="noStrike" kern="0" cap="none" spc="0" normalizeH="0" baseline="0" noProof="0">
                <a:ln>
                  <a:noFill/>
                </a:ln>
                <a:solidFill>
                  <a:srgbClr val="FFFFFF"/>
                </a:solidFill>
                <a:effectLst/>
                <a:uLnTx/>
                <a:uFillTx/>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42" name="圆形"/>
            <p:cNvSpPr/>
            <p:nvPr/>
          </p:nvSpPr>
          <p:spPr>
            <a:xfrm>
              <a:off x="14166" y="5871"/>
              <a:ext cx="3221" cy="3220"/>
            </a:xfrm>
            <a:prstGeom prst="ellipse">
              <a:avLst/>
            </a:prstGeom>
            <a:noFill/>
            <a:ln w="50800" cap="flat" cmpd="sng" algn="ctr">
              <a:solidFill>
                <a:srgbClr val="4FC2DD"/>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1800" b="1" i="0" u="none" strike="noStrike" kern="0" cap="none" spc="0" normalizeH="0" baseline="0" noProof="0">
                <a:ln>
                  <a:noFill/>
                </a:ln>
                <a:solidFill>
                  <a:srgbClr val="FFFFFF"/>
                </a:solidFill>
                <a:effectLst/>
                <a:uLnTx/>
                <a:uFillTx/>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44" name="圆形"/>
            <p:cNvSpPr/>
            <p:nvPr/>
          </p:nvSpPr>
          <p:spPr>
            <a:xfrm>
              <a:off x="16612" y="6076"/>
              <a:ext cx="567" cy="567"/>
            </a:xfrm>
            <a:prstGeom prst="ellipse">
              <a:avLst/>
            </a:prstGeom>
            <a:solidFill>
              <a:srgbClr val="4FC2DD"/>
            </a:solidFill>
            <a:ln w="38100" cap="flat" cmpd="sng" algn="ctr">
              <a:solidFill>
                <a:srgbClr val="FFFFFF"/>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1800" b="1" i="0" u="none" strike="noStrike" kern="0" cap="none" spc="0" normalizeH="0" baseline="0" noProof="0">
                <a:ln>
                  <a:noFill/>
                </a:ln>
                <a:solidFill>
                  <a:srgbClr val="FFFFFF"/>
                </a:solidFill>
                <a:effectLst/>
                <a:uLnTx/>
                <a:uFillTx/>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7" name="圆角矩形 6"/>
            <p:cNvSpPr/>
            <p:nvPr/>
          </p:nvSpPr>
          <p:spPr>
            <a:xfrm>
              <a:off x="14446" y="8647"/>
              <a:ext cx="2660" cy="1434"/>
            </a:xfrm>
            <a:prstGeom prst="roundRect">
              <a:avLst/>
            </a:prstGeom>
            <a:solidFill>
              <a:srgbClr val="4FC2DD"/>
            </a:solidFill>
            <a:ln w="349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9" name="文本框 18"/>
          <p:cNvSpPr txBox="1"/>
          <p:nvPr/>
        </p:nvSpPr>
        <p:spPr>
          <a:xfrm>
            <a:off x="558800" y="4039870"/>
            <a:ext cx="1290320" cy="1758315"/>
          </a:xfrm>
          <a:prstGeom prst="rect">
            <a:avLst/>
          </a:prstGeom>
          <a:noFill/>
        </p:spPr>
        <p:txBody>
          <a:bodyPr vert="eaVert" wrap="square" rtlCol="0">
            <a:spAutoFit/>
          </a:bodyPr>
          <a:p>
            <a:pPr algn="l">
              <a:lnSpc>
                <a:spcPct val="150000"/>
              </a:lnSpc>
            </a:pPr>
            <a:r>
              <a:rPr lang="zh-CN" altLang="en-US" sz="2400" b="1">
                <a:latin typeface="汉仪劲楷简" panose="00020600040101010101" charset="-122"/>
                <a:ea typeface="汉仪劲楷简" panose="00020600040101010101" charset="-122"/>
                <a:cs typeface="汉仪劲楷简" panose="00020600040101010101" charset="-122"/>
                <a:sym typeface="汉仪劲楷简" panose="00020600040101010101" charset="-122"/>
              </a:rPr>
              <a:t>体育的功能主要包括</a:t>
            </a:r>
            <a:endParaRPr lang="zh-CN" altLang="en-US" sz="2400" b="1">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pic>
        <p:nvPicPr>
          <p:cNvPr id="22" name="图片 21" descr="303b32313539333933383bc6b9c5d2c7f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3200400" y="4348480"/>
            <a:ext cx="689610" cy="689610"/>
          </a:xfrm>
          <a:prstGeom prst="rect">
            <a:avLst/>
          </a:prstGeom>
        </p:spPr>
      </p:pic>
      <p:pic>
        <p:nvPicPr>
          <p:cNvPr id="46" name="图片 45" descr="303b32313538393536373bd4cbb6af"/>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847330" y="4310380"/>
            <a:ext cx="619125" cy="619125"/>
          </a:xfrm>
          <a:prstGeom prst="rect">
            <a:avLst/>
          </a:prstGeom>
        </p:spPr>
      </p:pic>
      <p:pic>
        <p:nvPicPr>
          <p:cNvPr id="47" name="图片 46" descr="343435383234383b333638313834353bd4cbb6afd0ac"/>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518785" y="4202430"/>
            <a:ext cx="914400" cy="914400"/>
          </a:xfrm>
          <a:prstGeom prst="rect">
            <a:avLst/>
          </a:prstGeom>
        </p:spPr>
      </p:pic>
      <p:grpSp>
        <p:nvGrpSpPr>
          <p:cNvPr id="6" name="组合 5"/>
          <p:cNvGrpSpPr/>
          <p:nvPr/>
        </p:nvGrpSpPr>
        <p:grpSpPr>
          <a:xfrm>
            <a:off x="9779000" y="3778250"/>
            <a:ext cx="1755775" cy="1972653"/>
            <a:chOff x="14166" y="5871"/>
            <a:chExt cx="3221" cy="3619"/>
          </a:xfrm>
        </p:grpSpPr>
        <p:sp>
          <p:nvSpPr>
            <p:cNvPr id="8" name="圆形"/>
            <p:cNvSpPr/>
            <p:nvPr/>
          </p:nvSpPr>
          <p:spPr>
            <a:xfrm>
              <a:off x="14663" y="6359"/>
              <a:ext cx="2233" cy="2232"/>
            </a:xfrm>
            <a:prstGeom prst="ellipse">
              <a:avLst/>
            </a:prstGeom>
            <a:noFill/>
            <a:ln w="50800" cap="flat" cmpd="sng" algn="ctr">
              <a:solidFill>
                <a:schemeClr val="accent2"/>
              </a:solidFill>
              <a:prstDash val="solid"/>
              <a:miter lim="800000"/>
            </a:ln>
            <a:effectLst/>
          </p:spPr>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sz="1800" b="1" i="0" u="none" strike="noStrike" kern="0" cap="none" spc="0" normalizeH="0" baseline="0" noProof="0">
                <a:ln>
                  <a:noFill/>
                </a:ln>
                <a:solidFill>
                  <a:srgbClr val="FFFFFF"/>
                </a:solidFill>
                <a:effectLst/>
                <a:uLnTx/>
                <a:uFillTx/>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9" name="圆形"/>
            <p:cNvSpPr/>
            <p:nvPr/>
          </p:nvSpPr>
          <p:spPr>
            <a:xfrm>
              <a:off x="14166" y="5871"/>
              <a:ext cx="3221" cy="3220"/>
            </a:xfrm>
            <a:prstGeom prst="ellipse">
              <a:avLst/>
            </a:prstGeom>
            <a:noFill/>
            <a:ln w="50800" cap="flat" cmpd="sng" algn="ctr">
              <a:solidFill>
                <a:schemeClr val="accent2"/>
              </a:solidFill>
              <a:prstDash val="solid"/>
              <a:miter lim="800000"/>
            </a:ln>
            <a:effectLst/>
          </p:spPr>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sz="1800" b="1" i="0" u="none" strike="noStrike" kern="0" cap="none" spc="0" normalizeH="0" baseline="0" noProof="0">
                <a:ln>
                  <a:noFill/>
                </a:ln>
                <a:solidFill>
                  <a:srgbClr val="FFFFFF"/>
                </a:solidFill>
                <a:effectLst/>
                <a:uLnTx/>
                <a:uFillTx/>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10" name="圆形"/>
            <p:cNvSpPr/>
            <p:nvPr/>
          </p:nvSpPr>
          <p:spPr>
            <a:xfrm>
              <a:off x="16612" y="6076"/>
              <a:ext cx="567" cy="567"/>
            </a:xfrm>
            <a:prstGeom prst="ellipse">
              <a:avLst/>
            </a:prstGeom>
            <a:solidFill>
              <a:schemeClr val="accent2"/>
            </a:solidFill>
            <a:ln w="38100" cap="flat" cmpd="sng" algn="ctr">
              <a:solidFill>
                <a:schemeClr val="accent2"/>
              </a:solidFill>
              <a:prstDash val="solid"/>
              <a:miter lim="800000"/>
            </a:ln>
            <a:effectLst/>
          </p:spPr>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sz="1800" b="1" i="0" u="none" strike="noStrike" kern="0" cap="none" spc="0" normalizeH="0" baseline="0" noProof="0">
                <a:ln>
                  <a:noFill/>
                </a:ln>
                <a:solidFill>
                  <a:srgbClr val="FFFFFF"/>
                </a:solidFill>
                <a:effectLst/>
                <a:uLnTx/>
                <a:uFillTx/>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11" name="圆角矩形 10"/>
            <p:cNvSpPr/>
            <p:nvPr/>
          </p:nvSpPr>
          <p:spPr>
            <a:xfrm>
              <a:off x="14446" y="8647"/>
              <a:ext cx="2660" cy="842"/>
            </a:xfrm>
            <a:prstGeom prst="roundRect">
              <a:avLst/>
            </a:prstGeom>
            <a:solidFill>
              <a:schemeClr val="accent2"/>
            </a:solidFill>
            <a:ln w="349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文本框 11"/>
            <p:cNvSpPr txBox="1"/>
            <p:nvPr/>
          </p:nvSpPr>
          <p:spPr>
            <a:xfrm>
              <a:off x="14472" y="8758"/>
              <a:ext cx="2667" cy="732"/>
            </a:xfrm>
            <a:prstGeom prst="rect">
              <a:avLst/>
            </a:prstGeom>
            <a:solidFill>
              <a:schemeClr val="accent2"/>
            </a:solidFill>
            <a:ln>
              <a:solidFill>
                <a:schemeClr val="accent2"/>
              </a:solidFill>
            </a:ln>
          </p:spPr>
          <p:txBody>
            <a:bodyPr wrap="square" rtlCol="0" anchor="t">
              <a:spAutoFit/>
            </a:bodyPr>
            <a:p>
              <a:pPr algn="ctr"/>
              <a:r>
                <a:rPr lang="zh-CN" altLang="en-US" sz="2000">
                  <a:solidFill>
                    <a:schemeClr val="bg1"/>
                  </a:solidFill>
                </a:rPr>
                <a:t>经济功能</a:t>
              </a:r>
              <a:endParaRPr lang="zh-CN" altLang="en-US" sz="2000">
                <a:solidFill>
                  <a:schemeClr val="bg1"/>
                </a:solidFill>
              </a:endParaRPr>
            </a:p>
          </p:txBody>
        </p:sp>
      </p:grpSp>
      <p:pic>
        <p:nvPicPr>
          <p:cNvPr id="13" name="图片 12" descr="D:/体育与健康（含民族民间体育手册）/图片/篮球.png篮球"/>
          <p:cNvPicPr>
            <a:picLocks noChangeAspect="1"/>
          </p:cNvPicPr>
          <p:nvPr/>
        </p:nvPicPr>
        <p:blipFill>
          <a:blip r:embed="rId7"/>
          <a:srcRect l="2410" r="2410"/>
          <a:stretch>
            <a:fillRect/>
          </a:stretch>
        </p:blipFill>
        <p:spPr>
          <a:xfrm>
            <a:off x="10349230" y="4310380"/>
            <a:ext cx="619125" cy="619125"/>
          </a:xfrm>
          <a:prstGeom prst="rect">
            <a:avLst/>
          </a:prstGeom>
        </p:spPr>
      </p:pic>
      <p:sp>
        <p:nvSpPr>
          <p:cNvPr id="14" name="文本框 13"/>
          <p:cNvSpPr txBox="1"/>
          <p:nvPr/>
        </p:nvSpPr>
        <p:spPr>
          <a:xfrm>
            <a:off x="7421007" y="5296849"/>
            <a:ext cx="1453788" cy="706972"/>
          </a:xfrm>
          <a:prstGeom prst="rect">
            <a:avLst/>
          </a:prstGeom>
          <a:noFill/>
        </p:spPr>
        <p:txBody>
          <a:bodyPr wrap="square" rtlCol="0" anchor="t">
            <a:spAutoFit/>
          </a:bodyPr>
          <a:p>
            <a:pPr algn="ctr"/>
            <a:r>
              <a:rPr lang="zh-CN" altLang="en-US" sz="2000">
                <a:solidFill>
                  <a:schemeClr val="bg1"/>
                </a:solidFill>
              </a:rPr>
              <a:t>培养竞争意识功能</a:t>
            </a:r>
            <a:endParaRPr lang="zh-CN" altLang="en-US" sz="200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 name="文本框 39"/>
          <p:cNvSpPr txBox="1"/>
          <p:nvPr/>
        </p:nvSpPr>
        <p:spPr>
          <a:xfrm>
            <a:off x="5565775" y="3083560"/>
            <a:ext cx="6175375" cy="922020"/>
          </a:xfrm>
          <a:prstGeom prst="rect">
            <a:avLst/>
          </a:prstGeom>
          <a:noFill/>
        </p:spPr>
        <p:txBody>
          <a:bodyPr wrap="square">
            <a:spAutoFit/>
          </a:bodyPr>
          <a:lstStyle>
            <a:defPPr>
              <a:defRPr lang="zh-CN"/>
            </a:defPPr>
            <a:lvl1pPr algn="l">
              <a:defRPr sz="8800">
                <a:gradFill flip="none" rotWithShape="1">
                  <a:gsLst>
                    <a:gs pos="100000">
                      <a:srgbClr val="028A96"/>
                    </a:gs>
                    <a:gs pos="60000">
                      <a:srgbClr val="00AB3C"/>
                    </a:gs>
                    <a:gs pos="0">
                      <a:srgbClr val="0F82CB"/>
                    </a:gs>
                  </a:gsLst>
                  <a:lin ang="10800000" scaled="1"/>
                </a:gradFill>
                <a:latin typeface="汉仪菱心体简" panose="02010400000101010101" pitchFamily="2" charset="-122"/>
                <a:ea typeface="汉仪菱心体简" panose="02010400000101010101" pitchFamily="2" charset="-122"/>
                <a:cs typeface="+mn-ea"/>
              </a:defRPr>
            </a:lvl1pPr>
          </a:lstStyle>
          <a:p>
            <a:pPr algn="ctr"/>
            <a:r>
              <a:rPr lang="zh-CN" altLang="en-US" sz="5400">
                <a:solidFill>
                  <a:schemeClr val="tx1"/>
                </a:solidFill>
                <a:latin typeface="汉仪铸字葫芦娃W" panose="00020600040101010101" charset="-122"/>
                <a:ea typeface="汉仪铸字葫芦娃W" panose="00020600040101010101" charset="-122"/>
                <a:sym typeface="汉仪劲楷简" panose="00020600040101010101" charset="-122"/>
              </a:rPr>
              <a:t>体育对健康的影响</a:t>
            </a:r>
            <a:endParaRPr lang="zh-CN" altLang="en-US" sz="5400">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46" name="矩形 45"/>
          <p:cNvSpPr/>
          <p:nvPr/>
        </p:nvSpPr>
        <p:spPr>
          <a:xfrm rot="20847476">
            <a:off x="6612890" y="1616075"/>
            <a:ext cx="1052195" cy="962660"/>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47" name="文本框 46"/>
          <p:cNvSpPr txBox="1"/>
          <p:nvPr/>
        </p:nvSpPr>
        <p:spPr>
          <a:xfrm rot="20847476">
            <a:off x="6970395" y="1743075"/>
            <a:ext cx="337185" cy="708025"/>
          </a:xfrm>
          <a:prstGeom prst="rect">
            <a:avLst/>
          </a:prstGeom>
          <a:noFill/>
        </p:spPr>
        <p:txBody>
          <a:bodyPr wrap="square" rtlCol="0">
            <a:spAutoFit/>
          </a:bodyPr>
          <a:lstStyle/>
          <a:p>
            <a:pPr algn="ctr"/>
            <a:endParaRPr lang="zh-CN" altLang="en-US" sz="40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45" name="矩形 44"/>
          <p:cNvSpPr/>
          <p:nvPr/>
        </p:nvSpPr>
        <p:spPr>
          <a:xfrm rot="20908138">
            <a:off x="6759575" y="1762125"/>
            <a:ext cx="800100" cy="703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solidFill>
              <a:latin typeface="汉仪铸字葫芦娃W" panose="00020600040101010101" charset="-122"/>
              <a:ea typeface="汉仪铸字葫芦娃W" panose="00020600040101010101" charset="-122"/>
            </a:endParaRPr>
          </a:p>
        </p:txBody>
      </p:sp>
      <p:sp>
        <p:nvSpPr>
          <p:cNvPr id="43" name="文本框 42"/>
          <p:cNvSpPr txBox="1"/>
          <p:nvPr/>
        </p:nvSpPr>
        <p:spPr>
          <a:xfrm rot="20605942">
            <a:off x="6781800" y="1764665"/>
            <a:ext cx="942340" cy="768350"/>
          </a:xfrm>
          <a:prstGeom prst="rect">
            <a:avLst/>
          </a:prstGeom>
          <a:noFill/>
        </p:spPr>
        <p:txBody>
          <a:bodyPr wrap="square">
            <a:spAutoFit/>
          </a:bodyPr>
          <a:lstStyle/>
          <a:p>
            <a:pPr algn="l"/>
            <a:r>
              <a:rPr lang="zh-CN" altLang="en-US" sz="4400">
                <a:solidFill>
                  <a:schemeClr val="tx1"/>
                </a:solidFill>
                <a:latin typeface="汉仪铸字葫芦娃W" panose="00020600040101010101" charset="-122"/>
                <a:ea typeface="汉仪铸字葫芦娃W" panose="00020600040101010101" charset="-122"/>
                <a:cs typeface="+mn-ea"/>
                <a:sym typeface="+mn-lt"/>
              </a:rPr>
              <a:t>任</a:t>
            </a:r>
            <a:endParaRPr lang="zh-CN" altLang="en-US" sz="4400">
              <a:solidFill>
                <a:schemeClr val="tx1"/>
              </a:solidFill>
              <a:latin typeface="汉仪铸字葫芦娃W" panose="00020600040101010101" charset="-122"/>
              <a:ea typeface="汉仪铸字葫芦娃W" panose="00020600040101010101" charset="-122"/>
              <a:cs typeface="+mn-ea"/>
              <a:sym typeface="+mn-lt"/>
            </a:endParaRPr>
          </a:p>
        </p:txBody>
      </p:sp>
      <p:sp>
        <p:nvSpPr>
          <p:cNvPr id="80" name="矩形 79"/>
          <p:cNvSpPr/>
          <p:nvPr/>
        </p:nvSpPr>
        <p:spPr>
          <a:xfrm rot="555320">
            <a:off x="8174355" y="1576070"/>
            <a:ext cx="1052195" cy="962660"/>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81" name="文本框 80"/>
          <p:cNvSpPr txBox="1"/>
          <p:nvPr/>
        </p:nvSpPr>
        <p:spPr>
          <a:xfrm rot="555320">
            <a:off x="8531860" y="1542415"/>
            <a:ext cx="337185" cy="1030605"/>
          </a:xfrm>
          <a:prstGeom prst="rect">
            <a:avLst/>
          </a:prstGeom>
          <a:noFill/>
        </p:spPr>
        <p:txBody>
          <a:bodyPr wrap="square" rtlCol="0">
            <a:spAutoFit/>
          </a:bodyPr>
          <a:lstStyle/>
          <a:p>
            <a:pPr algn="ctr"/>
            <a:endParaRPr lang="zh-CN" altLang="en-US" sz="36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79" name="矩形 78"/>
          <p:cNvSpPr/>
          <p:nvPr/>
        </p:nvSpPr>
        <p:spPr>
          <a:xfrm rot="530917">
            <a:off x="8293100" y="1693545"/>
            <a:ext cx="800100" cy="703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汉仪铸字葫芦娃W" panose="00020600040101010101" charset="-122"/>
              <a:ea typeface="汉仪铸字葫芦娃W" panose="00020600040101010101" charset="-122"/>
            </a:endParaRPr>
          </a:p>
        </p:txBody>
      </p:sp>
      <p:sp>
        <p:nvSpPr>
          <p:cNvPr id="77" name="文本框 76"/>
          <p:cNvSpPr txBox="1"/>
          <p:nvPr/>
        </p:nvSpPr>
        <p:spPr>
          <a:xfrm rot="662449" flipH="1">
            <a:off x="8314690" y="1664970"/>
            <a:ext cx="273685" cy="768350"/>
          </a:xfrm>
          <a:prstGeom prst="rect">
            <a:avLst/>
          </a:prstGeom>
          <a:noFill/>
        </p:spPr>
        <p:txBody>
          <a:bodyPr wrap="square">
            <a:spAutoFit/>
          </a:bodyPr>
          <a:lstStyle/>
          <a:p>
            <a:pPr algn="l"/>
            <a:r>
              <a:rPr lang="zh-CN" altLang="en-US" sz="4400">
                <a:solidFill>
                  <a:schemeClr val="tx1"/>
                </a:solidFill>
                <a:latin typeface="汉仪铸字葫芦娃W" panose="00020600040101010101" charset="-122"/>
                <a:ea typeface="汉仪铸字葫芦娃W" panose="00020600040101010101" charset="-122"/>
                <a:cs typeface="+mn-ea"/>
                <a:sym typeface="+mn-lt"/>
              </a:rPr>
              <a:t>伍</a:t>
            </a:r>
            <a:endParaRPr lang="zh-CN" altLang="en-US" sz="4400">
              <a:solidFill>
                <a:schemeClr val="tx1"/>
              </a:solidFill>
              <a:latin typeface="汉仪铸字葫芦娃W" panose="00020600040101010101" charset="-122"/>
              <a:ea typeface="汉仪铸字葫芦娃W" panose="00020600040101010101" charset="-122"/>
              <a:cs typeface="+mn-ea"/>
              <a:sym typeface="+mn-lt"/>
            </a:endParaRPr>
          </a:p>
        </p:txBody>
      </p:sp>
      <p:sp>
        <p:nvSpPr>
          <p:cNvPr id="87" name="矩形 86"/>
          <p:cNvSpPr/>
          <p:nvPr/>
        </p:nvSpPr>
        <p:spPr>
          <a:xfrm rot="20553452">
            <a:off x="9672320" y="1510030"/>
            <a:ext cx="1052195" cy="962660"/>
          </a:xfrm>
          <a:prstGeom prst="rect">
            <a:avLst/>
          </a:prstGeom>
          <a:solidFill>
            <a:srgbClr val="222F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88" name="文本框 87"/>
          <p:cNvSpPr txBox="1"/>
          <p:nvPr/>
        </p:nvSpPr>
        <p:spPr>
          <a:xfrm rot="20553452">
            <a:off x="10029825" y="1476375"/>
            <a:ext cx="337185" cy="1030605"/>
          </a:xfrm>
          <a:prstGeom prst="rect">
            <a:avLst/>
          </a:prstGeom>
          <a:noFill/>
        </p:spPr>
        <p:txBody>
          <a:bodyPr wrap="square" rtlCol="0">
            <a:spAutoFit/>
          </a:bodyPr>
          <a:lstStyle/>
          <a:p>
            <a:pPr algn="ctr"/>
            <a:endParaRPr lang="zh-CN" altLang="en-US" sz="36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86" name="矩形 85"/>
          <p:cNvSpPr/>
          <p:nvPr/>
        </p:nvSpPr>
        <p:spPr>
          <a:xfrm rot="20635060">
            <a:off x="9801860" y="1645285"/>
            <a:ext cx="800100" cy="703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汉仪铸字葫芦娃W" panose="00020600040101010101" charset="-122"/>
              <a:ea typeface="汉仪铸字葫芦娃W" panose="00020600040101010101" charset="-122"/>
            </a:endParaRPr>
          </a:p>
        </p:txBody>
      </p:sp>
      <p:sp>
        <p:nvSpPr>
          <p:cNvPr id="84" name="文本框 83"/>
          <p:cNvSpPr txBox="1"/>
          <p:nvPr/>
        </p:nvSpPr>
        <p:spPr>
          <a:xfrm rot="20386458" flipH="1">
            <a:off x="9894570" y="1703705"/>
            <a:ext cx="273685" cy="768350"/>
          </a:xfrm>
          <a:prstGeom prst="rect">
            <a:avLst/>
          </a:prstGeom>
          <a:noFill/>
        </p:spPr>
        <p:txBody>
          <a:bodyPr wrap="square">
            <a:spAutoFit/>
          </a:bodyPr>
          <a:lstStyle/>
          <a:p>
            <a:pPr algn="l"/>
            <a:r>
              <a:rPr lang="zh-CN" altLang="en-US" sz="4400">
                <a:solidFill>
                  <a:schemeClr val="tx1"/>
                </a:solidFill>
                <a:latin typeface="汉仪铸字葫芦娃W" panose="00020600040101010101" charset="-122"/>
                <a:ea typeface="汉仪铸字葫芦娃W" panose="00020600040101010101" charset="-122"/>
                <a:cs typeface="+mn-ea"/>
                <a:sym typeface="+mn-lt"/>
              </a:rPr>
              <a:t>二</a:t>
            </a:r>
            <a:endParaRPr lang="zh-CN" altLang="en-US" sz="4400">
              <a:solidFill>
                <a:schemeClr val="tx1"/>
              </a:solidFill>
              <a:latin typeface="汉仪铸字葫芦娃W" panose="00020600040101010101" charset="-122"/>
              <a:ea typeface="汉仪铸字葫芦娃W" panose="00020600040101010101" charset="-122"/>
              <a:cs typeface="+mn-ea"/>
              <a:sym typeface="+mn-lt"/>
            </a:endParaRPr>
          </a:p>
        </p:txBody>
      </p:sp>
      <p:sp>
        <p:nvSpPr>
          <p:cNvPr id="95" name="文本框 94"/>
          <p:cNvSpPr txBox="1"/>
          <p:nvPr/>
        </p:nvSpPr>
        <p:spPr>
          <a:xfrm rot="711397">
            <a:off x="10419715" y="1407160"/>
            <a:ext cx="337185" cy="1030605"/>
          </a:xfrm>
          <a:prstGeom prst="rect">
            <a:avLst/>
          </a:prstGeom>
          <a:noFill/>
        </p:spPr>
        <p:txBody>
          <a:bodyPr wrap="square" rtlCol="0">
            <a:spAutoFit/>
          </a:bodyPr>
          <a:lstStyle/>
          <a:p>
            <a:pPr algn="ctr"/>
            <a:endParaRPr lang="zh-CN" altLang="en-US" sz="36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p:cNvSpPr>
            <a:spLocks noGrp="1"/>
          </p:cNvSpPr>
          <p:nvPr>
            <p:ph type="title"/>
          </p:nvPr>
        </p:nvSpPr>
        <p:spPr/>
        <p:txBody>
          <a:bodyPr/>
          <a:p>
            <a:r>
              <a:rPr lang="zh-CN" altLang="en-US"/>
              <a:t>任务描述</a:t>
            </a:r>
            <a:endParaRPr lang="zh-CN" altLang="en-US"/>
          </a:p>
        </p:txBody>
      </p:sp>
      <p:pic>
        <p:nvPicPr>
          <p:cNvPr id="16" name="图片 15"/>
          <p:cNvPicPr>
            <a:picLocks noChangeAspect="1"/>
          </p:cNvPicPr>
          <p:nvPr/>
        </p:nvPicPr>
        <p:blipFill>
          <a:blip r:embed="rId1"/>
          <a:stretch>
            <a:fillRect/>
          </a:stretch>
        </p:blipFill>
        <p:spPr>
          <a:xfrm>
            <a:off x="5762625" y="590550"/>
            <a:ext cx="6429375" cy="6267450"/>
          </a:xfrm>
          <a:prstGeom prst="rect">
            <a:avLst/>
          </a:prstGeom>
        </p:spPr>
      </p:pic>
      <p:sp>
        <p:nvSpPr>
          <p:cNvPr id="17" name="文本框 16"/>
          <p:cNvSpPr txBox="1"/>
          <p:nvPr/>
        </p:nvSpPr>
        <p:spPr>
          <a:xfrm>
            <a:off x="662940" y="1991360"/>
            <a:ext cx="5099050" cy="3322955"/>
          </a:xfrm>
          <a:prstGeom prst="rect">
            <a:avLst/>
          </a:prstGeom>
          <a:noFill/>
        </p:spPr>
        <p:txBody>
          <a:bodyPr wrap="square" rtlCol="0" anchor="t">
            <a:spAutoFit/>
          </a:bodyPr>
          <a:p>
            <a:pPr algn="just">
              <a:lnSpc>
                <a:spcPct val="150000"/>
              </a:lnSpc>
            </a:pPr>
            <a:r>
              <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rPr>
              <a:t>“生命在于运动”，体育锻炼对于人体身心健康起着重要的作用。科学的体育锻炼不仅能增强人体各器官、系统的免疫功能，全面促进机体的新陈代谢和身体的正常发育，而且能磨炼意志，培养自信心，提高抗挫折能力，陶冶美的性情，增强社会适应能力。本任务我们就来认识体育对健康的影响。</a:t>
            </a:r>
            <a:endPar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a:sym typeface="+mn-ea"/>
              </a:rPr>
              <a:t>任务目标</a:t>
            </a:r>
            <a:endParaRPr lang="zh-CN" altLang="en-US">
              <a:sym typeface="+mn-ea"/>
            </a:endParaRPr>
          </a:p>
        </p:txBody>
      </p:sp>
      <p:pic>
        <p:nvPicPr>
          <p:cNvPr id="13" name="图片 12"/>
          <p:cNvPicPr>
            <a:picLocks noChangeAspect="1"/>
          </p:cNvPicPr>
          <p:nvPr/>
        </p:nvPicPr>
        <p:blipFill>
          <a:blip r:embed="rId1"/>
          <a:stretch>
            <a:fillRect/>
          </a:stretch>
        </p:blipFill>
        <p:spPr>
          <a:xfrm>
            <a:off x="488950" y="1209675"/>
            <a:ext cx="4314825" cy="5086350"/>
          </a:xfrm>
          <a:prstGeom prst="rect">
            <a:avLst/>
          </a:prstGeom>
        </p:spPr>
      </p:pic>
      <p:grpSp>
        <p:nvGrpSpPr>
          <p:cNvPr id="39" name="组合 38"/>
          <p:cNvGrpSpPr/>
          <p:nvPr>
            <p:custDataLst>
              <p:tags r:id="rId2"/>
            </p:custDataLst>
          </p:nvPr>
        </p:nvGrpSpPr>
        <p:grpSpPr>
          <a:xfrm>
            <a:off x="4544060" y="1423035"/>
            <a:ext cx="3279775" cy="2011680"/>
            <a:chOff x="7156" y="2241"/>
            <a:chExt cx="5165" cy="3168"/>
          </a:xfrm>
        </p:grpSpPr>
        <p:sp>
          <p:nvSpPr>
            <p:cNvPr id="22" name="圆角矩形 5"/>
            <p:cNvSpPr/>
            <p:nvPr>
              <p:custDataLst>
                <p:tags r:id="rId3"/>
              </p:custDataLst>
            </p:nvPr>
          </p:nvSpPr>
          <p:spPr>
            <a:xfrm>
              <a:off x="7424" y="2241"/>
              <a:ext cx="1295" cy="1305"/>
            </a:xfrm>
            <a:prstGeom prst="roundRect">
              <a:avLst>
                <a:gd name="adj" fmla="val 8303"/>
              </a:avLst>
            </a:prstGeom>
            <a:solidFill>
              <a:schemeClr val="accent5"/>
            </a:solidFill>
            <a:ln>
              <a:noFill/>
            </a:ln>
            <a:effectLst>
              <a:outerShdw blurRad="114300" dist="25400" dir="18000000" rotWithShape="0">
                <a:schemeClr val="accent5">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圆角矩形 168"/>
            <p:cNvSpPr/>
            <p:nvPr>
              <p:custDataLst>
                <p:tags r:id="rId4"/>
              </p:custDataLst>
            </p:nvPr>
          </p:nvSpPr>
          <p:spPr>
            <a:xfrm>
              <a:off x="7156" y="2492"/>
              <a:ext cx="5165" cy="2917"/>
            </a:xfrm>
            <a:prstGeom prst="roundRect">
              <a:avLst>
                <a:gd name="adj" fmla="val 8303"/>
              </a:avLst>
            </a:prstGeom>
            <a:solidFill>
              <a:schemeClr val="bg1"/>
            </a:solidFill>
            <a:ln>
              <a:noFill/>
            </a:ln>
            <a:effectLst>
              <a:outerShdw blurRad="3175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文本框 24"/>
            <p:cNvSpPr txBox="1"/>
            <p:nvPr>
              <p:custDataLst>
                <p:tags r:id="rId5"/>
              </p:custDataLst>
            </p:nvPr>
          </p:nvSpPr>
          <p:spPr>
            <a:xfrm>
              <a:off x="7424" y="2809"/>
              <a:ext cx="3268" cy="2381"/>
            </a:xfrm>
            <a:prstGeom prst="rect">
              <a:avLst/>
            </a:prstGeom>
            <a:noFill/>
          </p:spPr>
          <p:txBody>
            <a:bodyPr wrap="square" rtlCol="0" anchor="t" anchorCtr="0">
              <a:normAutofit/>
            </a:bodyPr>
            <a:p>
              <a:pPr marL="0" lvl="0" indent="0" algn="l">
                <a:lnSpc>
                  <a:spcPct val="120000"/>
                </a:lnSpc>
                <a:spcBef>
                  <a:spcPts val="0"/>
                </a:spcBef>
                <a:spcAft>
                  <a:spcPts val="800"/>
                </a:spcAft>
                <a:buSzPct val="100000"/>
              </a:pPr>
              <a:r>
                <a:rPr sz="2500" spc="200">
                  <a:solidFill>
                    <a:schemeClr val="tx1"/>
                  </a:solidFill>
                  <a:uFillTx/>
                  <a:ea typeface="+mn-lt"/>
                  <a:sym typeface="汉仪劲楷简" panose="00020600040101010101" charset="-122"/>
                </a:rPr>
                <a:t>了解健康的概念。</a:t>
              </a:r>
              <a:endParaRPr sz="2500" spc="200">
                <a:solidFill>
                  <a:schemeClr val="tx1"/>
                </a:solidFill>
                <a:uFillTx/>
                <a:ea typeface="+mn-lt"/>
                <a:sym typeface="汉仪劲楷简" panose="00020600040101010101" charset="-122"/>
              </a:endParaRPr>
            </a:p>
          </p:txBody>
        </p:sp>
        <p:sp>
          <p:nvSpPr>
            <p:cNvPr id="26" name="椭圆 25"/>
            <p:cNvSpPr/>
            <p:nvPr>
              <p:custDataLst>
                <p:tags r:id="rId6"/>
              </p:custDataLst>
            </p:nvPr>
          </p:nvSpPr>
          <p:spPr>
            <a:xfrm>
              <a:off x="11159" y="2809"/>
              <a:ext cx="798" cy="799"/>
            </a:xfrm>
            <a:prstGeom prst="ellipse">
              <a:avLst/>
            </a:prstGeom>
            <a:solidFill>
              <a:schemeClr val="accent5"/>
            </a:solidFill>
            <a:ln>
              <a:noFill/>
            </a:ln>
            <a:effectLst>
              <a:outerShdw blurRad="254000" dist="114300" dir="4020000" sx="79000" sy="79000" algn="t" rotWithShape="0">
                <a:schemeClr val="accent5">
                  <a:lumMod val="75000"/>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p>
              <a:pPr algn="ctr"/>
              <a:r>
                <a:rPr lang="en-US" altLang="zh-CN" b="1">
                  <a:solidFill>
                    <a:schemeClr val="lt1"/>
                  </a:solidFill>
                </a:rPr>
                <a:t>1</a:t>
              </a:r>
              <a:endParaRPr lang="en-US" altLang="zh-CN" b="1">
                <a:solidFill>
                  <a:schemeClr val="lt1"/>
                </a:solidFill>
              </a:endParaRPr>
            </a:p>
          </p:txBody>
        </p:sp>
      </p:grpSp>
      <p:grpSp>
        <p:nvGrpSpPr>
          <p:cNvPr id="40" name="组合 39"/>
          <p:cNvGrpSpPr/>
          <p:nvPr>
            <p:custDataLst>
              <p:tags r:id="rId7"/>
            </p:custDataLst>
          </p:nvPr>
        </p:nvGrpSpPr>
        <p:grpSpPr>
          <a:xfrm>
            <a:off x="8218805" y="1423035"/>
            <a:ext cx="3279140" cy="2011045"/>
            <a:chOff x="12943" y="2241"/>
            <a:chExt cx="5164" cy="3167"/>
          </a:xfrm>
        </p:grpSpPr>
        <p:sp>
          <p:nvSpPr>
            <p:cNvPr id="27" name="圆角矩形 6"/>
            <p:cNvSpPr/>
            <p:nvPr>
              <p:custDataLst>
                <p:tags r:id="rId8"/>
              </p:custDataLst>
            </p:nvPr>
          </p:nvSpPr>
          <p:spPr>
            <a:xfrm>
              <a:off x="13211" y="2241"/>
              <a:ext cx="1295" cy="1305"/>
            </a:xfrm>
            <a:prstGeom prst="roundRect">
              <a:avLst>
                <a:gd name="adj" fmla="val 8303"/>
              </a:avLst>
            </a:prstGeom>
            <a:solidFill>
              <a:schemeClr val="accent3"/>
            </a:solidFill>
            <a:ln>
              <a:noFill/>
            </a:ln>
            <a:effectLst>
              <a:outerShdw blurRad="114300" dist="25400" dir="18000000"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圆角矩形 7"/>
            <p:cNvSpPr/>
            <p:nvPr>
              <p:custDataLst>
                <p:tags r:id="rId9"/>
              </p:custDataLst>
            </p:nvPr>
          </p:nvSpPr>
          <p:spPr>
            <a:xfrm>
              <a:off x="12943" y="2492"/>
              <a:ext cx="5165" cy="2917"/>
            </a:xfrm>
            <a:prstGeom prst="roundRect">
              <a:avLst>
                <a:gd name="adj" fmla="val 8303"/>
              </a:avLst>
            </a:prstGeom>
            <a:solidFill>
              <a:schemeClr val="bg1"/>
            </a:solidFill>
            <a:ln>
              <a:noFill/>
            </a:ln>
            <a:effectLst>
              <a:outerShdw blurRad="3175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文本框 28"/>
            <p:cNvSpPr txBox="1"/>
            <p:nvPr>
              <p:custDataLst>
                <p:tags r:id="rId10"/>
              </p:custDataLst>
            </p:nvPr>
          </p:nvSpPr>
          <p:spPr>
            <a:xfrm>
              <a:off x="13211" y="2809"/>
              <a:ext cx="3203" cy="2381"/>
            </a:xfrm>
            <a:prstGeom prst="rect">
              <a:avLst/>
            </a:prstGeom>
            <a:noFill/>
          </p:spPr>
          <p:txBody>
            <a:bodyPr wrap="square" rtlCol="0" anchor="t" anchorCtr="0">
              <a:normAutofit/>
            </a:bodyPr>
            <a:p>
              <a:pPr marL="0" lvl="0" indent="0" algn="l">
                <a:lnSpc>
                  <a:spcPct val="120000"/>
                </a:lnSpc>
                <a:spcBef>
                  <a:spcPts val="0"/>
                </a:spcBef>
                <a:spcAft>
                  <a:spcPts val="800"/>
                </a:spcAft>
                <a:buSzPct val="100000"/>
              </a:pPr>
              <a:r>
                <a:rPr sz="2500" spc="200">
                  <a:solidFill>
                    <a:schemeClr val="tx1"/>
                  </a:solidFill>
                  <a:uFillTx/>
                  <a:sym typeface="汉仪劲楷简" panose="00020600040101010101" charset="-122"/>
                </a:rPr>
                <a:t>熟悉健康的标准</a:t>
              </a:r>
              <a:endParaRPr sz="2500" spc="200">
                <a:solidFill>
                  <a:schemeClr val="tx1"/>
                </a:solidFill>
                <a:uFillTx/>
                <a:sym typeface="汉仪劲楷简" panose="00020600040101010101" charset="-122"/>
              </a:endParaRPr>
            </a:p>
          </p:txBody>
        </p:sp>
        <p:sp>
          <p:nvSpPr>
            <p:cNvPr id="30" name="椭圆 29"/>
            <p:cNvSpPr/>
            <p:nvPr>
              <p:custDataLst>
                <p:tags r:id="rId11"/>
              </p:custDataLst>
            </p:nvPr>
          </p:nvSpPr>
          <p:spPr>
            <a:xfrm>
              <a:off x="16946" y="2809"/>
              <a:ext cx="798" cy="799"/>
            </a:xfrm>
            <a:prstGeom prst="ellipse">
              <a:avLst/>
            </a:prstGeom>
            <a:solidFill>
              <a:schemeClr val="accent3"/>
            </a:solidFill>
            <a:ln>
              <a:noFill/>
            </a:ln>
            <a:effectLst>
              <a:outerShdw blurRad="254000" dist="114300" dir="4020000" sx="79000" sy="79000" algn="t" rotWithShape="0">
                <a:schemeClr val="accent3">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p>
              <a:pPr algn="ctr"/>
              <a:r>
                <a:rPr lang="en-US" altLang="zh-CN" b="1">
                  <a:solidFill>
                    <a:schemeClr val="lt1"/>
                  </a:solidFill>
                </a:rPr>
                <a:t>2</a:t>
              </a:r>
              <a:endParaRPr lang="en-US" altLang="zh-CN" b="1">
                <a:solidFill>
                  <a:schemeClr val="lt1"/>
                </a:solidFill>
              </a:endParaRPr>
            </a:p>
          </p:txBody>
        </p:sp>
      </p:grpSp>
      <p:grpSp>
        <p:nvGrpSpPr>
          <p:cNvPr id="41" name="组合 40"/>
          <p:cNvGrpSpPr/>
          <p:nvPr>
            <p:custDataLst>
              <p:tags r:id="rId12"/>
            </p:custDataLst>
          </p:nvPr>
        </p:nvGrpSpPr>
        <p:grpSpPr>
          <a:xfrm>
            <a:off x="4577080" y="4102735"/>
            <a:ext cx="3279140" cy="2011045"/>
            <a:chOff x="7208" y="6461"/>
            <a:chExt cx="5164" cy="3167"/>
          </a:xfrm>
        </p:grpSpPr>
        <p:sp>
          <p:nvSpPr>
            <p:cNvPr id="31" name="圆角矩形 10"/>
            <p:cNvSpPr/>
            <p:nvPr>
              <p:custDataLst>
                <p:tags r:id="rId13"/>
              </p:custDataLst>
            </p:nvPr>
          </p:nvSpPr>
          <p:spPr>
            <a:xfrm>
              <a:off x="7476" y="6461"/>
              <a:ext cx="1295" cy="1305"/>
            </a:xfrm>
            <a:prstGeom prst="roundRect">
              <a:avLst>
                <a:gd name="adj" fmla="val 8303"/>
              </a:avLst>
            </a:prstGeom>
            <a:solidFill>
              <a:schemeClr val="accent1"/>
            </a:solidFill>
            <a:ln>
              <a:noFill/>
            </a:ln>
            <a:effectLst>
              <a:outerShdw blurRad="114300" dist="25400" dir="18000000"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圆角矩形 11"/>
            <p:cNvSpPr/>
            <p:nvPr>
              <p:custDataLst>
                <p:tags r:id="rId14"/>
              </p:custDataLst>
            </p:nvPr>
          </p:nvSpPr>
          <p:spPr>
            <a:xfrm>
              <a:off x="7208" y="6712"/>
              <a:ext cx="5165" cy="2917"/>
            </a:xfrm>
            <a:prstGeom prst="roundRect">
              <a:avLst>
                <a:gd name="adj" fmla="val 8303"/>
              </a:avLst>
            </a:prstGeom>
            <a:solidFill>
              <a:schemeClr val="bg1"/>
            </a:solidFill>
            <a:ln>
              <a:noFill/>
            </a:ln>
            <a:effectLst>
              <a:outerShdw blurRad="3175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3" name="文本框 32"/>
            <p:cNvSpPr txBox="1"/>
            <p:nvPr>
              <p:custDataLst>
                <p:tags r:id="rId15"/>
              </p:custDataLst>
            </p:nvPr>
          </p:nvSpPr>
          <p:spPr>
            <a:xfrm>
              <a:off x="7565" y="7029"/>
              <a:ext cx="3080" cy="2381"/>
            </a:xfrm>
            <a:prstGeom prst="rect">
              <a:avLst/>
            </a:prstGeom>
            <a:noFill/>
          </p:spPr>
          <p:txBody>
            <a:bodyPr wrap="square" rtlCol="0" anchor="t" anchorCtr="0">
              <a:normAutofit/>
            </a:bodyPr>
            <a:p>
              <a:pPr marL="0" lvl="0" indent="0" algn="l">
                <a:lnSpc>
                  <a:spcPct val="120000"/>
                </a:lnSpc>
                <a:spcBef>
                  <a:spcPts val="0"/>
                </a:spcBef>
                <a:spcAft>
                  <a:spcPts val="800"/>
                </a:spcAft>
                <a:buSzPct val="100000"/>
              </a:pPr>
              <a:r>
                <a:rPr sz="2500" spc="200">
                  <a:solidFill>
                    <a:schemeClr val="tx1"/>
                  </a:solidFill>
                  <a:uFillTx/>
                  <a:ea typeface="+mn-lt"/>
                  <a:sym typeface="汉仪劲楷简" panose="00020600040101010101" charset="-122"/>
                </a:rPr>
                <a:t>了解体育锻炼对健康的影响</a:t>
              </a:r>
              <a:endParaRPr sz="2500" spc="200">
                <a:solidFill>
                  <a:schemeClr val="tx1"/>
                </a:solidFill>
                <a:uFillTx/>
                <a:ea typeface="+mn-lt"/>
                <a:sym typeface="汉仪劲楷简" panose="00020600040101010101" charset="-122"/>
              </a:endParaRPr>
            </a:p>
          </p:txBody>
        </p:sp>
        <p:sp>
          <p:nvSpPr>
            <p:cNvPr id="34" name="椭圆 33"/>
            <p:cNvSpPr/>
            <p:nvPr>
              <p:custDataLst>
                <p:tags r:id="rId16"/>
              </p:custDataLst>
            </p:nvPr>
          </p:nvSpPr>
          <p:spPr>
            <a:xfrm>
              <a:off x="11211" y="7029"/>
              <a:ext cx="798" cy="799"/>
            </a:xfrm>
            <a:prstGeom prst="ellipse">
              <a:avLst/>
            </a:prstGeom>
            <a:solidFill>
              <a:schemeClr val="accent1"/>
            </a:solidFill>
            <a:ln>
              <a:noFill/>
            </a:ln>
            <a:effectLst>
              <a:outerShdw blurRad="254000" dist="114300" dir="4020000" sx="79000" sy="79000" algn="t" rotWithShape="0">
                <a:schemeClr val="accent1">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p>
              <a:pPr algn="ctr"/>
              <a:r>
                <a:rPr lang="en-US" altLang="zh-CN" b="1">
                  <a:solidFill>
                    <a:schemeClr val="lt1"/>
                  </a:solidFill>
                </a:rPr>
                <a:t>3</a:t>
              </a:r>
              <a:endParaRPr lang="en-US" altLang="zh-CN" b="1">
                <a:solidFill>
                  <a:schemeClr val="lt1"/>
                </a:solidFill>
              </a:endParaRPr>
            </a:p>
          </p:txBody>
        </p:sp>
      </p:grpSp>
      <p:grpSp>
        <p:nvGrpSpPr>
          <p:cNvPr id="42" name="组合 41"/>
          <p:cNvGrpSpPr/>
          <p:nvPr>
            <p:custDataLst>
              <p:tags r:id="rId17"/>
            </p:custDataLst>
          </p:nvPr>
        </p:nvGrpSpPr>
        <p:grpSpPr>
          <a:xfrm>
            <a:off x="8218805" y="4102735"/>
            <a:ext cx="3279775" cy="2011680"/>
            <a:chOff x="12943" y="6461"/>
            <a:chExt cx="5165" cy="3168"/>
          </a:xfrm>
        </p:grpSpPr>
        <p:sp>
          <p:nvSpPr>
            <p:cNvPr id="35" name="圆角矩形 15"/>
            <p:cNvSpPr/>
            <p:nvPr>
              <p:custDataLst>
                <p:tags r:id="rId18"/>
              </p:custDataLst>
            </p:nvPr>
          </p:nvSpPr>
          <p:spPr>
            <a:xfrm>
              <a:off x="13211" y="6461"/>
              <a:ext cx="1295" cy="1305"/>
            </a:xfrm>
            <a:prstGeom prst="roundRect">
              <a:avLst>
                <a:gd name="adj" fmla="val 8303"/>
              </a:avLst>
            </a:prstGeom>
            <a:solidFill>
              <a:schemeClr val="accent6"/>
            </a:solidFill>
            <a:ln>
              <a:noFill/>
            </a:ln>
            <a:effectLst>
              <a:outerShdw blurRad="114300" dist="25400" dir="18000000"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6" name="圆角矩形 16"/>
            <p:cNvSpPr/>
            <p:nvPr>
              <p:custDataLst>
                <p:tags r:id="rId19"/>
              </p:custDataLst>
            </p:nvPr>
          </p:nvSpPr>
          <p:spPr>
            <a:xfrm>
              <a:off x="12943" y="6712"/>
              <a:ext cx="5165" cy="2917"/>
            </a:xfrm>
            <a:prstGeom prst="roundRect">
              <a:avLst>
                <a:gd name="adj" fmla="val 8303"/>
              </a:avLst>
            </a:prstGeom>
            <a:solidFill>
              <a:schemeClr val="bg1"/>
            </a:solidFill>
            <a:ln>
              <a:noFill/>
            </a:ln>
            <a:effectLst>
              <a:outerShdw blurRad="3175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7" name="文本框 36"/>
            <p:cNvSpPr txBox="1"/>
            <p:nvPr>
              <p:custDataLst>
                <p:tags r:id="rId20"/>
              </p:custDataLst>
            </p:nvPr>
          </p:nvSpPr>
          <p:spPr>
            <a:xfrm>
              <a:off x="13046" y="7029"/>
              <a:ext cx="4092" cy="2381"/>
            </a:xfrm>
            <a:prstGeom prst="rect">
              <a:avLst/>
            </a:prstGeom>
            <a:noFill/>
          </p:spPr>
          <p:txBody>
            <a:bodyPr wrap="square" rtlCol="0" anchor="t" anchorCtr="0">
              <a:normAutofit/>
            </a:bodyPr>
            <a:p>
              <a:pPr marL="0" lvl="0" algn="l">
                <a:lnSpc>
                  <a:spcPct val="120000"/>
                </a:lnSpc>
                <a:spcBef>
                  <a:spcPts val="0"/>
                </a:spcBef>
                <a:spcAft>
                  <a:spcPts val="800"/>
                </a:spcAft>
                <a:buClrTx/>
                <a:buSzTx/>
                <a:buFontTx/>
              </a:pPr>
              <a:r>
                <a:rPr sz="2500" spc="200">
                  <a:solidFill>
                    <a:schemeClr val="tx1"/>
                  </a:solidFill>
                  <a:uFillTx/>
                  <a:ea typeface="+mn-lt"/>
                  <a:sym typeface="汉仪劲楷简" panose="00020600040101010101" charset="-122"/>
                </a:rPr>
                <a:t>积极参与体育锻炼，强身健体</a:t>
              </a:r>
              <a:endParaRPr sz="2500" spc="200">
                <a:solidFill>
                  <a:schemeClr val="tx1"/>
                </a:solidFill>
                <a:uFillTx/>
                <a:ea typeface="+mn-lt"/>
                <a:sym typeface="汉仪劲楷简" panose="00020600040101010101" charset="-122"/>
              </a:endParaRPr>
            </a:p>
          </p:txBody>
        </p:sp>
        <p:sp>
          <p:nvSpPr>
            <p:cNvPr id="38" name="椭圆 37"/>
            <p:cNvSpPr/>
            <p:nvPr>
              <p:custDataLst>
                <p:tags r:id="rId21"/>
              </p:custDataLst>
            </p:nvPr>
          </p:nvSpPr>
          <p:spPr>
            <a:xfrm>
              <a:off x="16946" y="7029"/>
              <a:ext cx="798" cy="799"/>
            </a:xfrm>
            <a:prstGeom prst="ellipse">
              <a:avLst/>
            </a:prstGeom>
            <a:solidFill>
              <a:schemeClr val="accent6"/>
            </a:solidFill>
            <a:ln>
              <a:noFill/>
            </a:ln>
            <a:effectLst>
              <a:outerShdw blurRad="254000" dist="114300" dir="4020000" sx="79000" sy="79000" algn="t" rotWithShape="0">
                <a:schemeClr val="accent6">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p>
              <a:pPr algn="ctr"/>
              <a:r>
                <a:rPr lang="en-US" altLang="zh-CN" b="1">
                  <a:solidFill>
                    <a:schemeClr val="lt1"/>
                  </a:solidFill>
                </a:rPr>
                <a:t>4</a:t>
              </a:r>
              <a:endParaRPr lang="en-US" altLang="zh-CN" b="1">
                <a:solidFill>
                  <a:schemeClr val="lt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0-#ppt_w/2"/>
                                          </p:val>
                                        </p:tav>
                                        <p:tav tm="100000">
                                          <p:val>
                                            <p:strVal val="#ppt_x"/>
                                          </p:val>
                                        </p:tav>
                                      </p:tavLst>
                                    </p:anim>
                                    <p:anim calcmode="lin" valueType="num">
                                      <p:cBhvr additive="base">
                                        <p:cTn id="8" dur="500" fill="hold"/>
                                        <p:tgtEl>
                                          <p:spTgt spid="3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500" fill="hold"/>
                                        <p:tgtEl>
                                          <p:spTgt spid="40"/>
                                        </p:tgtEl>
                                        <p:attrNameLst>
                                          <p:attrName>ppt_x</p:attrName>
                                        </p:attrNameLst>
                                      </p:cBhvr>
                                      <p:tavLst>
                                        <p:tav tm="0">
                                          <p:val>
                                            <p:strVal val="1+#ppt_w/2"/>
                                          </p:val>
                                        </p:tav>
                                        <p:tav tm="100000">
                                          <p:val>
                                            <p:strVal val="#ppt_x"/>
                                          </p:val>
                                        </p:tav>
                                      </p:tavLst>
                                    </p:anim>
                                    <p:anim calcmode="lin" valueType="num">
                                      <p:cBhvr additive="base">
                                        <p:cTn id="14" dur="500" fill="hold"/>
                                        <p:tgtEl>
                                          <p:spTgt spid="4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500" fill="hold"/>
                                        <p:tgtEl>
                                          <p:spTgt spid="41"/>
                                        </p:tgtEl>
                                        <p:attrNameLst>
                                          <p:attrName>ppt_x</p:attrName>
                                        </p:attrNameLst>
                                      </p:cBhvr>
                                      <p:tavLst>
                                        <p:tav tm="0">
                                          <p:val>
                                            <p:strVal val="0-#ppt_w/2"/>
                                          </p:val>
                                        </p:tav>
                                        <p:tav tm="100000">
                                          <p:val>
                                            <p:strVal val="#ppt_x"/>
                                          </p:val>
                                        </p:tav>
                                      </p:tavLst>
                                    </p:anim>
                                    <p:anim calcmode="lin" valueType="num">
                                      <p:cBhvr additive="base">
                                        <p:cTn id="20" dur="500" fill="hold"/>
                                        <p:tgtEl>
                                          <p:spTgt spid="41"/>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42"/>
                                        </p:tgtEl>
                                        <p:attrNameLst>
                                          <p:attrName>style.visibility</p:attrName>
                                        </p:attrNameLst>
                                      </p:cBhvr>
                                      <p:to>
                                        <p:strVal val="visible"/>
                                      </p:to>
                                    </p:set>
                                    <p:anim calcmode="lin" valueType="num">
                                      <p:cBhvr additive="base">
                                        <p:cTn id="25" dur="500" fill="hold"/>
                                        <p:tgtEl>
                                          <p:spTgt spid="42"/>
                                        </p:tgtEl>
                                        <p:attrNameLst>
                                          <p:attrName>ppt_x</p:attrName>
                                        </p:attrNameLst>
                                      </p:cBhvr>
                                      <p:tavLst>
                                        <p:tav tm="0">
                                          <p:val>
                                            <p:strVal val="1+#ppt_w/2"/>
                                          </p:val>
                                        </p:tav>
                                        <p:tav tm="100000">
                                          <p:val>
                                            <p:strVal val="#ppt_x"/>
                                          </p:val>
                                        </p:tav>
                                      </p:tavLst>
                                    </p:anim>
                                    <p:anim calcmode="lin" valueType="num">
                                      <p:cBhvr additive="base">
                                        <p:cTn id="26" dur="50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 name="文本框 58"/>
          <p:cNvSpPr txBox="1"/>
          <p:nvPr>
            <p:custDataLst>
              <p:tags r:id="rId1"/>
            </p:custDataLst>
          </p:nvPr>
        </p:nvSpPr>
        <p:spPr>
          <a:xfrm>
            <a:off x="5289550" y="2065020"/>
            <a:ext cx="4291330" cy="521970"/>
          </a:xfrm>
          <a:prstGeom prst="rect">
            <a:avLst/>
          </a:prstGeom>
          <a:noFill/>
          <a:ln>
            <a:noFill/>
          </a:ln>
          <a:extLst>
            <a:ext uri="{909E8E84-426E-40DD-AFC4-6F175D3DCCD1}">
              <a14:hiddenFill xmlns:a14="http://schemas.microsoft.com/office/drawing/2010/main">
                <a:solidFill>
                  <a:srgbClr val="FFB915"/>
                </a:solidFill>
              </a14:hiddenFill>
            </a:ext>
          </a:extLst>
        </p:spPr>
        <p:txBody>
          <a:bodyPr wrap="square" rtlCol="0">
            <a:spAutoFit/>
          </a:bodyPr>
          <a:lstStyle/>
          <a:p>
            <a:r>
              <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rPr>
              <a:t>体育与健康概述</a:t>
            </a:r>
            <a:endPar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endParaRPr>
          </a:p>
        </p:txBody>
      </p:sp>
      <p:sp>
        <p:nvSpPr>
          <p:cNvPr id="68" name="文本框 67"/>
          <p:cNvSpPr txBox="1"/>
          <p:nvPr>
            <p:custDataLst>
              <p:tags r:id="rId2"/>
            </p:custDataLst>
          </p:nvPr>
        </p:nvSpPr>
        <p:spPr>
          <a:xfrm>
            <a:off x="6613525" y="3168015"/>
            <a:ext cx="5578475" cy="521970"/>
          </a:xfrm>
          <a:prstGeom prst="rect">
            <a:avLst/>
          </a:prstGeom>
          <a:noFill/>
          <a:ln>
            <a:noFill/>
          </a:ln>
        </p:spPr>
        <p:txBody>
          <a:bodyPr wrap="square" rtlCol="0">
            <a:spAutoFit/>
          </a:bodyPr>
          <a:lstStyle/>
          <a:p>
            <a:r>
              <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rPr>
              <a:t>运动卫生保健</a:t>
            </a:r>
            <a:endPar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endParaRPr>
          </a:p>
        </p:txBody>
      </p:sp>
      <p:sp>
        <p:nvSpPr>
          <p:cNvPr id="75" name="文本框 74"/>
          <p:cNvSpPr txBox="1"/>
          <p:nvPr>
            <p:custDataLst>
              <p:tags r:id="rId3"/>
            </p:custDataLst>
          </p:nvPr>
        </p:nvSpPr>
        <p:spPr>
          <a:xfrm>
            <a:off x="7557135" y="4476750"/>
            <a:ext cx="3604260" cy="521970"/>
          </a:xfrm>
          <a:prstGeom prst="rect">
            <a:avLst/>
          </a:prstGeom>
          <a:noFill/>
          <a:ln>
            <a:noFill/>
          </a:ln>
        </p:spPr>
        <p:txBody>
          <a:bodyPr wrap="square" rtlCol="0">
            <a:spAutoFit/>
          </a:bodyPr>
          <a:lstStyle/>
          <a:p>
            <a:r>
              <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rPr>
              <a:t>职业体能</a:t>
            </a:r>
            <a:endPar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endParaRPr>
          </a:p>
        </p:txBody>
      </p:sp>
      <p:sp>
        <p:nvSpPr>
          <p:cNvPr id="4" name="文本框 3"/>
          <p:cNvSpPr txBox="1"/>
          <p:nvPr>
            <p:custDataLst>
              <p:tags r:id="rId4"/>
            </p:custDataLst>
          </p:nvPr>
        </p:nvSpPr>
        <p:spPr>
          <a:xfrm>
            <a:off x="4564380" y="2065020"/>
            <a:ext cx="725170" cy="521970"/>
          </a:xfrm>
          <a:prstGeom prst="rect">
            <a:avLst/>
          </a:prstGeom>
          <a:noFill/>
        </p:spPr>
        <p:txBody>
          <a:bodyPr wrap="none" rtlCol="0">
            <a:spAutoFit/>
          </a:bodyPr>
          <a:p>
            <a:r>
              <a:rPr lang="en-US" altLang="zh-CN" sz="2800" b="1">
                <a:latin typeface="汉仪铸字葫芦娃W" panose="00020600040101010101" charset="-122"/>
                <a:ea typeface="汉仪铸字葫芦娃W" panose="00020600040101010101" charset="-122"/>
              </a:rPr>
              <a:t>01</a:t>
            </a:r>
            <a:endParaRPr lang="en-US" altLang="zh-CN" sz="2800" b="1">
              <a:latin typeface="汉仪铸字葫芦娃W" panose="00020600040101010101" charset="-122"/>
              <a:ea typeface="汉仪铸字葫芦娃W" panose="00020600040101010101" charset="-122"/>
            </a:endParaRPr>
          </a:p>
        </p:txBody>
      </p:sp>
      <p:sp>
        <p:nvSpPr>
          <p:cNvPr id="5" name="文本框 4"/>
          <p:cNvSpPr txBox="1"/>
          <p:nvPr>
            <p:custDataLst>
              <p:tags r:id="rId5"/>
            </p:custDataLst>
          </p:nvPr>
        </p:nvSpPr>
        <p:spPr>
          <a:xfrm>
            <a:off x="5888355" y="3126105"/>
            <a:ext cx="725170" cy="521970"/>
          </a:xfrm>
          <a:prstGeom prst="rect">
            <a:avLst/>
          </a:prstGeom>
          <a:noFill/>
        </p:spPr>
        <p:txBody>
          <a:bodyPr wrap="none" rtlCol="0">
            <a:spAutoFit/>
          </a:bodyPr>
          <a:p>
            <a:r>
              <a:rPr lang="en-US" altLang="zh-CN" sz="2800" b="1">
                <a:latin typeface="汉仪铸字葫芦娃W" panose="00020600040101010101" charset="-122"/>
                <a:ea typeface="汉仪铸字葫芦娃W" panose="00020600040101010101" charset="-122"/>
              </a:rPr>
              <a:t>02</a:t>
            </a:r>
            <a:endParaRPr lang="en-US" altLang="zh-CN" sz="2800" b="1">
              <a:latin typeface="汉仪铸字葫芦娃W" panose="00020600040101010101" charset="-122"/>
              <a:ea typeface="汉仪铸字葫芦娃W" panose="00020600040101010101" charset="-122"/>
            </a:endParaRPr>
          </a:p>
        </p:txBody>
      </p:sp>
      <p:sp>
        <p:nvSpPr>
          <p:cNvPr id="6" name="文本框 5"/>
          <p:cNvSpPr txBox="1"/>
          <p:nvPr>
            <p:custDataLst>
              <p:tags r:id="rId6"/>
            </p:custDataLst>
          </p:nvPr>
        </p:nvSpPr>
        <p:spPr>
          <a:xfrm>
            <a:off x="6663055" y="4476750"/>
            <a:ext cx="725170" cy="521970"/>
          </a:xfrm>
          <a:prstGeom prst="rect">
            <a:avLst/>
          </a:prstGeom>
          <a:noFill/>
        </p:spPr>
        <p:txBody>
          <a:bodyPr wrap="none" rtlCol="0">
            <a:spAutoFit/>
          </a:bodyPr>
          <a:p>
            <a:r>
              <a:rPr lang="en-US" altLang="zh-CN" sz="2800" b="1">
                <a:latin typeface="汉仪铸字葫芦娃W" panose="00020600040101010101" charset="-122"/>
                <a:ea typeface="汉仪铸字葫芦娃W" panose="00020600040101010101" charset="-122"/>
              </a:rPr>
              <a:t>03</a:t>
            </a:r>
            <a:endParaRPr lang="en-US" altLang="zh-CN" sz="2800" b="1">
              <a:latin typeface="汉仪铸字葫芦娃W" panose="00020600040101010101" charset="-122"/>
              <a:ea typeface="汉仪铸字葫芦娃W" panose="00020600040101010101" charset="-122"/>
            </a:endParaRPr>
          </a:p>
        </p:txBody>
      </p:sp>
      <p:sp>
        <p:nvSpPr>
          <p:cNvPr id="7" name="文本框 6"/>
          <p:cNvSpPr txBox="1"/>
          <p:nvPr/>
        </p:nvSpPr>
        <p:spPr>
          <a:xfrm>
            <a:off x="3500120" y="528955"/>
            <a:ext cx="1293495" cy="1753235"/>
          </a:xfrm>
          <a:prstGeom prst="rect">
            <a:avLst/>
          </a:prstGeom>
          <a:noFill/>
        </p:spPr>
        <p:txBody>
          <a:bodyPr wrap="square" rtlCol="0" anchor="t">
            <a:spAutoFit/>
          </a:bodyPr>
          <a:p>
            <a:r>
              <a:rPr lang="zh-CN" altLang="en-US" sz="5400" b="1">
                <a:latin typeface="汉仪铸字葫芦娃W" panose="00020600040101010101" charset="-122"/>
                <a:ea typeface="汉仪铸字葫芦娃W" panose="00020600040101010101" charset="-122"/>
              </a:rPr>
              <a:t>目录</a:t>
            </a:r>
            <a:endParaRPr lang="zh-CN" altLang="en-US" sz="5400" b="1">
              <a:latin typeface="汉仪铸字葫芦娃W" panose="00020600040101010101" charset="-122"/>
              <a:ea typeface="汉仪铸字葫芦娃W"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5008880" y="3213100"/>
            <a:ext cx="3097530" cy="676275"/>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p:nvSpPr>
        <p:spPr>
          <a:xfrm>
            <a:off x="5008880" y="1431925"/>
            <a:ext cx="3097530" cy="676275"/>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5008880" y="2217420"/>
            <a:ext cx="3097530" cy="85725"/>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标题 1"/>
          <p:cNvSpPr>
            <a:spLocks noGrp="1"/>
          </p:cNvSpPr>
          <p:nvPr>
            <p:ph type="title"/>
          </p:nvPr>
        </p:nvSpPr>
        <p:spPr/>
        <p:txBody>
          <a:bodyPr/>
          <a:p>
            <a:r>
              <a:rPr lang="zh-CN" altLang="en-US">
                <a:sym typeface="+mn-ea"/>
              </a:rPr>
              <a:t>任务准备</a:t>
            </a:r>
            <a:endParaRPr lang="zh-CN" altLang="en-US">
              <a:sym typeface="+mn-ea"/>
            </a:endParaRPr>
          </a:p>
        </p:txBody>
      </p:sp>
      <p:sp>
        <p:nvSpPr>
          <p:cNvPr id="3" name="文本框 2"/>
          <p:cNvSpPr txBox="1"/>
          <p:nvPr/>
        </p:nvSpPr>
        <p:spPr>
          <a:xfrm>
            <a:off x="5105400" y="1626870"/>
            <a:ext cx="2540000" cy="398780"/>
          </a:xfrm>
          <a:prstGeom prst="rect">
            <a:avLst/>
          </a:prstGeom>
          <a:noFill/>
        </p:spPr>
        <p:txBody>
          <a:bodyPr wrap="square" rtlCol="0" anchor="t">
            <a:spAutoFit/>
          </a:bodyPr>
          <a:p>
            <a:r>
              <a:rPr lang="zh-CN" altLang="en-US" sz="2000" b="1">
                <a:solidFill>
                  <a:schemeClr val="tx1"/>
                </a:solidFill>
              </a:rPr>
              <a:t>　场地与器材准备</a:t>
            </a:r>
            <a:endParaRPr lang="zh-CN" altLang="en-US" sz="2000" b="1">
              <a:solidFill>
                <a:schemeClr val="tx1"/>
              </a:solidFill>
            </a:endParaRPr>
          </a:p>
        </p:txBody>
      </p:sp>
      <p:sp>
        <p:nvSpPr>
          <p:cNvPr id="12" name="文本框 11"/>
          <p:cNvSpPr txBox="1"/>
          <p:nvPr/>
        </p:nvSpPr>
        <p:spPr>
          <a:xfrm>
            <a:off x="5008880" y="2470785"/>
            <a:ext cx="5650865" cy="506730"/>
          </a:xfrm>
          <a:prstGeom prst="rect">
            <a:avLst/>
          </a:prstGeom>
          <a:noFill/>
        </p:spPr>
        <p:txBody>
          <a:bodyPr wrap="square" rtlCol="0" anchor="t">
            <a:spAutoFit/>
          </a:bodyPr>
          <a:p>
            <a:pPr marL="342900" indent="-342900">
              <a:lnSpc>
                <a:spcPct val="150000"/>
              </a:lnSpc>
              <a:buFont typeface="Arial" panose="020B0604020202020204" pitchFamily="34" charset="0"/>
              <a:buChar char="•"/>
            </a:pPr>
            <a:r>
              <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教室、多媒体</a:t>
            </a:r>
            <a:endPar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pic>
        <p:nvPicPr>
          <p:cNvPr id="13" name="图片 12"/>
          <p:cNvPicPr>
            <a:picLocks noChangeAspect="1"/>
          </p:cNvPicPr>
          <p:nvPr/>
        </p:nvPicPr>
        <p:blipFill>
          <a:blip r:embed="rId1"/>
          <a:stretch>
            <a:fillRect/>
          </a:stretch>
        </p:blipFill>
        <p:spPr>
          <a:xfrm>
            <a:off x="488950" y="1209675"/>
            <a:ext cx="4314825" cy="5086350"/>
          </a:xfrm>
          <a:prstGeom prst="rect">
            <a:avLst/>
          </a:prstGeom>
        </p:spPr>
      </p:pic>
      <p:sp>
        <p:nvSpPr>
          <p:cNvPr id="4" name="矩形 3"/>
          <p:cNvSpPr/>
          <p:nvPr/>
        </p:nvSpPr>
        <p:spPr>
          <a:xfrm>
            <a:off x="5008880" y="3934460"/>
            <a:ext cx="3097530" cy="85725"/>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5105400" y="3343910"/>
            <a:ext cx="2540000" cy="398780"/>
          </a:xfrm>
          <a:prstGeom prst="rect">
            <a:avLst/>
          </a:prstGeom>
          <a:noFill/>
        </p:spPr>
        <p:txBody>
          <a:bodyPr wrap="square" rtlCol="0" anchor="t">
            <a:spAutoFit/>
          </a:bodyPr>
          <a:p>
            <a:r>
              <a:rPr lang="zh-CN" altLang="en-US" sz="2000" b="1">
                <a:solidFill>
                  <a:schemeClr val="tx1"/>
                </a:solidFill>
              </a:rPr>
              <a:t>安全准备</a:t>
            </a:r>
            <a:endParaRPr lang="zh-CN" altLang="en-US" sz="2000" b="1">
              <a:solidFill>
                <a:schemeClr val="tx1"/>
              </a:solidFill>
            </a:endParaRPr>
          </a:p>
        </p:txBody>
      </p:sp>
      <p:sp>
        <p:nvSpPr>
          <p:cNvPr id="8" name="文本框 7"/>
          <p:cNvSpPr txBox="1"/>
          <p:nvPr/>
        </p:nvSpPr>
        <p:spPr>
          <a:xfrm>
            <a:off x="5008880" y="4187825"/>
            <a:ext cx="5650865" cy="1753235"/>
          </a:xfrm>
          <a:prstGeom prst="rect">
            <a:avLst/>
          </a:prstGeom>
          <a:noFill/>
        </p:spPr>
        <p:txBody>
          <a:bodyPr wrap="square" rtlCol="0" anchor="t">
            <a:spAutoFit/>
          </a:bodyPr>
          <a:p>
            <a:pPr marL="342900" indent="-342900">
              <a:lnSpc>
                <a:spcPct val="150000"/>
              </a:lnSpc>
              <a:buFont typeface="Arial" panose="020B0604020202020204" pitchFamily="34" charset="0"/>
              <a:buChar char="•"/>
            </a:pPr>
            <a:r>
              <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1. 检查教室的各种教学设施及电器线路，发现安全隐患及时报告。</a:t>
            </a:r>
            <a:endPar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342900" indent="-342900">
              <a:lnSpc>
                <a:spcPct val="150000"/>
              </a:lnSpc>
              <a:buFont typeface="Arial" panose="020B0604020202020204" pitchFamily="34" charset="0"/>
              <a:buChar char="•"/>
            </a:pPr>
            <a:r>
              <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2. 规范操作多媒体，防止触电。</a:t>
            </a:r>
            <a:endPar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342900" indent="-342900">
              <a:lnSpc>
                <a:spcPct val="150000"/>
              </a:lnSpc>
              <a:buFont typeface="Arial" panose="020B0604020202020204" pitchFamily="34" charset="0"/>
              <a:buChar char="•"/>
            </a:pPr>
            <a:r>
              <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3. 确保身体健康，如遇身体不适，及时告知。</a:t>
            </a:r>
            <a:endPar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a:t>一、健康的概念</a:t>
            </a:r>
            <a:endParaRPr lang="zh-CN" altLang="en-US"/>
          </a:p>
        </p:txBody>
      </p:sp>
      <p:sp>
        <p:nvSpPr>
          <p:cNvPr id="10" name="文本框 9"/>
          <p:cNvSpPr txBox="1"/>
          <p:nvPr/>
        </p:nvSpPr>
        <p:spPr>
          <a:xfrm>
            <a:off x="5414010" y="1186815"/>
            <a:ext cx="6380480" cy="4661535"/>
          </a:xfrm>
          <a:prstGeom prst="rect">
            <a:avLst/>
          </a:prstGeom>
          <a:noFill/>
        </p:spPr>
        <p:txBody>
          <a:bodyPr wrap="square">
            <a:spAutoFit/>
          </a:bodyPr>
          <a:lstStyle/>
          <a:p>
            <a:pPr indent="0" algn="just">
              <a:lnSpc>
                <a:spcPct val="15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健康是一个充满时代特色的概念。随着人类社会政治、经济、文化和科学技术的发展，人们对健康的认识和理解也在不断深化。1948 年，世界卫生组织（WHO）成立时，在其宪章中将健康定义为“健康不仅仅是没有疾病或虚弱，而是身体、心理和社会适应的完好状态”。从而使对健康的界定不仅基于医学和生物学的范畴，而且扩大到心理学和社会学领域。由此可见，一个人只有在身体和心理上保持健康的状态，并具有良好的社会适应能力，才算得上真正的健康。</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5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1989 年，世界卫生组织对健康的定义又做了补充，认为“健康不仅是没有疾病，而是包括躯体健康、心理健康、社会适应良好和道德健康”。</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pic>
        <p:nvPicPr>
          <p:cNvPr id="3" name="图片 2"/>
          <p:cNvPicPr>
            <a:picLocks noChangeAspect="1"/>
          </p:cNvPicPr>
          <p:nvPr/>
        </p:nvPicPr>
        <p:blipFill>
          <a:blip r:embed="rId1"/>
          <a:stretch>
            <a:fillRect/>
          </a:stretch>
        </p:blipFill>
        <p:spPr>
          <a:xfrm>
            <a:off x="565785" y="1457325"/>
            <a:ext cx="4724400" cy="39433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a:t>二、健康的标准</a:t>
            </a:r>
            <a:endParaRPr lang="zh-CN" altLang="en-US"/>
          </a:p>
        </p:txBody>
      </p:sp>
      <p:sp>
        <p:nvSpPr>
          <p:cNvPr id="10" name="文本框 9"/>
          <p:cNvSpPr txBox="1"/>
          <p:nvPr/>
        </p:nvSpPr>
        <p:spPr>
          <a:xfrm>
            <a:off x="5495290" y="510540"/>
            <a:ext cx="6380480" cy="5737860"/>
          </a:xfrm>
          <a:prstGeom prst="rect">
            <a:avLst/>
          </a:prstGeom>
          <a:noFill/>
        </p:spPr>
        <p:txBody>
          <a:bodyPr wrap="square">
            <a:spAutoFit/>
          </a:bodyPr>
          <a:lstStyle/>
          <a:p>
            <a:pPr indent="0" algn="just">
              <a:lnSpc>
                <a:spcPct val="12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（一）健康标志</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2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全世界公认的以下 13 个健康标志。</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2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（1）生气勃勃，富有进取心。</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2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（2）性格开朗，充满活力。</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2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（3）正常身高与体重。</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2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（4）保持正常的体温、脉搏和呼吸（体温 37℃；脉搏 72 次 /min；呼吸频率婴儿 45 次 /min、6 岁 25 次 /min、15～25 岁 18 次 /min，年龄稍大会增加）。</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2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（5）食欲旺盛。</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2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（6）明亮的眼睛和粉红的眼膜。</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2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（7）不易得病，对流行病有足够的抵抗力。</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2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（8）正常的大小便。</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2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（9）淡红色舌头，无厚的舌苔。</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2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（10）健康的牙龈和口腔黏膜。</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2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（11）光滑的皮肤柔韧而富有弹性，肤色健康。</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2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（12）光滑带光泽的头发。</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2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（13）指甲坚固而带微红色。</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pic>
        <p:nvPicPr>
          <p:cNvPr id="3" name="图片 2"/>
          <p:cNvPicPr>
            <a:picLocks noChangeAspect="1"/>
          </p:cNvPicPr>
          <p:nvPr/>
        </p:nvPicPr>
        <p:blipFill>
          <a:blip r:embed="rId1"/>
          <a:stretch>
            <a:fillRect/>
          </a:stretch>
        </p:blipFill>
        <p:spPr>
          <a:xfrm>
            <a:off x="565785" y="1457325"/>
            <a:ext cx="4724400" cy="39433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a:sym typeface="+mn-ea"/>
              </a:rPr>
              <a:t>二、健康的标准</a:t>
            </a:r>
            <a:endParaRPr lang="zh-CN" altLang="en-US"/>
          </a:p>
        </p:txBody>
      </p:sp>
      <p:grpSp>
        <p:nvGrpSpPr>
          <p:cNvPr id="16" name="组合 15"/>
          <p:cNvGrpSpPr/>
          <p:nvPr/>
        </p:nvGrpSpPr>
        <p:grpSpPr>
          <a:xfrm>
            <a:off x="1421765" y="3371850"/>
            <a:ext cx="1732915" cy="2007870"/>
            <a:chOff x="1724" y="5846"/>
            <a:chExt cx="3220" cy="3730"/>
          </a:xfrm>
        </p:grpSpPr>
        <p:sp>
          <p:nvSpPr>
            <p:cNvPr id="27" name="圆形"/>
            <p:cNvSpPr/>
            <p:nvPr/>
          </p:nvSpPr>
          <p:spPr>
            <a:xfrm>
              <a:off x="2221" y="6334"/>
              <a:ext cx="2233" cy="2232"/>
            </a:xfrm>
            <a:prstGeom prst="ellipse">
              <a:avLst/>
            </a:prstGeom>
            <a:noFill/>
            <a:ln w="50800" cap="flat" cmpd="sng" algn="ctr">
              <a:solidFill>
                <a:schemeClr val="bg1">
                  <a:lumMod val="85000"/>
                </a:schemeClr>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1800" b="1" i="0" u="none" strike="noStrike" kern="0" cap="none" spc="0" normalizeH="0" baseline="0" noProof="0">
                <a:ln>
                  <a:noFill/>
                </a:ln>
                <a:solidFill>
                  <a:srgbClr val="FFFFFF"/>
                </a:solidFill>
                <a:effectLst/>
                <a:uLnTx/>
                <a:uFillTx/>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28" name="圆形"/>
            <p:cNvSpPr/>
            <p:nvPr/>
          </p:nvSpPr>
          <p:spPr>
            <a:xfrm>
              <a:off x="1724" y="5846"/>
              <a:ext cx="3221" cy="3220"/>
            </a:xfrm>
            <a:prstGeom prst="ellipse">
              <a:avLst/>
            </a:prstGeom>
            <a:noFill/>
            <a:ln w="50800" cap="flat" cmpd="sng" algn="ctr">
              <a:solidFill>
                <a:srgbClr val="CF3044"/>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1800" b="1" i="0" u="none" strike="noStrike" kern="0" cap="none" spc="0" normalizeH="0" baseline="0" noProof="0">
                <a:ln>
                  <a:noFill/>
                </a:ln>
                <a:solidFill>
                  <a:srgbClr val="FFFFFF"/>
                </a:solidFill>
                <a:effectLst/>
                <a:uLnTx/>
                <a:uFillTx/>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29" name="圆形"/>
            <p:cNvSpPr/>
            <p:nvPr/>
          </p:nvSpPr>
          <p:spPr>
            <a:xfrm>
              <a:off x="4267" y="6051"/>
              <a:ext cx="567" cy="567"/>
            </a:xfrm>
            <a:prstGeom prst="ellipse">
              <a:avLst/>
            </a:prstGeom>
            <a:solidFill>
              <a:srgbClr val="CF3044"/>
            </a:solidFill>
            <a:ln w="38100" cap="flat" cmpd="sng" algn="ctr">
              <a:solidFill>
                <a:srgbClr val="FFFFFF"/>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1800" b="1" i="0" u="none" strike="noStrike" kern="0" cap="none" spc="0" normalizeH="0" baseline="0" noProof="0">
                <a:ln>
                  <a:noFill/>
                </a:ln>
                <a:solidFill>
                  <a:srgbClr val="FFFFFF"/>
                </a:solidFill>
                <a:effectLst/>
                <a:uLnTx/>
                <a:uFillTx/>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30" name="矩形"/>
            <p:cNvSpPr/>
            <p:nvPr/>
          </p:nvSpPr>
          <p:spPr>
            <a:xfrm>
              <a:off x="2181" y="8752"/>
              <a:ext cx="2363" cy="825"/>
            </a:xfrm>
            <a:prstGeom prst="roundRect">
              <a:avLst/>
            </a:prstGeom>
            <a:solidFill>
              <a:srgbClr val="CF3044"/>
            </a:solidFill>
            <a:ln w="50800" cap="flat" cmpd="sng" algn="ctr">
              <a:solidFill>
                <a:srgbClr val="FFFFFF"/>
              </a:solidFill>
              <a:prstDash val="solid"/>
              <a:miter lim="800000"/>
            </a:ln>
            <a:effectLst/>
          </p:spPr>
          <p:txBody>
            <a:bodyPr wrap="none" anchor="ctr">
              <a:norm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lang="zh-CN" altLang="en-US" sz="2000" b="1" kern="0" noProof="0">
                  <a:ln>
                    <a:noFill/>
                  </a:ln>
                  <a:solidFill>
                    <a:srgbClr val="FFFFFF"/>
                  </a:solidFill>
                  <a:effectLst>
                    <a:outerShdw blurRad="38100" dist="38100" dir="2700000" algn="tl">
                      <a:srgbClr val="000000">
                        <a:alpha val="43137"/>
                      </a:srgbClr>
                    </a:outerShdw>
                  </a:effectLst>
                  <a:uLnTx/>
                  <a:uFillTx/>
                  <a:latin typeface="汉仪劲楷简" panose="00020600040101010101" charset="-122"/>
                  <a:ea typeface="汉仪劲楷简" panose="00020600040101010101" charset="-122"/>
                  <a:cs typeface="汉仪劲楷简" panose="00020600040101010101" charset="-122"/>
                  <a:sym typeface="汉仪劲楷简" panose="00020600040101010101" charset="-122"/>
                </a:rPr>
                <a:t>躯体健康</a:t>
              </a:r>
              <a:endParaRPr lang="zh-CN" altLang="en-US" sz="2000" b="1" kern="0" noProof="0">
                <a:ln>
                  <a:noFill/>
                </a:ln>
                <a:solidFill>
                  <a:srgbClr val="FFFFFF"/>
                </a:solidFill>
                <a:effectLst>
                  <a:outerShdw blurRad="38100" dist="38100" dir="2700000" algn="tl">
                    <a:srgbClr val="000000">
                      <a:alpha val="43137"/>
                    </a:srgbClr>
                  </a:outerShdw>
                </a:effectLst>
                <a:uLnTx/>
                <a:uFillTx/>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grpSp>
      <p:grpSp>
        <p:nvGrpSpPr>
          <p:cNvPr id="17" name="组合 16"/>
          <p:cNvGrpSpPr/>
          <p:nvPr/>
        </p:nvGrpSpPr>
        <p:grpSpPr>
          <a:xfrm>
            <a:off x="3771265" y="3371850"/>
            <a:ext cx="1724025" cy="1997710"/>
            <a:chOff x="8170" y="5927"/>
            <a:chExt cx="3220" cy="3730"/>
          </a:xfrm>
        </p:grpSpPr>
        <p:sp>
          <p:nvSpPr>
            <p:cNvPr id="34" name="圆形"/>
            <p:cNvSpPr/>
            <p:nvPr/>
          </p:nvSpPr>
          <p:spPr>
            <a:xfrm>
              <a:off x="8667" y="6415"/>
              <a:ext cx="2233" cy="2232"/>
            </a:xfrm>
            <a:prstGeom prst="ellipse">
              <a:avLst/>
            </a:prstGeom>
            <a:noFill/>
            <a:ln w="50800" cap="flat" cmpd="sng" algn="ctr">
              <a:solidFill>
                <a:schemeClr val="bg1">
                  <a:lumMod val="85000"/>
                </a:schemeClr>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1800" b="1" i="0" u="none" strike="noStrike" kern="0" cap="none" spc="0" normalizeH="0" baseline="0" noProof="0">
                <a:ln>
                  <a:noFill/>
                </a:ln>
                <a:solidFill>
                  <a:srgbClr val="FFFFFF"/>
                </a:solidFill>
                <a:effectLst/>
                <a:uLnTx/>
                <a:uFillTx/>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35" name="圆形"/>
            <p:cNvSpPr/>
            <p:nvPr/>
          </p:nvSpPr>
          <p:spPr>
            <a:xfrm>
              <a:off x="8170" y="5927"/>
              <a:ext cx="3221" cy="3220"/>
            </a:xfrm>
            <a:prstGeom prst="ellipse">
              <a:avLst/>
            </a:prstGeom>
            <a:noFill/>
            <a:ln w="50800" cap="flat" cmpd="sng" algn="ctr">
              <a:solidFill>
                <a:srgbClr val="222F38"/>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1800" b="1" i="0" u="none" strike="noStrike" kern="0" cap="none" spc="0" normalizeH="0" baseline="0" noProof="0">
                <a:ln>
                  <a:noFill/>
                </a:ln>
                <a:solidFill>
                  <a:srgbClr val="FFFFFF"/>
                </a:solidFill>
                <a:effectLst/>
                <a:uLnTx/>
                <a:uFillTx/>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36" name="圆形"/>
            <p:cNvSpPr/>
            <p:nvPr/>
          </p:nvSpPr>
          <p:spPr>
            <a:xfrm>
              <a:off x="10616" y="6132"/>
              <a:ext cx="567" cy="567"/>
            </a:xfrm>
            <a:prstGeom prst="ellipse">
              <a:avLst/>
            </a:prstGeom>
            <a:solidFill>
              <a:srgbClr val="222F38"/>
            </a:solidFill>
            <a:ln w="38100" cap="flat" cmpd="sng" algn="ctr">
              <a:solidFill>
                <a:srgbClr val="FFFFFF"/>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1800" b="1" i="0" u="none" strike="noStrike" kern="0" cap="none" spc="0" normalizeH="0" baseline="0" noProof="0">
                <a:ln>
                  <a:noFill/>
                </a:ln>
                <a:solidFill>
                  <a:srgbClr val="FFFFFF"/>
                </a:solidFill>
                <a:effectLst/>
                <a:uLnTx/>
                <a:uFillTx/>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37" name="矩形"/>
            <p:cNvSpPr/>
            <p:nvPr/>
          </p:nvSpPr>
          <p:spPr>
            <a:xfrm>
              <a:off x="8627" y="8833"/>
              <a:ext cx="2363" cy="825"/>
            </a:xfrm>
            <a:prstGeom prst="roundRect">
              <a:avLst/>
            </a:prstGeom>
            <a:solidFill>
              <a:srgbClr val="222F38"/>
            </a:solidFill>
            <a:ln w="50800" cap="flat" cmpd="sng" algn="ctr">
              <a:solidFill>
                <a:srgbClr val="FFFFFF"/>
              </a:solidFill>
              <a:prstDash val="solid"/>
              <a:miter lim="800000"/>
            </a:ln>
            <a:effectLst/>
          </p:spPr>
          <p:txBody>
            <a:bodyPr wrap="none" anchor="ctr">
              <a:normAutofit lnSpcReduction="10000"/>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000" b="1" i="0" u="none" strike="noStrike" kern="0" cap="none" spc="0" normalizeH="0" baseline="0" noProof="0">
                  <a:ln>
                    <a:noFill/>
                  </a:ln>
                  <a:solidFill>
                    <a:srgbClr val="FFFFFF"/>
                  </a:solidFill>
                  <a:effectLst>
                    <a:outerShdw blurRad="38100" dist="38100" dir="2700000" algn="tl">
                      <a:srgbClr val="000000">
                        <a:alpha val="43137"/>
                      </a:srgbClr>
                    </a:outerShdw>
                  </a:effectLst>
                  <a:uLnTx/>
                  <a:uFillTx/>
                  <a:latin typeface="汉仪劲楷简" panose="00020600040101010101" charset="-122"/>
                  <a:ea typeface="汉仪劲楷简" panose="00020600040101010101" charset="-122"/>
                  <a:cs typeface="汉仪劲楷简" panose="00020600040101010101" charset="-122"/>
                  <a:sym typeface="汉仪劲楷简" panose="00020600040101010101" charset="-122"/>
                </a:rPr>
                <a:t>心理健康</a:t>
              </a:r>
              <a:endParaRPr kumimoji="0" lang="zh-CN" altLang="en-US" sz="2000" b="1" i="0" u="none" strike="noStrike" kern="0" cap="none" spc="0" normalizeH="0" baseline="0" noProof="0">
                <a:ln>
                  <a:noFill/>
                </a:ln>
                <a:solidFill>
                  <a:srgbClr val="FFFFFF"/>
                </a:solidFill>
                <a:effectLst>
                  <a:outerShdw blurRad="38100" dist="38100" dir="2700000" algn="tl">
                    <a:srgbClr val="000000">
                      <a:alpha val="43137"/>
                    </a:srgbClr>
                  </a:outerShdw>
                </a:effectLst>
                <a:uLnTx/>
                <a:uFillTx/>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grpSp>
      <p:sp>
        <p:nvSpPr>
          <p:cNvPr id="3" name="文本框 2"/>
          <p:cNvSpPr txBox="1"/>
          <p:nvPr/>
        </p:nvSpPr>
        <p:spPr>
          <a:xfrm>
            <a:off x="769620" y="1372870"/>
            <a:ext cx="10760710" cy="922020"/>
          </a:xfrm>
          <a:prstGeom prst="rect">
            <a:avLst/>
          </a:prstGeom>
          <a:noFill/>
        </p:spPr>
        <p:txBody>
          <a:bodyPr wrap="square" rtlCol="0" anchor="t">
            <a:spAutoFit/>
          </a:bodyPr>
          <a:p>
            <a:pPr>
              <a:lnSpc>
                <a:spcPct val="150000"/>
              </a:lnSpc>
            </a:pPr>
            <a:r>
              <a:rPr lang="zh-CN" altLang="en-US"/>
              <a:t>（二）健康其他范围</a:t>
            </a:r>
            <a:endParaRPr lang="zh-CN" altLang="en-US"/>
          </a:p>
          <a:p>
            <a:pPr>
              <a:lnSpc>
                <a:spcPct val="150000"/>
              </a:lnSpc>
            </a:pPr>
            <a:r>
              <a:rPr lang="zh-CN" altLang="en-US"/>
              <a:t>1989 年，世界卫生组织又进一步升华了健康概念，提出健康应该包括以下几点。</a:t>
            </a:r>
            <a:endParaRPr lang="zh-CN" altLang="en-US"/>
          </a:p>
        </p:txBody>
      </p:sp>
      <p:grpSp>
        <p:nvGrpSpPr>
          <p:cNvPr id="18" name="组合 17"/>
          <p:cNvGrpSpPr/>
          <p:nvPr/>
        </p:nvGrpSpPr>
        <p:grpSpPr>
          <a:xfrm>
            <a:off x="6028055" y="3323590"/>
            <a:ext cx="1916035" cy="2052780"/>
            <a:chOff x="14166" y="5871"/>
            <a:chExt cx="3515" cy="3766"/>
          </a:xfrm>
        </p:grpSpPr>
        <p:sp>
          <p:nvSpPr>
            <p:cNvPr id="41" name="圆形"/>
            <p:cNvSpPr/>
            <p:nvPr/>
          </p:nvSpPr>
          <p:spPr>
            <a:xfrm>
              <a:off x="14663" y="6359"/>
              <a:ext cx="2233" cy="2232"/>
            </a:xfrm>
            <a:prstGeom prst="ellipse">
              <a:avLst/>
            </a:prstGeom>
            <a:noFill/>
            <a:ln w="50800" cap="flat" cmpd="sng" algn="ctr">
              <a:solidFill>
                <a:schemeClr val="bg1">
                  <a:lumMod val="85000"/>
                </a:schemeClr>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1800" b="1" i="0" u="none" strike="noStrike" kern="0" cap="none" spc="0" normalizeH="0" baseline="0" noProof="0">
                <a:ln>
                  <a:noFill/>
                </a:ln>
                <a:solidFill>
                  <a:srgbClr val="FFFFFF"/>
                </a:solidFill>
                <a:effectLst/>
                <a:uLnTx/>
                <a:uFillTx/>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42" name="圆形"/>
            <p:cNvSpPr/>
            <p:nvPr/>
          </p:nvSpPr>
          <p:spPr>
            <a:xfrm>
              <a:off x="14166" y="5871"/>
              <a:ext cx="3221" cy="3220"/>
            </a:xfrm>
            <a:prstGeom prst="ellipse">
              <a:avLst/>
            </a:prstGeom>
            <a:noFill/>
            <a:ln w="50800" cap="flat" cmpd="sng" algn="ctr">
              <a:solidFill>
                <a:srgbClr val="4FC2DD"/>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1800" b="1" i="0" u="none" strike="noStrike" kern="0" cap="none" spc="0" normalizeH="0" baseline="0" noProof="0">
                <a:ln>
                  <a:noFill/>
                </a:ln>
                <a:solidFill>
                  <a:srgbClr val="FFFFFF"/>
                </a:solidFill>
                <a:effectLst/>
                <a:uLnTx/>
                <a:uFillTx/>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44" name="圆形"/>
            <p:cNvSpPr/>
            <p:nvPr/>
          </p:nvSpPr>
          <p:spPr>
            <a:xfrm>
              <a:off x="16612" y="6076"/>
              <a:ext cx="567" cy="567"/>
            </a:xfrm>
            <a:prstGeom prst="ellipse">
              <a:avLst/>
            </a:prstGeom>
            <a:solidFill>
              <a:srgbClr val="4FC2DD"/>
            </a:solidFill>
            <a:ln w="38100" cap="flat" cmpd="sng" algn="ctr">
              <a:solidFill>
                <a:srgbClr val="FFFFFF"/>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1800" b="1" i="0" u="none" strike="noStrike" kern="0" cap="none" spc="0" normalizeH="0" baseline="0" noProof="0">
                <a:ln>
                  <a:noFill/>
                </a:ln>
                <a:solidFill>
                  <a:srgbClr val="FFFFFF"/>
                </a:solidFill>
                <a:effectLst/>
                <a:uLnTx/>
                <a:uFillTx/>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7" name="圆角矩形 6"/>
            <p:cNvSpPr/>
            <p:nvPr/>
          </p:nvSpPr>
          <p:spPr>
            <a:xfrm>
              <a:off x="14446" y="8647"/>
              <a:ext cx="3235" cy="990"/>
            </a:xfrm>
            <a:prstGeom prst="roundRect">
              <a:avLst/>
            </a:prstGeom>
            <a:solidFill>
              <a:srgbClr val="4FC2DD"/>
            </a:solidFill>
            <a:ln w="349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22" name="图片 21" descr="303b32313539333933383bc6b9c5d2c7f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951355" y="3893820"/>
            <a:ext cx="689610" cy="689610"/>
          </a:xfrm>
          <a:prstGeom prst="rect">
            <a:avLst/>
          </a:prstGeom>
        </p:spPr>
      </p:pic>
      <p:pic>
        <p:nvPicPr>
          <p:cNvPr id="46" name="图片 45" descr="303b32313538393536373bd4cbb6af"/>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598285" y="3855720"/>
            <a:ext cx="619125" cy="619125"/>
          </a:xfrm>
          <a:prstGeom prst="rect">
            <a:avLst/>
          </a:prstGeom>
        </p:spPr>
      </p:pic>
      <p:pic>
        <p:nvPicPr>
          <p:cNvPr id="47" name="图片 46" descr="343435383234383b333638313834353bd4cbb6afd0ac"/>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269740" y="3747770"/>
            <a:ext cx="914400" cy="914400"/>
          </a:xfrm>
          <a:prstGeom prst="rect">
            <a:avLst/>
          </a:prstGeom>
        </p:spPr>
      </p:pic>
      <p:grpSp>
        <p:nvGrpSpPr>
          <p:cNvPr id="6" name="组合 5"/>
          <p:cNvGrpSpPr/>
          <p:nvPr/>
        </p:nvGrpSpPr>
        <p:grpSpPr>
          <a:xfrm>
            <a:off x="8529955" y="3323590"/>
            <a:ext cx="1755775" cy="1972653"/>
            <a:chOff x="14166" y="5871"/>
            <a:chExt cx="3221" cy="3619"/>
          </a:xfrm>
        </p:grpSpPr>
        <p:sp>
          <p:nvSpPr>
            <p:cNvPr id="8" name="圆形"/>
            <p:cNvSpPr/>
            <p:nvPr/>
          </p:nvSpPr>
          <p:spPr>
            <a:xfrm>
              <a:off x="14663" y="6359"/>
              <a:ext cx="2233" cy="2232"/>
            </a:xfrm>
            <a:prstGeom prst="ellipse">
              <a:avLst/>
            </a:prstGeom>
            <a:noFill/>
            <a:ln w="50800" cap="flat" cmpd="sng" algn="ctr">
              <a:solidFill>
                <a:schemeClr val="accent2"/>
              </a:solidFill>
              <a:prstDash val="solid"/>
              <a:miter lim="800000"/>
            </a:ln>
            <a:effectLst/>
          </p:spPr>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sz="1800" b="1" i="0" u="none" strike="noStrike" kern="0" cap="none" spc="0" normalizeH="0" baseline="0" noProof="0">
                <a:ln>
                  <a:noFill/>
                </a:ln>
                <a:solidFill>
                  <a:srgbClr val="FFFFFF"/>
                </a:solidFill>
                <a:effectLst/>
                <a:uLnTx/>
                <a:uFillTx/>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9" name="圆形"/>
            <p:cNvSpPr/>
            <p:nvPr/>
          </p:nvSpPr>
          <p:spPr>
            <a:xfrm>
              <a:off x="14166" y="5871"/>
              <a:ext cx="3221" cy="3220"/>
            </a:xfrm>
            <a:prstGeom prst="ellipse">
              <a:avLst/>
            </a:prstGeom>
            <a:noFill/>
            <a:ln w="50800" cap="flat" cmpd="sng" algn="ctr">
              <a:solidFill>
                <a:schemeClr val="accent2"/>
              </a:solidFill>
              <a:prstDash val="solid"/>
              <a:miter lim="800000"/>
            </a:ln>
            <a:effectLst/>
          </p:spPr>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sz="1800" b="1" i="0" u="none" strike="noStrike" kern="0" cap="none" spc="0" normalizeH="0" baseline="0" noProof="0">
                <a:ln>
                  <a:noFill/>
                </a:ln>
                <a:solidFill>
                  <a:srgbClr val="FFFFFF"/>
                </a:solidFill>
                <a:effectLst/>
                <a:uLnTx/>
                <a:uFillTx/>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10" name="圆形"/>
            <p:cNvSpPr/>
            <p:nvPr/>
          </p:nvSpPr>
          <p:spPr>
            <a:xfrm>
              <a:off x="16612" y="6076"/>
              <a:ext cx="567" cy="567"/>
            </a:xfrm>
            <a:prstGeom prst="ellipse">
              <a:avLst/>
            </a:prstGeom>
            <a:solidFill>
              <a:schemeClr val="accent2"/>
            </a:solidFill>
            <a:ln w="38100" cap="flat" cmpd="sng" algn="ctr">
              <a:solidFill>
                <a:schemeClr val="accent2"/>
              </a:solidFill>
              <a:prstDash val="solid"/>
              <a:miter lim="800000"/>
            </a:ln>
            <a:effectLst/>
          </p:spPr>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sz="1800" b="1" i="0" u="none" strike="noStrike" kern="0" cap="none" spc="0" normalizeH="0" baseline="0" noProof="0">
                <a:ln>
                  <a:noFill/>
                </a:ln>
                <a:solidFill>
                  <a:srgbClr val="FFFFFF"/>
                </a:solidFill>
                <a:effectLst/>
                <a:uLnTx/>
                <a:uFillTx/>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11" name="圆角矩形 10"/>
            <p:cNvSpPr/>
            <p:nvPr/>
          </p:nvSpPr>
          <p:spPr>
            <a:xfrm>
              <a:off x="14446" y="8647"/>
              <a:ext cx="2660" cy="842"/>
            </a:xfrm>
            <a:prstGeom prst="roundRect">
              <a:avLst/>
            </a:prstGeom>
            <a:solidFill>
              <a:schemeClr val="accent2"/>
            </a:solidFill>
            <a:ln w="349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文本框 11"/>
            <p:cNvSpPr txBox="1"/>
            <p:nvPr/>
          </p:nvSpPr>
          <p:spPr>
            <a:xfrm>
              <a:off x="14472" y="8758"/>
              <a:ext cx="2667" cy="732"/>
            </a:xfrm>
            <a:prstGeom prst="rect">
              <a:avLst/>
            </a:prstGeom>
            <a:solidFill>
              <a:schemeClr val="accent2"/>
            </a:solidFill>
            <a:ln>
              <a:solidFill>
                <a:schemeClr val="accent2"/>
              </a:solidFill>
            </a:ln>
          </p:spPr>
          <p:txBody>
            <a:bodyPr wrap="square" rtlCol="0" anchor="t">
              <a:spAutoFit/>
            </a:bodyPr>
            <a:p>
              <a:pPr algn="ctr"/>
              <a:r>
                <a:rPr lang="zh-CN" altLang="en-US" sz="2000">
                  <a:solidFill>
                    <a:schemeClr val="bg1"/>
                  </a:solidFill>
                </a:rPr>
                <a:t>道德健康</a:t>
              </a:r>
              <a:endParaRPr lang="zh-CN" altLang="en-US" sz="2000">
                <a:solidFill>
                  <a:schemeClr val="bg1"/>
                </a:solidFill>
              </a:endParaRPr>
            </a:p>
          </p:txBody>
        </p:sp>
      </p:grpSp>
      <p:pic>
        <p:nvPicPr>
          <p:cNvPr id="13" name="图片 12" descr="D:/体育与健康（含民族民间体育手册）/图片/篮球.png篮球"/>
          <p:cNvPicPr>
            <a:picLocks noChangeAspect="1"/>
          </p:cNvPicPr>
          <p:nvPr/>
        </p:nvPicPr>
        <p:blipFill>
          <a:blip r:embed="rId7"/>
          <a:srcRect l="2410" r="2410"/>
          <a:stretch>
            <a:fillRect/>
          </a:stretch>
        </p:blipFill>
        <p:spPr>
          <a:xfrm>
            <a:off x="9100185" y="3855720"/>
            <a:ext cx="619125" cy="619125"/>
          </a:xfrm>
          <a:prstGeom prst="rect">
            <a:avLst/>
          </a:prstGeom>
        </p:spPr>
      </p:pic>
      <p:sp>
        <p:nvSpPr>
          <p:cNvPr id="14" name="文本框 13"/>
          <p:cNvSpPr txBox="1"/>
          <p:nvPr/>
        </p:nvSpPr>
        <p:spPr>
          <a:xfrm>
            <a:off x="6171565" y="4885055"/>
            <a:ext cx="1825625" cy="474345"/>
          </a:xfrm>
          <a:prstGeom prst="rect">
            <a:avLst/>
          </a:prstGeom>
          <a:noFill/>
        </p:spPr>
        <p:txBody>
          <a:bodyPr wrap="square" rtlCol="0" anchor="t">
            <a:noAutofit/>
          </a:bodyPr>
          <a:p>
            <a:pPr algn="ctr"/>
            <a:r>
              <a:rPr lang="zh-CN" altLang="en-US" sz="2000">
                <a:solidFill>
                  <a:schemeClr val="bg1"/>
                </a:solidFill>
              </a:rPr>
              <a:t>社会适应良好</a:t>
            </a:r>
            <a:endParaRPr lang="zh-CN" altLang="en-US" sz="200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标题 14"/>
          <p:cNvSpPr>
            <a:spLocks noGrp="1"/>
          </p:cNvSpPr>
          <p:nvPr>
            <p:ph type="title"/>
          </p:nvPr>
        </p:nvSpPr>
        <p:spPr/>
        <p:txBody>
          <a:bodyPr/>
          <a:p>
            <a:r>
              <a:rPr lang="zh-CN" altLang="en-US"/>
              <a:t>拓展阅读</a:t>
            </a:r>
            <a:endParaRPr lang="zh-CN" altLang="en-US"/>
          </a:p>
        </p:txBody>
      </p:sp>
      <p:sp>
        <p:nvSpPr>
          <p:cNvPr id="4" name="文本框 3"/>
          <p:cNvSpPr txBox="1"/>
          <p:nvPr/>
        </p:nvSpPr>
        <p:spPr>
          <a:xfrm>
            <a:off x="443230" y="1238885"/>
            <a:ext cx="2540000" cy="398780"/>
          </a:xfrm>
          <a:prstGeom prst="rect">
            <a:avLst/>
          </a:prstGeom>
          <a:noFill/>
        </p:spPr>
        <p:txBody>
          <a:bodyPr wrap="square" rtlCol="0" anchor="t">
            <a:spAutoFit/>
          </a:bodyPr>
          <a:p>
            <a:r>
              <a:rPr lang="zh-CN" altLang="en-US" sz="2000" b="1">
                <a:solidFill>
                  <a:schemeClr val="tx1"/>
                </a:solidFill>
              </a:rPr>
              <a:t>亚健康的原因</a:t>
            </a:r>
            <a:endParaRPr lang="zh-CN" altLang="en-US" sz="2000" b="1">
              <a:solidFill>
                <a:schemeClr val="tx1"/>
              </a:solidFill>
            </a:endParaRPr>
          </a:p>
        </p:txBody>
      </p:sp>
      <p:sp>
        <p:nvSpPr>
          <p:cNvPr id="5" name="文本框 4"/>
          <p:cNvSpPr txBox="1"/>
          <p:nvPr/>
        </p:nvSpPr>
        <p:spPr>
          <a:xfrm>
            <a:off x="443230" y="1696720"/>
            <a:ext cx="6728460" cy="5073650"/>
          </a:xfrm>
          <a:prstGeom prst="rect">
            <a:avLst/>
          </a:prstGeom>
          <a:noFill/>
        </p:spPr>
        <p:txBody>
          <a:bodyPr wrap="square" rtlCol="0" anchor="t">
            <a:spAutoFit/>
          </a:bodyPr>
          <a:p>
            <a:pPr algn="just">
              <a:lnSpc>
                <a:spcPct val="120000"/>
              </a:lnSpc>
              <a:spcBef>
                <a:spcPts val="0"/>
              </a:spcBef>
              <a:spcAft>
                <a:spcPts val="0"/>
              </a:spcAft>
            </a:pPr>
            <a:r>
              <a:rPr lang="zh-CN" altLang="en-US"/>
              <a:t>（1）过度疲劳造成的精力、体力透支。由于竞争日趋激烈，人们用心、用脑过度，身体的主要器官长期处于非正常负荷状态。</a:t>
            </a:r>
            <a:endParaRPr lang="zh-CN" altLang="en-US"/>
          </a:p>
          <a:p>
            <a:pPr algn="just">
              <a:lnSpc>
                <a:spcPct val="120000"/>
              </a:lnSpc>
              <a:spcBef>
                <a:spcPts val="0"/>
              </a:spcBef>
              <a:spcAft>
                <a:spcPts val="0"/>
              </a:spcAft>
            </a:pPr>
            <a:r>
              <a:rPr lang="zh-CN" altLang="en-US"/>
              <a:t>（2）饮食不合理。当机体摄入热量过多或营养贫乏时，都可导致机体功能失调。过量吸烟、酗酒、睡眠不足、缺少运动、情绪低落、心理障碍以及大气污染、长期接触有毒物品，也会出现这种状态。</a:t>
            </a:r>
            <a:endParaRPr lang="zh-CN" altLang="en-US"/>
          </a:p>
          <a:p>
            <a:pPr algn="just">
              <a:lnSpc>
                <a:spcPct val="120000"/>
              </a:lnSpc>
              <a:spcBef>
                <a:spcPts val="0"/>
              </a:spcBef>
              <a:spcAft>
                <a:spcPts val="0"/>
              </a:spcAft>
            </a:pPr>
            <a:r>
              <a:rPr lang="zh-CN" altLang="en-US"/>
              <a:t>（3）休息不足，特别是睡眠不足。起居无规律、作息不正常已经成为常见现象。青少年常常因影视、网络、游戏、跳舞、打牌、打麻将等娱乐项目的影响，以及熬夜备考等因素而打乱生活规律。</a:t>
            </a:r>
            <a:endParaRPr lang="zh-CN" altLang="en-US"/>
          </a:p>
          <a:p>
            <a:pPr algn="just">
              <a:lnSpc>
                <a:spcPct val="120000"/>
              </a:lnSpc>
              <a:spcBef>
                <a:spcPts val="0"/>
              </a:spcBef>
              <a:spcAft>
                <a:spcPts val="0"/>
              </a:spcAft>
            </a:pPr>
            <a:r>
              <a:rPr lang="zh-CN" altLang="en-US"/>
              <a:t>（4）人体的自老化，体力不足、精力不济、社会适应能力降低，人体生物周期中的低潮时期。即使是健康人，也会在一个特定的时期内处于亚健康状态，如女性在月经来潮前表现出的烦躁、不安、情绪不稳、易激动等。</a:t>
            </a:r>
            <a:endParaRPr lang="zh-CN" altLang="en-US"/>
          </a:p>
          <a:p>
            <a:pPr algn="just">
              <a:lnSpc>
                <a:spcPct val="120000"/>
              </a:lnSpc>
              <a:spcBef>
                <a:spcPts val="0"/>
              </a:spcBef>
              <a:spcAft>
                <a:spcPts val="0"/>
              </a:spcAft>
            </a:pPr>
            <a:r>
              <a:rPr lang="zh-CN" altLang="en-US"/>
              <a:t>（5）过度紧张，压力太大。特别是白领人群，身体运动不足，体力透支。</a:t>
            </a:r>
            <a:endParaRPr lang="zh-CN" altLang="en-US"/>
          </a:p>
        </p:txBody>
      </p:sp>
      <p:pic>
        <p:nvPicPr>
          <p:cNvPr id="7" name="图片 6"/>
          <p:cNvPicPr>
            <a:picLocks noChangeAspect="1"/>
          </p:cNvPicPr>
          <p:nvPr/>
        </p:nvPicPr>
        <p:blipFill>
          <a:blip r:embed="rId1"/>
          <a:stretch>
            <a:fillRect/>
          </a:stretch>
        </p:blipFill>
        <p:spPr>
          <a:xfrm>
            <a:off x="7335520" y="1696720"/>
            <a:ext cx="4856480" cy="40690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a:xfrm>
            <a:off x="865505" y="389255"/>
            <a:ext cx="5519420" cy="430530"/>
          </a:xfrm>
        </p:spPr>
        <p:txBody>
          <a:bodyPr/>
          <a:p>
            <a:r>
              <a:rPr lang="zh-CN" altLang="en-US"/>
              <a:t>三、体育锻炼对健康的影响</a:t>
            </a:r>
            <a:endParaRPr lang="zh-CN" altLang="en-US"/>
          </a:p>
        </p:txBody>
      </p:sp>
      <p:sp>
        <p:nvSpPr>
          <p:cNvPr id="44" name="菱形 43"/>
          <p:cNvSpPr/>
          <p:nvPr>
            <p:custDataLst>
              <p:tags r:id="rId1"/>
            </p:custDataLst>
          </p:nvPr>
        </p:nvSpPr>
        <p:spPr>
          <a:xfrm>
            <a:off x="4444159" y="2965723"/>
            <a:ext cx="1202730" cy="1202730"/>
          </a:xfrm>
          <a:prstGeom prst="diamond">
            <a:avLst/>
          </a:prstGeom>
          <a:noFill/>
          <a:ln>
            <a:solidFill>
              <a:schemeClr val="accent1"/>
            </a:solidFill>
          </a:ln>
        </p:spPr>
        <p:txBody>
          <a:bodyPr rot="0" spcFirstLastPara="0" vertOverflow="overflow" horzOverflow="overflow" vert="horz" wrap="square" lIns="0" tIns="0" rIns="0" bIns="0" numCol="1" spcCol="0" rtlCol="0" fromWordArt="0" anchor="ctr" anchorCtr="0" forceAA="0" compatLnSpc="1">
            <a:normAutofit/>
          </a:bodyPr>
          <a:p>
            <a:pPr marL="0" algn="ctr">
              <a:lnSpc>
                <a:spcPct val="120000"/>
              </a:lnSpc>
              <a:spcBef>
                <a:spcPts val="0"/>
              </a:spcBef>
              <a:spcAft>
                <a:spcPts val="0"/>
              </a:spcAft>
            </a:pPr>
            <a:r>
              <a:rPr lang="en-US" altLang="zh-CN" sz="1600" b="1" spc="180">
                <a:solidFill>
                  <a:schemeClr val="tx1"/>
                </a:solidFill>
                <a:latin typeface="Arial" panose="020B0604020202020204" pitchFamily="34" charset="0"/>
                <a:ea typeface="汉仪劲楷简" panose="00020600040101010101" charset="-122"/>
                <a:sym typeface="Arial" panose="020B0604020202020204" pitchFamily="34" charset="0"/>
              </a:rPr>
              <a:t>2</a:t>
            </a:r>
            <a:endParaRPr lang="en-US" altLang="zh-CN" sz="1600" b="1" spc="180">
              <a:solidFill>
                <a:schemeClr val="tx1"/>
              </a:solidFill>
              <a:latin typeface="Arial" panose="020B0604020202020204" pitchFamily="34" charset="0"/>
              <a:ea typeface="汉仪劲楷简" panose="00020600040101010101" charset="-122"/>
              <a:sym typeface="Arial" panose="020B0604020202020204" pitchFamily="34" charset="0"/>
            </a:endParaRPr>
          </a:p>
        </p:txBody>
      </p:sp>
      <p:sp>
        <p:nvSpPr>
          <p:cNvPr id="45" name="燕尾形 44"/>
          <p:cNvSpPr/>
          <p:nvPr>
            <p:custDataLst>
              <p:tags r:id="rId2"/>
            </p:custDataLst>
          </p:nvPr>
        </p:nvSpPr>
        <p:spPr>
          <a:xfrm rot="10800000">
            <a:off x="4056311" y="2965018"/>
            <a:ext cx="977218" cy="1204141"/>
          </a:xfrm>
          <a:prstGeom prst="chevron">
            <a:avLst>
              <a:gd name="adj" fmla="val 61583"/>
            </a:avLst>
          </a:prstGeom>
          <a:solidFill>
            <a:srgbClr val="4FC2DD"/>
          </a:solidFill>
          <a:ln>
            <a:noFill/>
          </a:ln>
        </p:spPr>
        <p:txBody>
          <a:bodyPr rot="0" spcFirstLastPara="0" vertOverflow="overflow" horzOverflow="overflow" vert="horz" wrap="square" lIns="91440" tIns="45720" rIns="91440" bIns="45720" numCol="1" spcCol="0" rtlCol="0" fromWordArt="0" anchor="ctr" anchorCtr="0" forceAA="0" compatLnSpc="1">
            <a:normAutofit/>
          </a:bodyPr>
          <a:p>
            <a:pPr algn="just">
              <a:lnSpc>
                <a:spcPct val="130000"/>
              </a:lnSpc>
            </a:pPr>
            <a:endParaRPr lang="zh-CN" altLang="en-US" sz="2000" dirty="0" err="1">
              <a:solidFill>
                <a:srgbClr val="FFFFFF"/>
              </a:solidFill>
              <a:latin typeface="Arial" panose="020B0604020202020204" pitchFamily="34" charset="0"/>
              <a:ea typeface="汉仪劲楷简" panose="00020600040101010101" charset="-122"/>
              <a:sym typeface="Arial" panose="020B0604020202020204" pitchFamily="34" charset="0"/>
            </a:endParaRPr>
          </a:p>
        </p:txBody>
      </p:sp>
      <p:sp>
        <p:nvSpPr>
          <p:cNvPr id="46" name="菱形 45"/>
          <p:cNvSpPr/>
          <p:nvPr>
            <p:custDataLst>
              <p:tags r:id="rId3"/>
            </p:custDataLst>
          </p:nvPr>
        </p:nvSpPr>
        <p:spPr>
          <a:xfrm rot="20520000">
            <a:off x="5026293" y="2164485"/>
            <a:ext cx="1202730" cy="1202730"/>
          </a:xfrm>
          <a:prstGeom prst="diamond">
            <a:avLst/>
          </a:prstGeom>
          <a:noFill/>
          <a:ln>
            <a:solidFill>
              <a:schemeClr val="accent1"/>
            </a:solidFill>
          </a:ln>
        </p:spPr>
        <p:txBody>
          <a:bodyPr rot="0" spcFirstLastPara="0" vertOverflow="overflow" horzOverflow="overflow" vert="horz" wrap="square" lIns="0" tIns="0" rIns="0" bIns="0" numCol="1" spcCol="0" rtlCol="0" fromWordArt="0" anchor="ctr" anchorCtr="0" forceAA="0" compatLnSpc="1">
            <a:normAutofit/>
          </a:bodyPr>
          <a:p>
            <a:pPr marL="0" algn="ctr">
              <a:lnSpc>
                <a:spcPct val="120000"/>
              </a:lnSpc>
              <a:spcBef>
                <a:spcPts val="0"/>
              </a:spcBef>
              <a:spcAft>
                <a:spcPts val="0"/>
              </a:spcAft>
            </a:pPr>
            <a:r>
              <a:rPr lang="en-US" altLang="zh-CN" sz="1600" b="1" spc="180">
                <a:solidFill>
                  <a:schemeClr val="tx1"/>
                </a:solidFill>
                <a:latin typeface="Arial" panose="020B0604020202020204" pitchFamily="34" charset="0"/>
                <a:ea typeface="汉仪劲楷简" panose="00020600040101010101" charset="-122"/>
                <a:sym typeface="Arial" panose="020B0604020202020204" pitchFamily="34" charset="0"/>
              </a:rPr>
              <a:t>1</a:t>
            </a:r>
            <a:endParaRPr lang="en-US" altLang="zh-CN" sz="1600" b="1" spc="180">
              <a:solidFill>
                <a:schemeClr val="tx1"/>
              </a:solidFill>
              <a:latin typeface="Arial" panose="020B0604020202020204" pitchFamily="34" charset="0"/>
              <a:ea typeface="汉仪劲楷简" panose="00020600040101010101" charset="-122"/>
              <a:sym typeface="Arial" panose="020B0604020202020204" pitchFamily="34" charset="0"/>
            </a:endParaRPr>
          </a:p>
        </p:txBody>
      </p:sp>
      <p:sp>
        <p:nvSpPr>
          <p:cNvPr id="47" name="燕尾形 46"/>
          <p:cNvSpPr/>
          <p:nvPr>
            <p:custDataLst>
              <p:tags r:id="rId4"/>
            </p:custDataLst>
          </p:nvPr>
        </p:nvSpPr>
        <p:spPr>
          <a:xfrm rot="15120000">
            <a:off x="4984354" y="1687677"/>
            <a:ext cx="977218" cy="1204141"/>
          </a:xfrm>
          <a:prstGeom prst="chevron">
            <a:avLst>
              <a:gd name="adj" fmla="val 61583"/>
            </a:avLst>
          </a:prstGeom>
          <a:solidFill>
            <a:srgbClr val="222F38"/>
          </a:solidFill>
          <a:ln>
            <a:noFill/>
          </a:ln>
        </p:spPr>
        <p:txBody>
          <a:bodyPr rot="0" spcFirstLastPara="0" vertOverflow="overflow" horzOverflow="overflow" vert="horz" wrap="square" lIns="91440" tIns="45720" rIns="91440" bIns="45720" numCol="1" spcCol="0" rtlCol="0" fromWordArt="0" anchor="ctr" anchorCtr="0" forceAA="0" compatLnSpc="1">
            <a:normAutofit/>
          </a:bodyPr>
          <a:p>
            <a:pPr algn="just">
              <a:lnSpc>
                <a:spcPct val="130000"/>
              </a:lnSpc>
            </a:pPr>
            <a:endParaRPr lang="zh-CN" altLang="en-US" dirty="0" err="1">
              <a:solidFill>
                <a:srgbClr val="FFFFFF"/>
              </a:solidFill>
              <a:latin typeface="Arial" panose="020B0604020202020204" pitchFamily="34" charset="0"/>
              <a:ea typeface="汉仪劲楷简" panose="00020600040101010101" charset="-122"/>
              <a:sym typeface="Arial" panose="020B0604020202020204" pitchFamily="34" charset="0"/>
            </a:endParaRPr>
          </a:p>
        </p:txBody>
      </p:sp>
      <p:sp>
        <p:nvSpPr>
          <p:cNvPr id="48" name="菱形 47"/>
          <p:cNvSpPr/>
          <p:nvPr>
            <p:custDataLst>
              <p:tags r:id="rId5"/>
            </p:custDataLst>
          </p:nvPr>
        </p:nvSpPr>
        <p:spPr>
          <a:xfrm rot="3240000">
            <a:off x="5968205" y="2470531"/>
            <a:ext cx="1202730" cy="1202730"/>
          </a:xfrm>
          <a:prstGeom prst="diamond">
            <a:avLst/>
          </a:prstGeom>
          <a:noFill/>
          <a:ln>
            <a:solidFill>
              <a:schemeClr val="accent1"/>
            </a:solidFill>
          </a:ln>
        </p:spPr>
        <p:txBody>
          <a:bodyPr rot="0" spcFirstLastPara="0" vertOverflow="overflow" horzOverflow="overflow" vert="horz" wrap="square" lIns="0" tIns="0" rIns="0" bIns="0" numCol="1" spcCol="0" rtlCol="0" fromWordArt="0" anchor="ctr" anchorCtr="0" forceAA="0" compatLnSpc="1">
            <a:normAutofit/>
          </a:bodyPr>
          <a:p>
            <a:pPr marL="0" algn="ctr">
              <a:lnSpc>
                <a:spcPct val="120000"/>
              </a:lnSpc>
              <a:spcBef>
                <a:spcPts val="0"/>
              </a:spcBef>
              <a:spcAft>
                <a:spcPts val="0"/>
              </a:spcAft>
            </a:pPr>
            <a:r>
              <a:rPr lang="en-US" altLang="zh-CN" sz="1600" b="1" spc="180">
                <a:solidFill>
                  <a:schemeClr val="tx1"/>
                </a:solidFill>
                <a:latin typeface="Arial" panose="020B0604020202020204" pitchFamily="34" charset="0"/>
                <a:ea typeface="汉仪劲楷简" panose="00020600040101010101" charset="-122"/>
                <a:sym typeface="Arial" panose="020B0604020202020204" pitchFamily="34" charset="0"/>
              </a:rPr>
              <a:t>5</a:t>
            </a:r>
            <a:endParaRPr lang="en-US" altLang="zh-CN" sz="1600" b="1" spc="180">
              <a:solidFill>
                <a:schemeClr val="tx1"/>
              </a:solidFill>
              <a:latin typeface="Arial" panose="020B0604020202020204" pitchFamily="34" charset="0"/>
              <a:ea typeface="汉仪劲楷简" panose="00020600040101010101" charset="-122"/>
              <a:sym typeface="Arial" panose="020B0604020202020204" pitchFamily="34" charset="0"/>
            </a:endParaRPr>
          </a:p>
        </p:txBody>
      </p:sp>
      <p:sp>
        <p:nvSpPr>
          <p:cNvPr id="49" name="燕尾形 48"/>
          <p:cNvSpPr/>
          <p:nvPr>
            <p:custDataLst>
              <p:tags r:id="rId6"/>
            </p:custDataLst>
          </p:nvPr>
        </p:nvSpPr>
        <p:spPr>
          <a:xfrm rot="19440000">
            <a:off x="6485958" y="2175578"/>
            <a:ext cx="977218" cy="1204141"/>
          </a:xfrm>
          <a:prstGeom prst="chevron">
            <a:avLst>
              <a:gd name="adj" fmla="val 61583"/>
            </a:avLst>
          </a:prstGeom>
          <a:solidFill>
            <a:srgbClr val="CF3044"/>
          </a:solidFill>
          <a:ln>
            <a:noFill/>
          </a:ln>
        </p:spPr>
        <p:txBody>
          <a:bodyPr rot="0" spcFirstLastPara="0" vertOverflow="overflow" horzOverflow="overflow" vert="horz" wrap="square" lIns="91440" tIns="45720" rIns="91440" bIns="45720" numCol="1" spcCol="0" rtlCol="0" fromWordArt="0" anchor="ctr" anchorCtr="0" forceAA="0" compatLnSpc="1">
            <a:normAutofit/>
          </a:bodyPr>
          <a:p>
            <a:pPr algn="just">
              <a:lnSpc>
                <a:spcPct val="130000"/>
              </a:lnSpc>
            </a:pPr>
            <a:endParaRPr lang="zh-CN" altLang="en-US" dirty="0" err="1">
              <a:solidFill>
                <a:srgbClr val="FFFFFF"/>
              </a:solidFill>
              <a:latin typeface="Arial" panose="020B0604020202020204" pitchFamily="34" charset="0"/>
              <a:ea typeface="汉仪劲楷简" panose="00020600040101010101" charset="-122"/>
              <a:sym typeface="Arial" panose="020B0604020202020204" pitchFamily="34" charset="0"/>
            </a:endParaRPr>
          </a:p>
        </p:txBody>
      </p:sp>
      <p:sp>
        <p:nvSpPr>
          <p:cNvPr id="50" name="菱形 49"/>
          <p:cNvSpPr/>
          <p:nvPr>
            <p:custDataLst>
              <p:tags r:id="rId7"/>
            </p:custDataLst>
          </p:nvPr>
        </p:nvSpPr>
        <p:spPr>
          <a:xfrm rot="18360000">
            <a:off x="5968205" y="3460916"/>
            <a:ext cx="1202730" cy="1202730"/>
          </a:xfrm>
          <a:prstGeom prst="diamond">
            <a:avLst/>
          </a:prstGeom>
          <a:noFill/>
          <a:ln>
            <a:solidFill>
              <a:schemeClr val="accent1"/>
            </a:solidFill>
          </a:ln>
        </p:spPr>
        <p:txBody>
          <a:bodyPr rot="0" spcFirstLastPara="0" vertOverflow="overflow" horzOverflow="overflow" vert="horz" wrap="square" lIns="0" tIns="0" rIns="0" bIns="0" numCol="1" spcCol="0" rtlCol="0" fromWordArt="0" anchor="ctr" anchorCtr="0" forceAA="0" compatLnSpc="1">
            <a:normAutofit/>
          </a:bodyPr>
          <a:p>
            <a:pPr marL="0" algn="ctr">
              <a:lnSpc>
                <a:spcPct val="120000"/>
              </a:lnSpc>
              <a:spcBef>
                <a:spcPts val="0"/>
              </a:spcBef>
              <a:spcAft>
                <a:spcPts val="0"/>
              </a:spcAft>
            </a:pPr>
            <a:r>
              <a:rPr lang="en-US" altLang="zh-CN" sz="1600" b="1" spc="180">
                <a:solidFill>
                  <a:schemeClr val="tx1"/>
                </a:solidFill>
                <a:latin typeface="Arial" panose="020B0604020202020204" pitchFamily="34" charset="0"/>
                <a:ea typeface="汉仪劲楷简" panose="00020600040101010101" charset="-122"/>
                <a:sym typeface="Arial" panose="020B0604020202020204" pitchFamily="34" charset="0"/>
              </a:rPr>
              <a:t>4</a:t>
            </a:r>
            <a:endParaRPr lang="en-US" altLang="zh-CN" sz="1600" b="1" spc="180">
              <a:solidFill>
                <a:schemeClr val="tx1"/>
              </a:solidFill>
              <a:latin typeface="Arial" panose="020B0604020202020204" pitchFamily="34" charset="0"/>
              <a:ea typeface="汉仪劲楷简" panose="00020600040101010101" charset="-122"/>
              <a:sym typeface="Arial" panose="020B0604020202020204" pitchFamily="34" charset="0"/>
            </a:endParaRPr>
          </a:p>
        </p:txBody>
      </p:sp>
      <p:sp>
        <p:nvSpPr>
          <p:cNvPr id="51" name="燕尾形 50"/>
          <p:cNvSpPr/>
          <p:nvPr>
            <p:custDataLst>
              <p:tags r:id="rId8"/>
            </p:custDataLst>
          </p:nvPr>
        </p:nvSpPr>
        <p:spPr>
          <a:xfrm rot="2160000">
            <a:off x="6485958" y="3754458"/>
            <a:ext cx="977218" cy="1204141"/>
          </a:xfrm>
          <a:prstGeom prst="chevron">
            <a:avLst>
              <a:gd name="adj" fmla="val 61583"/>
            </a:avLst>
          </a:prstGeom>
          <a:solidFill>
            <a:srgbClr val="4FC2DD"/>
          </a:solidFill>
          <a:ln>
            <a:noFill/>
          </a:ln>
        </p:spPr>
        <p:txBody>
          <a:bodyPr rot="0" spcFirstLastPara="0" vertOverflow="overflow" horzOverflow="overflow" vert="horz" wrap="square" lIns="91440" tIns="45720" rIns="91440" bIns="45720" numCol="1" spcCol="0" rtlCol="0" fromWordArt="0" anchor="ctr" anchorCtr="0" forceAA="0" compatLnSpc="1">
            <a:normAutofit/>
          </a:bodyPr>
          <a:p>
            <a:pPr algn="just">
              <a:lnSpc>
                <a:spcPct val="130000"/>
              </a:lnSpc>
            </a:pPr>
            <a:endParaRPr lang="zh-CN" altLang="en-US" sz="2000" dirty="0" err="1">
              <a:solidFill>
                <a:srgbClr val="FFFFFF"/>
              </a:solidFill>
              <a:latin typeface="Arial" panose="020B0604020202020204" pitchFamily="34" charset="0"/>
              <a:ea typeface="汉仪劲楷简" panose="00020600040101010101" charset="-122"/>
              <a:sym typeface="Arial" panose="020B0604020202020204" pitchFamily="34" charset="0"/>
            </a:endParaRPr>
          </a:p>
        </p:txBody>
      </p:sp>
      <p:sp>
        <p:nvSpPr>
          <p:cNvPr id="52" name="菱形 51"/>
          <p:cNvSpPr/>
          <p:nvPr>
            <p:custDataLst>
              <p:tags r:id="rId9"/>
            </p:custDataLst>
          </p:nvPr>
        </p:nvSpPr>
        <p:spPr>
          <a:xfrm rot="1080000">
            <a:off x="5026293" y="3766960"/>
            <a:ext cx="1202730" cy="1202730"/>
          </a:xfrm>
          <a:prstGeom prst="diamond">
            <a:avLst/>
          </a:prstGeom>
          <a:noFill/>
          <a:ln>
            <a:solidFill>
              <a:schemeClr val="accent1"/>
            </a:solidFill>
          </a:ln>
        </p:spPr>
        <p:txBody>
          <a:bodyPr rot="0" spcFirstLastPara="0" vertOverflow="overflow" horzOverflow="overflow" vert="horz" wrap="square" lIns="0" tIns="0" rIns="0" bIns="0" numCol="1" spcCol="0" rtlCol="0" fromWordArt="0" anchor="ctr" anchorCtr="0" forceAA="0" compatLnSpc="1">
            <a:normAutofit/>
          </a:bodyPr>
          <a:p>
            <a:pPr marL="0" algn="ctr">
              <a:lnSpc>
                <a:spcPct val="120000"/>
              </a:lnSpc>
              <a:spcBef>
                <a:spcPts val="0"/>
              </a:spcBef>
              <a:spcAft>
                <a:spcPts val="0"/>
              </a:spcAft>
            </a:pPr>
            <a:r>
              <a:rPr lang="en-US" altLang="zh-CN" sz="1600" b="1" spc="180">
                <a:solidFill>
                  <a:schemeClr val="tx1"/>
                </a:solidFill>
                <a:latin typeface="Arial" panose="020B0604020202020204" pitchFamily="34" charset="0"/>
                <a:ea typeface="汉仪劲楷简" panose="00020600040101010101" charset="-122"/>
                <a:sym typeface="Arial" panose="020B0604020202020204" pitchFamily="34" charset="0"/>
              </a:rPr>
              <a:t>3</a:t>
            </a:r>
            <a:endParaRPr lang="en-US" altLang="zh-CN" sz="1600" b="1" spc="180">
              <a:solidFill>
                <a:schemeClr val="tx1"/>
              </a:solidFill>
              <a:latin typeface="Arial" panose="020B0604020202020204" pitchFamily="34" charset="0"/>
              <a:ea typeface="汉仪劲楷简" panose="00020600040101010101" charset="-122"/>
              <a:sym typeface="Arial" panose="020B0604020202020204" pitchFamily="34" charset="0"/>
            </a:endParaRPr>
          </a:p>
        </p:txBody>
      </p:sp>
      <p:sp>
        <p:nvSpPr>
          <p:cNvPr id="53" name="燕尾形 52"/>
          <p:cNvSpPr/>
          <p:nvPr>
            <p:custDataLst>
              <p:tags r:id="rId10"/>
            </p:custDataLst>
          </p:nvPr>
        </p:nvSpPr>
        <p:spPr>
          <a:xfrm rot="6480000">
            <a:off x="4984354" y="4242357"/>
            <a:ext cx="977218" cy="1204141"/>
          </a:xfrm>
          <a:prstGeom prst="chevron">
            <a:avLst>
              <a:gd name="adj" fmla="val 61583"/>
            </a:avLst>
          </a:prstGeom>
          <a:solidFill>
            <a:srgbClr val="CF3044"/>
          </a:solidFill>
          <a:ln>
            <a:noFill/>
          </a:ln>
        </p:spPr>
        <p:txBody>
          <a:bodyPr rot="0" spcFirstLastPara="0" vertOverflow="overflow" horzOverflow="overflow" vert="horz" wrap="square" lIns="91440" tIns="45720" rIns="91440" bIns="45720" numCol="1" spcCol="0" rtlCol="0" fromWordArt="0" anchor="ctr" anchorCtr="0" forceAA="0" compatLnSpc="1">
            <a:normAutofit/>
          </a:bodyPr>
          <a:p>
            <a:pPr algn="just">
              <a:lnSpc>
                <a:spcPct val="130000"/>
              </a:lnSpc>
            </a:pPr>
            <a:endParaRPr lang="zh-CN" altLang="en-US" sz="2000" dirty="0" err="1">
              <a:solidFill>
                <a:srgbClr val="FFFFFF"/>
              </a:solidFill>
              <a:latin typeface="Arial" panose="020B0604020202020204" pitchFamily="34" charset="0"/>
              <a:ea typeface="汉仪劲楷简" panose="00020600040101010101" charset="-122"/>
              <a:sym typeface="Arial" panose="020B0604020202020204" pitchFamily="34" charset="0"/>
            </a:endParaRPr>
          </a:p>
        </p:txBody>
      </p:sp>
      <p:sp>
        <p:nvSpPr>
          <p:cNvPr id="54" name="矩形 53"/>
          <p:cNvSpPr/>
          <p:nvPr>
            <p:custDataLst>
              <p:tags r:id="rId11"/>
            </p:custDataLst>
          </p:nvPr>
        </p:nvSpPr>
        <p:spPr>
          <a:xfrm>
            <a:off x="1842135" y="1506220"/>
            <a:ext cx="3484245" cy="650875"/>
          </a:xfrm>
          <a:prstGeom prst="rect">
            <a:avLst/>
          </a:prstGeom>
        </p:spPr>
        <p:txBody>
          <a:bodyPr wrap="square" anchor="b" anchorCtr="0">
            <a:noAutofit/>
          </a:bodyPr>
          <a:p>
            <a:pPr marL="0" lvl="0" indent="0" algn="l">
              <a:lnSpc>
                <a:spcPct val="120000"/>
              </a:lnSpc>
              <a:spcBef>
                <a:spcPts val="0"/>
              </a:spcBef>
              <a:spcAft>
                <a:spcPts val="800"/>
              </a:spcAft>
              <a:buSzPct val="100000"/>
              <a:buNone/>
            </a:pPr>
            <a:r>
              <a:rPr lang="zh-CN" altLang="en-US" kern="0" spc="60">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1. 改善和提高中枢神经系统的功能</a:t>
            </a:r>
            <a:endParaRPr lang="zh-CN" altLang="en-US" kern="0" spc="60">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55" name="矩形 54"/>
          <p:cNvSpPr/>
          <p:nvPr>
            <p:custDataLst>
              <p:tags r:id="rId12"/>
            </p:custDataLst>
          </p:nvPr>
        </p:nvSpPr>
        <p:spPr>
          <a:xfrm>
            <a:off x="7375600" y="2571114"/>
            <a:ext cx="2745084" cy="651166"/>
          </a:xfrm>
          <a:prstGeom prst="rect">
            <a:avLst/>
          </a:prstGeom>
        </p:spPr>
        <p:txBody>
          <a:bodyPr wrap="square" anchor="b" anchorCtr="0">
            <a:noAutofit/>
          </a:bodyPr>
          <a:p>
            <a:pPr lvl="0" algn="l">
              <a:lnSpc>
                <a:spcPct val="120000"/>
              </a:lnSpc>
              <a:spcBef>
                <a:spcPts val="0"/>
              </a:spcBef>
              <a:spcAft>
                <a:spcPts val="800"/>
              </a:spcAft>
              <a:buClrTx/>
              <a:buSzTx/>
              <a:buFontTx/>
            </a:pPr>
            <a:r>
              <a:rPr lang="zh-CN" altLang="en-US" kern="0" spc="60">
                <a:latin typeface="汉仪劲楷简" panose="00020600040101010101" charset="-122"/>
                <a:ea typeface="汉仪劲楷简" panose="00020600040101010101" charset="-122"/>
                <a:cs typeface="汉仪劲楷简" panose="00020600040101010101" charset="-122"/>
                <a:sym typeface="汉仪劲楷简" panose="00020600040101010101" charset="-122"/>
              </a:rPr>
              <a:t>5. 对消化器官机能有良好的促进作用</a:t>
            </a:r>
            <a:endParaRPr lang="zh-CN" altLang="en-US" kern="0" spc="6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56" name="矩形 55"/>
          <p:cNvSpPr/>
          <p:nvPr>
            <p:custDataLst>
              <p:tags r:id="rId13"/>
            </p:custDataLst>
          </p:nvPr>
        </p:nvSpPr>
        <p:spPr>
          <a:xfrm>
            <a:off x="7375525" y="4030980"/>
            <a:ext cx="3870960" cy="650875"/>
          </a:xfrm>
          <a:prstGeom prst="rect">
            <a:avLst/>
          </a:prstGeom>
        </p:spPr>
        <p:txBody>
          <a:bodyPr wrap="square" anchor="b" anchorCtr="0">
            <a:noAutofit/>
          </a:bodyPr>
          <a:p>
            <a:pPr lvl="0" algn="l">
              <a:lnSpc>
                <a:spcPct val="120000"/>
              </a:lnSpc>
              <a:spcBef>
                <a:spcPts val="0"/>
              </a:spcBef>
              <a:spcAft>
                <a:spcPts val="800"/>
              </a:spcAft>
              <a:buClrTx/>
              <a:buSzTx/>
              <a:buFontTx/>
            </a:pPr>
            <a:r>
              <a:rPr lang="zh-CN" altLang="en-US" kern="0" spc="60">
                <a:latin typeface="汉仪劲楷简" panose="00020600040101010101" charset="-122"/>
                <a:ea typeface="汉仪劲楷简" panose="00020600040101010101" charset="-122"/>
                <a:cs typeface="汉仪劲楷简" panose="00020600040101010101" charset="-122"/>
                <a:sym typeface="汉仪劲楷简" panose="00020600040101010101" charset="-122"/>
              </a:rPr>
              <a:t>4. 促进骨骼、肌肉结实有力</a:t>
            </a:r>
            <a:endParaRPr lang="zh-CN" altLang="en-US" kern="0" spc="6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57" name="矩形 56"/>
          <p:cNvSpPr/>
          <p:nvPr>
            <p:custDataLst>
              <p:tags r:id="rId14"/>
            </p:custDataLst>
          </p:nvPr>
        </p:nvSpPr>
        <p:spPr>
          <a:xfrm>
            <a:off x="3554095" y="5291455"/>
            <a:ext cx="3477260" cy="650875"/>
          </a:xfrm>
          <a:prstGeom prst="rect">
            <a:avLst/>
          </a:prstGeom>
        </p:spPr>
        <p:txBody>
          <a:bodyPr wrap="square" anchor="b" anchorCtr="0">
            <a:noAutofit/>
          </a:bodyPr>
          <a:p>
            <a:pPr lvl="0" algn="l">
              <a:lnSpc>
                <a:spcPct val="120000"/>
              </a:lnSpc>
              <a:spcBef>
                <a:spcPts val="0"/>
              </a:spcBef>
              <a:spcAft>
                <a:spcPts val="800"/>
              </a:spcAft>
              <a:buClrTx/>
              <a:buSzTx/>
              <a:buFontTx/>
            </a:pPr>
            <a:r>
              <a:rPr lang="zh-CN" altLang="en-US" kern="0" spc="60">
                <a:latin typeface="汉仪劲楷简" panose="00020600040101010101" charset="-122"/>
                <a:ea typeface="汉仪劲楷简" panose="00020600040101010101" charset="-122"/>
                <a:cs typeface="汉仪劲楷简" panose="00020600040101010101" charset="-122"/>
                <a:sym typeface="汉仪劲楷简" panose="00020600040101010101" charset="-122"/>
              </a:rPr>
              <a:t>3. 改善呼吸系统的功能</a:t>
            </a:r>
            <a:endParaRPr lang="zh-CN" altLang="en-US" kern="0" spc="6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58" name="矩形 57"/>
          <p:cNvSpPr/>
          <p:nvPr>
            <p:custDataLst>
              <p:tags r:id="rId15"/>
            </p:custDataLst>
          </p:nvPr>
        </p:nvSpPr>
        <p:spPr>
          <a:xfrm>
            <a:off x="804545" y="3256915"/>
            <a:ext cx="3251835" cy="650875"/>
          </a:xfrm>
          <a:prstGeom prst="rect">
            <a:avLst/>
          </a:prstGeom>
        </p:spPr>
        <p:txBody>
          <a:bodyPr wrap="square" anchor="b" anchorCtr="0">
            <a:noAutofit/>
          </a:bodyPr>
          <a:p>
            <a:pPr lvl="0" algn="l">
              <a:lnSpc>
                <a:spcPct val="120000"/>
              </a:lnSpc>
              <a:spcBef>
                <a:spcPts val="0"/>
              </a:spcBef>
              <a:spcAft>
                <a:spcPts val="800"/>
              </a:spcAft>
              <a:buClrTx/>
              <a:buSzTx/>
              <a:buFontTx/>
            </a:pPr>
            <a:r>
              <a:rPr lang="zh-CN" altLang="en-US" kern="0" spc="60">
                <a:latin typeface="汉仪劲楷简" panose="00020600040101010101" charset="-122"/>
                <a:ea typeface="汉仪劲楷简" panose="00020600040101010101" charset="-122"/>
                <a:cs typeface="汉仪劲楷简" panose="00020600040101010101" charset="-122"/>
                <a:sym typeface="汉仪劲楷简" panose="00020600040101010101" charset="-122"/>
              </a:rPr>
              <a:t>2. 促进血液循环，提高心脏功能</a:t>
            </a:r>
            <a:endParaRPr lang="zh-CN" altLang="en-US" kern="0" spc="6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Tree>
    <p:custDataLst>
      <p:tags r:id="rId16"/>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a:sym typeface="+mn-ea"/>
              </a:rPr>
              <a:t>三、体育锻炼对健康的影响</a:t>
            </a:r>
            <a:endParaRPr lang="zh-CN" altLang="en-US"/>
          </a:p>
        </p:txBody>
      </p:sp>
      <p:sp>
        <p:nvSpPr>
          <p:cNvPr id="3" name="文本框 2"/>
          <p:cNvSpPr txBox="1"/>
          <p:nvPr/>
        </p:nvSpPr>
        <p:spPr>
          <a:xfrm>
            <a:off x="769620" y="1483995"/>
            <a:ext cx="10760710" cy="506730"/>
          </a:xfrm>
          <a:prstGeom prst="rect">
            <a:avLst/>
          </a:prstGeom>
          <a:noFill/>
        </p:spPr>
        <p:txBody>
          <a:bodyPr wrap="square" rtlCol="0" anchor="t">
            <a:spAutoFit/>
          </a:bodyPr>
          <a:p>
            <a:pPr>
              <a:lnSpc>
                <a:spcPct val="150000"/>
              </a:lnSpc>
            </a:pPr>
            <a:r>
              <a:rPr lang="zh-CN" altLang="en-US"/>
              <a:t>（二）体育锻炼对心理健康的影响</a:t>
            </a:r>
            <a:endParaRPr lang="zh-CN" altLang="en-US"/>
          </a:p>
        </p:txBody>
      </p:sp>
      <p:pic>
        <p:nvPicPr>
          <p:cNvPr id="22" name="图片 21" descr="303b32313539333933383bc6b9c5d2c7f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2032635" y="3358515"/>
            <a:ext cx="689610" cy="689610"/>
          </a:xfrm>
          <a:prstGeom prst="rect">
            <a:avLst/>
          </a:prstGeom>
        </p:spPr>
      </p:pic>
      <p:pic>
        <p:nvPicPr>
          <p:cNvPr id="46" name="图片 45" descr="303b32313538393536373bd4cbb6af"/>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659245" y="3321050"/>
            <a:ext cx="619125" cy="619125"/>
          </a:xfrm>
          <a:prstGeom prst="rect">
            <a:avLst/>
          </a:prstGeom>
        </p:spPr>
      </p:pic>
      <p:pic>
        <p:nvPicPr>
          <p:cNvPr id="47" name="图片 46" descr="343435383234383b333638313834353bd4cbb6afd0ac"/>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321175" y="3242310"/>
            <a:ext cx="914400" cy="914400"/>
          </a:xfrm>
          <a:prstGeom prst="rect">
            <a:avLst/>
          </a:prstGeom>
        </p:spPr>
      </p:pic>
      <p:pic>
        <p:nvPicPr>
          <p:cNvPr id="13" name="图片 12" descr="D:/体育与健康（含民族民间体育手册）/图片/篮球.png篮球"/>
          <p:cNvPicPr>
            <a:picLocks noChangeAspect="1"/>
          </p:cNvPicPr>
          <p:nvPr/>
        </p:nvPicPr>
        <p:blipFill>
          <a:blip r:embed="rId7"/>
          <a:srcRect l="2410" r="2410"/>
          <a:stretch>
            <a:fillRect/>
          </a:stretch>
        </p:blipFill>
        <p:spPr>
          <a:xfrm>
            <a:off x="9241790" y="3429000"/>
            <a:ext cx="619125" cy="619125"/>
          </a:xfrm>
          <a:prstGeom prst="rect">
            <a:avLst/>
          </a:prstGeom>
        </p:spPr>
      </p:pic>
      <p:grpSp>
        <p:nvGrpSpPr>
          <p:cNvPr id="20" name="组合 19"/>
          <p:cNvGrpSpPr/>
          <p:nvPr/>
        </p:nvGrpSpPr>
        <p:grpSpPr>
          <a:xfrm>
            <a:off x="1503045" y="2788285"/>
            <a:ext cx="8863330" cy="3177540"/>
            <a:chOff x="2239" y="5234"/>
            <a:chExt cx="13958" cy="5004"/>
          </a:xfrm>
        </p:grpSpPr>
        <p:grpSp>
          <p:nvGrpSpPr>
            <p:cNvPr id="16" name="组合 15"/>
            <p:cNvGrpSpPr/>
            <p:nvPr/>
          </p:nvGrpSpPr>
          <p:grpSpPr>
            <a:xfrm>
              <a:off x="2239" y="5310"/>
              <a:ext cx="2730" cy="4929"/>
              <a:chOff x="1724" y="5846"/>
              <a:chExt cx="3221" cy="5814"/>
            </a:xfrm>
          </p:grpSpPr>
          <p:sp>
            <p:nvSpPr>
              <p:cNvPr id="27" name="圆形"/>
              <p:cNvSpPr/>
              <p:nvPr/>
            </p:nvSpPr>
            <p:spPr>
              <a:xfrm>
                <a:off x="2221" y="6334"/>
                <a:ext cx="2233" cy="2232"/>
              </a:xfrm>
              <a:prstGeom prst="ellipse">
                <a:avLst/>
              </a:prstGeom>
              <a:noFill/>
              <a:ln w="50800" cap="flat" cmpd="sng" algn="ctr">
                <a:solidFill>
                  <a:schemeClr val="bg1">
                    <a:lumMod val="85000"/>
                  </a:schemeClr>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1800" b="1" i="0" u="none" strike="noStrike" kern="0" cap="none" spc="0" normalizeH="0" baseline="0" noProof="0">
                  <a:ln>
                    <a:noFill/>
                  </a:ln>
                  <a:solidFill>
                    <a:srgbClr val="FFFFFF"/>
                  </a:solidFill>
                  <a:effectLst/>
                  <a:uLnTx/>
                  <a:uFillTx/>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28" name="圆形"/>
              <p:cNvSpPr/>
              <p:nvPr/>
            </p:nvSpPr>
            <p:spPr>
              <a:xfrm>
                <a:off x="1724" y="5846"/>
                <a:ext cx="3221" cy="3220"/>
              </a:xfrm>
              <a:prstGeom prst="ellipse">
                <a:avLst/>
              </a:prstGeom>
              <a:noFill/>
              <a:ln w="50800" cap="flat" cmpd="sng" algn="ctr">
                <a:solidFill>
                  <a:srgbClr val="CF3044"/>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1800" b="1" i="0" u="none" strike="noStrike" kern="0" cap="none" spc="0" normalizeH="0" baseline="0" noProof="0">
                  <a:ln>
                    <a:noFill/>
                  </a:ln>
                  <a:solidFill>
                    <a:srgbClr val="FFFFFF"/>
                  </a:solidFill>
                  <a:effectLst/>
                  <a:uLnTx/>
                  <a:uFillTx/>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29" name="圆形"/>
              <p:cNvSpPr/>
              <p:nvPr/>
            </p:nvSpPr>
            <p:spPr>
              <a:xfrm>
                <a:off x="4267" y="6051"/>
                <a:ext cx="567" cy="567"/>
              </a:xfrm>
              <a:prstGeom prst="ellipse">
                <a:avLst/>
              </a:prstGeom>
              <a:solidFill>
                <a:srgbClr val="CF3044"/>
              </a:solidFill>
              <a:ln w="38100" cap="flat" cmpd="sng" algn="ctr">
                <a:solidFill>
                  <a:srgbClr val="FFFFFF"/>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1800" b="1" i="0" u="none" strike="noStrike" kern="0" cap="none" spc="0" normalizeH="0" baseline="0" noProof="0">
                  <a:ln>
                    <a:noFill/>
                  </a:ln>
                  <a:solidFill>
                    <a:srgbClr val="FFFFFF"/>
                  </a:solidFill>
                  <a:effectLst/>
                  <a:uLnTx/>
                  <a:uFillTx/>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30" name="矩形"/>
              <p:cNvSpPr/>
              <p:nvPr/>
            </p:nvSpPr>
            <p:spPr>
              <a:xfrm>
                <a:off x="2181" y="8751"/>
                <a:ext cx="2363" cy="2909"/>
              </a:xfrm>
              <a:prstGeom prst="roundRect">
                <a:avLst/>
              </a:prstGeom>
              <a:solidFill>
                <a:srgbClr val="CF3044"/>
              </a:solidFill>
              <a:ln w="50800" cap="flat" cmpd="sng" algn="ctr">
                <a:solidFill>
                  <a:srgbClr val="FFFFFF"/>
                </a:solidFill>
                <a:prstDash val="solid"/>
                <a:miter lim="800000"/>
              </a:ln>
              <a:effectLst/>
            </p:spPr>
            <p:txBody>
              <a:bodyPr wrap="none" anchor="ctr">
                <a:norm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lang="zh-CN" altLang="en-US" sz="2000" b="1" kern="0" noProof="0">
                  <a:ln>
                    <a:noFill/>
                  </a:ln>
                  <a:solidFill>
                    <a:srgbClr val="FFFFFF"/>
                  </a:solidFill>
                  <a:effectLst>
                    <a:outerShdw blurRad="38100" dist="38100" dir="2700000" algn="tl">
                      <a:srgbClr val="000000">
                        <a:alpha val="43137"/>
                      </a:srgbClr>
                    </a:outerShdw>
                  </a:effectLst>
                  <a:uLnTx/>
                  <a:uFillTx/>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grpSp>
        <p:grpSp>
          <p:nvGrpSpPr>
            <p:cNvPr id="17" name="组合 16"/>
            <p:cNvGrpSpPr/>
            <p:nvPr/>
          </p:nvGrpSpPr>
          <p:grpSpPr>
            <a:xfrm>
              <a:off x="5939" y="5310"/>
              <a:ext cx="2716" cy="4929"/>
              <a:chOff x="8170" y="5927"/>
              <a:chExt cx="3221" cy="5844"/>
            </a:xfrm>
          </p:grpSpPr>
          <p:sp>
            <p:nvSpPr>
              <p:cNvPr id="34" name="圆形"/>
              <p:cNvSpPr/>
              <p:nvPr/>
            </p:nvSpPr>
            <p:spPr>
              <a:xfrm>
                <a:off x="8667" y="6415"/>
                <a:ext cx="2233" cy="2232"/>
              </a:xfrm>
              <a:prstGeom prst="ellipse">
                <a:avLst/>
              </a:prstGeom>
              <a:noFill/>
              <a:ln w="50800" cap="flat" cmpd="sng" algn="ctr">
                <a:solidFill>
                  <a:schemeClr val="bg1">
                    <a:lumMod val="85000"/>
                  </a:schemeClr>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1800" b="1" i="0" u="none" strike="noStrike" kern="0" cap="none" spc="0" normalizeH="0" baseline="0" noProof="0">
                  <a:ln>
                    <a:noFill/>
                  </a:ln>
                  <a:solidFill>
                    <a:srgbClr val="FFFFFF"/>
                  </a:solidFill>
                  <a:effectLst/>
                  <a:uLnTx/>
                  <a:uFillTx/>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35" name="圆形"/>
              <p:cNvSpPr/>
              <p:nvPr/>
            </p:nvSpPr>
            <p:spPr>
              <a:xfrm>
                <a:off x="8170" y="5927"/>
                <a:ext cx="3221" cy="3220"/>
              </a:xfrm>
              <a:prstGeom prst="ellipse">
                <a:avLst/>
              </a:prstGeom>
              <a:noFill/>
              <a:ln w="50800" cap="flat" cmpd="sng" algn="ctr">
                <a:solidFill>
                  <a:srgbClr val="222F38"/>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1800" b="1" i="0" u="none" strike="noStrike" kern="0" cap="none" spc="0" normalizeH="0" baseline="0" noProof="0">
                  <a:ln>
                    <a:noFill/>
                  </a:ln>
                  <a:solidFill>
                    <a:srgbClr val="FFFFFF"/>
                  </a:solidFill>
                  <a:effectLst/>
                  <a:uLnTx/>
                  <a:uFillTx/>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36" name="圆形"/>
              <p:cNvSpPr/>
              <p:nvPr/>
            </p:nvSpPr>
            <p:spPr>
              <a:xfrm>
                <a:off x="10616" y="6132"/>
                <a:ext cx="567" cy="567"/>
              </a:xfrm>
              <a:prstGeom prst="ellipse">
                <a:avLst/>
              </a:prstGeom>
              <a:solidFill>
                <a:srgbClr val="222F38"/>
              </a:solidFill>
              <a:ln w="38100" cap="flat" cmpd="sng" algn="ctr">
                <a:solidFill>
                  <a:srgbClr val="FFFFFF"/>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1800" b="1" i="0" u="none" strike="noStrike" kern="0" cap="none" spc="0" normalizeH="0" baseline="0" noProof="0">
                  <a:ln>
                    <a:noFill/>
                  </a:ln>
                  <a:solidFill>
                    <a:srgbClr val="FFFFFF"/>
                  </a:solidFill>
                  <a:effectLst/>
                  <a:uLnTx/>
                  <a:uFillTx/>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37" name="矩形"/>
              <p:cNvSpPr/>
              <p:nvPr/>
            </p:nvSpPr>
            <p:spPr>
              <a:xfrm>
                <a:off x="8627" y="8833"/>
                <a:ext cx="2363" cy="2938"/>
              </a:xfrm>
              <a:prstGeom prst="roundRect">
                <a:avLst/>
              </a:prstGeom>
              <a:solidFill>
                <a:srgbClr val="222F38"/>
              </a:solidFill>
              <a:ln w="50800" cap="flat" cmpd="sng" algn="ctr">
                <a:solidFill>
                  <a:srgbClr val="FFFFFF"/>
                </a:solidFill>
                <a:prstDash val="solid"/>
                <a:miter lim="800000"/>
              </a:ln>
              <a:effectLst/>
            </p:spPr>
            <p:txBody>
              <a:bodyPr wrap="none" anchor="ctr">
                <a:normAutofit lnSpcReduction="10000"/>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000" b="1" i="0" u="none" strike="noStrike" kern="0" cap="none" spc="0" normalizeH="0" baseline="0" noProof="0">
                  <a:ln>
                    <a:noFill/>
                  </a:ln>
                  <a:solidFill>
                    <a:srgbClr val="FFFFFF"/>
                  </a:solidFill>
                  <a:effectLst>
                    <a:outerShdw blurRad="38100" dist="38100" dir="2700000" algn="tl">
                      <a:srgbClr val="000000">
                        <a:alpha val="43137"/>
                      </a:srgbClr>
                    </a:outerShdw>
                  </a:effectLst>
                  <a:uLnTx/>
                  <a:uFillTx/>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grpSp>
        <p:grpSp>
          <p:nvGrpSpPr>
            <p:cNvPr id="18" name="组合 17"/>
            <p:cNvGrpSpPr/>
            <p:nvPr/>
          </p:nvGrpSpPr>
          <p:grpSpPr>
            <a:xfrm>
              <a:off x="9493" y="5234"/>
              <a:ext cx="2765" cy="5004"/>
              <a:chOff x="14166" y="5871"/>
              <a:chExt cx="3221" cy="5829"/>
            </a:xfrm>
          </p:grpSpPr>
          <p:sp>
            <p:nvSpPr>
              <p:cNvPr id="41" name="圆形"/>
              <p:cNvSpPr/>
              <p:nvPr/>
            </p:nvSpPr>
            <p:spPr>
              <a:xfrm>
                <a:off x="14663" y="6359"/>
                <a:ext cx="2233" cy="2232"/>
              </a:xfrm>
              <a:prstGeom prst="ellipse">
                <a:avLst/>
              </a:prstGeom>
              <a:noFill/>
              <a:ln w="50800" cap="flat" cmpd="sng" algn="ctr">
                <a:solidFill>
                  <a:schemeClr val="bg1">
                    <a:lumMod val="85000"/>
                  </a:schemeClr>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1800" b="1" i="0" u="none" strike="noStrike" kern="0" cap="none" spc="0" normalizeH="0" baseline="0" noProof="0">
                  <a:ln>
                    <a:noFill/>
                  </a:ln>
                  <a:solidFill>
                    <a:srgbClr val="FFFFFF"/>
                  </a:solidFill>
                  <a:effectLst/>
                  <a:uLnTx/>
                  <a:uFillTx/>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42" name="圆形"/>
              <p:cNvSpPr/>
              <p:nvPr/>
            </p:nvSpPr>
            <p:spPr>
              <a:xfrm>
                <a:off x="14166" y="5871"/>
                <a:ext cx="3221" cy="3220"/>
              </a:xfrm>
              <a:prstGeom prst="ellipse">
                <a:avLst/>
              </a:prstGeom>
              <a:noFill/>
              <a:ln w="50800" cap="flat" cmpd="sng" algn="ctr">
                <a:solidFill>
                  <a:srgbClr val="4FC2DD"/>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1800" b="1" i="0" u="none" strike="noStrike" kern="0" cap="none" spc="0" normalizeH="0" baseline="0" noProof="0">
                  <a:ln>
                    <a:noFill/>
                  </a:ln>
                  <a:solidFill>
                    <a:srgbClr val="FFFFFF"/>
                  </a:solidFill>
                  <a:effectLst/>
                  <a:uLnTx/>
                  <a:uFillTx/>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44" name="圆形"/>
              <p:cNvSpPr/>
              <p:nvPr/>
            </p:nvSpPr>
            <p:spPr>
              <a:xfrm>
                <a:off x="16612" y="6076"/>
                <a:ext cx="567" cy="567"/>
              </a:xfrm>
              <a:prstGeom prst="ellipse">
                <a:avLst/>
              </a:prstGeom>
              <a:solidFill>
                <a:srgbClr val="4FC2DD"/>
              </a:solidFill>
              <a:ln w="38100" cap="flat" cmpd="sng" algn="ctr">
                <a:solidFill>
                  <a:srgbClr val="FFFFFF"/>
                </a:solidFill>
                <a:prstDash val="solid"/>
                <a:miter lim="800000"/>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1800" b="1" i="0" u="none" strike="noStrike" kern="0" cap="none" spc="0" normalizeH="0" baseline="0" noProof="0">
                  <a:ln>
                    <a:noFill/>
                  </a:ln>
                  <a:solidFill>
                    <a:srgbClr val="FFFFFF"/>
                  </a:solidFill>
                  <a:effectLst/>
                  <a:uLnTx/>
                  <a:uFillTx/>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7" name="圆角矩形 6"/>
              <p:cNvSpPr/>
              <p:nvPr/>
            </p:nvSpPr>
            <p:spPr>
              <a:xfrm>
                <a:off x="14804" y="8647"/>
                <a:ext cx="2526" cy="3053"/>
              </a:xfrm>
              <a:prstGeom prst="roundRect">
                <a:avLst/>
              </a:prstGeom>
              <a:solidFill>
                <a:srgbClr val="4FC2DD"/>
              </a:solidFill>
              <a:ln w="349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6" name="组合 5"/>
            <p:cNvGrpSpPr/>
            <p:nvPr/>
          </p:nvGrpSpPr>
          <p:grpSpPr>
            <a:xfrm>
              <a:off x="13433" y="5234"/>
              <a:ext cx="2765" cy="5004"/>
              <a:chOff x="14166" y="5871"/>
              <a:chExt cx="3221" cy="5829"/>
            </a:xfrm>
          </p:grpSpPr>
          <p:sp>
            <p:nvSpPr>
              <p:cNvPr id="8" name="圆形"/>
              <p:cNvSpPr/>
              <p:nvPr/>
            </p:nvSpPr>
            <p:spPr>
              <a:xfrm>
                <a:off x="14663" y="6359"/>
                <a:ext cx="2233" cy="2232"/>
              </a:xfrm>
              <a:prstGeom prst="ellipse">
                <a:avLst/>
              </a:prstGeom>
              <a:noFill/>
              <a:ln w="50800" cap="flat" cmpd="sng" algn="ctr">
                <a:solidFill>
                  <a:schemeClr val="accent2"/>
                </a:solidFill>
                <a:prstDash val="solid"/>
                <a:miter lim="800000"/>
              </a:ln>
              <a:effectLst/>
            </p:spPr>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sz="1800" b="1" i="0" u="none" strike="noStrike" kern="0" cap="none" spc="0" normalizeH="0" baseline="0" noProof="0">
                  <a:ln>
                    <a:noFill/>
                  </a:ln>
                  <a:solidFill>
                    <a:srgbClr val="FFFFFF"/>
                  </a:solidFill>
                  <a:effectLst/>
                  <a:uLnTx/>
                  <a:uFillTx/>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9" name="圆形"/>
              <p:cNvSpPr/>
              <p:nvPr/>
            </p:nvSpPr>
            <p:spPr>
              <a:xfrm>
                <a:off x="14166" y="5871"/>
                <a:ext cx="3221" cy="3220"/>
              </a:xfrm>
              <a:prstGeom prst="ellipse">
                <a:avLst/>
              </a:prstGeom>
              <a:noFill/>
              <a:ln w="50800" cap="flat" cmpd="sng" algn="ctr">
                <a:solidFill>
                  <a:schemeClr val="accent2"/>
                </a:solidFill>
                <a:prstDash val="solid"/>
                <a:miter lim="800000"/>
              </a:ln>
              <a:effectLst/>
            </p:spPr>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sz="1800" b="1" i="0" u="none" strike="noStrike" kern="0" cap="none" spc="0" normalizeH="0" baseline="0" noProof="0">
                  <a:ln>
                    <a:noFill/>
                  </a:ln>
                  <a:solidFill>
                    <a:srgbClr val="FFFFFF"/>
                  </a:solidFill>
                  <a:effectLst/>
                  <a:uLnTx/>
                  <a:uFillTx/>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10" name="圆形"/>
              <p:cNvSpPr/>
              <p:nvPr/>
            </p:nvSpPr>
            <p:spPr>
              <a:xfrm>
                <a:off x="16612" y="6076"/>
                <a:ext cx="567" cy="567"/>
              </a:xfrm>
              <a:prstGeom prst="ellipse">
                <a:avLst/>
              </a:prstGeom>
              <a:solidFill>
                <a:schemeClr val="accent2"/>
              </a:solidFill>
              <a:ln w="38100" cap="flat" cmpd="sng" algn="ctr">
                <a:solidFill>
                  <a:schemeClr val="accent2"/>
                </a:solidFill>
                <a:prstDash val="solid"/>
                <a:miter lim="800000"/>
              </a:ln>
              <a:effectLst/>
            </p:spPr>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sz="1800" b="1" i="0" u="none" strike="noStrike" kern="0" cap="none" spc="0" normalizeH="0" baseline="0" noProof="0">
                  <a:ln>
                    <a:noFill/>
                  </a:ln>
                  <a:solidFill>
                    <a:srgbClr val="FFFFFF"/>
                  </a:solidFill>
                  <a:effectLst/>
                  <a:uLnTx/>
                  <a:uFillTx/>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11" name="圆角矩形 10"/>
              <p:cNvSpPr/>
              <p:nvPr/>
            </p:nvSpPr>
            <p:spPr>
              <a:xfrm>
                <a:off x="14446" y="8647"/>
                <a:ext cx="2660" cy="3053"/>
              </a:xfrm>
              <a:prstGeom prst="roundRect">
                <a:avLst/>
              </a:prstGeom>
              <a:solidFill>
                <a:schemeClr val="accent2"/>
              </a:solidFill>
              <a:ln w="349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 name="文本框 3"/>
            <p:cNvSpPr txBox="1"/>
            <p:nvPr/>
          </p:nvSpPr>
          <p:spPr>
            <a:xfrm>
              <a:off x="6617" y="8016"/>
              <a:ext cx="1511" cy="1992"/>
            </a:xfrm>
            <a:prstGeom prst="rect">
              <a:avLst/>
            </a:prstGeom>
            <a:noFill/>
          </p:spPr>
          <p:txBody>
            <a:bodyPr wrap="square" rtlCol="0">
              <a:noAutofit/>
            </a:bodyPr>
            <a:p>
              <a:r>
                <a:rPr lang="zh-CN" altLang="en-US" b="1" kern="0" noProof="0">
                  <a:ln>
                    <a:noFill/>
                  </a:ln>
                  <a:solidFill>
                    <a:srgbClr val="FFFFFF"/>
                  </a:solidFill>
                  <a:effectLst>
                    <a:outerShdw blurRad="38100" dist="38100" dir="2700000" algn="tl">
                      <a:srgbClr val="000000">
                        <a:alpha val="43137"/>
                      </a:srgbClr>
                    </a:outerShdw>
                  </a:effectLst>
                  <a:uLnTx/>
                  <a:uFillTx/>
                  <a:latin typeface="汉仪劲楷简" panose="00020600040101010101" charset="-122"/>
                  <a:ea typeface="汉仪劲楷简" panose="00020600040101010101" charset="-122"/>
                  <a:cs typeface="汉仪劲楷简" panose="00020600040101010101" charset="-122"/>
                  <a:sym typeface="汉仪劲楷简" panose="00020600040101010101" charset="-122"/>
                </a:rPr>
                <a:t>提高应激能力，促进身心健康</a:t>
              </a:r>
              <a:endParaRPr kumimoji="0" lang="zh-CN" altLang="en-US" b="1" i="0" u="none" strike="noStrike" kern="0" cap="none" spc="0" normalizeH="0" baseline="0" noProof="0">
                <a:ln>
                  <a:noFill/>
                </a:ln>
                <a:solidFill>
                  <a:srgbClr val="FFFFFF"/>
                </a:solidFill>
                <a:effectLst>
                  <a:outerShdw blurRad="38100" dist="38100" dir="2700000" algn="tl">
                    <a:srgbClr val="000000">
                      <a:alpha val="43137"/>
                    </a:srgbClr>
                  </a:outerShdw>
                </a:effectLst>
                <a:uLnTx/>
                <a:uFillTx/>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endParaRPr lang="zh-CN" altLang="en-US"/>
            </a:p>
          </p:txBody>
        </p:sp>
        <p:sp>
          <p:nvSpPr>
            <p:cNvPr id="5" name="文本框 4"/>
            <p:cNvSpPr txBox="1"/>
            <p:nvPr/>
          </p:nvSpPr>
          <p:spPr>
            <a:xfrm>
              <a:off x="10408" y="7998"/>
              <a:ext cx="1511" cy="1992"/>
            </a:xfrm>
            <a:prstGeom prst="rect">
              <a:avLst/>
            </a:prstGeom>
            <a:noFill/>
          </p:spPr>
          <p:txBody>
            <a:bodyPr wrap="square" rtlCol="0">
              <a:noAutofit/>
            </a:bodyPr>
            <a:p>
              <a:r>
                <a:rPr lang="zh-CN" altLang="en-US" b="1" kern="0" noProof="0">
                  <a:ln>
                    <a:noFill/>
                  </a:ln>
                  <a:solidFill>
                    <a:srgbClr val="FFFFFF"/>
                  </a:solidFill>
                  <a:effectLst>
                    <a:outerShdw blurRad="38100" dist="38100" dir="2700000" algn="tl">
                      <a:srgbClr val="000000">
                        <a:alpha val="43137"/>
                      </a:srgbClr>
                    </a:outerShdw>
                  </a:effectLst>
                  <a:uLnTx/>
                  <a:uFillTx/>
                  <a:latin typeface="汉仪劲楷简" panose="00020600040101010101" charset="-122"/>
                  <a:ea typeface="汉仪劲楷简" panose="00020600040101010101" charset="-122"/>
                  <a:cs typeface="汉仪劲楷简" panose="00020600040101010101" charset="-122"/>
                  <a:sym typeface="汉仪劲楷简" panose="00020600040101010101" charset="-122"/>
                </a:rPr>
                <a:t>有助于形成良好的意志品质</a:t>
              </a:r>
              <a:endParaRPr lang="zh-CN" altLang="en-US" b="1" kern="0" noProof="0">
                <a:ln>
                  <a:noFill/>
                </a:ln>
                <a:solidFill>
                  <a:srgbClr val="FFFFFF"/>
                </a:solidFill>
                <a:effectLst>
                  <a:outerShdw blurRad="38100" dist="38100" dir="2700000" algn="tl">
                    <a:srgbClr val="000000">
                      <a:alpha val="43137"/>
                    </a:srgbClr>
                  </a:outerShdw>
                </a:effectLst>
                <a:uLnTx/>
                <a:uFillTx/>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15" name="文本框 14"/>
            <p:cNvSpPr txBox="1"/>
            <p:nvPr/>
          </p:nvSpPr>
          <p:spPr>
            <a:xfrm>
              <a:off x="14122" y="7998"/>
              <a:ext cx="1511" cy="1992"/>
            </a:xfrm>
            <a:prstGeom prst="rect">
              <a:avLst/>
            </a:prstGeom>
            <a:noFill/>
          </p:spPr>
          <p:txBody>
            <a:bodyPr wrap="square" rtlCol="0">
              <a:noAutofit/>
            </a:bodyPr>
            <a:p>
              <a:r>
                <a:rPr lang="zh-CN" altLang="en-US" b="1" kern="0" noProof="0">
                  <a:ln>
                    <a:noFill/>
                  </a:ln>
                  <a:solidFill>
                    <a:srgbClr val="FFFFFF"/>
                  </a:solidFill>
                  <a:effectLst>
                    <a:outerShdw blurRad="38100" dist="38100" dir="2700000" algn="tl">
                      <a:srgbClr val="000000">
                        <a:alpha val="43137"/>
                      </a:srgbClr>
                    </a:outerShdw>
                  </a:effectLst>
                  <a:uLnTx/>
                  <a:uFillTx/>
                  <a:latin typeface="汉仪劲楷简" panose="00020600040101010101" charset="-122"/>
                  <a:ea typeface="汉仪劲楷简" panose="00020600040101010101" charset="-122"/>
                  <a:cs typeface="汉仪劲楷简" panose="00020600040101010101" charset="-122"/>
                  <a:sym typeface="汉仪劲楷简" panose="00020600040101010101" charset="-122"/>
                </a:rPr>
                <a:t>可预防和治疗各种心理疾病</a:t>
              </a:r>
              <a:endParaRPr lang="zh-CN" altLang="en-US" b="1" kern="0" noProof="0">
                <a:ln>
                  <a:noFill/>
                </a:ln>
                <a:solidFill>
                  <a:srgbClr val="FFFFFF"/>
                </a:solidFill>
                <a:effectLst>
                  <a:outerShdw blurRad="38100" dist="38100" dir="2700000" algn="tl">
                    <a:srgbClr val="000000">
                      <a:alpha val="43137"/>
                    </a:srgbClr>
                  </a:outerShdw>
                </a:effectLst>
                <a:uLnTx/>
                <a:uFillTx/>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19" name="文本框 18"/>
            <p:cNvSpPr txBox="1"/>
            <p:nvPr/>
          </p:nvSpPr>
          <p:spPr>
            <a:xfrm>
              <a:off x="2889" y="8040"/>
              <a:ext cx="1511" cy="1992"/>
            </a:xfrm>
            <a:prstGeom prst="rect">
              <a:avLst/>
            </a:prstGeom>
            <a:noFill/>
          </p:spPr>
          <p:txBody>
            <a:bodyPr wrap="square" rtlCol="0">
              <a:noAutofit/>
            </a:bodyPr>
            <a:p>
              <a:r>
                <a:rPr lang="zh-CN" altLang="en-US" b="1" kern="0" noProof="0">
                  <a:ln>
                    <a:noFill/>
                  </a:ln>
                  <a:solidFill>
                    <a:srgbClr val="FFFFFF"/>
                  </a:solidFill>
                  <a:effectLst>
                    <a:outerShdw blurRad="38100" dist="38100" dir="2700000" algn="tl">
                      <a:srgbClr val="000000">
                        <a:alpha val="43137"/>
                      </a:srgbClr>
                    </a:outerShdw>
                  </a:effectLst>
                  <a:uLnTx/>
                  <a:uFillTx/>
                  <a:latin typeface="汉仪劲楷简" panose="00020600040101010101" charset="-122"/>
                  <a:ea typeface="汉仪劲楷简" panose="00020600040101010101" charset="-122"/>
                  <a:cs typeface="汉仪劲楷简" panose="00020600040101010101" charset="-122"/>
                  <a:sym typeface="汉仪劲楷简" panose="00020600040101010101" charset="-122"/>
                </a:rPr>
                <a:t>调节情绪，保持乐观</a:t>
              </a:r>
              <a:endParaRPr lang="zh-CN" altLang="en-US" b="1" kern="0" noProof="0">
                <a:ln>
                  <a:noFill/>
                </a:ln>
                <a:solidFill>
                  <a:srgbClr val="FFFFFF"/>
                </a:solidFill>
                <a:effectLst>
                  <a:outerShdw blurRad="38100" dist="38100" dir="2700000" algn="tl">
                    <a:srgbClr val="000000">
                      <a:alpha val="43137"/>
                    </a:srgbClr>
                  </a:outerShdw>
                </a:effectLst>
                <a:uLnTx/>
                <a:uFillTx/>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a:sym typeface="+mn-ea"/>
              </a:rPr>
              <a:t>三、体育锻炼对健康的影响</a:t>
            </a:r>
            <a:endParaRPr lang="zh-CN" altLang="en-US"/>
          </a:p>
        </p:txBody>
      </p:sp>
      <p:sp>
        <p:nvSpPr>
          <p:cNvPr id="6" name="文本框 5"/>
          <p:cNvSpPr txBox="1"/>
          <p:nvPr/>
        </p:nvSpPr>
        <p:spPr>
          <a:xfrm>
            <a:off x="769620" y="1403350"/>
            <a:ext cx="10760710" cy="506730"/>
          </a:xfrm>
          <a:prstGeom prst="rect">
            <a:avLst/>
          </a:prstGeom>
          <a:noFill/>
        </p:spPr>
        <p:txBody>
          <a:bodyPr wrap="square" rtlCol="0" anchor="t">
            <a:spAutoFit/>
          </a:bodyPr>
          <a:p>
            <a:pPr>
              <a:lnSpc>
                <a:spcPct val="150000"/>
              </a:lnSpc>
            </a:pPr>
            <a:r>
              <a:rPr lang="zh-CN" altLang="en-US"/>
              <a:t>（三）体育锻炼对社会适应能力的影响</a:t>
            </a:r>
            <a:endParaRPr lang="zh-CN" altLang="en-US"/>
          </a:p>
        </p:txBody>
      </p:sp>
      <p:grpSp>
        <p:nvGrpSpPr>
          <p:cNvPr id="8" name="组合 7"/>
          <p:cNvGrpSpPr/>
          <p:nvPr>
            <p:custDataLst>
              <p:tags r:id="rId1"/>
            </p:custDataLst>
          </p:nvPr>
        </p:nvGrpSpPr>
        <p:grpSpPr>
          <a:xfrm>
            <a:off x="2465705" y="2605405"/>
            <a:ext cx="6931660" cy="2327910"/>
            <a:chOff x="4137" y="3567"/>
            <a:chExt cx="10916" cy="3666"/>
          </a:xfrm>
        </p:grpSpPr>
        <p:sp>
          <p:nvSpPr>
            <p:cNvPr id="16" name="椭圆 15"/>
            <p:cNvSpPr/>
            <p:nvPr>
              <p:custDataLst>
                <p:tags r:id="rId2"/>
              </p:custDataLst>
            </p:nvPr>
          </p:nvSpPr>
          <p:spPr>
            <a:xfrm>
              <a:off x="11779" y="3954"/>
              <a:ext cx="2883" cy="2883"/>
            </a:xfrm>
            <a:prstGeom prst="ellipse">
              <a:avLst/>
            </a:prstGeom>
            <a:solidFill>
              <a:schemeClr val="accent3">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latin typeface="+mn-ea"/>
              </a:endParaRPr>
            </a:p>
          </p:txBody>
        </p:sp>
        <p:sp>
          <p:nvSpPr>
            <p:cNvPr id="17" name="椭圆 16"/>
            <p:cNvSpPr/>
            <p:nvPr>
              <p:custDataLst>
                <p:tags r:id="rId3"/>
              </p:custDataLst>
            </p:nvPr>
          </p:nvSpPr>
          <p:spPr>
            <a:xfrm>
              <a:off x="11927" y="4103"/>
              <a:ext cx="2586" cy="2586"/>
            </a:xfrm>
            <a:prstGeom prst="ellipse">
              <a:avLst/>
            </a:prstGeom>
            <a:solidFill>
              <a:schemeClr val="accent3"/>
            </a:solidFill>
            <a:ln>
              <a:noFill/>
            </a:ln>
            <a:effectLst>
              <a:innerShdw blurRad="152400">
                <a:schemeClr val="accent3">
                  <a:lumMod val="20000"/>
                  <a:lumOff val="80000"/>
                  <a:alpha val="6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136525" tIns="565150" rIns="136525" bIns="0" numCol="1" spcCol="0" rtlCol="0" fromWordArt="0" anchor="t" anchorCtr="0" forceAA="0" compatLnSpc="1">
              <a:noAutofit/>
            </a:bodyPr>
            <a:p>
              <a:pPr lvl="0" algn="ctr">
                <a:buClrTx/>
                <a:buSzTx/>
                <a:buFontTx/>
              </a:pPr>
              <a:endParaRPr lang="zh-CN" altLang="en-US" sz="1600" b="1">
                <a:solidFill>
                  <a:srgbClr val="FFFFFF"/>
                </a:solidFill>
                <a:latin typeface="+mn-ea"/>
                <a:cs typeface="+mj-ea"/>
                <a:sym typeface="+mn-ea"/>
              </a:endParaRPr>
            </a:p>
          </p:txBody>
        </p:sp>
        <p:sp>
          <p:nvSpPr>
            <p:cNvPr id="9" name="弧形 8"/>
            <p:cNvSpPr/>
            <p:nvPr>
              <p:custDataLst>
                <p:tags r:id="rId4"/>
              </p:custDataLst>
            </p:nvPr>
          </p:nvSpPr>
          <p:spPr>
            <a:xfrm flipV="1">
              <a:off x="11387" y="3567"/>
              <a:ext cx="3666" cy="3666"/>
            </a:xfrm>
            <a:prstGeom prst="arc">
              <a:avLst>
                <a:gd name="adj1" fmla="val 1352946"/>
                <a:gd name="adj2" fmla="val 10848491"/>
              </a:avLst>
            </a:prstGeom>
            <a:ln w="44450" cap="rnd">
              <a:solidFill>
                <a:schemeClr val="accent3">
                  <a:alpha val="50000"/>
                </a:schemeClr>
              </a:solidFill>
              <a:headEnd type="triangle"/>
            </a:ln>
          </p:spPr>
          <p:style>
            <a:lnRef idx="1">
              <a:schemeClr val="accent1"/>
            </a:lnRef>
            <a:fillRef idx="0">
              <a:schemeClr val="accent1"/>
            </a:fillRef>
            <a:effectRef idx="0">
              <a:schemeClr val="accent1"/>
            </a:effectRef>
            <a:fontRef idx="minor">
              <a:schemeClr val="tx1"/>
            </a:fontRef>
          </p:style>
          <p:txBody>
            <a:bodyPr rtlCol="0" anchor="ctr">
              <a:normAutofit/>
            </a:bodyPr>
            <a:p>
              <a:pPr algn="ctr"/>
              <a:endParaRPr lang="zh-CN" altLang="en-US">
                <a:latin typeface="+mn-ea"/>
              </a:endParaRPr>
            </a:p>
          </p:txBody>
        </p:sp>
        <p:sp>
          <p:nvSpPr>
            <p:cNvPr id="11" name="椭圆 10"/>
            <p:cNvSpPr/>
            <p:nvPr>
              <p:custDataLst>
                <p:tags r:id="rId5"/>
              </p:custDataLst>
            </p:nvPr>
          </p:nvSpPr>
          <p:spPr>
            <a:xfrm>
              <a:off x="4529" y="3954"/>
              <a:ext cx="2883" cy="2883"/>
            </a:xfrm>
            <a:prstGeom prst="ellipse">
              <a:avLst/>
            </a:pr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latin typeface="+mn-ea"/>
              </a:endParaRPr>
            </a:p>
          </p:txBody>
        </p:sp>
        <p:sp>
          <p:nvSpPr>
            <p:cNvPr id="12" name="椭圆 11"/>
            <p:cNvSpPr/>
            <p:nvPr>
              <p:custDataLst>
                <p:tags r:id="rId6"/>
              </p:custDataLst>
            </p:nvPr>
          </p:nvSpPr>
          <p:spPr>
            <a:xfrm>
              <a:off x="4677" y="4103"/>
              <a:ext cx="2586" cy="2586"/>
            </a:xfrm>
            <a:prstGeom prst="ellipse">
              <a:avLst/>
            </a:prstGeom>
            <a:solidFill>
              <a:schemeClr val="accent1"/>
            </a:solidFill>
            <a:ln>
              <a:noFill/>
            </a:ln>
            <a:effectLst>
              <a:innerShdw blurRad="152400">
                <a:schemeClr val="accent1">
                  <a:lumMod val="20000"/>
                  <a:lumOff val="80000"/>
                  <a:alpha val="6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136525" tIns="565150" rIns="136525" bIns="0" numCol="1" spcCol="0" rtlCol="0" fromWordArt="0" anchor="t" anchorCtr="0" forceAA="0" compatLnSpc="1">
              <a:noAutofit/>
            </a:bodyPr>
            <a:p>
              <a:pPr lvl="0" algn="ctr">
                <a:buClrTx/>
                <a:buSzTx/>
                <a:buFontTx/>
              </a:pPr>
              <a:endParaRPr lang="zh-CN" altLang="en-US" b="1">
                <a:solidFill>
                  <a:srgbClr val="FFFFFF"/>
                </a:solidFill>
                <a:latin typeface="+mn-ea"/>
                <a:cs typeface="+mj-ea"/>
                <a:sym typeface="+mn-ea"/>
              </a:endParaRPr>
            </a:p>
          </p:txBody>
        </p:sp>
        <p:sp>
          <p:nvSpPr>
            <p:cNvPr id="31" name="弧形 30"/>
            <p:cNvSpPr/>
            <p:nvPr>
              <p:custDataLst>
                <p:tags r:id="rId7"/>
              </p:custDataLst>
            </p:nvPr>
          </p:nvSpPr>
          <p:spPr>
            <a:xfrm flipV="1">
              <a:off x="4137" y="3567"/>
              <a:ext cx="3666" cy="3666"/>
            </a:xfrm>
            <a:prstGeom prst="arc">
              <a:avLst>
                <a:gd name="adj1" fmla="val 1352946"/>
                <a:gd name="adj2" fmla="val 10848491"/>
              </a:avLst>
            </a:prstGeom>
            <a:ln w="44450" cap="rnd">
              <a:solidFill>
                <a:schemeClr val="accent1">
                  <a:alpha val="50000"/>
                </a:schemeClr>
              </a:solidFill>
              <a:headEnd type="triangle"/>
            </a:ln>
            <a:effectLst/>
          </p:spPr>
          <p:style>
            <a:lnRef idx="1">
              <a:schemeClr val="accent1"/>
            </a:lnRef>
            <a:fillRef idx="0">
              <a:schemeClr val="accent1"/>
            </a:fillRef>
            <a:effectRef idx="0">
              <a:schemeClr val="accent1"/>
            </a:effectRef>
            <a:fontRef idx="minor">
              <a:schemeClr val="tx1"/>
            </a:fontRef>
          </p:style>
          <p:txBody>
            <a:bodyPr rtlCol="0" anchor="ctr">
              <a:normAutofit/>
            </a:bodyPr>
            <a:p>
              <a:pPr algn="ctr"/>
              <a:endParaRPr lang="zh-CN" altLang="en-US">
                <a:latin typeface="+mn-ea"/>
              </a:endParaRPr>
            </a:p>
          </p:txBody>
        </p:sp>
        <p:sp>
          <p:nvSpPr>
            <p:cNvPr id="32" name="椭圆 31"/>
            <p:cNvSpPr/>
            <p:nvPr>
              <p:custDataLst>
                <p:tags r:id="rId8"/>
              </p:custDataLst>
            </p:nvPr>
          </p:nvSpPr>
          <p:spPr>
            <a:xfrm>
              <a:off x="8154" y="3954"/>
              <a:ext cx="2883" cy="2883"/>
            </a:xfrm>
            <a:prstGeom prst="ellipse">
              <a:avLst/>
            </a:prstGeom>
            <a:solidFill>
              <a:schemeClr val="accent2">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latin typeface="+mn-ea"/>
              </a:endParaRPr>
            </a:p>
          </p:txBody>
        </p:sp>
        <p:sp>
          <p:nvSpPr>
            <p:cNvPr id="33" name="椭圆 32"/>
            <p:cNvSpPr/>
            <p:nvPr>
              <p:custDataLst>
                <p:tags r:id="rId9"/>
              </p:custDataLst>
            </p:nvPr>
          </p:nvSpPr>
          <p:spPr>
            <a:xfrm>
              <a:off x="8302" y="4103"/>
              <a:ext cx="2586" cy="2586"/>
            </a:xfrm>
            <a:prstGeom prst="ellipse">
              <a:avLst/>
            </a:prstGeom>
            <a:solidFill>
              <a:schemeClr val="accent2"/>
            </a:solidFill>
            <a:ln>
              <a:noFill/>
            </a:ln>
            <a:effectLst>
              <a:innerShdw blurRad="152400">
                <a:schemeClr val="accent2">
                  <a:lumMod val="20000"/>
                  <a:lumOff val="80000"/>
                  <a:alpha val="6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136525" tIns="565150" rIns="136525" bIns="0" numCol="1" spcCol="0" rtlCol="0" fromWordArt="0" anchor="t" anchorCtr="0" forceAA="0" compatLnSpc="1">
              <a:noAutofit/>
            </a:bodyPr>
            <a:p>
              <a:pPr lvl="0" algn="ctr">
                <a:buClrTx/>
                <a:buSzTx/>
                <a:buFontTx/>
              </a:pPr>
              <a:endParaRPr lang="zh-CN" altLang="en-US" sz="1600" b="1">
                <a:solidFill>
                  <a:srgbClr val="FFFFFF"/>
                </a:solidFill>
                <a:latin typeface="+mn-ea"/>
                <a:cs typeface="+mj-ea"/>
                <a:sym typeface="+mn-ea"/>
              </a:endParaRPr>
            </a:p>
          </p:txBody>
        </p:sp>
        <p:sp>
          <p:nvSpPr>
            <p:cNvPr id="35" name="弧形 34"/>
            <p:cNvSpPr/>
            <p:nvPr>
              <p:custDataLst>
                <p:tags r:id="rId10"/>
              </p:custDataLst>
            </p:nvPr>
          </p:nvSpPr>
          <p:spPr>
            <a:xfrm flipV="1">
              <a:off x="7762" y="3567"/>
              <a:ext cx="3666" cy="3666"/>
            </a:xfrm>
            <a:prstGeom prst="arc">
              <a:avLst>
                <a:gd name="adj1" fmla="val 10822527"/>
                <a:gd name="adj2" fmla="val 20157622"/>
              </a:avLst>
            </a:prstGeom>
            <a:ln w="44450" cap="rnd">
              <a:solidFill>
                <a:schemeClr val="accent2">
                  <a:alpha val="50000"/>
                </a:schemeClr>
              </a:solidFill>
              <a:headEnd type="none"/>
              <a:tailEnd type="triangle"/>
            </a:ln>
            <a:effectLst/>
          </p:spPr>
          <p:style>
            <a:lnRef idx="1">
              <a:schemeClr val="accent1"/>
            </a:lnRef>
            <a:fillRef idx="0">
              <a:schemeClr val="accent1"/>
            </a:fillRef>
            <a:effectRef idx="0">
              <a:schemeClr val="accent1"/>
            </a:effectRef>
            <a:fontRef idx="minor">
              <a:schemeClr val="tx1"/>
            </a:fontRef>
          </p:style>
          <p:txBody>
            <a:bodyPr rtlCol="0" anchor="ctr">
              <a:normAutofit/>
            </a:bodyPr>
            <a:p>
              <a:pPr algn="ctr"/>
              <a:endParaRPr lang="zh-CN" altLang="en-US">
                <a:latin typeface="+mn-ea"/>
              </a:endParaRPr>
            </a:p>
          </p:txBody>
        </p:sp>
      </p:grpSp>
      <p:sp>
        <p:nvSpPr>
          <p:cNvPr id="36" name="文本框 35"/>
          <p:cNvSpPr txBox="1"/>
          <p:nvPr/>
        </p:nvSpPr>
        <p:spPr>
          <a:xfrm>
            <a:off x="3069590" y="3575685"/>
            <a:ext cx="1223010" cy="645160"/>
          </a:xfrm>
          <a:prstGeom prst="rect">
            <a:avLst/>
          </a:prstGeom>
          <a:noFill/>
        </p:spPr>
        <p:txBody>
          <a:bodyPr wrap="square" rtlCol="0">
            <a:spAutoFit/>
          </a:bodyPr>
          <a:p>
            <a:r>
              <a:rPr lang="zh-CN" altLang="en-US">
                <a:solidFill>
                  <a:schemeClr val="bg1"/>
                </a:solidFill>
              </a:rPr>
              <a:t>增进友谊，促进交往</a:t>
            </a:r>
            <a:endParaRPr lang="zh-CN" altLang="en-US">
              <a:solidFill>
                <a:schemeClr val="bg1"/>
              </a:solidFill>
            </a:endParaRPr>
          </a:p>
        </p:txBody>
      </p:sp>
      <p:sp>
        <p:nvSpPr>
          <p:cNvPr id="37" name="文本框 36"/>
          <p:cNvSpPr txBox="1"/>
          <p:nvPr/>
        </p:nvSpPr>
        <p:spPr>
          <a:xfrm>
            <a:off x="5320665" y="3575685"/>
            <a:ext cx="1223010" cy="645160"/>
          </a:xfrm>
          <a:prstGeom prst="rect">
            <a:avLst/>
          </a:prstGeom>
          <a:noFill/>
        </p:spPr>
        <p:txBody>
          <a:bodyPr wrap="square" rtlCol="0">
            <a:spAutoFit/>
          </a:bodyPr>
          <a:p>
            <a:r>
              <a:rPr lang="zh-CN" altLang="en-US">
                <a:solidFill>
                  <a:schemeClr val="bg1"/>
                </a:solidFill>
              </a:rPr>
              <a:t>适应环境，与时俱进</a:t>
            </a:r>
            <a:endParaRPr lang="zh-CN" altLang="en-US">
              <a:solidFill>
                <a:schemeClr val="bg1"/>
              </a:solidFill>
            </a:endParaRPr>
          </a:p>
        </p:txBody>
      </p:sp>
      <p:sp>
        <p:nvSpPr>
          <p:cNvPr id="38" name="文本框 37"/>
          <p:cNvSpPr txBox="1"/>
          <p:nvPr/>
        </p:nvSpPr>
        <p:spPr>
          <a:xfrm>
            <a:off x="7667625" y="3575685"/>
            <a:ext cx="1223010" cy="645160"/>
          </a:xfrm>
          <a:prstGeom prst="rect">
            <a:avLst/>
          </a:prstGeom>
          <a:noFill/>
        </p:spPr>
        <p:txBody>
          <a:bodyPr wrap="square" rtlCol="0">
            <a:spAutoFit/>
          </a:bodyPr>
          <a:p>
            <a:r>
              <a:rPr lang="zh-CN" altLang="en-US">
                <a:solidFill>
                  <a:schemeClr val="bg1"/>
                </a:solidFill>
              </a:rPr>
              <a:t>积极向上，奉献社会</a:t>
            </a:r>
            <a:endParaRPr lang="zh-CN" altLang="en-US">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584200" y="3991610"/>
            <a:ext cx="3097530" cy="676275"/>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p:nvSpPr>
        <p:spPr>
          <a:xfrm>
            <a:off x="584200" y="1826260"/>
            <a:ext cx="3097530" cy="676275"/>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584200" y="2630805"/>
            <a:ext cx="3097530" cy="85725"/>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标题 1"/>
          <p:cNvSpPr>
            <a:spLocks noGrp="1"/>
          </p:cNvSpPr>
          <p:nvPr>
            <p:ph type="title"/>
          </p:nvPr>
        </p:nvSpPr>
        <p:spPr/>
        <p:txBody>
          <a:bodyPr/>
          <a:p>
            <a:r>
              <a:rPr lang="zh-CN" altLang="en-US">
                <a:sym typeface="+mn-ea"/>
              </a:rPr>
              <a:t>任务准备</a:t>
            </a:r>
            <a:endParaRPr lang="zh-CN" altLang="en-US">
              <a:sym typeface="+mn-ea"/>
            </a:endParaRPr>
          </a:p>
        </p:txBody>
      </p:sp>
      <p:sp>
        <p:nvSpPr>
          <p:cNvPr id="3" name="文本框 2"/>
          <p:cNvSpPr txBox="1"/>
          <p:nvPr/>
        </p:nvSpPr>
        <p:spPr>
          <a:xfrm>
            <a:off x="584200" y="1840230"/>
            <a:ext cx="2933700" cy="706755"/>
          </a:xfrm>
          <a:prstGeom prst="rect">
            <a:avLst/>
          </a:prstGeom>
          <a:noFill/>
        </p:spPr>
        <p:txBody>
          <a:bodyPr wrap="square" rtlCol="0" anchor="t">
            <a:spAutoFit/>
          </a:bodyPr>
          <a:p>
            <a:r>
              <a:rPr lang="zh-CN" altLang="en-US" sz="2000" b="1">
                <a:solidFill>
                  <a:schemeClr val="tx1"/>
                </a:solidFill>
              </a:rPr>
              <a:t>1. 培养勇敢顽强，朝气蓬勃的精神气质</a:t>
            </a:r>
            <a:endParaRPr lang="zh-CN" altLang="en-US" sz="2000" b="1">
              <a:solidFill>
                <a:schemeClr val="tx1"/>
              </a:solidFill>
            </a:endParaRPr>
          </a:p>
        </p:txBody>
      </p:sp>
      <p:sp>
        <p:nvSpPr>
          <p:cNvPr id="12" name="文本框 11"/>
          <p:cNvSpPr txBox="1"/>
          <p:nvPr/>
        </p:nvSpPr>
        <p:spPr>
          <a:xfrm>
            <a:off x="584200" y="2750820"/>
            <a:ext cx="10690860" cy="1170305"/>
          </a:xfrm>
          <a:prstGeom prst="rect">
            <a:avLst/>
          </a:prstGeom>
          <a:noFill/>
        </p:spPr>
        <p:txBody>
          <a:bodyPr wrap="square" rtlCol="0" anchor="t">
            <a:spAutoFit/>
          </a:bodyPr>
          <a:p>
            <a:pPr marL="342900" indent="-342900" algn="just">
              <a:lnSpc>
                <a:spcPct val="130000"/>
              </a:lnSpc>
              <a:spcBef>
                <a:spcPts val="0"/>
              </a:spcBef>
              <a:spcAft>
                <a:spcPts val="0"/>
              </a:spcAft>
              <a:buFont typeface="Arial" panose="020B0604020202020204" pitchFamily="34" charset="0"/>
              <a:buChar char="•"/>
            </a:pPr>
            <a:r>
              <a:rPr lang="en-US">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体育在很大程度上是和困难、艰辛、挑战、征服等联系在一起的。在体育运动中，人要向自己挑战、向他人挑战、要征服自己、征服他人。这种对自我、对他人的征服和战胜，是一种自我能力的实现，需要有不怕困难、勇敢顽强的意志品质，也需要有诚实、谦虚、冷静的优良作风。</a:t>
            </a:r>
            <a:endParaRPr lang="en-US">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4" name="矩形 3"/>
          <p:cNvSpPr/>
          <p:nvPr/>
        </p:nvSpPr>
        <p:spPr>
          <a:xfrm>
            <a:off x="584200" y="4709795"/>
            <a:ext cx="3097530" cy="85725"/>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584200" y="4004945"/>
            <a:ext cx="3001010" cy="706755"/>
          </a:xfrm>
          <a:prstGeom prst="rect">
            <a:avLst/>
          </a:prstGeom>
          <a:noFill/>
        </p:spPr>
        <p:txBody>
          <a:bodyPr wrap="square" rtlCol="0" anchor="t">
            <a:spAutoFit/>
          </a:bodyPr>
          <a:p>
            <a:r>
              <a:rPr lang="zh-CN" altLang="en-US" sz="2000" b="1">
                <a:solidFill>
                  <a:schemeClr val="tx1"/>
                </a:solidFill>
              </a:rPr>
              <a:t>2. 培养遵守纪律，尊重规则的良好道德风范</a:t>
            </a:r>
            <a:endParaRPr lang="zh-CN" altLang="en-US" sz="2000" b="1">
              <a:solidFill>
                <a:schemeClr val="tx1"/>
              </a:solidFill>
            </a:endParaRPr>
          </a:p>
        </p:txBody>
      </p:sp>
      <p:sp>
        <p:nvSpPr>
          <p:cNvPr id="8" name="文本框 7"/>
          <p:cNvSpPr txBox="1"/>
          <p:nvPr/>
        </p:nvSpPr>
        <p:spPr>
          <a:xfrm>
            <a:off x="584200" y="4667885"/>
            <a:ext cx="10690860" cy="1337945"/>
          </a:xfrm>
          <a:prstGeom prst="rect">
            <a:avLst/>
          </a:prstGeom>
          <a:noFill/>
        </p:spPr>
        <p:txBody>
          <a:bodyPr wrap="square" rtlCol="0" anchor="t">
            <a:spAutoFit/>
          </a:bodyPr>
          <a:p>
            <a:pPr marL="342900" indent="-342900">
              <a:lnSpc>
                <a:spcPct val="150000"/>
              </a:lnSpc>
              <a:buFont typeface="Arial" panose="020B0604020202020204" pitchFamily="34" charset="0"/>
              <a:buChar char="•"/>
            </a:pPr>
            <a:r>
              <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体育比赛情况千变万化，个人之间、集体之间发生着频繁的互动，这对运动员和裁判员提出了严峻的思想品德方面的考验，因此，必须遵守赛场纪律，遵守比赛规则，尊重裁判员，尊重对方，公平竞赛，提倡人与人之间的友爱。这些规范要求不仅适用于体育活动，同时也是人们应具备的道德品质。</a:t>
            </a:r>
            <a:endPar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10" name="文本框 9"/>
          <p:cNvSpPr txBox="1"/>
          <p:nvPr/>
        </p:nvSpPr>
        <p:spPr>
          <a:xfrm>
            <a:off x="514350" y="1076960"/>
            <a:ext cx="10760710" cy="506730"/>
          </a:xfrm>
          <a:prstGeom prst="rect">
            <a:avLst/>
          </a:prstGeom>
          <a:noFill/>
        </p:spPr>
        <p:txBody>
          <a:bodyPr wrap="square" rtlCol="0" anchor="t">
            <a:spAutoFit/>
          </a:bodyPr>
          <a:p>
            <a:pPr>
              <a:lnSpc>
                <a:spcPct val="150000"/>
              </a:lnSpc>
            </a:pPr>
            <a:r>
              <a:rPr lang="zh-CN" altLang="en-US"/>
              <a:t>（四）体育锻炼对道德健康的影响</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 name="文本框 39"/>
          <p:cNvSpPr txBox="1"/>
          <p:nvPr/>
        </p:nvSpPr>
        <p:spPr>
          <a:xfrm>
            <a:off x="5565775" y="3083560"/>
            <a:ext cx="6358890" cy="1753235"/>
          </a:xfrm>
          <a:prstGeom prst="rect">
            <a:avLst/>
          </a:prstGeom>
          <a:noFill/>
        </p:spPr>
        <p:txBody>
          <a:bodyPr wrap="square">
            <a:spAutoFit/>
          </a:bodyPr>
          <a:lstStyle>
            <a:defPPr>
              <a:defRPr lang="zh-CN"/>
            </a:defPPr>
            <a:lvl1pPr algn="l">
              <a:defRPr sz="8800">
                <a:gradFill flip="none" rotWithShape="1">
                  <a:gsLst>
                    <a:gs pos="100000">
                      <a:srgbClr val="028A96"/>
                    </a:gs>
                    <a:gs pos="60000">
                      <a:srgbClr val="00AB3C"/>
                    </a:gs>
                    <a:gs pos="0">
                      <a:srgbClr val="0F82CB"/>
                    </a:gs>
                  </a:gsLst>
                  <a:lin ang="10800000" scaled="1"/>
                </a:gradFill>
                <a:latin typeface="汉仪菱心体简" panose="02010400000101010101" pitchFamily="2" charset="-122"/>
                <a:ea typeface="汉仪菱心体简" panose="02010400000101010101" pitchFamily="2" charset="-122"/>
                <a:cs typeface="+mn-ea"/>
              </a:defRPr>
            </a:lvl1pPr>
          </a:lstStyle>
          <a:p>
            <a:pPr algn="ctr"/>
            <a:r>
              <a:rPr lang="zh-CN" altLang="en-US" sz="5400">
                <a:solidFill>
                  <a:schemeClr val="tx1"/>
                </a:solidFill>
                <a:latin typeface="汉仪铸字葫芦娃W" panose="00020600040101010101" charset="-122"/>
                <a:ea typeface="汉仪铸字葫芦娃W" panose="00020600040101010101" charset="-122"/>
                <a:sym typeface="汉仪劲楷简" panose="00020600040101010101" charset="-122"/>
              </a:rPr>
              <a:t>体育赛事与体育</a:t>
            </a:r>
            <a:endParaRPr lang="zh-CN" altLang="en-US" sz="5400">
              <a:solidFill>
                <a:schemeClr val="tx1"/>
              </a:solidFill>
              <a:latin typeface="汉仪铸字葫芦娃W" panose="00020600040101010101" charset="-122"/>
              <a:ea typeface="汉仪铸字葫芦娃W" panose="00020600040101010101" charset="-122"/>
              <a:sym typeface="汉仪劲楷简" panose="00020600040101010101" charset="-122"/>
            </a:endParaRPr>
          </a:p>
          <a:p>
            <a:pPr algn="ctr"/>
            <a:r>
              <a:rPr lang="zh-CN" altLang="en-US" sz="5400">
                <a:solidFill>
                  <a:schemeClr val="tx1"/>
                </a:solidFill>
                <a:latin typeface="汉仪铸字葫芦娃W" panose="00020600040101010101" charset="-122"/>
                <a:ea typeface="汉仪铸字葫芦娃W" panose="00020600040101010101" charset="-122"/>
                <a:sym typeface="汉仪劲楷简" panose="00020600040101010101" charset="-122"/>
              </a:rPr>
              <a:t>欣赏</a:t>
            </a:r>
            <a:endParaRPr lang="zh-CN" altLang="en-US" sz="5400">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46" name="矩形 45"/>
          <p:cNvSpPr/>
          <p:nvPr/>
        </p:nvSpPr>
        <p:spPr>
          <a:xfrm rot="20847476">
            <a:off x="6471920" y="1492885"/>
            <a:ext cx="1052195" cy="962660"/>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47" name="文本框 46"/>
          <p:cNvSpPr txBox="1"/>
          <p:nvPr/>
        </p:nvSpPr>
        <p:spPr>
          <a:xfrm rot="20847476">
            <a:off x="6829425" y="1619885"/>
            <a:ext cx="337185" cy="708025"/>
          </a:xfrm>
          <a:prstGeom prst="rect">
            <a:avLst/>
          </a:prstGeom>
          <a:noFill/>
        </p:spPr>
        <p:txBody>
          <a:bodyPr wrap="square" rtlCol="0">
            <a:spAutoFit/>
          </a:bodyPr>
          <a:lstStyle/>
          <a:p>
            <a:pPr algn="ctr"/>
            <a:endParaRPr lang="zh-CN" altLang="en-US" sz="40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45" name="矩形 44"/>
          <p:cNvSpPr/>
          <p:nvPr/>
        </p:nvSpPr>
        <p:spPr>
          <a:xfrm rot="20908138">
            <a:off x="6618605" y="1638935"/>
            <a:ext cx="800100" cy="703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solidFill>
              <a:latin typeface="汉仪铸字葫芦娃W" panose="00020600040101010101" charset="-122"/>
              <a:ea typeface="汉仪铸字葫芦娃W" panose="00020600040101010101" charset="-122"/>
            </a:endParaRPr>
          </a:p>
        </p:txBody>
      </p:sp>
      <p:sp>
        <p:nvSpPr>
          <p:cNvPr id="43" name="文本框 42"/>
          <p:cNvSpPr txBox="1"/>
          <p:nvPr/>
        </p:nvSpPr>
        <p:spPr>
          <a:xfrm rot="20605942">
            <a:off x="6640830" y="1641475"/>
            <a:ext cx="942340" cy="768350"/>
          </a:xfrm>
          <a:prstGeom prst="rect">
            <a:avLst/>
          </a:prstGeom>
          <a:noFill/>
        </p:spPr>
        <p:txBody>
          <a:bodyPr wrap="square">
            <a:spAutoFit/>
          </a:bodyPr>
          <a:lstStyle/>
          <a:p>
            <a:pPr algn="l"/>
            <a:r>
              <a:rPr lang="zh-CN" altLang="en-US" sz="4400">
                <a:solidFill>
                  <a:schemeClr val="tx1"/>
                </a:solidFill>
                <a:latin typeface="汉仪铸字葫芦娃W" panose="00020600040101010101" charset="-122"/>
                <a:ea typeface="汉仪铸字葫芦娃W" panose="00020600040101010101" charset="-122"/>
                <a:cs typeface="+mn-ea"/>
                <a:sym typeface="+mn-lt"/>
              </a:rPr>
              <a:t>任</a:t>
            </a:r>
            <a:endParaRPr lang="zh-CN" altLang="en-US" sz="4400">
              <a:solidFill>
                <a:schemeClr val="tx1"/>
              </a:solidFill>
              <a:latin typeface="汉仪铸字葫芦娃W" panose="00020600040101010101" charset="-122"/>
              <a:ea typeface="汉仪铸字葫芦娃W" panose="00020600040101010101" charset="-122"/>
              <a:cs typeface="+mn-ea"/>
              <a:sym typeface="+mn-lt"/>
            </a:endParaRPr>
          </a:p>
        </p:txBody>
      </p:sp>
      <p:sp>
        <p:nvSpPr>
          <p:cNvPr id="80" name="矩形 79"/>
          <p:cNvSpPr/>
          <p:nvPr/>
        </p:nvSpPr>
        <p:spPr>
          <a:xfrm rot="555320">
            <a:off x="8033385" y="1452880"/>
            <a:ext cx="1052195" cy="962660"/>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81" name="文本框 80"/>
          <p:cNvSpPr txBox="1"/>
          <p:nvPr/>
        </p:nvSpPr>
        <p:spPr>
          <a:xfrm rot="555320">
            <a:off x="7400290" y="1419225"/>
            <a:ext cx="337185" cy="1030605"/>
          </a:xfrm>
          <a:prstGeom prst="rect">
            <a:avLst/>
          </a:prstGeom>
          <a:noFill/>
        </p:spPr>
        <p:txBody>
          <a:bodyPr wrap="square" rtlCol="0">
            <a:spAutoFit/>
          </a:bodyPr>
          <a:lstStyle/>
          <a:p>
            <a:pPr algn="ctr"/>
            <a:endParaRPr lang="zh-CN" altLang="en-US" sz="36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79" name="矩形 78"/>
          <p:cNvSpPr/>
          <p:nvPr/>
        </p:nvSpPr>
        <p:spPr>
          <a:xfrm rot="530917">
            <a:off x="8152130" y="1570355"/>
            <a:ext cx="800100" cy="703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汉仪铸字葫芦娃W" panose="00020600040101010101" charset="-122"/>
              <a:ea typeface="汉仪铸字葫芦娃W" panose="00020600040101010101" charset="-122"/>
            </a:endParaRPr>
          </a:p>
        </p:txBody>
      </p:sp>
      <p:sp>
        <p:nvSpPr>
          <p:cNvPr id="77" name="文本框 76"/>
          <p:cNvSpPr txBox="1"/>
          <p:nvPr/>
        </p:nvSpPr>
        <p:spPr>
          <a:xfrm rot="662449" flipH="1">
            <a:off x="8173720" y="1541780"/>
            <a:ext cx="273685" cy="768350"/>
          </a:xfrm>
          <a:prstGeom prst="rect">
            <a:avLst/>
          </a:prstGeom>
          <a:noFill/>
        </p:spPr>
        <p:txBody>
          <a:bodyPr wrap="square">
            <a:spAutoFit/>
          </a:bodyPr>
          <a:lstStyle/>
          <a:p>
            <a:pPr algn="l"/>
            <a:r>
              <a:rPr lang="zh-CN" altLang="en-US" sz="4400">
                <a:solidFill>
                  <a:schemeClr val="tx1"/>
                </a:solidFill>
                <a:latin typeface="汉仪铸字葫芦娃W" panose="00020600040101010101" charset="-122"/>
                <a:ea typeface="汉仪铸字葫芦娃W" panose="00020600040101010101" charset="-122"/>
                <a:cs typeface="+mn-ea"/>
                <a:sym typeface="+mn-lt"/>
              </a:rPr>
              <a:t>伍</a:t>
            </a:r>
            <a:endParaRPr lang="zh-CN" altLang="en-US" sz="4400">
              <a:solidFill>
                <a:schemeClr val="tx1"/>
              </a:solidFill>
              <a:latin typeface="汉仪铸字葫芦娃W" panose="00020600040101010101" charset="-122"/>
              <a:ea typeface="汉仪铸字葫芦娃W" panose="00020600040101010101" charset="-122"/>
              <a:cs typeface="+mn-ea"/>
              <a:sym typeface="+mn-lt"/>
            </a:endParaRPr>
          </a:p>
        </p:txBody>
      </p:sp>
      <p:sp>
        <p:nvSpPr>
          <p:cNvPr id="87" name="矩形 86"/>
          <p:cNvSpPr/>
          <p:nvPr/>
        </p:nvSpPr>
        <p:spPr>
          <a:xfrm rot="20553452">
            <a:off x="9531350" y="1386840"/>
            <a:ext cx="1052195" cy="962660"/>
          </a:xfrm>
          <a:prstGeom prst="rect">
            <a:avLst/>
          </a:prstGeom>
          <a:solidFill>
            <a:srgbClr val="222F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88" name="文本框 87"/>
          <p:cNvSpPr txBox="1"/>
          <p:nvPr/>
        </p:nvSpPr>
        <p:spPr>
          <a:xfrm rot="20553452">
            <a:off x="8898255" y="1353185"/>
            <a:ext cx="337185" cy="1030605"/>
          </a:xfrm>
          <a:prstGeom prst="rect">
            <a:avLst/>
          </a:prstGeom>
          <a:noFill/>
        </p:spPr>
        <p:txBody>
          <a:bodyPr wrap="square" rtlCol="0">
            <a:spAutoFit/>
          </a:bodyPr>
          <a:lstStyle/>
          <a:p>
            <a:pPr algn="ctr"/>
            <a:endParaRPr lang="zh-CN" altLang="en-US" sz="36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86" name="矩形 85"/>
          <p:cNvSpPr/>
          <p:nvPr/>
        </p:nvSpPr>
        <p:spPr>
          <a:xfrm rot="20635060">
            <a:off x="9660890" y="1522095"/>
            <a:ext cx="800100" cy="703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汉仪铸字葫芦娃W" panose="00020600040101010101" charset="-122"/>
              <a:ea typeface="汉仪铸字葫芦娃W" panose="00020600040101010101" charset="-122"/>
            </a:endParaRPr>
          </a:p>
        </p:txBody>
      </p:sp>
      <p:sp>
        <p:nvSpPr>
          <p:cNvPr id="84" name="文本框 83"/>
          <p:cNvSpPr txBox="1"/>
          <p:nvPr/>
        </p:nvSpPr>
        <p:spPr>
          <a:xfrm rot="20386458" flipH="1">
            <a:off x="9753600" y="1580515"/>
            <a:ext cx="273685" cy="768350"/>
          </a:xfrm>
          <a:prstGeom prst="rect">
            <a:avLst/>
          </a:prstGeom>
          <a:noFill/>
        </p:spPr>
        <p:txBody>
          <a:bodyPr wrap="square">
            <a:spAutoFit/>
          </a:bodyPr>
          <a:lstStyle/>
          <a:p>
            <a:pPr algn="l"/>
            <a:r>
              <a:rPr lang="zh-CN" altLang="en-US" sz="4400">
                <a:solidFill>
                  <a:schemeClr val="tx1"/>
                </a:solidFill>
                <a:latin typeface="汉仪铸字葫芦娃W" panose="00020600040101010101" charset="-122"/>
                <a:ea typeface="汉仪铸字葫芦娃W" panose="00020600040101010101" charset="-122"/>
                <a:cs typeface="+mn-ea"/>
                <a:sym typeface="+mn-lt"/>
              </a:rPr>
              <a:t>三</a:t>
            </a:r>
            <a:endParaRPr lang="zh-CN" altLang="en-US" sz="4400">
              <a:solidFill>
                <a:schemeClr val="tx1"/>
              </a:solidFill>
              <a:latin typeface="汉仪铸字葫芦娃W" panose="00020600040101010101" charset="-122"/>
              <a:ea typeface="汉仪铸字葫芦娃W" panose="00020600040101010101"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 name="文本框 58"/>
          <p:cNvSpPr txBox="1"/>
          <p:nvPr>
            <p:custDataLst>
              <p:tags r:id="rId1"/>
            </p:custDataLst>
          </p:nvPr>
        </p:nvSpPr>
        <p:spPr>
          <a:xfrm>
            <a:off x="5289550" y="2065020"/>
            <a:ext cx="4291330" cy="521970"/>
          </a:xfrm>
          <a:prstGeom prst="rect">
            <a:avLst/>
          </a:prstGeom>
          <a:noFill/>
          <a:ln>
            <a:noFill/>
          </a:ln>
          <a:extLst>
            <a:ext uri="{909E8E84-426E-40DD-AFC4-6F175D3DCCD1}">
              <a14:hiddenFill xmlns:a14="http://schemas.microsoft.com/office/drawing/2010/main">
                <a:solidFill>
                  <a:srgbClr val="FFB915"/>
                </a:solidFill>
              </a14:hiddenFill>
            </a:ext>
          </a:extLst>
        </p:spPr>
        <p:txBody>
          <a:bodyPr wrap="square" rtlCol="0">
            <a:spAutoFit/>
          </a:bodyPr>
          <a:lstStyle/>
          <a:p>
            <a:r>
              <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rPr>
              <a:t>球类运动</a:t>
            </a:r>
            <a:endPar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endParaRPr>
          </a:p>
        </p:txBody>
      </p:sp>
      <p:sp>
        <p:nvSpPr>
          <p:cNvPr id="68" name="文本框 67"/>
          <p:cNvSpPr txBox="1"/>
          <p:nvPr>
            <p:custDataLst>
              <p:tags r:id="rId2"/>
            </p:custDataLst>
          </p:nvPr>
        </p:nvSpPr>
        <p:spPr>
          <a:xfrm>
            <a:off x="6613525" y="3168015"/>
            <a:ext cx="5578475" cy="521970"/>
          </a:xfrm>
          <a:prstGeom prst="rect">
            <a:avLst/>
          </a:prstGeom>
          <a:noFill/>
          <a:ln>
            <a:noFill/>
          </a:ln>
        </p:spPr>
        <p:txBody>
          <a:bodyPr wrap="square" rtlCol="0">
            <a:spAutoFit/>
          </a:bodyPr>
          <a:lstStyle/>
          <a:p>
            <a:r>
              <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rPr>
              <a:t>速度竞技运动</a:t>
            </a:r>
            <a:endPar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endParaRPr>
          </a:p>
        </p:txBody>
      </p:sp>
      <p:sp>
        <p:nvSpPr>
          <p:cNvPr id="75" name="文本框 74"/>
          <p:cNvSpPr txBox="1"/>
          <p:nvPr>
            <p:custDataLst>
              <p:tags r:id="rId3"/>
            </p:custDataLst>
          </p:nvPr>
        </p:nvSpPr>
        <p:spPr>
          <a:xfrm>
            <a:off x="7557135" y="4476750"/>
            <a:ext cx="3604260" cy="521970"/>
          </a:xfrm>
          <a:prstGeom prst="rect">
            <a:avLst/>
          </a:prstGeom>
          <a:noFill/>
          <a:ln>
            <a:noFill/>
          </a:ln>
        </p:spPr>
        <p:txBody>
          <a:bodyPr wrap="square" rtlCol="0">
            <a:spAutoFit/>
          </a:bodyPr>
          <a:lstStyle/>
          <a:p>
            <a:r>
              <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rPr>
              <a:t>操舞类运动</a:t>
            </a:r>
            <a:endPar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endParaRPr>
          </a:p>
        </p:txBody>
      </p:sp>
      <p:sp>
        <p:nvSpPr>
          <p:cNvPr id="4" name="文本框 3"/>
          <p:cNvSpPr txBox="1"/>
          <p:nvPr>
            <p:custDataLst>
              <p:tags r:id="rId4"/>
            </p:custDataLst>
          </p:nvPr>
        </p:nvSpPr>
        <p:spPr>
          <a:xfrm>
            <a:off x="4564380" y="2065020"/>
            <a:ext cx="725170" cy="521970"/>
          </a:xfrm>
          <a:prstGeom prst="rect">
            <a:avLst/>
          </a:prstGeom>
          <a:noFill/>
        </p:spPr>
        <p:txBody>
          <a:bodyPr wrap="none" rtlCol="0">
            <a:spAutoFit/>
          </a:bodyPr>
          <a:p>
            <a:r>
              <a:rPr lang="en-US" altLang="zh-CN" sz="2800" b="1">
                <a:latin typeface="汉仪铸字葫芦娃W" panose="00020600040101010101" charset="-122"/>
                <a:ea typeface="汉仪铸字葫芦娃W" panose="00020600040101010101" charset="-122"/>
              </a:rPr>
              <a:t>04</a:t>
            </a:r>
            <a:endParaRPr lang="en-US" altLang="zh-CN" sz="2800" b="1">
              <a:latin typeface="汉仪铸字葫芦娃W" panose="00020600040101010101" charset="-122"/>
              <a:ea typeface="汉仪铸字葫芦娃W" panose="00020600040101010101" charset="-122"/>
            </a:endParaRPr>
          </a:p>
        </p:txBody>
      </p:sp>
      <p:sp>
        <p:nvSpPr>
          <p:cNvPr id="5" name="文本框 4"/>
          <p:cNvSpPr txBox="1"/>
          <p:nvPr>
            <p:custDataLst>
              <p:tags r:id="rId5"/>
            </p:custDataLst>
          </p:nvPr>
        </p:nvSpPr>
        <p:spPr>
          <a:xfrm>
            <a:off x="5888355" y="3126105"/>
            <a:ext cx="725170" cy="521970"/>
          </a:xfrm>
          <a:prstGeom prst="rect">
            <a:avLst/>
          </a:prstGeom>
          <a:noFill/>
        </p:spPr>
        <p:txBody>
          <a:bodyPr wrap="none" rtlCol="0">
            <a:spAutoFit/>
          </a:bodyPr>
          <a:p>
            <a:r>
              <a:rPr lang="en-US" altLang="zh-CN" sz="2800" b="1">
                <a:latin typeface="汉仪铸字葫芦娃W" panose="00020600040101010101" charset="-122"/>
                <a:ea typeface="汉仪铸字葫芦娃W" panose="00020600040101010101" charset="-122"/>
              </a:rPr>
              <a:t>05</a:t>
            </a:r>
            <a:endParaRPr lang="en-US" altLang="zh-CN" sz="2800" b="1">
              <a:latin typeface="汉仪铸字葫芦娃W" panose="00020600040101010101" charset="-122"/>
              <a:ea typeface="汉仪铸字葫芦娃W" panose="00020600040101010101" charset="-122"/>
            </a:endParaRPr>
          </a:p>
        </p:txBody>
      </p:sp>
      <p:sp>
        <p:nvSpPr>
          <p:cNvPr id="6" name="文本框 5"/>
          <p:cNvSpPr txBox="1"/>
          <p:nvPr>
            <p:custDataLst>
              <p:tags r:id="rId6"/>
            </p:custDataLst>
          </p:nvPr>
        </p:nvSpPr>
        <p:spPr>
          <a:xfrm>
            <a:off x="6663055" y="4476750"/>
            <a:ext cx="725170" cy="521970"/>
          </a:xfrm>
          <a:prstGeom prst="rect">
            <a:avLst/>
          </a:prstGeom>
          <a:noFill/>
        </p:spPr>
        <p:txBody>
          <a:bodyPr wrap="none" rtlCol="0">
            <a:spAutoFit/>
          </a:bodyPr>
          <a:p>
            <a:r>
              <a:rPr lang="en-US" altLang="zh-CN" sz="2800" b="1">
                <a:latin typeface="汉仪铸字葫芦娃W" panose="00020600040101010101" charset="-122"/>
                <a:ea typeface="汉仪铸字葫芦娃W" panose="00020600040101010101" charset="-122"/>
              </a:rPr>
              <a:t>06</a:t>
            </a:r>
            <a:endParaRPr lang="en-US" altLang="zh-CN" sz="2800" b="1">
              <a:latin typeface="汉仪铸字葫芦娃W" panose="00020600040101010101" charset="-122"/>
              <a:ea typeface="汉仪铸字葫芦娃W" panose="00020600040101010101" charset="-122"/>
            </a:endParaRPr>
          </a:p>
        </p:txBody>
      </p:sp>
      <p:sp>
        <p:nvSpPr>
          <p:cNvPr id="7" name="文本框 6"/>
          <p:cNvSpPr txBox="1"/>
          <p:nvPr/>
        </p:nvSpPr>
        <p:spPr>
          <a:xfrm>
            <a:off x="3500120" y="528955"/>
            <a:ext cx="1293495" cy="1753235"/>
          </a:xfrm>
          <a:prstGeom prst="rect">
            <a:avLst/>
          </a:prstGeom>
          <a:noFill/>
        </p:spPr>
        <p:txBody>
          <a:bodyPr wrap="square" rtlCol="0" anchor="t">
            <a:spAutoFit/>
          </a:bodyPr>
          <a:p>
            <a:r>
              <a:rPr lang="zh-CN" altLang="en-US" sz="5400" b="1">
                <a:latin typeface="汉仪铸字葫芦娃W" panose="00020600040101010101" charset="-122"/>
                <a:ea typeface="汉仪铸字葫芦娃W" panose="00020600040101010101" charset="-122"/>
              </a:rPr>
              <a:t>目录</a:t>
            </a:r>
            <a:endParaRPr lang="zh-CN" altLang="en-US" sz="5400" b="1">
              <a:latin typeface="汉仪铸字葫芦娃W" panose="00020600040101010101" charset="-122"/>
              <a:ea typeface="汉仪铸字葫芦娃W"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p:cNvSpPr>
            <a:spLocks noGrp="1"/>
          </p:cNvSpPr>
          <p:nvPr>
            <p:ph type="title"/>
          </p:nvPr>
        </p:nvSpPr>
        <p:spPr/>
        <p:txBody>
          <a:bodyPr/>
          <a:p>
            <a:r>
              <a:rPr lang="zh-CN" altLang="en-US"/>
              <a:t>任务描述</a:t>
            </a:r>
            <a:endParaRPr lang="zh-CN" altLang="en-US"/>
          </a:p>
        </p:txBody>
      </p:sp>
      <p:pic>
        <p:nvPicPr>
          <p:cNvPr id="16" name="图片 15"/>
          <p:cNvPicPr>
            <a:picLocks noChangeAspect="1"/>
          </p:cNvPicPr>
          <p:nvPr/>
        </p:nvPicPr>
        <p:blipFill>
          <a:blip r:embed="rId1"/>
          <a:stretch>
            <a:fillRect/>
          </a:stretch>
        </p:blipFill>
        <p:spPr>
          <a:xfrm>
            <a:off x="5762625" y="590550"/>
            <a:ext cx="6429375" cy="6267450"/>
          </a:xfrm>
          <a:prstGeom prst="rect">
            <a:avLst/>
          </a:prstGeom>
        </p:spPr>
      </p:pic>
      <p:sp>
        <p:nvSpPr>
          <p:cNvPr id="17" name="文本框 16"/>
          <p:cNvSpPr txBox="1"/>
          <p:nvPr/>
        </p:nvSpPr>
        <p:spPr>
          <a:xfrm>
            <a:off x="530860" y="1627505"/>
            <a:ext cx="5433695" cy="4707890"/>
          </a:xfrm>
          <a:prstGeom prst="rect">
            <a:avLst/>
          </a:prstGeom>
          <a:noFill/>
        </p:spPr>
        <p:txBody>
          <a:bodyPr wrap="square" rtlCol="0" anchor="t">
            <a:spAutoFit/>
          </a:bodyPr>
          <a:p>
            <a:pPr algn="just">
              <a:lnSpc>
                <a:spcPct val="150000"/>
              </a:lnSpc>
            </a:pPr>
            <a:r>
              <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rPr>
              <a:t>体育赛事是竞技体育最直接的表现形式，在比赛中，各个项目的运动员充分发挥各自的运动技术，展现强健的体魄和良好的精神面貌。观众在欣赏体育比赛时，会被比赛中惊心动魄、分秒必争的竞技场面所吸引，被体育精神的魅力所折服。体育竞赛种类繁多、方法各异。作为观众的我们如果对其缺乏最基本的了解，仅仅是去看热闹却不懂里面的门道，就会严重影响到我们的观赏效果。本任务我们就来学习体育赛事与体育欣赏的相关知识。</a:t>
            </a:r>
            <a:endPar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a:sym typeface="+mn-ea"/>
              </a:rPr>
              <a:t>任务目标</a:t>
            </a:r>
            <a:endParaRPr lang="zh-CN" altLang="en-US">
              <a:sym typeface="+mn-ea"/>
            </a:endParaRPr>
          </a:p>
        </p:txBody>
      </p:sp>
      <p:pic>
        <p:nvPicPr>
          <p:cNvPr id="13" name="图片 12"/>
          <p:cNvPicPr>
            <a:picLocks noChangeAspect="1"/>
          </p:cNvPicPr>
          <p:nvPr/>
        </p:nvPicPr>
        <p:blipFill>
          <a:blip r:embed="rId1"/>
          <a:stretch>
            <a:fillRect/>
          </a:stretch>
        </p:blipFill>
        <p:spPr>
          <a:xfrm>
            <a:off x="488950" y="1209675"/>
            <a:ext cx="4314825" cy="5086350"/>
          </a:xfrm>
          <a:prstGeom prst="rect">
            <a:avLst/>
          </a:prstGeom>
        </p:spPr>
      </p:pic>
      <p:grpSp>
        <p:nvGrpSpPr>
          <p:cNvPr id="39" name="组合 38"/>
          <p:cNvGrpSpPr/>
          <p:nvPr>
            <p:custDataLst>
              <p:tags r:id="rId2"/>
            </p:custDataLst>
          </p:nvPr>
        </p:nvGrpSpPr>
        <p:grpSpPr>
          <a:xfrm>
            <a:off x="4544060" y="1423035"/>
            <a:ext cx="3279775" cy="2011680"/>
            <a:chOff x="7156" y="2241"/>
            <a:chExt cx="5165" cy="3168"/>
          </a:xfrm>
        </p:grpSpPr>
        <p:sp>
          <p:nvSpPr>
            <p:cNvPr id="22" name="圆角矩形 5"/>
            <p:cNvSpPr/>
            <p:nvPr>
              <p:custDataLst>
                <p:tags r:id="rId3"/>
              </p:custDataLst>
            </p:nvPr>
          </p:nvSpPr>
          <p:spPr>
            <a:xfrm>
              <a:off x="7424" y="2241"/>
              <a:ext cx="1295" cy="1305"/>
            </a:xfrm>
            <a:prstGeom prst="roundRect">
              <a:avLst>
                <a:gd name="adj" fmla="val 8303"/>
              </a:avLst>
            </a:prstGeom>
            <a:solidFill>
              <a:schemeClr val="accent5"/>
            </a:solidFill>
            <a:ln>
              <a:noFill/>
            </a:ln>
            <a:effectLst>
              <a:outerShdw blurRad="114300" dist="25400" dir="18000000" rotWithShape="0">
                <a:schemeClr val="accent5">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圆角矩形 168"/>
            <p:cNvSpPr/>
            <p:nvPr>
              <p:custDataLst>
                <p:tags r:id="rId4"/>
              </p:custDataLst>
            </p:nvPr>
          </p:nvSpPr>
          <p:spPr>
            <a:xfrm>
              <a:off x="7156" y="2492"/>
              <a:ext cx="5165" cy="2917"/>
            </a:xfrm>
            <a:prstGeom prst="roundRect">
              <a:avLst>
                <a:gd name="adj" fmla="val 8303"/>
              </a:avLst>
            </a:prstGeom>
            <a:solidFill>
              <a:schemeClr val="bg1"/>
            </a:solidFill>
            <a:ln>
              <a:noFill/>
            </a:ln>
            <a:effectLst>
              <a:outerShdw blurRad="3175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文本框 24"/>
            <p:cNvSpPr txBox="1"/>
            <p:nvPr>
              <p:custDataLst>
                <p:tags r:id="rId5"/>
              </p:custDataLst>
            </p:nvPr>
          </p:nvSpPr>
          <p:spPr>
            <a:xfrm>
              <a:off x="7424" y="2809"/>
              <a:ext cx="3268" cy="2381"/>
            </a:xfrm>
            <a:prstGeom prst="rect">
              <a:avLst/>
            </a:prstGeom>
            <a:noFill/>
          </p:spPr>
          <p:txBody>
            <a:bodyPr wrap="square" rtlCol="0" anchor="t" anchorCtr="0">
              <a:normAutofit/>
            </a:bodyPr>
            <a:p>
              <a:pPr marL="0" lvl="0" indent="0" algn="l">
                <a:lnSpc>
                  <a:spcPct val="120000"/>
                </a:lnSpc>
                <a:spcBef>
                  <a:spcPts val="0"/>
                </a:spcBef>
                <a:spcAft>
                  <a:spcPts val="800"/>
                </a:spcAft>
                <a:buSzPct val="100000"/>
              </a:pPr>
              <a:r>
                <a:rPr sz="2500" spc="200">
                  <a:solidFill>
                    <a:schemeClr val="tx1"/>
                  </a:solidFill>
                  <a:uFillTx/>
                  <a:ea typeface="+mn-lt"/>
                  <a:sym typeface="汉仪劲楷简" panose="00020600040101010101" charset="-122"/>
                </a:rPr>
                <a:t>掌握体育赛事的种类。</a:t>
              </a:r>
              <a:endParaRPr sz="2500" spc="200">
                <a:solidFill>
                  <a:schemeClr val="tx1"/>
                </a:solidFill>
                <a:uFillTx/>
                <a:ea typeface="+mn-lt"/>
                <a:sym typeface="汉仪劲楷简" panose="00020600040101010101" charset="-122"/>
              </a:endParaRPr>
            </a:p>
          </p:txBody>
        </p:sp>
        <p:sp>
          <p:nvSpPr>
            <p:cNvPr id="26" name="椭圆 25"/>
            <p:cNvSpPr/>
            <p:nvPr>
              <p:custDataLst>
                <p:tags r:id="rId6"/>
              </p:custDataLst>
            </p:nvPr>
          </p:nvSpPr>
          <p:spPr>
            <a:xfrm>
              <a:off x="11159" y="2809"/>
              <a:ext cx="798" cy="799"/>
            </a:xfrm>
            <a:prstGeom prst="ellipse">
              <a:avLst/>
            </a:prstGeom>
            <a:solidFill>
              <a:schemeClr val="accent5"/>
            </a:solidFill>
            <a:ln>
              <a:noFill/>
            </a:ln>
            <a:effectLst>
              <a:outerShdw blurRad="254000" dist="114300" dir="4020000" sx="79000" sy="79000" algn="t" rotWithShape="0">
                <a:schemeClr val="accent5">
                  <a:lumMod val="75000"/>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p>
              <a:pPr algn="ctr"/>
              <a:r>
                <a:rPr lang="en-US" altLang="zh-CN" b="1">
                  <a:solidFill>
                    <a:schemeClr val="lt1"/>
                  </a:solidFill>
                </a:rPr>
                <a:t>1</a:t>
              </a:r>
              <a:endParaRPr lang="en-US" altLang="zh-CN" b="1">
                <a:solidFill>
                  <a:schemeClr val="lt1"/>
                </a:solidFill>
              </a:endParaRPr>
            </a:p>
          </p:txBody>
        </p:sp>
      </p:grpSp>
      <p:grpSp>
        <p:nvGrpSpPr>
          <p:cNvPr id="40" name="组合 39"/>
          <p:cNvGrpSpPr/>
          <p:nvPr>
            <p:custDataLst>
              <p:tags r:id="rId7"/>
            </p:custDataLst>
          </p:nvPr>
        </p:nvGrpSpPr>
        <p:grpSpPr>
          <a:xfrm>
            <a:off x="8218805" y="1423035"/>
            <a:ext cx="3279140" cy="2011045"/>
            <a:chOff x="12943" y="2241"/>
            <a:chExt cx="5164" cy="3167"/>
          </a:xfrm>
        </p:grpSpPr>
        <p:sp>
          <p:nvSpPr>
            <p:cNvPr id="27" name="圆角矩形 6"/>
            <p:cNvSpPr/>
            <p:nvPr>
              <p:custDataLst>
                <p:tags r:id="rId8"/>
              </p:custDataLst>
            </p:nvPr>
          </p:nvSpPr>
          <p:spPr>
            <a:xfrm>
              <a:off x="13211" y="2241"/>
              <a:ext cx="1295" cy="1305"/>
            </a:xfrm>
            <a:prstGeom prst="roundRect">
              <a:avLst>
                <a:gd name="adj" fmla="val 8303"/>
              </a:avLst>
            </a:prstGeom>
            <a:solidFill>
              <a:schemeClr val="accent3"/>
            </a:solidFill>
            <a:ln>
              <a:noFill/>
            </a:ln>
            <a:effectLst>
              <a:outerShdw blurRad="114300" dist="25400" dir="18000000"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圆角矩形 7"/>
            <p:cNvSpPr/>
            <p:nvPr>
              <p:custDataLst>
                <p:tags r:id="rId9"/>
              </p:custDataLst>
            </p:nvPr>
          </p:nvSpPr>
          <p:spPr>
            <a:xfrm>
              <a:off x="12943" y="2492"/>
              <a:ext cx="5165" cy="2917"/>
            </a:xfrm>
            <a:prstGeom prst="roundRect">
              <a:avLst>
                <a:gd name="adj" fmla="val 8303"/>
              </a:avLst>
            </a:prstGeom>
            <a:solidFill>
              <a:schemeClr val="bg1"/>
            </a:solidFill>
            <a:ln>
              <a:noFill/>
            </a:ln>
            <a:effectLst>
              <a:outerShdw blurRad="3175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文本框 28"/>
            <p:cNvSpPr txBox="1"/>
            <p:nvPr>
              <p:custDataLst>
                <p:tags r:id="rId10"/>
              </p:custDataLst>
            </p:nvPr>
          </p:nvSpPr>
          <p:spPr>
            <a:xfrm>
              <a:off x="13211" y="2809"/>
              <a:ext cx="3203" cy="2381"/>
            </a:xfrm>
            <a:prstGeom prst="rect">
              <a:avLst/>
            </a:prstGeom>
            <a:noFill/>
          </p:spPr>
          <p:txBody>
            <a:bodyPr wrap="square" rtlCol="0" anchor="t" anchorCtr="0">
              <a:normAutofit/>
            </a:bodyPr>
            <a:p>
              <a:pPr marL="0" lvl="0" indent="0" algn="l">
                <a:lnSpc>
                  <a:spcPct val="120000"/>
                </a:lnSpc>
                <a:spcBef>
                  <a:spcPts val="0"/>
                </a:spcBef>
                <a:spcAft>
                  <a:spcPts val="800"/>
                </a:spcAft>
                <a:buSzPct val="100000"/>
              </a:pPr>
              <a:r>
                <a:rPr sz="2500" spc="200">
                  <a:solidFill>
                    <a:schemeClr val="tx1"/>
                  </a:solidFill>
                  <a:uFillTx/>
                  <a:sym typeface="汉仪劲楷简" panose="00020600040101010101" charset="-122"/>
                </a:rPr>
                <a:t>熟悉赛事的组织方法和竞赛方法。</a:t>
              </a:r>
              <a:endParaRPr sz="2500" spc="200">
                <a:solidFill>
                  <a:schemeClr val="tx1"/>
                </a:solidFill>
                <a:uFillTx/>
                <a:sym typeface="汉仪劲楷简" panose="00020600040101010101" charset="-122"/>
              </a:endParaRPr>
            </a:p>
          </p:txBody>
        </p:sp>
        <p:sp>
          <p:nvSpPr>
            <p:cNvPr id="30" name="椭圆 29"/>
            <p:cNvSpPr/>
            <p:nvPr>
              <p:custDataLst>
                <p:tags r:id="rId11"/>
              </p:custDataLst>
            </p:nvPr>
          </p:nvSpPr>
          <p:spPr>
            <a:xfrm>
              <a:off x="16946" y="2809"/>
              <a:ext cx="798" cy="799"/>
            </a:xfrm>
            <a:prstGeom prst="ellipse">
              <a:avLst/>
            </a:prstGeom>
            <a:solidFill>
              <a:schemeClr val="accent3"/>
            </a:solidFill>
            <a:ln>
              <a:noFill/>
            </a:ln>
            <a:effectLst>
              <a:outerShdw blurRad="254000" dist="114300" dir="4020000" sx="79000" sy="79000" algn="t" rotWithShape="0">
                <a:schemeClr val="accent3">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p>
              <a:pPr algn="ctr"/>
              <a:r>
                <a:rPr lang="en-US" altLang="zh-CN" b="1">
                  <a:solidFill>
                    <a:schemeClr val="lt1"/>
                  </a:solidFill>
                </a:rPr>
                <a:t>2</a:t>
              </a:r>
              <a:endParaRPr lang="en-US" altLang="zh-CN" b="1">
                <a:solidFill>
                  <a:schemeClr val="lt1"/>
                </a:solidFill>
              </a:endParaRPr>
            </a:p>
          </p:txBody>
        </p:sp>
      </p:grpSp>
      <p:grpSp>
        <p:nvGrpSpPr>
          <p:cNvPr id="41" name="组合 40"/>
          <p:cNvGrpSpPr/>
          <p:nvPr>
            <p:custDataLst>
              <p:tags r:id="rId12"/>
            </p:custDataLst>
          </p:nvPr>
        </p:nvGrpSpPr>
        <p:grpSpPr>
          <a:xfrm>
            <a:off x="4577080" y="4102735"/>
            <a:ext cx="3279140" cy="2011045"/>
            <a:chOff x="7208" y="6461"/>
            <a:chExt cx="5164" cy="3167"/>
          </a:xfrm>
        </p:grpSpPr>
        <p:sp>
          <p:nvSpPr>
            <p:cNvPr id="31" name="圆角矩形 10"/>
            <p:cNvSpPr/>
            <p:nvPr>
              <p:custDataLst>
                <p:tags r:id="rId13"/>
              </p:custDataLst>
            </p:nvPr>
          </p:nvSpPr>
          <p:spPr>
            <a:xfrm>
              <a:off x="7476" y="6461"/>
              <a:ext cx="1295" cy="1305"/>
            </a:xfrm>
            <a:prstGeom prst="roundRect">
              <a:avLst>
                <a:gd name="adj" fmla="val 8303"/>
              </a:avLst>
            </a:prstGeom>
            <a:solidFill>
              <a:schemeClr val="accent1"/>
            </a:solidFill>
            <a:ln>
              <a:noFill/>
            </a:ln>
            <a:effectLst>
              <a:outerShdw blurRad="114300" dist="25400" dir="18000000"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圆角矩形 11"/>
            <p:cNvSpPr/>
            <p:nvPr>
              <p:custDataLst>
                <p:tags r:id="rId14"/>
              </p:custDataLst>
            </p:nvPr>
          </p:nvSpPr>
          <p:spPr>
            <a:xfrm>
              <a:off x="7208" y="6712"/>
              <a:ext cx="5165" cy="2917"/>
            </a:xfrm>
            <a:prstGeom prst="roundRect">
              <a:avLst>
                <a:gd name="adj" fmla="val 8303"/>
              </a:avLst>
            </a:prstGeom>
            <a:solidFill>
              <a:schemeClr val="bg1"/>
            </a:solidFill>
            <a:ln>
              <a:noFill/>
            </a:ln>
            <a:effectLst>
              <a:outerShdw blurRad="3175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3" name="文本框 32"/>
            <p:cNvSpPr txBox="1"/>
            <p:nvPr>
              <p:custDataLst>
                <p:tags r:id="rId15"/>
              </p:custDataLst>
            </p:nvPr>
          </p:nvSpPr>
          <p:spPr>
            <a:xfrm>
              <a:off x="7565" y="7029"/>
              <a:ext cx="3080" cy="2381"/>
            </a:xfrm>
            <a:prstGeom prst="rect">
              <a:avLst/>
            </a:prstGeom>
            <a:noFill/>
          </p:spPr>
          <p:txBody>
            <a:bodyPr wrap="square" rtlCol="0" anchor="t" anchorCtr="0">
              <a:normAutofit/>
            </a:bodyPr>
            <a:p>
              <a:pPr marL="0" lvl="0" indent="0" algn="l">
                <a:lnSpc>
                  <a:spcPct val="120000"/>
                </a:lnSpc>
                <a:spcBef>
                  <a:spcPts val="0"/>
                </a:spcBef>
                <a:spcAft>
                  <a:spcPts val="800"/>
                </a:spcAft>
                <a:buSzPct val="100000"/>
              </a:pPr>
              <a:r>
                <a:rPr sz="2500" spc="200">
                  <a:solidFill>
                    <a:schemeClr val="tx1"/>
                  </a:solidFill>
                  <a:uFillTx/>
                  <a:ea typeface="+mn-lt"/>
                  <a:sym typeface="汉仪劲楷简" panose="00020600040101010101" charset="-122"/>
                </a:rPr>
                <a:t>了解体育赛事欣赏的意义和方法。</a:t>
              </a:r>
              <a:endParaRPr sz="2500" spc="200">
                <a:solidFill>
                  <a:schemeClr val="tx1"/>
                </a:solidFill>
                <a:uFillTx/>
                <a:ea typeface="+mn-lt"/>
                <a:sym typeface="汉仪劲楷简" panose="00020600040101010101" charset="-122"/>
              </a:endParaRPr>
            </a:p>
          </p:txBody>
        </p:sp>
        <p:sp>
          <p:nvSpPr>
            <p:cNvPr id="34" name="椭圆 33"/>
            <p:cNvSpPr/>
            <p:nvPr>
              <p:custDataLst>
                <p:tags r:id="rId16"/>
              </p:custDataLst>
            </p:nvPr>
          </p:nvSpPr>
          <p:spPr>
            <a:xfrm>
              <a:off x="11211" y="7029"/>
              <a:ext cx="798" cy="799"/>
            </a:xfrm>
            <a:prstGeom prst="ellipse">
              <a:avLst/>
            </a:prstGeom>
            <a:solidFill>
              <a:schemeClr val="accent1"/>
            </a:solidFill>
            <a:ln>
              <a:noFill/>
            </a:ln>
            <a:effectLst>
              <a:outerShdw blurRad="254000" dist="114300" dir="4020000" sx="79000" sy="79000" algn="t" rotWithShape="0">
                <a:schemeClr val="accent1">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p>
              <a:pPr algn="ctr"/>
              <a:r>
                <a:rPr lang="en-US" altLang="zh-CN" b="1">
                  <a:solidFill>
                    <a:schemeClr val="lt1"/>
                  </a:solidFill>
                </a:rPr>
                <a:t>3</a:t>
              </a:r>
              <a:endParaRPr lang="en-US" altLang="zh-CN" b="1">
                <a:solidFill>
                  <a:schemeClr val="lt1"/>
                </a:solidFill>
              </a:endParaRPr>
            </a:p>
          </p:txBody>
        </p:sp>
      </p:grpSp>
      <p:grpSp>
        <p:nvGrpSpPr>
          <p:cNvPr id="42" name="组合 41"/>
          <p:cNvGrpSpPr/>
          <p:nvPr>
            <p:custDataLst>
              <p:tags r:id="rId17"/>
            </p:custDataLst>
          </p:nvPr>
        </p:nvGrpSpPr>
        <p:grpSpPr>
          <a:xfrm>
            <a:off x="8218805" y="4102735"/>
            <a:ext cx="3279775" cy="2011680"/>
            <a:chOff x="12943" y="6461"/>
            <a:chExt cx="5165" cy="3168"/>
          </a:xfrm>
        </p:grpSpPr>
        <p:sp>
          <p:nvSpPr>
            <p:cNvPr id="35" name="圆角矩形 15"/>
            <p:cNvSpPr/>
            <p:nvPr>
              <p:custDataLst>
                <p:tags r:id="rId18"/>
              </p:custDataLst>
            </p:nvPr>
          </p:nvSpPr>
          <p:spPr>
            <a:xfrm>
              <a:off x="13211" y="6461"/>
              <a:ext cx="1295" cy="1305"/>
            </a:xfrm>
            <a:prstGeom prst="roundRect">
              <a:avLst>
                <a:gd name="adj" fmla="val 8303"/>
              </a:avLst>
            </a:prstGeom>
            <a:solidFill>
              <a:schemeClr val="accent6"/>
            </a:solidFill>
            <a:ln>
              <a:noFill/>
            </a:ln>
            <a:effectLst>
              <a:outerShdw blurRad="114300" dist="25400" dir="18000000"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6" name="圆角矩形 16"/>
            <p:cNvSpPr/>
            <p:nvPr>
              <p:custDataLst>
                <p:tags r:id="rId19"/>
              </p:custDataLst>
            </p:nvPr>
          </p:nvSpPr>
          <p:spPr>
            <a:xfrm>
              <a:off x="12943" y="6712"/>
              <a:ext cx="5165" cy="2917"/>
            </a:xfrm>
            <a:prstGeom prst="roundRect">
              <a:avLst>
                <a:gd name="adj" fmla="val 8303"/>
              </a:avLst>
            </a:prstGeom>
            <a:solidFill>
              <a:schemeClr val="bg1"/>
            </a:solidFill>
            <a:ln>
              <a:noFill/>
            </a:ln>
            <a:effectLst>
              <a:outerShdw blurRad="3175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7" name="文本框 36"/>
            <p:cNvSpPr txBox="1"/>
            <p:nvPr>
              <p:custDataLst>
                <p:tags r:id="rId20"/>
              </p:custDataLst>
            </p:nvPr>
          </p:nvSpPr>
          <p:spPr>
            <a:xfrm>
              <a:off x="13046" y="7029"/>
              <a:ext cx="3901" cy="2381"/>
            </a:xfrm>
            <a:prstGeom prst="rect">
              <a:avLst/>
            </a:prstGeom>
            <a:noFill/>
          </p:spPr>
          <p:txBody>
            <a:bodyPr wrap="square" rtlCol="0" anchor="t" anchorCtr="0">
              <a:normAutofit fontScale="90000"/>
            </a:bodyPr>
            <a:p>
              <a:pPr marL="0" lvl="0" algn="l">
                <a:lnSpc>
                  <a:spcPct val="120000"/>
                </a:lnSpc>
                <a:spcBef>
                  <a:spcPts val="0"/>
                </a:spcBef>
                <a:spcAft>
                  <a:spcPts val="800"/>
                </a:spcAft>
                <a:buClrTx/>
                <a:buSzTx/>
                <a:buFontTx/>
              </a:pPr>
              <a:r>
                <a:rPr sz="2500" spc="200">
                  <a:solidFill>
                    <a:schemeClr val="tx1"/>
                  </a:solidFill>
                  <a:uFillTx/>
                  <a:ea typeface="+mn-lt"/>
                  <a:sym typeface="汉仪劲楷简" panose="00020600040101010101" charset="-122"/>
                </a:rPr>
                <a:t>积极参与和欣赏体育赛事，展现风采，为国争光。</a:t>
              </a:r>
              <a:endParaRPr sz="2500" spc="200">
                <a:solidFill>
                  <a:schemeClr val="tx1"/>
                </a:solidFill>
                <a:uFillTx/>
                <a:ea typeface="+mn-lt"/>
                <a:sym typeface="汉仪劲楷简" panose="00020600040101010101" charset="-122"/>
              </a:endParaRPr>
            </a:p>
          </p:txBody>
        </p:sp>
        <p:sp>
          <p:nvSpPr>
            <p:cNvPr id="38" name="椭圆 37"/>
            <p:cNvSpPr/>
            <p:nvPr>
              <p:custDataLst>
                <p:tags r:id="rId21"/>
              </p:custDataLst>
            </p:nvPr>
          </p:nvSpPr>
          <p:spPr>
            <a:xfrm>
              <a:off x="16946" y="7029"/>
              <a:ext cx="798" cy="799"/>
            </a:xfrm>
            <a:prstGeom prst="ellipse">
              <a:avLst/>
            </a:prstGeom>
            <a:solidFill>
              <a:schemeClr val="accent6"/>
            </a:solidFill>
            <a:ln>
              <a:noFill/>
            </a:ln>
            <a:effectLst>
              <a:outerShdw blurRad="254000" dist="114300" dir="4020000" sx="79000" sy="79000" algn="t" rotWithShape="0">
                <a:schemeClr val="accent6">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p>
              <a:pPr algn="ctr"/>
              <a:r>
                <a:rPr lang="en-US" altLang="zh-CN" b="1">
                  <a:solidFill>
                    <a:schemeClr val="lt1"/>
                  </a:solidFill>
                </a:rPr>
                <a:t>4</a:t>
              </a:r>
              <a:endParaRPr lang="en-US" altLang="zh-CN" b="1">
                <a:solidFill>
                  <a:schemeClr val="lt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0-#ppt_w/2"/>
                                          </p:val>
                                        </p:tav>
                                        <p:tav tm="100000">
                                          <p:val>
                                            <p:strVal val="#ppt_x"/>
                                          </p:val>
                                        </p:tav>
                                      </p:tavLst>
                                    </p:anim>
                                    <p:anim calcmode="lin" valueType="num">
                                      <p:cBhvr additive="base">
                                        <p:cTn id="8" dur="500" fill="hold"/>
                                        <p:tgtEl>
                                          <p:spTgt spid="3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500" fill="hold"/>
                                        <p:tgtEl>
                                          <p:spTgt spid="40"/>
                                        </p:tgtEl>
                                        <p:attrNameLst>
                                          <p:attrName>ppt_x</p:attrName>
                                        </p:attrNameLst>
                                      </p:cBhvr>
                                      <p:tavLst>
                                        <p:tav tm="0">
                                          <p:val>
                                            <p:strVal val="1+#ppt_w/2"/>
                                          </p:val>
                                        </p:tav>
                                        <p:tav tm="100000">
                                          <p:val>
                                            <p:strVal val="#ppt_x"/>
                                          </p:val>
                                        </p:tav>
                                      </p:tavLst>
                                    </p:anim>
                                    <p:anim calcmode="lin" valueType="num">
                                      <p:cBhvr additive="base">
                                        <p:cTn id="14" dur="500" fill="hold"/>
                                        <p:tgtEl>
                                          <p:spTgt spid="4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500" fill="hold"/>
                                        <p:tgtEl>
                                          <p:spTgt spid="41"/>
                                        </p:tgtEl>
                                        <p:attrNameLst>
                                          <p:attrName>ppt_x</p:attrName>
                                        </p:attrNameLst>
                                      </p:cBhvr>
                                      <p:tavLst>
                                        <p:tav tm="0">
                                          <p:val>
                                            <p:strVal val="0-#ppt_w/2"/>
                                          </p:val>
                                        </p:tav>
                                        <p:tav tm="100000">
                                          <p:val>
                                            <p:strVal val="#ppt_x"/>
                                          </p:val>
                                        </p:tav>
                                      </p:tavLst>
                                    </p:anim>
                                    <p:anim calcmode="lin" valueType="num">
                                      <p:cBhvr additive="base">
                                        <p:cTn id="20" dur="500" fill="hold"/>
                                        <p:tgtEl>
                                          <p:spTgt spid="41"/>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42"/>
                                        </p:tgtEl>
                                        <p:attrNameLst>
                                          <p:attrName>style.visibility</p:attrName>
                                        </p:attrNameLst>
                                      </p:cBhvr>
                                      <p:to>
                                        <p:strVal val="visible"/>
                                      </p:to>
                                    </p:set>
                                    <p:anim calcmode="lin" valueType="num">
                                      <p:cBhvr additive="base">
                                        <p:cTn id="25" dur="500" fill="hold"/>
                                        <p:tgtEl>
                                          <p:spTgt spid="42"/>
                                        </p:tgtEl>
                                        <p:attrNameLst>
                                          <p:attrName>ppt_x</p:attrName>
                                        </p:attrNameLst>
                                      </p:cBhvr>
                                      <p:tavLst>
                                        <p:tav tm="0">
                                          <p:val>
                                            <p:strVal val="1+#ppt_w/2"/>
                                          </p:val>
                                        </p:tav>
                                        <p:tav tm="100000">
                                          <p:val>
                                            <p:strVal val="#ppt_x"/>
                                          </p:val>
                                        </p:tav>
                                      </p:tavLst>
                                    </p:anim>
                                    <p:anim calcmode="lin" valueType="num">
                                      <p:cBhvr additive="base">
                                        <p:cTn id="26" dur="50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stretch>
            <a:fillRect/>
          </a:stretch>
        </p:blipFill>
        <p:spPr>
          <a:xfrm>
            <a:off x="5187315" y="1135380"/>
            <a:ext cx="6892290" cy="4586605"/>
          </a:xfrm>
          <a:prstGeom prst="rect">
            <a:avLst/>
          </a:prstGeom>
        </p:spPr>
      </p:pic>
      <p:sp>
        <p:nvSpPr>
          <p:cNvPr id="5" name="标题 4"/>
          <p:cNvSpPr>
            <a:spLocks noGrp="1"/>
          </p:cNvSpPr>
          <p:nvPr>
            <p:ph type="title"/>
          </p:nvPr>
        </p:nvSpPr>
        <p:spPr/>
        <p:txBody>
          <a:bodyPr/>
          <a:p>
            <a:r>
              <a:rPr lang="zh-CN" altLang="en-US"/>
              <a:t>任务准备</a:t>
            </a:r>
            <a:endParaRPr lang="zh-CN" altLang="en-US"/>
          </a:p>
        </p:txBody>
      </p:sp>
      <p:pic>
        <p:nvPicPr>
          <p:cNvPr id="4" name="图片 3"/>
          <p:cNvPicPr>
            <a:picLocks noChangeAspect="1"/>
          </p:cNvPicPr>
          <p:nvPr/>
        </p:nvPicPr>
        <p:blipFill>
          <a:blip r:embed="rId2"/>
          <a:stretch>
            <a:fillRect/>
          </a:stretch>
        </p:blipFill>
        <p:spPr>
          <a:xfrm>
            <a:off x="856615" y="1723390"/>
            <a:ext cx="4171950" cy="933450"/>
          </a:xfrm>
          <a:prstGeom prst="rect">
            <a:avLst/>
          </a:prstGeom>
        </p:spPr>
      </p:pic>
      <p:sp>
        <p:nvSpPr>
          <p:cNvPr id="16" name="文本框 15"/>
          <p:cNvSpPr txBox="1"/>
          <p:nvPr/>
        </p:nvSpPr>
        <p:spPr>
          <a:xfrm>
            <a:off x="856615" y="2592705"/>
            <a:ext cx="4060190" cy="1014730"/>
          </a:xfrm>
          <a:prstGeom prst="rect">
            <a:avLst/>
          </a:prstGeom>
          <a:noFill/>
        </p:spPr>
        <p:txBody>
          <a:bodyPr wrap="square" rtlCol="0" anchor="t">
            <a:spAutoFit/>
          </a:bodyPr>
          <a:p>
            <a:pPr marL="285750" indent="-285750">
              <a:lnSpc>
                <a:spcPct val="150000"/>
              </a:lnSpc>
              <a:buClr>
                <a:srgbClr val="12A045"/>
              </a:buClr>
              <a:buFont typeface="汉仪劲楷简" panose="00020600040101010101" charset="-122"/>
              <a:buChar char="l"/>
            </a:pPr>
            <a:r>
              <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rPr>
              <a:t>　场地与器材准备</a:t>
            </a:r>
            <a:r>
              <a:rPr lang="zh-CN" altLang="en-US" sz="2000">
                <a:latin typeface="汉仪劲楷简" panose="00020600040101010101" charset="-122"/>
                <a:ea typeface="汉仪劲楷简" panose="00020600040101010101" charset="-122"/>
                <a:cs typeface="汉仪劲楷简" panose="00020600040101010101" charset="-122"/>
                <a:sym typeface="汉仪劲楷简" panose="00020600040101010101" charset="-122"/>
              </a:rPr>
              <a:t>。</a:t>
            </a:r>
            <a:endParaRPr lang="zh-CN" altLang="en-US" sz="200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nSpc>
                <a:spcPct val="150000"/>
              </a:lnSpc>
              <a:buClr>
                <a:srgbClr val="12A045"/>
              </a:buClr>
              <a:buFont typeface="汉仪劲楷简" panose="00020600040101010101" charset="-122"/>
              <a:buNone/>
            </a:pPr>
            <a:r>
              <a:rPr lang="en-US" altLang="zh-CN" sz="2000">
                <a:latin typeface="汉仪劲楷简" panose="00020600040101010101" charset="-122"/>
                <a:ea typeface="汉仪劲楷简" panose="00020600040101010101" charset="-122"/>
                <a:cs typeface="汉仪劲楷简" panose="00020600040101010101" charset="-122"/>
                <a:sym typeface="汉仪劲楷简" panose="00020600040101010101" charset="-122"/>
              </a:rPr>
              <a:t>    </a:t>
            </a:r>
            <a:r>
              <a:rPr lang="zh-CN" altLang="en-US" sz="2000">
                <a:latin typeface="汉仪劲楷简" panose="00020600040101010101" charset="-122"/>
                <a:ea typeface="汉仪劲楷简" panose="00020600040101010101" charset="-122"/>
                <a:cs typeface="汉仪劲楷简" panose="00020600040101010101" charset="-122"/>
                <a:sym typeface="汉仪劲楷简" panose="00020600040101010101" charset="-122"/>
              </a:rPr>
              <a:t>教室、多媒体</a:t>
            </a:r>
            <a:endParaRPr lang="zh-CN" altLang="en-US" sz="200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18" name="文本框 17"/>
          <p:cNvSpPr txBox="1"/>
          <p:nvPr/>
        </p:nvSpPr>
        <p:spPr>
          <a:xfrm>
            <a:off x="1137285" y="2005965"/>
            <a:ext cx="2540000" cy="398780"/>
          </a:xfrm>
          <a:prstGeom prst="rect">
            <a:avLst/>
          </a:prstGeom>
          <a:noFill/>
        </p:spPr>
        <p:txBody>
          <a:bodyPr wrap="square" rtlCol="0" anchor="t">
            <a:spAutoFit/>
          </a:bodyPr>
          <a:p>
            <a:r>
              <a:rPr lang="zh-CN" altLang="en-US" sz="2000" b="1">
                <a:solidFill>
                  <a:schemeClr val="bg1"/>
                </a:solidFill>
              </a:rPr>
              <a:t>　场地与器材准备</a:t>
            </a:r>
            <a:endParaRPr lang="zh-CN" altLang="en-US" sz="2000" b="1">
              <a:solidFill>
                <a:schemeClr val="bg1"/>
              </a:solidFill>
            </a:endParaRPr>
          </a:p>
        </p:txBody>
      </p:sp>
      <p:sp>
        <p:nvSpPr>
          <p:cNvPr id="2" name="文本框 1"/>
          <p:cNvSpPr txBox="1"/>
          <p:nvPr/>
        </p:nvSpPr>
        <p:spPr>
          <a:xfrm>
            <a:off x="856615" y="3914775"/>
            <a:ext cx="4060190" cy="2861310"/>
          </a:xfrm>
          <a:prstGeom prst="rect">
            <a:avLst/>
          </a:prstGeom>
          <a:noFill/>
        </p:spPr>
        <p:txBody>
          <a:bodyPr wrap="square" rtlCol="0" anchor="t">
            <a:spAutoFit/>
          </a:bodyPr>
          <a:p>
            <a:pPr marL="285750" indent="-285750" algn="just">
              <a:lnSpc>
                <a:spcPct val="150000"/>
              </a:lnSpc>
              <a:buClr>
                <a:srgbClr val="12A045"/>
              </a:buClr>
              <a:buFont typeface="汉仪劲楷简" panose="00020600040101010101" charset="-122"/>
              <a:buChar char="l"/>
            </a:pPr>
            <a:r>
              <a:rPr lang="en-US" sz="2000">
                <a:latin typeface="汉仪劲楷简" panose="00020600040101010101" charset="-122"/>
                <a:ea typeface="汉仪劲楷简" panose="00020600040101010101" charset="-122"/>
                <a:cs typeface="汉仪劲楷简" panose="00020600040101010101" charset="-122"/>
                <a:sym typeface="汉仪劲楷简" panose="00020600040101010101" charset="-122"/>
              </a:rPr>
              <a:t> </a:t>
            </a:r>
            <a:r>
              <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rPr>
              <a:t>安全准备</a:t>
            </a:r>
            <a:endPar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50000"/>
              </a:lnSpc>
              <a:buClr>
                <a:srgbClr val="12A045"/>
              </a:buClr>
              <a:buFont typeface="汉仪劲楷简" panose="00020600040101010101" charset="-122"/>
              <a:buNone/>
            </a:pPr>
            <a:r>
              <a:rPr lang="en-US" altLang="zh-CN" sz="2000">
                <a:latin typeface="汉仪劲楷简" panose="00020600040101010101" charset="-122"/>
                <a:ea typeface="汉仪劲楷简" panose="00020600040101010101" charset="-122"/>
                <a:cs typeface="汉仪劲楷简" panose="00020600040101010101" charset="-122"/>
                <a:sym typeface="汉仪劲楷简" panose="00020600040101010101" charset="-122"/>
              </a:rPr>
              <a:t>  </a:t>
            </a:r>
            <a:r>
              <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rPr>
              <a:t>1. 检查教室的各种教学设施及电器线路，发现安全隐患及时报告。</a:t>
            </a:r>
            <a:endPar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50000"/>
              </a:lnSpc>
              <a:buClr>
                <a:srgbClr val="12A045"/>
              </a:buClr>
              <a:buFont typeface="汉仪劲楷简" panose="00020600040101010101" charset="-122"/>
              <a:buNone/>
            </a:pPr>
            <a:r>
              <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rPr>
              <a:t>2. 规范操作多媒体，防止触电。</a:t>
            </a:r>
            <a:endPar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50000"/>
              </a:lnSpc>
              <a:buClr>
                <a:srgbClr val="12A045"/>
              </a:buClr>
              <a:buFont typeface="汉仪劲楷简" panose="00020600040101010101" charset="-122"/>
              <a:buNone/>
            </a:pPr>
            <a:r>
              <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rPr>
              <a:t>3. 确保身体健康，如遇身体不适，及时告知。</a:t>
            </a:r>
            <a:endPar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a:t>一、体育赛事的种类</a:t>
            </a:r>
            <a:endParaRPr lang="zh-CN" altLang="en-US"/>
          </a:p>
        </p:txBody>
      </p:sp>
      <p:sp>
        <p:nvSpPr>
          <p:cNvPr id="10" name="文本框 9"/>
          <p:cNvSpPr txBox="1"/>
          <p:nvPr/>
        </p:nvSpPr>
        <p:spPr>
          <a:xfrm>
            <a:off x="5414010" y="1457325"/>
            <a:ext cx="6380480" cy="2999740"/>
          </a:xfrm>
          <a:prstGeom prst="rect">
            <a:avLst/>
          </a:prstGeom>
          <a:noFill/>
        </p:spPr>
        <p:txBody>
          <a:bodyPr wrap="square">
            <a:spAutoFit/>
          </a:bodyPr>
          <a:lstStyle/>
          <a:p>
            <a:pPr indent="0" algn="just">
              <a:lnSpc>
                <a:spcPct val="150000"/>
              </a:lnSpc>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（一）综合性体育比赛</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50000"/>
              </a:lnSpc>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综合性体育比赛一般称为运动会或综合性运动会，它是由若干个运动项目组成的体育比赛，其目的是全面检查各项运动普及与提高的情况，广泛总结和交流经验，推动体育运动的进一步发展，如奥林匹克运动会、亚洲运动会、中华人民共和国全国运动会等。这种类型的体育比赛由于比赛项目多、规模大、组织工作比较复杂，通常都是每四年举行一届。</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pic>
        <p:nvPicPr>
          <p:cNvPr id="3" name="图片 2"/>
          <p:cNvPicPr>
            <a:picLocks noChangeAspect="1"/>
          </p:cNvPicPr>
          <p:nvPr/>
        </p:nvPicPr>
        <p:blipFill>
          <a:blip r:embed="rId1"/>
          <a:stretch>
            <a:fillRect/>
          </a:stretch>
        </p:blipFill>
        <p:spPr>
          <a:xfrm>
            <a:off x="565785" y="1457325"/>
            <a:ext cx="4724400" cy="3943350"/>
          </a:xfrm>
          <a:prstGeom prst="rect">
            <a:avLst/>
          </a:prstGeom>
        </p:spPr>
      </p:pic>
      <p:sp>
        <p:nvSpPr>
          <p:cNvPr id="4" name="圆角矩形 3"/>
          <p:cNvSpPr/>
          <p:nvPr/>
        </p:nvSpPr>
        <p:spPr>
          <a:xfrm>
            <a:off x="5414010" y="4595495"/>
            <a:ext cx="6617335" cy="75565"/>
          </a:xfrm>
          <a:prstGeom prst="round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a:t>一、体育赛事的种类</a:t>
            </a:r>
            <a:endParaRPr lang="zh-CN" altLang="en-US"/>
          </a:p>
        </p:txBody>
      </p:sp>
      <p:sp>
        <p:nvSpPr>
          <p:cNvPr id="10" name="文本框 9"/>
          <p:cNvSpPr txBox="1"/>
          <p:nvPr/>
        </p:nvSpPr>
        <p:spPr>
          <a:xfrm>
            <a:off x="323215" y="1457325"/>
            <a:ext cx="11471275" cy="922020"/>
          </a:xfrm>
          <a:prstGeom prst="rect">
            <a:avLst/>
          </a:prstGeom>
          <a:noFill/>
        </p:spPr>
        <p:txBody>
          <a:bodyPr wrap="square">
            <a:spAutoFit/>
          </a:bodyPr>
          <a:lstStyle/>
          <a:p>
            <a:pPr indent="0" algn="just">
              <a:lnSpc>
                <a:spcPct val="150000"/>
              </a:lnSpc>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（二）单项体育比赛</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50000"/>
              </a:lnSpc>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以单独进行某一项目比赛为内容，体育赛事一般又可分为以下几种。</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4" name="圆角矩形 3"/>
          <p:cNvSpPr/>
          <p:nvPr/>
        </p:nvSpPr>
        <p:spPr>
          <a:xfrm>
            <a:off x="323215" y="2526665"/>
            <a:ext cx="11471910" cy="147320"/>
          </a:xfrm>
          <a:prstGeom prst="round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波形 4"/>
          <p:cNvSpPr/>
          <p:nvPr/>
        </p:nvSpPr>
        <p:spPr>
          <a:xfrm>
            <a:off x="676275" y="3417570"/>
            <a:ext cx="1858645" cy="1042670"/>
          </a:xfrm>
          <a:prstGeom prst="wave">
            <a:avLst/>
          </a:prstGeom>
          <a:solidFill>
            <a:schemeClr val="accent2"/>
          </a:solidFill>
          <a:ln>
            <a:solidFill>
              <a:schemeClr val="accent2">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accent6">
                  <a:lumMod val="40000"/>
                  <a:lumOff val="60000"/>
                </a:schemeClr>
              </a:solidFill>
            </a:endParaRPr>
          </a:p>
        </p:txBody>
      </p:sp>
      <p:sp>
        <p:nvSpPr>
          <p:cNvPr id="6" name="波形 5"/>
          <p:cNvSpPr/>
          <p:nvPr/>
        </p:nvSpPr>
        <p:spPr>
          <a:xfrm>
            <a:off x="3538855" y="3417570"/>
            <a:ext cx="1858645" cy="1042670"/>
          </a:xfrm>
          <a:prstGeom prst="wave">
            <a:avLst/>
          </a:prstGeom>
          <a:solidFill>
            <a:schemeClr val="accent2"/>
          </a:solidFill>
          <a:ln>
            <a:solidFill>
              <a:schemeClr val="accent2">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accent6">
                  <a:lumMod val="40000"/>
                  <a:lumOff val="60000"/>
                </a:schemeClr>
              </a:solidFill>
            </a:endParaRPr>
          </a:p>
        </p:txBody>
      </p:sp>
      <p:sp>
        <p:nvSpPr>
          <p:cNvPr id="7" name="波形 6"/>
          <p:cNvSpPr/>
          <p:nvPr/>
        </p:nvSpPr>
        <p:spPr>
          <a:xfrm>
            <a:off x="6401435" y="3417570"/>
            <a:ext cx="1858645" cy="1042670"/>
          </a:xfrm>
          <a:prstGeom prst="wave">
            <a:avLst/>
          </a:prstGeom>
          <a:solidFill>
            <a:schemeClr val="accent2"/>
          </a:solidFill>
          <a:ln>
            <a:solidFill>
              <a:schemeClr val="accent2">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accent6">
                  <a:lumMod val="40000"/>
                  <a:lumOff val="60000"/>
                </a:schemeClr>
              </a:solidFill>
            </a:endParaRPr>
          </a:p>
        </p:txBody>
      </p:sp>
      <p:sp>
        <p:nvSpPr>
          <p:cNvPr id="8" name="波形 7"/>
          <p:cNvSpPr/>
          <p:nvPr/>
        </p:nvSpPr>
        <p:spPr>
          <a:xfrm>
            <a:off x="9264015" y="3417570"/>
            <a:ext cx="1858645" cy="1042670"/>
          </a:xfrm>
          <a:prstGeom prst="wave">
            <a:avLst/>
          </a:prstGeom>
          <a:solidFill>
            <a:schemeClr val="accent2"/>
          </a:solidFill>
          <a:ln>
            <a:solidFill>
              <a:schemeClr val="accent2">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accent6">
                  <a:lumMod val="40000"/>
                  <a:lumOff val="60000"/>
                </a:schemeClr>
              </a:solidFill>
            </a:endParaRPr>
          </a:p>
        </p:txBody>
      </p:sp>
      <p:sp>
        <p:nvSpPr>
          <p:cNvPr id="9" name="波形 8"/>
          <p:cNvSpPr/>
          <p:nvPr/>
        </p:nvSpPr>
        <p:spPr>
          <a:xfrm>
            <a:off x="1964690" y="5120005"/>
            <a:ext cx="1858645" cy="1042670"/>
          </a:xfrm>
          <a:prstGeom prst="wave">
            <a:avLst/>
          </a:prstGeom>
          <a:solidFill>
            <a:schemeClr val="accent2"/>
          </a:solidFill>
          <a:ln>
            <a:solidFill>
              <a:schemeClr val="accent2">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accent6">
                  <a:lumMod val="40000"/>
                  <a:lumOff val="60000"/>
                </a:schemeClr>
              </a:solidFill>
            </a:endParaRPr>
          </a:p>
        </p:txBody>
      </p:sp>
      <p:sp>
        <p:nvSpPr>
          <p:cNvPr id="11" name="波形 10"/>
          <p:cNvSpPr/>
          <p:nvPr/>
        </p:nvSpPr>
        <p:spPr>
          <a:xfrm>
            <a:off x="4827270" y="5120005"/>
            <a:ext cx="1858645" cy="1042670"/>
          </a:xfrm>
          <a:prstGeom prst="wave">
            <a:avLst/>
          </a:prstGeom>
          <a:solidFill>
            <a:schemeClr val="accent2"/>
          </a:solidFill>
          <a:ln>
            <a:solidFill>
              <a:schemeClr val="accent2">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accent6">
                  <a:lumMod val="40000"/>
                  <a:lumOff val="60000"/>
                </a:schemeClr>
              </a:solidFill>
            </a:endParaRPr>
          </a:p>
        </p:txBody>
      </p:sp>
      <p:sp>
        <p:nvSpPr>
          <p:cNvPr id="12" name="波形 11"/>
          <p:cNvSpPr/>
          <p:nvPr/>
        </p:nvSpPr>
        <p:spPr>
          <a:xfrm>
            <a:off x="7689850" y="5120005"/>
            <a:ext cx="1858645" cy="1042670"/>
          </a:xfrm>
          <a:prstGeom prst="wave">
            <a:avLst/>
          </a:prstGeom>
          <a:solidFill>
            <a:schemeClr val="accent2"/>
          </a:solidFill>
          <a:ln>
            <a:solidFill>
              <a:schemeClr val="accent2">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accent6">
                  <a:lumMod val="40000"/>
                  <a:lumOff val="60000"/>
                </a:schemeClr>
              </a:solidFill>
            </a:endParaRPr>
          </a:p>
        </p:txBody>
      </p:sp>
      <p:sp>
        <p:nvSpPr>
          <p:cNvPr id="13" name="文本框 12"/>
          <p:cNvSpPr txBox="1"/>
          <p:nvPr/>
        </p:nvSpPr>
        <p:spPr>
          <a:xfrm>
            <a:off x="1009650" y="3754755"/>
            <a:ext cx="1222375" cy="368300"/>
          </a:xfrm>
          <a:prstGeom prst="rect">
            <a:avLst/>
          </a:prstGeom>
          <a:solidFill>
            <a:schemeClr val="accent2"/>
          </a:solidFill>
        </p:spPr>
        <p:txBody>
          <a:bodyPr wrap="square" rtlCol="0">
            <a:spAutoFit/>
          </a:bodyPr>
          <a:p>
            <a:pPr algn="ctr"/>
            <a:r>
              <a:rPr lang="zh-CN" altLang="en-US" b="1">
                <a:solidFill>
                  <a:schemeClr val="bg1"/>
                </a:solidFill>
              </a:rPr>
              <a:t>锦标赛</a:t>
            </a:r>
            <a:endParaRPr lang="zh-CN" altLang="en-US" b="1">
              <a:solidFill>
                <a:schemeClr val="bg1"/>
              </a:solidFill>
            </a:endParaRPr>
          </a:p>
        </p:txBody>
      </p:sp>
      <p:sp>
        <p:nvSpPr>
          <p:cNvPr id="14" name="文本框 13"/>
          <p:cNvSpPr txBox="1"/>
          <p:nvPr/>
        </p:nvSpPr>
        <p:spPr>
          <a:xfrm>
            <a:off x="3536315" y="3754755"/>
            <a:ext cx="1861185" cy="368300"/>
          </a:xfrm>
          <a:prstGeom prst="rect">
            <a:avLst/>
          </a:prstGeom>
          <a:solidFill>
            <a:schemeClr val="accent2"/>
          </a:solidFill>
        </p:spPr>
        <p:txBody>
          <a:bodyPr wrap="square" rtlCol="0">
            <a:spAutoFit/>
          </a:bodyPr>
          <a:p>
            <a:pPr algn="ctr"/>
            <a:r>
              <a:rPr lang="zh-CN" altLang="en-US" b="1">
                <a:solidFill>
                  <a:schemeClr val="bg1"/>
                </a:solidFill>
              </a:rPr>
              <a:t>邀请赛或友谊赛</a:t>
            </a:r>
            <a:endParaRPr lang="zh-CN" altLang="en-US" b="1">
              <a:solidFill>
                <a:schemeClr val="bg1"/>
              </a:solidFill>
            </a:endParaRPr>
          </a:p>
        </p:txBody>
      </p:sp>
      <p:sp>
        <p:nvSpPr>
          <p:cNvPr id="15" name="文本框 14"/>
          <p:cNvSpPr txBox="1"/>
          <p:nvPr/>
        </p:nvSpPr>
        <p:spPr>
          <a:xfrm>
            <a:off x="6719570" y="3754755"/>
            <a:ext cx="1222375" cy="368300"/>
          </a:xfrm>
          <a:prstGeom prst="rect">
            <a:avLst/>
          </a:prstGeom>
          <a:solidFill>
            <a:schemeClr val="accent2"/>
          </a:solidFill>
        </p:spPr>
        <p:txBody>
          <a:bodyPr wrap="square" rtlCol="0">
            <a:spAutoFit/>
          </a:bodyPr>
          <a:p>
            <a:pPr algn="ctr"/>
            <a:r>
              <a:rPr lang="zh-CN" altLang="en-US" b="1">
                <a:solidFill>
                  <a:schemeClr val="bg1"/>
                </a:solidFill>
              </a:rPr>
              <a:t>对抗赛</a:t>
            </a:r>
            <a:endParaRPr lang="zh-CN" altLang="en-US" b="1">
              <a:solidFill>
                <a:schemeClr val="bg1"/>
              </a:solidFill>
            </a:endParaRPr>
          </a:p>
        </p:txBody>
      </p:sp>
      <p:sp>
        <p:nvSpPr>
          <p:cNvPr id="16" name="文本框 15"/>
          <p:cNvSpPr txBox="1"/>
          <p:nvPr/>
        </p:nvSpPr>
        <p:spPr>
          <a:xfrm>
            <a:off x="9672320" y="3754755"/>
            <a:ext cx="1222375" cy="368300"/>
          </a:xfrm>
          <a:prstGeom prst="rect">
            <a:avLst/>
          </a:prstGeom>
          <a:solidFill>
            <a:schemeClr val="accent2"/>
          </a:solidFill>
        </p:spPr>
        <p:txBody>
          <a:bodyPr wrap="square" rtlCol="0">
            <a:spAutoFit/>
          </a:bodyPr>
          <a:p>
            <a:pPr algn="ctr"/>
            <a:r>
              <a:rPr lang="zh-CN" altLang="en-US" b="1">
                <a:solidFill>
                  <a:schemeClr val="bg1"/>
                </a:solidFill>
              </a:rPr>
              <a:t>等级赛</a:t>
            </a:r>
            <a:endParaRPr lang="zh-CN" altLang="en-US" b="1">
              <a:solidFill>
                <a:schemeClr val="bg1"/>
              </a:solidFill>
            </a:endParaRPr>
          </a:p>
        </p:txBody>
      </p:sp>
      <p:sp>
        <p:nvSpPr>
          <p:cNvPr id="17" name="文本框 16"/>
          <p:cNvSpPr txBox="1"/>
          <p:nvPr/>
        </p:nvSpPr>
        <p:spPr>
          <a:xfrm>
            <a:off x="2232025" y="5457190"/>
            <a:ext cx="1222375" cy="368300"/>
          </a:xfrm>
          <a:prstGeom prst="rect">
            <a:avLst/>
          </a:prstGeom>
          <a:solidFill>
            <a:schemeClr val="accent2"/>
          </a:solidFill>
        </p:spPr>
        <p:txBody>
          <a:bodyPr wrap="square" rtlCol="0">
            <a:spAutoFit/>
          </a:bodyPr>
          <a:p>
            <a:pPr algn="ctr"/>
            <a:r>
              <a:rPr lang="zh-CN" altLang="en-US" b="1">
                <a:solidFill>
                  <a:schemeClr val="bg1"/>
                </a:solidFill>
              </a:rPr>
              <a:t>测验赛</a:t>
            </a:r>
            <a:endParaRPr lang="zh-CN" altLang="en-US" b="1">
              <a:solidFill>
                <a:schemeClr val="bg1"/>
              </a:solidFill>
            </a:endParaRPr>
          </a:p>
        </p:txBody>
      </p:sp>
      <p:sp>
        <p:nvSpPr>
          <p:cNvPr id="18" name="文本框 17"/>
          <p:cNvSpPr txBox="1"/>
          <p:nvPr/>
        </p:nvSpPr>
        <p:spPr>
          <a:xfrm>
            <a:off x="5145405" y="5498465"/>
            <a:ext cx="1222375" cy="368300"/>
          </a:xfrm>
          <a:prstGeom prst="rect">
            <a:avLst/>
          </a:prstGeom>
          <a:solidFill>
            <a:schemeClr val="accent2"/>
          </a:solidFill>
        </p:spPr>
        <p:txBody>
          <a:bodyPr wrap="square" rtlCol="0">
            <a:spAutoFit/>
          </a:bodyPr>
          <a:p>
            <a:pPr algn="ctr"/>
            <a:r>
              <a:rPr lang="zh-CN" altLang="en-US" b="1">
                <a:solidFill>
                  <a:schemeClr val="bg1"/>
                </a:solidFill>
              </a:rPr>
              <a:t>选拔赛</a:t>
            </a:r>
            <a:endParaRPr lang="zh-CN" altLang="en-US" b="1">
              <a:solidFill>
                <a:schemeClr val="bg1"/>
              </a:solidFill>
            </a:endParaRPr>
          </a:p>
        </p:txBody>
      </p:sp>
      <p:sp>
        <p:nvSpPr>
          <p:cNvPr id="19" name="文本框 18"/>
          <p:cNvSpPr txBox="1"/>
          <p:nvPr/>
        </p:nvSpPr>
        <p:spPr>
          <a:xfrm>
            <a:off x="8041640" y="5462905"/>
            <a:ext cx="1222375" cy="368300"/>
          </a:xfrm>
          <a:prstGeom prst="rect">
            <a:avLst/>
          </a:prstGeom>
          <a:solidFill>
            <a:schemeClr val="accent2"/>
          </a:solidFill>
        </p:spPr>
        <p:txBody>
          <a:bodyPr wrap="square" rtlCol="0">
            <a:spAutoFit/>
          </a:bodyPr>
          <a:p>
            <a:pPr algn="ctr"/>
            <a:r>
              <a:rPr lang="zh-CN" altLang="en-US" b="1">
                <a:solidFill>
                  <a:schemeClr val="bg1"/>
                </a:solidFill>
              </a:rPr>
              <a:t>表演赛</a:t>
            </a:r>
            <a:endParaRPr lang="zh-CN" altLang="en-US" b="1">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标题 14"/>
          <p:cNvSpPr>
            <a:spLocks noGrp="1"/>
          </p:cNvSpPr>
          <p:nvPr>
            <p:ph type="title"/>
          </p:nvPr>
        </p:nvSpPr>
        <p:spPr/>
        <p:txBody>
          <a:bodyPr/>
          <a:p>
            <a:r>
              <a:rPr lang="zh-CN" altLang="en-US"/>
              <a:t>二、赛事的组织</a:t>
            </a:r>
            <a:endParaRPr lang="zh-CN" altLang="en-US"/>
          </a:p>
        </p:txBody>
      </p:sp>
      <p:sp>
        <p:nvSpPr>
          <p:cNvPr id="2" name="文本框 1"/>
          <p:cNvSpPr txBox="1"/>
          <p:nvPr/>
        </p:nvSpPr>
        <p:spPr>
          <a:xfrm>
            <a:off x="715645" y="1565275"/>
            <a:ext cx="6591300" cy="4767580"/>
          </a:xfrm>
          <a:prstGeom prst="rect">
            <a:avLst/>
          </a:prstGeom>
          <a:noFill/>
        </p:spPr>
        <p:txBody>
          <a:bodyPr wrap="square" rtlCol="0" anchor="t">
            <a:spAutoFit/>
          </a:bodyPr>
          <a:p>
            <a:pPr>
              <a:lnSpc>
                <a:spcPct val="130000"/>
              </a:lnSpc>
              <a:spcBef>
                <a:spcPts val="0"/>
              </a:spcBef>
              <a:spcAft>
                <a:spcPts val="0"/>
              </a:spcAft>
            </a:pPr>
            <a:r>
              <a:rPr lang="zh-CN" altLang="en-US"/>
              <a:t>（1）确定比赛的性质、项目及比赛名称。</a:t>
            </a:r>
            <a:endParaRPr lang="zh-CN" altLang="en-US"/>
          </a:p>
          <a:p>
            <a:pPr>
              <a:lnSpc>
                <a:spcPct val="130000"/>
              </a:lnSpc>
              <a:spcBef>
                <a:spcPts val="0"/>
              </a:spcBef>
              <a:spcAft>
                <a:spcPts val="0"/>
              </a:spcAft>
            </a:pPr>
            <a:r>
              <a:rPr lang="zh-CN" altLang="en-US"/>
              <a:t>（2）确定比赛的主办、承办单位，成立组织机构。组委会可设竞赛组、裁判组、场地器材组、宣传组、秘书组、保卫组、后勤保障组等若干小组和仲裁委员会。</a:t>
            </a:r>
            <a:endParaRPr lang="zh-CN" altLang="en-US"/>
          </a:p>
          <a:p>
            <a:pPr>
              <a:lnSpc>
                <a:spcPct val="130000"/>
              </a:lnSpc>
              <a:spcBef>
                <a:spcPts val="0"/>
              </a:spcBef>
              <a:spcAft>
                <a:spcPts val="0"/>
              </a:spcAft>
            </a:pPr>
            <a:r>
              <a:rPr lang="zh-CN" altLang="en-US"/>
              <a:t>（3）制订计划及比赛规程。</a:t>
            </a:r>
            <a:endParaRPr lang="zh-CN" altLang="en-US"/>
          </a:p>
          <a:p>
            <a:pPr>
              <a:lnSpc>
                <a:spcPct val="130000"/>
              </a:lnSpc>
              <a:spcBef>
                <a:spcPts val="0"/>
              </a:spcBef>
              <a:spcAft>
                <a:spcPts val="0"/>
              </a:spcAft>
            </a:pPr>
            <a:r>
              <a:rPr lang="zh-CN" altLang="en-US"/>
              <a:t>（4）做好裁判员的培训工作。</a:t>
            </a:r>
            <a:endParaRPr lang="zh-CN" altLang="en-US"/>
          </a:p>
          <a:p>
            <a:pPr>
              <a:lnSpc>
                <a:spcPct val="130000"/>
              </a:lnSpc>
              <a:spcBef>
                <a:spcPts val="0"/>
              </a:spcBef>
              <a:spcAft>
                <a:spcPts val="0"/>
              </a:spcAft>
            </a:pPr>
            <a:r>
              <a:rPr lang="zh-CN" altLang="en-US"/>
              <a:t>（5）召开组委会会议，对工作计划中的任务进行分工；协调各部门在准备工作中出现的情况；检查工作会议，检查比赛准备工作是否按要求落实，并提出整改意见。</a:t>
            </a:r>
            <a:endParaRPr lang="zh-CN" altLang="en-US"/>
          </a:p>
          <a:p>
            <a:pPr>
              <a:lnSpc>
                <a:spcPct val="130000"/>
              </a:lnSpc>
              <a:spcBef>
                <a:spcPts val="0"/>
              </a:spcBef>
              <a:spcAft>
                <a:spcPts val="0"/>
              </a:spcAft>
            </a:pPr>
            <a:r>
              <a:rPr lang="zh-CN" altLang="en-US"/>
              <a:t>（6）报名，编制比赛程序，及时下发。</a:t>
            </a:r>
            <a:endParaRPr lang="zh-CN" altLang="en-US"/>
          </a:p>
          <a:p>
            <a:pPr>
              <a:lnSpc>
                <a:spcPct val="130000"/>
              </a:lnSpc>
              <a:spcBef>
                <a:spcPts val="0"/>
              </a:spcBef>
              <a:spcAft>
                <a:spcPts val="0"/>
              </a:spcAft>
            </a:pPr>
            <a:r>
              <a:rPr lang="zh-CN" altLang="en-US"/>
              <a:t>（7）落实比赛经费。</a:t>
            </a:r>
            <a:endParaRPr lang="zh-CN" altLang="en-US"/>
          </a:p>
          <a:p>
            <a:pPr>
              <a:lnSpc>
                <a:spcPct val="130000"/>
              </a:lnSpc>
              <a:spcBef>
                <a:spcPts val="0"/>
              </a:spcBef>
              <a:spcAft>
                <a:spcPts val="0"/>
              </a:spcAft>
            </a:pPr>
            <a:r>
              <a:rPr lang="zh-CN" altLang="en-US"/>
              <a:t>（8）召开领队（教练员）会议，听取参赛者的意见，提出具体要求。</a:t>
            </a:r>
            <a:endParaRPr lang="zh-CN" altLang="en-US"/>
          </a:p>
        </p:txBody>
      </p:sp>
      <p:sp>
        <p:nvSpPr>
          <p:cNvPr id="3" name="文本框 2"/>
          <p:cNvSpPr txBox="1"/>
          <p:nvPr/>
        </p:nvSpPr>
        <p:spPr>
          <a:xfrm>
            <a:off x="715645" y="1279525"/>
            <a:ext cx="5125720" cy="398780"/>
          </a:xfrm>
          <a:prstGeom prst="rect">
            <a:avLst/>
          </a:prstGeom>
          <a:noFill/>
        </p:spPr>
        <p:txBody>
          <a:bodyPr wrap="square" rtlCol="0" anchor="t">
            <a:spAutoFit/>
          </a:bodyPr>
          <a:p>
            <a:r>
              <a:rPr lang="zh-CN" altLang="en-US" sz="2000" b="1">
                <a:solidFill>
                  <a:schemeClr val="tx1"/>
                </a:solidFill>
              </a:rPr>
              <a:t>（一）赛前的准备工作</a:t>
            </a:r>
            <a:endParaRPr lang="zh-CN" altLang="en-US" sz="2000" b="1">
              <a:solidFill>
                <a:schemeClr val="tx1"/>
              </a:solidFill>
            </a:endParaRPr>
          </a:p>
        </p:txBody>
      </p:sp>
      <p:pic>
        <p:nvPicPr>
          <p:cNvPr id="7" name="图片 6"/>
          <p:cNvPicPr>
            <a:picLocks noChangeAspect="1"/>
          </p:cNvPicPr>
          <p:nvPr/>
        </p:nvPicPr>
        <p:blipFill>
          <a:blip r:embed="rId1"/>
          <a:stretch>
            <a:fillRect/>
          </a:stretch>
        </p:blipFill>
        <p:spPr>
          <a:xfrm>
            <a:off x="7172325" y="1294130"/>
            <a:ext cx="4856480" cy="40690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标题 14"/>
          <p:cNvSpPr>
            <a:spLocks noGrp="1"/>
          </p:cNvSpPr>
          <p:nvPr>
            <p:ph type="title"/>
          </p:nvPr>
        </p:nvSpPr>
        <p:spPr/>
        <p:txBody>
          <a:bodyPr/>
          <a:p>
            <a:r>
              <a:rPr lang="zh-CN" altLang="en-US"/>
              <a:t>二、赛事的组织</a:t>
            </a:r>
            <a:endParaRPr lang="zh-CN" altLang="en-US"/>
          </a:p>
        </p:txBody>
      </p:sp>
      <p:sp>
        <p:nvSpPr>
          <p:cNvPr id="2" name="文本框 1"/>
          <p:cNvSpPr txBox="1"/>
          <p:nvPr/>
        </p:nvSpPr>
        <p:spPr>
          <a:xfrm>
            <a:off x="644525" y="1868170"/>
            <a:ext cx="6591300" cy="3830955"/>
          </a:xfrm>
          <a:prstGeom prst="rect">
            <a:avLst/>
          </a:prstGeom>
          <a:noFill/>
        </p:spPr>
        <p:txBody>
          <a:bodyPr wrap="square" rtlCol="0" anchor="t">
            <a:spAutoFit/>
          </a:bodyPr>
          <a:p>
            <a:pPr algn="just">
              <a:lnSpc>
                <a:spcPct val="150000"/>
              </a:lnSpc>
              <a:spcBef>
                <a:spcPts val="0"/>
              </a:spcBef>
              <a:spcAft>
                <a:spcPts val="0"/>
              </a:spcAft>
            </a:pPr>
            <a:r>
              <a:rPr lang="zh-CN" altLang="en-US"/>
              <a:t>（1）组织开幕仪式，及时登记和公布比赛成绩，经常检查比赛器材与设备。</a:t>
            </a:r>
            <a:endParaRPr lang="zh-CN" altLang="en-US"/>
          </a:p>
          <a:p>
            <a:pPr algn="just">
              <a:lnSpc>
                <a:spcPct val="150000"/>
              </a:lnSpc>
              <a:spcBef>
                <a:spcPts val="0"/>
              </a:spcBef>
              <a:spcAft>
                <a:spcPts val="0"/>
              </a:spcAft>
            </a:pPr>
            <a:r>
              <a:rPr lang="zh-CN" altLang="en-US"/>
              <a:t>（2）按比赛次序进行比赛，督促有关部门（裁判员、参赛者、服务单位等）正常工作。若遇特殊因素需要更改比赛时间、场地，要及时通知参赛者，做好解释工作。</a:t>
            </a:r>
            <a:endParaRPr lang="zh-CN" altLang="en-US"/>
          </a:p>
          <a:p>
            <a:pPr algn="just">
              <a:lnSpc>
                <a:spcPct val="150000"/>
              </a:lnSpc>
              <a:spcBef>
                <a:spcPts val="0"/>
              </a:spcBef>
              <a:spcAft>
                <a:spcPts val="0"/>
              </a:spcAft>
            </a:pPr>
            <a:r>
              <a:rPr lang="zh-CN" altLang="en-US"/>
              <a:t>（3）做好裁判员、工作人员的小结，及时改进工作，保证比赛有序顺利进行。</a:t>
            </a:r>
            <a:endParaRPr lang="zh-CN" altLang="en-US"/>
          </a:p>
          <a:p>
            <a:pPr algn="just">
              <a:lnSpc>
                <a:spcPct val="150000"/>
              </a:lnSpc>
              <a:spcBef>
                <a:spcPts val="0"/>
              </a:spcBef>
              <a:spcAft>
                <a:spcPts val="0"/>
              </a:spcAft>
            </a:pPr>
            <a:r>
              <a:rPr lang="zh-CN" altLang="en-US"/>
              <a:t>（4）受理申诉和控告，及时处理。</a:t>
            </a:r>
            <a:endParaRPr lang="zh-CN" altLang="en-US"/>
          </a:p>
          <a:p>
            <a:pPr algn="just">
              <a:lnSpc>
                <a:spcPct val="150000"/>
              </a:lnSpc>
              <a:spcBef>
                <a:spcPts val="0"/>
              </a:spcBef>
              <a:spcAft>
                <a:spcPts val="0"/>
              </a:spcAft>
            </a:pPr>
            <a:r>
              <a:rPr lang="zh-CN" altLang="en-US"/>
              <a:t>（5）组织好比赛的宣传及道德风尚奖的评选工作。</a:t>
            </a:r>
            <a:endParaRPr lang="zh-CN" altLang="en-US"/>
          </a:p>
        </p:txBody>
      </p:sp>
      <p:sp>
        <p:nvSpPr>
          <p:cNvPr id="3" name="文本框 2"/>
          <p:cNvSpPr txBox="1"/>
          <p:nvPr/>
        </p:nvSpPr>
        <p:spPr>
          <a:xfrm>
            <a:off x="715645" y="1279525"/>
            <a:ext cx="5125720" cy="398780"/>
          </a:xfrm>
          <a:prstGeom prst="rect">
            <a:avLst/>
          </a:prstGeom>
          <a:noFill/>
        </p:spPr>
        <p:txBody>
          <a:bodyPr wrap="square" rtlCol="0" anchor="t">
            <a:spAutoFit/>
          </a:bodyPr>
          <a:p>
            <a:r>
              <a:rPr lang="zh-CN" altLang="en-US" sz="2000" b="1">
                <a:solidFill>
                  <a:schemeClr val="tx1"/>
                </a:solidFill>
              </a:rPr>
              <a:t>（二）比赛期间的工作</a:t>
            </a:r>
            <a:endParaRPr lang="zh-CN" altLang="en-US" sz="2000" b="1">
              <a:solidFill>
                <a:schemeClr val="tx1"/>
              </a:solidFill>
            </a:endParaRPr>
          </a:p>
        </p:txBody>
      </p:sp>
      <p:pic>
        <p:nvPicPr>
          <p:cNvPr id="7" name="图片 6"/>
          <p:cNvPicPr>
            <a:picLocks noChangeAspect="1"/>
          </p:cNvPicPr>
          <p:nvPr/>
        </p:nvPicPr>
        <p:blipFill>
          <a:blip r:embed="rId1"/>
          <a:stretch>
            <a:fillRect/>
          </a:stretch>
        </p:blipFill>
        <p:spPr>
          <a:xfrm>
            <a:off x="7172325" y="1294130"/>
            <a:ext cx="4856480" cy="40690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标题 14"/>
          <p:cNvSpPr>
            <a:spLocks noGrp="1"/>
          </p:cNvSpPr>
          <p:nvPr>
            <p:ph type="title"/>
          </p:nvPr>
        </p:nvSpPr>
        <p:spPr/>
        <p:txBody>
          <a:bodyPr/>
          <a:p>
            <a:r>
              <a:rPr lang="zh-CN" altLang="en-US"/>
              <a:t>二、赛事的组织</a:t>
            </a:r>
            <a:endParaRPr lang="zh-CN" altLang="en-US"/>
          </a:p>
        </p:txBody>
      </p:sp>
      <p:sp>
        <p:nvSpPr>
          <p:cNvPr id="2" name="文本框 1"/>
          <p:cNvSpPr txBox="1"/>
          <p:nvPr/>
        </p:nvSpPr>
        <p:spPr>
          <a:xfrm>
            <a:off x="644525" y="2019935"/>
            <a:ext cx="6591300" cy="2168525"/>
          </a:xfrm>
          <a:prstGeom prst="rect">
            <a:avLst/>
          </a:prstGeom>
          <a:noFill/>
        </p:spPr>
        <p:txBody>
          <a:bodyPr wrap="square" rtlCol="0" anchor="t">
            <a:spAutoFit/>
          </a:bodyPr>
          <a:p>
            <a:pPr algn="just">
              <a:lnSpc>
                <a:spcPct val="150000"/>
              </a:lnSpc>
              <a:spcBef>
                <a:spcPts val="0"/>
              </a:spcBef>
              <a:spcAft>
                <a:spcPts val="0"/>
              </a:spcAft>
            </a:pPr>
            <a:r>
              <a:rPr lang="zh-CN" altLang="en-US"/>
              <a:t>（1）及时核对比赛成绩、名次，将结果递交裁判长宣布。</a:t>
            </a:r>
            <a:endParaRPr lang="zh-CN" altLang="en-US"/>
          </a:p>
          <a:p>
            <a:pPr algn="just">
              <a:lnSpc>
                <a:spcPct val="150000"/>
              </a:lnSpc>
              <a:spcBef>
                <a:spcPts val="0"/>
              </a:spcBef>
              <a:spcAft>
                <a:spcPts val="0"/>
              </a:spcAft>
            </a:pPr>
            <a:r>
              <a:rPr lang="zh-CN" altLang="en-US"/>
              <a:t>（2）召开组委会会议，听取工作汇报，决定各奖项获得者，完成赛会总结工作。</a:t>
            </a:r>
            <a:endParaRPr lang="zh-CN" altLang="en-US"/>
          </a:p>
          <a:p>
            <a:pPr algn="just">
              <a:lnSpc>
                <a:spcPct val="150000"/>
              </a:lnSpc>
              <a:spcBef>
                <a:spcPts val="0"/>
              </a:spcBef>
              <a:spcAft>
                <a:spcPts val="0"/>
              </a:spcAft>
            </a:pPr>
            <a:r>
              <a:rPr lang="zh-CN" altLang="en-US"/>
              <a:t>（3）组织闭幕式和颁奖仪式，印发成绩册。</a:t>
            </a:r>
            <a:endParaRPr lang="zh-CN" altLang="en-US"/>
          </a:p>
          <a:p>
            <a:pPr algn="just">
              <a:lnSpc>
                <a:spcPct val="150000"/>
              </a:lnSpc>
              <a:spcBef>
                <a:spcPts val="0"/>
              </a:spcBef>
              <a:spcAft>
                <a:spcPts val="0"/>
              </a:spcAft>
            </a:pPr>
            <a:r>
              <a:rPr lang="zh-CN" altLang="en-US"/>
              <a:t>（4）安排参赛者、裁判员离会，向上级部门汇报比赛情况。</a:t>
            </a:r>
            <a:endParaRPr lang="zh-CN" altLang="en-US"/>
          </a:p>
        </p:txBody>
      </p:sp>
      <p:sp>
        <p:nvSpPr>
          <p:cNvPr id="3" name="文本框 2"/>
          <p:cNvSpPr txBox="1"/>
          <p:nvPr/>
        </p:nvSpPr>
        <p:spPr>
          <a:xfrm>
            <a:off x="715645" y="1279525"/>
            <a:ext cx="5125720" cy="398780"/>
          </a:xfrm>
          <a:prstGeom prst="rect">
            <a:avLst/>
          </a:prstGeom>
          <a:noFill/>
        </p:spPr>
        <p:txBody>
          <a:bodyPr wrap="square" rtlCol="0" anchor="t">
            <a:spAutoFit/>
          </a:bodyPr>
          <a:p>
            <a:r>
              <a:rPr lang="zh-CN" altLang="en-US" sz="2000" b="1">
                <a:solidFill>
                  <a:schemeClr val="tx1"/>
                </a:solidFill>
              </a:rPr>
              <a:t>（三）比赛结束后工作</a:t>
            </a:r>
            <a:endParaRPr lang="zh-CN" altLang="en-US" sz="2000" b="1">
              <a:solidFill>
                <a:schemeClr val="tx1"/>
              </a:solidFill>
            </a:endParaRPr>
          </a:p>
        </p:txBody>
      </p:sp>
      <p:pic>
        <p:nvPicPr>
          <p:cNvPr id="7" name="图片 6"/>
          <p:cNvPicPr>
            <a:picLocks noChangeAspect="1"/>
          </p:cNvPicPr>
          <p:nvPr/>
        </p:nvPicPr>
        <p:blipFill>
          <a:blip r:embed="rId1"/>
          <a:stretch>
            <a:fillRect/>
          </a:stretch>
        </p:blipFill>
        <p:spPr>
          <a:xfrm>
            <a:off x="7172325" y="1294130"/>
            <a:ext cx="4856480" cy="40690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stretch>
            <a:fillRect/>
          </a:stretch>
        </p:blipFill>
        <p:spPr>
          <a:xfrm>
            <a:off x="5187315" y="1135380"/>
            <a:ext cx="6892290" cy="4586605"/>
          </a:xfrm>
          <a:prstGeom prst="rect">
            <a:avLst/>
          </a:prstGeom>
        </p:spPr>
      </p:pic>
      <p:sp>
        <p:nvSpPr>
          <p:cNvPr id="5" name="标题 4"/>
          <p:cNvSpPr>
            <a:spLocks noGrp="1"/>
          </p:cNvSpPr>
          <p:nvPr>
            <p:ph type="title"/>
          </p:nvPr>
        </p:nvSpPr>
        <p:spPr/>
        <p:txBody>
          <a:bodyPr/>
          <a:p>
            <a:r>
              <a:rPr lang="zh-CN" altLang="en-US"/>
              <a:t>三、常用的竞赛方法</a:t>
            </a:r>
            <a:endParaRPr lang="zh-CN" altLang="en-US"/>
          </a:p>
        </p:txBody>
      </p:sp>
      <p:pic>
        <p:nvPicPr>
          <p:cNvPr id="4" name="图片 3"/>
          <p:cNvPicPr>
            <a:picLocks noChangeAspect="1"/>
          </p:cNvPicPr>
          <p:nvPr/>
        </p:nvPicPr>
        <p:blipFill>
          <a:blip r:embed="rId2"/>
          <a:stretch>
            <a:fillRect/>
          </a:stretch>
        </p:blipFill>
        <p:spPr>
          <a:xfrm>
            <a:off x="856615" y="1723390"/>
            <a:ext cx="4171950" cy="933450"/>
          </a:xfrm>
          <a:prstGeom prst="rect">
            <a:avLst/>
          </a:prstGeom>
        </p:spPr>
      </p:pic>
      <p:sp>
        <p:nvSpPr>
          <p:cNvPr id="16" name="文本框 15"/>
          <p:cNvSpPr txBox="1"/>
          <p:nvPr/>
        </p:nvSpPr>
        <p:spPr>
          <a:xfrm>
            <a:off x="584835" y="2821305"/>
            <a:ext cx="4602480" cy="3291840"/>
          </a:xfrm>
          <a:prstGeom prst="rect">
            <a:avLst/>
          </a:prstGeom>
          <a:noFill/>
        </p:spPr>
        <p:txBody>
          <a:bodyPr wrap="square" rtlCol="0" anchor="t">
            <a:spAutoFit/>
          </a:bodyPr>
          <a:p>
            <a:pPr marL="285750" indent="-285750" algn="just">
              <a:lnSpc>
                <a:spcPct val="130000"/>
              </a:lnSpc>
              <a:spcBef>
                <a:spcPts val="0"/>
              </a:spcBef>
              <a:spcAft>
                <a:spcPts val="0"/>
              </a:spcAft>
              <a:buClr>
                <a:srgbClr val="12A045"/>
              </a:buClr>
              <a:buFont typeface="汉仪劲楷简" panose="00020600040101010101" charset="-122"/>
              <a:buChar char="l"/>
            </a:pPr>
            <a:r>
              <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rPr>
              <a:t>淘汰法是通过比赛逐步淘汰失利的队伍或运动员，最后决定优胜者的方法。其优点是比赛进程快，节省时间。其不足之处是参赛队（人）因一败或两败即被淘汰，不能合理反映参赛队（人）的实际水平。为了弥补淘汰法的不足，使比赛变得较合理，还可以采用种子法和补赛法。</a:t>
            </a:r>
            <a:endPar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18" name="文本框 17"/>
          <p:cNvSpPr txBox="1"/>
          <p:nvPr/>
        </p:nvSpPr>
        <p:spPr>
          <a:xfrm>
            <a:off x="1137285" y="2005965"/>
            <a:ext cx="2540000" cy="398780"/>
          </a:xfrm>
          <a:prstGeom prst="rect">
            <a:avLst/>
          </a:prstGeom>
          <a:noFill/>
        </p:spPr>
        <p:txBody>
          <a:bodyPr wrap="square" rtlCol="0" anchor="t">
            <a:spAutoFit/>
          </a:bodyPr>
          <a:p>
            <a:r>
              <a:rPr lang="zh-CN" altLang="en-US" sz="2000" b="1">
                <a:solidFill>
                  <a:schemeClr val="bg1"/>
                </a:solidFill>
              </a:rPr>
              <a:t>（一）淘汰法</a:t>
            </a:r>
            <a:endParaRPr lang="zh-CN" altLang="en-US" sz="2000" b="1">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stretch>
            <a:fillRect/>
          </a:stretch>
        </p:blipFill>
        <p:spPr>
          <a:xfrm>
            <a:off x="5187315" y="1135380"/>
            <a:ext cx="6892290" cy="4586605"/>
          </a:xfrm>
          <a:prstGeom prst="rect">
            <a:avLst/>
          </a:prstGeom>
        </p:spPr>
      </p:pic>
      <p:sp>
        <p:nvSpPr>
          <p:cNvPr id="5" name="标题 4"/>
          <p:cNvSpPr>
            <a:spLocks noGrp="1"/>
          </p:cNvSpPr>
          <p:nvPr>
            <p:ph type="title"/>
          </p:nvPr>
        </p:nvSpPr>
        <p:spPr/>
        <p:txBody>
          <a:bodyPr/>
          <a:p>
            <a:r>
              <a:rPr lang="zh-CN" altLang="en-US"/>
              <a:t>三、常用的竞赛方法</a:t>
            </a:r>
            <a:endParaRPr lang="zh-CN" altLang="en-US"/>
          </a:p>
        </p:txBody>
      </p:sp>
      <p:pic>
        <p:nvPicPr>
          <p:cNvPr id="4" name="图片 3"/>
          <p:cNvPicPr>
            <a:picLocks noChangeAspect="1"/>
          </p:cNvPicPr>
          <p:nvPr/>
        </p:nvPicPr>
        <p:blipFill>
          <a:blip r:embed="rId2"/>
          <a:stretch>
            <a:fillRect/>
          </a:stretch>
        </p:blipFill>
        <p:spPr>
          <a:xfrm>
            <a:off x="856615" y="1723390"/>
            <a:ext cx="4171950" cy="933450"/>
          </a:xfrm>
          <a:prstGeom prst="rect">
            <a:avLst/>
          </a:prstGeom>
        </p:spPr>
      </p:pic>
      <p:sp>
        <p:nvSpPr>
          <p:cNvPr id="16" name="文本框 15"/>
          <p:cNvSpPr txBox="1"/>
          <p:nvPr/>
        </p:nvSpPr>
        <p:spPr>
          <a:xfrm>
            <a:off x="220980" y="3230245"/>
            <a:ext cx="5662930" cy="2491740"/>
          </a:xfrm>
          <a:prstGeom prst="rect">
            <a:avLst/>
          </a:prstGeom>
          <a:noFill/>
        </p:spPr>
        <p:txBody>
          <a:bodyPr wrap="square" rtlCol="0" anchor="t">
            <a:spAutoFit/>
          </a:bodyPr>
          <a:p>
            <a:pPr marL="285750" indent="-285750" algn="just">
              <a:lnSpc>
                <a:spcPct val="130000"/>
              </a:lnSpc>
              <a:spcBef>
                <a:spcPts val="0"/>
              </a:spcBef>
              <a:spcAft>
                <a:spcPts val="0"/>
              </a:spcAft>
              <a:buClr>
                <a:srgbClr val="12A045"/>
              </a:buClr>
              <a:buFont typeface="汉仪劲楷简" panose="00020600040101010101" charset="-122"/>
              <a:buChar char="l"/>
            </a:pPr>
            <a:r>
              <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rPr>
              <a:t>循环法是所有参赛的队（人）均相遇比赛，以各队（人）比赛的胜负场数、得分多少来决定名次。其优点是名次产生更客观，偶然性小，参赛机会多，便于交流提高，缺点是场次多，赛期长。球类和棋类比赛多采用此法。</a:t>
            </a:r>
            <a:endPar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30000"/>
              </a:lnSpc>
              <a:spcBef>
                <a:spcPts val="0"/>
              </a:spcBef>
              <a:spcAft>
                <a:spcPts val="0"/>
              </a:spcAft>
              <a:buClr>
                <a:srgbClr val="12A045"/>
              </a:buClr>
              <a:buFont typeface="汉仪劲楷简" panose="00020600040101010101" charset="-122"/>
              <a:buNone/>
            </a:pPr>
            <a:r>
              <a:rPr lang="en-US" sz="2000">
                <a:latin typeface="汉仪劲楷简" panose="00020600040101010101" charset="-122"/>
                <a:ea typeface="汉仪劲楷简" panose="00020600040101010101" charset="-122"/>
                <a:cs typeface="汉仪劲楷简" panose="00020600040101010101" charset="-122"/>
                <a:sym typeface="汉仪劲楷简" panose="00020600040101010101" charset="-122"/>
              </a:rPr>
              <a:t>  </a:t>
            </a:r>
            <a:r>
              <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rPr>
              <a:t>循环法可分为单循环、双循环和分组循</a:t>
            </a:r>
            <a:r>
              <a:rPr lang="en-US" sz="2000">
                <a:latin typeface="汉仪劲楷简" panose="00020600040101010101" charset="-122"/>
                <a:ea typeface="汉仪劲楷简" panose="00020600040101010101" charset="-122"/>
                <a:cs typeface="汉仪劲楷简" panose="00020600040101010101" charset="-122"/>
                <a:sym typeface="汉仪劲楷简" panose="00020600040101010101" charset="-122"/>
              </a:rPr>
              <a:t> </a:t>
            </a:r>
            <a:r>
              <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rPr>
              <a:t>环。</a:t>
            </a:r>
            <a:endPar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18" name="文本框 17"/>
          <p:cNvSpPr txBox="1"/>
          <p:nvPr/>
        </p:nvSpPr>
        <p:spPr>
          <a:xfrm>
            <a:off x="1137285" y="2005965"/>
            <a:ext cx="2540000" cy="398780"/>
          </a:xfrm>
          <a:prstGeom prst="rect">
            <a:avLst/>
          </a:prstGeom>
          <a:noFill/>
        </p:spPr>
        <p:txBody>
          <a:bodyPr wrap="square" rtlCol="0" anchor="t">
            <a:spAutoFit/>
          </a:bodyPr>
          <a:p>
            <a:r>
              <a:rPr lang="zh-CN" altLang="en-US" sz="2000" b="1">
                <a:solidFill>
                  <a:schemeClr val="bg1"/>
                </a:solidFill>
              </a:rPr>
              <a:t>（二）循环法</a:t>
            </a:r>
            <a:endParaRPr lang="zh-CN" altLang="en-US" sz="2000" b="1">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 name="文本框 58"/>
          <p:cNvSpPr txBox="1"/>
          <p:nvPr>
            <p:custDataLst>
              <p:tags r:id="rId1"/>
            </p:custDataLst>
          </p:nvPr>
        </p:nvSpPr>
        <p:spPr>
          <a:xfrm>
            <a:off x="5289550" y="2065020"/>
            <a:ext cx="4291330" cy="521970"/>
          </a:xfrm>
          <a:prstGeom prst="rect">
            <a:avLst/>
          </a:prstGeom>
          <a:noFill/>
          <a:ln>
            <a:noFill/>
          </a:ln>
          <a:extLst>
            <a:ext uri="{909E8E84-426E-40DD-AFC4-6F175D3DCCD1}">
              <a14:hiddenFill xmlns:a14="http://schemas.microsoft.com/office/drawing/2010/main">
                <a:solidFill>
                  <a:srgbClr val="FFB915"/>
                </a:solidFill>
              </a14:hiddenFill>
            </a:ext>
          </a:extLst>
        </p:spPr>
        <p:txBody>
          <a:bodyPr wrap="square" rtlCol="0">
            <a:spAutoFit/>
          </a:bodyPr>
          <a:lstStyle/>
          <a:p>
            <a:r>
              <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rPr>
              <a:t>户外运动</a:t>
            </a:r>
            <a:endPar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endParaRPr>
          </a:p>
        </p:txBody>
      </p:sp>
      <p:sp>
        <p:nvSpPr>
          <p:cNvPr id="68" name="文本框 67"/>
          <p:cNvSpPr txBox="1"/>
          <p:nvPr>
            <p:custDataLst>
              <p:tags r:id="rId2"/>
            </p:custDataLst>
          </p:nvPr>
        </p:nvSpPr>
        <p:spPr>
          <a:xfrm>
            <a:off x="6613525" y="3168015"/>
            <a:ext cx="5578475" cy="521970"/>
          </a:xfrm>
          <a:prstGeom prst="rect">
            <a:avLst/>
          </a:prstGeom>
          <a:noFill/>
          <a:ln>
            <a:noFill/>
          </a:ln>
        </p:spPr>
        <p:txBody>
          <a:bodyPr wrap="square" rtlCol="0">
            <a:spAutoFit/>
          </a:bodyPr>
          <a:lstStyle/>
          <a:p>
            <a:r>
              <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rPr>
              <a:t>传统武术</a:t>
            </a:r>
            <a:endPar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endParaRPr>
          </a:p>
        </p:txBody>
      </p:sp>
      <p:sp>
        <p:nvSpPr>
          <p:cNvPr id="75" name="文本框 74"/>
          <p:cNvSpPr txBox="1"/>
          <p:nvPr>
            <p:custDataLst>
              <p:tags r:id="rId3"/>
            </p:custDataLst>
          </p:nvPr>
        </p:nvSpPr>
        <p:spPr>
          <a:xfrm>
            <a:off x="7557135" y="4476750"/>
            <a:ext cx="3604260" cy="521970"/>
          </a:xfrm>
          <a:prstGeom prst="rect">
            <a:avLst/>
          </a:prstGeom>
          <a:noFill/>
          <a:ln>
            <a:noFill/>
          </a:ln>
        </p:spPr>
        <p:txBody>
          <a:bodyPr wrap="square" rtlCol="0">
            <a:spAutoFit/>
          </a:bodyPr>
          <a:lstStyle/>
          <a:p>
            <a:r>
              <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rPr>
              <a:t>健身气功</a:t>
            </a:r>
            <a:endPar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endParaRPr>
          </a:p>
        </p:txBody>
      </p:sp>
      <p:sp>
        <p:nvSpPr>
          <p:cNvPr id="4" name="文本框 3"/>
          <p:cNvSpPr txBox="1"/>
          <p:nvPr>
            <p:custDataLst>
              <p:tags r:id="rId4"/>
            </p:custDataLst>
          </p:nvPr>
        </p:nvSpPr>
        <p:spPr>
          <a:xfrm>
            <a:off x="4564380" y="2065020"/>
            <a:ext cx="725170" cy="521970"/>
          </a:xfrm>
          <a:prstGeom prst="rect">
            <a:avLst/>
          </a:prstGeom>
          <a:noFill/>
        </p:spPr>
        <p:txBody>
          <a:bodyPr wrap="none" rtlCol="0">
            <a:spAutoFit/>
          </a:bodyPr>
          <a:p>
            <a:r>
              <a:rPr lang="en-US" altLang="zh-CN" sz="2800" b="1">
                <a:latin typeface="汉仪铸字葫芦娃W" panose="00020600040101010101" charset="-122"/>
                <a:ea typeface="汉仪铸字葫芦娃W" panose="00020600040101010101" charset="-122"/>
              </a:rPr>
              <a:t>07</a:t>
            </a:r>
            <a:endParaRPr lang="en-US" altLang="zh-CN" sz="2800" b="1">
              <a:latin typeface="汉仪铸字葫芦娃W" panose="00020600040101010101" charset="-122"/>
              <a:ea typeface="汉仪铸字葫芦娃W" panose="00020600040101010101" charset="-122"/>
            </a:endParaRPr>
          </a:p>
        </p:txBody>
      </p:sp>
      <p:sp>
        <p:nvSpPr>
          <p:cNvPr id="5" name="文本框 4"/>
          <p:cNvSpPr txBox="1"/>
          <p:nvPr>
            <p:custDataLst>
              <p:tags r:id="rId5"/>
            </p:custDataLst>
          </p:nvPr>
        </p:nvSpPr>
        <p:spPr>
          <a:xfrm>
            <a:off x="5888355" y="3126105"/>
            <a:ext cx="725170" cy="521970"/>
          </a:xfrm>
          <a:prstGeom prst="rect">
            <a:avLst/>
          </a:prstGeom>
          <a:noFill/>
        </p:spPr>
        <p:txBody>
          <a:bodyPr wrap="none" rtlCol="0">
            <a:spAutoFit/>
          </a:bodyPr>
          <a:p>
            <a:r>
              <a:rPr lang="en-US" altLang="zh-CN" sz="2800" b="1">
                <a:latin typeface="汉仪铸字葫芦娃W" panose="00020600040101010101" charset="-122"/>
                <a:ea typeface="汉仪铸字葫芦娃W" panose="00020600040101010101" charset="-122"/>
              </a:rPr>
              <a:t>08</a:t>
            </a:r>
            <a:endParaRPr lang="en-US" altLang="zh-CN" sz="2800" b="1">
              <a:latin typeface="汉仪铸字葫芦娃W" panose="00020600040101010101" charset="-122"/>
              <a:ea typeface="汉仪铸字葫芦娃W" panose="00020600040101010101" charset="-122"/>
            </a:endParaRPr>
          </a:p>
        </p:txBody>
      </p:sp>
      <p:sp>
        <p:nvSpPr>
          <p:cNvPr id="6" name="文本框 5"/>
          <p:cNvSpPr txBox="1"/>
          <p:nvPr>
            <p:custDataLst>
              <p:tags r:id="rId6"/>
            </p:custDataLst>
          </p:nvPr>
        </p:nvSpPr>
        <p:spPr>
          <a:xfrm>
            <a:off x="6663055" y="4476750"/>
            <a:ext cx="725170" cy="521970"/>
          </a:xfrm>
          <a:prstGeom prst="rect">
            <a:avLst/>
          </a:prstGeom>
          <a:noFill/>
        </p:spPr>
        <p:txBody>
          <a:bodyPr wrap="none" rtlCol="0">
            <a:spAutoFit/>
          </a:bodyPr>
          <a:p>
            <a:r>
              <a:rPr lang="en-US" altLang="zh-CN" sz="2800" b="1">
                <a:latin typeface="汉仪铸字葫芦娃W" panose="00020600040101010101" charset="-122"/>
                <a:ea typeface="汉仪铸字葫芦娃W" panose="00020600040101010101" charset="-122"/>
              </a:rPr>
              <a:t>09</a:t>
            </a:r>
            <a:endParaRPr lang="en-US" altLang="zh-CN" sz="2800" b="1">
              <a:latin typeface="汉仪铸字葫芦娃W" panose="00020600040101010101" charset="-122"/>
              <a:ea typeface="汉仪铸字葫芦娃W" panose="00020600040101010101" charset="-122"/>
            </a:endParaRPr>
          </a:p>
        </p:txBody>
      </p:sp>
      <p:sp>
        <p:nvSpPr>
          <p:cNvPr id="7" name="文本框 6"/>
          <p:cNvSpPr txBox="1"/>
          <p:nvPr/>
        </p:nvSpPr>
        <p:spPr>
          <a:xfrm>
            <a:off x="3500120" y="528955"/>
            <a:ext cx="1293495" cy="1753235"/>
          </a:xfrm>
          <a:prstGeom prst="rect">
            <a:avLst/>
          </a:prstGeom>
          <a:noFill/>
        </p:spPr>
        <p:txBody>
          <a:bodyPr wrap="square" rtlCol="0" anchor="t">
            <a:spAutoFit/>
          </a:bodyPr>
          <a:p>
            <a:r>
              <a:rPr lang="zh-CN" altLang="en-US" sz="5400" b="1">
                <a:latin typeface="汉仪铸字葫芦娃W" panose="00020600040101010101" charset="-122"/>
                <a:ea typeface="汉仪铸字葫芦娃W" panose="00020600040101010101" charset="-122"/>
              </a:rPr>
              <a:t>目录</a:t>
            </a:r>
            <a:endParaRPr lang="zh-CN" altLang="en-US" sz="5400" b="1">
              <a:latin typeface="汉仪铸字葫芦娃W" panose="00020600040101010101" charset="-122"/>
              <a:ea typeface="汉仪铸字葫芦娃W"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stretch>
            <a:fillRect/>
          </a:stretch>
        </p:blipFill>
        <p:spPr>
          <a:xfrm>
            <a:off x="5187315" y="1135380"/>
            <a:ext cx="6892290" cy="4586605"/>
          </a:xfrm>
          <a:prstGeom prst="rect">
            <a:avLst/>
          </a:prstGeom>
        </p:spPr>
      </p:pic>
      <p:sp>
        <p:nvSpPr>
          <p:cNvPr id="5" name="标题 4"/>
          <p:cNvSpPr>
            <a:spLocks noGrp="1"/>
          </p:cNvSpPr>
          <p:nvPr>
            <p:ph type="title"/>
          </p:nvPr>
        </p:nvSpPr>
        <p:spPr/>
        <p:txBody>
          <a:bodyPr/>
          <a:p>
            <a:r>
              <a:rPr lang="zh-CN" altLang="en-US"/>
              <a:t>三、常用的竞赛方法</a:t>
            </a:r>
            <a:endParaRPr lang="zh-CN" altLang="en-US"/>
          </a:p>
        </p:txBody>
      </p:sp>
      <p:pic>
        <p:nvPicPr>
          <p:cNvPr id="4" name="图片 3"/>
          <p:cNvPicPr>
            <a:picLocks noChangeAspect="1"/>
          </p:cNvPicPr>
          <p:nvPr/>
        </p:nvPicPr>
        <p:blipFill>
          <a:blip r:embed="rId2"/>
          <a:stretch>
            <a:fillRect/>
          </a:stretch>
        </p:blipFill>
        <p:spPr>
          <a:xfrm>
            <a:off x="856615" y="1723390"/>
            <a:ext cx="4171950" cy="933450"/>
          </a:xfrm>
          <a:prstGeom prst="rect">
            <a:avLst/>
          </a:prstGeom>
        </p:spPr>
      </p:pic>
      <p:sp>
        <p:nvSpPr>
          <p:cNvPr id="16" name="文本框 15"/>
          <p:cNvSpPr txBox="1"/>
          <p:nvPr/>
        </p:nvSpPr>
        <p:spPr>
          <a:xfrm>
            <a:off x="220980" y="2876550"/>
            <a:ext cx="5417185" cy="3291840"/>
          </a:xfrm>
          <a:prstGeom prst="rect">
            <a:avLst/>
          </a:prstGeom>
          <a:noFill/>
        </p:spPr>
        <p:txBody>
          <a:bodyPr wrap="square" rtlCol="0" anchor="t">
            <a:spAutoFit/>
          </a:bodyPr>
          <a:p>
            <a:pPr marL="285750" indent="-285750" algn="just">
              <a:lnSpc>
                <a:spcPct val="130000"/>
              </a:lnSpc>
              <a:spcBef>
                <a:spcPts val="0"/>
              </a:spcBef>
              <a:spcAft>
                <a:spcPts val="0"/>
              </a:spcAft>
              <a:buClr>
                <a:srgbClr val="12A045"/>
              </a:buClr>
              <a:buFont typeface="汉仪劲楷简" panose="00020600040101010101" charset="-122"/>
              <a:buChar char="l"/>
            </a:pPr>
            <a:r>
              <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rPr>
              <a:t>混合法是将淘汰法和循环法结合起来进行比赛的一种比赛方法，一般将比赛分为两个阶段，第一阶段采用分组淘汰法，第二组采用分组循环法，或者相反。乒乓球单打比赛一般采用这种办法。</a:t>
            </a:r>
            <a:endPar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285750" indent="-285750" algn="just">
              <a:lnSpc>
                <a:spcPct val="130000"/>
              </a:lnSpc>
              <a:spcBef>
                <a:spcPts val="0"/>
              </a:spcBef>
              <a:spcAft>
                <a:spcPts val="0"/>
              </a:spcAft>
              <a:buClr>
                <a:srgbClr val="12A045"/>
              </a:buClr>
              <a:buFont typeface="汉仪劲楷简" panose="00020600040101010101" charset="-122"/>
              <a:buChar char="l"/>
            </a:pPr>
            <a:r>
              <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rPr>
              <a:t>组织竞赛时，应该根据竞赛的宗旨、规模、时间、项目特点、场地设备、参加队（人）数、运动员情况等来选择不同的竞赛办法。</a:t>
            </a:r>
            <a:endPar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18" name="文本框 17"/>
          <p:cNvSpPr txBox="1"/>
          <p:nvPr/>
        </p:nvSpPr>
        <p:spPr>
          <a:xfrm>
            <a:off x="1137285" y="2005965"/>
            <a:ext cx="2540000" cy="398780"/>
          </a:xfrm>
          <a:prstGeom prst="rect">
            <a:avLst/>
          </a:prstGeom>
          <a:noFill/>
        </p:spPr>
        <p:txBody>
          <a:bodyPr wrap="square" rtlCol="0" anchor="t">
            <a:spAutoFit/>
          </a:bodyPr>
          <a:p>
            <a:r>
              <a:rPr lang="zh-CN" altLang="en-US" sz="2000" b="1">
                <a:solidFill>
                  <a:schemeClr val="bg1"/>
                </a:solidFill>
              </a:rPr>
              <a:t>（三）混合法</a:t>
            </a:r>
            <a:endParaRPr lang="zh-CN" altLang="en-US" sz="2000" b="1">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256540" y="1543050"/>
            <a:ext cx="5380990" cy="5314950"/>
            <a:chOff x="404" y="2430"/>
            <a:chExt cx="8474" cy="8370"/>
          </a:xfrm>
        </p:grpSpPr>
        <p:pic>
          <p:nvPicPr>
            <p:cNvPr id="12" name="图片 11"/>
            <p:cNvPicPr>
              <a:picLocks noChangeAspect="1"/>
            </p:cNvPicPr>
            <p:nvPr/>
          </p:nvPicPr>
          <p:blipFill>
            <a:blip r:embed="rId1"/>
            <a:stretch>
              <a:fillRect/>
            </a:stretch>
          </p:blipFill>
          <p:spPr>
            <a:xfrm>
              <a:off x="404" y="2430"/>
              <a:ext cx="8475" cy="8370"/>
            </a:xfrm>
            <a:prstGeom prst="rect">
              <a:avLst/>
            </a:prstGeom>
          </p:spPr>
        </p:pic>
        <p:sp>
          <p:nvSpPr>
            <p:cNvPr id="14" name="椭圆 13"/>
            <p:cNvSpPr/>
            <p:nvPr/>
          </p:nvSpPr>
          <p:spPr>
            <a:xfrm>
              <a:off x="2349" y="5023"/>
              <a:ext cx="4389" cy="3214"/>
            </a:xfrm>
            <a:prstGeom prst="ellipse">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7" name="标题 6"/>
          <p:cNvSpPr>
            <a:spLocks noGrp="1"/>
          </p:cNvSpPr>
          <p:nvPr>
            <p:ph type="title"/>
          </p:nvPr>
        </p:nvSpPr>
        <p:spPr/>
        <p:txBody>
          <a:bodyPr/>
          <a:p>
            <a:r>
              <a:rPr lang="zh-CN" altLang="en-US">
                <a:sym typeface="+mn-ea"/>
              </a:rPr>
              <a:t>四、体育赛事欣赏</a:t>
            </a:r>
            <a:endParaRPr lang="zh-CN" altLang="en-US">
              <a:sym typeface="+mn-ea"/>
            </a:endParaRPr>
          </a:p>
        </p:txBody>
      </p:sp>
      <p:sp>
        <p:nvSpPr>
          <p:cNvPr id="2" name="文本框 1"/>
          <p:cNvSpPr txBox="1"/>
          <p:nvPr/>
        </p:nvSpPr>
        <p:spPr>
          <a:xfrm>
            <a:off x="6009005" y="2216785"/>
            <a:ext cx="4130675" cy="398780"/>
          </a:xfrm>
          <a:prstGeom prst="rect">
            <a:avLst/>
          </a:prstGeom>
          <a:noFill/>
        </p:spPr>
        <p:txBody>
          <a:bodyPr wrap="square" rtlCol="0" anchor="t">
            <a:spAutoFit/>
          </a:bodyPr>
          <a:p>
            <a:r>
              <a:rPr lang="zh-CN" altLang="en-US" sz="2000" b="1"/>
              <a:t>（一）体育赛事欣赏的意义</a:t>
            </a:r>
            <a:endParaRPr lang="zh-CN" altLang="en-US" sz="2000" b="1"/>
          </a:p>
        </p:txBody>
      </p:sp>
      <p:sp>
        <p:nvSpPr>
          <p:cNvPr id="3" name="文本框 2"/>
          <p:cNvSpPr txBox="1"/>
          <p:nvPr/>
        </p:nvSpPr>
        <p:spPr>
          <a:xfrm>
            <a:off x="6142355" y="2766060"/>
            <a:ext cx="4890135" cy="3476625"/>
          </a:xfrm>
          <a:prstGeom prst="rect">
            <a:avLst/>
          </a:prstGeom>
          <a:noFill/>
        </p:spPr>
        <p:txBody>
          <a:bodyPr wrap="square" rtlCol="0" anchor="t">
            <a:spAutoFit/>
          </a:bodyPr>
          <a:p>
            <a:pPr marL="285750" indent="-285750">
              <a:lnSpc>
                <a:spcPct val="200000"/>
              </a:lnSpc>
              <a:buClr>
                <a:srgbClr val="12A045"/>
              </a:buClr>
              <a:buFont typeface="汉仪劲楷简" panose="00020600040101010101" charset="-122"/>
              <a:buChar char="l"/>
            </a:pPr>
            <a:r>
              <a:rPr>
                <a:latin typeface="汉仪劲楷简" panose="00020600040101010101" charset="-122"/>
                <a:ea typeface="汉仪劲楷简" panose="00020600040101010101" charset="-122"/>
                <a:cs typeface="汉仪劲楷简" panose="00020600040101010101" charset="-122"/>
                <a:sym typeface="汉仪劲楷简" panose="00020600040101010101" charset="-122"/>
              </a:rPr>
              <a:t>1. 享受生活乐趣</a:t>
            </a:r>
            <a:endParaRPr>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285750" indent="-285750">
              <a:lnSpc>
                <a:spcPct val="200000"/>
              </a:lnSpc>
              <a:buClr>
                <a:srgbClr val="12A045"/>
              </a:buClr>
              <a:buFont typeface="汉仪劲楷简" panose="00020600040101010101" charset="-122"/>
              <a:buChar char="l"/>
            </a:pPr>
            <a:r>
              <a:rPr>
                <a:latin typeface="汉仪劲楷简" panose="00020600040101010101" charset="-122"/>
                <a:ea typeface="汉仪劲楷简" panose="00020600040101010101" charset="-122"/>
                <a:cs typeface="汉仪劲楷简" panose="00020600040101010101" charset="-122"/>
                <a:sym typeface="汉仪劲楷简" panose="00020600040101010101" charset="-122"/>
              </a:rPr>
              <a:t>2. 品尝体育文化</a:t>
            </a:r>
            <a:endParaRPr>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285750" indent="-285750">
              <a:lnSpc>
                <a:spcPct val="200000"/>
              </a:lnSpc>
              <a:buClr>
                <a:srgbClr val="12A045"/>
              </a:buClr>
              <a:buFont typeface="汉仪劲楷简" panose="00020600040101010101" charset="-122"/>
              <a:buChar char="l"/>
            </a:pPr>
            <a:r>
              <a:rPr>
                <a:latin typeface="汉仪劲楷简" panose="00020600040101010101" charset="-122"/>
                <a:ea typeface="汉仪劲楷简" panose="00020600040101010101" charset="-122"/>
                <a:cs typeface="汉仪劲楷简" panose="00020600040101010101" charset="-122"/>
                <a:sym typeface="汉仪劲楷简" panose="00020600040101010101" charset="-122"/>
              </a:rPr>
              <a:t>3. 陶冶道德情操</a:t>
            </a:r>
            <a:endParaRPr>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285750" indent="-285750">
              <a:lnSpc>
                <a:spcPct val="200000"/>
              </a:lnSpc>
              <a:buClr>
                <a:srgbClr val="12A045"/>
              </a:buClr>
              <a:buFont typeface="汉仪劲楷简" panose="00020600040101010101" charset="-122"/>
              <a:buChar char="l"/>
            </a:pPr>
            <a:r>
              <a:rPr>
                <a:latin typeface="汉仪劲楷简" panose="00020600040101010101" charset="-122"/>
                <a:ea typeface="汉仪劲楷简" panose="00020600040101010101" charset="-122"/>
                <a:cs typeface="汉仪劲楷简" panose="00020600040101010101" charset="-122"/>
                <a:sym typeface="汉仪劲楷简" panose="00020600040101010101" charset="-122"/>
              </a:rPr>
              <a:t>4. 振奋民族精神</a:t>
            </a:r>
            <a:endParaRPr>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285750" indent="-285750">
              <a:lnSpc>
                <a:spcPct val="200000"/>
              </a:lnSpc>
              <a:buClr>
                <a:srgbClr val="12A045"/>
              </a:buClr>
              <a:buFont typeface="汉仪劲楷简" panose="00020600040101010101" charset="-122"/>
              <a:buChar char="l"/>
            </a:pPr>
            <a:r>
              <a:rPr>
                <a:latin typeface="汉仪劲楷简" panose="00020600040101010101" charset="-122"/>
                <a:ea typeface="汉仪劲楷简" panose="00020600040101010101" charset="-122"/>
                <a:cs typeface="汉仪劲楷简" panose="00020600040101010101" charset="-122"/>
                <a:sym typeface="汉仪劲楷简" panose="00020600040101010101" charset="-122"/>
              </a:rPr>
              <a:t>5. 领悟人生真谛</a:t>
            </a:r>
            <a:endParaRPr>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a:lnSpc>
                <a:spcPct val="200000"/>
              </a:lnSpc>
              <a:buClr>
                <a:srgbClr val="12A045"/>
              </a:buClr>
            </a:pPr>
            <a:endParaRPr lang="zh-CN" altLang="en-US" sz="200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4" name="文本框 3"/>
          <p:cNvSpPr txBox="1"/>
          <p:nvPr/>
        </p:nvSpPr>
        <p:spPr>
          <a:xfrm>
            <a:off x="2311400" y="3566795"/>
            <a:ext cx="1272540" cy="1076325"/>
          </a:xfrm>
          <a:prstGeom prst="rect">
            <a:avLst/>
          </a:prstGeom>
          <a:noFill/>
        </p:spPr>
        <p:txBody>
          <a:bodyPr wrap="square" rtlCol="0" anchor="t">
            <a:spAutoFit/>
          </a:bodyPr>
          <a:p>
            <a:r>
              <a:rPr lang="zh-CN" altLang="en-US" sz="3200"/>
              <a:t>考核标准</a:t>
            </a:r>
            <a:endParaRPr lang="zh-CN" altLang="en-US" sz="320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256540" y="1543050"/>
            <a:ext cx="5380990" cy="5314950"/>
            <a:chOff x="404" y="2430"/>
            <a:chExt cx="8474" cy="8370"/>
          </a:xfrm>
        </p:grpSpPr>
        <p:pic>
          <p:nvPicPr>
            <p:cNvPr id="12" name="图片 11"/>
            <p:cNvPicPr>
              <a:picLocks noChangeAspect="1"/>
            </p:cNvPicPr>
            <p:nvPr/>
          </p:nvPicPr>
          <p:blipFill>
            <a:blip r:embed="rId1"/>
            <a:stretch>
              <a:fillRect/>
            </a:stretch>
          </p:blipFill>
          <p:spPr>
            <a:xfrm>
              <a:off x="404" y="2430"/>
              <a:ext cx="8475" cy="8370"/>
            </a:xfrm>
            <a:prstGeom prst="rect">
              <a:avLst/>
            </a:prstGeom>
          </p:spPr>
        </p:pic>
        <p:sp>
          <p:nvSpPr>
            <p:cNvPr id="14" name="椭圆 13"/>
            <p:cNvSpPr/>
            <p:nvPr/>
          </p:nvSpPr>
          <p:spPr>
            <a:xfrm>
              <a:off x="2349" y="5023"/>
              <a:ext cx="4389" cy="3214"/>
            </a:xfrm>
            <a:prstGeom prst="ellipse">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7" name="标题 6"/>
          <p:cNvSpPr>
            <a:spLocks noGrp="1"/>
          </p:cNvSpPr>
          <p:nvPr>
            <p:ph type="title"/>
          </p:nvPr>
        </p:nvSpPr>
        <p:spPr/>
        <p:txBody>
          <a:bodyPr/>
          <a:p>
            <a:r>
              <a:rPr lang="zh-CN" altLang="en-US">
                <a:sym typeface="+mn-ea"/>
              </a:rPr>
              <a:t>四、体育赛事欣赏</a:t>
            </a:r>
            <a:endParaRPr lang="zh-CN" altLang="en-US">
              <a:sym typeface="+mn-ea"/>
            </a:endParaRPr>
          </a:p>
        </p:txBody>
      </p:sp>
      <p:sp>
        <p:nvSpPr>
          <p:cNvPr id="2" name="文本框 1"/>
          <p:cNvSpPr txBox="1"/>
          <p:nvPr/>
        </p:nvSpPr>
        <p:spPr>
          <a:xfrm>
            <a:off x="6009005" y="2216785"/>
            <a:ext cx="4130675" cy="706755"/>
          </a:xfrm>
          <a:prstGeom prst="rect">
            <a:avLst/>
          </a:prstGeom>
          <a:noFill/>
        </p:spPr>
        <p:txBody>
          <a:bodyPr wrap="square" rtlCol="0" anchor="t">
            <a:spAutoFit/>
          </a:bodyPr>
          <a:p>
            <a:r>
              <a:rPr lang="zh-CN" altLang="en-US" sz="2000" b="1"/>
              <a:t>体育欣赏的内容十分丰富，下面是人们普遍关注的几个方面</a:t>
            </a:r>
            <a:endParaRPr lang="zh-CN" altLang="en-US" sz="2000" b="1"/>
          </a:p>
        </p:txBody>
      </p:sp>
      <p:sp>
        <p:nvSpPr>
          <p:cNvPr id="3" name="文本框 2"/>
          <p:cNvSpPr txBox="1"/>
          <p:nvPr/>
        </p:nvSpPr>
        <p:spPr>
          <a:xfrm>
            <a:off x="6142355" y="2766060"/>
            <a:ext cx="4890135" cy="3692525"/>
          </a:xfrm>
          <a:prstGeom prst="rect">
            <a:avLst/>
          </a:prstGeom>
          <a:noFill/>
        </p:spPr>
        <p:txBody>
          <a:bodyPr wrap="square" rtlCol="0" anchor="t">
            <a:spAutoFit/>
          </a:bodyPr>
          <a:p>
            <a:pPr marL="285750" indent="-285750">
              <a:lnSpc>
                <a:spcPct val="200000"/>
              </a:lnSpc>
              <a:buClr>
                <a:srgbClr val="12A045"/>
              </a:buClr>
              <a:buFont typeface="汉仪劲楷简" panose="00020600040101010101" charset="-122"/>
              <a:buChar char="l"/>
            </a:pPr>
            <a:r>
              <a:rPr>
                <a:latin typeface="汉仪劲楷简" panose="00020600040101010101" charset="-122"/>
                <a:ea typeface="汉仪劲楷简" panose="00020600040101010101" charset="-122"/>
                <a:cs typeface="汉仪劲楷简" panose="00020600040101010101" charset="-122"/>
                <a:sym typeface="汉仪劲楷简" panose="00020600040101010101" charset="-122"/>
              </a:rPr>
              <a:t>1. 对运动员身体美的欣赏</a:t>
            </a:r>
            <a:endParaRPr>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285750" indent="-285750" algn="just">
              <a:lnSpc>
                <a:spcPct val="150000"/>
              </a:lnSpc>
              <a:buClr>
                <a:srgbClr val="12A045"/>
              </a:buClr>
              <a:buFont typeface="汉仪劲楷简" panose="00020600040101010101" charset="-122"/>
              <a:buChar char="l"/>
            </a:pPr>
            <a:r>
              <a:rPr>
                <a:latin typeface="汉仪劲楷简" panose="00020600040101010101" charset="-122"/>
                <a:ea typeface="汉仪劲楷简" panose="00020600040101010101" charset="-122"/>
                <a:cs typeface="汉仪劲楷简" panose="00020600040101010101" charset="-122"/>
                <a:sym typeface="汉仪劲楷简" panose="00020600040101010101" charset="-122"/>
              </a:rPr>
              <a:t>2. 对运动员在比赛中技战术运用和临场发挥的欣赏</a:t>
            </a:r>
            <a:endParaRPr>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285750" indent="-285750">
              <a:lnSpc>
                <a:spcPct val="200000"/>
              </a:lnSpc>
              <a:buClr>
                <a:srgbClr val="12A045"/>
              </a:buClr>
              <a:buFont typeface="汉仪劲楷简" panose="00020600040101010101" charset="-122"/>
              <a:buChar char="l"/>
            </a:pPr>
            <a:r>
              <a:rPr>
                <a:latin typeface="汉仪劲楷简" panose="00020600040101010101" charset="-122"/>
                <a:ea typeface="汉仪劲楷简" panose="00020600040101010101" charset="-122"/>
                <a:cs typeface="汉仪劲楷简" panose="00020600040101010101" charset="-122"/>
                <a:sym typeface="汉仪劲楷简" panose="00020600040101010101" charset="-122"/>
              </a:rPr>
              <a:t>3. 对运动员表现出的体育精神的欣赏</a:t>
            </a:r>
            <a:endParaRPr>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285750" indent="-285750">
              <a:lnSpc>
                <a:spcPct val="200000"/>
              </a:lnSpc>
              <a:buClr>
                <a:srgbClr val="12A045"/>
              </a:buClr>
              <a:buFont typeface="汉仪劲楷简" panose="00020600040101010101" charset="-122"/>
              <a:buChar char="l"/>
            </a:pPr>
            <a:r>
              <a:rPr>
                <a:latin typeface="汉仪劲楷简" panose="00020600040101010101" charset="-122"/>
                <a:ea typeface="汉仪劲楷简" panose="00020600040101010101" charset="-122"/>
                <a:cs typeface="汉仪劲楷简" panose="00020600040101010101" charset="-122"/>
                <a:sym typeface="汉仪劲楷简" panose="00020600040101010101" charset="-122"/>
              </a:rPr>
              <a:t>4. 对裁判员执行水平的欣赏</a:t>
            </a:r>
            <a:endParaRPr>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285750" indent="-285750">
              <a:lnSpc>
                <a:spcPct val="200000"/>
              </a:lnSpc>
              <a:buClr>
                <a:srgbClr val="12A045"/>
              </a:buClr>
              <a:buFont typeface="汉仪劲楷简" panose="00020600040101010101" charset="-122"/>
              <a:buChar char="l"/>
            </a:pPr>
            <a:r>
              <a:rPr>
                <a:latin typeface="汉仪劲楷简" panose="00020600040101010101" charset="-122"/>
                <a:ea typeface="汉仪劲楷简" panose="00020600040101010101" charset="-122"/>
                <a:cs typeface="汉仪劲楷简" panose="00020600040101010101" charset="-122"/>
                <a:sym typeface="汉仪劲楷简" panose="00020600040101010101" charset="-122"/>
              </a:rPr>
              <a:t>5. 对体育运动器材和服装的欣赏</a:t>
            </a:r>
            <a:endParaRPr>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285750" indent="-285750">
              <a:lnSpc>
                <a:spcPct val="200000"/>
              </a:lnSpc>
              <a:buClr>
                <a:srgbClr val="12A045"/>
              </a:buClr>
              <a:buFont typeface="汉仪劲楷简" panose="00020600040101010101" charset="-122"/>
              <a:buChar char="l"/>
            </a:pPr>
            <a:r>
              <a:rPr>
                <a:latin typeface="汉仪劲楷简" panose="00020600040101010101" charset="-122"/>
                <a:ea typeface="汉仪劲楷简" panose="00020600040101010101" charset="-122"/>
                <a:cs typeface="汉仪劲楷简" panose="00020600040101010101" charset="-122"/>
                <a:sym typeface="汉仪劲楷简" panose="00020600040101010101" charset="-122"/>
              </a:rPr>
              <a:t>6. 对体育场馆的建筑艺术风格的欣赏</a:t>
            </a:r>
            <a:endParaRPr>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4" name="文本框 3"/>
          <p:cNvSpPr txBox="1"/>
          <p:nvPr/>
        </p:nvSpPr>
        <p:spPr>
          <a:xfrm>
            <a:off x="2311400" y="3566795"/>
            <a:ext cx="1272540" cy="1076325"/>
          </a:xfrm>
          <a:prstGeom prst="rect">
            <a:avLst/>
          </a:prstGeom>
          <a:noFill/>
        </p:spPr>
        <p:txBody>
          <a:bodyPr wrap="square" rtlCol="0" anchor="t">
            <a:spAutoFit/>
          </a:bodyPr>
          <a:p>
            <a:r>
              <a:rPr lang="zh-CN" altLang="en-US" sz="3200"/>
              <a:t>考核标准</a:t>
            </a:r>
            <a:endParaRPr lang="zh-CN" altLang="en-US" sz="3200"/>
          </a:p>
        </p:txBody>
      </p:sp>
      <p:sp>
        <p:nvSpPr>
          <p:cNvPr id="5" name="文本框 4"/>
          <p:cNvSpPr txBox="1"/>
          <p:nvPr/>
        </p:nvSpPr>
        <p:spPr>
          <a:xfrm>
            <a:off x="6009005" y="1708150"/>
            <a:ext cx="4130675" cy="398780"/>
          </a:xfrm>
          <a:prstGeom prst="rect">
            <a:avLst/>
          </a:prstGeom>
          <a:noFill/>
        </p:spPr>
        <p:txBody>
          <a:bodyPr wrap="square" rtlCol="0" anchor="t">
            <a:spAutoFit/>
          </a:bodyPr>
          <a:p>
            <a:r>
              <a:rPr lang="zh-CN" altLang="en-US" sz="2000" b="1"/>
              <a:t>（二）体育欣赏的内容</a:t>
            </a:r>
            <a:endParaRPr lang="zh-CN" altLang="en-US" sz="2000" b="1"/>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584200" y="3991610"/>
            <a:ext cx="3097530" cy="676275"/>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p:nvSpPr>
        <p:spPr>
          <a:xfrm>
            <a:off x="584200" y="1826260"/>
            <a:ext cx="3097530" cy="676275"/>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584200" y="2630805"/>
            <a:ext cx="3097530" cy="85725"/>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标题 1"/>
          <p:cNvSpPr>
            <a:spLocks noGrp="1"/>
          </p:cNvSpPr>
          <p:nvPr>
            <p:ph type="title"/>
          </p:nvPr>
        </p:nvSpPr>
        <p:spPr/>
        <p:txBody>
          <a:bodyPr/>
          <a:p>
            <a:r>
              <a:rPr lang="zh-CN" altLang="en-US">
                <a:sym typeface="+mn-ea"/>
              </a:rPr>
              <a:t>任务准备</a:t>
            </a:r>
            <a:endParaRPr lang="zh-CN" altLang="en-US">
              <a:sym typeface="+mn-ea"/>
            </a:endParaRPr>
          </a:p>
        </p:txBody>
      </p:sp>
      <p:sp>
        <p:nvSpPr>
          <p:cNvPr id="3" name="文本框 2"/>
          <p:cNvSpPr txBox="1"/>
          <p:nvPr/>
        </p:nvSpPr>
        <p:spPr>
          <a:xfrm>
            <a:off x="584200" y="1965325"/>
            <a:ext cx="2933700" cy="398780"/>
          </a:xfrm>
          <a:prstGeom prst="rect">
            <a:avLst/>
          </a:prstGeom>
          <a:noFill/>
        </p:spPr>
        <p:txBody>
          <a:bodyPr wrap="square" rtlCol="0" anchor="t">
            <a:spAutoFit/>
          </a:bodyPr>
          <a:p>
            <a:r>
              <a:rPr lang="zh-CN" altLang="en-US" sz="2000" b="1">
                <a:solidFill>
                  <a:schemeClr val="tx1"/>
                </a:solidFill>
              </a:rPr>
              <a:t>1. 了解体育竞赛的规则</a:t>
            </a:r>
            <a:endParaRPr lang="zh-CN" altLang="en-US" sz="2000" b="1">
              <a:solidFill>
                <a:schemeClr val="tx1"/>
              </a:solidFill>
            </a:endParaRPr>
          </a:p>
        </p:txBody>
      </p:sp>
      <p:sp>
        <p:nvSpPr>
          <p:cNvPr id="12" name="文本框 11"/>
          <p:cNvSpPr txBox="1"/>
          <p:nvPr/>
        </p:nvSpPr>
        <p:spPr>
          <a:xfrm>
            <a:off x="584200" y="2750820"/>
            <a:ext cx="10690860" cy="810260"/>
          </a:xfrm>
          <a:prstGeom prst="rect">
            <a:avLst/>
          </a:prstGeom>
          <a:noFill/>
        </p:spPr>
        <p:txBody>
          <a:bodyPr wrap="square" rtlCol="0" anchor="t">
            <a:spAutoFit/>
          </a:bodyPr>
          <a:p>
            <a:pPr marL="342900" indent="-342900" algn="just">
              <a:lnSpc>
                <a:spcPct val="130000"/>
              </a:lnSpc>
              <a:spcBef>
                <a:spcPts val="0"/>
              </a:spcBef>
              <a:spcAft>
                <a:spcPts val="0"/>
              </a:spcAft>
              <a:buFont typeface="Arial" panose="020B0604020202020204" pitchFamily="34" charset="0"/>
              <a:buChar char="•"/>
            </a:pPr>
            <a:r>
              <a:rPr lang="en-US">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竞赛规则是规范比赛的准则。观赏任何比赛，了解规则是最起码的要求，否则就会不知其所以然，导致兴趣索然。</a:t>
            </a:r>
            <a:endParaRPr lang="en-US">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4" name="矩形 3"/>
          <p:cNvSpPr/>
          <p:nvPr/>
        </p:nvSpPr>
        <p:spPr>
          <a:xfrm>
            <a:off x="584200" y="4709795"/>
            <a:ext cx="3097530" cy="85725"/>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584200" y="4130675"/>
            <a:ext cx="3001010" cy="398780"/>
          </a:xfrm>
          <a:prstGeom prst="rect">
            <a:avLst/>
          </a:prstGeom>
          <a:noFill/>
        </p:spPr>
        <p:txBody>
          <a:bodyPr wrap="square" rtlCol="0" anchor="t">
            <a:spAutoFit/>
          </a:bodyPr>
          <a:p>
            <a:r>
              <a:rPr lang="zh-CN" altLang="en-US" sz="2000" b="1">
                <a:solidFill>
                  <a:schemeClr val="tx1"/>
                </a:solidFill>
              </a:rPr>
              <a:t>2. 了解技术、战术</a:t>
            </a:r>
            <a:endParaRPr lang="zh-CN" altLang="en-US" sz="2000" b="1">
              <a:solidFill>
                <a:schemeClr val="tx1"/>
              </a:solidFill>
            </a:endParaRPr>
          </a:p>
        </p:txBody>
      </p:sp>
      <p:sp>
        <p:nvSpPr>
          <p:cNvPr id="8" name="文本框 7"/>
          <p:cNvSpPr txBox="1"/>
          <p:nvPr/>
        </p:nvSpPr>
        <p:spPr>
          <a:xfrm>
            <a:off x="584200" y="4667885"/>
            <a:ext cx="10690860" cy="1753235"/>
          </a:xfrm>
          <a:prstGeom prst="rect">
            <a:avLst/>
          </a:prstGeom>
          <a:noFill/>
        </p:spPr>
        <p:txBody>
          <a:bodyPr wrap="square" rtlCol="0" anchor="t">
            <a:spAutoFit/>
          </a:bodyPr>
          <a:p>
            <a:pPr marL="342900" indent="-342900">
              <a:lnSpc>
                <a:spcPct val="150000"/>
              </a:lnSpc>
              <a:buFont typeface="Arial" panose="020B0604020202020204" pitchFamily="34" charset="0"/>
              <a:buChar char="•"/>
            </a:pPr>
            <a:r>
              <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体育运动由一定的技术动作组成，比赛的精彩与否，很大程度上取决于运动员对技术的掌握情况，而战术则是采取合理的运动，充分发挥己方优势，限制对方特长，以求取得胜利的竞争艺术。尤其是球类运动等集体项目，高超的技术，灵活的战术，默契的配合，给人以天衣无缝、出神入化的感觉。所以，了解了基本技战术，我们不仅可以“看热闹”，还能“看门道”了。</a:t>
            </a:r>
            <a:endPar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10" name="文本框 9"/>
          <p:cNvSpPr txBox="1"/>
          <p:nvPr/>
        </p:nvSpPr>
        <p:spPr>
          <a:xfrm>
            <a:off x="514350" y="1076960"/>
            <a:ext cx="10760710" cy="506730"/>
          </a:xfrm>
          <a:prstGeom prst="rect">
            <a:avLst/>
          </a:prstGeom>
          <a:noFill/>
        </p:spPr>
        <p:txBody>
          <a:bodyPr wrap="square" rtlCol="0" anchor="t">
            <a:spAutoFit/>
          </a:bodyPr>
          <a:p>
            <a:pPr>
              <a:lnSpc>
                <a:spcPct val="150000"/>
              </a:lnSpc>
            </a:pPr>
            <a:r>
              <a:rPr lang="zh-CN" altLang="en-US"/>
              <a:t>（三）体育竞赛欣赏的方法</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a:t>拓展知识</a:t>
            </a:r>
            <a:endParaRPr lang="zh-CN" altLang="en-US"/>
          </a:p>
        </p:txBody>
      </p:sp>
      <p:sp>
        <p:nvSpPr>
          <p:cNvPr id="3" name="文本框 2"/>
          <p:cNvSpPr txBox="1"/>
          <p:nvPr/>
        </p:nvSpPr>
        <p:spPr>
          <a:xfrm>
            <a:off x="769620" y="1372870"/>
            <a:ext cx="10760710" cy="5077460"/>
          </a:xfrm>
          <a:prstGeom prst="rect">
            <a:avLst/>
          </a:prstGeom>
          <a:noFill/>
        </p:spPr>
        <p:txBody>
          <a:bodyPr wrap="square" rtlCol="0" anchor="t">
            <a:spAutoFit/>
          </a:bodyPr>
          <a:p>
            <a:pPr algn="just">
              <a:lnSpc>
                <a:spcPct val="150000"/>
              </a:lnSpc>
            </a:pPr>
            <a:r>
              <a:rPr lang="zh-CN" altLang="en-US"/>
              <a:t>奥林匹克运动会（希腊语：</a:t>
            </a:r>
            <a:r>
              <a:rPr lang="zh-CN" altLang="en-US">
                <a:latin typeface="华文仿宋" panose="02010600040101010101" charset="-122"/>
                <a:ea typeface="华文仿宋" panose="02010600040101010101" charset="-122"/>
              </a:rPr>
              <a:t>Ολυμπιακοί Αγώνες</a:t>
            </a:r>
            <a:r>
              <a:rPr lang="zh-CN" altLang="en-US"/>
              <a:t>；法语：</a:t>
            </a:r>
            <a:r>
              <a:rPr lang="zh-CN" altLang="en-US">
                <a:latin typeface="华文仿宋" panose="02010600040101010101" charset="-122"/>
                <a:ea typeface="华文仿宋" panose="02010600040101010101" charset="-122"/>
              </a:rPr>
              <a:t>Jeux olympiques</a:t>
            </a:r>
            <a:r>
              <a:rPr lang="zh-CN" altLang="en-US"/>
              <a:t>；英语：</a:t>
            </a:r>
            <a:r>
              <a:rPr lang="zh-CN" altLang="en-US">
                <a:latin typeface="华文仿宋" panose="02010600040101010101" charset="-122"/>
                <a:ea typeface="华文仿宋" panose="02010600040101010101" charset="-122"/>
              </a:rPr>
              <a:t>Olympic Games</a:t>
            </a:r>
            <a:r>
              <a:rPr lang="zh-CN" altLang="en-US"/>
              <a:t>），简称“奥运会”，是国际奥林匹克委员会主办的世界规模最大的综合性运动会，每届会期不超过16日[1]。</a:t>
            </a:r>
            <a:endParaRPr lang="zh-CN" altLang="en-US"/>
          </a:p>
          <a:p>
            <a:pPr algn="just">
              <a:lnSpc>
                <a:spcPct val="150000"/>
              </a:lnSpc>
            </a:pPr>
            <a:r>
              <a:rPr lang="zh-CN" altLang="en-US"/>
              <a:t>奥林匹克运动会发源于古希腊，因举办地在奥林匹亚而得名。古代奥林匹克运动会停办了1500年后，法国人顾拜旦于19世纪末提出举办现代奥林匹克运动会的倡议。1896年，举办了首届奥运会，此后每4年举办一次，只有在2次世界大战期间中断过三次。1960年，举办了首届残奥会。2010年，举办了首届青奥会[1]。</a:t>
            </a:r>
            <a:endParaRPr lang="zh-CN" altLang="en-US"/>
          </a:p>
          <a:p>
            <a:pPr algn="just">
              <a:lnSpc>
                <a:spcPct val="150000"/>
              </a:lnSpc>
            </a:pPr>
            <a:r>
              <a:rPr lang="zh-CN" altLang="en-US"/>
              <a:t>奥林匹克运动会分为夏季奥运会（奥运会）、夏季残奥会、冬季奥运会（冬奥会）、冬季残奥会、夏季青年奥运会（青奥会）和冬季青年奥运会[1]。奥林匹克运动会的比赛项目有田径、篮球、足球、摔跤、举重等[2]，冬季奥运会的比赛项目有滑雪、滑冰、冰球、冰壶、雪车等。</a:t>
            </a:r>
            <a:endParaRPr lang="zh-CN" altLang="en-US"/>
          </a:p>
          <a:p>
            <a:pPr algn="just">
              <a:lnSpc>
                <a:spcPct val="150000"/>
              </a:lnSpc>
            </a:pPr>
            <a:r>
              <a:rPr lang="en-US" altLang="zh-CN" b="1">
                <a:solidFill>
                  <a:schemeClr val="accent6"/>
                </a:solidFill>
              </a:rPr>
              <a:t>世界首个冬夏“双奥之城”是中国北京</a:t>
            </a:r>
            <a:r>
              <a:rPr lang="en-US" altLang="zh-CN"/>
              <a:t>[4]。截至2021年7月，历届奥运会中</a:t>
            </a:r>
            <a:r>
              <a:rPr lang="en-US" altLang="zh-CN" b="1">
                <a:solidFill>
                  <a:schemeClr val="accent5"/>
                </a:solidFill>
              </a:rPr>
              <a:t>获得金牌数最多的国家是美国</a:t>
            </a:r>
            <a:r>
              <a:rPr lang="en-US" altLang="zh-CN"/>
              <a:t>，共获得1022枚金牌；世界上承办奥运会次数最多的国家也是美国，共承办过8次奥运会，包括4次夏季奥运会，4次冬季奥运会；获得奥运会金牌最多的运动员是美国游泳运动员迈克尔·菲尔普斯，共获得23枚金牌；世界男子100米短跑世界纪录及男子200米短跑世界纪录保持者是田径运动员尤塞安·博尔特[5]。</a:t>
            </a: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a:t>拓展知识</a:t>
            </a:r>
            <a:endParaRPr lang="zh-CN" altLang="en-US"/>
          </a:p>
        </p:txBody>
      </p:sp>
      <p:sp>
        <p:nvSpPr>
          <p:cNvPr id="3" name="文本框 2"/>
          <p:cNvSpPr txBox="1"/>
          <p:nvPr/>
        </p:nvSpPr>
        <p:spPr>
          <a:xfrm>
            <a:off x="769620" y="1372870"/>
            <a:ext cx="10760710" cy="5077460"/>
          </a:xfrm>
          <a:prstGeom prst="rect">
            <a:avLst/>
          </a:prstGeom>
          <a:noFill/>
        </p:spPr>
        <p:txBody>
          <a:bodyPr wrap="square" rtlCol="0" anchor="t">
            <a:spAutoFit/>
          </a:bodyPr>
          <a:p>
            <a:pPr algn="just">
              <a:lnSpc>
                <a:spcPct val="150000"/>
              </a:lnSpc>
            </a:pPr>
            <a:r>
              <a:rPr lang="zh-CN" altLang="en-US"/>
              <a:t>《奥林匹克宪章》赋予奥林匹克精神的内容是“相互理解、友谊长久、团结一致和公平竞争”[6]。</a:t>
            </a:r>
            <a:endParaRPr lang="zh-CN" altLang="en-US"/>
          </a:p>
          <a:p>
            <a:pPr algn="just">
              <a:lnSpc>
                <a:spcPct val="150000"/>
              </a:lnSpc>
            </a:pPr>
            <a:r>
              <a:rPr lang="zh-CN" altLang="en-US" b="1">
                <a:solidFill>
                  <a:schemeClr val="accent2"/>
                </a:solidFill>
              </a:rPr>
              <a:t>奥林匹克运动的宗旨</a:t>
            </a:r>
            <a:r>
              <a:rPr lang="zh-CN" altLang="en-US"/>
              <a:t>是使体育运动为人类的和谐发展服务，以提高人类尊严；以友谊、团结和公平竞赛的精神，促进青年之间的相互理解，从而有助于建立一个更加美好与和平的世界[7]。</a:t>
            </a:r>
            <a:endParaRPr lang="zh-CN" altLang="en-US"/>
          </a:p>
          <a:p>
            <a:pPr algn="just">
              <a:lnSpc>
                <a:spcPct val="150000"/>
              </a:lnSpc>
            </a:pPr>
            <a:r>
              <a:rPr lang="zh-CN" altLang="en-US"/>
              <a:t>历届奥运会主题曲有汉城奥运会的《手拉手》，北京奥运会的《我和你》，伦敦奥运会的《生存》等[8]。</a:t>
            </a:r>
            <a:endParaRPr lang="zh-CN" altLang="en-US"/>
          </a:p>
          <a:p>
            <a:pPr algn="just">
              <a:lnSpc>
                <a:spcPct val="150000"/>
              </a:lnSpc>
            </a:pPr>
            <a:r>
              <a:rPr lang="zh-CN" altLang="en-US"/>
              <a:t>历届奥运会的口号有：2004年雅典奥运会的“欢迎回家”，2008年北京奥运会的“同一个世界，同一个梦想”[9]，2024年巴黎奥运会和残奥会口号“奥运更开放”[10]。</a:t>
            </a:r>
            <a:endParaRPr lang="zh-CN" altLang="en-US"/>
          </a:p>
          <a:p>
            <a:pPr algn="just">
              <a:lnSpc>
                <a:spcPct val="150000"/>
              </a:lnSpc>
            </a:pPr>
            <a:r>
              <a:rPr lang="zh-CN" altLang="en-US" b="1">
                <a:solidFill>
                  <a:schemeClr val="accent4"/>
                </a:solidFill>
              </a:rPr>
              <a:t>奥运会图标由5个奥林匹克环套接组成</a:t>
            </a:r>
            <a:r>
              <a:rPr lang="zh-CN" altLang="en-US"/>
              <a:t>，五环从左到右互相套接，上面是蓝、黑、红环，下面是是黄、绿环，整个造形为一个底部小的规则梯形；象征五大洲和全世界的运动员在奥运会上相聚一堂[11]。</a:t>
            </a:r>
            <a:endParaRPr lang="zh-CN" altLang="en-US"/>
          </a:p>
          <a:p>
            <a:pPr algn="just">
              <a:lnSpc>
                <a:spcPct val="150000"/>
              </a:lnSpc>
            </a:pPr>
            <a:r>
              <a:rPr lang="zh-CN" altLang="en-US"/>
              <a:t>现代奥林匹克运动的发起人、法国体育活动家皮埃尔·德·顾拜旦被誉为“现代奥林匹克之父”[12]。近代中国著名的体育事业领导人、外交家王正廷被誉为“中国奥运之父”[13]。</a:t>
            </a:r>
            <a:endParaRPr lang="zh-CN" altLang="en-US"/>
          </a:p>
          <a:p>
            <a:pPr algn="just">
              <a:lnSpc>
                <a:spcPct val="150000"/>
              </a:lnSpc>
            </a:pPr>
            <a:r>
              <a:rPr lang="zh-CN" altLang="en-US"/>
              <a:t>2008年北京奥运会开闭幕式、2022年北京冬奥会和冬残奥会开闭幕式的总导演均由中国导演张艺谋担任，他也成为世界第一位执导夏奥和冬奥开闭幕式的“双奥”总导演[14]</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6148705" y="2767965"/>
            <a:ext cx="5514340" cy="1322070"/>
          </a:xfrm>
          <a:prstGeom prst="rect">
            <a:avLst/>
          </a:prstGeom>
          <a:noFill/>
        </p:spPr>
        <p:txBody>
          <a:bodyPr wrap="square" rtlCol="0" anchor="t">
            <a:spAutoFit/>
          </a:bodyPr>
          <a:p>
            <a:pPr algn="dist"/>
            <a:r>
              <a:rPr lang="zh-CN" altLang="en-US" sz="8000" b="1">
                <a:latin typeface="汉仪铸字葫芦娃W" panose="00020600040101010101" charset="-122"/>
                <a:ea typeface="汉仪铸字葫芦娃W" panose="00020600040101010101" charset="-122"/>
              </a:rPr>
              <a:t>谢谢聆听</a:t>
            </a:r>
            <a:endParaRPr lang="zh-CN" altLang="en-US" sz="8000" b="1">
              <a:latin typeface="汉仪铸字葫芦娃W" panose="00020600040101010101" charset="-122"/>
              <a:ea typeface="汉仪铸字葫芦娃W" panose="00020600040101010101" charset="-122"/>
            </a:endParaRPr>
          </a:p>
        </p:txBody>
      </p:sp>
      <p:sp>
        <p:nvSpPr>
          <p:cNvPr id="34" name="矩形 33"/>
          <p:cNvSpPr/>
          <p:nvPr/>
        </p:nvSpPr>
        <p:spPr>
          <a:xfrm rot="20847476">
            <a:off x="7042150" y="1523365"/>
            <a:ext cx="603885" cy="603885"/>
          </a:xfrm>
          <a:prstGeom prst="rect">
            <a:avLst/>
          </a:prstGeom>
          <a:solidFill>
            <a:srgbClr val="E35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600" b="1">
              <a:solidFill>
                <a:srgbClr val="CF3044"/>
              </a:solidFill>
              <a:latin typeface="汉仪铸字葫芦娃W" panose="00020600040101010101" charset="-122"/>
              <a:ea typeface="汉仪铸字葫芦娃W" panose="00020600040101010101" charset="-122"/>
              <a:sym typeface="汉仪劲楷简" panose="00020600040101010101" charset="-122"/>
            </a:endParaRPr>
          </a:p>
        </p:txBody>
      </p:sp>
      <p:sp>
        <p:nvSpPr>
          <p:cNvPr id="35" name="文本框 34"/>
          <p:cNvSpPr txBox="1"/>
          <p:nvPr/>
        </p:nvSpPr>
        <p:spPr>
          <a:xfrm rot="20847476">
            <a:off x="7247255" y="1501775"/>
            <a:ext cx="193675" cy="646430"/>
          </a:xfrm>
          <a:prstGeom prst="rect">
            <a:avLst/>
          </a:prstGeom>
          <a:noFill/>
        </p:spPr>
        <p:txBody>
          <a:bodyPr wrap="square" rtlCol="0">
            <a:spAutoFit/>
          </a:bodyPr>
          <a:p>
            <a:pPr algn="ctr"/>
            <a:r>
              <a:rPr lang="zh-CN" altLang="en-US" sz="3600" b="1">
                <a:solidFill>
                  <a:schemeClr val="bg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rPr>
              <a:t>开</a:t>
            </a:r>
            <a:endParaRPr lang="zh-CN" altLang="en-US" sz="3600" b="1">
              <a:solidFill>
                <a:schemeClr val="bg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37" name="矩形 36"/>
          <p:cNvSpPr/>
          <p:nvPr/>
        </p:nvSpPr>
        <p:spPr>
          <a:xfrm rot="555320">
            <a:off x="7851775" y="1527810"/>
            <a:ext cx="603885" cy="603885"/>
          </a:xfrm>
          <a:prstGeom prst="rect">
            <a:avLst/>
          </a:prstGeom>
          <a:solidFill>
            <a:srgbClr val="FFB9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600" b="1">
              <a:latin typeface="汉仪铸字葫芦娃W" panose="00020600040101010101" charset="-122"/>
              <a:ea typeface="汉仪铸字葫芦娃W" panose="00020600040101010101" charset="-122"/>
              <a:sym typeface="汉仪劲楷简" panose="00020600040101010101" charset="-122"/>
            </a:endParaRPr>
          </a:p>
        </p:txBody>
      </p:sp>
      <p:sp>
        <p:nvSpPr>
          <p:cNvPr id="40" name="矩形 39"/>
          <p:cNvSpPr/>
          <p:nvPr/>
        </p:nvSpPr>
        <p:spPr>
          <a:xfrm rot="20553452">
            <a:off x="8603615" y="1522730"/>
            <a:ext cx="603885" cy="603885"/>
          </a:xfrm>
          <a:prstGeom prst="rect">
            <a:avLst/>
          </a:prstGeom>
          <a:solidFill>
            <a:srgbClr val="222F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600" b="1">
              <a:latin typeface="汉仪铸字葫芦娃W" panose="00020600040101010101" charset="-122"/>
              <a:ea typeface="汉仪铸字葫芦娃W" panose="00020600040101010101" charset="-122"/>
              <a:sym typeface="汉仪劲楷简" panose="00020600040101010101" charset="-122"/>
            </a:endParaRPr>
          </a:p>
        </p:txBody>
      </p:sp>
      <p:sp>
        <p:nvSpPr>
          <p:cNvPr id="41" name="文本框 40"/>
          <p:cNvSpPr txBox="1"/>
          <p:nvPr/>
        </p:nvSpPr>
        <p:spPr>
          <a:xfrm rot="20553452">
            <a:off x="8808720" y="1501140"/>
            <a:ext cx="193675" cy="646430"/>
          </a:xfrm>
          <a:prstGeom prst="rect">
            <a:avLst/>
          </a:prstGeom>
          <a:noFill/>
        </p:spPr>
        <p:txBody>
          <a:bodyPr wrap="square" rtlCol="0">
            <a:spAutoFit/>
          </a:bodyPr>
          <a:p>
            <a:pPr algn="ctr"/>
            <a:r>
              <a:rPr lang="zh-CN" altLang="en-US" sz="3600" b="1">
                <a:solidFill>
                  <a:schemeClr val="bg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rPr>
              <a:t>第</a:t>
            </a:r>
            <a:endParaRPr lang="zh-CN" altLang="en-US" sz="3600" b="1">
              <a:solidFill>
                <a:schemeClr val="bg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43" name="矩形 42"/>
          <p:cNvSpPr/>
          <p:nvPr/>
        </p:nvSpPr>
        <p:spPr>
          <a:xfrm rot="711397">
            <a:off x="9357360" y="1550670"/>
            <a:ext cx="603885" cy="603885"/>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600" b="1">
              <a:latin typeface="汉仪铸字葫芦娃W" panose="00020600040101010101" charset="-122"/>
              <a:ea typeface="汉仪铸字葫芦娃W" panose="00020600040101010101" charset="-122"/>
              <a:sym typeface="汉仪劲楷简" panose="00020600040101010101" charset="-122"/>
            </a:endParaRPr>
          </a:p>
        </p:txBody>
      </p:sp>
      <p:sp>
        <p:nvSpPr>
          <p:cNvPr id="46" name="矩形 45"/>
          <p:cNvSpPr/>
          <p:nvPr/>
        </p:nvSpPr>
        <p:spPr>
          <a:xfrm rot="20414756">
            <a:off x="10127615" y="1492250"/>
            <a:ext cx="603885" cy="603885"/>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600" b="1">
              <a:latin typeface="汉仪铸字葫芦娃W" panose="00020600040101010101" charset="-122"/>
              <a:ea typeface="汉仪铸字葫芦娃W" panose="00020600040101010101" charset="-122"/>
              <a:sym typeface="汉仪劲楷简" panose="00020600040101010101" charset="-122"/>
            </a:endParaRPr>
          </a:p>
        </p:txBody>
      </p:sp>
      <p:sp>
        <p:nvSpPr>
          <p:cNvPr id="47" name="文本框 46"/>
          <p:cNvSpPr txBox="1"/>
          <p:nvPr/>
        </p:nvSpPr>
        <p:spPr>
          <a:xfrm rot="20414756">
            <a:off x="10332720" y="1471295"/>
            <a:ext cx="193675" cy="646430"/>
          </a:xfrm>
          <a:prstGeom prst="rect">
            <a:avLst/>
          </a:prstGeom>
          <a:noFill/>
        </p:spPr>
        <p:txBody>
          <a:bodyPr wrap="square" rtlCol="0">
            <a:spAutoFit/>
          </a:bodyPr>
          <a:p>
            <a:pPr algn="ctr"/>
            <a:r>
              <a:rPr lang="zh-CN" altLang="en-US" sz="3600" b="1">
                <a:solidFill>
                  <a:schemeClr val="bg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rPr>
              <a:t>课</a:t>
            </a:r>
            <a:endParaRPr lang="zh-CN" altLang="en-US" sz="3600" b="1">
              <a:solidFill>
                <a:schemeClr val="bg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6" name="文本框 5"/>
          <p:cNvSpPr txBox="1"/>
          <p:nvPr/>
        </p:nvSpPr>
        <p:spPr>
          <a:xfrm rot="627476">
            <a:off x="8037830" y="1551305"/>
            <a:ext cx="193675" cy="645160"/>
          </a:xfrm>
          <a:prstGeom prst="rect">
            <a:avLst/>
          </a:prstGeom>
          <a:noFill/>
        </p:spPr>
        <p:txBody>
          <a:bodyPr wrap="square" rtlCol="0">
            <a:spAutoFit/>
          </a:bodyPr>
          <a:p>
            <a:pPr algn="ctr"/>
            <a:r>
              <a:rPr lang="zh-CN" altLang="en-US" sz="3600" b="1">
                <a:solidFill>
                  <a:schemeClr val="bg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rPr>
              <a:t>学</a:t>
            </a:r>
            <a:endParaRPr lang="zh-CN" altLang="en-US" sz="3600" b="1">
              <a:solidFill>
                <a:schemeClr val="bg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7" name="文本框 6"/>
          <p:cNvSpPr txBox="1"/>
          <p:nvPr/>
        </p:nvSpPr>
        <p:spPr>
          <a:xfrm rot="513451">
            <a:off x="9561195" y="1553210"/>
            <a:ext cx="193675" cy="645160"/>
          </a:xfrm>
          <a:prstGeom prst="rect">
            <a:avLst/>
          </a:prstGeom>
          <a:noFill/>
        </p:spPr>
        <p:txBody>
          <a:bodyPr wrap="square" rtlCol="0">
            <a:spAutoFit/>
          </a:bodyPr>
          <a:p>
            <a:pPr algn="ctr"/>
            <a:r>
              <a:rPr lang="zh-CN" altLang="en-US" sz="3600" b="1">
                <a:solidFill>
                  <a:schemeClr val="bg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rPr>
              <a:t>一</a:t>
            </a:r>
            <a:endParaRPr lang="zh-CN" altLang="en-US" sz="3600" b="1">
              <a:solidFill>
                <a:schemeClr val="bg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 name="文本框 39"/>
          <p:cNvSpPr txBox="1"/>
          <p:nvPr/>
        </p:nvSpPr>
        <p:spPr>
          <a:xfrm>
            <a:off x="5565775" y="3083560"/>
            <a:ext cx="6175375" cy="922020"/>
          </a:xfrm>
          <a:prstGeom prst="rect">
            <a:avLst/>
          </a:prstGeom>
          <a:noFill/>
        </p:spPr>
        <p:txBody>
          <a:bodyPr wrap="square">
            <a:spAutoFit/>
          </a:bodyPr>
          <a:lstStyle>
            <a:defPPr>
              <a:defRPr lang="zh-CN"/>
            </a:defPPr>
            <a:lvl1pPr algn="l">
              <a:defRPr sz="8800">
                <a:gradFill flip="none" rotWithShape="1">
                  <a:gsLst>
                    <a:gs pos="100000">
                      <a:srgbClr val="028A96"/>
                    </a:gs>
                    <a:gs pos="60000">
                      <a:srgbClr val="00AB3C"/>
                    </a:gs>
                    <a:gs pos="0">
                      <a:srgbClr val="0F82CB"/>
                    </a:gs>
                  </a:gsLst>
                  <a:lin ang="10800000" scaled="1"/>
                </a:gradFill>
                <a:latin typeface="汉仪菱心体简" panose="02010400000101010101" pitchFamily="2" charset="-122"/>
                <a:ea typeface="汉仪菱心体简" panose="02010400000101010101" pitchFamily="2" charset="-122"/>
                <a:cs typeface="+mn-ea"/>
              </a:defRPr>
            </a:lvl1pPr>
          </a:lstStyle>
          <a:p>
            <a:pPr algn="ctr"/>
            <a:r>
              <a:rPr lang="zh-CN" altLang="en-US" sz="5400">
                <a:solidFill>
                  <a:schemeClr val="tx1"/>
                </a:solidFill>
                <a:latin typeface="汉仪铸字葫芦娃W" panose="00020600040101010101" charset="-122"/>
                <a:ea typeface="汉仪铸字葫芦娃W" panose="00020600040101010101" charset="-122"/>
                <a:sym typeface="汉仪劲楷简" panose="00020600040101010101" charset="-122"/>
              </a:rPr>
              <a:t>运动与营养</a:t>
            </a:r>
            <a:endParaRPr lang="zh-CN" altLang="en-US" sz="5400">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46" name="矩形 45"/>
          <p:cNvSpPr/>
          <p:nvPr/>
        </p:nvSpPr>
        <p:spPr>
          <a:xfrm rot="20847476">
            <a:off x="6612890" y="1616075"/>
            <a:ext cx="1052195" cy="962660"/>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47" name="文本框 46"/>
          <p:cNvSpPr txBox="1"/>
          <p:nvPr/>
        </p:nvSpPr>
        <p:spPr>
          <a:xfrm rot="20847476">
            <a:off x="6970395" y="1743075"/>
            <a:ext cx="337185" cy="708025"/>
          </a:xfrm>
          <a:prstGeom prst="rect">
            <a:avLst/>
          </a:prstGeom>
          <a:noFill/>
        </p:spPr>
        <p:txBody>
          <a:bodyPr wrap="square" rtlCol="0">
            <a:spAutoFit/>
          </a:bodyPr>
          <a:lstStyle/>
          <a:p>
            <a:pPr algn="ctr"/>
            <a:endParaRPr lang="zh-CN" altLang="en-US" sz="40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45" name="矩形 44"/>
          <p:cNvSpPr/>
          <p:nvPr/>
        </p:nvSpPr>
        <p:spPr>
          <a:xfrm rot="20908138">
            <a:off x="6759575" y="1762125"/>
            <a:ext cx="800100" cy="703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solidFill>
              <a:latin typeface="汉仪铸字葫芦娃W" panose="00020600040101010101" charset="-122"/>
              <a:ea typeface="汉仪铸字葫芦娃W" panose="00020600040101010101" charset="-122"/>
            </a:endParaRPr>
          </a:p>
        </p:txBody>
      </p:sp>
      <p:sp>
        <p:nvSpPr>
          <p:cNvPr id="43" name="文本框 42"/>
          <p:cNvSpPr txBox="1"/>
          <p:nvPr/>
        </p:nvSpPr>
        <p:spPr>
          <a:xfrm rot="20605942">
            <a:off x="6781800" y="1764665"/>
            <a:ext cx="942340" cy="768350"/>
          </a:xfrm>
          <a:prstGeom prst="rect">
            <a:avLst/>
          </a:prstGeom>
          <a:noFill/>
        </p:spPr>
        <p:txBody>
          <a:bodyPr wrap="square">
            <a:spAutoFit/>
          </a:bodyPr>
          <a:lstStyle/>
          <a:p>
            <a:pPr algn="l"/>
            <a:r>
              <a:rPr lang="zh-CN" altLang="en-US" sz="4400">
                <a:solidFill>
                  <a:schemeClr val="tx1"/>
                </a:solidFill>
                <a:latin typeface="汉仪铸字葫芦娃W" panose="00020600040101010101" charset="-122"/>
                <a:ea typeface="汉仪铸字葫芦娃W" panose="00020600040101010101" charset="-122"/>
                <a:cs typeface="+mn-ea"/>
                <a:sym typeface="+mn-lt"/>
              </a:rPr>
              <a:t>任</a:t>
            </a:r>
            <a:endParaRPr lang="zh-CN" altLang="en-US" sz="4400">
              <a:solidFill>
                <a:schemeClr val="tx1"/>
              </a:solidFill>
              <a:latin typeface="汉仪铸字葫芦娃W" panose="00020600040101010101" charset="-122"/>
              <a:ea typeface="汉仪铸字葫芦娃W" panose="00020600040101010101" charset="-122"/>
              <a:cs typeface="+mn-ea"/>
              <a:sym typeface="+mn-lt"/>
            </a:endParaRPr>
          </a:p>
        </p:txBody>
      </p:sp>
      <p:sp>
        <p:nvSpPr>
          <p:cNvPr id="80" name="矩形 79"/>
          <p:cNvSpPr/>
          <p:nvPr/>
        </p:nvSpPr>
        <p:spPr>
          <a:xfrm rot="555320">
            <a:off x="8174355" y="1576070"/>
            <a:ext cx="1052195" cy="962660"/>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81" name="文本框 80"/>
          <p:cNvSpPr txBox="1"/>
          <p:nvPr/>
        </p:nvSpPr>
        <p:spPr>
          <a:xfrm rot="555320">
            <a:off x="8531860" y="1542415"/>
            <a:ext cx="337185" cy="1030605"/>
          </a:xfrm>
          <a:prstGeom prst="rect">
            <a:avLst/>
          </a:prstGeom>
          <a:noFill/>
        </p:spPr>
        <p:txBody>
          <a:bodyPr wrap="square" rtlCol="0">
            <a:spAutoFit/>
          </a:bodyPr>
          <a:lstStyle/>
          <a:p>
            <a:pPr algn="ctr"/>
            <a:endParaRPr lang="zh-CN" altLang="en-US" sz="36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79" name="矩形 78"/>
          <p:cNvSpPr/>
          <p:nvPr/>
        </p:nvSpPr>
        <p:spPr>
          <a:xfrm rot="530917">
            <a:off x="8293100" y="1693545"/>
            <a:ext cx="800100" cy="703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汉仪铸字葫芦娃W" panose="00020600040101010101" charset="-122"/>
              <a:ea typeface="汉仪铸字葫芦娃W" panose="00020600040101010101" charset="-122"/>
            </a:endParaRPr>
          </a:p>
        </p:txBody>
      </p:sp>
      <p:sp>
        <p:nvSpPr>
          <p:cNvPr id="77" name="文本框 76"/>
          <p:cNvSpPr txBox="1"/>
          <p:nvPr/>
        </p:nvSpPr>
        <p:spPr>
          <a:xfrm rot="662449" flipH="1">
            <a:off x="8314690" y="1664970"/>
            <a:ext cx="273685" cy="768350"/>
          </a:xfrm>
          <a:prstGeom prst="rect">
            <a:avLst/>
          </a:prstGeom>
          <a:noFill/>
        </p:spPr>
        <p:txBody>
          <a:bodyPr wrap="square">
            <a:spAutoFit/>
          </a:bodyPr>
          <a:lstStyle/>
          <a:p>
            <a:pPr algn="l"/>
            <a:r>
              <a:rPr lang="zh-CN" altLang="en-US" sz="4400">
                <a:solidFill>
                  <a:schemeClr val="tx1"/>
                </a:solidFill>
                <a:latin typeface="汉仪铸字葫芦娃W" panose="00020600040101010101" charset="-122"/>
                <a:ea typeface="汉仪铸字葫芦娃W" panose="00020600040101010101" charset="-122"/>
                <a:cs typeface="+mn-ea"/>
                <a:sym typeface="+mn-lt"/>
              </a:rPr>
              <a:t>伍</a:t>
            </a:r>
            <a:endParaRPr lang="zh-CN" altLang="en-US" sz="4400">
              <a:solidFill>
                <a:schemeClr val="tx1"/>
              </a:solidFill>
              <a:latin typeface="汉仪铸字葫芦娃W" panose="00020600040101010101" charset="-122"/>
              <a:ea typeface="汉仪铸字葫芦娃W" panose="00020600040101010101" charset="-122"/>
              <a:cs typeface="+mn-ea"/>
              <a:sym typeface="+mn-lt"/>
            </a:endParaRPr>
          </a:p>
        </p:txBody>
      </p:sp>
      <p:sp>
        <p:nvSpPr>
          <p:cNvPr id="87" name="矩形 86"/>
          <p:cNvSpPr/>
          <p:nvPr/>
        </p:nvSpPr>
        <p:spPr>
          <a:xfrm rot="20553452">
            <a:off x="9672320" y="1510030"/>
            <a:ext cx="1052195" cy="962660"/>
          </a:xfrm>
          <a:prstGeom prst="rect">
            <a:avLst/>
          </a:prstGeom>
          <a:solidFill>
            <a:srgbClr val="222F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88" name="文本框 87"/>
          <p:cNvSpPr txBox="1"/>
          <p:nvPr/>
        </p:nvSpPr>
        <p:spPr>
          <a:xfrm rot="20553452">
            <a:off x="10029825" y="1476375"/>
            <a:ext cx="337185" cy="1030605"/>
          </a:xfrm>
          <a:prstGeom prst="rect">
            <a:avLst/>
          </a:prstGeom>
          <a:noFill/>
        </p:spPr>
        <p:txBody>
          <a:bodyPr wrap="square" rtlCol="0">
            <a:spAutoFit/>
          </a:bodyPr>
          <a:lstStyle/>
          <a:p>
            <a:pPr algn="ctr"/>
            <a:endParaRPr lang="zh-CN" altLang="en-US" sz="36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86" name="矩形 85"/>
          <p:cNvSpPr/>
          <p:nvPr/>
        </p:nvSpPr>
        <p:spPr>
          <a:xfrm rot="20635060">
            <a:off x="9801860" y="1645285"/>
            <a:ext cx="800100" cy="703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汉仪铸字葫芦娃W" panose="00020600040101010101" charset="-122"/>
              <a:ea typeface="汉仪铸字葫芦娃W" panose="00020600040101010101" charset="-122"/>
            </a:endParaRPr>
          </a:p>
        </p:txBody>
      </p:sp>
      <p:sp>
        <p:nvSpPr>
          <p:cNvPr id="84" name="文本框 83"/>
          <p:cNvSpPr txBox="1"/>
          <p:nvPr/>
        </p:nvSpPr>
        <p:spPr>
          <a:xfrm rot="20386458" flipH="1">
            <a:off x="9894570" y="1703705"/>
            <a:ext cx="273685" cy="768350"/>
          </a:xfrm>
          <a:prstGeom prst="rect">
            <a:avLst/>
          </a:prstGeom>
          <a:noFill/>
        </p:spPr>
        <p:txBody>
          <a:bodyPr wrap="square">
            <a:spAutoFit/>
          </a:bodyPr>
          <a:lstStyle/>
          <a:p>
            <a:pPr algn="l"/>
            <a:r>
              <a:rPr lang="zh-CN" altLang="en-US" sz="4400">
                <a:solidFill>
                  <a:schemeClr val="tx1"/>
                </a:solidFill>
                <a:latin typeface="汉仪铸字葫芦娃W" panose="00020600040101010101" charset="-122"/>
                <a:ea typeface="汉仪铸字葫芦娃W" panose="00020600040101010101" charset="-122"/>
                <a:cs typeface="+mn-ea"/>
                <a:sym typeface="+mn-lt"/>
              </a:rPr>
              <a:t>一</a:t>
            </a:r>
            <a:endParaRPr lang="zh-CN" altLang="en-US" sz="4400">
              <a:solidFill>
                <a:schemeClr val="tx1"/>
              </a:solidFill>
              <a:latin typeface="汉仪铸字葫芦娃W" panose="00020600040101010101" charset="-122"/>
              <a:ea typeface="汉仪铸字葫芦娃W" panose="00020600040101010101" charset="-122"/>
              <a:cs typeface="+mn-ea"/>
              <a:sym typeface="+mn-lt"/>
            </a:endParaRPr>
          </a:p>
        </p:txBody>
      </p:sp>
      <p:sp>
        <p:nvSpPr>
          <p:cNvPr id="95" name="文本框 94"/>
          <p:cNvSpPr txBox="1"/>
          <p:nvPr/>
        </p:nvSpPr>
        <p:spPr>
          <a:xfrm rot="711397">
            <a:off x="10419715" y="1407160"/>
            <a:ext cx="337185" cy="1030605"/>
          </a:xfrm>
          <a:prstGeom prst="rect">
            <a:avLst/>
          </a:prstGeom>
          <a:noFill/>
        </p:spPr>
        <p:txBody>
          <a:bodyPr wrap="square" rtlCol="0">
            <a:spAutoFit/>
          </a:bodyPr>
          <a:lstStyle/>
          <a:p>
            <a:pPr algn="ctr"/>
            <a:endParaRPr lang="zh-CN" altLang="en-US" sz="36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p:cNvSpPr>
            <a:spLocks noGrp="1"/>
          </p:cNvSpPr>
          <p:nvPr>
            <p:ph type="title"/>
          </p:nvPr>
        </p:nvSpPr>
        <p:spPr/>
        <p:txBody>
          <a:bodyPr/>
          <a:p>
            <a:r>
              <a:rPr lang="zh-CN" altLang="en-US"/>
              <a:t>任务描述</a:t>
            </a:r>
            <a:endParaRPr lang="zh-CN" altLang="en-US"/>
          </a:p>
        </p:txBody>
      </p:sp>
      <p:pic>
        <p:nvPicPr>
          <p:cNvPr id="16" name="图片 15"/>
          <p:cNvPicPr>
            <a:picLocks noChangeAspect="1"/>
          </p:cNvPicPr>
          <p:nvPr/>
        </p:nvPicPr>
        <p:blipFill>
          <a:blip r:embed="rId1"/>
          <a:stretch>
            <a:fillRect/>
          </a:stretch>
        </p:blipFill>
        <p:spPr>
          <a:xfrm>
            <a:off x="5762625" y="590550"/>
            <a:ext cx="6429375" cy="6267450"/>
          </a:xfrm>
          <a:prstGeom prst="rect">
            <a:avLst/>
          </a:prstGeom>
        </p:spPr>
      </p:pic>
      <p:sp>
        <p:nvSpPr>
          <p:cNvPr id="17" name="文本框 16"/>
          <p:cNvSpPr txBox="1"/>
          <p:nvPr/>
        </p:nvSpPr>
        <p:spPr>
          <a:xfrm>
            <a:off x="662940" y="1991360"/>
            <a:ext cx="5099050" cy="3784600"/>
          </a:xfrm>
          <a:prstGeom prst="rect">
            <a:avLst/>
          </a:prstGeom>
          <a:noFill/>
        </p:spPr>
        <p:txBody>
          <a:bodyPr wrap="square" rtlCol="0" anchor="t">
            <a:spAutoFit/>
          </a:bodyPr>
          <a:p>
            <a:pPr algn="just">
              <a:lnSpc>
                <a:spcPct val="150000"/>
              </a:lnSpc>
            </a:pPr>
            <a:r>
              <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rPr>
              <a:t>体育作为一种社会文化现象，既是教育的一环，又是生活的一环。参与体育运动不仅能够强身健体，而且有助于陶冶情操、启迪智慧、壮美人生，有助于培养人的意志品质、自信心，有助于养成健康的生活方式。那么，体育是什么？本任务就需要我们来全面认识体育，包括体育的起源与发展、体育的概念和功能等。</a:t>
            </a:r>
            <a:endPar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a:sym typeface="+mn-ea"/>
              </a:rPr>
              <a:t>任务目标</a:t>
            </a:r>
            <a:endParaRPr lang="zh-CN" altLang="en-US">
              <a:sym typeface="+mn-ea"/>
            </a:endParaRPr>
          </a:p>
        </p:txBody>
      </p:sp>
      <p:pic>
        <p:nvPicPr>
          <p:cNvPr id="13" name="图片 12"/>
          <p:cNvPicPr>
            <a:picLocks noChangeAspect="1"/>
          </p:cNvPicPr>
          <p:nvPr/>
        </p:nvPicPr>
        <p:blipFill>
          <a:blip r:embed="rId1"/>
          <a:stretch>
            <a:fillRect/>
          </a:stretch>
        </p:blipFill>
        <p:spPr>
          <a:xfrm>
            <a:off x="488950" y="1209675"/>
            <a:ext cx="4314825" cy="5086350"/>
          </a:xfrm>
          <a:prstGeom prst="rect">
            <a:avLst/>
          </a:prstGeom>
        </p:spPr>
      </p:pic>
      <p:grpSp>
        <p:nvGrpSpPr>
          <p:cNvPr id="39" name="组合 38"/>
          <p:cNvGrpSpPr/>
          <p:nvPr>
            <p:custDataLst>
              <p:tags r:id="rId2"/>
            </p:custDataLst>
          </p:nvPr>
        </p:nvGrpSpPr>
        <p:grpSpPr>
          <a:xfrm>
            <a:off x="4544060" y="1423035"/>
            <a:ext cx="3279140" cy="2011045"/>
            <a:chOff x="7156" y="2241"/>
            <a:chExt cx="5164" cy="3167"/>
          </a:xfrm>
        </p:grpSpPr>
        <p:sp>
          <p:nvSpPr>
            <p:cNvPr id="22" name="圆角矩形 5"/>
            <p:cNvSpPr/>
            <p:nvPr>
              <p:custDataLst>
                <p:tags r:id="rId3"/>
              </p:custDataLst>
            </p:nvPr>
          </p:nvSpPr>
          <p:spPr>
            <a:xfrm>
              <a:off x="7424" y="2241"/>
              <a:ext cx="1295" cy="1305"/>
            </a:xfrm>
            <a:prstGeom prst="roundRect">
              <a:avLst>
                <a:gd name="adj" fmla="val 8303"/>
              </a:avLst>
            </a:prstGeom>
            <a:solidFill>
              <a:schemeClr val="accent5"/>
            </a:solidFill>
            <a:ln>
              <a:noFill/>
            </a:ln>
            <a:effectLst>
              <a:outerShdw blurRad="114300" dist="25400" dir="18000000" rotWithShape="0">
                <a:schemeClr val="accent5">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圆角矩形 168"/>
            <p:cNvSpPr/>
            <p:nvPr>
              <p:custDataLst>
                <p:tags r:id="rId4"/>
              </p:custDataLst>
            </p:nvPr>
          </p:nvSpPr>
          <p:spPr>
            <a:xfrm>
              <a:off x="7156" y="2492"/>
              <a:ext cx="5165" cy="2917"/>
            </a:xfrm>
            <a:prstGeom prst="roundRect">
              <a:avLst>
                <a:gd name="adj" fmla="val 8303"/>
              </a:avLst>
            </a:prstGeom>
            <a:solidFill>
              <a:schemeClr val="bg1"/>
            </a:solidFill>
            <a:ln>
              <a:noFill/>
            </a:ln>
            <a:effectLst>
              <a:outerShdw blurRad="3175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文本框 24"/>
            <p:cNvSpPr txBox="1"/>
            <p:nvPr>
              <p:custDataLst>
                <p:tags r:id="rId5"/>
              </p:custDataLst>
            </p:nvPr>
          </p:nvSpPr>
          <p:spPr>
            <a:xfrm>
              <a:off x="7424" y="2809"/>
              <a:ext cx="3601" cy="2381"/>
            </a:xfrm>
            <a:prstGeom prst="rect">
              <a:avLst/>
            </a:prstGeom>
            <a:noFill/>
          </p:spPr>
          <p:txBody>
            <a:bodyPr wrap="square" rtlCol="0" anchor="t" anchorCtr="0">
              <a:normAutofit/>
            </a:bodyPr>
            <a:p>
              <a:pPr marL="0" lvl="0" indent="0" algn="l">
                <a:lnSpc>
                  <a:spcPct val="120000"/>
                </a:lnSpc>
                <a:spcBef>
                  <a:spcPts val="0"/>
                </a:spcBef>
                <a:spcAft>
                  <a:spcPts val="800"/>
                </a:spcAft>
                <a:buSzPct val="100000"/>
              </a:pPr>
              <a:r>
                <a:rPr sz="2500" spc="200">
                  <a:solidFill>
                    <a:schemeClr val="tx1"/>
                  </a:solidFill>
                  <a:uFillTx/>
                  <a:ea typeface="+mn-lt"/>
                  <a:sym typeface="汉仪劲楷简" panose="00020600040101010101" charset="-122"/>
                </a:rPr>
                <a:t>了解体育的起源与发展。</a:t>
              </a:r>
              <a:endParaRPr sz="2500" spc="200">
                <a:solidFill>
                  <a:schemeClr val="tx1"/>
                </a:solidFill>
                <a:uFillTx/>
                <a:ea typeface="+mn-lt"/>
                <a:sym typeface="汉仪劲楷简" panose="00020600040101010101" charset="-122"/>
              </a:endParaRPr>
            </a:p>
          </p:txBody>
        </p:sp>
        <p:sp>
          <p:nvSpPr>
            <p:cNvPr id="26" name="椭圆 25"/>
            <p:cNvSpPr/>
            <p:nvPr>
              <p:custDataLst>
                <p:tags r:id="rId6"/>
              </p:custDataLst>
            </p:nvPr>
          </p:nvSpPr>
          <p:spPr>
            <a:xfrm>
              <a:off x="11159" y="2809"/>
              <a:ext cx="798" cy="799"/>
            </a:xfrm>
            <a:prstGeom prst="ellipse">
              <a:avLst/>
            </a:prstGeom>
            <a:solidFill>
              <a:schemeClr val="accent5"/>
            </a:solidFill>
            <a:ln>
              <a:noFill/>
            </a:ln>
            <a:effectLst>
              <a:outerShdw blurRad="254000" dist="114300" dir="4020000" sx="79000" sy="79000" algn="t" rotWithShape="0">
                <a:schemeClr val="accent5">
                  <a:lumMod val="75000"/>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p>
              <a:pPr algn="ctr"/>
              <a:r>
                <a:rPr lang="en-US" altLang="zh-CN" b="1">
                  <a:solidFill>
                    <a:schemeClr val="lt1"/>
                  </a:solidFill>
                </a:rPr>
                <a:t>1</a:t>
              </a:r>
              <a:endParaRPr lang="en-US" altLang="zh-CN" b="1">
                <a:solidFill>
                  <a:schemeClr val="lt1"/>
                </a:solidFill>
              </a:endParaRPr>
            </a:p>
          </p:txBody>
        </p:sp>
      </p:grpSp>
      <p:grpSp>
        <p:nvGrpSpPr>
          <p:cNvPr id="40" name="组合 39"/>
          <p:cNvGrpSpPr/>
          <p:nvPr>
            <p:custDataLst>
              <p:tags r:id="rId7"/>
            </p:custDataLst>
          </p:nvPr>
        </p:nvGrpSpPr>
        <p:grpSpPr>
          <a:xfrm>
            <a:off x="8218805" y="1423035"/>
            <a:ext cx="3279140" cy="2011045"/>
            <a:chOff x="12943" y="2241"/>
            <a:chExt cx="5164" cy="3167"/>
          </a:xfrm>
        </p:grpSpPr>
        <p:sp>
          <p:nvSpPr>
            <p:cNvPr id="27" name="圆角矩形 6"/>
            <p:cNvSpPr/>
            <p:nvPr>
              <p:custDataLst>
                <p:tags r:id="rId8"/>
              </p:custDataLst>
            </p:nvPr>
          </p:nvSpPr>
          <p:spPr>
            <a:xfrm>
              <a:off x="13211" y="2241"/>
              <a:ext cx="1295" cy="1305"/>
            </a:xfrm>
            <a:prstGeom prst="roundRect">
              <a:avLst>
                <a:gd name="adj" fmla="val 8303"/>
              </a:avLst>
            </a:prstGeom>
            <a:solidFill>
              <a:schemeClr val="accent3"/>
            </a:solidFill>
            <a:ln>
              <a:noFill/>
            </a:ln>
            <a:effectLst>
              <a:outerShdw blurRad="114300" dist="25400" dir="18000000"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圆角矩形 7"/>
            <p:cNvSpPr/>
            <p:nvPr>
              <p:custDataLst>
                <p:tags r:id="rId9"/>
              </p:custDataLst>
            </p:nvPr>
          </p:nvSpPr>
          <p:spPr>
            <a:xfrm>
              <a:off x="12943" y="2492"/>
              <a:ext cx="5165" cy="2917"/>
            </a:xfrm>
            <a:prstGeom prst="roundRect">
              <a:avLst>
                <a:gd name="adj" fmla="val 8303"/>
              </a:avLst>
            </a:prstGeom>
            <a:solidFill>
              <a:schemeClr val="bg1"/>
            </a:solidFill>
            <a:ln>
              <a:noFill/>
            </a:ln>
            <a:effectLst>
              <a:outerShdw blurRad="3175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文本框 28"/>
            <p:cNvSpPr txBox="1"/>
            <p:nvPr>
              <p:custDataLst>
                <p:tags r:id="rId10"/>
              </p:custDataLst>
            </p:nvPr>
          </p:nvSpPr>
          <p:spPr>
            <a:xfrm>
              <a:off x="13211" y="2809"/>
              <a:ext cx="3203" cy="2381"/>
            </a:xfrm>
            <a:prstGeom prst="rect">
              <a:avLst/>
            </a:prstGeom>
            <a:noFill/>
          </p:spPr>
          <p:txBody>
            <a:bodyPr wrap="square" rtlCol="0" anchor="t" anchorCtr="0">
              <a:normAutofit/>
            </a:bodyPr>
            <a:p>
              <a:pPr marL="0" lvl="0" indent="0" algn="l">
                <a:lnSpc>
                  <a:spcPct val="120000"/>
                </a:lnSpc>
                <a:spcBef>
                  <a:spcPts val="0"/>
                </a:spcBef>
                <a:spcAft>
                  <a:spcPts val="800"/>
                </a:spcAft>
                <a:buSzPct val="100000"/>
              </a:pPr>
              <a:r>
                <a:rPr sz="2500" spc="200">
                  <a:solidFill>
                    <a:schemeClr val="tx1"/>
                  </a:solidFill>
                  <a:uFillTx/>
                  <a:ea typeface="+mn-lt"/>
                  <a:sym typeface="汉仪劲楷简" panose="00020600040101010101" charset="-122"/>
                </a:rPr>
                <a:t>掌握体育的概念</a:t>
              </a:r>
              <a:r>
                <a:rPr sz="2500" spc="200">
                  <a:solidFill>
                    <a:schemeClr val="tx1"/>
                  </a:solidFill>
                  <a:uFillTx/>
                  <a:latin typeface="Arial" panose="020B0604020202020204" pitchFamily="34" charset="0"/>
                  <a:ea typeface="微软雅黑" panose="020B0503020204020204" charset="-122"/>
                  <a:sym typeface="汉仪劲楷简" panose="00020600040101010101" charset="-122"/>
                </a:rPr>
                <a:t>。</a:t>
              </a:r>
              <a:endParaRPr sz="2500" spc="200">
                <a:solidFill>
                  <a:schemeClr val="tx1"/>
                </a:solidFill>
                <a:uFillTx/>
                <a:latin typeface="Arial" panose="020B0604020202020204" pitchFamily="34" charset="0"/>
                <a:ea typeface="微软雅黑" panose="020B0503020204020204" charset="-122"/>
                <a:sym typeface="汉仪劲楷简" panose="00020600040101010101" charset="-122"/>
              </a:endParaRPr>
            </a:p>
          </p:txBody>
        </p:sp>
        <p:sp>
          <p:nvSpPr>
            <p:cNvPr id="30" name="椭圆 29"/>
            <p:cNvSpPr/>
            <p:nvPr>
              <p:custDataLst>
                <p:tags r:id="rId11"/>
              </p:custDataLst>
            </p:nvPr>
          </p:nvSpPr>
          <p:spPr>
            <a:xfrm>
              <a:off x="16946" y="2809"/>
              <a:ext cx="798" cy="799"/>
            </a:xfrm>
            <a:prstGeom prst="ellipse">
              <a:avLst/>
            </a:prstGeom>
            <a:solidFill>
              <a:schemeClr val="accent3"/>
            </a:solidFill>
            <a:ln>
              <a:noFill/>
            </a:ln>
            <a:effectLst>
              <a:outerShdw blurRad="254000" dist="114300" dir="4020000" sx="79000" sy="79000" algn="t" rotWithShape="0">
                <a:schemeClr val="accent3">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p>
              <a:pPr algn="ctr"/>
              <a:r>
                <a:rPr lang="en-US" altLang="zh-CN" b="1">
                  <a:solidFill>
                    <a:schemeClr val="lt1"/>
                  </a:solidFill>
                </a:rPr>
                <a:t>2</a:t>
              </a:r>
              <a:endParaRPr lang="en-US" altLang="zh-CN" b="1">
                <a:solidFill>
                  <a:schemeClr val="lt1"/>
                </a:solidFill>
              </a:endParaRPr>
            </a:p>
          </p:txBody>
        </p:sp>
      </p:grpSp>
      <p:grpSp>
        <p:nvGrpSpPr>
          <p:cNvPr id="41" name="组合 40"/>
          <p:cNvGrpSpPr/>
          <p:nvPr>
            <p:custDataLst>
              <p:tags r:id="rId12"/>
            </p:custDataLst>
          </p:nvPr>
        </p:nvGrpSpPr>
        <p:grpSpPr>
          <a:xfrm>
            <a:off x="4577080" y="4102735"/>
            <a:ext cx="3279140" cy="2011045"/>
            <a:chOff x="7208" y="6461"/>
            <a:chExt cx="5164" cy="3167"/>
          </a:xfrm>
        </p:grpSpPr>
        <p:sp>
          <p:nvSpPr>
            <p:cNvPr id="31" name="圆角矩形 10"/>
            <p:cNvSpPr/>
            <p:nvPr>
              <p:custDataLst>
                <p:tags r:id="rId13"/>
              </p:custDataLst>
            </p:nvPr>
          </p:nvSpPr>
          <p:spPr>
            <a:xfrm>
              <a:off x="7476" y="6461"/>
              <a:ext cx="1295" cy="1305"/>
            </a:xfrm>
            <a:prstGeom prst="roundRect">
              <a:avLst>
                <a:gd name="adj" fmla="val 8303"/>
              </a:avLst>
            </a:prstGeom>
            <a:solidFill>
              <a:schemeClr val="accent1"/>
            </a:solidFill>
            <a:ln>
              <a:noFill/>
            </a:ln>
            <a:effectLst>
              <a:outerShdw blurRad="114300" dist="25400" dir="18000000"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圆角矩形 11"/>
            <p:cNvSpPr/>
            <p:nvPr>
              <p:custDataLst>
                <p:tags r:id="rId14"/>
              </p:custDataLst>
            </p:nvPr>
          </p:nvSpPr>
          <p:spPr>
            <a:xfrm>
              <a:off x="7208" y="6712"/>
              <a:ext cx="5165" cy="2917"/>
            </a:xfrm>
            <a:prstGeom prst="roundRect">
              <a:avLst>
                <a:gd name="adj" fmla="val 8303"/>
              </a:avLst>
            </a:prstGeom>
            <a:solidFill>
              <a:schemeClr val="bg1"/>
            </a:solidFill>
            <a:ln>
              <a:noFill/>
            </a:ln>
            <a:effectLst>
              <a:outerShdw blurRad="3175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3" name="文本框 32"/>
            <p:cNvSpPr txBox="1"/>
            <p:nvPr>
              <p:custDataLst>
                <p:tags r:id="rId15"/>
              </p:custDataLst>
            </p:nvPr>
          </p:nvSpPr>
          <p:spPr>
            <a:xfrm>
              <a:off x="7565" y="7029"/>
              <a:ext cx="3080" cy="2381"/>
            </a:xfrm>
            <a:prstGeom prst="rect">
              <a:avLst/>
            </a:prstGeom>
            <a:noFill/>
          </p:spPr>
          <p:txBody>
            <a:bodyPr wrap="square" rtlCol="0" anchor="t" anchorCtr="0">
              <a:normAutofit/>
            </a:bodyPr>
            <a:p>
              <a:pPr marL="0" lvl="0" indent="0" algn="l">
                <a:lnSpc>
                  <a:spcPct val="120000"/>
                </a:lnSpc>
                <a:spcBef>
                  <a:spcPts val="0"/>
                </a:spcBef>
                <a:spcAft>
                  <a:spcPts val="800"/>
                </a:spcAft>
                <a:buSzPct val="100000"/>
              </a:pPr>
              <a:r>
                <a:rPr sz="2500" spc="200">
                  <a:solidFill>
                    <a:schemeClr val="tx1"/>
                  </a:solidFill>
                  <a:uFillTx/>
                  <a:ea typeface="+mn-lt"/>
                  <a:sym typeface="汉仪劲楷简" panose="00020600040101010101" charset="-122"/>
                </a:rPr>
                <a:t>熟知体育的功能。</a:t>
              </a:r>
              <a:endParaRPr sz="2500" spc="200">
                <a:solidFill>
                  <a:schemeClr val="tx1"/>
                </a:solidFill>
                <a:uFillTx/>
                <a:ea typeface="+mn-lt"/>
                <a:sym typeface="汉仪劲楷简" panose="00020600040101010101" charset="-122"/>
              </a:endParaRPr>
            </a:p>
          </p:txBody>
        </p:sp>
        <p:sp>
          <p:nvSpPr>
            <p:cNvPr id="34" name="椭圆 33"/>
            <p:cNvSpPr/>
            <p:nvPr>
              <p:custDataLst>
                <p:tags r:id="rId16"/>
              </p:custDataLst>
            </p:nvPr>
          </p:nvSpPr>
          <p:spPr>
            <a:xfrm>
              <a:off x="11211" y="7029"/>
              <a:ext cx="798" cy="799"/>
            </a:xfrm>
            <a:prstGeom prst="ellipse">
              <a:avLst/>
            </a:prstGeom>
            <a:solidFill>
              <a:schemeClr val="accent1"/>
            </a:solidFill>
            <a:ln>
              <a:noFill/>
            </a:ln>
            <a:effectLst>
              <a:outerShdw blurRad="254000" dist="114300" dir="4020000" sx="79000" sy="79000" algn="t" rotWithShape="0">
                <a:schemeClr val="accent1">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p>
              <a:pPr algn="ctr"/>
              <a:r>
                <a:rPr lang="en-US" altLang="zh-CN" b="1">
                  <a:solidFill>
                    <a:schemeClr val="lt1"/>
                  </a:solidFill>
                </a:rPr>
                <a:t>3</a:t>
              </a:r>
              <a:endParaRPr lang="en-US" altLang="zh-CN" b="1">
                <a:solidFill>
                  <a:schemeClr val="lt1"/>
                </a:solidFill>
              </a:endParaRPr>
            </a:p>
          </p:txBody>
        </p:sp>
      </p:grpSp>
      <p:grpSp>
        <p:nvGrpSpPr>
          <p:cNvPr id="42" name="组合 41"/>
          <p:cNvGrpSpPr/>
          <p:nvPr>
            <p:custDataLst>
              <p:tags r:id="rId17"/>
            </p:custDataLst>
          </p:nvPr>
        </p:nvGrpSpPr>
        <p:grpSpPr>
          <a:xfrm>
            <a:off x="8218805" y="4102735"/>
            <a:ext cx="3279140" cy="2011045"/>
            <a:chOff x="12943" y="6461"/>
            <a:chExt cx="5164" cy="3167"/>
          </a:xfrm>
        </p:grpSpPr>
        <p:sp>
          <p:nvSpPr>
            <p:cNvPr id="35" name="圆角矩形 15"/>
            <p:cNvSpPr/>
            <p:nvPr>
              <p:custDataLst>
                <p:tags r:id="rId18"/>
              </p:custDataLst>
            </p:nvPr>
          </p:nvSpPr>
          <p:spPr>
            <a:xfrm>
              <a:off x="13211" y="6461"/>
              <a:ext cx="1295" cy="1305"/>
            </a:xfrm>
            <a:prstGeom prst="roundRect">
              <a:avLst>
                <a:gd name="adj" fmla="val 8303"/>
              </a:avLst>
            </a:prstGeom>
            <a:solidFill>
              <a:schemeClr val="accent6"/>
            </a:solidFill>
            <a:ln>
              <a:noFill/>
            </a:ln>
            <a:effectLst>
              <a:outerShdw blurRad="114300" dist="25400" dir="18000000"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6" name="圆角矩形 16"/>
            <p:cNvSpPr/>
            <p:nvPr>
              <p:custDataLst>
                <p:tags r:id="rId19"/>
              </p:custDataLst>
            </p:nvPr>
          </p:nvSpPr>
          <p:spPr>
            <a:xfrm>
              <a:off x="12943" y="6712"/>
              <a:ext cx="5165" cy="2917"/>
            </a:xfrm>
            <a:prstGeom prst="roundRect">
              <a:avLst>
                <a:gd name="adj" fmla="val 8303"/>
              </a:avLst>
            </a:prstGeom>
            <a:solidFill>
              <a:schemeClr val="bg1"/>
            </a:solidFill>
            <a:ln>
              <a:noFill/>
            </a:ln>
            <a:effectLst>
              <a:outerShdw blurRad="3175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7" name="文本框 36"/>
            <p:cNvSpPr txBox="1"/>
            <p:nvPr>
              <p:custDataLst>
                <p:tags r:id="rId20"/>
              </p:custDataLst>
            </p:nvPr>
          </p:nvSpPr>
          <p:spPr>
            <a:xfrm>
              <a:off x="13211" y="7029"/>
              <a:ext cx="3601" cy="2381"/>
            </a:xfrm>
            <a:prstGeom prst="rect">
              <a:avLst/>
            </a:prstGeom>
            <a:noFill/>
          </p:spPr>
          <p:txBody>
            <a:bodyPr wrap="square" rtlCol="0" anchor="t" anchorCtr="0">
              <a:normAutofit/>
            </a:bodyPr>
            <a:p>
              <a:pPr marL="0" lvl="0" algn="l">
                <a:lnSpc>
                  <a:spcPct val="120000"/>
                </a:lnSpc>
                <a:spcBef>
                  <a:spcPts val="0"/>
                </a:spcBef>
                <a:spcAft>
                  <a:spcPts val="800"/>
                </a:spcAft>
                <a:buClrTx/>
                <a:buSzTx/>
                <a:buFontTx/>
              </a:pPr>
              <a:r>
                <a:rPr sz="2500" spc="200">
                  <a:solidFill>
                    <a:schemeClr val="tx1"/>
                  </a:solidFill>
                  <a:uFillTx/>
                  <a:ea typeface="+mn-lt"/>
                  <a:sym typeface="汉仪劲楷简" panose="00020600040101010101" charset="-122"/>
                </a:rPr>
                <a:t>热爱体育，积极弘扬和践行体育精神。</a:t>
              </a:r>
              <a:endParaRPr sz="2500" spc="200">
                <a:solidFill>
                  <a:schemeClr val="tx1"/>
                </a:solidFill>
                <a:uFillTx/>
                <a:ea typeface="+mn-lt"/>
                <a:sym typeface="汉仪劲楷简" panose="00020600040101010101" charset="-122"/>
              </a:endParaRPr>
            </a:p>
          </p:txBody>
        </p:sp>
        <p:sp>
          <p:nvSpPr>
            <p:cNvPr id="38" name="椭圆 37"/>
            <p:cNvSpPr/>
            <p:nvPr>
              <p:custDataLst>
                <p:tags r:id="rId21"/>
              </p:custDataLst>
            </p:nvPr>
          </p:nvSpPr>
          <p:spPr>
            <a:xfrm>
              <a:off x="16946" y="7029"/>
              <a:ext cx="798" cy="799"/>
            </a:xfrm>
            <a:prstGeom prst="ellipse">
              <a:avLst/>
            </a:prstGeom>
            <a:solidFill>
              <a:schemeClr val="accent6"/>
            </a:solidFill>
            <a:ln>
              <a:noFill/>
            </a:ln>
            <a:effectLst>
              <a:outerShdw blurRad="254000" dist="114300" dir="4020000" sx="79000" sy="79000" algn="t" rotWithShape="0">
                <a:schemeClr val="accent6">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p>
              <a:pPr algn="ctr"/>
              <a:r>
                <a:rPr lang="en-US" altLang="zh-CN" b="1">
                  <a:solidFill>
                    <a:schemeClr val="lt1"/>
                  </a:solidFill>
                </a:rPr>
                <a:t>4</a:t>
              </a:r>
              <a:endParaRPr lang="en-US" altLang="zh-CN" b="1">
                <a:solidFill>
                  <a:schemeClr val="lt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0-#ppt_w/2"/>
                                          </p:val>
                                        </p:tav>
                                        <p:tav tm="100000">
                                          <p:val>
                                            <p:strVal val="#ppt_x"/>
                                          </p:val>
                                        </p:tav>
                                      </p:tavLst>
                                    </p:anim>
                                    <p:anim calcmode="lin" valueType="num">
                                      <p:cBhvr additive="base">
                                        <p:cTn id="8" dur="500" fill="hold"/>
                                        <p:tgtEl>
                                          <p:spTgt spid="3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500" fill="hold"/>
                                        <p:tgtEl>
                                          <p:spTgt spid="40"/>
                                        </p:tgtEl>
                                        <p:attrNameLst>
                                          <p:attrName>ppt_x</p:attrName>
                                        </p:attrNameLst>
                                      </p:cBhvr>
                                      <p:tavLst>
                                        <p:tav tm="0">
                                          <p:val>
                                            <p:strVal val="1+#ppt_w/2"/>
                                          </p:val>
                                        </p:tav>
                                        <p:tav tm="100000">
                                          <p:val>
                                            <p:strVal val="#ppt_x"/>
                                          </p:val>
                                        </p:tav>
                                      </p:tavLst>
                                    </p:anim>
                                    <p:anim calcmode="lin" valueType="num">
                                      <p:cBhvr additive="base">
                                        <p:cTn id="14" dur="500" fill="hold"/>
                                        <p:tgtEl>
                                          <p:spTgt spid="4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500" fill="hold"/>
                                        <p:tgtEl>
                                          <p:spTgt spid="41"/>
                                        </p:tgtEl>
                                        <p:attrNameLst>
                                          <p:attrName>ppt_x</p:attrName>
                                        </p:attrNameLst>
                                      </p:cBhvr>
                                      <p:tavLst>
                                        <p:tav tm="0">
                                          <p:val>
                                            <p:strVal val="0-#ppt_w/2"/>
                                          </p:val>
                                        </p:tav>
                                        <p:tav tm="100000">
                                          <p:val>
                                            <p:strVal val="#ppt_x"/>
                                          </p:val>
                                        </p:tav>
                                      </p:tavLst>
                                    </p:anim>
                                    <p:anim calcmode="lin" valueType="num">
                                      <p:cBhvr additive="base">
                                        <p:cTn id="20" dur="500" fill="hold"/>
                                        <p:tgtEl>
                                          <p:spTgt spid="41"/>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42"/>
                                        </p:tgtEl>
                                        <p:attrNameLst>
                                          <p:attrName>style.visibility</p:attrName>
                                        </p:attrNameLst>
                                      </p:cBhvr>
                                      <p:to>
                                        <p:strVal val="visible"/>
                                      </p:to>
                                    </p:set>
                                    <p:anim calcmode="lin" valueType="num">
                                      <p:cBhvr additive="base">
                                        <p:cTn id="25" dur="500" fill="hold"/>
                                        <p:tgtEl>
                                          <p:spTgt spid="42"/>
                                        </p:tgtEl>
                                        <p:attrNameLst>
                                          <p:attrName>ppt_x</p:attrName>
                                        </p:attrNameLst>
                                      </p:cBhvr>
                                      <p:tavLst>
                                        <p:tav tm="0">
                                          <p:val>
                                            <p:strVal val="1+#ppt_w/2"/>
                                          </p:val>
                                        </p:tav>
                                        <p:tav tm="100000">
                                          <p:val>
                                            <p:strVal val="#ppt_x"/>
                                          </p:val>
                                        </p:tav>
                                      </p:tavLst>
                                    </p:anim>
                                    <p:anim calcmode="lin" valueType="num">
                                      <p:cBhvr additive="base">
                                        <p:cTn id="26" dur="50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5008880" y="3213100"/>
            <a:ext cx="3097530" cy="676275"/>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p:nvSpPr>
        <p:spPr>
          <a:xfrm>
            <a:off x="5008880" y="1431925"/>
            <a:ext cx="3097530" cy="676275"/>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5008880" y="2217420"/>
            <a:ext cx="3097530" cy="85725"/>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标题 1"/>
          <p:cNvSpPr>
            <a:spLocks noGrp="1"/>
          </p:cNvSpPr>
          <p:nvPr>
            <p:ph type="title"/>
          </p:nvPr>
        </p:nvSpPr>
        <p:spPr/>
        <p:txBody>
          <a:bodyPr/>
          <a:p>
            <a:r>
              <a:rPr lang="zh-CN" altLang="en-US">
                <a:sym typeface="+mn-ea"/>
              </a:rPr>
              <a:t>任务准备</a:t>
            </a:r>
            <a:endParaRPr lang="zh-CN" altLang="en-US">
              <a:sym typeface="+mn-ea"/>
            </a:endParaRPr>
          </a:p>
        </p:txBody>
      </p:sp>
      <p:sp>
        <p:nvSpPr>
          <p:cNvPr id="3" name="文本框 2"/>
          <p:cNvSpPr txBox="1"/>
          <p:nvPr/>
        </p:nvSpPr>
        <p:spPr>
          <a:xfrm>
            <a:off x="5105400" y="1626870"/>
            <a:ext cx="2540000" cy="398780"/>
          </a:xfrm>
          <a:prstGeom prst="rect">
            <a:avLst/>
          </a:prstGeom>
          <a:noFill/>
        </p:spPr>
        <p:txBody>
          <a:bodyPr wrap="square" rtlCol="0" anchor="t">
            <a:spAutoFit/>
          </a:bodyPr>
          <a:p>
            <a:r>
              <a:rPr lang="zh-CN" altLang="en-US" sz="2000" b="1">
                <a:solidFill>
                  <a:schemeClr val="tx1"/>
                </a:solidFill>
              </a:rPr>
              <a:t>　场地与器材准备</a:t>
            </a:r>
            <a:endParaRPr lang="zh-CN" altLang="en-US" sz="2000" b="1">
              <a:solidFill>
                <a:schemeClr val="tx1"/>
              </a:solidFill>
            </a:endParaRPr>
          </a:p>
        </p:txBody>
      </p:sp>
      <p:sp>
        <p:nvSpPr>
          <p:cNvPr id="12" name="文本框 11"/>
          <p:cNvSpPr txBox="1"/>
          <p:nvPr/>
        </p:nvSpPr>
        <p:spPr>
          <a:xfrm>
            <a:off x="5008880" y="2470785"/>
            <a:ext cx="5650865" cy="506730"/>
          </a:xfrm>
          <a:prstGeom prst="rect">
            <a:avLst/>
          </a:prstGeom>
          <a:noFill/>
        </p:spPr>
        <p:txBody>
          <a:bodyPr wrap="square" rtlCol="0" anchor="t">
            <a:spAutoFit/>
          </a:bodyPr>
          <a:p>
            <a:pPr marL="342900" indent="-342900">
              <a:lnSpc>
                <a:spcPct val="150000"/>
              </a:lnSpc>
              <a:buFont typeface="Arial" panose="020B0604020202020204" pitchFamily="34" charset="0"/>
              <a:buChar char="•"/>
            </a:pPr>
            <a:r>
              <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教室、多媒体</a:t>
            </a:r>
            <a:endPar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pic>
        <p:nvPicPr>
          <p:cNvPr id="13" name="图片 12"/>
          <p:cNvPicPr>
            <a:picLocks noChangeAspect="1"/>
          </p:cNvPicPr>
          <p:nvPr/>
        </p:nvPicPr>
        <p:blipFill>
          <a:blip r:embed="rId1"/>
          <a:stretch>
            <a:fillRect/>
          </a:stretch>
        </p:blipFill>
        <p:spPr>
          <a:xfrm>
            <a:off x="488950" y="1209675"/>
            <a:ext cx="4314825" cy="5086350"/>
          </a:xfrm>
          <a:prstGeom prst="rect">
            <a:avLst/>
          </a:prstGeom>
        </p:spPr>
      </p:pic>
      <p:sp>
        <p:nvSpPr>
          <p:cNvPr id="4" name="矩形 3"/>
          <p:cNvSpPr/>
          <p:nvPr/>
        </p:nvSpPr>
        <p:spPr>
          <a:xfrm>
            <a:off x="5008880" y="3934460"/>
            <a:ext cx="3097530" cy="85725"/>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5105400" y="3343910"/>
            <a:ext cx="2540000" cy="398780"/>
          </a:xfrm>
          <a:prstGeom prst="rect">
            <a:avLst/>
          </a:prstGeom>
          <a:noFill/>
        </p:spPr>
        <p:txBody>
          <a:bodyPr wrap="square" rtlCol="0" anchor="t">
            <a:spAutoFit/>
          </a:bodyPr>
          <a:p>
            <a:r>
              <a:rPr lang="zh-CN" altLang="en-US" sz="2000" b="1">
                <a:solidFill>
                  <a:schemeClr val="tx1"/>
                </a:solidFill>
              </a:rPr>
              <a:t>安全准备</a:t>
            </a:r>
            <a:endParaRPr lang="zh-CN" altLang="en-US" sz="2000" b="1">
              <a:solidFill>
                <a:schemeClr val="tx1"/>
              </a:solidFill>
            </a:endParaRPr>
          </a:p>
        </p:txBody>
      </p:sp>
      <p:sp>
        <p:nvSpPr>
          <p:cNvPr id="8" name="文本框 7"/>
          <p:cNvSpPr txBox="1"/>
          <p:nvPr/>
        </p:nvSpPr>
        <p:spPr>
          <a:xfrm>
            <a:off x="5008880" y="4187825"/>
            <a:ext cx="5650865" cy="1753235"/>
          </a:xfrm>
          <a:prstGeom prst="rect">
            <a:avLst/>
          </a:prstGeom>
          <a:noFill/>
        </p:spPr>
        <p:txBody>
          <a:bodyPr wrap="square" rtlCol="0" anchor="t">
            <a:spAutoFit/>
          </a:bodyPr>
          <a:p>
            <a:pPr marL="342900" indent="-342900">
              <a:lnSpc>
                <a:spcPct val="150000"/>
              </a:lnSpc>
              <a:buFont typeface="Arial" panose="020B0604020202020204" pitchFamily="34" charset="0"/>
              <a:buChar char="•"/>
            </a:pPr>
            <a:r>
              <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1. 检查教室的各种教学设施及电器线路，发现安全隐患及时报告。</a:t>
            </a:r>
            <a:endPar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342900" indent="-342900">
              <a:lnSpc>
                <a:spcPct val="150000"/>
              </a:lnSpc>
              <a:buFont typeface="Arial" panose="020B0604020202020204" pitchFamily="34" charset="0"/>
              <a:buChar char="•"/>
            </a:pPr>
            <a:r>
              <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2. 规范操作多媒体，防止触电。</a:t>
            </a:r>
            <a:endPar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342900" indent="-342900">
              <a:lnSpc>
                <a:spcPct val="150000"/>
              </a:lnSpc>
              <a:buFont typeface="Arial" panose="020B0604020202020204" pitchFamily="34" charset="0"/>
              <a:buChar char="•"/>
            </a:pPr>
            <a:r>
              <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3. 确保身体健康，如遇身体不适，及时告知。</a:t>
            </a:r>
            <a:endPar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a:t>一、体育的起源与发展</a:t>
            </a:r>
            <a:endParaRPr lang="zh-CN" altLang="en-US"/>
          </a:p>
        </p:txBody>
      </p:sp>
      <p:sp>
        <p:nvSpPr>
          <p:cNvPr id="5" name="文本框 4"/>
          <p:cNvSpPr txBox="1"/>
          <p:nvPr/>
        </p:nvSpPr>
        <p:spPr>
          <a:xfrm>
            <a:off x="570865" y="1331595"/>
            <a:ext cx="5501640" cy="5126990"/>
          </a:xfrm>
          <a:prstGeom prst="rect">
            <a:avLst/>
          </a:prstGeom>
          <a:noFill/>
        </p:spPr>
        <p:txBody>
          <a:bodyPr wrap="square" rtlCol="0" anchor="t">
            <a:spAutoFit/>
          </a:bodyPr>
          <a:p>
            <a:pPr algn="just">
              <a:lnSpc>
                <a:spcPct val="130000"/>
              </a:lnSpc>
              <a:spcBef>
                <a:spcPts val="0"/>
              </a:spcBef>
              <a:spcAft>
                <a:spcPts val="0"/>
              </a:spcAft>
            </a:pPr>
            <a:r>
              <a:rPr lang="zh-CN" altLang="en-US">
                <a:latin typeface="汉仪劲楷简" panose="00020600040101010101" charset="-122"/>
                <a:ea typeface="汉仪劲楷简" panose="00020600040101010101" charset="-122"/>
                <a:cs typeface="汉仪劲楷简" panose="00020600040101010101" charset="-122"/>
                <a:sym typeface="汉仪劲楷简" panose="00020600040101010101" charset="-122"/>
              </a:rPr>
              <a:t>体育作为人类文化的重要组成部分，是随着人类社会的发展而逐渐形成和发展起来的。据史学家和考古学家的研究，人类早在原始时代就把走、跑、跳跃、投掷、爬越等作为最基本的生产劳动和日常生活的技能、本领传授给下一代，这是人类教学的萌芽，也是体育活动的萌芽。体育的发展与教育、军事、科学技术的发展，以及人们的宗教活动、休闲娱乐活动有着密切的关系。必须指出，体育在其整个历史发展过程中，是受一定的政治经济所制约，并为一定的政治经济服务的。体育的发展大致经历了以下三个时期：</a:t>
            </a:r>
            <a:r>
              <a:rPr lang="zh-CN" altLang="en-US" b="1">
                <a:solidFill>
                  <a:srgbClr val="4FC2DD"/>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原始的体育萌芽时期</a:t>
            </a:r>
            <a:r>
              <a:rPr lang="zh-CN" altLang="en-US">
                <a:latin typeface="汉仪劲楷简" panose="00020600040101010101" charset="-122"/>
                <a:ea typeface="汉仪劲楷简" panose="00020600040101010101" charset="-122"/>
                <a:cs typeface="汉仪劲楷简" panose="00020600040101010101" charset="-122"/>
                <a:sym typeface="汉仪劲楷简" panose="00020600040101010101" charset="-122"/>
              </a:rPr>
              <a:t>、</a:t>
            </a:r>
            <a:r>
              <a:rPr lang="zh-CN" altLang="en-US" b="1">
                <a:solidFill>
                  <a:schemeClr val="accent2"/>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自觉从事体育时期</a:t>
            </a:r>
            <a:r>
              <a:rPr lang="zh-CN" altLang="en-US">
                <a:latin typeface="汉仪劲楷简" panose="00020600040101010101" charset="-122"/>
                <a:ea typeface="汉仪劲楷简" panose="00020600040101010101" charset="-122"/>
                <a:cs typeface="汉仪劲楷简" panose="00020600040101010101" charset="-122"/>
                <a:sym typeface="汉仪劲楷简" panose="00020600040101010101" charset="-122"/>
              </a:rPr>
              <a:t>、</a:t>
            </a:r>
            <a:r>
              <a:rPr lang="zh-CN" altLang="en-US" b="1">
                <a:solidFill>
                  <a:schemeClr val="accent4"/>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形成与完善体育制度时期</a:t>
            </a:r>
            <a:r>
              <a:rPr lang="zh-CN" altLang="en-US">
                <a:latin typeface="汉仪劲楷简" panose="00020600040101010101" charset="-122"/>
                <a:ea typeface="汉仪劲楷简" panose="00020600040101010101" charset="-122"/>
                <a:cs typeface="汉仪劲楷简" panose="00020600040101010101" charset="-122"/>
                <a:sym typeface="汉仪劲楷简" panose="00020600040101010101" charset="-122"/>
              </a:rPr>
              <a:t>。经过这三个时期，逐步形成了现代的体育体系，其中，竞技体育的发展更是推动现代体育发展的主要动力。</a:t>
            </a:r>
            <a:endParaRPr lang="en-US" altLang="zh-CN">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pic>
        <p:nvPicPr>
          <p:cNvPr id="15" name="图片 14"/>
          <p:cNvPicPr>
            <a:picLocks noChangeAspect="1"/>
          </p:cNvPicPr>
          <p:nvPr/>
        </p:nvPicPr>
        <p:blipFill>
          <a:blip r:embed="rId1"/>
          <a:stretch>
            <a:fillRect/>
          </a:stretch>
        </p:blipFill>
        <p:spPr>
          <a:xfrm>
            <a:off x="6631305" y="1685925"/>
            <a:ext cx="4321175" cy="44183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10.xml><?xml version="1.0" encoding="utf-8"?>
<p:tagLst xmlns:p="http://schemas.openxmlformats.org/presentationml/2006/main">
  <p:tag name="KSO_WM_DIAGRAM_VIRTUALLY_FRAME" val="{&quot;height&quot;:231,&quot;left&quot;:359.4,&quot;top&quot;:162.6,&quot;width&quot;:600.6}"/>
</p:tagLst>
</file>

<file path=ppt/tags/tag100.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775_3*l_h_f*1_2_1"/>
  <p:tag name="KSO_WM_TEMPLATE_CATEGORY" val="diagram"/>
  <p:tag name="KSO_WM_TEMPLATE_INDEX" val="20228775"/>
  <p:tag name="KSO_WM_UNIT_LAYERLEVEL" val="1_1_1"/>
  <p:tag name="KSO_WM_TAG_VERSION" val="1.0"/>
  <p:tag name="KSO_WM_UNIT_TEXT_FILL_FORE_SCHEMECOLOR_INDEX_BRIGHTNESS" val="0"/>
  <p:tag name="KSO_WM_UNIT_TEXT_FILL_FORE_SCHEMECOLOR_INDEX" val="13"/>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228775_3*l_h_i*1_2_2"/>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7"/>
  <p:tag name="KSO_WM_UNIT_FILL_TYPE" val="1"/>
  <p:tag name="KSO_WM_UNIT_SHADOW_SCHEMECOLOR_INDEX_BRIGHTNESS" val="0"/>
  <p:tag name="KSO_WM_UNIT_SHADOW_SCHEMECOLOR_INDEX" val="7"/>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102.xml><?xml version="1.0" encoding="utf-8"?>
<p:tagLst xmlns:p="http://schemas.openxmlformats.org/presentationml/2006/main">
  <p:tag name="KSO_WM_DIAGRAM_VIRTUALLY_FRAME" val="{&quot;height&quot;:396.1347244094488,&quot;left&quot;:83.97669291338583,&quot;top&quot;:85.31527559055118,&quot;width&quot;:821.4233070866142}"/>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775_3*l_h_i*1_3_1"/>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5"/>
  <p:tag name="KSO_WM_UNIT_FILL_TYPE" val="1"/>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775_3*l_h_i*1_3_3"/>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105.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775_3*l_h_f*1_3_1"/>
  <p:tag name="KSO_WM_TEMPLATE_CATEGORY" val="diagram"/>
  <p:tag name="KSO_WM_TEMPLATE_INDEX" val="20228775"/>
  <p:tag name="KSO_WM_UNIT_LAYERLEVEL" val="1_1_1"/>
  <p:tag name="KSO_WM_TAG_VERSION" val="1.0"/>
  <p:tag name="KSO_WM_UNIT_TEXT_FILL_FORE_SCHEMECOLOR_INDEX_BRIGHTNESS" val="0"/>
  <p:tag name="KSO_WM_UNIT_TEXT_FILL_FORE_SCHEMECOLOR_INDEX" val="13"/>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228775_3*l_h_i*1_3_2"/>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5"/>
  <p:tag name="KSO_WM_UNIT_FILL_TYPE" val="1"/>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107.xml><?xml version="1.0" encoding="utf-8"?>
<p:tagLst xmlns:p="http://schemas.openxmlformats.org/presentationml/2006/main">
  <p:tag name="KSO_WM_DIAGRAM_VIRTUALLY_FRAME" val="{&quot;height&quot;:396.1347244094488,&quot;left&quot;:83.97669291338583,&quot;top&quot;:85.31527559055118,&quot;width&quot;:821.4233070866142}"/>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775_3*l_h_i*1_4_1"/>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0"/>
  <p:tag name="KSO_WM_UNIT_FILL_TYPE" val="1"/>
  <p:tag name="KSO_WM_UNIT_SHADOW_SCHEMECOLOR_INDEX_BRIGHTNESS" val="0"/>
  <p:tag name="KSO_WM_UNIT_SHADOW_SCHEMECOLOR_INDEX" val="10"/>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8775_3*l_h_i*1_4_3"/>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11.xml><?xml version="1.0" encoding="utf-8"?>
<p:tagLst xmlns:p="http://schemas.openxmlformats.org/presentationml/2006/main">
  <p:tag name="KSO_WM_DIAGRAM_VIRTUALLY_FRAME" val="{&quot;height&quot;:231,&quot;left&quot;:359.4,&quot;top&quot;:162.6,&quot;width&quot;:600.6}"/>
</p:tagLst>
</file>

<file path=ppt/tags/tag110.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8775_3*l_h_f*1_4_1"/>
  <p:tag name="KSO_WM_TEMPLATE_CATEGORY" val="diagram"/>
  <p:tag name="KSO_WM_TEMPLATE_INDEX" val="20228775"/>
  <p:tag name="KSO_WM_UNIT_LAYERLEVEL" val="1_1_1"/>
  <p:tag name="KSO_WM_TAG_VERSION" val="1.0"/>
  <p:tag name="KSO_WM_UNIT_TEXT_FILL_FORE_SCHEMECOLOR_INDEX_BRIGHTNESS" val="0"/>
  <p:tag name="KSO_WM_UNIT_TEXT_FILL_FORE_SCHEMECOLOR_INDEX" val="13"/>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2"/>
  <p:tag name="KSO_WM_UNIT_ID" val="diagram20228775_3*l_h_i*1_4_2"/>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0"/>
  <p:tag name="KSO_WM_UNIT_FILL_TYPE" val="1"/>
  <p:tag name="KSO_WM_UNIT_SHADOW_SCHEMECOLOR_INDEX_BRIGHTNESS" val="0"/>
  <p:tag name="KSO_WM_UNIT_SHADOW_SCHEMECOLOR_INDEX" val="10"/>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112.xml><?xml version="1.0" encoding="utf-8"?>
<p:tagLst xmlns:p="http://schemas.openxmlformats.org/presentationml/2006/main">
  <p:tag name="commondata" val="eyJjb3VudCI6NDEsImhkaWQiOiJhNTUwNmI1ZDczOTY4NzU0YWIyNGI4MjgxYWNmM2UyYyIsInVzZXJDb3VudCI6NDF9"/>
</p:tagLst>
</file>

<file path=ppt/tags/tag12.xml><?xml version="1.0" encoding="utf-8"?>
<p:tagLst xmlns:p="http://schemas.openxmlformats.org/presentationml/2006/main">
  <p:tag name="KSO_WM_DIAGRAM_VIRTUALLY_FRAME" val="{&quot;height&quot;:231,&quot;left&quot;:359.4,&quot;top&quot;:162.6,&quot;width&quot;:600.6}"/>
</p:tagLst>
</file>

<file path=ppt/tags/tag13.xml><?xml version="1.0" encoding="utf-8"?>
<p:tagLst xmlns:p="http://schemas.openxmlformats.org/presentationml/2006/main">
  <p:tag name="KSO_WM_DIAGRAM_VIRTUALLY_FRAME" val="{&quot;height&quot;:231,&quot;left&quot;:359.4,&quot;top&quot;:162.6,&quot;width&quot;:600.6}"/>
</p:tagLst>
</file>

<file path=ppt/tags/tag14.xml><?xml version="1.0" encoding="utf-8"?>
<p:tagLst xmlns:p="http://schemas.openxmlformats.org/presentationml/2006/main">
  <p:tag name="KSO_WM_DIAGRAM_VIRTUALLY_FRAME" val="{&quot;height&quot;:231,&quot;left&quot;:359.4,&quot;top&quot;:162.6,&quot;width&quot;:600.6}"/>
</p:tagLst>
</file>

<file path=ppt/tags/tag15.xml><?xml version="1.0" encoding="utf-8"?>
<p:tagLst xmlns:p="http://schemas.openxmlformats.org/presentationml/2006/main">
  <p:tag name="KSO_WM_DIAGRAM_VIRTUALLY_FRAME" val="{&quot;height&quot;:231,&quot;left&quot;:359.4,&quot;top&quot;:162.6,&quot;width&quot;:600.6}"/>
</p:tagLst>
</file>

<file path=ppt/tags/tag16.xml><?xml version="1.0" encoding="utf-8"?>
<p:tagLst xmlns:p="http://schemas.openxmlformats.org/presentationml/2006/main">
  <p:tag name="KSO_WM_DIAGRAM_VIRTUALLY_FRAME" val="{&quot;height&quot;:231,&quot;left&quot;:359.4,&quot;top&quot;:162.6,&quot;width&quot;:600.6}"/>
</p:tagLst>
</file>

<file path=ppt/tags/tag17.xml><?xml version="1.0" encoding="utf-8"?>
<p:tagLst xmlns:p="http://schemas.openxmlformats.org/presentationml/2006/main">
  <p:tag name="KSO_WM_DIAGRAM_VIRTUALLY_FRAME" val="{&quot;height&quot;:231,&quot;left&quot;:359.4,&quot;top&quot;:162.6,&quot;width&quot;:600.6}"/>
</p:tagLst>
</file>

<file path=ppt/tags/tag18.xml><?xml version="1.0" encoding="utf-8"?>
<p:tagLst xmlns:p="http://schemas.openxmlformats.org/presentationml/2006/main">
  <p:tag name="KSO_WM_DIAGRAM_VIRTUALLY_FRAME" val="{&quot;height&quot;:231,&quot;left&quot;:359.4,&quot;top&quot;:162.6,&quot;width&quot;:600.6}"/>
</p:tagLst>
</file>

<file path=ppt/tags/tag19.xml><?xml version="1.0" encoding="utf-8"?>
<p:tagLst xmlns:p="http://schemas.openxmlformats.org/presentationml/2006/main">
  <p:tag name="KSO_WM_DIAGRAM_VIRTUALLY_FRAME" val="{&quot;height&quot;:231,&quot;left&quot;:359.4,&quot;top&quot;:162.6,&quot;width&quot;:600.6}"/>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20.xml><?xml version="1.0" encoding="utf-8"?>
<p:tagLst xmlns:p="http://schemas.openxmlformats.org/presentationml/2006/main">
  <p:tag name="KSO_WM_DIAGRAM_VIRTUALLY_FRAME" val="{&quot;height&quot;:231,&quot;left&quot;:359.4,&quot;top&quot;:162.6,&quot;width&quot;:600.6}"/>
</p:tagLst>
</file>

<file path=ppt/tags/tag21.xml><?xml version="1.0" encoding="utf-8"?>
<p:tagLst xmlns:p="http://schemas.openxmlformats.org/presentationml/2006/main">
  <p:tag name="KSO_WM_DIAGRAM_VIRTUALLY_FRAME" val="{&quot;height&quot;:231,&quot;left&quot;:359.4,&quot;top&quot;:162.6,&quot;width&quot;:600.6}"/>
</p:tagLst>
</file>

<file path=ppt/tags/tag22.xml><?xml version="1.0" encoding="utf-8"?>
<p:tagLst xmlns:p="http://schemas.openxmlformats.org/presentationml/2006/main">
  <p:tag name="KSO_WM_DIAGRAM_VIRTUALLY_FRAME" val="{&quot;height&quot;:231,&quot;left&quot;:359.4,&quot;top&quot;:162.6,&quot;width&quot;:600.6}"/>
</p:tagLst>
</file>

<file path=ppt/tags/tag23.xml><?xml version="1.0" encoding="utf-8"?>
<p:tagLst xmlns:p="http://schemas.openxmlformats.org/presentationml/2006/main">
  <p:tag name="KSO_WM_DIAGRAM_VIRTUALLY_FRAME" val="{&quot;height&quot;:396.1194488188976,&quot;left&quot;:83.97669291338583,&quot;top&quot;:85.31527559055118,&quot;width&quot;:821.395118110236}"/>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775_3*l_h_i*1_1_1"/>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9"/>
  <p:tag name="KSO_WM_UNIT_FILL_TYPE" val="1"/>
  <p:tag name="KSO_WM_UNIT_SHADOW_SCHEMECOLOR_INDEX_BRIGHTNESS" val="0"/>
  <p:tag name="KSO_WM_UNIT_SHADOW_SCHEMECOLOR_INDEX" val="9"/>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775_3*l_h_i*1_1_3"/>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26.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775_3*l_h_f*1_1_1"/>
  <p:tag name="KSO_WM_TEMPLATE_CATEGORY" val="diagram"/>
  <p:tag name="KSO_WM_TEMPLATE_INDEX" val="20228775"/>
  <p:tag name="KSO_WM_UNIT_LAYERLEVEL" val="1_1_1"/>
  <p:tag name="KSO_WM_TAG_VERSION" val="1.0"/>
  <p:tag name="KSO_WM_UNIT_TEXT_FILL_FORE_SCHEMECOLOR_INDEX_BRIGHTNESS" val="0"/>
  <p:tag name="KSO_WM_UNIT_TEXT_FILL_FORE_SCHEMECOLOR_INDEX" val="13"/>
  <p:tag name="KSO_WM_UNIT_TEXT_FILL_TYPE" val="1"/>
  <p:tag name="KSO_WM_UNIT_USESOURCEFORMAT_APPLY" val="1"/>
  <p:tag name="KSO_WM_DIAGRAM_VIRTUALLY_FRAME" val="{&quot;height&quot;:396.1194488188976,&quot;left&quot;:83.97669291338583,&quot;top&quot;:85.31527559055118,&quot;width&quot;:821.395118110236}"/>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228775_3*l_h_i*1_1_2"/>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9"/>
  <p:tag name="KSO_WM_UNIT_FILL_TYPE" val="1"/>
  <p:tag name="KSO_WM_UNIT_SHADOW_SCHEMECOLOR_INDEX_BRIGHTNESS" val="-0.25"/>
  <p:tag name="KSO_WM_UNIT_SHADOW_SCHEMECOLOR_INDEX" val="9"/>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28.xml><?xml version="1.0" encoding="utf-8"?>
<p:tagLst xmlns:p="http://schemas.openxmlformats.org/presentationml/2006/main">
  <p:tag name="KSO_WM_DIAGRAM_VIRTUALLY_FRAME" val="{&quot;height&quot;:396.1194488188976,&quot;left&quot;:83.97669291338583,&quot;top&quot;:85.31527559055118,&quot;width&quot;:821.395118110236}"/>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775_3*l_h_i*1_2_1"/>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7"/>
  <p:tag name="KSO_WM_UNIT_FILL_TYPE" val="1"/>
  <p:tag name="KSO_WM_UNIT_SHADOW_SCHEMECOLOR_INDEX_BRIGHTNESS" val="0"/>
  <p:tag name="KSO_WM_UNIT_SHADOW_SCHEMECOLOR_INDEX" val="7"/>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775_3*l_h_i*1_2_3"/>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31.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775_3*l_h_f*1_2_1"/>
  <p:tag name="KSO_WM_TEMPLATE_CATEGORY" val="diagram"/>
  <p:tag name="KSO_WM_TEMPLATE_INDEX" val="20228775"/>
  <p:tag name="KSO_WM_UNIT_LAYERLEVEL" val="1_1_1"/>
  <p:tag name="KSO_WM_TAG_VERSION" val="1.0"/>
  <p:tag name="KSO_WM_UNIT_TEXT_FILL_FORE_SCHEMECOLOR_INDEX_BRIGHTNESS" val="0"/>
  <p:tag name="KSO_WM_UNIT_TEXT_FILL_FORE_SCHEMECOLOR_INDEX" val="13"/>
  <p:tag name="KSO_WM_UNIT_TEXT_FILL_TYPE" val="1"/>
  <p:tag name="KSO_WM_UNIT_USESOURCEFORMAT_APPLY" val="1"/>
  <p:tag name="KSO_WM_DIAGRAM_VIRTUALLY_FRAME" val="{&quot;height&quot;:396.1194488188976,&quot;left&quot;:83.97669291338583,&quot;top&quot;:85.31527559055118,&quot;width&quot;:821.395118110236}"/>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228775_3*l_h_i*1_2_2"/>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7"/>
  <p:tag name="KSO_WM_UNIT_FILL_TYPE" val="1"/>
  <p:tag name="KSO_WM_UNIT_SHADOW_SCHEMECOLOR_INDEX_BRIGHTNESS" val="0"/>
  <p:tag name="KSO_WM_UNIT_SHADOW_SCHEMECOLOR_INDEX" val="7"/>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33.xml><?xml version="1.0" encoding="utf-8"?>
<p:tagLst xmlns:p="http://schemas.openxmlformats.org/presentationml/2006/main">
  <p:tag name="KSO_WM_DIAGRAM_VIRTUALLY_FRAME" val="{&quot;height&quot;:396.1194488188976,&quot;left&quot;:83.97669291338583,&quot;top&quot;:85.31527559055118,&quot;width&quot;:821.395118110236}"/>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775_3*l_h_i*1_3_1"/>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5"/>
  <p:tag name="KSO_WM_UNIT_FILL_TYPE" val="1"/>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775_3*l_h_i*1_3_3"/>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36.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775_3*l_h_f*1_3_1"/>
  <p:tag name="KSO_WM_TEMPLATE_CATEGORY" val="diagram"/>
  <p:tag name="KSO_WM_TEMPLATE_INDEX" val="20228775"/>
  <p:tag name="KSO_WM_UNIT_LAYERLEVEL" val="1_1_1"/>
  <p:tag name="KSO_WM_TAG_VERSION" val="1.0"/>
  <p:tag name="KSO_WM_UNIT_TEXT_FILL_FORE_SCHEMECOLOR_INDEX_BRIGHTNESS" val="0"/>
  <p:tag name="KSO_WM_UNIT_TEXT_FILL_FORE_SCHEMECOLOR_INDEX" val="13"/>
  <p:tag name="KSO_WM_UNIT_TEXT_FILL_TYPE" val="1"/>
  <p:tag name="KSO_WM_UNIT_USESOURCEFORMAT_APPLY" val="1"/>
  <p:tag name="KSO_WM_DIAGRAM_VIRTUALLY_FRAME" val="{&quot;height&quot;:396.1194488188976,&quot;left&quot;:83.97669291338583,&quot;top&quot;:85.31527559055118,&quot;width&quot;:821.395118110236}"/>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228775_3*l_h_i*1_3_2"/>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5"/>
  <p:tag name="KSO_WM_UNIT_FILL_TYPE" val="1"/>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38.xml><?xml version="1.0" encoding="utf-8"?>
<p:tagLst xmlns:p="http://schemas.openxmlformats.org/presentationml/2006/main">
  <p:tag name="KSO_WM_DIAGRAM_VIRTUALLY_FRAME" val="{&quot;height&quot;:396.1194488188976,&quot;left&quot;:83.97669291338583,&quot;top&quot;:85.31527559055118,&quot;width&quot;:821.395118110236}"/>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775_3*l_h_i*1_4_1"/>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0"/>
  <p:tag name="KSO_WM_UNIT_FILL_TYPE" val="1"/>
  <p:tag name="KSO_WM_UNIT_SHADOW_SCHEMECOLOR_INDEX_BRIGHTNESS" val="0"/>
  <p:tag name="KSO_WM_UNIT_SHADOW_SCHEMECOLOR_INDEX" val="10"/>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8775_3*l_h_i*1_4_3"/>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41.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8775_3*l_h_f*1_4_1"/>
  <p:tag name="KSO_WM_TEMPLATE_CATEGORY" val="diagram"/>
  <p:tag name="KSO_WM_TEMPLATE_INDEX" val="20228775"/>
  <p:tag name="KSO_WM_UNIT_LAYERLEVEL" val="1_1_1"/>
  <p:tag name="KSO_WM_TAG_VERSION" val="1.0"/>
  <p:tag name="KSO_WM_UNIT_TEXT_FILL_FORE_SCHEMECOLOR_INDEX_BRIGHTNESS" val="0"/>
  <p:tag name="KSO_WM_UNIT_TEXT_FILL_FORE_SCHEMECOLOR_INDEX" val="13"/>
  <p:tag name="KSO_WM_UNIT_TEXT_FILL_TYPE" val="1"/>
  <p:tag name="KSO_WM_UNIT_USESOURCEFORMAT_APPLY" val="1"/>
  <p:tag name="KSO_WM_DIAGRAM_VIRTUALLY_FRAME" val="{&quot;height&quot;:396.1194488188976,&quot;left&quot;:83.97669291338583,&quot;top&quot;:85.31527559055118,&quot;width&quot;:821.395118110236}"/>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2"/>
  <p:tag name="KSO_WM_UNIT_ID" val="diagram20228775_3*l_h_i*1_4_2"/>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0"/>
  <p:tag name="KSO_WM_UNIT_FILL_TYPE" val="1"/>
  <p:tag name="KSO_WM_UNIT_SHADOW_SCHEMECOLOR_INDEX_BRIGHTNESS" val="0"/>
  <p:tag name="KSO_WM_UNIT_SHADOW_SCHEMECOLOR_INDEX" val="10"/>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43.xml><?xml version="1.0" encoding="utf-8"?>
<p:tagLst xmlns:p="http://schemas.openxmlformats.org/presentationml/2006/main">
  <p:tag name="KSO_WM_MEDIACOVER_FLAG" val="1"/>
  <p:tag name="KSO_WM_UNIT_MEDIACOVER_BTN_STATE" val="1"/>
  <p:tag name="KSO_WM_UNIT_MEDIACOVER_BTNRECT" val="6199*2680*731*731"/>
  <p:tag name="KSO_WM_UNIT_MEDIACOVER_STYLEID" val="1"/>
  <p:tag name="KSO_WM_UNIT_MEDIACOVER_TEXTSTATE" val="0"/>
  <p:tag name="KSO_WM_UNIT_MEDIACOVER_BTN_POS" val="c"/>
  <p:tag name="KSO_WM_UNIT_MEDIACOVER_BTN_STYLE" val="ee0bc779c1f3d7f3e90c96344320e69a"/>
  <p:tag name="KSO_WM_UNIT_MEDIACOVER_RGB" val="000000"/>
  <p:tag name="KSO_WM_UNIT_MEDIACOVER_TRANSPARENCY" val="0.5"/>
</p:tagLst>
</file>

<file path=ppt/tags/tag44.xml><?xml version="1.0" encoding="utf-8"?>
<p:tagLst xmlns:p="http://schemas.openxmlformats.org/presentationml/2006/main">
  <p:tag name="KSO_WM_DIAGRAM_VIRTUALLY_FRAME" val="{&quot;height&quot;:219.8,&quot;left&quot;:157.6,&quot;top&quot;:231.7,&quot;width&quot;:751.35}"/>
</p:tagLst>
</file>

<file path=ppt/tags/tag45.xml><?xml version="1.0" encoding="utf-8"?>
<p:tagLst xmlns:p="http://schemas.openxmlformats.org/presentationml/2006/main">
  <p:tag name="KSO_WM_DIAGRAM_VIRTUALLY_FRAME" val="{&quot;height&quot;:219.8,&quot;left&quot;:157.6,&quot;top&quot;:231.7,&quot;width&quot;:751.35}"/>
</p:tagLst>
</file>

<file path=ppt/tags/tag46.xml><?xml version="1.0" encoding="utf-8"?>
<p:tagLst xmlns:p="http://schemas.openxmlformats.org/presentationml/2006/main">
  <p:tag name="KSO_WM_DIAGRAM_VIRTUALLY_FRAME" val="{&quot;height&quot;:396.1347244094488,&quot;left&quot;:83.97669291338583,&quot;top&quot;:85.31527559055118,&quot;width&quot;:821.4233070866142}"/>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775_3*l_h_i*1_1_1"/>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9"/>
  <p:tag name="KSO_WM_UNIT_FILL_TYPE" val="1"/>
  <p:tag name="KSO_WM_UNIT_SHADOW_SCHEMECOLOR_INDEX_BRIGHTNESS" val="0"/>
  <p:tag name="KSO_WM_UNIT_SHADOW_SCHEMECOLOR_INDEX" val="9"/>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775_3*l_h_i*1_1_3"/>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49.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775_3*l_h_f*1_1_1"/>
  <p:tag name="KSO_WM_TEMPLATE_CATEGORY" val="diagram"/>
  <p:tag name="KSO_WM_TEMPLATE_INDEX" val="20228775"/>
  <p:tag name="KSO_WM_UNIT_LAYERLEVEL" val="1_1_1"/>
  <p:tag name="KSO_WM_TAG_VERSION" val="1.0"/>
  <p:tag name="KSO_WM_UNIT_TEXT_FILL_FORE_SCHEMECOLOR_INDEX_BRIGHTNESS" val="0"/>
  <p:tag name="KSO_WM_UNIT_TEXT_FILL_FORE_SCHEMECOLOR_INDEX" val="13"/>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5.xml><?xml version="1.0" encoding="utf-8"?>
<p:tagLst xmlns:p="http://schemas.openxmlformats.org/presentationml/2006/main">
  <p:tag name="KSO_WM_DIAGRAM_VIRTUALLY_FRAME" val="{&quot;height&quot;:231,&quot;left&quot;:359.4,&quot;top&quot;:162.6,&quot;width&quot;:600.6}"/>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228775_3*l_h_i*1_1_2"/>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9"/>
  <p:tag name="KSO_WM_UNIT_FILL_TYPE" val="1"/>
  <p:tag name="KSO_WM_UNIT_SHADOW_SCHEMECOLOR_INDEX_BRIGHTNESS" val="-0.25"/>
  <p:tag name="KSO_WM_UNIT_SHADOW_SCHEMECOLOR_INDEX" val="9"/>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51.xml><?xml version="1.0" encoding="utf-8"?>
<p:tagLst xmlns:p="http://schemas.openxmlformats.org/presentationml/2006/main">
  <p:tag name="KSO_WM_DIAGRAM_VIRTUALLY_FRAME" val="{&quot;height&quot;:396.1347244094488,&quot;left&quot;:83.97669291338583,&quot;top&quot;:85.31527559055118,&quot;width&quot;:821.4233070866142}"/>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775_3*l_h_i*1_2_1"/>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7"/>
  <p:tag name="KSO_WM_UNIT_FILL_TYPE" val="1"/>
  <p:tag name="KSO_WM_UNIT_SHADOW_SCHEMECOLOR_INDEX_BRIGHTNESS" val="0"/>
  <p:tag name="KSO_WM_UNIT_SHADOW_SCHEMECOLOR_INDEX" val="7"/>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775_3*l_h_i*1_2_3"/>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54.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775_3*l_h_f*1_2_1"/>
  <p:tag name="KSO_WM_TEMPLATE_CATEGORY" val="diagram"/>
  <p:tag name="KSO_WM_TEMPLATE_INDEX" val="20228775"/>
  <p:tag name="KSO_WM_UNIT_LAYERLEVEL" val="1_1_1"/>
  <p:tag name="KSO_WM_TAG_VERSION" val="1.0"/>
  <p:tag name="KSO_WM_UNIT_TEXT_FILL_FORE_SCHEMECOLOR_INDEX_BRIGHTNESS" val="0"/>
  <p:tag name="KSO_WM_UNIT_TEXT_FILL_FORE_SCHEMECOLOR_INDEX" val="13"/>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228775_3*l_h_i*1_2_2"/>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7"/>
  <p:tag name="KSO_WM_UNIT_FILL_TYPE" val="1"/>
  <p:tag name="KSO_WM_UNIT_SHADOW_SCHEMECOLOR_INDEX_BRIGHTNESS" val="0"/>
  <p:tag name="KSO_WM_UNIT_SHADOW_SCHEMECOLOR_INDEX" val="7"/>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56.xml><?xml version="1.0" encoding="utf-8"?>
<p:tagLst xmlns:p="http://schemas.openxmlformats.org/presentationml/2006/main">
  <p:tag name="KSO_WM_DIAGRAM_VIRTUALLY_FRAME" val="{&quot;height&quot;:396.1347244094488,&quot;left&quot;:83.97669291338583,&quot;top&quot;:85.31527559055118,&quot;width&quot;:821.4233070866142}"/>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775_3*l_h_i*1_3_1"/>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5"/>
  <p:tag name="KSO_WM_UNIT_FILL_TYPE" val="1"/>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775_3*l_h_i*1_3_3"/>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59.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775_3*l_h_f*1_3_1"/>
  <p:tag name="KSO_WM_TEMPLATE_CATEGORY" val="diagram"/>
  <p:tag name="KSO_WM_TEMPLATE_INDEX" val="20228775"/>
  <p:tag name="KSO_WM_UNIT_LAYERLEVEL" val="1_1_1"/>
  <p:tag name="KSO_WM_TAG_VERSION" val="1.0"/>
  <p:tag name="KSO_WM_UNIT_TEXT_FILL_FORE_SCHEMECOLOR_INDEX_BRIGHTNESS" val="0"/>
  <p:tag name="KSO_WM_UNIT_TEXT_FILL_FORE_SCHEMECOLOR_INDEX" val="13"/>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6.xml><?xml version="1.0" encoding="utf-8"?>
<p:tagLst xmlns:p="http://schemas.openxmlformats.org/presentationml/2006/main">
  <p:tag name="KSO_WM_DIAGRAM_VIRTUALLY_FRAME" val="{&quot;height&quot;:231,&quot;left&quot;:359.4,&quot;top&quot;:162.6,&quot;width&quot;:600.6}"/>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228775_3*l_h_i*1_3_2"/>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5"/>
  <p:tag name="KSO_WM_UNIT_FILL_TYPE" val="1"/>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61.xml><?xml version="1.0" encoding="utf-8"?>
<p:tagLst xmlns:p="http://schemas.openxmlformats.org/presentationml/2006/main">
  <p:tag name="KSO_WM_DIAGRAM_VIRTUALLY_FRAME" val="{&quot;height&quot;:396.1347244094488,&quot;left&quot;:83.97669291338583,&quot;top&quot;:85.31527559055118,&quot;width&quot;:821.4233070866142}"/>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775_3*l_h_i*1_4_1"/>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0"/>
  <p:tag name="KSO_WM_UNIT_FILL_TYPE" val="1"/>
  <p:tag name="KSO_WM_UNIT_SHADOW_SCHEMECOLOR_INDEX_BRIGHTNESS" val="0"/>
  <p:tag name="KSO_WM_UNIT_SHADOW_SCHEMECOLOR_INDEX" val="10"/>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8775_3*l_h_i*1_4_3"/>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64.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8775_3*l_h_f*1_4_1"/>
  <p:tag name="KSO_WM_TEMPLATE_CATEGORY" val="diagram"/>
  <p:tag name="KSO_WM_TEMPLATE_INDEX" val="20228775"/>
  <p:tag name="KSO_WM_UNIT_LAYERLEVEL" val="1_1_1"/>
  <p:tag name="KSO_WM_TAG_VERSION" val="1.0"/>
  <p:tag name="KSO_WM_UNIT_TEXT_FILL_FORE_SCHEMECOLOR_INDEX_BRIGHTNESS" val="0"/>
  <p:tag name="KSO_WM_UNIT_TEXT_FILL_FORE_SCHEMECOLOR_INDEX" val="13"/>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2"/>
  <p:tag name="KSO_WM_UNIT_ID" val="diagram20228775_3*l_h_i*1_4_2"/>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0"/>
  <p:tag name="KSO_WM_UNIT_FILL_TYPE" val="1"/>
  <p:tag name="KSO_WM_UNIT_SHADOW_SCHEMECOLOR_INDEX_BRIGHTNESS" val="0"/>
  <p:tag name="KSO_WM_UNIT_SHADOW_SCHEMECOLOR_INDEX" val="10"/>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6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10786_5*l_h_a*1_5_1"/>
  <p:tag name="KSO_WM_TEMPLATE_CATEGORY" val="diagram"/>
  <p:tag name="KSO_WM_TEMPLATE_INDEX" val="20210786"/>
  <p:tag name="KSO_WM_UNIT_LAYERLEVEL" val="1_1_1"/>
  <p:tag name="KSO_WM_TAG_VERSION" val="1.0"/>
  <p:tag name="KSO_WM_BEAUTIFY_FLAG" val="#wm#"/>
  <p:tag name="KSO_WM_UNIT_PRESET_TEXT" val="添加标题"/>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USESOURCEFORMAT_APPLY" val="1"/>
  <p:tag name="KSO_WM_DIAGRAM_VIRTUALLY_FRAME" val="{&quot;height&quot;:365.35,&quot;left&quot;:63.35,&quot;top&quot;:118.6,&quot;width&quot;:822.2}"/>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10786_5*l_h_i*1_5_1"/>
  <p:tag name="KSO_WM_TEMPLATE_CATEGORY" val="diagram"/>
  <p:tag name="KSO_WM_TEMPLATE_INDEX" val="20210786"/>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 name="KSO_WM_UNIT_USESOURCEFORMAT_APPLY" val="1"/>
  <p:tag name="KSO_WM_DIAGRAM_VIRTUALLY_FRAME" val="{&quot;height&quot;:365.35,&quot;left&quot;:63.35,&quot;top&quot;:118.6,&quot;width&quot;:822.2}"/>
</p:tagLst>
</file>

<file path=ppt/tags/tag6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10786_5*l_h_a*1_1_1"/>
  <p:tag name="KSO_WM_TEMPLATE_CATEGORY" val="diagram"/>
  <p:tag name="KSO_WM_TEMPLATE_INDEX" val="20210786"/>
  <p:tag name="KSO_WM_UNIT_LAYERLEVEL" val="1_1_1"/>
  <p:tag name="KSO_WM_TAG_VERSION" val="1.0"/>
  <p:tag name="KSO_WM_BEAUTIFY_FLAG" val="#wm#"/>
  <p:tag name="KSO_WM_UNIT_PRESET_TEXT" val="添加标题"/>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USESOURCEFORMAT_APPLY" val="1"/>
  <p:tag name="KSO_WM_DIAGRAM_VIRTUALLY_FRAME" val="{&quot;height&quot;:365.35,&quot;left&quot;:63.35,&quot;top&quot;:118.6,&quot;width&quot;:822.2}"/>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10786_5*l_h_i*1_1_1"/>
  <p:tag name="KSO_WM_TEMPLATE_CATEGORY" val="diagram"/>
  <p:tag name="KSO_WM_TEMPLATE_INDEX" val="20210786"/>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LINE_FORE_SCHEMECOLOR_INDEX_BRIGHTNESS" val="0"/>
  <p:tag name="KSO_WM_UNIT_LINE_FORE_SCHEMECOLOR_INDEX" val="5"/>
  <p:tag name="KSO_WM_UNIT_LINE_FILL_TYPE" val="2"/>
  <p:tag name="KSO_WM_UNIT_USESOURCEFORMAT_APPLY" val="1"/>
  <p:tag name="KSO_WM_DIAGRAM_VIRTUALLY_FRAME" val="{&quot;height&quot;:365.35,&quot;left&quot;:63.35,&quot;top&quot;:118.6,&quot;width&quot;:822.2}"/>
</p:tagLst>
</file>

<file path=ppt/tags/tag7.xml><?xml version="1.0" encoding="utf-8"?>
<p:tagLst xmlns:p="http://schemas.openxmlformats.org/presentationml/2006/main">
  <p:tag name="KSO_WM_DIAGRAM_VIRTUALLY_FRAME" val="{&quot;height&quot;:231,&quot;left&quot;:359.4,&quot;top&quot;:162.6,&quot;width&quot;:600.6}"/>
</p:tagLst>
</file>

<file path=ppt/tags/tag7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10786_5*l_h_a*1_2_1"/>
  <p:tag name="KSO_WM_TEMPLATE_CATEGORY" val="diagram"/>
  <p:tag name="KSO_WM_TEMPLATE_INDEX" val="20210786"/>
  <p:tag name="KSO_WM_UNIT_LAYERLEVEL" val="1_1_1"/>
  <p:tag name="KSO_WM_TAG_VERSION" val="1.0"/>
  <p:tag name="KSO_WM_BEAUTIFY_FLAG" val="#wm#"/>
  <p:tag name="KSO_WM_UNIT_PRESET_TEXT" val="添加标题"/>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USESOURCEFORMAT_APPLY" val="1"/>
  <p:tag name="KSO_WM_DIAGRAM_VIRTUALLY_FRAME" val="{&quot;height&quot;:365.35,&quot;left&quot;:63.35,&quot;top&quot;:118.6,&quot;width&quot;:822.2}"/>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10786_5*l_h_i*1_2_1"/>
  <p:tag name="KSO_WM_TEMPLATE_CATEGORY" val="diagram"/>
  <p:tag name="KSO_WM_TEMPLATE_INDEX" val="20210786"/>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 name="KSO_WM_UNIT_USESOURCEFORMAT_APPLY" val="1"/>
  <p:tag name="KSO_WM_DIAGRAM_VIRTUALLY_FRAME" val="{&quot;height&quot;:365.35,&quot;left&quot;:63.35,&quot;top&quot;:118.6,&quot;width&quot;:822.2}"/>
</p:tagLst>
</file>

<file path=ppt/tags/tag7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10786_5*l_h_a*1_3_1"/>
  <p:tag name="KSO_WM_TEMPLATE_CATEGORY" val="diagram"/>
  <p:tag name="KSO_WM_TEMPLATE_INDEX" val="20210786"/>
  <p:tag name="KSO_WM_UNIT_LAYERLEVEL" val="1_1_1"/>
  <p:tag name="KSO_WM_TAG_VERSION" val="1.0"/>
  <p:tag name="KSO_WM_BEAUTIFY_FLAG" val="#wm#"/>
  <p:tag name="KSO_WM_UNIT_PRESET_TEXT" val="添加标题"/>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USESOURCEFORMAT_APPLY" val="1"/>
  <p:tag name="KSO_WM_DIAGRAM_VIRTUALLY_FRAME" val="{&quot;height&quot;:365.35,&quot;left&quot;:63.35,&quot;top&quot;:118.6,&quot;width&quot;:822.2}"/>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10786_5*l_h_i*1_3_1"/>
  <p:tag name="KSO_WM_TEMPLATE_CATEGORY" val="diagram"/>
  <p:tag name="KSO_WM_TEMPLATE_INDEX" val="20210786"/>
  <p:tag name="KSO_WM_UNIT_LAYERLEVEL" val="1_1_1"/>
  <p:tag name="KSO_WM_TAG_VERSION" val="1.0"/>
  <p:tag name="KSO_WM_BEAUTIFY_FLAG" val="#wm#"/>
  <p:tag name="KSO_WM_UNIT_FILL_FORE_SCHEMECOLOR_INDEX_BRIGHTNESS" val="0"/>
  <p:tag name="KSO_WM_UNIT_FILL_FORE_SCHEMECOLOR_INDEX" val="7"/>
  <p:tag name="KSO_WM_UNIT_FILL_TYPE" val="1"/>
  <p:tag name="KSO_WM_UNIT_LINE_FORE_SCHEMECOLOR_INDEX_BRIGHTNESS" val="0"/>
  <p:tag name="KSO_WM_UNIT_LINE_FORE_SCHEMECOLOR_INDEX" val="7"/>
  <p:tag name="KSO_WM_UNIT_LINE_FILL_TYPE" val="2"/>
  <p:tag name="KSO_WM_UNIT_USESOURCEFORMAT_APPLY" val="1"/>
  <p:tag name="KSO_WM_DIAGRAM_VIRTUALLY_FRAME" val="{&quot;height&quot;:365.35,&quot;left&quot;:63.35,&quot;top&quot;:118.6,&quot;width&quot;:822.2}"/>
</p:tagLst>
</file>

<file path=ppt/tags/tag7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10786_5*l_h_a*1_4_1"/>
  <p:tag name="KSO_WM_TEMPLATE_CATEGORY" val="diagram"/>
  <p:tag name="KSO_WM_TEMPLATE_INDEX" val="20210786"/>
  <p:tag name="KSO_WM_UNIT_LAYERLEVEL" val="1_1_1"/>
  <p:tag name="KSO_WM_TAG_VERSION" val="1.0"/>
  <p:tag name="KSO_WM_BEAUTIFY_FLAG" val="#wm#"/>
  <p:tag name="KSO_WM_UNIT_PRESET_TEXT" val="添加标题"/>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USESOURCEFORMAT_APPLY" val="1"/>
  <p:tag name="KSO_WM_DIAGRAM_VIRTUALLY_FRAME" val="{&quot;height&quot;:365.35,&quot;left&quot;:63.35,&quot;top&quot;:118.6,&quot;width&quot;:822.2}"/>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10786_5*l_h_i*1_4_1"/>
  <p:tag name="KSO_WM_TEMPLATE_CATEGORY" val="diagram"/>
  <p:tag name="KSO_WM_TEMPLATE_INDEX" val="20210786"/>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LINE_FORE_SCHEMECOLOR_INDEX_BRIGHTNESS" val="0"/>
  <p:tag name="KSO_WM_UNIT_LINE_FORE_SCHEMECOLOR_INDEX" val="5"/>
  <p:tag name="KSO_WM_UNIT_LINE_FILL_TYPE" val="2"/>
  <p:tag name="KSO_WM_UNIT_USESOURCEFORMAT_APPLY" val="1"/>
  <p:tag name="KSO_WM_DIAGRAM_VIRTUALLY_FRAME" val="{&quot;height&quot;:365.35,&quot;left&quot;:63.35,&quot;top&quot;:118.6,&quot;width&quot;:822.2}"/>
</p:tagLst>
</file>

<file path=ppt/tags/tag7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10786_5*l_h_f*1_1_1"/>
  <p:tag name="KSO_WM_TEMPLATE_CATEGORY" val="diagram"/>
  <p:tag name="KSO_WM_TEMPLATE_INDEX" val="20210786"/>
  <p:tag name="KSO_WM_UNIT_LAYERLEVEL" val="1_1_1"/>
  <p:tag name="KSO_WM_TAG_VERSION" val="1.0"/>
  <p:tag name="KSO_WM_BEAUTIFY_FLAG" val="#wm#"/>
  <p:tag name="KSO_WM_UNIT_PRESET_TEXT" val="单击此处输入你的正文，请尽量言简意赅的阐述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365.35,&quot;left&quot;:63.35,&quot;top&quot;:118.6,&quot;width&quot;:822.2}"/>
</p:tagLst>
</file>

<file path=ppt/tags/tag7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10786_5*l_h_f*1_2_1"/>
  <p:tag name="KSO_WM_TEMPLATE_CATEGORY" val="diagram"/>
  <p:tag name="KSO_WM_TEMPLATE_INDEX" val="20210786"/>
  <p:tag name="KSO_WM_UNIT_LAYERLEVEL" val="1_1_1"/>
  <p:tag name="KSO_WM_TAG_VERSION" val="1.0"/>
  <p:tag name="KSO_WM_BEAUTIFY_FLAG" val="#wm#"/>
  <p:tag name="KSO_WM_UNIT_PRESET_TEXT" val="单击此处输入你的正文，请尽量言简意赅的阐述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365.35,&quot;left&quot;:63.35,&quot;top&quot;:118.6,&quot;width&quot;:822.2}"/>
</p:tagLst>
</file>

<file path=ppt/tags/tag7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10786_5*l_h_f*1_3_1"/>
  <p:tag name="KSO_WM_TEMPLATE_CATEGORY" val="diagram"/>
  <p:tag name="KSO_WM_TEMPLATE_INDEX" val="20210786"/>
  <p:tag name="KSO_WM_UNIT_LAYERLEVEL" val="1_1_1"/>
  <p:tag name="KSO_WM_TAG_VERSION" val="1.0"/>
  <p:tag name="KSO_WM_BEAUTIFY_FLAG" val="#wm#"/>
  <p:tag name="KSO_WM_UNIT_PRESET_TEXT" val="单击此处输入你的正文，请尽量言简意赅的阐述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365.35,&quot;left&quot;:63.35,&quot;top&quot;:118.6,&quot;width&quot;:822.2}"/>
</p:tagLst>
</file>

<file path=ppt/tags/tag7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10786_5*l_h_f*1_4_1"/>
  <p:tag name="KSO_WM_TEMPLATE_CATEGORY" val="diagram"/>
  <p:tag name="KSO_WM_TEMPLATE_INDEX" val="20210786"/>
  <p:tag name="KSO_WM_UNIT_LAYERLEVEL" val="1_1_1"/>
  <p:tag name="KSO_WM_TAG_VERSION" val="1.0"/>
  <p:tag name="KSO_WM_BEAUTIFY_FLAG" val="#wm#"/>
  <p:tag name="KSO_WM_UNIT_PRESET_TEXT" val="单击此处输入你的正文，请尽量言简意赅的阐述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365.35,&quot;left&quot;:63.35,&quot;top&quot;:118.6,&quot;width&quot;:822.2}"/>
</p:tagLst>
</file>

<file path=ppt/tags/tag8.xml><?xml version="1.0" encoding="utf-8"?>
<p:tagLst xmlns:p="http://schemas.openxmlformats.org/presentationml/2006/main">
  <p:tag name="KSO_WM_DIAGRAM_VIRTUALLY_FRAME" val="{&quot;height&quot;:231,&quot;left&quot;:359.4,&quot;top&quot;:162.6,&quot;width&quot;:600.6}"/>
</p:tagLst>
</file>

<file path=ppt/tags/tag8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10786_5*l_h_f*1_5_1"/>
  <p:tag name="KSO_WM_TEMPLATE_CATEGORY" val="diagram"/>
  <p:tag name="KSO_WM_TEMPLATE_INDEX" val="20210786"/>
  <p:tag name="KSO_WM_UNIT_LAYERLEVEL" val="1_1_1"/>
  <p:tag name="KSO_WM_TAG_VERSION" val="1.0"/>
  <p:tag name="KSO_WM_BEAUTIFY_FLAG" val="#wm#"/>
  <p:tag name="KSO_WM_UNIT_PRESET_TEXT" val="单击此处输入你的正文，请尽量言简意赅的阐述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365.35,&quot;left&quot;:63.35,&quot;top&quot;:118.6,&quot;width&quot;:822.2}"/>
</p:tagLst>
</file>

<file path=ppt/tags/tag81.xml><?xml version="1.0" encoding="utf-8"?>
<p:tagLst xmlns:p="http://schemas.openxmlformats.org/presentationml/2006/main">
  <p:tag name="KSO_WM_BEAUTIFY_FLAG" val="#wm#"/>
  <p:tag name="KSO_WM_TEMPLATE_CATEGORY" val="diagram"/>
  <p:tag name="KSO_WM_TEMPLATE_INDEX" val="20207575"/>
  <p:tag name="KSO_WM_SLIDE_LAYOUT_INFO" val="{&quot;backgroundInfo&quot;:[{&quot;bottom&quot;:0,&quot;bottomAbs&quot;:false,&quot;left&quot;:0,&quot;leftAbs&quot;:false,&quot;right&quot;:0,&quot;rightAbs&quot;:false,&quot;top&quot;:0,&quot;topAbs&quot;:false,&quot;type&quot;:&quot;general&quot;}],&quot;direction&quot;:1,&quot;id&quot;:&quot;2022-01-05T11:41:25&quot;,&quot;maxSize&quot;:{&quot;size1&quot;:100},&quot;minSize&quot;:{&quot;size1&quot;:100},&quot;normalSize&quot;:{&quot;size1&quot;:100},&quot;subLayout&quot;:[{&quot;id&quot;:&quot;2022-01-05T11:41:25&quot;,&quot;margin&quot;:{&quot;bottom&quot;:2.1170001029968262,&quot;left&quot;:2.5399999618530273,&quot;right&quot;:2.5399999618530273,&quot;top&quot;:2.1170001029968262},&quot;type&quot;:0},{&quot;id&quot;:&quot;2022-01-05T11:41:25&quot;,&quot;type&quot;:0}],&quot;type&quot;:0}"/>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d212f9daf2e53b70be3eb1"/>
  <p:tag name="KSO_WM_CHIP_FILLPROP" val="[[{&quot;text_align&quot;:&quot;cm&quot;,&quot;text_direction&quot;:&quot;horizontal&quot;,&quot;support_features&quot;:[&quot;collage&quot;,&quot;carousel&quot;],&quot;support_big_font&quot;:false,&quot;picture_toward&quot;:0,&quot;picture_dockside&quot;:[],&quot;fill_id&quot;:&quot;93462f48a4e641b7a117cd822d727b87&quot;,&quot;fill_align&quot;:&quot;cm&quot;,&quot;chip_types&quot;:[&quot;diagram&quot;,&quot;pictext&quot;,&quot;picture&quot;,&quot;chart&quot;,&quot;table&quot;,&quot;video&quot;]}]]"/>
  <p:tag name="KSO_WM_SLIDE_ID" val="diagram2020757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59*539"/>
  <p:tag name="KSO_WM_SLIDE_POSITION" val="0*0"/>
  <p:tag name="KSO_WM_TAG_VERSION" val="1.0"/>
  <p:tag name="KSO_WM_SLIDE_LAYOUT" val="d"/>
  <p:tag name="KSO_WM_SLIDE_LAYOUT_CNT" val="1"/>
  <p:tag name="KSO_WM_CHIP_DECFILLPROP" val="[]"/>
  <p:tag name="KSO_WM_SLIDE_BACKGROUND" val="[&quot;general&quot;]"/>
  <p:tag name="KSO_WM_CHIP_GROUPID" val="5ed7460cafe44fab1839bd1a"/>
  <p:tag name="KSO_WM_SLIDE_BK_DARK_LIGHT" val="2"/>
  <p:tag name="KSO_WM_SLIDE_BACKGROUND_TYPE" val="general"/>
  <p:tag name="KSO_WM_SLIDE_SUPPORT_FEATURE_TYPE" val="3"/>
  <p:tag name="KSO_WM_TEMPLATE_ASSEMBLE_XID" val="60656e6e4054ed1e2fb7f894"/>
  <p:tag name="KSO_WM_TEMPLATE_ASSEMBLE_GROUPID" val="60656e6e4054ed1e2fb7f894"/>
</p:tagLst>
</file>

<file path=ppt/tags/tag82.xml><?xml version="1.0" encoding="utf-8"?>
<p:tagLst xmlns:p="http://schemas.openxmlformats.org/presentationml/2006/main">
  <p:tag name="KSO_WM_DIAGRAM_VIRTUALLY_FRAME" val="{&quot;height&quot;:321.1000061035156,&quot;left&quot;:46.25,&quot;top&quot;:178.04999694824218,&quot;width&quot;:867}"/>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2*m_h_i*1_3_2"/>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TYPE" val="m_h_i"/>
  <p:tag name="KSO_WM_UNIT_INDEX" val="1_3_2"/>
  <p:tag name="KSO_WM_DIAGRAM_MAX_ITEMCNT" val="6"/>
  <p:tag name="KSO_WM_DIAGRAM_MIN_ITEMCNT" val="2"/>
  <p:tag name="KSO_WM_DIAGRAM_VIRTUALLY_FRAME" val="{&quot;height&quot;:321.1000061035156,&quot;left&quot;:46.25,&quot;top&quot;:178.04999694824218,&quot;width&quot;:867}"/>
  <p:tag name="KSO_WM_DIAGRAM_COLOR_MATCH_VALUE" val="{&quot;shape&quot;:{&quot;fill&quot;:{&quot;solid&quot;:{&quot;brightness&quot;:0,&quot;colorType&quot;:1,&quot;foreColorIndex&quot;:7,&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7"/>
  <p:tag name="KSO_WM_UNIT_FILL_FORE_SCHEMECOLOR_INDEX_BRIGHTNESS" val="0"/>
  <p:tag name="KSO_WM_UNIT_TEXT_FILL_FORE_SCHEMECOLOR_INDEX" val="2"/>
  <p:tag name="KSO_WM_UNIT_TEXT_FILL_TYPE" val="1"/>
  <p:tag name="KSO_WM_UNIT_USESOURCEFORMAT_APPLY" val="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2*m_h_a*1_3_2"/>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ISCONTENTSTITLE" val="0"/>
  <p:tag name="KSO_WM_UNIT_ISNUMDGMTITLE" val="0"/>
  <p:tag name="KSO_WM_UNIT_NOCLEAR" val="0"/>
  <p:tag name="KSO_WM_UNIT_TYPE" val="m_h_a"/>
  <p:tag name="KSO_WM_UNIT_INDEX" val="1_3_2"/>
  <p:tag name="KSO_WM_DIAGRAM_MAX_ITEMCNT" val="6"/>
  <p:tag name="KSO_WM_DIAGRAM_MIN_ITEMCNT" val="2"/>
  <p:tag name="KSO_WM_DIAGRAM_VIRTUALLY_FRAME" val="{&quot;height&quot;:321.1000061035156,&quot;left&quot;:46.25,&quot;top&quot;:178.04999694824218,&quot;width&quot;:867}"/>
  <p:tag name="KSO_WM_DIAGRAM_COLOR_MATCH_VALUE" val="{&quot;shape&quot;:{&quot;fill&quot;:{&quot;solid&quot;:{&quot;brightness&quot;:0,&quot;colorType&quot;:1,&quot;foreColorIndex&quot;:7,&quot;transparency&quot;:0},&quot;type&quot;:1},&quot;glow&quot;:{&quot;colorType&quot;:0},&quot;line&quot;:{&quot;type&quot;:0},&quot;shadow&quot;:{&quot;brightness&quot;:0.800000011920929,&quot;colorType&quot;:1,&quot;foreColorIndex&quot;:7,&quot;transparency&quot;:0.400000005960464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4"/>
  <p:tag name="KSO_WM_UNIT_PRESET_TEXT" val="添加标题"/>
  <p:tag name="KSO_WM_UNIT_FILL_TYPE" val="1"/>
  <p:tag name="KSO_WM_UNIT_FILL_FORE_SCHEMECOLOR_INDEX" val="7"/>
  <p:tag name="KSO_WM_UNIT_FILL_FORE_SCHEMECOLOR_INDEX_BRIGHTNESS" val="0"/>
  <p:tag name="KSO_WM_UNIT_TEXT_TYPE" val="1"/>
  <p:tag name="KSO_WM_UNIT_SHADOW_SCHEMECOLOR_INDEX" val="7"/>
  <p:tag name="KSO_WM_UNIT_USESOURCEFORMAT_APPLY" val="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2*m_h_i*1_3_3"/>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TYPE" val="m_h_i"/>
  <p:tag name="KSO_WM_UNIT_INDEX" val="1_3_3"/>
  <p:tag name="KSO_WM_DIAGRAM_MAX_ITEMCNT" val="6"/>
  <p:tag name="KSO_WM_DIAGRAM_MIN_ITEMCNT" val="2"/>
  <p:tag name="KSO_WM_DIAGRAM_VIRTUALLY_FRAME" val="{&quot;height&quot;:321.1000061035156,&quot;left&quot;:46.25,&quot;top&quot;:178.04999694824218,&quot;width&quot;:867}"/>
  <p:tag name="KSO_WM_DIAGRAM_COLOR_MATCH_VALUE" val="{&quot;shape&quot;:{&quot;fill&quot;:{&quot;type&quot;:0},&quot;glow&quot;:{&quot;colorType&quot;:0},&quot;line&quot;:{&quot;solidLine&quot;:{&quot;brightness&quot;:0,&quot;colorType&quot;:1,&quot;foreColorIndex&quot;:7,&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7"/>
  <p:tag name="KSO_WM_UNIT_LINE_FILL_TYPE" val="2"/>
  <p:tag name="KSO_WM_UNIT_TEXT_FILL_FORE_SCHEMECOLOR_INDEX" val="13"/>
  <p:tag name="KSO_WM_UNIT_TEXT_FILL_TYPE" val="1"/>
  <p:tag name="KSO_WM_UNIT_USESOURCEFORMAT_APPLY" val="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2*m_h_i*1_1_2"/>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TYPE" val="m_h_i"/>
  <p:tag name="KSO_WM_UNIT_INDEX" val="1_1_2"/>
  <p:tag name="KSO_WM_DIAGRAM_MAX_ITEMCNT" val="6"/>
  <p:tag name="KSO_WM_DIAGRAM_MIN_ITEMCNT" val="2"/>
  <p:tag name="KSO_WM_DIAGRAM_VIRTUALLY_FRAME" val="{&quot;height&quot;:321.1000061035156,&quot;left&quot;:46.25,&quot;top&quot;:178.04999694824218,&quot;width&quot;:867}"/>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2*m_h_a*1_1_2"/>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ISCONTENTSTITLE" val="0"/>
  <p:tag name="KSO_WM_UNIT_ISNUMDGMTITLE" val="0"/>
  <p:tag name="KSO_WM_UNIT_NOCLEAR" val="0"/>
  <p:tag name="KSO_WM_UNIT_TYPE" val="m_h_a"/>
  <p:tag name="KSO_WM_UNIT_INDEX" val="1_1_2"/>
  <p:tag name="KSO_WM_DIAGRAM_MAX_ITEMCNT" val="6"/>
  <p:tag name="KSO_WM_DIAGRAM_MIN_ITEMCNT" val="2"/>
  <p:tag name="KSO_WM_DIAGRAM_VIRTUALLY_FRAME" val="{&quot;height&quot;:321.1000061035156,&quot;left&quot;:46.25,&quot;top&quot;:178.04999694824218,&quot;width&quot;:867}"/>
  <p:tag name="KSO_WM_DIAGRAM_COLOR_MATCH_VALUE" val="{&quot;shape&quot;:{&quot;fill&quot;:{&quot;solid&quot;:{&quot;brightness&quot;:0,&quot;colorType&quot;:1,&quot;foreColorIndex&quot;:5,&quot;transparency&quot;:0},&quot;type&quot;:1},&quot;glow&quot;:{&quot;colorType&quot;:0},&quot;line&quot;:{&quot;type&quot;:0},&quot;shadow&quot;:{&quot;brightness&quot;:0.800000011920929,&quot;colorType&quot;:1,&quot;foreColorIndex&quot;:5,&quot;transparency&quot;:0.400000005960464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4"/>
  <p:tag name="KSO_WM_UNIT_PRESET_TEXT" val="添加标题"/>
  <p:tag name="KSO_WM_UNIT_FILL_TYPE" val="1"/>
  <p:tag name="KSO_WM_UNIT_FILL_FORE_SCHEMECOLOR_INDEX" val="5"/>
  <p:tag name="KSO_WM_UNIT_FILL_FORE_SCHEMECOLOR_INDEX_BRIGHTNESS" val="0"/>
  <p:tag name="KSO_WM_UNIT_TEXT_TYPE" val="1"/>
  <p:tag name="KSO_WM_UNIT_SHADOW_SCHEMECOLOR_INDEX" val="5"/>
  <p:tag name="KSO_WM_UNIT_USESOURCEFORMAT_APPLY" val="1"/>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2*m_h_i*1_1_3"/>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TYPE" val="m_h_i"/>
  <p:tag name="KSO_WM_UNIT_INDEX" val="1_1_3"/>
  <p:tag name="KSO_WM_DIAGRAM_MAX_ITEMCNT" val="6"/>
  <p:tag name="KSO_WM_DIAGRAM_MIN_ITEMCNT" val="2"/>
  <p:tag name="KSO_WM_DIAGRAM_VIRTUALLY_FRAME" val="{&quot;height&quot;:321.1000061035156,&quot;left&quot;:46.25,&quot;top&quot;:178.04999694824218,&quot;width&quot;:867}"/>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LINE_FILL_TYPE" val="2"/>
  <p:tag name="KSO_WM_UNIT_TEXT_FILL_FORE_SCHEMECOLOR_INDEX" val="13"/>
  <p:tag name="KSO_WM_UNIT_TEXT_FILL_TYPE" val="1"/>
  <p:tag name="KSO_WM_UNIT_USESOURCEFORMAT_APPLY" val="1"/>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2*m_h_i*1_2_2"/>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TYPE" val="m_h_i"/>
  <p:tag name="KSO_WM_UNIT_INDEX" val="1_2_2"/>
  <p:tag name="KSO_WM_DIAGRAM_MAX_ITEMCNT" val="6"/>
  <p:tag name="KSO_WM_DIAGRAM_MIN_ITEMCNT" val="2"/>
  <p:tag name="KSO_WM_DIAGRAM_VIRTUALLY_FRAME" val="{&quot;height&quot;:321.1000061035156,&quot;left&quot;:46.25,&quot;top&quot;:178.04999694824218,&quot;width&quot;:867}"/>
  <p:tag name="KSO_WM_DIAGRAM_COLOR_MATCH_VALUE" val="{&quot;shape&quot;:{&quot;fill&quot;:{&quot;solid&quot;:{&quot;brightness&quot;:0,&quot;colorType&quot;:1,&quot;foreColorIndex&quot;:6,&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TEXT_FILL_FORE_SCHEMECOLOR_INDEX" val="2"/>
  <p:tag name="KSO_WM_UNIT_TEXT_FILL_TYPE" val="1"/>
  <p:tag name="KSO_WM_UNIT_USESOURCEFORMAT_APPLY" val="1"/>
</p:tagLst>
</file>

<file path=ppt/tags/tag9.xml><?xml version="1.0" encoding="utf-8"?>
<p:tagLst xmlns:p="http://schemas.openxmlformats.org/presentationml/2006/main">
  <p:tag name="KSO_WM_DIAGRAM_VIRTUALLY_FRAME" val="{&quot;height&quot;:231,&quot;left&quot;:359.4,&quot;top&quot;:162.6,&quot;width&quot;:600.6}"/>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2*m_h_a*1_2_2"/>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ISCONTENTSTITLE" val="0"/>
  <p:tag name="KSO_WM_UNIT_ISNUMDGMTITLE" val="0"/>
  <p:tag name="KSO_WM_UNIT_NOCLEAR" val="0"/>
  <p:tag name="KSO_WM_UNIT_TYPE" val="m_h_a"/>
  <p:tag name="KSO_WM_UNIT_INDEX" val="1_2_2"/>
  <p:tag name="KSO_WM_DIAGRAM_MAX_ITEMCNT" val="6"/>
  <p:tag name="KSO_WM_DIAGRAM_MIN_ITEMCNT" val="2"/>
  <p:tag name="KSO_WM_DIAGRAM_VIRTUALLY_FRAME" val="{&quot;height&quot;:321.1000061035156,&quot;left&quot;:46.25,&quot;top&quot;:178.04999694824218,&quot;width&quot;:867}"/>
  <p:tag name="KSO_WM_DIAGRAM_COLOR_MATCH_VALUE" val="{&quot;shape&quot;:{&quot;fill&quot;:{&quot;solid&quot;:{&quot;brightness&quot;:0,&quot;colorType&quot;:1,&quot;foreColorIndex&quot;:6,&quot;transparency&quot;:0},&quot;type&quot;:1},&quot;glow&quot;:{&quot;colorType&quot;:0},&quot;line&quot;:{&quot;type&quot;:0},&quot;shadow&quot;:{&quot;brightness&quot;:0.800000011920929,&quot;colorType&quot;:1,&quot;foreColorIndex&quot;:6,&quot;transparency&quot;:0.400000005960464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4"/>
  <p:tag name="KSO_WM_UNIT_PRESET_TEXT" val="添加标题"/>
  <p:tag name="KSO_WM_UNIT_FILL_TYPE" val="1"/>
  <p:tag name="KSO_WM_UNIT_FILL_FORE_SCHEMECOLOR_INDEX" val="6"/>
  <p:tag name="KSO_WM_UNIT_FILL_FORE_SCHEMECOLOR_INDEX_BRIGHTNESS" val="0"/>
  <p:tag name="KSO_WM_UNIT_TEXT_TYPE" val="1"/>
  <p:tag name="KSO_WM_UNIT_SHADOW_SCHEMECOLOR_INDEX" val="6"/>
  <p:tag name="KSO_WM_UNIT_USESOURCEFORMAT_APPLY" val="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2*m_h_i*1_2_3"/>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TYPE" val="m_h_i"/>
  <p:tag name="KSO_WM_UNIT_INDEX" val="1_2_3"/>
  <p:tag name="KSO_WM_DIAGRAM_MAX_ITEMCNT" val="6"/>
  <p:tag name="KSO_WM_DIAGRAM_MIN_ITEMCNT" val="2"/>
  <p:tag name="KSO_WM_DIAGRAM_VIRTUALLY_FRAME" val="{&quot;height&quot;:321.1000061035156,&quot;left&quot;:46.25,&quot;top&quot;:178.04999694824218,&quot;width&quot;:867}"/>
  <p:tag name="KSO_WM_DIAGRAM_COLOR_MATCH_VALUE" val="{&quot;shape&quot;:{&quot;fill&quot;:{&quot;type&quot;:0},&quot;glow&quot;:{&quot;colorType&quot;:0},&quot;line&quot;:{&quot;solidLine&quot;:{&quot;brightness&quot;:0,&quot;colorType&quot;:1,&quot;foreColorIndex&quot;:6,&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6"/>
  <p:tag name="KSO_WM_UNIT_LINE_FILL_TYPE" val="2"/>
  <p:tag name="KSO_WM_UNIT_TEXT_FILL_FORE_SCHEMECOLOR_INDEX" val="13"/>
  <p:tag name="KSO_WM_UNIT_TEXT_FILL_TYPE" val="1"/>
  <p:tag name="KSO_WM_UNIT_USESOURCEFORMAT_APPLY" val="1"/>
</p:tagLst>
</file>

<file path=ppt/tags/tag92.xml><?xml version="1.0" encoding="utf-8"?>
<p:tagLst xmlns:p="http://schemas.openxmlformats.org/presentationml/2006/main">
  <p:tag name="KSO_WM_DIAGRAM_VIRTUALLY_FRAME" val="{&quot;height&quot;:396.1347244094488,&quot;left&quot;:83.97669291338583,&quot;top&quot;:85.31527559055118,&quot;width&quot;:821.4233070866142}"/>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775_3*l_h_i*1_1_1"/>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9"/>
  <p:tag name="KSO_WM_UNIT_FILL_TYPE" val="1"/>
  <p:tag name="KSO_WM_UNIT_SHADOW_SCHEMECOLOR_INDEX_BRIGHTNESS" val="0"/>
  <p:tag name="KSO_WM_UNIT_SHADOW_SCHEMECOLOR_INDEX" val="9"/>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775_3*l_h_i*1_1_3"/>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95.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775_3*l_h_f*1_1_1"/>
  <p:tag name="KSO_WM_TEMPLATE_CATEGORY" val="diagram"/>
  <p:tag name="KSO_WM_TEMPLATE_INDEX" val="20228775"/>
  <p:tag name="KSO_WM_UNIT_LAYERLEVEL" val="1_1_1"/>
  <p:tag name="KSO_WM_TAG_VERSION" val="1.0"/>
  <p:tag name="KSO_WM_UNIT_TEXT_FILL_FORE_SCHEMECOLOR_INDEX_BRIGHTNESS" val="0"/>
  <p:tag name="KSO_WM_UNIT_TEXT_FILL_FORE_SCHEMECOLOR_INDEX" val="13"/>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228775_3*l_h_i*1_1_2"/>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9"/>
  <p:tag name="KSO_WM_UNIT_FILL_TYPE" val="1"/>
  <p:tag name="KSO_WM_UNIT_SHADOW_SCHEMECOLOR_INDEX_BRIGHTNESS" val="-0.25"/>
  <p:tag name="KSO_WM_UNIT_SHADOW_SCHEMECOLOR_INDEX" val="9"/>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97.xml><?xml version="1.0" encoding="utf-8"?>
<p:tagLst xmlns:p="http://schemas.openxmlformats.org/presentationml/2006/main">
  <p:tag name="KSO_WM_DIAGRAM_VIRTUALLY_FRAME" val="{&quot;height&quot;:396.1347244094488,&quot;left&quot;:83.97669291338583,&quot;top&quot;:85.31527559055118,&quot;width&quot;:821.4233070866142}"/>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775_3*l_h_i*1_2_1"/>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7"/>
  <p:tag name="KSO_WM_UNIT_FILL_TYPE" val="1"/>
  <p:tag name="KSO_WM_UNIT_SHADOW_SCHEMECOLOR_INDEX_BRIGHTNESS" val="0"/>
  <p:tag name="KSO_WM_UNIT_SHADOW_SCHEMECOLOR_INDEX" val="7"/>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775_3*l_h_i*1_2_3"/>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汉仪劲楷简"/>
        <a:ea typeface="汉仪劲楷简"/>
        <a:cs typeface="汉仪劲楷简"/>
        <a:font script="Jpan" typeface="ＭＳ Ｐゴシック"/>
        <a:font script="Hang" typeface="맑은 고딕"/>
        <a:font script="Hans" typeface="汉仪劲楷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劲楷简"/>
        <a:ea typeface="汉仪劲楷简"/>
        <a:cs typeface="汉仪劲楷简"/>
        <a:font script="Jpan" typeface="ＭＳ Ｐゴシック"/>
        <a:font script="Hang" typeface="맑은 고딕"/>
        <a:font script="Hans" typeface="汉仪劲楷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汉仪劲楷简"/>
        <a:cs typeface="汉仪劲楷简"/>
        <a:font script="Jpan" typeface="ＭＳ Ｐゴシック"/>
        <a:font script="Hang" typeface="맑은 고딕"/>
        <a:font script="Hans" typeface="汉仪劲楷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劲楷简"/>
        <a:ea typeface="汉仪劲楷简"/>
        <a:cs typeface="汉仪劲楷简"/>
        <a:font script="Jpan" typeface="ＭＳ Ｐゴシック"/>
        <a:font script="Hang" typeface="맑은 고딕"/>
        <a:font script="Hans" typeface="汉仪劲楷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汉仪劲楷简"/>
        <a:cs typeface="汉仪劲楷简"/>
        <a:font script="Jpan" typeface="ＭＳ Ｐゴシック"/>
        <a:font script="Hang" typeface="맑은 고딕"/>
        <a:font script="Hans" typeface="汉仪劲楷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劲楷简"/>
        <a:ea typeface="汉仪劲楷简"/>
        <a:cs typeface="汉仪劲楷简"/>
        <a:font script="Jpan" typeface="ＭＳ Ｐゴシック"/>
        <a:font script="Hang" typeface="맑은 고딕"/>
        <a:font script="Hans" typeface="汉仪劲楷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7860</Words>
  <Application>WPS 演示</Application>
  <PresentationFormat>宽屏</PresentationFormat>
  <Paragraphs>472</Paragraphs>
  <Slides>46</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46</vt:i4>
      </vt:variant>
    </vt:vector>
  </HeadingPairs>
  <TitlesOfParts>
    <vt:vector size="56" baseType="lpstr">
      <vt:lpstr>Arial</vt:lpstr>
      <vt:lpstr>宋体</vt:lpstr>
      <vt:lpstr>Wingdings</vt:lpstr>
      <vt:lpstr>汉仪铸字葫芦娃W</vt:lpstr>
      <vt:lpstr>汉仪劲楷简</vt:lpstr>
      <vt:lpstr>汉仪菱心体简</vt:lpstr>
      <vt:lpstr>微软雅黑</vt:lpstr>
      <vt:lpstr>Arial Unicode MS</vt:lpstr>
      <vt:lpstr>华文仿宋</vt:lpstr>
      <vt:lpstr>Office 主题</vt:lpstr>
      <vt:lpstr>PowerPoint 演示文稿</vt:lpstr>
      <vt:lpstr>PowerPoint 演示文稿</vt:lpstr>
      <vt:lpstr>PowerPoint 演示文稿</vt:lpstr>
      <vt:lpstr>PowerPoint 演示文稿</vt:lpstr>
      <vt:lpstr>PowerPoint 演示文稿</vt:lpstr>
      <vt:lpstr>任务描述</vt:lpstr>
      <vt:lpstr>任务目标</vt:lpstr>
      <vt:lpstr>任务准备</vt:lpstr>
      <vt:lpstr>一、体育的起源与发展</vt:lpstr>
      <vt:lpstr>一、体育的起源与发展</vt:lpstr>
      <vt:lpstr>一、体育的起源与发展</vt:lpstr>
      <vt:lpstr>一、体育的起源与发展</vt:lpstr>
      <vt:lpstr>一、体育的起源与发展</vt:lpstr>
      <vt:lpstr>知识拓展</vt:lpstr>
      <vt:lpstr>二、体育的概念</vt:lpstr>
      <vt:lpstr>三、体育的功能</vt:lpstr>
      <vt:lpstr>PowerPoint 演示文稿</vt:lpstr>
      <vt:lpstr>任务描述</vt:lpstr>
      <vt:lpstr>任务目标</vt:lpstr>
      <vt:lpstr>任务准备</vt:lpstr>
      <vt:lpstr>一、健康的概念</vt:lpstr>
      <vt:lpstr>二、健康的标准</vt:lpstr>
      <vt:lpstr>二、健康的标准</vt:lpstr>
      <vt:lpstr>拓展阅读</vt:lpstr>
      <vt:lpstr>三、体育锻炼对健康的影响</vt:lpstr>
      <vt:lpstr>三、体育锻炼对健康的影响</vt:lpstr>
      <vt:lpstr>三、体育锻炼对健康的影响</vt:lpstr>
      <vt:lpstr>任务准备</vt:lpstr>
      <vt:lpstr>PowerPoint 演示文稿</vt:lpstr>
      <vt:lpstr>任务描述</vt:lpstr>
      <vt:lpstr>任务目标</vt:lpstr>
      <vt:lpstr>任务准备</vt:lpstr>
      <vt:lpstr>一、体育赛事的种类</vt:lpstr>
      <vt:lpstr>一、体育赛事的种类</vt:lpstr>
      <vt:lpstr>二、赛事的组织</vt:lpstr>
      <vt:lpstr>二、赛事的组织</vt:lpstr>
      <vt:lpstr>二、赛事的组织</vt:lpstr>
      <vt:lpstr>三、常用的竞赛方法</vt:lpstr>
      <vt:lpstr>三、常用的竞赛方法</vt:lpstr>
      <vt:lpstr>三、常用的竞赛方法</vt:lpstr>
      <vt:lpstr>四、体育赛事欣赏</vt:lpstr>
      <vt:lpstr>四、体育赛事欣赏</vt:lpstr>
      <vt:lpstr>任务准备</vt:lpstr>
      <vt:lpstr>拓展知识</vt:lpstr>
      <vt:lpstr>拓展知识</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老学生一枚</cp:lastModifiedBy>
  <cp:revision>45</cp:revision>
  <dcterms:created xsi:type="dcterms:W3CDTF">2025-02-18T03:07:00Z</dcterms:created>
  <dcterms:modified xsi:type="dcterms:W3CDTF">2025-02-18T06:58:03Z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F2BA71438F3A45E88D952C027D49D6AA_11</vt:lpwstr>
  </property>
  <property fmtid="{D5CDD505-2E9C-101B-9397-08002B2CF9AE}" pid="3" name="KSOProductBuildVer">
    <vt:lpwstr>2052-12.1.0.16729</vt:lpwstr>
  </property>
  <property fmtid="{D5CDD505-2E9C-101B-9397-08002B2CF9AE}" pid="4" name="KSOTemplateUUID">
    <vt:lpwstr>v1.0_mb_n5vHo9dzltCtSfMUwojpdw==</vt:lpwstr>
  </property>
</Properties>
</file>