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handoutMasterIdLst>
    <p:handoutMasterId r:id="rId30"/>
  </p:handoutMasterIdLst>
  <p:sldIdLst>
    <p:sldId id="256" r:id="rId3"/>
    <p:sldId id="275" r:id="rId4"/>
    <p:sldId id="292" r:id="rId5"/>
    <p:sldId id="293" r:id="rId6"/>
    <p:sldId id="276" r:id="rId7"/>
    <p:sldId id="260" r:id="rId8"/>
    <p:sldId id="296" r:id="rId9"/>
    <p:sldId id="261" r:id="rId10"/>
    <p:sldId id="262" r:id="rId11"/>
    <p:sldId id="297" r:id="rId12"/>
    <p:sldId id="366" r:id="rId13"/>
    <p:sldId id="368" r:id="rId15"/>
    <p:sldId id="338" r:id="rId16"/>
    <p:sldId id="339" r:id="rId17"/>
    <p:sldId id="369" r:id="rId18"/>
    <p:sldId id="341" r:id="rId19"/>
    <p:sldId id="344" r:id="rId20"/>
    <p:sldId id="298" r:id="rId21"/>
    <p:sldId id="371" r:id="rId22"/>
    <p:sldId id="372" r:id="rId23"/>
    <p:sldId id="374" r:id="rId24"/>
    <p:sldId id="376" r:id="rId25"/>
    <p:sldId id="378" r:id="rId26"/>
    <p:sldId id="350" r:id="rId27"/>
    <p:sldId id="380" r:id="rId28"/>
    <p:sldId id="280" r:id="rId29"/>
  </p:sldIdLst>
  <p:sldSz cx="12192000" cy="6858000"/>
  <p:notesSz cx="6858000" cy="9144000"/>
  <p:embeddedFontLst>
    <p:embeddedFont>
      <p:font typeface="汉仪铸字葫芦娃W" panose="00020600040101010101" charset="-122"/>
      <p:regular r:id="rId35"/>
    </p:embeddedFont>
    <p:embeddedFont>
      <p:font typeface="汉仪劲楷简" panose="00020600040101010101" charset="-122"/>
      <p:regular r:id="rId36"/>
    </p:embeddedFont>
  </p:embeddedFontLst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C2DD"/>
    <a:srgbClr val="CF3044"/>
    <a:srgbClr val="222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66.xml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劲楷简" panose="00020600040101010101" charset="-122"/>
              </a:rPr>
            </a:fld>
            <a:endParaRPr lang="zh-CN" altLang="en-US">
              <a:latin typeface="汉仪劲楷简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劲楷简" panose="00020600040101010101" charset="-122"/>
              </a:rPr>
            </a:fld>
            <a:endParaRPr lang="zh-CN" altLang="en-US">
              <a:latin typeface="汉仪劲楷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劲楷简" panose="00020600040101010101" charset="-122"/>
                <a:ea typeface="汉仪劲楷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劲楷简" panose="00020600040101010101" charset="-122"/>
                <a:ea typeface="汉仪劲楷简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劲楷简" panose="00020600040101010101" charset="-122"/>
                <a:ea typeface="汉仪劲楷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劲楷简" panose="00020600040101010101" charset="-122"/>
                <a:ea typeface="汉仪劲楷简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劲楷简" panose="00020600040101010101" charset="-122"/>
        <a:ea typeface="汉仪劲楷简" panose="0002060004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劲楷简" panose="00020600040101010101" charset="-122"/>
        <a:ea typeface="汉仪劲楷简" panose="0002060004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劲楷简" panose="00020600040101010101" charset="-122"/>
        <a:ea typeface="汉仪劲楷简" panose="0002060004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劲楷简" panose="00020600040101010101" charset="-122"/>
        <a:ea typeface="汉仪劲楷简" panose="0002060004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劲楷简" panose="00020600040101010101" charset="-122"/>
        <a:ea typeface="汉仪劲楷简" panose="0002060004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559546"/>
          <p:cNvPicPr>
            <a:picLocks noChangeAspect="1"/>
          </p:cNvPicPr>
          <p:nvPr userDrawn="1"/>
        </p:nvPicPr>
        <p:blipFill>
          <a:blip r:embed="rId2"/>
          <a:srcRect l="1435"/>
          <a:stretch>
            <a:fillRect/>
          </a:stretch>
        </p:blipFill>
        <p:spPr>
          <a:xfrm>
            <a:off x="-126365" y="0"/>
            <a:ext cx="675957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rcRect r="93677" b="18367"/>
          <a:stretch>
            <a:fillRect/>
          </a:stretch>
        </p:blipFill>
        <p:spPr>
          <a:xfrm>
            <a:off x="223520" y="247650"/>
            <a:ext cx="671195" cy="662305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56615" y="403225"/>
            <a:ext cx="4781550" cy="430530"/>
          </a:xfrm>
        </p:spPr>
        <p:txBody>
          <a:bodyPr/>
          <a:lstStyle>
            <a:lvl1pPr>
              <a:defRPr sz="2800">
                <a:latin typeface="汉仪铸字葫芦娃W" panose="00020600040101010101" charset="-122"/>
                <a:ea typeface="汉仪铸字葫芦娃W" panose="0002060004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5960" y="360000"/>
            <a:ext cx="10800000" cy="720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</p:spPr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53983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1231760" y="7973655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735760" y="7973655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497360" y="7973655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65.xml"/><Relationship Id="rId20" Type="http://schemas.openxmlformats.org/officeDocument/2006/relationships/tags" Target="../tags/tag64.xml"/><Relationship Id="rId2" Type="http://schemas.openxmlformats.org/officeDocument/2006/relationships/tags" Target="../tags/tag46.xml"/><Relationship Id="rId19" Type="http://schemas.openxmlformats.org/officeDocument/2006/relationships/tags" Target="../tags/tag63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45.xml"/><Relationship Id="rId20" Type="http://schemas.openxmlformats.org/officeDocument/2006/relationships/tags" Target="../tags/tag44.xml"/><Relationship Id="rId2" Type="http://schemas.openxmlformats.org/officeDocument/2006/relationships/tags" Target="../tags/tag26.xml"/><Relationship Id="rId19" Type="http://schemas.openxmlformats.org/officeDocument/2006/relationships/tags" Target="../tags/tag43.xml"/><Relationship Id="rId18" Type="http://schemas.openxmlformats.org/officeDocument/2006/relationships/tags" Target="../tags/tag42.xml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174740" y="2113915"/>
            <a:ext cx="551434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8000" b="1">
                <a:latin typeface="汉仪铸字葫芦娃W" panose="00020600040101010101" charset="-122"/>
                <a:ea typeface="汉仪铸字葫芦娃W" panose="00020600040101010101" charset="-122"/>
              </a:rPr>
              <a:t>体育与健康</a:t>
            </a:r>
            <a:endParaRPr lang="zh-CN" altLang="en-US" sz="8000" b="1">
              <a:latin typeface="汉仪铸字葫芦娃W" panose="00020600040101010101" charset="-122"/>
              <a:ea typeface="汉仪铸字葫芦娃W" panose="00020600040101010101" charset="-122"/>
            </a:endParaRPr>
          </a:p>
          <a:p>
            <a:pPr algn="dist"/>
            <a:r>
              <a:rPr lang="zh-CN" altLang="en-US" sz="4000" b="1">
                <a:latin typeface="汉仪铸字葫芦娃W" panose="00020600040101010101" charset="-122"/>
                <a:ea typeface="汉仪铸字葫芦娃W" panose="00020600040101010101" charset="-122"/>
              </a:rPr>
              <a:t>（含民族民间体育手册）</a:t>
            </a:r>
            <a:endParaRPr lang="zh-CN" altLang="en-US" sz="40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6615" y="403225"/>
            <a:ext cx="6219190" cy="430530"/>
          </a:xfrm>
        </p:spPr>
        <p:txBody>
          <a:bodyPr/>
          <a:p>
            <a:r>
              <a:rPr lang="zh-CN" altLang="en-US"/>
              <a:t>二、健美操运动的特点与价值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14010" y="1077595"/>
            <a:ext cx="6283960" cy="4661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 b="1">
                <a:solidFill>
                  <a:schemeClr val="accent2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（一）塑造美的形体，培养端庄体态</a:t>
            </a:r>
            <a:endParaRPr lang="zh-CN" altLang="en-US" b="1">
              <a:solidFill>
                <a:schemeClr val="accent2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经常参加健美操运动，可以帮助人们减少体内多余脂肪，特别是增加胸背肌肉，消除腰腹部沉积脂肪，使体态变得丰满，线条优美，维持人体能量的收支平衡，控制体重，保持健美的体形。</a:t>
            </a:r>
            <a:endParaRPr lang="zh-CN" altLang="en-US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汉仪劲楷简" panose="00020600040101010101" charset="-122"/>
              <a:buNone/>
            </a:pPr>
            <a:r>
              <a:rPr lang="zh-CN" altLang="en-US" b="1">
                <a:solidFill>
                  <a:schemeClr val="accent2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（二）调节心理活动，缓解精神压力</a:t>
            </a:r>
            <a:endParaRPr lang="zh-CN" altLang="en-US" b="1">
              <a:solidFill>
                <a:schemeClr val="accent2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汉仪劲楷简" panose="00020600040101010101" charset="-122"/>
              <a:buNone/>
            </a:pPr>
            <a:r>
              <a:rPr lang="zh-CN" altLang="en-US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健美操是在音乐伴奏下的一种充满青春活力的体育运动，它可使人们在轻松愉快的气氛中锻炼，使人陶醉在美的韵律之中，从而忘却自己心理上的紧张与烦恼，使心情变得愉快，精神压力得到缓解，进而使自己拥有最佳的心态，身体更具活力。</a:t>
            </a:r>
            <a:endParaRPr lang="zh-CN" altLang="en-US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785" y="1457325"/>
            <a:ext cx="4724400" cy="394335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5414010" y="5739130"/>
            <a:ext cx="6617335" cy="75565"/>
          </a:xfrm>
          <a:prstGeom prst="round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6615" y="403225"/>
            <a:ext cx="6219190" cy="430530"/>
          </a:xfrm>
        </p:spPr>
        <p:txBody>
          <a:bodyPr/>
          <a:p>
            <a:r>
              <a:rPr lang="zh-CN" altLang="en-US"/>
              <a:t>二、健美操运动的特点与价值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14010" y="1077595"/>
            <a:ext cx="6283960" cy="4661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 b="1">
                <a:solidFill>
                  <a:schemeClr val="accent2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（三）增强社会交往能力</a:t>
            </a:r>
            <a:endParaRPr lang="zh-CN" altLang="en-US" b="1">
              <a:solidFill>
                <a:schemeClr val="accent2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人们在参加健美操锻炼时都是在集体场所进行的，把“我”置于“我们”之中，使练习者体验个人与集体的关系。这种锻炼方式扩大了人们的社会交往面，把自己从学习、工作和家庭的单一环境中解脱出来，认识更多的人，开阔眼界，为自己的生活开辟新天地。</a:t>
            </a:r>
            <a:endParaRPr lang="zh-CN" altLang="en-US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 b="1">
                <a:solidFill>
                  <a:schemeClr val="accent2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（四）提高身体素质，提高艺术修养</a:t>
            </a:r>
            <a:endParaRPr lang="zh-CN" altLang="en-US" b="1">
              <a:solidFill>
                <a:schemeClr val="accent2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经常参加健美操运动可以使肌肉的力量、耐力、协调、灵敏、柔韧等素质得到提高。健美操不同于其他有氧运动项目之处在于它配以轻松欢快的音乐，在健身的同时能带给人们艺术</a:t>
            </a:r>
            <a:endParaRPr lang="zh-CN" altLang="en-US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享受。</a:t>
            </a:r>
            <a:endParaRPr lang="zh-CN" altLang="en-US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785" y="1457325"/>
            <a:ext cx="4724400" cy="394335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5414010" y="5739130"/>
            <a:ext cx="6617335" cy="75565"/>
          </a:xfrm>
          <a:prstGeom prst="round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6615" y="403225"/>
            <a:ext cx="6219190" cy="430530"/>
          </a:xfrm>
        </p:spPr>
        <p:txBody>
          <a:bodyPr/>
          <a:p>
            <a:r>
              <a:rPr lang="zh-CN" altLang="en-US"/>
              <a:t>三、健美操重要赛事组织及赛事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09930" y="1307465"/>
            <a:ext cx="10988040" cy="4892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 sz="1600" b="1">
                <a:solidFill>
                  <a:schemeClr val="accent2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（一）国际体操联合会</a:t>
            </a:r>
            <a:endParaRPr lang="zh-CN" altLang="en-US" sz="1600" b="1">
              <a:solidFill>
                <a:schemeClr val="accent2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 sz="1600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国际体操联合会于 1881 年 7 月 23 日成立，总部设在瑞士利斯，是最早成立的国际单项体育联合会，并得到国际奥委会的承认。1994 年 5 月 9 日至 13 日在瑞士日内瓦举行了国际体操联合会第 69 届代表大会，会上决定接受健美操为其所属项目，成立国际体操联合会一竞技健美操分会，并于 1995 年举办了首届世界健美操锦标赛。1999 年，国际体操联合会又合并了蹦床、技巧项目，目前成为拥有体操、艺术体操、健美操、蹦床、技巧、大众体操六大单项的体育组织。</a:t>
            </a:r>
            <a:endParaRPr lang="zh-CN" altLang="en-US" sz="1600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汉仪劲楷简" panose="00020600040101010101" charset="-122"/>
              <a:buNone/>
            </a:pPr>
            <a:r>
              <a:rPr lang="zh-CN" altLang="en-US" sz="1600" b="1">
                <a:solidFill>
                  <a:schemeClr val="accent2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（二）国际健美操联合会</a:t>
            </a:r>
            <a:endParaRPr lang="zh-CN" altLang="en-US" sz="1600" b="1">
              <a:solidFill>
                <a:schemeClr val="accent2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 sz="1600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国际健美操联合会，简称 IAF（International Aerobic Federation），成立于美国，当时称Fitaerobics International Association（FIA）。FIA 有两个总部，一个设在美国，管理北美、南美、西欧事务；另一个设在日本，管理亚洲、东欧和大洋洲事务。1989 年 FIA 更名为 IAF，同时美国总部的职能被接管，总部改设在日本。目前有 20 多个会员国。</a:t>
            </a:r>
            <a:endParaRPr lang="zh-CN" altLang="en-US" sz="1600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汉仪劲楷简" panose="00020600040101010101" charset="-122"/>
              <a:buNone/>
            </a:pPr>
            <a:r>
              <a:rPr lang="zh-CN" altLang="en-US" sz="1600" b="1">
                <a:solidFill>
                  <a:schemeClr val="accent2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（三）国际竞技健美操冠军联盟</a:t>
            </a:r>
            <a:endParaRPr lang="zh-CN" altLang="en-US" sz="1600" b="1">
              <a:solidFill>
                <a:schemeClr val="accent2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 sz="1600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国际竞技健美操冠军联盟成立于 1990 年，总部设在美国加利福尼亚州洛杉矶市。国际竞技健美操冠军联盟是国家会员制机构，它负责组织协调世界各国健美操的活动、事务和竞赛，每年举办世界健美操冠军赛，1997 年又举办了第一届世界青少年健美操锦标赛。</a:t>
            </a:r>
            <a:endParaRPr lang="zh-CN" altLang="en-US" sz="1600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" name="文本框 39"/>
          <p:cNvSpPr txBox="1"/>
          <p:nvPr/>
        </p:nvSpPr>
        <p:spPr>
          <a:xfrm>
            <a:off x="5565775" y="3083560"/>
            <a:ext cx="6175375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>
              <a:defRPr sz="8800">
                <a:gradFill flip="none" rotWithShape="1">
                  <a:gsLst>
                    <a:gs pos="100000">
                      <a:srgbClr val="028A96"/>
                    </a:gs>
                    <a:gs pos="60000">
                      <a:srgbClr val="00AB3C"/>
                    </a:gs>
                    <a:gs pos="0">
                      <a:srgbClr val="0F82CB"/>
                    </a:gs>
                  </a:gsLst>
                  <a:lin ang="10800000" scaled="1"/>
                </a:gradFill>
                <a:latin typeface="汉仪菱心体简" panose="02010400000101010101" pitchFamily="2" charset="-122"/>
                <a:ea typeface="汉仪菱心体简" panose="02010400000101010101" pitchFamily="2" charset="-122"/>
                <a:cs typeface="+mn-ea"/>
              </a:defRPr>
            </a:lvl1pPr>
          </a:lstStyle>
          <a:p>
            <a:pPr algn="ctr"/>
            <a:r>
              <a:rPr lang="zh-CN" altLang="en-US" sz="5400">
                <a:solidFill>
                  <a:schemeClr val="tx1"/>
                </a:solidFill>
                <a:latin typeface="汉仪铸字葫芦娃W" panose="00020600040101010101" charset="-122"/>
                <a:ea typeface="汉仪铸字葫芦娃W" panose="00020600040101010101" charset="-122"/>
                <a:sym typeface="汉仪劲楷简" panose="00020600040101010101" charset="-122"/>
              </a:rPr>
              <a:t>体育舞蹈</a:t>
            </a:r>
            <a:endParaRPr lang="zh-CN" altLang="en-US" sz="5400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46" name="矩形 45"/>
          <p:cNvSpPr/>
          <p:nvPr/>
        </p:nvSpPr>
        <p:spPr>
          <a:xfrm rot="20847476">
            <a:off x="6612890" y="1616075"/>
            <a:ext cx="1052195" cy="962660"/>
          </a:xfrm>
          <a:prstGeom prst="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b="1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rot="20847476">
            <a:off x="6970395" y="1743075"/>
            <a:ext cx="33718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45" name="矩形 44"/>
          <p:cNvSpPr/>
          <p:nvPr/>
        </p:nvSpPr>
        <p:spPr>
          <a:xfrm rot="20908138">
            <a:off x="6759575" y="1762125"/>
            <a:ext cx="800100" cy="703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 rot="20605942">
            <a:off x="6781800" y="1764665"/>
            <a:ext cx="94234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4400">
                <a:solidFill>
                  <a:schemeClr val="tx1"/>
                </a:solidFill>
                <a:latin typeface="汉仪铸字葫芦娃W" panose="00020600040101010101" charset="-122"/>
                <a:ea typeface="汉仪铸字葫芦娃W" panose="00020600040101010101" charset="-122"/>
                <a:cs typeface="+mn-ea"/>
                <a:sym typeface="+mn-lt"/>
              </a:rPr>
              <a:t>任</a:t>
            </a:r>
            <a:endParaRPr lang="zh-CN" altLang="en-US" sz="4400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 rot="555320">
            <a:off x="8174355" y="1576070"/>
            <a:ext cx="1052195" cy="962660"/>
          </a:xfrm>
          <a:prstGeom prst="rect">
            <a:avLst/>
          </a:prstGeom>
          <a:solidFill>
            <a:srgbClr val="CF3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 rot="555320">
            <a:off x="8531860" y="1542415"/>
            <a:ext cx="337185" cy="1030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6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79" name="矩形 78"/>
          <p:cNvSpPr/>
          <p:nvPr/>
        </p:nvSpPr>
        <p:spPr>
          <a:xfrm rot="530917">
            <a:off x="8293100" y="1693545"/>
            <a:ext cx="800100" cy="703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 rot="662449" flipH="1">
            <a:off x="8314690" y="1664970"/>
            <a:ext cx="27368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4400">
                <a:solidFill>
                  <a:schemeClr val="tx1"/>
                </a:solidFill>
                <a:latin typeface="汉仪铸字葫芦娃W" panose="00020600040101010101" charset="-122"/>
                <a:ea typeface="汉仪铸字葫芦娃W" panose="00020600040101010101" charset="-122"/>
                <a:cs typeface="+mn-ea"/>
                <a:sym typeface="+mn-lt"/>
              </a:rPr>
              <a:t>伍</a:t>
            </a:r>
            <a:endParaRPr lang="zh-CN" altLang="en-US" sz="4400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 rot="20553452">
            <a:off x="9672320" y="1510030"/>
            <a:ext cx="1052195" cy="962660"/>
          </a:xfrm>
          <a:prstGeom prst="rect">
            <a:avLst/>
          </a:prstGeom>
          <a:solidFill>
            <a:srgbClr val="222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 rot="20553452">
            <a:off x="10029825" y="1476375"/>
            <a:ext cx="337185" cy="1030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6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86" name="矩形 85"/>
          <p:cNvSpPr/>
          <p:nvPr/>
        </p:nvSpPr>
        <p:spPr>
          <a:xfrm rot="20635060">
            <a:off x="9801860" y="1645285"/>
            <a:ext cx="800100" cy="703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 rot="20386458" flipH="1">
            <a:off x="9894570" y="1703705"/>
            <a:ext cx="27368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4400">
                <a:solidFill>
                  <a:schemeClr val="tx1"/>
                </a:solidFill>
                <a:latin typeface="汉仪铸字葫芦娃W" panose="00020600040101010101" charset="-122"/>
                <a:ea typeface="汉仪铸字葫芦娃W" panose="00020600040101010101" charset="-122"/>
                <a:cs typeface="+mn-ea"/>
                <a:sym typeface="+mn-lt"/>
              </a:rPr>
              <a:t>二</a:t>
            </a:r>
            <a:endParaRPr lang="zh-CN" altLang="en-US" sz="4400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cs typeface="+mn-ea"/>
              <a:sym typeface="+mn-lt"/>
            </a:endParaRPr>
          </a:p>
        </p:txBody>
      </p:sp>
      <p:sp>
        <p:nvSpPr>
          <p:cNvPr id="95" name="文本框 94"/>
          <p:cNvSpPr txBox="1"/>
          <p:nvPr/>
        </p:nvSpPr>
        <p:spPr>
          <a:xfrm rot="711397">
            <a:off x="10419715" y="1407160"/>
            <a:ext cx="337185" cy="1030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6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任务描述</a:t>
            </a: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2625" y="590550"/>
            <a:ext cx="6429375" cy="626745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62940" y="1753235"/>
            <a:ext cx="509905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体育舞蹈也称“国际标准交谊舞”，是体育运动项目之一，是以男女为伴的一种步行式</a:t>
            </a:r>
            <a:endParaRPr sz="2000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双人舞的竞赛项目。分两个项群，十个舞种。其中，摩登舞项群含有华尔兹、维也纳华尔</a:t>
            </a:r>
            <a:endParaRPr sz="2000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兹、探戈、狐步和快步舞，拉丁舞项群包括伦巴、恰恰、桑巴、牛仔和斗牛舞。每个舞种均有各自舞曲、舞步及风格，根据各舞种的乐曲和动作要求，组编成各自的成套动作。本任务我们学习体育舞蹈的相关理论知识及基本动作。</a:t>
            </a:r>
            <a:endParaRPr sz="2000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任务目标</a:t>
            </a:r>
            <a:endParaRPr lang="zh-CN" altLang="en-US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950" y="1209675"/>
            <a:ext cx="4314825" cy="5086350"/>
          </a:xfrm>
          <a:prstGeom prst="rect">
            <a:avLst/>
          </a:prstGeom>
        </p:spPr>
      </p:pic>
      <p:grpSp>
        <p:nvGrpSpPr>
          <p:cNvPr id="39" name="组合 38"/>
          <p:cNvGrpSpPr/>
          <p:nvPr>
            <p:custDataLst>
              <p:tags r:id="rId2"/>
            </p:custDataLst>
          </p:nvPr>
        </p:nvGrpSpPr>
        <p:grpSpPr>
          <a:xfrm>
            <a:off x="4544060" y="1423035"/>
            <a:ext cx="3279140" cy="2011045"/>
            <a:chOff x="7156" y="2241"/>
            <a:chExt cx="5164" cy="3167"/>
          </a:xfrm>
        </p:grpSpPr>
        <p:sp>
          <p:nvSpPr>
            <p:cNvPr id="22" name="圆角矩形 5"/>
            <p:cNvSpPr/>
            <p:nvPr>
              <p:custDataLst>
                <p:tags r:id="rId3"/>
              </p:custDataLst>
            </p:nvPr>
          </p:nvSpPr>
          <p:spPr>
            <a:xfrm>
              <a:off x="7424" y="2241"/>
              <a:ext cx="1295" cy="1305"/>
            </a:xfrm>
            <a:prstGeom prst="roundRect">
              <a:avLst>
                <a:gd name="adj" fmla="val 8303"/>
              </a:avLst>
            </a:prstGeom>
            <a:solidFill>
              <a:schemeClr val="accent5"/>
            </a:solidFill>
            <a:ln>
              <a:noFill/>
            </a:ln>
            <a:effectLst>
              <a:outerShdw blurRad="114300" dist="25400" dir="18000000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圆角矩形 168"/>
            <p:cNvSpPr/>
            <p:nvPr>
              <p:custDataLst>
                <p:tags r:id="rId4"/>
              </p:custDataLst>
            </p:nvPr>
          </p:nvSpPr>
          <p:spPr>
            <a:xfrm>
              <a:off x="7156" y="2492"/>
              <a:ext cx="5165" cy="2917"/>
            </a:xfrm>
            <a:prstGeom prst="roundRect">
              <a:avLst>
                <a:gd name="adj" fmla="val 8303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>
              <p:custDataLst>
                <p:tags r:id="rId5"/>
              </p:custDataLst>
            </p:nvPr>
          </p:nvSpPr>
          <p:spPr>
            <a:xfrm>
              <a:off x="7424" y="2809"/>
              <a:ext cx="3601" cy="2381"/>
            </a:xfrm>
            <a:prstGeom prst="rect">
              <a:avLst/>
            </a:prstGeom>
            <a:noFill/>
          </p:spPr>
          <p:txBody>
            <a:bodyPr wrap="square" rtlCol="0" anchor="t" anchorCtr="0">
              <a:normAutofit/>
            </a:bodyPr>
            <a:p>
              <a:pPr marL="0" lvl="0" indent="0" algn="just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SzPct val="100000"/>
              </a:pPr>
              <a:r>
                <a:rPr sz="2000" spc="200">
                  <a:solidFill>
                    <a:schemeClr val="tx1"/>
                  </a:solidFill>
                  <a:uFillTx/>
                  <a:ea typeface="+mn-lt"/>
                  <a:sym typeface="汉仪劲楷简" panose="00020600040101010101" charset="-122"/>
                </a:rPr>
                <a:t>了解体育舞蹈的起源、发展、功能与价值。</a:t>
              </a:r>
              <a:endParaRPr sz="2000" spc="200">
                <a:solidFill>
                  <a:schemeClr val="tx1"/>
                </a:solidFill>
                <a:uFillTx/>
                <a:ea typeface="+mn-lt"/>
                <a:sym typeface="汉仪劲楷简" panose="00020600040101010101" charset="-122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6"/>
              </p:custDataLst>
            </p:nvPr>
          </p:nvSpPr>
          <p:spPr>
            <a:xfrm>
              <a:off x="11159" y="2809"/>
              <a:ext cx="798" cy="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254000" dist="114300" dir="4020000" sx="79000" sy="79000" algn="t" rotWithShape="0">
                <a:schemeClr val="accent5">
                  <a:lumMod val="75000"/>
                  <a:alpha val="5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lnSpcReduction="10000"/>
            </a:bodyPr>
            <a:p>
              <a:pPr algn="ctr"/>
              <a:r>
                <a:rPr lang="en-US" altLang="zh-CN" b="1">
                  <a:solidFill>
                    <a:schemeClr val="lt1"/>
                  </a:solidFill>
                </a:rPr>
                <a:t>1</a:t>
              </a:r>
              <a:endParaRPr lang="en-US" altLang="zh-CN" b="1">
                <a:solidFill>
                  <a:schemeClr val="lt1"/>
                </a:solidFill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7"/>
            </p:custDataLst>
          </p:nvPr>
        </p:nvGrpSpPr>
        <p:grpSpPr>
          <a:xfrm>
            <a:off x="8218805" y="1423035"/>
            <a:ext cx="3279140" cy="2011045"/>
            <a:chOff x="12943" y="2241"/>
            <a:chExt cx="5164" cy="3167"/>
          </a:xfrm>
        </p:grpSpPr>
        <p:sp>
          <p:nvSpPr>
            <p:cNvPr id="27" name="圆角矩形 6"/>
            <p:cNvSpPr/>
            <p:nvPr>
              <p:custDataLst>
                <p:tags r:id="rId8"/>
              </p:custDataLst>
            </p:nvPr>
          </p:nvSpPr>
          <p:spPr>
            <a:xfrm>
              <a:off x="13211" y="2241"/>
              <a:ext cx="1295" cy="1305"/>
            </a:xfrm>
            <a:prstGeom prst="roundRect">
              <a:avLst>
                <a:gd name="adj" fmla="val 8303"/>
              </a:avLst>
            </a:prstGeom>
            <a:solidFill>
              <a:schemeClr val="accent3"/>
            </a:solidFill>
            <a:ln>
              <a:noFill/>
            </a:ln>
            <a:effectLst>
              <a:outerShdw blurRad="114300" dist="25400" dir="18000000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圆角矩形 7"/>
            <p:cNvSpPr/>
            <p:nvPr>
              <p:custDataLst>
                <p:tags r:id="rId9"/>
              </p:custDataLst>
            </p:nvPr>
          </p:nvSpPr>
          <p:spPr>
            <a:xfrm>
              <a:off x="12943" y="2492"/>
              <a:ext cx="5165" cy="2917"/>
            </a:xfrm>
            <a:prstGeom prst="roundRect">
              <a:avLst>
                <a:gd name="adj" fmla="val 8303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>
              <p:custDataLst>
                <p:tags r:id="rId10"/>
              </p:custDataLst>
            </p:nvPr>
          </p:nvSpPr>
          <p:spPr>
            <a:xfrm>
              <a:off x="13211" y="2809"/>
              <a:ext cx="3203" cy="2381"/>
            </a:xfrm>
            <a:prstGeom prst="rect">
              <a:avLst/>
            </a:prstGeom>
            <a:noFill/>
          </p:spPr>
          <p:txBody>
            <a:bodyPr wrap="square" rtlCol="0" anchor="t" anchorCtr="0">
              <a:normAutofit/>
            </a:bodyPr>
            <a:p>
              <a:pPr marL="0" lvl="0" indent="0" algn="just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SzPct val="100000"/>
              </a:pPr>
              <a:r>
                <a:rPr sz="2000" spc="200">
                  <a:solidFill>
                    <a:schemeClr val="tx1"/>
                  </a:solidFill>
                  <a:uFillTx/>
                  <a:sym typeface="汉仪劲楷简" panose="00020600040101010101" charset="-122"/>
                </a:rPr>
                <a:t>了解体育舞蹈的基础知识和重要赛事。</a:t>
              </a:r>
              <a:endParaRPr sz="2000" spc="200">
                <a:solidFill>
                  <a:schemeClr val="tx1"/>
                </a:solidFill>
                <a:uFillTx/>
                <a:sym typeface="汉仪劲楷简" panose="00020600040101010101" charset="-122"/>
              </a:endParaRPr>
            </a:p>
          </p:txBody>
        </p:sp>
        <p:sp>
          <p:nvSpPr>
            <p:cNvPr id="30" name="椭圆 29"/>
            <p:cNvSpPr/>
            <p:nvPr>
              <p:custDataLst>
                <p:tags r:id="rId11"/>
              </p:custDataLst>
            </p:nvPr>
          </p:nvSpPr>
          <p:spPr>
            <a:xfrm>
              <a:off x="16946" y="2809"/>
              <a:ext cx="798" cy="7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254000" dist="114300" dir="4020000" sx="79000" sy="79000" algn="t" rotWithShape="0">
                <a:schemeClr val="accent3">
                  <a:alpha val="5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lnSpcReduction="10000"/>
            </a:bodyPr>
            <a:p>
              <a:pPr algn="ctr"/>
              <a:r>
                <a:rPr lang="en-US" altLang="zh-CN" b="1">
                  <a:solidFill>
                    <a:schemeClr val="lt1"/>
                  </a:solidFill>
                </a:rPr>
                <a:t>2</a:t>
              </a:r>
              <a:endParaRPr lang="en-US" altLang="zh-CN" b="1">
                <a:solidFill>
                  <a:schemeClr val="lt1"/>
                </a:solidFill>
              </a:endParaRPr>
            </a:p>
          </p:txBody>
        </p:sp>
      </p:grpSp>
      <p:grpSp>
        <p:nvGrpSpPr>
          <p:cNvPr id="41" name="组合 40"/>
          <p:cNvGrpSpPr/>
          <p:nvPr>
            <p:custDataLst>
              <p:tags r:id="rId12"/>
            </p:custDataLst>
          </p:nvPr>
        </p:nvGrpSpPr>
        <p:grpSpPr>
          <a:xfrm>
            <a:off x="4577080" y="4102735"/>
            <a:ext cx="3279140" cy="2011045"/>
            <a:chOff x="7208" y="6461"/>
            <a:chExt cx="5164" cy="3167"/>
          </a:xfrm>
        </p:grpSpPr>
        <p:sp>
          <p:nvSpPr>
            <p:cNvPr id="31" name="圆角矩形 10"/>
            <p:cNvSpPr/>
            <p:nvPr>
              <p:custDataLst>
                <p:tags r:id="rId13"/>
              </p:custDataLst>
            </p:nvPr>
          </p:nvSpPr>
          <p:spPr>
            <a:xfrm>
              <a:off x="7476" y="6461"/>
              <a:ext cx="1295" cy="1305"/>
            </a:xfrm>
            <a:prstGeom prst="roundRect">
              <a:avLst>
                <a:gd name="adj" fmla="val 8303"/>
              </a:avLst>
            </a:prstGeom>
            <a:solidFill>
              <a:schemeClr val="accent1"/>
            </a:solidFill>
            <a:ln>
              <a:noFill/>
            </a:ln>
            <a:effectLst>
              <a:outerShdw blurRad="114300" dist="25400" dir="18000000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圆角矩形 11"/>
            <p:cNvSpPr/>
            <p:nvPr>
              <p:custDataLst>
                <p:tags r:id="rId14"/>
              </p:custDataLst>
            </p:nvPr>
          </p:nvSpPr>
          <p:spPr>
            <a:xfrm>
              <a:off x="7208" y="6712"/>
              <a:ext cx="5165" cy="2917"/>
            </a:xfrm>
            <a:prstGeom prst="roundRect">
              <a:avLst>
                <a:gd name="adj" fmla="val 8303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>
              <p:custDataLst>
                <p:tags r:id="rId15"/>
              </p:custDataLst>
            </p:nvPr>
          </p:nvSpPr>
          <p:spPr>
            <a:xfrm>
              <a:off x="7565" y="7029"/>
              <a:ext cx="3080" cy="2381"/>
            </a:xfrm>
            <a:prstGeom prst="rect">
              <a:avLst/>
            </a:prstGeom>
            <a:noFill/>
          </p:spPr>
          <p:txBody>
            <a:bodyPr wrap="square" rtlCol="0" anchor="t" anchorCtr="0">
              <a:normAutofit/>
            </a:bodyPr>
            <a:p>
              <a:pPr marL="0" lvl="0" indent="0" algn="just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SzPct val="100000"/>
              </a:pPr>
              <a:r>
                <a:rPr sz="2000" spc="200">
                  <a:solidFill>
                    <a:schemeClr val="tx1"/>
                  </a:solidFill>
                  <a:uFillTx/>
                  <a:ea typeface="+mn-lt"/>
                  <a:sym typeface="汉仪劲楷简" panose="00020600040101010101" charset="-122"/>
                </a:rPr>
                <a:t>掌握体育舞蹈的基本动作。</a:t>
              </a:r>
              <a:endParaRPr sz="2000" spc="200">
                <a:solidFill>
                  <a:schemeClr val="tx1"/>
                </a:solidFill>
                <a:uFillTx/>
                <a:ea typeface="+mn-lt"/>
                <a:sym typeface="汉仪劲楷简" panose="00020600040101010101" charset="-122"/>
              </a:endParaRPr>
            </a:p>
          </p:txBody>
        </p:sp>
        <p:sp>
          <p:nvSpPr>
            <p:cNvPr id="34" name="椭圆 33"/>
            <p:cNvSpPr/>
            <p:nvPr>
              <p:custDataLst>
                <p:tags r:id="rId16"/>
              </p:custDataLst>
            </p:nvPr>
          </p:nvSpPr>
          <p:spPr>
            <a:xfrm>
              <a:off x="11211" y="7029"/>
              <a:ext cx="798" cy="7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114300" dir="4020000" sx="79000" sy="79000" algn="t" rotWithShape="0">
                <a:schemeClr val="accent1">
                  <a:alpha val="5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lnSpcReduction="10000"/>
            </a:bodyPr>
            <a:p>
              <a:pPr algn="ctr"/>
              <a:r>
                <a:rPr lang="en-US" altLang="zh-CN" b="1">
                  <a:solidFill>
                    <a:schemeClr val="lt1"/>
                  </a:solidFill>
                </a:rPr>
                <a:t>3</a:t>
              </a:r>
              <a:endParaRPr lang="en-US" altLang="zh-CN" b="1">
                <a:solidFill>
                  <a:schemeClr val="lt1"/>
                </a:solidFill>
              </a:endParaRPr>
            </a:p>
          </p:txBody>
        </p:sp>
      </p:grpSp>
      <p:grpSp>
        <p:nvGrpSpPr>
          <p:cNvPr id="42" name="组合 41"/>
          <p:cNvGrpSpPr/>
          <p:nvPr>
            <p:custDataLst>
              <p:tags r:id="rId17"/>
            </p:custDataLst>
          </p:nvPr>
        </p:nvGrpSpPr>
        <p:grpSpPr>
          <a:xfrm>
            <a:off x="8218805" y="4102735"/>
            <a:ext cx="3279140" cy="2011045"/>
            <a:chOff x="12943" y="6461"/>
            <a:chExt cx="5164" cy="3167"/>
          </a:xfrm>
        </p:grpSpPr>
        <p:sp>
          <p:nvSpPr>
            <p:cNvPr id="35" name="圆角矩形 15"/>
            <p:cNvSpPr/>
            <p:nvPr>
              <p:custDataLst>
                <p:tags r:id="rId18"/>
              </p:custDataLst>
            </p:nvPr>
          </p:nvSpPr>
          <p:spPr>
            <a:xfrm>
              <a:off x="13211" y="6461"/>
              <a:ext cx="1295" cy="1305"/>
            </a:xfrm>
            <a:prstGeom prst="roundRect">
              <a:avLst>
                <a:gd name="adj" fmla="val 8303"/>
              </a:avLst>
            </a:prstGeom>
            <a:solidFill>
              <a:schemeClr val="accent6"/>
            </a:solidFill>
            <a:ln>
              <a:noFill/>
            </a:ln>
            <a:effectLst>
              <a:outerShdw blurRad="114300" dist="25400" dir="18000000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圆角矩形 16"/>
            <p:cNvSpPr/>
            <p:nvPr>
              <p:custDataLst>
                <p:tags r:id="rId19"/>
              </p:custDataLst>
            </p:nvPr>
          </p:nvSpPr>
          <p:spPr>
            <a:xfrm>
              <a:off x="12943" y="6712"/>
              <a:ext cx="5165" cy="2917"/>
            </a:xfrm>
            <a:prstGeom prst="roundRect">
              <a:avLst>
                <a:gd name="adj" fmla="val 8303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>
              <p:custDataLst>
                <p:tags r:id="rId20"/>
              </p:custDataLst>
            </p:nvPr>
          </p:nvSpPr>
          <p:spPr>
            <a:xfrm>
              <a:off x="13211" y="7029"/>
              <a:ext cx="3601" cy="2381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p>
              <a:pPr marL="0" lvl="0" algn="just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</a:pPr>
              <a:r>
                <a:rPr lang="zh-CN" sz="2000" spc="200">
                  <a:solidFill>
                    <a:schemeClr val="tx1"/>
                  </a:solidFill>
                  <a:uFillTx/>
                  <a:ea typeface="+mn-lt"/>
                  <a:sym typeface="汉仪劲楷简" panose="00020600040101010101" charset="-122"/>
                </a:rPr>
                <a:t>体会到体育舞蹈运动的乐趣，并积极参加体育舞蹈运动。</a:t>
              </a:r>
              <a:endParaRPr lang="zh-CN" sz="2000" spc="200">
                <a:solidFill>
                  <a:schemeClr val="tx1"/>
                </a:solidFill>
                <a:uFillTx/>
                <a:ea typeface="+mn-lt"/>
                <a:sym typeface="汉仪劲楷简" panose="00020600040101010101" charset="-122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21"/>
              </p:custDataLst>
            </p:nvPr>
          </p:nvSpPr>
          <p:spPr>
            <a:xfrm>
              <a:off x="16946" y="7029"/>
              <a:ext cx="798" cy="79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254000" dist="114300" dir="4020000" sx="79000" sy="79000" algn="t" rotWithShape="0">
                <a:schemeClr val="accent6">
                  <a:alpha val="5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lnSpcReduction="10000"/>
            </a:bodyPr>
            <a:p>
              <a:pPr algn="ctr"/>
              <a:r>
                <a:rPr lang="en-US" altLang="zh-CN" b="1">
                  <a:solidFill>
                    <a:schemeClr val="lt1"/>
                  </a:solidFill>
                </a:rPr>
                <a:t>4</a:t>
              </a:r>
              <a:endParaRPr lang="en-US" altLang="zh-CN" b="1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08880" y="2420620"/>
            <a:ext cx="3097530" cy="676275"/>
          </a:xfrm>
          <a:prstGeom prst="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8880" y="804545"/>
            <a:ext cx="3097530" cy="676275"/>
          </a:xfrm>
          <a:prstGeom prst="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8880" y="1590040"/>
            <a:ext cx="3097530" cy="85725"/>
          </a:xfrm>
          <a:prstGeom prst="rect">
            <a:avLst/>
          </a:prstGeom>
          <a:solidFill>
            <a:srgbClr val="CF3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任务准备</a:t>
            </a:r>
            <a:endParaRPr lang="zh-CN" altLang="en-US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05400" y="999490"/>
            <a:ext cx="254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tx1"/>
                </a:solidFill>
              </a:rPr>
              <a:t>　场地与器材准备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08880" y="1843405"/>
            <a:ext cx="565086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舞蹈室</a:t>
            </a:r>
            <a:endParaRPr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950" y="1209675"/>
            <a:ext cx="4314825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08880" y="3141980"/>
            <a:ext cx="3097530" cy="85725"/>
          </a:xfrm>
          <a:prstGeom prst="rect">
            <a:avLst/>
          </a:prstGeom>
          <a:solidFill>
            <a:srgbClr val="CF3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05400" y="2551430"/>
            <a:ext cx="254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tx1"/>
                </a:solidFill>
              </a:rPr>
              <a:t>安全准备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8880" y="3395345"/>
            <a:ext cx="6797675" cy="3338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1. 着装要求。女性应该穿着短裙、连衣裙或长裤。男性一般着黑色西服套装。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marL="342900" indent="-3429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2. 进行热身运动，使身体得到充分的准备，适应即将进行的体育舞蹈课程，预防运动损伤，提高运动表现。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marL="342900" indent="-3429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（1）有氧运动，如跑步、原地小跳、摇摆手臂等，以增加心肺功能，提高身体温度。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marL="342900" indent="-3429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（2）关节活动，包括头部、颈部、肩部、手腕、腰部、髋部、膝关节和踝关节等各个关节的活动，以增加关节的活动范围，减少受伤风险。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marL="342900" indent="-3429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（3）肌肉拉伸，包括大腿、小腿、臀部、背部、胸部、手臂等各个部位的拉伸，以增加肌肉的柔韧性，减少肌肉疲劳和酸痛。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marL="342900" indent="-3429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（4）平衡训练，包括单脚站立、闭眼站立、交叉步等，以提高身体的平衡感和协调性。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08880" y="2585720"/>
            <a:ext cx="3097530" cy="676275"/>
          </a:xfrm>
          <a:prstGeom prst="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8880" y="804545"/>
            <a:ext cx="3097530" cy="676275"/>
          </a:xfrm>
          <a:prstGeom prst="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8880" y="1590040"/>
            <a:ext cx="3097530" cy="85725"/>
          </a:xfrm>
          <a:prstGeom prst="rect">
            <a:avLst/>
          </a:prstGeom>
          <a:solidFill>
            <a:srgbClr val="CF3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任务准备</a:t>
            </a:r>
            <a:endParaRPr lang="zh-CN" altLang="en-US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05400" y="999490"/>
            <a:ext cx="254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tx1"/>
                </a:solidFill>
              </a:rPr>
              <a:t>　场地与器材准备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08880" y="1843405"/>
            <a:ext cx="565086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滑冰场、滑雪场、滑冰装备、滑雪装备</a:t>
            </a:r>
            <a:endParaRPr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950" y="1209675"/>
            <a:ext cx="4314825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08880" y="3307080"/>
            <a:ext cx="3097530" cy="85725"/>
          </a:xfrm>
          <a:prstGeom prst="rect">
            <a:avLst/>
          </a:prstGeom>
          <a:solidFill>
            <a:srgbClr val="CF3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05400" y="2716530"/>
            <a:ext cx="254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tx1"/>
                </a:solidFill>
              </a:rPr>
              <a:t>安全准备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8880" y="3560445"/>
            <a:ext cx="617982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2）初到雪场时应先了解滑雪场的大概情况，要仔细了解一下雪道的高度、坡度、长度、宽度及周边的情况，根据自己的滑雪水平来选择相应的滑道。熟悉地图、雪场设施的分布位置、应急措施，并严格遵守滑雪场的有关安全管理的规定。注意索道开放时间，在无人看守时切勿乘坐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（3）初练滑雪应注意循序渐进，量力而行。在训练期间要按教练和雪场工作人员的安排和指挥去做，在未达到一定水准时，不可擅自到技术要求高的雪区去滑雪，以免发生意外。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一、体育舞蹈的起源与发展</a:t>
            </a:r>
            <a:endParaRPr lang="zh-CN" altLang="en-US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8950" y="1156970"/>
            <a:ext cx="11154410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体育舞蹈也称“国际标准交谊舞”，由社交舞转化而来，是融体育、音乐、舞蹈为一体，以身体运动的舞蹈化为基本内容，以双人或集体配合为主要运动形式的娱乐性体育运动项目，分 2个项群、10 个舞种。其中，摩登舞项群含有华尔兹舞、维也纳华尔兹舞、探戈舞、狐步舞和快步舞，而拉丁舞项群包括伦巴舞、恰恰舞、桑巴舞、牛仔舞和斗牛舞。</a:t>
            </a:r>
            <a:endParaRPr lang="zh-CN" altLang="en-US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3390" y="2910205"/>
            <a:ext cx="11189970" cy="76200"/>
          </a:xfrm>
          <a:prstGeom prst="round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8950" y="3058795"/>
            <a:ext cx="11154410" cy="29997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1924 年，英国皇家舞蹈教师协会对原“舞种”“舞步”“舞姿”等进行规范整理，制订比赛方案，并于 1925 年正式颁布了华尔兹、探戈、狐步、快步 4 种舞的步伐，总称摩登舞，首先在西欧推广并进行了比赛，继而又推广到世界各国，受到了许多国家人民的欢迎和喜爱。1947 年在德国柏林举行了第 1 届世界标准交谊舞锦标赛。随着此种舞蹈在世界的不断推广，其自身也得到了发展，摩登舞中又增加了维也纳华尔兹舞。</a:t>
            </a:r>
            <a:endParaRPr lang="zh-CN" altLang="en-US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国际标准交谊舞于 20 世纪 30 年代传入中国，80 年代发展较快。1987 年，我国举办了第 1届全国国际标准舞锦标赛，以后每年举行一次。1991 年中国体育舞蹈运动协会成立，同时，体育舞蹈以其丰富的艺术内涵和观赏价值以及特有的锻炼效果，成为我国全民健身休闲运动项目之一。</a:t>
            </a:r>
            <a:endParaRPr lang="zh-CN" altLang="en-US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315" y="1135380"/>
            <a:ext cx="6892290" cy="458660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56615" y="403225"/>
            <a:ext cx="7959090" cy="430530"/>
          </a:xfrm>
        </p:spPr>
        <p:txBody>
          <a:bodyPr/>
          <a:p>
            <a:r>
              <a:rPr lang="zh-CN" altLang="en-US"/>
              <a:t>二、体育舞蹈运动的功能与价值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15" y="1494155"/>
            <a:ext cx="4559300" cy="116268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20980" y="2876550"/>
            <a:ext cx="5194935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2A045"/>
              </a:buClr>
              <a:buFont typeface="汉仪劲楷简" panose="00020600040101010101" charset="-122"/>
              <a:buChar char="l"/>
            </a:pPr>
            <a:r>
              <a:rPr sz="2000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体育舞蹈对人体运动系统、心血管系统、呼吸系统都具有十分重要的意义，它可以改善人体骨骼、肌肉、血液供应及脑细胞的氧气供应能力，提高肌肉力量、韧带柔韧性和关节灵活性，是一项极有价值的体育健身运动。</a:t>
            </a:r>
            <a:endParaRPr sz="2000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5020" y="1875790"/>
            <a:ext cx="336740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bg1"/>
                </a:solidFill>
              </a:rPr>
              <a:t>（一）体育舞蹈的健身价值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5289550" y="2065020"/>
            <a:ext cx="42913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B915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体育与健康概述</a:t>
            </a:r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2"/>
            </p:custDataLst>
          </p:nvPr>
        </p:nvSpPr>
        <p:spPr>
          <a:xfrm>
            <a:off x="6613525" y="3168015"/>
            <a:ext cx="557847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运动卫生保健</a:t>
            </a:r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3"/>
            </p:custDataLst>
          </p:nvPr>
        </p:nvSpPr>
        <p:spPr>
          <a:xfrm>
            <a:off x="7557135" y="4476750"/>
            <a:ext cx="360426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职业体能</a:t>
            </a:r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564380" y="2065020"/>
            <a:ext cx="7251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latin typeface="汉仪铸字葫芦娃W" panose="00020600040101010101" charset="-122"/>
                <a:ea typeface="汉仪铸字葫芦娃W" panose="00020600040101010101" charset="-122"/>
              </a:rPr>
              <a:t>01</a:t>
            </a:r>
            <a:endParaRPr lang="en-US" altLang="zh-CN" sz="28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5888355" y="3126105"/>
            <a:ext cx="7251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latin typeface="汉仪铸字葫芦娃W" panose="00020600040101010101" charset="-122"/>
                <a:ea typeface="汉仪铸字葫芦娃W" panose="00020600040101010101" charset="-122"/>
              </a:rPr>
              <a:t>02</a:t>
            </a:r>
            <a:endParaRPr lang="en-US" altLang="zh-CN" sz="28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663055" y="4476750"/>
            <a:ext cx="7251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latin typeface="汉仪铸字葫芦娃W" panose="00020600040101010101" charset="-122"/>
                <a:ea typeface="汉仪铸字葫芦娃W" panose="00020600040101010101" charset="-122"/>
              </a:rPr>
              <a:t>03</a:t>
            </a:r>
            <a:endParaRPr lang="en-US" altLang="zh-CN" sz="28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00120" y="528955"/>
            <a:ext cx="12934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5400" b="1">
                <a:latin typeface="汉仪铸字葫芦娃W" panose="00020600040101010101" charset="-122"/>
                <a:ea typeface="汉仪铸字葫芦娃W" panose="00020600040101010101" charset="-122"/>
              </a:rPr>
              <a:t>目录</a:t>
            </a:r>
            <a:endParaRPr lang="zh-CN" altLang="en-US" sz="54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635" y="2102485"/>
            <a:ext cx="5982970" cy="398145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56615" y="403225"/>
            <a:ext cx="7959090" cy="430530"/>
          </a:xfrm>
        </p:spPr>
        <p:txBody>
          <a:bodyPr/>
          <a:p>
            <a:r>
              <a:rPr lang="zh-CN" altLang="en-US"/>
              <a:t>二、体育舞蹈运动的功能与价值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15" y="1494155"/>
            <a:ext cx="4559300" cy="116268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20980" y="2656840"/>
            <a:ext cx="5786120" cy="4048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2A045"/>
              </a:buClr>
              <a:buFont typeface="汉仪劲楷简" panose="00020600040101010101" charset="-122"/>
              <a:buChar char="l"/>
            </a:pPr>
            <a:r>
              <a:rPr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现代体育运动许多项目对美的要求越来越高，如艺术体操、健美操、花样游泳、花样滑冰、武术等。而体育舞蹈是最具特色的项目之一，为人们创造大量的审美客体，其运动过程就是创造美的过程。通过体育舞蹈的训练，可使人体外形更加匀称和谐，体态更加刚健优美，动作刚柔相济。这既能满足自我实现美的愿望，也能成为他人的审美客体。所以经常参加体育舞蹈运动，可以塑造优美的体形，形成典雅的姿态，并在体育舞蹈优美的音乐和优美动作的影响下，不断地进行着感知、情感、想象、理解等审美活动，提高审美能力。</a:t>
            </a:r>
            <a:endParaRPr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5020" y="1875790"/>
            <a:ext cx="336740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bg1"/>
                </a:solidFill>
              </a:rPr>
              <a:t>（二）体育舞蹈的美学价值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635" y="2102485"/>
            <a:ext cx="5982970" cy="398145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56615" y="403225"/>
            <a:ext cx="7959090" cy="430530"/>
          </a:xfrm>
        </p:spPr>
        <p:txBody>
          <a:bodyPr/>
          <a:p>
            <a:r>
              <a:rPr lang="zh-CN" altLang="en-US"/>
              <a:t>二、体育舞蹈运动的功能与价值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15" y="1494155"/>
            <a:ext cx="4559300" cy="116268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20980" y="2656840"/>
            <a:ext cx="5786120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2A045"/>
              </a:buClr>
              <a:buFont typeface="汉仪劲楷简" panose="00020600040101010101" charset="-122"/>
              <a:buChar char="l"/>
            </a:pPr>
            <a:r>
              <a:rPr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社交舞蹈是西方贵族在宫廷沙龙中举行的一种社交礼仪活动，也是当时的贵族青年接受礼仪教育的一项内容。活动的价值取向主要侧重礼仪性，而不是单纯地追求舞蹈技术和技巧。在整个活动中男女舞伴处处表现出不俗的仪表、得体的举止、高雅的风度和谈吐，这些礼仪规范很大程度上被现代体育舞蹈所继承。练习体育舞蹈可以培养人规范的礼仪、高雅的气质和优雅的谈吐，全面提升人的人文素养，在以后的社交活动和职业生涯中抢占先机。</a:t>
            </a:r>
            <a:endParaRPr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5020" y="1875790"/>
            <a:ext cx="336740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bg1"/>
                </a:solidFill>
              </a:rPr>
              <a:t>（三）体育舞蹈的教育价值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635" y="2102485"/>
            <a:ext cx="5982970" cy="398145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56615" y="403225"/>
            <a:ext cx="7959090" cy="430530"/>
          </a:xfrm>
        </p:spPr>
        <p:txBody>
          <a:bodyPr/>
          <a:p>
            <a:r>
              <a:rPr lang="zh-CN" altLang="en-US"/>
              <a:t>二、体育舞蹈运动的功能与价值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15" y="1494155"/>
            <a:ext cx="4559300" cy="116268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20980" y="2656840"/>
            <a:ext cx="5786120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2A045"/>
              </a:buClr>
              <a:buFont typeface="汉仪劲楷简" panose="00020600040101010101" charset="-122"/>
              <a:buChar char="l"/>
            </a:pPr>
            <a:r>
              <a:rPr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社交舞蹈是西方贵族在宫廷沙龙中举行的一种社交礼仪活动，也是当时的贵族青年接受礼仪教育的一项内容。活动的价值取向主要侧重礼仪性，而不是单纯地追求舞蹈技术和技巧。在整个活动中男女舞伴处处表现出不俗的仪表、得体的举止、高雅的风度和谈吐，这些礼仪规范很大程度上被现代体育舞蹈所继承。练习体育舞蹈可以培养人规范的礼仪、高雅的气质和优雅的谈吐，全面提升人的人文素养，在以后的社交活动和职业生涯中抢占先机。</a:t>
            </a:r>
            <a:endParaRPr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5020" y="1875790"/>
            <a:ext cx="336740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bg1"/>
                </a:solidFill>
              </a:rPr>
              <a:t>（三）体育舞蹈的教育价值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三、体育舞蹈的基础知识</a:t>
            </a:r>
            <a:endParaRPr lang="zh-CN" altLang="en-US"/>
          </a:p>
        </p:txBody>
      </p:sp>
      <p:sp>
        <p:nvSpPr>
          <p:cNvPr id="5" name="波形 4"/>
          <p:cNvSpPr/>
          <p:nvPr/>
        </p:nvSpPr>
        <p:spPr>
          <a:xfrm>
            <a:off x="676275" y="3797300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波形 5"/>
          <p:cNvSpPr/>
          <p:nvPr/>
        </p:nvSpPr>
        <p:spPr>
          <a:xfrm>
            <a:off x="3538855" y="3797300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波形 6"/>
          <p:cNvSpPr/>
          <p:nvPr/>
        </p:nvSpPr>
        <p:spPr>
          <a:xfrm>
            <a:off x="6401435" y="3797300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波形 7"/>
          <p:cNvSpPr/>
          <p:nvPr/>
        </p:nvSpPr>
        <p:spPr>
          <a:xfrm>
            <a:off x="9264015" y="3797300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波形 8"/>
          <p:cNvSpPr/>
          <p:nvPr/>
        </p:nvSpPr>
        <p:spPr>
          <a:xfrm>
            <a:off x="1964690" y="5120005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波形 10"/>
          <p:cNvSpPr/>
          <p:nvPr/>
        </p:nvSpPr>
        <p:spPr>
          <a:xfrm>
            <a:off x="4827270" y="5120005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波形 11"/>
          <p:cNvSpPr/>
          <p:nvPr/>
        </p:nvSpPr>
        <p:spPr>
          <a:xfrm>
            <a:off x="7689850" y="5120005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2640" y="4194810"/>
            <a:ext cx="1804035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速度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74110" y="4215765"/>
            <a:ext cx="1861185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组合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19570" y="4200525"/>
            <a:ext cx="1222375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套路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672320" y="4215765"/>
            <a:ext cx="1222375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基本舞步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49170" y="5532120"/>
            <a:ext cx="1222375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擦步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45405" y="5530215"/>
            <a:ext cx="1434465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滑步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41640" y="5533390"/>
            <a:ext cx="1222375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锁步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3" name="波形 2"/>
          <p:cNvSpPr/>
          <p:nvPr/>
        </p:nvSpPr>
        <p:spPr>
          <a:xfrm>
            <a:off x="643890" y="2482850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0" name="波形 19"/>
          <p:cNvSpPr/>
          <p:nvPr/>
        </p:nvSpPr>
        <p:spPr>
          <a:xfrm>
            <a:off x="3506470" y="2482850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1" name="波形 20"/>
          <p:cNvSpPr/>
          <p:nvPr/>
        </p:nvSpPr>
        <p:spPr>
          <a:xfrm>
            <a:off x="6369050" y="2482850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2" name="波形 21"/>
          <p:cNvSpPr/>
          <p:nvPr/>
        </p:nvSpPr>
        <p:spPr>
          <a:xfrm>
            <a:off x="9231630" y="2482850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0255" y="2880360"/>
            <a:ext cx="1804035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开式舞姿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41725" y="2901315"/>
            <a:ext cx="1861185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影子位舞姿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95110" y="2754630"/>
            <a:ext cx="1680210" cy="6451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升降动作（起与伏）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639935" y="2901315"/>
            <a:ext cx="1222375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节奏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7" name="波形 26"/>
          <p:cNvSpPr/>
          <p:nvPr/>
        </p:nvSpPr>
        <p:spPr>
          <a:xfrm>
            <a:off x="779145" y="1165225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8" name="波形 27"/>
          <p:cNvSpPr/>
          <p:nvPr/>
        </p:nvSpPr>
        <p:spPr>
          <a:xfrm>
            <a:off x="3641725" y="1165225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9" name="波形 28"/>
          <p:cNvSpPr/>
          <p:nvPr/>
        </p:nvSpPr>
        <p:spPr>
          <a:xfrm>
            <a:off x="6504305" y="1165225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" name="波形 29"/>
          <p:cNvSpPr/>
          <p:nvPr/>
        </p:nvSpPr>
        <p:spPr>
          <a:xfrm>
            <a:off x="9366885" y="1165225"/>
            <a:ext cx="2131695" cy="1192530"/>
          </a:xfrm>
          <a:prstGeom prst="wav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05510" y="1562735"/>
            <a:ext cx="1804035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舞程向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76980" y="1451610"/>
            <a:ext cx="1861185" cy="6451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舞程线（简称 L.O.D）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822440" y="1568450"/>
            <a:ext cx="1222375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舞姿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39935" y="1424305"/>
            <a:ext cx="1620520" cy="6451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</a:rPr>
              <a:t>合对位舞姿（闭式舞姿）。</a:t>
            </a:r>
            <a:endParaRPr lang="zh-CN" alt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四、体育舞蹈重要赛事</a:t>
            </a:r>
            <a:endParaRPr lang="zh-CN" altLang="en-US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3390" y="1315720"/>
            <a:ext cx="11154410" cy="2168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（一）黑池舞蹈节</a:t>
            </a:r>
            <a:endParaRPr lang="zh-CN" altLang="en-US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黑池舞蹈节创办于 1920 年。第 1 届黑池英国公开锦标赛于 1931 年在黑池“冬园”中的皇后舞厅中举行。舞蹈节于每年 5 月在英国北部小镇黑池举行，其中除了为期 7 天的国际标准舞锦标赛以外，还包括了世界性国际标准舞会议、舞蹈服装以及舞蹈用品汇展等。一年一度的英国黑池舞蹈节又被誉为“国标舞的奥运会”，是各国国标舞选手心中的圣殿，更是展现各国国标舞发展水平的重要舞台。</a:t>
            </a:r>
            <a:endParaRPr lang="zh-CN" altLang="en-US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3390" y="3817620"/>
            <a:ext cx="11189970" cy="76200"/>
          </a:xfrm>
          <a:prstGeom prst="round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5950" y="4064635"/>
            <a:ext cx="11154410" cy="17532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（二）UK 公开赛（UK Open Championships）</a:t>
            </a:r>
            <a:endParaRPr lang="zh-CN" altLang="en-US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汉仪劲楷简" panose="00020600040101010101" charset="-122"/>
              <a:buNone/>
            </a:pPr>
            <a:r>
              <a:rPr lang="zh-CN" altLang="en-US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UK 公开赛是英国乃至世界上历史最为悠久的舞蹈赛事，它定于每年的 1 月下旬在英国伦敦南面小镇佰恩茅斯国际中心（Bournemouth International Centre，BIC）举行，UK 公开赛一般分为职业组摩登舞、拉丁舞，职业新星组，业余组，业余 21 岁以下组，壮年组等组别，赛程 3 天。</a:t>
            </a:r>
            <a:endParaRPr lang="zh-CN" altLang="en-US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四、体育舞蹈重要赛事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71855" y="2443480"/>
            <a:ext cx="608711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世界锦标赛是世界三大国标舞（体育舞蹈）赛事之一，于每年 10 月中旬在英国举行，历时 3天。除了设置与 UK 公开赛相同的组别外，还有 16～14 岁少年组、14～12 岁少年组、12～6 岁少儿组，是三大体育舞蹈赛事中唯一一个设置了少年组的国际体育舞蹈赛事。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560" y="2110105"/>
            <a:ext cx="6827520" cy="3251835"/>
          </a:xfrm>
          <a:prstGeom prst="rect">
            <a:avLst/>
          </a:prstGeom>
          <a:noFill/>
          <a:ln w="31750">
            <a:solidFill>
              <a:srgbClr val="4FC2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71855" y="1892935"/>
            <a:ext cx="254000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r>
              <a:rPr lang="zh-CN" altLang="en-US" sz="2000" b="1"/>
              <a:t>（三）世界锦标赛</a:t>
            </a:r>
            <a:endParaRPr lang="zh-CN" altLang="en-US" sz="2000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0895" y="1349375"/>
            <a:ext cx="5095875" cy="4772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148705" y="2767965"/>
            <a:ext cx="551434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8000" b="1">
                <a:latin typeface="汉仪铸字葫芦娃W" panose="00020600040101010101" charset="-122"/>
                <a:ea typeface="汉仪铸字葫芦娃W" panose="00020600040101010101" charset="-122"/>
              </a:rPr>
              <a:t>谢谢聆听</a:t>
            </a:r>
            <a:endParaRPr lang="zh-CN" altLang="en-US" sz="80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 rot="20847476">
            <a:off x="7042150" y="1523365"/>
            <a:ext cx="603885" cy="603885"/>
          </a:xfrm>
          <a:prstGeom prst="rect">
            <a:avLst/>
          </a:prstGeom>
          <a:solidFill>
            <a:srgbClr val="E35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 b="1">
              <a:solidFill>
                <a:srgbClr val="CF3044"/>
              </a:solidFill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 rot="20847476">
            <a:off x="7247255" y="1501775"/>
            <a:ext cx="193675" cy="646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sym typeface="汉仪劲楷简" panose="00020600040101010101" charset="-122"/>
              </a:rPr>
              <a:t>开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37" name="矩形 36"/>
          <p:cNvSpPr/>
          <p:nvPr/>
        </p:nvSpPr>
        <p:spPr>
          <a:xfrm rot="555320">
            <a:off x="7851775" y="1527810"/>
            <a:ext cx="603885" cy="603885"/>
          </a:xfrm>
          <a:prstGeom prst="rect">
            <a:avLst/>
          </a:prstGeom>
          <a:solidFill>
            <a:srgbClr val="FFB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 b="1"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40" name="矩形 39"/>
          <p:cNvSpPr/>
          <p:nvPr/>
        </p:nvSpPr>
        <p:spPr>
          <a:xfrm rot="20553452">
            <a:off x="8603615" y="1522730"/>
            <a:ext cx="603885" cy="603885"/>
          </a:xfrm>
          <a:prstGeom prst="rect">
            <a:avLst/>
          </a:prstGeom>
          <a:solidFill>
            <a:srgbClr val="222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 b="1"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 rot="20553452">
            <a:off x="8808720" y="1501140"/>
            <a:ext cx="193675" cy="646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sym typeface="汉仪劲楷简" panose="00020600040101010101" charset="-122"/>
              </a:rPr>
              <a:t>第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43" name="矩形 42"/>
          <p:cNvSpPr/>
          <p:nvPr/>
        </p:nvSpPr>
        <p:spPr>
          <a:xfrm rot="711397">
            <a:off x="9357360" y="1550670"/>
            <a:ext cx="603885" cy="603885"/>
          </a:xfrm>
          <a:prstGeom prst="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 b="1"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46" name="矩形 45"/>
          <p:cNvSpPr/>
          <p:nvPr/>
        </p:nvSpPr>
        <p:spPr>
          <a:xfrm rot="20414756">
            <a:off x="10127615" y="1492250"/>
            <a:ext cx="603885" cy="603885"/>
          </a:xfrm>
          <a:prstGeom prst="rect">
            <a:avLst/>
          </a:prstGeom>
          <a:solidFill>
            <a:srgbClr val="CF3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 b="1"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rot="20414756">
            <a:off x="10332720" y="1471295"/>
            <a:ext cx="193675" cy="646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sym typeface="汉仪劲楷简" panose="00020600040101010101" charset="-122"/>
              </a:rPr>
              <a:t>课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627476">
            <a:off x="8037830" y="1551305"/>
            <a:ext cx="193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sym typeface="汉仪劲楷简" panose="00020600040101010101" charset="-122"/>
              </a:rPr>
              <a:t>学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513451">
            <a:off x="9561195" y="1553210"/>
            <a:ext cx="193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sym typeface="汉仪劲楷简" panose="00020600040101010101" charset="-122"/>
              </a:rPr>
              <a:t>一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5289550" y="2065020"/>
            <a:ext cx="42913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B915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球类运动</a:t>
            </a:r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2"/>
            </p:custDataLst>
          </p:nvPr>
        </p:nvSpPr>
        <p:spPr>
          <a:xfrm>
            <a:off x="6613525" y="3168015"/>
            <a:ext cx="557847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速度竞技运动</a:t>
            </a:r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3"/>
            </p:custDataLst>
          </p:nvPr>
        </p:nvSpPr>
        <p:spPr>
          <a:xfrm>
            <a:off x="7557135" y="4476750"/>
            <a:ext cx="360426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操舞类运动</a:t>
            </a:r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564380" y="2065020"/>
            <a:ext cx="7251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latin typeface="汉仪铸字葫芦娃W" panose="00020600040101010101" charset="-122"/>
                <a:ea typeface="汉仪铸字葫芦娃W" panose="00020600040101010101" charset="-122"/>
              </a:rPr>
              <a:t>04</a:t>
            </a:r>
            <a:endParaRPr lang="en-US" altLang="zh-CN" sz="28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5888355" y="3126105"/>
            <a:ext cx="7251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latin typeface="汉仪铸字葫芦娃W" panose="00020600040101010101" charset="-122"/>
                <a:ea typeface="汉仪铸字葫芦娃W" panose="00020600040101010101" charset="-122"/>
              </a:rPr>
              <a:t>05</a:t>
            </a:r>
            <a:endParaRPr lang="en-US" altLang="zh-CN" sz="28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663055" y="4476750"/>
            <a:ext cx="7251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latin typeface="汉仪铸字葫芦娃W" panose="00020600040101010101" charset="-122"/>
                <a:ea typeface="汉仪铸字葫芦娃W" panose="00020600040101010101" charset="-122"/>
              </a:rPr>
              <a:t>06</a:t>
            </a:r>
            <a:endParaRPr lang="en-US" altLang="zh-CN" sz="28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00120" y="528955"/>
            <a:ext cx="12934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5400" b="1">
                <a:latin typeface="汉仪铸字葫芦娃W" panose="00020600040101010101" charset="-122"/>
                <a:ea typeface="汉仪铸字葫芦娃W" panose="00020600040101010101" charset="-122"/>
              </a:rPr>
              <a:t>目录</a:t>
            </a:r>
            <a:endParaRPr lang="zh-CN" altLang="en-US" sz="54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" name="文本框 58"/>
          <p:cNvSpPr txBox="1"/>
          <p:nvPr>
            <p:custDataLst>
              <p:tags r:id="rId1"/>
            </p:custDataLst>
          </p:nvPr>
        </p:nvSpPr>
        <p:spPr>
          <a:xfrm>
            <a:off x="5289550" y="2065020"/>
            <a:ext cx="42913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B915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户外运动</a:t>
            </a:r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2"/>
            </p:custDataLst>
          </p:nvPr>
        </p:nvSpPr>
        <p:spPr>
          <a:xfrm>
            <a:off x="6613525" y="3168015"/>
            <a:ext cx="557847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传统武术</a:t>
            </a:r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3"/>
            </p:custDataLst>
          </p:nvPr>
        </p:nvSpPr>
        <p:spPr>
          <a:xfrm>
            <a:off x="7557135" y="4476750"/>
            <a:ext cx="360426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葫芦娃W" panose="00020600040101010101" charset="-122"/>
                <a:ea typeface="汉仪铸字葫芦娃W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健身气功</a:t>
            </a:r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564380" y="2065020"/>
            <a:ext cx="7251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latin typeface="汉仪铸字葫芦娃W" panose="00020600040101010101" charset="-122"/>
                <a:ea typeface="汉仪铸字葫芦娃W" panose="00020600040101010101" charset="-122"/>
              </a:rPr>
              <a:t>07</a:t>
            </a:r>
            <a:endParaRPr lang="en-US" altLang="zh-CN" sz="28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5888355" y="3126105"/>
            <a:ext cx="7251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latin typeface="汉仪铸字葫芦娃W" panose="00020600040101010101" charset="-122"/>
                <a:ea typeface="汉仪铸字葫芦娃W" panose="00020600040101010101" charset="-122"/>
              </a:rPr>
              <a:t>08</a:t>
            </a:r>
            <a:endParaRPr lang="en-US" altLang="zh-CN" sz="28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663055" y="4476750"/>
            <a:ext cx="7251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latin typeface="汉仪铸字葫芦娃W" panose="00020600040101010101" charset="-122"/>
                <a:ea typeface="汉仪铸字葫芦娃W" panose="00020600040101010101" charset="-122"/>
              </a:rPr>
              <a:t>09</a:t>
            </a:r>
            <a:endParaRPr lang="en-US" altLang="zh-CN" sz="28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00120" y="528955"/>
            <a:ext cx="12934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5400" b="1">
                <a:latin typeface="汉仪铸字葫芦娃W" panose="00020600040101010101" charset="-122"/>
                <a:ea typeface="汉仪铸字葫芦娃W" panose="00020600040101010101" charset="-122"/>
              </a:rPr>
              <a:t>目录</a:t>
            </a:r>
            <a:endParaRPr lang="zh-CN" altLang="en-US" sz="5400" b="1"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" name="文本框 39"/>
          <p:cNvSpPr txBox="1"/>
          <p:nvPr/>
        </p:nvSpPr>
        <p:spPr>
          <a:xfrm>
            <a:off x="5565775" y="3083560"/>
            <a:ext cx="6175375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>
              <a:defRPr sz="8800">
                <a:gradFill flip="none" rotWithShape="1">
                  <a:gsLst>
                    <a:gs pos="100000">
                      <a:srgbClr val="028A96"/>
                    </a:gs>
                    <a:gs pos="60000">
                      <a:srgbClr val="00AB3C"/>
                    </a:gs>
                    <a:gs pos="0">
                      <a:srgbClr val="0F82CB"/>
                    </a:gs>
                  </a:gsLst>
                  <a:lin ang="10800000" scaled="1"/>
                </a:gradFill>
                <a:latin typeface="汉仪菱心体简" panose="02010400000101010101" pitchFamily="2" charset="-122"/>
                <a:ea typeface="汉仪菱心体简" panose="02010400000101010101" pitchFamily="2" charset="-122"/>
                <a:cs typeface="+mn-ea"/>
              </a:defRPr>
            </a:lvl1pPr>
          </a:lstStyle>
          <a:p>
            <a:pPr algn="ctr"/>
            <a:r>
              <a:rPr lang="zh-CN" altLang="en-US" sz="5400">
                <a:solidFill>
                  <a:schemeClr val="tx1"/>
                </a:solidFill>
                <a:latin typeface="汉仪铸字葫芦娃W" panose="00020600040101010101" charset="-122"/>
                <a:ea typeface="汉仪铸字葫芦娃W" panose="00020600040101010101" charset="-122"/>
                <a:sym typeface="汉仪劲楷简" panose="00020600040101010101" charset="-122"/>
              </a:rPr>
              <a:t>健美操</a:t>
            </a:r>
            <a:endParaRPr lang="zh-CN" altLang="en-US" sz="5400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46" name="矩形 45"/>
          <p:cNvSpPr/>
          <p:nvPr/>
        </p:nvSpPr>
        <p:spPr>
          <a:xfrm rot="20847476">
            <a:off x="6612890" y="1616075"/>
            <a:ext cx="1052195" cy="962660"/>
          </a:xfrm>
          <a:prstGeom prst="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b="1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rot="20847476">
            <a:off x="6970395" y="1743075"/>
            <a:ext cx="33718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45" name="矩形 44"/>
          <p:cNvSpPr/>
          <p:nvPr/>
        </p:nvSpPr>
        <p:spPr>
          <a:xfrm rot="20908138">
            <a:off x="6759575" y="1762125"/>
            <a:ext cx="800100" cy="703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 rot="20605942">
            <a:off x="6781800" y="1764665"/>
            <a:ext cx="94234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4400">
                <a:solidFill>
                  <a:schemeClr val="tx1"/>
                </a:solidFill>
                <a:latin typeface="汉仪铸字葫芦娃W" panose="00020600040101010101" charset="-122"/>
                <a:ea typeface="汉仪铸字葫芦娃W" panose="00020600040101010101" charset="-122"/>
                <a:cs typeface="+mn-ea"/>
                <a:sym typeface="+mn-lt"/>
              </a:rPr>
              <a:t>任</a:t>
            </a:r>
            <a:endParaRPr lang="zh-CN" altLang="en-US" sz="4400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 rot="555320">
            <a:off x="8174355" y="1576070"/>
            <a:ext cx="1052195" cy="962660"/>
          </a:xfrm>
          <a:prstGeom prst="rect">
            <a:avLst/>
          </a:prstGeom>
          <a:solidFill>
            <a:srgbClr val="CF3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 rot="555320">
            <a:off x="8531860" y="1542415"/>
            <a:ext cx="337185" cy="1030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6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79" name="矩形 78"/>
          <p:cNvSpPr/>
          <p:nvPr/>
        </p:nvSpPr>
        <p:spPr>
          <a:xfrm rot="530917">
            <a:off x="8293100" y="1693545"/>
            <a:ext cx="800100" cy="703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 rot="662449" flipH="1">
            <a:off x="8314690" y="1664970"/>
            <a:ext cx="27368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4400">
                <a:solidFill>
                  <a:schemeClr val="tx1"/>
                </a:solidFill>
                <a:latin typeface="汉仪铸字葫芦娃W" panose="00020600040101010101" charset="-122"/>
                <a:ea typeface="汉仪铸字葫芦娃W" panose="00020600040101010101" charset="-122"/>
                <a:cs typeface="+mn-ea"/>
                <a:sym typeface="+mn-lt"/>
              </a:rPr>
              <a:t>伍</a:t>
            </a:r>
            <a:endParaRPr lang="zh-CN" altLang="en-US" sz="4400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 rot="20553452">
            <a:off x="9672320" y="1510030"/>
            <a:ext cx="1052195" cy="962660"/>
          </a:xfrm>
          <a:prstGeom prst="rect">
            <a:avLst/>
          </a:prstGeom>
          <a:solidFill>
            <a:srgbClr val="222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 rot="20553452">
            <a:off x="10029825" y="1476375"/>
            <a:ext cx="337185" cy="1030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6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  <p:sp>
        <p:nvSpPr>
          <p:cNvPr id="86" name="矩形 85"/>
          <p:cNvSpPr/>
          <p:nvPr/>
        </p:nvSpPr>
        <p:spPr>
          <a:xfrm rot="20635060">
            <a:off x="9801860" y="1645285"/>
            <a:ext cx="800100" cy="703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 rot="20386458" flipH="1">
            <a:off x="9894570" y="1703705"/>
            <a:ext cx="27368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4400">
                <a:solidFill>
                  <a:schemeClr val="tx1"/>
                </a:solidFill>
                <a:latin typeface="汉仪铸字葫芦娃W" panose="00020600040101010101" charset="-122"/>
                <a:ea typeface="汉仪铸字葫芦娃W" panose="00020600040101010101" charset="-122"/>
                <a:cs typeface="+mn-ea"/>
                <a:sym typeface="+mn-lt"/>
              </a:rPr>
              <a:t>一</a:t>
            </a:r>
            <a:endParaRPr lang="zh-CN" altLang="en-US" sz="4400">
              <a:solidFill>
                <a:schemeClr val="tx1"/>
              </a:solidFill>
              <a:latin typeface="汉仪铸字葫芦娃W" panose="00020600040101010101" charset="-122"/>
              <a:ea typeface="汉仪铸字葫芦娃W" panose="00020600040101010101" charset="-122"/>
              <a:cs typeface="+mn-ea"/>
              <a:sym typeface="+mn-lt"/>
            </a:endParaRPr>
          </a:p>
        </p:txBody>
      </p:sp>
      <p:sp>
        <p:nvSpPr>
          <p:cNvPr id="95" name="文本框 94"/>
          <p:cNvSpPr txBox="1"/>
          <p:nvPr/>
        </p:nvSpPr>
        <p:spPr>
          <a:xfrm rot="711397">
            <a:off x="10419715" y="1407160"/>
            <a:ext cx="337185" cy="1030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6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葫芦娃W" panose="00020600040101010101" charset="-122"/>
              <a:ea typeface="汉仪铸字葫芦娃W" panose="00020600040101010101" charset="-122"/>
              <a:sym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任务描述</a:t>
            </a: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2625" y="590550"/>
            <a:ext cx="6429375" cy="626745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63575" y="1585595"/>
            <a:ext cx="509905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sz="2000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健美操是一项深受广大群众喜爱的、广泛普及的，集体操、舞蹈、音乐、健身、娱乐于</a:t>
            </a:r>
            <a:endParaRPr sz="2000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sz="2000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一体的体育项目。健美操中大量吸收迪斯科舞、爵士舞、霹雳舞中的上下肢、躯干、头颈和足踩动作，特别是髋部动作，这给健美操增添了活力，同时也有利于减少臀部和腹部的脂肪堆积，有利于改善动作的协调性和灵活性。本任务需要我们学习健美操的相关理论知识，在理解的基础上掌握健美操的基本动作，并进行相应的训练。</a:t>
            </a:r>
            <a:endParaRPr sz="2000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任务目标</a:t>
            </a:r>
            <a:endParaRPr lang="zh-CN" altLang="en-US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950" y="1209675"/>
            <a:ext cx="4314825" cy="5086350"/>
          </a:xfrm>
          <a:prstGeom prst="rect">
            <a:avLst/>
          </a:prstGeom>
        </p:spPr>
      </p:pic>
      <p:grpSp>
        <p:nvGrpSpPr>
          <p:cNvPr id="39" name="组合 38"/>
          <p:cNvGrpSpPr/>
          <p:nvPr>
            <p:custDataLst>
              <p:tags r:id="rId2"/>
            </p:custDataLst>
          </p:nvPr>
        </p:nvGrpSpPr>
        <p:grpSpPr>
          <a:xfrm>
            <a:off x="4544060" y="1423035"/>
            <a:ext cx="3279140" cy="2011045"/>
            <a:chOff x="7156" y="2241"/>
            <a:chExt cx="5164" cy="3167"/>
          </a:xfrm>
        </p:grpSpPr>
        <p:sp>
          <p:nvSpPr>
            <p:cNvPr id="22" name="圆角矩形 5"/>
            <p:cNvSpPr/>
            <p:nvPr>
              <p:custDataLst>
                <p:tags r:id="rId3"/>
              </p:custDataLst>
            </p:nvPr>
          </p:nvSpPr>
          <p:spPr>
            <a:xfrm>
              <a:off x="7424" y="2241"/>
              <a:ext cx="1295" cy="1305"/>
            </a:xfrm>
            <a:prstGeom prst="roundRect">
              <a:avLst>
                <a:gd name="adj" fmla="val 8303"/>
              </a:avLst>
            </a:prstGeom>
            <a:solidFill>
              <a:schemeClr val="accent5"/>
            </a:solidFill>
            <a:ln>
              <a:noFill/>
            </a:ln>
            <a:effectLst>
              <a:outerShdw blurRad="114300" dist="25400" dir="18000000" rotWithShape="0">
                <a:schemeClr val="accent5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圆角矩形 168"/>
            <p:cNvSpPr/>
            <p:nvPr>
              <p:custDataLst>
                <p:tags r:id="rId4"/>
              </p:custDataLst>
            </p:nvPr>
          </p:nvSpPr>
          <p:spPr>
            <a:xfrm>
              <a:off x="7156" y="2492"/>
              <a:ext cx="5165" cy="2917"/>
            </a:xfrm>
            <a:prstGeom prst="roundRect">
              <a:avLst>
                <a:gd name="adj" fmla="val 8303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>
              <p:custDataLst>
                <p:tags r:id="rId5"/>
              </p:custDataLst>
            </p:nvPr>
          </p:nvSpPr>
          <p:spPr>
            <a:xfrm>
              <a:off x="7424" y="2809"/>
              <a:ext cx="3601" cy="2381"/>
            </a:xfrm>
            <a:prstGeom prst="rect">
              <a:avLst/>
            </a:prstGeom>
            <a:noFill/>
          </p:spPr>
          <p:txBody>
            <a:bodyPr wrap="square" rtlCol="0" anchor="t" anchorCtr="0">
              <a:normAutofit fontScale="90000" lnSpcReduction="20000"/>
            </a:bodyPr>
            <a:p>
              <a:pPr marL="0" lvl="0" indent="0" algn="l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SzPct val="100000"/>
              </a:pPr>
              <a:r>
                <a:rPr sz="2500" spc="200">
                  <a:solidFill>
                    <a:schemeClr val="tx1"/>
                  </a:solidFill>
                  <a:uFillTx/>
                  <a:ea typeface="+mn-lt"/>
                  <a:sym typeface="汉仪劲楷简" panose="00020600040101010101" charset="-122"/>
                </a:rPr>
                <a:t>了解健美操运动的起源与发展、特点与锻炼价值。</a:t>
              </a:r>
              <a:endParaRPr sz="2500" spc="200">
                <a:solidFill>
                  <a:schemeClr val="tx1"/>
                </a:solidFill>
                <a:uFillTx/>
                <a:ea typeface="+mn-lt"/>
                <a:sym typeface="汉仪劲楷简" panose="00020600040101010101" charset="-122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6"/>
              </p:custDataLst>
            </p:nvPr>
          </p:nvSpPr>
          <p:spPr>
            <a:xfrm>
              <a:off x="11159" y="2809"/>
              <a:ext cx="798" cy="7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254000" dist="114300" dir="4020000" sx="79000" sy="79000" algn="t" rotWithShape="0">
                <a:schemeClr val="accent5">
                  <a:lumMod val="75000"/>
                  <a:alpha val="5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lnSpcReduction="10000"/>
            </a:bodyPr>
            <a:p>
              <a:pPr algn="ctr"/>
              <a:r>
                <a:rPr lang="en-US" altLang="zh-CN" b="1">
                  <a:solidFill>
                    <a:schemeClr val="lt1"/>
                  </a:solidFill>
                </a:rPr>
                <a:t>1</a:t>
              </a:r>
              <a:endParaRPr lang="en-US" altLang="zh-CN" b="1">
                <a:solidFill>
                  <a:schemeClr val="lt1"/>
                </a:solidFill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7"/>
            </p:custDataLst>
          </p:nvPr>
        </p:nvGrpSpPr>
        <p:grpSpPr>
          <a:xfrm>
            <a:off x="8218805" y="1423035"/>
            <a:ext cx="3279140" cy="2011045"/>
            <a:chOff x="12943" y="2241"/>
            <a:chExt cx="5164" cy="3167"/>
          </a:xfrm>
        </p:grpSpPr>
        <p:sp>
          <p:nvSpPr>
            <p:cNvPr id="27" name="圆角矩形 6"/>
            <p:cNvSpPr/>
            <p:nvPr>
              <p:custDataLst>
                <p:tags r:id="rId8"/>
              </p:custDataLst>
            </p:nvPr>
          </p:nvSpPr>
          <p:spPr>
            <a:xfrm>
              <a:off x="13211" y="2241"/>
              <a:ext cx="1295" cy="1305"/>
            </a:xfrm>
            <a:prstGeom prst="roundRect">
              <a:avLst>
                <a:gd name="adj" fmla="val 8303"/>
              </a:avLst>
            </a:prstGeom>
            <a:solidFill>
              <a:schemeClr val="accent3"/>
            </a:solidFill>
            <a:ln>
              <a:noFill/>
            </a:ln>
            <a:effectLst>
              <a:outerShdw blurRad="114300" dist="25400" dir="18000000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圆角矩形 7"/>
            <p:cNvSpPr/>
            <p:nvPr>
              <p:custDataLst>
                <p:tags r:id="rId9"/>
              </p:custDataLst>
            </p:nvPr>
          </p:nvSpPr>
          <p:spPr>
            <a:xfrm>
              <a:off x="12943" y="2492"/>
              <a:ext cx="5165" cy="2917"/>
            </a:xfrm>
            <a:prstGeom prst="roundRect">
              <a:avLst>
                <a:gd name="adj" fmla="val 8303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>
              <p:custDataLst>
                <p:tags r:id="rId10"/>
              </p:custDataLst>
            </p:nvPr>
          </p:nvSpPr>
          <p:spPr>
            <a:xfrm>
              <a:off x="13211" y="2809"/>
              <a:ext cx="3203" cy="2381"/>
            </a:xfrm>
            <a:prstGeom prst="rect">
              <a:avLst/>
            </a:prstGeom>
            <a:noFill/>
          </p:spPr>
          <p:txBody>
            <a:bodyPr wrap="square" rtlCol="0" anchor="t" anchorCtr="0">
              <a:normAutofit/>
            </a:bodyPr>
            <a:p>
              <a:pPr marL="0" lvl="0" indent="0" algn="l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SzPct val="100000"/>
              </a:pPr>
              <a:r>
                <a:rPr sz="2500" spc="200">
                  <a:solidFill>
                    <a:schemeClr val="tx1"/>
                  </a:solidFill>
                  <a:uFillTx/>
                  <a:sym typeface="汉仪劲楷简" panose="00020600040101010101" charset="-122"/>
                </a:rPr>
                <a:t>了解健美操的重要赛事。</a:t>
              </a:r>
              <a:endParaRPr sz="2500" spc="200">
                <a:solidFill>
                  <a:schemeClr val="tx1"/>
                </a:solidFill>
                <a:uFillTx/>
                <a:sym typeface="汉仪劲楷简" panose="00020600040101010101" charset="-122"/>
              </a:endParaRPr>
            </a:p>
          </p:txBody>
        </p:sp>
        <p:sp>
          <p:nvSpPr>
            <p:cNvPr id="30" name="椭圆 29"/>
            <p:cNvSpPr/>
            <p:nvPr>
              <p:custDataLst>
                <p:tags r:id="rId11"/>
              </p:custDataLst>
            </p:nvPr>
          </p:nvSpPr>
          <p:spPr>
            <a:xfrm>
              <a:off x="16946" y="2809"/>
              <a:ext cx="798" cy="7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254000" dist="114300" dir="4020000" sx="79000" sy="79000" algn="t" rotWithShape="0">
                <a:schemeClr val="accent3">
                  <a:alpha val="5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lnSpcReduction="10000"/>
            </a:bodyPr>
            <a:p>
              <a:pPr algn="ctr"/>
              <a:r>
                <a:rPr lang="en-US" altLang="zh-CN" b="1">
                  <a:solidFill>
                    <a:schemeClr val="lt1"/>
                  </a:solidFill>
                </a:rPr>
                <a:t>2</a:t>
              </a:r>
              <a:endParaRPr lang="en-US" altLang="zh-CN" b="1">
                <a:solidFill>
                  <a:schemeClr val="lt1"/>
                </a:solidFill>
              </a:endParaRPr>
            </a:p>
          </p:txBody>
        </p:sp>
      </p:grpSp>
      <p:grpSp>
        <p:nvGrpSpPr>
          <p:cNvPr id="41" name="组合 40"/>
          <p:cNvGrpSpPr/>
          <p:nvPr>
            <p:custDataLst>
              <p:tags r:id="rId12"/>
            </p:custDataLst>
          </p:nvPr>
        </p:nvGrpSpPr>
        <p:grpSpPr>
          <a:xfrm>
            <a:off x="4577080" y="4102735"/>
            <a:ext cx="3279140" cy="2011045"/>
            <a:chOff x="7208" y="6461"/>
            <a:chExt cx="5164" cy="3167"/>
          </a:xfrm>
        </p:grpSpPr>
        <p:sp>
          <p:nvSpPr>
            <p:cNvPr id="31" name="圆角矩形 10"/>
            <p:cNvSpPr/>
            <p:nvPr>
              <p:custDataLst>
                <p:tags r:id="rId13"/>
              </p:custDataLst>
            </p:nvPr>
          </p:nvSpPr>
          <p:spPr>
            <a:xfrm>
              <a:off x="7476" y="6461"/>
              <a:ext cx="1295" cy="1305"/>
            </a:xfrm>
            <a:prstGeom prst="roundRect">
              <a:avLst>
                <a:gd name="adj" fmla="val 8303"/>
              </a:avLst>
            </a:prstGeom>
            <a:solidFill>
              <a:schemeClr val="accent1"/>
            </a:solidFill>
            <a:ln>
              <a:noFill/>
            </a:ln>
            <a:effectLst>
              <a:outerShdw blurRad="114300" dist="25400" dir="18000000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圆角矩形 11"/>
            <p:cNvSpPr/>
            <p:nvPr>
              <p:custDataLst>
                <p:tags r:id="rId14"/>
              </p:custDataLst>
            </p:nvPr>
          </p:nvSpPr>
          <p:spPr>
            <a:xfrm>
              <a:off x="7208" y="6712"/>
              <a:ext cx="5165" cy="2917"/>
            </a:xfrm>
            <a:prstGeom prst="roundRect">
              <a:avLst>
                <a:gd name="adj" fmla="val 8303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>
              <p:custDataLst>
                <p:tags r:id="rId15"/>
              </p:custDataLst>
            </p:nvPr>
          </p:nvSpPr>
          <p:spPr>
            <a:xfrm>
              <a:off x="7565" y="7029"/>
              <a:ext cx="3080" cy="2381"/>
            </a:xfrm>
            <a:prstGeom prst="rect">
              <a:avLst/>
            </a:prstGeom>
            <a:noFill/>
          </p:spPr>
          <p:txBody>
            <a:bodyPr wrap="square" rtlCol="0" anchor="t" anchorCtr="0">
              <a:normAutofit/>
            </a:bodyPr>
            <a:p>
              <a:pPr marL="0" lvl="0" indent="0" algn="l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SzPct val="100000"/>
              </a:pPr>
              <a:r>
                <a:rPr sz="2500" spc="200">
                  <a:solidFill>
                    <a:schemeClr val="tx1"/>
                  </a:solidFill>
                  <a:uFillTx/>
                  <a:ea typeface="+mn-lt"/>
                  <a:sym typeface="汉仪劲楷简" panose="00020600040101010101" charset="-122"/>
                </a:rPr>
                <a:t>掌握健美操的基本动作。</a:t>
              </a:r>
              <a:endParaRPr sz="2500" spc="200">
                <a:solidFill>
                  <a:schemeClr val="tx1"/>
                </a:solidFill>
                <a:uFillTx/>
                <a:ea typeface="+mn-lt"/>
                <a:sym typeface="汉仪劲楷简" panose="00020600040101010101" charset="-122"/>
              </a:endParaRPr>
            </a:p>
          </p:txBody>
        </p:sp>
        <p:sp>
          <p:nvSpPr>
            <p:cNvPr id="34" name="椭圆 33"/>
            <p:cNvSpPr/>
            <p:nvPr>
              <p:custDataLst>
                <p:tags r:id="rId16"/>
              </p:custDataLst>
            </p:nvPr>
          </p:nvSpPr>
          <p:spPr>
            <a:xfrm>
              <a:off x="11211" y="7029"/>
              <a:ext cx="798" cy="7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114300" dir="4020000" sx="79000" sy="79000" algn="t" rotWithShape="0">
                <a:schemeClr val="accent1">
                  <a:alpha val="5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lnSpcReduction="10000"/>
            </a:bodyPr>
            <a:p>
              <a:pPr algn="ctr"/>
              <a:r>
                <a:rPr lang="en-US" altLang="zh-CN" b="1">
                  <a:solidFill>
                    <a:schemeClr val="lt1"/>
                  </a:solidFill>
                </a:rPr>
                <a:t>3</a:t>
              </a:r>
              <a:endParaRPr lang="en-US" altLang="zh-CN" b="1">
                <a:solidFill>
                  <a:schemeClr val="lt1"/>
                </a:solidFill>
              </a:endParaRPr>
            </a:p>
          </p:txBody>
        </p:sp>
      </p:grpSp>
      <p:grpSp>
        <p:nvGrpSpPr>
          <p:cNvPr id="42" name="组合 41"/>
          <p:cNvGrpSpPr/>
          <p:nvPr>
            <p:custDataLst>
              <p:tags r:id="rId17"/>
            </p:custDataLst>
          </p:nvPr>
        </p:nvGrpSpPr>
        <p:grpSpPr>
          <a:xfrm>
            <a:off x="8218805" y="4102735"/>
            <a:ext cx="3279140" cy="2011045"/>
            <a:chOff x="12943" y="6461"/>
            <a:chExt cx="5164" cy="3167"/>
          </a:xfrm>
        </p:grpSpPr>
        <p:sp>
          <p:nvSpPr>
            <p:cNvPr id="35" name="圆角矩形 15"/>
            <p:cNvSpPr/>
            <p:nvPr>
              <p:custDataLst>
                <p:tags r:id="rId18"/>
              </p:custDataLst>
            </p:nvPr>
          </p:nvSpPr>
          <p:spPr>
            <a:xfrm>
              <a:off x="13211" y="6461"/>
              <a:ext cx="1295" cy="1305"/>
            </a:xfrm>
            <a:prstGeom prst="roundRect">
              <a:avLst>
                <a:gd name="adj" fmla="val 8303"/>
              </a:avLst>
            </a:prstGeom>
            <a:solidFill>
              <a:schemeClr val="accent6"/>
            </a:solidFill>
            <a:ln>
              <a:noFill/>
            </a:ln>
            <a:effectLst>
              <a:outerShdw blurRad="114300" dist="25400" dir="18000000" rotWithShape="0">
                <a:schemeClr val="accent6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圆角矩形 16"/>
            <p:cNvSpPr/>
            <p:nvPr>
              <p:custDataLst>
                <p:tags r:id="rId19"/>
              </p:custDataLst>
            </p:nvPr>
          </p:nvSpPr>
          <p:spPr>
            <a:xfrm>
              <a:off x="12943" y="6712"/>
              <a:ext cx="5165" cy="2917"/>
            </a:xfrm>
            <a:prstGeom prst="roundRect">
              <a:avLst>
                <a:gd name="adj" fmla="val 8303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>
              <p:custDataLst>
                <p:tags r:id="rId20"/>
              </p:custDataLst>
            </p:nvPr>
          </p:nvSpPr>
          <p:spPr>
            <a:xfrm>
              <a:off x="13211" y="7029"/>
              <a:ext cx="3601" cy="2381"/>
            </a:xfrm>
            <a:prstGeom prst="rect">
              <a:avLst/>
            </a:prstGeom>
            <a:noFill/>
          </p:spPr>
          <p:txBody>
            <a:bodyPr wrap="square" rtlCol="0" anchor="t" anchorCtr="0">
              <a:normAutofit fontScale="90000" lnSpcReduction="20000"/>
            </a:bodyPr>
            <a:p>
              <a:pPr marL="0" lvl="0" algn="just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</a:pPr>
              <a:r>
                <a:rPr lang="zh-CN" sz="2500" spc="200">
                  <a:solidFill>
                    <a:schemeClr val="tx1"/>
                  </a:solidFill>
                  <a:uFillTx/>
                  <a:ea typeface="+mn-lt"/>
                  <a:sym typeface="汉仪劲楷简" panose="00020600040101010101" charset="-122"/>
                </a:rPr>
                <a:t>体会到健美操运动的乐趣，并积极参加健美操运动。</a:t>
              </a:r>
              <a:endParaRPr lang="zh-CN" sz="2500" spc="200">
                <a:solidFill>
                  <a:schemeClr val="tx1"/>
                </a:solidFill>
                <a:uFillTx/>
                <a:ea typeface="+mn-lt"/>
                <a:sym typeface="汉仪劲楷简" panose="00020600040101010101" charset="-122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21"/>
              </p:custDataLst>
            </p:nvPr>
          </p:nvSpPr>
          <p:spPr>
            <a:xfrm>
              <a:off x="16946" y="7029"/>
              <a:ext cx="798" cy="79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254000" dist="114300" dir="4020000" sx="79000" sy="79000" algn="t" rotWithShape="0">
                <a:schemeClr val="accent6">
                  <a:alpha val="5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lnSpcReduction="10000"/>
            </a:bodyPr>
            <a:p>
              <a:pPr algn="ctr"/>
              <a:r>
                <a:rPr lang="en-US" altLang="zh-CN" b="1">
                  <a:solidFill>
                    <a:schemeClr val="lt1"/>
                  </a:solidFill>
                </a:rPr>
                <a:t>4</a:t>
              </a:r>
              <a:endParaRPr lang="en-US" altLang="zh-CN" b="1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08880" y="2816860"/>
            <a:ext cx="3097530" cy="676275"/>
          </a:xfrm>
          <a:prstGeom prst="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8880" y="1035685"/>
            <a:ext cx="3097530" cy="676275"/>
          </a:xfrm>
          <a:prstGeom prst="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8880" y="1821180"/>
            <a:ext cx="3097530" cy="85725"/>
          </a:xfrm>
          <a:prstGeom prst="rect">
            <a:avLst/>
          </a:prstGeom>
          <a:solidFill>
            <a:srgbClr val="CF3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任务准备</a:t>
            </a:r>
            <a:endParaRPr lang="zh-CN" altLang="en-US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05400" y="1230630"/>
            <a:ext cx="254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tx1"/>
                </a:solidFill>
              </a:rPr>
              <a:t>　场地与器材准备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08880" y="2074545"/>
            <a:ext cx="565086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舞蹈室</a:t>
            </a:r>
            <a:endParaRPr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950" y="1209675"/>
            <a:ext cx="4314825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08880" y="3538220"/>
            <a:ext cx="3097530" cy="85725"/>
          </a:xfrm>
          <a:prstGeom prst="rect">
            <a:avLst/>
          </a:prstGeom>
          <a:solidFill>
            <a:srgbClr val="CF3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05400" y="2947670"/>
            <a:ext cx="254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tx1"/>
                </a:solidFill>
              </a:rPr>
              <a:t>安全准备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8880" y="3791585"/>
            <a:ext cx="617982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1. 服装准备。穿着有弹性的紧身上衣（短袖、长袖均可）及紧身短裤或紧身的中、长裤。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2. 运动前、后做好热身、放松运动，预防受伤。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3. 初学者的练习时间不应超过 1 小时，以少量出汗、略有疲劳感为宜，心率大约在130 次 / 分。随着锻炼水平的提高，运动强度和总量可以适当增加，但心率最高不要超过150 次 / 分。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6615" y="403225"/>
            <a:ext cx="6043930" cy="430530"/>
          </a:xfrm>
        </p:spPr>
        <p:txBody>
          <a:bodyPr/>
          <a:p>
            <a:r>
              <a:rPr lang="zh-CN" altLang="en-US"/>
              <a:t>一、健美操运动的起源与发展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0865" y="1872615"/>
            <a:ext cx="1090358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现代健美操是从 20 世纪 60 年代初开始萌芽的，这种体操带有娱乐性，简单易学，深受人们喜爱，20 世纪 70 年代在美国迅速兴起，掀起热潮。美国健美操代表人物简·方达为健美操在世界的推广做出了杰出贡献。健美操于 20 世纪 70 年代末 80 年代初传到我国。</a:t>
            </a:r>
            <a:endParaRPr lang="zh-CN" altLang="en-US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56590" y="3580765"/>
            <a:ext cx="10817860" cy="76200"/>
          </a:xfrm>
          <a:prstGeom prst="roundRect">
            <a:avLst/>
          </a:prstGeom>
          <a:solidFill>
            <a:srgbClr val="4FC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7865" y="3860800"/>
            <a:ext cx="1090358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汉仪劲楷简" panose="00020600040101010101" charset="-122"/>
              </a:rPr>
              <a:t>1986—1988 年，健身健美操和竞技健美操在我国得到了长足的发展。继 1986 年 4 月在广州举行的我国首次“全国女子健美操邀请赛”后，1987 年 5 月在北京又成功地举办了首届正式的竞技健美操比赛——“长城杯”健美操邀请赛。为了有组织、有计划地推动全国大学生健美操运动的发展，1992 年 2 月，在北京成立了中国大学生体育协会健美操艺术体操分会。1992 年 9 月，中国健美操协会在北京的正式成立，标志着我国健美操运动进入一个崭新的发展阶段。</a:t>
            </a:r>
            <a:endParaRPr lang="zh-CN" altLang="en-US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11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12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13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14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15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16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17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18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19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21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22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23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24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25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26.xml><?xml version="1.0" encoding="utf-8"?>
<p:tagLst xmlns:p="http://schemas.openxmlformats.org/presentationml/2006/main">
  <p:tag name="KSO_WM_DIAGRAM_VIRTUALLY_FRAME" val="{&quot;height&quot;:396.1194488188976,&quot;left&quot;:83.97669291338583,&quot;top&quot;:85.31527559055118,&quot;width&quot;:821.395118110236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775_3*l_h_i*1_1_1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9"/>
  <p:tag name="KSO_WM_UNIT_FILL_TYPE" val="1"/>
  <p:tag name="KSO_WM_UNIT_SHADOW_SCHEMECOLOR_INDEX_BRIGHTNESS" val="0"/>
  <p:tag name="KSO_WM_UNIT_SHADOW_SCHEMECOLOR_INDEX" val="9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775_3*l_h_i*1_1_3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29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75_3*l_h_f*1_1_1"/>
  <p:tag name="KSO_WM_TEMPLATE_CATEGORY" val="diagram"/>
  <p:tag name="KSO_WM_TEMPLATE_INDEX" val="20228775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775_3*l_h_i*1_1_2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9"/>
  <p:tag name="KSO_WM_UNIT_FILL_TYPE" val="1"/>
  <p:tag name="KSO_WM_UNIT_SHADOW_SCHEMECOLOR_INDEX_BRIGHTNESS" val="-0.25"/>
  <p:tag name="KSO_WM_UNIT_SHADOW_SCHEMECOLOR_INDEX" val="9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31.xml><?xml version="1.0" encoding="utf-8"?>
<p:tagLst xmlns:p="http://schemas.openxmlformats.org/presentationml/2006/main">
  <p:tag name="KSO_WM_DIAGRAM_VIRTUALLY_FRAME" val="{&quot;height&quot;:396.1194488188976,&quot;left&quot;:83.97669291338583,&quot;top&quot;:85.31527559055118,&quot;width&quot;:821.395118110236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775_3*l_h_i*1_2_1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7"/>
  <p:tag name="KSO_WM_UNIT_FILL_TYPE" val="1"/>
  <p:tag name="KSO_WM_UNIT_SHADOW_SCHEMECOLOR_INDEX_BRIGHTNESS" val="0"/>
  <p:tag name="KSO_WM_UNIT_SHADOW_SCHEMECOLOR_INDEX" val="7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775_3*l_h_i*1_2_3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34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75_3*l_h_f*1_2_1"/>
  <p:tag name="KSO_WM_TEMPLATE_CATEGORY" val="diagram"/>
  <p:tag name="KSO_WM_TEMPLATE_INDEX" val="20228775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775_3*l_h_i*1_2_2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7"/>
  <p:tag name="KSO_WM_UNIT_FILL_TYPE" val="1"/>
  <p:tag name="KSO_WM_UNIT_SHADOW_SCHEMECOLOR_INDEX_BRIGHTNESS" val="0"/>
  <p:tag name="KSO_WM_UNIT_SHADOW_SCHEMECOLOR_INDEX" val="7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36.xml><?xml version="1.0" encoding="utf-8"?>
<p:tagLst xmlns:p="http://schemas.openxmlformats.org/presentationml/2006/main">
  <p:tag name="KSO_WM_DIAGRAM_VIRTUALLY_FRAME" val="{&quot;height&quot;:396.1194488188976,&quot;left&quot;:83.97669291338583,&quot;top&quot;:85.31527559055118,&quot;width&quot;:821.395118110236}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775_3*l_h_i*1_3_1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775_3*l_h_i*1_3_3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39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775_3*l_h_f*1_3_1"/>
  <p:tag name="KSO_WM_TEMPLATE_CATEGORY" val="diagram"/>
  <p:tag name="KSO_WM_TEMPLATE_INDEX" val="20228775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28775_3*l_h_i*1_3_2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41.xml><?xml version="1.0" encoding="utf-8"?>
<p:tagLst xmlns:p="http://schemas.openxmlformats.org/presentationml/2006/main">
  <p:tag name="KSO_WM_DIAGRAM_VIRTUALLY_FRAME" val="{&quot;height&quot;:396.1194488188976,&quot;left&quot;:83.97669291338583,&quot;top&quot;:85.31527559055118,&quot;width&quot;:821.395118110236}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775_3*l_h_i*1_4_1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10"/>
  <p:tag name="KSO_WM_UNIT_FILL_TYPE" val="1"/>
  <p:tag name="KSO_WM_UNIT_SHADOW_SCHEMECOLOR_INDEX_BRIGHTNESS" val="0"/>
  <p:tag name="KSO_WM_UNIT_SHADOW_SCHEMECOLOR_INDEX" val="10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775_3*l_h_i*1_4_3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44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775_3*l_h_f*1_4_1"/>
  <p:tag name="KSO_WM_TEMPLATE_CATEGORY" val="diagram"/>
  <p:tag name="KSO_WM_TEMPLATE_INDEX" val="20228775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28775_3*l_h_i*1_4_2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10"/>
  <p:tag name="KSO_WM_UNIT_FILL_TYPE" val="1"/>
  <p:tag name="KSO_WM_UNIT_SHADOW_SCHEMECOLOR_INDEX_BRIGHTNESS" val="0"/>
  <p:tag name="KSO_WM_UNIT_SHADOW_SCHEMECOLOR_INDEX" val="10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46.xml><?xml version="1.0" encoding="utf-8"?>
<p:tagLst xmlns:p="http://schemas.openxmlformats.org/presentationml/2006/main">
  <p:tag name="KSO_WM_DIAGRAM_VIRTUALLY_FRAME" val="{&quot;height&quot;:396.1194488188976,&quot;left&quot;:83.97669291338583,&quot;top&quot;:85.31527559055118,&quot;width&quot;:821.395118110236}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775_3*l_h_i*1_1_1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9"/>
  <p:tag name="KSO_WM_UNIT_FILL_TYPE" val="1"/>
  <p:tag name="KSO_WM_UNIT_SHADOW_SCHEMECOLOR_INDEX_BRIGHTNESS" val="0"/>
  <p:tag name="KSO_WM_UNIT_SHADOW_SCHEMECOLOR_INDEX" val="9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775_3*l_h_i*1_1_3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49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75_3*l_h_f*1_1_1"/>
  <p:tag name="KSO_WM_TEMPLATE_CATEGORY" val="diagram"/>
  <p:tag name="KSO_WM_TEMPLATE_INDEX" val="20228775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775_3*l_h_i*1_1_2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9"/>
  <p:tag name="KSO_WM_UNIT_FILL_TYPE" val="1"/>
  <p:tag name="KSO_WM_UNIT_SHADOW_SCHEMECOLOR_INDEX_BRIGHTNESS" val="-0.25"/>
  <p:tag name="KSO_WM_UNIT_SHADOW_SCHEMECOLOR_INDEX" val="9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51.xml><?xml version="1.0" encoding="utf-8"?>
<p:tagLst xmlns:p="http://schemas.openxmlformats.org/presentationml/2006/main">
  <p:tag name="KSO_WM_DIAGRAM_VIRTUALLY_FRAME" val="{&quot;height&quot;:396.1194488188976,&quot;left&quot;:83.97669291338583,&quot;top&quot;:85.31527559055118,&quot;width&quot;:821.395118110236}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775_3*l_h_i*1_2_1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7"/>
  <p:tag name="KSO_WM_UNIT_FILL_TYPE" val="1"/>
  <p:tag name="KSO_WM_UNIT_SHADOW_SCHEMECOLOR_INDEX_BRIGHTNESS" val="0"/>
  <p:tag name="KSO_WM_UNIT_SHADOW_SCHEMECOLOR_INDEX" val="7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775_3*l_h_i*1_2_3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54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75_3*l_h_f*1_2_1"/>
  <p:tag name="KSO_WM_TEMPLATE_CATEGORY" val="diagram"/>
  <p:tag name="KSO_WM_TEMPLATE_INDEX" val="20228775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775_3*l_h_i*1_2_2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7"/>
  <p:tag name="KSO_WM_UNIT_FILL_TYPE" val="1"/>
  <p:tag name="KSO_WM_UNIT_SHADOW_SCHEMECOLOR_INDEX_BRIGHTNESS" val="0"/>
  <p:tag name="KSO_WM_UNIT_SHADOW_SCHEMECOLOR_INDEX" val="7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56.xml><?xml version="1.0" encoding="utf-8"?>
<p:tagLst xmlns:p="http://schemas.openxmlformats.org/presentationml/2006/main">
  <p:tag name="KSO_WM_DIAGRAM_VIRTUALLY_FRAME" val="{&quot;height&quot;:396.1194488188976,&quot;left&quot;:83.97669291338583,&quot;top&quot;:85.31527559055118,&quot;width&quot;:821.395118110236}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775_3*l_h_i*1_3_1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775_3*l_h_i*1_3_3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59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775_3*l_h_f*1_3_1"/>
  <p:tag name="KSO_WM_TEMPLATE_CATEGORY" val="diagram"/>
  <p:tag name="KSO_WM_TEMPLATE_INDEX" val="20228775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28775_3*l_h_i*1_3_2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61.xml><?xml version="1.0" encoding="utf-8"?>
<p:tagLst xmlns:p="http://schemas.openxmlformats.org/presentationml/2006/main">
  <p:tag name="KSO_WM_DIAGRAM_VIRTUALLY_FRAME" val="{&quot;height&quot;:396.1194488188976,&quot;left&quot;:83.97669291338583,&quot;top&quot;:85.31527559055118,&quot;width&quot;:821.395118110236}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775_3*l_h_i*1_4_1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10"/>
  <p:tag name="KSO_WM_UNIT_FILL_TYPE" val="1"/>
  <p:tag name="KSO_WM_UNIT_SHADOW_SCHEMECOLOR_INDEX_BRIGHTNESS" val="0"/>
  <p:tag name="KSO_WM_UNIT_SHADOW_SCHEMECOLOR_INDEX" val="10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775_3*l_h_i*1_4_3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64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775_3*l_h_f*1_4_1"/>
  <p:tag name="KSO_WM_TEMPLATE_CATEGORY" val="diagram"/>
  <p:tag name="KSO_WM_TEMPLATE_INDEX" val="20228775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28775_3*l_h_i*1_4_2"/>
  <p:tag name="KSO_WM_TEMPLATE_CATEGORY" val="diagram"/>
  <p:tag name="KSO_WM_TEMPLATE_INDEX" val="20228775"/>
  <p:tag name="KSO_WM_UNIT_LAYERLEVEL" val="1_1_1"/>
  <p:tag name="KSO_WM_TAG_VERSION" val="1.0"/>
  <p:tag name="KSO_WM_UNIT_FILL_FORE_SCHEMECOLOR_INDEX_BRIGHTNESS" val="0"/>
  <p:tag name="KSO_WM_UNIT_FILL_FORE_SCHEMECOLOR_INDEX" val="10"/>
  <p:tag name="KSO_WM_UNIT_FILL_TYPE" val="1"/>
  <p:tag name="KSO_WM_UNIT_SHADOW_SCHEMECOLOR_INDEX_BRIGHTNESS" val="0"/>
  <p:tag name="KSO_WM_UNIT_SHADOW_SCHEMECOLOR_INDEX" val="10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6.1194488188976,&quot;left&quot;:83.97669291338583,&quot;top&quot;:85.31527559055118,&quot;width&quot;:821.395118110236}"/>
</p:tagLst>
</file>

<file path=ppt/tags/tag66.xml><?xml version="1.0" encoding="utf-8"?>
<p:tagLst xmlns:p="http://schemas.openxmlformats.org/presentationml/2006/main">
  <p:tag name="commondata" val="eyJjb3VudCI6ODAsImhkaWQiOiJhNTUwNmI1ZDczOTY4NzU0YWIyNGI4MjgxYWNmM2UyYyIsInVzZXJDb3VudCI6ODB9"/>
  <p:tag name="resource_record_key" val="{&quot;70&quot;:[3314167,3314060,3322035,3315859]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ags/tag9.xml><?xml version="1.0" encoding="utf-8"?>
<p:tagLst xmlns:p="http://schemas.openxmlformats.org/presentationml/2006/main">
  <p:tag name="KSO_WM_DIAGRAM_VIRTUALLY_FRAME" val="{&quot;height&quot;:231,&quot;left&quot;:359.4,&quot;top&quot;:162.6,&quot;width&quot;:600.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劲楷简"/>
        <a:ea typeface="汉仪劲楷简"/>
        <a:cs typeface="汉仪劲楷简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劲楷简"/>
        <a:ea typeface="汉仪劲楷简"/>
        <a:cs typeface="汉仪劲楷简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汉仪劲楷简"/>
        <a:cs typeface="汉仪劲楷简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劲楷简"/>
        <a:ea typeface="汉仪劲楷简"/>
        <a:cs typeface="汉仪劲楷简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汉仪劲楷简"/>
        <a:cs typeface="汉仪劲楷简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劲楷简"/>
        <a:ea typeface="汉仪劲楷简"/>
        <a:cs typeface="汉仪劲楷简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4745</Words>
  <Application>WPS 演示</Application>
  <PresentationFormat>宽屏</PresentationFormat>
  <Paragraphs>265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汉仪铸字葫芦娃W</vt:lpstr>
      <vt:lpstr>汉仪劲楷简</vt:lpstr>
      <vt:lpstr>汉仪菱心体简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任务描述</vt:lpstr>
      <vt:lpstr>任务目标</vt:lpstr>
      <vt:lpstr>任务准备</vt:lpstr>
      <vt:lpstr>一、跑的基本知识</vt:lpstr>
      <vt:lpstr>二、比赛规则</vt:lpstr>
      <vt:lpstr>二、健美操运动的特点与价值</vt:lpstr>
      <vt:lpstr>二、健美操运动的特点与价值</vt:lpstr>
      <vt:lpstr>PowerPoint 演示文稿</vt:lpstr>
      <vt:lpstr>任务描述</vt:lpstr>
      <vt:lpstr>任务目标</vt:lpstr>
      <vt:lpstr>任务准备</vt:lpstr>
      <vt:lpstr>任务准备</vt:lpstr>
      <vt:lpstr>一、滑冰运动的起源与发展</vt:lpstr>
      <vt:lpstr>三、常用的竞赛方法</vt:lpstr>
      <vt:lpstr>二、体育舞蹈运动的功能与价值</vt:lpstr>
      <vt:lpstr>二、体育舞蹈运动的功能与价值</vt:lpstr>
      <vt:lpstr>二、体育舞蹈运动的功能与价值</vt:lpstr>
      <vt:lpstr>三、运动装备</vt:lpstr>
      <vt:lpstr>三、滑雪运动的起源与发展</vt:lpstr>
      <vt:lpstr>上课注意事项及要求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老学生一枚</cp:lastModifiedBy>
  <cp:revision>89</cp:revision>
  <dcterms:created xsi:type="dcterms:W3CDTF">2025-02-18T03:07:00Z</dcterms:created>
  <dcterms:modified xsi:type="dcterms:W3CDTF">2025-02-21T09:26:04Z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F2BA71438F3A45E88D952C027D49D6AA_11</vt:lpwstr>
  </property>
  <property fmtid="{D5CDD505-2E9C-101B-9397-08002B2CF9AE}" pid="3" name="KSOProductBuildVer">
    <vt:lpwstr>2052-12.1.0.16729</vt:lpwstr>
  </property>
  <property fmtid="{D5CDD505-2E9C-101B-9397-08002B2CF9AE}" pid="4" name="KSOTemplateUUID">
    <vt:lpwstr>v1.0_mb_n5vHo9dzltCtSfMUwojpdw==</vt:lpwstr>
  </property>
</Properties>
</file>