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2"/>
  </p:notesMasterIdLst>
  <p:handoutMasterIdLst>
    <p:handoutMasterId r:id="rId57"/>
  </p:handoutMasterIdLst>
  <p:sldIdLst>
    <p:sldId id="292" r:id="rId3"/>
    <p:sldId id="293" r:id="rId4"/>
    <p:sldId id="294" r:id="rId5"/>
    <p:sldId id="295" r:id="rId6"/>
    <p:sldId id="296" r:id="rId7"/>
    <p:sldId id="297" r:id="rId8"/>
    <p:sldId id="298" r:id="rId9"/>
    <p:sldId id="299" r:id="rId10"/>
    <p:sldId id="260" r:id="rId11"/>
    <p:sldId id="261" r:id="rId12"/>
    <p:sldId id="335" r:id="rId13"/>
    <p:sldId id="336" r:id="rId14"/>
    <p:sldId id="338" r:id="rId15"/>
    <p:sldId id="339" r:id="rId16"/>
    <p:sldId id="340" r:id="rId17"/>
    <p:sldId id="341" r:id="rId18"/>
    <p:sldId id="262" r:id="rId19"/>
    <p:sldId id="342" r:id="rId20"/>
    <p:sldId id="343" r:id="rId21"/>
    <p:sldId id="345" r:id="rId23"/>
    <p:sldId id="346" r:id="rId24"/>
    <p:sldId id="347" r:id="rId25"/>
    <p:sldId id="348" r:id="rId26"/>
    <p:sldId id="263" r:id="rId27"/>
    <p:sldId id="349" r:id="rId28"/>
    <p:sldId id="351" r:id="rId29"/>
    <p:sldId id="352" r:id="rId30"/>
    <p:sldId id="300" r:id="rId31"/>
    <p:sldId id="301" r:id="rId32"/>
    <p:sldId id="302" r:id="rId33"/>
    <p:sldId id="303" r:id="rId34"/>
    <p:sldId id="354" r:id="rId35"/>
    <p:sldId id="355" r:id="rId36"/>
    <p:sldId id="357" r:id="rId37"/>
    <p:sldId id="359" r:id="rId38"/>
    <p:sldId id="361" r:id="rId39"/>
    <p:sldId id="362" r:id="rId40"/>
    <p:sldId id="363" r:id="rId41"/>
    <p:sldId id="364" r:id="rId42"/>
    <p:sldId id="365" r:id="rId43"/>
    <p:sldId id="367" r:id="rId44"/>
    <p:sldId id="369" r:id="rId45"/>
    <p:sldId id="372" r:id="rId46"/>
    <p:sldId id="373" r:id="rId47"/>
    <p:sldId id="374" r:id="rId48"/>
    <p:sldId id="375" r:id="rId49"/>
    <p:sldId id="376" r:id="rId50"/>
    <p:sldId id="378" r:id="rId51"/>
    <p:sldId id="379" r:id="rId52"/>
    <p:sldId id="382" r:id="rId53"/>
    <p:sldId id="383" r:id="rId54"/>
    <p:sldId id="385" r:id="rId55"/>
    <p:sldId id="280" r:id="rId56"/>
  </p:sldIdLst>
  <p:sldSz cx="12192000" cy="6858000"/>
  <p:notesSz cx="6858000" cy="9144000"/>
  <p:embeddedFontLst>
    <p:embeddedFont>
      <p:font typeface="汉仪铸字葫芦娃W" panose="00020600040101010101" charset="-122"/>
      <p:regular r:id="rId62"/>
    </p:embeddedFont>
    <p:embeddedFont>
      <p:font typeface="汉仪劲楷简" panose="00020600040101010101" charset="-122"/>
      <p:regular r:id="rId63"/>
    </p:embeddedFont>
  </p:embeddedFontLst>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F3044"/>
    <a:srgbClr val="222F38"/>
    <a:srgbClr val="4FC2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4" Type="http://schemas.openxmlformats.org/officeDocument/2006/relationships/tags" Target="tags/tag158.xml"/><Relationship Id="rId63" Type="http://schemas.openxmlformats.org/officeDocument/2006/relationships/font" Target="fonts/font2.fntdata"/><Relationship Id="rId62" Type="http://schemas.openxmlformats.org/officeDocument/2006/relationships/font" Target="fonts/font1.fntdata"/><Relationship Id="rId61" Type="http://schemas.openxmlformats.org/officeDocument/2006/relationships/commentAuthors" Target="commentAuthors.xml"/><Relationship Id="rId60" Type="http://schemas.openxmlformats.org/officeDocument/2006/relationships/tableStyles" Target="tableStyles.xml"/><Relationship Id="rId6" Type="http://schemas.openxmlformats.org/officeDocument/2006/relationships/slide" Target="slides/slide4.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劲楷简" panose="00020600040101010101" charset="-122"/>
              <a:ea typeface="汉仪劲楷简"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劲楷简" panose="00020600040101010101" charset="-122"/>
              </a:rPr>
            </a:fld>
            <a:endParaRPr lang="zh-CN" altLang="en-US">
              <a:latin typeface="汉仪劲楷简"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劲楷简" panose="00020600040101010101" charset="-122"/>
              <a:ea typeface="汉仪劲楷简"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劲楷简" panose="00020600040101010101" charset="-122"/>
              </a:rPr>
            </a:fld>
            <a:endParaRPr lang="zh-CN" altLang="en-US">
              <a:latin typeface="汉仪劲楷简"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劲楷简" panose="00020600040101010101" charset="-122"/>
                <a:ea typeface="汉仪劲楷简"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劲楷简" panose="00020600040101010101" charset="-122"/>
                <a:ea typeface="汉仪劲楷简"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劲楷简" panose="00020600040101010101" charset="-122"/>
                <a:ea typeface="汉仪劲楷简"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劲楷简" panose="00020600040101010101" charset="-122"/>
                <a:ea typeface="汉仪劲楷简"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1pPr>
    <a:lvl2pPr marL="4572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2pPr>
    <a:lvl3pPr marL="9144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3pPr>
    <a:lvl4pPr marL="13716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4pPr>
    <a:lvl5pPr marL="1828800" algn="l" defTabSz="914400" rtl="0" eaLnBrk="1" latinLnBrk="0" hangingPunct="1">
      <a:defRPr sz="1200" kern="1200">
        <a:solidFill>
          <a:schemeClr val="tx1"/>
        </a:solidFill>
        <a:latin typeface="汉仪劲楷简" panose="00020600040101010101" charset="-122"/>
        <a:ea typeface="汉仪劲楷简" panose="0002060004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5559546"/>
          <p:cNvPicPr>
            <a:picLocks noChangeAspect="1"/>
          </p:cNvPicPr>
          <p:nvPr userDrawn="1"/>
        </p:nvPicPr>
        <p:blipFill>
          <a:blip r:embed="rId2"/>
          <a:srcRect l="1435"/>
          <a:stretch>
            <a:fillRect/>
          </a:stretch>
        </p:blipFill>
        <p:spPr>
          <a:xfrm>
            <a:off x="-126365" y="0"/>
            <a:ext cx="67595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rcRect r="93677" b="18367"/>
          <a:stretch>
            <a:fillRect/>
          </a:stretch>
        </p:blipFill>
        <p:spPr>
          <a:xfrm>
            <a:off x="223520" y="247650"/>
            <a:ext cx="671195" cy="662305"/>
          </a:xfrm>
          <a:prstGeom prst="rect">
            <a:avLst/>
          </a:prstGeom>
        </p:spPr>
      </p:pic>
      <p:sp>
        <p:nvSpPr>
          <p:cNvPr id="8" name="标题 7"/>
          <p:cNvSpPr>
            <a:spLocks noGrp="1"/>
          </p:cNvSpPr>
          <p:nvPr>
            <p:ph type="title"/>
          </p:nvPr>
        </p:nvSpPr>
        <p:spPr>
          <a:xfrm>
            <a:off x="856615" y="403225"/>
            <a:ext cx="4781550" cy="430530"/>
          </a:xfrm>
        </p:spPr>
        <p:txBody>
          <a:bodyPr/>
          <a:lstStyle>
            <a:lvl1pPr>
              <a:defRPr sz="2800">
                <a:latin typeface="汉仪铸字葫芦娃W" panose="00020600040101010101" charset="-122"/>
                <a:ea typeface="汉仪铸字葫芦娃W" panose="00020600040101010101"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756780" y="748216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260780" y="748216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022380" y="7482165"/>
            <a:ext cx="2700000" cy="316800"/>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7" Type="http://schemas.openxmlformats.org/officeDocument/2006/relationships/slideLayout" Target="../slideLayouts/slideLayout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image" Target="../media/image8.jpeg"/><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image" Target="../media/image7.jpeg"/><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image" Target="../media/image6.jpeg"/><Relationship Id="rId14" Type="http://schemas.openxmlformats.org/officeDocument/2006/relationships/notesSlide" Target="../notesSlides/notesSlide1.xml"/><Relationship Id="rId13" Type="http://schemas.openxmlformats.org/officeDocument/2006/relationships/slideLayout" Target="../slideLayouts/slideLayout2.xml"/><Relationship Id="rId12" Type="http://schemas.openxmlformats.org/officeDocument/2006/relationships/tags" Target="../tags/tag59.xml"/><Relationship Id="rId11" Type="http://schemas.openxmlformats.org/officeDocument/2006/relationships/image" Target="../media/image9.jpeg"/><Relationship Id="rId10" Type="http://schemas.openxmlformats.org/officeDocument/2006/relationships/tags" Target="../tags/tag58.xml"/><Relationship Id="rId1" Type="http://schemas.openxmlformats.org/officeDocument/2006/relationships/tags" Target="../tags/tag52.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7" Type="http://schemas.openxmlformats.org/officeDocument/2006/relationships/slideLayout" Target="../slideLayouts/slideLayout2.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30.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8" Type="http://schemas.openxmlformats.org/officeDocument/2006/relationships/notesSlide" Target="../notesSlides/notesSlide5.xml"/><Relationship Id="rId17" Type="http://schemas.openxmlformats.org/officeDocument/2006/relationships/slideLayout" Target="../slideLayouts/slideLayout2.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6" Type="http://schemas.openxmlformats.org/officeDocument/2006/relationships/notesSlide" Target="../notesSlides/notesSlide9.xml"/><Relationship Id="rId15" Type="http://schemas.openxmlformats.org/officeDocument/2006/relationships/slideLayout" Target="../slideLayouts/slideLayout2.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35.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8" Type="http://schemas.openxmlformats.org/officeDocument/2006/relationships/notesSlide" Target="../notesSlides/notesSlide10.xml"/><Relationship Id="rId17" Type="http://schemas.openxmlformats.org/officeDocument/2006/relationships/slideLayout" Target="../slideLayouts/slideLayout2.xml"/><Relationship Id="rId16" Type="http://schemas.openxmlformats.org/officeDocument/2006/relationships/tags" Target="../tags/tag119.xml"/><Relationship Id="rId15" Type="http://schemas.openxmlformats.org/officeDocument/2006/relationships/tags" Target="../tags/tag118.xml"/><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8" Type="http://schemas.openxmlformats.org/officeDocument/2006/relationships/notesSlide" Target="../notesSlides/notesSlide11.xml"/><Relationship Id="rId17" Type="http://schemas.openxmlformats.org/officeDocument/2006/relationships/slideLayout" Target="../slideLayouts/slideLayout2.xml"/><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image" Target="../media/image8.jpeg"/><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image" Target="../media/image7.jpeg"/><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image" Target="../media/image6.jpeg"/><Relationship Id="rId14" Type="http://schemas.openxmlformats.org/officeDocument/2006/relationships/notesSlide" Target="../notesSlides/notesSlide15.xml"/><Relationship Id="rId13" Type="http://schemas.openxmlformats.org/officeDocument/2006/relationships/slideLayout" Target="../slideLayouts/slideLayout2.xml"/><Relationship Id="rId12" Type="http://schemas.openxmlformats.org/officeDocument/2006/relationships/tags" Target="../tags/tag142.xml"/><Relationship Id="rId11" Type="http://schemas.openxmlformats.org/officeDocument/2006/relationships/image" Target="../media/image9.jpeg"/><Relationship Id="rId10" Type="http://schemas.openxmlformats.org/officeDocument/2006/relationships/tags" Target="../tags/tag141.xml"/><Relationship Id="rId1" Type="http://schemas.openxmlformats.org/officeDocument/2006/relationships/tags" Target="../tags/tag135.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8" Type="http://schemas.openxmlformats.org/officeDocument/2006/relationships/notesSlide" Target="../notesSlides/notesSlide16.xml"/><Relationship Id="rId17" Type="http://schemas.openxmlformats.org/officeDocument/2006/relationships/slideLayout" Target="../slideLayouts/slideLayout2.xml"/><Relationship Id="rId16" Type="http://schemas.openxmlformats.org/officeDocument/2006/relationships/tags" Target="../tags/tag157.xml"/><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image" Target="../media/image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7" Type="http://schemas.openxmlformats.org/officeDocument/2006/relationships/slideLayout" Target="../slideLayouts/slideLayout2.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74740" y="2113915"/>
            <a:ext cx="5514340" cy="193802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体育与健康</a:t>
            </a:r>
            <a:endParaRPr lang="zh-CN" altLang="en-US" sz="8000" b="1">
              <a:latin typeface="汉仪铸字葫芦娃W" panose="00020600040101010101" charset="-122"/>
              <a:ea typeface="汉仪铸字葫芦娃W" panose="00020600040101010101" charset="-122"/>
            </a:endParaRPr>
          </a:p>
          <a:p>
            <a:pPr algn="dist"/>
            <a:r>
              <a:rPr lang="zh-CN" altLang="en-US" sz="4000" b="1">
                <a:latin typeface="汉仪铸字葫芦娃W" panose="00020600040101010101" charset="-122"/>
                <a:ea typeface="汉仪铸字葫芦娃W" panose="00020600040101010101" charset="-122"/>
              </a:rPr>
              <a:t>（含民族民间体育手册）</a:t>
            </a:r>
            <a:endParaRPr lang="zh-CN" altLang="en-US" sz="40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二、中国篮球运动发展概况</a:t>
            </a:r>
            <a:endParaRPr lang="zh-CN" altLang="en-US">
              <a:sym typeface="+mn-ea"/>
            </a:endParaRPr>
          </a:p>
        </p:txBody>
      </p:sp>
      <p:sp>
        <p:nvSpPr>
          <p:cNvPr id="12" name="文本框 11"/>
          <p:cNvSpPr txBox="1"/>
          <p:nvPr/>
        </p:nvSpPr>
        <p:spPr>
          <a:xfrm>
            <a:off x="4629150" y="1283335"/>
            <a:ext cx="7221220" cy="507746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篮球运动于 1895 年传入我国天津，最初在一些大城市的学校中开展，但发展十分缓慢。1910 年，在南京举行的第一届全国运动会上，男子篮球被列为表演项目。1913 年，在由中国、日本、菲律宾三个国家组织的远东运动会上，篮球被列为正式比赛项目，这也是我国篮球队首次参加国际性篮球比赛。1921 年，我国在第 5 届远东运动会上获得男子篮球比赛冠军。在 1930 年第 4 届全国运动会上，女子篮球被列为正式比赛项目。</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中华人民共和国成立后，篮球运动技术水平在普及的基础上得到了迅速提高。“积极、主动、快速、灵活、准确”是各专业队训练的指导思想。到了 20 世纪 60 年代中期，我国的篮球运动水平已接近世界先进水平。进入 20 世纪 90 年代，随着中国篮球与世界交往的进一步加强，我国的篮球运动水平有了新的提高。</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二、中国篮球运动发展概况</a:t>
            </a:r>
            <a:endParaRPr lang="zh-CN" altLang="en-US">
              <a:sym typeface="+mn-ea"/>
            </a:endParaRPr>
          </a:p>
        </p:txBody>
      </p:sp>
      <p:sp>
        <p:nvSpPr>
          <p:cNvPr id="12" name="文本框 11"/>
          <p:cNvSpPr txBox="1"/>
          <p:nvPr/>
        </p:nvSpPr>
        <p:spPr>
          <a:xfrm>
            <a:off x="4531995" y="1786890"/>
            <a:ext cx="7221220" cy="424624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中国国家男篮和国家女篮曾多次获得亚洲冠军。国家男篮在1994 年第 12 届世锦赛和 1996 年第 26 届奥运会上获得第 8 名，在 1996 年第 26 届亚特兰大奥运会、2004 年第 28 届雅典奥运会和 2008 年第 29 届北京奥运会三次获得第 8 名；国家女篮在 1992年第 25 届奥运会和 1994 年第 12 届世锦赛上夺得亚军。1995 年，我国举行了首届中国职业篮球甲级联赛（CBA 联赛）。1998 年，以“发展高校篮球，培养篮球人才”为目标的首届中国大学生篮球联赛（CUBA）也如期举行。随着我国篮球运动与世界篮球运动的进一步接轨，以及越来越多的青少年投身于篮球运动，我国篮球事业必将得到更加快速和健康的发展。</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三、篮球运动的特点</a:t>
            </a:r>
            <a:endParaRPr lang="zh-CN" altLang="en-US">
              <a:sym typeface="+mn-ea"/>
            </a:endParaRPr>
          </a:p>
        </p:txBody>
      </p:sp>
      <p:grpSp>
        <p:nvGrpSpPr>
          <p:cNvPr id="6" name="组合 5"/>
          <p:cNvGrpSpPr/>
          <p:nvPr/>
        </p:nvGrpSpPr>
        <p:grpSpPr>
          <a:xfrm>
            <a:off x="1052830" y="2020570"/>
            <a:ext cx="1737995" cy="1393825"/>
            <a:chOff x="2142" y="2709"/>
            <a:chExt cx="2737" cy="2195"/>
          </a:xfrm>
        </p:grpSpPr>
        <p:sp>
          <p:nvSpPr>
            <p:cNvPr id="4" name="流程图: 顺序访问存储器 3"/>
            <p:cNvSpPr/>
            <p:nvPr/>
          </p:nvSpPr>
          <p:spPr>
            <a:xfrm>
              <a:off x="2142" y="2709"/>
              <a:ext cx="2737" cy="2195"/>
            </a:xfrm>
            <a:prstGeom prst="flowChartMagneticTape">
              <a:avLst/>
            </a:prstGeom>
            <a:solidFill>
              <a:schemeClr val="accent2"/>
            </a:solidFill>
            <a:ln>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2"/>
                </a:solidFill>
              </a:endParaRPr>
            </a:p>
          </p:txBody>
        </p:sp>
        <p:sp>
          <p:nvSpPr>
            <p:cNvPr id="5" name="文本框 4"/>
            <p:cNvSpPr txBox="1"/>
            <p:nvPr/>
          </p:nvSpPr>
          <p:spPr>
            <a:xfrm>
              <a:off x="2479" y="3287"/>
              <a:ext cx="2037" cy="580"/>
            </a:xfrm>
            <a:prstGeom prst="rect">
              <a:avLst/>
            </a:prstGeom>
          </p:spPr>
          <p:txBody>
            <a:bodyPr wrap="square">
              <a:spAutoFit/>
              <a:extLst>
                <a:ext uri="{4A0BC546-FE56-4ADE-93B0-CB8AF2F6F144}">
                  <wpsdc:textFrameExt xmlns:wpsdc="http://www.wps.cn/officeDocument/2022/drawingmlCustomData" type="text"/>
                </a:ext>
              </a:extLst>
            </a:bodyPr>
            <a:p>
              <a:pPr algn="ctr"/>
              <a:r>
                <a:rPr sz="1800">
                  <a:solidFill>
                    <a:schemeClr val="bg1"/>
                  </a:solidFill>
                  <a:latin typeface="汉仪劲楷简" panose="00020600040101010101" charset="-122"/>
                  <a:ea typeface="汉仪劲楷简" panose="00020600040101010101" charset="-122"/>
                  <a:cs typeface="汉仪劲楷简" panose="00020600040101010101" charset="-122"/>
                </a:rPr>
                <a:t>有对抗性</a:t>
              </a:r>
              <a:endParaRPr sz="1800">
                <a:solidFill>
                  <a:schemeClr val="bg1"/>
                </a:solidFill>
                <a:latin typeface="汉仪劲楷简" panose="00020600040101010101" charset="-122"/>
                <a:ea typeface="汉仪劲楷简" panose="00020600040101010101" charset="-122"/>
                <a:cs typeface="汉仪劲楷简" panose="00020600040101010101" charset="-122"/>
              </a:endParaRPr>
            </a:p>
          </p:txBody>
        </p:sp>
      </p:grpSp>
      <p:grpSp>
        <p:nvGrpSpPr>
          <p:cNvPr id="7" name="组合 6"/>
          <p:cNvGrpSpPr/>
          <p:nvPr/>
        </p:nvGrpSpPr>
        <p:grpSpPr>
          <a:xfrm>
            <a:off x="3592830" y="2020570"/>
            <a:ext cx="1737995" cy="1393825"/>
            <a:chOff x="2142" y="2709"/>
            <a:chExt cx="2737" cy="2195"/>
          </a:xfrm>
        </p:grpSpPr>
        <p:sp>
          <p:nvSpPr>
            <p:cNvPr id="8" name="流程图: 顺序访问存储器 7"/>
            <p:cNvSpPr/>
            <p:nvPr/>
          </p:nvSpPr>
          <p:spPr>
            <a:xfrm>
              <a:off x="2142" y="2709"/>
              <a:ext cx="2737" cy="2195"/>
            </a:xfrm>
            <a:prstGeom prst="flowChartMagneticTape">
              <a:avLst/>
            </a:prstGeom>
            <a:solidFill>
              <a:schemeClr val="accent2"/>
            </a:solidFill>
            <a:ln>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2"/>
                </a:solidFill>
              </a:endParaRPr>
            </a:p>
          </p:txBody>
        </p:sp>
        <p:sp>
          <p:nvSpPr>
            <p:cNvPr id="9" name="文本框 8"/>
            <p:cNvSpPr txBox="1"/>
            <p:nvPr/>
          </p:nvSpPr>
          <p:spPr>
            <a:xfrm>
              <a:off x="2479" y="3287"/>
              <a:ext cx="2037" cy="580"/>
            </a:xfrm>
            <a:prstGeom prst="rect">
              <a:avLst/>
            </a:prstGeom>
          </p:spPr>
          <p:txBody>
            <a:bodyPr wrap="square">
              <a:spAutoFit/>
              <a:extLst>
                <a:ext uri="{4A0BC546-FE56-4ADE-93B0-CB8AF2F6F144}">
                  <wpsdc:textFrameExt xmlns:wpsdc="http://www.wps.cn/officeDocument/2022/drawingmlCustomData" type="text"/>
                </a:ext>
              </a:extLst>
            </a:bodyPr>
            <a:p>
              <a:pPr algn="ctr"/>
              <a:r>
                <a:rPr lang="en-US" altLang="zh-CN" sz="1800">
                  <a:solidFill>
                    <a:schemeClr val="bg1"/>
                  </a:solidFill>
                  <a:ea typeface="+mn-lt"/>
                </a:rPr>
                <a:t>拼斗性</a:t>
              </a:r>
              <a:endParaRPr lang="en-US" altLang="zh-CN" sz="1800">
                <a:solidFill>
                  <a:schemeClr val="bg1"/>
                </a:solidFill>
                <a:ea typeface="+mn-lt"/>
              </a:endParaRPr>
            </a:p>
          </p:txBody>
        </p:sp>
      </p:grpSp>
      <p:grpSp>
        <p:nvGrpSpPr>
          <p:cNvPr id="10" name="组合 9"/>
          <p:cNvGrpSpPr/>
          <p:nvPr/>
        </p:nvGrpSpPr>
        <p:grpSpPr>
          <a:xfrm>
            <a:off x="6440170" y="2147570"/>
            <a:ext cx="1737995" cy="1393825"/>
            <a:chOff x="2142" y="2709"/>
            <a:chExt cx="2737" cy="2195"/>
          </a:xfrm>
        </p:grpSpPr>
        <p:sp>
          <p:nvSpPr>
            <p:cNvPr id="15" name="流程图: 顺序访问存储器 14"/>
            <p:cNvSpPr/>
            <p:nvPr/>
          </p:nvSpPr>
          <p:spPr>
            <a:xfrm>
              <a:off x="2142" y="2709"/>
              <a:ext cx="2737" cy="2195"/>
            </a:xfrm>
            <a:prstGeom prst="flowChartMagneticTape">
              <a:avLst/>
            </a:prstGeom>
            <a:solidFill>
              <a:schemeClr val="accent2"/>
            </a:solidFill>
            <a:ln>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2"/>
                </a:solidFill>
              </a:endParaRPr>
            </a:p>
          </p:txBody>
        </p:sp>
        <p:sp>
          <p:nvSpPr>
            <p:cNvPr id="17" name="文本框 16"/>
            <p:cNvSpPr txBox="1"/>
            <p:nvPr/>
          </p:nvSpPr>
          <p:spPr>
            <a:xfrm>
              <a:off x="2479" y="3287"/>
              <a:ext cx="2037" cy="580"/>
            </a:xfrm>
            <a:prstGeom prst="rect">
              <a:avLst/>
            </a:prstGeom>
          </p:spPr>
          <p:txBody>
            <a:bodyPr wrap="square">
              <a:spAutoFit/>
              <a:extLst>
                <a:ext uri="{4A0BC546-FE56-4ADE-93B0-CB8AF2F6F144}">
                  <wpsdc:textFrameExt xmlns:wpsdc="http://www.wps.cn/officeDocument/2022/drawingmlCustomData" type="text"/>
                </a:ext>
              </a:extLst>
            </a:bodyPr>
            <a:p>
              <a:pPr algn="ctr"/>
              <a:r>
                <a:rPr lang="en-US" altLang="zh-CN" sz="1800">
                  <a:solidFill>
                    <a:schemeClr val="bg1"/>
                  </a:solidFill>
                  <a:ea typeface="+mn-lt"/>
                </a:rPr>
                <a:t>集体性</a:t>
              </a:r>
              <a:endParaRPr lang="en-US" altLang="zh-CN" sz="1800">
                <a:solidFill>
                  <a:schemeClr val="bg1"/>
                </a:solidFill>
                <a:ea typeface="+mn-lt"/>
              </a:endParaRPr>
            </a:p>
          </p:txBody>
        </p:sp>
      </p:grpSp>
      <p:grpSp>
        <p:nvGrpSpPr>
          <p:cNvPr id="18" name="组合 17"/>
          <p:cNvGrpSpPr/>
          <p:nvPr/>
        </p:nvGrpSpPr>
        <p:grpSpPr>
          <a:xfrm>
            <a:off x="9287510" y="2253615"/>
            <a:ext cx="1737995" cy="1393825"/>
            <a:chOff x="2142" y="2709"/>
            <a:chExt cx="2737" cy="2195"/>
          </a:xfrm>
        </p:grpSpPr>
        <p:sp>
          <p:nvSpPr>
            <p:cNvPr id="19" name="流程图: 顺序访问存储器 18"/>
            <p:cNvSpPr/>
            <p:nvPr/>
          </p:nvSpPr>
          <p:spPr>
            <a:xfrm>
              <a:off x="2142" y="2709"/>
              <a:ext cx="2737" cy="2195"/>
            </a:xfrm>
            <a:prstGeom prst="flowChartMagneticTape">
              <a:avLst/>
            </a:prstGeom>
            <a:solidFill>
              <a:schemeClr val="accent2"/>
            </a:solidFill>
            <a:ln>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2"/>
                </a:solidFill>
              </a:endParaRPr>
            </a:p>
          </p:txBody>
        </p:sp>
        <p:sp>
          <p:nvSpPr>
            <p:cNvPr id="21" name="文本框 20"/>
            <p:cNvSpPr txBox="1"/>
            <p:nvPr/>
          </p:nvSpPr>
          <p:spPr>
            <a:xfrm>
              <a:off x="2479" y="3287"/>
              <a:ext cx="2037" cy="580"/>
            </a:xfrm>
            <a:prstGeom prst="rect">
              <a:avLst/>
            </a:prstGeom>
          </p:spPr>
          <p:txBody>
            <a:bodyPr wrap="square">
              <a:spAutoFit/>
              <a:extLst>
                <a:ext uri="{4A0BC546-FE56-4ADE-93B0-CB8AF2F6F144}">
                  <wpsdc:textFrameExt xmlns:wpsdc="http://www.wps.cn/officeDocument/2022/drawingmlCustomData" type="text"/>
                </a:ext>
              </a:extLst>
            </a:bodyPr>
            <a:p>
              <a:pPr algn="ctr"/>
              <a:r>
                <a:rPr lang="en-US" altLang="zh-CN" sz="1800">
                  <a:solidFill>
                    <a:schemeClr val="bg1"/>
                  </a:solidFill>
                  <a:ea typeface="+mn-lt"/>
                </a:rPr>
                <a:t>健身性</a:t>
              </a:r>
              <a:endParaRPr lang="en-US" altLang="zh-CN" sz="1800">
                <a:solidFill>
                  <a:schemeClr val="bg1"/>
                </a:solidFill>
                <a:ea typeface="+mn-lt"/>
              </a:endParaRPr>
            </a:p>
          </p:txBody>
        </p:sp>
      </p:grpSp>
      <p:grpSp>
        <p:nvGrpSpPr>
          <p:cNvPr id="24" name="组合 23"/>
          <p:cNvGrpSpPr/>
          <p:nvPr/>
        </p:nvGrpSpPr>
        <p:grpSpPr>
          <a:xfrm>
            <a:off x="1052830" y="4053840"/>
            <a:ext cx="1737995" cy="1393825"/>
            <a:chOff x="2142" y="2709"/>
            <a:chExt cx="2737" cy="2195"/>
          </a:xfrm>
        </p:grpSpPr>
        <p:sp>
          <p:nvSpPr>
            <p:cNvPr id="25" name="流程图: 顺序访问存储器 24"/>
            <p:cNvSpPr/>
            <p:nvPr/>
          </p:nvSpPr>
          <p:spPr>
            <a:xfrm>
              <a:off x="2142" y="2709"/>
              <a:ext cx="2737" cy="2195"/>
            </a:xfrm>
            <a:prstGeom prst="flowChartMagneticTape">
              <a:avLst/>
            </a:prstGeom>
            <a:solidFill>
              <a:schemeClr val="accent2"/>
            </a:solidFill>
            <a:ln>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2"/>
                </a:solidFill>
              </a:endParaRPr>
            </a:p>
          </p:txBody>
        </p:sp>
        <p:sp>
          <p:nvSpPr>
            <p:cNvPr id="26" name="文本框 25"/>
            <p:cNvSpPr txBox="1"/>
            <p:nvPr/>
          </p:nvSpPr>
          <p:spPr>
            <a:xfrm>
              <a:off x="2479" y="3287"/>
              <a:ext cx="2037" cy="580"/>
            </a:xfrm>
            <a:prstGeom prst="rect">
              <a:avLst/>
            </a:prstGeom>
          </p:spPr>
          <p:txBody>
            <a:bodyPr wrap="square">
              <a:spAutoFit/>
              <a:extLst>
                <a:ext uri="{4A0BC546-FE56-4ADE-93B0-CB8AF2F6F144}">
                  <wpsdc:textFrameExt xmlns:wpsdc="http://www.wps.cn/officeDocument/2022/drawingmlCustomData" type="text"/>
                </a:ext>
              </a:extLst>
            </a:bodyPr>
            <a:p>
              <a:pPr algn="ctr">
                <a:buClrTx/>
                <a:buSzTx/>
                <a:buFontTx/>
              </a:pPr>
              <a:r>
                <a:rPr sz="1800">
                  <a:solidFill>
                    <a:schemeClr val="bg1"/>
                  </a:solidFill>
                  <a:latin typeface="汉仪劲楷简" panose="00020600040101010101" charset="-122"/>
                  <a:ea typeface="汉仪劲楷简" panose="00020600040101010101" charset="-122"/>
                  <a:cs typeface="汉仪劲楷简" panose="00020600040101010101" charset="-122"/>
                </a:rPr>
                <a:t>娱乐性</a:t>
              </a:r>
              <a:endParaRPr sz="1800">
                <a:solidFill>
                  <a:schemeClr val="bg1"/>
                </a:solidFill>
                <a:latin typeface="汉仪劲楷简" panose="00020600040101010101" charset="-122"/>
                <a:ea typeface="汉仪劲楷简" panose="00020600040101010101" charset="-122"/>
                <a:cs typeface="汉仪劲楷简" panose="00020600040101010101" charset="-122"/>
              </a:endParaRPr>
            </a:p>
          </p:txBody>
        </p:sp>
      </p:grpSp>
      <p:grpSp>
        <p:nvGrpSpPr>
          <p:cNvPr id="34" name="组合 33"/>
          <p:cNvGrpSpPr/>
          <p:nvPr/>
        </p:nvGrpSpPr>
        <p:grpSpPr>
          <a:xfrm>
            <a:off x="3592830" y="4053840"/>
            <a:ext cx="1737995" cy="1393825"/>
            <a:chOff x="2142" y="2709"/>
            <a:chExt cx="2737" cy="2195"/>
          </a:xfrm>
        </p:grpSpPr>
        <p:sp>
          <p:nvSpPr>
            <p:cNvPr id="36" name="流程图: 顺序访问存储器 35"/>
            <p:cNvSpPr/>
            <p:nvPr/>
          </p:nvSpPr>
          <p:spPr>
            <a:xfrm>
              <a:off x="2142" y="2709"/>
              <a:ext cx="2737" cy="2195"/>
            </a:xfrm>
            <a:prstGeom prst="flowChartMagneticTape">
              <a:avLst/>
            </a:prstGeom>
            <a:solidFill>
              <a:schemeClr val="accent2"/>
            </a:solidFill>
            <a:ln>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2"/>
                </a:solidFill>
              </a:endParaRPr>
            </a:p>
          </p:txBody>
        </p:sp>
        <p:sp>
          <p:nvSpPr>
            <p:cNvPr id="37" name="文本框 36"/>
            <p:cNvSpPr txBox="1"/>
            <p:nvPr/>
          </p:nvSpPr>
          <p:spPr>
            <a:xfrm>
              <a:off x="2479" y="3287"/>
              <a:ext cx="2037" cy="580"/>
            </a:xfrm>
            <a:prstGeom prst="rect">
              <a:avLst/>
            </a:prstGeom>
          </p:spPr>
          <p:txBody>
            <a:bodyPr wrap="square">
              <a:spAutoFit/>
              <a:extLst>
                <a:ext uri="{4A0BC546-FE56-4ADE-93B0-CB8AF2F6F144}">
                  <wpsdc:textFrameExt xmlns:wpsdc="http://www.wps.cn/officeDocument/2022/drawingmlCustomData" type="text"/>
                </a:ext>
              </a:extLst>
            </a:bodyPr>
            <a:p>
              <a:pPr algn="ctr"/>
              <a:r>
                <a:rPr lang="en-US" altLang="zh-CN" sz="1800">
                  <a:solidFill>
                    <a:schemeClr val="bg1"/>
                  </a:solidFill>
                  <a:ea typeface="+mn-lt"/>
                </a:rPr>
                <a:t>艺术性</a:t>
              </a:r>
              <a:endParaRPr lang="en-US" altLang="zh-CN" sz="1800">
                <a:solidFill>
                  <a:schemeClr val="bg1"/>
                </a:solidFill>
                <a:ea typeface="+mn-lt"/>
              </a:endParaRPr>
            </a:p>
          </p:txBody>
        </p:sp>
      </p:grpSp>
      <p:grpSp>
        <p:nvGrpSpPr>
          <p:cNvPr id="38" name="组合 37"/>
          <p:cNvGrpSpPr/>
          <p:nvPr/>
        </p:nvGrpSpPr>
        <p:grpSpPr>
          <a:xfrm>
            <a:off x="6440170" y="4180840"/>
            <a:ext cx="1737995" cy="1393825"/>
            <a:chOff x="2142" y="2709"/>
            <a:chExt cx="2737" cy="2195"/>
          </a:xfrm>
        </p:grpSpPr>
        <p:sp>
          <p:nvSpPr>
            <p:cNvPr id="39" name="流程图: 顺序访问存储器 38"/>
            <p:cNvSpPr/>
            <p:nvPr/>
          </p:nvSpPr>
          <p:spPr>
            <a:xfrm>
              <a:off x="2142" y="2709"/>
              <a:ext cx="2737" cy="2195"/>
            </a:xfrm>
            <a:prstGeom prst="flowChartMagneticTape">
              <a:avLst/>
            </a:prstGeom>
            <a:solidFill>
              <a:schemeClr val="accent2"/>
            </a:solidFill>
            <a:ln>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2"/>
                </a:solidFill>
              </a:endParaRPr>
            </a:p>
          </p:txBody>
        </p:sp>
        <p:sp>
          <p:nvSpPr>
            <p:cNvPr id="43" name="文本框 42"/>
            <p:cNvSpPr txBox="1"/>
            <p:nvPr/>
          </p:nvSpPr>
          <p:spPr>
            <a:xfrm>
              <a:off x="2479" y="3287"/>
              <a:ext cx="2037" cy="580"/>
            </a:xfrm>
            <a:prstGeom prst="rect">
              <a:avLst/>
            </a:prstGeom>
          </p:spPr>
          <p:txBody>
            <a:bodyPr wrap="square">
              <a:spAutoFit/>
              <a:extLst>
                <a:ext uri="{4A0BC546-FE56-4ADE-93B0-CB8AF2F6F144}">
                  <wpsdc:textFrameExt xmlns:wpsdc="http://www.wps.cn/officeDocument/2022/drawingmlCustomData" type="text"/>
                </a:ext>
              </a:extLst>
            </a:bodyPr>
            <a:p>
              <a:pPr algn="ctr"/>
              <a:r>
                <a:rPr lang="en-US" altLang="zh-CN" sz="1800">
                  <a:solidFill>
                    <a:schemeClr val="bg1"/>
                  </a:solidFill>
                  <a:ea typeface="+mn-lt"/>
                </a:rPr>
                <a:t>趣味性</a:t>
              </a:r>
              <a:endParaRPr lang="en-US" altLang="zh-CN" sz="1800">
                <a:solidFill>
                  <a:schemeClr val="bg1"/>
                </a:solidFill>
                <a:ea typeface="+mn-lt"/>
              </a:endParaRPr>
            </a:p>
          </p:txBody>
        </p:sp>
      </p:grpSp>
      <p:grpSp>
        <p:nvGrpSpPr>
          <p:cNvPr id="48" name="组合 47"/>
          <p:cNvGrpSpPr/>
          <p:nvPr/>
        </p:nvGrpSpPr>
        <p:grpSpPr>
          <a:xfrm>
            <a:off x="9287510" y="4286885"/>
            <a:ext cx="1737995" cy="1393825"/>
            <a:chOff x="2142" y="2709"/>
            <a:chExt cx="2737" cy="2195"/>
          </a:xfrm>
        </p:grpSpPr>
        <p:sp>
          <p:nvSpPr>
            <p:cNvPr id="51" name="流程图: 顺序访问存储器 50"/>
            <p:cNvSpPr/>
            <p:nvPr/>
          </p:nvSpPr>
          <p:spPr>
            <a:xfrm>
              <a:off x="2142" y="2709"/>
              <a:ext cx="2737" cy="2195"/>
            </a:xfrm>
            <a:prstGeom prst="flowChartMagneticTape">
              <a:avLst/>
            </a:prstGeom>
            <a:solidFill>
              <a:schemeClr val="accent2"/>
            </a:solidFill>
            <a:ln>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accent2"/>
                </a:solidFill>
              </a:endParaRPr>
            </a:p>
          </p:txBody>
        </p:sp>
        <p:sp>
          <p:nvSpPr>
            <p:cNvPr id="52" name="文本框 51"/>
            <p:cNvSpPr txBox="1"/>
            <p:nvPr/>
          </p:nvSpPr>
          <p:spPr>
            <a:xfrm>
              <a:off x="2479" y="3287"/>
              <a:ext cx="2037" cy="580"/>
            </a:xfrm>
            <a:prstGeom prst="rect">
              <a:avLst/>
            </a:prstGeom>
          </p:spPr>
          <p:txBody>
            <a:bodyPr wrap="square">
              <a:spAutoFit/>
              <a:extLst>
                <a:ext uri="{4A0BC546-FE56-4ADE-93B0-CB8AF2F6F144}">
                  <wpsdc:textFrameExt xmlns:wpsdc="http://www.wps.cn/officeDocument/2022/drawingmlCustomData" type="text"/>
                </a:ext>
              </a:extLst>
            </a:bodyPr>
            <a:p>
              <a:pPr algn="ctr"/>
              <a:r>
                <a:rPr lang="en-US" altLang="zh-CN" sz="1800">
                  <a:solidFill>
                    <a:schemeClr val="bg1"/>
                  </a:solidFill>
                  <a:ea typeface="+mn-lt"/>
                </a:rPr>
                <a:t>观赏性</a:t>
              </a:r>
              <a:endParaRPr lang="en-US" altLang="zh-CN" sz="1800">
                <a:solidFill>
                  <a:schemeClr val="bg1"/>
                </a:solidFill>
                <a:ea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足球运动</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二</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991360"/>
            <a:ext cx="5099050" cy="4246245"/>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足球有“世界第一运动”的美誉，是全球体育界最具影响力的单项体育运动之一。一场</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精彩的足球比赛，吸引着数以亿计的观众，它已成为电视节目中的重要内容，有关足球的报道，占据着各种报刊的大量篇幅，当今足球运动已成为人们生活中不可缺少的组成部分。本任务需要我们学习足球运动的相关理论知识，在理解的基础上掌握足球运动的基本技术和基本战术，并进行相应的训练。</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915" cy="2381"/>
            </a:xfrm>
            <a:prstGeom prst="rect">
              <a:avLst/>
            </a:prstGeom>
            <a:noFill/>
          </p:spPr>
          <p:txBody>
            <a:bodyPr wrap="square" rtlCol="0" anchor="t" anchorCtr="0">
              <a:noAutofit/>
            </a:bodyPr>
            <a:p>
              <a:pPr marL="0" lvl="0" indent="0" algn="l">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了解足球运动的起源与发展、了解足球运动的特点。</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393"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uFillTx/>
                  <a:sym typeface="汉仪劲楷简" panose="00020600040101010101" charset="-122"/>
                </a:rPr>
                <a:t>掌握足球的基本技术和基本战术。</a:t>
              </a:r>
              <a:endParaRPr sz="2000" spc="200">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Autofit/>
            </a:bodyPr>
            <a:p>
              <a:pPr marL="0" lvl="0" indent="0" algn="l">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体会到足球运动的乐趣，并积极参与足球运动。</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2300" y="240220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22300" y="100076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622300" y="178625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718820" y="1195705"/>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622300" y="188277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足球场、足球</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矩形 3"/>
          <p:cNvSpPr/>
          <p:nvPr/>
        </p:nvSpPr>
        <p:spPr>
          <a:xfrm>
            <a:off x="622300" y="312356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718820" y="2533015"/>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454660" y="3401060"/>
            <a:ext cx="7009765" cy="3046095"/>
          </a:xfrm>
          <a:prstGeom prst="rect">
            <a:avLst/>
          </a:prstGeom>
          <a:noFill/>
        </p:spPr>
        <p:txBody>
          <a:bodyPr wrap="square" rtlCol="0" anchor="t">
            <a:spAutoFit/>
          </a:bodyPr>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穿戴合适的装备。穿着宽松合体、吸汗透气的运动服。选择专业的足球鞋，鞋底要防滑耐磨。佩戴护膝和护肘，防止摔倒时擦伤膝盖和手肘部位。</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充分热身。在正式踢球前进行充分的准备活动，如慢跑、原地高抬腿、压腿、伸展运动等，将身体的各个部位的关节都活动开。</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熟知足球运动训练中常见的运动损伤，如脚踝扭伤、膝盖损伤、肩部损伤等。知道在运动中不慎受伤，应立即停止比赛，及时处理，如果出现严重的损伤要及时就医。</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7720965" y="833755"/>
            <a:ext cx="4314825" cy="5086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56615" y="1851660"/>
            <a:ext cx="3693160" cy="632460"/>
            <a:chOff x="1349" y="3737"/>
            <a:chExt cx="4968" cy="996"/>
          </a:xfrm>
        </p:grpSpPr>
        <p:sp>
          <p:nvSpPr>
            <p:cNvPr id="12" name="圆角矩形 11"/>
            <p:cNvSpPr/>
            <p:nvPr/>
          </p:nvSpPr>
          <p:spPr>
            <a:xfrm>
              <a:off x="1773" y="3737"/>
              <a:ext cx="4545" cy="997"/>
            </a:xfrm>
            <a:prstGeom prst="roundRect">
              <a:avLst>
                <a:gd name="adj" fmla="val 0"/>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1349" y="3737"/>
              <a:ext cx="267" cy="997"/>
            </a:xfrm>
            <a:prstGeom prst="roundRect">
              <a:avLst>
                <a:gd name="adj" fmla="val 0"/>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标题 1"/>
          <p:cNvSpPr>
            <a:spLocks noGrp="1"/>
          </p:cNvSpPr>
          <p:nvPr>
            <p:ph type="title"/>
          </p:nvPr>
        </p:nvSpPr>
        <p:spPr/>
        <p:txBody>
          <a:bodyPr/>
          <a:p>
            <a:r>
              <a:rPr lang="zh-CN" altLang="en-US"/>
              <a:t>一、足球运动的起源与发展</a:t>
            </a:r>
            <a:endParaRPr lang="zh-CN" altLang="en-US"/>
          </a:p>
        </p:txBody>
      </p:sp>
      <p:sp>
        <p:nvSpPr>
          <p:cNvPr id="5" name="文本框 4"/>
          <p:cNvSpPr txBox="1"/>
          <p:nvPr/>
        </p:nvSpPr>
        <p:spPr>
          <a:xfrm>
            <a:off x="973455" y="2583180"/>
            <a:ext cx="5039360" cy="3688080"/>
          </a:xfrm>
          <a:prstGeom prst="rect">
            <a:avLst/>
          </a:prstGeom>
          <a:noFill/>
        </p:spPr>
        <p:txBody>
          <a:bodyPr wrap="square" rtlCol="0" anchor="t">
            <a:spAutoFit/>
          </a:bodyPr>
          <a:p>
            <a:pPr algn="just">
              <a:lnSpc>
                <a:spcPct val="130000"/>
              </a:lnSpc>
              <a:spcBef>
                <a:spcPts val="0"/>
              </a:spcBef>
              <a:spcAft>
                <a:spcPts val="0"/>
              </a:spcAft>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古代足球起源于中国。据《史记》和《战国策》记载，早在战国时期，齐国都城临淄就出现了蹴鞠，当时称为“踏鞠”或“缆鞠”，且已发展成一种成熟的游乐方式，在民间广为盛行。“蹴”是踢的意思，“鞠”是球的意思，这是足球运动最早的雏形。2004 年 7 月 15 日，国际足联主席布拉特宣布：中国是足球的故乡，足球最早起源于中国山东省淄博市的临淄。2005 年 5 月21 日，布拉特在国际足联总部向中国的临淄颁发了足球起源地认定证书。</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 name="文本框 6"/>
          <p:cNvSpPr txBox="1"/>
          <p:nvPr/>
        </p:nvSpPr>
        <p:spPr>
          <a:xfrm>
            <a:off x="1249680" y="1977390"/>
            <a:ext cx="3300095" cy="398780"/>
          </a:xfrm>
          <a:prstGeom prst="rect">
            <a:avLst/>
          </a:prstGeom>
          <a:noFill/>
        </p:spPr>
        <p:txBody>
          <a:bodyPr wrap="square" rtlCol="0" anchor="t">
            <a:spAutoFit/>
          </a:bodyPr>
          <a:p>
            <a:r>
              <a:rPr lang="zh-CN" altLang="en-US" sz="2000" b="1"/>
              <a:t>（一）古代足球起源于中国</a:t>
            </a:r>
            <a:endParaRPr lang="zh-CN" altLang="en-US" sz="2000" b="1"/>
          </a:p>
        </p:txBody>
      </p:sp>
      <p:pic>
        <p:nvPicPr>
          <p:cNvPr id="15" name="图片 14"/>
          <p:cNvPicPr>
            <a:picLocks noChangeAspect="1"/>
          </p:cNvPicPr>
          <p:nvPr/>
        </p:nvPicPr>
        <p:blipFill>
          <a:blip r:embed="rId1"/>
          <a:stretch>
            <a:fillRect/>
          </a:stretch>
        </p:blipFill>
        <p:spPr>
          <a:xfrm>
            <a:off x="6631305" y="1685925"/>
            <a:ext cx="4321175" cy="4418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56615" y="1851660"/>
            <a:ext cx="4434205" cy="632460"/>
            <a:chOff x="1349" y="3737"/>
            <a:chExt cx="4968" cy="996"/>
          </a:xfrm>
        </p:grpSpPr>
        <p:sp>
          <p:nvSpPr>
            <p:cNvPr id="12" name="圆角矩形 11"/>
            <p:cNvSpPr/>
            <p:nvPr/>
          </p:nvSpPr>
          <p:spPr>
            <a:xfrm>
              <a:off x="1773" y="3737"/>
              <a:ext cx="4545" cy="997"/>
            </a:xfrm>
            <a:prstGeom prst="roundRect">
              <a:avLst>
                <a:gd name="adj" fmla="val 0"/>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1349" y="3737"/>
              <a:ext cx="267" cy="997"/>
            </a:xfrm>
            <a:prstGeom prst="roundRect">
              <a:avLst>
                <a:gd name="adj" fmla="val 0"/>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标题 1"/>
          <p:cNvSpPr>
            <a:spLocks noGrp="1"/>
          </p:cNvSpPr>
          <p:nvPr>
            <p:ph type="title"/>
          </p:nvPr>
        </p:nvSpPr>
        <p:spPr/>
        <p:txBody>
          <a:bodyPr/>
          <a:p>
            <a:r>
              <a:rPr lang="zh-CN" altLang="en-US"/>
              <a:t>一、足球运动的起源与发展</a:t>
            </a:r>
            <a:endParaRPr lang="zh-CN" altLang="en-US"/>
          </a:p>
        </p:txBody>
      </p:sp>
      <p:sp>
        <p:nvSpPr>
          <p:cNvPr id="5" name="文本框 4"/>
          <p:cNvSpPr txBox="1"/>
          <p:nvPr/>
        </p:nvSpPr>
        <p:spPr>
          <a:xfrm>
            <a:off x="973455" y="2583180"/>
            <a:ext cx="5312410" cy="3610610"/>
          </a:xfrm>
          <a:prstGeom prst="rect">
            <a:avLst/>
          </a:prstGeom>
          <a:noFill/>
        </p:spPr>
        <p:txBody>
          <a:bodyPr wrap="square" rtlCol="0" anchor="t">
            <a:spAutoFit/>
          </a:bodyPr>
          <a:p>
            <a:pPr algn="just">
              <a:lnSpc>
                <a:spcPct val="130000"/>
              </a:lnSpc>
              <a:spcBef>
                <a:spcPts val="0"/>
              </a:spcBef>
              <a:spcAft>
                <a:spcPts val="0"/>
              </a:spcAft>
            </a:pPr>
            <a:r>
              <a:rPr lang="zh-CN" altLang="en-US" sz="1600">
                <a:latin typeface="汉仪劲楷简" panose="00020600040101010101" charset="-122"/>
                <a:ea typeface="汉仪劲楷简" panose="00020600040101010101" charset="-122"/>
                <a:cs typeface="汉仪劲楷简" panose="00020600040101010101" charset="-122"/>
                <a:sym typeface="汉仪劲楷简" panose="00020600040101010101" charset="-122"/>
              </a:rPr>
              <a:t>19 世纪下半叶，随着工业革命的推进，足球运动在英国有了新的发展。不过当时还没有统一规定场地、比赛方法、参赛人数和时间长短等。1857 年，英国成立了第一个足球俱乐部。</a:t>
            </a:r>
            <a:endParaRPr lang="zh-CN" altLang="en-US" sz="16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30000"/>
              </a:lnSpc>
              <a:spcBef>
                <a:spcPts val="0"/>
              </a:spcBef>
              <a:spcAft>
                <a:spcPts val="0"/>
              </a:spcAft>
            </a:pPr>
            <a:r>
              <a:rPr lang="zh-CN" altLang="en-US" sz="1600">
                <a:latin typeface="汉仪劲楷简" panose="00020600040101010101" charset="-122"/>
                <a:ea typeface="汉仪劲楷简" panose="00020600040101010101" charset="-122"/>
                <a:cs typeface="汉仪劲楷简" panose="00020600040101010101" charset="-122"/>
                <a:sym typeface="汉仪劲楷简" panose="00020600040101010101" charset="-122"/>
              </a:rPr>
              <a:t>1863 年 10 月 26 日，英国成立了第一个足球组织——英格兰足球协会。后来，这被认为是现代足球运动的开端。</a:t>
            </a:r>
            <a:endParaRPr lang="zh-CN" altLang="en-US" sz="16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30000"/>
              </a:lnSpc>
              <a:spcBef>
                <a:spcPts val="0"/>
              </a:spcBef>
              <a:spcAft>
                <a:spcPts val="0"/>
              </a:spcAft>
            </a:pPr>
            <a:r>
              <a:rPr lang="zh-CN" altLang="en-US" sz="1600">
                <a:latin typeface="汉仪劲楷简" panose="00020600040101010101" charset="-122"/>
                <a:ea typeface="汉仪劲楷简" panose="00020600040101010101" charset="-122"/>
                <a:cs typeface="汉仪劲楷简" panose="00020600040101010101" charset="-122"/>
                <a:sym typeface="汉仪劲楷简" panose="00020600040101010101" charset="-122"/>
              </a:rPr>
              <a:t>1904 年 5 月 21 日，由法国、比利时、丹麦、荷兰、西班牙、瑞典和瑞士七个国家在巴黎发起成立了国际性的足球组织——国际足球联合会（FIFA）。到目前为止，国际足联已发展成为由200 多个会员国（地区）组成的世界最大的单项体育组织。</a:t>
            </a:r>
            <a:endParaRPr lang="zh-CN" altLang="en-US" sz="16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 name="文本框 6"/>
          <p:cNvSpPr txBox="1"/>
          <p:nvPr/>
        </p:nvSpPr>
        <p:spPr>
          <a:xfrm>
            <a:off x="1249680" y="1977390"/>
            <a:ext cx="4041775" cy="398780"/>
          </a:xfrm>
          <a:prstGeom prst="rect">
            <a:avLst/>
          </a:prstGeom>
          <a:noFill/>
        </p:spPr>
        <p:txBody>
          <a:bodyPr wrap="square" rtlCol="0" anchor="t">
            <a:spAutoFit/>
          </a:bodyPr>
          <a:p>
            <a:r>
              <a:rPr lang="zh-CN" altLang="en-US" sz="2000" b="1"/>
              <a:t>（二）现代足球运动起源于英国</a:t>
            </a:r>
            <a:endParaRPr lang="zh-CN" altLang="en-US" sz="2000" b="1"/>
          </a:p>
        </p:txBody>
      </p:sp>
      <p:pic>
        <p:nvPicPr>
          <p:cNvPr id="15" name="图片 14"/>
          <p:cNvPicPr>
            <a:picLocks noChangeAspect="1"/>
          </p:cNvPicPr>
          <p:nvPr/>
        </p:nvPicPr>
        <p:blipFill>
          <a:blip r:embed="rId1"/>
          <a:stretch>
            <a:fillRect/>
          </a:stretch>
        </p:blipFill>
        <p:spPr>
          <a:xfrm>
            <a:off x="6631305" y="1685925"/>
            <a:ext cx="4321175" cy="4418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二、足球运动的特点</a:t>
            </a:r>
            <a:endParaRPr lang="zh-CN" altLang="en-US"/>
          </a:p>
        </p:txBody>
      </p:sp>
      <p:pic>
        <p:nvPicPr>
          <p:cNvPr id="4" name="http://photo-static-api.fotomore.com/creative/vcg/400/version23/VCG21gic13483260.jpg"/>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rcRect l="7087" r="7087"/>
          <a:stretch>
            <a:fillRect/>
          </a:stretch>
        </p:blipFill>
        <p:spPr>
          <a:xfrm>
            <a:off x="1004905" y="1767228"/>
            <a:ext cx="2145053" cy="1741524"/>
          </a:xfrm>
          <a:prstGeom prst="roundRect">
            <a:avLst>
              <a:gd name="adj" fmla="val 9726"/>
            </a:avLst>
          </a:prstGeom>
          <a:ln>
            <a:solidFill>
              <a:schemeClr val="accent1">
                <a:lumMod val="75000"/>
              </a:schemeClr>
            </a:solidFill>
          </a:ln>
        </p:spPr>
      </p:pic>
      <p:sp>
        <p:nvSpPr>
          <p:cNvPr id="3" name="矩形 2"/>
          <p:cNvSpPr/>
          <p:nvPr>
            <p:custDataLst>
              <p:tags r:id="rId3"/>
            </p:custDataLst>
          </p:nvPr>
        </p:nvSpPr>
        <p:spPr>
          <a:xfrm>
            <a:off x="1070098" y="3661989"/>
            <a:ext cx="2055384" cy="2087958"/>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（1）足球运动是一项富有战斗性的激烈对抗的体育项目。</a:t>
            </a:r>
            <a:endParaRPr lang="zh-CN" altLang="en-US" sz="1600">
              <a:ln>
                <a:noFill/>
                <a:prstDash val="sysDot"/>
              </a:ln>
              <a:solidFill>
                <a:schemeClr val="tx1">
                  <a:lumMod val="85000"/>
                  <a:lumOff val="15000"/>
                </a:schemeClr>
              </a:solidFill>
              <a:latin typeface="+mn-ea"/>
              <a:cs typeface="+mn-ea"/>
            </a:endParaRPr>
          </a:p>
        </p:txBody>
      </p:sp>
      <p:pic>
        <p:nvPicPr>
          <p:cNvPr id="35" name="http://photo-static-api.fotomore.com/creative/vcg/400/version23/VCG21gic13483260.jpg"/>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rcRect l="7087" r="7087"/>
          <a:stretch>
            <a:fillRect/>
          </a:stretch>
        </p:blipFill>
        <p:spPr>
          <a:xfrm>
            <a:off x="3587345" y="1767228"/>
            <a:ext cx="2145053" cy="1741524"/>
          </a:xfrm>
          <a:prstGeom prst="roundRect">
            <a:avLst>
              <a:gd name="adj" fmla="val 9726"/>
            </a:avLst>
          </a:prstGeom>
          <a:ln>
            <a:solidFill>
              <a:schemeClr val="accent1">
                <a:lumMod val="75000"/>
              </a:schemeClr>
            </a:solidFill>
          </a:ln>
        </p:spPr>
      </p:pic>
      <p:sp>
        <p:nvSpPr>
          <p:cNvPr id="7" name="矩形 6"/>
          <p:cNvSpPr/>
          <p:nvPr>
            <p:custDataLst>
              <p:tags r:id="rId6"/>
            </p:custDataLst>
          </p:nvPr>
        </p:nvSpPr>
        <p:spPr>
          <a:xfrm>
            <a:off x="3651950" y="3661989"/>
            <a:ext cx="2055384" cy="2087958"/>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（2）足球运动是一项技战术复杂的非周期性运动项目。</a:t>
            </a:r>
            <a:endParaRPr lang="zh-CN" altLang="en-US" sz="1600">
              <a:ln>
                <a:noFill/>
                <a:prstDash val="sysDot"/>
              </a:ln>
              <a:solidFill>
                <a:schemeClr val="tx1">
                  <a:lumMod val="85000"/>
                  <a:lumOff val="15000"/>
                </a:schemeClr>
              </a:solidFill>
              <a:latin typeface="+mn-ea"/>
              <a:cs typeface="+mn-ea"/>
            </a:endParaRPr>
          </a:p>
        </p:txBody>
      </p:sp>
      <p:pic>
        <p:nvPicPr>
          <p:cNvPr id="54" name="http://photo-static-api.fotomore.com/creative/vcg/400/version23/VCG21gic13483260.jpg"/>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rcRect l="7150" r="7150"/>
          <a:stretch>
            <a:fillRect/>
          </a:stretch>
        </p:blipFill>
        <p:spPr>
          <a:xfrm>
            <a:off x="6169197" y="1767228"/>
            <a:ext cx="2145053" cy="1741524"/>
          </a:xfrm>
          <a:prstGeom prst="roundRect">
            <a:avLst>
              <a:gd name="adj" fmla="val 9726"/>
            </a:avLst>
          </a:prstGeom>
          <a:ln>
            <a:solidFill>
              <a:schemeClr val="accent1">
                <a:lumMod val="75000"/>
              </a:schemeClr>
            </a:solidFill>
          </a:ln>
        </p:spPr>
      </p:pic>
      <p:sp>
        <p:nvSpPr>
          <p:cNvPr id="10" name="矩形 9"/>
          <p:cNvSpPr/>
          <p:nvPr>
            <p:custDataLst>
              <p:tags r:id="rId9"/>
            </p:custDataLst>
          </p:nvPr>
        </p:nvSpPr>
        <p:spPr>
          <a:xfrm>
            <a:off x="6234390" y="3661989"/>
            <a:ext cx="2055384" cy="2087958"/>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（3）足球比赛场地大、时间长、体能消耗大。</a:t>
            </a:r>
            <a:endParaRPr lang="zh-CN" altLang="en-US" sz="1600">
              <a:ln>
                <a:noFill/>
                <a:prstDash val="sysDot"/>
              </a:ln>
              <a:solidFill>
                <a:schemeClr val="tx1">
                  <a:lumMod val="85000"/>
                  <a:lumOff val="15000"/>
                </a:schemeClr>
              </a:solidFill>
              <a:latin typeface="+mn-ea"/>
              <a:cs typeface="+mn-ea"/>
            </a:endParaRPr>
          </a:p>
        </p:txBody>
      </p:sp>
      <p:pic>
        <p:nvPicPr>
          <p:cNvPr id="60" name="http://photo-static-api.fotomore.com/creative/vcg/400/version23/VCG21gic13483260.jpg"/>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rcRect l="7150" r="7150"/>
          <a:stretch>
            <a:fillRect/>
          </a:stretch>
        </p:blipFill>
        <p:spPr>
          <a:xfrm>
            <a:off x="8751637" y="1767228"/>
            <a:ext cx="2145053" cy="1741524"/>
          </a:xfrm>
          <a:prstGeom prst="roundRect">
            <a:avLst>
              <a:gd name="adj" fmla="val 9726"/>
            </a:avLst>
          </a:prstGeom>
          <a:ln>
            <a:solidFill>
              <a:schemeClr val="accent1">
                <a:lumMod val="75000"/>
              </a:schemeClr>
            </a:solidFill>
          </a:ln>
        </p:spPr>
      </p:pic>
      <p:sp>
        <p:nvSpPr>
          <p:cNvPr id="14" name="矩形 13"/>
          <p:cNvSpPr/>
          <p:nvPr>
            <p:custDataLst>
              <p:tags r:id="rId12"/>
            </p:custDataLst>
          </p:nvPr>
        </p:nvSpPr>
        <p:spPr>
          <a:xfrm>
            <a:off x="8816242" y="3661989"/>
            <a:ext cx="2055384" cy="2087958"/>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（4）足球规则简单易懂，场地器材要求不高，易于开展。</a:t>
            </a:r>
            <a:endParaRPr lang="zh-CN" altLang="en-US" sz="1600">
              <a:ln>
                <a:noFill/>
                <a:prstDash val="sysDot"/>
              </a:ln>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体育与健康概述</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运动卫生保健</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职业体能</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01</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02</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03</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排球运动</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三</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777875" y="1991360"/>
            <a:ext cx="4312920" cy="3784600"/>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1981 年，中国女排首次获得世界杯冠军，之后创造世界大赛五连冠的佳绩。从那时起，女排精神就一直激励着国人，成为体育健儿为全民族贡献共享的精神财富。本任务需要我们学习排球运动的相关理论知识，在理解的基础上掌握排球的基本技术和基本战术，并进行相应的训练。</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915" cy="2381"/>
            </a:xfrm>
            <a:prstGeom prst="rect">
              <a:avLst/>
            </a:prstGeom>
            <a:noFill/>
          </p:spPr>
          <p:txBody>
            <a:bodyPr wrap="square" rtlCol="0" anchor="t" anchorCtr="0">
              <a:noAutofit/>
            </a:bodyPr>
            <a:p>
              <a:pPr marL="0" lvl="0" indent="0" algn="l">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了解排球运动的起源与发展、主要的排球比赛。</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393"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uFillTx/>
                  <a:sym typeface="汉仪劲楷简" panose="00020600040101010101" charset="-122"/>
                </a:rPr>
                <a:t>掌握排球的基本技术和基本战术。</a:t>
              </a:r>
              <a:endParaRPr sz="2000" spc="200">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Autofit/>
            </a:bodyPr>
            <a:p>
              <a:pPr marL="0" lvl="0" indent="0" algn="l">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体会到排球运动的乐趣，并积极弘扬和践行排球精神。</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2300" y="240220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22300" y="100076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622300" y="178625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718820" y="1195705"/>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622300" y="188277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排球场、排球</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矩形 3"/>
          <p:cNvSpPr/>
          <p:nvPr/>
        </p:nvSpPr>
        <p:spPr>
          <a:xfrm>
            <a:off x="622300" y="312356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718820" y="2533015"/>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454660" y="3401060"/>
            <a:ext cx="11414125" cy="3415030"/>
          </a:xfrm>
          <a:prstGeom prst="rect">
            <a:avLst/>
          </a:prstGeom>
          <a:noFill/>
        </p:spPr>
        <p:txBody>
          <a:bodyPr wrap="square" rtlCol="0" anchor="t">
            <a:spAutoFit/>
          </a:bodyPr>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穿戴合适的装备。穿运动鞋，必要时佩戴护具，如护膝、护踝、护腕、护肘、指套等，保护容易受伤的关节。</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充分热身。</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（1）先围着排球场跑几圈，变换着花样，交叉步跑，急速 S 弯变向跑。</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（2）跑完后开始活动手腕、脚腕、膝关节、踝关节和髋关节，多做几次。活动膝关节时，两手放在膝盖上，来回绕小圈。放松踝关节时，分别转动左右两个踝关节，来回几遍。</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（3）放松脊柱：先是左右前后活动一下颈椎关节，前后扭动一下腰椎关节，还可以压压腿，扩扩胸，做几个跳跃动作，尽量放松各个关节。</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5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熟知排球运动训练中常见的运动损伤，如腕部扭伤、脚踝扭伤、膝盖损伤、肩部损伤等。知道在运动中不慎受伤，应立即停止比赛，及时处理，如果出现严重的损伤要及时就医。</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一、排球运动的起源与发展</a:t>
            </a:r>
            <a:endParaRPr lang="zh-CN" altLang="en-US">
              <a:sym typeface="+mn-ea"/>
            </a:endParaRPr>
          </a:p>
        </p:txBody>
      </p:sp>
      <p:sp>
        <p:nvSpPr>
          <p:cNvPr id="3" name="文本框 2"/>
          <p:cNvSpPr txBox="1"/>
          <p:nvPr/>
        </p:nvSpPr>
        <p:spPr>
          <a:xfrm>
            <a:off x="741045" y="1270635"/>
            <a:ext cx="10760710" cy="2168525"/>
          </a:xfrm>
          <a:prstGeom prst="rect">
            <a:avLst/>
          </a:prstGeom>
          <a:noFill/>
        </p:spPr>
        <p:txBody>
          <a:bodyPr wrap="square" rtlCol="0" anchor="t">
            <a:spAutoFit/>
          </a:bodyPr>
          <a:p>
            <a:pPr>
              <a:lnSpc>
                <a:spcPct val="150000"/>
              </a:lnSpc>
            </a:pPr>
            <a:r>
              <a:rPr lang="zh-CN" altLang="en-US"/>
              <a:t>排球运动始于 1895 年。在美国马萨诸塞州一位名为威廉姆·G. 摩根的体育教育督导在辅导人们进行各种体育锻炼的实践中，感到当时流行起来的篮球运动固然好，但运动剧烈，不适合年纪大的人，因此在经过了一段时间的摸索以后，他创造了一种叫“Mintonette”的新游戏，这种游戏成为人们在室内进行的一种消遣，而且参与游戏的人数也是不受限制的。它具有一些类似手球和网球的特点，而且也不像篮球那样对抗强烈，不过要想把它玩好，还是需要一些运动技能。</a:t>
            </a:r>
            <a:endParaRPr lang="zh-CN" altLang="en-US"/>
          </a:p>
        </p:txBody>
      </p:sp>
      <p:sp>
        <p:nvSpPr>
          <p:cNvPr id="6" name="圆角矩形 5"/>
          <p:cNvSpPr/>
          <p:nvPr/>
        </p:nvSpPr>
        <p:spPr>
          <a:xfrm>
            <a:off x="617220" y="3408680"/>
            <a:ext cx="11065510" cy="1263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41045" y="3690620"/>
            <a:ext cx="10760710" cy="2584450"/>
          </a:xfrm>
          <a:prstGeom prst="rect">
            <a:avLst/>
          </a:prstGeom>
          <a:noFill/>
        </p:spPr>
        <p:txBody>
          <a:bodyPr wrap="square" rtlCol="0" anchor="t">
            <a:spAutoFit/>
          </a:bodyPr>
          <a:p>
            <a:pPr>
              <a:lnSpc>
                <a:spcPct val="150000"/>
              </a:lnSpc>
            </a:pPr>
            <a:r>
              <a:rPr lang="zh-CN" altLang="en-US"/>
              <a:t>1896 年美国开始有排球比赛。第一部规则发表在 1896 年 7 月的美国《体育》杂志上。最初的比赛没有人数规定，由双方赛前商定，只要人数相等即可。</a:t>
            </a:r>
            <a:endParaRPr lang="zh-CN" altLang="en-US"/>
          </a:p>
          <a:p>
            <a:pPr>
              <a:lnSpc>
                <a:spcPct val="150000"/>
              </a:lnSpc>
            </a:pPr>
            <a:r>
              <a:rPr lang="zh-CN" altLang="en-US"/>
              <a:t>1896 年，所谓“排球”的名称正式出现了。在马萨诸塞州西南部的春田市附近的一次示范表演之后，“Mintonette”被正式更名为“volleyball”。</a:t>
            </a:r>
            <a:endParaRPr lang="zh-CN" altLang="en-US"/>
          </a:p>
          <a:p>
            <a:pPr>
              <a:lnSpc>
                <a:spcPct val="150000"/>
              </a:lnSpc>
            </a:pPr>
            <a:r>
              <a:rPr lang="zh-CN" altLang="en-US"/>
              <a:t>1900 年排球进行了第一次规则改变。W.E. 戴将球网的高度改为 7 英尺 6 英寸，每场比赛改成 21 分制。同一年，排球传到了加拿大，使加拿大成为美国以外第一个开展排球运动的国家。</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一、排球运动的起源与发展</a:t>
            </a:r>
            <a:endParaRPr lang="zh-CN" altLang="en-US">
              <a:sym typeface="+mn-ea"/>
            </a:endParaRPr>
          </a:p>
        </p:txBody>
      </p:sp>
      <p:sp>
        <p:nvSpPr>
          <p:cNvPr id="3" name="文本框 2"/>
          <p:cNvSpPr txBox="1"/>
          <p:nvPr/>
        </p:nvSpPr>
        <p:spPr>
          <a:xfrm>
            <a:off x="741045" y="1270635"/>
            <a:ext cx="10760710" cy="2168525"/>
          </a:xfrm>
          <a:prstGeom prst="rect">
            <a:avLst/>
          </a:prstGeom>
          <a:noFill/>
        </p:spPr>
        <p:txBody>
          <a:bodyPr wrap="square" rtlCol="0" anchor="t">
            <a:spAutoFit/>
          </a:bodyPr>
          <a:p>
            <a:pPr>
              <a:lnSpc>
                <a:spcPct val="150000"/>
              </a:lnSpc>
            </a:pPr>
            <a:r>
              <a:rPr lang="zh-CN" altLang="en-US"/>
              <a:t>1946 年 8 月 26 日，法兰西、捷克斯洛伐克、波兰 3 国排球的代表在布拉格召开会议，倡议成立国际排球联合会。1947 年 4 月，国际排联（FIVB）在巴黎正式召开成立大会。会议制定了国际排联宪章；选举了法国的鲍尔·黎伯为第一任主席；指定巴黎为总部所在地，英语和法语为联合会工作语言；成立了技术委员会、竞赛委员会和裁判委员会，并正式出版通用的国际排球竞赛规则。同时会议决定于 1948 年在罗马举行欧洲男子排球锦标赛，1949 年在布拉格举行世界男排锦标赛。</a:t>
            </a:r>
            <a:endParaRPr lang="zh-CN" altLang="en-US"/>
          </a:p>
        </p:txBody>
      </p:sp>
      <p:sp>
        <p:nvSpPr>
          <p:cNvPr id="6" name="圆角矩形 5"/>
          <p:cNvSpPr/>
          <p:nvPr/>
        </p:nvSpPr>
        <p:spPr>
          <a:xfrm>
            <a:off x="617220" y="3408680"/>
            <a:ext cx="11065510" cy="1263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41045" y="3690620"/>
            <a:ext cx="10760710" cy="2584450"/>
          </a:xfrm>
          <a:prstGeom prst="rect">
            <a:avLst/>
          </a:prstGeom>
          <a:noFill/>
        </p:spPr>
        <p:txBody>
          <a:bodyPr wrap="square" rtlCol="0" anchor="t">
            <a:spAutoFit/>
          </a:bodyPr>
          <a:p>
            <a:pPr>
              <a:lnSpc>
                <a:spcPct val="150000"/>
              </a:lnSpc>
            </a:pPr>
            <a:r>
              <a:rPr lang="zh-CN" altLang="en-US"/>
              <a:t>国际排联的成立标志着排球运动从娱乐游戏时代进入了竞技时代。其后，国际排联出色地领导和组织了一系列的世界大赛：1949 年第一届世界男子排球锦标赛；1952 年第一届世界女子排球锦标赛；1957 年排球被奥委会批准为奥运会正式比赛项目；1964 年男、女排进入第 18 届奥运会；1965 年第一届世界杯男子排球赛；1973 年第一届世界杯女子排球赛；1977 年第一届世界青年男、女排球锦标赛。</a:t>
            </a:r>
            <a:endParaRPr lang="zh-CN" altLang="en-US"/>
          </a:p>
          <a:p>
            <a:pPr>
              <a:lnSpc>
                <a:spcPct val="150000"/>
              </a:lnSpc>
            </a:pPr>
            <a:r>
              <a:rPr lang="zh-CN" altLang="en-US"/>
              <a:t>这些比赛已经形成传统，每 2 年或 4 年举行一次并延续至今。此外，国际排联下属的各洲联合会也定期组办洲锦标赛和洲运动会排球赛、洲青年锦标赛。</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p:txBody>
          <a:bodyPr/>
          <a:p>
            <a:r>
              <a:rPr lang="zh-CN" altLang="en-US"/>
              <a:t>二、排球运动特点</a:t>
            </a:r>
            <a:endParaRPr lang="zh-CN" altLang="en-US"/>
          </a:p>
        </p:txBody>
      </p:sp>
      <p:sp>
        <p:nvSpPr>
          <p:cNvPr id="2" name="文本框 1"/>
          <p:cNvSpPr txBox="1"/>
          <p:nvPr/>
        </p:nvSpPr>
        <p:spPr>
          <a:xfrm>
            <a:off x="581025" y="1546225"/>
            <a:ext cx="6591300" cy="4661535"/>
          </a:xfrm>
          <a:prstGeom prst="rect">
            <a:avLst/>
          </a:prstGeom>
          <a:noFill/>
        </p:spPr>
        <p:txBody>
          <a:bodyPr wrap="square" rtlCol="0" anchor="t">
            <a:spAutoFit/>
          </a:bodyPr>
          <a:p>
            <a:pPr>
              <a:lnSpc>
                <a:spcPct val="150000"/>
              </a:lnSpc>
            </a:pPr>
            <a:r>
              <a:rPr lang="zh-CN" altLang="en-US"/>
              <a:t>（1）排球运动对场地的要求不高，设备比较简单，主要的规则容易掌握。运动量可大可小，适合于不同年龄、不同性别和不同训练程度的人。可以在球场上训练和比赛，也可以在空地上围成圆圈，将球打来打去，都能达到锻炼身体的目的。因此，排球运动具有广泛的群众性。</a:t>
            </a:r>
            <a:endParaRPr lang="zh-CN" altLang="en-US"/>
          </a:p>
          <a:p>
            <a:pPr>
              <a:lnSpc>
                <a:spcPct val="150000"/>
              </a:lnSpc>
            </a:pPr>
            <a:r>
              <a:rPr lang="zh-CN" altLang="en-US"/>
              <a:t>（2）排球比赛是在激烈的对抗中、快速的运动中、突然的变化中、连续的动作中和复杂的竞争中进行的。排球基本技术内容较多，要领要求精细，形成了排球运动的高度技巧性。</a:t>
            </a:r>
            <a:endParaRPr lang="zh-CN" altLang="en-US"/>
          </a:p>
          <a:p>
            <a:pPr>
              <a:lnSpc>
                <a:spcPct val="150000"/>
              </a:lnSpc>
            </a:pPr>
            <a:r>
              <a:rPr lang="zh-CN" altLang="en-US"/>
              <a:t>（3）排球比赛规则规定要进行位置轮转，因此，每一个队员都必须掌握全面的攻、防技术，要能攻善守。即以排球运动可以促使机体各部的全面发展。</a:t>
            </a:r>
            <a:endParaRPr lang="zh-CN" altLang="en-US"/>
          </a:p>
        </p:txBody>
      </p:sp>
      <p:pic>
        <p:nvPicPr>
          <p:cNvPr id="7" name="图片 6"/>
          <p:cNvPicPr>
            <a:picLocks noChangeAspect="1"/>
          </p:cNvPicPr>
          <p:nvPr/>
        </p:nvPicPr>
        <p:blipFill>
          <a:blip r:embed="rId1"/>
          <a:stretch>
            <a:fillRect/>
          </a:stretch>
        </p:blipFill>
        <p:spPr>
          <a:xfrm>
            <a:off x="7172325" y="1294130"/>
            <a:ext cx="4856480" cy="4069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56540" y="1543050"/>
            <a:ext cx="5380990" cy="5314950"/>
            <a:chOff x="404" y="2430"/>
            <a:chExt cx="8474" cy="8370"/>
          </a:xfrm>
        </p:grpSpPr>
        <p:pic>
          <p:nvPicPr>
            <p:cNvPr id="12" name="图片 11"/>
            <p:cNvPicPr>
              <a:picLocks noChangeAspect="1"/>
            </p:cNvPicPr>
            <p:nvPr/>
          </p:nvPicPr>
          <p:blipFill>
            <a:blip r:embed="rId1"/>
            <a:stretch>
              <a:fillRect/>
            </a:stretch>
          </p:blipFill>
          <p:spPr>
            <a:xfrm>
              <a:off x="404" y="2430"/>
              <a:ext cx="8475" cy="8370"/>
            </a:xfrm>
            <a:prstGeom prst="rect">
              <a:avLst/>
            </a:prstGeom>
          </p:spPr>
        </p:pic>
        <p:sp>
          <p:nvSpPr>
            <p:cNvPr id="14" name="椭圆 13"/>
            <p:cNvSpPr/>
            <p:nvPr/>
          </p:nvSpPr>
          <p:spPr>
            <a:xfrm>
              <a:off x="2349" y="5023"/>
              <a:ext cx="4389" cy="3214"/>
            </a:xfrm>
            <a:prstGeom prst="ellipse">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标题 6"/>
          <p:cNvSpPr>
            <a:spLocks noGrp="1"/>
          </p:cNvSpPr>
          <p:nvPr>
            <p:ph type="title"/>
          </p:nvPr>
        </p:nvSpPr>
        <p:spPr/>
        <p:txBody>
          <a:bodyPr/>
          <a:p>
            <a:r>
              <a:rPr lang="zh-CN" altLang="en-US">
                <a:sym typeface="+mn-ea"/>
              </a:rPr>
              <a:t>二、排球运动特点</a:t>
            </a:r>
            <a:endParaRPr lang="zh-CN" altLang="en-US">
              <a:sym typeface="+mn-ea"/>
            </a:endParaRPr>
          </a:p>
        </p:txBody>
      </p:sp>
      <p:sp>
        <p:nvSpPr>
          <p:cNvPr id="4" name="文本框 3"/>
          <p:cNvSpPr txBox="1"/>
          <p:nvPr/>
        </p:nvSpPr>
        <p:spPr>
          <a:xfrm>
            <a:off x="2311400" y="3566795"/>
            <a:ext cx="1272540" cy="1076325"/>
          </a:xfrm>
          <a:prstGeom prst="rect">
            <a:avLst/>
          </a:prstGeom>
          <a:noFill/>
        </p:spPr>
        <p:txBody>
          <a:bodyPr wrap="square" rtlCol="0" anchor="t">
            <a:spAutoFit/>
          </a:bodyPr>
          <a:p>
            <a:r>
              <a:rPr lang="zh-CN" altLang="en-US" sz="3200"/>
              <a:t>考核标准</a:t>
            </a:r>
            <a:endParaRPr lang="zh-CN" altLang="en-US" sz="3200"/>
          </a:p>
        </p:txBody>
      </p:sp>
      <p:sp>
        <p:nvSpPr>
          <p:cNvPr id="5" name="文本框 4"/>
          <p:cNvSpPr txBox="1"/>
          <p:nvPr/>
        </p:nvSpPr>
        <p:spPr>
          <a:xfrm>
            <a:off x="6229350" y="1543050"/>
            <a:ext cx="5020310" cy="4246245"/>
          </a:xfrm>
          <a:prstGeom prst="rect">
            <a:avLst/>
          </a:prstGeom>
          <a:noFill/>
        </p:spPr>
        <p:txBody>
          <a:bodyPr wrap="square" rtlCol="0" anchor="t">
            <a:spAutoFit/>
          </a:bodyPr>
          <a:p>
            <a:pPr>
              <a:lnSpc>
                <a:spcPct val="150000"/>
              </a:lnSpc>
            </a:pPr>
            <a:r>
              <a:rPr lang="zh-CN" altLang="en-US"/>
              <a:t>（4）在排球比赛中，除发球和一次触球过网外，如果没有两人以上的密切配合，是无法发挥个人技术和进行比赛的，这就使排球运动具有高度协同配合的集体性。</a:t>
            </a:r>
            <a:endParaRPr lang="zh-CN" altLang="en-US"/>
          </a:p>
          <a:p>
            <a:pPr>
              <a:lnSpc>
                <a:spcPct val="150000"/>
              </a:lnSpc>
            </a:pPr>
            <a:r>
              <a:rPr lang="zh-CN" altLang="en-US"/>
              <a:t>（5）排球比赛中，球落地为失误，因此要求队员在比赛中要有精确的判断和快速的反应能力，去抢救大力扣球和各种险球。又因排球比赛有击球次数的限制，速度快、动作大，对技术动作要求做到精细准确。为此，促使运动员必须具备积极主动、灵活快速和勇猛顽强的良好战斗作风。</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网球运动</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四</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3575" y="1709420"/>
            <a:ext cx="5099050" cy="4246245"/>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2024 年 8 月 3 日，巴黎奥运会网球女单决赛，郑钦文战胜克罗地亚选手维基奇，问鼎巴黎奥运会女单冠军，拿下中国网球奥运女单的首枚金牌。这是继 2004 年雅典奥运会李婷、孙甜甜女双夺冠后，中国网球时隔 20 年再夺奥运金牌。本任务需要我们学习网球运动的相关理论知识，在理解的基础上掌握网球的基本技术和基本战术，并进行相应的训练。</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球类运动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速度竞技运动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操舞类运动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04</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05</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06</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363"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了解网球运动的起源与发展、主要特点。</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148"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sym typeface="汉仪劲楷简" panose="00020600040101010101" charset="-122"/>
                </a:rPr>
                <a:t>掌握网球的基本技术和基本战术。</a:t>
              </a:r>
              <a:endParaRPr sz="20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rmAutofit lnSpcReduction="20000"/>
            </a:bodyPr>
            <a:p>
              <a:pPr marL="0" lvl="0" indent="0" algn="just">
                <a:lnSpc>
                  <a:spcPct val="120000"/>
                </a:lnSpc>
                <a:spcBef>
                  <a:spcPts val="0"/>
                </a:spcBef>
                <a:spcAft>
                  <a:spcPts val="800"/>
                </a:spcAft>
                <a:buSzPct val="100000"/>
              </a:pPr>
              <a:r>
                <a:rPr sz="2220" spc="200">
                  <a:solidFill>
                    <a:schemeClr val="tx1"/>
                  </a:solidFill>
                  <a:uFillTx/>
                  <a:ea typeface="+mn-lt"/>
                  <a:sym typeface="汉仪劲楷简" panose="00020600040101010101" charset="-122"/>
                </a:rPr>
                <a:t>体会到网球运动的乐趣，并积极参与网球运动。</a:t>
              </a:r>
              <a:endParaRPr sz="222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414520" y="225298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4414520" y="47180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414520" y="125730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4511040" y="69088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4414520" y="1510665"/>
            <a:ext cx="5650865" cy="46037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网球场、网球拍、网球</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0" y="1421130"/>
            <a:ext cx="4314825" cy="5086350"/>
          </a:xfrm>
          <a:prstGeom prst="rect">
            <a:avLst/>
          </a:prstGeom>
        </p:spPr>
      </p:pic>
      <p:sp>
        <p:nvSpPr>
          <p:cNvPr id="4" name="矩形 3"/>
          <p:cNvSpPr/>
          <p:nvPr/>
        </p:nvSpPr>
        <p:spPr>
          <a:xfrm>
            <a:off x="4414520" y="297434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511040" y="238379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4414520" y="3227705"/>
            <a:ext cx="7370445" cy="3335655"/>
          </a:xfrm>
          <a:prstGeom prst="rect">
            <a:avLst/>
          </a:prstGeom>
          <a:noFill/>
        </p:spPr>
        <p:txBody>
          <a:bodyPr wrap="square" rtlCol="0" anchor="t">
            <a:spAutoFit/>
          </a:bodyPr>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穿戴合适的装备。穿网球鞋，有条件可穿网球服饰。根据个人需求选择是否佩戴护腕，以保护手腕免受伤害。根据天气和身体感觉决定是否佩戴头带或帽子。</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充分热身。</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（1）进行约 10 分钟的全身热身，以提高肌肉温度和神经传导速度，增强身体表现。</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（2）特定部位训练：进行手腕和前臂的伸展和训练，如前臂屈肌、伸肌拉伸，腕关节屈曲、伸展训练，以及前臂旋前、旋后训练。</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熟知网球运动训练常见的运动损伤，如腕部扭伤、肘部损伤、肩部损伤、膝盖损伤、脚踝扭伤。知道在运动中不慎受伤，应立即停止比赛，及时处理，如果出现严重的损伤要及时就医。</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一、网球运动的起源与发展</a:t>
            </a:r>
            <a:endParaRPr lang="zh-CN" altLang="en-US">
              <a:sym typeface="+mn-ea"/>
            </a:endParaRPr>
          </a:p>
        </p:txBody>
      </p:sp>
      <p:sp>
        <p:nvSpPr>
          <p:cNvPr id="3" name="文本框 2"/>
          <p:cNvSpPr txBox="1"/>
          <p:nvPr/>
        </p:nvSpPr>
        <p:spPr>
          <a:xfrm>
            <a:off x="741045" y="1270635"/>
            <a:ext cx="10760710" cy="1753235"/>
          </a:xfrm>
          <a:prstGeom prst="rect">
            <a:avLst/>
          </a:prstGeom>
          <a:noFill/>
        </p:spPr>
        <p:txBody>
          <a:bodyPr wrap="square" rtlCol="0" anchor="t">
            <a:spAutoFit/>
          </a:bodyPr>
          <a:p>
            <a:pPr>
              <a:lnSpc>
                <a:spcPct val="150000"/>
              </a:lnSpc>
            </a:pPr>
            <a:r>
              <a:rPr lang="zh-CN" altLang="en-US"/>
              <a:t>网球运动的由来和发展可以用四句话来概括：孕育在法国，诞生在英国，开始普及和形成高潮在美国，如今盛行于全世界。</a:t>
            </a:r>
            <a:endParaRPr lang="zh-CN" altLang="en-US"/>
          </a:p>
          <a:p>
            <a:pPr>
              <a:lnSpc>
                <a:spcPct val="150000"/>
              </a:lnSpc>
            </a:pPr>
            <a:r>
              <a:rPr lang="zh-CN" altLang="en-US"/>
              <a:t>现代网球运动的历史是从 1873 年开始的。这一年，英国少校温菲尔德在羽毛球运动的启发下，改进了早期网球的打法，将场地移向草坪，并于同年出版了《草地网球》一书，创造了一套接近于现代网球的打法。</a:t>
            </a:r>
            <a:endParaRPr lang="zh-CN" altLang="en-US"/>
          </a:p>
        </p:txBody>
      </p:sp>
      <p:sp>
        <p:nvSpPr>
          <p:cNvPr id="6" name="圆角矩形 5"/>
          <p:cNvSpPr/>
          <p:nvPr/>
        </p:nvSpPr>
        <p:spPr>
          <a:xfrm>
            <a:off x="617220" y="3408680"/>
            <a:ext cx="11065510" cy="1263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41045" y="3690620"/>
            <a:ext cx="10760710" cy="2168525"/>
          </a:xfrm>
          <a:prstGeom prst="rect">
            <a:avLst/>
          </a:prstGeom>
          <a:noFill/>
        </p:spPr>
        <p:txBody>
          <a:bodyPr wrap="square" rtlCol="0" anchor="t">
            <a:spAutoFit/>
          </a:bodyPr>
          <a:p>
            <a:pPr>
              <a:lnSpc>
                <a:spcPct val="150000"/>
              </a:lnSpc>
            </a:pPr>
            <a:r>
              <a:rPr lang="zh-CN" altLang="en-US"/>
              <a:t>1874 年，在规定了球网的大小和高低后，英国创办了简易的草地网球比赛。</a:t>
            </a:r>
            <a:endParaRPr lang="zh-CN" altLang="en-US"/>
          </a:p>
          <a:p>
            <a:pPr>
              <a:lnSpc>
                <a:spcPct val="150000"/>
              </a:lnSpc>
            </a:pPr>
            <a:r>
              <a:rPr lang="zh-CN" altLang="en-US"/>
              <a:t>1875 年，英国板球俱乐部修订了网球比赛规则，并于 1877 年 7 月举办了第一届温布尔顿草地网球锦标赛。后来，该组织把网球场地定为长 23.77 米（78 英尺）、宽 8.23 米（27 英尺）的长方形，发球线距网 7.92 米，球网中央的高度为 99 厘米（在这之前，球网中央的高度是 1.42 米），并确定了每局采用 15、30、40 的记分方法。</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一、网球运动的起源与发展</a:t>
            </a:r>
            <a:endParaRPr lang="zh-CN" altLang="en-US">
              <a:sym typeface="+mn-ea"/>
            </a:endParaRPr>
          </a:p>
        </p:txBody>
      </p:sp>
      <p:sp>
        <p:nvSpPr>
          <p:cNvPr id="3" name="文本框 2"/>
          <p:cNvSpPr txBox="1"/>
          <p:nvPr/>
        </p:nvSpPr>
        <p:spPr>
          <a:xfrm>
            <a:off x="741045" y="1270635"/>
            <a:ext cx="10760710" cy="1751965"/>
          </a:xfrm>
          <a:prstGeom prst="rect">
            <a:avLst/>
          </a:prstGeom>
          <a:noFill/>
        </p:spPr>
        <p:txBody>
          <a:bodyPr wrap="square" rtlCol="0" anchor="t">
            <a:spAutoFit/>
          </a:bodyPr>
          <a:p>
            <a:pPr algn="just">
              <a:lnSpc>
                <a:spcPct val="120000"/>
              </a:lnSpc>
              <a:spcBef>
                <a:spcPts val="0"/>
              </a:spcBef>
              <a:spcAft>
                <a:spcPts val="0"/>
              </a:spcAft>
            </a:pPr>
            <a:r>
              <a:rPr lang="zh-CN" altLang="en-US"/>
              <a:t>1884 年，英国伦敦玛丽博恩板球俱乐部又把球网中央的高度定为 91.4 厘米。至此，现代网球正式形成，并很快在欧美盛行起来，成为一项深受大众欢迎的球类运动。</a:t>
            </a:r>
            <a:endParaRPr lang="zh-CN" altLang="en-US"/>
          </a:p>
          <a:p>
            <a:pPr algn="just">
              <a:lnSpc>
                <a:spcPct val="120000"/>
              </a:lnSpc>
              <a:spcBef>
                <a:spcPts val="0"/>
              </a:spcBef>
              <a:spcAft>
                <a:spcPts val="0"/>
              </a:spcAft>
            </a:pPr>
            <a:r>
              <a:rPr lang="zh-CN" altLang="en-US"/>
              <a:t>1913 年 3 月 1 日，澳大利亚、比利时、法国等 12 个国家的网球协会代表在巴黎成立了国际网球联合会（International Tennis Federation，ITF），简称国际网联。国际网联的成立，标志着网球运动由游戏、娱乐阶段开始过渡到竞技、职业阶段。</a:t>
            </a:r>
            <a:endParaRPr lang="zh-CN" altLang="en-US"/>
          </a:p>
        </p:txBody>
      </p:sp>
      <p:sp>
        <p:nvSpPr>
          <p:cNvPr id="6" name="圆角矩形 5"/>
          <p:cNvSpPr/>
          <p:nvPr/>
        </p:nvSpPr>
        <p:spPr>
          <a:xfrm>
            <a:off x="617220" y="3408680"/>
            <a:ext cx="11065510" cy="1263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41045" y="3690620"/>
            <a:ext cx="10760710" cy="3080385"/>
          </a:xfrm>
          <a:prstGeom prst="rect">
            <a:avLst/>
          </a:prstGeom>
          <a:noFill/>
        </p:spPr>
        <p:txBody>
          <a:bodyPr wrap="square" rtlCol="0" anchor="t">
            <a:spAutoFit/>
          </a:bodyPr>
          <a:p>
            <a:pPr algn="just">
              <a:lnSpc>
                <a:spcPct val="120000"/>
              </a:lnSpc>
              <a:spcBef>
                <a:spcPts val="0"/>
              </a:spcBef>
              <a:spcAft>
                <a:spcPts val="0"/>
              </a:spcAft>
            </a:pPr>
            <a:r>
              <a:rPr lang="zh-CN" altLang="en-US"/>
              <a:t>1972 年，60 名男子职业网球运动员组成了世界男子职业网球协会（Association TennisProfessional，ATP）。协会的会员是名列世界前 200 名的男子运动员，该协会的目的是维护职业网球运动员的利益，为他们提供职业比赛的机会和高额的奖金，并发行《国际网球周刊》。</a:t>
            </a:r>
            <a:endParaRPr lang="zh-CN" altLang="en-US"/>
          </a:p>
          <a:p>
            <a:pPr algn="just">
              <a:lnSpc>
                <a:spcPct val="120000"/>
              </a:lnSpc>
              <a:spcBef>
                <a:spcPts val="0"/>
              </a:spcBef>
              <a:spcAft>
                <a:spcPts val="0"/>
              </a:spcAft>
            </a:pPr>
            <a:r>
              <a:rPr lang="zh-CN" altLang="en-US"/>
              <a:t>1973 年，女子职业网球协会宣布成立（Woman’s Tennis Association，WTA），其宗旨也是为女子网球运动员提供职业比赛机会和奖金，帮助她们获得健康保险和伤残保险。</a:t>
            </a:r>
            <a:endParaRPr lang="zh-CN" altLang="en-US"/>
          </a:p>
          <a:p>
            <a:pPr algn="just">
              <a:lnSpc>
                <a:spcPct val="120000"/>
              </a:lnSpc>
              <a:spcBef>
                <a:spcPts val="0"/>
              </a:spcBef>
              <a:spcAft>
                <a:spcPts val="0"/>
              </a:spcAft>
            </a:pPr>
            <a:r>
              <a:rPr lang="zh-CN" altLang="en-US"/>
              <a:t>在奥林匹克大家庭中，网球运动占有一席之地，早在 1896 年雅典举行的第一届奥运会上，网球的男子单打和双打就是正式比赛项目，后来由于国际奥委会和国际网球联合会在“业余运动员”的定义上有分歧，已连续 7 届奥运会都进行的网球比赛被迫取消，直至 1992 年巴塞罗那奥运会，网球才重新被列为正式比赛项目。</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8892540" cy="430530"/>
          </a:xfrm>
        </p:spPr>
        <p:txBody>
          <a:bodyPr/>
          <a:p>
            <a:r>
              <a:rPr lang="zh-CN" altLang="en-US">
                <a:sym typeface="+mn-ea"/>
              </a:rPr>
              <a:t>二、网球运动的特点与锻炼价值</a:t>
            </a:r>
            <a:endParaRPr lang="zh-CN" altLang="en-US">
              <a:sym typeface="+mn-ea"/>
            </a:endParaRPr>
          </a:p>
        </p:txBody>
      </p:sp>
      <p:cxnSp>
        <p:nvCxnSpPr>
          <p:cNvPr id="13" name="直接连接符 12"/>
          <p:cNvCxnSpPr/>
          <p:nvPr>
            <p:custDataLst>
              <p:tags r:id="rId1"/>
            </p:custDataLst>
          </p:nvPr>
        </p:nvCxnSpPr>
        <p:spPr>
          <a:xfrm>
            <a:off x="1750060" y="3033395"/>
            <a:ext cx="8439150"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5" name="矩形 4"/>
          <p:cNvSpPr/>
          <p:nvPr>
            <p:custDataLst>
              <p:tags r:id="rId2"/>
            </p:custDataLst>
          </p:nvPr>
        </p:nvSpPr>
        <p:spPr>
          <a:xfrm>
            <a:off x="1878965" y="4330065"/>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1"/>
                </a:solidFill>
                <a:latin typeface="+mn-ea"/>
                <a:cs typeface="+mn-ea"/>
              </a:rPr>
              <a:t>①普及率高。</a:t>
            </a:r>
            <a:endParaRPr lang="zh-CN" altLang="en-US" sz="2000" b="1">
              <a:solidFill>
                <a:schemeClr val="accent1"/>
              </a:solidFill>
              <a:latin typeface="+mn-ea"/>
              <a:cs typeface="+mn-ea"/>
            </a:endParaRPr>
          </a:p>
        </p:txBody>
      </p:sp>
      <p:sp>
        <p:nvSpPr>
          <p:cNvPr id="11" name="矩形 10"/>
          <p:cNvSpPr/>
          <p:nvPr>
            <p:custDataLst>
              <p:tags r:id="rId3"/>
            </p:custDataLst>
          </p:nvPr>
        </p:nvSpPr>
        <p:spPr>
          <a:xfrm>
            <a:off x="8583930" y="4592955"/>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4"/>
                </a:solidFill>
                <a:latin typeface="+mn-ea"/>
                <a:cs typeface="+mn-ea"/>
              </a:rPr>
              <a:t>④职业化、商业</a:t>
            </a:r>
            <a:endParaRPr lang="zh-CN" altLang="en-US" sz="2000" b="1">
              <a:solidFill>
                <a:schemeClr val="accent4"/>
              </a:solidFill>
              <a:latin typeface="+mn-ea"/>
              <a:cs typeface="+mn-ea"/>
            </a:endParaRPr>
          </a:p>
          <a:p>
            <a:pPr algn="ctr">
              <a:spcBef>
                <a:spcPct val="0"/>
              </a:spcBef>
              <a:spcAft>
                <a:spcPct val="0"/>
              </a:spcAft>
            </a:pPr>
            <a:r>
              <a:rPr lang="zh-CN" altLang="en-US" sz="2000" b="1">
                <a:solidFill>
                  <a:schemeClr val="accent4"/>
                </a:solidFill>
                <a:latin typeface="+mn-ea"/>
                <a:cs typeface="+mn-ea"/>
              </a:rPr>
              <a:t>化程度高。</a:t>
            </a:r>
            <a:endParaRPr lang="zh-CN" altLang="en-US" sz="2000" b="1">
              <a:solidFill>
                <a:schemeClr val="accent4"/>
              </a:solidFill>
              <a:latin typeface="+mn-ea"/>
              <a:cs typeface="+mn-ea"/>
            </a:endParaRPr>
          </a:p>
        </p:txBody>
      </p:sp>
      <p:sp>
        <p:nvSpPr>
          <p:cNvPr id="19" name="任意多边形: 形状 36"/>
          <p:cNvSpPr/>
          <p:nvPr>
            <p:custDataLst>
              <p:tags r:id="rId4"/>
            </p:custDataLst>
          </p:nvPr>
        </p:nvSpPr>
        <p:spPr>
          <a:xfrm>
            <a:off x="2104390" y="2705735"/>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0" name="任意多边形: 形状 38"/>
          <p:cNvSpPr/>
          <p:nvPr>
            <p:custDataLst>
              <p:tags r:id="rId5"/>
            </p:custDataLst>
          </p:nvPr>
        </p:nvSpPr>
        <p:spPr>
          <a:xfrm>
            <a:off x="2282190" y="2705100"/>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chemeClr val="lt1">
                    <a:lumMod val="100000"/>
                  </a:schemeClr>
                </a:solidFill>
                <a:latin typeface="+mn-ea"/>
                <a:cs typeface="+mn-ea"/>
                <a:sym typeface="+mn-ea"/>
              </a:rPr>
              <a:t>01</a:t>
            </a:r>
            <a:endParaRPr lang="en-US" altLang="zh-CN" sz="2400" b="1" dirty="0">
              <a:solidFill>
                <a:schemeClr val="lt1">
                  <a:lumMod val="100000"/>
                </a:schemeClr>
              </a:solidFill>
              <a:latin typeface="+mn-ea"/>
              <a:cs typeface="+mn-ea"/>
              <a:sym typeface="+mn-ea"/>
            </a:endParaRPr>
          </a:p>
        </p:txBody>
      </p:sp>
      <p:sp>
        <p:nvSpPr>
          <p:cNvPr id="21" name="任意多边形: 形状 36"/>
          <p:cNvSpPr/>
          <p:nvPr>
            <p:custDataLst>
              <p:tags r:id="rId6"/>
            </p:custDataLst>
          </p:nvPr>
        </p:nvSpPr>
        <p:spPr>
          <a:xfrm>
            <a:off x="4318635" y="2705735"/>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2" name="任意多边形: 形状 38"/>
          <p:cNvSpPr/>
          <p:nvPr>
            <p:custDataLst>
              <p:tags r:id="rId7"/>
            </p:custDataLst>
          </p:nvPr>
        </p:nvSpPr>
        <p:spPr>
          <a:xfrm>
            <a:off x="4496435" y="2705100"/>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02</a:t>
            </a:r>
            <a:endParaRPr lang="en-US" altLang="zh-CN" sz="2400" b="1">
              <a:solidFill>
                <a:schemeClr val="lt1">
                  <a:lumMod val="100000"/>
                </a:schemeClr>
              </a:solidFill>
              <a:latin typeface="+mn-ea"/>
              <a:cs typeface="+mn-ea"/>
              <a:sym typeface="+mn-ea"/>
            </a:endParaRPr>
          </a:p>
        </p:txBody>
      </p:sp>
      <p:sp>
        <p:nvSpPr>
          <p:cNvPr id="12" name="矩形 11"/>
          <p:cNvSpPr/>
          <p:nvPr>
            <p:custDataLst>
              <p:tags r:id="rId8"/>
            </p:custDataLst>
          </p:nvPr>
        </p:nvSpPr>
        <p:spPr>
          <a:xfrm>
            <a:off x="3720465" y="4330065"/>
            <a:ext cx="2152015"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2"/>
                </a:solidFill>
                <a:latin typeface="+mn-ea"/>
                <a:cs typeface="+mn-ea"/>
              </a:rPr>
              <a:t>②比赛水平高。</a:t>
            </a:r>
            <a:endParaRPr lang="zh-CN" altLang="en-US" sz="2000" b="1">
              <a:solidFill>
                <a:schemeClr val="accent2"/>
              </a:solidFill>
              <a:latin typeface="+mn-ea"/>
              <a:cs typeface="+mn-ea"/>
            </a:endParaRPr>
          </a:p>
        </p:txBody>
      </p:sp>
      <p:sp>
        <p:nvSpPr>
          <p:cNvPr id="28" name="任意多边形: 形状 36"/>
          <p:cNvSpPr/>
          <p:nvPr>
            <p:custDataLst>
              <p:tags r:id="rId9"/>
            </p:custDataLst>
          </p:nvPr>
        </p:nvSpPr>
        <p:spPr>
          <a:xfrm>
            <a:off x="6532880" y="2705735"/>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0" name="任意多边形: 形状 38"/>
          <p:cNvSpPr/>
          <p:nvPr>
            <p:custDataLst>
              <p:tags r:id="rId10"/>
            </p:custDataLst>
          </p:nvPr>
        </p:nvSpPr>
        <p:spPr>
          <a:xfrm>
            <a:off x="6710680" y="2705100"/>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03</a:t>
            </a:r>
            <a:endParaRPr lang="en-US" altLang="zh-CN" sz="2400" b="1">
              <a:solidFill>
                <a:schemeClr val="lt1">
                  <a:lumMod val="100000"/>
                </a:schemeClr>
              </a:solidFill>
              <a:latin typeface="+mn-ea"/>
              <a:cs typeface="+mn-ea"/>
              <a:sym typeface="+mn-ea"/>
            </a:endParaRPr>
          </a:p>
        </p:txBody>
      </p:sp>
      <p:sp>
        <p:nvSpPr>
          <p:cNvPr id="14" name="矩形 13"/>
          <p:cNvSpPr/>
          <p:nvPr>
            <p:custDataLst>
              <p:tags r:id="rId11"/>
            </p:custDataLst>
          </p:nvPr>
        </p:nvSpPr>
        <p:spPr>
          <a:xfrm>
            <a:off x="6307455" y="4592955"/>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3"/>
                </a:solidFill>
                <a:latin typeface="+mn-ea"/>
                <a:cs typeface="+mn-ea"/>
              </a:rPr>
              <a:t>③向速度、力量型方向发展。</a:t>
            </a:r>
            <a:endParaRPr lang="zh-CN" altLang="en-US" sz="2000" b="1">
              <a:solidFill>
                <a:schemeClr val="accent3"/>
              </a:solidFill>
              <a:latin typeface="+mn-ea"/>
              <a:cs typeface="+mn-ea"/>
            </a:endParaRPr>
          </a:p>
        </p:txBody>
      </p:sp>
      <p:sp>
        <p:nvSpPr>
          <p:cNvPr id="38" name="任意多边形: 形状 36"/>
          <p:cNvSpPr/>
          <p:nvPr>
            <p:custDataLst>
              <p:tags r:id="rId12"/>
            </p:custDataLst>
          </p:nvPr>
        </p:nvSpPr>
        <p:spPr>
          <a:xfrm>
            <a:off x="8747125" y="2705735"/>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40" name="任意多边形: 形状 38"/>
          <p:cNvSpPr/>
          <p:nvPr>
            <p:custDataLst>
              <p:tags r:id="rId13"/>
            </p:custDataLst>
          </p:nvPr>
        </p:nvSpPr>
        <p:spPr>
          <a:xfrm>
            <a:off x="8924925" y="2705100"/>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schemeClr>
              </a:gs>
              <a:gs pos="90000">
                <a:schemeClr val="accent4"/>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chemeClr val="lt1">
                    <a:lumMod val="100000"/>
                  </a:schemeClr>
                </a:solidFill>
                <a:latin typeface="+mn-ea"/>
                <a:cs typeface="+mn-ea"/>
                <a:sym typeface="+mn-ea"/>
              </a:rPr>
              <a:t>04</a:t>
            </a:r>
            <a:endParaRPr lang="en-US" altLang="zh-CN" sz="2400" b="1">
              <a:solidFill>
                <a:schemeClr val="lt1">
                  <a:lumMod val="100000"/>
                </a:schemeClr>
              </a:solidFill>
              <a:latin typeface="+mn-ea"/>
              <a:cs typeface="+mn-ea"/>
              <a:sym typeface="+mn-ea"/>
            </a:endParaRPr>
          </a:p>
        </p:txBody>
      </p:sp>
      <p:sp>
        <p:nvSpPr>
          <p:cNvPr id="15" name="文本框 14"/>
          <p:cNvSpPr txBox="1"/>
          <p:nvPr>
            <p:custDataLst>
              <p:tags r:id="rId14"/>
            </p:custDataLst>
          </p:nvPr>
        </p:nvSpPr>
        <p:spPr>
          <a:xfrm>
            <a:off x="715645" y="1440815"/>
            <a:ext cx="3602990" cy="398780"/>
          </a:xfrm>
          <a:prstGeom prst="rect">
            <a:avLst/>
          </a:prstGeom>
          <a:noFill/>
        </p:spPr>
        <p:txBody>
          <a:bodyPr wrap="square" rtlCol="0" anchor="t">
            <a:spAutoFit/>
          </a:bodyPr>
          <a:p>
            <a:r>
              <a:rPr lang="zh-CN" altLang="en-US" sz="2000" b="1">
                <a:solidFill>
                  <a:schemeClr val="tx1"/>
                </a:solidFill>
              </a:rPr>
              <a:t>（一）网球运动的特点</a:t>
            </a:r>
            <a:endParaRPr lang="zh-CN" altLang="en-US" sz="2000" b="1">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8892540" cy="430530"/>
          </a:xfrm>
        </p:spPr>
        <p:txBody>
          <a:bodyPr/>
          <a:p>
            <a:r>
              <a:rPr lang="zh-CN" altLang="en-US">
                <a:sym typeface="+mn-ea"/>
              </a:rPr>
              <a:t>二、网球运动的特点与锻炼价值</a:t>
            </a:r>
            <a:endParaRPr lang="zh-CN" altLang="en-US">
              <a:sym typeface="+mn-ea"/>
            </a:endParaRPr>
          </a:p>
        </p:txBody>
      </p:sp>
      <p:sp>
        <p:nvSpPr>
          <p:cNvPr id="15" name="文本框 14"/>
          <p:cNvSpPr txBox="1"/>
          <p:nvPr>
            <p:custDataLst>
              <p:tags r:id="rId1"/>
            </p:custDataLst>
          </p:nvPr>
        </p:nvSpPr>
        <p:spPr>
          <a:xfrm>
            <a:off x="715645" y="1440815"/>
            <a:ext cx="3602990" cy="398780"/>
          </a:xfrm>
          <a:prstGeom prst="rect">
            <a:avLst/>
          </a:prstGeom>
          <a:noFill/>
        </p:spPr>
        <p:txBody>
          <a:bodyPr wrap="square" rtlCol="0" anchor="t">
            <a:spAutoFit/>
          </a:bodyPr>
          <a:p>
            <a:r>
              <a:rPr lang="zh-CN" altLang="en-US" sz="2000" b="1">
                <a:solidFill>
                  <a:schemeClr val="tx1"/>
                </a:solidFill>
              </a:rPr>
              <a:t>（二）网球运动的锻炼价值</a:t>
            </a:r>
            <a:endParaRPr lang="zh-CN" altLang="en-US" sz="2000" b="1">
              <a:solidFill>
                <a:schemeClr val="tx1"/>
              </a:solidFill>
            </a:endParaRPr>
          </a:p>
        </p:txBody>
      </p:sp>
      <p:sp>
        <p:nvSpPr>
          <p:cNvPr id="64" name="燕尾形箭头 63"/>
          <p:cNvSpPr/>
          <p:nvPr>
            <p:custDataLst>
              <p:tags r:id="rId2"/>
            </p:custDataLst>
          </p:nvPr>
        </p:nvSpPr>
        <p:spPr>
          <a:xfrm>
            <a:off x="1121410" y="3598545"/>
            <a:ext cx="1752600" cy="1035050"/>
          </a:xfrm>
          <a:prstGeom prst="notchedRightArrow">
            <a:avLst/>
          </a:prstGeom>
          <a:gradFill>
            <a:gsLst>
              <a:gs pos="16000">
                <a:schemeClr val="accent1">
                  <a:lumMod val="60000"/>
                  <a:lumOff val="40000"/>
                </a:schemeClr>
              </a:gs>
              <a:gs pos="100000">
                <a:schemeClr val="accent1">
                  <a:alpha val="100000"/>
                </a:schemeClr>
              </a:gs>
            </a:gsLst>
            <a:lin ang="2700000" scaled="0"/>
          </a:gradFill>
          <a:ln>
            <a:noFill/>
          </a:ln>
          <a:effectLst>
            <a:outerShdw blurRad="63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71755"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400" b="1">
                <a:latin typeface="+mn-ea"/>
                <a:cs typeface="+mn-ea"/>
                <a:sym typeface="+mn-ea"/>
              </a:rPr>
              <a:t>01</a:t>
            </a:r>
            <a:endParaRPr lang="en-US" altLang="zh-CN" sz="1400" b="1">
              <a:latin typeface="+mn-ea"/>
              <a:cs typeface="+mn-ea"/>
              <a:sym typeface="+mn-ea"/>
            </a:endParaRPr>
          </a:p>
        </p:txBody>
      </p:sp>
      <p:sp>
        <p:nvSpPr>
          <p:cNvPr id="68" name="燕尾形箭头 67"/>
          <p:cNvSpPr/>
          <p:nvPr>
            <p:custDataLst>
              <p:tags r:id="rId3"/>
            </p:custDataLst>
          </p:nvPr>
        </p:nvSpPr>
        <p:spPr>
          <a:xfrm>
            <a:off x="2842260" y="3598545"/>
            <a:ext cx="1752600" cy="1035050"/>
          </a:xfrm>
          <a:prstGeom prst="notchedRightArrow">
            <a:avLst/>
          </a:prstGeom>
          <a:gradFill>
            <a:gsLst>
              <a:gs pos="16000">
                <a:schemeClr val="accent4">
                  <a:lumMod val="60000"/>
                  <a:lumOff val="40000"/>
                </a:schemeClr>
              </a:gs>
              <a:gs pos="100000">
                <a:schemeClr val="accent4"/>
              </a:gs>
            </a:gsLst>
            <a:lin ang="2700000" scaled="0"/>
          </a:gradFill>
          <a:ln>
            <a:noFill/>
          </a:ln>
          <a:effectLst>
            <a:outerShdw blurRad="63500" dist="635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71755"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400" b="1">
                <a:latin typeface="+mn-ea"/>
                <a:cs typeface="+mn-ea"/>
                <a:sym typeface="+mn-ea"/>
              </a:rPr>
              <a:t>02</a:t>
            </a:r>
            <a:endParaRPr lang="en-US" altLang="zh-CN" sz="1400" b="1">
              <a:latin typeface="+mn-ea"/>
              <a:cs typeface="+mn-ea"/>
              <a:sym typeface="+mn-ea"/>
            </a:endParaRPr>
          </a:p>
        </p:txBody>
      </p:sp>
      <p:sp>
        <p:nvSpPr>
          <p:cNvPr id="4" name="矩形 3"/>
          <p:cNvSpPr/>
          <p:nvPr>
            <p:custDataLst>
              <p:tags r:id="rId4"/>
            </p:custDataLst>
          </p:nvPr>
        </p:nvSpPr>
        <p:spPr>
          <a:xfrm>
            <a:off x="1378585" y="2806700"/>
            <a:ext cx="2695575" cy="64262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1"/>
                </a:solidFill>
                <a:latin typeface="+mn-ea"/>
                <a:cs typeface="+mn-ea"/>
                <a:sym typeface="+mn-ea"/>
              </a:rPr>
              <a:t>（1）提高呼吸系统功能。</a:t>
            </a:r>
            <a:endParaRPr lang="zh-CN" altLang="en-US" b="1">
              <a:solidFill>
                <a:schemeClr val="accent1"/>
              </a:solidFill>
              <a:latin typeface="+mn-ea"/>
              <a:cs typeface="+mn-ea"/>
              <a:sym typeface="+mn-ea"/>
            </a:endParaRPr>
          </a:p>
        </p:txBody>
      </p:sp>
      <p:sp>
        <p:nvSpPr>
          <p:cNvPr id="116" name="燕尾形箭头 115"/>
          <p:cNvSpPr/>
          <p:nvPr>
            <p:custDataLst>
              <p:tags r:id="rId5"/>
            </p:custDataLst>
          </p:nvPr>
        </p:nvSpPr>
        <p:spPr>
          <a:xfrm>
            <a:off x="4551045" y="3598545"/>
            <a:ext cx="1752600" cy="1035050"/>
          </a:xfrm>
          <a:prstGeom prst="notchedRightArrow">
            <a:avLst/>
          </a:prstGeom>
          <a:gradFill>
            <a:gsLst>
              <a:gs pos="16000">
                <a:schemeClr val="accent1">
                  <a:lumMod val="60000"/>
                  <a:lumOff val="40000"/>
                </a:schemeClr>
              </a:gs>
              <a:gs pos="100000">
                <a:schemeClr val="accent1">
                  <a:alpha val="100000"/>
                </a:schemeClr>
              </a:gs>
            </a:gsLst>
            <a:lin ang="2700000" scaled="0"/>
          </a:gradFill>
          <a:ln>
            <a:noFill/>
          </a:ln>
          <a:effectLst>
            <a:outerShdw blurRad="63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71755"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400" b="1">
                <a:latin typeface="+mn-ea"/>
                <a:cs typeface="+mn-ea"/>
                <a:sym typeface="+mn-ea"/>
              </a:rPr>
              <a:t>03</a:t>
            </a:r>
            <a:endParaRPr lang="en-US" altLang="zh-CN" sz="1400" b="1">
              <a:latin typeface="+mn-ea"/>
              <a:cs typeface="+mn-ea"/>
              <a:sym typeface="+mn-ea"/>
            </a:endParaRPr>
          </a:p>
        </p:txBody>
      </p:sp>
      <p:sp>
        <p:nvSpPr>
          <p:cNvPr id="120" name="燕尾形箭头 119"/>
          <p:cNvSpPr/>
          <p:nvPr>
            <p:custDataLst>
              <p:tags r:id="rId6"/>
            </p:custDataLst>
          </p:nvPr>
        </p:nvSpPr>
        <p:spPr>
          <a:xfrm>
            <a:off x="6271895" y="3598545"/>
            <a:ext cx="1752600" cy="1035050"/>
          </a:xfrm>
          <a:prstGeom prst="notchedRightArrow">
            <a:avLst/>
          </a:prstGeom>
          <a:gradFill>
            <a:gsLst>
              <a:gs pos="16000">
                <a:schemeClr val="accent4">
                  <a:lumMod val="60000"/>
                  <a:lumOff val="40000"/>
                </a:schemeClr>
              </a:gs>
              <a:gs pos="100000">
                <a:schemeClr val="accent4"/>
              </a:gs>
            </a:gsLst>
            <a:lin ang="2700000" scaled="0"/>
          </a:gradFill>
          <a:ln>
            <a:noFill/>
          </a:ln>
          <a:effectLst>
            <a:outerShdw blurRad="63500" dist="635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71755"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400" b="1">
                <a:latin typeface="+mn-ea"/>
                <a:cs typeface="+mn-ea"/>
                <a:sym typeface="+mn-ea"/>
              </a:rPr>
              <a:t>04</a:t>
            </a:r>
            <a:endParaRPr lang="en-US" altLang="zh-CN" sz="1400" b="1">
              <a:latin typeface="+mn-ea"/>
              <a:cs typeface="+mn-ea"/>
              <a:sym typeface="+mn-ea"/>
            </a:endParaRPr>
          </a:p>
        </p:txBody>
      </p:sp>
      <p:sp>
        <p:nvSpPr>
          <p:cNvPr id="130" name="燕尾形箭头 129"/>
          <p:cNvSpPr/>
          <p:nvPr>
            <p:custDataLst>
              <p:tags r:id="rId7"/>
            </p:custDataLst>
          </p:nvPr>
        </p:nvSpPr>
        <p:spPr>
          <a:xfrm>
            <a:off x="7980680" y="3598545"/>
            <a:ext cx="1752600" cy="1035050"/>
          </a:xfrm>
          <a:prstGeom prst="notchedRightArrow">
            <a:avLst/>
          </a:prstGeom>
          <a:gradFill>
            <a:gsLst>
              <a:gs pos="16000">
                <a:schemeClr val="accent1">
                  <a:lumMod val="60000"/>
                  <a:lumOff val="40000"/>
                </a:schemeClr>
              </a:gs>
              <a:gs pos="100000">
                <a:schemeClr val="accent1">
                  <a:alpha val="100000"/>
                </a:schemeClr>
              </a:gs>
            </a:gsLst>
            <a:lin ang="2700000" scaled="0"/>
          </a:gradFill>
          <a:ln>
            <a:noFill/>
          </a:ln>
          <a:effectLst>
            <a:outerShdw blurRad="63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71755"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400" b="1">
                <a:latin typeface="+mn-ea"/>
                <a:cs typeface="+mn-ea"/>
                <a:sym typeface="+mn-ea"/>
              </a:rPr>
              <a:t>05</a:t>
            </a:r>
            <a:endParaRPr lang="en-US" altLang="zh-CN" sz="1400" b="1">
              <a:latin typeface="+mn-ea"/>
              <a:cs typeface="+mn-ea"/>
              <a:sym typeface="+mn-ea"/>
            </a:endParaRPr>
          </a:p>
        </p:txBody>
      </p:sp>
      <p:cxnSp>
        <p:nvCxnSpPr>
          <p:cNvPr id="6" name="直接连接符 5"/>
          <p:cNvCxnSpPr/>
          <p:nvPr>
            <p:custDataLst>
              <p:tags r:id="rId8"/>
            </p:custDataLst>
          </p:nvPr>
        </p:nvCxnSpPr>
        <p:spPr>
          <a:xfrm>
            <a:off x="1130935" y="2489835"/>
            <a:ext cx="0" cy="1368000"/>
          </a:xfrm>
          <a:prstGeom prst="line">
            <a:avLst/>
          </a:prstGeom>
          <a:ln w="3175">
            <a:solidFill>
              <a:schemeClr val="accent1"/>
            </a:solidFill>
            <a:headEnd type="oval" w="sm" len="sm"/>
            <a:tailEnd type="none" w="sm" len="sm"/>
          </a:ln>
        </p:spPr>
        <p:style>
          <a:lnRef idx="2">
            <a:schemeClr val="accent1"/>
          </a:lnRef>
          <a:fillRef idx="0">
            <a:srgbClr val="FFFFFF"/>
          </a:fillRef>
          <a:effectRef idx="0">
            <a:srgbClr val="FFFFFF"/>
          </a:effectRef>
          <a:fontRef idx="minor">
            <a:schemeClr val="tx1"/>
          </a:fontRef>
        </p:style>
      </p:cxnSp>
      <p:sp>
        <p:nvSpPr>
          <p:cNvPr id="7" name="矩形 6"/>
          <p:cNvSpPr/>
          <p:nvPr>
            <p:custDataLst>
              <p:tags r:id="rId9"/>
            </p:custDataLst>
          </p:nvPr>
        </p:nvSpPr>
        <p:spPr>
          <a:xfrm>
            <a:off x="3103880" y="4498975"/>
            <a:ext cx="2695575" cy="64262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4"/>
                </a:solidFill>
                <a:latin typeface="+mn-ea"/>
                <a:cs typeface="+mn-ea"/>
                <a:sym typeface="+mn-ea"/>
              </a:rPr>
              <a:t>（2）提高身体素质。</a:t>
            </a:r>
            <a:endParaRPr lang="zh-CN" altLang="en-US" b="1">
              <a:solidFill>
                <a:schemeClr val="accent4"/>
              </a:solidFill>
              <a:latin typeface="+mn-ea"/>
              <a:cs typeface="+mn-ea"/>
              <a:sym typeface="+mn-ea"/>
            </a:endParaRPr>
          </a:p>
        </p:txBody>
      </p:sp>
      <p:cxnSp>
        <p:nvCxnSpPr>
          <p:cNvPr id="9" name="直接连接符 8"/>
          <p:cNvCxnSpPr/>
          <p:nvPr>
            <p:custDataLst>
              <p:tags r:id="rId10"/>
            </p:custDataLst>
          </p:nvPr>
        </p:nvCxnSpPr>
        <p:spPr>
          <a:xfrm>
            <a:off x="2856230" y="4363085"/>
            <a:ext cx="0" cy="1368000"/>
          </a:xfrm>
          <a:prstGeom prst="line">
            <a:avLst/>
          </a:prstGeom>
          <a:ln w="3175">
            <a:solidFill>
              <a:schemeClr val="accent4"/>
            </a:solidFill>
            <a:headEnd type="none" w="sm" len="sm"/>
            <a:tailEnd type="oval" w="sm" len="sm"/>
          </a:ln>
        </p:spPr>
        <p:style>
          <a:lnRef idx="2">
            <a:schemeClr val="accent1"/>
          </a:lnRef>
          <a:fillRef idx="0">
            <a:srgbClr val="FFFFFF"/>
          </a:fillRef>
          <a:effectRef idx="0">
            <a:srgbClr val="FFFFFF"/>
          </a:effectRef>
          <a:fontRef idx="minor">
            <a:schemeClr val="tx1"/>
          </a:fontRef>
        </p:style>
      </p:cxnSp>
      <p:sp>
        <p:nvSpPr>
          <p:cNvPr id="10" name="矩形 9"/>
          <p:cNvSpPr/>
          <p:nvPr>
            <p:custDataLst>
              <p:tags r:id="rId11"/>
            </p:custDataLst>
          </p:nvPr>
        </p:nvSpPr>
        <p:spPr>
          <a:xfrm>
            <a:off x="4801870" y="2806700"/>
            <a:ext cx="2942590" cy="64262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1"/>
                </a:solidFill>
                <a:latin typeface="+mn-ea"/>
                <a:cs typeface="+mn-ea"/>
                <a:sym typeface="+mn-ea"/>
              </a:rPr>
              <a:t>（3）有利于形成健美的形体。</a:t>
            </a:r>
            <a:endParaRPr lang="zh-CN" altLang="en-US" b="1">
              <a:solidFill>
                <a:schemeClr val="accent1"/>
              </a:solidFill>
              <a:latin typeface="+mn-ea"/>
              <a:cs typeface="+mn-ea"/>
              <a:sym typeface="+mn-ea"/>
            </a:endParaRPr>
          </a:p>
        </p:txBody>
      </p:sp>
      <p:cxnSp>
        <p:nvCxnSpPr>
          <p:cNvPr id="17" name="直接连接符 16"/>
          <p:cNvCxnSpPr/>
          <p:nvPr>
            <p:custDataLst>
              <p:tags r:id="rId12"/>
            </p:custDataLst>
          </p:nvPr>
        </p:nvCxnSpPr>
        <p:spPr>
          <a:xfrm>
            <a:off x="4554220" y="2489835"/>
            <a:ext cx="0" cy="1368000"/>
          </a:xfrm>
          <a:prstGeom prst="line">
            <a:avLst/>
          </a:prstGeom>
          <a:ln w="3175">
            <a:solidFill>
              <a:schemeClr val="accent1"/>
            </a:solidFill>
            <a:headEnd type="oval" w="sm" len="sm"/>
            <a:tailEnd type="none" w="sm" len="sm"/>
          </a:ln>
        </p:spPr>
        <p:style>
          <a:lnRef idx="2">
            <a:schemeClr val="accent1"/>
          </a:lnRef>
          <a:fillRef idx="0">
            <a:srgbClr val="FFFFFF"/>
          </a:fillRef>
          <a:effectRef idx="0">
            <a:srgbClr val="FFFFFF"/>
          </a:effectRef>
          <a:fontRef idx="minor">
            <a:schemeClr val="tx1"/>
          </a:fontRef>
        </p:style>
      </p:cxnSp>
      <p:sp>
        <p:nvSpPr>
          <p:cNvPr id="18" name="矩形 17"/>
          <p:cNvSpPr/>
          <p:nvPr>
            <p:custDataLst>
              <p:tags r:id="rId13"/>
            </p:custDataLst>
          </p:nvPr>
        </p:nvSpPr>
        <p:spPr>
          <a:xfrm>
            <a:off x="6527165" y="4633595"/>
            <a:ext cx="2695575" cy="64262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4"/>
                </a:solidFill>
                <a:latin typeface="+mn-ea"/>
                <a:cs typeface="+mn-ea"/>
                <a:sym typeface="+mn-ea"/>
              </a:rPr>
              <a:t>（4）有利于提高人的决策能力，磨炼人的意志。</a:t>
            </a:r>
            <a:endParaRPr lang="zh-CN" altLang="en-US" b="1">
              <a:solidFill>
                <a:schemeClr val="accent4"/>
              </a:solidFill>
              <a:latin typeface="+mn-ea"/>
              <a:cs typeface="+mn-ea"/>
              <a:sym typeface="+mn-ea"/>
            </a:endParaRPr>
          </a:p>
        </p:txBody>
      </p:sp>
      <p:cxnSp>
        <p:nvCxnSpPr>
          <p:cNvPr id="24" name="直接连接符 23"/>
          <p:cNvCxnSpPr/>
          <p:nvPr>
            <p:custDataLst>
              <p:tags r:id="rId14"/>
            </p:custDataLst>
          </p:nvPr>
        </p:nvCxnSpPr>
        <p:spPr>
          <a:xfrm>
            <a:off x="6279515" y="4373245"/>
            <a:ext cx="0" cy="1368000"/>
          </a:xfrm>
          <a:prstGeom prst="line">
            <a:avLst/>
          </a:prstGeom>
          <a:ln w="3175">
            <a:solidFill>
              <a:schemeClr val="accent4"/>
            </a:solidFill>
            <a:headEnd type="none" w="sm" len="sm"/>
            <a:tailEnd type="oval" w="sm" len="sm"/>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5"/>
            </p:custDataLst>
          </p:nvPr>
        </p:nvSpPr>
        <p:spPr>
          <a:xfrm>
            <a:off x="8234680" y="2806700"/>
            <a:ext cx="2695575" cy="64262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1"/>
                </a:solidFill>
                <a:latin typeface="+mn-ea"/>
                <a:cs typeface="+mn-ea"/>
                <a:sym typeface="+mn-ea"/>
              </a:rPr>
              <a:t>（5）有利于加强社会交往和减压。</a:t>
            </a:r>
            <a:endParaRPr lang="zh-CN" altLang="en-US" b="1">
              <a:solidFill>
                <a:schemeClr val="accent1"/>
              </a:solidFill>
              <a:latin typeface="+mn-ea"/>
              <a:cs typeface="+mn-ea"/>
              <a:sym typeface="+mn-ea"/>
            </a:endParaRPr>
          </a:p>
        </p:txBody>
      </p:sp>
      <p:cxnSp>
        <p:nvCxnSpPr>
          <p:cNvPr id="27" name="直接连接符 26"/>
          <p:cNvCxnSpPr/>
          <p:nvPr>
            <p:custDataLst>
              <p:tags r:id="rId16"/>
            </p:custDataLst>
          </p:nvPr>
        </p:nvCxnSpPr>
        <p:spPr>
          <a:xfrm>
            <a:off x="7987030" y="2489835"/>
            <a:ext cx="0" cy="1368000"/>
          </a:xfrm>
          <a:prstGeom prst="line">
            <a:avLst/>
          </a:prstGeom>
          <a:ln w="3175">
            <a:solidFill>
              <a:schemeClr val="accent1"/>
            </a:solidFill>
            <a:headEnd type="oval" w="sm" len="sm"/>
            <a:tailEnd type="none" w="sm" len="sm"/>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乒乓球运动</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五</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3575" y="1709420"/>
            <a:ext cx="5099050" cy="3784600"/>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乒乓球起源于英国，被称为中国的“国球”。乒乓球运动设备比较简单，没有年龄、性</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别和身体条件的限制，在室内外都可进行，运动量可大可小，具有广泛的适应性和较高的锻炼价值。本任务需要我们学习乒乓球运动的相关理论知识，在理解的基础上掌握乒乓球的基本技术和基本战术，并进行相应的训练。</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363" cy="2381"/>
            </a:xfrm>
            <a:prstGeom prst="rect">
              <a:avLst/>
            </a:prstGeom>
            <a:noFill/>
          </p:spPr>
          <p:txBody>
            <a:bodyPr wrap="square" rtlCol="0" anchor="t" anchorCtr="0">
              <a:normAutofit lnSpcReduction="10000"/>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了解乒乓球运动的起源与发展、特点与锻炼价值。</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148"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sym typeface="汉仪劲楷简" panose="00020600040101010101" charset="-122"/>
                </a:rPr>
                <a:t>掌握乒乓球的基本技术和基本战术。</a:t>
              </a:r>
              <a:endParaRPr sz="20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775" cy="2011680"/>
            <a:chOff x="7208" y="6461"/>
            <a:chExt cx="5165" cy="3168"/>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414" cy="2381"/>
            </a:xfrm>
            <a:prstGeom prst="rect">
              <a:avLst/>
            </a:prstGeom>
            <a:noFill/>
          </p:spPr>
          <p:txBody>
            <a:bodyPr wrap="square" rtlCol="0" anchor="t" anchorCtr="0">
              <a:noAutofit/>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体会到乒乓球运动的乐趣，并积极弘扬和践行乒乓球精神。</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414520" y="225298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4414520" y="47180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414520" y="125730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4511040" y="69088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4414520" y="1510665"/>
            <a:ext cx="5650865" cy="46037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乒乓球台、乒乓球拍、乒乓球</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pic>
        <p:nvPicPr>
          <p:cNvPr id="13" name="图片 12"/>
          <p:cNvPicPr>
            <a:picLocks noChangeAspect="1"/>
          </p:cNvPicPr>
          <p:nvPr/>
        </p:nvPicPr>
        <p:blipFill>
          <a:blip r:embed="rId1"/>
          <a:stretch>
            <a:fillRect/>
          </a:stretch>
        </p:blipFill>
        <p:spPr>
          <a:xfrm>
            <a:off x="0" y="1421130"/>
            <a:ext cx="4314825" cy="5086350"/>
          </a:xfrm>
          <a:prstGeom prst="rect">
            <a:avLst/>
          </a:prstGeom>
        </p:spPr>
      </p:pic>
      <p:sp>
        <p:nvSpPr>
          <p:cNvPr id="4" name="矩形 3"/>
          <p:cNvSpPr/>
          <p:nvPr/>
        </p:nvSpPr>
        <p:spPr>
          <a:xfrm>
            <a:off x="4414520" y="297434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511040" y="238379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4414520" y="3227705"/>
            <a:ext cx="7370445" cy="3630930"/>
          </a:xfrm>
          <a:prstGeom prst="rect">
            <a:avLst/>
          </a:prstGeom>
          <a:noFill/>
        </p:spPr>
        <p:txBody>
          <a:bodyPr wrap="square" rtlCol="0" anchor="t">
            <a:spAutoFit/>
          </a:bodyPr>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穿戴合适的装备。穿运动鞋是，选择透气性好、吸汗快干的运动服装，避免穿着过于紧身或厚重的衣物，以减少运动中的不适感。</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充分热身。</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（1）在打球前进行慢跑、关节拉伸等热身练习，以激活肌肉，提高身体的运动适应性，减少运动损伤的风险。</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（2）特别注重手臂、腿部和腰部的伸展，增加关节灵活性。</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熟知乒乓球运动训练常见的运动损伤。</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（1）肩关节易受伤。训练时应采取各种技术穿插训练的方法，注意不要太长时间重复一个动作，预防肩关节受伤。</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（2）腰部、膝关节、踝关节、肘关节、腕关节、指关节易受伤。应加强体能训练，尤其是腰腹、上下肢的小肌肉群力量练习；运动后及时放松，能预防对这些关节的伤害。</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文本框 58"/>
          <p:cNvSpPr txBox="1"/>
          <p:nvPr>
            <p:custDataLst>
              <p:tags r:id="rId1"/>
            </p:custDataLst>
          </p:nvPr>
        </p:nvSpPr>
        <p:spPr>
          <a:xfrm>
            <a:off x="5289550" y="2065020"/>
            <a:ext cx="4291330" cy="521970"/>
          </a:xfrm>
          <a:prstGeom prst="rect">
            <a:avLst/>
          </a:prstGeom>
          <a:noFill/>
          <a:ln>
            <a:noFill/>
          </a:ln>
          <a:extLst>
            <a:ext uri="{909E8E84-426E-40DD-AFC4-6F175D3DCCD1}">
              <a14:hiddenFill xmlns:a14="http://schemas.microsoft.com/office/drawing/2010/main">
                <a:solidFill>
                  <a:srgbClr val="FFB915"/>
                </a:solidFill>
              </a14:hiddenFill>
            </a:ext>
          </a:extLst>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户外运动</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68" name="文本框 67"/>
          <p:cNvSpPr txBox="1"/>
          <p:nvPr>
            <p:custDataLst>
              <p:tags r:id="rId2"/>
            </p:custDataLst>
          </p:nvPr>
        </p:nvSpPr>
        <p:spPr>
          <a:xfrm>
            <a:off x="6613525" y="3168015"/>
            <a:ext cx="5578475"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传统武术</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75" name="文本框 74"/>
          <p:cNvSpPr txBox="1"/>
          <p:nvPr>
            <p:custDataLst>
              <p:tags r:id="rId3"/>
            </p:custDataLst>
          </p:nvPr>
        </p:nvSpPr>
        <p:spPr>
          <a:xfrm>
            <a:off x="7557135" y="4476750"/>
            <a:ext cx="3604260" cy="521970"/>
          </a:xfrm>
          <a:prstGeom prst="rect">
            <a:avLst/>
          </a:prstGeom>
          <a:noFill/>
          <a:ln>
            <a:noFill/>
          </a:ln>
        </p:spPr>
        <p:txBody>
          <a:bodyPr wrap="square" rtlCol="0">
            <a:spAutoFit/>
          </a:bodyPr>
          <a:lstStyle/>
          <a:p>
            <a:r>
              <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rPr>
              <a:t>健身气功</a:t>
            </a:r>
            <a:endParaRPr lang="zh-CN" altLang="en-US" sz="2800">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cs typeface="汉仪劲楷简" panose="00020600040101010101" charset="-122"/>
              <a:sym typeface="汉仪劲楷简" panose="00020600040101010101" charset="-122"/>
            </a:endParaRPr>
          </a:p>
        </p:txBody>
      </p:sp>
      <p:sp>
        <p:nvSpPr>
          <p:cNvPr id="4" name="文本框 3"/>
          <p:cNvSpPr txBox="1"/>
          <p:nvPr>
            <p:custDataLst>
              <p:tags r:id="rId4"/>
            </p:custDataLst>
          </p:nvPr>
        </p:nvSpPr>
        <p:spPr>
          <a:xfrm>
            <a:off x="4564380" y="206502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07</a:t>
            </a:r>
            <a:endParaRPr lang="en-US" altLang="zh-CN" sz="2800" b="1">
              <a:latin typeface="汉仪铸字葫芦娃W" panose="00020600040101010101" charset="-122"/>
              <a:ea typeface="汉仪铸字葫芦娃W" panose="00020600040101010101" charset="-122"/>
            </a:endParaRPr>
          </a:p>
        </p:txBody>
      </p:sp>
      <p:sp>
        <p:nvSpPr>
          <p:cNvPr id="5" name="文本框 4"/>
          <p:cNvSpPr txBox="1"/>
          <p:nvPr>
            <p:custDataLst>
              <p:tags r:id="rId5"/>
            </p:custDataLst>
          </p:nvPr>
        </p:nvSpPr>
        <p:spPr>
          <a:xfrm>
            <a:off x="5888355" y="3126105"/>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08</a:t>
            </a:r>
            <a:endParaRPr lang="en-US" altLang="zh-CN" sz="2800" b="1">
              <a:latin typeface="汉仪铸字葫芦娃W" panose="00020600040101010101" charset="-122"/>
              <a:ea typeface="汉仪铸字葫芦娃W" panose="00020600040101010101" charset="-122"/>
            </a:endParaRPr>
          </a:p>
        </p:txBody>
      </p:sp>
      <p:sp>
        <p:nvSpPr>
          <p:cNvPr id="6" name="文本框 5"/>
          <p:cNvSpPr txBox="1"/>
          <p:nvPr>
            <p:custDataLst>
              <p:tags r:id="rId6"/>
            </p:custDataLst>
          </p:nvPr>
        </p:nvSpPr>
        <p:spPr>
          <a:xfrm>
            <a:off x="6663055" y="4476750"/>
            <a:ext cx="725170" cy="521970"/>
          </a:xfrm>
          <a:prstGeom prst="rect">
            <a:avLst/>
          </a:prstGeom>
          <a:noFill/>
        </p:spPr>
        <p:txBody>
          <a:bodyPr wrap="none" rtlCol="0">
            <a:spAutoFit/>
          </a:bodyPr>
          <a:p>
            <a:r>
              <a:rPr lang="en-US" altLang="zh-CN" sz="2800" b="1">
                <a:latin typeface="汉仪铸字葫芦娃W" panose="00020600040101010101" charset="-122"/>
                <a:ea typeface="汉仪铸字葫芦娃W" panose="00020600040101010101" charset="-122"/>
              </a:rPr>
              <a:t>09</a:t>
            </a:r>
            <a:endParaRPr lang="en-US" altLang="zh-CN" sz="2800" b="1">
              <a:latin typeface="汉仪铸字葫芦娃W" panose="00020600040101010101" charset="-122"/>
              <a:ea typeface="汉仪铸字葫芦娃W" panose="00020600040101010101" charset="-122"/>
            </a:endParaRPr>
          </a:p>
        </p:txBody>
      </p:sp>
      <p:sp>
        <p:nvSpPr>
          <p:cNvPr id="7" name="文本框 6"/>
          <p:cNvSpPr txBox="1"/>
          <p:nvPr/>
        </p:nvSpPr>
        <p:spPr>
          <a:xfrm>
            <a:off x="3500120" y="528955"/>
            <a:ext cx="1293495" cy="1753235"/>
          </a:xfrm>
          <a:prstGeom prst="rect">
            <a:avLst/>
          </a:prstGeom>
          <a:noFill/>
        </p:spPr>
        <p:txBody>
          <a:bodyPr wrap="square" rtlCol="0" anchor="t">
            <a:spAutoFit/>
          </a:bodyPr>
          <a:p>
            <a:r>
              <a:rPr lang="zh-CN" altLang="en-US" sz="5400" b="1">
                <a:latin typeface="汉仪铸字葫芦娃W" panose="00020600040101010101" charset="-122"/>
                <a:ea typeface="汉仪铸字葫芦娃W" panose="00020600040101010101" charset="-122"/>
              </a:rPr>
              <a:t>目录</a:t>
            </a:r>
            <a:endParaRPr lang="zh-CN" altLang="en-US" sz="5400" b="1">
              <a:latin typeface="汉仪铸字葫芦娃W" panose="00020600040101010101" charset="-122"/>
              <a:ea typeface="汉仪铸字葫芦娃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074410" cy="430530"/>
          </a:xfrm>
        </p:spPr>
        <p:txBody>
          <a:bodyPr/>
          <a:p>
            <a:r>
              <a:rPr lang="zh-CN" altLang="en-US">
                <a:sym typeface="+mn-ea"/>
              </a:rPr>
              <a:t>一、乒乓球运动的起源与发展</a:t>
            </a:r>
            <a:endParaRPr lang="zh-CN" altLang="en-US">
              <a:sym typeface="+mn-ea"/>
            </a:endParaRPr>
          </a:p>
        </p:txBody>
      </p:sp>
      <p:sp>
        <p:nvSpPr>
          <p:cNvPr id="3" name="文本框 2"/>
          <p:cNvSpPr txBox="1"/>
          <p:nvPr/>
        </p:nvSpPr>
        <p:spPr>
          <a:xfrm>
            <a:off x="741045" y="1270635"/>
            <a:ext cx="10760710" cy="2416175"/>
          </a:xfrm>
          <a:prstGeom prst="rect">
            <a:avLst/>
          </a:prstGeom>
          <a:noFill/>
        </p:spPr>
        <p:txBody>
          <a:bodyPr wrap="square" rtlCol="0" anchor="t">
            <a:spAutoFit/>
          </a:bodyPr>
          <a:p>
            <a:pPr algn="just">
              <a:lnSpc>
                <a:spcPct val="120000"/>
              </a:lnSpc>
              <a:spcBef>
                <a:spcPts val="0"/>
              </a:spcBef>
              <a:spcAft>
                <a:spcPts val="0"/>
              </a:spcAft>
            </a:pPr>
            <a:r>
              <a:rPr lang="zh-CN" altLang="en-US"/>
              <a:t>乒乓球运动起源于 19 世纪末的英国，由网球运动派生而来。相传 19 世纪后半叶的一天，在英国伦敦有两位青年网球迷去一家高级餐厅就餐，因为天气炎热，在等待侍者上菜时，他们就信手拿起桌上大号雪茄烟的硬纸盒盖子用来扇风降温。当两人在闲聊中为网球战术而争论得不可开交时，便从酒瓶上拔下一个软木塞，以餐桌为场地，用烟盒盖作球拍，现场模拟起实战网球来。他们将软木塞打来打去，越打越起劲，竟引来了许多人围观。餐厅的女主人完全被这种别开生面的游戏吸引住了，情不自禁地脱口而出：“table tennis（桌上网球）!”不经意间，就给这项运动命了名。很快，这项餐桌上的游戏就在欧洲各国流传开来。但在那个时候，这项运动仅是限于欧洲的王公贵族们闲来无事消磨时间的一种娱乐活动。</a:t>
            </a:r>
            <a:endParaRPr lang="zh-CN" altLang="en-US"/>
          </a:p>
        </p:txBody>
      </p:sp>
      <p:sp>
        <p:nvSpPr>
          <p:cNvPr id="4" name="圆角矩形 3"/>
          <p:cNvSpPr/>
          <p:nvPr/>
        </p:nvSpPr>
        <p:spPr>
          <a:xfrm>
            <a:off x="741045" y="3997325"/>
            <a:ext cx="11065510" cy="1263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741045" y="4225925"/>
            <a:ext cx="10760710" cy="2416175"/>
          </a:xfrm>
          <a:prstGeom prst="rect">
            <a:avLst/>
          </a:prstGeom>
          <a:noFill/>
        </p:spPr>
        <p:txBody>
          <a:bodyPr wrap="square" rtlCol="0" anchor="t">
            <a:spAutoFit/>
          </a:bodyPr>
          <a:p>
            <a:pPr algn="just">
              <a:lnSpc>
                <a:spcPct val="120000"/>
              </a:lnSpc>
              <a:spcBef>
                <a:spcPts val="0"/>
              </a:spcBef>
              <a:spcAft>
                <a:spcPts val="0"/>
              </a:spcAft>
            </a:pPr>
            <a:r>
              <a:rPr lang="zh-CN" altLang="en-US"/>
              <a:t>1890 年，有位名叫詹姆斯·吉布（James Gibb）的英国著名越野跑运动员到美国旅行时，偶然发现了一种用赛璐珞制成的空心玩具球，弹跳力很强。于是，他就将这种球带回英国，稍加改进后，逐步在英国和世界各地推广开来，最终演变为今天的乒乓球。也许是因为乒乓球在桌上发出“乒乒乓乓”的声音，英国一家体育用品公司率先用“乒乓”（Ping Pong）一词做了广告中的商品名称。</a:t>
            </a:r>
            <a:endParaRPr lang="zh-CN" altLang="en-US"/>
          </a:p>
          <a:p>
            <a:pPr algn="just">
              <a:lnSpc>
                <a:spcPct val="120000"/>
              </a:lnSpc>
              <a:spcBef>
                <a:spcPts val="0"/>
              </a:spcBef>
              <a:spcAft>
                <a:spcPts val="0"/>
              </a:spcAft>
            </a:pPr>
            <a:r>
              <a:rPr lang="zh-CN" altLang="en-US"/>
              <a:t>1891 年，英格兰人查尔斯·巴克斯特把“乒乓”（Ping Pong）作为商业专利权来申请许可证。</a:t>
            </a:r>
            <a:endParaRPr lang="zh-CN" altLang="en-US"/>
          </a:p>
          <a:p>
            <a:pPr algn="just">
              <a:lnSpc>
                <a:spcPct val="120000"/>
              </a:lnSpc>
              <a:spcBef>
                <a:spcPts val="0"/>
              </a:spcBef>
              <a:spcAft>
                <a:spcPts val="0"/>
              </a:spcAft>
            </a:pPr>
            <a:r>
              <a:rPr lang="zh-CN" altLang="en-US"/>
              <a:t>1900 年，英国成立了乒乓球协会。同年 12 月，在伦敦举行了英国第一次大型乒乓球比赛，开创了乒乓球正式比赛的历史。</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074410" cy="430530"/>
          </a:xfrm>
        </p:spPr>
        <p:txBody>
          <a:bodyPr/>
          <a:p>
            <a:r>
              <a:rPr lang="zh-CN" altLang="en-US">
                <a:sym typeface="+mn-ea"/>
              </a:rPr>
              <a:t>一、乒乓球运动的起源与发展</a:t>
            </a:r>
            <a:endParaRPr lang="zh-CN" altLang="en-US">
              <a:sym typeface="+mn-ea"/>
            </a:endParaRPr>
          </a:p>
        </p:txBody>
      </p:sp>
      <p:sp>
        <p:nvSpPr>
          <p:cNvPr id="3" name="文本框 2"/>
          <p:cNvSpPr txBox="1"/>
          <p:nvPr/>
        </p:nvSpPr>
        <p:spPr>
          <a:xfrm>
            <a:off x="741045" y="1308735"/>
            <a:ext cx="10760710" cy="2416175"/>
          </a:xfrm>
          <a:prstGeom prst="rect">
            <a:avLst/>
          </a:prstGeom>
          <a:noFill/>
        </p:spPr>
        <p:txBody>
          <a:bodyPr wrap="square" rtlCol="0" anchor="t">
            <a:spAutoFit/>
          </a:bodyPr>
          <a:p>
            <a:pPr algn="just">
              <a:lnSpc>
                <a:spcPct val="120000"/>
              </a:lnSpc>
              <a:spcBef>
                <a:spcPts val="0"/>
              </a:spcBef>
              <a:spcAft>
                <a:spcPts val="0"/>
              </a:spcAft>
            </a:pPr>
            <a:r>
              <a:rPr lang="zh-CN" altLang="en-US"/>
              <a:t>1926 年 12 月，国际乒乓球联合会在英国伦敦成立，并将随后举行的欧洲乒乓球锦标赛确定为第 1 届世界乒乓球锦标赛。当时的比赛设男子团体、男子单打、女子单打、男子双打和男女混合双打 5 个项目。</a:t>
            </a:r>
            <a:endParaRPr lang="zh-CN" altLang="en-US"/>
          </a:p>
          <a:p>
            <a:pPr algn="just">
              <a:lnSpc>
                <a:spcPct val="120000"/>
              </a:lnSpc>
              <a:spcBef>
                <a:spcPts val="0"/>
              </a:spcBef>
              <a:spcAft>
                <a:spcPts val="0"/>
              </a:spcAft>
            </a:pPr>
            <a:r>
              <a:rPr lang="zh-CN" altLang="en-US"/>
              <a:t>自 2003 年第 47 届世界乒乓球锦标赛开始，单项比赛于单数年举行，团体赛在双数年举行。</a:t>
            </a:r>
            <a:endParaRPr lang="zh-CN" altLang="en-US"/>
          </a:p>
          <a:p>
            <a:pPr algn="just">
              <a:lnSpc>
                <a:spcPct val="120000"/>
              </a:lnSpc>
              <a:spcBef>
                <a:spcPts val="0"/>
              </a:spcBef>
              <a:spcAft>
                <a:spcPts val="0"/>
              </a:spcAft>
            </a:pPr>
            <a:r>
              <a:rPr lang="zh-CN" altLang="en-US"/>
              <a:t>国际重大的乒乓球比赛还有世界杯乒乓球赛和奥运会乒乓球赛。国际乒乓球联合会从 1980 年起每年举办一届乒乓球世界杯赛（埃文斯杯），1996 年增设了世界杯女子单打项目。1983 年 10 月 1日，国际奥林匹克委员会在德国巴登举行的第 84 次会议上决定，自 1988 年在韩国汉城奥运会开始，乒乓球被列为奥运会正式比赛项目，比赛设男子单打、女子单打和男子双打、女子双打 4 个项目。</a:t>
            </a:r>
            <a:endParaRPr lang="zh-CN" altLang="en-US"/>
          </a:p>
        </p:txBody>
      </p:sp>
      <p:sp>
        <p:nvSpPr>
          <p:cNvPr id="4" name="圆角矩形 3"/>
          <p:cNvSpPr/>
          <p:nvPr/>
        </p:nvSpPr>
        <p:spPr>
          <a:xfrm>
            <a:off x="741045" y="3997325"/>
            <a:ext cx="11065510" cy="1263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741045" y="4225925"/>
            <a:ext cx="10760710" cy="2084070"/>
          </a:xfrm>
          <a:prstGeom prst="rect">
            <a:avLst/>
          </a:prstGeom>
          <a:noFill/>
        </p:spPr>
        <p:txBody>
          <a:bodyPr wrap="square" rtlCol="0" anchor="t">
            <a:spAutoFit/>
          </a:bodyPr>
          <a:p>
            <a:pPr algn="just">
              <a:lnSpc>
                <a:spcPct val="120000"/>
              </a:lnSpc>
              <a:spcBef>
                <a:spcPts val="0"/>
              </a:spcBef>
              <a:spcAft>
                <a:spcPts val="0"/>
              </a:spcAft>
            </a:pPr>
            <a:r>
              <a:rPr lang="zh-CN" altLang="en-US"/>
              <a:t>2000 年 10 月 1 日起，乒乓球运动进入“大球”时代，球体直径从 38 毫米增至 40 毫米，球的重量由 2.5 克增加到 2.7 克。这种变化使得击球的速度和旋转相对减弱，回合增加，从而使比赛更激烈更精彩。</a:t>
            </a:r>
            <a:endParaRPr lang="zh-CN" altLang="en-US"/>
          </a:p>
          <a:p>
            <a:pPr algn="just">
              <a:lnSpc>
                <a:spcPct val="120000"/>
              </a:lnSpc>
              <a:spcBef>
                <a:spcPts val="0"/>
              </a:spcBef>
              <a:spcAft>
                <a:spcPts val="0"/>
              </a:spcAft>
            </a:pPr>
            <a:r>
              <a:rPr lang="zh-CN" altLang="en-US"/>
              <a:t>2002 年 9 月 1 日，国际乒乓球联合会对乒乓球竞赛规则进行了重大修改，实行了“11 分制”和“无遮挡发球”，使乒乓球比赛增加了偶然性和悬念，世界乒乓球竞技水平更加均衡，比赛也更具观赏性。</a:t>
            </a:r>
            <a:endParaRPr lang="zh-CN" altLang="en-US"/>
          </a:p>
          <a:p>
            <a:pPr algn="just">
              <a:lnSpc>
                <a:spcPct val="120000"/>
              </a:lnSpc>
              <a:spcBef>
                <a:spcPts val="0"/>
              </a:spcBef>
              <a:spcAft>
                <a:spcPts val="0"/>
              </a:spcAft>
            </a:pPr>
            <a:r>
              <a:rPr lang="zh-CN" altLang="en-US"/>
              <a:t>在 2008 年北京奥运会上，乒乓球比赛项目有所改变，团体项目取代了双打项目。</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074410" cy="430530"/>
          </a:xfrm>
        </p:spPr>
        <p:txBody>
          <a:bodyPr/>
          <a:p>
            <a:r>
              <a:rPr lang="zh-CN" altLang="en-US">
                <a:sym typeface="+mn-ea"/>
              </a:rPr>
              <a:t>二、乒乓球运动的特点与锻炼价值</a:t>
            </a:r>
            <a:endParaRPr lang="zh-CN" altLang="en-US">
              <a:sym typeface="+mn-ea"/>
            </a:endParaRPr>
          </a:p>
        </p:txBody>
      </p:sp>
      <p:sp>
        <p:nvSpPr>
          <p:cNvPr id="6" name="文本框 5"/>
          <p:cNvSpPr txBox="1"/>
          <p:nvPr/>
        </p:nvSpPr>
        <p:spPr>
          <a:xfrm>
            <a:off x="652780" y="1313815"/>
            <a:ext cx="3802380" cy="466090"/>
          </a:xfrm>
          <a:prstGeom prst="rect">
            <a:avLst/>
          </a:prstGeom>
          <a:noFill/>
        </p:spPr>
        <p:txBody>
          <a:bodyPr wrap="square" rtlCol="0" anchor="t">
            <a:noAutofit/>
          </a:bodyPr>
          <a:p>
            <a:r>
              <a:rPr lang="zh-CN" altLang="en-US" sz="2000" b="1">
                <a:solidFill>
                  <a:schemeClr val="tx1"/>
                </a:solidFill>
              </a:rPr>
              <a:t>（一）乒乓球运动的特点</a:t>
            </a:r>
            <a:endParaRPr lang="zh-CN" altLang="en-US" sz="2000" b="1">
              <a:solidFill>
                <a:schemeClr val="tx1"/>
              </a:solidFill>
            </a:endParaRPr>
          </a:p>
        </p:txBody>
      </p:sp>
      <p:pic>
        <p:nvPicPr>
          <p:cNvPr id="7" name="http://photo-static-api.fotomore.com/creative/vcg/400/version23/VCG21gic13483260.jpg"/>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rcRect l="7087" r="7087"/>
          <a:stretch>
            <a:fillRect/>
          </a:stretch>
        </p:blipFill>
        <p:spPr>
          <a:xfrm>
            <a:off x="781723" y="2044723"/>
            <a:ext cx="2305412" cy="1871717"/>
          </a:xfrm>
          <a:prstGeom prst="roundRect">
            <a:avLst>
              <a:gd name="adj" fmla="val 9726"/>
            </a:avLst>
          </a:prstGeom>
          <a:ln>
            <a:solidFill>
              <a:schemeClr val="accent1">
                <a:lumMod val="75000"/>
              </a:schemeClr>
            </a:solidFill>
          </a:ln>
        </p:spPr>
      </p:pic>
      <p:sp>
        <p:nvSpPr>
          <p:cNvPr id="8" name="矩形 7"/>
          <p:cNvSpPr/>
          <p:nvPr>
            <p:custDataLst>
              <p:tags r:id="rId3"/>
            </p:custDataLst>
          </p:nvPr>
        </p:nvSpPr>
        <p:spPr>
          <a:xfrm>
            <a:off x="851789" y="4181420"/>
            <a:ext cx="2209040" cy="2244049"/>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a:ln>
                  <a:noFill/>
                  <a:prstDash val="sysDot"/>
                </a:ln>
                <a:solidFill>
                  <a:schemeClr val="tx1">
                    <a:lumMod val="85000"/>
                    <a:lumOff val="15000"/>
                  </a:schemeClr>
                </a:solidFill>
                <a:latin typeface="+mn-ea"/>
                <a:cs typeface="+mn-ea"/>
              </a:rPr>
              <a:t>（1）球体小、球体轻、速度快、旋转变化多，富有技巧性和很强的趣味性。</a:t>
            </a:r>
            <a:endParaRPr lang="zh-CN" altLang="en-US">
              <a:ln>
                <a:noFill/>
                <a:prstDash val="sysDot"/>
              </a:ln>
              <a:solidFill>
                <a:schemeClr val="tx1">
                  <a:lumMod val="85000"/>
                  <a:lumOff val="15000"/>
                </a:schemeClr>
              </a:solidFill>
              <a:latin typeface="+mn-ea"/>
              <a:cs typeface="+mn-ea"/>
            </a:endParaRPr>
          </a:p>
        </p:txBody>
      </p:sp>
      <p:pic>
        <p:nvPicPr>
          <p:cNvPr id="35" name="http://photo-static-api.fotomore.com/creative/vcg/400/version23/VCG21gic13483260.jpg"/>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rcRect l="7087" r="7087"/>
          <a:stretch>
            <a:fillRect/>
          </a:stretch>
        </p:blipFill>
        <p:spPr>
          <a:xfrm>
            <a:off x="3557220" y="2044723"/>
            <a:ext cx="2305412" cy="1871717"/>
          </a:xfrm>
          <a:prstGeom prst="roundRect">
            <a:avLst>
              <a:gd name="adj" fmla="val 9726"/>
            </a:avLst>
          </a:prstGeom>
          <a:ln>
            <a:solidFill>
              <a:schemeClr val="accent1">
                <a:lumMod val="75000"/>
              </a:schemeClr>
            </a:solidFill>
          </a:ln>
        </p:spPr>
      </p:pic>
      <p:sp>
        <p:nvSpPr>
          <p:cNvPr id="11" name="矩形 10"/>
          <p:cNvSpPr/>
          <p:nvPr>
            <p:custDataLst>
              <p:tags r:id="rId6"/>
            </p:custDataLst>
          </p:nvPr>
        </p:nvSpPr>
        <p:spPr>
          <a:xfrm>
            <a:off x="3626655" y="4181420"/>
            <a:ext cx="2209040" cy="2244049"/>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a:ln>
                  <a:noFill/>
                  <a:prstDash val="sysDot"/>
                </a:ln>
                <a:solidFill>
                  <a:schemeClr val="tx1">
                    <a:lumMod val="85000"/>
                    <a:lumOff val="15000"/>
                  </a:schemeClr>
                </a:solidFill>
                <a:latin typeface="+mn-ea"/>
                <a:cs typeface="+mn-ea"/>
              </a:rPr>
              <a:t>（2）乒乓球运动速度快、变化多，要求运动者在瞬间对球作出判断和反应。</a:t>
            </a:r>
            <a:endParaRPr lang="zh-CN" altLang="en-US">
              <a:ln>
                <a:noFill/>
                <a:prstDash val="sysDot"/>
              </a:ln>
              <a:solidFill>
                <a:schemeClr val="tx1">
                  <a:lumMod val="85000"/>
                  <a:lumOff val="15000"/>
                </a:schemeClr>
              </a:solidFill>
              <a:latin typeface="+mn-ea"/>
              <a:cs typeface="+mn-ea"/>
            </a:endParaRPr>
          </a:p>
        </p:txBody>
      </p:sp>
      <p:pic>
        <p:nvPicPr>
          <p:cNvPr id="54" name="http://photo-static-api.fotomore.com/creative/vcg/400/version23/VCG21gic13483260.jpg"/>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rcRect l="7150" r="7150"/>
          <a:stretch>
            <a:fillRect/>
          </a:stretch>
        </p:blipFill>
        <p:spPr>
          <a:xfrm>
            <a:off x="6332086" y="2044723"/>
            <a:ext cx="2305412" cy="1871717"/>
          </a:xfrm>
          <a:prstGeom prst="roundRect">
            <a:avLst>
              <a:gd name="adj" fmla="val 9726"/>
            </a:avLst>
          </a:prstGeom>
          <a:ln>
            <a:solidFill>
              <a:schemeClr val="accent1">
                <a:lumMod val="75000"/>
              </a:schemeClr>
            </a:solidFill>
          </a:ln>
        </p:spPr>
      </p:pic>
      <p:sp>
        <p:nvSpPr>
          <p:cNvPr id="15" name="矩形 14"/>
          <p:cNvSpPr/>
          <p:nvPr>
            <p:custDataLst>
              <p:tags r:id="rId9"/>
            </p:custDataLst>
          </p:nvPr>
        </p:nvSpPr>
        <p:spPr>
          <a:xfrm>
            <a:off x="6402152" y="4181420"/>
            <a:ext cx="2209040" cy="2244049"/>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a:ln>
                  <a:noFill/>
                  <a:prstDash val="sysDot"/>
                </a:ln>
                <a:solidFill>
                  <a:schemeClr val="tx1">
                    <a:lumMod val="85000"/>
                    <a:lumOff val="15000"/>
                  </a:schemeClr>
                </a:solidFill>
                <a:latin typeface="+mn-ea"/>
                <a:cs typeface="+mn-ea"/>
              </a:rPr>
              <a:t>（3）运动量可大可小，不受年龄、性别和身体条件的限制。</a:t>
            </a:r>
            <a:endParaRPr lang="zh-CN" altLang="en-US">
              <a:ln>
                <a:noFill/>
                <a:prstDash val="sysDot"/>
              </a:ln>
              <a:solidFill>
                <a:schemeClr val="tx1">
                  <a:lumMod val="85000"/>
                  <a:lumOff val="15000"/>
                </a:schemeClr>
              </a:solidFill>
              <a:latin typeface="+mn-ea"/>
              <a:cs typeface="+mn-ea"/>
            </a:endParaRPr>
          </a:p>
        </p:txBody>
      </p:sp>
      <p:pic>
        <p:nvPicPr>
          <p:cNvPr id="60" name="http://photo-static-api.fotomore.com/creative/vcg/400/version23/VCG21gic13483260.jpg"/>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rcRect l="7150" r="7150"/>
          <a:stretch>
            <a:fillRect/>
          </a:stretch>
        </p:blipFill>
        <p:spPr>
          <a:xfrm>
            <a:off x="9107583" y="2044723"/>
            <a:ext cx="2305412" cy="1871717"/>
          </a:xfrm>
          <a:prstGeom prst="roundRect">
            <a:avLst>
              <a:gd name="adj" fmla="val 9726"/>
            </a:avLst>
          </a:prstGeom>
          <a:ln>
            <a:solidFill>
              <a:schemeClr val="accent1">
                <a:lumMod val="75000"/>
              </a:schemeClr>
            </a:solidFill>
          </a:ln>
        </p:spPr>
      </p:pic>
      <p:sp>
        <p:nvSpPr>
          <p:cNvPr id="18" name="矩形 17"/>
          <p:cNvSpPr/>
          <p:nvPr>
            <p:custDataLst>
              <p:tags r:id="rId12"/>
            </p:custDataLst>
          </p:nvPr>
        </p:nvSpPr>
        <p:spPr>
          <a:xfrm>
            <a:off x="9177018" y="4181420"/>
            <a:ext cx="2209040" cy="2244049"/>
          </a:xfrm>
          <a:prstGeom prst="rect">
            <a:avLst/>
          </a:prstGeom>
          <a:noFill/>
        </p:spPr>
        <p:txBody>
          <a:bodyPr wrap="square" lIns="0" tIns="0" rIns="0" bIns="0" rtlCol="0" anchor="t" anchorCtr="0">
            <a:noAutofit/>
          </a:bodyPr>
          <a:p>
            <a:pPr algn="just">
              <a:lnSpc>
                <a:spcPct val="130000"/>
              </a:lnSpc>
              <a:spcBef>
                <a:spcPct val="0"/>
              </a:spcBef>
              <a:spcAft>
                <a:spcPct val="0"/>
              </a:spcAft>
            </a:pPr>
            <a:r>
              <a:rPr lang="zh-CN" altLang="en-US">
                <a:ln>
                  <a:noFill/>
                  <a:prstDash val="sysDot"/>
                </a:ln>
                <a:solidFill>
                  <a:schemeClr val="tx1">
                    <a:lumMod val="85000"/>
                    <a:lumOff val="15000"/>
                  </a:schemeClr>
                </a:solidFill>
                <a:latin typeface="+mn-ea"/>
                <a:cs typeface="+mn-ea"/>
              </a:rPr>
              <a:t>（4）器材设备比较简单，室内室外均可以进行，易于开展。</a:t>
            </a:r>
            <a:endParaRPr lang="zh-CN" altLang="en-US">
              <a:ln>
                <a:noFill/>
                <a:prstDash val="sysDot"/>
              </a:ln>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56615" y="1851660"/>
            <a:ext cx="4043680" cy="632460"/>
            <a:chOff x="1349" y="3737"/>
            <a:chExt cx="4968" cy="996"/>
          </a:xfrm>
        </p:grpSpPr>
        <p:sp>
          <p:nvSpPr>
            <p:cNvPr id="12" name="圆角矩形 11"/>
            <p:cNvSpPr/>
            <p:nvPr/>
          </p:nvSpPr>
          <p:spPr>
            <a:xfrm>
              <a:off x="1773" y="3737"/>
              <a:ext cx="4545" cy="997"/>
            </a:xfrm>
            <a:prstGeom prst="roundRect">
              <a:avLst>
                <a:gd name="adj" fmla="val 0"/>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1349" y="3737"/>
              <a:ext cx="267" cy="997"/>
            </a:xfrm>
            <a:prstGeom prst="roundRect">
              <a:avLst>
                <a:gd name="adj" fmla="val 0"/>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标题 1"/>
          <p:cNvSpPr>
            <a:spLocks noGrp="1"/>
          </p:cNvSpPr>
          <p:nvPr>
            <p:ph type="title"/>
          </p:nvPr>
        </p:nvSpPr>
        <p:spPr>
          <a:xfrm>
            <a:off x="856615" y="403225"/>
            <a:ext cx="7771130" cy="430530"/>
          </a:xfrm>
        </p:spPr>
        <p:txBody>
          <a:bodyPr/>
          <a:p>
            <a:r>
              <a:rPr lang="zh-CN" altLang="en-US"/>
              <a:t>二、乒乓球运动的特点与锻炼价值</a:t>
            </a:r>
            <a:endParaRPr lang="zh-CN" altLang="en-US"/>
          </a:p>
        </p:txBody>
      </p:sp>
      <p:sp>
        <p:nvSpPr>
          <p:cNvPr id="5" name="文本框 4"/>
          <p:cNvSpPr txBox="1"/>
          <p:nvPr/>
        </p:nvSpPr>
        <p:spPr>
          <a:xfrm>
            <a:off x="1026160" y="2583180"/>
            <a:ext cx="4862830" cy="3830955"/>
          </a:xfrm>
          <a:prstGeom prst="rect">
            <a:avLst/>
          </a:prstGeom>
          <a:noFill/>
        </p:spPr>
        <p:txBody>
          <a:bodyPr wrap="square" rtlCol="0" anchor="t">
            <a:spAutoFit/>
          </a:bodyPr>
          <a:p>
            <a:pPr algn="just">
              <a:lnSpc>
                <a:spcPct val="150000"/>
              </a:lnSpc>
            </a:pPr>
            <a:r>
              <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rPr>
              <a:t>经常参加乒乓球锻炼，可以发展人的灵敏性和协调性，提高动作的速度和上下肢活动的能力，改善心血管系统的机能，促进新陈代谢，增强体质，培养参与者勇敢顽强、机智果断等品质。此外，乒乓球运动对场地设备、气候条件和练习者身体素质的要求也相对简单，是一项男女老幼皆宜、健身效果非常好的运动，因而深受人们的喜爱，更是很多大、中、小学生首选的一项运动。</a:t>
            </a:r>
            <a:endParaRPr lang="zh-CN" altLang="en-US">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7" name="文本框 6"/>
          <p:cNvSpPr txBox="1"/>
          <p:nvPr/>
        </p:nvSpPr>
        <p:spPr>
          <a:xfrm>
            <a:off x="1249680" y="1977390"/>
            <a:ext cx="3651250" cy="398780"/>
          </a:xfrm>
          <a:prstGeom prst="rect">
            <a:avLst/>
          </a:prstGeom>
          <a:noFill/>
        </p:spPr>
        <p:txBody>
          <a:bodyPr wrap="square" rtlCol="0" anchor="t">
            <a:spAutoFit/>
          </a:bodyPr>
          <a:p>
            <a:r>
              <a:rPr lang="zh-CN" altLang="en-US" sz="2000" b="1"/>
              <a:t>（二）乒乓球运动的锻炼价值</a:t>
            </a:r>
            <a:endParaRPr lang="zh-CN" altLang="en-US" sz="2000" b="1"/>
          </a:p>
        </p:txBody>
      </p:sp>
      <p:pic>
        <p:nvPicPr>
          <p:cNvPr id="15" name="图片 14"/>
          <p:cNvPicPr>
            <a:picLocks noChangeAspect="1"/>
          </p:cNvPicPr>
          <p:nvPr/>
        </p:nvPicPr>
        <p:blipFill>
          <a:blip r:embed="rId1"/>
          <a:stretch>
            <a:fillRect/>
          </a:stretch>
        </p:blipFill>
        <p:spPr>
          <a:xfrm>
            <a:off x="6631305" y="1685925"/>
            <a:ext cx="4321175" cy="4418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羽毛球运动</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六</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3575" y="1709420"/>
            <a:ext cx="5099050" cy="3322955"/>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现代羽毛球运动诞生于英国，由网球派生而来。它简单易学，设备简单，适合男女老幼，且运动量可根据个人年龄、体质、运动水平和场地环境而灵活调整和设定。本任务需要</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我们学习羽毛球运动的相关理论知识，在理解的基础上掌握羽毛球的基本技术和基本战术，并进行相应的训练。</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363" cy="2381"/>
            </a:xfrm>
            <a:prstGeom prst="rect">
              <a:avLst/>
            </a:prstGeom>
            <a:noFill/>
          </p:spPr>
          <p:txBody>
            <a:bodyPr wrap="square" rtlCol="0" anchor="t" anchorCtr="0">
              <a:normAutofit lnSpcReduction="10000"/>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了解羽毛球运动的起源与发展、特点与锻炼价值。</a:t>
              </a:r>
              <a:endParaRPr sz="20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148"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solidFill>
                    <a:schemeClr val="tx1"/>
                  </a:solidFill>
                  <a:uFillTx/>
                  <a:sym typeface="汉仪劲楷简" panose="00020600040101010101" charset="-122"/>
                </a:rPr>
                <a:t>掌握羽毛球的基本技术和基本战术。</a:t>
              </a:r>
              <a:endParaRPr sz="2000" spc="200">
                <a:solidFill>
                  <a:schemeClr val="tx1"/>
                </a:solidFill>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775" cy="2011680"/>
            <a:chOff x="7208" y="6461"/>
            <a:chExt cx="5165" cy="3168"/>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429" cy="2381"/>
            </a:xfrm>
            <a:prstGeom prst="rect">
              <a:avLst/>
            </a:prstGeom>
            <a:noFill/>
          </p:spPr>
          <p:txBody>
            <a:bodyPr wrap="square" rtlCol="0" anchor="t" anchorCtr="0">
              <a:noAutofit/>
            </a:bodyPr>
            <a:p>
              <a:pPr marL="0" lvl="0" indent="0" algn="just">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体会到羽毛球运动的乐趣，并积极参加羽毛球运动。</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99720" y="284226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299720" y="130873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99720" y="209423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396240" y="1527810"/>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299720" y="2233295"/>
            <a:ext cx="5650865" cy="460375"/>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羽毛球场、羽毛球拍、羽毛球</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矩形 3"/>
          <p:cNvSpPr/>
          <p:nvPr/>
        </p:nvSpPr>
        <p:spPr>
          <a:xfrm>
            <a:off x="299720" y="3563620"/>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396240" y="2973070"/>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299720" y="3816985"/>
            <a:ext cx="11490960" cy="2745740"/>
          </a:xfrm>
          <a:prstGeom prst="rect">
            <a:avLst/>
          </a:prstGeom>
          <a:noFill/>
        </p:spPr>
        <p:txBody>
          <a:bodyPr wrap="square" rtlCol="0" anchor="t">
            <a:spAutoFit/>
          </a:bodyPr>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穿戴合适的装备。穿运动鞋，穿着透气性好、吸汗效果佳的运动服，保持身体干爽，减少皮肤摩擦。必要时佩戴护具，如护膝、护踝、护腕等，保护容易受伤的关节。</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选择重量适中、手感良好的球拍，避免使用过轻或过重的球拍。</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检查场地。确保场地平整，无障碍物或不安全的区域，照明充足，避免因视线不清造成的意外。</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4. 充分热身。赛前进行轻松的慢跑和动态拉伸，特别是腿部、腰部和手臂的肌肉群，以提高柔韧性和反应速度，减少受伤风险。</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5. 熟知羽毛球运动训练常见的运动损伤，如腕部扭伤、脚踝扭伤、膝盖损伤、肩部损伤。知道在运动中不慎受伤，应立即停止比赛，及时处理，如果出现严重的损伤要及时就医。</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6. 避免在不适宜的情况下打球：感冒、发烧、受伤未愈、酒后、哮喘、高血压、心脏病等情况下不宜打球。</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6615" y="403225"/>
            <a:ext cx="6074410" cy="430530"/>
          </a:xfrm>
        </p:spPr>
        <p:txBody>
          <a:bodyPr/>
          <a:p>
            <a:r>
              <a:rPr lang="zh-CN" altLang="en-US">
                <a:sym typeface="+mn-ea"/>
              </a:rPr>
              <a:t>一、羽毛球运动的起源与发展</a:t>
            </a:r>
            <a:endParaRPr lang="zh-CN" altLang="en-US">
              <a:sym typeface="+mn-ea"/>
            </a:endParaRPr>
          </a:p>
        </p:txBody>
      </p:sp>
      <p:sp>
        <p:nvSpPr>
          <p:cNvPr id="3" name="文本框 2"/>
          <p:cNvSpPr txBox="1"/>
          <p:nvPr/>
        </p:nvSpPr>
        <p:spPr>
          <a:xfrm>
            <a:off x="741045" y="1043305"/>
            <a:ext cx="10760710" cy="3576955"/>
          </a:xfrm>
          <a:prstGeom prst="rect">
            <a:avLst/>
          </a:prstGeom>
          <a:noFill/>
        </p:spPr>
        <p:txBody>
          <a:bodyPr wrap="square" rtlCol="0" anchor="t">
            <a:spAutoFit/>
          </a:bodyPr>
          <a:p>
            <a:pPr algn="just">
              <a:lnSpc>
                <a:spcPct val="140000"/>
              </a:lnSpc>
              <a:spcBef>
                <a:spcPts val="0"/>
              </a:spcBef>
              <a:spcAft>
                <a:spcPts val="0"/>
              </a:spcAft>
            </a:pPr>
            <a:r>
              <a:rPr lang="zh-CN" altLang="en-US"/>
              <a:t>现代羽毛球运动起源于英国。1873 年，在英国格拉斯哥附近的伯明顿庄园里举办了一次游园活动。由于下雨，大家只好聚在室内。当时有位退役的军官将“浦那游戏”介绍给了大家，由于这项游戏的趣味性强，参与者个个尽兴而归，于是这项游戏活动便逐渐风行起来，并以“伯明顿”命名。英语中的羽毛球运动名称“Badminton”便由此而得。</a:t>
            </a:r>
            <a:endParaRPr lang="zh-CN" altLang="en-US"/>
          </a:p>
          <a:p>
            <a:pPr algn="just">
              <a:lnSpc>
                <a:spcPct val="140000"/>
              </a:lnSpc>
              <a:spcBef>
                <a:spcPts val="0"/>
              </a:spcBef>
              <a:spcAft>
                <a:spcPts val="0"/>
              </a:spcAft>
            </a:pPr>
            <a:r>
              <a:rPr lang="zh-CN" altLang="en-US"/>
              <a:t>1875 年，世界上第一部羽毛球规则在印度拟定，但由于世界各地的人们对这项运动的见解不一，因此各地所制定的规则和场地也不一样。</a:t>
            </a:r>
            <a:endParaRPr lang="zh-CN" altLang="en-US"/>
          </a:p>
          <a:p>
            <a:pPr algn="just">
              <a:lnSpc>
                <a:spcPct val="140000"/>
              </a:lnSpc>
              <a:spcBef>
                <a:spcPts val="0"/>
              </a:spcBef>
              <a:spcAft>
                <a:spcPts val="0"/>
              </a:spcAft>
            </a:pPr>
            <a:r>
              <a:rPr lang="zh-CN" altLang="en-US"/>
              <a:t>1878 年，英国人制定了渐趋完善和统一的比赛规则。</a:t>
            </a:r>
            <a:endParaRPr lang="zh-CN" altLang="en-US"/>
          </a:p>
          <a:p>
            <a:pPr algn="just">
              <a:lnSpc>
                <a:spcPct val="140000"/>
              </a:lnSpc>
              <a:spcBef>
                <a:spcPts val="0"/>
              </a:spcBef>
              <a:spcAft>
                <a:spcPts val="0"/>
              </a:spcAft>
            </a:pPr>
            <a:r>
              <a:rPr lang="zh-CN" altLang="en-US"/>
              <a:t>1899 年，英国羽毛球协会举办了首届全英羽毛球锦标赛。此后，每年 3 月在伦敦举办一次，一直沿袭至今。</a:t>
            </a:r>
            <a:endParaRPr lang="zh-CN" altLang="en-US"/>
          </a:p>
        </p:txBody>
      </p:sp>
      <p:sp>
        <p:nvSpPr>
          <p:cNvPr id="4" name="圆角矩形 3"/>
          <p:cNvSpPr/>
          <p:nvPr/>
        </p:nvSpPr>
        <p:spPr>
          <a:xfrm>
            <a:off x="650240" y="4667885"/>
            <a:ext cx="11065510" cy="126365"/>
          </a:xfrm>
          <a:prstGeom prst="round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50240" y="5054600"/>
            <a:ext cx="10760710" cy="1252855"/>
          </a:xfrm>
          <a:prstGeom prst="rect">
            <a:avLst/>
          </a:prstGeom>
          <a:noFill/>
        </p:spPr>
        <p:txBody>
          <a:bodyPr wrap="square" rtlCol="0" anchor="t">
            <a:spAutoFit/>
          </a:bodyPr>
          <a:p>
            <a:pPr algn="just">
              <a:lnSpc>
                <a:spcPct val="140000"/>
              </a:lnSpc>
              <a:spcBef>
                <a:spcPts val="0"/>
              </a:spcBef>
              <a:spcAft>
                <a:spcPts val="0"/>
              </a:spcAft>
            </a:pPr>
            <a:r>
              <a:rPr lang="zh-CN" altLang="en-US"/>
              <a:t>20 世纪 20 年代初，羽毛球运动传入我国。中华人民共和国成立前，只在上海、广州、北京、天津等城市的教会学校开展过羽毛球运动。1954 年，中华人民共和国成立后组建了国家羽毛球队。1959 年 9 月，在第一届全运会上，羽毛球被列为正式比赛项目。</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856615" y="403225"/>
            <a:ext cx="6509385" cy="430530"/>
          </a:xfrm>
        </p:spPr>
        <p:txBody>
          <a:bodyPr/>
          <a:p>
            <a:r>
              <a:rPr lang="zh-CN" altLang="en-US">
                <a:sym typeface="+mn-ea"/>
              </a:rPr>
              <a:t>一、羽毛球运动的起源与发展</a:t>
            </a:r>
            <a:endParaRPr lang="zh-CN" altLang="en-US"/>
          </a:p>
        </p:txBody>
      </p:sp>
      <p:sp>
        <p:nvSpPr>
          <p:cNvPr id="3" name="文本框 2"/>
          <p:cNvSpPr txBox="1"/>
          <p:nvPr/>
        </p:nvSpPr>
        <p:spPr>
          <a:xfrm>
            <a:off x="871855" y="2110105"/>
            <a:ext cx="6087110" cy="3830955"/>
          </a:xfrm>
          <a:prstGeom prst="rect">
            <a:avLst/>
          </a:prstGeom>
          <a:noFill/>
        </p:spPr>
        <p:txBody>
          <a:bodyPr wrap="square" rtlCol="0" anchor="t">
            <a:spAutoFit/>
          </a:bodyPr>
          <a:p>
            <a:pPr algn="just">
              <a:lnSpc>
                <a:spcPct val="150000"/>
              </a:lnSpc>
            </a:pPr>
            <a:r>
              <a:rPr lang="zh-CN" altLang="en-US"/>
              <a:t>在羽毛球健儿们的共同努力下，我国的羽毛球事业取得了令人瞩目的成绩。在 1978 年第八届亚运会上，获得了男子团体第二名和女子团体冠军。1979 年，在杭州举办的第一届世界杯羽毛球比赛和第二届世界羽毛球锦标赛，我国运动员取得了男、女团体，男、女单打和男子双打共</a:t>
            </a:r>
            <a:endParaRPr lang="zh-CN" altLang="en-US"/>
          </a:p>
          <a:p>
            <a:pPr algn="just">
              <a:lnSpc>
                <a:spcPct val="150000"/>
              </a:lnSpc>
            </a:pPr>
            <a:r>
              <a:rPr lang="zh-CN" altLang="en-US"/>
              <a:t>五项冠军。</a:t>
            </a:r>
            <a:endParaRPr lang="zh-CN" altLang="en-US"/>
          </a:p>
          <a:p>
            <a:pPr algn="just">
              <a:lnSpc>
                <a:spcPct val="150000"/>
              </a:lnSpc>
            </a:pPr>
            <a:r>
              <a:rPr lang="zh-CN" altLang="en-US"/>
              <a:t>此后在国际比赛中，我国羽毛球队在团体赛、单项赛上取得优异的成绩，展示了中国羽毛球队的实力，充分证明了我国羽毛球运动已进入世界强者的行列。</a:t>
            </a:r>
            <a:endParaRPr lang="zh-CN" altLang="en-US"/>
          </a:p>
        </p:txBody>
      </p:sp>
      <p:sp>
        <p:nvSpPr>
          <p:cNvPr id="4" name="矩形 3"/>
          <p:cNvSpPr/>
          <p:nvPr/>
        </p:nvSpPr>
        <p:spPr>
          <a:xfrm>
            <a:off x="670560" y="2110105"/>
            <a:ext cx="6827520" cy="3831590"/>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7160895" y="1349375"/>
            <a:ext cx="5095875" cy="4772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5565775" y="3083560"/>
            <a:ext cx="6175375" cy="922020"/>
          </a:xfrm>
          <a:prstGeom prst="rect">
            <a:avLst/>
          </a:prstGeom>
          <a:noFill/>
        </p:spPr>
        <p:txBody>
          <a:bodyPr wrap="square">
            <a:spAutoFit/>
          </a:bodyPr>
          <a:lstStyle>
            <a:defPPr>
              <a:defRPr lang="zh-CN"/>
            </a:defPPr>
            <a:lvl1pPr algn="l">
              <a:defRPr sz="8800">
                <a:gradFill flip="none" rotWithShape="1">
                  <a:gsLst>
                    <a:gs pos="100000">
                      <a:srgbClr val="028A96"/>
                    </a:gs>
                    <a:gs pos="60000">
                      <a:srgbClr val="00AB3C"/>
                    </a:gs>
                    <a:gs pos="0">
                      <a:srgbClr val="0F82CB"/>
                    </a:gs>
                  </a:gsLst>
                  <a:lin ang="10800000" scaled="1"/>
                </a:gradFill>
                <a:latin typeface="汉仪菱心体简" panose="02010400000101010101" pitchFamily="2" charset="-122"/>
                <a:ea typeface="汉仪菱心体简" panose="02010400000101010101" pitchFamily="2" charset="-122"/>
                <a:cs typeface="+mn-ea"/>
              </a:defRPr>
            </a:lvl1pPr>
          </a:lstStyle>
          <a:p>
            <a:pPr algn="ctr"/>
            <a:r>
              <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rPr>
              <a:t>篮球运动</a:t>
            </a:r>
            <a:endParaRPr lang="zh-CN" altLang="en-US" sz="5400">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847476">
            <a:off x="6612890" y="1616075"/>
            <a:ext cx="1052195" cy="962660"/>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847476">
            <a:off x="6970395" y="1743075"/>
            <a:ext cx="337185" cy="708025"/>
          </a:xfrm>
          <a:prstGeom prst="rect">
            <a:avLst/>
          </a:prstGeom>
          <a:noFill/>
        </p:spPr>
        <p:txBody>
          <a:bodyPr wrap="square" rtlCol="0">
            <a:spAutoFit/>
          </a:bodyPr>
          <a:lstStyle/>
          <a:p>
            <a:pPr algn="ctr"/>
            <a:endParaRPr lang="zh-CN" altLang="en-US" sz="40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5" name="矩形 44"/>
          <p:cNvSpPr/>
          <p:nvPr/>
        </p:nvSpPr>
        <p:spPr>
          <a:xfrm rot="20908138">
            <a:off x="6759575" y="176212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汉仪铸字葫芦娃W" panose="00020600040101010101" charset="-122"/>
              <a:ea typeface="汉仪铸字葫芦娃W" panose="00020600040101010101" charset="-122"/>
            </a:endParaRPr>
          </a:p>
        </p:txBody>
      </p:sp>
      <p:sp>
        <p:nvSpPr>
          <p:cNvPr id="43" name="文本框 42"/>
          <p:cNvSpPr txBox="1"/>
          <p:nvPr/>
        </p:nvSpPr>
        <p:spPr>
          <a:xfrm rot="20605942">
            <a:off x="6781800" y="1764665"/>
            <a:ext cx="942340"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任</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0" name="矩形 79"/>
          <p:cNvSpPr/>
          <p:nvPr/>
        </p:nvSpPr>
        <p:spPr>
          <a:xfrm rot="555320">
            <a:off x="8174355" y="1576070"/>
            <a:ext cx="1052195" cy="962660"/>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1" name="文本框 80"/>
          <p:cNvSpPr txBox="1"/>
          <p:nvPr/>
        </p:nvSpPr>
        <p:spPr>
          <a:xfrm rot="555320">
            <a:off x="8531860" y="154241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9" name="矩形 78"/>
          <p:cNvSpPr/>
          <p:nvPr/>
        </p:nvSpPr>
        <p:spPr>
          <a:xfrm rot="530917">
            <a:off x="8293100" y="169354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77" name="文本框 76"/>
          <p:cNvSpPr txBox="1"/>
          <p:nvPr/>
        </p:nvSpPr>
        <p:spPr>
          <a:xfrm rot="662449" flipH="1">
            <a:off x="8314690" y="1664970"/>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伍</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87" name="矩形 86"/>
          <p:cNvSpPr/>
          <p:nvPr/>
        </p:nvSpPr>
        <p:spPr>
          <a:xfrm rot="20553452">
            <a:off x="9672320" y="1510030"/>
            <a:ext cx="1052195" cy="962660"/>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tx1"/>
              </a:solidFill>
              <a:latin typeface="汉仪铸字葫芦娃W" panose="00020600040101010101" charset="-122"/>
              <a:ea typeface="汉仪铸字葫芦娃W" panose="00020600040101010101" charset="-122"/>
              <a:sym typeface="汉仪劲楷简" panose="00020600040101010101" charset="-122"/>
            </a:endParaRPr>
          </a:p>
        </p:txBody>
      </p:sp>
      <p:sp>
        <p:nvSpPr>
          <p:cNvPr id="88" name="文本框 87"/>
          <p:cNvSpPr txBox="1"/>
          <p:nvPr/>
        </p:nvSpPr>
        <p:spPr>
          <a:xfrm rot="20553452">
            <a:off x="10029825" y="1476375"/>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86" name="矩形 85"/>
          <p:cNvSpPr/>
          <p:nvPr/>
        </p:nvSpPr>
        <p:spPr>
          <a:xfrm rot="20635060">
            <a:off x="9801860" y="1645285"/>
            <a:ext cx="800100" cy="70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汉仪铸字葫芦娃W" panose="00020600040101010101" charset="-122"/>
              <a:ea typeface="汉仪铸字葫芦娃W" panose="00020600040101010101" charset="-122"/>
            </a:endParaRPr>
          </a:p>
        </p:txBody>
      </p:sp>
      <p:sp>
        <p:nvSpPr>
          <p:cNvPr id="84" name="文本框 83"/>
          <p:cNvSpPr txBox="1"/>
          <p:nvPr/>
        </p:nvSpPr>
        <p:spPr>
          <a:xfrm rot="20386458" flipH="1">
            <a:off x="9894570" y="1703705"/>
            <a:ext cx="273685" cy="768350"/>
          </a:xfrm>
          <a:prstGeom prst="rect">
            <a:avLst/>
          </a:prstGeom>
          <a:noFill/>
        </p:spPr>
        <p:txBody>
          <a:bodyPr wrap="square">
            <a:spAutoFit/>
          </a:bodyPr>
          <a:lstStyle/>
          <a:p>
            <a:pPr algn="l"/>
            <a:r>
              <a:rPr lang="zh-CN" altLang="en-US" sz="4400">
                <a:solidFill>
                  <a:schemeClr val="tx1"/>
                </a:solidFill>
                <a:latin typeface="汉仪铸字葫芦娃W" panose="00020600040101010101" charset="-122"/>
                <a:ea typeface="汉仪铸字葫芦娃W" panose="00020600040101010101" charset="-122"/>
                <a:cs typeface="+mn-ea"/>
                <a:sym typeface="+mn-lt"/>
              </a:rPr>
              <a:t>一</a:t>
            </a:r>
            <a:endParaRPr lang="zh-CN" altLang="en-US" sz="4400">
              <a:solidFill>
                <a:schemeClr val="tx1"/>
              </a:solidFill>
              <a:latin typeface="汉仪铸字葫芦娃W" panose="00020600040101010101" charset="-122"/>
              <a:ea typeface="汉仪铸字葫芦娃W" panose="00020600040101010101" charset="-122"/>
              <a:cs typeface="+mn-ea"/>
              <a:sym typeface="+mn-lt"/>
            </a:endParaRPr>
          </a:p>
        </p:txBody>
      </p:sp>
      <p:sp>
        <p:nvSpPr>
          <p:cNvPr id="95" name="文本框 94"/>
          <p:cNvSpPr txBox="1"/>
          <p:nvPr/>
        </p:nvSpPr>
        <p:spPr>
          <a:xfrm rot="711397">
            <a:off x="10419715" y="1407160"/>
            <a:ext cx="337185" cy="1030605"/>
          </a:xfrm>
          <a:prstGeom prst="rect">
            <a:avLst/>
          </a:prstGeom>
          <a:noFill/>
        </p:spPr>
        <p:txBody>
          <a:bodyPr wrap="square" rtlCol="0">
            <a:spAutoFit/>
          </a:bodyPr>
          <a:lstStyle/>
          <a:p>
            <a:pPr algn="ctr"/>
            <a:endParaRPr lang="zh-CN" altLang="en-US" sz="3600" b="1">
              <a:solidFill>
                <a:schemeClr val="tx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856615" y="403225"/>
            <a:ext cx="7477760" cy="430530"/>
          </a:xfrm>
        </p:spPr>
        <p:txBody>
          <a:bodyPr/>
          <a:p>
            <a:r>
              <a:rPr lang="zh-CN" altLang="en-US">
                <a:sym typeface="+mn-ea"/>
              </a:rPr>
              <a:t>二、羽毛球运动的特点与锻炼价值</a:t>
            </a:r>
            <a:endParaRPr lang="zh-CN" altLang="en-US">
              <a:sym typeface="+mn-ea"/>
            </a:endParaRPr>
          </a:p>
        </p:txBody>
      </p:sp>
      <p:sp>
        <p:nvSpPr>
          <p:cNvPr id="3" name="文本框 2"/>
          <p:cNvSpPr txBox="1"/>
          <p:nvPr/>
        </p:nvSpPr>
        <p:spPr>
          <a:xfrm>
            <a:off x="856615" y="2599690"/>
            <a:ext cx="6087110" cy="2584450"/>
          </a:xfrm>
          <a:prstGeom prst="rect">
            <a:avLst/>
          </a:prstGeom>
          <a:noFill/>
        </p:spPr>
        <p:txBody>
          <a:bodyPr wrap="square" rtlCol="0" anchor="t">
            <a:spAutoFit/>
          </a:bodyPr>
          <a:p>
            <a:pPr>
              <a:lnSpc>
                <a:spcPct val="150000"/>
              </a:lnSpc>
            </a:pPr>
            <a:r>
              <a:rPr lang="zh-CN" altLang="en-US"/>
              <a:t>羽毛球运动具有球轻、速度快、变化多的特点。羽毛球运动在室内外都可以进行，运动量可大可小，不同年龄、不同性别、不同身体条件的人均可参加此项活动。它可由两人组成单打比赛，四人组成双打比赛，也可由不同性别组成男女混合双打比赛。羽毛球运动是我国广大人民群众和少年儿童所喜爱的体育项目之一，它具有广泛的群众性。</a:t>
            </a:r>
            <a:endParaRPr lang="zh-CN" altLang="en-US"/>
          </a:p>
        </p:txBody>
      </p:sp>
      <p:sp>
        <p:nvSpPr>
          <p:cNvPr id="4" name="矩形 3"/>
          <p:cNvSpPr/>
          <p:nvPr/>
        </p:nvSpPr>
        <p:spPr>
          <a:xfrm>
            <a:off x="670560" y="2110105"/>
            <a:ext cx="6827520" cy="3251835"/>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71855" y="1892935"/>
            <a:ext cx="3358515" cy="398780"/>
          </a:xfrm>
          <a:prstGeom prst="rect">
            <a:avLst/>
          </a:prstGeom>
          <a:solidFill>
            <a:schemeClr val="bg1"/>
          </a:solidFill>
        </p:spPr>
        <p:txBody>
          <a:bodyPr wrap="square" rtlCol="0" anchor="t">
            <a:spAutoFit/>
          </a:bodyPr>
          <a:p>
            <a:r>
              <a:rPr lang="zh-CN" altLang="en-US" sz="2000" b="1"/>
              <a:t>（一）羽毛球运动的特点</a:t>
            </a:r>
            <a:endParaRPr lang="zh-CN" altLang="en-US" sz="2000" b="1"/>
          </a:p>
        </p:txBody>
      </p:sp>
      <p:pic>
        <p:nvPicPr>
          <p:cNvPr id="5" name="图片 4"/>
          <p:cNvPicPr>
            <a:picLocks noChangeAspect="1"/>
          </p:cNvPicPr>
          <p:nvPr/>
        </p:nvPicPr>
        <p:blipFill>
          <a:blip r:embed="rId1"/>
          <a:stretch>
            <a:fillRect/>
          </a:stretch>
        </p:blipFill>
        <p:spPr>
          <a:xfrm>
            <a:off x="7160895" y="1349375"/>
            <a:ext cx="5095875" cy="4772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856615" y="403225"/>
            <a:ext cx="7477760" cy="430530"/>
          </a:xfrm>
        </p:spPr>
        <p:txBody>
          <a:bodyPr/>
          <a:p>
            <a:r>
              <a:rPr lang="zh-CN" altLang="en-US">
                <a:sym typeface="+mn-ea"/>
              </a:rPr>
              <a:t>二、羽毛球运动的特点与锻炼价值</a:t>
            </a:r>
            <a:endParaRPr lang="zh-CN" altLang="en-US">
              <a:sym typeface="+mn-ea"/>
            </a:endParaRPr>
          </a:p>
        </p:txBody>
      </p:sp>
      <p:sp>
        <p:nvSpPr>
          <p:cNvPr id="3" name="文本框 2"/>
          <p:cNvSpPr txBox="1"/>
          <p:nvPr/>
        </p:nvSpPr>
        <p:spPr>
          <a:xfrm>
            <a:off x="856615" y="2599690"/>
            <a:ext cx="5894705" cy="2168525"/>
          </a:xfrm>
          <a:prstGeom prst="rect">
            <a:avLst/>
          </a:prstGeom>
          <a:noFill/>
        </p:spPr>
        <p:txBody>
          <a:bodyPr wrap="square" rtlCol="0" anchor="t">
            <a:spAutoFit/>
          </a:bodyPr>
          <a:p>
            <a:pPr algn="just">
              <a:lnSpc>
                <a:spcPct val="150000"/>
              </a:lnSpc>
            </a:pPr>
            <a:r>
              <a:rPr lang="zh-CN" altLang="en-US"/>
              <a:t>1. 提高身体素质</a:t>
            </a:r>
            <a:endParaRPr lang="zh-CN" altLang="en-US"/>
          </a:p>
          <a:p>
            <a:pPr algn="just">
              <a:lnSpc>
                <a:spcPct val="150000"/>
              </a:lnSpc>
            </a:pPr>
            <a:r>
              <a:rPr lang="zh-CN" altLang="en-US"/>
              <a:t>参加羽毛球比赛或训练，要在场地上不停地移动、跳跃、转体、挥拍，合理地运用各种击球技术和步法在场上对击。因此，有助于发展上肢、下肢和腰部肌肉的力量，提高耐力、协调性和灵敏性等身体素质。</a:t>
            </a:r>
            <a:endParaRPr lang="zh-CN" altLang="en-US"/>
          </a:p>
        </p:txBody>
      </p:sp>
      <p:sp>
        <p:nvSpPr>
          <p:cNvPr id="4" name="矩形 3"/>
          <p:cNvSpPr/>
          <p:nvPr/>
        </p:nvSpPr>
        <p:spPr>
          <a:xfrm>
            <a:off x="670560" y="2110105"/>
            <a:ext cx="6827520" cy="3251835"/>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71855" y="1892935"/>
            <a:ext cx="3712210" cy="398780"/>
          </a:xfrm>
          <a:prstGeom prst="rect">
            <a:avLst/>
          </a:prstGeom>
          <a:solidFill>
            <a:schemeClr val="bg1"/>
          </a:solidFill>
        </p:spPr>
        <p:txBody>
          <a:bodyPr wrap="square" rtlCol="0" anchor="t">
            <a:spAutoFit/>
          </a:bodyPr>
          <a:p>
            <a:r>
              <a:rPr lang="zh-CN" altLang="en-US" sz="2000" b="1"/>
              <a:t>（二）羽毛球运动的锻炼价值</a:t>
            </a:r>
            <a:endParaRPr lang="zh-CN" altLang="en-US" sz="2000" b="1"/>
          </a:p>
        </p:txBody>
      </p:sp>
      <p:pic>
        <p:nvPicPr>
          <p:cNvPr id="5" name="图片 4"/>
          <p:cNvPicPr>
            <a:picLocks noChangeAspect="1"/>
          </p:cNvPicPr>
          <p:nvPr/>
        </p:nvPicPr>
        <p:blipFill>
          <a:blip r:embed="rId1"/>
          <a:stretch>
            <a:fillRect/>
          </a:stretch>
        </p:blipFill>
        <p:spPr>
          <a:xfrm>
            <a:off x="7160895" y="1349375"/>
            <a:ext cx="5095875" cy="4772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856615" y="403225"/>
            <a:ext cx="7477760" cy="430530"/>
          </a:xfrm>
        </p:spPr>
        <p:txBody>
          <a:bodyPr/>
          <a:p>
            <a:r>
              <a:rPr lang="zh-CN" altLang="en-US">
                <a:sym typeface="+mn-ea"/>
              </a:rPr>
              <a:t>二、羽毛球运动的特点与锻炼价值</a:t>
            </a:r>
            <a:endParaRPr lang="zh-CN" altLang="en-US">
              <a:sym typeface="+mn-ea"/>
            </a:endParaRPr>
          </a:p>
        </p:txBody>
      </p:sp>
      <p:sp>
        <p:nvSpPr>
          <p:cNvPr id="3" name="文本框 2"/>
          <p:cNvSpPr txBox="1"/>
          <p:nvPr/>
        </p:nvSpPr>
        <p:spPr>
          <a:xfrm>
            <a:off x="856615" y="2524125"/>
            <a:ext cx="5894705" cy="2609215"/>
          </a:xfrm>
          <a:prstGeom prst="rect">
            <a:avLst/>
          </a:prstGeom>
          <a:noFill/>
        </p:spPr>
        <p:txBody>
          <a:bodyPr wrap="square" rtlCol="0" anchor="t">
            <a:spAutoFit/>
          </a:bodyPr>
          <a:p>
            <a:pPr algn="just">
              <a:lnSpc>
                <a:spcPct val="130000"/>
              </a:lnSpc>
              <a:spcBef>
                <a:spcPts val="0"/>
              </a:spcBef>
              <a:spcAft>
                <a:spcPts val="0"/>
              </a:spcAft>
            </a:pPr>
            <a:r>
              <a:rPr lang="zh-CN" altLang="en-US"/>
              <a:t>2. 提高身体机能，增强体质</a:t>
            </a:r>
            <a:endParaRPr lang="zh-CN" altLang="en-US"/>
          </a:p>
          <a:p>
            <a:pPr algn="just">
              <a:lnSpc>
                <a:spcPct val="130000"/>
              </a:lnSpc>
              <a:spcBef>
                <a:spcPts val="0"/>
              </a:spcBef>
              <a:spcAft>
                <a:spcPts val="0"/>
              </a:spcAft>
            </a:pPr>
            <a:r>
              <a:rPr lang="zh-CN" altLang="en-US"/>
              <a:t>羽毛球运动的运动量可根据个人的年龄、体质、运动水平及场地环境来调节。青少年参加羽毛球运动，可作为促进生长发育、提高身体机能的手段，运动量宜为中强度，活动时间以40～50 分钟为宜。老年人和体弱者运动量宜适度减小，活动时间以 20～30 分钟为宜，达到增强心血管和神经系统的功能目的，以增强体质。</a:t>
            </a:r>
            <a:endParaRPr lang="zh-CN" altLang="en-US"/>
          </a:p>
        </p:txBody>
      </p:sp>
      <p:sp>
        <p:nvSpPr>
          <p:cNvPr id="4" name="矩形 3"/>
          <p:cNvSpPr/>
          <p:nvPr/>
        </p:nvSpPr>
        <p:spPr>
          <a:xfrm>
            <a:off x="670560" y="2110105"/>
            <a:ext cx="6827520" cy="3251835"/>
          </a:xfrm>
          <a:prstGeom prst="rect">
            <a:avLst/>
          </a:prstGeom>
          <a:noFill/>
          <a:ln w="31750">
            <a:solidFill>
              <a:srgbClr val="4FC2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71855" y="1892935"/>
            <a:ext cx="3712210" cy="398780"/>
          </a:xfrm>
          <a:prstGeom prst="rect">
            <a:avLst/>
          </a:prstGeom>
          <a:solidFill>
            <a:schemeClr val="bg1"/>
          </a:solidFill>
        </p:spPr>
        <p:txBody>
          <a:bodyPr wrap="square" rtlCol="0" anchor="t">
            <a:spAutoFit/>
          </a:bodyPr>
          <a:p>
            <a:r>
              <a:rPr lang="zh-CN" altLang="en-US" sz="2000" b="1"/>
              <a:t>（二）羽毛球运动的锻炼价值</a:t>
            </a:r>
            <a:endParaRPr lang="zh-CN" altLang="en-US" sz="2000" b="1"/>
          </a:p>
        </p:txBody>
      </p:sp>
      <p:pic>
        <p:nvPicPr>
          <p:cNvPr id="5" name="图片 4"/>
          <p:cNvPicPr>
            <a:picLocks noChangeAspect="1"/>
          </p:cNvPicPr>
          <p:nvPr/>
        </p:nvPicPr>
        <p:blipFill>
          <a:blip r:embed="rId1"/>
          <a:stretch>
            <a:fillRect/>
          </a:stretch>
        </p:blipFill>
        <p:spPr>
          <a:xfrm>
            <a:off x="7160895" y="1349375"/>
            <a:ext cx="5095875" cy="4772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148705" y="2767965"/>
            <a:ext cx="5514340" cy="1322070"/>
          </a:xfrm>
          <a:prstGeom prst="rect">
            <a:avLst/>
          </a:prstGeom>
          <a:noFill/>
        </p:spPr>
        <p:txBody>
          <a:bodyPr wrap="square" rtlCol="0" anchor="t">
            <a:spAutoFit/>
          </a:bodyPr>
          <a:p>
            <a:pPr algn="dist"/>
            <a:r>
              <a:rPr lang="zh-CN" altLang="en-US" sz="8000" b="1">
                <a:latin typeface="汉仪铸字葫芦娃W" panose="00020600040101010101" charset="-122"/>
                <a:ea typeface="汉仪铸字葫芦娃W" panose="00020600040101010101" charset="-122"/>
              </a:rPr>
              <a:t>谢谢聆听</a:t>
            </a:r>
            <a:endParaRPr lang="zh-CN" altLang="en-US" sz="8000" b="1">
              <a:latin typeface="汉仪铸字葫芦娃W" panose="00020600040101010101" charset="-122"/>
              <a:ea typeface="汉仪铸字葫芦娃W" panose="00020600040101010101" charset="-122"/>
            </a:endParaRPr>
          </a:p>
        </p:txBody>
      </p:sp>
      <p:sp>
        <p:nvSpPr>
          <p:cNvPr id="34" name="矩形 33"/>
          <p:cNvSpPr/>
          <p:nvPr/>
        </p:nvSpPr>
        <p:spPr>
          <a:xfrm rot="20847476">
            <a:off x="7042150" y="1523365"/>
            <a:ext cx="603885" cy="603885"/>
          </a:xfrm>
          <a:prstGeom prst="rect">
            <a:avLst/>
          </a:prstGeom>
          <a:solidFill>
            <a:srgbClr val="E35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solidFill>
                <a:srgbClr val="CF3044"/>
              </a:solidFill>
              <a:latin typeface="汉仪铸字葫芦娃W" panose="00020600040101010101" charset="-122"/>
              <a:ea typeface="汉仪铸字葫芦娃W" panose="00020600040101010101" charset="-122"/>
              <a:sym typeface="汉仪劲楷简" panose="00020600040101010101" charset="-122"/>
            </a:endParaRPr>
          </a:p>
        </p:txBody>
      </p:sp>
      <p:sp>
        <p:nvSpPr>
          <p:cNvPr id="35" name="文本框 34"/>
          <p:cNvSpPr txBox="1"/>
          <p:nvPr/>
        </p:nvSpPr>
        <p:spPr>
          <a:xfrm rot="20847476">
            <a:off x="7247255" y="150177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37" name="矩形 36"/>
          <p:cNvSpPr/>
          <p:nvPr/>
        </p:nvSpPr>
        <p:spPr>
          <a:xfrm rot="555320">
            <a:off x="7851775" y="1527810"/>
            <a:ext cx="603885" cy="603885"/>
          </a:xfrm>
          <a:prstGeom prst="rect">
            <a:avLst/>
          </a:prstGeom>
          <a:solidFill>
            <a:srgbClr val="FFB9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0" name="矩形 39"/>
          <p:cNvSpPr/>
          <p:nvPr/>
        </p:nvSpPr>
        <p:spPr>
          <a:xfrm rot="20553452">
            <a:off x="8603615" y="1522730"/>
            <a:ext cx="603885" cy="603885"/>
          </a:xfrm>
          <a:prstGeom prst="rect">
            <a:avLst/>
          </a:prstGeom>
          <a:solidFill>
            <a:srgbClr val="222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1" name="文本框 40"/>
          <p:cNvSpPr txBox="1"/>
          <p:nvPr/>
        </p:nvSpPr>
        <p:spPr>
          <a:xfrm rot="20553452">
            <a:off x="8808720" y="1501140"/>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第</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43" name="矩形 42"/>
          <p:cNvSpPr/>
          <p:nvPr/>
        </p:nvSpPr>
        <p:spPr>
          <a:xfrm rot="711397">
            <a:off x="9357360" y="1550670"/>
            <a:ext cx="603885" cy="60388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6" name="矩形 45"/>
          <p:cNvSpPr/>
          <p:nvPr/>
        </p:nvSpPr>
        <p:spPr>
          <a:xfrm rot="20414756">
            <a:off x="10127615" y="1492250"/>
            <a:ext cx="603885" cy="60388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600" b="1">
              <a:latin typeface="汉仪铸字葫芦娃W" panose="00020600040101010101" charset="-122"/>
              <a:ea typeface="汉仪铸字葫芦娃W" panose="00020600040101010101" charset="-122"/>
              <a:sym typeface="汉仪劲楷简" panose="00020600040101010101" charset="-122"/>
            </a:endParaRPr>
          </a:p>
        </p:txBody>
      </p:sp>
      <p:sp>
        <p:nvSpPr>
          <p:cNvPr id="47" name="文本框 46"/>
          <p:cNvSpPr txBox="1"/>
          <p:nvPr/>
        </p:nvSpPr>
        <p:spPr>
          <a:xfrm rot="20414756">
            <a:off x="10332720" y="1471295"/>
            <a:ext cx="193675" cy="64643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课</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6" name="文本框 5"/>
          <p:cNvSpPr txBox="1"/>
          <p:nvPr/>
        </p:nvSpPr>
        <p:spPr>
          <a:xfrm rot="627476">
            <a:off x="8037830" y="1551305"/>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学</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
        <p:nvSpPr>
          <p:cNvPr id="7" name="文本框 6"/>
          <p:cNvSpPr txBox="1"/>
          <p:nvPr/>
        </p:nvSpPr>
        <p:spPr>
          <a:xfrm rot="513451">
            <a:off x="9561195" y="1553210"/>
            <a:ext cx="193675" cy="645160"/>
          </a:xfrm>
          <a:prstGeom prst="rect">
            <a:avLst/>
          </a:prstGeom>
          <a:noFill/>
        </p:spPr>
        <p:txBody>
          <a:bodyPr wrap="square" rtlCol="0">
            <a:spAutoFit/>
          </a:bodyPr>
          <a:p>
            <a:pPr algn="ctr"/>
            <a:r>
              <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rPr>
              <a:t>一</a:t>
            </a:r>
            <a:endParaRPr lang="zh-CN" altLang="en-US" sz="3600" b="1">
              <a:solidFill>
                <a:schemeClr val="bg1"/>
              </a:solidFill>
              <a:effectLst>
                <a:outerShdw blurRad="38100" dist="38100" dir="2700000" algn="tl">
                  <a:srgbClr val="000000">
                    <a:alpha val="43137"/>
                  </a:srgbClr>
                </a:outerShdw>
              </a:effectLst>
              <a:latin typeface="汉仪铸字葫芦娃W" panose="00020600040101010101" charset="-122"/>
              <a:ea typeface="汉仪铸字葫芦娃W"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任务描述</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662940" y="1991360"/>
            <a:ext cx="5099050" cy="4246245"/>
          </a:xfrm>
          <a:prstGeom prst="rect">
            <a:avLst/>
          </a:prstGeom>
          <a:noFill/>
        </p:spPr>
        <p:txBody>
          <a:bodyPr wrap="square" rtlCol="0" anchor="t">
            <a:spAutoFit/>
          </a:bodyPr>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篮球运动起源于美国，是以投篮为目标，以得分多少决胜负的体育项目，具有集体性、</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algn="just">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对抗性和时空性的特点。经常参加篮球运动不仅能使参与者在力量、速度、灵敏和弹跳等方面得到发展，而且可以培养其集体荣誉感、组织纪律性和顽强的意志品质。本任务需要我们学习篮球运动的相关理论知识，在理解的基础上掌握排球的基本技术和基本战术，并进行相应的训练。</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a:sym typeface="+mn-ea"/>
              </a:rPr>
              <a:t>任务目标</a:t>
            </a:r>
            <a:endParaRPr lang="zh-CN" altLang="en-US">
              <a:sym typeface="+mn-ea"/>
            </a:endParaRPr>
          </a:p>
        </p:txBody>
      </p:sp>
      <p:pic>
        <p:nvPicPr>
          <p:cNvPr id="13" name="图片 12"/>
          <p:cNvPicPr>
            <a:picLocks noChangeAspect="1"/>
          </p:cNvPicPr>
          <p:nvPr/>
        </p:nvPicPr>
        <p:blipFill>
          <a:blip r:embed="rId1"/>
          <a:stretch>
            <a:fillRect/>
          </a:stretch>
        </p:blipFill>
        <p:spPr>
          <a:xfrm>
            <a:off x="488950" y="1209675"/>
            <a:ext cx="4314825" cy="5086350"/>
          </a:xfrm>
          <a:prstGeom prst="rect">
            <a:avLst/>
          </a:prstGeom>
        </p:spPr>
      </p:pic>
      <p:grpSp>
        <p:nvGrpSpPr>
          <p:cNvPr id="39" name="组合 38"/>
          <p:cNvGrpSpPr/>
          <p:nvPr>
            <p:custDataLst>
              <p:tags r:id="rId2"/>
            </p:custDataLst>
          </p:nvPr>
        </p:nvGrpSpPr>
        <p:grpSpPr>
          <a:xfrm>
            <a:off x="4544060" y="1423035"/>
            <a:ext cx="3279775" cy="2011680"/>
            <a:chOff x="7156" y="2241"/>
            <a:chExt cx="5165" cy="3168"/>
          </a:xfrm>
        </p:grpSpPr>
        <p:sp>
          <p:nvSpPr>
            <p:cNvPr id="22" name="圆角矩形 5"/>
            <p:cNvSpPr/>
            <p:nvPr>
              <p:custDataLst>
                <p:tags r:id="rId3"/>
              </p:custDataLst>
            </p:nvPr>
          </p:nvSpPr>
          <p:spPr>
            <a:xfrm>
              <a:off x="7424" y="2241"/>
              <a:ext cx="1295" cy="1305"/>
            </a:xfrm>
            <a:prstGeom prst="roundRect">
              <a:avLst>
                <a:gd name="adj" fmla="val 8303"/>
              </a:avLst>
            </a:prstGeom>
            <a:solidFill>
              <a:schemeClr val="accent5"/>
            </a:solidFill>
            <a:ln>
              <a:noFill/>
            </a:ln>
            <a:effectLst>
              <a:outerShdw blurRad="114300" dist="25400" dir="18000000"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168"/>
            <p:cNvSpPr/>
            <p:nvPr>
              <p:custDataLst>
                <p:tags r:id="rId4"/>
              </p:custDataLst>
            </p:nvPr>
          </p:nvSpPr>
          <p:spPr>
            <a:xfrm>
              <a:off x="7156"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custDataLst>
                <p:tags r:id="rId5"/>
              </p:custDataLst>
            </p:nvPr>
          </p:nvSpPr>
          <p:spPr>
            <a:xfrm>
              <a:off x="7424" y="2809"/>
              <a:ext cx="3488" cy="2381"/>
            </a:xfrm>
            <a:prstGeom prst="rect">
              <a:avLst/>
            </a:prstGeom>
            <a:noFill/>
          </p:spPr>
          <p:txBody>
            <a:bodyPr wrap="square" rtlCol="0" anchor="t" anchorCtr="0">
              <a:normAutofit fontScale="80000"/>
            </a:bodyPr>
            <a:p>
              <a:pPr marL="0" lvl="0" indent="0" algn="l">
                <a:lnSpc>
                  <a:spcPct val="120000"/>
                </a:lnSpc>
                <a:spcBef>
                  <a:spcPts val="0"/>
                </a:spcBef>
                <a:spcAft>
                  <a:spcPts val="800"/>
                </a:spcAft>
                <a:buSzPct val="100000"/>
              </a:pPr>
              <a:r>
                <a:rPr sz="2500" spc="200">
                  <a:solidFill>
                    <a:schemeClr val="tx1"/>
                  </a:solidFill>
                  <a:uFillTx/>
                  <a:ea typeface="+mn-lt"/>
                  <a:sym typeface="汉仪劲楷简" panose="00020600040101010101" charset="-122"/>
                </a:rPr>
                <a:t>了解篮球运动的起源与发展、篮球运动的特点。</a:t>
              </a:r>
              <a:endParaRPr sz="2500" spc="200">
                <a:solidFill>
                  <a:schemeClr val="tx1"/>
                </a:solidFill>
                <a:uFillTx/>
                <a:ea typeface="+mn-lt"/>
                <a:sym typeface="汉仪劲楷简" panose="00020600040101010101" charset="-122"/>
              </a:endParaRPr>
            </a:p>
          </p:txBody>
        </p:sp>
        <p:sp>
          <p:nvSpPr>
            <p:cNvPr id="26" name="椭圆 25"/>
            <p:cNvSpPr/>
            <p:nvPr>
              <p:custDataLst>
                <p:tags r:id="rId6"/>
              </p:custDataLst>
            </p:nvPr>
          </p:nvSpPr>
          <p:spPr>
            <a:xfrm>
              <a:off x="11159" y="2809"/>
              <a:ext cx="798" cy="799"/>
            </a:xfrm>
            <a:prstGeom prst="ellipse">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1</a:t>
              </a:r>
              <a:endParaRPr lang="en-US" altLang="zh-CN" b="1">
                <a:solidFill>
                  <a:schemeClr val="lt1"/>
                </a:solidFill>
              </a:endParaRPr>
            </a:p>
          </p:txBody>
        </p:sp>
      </p:grpSp>
      <p:grpSp>
        <p:nvGrpSpPr>
          <p:cNvPr id="40" name="组合 39"/>
          <p:cNvGrpSpPr/>
          <p:nvPr>
            <p:custDataLst>
              <p:tags r:id="rId7"/>
            </p:custDataLst>
          </p:nvPr>
        </p:nvGrpSpPr>
        <p:grpSpPr>
          <a:xfrm>
            <a:off x="8218805" y="1423035"/>
            <a:ext cx="3279775" cy="2011680"/>
            <a:chOff x="12943" y="2241"/>
            <a:chExt cx="5165" cy="3168"/>
          </a:xfrm>
        </p:grpSpPr>
        <p:sp>
          <p:nvSpPr>
            <p:cNvPr id="27" name="圆角矩形 6"/>
            <p:cNvSpPr/>
            <p:nvPr>
              <p:custDataLst>
                <p:tags r:id="rId8"/>
              </p:custDataLst>
            </p:nvPr>
          </p:nvSpPr>
          <p:spPr>
            <a:xfrm>
              <a:off x="13211" y="2241"/>
              <a:ext cx="1295" cy="1305"/>
            </a:xfrm>
            <a:prstGeom prst="roundRect">
              <a:avLst>
                <a:gd name="adj" fmla="val 8303"/>
              </a:avLst>
            </a:prstGeom>
            <a:solidFill>
              <a:schemeClr val="accent3"/>
            </a:solidFill>
            <a:ln>
              <a:noFill/>
            </a:ln>
            <a:effectLst>
              <a:outerShdw blurRad="114300" dist="25400" dir="18000000"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7"/>
            <p:cNvSpPr/>
            <p:nvPr>
              <p:custDataLst>
                <p:tags r:id="rId9"/>
              </p:custDataLst>
            </p:nvPr>
          </p:nvSpPr>
          <p:spPr>
            <a:xfrm>
              <a:off x="12943" y="249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10"/>
              </p:custDataLst>
            </p:nvPr>
          </p:nvSpPr>
          <p:spPr>
            <a:xfrm>
              <a:off x="13211" y="2809"/>
              <a:ext cx="3393" cy="2381"/>
            </a:xfrm>
            <a:prstGeom prst="rect">
              <a:avLst/>
            </a:prstGeom>
            <a:noFill/>
          </p:spPr>
          <p:txBody>
            <a:bodyPr wrap="square" rtlCol="0" anchor="t" anchorCtr="0">
              <a:normAutofit/>
            </a:bodyPr>
            <a:p>
              <a:pPr marL="0" lvl="0" indent="0" algn="just">
                <a:lnSpc>
                  <a:spcPct val="120000"/>
                </a:lnSpc>
                <a:spcBef>
                  <a:spcPts val="0"/>
                </a:spcBef>
                <a:spcAft>
                  <a:spcPts val="800"/>
                </a:spcAft>
                <a:buSzPct val="100000"/>
              </a:pPr>
              <a:r>
                <a:rPr sz="2000" spc="200">
                  <a:uFillTx/>
                  <a:sym typeface="汉仪劲楷简" panose="00020600040101010101" charset="-122"/>
                </a:rPr>
                <a:t>掌握篮球的基本技术和基本战术。</a:t>
              </a:r>
              <a:endParaRPr sz="2000" spc="200">
                <a:uFillTx/>
                <a:sym typeface="汉仪劲楷简" panose="00020600040101010101" charset="-122"/>
              </a:endParaRPr>
            </a:p>
          </p:txBody>
        </p:sp>
        <p:sp>
          <p:nvSpPr>
            <p:cNvPr id="30" name="椭圆 29"/>
            <p:cNvSpPr/>
            <p:nvPr>
              <p:custDataLst>
                <p:tags r:id="rId11"/>
              </p:custDataLst>
            </p:nvPr>
          </p:nvSpPr>
          <p:spPr>
            <a:xfrm>
              <a:off x="16946" y="2809"/>
              <a:ext cx="798" cy="799"/>
            </a:xfrm>
            <a:prstGeom prst="ellipse">
              <a:avLst/>
            </a:prstGeom>
            <a:solidFill>
              <a:schemeClr val="accent3"/>
            </a:solidFill>
            <a:ln>
              <a:noFill/>
            </a:ln>
            <a:effectLst>
              <a:outerShdw blurRad="254000" dist="114300" dir="4020000" sx="79000" sy="79000" algn="t" rotWithShape="0">
                <a:schemeClr val="accent3">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2</a:t>
              </a:r>
              <a:endParaRPr lang="en-US" altLang="zh-CN" b="1">
                <a:solidFill>
                  <a:schemeClr val="lt1"/>
                </a:solidFill>
              </a:endParaRPr>
            </a:p>
          </p:txBody>
        </p:sp>
      </p:grpSp>
      <p:grpSp>
        <p:nvGrpSpPr>
          <p:cNvPr id="41" name="组合 40"/>
          <p:cNvGrpSpPr/>
          <p:nvPr>
            <p:custDataLst>
              <p:tags r:id="rId12"/>
            </p:custDataLst>
          </p:nvPr>
        </p:nvGrpSpPr>
        <p:grpSpPr>
          <a:xfrm>
            <a:off x="4577080" y="4102735"/>
            <a:ext cx="3279140" cy="2011045"/>
            <a:chOff x="7208" y="6461"/>
            <a:chExt cx="5164" cy="3167"/>
          </a:xfrm>
        </p:grpSpPr>
        <p:sp>
          <p:nvSpPr>
            <p:cNvPr id="31" name="圆角矩形 10"/>
            <p:cNvSpPr/>
            <p:nvPr>
              <p:custDataLst>
                <p:tags r:id="rId13"/>
              </p:custDataLst>
            </p:nvPr>
          </p:nvSpPr>
          <p:spPr>
            <a:xfrm>
              <a:off x="7476" y="6461"/>
              <a:ext cx="1295" cy="1305"/>
            </a:xfrm>
            <a:prstGeom prst="roundRect">
              <a:avLst>
                <a:gd name="adj" fmla="val 8303"/>
              </a:avLst>
            </a:prstGeom>
            <a:solidFill>
              <a:schemeClr val="accent1"/>
            </a:solidFill>
            <a:ln>
              <a:noFill/>
            </a:ln>
            <a:effectLst>
              <a:outerShdw blurRad="114300" dist="25400" dir="18000000"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11"/>
            <p:cNvSpPr/>
            <p:nvPr>
              <p:custDataLst>
                <p:tags r:id="rId14"/>
              </p:custDataLst>
            </p:nvPr>
          </p:nvSpPr>
          <p:spPr>
            <a:xfrm>
              <a:off x="7208" y="6712"/>
              <a:ext cx="5165" cy="2917"/>
            </a:xfrm>
            <a:prstGeom prst="roundRect">
              <a:avLst>
                <a:gd name="adj" fmla="val 8303"/>
              </a:avLst>
            </a:prstGeom>
            <a:solidFill>
              <a:schemeClr val="bg1"/>
            </a:solidFill>
            <a:ln>
              <a:noFill/>
            </a:ln>
            <a:effectLst>
              <a:outerShdw blurRad="3175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custDataLst>
                <p:tags r:id="rId15"/>
              </p:custDataLst>
            </p:nvPr>
          </p:nvSpPr>
          <p:spPr>
            <a:xfrm>
              <a:off x="7565" y="7029"/>
              <a:ext cx="3080" cy="2381"/>
            </a:xfrm>
            <a:prstGeom prst="rect">
              <a:avLst/>
            </a:prstGeom>
            <a:noFill/>
          </p:spPr>
          <p:txBody>
            <a:bodyPr wrap="square" rtlCol="0" anchor="t" anchorCtr="0">
              <a:noAutofit/>
            </a:bodyPr>
            <a:p>
              <a:pPr marL="0" lvl="0" indent="0" algn="l">
                <a:lnSpc>
                  <a:spcPct val="120000"/>
                </a:lnSpc>
                <a:spcBef>
                  <a:spcPts val="0"/>
                </a:spcBef>
                <a:spcAft>
                  <a:spcPts val="800"/>
                </a:spcAft>
                <a:buSzPct val="100000"/>
              </a:pPr>
              <a:r>
                <a:rPr sz="2000" spc="200">
                  <a:solidFill>
                    <a:schemeClr val="tx1"/>
                  </a:solidFill>
                  <a:uFillTx/>
                  <a:ea typeface="+mn-lt"/>
                  <a:sym typeface="汉仪劲楷简" panose="00020600040101010101" charset="-122"/>
                </a:rPr>
                <a:t>体会到篮球运动的乐趣，并积极参与篮球运动。</a:t>
              </a:r>
              <a:endParaRPr sz="2000" spc="200">
                <a:solidFill>
                  <a:schemeClr val="tx1"/>
                </a:solidFill>
                <a:uFillTx/>
                <a:ea typeface="+mn-lt"/>
                <a:sym typeface="汉仪劲楷简" panose="00020600040101010101" charset="-122"/>
              </a:endParaRPr>
            </a:p>
          </p:txBody>
        </p:sp>
        <p:sp>
          <p:nvSpPr>
            <p:cNvPr id="34" name="椭圆 33"/>
            <p:cNvSpPr/>
            <p:nvPr>
              <p:custDataLst>
                <p:tags r:id="rId16"/>
              </p:custDataLst>
            </p:nvPr>
          </p:nvSpPr>
          <p:spPr>
            <a:xfrm>
              <a:off x="11211" y="7029"/>
              <a:ext cx="798" cy="799"/>
            </a:xfrm>
            <a:prstGeom prst="ellipse">
              <a:avLst/>
            </a:prstGeom>
            <a:solidFill>
              <a:schemeClr val="accent1"/>
            </a:solidFill>
            <a:ln>
              <a:noFill/>
            </a:ln>
            <a:effectLst>
              <a:outerShdw blurRad="254000" dist="114300" dir="4020000" sx="79000" sy="79000" algn="t" rotWithShape="0">
                <a:schemeClr val="accent1">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r>
                <a:rPr lang="en-US" altLang="zh-CN" b="1">
                  <a:solidFill>
                    <a:schemeClr val="lt1"/>
                  </a:solidFill>
                </a:rPr>
                <a:t>3</a:t>
              </a:r>
              <a:endParaRPr lang="en-US" altLang="zh-CN" b="1">
                <a:solidFill>
                  <a:schemeClr val="lt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1+#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2300" y="2402205"/>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22300" y="1000760"/>
            <a:ext cx="3097530" cy="676275"/>
          </a:xfrm>
          <a:prstGeom prst="rect">
            <a:avLst/>
          </a:prstGeom>
          <a:solidFill>
            <a:srgbClr val="4FC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622300" y="178625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ym typeface="+mn-ea"/>
              </a:rPr>
              <a:t>任务准备</a:t>
            </a:r>
            <a:endParaRPr lang="zh-CN" altLang="en-US">
              <a:sym typeface="+mn-ea"/>
            </a:endParaRPr>
          </a:p>
        </p:txBody>
      </p:sp>
      <p:sp>
        <p:nvSpPr>
          <p:cNvPr id="3" name="文本框 2"/>
          <p:cNvSpPr txBox="1"/>
          <p:nvPr/>
        </p:nvSpPr>
        <p:spPr>
          <a:xfrm>
            <a:off x="718820" y="1195705"/>
            <a:ext cx="2540000" cy="398780"/>
          </a:xfrm>
          <a:prstGeom prst="rect">
            <a:avLst/>
          </a:prstGeom>
          <a:noFill/>
        </p:spPr>
        <p:txBody>
          <a:bodyPr wrap="square" rtlCol="0" anchor="t">
            <a:spAutoFit/>
          </a:bodyPr>
          <a:p>
            <a:r>
              <a:rPr lang="zh-CN" altLang="en-US" sz="2000" b="1">
                <a:solidFill>
                  <a:schemeClr val="tx1"/>
                </a:solidFill>
              </a:rPr>
              <a:t>　场地与器材准备</a:t>
            </a:r>
            <a:endParaRPr lang="zh-CN" altLang="en-US" sz="2000" b="1">
              <a:solidFill>
                <a:schemeClr val="tx1"/>
              </a:solidFill>
            </a:endParaRPr>
          </a:p>
        </p:txBody>
      </p:sp>
      <p:sp>
        <p:nvSpPr>
          <p:cNvPr id="12" name="文本框 11"/>
          <p:cNvSpPr txBox="1"/>
          <p:nvPr/>
        </p:nvSpPr>
        <p:spPr>
          <a:xfrm>
            <a:off x="622300" y="1882775"/>
            <a:ext cx="5650865" cy="506730"/>
          </a:xfrm>
          <a:prstGeom prst="rect">
            <a:avLst/>
          </a:prstGeom>
          <a:noFill/>
        </p:spPr>
        <p:txBody>
          <a:bodyPr wrap="square" rtlCol="0" anchor="t">
            <a:spAutoFit/>
          </a:bodyPr>
          <a:p>
            <a:pPr marL="342900" indent="-342900">
              <a:lnSpc>
                <a:spcPct val="150000"/>
              </a:lnSpc>
              <a:buFont typeface="Arial" panose="020B0604020202020204" pitchFamily="34" charset="0"/>
              <a:buChar char="•"/>
            </a:pPr>
            <a:r>
              <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篮球场、篮球</a:t>
            </a:r>
            <a:endParaRPr>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
        <p:nvSpPr>
          <p:cNvPr id="4" name="矩形 3"/>
          <p:cNvSpPr/>
          <p:nvPr/>
        </p:nvSpPr>
        <p:spPr>
          <a:xfrm>
            <a:off x="622300" y="3123565"/>
            <a:ext cx="3097530" cy="85725"/>
          </a:xfrm>
          <a:prstGeom prst="rect">
            <a:avLst/>
          </a:prstGeom>
          <a:solidFill>
            <a:srgbClr val="CF3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718820" y="2533015"/>
            <a:ext cx="2540000" cy="398780"/>
          </a:xfrm>
          <a:prstGeom prst="rect">
            <a:avLst/>
          </a:prstGeom>
          <a:noFill/>
        </p:spPr>
        <p:txBody>
          <a:bodyPr wrap="square" rtlCol="0" anchor="t">
            <a:spAutoFit/>
          </a:bodyPr>
          <a:p>
            <a:r>
              <a:rPr lang="zh-CN" altLang="en-US" sz="2000" b="1">
                <a:solidFill>
                  <a:schemeClr val="tx1"/>
                </a:solidFill>
              </a:rPr>
              <a:t>安全准备</a:t>
            </a:r>
            <a:endParaRPr lang="zh-CN" altLang="en-US" sz="2000" b="1">
              <a:solidFill>
                <a:schemeClr val="tx1"/>
              </a:solidFill>
            </a:endParaRPr>
          </a:p>
        </p:txBody>
      </p:sp>
      <p:sp>
        <p:nvSpPr>
          <p:cNvPr id="8" name="文本框 7"/>
          <p:cNvSpPr txBox="1"/>
          <p:nvPr/>
        </p:nvSpPr>
        <p:spPr>
          <a:xfrm>
            <a:off x="454660" y="3401060"/>
            <a:ext cx="11572240" cy="3335655"/>
          </a:xfrm>
          <a:prstGeom prst="rect">
            <a:avLst/>
          </a:prstGeom>
          <a:noFill/>
        </p:spPr>
        <p:txBody>
          <a:bodyPr wrap="square" rtlCol="0" anchor="t">
            <a:spAutoFit/>
          </a:bodyPr>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 穿戴合适的装备。穿篮球鞋，必要时佩戴护具，如护膝、护踝、护腕、护肘、指套等，保护容易受伤的关节。戴眼镜的同学要做好防护，必要时提前取下眼镜。上衣、裤子口袋里不要装钥匙等坚硬、尖锐、锋利的物品，不要佩戴各种金属或其他饰物。</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 充分热身。</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（1）先围着篮球场跑几圈，变换着花样，交叉步跑，急速 S 弯变向跑。</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（2）跑完后开始活动手腕、脚腕、膝关节、踝关节和髋关节，多做几次。活动膝关节时，两手放在膝盖上，来回绕小圈。放松踝关节时，分别转动左右两个踝关节，来回几遍。</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（3）放松脊柱：先是左右前后活动一下颈椎关节，前后扭动一下腰椎关节，还可以压压腿，扩扩胸，做几个跳跃动作，尽量放松各个关节。</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3. 熟知篮球运动训练中常见的运动损伤，如踝关节损伤（小腿损伤、膝关节损伤）。</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a:p>
            <a:pPr marL="342900" indent="-342900" algn="just">
              <a:lnSpc>
                <a:spcPct val="120000"/>
              </a:lnSpc>
              <a:spcBef>
                <a:spcPts val="0"/>
              </a:spcBef>
              <a:spcAft>
                <a:spcPts val="0"/>
              </a:spcAft>
              <a:buFont typeface="Arial" panose="020B0604020202020204" pitchFamily="34" charset="0"/>
              <a:buChar char="•"/>
            </a:pPr>
            <a:r>
              <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rPr>
              <a:t>腰部损伤、手腕损伤、肩关节损伤。知道在运动中不慎受伤，应立即停止比赛，及时处理，如果出现严重的损伤要及时就医。</a:t>
            </a:r>
            <a:endParaRPr sz="1600">
              <a:solidFill>
                <a:schemeClr val="tx1">
                  <a:lumMod val="75000"/>
                  <a:lumOff val="25000"/>
                </a:schemeClr>
              </a:solidFill>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p>
            <a:r>
              <a:rPr lang="zh-CN" altLang="en-US"/>
              <a:t>一、篮球运动的起源与发展</a:t>
            </a:r>
            <a:endParaRPr lang="zh-CN" altLang="en-US"/>
          </a:p>
        </p:txBody>
      </p:sp>
      <p:pic>
        <p:nvPicPr>
          <p:cNvPr id="16" name="图片 15"/>
          <p:cNvPicPr>
            <a:picLocks noChangeAspect="1"/>
          </p:cNvPicPr>
          <p:nvPr/>
        </p:nvPicPr>
        <p:blipFill>
          <a:blip r:embed="rId1"/>
          <a:stretch>
            <a:fillRect/>
          </a:stretch>
        </p:blipFill>
        <p:spPr>
          <a:xfrm>
            <a:off x="5762625" y="590550"/>
            <a:ext cx="6429375" cy="6267450"/>
          </a:xfrm>
          <a:prstGeom prst="rect">
            <a:avLst/>
          </a:prstGeom>
        </p:spPr>
      </p:pic>
      <p:sp>
        <p:nvSpPr>
          <p:cNvPr id="17" name="文本框 16"/>
          <p:cNvSpPr txBox="1"/>
          <p:nvPr/>
        </p:nvSpPr>
        <p:spPr>
          <a:xfrm>
            <a:off x="783590" y="2054860"/>
            <a:ext cx="4544060" cy="3784600"/>
          </a:xfrm>
          <a:prstGeom prst="rect">
            <a:avLst/>
          </a:prstGeom>
          <a:noFill/>
        </p:spPr>
        <p:txBody>
          <a:bodyPr wrap="square" rtlCol="0" anchor="t">
            <a:spAutoFit/>
          </a:bodyPr>
          <a:p>
            <a:pPr>
              <a:lnSpc>
                <a:spcPct val="150000"/>
              </a:lnSpc>
            </a:pPr>
            <a:r>
              <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rPr>
              <a:t>现代篮球运动是由美国马萨诸塞州斯普林菲尔德市体育教师詹姆士·奈史密斯于 1891 年发明的。他从工人和儿童用球向桃子筐内做投准的游戏中受到启发，故将这项运动称为“篮球”。在最初的篮球比赛中，场地大小、上场人数的多少以及比赛的时间均无严格的限制，比赛规则也比较简单。</a:t>
            </a:r>
            <a:endParaRPr sz="2000">
              <a:latin typeface="汉仪劲楷简" panose="00020600040101010101" charset="-122"/>
              <a:ea typeface="汉仪劲楷简" panose="00020600040101010101" charset="-122"/>
              <a:cs typeface="汉仪劲楷简" panose="00020600040101010101" charset="-122"/>
              <a:sym typeface="汉仪劲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DIAGRAM_VIRTUALLY_FRAME" val="{&quot;height&quot;:231,&quot;left&quot;:359.4,&quot;top&quot;:162.6,&quot;width&quot;:600.6}"/>
</p:tagLst>
</file>

<file path=ppt/tags/tag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058_3*l_h_a*1_3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01.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102.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3.xml><?xml version="1.0" encoding="utf-8"?>
<p:tagLst xmlns:p="http://schemas.openxmlformats.org/presentationml/2006/main">
  <p:tag name="KSO_WM_DIAGRAM_VIRTUALLY_FRAME" val="{&quot;height&quot;:275.6,&quot;left&quot;:47.6,&quot;top&quot;:127.75,&quot;width&quot;:867.35}"/>
</p:tagLst>
</file>

<file path=ppt/tags/tag104.xml><?xml version="1.0" encoding="utf-8"?>
<p:tagLst xmlns:p="http://schemas.openxmlformats.org/presentationml/2006/main">
  <p:tag name="KSO_WM_DIAGRAM_VIRTUALLY_FRAME" val="{&quot;height&quot;:275.6,&quot;left&quot;:47.6,&quot;top&quot;:127.75,&quot;width&quot;:867.35}"/>
</p:tagLst>
</file>

<file path=ppt/tags/tag10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1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1_1"/>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gradient&quot;:[{&quot;brightness&quot;:0.4000000059604645,&quot;colorType&quot;:1,&quot;foreColorIndex&quot;:5,&quot;pos&quot;:0.1599999964237213,&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2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2_1"/>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gradient&quot;:[{&quot;brightness&quot;:0.4000000059604645,&quot;colorType&quot;:1,&quot;foreColorIndex&quot;:8,&quot;pos&quot;:0.1599999964237213,&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8_4*m_h_a*1_1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VALUE" val="22"/>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
</p:tagLst>
</file>

<file path=ppt/tags/tag1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3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3_1"/>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gradient&quot;:[{&quot;brightness&quot;:0.4000000059604645,&quot;colorType&quot;:1,&quot;foreColorIndex&quot;:5,&quot;pos&quot;:0.1599999964237213,&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4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4_1"/>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gradient&quot;:[{&quot;brightness&quot;:0.4000000059604645,&quot;colorType&quot;:1,&quot;foreColorIndex&quot;:8,&quot;pos&quot;:0.1599999964237213,&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1.xml><?xml version="1.0" encoding="utf-8"?>
<p:tagLst xmlns:p="http://schemas.openxmlformats.org/presentationml/2006/main">
  <p:tag name="KSO_WM_DIAGRAM_VIRTUALLY_FRAME" val="{&quot;height&quot;:231,&quot;left&quot;:359.4,&quot;top&quot;:162.6,&quot;width&quot;:600.6}"/>
</p:tagLst>
</file>

<file path=ppt/tags/tag1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5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5_1"/>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gradient&quot;:[{&quot;brightness&quot;:0.4000000059604645,&quot;colorType&quot;:1,&quot;foreColorIndex&quot;:5,&quot;pos&quot;:0.1599999964237213,&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1068_4*m_h_i*1_1_2"/>
  <p:tag name="KSO_WM_TEMPLATE_CATEGORY" val="diagram"/>
  <p:tag name="KSO_WM_TEMPLATE_INDEX" val="20231068"/>
  <p:tag name="KSO_WM_UNIT_LAYERLEVEL" val="1_1_1"/>
  <p:tag name="KSO_WM_TAG_VERSION" val="3.0"/>
  <p:tag name="KSO_WM_BEAUTIFY_FLAG" val="#wm#"/>
  <p:tag name="KSO_WM_DIAGRAM_VERSION" val="3"/>
  <p:tag name="KSO_WM_DIAGRAM_COLOR_TRICK" val="2"/>
  <p:tag name="KSO_WM_DIAGRAM_COLOR_TEXT_CAN_REMOVE" val="n"/>
  <p:tag name="KSO_WM_UNIT_TYPE" val="m_h_i"/>
  <p:tag name="KSO_WM_UNIT_INDEX" val="1_1_2"/>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1068_4*m_h_a*1_2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
</p:tagLst>
</file>

<file path=ppt/tags/tag1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2_2"/>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TYPE" val="m_h_i"/>
  <p:tag name="KSO_WM_UNIT_INDEX" val="1_2_2"/>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DIAGRAM_USE_COLOR_VALUE" val="{&quot;color_scheme&quot;:1,&quot;color_type&quot;:1,&quot;theme_color_indexes&quot;:[]}"/>
</p:tagLst>
</file>

<file path=ppt/tags/tag1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1068_4*m_h_a*1_3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
</p:tagLst>
</file>

<file path=ppt/tags/tag1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3_2"/>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TYPE" val="m_h_i"/>
  <p:tag name="KSO_WM_UNIT_INDEX" val="1_3_2"/>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4_1"/>
  <p:tag name="KSO_WM_UNIT_ID" val="diagram20231068_4*m_h_a*1_4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
</p:tagLst>
</file>

<file path=ppt/tags/tag1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4_2"/>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TYPE" val="m_h_i"/>
  <p:tag name="KSO_WM_UNIT_INDEX" val="1_4_2"/>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DIAGRAM_USE_COLOR_VALUE" val="{&quot;color_scheme&quot;:1,&quot;color_type&quot;:1,&quot;theme_color_indexes&quot;:[]}"/>
</p:tagLst>
</file>

<file path=ppt/tags/tag1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5_1"/>
  <p:tag name="KSO_WM_UNIT_ID" val="diagram20231068_4*m_h_a*1_5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VALUE" val="22"/>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
</p:tagLst>
</file>

<file path=ppt/tags/tag1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4*m_h_i*1_5_2"/>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TYPE" val="m_h_i"/>
  <p:tag name="KSO_WM_UNIT_INDEX" val="1_5_2"/>
  <p:tag name="KSO_WM_DIAGRAM_MAX_ITEMCNT" val="6"/>
  <p:tag name="KSO_WM_DIAGRAM_MIN_ITEMCNT" val="2"/>
  <p:tag name="KSO_WM_DIAGRAM_VIRTUALLY_FRAME" val="{&quot;height&quot;:305.3999938964844,&quot;left&quot;:51.524957275390626,&quot;top&quot;:170.57500305175782,&quot;width&quot;:845.900085449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2.xml><?xml version="1.0" encoding="utf-8"?>
<p:tagLst xmlns:p="http://schemas.openxmlformats.org/presentationml/2006/main">
  <p:tag name="KSO_WM_DIAGRAM_VIRTUALLY_FRAME" val="{&quot;height&quot;:231,&quot;left&quot;:359.4,&quot;top&quot;:162.6,&quot;width&quot;:600.6}"/>
</p:tagLst>
</file>

<file path=ppt/tags/tag120.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2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25.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2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3.xml><?xml version="1.0" encoding="utf-8"?>
<p:tagLst xmlns:p="http://schemas.openxmlformats.org/presentationml/2006/main">
  <p:tag name="KSO_WM_DIAGRAM_VIRTUALLY_FRAME" val="{&quot;height&quot;:231,&quot;left&quot;:359.4,&quot;top&quot;:162.6,&quot;width&quot;:600.6}"/>
</p:tagLst>
</file>

<file path=ppt/tags/tag130.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3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3*l_h_d*1_1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1_1"/>
  <p:tag name="KSO_WM_UNIT_VALUE" val="523*644"/>
  <p:tag name="KSO_WM_DIAGRAM_MAX_ITEMCNT" val="4"/>
  <p:tag name="KSO_WM_DIAGRAM_MIN_ITEMCNT" val="2"/>
  <p:tag name="KSO_WM_DIAGRAM_VIRTUALLY_FRAME" val="{&quot;height&quot;:355.6999267578125,&quot;left&quot;:54.90703503706327,&quot;top&quot;:161.00180827463709,&quot;width&quot;:850.400024414062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Lst>
</file>

<file path=ppt/tags/tag1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_3*l_h_f*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55.6999267578125,&quot;left&quot;:54.90703503706327,&quot;top&quot;:161.0018082746370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TEXT_LAYER_COUNT" val="1"/>
</p:tagLst>
</file>

<file path=ppt/tags/tag1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3*l_h_d*1_2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2_1"/>
  <p:tag name="KSO_WM_UNIT_VALUE" val="523*644"/>
  <p:tag name="KSO_WM_DIAGRAM_MAX_ITEMCNT" val="4"/>
  <p:tag name="KSO_WM_DIAGRAM_MIN_ITEMCNT" val="2"/>
  <p:tag name="KSO_WM_DIAGRAM_VIRTUALLY_FRAME" val="{&quot;height&quot;:355.6999267578125,&quot;left&quot;:54.90703503706327,&quot;top&quot;:161.00180827463709,&quot;width&quot;:850.400024414062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Lst>
</file>

<file path=ppt/tags/tag1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_3*l_h_f*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55.6999267578125,&quot;left&quot;:54.90703503706327,&quot;top&quot;:161.0018082746370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TEXT_LAYER_COUNT" val="1"/>
</p:tagLst>
</file>

<file path=ppt/tags/tag1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3*l_h_d*1_3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3_1"/>
  <p:tag name="KSO_WM_UNIT_VALUE" val="523*644"/>
  <p:tag name="KSO_WM_DIAGRAM_MAX_ITEMCNT" val="4"/>
  <p:tag name="KSO_WM_DIAGRAM_MIN_ITEMCNT" val="2"/>
  <p:tag name="KSO_WM_DIAGRAM_VIRTUALLY_FRAME" val="{&quot;height&quot;:355.6999267578125,&quot;left&quot;:54.90703503706327,&quot;top&quot;:161.00180827463709,&quot;width&quot;:850.400024414062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Lst>
</file>

<file path=ppt/tags/tag14.xml><?xml version="1.0" encoding="utf-8"?>
<p:tagLst xmlns:p="http://schemas.openxmlformats.org/presentationml/2006/main">
  <p:tag name="KSO_WM_DIAGRAM_VIRTUALLY_FRAME" val="{&quot;height&quot;:231,&quot;left&quot;:359.4,&quot;top&quot;:162.6,&quot;width&quot;:600.6}"/>
</p:tagLst>
</file>

<file path=ppt/tags/tag1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_3*l_h_f*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55.6999267578125,&quot;left&quot;:54.90703503706327,&quot;top&quot;:161.0018082746370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TEXT_LAYER_COUNT" val="1"/>
</p:tagLst>
</file>

<file path=ppt/tags/tag1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3*l_h_d*1_4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4_1"/>
  <p:tag name="KSO_WM_UNIT_VALUE" val="523*644"/>
  <p:tag name="KSO_WM_DIAGRAM_MAX_ITEMCNT" val="4"/>
  <p:tag name="KSO_WM_DIAGRAM_MIN_ITEMCNT" val="2"/>
  <p:tag name="KSO_WM_DIAGRAM_VIRTUALLY_FRAME" val="{&quot;height&quot;:355.6999267578125,&quot;left&quot;:54.90703503706327,&quot;top&quot;:161.00180827463709,&quot;width&quot;:850.400024414062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Lst>
</file>

<file path=ppt/tags/tag1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78_3*l_h_f*1_4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55.6999267578125,&quot;left&quot;:54.90703503706327,&quot;top&quot;:161.00180827463709,&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TEXT_LAYER_COUNT" val="1"/>
</p:tagLst>
</file>

<file path=ppt/tags/tag143.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4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48.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5.xml><?xml version="1.0" encoding="utf-8"?>
<p:tagLst xmlns:p="http://schemas.openxmlformats.org/presentationml/2006/main">
  <p:tag name="KSO_WM_DIAGRAM_VIRTUALLY_FRAME" val="{&quot;height&quot;:231,&quot;left&quot;:359.4,&quot;top&quot;:162.6,&quot;width&quot;:600.6}"/>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5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53.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5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158.xml><?xml version="1.0" encoding="utf-8"?>
<p:tagLst xmlns:p="http://schemas.openxmlformats.org/presentationml/2006/main">
  <p:tag name="commondata" val="eyJjb3VudCI6NTcsImhkaWQiOiJhNTUwNmI1ZDczOTY4NzU0YWIyNGI4MjgxYWNmM2UyYyIsInVzZXJDb3VudCI6NTd9"/>
  <p:tag name="resource_record_key" val="{&quot;70&quot;:[3314137,3324640,3314060,3314167]}"/>
</p:tagLst>
</file>

<file path=ppt/tags/tag16.xml><?xml version="1.0" encoding="utf-8"?>
<p:tagLst xmlns:p="http://schemas.openxmlformats.org/presentationml/2006/main">
  <p:tag name="KSO_WM_DIAGRAM_VIRTUALLY_FRAME" val="{&quot;height&quot;:231,&quot;left&quot;:359.4,&quot;top&quot;:162.6,&quot;width&quot;:600.6}"/>
</p:tagLst>
</file>

<file path=ppt/tags/tag17.xml><?xml version="1.0" encoding="utf-8"?>
<p:tagLst xmlns:p="http://schemas.openxmlformats.org/presentationml/2006/main">
  <p:tag name="KSO_WM_DIAGRAM_VIRTUALLY_FRAME" val="{&quot;height&quot;:231,&quot;left&quot;:359.4,&quot;top&quot;:162.6,&quot;width&quot;:600.6}"/>
</p:tagLst>
</file>

<file path=ppt/tags/tag18.xml><?xml version="1.0" encoding="utf-8"?>
<p:tagLst xmlns:p="http://schemas.openxmlformats.org/presentationml/2006/main">
  <p:tag name="KSO_WM_DIAGRAM_VIRTUALLY_FRAME" val="{&quot;height&quot;:231,&quot;left&quot;:359.4,&quot;top&quot;:162.6,&quot;width&quot;:600.6}"/>
</p:tagLst>
</file>

<file path=ppt/tags/tag19.xml><?xml version="1.0" encoding="utf-8"?>
<p:tagLst xmlns:p="http://schemas.openxmlformats.org/presentationml/2006/main">
  <p:tag name="KSO_WM_DIAGRAM_VIRTUALLY_FRAME" val="{&quot;height&quot;:231,&quot;left&quot;:359.4,&quot;top&quot;:162.6,&quot;width&quot;:600.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231,&quot;left&quot;:359.4,&quot;top&quot;:162.6,&quot;width&quot;:600.6}"/>
</p:tagLst>
</file>

<file path=ppt/tags/tag21.xml><?xml version="1.0" encoding="utf-8"?>
<p:tagLst xmlns:p="http://schemas.openxmlformats.org/presentationml/2006/main">
  <p:tag name="KSO_WM_DIAGRAM_VIRTUALLY_FRAME" val="{&quot;height&quot;:231,&quot;left&quot;:359.4,&quot;top&quot;:162.6,&quot;width&quot;:600.6}"/>
</p:tagLst>
</file>

<file path=ppt/tags/tag22.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7.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2.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7.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xml><?xml version="1.0" encoding="utf-8"?>
<p:tagLst xmlns:p="http://schemas.openxmlformats.org/presentationml/2006/main">
  <p:tag name="KSO_WM_DIAGRAM_VIRTUALLY_FRAME" val="{&quot;height&quot;:231,&quot;left&quot;:359.4,&quot;top&quot;:162.6,&quot;width&quot;:600.6}"/>
</p:tagLst>
</file>

<file path=ppt/tags/tag4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2.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7.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xml><?xml version="1.0" encoding="utf-8"?>
<p:tagLst xmlns:p="http://schemas.openxmlformats.org/presentationml/2006/main">
  <p:tag name="KSO_WM_DIAGRAM_VIRTUALLY_FRAME" val="{&quot;height&quot;:231,&quot;left&quot;:359.4,&quot;top&quot;:162.6,&quot;width&quot;:600.6}"/>
</p:tagLst>
</file>

<file path=ppt/tags/tag5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3*l_h_d*1_1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1_1"/>
  <p:tag name="KSO_WM_UNIT_VALUE" val="523*644"/>
  <p:tag name="KSO_WM_DIAGRAM_MAX_ITEMCNT" val="4"/>
  <p:tag name="KSO_WM_DIAGRAM_MIN_ITEMCNT" val="2"/>
  <p:tag name="KSO_WM_DIAGRAM_VIRTUALLY_FRAME" val="{&quot;height&quot;:359.0999267578125,&quot;left&quot;:36.10703503706327,&quot;top&quot;:139.1518082746371,&quot;width&quot;:821.900024414062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_3*l_h_f*1_1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59.0999267578125,&quot;left&quot;:36.10703503706327,&quot;top&quot;:139.1518082746371,&quot;width&quot;:821.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3*l_h_d*1_2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2_1"/>
  <p:tag name="KSO_WM_UNIT_VALUE" val="523*644"/>
  <p:tag name="KSO_WM_DIAGRAM_MAX_ITEMCNT" val="4"/>
  <p:tag name="KSO_WM_DIAGRAM_MIN_ITEMCNT" val="2"/>
  <p:tag name="KSO_WM_DIAGRAM_VIRTUALLY_FRAME" val="{&quot;height&quot;:359.0999267578125,&quot;left&quot;:36.10703503706327,&quot;top&quot;:139.1518082746371,&quot;width&quot;:821.900024414062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_3*l_h_f*1_2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59.0999267578125,&quot;left&quot;:36.10703503706327,&quot;top&quot;:139.1518082746371,&quot;width&quot;:821.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3*l_h_d*1_3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3_1"/>
  <p:tag name="KSO_WM_UNIT_VALUE" val="523*644"/>
  <p:tag name="KSO_WM_DIAGRAM_MAX_ITEMCNT" val="4"/>
  <p:tag name="KSO_WM_DIAGRAM_MIN_ITEMCNT" val="2"/>
  <p:tag name="KSO_WM_DIAGRAM_VIRTUALLY_FRAME" val="{&quot;height&quot;:359.0999267578125,&quot;left&quot;:36.10703503706327,&quot;top&quot;:139.1518082746371,&quot;width&quot;:821.900024414062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_3*l_h_f*1_3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59.0999267578125,&quot;left&quot;:36.10703503706327,&quot;top&quot;:139.1518082746371,&quot;width&quot;:821.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_3*l_h_d*1_4_1"/>
  <p:tag name="KSO_WM_TEMPLATE_CATEGORY" val="diagram"/>
  <p:tag name="KSO_WM_TEMPLATE_INDEX" val="2023178"/>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d"/>
  <p:tag name="KSO_WM_UNIT_INDEX" val="1_4_1"/>
  <p:tag name="KSO_WM_UNIT_VALUE" val="523*644"/>
  <p:tag name="KSO_WM_DIAGRAM_MAX_ITEMCNT" val="4"/>
  <p:tag name="KSO_WM_DIAGRAM_MIN_ITEMCNT" val="2"/>
  <p:tag name="KSO_WM_DIAGRAM_VIRTUALLY_FRAME" val="{&quot;height&quot;:359.0999267578125,&quot;left&quot;:36.10703503706327,&quot;top&quot;:139.1518082746371,&quot;width&quot;:821.900024414062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78_3*l_h_f*1_4_1"/>
  <p:tag name="KSO_WM_TEMPLATE_CATEGORY" val="diagram"/>
  <p:tag name="KSO_WM_TEMPLATE_INDEX" val="202317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59.0999267578125,&quot;left&quot;:36.10703503706327,&quot;top&quot;:139.1518082746371,&quot;width&quot;:821.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6.xml><?xml version="1.0" encoding="utf-8"?>
<p:tagLst xmlns:p="http://schemas.openxmlformats.org/presentationml/2006/main">
  <p:tag name="KSO_WM_DIAGRAM_VIRTUALLY_FRAME" val="{&quot;height&quot;:231,&quot;left&quot;:359.4,&quot;top&quot;:162.6,&quot;width&quot;:600.6}"/>
</p:tagLst>
</file>

<file path=ppt/tags/tag60.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5.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xml><?xml version="1.0" encoding="utf-8"?>
<p:tagLst xmlns:p="http://schemas.openxmlformats.org/presentationml/2006/main">
  <p:tag name="KSO_WM_DIAGRAM_VIRTUALLY_FRAME" val="{&quot;height&quot;:231,&quot;left&quot;:359.4,&quot;top&quot;:162.6,&quot;width&quot;:600.6}"/>
</p:tagLst>
</file>

<file path=ppt/tags/tag70.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5.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5_3*l_h_i*1_1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775_3*l_h_i*1_1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5_3*l_h_f*1_1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5_3*l_h_i*1_1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xml><?xml version="1.0" encoding="utf-8"?>
<p:tagLst xmlns:p="http://schemas.openxmlformats.org/presentationml/2006/main">
  <p:tag name="KSO_WM_DIAGRAM_VIRTUALLY_FRAME" val="{&quot;height&quot;:231,&quot;left&quot;:359.4,&quot;top&quot;:162.6,&quot;width&quot;:600.6}"/>
</p:tagLst>
</file>

<file path=ppt/tags/tag80.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5_3*l_h_i*1_2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775_3*l_h_i*1_2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5_3*l_h_f*1_2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5_3*l_h_i*1_2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7"/>
  <p:tag name="KSO_WM_UNIT_FILL_TYPE" val="1"/>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5.xml><?xml version="1.0" encoding="utf-8"?>
<p:tagLst xmlns:p="http://schemas.openxmlformats.org/presentationml/2006/main">
  <p:tag name="KSO_WM_DIAGRAM_VIRTUALLY_FRAME" val="{&quot;height&quot;:396.1347244094488,&quot;left&quot;:83.97669291338583,&quot;top&quot;:85.31527559055118,&quot;width&quot;:821.423307086614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5_3*l_h_i*1_3_1"/>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775_3*l_h_i*1_3_3"/>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5_3*l_h_f*1_3_1"/>
  <p:tag name="KSO_WM_TEMPLATE_CATEGORY" val="diagram"/>
  <p:tag name="KSO_WM_TEMPLATE_INDEX" val="20228775"/>
  <p:tag name="KSO_WM_UNIT_LAYERLEVEL" val="1_1_1"/>
  <p:tag name="KSO_WM_TAG_VERSION" val="1.0"/>
  <p:tag name="KSO_WM_UNIT_TEXT_FILL_FORE_SCHEMECOLOR_INDEX_BRIGHTNESS" val="0"/>
  <p:tag name="KSO_WM_UNIT_TEXT_FILL_FORE_SCHEMECOLOR_INDEX" val="13"/>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5_3*l_h_i*1_3_2"/>
  <p:tag name="KSO_WM_TEMPLATE_CATEGORY" val="diagram"/>
  <p:tag name="KSO_WM_TEMPLATE_INDEX" val="20228775"/>
  <p:tag name="KSO_WM_UNIT_LAYERLEVEL" val="1_1_1"/>
  <p:tag name="KSO_WM_TAG_VERSION" val="1.0"/>
  <p:tag name="KSO_WM_UNIT_FILL_FORE_SCHEMECOLOR_INDEX_BRIGHTNESS" val="0"/>
  <p:tag name="KSO_WM_UNIT_FILL_FORE_SCHEMECOLOR_INDEX" val="5"/>
  <p:tag name="KSO_WM_UNIT_FILL_TYPE" val="1"/>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96.1347244094488,&quot;left&quot;:83.97669291338583,&quot;top&quot;:85.31527559055118,&quot;width&quot;:821.4233070866142}"/>
</p:tagLst>
</file>

<file path=ppt/tags/tag9.xml><?xml version="1.0" encoding="utf-8"?>
<p:tagLst xmlns:p="http://schemas.openxmlformats.org/presentationml/2006/main">
  <p:tag name="KSO_WM_DIAGRAM_VIRTUALLY_FRAME" val="{&quot;height&quot;:231,&quot;left&quot;:359.4,&quot;top&quot;:162.6,&quot;width&quot;:600.6}"/>
</p:tagLst>
</file>

<file path=ppt/tags/tag90.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3*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3*l_h_a*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058_3*l_h_a*1_4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93.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94.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95.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96.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58_3*l_h_a*1_2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98.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99.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278.70001220703125,&quot;left&quot;:45.69998779296875,&quot;top&quot;:212.5749938964844,&quot;width&quot;:862.4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汉仪劲楷简"/>
        <a:cs typeface="汉仪劲楷简"/>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汉仪劲楷简"/>
        <a:cs typeface="汉仪劲楷简"/>
        <a:font script="Jpan" typeface="ＭＳ Ｐゴシック"/>
        <a:font script="Hang" typeface="맑은 고딕"/>
        <a:font script="Hans" typeface="汉仪劲楷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10263</Words>
  <Application>WPS 演示</Application>
  <PresentationFormat>宽屏</PresentationFormat>
  <Paragraphs>521</Paragraphs>
  <Slides>53</Slides>
  <Notes>0</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53</vt:i4>
      </vt:variant>
    </vt:vector>
  </HeadingPairs>
  <TitlesOfParts>
    <vt:vector size="77" baseType="lpstr">
      <vt:lpstr>Arial</vt:lpstr>
      <vt:lpstr>宋体</vt:lpstr>
      <vt:lpstr>Wingdings</vt:lpstr>
      <vt:lpstr>汉仪铸字葫芦娃W</vt:lpstr>
      <vt:lpstr>汉仪劲楷简</vt:lpstr>
      <vt:lpstr>汉仪菱心体简</vt:lpstr>
      <vt:lpstr>微软雅黑</vt:lpstr>
      <vt:lpstr>Arial Unicode MS</vt:lpstr>
      <vt:lpstr>PMingLiU-ExtB</vt:lpstr>
      <vt:lpstr>Yu Gothic</vt:lpstr>
      <vt:lpstr>Microsoft YaHei UI Light</vt:lpstr>
      <vt:lpstr>Adobe Devanagari</vt:lpstr>
      <vt:lpstr>Yu Gothic Light</vt:lpstr>
      <vt:lpstr>Yu Gothic UI</vt:lpstr>
      <vt:lpstr>Yu Gothic UI Semibold</vt:lpstr>
      <vt:lpstr>Yu Gothic Medium</vt:lpstr>
      <vt:lpstr>华文仿宋</vt:lpstr>
      <vt:lpstr>Arial Black</vt:lpstr>
      <vt:lpstr>Yu Gothic UI Semilight</vt:lpstr>
      <vt:lpstr>MingLiU_MSCS-ExtB</vt:lpstr>
      <vt:lpstr>MS UI Gothic</vt:lpstr>
      <vt:lpstr>Malgun Gothic Semilight</vt:lpstr>
      <vt:lpstr>Yu Gothic UI Light</vt:lpstr>
      <vt:lpstr>Office 主题</vt:lpstr>
      <vt:lpstr>PowerPoint 演示文稿</vt:lpstr>
      <vt:lpstr>PowerPoint 演示文稿</vt:lpstr>
      <vt:lpstr>PowerPoint 演示文稿</vt:lpstr>
      <vt:lpstr>PowerPoint 演示文稿</vt:lpstr>
      <vt:lpstr>PowerPoint 演示文稿</vt:lpstr>
      <vt:lpstr>任务描述</vt:lpstr>
      <vt:lpstr>任务目标</vt:lpstr>
      <vt:lpstr>任务准备</vt:lpstr>
      <vt:lpstr>一、认识体能</vt:lpstr>
      <vt:lpstr>一、认识体能</vt:lpstr>
      <vt:lpstr>二、中国篮球运动发展概况</vt:lpstr>
      <vt:lpstr>二、中国篮球运动发展概况</vt:lpstr>
      <vt:lpstr>PowerPoint 演示文稿</vt:lpstr>
      <vt:lpstr>任务描述</vt:lpstr>
      <vt:lpstr>任务目标</vt:lpstr>
      <vt:lpstr>任务准备</vt:lpstr>
      <vt:lpstr>二、职业体能内容及分类</vt:lpstr>
      <vt:lpstr>一、足球运动的起源与发展</vt:lpstr>
      <vt:lpstr>PowerPoint 演示文稿</vt:lpstr>
      <vt:lpstr>PowerPoint 演示文稿</vt:lpstr>
      <vt:lpstr>任务描述</vt:lpstr>
      <vt:lpstr>任务目标</vt:lpstr>
      <vt:lpstr>任务准备</vt:lpstr>
      <vt:lpstr>二、职业体能内容及分类</vt:lpstr>
      <vt:lpstr>一、排球运动的起源与发展</vt:lpstr>
      <vt:lpstr>上课注意事项及要求</vt:lpstr>
      <vt:lpstr>上课注意事项及要求</vt:lpstr>
      <vt:lpstr>PowerPoint 演示文稿</vt:lpstr>
      <vt:lpstr>任务描述</vt:lpstr>
      <vt:lpstr>任务目标</vt:lpstr>
      <vt:lpstr>任务准备</vt:lpstr>
      <vt:lpstr>一、排球运动的起源与发展</vt:lpstr>
      <vt:lpstr>一、网球运动的起源与发展</vt:lpstr>
      <vt:lpstr>一、网球运动的起源与发展</vt:lpstr>
      <vt:lpstr>二、网球运动的特点与锻炼价值</vt:lpstr>
      <vt:lpstr>PowerPoint 演示文稿</vt:lpstr>
      <vt:lpstr>任务描述</vt:lpstr>
      <vt:lpstr>任务目标</vt:lpstr>
      <vt:lpstr>任务准备</vt:lpstr>
      <vt:lpstr>一、网球运动的起源与发展</vt:lpstr>
      <vt:lpstr>一、乒乓球运动的起源与发展</vt:lpstr>
      <vt:lpstr>一、乒乓球运动的起源与发展</vt:lpstr>
      <vt:lpstr>什么是体育与健康</vt:lpstr>
      <vt:lpstr>PowerPoint 演示文稿</vt:lpstr>
      <vt:lpstr>任务描述</vt:lpstr>
      <vt:lpstr>任务目标</vt:lpstr>
      <vt:lpstr>任务准备</vt:lpstr>
      <vt:lpstr>一、乒乓球运动的起源与发展</vt:lpstr>
      <vt:lpstr>上课注意事项及要求</vt:lpstr>
      <vt:lpstr>上课注意事项及要求</vt:lpstr>
      <vt:lpstr>二、羽毛球运动的特点与锻炼价值</vt:lpstr>
      <vt:lpstr>二、羽毛球运动的特点与锻炼价值</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60</cp:revision>
  <dcterms:created xsi:type="dcterms:W3CDTF">2025-02-18T03:07:00Z</dcterms:created>
  <dcterms:modified xsi:type="dcterms:W3CDTF">2025-02-21T05:43:58Z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F2BA71438F3A45E88D952C027D49D6AA_11</vt:lpwstr>
  </property>
  <property fmtid="{D5CDD505-2E9C-101B-9397-08002B2CF9AE}" pid="3" name="KSOProductBuildVer">
    <vt:lpwstr>2052-12.1.0.16729</vt:lpwstr>
  </property>
  <property fmtid="{D5CDD505-2E9C-101B-9397-08002B2CF9AE}" pid="4" name="KSOTemplateUUID">
    <vt:lpwstr>v1.0_mb_n5vHo9dzltCtSfMUwojpdw==</vt:lpwstr>
  </property>
</Properties>
</file>