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handoutMasterIdLst>
    <p:handoutMasterId r:id="rId43"/>
  </p:handoutMasterIdLst>
  <p:sldIdLst>
    <p:sldId id="256" r:id="rId3"/>
    <p:sldId id="275" r:id="rId4"/>
    <p:sldId id="292" r:id="rId5"/>
    <p:sldId id="293" r:id="rId6"/>
    <p:sldId id="276" r:id="rId7"/>
    <p:sldId id="260" r:id="rId8"/>
    <p:sldId id="296" r:id="rId9"/>
    <p:sldId id="261" r:id="rId10"/>
    <p:sldId id="262" r:id="rId11"/>
    <p:sldId id="402" r:id="rId12"/>
    <p:sldId id="403" r:id="rId13"/>
    <p:sldId id="297" r:id="rId14"/>
    <p:sldId id="383" r:id="rId15"/>
    <p:sldId id="404" r:id="rId16"/>
    <p:sldId id="405" r:id="rId17"/>
    <p:sldId id="366" r:id="rId18"/>
    <p:sldId id="410" r:id="rId20"/>
    <p:sldId id="411" r:id="rId21"/>
    <p:sldId id="338" r:id="rId22"/>
    <p:sldId id="339" r:id="rId23"/>
    <p:sldId id="369" r:id="rId24"/>
    <p:sldId id="341" r:id="rId25"/>
    <p:sldId id="298" r:id="rId26"/>
    <p:sldId id="412" r:id="rId27"/>
    <p:sldId id="413" r:id="rId28"/>
    <p:sldId id="414" r:id="rId29"/>
    <p:sldId id="417" r:id="rId30"/>
    <p:sldId id="419" r:id="rId31"/>
    <p:sldId id="420" r:id="rId32"/>
    <p:sldId id="421" r:id="rId33"/>
    <p:sldId id="423" r:id="rId34"/>
    <p:sldId id="424" r:id="rId35"/>
    <p:sldId id="425" r:id="rId36"/>
    <p:sldId id="426" r:id="rId37"/>
    <p:sldId id="431" r:id="rId38"/>
    <p:sldId id="432" r:id="rId39"/>
    <p:sldId id="434" r:id="rId40"/>
    <p:sldId id="437" r:id="rId41"/>
    <p:sldId id="280" r:id="rId42"/>
  </p:sldIdLst>
  <p:sldSz cx="12192000" cy="6858000"/>
  <p:notesSz cx="6858000" cy="9144000"/>
  <p:embeddedFontLst>
    <p:embeddedFont>
      <p:font typeface="汉仪铸字葫芦娃W" panose="00020600040101010101" charset="-122"/>
      <p:regular r:id="rId48"/>
    </p:embeddedFont>
    <p:embeddedFont>
      <p:font typeface="汉仪劲楷简" panose="00020600040101010101" charset="-122"/>
      <p:regular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83.xml"/><Relationship Id="rId5" Type="http://schemas.openxmlformats.org/officeDocument/2006/relationships/slide" Target="slides/slide3.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31760" y="797365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35760" y="797365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97360" y="797365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5" Type="http://schemas.openxmlformats.org/officeDocument/2006/relationships/notesSlide" Target="../notesSlides/notesSlide1.xml"/><Relationship Id="rId14" Type="http://schemas.openxmlformats.org/officeDocument/2006/relationships/slideLayout" Target="../slideLayouts/slideLayout2.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17.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image" Target="../media/image6.jpeg"/><Relationship Id="rId20" Type="http://schemas.openxmlformats.org/officeDocument/2006/relationships/notesSlide" Target="../notesSlides/notesSlide2.xml"/><Relationship Id="rId2" Type="http://schemas.openxmlformats.org/officeDocument/2006/relationships/tags" Target="../tags/tag55.xml"/><Relationship Id="rId19" Type="http://schemas.openxmlformats.org/officeDocument/2006/relationships/slideLayout" Target="../slideLayouts/slideLayout2.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image" Target="../media/image8.jpeg"/><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6.jpeg"/><Relationship Id="rId20" Type="http://schemas.openxmlformats.org/officeDocument/2006/relationships/notesSlide" Target="../notesSlides/notesSlide3.xml"/><Relationship Id="rId2" Type="http://schemas.openxmlformats.org/officeDocument/2006/relationships/tags" Target="../tags/tag70.xml"/><Relationship Id="rId19" Type="http://schemas.openxmlformats.org/officeDocument/2006/relationships/slideLayout" Target="../slideLayouts/slideLayout2.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image" Target="../media/image8.jpeg"/><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7" Type="http://schemas.openxmlformats.org/officeDocument/2006/relationships/slideLayout" Target="../slideLayouts/slideLayout2.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7" Type="http://schemas.openxmlformats.org/officeDocument/2006/relationships/slideLayout" Target="../slideLayouts/slideLayout2.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6.jpeg"/><Relationship Id="rId21" Type="http://schemas.openxmlformats.org/officeDocument/2006/relationships/notesSlide" Target="../notesSlides/notesSlide10.xml"/><Relationship Id="rId20" Type="http://schemas.openxmlformats.org/officeDocument/2006/relationships/slideLayout" Target="../slideLayouts/slideLayout2.xml"/><Relationship Id="rId2" Type="http://schemas.openxmlformats.org/officeDocument/2006/relationships/tags" Target="../tags/tag115.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image" Target="../media/image8.jpeg"/><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4.xml"/></Relationships>
</file>

<file path=ppt/slides/_rels/slide33.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14.jpeg"/><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image" Target="../media/image13.jpe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image" Target="../media/image12.jpeg"/><Relationship Id="rId14" Type="http://schemas.openxmlformats.org/officeDocument/2006/relationships/notesSlide" Target="../notesSlides/notesSlide11.xml"/><Relationship Id="rId13" Type="http://schemas.openxmlformats.org/officeDocument/2006/relationships/slideLayout" Target="../slideLayouts/slideLayout2.xml"/><Relationship Id="rId12" Type="http://schemas.openxmlformats.org/officeDocument/2006/relationships/tags" Target="../tags/tag137.xml"/><Relationship Id="rId11" Type="http://schemas.openxmlformats.org/officeDocument/2006/relationships/image" Target="../media/image15.jpeg"/><Relationship Id="rId10" Type="http://schemas.openxmlformats.org/officeDocument/2006/relationships/tags" Target="../tags/tag136.xml"/><Relationship Id="rId1" Type="http://schemas.openxmlformats.org/officeDocument/2006/relationships/tags" Target="../tags/tag1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image" Target="../media/image6.jpeg"/><Relationship Id="rId20" Type="http://schemas.openxmlformats.org/officeDocument/2006/relationships/notesSlide" Target="../notesSlides/notesSlide13.xml"/><Relationship Id="rId2" Type="http://schemas.openxmlformats.org/officeDocument/2006/relationships/tags" Target="../tags/tag139.xml"/><Relationship Id="rId19" Type="http://schemas.openxmlformats.org/officeDocument/2006/relationships/slideLayout" Target="../slideLayouts/slideLayout2.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image" Target="../media/image8.jpeg"/><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8.xml"/></Relationships>
</file>

<file path=ppt/slides/_rels/slide36.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image" Target="../media/image6.jpeg"/><Relationship Id="rId20" Type="http://schemas.openxmlformats.org/officeDocument/2006/relationships/notesSlide" Target="../notesSlides/notesSlide14.xml"/><Relationship Id="rId2" Type="http://schemas.openxmlformats.org/officeDocument/2006/relationships/tags" Target="../tags/tag154.xml"/><Relationship Id="rId19" Type="http://schemas.openxmlformats.org/officeDocument/2006/relationships/slideLayout" Target="../slideLayouts/slideLayout2.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image" Target="../media/image8.jpeg"/><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image" Target="../media/image6.jpeg"/><Relationship Id="rId20" Type="http://schemas.openxmlformats.org/officeDocument/2006/relationships/notesSlide" Target="../notesSlides/notesSlide16.xml"/><Relationship Id="rId2" Type="http://schemas.openxmlformats.org/officeDocument/2006/relationships/tags" Target="../tags/tag169.xml"/><Relationship Id="rId19" Type="http://schemas.openxmlformats.org/officeDocument/2006/relationships/slideLayout" Target="../slideLayouts/slideLayout2.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image" Target="../media/image8.jpeg"/><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7" Type="http://schemas.openxmlformats.org/officeDocument/2006/relationships/slideLayout" Target="../slideLayouts/slideLayout2.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43930" cy="430530"/>
          </a:xfrm>
        </p:spPr>
        <p:txBody>
          <a:bodyPr/>
          <a:p>
            <a:r>
              <a:rPr lang="zh-CN" altLang="en-US"/>
              <a:t>一、中国武术的起源与发展</a:t>
            </a:r>
            <a:endParaRPr lang="zh-CN" altLang="en-US"/>
          </a:p>
        </p:txBody>
      </p:sp>
      <p:sp>
        <p:nvSpPr>
          <p:cNvPr id="5" name="文本框 4"/>
          <p:cNvSpPr txBox="1"/>
          <p:nvPr/>
        </p:nvSpPr>
        <p:spPr>
          <a:xfrm>
            <a:off x="697230" y="1022985"/>
            <a:ext cx="10797540" cy="4458970"/>
          </a:xfrm>
          <a:prstGeom prst="rect">
            <a:avLst/>
          </a:prstGeom>
          <a:noFill/>
        </p:spPr>
        <p:txBody>
          <a:bodyPr wrap="square" rtlCol="0" anchor="t">
            <a:noAutofit/>
          </a:bodyPr>
          <a:p>
            <a:pPr algn="just">
              <a:lnSpc>
                <a:spcPct val="150000"/>
              </a:lnSpc>
              <a:spcBef>
                <a:spcPts val="0"/>
              </a:spcBef>
              <a:spcAft>
                <a:spcPts val="0"/>
              </a:spcAft>
            </a:pPr>
            <a:r>
              <a:rPr lang="zh-CN" altLang="en-US" sz="2500">
                <a:latin typeface="汉仪劲楷简" panose="00020600040101010101" charset="-122"/>
                <a:ea typeface="汉仪劲楷简" panose="00020600040101010101" charset="-122"/>
                <a:cs typeface="汉仪劲楷简" panose="00020600040101010101" charset="-122"/>
                <a:sym typeface="汉仪劲楷简" panose="00020600040101010101" charset="-122"/>
              </a:rPr>
              <a:t>（二）中国武术的发展</a:t>
            </a:r>
            <a:endParaRPr lang="zh-CN" altLang="en-US" sz="25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500" b="1" i="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在夏、商、周时期</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，田猎和武舞是武技训练的主要手段。据《礼记·月令》载：“天子乃教于田猎，以习五戎。”五戎即弓矢、殳、矛、戈、戟 5 种兵器。田猎是训练对各种武器的使用及驭马驾车，是集身体、技术、战术为一体的综合性训练。这一时期的武舞由原始时期的武舞发展而来，是将用于实战的格杀经验按一定程式来训练，是古代武术由感性认识向理性认识的升华、由支离破碎向系统化演进的象征。</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500" b="1" i="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春秋战国时期</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是我国社会转型的剧烈变化时代。频繁的战争推动了练兵习武的空前盛行，武术开始向多样化发展，手搏、角力在民间拥有广泛的市场，可用拳打脚踢、连摔带拿、运用奇巧战术来制胜对方。另外，在与文化的交融中，武术逐渐与养生相结合，逐渐形成了注重整体、强调精气、平衡阴阳的保健思想，这对武术的发展产生了重要影响。</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43930" cy="430530"/>
          </a:xfrm>
        </p:spPr>
        <p:txBody>
          <a:bodyPr/>
          <a:p>
            <a:r>
              <a:rPr lang="zh-CN" altLang="en-US"/>
              <a:t>一、中国武术的起源与发展</a:t>
            </a:r>
            <a:endParaRPr lang="zh-CN" altLang="en-US"/>
          </a:p>
        </p:txBody>
      </p:sp>
      <p:sp>
        <p:nvSpPr>
          <p:cNvPr id="5" name="文本框 4"/>
          <p:cNvSpPr txBox="1"/>
          <p:nvPr/>
        </p:nvSpPr>
        <p:spPr>
          <a:xfrm>
            <a:off x="697230" y="1490345"/>
            <a:ext cx="10797540" cy="4458970"/>
          </a:xfrm>
          <a:prstGeom prst="rect">
            <a:avLst/>
          </a:prstGeom>
          <a:noFill/>
        </p:spPr>
        <p:txBody>
          <a:bodyPr wrap="square" rtlCol="0" anchor="t">
            <a:noAutofit/>
          </a:bodyPr>
          <a:p>
            <a:pPr algn="just">
              <a:lnSpc>
                <a:spcPct val="150000"/>
              </a:lnSpc>
              <a:spcBef>
                <a:spcPts val="0"/>
              </a:spcBef>
              <a:spcAft>
                <a:spcPts val="0"/>
              </a:spcAft>
            </a:pPr>
            <a:r>
              <a:rPr lang="zh-CN" altLang="en-US" sz="2500">
                <a:latin typeface="汉仪劲楷简" panose="00020600040101010101" charset="-122"/>
                <a:ea typeface="汉仪劲楷简" panose="00020600040101010101" charset="-122"/>
                <a:cs typeface="汉仪劲楷简" panose="00020600040101010101" charset="-122"/>
                <a:sym typeface="汉仪劲楷简" panose="00020600040101010101" charset="-122"/>
              </a:rPr>
              <a:t>（二）中国武术的发展</a:t>
            </a:r>
            <a:endParaRPr lang="zh-CN" altLang="en-US" sz="25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500" b="1" i="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中国近代</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国势日渐衰弱，有许多爱国志士为寻求救国救民的途径，提出了“强种强国”的思想。因此，武术被作为一种尚武强国的重要教育手段推向学校。一批武术家结合传统武术的内容与西方军事体操的特点，创编了《中华新武术》，为近代武术转型做了有益的尝试。</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500" b="1" i="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20 世纪 90 年代</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，随着我国体育体制改革的深化，武术呈现出新的发展趋势。在 1992 年全国武术工作会议上，提出了编写大、中、小学的武术教材，倡导将民族体育和现代体育联系起来进行教学，这些措施对于武术在学校的开展起到了较大的促进作用。更令人关注的是，为建立规范的全民武术锻炼体系，1997 年，国家体委批准颁布实施了“中国武术段位制”，该段位制将武术定为三级九段，推动了武术的发展。</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sym typeface="+mn-ea"/>
              </a:rPr>
              <a:t>一、中国武术的起源与发展</a:t>
            </a:r>
            <a:endParaRPr lang="zh-CN" altLang="en-US"/>
          </a:p>
        </p:txBody>
      </p:sp>
      <p:sp>
        <p:nvSpPr>
          <p:cNvPr id="10" name="文本框 9"/>
          <p:cNvSpPr txBox="1"/>
          <p:nvPr/>
        </p:nvSpPr>
        <p:spPr>
          <a:xfrm>
            <a:off x="5414010" y="1457325"/>
            <a:ext cx="5913120" cy="4192270"/>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sz="2500" b="1" i="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1990 年</a:t>
            </a: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，在北京举行的第 11 届亚运会上，武术被列为正式比赛项目。1991 年，又在北京举办了首届世界武术锦标赛。这标志着武术由国际性的赛事向世界性的竞赛转变取得成功。</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通过多方筹措与不懈努力，中国武术以奥运会非正式比赛项目的方式进入了第 29 届奥运会，即“北京 2008 奥运会武术比赛”，这表明作为中华民族传统体育项目的武术正逐渐被世界所接纳，竞技武术在世界的传播和影响已不容忽视，武术终于初步实现了竞技武术国际化的目标。</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二、武术的锻炼价值</a:t>
            </a:r>
            <a:endParaRPr lang="zh-CN" altLang="en-US"/>
          </a:p>
        </p:txBody>
      </p:sp>
      <p:sp>
        <p:nvSpPr>
          <p:cNvPr id="10" name="文本框 9"/>
          <p:cNvSpPr txBox="1"/>
          <p:nvPr/>
        </p:nvSpPr>
        <p:spPr>
          <a:xfrm>
            <a:off x="5758815" y="2235835"/>
            <a:ext cx="5594985" cy="2891790"/>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长期坚持武术练习，能够加强人体肌肉韧带的伸展性，加大关节的运动幅度，提高人体的反应速度、力量、灵巧、耐力，增强人体的免疫力，对治疗多种慢性疾病和调节人体内环境平衡均有良好的医疗保健作用。同时，掌握搏斗运动的技法和规律，能促进攻防格斗的意识，既可以增强体质，也可以防身自卫。</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二、武术的锻炼价值</a:t>
            </a:r>
            <a:endParaRPr lang="zh-CN" altLang="en-US"/>
          </a:p>
        </p:txBody>
      </p:sp>
      <p:sp>
        <p:nvSpPr>
          <p:cNvPr id="10" name="文本框 9"/>
          <p:cNvSpPr txBox="1"/>
          <p:nvPr/>
        </p:nvSpPr>
        <p:spPr>
          <a:xfrm>
            <a:off x="5670550" y="1241425"/>
            <a:ext cx="5594985" cy="424624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武术在长期的发展过程中，继承和发扬了中华民族重礼仪、讲道德的优秀传统。“习武先习德”“武训”说明武术历来十分注重武德教育。“尚武”与“崇德”是武术习练过程中的两个重点，可以培养习武者尊师重道、讲礼守信、严于律己、宽以待人、坚忍不拔的良好心理素质和高尚的道德情操。</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武术运动也具有很高的观赏价值。武术套路动迅静定的节奏美，踢、打、摔、拿、跌巧妙结合的方法美，内外合一、形神兼备的和谐美，给人们带来了强烈的视觉震撼和精神冲击，极大地丰富了人们的文化生活。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二、武术的锻炼价值</a:t>
            </a:r>
            <a:endParaRPr lang="zh-CN" altLang="en-US"/>
          </a:p>
        </p:txBody>
      </p:sp>
      <p:sp>
        <p:nvSpPr>
          <p:cNvPr id="10" name="文本框 9"/>
          <p:cNvSpPr txBox="1"/>
          <p:nvPr/>
        </p:nvSpPr>
        <p:spPr>
          <a:xfrm>
            <a:off x="5670550" y="2653665"/>
            <a:ext cx="5594985" cy="239966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武术运动也具有很高的观赏价值。武术套路动迅静定的节奏美，踢、打、摔、拿、跌巧妙结合的方法美，内外合一、形神兼备的和谐美，给人们带来了强烈的视觉震撼和精神冲击，极大地丰富了人们的文化生活。</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三、武术的内容与分类</a:t>
            </a:r>
            <a:endParaRPr lang="zh-CN" altLang="en-US"/>
          </a:p>
        </p:txBody>
      </p:sp>
      <p:sp>
        <p:nvSpPr>
          <p:cNvPr id="10" name="文本框 9"/>
          <p:cNvSpPr txBox="1"/>
          <p:nvPr/>
        </p:nvSpPr>
        <p:spPr>
          <a:xfrm>
            <a:off x="524510" y="1071245"/>
            <a:ext cx="11245215" cy="55308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（一）功法</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cxnSp>
        <p:nvCxnSpPr>
          <p:cNvPr id="13" name="直接连接符 12"/>
          <p:cNvCxnSpPr/>
          <p:nvPr>
            <p:custDataLst>
              <p:tags r:id="rId1"/>
            </p:custDataLst>
          </p:nvPr>
        </p:nvCxnSpPr>
        <p:spPr>
          <a:xfrm>
            <a:off x="1498600" y="2513965"/>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2"/>
            </p:custDataLst>
          </p:nvPr>
        </p:nvSpPr>
        <p:spPr>
          <a:xfrm>
            <a:off x="1716405" y="3827780"/>
            <a:ext cx="1841500" cy="233489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b="1">
                <a:solidFill>
                  <a:schemeClr val="tx1">
                    <a:lumMod val="85000"/>
                    <a:lumOff val="15000"/>
                  </a:schemeClr>
                </a:solidFill>
                <a:latin typeface="+mn-ea"/>
                <a:cs typeface="+mn-ea"/>
              </a:rPr>
              <a:t>1. 内功</a:t>
            </a:r>
            <a:endParaRPr lang="zh-CN" altLang="en-US" sz="1600" b="1">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a:solidFill>
                  <a:schemeClr val="tx1">
                    <a:lumMod val="85000"/>
                    <a:lumOff val="15000"/>
                  </a:schemeClr>
                </a:solidFill>
                <a:latin typeface="+mn-ea"/>
                <a:cs typeface="+mn-ea"/>
              </a:rPr>
              <a:t>内功是通过站桩、静坐等练习方法，可使练习者达到精足、气壮、神明、内脏坚实、经络血脉通畅、内壮外强的功效。</a:t>
            </a:r>
            <a:endParaRPr lang="zh-CN" altLang="en-US" sz="1600">
              <a:solidFill>
                <a:schemeClr val="tx1">
                  <a:lumMod val="85000"/>
                  <a:lumOff val="15000"/>
                </a:schemeClr>
              </a:solidFill>
              <a:latin typeface="+mn-ea"/>
              <a:cs typeface="+mn-ea"/>
            </a:endParaRPr>
          </a:p>
        </p:txBody>
      </p:sp>
      <p:sp>
        <p:nvSpPr>
          <p:cNvPr id="7" name="矩形 6"/>
          <p:cNvSpPr/>
          <p:nvPr>
            <p:custDataLst>
              <p:tags r:id="rId3"/>
            </p:custDataLst>
          </p:nvPr>
        </p:nvSpPr>
        <p:spPr>
          <a:xfrm>
            <a:off x="3930650" y="3827780"/>
            <a:ext cx="1841500" cy="221170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b="1">
                <a:solidFill>
                  <a:schemeClr val="tx1">
                    <a:lumMod val="85000"/>
                    <a:lumOff val="15000"/>
                  </a:schemeClr>
                </a:solidFill>
                <a:latin typeface="+mn-ea"/>
                <a:cs typeface="+mn-ea"/>
              </a:rPr>
              <a:t>2. 外功</a:t>
            </a:r>
            <a:endParaRPr lang="zh-CN" altLang="en-US" sz="1600" b="1">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a:solidFill>
                  <a:schemeClr val="tx1">
                    <a:lumMod val="85000"/>
                    <a:lumOff val="15000"/>
                  </a:schemeClr>
                </a:solidFill>
                <a:latin typeface="+mn-ea"/>
                <a:cs typeface="+mn-ea"/>
              </a:rPr>
              <a:t>外功是通过击打、跌摔等练习方法，可使练习者达到强筋骨、壮体魄的功效。</a:t>
            </a:r>
            <a:endParaRPr lang="zh-CN" altLang="en-US" sz="1600">
              <a:solidFill>
                <a:schemeClr val="tx1">
                  <a:lumMod val="85000"/>
                  <a:lumOff val="15000"/>
                </a:schemeClr>
              </a:solidFill>
              <a:latin typeface="+mn-ea"/>
              <a:cs typeface="+mn-ea"/>
            </a:endParaRPr>
          </a:p>
        </p:txBody>
      </p:sp>
      <p:sp>
        <p:nvSpPr>
          <p:cNvPr id="8" name="矩形 7"/>
          <p:cNvSpPr/>
          <p:nvPr>
            <p:custDataLst>
              <p:tags r:id="rId4"/>
            </p:custDataLst>
          </p:nvPr>
        </p:nvSpPr>
        <p:spPr>
          <a:xfrm>
            <a:off x="6144895" y="3827780"/>
            <a:ext cx="184150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b="1" dirty="0">
                <a:solidFill>
                  <a:schemeClr val="tx1">
                    <a:lumMod val="85000"/>
                    <a:lumOff val="15000"/>
                  </a:schemeClr>
                </a:solidFill>
                <a:latin typeface="+mn-ea"/>
                <a:cs typeface="+mn-ea"/>
              </a:rPr>
              <a:t>3. 轻功</a:t>
            </a:r>
            <a:endParaRPr lang="zh-CN" altLang="en-US" sz="1600" b="1" dirty="0">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轻功是通过各种弹跳动作的练习，可使练习者达到蹦得高、跳得远的功效。</a:t>
            </a:r>
            <a:endParaRPr lang="zh-CN" altLang="en-US" sz="1600" dirty="0">
              <a:solidFill>
                <a:schemeClr val="tx1">
                  <a:lumMod val="85000"/>
                  <a:lumOff val="15000"/>
                </a:schemeClr>
              </a:solidFill>
              <a:latin typeface="+mn-ea"/>
              <a:cs typeface="+mn-ea"/>
            </a:endParaRPr>
          </a:p>
        </p:txBody>
      </p:sp>
      <p:sp>
        <p:nvSpPr>
          <p:cNvPr id="9" name="矩形 8"/>
          <p:cNvSpPr/>
          <p:nvPr>
            <p:custDataLst>
              <p:tags r:id="rId5"/>
            </p:custDataLst>
          </p:nvPr>
        </p:nvSpPr>
        <p:spPr>
          <a:xfrm>
            <a:off x="8359140" y="3827780"/>
            <a:ext cx="1841500" cy="23088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b="1" dirty="0">
                <a:solidFill>
                  <a:schemeClr val="tx1">
                    <a:lumMod val="85000"/>
                    <a:lumOff val="15000"/>
                  </a:schemeClr>
                </a:solidFill>
                <a:latin typeface="+mn-ea"/>
                <a:cs typeface="+mn-ea"/>
              </a:rPr>
              <a:t>4. 柔功</a:t>
            </a:r>
            <a:endParaRPr lang="zh-CN" altLang="en-US" sz="1600" b="1" dirty="0">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柔功是通过压肩、压腿、下腰等练习方法，可使练习者达到提高肢体关节活动幅度和肌肉伸展能力的功效。</a:t>
            </a:r>
            <a:endParaRPr lang="zh-CN" altLang="en-US" sz="1600" dirty="0">
              <a:solidFill>
                <a:schemeClr val="tx1">
                  <a:lumMod val="85000"/>
                  <a:lumOff val="15000"/>
                </a:schemeClr>
              </a:solidFill>
              <a:latin typeface="+mn-ea"/>
              <a:cs typeface="+mn-ea"/>
            </a:endParaRPr>
          </a:p>
        </p:txBody>
      </p:sp>
      <p:sp>
        <p:nvSpPr>
          <p:cNvPr id="19" name="任意多边形: 形状 36"/>
          <p:cNvSpPr/>
          <p:nvPr>
            <p:custDataLst>
              <p:tags r:id="rId6"/>
            </p:custDataLst>
          </p:nvPr>
        </p:nvSpPr>
        <p:spPr>
          <a:xfrm>
            <a:off x="1852930" y="218630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 name="任意多边形: 形状 38"/>
          <p:cNvSpPr/>
          <p:nvPr>
            <p:custDataLst>
              <p:tags r:id="rId7"/>
            </p:custDataLst>
          </p:nvPr>
        </p:nvSpPr>
        <p:spPr>
          <a:xfrm>
            <a:off x="2030730" y="218567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21" name="任意多边形: 形状 36"/>
          <p:cNvSpPr/>
          <p:nvPr>
            <p:custDataLst>
              <p:tags r:id="rId8"/>
            </p:custDataLst>
          </p:nvPr>
        </p:nvSpPr>
        <p:spPr>
          <a:xfrm>
            <a:off x="4067175" y="218630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2" name="任意多边形: 形状 38"/>
          <p:cNvSpPr/>
          <p:nvPr>
            <p:custDataLst>
              <p:tags r:id="rId9"/>
            </p:custDataLst>
          </p:nvPr>
        </p:nvSpPr>
        <p:spPr>
          <a:xfrm>
            <a:off x="4244975" y="218567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28" name="任意多边形: 形状 36"/>
          <p:cNvSpPr/>
          <p:nvPr>
            <p:custDataLst>
              <p:tags r:id="rId10"/>
            </p:custDataLst>
          </p:nvPr>
        </p:nvSpPr>
        <p:spPr>
          <a:xfrm>
            <a:off x="6281420" y="218630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0" name="任意多边形: 形状 38"/>
          <p:cNvSpPr/>
          <p:nvPr>
            <p:custDataLst>
              <p:tags r:id="rId11"/>
            </p:custDataLst>
          </p:nvPr>
        </p:nvSpPr>
        <p:spPr>
          <a:xfrm>
            <a:off x="6459220" y="218567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38" name="任意多边形: 形状 36"/>
          <p:cNvSpPr/>
          <p:nvPr>
            <p:custDataLst>
              <p:tags r:id="rId12"/>
            </p:custDataLst>
          </p:nvPr>
        </p:nvSpPr>
        <p:spPr>
          <a:xfrm>
            <a:off x="8495665" y="218630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0" name="任意多边形: 形状 38"/>
          <p:cNvSpPr/>
          <p:nvPr>
            <p:custDataLst>
              <p:tags r:id="rId13"/>
            </p:custDataLst>
          </p:nvPr>
        </p:nvSpPr>
        <p:spPr>
          <a:xfrm>
            <a:off x="8673465" y="218567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三、武术的内容与分类</a:t>
            </a:r>
            <a:endParaRPr lang="zh-CN" altLang="en-US"/>
          </a:p>
        </p:txBody>
      </p:sp>
      <p:sp>
        <p:nvSpPr>
          <p:cNvPr id="74" name="文本框 73"/>
          <p:cNvSpPr txBox="1"/>
          <p:nvPr/>
        </p:nvSpPr>
        <p:spPr>
          <a:xfrm>
            <a:off x="424815" y="104965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（二）套路</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套路是指以技击动作为内容，以攻守进退、动静疾徐、刚柔虚实等矛盾运动的变化规律为依据编成的整套练习。按照套路运动形式，又可分为单练、对练和集体演练。</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46634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17341"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83963" y="275177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09587"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1. 单练</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47895"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909587" y="5436306"/>
            <a:ext cx="2868721" cy="764062"/>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单练是单人演练的套路，包括徒手的拳术和器械练习。</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64690"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31311" y="275177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56328"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2. 对练</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895244"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56328" y="5436306"/>
            <a:ext cx="2868721" cy="102502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对练是两人或两人以上按照预定动作进行的假设性实战演练的套路形式，包括徒手对练、器械对练和徒手与器械的对练等。</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11431"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78053" y="275177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03677"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3. 集体演练</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41985"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03565" y="5436235"/>
            <a:ext cx="3195955" cy="125666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集体演练是集体进行的徒手、器械和徒手与器械的演练。要求 6 人以上同时演练，队形整齐，动作协调一致，可变换队形并有音乐伴奏。</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三、武术的内容与分类</a:t>
            </a:r>
            <a:endParaRPr lang="zh-CN" altLang="en-US"/>
          </a:p>
        </p:txBody>
      </p:sp>
      <p:sp>
        <p:nvSpPr>
          <p:cNvPr id="74" name="文本框 73"/>
          <p:cNvSpPr txBox="1"/>
          <p:nvPr/>
        </p:nvSpPr>
        <p:spPr>
          <a:xfrm>
            <a:off x="424815" y="104965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（三）搏斗</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搏斗是两个人在一定条件下按照一定的规则进行斗智、较技、较力的对抗实战形式。</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0955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00196" y="51078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66818" y="252317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892442" y="45416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1. 散打</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30750" y="45368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892442" y="5207706"/>
            <a:ext cx="2868721" cy="764062"/>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散打是以徒手的运动形式在擂台上进行的。使用踢、打、摔等方法制胜对方的竞技项目。</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47545" y="51078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14166" y="252317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39183" y="45416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2. 推手</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878099" y="45368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39183" y="5207706"/>
            <a:ext cx="2868721" cy="102502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推手是以徒手的运动形式，使用拥、捋、挤、按、探、挒、肘、靠等技法，双方粘连粘随，通过肌肉感觉借劲发力将对方推出，以此决定胜负的竞技项目。</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094286" y="51078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60908" y="252317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186532" y="45416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3. 短兵</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24840" y="45368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186420" y="5207635"/>
            <a:ext cx="3195955" cy="125666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短兵是两人手持一种特制的短器械，主要使用劈、砍、斩、刺等方法进行决胜负的竞技项目。</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太极拳</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753235"/>
            <a:ext cx="5099050" cy="4246245"/>
          </a:xfrm>
          <a:prstGeom prst="rect">
            <a:avLst/>
          </a:prstGeom>
          <a:noFill/>
        </p:spPr>
        <p:txBody>
          <a:bodyPr wrap="square" rtlCol="0" anchor="t">
            <a:spAutoFit/>
          </a:bodyPr>
          <a:p>
            <a:pPr algn="just">
              <a:lnSpc>
                <a:spcPct val="150000"/>
              </a:lnSpc>
              <a:spcBef>
                <a:spcPts val="0"/>
              </a:spcBef>
              <a:spcAft>
                <a:spcPts val="0"/>
              </a:spcAft>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2020 年 12 月 17 日，太极拳入选联合国教科文组织非物质文化遗产名录。太极拳是中国武术的优秀拳种之一，是历史悠久的一种健身武术，作为强身健体、防病治病的运动方式在民间广为流传。它既可调和人体之阴阳，又能疏通人体之经络；既能扶正祛邪，又能健体强身。它是集防身、养身、修身、娱身功能为一体的最直接、最基本、最重要的基础，也是延年益寿的最佳运动方式之一。本任务我们将学习太极拳的基本理论知识和动作要点。</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了解太极拳的起源与发展。</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掌握太极拳的基本技术。</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体会到太极拳的乐趣，并积极参加太极拳运动。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43713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2105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60655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01600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5991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15849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56794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26790"/>
            <a:ext cx="6718300" cy="304609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选择好鞋和服装。运动鞋应以平底浅防滑纹低靿鞋为宜。服装要宽松适体，便于运动。</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不要饥饿练拳，清晨最好喝点温开水，稍微吃一点食品。也不要饱腹练拳，饭后最少要半小时后再运动。</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慢步调息放松。慢行步，快慢由呼吸而定，先左后右或先右后左配一呼一吸，同时双手配合，呼时两手在胸前划弧下落，吸时两手翻掌在两外侧向上划弧，往返行之。此放松法在练功前和收功后都要做，有调理气血畅通，更有气归丹田窍穴之功。</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一、太极拳的起源与发展</a:t>
            </a:r>
            <a:endParaRPr lang="zh-CN" altLang="en-US">
              <a:sym typeface="+mn-ea"/>
            </a:endParaRPr>
          </a:p>
        </p:txBody>
      </p:sp>
      <p:sp>
        <p:nvSpPr>
          <p:cNvPr id="10" name="文本框 9"/>
          <p:cNvSpPr txBox="1"/>
          <p:nvPr/>
        </p:nvSpPr>
        <p:spPr>
          <a:xfrm>
            <a:off x="559435" y="1430655"/>
            <a:ext cx="10924540" cy="133794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太极拳是根据我国古代阴阳学的原理而命名的拳术，是中国武术的一个重要流派。流行于中国及世界各地，很受人们的欢迎。所有动作的开合、起落、进退、刚柔、蓄发、顺逆、虚实、曲直等，无不和谐地体现出阴阳对立与统一的辩证规律。</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91846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59435" y="3154680"/>
            <a:ext cx="10924540" cy="2999740"/>
          </a:xfrm>
          <a:prstGeom prst="rect">
            <a:avLst/>
          </a:prstGeom>
          <a:noFill/>
        </p:spPr>
        <p:txBody>
          <a:bodyPr wrap="square">
            <a:spAutoFit/>
          </a:bodyPr>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太极拳在长期的流传过程中形成了陈式、杨式、吴式、孙式、武式等技术流派。中华人民共和国成立后，在杨式太极拳、剑的基础上又编创了二十四式太极拳、四十八式太极拳、三十二式太极剑等。为了适应武术的不同语言交流与竞赛，武术工作者又在各派太极拳、剑的基础上创编了四十二式综合太极拳、剑等竞赛套路。各式太极拳尽管在运动风格上有所不同，但体松心静、柔和缓慢、连绵不断、圆活自然、协调完整的要求是基本一致的。太极拳以养生为本，以技击为末，它讲究德术并重，身心合修。练拳的目的主要是修身养性，强身健体。正如《太极十三势行功歌诀》所云：“详推用意终何在？益寿延年不老春。”太极拳的修炼过程，是教人向善的过程，是修道养德的过程，也是强身健体的过程。</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二、太极拳基本技术</a:t>
            </a:r>
            <a:endParaRPr lang="zh-CN" altLang="en-US">
              <a:sym typeface="+mn-ea"/>
            </a:endParaRPr>
          </a:p>
        </p:txBody>
      </p:sp>
      <p:sp>
        <p:nvSpPr>
          <p:cNvPr id="10" name="文本框 9"/>
          <p:cNvSpPr txBox="1"/>
          <p:nvPr/>
        </p:nvSpPr>
        <p:spPr>
          <a:xfrm>
            <a:off x="1315720" y="2418715"/>
            <a:ext cx="5536565" cy="239966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（一）基本身形</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头，虚灵顶劲，不可歪斜。肩，保持松沉，不可上耸。肘，自然松坠，不可外翻。胸，舒松微含，不可挺胸。腰，松活自然，不可前挺。膝，屈伸自然，不可僵直（图 8-2-1）。</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1"/>
          <a:stretch>
            <a:fillRect/>
          </a:stretch>
        </p:blipFill>
        <p:spPr>
          <a:xfrm>
            <a:off x="8336280" y="1875790"/>
            <a:ext cx="1962150" cy="3486150"/>
          </a:xfrm>
          <a:prstGeom prst="rect">
            <a:avLst/>
          </a:prstGeom>
        </p:spPr>
      </p:pic>
      <p:sp>
        <p:nvSpPr>
          <p:cNvPr id="5" name="矩形 4"/>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二、太极拳基本技术</a:t>
            </a:r>
            <a:endParaRPr lang="zh-CN" altLang="en-US">
              <a:sym typeface="+mn-ea"/>
            </a:endParaRPr>
          </a:p>
        </p:txBody>
      </p:sp>
      <p:sp>
        <p:nvSpPr>
          <p:cNvPr id="10" name="文本框 9"/>
          <p:cNvSpPr txBox="1"/>
          <p:nvPr/>
        </p:nvSpPr>
        <p:spPr>
          <a:xfrm>
            <a:off x="1200150" y="1640840"/>
            <a:ext cx="9914890" cy="147637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（二）基本手形</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拳，五指弯曲，屈指卷握，大拇指扣住食指和中指第二指节处。掌，五指放松自然分开，掌心向内微含，虎口成弧形。勾，五指指尖自然捏拢，曲腕，勾尖向下（图 8-2-2）。</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2343785" y="3507105"/>
            <a:ext cx="7124700" cy="2286000"/>
          </a:xfrm>
          <a:prstGeom prst="rect">
            <a:avLst/>
          </a:prstGeom>
        </p:spPr>
      </p:pic>
      <p:sp>
        <p:nvSpPr>
          <p:cNvPr id="7" name="矩形 6"/>
          <p:cNvSpPr/>
          <p:nvPr/>
        </p:nvSpPr>
        <p:spPr>
          <a:xfrm>
            <a:off x="670560" y="1157605"/>
            <a:ext cx="10949305" cy="5130800"/>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二、太极拳基本技术</a:t>
            </a:r>
            <a:endParaRPr lang="zh-CN" altLang="en-US">
              <a:sym typeface="+mn-ea"/>
            </a:endParaRPr>
          </a:p>
        </p:txBody>
      </p:sp>
      <p:sp>
        <p:nvSpPr>
          <p:cNvPr id="10" name="文本框 9"/>
          <p:cNvSpPr txBox="1"/>
          <p:nvPr/>
        </p:nvSpPr>
        <p:spPr>
          <a:xfrm>
            <a:off x="1200150" y="1640840"/>
            <a:ext cx="9914890" cy="193802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（三）基本步形</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弓步，前腿屈膝前弓，脚尖向前，后腿自然伸直，后脚脚尖斜向 45°～50°。仆步，一腿全蹲，另一腿自然伸直，脚尖内扣，两脚全脚掌着地。虚步，一腿屈膝半蹲，另一腿微屈，前脚掌或脚跟着地（图 8-2-3）。</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矩形 6"/>
          <p:cNvSpPr/>
          <p:nvPr/>
        </p:nvSpPr>
        <p:spPr>
          <a:xfrm>
            <a:off x="670560" y="1157605"/>
            <a:ext cx="10949305" cy="5130800"/>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1"/>
          <a:stretch>
            <a:fillRect/>
          </a:stretch>
        </p:blipFill>
        <p:spPr>
          <a:xfrm>
            <a:off x="2636520" y="3578860"/>
            <a:ext cx="6795770" cy="2624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散打</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539115" y="1903095"/>
            <a:ext cx="5099050" cy="3322955"/>
          </a:xfrm>
          <a:prstGeom prst="rect">
            <a:avLst/>
          </a:prstGeom>
          <a:noFill/>
        </p:spPr>
        <p:txBody>
          <a:bodyPr wrap="square" rtlCol="0" anchor="t">
            <a:spAutoFit/>
          </a:bodyPr>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散打是以踢、打、摔为主要运动手段，以两人对抗比赛为表现形式，以竞赛规则为行为指南，以提高格斗素质为行为目的的民族传统体育项目。散打训练具有培养人坚韧不拔的毅力和吃苦耐劳、积极向上、勇于进取等精神的教育价值。本任务我们就来一起学习散打的相关理论知识和详细动作。</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了解散打的起源、发展及特点。</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熟悉散打策略与练习方法。</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体会到散打运动的乐趣，并积极参加散打运动。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2511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90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9453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40398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47900"/>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4647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5592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914775"/>
            <a:ext cx="6718300" cy="216852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穿戴合适的装备。穿着合适的武术服装和武术鞋。实战时应穿戴规定的散打护具，包括护齿器、护腿器、护裆等。</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充分热身。在进行散打练习之前，应进行适量的热身活动，如跑步、跳绳或进行游戏等，以帮助身体活动开。压腿练习是不可或缺的一部分，应慢慢进行，避免拉伤或损伤关节。</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2511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90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9453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40398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47900"/>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4647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5592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677285"/>
            <a:ext cx="6718300" cy="2999740"/>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肌肉放松和力量训练。在学习散打的过程中，腰部是一个容易受伤的部位。因此，特别需要注意腰部的力量练习。在力量训练结束后，应进行肌肉放松训练，如冲刺跑、快速空击或与沙袋的练习，这有助于肌肉的恢复和放松。此外，训练后相互进行肌肉按摩也是一个好方法。</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在散打运动中，由于对抗性强的特点，常常会面临各种损伤。需要掌握一些散打损伤的理方法。</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一、散打的起源与发展</a:t>
            </a:r>
            <a:endParaRPr lang="zh-CN" altLang="en-US">
              <a:sym typeface="+mn-ea"/>
            </a:endParaRPr>
          </a:p>
        </p:txBody>
      </p:sp>
      <p:sp>
        <p:nvSpPr>
          <p:cNvPr id="74" name="文本框 73"/>
          <p:cNvSpPr txBox="1"/>
          <p:nvPr/>
        </p:nvSpPr>
        <p:spPr>
          <a:xfrm>
            <a:off x="424815" y="104965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散打是武术搏击运动项目之一，古称相搏、手搏、卞、白打等。由于古代多种对抗都采用擂台的形式，因此在中国民间还有“打擂台”之称。</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0955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2686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93488" y="233775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1911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1989 年</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5742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918845" y="5022215"/>
            <a:ext cx="3213100" cy="40132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散打被正式列为全国正式比赛项目。</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74215"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40836" y="233775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65853"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1991 年</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904769"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65650" y="5022215"/>
            <a:ext cx="3001645" cy="60134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散打成为世界武术锦标赛项目，并于同年举行了世界散打锦标赛</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2095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87578" y="233775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1320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2002 年 7 月</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5151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13090" y="5022215"/>
            <a:ext cx="3195955" cy="65595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经国际武术联合会批准，在上海举办了首届武术散打世界杯比赛。</a:t>
            </a:r>
            <a:endParaRPr lang="zh-CN" altLang="en-US" sz="1600" dirty="0">
              <a:ln>
                <a:noFill/>
                <a:prstDash val="sysDot"/>
              </a:ln>
              <a:solidFill>
                <a:schemeClr val="tx1">
                  <a:lumMod val="85000"/>
                  <a:lumOff val="15000"/>
                </a:schemeClr>
              </a:solidFill>
              <a:latin typeface="+mn-ea"/>
              <a:cs typeface="+mn-ea"/>
            </a:endParaRPr>
          </a:p>
        </p:txBody>
      </p:sp>
      <p:sp>
        <p:nvSpPr>
          <p:cNvPr id="14" name="矩形 13"/>
          <p:cNvSpPr/>
          <p:nvPr>
            <p:custDataLst>
              <p:tags r:id="rId19"/>
            </p:custDataLst>
          </p:nvPr>
        </p:nvSpPr>
        <p:spPr>
          <a:xfrm>
            <a:off x="793750" y="5848350"/>
            <a:ext cx="10623550" cy="768350"/>
          </a:xfrm>
          <a:prstGeom prst="rect">
            <a:avLst/>
          </a:prstGeom>
          <a:noFill/>
        </p:spPr>
        <p:txBody>
          <a:bodyPr wrap="square" lIns="0" tIns="0" rIns="0" bIns="0" rtlCol="0" anchor="t" anchorCtr="0">
            <a:noAutofit/>
          </a:bodyPr>
          <a:p>
            <a:pPr algn="just">
              <a:lnSpc>
                <a:spcPct val="140000"/>
              </a:lnSpc>
              <a:spcBef>
                <a:spcPts val="0"/>
              </a:spcBef>
              <a:spcAft>
                <a:spcPts val="0"/>
              </a:spcAft>
            </a:pPr>
            <a:r>
              <a:rPr lang="zh-CN" altLang="en-US" b="1" dirty="0">
                <a:ln>
                  <a:noFill/>
                  <a:prstDash val="sysDot"/>
                </a:ln>
                <a:solidFill>
                  <a:schemeClr val="accent2"/>
                </a:solidFill>
                <a:latin typeface="+mn-ea"/>
                <a:cs typeface="+mn-ea"/>
              </a:rPr>
              <a:t>散打是搏斗对抗运动，两人较技对抗、竞争激烈。练习散打能够较全面地提高身体素质，如灵敏性、速度、力量，能够使人机智、灵活，还能够使人掌握防身自卫技能。</a:t>
            </a:r>
            <a:endParaRPr lang="zh-CN" altLang="en-US" b="1" dirty="0">
              <a:ln>
                <a:noFill/>
                <a:prstDash val="sysDot"/>
              </a:ln>
              <a:solidFill>
                <a:schemeClr val="accent2"/>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二、散打运动的特点</a:t>
            </a:r>
            <a:endParaRPr lang="zh-CN" altLang="en-US"/>
          </a:p>
        </p:txBody>
      </p:sp>
      <p:pic>
        <p:nvPicPr>
          <p:cNvPr id="4" name="http://photo-static-api.fotomore.com/creative/vcg/400/version23/VCG21gic13483260.jpg"/>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l="7087" r="7087"/>
          <a:stretch>
            <a:fillRect/>
          </a:stretch>
        </p:blipFill>
        <p:spPr>
          <a:xfrm>
            <a:off x="1004905" y="1767228"/>
            <a:ext cx="2145053" cy="1741524"/>
          </a:xfrm>
          <a:prstGeom prst="roundRect">
            <a:avLst>
              <a:gd name="adj" fmla="val 9726"/>
            </a:avLst>
          </a:prstGeom>
          <a:ln>
            <a:solidFill>
              <a:schemeClr val="accent1">
                <a:lumMod val="75000"/>
              </a:schemeClr>
            </a:solidFill>
          </a:ln>
        </p:spPr>
      </p:pic>
      <p:sp>
        <p:nvSpPr>
          <p:cNvPr id="3" name="矩形 2"/>
          <p:cNvSpPr/>
          <p:nvPr>
            <p:custDataLst>
              <p:tags r:id="rId3"/>
            </p:custDataLst>
          </p:nvPr>
        </p:nvSpPr>
        <p:spPr>
          <a:xfrm>
            <a:off x="1069975" y="3662045"/>
            <a:ext cx="2055495" cy="2537460"/>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b="1">
                <a:ln>
                  <a:noFill/>
                  <a:prstDash val="sysDot"/>
                </a:ln>
                <a:solidFill>
                  <a:schemeClr val="accent1"/>
                </a:solidFill>
                <a:latin typeface="+mn-ea"/>
                <a:cs typeface="+mn-ea"/>
              </a:rPr>
              <a:t>（一）对抗性</a:t>
            </a:r>
            <a:endParaRPr lang="zh-CN" altLang="en-US" b="1">
              <a:ln>
                <a:noFill/>
                <a:prstDash val="sysDot"/>
              </a:ln>
              <a:solidFill>
                <a:schemeClr val="accent1"/>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相对于武术套路，徒手对抗格斗是散打的基本运动特征。双方队员在规则范围内斗智较力，</a:t>
            </a:r>
            <a:endParaRPr lang="zh-CN" altLang="en-US" sz="1600">
              <a:ln>
                <a:noFill/>
                <a:prstDash val="sysDot"/>
              </a:ln>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运用技法打击对方、保护自己，具有激烈的对抗性。</a:t>
            </a:r>
            <a:endParaRPr lang="zh-CN" altLang="en-US" sz="1600">
              <a:ln>
                <a:noFill/>
                <a:prstDash val="sysDot"/>
              </a:ln>
              <a:solidFill>
                <a:schemeClr val="tx1">
                  <a:lumMod val="85000"/>
                  <a:lumOff val="15000"/>
                </a:schemeClr>
              </a:solidFill>
              <a:latin typeface="+mn-ea"/>
              <a:cs typeface="+mn-ea"/>
            </a:endParaRPr>
          </a:p>
        </p:txBody>
      </p:sp>
      <p:pic>
        <p:nvPicPr>
          <p:cNvPr id="35" name="http://photo-static-api.fotomore.com/creative/vcg/400/version23/VCG21gic13483260.jpg"/>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7087" r="7087"/>
          <a:stretch>
            <a:fillRect/>
          </a:stretch>
        </p:blipFill>
        <p:spPr>
          <a:xfrm>
            <a:off x="3587345" y="1767228"/>
            <a:ext cx="2145053" cy="1741524"/>
          </a:xfrm>
          <a:prstGeom prst="roundRect">
            <a:avLst>
              <a:gd name="adj" fmla="val 9726"/>
            </a:avLst>
          </a:prstGeom>
          <a:ln>
            <a:solidFill>
              <a:schemeClr val="accent1">
                <a:lumMod val="75000"/>
              </a:schemeClr>
            </a:solidFill>
          </a:ln>
        </p:spPr>
      </p:pic>
      <p:sp>
        <p:nvSpPr>
          <p:cNvPr id="7" name="矩形 6"/>
          <p:cNvSpPr/>
          <p:nvPr>
            <p:custDataLst>
              <p:tags r:id="rId6"/>
            </p:custDataLst>
          </p:nvPr>
        </p:nvSpPr>
        <p:spPr>
          <a:xfrm>
            <a:off x="3651950"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b="1">
                <a:ln>
                  <a:noFill/>
                  <a:prstDash val="sysDot"/>
                </a:ln>
                <a:solidFill>
                  <a:schemeClr val="accent1"/>
                </a:solidFill>
                <a:latin typeface="+mn-ea"/>
                <a:cs typeface="+mn-ea"/>
              </a:rPr>
              <a:t>（二）安全性</a:t>
            </a:r>
            <a:endParaRPr lang="zh-CN" altLang="en-US" b="1">
              <a:ln>
                <a:noFill/>
                <a:prstDash val="sysDot"/>
              </a:ln>
              <a:solidFill>
                <a:schemeClr val="accent1"/>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散打作为体育项目，以保障人体健康和安全为前提。散打规则规定：后脑、裆部、颈部为禁</a:t>
            </a:r>
            <a:endParaRPr lang="zh-CN" altLang="en-US" sz="1600">
              <a:ln>
                <a:noFill/>
                <a:prstDash val="sysDot"/>
              </a:ln>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击部位，只有击打那些相对安全、结实的部位才能得分，不允许使用反关节及膝、肘等。</a:t>
            </a:r>
            <a:endParaRPr lang="zh-CN" altLang="en-US" sz="1600">
              <a:ln>
                <a:noFill/>
                <a:prstDash val="sysDot"/>
              </a:ln>
              <a:solidFill>
                <a:schemeClr val="tx1">
                  <a:lumMod val="85000"/>
                  <a:lumOff val="15000"/>
                </a:schemeClr>
              </a:solidFill>
              <a:latin typeface="+mn-ea"/>
              <a:cs typeface="+mn-ea"/>
            </a:endParaRPr>
          </a:p>
        </p:txBody>
      </p:sp>
      <p:pic>
        <p:nvPicPr>
          <p:cNvPr id="54" name="http://photo-static-api.fotomore.com/creative/vcg/400/version23/VCG21gic13483260.jpg"/>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7150" r="7150"/>
          <a:stretch>
            <a:fillRect/>
          </a:stretch>
        </p:blipFill>
        <p:spPr>
          <a:xfrm>
            <a:off x="6169197" y="1767228"/>
            <a:ext cx="2145053" cy="1741524"/>
          </a:xfrm>
          <a:prstGeom prst="roundRect">
            <a:avLst>
              <a:gd name="adj" fmla="val 9726"/>
            </a:avLst>
          </a:prstGeom>
          <a:ln>
            <a:solidFill>
              <a:schemeClr val="accent1">
                <a:lumMod val="75000"/>
              </a:schemeClr>
            </a:solidFill>
          </a:ln>
        </p:spPr>
      </p:pic>
      <p:sp>
        <p:nvSpPr>
          <p:cNvPr id="10" name="矩形 9"/>
          <p:cNvSpPr/>
          <p:nvPr>
            <p:custDataLst>
              <p:tags r:id="rId9"/>
            </p:custDataLst>
          </p:nvPr>
        </p:nvSpPr>
        <p:spPr>
          <a:xfrm>
            <a:off x="6234390" y="3661989"/>
            <a:ext cx="2055384" cy="2087958"/>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a:ln>
                  <a:noFill/>
                  <a:prstDash val="sysDot"/>
                </a:ln>
                <a:solidFill>
                  <a:schemeClr val="accent1"/>
                </a:solidFill>
                <a:latin typeface="+mn-ea"/>
                <a:cs typeface="+mn-ea"/>
              </a:rPr>
              <a:t>（三）民族性</a:t>
            </a:r>
            <a:endParaRPr lang="zh-CN" altLang="en-US">
              <a:ln>
                <a:noFill/>
                <a:prstDash val="sysDot"/>
              </a:ln>
              <a:solidFill>
                <a:schemeClr val="accent1"/>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比赛场地采用擂台的形式，技术方法具有中国武术的传统特色，如“远踢近打贴身摔”的</a:t>
            </a:r>
            <a:endParaRPr lang="zh-CN" altLang="en-US" sz="1600">
              <a:ln>
                <a:noFill/>
                <a:prstDash val="sysDot"/>
              </a:ln>
              <a:solidFill>
                <a:schemeClr val="tx1">
                  <a:lumMod val="85000"/>
                  <a:lumOff val="15000"/>
                </a:schemeClr>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整体进攻，鞭拳、弹拳的运用以及“快摔”技术等。</a:t>
            </a:r>
            <a:endParaRPr lang="zh-CN" altLang="en-US" sz="1600">
              <a:ln>
                <a:noFill/>
                <a:prstDash val="sysDot"/>
              </a:ln>
              <a:solidFill>
                <a:schemeClr val="tx1">
                  <a:lumMod val="85000"/>
                  <a:lumOff val="15000"/>
                </a:schemeClr>
              </a:solidFill>
              <a:latin typeface="+mn-ea"/>
              <a:cs typeface="+mn-ea"/>
            </a:endParaRPr>
          </a:p>
        </p:txBody>
      </p:sp>
      <p:pic>
        <p:nvPicPr>
          <p:cNvPr id="60" name="http://photo-static-api.fotomore.com/creative/vcg/400/version23/VCG21gic13483260.jpg"/>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l="7150" r="7150"/>
          <a:stretch>
            <a:fillRect/>
          </a:stretch>
        </p:blipFill>
        <p:spPr>
          <a:xfrm>
            <a:off x="8751637" y="1767228"/>
            <a:ext cx="2145053" cy="1741524"/>
          </a:xfrm>
          <a:prstGeom prst="roundRect">
            <a:avLst>
              <a:gd name="adj" fmla="val 9726"/>
            </a:avLst>
          </a:prstGeom>
          <a:ln>
            <a:solidFill>
              <a:schemeClr val="accent1">
                <a:lumMod val="75000"/>
              </a:schemeClr>
            </a:solidFill>
          </a:ln>
        </p:spPr>
      </p:pic>
      <p:sp>
        <p:nvSpPr>
          <p:cNvPr id="14" name="矩形 13"/>
          <p:cNvSpPr/>
          <p:nvPr>
            <p:custDataLst>
              <p:tags r:id="rId12"/>
            </p:custDataLst>
          </p:nvPr>
        </p:nvSpPr>
        <p:spPr>
          <a:xfrm>
            <a:off x="8816242"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b="1">
                <a:ln>
                  <a:noFill/>
                  <a:prstDash val="sysDot"/>
                </a:ln>
                <a:solidFill>
                  <a:schemeClr val="accent1"/>
                </a:solidFill>
                <a:latin typeface="+mn-ea"/>
                <a:cs typeface="+mn-ea"/>
              </a:rPr>
              <a:t>（四）现代性</a:t>
            </a:r>
            <a:endParaRPr lang="zh-CN" altLang="en-US" b="1">
              <a:ln>
                <a:noFill/>
                <a:prstDash val="sysDot"/>
              </a:ln>
              <a:solidFill>
                <a:schemeClr val="accent1"/>
              </a:solidFill>
              <a:latin typeface="+mn-ea"/>
              <a:cs typeface="+mn-ea"/>
            </a:endParaRPr>
          </a:p>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比赛采用现代竞技体育成功的组织形式和裁判方式。</a:t>
            </a:r>
            <a:endParaRPr lang="zh-CN" altLang="en-US" sz="160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三、散打策略与练习方法</a:t>
            </a:r>
            <a:endParaRPr lang="zh-CN" altLang="en-US">
              <a:sym typeface="+mn-ea"/>
            </a:endParaRPr>
          </a:p>
        </p:txBody>
      </p:sp>
      <p:sp>
        <p:nvSpPr>
          <p:cNvPr id="74" name="文本框 73"/>
          <p:cNvSpPr txBox="1"/>
          <p:nvPr/>
        </p:nvSpPr>
        <p:spPr>
          <a:xfrm>
            <a:off x="360680" y="1536700"/>
            <a:ext cx="11471275" cy="1490980"/>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（一）散打技术锻炼策略与练习方法</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掌握基本技术是学习散打的关键，也是散打运动的基础，对技术的掌握程度是练习者在比赛过程中能否完成战术的先决条件。</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360045" y="3261995"/>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360680" y="3742055"/>
            <a:ext cx="11471275" cy="214947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散打技术锻炼策略</a:t>
            </a:r>
            <a:endParaRPr lang="zh-CN" altLang="en-US" sz="2000"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散打技术训练时，要坚持五个原则：①要严格规范正确的动作方法，形成正确的动力定型；②要结合实战在攻守对抗中提高技术的运用能力和准确性；③技术的训练要尽量与本人的战术风格相结合；④注重培养和发展个人的技术专长；⑤以赛代练，要通过比赛来检验对技术的掌握程度。</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三、散打策略与练习方法</a:t>
            </a:r>
            <a:endParaRPr lang="zh-CN" altLang="en-US">
              <a:sym typeface="+mn-ea"/>
            </a:endParaRPr>
          </a:p>
        </p:txBody>
      </p:sp>
      <p:sp>
        <p:nvSpPr>
          <p:cNvPr id="74" name="文本框 73"/>
          <p:cNvSpPr txBox="1"/>
          <p:nvPr/>
        </p:nvSpPr>
        <p:spPr>
          <a:xfrm>
            <a:off x="424815" y="128714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散打技术锻炼有以下三个阶段。</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0955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2686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93488" y="233775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1911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基础阶段。</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5742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918845" y="5022215"/>
            <a:ext cx="3213100" cy="101600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此阶段是对基本理论知识、基本功、基本技术动作的学习和掌握阶段。</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74215"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40836" y="233775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65853"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巩固阶段</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904769"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65650" y="5022215"/>
            <a:ext cx="3001645" cy="152273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在巩固基本动作、不断提高专项素质、熟练掌握多种技术动作及组合的前提下，通过进攻、防守及反击的训练，可以逐渐培养攻防意识，为进一步提高竞技水平做好准备。</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2095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87578" y="233775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1320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提高阶段</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5151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13090" y="5022215"/>
            <a:ext cx="3195955" cy="166052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通过基础和巩固两个阶段的学习，练习者的个人技战术水平有所提高，形成了个人技术特色。</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三、散打策略与练习方法</a:t>
            </a:r>
            <a:endParaRPr lang="zh-CN" altLang="en-US">
              <a:sym typeface="+mn-ea"/>
            </a:endParaRPr>
          </a:p>
        </p:txBody>
      </p:sp>
      <p:sp>
        <p:nvSpPr>
          <p:cNvPr id="74" name="文本框 73"/>
          <p:cNvSpPr txBox="1"/>
          <p:nvPr/>
        </p:nvSpPr>
        <p:spPr>
          <a:xfrm>
            <a:off x="424815" y="128714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散打技术练习方法</a:t>
            </a:r>
            <a:endParaRPr lang="zh-CN" altLang="en-US"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0955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2686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93488" y="233775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1911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空击练习</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5742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918845" y="5022215"/>
            <a:ext cx="3213100" cy="101600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空击练习是不设置任何辅助条件而徒手进行的练习，是熟练掌握技术动作的重要训练手段之一。</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74215"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40836" y="233775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65853"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击点练习</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904769"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65650" y="5022215"/>
            <a:ext cx="3001645" cy="152273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击点练习是根据教练的信号及时做出动作反应的练习方法。</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20956" y="492245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87578" y="233775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13202" y="435623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打靶练习</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51510" y="435138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13090" y="5022215"/>
            <a:ext cx="3195955" cy="166052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打靶练习是由教练或同伴根据各种不同的战术意图，借助手靶、脚靶等辅助器材帮助练习者提高技术和战术质量的一种练习方法。</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三、散打策略与练习方法</a:t>
            </a:r>
            <a:endParaRPr lang="zh-CN" altLang="en-US">
              <a:sym typeface="+mn-ea"/>
            </a:endParaRPr>
          </a:p>
        </p:txBody>
      </p:sp>
      <p:sp>
        <p:nvSpPr>
          <p:cNvPr id="74" name="文本框 73"/>
          <p:cNvSpPr txBox="1"/>
          <p:nvPr/>
        </p:nvSpPr>
        <p:spPr>
          <a:xfrm>
            <a:off x="360680" y="1536700"/>
            <a:ext cx="11471275" cy="467677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（二）散打战术策略与练习方法</a:t>
            </a:r>
            <a:endParaRPr lang="zh-CN" altLang="en-US" sz="2000" b="1">
              <a:solidFill>
                <a:schemeClr val="accent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00000"/>
              </a:lnSpc>
              <a:buClr>
                <a:schemeClr val="tx1"/>
              </a:buClr>
              <a:buFont typeface="汉仪劲楷简" panose="00020600040101010101" charset="-122"/>
              <a:buNone/>
            </a:pPr>
            <a:r>
              <a:rPr lang="en-US" altLang="zh-CN"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endParaRPr lang="en-US" altLang="zh-CN"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散打战术锻炼策略</a:t>
            </a:r>
            <a:endPar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散打战术是运动员根据比赛的具体情况，为战胜对手而采取的计策和方法。它由谋略和相适应的行动方案两部分组成，其中谋略占主导地位。</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散打运动训练的内容可以分为智能、技能、体能和心能（心理能力）训练 4 个部分。每个部分都有不同的功能，技能和体能是有形的，是基础，而智能和心能是无形的，是灵魂与核心。初学散打应首先学习基本手形、步形、拳法、腿法和跌法技术，再学习战术；先进行空击练习，再进行打靶、模拟实战练习。</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sym typeface="+mn-ea"/>
              </a:rPr>
              <a:t>三、散打策略与练习方法</a:t>
            </a:r>
            <a:endParaRPr lang="zh-CN" altLang="en-US">
              <a:sym typeface="+mn-ea"/>
            </a:endParaRPr>
          </a:p>
        </p:txBody>
      </p:sp>
      <p:sp>
        <p:nvSpPr>
          <p:cNvPr id="74" name="文本框 73"/>
          <p:cNvSpPr txBox="1"/>
          <p:nvPr/>
        </p:nvSpPr>
        <p:spPr>
          <a:xfrm>
            <a:off x="424815" y="1287145"/>
            <a:ext cx="11471275" cy="652145"/>
          </a:xfrm>
          <a:prstGeom prst="rect">
            <a:avLst/>
          </a:prstGeom>
          <a:noFill/>
        </p:spPr>
        <p:txBody>
          <a:bodyPr wrap="square">
            <a:noAutofit/>
          </a:bodyPr>
          <a:p>
            <a:pPr algn="just">
              <a:lnSpc>
                <a:spcPct val="150000"/>
              </a:lnSpc>
              <a:buClr>
                <a:schemeClr val="tx1"/>
              </a:buClr>
              <a:buSzTx/>
              <a:buFont typeface="汉仪劲楷简" panose="00020600040101010101" charset="-122"/>
              <a:buNone/>
            </a:pPr>
            <a:r>
              <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2. 散打战术练习方法</a:t>
            </a:r>
            <a:endParaRPr lang="zh-CN" altLang="en-US" sz="2000" b="1">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193040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26866" y="476370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93488" y="217900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19112" y="419748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攻防练习</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57420" y="419263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885825" y="4863465"/>
            <a:ext cx="3213100" cy="101600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攻防练习是两人一组，按照攻防的运动规律有针对性地练习。开始可规定只做单招的进攻与防守，然后逐渐过渡到连招的、随机性的进攻与防守，最后达到灵活运用、随意组合。</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74215" y="476370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40836" y="217900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65853" y="419748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递招练习</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904769" y="419263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65650" y="4863465"/>
            <a:ext cx="3001645" cy="152273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递招练习是由教练或同伴根据不同的教学目的，以各种攻防方法为信号，要求练习者做出相应的攻防动作的一种方法。</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20956" y="476370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87578" y="217900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13202" y="4197486"/>
            <a:ext cx="2245471" cy="571257"/>
          </a:xfrm>
          <a:prstGeom prst="rect">
            <a:avLst/>
          </a:prstGeom>
          <a:noFill/>
        </p:spPr>
        <p:txBody>
          <a:bodyPr wrap="square" lIns="0" tIns="0" rIns="0" bIns="0" rtlCol="0" anchor="ctr">
            <a:noAutofit/>
          </a:bodyPr>
          <a:p>
            <a:pPr>
              <a:spcBef>
                <a:spcPct val="0"/>
              </a:spcBef>
              <a:spcAft>
                <a:spcPct val="0"/>
              </a:spcAft>
            </a:pPr>
            <a:r>
              <a:rPr sz="2000" b="1">
                <a:solidFill>
                  <a:schemeClr val="accent1"/>
                </a:solidFill>
                <a:latin typeface="+mn-ea"/>
                <a:cs typeface="+mn-ea"/>
              </a:rPr>
              <a:t>条件实战练习</a:t>
            </a:r>
            <a:endParaRPr sz="2000" b="1">
              <a:solidFill>
                <a:schemeClr val="accent1"/>
              </a:solidFill>
              <a:latin typeface="+mn-ea"/>
              <a:cs typeface="+mn-ea"/>
            </a:endParaRPr>
          </a:p>
        </p:txBody>
      </p:sp>
      <p:sp>
        <p:nvSpPr>
          <p:cNvPr id="11" name="矩形 10"/>
          <p:cNvSpPr/>
          <p:nvPr>
            <p:custDataLst>
              <p:tags r:id="rId17"/>
            </p:custDataLst>
          </p:nvPr>
        </p:nvSpPr>
        <p:spPr>
          <a:xfrm>
            <a:off x="10551510" y="419263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13090" y="4863465"/>
            <a:ext cx="3575685" cy="1660525"/>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条件实战练习法经常在散打训练中被采用，如要求双方队员在一个回合中只能用左右直拳进攻和用左手摆拳反击；一方只能用低鞭踢和踹腿进攻，而另一方只能用后手直拳和截腿摔法反击，不准主动进攻等。</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武术基本功</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97050"/>
            <a:ext cx="472059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武术是我国劳动人民在漫长的历史长河的实践中创造并不断积累和丰富起来的技击运动形式，是我国宝贵的传统文化遗产之一，被誉为“国之瑰宝”。武术基本功是指练习武术必须具备的身体活动能力、技术技巧能力以及心理素质等。本任务我们就来一起学习武术基本功的相关理论知识和详细动作。</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了解中国武术的起源、发展及锻炼价值。</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735"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熟悉武术的内容与分类。</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775" cy="2011680"/>
            <a:chOff x="7208" y="6461"/>
            <a:chExt cx="5165" cy="3168"/>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789" cy="2381"/>
            </a:xfrm>
            <a:prstGeom prst="rect">
              <a:avLst/>
            </a:prstGeom>
            <a:noFill/>
          </p:spPr>
          <p:txBody>
            <a:bodyPr wrap="square" rtlCol="0" anchor="t" anchorCtr="0">
              <a:normAutofit fontScale="90000"/>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体会到学习武术的乐趣，并积极参加武术运动。</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30505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52387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30937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71882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56273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操场、体育馆</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02641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43586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279775"/>
            <a:ext cx="6682740" cy="3041015"/>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训练服装。穿着适宜的运动服和运动鞋。避免穿皮鞋、西装或裙子等不适宜的服装。</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训练中不建议佩戴各种金属或玻璃的装饰物，也不应携带尖利物品。</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热身活动。武术训练前需要进行充分的热身，包括跑步（含折返跑）、压腿、正踢腿、外摆腿和内摆腿等。</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拉伸练习。训练结束后，进行全身拉伸可以帮助消除疲劳，防止肌肉酸痛和拉伤。</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熟知武术训练常见的运动损伤。武术运动中的损伤从轻微的擦伤和扭伤到更严重的损伤，如骨折和脑震荡。正确的技术是预防损伤的基础。</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43930" cy="430530"/>
          </a:xfrm>
        </p:spPr>
        <p:txBody>
          <a:bodyPr/>
          <a:p>
            <a:r>
              <a:rPr lang="zh-CN" altLang="en-US"/>
              <a:t>一、中国武术的起源与发展</a:t>
            </a:r>
            <a:endParaRPr lang="zh-CN" altLang="en-US"/>
          </a:p>
        </p:txBody>
      </p:sp>
      <p:sp>
        <p:nvSpPr>
          <p:cNvPr id="5" name="文本框 4"/>
          <p:cNvSpPr txBox="1"/>
          <p:nvPr/>
        </p:nvSpPr>
        <p:spPr>
          <a:xfrm>
            <a:off x="856615" y="1271905"/>
            <a:ext cx="10542270" cy="4458970"/>
          </a:xfrm>
          <a:prstGeom prst="rect">
            <a:avLst/>
          </a:prstGeom>
          <a:noFill/>
        </p:spPr>
        <p:txBody>
          <a:bodyPr wrap="square" rtlCol="0" anchor="t">
            <a:noAutofit/>
          </a:bodyPr>
          <a:p>
            <a:pPr algn="just">
              <a:lnSpc>
                <a:spcPct val="15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（一）中国武术的起源</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武术的起源可以追溯到远古先民的生产活动中。远古时期，人们为了生存不得不与野兽搏斗，在狩猎的过程中逐渐学会了徒手和使用木棒、石头等器具击打野兽的方法。通过本能和无意识的身体动作积累，人类逐渐形成了比较合理的攻击与防守技能。此外，武舞也是原始社会时期人们集宗教祭祀、教育、娱乐以及搏斗训练为一体的活动方式，人们通过武舞来模拟在狩猎、战争场景中搏斗的动作，幻想产生一种超自然的力量来战胜对手。武舞现象既是对搏杀技能操练的一种形式，也是宣扬武威的一种手段。</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随着狩猎工具的不断创新和生产力的发展，人类迈入了私有制的门槛。人类为了部落或民族的利益，抑或为了满足贪欲，频繁发动战争。大量的生产工具转化为互相残杀的武器，在人与野兽斗的过程中积累起来的技能也随之转变为人与人之间的搏杀格斗。这一时期，人类在踢、打、摔、拿、劈、砍、击、刺等技术上不断地加以强化，积累了丰富的经验，同时也具有了创造锋利工具的能动性和使用工具方法的主动性，这种在战争中运用格斗技术的自觉性，标志着武术的初步形成。</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4.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9.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2.xml><?xml version="1.0" encoding="utf-8"?>
<p:tagLst xmlns:p="http://schemas.openxmlformats.org/presentationml/2006/main">
  <p:tag name="KSO_WM_DIAGRAM_VIRTUALLY_FRAME" val="{&quot;height&quot;:231,&quot;left&quot;:359.4,&quot;top&quot;:162.6,&quot;width&quot;:600.6}"/>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xml><?xml version="1.0" encoding="utf-8"?>
<p:tagLst xmlns:p="http://schemas.openxmlformats.org/presentationml/2006/main">
  <p:tag name="KSO_WM_DIAGRAM_VIRTUALLY_FRAME" val="{&quot;height&quot;:231,&quot;left&quot;:359.4,&quot;top&quot;:162.6,&quot;width&quot;:600.6}"/>
</p:tagLst>
</file>

<file path=ppt/tags/tag1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523*644"/>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3*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523*644"/>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3*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523*644"/>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3*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4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1"/>
  <p:tag name="KSO_WM_UNIT_VALUE" val="523*644"/>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8_3*l_h_f*1_4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515771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4.xml><?xml version="1.0" encoding="utf-8"?>
<p:tagLst xmlns:p="http://schemas.openxmlformats.org/presentationml/2006/main">
  <p:tag name="KSO_WM_DIAGRAM_VIRTUALLY_FRAME" val="{&quot;height&quot;:231,&quot;left&quot;:359.4,&quot;top&quot;:162.6,&quot;width&quot;:600.6}"/>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5.xml><?xml version="1.0" encoding="utf-8"?>
<p:tagLst xmlns:p="http://schemas.openxmlformats.org/presentationml/2006/main">
  <p:tag name="KSO_WM_DIAGRAM_VIRTUALLY_FRAME" val="{&quot;height&quot;:231,&quot;left&quot;:359.4,&quot;top&quot;:162.6,&quot;width&quot;:600.6}"/>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6.xml><?xml version="1.0" encoding="utf-8"?>
<p:tagLst xmlns:p="http://schemas.openxmlformats.org/presentationml/2006/main">
  <p:tag name="KSO_WM_DIAGRAM_VIRTUALLY_FRAME" val="{&quot;height&quot;:231,&quot;left&quot;:359.4,&quot;top&quot;:162.6,&quot;width&quot;:600.6}"/>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84.0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7.xml><?xml version="1.0" encoding="utf-8"?>
<p:tagLst xmlns:p="http://schemas.openxmlformats.org/presentationml/2006/main">
  <p:tag name="KSO_WM_DIAGRAM_VIRTUALLY_FRAME" val="{&quot;height&quot;:231,&quot;left&quot;:359.4,&quot;top&quot;:162.6,&quot;width&quot;:600.6}"/>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8.xml><?xml version="1.0" encoding="utf-8"?>
<p:tagLst xmlns:p="http://schemas.openxmlformats.org/presentationml/2006/main">
  <p:tag name="KSO_WM_DIAGRAM_VIRTUALLY_FRAME" val="{&quot;height&quot;:231,&quot;left&quot;:359.4,&quot;top&quot;:162.6,&quot;width&quot;:600.6}"/>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2.12496062992125,&quot;left&quot;:42.84939724178766,&quot;top&quot;:171.57503937007874,&quot;width&quot;:885.40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83.xml><?xml version="1.0" encoding="utf-8"?>
<p:tagLst xmlns:p="http://schemas.openxmlformats.org/presentationml/2006/main">
  <p:tag name="commondata" val="eyJjb3VudCI6MTI4LCJoZGlkIjoiYTU1MDZiNWQ3Mzk2ODc1NGFiMjRiODI4MWFjZjNlMmMiLCJ1c2VyQ291bnQiOjEyOH0="/>
  <p:tag name="resource_record_key" val="{&quot;70&quot;:[3314167,3314060,3322035,3315859]}"/>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231,&quot;left&quot;:359.4,&quot;top&quot;:162.6,&quot;width&quot;:600.6}"/>
</p:tagLst>
</file>

<file path=ppt/tags/tag24.xml><?xml version="1.0" encoding="utf-8"?>
<p:tagLst xmlns:p="http://schemas.openxmlformats.org/presentationml/2006/main">
  <p:tag name="KSO_WM_DIAGRAM_VIRTUALLY_FRAME" val="{&quot;height&quot;:231,&quot;left&quot;:359.4,&quot;top&quot;:162.6,&quot;width&quot;:600.6}"/>
</p:tagLst>
</file>

<file path=ppt/tags/tag25.xml><?xml version="1.0" encoding="utf-8"?>
<p:tagLst xmlns:p="http://schemas.openxmlformats.org/presentationml/2006/main">
  <p:tag name="KSO_WM_DIAGRAM_VIRTUALLY_FRAME" val="{&quot;height&quot;:231,&quot;left&quot;:359.4,&quot;top&quot;:162.6,&quot;width&quot;:600.6}"/>
</p:tagLst>
</file>

<file path=ppt/tags/tag2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1.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3*l_h_f*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3*l_h_f*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Lst>
</file>

<file path=ppt/tags/tag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3*l_h_f*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58_3*l_h_f*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Lst>
</file>

<file path=ppt/tags/tag46.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Lst>
</file>

<file path=ppt/tags/tag47.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Lst>
</file>

<file path=ppt/tags/tag48.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Lst>
</file>

<file path=ppt/tags/tag49.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Lst>
</file>

<file path=ppt/tags/tag51.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Lst>
</file>

<file path=ppt/tags/tag52.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Lst>
</file>

<file path=ppt/tags/tag53.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13.85,&quot;left&quot;:25.89998779296875,&quot;top&quot;:172.1,&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0.74939724178766,&quot;top&quot;:198.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84.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8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89.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4.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99.xml><?xml version="1.0" encoding="utf-8"?>
<p:tagLst xmlns:p="http://schemas.openxmlformats.org/presentationml/2006/main">
  <p:tag name="KSO_WM_DIAGRAM_VIRTUALLY_FRAME" val="{&quot;height&quot;:396.1194488188976,&quot;left&quot;:83.97669291338583,&quot;top&quot;:85.31527559055118,&quot;width&quot;:821.39511811023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6428</Words>
  <Application>WPS 演示</Application>
  <PresentationFormat>宽屏</PresentationFormat>
  <Paragraphs>433</Paragraphs>
  <Slides>39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39</vt:i4>
      </vt:variant>
    </vt:vector>
  </HeadingPairs>
  <TitlesOfParts>
    <vt:vector size="50" baseType="lpstr">
      <vt:lpstr>Arial</vt:lpstr>
      <vt:lpstr>宋体</vt:lpstr>
      <vt:lpstr>Wingdings</vt:lpstr>
      <vt:lpstr>汉仪铸字葫芦娃W</vt:lpstr>
      <vt:lpstr>汉仪劲楷简</vt:lpstr>
      <vt:lpstr>汉仪菱心体简</vt:lpstr>
      <vt:lpstr>微软雅黑</vt:lpstr>
      <vt:lpstr>Arial Unicode MS</vt:lpstr>
      <vt:lpstr>华文彩云</vt:lpstr>
      <vt:lpstr>Calibri</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一、登山运动的必备装备</vt:lpstr>
      <vt:lpstr>一、中国武术的起源与发展</vt:lpstr>
      <vt:lpstr>一、中国武术的起源与发展</vt:lpstr>
      <vt:lpstr>二、登山运动的注意事项</vt:lpstr>
      <vt:lpstr>二、登山运动的注意事项</vt:lpstr>
      <vt:lpstr>二、武术的锻炼价值</vt:lpstr>
      <vt:lpstr>二、武术的锻炼价值</vt:lpstr>
      <vt:lpstr>二、健美操运动的特点与价值</vt:lpstr>
      <vt:lpstr>二、常见运动损伤的简单处理</vt:lpstr>
      <vt:lpstr>三、武术的内容与分类</vt:lpstr>
      <vt:lpstr>PowerPoint 演示文稿</vt:lpstr>
      <vt:lpstr>任务描述</vt:lpstr>
      <vt:lpstr>任务目标</vt:lpstr>
      <vt:lpstr>任务准备</vt:lpstr>
      <vt:lpstr>一、定向运动的工具</vt:lpstr>
      <vt:lpstr>一、太极拳的起源与发展</vt:lpstr>
      <vt:lpstr>二、太极拳基本技术</vt:lpstr>
      <vt:lpstr>二、太极拳基本技术</vt:lpstr>
      <vt:lpstr>PowerPoint 演示文稿</vt:lpstr>
      <vt:lpstr>任务描述</vt:lpstr>
      <vt:lpstr>任务目标</vt:lpstr>
      <vt:lpstr>任务准备</vt:lpstr>
      <vt:lpstr>任务准备</vt:lpstr>
      <vt:lpstr>三、武术的内容与分类</vt:lpstr>
      <vt:lpstr>二、足球运动的特点</vt:lpstr>
      <vt:lpstr>一、散打的起源与发展</vt:lpstr>
      <vt:lpstr>一、散打的起源与发展</vt:lpstr>
      <vt:lpstr>三、散打策略与练习方法</vt:lpstr>
      <vt:lpstr>三、散打策略与练习方法</vt:lpstr>
      <vt:lpstr>三、散打策略与练习方法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143</cp:revision>
  <dcterms:created xsi:type="dcterms:W3CDTF">2025-02-18T03:07:00Z</dcterms:created>
  <dcterms:modified xsi:type="dcterms:W3CDTF">2025-02-21T11:18:04Z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