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9"/>
  </p:notesMasterIdLst>
  <p:handoutMasterIdLst>
    <p:handoutMasterId r:id="rId47"/>
  </p:handoutMasterIdLst>
  <p:sldIdLst>
    <p:sldId id="292" r:id="rId3"/>
    <p:sldId id="293" r:id="rId4"/>
    <p:sldId id="294" r:id="rId5"/>
    <p:sldId id="295" r:id="rId6"/>
    <p:sldId id="296" r:id="rId7"/>
    <p:sldId id="297" r:id="rId8"/>
    <p:sldId id="298" r:id="rId9"/>
    <p:sldId id="299" r:id="rId10"/>
    <p:sldId id="260" r:id="rId11"/>
    <p:sldId id="261" r:id="rId12"/>
    <p:sldId id="262" r:id="rId13"/>
    <p:sldId id="263" r:id="rId14"/>
    <p:sldId id="278" r:id="rId15"/>
    <p:sldId id="300" r:id="rId16"/>
    <p:sldId id="301" r:id="rId17"/>
    <p:sldId id="302" r:id="rId18"/>
    <p:sldId id="303" r:id="rId20"/>
    <p:sldId id="269" r:id="rId21"/>
    <p:sldId id="304" r:id="rId22"/>
    <p:sldId id="305" r:id="rId23"/>
    <p:sldId id="306" r:id="rId24"/>
    <p:sldId id="307" r:id="rId25"/>
    <p:sldId id="308" r:id="rId26"/>
    <p:sldId id="309" r:id="rId27"/>
    <p:sldId id="310" r:id="rId28"/>
    <p:sldId id="311" r:id="rId29"/>
    <p:sldId id="315" r:id="rId30"/>
    <p:sldId id="313" r:id="rId31"/>
    <p:sldId id="271" r:id="rId32"/>
    <p:sldId id="316" r:id="rId33"/>
    <p:sldId id="317" r:id="rId34"/>
    <p:sldId id="318" r:id="rId35"/>
    <p:sldId id="319" r:id="rId36"/>
    <p:sldId id="320" r:id="rId37"/>
    <p:sldId id="321" r:id="rId38"/>
    <p:sldId id="322" r:id="rId39"/>
    <p:sldId id="323" r:id="rId40"/>
    <p:sldId id="272" r:id="rId41"/>
    <p:sldId id="324" r:id="rId42"/>
    <p:sldId id="325" r:id="rId43"/>
    <p:sldId id="326" r:id="rId44"/>
    <p:sldId id="327" r:id="rId45"/>
    <p:sldId id="280" r:id="rId46"/>
  </p:sldIdLst>
  <p:sldSz cx="12192000" cy="6858000"/>
  <p:notesSz cx="6858000" cy="9144000"/>
  <p:embeddedFontLst>
    <p:embeddedFont>
      <p:font typeface="汉仪铸字葫芦娃W" panose="00020600040101010101" charset="-122"/>
      <p:regular r:id="rId52"/>
    </p:embeddedFont>
    <p:embeddedFont>
      <p:font typeface="汉仪劲楷简" panose="00020600040101010101" charset="-122"/>
      <p:regular r:id="rId53"/>
    </p:embeddedFont>
  </p:embeddedFontLst>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F3044"/>
    <a:srgbClr val="222F38"/>
    <a:srgbClr val="4FC2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gs" Target="tags/tag123.xml"/><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劲楷简" panose="00020600040101010101" charset="-122"/>
              <a:ea typeface="汉仪劲楷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劲楷简" panose="00020600040101010101" charset="-122"/>
              </a:rPr>
            </a:fld>
            <a:endParaRPr lang="zh-CN" altLang="en-US">
              <a:latin typeface="汉仪劲楷简"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劲楷简" panose="00020600040101010101" charset="-122"/>
              <a:ea typeface="汉仪劲楷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劲楷简" panose="00020600040101010101" charset="-122"/>
              </a:rPr>
            </a:fld>
            <a:endParaRPr lang="zh-CN" altLang="en-US">
              <a:latin typeface="汉仪劲楷简"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劲楷简" panose="00020600040101010101" charset="-122"/>
                <a:ea typeface="汉仪劲楷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劲楷简" panose="00020600040101010101" charset="-122"/>
                <a:ea typeface="汉仪劲楷简"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劲楷简" panose="00020600040101010101" charset="-122"/>
                <a:ea typeface="汉仪劲楷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劲楷简" panose="00020600040101010101" charset="-122"/>
                <a:ea typeface="汉仪劲楷简"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1pPr>
    <a:lvl2pPr marL="4572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2pPr>
    <a:lvl3pPr marL="9144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3pPr>
    <a:lvl4pPr marL="13716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4pPr>
    <a:lvl5pPr marL="18288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5559546"/>
          <p:cNvPicPr>
            <a:picLocks noChangeAspect="1"/>
          </p:cNvPicPr>
          <p:nvPr userDrawn="1"/>
        </p:nvPicPr>
        <p:blipFill>
          <a:blip r:embed="rId2"/>
          <a:srcRect l="1435"/>
          <a:stretch>
            <a:fillRect/>
          </a:stretch>
        </p:blipFill>
        <p:spPr>
          <a:xfrm>
            <a:off x="-126365" y="0"/>
            <a:ext cx="67595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rcRect r="93677" b="18367"/>
          <a:stretch>
            <a:fillRect/>
          </a:stretch>
        </p:blipFill>
        <p:spPr>
          <a:xfrm>
            <a:off x="223520" y="247650"/>
            <a:ext cx="671195" cy="662305"/>
          </a:xfrm>
          <a:prstGeom prst="rect">
            <a:avLst/>
          </a:prstGeom>
        </p:spPr>
      </p:pic>
      <p:sp>
        <p:nvSpPr>
          <p:cNvPr id="8" name="标题 7"/>
          <p:cNvSpPr>
            <a:spLocks noGrp="1"/>
          </p:cNvSpPr>
          <p:nvPr>
            <p:ph type="title"/>
          </p:nvPr>
        </p:nvSpPr>
        <p:spPr>
          <a:xfrm>
            <a:off x="856615" y="403225"/>
            <a:ext cx="4781550" cy="430530"/>
          </a:xfrm>
        </p:spPr>
        <p:txBody>
          <a:bodyPr/>
          <a:lstStyle>
            <a:lvl1pPr>
              <a:defRPr sz="2800">
                <a:latin typeface="汉仪铸字葫芦娃W" panose="00020600040101010101" charset="-122"/>
                <a:ea typeface="汉仪铸字葫芦娃W" panose="00020600040101010101"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7" Type="http://schemas.openxmlformats.org/officeDocument/2006/relationships/slideLayout" Target="../slideLayouts/slideLayout2.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8" Type="http://schemas.openxmlformats.org/officeDocument/2006/relationships/notesSlide" Target="../notesSlides/notesSlide1.xml"/><Relationship Id="rId17" Type="http://schemas.openxmlformats.org/officeDocument/2006/relationships/slideLayout" Target="../slideLayouts/slideLayout2.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tags" Target="../tags/tag71.xml"/><Relationship Id="rId1" Type="http://schemas.openxmlformats.org/officeDocument/2006/relationships/tags" Target="../tags/tag70.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73.xml"/><Relationship Id="rId1" Type="http://schemas.openxmlformats.org/officeDocument/2006/relationships/tags" Target="../tags/tag72.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tags" Target="../tags/tag75.xml"/><Relationship Id="rId1" Type="http://schemas.openxmlformats.org/officeDocument/2006/relationships/tags" Target="../tags/tag7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81.xml"/><Relationship Id="rId1" Type="http://schemas.openxmlformats.org/officeDocument/2006/relationships/tags" Target="../tags/tag8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8" Type="http://schemas.openxmlformats.org/officeDocument/2006/relationships/notesSlide" Target="../notesSlides/notesSlide2.xml"/><Relationship Id="rId17" Type="http://schemas.openxmlformats.org/officeDocument/2006/relationships/slideLayout" Target="../slideLayouts/slideLayout2.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image" Target="../media/image14.pn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0" Type="http://schemas.openxmlformats.org/officeDocument/2006/relationships/slideLayout" Target="../slideLayouts/slideLayout2.xml"/><Relationship Id="rId1" Type="http://schemas.openxmlformats.org/officeDocument/2006/relationships/tags" Target="../tags/tag97.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tags" Target="../tags/tag104.xml"/><Relationship Id="rId1" Type="http://schemas.openxmlformats.org/officeDocument/2006/relationships/tags" Target="../tags/tag103.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ags" Target="../tags/tag10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tags" Target="../tags/tag106.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tags" Target="../tags/tag10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8" Type="http://schemas.openxmlformats.org/officeDocument/2006/relationships/notesSlide" Target="../notesSlides/notesSlide3.xml"/><Relationship Id="rId17" Type="http://schemas.openxmlformats.org/officeDocument/2006/relationships/slideLayout" Target="../slideLayouts/slideLayout2.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2" Type="http://schemas.openxmlformats.org/officeDocument/2006/relationships/slideLayout" Target="../slideLayouts/slideLayout2.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19.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74740" y="2113915"/>
            <a:ext cx="5514340" cy="193802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体育与健康</a:t>
            </a:r>
            <a:endParaRPr lang="zh-CN" altLang="en-US" sz="8000" b="1">
              <a:latin typeface="汉仪铸字葫芦娃W" panose="00020600040101010101" charset="-122"/>
              <a:ea typeface="汉仪铸字葫芦娃W" panose="00020600040101010101" charset="-122"/>
            </a:endParaRPr>
          </a:p>
          <a:p>
            <a:pPr algn="dist"/>
            <a:r>
              <a:rPr lang="zh-CN" altLang="en-US" sz="4000" b="1">
                <a:latin typeface="汉仪铸字葫芦娃W" panose="00020600040101010101" charset="-122"/>
                <a:ea typeface="汉仪铸字葫芦娃W" panose="00020600040101010101" charset="-122"/>
              </a:rPr>
              <a:t>（含民族民间体育手册）</a:t>
            </a:r>
            <a:endParaRPr lang="zh-CN" altLang="en-US" sz="40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008880" y="18510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26365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一、认识体能</a:t>
            </a:r>
            <a:endParaRPr lang="zh-CN" altLang="en-US"/>
          </a:p>
        </p:txBody>
      </p:sp>
      <p:sp>
        <p:nvSpPr>
          <p:cNvPr id="3" name="文本框 2"/>
          <p:cNvSpPr txBox="1"/>
          <p:nvPr/>
        </p:nvSpPr>
        <p:spPr>
          <a:xfrm>
            <a:off x="5105400" y="2045970"/>
            <a:ext cx="2913380" cy="398780"/>
          </a:xfrm>
          <a:prstGeom prst="rect">
            <a:avLst/>
          </a:prstGeom>
          <a:noFill/>
        </p:spPr>
        <p:txBody>
          <a:bodyPr wrap="square" rtlCol="0" anchor="t">
            <a:spAutoFit/>
          </a:bodyPr>
          <a:p>
            <a:r>
              <a:rPr lang="zh-CN" altLang="en-US" sz="2000" b="1">
                <a:solidFill>
                  <a:schemeClr val="tx1"/>
                </a:solidFill>
              </a:rPr>
              <a:t>（二）体能的狭义概念</a:t>
            </a:r>
            <a:endParaRPr lang="zh-CN" altLang="en-US" sz="2000" b="1">
              <a:solidFill>
                <a:schemeClr val="tx1"/>
              </a:solidFill>
            </a:endParaRPr>
          </a:p>
        </p:txBody>
      </p:sp>
      <p:sp>
        <p:nvSpPr>
          <p:cNvPr id="12" name="文本框 11"/>
          <p:cNvSpPr txBox="1"/>
          <p:nvPr/>
        </p:nvSpPr>
        <p:spPr>
          <a:xfrm>
            <a:off x="5008880" y="2889885"/>
            <a:ext cx="5650865" cy="34150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1984 年中国出版的《体育词典》解释：“体能指人体各器官系统的机能在体育活动中表现出来的能力。包括力量、速度、灵敏、耐力和柔韧等基本的身体素质以及人体的基本活动能力（如走、跑、跳、投、攀爬、支撑和悬垂等）。”这种解释指出了体能是机能能力，但忽视了或者说没有强调这种机能能力不仅仅是在体育活动中才表现出来的，还有一些是在生活工作中表现出来的。</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56615" y="1851660"/>
            <a:ext cx="3154680" cy="632460"/>
            <a:chOff x="1349" y="3737"/>
            <a:chExt cx="4968" cy="996"/>
          </a:xfrm>
        </p:grpSpPr>
        <p:sp>
          <p:nvSpPr>
            <p:cNvPr id="12" name="圆角矩形 11"/>
            <p:cNvSpPr/>
            <p:nvPr/>
          </p:nvSpPr>
          <p:spPr>
            <a:xfrm>
              <a:off x="1773" y="3737"/>
              <a:ext cx="4545" cy="997"/>
            </a:xfrm>
            <a:prstGeom prst="roundRect">
              <a:avLst>
                <a:gd name="adj" fmla="val 0"/>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1349" y="3737"/>
              <a:ext cx="267" cy="997"/>
            </a:xfrm>
            <a:prstGeom prst="roundRect">
              <a:avLst>
                <a:gd name="adj" fmla="val 0"/>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标题 1"/>
          <p:cNvSpPr>
            <a:spLocks noGrp="1"/>
          </p:cNvSpPr>
          <p:nvPr>
            <p:ph type="title"/>
          </p:nvPr>
        </p:nvSpPr>
        <p:spPr/>
        <p:txBody>
          <a:bodyPr/>
          <a:p>
            <a:r>
              <a:rPr lang="zh-CN" altLang="en-US"/>
              <a:t>二、职业体能内容及分类</a:t>
            </a:r>
            <a:endParaRPr lang="zh-CN" altLang="en-US"/>
          </a:p>
        </p:txBody>
      </p:sp>
      <p:sp>
        <p:nvSpPr>
          <p:cNvPr id="5" name="文本框 4"/>
          <p:cNvSpPr txBox="1"/>
          <p:nvPr/>
        </p:nvSpPr>
        <p:spPr>
          <a:xfrm>
            <a:off x="1026160" y="2583180"/>
            <a:ext cx="4862830" cy="3830955"/>
          </a:xfrm>
          <a:prstGeom prst="rect">
            <a:avLst/>
          </a:prstGeom>
          <a:noFill/>
        </p:spPr>
        <p:txBody>
          <a:bodyPr wrap="square" rtlCol="0" anchor="t">
            <a:spAutoFit/>
          </a:bodyPr>
          <a:p>
            <a:pPr algn="just">
              <a:lnSpc>
                <a:spcPct val="150000"/>
              </a:lnSpc>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不同的职业对人体身体素质和心理素质有不同的要求。职业体能是指工作学习中有机体在长时间、高强度、短间歇的大负荷工作过程中，抵抗疲劳，提高工作效率和质量的能力。职业体能是经过特定的工作能力分析后所认定的从事某一职业所需具备的身体活动能力，包括重复性操作能力、背肌能承受静态力的能力、其他肌肉群能达到维持工作姿势要求的能力以及人体对湿热等工作环境的忍耐程度等能力。</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 name="文本框 6"/>
          <p:cNvSpPr txBox="1"/>
          <p:nvPr/>
        </p:nvSpPr>
        <p:spPr>
          <a:xfrm>
            <a:off x="1249680" y="1977390"/>
            <a:ext cx="2761615" cy="398780"/>
          </a:xfrm>
          <a:prstGeom prst="rect">
            <a:avLst/>
          </a:prstGeom>
          <a:noFill/>
        </p:spPr>
        <p:txBody>
          <a:bodyPr wrap="square" rtlCol="0" anchor="t">
            <a:spAutoFit/>
          </a:bodyPr>
          <a:p>
            <a:r>
              <a:rPr lang="zh-CN" altLang="en-US" sz="2000" b="1"/>
              <a:t>（一）职业体能的概念</a:t>
            </a:r>
            <a:endParaRPr lang="zh-CN" altLang="en-US" sz="2000" b="1"/>
          </a:p>
        </p:txBody>
      </p:sp>
      <p:pic>
        <p:nvPicPr>
          <p:cNvPr id="15" name="图片 14"/>
          <p:cNvPicPr>
            <a:picLocks noChangeAspect="1"/>
          </p:cNvPicPr>
          <p:nvPr/>
        </p:nvPicPr>
        <p:blipFill>
          <a:blip r:embed="rId1"/>
          <a:stretch>
            <a:fillRect/>
          </a:stretch>
        </p:blipFill>
        <p:spPr>
          <a:xfrm>
            <a:off x="6631305" y="1685925"/>
            <a:ext cx="4321175" cy="4418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二、职业体能内容及分类</a:t>
            </a:r>
            <a:endParaRPr lang="zh-CN" altLang="en-US"/>
          </a:p>
        </p:txBody>
      </p:sp>
      <p:sp>
        <p:nvSpPr>
          <p:cNvPr id="3" name="文本框 2"/>
          <p:cNvSpPr txBox="1"/>
          <p:nvPr/>
        </p:nvSpPr>
        <p:spPr>
          <a:xfrm>
            <a:off x="741045" y="1868170"/>
            <a:ext cx="10760710" cy="922020"/>
          </a:xfrm>
          <a:prstGeom prst="rect">
            <a:avLst/>
          </a:prstGeom>
          <a:noFill/>
        </p:spPr>
        <p:txBody>
          <a:bodyPr wrap="square" rtlCol="0" anchor="t">
            <a:spAutoFit/>
          </a:bodyPr>
          <a:p>
            <a:pPr>
              <a:lnSpc>
                <a:spcPct val="150000"/>
              </a:lnSpc>
            </a:pPr>
            <a:r>
              <a:rPr lang="zh-CN" altLang="en-US"/>
              <a:t>职业体能内容可归结为体能的基本要素，包括力量、速度、灵敏、耐力和柔韧等基本身体素质以及人体基本活动能力。</a:t>
            </a:r>
            <a:endParaRPr lang="zh-CN" altLang="en-US"/>
          </a:p>
        </p:txBody>
      </p:sp>
      <p:sp>
        <p:nvSpPr>
          <p:cNvPr id="4" name="文本框 3"/>
          <p:cNvSpPr txBox="1"/>
          <p:nvPr/>
        </p:nvSpPr>
        <p:spPr>
          <a:xfrm>
            <a:off x="741045" y="1469390"/>
            <a:ext cx="2540000" cy="398780"/>
          </a:xfrm>
          <a:prstGeom prst="rect">
            <a:avLst/>
          </a:prstGeom>
          <a:noFill/>
        </p:spPr>
        <p:txBody>
          <a:bodyPr wrap="square" rtlCol="0" anchor="t">
            <a:spAutoFit/>
          </a:bodyPr>
          <a:p>
            <a:r>
              <a:rPr lang="zh-CN" altLang="en-US" sz="2000" b="1"/>
              <a:t>（二）职业体能内容</a:t>
            </a:r>
            <a:endParaRPr lang="zh-CN" altLang="en-US" sz="2000" b="1"/>
          </a:p>
        </p:txBody>
      </p:sp>
      <p:sp>
        <p:nvSpPr>
          <p:cNvPr id="6" name="圆角矩形 5"/>
          <p:cNvSpPr/>
          <p:nvPr/>
        </p:nvSpPr>
        <p:spPr>
          <a:xfrm>
            <a:off x="617220" y="3194050"/>
            <a:ext cx="11065510" cy="1263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41045" y="4197350"/>
            <a:ext cx="10760710" cy="506730"/>
          </a:xfrm>
          <a:prstGeom prst="rect">
            <a:avLst/>
          </a:prstGeom>
          <a:noFill/>
        </p:spPr>
        <p:txBody>
          <a:bodyPr wrap="square" rtlCol="0" anchor="t">
            <a:spAutoFit/>
          </a:bodyPr>
          <a:p>
            <a:pPr>
              <a:lnSpc>
                <a:spcPct val="150000"/>
              </a:lnSpc>
            </a:pPr>
            <a:r>
              <a:rPr lang="zh-CN" altLang="en-US"/>
              <a:t>职业体能按工作或劳动时身体的姿态一般可分为坐姿类职业体能、站姿类职业体能和综合类职业体能三类。</a:t>
            </a:r>
            <a:endParaRPr lang="zh-CN" altLang="en-US"/>
          </a:p>
        </p:txBody>
      </p:sp>
      <p:sp>
        <p:nvSpPr>
          <p:cNvPr id="9" name="文本框 8"/>
          <p:cNvSpPr txBox="1"/>
          <p:nvPr/>
        </p:nvSpPr>
        <p:spPr>
          <a:xfrm>
            <a:off x="741045" y="3798570"/>
            <a:ext cx="2540000" cy="398780"/>
          </a:xfrm>
          <a:prstGeom prst="rect">
            <a:avLst/>
          </a:prstGeom>
          <a:noFill/>
        </p:spPr>
        <p:txBody>
          <a:bodyPr wrap="square" rtlCol="0" anchor="t">
            <a:spAutoFit/>
          </a:bodyPr>
          <a:p>
            <a:r>
              <a:rPr lang="zh-CN" altLang="en-US" sz="2000" b="1"/>
              <a:t>（三）职业体能分类</a:t>
            </a:r>
            <a:endParaRPr lang="zh-CN" altLang="en-US" sz="2000"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65505" y="389255"/>
            <a:ext cx="5519420" cy="430530"/>
          </a:xfrm>
        </p:spPr>
        <p:txBody>
          <a:bodyPr/>
          <a:p>
            <a:r>
              <a:rPr lang="zh-CN" altLang="en-US"/>
              <a:t>三、职业体能训练原则</a:t>
            </a:r>
            <a:endParaRPr lang="zh-CN" altLang="en-US"/>
          </a:p>
        </p:txBody>
      </p:sp>
      <p:sp>
        <p:nvSpPr>
          <p:cNvPr id="44" name="菱形 43"/>
          <p:cNvSpPr/>
          <p:nvPr>
            <p:custDataLst>
              <p:tags r:id="rId1"/>
            </p:custDataLst>
          </p:nvPr>
        </p:nvSpPr>
        <p:spPr>
          <a:xfrm>
            <a:off x="4444159" y="2965723"/>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2</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45" name="燕尾形 44"/>
          <p:cNvSpPr/>
          <p:nvPr>
            <p:custDataLst>
              <p:tags r:id="rId2"/>
            </p:custDataLst>
          </p:nvPr>
        </p:nvSpPr>
        <p:spPr>
          <a:xfrm rot="10800000">
            <a:off x="4056311" y="2965018"/>
            <a:ext cx="977218" cy="1204141"/>
          </a:xfrm>
          <a:prstGeom prst="chevron">
            <a:avLst>
              <a:gd name="adj" fmla="val 61583"/>
            </a:avLst>
          </a:prstGeom>
          <a:solidFill>
            <a:srgbClr val="4FC2DD"/>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46" name="菱形 45"/>
          <p:cNvSpPr/>
          <p:nvPr>
            <p:custDataLst>
              <p:tags r:id="rId3"/>
            </p:custDataLst>
          </p:nvPr>
        </p:nvSpPr>
        <p:spPr>
          <a:xfrm rot="20520000">
            <a:off x="5026293" y="2164485"/>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1</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47" name="燕尾形 46"/>
          <p:cNvSpPr/>
          <p:nvPr>
            <p:custDataLst>
              <p:tags r:id="rId4"/>
            </p:custDataLst>
          </p:nvPr>
        </p:nvSpPr>
        <p:spPr>
          <a:xfrm rot="15120000">
            <a:off x="4984354" y="1687677"/>
            <a:ext cx="977218" cy="1204141"/>
          </a:xfrm>
          <a:prstGeom prst="chevron">
            <a:avLst>
              <a:gd name="adj" fmla="val 61583"/>
            </a:avLst>
          </a:prstGeom>
          <a:solidFill>
            <a:srgbClr val="222F38"/>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48" name="菱形 47"/>
          <p:cNvSpPr/>
          <p:nvPr>
            <p:custDataLst>
              <p:tags r:id="rId5"/>
            </p:custDataLst>
          </p:nvPr>
        </p:nvSpPr>
        <p:spPr>
          <a:xfrm rot="3240000">
            <a:off x="5968205" y="2470531"/>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5</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49" name="燕尾形 48"/>
          <p:cNvSpPr/>
          <p:nvPr>
            <p:custDataLst>
              <p:tags r:id="rId6"/>
            </p:custDataLst>
          </p:nvPr>
        </p:nvSpPr>
        <p:spPr>
          <a:xfrm rot="19440000">
            <a:off x="6485958" y="2175578"/>
            <a:ext cx="977218" cy="1204141"/>
          </a:xfrm>
          <a:prstGeom prst="chevron">
            <a:avLst>
              <a:gd name="adj" fmla="val 61583"/>
            </a:avLst>
          </a:prstGeom>
          <a:solidFill>
            <a:srgbClr val="CF3044"/>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50" name="菱形 49"/>
          <p:cNvSpPr/>
          <p:nvPr>
            <p:custDataLst>
              <p:tags r:id="rId7"/>
            </p:custDataLst>
          </p:nvPr>
        </p:nvSpPr>
        <p:spPr>
          <a:xfrm rot="18360000">
            <a:off x="5968205" y="3460916"/>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4</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51" name="燕尾形 50"/>
          <p:cNvSpPr/>
          <p:nvPr>
            <p:custDataLst>
              <p:tags r:id="rId8"/>
            </p:custDataLst>
          </p:nvPr>
        </p:nvSpPr>
        <p:spPr>
          <a:xfrm rot="2160000">
            <a:off x="6485958" y="3754458"/>
            <a:ext cx="977218" cy="1204141"/>
          </a:xfrm>
          <a:prstGeom prst="chevron">
            <a:avLst>
              <a:gd name="adj" fmla="val 61583"/>
            </a:avLst>
          </a:prstGeom>
          <a:solidFill>
            <a:srgbClr val="4FC2DD"/>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52" name="菱形 51"/>
          <p:cNvSpPr/>
          <p:nvPr>
            <p:custDataLst>
              <p:tags r:id="rId9"/>
            </p:custDataLst>
          </p:nvPr>
        </p:nvSpPr>
        <p:spPr>
          <a:xfrm rot="1080000">
            <a:off x="5026293" y="3766960"/>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3</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53" name="燕尾形 52"/>
          <p:cNvSpPr/>
          <p:nvPr>
            <p:custDataLst>
              <p:tags r:id="rId10"/>
            </p:custDataLst>
          </p:nvPr>
        </p:nvSpPr>
        <p:spPr>
          <a:xfrm rot="6480000">
            <a:off x="4984354" y="4242357"/>
            <a:ext cx="977218" cy="1204141"/>
          </a:xfrm>
          <a:prstGeom prst="chevron">
            <a:avLst>
              <a:gd name="adj" fmla="val 61583"/>
            </a:avLst>
          </a:prstGeom>
          <a:solidFill>
            <a:srgbClr val="CF3044"/>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54" name="矩形 53"/>
          <p:cNvSpPr/>
          <p:nvPr>
            <p:custDataLst>
              <p:tags r:id="rId11"/>
            </p:custDataLst>
          </p:nvPr>
        </p:nvSpPr>
        <p:spPr>
          <a:xfrm>
            <a:off x="1153160" y="1889760"/>
            <a:ext cx="3716655" cy="650875"/>
          </a:xfrm>
          <a:prstGeom prst="rect">
            <a:avLst/>
          </a:prstGeom>
        </p:spPr>
        <p:txBody>
          <a:bodyPr wrap="square" anchor="b" anchorCtr="0">
            <a:noAutofit/>
          </a:bodyPr>
          <a:p>
            <a:pPr marL="0" lvl="0" indent="0" algn="r">
              <a:lnSpc>
                <a:spcPct val="120000"/>
              </a:lnSpc>
              <a:spcBef>
                <a:spcPts val="0"/>
              </a:spcBef>
              <a:spcAft>
                <a:spcPts val="800"/>
              </a:spcAft>
              <a:buSzPct val="100000"/>
              <a:buNone/>
            </a:pPr>
            <a:r>
              <a:rPr lang="zh-CN" altLang="en-US" kern="0" spc="6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自觉积极性原则</a:t>
            </a:r>
            <a:endParaRPr lang="zh-CN" altLang="en-US" kern="0" spc="6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5" name="矩形 54"/>
          <p:cNvSpPr/>
          <p:nvPr>
            <p:custDataLst>
              <p:tags r:id="rId12"/>
            </p:custDataLst>
          </p:nvPr>
        </p:nvSpPr>
        <p:spPr>
          <a:xfrm>
            <a:off x="7375600" y="2440304"/>
            <a:ext cx="2745084" cy="651166"/>
          </a:xfrm>
          <a:prstGeom prst="rect">
            <a:avLst/>
          </a:prstGeom>
        </p:spPr>
        <p:txBody>
          <a:bodyPr wrap="square" anchor="b" anchorCtr="0">
            <a:noAutofit/>
          </a:bodyPr>
          <a:p>
            <a:pPr lvl="0" algn="l">
              <a:lnSpc>
                <a:spcPct val="120000"/>
              </a:lnSpc>
              <a:spcBef>
                <a:spcPts val="0"/>
              </a:spcBef>
              <a:spcAft>
                <a:spcPts val="800"/>
              </a:spcAft>
              <a:buClrTx/>
              <a:buSzTx/>
              <a:buFontTx/>
            </a:pPr>
            <a:r>
              <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rPr>
              <a:t>适时恢复原则</a:t>
            </a:r>
            <a:endPar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6" name="矩形 55"/>
          <p:cNvSpPr/>
          <p:nvPr>
            <p:custDataLst>
              <p:tags r:id="rId13"/>
            </p:custDataLst>
          </p:nvPr>
        </p:nvSpPr>
        <p:spPr>
          <a:xfrm>
            <a:off x="7409815" y="3736975"/>
            <a:ext cx="3870960" cy="650875"/>
          </a:xfrm>
          <a:prstGeom prst="rect">
            <a:avLst/>
          </a:prstGeom>
        </p:spPr>
        <p:txBody>
          <a:bodyPr wrap="square" anchor="b" anchorCtr="0">
            <a:noAutofit/>
          </a:bodyPr>
          <a:p>
            <a:pPr lvl="0" algn="l">
              <a:lnSpc>
                <a:spcPct val="120000"/>
              </a:lnSpc>
              <a:spcBef>
                <a:spcPts val="0"/>
              </a:spcBef>
              <a:spcAft>
                <a:spcPts val="800"/>
              </a:spcAft>
              <a:buClrTx/>
              <a:buSzTx/>
              <a:buFontTx/>
            </a:pPr>
            <a:r>
              <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rPr>
              <a:t>适宜负荷原则</a:t>
            </a:r>
            <a:endPar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7" name="矩形 56"/>
          <p:cNvSpPr/>
          <p:nvPr>
            <p:custDataLst>
              <p:tags r:id="rId14"/>
            </p:custDataLst>
          </p:nvPr>
        </p:nvSpPr>
        <p:spPr>
          <a:xfrm>
            <a:off x="3734435" y="5408295"/>
            <a:ext cx="3477260" cy="368935"/>
          </a:xfrm>
          <a:prstGeom prst="rect">
            <a:avLst/>
          </a:prstGeom>
        </p:spPr>
        <p:txBody>
          <a:bodyPr wrap="square" anchor="b" anchorCtr="0">
            <a:noAutofit/>
          </a:bodyPr>
          <a:p>
            <a:pPr lvl="0" algn="ctr">
              <a:lnSpc>
                <a:spcPct val="120000"/>
              </a:lnSpc>
              <a:spcBef>
                <a:spcPts val="0"/>
              </a:spcBef>
              <a:spcAft>
                <a:spcPts val="800"/>
              </a:spcAft>
              <a:buClrTx/>
              <a:buSzTx/>
              <a:buFontTx/>
            </a:pPr>
            <a:r>
              <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rPr>
              <a:t>区别对待原则</a:t>
            </a:r>
            <a:endPar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8" name="矩形 57"/>
          <p:cNvSpPr/>
          <p:nvPr>
            <p:custDataLst>
              <p:tags r:id="rId15"/>
            </p:custDataLst>
          </p:nvPr>
        </p:nvSpPr>
        <p:spPr>
          <a:xfrm>
            <a:off x="804545" y="3256915"/>
            <a:ext cx="3251835" cy="650875"/>
          </a:xfrm>
          <a:prstGeom prst="rect">
            <a:avLst/>
          </a:prstGeom>
        </p:spPr>
        <p:txBody>
          <a:bodyPr wrap="square" anchor="b" anchorCtr="0">
            <a:noAutofit/>
          </a:bodyPr>
          <a:p>
            <a:pPr lvl="0" algn="r">
              <a:lnSpc>
                <a:spcPct val="120000"/>
              </a:lnSpc>
              <a:spcBef>
                <a:spcPts val="0"/>
              </a:spcBef>
              <a:spcAft>
                <a:spcPts val="800"/>
              </a:spcAft>
              <a:buClrTx/>
              <a:buSzTx/>
              <a:buFontTx/>
            </a:pPr>
            <a:r>
              <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rPr>
              <a:t>系统训练原则</a:t>
            </a:r>
            <a:endPar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1753235"/>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坐姿类职业体能</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锻炼</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二</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5099050" cy="239966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从事不同的职业需要不同类型的体能。座位姿势是一种静态姿势，维持该姿势的肌纤维</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长时间处于一定的静力性紧张状态，坐姿时腰背部肌肉是主要的受力肌。本任务我们主要学习坐姿类职业体能锻炼方法。</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36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300" spc="200">
                  <a:solidFill>
                    <a:schemeClr val="tx1"/>
                  </a:solidFill>
                  <a:uFillTx/>
                  <a:ea typeface="+mn-lt"/>
                  <a:sym typeface="汉仪劲楷简" panose="00020600040101010101" charset="-122"/>
                </a:rPr>
                <a:t>了解坐姿类职业特点。</a:t>
              </a:r>
              <a:endParaRPr sz="23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148" cy="2381"/>
            </a:xfrm>
            <a:prstGeom prst="rect">
              <a:avLst/>
            </a:prstGeom>
            <a:noFill/>
          </p:spPr>
          <p:txBody>
            <a:bodyPr wrap="square" rtlCol="0" anchor="t" anchorCtr="0">
              <a:normAutofit fontScale="90000" lnSpcReduction="20000"/>
            </a:bodyPr>
            <a:p>
              <a:pPr marL="0" lvl="0" indent="0" algn="just">
                <a:lnSpc>
                  <a:spcPct val="120000"/>
                </a:lnSpc>
                <a:spcBef>
                  <a:spcPts val="0"/>
                </a:spcBef>
                <a:spcAft>
                  <a:spcPts val="800"/>
                </a:spcAft>
                <a:buSzPct val="100000"/>
              </a:pPr>
              <a:r>
                <a:rPr sz="2500" spc="200">
                  <a:solidFill>
                    <a:schemeClr val="tx1"/>
                  </a:solidFill>
                  <a:uFillTx/>
                  <a:sym typeface="汉仪劲楷简" panose="00020600040101010101" charset="-122"/>
                </a:rPr>
                <a:t>掌握坐姿类职业体能训练各项目的动作要点。</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300" spc="200">
                  <a:solidFill>
                    <a:schemeClr val="tx1"/>
                  </a:solidFill>
                  <a:uFillTx/>
                  <a:ea typeface="+mn-lt"/>
                  <a:sym typeface="汉仪劲楷简" panose="00020600040101010101" charset="-122"/>
                </a:rPr>
                <a:t>会制订坐姿类职业体能训练计划。</a:t>
              </a:r>
              <a:endParaRPr sz="23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574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79375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57924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01282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832610"/>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体育馆或操场、椅子</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29628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70573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549650"/>
            <a:ext cx="6346825" cy="2968625"/>
          </a:xfrm>
          <a:prstGeom prst="rect">
            <a:avLst/>
          </a:prstGeom>
          <a:noFill/>
        </p:spPr>
        <p:txBody>
          <a:bodyPr wrap="square" rtlCol="0" anchor="t">
            <a:spAutoFit/>
          </a:bodyPr>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认真检查运动场地和运动器材，消除安全隐患。</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穿运动服装、运动鞋，不佩戴装饰物，不携带尖利物品。根据身体热量，及时增减衣物。</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运动前的热身活动在 5 分钟左右，冬天最好达到 10 分钟。热身时先做动态拉伸，然后做一定强度的快走或慢跑等，直到微微出汗、毛孔张开为止。</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要了解自己的身体状况，随时注意身体功能状况变化，若有不良症状及时反映，采取必要的保健措施。</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856615" y="403225"/>
            <a:ext cx="5709920" cy="430530"/>
          </a:xfrm>
        </p:spPr>
        <p:txBody>
          <a:bodyPr/>
          <a:p>
            <a:r>
              <a:rPr lang="zh-CN" altLang="en-US"/>
              <a:t>一、坐姿类职业肌肉力量训练</a:t>
            </a:r>
            <a:endParaRPr lang="zh-CN" altLang="en-US"/>
          </a:p>
        </p:txBody>
      </p:sp>
      <p:sp>
        <p:nvSpPr>
          <p:cNvPr id="2" name="文本框 1"/>
          <p:cNvSpPr txBox="1"/>
          <p:nvPr/>
        </p:nvSpPr>
        <p:spPr>
          <a:xfrm>
            <a:off x="604520" y="2021205"/>
            <a:ext cx="6591300" cy="922020"/>
          </a:xfrm>
          <a:prstGeom prst="rect">
            <a:avLst/>
          </a:prstGeom>
          <a:noFill/>
        </p:spPr>
        <p:txBody>
          <a:bodyPr wrap="square" rtlCol="0" anchor="t">
            <a:spAutoFit/>
          </a:bodyPr>
          <a:p>
            <a:pPr>
              <a:lnSpc>
                <a:spcPct val="150000"/>
              </a:lnSpc>
            </a:pPr>
            <a:r>
              <a:rPr lang="zh-CN" altLang="en-US"/>
              <a:t>动作要点：背靠墙站姿，头后部和双肩紧贴墙壁，双眼平视前方，收下颌，保持 30 秒（图 3-2-1）。</a:t>
            </a:r>
            <a:endParaRPr lang="zh-CN" altLang="en-US"/>
          </a:p>
        </p:txBody>
      </p:sp>
      <p:sp>
        <p:nvSpPr>
          <p:cNvPr id="3" name="文本框 2"/>
          <p:cNvSpPr txBox="1"/>
          <p:nvPr/>
        </p:nvSpPr>
        <p:spPr>
          <a:xfrm>
            <a:off x="715645" y="1622425"/>
            <a:ext cx="2540000" cy="398780"/>
          </a:xfrm>
          <a:prstGeom prst="rect">
            <a:avLst/>
          </a:prstGeom>
          <a:noFill/>
        </p:spPr>
        <p:txBody>
          <a:bodyPr wrap="square" rtlCol="0" anchor="t">
            <a:spAutoFit/>
          </a:bodyPr>
          <a:p>
            <a:r>
              <a:rPr lang="zh-CN" altLang="en-US" sz="2000" b="1">
                <a:solidFill>
                  <a:schemeClr val="tx1"/>
                </a:solidFill>
              </a:rPr>
              <a:t>（一）颈部静力练习</a:t>
            </a:r>
            <a:endParaRPr lang="zh-CN" altLang="en-US" sz="2000" b="1">
              <a:solidFill>
                <a:schemeClr val="tx1"/>
              </a:solidFill>
            </a:endParaRPr>
          </a:p>
        </p:txBody>
      </p:sp>
      <p:sp>
        <p:nvSpPr>
          <p:cNvPr id="6" name="文本框 5"/>
          <p:cNvSpPr txBox="1"/>
          <p:nvPr/>
        </p:nvSpPr>
        <p:spPr>
          <a:xfrm>
            <a:off x="604520" y="3784600"/>
            <a:ext cx="6591300" cy="1337945"/>
          </a:xfrm>
          <a:prstGeom prst="rect">
            <a:avLst/>
          </a:prstGeom>
          <a:noFill/>
        </p:spPr>
        <p:txBody>
          <a:bodyPr wrap="square" rtlCol="0" anchor="t">
            <a:spAutoFit/>
          </a:bodyPr>
          <a:p>
            <a:pPr>
              <a:lnSpc>
                <a:spcPct val="150000"/>
              </a:lnSpc>
            </a:pPr>
            <a:r>
              <a:rPr lang="zh-CN" altLang="en-US"/>
              <a:t>动作要点：俯卧直臂撑姿势，双手位于肩下，躯干缓慢下沉至最下端，同时屈臂，含胸向上顶起躯干。动作缓慢，收紧腹部和臀部（图 3-2-2）。</a:t>
            </a:r>
            <a:endParaRPr lang="zh-CN" altLang="en-US"/>
          </a:p>
        </p:txBody>
      </p:sp>
      <p:sp>
        <p:nvSpPr>
          <p:cNvPr id="8" name="文本框 7"/>
          <p:cNvSpPr txBox="1"/>
          <p:nvPr/>
        </p:nvSpPr>
        <p:spPr>
          <a:xfrm>
            <a:off x="715645" y="3385820"/>
            <a:ext cx="2540000" cy="398780"/>
          </a:xfrm>
          <a:prstGeom prst="rect">
            <a:avLst/>
          </a:prstGeom>
          <a:noFill/>
        </p:spPr>
        <p:txBody>
          <a:bodyPr wrap="square" rtlCol="0" anchor="t">
            <a:spAutoFit/>
          </a:bodyPr>
          <a:p>
            <a:r>
              <a:rPr lang="zh-CN" altLang="en-US" sz="2000" b="1">
                <a:solidFill>
                  <a:schemeClr val="tx1"/>
                </a:solidFill>
              </a:rPr>
              <a:t>（二）俯卧撑练习</a:t>
            </a:r>
            <a:endParaRPr lang="zh-CN" altLang="en-US" sz="2000" b="1">
              <a:solidFill>
                <a:schemeClr val="tx1"/>
              </a:solidFill>
            </a:endParaRPr>
          </a:p>
        </p:txBody>
      </p:sp>
      <p:pic>
        <p:nvPicPr>
          <p:cNvPr id="9" name="图片 8"/>
          <p:cNvPicPr>
            <a:picLocks noChangeAspect="1"/>
          </p:cNvPicPr>
          <p:nvPr/>
        </p:nvPicPr>
        <p:blipFill>
          <a:blip r:embed="rId1"/>
          <a:stretch>
            <a:fillRect/>
          </a:stretch>
        </p:blipFill>
        <p:spPr>
          <a:xfrm>
            <a:off x="7722870" y="1550035"/>
            <a:ext cx="3714750" cy="4191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856615" y="403225"/>
            <a:ext cx="5709920" cy="430530"/>
          </a:xfrm>
        </p:spPr>
        <p:txBody>
          <a:bodyPr/>
          <a:p>
            <a:r>
              <a:rPr lang="zh-CN" altLang="en-US"/>
              <a:t>一、坐姿类职业肌肉力量训练</a:t>
            </a:r>
            <a:endParaRPr lang="zh-CN" altLang="en-US"/>
          </a:p>
        </p:txBody>
      </p:sp>
      <p:sp>
        <p:nvSpPr>
          <p:cNvPr id="2" name="文本框 1"/>
          <p:cNvSpPr txBox="1"/>
          <p:nvPr/>
        </p:nvSpPr>
        <p:spPr>
          <a:xfrm>
            <a:off x="604520" y="2021205"/>
            <a:ext cx="6591300" cy="1337945"/>
          </a:xfrm>
          <a:prstGeom prst="rect">
            <a:avLst/>
          </a:prstGeom>
          <a:noFill/>
        </p:spPr>
        <p:txBody>
          <a:bodyPr wrap="square" rtlCol="0" anchor="t">
            <a:spAutoFit/>
          </a:bodyPr>
          <a:p>
            <a:pPr>
              <a:lnSpc>
                <a:spcPct val="150000"/>
              </a:lnSpc>
            </a:pPr>
            <a:r>
              <a:rPr lang="zh-CN" altLang="en-US"/>
              <a:t>动作要点：身体呈四点支撑位，躯干与头部保持在一条直线上，同时抬起左手和右腿，放下后，抬起对侧手和腿。收紧腹部和臀部，手臂和大腿伸直（图 3-2-3）</a:t>
            </a:r>
            <a:endParaRPr lang="zh-CN" altLang="en-US"/>
          </a:p>
        </p:txBody>
      </p:sp>
      <p:sp>
        <p:nvSpPr>
          <p:cNvPr id="3" name="文本框 2"/>
          <p:cNvSpPr txBox="1"/>
          <p:nvPr/>
        </p:nvSpPr>
        <p:spPr>
          <a:xfrm>
            <a:off x="715645" y="1622425"/>
            <a:ext cx="2540000" cy="398780"/>
          </a:xfrm>
          <a:prstGeom prst="rect">
            <a:avLst/>
          </a:prstGeom>
          <a:noFill/>
        </p:spPr>
        <p:txBody>
          <a:bodyPr wrap="square" rtlCol="0" anchor="t">
            <a:spAutoFit/>
          </a:bodyPr>
          <a:p>
            <a:r>
              <a:rPr lang="zh-CN" altLang="en-US" sz="2000" b="1">
                <a:solidFill>
                  <a:schemeClr val="tx1"/>
                </a:solidFill>
              </a:rPr>
              <a:t>（三）超人练习</a:t>
            </a:r>
            <a:endParaRPr lang="zh-CN" altLang="en-US" sz="2000" b="1">
              <a:solidFill>
                <a:schemeClr val="tx1"/>
              </a:solidFill>
            </a:endParaRPr>
          </a:p>
        </p:txBody>
      </p:sp>
      <p:sp>
        <p:nvSpPr>
          <p:cNvPr id="6" name="文本框 5"/>
          <p:cNvSpPr txBox="1"/>
          <p:nvPr/>
        </p:nvSpPr>
        <p:spPr>
          <a:xfrm>
            <a:off x="604520" y="3784600"/>
            <a:ext cx="6591300" cy="1337945"/>
          </a:xfrm>
          <a:prstGeom prst="rect">
            <a:avLst/>
          </a:prstGeom>
          <a:noFill/>
        </p:spPr>
        <p:txBody>
          <a:bodyPr wrap="square" rtlCol="0" anchor="t">
            <a:spAutoFit/>
          </a:bodyPr>
          <a:p>
            <a:pPr>
              <a:lnSpc>
                <a:spcPct val="150000"/>
              </a:lnSpc>
            </a:pPr>
            <a:r>
              <a:rPr lang="zh-CN" altLang="en-US"/>
              <a:t>动作要点：靠墙站姿，肩部、肘部和手背紧贴墙面向上举起，然后缓慢回到起始位置。注意收紧腹部，并保持肘部和手部紧贴墙面（图 3-2-4）。</a:t>
            </a:r>
            <a:endParaRPr lang="zh-CN" altLang="en-US"/>
          </a:p>
        </p:txBody>
      </p:sp>
      <p:sp>
        <p:nvSpPr>
          <p:cNvPr id="8" name="文本框 7"/>
          <p:cNvSpPr txBox="1"/>
          <p:nvPr/>
        </p:nvSpPr>
        <p:spPr>
          <a:xfrm>
            <a:off x="715645" y="3385820"/>
            <a:ext cx="2540000" cy="398780"/>
          </a:xfrm>
          <a:prstGeom prst="rect">
            <a:avLst/>
          </a:prstGeom>
          <a:noFill/>
        </p:spPr>
        <p:txBody>
          <a:bodyPr wrap="square" rtlCol="0" anchor="t">
            <a:spAutoFit/>
          </a:bodyPr>
          <a:p>
            <a:r>
              <a:rPr lang="zh-CN" altLang="en-US" sz="2000" b="1">
                <a:solidFill>
                  <a:schemeClr val="tx1"/>
                </a:solidFill>
              </a:rPr>
              <a:t>（四）站姿滑墙练习</a:t>
            </a:r>
            <a:endParaRPr lang="zh-CN" altLang="en-US" sz="2000" b="1">
              <a:solidFill>
                <a:schemeClr val="tx1"/>
              </a:solidFill>
            </a:endParaRPr>
          </a:p>
        </p:txBody>
      </p:sp>
      <p:pic>
        <p:nvPicPr>
          <p:cNvPr id="4" name="图片 3"/>
          <p:cNvPicPr>
            <a:picLocks noChangeAspect="1"/>
          </p:cNvPicPr>
          <p:nvPr/>
        </p:nvPicPr>
        <p:blipFill>
          <a:blip r:embed="rId1"/>
          <a:stretch>
            <a:fillRect/>
          </a:stretch>
        </p:blipFill>
        <p:spPr>
          <a:xfrm>
            <a:off x="8117205" y="995045"/>
            <a:ext cx="3028950" cy="2390775"/>
          </a:xfrm>
          <a:prstGeom prst="rect">
            <a:avLst/>
          </a:prstGeom>
        </p:spPr>
      </p:pic>
      <p:pic>
        <p:nvPicPr>
          <p:cNvPr id="5" name="图片 4"/>
          <p:cNvPicPr>
            <a:picLocks noChangeAspect="1"/>
          </p:cNvPicPr>
          <p:nvPr/>
        </p:nvPicPr>
        <p:blipFill>
          <a:blip r:embed="rId2"/>
          <a:stretch>
            <a:fillRect/>
          </a:stretch>
        </p:blipFill>
        <p:spPr>
          <a:xfrm>
            <a:off x="7755255" y="3891915"/>
            <a:ext cx="3752850" cy="2400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体育与健康概述</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运动卫生保健</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职业体能</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01</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02</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03</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856615" y="403225"/>
            <a:ext cx="5709920" cy="430530"/>
          </a:xfrm>
        </p:spPr>
        <p:txBody>
          <a:bodyPr/>
          <a:p>
            <a:r>
              <a:rPr lang="zh-CN" altLang="en-US"/>
              <a:t>一、坐姿类职业肌肉力量训练</a:t>
            </a:r>
            <a:endParaRPr lang="zh-CN" altLang="en-US"/>
          </a:p>
        </p:txBody>
      </p:sp>
      <p:sp>
        <p:nvSpPr>
          <p:cNvPr id="2" name="文本框 1"/>
          <p:cNvSpPr txBox="1"/>
          <p:nvPr>
            <p:custDataLst>
              <p:tags r:id="rId1"/>
            </p:custDataLst>
          </p:nvPr>
        </p:nvSpPr>
        <p:spPr>
          <a:xfrm>
            <a:off x="604520" y="2021205"/>
            <a:ext cx="11015345" cy="922020"/>
          </a:xfrm>
          <a:prstGeom prst="rect">
            <a:avLst/>
          </a:prstGeom>
          <a:noFill/>
        </p:spPr>
        <p:txBody>
          <a:bodyPr wrap="square" rtlCol="0" anchor="t">
            <a:spAutoFit/>
          </a:bodyPr>
          <a:p>
            <a:pPr>
              <a:lnSpc>
                <a:spcPct val="150000"/>
              </a:lnSpc>
            </a:pPr>
            <a:r>
              <a:rPr lang="zh-CN" altLang="en-US"/>
              <a:t>动作要点：标准坐姿，手放在膝关节上方给予一定的压力，双脚平放于地面，然后尽可能踮起脚尖，还原后重复该动作，可加负重进行练习（图 3-2-5）。</a:t>
            </a:r>
            <a:endParaRPr lang="zh-CN" altLang="en-US"/>
          </a:p>
        </p:txBody>
      </p:sp>
      <p:sp>
        <p:nvSpPr>
          <p:cNvPr id="3" name="文本框 2"/>
          <p:cNvSpPr txBox="1"/>
          <p:nvPr>
            <p:custDataLst>
              <p:tags r:id="rId2"/>
            </p:custDataLst>
          </p:nvPr>
        </p:nvSpPr>
        <p:spPr>
          <a:xfrm>
            <a:off x="715645" y="1622425"/>
            <a:ext cx="2540000" cy="398780"/>
          </a:xfrm>
          <a:prstGeom prst="rect">
            <a:avLst/>
          </a:prstGeom>
          <a:noFill/>
        </p:spPr>
        <p:txBody>
          <a:bodyPr wrap="square" rtlCol="0" anchor="t">
            <a:spAutoFit/>
          </a:bodyPr>
          <a:p>
            <a:r>
              <a:rPr lang="zh-CN" altLang="en-US" sz="2000" b="1">
                <a:solidFill>
                  <a:schemeClr val="tx1"/>
                </a:solidFill>
              </a:rPr>
              <a:t>（五）坐姿提踵练习</a:t>
            </a:r>
            <a:endParaRPr lang="zh-CN" altLang="en-US" sz="2000" b="1">
              <a:solidFill>
                <a:schemeClr val="tx1"/>
              </a:solidFill>
            </a:endParaRPr>
          </a:p>
        </p:txBody>
      </p:sp>
      <p:pic>
        <p:nvPicPr>
          <p:cNvPr id="7" name="图片 6"/>
          <p:cNvPicPr>
            <a:picLocks noChangeAspect="1"/>
          </p:cNvPicPr>
          <p:nvPr/>
        </p:nvPicPr>
        <p:blipFill>
          <a:blip r:embed="rId3"/>
          <a:stretch>
            <a:fillRect/>
          </a:stretch>
        </p:blipFill>
        <p:spPr>
          <a:xfrm>
            <a:off x="3373755" y="3429000"/>
            <a:ext cx="5476875" cy="2276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856615" y="403225"/>
            <a:ext cx="5709920" cy="430530"/>
          </a:xfrm>
        </p:spPr>
        <p:txBody>
          <a:bodyPr/>
          <a:p>
            <a:r>
              <a:rPr lang="zh-CN" altLang="en-US"/>
              <a:t>二、坐姿类职业拉伸训练</a:t>
            </a:r>
            <a:endParaRPr lang="zh-CN" altLang="en-US"/>
          </a:p>
        </p:txBody>
      </p:sp>
      <p:sp>
        <p:nvSpPr>
          <p:cNvPr id="2" name="文本框 1"/>
          <p:cNvSpPr txBox="1"/>
          <p:nvPr>
            <p:custDataLst>
              <p:tags r:id="rId1"/>
            </p:custDataLst>
          </p:nvPr>
        </p:nvSpPr>
        <p:spPr>
          <a:xfrm>
            <a:off x="604520" y="2021205"/>
            <a:ext cx="11015345" cy="506730"/>
          </a:xfrm>
          <a:prstGeom prst="rect">
            <a:avLst/>
          </a:prstGeom>
          <a:noFill/>
        </p:spPr>
        <p:txBody>
          <a:bodyPr wrap="square" rtlCol="0" anchor="t">
            <a:spAutoFit/>
          </a:bodyPr>
          <a:p>
            <a:pPr>
              <a:lnSpc>
                <a:spcPct val="150000"/>
              </a:lnSpc>
            </a:pPr>
            <a:r>
              <a:rPr lang="zh-CN" altLang="en-US"/>
              <a:t>动作要点：颈部主动和被动地进行侧屈、后屈和前屈（图 3-2-6）。</a:t>
            </a:r>
            <a:endParaRPr lang="zh-CN" altLang="en-US"/>
          </a:p>
        </p:txBody>
      </p:sp>
      <p:sp>
        <p:nvSpPr>
          <p:cNvPr id="3" name="文本框 2"/>
          <p:cNvSpPr txBox="1"/>
          <p:nvPr>
            <p:custDataLst>
              <p:tags r:id="rId2"/>
            </p:custDataLst>
          </p:nvPr>
        </p:nvSpPr>
        <p:spPr>
          <a:xfrm>
            <a:off x="715645" y="1622425"/>
            <a:ext cx="2540000" cy="398780"/>
          </a:xfrm>
          <a:prstGeom prst="rect">
            <a:avLst/>
          </a:prstGeom>
          <a:noFill/>
        </p:spPr>
        <p:txBody>
          <a:bodyPr wrap="square" rtlCol="0" anchor="t">
            <a:spAutoFit/>
          </a:bodyPr>
          <a:p>
            <a:r>
              <a:rPr lang="zh-CN" altLang="en-US" sz="2000" b="1">
                <a:solidFill>
                  <a:schemeClr val="tx1"/>
                </a:solidFill>
              </a:rPr>
              <a:t>（一）颈部拉伸</a:t>
            </a:r>
            <a:endParaRPr lang="zh-CN" altLang="en-US" sz="2000" b="1">
              <a:solidFill>
                <a:schemeClr val="tx1"/>
              </a:solidFill>
            </a:endParaRPr>
          </a:p>
        </p:txBody>
      </p:sp>
      <p:pic>
        <p:nvPicPr>
          <p:cNvPr id="4" name="图片 3"/>
          <p:cNvPicPr>
            <a:picLocks noChangeAspect="1"/>
          </p:cNvPicPr>
          <p:nvPr/>
        </p:nvPicPr>
        <p:blipFill>
          <a:blip r:embed="rId3"/>
          <a:stretch>
            <a:fillRect/>
          </a:stretch>
        </p:blipFill>
        <p:spPr>
          <a:xfrm>
            <a:off x="2066290" y="2919730"/>
            <a:ext cx="6543675" cy="285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856615" y="403225"/>
            <a:ext cx="5709920" cy="430530"/>
          </a:xfrm>
        </p:spPr>
        <p:txBody>
          <a:bodyPr/>
          <a:p>
            <a:r>
              <a:rPr lang="zh-CN" altLang="en-US"/>
              <a:t>二、坐姿类职业拉伸训练</a:t>
            </a:r>
            <a:endParaRPr lang="zh-CN" altLang="en-US"/>
          </a:p>
        </p:txBody>
      </p:sp>
      <p:sp>
        <p:nvSpPr>
          <p:cNvPr id="2" name="文本框 1"/>
          <p:cNvSpPr txBox="1"/>
          <p:nvPr>
            <p:custDataLst>
              <p:tags r:id="rId1"/>
            </p:custDataLst>
          </p:nvPr>
        </p:nvSpPr>
        <p:spPr>
          <a:xfrm>
            <a:off x="604520" y="2021205"/>
            <a:ext cx="11015345" cy="922020"/>
          </a:xfrm>
          <a:prstGeom prst="rect">
            <a:avLst/>
          </a:prstGeom>
          <a:noFill/>
        </p:spPr>
        <p:txBody>
          <a:bodyPr wrap="square" rtlCol="0" anchor="t">
            <a:spAutoFit/>
          </a:bodyPr>
          <a:p>
            <a:pPr>
              <a:lnSpc>
                <a:spcPct val="150000"/>
              </a:lnSpc>
            </a:pPr>
            <a:r>
              <a:rPr lang="zh-CN" altLang="en-US"/>
              <a:t>动作要点：向左侧卧于训练垫上，右腿屈膝屈髋 90°，左手下压右膝关节，左腿屈膝，右手抓握住左脚脚踝，牵拉左腿，保持 30 秒后换另一侧（图 3-2-7）。</a:t>
            </a:r>
            <a:endParaRPr lang="zh-CN" altLang="en-US"/>
          </a:p>
        </p:txBody>
      </p:sp>
      <p:sp>
        <p:nvSpPr>
          <p:cNvPr id="3" name="文本框 2"/>
          <p:cNvSpPr txBox="1"/>
          <p:nvPr>
            <p:custDataLst>
              <p:tags r:id="rId2"/>
            </p:custDataLst>
          </p:nvPr>
        </p:nvSpPr>
        <p:spPr>
          <a:xfrm>
            <a:off x="715645" y="1622425"/>
            <a:ext cx="2540000" cy="398780"/>
          </a:xfrm>
          <a:prstGeom prst="rect">
            <a:avLst/>
          </a:prstGeom>
          <a:noFill/>
        </p:spPr>
        <p:txBody>
          <a:bodyPr wrap="square" rtlCol="0" anchor="t">
            <a:spAutoFit/>
          </a:bodyPr>
          <a:p>
            <a:r>
              <a:rPr lang="zh-CN" altLang="en-US" sz="2000" b="1">
                <a:solidFill>
                  <a:schemeClr val="tx1"/>
                </a:solidFill>
              </a:rPr>
              <a:t>（二）麻花拉伸</a:t>
            </a:r>
            <a:endParaRPr lang="zh-CN" altLang="en-US" sz="2000" b="1">
              <a:solidFill>
                <a:schemeClr val="tx1"/>
              </a:solidFill>
            </a:endParaRPr>
          </a:p>
        </p:txBody>
      </p:sp>
      <p:pic>
        <p:nvPicPr>
          <p:cNvPr id="5" name="图片 4"/>
          <p:cNvPicPr>
            <a:picLocks noChangeAspect="1"/>
          </p:cNvPicPr>
          <p:nvPr/>
        </p:nvPicPr>
        <p:blipFill>
          <a:blip r:embed="rId3"/>
          <a:stretch>
            <a:fillRect/>
          </a:stretch>
        </p:blipFill>
        <p:spPr>
          <a:xfrm>
            <a:off x="2583180" y="3498215"/>
            <a:ext cx="7058025" cy="180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856615" y="403225"/>
            <a:ext cx="5709920" cy="430530"/>
          </a:xfrm>
        </p:spPr>
        <p:txBody>
          <a:bodyPr/>
          <a:p>
            <a:r>
              <a:rPr lang="zh-CN" altLang="en-US"/>
              <a:t>二、坐姿类职业拉伸训练</a:t>
            </a:r>
            <a:endParaRPr lang="zh-CN" altLang="en-US"/>
          </a:p>
        </p:txBody>
      </p:sp>
      <p:sp>
        <p:nvSpPr>
          <p:cNvPr id="2" name="文本框 1"/>
          <p:cNvSpPr txBox="1"/>
          <p:nvPr>
            <p:custDataLst>
              <p:tags r:id="rId1"/>
            </p:custDataLst>
          </p:nvPr>
        </p:nvSpPr>
        <p:spPr>
          <a:xfrm>
            <a:off x="604520" y="1754505"/>
            <a:ext cx="11015345" cy="922020"/>
          </a:xfrm>
          <a:prstGeom prst="rect">
            <a:avLst/>
          </a:prstGeom>
          <a:noFill/>
        </p:spPr>
        <p:txBody>
          <a:bodyPr wrap="square" rtlCol="0" anchor="t">
            <a:spAutoFit/>
          </a:bodyPr>
          <a:p>
            <a:pPr>
              <a:lnSpc>
                <a:spcPct val="150000"/>
              </a:lnSpc>
            </a:pPr>
            <a:r>
              <a:rPr lang="zh-CN" altLang="en-US"/>
              <a:t>动作要点：站立姿势躯干屈曲 90°，双手扶椅背，伸展手臂后尽量下压身体，收紧腹部，伸直膝关节（图 3-2-8）。</a:t>
            </a:r>
            <a:endParaRPr lang="zh-CN" altLang="en-US"/>
          </a:p>
        </p:txBody>
      </p:sp>
      <p:sp>
        <p:nvSpPr>
          <p:cNvPr id="3" name="文本框 2"/>
          <p:cNvSpPr txBox="1"/>
          <p:nvPr>
            <p:custDataLst>
              <p:tags r:id="rId2"/>
            </p:custDataLst>
          </p:nvPr>
        </p:nvSpPr>
        <p:spPr>
          <a:xfrm>
            <a:off x="715645" y="1355725"/>
            <a:ext cx="2540000" cy="398780"/>
          </a:xfrm>
          <a:prstGeom prst="rect">
            <a:avLst/>
          </a:prstGeom>
          <a:noFill/>
        </p:spPr>
        <p:txBody>
          <a:bodyPr wrap="square" rtlCol="0" anchor="t">
            <a:spAutoFit/>
          </a:bodyPr>
          <a:p>
            <a:r>
              <a:rPr lang="zh-CN" altLang="en-US" sz="2000" b="1">
                <a:solidFill>
                  <a:schemeClr val="tx1"/>
                </a:solidFill>
              </a:rPr>
              <a:t>（三）肩部拉伸</a:t>
            </a:r>
            <a:endParaRPr lang="zh-CN" altLang="en-US" sz="2000" b="1">
              <a:solidFill>
                <a:schemeClr val="tx1"/>
              </a:solidFill>
            </a:endParaRPr>
          </a:p>
        </p:txBody>
      </p:sp>
      <p:sp>
        <p:nvSpPr>
          <p:cNvPr id="4" name="文本框 3"/>
          <p:cNvSpPr txBox="1"/>
          <p:nvPr>
            <p:custDataLst>
              <p:tags r:id="rId3"/>
            </p:custDataLst>
          </p:nvPr>
        </p:nvSpPr>
        <p:spPr>
          <a:xfrm>
            <a:off x="570230" y="3162300"/>
            <a:ext cx="11015345" cy="922020"/>
          </a:xfrm>
          <a:prstGeom prst="rect">
            <a:avLst/>
          </a:prstGeom>
          <a:noFill/>
        </p:spPr>
        <p:txBody>
          <a:bodyPr wrap="square" rtlCol="0" anchor="t">
            <a:spAutoFit/>
          </a:bodyPr>
          <a:p>
            <a:pPr>
              <a:lnSpc>
                <a:spcPct val="150000"/>
              </a:lnSpc>
            </a:pPr>
            <a:r>
              <a:rPr lang="zh-CN" altLang="en-US"/>
              <a:t>动作要点：右侧拉伸，双腿交叉，左腿在前，右手抓住左手手腕，向右侧伸展；左侧拉伸动作相反。练习中保持自然呼吸（图 3-2-9）。</a:t>
            </a:r>
            <a:endParaRPr lang="zh-CN" altLang="en-US"/>
          </a:p>
        </p:txBody>
      </p:sp>
      <p:sp>
        <p:nvSpPr>
          <p:cNvPr id="6" name="文本框 5"/>
          <p:cNvSpPr txBox="1"/>
          <p:nvPr>
            <p:custDataLst>
              <p:tags r:id="rId4"/>
            </p:custDataLst>
          </p:nvPr>
        </p:nvSpPr>
        <p:spPr>
          <a:xfrm>
            <a:off x="681355" y="2763520"/>
            <a:ext cx="3923030" cy="398780"/>
          </a:xfrm>
          <a:prstGeom prst="rect">
            <a:avLst/>
          </a:prstGeom>
          <a:noFill/>
        </p:spPr>
        <p:txBody>
          <a:bodyPr wrap="square" rtlCol="0" anchor="t">
            <a:spAutoFit/>
          </a:bodyPr>
          <a:p>
            <a:r>
              <a:rPr lang="zh-CN" altLang="en-US" sz="2000" b="1">
                <a:solidFill>
                  <a:schemeClr val="tx1"/>
                </a:solidFill>
              </a:rPr>
              <a:t>（四）腹部左右侧拉伸</a:t>
            </a:r>
            <a:endParaRPr lang="zh-CN" altLang="en-US" sz="2000" b="1">
              <a:solidFill>
                <a:schemeClr val="tx1"/>
              </a:solidFill>
            </a:endParaRPr>
          </a:p>
        </p:txBody>
      </p:sp>
      <p:pic>
        <p:nvPicPr>
          <p:cNvPr id="7" name="图片 6"/>
          <p:cNvPicPr>
            <a:picLocks noChangeAspect="1"/>
          </p:cNvPicPr>
          <p:nvPr/>
        </p:nvPicPr>
        <p:blipFill>
          <a:blip r:embed="rId5"/>
          <a:stretch>
            <a:fillRect/>
          </a:stretch>
        </p:blipFill>
        <p:spPr>
          <a:xfrm>
            <a:off x="2452370" y="4171315"/>
            <a:ext cx="6962775" cy="2266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856615" y="403225"/>
            <a:ext cx="5709920" cy="430530"/>
          </a:xfrm>
        </p:spPr>
        <p:txBody>
          <a:bodyPr/>
          <a:p>
            <a:r>
              <a:rPr lang="zh-CN" altLang="en-US"/>
              <a:t>二、坐姿类职业拉伸训练</a:t>
            </a:r>
            <a:endParaRPr lang="zh-CN" altLang="en-US"/>
          </a:p>
        </p:txBody>
      </p:sp>
      <p:sp>
        <p:nvSpPr>
          <p:cNvPr id="2" name="文本框 1"/>
          <p:cNvSpPr txBox="1"/>
          <p:nvPr>
            <p:custDataLst>
              <p:tags r:id="rId1"/>
            </p:custDataLst>
          </p:nvPr>
        </p:nvSpPr>
        <p:spPr>
          <a:xfrm>
            <a:off x="594360" y="2411095"/>
            <a:ext cx="5178425" cy="1753235"/>
          </a:xfrm>
          <a:prstGeom prst="rect">
            <a:avLst/>
          </a:prstGeom>
          <a:noFill/>
        </p:spPr>
        <p:txBody>
          <a:bodyPr wrap="square" rtlCol="0" anchor="t">
            <a:spAutoFit/>
          </a:bodyPr>
          <a:p>
            <a:pPr>
              <a:lnSpc>
                <a:spcPct val="150000"/>
              </a:lnSpc>
            </a:pPr>
            <a:r>
              <a:rPr lang="zh-CN" altLang="en-US"/>
              <a:t>动作要点：右侧胸部拉伸，右腿弓步，左手置于腰部，右侧小臂与手掌贴紧墙面，上臂平行于地面，上体向前且向左扭转，感受右侧胸部拉伸感；左侧胸部拉伸动作相反（图 3-2-10）</a:t>
            </a:r>
            <a:endParaRPr lang="zh-CN" altLang="en-US"/>
          </a:p>
        </p:txBody>
      </p:sp>
      <p:sp>
        <p:nvSpPr>
          <p:cNvPr id="3" name="文本框 2"/>
          <p:cNvSpPr txBox="1"/>
          <p:nvPr>
            <p:custDataLst>
              <p:tags r:id="rId2"/>
            </p:custDataLst>
          </p:nvPr>
        </p:nvSpPr>
        <p:spPr>
          <a:xfrm>
            <a:off x="705485" y="1779905"/>
            <a:ext cx="2540000" cy="398780"/>
          </a:xfrm>
          <a:prstGeom prst="rect">
            <a:avLst/>
          </a:prstGeom>
          <a:noFill/>
        </p:spPr>
        <p:txBody>
          <a:bodyPr wrap="square" rtlCol="0" anchor="t">
            <a:spAutoFit/>
          </a:bodyPr>
          <a:p>
            <a:r>
              <a:rPr lang="zh-CN" altLang="en-US" sz="2000" b="1">
                <a:solidFill>
                  <a:schemeClr val="tx1"/>
                </a:solidFill>
              </a:rPr>
              <a:t>（五）胸部拉伸</a:t>
            </a:r>
            <a:endParaRPr lang="zh-CN" altLang="en-US" sz="2000" b="1">
              <a:solidFill>
                <a:schemeClr val="tx1"/>
              </a:solidFill>
            </a:endParaRPr>
          </a:p>
        </p:txBody>
      </p:sp>
      <p:pic>
        <p:nvPicPr>
          <p:cNvPr id="5" name="图片 4"/>
          <p:cNvPicPr>
            <a:picLocks noChangeAspect="1"/>
          </p:cNvPicPr>
          <p:nvPr/>
        </p:nvPicPr>
        <p:blipFill>
          <a:blip r:embed="rId3"/>
          <a:stretch>
            <a:fillRect/>
          </a:stretch>
        </p:blipFill>
        <p:spPr>
          <a:xfrm>
            <a:off x="6947535" y="1616710"/>
            <a:ext cx="2457450" cy="2838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1753235"/>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站姿类职业体能</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锻炼</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三</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5099050" cy="147637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站姿也是一种静力性工作。从事站立行职业，对下肢力量与耐力要求较高。本任务我们主要学习站姿类职业体能锻炼方法。</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36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300" spc="200">
                  <a:solidFill>
                    <a:schemeClr val="tx1"/>
                  </a:solidFill>
                  <a:uFillTx/>
                  <a:ea typeface="+mn-lt"/>
                  <a:sym typeface="汉仪劲楷简" panose="00020600040101010101" charset="-122"/>
                </a:rPr>
                <a:t>了解站姿类职业特点</a:t>
              </a:r>
              <a:r>
                <a:rPr lang="zh-CN" sz="2300" spc="200">
                  <a:solidFill>
                    <a:schemeClr val="tx1"/>
                  </a:solidFill>
                  <a:uFillTx/>
                  <a:ea typeface="+mn-lt"/>
                  <a:sym typeface="汉仪劲楷简" panose="00020600040101010101" charset="-122"/>
                </a:rPr>
                <a:t>。</a:t>
              </a:r>
              <a:endParaRPr lang="zh-CN" sz="23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148" cy="2381"/>
            </a:xfrm>
            <a:prstGeom prst="rect">
              <a:avLst/>
            </a:prstGeom>
            <a:noFill/>
          </p:spPr>
          <p:txBody>
            <a:bodyPr wrap="square" rtlCol="0" anchor="t" anchorCtr="0">
              <a:normAutofit fontScale="90000" lnSpcReduction="20000"/>
            </a:bodyPr>
            <a:p>
              <a:pPr marL="0" lvl="0" indent="0" algn="just">
                <a:lnSpc>
                  <a:spcPct val="120000"/>
                </a:lnSpc>
                <a:spcBef>
                  <a:spcPts val="0"/>
                </a:spcBef>
                <a:spcAft>
                  <a:spcPts val="800"/>
                </a:spcAft>
                <a:buSzPct val="100000"/>
              </a:pPr>
              <a:r>
                <a:rPr sz="2500" spc="200">
                  <a:solidFill>
                    <a:schemeClr val="tx1"/>
                  </a:solidFill>
                  <a:uFillTx/>
                  <a:sym typeface="汉仪劲楷简" panose="00020600040101010101" charset="-122"/>
                </a:rPr>
                <a:t>掌握站姿类职业体能训练各项目的动作要点</a:t>
              </a:r>
              <a:r>
                <a:rPr lang="zh-CN" sz="2500" spc="200">
                  <a:solidFill>
                    <a:schemeClr val="tx1"/>
                  </a:solidFill>
                  <a:uFillTx/>
                  <a:sym typeface="汉仪劲楷简" panose="00020600040101010101" charset="-122"/>
                </a:rPr>
                <a:t>。</a:t>
              </a:r>
              <a:endParaRPr lang="zh-CN"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300" spc="200">
                  <a:solidFill>
                    <a:schemeClr val="tx1"/>
                  </a:solidFill>
                  <a:uFillTx/>
                  <a:ea typeface="+mn-lt"/>
                  <a:sym typeface="汉仪劲楷简" panose="00020600040101010101" charset="-122"/>
                </a:rPr>
                <a:t>能制订站姿类职业体能训练计划。</a:t>
              </a:r>
              <a:endParaRPr sz="23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574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79375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57924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01282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832610"/>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体育馆或操场、训练垫、椅子、杠铃</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29628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70573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549650"/>
            <a:ext cx="6346825" cy="2968625"/>
          </a:xfrm>
          <a:prstGeom prst="rect">
            <a:avLst/>
          </a:prstGeom>
          <a:noFill/>
        </p:spPr>
        <p:txBody>
          <a:bodyPr wrap="square" rtlCol="0" anchor="t">
            <a:spAutoFit/>
          </a:bodyPr>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认真检查运动场地和运动器材，消除安全隐患。</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穿运动服装、运动鞋，不佩戴装饰物，不携带尖利物品。根据身体热量，及时增减衣物。</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运动前的热身活动在 5 分钟左右，冬天最好达到 10 分钟。热身时先做动态拉伸，然做一定强度的快走或慢跑等，直到微微出汗、毛孔张开为止。</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要了解自己的身体状况，随时注意身体功能状况变化，若有不良症状及时反映，采取必要的保健措施。</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6781800" cy="430530"/>
          </a:xfrm>
        </p:spPr>
        <p:txBody>
          <a:bodyPr/>
          <a:p>
            <a:r>
              <a:rPr lang="zh-CN" altLang="en-US"/>
              <a:t>一、站姿类职业肌肉力量训练</a:t>
            </a:r>
            <a:endParaRPr lang="zh-CN" altLang="en-US"/>
          </a:p>
        </p:txBody>
      </p:sp>
      <p:sp>
        <p:nvSpPr>
          <p:cNvPr id="2" name="文本框 1"/>
          <p:cNvSpPr txBox="1"/>
          <p:nvPr>
            <p:custDataLst>
              <p:tags r:id="rId1"/>
            </p:custDataLst>
          </p:nvPr>
        </p:nvSpPr>
        <p:spPr>
          <a:xfrm>
            <a:off x="579755" y="1703705"/>
            <a:ext cx="5389880" cy="1337945"/>
          </a:xfrm>
          <a:prstGeom prst="rect">
            <a:avLst/>
          </a:prstGeom>
          <a:noFill/>
        </p:spPr>
        <p:txBody>
          <a:bodyPr wrap="square" rtlCol="0" anchor="t">
            <a:spAutoFit/>
          </a:bodyPr>
          <a:p>
            <a:pPr>
              <a:lnSpc>
                <a:spcPct val="150000"/>
              </a:lnSpc>
            </a:pPr>
            <a:r>
              <a:rPr lang="zh-CN" altLang="en-US"/>
              <a:t>动作要点：屈髋屈膝 90°，背部靠墙静蹲，双脚与肩同宽，膝关节和脚尖平行向前，可手持重物来提高难度（图 3-3-1）。</a:t>
            </a:r>
            <a:endParaRPr lang="zh-CN" altLang="en-US"/>
          </a:p>
        </p:txBody>
      </p:sp>
      <p:sp>
        <p:nvSpPr>
          <p:cNvPr id="3" name="文本框 2"/>
          <p:cNvSpPr txBox="1"/>
          <p:nvPr>
            <p:custDataLst>
              <p:tags r:id="rId2"/>
            </p:custDataLst>
          </p:nvPr>
        </p:nvSpPr>
        <p:spPr>
          <a:xfrm>
            <a:off x="579755" y="1304925"/>
            <a:ext cx="2540000" cy="398780"/>
          </a:xfrm>
          <a:prstGeom prst="rect">
            <a:avLst/>
          </a:prstGeom>
          <a:noFill/>
        </p:spPr>
        <p:txBody>
          <a:bodyPr wrap="square" rtlCol="0" anchor="t">
            <a:spAutoFit/>
          </a:bodyPr>
          <a:p>
            <a:r>
              <a:rPr lang="zh-CN" altLang="en-US" sz="2000" b="1">
                <a:solidFill>
                  <a:schemeClr val="tx1"/>
                </a:solidFill>
              </a:rPr>
              <a:t>（一）靠墙静蹲</a:t>
            </a:r>
            <a:endParaRPr lang="zh-CN" altLang="en-US" sz="2000" b="1">
              <a:solidFill>
                <a:schemeClr val="tx1"/>
              </a:solidFill>
            </a:endParaRPr>
          </a:p>
        </p:txBody>
      </p:sp>
      <p:sp>
        <p:nvSpPr>
          <p:cNvPr id="6" name="文本框 5"/>
          <p:cNvSpPr txBox="1"/>
          <p:nvPr>
            <p:custDataLst>
              <p:tags r:id="rId3"/>
            </p:custDataLst>
          </p:nvPr>
        </p:nvSpPr>
        <p:spPr>
          <a:xfrm>
            <a:off x="579755" y="3739515"/>
            <a:ext cx="5389880" cy="922020"/>
          </a:xfrm>
          <a:prstGeom prst="rect">
            <a:avLst/>
          </a:prstGeom>
          <a:noFill/>
        </p:spPr>
        <p:txBody>
          <a:bodyPr wrap="square" rtlCol="0" anchor="t">
            <a:spAutoFit/>
          </a:bodyPr>
          <a:p>
            <a:pPr>
              <a:lnSpc>
                <a:spcPct val="150000"/>
              </a:lnSpc>
            </a:pPr>
            <a:r>
              <a:rPr lang="zh-CN" altLang="en-US"/>
              <a:t>动作要点：站姿，单手扶椅背，收紧腹部和臀部，做提踵运动（图 3-3-2）</a:t>
            </a:r>
            <a:endParaRPr lang="zh-CN" altLang="en-US"/>
          </a:p>
        </p:txBody>
      </p:sp>
      <p:sp>
        <p:nvSpPr>
          <p:cNvPr id="8" name="文本框 7"/>
          <p:cNvSpPr txBox="1"/>
          <p:nvPr>
            <p:custDataLst>
              <p:tags r:id="rId4"/>
            </p:custDataLst>
          </p:nvPr>
        </p:nvSpPr>
        <p:spPr>
          <a:xfrm>
            <a:off x="579755" y="3191510"/>
            <a:ext cx="2540000" cy="398780"/>
          </a:xfrm>
          <a:prstGeom prst="rect">
            <a:avLst/>
          </a:prstGeom>
          <a:noFill/>
        </p:spPr>
        <p:txBody>
          <a:bodyPr wrap="square" rtlCol="0" anchor="t">
            <a:spAutoFit/>
          </a:bodyPr>
          <a:p>
            <a:r>
              <a:rPr lang="zh-CN" altLang="en-US" sz="2000" b="1">
                <a:solidFill>
                  <a:schemeClr val="tx1"/>
                </a:solidFill>
              </a:rPr>
              <a:t>（二）单腿扶椅提踵</a:t>
            </a:r>
            <a:endParaRPr lang="zh-CN" altLang="en-US" sz="2000" b="1">
              <a:solidFill>
                <a:schemeClr val="tx1"/>
              </a:solidFill>
            </a:endParaRPr>
          </a:p>
        </p:txBody>
      </p:sp>
      <p:pic>
        <p:nvPicPr>
          <p:cNvPr id="9" name="图片 8"/>
          <p:cNvPicPr>
            <a:picLocks noChangeAspect="1"/>
          </p:cNvPicPr>
          <p:nvPr/>
        </p:nvPicPr>
        <p:blipFill>
          <a:blip r:embed="rId5"/>
          <a:stretch>
            <a:fillRect/>
          </a:stretch>
        </p:blipFill>
        <p:spPr>
          <a:xfrm>
            <a:off x="8020685" y="833755"/>
            <a:ext cx="2171700" cy="1990725"/>
          </a:xfrm>
          <a:prstGeom prst="rect">
            <a:avLst/>
          </a:prstGeom>
        </p:spPr>
      </p:pic>
      <p:sp>
        <p:nvSpPr>
          <p:cNvPr id="10" name="文本框 9"/>
          <p:cNvSpPr txBox="1"/>
          <p:nvPr>
            <p:custDataLst>
              <p:tags r:id="rId6"/>
            </p:custDataLst>
          </p:nvPr>
        </p:nvSpPr>
        <p:spPr>
          <a:xfrm>
            <a:off x="579755" y="5250815"/>
            <a:ext cx="5389880" cy="1337945"/>
          </a:xfrm>
          <a:prstGeom prst="rect">
            <a:avLst/>
          </a:prstGeom>
          <a:noFill/>
        </p:spPr>
        <p:txBody>
          <a:bodyPr wrap="square" rtlCol="0" anchor="t">
            <a:spAutoFit/>
          </a:bodyPr>
          <a:p>
            <a:pPr>
              <a:lnSpc>
                <a:spcPct val="150000"/>
              </a:lnSpc>
            </a:pPr>
            <a:r>
              <a:rPr lang="zh-CN" altLang="en-US"/>
              <a:t>动作要点：仰卧屈膝位，双手抱胸或放在腿上，收下颌，收腹扩胸，使肩胛骨离开地面，保持 30 秒以上。不要含胸伸头（图 3-3-3）。</a:t>
            </a:r>
            <a:endParaRPr lang="zh-CN" altLang="en-US"/>
          </a:p>
        </p:txBody>
      </p:sp>
      <p:sp>
        <p:nvSpPr>
          <p:cNvPr id="11" name="文本框 10"/>
          <p:cNvSpPr txBox="1"/>
          <p:nvPr>
            <p:custDataLst>
              <p:tags r:id="rId7"/>
            </p:custDataLst>
          </p:nvPr>
        </p:nvSpPr>
        <p:spPr>
          <a:xfrm>
            <a:off x="579755" y="4852035"/>
            <a:ext cx="2540000" cy="398780"/>
          </a:xfrm>
          <a:prstGeom prst="rect">
            <a:avLst/>
          </a:prstGeom>
          <a:noFill/>
        </p:spPr>
        <p:txBody>
          <a:bodyPr wrap="square" rtlCol="0" anchor="t">
            <a:spAutoFit/>
          </a:bodyPr>
          <a:p>
            <a:r>
              <a:rPr lang="zh-CN" altLang="en-US" sz="2000" b="1">
                <a:solidFill>
                  <a:schemeClr val="tx1"/>
                </a:solidFill>
              </a:rPr>
              <a:t>（三）腹肌静力练习</a:t>
            </a:r>
            <a:endParaRPr lang="zh-CN" altLang="en-US" sz="2000" b="1">
              <a:solidFill>
                <a:schemeClr val="tx1"/>
              </a:solidFill>
            </a:endParaRPr>
          </a:p>
        </p:txBody>
      </p:sp>
      <p:pic>
        <p:nvPicPr>
          <p:cNvPr id="12" name="图片 11"/>
          <p:cNvPicPr>
            <a:picLocks noChangeAspect="1"/>
          </p:cNvPicPr>
          <p:nvPr/>
        </p:nvPicPr>
        <p:blipFill>
          <a:blip r:embed="rId8"/>
          <a:stretch>
            <a:fillRect/>
          </a:stretch>
        </p:blipFill>
        <p:spPr>
          <a:xfrm>
            <a:off x="6859905" y="3853180"/>
            <a:ext cx="2085975" cy="2162175"/>
          </a:xfrm>
          <a:prstGeom prst="rect">
            <a:avLst/>
          </a:prstGeom>
        </p:spPr>
      </p:pic>
      <p:pic>
        <p:nvPicPr>
          <p:cNvPr id="13" name="图片 12"/>
          <p:cNvPicPr>
            <a:picLocks noChangeAspect="1"/>
          </p:cNvPicPr>
          <p:nvPr/>
        </p:nvPicPr>
        <p:blipFill>
          <a:blip r:embed="rId9"/>
          <a:stretch>
            <a:fillRect/>
          </a:stretch>
        </p:blipFill>
        <p:spPr>
          <a:xfrm>
            <a:off x="9465310" y="4363085"/>
            <a:ext cx="2352675" cy="1743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球类运动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速度竞技运动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操舞类运动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04</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05</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06</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6781800" cy="430530"/>
          </a:xfrm>
        </p:spPr>
        <p:txBody>
          <a:bodyPr/>
          <a:p>
            <a:r>
              <a:rPr lang="zh-CN" altLang="en-US"/>
              <a:t>一、站姿类职业肌肉力量训练</a:t>
            </a:r>
            <a:endParaRPr lang="zh-CN" altLang="en-US"/>
          </a:p>
        </p:txBody>
      </p:sp>
      <p:sp>
        <p:nvSpPr>
          <p:cNvPr id="2" name="文本框 1"/>
          <p:cNvSpPr txBox="1"/>
          <p:nvPr>
            <p:custDataLst>
              <p:tags r:id="rId1"/>
            </p:custDataLst>
          </p:nvPr>
        </p:nvSpPr>
        <p:spPr>
          <a:xfrm>
            <a:off x="579755" y="2057400"/>
            <a:ext cx="10985500" cy="506730"/>
          </a:xfrm>
          <a:prstGeom prst="rect">
            <a:avLst/>
          </a:prstGeom>
          <a:noFill/>
        </p:spPr>
        <p:txBody>
          <a:bodyPr wrap="square" rtlCol="0" anchor="t">
            <a:spAutoFit/>
          </a:bodyPr>
          <a:p>
            <a:pPr>
              <a:lnSpc>
                <a:spcPct val="150000"/>
              </a:lnSpc>
            </a:pPr>
            <a:r>
              <a:rPr lang="en-US" altLang="zh-CN"/>
              <a:t>动作要点：两脚分开，身体正直，双手握杠置于肩上，挺胸直腰向左右转体（图 3-3-4）。</a:t>
            </a:r>
            <a:endParaRPr lang="en-US" altLang="zh-CN"/>
          </a:p>
        </p:txBody>
      </p:sp>
      <p:sp>
        <p:nvSpPr>
          <p:cNvPr id="3" name="文本框 2"/>
          <p:cNvSpPr txBox="1"/>
          <p:nvPr>
            <p:custDataLst>
              <p:tags r:id="rId2"/>
            </p:custDataLst>
          </p:nvPr>
        </p:nvSpPr>
        <p:spPr>
          <a:xfrm>
            <a:off x="579755" y="1527175"/>
            <a:ext cx="2540000" cy="398780"/>
          </a:xfrm>
          <a:prstGeom prst="rect">
            <a:avLst/>
          </a:prstGeom>
          <a:noFill/>
        </p:spPr>
        <p:txBody>
          <a:bodyPr wrap="square" rtlCol="0" anchor="t">
            <a:spAutoFit/>
          </a:bodyPr>
          <a:p>
            <a:r>
              <a:rPr lang="zh-CN" altLang="en-US" sz="2000" b="1">
                <a:solidFill>
                  <a:schemeClr val="tx1"/>
                </a:solidFill>
              </a:rPr>
              <a:t>（四）负重转体练习</a:t>
            </a:r>
            <a:endParaRPr lang="zh-CN" altLang="en-US" sz="2000" b="1">
              <a:solidFill>
                <a:schemeClr val="tx1"/>
              </a:solidFill>
            </a:endParaRPr>
          </a:p>
        </p:txBody>
      </p:sp>
      <p:pic>
        <p:nvPicPr>
          <p:cNvPr id="4" name="图片 3"/>
          <p:cNvPicPr>
            <a:picLocks noChangeAspect="1"/>
          </p:cNvPicPr>
          <p:nvPr/>
        </p:nvPicPr>
        <p:blipFill>
          <a:blip r:embed="rId3"/>
          <a:stretch>
            <a:fillRect/>
          </a:stretch>
        </p:blipFill>
        <p:spPr>
          <a:xfrm>
            <a:off x="3336925" y="3080385"/>
            <a:ext cx="4769485" cy="2313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6781800" cy="430530"/>
          </a:xfrm>
        </p:spPr>
        <p:txBody>
          <a:bodyPr/>
          <a:p>
            <a:r>
              <a:rPr lang="zh-CN" altLang="en-US"/>
              <a:t>二、站姿类职业身体姿态训练</a:t>
            </a:r>
            <a:endParaRPr lang="zh-CN" altLang="en-US"/>
          </a:p>
        </p:txBody>
      </p:sp>
      <p:sp>
        <p:nvSpPr>
          <p:cNvPr id="2" name="文本框 1"/>
          <p:cNvSpPr txBox="1"/>
          <p:nvPr>
            <p:custDataLst>
              <p:tags r:id="rId1"/>
            </p:custDataLst>
          </p:nvPr>
        </p:nvSpPr>
        <p:spPr>
          <a:xfrm>
            <a:off x="579755" y="1219200"/>
            <a:ext cx="10985500" cy="2968625"/>
          </a:xfrm>
          <a:prstGeom prst="rect">
            <a:avLst/>
          </a:prstGeom>
          <a:noFill/>
        </p:spPr>
        <p:txBody>
          <a:bodyPr wrap="square" rtlCol="0" anchor="t">
            <a:spAutoFit/>
          </a:bodyPr>
          <a:p>
            <a:pPr algn="just">
              <a:lnSpc>
                <a:spcPct val="130000"/>
              </a:lnSpc>
              <a:spcBef>
                <a:spcPts val="0"/>
              </a:spcBef>
              <a:spcAft>
                <a:spcPts val="0"/>
              </a:spcAft>
            </a:pPr>
            <a:r>
              <a:rPr lang="en-US" altLang="zh-CN"/>
              <a:t>（一）站姿训练</a:t>
            </a:r>
            <a:endParaRPr lang="en-US" altLang="zh-CN"/>
          </a:p>
          <a:p>
            <a:pPr algn="just">
              <a:lnSpc>
                <a:spcPct val="130000"/>
              </a:lnSpc>
              <a:spcBef>
                <a:spcPts val="0"/>
              </a:spcBef>
              <a:spcAft>
                <a:spcPts val="0"/>
              </a:spcAft>
            </a:pPr>
            <a:r>
              <a:rPr lang="en-US" altLang="zh-CN"/>
              <a:t>动作要点：靠墙站立，双臂伸直位于体侧，双足并拢脚尖对齐，脚跟、小腿、臀部、双肩、后脑部紧贴墙壁，下颌微收，站立 10～15 分钟（图 3-3-5）。</a:t>
            </a:r>
            <a:endParaRPr lang="en-US" altLang="zh-CN"/>
          </a:p>
          <a:p>
            <a:pPr algn="just">
              <a:lnSpc>
                <a:spcPct val="130000"/>
              </a:lnSpc>
              <a:spcBef>
                <a:spcPts val="0"/>
              </a:spcBef>
              <a:spcAft>
                <a:spcPts val="0"/>
              </a:spcAft>
            </a:pPr>
            <a:r>
              <a:rPr lang="en-US" altLang="zh-CN"/>
              <a:t>（二）蹲姿训练</a:t>
            </a:r>
            <a:endParaRPr lang="en-US" altLang="zh-CN"/>
          </a:p>
          <a:p>
            <a:pPr algn="just">
              <a:lnSpc>
                <a:spcPct val="130000"/>
              </a:lnSpc>
              <a:spcBef>
                <a:spcPts val="0"/>
              </a:spcBef>
              <a:spcAft>
                <a:spcPts val="0"/>
              </a:spcAft>
            </a:pPr>
            <a:r>
              <a:rPr lang="en-US" altLang="zh-CN"/>
              <a:t>动作要点：屈膝下蹲，大腿与地面平行，尽量长的时间保持该姿势（图 3-3-6）。</a:t>
            </a:r>
            <a:endParaRPr lang="en-US" altLang="zh-CN"/>
          </a:p>
          <a:p>
            <a:pPr algn="just">
              <a:lnSpc>
                <a:spcPct val="130000"/>
              </a:lnSpc>
              <a:spcBef>
                <a:spcPts val="0"/>
              </a:spcBef>
              <a:spcAft>
                <a:spcPts val="0"/>
              </a:spcAft>
            </a:pPr>
            <a:r>
              <a:rPr lang="en-US" altLang="zh-CN"/>
              <a:t>（三）走姿训练</a:t>
            </a:r>
            <a:endParaRPr lang="en-US" altLang="zh-CN"/>
          </a:p>
          <a:p>
            <a:pPr algn="just">
              <a:lnSpc>
                <a:spcPct val="130000"/>
              </a:lnSpc>
              <a:spcBef>
                <a:spcPts val="0"/>
              </a:spcBef>
              <a:spcAft>
                <a:spcPts val="0"/>
              </a:spcAft>
            </a:pPr>
            <a:r>
              <a:rPr lang="en-US" altLang="zh-CN"/>
              <a:t>动作要点：双目平视，身体直立，收腹直腰，双臂放松在身体两侧自然有节奏地摆动，双肩保持平稳，提踵，足尖走，步伐要均匀（图 3-3-7）。</a:t>
            </a:r>
            <a:endParaRPr lang="en-US" altLang="zh-CN"/>
          </a:p>
        </p:txBody>
      </p:sp>
      <p:pic>
        <p:nvPicPr>
          <p:cNvPr id="6" name="图片 5"/>
          <p:cNvPicPr>
            <a:picLocks noChangeAspect="1"/>
          </p:cNvPicPr>
          <p:nvPr/>
        </p:nvPicPr>
        <p:blipFill>
          <a:blip r:embed="rId2"/>
          <a:stretch>
            <a:fillRect/>
          </a:stretch>
        </p:blipFill>
        <p:spPr>
          <a:xfrm>
            <a:off x="711200" y="4187825"/>
            <a:ext cx="5267325" cy="2457450"/>
          </a:xfrm>
          <a:prstGeom prst="rect">
            <a:avLst/>
          </a:prstGeom>
        </p:spPr>
      </p:pic>
      <p:pic>
        <p:nvPicPr>
          <p:cNvPr id="7" name="图片 6"/>
          <p:cNvPicPr>
            <a:picLocks noChangeAspect="1"/>
          </p:cNvPicPr>
          <p:nvPr/>
        </p:nvPicPr>
        <p:blipFill>
          <a:blip r:embed="rId3"/>
          <a:stretch>
            <a:fillRect/>
          </a:stretch>
        </p:blipFill>
        <p:spPr>
          <a:xfrm>
            <a:off x="7731125" y="4086860"/>
            <a:ext cx="1619250" cy="238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6781800" cy="430530"/>
          </a:xfrm>
        </p:spPr>
        <p:txBody>
          <a:bodyPr/>
          <a:p>
            <a:r>
              <a:rPr lang="zh-CN" altLang="en-US"/>
              <a:t>三、站姿类职业拉伸训练</a:t>
            </a:r>
            <a:endParaRPr lang="zh-CN" altLang="en-US"/>
          </a:p>
        </p:txBody>
      </p:sp>
      <p:sp>
        <p:nvSpPr>
          <p:cNvPr id="2" name="文本框 1"/>
          <p:cNvSpPr txBox="1"/>
          <p:nvPr>
            <p:custDataLst>
              <p:tags r:id="rId1"/>
            </p:custDataLst>
          </p:nvPr>
        </p:nvSpPr>
        <p:spPr>
          <a:xfrm>
            <a:off x="579755" y="1219200"/>
            <a:ext cx="10985500" cy="3328670"/>
          </a:xfrm>
          <a:prstGeom prst="rect">
            <a:avLst/>
          </a:prstGeom>
          <a:noFill/>
        </p:spPr>
        <p:txBody>
          <a:bodyPr wrap="square" rtlCol="0" anchor="t">
            <a:spAutoFit/>
          </a:bodyPr>
          <a:p>
            <a:pPr algn="just">
              <a:lnSpc>
                <a:spcPct val="130000"/>
              </a:lnSpc>
              <a:spcBef>
                <a:spcPts val="0"/>
              </a:spcBef>
              <a:spcAft>
                <a:spcPts val="0"/>
              </a:spcAft>
            </a:pPr>
            <a:r>
              <a:rPr lang="en-US" altLang="zh-CN"/>
              <a:t>（一）股四头肌拉伸</a:t>
            </a:r>
            <a:endParaRPr lang="en-US" altLang="zh-CN"/>
          </a:p>
          <a:p>
            <a:pPr algn="just">
              <a:lnSpc>
                <a:spcPct val="130000"/>
              </a:lnSpc>
              <a:spcBef>
                <a:spcPts val="0"/>
              </a:spcBef>
              <a:spcAft>
                <a:spcPts val="0"/>
              </a:spcAft>
            </a:pPr>
            <a:r>
              <a:rPr lang="en-US" altLang="zh-CN"/>
              <a:t>动作要点：站姿，用手从后方握住一侧脚踝，收紧臀部，让足跟尽可能靠近臀部，应有较强烈牵拉感，保持 20 秒（图 3-3-8）。</a:t>
            </a:r>
            <a:endParaRPr lang="en-US" altLang="zh-CN"/>
          </a:p>
          <a:p>
            <a:pPr algn="just">
              <a:lnSpc>
                <a:spcPct val="130000"/>
              </a:lnSpc>
              <a:spcBef>
                <a:spcPts val="0"/>
              </a:spcBef>
              <a:spcAft>
                <a:spcPts val="0"/>
              </a:spcAft>
            </a:pPr>
            <a:r>
              <a:rPr lang="en-US" altLang="zh-CN"/>
              <a:t>（二）股后肌群拉伸</a:t>
            </a:r>
            <a:endParaRPr lang="en-US" altLang="zh-CN"/>
          </a:p>
          <a:p>
            <a:pPr algn="just">
              <a:lnSpc>
                <a:spcPct val="130000"/>
              </a:lnSpc>
              <a:spcBef>
                <a:spcPts val="0"/>
              </a:spcBef>
              <a:spcAft>
                <a:spcPts val="0"/>
              </a:spcAft>
            </a:pPr>
            <a:r>
              <a:rPr lang="en-US" altLang="zh-CN"/>
              <a:t>动作要点：屈曲一侧膝关节，另一侧腿伸直，上体前屈，胸部尽量靠大腿，双手抱住小腿保持不动，尽量保持直腿拉伸（图 3-3-9）。</a:t>
            </a:r>
            <a:endParaRPr lang="en-US" altLang="zh-CN"/>
          </a:p>
          <a:p>
            <a:pPr algn="just">
              <a:lnSpc>
                <a:spcPct val="130000"/>
              </a:lnSpc>
              <a:spcBef>
                <a:spcPts val="0"/>
              </a:spcBef>
              <a:spcAft>
                <a:spcPts val="0"/>
              </a:spcAft>
            </a:pPr>
            <a:r>
              <a:rPr lang="en-US" altLang="zh-CN"/>
              <a:t>（三）小腿三头肌拉伸</a:t>
            </a:r>
            <a:endParaRPr lang="en-US" altLang="zh-CN"/>
          </a:p>
          <a:p>
            <a:pPr algn="just">
              <a:lnSpc>
                <a:spcPct val="130000"/>
              </a:lnSpc>
              <a:spcBef>
                <a:spcPts val="0"/>
              </a:spcBef>
              <a:spcAft>
                <a:spcPts val="0"/>
              </a:spcAft>
            </a:pPr>
            <a:r>
              <a:rPr lang="en-US" altLang="zh-CN"/>
              <a:t>动作要点：直臂俯卧，一脚前脚掌支撑，另一脚压在脚后跟上，向接触地面的脚掌施压，应有较强烈牵拉感，保持 20 秒（图 3-3-10）。</a:t>
            </a:r>
            <a:endParaRPr lang="en-US" altLang="zh-CN"/>
          </a:p>
        </p:txBody>
      </p:sp>
      <p:pic>
        <p:nvPicPr>
          <p:cNvPr id="3" name="图片 2"/>
          <p:cNvPicPr>
            <a:picLocks noChangeAspect="1"/>
          </p:cNvPicPr>
          <p:nvPr/>
        </p:nvPicPr>
        <p:blipFill>
          <a:blip r:embed="rId2"/>
          <a:stretch>
            <a:fillRect/>
          </a:stretch>
        </p:blipFill>
        <p:spPr>
          <a:xfrm>
            <a:off x="3420745" y="4231640"/>
            <a:ext cx="7267575" cy="2333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6781800" cy="430530"/>
          </a:xfrm>
        </p:spPr>
        <p:txBody>
          <a:bodyPr/>
          <a:p>
            <a:r>
              <a:rPr lang="zh-CN" altLang="en-US"/>
              <a:t>三、站姿类职业拉伸训练</a:t>
            </a:r>
            <a:endParaRPr lang="zh-CN" altLang="en-US"/>
          </a:p>
        </p:txBody>
      </p:sp>
      <p:sp>
        <p:nvSpPr>
          <p:cNvPr id="2" name="文本框 1"/>
          <p:cNvSpPr txBox="1"/>
          <p:nvPr>
            <p:custDataLst>
              <p:tags r:id="rId1"/>
            </p:custDataLst>
          </p:nvPr>
        </p:nvSpPr>
        <p:spPr>
          <a:xfrm>
            <a:off x="579755" y="1219200"/>
            <a:ext cx="10985500" cy="2584450"/>
          </a:xfrm>
          <a:prstGeom prst="rect">
            <a:avLst/>
          </a:prstGeom>
          <a:noFill/>
        </p:spPr>
        <p:txBody>
          <a:bodyPr wrap="square" rtlCol="0" anchor="t">
            <a:spAutoFit/>
          </a:bodyPr>
          <a:p>
            <a:pPr algn="just">
              <a:lnSpc>
                <a:spcPct val="150000"/>
              </a:lnSpc>
              <a:spcBef>
                <a:spcPts val="0"/>
              </a:spcBef>
              <a:spcAft>
                <a:spcPts val="0"/>
              </a:spcAft>
            </a:pPr>
            <a:r>
              <a:rPr lang="en-US" altLang="zh-CN"/>
              <a:t>（四）背部拉伸</a:t>
            </a:r>
            <a:endParaRPr lang="en-US" altLang="zh-CN"/>
          </a:p>
          <a:p>
            <a:pPr algn="just">
              <a:lnSpc>
                <a:spcPct val="150000"/>
              </a:lnSpc>
              <a:spcBef>
                <a:spcPts val="0"/>
              </a:spcBef>
              <a:spcAft>
                <a:spcPts val="0"/>
              </a:spcAft>
            </a:pPr>
            <a:r>
              <a:rPr lang="en-US" altLang="zh-CN"/>
              <a:t>动作要点：右腿伸直，左腿屈，同时脚掌抵住右大腿，上体前屈尽量贴近大腿，两臂前伸，应有较强烈牵拉感，保持 20 秒，两腿交替练习（图 3-3-11）。</a:t>
            </a:r>
            <a:endParaRPr lang="en-US" altLang="zh-CN"/>
          </a:p>
          <a:p>
            <a:pPr algn="just">
              <a:lnSpc>
                <a:spcPct val="150000"/>
              </a:lnSpc>
              <a:spcBef>
                <a:spcPts val="0"/>
              </a:spcBef>
              <a:spcAft>
                <a:spcPts val="0"/>
              </a:spcAft>
            </a:pPr>
            <a:r>
              <a:rPr lang="en-US" altLang="zh-CN"/>
              <a:t>（五）综合拉伸</a:t>
            </a:r>
            <a:endParaRPr lang="en-US" altLang="zh-CN"/>
          </a:p>
          <a:p>
            <a:pPr algn="just">
              <a:lnSpc>
                <a:spcPct val="150000"/>
              </a:lnSpc>
              <a:spcBef>
                <a:spcPts val="0"/>
              </a:spcBef>
              <a:spcAft>
                <a:spcPts val="0"/>
              </a:spcAft>
            </a:pPr>
            <a:r>
              <a:rPr lang="en-US" altLang="zh-CN"/>
              <a:t>动作要点：左腿向前迈一大步，右脚前脚掌着地，髋部前移下沉，双臂经身体两侧向上抬起至头顶合掌，脊柱充分后展（图 3-3-12）。</a:t>
            </a:r>
            <a:endParaRPr lang="en-US" altLang="zh-CN"/>
          </a:p>
        </p:txBody>
      </p:sp>
      <p:pic>
        <p:nvPicPr>
          <p:cNvPr id="4" name="图片 3"/>
          <p:cNvPicPr>
            <a:picLocks noChangeAspect="1"/>
          </p:cNvPicPr>
          <p:nvPr/>
        </p:nvPicPr>
        <p:blipFill>
          <a:blip r:embed="rId2"/>
          <a:stretch>
            <a:fillRect/>
          </a:stretch>
        </p:blipFill>
        <p:spPr>
          <a:xfrm>
            <a:off x="996315" y="4364355"/>
            <a:ext cx="4857750" cy="1524000"/>
          </a:xfrm>
          <a:prstGeom prst="rect">
            <a:avLst/>
          </a:prstGeom>
        </p:spPr>
      </p:pic>
      <p:pic>
        <p:nvPicPr>
          <p:cNvPr id="6" name="图片 5"/>
          <p:cNvPicPr>
            <a:picLocks noChangeAspect="1"/>
          </p:cNvPicPr>
          <p:nvPr/>
        </p:nvPicPr>
        <p:blipFill>
          <a:blip r:embed="rId3"/>
          <a:stretch>
            <a:fillRect/>
          </a:stretch>
        </p:blipFill>
        <p:spPr>
          <a:xfrm>
            <a:off x="7211060" y="3853815"/>
            <a:ext cx="2114550" cy="2457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1753235"/>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综合操作类职业体能锻炼</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四</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5099050" cy="286131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综合操作类职业从业人员，静力性工作与动力性工作交替进行，所以这类人群工作时的</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解剖学、生理学负荷特征与坐姿、站姿类职业有许多相同之处，但又不完全等同。因为这类工作姿势变化没有一定的规律。本任务我们主要学习站姿类职业体能锻炼方法。</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36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了解综合操作类职业特点。</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148" cy="2381"/>
            </a:xfrm>
            <a:prstGeom prst="rect">
              <a:avLst/>
            </a:prstGeom>
            <a:noFill/>
          </p:spPr>
          <p:txBody>
            <a:bodyPr wrap="square" rtlCol="0" anchor="t" anchorCtr="0">
              <a:no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掌握综合操作类职业体能训练各项目的动作要点。</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能制订站姿类职业体能训练计划。</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574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79375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57924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01282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832610"/>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体育馆或操场、训练垫、攀爬肋木</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29628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70573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549650"/>
            <a:ext cx="6346825" cy="2968625"/>
          </a:xfrm>
          <a:prstGeom prst="rect">
            <a:avLst/>
          </a:prstGeom>
          <a:noFill/>
        </p:spPr>
        <p:txBody>
          <a:bodyPr wrap="square" rtlCol="0" anchor="t">
            <a:spAutoFit/>
          </a:bodyPr>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认真检查运动场地和运动器材，消除安全隐患。</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穿运动服装、运动鞋，不佩戴装饰物，不携带尖利物品。根据身体热量，及时增减衣物。</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运动前的热身活动在 5 分钟左右，冬天最好达到 10 分钟。热身时先做动态拉伸，然后做一定强度的快走或慢跑等，直到微微出汗、毛孔张开为止。</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要了解自己的身体状况，随时注意身体功能状况变化，若有不良症状及时反映，采取必要的保健措施。</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p>
            <a:r>
              <a:rPr lang="zh-CN" altLang="en-US">
                <a:sym typeface="+mn-ea"/>
              </a:rPr>
              <a:t>一、手指手腕柔韧性练习</a:t>
            </a:r>
            <a:endParaRPr lang="zh-CN" altLang="en-US">
              <a:sym typeface="+mn-ea"/>
            </a:endParaRPr>
          </a:p>
        </p:txBody>
      </p:sp>
      <p:sp>
        <p:nvSpPr>
          <p:cNvPr id="3" name="文本框 2"/>
          <p:cNvSpPr txBox="1"/>
          <p:nvPr/>
        </p:nvSpPr>
        <p:spPr>
          <a:xfrm>
            <a:off x="871855" y="2443480"/>
            <a:ext cx="6087110" cy="1337945"/>
          </a:xfrm>
          <a:prstGeom prst="rect">
            <a:avLst/>
          </a:prstGeom>
          <a:noFill/>
        </p:spPr>
        <p:txBody>
          <a:bodyPr wrap="square" rtlCol="0" anchor="t">
            <a:spAutoFit/>
          </a:bodyPr>
          <a:p>
            <a:pPr>
              <a:lnSpc>
                <a:spcPct val="150000"/>
              </a:lnSpc>
            </a:pPr>
            <a:r>
              <a:rPr lang="zh-CN" altLang="en-US"/>
              <a:t>动作要点：两手五指相触用力内压，使指根与手掌背向成直角或小直角；两手五指交叉直臂头上翻腕，掌心朝上；左手伸直，指尖朝下，右手按压左手（图 3-4-1）。</a:t>
            </a:r>
            <a:endParaRPr lang="zh-CN" altLang="en-US"/>
          </a:p>
        </p:txBody>
      </p:sp>
      <p:sp>
        <p:nvSpPr>
          <p:cNvPr id="4" name="矩形 3"/>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1"/>
          <a:stretch>
            <a:fillRect/>
          </a:stretch>
        </p:blipFill>
        <p:spPr>
          <a:xfrm>
            <a:off x="6881495" y="1911985"/>
            <a:ext cx="4214495" cy="3034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p>
            <a:r>
              <a:rPr lang="zh-CN" altLang="en-US">
                <a:sym typeface="+mn-ea"/>
              </a:rPr>
              <a:t>二、垫上侧滚练习</a:t>
            </a:r>
            <a:endParaRPr lang="zh-CN" altLang="en-US">
              <a:sym typeface="+mn-ea"/>
            </a:endParaRPr>
          </a:p>
        </p:txBody>
      </p:sp>
      <p:sp>
        <p:nvSpPr>
          <p:cNvPr id="3" name="文本框 2"/>
          <p:cNvSpPr txBox="1"/>
          <p:nvPr/>
        </p:nvSpPr>
        <p:spPr>
          <a:xfrm>
            <a:off x="871855" y="2443480"/>
            <a:ext cx="6087110" cy="922020"/>
          </a:xfrm>
          <a:prstGeom prst="rect">
            <a:avLst/>
          </a:prstGeom>
          <a:noFill/>
        </p:spPr>
        <p:txBody>
          <a:bodyPr wrap="square" rtlCol="0" anchor="t">
            <a:spAutoFit/>
          </a:bodyPr>
          <a:p>
            <a:pPr>
              <a:lnSpc>
                <a:spcPct val="150000"/>
              </a:lnSpc>
            </a:pPr>
            <a:r>
              <a:rPr lang="zh-CN" altLang="en-US"/>
              <a:t>动作要点：身体下蹲，双脚适度开立，一只脚在前，进行侧滚练习（图 3-4-2）。</a:t>
            </a:r>
            <a:endParaRPr lang="zh-CN" altLang="en-US"/>
          </a:p>
        </p:txBody>
      </p:sp>
      <p:sp>
        <p:nvSpPr>
          <p:cNvPr id="4" name="矩形 3"/>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6227445" y="3160395"/>
            <a:ext cx="4562475" cy="1666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户外运动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传统武术</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健身气功</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07</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08</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09</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p>
            <a:r>
              <a:rPr lang="zh-CN" altLang="en-US">
                <a:sym typeface="+mn-ea"/>
              </a:rPr>
              <a:t>三、注意力练习</a:t>
            </a:r>
            <a:endParaRPr lang="zh-CN" altLang="en-US">
              <a:sym typeface="+mn-ea"/>
            </a:endParaRPr>
          </a:p>
        </p:txBody>
      </p:sp>
      <p:sp>
        <p:nvSpPr>
          <p:cNvPr id="3" name="文本框 2"/>
          <p:cNvSpPr txBox="1"/>
          <p:nvPr/>
        </p:nvSpPr>
        <p:spPr>
          <a:xfrm>
            <a:off x="871855" y="2443480"/>
            <a:ext cx="6087110" cy="1337945"/>
          </a:xfrm>
          <a:prstGeom prst="rect">
            <a:avLst/>
          </a:prstGeom>
          <a:noFill/>
        </p:spPr>
        <p:txBody>
          <a:bodyPr wrap="square" rtlCol="0" anchor="t">
            <a:spAutoFit/>
          </a:bodyPr>
          <a:p>
            <a:pPr>
              <a:lnSpc>
                <a:spcPct val="150000"/>
              </a:lnSpc>
            </a:pPr>
            <a:r>
              <a:rPr lang="zh-CN" altLang="en-US"/>
              <a:t>动作要点：双脚开立，重心降低，双手屈臂于胸前，注意力高度集中在同伴手里的两个网球，同伴随机扔下网球，在球落地之前将球接住，然后还原准备姿势（图 3-4-3）。</a:t>
            </a:r>
            <a:endParaRPr lang="zh-CN" altLang="en-US"/>
          </a:p>
        </p:txBody>
      </p:sp>
      <p:sp>
        <p:nvSpPr>
          <p:cNvPr id="4" name="矩形 3"/>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6752590" y="3429000"/>
            <a:ext cx="5200650" cy="2305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p>
            <a:r>
              <a:rPr lang="zh-CN" altLang="en-US">
                <a:sym typeface="+mn-ea"/>
              </a:rPr>
              <a:t>四、攀爬练习</a:t>
            </a:r>
            <a:endParaRPr lang="zh-CN" altLang="en-US">
              <a:sym typeface="+mn-ea"/>
            </a:endParaRPr>
          </a:p>
        </p:txBody>
      </p:sp>
      <p:sp>
        <p:nvSpPr>
          <p:cNvPr id="3" name="文本框 2"/>
          <p:cNvSpPr txBox="1"/>
          <p:nvPr/>
        </p:nvSpPr>
        <p:spPr>
          <a:xfrm>
            <a:off x="871855" y="2443480"/>
            <a:ext cx="6087110" cy="506730"/>
          </a:xfrm>
          <a:prstGeom prst="rect">
            <a:avLst/>
          </a:prstGeom>
          <a:noFill/>
        </p:spPr>
        <p:txBody>
          <a:bodyPr wrap="square" rtlCol="0" anchor="t">
            <a:spAutoFit/>
          </a:bodyPr>
          <a:p>
            <a:pPr>
              <a:lnSpc>
                <a:spcPct val="150000"/>
              </a:lnSpc>
            </a:pPr>
            <a:r>
              <a:rPr lang="zh-CN" altLang="en-US"/>
              <a:t>动作要点：手脚协调配合，攀爬、翻越肋木（图 3-4-4）。</a:t>
            </a:r>
            <a:endParaRPr lang="zh-CN" altLang="en-US"/>
          </a:p>
        </p:txBody>
      </p:sp>
      <p:sp>
        <p:nvSpPr>
          <p:cNvPr id="4" name="矩形 3"/>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6318250" y="2880360"/>
            <a:ext cx="4772025" cy="3219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p>
            <a:r>
              <a:rPr lang="zh-CN" altLang="en-US">
                <a:sym typeface="+mn-ea"/>
              </a:rPr>
              <a:t>五、平衡练习</a:t>
            </a:r>
            <a:endParaRPr lang="zh-CN" altLang="en-US">
              <a:sym typeface="+mn-ea"/>
            </a:endParaRPr>
          </a:p>
        </p:txBody>
      </p:sp>
      <p:sp>
        <p:nvSpPr>
          <p:cNvPr id="3" name="文本框 2"/>
          <p:cNvSpPr txBox="1"/>
          <p:nvPr/>
        </p:nvSpPr>
        <p:spPr>
          <a:xfrm>
            <a:off x="871855" y="2443480"/>
            <a:ext cx="6087110" cy="922020"/>
          </a:xfrm>
          <a:prstGeom prst="rect">
            <a:avLst/>
          </a:prstGeom>
          <a:noFill/>
        </p:spPr>
        <p:txBody>
          <a:bodyPr wrap="square" rtlCol="0" anchor="t">
            <a:spAutoFit/>
          </a:bodyPr>
          <a:p>
            <a:pPr>
              <a:lnSpc>
                <a:spcPct val="150000"/>
              </a:lnSpc>
            </a:pPr>
            <a:r>
              <a:rPr lang="zh-CN" altLang="en-US"/>
              <a:t>动作要点：选择地面平坦、开阔的场地。身体自然站立，闭眼原地旋转 5 圈后，按目标路线行走（图 3-4-5）。</a:t>
            </a:r>
            <a:endParaRPr lang="zh-CN" altLang="en-US"/>
          </a:p>
        </p:txBody>
      </p:sp>
      <p:sp>
        <p:nvSpPr>
          <p:cNvPr id="4" name="矩形 3"/>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5012055" y="3678555"/>
            <a:ext cx="5905500" cy="2714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48705" y="2767965"/>
            <a:ext cx="5514340" cy="132207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谢谢聆听</a:t>
            </a:r>
            <a:endParaRPr lang="zh-CN" altLang="en-US" sz="8000" b="1">
              <a:latin typeface="汉仪铸字葫芦娃W" panose="00020600040101010101" charset="-122"/>
              <a:ea typeface="汉仪铸字葫芦娃W" panose="00020600040101010101" charset="-122"/>
            </a:endParaRPr>
          </a:p>
        </p:txBody>
      </p:sp>
      <p:sp>
        <p:nvSpPr>
          <p:cNvPr id="34" name="矩形 33"/>
          <p:cNvSpPr/>
          <p:nvPr/>
        </p:nvSpPr>
        <p:spPr>
          <a:xfrm rot="20847476">
            <a:off x="7042150" y="1523365"/>
            <a:ext cx="603885" cy="603885"/>
          </a:xfrm>
          <a:prstGeom prst="rect">
            <a:avLst/>
          </a:prstGeom>
          <a:solidFill>
            <a:srgbClr val="E35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solidFill>
                <a:srgbClr val="CF3044"/>
              </a:solidFill>
              <a:latin typeface="汉仪铸字葫芦娃W" panose="00020600040101010101" charset="-122"/>
              <a:ea typeface="汉仪铸字葫芦娃W" panose="00020600040101010101" charset="-122"/>
              <a:sym typeface="汉仪劲楷简" panose="00020600040101010101" charset="-122"/>
            </a:endParaRPr>
          </a:p>
        </p:txBody>
      </p:sp>
      <p:sp>
        <p:nvSpPr>
          <p:cNvPr id="35" name="文本框 34"/>
          <p:cNvSpPr txBox="1"/>
          <p:nvPr/>
        </p:nvSpPr>
        <p:spPr>
          <a:xfrm rot="20847476">
            <a:off x="7247255" y="150177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37" name="矩形 36"/>
          <p:cNvSpPr/>
          <p:nvPr/>
        </p:nvSpPr>
        <p:spPr>
          <a:xfrm rot="555320">
            <a:off x="7851775" y="1527810"/>
            <a:ext cx="603885" cy="603885"/>
          </a:xfrm>
          <a:prstGeom prst="rect">
            <a:avLst/>
          </a:prstGeom>
          <a:solidFill>
            <a:srgbClr val="FFB9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0" name="矩形 39"/>
          <p:cNvSpPr/>
          <p:nvPr/>
        </p:nvSpPr>
        <p:spPr>
          <a:xfrm rot="20553452">
            <a:off x="8603615" y="1522730"/>
            <a:ext cx="603885" cy="603885"/>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1" name="文本框 40"/>
          <p:cNvSpPr txBox="1"/>
          <p:nvPr/>
        </p:nvSpPr>
        <p:spPr>
          <a:xfrm rot="20553452">
            <a:off x="8808720" y="1501140"/>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第</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3" name="矩形 42"/>
          <p:cNvSpPr/>
          <p:nvPr/>
        </p:nvSpPr>
        <p:spPr>
          <a:xfrm rot="711397">
            <a:off x="9357360" y="1550670"/>
            <a:ext cx="603885" cy="60388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414756">
            <a:off x="10127615" y="1492250"/>
            <a:ext cx="603885" cy="60388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414756">
            <a:off x="10332720" y="147129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课</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6" name="文本框 5"/>
          <p:cNvSpPr txBox="1"/>
          <p:nvPr/>
        </p:nvSpPr>
        <p:spPr>
          <a:xfrm rot="627476">
            <a:off x="8037830" y="1551305"/>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学</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 name="文本框 6"/>
          <p:cNvSpPr txBox="1"/>
          <p:nvPr/>
        </p:nvSpPr>
        <p:spPr>
          <a:xfrm rot="513451">
            <a:off x="9561195" y="1553210"/>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　职业体能概述</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一</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5099050" cy="378460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随着社会、经济的发展和人民生活水平的日益提高，人们对身体素质的认识逐步加深。</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学习体能相关知识，尤其是与未来工作相关的职业体能知识，能让我们拥有健康的体魄和精神状态，为日后提高工作效率，发挥自身优势打下良好基础。本任务我们就来认识职业体能，了解职业体能的内容、分类及训练原则。</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36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了解体能的概念。</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393" cy="2381"/>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pPr>
              <a:r>
                <a:rPr sz="2500" spc="200">
                  <a:solidFill>
                    <a:schemeClr val="tx1"/>
                  </a:solidFill>
                  <a:uFillTx/>
                  <a:sym typeface="汉仪劲楷简" panose="00020600040101010101" charset="-122"/>
                </a:rPr>
                <a:t>熟悉职业体能的概念、内容、分类。</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了解职业体能的原则。</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775" cy="2011680"/>
            <a:chOff x="12943" y="6461"/>
            <a:chExt cx="5165" cy="3168"/>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211" y="7029"/>
              <a:ext cx="3514" cy="2381"/>
            </a:xfrm>
            <a:prstGeom prst="rect">
              <a:avLst/>
            </a:prstGeom>
            <a:noFill/>
          </p:spPr>
          <p:txBody>
            <a:bodyPr wrap="square" rtlCol="0" anchor="t" anchorCtr="0">
              <a:normAutofit fontScale="90000" lnSpcReduction="20000"/>
            </a:bodyPr>
            <a:p>
              <a:pPr marL="0" lvl="0" algn="just">
                <a:lnSpc>
                  <a:spcPct val="120000"/>
                </a:lnSpc>
                <a:spcBef>
                  <a:spcPts val="0"/>
                </a:spcBef>
                <a:spcAft>
                  <a:spcPts val="800"/>
                </a:spcAft>
                <a:buClrTx/>
                <a:buSzTx/>
                <a:buFontTx/>
              </a:pPr>
              <a:r>
                <a:rPr sz="2500" spc="200">
                  <a:solidFill>
                    <a:schemeClr val="tx1"/>
                  </a:solidFill>
                  <a:uFillTx/>
                  <a:ea typeface="+mn-lt"/>
                  <a:sym typeface="汉仪劲楷简" panose="00020600040101010101" charset="-122"/>
                </a:rPr>
                <a:t>养成健康的职业行为习惯，树立终身职业健康意识。</a:t>
              </a:r>
              <a:endParaRPr sz="25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321310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431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22174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62687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47078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93446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334391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4187825"/>
            <a:ext cx="5650865" cy="175323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一、认识体能</a:t>
            </a:r>
            <a:endParaRPr lang="zh-CN" altLang="en-US"/>
          </a:p>
        </p:txBody>
      </p:sp>
      <p:sp>
        <p:nvSpPr>
          <p:cNvPr id="4" name="文本框 3"/>
          <p:cNvSpPr txBox="1"/>
          <p:nvPr/>
        </p:nvSpPr>
        <p:spPr>
          <a:xfrm>
            <a:off x="871855" y="1987550"/>
            <a:ext cx="3843020" cy="460375"/>
          </a:xfrm>
          <a:prstGeom prst="rect">
            <a:avLst/>
          </a:prstGeom>
          <a:noFill/>
        </p:spPr>
        <p:txBody>
          <a:bodyPr wrap="square" rtlCol="0" anchor="t">
            <a:spAutoFit/>
          </a:bodyPr>
          <a:p>
            <a:r>
              <a:rPr lang="zh-CN" altLang="en-US" sz="2400" b="1">
                <a:solidFill>
                  <a:schemeClr val="tx1"/>
                </a:solidFill>
              </a:rPr>
              <a:t>（一）体能的广义概念</a:t>
            </a:r>
            <a:endParaRPr lang="zh-CN" altLang="en-US" sz="2400" b="1">
              <a:solidFill>
                <a:schemeClr val="tx1"/>
              </a:solidFill>
            </a:endParaRPr>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871855" y="2627630"/>
            <a:ext cx="4279265" cy="3322955"/>
          </a:xfrm>
          <a:prstGeom prst="rect">
            <a:avLst/>
          </a:prstGeom>
          <a:noFill/>
        </p:spPr>
        <p:txBody>
          <a:bodyPr wrap="square" rtlCol="0" anchor="t">
            <a:spAutoFit/>
          </a:bodyPr>
          <a:p>
            <a:pPr>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从广义上讲，体能包括人的有形能力和无形能力。有形能力即身体能力，无形能力即心智能力，体能由身体结构、身体技能和智力意志三部分组成。从社会生活角度讲，体能是积极适应</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生活的身体能力、工作能力和抵抗疾病的生存适应能力。</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31,&quot;left&quot;:359.4,&quot;top&quot;:162.6,&quot;width&quot;:600.6}"/>
</p:tagLst>
</file>

<file path=ppt/tags/tag10.xml><?xml version="1.0" encoding="utf-8"?>
<p:tagLst xmlns:p="http://schemas.openxmlformats.org/presentationml/2006/main">
  <p:tag name="KSO_WM_DIAGRAM_VIRTUALLY_FRAME" val="{&quot;height&quot;:231,&quot;left&quot;:359.4,&quot;top&quot;:162.6,&quot;width&quot;:600.6}"/>
</p:tagLst>
</file>

<file path=ppt/tags/tag100.xml><?xml version="1.0" encoding="utf-8"?>
<p:tagLst xmlns:p="http://schemas.openxmlformats.org/presentationml/2006/main">
  <p:tag name="KSO_WM_DIAGRAM_VIRTUALLY_FRAME" val="{&quot;height&quot;:296.6,&quot;left&quot;:44.1,&quot;top&quot;:140.15,&quot;width&quot;:870.05}"/>
</p:tagLst>
</file>

<file path=ppt/tags/tag101.xml><?xml version="1.0" encoding="utf-8"?>
<p:tagLst xmlns:p="http://schemas.openxmlformats.org/presentationml/2006/main">
  <p:tag name="KSO_WM_DIAGRAM_VIRTUALLY_FRAME" val="{&quot;height&quot;:296.6,&quot;left&quot;:44.1,&quot;top&quot;:140.15,&quot;width&quot;:870.05}"/>
</p:tagLst>
</file>

<file path=ppt/tags/tag102.xml><?xml version="1.0" encoding="utf-8"?>
<p:tagLst xmlns:p="http://schemas.openxmlformats.org/presentationml/2006/main">
  <p:tag name="KSO_WM_DIAGRAM_VIRTUALLY_FRAME" val="{&quot;height&quot;:296.6,&quot;left&quot;:44.1,&quot;top&quot;:140.15,&quot;width&quot;:870.05}"/>
</p:tagLst>
</file>

<file path=ppt/tags/tag103.xml><?xml version="1.0" encoding="utf-8"?>
<p:tagLst xmlns:p="http://schemas.openxmlformats.org/presentationml/2006/main">
  <p:tag name="KSO_WM_DIAGRAM_VIRTUALLY_FRAME" val="{&quot;height&quot;:416.05,&quot;left&quot;:44.1,&quot;top&quot;:102.75,&quot;width&quot;:870.05}"/>
</p:tagLst>
</file>

<file path=ppt/tags/tag104.xml><?xml version="1.0" encoding="utf-8"?>
<p:tagLst xmlns:p="http://schemas.openxmlformats.org/presentationml/2006/main">
  <p:tag name="KSO_WM_DIAGRAM_VIRTUALLY_FRAME" val="{&quot;height&quot;:416.05,&quot;left&quot;:44.1,&quot;top&quot;:102.75,&quot;width&quot;:870.05}"/>
</p:tagLst>
</file>

<file path=ppt/tags/tag105.xml><?xml version="1.0" encoding="utf-8"?>
<p:tagLst xmlns:p="http://schemas.openxmlformats.org/presentationml/2006/main">
  <p:tag name="KSO_WM_DIAGRAM_VIRTUALLY_FRAME" val="{&quot;height&quot;:416.05,&quot;left&quot;:44.1,&quot;top&quot;:102.75,&quot;width&quot;:870.05}"/>
</p:tagLst>
</file>

<file path=ppt/tags/tag106.xml><?xml version="1.0" encoding="utf-8"?>
<p:tagLst xmlns:p="http://schemas.openxmlformats.org/presentationml/2006/main">
  <p:tag name="KSO_WM_DIAGRAM_VIRTUALLY_FRAME" val="{&quot;height&quot;:416.05,&quot;left&quot;:44.1,&quot;top&quot;:102.75,&quot;width&quot;:870.05}"/>
</p:tagLst>
</file>

<file path=ppt/tags/tag107.xml><?xml version="1.0" encoding="utf-8"?>
<p:tagLst xmlns:p="http://schemas.openxmlformats.org/presentationml/2006/main">
  <p:tag name="KSO_WM_DIAGRAM_VIRTUALLY_FRAME" val="{&quot;height&quot;:416.05,&quot;left&quot;:44.1,&quot;top&quot;:102.75,&quot;width&quot;:870.05}"/>
</p:tagLst>
</file>

<file path=ppt/tags/tag108.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xml><?xml version="1.0" encoding="utf-8"?>
<p:tagLst xmlns:p="http://schemas.openxmlformats.org/presentationml/2006/main">
  <p:tag name="KSO_WM_DIAGRAM_VIRTUALLY_FRAME" val="{&quot;height&quot;:231,&quot;left&quot;:359.4,&quot;top&quot;:162.6,&quot;width&quot;:600.6}"/>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3.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8.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xml><?xml version="1.0" encoding="utf-8"?>
<p:tagLst xmlns:p="http://schemas.openxmlformats.org/presentationml/2006/main">
  <p:tag name="KSO_WM_DIAGRAM_VIRTUALLY_FRAME" val="{&quot;height&quot;:231,&quot;left&quot;:359.4,&quot;top&quot;:162.6,&quot;width&quot;:600.6}"/>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3.xml><?xml version="1.0" encoding="utf-8"?>
<p:tagLst xmlns:p="http://schemas.openxmlformats.org/presentationml/2006/main">
  <p:tag name="commondata" val="eyJjb3VudCI6MjUsImhkaWQiOiJhNTUwNmI1ZDczOTY4NzU0YWIyNGI4MjgxYWNmM2UyYyIsInVzZXJDb3VudCI6MjV9"/>
</p:tagLst>
</file>

<file path=ppt/tags/tag13.xml><?xml version="1.0" encoding="utf-8"?>
<p:tagLst xmlns:p="http://schemas.openxmlformats.org/presentationml/2006/main">
  <p:tag name="KSO_WM_DIAGRAM_VIRTUALLY_FRAME" val="{&quot;height&quot;:231,&quot;left&quot;:359.4,&quot;top&quot;:162.6,&quot;width&quot;:600.6}"/>
</p:tagLst>
</file>

<file path=ppt/tags/tag14.xml><?xml version="1.0" encoding="utf-8"?>
<p:tagLst xmlns:p="http://schemas.openxmlformats.org/presentationml/2006/main">
  <p:tag name="KSO_WM_DIAGRAM_VIRTUALLY_FRAME" val="{&quot;height&quot;:231,&quot;left&quot;:359.4,&quot;top&quot;:162.6,&quot;width&quot;:600.6}"/>
</p:tagLst>
</file>

<file path=ppt/tags/tag15.xml><?xml version="1.0" encoding="utf-8"?>
<p:tagLst xmlns:p="http://schemas.openxmlformats.org/presentationml/2006/main">
  <p:tag name="KSO_WM_DIAGRAM_VIRTUALLY_FRAME" val="{&quot;height&quot;:231,&quot;left&quot;:359.4,&quot;top&quot;:162.6,&quot;width&quot;:600.6}"/>
</p:tagLst>
</file>

<file path=ppt/tags/tag16.xml><?xml version="1.0" encoding="utf-8"?>
<p:tagLst xmlns:p="http://schemas.openxmlformats.org/presentationml/2006/main">
  <p:tag name="KSO_WM_DIAGRAM_VIRTUALLY_FRAME" val="{&quot;height&quot;:231,&quot;left&quot;:359.4,&quot;top&quot;:162.6,&quot;width&quot;:600.6}"/>
</p:tagLst>
</file>

<file path=ppt/tags/tag17.xml><?xml version="1.0" encoding="utf-8"?>
<p:tagLst xmlns:p="http://schemas.openxmlformats.org/presentationml/2006/main">
  <p:tag name="KSO_WM_DIAGRAM_VIRTUALLY_FRAME" val="{&quot;height&quot;:231,&quot;left&quot;:359.4,&quot;top&quot;:162.6,&quot;width&quot;:600.6}"/>
</p:tagLst>
</file>

<file path=ppt/tags/tag18.xml><?xml version="1.0" encoding="utf-8"?>
<p:tagLst xmlns:p="http://schemas.openxmlformats.org/presentationml/2006/main">
  <p:tag name="KSO_WM_DIAGRAM_VIRTUALLY_FRAME" val="{&quot;height&quot;:231,&quot;left&quot;:359.4,&quot;top&quot;:162.6,&quot;width&quot;:600.6}"/>
</p:tagLst>
</file>

<file path=ppt/tags/tag19.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2.xml><?xml version="1.0" encoding="utf-8"?>
<p:tagLst xmlns:p="http://schemas.openxmlformats.org/presentationml/2006/main">
  <p:tag name="KSO_WM_DIAGRAM_VIRTUALLY_FRAME" val="{&quot;height&quot;:231,&quot;left&quot;:359.4,&quot;top&quot;:162.6,&quot;width&quot;:600.6}"/>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4.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9.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xml><?xml version="1.0" encoding="utf-8"?>
<p:tagLst xmlns:p="http://schemas.openxmlformats.org/presentationml/2006/main">
  <p:tag name="KSO_WM_DIAGRAM_VIRTUALLY_FRAME" val="{&quot;height&quot;:231,&quot;left&quot;:359.4,&quot;top&quot;:162.6,&quot;width&quot;:600.6}"/>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4.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10786_5*l_h_a*1_5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4.xml><?xml version="1.0" encoding="utf-8"?>
<p:tagLst xmlns:p="http://schemas.openxmlformats.org/presentationml/2006/main">
  <p:tag name="KSO_WM_DIAGRAM_VIRTUALLY_FRAME" val="{&quot;height&quot;:231,&quot;left&quot;:359.4,&quot;top&quot;:162.6,&quot;width&quot;:600.6}"/>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0786_5*l_h_i*1_5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USESOURCEFORMAT_APPLY" val="1"/>
  <p:tag name="KSO_WM_DIAGRAM_VIRTUALLY_FRAME" val="{&quot;height&quot;:365.35,&quot;left&quot;:63.35,&quot;top&quot;:118.6,&quot;width&quot;:824.9}"/>
</p:tagLst>
</file>

<file path=ppt/tags/tag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0786_5*l_h_a*1_1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0786_5*l_h_i*1_1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USESOURCEFORMAT_APPLY" val="1"/>
  <p:tag name="KSO_WM_DIAGRAM_VIRTUALLY_FRAME" val="{&quot;height&quot;:365.35,&quot;left&quot;:63.35,&quot;top&quot;:118.6,&quot;width&quot;:824.9}"/>
</p:tagLst>
</file>

<file path=ppt/tags/tag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10786_5*l_h_a*1_2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0786_5*l_h_i*1_2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USESOURCEFORMAT_APPLY" val="1"/>
  <p:tag name="KSO_WM_DIAGRAM_VIRTUALLY_FRAME" val="{&quot;height&quot;:365.35,&quot;left&quot;:63.35,&quot;top&quot;:118.6,&quot;width&quot;:824.9}"/>
</p:tagLst>
</file>

<file path=ppt/tags/tag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10786_5*l_h_a*1_3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0786_5*l_h_i*1_3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USESOURCEFORMAT_APPLY" val="1"/>
  <p:tag name="KSO_WM_DIAGRAM_VIRTUALLY_FRAME" val="{&quot;height&quot;:365.35,&quot;left&quot;:63.35,&quot;top&quot;:118.6,&quot;width&quot;:824.9}"/>
</p:tagLst>
</file>

<file path=ppt/tags/tag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10786_5*l_h_a*1_4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0786_5*l_h_i*1_4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USESOURCEFORMAT_APPLY" val="1"/>
  <p:tag name="KSO_WM_DIAGRAM_VIRTUALLY_FRAME" val="{&quot;height&quot;:365.35,&quot;left&quot;:63.35,&quot;top&quot;:118.6,&quot;width&quot;:824.9}"/>
</p:tagLst>
</file>

<file path=ppt/tags/tag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786_5*l_h_f*1_1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5.xml><?xml version="1.0" encoding="utf-8"?>
<p:tagLst xmlns:p="http://schemas.openxmlformats.org/presentationml/2006/main">
  <p:tag name="KSO_WM_DIAGRAM_VIRTUALLY_FRAME" val="{&quot;height&quot;:231,&quot;left&quot;:359.4,&quot;top&quot;:162.6,&quot;width&quot;:600.6}"/>
</p:tagLst>
</file>

<file path=ppt/tags/tag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786_5*l_h_f*1_2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0786_5*l_h_f*1_3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0786_5*l_h_f*1_4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0786_5*l_h_f*1_5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4.9}"/>
</p:tagLst>
</file>

<file path=ppt/tags/tag54.xml><?xml version="1.0" encoding="utf-8"?>
<p:tagLst xmlns:p="http://schemas.openxmlformats.org/presentationml/2006/main">
  <p:tag name="KSO_WM_BEAUTIFY_FLAG" val="#wm#"/>
  <p:tag name="KSO_WM_TEMPLATE_CATEGORY" val="diagram"/>
  <p:tag name="KSO_WM_TEMPLATE_INDEX" val="20207575"/>
  <p:tag name="KSO_WM_SLIDE_LAYOUT_INFO" val="{&quot;backgroundInfo&quot;:[{&quot;bottom&quot;:0,&quot;bottomAbs&quot;:false,&quot;left&quot;:0,&quot;leftAbs&quot;:false,&quot;right&quot;:0,&quot;rightAbs&quot;:false,&quot;top&quot;:0,&quot;topAbs&quot;:false,&quot;type&quot;:&quot;general&quot;}],&quot;direction&quot;:1,&quot;id&quot;:&quot;2022-01-05T11:41:25&quot;,&quot;maxSize&quot;:{&quot;size1&quot;:100},&quot;minSize&quot;:{&quot;size1&quot;:100},&quot;normalSize&quot;:{&quot;size1&quot;:100},&quot;subLayout&quot;:[{&quot;id&quot;:&quot;2022-01-05T11:41:25&quot;,&quot;margin&quot;:{&quot;bottom&quot;:2.1170001029968262,&quot;left&quot;:2.5399999618530273,&quot;right&quot;:2.5399999618530273,&quot;top&quot;:2.1170001029968262},&quot;type&quot;:0},{&quot;id&quot;:&quot;2022-01-05T11:41:25&quot;,&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12f9daf2e53b70be3eb1"/>
  <p:tag name="KSO_WM_CHIP_FILLPROP" val="[[{&quot;text_align&quot;:&quot;cm&quot;,&quot;text_direction&quot;:&quot;horizontal&quot;,&quot;support_features&quot;:[&quot;collage&quot;,&quot;carousel&quot;],&quot;support_big_font&quot;:false,&quot;picture_toward&quot;:0,&quot;picture_dockside&quot;:[],&quot;fill_id&quot;:&quot;93462f48a4e641b7a117cd822d727b87&quot;,&quot;fill_align&quot;:&quot;cm&quot;,&quot;chip_types&quot;:[&quot;diagram&quot;,&quot;pictext&quot;,&quot;picture&quot;,&quot;chart&quot;,&quot;table&quot;,&quot;video&quot;]}]]"/>
  <p:tag name="KSO_WM_SLIDE_ID" val="diagram20207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39"/>
  <p:tag name="KSO_WM_SLIDE_POSITION" val="0*0"/>
  <p:tag name="KSO_WM_TAG_VERSION" val="1.0"/>
  <p:tag name="KSO_WM_SLIDE_LAYOUT" val="d"/>
  <p:tag name="KSO_WM_SLIDE_LAYOUT_CNT" val="1"/>
  <p:tag name="KSO_WM_CHIP_DECFILLPROP" val="[]"/>
  <p:tag name="KSO_WM_SLIDE_BACKGROUND" val="[&quot;general&quot;]"/>
  <p:tag name="KSO_WM_CHIP_GROUPID" val="5ed7460cafe44fab1839bd1a"/>
  <p:tag name="KSO_WM_SLIDE_BK_DARK_LIGHT" val="2"/>
  <p:tag name="KSO_WM_SLIDE_BACKGROUND_TYPE" val="general"/>
  <p:tag name="KSO_WM_SLIDE_SUPPORT_FEATURE_TYPE" val="3"/>
  <p:tag name="KSO_WM_TEMPLATE_ASSEMBLE_XID" val="60656e6e4054ed1e2fb7f894"/>
  <p:tag name="KSO_WM_TEMPLATE_ASSEMBLE_GROUPID" val="60656e6e4054ed1e2fb7f894"/>
</p:tagLst>
</file>

<file path=ppt/tags/tag55.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xml><?xml version="1.0" encoding="utf-8"?>
<p:tagLst xmlns:p="http://schemas.openxmlformats.org/presentationml/2006/main">
  <p:tag name="KSO_WM_DIAGRAM_VIRTUALLY_FRAME" val="{&quot;height&quot;:231,&quot;left&quot;:359.4,&quot;top&quot;:162.6,&quot;width&quot;:600.6}"/>
</p:tagLst>
</file>

<file path=ppt/tags/tag60.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5.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xml><?xml version="1.0" encoding="utf-8"?>
<p:tagLst xmlns:p="http://schemas.openxmlformats.org/presentationml/2006/main">
  <p:tag name="KSO_WM_DIAGRAM_VIRTUALLY_FRAME" val="{&quot;height&quot;:231,&quot;left&quot;:359.4,&quot;top&quot;:162.6,&quot;width&quot;:600.6}"/>
</p:tagLst>
</file>

<file path=ppt/tags/tag70.xml><?xml version="1.0" encoding="utf-8"?>
<p:tagLst xmlns:p="http://schemas.openxmlformats.org/presentationml/2006/main">
  <p:tag name="KSO_WM_DIAGRAM_VIRTUALLY_FRAME" val="{&quot;height&quot;:275.6,&quot;left&quot;:47.6,&quot;top&quot;:127.75,&quot;width&quot;:867.35}"/>
</p:tagLst>
</file>

<file path=ppt/tags/tag71.xml><?xml version="1.0" encoding="utf-8"?>
<p:tagLst xmlns:p="http://schemas.openxmlformats.org/presentationml/2006/main">
  <p:tag name="KSO_WM_DIAGRAM_VIRTUALLY_FRAME" val="{&quot;height&quot;:275.6,&quot;left&quot;:47.6,&quot;top&quot;:127.75,&quot;width&quot;:867.35}"/>
</p:tagLst>
</file>

<file path=ppt/tags/tag72.xml><?xml version="1.0" encoding="utf-8"?>
<p:tagLst xmlns:p="http://schemas.openxmlformats.org/presentationml/2006/main">
  <p:tag name="KSO_WM_DIAGRAM_VIRTUALLY_FRAME" val="{&quot;height&quot;:275.6,&quot;left&quot;:47.6,&quot;top&quot;:127.75,&quot;width&quot;:867.35}"/>
</p:tagLst>
</file>

<file path=ppt/tags/tag73.xml><?xml version="1.0" encoding="utf-8"?>
<p:tagLst xmlns:p="http://schemas.openxmlformats.org/presentationml/2006/main">
  <p:tag name="KSO_WM_DIAGRAM_VIRTUALLY_FRAME" val="{&quot;height&quot;:275.6,&quot;left&quot;:47.6,&quot;top&quot;:127.75,&quot;width&quot;:867.35}"/>
</p:tagLst>
</file>

<file path=ppt/tags/tag74.xml><?xml version="1.0" encoding="utf-8"?>
<p:tagLst xmlns:p="http://schemas.openxmlformats.org/presentationml/2006/main">
  <p:tag name="KSO_WM_DIAGRAM_VIRTUALLY_FRAME" val="{&quot;height&quot;:275.6,&quot;left&quot;:47.6,&quot;top&quot;:127.75,&quot;width&quot;:867.35}"/>
</p:tagLst>
</file>

<file path=ppt/tags/tag75.xml><?xml version="1.0" encoding="utf-8"?>
<p:tagLst xmlns:p="http://schemas.openxmlformats.org/presentationml/2006/main">
  <p:tag name="KSO_WM_DIAGRAM_VIRTUALLY_FRAME" val="{&quot;height&quot;:275.6,&quot;left&quot;:47.6,&quot;top&quot;:127.75,&quot;width&quot;:867.35}"/>
</p:tagLst>
</file>

<file path=ppt/tags/tag76.xml><?xml version="1.0" encoding="utf-8"?>
<p:tagLst xmlns:p="http://schemas.openxmlformats.org/presentationml/2006/main">
  <p:tag name="KSO_WM_DIAGRAM_VIRTUALLY_FRAME" val="{&quot;height&quot;:275.6,&quot;left&quot;:47.6,&quot;top&quot;:127.75,&quot;width&quot;:867.35}"/>
</p:tagLst>
</file>

<file path=ppt/tags/tag77.xml><?xml version="1.0" encoding="utf-8"?>
<p:tagLst xmlns:p="http://schemas.openxmlformats.org/presentationml/2006/main">
  <p:tag name="KSO_WM_DIAGRAM_VIRTUALLY_FRAME" val="{&quot;height&quot;:275.6,&quot;left&quot;:47.6,&quot;top&quot;:127.75,&quot;width&quot;:867.35}"/>
</p:tagLst>
</file>

<file path=ppt/tags/tag78.xml><?xml version="1.0" encoding="utf-8"?>
<p:tagLst xmlns:p="http://schemas.openxmlformats.org/presentationml/2006/main">
  <p:tag name="KSO_WM_DIAGRAM_VIRTUALLY_FRAME" val="{&quot;height&quot;:275.6,&quot;left&quot;:47.6,&quot;top&quot;:127.75,&quot;width&quot;:867.35}"/>
</p:tagLst>
</file>

<file path=ppt/tags/tag79.xml><?xml version="1.0" encoding="utf-8"?>
<p:tagLst xmlns:p="http://schemas.openxmlformats.org/presentationml/2006/main">
  <p:tag name="KSO_WM_DIAGRAM_VIRTUALLY_FRAME" val="{&quot;height&quot;:275.6,&quot;left&quot;:47.6,&quot;top&quot;:127.75,&quot;width&quot;:867.35}"/>
</p:tagLst>
</file>

<file path=ppt/tags/tag8.xml><?xml version="1.0" encoding="utf-8"?>
<p:tagLst xmlns:p="http://schemas.openxmlformats.org/presentationml/2006/main">
  <p:tag name="KSO_WM_DIAGRAM_VIRTUALLY_FRAME" val="{&quot;height&quot;:231,&quot;left&quot;:359.4,&quot;top&quot;:162.6,&quot;width&quot;:600.6}"/>
</p:tagLst>
</file>

<file path=ppt/tags/tag80.xml><?xml version="1.0" encoding="utf-8"?>
<p:tagLst xmlns:p="http://schemas.openxmlformats.org/presentationml/2006/main">
  <p:tag name="KSO_WM_DIAGRAM_VIRTUALLY_FRAME" val="{&quot;height&quot;:296.6,&quot;left&quot;:44.1,&quot;top&quot;:140.15,&quot;width&quot;:870.05}"/>
</p:tagLst>
</file>

<file path=ppt/tags/tag81.xml><?xml version="1.0" encoding="utf-8"?>
<p:tagLst xmlns:p="http://schemas.openxmlformats.org/presentationml/2006/main">
  <p:tag name="KSO_WM_DIAGRAM_VIRTUALLY_FRAME" val="{&quot;height&quot;:296.6,&quot;left&quot;:44.1,&quot;top&quot;:140.15,&quot;width&quot;:870.05}"/>
</p:tagLst>
</file>

<file path=ppt/tags/tag82.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7.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xml><?xml version="1.0" encoding="utf-8"?>
<p:tagLst xmlns:p="http://schemas.openxmlformats.org/presentationml/2006/main">
  <p:tag name="KSO_WM_DIAGRAM_VIRTUALLY_FRAME" val="{&quot;height&quot;:231,&quot;left&quot;:359.4,&quot;top&quot;:162.6,&quot;width&quot;:600.6}"/>
</p:tagLst>
</file>

<file path=ppt/tags/tag9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2.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7.xml><?xml version="1.0" encoding="utf-8"?>
<p:tagLst xmlns:p="http://schemas.openxmlformats.org/presentationml/2006/main">
  <p:tag name="KSO_WM_DIAGRAM_VIRTUALLY_FRAME" val="{&quot;height&quot;:296.6,&quot;left&quot;:44.1,&quot;top&quot;:140.15,&quot;width&quot;:870.05}"/>
</p:tagLst>
</file>

<file path=ppt/tags/tag98.xml><?xml version="1.0" encoding="utf-8"?>
<p:tagLst xmlns:p="http://schemas.openxmlformats.org/presentationml/2006/main">
  <p:tag name="KSO_WM_DIAGRAM_VIRTUALLY_FRAME" val="{&quot;height&quot;:296.6,&quot;left&quot;:44.1,&quot;top&quot;:140.15,&quot;width&quot;:870.05}"/>
</p:tagLst>
</file>

<file path=ppt/tags/tag99.xml><?xml version="1.0" encoding="utf-8"?>
<p:tagLst xmlns:p="http://schemas.openxmlformats.org/presentationml/2006/main">
  <p:tag name="KSO_WM_DIAGRAM_VIRTUALLY_FRAME" val="{&quot;height&quot;:296.6,&quot;left&quot;:44.1,&quot;top&quot;:140.15,&quot;width&quot;:870.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4184</Words>
  <Application>WPS 演示</Application>
  <PresentationFormat>宽屏</PresentationFormat>
  <Paragraphs>391</Paragraphs>
  <Slides>43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Arial</vt:lpstr>
      <vt:lpstr>宋体</vt:lpstr>
      <vt:lpstr>Wingdings</vt:lpstr>
      <vt:lpstr>汉仪铸字葫芦娃W</vt:lpstr>
      <vt:lpstr>汉仪劲楷简</vt:lpstr>
      <vt:lpstr>汉仪菱心体简</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任务描述</vt:lpstr>
      <vt:lpstr>任务目标</vt:lpstr>
      <vt:lpstr>任务准备</vt:lpstr>
      <vt:lpstr>什么是体育与健康</vt:lpstr>
      <vt:lpstr>什么是体育与健康</vt:lpstr>
      <vt:lpstr>什么是体育与健康</vt:lpstr>
      <vt:lpstr>什么是体育与健康</vt:lpstr>
      <vt:lpstr>通过体育与健康课程学习所获得的</vt:lpstr>
      <vt:lpstr>PowerPoint 演示文稿</vt:lpstr>
      <vt:lpstr>任务描述</vt:lpstr>
      <vt:lpstr>任务目标</vt:lpstr>
      <vt:lpstr>任务准备</vt:lpstr>
      <vt:lpstr>上课注意事项及要求</vt:lpstr>
      <vt:lpstr>一、坐姿类职业肌肉力量训练</vt:lpstr>
      <vt:lpstr>一、坐姿类职业肌肉力量训练</vt:lpstr>
      <vt:lpstr>一、坐姿类职业肌肉力量训练</vt:lpstr>
      <vt:lpstr>二、坐姿类职业拉伸训练</vt:lpstr>
      <vt:lpstr>二、坐姿类职业拉伸训练</vt:lpstr>
      <vt:lpstr>二、坐姿类职业拉伸训练</vt:lpstr>
      <vt:lpstr>PowerPoint 演示文稿</vt:lpstr>
      <vt:lpstr>任务描述</vt:lpstr>
      <vt:lpstr>任务目标</vt:lpstr>
      <vt:lpstr>任务准备</vt:lpstr>
      <vt:lpstr>上课注意事项及要求</vt:lpstr>
      <vt:lpstr>一、站姿类职业肌肉力量训练</vt:lpstr>
      <vt:lpstr>一、站姿类职业肌肉力量训练</vt:lpstr>
      <vt:lpstr>二、站姿类职业身体姿态训练</vt:lpstr>
      <vt:lpstr>三、站姿类职业拉伸训练</vt:lpstr>
      <vt:lpstr>PowerPoint 演示文稿</vt:lpstr>
      <vt:lpstr>任务描述</vt:lpstr>
      <vt:lpstr>任务目标</vt:lpstr>
      <vt:lpstr>任务准备</vt:lpstr>
      <vt:lpstr>上课注意事项及要求</vt:lpstr>
      <vt:lpstr>一、手指手腕柔韧性练习</vt:lpstr>
      <vt:lpstr>二、垫上侧滚练习</vt:lpstr>
      <vt:lpstr>三、注意力练习</vt:lpstr>
      <vt:lpstr>四、攀爬练习</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26</cp:revision>
  <dcterms:created xsi:type="dcterms:W3CDTF">2025-02-18T03:07:00Z</dcterms:created>
  <dcterms:modified xsi:type="dcterms:W3CDTF">2025-02-21T03:18:45Z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F2BA71438F3A45E88D952C027D49D6AA_11</vt:lpwstr>
  </property>
  <property fmtid="{D5CDD505-2E9C-101B-9397-08002B2CF9AE}" pid="3" name="KSOProductBuildVer">
    <vt:lpwstr>2052-12.1.0.16729</vt:lpwstr>
  </property>
  <property fmtid="{D5CDD505-2E9C-101B-9397-08002B2CF9AE}" pid="4" name="KSOTemplateUUID">
    <vt:lpwstr>v1.0_mb_n5vHo9dzltCtSfMUwojpdw==</vt:lpwstr>
  </property>
</Properties>
</file>