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5"/>
  </p:handoutMasterIdLst>
  <p:sldIdLst>
    <p:sldId id="287" r:id="rId3"/>
    <p:sldId id="975" r:id="rId4"/>
    <p:sldId id="277" r:id="rId6"/>
    <p:sldId id="1047" r:id="rId7"/>
    <p:sldId id="278" r:id="rId8"/>
    <p:sldId id="319" r:id="rId9"/>
    <p:sldId id="269" r:id="rId10"/>
    <p:sldId id="1067" r:id="rId11"/>
    <p:sldId id="1068" r:id="rId12"/>
    <p:sldId id="1069" r:id="rId13"/>
    <p:sldId id="1070" r:id="rId14"/>
    <p:sldId id="1071" r:id="rId15"/>
    <p:sldId id="537" r:id="rId16"/>
    <p:sldId id="320" r:id="rId17"/>
    <p:sldId id="1072" r:id="rId18"/>
    <p:sldId id="1073" r:id="rId19"/>
    <p:sldId id="1074" r:id="rId20"/>
    <p:sldId id="1075" r:id="rId21"/>
    <p:sldId id="1076" r:id="rId22"/>
    <p:sldId id="1077" r:id="rId23"/>
    <p:sldId id="28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9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86BE63A-3E3A-4D1B-9AF5-E5B92FE7F4D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0" Type="http://schemas.openxmlformats.org/officeDocument/2006/relationships/notesSlide" Target="../notesSlides/notesSlide20.xml"/><Relationship Id="rId2" Type="http://schemas.openxmlformats.org/officeDocument/2006/relationships/tags" Target="../tags/tag29.xml"/><Relationship Id="rId19" Type="http://schemas.openxmlformats.org/officeDocument/2006/relationships/slideLayout" Target="../slideLayouts/slideLayout1.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49860" y="817245"/>
            <a:ext cx="7879080" cy="562673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（三）参赛组别和对象</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1. 创意组</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参赛项目具有较好的创意和较为成型的产品原型或服务模式，在 2020 年 5 月 31 日（以下时间均包含当日）前尚未完成工商登记注册</a:t>
            </a:r>
            <a:r>
              <a:rPr lang="zh-CN" dirty="0">
                <a:latin typeface="黑体" panose="02010609060101010101" charset="-122"/>
                <a:ea typeface="黑体" panose="02010609060101010101" charset="-122"/>
              </a:rPr>
              <a:t>。</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2. 初创组</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参赛项目工商登记注册未满 3 年（2017 年 3 月 1 日后注册），且获机构或个人股权投资不超过 1 轮次。</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3. 成长组</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参赛项目工商登记注册 3 年以上（2017 年 3 月 1 日前注册）；或工商登记注册未满 3年（2017 年 3 月 1 日后注册），获机构或个人股权投资 2 轮次以上（含 2 轮次）。</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4. 师生共创组</a:t>
            </a:r>
            <a:endParaRPr lang="zh-CN" dirty="0">
              <a:latin typeface="黑体" panose="02010609060101010101" charset="-122"/>
              <a:ea typeface="黑体" panose="02010609060101010101" charset="-122"/>
            </a:endParaRPr>
          </a:p>
          <a:p>
            <a:pPr indent="0" fontAlgn="auto">
              <a:lnSpc>
                <a:spcPct val="150000"/>
              </a:lnSpc>
            </a:pPr>
            <a:r>
              <a:rPr lang="zh-CN" dirty="0">
                <a:latin typeface="黑体" panose="02010609060101010101" charset="-122"/>
                <a:ea typeface="黑体" panose="02010609060101010101" charset="-122"/>
              </a:rPr>
              <a:t>基于国家级重大、重点科研项目的科研成果转化项目。</a:t>
            </a:r>
            <a:endParaRPr lang="zh-CN"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9649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二、第六届中国国际“互联网 +”大学生创新创业大赛高教主赛道方案</a:t>
            </a:r>
            <a:endParaRPr lang="zh-CN" altLang="en-US" sz="2400" b="1" dirty="0">
              <a:solidFill>
                <a:prstClr val="black"/>
              </a:solidFill>
              <a:latin typeface="黑体" panose="02010609060101010101" charset="-122"/>
              <a:ea typeface="黑体" panose="02010609060101010101" charset="-122"/>
            </a:endParaRPr>
          </a:p>
        </p:txBody>
      </p:sp>
      <p:pic>
        <p:nvPicPr>
          <p:cNvPr id="103" name="图片 102"/>
          <p:cNvPicPr/>
          <p:nvPr/>
        </p:nvPicPr>
        <p:blipFill>
          <a:blip r:embed="rId1"/>
          <a:stretch>
            <a:fillRect/>
          </a:stretch>
        </p:blipFill>
        <p:spPr>
          <a:xfrm>
            <a:off x="8287385" y="2209165"/>
            <a:ext cx="3543935" cy="34658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34035" y="1960880"/>
            <a:ext cx="6300470" cy="3962400"/>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（四）比赛赛制</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cs typeface="黑体" panose="02010609060101010101" charset="-122"/>
              </a:rPr>
              <a:t>中国大陆参赛项目采用校级初赛、省级复赛、全国总决赛三级赛制。校级初赛由各校负责组织，省级复赛由各地负责组织，全国总决赛由各地按照大赛组委会确定的配额择优遴选推荐项目。大赛组委会将综合考虑各地报名团队数、参赛院校数和创新创业教育工作情况等因素分配全国总决赛名额，每所高校入选全国总决赛项目总数不超过4 个。全国共产生 600 个项目入围全国总决赛高教主赛道，通过网上评审，产生 150 个项目进入全国总决赛现场比赛。</a:t>
            </a:r>
            <a:endParaRPr lang="zh-CN"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9649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二、第六届中国国际“互联网 +”大学生创新创业大赛高教主赛道方案</a:t>
            </a:r>
            <a:endParaRPr lang="zh-CN" altLang="en-US" sz="2400" b="1" dirty="0">
              <a:solidFill>
                <a:prstClr val="black"/>
              </a:solidFill>
              <a:latin typeface="黑体" panose="02010609060101010101" charset="-122"/>
              <a:ea typeface="黑体" panose="02010609060101010101" charset="-122"/>
            </a:endParaRPr>
          </a:p>
        </p:txBody>
      </p:sp>
      <p:pic>
        <p:nvPicPr>
          <p:cNvPr id="104" name="图片 103"/>
          <p:cNvPicPr/>
          <p:nvPr/>
        </p:nvPicPr>
        <p:blipFill>
          <a:blip r:embed="rId1"/>
          <a:stretch>
            <a:fillRect/>
          </a:stretch>
        </p:blipFill>
        <p:spPr>
          <a:xfrm>
            <a:off x="6951980" y="2115185"/>
            <a:ext cx="5012690" cy="36531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34035" y="1960880"/>
            <a:ext cx="6300470" cy="3962400"/>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（五）奖项设置</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高教主赛道中国大陆参赛项目设金奖 50 个、银奖 100 个、铜奖 450 个；中国港澳台地区参赛项目设金奖 5 个、银奖 15 个、铜奖另定；国际参赛项目设金奖 40 个，银奖60 个，铜奖 300 个。另设最佳带动就业奖、最佳创意奖、最具商业价值奖、最具人气奖各 1 个。获奖项目将由大赛组委会颁发获奖证书，提供投融资对接、落地孵化等服务。设高校集体奖 20 个、省市优秀组织奖 10 个（与职教赛道合并计算）和优秀创新创业导师若干名。</a:t>
            </a:r>
            <a:endParaRPr lang="zh-CN"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9649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二、第六届中国国际“互联网 +”大学生创新创业大赛高教主赛道方案</a:t>
            </a:r>
            <a:endParaRPr lang="zh-CN" altLang="en-US" sz="2400" b="1" dirty="0">
              <a:solidFill>
                <a:prstClr val="black"/>
              </a:solidFill>
              <a:latin typeface="黑体" panose="02010609060101010101" charset="-122"/>
              <a:ea typeface="黑体" panose="02010609060101010101" charset="-122"/>
            </a:endParaRPr>
          </a:p>
        </p:txBody>
      </p:sp>
      <p:pic>
        <p:nvPicPr>
          <p:cNvPr id="107" name="图片 106"/>
          <p:cNvPicPr/>
          <p:nvPr/>
        </p:nvPicPr>
        <p:blipFill>
          <a:blip r:embed="rId1"/>
          <a:stretch>
            <a:fillRect/>
          </a:stretch>
        </p:blipFill>
        <p:spPr>
          <a:xfrm>
            <a:off x="6834505" y="1960880"/>
            <a:ext cx="4970145" cy="37096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1006078" y="3507274"/>
            <a:ext cx="1017984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874713" y="3371430"/>
            <a:ext cx="271688" cy="271688"/>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9" name="Oval 8"/>
          <p:cNvSpPr/>
          <p:nvPr/>
        </p:nvSpPr>
        <p:spPr>
          <a:xfrm>
            <a:off x="2018393" y="3040549"/>
            <a:ext cx="933450" cy="93345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0" name="Oval 9"/>
          <p:cNvSpPr/>
          <p:nvPr/>
        </p:nvSpPr>
        <p:spPr>
          <a:xfrm>
            <a:off x="3823835" y="3040549"/>
            <a:ext cx="933450" cy="93345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1" name="Oval 10"/>
          <p:cNvSpPr/>
          <p:nvPr/>
        </p:nvSpPr>
        <p:spPr>
          <a:xfrm>
            <a:off x="5629277" y="3040549"/>
            <a:ext cx="933450" cy="93345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2" name="Oval 11"/>
          <p:cNvSpPr/>
          <p:nvPr/>
        </p:nvSpPr>
        <p:spPr>
          <a:xfrm>
            <a:off x="7434719" y="3040549"/>
            <a:ext cx="933450" cy="93345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3" name="Oval 12"/>
          <p:cNvSpPr/>
          <p:nvPr/>
        </p:nvSpPr>
        <p:spPr>
          <a:xfrm>
            <a:off x="9240161" y="3040549"/>
            <a:ext cx="933450" cy="93345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4" name="Oval 13"/>
          <p:cNvSpPr/>
          <p:nvPr/>
        </p:nvSpPr>
        <p:spPr>
          <a:xfrm>
            <a:off x="11045600" y="3371430"/>
            <a:ext cx="271688" cy="271688"/>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黑体" panose="02010609060101010101" charset="-122"/>
            </a:endParaRPr>
          </a:p>
        </p:txBody>
      </p:sp>
      <p:sp>
        <p:nvSpPr>
          <p:cNvPr id="18" name="Arc 17"/>
          <p:cNvSpPr/>
          <p:nvPr/>
        </p:nvSpPr>
        <p:spPr>
          <a:xfrm>
            <a:off x="1888217"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effectLst/>
              <a:uLnTx/>
              <a:uFillTx/>
              <a:latin typeface="黑体" panose="02010609060101010101" charset="-122"/>
              <a:ea typeface="黑体" panose="02010609060101010101" charset="-122"/>
            </a:endParaRPr>
          </a:p>
        </p:txBody>
      </p:sp>
      <p:cxnSp>
        <p:nvCxnSpPr>
          <p:cNvPr id="20" name="Straight Connector 19"/>
          <p:cNvCxnSpPr/>
          <p:nvPr/>
        </p:nvCxnSpPr>
        <p:spPr>
          <a:xfrm>
            <a:off x="2486025"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05840" y="4920615"/>
            <a:ext cx="2971800" cy="1246505"/>
          </a:xfrm>
          <a:prstGeom prst="rect">
            <a:avLst/>
          </a:prstGeom>
          <a:noFill/>
        </p:spPr>
        <p:txBody>
          <a:bodyPr wrap="square" lIns="0" tIns="0" rIns="0" bIns="0" rtlCol="0">
            <a:spAutoFit/>
          </a:bodyPr>
          <a:lstStyle/>
          <a:p>
            <a:pPr algn="l" fontAlgn="auto">
              <a:lnSpc>
                <a:spcPct val="150000"/>
              </a:lnSpc>
              <a:defRPr/>
            </a:pPr>
            <a:r>
              <a:rPr b="1" dirty="0">
                <a:latin typeface="黑体" panose="02010609060101010101" charset="-122"/>
                <a:ea typeface="黑体" panose="02010609060101010101" charset="-122"/>
              </a:rPr>
              <a:t>（一）活动主题</a:t>
            </a:r>
            <a:endParaRPr b="1" dirty="0">
              <a:latin typeface="黑体" panose="02010609060101010101" charset="-122"/>
              <a:ea typeface="黑体" panose="02010609060101010101" charset="-122"/>
            </a:endParaRPr>
          </a:p>
          <a:p>
            <a:pPr algn="l" fontAlgn="auto">
              <a:lnSpc>
                <a:spcPct val="150000"/>
              </a:lnSpc>
              <a:defRPr/>
            </a:pPr>
            <a:r>
              <a:rPr dirty="0">
                <a:latin typeface="黑体" panose="02010609060101010101" charset="-122"/>
                <a:ea typeface="黑体" panose="02010609060101010101" charset="-122"/>
              </a:rPr>
              <a:t>青春领航脱贫攻坚，红色筑梦创业人生。</a:t>
            </a:r>
            <a:endParaRPr lang="en-US" altLang="zh-CN" dirty="0">
              <a:latin typeface="黑体" panose="02010609060101010101" charset="-122"/>
              <a:ea typeface="黑体" panose="02010609060101010101" charset="-122"/>
              <a:cs typeface="Calibri Light" panose="020F0302020204030204" pitchFamily="34" charset="0"/>
            </a:endParaRPr>
          </a:p>
        </p:txBody>
      </p:sp>
      <p:sp>
        <p:nvSpPr>
          <p:cNvPr id="27" name="Arc 26"/>
          <p:cNvSpPr/>
          <p:nvPr/>
        </p:nvSpPr>
        <p:spPr>
          <a:xfrm>
            <a:off x="5499101"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effectLst/>
              <a:uLnTx/>
              <a:uFillTx/>
              <a:latin typeface="黑体" panose="02010609060101010101" charset="-122"/>
              <a:ea typeface="黑体" panose="02010609060101010101" charset="-122"/>
            </a:endParaRPr>
          </a:p>
        </p:txBody>
      </p:sp>
      <p:cxnSp>
        <p:nvCxnSpPr>
          <p:cNvPr id="28" name="Straight Connector 27"/>
          <p:cNvCxnSpPr/>
          <p:nvPr/>
        </p:nvCxnSpPr>
        <p:spPr>
          <a:xfrm>
            <a:off x="6096909"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491355" y="4297045"/>
            <a:ext cx="3375660" cy="2493010"/>
          </a:xfrm>
          <a:prstGeom prst="rect">
            <a:avLst/>
          </a:prstGeom>
          <a:noFill/>
        </p:spPr>
        <p:txBody>
          <a:bodyPr wrap="square" lIns="0" tIns="0" rIns="0" bIns="0" rtlCol="0">
            <a:spAutoFit/>
          </a:bodyPr>
          <a:lstStyle/>
          <a:p>
            <a:pPr algn="l" fontAlgn="auto">
              <a:lnSpc>
                <a:spcPct val="150000"/>
              </a:lnSpc>
            </a:pPr>
            <a:r>
              <a:rPr b="1" dirty="0">
                <a:latin typeface="黑体" panose="02010609060101010101" charset="-122"/>
                <a:ea typeface="黑体" panose="02010609060101010101" charset="-122"/>
              </a:rPr>
              <a:t>（三）主要活动与时间安排</a:t>
            </a:r>
            <a:endParaRPr b="1" dirty="0">
              <a:latin typeface="黑体" panose="02010609060101010101" charset="-122"/>
              <a:ea typeface="黑体" panose="02010609060101010101" charset="-122"/>
            </a:endParaRPr>
          </a:p>
          <a:p>
            <a:pPr algn="l" fontAlgn="auto">
              <a:lnSpc>
                <a:spcPct val="150000"/>
              </a:lnSpc>
            </a:pPr>
            <a:r>
              <a:rPr dirty="0">
                <a:latin typeface="黑体" panose="02010609060101010101" charset="-122"/>
                <a:ea typeface="黑体" panose="02010609060101010101" charset="-122"/>
              </a:rPr>
              <a:t>1. 制定方案（2020 年 6 月）</a:t>
            </a:r>
            <a:endParaRPr dirty="0">
              <a:latin typeface="黑体" panose="02010609060101010101" charset="-122"/>
              <a:ea typeface="黑体" panose="02010609060101010101" charset="-122"/>
            </a:endParaRPr>
          </a:p>
          <a:p>
            <a:pPr algn="l" fontAlgn="auto">
              <a:lnSpc>
                <a:spcPct val="150000"/>
              </a:lnSpc>
            </a:pPr>
            <a:r>
              <a:rPr lang="zh-CN" altLang="en-US" dirty="0">
                <a:latin typeface="黑体" panose="02010609060101010101" charset="-122"/>
                <a:ea typeface="黑体" panose="02010609060101010101" charset="-122"/>
              </a:rPr>
              <a:t>2. 启动仪式（2020 年 6 月）</a:t>
            </a:r>
            <a:endParaRPr lang="zh-CN" altLang="en-US" dirty="0">
              <a:latin typeface="黑体" panose="02010609060101010101" charset="-122"/>
              <a:ea typeface="黑体" panose="02010609060101010101" charset="-122"/>
            </a:endParaRPr>
          </a:p>
          <a:p>
            <a:pPr algn="l" fontAlgn="auto">
              <a:lnSpc>
                <a:spcPct val="150000"/>
              </a:lnSpc>
            </a:pPr>
            <a:r>
              <a:rPr lang="zh-CN" altLang="en-US" dirty="0">
                <a:latin typeface="黑体" panose="02010609060101010101" charset="-122"/>
                <a:ea typeface="黑体" panose="02010609060101010101" charset="-122"/>
              </a:rPr>
              <a:t>3. 活动报名（2020 年 6—8 月）</a:t>
            </a:r>
            <a:endParaRPr lang="zh-CN" altLang="en-US" dirty="0">
              <a:latin typeface="黑体" panose="02010609060101010101" charset="-122"/>
              <a:ea typeface="黑体" panose="02010609060101010101" charset="-122"/>
            </a:endParaRPr>
          </a:p>
          <a:p>
            <a:pPr algn="l" fontAlgn="auto">
              <a:lnSpc>
                <a:spcPct val="150000"/>
              </a:lnSpc>
            </a:pPr>
            <a:r>
              <a:rPr lang="zh-CN" altLang="en-US" dirty="0">
                <a:latin typeface="黑体" panose="02010609060101010101" charset="-122"/>
                <a:ea typeface="黑体" panose="02010609060101010101" charset="-122"/>
              </a:rPr>
              <a:t>4. 组织实施（2020 年 6—9 月）</a:t>
            </a:r>
            <a:endParaRPr lang="zh-CN" altLang="en-US" dirty="0">
              <a:latin typeface="黑体" panose="02010609060101010101" charset="-122"/>
              <a:ea typeface="黑体" panose="02010609060101010101" charset="-122"/>
            </a:endParaRPr>
          </a:p>
          <a:p>
            <a:pPr algn="l" fontAlgn="auto">
              <a:lnSpc>
                <a:spcPct val="150000"/>
              </a:lnSpc>
            </a:pPr>
            <a:r>
              <a:rPr lang="zh-CN" altLang="en-US" dirty="0">
                <a:latin typeface="黑体" panose="02010609060101010101" charset="-122"/>
                <a:ea typeface="黑体" panose="02010609060101010101" charset="-122"/>
              </a:rPr>
              <a:t>5. 总结表彰（2020 年 9 月）</a:t>
            </a:r>
            <a:endParaRPr lang="zh-CN" altLang="en-US" dirty="0">
              <a:latin typeface="黑体" panose="02010609060101010101" charset="-122"/>
              <a:ea typeface="黑体" panose="02010609060101010101" charset="-122"/>
            </a:endParaRPr>
          </a:p>
        </p:txBody>
      </p:sp>
      <p:sp>
        <p:nvSpPr>
          <p:cNvPr id="30" name="Arc 29"/>
          <p:cNvSpPr/>
          <p:nvPr/>
        </p:nvSpPr>
        <p:spPr>
          <a:xfrm>
            <a:off x="9110892"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effectLst/>
              <a:uLnTx/>
              <a:uFillTx/>
              <a:latin typeface="黑体" panose="02010609060101010101" charset="-122"/>
              <a:ea typeface="黑体" panose="02010609060101010101" charset="-122"/>
            </a:endParaRPr>
          </a:p>
        </p:txBody>
      </p:sp>
      <p:cxnSp>
        <p:nvCxnSpPr>
          <p:cNvPr id="31" name="Straight Connector 30"/>
          <p:cNvCxnSpPr/>
          <p:nvPr/>
        </p:nvCxnSpPr>
        <p:spPr>
          <a:xfrm>
            <a:off x="9708700"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469507" y="4505078"/>
            <a:ext cx="2474032" cy="2077085"/>
          </a:xfrm>
          <a:prstGeom prst="rect">
            <a:avLst/>
          </a:prstGeom>
          <a:noFill/>
        </p:spPr>
        <p:txBody>
          <a:bodyPr wrap="square" lIns="0" tIns="0" rIns="0" bIns="0" rtlCol="0">
            <a:spAutoFit/>
          </a:bodyPr>
          <a:lstStyle/>
          <a:p>
            <a:pPr algn="l" fontAlgn="auto">
              <a:lnSpc>
                <a:spcPct val="150000"/>
              </a:lnSpc>
              <a:defRPr/>
            </a:pPr>
            <a:r>
              <a:rPr kumimoji="0" b="1" i="0" u="none" strike="noStrike" cap="none" spc="0" normalizeH="0" baseline="0" dirty="0">
                <a:latin typeface="黑体" panose="02010609060101010101" charset="-122"/>
                <a:ea typeface="黑体" panose="02010609060101010101" charset="-122"/>
              </a:rPr>
              <a:t>（五）工作要求</a:t>
            </a:r>
            <a:endParaRPr kumimoji="0" b="1" i="0" u="none" strike="noStrike" cap="none" spc="0" normalizeH="0" baseline="0" dirty="0">
              <a:latin typeface="黑体" panose="02010609060101010101" charset="-122"/>
              <a:ea typeface="黑体" panose="02010609060101010101" charset="-122"/>
            </a:endParaRPr>
          </a:p>
          <a:p>
            <a:pPr algn="l" fontAlgn="auto">
              <a:lnSpc>
                <a:spcPct val="150000"/>
              </a:lnSpc>
              <a:defRPr/>
            </a:pPr>
            <a:r>
              <a:rPr kumimoji="0" b="0" i="0" u="none" strike="noStrike" cap="none" spc="0" normalizeH="0" baseline="0" dirty="0">
                <a:latin typeface="黑体" panose="02010609060101010101" charset="-122"/>
                <a:ea typeface="黑体" panose="02010609060101010101" charset="-122"/>
              </a:rPr>
              <a:t>1. 高度重视、精心组织</a:t>
            </a:r>
            <a:endParaRPr kumimoji="0" b="0" i="0" u="none" strike="noStrike" cap="none" spc="0" normalizeH="0" baseline="0" dirty="0">
              <a:latin typeface="黑体" panose="02010609060101010101" charset="-122"/>
              <a:ea typeface="黑体" panose="02010609060101010101" charset="-122"/>
            </a:endParaRPr>
          </a:p>
          <a:p>
            <a:pPr algn="l" fontAlgn="auto">
              <a:lnSpc>
                <a:spcPct val="150000"/>
              </a:lnSpc>
              <a:defRPr/>
            </a:pPr>
            <a:r>
              <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rPr>
              <a:t>2. 统筹资源、加强保障</a:t>
            </a:r>
            <a:endPar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endParaRPr>
          </a:p>
          <a:p>
            <a:pPr algn="l" fontAlgn="auto">
              <a:lnSpc>
                <a:spcPct val="150000"/>
              </a:lnSpc>
              <a:defRPr/>
            </a:pPr>
            <a:r>
              <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rPr>
              <a:t>3. 广泛宣传、营造氛围</a:t>
            </a:r>
            <a:endPar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endParaRPr>
          </a:p>
          <a:p>
            <a:pPr algn="l" fontAlgn="auto">
              <a:lnSpc>
                <a:spcPct val="150000"/>
              </a:lnSpc>
              <a:defRPr/>
            </a:pPr>
            <a:r>
              <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rPr>
              <a:t>4. 敢于尝试、积极创新</a:t>
            </a:r>
            <a:endPar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endParaRPr>
          </a:p>
        </p:txBody>
      </p:sp>
      <p:sp>
        <p:nvSpPr>
          <p:cNvPr id="35" name="Arc 34"/>
          <p:cNvSpPr/>
          <p:nvPr/>
        </p:nvSpPr>
        <p:spPr>
          <a:xfrm flipV="1">
            <a:off x="3693206"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effectLst/>
              <a:uLnTx/>
              <a:uFillTx/>
              <a:latin typeface="黑体" panose="02010609060101010101" charset="-122"/>
              <a:ea typeface="黑体" panose="02010609060101010101" charset="-122"/>
            </a:endParaRPr>
          </a:p>
        </p:txBody>
      </p:sp>
      <p:cxnSp>
        <p:nvCxnSpPr>
          <p:cNvPr id="36" name="Straight Connector 35"/>
          <p:cNvCxnSpPr/>
          <p:nvPr/>
        </p:nvCxnSpPr>
        <p:spPr>
          <a:xfrm flipV="1">
            <a:off x="4291014"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607945" y="1165860"/>
            <a:ext cx="3769360" cy="1246505"/>
          </a:xfrm>
          <a:prstGeom prst="rect">
            <a:avLst/>
          </a:prstGeom>
          <a:noFill/>
        </p:spPr>
        <p:txBody>
          <a:bodyPr wrap="square" lIns="0" tIns="0" rIns="0" bIns="0" rtlCol="0">
            <a:spAutoFit/>
          </a:bodyPr>
          <a:lstStyle/>
          <a:p>
            <a:pPr algn="l" fontAlgn="auto">
              <a:lnSpc>
                <a:spcPct val="150000"/>
              </a:lnSpc>
            </a:pPr>
            <a:r>
              <a:rPr kumimoji="0" b="1" i="0" u="none" strike="noStrike" cap="none" spc="0" normalizeH="0" baseline="0" dirty="0">
                <a:latin typeface="黑体" panose="02010609060101010101" charset="-122"/>
                <a:ea typeface="黑体" panose="02010609060101010101" charset="-122"/>
              </a:rPr>
              <a:t>（二）主要目标</a:t>
            </a:r>
            <a:endParaRPr kumimoji="0" b="1" i="0" u="none" strike="noStrike" cap="none" spc="0" normalizeH="0" baseline="0" dirty="0">
              <a:latin typeface="黑体" panose="02010609060101010101" charset="-122"/>
              <a:ea typeface="黑体" panose="02010609060101010101" charset="-122"/>
            </a:endParaRPr>
          </a:p>
          <a:p>
            <a:pPr algn="l" fontAlgn="auto">
              <a:lnSpc>
                <a:spcPct val="150000"/>
              </a:lnSpc>
            </a:pPr>
            <a:r>
              <a:rPr kumimoji="0" lang="zh-CN" altLang="en-US" b="0" i="0" u="none" strike="noStrike" cap="none" spc="0" normalizeH="0" baseline="0" dirty="0">
                <a:latin typeface="黑体" panose="02010609060101010101" charset="-122"/>
                <a:ea typeface="黑体" panose="02010609060101010101" charset="-122"/>
              </a:rPr>
              <a:t>大力弘扬伟大改革开放精神，鼓励青年“敢闯敢试、敢为天下先”。</a:t>
            </a:r>
            <a:endParaRPr kumimoji="0" lang="zh-CN" altLang="en-US" b="0" i="0" u="none" strike="noStrike" cap="none" spc="0" normalizeH="0" baseline="0" dirty="0">
              <a:latin typeface="黑体" panose="02010609060101010101" charset="-122"/>
              <a:ea typeface="黑体" panose="02010609060101010101" charset="-122"/>
            </a:endParaRPr>
          </a:p>
        </p:txBody>
      </p:sp>
      <p:sp>
        <p:nvSpPr>
          <p:cNvPr id="38" name="Arc 37"/>
          <p:cNvSpPr/>
          <p:nvPr/>
        </p:nvSpPr>
        <p:spPr>
          <a:xfrm flipV="1">
            <a:off x="7304088"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effectLst/>
              <a:uLnTx/>
              <a:uFillTx/>
              <a:latin typeface="黑体" panose="02010609060101010101" charset="-122"/>
              <a:ea typeface="黑体" panose="02010609060101010101" charset="-122"/>
            </a:endParaRPr>
          </a:p>
        </p:txBody>
      </p:sp>
      <p:cxnSp>
        <p:nvCxnSpPr>
          <p:cNvPr id="39" name="Straight Connector 38"/>
          <p:cNvCxnSpPr/>
          <p:nvPr/>
        </p:nvCxnSpPr>
        <p:spPr>
          <a:xfrm flipV="1">
            <a:off x="7901896"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692900" y="958215"/>
            <a:ext cx="5194935" cy="1661795"/>
          </a:xfrm>
          <a:prstGeom prst="rect">
            <a:avLst/>
          </a:prstGeom>
          <a:noFill/>
        </p:spPr>
        <p:txBody>
          <a:bodyPr wrap="square" lIns="0" tIns="0" rIns="0" bIns="0" rtlCol="0">
            <a:spAutoFit/>
          </a:bodyPr>
          <a:lstStyle/>
          <a:p>
            <a:pPr algn="l" fontAlgn="auto">
              <a:lnSpc>
                <a:spcPct val="150000"/>
              </a:lnSpc>
              <a:defRPr/>
            </a:pPr>
            <a:r>
              <a:rPr kumimoji="0" b="1" i="0" u="none" strike="noStrike" cap="none" spc="0" normalizeH="0" baseline="0" dirty="0">
                <a:latin typeface="黑体" panose="02010609060101010101" charset="-122"/>
                <a:ea typeface="黑体" panose="02010609060101010101" charset="-122"/>
              </a:rPr>
              <a:t>（四）“青年红色筑梦之旅”赛道安排</a:t>
            </a:r>
            <a:endParaRPr kumimoji="0" b="1" i="0" u="none" strike="noStrike" cap="none" spc="0" normalizeH="0" baseline="0" dirty="0">
              <a:latin typeface="黑体" panose="02010609060101010101" charset="-122"/>
              <a:ea typeface="黑体" panose="02010609060101010101" charset="-122"/>
            </a:endParaRPr>
          </a:p>
          <a:p>
            <a:pPr algn="l" fontAlgn="auto">
              <a:lnSpc>
                <a:spcPct val="150000"/>
              </a:lnSpc>
              <a:defRPr/>
            </a:pPr>
            <a:r>
              <a:rPr kumimoji="0" b="0" i="0" u="none" strike="noStrike" cap="none" spc="0" normalizeH="0" baseline="0" dirty="0">
                <a:latin typeface="黑体" panose="02010609060101010101" charset="-122"/>
                <a:ea typeface="黑体" panose="02010609060101010101" charset="-122"/>
              </a:rPr>
              <a:t>参加“青年红色筑梦之旅”活动的项目，如参加大赛，可自主选择参加“青年红色筑梦之旅”赛道或其他赛道比赛（只能选择参加一个赛道）。</a:t>
            </a:r>
            <a:endParaRPr kumimoji="0" lang="en-US" altLang="zh-CN" b="0" i="0" u="none" strike="noStrike" kern="1200" cap="none" spc="0" normalizeH="0" baseline="0" noProof="0" dirty="0">
              <a:ln>
                <a:noFill/>
              </a:ln>
              <a:effectLst/>
              <a:uLnTx/>
              <a:uFillTx/>
              <a:latin typeface="黑体" panose="02010609060101010101" charset="-122"/>
              <a:ea typeface="黑体" panose="02010609060101010101" charset="-122"/>
              <a:cs typeface="Calibri Light" panose="020F0302020204030204" pitchFamily="34" charset="0"/>
            </a:endParaRPr>
          </a:p>
        </p:txBody>
      </p:sp>
      <p:grpSp>
        <p:nvGrpSpPr>
          <p:cNvPr id="53" name="Group 52"/>
          <p:cNvGrpSpPr/>
          <p:nvPr/>
        </p:nvGrpSpPr>
        <p:grpSpPr>
          <a:xfrm>
            <a:off x="2321604" y="3330268"/>
            <a:ext cx="360363" cy="354013"/>
            <a:chOff x="9161463" y="4692650"/>
            <a:chExt cx="360363" cy="354013"/>
          </a:xfrm>
          <a:solidFill>
            <a:schemeClr val="bg1"/>
          </a:solidFill>
        </p:grpSpPr>
        <p:sp>
          <p:nvSpPr>
            <p:cNvPr id="54" name="Freeform 156"/>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55" name="Freeform 157"/>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56" name="Freeform 158"/>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57" name="Freeform 159"/>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grpSp>
      <p:grpSp>
        <p:nvGrpSpPr>
          <p:cNvPr id="59" name="Group 58"/>
          <p:cNvGrpSpPr/>
          <p:nvPr/>
        </p:nvGrpSpPr>
        <p:grpSpPr>
          <a:xfrm>
            <a:off x="4139748" y="3326299"/>
            <a:ext cx="301625" cy="361951"/>
            <a:chOff x="5584825" y="2163763"/>
            <a:chExt cx="301625" cy="361951"/>
          </a:xfrm>
          <a:solidFill>
            <a:schemeClr val="bg1"/>
          </a:solidFill>
        </p:grpSpPr>
        <p:sp>
          <p:nvSpPr>
            <p:cNvPr id="60" name="Freeform 189"/>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61" name="Freeform 190"/>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62" name="Freeform 191"/>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63" name="Freeform 192"/>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grpSp>
      <p:grpSp>
        <p:nvGrpSpPr>
          <p:cNvPr id="64" name="Group 63"/>
          <p:cNvGrpSpPr/>
          <p:nvPr/>
        </p:nvGrpSpPr>
        <p:grpSpPr>
          <a:xfrm>
            <a:off x="5975352" y="3326299"/>
            <a:ext cx="241300" cy="361951"/>
            <a:chOff x="7778750" y="2535238"/>
            <a:chExt cx="241300" cy="361951"/>
          </a:xfrm>
          <a:solidFill>
            <a:schemeClr val="bg1"/>
          </a:solidFill>
        </p:grpSpPr>
        <p:sp>
          <p:nvSpPr>
            <p:cNvPr id="65" name="Freeform 64"/>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66" name="Freeform 65"/>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67" name="Freeform 66"/>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grpSp>
      <p:grpSp>
        <p:nvGrpSpPr>
          <p:cNvPr id="68" name="Group 67"/>
          <p:cNvGrpSpPr/>
          <p:nvPr/>
        </p:nvGrpSpPr>
        <p:grpSpPr>
          <a:xfrm>
            <a:off x="7729200" y="3326299"/>
            <a:ext cx="344488" cy="361950"/>
            <a:chOff x="6276975" y="723900"/>
            <a:chExt cx="344488" cy="361950"/>
          </a:xfrm>
          <a:solidFill>
            <a:schemeClr val="bg1"/>
          </a:solidFill>
        </p:grpSpPr>
        <p:sp>
          <p:nvSpPr>
            <p:cNvPr id="69" name="Freeform 71"/>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70" name="Freeform 72"/>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71" name="Freeform 73"/>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72" name="Freeform 74"/>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73" name="Freeform 75"/>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grpSp>
      <p:grpSp>
        <p:nvGrpSpPr>
          <p:cNvPr id="74" name="Group 73"/>
          <p:cNvGrpSpPr/>
          <p:nvPr/>
        </p:nvGrpSpPr>
        <p:grpSpPr>
          <a:xfrm>
            <a:off x="9526705" y="3301693"/>
            <a:ext cx="360363" cy="360363"/>
            <a:chOff x="9166226" y="3952875"/>
            <a:chExt cx="360363" cy="360363"/>
          </a:xfrm>
          <a:solidFill>
            <a:schemeClr val="bg1"/>
          </a:solidFill>
        </p:grpSpPr>
        <p:sp>
          <p:nvSpPr>
            <p:cNvPr id="75" name="Freeform 24"/>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sp>
          <p:nvSpPr>
            <p:cNvPr id="76" name="Freeform 25"/>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effectLst/>
                <a:uLnTx/>
                <a:uFillTx/>
                <a:latin typeface="黑体" panose="02010609060101010101" charset="-122"/>
                <a:ea typeface="黑体" panose="02010609060101010101" charset="-122"/>
              </a:endParaRPr>
            </a:p>
          </p:txBody>
        </p:sp>
      </p:grpSp>
      <p:sp>
        <p:nvSpPr>
          <p:cNvPr id="81" name="TextBox 108"/>
          <p:cNvSpPr txBox="1">
            <a:spLocks noChangeArrowheads="1"/>
          </p:cNvSpPr>
          <p:nvPr/>
        </p:nvSpPr>
        <p:spPr bwMode="auto">
          <a:xfrm>
            <a:off x="719404" y="356660"/>
            <a:ext cx="5974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三、第六届“青年红色筑梦之旅”活动方案</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1568522"/>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1681349"/>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034280" y="2548890"/>
            <a:ext cx="7157720" cy="3138170"/>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“挑战杯”全国大学生系列科技学术竞赛</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10810875" cy="2724150"/>
          </a:xfrm>
          <a:prstGeom prst="rect">
            <a:avLst/>
          </a:prstGeom>
          <a:noFill/>
          <a:ln w="9525">
            <a:noFill/>
            <a:miter lim="800000"/>
          </a:ln>
        </p:spPr>
        <p:txBody>
          <a:bodyPr rot="0" vert="horz" wrap="square" lIns="121920" tIns="60960" rIns="121920" bIns="60960" anchor="t" anchorCtr="0">
            <a:noAutofit/>
          </a:bodyPr>
          <a:lstStyle/>
          <a:p>
            <a:pPr indent="457200" fontAlgn="auto">
              <a:lnSpc>
                <a:spcPct val="150000"/>
              </a:lnSpc>
              <a:extLst>
                <a:ext uri="{35155182-B16C-46BC-9424-99874614C6A1}">
                  <wpsdc:indentchars xmlns:wpsdc="http://www.wps.cn/officeDocument/2017/drawingmlCustomData" val="200" checksum="59296752"/>
                </a:ext>
              </a:extLst>
            </a:pPr>
            <a:r>
              <a:rPr dirty="0">
                <a:latin typeface="黑体" panose="02010609060101010101" charset="-122"/>
                <a:ea typeface="黑体" panose="02010609060101010101" charset="-122"/>
              </a:rPr>
              <a:t>2013 年 11 月 8 日，习近平总书记向 2013 年全球创业周中国站活动组委会专门致贺信，特别强调了青年学生在创新创业中的重要作用，并指出全社会都应当重视和支持青年创新创业。党的十八届三中全会对“健全促进就业创业体制机制”做出了专门部署，指出了明确方向。为贯彻落实习近平总书记系列重要讲话和党中央有关指示精神，适应大学生创业发展的形势需要，在原有“挑战杯”中国大学生创业计划竞赛的基础上，共青团中央、教育部、人力资源和社会保障部、中国科协、全国学联决定，自 2014 年起共同组织开展“创青春”全国大学生创业大赛，每两年举办一次。</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一、“创青春”全国大学生创业大赛</a:t>
            </a:r>
            <a:endParaRPr lang="zh-CN" altLang="en-US" sz="2400" b="1" dirty="0">
              <a:solidFill>
                <a:prstClr val="black"/>
              </a:solidFill>
              <a:latin typeface="黑体" panose="02010609060101010101" charset="-122"/>
              <a:ea typeface="黑体" panose="02010609060101010101" charset="-122"/>
            </a:endParaRPr>
          </a:p>
        </p:txBody>
      </p:sp>
      <p:pic>
        <p:nvPicPr>
          <p:cNvPr id="108" name="图片 107"/>
          <p:cNvPicPr/>
          <p:nvPr/>
        </p:nvPicPr>
        <p:blipFill>
          <a:blip r:embed="rId1"/>
          <a:stretch>
            <a:fillRect/>
          </a:stretch>
        </p:blipFill>
        <p:spPr>
          <a:xfrm>
            <a:off x="2338705" y="3451225"/>
            <a:ext cx="7599045" cy="30562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34035" y="1591310"/>
            <a:ext cx="6015990" cy="4331970"/>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（二）参赛基本要求</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参赛项目应有较高立意，积极践行社会主义核心价值观；应符合国家相关法律法规规定、政策导向；应为参赛团队真实项目，不得侵犯他人知识产权，不得借用他人项目参赛；存在剽窃、盗用、提供虚假材料或违反相关法律法规的，一经发现将取消参赛相关权利并自负一切法律责任。已获往届“挑战杯”中国大学生创业计划竞赛、“创青春”全国大学生创业大赛、“挑战杯——彩虹人生”全国职业学校创新创效创业大赛全国金奖（特等奖）、银奖（一等奖）的项目，不可重复报名。</a:t>
            </a:r>
            <a:endParaRPr lang="zh-CN"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一、“创青春”全国大学生创业大赛</a:t>
            </a:r>
            <a:endParaRPr lang="zh-CN" altLang="en-US" sz="2400" b="1" dirty="0">
              <a:solidFill>
                <a:prstClr val="black"/>
              </a:solidFill>
              <a:latin typeface="黑体" panose="02010609060101010101" charset="-122"/>
              <a:ea typeface="黑体" panose="02010609060101010101" charset="-122"/>
            </a:endParaRPr>
          </a:p>
        </p:txBody>
      </p:sp>
      <p:pic>
        <p:nvPicPr>
          <p:cNvPr id="109" name="图片 108"/>
          <p:cNvPicPr/>
          <p:nvPr/>
        </p:nvPicPr>
        <p:blipFill>
          <a:blip r:embed="rId1"/>
          <a:stretch>
            <a:fillRect/>
          </a:stretch>
        </p:blipFill>
        <p:spPr>
          <a:xfrm>
            <a:off x="6748145" y="1812290"/>
            <a:ext cx="4799330" cy="3717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207010" y="723265"/>
            <a:ext cx="7837805" cy="5911850"/>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（三）参赛项目申报</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（1）科技创新和未来产业：突出科技创新，在人工智能、网络信息、生命科学、新材料、新能源等领域，结合实践观察设计项目。</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（2）乡村振兴和脱贫攻坚：围绕实施乡村振兴战略和打赢脱贫攻坚战，在农林牧渔、电子商务、旅游休闲等领域，结合实践观察设计项目。</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（3）城市治理和社会服务：围绕国家治理体系和治理能力现代化，在政务服务、消费生活、医疗服务、教育培训、交通物流、金融服务等领域，结合实践观察设计项目。</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（4）生态环保和可持续发展：围绕可持续发展战略，在环境治理、可持续资源开发、生态环保、清洁能源应用等领域，结合实践观察设计项目。</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5）文化创意和区域合作：突出共融、共享，紧密围绕“一带一路”和“京津冀”“长三角”“粤港澳大湾区”“成渝经济圈”等经济合作带建设，在工艺与设计、动漫广告、体育竞技和国际文化传播、对外交流培训、对外经贸等领域，结合实践观察设计项目。</a:t>
            </a:r>
            <a:endParaRPr lang="zh-CN"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一、“创青春”全国大学生创业大赛</a:t>
            </a:r>
            <a:endParaRPr lang="zh-CN" altLang="en-US" sz="2400" b="1" dirty="0">
              <a:solidFill>
                <a:prstClr val="black"/>
              </a:solidFill>
              <a:latin typeface="黑体" panose="02010609060101010101" charset="-122"/>
              <a:ea typeface="黑体" panose="02010609060101010101" charset="-122"/>
            </a:endParaRPr>
          </a:p>
        </p:txBody>
      </p:sp>
      <p:pic>
        <p:nvPicPr>
          <p:cNvPr id="110" name="图片 109"/>
          <p:cNvPicPr/>
          <p:nvPr/>
        </p:nvPicPr>
        <p:blipFill>
          <a:blip r:embed="rId1"/>
          <a:stretch>
            <a:fillRect/>
          </a:stretch>
        </p:blipFill>
        <p:spPr>
          <a:xfrm>
            <a:off x="8044815" y="2114550"/>
            <a:ext cx="3817620" cy="3511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207010" y="1263650"/>
            <a:ext cx="7125335" cy="505904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（四）参赛形式</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以学校为单位统一申报，以项目团队形式参赛，每个团队人数原则上不超过 10 人，每个项目指导教师原则上不超过 3 人。对于跨校组队参赛的项目，各成员须事先协商明确项目的申报单位，各省级组织协调委员会最终明确项目的申报单位。全国决赛报名截止后，只可进行人员删减，不可进行人员顺序调整及人员添加。参赛项目涉及知识产权的，在报名时须提交具有法律效力的发明创造或专利技术所有人的书面授权许可、项目鉴定证书、专利证书等。对于已工商注册的项目，在报名时可提交相关证明材料（含单位概况、法定代表人情况、营业执照复印件、税务登记证复印件、组织机构代码复印件、股权结构等材料）。已工商注册项目的负责人须为企业法人代表。企业法人代表在通知发布之日后进行变更的不予认可。</a:t>
            </a:r>
            <a:endParaRPr lang="zh-CN"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一、“创青春”全国大学生创业大赛</a:t>
            </a:r>
            <a:endParaRPr lang="zh-CN" altLang="en-US" sz="2400" b="1" dirty="0">
              <a:solidFill>
                <a:prstClr val="black"/>
              </a:solidFill>
              <a:latin typeface="黑体" panose="02010609060101010101" charset="-122"/>
              <a:ea typeface="黑体" panose="02010609060101010101" charset="-122"/>
            </a:endParaRPr>
          </a:p>
        </p:txBody>
      </p:sp>
      <p:pic>
        <p:nvPicPr>
          <p:cNvPr id="111" name="图片 110"/>
          <p:cNvPicPr/>
          <p:nvPr/>
        </p:nvPicPr>
        <p:blipFill>
          <a:blip r:embed="rId1"/>
          <a:stretch>
            <a:fillRect/>
          </a:stretch>
        </p:blipFill>
        <p:spPr>
          <a:xfrm>
            <a:off x="7474585" y="2094230"/>
            <a:ext cx="4236085" cy="35699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linds(horizontal)">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207010" y="1263650"/>
            <a:ext cx="5572125" cy="505904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（五）各类专项赛事</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1. MBA 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2014 年、2016 年、2018 年均设立了 MBA 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2. 网络信息经济专项赛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2018 年设立了网络信息经济专项赛。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3. 电子商务专项赛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2016 年设立了电子商务专项赛。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项目须符合互联网与商业贸易活动的结合，或基于互联网对传统商业贸易产业的改造</a:t>
            </a:r>
            <a:r>
              <a:rPr lang="zh-CN" dirty="0">
                <a:effectLst>
                  <a:outerShdw blurRad="38100" dist="19050" dir="2700000" algn="tl" rotWithShape="0">
                    <a:schemeClr val="dk1">
                      <a:alpha val="40000"/>
                    </a:schemeClr>
                  </a:outerShdw>
                </a:effectLst>
                <a:latin typeface="黑体" panose="02010609060101010101" charset="-122"/>
                <a:ea typeface="黑体" panose="02010609060101010101" charset="-122"/>
              </a:rPr>
              <a:t>。</a:t>
            </a:r>
            <a:endParaRPr lang="zh-CN"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5059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一、“创青春”全国大学生创业大赛</a:t>
            </a:r>
            <a:endParaRPr lang="zh-CN" altLang="en-US" sz="2400" b="1" dirty="0">
              <a:solidFill>
                <a:prstClr val="black"/>
              </a:solidFill>
              <a:latin typeface="黑体" panose="02010609060101010101" charset="-122"/>
              <a:ea typeface="黑体" panose="02010609060101010101" charset="-122"/>
            </a:endParaRPr>
          </a:p>
        </p:txBody>
      </p:sp>
      <p:pic>
        <p:nvPicPr>
          <p:cNvPr id="112" name="图片 111"/>
          <p:cNvPicPr/>
          <p:nvPr/>
        </p:nvPicPr>
        <p:blipFill>
          <a:blip r:embed="rId1"/>
          <a:stretch>
            <a:fillRect/>
          </a:stretch>
        </p:blipFill>
        <p:spPr>
          <a:xfrm>
            <a:off x="5953125" y="1852295"/>
            <a:ext cx="5422265" cy="38817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down)">
                                      <p:cBhvr>
                                        <p:cTn id="7"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1734185" y="1833880"/>
            <a:ext cx="8723630"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项目十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大学生创新创业赛事概览</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207010" y="1263650"/>
            <a:ext cx="7125335" cy="505904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挑战杯”全国大学生课外学术科技作品竞赛（以下简称“‘挑战杯’竞赛”）是由共青团中央、中国科协、教育部、全国学联和地方政府共同主办，国内著名大学、新闻媒体联合发起的一项具有导向性、示范性和群众性的全国竞赛活动。“挑战杯”竞赛始终坚持“崇尚科学、追求真知、勤奋学习、锐意创新、迎接挑战”的宗旨，在促进青年</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创新人才成长、深化高校素质教育、推动经济社会发展等方面发挥了积极作用，在广大高校乃至社会上产生了广泛而良好的影响，被誉为当代大学生科技创新的“奥林匹克”盛会。</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大赛一般于 4 月开始，11 月结束。高等学校在校学生申报自然科学类学术论文、哲学社会科学类社会调查报告和学术论文、科技发明制作三类作品参赛。专家评定出具有较高学术理论水平、实际应用价值和创新意义的优秀作品，给予奖励。</a:t>
            </a:r>
            <a:endParaRPr lang="zh-CN"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6888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二、“挑战杯”全国大学生课外学术科技作品竞赛</a:t>
            </a:r>
            <a:endParaRPr lang="zh-CN" altLang="en-US" sz="2400" b="1" dirty="0">
              <a:solidFill>
                <a:prstClr val="black"/>
              </a:solidFill>
              <a:latin typeface="黑体" panose="02010609060101010101" charset="-122"/>
              <a:ea typeface="黑体" panose="02010609060101010101" charset="-122"/>
            </a:endParaRPr>
          </a:p>
        </p:txBody>
      </p:sp>
      <p:pic>
        <p:nvPicPr>
          <p:cNvPr id="113" name="图片 112"/>
          <p:cNvPicPr/>
          <p:nvPr/>
        </p:nvPicPr>
        <p:blipFill>
          <a:blip r:embed="rId1"/>
          <a:stretch>
            <a:fillRect/>
          </a:stretch>
        </p:blipFill>
        <p:spPr>
          <a:xfrm>
            <a:off x="7607935" y="1685290"/>
            <a:ext cx="3827145" cy="3885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wipe(down)">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1692275"/>
            <a:ext cx="6652260" cy="82994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6652260" cy="95440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1811087"/>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1839345"/>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1692275"/>
            <a:ext cx="6261100" cy="829945"/>
          </a:xfrm>
          <a:prstGeom prst="rect">
            <a:avLst/>
          </a:prstGeom>
        </p:spPr>
        <p:txBody>
          <a:bodyPr wrap="squar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中国国际“互联网 +”大学生创新创业大赛</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305"/>
            <a:ext cx="5999480" cy="829945"/>
          </a:xfrm>
          <a:prstGeom prst="rect">
            <a:avLst/>
          </a:prstGeom>
        </p:spPr>
        <p:txBody>
          <a:bodyPr wrap="squar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“挑战杯”全国大学生系列科技学术竞赛</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179955"/>
            <a:ext cx="6576695" cy="3449955"/>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了解中国国际“互联网 +”大学生创新创业大赛的赛程。</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了解“挑战杯”全国大学生创业大赛的赛程。</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熟悉大学生创新创业各类赛事的参赛流程。</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136341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023485" y="2357755"/>
            <a:ext cx="7198360" cy="3138170"/>
          </a:xfrm>
          <a:prstGeom prst="rect">
            <a:avLst/>
          </a:prstGeom>
        </p:spPr>
        <p:txBody>
          <a:bodyPr wrap="square">
            <a:spAutoFit/>
          </a:bodyPr>
          <a:lstStyle/>
          <a:p>
            <a:pPr algn="l" fontAlgn="ctr"/>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中国国际“互联网 +”大学生创新创业大赛</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10810875" cy="2724150"/>
          </a:xfrm>
          <a:prstGeom prst="rect">
            <a:avLst/>
          </a:prstGeom>
          <a:noFill/>
          <a:ln w="9525">
            <a:noFill/>
            <a:miter lim="800000"/>
          </a:ln>
        </p:spPr>
        <p:txBody>
          <a:bodyPr rot="0" vert="horz" wrap="square" lIns="121920" tIns="60960" rIns="121920" bIns="60960" anchor="t" anchorCtr="0">
            <a:noAutofit/>
          </a:bodyPr>
          <a:lstStyle/>
          <a:p>
            <a:pPr indent="457200" fontAlgn="auto">
              <a:lnSpc>
                <a:spcPct val="150000"/>
              </a:lnSpc>
              <a:extLst>
                <a:ext uri="{35155182-B16C-46BC-9424-99874614C6A1}">
                  <wpsdc:indentchars xmlns:wpsdc="http://www.wps.cn/officeDocument/2017/drawingmlCustomData" val="200" checksum="59296752"/>
                </a:ext>
              </a:extLst>
            </a:pPr>
            <a:r>
              <a:rPr dirty="0">
                <a:latin typeface="黑体" panose="02010609060101010101" charset="-122"/>
                <a:ea typeface="黑体" panose="02010609060101010101" charset="-122"/>
              </a:rPr>
              <a:t>中国“互联网 +”大学生创新创业大赛，由教育部与有关部委和省人民政府共同主办。大赛旨在深化高等教育综合改革，激发大学生的创造力，培养造就“大众创业、万众创新”的主力军；推动赛事成果转化，促进“互联网 +”新业态形成，服务经济提质增效升级；以创新引领创业、创业带动就业，推动毕业生更高质量创业就业。首届中国“互联网 +”大学生创新创业大赛于 2015 年举办；第三届中国“互联网 +”大学生创新创业大赛时，习近平总书记给“青年红色筑梦之旅”的大学生回信予以勉励。从第六届开始，赛事更名为“中国国际‘互联网 +’大学生创新创业大赛”。</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一、大赛简介</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2304415" y="3444875"/>
            <a:ext cx="8105775" cy="30841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136647"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3" name="椭圆 12"/>
          <p:cNvSpPr/>
          <p:nvPr/>
        </p:nvSpPr>
        <p:spPr>
          <a:xfrm>
            <a:off x="129794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prstClr val="white"/>
                </a:solidFill>
                <a:latin typeface="黑体" panose="02010609060101010101" charset="-122"/>
                <a:ea typeface="黑体" panose="02010609060101010101" charset="-122"/>
              </a:rPr>
              <a:t>（一）赛事主题</a:t>
            </a:r>
            <a:endParaRPr lang="zh-CN" altLang="en-US" sz="2400" b="1" dirty="0">
              <a:solidFill>
                <a:prstClr val="white"/>
              </a:solidFill>
              <a:latin typeface="黑体" panose="02010609060101010101" charset="-122"/>
              <a:ea typeface="黑体" panose="02010609060101010101" charset="-122"/>
            </a:endParaRPr>
          </a:p>
        </p:txBody>
      </p:sp>
      <p:sp>
        <p:nvSpPr>
          <p:cNvPr id="15" name="椭圆 14"/>
          <p:cNvSpPr/>
          <p:nvPr/>
        </p:nvSpPr>
        <p:spPr>
          <a:xfrm>
            <a:off x="4785765" y="3546475"/>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6" name="椭圆 15"/>
          <p:cNvSpPr/>
          <p:nvPr/>
        </p:nvSpPr>
        <p:spPr>
          <a:xfrm>
            <a:off x="4931347" y="3692057"/>
            <a:ext cx="2329306" cy="2329306"/>
          </a:xfrm>
          <a:prstGeom prst="ellipse">
            <a:avLst/>
          </a:prstGeom>
          <a:solidFill>
            <a:srgbClr val="EDEDE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204273"/>
                </a:solidFill>
                <a:latin typeface="黑体" panose="02010609060101010101" charset="-122"/>
                <a:ea typeface="黑体" panose="02010609060101010101" charset="-122"/>
              </a:rPr>
              <a:t>（二）赛事主办方（以第六届为例）</a:t>
            </a:r>
            <a:endParaRPr lang="zh-CN" altLang="en-US" sz="2400" b="1" dirty="0">
              <a:solidFill>
                <a:srgbClr val="204273"/>
              </a:solidFill>
              <a:latin typeface="黑体" panose="02010609060101010101" charset="-122"/>
              <a:ea typeface="黑体" panose="02010609060101010101" charset="-122"/>
            </a:endParaRPr>
          </a:p>
        </p:txBody>
      </p:sp>
      <p:sp>
        <p:nvSpPr>
          <p:cNvPr id="18" name="椭圆 17"/>
          <p:cNvSpPr/>
          <p:nvPr/>
        </p:nvSpPr>
        <p:spPr>
          <a:xfrm>
            <a:off x="8434884"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9" name="椭圆 18"/>
          <p:cNvSpPr/>
          <p:nvPr/>
        </p:nvSpPr>
        <p:spPr>
          <a:xfrm>
            <a:off x="858046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prstClr val="white"/>
                </a:solidFill>
                <a:latin typeface="黑体" panose="02010609060101010101" charset="-122"/>
                <a:ea typeface="黑体" panose="02010609060101010101" charset="-122"/>
              </a:rPr>
              <a:t>（三）大赛目的</a:t>
            </a:r>
            <a:endParaRPr lang="zh-CN" altLang="en-US" sz="2400" b="1" dirty="0">
              <a:solidFill>
                <a:prstClr val="white"/>
              </a:solidFill>
              <a:latin typeface="黑体" panose="02010609060101010101" charset="-122"/>
              <a:ea typeface="黑体" panose="02010609060101010101" charset="-122"/>
            </a:endParaRPr>
          </a:p>
        </p:txBody>
      </p:sp>
      <p:grpSp>
        <p:nvGrpSpPr>
          <p:cNvPr id="26" name="组合 25"/>
          <p:cNvGrpSpPr/>
          <p:nvPr/>
        </p:nvGrpSpPr>
        <p:grpSpPr>
          <a:xfrm rot="1978849">
            <a:off x="3770058" y="3283807"/>
            <a:ext cx="902848" cy="1074675"/>
            <a:chOff x="6865257" y="1118912"/>
            <a:chExt cx="902848" cy="1074675"/>
          </a:xfrm>
          <a:solidFill>
            <a:srgbClr val="204273"/>
          </a:solidFill>
        </p:grpSpPr>
        <p:sp>
          <p:nvSpPr>
            <p:cNvPr id="27" name="燕尾形 26"/>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8" name="燕尾形 27"/>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9" name="燕尾形 28"/>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grpSp>
        <p:nvGrpSpPr>
          <p:cNvPr id="30" name="组合 29"/>
          <p:cNvGrpSpPr/>
          <p:nvPr/>
        </p:nvGrpSpPr>
        <p:grpSpPr>
          <a:xfrm rot="19312279" flipV="1">
            <a:off x="7557781" y="3289074"/>
            <a:ext cx="902848" cy="1074675"/>
            <a:chOff x="6865257" y="1118912"/>
            <a:chExt cx="902848" cy="1074675"/>
          </a:xfrm>
          <a:solidFill>
            <a:srgbClr val="204273"/>
          </a:solidFill>
        </p:grpSpPr>
        <p:sp>
          <p:nvSpPr>
            <p:cNvPr id="31" name="燕尾形 30"/>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2" name="燕尾形 31"/>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3" name="燕尾形 32"/>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sp>
        <p:nvSpPr>
          <p:cNvPr id="34" name="矩形 33"/>
          <p:cNvSpPr/>
          <p:nvPr/>
        </p:nvSpPr>
        <p:spPr>
          <a:xfrm>
            <a:off x="319405" y="3826510"/>
            <a:ext cx="3192145" cy="2306955"/>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大赛采用校级初赛、省级复赛、全国总决赛三级赛制。在校级初赛、省级复赛基础上，按照组委会配额择优遴选项目进入全国决赛。大赛一般历时 7 个月，于每年 3 月启动、10 月结束</a:t>
            </a:r>
            <a:r>
              <a:rPr lang="zh-CN" sz="1600" kern="0" dirty="0">
                <a:latin typeface="黑体" panose="02010609060101010101" charset="-122"/>
                <a:ea typeface="黑体" panose="02010609060101010101" charset="-122"/>
                <a:sym typeface="+mn-lt"/>
              </a:rPr>
              <a:t>。</a:t>
            </a:r>
            <a:endParaRPr lang="zh-CN" sz="1600" kern="0" dirty="0">
              <a:latin typeface="黑体" panose="02010609060101010101" charset="-122"/>
              <a:ea typeface="黑体" panose="02010609060101010101" charset="-122"/>
              <a:cs typeface="+mn-ea"/>
              <a:sym typeface="+mn-lt"/>
            </a:endParaRPr>
          </a:p>
        </p:txBody>
      </p:sp>
      <p:sp>
        <p:nvSpPr>
          <p:cNvPr id="35" name="矩形 34"/>
          <p:cNvSpPr/>
          <p:nvPr/>
        </p:nvSpPr>
        <p:spPr>
          <a:xfrm>
            <a:off x="3848100" y="448310"/>
            <a:ext cx="4628515" cy="2676525"/>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第六届大赛由教育部、中央统战部、中央网络安全和信息化委员会办公室、国家发展改革委、工业和信息化部、人力资源和社会保障部、农业农村部、中国科学院、中国工程院、国家知识产权局、国务院扶贫开发领导小组办公室、共青团中央和广东省人民政府共同主办，华南理工大学、广州市人民政府和深圳市人民政府承办。</a:t>
            </a:r>
            <a:endParaRPr lang="zh-CN" altLang="en-US" sz="1600" kern="0" dirty="0">
              <a:latin typeface="黑体" panose="02010609060101010101" charset="-122"/>
              <a:ea typeface="黑体" panose="02010609060101010101" charset="-122"/>
              <a:cs typeface="+mn-ea"/>
              <a:sym typeface="+mn-lt"/>
            </a:endParaRPr>
          </a:p>
        </p:txBody>
      </p:sp>
      <p:sp>
        <p:nvSpPr>
          <p:cNvPr id="36" name="矩形 35"/>
          <p:cNvSpPr/>
          <p:nvPr/>
        </p:nvSpPr>
        <p:spPr>
          <a:xfrm>
            <a:off x="8612505" y="3826510"/>
            <a:ext cx="3394075" cy="2306955"/>
          </a:xfrm>
          <a:prstGeom prst="rect">
            <a:avLst/>
          </a:prstGeom>
        </p:spPr>
        <p:txBody>
          <a:bodyPr wrap="square">
            <a:spAutoFit/>
          </a:bodyPr>
          <a:lstStyle/>
          <a:p>
            <a:pPr algn="just">
              <a:lnSpc>
                <a:spcPct val="150000"/>
              </a:lnSpc>
            </a:pPr>
            <a:r>
              <a:rPr sz="1600" kern="0" dirty="0">
                <a:latin typeface="黑体" panose="02010609060101010101" charset="-122"/>
                <a:ea typeface="黑体" panose="02010609060101010101" charset="-122"/>
                <a:sym typeface="+mn-lt"/>
              </a:rPr>
              <a:t>以赛促学，培养创新创业生力军。大赛旨在激发学生的创造力，努力成长为德才兼备的有为人才。以赛促教，探索素质教育新途径。全面推进素质教育，切实提高学生的创新精神、</a:t>
            </a:r>
            <a:r>
              <a:rPr lang="zh-CN" altLang="en-US" sz="1600" kern="0" dirty="0">
                <a:latin typeface="黑体" panose="02010609060101010101" charset="-122"/>
                <a:ea typeface="黑体" panose="02010609060101010101" charset="-122"/>
                <a:cs typeface="+mn-ea"/>
                <a:sym typeface="+mn-lt"/>
              </a:rPr>
              <a:t>创业意识和创新创业能力。</a:t>
            </a:r>
            <a:endParaRPr lang="zh-CN" altLang="en-US" sz="1600" kern="0" dirty="0">
              <a:latin typeface="黑体" panose="02010609060101010101" charset="-122"/>
              <a:ea typeface="黑体" panose="02010609060101010101" charset="-122"/>
              <a:cs typeface="+mn-ea"/>
              <a:sym typeface="+mn-lt"/>
            </a:endParaRPr>
          </a:p>
        </p:txBody>
      </p:sp>
      <p:sp>
        <p:nvSpPr>
          <p:cNvPr id="20"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一、大赛简介</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20065" y="903605"/>
            <a:ext cx="6570345" cy="547052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（一）参赛项目类型</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（1）“互联网 +”现代农业，包括农林牧渔等。</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（2）“互联网 +”制造业，包括先进制造、智能硬件、工业自动化、生物医药、节能环保、新材料、军工等。</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（3）“互联网 +”信息技术服务，包括人工智能技术、物联网技术、网络空间安全技术、大数据、云计算、工具软件、社交网络、媒体门户、企业服务、下一代通信技术、区块链等。</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（4）“互联网 +”文化创意服务，包括广播影视、设计服务、文化艺术、旅游休闲、艺术品交易、广告会展、动漫娱乐、体育竞技等。</a:t>
            </a:r>
            <a:endParaRPr dirty="0">
              <a:latin typeface="黑体" panose="02010609060101010101" charset="-122"/>
              <a:ea typeface="黑体" panose="02010609060101010101" charset="-122"/>
            </a:endParaRPr>
          </a:p>
          <a:p>
            <a:pPr indent="0" fontAlgn="auto">
              <a:lnSpc>
                <a:spcPct val="150000"/>
              </a:lnSpc>
            </a:pPr>
            <a:r>
              <a:rPr dirty="0">
                <a:latin typeface="黑体" panose="02010609060101010101" charset="-122"/>
                <a:ea typeface="黑体" panose="02010609060101010101" charset="-122"/>
              </a:rPr>
              <a:t>（5）“互联网 +”社会服务，包括电子商务、消费生活、金融、财经法务、房产家居、高效物流、教育培训、医疗健康、交通、人力资源服务等。</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9649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二、第六届中国国际“互联网 +”大学生创新创业大赛高教主赛道方案</a:t>
            </a:r>
            <a:endParaRPr lang="zh-CN" altLang="en-US" sz="2400" b="1" dirty="0">
              <a:solidFill>
                <a:prstClr val="black"/>
              </a:solidFill>
              <a:latin typeface="黑体" panose="02010609060101010101" charset="-122"/>
              <a:ea typeface="黑体" panose="02010609060101010101" charset="-122"/>
            </a:endParaRPr>
          </a:p>
        </p:txBody>
      </p:sp>
      <p:pic>
        <p:nvPicPr>
          <p:cNvPr id="101" name="图片 100"/>
          <p:cNvPicPr/>
          <p:nvPr/>
        </p:nvPicPr>
        <p:blipFill>
          <a:blip r:embed="rId1"/>
          <a:stretch>
            <a:fillRect/>
          </a:stretch>
        </p:blipFill>
        <p:spPr>
          <a:xfrm>
            <a:off x="7218045" y="1798320"/>
            <a:ext cx="4685665" cy="36817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64465" y="988695"/>
            <a:ext cx="7480300" cy="5470525"/>
          </a:xfrm>
          <a:prstGeom prst="rect">
            <a:avLst/>
          </a:prstGeom>
          <a:noFill/>
          <a:ln w="9525">
            <a:noFill/>
            <a:miter lim="800000"/>
          </a:ln>
        </p:spPr>
        <p:txBody>
          <a:bodyPr rot="0" vert="horz" wrap="square" lIns="121920" tIns="60960" rIns="121920" bIns="60960" anchor="t" anchorCtr="0">
            <a:noAutofit/>
          </a:bodyPr>
          <a:lstStyle/>
          <a:p>
            <a:pPr indent="0"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（二）参赛方式和要求</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（1）大赛以团队为单位报名参赛。允许跨校组建团队，每个团队的参赛成员不少于3 人，原则上不多于 15 人（含团队负责人），须为项目的实际核心成员。参赛团队所报参赛创业项目，须为本团队策划或经营的项目，不得借用他人项目参赛。</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（2）根据参赛团队负责人的学籍或学历确定参赛团队所代表的参赛学校，按照参赛学校所在的国家和地区，分为中国大陆参赛项目、中国港澳台地区参赛项目、国际参赛项目 3 类。国际参赛项目和中国港澳台地区参赛项目可根据当地教育情况适当调整学籍和学历的相关参赛要求。</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（3）所有参赛材料和现场答辩原则上使用中文或英文，如有其他语言需求，请联系大赛组委会。</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indent="0" fontAlgn="auto">
              <a:lnSpc>
                <a:spcPct val="150000"/>
              </a:lnSpc>
            </a:pPr>
            <a:r>
              <a:rPr dirty="0">
                <a:effectLst>
                  <a:outerShdw blurRad="38100" dist="19050" dir="2700000" algn="tl" rotWithShape="0">
                    <a:schemeClr val="dk1">
                      <a:alpha val="40000"/>
                    </a:schemeClr>
                  </a:outerShdw>
                </a:effectLst>
                <a:latin typeface="黑体" panose="02010609060101010101" charset="-122"/>
                <a:ea typeface="黑体" panose="02010609060101010101" charset="-122"/>
              </a:rPr>
              <a:t>（4）参赛项目不得含有任何违反《中华人民共和国宪法》及其他法律、法规的内容。须尊重中国文化，符合公序良俗。</a:t>
            </a:r>
            <a:endParaRPr dirty="0">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9649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二、第六届中国国际“互联网 +”大学生创新创业大赛高教主赛道方案</a:t>
            </a:r>
            <a:endParaRPr lang="zh-CN" altLang="en-US" sz="2400" b="1" dirty="0">
              <a:solidFill>
                <a:prstClr val="black"/>
              </a:solidFill>
              <a:latin typeface="黑体" panose="02010609060101010101" charset="-122"/>
              <a:ea typeface="黑体" panose="02010609060101010101" charset="-122"/>
            </a:endParaRPr>
          </a:p>
        </p:txBody>
      </p:sp>
      <p:pic>
        <p:nvPicPr>
          <p:cNvPr id="102" name="图片 101"/>
          <p:cNvPicPr/>
          <p:nvPr/>
        </p:nvPicPr>
        <p:blipFill>
          <a:blip r:embed="rId1"/>
          <a:stretch>
            <a:fillRect/>
          </a:stretch>
        </p:blipFill>
        <p:spPr>
          <a:xfrm>
            <a:off x="7787005" y="1997075"/>
            <a:ext cx="4088130" cy="34537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4477</Words>
  <Application>WPS 演示</Application>
  <PresentationFormat>宽屏</PresentationFormat>
  <Paragraphs>155</Paragraphs>
  <Slides>21</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黑体</vt:lpstr>
      <vt:lpstr>Arial</vt:lpstr>
      <vt:lpstr>Century Gothic</vt:lpstr>
      <vt:lpstr>Calibri</vt:lpstr>
      <vt:lpstr>微软雅黑</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