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2"/>
  </p:handoutMasterIdLst>
  <p:sldIdLst>
    <p:sldId id="287" r:id="rId3"/>
    <p:sldId id="975" r:id="rId4"/>
    <p:sldId id="277" r:id="rId6"/>
    <p:sldId id="1047" r:id="rId7"/>
    <p:sldId id="278" r:id="rId8"/>
    <p:sldId id="319" r:id="rId9"/>
    <p:sldId id="1067" r:id="rId10"/>
    <p:sldId id="1068" r:id="rId11"/>
    <p:sldId id="1069" r:id="rId12"/>
    <p:sldId id="1024" r:id="rId13"/>
    <p:sldId id="1070" r:id="rId14"/>
    <p:sldId id="262" r:id="rId15"/>
    <p:sldId id="320" r:id="rId16"/>
    <p:sldId id="1072" r:id="rId17"/>
    <p:sldId id="1073" r:id="rId18"/>
    <p:sldId id="1074" r:id="rId19"/>
    <p:sldId id="1075" r:id="rId20"/>
    <p:sldId id="28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7" userDrawn="1">
          <p15:clr>
            <a:srgbClr val="A4A3A4"/>
          </p15:clr>
        </p15:guide>
        <p15:guide id="2" pos="380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77"/>
        <p:guide pos="380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1000" y="685800"/>
            <a:ext cx="6096000" cy="3429000"/>
          </a:xfrm>
        </p:spPr>
      </p:sp>
      <p:sp>
        <p:nvSpPr>
          <p:cNvPr id="2447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4" Type="http://schemas.openxmlformats.org/officeDocument/2006/relationships/notesSlide" Target="../notesSlides/notesSlide9.xml"/><Relationship Id="rId13" Type="http://schemas.openxmlformats.org/officeDocument/2006/relationships/slideLayout" Target="../slideLayouts/slideLayout2.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5" Type="http://schemas.openxmlformats.org/officeDocument/2006/relationships/notesSlide" Target="../notesSlides/notesSlide10.xml"/><Relationship Id="rId34" Type="http://schemas.openxmlformats.org/officeDocument/2006/relationships/slideLayout" Target="../slideLayouts/slideLayout2.xml"/><Relationship Id="rId33" Type="http://schemas.openxmlformats.org/officeDocument/2006/relationships/tags" Target="../tags/tag113.xml"/><Relationship Id="rId32" Type="http://schemas.openxmlformats.org/officeDocument/2006/relationships/tags" Target="../tags/tag112.xml"/><Relationship Id="rId31" Type="http://schemas.openxmlformats.org/officeDocument/2006/relationships/tags" Target="../tags/tag111.xml"/><Relationship Id="rId30" Type="http://schemas.openxmlformats.org/officeDocument/2006/relationships/tags" Target="../tags/tag110.xml"/><Relationship Id="rId3" Type="http://schemas.openxmlformats.org/officeDocument/2006/relationships/tags" Target="../tags/tag83.xml"/><Relationship Id="rId29" Type="http://schemas.openxmlformats.org/officeDocument/2006/relationships/tags" Target="../tags/tag109.xml"/><Relationship Id="rId28" Type="http://schemas.openxmlformats.org/officeDocument/2006/relationships/tags" Target="../tags/tag108.xml"/><Relationship Id="rId27" Type="http://schemas.openxmlformats.org/officeDocument/2006/relationships/tags" Target="../tags/tag107.xml"/><Relationship Id="rId26" Type="http://schemas.openxmlformats.org/officeDocument/2006/relationships/tags" Target="../tags/tag106.xml"/><Relationship Id="rId25" Type="http://schemas.openxmlformats.org/officeDocument/2006/relationships/tags" Target="../tags/tag105.xml"/><Relationship Id="rId24" Type="http://schemas.openxmlformats.org/officeDocument/2006/relationships/tags" Target="../tags/tag104.xml"/><Relationship Id="rId23" Type="http://schemas.openxmlformats.org/officeDocument/2006/relationships/tags" Target="../tags/tag103.xml"/><Relationship Id="rId22" Type="http://schemas.openxmlformats.org/officeDocument/2006/relationships/tags" Target="../tags/tag102.xml"/><Relationship Id="rId21" Type="http://schemas.openxmlformats.org/officeDocument/2006/relationships/tags" Target="../tags/tag101.xml"/><Relationship Id="rId20" Type="http://schemas.openxmlformats.org/officeDocument/2006/relationships/tags" Target="../tags/tag100.xml"/><Relationship Id="rId2" Type="http://schemas.openxmlformats.org/officeDocument/2006/relationships/tags" Target="../tags/tag82.xml"/><Relationship Id="rId19" Type="http://schemas.openxmlformats.org/officeDocument/2006/relationships/tags" Target="../tags/tag99.xml"/><Relationship Id="rId18" Type="http://schemas.openxmlformats.org/officeDocument/2006/relationships/tags" Target="../tags/tag98.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2" Type="http://schemas.openxmlformats.org/officeDocument/2006/relationships/notesSlide" Target="../notesSlides/notesSlide15.xml"/><Relationship Id="rId11" Type="http://schemas.openxmlformats.org/officeDocument/2006/relationships/slideLayout" Target="../slideLayouts/slideLayout2.xml"/><Relationship Id="rId10" Type="http://schemas.openxmlformats.org/officeDocument/2006/relationships/tags" Target="../tags/tag124.xml"/><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8" Type="http://schemas.openxmlformats.org/officeDocument/2006/relationships/notesSlide" Target="../notesSlides/notesSlide16.xml"/><Relationship Id="rId17" Type="http://schemas.openxmlformats.org/officeDocument/2006/relationships/slideLayout" Target="../slideLayouts/slideLayout2.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18.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0" Type="http://schemas.openxmlformats.org/officeDocument/2006/relationships/notesSlide" Target="../notesSlides/notesSlide17.xml"/><Relationship Id="rId2" Type="http://schemas.openxmlformats.org/officeDocument/2006/relationships/tags" Target="../tags/tag142.xml"/><Relationship Id="rId19" Type="http://schemas.openxmlformats.org/officeDocument/2006/relationships/slideLayout" Target="../slideLayouts/slideLayout1.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0" Type="http://schemas.openxmlformats.org/officeDocument/2006/relationships/notesSlide" Target="../notesSlides/notesSlide6.xml"/><Relationship Id="rId2" Type="http://schemas.openxmlformats.org/officeDocument/2006/relationships/tags" Target="../tags/tag28.xml"/><Relationship Id="rId19" Type="http://schemas.openxmlformats.org/officeDocument/2006/relationships/slideLayout" Target="../slideLayouts/slideLayout2.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8" Type="http://schemas.openxmlformats.org/officeDocument/2006/relationships/notesSlide" Target="../notesSlides/notesSlide7.xml"/><Relationship Id="rId17" Type="http://schemas.openxmlformats.org/officeDocument/2006/relationships/slideLayout" Target="../slideLayouts/slideLayout2.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0" Type="http://schemas.openxmlformats.org/officeDocument/2006/relationships/notesSlide" Target="../notesSlides/notesSlide8.xml"/><Relationship Id="rId1" Type="http://schemas.openxmlformats.org/officeDocument/2006/relationships/tags" Target="../tags/tag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二、创业资源管理</a:t>
            </a:r>
            <a:endParaRPr lang="zh-CN" altLang="en-US" sz="2400" b="1" dirty="0">
              <a:solidFill>
                <a:prstClr val="black"/>
              </a:solidFill>
              <a:latin typeface="黑体" panose="02010609060101010101" charset="-122"/>
              <a:ea typeface="黑体" panose="02010609060101010101" charset="-122"/>
            </a:endParaRPr>
          </a:p>
        </p:txBody>
      </p:sp>
      <p:sp>
        <p:nvSpPr>
          <p:cNvPr id="2" name="椭圆 1"/>
          <p:cNvSpPr/>
          <p:nvPr>
            <p:custDataLst>
              <p:tags r:id="rId1"/>
            </p:custDataLst>
          </p:nvPr>
        </p:nvSpPr>
        <p:spPr>
          <a:xfrm>
            <a:off x="6317698" y="3095625"/>
            <a:ext cx="914400" cy="91440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黑体" panose="02010609060101010101" charset="-122"/>
                <a:sym typeface="Arial" panose="020B0604020202020204" pitchFamily="34" charset="0"/>
              </a:rPr>
              <a:t>03</a:t>
            </a:r>
            <a:endParaRPr lang="zh-CN" altLang="en-US" sz="2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7" name="椭圆 16"/>
          <p:cNvSpPr/>
          <p:nvPr>
            <p:custDataLst>
              <p:tags r:id="rId2"/>
            </p:custDataLst>
          </p:nvPr>
        </p:nvSpPr>
        <p:spPr>
          <a:xfrm flipH="1">
            <a:off x="5199440" y="2053962"/>
            <a:ext cx="914400" cy="914400"/>
          </a:xfrm>
          <a:prstGeom prst="ellipse">
            <a:avLst/>
          </a:prstGeom>
          <a:solidFill>
            <a:srgbClr val="3498DB"/>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黑体" panose="02010609060101010101" charset="-122"/>
                <a:sym typeface="Arial" panose="020B0604020202020204" pitchFamily="34" charset="0"/>
              </a:rPr>
              <a:t>01</a:t>
            </a:r>
            <a:endParaRPr lang="zh-CN" altLang="en-US" sz="2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 name="矩形 2"/>
          <p:cNvSpPr/>
          <p:nvPr>
            <p:custDataLst>
              <p:tags r:id="rId3"/>
            </p:custDataLst>
          </p:nvPr>
        </p:nvSpPr>
        <p:spPr>
          <a:xfrm flipH="1">
            <a:off x="6058596" y="2509425"/>
            <a:ext cx="45719" cy="43200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5" name="TextBox 3"/>
          <p:cNvSpPr/>
          <p:nvPr>
            <p:custDataLst>
              <p:tags r:id="rId4"/>
            </p:custDataLst>
          </p:nvPr>
        </p:nvSpPr>
        <p:spPr>
          <a:xfrm>
            <a:off x="5828584" y="4330954"/>
            <a:ext cx="45719" cy="2498471"/>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 name="文本框 3"/>
          <p:cNvSpPr txBox="1"/>
          <p:nvPr>
            <p:custDataLst>
              <p:tags r:id="rId5"/>
            </p:custDataLst>
          </p:nvPr>
        </p:nvSpPr>
        <p:spPr>
          <a:xfrm>
            <a:off x="7378700" y="2794635"/>
            <a:ext cx="3825875" cy="421005"/>
          </a:xfrm>
          <a:prstGeom prst="rect">
            <a:avLst/>
          </a:prstGeom>
        </p:spPr>
        <p:txBody>
          <a:bodyPr wrap="square" lIns="90000" tIns="46800" rIns="90000" bIns="46800" anchor="b" anchorCtr="0"/>
          <a:lstStyle>
            <a:defPPr>
              <a:defRPr lang="zh-CN"/>
            </a:defPPr>
            <a:lvl1pPr>
              <a:defRPr>
                <a:solidFill>
                  <a:srgbClr val="000000">
                    <a:lumMod val="75000"/>
                  </a:srgbClr>
                </a:solidFill>
                <a:latin typeface="Calibri Light" panose="020F0302020204030204"/>
              </a:defRPr>
            </a:lvl1pPr>
          </a:lstStyle>
          <a:p>
            <a:pPr>
              <a:lnSpc>
                <a:spcPct val="120000"/>
              </a:lnSpc>
            </a:pPr>
            <a:r>
              <a:rPr lang="zh-CN" altLang="en-US" b="1" spc="300">
                <a:solidFill>
                  <a:srgbClr val="000000"/>
                </a:solidFill>
                <a:latin typeface="Arial" panose="020B0604020202020204" pitchFamily="34" charset="0"/>
                <a:ea typeface="黑体" panose="02010609060101010101" charset="-122"/>
                <a:cs typeface="+mn-ea"/>
                <a:sym typeface="Arial" panose="020B0604020202020204" pitchFamily="34" charset="0"/>
              </a:rPr>
              <a:t>3. 信息资源的开发与整合</a:t>
            </a:r>
            <a:endParaRPr lang="zh-CN" altLang="en-US" b="1" spc="30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5" name="文本框 4"/>
          <p:cNvSpPr txBox="1"/>
          <p:nvPr>
            <p:custDataLst>
              <p:tags r:id="rId6"/>
            </p:custDataLst>
          </p:nvPr>
        </p:nvSpPr>
        <p:spPr>
          <a:xfrm>
            <a:off x="7378700" y="3215640"/>
            <a:ext cx="3926205" cy="306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9pPr>
          </a:lstStyle>
          <a:p>
            <a:pPr>
              <a:lnSpc>
                <a:spcPct val="150000"/>
              </a:lnSpc>
            </a:pPr>
            <a:r>
              <a:rPr lang="zh-CN" altLang="en-US" sz="1600" spc="150">
                <a:solidFill>
                  <a:srgbClr val="000000"/>
                </a:solidFill>
                <a:latin typeface="Arial" panose="020B0604020202020204" pitchFamily="34" charset="0"/>
                <a:ea typeface="黑体" panose="02010609060101010101" charset="-122"/>
                <a:sym typeface="Arial" panose="020B0604020202020204" pitchFamily="34" charset="0"/>
              </a:rPr>
              <a:t>当今社会，信息资源对很多创业者来说就是成功的机遇，创业者应当像管理整合其他创业资源一样对信息资源加以管理整合。创业企业信息化的最高层次就是决策，它具有前瞻性。企业在做决策时，受到来自竞争对手、政府、行业、合作伙伴、客户等内外部环境的影响。</a:t>
            </a:r>
            <a:endParaRPr lang="zh-CN" altLang="en-US" sz="1600" spc="15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25" name="文本框 24"/>
          <p:cNvSpPr txBox="1"/>
          <p:nvPr>
            <p:custDataLst>
              <p:tags r:id="rId7"/>
            </p:custDataLst>
          </p:nvPr>
        </p:nvSpPr>
        <p:spPr>
          <a:xfrm>
            <a:off x="978535" y="1939290"/>
            <a:ext cx="3651885" cy="455930"/>
          </a:xfrm>
          <a:prstGeom prst="rect">
            <a:avLst/>
          </a:prstGeom>
        </p:spPr>
        <p:txBody>
          <a:bodyPr wrap="square" lIns="90000" tIns="46800" rIns="90000" bIns="46800" anchor="b" anchorCtr="0"/>
          <a:lstStyle>
            <a:defPPr>
              <a:defRPr lang="zh-CN"/>
            </a:defPPr>
            <a:lvl1pPr>
              <a:defRPr>
                <a:solidFill>
                  <a:srgbClr val="000000">
                    <a:lumMod val="75000"/>
                  </a:srgbClr>
                </a:solidFill>
                <a:latin typeface="Calibri Light" panose="020F0302020204030204"/>
              </a:defRPr>
            </a:lvl1pPr>
          </a:lstStyle>
          <a:p>
            <a:pPr algn="l">
              <a:lnSpc>
                <a:spcPct val="120000"/>
              </a:lnSpc>
            </a:pPr>
            <a:r>
              <a:rPr lang="zh-CN" altLang="en-US" b="1" spc="300">
                <a:solidFill>
                  <a:srgbClr val="000000"/>
                </a:solidFill>
                <a:latin typeface="Arial" panose="020B0604020202020204" pitchFamily="34" charset="0"/>
                <a:ea typeface="黑体" panose="02010609060101010101" charset="-122"/>
                <a:cs typeface="+mn-ea"/>
                <a:sym typeface="Arial" panose="020B0604020202020204" pitchFamily="34" charset="0"/>
              </a:rPr>
              <a:t>1. 人脉资源的开发与整合</a:t>
            </a:r>
            <a:endParaRPr lang="zh-CN" altLang="en-US" b="1" spc="30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26" name="文本框 25"/>
          <p:cNvSpPr txBox="1"/>
          <p:nvPr>
            <p:custDataLst>
              <p:tags r:id="rId8"/>
            </p:custDataLst>
          </p:nvPr>
        </p:nvSpPr>
        <p:spPr>
          <a:xfrm>
            <a:off x="594360" y="2391410"/>
            <a:ext cx="4697730" cy="122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9pPr>
          </a:lstStyle>
          <a:p>
            <a:pPr algn="l">
              <a:lnSpc>
                <a:spcPct val="120000"/>
              </a:lnSpc>
            </a:pPr>
            <a:r>
              <a:rPr lang="zh-CN" altLang="en-US" sz="1600" spc="150">
                <a:solidFill>
                  <a:srgbClr val="000000"/>
                </a:solidFill>
                <a:latin typeface="Arial" panose="020B0604020202020204" pitchFamily="34" charset="0"/>
                <a:ea typeface="黑体" panose="02010609060101010101" charset="-122"/>
                <a:sym typeface="Arial" panose="020B0604020202020204" pitchFamily="34" charset="0"/>
              </a:rPr>
              <a:t>人脉资源是创业过程中的第一资源，各种良好的、健康的人脉资源有助于创业者方便地找到投资、技术、产品、渠道等，整合人脉资源也成为创业成功的基本条件之一。</a:t>
            </a:r>
            <a:endParaRPr lang="zh-CN" altLang="en-US" sz="1600" spc="15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28" name="文本框 27"/>
          <p:cNvSpPr txBox="1"/>
          <p:nvPr>
            <p:custDataLst>
              <p:tags r:id="rId9"/>
            </p:custDataLst>
          </p:nvPr>
        </p:nvSpPr>
        <p:spPr>
          <a:xfrm>
            <a:off x="978535" y="3999230"/>
            <a:ext cx="3230245" cy="445135"/>
          </a:xfrm>
          <a:prstGeom prst="rect">
            <a:avLst/>
          </a:prstGeom>
        </p:spPr>
        <p:txBody>
          <a:bodyPr wrap="square" lIns="90000" tIns="46800" rIns="90000" bIns="46800" anchor="b" anchorCtr="0"/>
          <a:lstStyle>
            <a:defPPr>
              <a:defRPr lang="zh-CN"/>
            </a:defPPr>
            <a:lvl1pPr>
              <a:defRPr>
                <a:solidFill>
                  <a:srgbClr val="000000">
                    <a:lumMod val="75000"/>
                  </a:srgbClr>
                </a:solidFill>
                <a:latin typeface="Calibri Light" panose="020F0302020204030204"/>
              </a:defRPr>
            </a:lvl1pPr>
          </a:lstStyle>
          <a:p>
            <a:pPr algn="l">
              <a:lnSpc>
                <a:spcPct val="120000"/>
              </a:lnSpc>
            </a:pPr>
            <a:r>
              <a:rPr lang="zh-CN" altLang="en-US" b="1" spc="300">
                <a:solidFill>
                  <a:srgbClr val="000000"/>
                </a:solidFill>
                <a:latin typeface="Arial" panose="020B0604020202020204" pitchFamily="34" charset="0"/>
                <a:ea typeface="黑体" panose="02010609060101010101" charset="-122"/>
                <a:cs typeface="+mn-ea"/>
                <a:sym typeface="Arial" panose="020B0604020202020204" pitchFamily="34" charset="0"/>
              </a:rPr>
              <a:t>2. 人才资源的开发与整合</a:t>
            </a:r>
            <a:endParaRPr lang="zh-CN" altLang="en-US" b="1" spc="30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29" name="文本框 28"/>
          <p:cNvSpPr txBox="1"/>
          <p:nvPr>
            <p:custDataLst>
              <p:tags r:id="rId10"/>
            </p:custDataLst>
          </p:nvPr>
        </p:nvSpPr>
        <p:spPr>
          <a:xfrm>
            <a:off x="719455" y="4444365"/>
            <a:ext cx="4382770" cy="167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9pPr>
          </a:lstStyle>
          <a:p>
            <a:pPr algn="l">
              <a:lnSpc>
                <a:spcPct val="120000"/>
              </a:lnSpc>
            </a:pPr>
            <a:r>
              <a:rPr lang="zh-CN" altLang="en-US" sz="1600" spc="150">
                <a:solidFill>
                  <a:srgbClr val="000000"/>
                </a:solidFill>
                <a:latin typeface="Arial" panose="020B0604020202020204" pitchFamily="34" charset="0"/>
                <a:ea typeface="黑体" panose="02010609060101010101" charset="-122"/>
                <a:sym typeface="Arial" panose="020B0604020202020204" pitchFamily="34" charset="0"/>
              </a:rPr>
              <a:t>人才战略应当作为新创企业的重点战略，为此企业应当求才、爱才、育才、重才，用事业发展吸纳高科技人才，用高科技人才牵引高新技术产品开发，从而形成一支支撑企业发展的高素质优秀人才队伍。</a:t>
            </a:r>
            <a:endParaRPr lang="zh-CN" altLang="en-US" sz="1600" spc="15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20" name="椭圆 19"/>
          <p:cNvSpPr/>
          <p:nvPr>
            <p:custDataLst>
              <p:tags r:id="rId11"/>
            </p:custDataLst>
          </p:nvPr>
        </p:nvSpPr>
        <p:spPr>
          <a:xfrm flipH="1">
            <a:off x="4968868" y="3882063"/>
            <a:ext cx="914400" cy="914400"/>
          </a:xfrm>
          <a:prstGeom prst="ellipse">
            <a:avLst/>
          </a:prstGeom>
          <a:solidFill>
            <a:srgbClr val="1F74AD"/>
          </a:solidFill>
          <a:ln w="5715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黑体" panose="02010609060101010101" charset="-122"/>
                <a:sym typeface="Arial" panose="020B0604020202020204" pitchFamily="34" charset="0"/>
              </a:rPr>
              <a:t>02</a:t>
            </a:r>
            <a:endParaRPr lang="zh-CN" altLang="en-US" sz="2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6" name="TextBox 2"/>
          <p:cNvSpPr/>
          <p:nvPr>
            <p:custDataLst>
              <p:tags r:id="rId12"/>
            </p:custDataLst>
          </p:nvPr>
        </p:nvSpPr>
        <p:spPr>
          <a:xfrm>
            <a:off x="6317698" y="3552825"/>
            <a:ext cx="64254" cy="32766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 name="文本框 5"/>
          <p:cNvSpPr txBox="1"/>
          <p:nvPr/>
        </p:nvSpPr>
        <p:spPr>
          <a:xfrm>
            <a:off x="732155" y="817245"/>
            <a:ext cx="3898265" cy="368300"/>
          </a:xfrm>
          <a:prstGeom prst="rect">
            <a:avLst/>
          </a:prstGeom>
          <a:noFill/>
        </p:spPr>
        <p:txBody>
          <a:bodyPr wrap="square" rtlCol="0">
            <a:spAutoFit/>
          </a:bodyPr>
          <a:p>
            <a:r>
              <a:rPr lang="zh-CN" altLang="en-US" b="1">
                <a:solidFill>
                  <a:schemeClr val="accent1"/>
                </a:solidFill>
              </a:rPr>
              <a:t>（一）创业资源的开发与整合</a:t>
            </a:r>
            <a:endParaRPr lang="zh-CN" altLang="en-US" b="1">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二、创业资源管理</a:t>
            </a:r>
            <a:endParaRPr lang="zh-CN" altLang="en-US" sz="2400" b="1" dirty="0">
              <a:solidFill>
                <a:prstClr val="black"/>
              </a:solidFill>
              <a:latin typeface="黑体" panose="02010609060101010101" charset="-122"/>
              <a:ea typeface="黑体" panose="02010609060101010101" charset="-122"/>
            </a:endParaRPr>
          </a:p>
        </p:txBody>
      </p:sp>
      <p:sp>
        <p:nvSpPr>
          <p:cNvPr id="6" name="文本框 5"/>
          <p:cNvSpPr txBox="1"/>
          <p:nvPr/>
        </p:nvSpPr>
        <p:spPr>
          <a:xfrm>
            <a:off x="732155" y="817245"/>
            <a:ext cx="3898265" cy="368300"/>
          </a:xfrm>
          <a:prstGeom prst="rect">
            <a:avLst/>
          </a:prstGeom>
          <a:noFill/>
        </p:spPr>
        <p:txBody>
          <a:bodyPr wrap="square" rtlCol="0">
            <a:spAutoFit/>
          </a:bodyPr>
          <a:p>
            <a:r>
              <a:rPr lang="zh-CN" altLang="en-US" b="1">
                <a:solidFill>
                  <a:schemeClr val="accent1"/>
                </a:solidFill>
              </a:rPr>
              <a:t>（一）创业资源的开发与整合</a:t>
            </a:r>
            <a:endParaRPr lang="zh-CN" altLang="en-US" b="1">
              <a:solidFill>
                <a:schemeClr val="accent1"/>
              </a:solidFill>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38" name="Oval 9"/>
          <p:cNvSpPr/>
          <p:nvPr>
            <p:custDataLst>
              <p:tags r:id="rId6"/>
            </p:custDataLst>
          </p:nvPr>
        </p:nvSpPr>
        <p:spPr>
          <a:xfrm>
            <a:off x="5558844" y="3043909"/>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7"/>
            </p:custDataLst>
          </p:nvPr>
        </p:nvSpPr>
        <p:spPr>
          <a:xfrm>
            <a:off x="4111634" y="3043909"/>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8"/>
            </p:custDataLst>
          </p:nvPr>
        </p:nvSpPr>
        <p:spPr>
          <a:xfrm>
            <a:off x="4111634" y="1598303"/>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558844" y="1598303"/>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0"/>
            </p:custDataLst>
          </p:nvPr>
        </p:nvSpPr>
        <p:spPr bwMode="auto">
          <a:xfrm>
            <a:off x="4928015" y="2336437"/>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4928015" y="397579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2"/>
            </p:custDataLst>
          </p:nvPr>
        </p:nvSpPr>
        <p:spPr bwMode="auto">
          <a:xfrm>
            <a:off x="6597351" y="397579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3"/>
            </p:custDataLst>
          </p:nvPr>
        </p:nvSpPr>
        <p:spPr>
          <a:xfrm rot="16200000">
            <a:off x="4960669" y="333815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4"/>
            </p:custDataLst>
          </p:nvPr>
        </p:nvSpPr>
        <p:spPr>
          <a:xfrm>
            <a:off x="5748079" y="415330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9" name="Left-Right Arrow 19"/>
          <p:cNvSpPr/>
          <p:nvPr>
            <p:custDataLst>
              <p:tags r:id="rId15"/>
            </p:custDataLst>
          </p:nvPr>
        </p:nvSpPr>
        <p:spPr>
          <a:xfrm rot="5400000">
            <a:off x="6579577" y="333815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6"/>
            </p:custDataLst>
          </p:nvPr>
        </p:nvSpPr>
        <p:spPr>
          <a:xfrm>
            <a:off x="5773763" y="2621844"/>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7" name="组合 6"/>
          <p:cNvGrpSpPr/>
          <p:nvPr>
            <p:custDataLst>
              <p:tags r:id="rId17"/>
            </p:custDataLst>
          </p:nvPr>
        </p:nvGrpSpPr>
        <p:grpSpPr>
          <a:xfrm>
            <a:off x="6597351" y="2303688"/>
            <a:ext cx="630828" cy="698418"/>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78"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grpSp>
      <p:sp>
        <p:nvSpPr>
          <p:cNvPr id="84" name="Title 13"/>
          <p:cNvSpPr txBox="1"/>
          <p:nvPr>
            <p:custDataLst>
              <p:tags r:id="rId26"/>
            </p:custDataLst>
          </p:nvPr>
        </p:nvSpPr>
        <p:spPr bwMode="auto">
          <a:xfrm>
            <a:off x="705485" y="1492250"/>
            <a:ext cx="3516630" cy="530225"/>
          </a:xfrm>
          <a:prstGeom prst="rect">
            <a:avLst/>
          </a:prstGeom>
          <a:noFill/>
          <a:ln>
            <a:noFill/>
          </a:ln>
        </p:spPr>
        <p:txBody>
          <a:bodyPr wrap="square" lIns="90000" tIns="46800" rIns="90000" bIns="0" anchor="ctr">
            <a:normAutofit fontScale="90000"/>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4. 技术资源的开发与整合</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5" name="Content Placeholder 2"/>
          <p:cNvSpPr txBox="1"/>
          <p:nvPr>
            <p:custDataLst>
              <p:tags r:id="rId27"/>
            </p:custDataLst>
          </p:nvPr>
        </p:nvSpPr>
        <p:spPr bwMode="auto">
          <a:xfrm>
            <a:off x="705485" y="2006600"/>
            <a:ext cx="3265170" cy="148844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fontAlgn="auto">
              <a:lnSpc>
                <a:spcPct val="150000"/>
              </a:lnSpc>
            </a:pPr>
            <a:r>
              <a:rPr lang="zh-CN" altLang="en-US" sz="1600" spc="150">
                <a:latin typeface="黑体" panose="02010609060101010101" charset="-122"/>
                <a:ea typeface="黑体" panose="02010609060101010101" charset="-122"/>
              </a:rPr>
              <a:t>创业技术是创业初期最关键的资源，它是决定所需创业资本的大小、创业产品的市场竞争力和获利能力的根本因素。</a:t>
            </a:r>
            <a:endParaRPr lang="zh-CN" altLang="en-US" sz="1600" spc="150">
              <a:latin typeface="黑体" panose="02010609060101010101" charset="-122"/>
              <a:ea typeface="黑体" panose="02010609060101010101" charset="-122"/>
            </a:endParaRPr>
          </a:p>
        </p:txBody>
      </p:sp>
      <p:sp>
        <p:nvSpPr>
          <p:cNvPr id="86" name="Title 13"/>
          <p:cNvSpPr txBox="1"/>
          <p:nvPr>
            <p:custDataLst>
              <p:tags r:id="rId28"/>
            </p:custDataLst>
          </p:nvPr>
        </p:nvSpPr>
        <p:spPr bwMode="auto">
          <a:xfrm>
            <a:off x="719455" y="3519170"/>
            <a:ext cx="3503295" cy="530225"/>
          </a:xfrm>
          <a:prstGeom prst="rect">
            <a:avLst/>
          </a:prstGeom>
          <a:noFill/>
          <a:ln>
            <a:noFill/>
          </a:ln>
        </p:spPr>
        <p:txBody>
          <a:bodyPr wrap="square" lIns="90000" tIns="46800" rIns="90000" bIns="0" anchor="ctr">
            <a:normAutofit fontScale="90000"/>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AA3AA"/>
                </a:solidFill>
                <a:latin typeface="黑体" panose="02010609060101010101" charset="-122"/>
                <a:ea typeface="黑体" panose="02010609060101010101" charset="-122"/>
                <a:cs typeface="Lato Regular"/>
              </a:rPr>
              <a:t>6. 行业资源的开发与整合</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87" name="Content Placeholder 2"/>
          <p:cNvSpPr txBox="1"/>
          <p:nvPr>
            <p:custDataLst>
              <p:tags r:id="rId29"/>
            </p:custDataLst>
          </p:nvPr>
        </p:nvSpPr>
        <p:spPr bwMode="auto">
          <a:xfrm>
            <a:off x="705485" y="4073525"/>
            <a:ext cx="3405505" cy="215138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fontAlgn="auto">
              <a:lnSpc>
                <a:spcPct val="150000"/>
              </a:lnSpc>
            </a:pPr>
            <a:r>
              <a:rPr lang="zh-CN" altLang="en-US" sz="1600" spc="150">
                <a:latin typeface="黑体" panose="02010609060101010101" charset="-122"/>
                <a:ea typeface="黑体" panose="02010609060101010101" charset="-122"/>
              </a:rPr>
              <a:t>同行之间或者产业上下游之间的创业企业应通过策略联盟或股权置换等方式整合资源，使人力资源、研发能力、市场渠道、客户资源等实现优势互补，对内相互支持，对外协同竞争。</a:t>
            </a:r>
            <a:endParaRPr lang="zh-CN" altLang="en-US" sz="1600" spc="150">
              <a:latin typeface="黑体" panose="02010609060101010101" charset="-122"/>
              <a:ea typeface="黑体" panose="02010609060101010101" charset="-122"/>
            </a:endParaRPr>
          </a:p>
        </p:txBody>
      </p:sp>
      <p:sp>
        <p:nvSpPr>
          <p:cNvPr id="52" name="Title 13"/>
          <p:cNvSpPr txBox="1"/>
          <p:nvPr>
            <p:custDataLst>
              <p:tags r:id="rId30"/>
            </p:custDataLst>
          </p:nvPr>
        </p:nvSpPr>
        <p:spPr bwMode="auto">
          <a:xfrm>
            <a:off x="8093710" y="1476375"/>
            <a:ext cx="3467735" cy="530225"/>
          </a:xfrm>
          <a:prstGeom prst="rect">
            <a:avLst/>
          </a:prstGeom>
          <a:noFill/>
          <a:ln>
            <a:noFill/>
          </a:ln>
        </p:spPr>
        <p:txBody>
          <a:bodyPr wrap="square" lIns="90000" tIns="46800" rIns="90000" bIns="0" anchor="ct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b="1" spc="300">
                <a:solidFill>
                  <a:srgbClr val="9BBB59"/>
                </a:solidFill>
                <a:latin typeface="黑体" panose="02010609060101010101" charset="-122"/>
                <a:ea typeface="黑体" panose="02010609060101010101" charset="-122"/>
                <a:cs typeface="Lato Regular"/>
              </a:rPr>
              <a:t>5. 资产资源的开发与整合</a:t>
            </a:r>
            <a:endParaRPr lang="zh-CN" altLang="en-US" b="1" spc="300">
              <a:solidFill>
                <a:srgbClr val="9BBB59"/>
              </a:solidFill>
              <a:latin typeface="黑体" panose="02010609060101010101" charset="-122"/>
              <a:ea typeface="黑体" panose="02010609060101010101" charset="-122"/>
              <a:cs typeface="Lato Regular"/>
            </a:endParaRPr>
          </a:p>
        </p:txBody>
      </p:sp>
      <p:sp>
        <p:nvSpPr>
          <p:cNvPr id="53" name="Content Placeholder 2"/>
          <p:cNvSpPr txBox="1"/>
          <p:nvPr>
            <p:custDataLst>
              <p:tags r:id="rId31"/>
            </p:custDataLst>
          </p:nvPr>
        </p:nvSpPr>
        <p:spPr bwMode="auto">
          <a:xfrm>
            <a:off x="8108315" y="2022475"/>
            <a:ext cx="3510280" cy="129349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fontAlgn="auto">
              <a:lnSpc>
                <a:spcPct val="150000"/>
              </a:lnSpc>
            </a:pPr>
            <a:r>
              <a:rPr lang="zh-CN" altLang="en-US" sz="1600" spc="150">
                <a:latin typeface="黑体" panose="02010609060101010101" charset="-122"/>
                <a:ea typeface="黑体" panose="02010609060101010101" charset="-122"/>
              </a:rPr>
              <a:t>在谈判的过程中，双方将围绕企业的发展前景、新项目的想象空间、经营计划和如何控制风险等重点问题进行协商。</a:t>
            </a:r>
            <a:endParaRPr lang="zh-CN" altLang="en-US" sz="1600" spc="150">
              <a:latin typeface="黑体" panose="02010609060101010101" charset="-122"/>
              <a:ea typeface="黑体" panose="02010609060101010101" charset="-122"/>
            </a:endParaRPr>
          </a:p>
        </p:txBody>
      </p:sp>
      <p:sp>
        <p:nvSpPr>
          <p:cNvPr id="55" name="Title 13"/>
          <p:cNvSpPr txBox="1"/>
          <p:nvPr>
            <p:custDataLst>
              <p:tags r:id="rId32"/>
            </p:custDataLst>
          </p:nvPr>
        </p:nvSpPr>
        <p:spPr bwMode="auto">
          <a:xfrm>
            <a:off x="8108315" y="3505200"/>
            <a:ext cx="3709670" cy="530225"/>
          </a:xfrm>
          <a:prstGeom prst="rect">
            <a:avLst/>
          </a:prstGeom>
          <a:noFill/>
          <a:ln>
            <a:noFill/>
          </a:ln>
        </p:spPr>
        <p:txBody>
          <a:bodyPr wrap="square" lIns="90000" tIns="46800" rIns="90000" bIns="0" anchor="ct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b="1" spc="300">
                <a:solidFill>
                  <a:srgbClr val="69A35B"/>
                </a:solidFill>
                <a:latin typeface="黑体" panose="02010609060101010101" charset="-122"/>
                <a:ea typeface="黑体" panose="02010609060101010101" charset="-122"/>
                <a:cs typeface="Lato Regular"/>
              </a:rPr>
              <a:t>7. 政府资源的开发与整合</a:t>
            </a:r>
            <a:endParaRPr lang="zh-CN" altLang="en-US" b="1" spc="300">
              <a:solidFill>
                <a:srgbClr val="69A35B"/>
              </a:solidFill>
              <a:latin typeface="黑体" panose="02010609060101010101" charset="-122"/>
              <a:ea typeface="黑体" panose="02010609060101010101" charset="-122"/>
              <a:cs typeface="Lato Regular"/>
            </a:endParaRPr>
          </a:p>
        </p:txBody>
      </p:sp>
      <p:sp>
        <p:nvSpPr>
          <p:cNvPr id="57" name="Content Placeholder 2"/>
          <p:cNvSpPr txBox="1"/>
          <p:nvPr>
            <p:custDataLst>
              <p:tags r:id="rId33"/>
            </p:custDataLst>
          </p:nvPr>
        </p:nvSpPr>
        <p:spPr bwMode="auto">
          <a:xfrm>
            <a:off x="8108315" y="4073525"/>
            <a:ext cx="3226435" cy="158750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fontAlgn="auto">
              <a:lnSpc>
                <a:spcPct val="150000"/>
              </a:lnSpc>
            </a:pPr>
            <a:r>
              <a:rPr lang="zh-CN" altLang="en-US" sz="1600" spc="150">
                <a:latin typeface="黑体" panose="02010609060101010101" charset="-122"/>
                <a:ea typeface="黑体" panose="02010609060101010101" charset="-122"/>
              </a:rPr>
              <a:t>充分开发与整合创业的政府资源，享受政府扶持政策，对于创业企业来说可以达到事半功倍的效果。</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5"/>
          <p:cNvSpPr/>
          <p:nvPr/>
        </p:nvSpPr>
        <p:spPr bwMode="auto">
          <a:xfrm>
            <a:off x="3423680" y="1433001"/>
            <a:ext cx="2570399" cy="4526528"/>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21" name="Freeform 6"/>
          <p:cNvSpPr/>
          <p:nvPr/>
        </p:nvSpPr>
        <p:spPr bwMode="auto">
          <a:xfrm>
            <a:off x="549001" y="1433001"/>
            <a:ext cx="2571986" cy="4526528"/>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22" name="Freeform 7"/>
          <p:cNvSpPr/>
          <p:nvPr/>
        </p:nvSpPr>
        <p:spPr bwMode="auto">
          <a:xfrm>
            <a:off x="9111878" y="1433001"/>
            <a:ext cx="2570399" cy="4526528"/>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23" name="Freeform 8"/>
          <p:cNvSpPr/>
          <p:nvPr/>
        </p:nvSpPr>
        <p:spPr bwMode="auto">
          <a:xfrm>
            <a:off x="6268572" y="1433001"/>
            <a:ext cx="2568812" cy="4526528"/>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39" name="矩形 38"/>
          <p:cNvSpPr/>
          <p:nvPr/>
        </p:nvSpPr>
        <p:spPr>
          <a:xfrm>
            <a:off x="608330" y="3002280"/>
            <a:ext cx="2419350" cy="1613535"/>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1. 资源扫描</a:t>
            </a:r>
            <a:endParaRPr lang="zh-CN" altLang="en-US" b="1" kern="0" dirty="0">
              <a:solidFill>
                <a:schemeClr val="accent1"/>
              </a:solidFill>
              <a:effectLst/>
              <a:latin typeface="黑体" panose="02010609060101010101" charset="-122"/>
              <a:ea typeface="黑体" panose="02010609060101010101" charset="-122"/>
              <a:cs typeface="+mn-ea"/>
            </a:endParaRPr>
          </a:p>
          <a:p>
            <a:pPr algn="l" defTabSz="1218565">
              <a:lnSpc>
                <a:spcPct val="150000"/>
              </a:lnSpc>
              <a:defRPr/>
            </a:pPr>
            <a:r>
              <a:rPr lang="zh-CN" altLang="en-US" sz="1600" dirty="0">
                <a:latin typeface="黑体" panose="02010609060101010101" charset="-122"/>
                <a:ea typeface="黑体" panose="02010609060101010101" charset="-122"/>
              </a:rPr>
              <a:t>创业者要知道自己的资源禀赋以及企业拥有的最初资源。</a:t>
            </a:r>
            <a:endParaRPr lang="zh-CN" altLang="en-US" sz="1600" dirty="0">
              <a:latin typeface="黑体" panose="02010609060101010101" charset="-122"/>
              <a:ea typeface="黑体" panose="02010609060101010101" charset="-122"/>
            </a:endParaRPr>
          </a:p>
        </p:txBody>
      </p:sp>
      <p:sp>
        <p:nvSpPr>
          <p:cNvPr id="60" name="矩形 59"/>
          <p:cNvSpPr/>
          <p:nvPr/>
        </p:nvSpPr>
        <p:spPr>
          <a:xfrm>
            <a:off x="3480435" y="3002280"/>
            <a:ext cx="2428875" cy="2352040"/>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2. 资源控制</a:t>
            </a:r>
            <a:endParaRPr lang="zh-CN" altLang="en-US" b="1" kern="0" dirty="0">
              <a:solidFill>
                <a:schemeClr val="accent1"/>
              </a:solidFill>
              <a:effectLst/>
              <a:latin typeface="黑体" panose="02010609060101010101" charset="-122"/>
              <a:ea typeface="黑体" panose="02010609060101010101" charset="-122"/>
              <a:cs typeface="+mn-ea"/>
            </a:endParaRPr>
          </a:p>
          <a:p>
            <a:pPr algn="l" defTabSz="1218565">
              <a:lnSpc>
                <a:spcPct val="150000"/>
              </a:lnSpc>
              <a:defRPr/>
            </a:pPr>
            <a:r>
              <a:rPr lang="zh-CN" altLang="en-US" sz="1600" kern="0" dirty="0">
                <a:latin typeface="黑体" panose="02010609060101010101" charset="-122"/>
                <a:ea typeface="黑体" panose="02010609060101010101" charset="-122"/>
                <a:cs typeface="+mn-ea"/>
              </a:rPr>
              <a:t>资源控制的范围包括创业者自身拥有的资源、通过交易等形式可获得的资源以及通过社会网络等形式可以控制的资源。</a:t>
            </a:r>
            <a:endParaRPr lang="zh-CN" altLang="en-US" sz="1600" kern="0" dirty="0">
              <a:latin typeface="黑体" panose="02010609060101010101" charset="-122"/>
              <a:ea typeface="黑体" panose="02010609060101010101" charset="-122"/>
              <a:cs typeface="+mn-ea"/>
            </a:endParaRPr>
          </a:p>
        </p:txBody>
      </p:sp>
      <p:sp>
        <p:nvSpPr>
          <p:cNvPr id="61" name="矩形 60"/>
          <p:cNvSpPr/>
          <p:nvPr/>
        </p:nvSpPr>
        <p:spPr>
          <a:xfrm>
            <a:off x="6390005" y="3002280"/>
            <a:ext cx="2301875" cy="2352040"/>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3. 资源利用</a:t>
            </a:r>
            <a:endParaRPr lang="zh-CN" altLang="en-US" b="1" kern="0" dirty="0">
              <a:solidFill>
                <a:schemeClr val="accent1"/>
              </a:solidFill>
              <a:effectLst/>
              <a:latin typeface="黑体" panose="02010609060101010101" charset="-122"/>
              <a:ea typeface="黑体" panose="02010609060101010101" charset="-122"/>
              <a:cs typeface="+mn-ea"/>
            </a:endParaRPr>
          </a:p>
          <a:p>
            <a:pPr algn="l" defTabSz="1218565">
              <a:lnSpc>
                <a:spcPct val="150000"/>
              </a:lnSpc>
              <a:defRPr/>
            </a:pPr>
            <a:r>
              <a:rPr lang="zh-CN" altLang="en-US" sz="1600" kern="0" dirty="0">
                <a:latin typeface="黑体" panose="02010609060101010101" charset="-122"/>
                <a:ea typeface="黑体" panose="02010609060101010101" charset="-122"/>
                <a:cs typeface="+mn-ea"/>
              </a:rPr>
              <a:t>在配置资源之后，新的资源或者说竞争优势就会形成，企业必须利用区别于其他企业的这种优势来赢得市场。</a:t>
            </a:r>
            <a:endParaRPr lang="zh-CN" altLang="en-US" sz="1600" kern="0" dirty="0">
              <a:latin typeface="黑体" panose="02010609060101010101" charset="-122"/>
              <a:ea typeface="黑体" panose="02010609060101010101" charset="-122"/>
              <a:cs typeface="+mn-ea"/>
            </a:endParaRPr>
          </a:p>
        </p:txBody>
      </p:sp>
      <p:sp>
        <p:nvSpPr>
          <p:cNvPr id="62" name="矩形 61"/>
          <p:cNvSpPr/>
          <p:nvPr/>
        </p:nvSpPr>
        <p:spPr>
          <a:xfrm>
            <a:off x="9310370" y="3002280"/>
            <a:ext cx="2173605" cy="2352040"/>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4. 资源拓展</a:t>
            </a:r>
            <a:endParaRPr lang="zh-CN" altLang="en-US" b="1" kern="0" dirty="0">
              <a:solidFill>
                <a:schemeClr val="accent1"/>
              </a:solidFill>
              <a:effectLst/>
              <a:latin typeface="黑体" panose="02010609060101010101" charset="-122"/>
              <a:ea typeface="黑体" panose="02010609060101010101" charset="-122"/>
              <a:cs typeface="+mn-ea"/>
            </a:endParaRPr>
          </a:p>
          <a:p>
            <a:pPr algn="l" defTabSz="1218565">
              <a:lnSpc>
                <a:spcPct val="150000"/>
              </a:lnSpc>
              <a:defRPr/>
            </a:pPr>
            <a:r>
              <a:rPr lang="zh-CN" altLang="en-US" sz="1600" kern="0" dirty="0">
                <a:latin typeface="黑体" panose="02010609060101010101" charset="-122"/>
                <a:ea typeface="黑体" panose="02010609060101010101" charset="-122"/>
                <a:cs typeface="+mn-ea"/>
              </a:rPr>
              <a:t>资源开拓创造过程是为新创企业带来新的能力，从而使其能够更充分地发现和掌握</a:t>
            </a:r>
            <a:endParaRPr lang="zh-CN" altLang="en-US" sz="1600" kern="0" dirty="0">
              <a:latin typeface="黑体" panose="02010609060101010101" charset="-122"/>
              <a:ea typeface="黑体" panose="02010609060101010101" charset="-122"/>
              <a:cs typeface="+mn-ea"/>
            </a:endParaRPr>
          </a:p>
          <a:p>
            <a:pPr algn="l" defTabSz="1218565">
              <a:lnSpc>
                <a:spcPct val="150000"/>
              </a:lnSpc>
              <a:defRPr/>
            </a:pPr>
            <a:r>
              <a:rPr lang="zh-CN" altLang="en-US" sz="1600" kern="0" dirty="0">
                <a:latin typeface="黑体" panose="02010609060101010101" charset="-122"/>
                <a:ea typeface="黑体" panose="02010609060101010101" charset="-122"/>
                <a:cs typeface="+mn-ea"/>
              </a:rPr>
              <a:t>创业机会。</a:t>
            </a:r>
            <a:endParaRPr lang="zh-CN" altLang="en-US" sz="1600" kern="0" dirty="0">
              <a:latin typeface="黑体" panose="02010609060101010101" charset="-122"/>
              <a:ea typeface="黑体" panose="02010609060101010101" charset="-122"/>
              <a:cs typeface="+mn-ea"/>
            </a:endParaRPr>
          </a:p>
        </p:txBody>
      </p:sp>
      <p:sp>
        <p:nvSpPr>
          <p:cNvPr id="31"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sym typeface="+mn-ea"/>
              </a:rPr>
              <a:t>二、创业资源管理</a:t>
            </a:r>
            <a:endParaRPr lang="zh-CN" altLang="en-US" sz="2400" b="1" dirty="0">
              <a:solidFill>
                <a:prstClr val="black"/>
              </a:solidFill>
              <a:latin typeface="黑体" panose="02010609060101010101" charset="-122"/>
              <a:ea typeface="黑体" panose="02010609060101010101" charset="-122"/>
            </a:endParaRPr>
          </a:p>
        </p:txBody>
      </p:sp>
      <p:sp>
        <p:nvSpPr>
          <p:cNvPr id="28" name="Oval 9"/>
          <p:cNvSpPr>
            <a:spLocks noChangeArrowheads="1"/>
          </p:cNvSpPr>
          <p:nvPr/>
        </p:nvSpPr>
        <p:spPr bwMode="auto">
          <a:xfrm>
            <a:off x="1104228"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29" name="Oval 9"/>
          <p:cNvSpPr>
            <a:spLocks noChangeArrowheads="1"/>
          </p:cNvSpPr>
          <p:nvPr/>
        </p:nvSpPr>
        <p:spPr bwMode="auto">
          <a:xfrm>
            <a:off x="3917233"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30" name="Oval 9"/>
          <p:cNvSpPr>
            <a:spLocks noChangeArrowheads="1"/>
          </p:cNvSpPr>
          <p:nvPr/>
        </p:nvSpPr>
        <p:spPr bwMode="auto">
          <a:xfrm>
            <a:off x="6770343"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32" name="Oval 9"/>
          <p:cNvSpPr>
            <a:spLocks noChangeArrowheads="1"/>
          </p:cNvSpPr>
          <p:nvPr/>
        </p:nvSpPr>
        <p:spPr bwMode="auto">
          <a:xfrm>
            <a:off x="9610339"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33" name="Freeform 3859"/>
          <p:cNvSpPr>
            <a:spLocks noEditPoints="1"/>
          </p:cNvSpPr>
          <p:nvPr/>
        </p:nvSpPr>
        <p:spPr bwMode="auto">
          <a:xfrm>
            <a:off x="10035805" y="2050428"/>
            <a:ext cx="566426" cy="56669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19" h="6533">
                <a:moveTo>
                  <a:pt x="5340" y="4148"/>
                </a:moveTo>
                <a:cubicBezTo>
                  <a:pt x="4951" y="4148"/>
                  <a:pt x="4607" y="4336"/>
                  <a:pt x="4392" y="4628"/>
                </a:cubicBezTo>
                <a:lnTo>
                  <a:pt x="3410" y="4039"/>
                </a:lnTo>
                <a:cubicBezTo>
                  <a:pt x="3518" y="3807"/>
                  <a:pt x="3578" y="3548"/>
                  <a:pt x="3578" y="3275"/>
                </a:cubicBezTo>
                <a:cubicBezTo>
                  <a:pt x="3578" y="3037"/>
                  <a:pt x="3532" y="2811"/>
                  <a:pt x="3450" y="2603"/>
                </a:cubicBezTo>
                <a:lnTo>
                  <a:pt x="4439" y="1967"/>
                </a:lnTo>
                <a:cubicBezTo>
                  <a:pt x="4655" y="2224"/>
                  <a:pt x="4978" y="2387"/>
                  <a:pt x="5339" y="2387"/>
                </a:cubicBezTo>
                <a:cubicBezTo>
                  <a:pt x="5991" y="2387"/>
                  <a:pt x="6518" y="1860"/>
                  <a:pt x="6518" y="1193"/>
                </a:cubicBezTo>
                <a:cubicBezTo>
                  <a:pt x="6518" y="528"/>
                  <a:pt x="5991" y="0"/>
                  <a:pt x="5339" y="0"/>
                </a:cubicBezTo>
                <a:cubicBezTo>
                  <a:pt x="4687" y="0"/>
                  <a:pt x="4160" y="527"/>
                  <a:pt x="4160" y="1193"/>
                </a:cubicBezTo>
                <a:cubicBezTo>
                  <a:pt x="4160" y="1292"/>
                  <a:pt x="4172" y="1388"/>
                  <a:pt x="4194" y="1479"/>
                </a:cubicBezTo>
                <a:lnTo>
                  <a:pt x="3175" y="2133"/>
                </a:lnTo>
                <a:cubicBezTo>
                  <a:pt x="2846" y="1728"/>
                  <a:pt x="2347" y="1471"/>
                  <a:pt x="1790" y="1471"/>
                </a:cubicBezTo>
                <a:cubicBezTo>
                  <a:pt x="804" y="1471"/>
                  <a:pt x="0" y="2275"/>
                  <a:pt x="0" y="3273"/>
                </a:cubicBezTo>
                <a:cubicBezTo>
                  <a:pt x="0" y="4272"/>
                  <a:pt x="804" y="5076"/>
                  <a:pt x="1790" y="5076"/>
                </a:cubicBezTo>
                <a:cubicBezTo>
                  <a:pt x="2310" y="5076"/>
                  <a:pt x="2779" y="4852"/>
                  <a:pt x="3107" y="4493"/>
                </a:cubicBezTo>
                <a:lnTo>
                  <a:pt x="4179" y="5136"/>
                </a:lnTo>
                <a:cubicBezTo>
                  <a:pt x="4168" y="5203"/>
                  <a:pt x="4162" y="5271"/>
                  <a:pt x="4162" y="5340"/>
                </a:cubicBezTo>
                <a:cubicBezTo>
                  <a:pt x="4162" y="6005"/>
                  <a:pt x="4688" y="6533"/>
                  <a:pt x="5340" y="6533"/>
                </a:cubicBezTo>
                <a:cubicBezTo>
                  <a:pt x="5992" y="6533"/>
                  <a:pt x="6519" y="6007"/>
                  <a:pt x="6519" y="5340"/>
                </a:cubicBezTo>
                <a:cubicBezTo>
                  <a:pt x="6519" y="4675"/>
                  <a:pt x="5991" y="4148"/>
                  <a:pt x="5340" y="4148"/>
                </a:cubicBezTo>
                <a:close/>
                <a:moveTo>
                  <a:pt x="5340" y="555"/>
                </a:moveTo>
                <a:cubicBezTo>
                  <a:pt x="5687" y="555"/>
                  <a:pt x="5979" y="845"/>
                  <a:pt x="5979" y="1207"/>
                </a:cubicBezTo>
                <a:cubicBezTo>
                  <a:pt x="5979" y="1568"/>
                  <a:pt x="5688" y="1859"/>
                  <a:pt x="5340" y="1859"/>
                </a:cubicBezTo>
                <a:cubicBezTo>
                  <a:pt x="4992" y="1859"/>
                  <a:pt x="4702" y="1568"/>
                  <a:pt x="4702" y="1207"/>
                </a:cubicBezTo>
                <a:cubicBezTo>
                  <a:pt x="4702" y="845"/>
                  <a:pt x="4992" y="555"/>
                  <a:pt x="5340" y="555"/>
                </a:cubicBezTo>
                <a:close/>
                <a:moveTo>
                  <a:pt x="1788" y="4536"/>
                </a:moveTo>
                <a:cubicBezTo>
                  <a:pt x="1095" y="4536"/>
                  <a:pt x="540" y="3967"/>
                  <a:pt x="540" y="3273"/>
                </a:cubicBezTo>
                <a:cubicBezTo>
                  <a:pt x="540" y="2580"/>
                  <a:pt x="1095" y="2011"/>
                  <a:pt x="1788" y="2011"/>
                </a:cubicBezTo>
                <a:cubicBezTo>
                  <a:pt x="2482" y="2011"/>
                  <a:pt x="3036" y="2580"/>
                  <a:pt x="3036" y="3273"/>
                </a:cubicBezTo>
                <a:cubicBezTo>
                  <a:pt x="3036" y="3967"/>
                  <a:pt x="2482" y="4536"/>
                  <a:pt x="1788" y="4536"/>
                </a:cubicBezTo>
                <a:close/>
                <a:moveTo>
                  <a:pt x="5340" y="6007"/>
                </a:moveTo>
                <a:cubicBezTo>
                  <a:pt x="4994" y="6007"/>
                  <a:pt x="4702" y="5716"/>
                  <a:pt x="4702" y="5355"/>
                </a:cubicBezTo>
                <a:cubicBezTo>
                  <a:pt x="4702" y="4993"/>
                  <a:pt x="4992" y="4703"/>
                  <a:pt x="5340" y="4703"/>
                </a:cubicBezTo>
                <a:cubicBezTo>
                  <a:pt x="5688" y="4703"/>
                  <a:pt x="5979" y="4993"/>
                  <a:pt x="5979" y="5355"/>
                </a:cubicBezTo>
                <a:cubicBezTo>
                  <a:pt x="5979" y="5716"/>
                  <a:pt x="5687" y="6007"/>
                  <a:pt x="5340" y="600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091"/>
          <p:cNvSpPr>
            <a:spLocks noEditPoints="1"/>
          </p:cNvSpPr>
          <p:nvPr/>
        </p:nvSpPr>
        <p:spPr bwMode="auto">
          <a:xfrm>
            <a:off x="1589768" y="2050428"/>
            <a:ext cx="519686" cy="518900"/>
          </a:xfrm>
          <a:custGeom>
            <a:avLst/>
            <a:gdLst>
              <a:gd name="connsiteX0" fmla="*/ 544336 w 607639"/>
              <a:gd name="connsiteY0" fmla="*/ 353886 h 606722"/>
              <a:gd name="connsiteX1" fmla="*/ 556973 w 607639"/>
              <a:gd name="connsiteY1" fmla="*/ 366511 h 606722"/>
              <a:gd name="connsiteX2" fmla="*/ 556973 w 607639"/>
              <a:gd name="connsiteY2" fmla="*/ 417100 h 606722"/>
              <a:gd name="connsiteX3" fmla="*/ 544336 w 607639"/>
              <a:gd name="connsiteY3" fmla="*/ 429814 h 606722"/>
              <a:gd name="connsiteX4" fmla="*/ 493700 w 607639"/>
              <a:gd name="connsiteY4" fmla="*/ 429814 h 606722"/>
              <a:gd name="connsiteX5" fmla="*/ 480974 w 607639"/>
              <a:gd name="connsiteY5" fmla="*/ 417100 h 606722"/>
              <a:gd name="connsiteX6" fmla="*/ 493700 w 607639"/>
              <a:gd name="connsiteY6" fmla="*/ 404475 h 606722"/>
              <a:gd name="connsiteX7" fmla="*/ 531610 w 607639"/>
              <a:gd name="connsiteY7" fmla="*/ 404475 h 606722"/>
              <a:gd name="connsiteX8" fmla="*/ 531610 w 607639"/>
              <a:gd name="connsiteY8" fmla="*/ 366511 h 606722"/>
              <a:gd name="connsiteX9" fmla="*/ 544336 w 607639"/>
              <a:gd name="connsiteY9" fmla="*/ 353886 h 606722"/>
              <a:gd name="connsiteX10" fmla="*/ 63306 w 607639"/>
              <a:gd name="connsiteY10" fmla="*/ 353886 h 606722"/>
              <a:gd name="connsiteX11" fmla="*/ 75946 w 607639"/>
              <a:gd name="connsiteY11" fmla="*/ 366511 h 606722"/>
              <a:gd name="connsiteX12" fmla="*/ 75946 w 607639"/>
              <a:gd name="connsiteY12" fmla="*/ 404475 h 606722"/>
              <a:gd name="connsiteX13" fmla="*/ 113954 w 607639"/>
              <a:gd name="connsiteY13" fmla="*/ 404475 h 606722"/>
              <a:gd name="connsiteX14" fmla="*/ 126594 w 607639"/>
              <a:gd name="connsiteY14" fmla="*/ 417100 h 606722"/>
              <a:gd name="connsiteX15" fmla="*/ 113954 w 607639"/>
              <a:gd name="connsiteY15" fmla="*/ 429814 h 606722"/>
              <a:gd name="connsiteX16" fmla="*/ 63306 w 607639"/>
              <a:gd name="connsiteY16" fmla="*/ 429814 h 606722"/>
              <a:gd name="connsiteX17" fmla="*/ 50666 w 607639"/>
              <a:gd name="connsiteY17" fmla="*/ 417100 h 606722"/>
              <a:gd name="connsiteX18" fmla="*/ 50666 w 607639"/>
              <a:gd name="connsiteY18" fmla="*/ 366511 h 606722"/>
              <a:gd name="connsiteX19" fmla="*/ 63306 w 607639"/>
              <a:gd name="connsiteY19" fmla="*/ 353886 h 606722"/>
              <a:gd name="connsiteX20" fmla="*/ 493700 w 607639"/>
              <a:gd name="connsiteY20" fmla="*/ 0 h 606722"/>
              <a:gd name="connsiteX21" fmla="*/ 544336 w 607639"/>
              <a:gd name="connsiteY21" fmla="*/ 0 h 606722"/>
              <a:gd name="connsiteX22" fmla="*/ 556973 w 607639"/>
              <a:gd name="connsiteY22" fmla="*/ 12617 h 606722"/>
              <a:gd name="connsiteX23" fmla="*/ 556973 w 607639"/>
              <a:gd name="connsiteY23" fmla="*/ 63171 h 606722"/>
              <a:gd name="connsiteX24" fmla="*/ 544336 w 607639"/>
              <a:gd name="connsiteY24" fmla="*/ 75787 h 606722"/>
              <a:gd name="connsiteX25" fmla="*/ 531610 w 607639"/>
              <a:gd name="connsiteY25" fmla="*/ 63171 h 606722"/>
              <a:gd name="connsiteX26" fmla="*/ 531610 w 607639"/>
              <a:gd name="connsiteY26" fmla="*/ 25233 h 606722"/>
              <a:gd name="connsiteX27" fmla="*/ 493700 w 607639"/>
              <a:gd name="connsiteY27" fmla="*/ 25233 h 606722"/>
              <a:gd name="connsiteX28" fmla="*/ 480974 w 607639"/>
              <a:gd name="connsiteY28" fmla="*/ 12617 h 606722"/>
              <a:gd name="connsiteX29" fmla="*/ 493700 w 607639"/>
              <a:gd name="connsiteY29" fmla="*/ 0 h 606722"/>
              <a:gd name="connsiteX30" fmla="*/ 370440 w 607639"/>
              <a:gd name="connsiteY30" fmla="*/ 0 h 606722"/>
              <a:gd name="connsiteX31" fmla="*/ 466299 w 607639"/>
              <a:gd name="connsiteY31" fmla="*/ 43636 h 606722"/>
              <a:gd name="connsiteX32" fmla="*/ 464964 w 607639"/>
              <a:gd name="connsiteY32" fmla="*/ 122376 h 606722"/>
              <a:gd name="connsiteX33" fmla="*/ 455440 w 607639"/>
              <a:gd name="connsiteY33" fmla="*/ 131885 h 606722"/>
              <a:gd name="connsiteX34" fmla="*/ 453126 w 607639"/>
              <a:gd name="connsiteY34" fmla="*/ 179431 h 606722"/>
              <a:gd name="connsiteX35" fmla="*/ 468346 w 607639"/>
              <a:gd name="connsiteY35" fmla="*/ 190006 h 606722"/>
              <a:gd name="connsiteX36" fmla="*/ 477335 w 607639"/>
              <a:gd name="connsiteY36" fmla="*/ 219600 h 606722"/>
              <a:gd name="connsiteX37" fmla="*/ 471016 w 607639"/>
              <a:gd name="connsiteY37" fmla="*/ 270168 h 606722"/>
              <a:gd name="connsiteX38" fmla="*/ 443602 w 607639"/>
              <a:gd name="connsiteY38" fmla="*/ 301895 h 606722"/>
              <a:gd name="connsiteX39" fmla="*/ 394560 w 607639"/>
              <a:gd name="connsiteY39" fmla="*/ 399031 h 606722"/>
              <a:gd name="connsiteX40" fmla="*/ 402838 w 607639"/>
              <a:gd name="connsiteY40" fmla="*/ 432002 h 606722"/>
              <a:gd name="connsiteX41" fmla="*/ 499854 w 607639"/>
              <a:gd name="connsiteY41" fmla="*/ 456175 h 606722"/>
              <a:gd name="connsiteX42" fmla="*/ 607639 w 607639"/>
              <a:gd name="connsiteY42" fmla="*/ 594014 h 606722"/>
              <a:gd name="connsiteX43" fmla="*/ 594911 w 607639"/>
              <a:gd name="connsiteY43" fmla="*/ 606722 h 606722"/>
              <a:gd name="connsiteX44" fmla="*/ 12639 w 607639"/>
              <a:gd name="connsiteY44" fmla="*/ 606722 h 606722"/>
              <a:gd name="connsiteX45" fmla="*/ 0 w 607639"/>
              <a:gd name="connsiteY45" fmla="*/ 594014 h 606722"/>
              <a:gd name="connsiteX46" fmla="*/ 107785 w 607639"/>
              <a:gd name="connsiteY46" fmla="*/ 456175 h 606722"/>
              <a:gd name="connsiteX47" fmla="*/ 204801 w 607639"/>
              <a:gd name="connsiteY47" fmla="*/ 432002 h 606722"/>
              <a:gd name="connsiteX48" fmla="*/ 213613 w 607639"/>
              <a:gd name="connsiteY48" fmla="*/ 396720 h 606722"/>
              <a:gd name="connsiteX49" fmla="*/ 166974 w 607639"/>
              <a:gd name="connsiteY49" fmla="*/ 302695 h 606722"/>
              <a:gd name="connsiteX50" fmla="*/ 136623 w 607639"/>
              <a:gd name="connsiteY50" fmla="*/ 270168 h 606722"/>
              <a:gd name="connsiteX51" fmla="*/ 130215 w 607639"/>
              <a:gd name="connsiteY51" fmla="*/ 219600 h 606722"/>
              <a:gd name="connsiteX52" fmla="*/ 139471 w 607639"/>
              <a:gd name="connsiteY52" fmla="*/ 189740 h 606722"/>
              <a:gd name="connsiteX53" fmla="*/ 156471 w 607639"/>
              <a:gd name="connsiteY53" fmla="*/ 178720 h 606722"/>
              <a:gd name="connsiteX54" fmla="*/ 151932 w 607639"/>
              <a:gd name="connsiteY54" fmla="*/ 126375 h 606722"/>
              <a:gd name="connsiteX55" fmla="*/ 274403 w 607639"/>
              <a:gd name="connsiteY55" fmla="*/ 25328 h 606722"/>
              <a:gd name="connsiteX56" fmla="*/ 370440 w 607639"/>
              <a:gd name="connsiteY56" fmla="*/ 0 h 606722"/>
              <a:gd name="connsiteX57" fmla="*/ 63306 w 607639"/>
              <a:gd name="connsiteY57" fmla="*/ 0 h 606722"/>
              <a:gd name="connsiteX58" fmla="*/ 113954 w 607639"/>
              <a:gd name="connsiteY58" fmla="*/ 0 h 606722"/>
              <a:gd name="connsiteX59" fmla="*/ 126594 w 607639"/>
              <a:gd name="connsiteY59" fmla="*/ 12617 h 606722"/>
              <a:gd name="connsiteX60" fmla="*/ 113954 w 607639"/>
              <a:gd name="connsiteY60" fmla="*/ 25233 h 606722"/>
              <a:gd name="connsiteX61" fmla="*/ 75946 w 607639"/>
              <a:gd name="connsiteY61" fmla="*/ 25233 h 606722"/>
              <a:gd name="connsiteX62" fmla="*/ 75946 w 607639"/>
              <a:gd name="connsiteY62" fmla="*/ 63171 h 606722"/>
              <a:gd name="connsiteX63" fmla="*/ 63306 w 607639"/>
              <a:gd name="connsiteY63" fmla="*/ 75787 h 606722"/>
              <a:gd name="connsiteX64" fmla="*/ 50666 w 607639"/>
              <a:gd name="connsiteY64" fmla="*/ 63171 h 606722"/>
              <a:gd name="connsiteX65" fmla="*/ 50666 w 607639"/>
              <a:gd name="connsiteY65" fmla="*/ 12617 h 606722"/>
              <a:gd name="connsiteX66" fmla="*/ 63306 w 607639"/>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606722">
                <a:moveTo>
                  <a:pt x="544336" y="353886"/>
                </a:moveTo>
                <a:cubicBezTo>
                  <a:pt x="551278" y="353886"/>
                  <a:pt x="556973" y="359576"/>
                  <a:pt x="556973" y="366511"/>
                </a:cubicBezTo>
                <a:lnTo>
                  <a:pt x="556973" y="417100"/>
                </a:lnTo>
                <a:cubicBezTo>
                  <a:pt x="556973" y="424124"/>
                  <a:pt x="551278" y="429814"/>
                  <a:pt x="544336" y="429814"/>
                </a:cubicBezTo>
                <a:lnTo>
                  <a:pt x="493700" y="429814"/>
                </a:lnTo>
                <a:cubicBezTo>
                  <a:pt x="486669" y="429814"/>
                  <a:pt x="480974" y="424124"/>
                  <a:pt x="480974" y="417100"/>
                </a:cubicBezTo>
                <a:cubicBezTo>
                  <a:pt x="480974" y="410165"/>
                  <a:pt x="486669" y="404475"/>
                  <a:pt x="493700" y="404475"/>
                </a:cubicBezTo>
                <a:lnTo>
                  <a:pt x="531610" y="404475"/>
                </a:lnTo>
                <a:lnTo>
                  <a:pt x="531610" y="366511"/>
                </a:lnTo>
                <a:cubicBezTo>
                  <a:pt x="531610" y="359576"/>
                  <a:pt x="537306" y="353886"/>
                  <a:pt x="544336" y="353886"/>
                </a:cubicBezTo>
                <a:close/>
                <a:moveTo>
                  <a:pt x="63306" y="353886"/>
                </a:moveTo>
                <a:cubicBezTo>
                  <a:pt x="70338" y="353886"/>
                  <a:pt x="75946" y="359576"/>
                  <a:pt x="75946" y="366511"/>
                </a:cubicBezTo>
                <a:lnTo>
                  <a:pt x="75946" y="404475"/>
                </a:lnTo>
                <a:lnTo>
                  <a:pt x="113954" y="404475"/>
                </a:lnTo>
                <a:cubicBezTo>
                  <a:pt x="120986" y="404475"/>
                  <a:pt x="126594" y="410165"/>
                  <a:pt x="126594" y="417100"/>
                </a:cubicBezTo>
                <a:cubicBezTo>
                  <a:pt x="126594" y="424124"/>
                  <a:pt x="120986" y="429814"/>
                  <a:pt x="113954" y="429814"/>
                </a:cubicBezTo>
                <a:lnTo>
                  <a:pt x="63306" y="429814"/>
                </a:lnTo>
                <a:cubicBezTo>
                  <a:pt x="56363" y="429814"/>
                  <a:pt x="50666" y="424124"/>
                  <a:pt x="50666" y="417100"/>
                </a:cubicBezTo>
                <a:lnTo>
                  <a:pt x="50666" y="366511"/>
                </a:lnTo>
                <a:cubicBezTo>
                  <a:pt x="50666" y="359576"/>
                  <a:pt x="56363" y="353886"/>
                  <a:pt x="63306" y="353886"/>
                </a:cubicBezTo>
                <a:close/>
                <a:moveTo>
                  <a:pt x="493700" y="0"/>
                </a:moveTo>
                <a:lnTo>
                  <a:pt x="544336" y="0"/>
                </a:lnTo>
                <a:cubicBezTo>
                  <a:pt x="551278" y="0"/>
                  <a:pt x="556973" y="5686"/>
                  <a:pt x="556973" y="12617"/>
                </a:cubicBezTo>
                <a:lnTo>
                  <a:pt x="556973" y="63171"/>
                </a:lnTo>
                <a:cubicBezTo>
                  <a:pt x="556973" y="70190"/>
                  <a:pt x="551278" y="75787"/>
                  <a:pt x="544336" y="75787"/>
                </a:cubicBezTo>
                <a:cubicBezTo>
                  <a:pt x="537306" y="75787"/>
                  <a:pt x="531610" y="70190"/>
                  <a:pt x="531610" y="63171"/>
                </a:cubicBezTo>
                <a:lnTo>
                  <a:pt x="531610" y="25233"/>
                </a:lnTo>
                <a:lnTo>
                  <a:pt x="493700" y="25233"/>
                </a:lnTo>
                <a:cubicBezTo>
                  <a:pt x="486669" y="25233"/>
                  <a:pt x="480974" y="19636"/>
                  <a:pt x="480974" y="12617"/>
                </a:cubicBezTo>
                <a:cubicBezTo>
                  <a:pt x="480974" y="5686"/>
                  <a:pt x="486669" y="0"/>
                  <a:pt x="493700" y="0"/>
                </a:cubicBezTo>
                <a:close/>
                <a:moveTo>
                  <a:pt x="370440" y="0"/>
                </a:moveTo>
                <a:cubicBezTo>
                  <a:pt x="415032" y="0"/>
                  <a:pt x="447340" y="14664"/>
                  <a:pt x="466299" y="43636"/>
                </a:cubicBezTo>
                <a:cubicBezTo>
                  <a:pt x="491042" y="81228"/>
                  <a:pt x="479204" y="107267"/>
                  <a:pt x="464964" y="122376"/>
                </a:cubicBezTo>
                <a:lnTo>
                  <a:pt x="455440" y="131885"/>
                </a:lnTo>
                <a:lnTo>
                  <a:pt x="453126" y="179431"/>
                </a:lnTo>
                <a:cubicBezTo>
                  <a:pt x="459000" y="181652"/>
                  <a:pt x="464252" y="185296"/>
                  <a:pt x="468346" y="190006"/>
                </a:cubicBezTo>
                <a:cubicBezTo>
                  <a:pt x="475466" y="198094"/>
                  <a:pt x="478759" y="208936"/>
                  <a:pt x="477335" y="219600"/>
                </a:cubicBezTo>
                <a:lnTo>
                  <a:pt x="471016" y="270168"/>
                </a:lnTo>
                <a:cubicBezTo>
                  <a:pt x="469147" y="285543"/>
                  <a:pt x="458021" y="297896"/>
                  <a:pt x="443602" y="301895"/>
                </a:cubicBezTo>
                <a:cubicBezTo>
                  <a:pt x="438351" y="338065"/>
                  <a:pt x="420550" y="373347"/>
                  <a:pt x="394560" y="399031"/>
                </a:cubicBezTo>
                <a:lnTo>
                  <a:pt x="402838" y="432002"/>
                </a:lnTo>
                <a:lnTo>
                  <a:pt x="499854" y="456175"/>
                </a:lnTo>
                <a:cubicBezTo>
                  <a:pt x="563314" y="471994"/>
                  <a:pt x="607639" y="528694"/>
                  <a:pt x="607639" y="594014"/>
                </a:cubicBezTo>
                <a:cubicBezTo>
                  <a:pt x="607639" y="600946"/>
                  <a:pt x="601943" y="606722"/>
                  <a:pt x="594911" y="606722"/>
                </a:cubicBezTo>
                <a:lnTo>
                  <a:pt x="12639" y="606722"/>
                </a:lnTo>
                <a:cubicBezTo>
                  <a:pt x="5696" y="606722"/>
                  <a:pt x="0" y="601034"/>
                  <a:pt x="0" y="594014"/>
                </a:cubicBezTo>
                <a:cubicBezTo>
                  <a:pt x="0" y="528694"/>
                  <a:pt x="44325" y="471994"/>
                  <a:pt x="107785" y="456175"/>
                </a:cubicBezTo>
                <a:lnTo>
                  <a:pt x="204801" y="432002"/>
                </a:lnTo>
                <a:lnTo>
                  <a:pt x="213613" y="396720"/>
                </a:lnTo>
                <a:cubicBezTo>
                  <a:pt x="189136" y="371481"/>
                  <a:pt x="172314" y="337354"/>
                  <a:pt x="166974" y="302695"/>
                </a:cubicBezTo>
                <a:cubicBezTo>
                  <a:pt x="151220" y="299584"/>
                  <a:pt x="138670" y="286609"/>
                  <a:pt x="136623" y="270168"/>
                </a:cubicBezTo>
                <a:lnTo>
                  <a:pt x="130215" y="219600"/>
                </a:lnTo>
                <a:cubicBezTo>
                  <a:pt x="128880" y="208758"/>
                  <a:pt x="132262" y="197916"/>
                  <a:pt x="139471" y="189740"/>
                </a:cubicBezTo>
                <a:cubicBezTo>
                  <a:pt x="144100" y="184496"/>
                  <a:pt x="149974" y="180764"/>
                  <a:pt x="156471" y="178720"/>
                </a:cubicBezTo>
                <a:cubicBezTo>
                  <a:pt x="154691" y="163345"/>
                  <a:pt x="151932" y="137750"/>
                  <a:pt x="151932" y="126375"/>
                </a:cubicBezTo>
                <a:cubicBezTo>
                  <a:pt x="151932" y="77585"/>
                  <a:pt x="166529" y="27550"/>
                  <a:pt x="274403" y="25328"/>
                </a:cubicBezTo>
                <a:cubicBezTo>
                  <a:pt x="312230" y="0"/>
                  <a:pt x="352817" y="0"/>
                  <a:pt x="370440" y="0"/>
                </a:cubicBezTo>
                <a:close/>
                <a:moveTo>
                  <a:pt x="63306" y="0"/>
                </a:moveTo>
                <a:lnTo>
                  <a:pt x="113954" y="0"/>
                </a:lnTo>
                <a:cubicBezTo>
                  <a:pt x="120986" y="0"/>
                  <a:pt x="126594" y="5686"/>
                  <a:pt x="126594" y="12617"/>
                </a:cubicBezTo>
                <a:cubicBezTo>
                  <a:pt x="126594" y="19636"/>
                  <a:pt x="120986" y="25233"/>
                  <a:pt x="113954" y="25233"/>
                </a:cubicBezTo>
                <a:lnTo>
                  <a:pt x="75946" y="25233"/>
                </a:lnTo>
                <a:lnTo>
                  <a:pt x="75946" y="63171"/>
                </a:lnTo>
                <a:cubicBezTo>
                  <a:pt x="75946" y="70190"/>
                  <a:pt x="70338" y="75787"/>
                  <a:pt x="63306" y="75787"/>
                </a:cubicBezTo>
                <a:cubicBezTo>
                  <a:pt x="56363" y="75787"/>
                  <a:pt x="50666" y="70190"/>
                  <a:pt x="50666" y="63171"/>
                </a:cubicBezTo>
                <a:lnTo>
                  <a:pt x="50666" y="12617"/>
                </a:lnTo>
                <a:cubicBezTo>
                  <a:pt x="50666" y="5686"/>
                  <a:pt x="56363" y="0"/>
                  <a:pt x="63306" y="0"/>
                </a:cubicBezTo>
                <a:close/>
              </a:path>
            </a:pathLst>
          </a:custGeom>
          <a:solidFill>
            <a:schemeClr val="bg1"/>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073"/>
          <p:cNvSpPr/>
          <p:nvPr/>
        </p:nvSpPr>
        <p:spPr bwMode="auto">
          <a:xfrm>
            <a:off x="4393527" y="2050428"/>
            <a:ext cx="466534" cy="542390"/>
          </a:xfrm>
          <a:custGeom>
            <a:avLst/>
            <a:gdLst>
              <a:gd name="connsiteX0" fmla="*/ 327615 w 521993"/>
              <a:gd name="connsiteY0" fmla="*/ 466652 h 606863"/>
              <a:gd name="connsiteX1" fmla="*/ 327615 w 521993"/>
              <a:gd name="connsiteY1" fmla="*/ 490607 h 606863"/>
              <a:gd name="connsiteX2" fmla="*/ 372201 w 521993"/>
              <a:gd name="connsiteY2" fmla="*/ 504537 h 606863"/>
              <a:gd name="connsiteX3" fmla="*/ 416917 w 521993"/>
              <a:gd name="connsiteY3" fmla="*/ 490607 h 606863"/>
              <a:gd name="connsiteX4" fmla="*/ 416917 w 521993"/>
              <a:gd name="connsiteY4" fmla="*/ 466652 h 606863"/>
              <a:gd name="connsiteX5" fmla="*/ 173129 w 521993"/>
              <a:gd name="connsiteY5" fmla="*/ 327483 h 606863"/>
              <a:gd name="connsiteX6" fmla="*/ 183819 w 521993"/>
              <a:gd name="connsiteY6" fmla="*/ 328394 h 606863"/>
              <a:gd name="connsiteX7" fmla="*/ 235315 w 521993"/>
              <a:gd name="connsiteY7" fmla="*/ 353260 h 606863"/>
              <a:gd name="connsiteX8" fmla="*/ 242355 w 521993"/>
              <a:gd name="connsiteY8" fmla="*/ 359379 h 606863"/>
              <a:gd name="connsiteX9" fmla="*/ 260997 w 521993"/>
              <a:gd name="connsiteY9" fmla="*/ 408459 h 606863"/>
              <a:gd name="connsiteX10" fmla="*/ 279640 w 521993"/>
              <a:gd name="connsiteY10" fmla="*/ 359379 h 606863"/>
              <a:gd name="connsiteX11" fmla="*/ 286680 w 521993"/>
              <a:gd name="connsiteY11" fmla="*/ 353260 h 606863"/>
              <a:gd name="connsiteX12" fmla="*/ 338175 w 521993"/>
              <a:gd name="connsiteY12" fmla="*/ 328394 h 606863"/>
              <a:gd name="connsiteX13" fmla="*/ 348865 w 521993"/>
              <a:gd name="connsiteY13" fmla="*/ 327483 h 606863"/>
              <a:gd name="connsiteX14" fmla="*/ 349387 w 521993"/>
              <a:gd name="connsiteY14" fmla="*/ 327743 h 606863"/>
              <a:gd name="connsiteX15" fmla="*/ 470368 w 521993"/>
              <a:gd name="connsiteY15" fmla="*/ 395440 h 606863"/>
              <a:gd name="connsiteX16" fmla="*/ 521863 w 521993"/>
              <a:gd name="connsiteY16" fmla="*/ 517816 h 606863"/>
              <a:gd name="connsiteX17" fmla="*/ 521472 w 521993"/>
              <a:gd name="connsiteY17" fmla="*/ 522633 h 606863"/>
              <a:gd name="connsiteX18" fmla="*/ 260997 w 521993"/>
              <a:gd name="connsiteY18" fmla="*/ 606863 h 606863"/>
              <a:gd name="connsiteX19" fmla="*/ 522 w 521993"/>
              <a:gd name="connsiteY19" fmla="*/ 522633 h 606863"/>
              <a:gd name="connsiteX20" fmla="*/ 131 w 521993"/>
              <a:gd name="connsiteY20" fmla="*/ 517816 h 606863"/>
              <a:gd name="connsiteX21" fmla="*/ 51757 w 521993"/>
              <a:gd name="connsiteY21" fmla="*/ 395440 h 606863"/>
              <a:gd name="connsiteX22" fmla="*/ 173129 w 521993"/>
              <a:gd name="connsiteY22" fmla="*/ 327483 h 606863"/>
              <a:gd name="connsiteX23" fmla="*/ 218629 w 521993"/>
              <a:gd name="connsiteY23" fmla="*/ 102451 h 606863"/>
              <a:gd name="connsiteX24" fmla="*/ 141455 w 521993"/>
              <a:gd name="connsiteY24" fmla="*/ 142547 h 606863"/>
              <a:gd name="connsiteX25" fmla="*/ 140933 w 521993"/>
              <a:gd name="connsiteY25" fmla="*/ 171186 h 606863"/>
              <a:gd name="connsiteX26" fmla="*/ 188907 w 521993"/>
              <a:gd name="connsiteY26" fmla="*/ 287046 h 606863"/>
              <a:gd name="connsiteX27" fmla="*/ 260997 w 521993"/>
              <a:gd name="connsiteY27" fmla="*/ 321805 h 606863"/>
              <a:gd name="connsiteX28" fmla="*/ 333088 w 521993"/>
              <a:gd name="connsiteY28" fmla="*/ 287046 h 606863"/>
              <a:gd name="connsiteX29" fmla="*/ 381061 w 521993"/>
              <a:gd name="connsiteY29" fmla="*/ 171186 h 606863"/>
              <a:gd name="connsiteX30" fmla="*/ 380409 w 521993"/>
              <a:gd name="connsiteY30" fmla="*/ 139032 h 606863"/>
              <a:gd name="connsiteX31" fmla="*/ 218629 w 521993"/>
              <a:gd name="connsiteY31" fmla="*/ 102451 h 606863"/>
              <a:gd name="connsiteX32" fmla="*/ 260997 w 521993"/>
              <a:gd name="connsiteY32" fmla="*/ 0 h 606863"/>
              <a:gd name="connsiteX33" fmla="*/ 401528 w 521993"/>
              <a:gd name="connsiteY33" fmla="*/ 171186 h 606863"/>
              <a:gd name="connsiteX34" fmla="*/ 260997 w 521993"/>
              <a:gd name="connsiteY34" fmla="*/ 342243 h 606863"/>
              <a:gd name="connsiteX35" fmla="*/ 120466 w 521993"/>
              <a:gd name="connsiteY35" fmla="*/ 171186 h 606863"/>
              <a:gd name="connsiteX36" fmla="*/ 260997 w 521993"/>
              <a:gd name="connsiteY36"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21993" h="606863">
                <a:moveTo>
                  <a:pt x="327615" y="466652"/>
                </a:moveTo>
                <a:lnTo>
                  <a:pt x="327615" y="490607"/>
                </a:lnTo>
                <a:lnTo>
                  <a:pt x="372201" y="504537"/>
                </a:lnTo>
                <a:lnTo>
                  <a:pt x="416917" y="490607"/>
                </a:lnTo>
                <a:lnTo>
                  <a:pt x="416917" y="466652"/>
                </a:lnTo>
                <a:close/>
                <a:moveTo>
                  <a:pt x="173129" y="327483"/>
                </a:moveTo>
                <a:cubicBezTo>
                  <a:pt x="176649" y="325660"/>
                  <a:pt x="180821" y="326051"/>
                  <a:pt x="183819" y="328394"/>
                </a:cubicBezTo>
                <a:cubicBezTo>
                  <a:pt x="199724" y="340762"/>
                  <a:pt x="216933" y="349224"/>
                  <a:pt x="235315" y="353260"/>
                </a:cubicBezTo>
                <a:cubicBezTo>
                  <a:pt x="238574" y="353911"/>
                  <a:pt x="241181" y="356254"/>
                  <a:pt x="242355" y="359379"/>
                </a:cubicBezTo>
                <a:lnTo>
                  <a:pt x="260997" y="408459"/>
                </a:lnTo>
                <a:lnTo>
                  <a:pt x="279640" y="359379"/>
                </a:lnTo>
                <a:cubicBezTo>
                  <a:pt x="280813" y="356254"/>
                  <a:pt x="283551" y="353911"/>
                  <a:pt x="286680" y="353260"/>
                </a:cubicBezTo>
                <a:cubicBezTo>
                  <a:pt x="305062" y="349224"/>
                  <a:pt x="322401" y="340762"/>
                  <a:pt x="338175" y="328394"/>
                </a:cubicBezTo>
                <a:cubicBezTo>
                  <a:pt x="341174" y="326051"/>
                  <a:pt x="345476" y="325660"/>
                  <a:pt x="348865" y="327483"/>
                </a:cubicBezTo>
                <a:lnTo>
                  <a:pt x="349387" y="327743"/>
                </a:lnTo>
                <a:cubicBezTo>
                  <a:pt x="379502" y="343886"/>
                  <a:pt x="450161" y="381510"/>
                  <a:pt x="470368" y="395440"/>
                </a:cubicBezTo>
                <a:cubicBezTo>
                  <a:pt x="499962" y="415880"/>
                  <a:pt x="514693" y="473162"/>
                  <a:pt x="521863" y="517816"/>
                </a:cubicBezTo>
                <a:cubicBezTo>
                  <a:pt x="522124" y="519378"/>
                  <a:pt x="521994" y="521070"/>
                  <a:pt x="521472" y="522633"/>
                </a:cubicBezTo>
                <a:cubicBezTo>
                  <a:pt x="520299" y="526017"/>
                  <a:pt x="489011" y="606863"/>
                  <a:pt x="260997" y="606863"/>
                </a:cubicBezTo>
                <a:cubicBezTo>
                  <a:pt x="33114" y="606863"/>
                  <a:pt x="1826" y="526017"/>
                  <a:pt x="522" y="522633"/>
                </a:cubicBezTo>
                <a:cubicBezTo>
                  <a:pt x="1" y="521070"/>
                  <a:pt x="-130" y="519378"/>
                  <a:pt x="131" y="517816"/>
                </a:cubicBezTo>
                <a:cubicBezTo>
                  <a:pt x="2738" y="501412"/>
                  <a:pt x="17731" y="418353"/>
                  <a:pt x="51757" y="395440"/>
                </a:cubicBezTo>
                <a:cubicBezTo>
                  <a:pt x="71964" y="381771"/>
                  <a:pt x="143405" y="343366"/>
                  <a:pt x="173129" y="327483"/>
                </a:cubicBezTo>
                <a:close/>
                <a:moveTo>
                  <a:pt x="218629" y="102451"/>
                </a:moveTo>
                <a:cubicBezTo>
                  <a:pt x="172742" y="101540"/>
                  <a:pt x="151362" y="123540"/>
                  <a:pt x="141455" y="142547"/>
                </a:cubicBezTo>
                <a:cubicBezTo>
                  <a:pt x="141064" y="152050"/>
                  <a:pt x="140933" y="161553"/>
                  <a:pt x="140933" y="171186"/>
                </a:cubicBezTo>
                <a:cubicBezTo>
                  <a:pt x="140933" y="230158"/>
                  <a:pt x="167006" y="266738"/>
                  <a:pt x="188907" y="287046"/>
                </a:cubicBezTo>
                <a:cubicBezTo>
                  <a:pt x="216544" y="312562"/>
                  <a:pt x="247179" y="321805"/>
                  <a:pt x="260997" y="321805"/>
                </a:cubicBezTo>
                <a:cubicBezTo>
                  <a:pt x="274816" y="321805"/>
                  <a:pt x="305451" y="312562"/>
                  <a:pt x="333088" y="287046"/>
                </a:cubicBezTo>
                <a:cubicBezTo>
                  <a:pt x="354989" y="266738"/>
                  <a:pt x="381061" y="230158"/>
                  <a:pt x="381061" y="171186"/>
                </a:cubicBezTo>
                <a:cubicBezTo>
                  <a:pt x="381061" y="160381"/>
                  <a:pt x="380931" y="149576"/>
                  <a:pt x="380409" y="139032"/>
                </a:cubicBezTo>
                <a:cubicBezTo>
                  <a:pt x="246006" y="168713"/>
                  <a:pt x="218629" y="102451"/>
                  <a:pt x="218629" y="102451"/>
                </a:cubicBezTo>
                <a:close/>
                <a:moveTo>
                  <a:pt x="260997" y="0"/>
                </a:moveTo>
                <a:cubicBezTo>
                  <a:pt x="388753" y="0"/>
                  <a:pt x="401528" y="76676"/>
                  <a:pt x="401528" y="171186"/>
                </a:cubicBezTo>
                <a:cubicBezTo>
                  <a:pt x="401528" y="291863"/>
                  <a:pt x="302974" y="342243"/>
                  <a:pt x="260997" y="342243"/>
                </a:cubicBezTo>
                <a:cubicBezTo>
                  <a:pt x="219020" y="342243"/>
                  <a:pt x="120466" y="291863"/>
                  <a:pt x="120466" y="171186"/>
                </a:cubicBezTo>
                <a:cubicBezTo>
                  <a:pt x="120466" y="76676"/>
                  <a:pt x="133242" y="0"/>
                  <a:pt x="26099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users-linked_81149"/>
          <p:cNvSpPr>
            <a:spLocks noChangeAspect="1"/>
          </p:cNvSpPr>
          <p:nvPr/>
        </p:nvSpPr>
        <p:spPr bwMode="auto">
          <a:xfrm>
            <a:off x="7280338" y="2050428"/>
            <a:ext cx="507899" cy="501622"/>
          </a:xfrm>
          <a:custGeom>
            <a:avLst/>
            <a:gdLst>
              <a:gd name="connsiteX0" fmla="*/ 236542 w 605381"/>
              <a:gd name="connsiteY0" fmla="*/ 558809 h 597901"/>
              <a:gd name="connsiteX1" fmla="*/ 242217 w 605381"/>
              <a:gd name="connsiteY1" fmla="*/ 558809 h 597901"/>
              <a:gd name="connsiteX2" fmla="*/ 302746 w 605381"/>
              <a:gd name="connsiteY2" fmla="*/ 568249 h 597901"/>
              <a:gd name="connsiteX3" fmla="*/ 363275 w 605381"/>
              <a:gd name="connsiteY3" fmla="*/ 558809 h 597901"/>
              <a:gd name="connsiteX4" fmla="*/ 368950 w 605381"/>
              <a:gd name="connsiteY4" fmla="*/ 558809 h 597901"/>
              <a:gd name="connsiteX5" fmla="*/ 372844 w 605381"/>
              <a:gd name="connsiteY5" fmla="*/ 562918 h 597901"/>
              <a:gd name="connsiteX6" fmla="*/ 378408 w 605381"/>
              <a:gd name="connsiteY6" fmla="*/ 576689 h 597901"/>
              <a:gd name="connsiteX7" fmla="*/ 374291 w 605381"/>
              <a:gd name="connsiteY7" fmla="*/ 586240 h 597901"/>
              <a:gd name="connsiteX8" fmla="*/ 302746 w 605381"/>
              <a:gd name="connsiteY8" fmla="*/ 597901 h 597901"/>
              <a:gd name="connsiteX9" fmla="*/ 231202 w 605381"/>
              <a:gd name="connsiteY9" fmla="*/ 586240 h 597901"/>
              <a:gd name="connsiteX10" fmla="*/ 227085 w 605381"/>
              <a:gd name="connsiteY10" fmla="*/ 576689 h 597901"/>
              <a:gd name="connsiteX11" fmla="*/ 232537 w 605381"/>
              <a:gd name="connsiteY11" fmla="*/ 562918 h 597901"/>
              <a:gd name="connsiteX12" fmla="*/ 236542 w 605381"/>
              <a:gd name="connsiteY12" fmla="*/ 558809 h 597901"/>
              <a:gd name="connsiteX13" fmla="*/ 501579 w 605381"/>
              <a:gd name="connsiteY13" fmla="*/ 281556 h 597901"/>
              <a:gd name="connsiteX14" fmla="*/ 565106 w 605381"/>
              <a:gd name="connsiteY14" fmla="*/ 356863 h 597901"/>
              <a:gd name="connsiteX15" fmla="*/ 533621 w 605381"/>
              <a:gd name="connsiteY15" fmla="*/ 421396 h 597901"/>
              <a:gd name="connsiteX16" fmla="*/ 605381 w 605381"/>
              <a:gd name="connsiteY16" fmla="*/ 512475 h 597901"/>
              <a:gd name="connsiteX17" fmla="*/ 572227 w 605381"/>
              <a:gd name="connsiteY17" fmla="*/ 558792 h 597901"/>
              <a:gd name="connsiteX18" fmla="*/ 501579 w 605381"/>
              <a:gd name="connsiteY18" fmla="*/ 568122 h 597901"/>
              <a:gd name="connsiteX19" fmla="*/ 431043 w 605381"/>
              <a:gd name="connsiteY19" fmla="*/ 558792 h 597901"/>
              <a:gd name="connsiteX20" fmla="*/ 397777 w 605381"/>
              <a:gd name="connsiteY20" fmla="*/ 512475 h 597901"/>
              <a:gd name="connsiteX21" fmla="*/ 469648 w 605381"/>
              <a:gd name="connsiteY21" fmla="*/ 421396 h 597901"/>
              <a:gd name="connsiteX22" fmla="*/ 438052 w 605381"/>
              <a:gd name="connsiteY22" fmla="*/ 356863 h 597901"/>
              <a:gd name="connsiteX23" fmla="*/ 501579 w 605381"/>
              <a:gd name="connsiteY23" fmla="*/ 281556 h 597901"/>
              <a:gd name="connsiteX24" fmla="*/ 103817 w 605381"/>
              <a:gd name="connsiteY24" fmla="*/ 281556 h 597901"/>
              <a:gd name="connsiteX25" fmla="*/ 167353 w 605381"/>
              <a:gd name="connsiteY25" fmla="*/ 356863 h 597901"/>
              <a:gd name="connsiteX26" fmla="*/ 135863 w 605381"/>
              <a:gd name="connsiteY26" fmla="*/ 421396 h 597901"/>
              <a:gd name="connsiteX27" fmla="*/ 207745 w 605381"/>
              <a:gd name="connsiteY27" fmla="*/ 512475 h 597901"/>
              <a:gd name="connsiteX28" fmla="*/ 174475 w 605381"/>
              <a:gd name="connsiteY28" fmla="*/ 558792 h 597901"/>
              <a:gd name="connsiteX29" fmla="*/ 103817 w 605381"/>
              <a:gd name="connsiteY29" fmla="*/ 568122 h 597901"/>
              <a:gd name="connsiteX30" fmla="*/ 33270 w 605381"/>
              <a:gd name="connsiteY30" fmla="*/ 558792 h 597901"/>
              <a:gd name="connsiteX31" fmla="*/ 0 w 605381"/>
              <a:gd name="connsiteY31" fmla="*/ 512475 h 597901"/>
              <a:gd name="connsiteX32" fmla="*/ 71882 w 605381"/>
              <a:gd name="connsiteY32" fmla="*/ 421396 h 597901"/>
              <a:gd name="connsiteX33" fmla="*/ 40392 w 605381"/>
              <a:gd name="connsiteY33" fmla="*/ 356863 h 597901"/>
              <a:gd name="connsiteX34" fmla="*/ 103817 w 605381"/>
              <a:gd name="connsiteY34" fmla="*/ 281556 h 597901"/>
              <a:gd name="connsiteX35" fmla="*/ 424086 w 605381"/>
              <a:gd name="connsiteY35" fmla="*/ 133200 h 597901"/>
              <a:gd name="connsiteX36" fmla="*/ 482844 w 605381"/>
              <a:gd name="connsiteY36" fmla="*/ 175528 h 597901"/>
              <a:gd name="connsiteX37" fmla="*/ 525243 w 605381"/>
              <a:gd name="connsiteY37" fmla="*/ 234187 h 597901"/>
              <a:gd name="connsiteX38" fmla="*/ 521348 w 605381"/>
              <a:gd name="connsiteY38" fmla="*/ 243852 h 597901"/>
              <a:gd name="connsiteX39" fmla="*/ 507771 w 605381"/>
              <a:gd name="connsiteY39" fmla="*/ 249741 h 597901"/>
              <a:gd name="connsiteX40" fmla="*/ 504878 w 605381"/>
              <a:gd name="connsiteY40" fmla="*/ 250296 h 597901"/>
              <a:gd name="connsiteX41" fmla="*/ 497978 w 605381"/>
              <a:gd name="connsiteY41" fmla="*/ 245852 h 597901"/>
              <a:gd name="connsiteX42" fmla="*/ 461922 w 605381"/>
              <a:gd name="connsiteY42" fmla="*/ 196414 h 597901"/>
              <a:gd name="connsiteX43" fmla="*/ 412401 w 605381"/>
              <a:gd name="connsiteY43" fmla="*/ 160419 h 597901"/>
              <a:gd name="connsiteX44" fmla="*/ 408395 w 605381"/>
              <a:gd name="connsiteY44" fmla="*/ 156309 h 597901"/>
              <a:gd name="connsiteX45" fmla="*/ 408506 w 605381"/>
              <a:gd name="connsiteY45" fmla="*/ 150643 h 597901"/>
              <a:gd name="connsiteX46" fmla="*/ 414404 w 605381"/>
              <a:gd name="connsiteY46" fmla="*/ 137089 h 597901"/>
              <a:gd name="connsiteX47" fmla="*/ 424086 w 605381"/>
              <a:gd name="connsiteY47" fmla="*/ 133200 h 597901"/>
              <a:gd name="connsiteX48" fmla="*/ 181254 w 605381"/>
              <a:gd name="connsiteY48" fmla="*/ 133200 h 597901"/>
              <a:gd name="connsiteX49" fmla="*/ 191047 w 605381"/>
              <a:gd name="connsiteY49" fmla="*/ 137089 h 597901"/>
              <a:gd name="connsiteX50" fmla="*/ 196834 w 605381"/>
              <a:gd name="connsiteY50" fmla="*/ 150643 h 597901"/>
              <a:gd name="connsiteX51" fmla="*/ 196945 w 605381"/>
              <a:gd name="connsiteY51" fmla="*/ 156309 h 597901"/>
              <a:gd name="connsiteX52" fmla="*/ 192939 w 605381"/>
              <a:gd name="connsiteY52" fmla="*/ 160419 h 597901"/>
              <a:gd name="connsiteX53" fmla="*/ 143529 w 605381"/>
              <a:gd name="connsiteY53" fmla="*/ 196414 h 597901"/>
              <a:gd name="connsiteX54" fmla="*/ 107362 w 605381"/>
              <a:gd name="connsiteY54" fmla="*/ 245852 h 597901"/>
              <a:gd name="connsiteX55" fmla="*/ 100573 w 605381"/>
              <a:gd name="connsiteY55" fmla="*/ 250296 h 597901"/>
              <a:gd name="connsiteX56" fmla="*/ 97680 w 605381"/>
              <a:gd name="connsiteY56" fmla="*/ 249741 h 597901"/>
              <a:gd name="connsiteX57" fmla="*/ 83992 w 605381"/>
              <a:gd name="connsiteY57" fmla="*/ 243852 h 597901"/>
              <a:gd name="connsiteX58" fmla="*/ 80097 w 605381"/>
              <a:gd name="connsiteY58" fmla="*/ 234187 h 597901"/>
              <a:gd name="connsiteX59" fmla="*/ 122496 w 605381"/>
              <a:gd name="connsiteY59" fmla="*/ 175528 h 597901"/>
              <a:gd name="connsiteX60" fmla="*/ 181254 w 605381"/>
              <a:gd name="connsiteY60" fmla="*/ 133200 h 597901"/>
              <a:gd name="connsiteX61" fmla="*/ 302711 w 605381"/>
              <a:gd name="connsiteY61" fmla="*/ 0 h 597901"/>
              <a:gd name="connsiteX62" fmla="*/ 366136 w 605381"/>
              <a:gd name="connsiteY62" fmla="*/ 75333 h 597901"/>
              <a:gd name="connsiteX63" fmla="*/ 334646 w 605381"/>
              <a:gd name="connsiteY63" fmla="*/ 139889 h 597901"/>
              <a:gd name="connsiteX64" fmla="*/ 406528 w 605381"/>
              <a:gd name="connsiteY64" fmla="*/ 231000 h 597901"/>
              <a:gd name="connsiteX65" fmla="*/ 373258 w 605381"/>
              <a:gd name="connsiteY65" fmla="*/ 277334 h 597901"/>
              <a:gd name="connsiteX66" fmla="*/ 302711 w 605381"/>
              <a:gd name="connsiteY66" fmla="*/ 286778 h 597901"/>
              <a:gd name="connsiteX67" fmla="*/ 232053 w 605381"/>
              <a:gd name="connsiteY67" fmla="*/ 277334 h 597901"/>
              <a:gd name="connsiteX68" fmla="*/ 198783 w 605381"/>
              <a:gd name="connsiteY68" fmla="*/ 231000 h 597901"/>
              <a:gd name="connsiteX69" fmla="*/ 270665 w 605381"/>
              <a:gd name="connsiteY69" fmla="*/ 139889 h 597901"/>
              <a:gd name="connsiteX70" fmla="*/ 239175 w 605381"/>
              <a:gd name="connsiteY70" fmla="*/ 75333 h 597901"/>
              <a:gd name="connsiteX71" fmla="*/ 302711 w 605381"/>
              <a:gd name="connsiteY71" fmla="*/ 0 h 59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5381" h="597901">
                <a:moveTo>
                  <a:pt x="236542" y="558809"/>
                </a:moveTo>
                <a:cubicBezTo>
                  <a:pt x="238323" y="558032"/>
                  <a:pt x="240325" y="558032"/>
                  <a:pt x="242217" y="558809"/>
                </a:cubicBezTo>
                <a:cubicBezTo>
                  <a:pt x="258128" y="565140"/>
                  <a:pt x="277934" y="568249"/>
                  <a:pt x="302746" y="568249"/>
                </a:cubicBezTo>
                <a:cubicBezTo>
                  <a:pt x="327447" y="568249"/>
                  <a:pt x="347253" y="565140"/>
                  <a:pt x="363275" y="558809"/>
                </a:cubicBezTo>
                <a:cubicBezTo>
                  <a:pt x="365056" y="558032"/>
                  <a:pt x="367058" y="558032"/>
                  <a:pt x="368950" y="558809"/>
                </a:cubicBezTo>
                <a:cubicBezTo>
                  <a:pt x="370730" y="559587"/>
                  <a:pt x="372177" y="561142"/>
                  <a:pt x="372844" y="562918"/>
                </a:cubicBezTo>
                <a:lnTo>
                  <a:pt x="378408" y="576689"/>
                </a:lnTo>
                <a:cubicBezTo>
                  <a:pt x="379854" y="580465"/>
                  <a:pt x="378074" y="584796"/>
                  <a:pt x="374291" y="586240"/>
                </a:cubicBezTo>
                <a:cubicBezTo>
                  <a:pt x="354708" y="594014"/>
                  <a:pt x="331342" y="597901"/>
                  <a:pt x="302746" y="597901"/>
                </a:cubicBezTo>
                <a:cubicBezTo>
                  <a:pt x="274151" y="597901"/>
                  <a:pt x="250673" y="594014"/>
                  <a:pt x="231202" y="586240"/>
                </a:cubicBezTo>
                <a:cubicBezTo>
                  <a:pt x="227419" y="584796"/>
                  <a:pt x="225527" y="580465"/>
                  <a:pt x="227085" y="576689"/>
                </a:cubicBezTo>
                <a:lnTo>
                  <a:pt x="232537" y="562918"/>
                </a:lnTo>
                <a:cubicBezTo>
                  <a:pt x="233316" y="561142"/>
                  <a:pt x="234762" y="559587"/>
                  <a:pt x="236542" y="558809"/>
                </a:cubicBezTo>
                <a:close/>
                <a:moveTo>
                  <a:pt x="501579" y="281556"/>
                </a:moveTo>
                <a:cubicBezTo>
                  <a:pt x="557541" y="281556"/>
                  <a:pt x="565106" y="319543"/>
                  <a:pt x="565106" y="356863"/>
                </a:cubicBezTo>
                <a:cubicBezTo>
                  <a:pt x="565106" y="384298"/>
                  <a:pt x="552423" y="408400"/>
                  <a:pt x="533621" y="421396"/>
                </a:cubicBezTo>
                <a:cubicBezTo>
                  <a:pt x="575231" y="433836"/>
                  <a:pt x="605381" y="469934"/>
                  <a:pt x="605381" y="512475"/>
                </a:cubicBezTo>
                <a:cubicBezTo>
                  <a:pt x="605381" y="534356"/>
                  <a:pt x="594255" y="550017"/>
                  <a:pt x="572227" y="558792"/>
                </a:cubicBezTo>
                <a:cubicBezTo>
                  <a:pt x="555983" y="565234"/>
                  <a:pt x="533621" y="568122"/>
                  <a:pt x="501579" y="568122"/>
                </a:cubicBezTo>
                <a:cubicBezTo>
                  <a:pt x="469537" y="568122"/>
                  <a:pt x="447175" y="565234"/>
                  <a:pt x="431043" y="558792"/>
                </a:cubicBezTo>
                <a:cubicBezTo>
                  <a:pt x="408903" y="550017"/>
                  <a:pt x="397777" y="534356"/>
                  <a:pt x="397777" y="512475"/>
                </a:cubicBezTo>
                <a:cubicBezTo>
                  <a:pt x="397777" y="469934"/>
                  <a:pt x="427927" y="433836"/>
                  <a:pt x="469648" y="421396"/>
                </a:cubicBezTo>
                <a:cubicBezTo>
                  <a:pt x="450735" y="408400"/>
                  <a:pt x="438052" y="384298"/>
                  <a:pt x="438052" y="356863"/>
                </a:cubicBezTo>
                <a:cubicBezTo>
                  <a:pt x="438052" y="319543"/>
                  <a:pt x="445617" y="281556"/>
                  <a:pt x="501579" y="281556"/>
                </a:cubicBezTo>
                <a:close/>
                <a:moveTo>
                  <a:pt x="103817" y="281556"/>
                </a:moveTo>
                <a:cubicBezTo>
                  <a:pt x="159787" y="281556"/>
                  <a:pt x="167353" y="319543"/>
                  <a:pt x="167353" y="356863"/>
                </a:cubicBezTo>
                <a:cubicBezTo>
                  <a:pt x="167353" y="384298"/>
                  <a:pt x="154668" y="408400"/>
                  <a:pt x="135863" y="421396"/>
                </a:cubicBezTo>
                <a:cubicBezTo>
                  <a:pt x="177479" y="433836"/>
                  <a:pt x="207745" y="469934"/>
                  <a:pt x="207745" y="512475"/>
                </a:cubicBezTo>
                <a:cubicBezTo>
                  <a:pt x="207745" y="534356"/>
                  <a:pt x="196507" y="550017"/>
                  <a:pt x="174475" y="558792"/>
                </a:cubicBezTo>
                <a:cubicBezTo>
                  <a:pt x="158340" y="565234"/>
                  <a:pt x="135863" y="568122"/>
                  <a:pt x="103817" y="568122"/>
                </a:cubicBezTo>
                <a:cubicBezTo>
                  <a:pt x="71882" y="568122"/>
                  <a:pt x="49405" y="565234"/>
                  <a:pt x="33270" y="558792"/>
                </a:cubicBezTo>
                <a:cubicBezTo>
                  <a:pt x="11238" y="550017"/>
                  <a:pt x="0" y="534356"/>
                  <a:pt x="0" y="512475"/>
                </a:cubicBezTo>
                <a:cubicBezTo>
                  <a:pt x="0" y="469934"/>
                  <a:pt x="30155" y="433836"/>
                  <a:pt x="71882" y="421396"/>
                </a:cubicBezTo>
                <a:cubicBezTo>
                  <a:pt x="53077" y="408400"/>
                  <a:pt x="40392" y="384298"/>
                  <a:pt x="40392" y="356863"/>
                </a:cubicBezTo>
                <a:cubicBezTo>
                  <a:pt x="40392" y="319543"/>
                  <a:pt x="47847" y="281556"/>
                  <a:pt x="103817" y="281556"/>
                </a:cubicBezTo>
                <a:close/>
                <a:moveTo>
                  <a:pt x="424086" y="133200"/>
                </a:moveTo>
                <a:cubicBezTo>
                  <a:pt x="443449" y="141422"/>
                  <a:pt x="462701" y="155309"/>
                  <a:pt x="482844" y="175528"/>
                </a:cubicBezTo>
                <a:cubicBezTo>
                  <a:pt x="503097" y="195748"/>
                  <a:pt x="517008" y="214856"/>
                  <a:pt x="525243" y="234187"/>
                </a:cubicBezTo>
                <a:cubicBezTo>
                  <a:pt x="526912" y="237964"/>
                  <a:pt x="525131" y="242297"/>
                  <a:pt x="521348" y="243852"/>
                </a:cubicBezTo>
                <a:lnTo>
                  <a:pt x="507771" y="249741"/>
                </a:lnTo>
                <a:cubicBezTo>
                  <a:pt x="506770" y="250185"/>
                  <a:pt x="505768" y="250296"/>
                  <a:pt x="504878" y="250296"/>
                </a:cubicBezTo>
                <a:cubicBezTo>
                  <a:pt x="501984" y="250296"/>
                  <a:pt x="499202" y="248630"/>
                  <a:pt x="497978" y="245852"/>
                </a:cubicBezTo>
                <a:cubicBezTo>
                  <a:pt x="491190" y="230077"/>
                  <a:pt x="479394" y="213968"/>
                  <a:pt x="461922" y="196414"/>
                </a:cubicBezTo>
                <a:cubicBezTo>
                  <a:pt x="444339" y="178972"/>
                  <a:pt x="428203" y="167196"/>
                  <a:pt x="412401" y="160419"/>
                </a:cubicBezTo>
                <a:cubicBezTo>
                  <a:pt x="410620" y="159641"/>
                  <a:pt x="409174" y="158197"/>
                  <a:pt x="408395" y="156309"/>
                </a:cubicBezTo>
                <a:cubicBezTo>
                  <a:pt x="407727" y="154531"/>
                  <a:pt x="407727" y="152531"/>
                  <a:pt x="408506" y="150643"/>
                </a:cubicBezTo>
                <a:lnTo>
                  <a:pt x="414404" y="137089"/>
                </a:lnTo>
                <a:cubicBezTo>
                  <a:pt x="415962" y="133312"/>
                  <a:pt x="420302" y="131534"/>
                  <a:pt x="424086" y="133200"/>
                </a:cubicBezTo>
                <a:close/>
                <a:moveTo>
                  <a:pt x="181254" y="133200"/>
                </a:moveTo>
                <a:cubicBezTo>
                  <a:pt x="185038" y="131534"/>
                  <a:pt x="189378" y="133312"/>
                  <a:pt x="191047" y="137089"/>
                </a:cubicBezTo>
                <a:lnTo>
                  <a:pt x="196834" y="150643"/>
                </a:lnTo>
                <a:cubicBezTo>
                  <a:pt x="197613" y="152531"/>
                  <a:pt x="197724" y="154531"/>
                  <a:pt x="196945" y="156309"/>
                </a:cubicBezTo>
                <a:cubicBezTo>
                  <a:pt x="196166" y="158197"/>
                  <a:pt x="194831" y="159641"/>
                  <a:pt x="192939" y="160419"/>
                </a:cubicBezTo>
                <a:cubicBezTo>
                  <a:pt x="177248" y="167196"/>
                  <a:pt x="161000" y="178972"/>
                  <a:pt x="143529" y="196414"/>
                </a:cubicBezTo>
                <a:cubicBezTo>
                  <a:pt x="125946" y="213968"/>
                  <a:pt x="114150" y="230077"/>
                  <a:pt x="107362" y="245852"/>
                </a:cubicBezTo>
                <a:cubicBezTo>
                  <a:pt x="106137" y="248630"/>
                  <a:pt x="103467" y="250296"/>
                  <a:pt x="100573" y="250296"/>
                </a:cubicBezTo>
                <a:cubicBezTo>
                  <a:pt x="99572" y="250296"/>
                  <a:pt x="98570" y="250185"/>
                  <a:pt x="97680" y="249741"/>
                </a:cubicBezTo>
                <a:lnTo>
                  <a:pt x="83992" y="243852"/>
                </a:lnTo>
                <a:cubicBezTo>
                  <a:pt x="80208" y="242297"/>
                  <a:pt x="78539" y="237964"/>
                  <a:pt x="80097" y="234187"/>
                </a:cubicBezTo>
                <a:cubicBezTo>
                  <a:pt x="88443" y="214856"/>
                  <a:pt x="102242" y="195748"/>
                  <a:pt x="122496" y="175528"/>
                </a:cubicBezTo>
                <a:cubicBezTo>
                  <a:pt x="142750" y="155309"/>
                  <a:pt x="162002" y="141422"/>
                  <a:pt x="181254" y="133200"/>
                </a:cubicBezTo>
                <a:close/>
                <a:moveTo>
                  <a:pt x="302711" y="0"/>
                </a:moveTo>
                <a:cubicBezTo>
                  <a:pt x="358681" y="0"/>
                  <a:pt x="366136" y="38000"/>
                  <a:pt x="366136" y="75333"/>
                </a:cubicBezTo>
                <a:cubicBezTo>
                  <a:pt x="366136" y="102778"/>
                  <a:pt x="353451" y="126889"/>
                  <a:pt x="334646" y="139889"/>
                </a:cubicBezTo>
                <a:cubicBezTo>
                  <a:pt x="376373" y="152333"/>
                  <a:pt x="406528" y="188445"/>
                  <a:pt x="406528" y="231000"/>
                </a:cubicBezTo>
                <a:cubicBezTo>
                  <a:pt x="406528" y="253000"/>
                  <a:pt x="395401" y="268556"/>
                  <a:pt x="373258" y="277334"/>
                </a:cubicBezTo>
                <a:cubicBezTo>
                  <a:pt x="357123" y="283778"/>
                  <a:pt x="334646" y="286778"/>
                  <a:pt x="302711" y="286778"/>
                </a:cubicBezTo>
                <a:cubicBezTo>
                  <a:pt x="270665" y="286778"/>
                  <a:pt x="248188" y="283778"/>
                  <a:pt x="232053" y="277334"/>
                </a:cubicBezTo>
                <a:cubicBezTo>
                  <a:pt x="210021" y="268556"/>
                  <a:pt x="198783" y="252889"/>
                  <a:pt x="198783" y="231000"/>
                </a:cubicBezTo>
                <a:cubicBezTo>
                  <a:pt x="198783" y="188445"/>
                  <a:pt x="229049" y="152333"/>
                  <a:pt x="270665" y="139889"/>
                </a:cubicBezTo>
                <a:cubicBezTo>
                  <a:pt x="251860" y="126889"/>
                  <a:pt x="239175" y="102778"/>
                  <a:pt x="239175" y="75333"/>
                </a:cubicBezTo>
                <a:cubicBezTo>
                  <a:pt x="239175" y="38000"/>
                  <a:pt x="246741" y="0"/>
                  <a:pt x="302711" y="0"/>
                </a:cubicBezTo>
                <a:close/>
              </a:path>
            </a:pathLst>
          </a:custGeom>
          <a:solidFill>
            <a:schemeClr val="bg1"/>
          </a:solidFill>
          <a:ln>
            <a:noFill/>
          </a:ln>
        </p:spPr>
      </p:sp>
      <p:sp>
        <p:nvSpPr>
          <p:cNvPr id="6" name="文本框 5"/>
          <p:cNvSpPr txBox="1"/>
          <p:nvPr/>
        </p:nvSpPr>
        <p:spPr>
          <a:xfrm>
            <a:off x="732155" y="817245"/>
            <a:ext cx="3898265" cy="368300"/>
          </a:xfrm>
          <a:prstGeom prst="rect">
            <a:avLst/>
          </a:prstGeom>
          <a:noFill/>
        </p:spPr>
        <p:txBody>
          <a:bodyPr wrap="square" rtlCol="0">
            <a:spAutoFit/>
          </a:bodyPr>
          <a:p>
            <a:r>
              <a:rPr lang="zh-CN" altLang="en-US" b="1">
                <a:solidFill>
                  <a:schemeClr val="accent1"/>
                </a:solidFill>
              </a:rPr>
              <a:t>（二）创业资源整合过程</a:t>
            </a:r>
            <a:endParaRPr lang="zh-CN" altLang="en-US" b="1">
              <a:solidFill>
                <a:schemeClr val="accen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296025"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创业融资概述</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06095" y="886460"/>
            <a:ext cx="6628765" cy="508571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latin typeface="黑体" panose="02010609060101010101" charset="-122"/>
                <a:ea typeface="黑体" panose="02010609060101010101" charset="-122"/>
                <a:cs typeface="黑体" panose="02010609060101010101" charset="-122"/>
              </a:rPr>
              <a:t>（一）创业融资的含义</a:t>
            </a:r>
            <a:endParaRPr b="1" dirty="0">
              <a:solidFill>
                <a:schemeClr val="accent1"/>
              </a:solidFill>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融资是指货币资金的融通。狭义上讲，融资是企业资金筹集的行为与过程，即企业根据当前经营现状及未来发展需要，通过一定的渠道、采用一定的方法、付出一定的代价向资金持有者筹集资金的经济行为。广义上讲，融资既包括资金的融入，也包括资金的融出，即企业通过一定的方式，在金融市场筹措资金或贷放资金的行为。创业融资则是在创业背景下的资金筹措行为和过程。具体而言，创业融资是创业企业为实现创业目标，满足企业生存和发展需求，通过多方渠道，采取不同策略筹集所需资金的经济行为。创业企业在不同的发展阶段有不同的资金需求，因而需要根据企业发展路径，结合创业计划以及企业发展战略，合理制定资金需求计划和创业融资方案。</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一、创业融资的认识</a:t>
            </a:r>
            <a:endParaRPr lang="zh-CN" altLang="en-US" sz="2400" b="1" dirty="0">
              <a:solidFill>
                <a:prstClr val="black"/>
              </a:solidFill>
              <a:latin typeface="黑体" panose="02010609060101010101" charset="-122"/>
              <a:ea typeface="黑体" panose="02010609060101010101" charset="-122"/>
            </a:endParaRPr>
          </a:p>
        </p:txBody>
      </p:sp>
      <p:pic>
        <p:nvPicPr>
          <p:cNvPr id="101" name="图片 100"/>
          <p:cNvPicPr/>
          <p:nvPr/>
        </p:nvPicPr>
        <p:blipFill>
          <a:blip r:embed="rId1"/>
          <a:stretch>
            <a:fillRect/>
          </a:stretch>
        </p:blipFill>
        <p:spPr>
          <a:xfrm>
            <a:off x="7134860" y="1787525"/>
            <a:ext cx="4645025" cy="33839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62915" y="687070"/>
            <a:ext cx="6898640" cy="59258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latin typeface="黑体" panose="02010609060101010101" charset="-122"/>
                <a:ea typeface="黑体" panose="02010609060101010101" charset="-122"/>
                <a:cs typeface="黑体" panose="02010609060101010101" charset="-122"/>
              </a:rPr>
              <a:t>（二）融资程序及注意事项</a:t>
            </a:r>
            <a:endParaRPr b="1" dirty="0">
              <a:solidFill>
                <a:schemeClr val="accent1"/>
              </a:solidFill>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1. 融资程序</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创业企业在融资过程中需要了解和选择目标投资者，同时也必须向目标投资者证明其投资是有价值的，投资风险是可以控制的。</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（1）融资的前期评估。（2）融资的资料准备。</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（3）融资的双方谈判。（4）融资的方案签订。</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（5）融资的事后评价。</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2. 融资注意事项</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融资对于大学生创业是非常重要的事情，不懂得融资或者不融资，创业过程将会变</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得无比困难。大学生在创业融资的过程中需要注意以下事项。</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（1）避免盲目选择项目。（2）避免创业技能欠缺。</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（3）避免社会资源不足。（4）避免管理太过随意。</a:t>
            </a:r>
            <a:endParaRPr dirty="0">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（5）避免缺失导师指导。（6）避免随意预测销售。</a:t>
            </a:r>
            <a:endParaRPr dirty="0">
              <a:latin typeface="黑体" panose="02010609060101010101" charset="-122"/>
              <a:ea typeface="黑体" panose="02010609060101010101" charset="-122"/>
              <a:cs typeface="黑体" panose="02010609060101010101" charset="-122"/>
            </a:endParaRPr>
          </a:p>
          <a:p>
            <a:pPr fontAlgn="auto">
              <a:lnSpc>
                <a:spcPct val="150000"/>
              </a:lnSpc>
            </a:pP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一、创业融资的认识</a:t>
            </a:r>
            <a:endParaRPr lang="zh-CN" altLang="en-US" sz="2400" b="1" dirty="0">
              <a:solidFill>
                <a:prstClr val="black"/>
              </a:solidFill>
              <a:latin typeface="黑体" panose="02010609060101010101" charset="-122"/>
              <a:ea typeface="黑体" panose="02010609060101010101" charset="-122"/>
            </a:endParaRPr>
          </a:p>
        </p:txBody>
      </p:sp>
      <p:pic>
        <p:nvPicPr>
          <p:cNvPr id="102" name="图片 101"/>
          <p:cNvPicPr/>
          <p:nvPr/>
        </p:nvPicPr>
        <p:blipFill>
          <a:blip r:embed="rId1"/>
          <a:stretch>
            <a:fillRect/>
          </a:stretch>
        </p:blipFill>
        <p:spPr>
          <a:xfrm>
            <a:off x="7361555" y="2240915"/>
            <a:ext cx="4572000" cy="3429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down)">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二、创业所需资金预测</a:t>
            </a:r>
            <a:endParaRPr lang="zh-CN" altLang="en-US" sz="2400" b="1" dirty="0">
              <a:solidFill>
                <a:prstClr val="black"/>
              </a:solidFill>
              <a:latin typeface="黑体" panose="02010609060101010101" charset="-122"/>
              <a:ea typeface="黑体" panose="02010609060101010101" charset="-122"/>
            </a:endParaRPr>
          </a:p>
        </p:txBody>
      </p: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38" name="Oval 9"/>
          <p:cNvSpPr/>
          <p:nvPr>
            <p:custDataLst>
              <p:tags r:id="rId2"/>
            </p:custDataLst>
          </p:nvPr>
        </p:nvSpPr>
        <p:spPr>
          <a:xfrm>
            <a:off x="5490264" y="998686"/>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3"/>
            </p:custDataLst>
          </p:nvPr>
        </p:nvSpPr>
        <p:spPr>
          <a:xfrm>
            <a:off x="4097029" y="998686"/>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6" name="Freeform 264"/>
          <p:cNvSpPr>
            <a:spLocks noEditPoints="1"/>
          </p:cNvSpPr>
          <p:nvPr>
            <p:custDataLst>
              <p:tags r:id="rId4"/>
            </p:custDataLst>
          </p:nvPr>
        </p:nvSpPr>
        <p:spPr bwMode="auto">
          <a:xfrm>
            <a:off x="4865792" y="184471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5"/>
            </p:custDataLst>
          </p:nvPr>
        </p:nvSpPr>
        <p:spPr bwMode="auto">
          <a:xfrm>
            <a:off x="6582746" y="184471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6"/>
            </p:custDataLst>
          </p:nvPr>
        </p:nvSpPr>
        <p:spPr>
          <a:xfrm>
            <a:off x="5733474" y="202222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6" name="Title 13"/>
          <p:cNvSpPr txBox="1"/>
          <p:nvPr>
            <p:custDataLst>
              <p:tags r:id="rId7"/>
            </p:custDataLst>
          </p:nvPr>
        </p:nvSpPr>
        <p:spPr bwMode="auto">
          <a:xfrm>
            <a:off x="415290" y="740516"/>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（一）投资资金</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7" name="Content Placeholder 2"/>
          <p:cNvSpPr txBox="1"/>
          <p:nvPr>
            <p:custDataLst>
              <p:tags r:id="rId8"/>
            </p:custDataLst>
          </p:nvPr>
        </p:nvSpPr>
        <p:spPr bwMode="auto">
          <a:xfrm>
            <a:off x="340360" y="1183005"/>
            <a:ext cx="3875405" cy="533082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fontAlgn="auto">
              <a:lnSpc>
                <a:spcPct val="150000"/>
              </a:lnSpc>
            </a:pPr>
            <a:r>
              <a:rPr lang="zh-CN" altLang="en-US" sz="1600" spc="150">
                <a:latin typeface="黑体" panose="02010609060101010101" charset="-122"/>
                <a:ea typeface="黑体" panose="02010609060101010101" charset="-122"/>
              </a:rPr>
              <a:t>投资资金是指为企业购买的固定资产以及为开办企业而支出的一次性费用。</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1. 场地和建筑</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在筹集资金前，要清楚企业需要什么样的场地和建筑，然后确定采取何种形式来获取，如果企业对场地和建筑有特殊要求，最好自己建房子，但这需要大笔的资金和比较长的时间。</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2. 设备</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设备是指企业创办所需的机器、工具、工作设施、车辆、办公家具等。</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3. 一次性费用</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一次性费用主要是指开业前产生的一些费用支出。</a:t>
            </a:r>
            <a:endParaRPr lang="zh-CN" altLang="en-US" sz="1600" spc="150">
              <a:latin typeface="黑体" panose="02010609060101010101" charset="-122"/>
              <a:ea typeface="黑体" panose="02010609060101010101" charset="-122"/>
            </a:endParaRPr>
          </a:p>
        </p:txBody>
      </p:sp>
      <p:sp>
        <p:nvSpPr>
          <p:cNvPr id="55" name="Title 13"/>
          <p:cNvSpPr txBox="1"/>
          <p:nvPr>
            <p:custDataLst>
              <p:tags r:id="rId9"/>
            </p:custDataLst>
          </p:nvPr>
        </p:nvSpPr>
        <p:spPr bwMode="auto">
          <a:xfrm>
            <a:off x="7982440" y="652886"/>
            <a:ext cx="3265315"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1AA3AA"/>
                </a:solidFill>
                <a:latin typeface="黑体" panose="02010609060101010101" charset="-122"/>
                <a:ea typeface="黑体" panose="02010609060101010101" charset="-122"/>
                <a:cs typeface="Lato Regular"/>
              </a:rPr>
              <a:t>（二）流动资金</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57" name="Content Placeholder 2"/>
          <p:cNvSpPr txBox="1"/>
          <p:nvPr>
            <p:custDataLst>
              <p:tags r:id="rId10"/>
            </p:custDataLst>
          </p:nvPr>
        </p:nvSpPr>
        <p:spPr bwMode="auto">
          <a:xfrm>
            <a:off x="7836535" y="1183005"/>
            <a:ext cx="4356100" cy="533019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黑体" panose="02010609060101010101" charset="-122"/>
                <a:ea typeface="黑体" panose="02010609060101010101" charset="-122"/>
              </a:rPr>
              <a:t>流动资金主要包括以下几方面的费用支出。</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1. 购买并储存原材料和成品</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2. 促销费用支出</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企业在开张前，为促销自己的产品或服务而采取活动的费用。</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3. 工资支出</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工资支出包括雇佣员工的薪水支出和自己以工资方式支付的家庭生活费用。</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4. 租金</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租金是指企业用地用房的费用，这里要注意的一点是租金可能是 3 个月或 6 个月一付，将会占用更多的流动资金。</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5. 保险</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保险是指用于投保所支出的费用。</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6. 其他费用</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其他费用包括设计费、办公用品费、交通费。</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三、创业融资渠道</a:t>
            </a:r>
            <a:endParaRPr lang="zh-CN" altLang="en-US" sz="2400" b="1" dirty="0">
              <a:solidFill>
                <a:prstClr val="black"/>
              </a:solidFill>
              <a:latin typeface="黑体" panose="02010609060101010101" charset="-122"/>
              <a:ea typeface="黑体" panose="02010609060101010101" charset="-122"/>
            </a:endParaRPr>
          </a:p>
        </p:txBody>
      </p: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71" name="Freeform 5"/>
          <p:cNvSpPr/>
          <p:nvPr>
            <p:custDataLst>
              <p:tags r:id="rId2"/>
            </p:custDataLst>
          </p:nvPr>
        </p:nvSpPr>
        <p:spPr bwMode="auto">
          <a:xfrm rot="18900000">
            <a:off x="4678350" y="1520508"/>
            <a:ext cx="1838325" cy="2349500"/>
          </a:xfrm>
          <a:custGeom>
            <a:avLst/>
            <a:gdLst>
              <a:gd name="T0" fmla="*/ 919545 w 348"/>
              <a:gd name="T1" fmla="*/ 0 h 444"/>
              <a:gd name="T2" fmla="*/ 311800 w 348"/>
              <a:gd name="T3" fmla="*/ 608909 h 444"/>
              <a:gd name="T4" fmla="*/ 311800 w 348"/>
              <a:gd name="T5" fmla="*/ 1736715 h 444"/>
              <a:gd name="T6" fmla="*/ 919545 w 348"/>
              <a:gd name="T7" fmla="*/ 2350919 h 444"/>
              <a:gd name="T8" fmla="*/ 1532575 w 348"/>
              <a:gd name="T9" fmla="*/ 1736715 h 444"/>
              <a:gd name="T10" fmla="*/ 1532575 w 348"/>
              <a:gd name="T11" fmla="*/ 608909 h 444"/>
              <a:gd name="T12" fmla="*/ 919545 w 348"/>
              <a:gd name="T13" fmla="*/ 0 h 4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37A76F"/>
          </a:solidFill>
          <a:ln>
            <a:noFill/>
          </a:ln>
        </p:spPr>
        <p:txBody>
          <a:bodyPr lIns="109710" tIns="54855" rIns="109710" bIns="54855"/>
          <a:lstStyle/>
          <a:p>
            <a:endParaRPr lang="zh-CN" altLang="en-US" sz="1800">
              <a:solidFill>
                <a:srgbClr val="000000"/>
              </a:solidFill>
            </a:endParaRPr>
          </a:p>
        </p:txBody>
      </p:sp>
      <p:sp>
        <p:nvSpPr>
          <p:cNvPr id="73" name="Freeform 5"/>
          <p:cNvSpPr/>
          <p:nvPr>
            <p:custDataLst>
              <p:tags r:id="rId3"/>
            </p:custDataLst>
          </p:nvPr>
        </p:nvSpPr>
        <p:spPr bwMode="auto">
          <a:xfrm rot="4611116">
            <a:off x="6733598" y="2134197"/>
            <a:ext cx="1838325" cy="2349500"/>
          </a:xfrm>
          <a:custGeom>
            <a:avLst/>
            <a:gdLst>
              <a:gd name="T0" fmla="*/ 919785 w 348"/>
              <a:gd name="T1" fmla="*/ 0 h 444"/>
              <a:gd name="T2" fmla="*/ 311881 w 348"/>
              <a:gd name="T3" fmla="*/ 608751 h 444"/>
              <a:gd name="T4" fmla="*/ 311881 w 348"/>
              <a:gd name="T5" fmla="*/ 1736263 h 444"/>
              <a:gd name="T6" fmla="*/ 919785 w 348"/>
              <a:gd name="T7" fmla="*/ 2350307 h 444"/>
              <a:gd name="T8" fmla="*/ 1532974 w 348"/>
              <a:gd name="T9" fmla="*/ 1736263 h 444"/>
              <a:gd name="T10" fmla="*/ 1532974 w 348"/>
              <a:gd name="T11" fmla="*/ 608751 h 444"/>
              <a:gd name="T12" fmla="*/ 919785 w 348"/>
              <a:gd name="T13" fmla="*/ 0 h 4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63A537"/>
          </a:solidFill>
          <a:ln>
            <a:noFill/>
          </a:ln>
        </p:spPr>
        <p:txBody>
          <a:bodyPr lIns="109710" tIns="54855" rIns="109710" bIns="54855"/>
          <a:lstStyle/>
          <a:p>
            <a:endParaRPr lang="zh-CN" altLang="en-US" sz="1800">
              <a:solidFill>
                <a:srgbClr val="000000"/>
              </a:solidFill>
            </a:endParaRPr>
          </a:p>
        </p:txBody>
      </p:sp>
      <p:sp>
        <p:nvSpPr>
          <p:cNvPr id="77" name="Freeform 5"/>
          <p:cNvSpPr/>
          <p:nvPr>
            <p:custDataLst>
              <p:tags r:id="rId4"/>
            </p:custDataLst>
          </p:nvPr>
        </p:nvSpPr>
        <p:spPr bwMode="auto">
          <a:xfrm rot="923491" flipH="1">
            <a:off x="5198082" y="3608447"/>
            <a:ext cx="1838325" cy="2351087"/>
          </a:xfrm>
          <a:custGeom>
            <a:avLst/>
            <a:gdLst>
              <a:gd name="T0" fmla="*/ 919545 w 348"/>
              <a:gd name="T1" fmla="*/ 0 h 444"/>
              <a:gd name="T2" fmla="*/ 311800 w 348"/>
              <a:gd name="T3" fmla="*/ 608909 h 444"/>
              <a:gd name="T4" fmla="*/ 311800 w 348"/>
              <a:gd name="T5" fmla="*/ 1736716 h 444"/>
              <a:gd name="T6" fmla="*/ 919545 w 348"/>
              <a:gd name="T7" fmla="*/ 2350920 h 444"/>
              <a:gd name="T8" fmla="*/ 1532575 w 348"/>
              <a:gd name="T9" fmla="*/ 1736716 h 444"/>
              <a:gd name="T10" fmla="*/ 1532575 w 348"/>
              <a:gd name="T11" fmla="*/ 608909 h 444"/>
              <a:gd name="T12" fmla="*/ 919545 w 348"/>
              <a:gd name="T13" fmla="*/ 0 h 4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99CB38"/>
          </a:solidFill>
          <a:ln>
            <a:noFill/>
          </a:ln>
        </p:spPr>
        <p:txBody>
          <a:bodyPr lIns="109710" tIns="54855" rIns="109710" bIns="54855"/>
          <a:lstStyle/>
          <a:p>
            <a:endParaRPr lang="zh-CN" altLang="en-US" sz="1800">
              <a:solidFill>
                <a:srgbClr val="000000"/>
              </a:solidFill>
            </a:endParaRPr>
          </a:p>
        </p:txBody>
      </p:sp>
      <p:sp>
        <p:nvSpPr>
          <p:cNvPr id="79" name="Oval 21"/>
          <p:cNvSpPr/>
          <p:nvPr>
            <p:custDataLst>
              <p:tags r:id="rId5"/>
            </p:custDataLst>
          </p:nvPr>
        </p:nvSpPr>
        <p:spPr>
          <a:xfrm>
            <a:off x="838505" y="1245870"/>
            <a:ext cx="655638" cy="655638"/>
          </a:xfrm>
          <a:prstGeom prst="ellipse">
            <a:avLst/>
          </a:prstGeom>
          <a:solidFill>
            <a:srgbClr val="37A76F"/>
          </a:solidFill>
          <a:ln>
            <a:noFill/>
          </a:ln>
          <a:effectLst/>
        </p:spPr>
        <p:style>
          <a:lnRef idx="1">
            <a:srgbClr val="99CB38"/>
          </a:lnRef>
          <a:fillRef idx="3">
            <a:srgbClr val="99CB38"/>
          </a:fillRef>
          <a:effectRef idx="2">
            <a:srgbClr val="99CB38"/>
          </a:effectRef>
          <a:fontRef idx="minor">
            <a:srgbClr val="000000"/>
          </a:fontRef>
        </p:style>
        <p:txBody>
          <a:bodyPr lIns="121893" tIns="60946" rIns="121893" bIns="60946" anchor="ctr"/>
          <a:lstStyle/>
          <a:p>
            <a:pPr algn="ctr" defTabSz="913765" eaLnBrk="1" hangingPunct="1">
              <a:spcBef>
                <a:spcPts val="0"/>
              </a:spcBef>
              <a:spcAft>
                <a:spcPts val="0"/>
              </a:spcAft>
              <a:defRPr/>
            </a:pPr>
            <a:endParaRPr lang="en-US" sz="1800" dirty="0">
              <a:solidFill>
                <a:srgbClr val="000000"/>
              </a:solidFill>
              <a:sym typeface="Arial" panose="020B0604020202020204" pitchFamily="34" charset="0"/>
            </a:endParaRPr>
          </a:p>
        </p:txBody>
      </p:sp>
      <p:sp>
        <p:nvSpPr>
          <p:cNvPr id="80" name="Freeform 2"/>
          <p:cNvSpPr>
            <a:spLocks noChangeArrowheads="1"/>
          </p:cNvSpPr>
          <p:nvPr>
            <p:custDataLst>
              <p:tags r:id="rId6"/>
            </p:custDataLst>
          </p:nvPr>
        </p:nvSpPr>
        <p:spPr bwMode="auto">
          <a:xfrm>
            <a:off x="993445" y="1410653"/>
            <a:ext cx="346075" cy="347662"/>
          </a:xfrm>
          <a:custGeom>
            <a:avLst/>
            <a:gdLst>
              <a:gd name="T0" fmla="*/ 174033 w 6844"/>
              <a:gd name="T1" fmla="*/ 87064 h 6844"/>
              <a:gd name="T2" fmla="*/ 174033 w 6844"/>
              <a:gd name="T3" fmla="*/ 145614 h 6844"/>
              <a:gd name="T4" fmla="*/ 174033 w 6844"/>
              <a:gd name="T5" fmla="*/ 87064 h 6844"/>
              <a:gd name="T6" fmla="*/ 346496 w 6844"/>
              <a:gd name="T7" fmla="*/ 9522 h 6844"/>
              <a:gd name="T8" fmla="*/ 275303 w 6844"/>
              <a:gd name="T9" fmla="*/ 120290 h 6844"/>
              <a:gd name="T10" fmla="*/ 259455 w 6844"/>
              <a:gd name="T11" fmla="*/ 63310 h 6844"/>
              <a:gd name="T12" fmla="*/ 257885 w 6844"/>
              <a:gd name="T13" fmla="*/ 137713 h 6844"/>
              <a:gd name="T14" fmla="*/ 224668 w 6844"/>
              <a:gd name="T15" fmla="*/ 189880 h 6844"/>
              <a:gd name="T16" fmla="*/ 264214 w 6844"/>
              <a:gd name="T17" fmla="*/ 231058 h 6844"/>
              <a:gd name="T18" fmla="*/ 264214 w 6844"/>
              <a:gd name="T19" fmla="*/ 232628 h 6844"/>
              <a:gd name="T20" fmla="*/ 259455 w 6844"/>
              <a:gd name="T21" fmla="*/ 335494 h 6844"/>
              <a:gd name="T22" fmla="*/ 243656 w 6844"/>
              <a:gd name="T23" fmla="*/ 346586 h 6844"/>
              <a:gd name="T24" fmla="*/ 243656 w 6844"/>
              <a:gd name="T25" fmla="*/ 257952 h 6844"/>
              <a:gd name="T26" fmla="*/ 131348 w 6844"/>
              <a:gd name="T27" fmla="*/ 294368 h 6844"/>
              <a:gd name="T28" fmla="*/ 123449 w 6844"/>
              <a:gd name="T29" fmla="*/ 302269 h 6844"/>
              <a:gd name="T30" fmla="*/ 44306 w 6844"/>
              <a:gd name="T31" fmla="*/ 346586 h 6844"/>
              <a:gd name="T32" fmla="*/ 36407 w 6844"/>
              <a:gd name="T33" fmla="*/ 319692 h 6844"/>
              <a:gd name="T34" fmla="*/ 144006 w 6844"/>
              <a:gd name="T35" fmla="*/ 231058 h 6844"/>
              <a:gd name="T36" fmla="*/ 90232 w 6844"/>
              <a:gd name="T37" fmla="*/ 139283 h 6844"/>
              <a:gd name="T38" fmla="*/ 87042 w 6844"/>
              <a:gd name="T39" fmla="*/ 131382 h 6844"/>
              <a:gd name="T40" fmla="*/ 63294 w 6844"/>
              <a:gd name="T41" fmla="*/ 66501 h 6844"/>
              <a:gd name="T42" fmla="*/ 20609 w 6844"/>
              <a:gd name="T43" fmla="*/ 129812 h 6844"/>
              <a:gd name="T44" fmla="*/ 52255 w 6844"/>
              <a:gd name="T45" fmla="*/ 1621 h 6844"/>
              <a:gd name="T46" fmla="*/ 91802 w 6844"/>
              <a:gd name="T47" fmla="*/ 47508 h 6844"/>
              <a:gd name="T48" fmla="*/ 109220 w 6844"/>
              <a:gd name="T49" fmla="*/ 45938 h 6844"/>
              <a:gd name="T50" fmla="*/ 238897 w 6844"/>
              <a:gd name="T51" fmla="*/ 45938 h 6844"/>
              <a:gd name="T52" fmla="*/ 254745 w 6844"/>
              <a:gd name="T53" fmla="*/ 47508 h 6844"/>
              <a:gd name="T54" fmla="*/ 294292 w 6844"/>
              <a:gd name="T55" fmla="*/ 0 h 6844"/>
              <a:gd name="T56" fmla="*/ 230998 w 6844"/>
              <a:gd name="T57" fmla="*/ 60170 h 6844"/>
              <a:gd name="T58" fmla="*/ 174033 w 6844"/>
              <a:gd name="T59" fmla="*/ 58600 h 6844"/>
              <a:gd name="T60" fmla="*/ 115549 w 6844"/>
              <a:gd name="T61" fmla="*/ 125051 h 6844"/>
              <a:gd name="T62" fmla="*/ 188262 w 6844"/>
              <a:gd name="T63" fmla="*/ 159897 h 6844"/>
              <a:gd name="T64" fmla="*/ 230998 w 6844"/>
              <a:gd name="T65" fmla="*/ 60170 h 6844"/>
              <a:gd name="T66" fmla="*/ 230998 w 6844"/>
              <a:gd name="T67" fmla="*/ 60170 h 68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rgbClr val="FFFFFF"/>
          </a:solidFill>
          <a:ln>
            <a:noFill/>
          </a:ln>
        </p:spPr>
        <p:txBody>
          <a:bodyPr wrap="none" lIns="121899" tIns="60950" rIns="121899" bIns="60950" anchor="ctr"/>
          <a:lstStyle/>
          <a:p>
            <a:endParaRPr lang="zh-CN" altLang="en-US" sz="1800">
              <a:solidFill>
                <a:srgbClr val="000000"/>
              </a:solidFill>
            </a:endParaRPr>
          </a:p>
        </p:txBody>
      </p:sp>
      <p:sp>
        <p:nvSpPr>
          <p:cNvPr id="81" name="Oval 31"/>
          <p:cNvSpPr/>
          <p:nvPr>
            <p:custDataLst>
              <p:tags r:id="rId7"/>
            </p:custDataLst>
          </p:nvPr>
        </p:nvSpPr>
        <p:spPr>
          <a:xfrm>
            <a:off x="8572681" y="3638229"/>
            <a:ext cx="657225" cy="657225"/>
          </a:xfrm>
          <a:prstGeom prst="ellipse">
            <a:avLst/>
          </a:prstGeom>
          <a:solidFill>
            <a:srgbClr val="63A537"/>
          </a:solidFill>
          <a:ln>
            <a:noFill/>
          </a:ln>
          <a:effectLst/>
        </p:spPr>
        <p:style>
          <a:lnRef idx="1">
            <a:srgbClr val="99CB38"/>
          </a:lnRef>
          <a:fillRef idx="3">
            <a:srgbClr val="99CB38"/>
          </a:fillRef>
          <a:effectRef idx="2">
            <a:srgbClr val="99CB38"/>
          </a:effectRef>
          <a:fontRef idx="minor">
            <a:srgbClr val="000000"/>
          </a:fontRef>
        </p:style>
        <p:txBody>
          <a:bodyPr lIns="91422" tIns="45711" rIns="91422" bIns="45711" anchor="ctr"/>
          <a:lstStyle/>
          <a:p>
            <a:pPr algn="ctr" defTabSz="913765" eaLnBrk="1" hangingPunct="1">
              <a:spcBef>
                <a:spcPts val="0"/>
              </a:spcBef>
              <a:spcAft>
                <a:spcPts val="0"/>
              </a:spcAft>
              <a:defRPr/>
            </a:pPr>
            <a:r>
              <a:rPr lang="en-US" sz="1800" dirty="0">
                <a:solidFill>
                  <a:srgbClr val="000000"/>
                </a:solidFill>
                <a:sym typeface="Arial" panose="020B0604020202020204" pitchFamily="34" charset="0"/>
              </a:rPr>
              <a:t> </a:t>
            </a:r>
            <a:endParaRPr lang="en-US" sz="1800" dirty="0">
              <a:solidFill>
                <a:srgbClr val="000000"/>
              </a:solidFill>
              <a:sym typeface="Arial" panose="020B0604020202020204" pitchFamily="34" charset="0"/>
            </a:endParaRPr>
          </a:p>
        </p:txBody>
      </p:sp>
      <p:sp>
        <p:nvSpPr>
          <p:cNvPr id="82" name="Freeform 3"/>
          <p:cNvSpPr>
            <a:spLocks noChangeArrowheads="1"/>
          </p:cNvSpPr>
          <p:nvPr>
            <p:custDataLst>
              <p:tags r:id="rId8"/>
            </p:custDataLst>
          </p:nvPr>
        </p:nvSpPr>
        <p:spPr bwMode="auto">
          <a:xfrm>
            <a:off x="8753656" y="3823967"/>
            <a:ext cx="334963" cy="257175"/>
          </a:xfrm>
          <a:custGeom>
            <a:avLst/>
            <a:gdLst>
              <a:gd name="T0" fmla="*/ 159145 w 6392"/>
              <a:gd name="T1" fmla="*/ 118563 h 4907"/>
              <a:gd name="T2" fmla="*/ 135436 w 6392"/>
              <a:gd name="T3" fmla="*/ 101618 h 4907"/>
              <a:gd name="T4" fmla="*/ 74537 w 6392"/>
              <a:gd name="T5" fmla="*/ 115205 h 4907"/>
              <a:gd name="T6" fmla="*/ 20352 w 6392"/>
              <a:gd name="T7" fmla="*/ 240431 h 4907"/>
              <a:gd name="T8" fmla="*/ 142255 w 6392"/>
              <a:gd name="T9" fmla="*/ 186290 h 4907"/>
              <a:gd name="T10" fmla="*/ 159145 w 6392"/>
              <a:gd name="T11" fmla="*/ 118563 h 4907"/>
              <a:gd name="T12" fmla="*/ 128722 w 6392"/>
              <a:gd name="T13" fmla="*/ 169345 h 4907"/>
              <a:gd name="T14" fmla="*/ 37295 w 6392"/>
              <a:gd name="T15" fmla="*/ 223538 h 4907"/>
              <a:gd name="T16" fmla="*/ 88070 w 6392"/>
              <a:gd name="T17" fmla="*/ 132098 h 4907"/>
              <a:gd name="T18" fmla="*/ 98299 w 6392"/>
              <a:gd name="T19" fmla="*/ 138918 h 4907"/>
              <a:gd name="T20" fmla="*/ 118546 w 6392"/>
              <a:gd name="T21" fmla="*/ 159168 h 4907"/>
              <a:gd name="T22" fmla="*/ 128722 w 6392"/>
              <a:gd name="T23" fmla="*/ 169345 h 4907"/>
              <a:gd name="T24" fmla="*/ 325057 w 6392"/>
              <a:gd name="T25" fmla="*/ 37248 h 4907"/>
              <a:gd name="T26" fmla="*/ 189621 w 6392"/>
              <a:gd name="T27" fmla="*/ 33890 h 4907"/>
              <a:gd name="T28" fmla="*/ 145612 w 6392"/>
              <a:gd name="T29" fmla="*/ 88083 h 4907"/>
              <a:gd name="T30" fmla="*/ 159145 w 6392"/>
              <a:gd name="T31" fmla="*/ 115205 h 4907"/>
              <a:gd name="T32" fmla="*/ 226916 w 6392"/>
              <a:gd name="T33" fmla="*/ 128740 h 4907"/>
              <a:gd name="T34" fmla="*/ 325057 w 6392"/>
              <a:gd name="T35" fmla="*/ 37248 h 4907"/>
              <a:gd name="T36" fmla="*/ 287920 w 6392"/>
              <a:gd name="T37" fmla="*/ 81263 h 4907"/>
              <a:gd name="T38" fmla="*/ 193083 w 6392"/>
              <a:gd name="T39" fmla="*/ 101618 h 4907"/>
              <a:gd name="T40" fmla="*/ 213330 w 6392"/>
              <a:gd name="T41" fmla="*/ 77905 h 4907"/>
              <a:gd name="T42" fmla="*/ 182907 w 6392"/>
              <a:gd name="T43" fmla="*/ 74548 h 4907"/>
              <a:gd name="T44" fmla="*/ 270872 w 6392"/>
              <a:gd name="T45" fmla="*/ 30533 h 4907"/>
              <a:gd name="T46" fmla="*/ 287920 w 6392"/>
              <a:gd name="T47" fmla="*/ 81263 h 4907"/>
              <a:gd name="T48" fmla="*/ 166017 w 6392"/>
              <a:gd name="T49" fmla="*/ 118563 h 4907"/>
              <a:gd name="T50" fmla="*/ 179550 w 6392"/>
              <a:gd name="T51" fmla="*/ 162525 h 4907"/>
              <a:gd name="T52" fmla="*/ 179550 w 6392"/>
              <a:gd name="T53" fmla="*/ 135455 h 4907"/>
              <a:gd name="T54" fmla="*/ 166017 w 6392"/>
              <a:gd name="T55" fmla="*/ 118563 h 4907"/>
              <a:gd name="T56" fmla="*/ 115189 w 6392"/>
              <a:gd name="T57" fmla="*/ 84725 h 4907"/>
              <a:gd name="T58" fmla="*/ 108370 w 6392"/>
              <a:gd name="T59" fmla="*/ 61013 h 4907"/>
              <a:gd name="T60" fmla="*/ 132079 w 6392"/>
              <a:gd name="T61" fmla="*/ 81263 h 4907"/>
              <a:gd name="T62" fmla="*/ 135436 w 6392"/>
              <a:gd name="T63" fmla="*/ 98260 h 4907"/>
              <a:gd name="T64" fmla="*/ 115189 w 6392"/>
              <a:gd name="T65" fmla="*/ 84725 h 4907"/>
              <a:gd name="T66" fmla="*/ 115189 w 6392"/>
              <a:gd name="T67" fmla="*/ 84725 h 490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rgbClr val="FFFFFF"/>
          </a:solidFill>
          <a:ln>
            <a:noFill/>
          </a:ln>
        </p:spPr>
        <p:txBody>
          <a:bodyPr wrap="none" lIns="121899" tIns="60950" rIns="121899" bIns="60950" anchor="ctr"/>
          <a:lstStyle/>
          <a:p>
            <a:endParaRPr lang="zh-CN" altLang="en-US" sz="1800">
              <a:solidFill>
                <a:srgbClr val="000000"/>
              </a:solidFill>
            </a:endParaRPr>
          </a:p>
        </p:txBody>
      </p:sp>
      <p:sp>
        <p:nvSpPr>
          <p:cNvPr id="85" name="Oval 26"/>
          <p:cNvSpPr/>
          <p:nvPr>
            <p:custDataLst>
              <p:tags r:id="rId9"/>
            </p:custDataLst>
          </p:nvPr>
        </p:nvSpPr>
        <p:spPr>
          <a:xfrm>
            <a:off x="1235457" y="4607087"/>
            <a:ext cx="657225" cy="655637"/>
          </a:xfrm>
          <a:prstGeom prst="ellipse">
            <a:avLst/>
          </a:prstGeom>
          <a:solidFill>
            <a:srgbClr val="99CB38"/>
          </a:solidFill>
          <a:ln>
            <a:noFill/>
          </a:ln>
          <a:effectLst/>
        </p:spPr>
        <p:style>
          <a:lnRef idx="1">
            <a:srgbClr val="99CB38"/>
          </a:lnRef>
          <a:fillRef idx="3">
            <a:srgbClr val="99CB38"/>
          </a:fillRef>
          <a:effectRef idx="2">
            <a:srgbClr val="99CB38"/>
          </a:effectRef>
          <a:fontRef idx="minor">
            <a:srgbClr val="000000"/>
          </a:fontRef>
        </p:style>
        <p:txBody>
          <a:bodyPr lIns="121893" tIns="60946" rIns="121893" bIns="60946" anchor="ctr"/>
          <a:lstStyle/>
          <a:p>
            <a:pPr algn="ctr" defTabSz="913765" eaLnBrk="1" hangingPunct="1">
              <a:spcBef>
                <a:spcPts val="0"/>
              </a:spcBef>
              <a:spcAft>
                <a:spcPts val="0"/>
              </a:spcAft>
              <a:defRPr/>
            </a:pPr>
            <a:endParaRPr lang="en-US" sz="1800" dirty="0">
              <a:solidFill>
                <a:srgbClr val="000000"/>
              </a:solidFill>
              <a:sym typeface="Arial" panose="020B0604020202020204" pitchFamily="34" charset="0"/>
            </a:endParaRPr>
          </a:p>
        </p:txBody>
      </p:sp>
      <p:sp>
        <p:nvSpPr>
          <p:cNvPr id="2" name="Freeform 4"/>
          <p:cNvSpPr>
            <a:spLocks noChangeArrowheads="1"/>
          </p:cNvSpPr>
          <p:nvPr>
            <p:custDataLst>
              <p:tags r:id="rId10"/>
            </p:custDataLst>
          </p:nvPr>
        </p:nvSpPr>
        <p:spPr bwMode="auto">
          <a:xfrm>
            <a:off x="1417385" y="4788062"/>
            <a:ext cx="293687" cy="293687"/>
          </a:xfrm>
          <a:custGeom>
            <a:avLst/>
            <a:gdLst>
              <a:gd name="T0" fmla="*/ 268350 w 2594"/>
              <a:gd name="T1" fmla="*/ 0 h 2594"/>
              <a:gd name="T2" fmla="*/ 268350 w 2594"/>
              <a:gd name="T3" fmla="*/ 0 h 2594"/>
              <a:gd name="T4" fmla="*/ 24755 w 2594"/>
              <a:gd name="T5" fmla="*/ 0 h 2594"/>
              <a:gd name="T6" fmla="*/ 0 w 2594"/>
              <a:gd name="T7" fmla="*/ 24762 h 2594"/>
              <a:gd name="T8" fmla="*/ 0 w 2594"/>
              <a:gd name="T9" fmla="*/ 268420 h 2594"/>
              <a:gd name="T10" fmla="*/ 24755 w 2594"/>
              <a:gd name="T11" fmla="*/ 293182 h 2594"/>
              <a:gd name="T12" fmla="*/ 268350 w 2594"/>
              <a:gd name="T13" fmla="*/ 293182 h 2594"/>
              <a:gd name="T14" fmla="*/ 293105 w 2594"/>
              <a:gd name="T15" fmla="*/ 268420 h 2594"/>
              <a:gd name="T16" fmla="*/ 293105 w 2594"/>
              <a:gd name="T17" fmla="*/ 24762 h 2594"/>
              <a:gd name="T18" fmla="*/ 268350 w 2594"/>
              <a:gd name="T19" fmla="*/ 0 h 2594"/>
              <a:gd name="T20" fmla="*/ 254220 w 2594"/>
              <a:gd name="T21" fmla="*/ 28267 h 2594"/>
              <a:gd name="T22" fmla="*/ 254220 w 2594"/>
              <a:gd name="T23" fmla="*/ 28267 h 2594"/>
              <a:gd name="T24" fmla="*/ 264846 w 2594"/>
              <a:gd name="T25" fmla="*/ 35390 h 2594"/>
              <a:gd name="T26" fmla="*/ 254220 w 2594"/>
              <a:gd name="T27" fmla="*/ 46018 h 2594"/>
              <a:gd name="T28" fmla="*/ 243708 w 2594"/>
              <a:gd name="T29" fmla="*/ 35390 h 2594"/>
              <a:gd name="T30" fmla="*/ 254220 w 2594"/>
              <a:gd name="T31" fmla="*/ 28267 h 2594"/>
              <a:gd name="T32" fmla="*/ 218953 w 2594"/>
              <a:gd name="T33" fmla="*/ 28267 h 2594"/>
              <a:gd name="T34" fmla="*/ 218953 w 2594"/>
              <a:gd name="T35" fmla="*/ 28267 h 2594"/>
              <a:gd name="T36" fmla="*/ 229578 w 2594"/>
              <a:gd name="T37" fmla="*/ 35390 h 2594"/>
              <a:gd name="T38" fmla="*/ 218953 w 2594"/>
              <a:gd name="T39" fmla="*/ 46018 h 2594"/>
              <a:gd name="T40" fmla="*/ 208327 w 2594"/>
              <a:gd name="T41" fmla="*/ 35390 h 2594"/>
              <a:gd name="T42" fmla="*/ 218953 w 2594"/>
              <a:gd name="T43" fmla="*/ 28267 h 2594"/>
              <a:gd name="T44" fmla="*/ 264846 w 2594"/>
              <a:gd name="T45" fmla="*/ 264915 h 2594"/>
              <a:gd name="T46" fmla="*/ 264846 w 2594"/>
              <a:gd name="T47" fmla="*/ 264915 h 2594"/>
              <a:gd name="T48" fmla="*/ 28259 w 2594"/>
              <a:gd name="T49" fmla="*/ 264915 h 2594"/>
              <a:gd name="T50" fmla="*/ 28259 w 2594"/>
              <a:gd name="T51" fmla="*/ 70667 h 2594"/>
              <a:gd name="T52" fmla="*/ 264846 w 2594"/>
              <a:gd name="T53" fmla="*/ 70667 h 2594"/>
              <a:gd name="T54" fmla="*/ 264846 w 2594"/>
              <a:gd name="T55" fmla="*/ 264915 h 2594"/>
              <a:gd name="T56" fmla="*/ 67144 w 2594"/>
              <a:gd name="T57" fmla="*/ 236649 h 2594"/>
              <a:gd name="T58" fmla="*/ 67144 w 2594"/>
              <a:gd name="T59" fmla="*/ 236649 h 2594"/>
              <a:gd name="T60" fmla="*/ 225961 w 2594"/>
              <a:gd name="T61" fmla="*/ 236649 h 2594"/>
              <a:gd name="T62" fmla="*/ 229578 w 2594"/>
              <a:gd name="T63" fmla="*/ 233144 h 2594"/>
              <a:gd name="T64" fmla="*/ 229578 w 2594"/>
              <a:gd name="T65" fmla="*/ 229638 h 2594"/>
              <a:gd name="T66" fmla="*/ 151809 w 2594"/>
              <a:gd name="T67" fmla="*/ 95428 h 2594"/>
              <a:gd name="T68" fmla="*/ 148305 w 2594"/>
              <a:gd name="T69" fmla="*/ 91923 h 2594"/>
              <a:gd name="T70" fmla="*/ 141296 w 2594"/>
              <a:gd name="T71" fmla="*/ 95428 h 2594"/>
              <a:gd name="T72" fmla="*/ 63640 w 2594"/>
              <a:gd name="T73" fmla="*/ 229638 h 2594"/>
              <a:gd name="T74" fmla="*/ 63640 w 2594"/>
              <a:gd name="T75" fmla="*/ 236649 h 2594"/>
              <a:gd name="T76" fmla="*/ 67144 w 2594"/>
              <a:gd name="T77" fmla="*/ 236649 h 2594"/>
              <a:gd name="T78" fmla="*/ 155313 w 2594"/>
              <a:gd name="T79" fmla="*/ 219010 h 2594"/>
              <a:gd name="T80" fmla="*/ 155313 w 2594"/>
              <a:gd name="T81" fmla="*/ 219010 h 2594"/>
              <a:gd name="T82" fmla="*/ 151809 w 2594"/>
              <a:gd name="T83" fmla="*/ 222515 h 2594"/>
              <a:gd name="T84" fmla="*/ 141296 w 2594"/>
              <a:gd name="T85" fmla="*/ 222515 h 2594"/>
              <a:gd name="T86" fmla="*/ 137792 w 2594"/>
              <a:gd name="T87" fmla="*/ 219010 h 2594"/>
              <a:gd name="T88" fmla="*/ 137792 w 2594"/>
              <a:gd name="T89" fmla="*/ 208382 h 2594"/>
              <a:gd name="T90" fmla="*/ 141296 w 2594"/>
              <a:gd name="T91" fmla="*/ 204877 h 2594"/>
              <a:gd name="T92" fmla="*/ 151809 w 2594"/>
              <a:gd name="T93" fmla="*/ 204877 h 2594"/>
              <a:gd name="T94" fmla="*/ 155313 w 2594"/>
              <a:gd name="T95" fmla="*/ 208382 h 2594"/>
              <a:gd name="T96" fmla="*/ 155313 w 2594"/>
              <a:gd name="T97" fmla="*/ 219010 h 2594"/>
              <a:gd name="T98" fmla="*/ 137792 w 2594"/>
              <a:gd name="T99" fmla="*/ 127200 h 2594"/>
              <a:gd name="T100" fmla="*/ 137792 w 2594"/>
              <a:gd name="T101" fmla="*/ 127200 h 2594"/>
              <a:gd name="T102" fmla="*/ 155313 w 2594"/>
              <a:gd name="T103" fmla="*/ 127200 h 2594"/>
              <a:gd name="T104" fmla="*/ 158930 w 2594"/>
              <a:gd name="T105" fmla="*/ 130818 h 2594"/>
              <a:gd name="T106" fmla="*/ 155313 w 2594"/>
              <a:gd name="T107" fmla="*/ 194249 h 2594"/>
              <a:gd name="T108" fmla="*/ 151809 w 2594"/>
              <a:gd name="T109" fmla="*/ 197754 h 2594"/>
              <a:gd name="T110" fmla="*/ 141296 w 2594"/>
              <a:gd name="T111" fmla="*/ 197754 h 2594"/>
              <a:gd name="T112" fmla="*/ 137792 w 2594"/>
              <a:gd name="T113" fmla="*/ 194249 h 2594"/>
              <a:gd name="T114" fmla="*/ 137792 w 2594"/>
              <a:gd name="T115" fmla="*/ 130818 h 2594"/>
              <a:gd name="T116" fmla="*/ 137792 w 2594"/>
              <a:gd name="T117" fmla="*/ 127200 h 2594"/>
              <a:gd name="T118" fmla="*/ 137792 w 2594"/>
              <a:gd name="T119" fmla="*/ 127200 h 2594"/>
              <a:gd name="T120" fmla="*/ 137792 w 2594"/>
              <a:gd name="T121" fmla="*/ 127200 h 25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rgbClr val="FFFFFF"/>
          </a:solidFill>
          <a:ln>
            <a:noFill/>
          </a:ln>
        </p:spPr>
        <p:txBody>
          <a:bodyPr wrap="none" lIns="121899" tIns="60950" rIns="121899" bIns="60950" anchor="ctr"/>
          <a:lstStyle/>
          <a:p>
            <a:endParaRPr lang="zh-CN" altLang="en-US" sz="1800">
              <a:solidFill>
                <a:srgbClr val="000000"/>
              </a:solidFill>
            </a:endParaRPr>
          </a:p>
        </p:txBody>
      </p:sp>
      <p:sp>
        <p:nvSpPr>
          <p:cNvPr id="3" name="TextBox 13"/>
          <p:cNvSpPr txBox="1">
            <a:spLocks noChangeArrowheads="1"/>
          </p:cNvSpPr>
          <p:nvPr>
            <p:custDataLst>
              <p:tags r:id="rId11"/>
            </p:custDataLst>
          </p:nvPr>
        </p:nvSpPr>
        <p:spPr bwMode="auto">
          <a:xfrm>
            <a:off x="1407784" y="1462406"/>
            <a:ext cx="2182836"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chor="ctr" anchorCtr="0">
            <a:normAutofit fontScale="90000"/>
          </a:bodyPr>
          <a:lstStyle>
            <a:lvl1pPr defTabSz="1216025">
              <a:defRPr>
                <a:solidFill>
                  <a:srgbClr val="FFFFFF"/>
                </a:solidFill>
                <a:latin typeface="Calibri" panose="020F0502020204030204" pitchFamily="34" charset="0"/>
                <a:ea typeface="宋体" panose="02010600030101010101" pitchFamily="2" charset="-122"/>
              </a:defRPr>
            </a:lvl1pPr>
            <a:lvl2pPr marL="742950" indent="-285750" defTabSz="1216025">
              <a:defRPr>
                <a:solidFill>
                  <a:srgbClr val="FFFFFF"/>
                </a:solidFill>
                <a:latin typeface="Calibri" panose="020F0502020204030204" pitchFamily="34" charset="0"/>
                <a:ea typeface="宋体" panose="02010600030101010101" pitchFamily="2" charset="-122"/>
              </a:defRPr>
            </a:lvl2pPr>
            <a:lvl3pPr marL="1143000" indent="-228600" defTabSz="1216025">
              <a:defRPr>
                <a:solidFill>
                  <a:srgbClr val="FFFFFF"/>
                </a:solidFill>
                <a:latin typeface="Calibri" panose="020F0502020204030204" pitchFamily="34" charset="0"/>
                <a:ea typeface="宋体" panose="02010600030101010101" pitchFamily="2" charset="-122"/>
              </a:defRPr>
            </a:lvl3pPr>
            <a:lvl4pPr marL="1600200" indent="-228600" defTabSz="1216025">
              <a:defRPr>
                <a:solidFill>
                  <a:srgbClr val="FFFFFF"/>
                </a:solidFill>
                <a:latin typeface="Calibri" panose="020F0502020204030204" pitchFamily="34" charset="0"/>
                <a:ea typeface="宋体" panose="02010600030101010101" pitchFamily="2" charset="-122"/>
              </a:defRPr>
            </a:lvl4pPr>
            <a:lvl5pPr marL="2057400" indent="-228600" defTabSz="1216025">
              <a:defRPr>
                <a:solidFill>
                  <a:srgbClr val="FFFFFF"/>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a:solidFill>
                  <a:schemeClr val="accent6">
                    <a:lumMod val="75000"/>
                  </a:schemeClr>
                </a:solidFill>
                <a:latin typeface="Arial" panose="020B0604020202020204" pitchFamily="34" charset="0"/>
                <a:ea typeface="黑体" panose="02010609060101010101" charset="-122"/>
                <a:cs typeface="+mn-ea"/>
                <a:sym typeface="Arial" panose="020B0604020202020204" pitchFamily="34" charset="0"/>
              </a:rPr>
              <a:t>（一）私人资本融资</a:t>
            </a:r>
            <a:endParaRPr lang="en-US" altLang="zh-CN" sz="2000" b="1" dirty="0">
              <a:solidFill>
                <a:schemeClr val="accent6">
                  <a:lumMod val="75000"/>
                </a:schemeClr>
              </a:solidFill>
              <a:latin typeface="Arial" panose="020B0604020202020204" pitchFamily="34" charset="0"/>
              <a:ea typeface="黑体" panose="02010609060101010101" charset="-122"/>
              <a:cs typeface="+mn-ea"/>
              <a:sym typeface="Arial" panose="020B0604020202020204" pitchFamily="34" charset="0"/>
            </a:endParaRPr>
          </a:p>
        </p:txBody>
      </p:sp>
      <p:sp>
        <p:nvSpPr>
          <p:cNvPr id="88" name="TextBox 13"/>
          <p:cNvSpPr txBox="1">
            <a:spLocks noChangeArrowheads="1"/>
          </p:cNvSpPr>
          <p:nvPr>
            <p:custDataLst>
              <p:tags r:id="rId12"/>
            </p:custDataLst>
          </p:nvPr>
        </p:nvSpPr>
        <p:spPr bwMode="auto">
          <a:xfrm>
            <a:off x="838200" y="1858645"/>
            <a:ext cx="3890645" cy="218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lstStyle>
            <a:lvl1pPr defTabSz="1216025">
              <a:defRPr>
                <a:solidFill>
                  <a:srgbClr val="FFFFFF"/>
                </a:solidFill>
                <a:latin typeface="Calibri" panose="020F0502020204030204" pitchFamily="34" charset="0"/>
                <a:ea typeface="宋体" panose="02010600030101010101" pitchFamily="2" charset="-122"/>
              </a:defRPr>
            </a:lvl1pPr>
            <a:lvl2pPr marL="742950" indent="-285750" defTabSz="1216025">
              <a:defRPr>
                <a:solidFill>
                  <a:srgbClr val="FFFFFF"/>
                </a:solidFill>
                <a:latin typeface="Calibri" panose="020F0502020204030204" pitchFamily="34" charset="0"/>
                <a:ea typeface="宋体" panose="02010600030101010101" pitchFamily="2" charset="-122"/>
              </a:defRPr>
            </a:lvl2pPr>
            <a:lvl3pPr marL="1143000" indent="-228600" defTabSz="1216025">
              <a:defRPr>
                <a:solidFill>
                  <a:srgbClr val="FFFFFF"/>
                </a:solidFill>
                <a:latin typeface="Calibri" panose="020F0502020204030204" pitchFamily="34" charset="0"/>
                <a:ea typeface="宋体" panose="02010600030101010101" pitchFamily="2" charset="-122"/>
              </a:defRPr>
            </a:lvl3pPr>
            <a:lvl4pPr marL="1600200" indent="-228600" defTabSz="1216025">
              <a:defRPr>
                <a:solidFill>
                  <a:srgbClr val="FFFFFF"/>
                </a:solidFill>
                <a:latin typeface="Calibri" panose="020F0502020204030204" pitchFamily="34" charset="0"/>
                <a:ea typeface="宋体" panose="02010600030101010101" pitchFamily="2" charset="-122"/>
              </a:defRPr>
            </a:lvl4pPr>
            <a:lvl5pPr marL="2057400" indent="-228600" defTabSz="1216025">
              <a:defRPr>
                <a:solidFill>
                  <a:srgbClr val="FFFFFF"/>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9pPr>
          </a:lstStyle>
          <a:p>
            <a:pPr eaLnBrk="1" hangingPunct="1">
              <a:lnSpc>
                <a:spcPct val="110000"/>
              </a:lnSpc>
              <a:spcBef>
                <a:spcPct val="20000"/>
              </a:spcBef>
            </a:pPr>
            <a:r>
              <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rPr>
              <a:t>1. 自我融资是指创业者将自己的部分甚至全部积蓄投入到新企业创办之中。</a:t>
            </a:r>
            <a:endPar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eaLnBrk="1" hangingPunct="1">
              <a:lnSpc>
                <a:spcPct val="110000"/>
              </a:lnSpc>
              <a:spcBef>
                <a:spcPct val="20000"/>
              </a:spcBef>
            </a:pPr>
            <a:r>
              <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rPr>
              <a:t>2. 亲朋好友融资</a:t>
            </a:r>
            <a:endPar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eaLnBrk="1" hangingPunct="1">
              <a:lnSpc>
                <a:spcPct val="110000"/>
              </a:lnSpc>
              <a:spcBef>
                <a:spcPct val="20000"/>
              </a:spcBef>
            </a:pPr>
            <a:r>
              <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rPr>
              <a:t>家人和亲戚、朋友一般都是创业者理想的贷款人，许多成功创业人士在创业初期都</a:t>
            </a:r>
            <a:endPar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eaLnBrk="1" hangingPunct="1">
              <a:lnSpc>
                <a:spcPct val="110000"/>
              </a:lnSpc>
              <a:spcBef>
                <a:spcPct val="20000"/>
              </a:spcBef>
            </a:pPr>
            <a:r>
              <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rPr>
              <a:t>借用过家人或朋友的资金。</a:t>
            </a:r>
            <a:endPar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endParaRPr>
          </a:p>
          <a:p>
            <a:pPr eaLnBrk="1" hangingPunct="1">
              <a:lnSpc>
                <a:spcPct val="110000"/>
              </a:lnSpc>
              <a:spcBef>
                <a:spcPct val="20000"/>
              </a:spcBef>
            </a:pPr>
            <a:r>
              <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rPr>
              <a:t>3. 天使投资是指自由投资者或非正式机构对具有专门技术或独特概念的原创项目。</a:t>
            </a:r>
            <a:endParaRPr lang="en-US" altLang="zh-CN" sz="1600" dirty="0">
              <a:solidFill>
                <a:srgbClr val="000000"/>
              </a:solidFill>
              <a:latin typeface="黑体" panose="02010609060101010101" charset="-122"/>
              <a:ea typeface="黑体" panose="02010609060101010101" charset="-122"/>
              <a:cs typeface="黑体" panose="02010609060101010101" charset="-122"/>
              <a:sym typeface="Arial" panose="020B0604020202020204" pitchFamily="34" charset="0"/>
            </a:endParaRPr>
          </a:p>
        </p:txBody>
      </p:sp>
      <p:sp>
        <p:nvSpPr>
          <p:cNvPr id="91" name="TextBox 13"/>
          <p:cNvSpPr txBox="1">
            <a:spLocks noChangeArrowheads="1"/>
          </p:cNvSpPr>
          <p:nvPr>
            <p:custDataLst>
              <p:tags r:id="rId13"/>
            </p:custDataLst>
          </p:nvPr>
        </p:nvSpPr>
        <p:spPr bwMode="auto">
          <a:xfrm>
            <a:off x="9310870" y="3495355"/>
            <a:ext cx="2182836"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chor="ctr" anchorCtr="0">
            <a:normAutofit lnSpcReduction="10000"/>
          </a:bodyPr>
          <a:lstStyle>
            <a:lvl1pPr defTabSz="1216025">
              <a:defRPr>
                <a:solidFill>
                  <a:srgbClr val="FFFFFF"/>
                </a:solidFill>
                <a:latin typeface="Calibri" panose="020F0502020204030204" pitchFamily="34" charset="0"/>
                <a:ea typeface="宋体" panose="02010600030101010101" pitchFamily="2" charset="-122"/>
              </a:defRPr>
            </a:lvl1pPr>
            <a:lvl2pPr marL="742950" indent="-285750" defTabSz="1216025">
              <a:defRPr>
                <a:solidFill>
                  <a:srgbClr val="FFFFFF"/>
                </a:solidFill>
                <a:latin typeface="Calibri" panose="020F0502020204030204" pitchFamily="34" charset="0"/>
                <a:ea typeface="宋体" panose="02010600030101010101" pitchFamily="2" charset="-122"/>
              </a:defRPr>
            </a:lvl2pPr>
            <a:lvl3pPr marL="1143000" indent="-228600" defTabSz="1216025">
              <a:defRPr>
                <a:solidFill>
                  <a:srgbClr val="FFFFFF"/>
                </a:solidFill>
                <a:latin typeface="Calibri" panose="020F0502020204030204" pitchFamily="34" charset="0"/>
                <a:ea typeface="宋体" panose="02010600030101010101" pitchFamily="2" charset="-122"/>
              </a:defRPr>
            </a:lvl3pPr>
            <a:lvl4pPr marL="1600200" indent="-228600" defTabSz="1216025">
              <a:defRPr>
                <a:solidFill>
                  <a:srgbClr val="FFFFFF"/>
                </a:solidFill>
                <a:latin typeface="Calibri" panose="020F0502020204030204" pitchFamily="34" charset="0"/>
                <a:ea typeface="宋体" panose="02010600030101010101" pitchFamily="2" charset="-122"/>
              </a:defRPr>
            </a:lvl4pPr>
            <a:lvl5pPr marL="2057400" indent="-228600" defTabSz="1216025">
              <a:defRPr>
                <a:solidFill>
                  <a:srgbClr val="FFFFFF"/>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a:solidFill>
                  <a:srgbClr val="00B050"/>
                </a:solidFill>
                <a:latin typeface="Arial" panose="020B0604020202020204" pitchFamily="34" charset="0"/>
                <a:ea typeface="黑体" panose="02010609060101010101" charset="-122"/>
                <a:cs typeface="+mn-ea"/>
                <a:sym typeface="Arial" panose="020B0604020202020204" pitchFamily="34" charset="0"/>
              </a:rPr>
              <a:t>（二）机构融资</a:t>
            </a:r>
            <a:endParaRPr lang="en-US" altLang="zh-CN" sz="2000" b="1" dirty="0">
              <a:solidFill>
                <a:srgbClr val="00B050"/>
              </a:solidFill>
              <a:latin typeface="Arial" panose="020B0604020202020204" pitchFamily="34" charset="0"/>
              <a:ea typeface="黑体" panose="02010609060101010101" charset="-122"/>
              <a:cs typeface="+mn-ea"/>
              <a:sym typeface="Arial" panose="020B0604020202020204" pitchFamily="34" charset="0"/>
            </a:endParaRPr>
          </a:p>
        </p:txBody>
      </p:sp>
      <p:sp>
        <p:nvSpPr>
          <p:cNvPr id="92" name="TextBox 13"/>
          <p:cNvSpPr txBox="1">
            <a:spLocks noChangeArrowheads="1"/>
          </p:cNvSpPr>
          <p:nvPr>
            <p:custDataLst>
              <p:tags r:id="rId14"/>
            </p:custDataLst>
          </p:nvPr>
        </p:nvSpPr>
        <p:spPr bwMode="auto">
          <a:xfrm>
            <a:off x="9311005" y="3900805"/>
            <a:ext cx="2083435" cy="1263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90000" lnSpcReduction="10000"/>
          </a:bodyPr>
          <a:lstStyle>
            <a:lvl1pPr defTabSz="1216025">
              <a:defRPr>
                <a:solidFill>
                  <a:srgbClr val="FFFFFF"/>
                </a:solidFill>
                <a:latin typeface="Calibri" panose="020F0502020204030204" pitchFamily="34" charset="0"/>
                <a:ea typeface="宋体" panose="02010600030101010101" pitchFamily="2" charset="-122"/>
              </a:defRPr>
            </a:lvl1pPr>
            <a:lvl2pPr marL="742950" indent="-285750" defTabSz="1216025">
              <a:defRPr>
                <a:solidFill>
                  <a:srgbClr val="FFFFFF"/>
                </a:solidFill>
                <a:latin typeface="Calibri" panose="020F0502020204030204" pitchFamily="34" charset="0"/>
                <a:ea typeface="宋体" panose="02010600030101010101" pitchFamily="2" charset="-122"/>
              </a:defRPr>
            </a:lvl2pPr>
            <a:lvl3pPr marL="1143000" indent="-228600" defTabSz="1216025">
              <a:defRPr>
                <a:solidFill>
                  <a:srgbClr val="FFFFFF"/>
                </a:solidFill>
                <a:latin typeface="Calibri" panose="020F0502020204030204" pitchFamily="34" charset="0"/>
                <a:ea typeface="宋体" panose="02010600030101010101" pitchFamily="2" charset="-122"/>
              </a:defRPr>
            </a:lvl3pPr>
            <a:lvl4pPr marL="1600200" indent="-228600" defTabSz="1216025">
              <a:defRPr>
                <a:solidFill>
                  <a:srgbClr val="FFFFFF"/>
                </a:solidFill>
                <a:latin typeface="Calibri" panose="020F0502020204030204" pitchFamily="34" charset="0"/>
                <a:ea typeface="宋体" panose="02010600030101010101" pitchFamily="2" charset="-122"/>
              </a:defRPr>
            </a:lvl4pPr>
            <a:lvl5pPr marL="2057400" indent="-228600" defTabSz="1216025">
              <a:defRPr>
                <a:solidFill>
                  <a:srgbClr val="FFFFFF"/>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9pPr>
          </a:lstStyle>
          <a:p>
            <a:pPr eaLnBrk="1" hangingPunct="1">
              <a:lnSpc>
                <a:spcPct val="110000"/>
              </a:lnSpc>
              <a:spcBef>
                <a:spcPct val="20000"/>
              </a:spcBef>
            </a:pPr>
            <a:r>
              <a:rPr lang="en-US" altLang="zh-CN" sz="1800" dirty="0">
                <a:solidFill>
                  <a:srgbClr val="000000"/>
                </a:solidFill>
                <a:latin typeface="Arial" panose="020B0604020202020204" pitchFamily="34" charset="0"/>
                <a:ea typeface="黑体" panose="02010609060101010101" charset="-122"/>
                <a:sym typeface="Arial" panose="020B0604020202020204" pitchFamily="34" charset="0"/>
              </a:rPr>
              <a:t>1. 商业银行贷款</a:t>
            </a:r>
            <a:endParaRPr lang="en-US" altLang="zh-CN" sz="1800" dirty="0">
              <a:solidFill>
                <a:srgbClr val="000000"/>
              </a:solidFill>
              <a:latin typeface="Arial" panose="020B0604020202020204" pitchFamily="34" charset="0"/>
              <a:ea typeface="黑体" panose="02010609060101010101" charset="-122"/>
              <a:sym typeface="Arial" panose="020B0604020202020204" pitchFamily="34" charset="0"/>
            </a:endParaRPr>
          </a:p>
          <a:p>
            <a:pPr eaLnBrk="1" hangingPunct="1">
              <a:lnSpc>
                <a:spcPct val="110000"/>
              </a:lnSpc>
              <a:spcBef>
                <a:spcPct val="20000"/>
              </a:spcBef>
            </a:pPr>
            <a:r>
              <a:rPr lang="en-US" altLang="zh-CN" sz="1800" dirty="0">
                <a:solidFill>
                  <a:srgbClr val="000000"/>
                </a:solidFill>
                <a:latin typeface="Arial" panose="020B0604020202020204" pitchFamily="34" charset="0"/>
                <a:ea typeface="黑体" panose="02010609060101010101" charset="-122"/>
                <a:sym typeface="Arial" panose="020B0604020202020204" pitchFamily="34" charset="0"/>
              </a:rPr>
              <a:t>2. 担保机构融资</a:t>
            </a:r>
            <a:endParaRPr lang="en-US" altLang="zh-CN" sz="1800" dirty="0">
              <a:solidFill>
                <a:srgbClr val="000000"/>
              </a:solidFill>
              <a:latin typeface="Arial" panose="020B0604020202020204" pitchFamily="34" charset="0"/>
              <a:ea typeface="黑体" panose="02010609060101010101" charset="-122"/>
              <a:sym typeface="Arial" panose="020B0604020202020204" pitchFamily="34" charset="0"/>
            </a:endParaRPr>
          </a:p>
          <a:p>
            <a:pPr eaLnBrk="1" hangingPunct="1">
              <a:lnSpc>
                <a:spcPct val="110000"/>
              </a:lnSpc>
              <a:spcBef>
                <a:spcPct val="20000"/>
              </a:spcBef>
            </a:pPr>
            <a:r>
              <a:rPr lang="en-US" altLang="zh-CN" sz="1800" dirty="0">
                <a:solidFill>
                  <a:srgbClr val="000000"/>
                </a:solidFill>
                <a:latin typeface="Arial" panose="020B0604020202020204" pitchFamily="34" charset="0"/>
                <a:ea typeface="黑体" panose="02010609060101010101" charset="-122"/>
                <a:sym typeface="Arial" panose="020B0604020202020204" pitchFamily="34" charset="0"/>
              </a:rPr>
              <a:t>3. 政府创业扶持基金</a:t>
            </a:r>
            <a:endParaRPr lang="en-US" altLang="zh-CN" sz="1800" dirty="0">
              <a:solidFill>
                <a:srgbClr val="000000"/>
              </a:solidFill>
              <a:latin typeface="Arial" panose="020B0604020202020204" pitchFamily="34" charset="0"/>
              <a:ea typeface="黑体" panose="02010609060101010101" charset="-122"/>
              <a:sym typeface="Arial" panose="020B0604020202020204" pitchFamily="34" charset="0"/>
            </a:endParaRPr>
          </a:p>
          <a:p>
            <a:pPr eaLnBrk="1" hangingPunct="1">
              <a:lnSpc>
                <a:spcPct val="110000"/>
              </a:lnSpc>
              <a:spcBef>
                <a:spcPct val="20000"/>
              </a:spcBef>
            </a:pPr>
            <a:r>
              <a:rPr lang="en-US" altLang="zh-CN" sz="1800" dirty="0">
                <a:solidFill>
                  <a:srgbClr val="000000"/>
                </a:solidFill>
                <a:latin typeface="Arial" panose="020B0604020202020204" pitchFamily="34" charset="0"/>
                <a:ea typeface="黑体" panose="02010609060101010101" charset="-122"/>
                <a:sym typeface="Arial" panose="020B0604020202020204" pitchFamily="34" charset="0"/>
              </a:rPr>
              <a:t>4. 风险投资</a:t>
            </a:r>
            <a:endParaRPr lang="en-US" altLang="zh-CN" sz="1800"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93" name="TextBox 13"/>
          <p:cNvSpPr txBox="1">
            <a:spLocks noChangeArrowheads="1"/>
          </p:cNvSpPr>
          <p:nvPr>
            <p:custDataLst>
              <p:tags r:id="rId15"/>
            </p:custDataLst>
          </p:nvPr>
        </p:nvSpPr>
        <p:spPr bwMode="auto">
          <a:xfrm>
            <a:off x="1893001" y="4503265"/>
            <a:ext cx="2182836"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chor="ctr" anchorCtr="0">
            <a:normAutofit fontScale="90000"/>
          </a:bodyPr>
          <a:lstStyle>
            <a:lvl1pPr defTabSz="1216025">
              <a:defRPr>
                <a:solidFill>
                  <a:srgbClr val="FFFFFF"/>
                </a:solidFill>
                <a:latin typeface="Calibri" panose="020F0502020204030204" pitchFamily="34" charset="0"/>
                <a:ea typeface="宋体" panose="02010600030101010101" pitchFamily="2" charset="-122"/>
              </a:defRPr>
            </a:lvl1pPr>
            <a:lvl2pPr marL="742950" indent="-285750" defTabSz="1216025">
              <a:defRPr>
                <a:solidFill>
                  <a:srgbClr val="FFFFFF"/>
                </a:solidFill>
                <a:latin typeface="Calibri" panose="020F0502020204030204" pitchFamily="34" charset="0"/>
                <a:ea typeface="宋体" panose="02010600030101010101" pitchFamily="2" charset="-122"/>
              </a:defRPr>
            </a:lvl2pPr>
            <a:lvl3pPr marL="1143000" indent="-228600" defTabSz="1216025">
              <a:defRPr>
                <a:solidFill>
                  <a:srgbClr val="FFFFFF"/>
                </a:solidFill>
                <a:latin typeface="Calibri" panose="020F0502020204030204" pitchFamily="34" charset="0"/>
                <a:ea typeface="宋体" panose="02010600030101010101" pitchFamily="2" charset="-122"/>
              </a:defRPr>
            </a:lvl3pPr>
            <a:lvl4pPr marL="1600200" indent="-228600" defTabSz="1216025">
              <a:defRPr>
                <a:solidFill>
                  <a:srgbClr val="FFFFFF"/>
                </a:solidFill>
                <a:latin typeface="Calibri" panose="020F0502020204030204" pitchFamily="34" charset="0"/>
                <a:ea typeface="宋体" panose="02010600030101010101" pitchFamily="2" charset="-122"/>
              </a:defRPr>
            </a:lvl4pPr>
            <a:lvl5pPr marL="2057400" indent="-228600" defTabSz="1216025">
              <a:defRPr>
                <a:solidFill>
                  <a:srgbClr val="FFFFFF"/>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a:solidFill>
                  <a:srgbClr val="92D050"/>
                </a:solidFill>
                <a:latin typeface="黑体" panose="02010609060101010101" charset="-122"/>
                <a:ea typeface="黑体" panose="02010609060101010101" charset="-122"/>
                <a:cs typeface="+mn-ea"/>
                <a:sym typeface="Arial" panose="020B0604020202020204" pitchFamily="34" charset="0"/>
              </a:rPr>
              <a:t>（三）知识产权融资</a:t>
            </a:r>
            <a:endParaRPr lang="en-US" altLang="zh-CN" sz="2000" b="1" dirty="0">
              <a:solidFill>
                <a:srgbClr val="92D050"/>
              </a:solidFill>
              <a:latin typeface="黑体" panose="02010609060101010101" charset="-122"/>
              <a:ea typeface="黑体" panose="02010609060101010101" charset="-122"/>
              <a:cs typeface="+mn-ea"/>
              <a:sym typeface="Arial" panose="020B0604020202020204" pitchFamily="34" charset="0"/>
            </a:endParaRPr>
          </a:p>
        </p:txBody>
      </p:sp>
      <p:sp>
        <p:nvSpPr>
          <p:cNvPr id="94" name="TextBox 13"/>
          <p:cNvSpPr txBox="1">
            <a:spLocks noChangeArrowheads="1"/>
          </p:cNvSpPr>
          <p:nvPr>
            <p:custDataLst>
              <p:tags r:id="rId16"/>
            </p:custDataLst>
          </p:nvPr>
        </p:nvSpPr>
        <p:spPr bwMode="auto">
          <a:xfrm>
            <a:off x="2002155" y="4987290"/>
            <a:ext cx="3107690" cy="1344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lstStyle>
            <a:lvl1pPr defTabSz="1216025">
              <a:defRPr>
                <a:solidFill>
                  <a:srgbClr val="FFFFFF"/>
                </a:solidFill>
                <a:latin typeface="Calibri" panose="020F0502020204030204" pitchFamily="34" charset="0"/>
                <a:ea typeface="宋体" panose="02010600030101010101" pitchFamily="2" charset="-122"/>
              </a:defRPr>
            </a:lvl1pPr>
            <a:lvl2pPr marL="742950" indent="-285750" defTabSz="1216025">
              <a:defRPr>
                <a:solidFill>
                  <a:srgbClr val="FFFFFF"/>
                </a:solidFill>
                <a:latin typeface="Calibri" panose="020F0502020204030204" pitchFamily="34" charset="0"/>
                <a:ea typeface="宋体" panose="02010600030101010101" pitchFamily="2" charset="-122"/>
              </a:defRPr>
            </a:lvl2pPr>
            <a:lvl3pPr marL="1143000" indent="-228600" defTabSz="1216025">
              <a:defRPr>
                <a:solidFill>
                  <a:srgbClr val="FFFFFF"/>
                </a:solidFill>
                <a:latin typeface="Calibri" panose="020F0502020204030204" pitchFamily="34" charset="0"/>
                <a:ea typeface="宋体" panose="02010600030101010101" pitchFamily="2" charset="-122"/>
              </a:defRPr>
            </a:lvl3pPr>
            <a:lvl4pPr marL="1600200" indent="-228600" defTabSz="1216025">
              <a:defRPr>
                <a:solidFill>
                  <a:srgbClr val="FFFFFF"/>
                </a:solidFill>
                <a:latin typeface="Calibri" panose="020F0502020204030204" pitchFamily="34" charset="0"/>
                <a:ea typeface="宋体" panose="02010600030101010101" pitchFamily="2" charset="-122"/>
              </a:defRPr>
            </a:lvl4pPr>
            <a:lvl5pPr marL="2057400" indent="-228600" defTabSz="1216025">
              <a:defRPr>
                <a:solidFill>
                  <a:srgbClr val="FFFFFF"/>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pitchFamily="34" charset="0"/>
                <a:ea typeface="宋体" panose="02010600030101010101" pitchFamily="2" charset="-122"/>
              </a:defRPr>
            </a:lvl9pPr>
          </a:lstStyle>
          <a:p>
            <a:pPr eaLnBrk="1" hangingPunct="1">
              <a:lnSpc>
                <a:spcPct val="110000"/>
              </a:lnSpc>
              <a:spcBef>
                <a:spcPct val="20000"/>
              </a:spcBef>
            </a:pPr>
            <a:r>
              <a:rPr lang="en-US" altLang="zh-CN" sz="1600" dirty="0">
                <a:solidFill>
                  <a:srgbClr val="000000"/>
                </a:solidFill>
                <a:latin typeface="黑体" panose="02010609060101010101" charset="-122"/>
                <a:ea typeface="黑体" panose="02010609060101010101" charset="-122"/>
                <a:sym typeface="Arial" panose="020B0604020202020204" pitchFamily="34" charset="0"/>
              </a:rPr>
              <a:t>知识产权融资，即用知识产权进行质押贷款或作价入股获取融资。现阶段，我国知识产权融资方式主要有质押贷款、作价入股、知产引资、融资租赁等。</a:t>
            </a:r>
            <a:endParaRPr lang="en-US" altLang="zh-CN" sz="1600" dirty="0">
              <a:solidFill>
                <a:srgbClr val="000000"/>
              </a:solidFill>
              <a:latin typeface="黑体" panose="02010609060101010101" charset="-122"/>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2586355" y="1833245"/>
            <a:ext cx="6692900"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项目八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创业资源与创业融资</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725670" y="2362200"/>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725670" y="333184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839990" y="248101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839990" y="342134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918041" y="250927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927769" y="344960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377815" y="2508346"/>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创业资源管理</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377815" y="3456244"/>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创业融资概述</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15305" y="2620645"/>
            <a:ext cx="6576695" cy="177038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了解创业资源种类。</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熟悉创业资源管理。</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掌握创业融资渠道。</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342380"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创业资源管理</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806450" y="1668780"/>
            <a:ext cx="5420995" cy="352044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latin typeface="黑体" panose="02010609060101010101" charset="-122"/>
                <a:ea typeface="黑体" panose="02010609060101010101" charset="-122"/>
                <a:cs typeface="黑体" panose="02010609060101010101" charset="-122"/>
              </a:rPr>
              <a:t>（一）创业资源的内涵</a:t>
            </a:r>
            <a:endParaRPr b="1" dirty="0">
              <a:solidFill>
                <a:schemeClr val="accent1"/>
              </a:solidFill>
              <a:latin typeface="黑体" panose="02010609060101010101" charset="-122"/>
              <a:ea typeface="黑体" panose="02010609060101010101" charset="-122"/>
              <a:cs typeface="黑体" panose="02010609060101010101" charset="-122"/>
            </a:endParaRPr>
          </a:p>
          <a:p>
            <a:pPr fontAlgn="auto">
              <a:lnSpc>
                <a:spcPct val="150000"/>
              </a:lnSpc>
            </a:pPr>
            <a:r>
              <a:rPr dirty="0">
                <a:latin typeface="黑体" panose="02010609060101010101" charset="-122"/>
                <a:ea typeface="黑体" panose="02010609060101010101" charset="-122"/>
                <a:cs typeface="黑体" panose="02010609060101010101" charset="-122"/>
              </a:rPr>
              <a:t>常言道：“巧妇难为无米之炊。”创业也需要资源。创业资源是指能够支持创业者进行创业活动的一切东西，是涵盖让创业者的创业活动顺利进行的一切支持性资源，包括有形与无形的资产。如果不能获得这些创业资源，即使看到了商机，也只能“望（商）机兴叹”。因此，在创业过程中，应当积极拓展创业资源的获取渠道。</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一、创业资源概述</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6511925" y="1905000"/>
            <a:ext cx="4832985" cy="32842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5420995" cy="4610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latin typeface="黑体" panose="02010609060101010101" charset="-122"/>
                <a:ea typeface="黑体" panose="02010609060101010101" charset="-122"/>
                <a:cs typeface="黑体" panose="02010609060101010101" charset="-122"/>
              </a:rPr>
              <a:t>（二）创业资源的种类</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一、创业资源概述</a:t>
            </a:r>
            <a:endParaRPr lang="zh-CN" altLang="en-US" sz="2400" b="1" dirty="0">
              <a:solidFill>
                <a:prstClr val="black"/>
              </a:solidFill>
              <a:latin typeface="黑体" panose="02010609060101010101" charset="-122"/>
              <a:ea typeface="黑体" panose="02010609060101010101" charset="-122"/>
            </a:endParaRPr>
          </a:p>
        </p:txBody>
      </p:sp>
      <p:sp>
        <p:nvSpPr>
          <p:cNvPr id="4" name="任意形状 3"/>
          <p:cNvSpPr/>
          <p:nvPr>
            <p:custDataLst>
              <p:tags r:id="rId1"/>
            </p:custDataLst>
          </p:nvPr>
        </p:nvSpPr>
        <p:spPr>
          <a:xfrm>
            <a:off x="3969378" y="2638820"/>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5" name="任意形状 4"/>
          <p:cNvSpPr/>
          <p:nvPr>
            <p:custDataLst>
              <p:tags r:id="rId2"/>
            </p:custDataLst>
          </p:nvPr>
        </p:nvSpPr>
        <p:spPr>
          <a:xfrm>
            <a:off x="4662837" y="5340290"/>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6" name="任意形状 5"/>
          <p:cNvSpPr/>
          <p:nvPr>
            <p:custDataLst>
              <p:tags r:id="rId3"/>
            </p:custDataLst>
          </p:nvPr>
        </p:nvSpPr>
        <p:spPr>
          <a:xfrm>
            <a:off x="6515811" y="2786463"/>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7" name="任意形状 6"/>
          <p:cNvSpPr/>
          <p:nvPr>
            <p:custDataLst>
              <p:tags r:id="rId4"/>
            </p:custDataLst>
          </p:nvPr>
        </p:nvSpPr>
        <p:spPr>
          <a:xfrm>
            <a:off x="4922727" y="2081913"/>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8" name="任意形状 7"/>
          <p:cNvSpPr/>
          <p:nvPr>
            <p:custDataLst>
              <p:tags r:id="rId5"/>
            </p:custDataLst>
          </p:nvPr>
        </p:nvSpPr>
        <p:spPr>
          <a:xfrm>
            <a:off x="3778252" y="3271617"/>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9" name="任意形状 8"/>
          <p:cNvSpPr/>
          <p:nvPr>
            <p:custDataLst>
              <p:tags r:id="rId6"/>
            </p:custDataLst>
          </p:nvPr>
        </p:nvSpPr>
        <p:spPr>
          <a:xfrm>
            <a:off x="4877419" y="3697635"/>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0" name="椭圆 9"/>
          <p:cNvSpPr>
            <a:spLocks noChangeAspect="1"/>
          </p:cNvSpPr>
          <p:nvPr>
            <p:custDataLst>
              <p:tags r:id="rId7"/>
            </p:custDataLst>
          </p:nvPr>
        </p:nvSpPr>
        <p:spPr>
          <a:xfrm>
            <a:off x="5044261" y="3579356"/>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1" name="任意形状 10"/>
          <p:cNvSpPr/>
          <p:nvPr>
            <p:custDataLst>
              <p:tags r:id="rId8"/>
            </p:custDataLst>
          </p:nvPr>
        </p:nvSpPr>
        <p:spPr>
          <a:xfrm>
            <a:off x="5118205" y="3653300"/>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14" name="文本框 13"/>
          <p:cNvSpPr txBox="1"/>
          <p:nvPr>
            <p:custDataLst>
              <p:tags r:id="rId9"/>
            </p:custDataLst>
          </p:nvPr>
        </p:nvSpPr>
        <p:spPr>
          <a:xfrm>
            <a:off x="7126010" y="1278431"/>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2196F3"/>
                </a:solidFill>
                <a:latin typeface="黑体" panose="02010609060101010101" charset="-122"/>
              </a:rPr>
              <a:t>1. 按其来源分类</a:t>
            </a:r>
            <a:endParaRPr kumimoji="1" lang="zh-CN" altLang="en-US" b="1" spc="300" dirty="0">
              <a:solidFill>
                <a:srgbClr val="2196F3"/>
              </a:solidFill>
              <a:latin typeface="黑体" panose="02010609060101010101" charset="-122"/>
            </a:endParaRPr>
          </a:p>
        </p:txBody>
      </p:sp>
      <p:sp>
        <p:nvSpPr>
          <p:cNvPr id="15" name="文本框 14"/>
          <p:cNvSpPr txBox="1"/>
          <p:nvPr>
            <p:custDataLst>
              <p:tags r:id="rId10"/>
            </p:custDataLst>
          </p:nvPr>
        </p:nvSpPr>
        <p:spPr>
          <a:xfrm>
            <a:off x="7125970" y="1589405"/>
            <a:ext cx="3580130" cy="2063750"/>
          </a:xfrm>
          <a:prstGeom prst="rect">
            <a:avLst/>
          </a:prstGeom>
          <a:noFill/>
        </p:spPr>
        <p:txBody>
          <a:bodyPr wrap="square" tIns="0" rtlCol="0">
            <a:noAutofit/>
          </a:bodyPr>
          <a:p>
            <a:pPr defTabSz="457200" fontAlgn="auto">
              <a:lnSpc>
                <a:spcPct val="150000"/>
              </a:lnSpc>
            </a:pPr>
            <a:r>
              <a:rPr kumimoji="1" lang="zh-CN" altLang="en-US" sz="1600" spc="150" dirty="0">
                <a:solidFill>
                  <a:srgbClr val="222222">
                    <a:lumMod val="75000"/>
                    <a:lumOff val="25000"/>
                  </a:srgbClr>
                </a:solidFill>
                <a:latin typeface="黑体" panose="02010609060101010101" charset="-122"/>
              </a:rPr>
              <a:t>（1）自有资源。自有资源是指创业者或创业团队自身所拥有的可用于创业的资源。</a:t>
            </a:r>
            <a:endParaRPr kumimoji="1" lang="zh-CN" altLang="en-US" sz="1600" spc="150" dirty="0">
              <a:solidFill>
                <a:srgbClr val="222222">
                  <a:lumMod val="75000"/>
                  <a:lumOff val="25000"/>
                </a:srgbClr>
              </a:solidFill>
              <a:latin typeface="黑体" panose="02010609060101010101" charset="-122"/>
            </a:endParaRPr>
          </a:p>
          <a:p>
            <a:pPr defTabSz="457200" fontAlgn="auto">
              <a:lnSpc>
                <a:spcPct val="150000"/>
              </a:lnSpc>
            </a:pPr>
            <a:r>
              <a:rPr kumimoji="1" lang="zh-CN" altLang="en-US" sz="1600" spc="150" dirty="0">
                <a:solidFill>
                  <a:srgbClr val="222222">
                    <a:lumMod val="75000"/>
                    <a:lumOff val="25000"/>
                  </a:srgbClr>
                </a:solidFill>
                <a:latin typeface="黑体" panose="02010609060101010101" charset="-122"/>
              </a:rPr>
              <a:t>（2）外部资源。外部资源是指创业者从外部获取的各种资源。</a:t>
            </a:r>
            <a:endParaRPr kumimoji="1" lang="zh-CN" altLang="en-US" sz="1600" spc="150" dirty="0">
              <a:solidFill>
                <a:srgbClr val="222222">
                  <a:lumMod val="75000"/>
                  <a:lumOff val="25000"/>
                </a:srgbClr>
              </a:solidFill>
              <a:latin typeface="黑体" panose="02010609060101010101" charset="-122"/>
            </a:endParaRPr>
          </a:p>
        </p:txBody>
      </p:sp>
      <p:sp>
        <p:nvSpPr>
          <p:cNvPr id="17" name="文本框 16"/>
          <p:cNvSpPr txBox="1"/>
          <p:nvPr>
            <p:custDataLst>
              <p:tags r:id="rId11"/>
            </p:custDataLst>
          </p:nvPr>
        </p:nvSpPr>
        <p:spPr>
          <a:xfrm>
            <a:off x="7450455" y="3503295"/>
            <a:ext cx="2821940" cy="810260"/>
          </a:xfrm>
          <a:prstGeom prst="rect">
            <a:avLst/>
          </a:prstGeom>
          <a:noFill/>
        </p:spPr>
        <p:txBody>
          <a:bodyPr wrap="square" bIns="0" rtlCol="0" anchor="b"/>
          <a:p>
            <a:pPr defTabSz="457200">
              <a:lnSpc>
                <a:spcPct val="120000"/>
              </a:lnSpc>
            </a:pPr>
            <a:r>
              <a:rPr kumimoji="1" lang="zh-CN" altLang="en-US" b="1" spc="300" dirty="0">
                <a:solidFill>
                  <a:srgbClr val="8BC34A"/>
                </a:solidFill>
                <a:latin typeface="黑体" panose="02010609060101010101" charset="-122"/>
              </a:rPr>
              <a:t>3. 按其对企业成长的作用分类</a:t>
            </a:r>
            <a:endParaRPr kumimoji="1" lang="zh-CN" altLang="en-US" b="1" spc="300" dirty="0">
              <a:solidFill>
                <a:srgbClr val="8BC34A"/>
              </a:solidFill>
              <a:latin typeface="黑体" panose="02010609060101010101" charset="-122"/>
            </a:endParaRPr>
          </a:p>
        </p:txBody>
      </p:sp>
      <p:sp>
        <p:nvSpPr>
          <p:cNvPr id="18" name="文本框 17"/>
          <p:cNvSpPr txBox="1"/>
          <p:nvPr>
            <p:custDataLst>
              <p:tags r:id="rId12"/>
            </p:custDataLst>
          </p:nvPr>
        </p:nvSpPr>
        <p:spPr>
          <a:xfrm>
            <a:off x="7446010" y="4358005"/>
            <a:ext cx="3843655" cy="1800860"/>
          </a:xfrm>
          <a:prstGeom prst="rect">
            <a:avLst/>
          </a:prstGeom>
          <a:noFill/>
        </p:spPr>
        <p:txBody>
          <a:bodyPr wrap="square" tIns="0" rtlCol="0"/>
          <a:p>
            <a:pPr defTabSz="457200">
              <a:lnSpc>
                <a:spcPct val="130000"/>
              </a:lnSpc>
            </a:pPr>
            <a:r>
              <a:rPr kumimoji="1" lang="zh-CN" altLang="en-US" sz="1600" spc="150" dirty="0">
                <a:solidFill>
                  <a:srgbClr val="222222">
                    <a:lumMod val="75000"/>
                    <a:lumOff val="25000"/>
                  </a:srgbClr>
                </a:solidFill>
                <a:latin typeface="黑体" panose="02010609060101010101" charset="-122"/>
              </a:rPr>
              <a:t>按照资源对企业成长的作用，我们将其分为两大类：对于直接参与企业日常生产、经营活动的资源，我们称之为要素资源；对于未直接参与企业生产，但可以极大地提高企业运营有效性的资源，我们称之为环境资源。</a:t>
            </a:r>
            <a:endParaRPr kumimoji="1" lang="zh-CN" altLang="en-US" sz="1600" spc="150" dirty="0">
              <a:solidFill>
                <a:srgbClr val="222222">
                  <a:lumMod val="75000"/>
                  <a:lumOff val="25000"/>
                </a:srgbClr>
              </a:solidFill>
              <a:latin typeface="黑体" panose="02010609060101010101" charset="-122"/>
            </a:endParaRPr>
          </a:p>
        </p:txBody>
      </p:sp>
      <p:sp>
        <p:nvSpPr>
          <p:cNvPr id="20" name="文本框 19"/>
          <p:cNvSpPr txBox="1"/>
          <p:nvPr>
            <p:custDataLst>
              <p:tags r:id="rId13"/>
            </p:custDataLst>
          </p:nvPr>
        </p:nvSpPr>
        <p:spPr>
          <a:xfrm flipH="1">
            <a:off x="719391" y="3141790"/>
            <a:ext cx="2824111" cy="369332"/>
          </a:xfrm>
          <a:prstGeom prst="rect">
            <a:avLst/>
          </a:prstGeom>
          <a:noFill/>
        </p:spPr>
        <p:txBody>
          <a:bodyPr wrap="square" bIns="0" rtlCol="0" anchor="b">
            <a:normAutofit lnSpcReduction="10000"/>
          </a:bodyPr>
          <a:p>
            <a:pPr algn="l" defTabSz="457200">
              <a:lnSpc>
                <a:spcPct val="120000"/>
              </a:lnSpc>
            </a:pPr>
            <a:r>
              <a:rPr kumimoji="1" lang="zh-CN" altLang="en-US" b="1" spc="300" dirty="0">
                <a:solidFill>
                  <a:srgbClr val="009587"/>
                </a:solidFill>
                <a:latin typeface="黑体" panose="02010609060101010101" charset="-122"/>
              </a:rPr>
              <a:t>2. 按其存在形态分类</a:t>
            </a:r>
            <a:endParaRPr kumimoji="1" lang="zh-CN" altLang="en-US" b="1" spc="300" dirty="0">
              <a:solidFill>
                <a:srgbClr val="009587"/>
              </a:solidFill>
              <a:latin typeface="黑体" panose="02010609060101010101" charset="-122"/>
            </a:endParaRPr>
          </a:p>
        </p:txBody>
      </p:sp>
      <p:sp>
        <p:nvSpPr>
          <p:cNvPr id="21" name="文本框 20"/>
          <p:cNvSpPr txBox="1"/>
          <p:nvPr>
            <p:custDataLst>
              <p:tags r:id="rId14"/>
            </p:custDataLst>
          </p:nvPr>
        </p:nvSpPr>
        <p:spPr>
          <a:xfrm flipH="1">
            <a:off x="615950" y="3551555"/>
            <a:ext cx="3249930" cy="1901825"/>
          </a:xfrm>
          <a:prstGeom prst="rect">
            <a:avLst/>
          </a:prstGeom>
          <a:noFill/>
        </p:spPr>
        <p:txBody>
          <a:bodyPr wrap="square" tIns="0" rtlCol="0"/>
          <a:p>
            <a:pPr algn="l" defTabSz="457200">
              <a:lnSpc>
                <a:spcPct val="140000"/>
              </a:lnSpc>
            </a:pPr>
            <a:r>
              <a:rPr kumimoji="1" lang="zh-CN" altLang="en-US" sz="1600" spc="150" dirty="0">
                <a:solidFill>
                  <a:srgbClr val="222222">
                    <a:lumMod val="75000"/>
                    <a:lumOff val="25000"/>
                  </a:srgbClr>
                </a:solidFill>
                <a:latin typeface="黑体" panose="02010609060101010101" charset="-122"/>
              </a:rPr>
              <a:t>（1）有形资源。有形资源是具有物质形态的、价值可用货币度量的资源。</a:t>
            </a:r>
            <a:endParaRPr kumimoji="1" lang="zh-CN" altLang="en-US" sz="1600" spc="150" dirty="0">
              <a:solidFill>
                <a:srgbClr val="222222">
                  <a:lumMod val="75000"/>
                  <a:lumOff val="25000"/>
                </a:srgbClr>
              </a:solidFill>
              <a:latin typeface="黑体" panose="02010609060101010101" charset="-122"/>
            </a:endParaRPr>
          </a:p>
          <a:p>
            <a:pPr algn="l" defTabSz="457200">
              <a:lnSpc>
                <a:spcPct val="140000"/>
              </a:lnSpc>
            </a:pPr>
            <a:r>
              <a:rPr kumimoji="1" lang="zh-CN" altLang="en-US" sz="1600" spc="150" dirty="0">
                <a:solidFill>
                  <a:srgbClr val="222222">
                    <a:lumMod val="75000"/>
                    <a:lumOff val="25000"/>
                  </a:srgbClr>
                </a:solidFill>
                <a:latin typeface="黑体" panose="02010609060101010101" charset="-122"/>
              </a:rPr>
              <a:t>（2）无形资源。无形资源是具有非物质形态的、价值难以用货币精确度量的资源。</a:t>
            </a:r>
            <a:endParaRPr kumimoji="1" lang="zh-CN" altLang="en-US" sz="1600" spc="150" dirty="0">
              <a:solidFill>
                <a:srgbClr val="222222">
                  <a:lumMod val="75000"/>
                  <a:lumOff val="25000"/>
                </a:srgbClr>
              </a:solidFill>
              <a:latin typeface="黑体" panose="02010609060101010101" charset="-122"/>
            </a:endParaRPr>
          </a:p>
        </p:txBody>
      </p:sp>
      <p:sp>
        <p:nvSpPr>
          <p:cNvPr id="3" name="图形 11"/>
          <p:cNvSpPr/>
          <p:nvPr>
            <p:custDataLst>
              <p:tags r:id="rId15"/>
            </p:custDataLst>
          </p:nvPr>
        </p:nvSpPr>
        <p:spPr>
          <a:xfrm>
            <a:off x="5352019" y="3887113"/>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2" name="图形 22"/>
          <p:cNvSpPr/>
          <p:nvPr>
            <p:custDataLst>
              <p:tags r:id="rId16"/>
            </p:custDataLst>
          </p:nvPr>
        </p:nvSpPr>
        <p:spPr>
          <a:xfrm>
            <a:off x="6888353" y="4733876"/>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35" name="任意形状 34"/>
          <p:cNvSpPr/>
          <p:nvPr>
            <p:custDataLst>
              <p:tags r:id="rId17"/>
            </p:custDataLst>
          </p:nvPr>
        </p:nvSpPr>
        <p:spPr>
          <a:xfrm>
            <a:off x="3953304" y="4740417"/>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13" name="任意形状 33"/>
          <p:cNvSpPr/>
          <p:nvPr>
            <p:custDataLst>
              <p:tags r:id="rId18"/>
            </p:custDataLst>
          </p:nvPr>
        </p:nvSpPr>
        <p:spPr>
          <a:xfrm>
            <a:off x="5438142" y="2278052"/>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5420995" cy="4610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latin typeface="黑体" panose="02010609060101010101" charset="-122"/>
                <a:ea typeface="黑体" panose="02010609060101010101" charset="-122"/>
                <a:cs typeface="黑体" panose="02010609060101010101" charset="-122"/>
              </a:rPr>
              <a:t>（三）影响创业资源获取的因素</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一、创业资源概述</a:t>
            </a:r>
            <a:endParaRPr lang="zh-CN" altLang="en-US" sz="2400" b="1" dirty="0">
              <a:solidFill>
                <a:prstClr val="black"/>
              </a:solidFill>
              <a:latin typeface="黑体" panose="02010609060101010101" charset="-122"/>
              <a:ea typeface="黑体" panose="02010609060101010101" charset="-122"/>
            </a:endParaRPr>
          </a:p>
        </p:txBody>
      </p:sp>
      <p:sp>
        <p:nvSpPr>
          <p:cNvPr id="2" name="圆角右箭头 1"/>
          <p:cNvSpPr/>
          <p:nvPr>
            <p:custDataLst>
              <p:tags r:id="rId1"/>
            </p:custDataLst>
          </p:nvPr>
        </p:nvSpPr>
        <p:spPr bwMode="auto">
          <a:xfrm rot="5400000">
            <a:off x="4715304" y="1916105"/>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16" name="圆角矩形 15"/>
          <p:cNvSpPr/>
          <p:nvPr>
            <p:custDataLst>
              <p:tags r:id="rId2"/>
            </p:custDataLst>
          </p:nvPr>
        </p:nvSpPr>
        <p:spPr bwMode="auto">
          <a:xfrm>
            <a:off x="4227994" y="1504192"/>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01</a:t>
            </a:r>
            <a:endParaRPr lang="en-US" sz="2800" dirty="0">
              <a:solidFill>
                <a:sysClr val="window" lastClr="FFFFFF"/>
              </a:solidFill>
              <a:latin typeface="黑体" panose="02010609060101010101" charset="-122"/>
              <a:ea typeface="黑体" panose="02010609060101010101" charset="-122"/>
            </a:endParaRPr>
          </a:p>
        </p:txBody>
      </p:sp>
      <p:sp>
        <p:nvSpPr>
          <p:cNvPr id="19" name="圆角右箭头 18"/>
          <p:cNvSpPr/>
          <p:nvPr>
            <p:custDataLst>
              <p:tags r:id="rId3"/>
            </p:custDataLst>
          </p:nvPr>
        </p:nvSpPr>
        <p:spPr bwMode="auto">
          <a:xfrm rot="10800000">
            <a:off x="5729138" y="2794387"/>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22" name="圆角矩形 21"/>
          <p:cNvSpPr/>
          <p:nvPr>
            <p:custDataLst>
              <p:tags r:id="rId4"/>
            </p:custDataLst>
          </p:nvPr>
        </p:nvSpPr>
        <p:spPr bwMode="auto">
          <a:xfrm>
            <a:off x="6874743" y="1992140"/>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02</a:t>
            </a:r>
            <a:endParaRPr lang="en-US" sz="2800">
              <a:solidFill>
                <a:sysClr val="window" lastClr="FFFFFF"/>
              </a:solidFill>
              <a:latin typeface="黑体" panose="02010609060101010101" charset="-122"/>
              <a:ea typeface="黑体" panose="02010609060101010101" charset="-122"/>
            </a:endParaRPr>
          </a:p>
        </p:txBody>
      </p:sp>
      <p:sp>
        <p:nvSpPr>
          <p:cNvPr id="23" name="圆角右箭头 22"/>
          <p:cNvSpPr/>
          <p:nvPr>
            <p:custDataLst>
              <p:tags r:id="rId5"/>
            </p:custDataLst>
          </p:nvPr>
        </p:nvSpPr>
        <p:spPr bwMode="auto">
          <a:xfrm rot="5400000" flipH="1" flipV="1">
            <a:off x="4857467" y="3803655"/>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24" name="圆角矩形 23"/>
          <p:cNvSpPr/>
          <p:nvPr>
            <p:custDataLst>
              <p:tags r:id="rId6"/>
            </p:custDataLst>
          </p:nvPr>
        </p:nvSpPr>
        <p:spPr bwMode="auto">
          <a:xfrm flipH="1">
            <a:off x="6393408" y="4634324"/>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03</a:t>
            </a:r>
            <a:endParaRPr lang="en-US" sz="2800">
              <a:solidFill>
                <a:sysClr val="window" lastClr="FFFFFF"/>
              </a:solidFill>
              <a:latin typeface="黑体" panose="02010609060101010101" charset="-122"/>
              <a:ea typeface="黑体" panose="02010609060101010101" charset="-122"/>
            </a:endParaRPr>
          </a:p>
        </p:txBody>
      </p:sp>
      <p:sp>
        <p:nvSpPr>
          <p:cNvPr id="25" name="圆角右箭头 24"/>
          <p:cNvSpPr/>
          <p:nvPr>
            <p:custDataLst>
              <p:tags r:id="rId7"/>
            </p:custDataLst>
          </p:nvPr>
        </p:nvSpPr>
        <p:spPr bwMode="auto">
          <a:xfrm rot="10800000" flipH="1" flipV="1">
            <a:off x="3843635" y="2925375"/>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26" name="圆角矩形 25"/>
          <p:cNvSpPr/>
          <p:nvPr>
            <p:custDataLst>
              <p:tags r:id="rId8"/>
            </p:custDataLst>
          </p:nvPr>
        </p:nvSpPr>
        <p:spPr bwMode="auto">
          <a:xfrm flipH="1">
            <a:off x="3746658" y="4146377"/>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04</a:t>
            </a:r>
            <a:endParaRPr lang="en-US" sz="2800" dirty="0">
              <a:solidFill>
                <a:sysClr val="window" lastClr="FFFFFF"/>
              </a:solidFill>
              <a:latin typeface="黑体" panose="02010609060101010101" charset="-122"/>
              <a:ea typeface="黑体" panose="02010609060101010101" charset="-122"/>
            </a:endParaRPr>
          </a:p>
        </p:txBody>
      </p:sp>
      <p:sp>
        <p:nvSpPr>
          <p:cNvPr id="27" name="文本框 26"/>
          <p:cNvSpPr txBox="1"/>
          <p:nvPr>
            <p:custDataLst>
              <p:tags r:id="rId9"/>
            </p:custDataLst>
          </p:nvPr>
        </p:nvSpPr>
        <p:spPr bwMode="auto">
          <a:xfrm>
            <a:off x="7972425" y="1707515"/>
            <a:ext cx="2984500" cy="654050"/>
          </a:xfrm>
          <a:prstGeom prst="rect">
            <a:avLst/>
          </a:prstGeom>
          <a:noFill/>
        </p:spPr>
        <p:txBody>
          <a:bodyPr wrap="square" lIns="90000" tIns="46800" rIns="90000" bIns="0" anchor="b" anchorCtr="0"/>
          <a:p>
            <a:pPr algn="l" latinLnBrk="0">
              <a:lnSpc>
                <a:spcPct val="120000"/>
              </a:lnSpc>
            </a:pPr>
            <a:r>
              <a:rPr lang="zh-CN" altLang="en-US" b="1" spc="300">
                <a:solidFill>
                  <a:srgbClr val="3498DB"/>
                </a:solidFill>
                <a:effectLst/>
                <a:latin typeface="黑体" panose="02010609060101010101" charset="-122"/>
                <a:ea typeface="黑体" panose="02010609060101010101" charset="-122"/>
                <a:cs typeface="+mn-ea"/>
              </a:rPr>
              <a:t>2. 创业者（创业团队）先前的工作经验</a:t>
            </a:r>
            <a:endParaRPr lang="zh-CN" altLang="en-US" b="1" spc="300">
              <a:solidFill>
                <a:srgbClr val="3498DB"/>
              </a:solidFill>
              <a:effectLst/>
              <a:latin typeface="黑体" panose="02010609060101010101" charset="-122"/>
              <a:ea typeface="黑体" panose="02010609060101010101" charset="-122"/>
              <a:cs typeface="+mn-ea"/>
            </a:endParaRPr>
          </a:p>
        </p:txBody>
      </p:sp>
      <p:sp>
        <p:nvSpPr>
          <p:cNvPr id="28" name="文本框 27"/>
          <p:cNvSpPr txBox="1"/>
          <p:nvPr>
            <p:custDataLst>
              <p:tags r:id="rId10"/>
            </p:custDataLst>
          </p:nvPr>
        </p:nvSpPr>
        <p:spPr bwMode="auto">
          <a:xfrm>
            <a:off x="7972425" y="2414905"/>
            <a:ext cx="3325495" cy="176085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创业者（创业团队）先前的工作经验分为创业经验和行业经验两大类。其中，创业经验是指创业者先前创建过新的企业或组织，在此过程中所获得的感性和理性的观念、知识和技能等。</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29" name="文本框 28"/>
          <p:cNvSpPr txBox="1"/>
          <p:nvPr>
            <p:custDataLst>
              <p:tags r:id="rId11"/>
            </p:custDataLst>
          </p:nvPr>
        </p:nvSpPr>
        <p:spPr bwMode="auto">
          <a:xfrm>
            <a:off x="419735" y="4175760"/>
            <a:ext cx="3423920" cy="369570"/>
          </a:xfrm>
          <a:prstGeom prst="rect">
            <a:avLst/>
          </a:prstGeom>
          <a:noFill/>
        </p:spPr>
        <p:txBody>
          <a:bodyPr wrap="square" lIns="90000" tIns="46800" rIns="90000" bIns="0" anchor="b" anchorCtr="0"/>
          <a:p>
            <a:pPr algn="l" latinLnBrk="0">
              <a:lnSpc>
                <a:spcPct val="120000"/>
              </a:lnSpc>
            </a:pPr>
            <a:r>
              <a:rPr lang="zh-CN" altLang="en-US" b="1" spc="300">
                <a:solidFill>
                  <a:srgbClr val="69A35B"/>
                </a:solidFill>
                <a:effectLst/>
                <a:latin typeface="黑体" panose="02010609060101010101" charset="-122"/>
                <a:ea typeface="黑体" panose="02010609060101010101" charset="-122"/>
                <a:cs typeface="+mn-ea"/>
              </a:rPr>
              <a:t>4. 创业者的资源整合能力</a:t>
            </a:r>
            <a:endParaRPr lang="zh-CN" altLang="en-US" b="1" spc="300">
              <a:solidFill>
                <a:srgbClr val="69A35B"/>
              </a:solidFill>
              <a:effectLst/>
              <a:latin typeface="黑体" panose="02010609060101010101" charset="-122"/>
              <a:ea typeface="黑体" panose="02010609060101010101" charset="-122"/>
              <a:cs typeface="+mn-ea"/>
            </a:endParaRPr>
          </a:p>
        </p:txBody>
      </p:sp>
      <p:sp>
        <p:nvSpPr>
          <p:cNvPr id="30" name="文本框 29"/>
          <p:cNvSpPr txBox="1"/>
          <p:nvPr>
            <p:custDataLst>
              <p:tags r:id="rId12"/>
            </p:custDataLst>
          </p:nvPr>
        </p:nvSpPr>
        <p:spPr bwMode="auto">
          <a:xfrm>
            <a:off x="419735" y="4607560"/>
            <a:ext cx="3423920" cy="118618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资源整合能力是指创业者在创业过程中，以人为载体，在资源整合过程中表现出的对资源的识别、获取、配置和利用的能力。</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31" name="文本框 30"/>
          <p:cNvSpPr txBox="1"/>
          <p:nvPr>
            <p:custDataLst>
              <p:tags r:id="rId13"/>
            </p:custDataLst>
          </p:nvPr>
        </p:nvSpPr>
        <p:spPr bwMode="auto">
          <a:xfrm>
            <a:off x="974302" y="1582512"/>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黑体" panose="02010609060101010101" charset="-122"/>
                <a:ea typeface="黑体" panose="02010609060101010101" charset="-122"/>
                <a:cs typeface="+mn-ea"/>
              </a:rPr>
              <a:t>1. 社会网络</a:t>
            </a:r>
            <a:endParaRPr lang="zh-CN" altLang="en-US" b="1" spc="300" dirty="0">
              <a:solidFill>
                <a:srgbClr val="1F74AD"/>
              </a:solidFill>
              <a:effectLst/>
              <a:latin typeface="黑体" panose="02010609060101010101" charset="-122"/>
              <a:ea typeface="黑体" panose="02010609060101010101" charset="-122"/>
              <a:cs typeface="+mn-ea"/>
            </a:endParaRPr>
          </a:p>
        </p:txBody>
      </p:sp>
      <p:sp>
        <p:nvSpPr>
          <p:cNvPr id="32" name="文本框 31"/>
          <p:cNvSpPr txBox="1"/>
          <p:nvPr>
            <p:custDataLst>
              <p:tags r:id="rId14"/>
            </p:custDataLst>
          </p:nvPr>
        </p:nvSpPr>
        <p:spPr bwMode="auto">
          <a:xfrm>
            <a:off x="887095" y="1951990"/>
            <a:ext cx="3083560" cy="122809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社会网络是多维度的，能够提供企业正常运转所需的各种资源，也是新创企业最重要的资源获取来源之一。</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33" name="文本框 32"/>
          <p:cNvSpPr txBox="1"/>
          <p:nvPr>
            <p:custDataLst>
              <p:tags r:id="rId15"/>
            </p:custDataLst>
          </p:nvPr>
        </p:nvSpPr>
        <p:spPr bwMode="auto">
          <a:xfrm>
            <a:off x="7491095" y="4632960"/>
            <a:ext cx="294195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1AA3AA"/>
                </a:solidFill>
                <a:effectLst/>
                <a:latin typeface="黑体" panose="02010609060101010101" charset="-122"/>
                <a:ea typeface="黑体" panose="02010609060101010101" charset="-122"/>
                <a:cs typeface="+mn-ea"/>
              </a:rPr>
              <a:t>3. 创业者的管理能力</a:t>
            </a:r>
            <a:endParaRPr lang="zh-CN" altLang="en-US" b="1" spc="300" dirty="0">
              <a:solidFill>
                <a:srgbClr val="1AA3AA"/>
              </a:solidFill>
              <a:effectLst/>
              <a:latin typeface="黑体" panose="02010609060101010101" charset="-122"/>
              <a:ea typeface="黑体" panose="02010609060101010101" charset="-122"/>
              <a:cs typeface="+mn-ea"/>
            </a:endParaRPr>
          </a:p>
        </p:txBody>
      </p:sp>
      <p:sp>
        <p:nvSpPr>
          <p:cNvPr id="36" name="文本框 35"/>
          <p:cNvSpPr txBox="1"/>
          <p:nvPr>
            <p:custDataLst>
              <p:tags r:id="rId16"/>
            </p:custDataLst>
          </p:nvPr>
        </p:nvSpPr>
        <p:spPr bwMode="auto">
          <a:xfrm>
            <a:off x="7491095" y="5055235"/>
            <a:ext cx="3806190" cy="139890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创业资源获取的关键往往取决于企业的软实力。创业者的管理能力是企业软实力的主要表现，管理能力越高，获取资源的可能性越大。</a:t>
            </a:r>
            <a:endParaRPr lang="zh-CN" altLang="en-US" sz="1600" b="0" spc="150" dirty="0">
              <a:solidFill>
                <a:srgbClr val="000000"/>
              </a:solidFill>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5420995" cy="4610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latin typeface="黑体" panose="02010609060101010101" charset="-122"/>
                <a:ea typeface="黑体" panose="02010609060101010101" charset="-122"/>
                <a:cs typeface="黑体" panose="02010609060101010101" charset="-122"/>
              </a:rPr>
              <a:t>（四）创业资源的获取途径</a:t>
            </a:r>
            <a:endParaRPr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一、创业资源概述</a:t>
            </a:r>
            <a:endParaRPr lang="zh-CN" altLang="en-US" sz="2400" b="1" dirty="0">
              <a:solidFill>
                <a:prstClr val="black"/>
              </a:solidFill>
              <a:latin typeface="黑体" panose="02010609060101010101" charset="-122"/>
              <a:ea typeface="黑体" panose="02010609060101010101" charset="-122"/>
            </a:endParaRPr>
          </a:p>
        </p:txBody>
      </p:sp>
      <p:sp>
        <p:nvSpPr>
          <p:cNvPr id="18" name="Freeform 5"/>
          <p:cNvSpPr/>
          <p:nvPr>
            <p:custDataLst>
              <p:tags r:id="rId1"/>
            </p:custDataLst>
          </p:nvPr>
        </p:nvSpPr>
        <p:spPr bwMode="auto">
          <a:xfrm rot="16257811">
            <a:off x="3793405" y="1222570"/>
            <a:ext cx="1938185" cy="2477593"/>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F05D35"/>
          </a:solidFill>
          <a:ln>
            <a:noFill/>
          </a:ln>
        </p:spPr>
        <p:txBody>
          <a:bodyPr vert="horz" wrap="square" lIns="219419" tIns="109710" rIns="219419" bIns="109710" numCol="1" anchor="t" anchorCtr="0" compatLnSpc="1"/>
          <a:lstStyle/>
          <a:p>
            <a:endParaRPr lang="bg-BG" dirty="0"/>
          </a:p>
        </p:txBody>
      </p:sp>
      <p:sp>
        <p:nvSpPr>
          <p:cNvPr id="3" name="Freeform 5"/>
          <p:cNvSpPr/>
          <p:nvPr>
            <p:custDataLst>
              <p:tags r:id="rId2"/>
            </p:custDataLst>
          </p:nvPr>
        </p:nvSpPr>
        <p:spPr bwMode="auto">
          <a:xfrm rot="16257811" flipH="1">
            <a:off x="6346111" y="1263549"/>
            <a:ext cx="1938184" cy="2477594"/>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rgbClr val="F8AE54"/>
          </a:solidFill>
          <a:ln>
            <a:noFill/>
          </a:ln>
        </p:spPr>
        <p:txBody>
          <a:bodyPr vert="horz" wrap="square" lIns="219419" tIns="109710" rIns="219419" bIns="109710" numCol="1" anchor="t" anchorCtr="0" compatLnSpc="1"/>
          <a:lstStyle/>
          <a:p>
            <a:endParaRPr lang="bg-BG" dirty="0">
              <a:solidFill>
                <a:srgbClr val="F8AE54"/>
              </a:solidFill>
            </a:endParaRPr>
          </a:p>
        </p:txBody>
      </p:sp>
      <p:sp>
        <p:nvSpPr>
          <p:cNvPr id="5" name="文本框 4"/>
          <p:cNvSpPr txBox="1"/>
          <p:nvPr>
            <p:custDataLst>
              <p:tags r:id="rId3"/>
            </p:custDataLst>
          </p:nvPr>
        </p:nvSpPr>
        <p:spPr>
          <a:xfrm>
            <a:off x="294640" y="2303780"/>
            <a:ext cx="3048000" cy="3369945"/>
          </a:xfrm>
          <a:prstGeom prst="rect">
            <a:avLst/>
          </a:prstGeom>
        </p:spPr>
        <p:txBody>
          <a:bodyPr wrap="square"/>
          <a:lstStyle>
            <a:defPPr>
              <a:defRPr lang="zh-CN"/>
            </a:defPPr>
            <a:lvl1pPr algn="r">
              <a:defRPr i="1">
                <a:latin typeface="华文楷体" panose="02010600040101010101" pitchFamily="2" charset="-122"/>
                <a:ea typeface="华文楷体" panose="02010600040101010101" pitchFamily="2" charset="-122"/>
              </a:defRPr>
            </a:lvl1pPr>
          </a:lstStyle>
          <a:p>
            <a:pPr algn="l" fontAlgn="auto">
              <a:lnSpc>
                <a:spcPct val="150000"/>
              </a:lnSpc>
            </a:pPr>
            <a:r>
              <a:rPr lang="zh-CN" altLang="en-US" sz="1600" i="0" dirty="0">
                <a:latin typeface="Arial" panose="020B0604020202020204" pitchFamily="34" charset="0"/>
                <a:ea typeface="黑体" panose="02010609060101010101" charset="-122"/>
              </a:rPr>
              <a:t>（1）购买。购买是指利用财务资源通过市场购入的方式获取外部资源，主要包括购买厂房、设备等物质资源，购买专利和技术，聘请有经验的员工及通过外部融资获取资金等。</a:t>
            </a:r>
            <a:endParaRPr lang="zh-CN" altLang="en-US" sz="1600" i="0" dirty="0">
              <a:latin typeface="Arial" panose="020B0604020202020204" pitchFamily="34" charset="0"/>
              <a:ea typeface="黑体" panose="02010609060101010101" charset="-122"/>
            </a:endParaRPr>
          </a:p>
          <a:p>
            <a:pPr algn="l" fontAlgn="auto">
              <a:lnSpc>
                <a:spcPct val="150000"/>
              </a:lnSpc>
            </a:pPr>
            <a:r>
              <a:rPr lang="zh-CN" altLang="en-US" sz="1600" i="0" dirty="0">
                <a:latin typeface="Arial" panose="020B0604020202020204" pitchFamily="34" charset="0"/>
                <a:ea typeface="黑体" panose="02010609060101010101" charset="-122"/>
              </a:rPr>
              <a:t>（2）联盟。联盟是指通过联合其他组织，对一些难以或无法自己开发的资源实行共同开发。</a:t>
            </a:r>
            <a:endParaRPr lang="zh-CN" altLang="en-US" sz="1600" i="0" dirty="0">
              <a:latin typeface="Arial" panose="020B0604020202020204" pitchFamily="34" charset="0"/>
              <a:ea typeface="黑体" panose="02010609060101010101" charset="-122"/>
            </a:endParaRPr>
          </a:p>
        </p:txBody>
      </p:sp>
      <p:sp>
        <p:nvSpPr>
          <p:cNvPr id="6" name="文本框 5"/>
          <p:cNvSpPr txBox="1"/>
          <p:nvPr>
            <p:custDataLst>
              <p:tags r:id="rId4"/>
            </p:custDataLst>
          </p:nvPr>
        </p:nvSpPr>
        <p:spPr>
          <a:xfrm>
            <a:off x="294005" y="1725930"/>
            <a:ext cx="3599815" cy="584835"/>
          </a:xfrm>
          <a:prstGeom prst="rect">
            <a:avLst/>
          </a:prstGeom>
        </p:spPr>
        <p:txBody>
          <a:bodyPr wrap="square" anchor="ctr"/>
          <a:lstStyle>
            <a:defPPr>
              <a:defRPr lang="zh-CN"/>
            </a:defPPr>
            <a:lvl1pPr algn="r">
              <a:defRPr sz="3200" i="1">
                <a:latin typeface="华文楷体" panose="02010600040101010101" pitchFamily="2" charset="-122"/>
                <a:ea typeface="华文楷体" panose="02010600040101010101" pitchFamily="2" charset="-122"/>
                <a:cs typeface="Arial" panose="020B0604020202020204" pitchFamily="34" charset="0"/>
              </a:defRPr>
            </a:lvl1pPr>
          </a:lstStyle>
          <a:p>
            <a:pPr algn="l"/>
            <a:r>
              <a:rPr lang="zh-CN" altLang="en-US" sz="2000" b="1" i="0" dirty="0">
                <a:solidFill>
                  <a:srgbClr val="FF0000"/>
                </a:solidFill>
                <a:latin typeface="Arial" panose="020B0604020202020204" pitchFamily="34" charset="0"/>
                <a:ea typeface="黑体" panose="02010609060101010101" charset="-122"/>
                <a:cs typeface="+mn-ea"/>
              </a:rPr>
              <a:t>1. 通过市场途径获取创业资源</a:t>
            </a:r>
            <a:endParaRPr lang="zh-CN" altLang="en-US" sz="2000" b="1" i="0" dirty="0">
              <a:solidFill>
                <a:srgbClr val="FF0000"/>
              </a:solidFill>
              <a:latin typeface="Arial" panose="020B0604020202020204" pitchFamily="34" charset="0"/>
              <a:ea typeface="黑体" panose="02010609060101010101" charset="-122"/>
              <a:cs typeface="+mn-ea"/>
            </a:endParaRPr>
          </a:p>
        </p:txBody>
      </p:sp>
      <p:sp>
        <p:nvSpPr>
          <p:cNvPr id="9" name="文本框 8"/>
          <p:cNvSpPr txBox="1"/>
          <p:nvPr>
            <p:custDataLst>
              <p:tags r:id="rId5"/>
            </p:custDataLst>
          </p:nvPr>
        </p:nvSpPr>
        <p:spPr>
          <a:xfrm>
            <a:off x="8465820" y="1718945"/>
            <a:ext cx="3474085" cy="584835"/>
          </a:xfrm>
          <a:prstGeom prst="rect">
            <a:avLst/>
          </a:prstGeom>
        </p:spPr>
        <p:txBody>
          <a:bodyPr wrap="square" anchor="ctr"/>
          <a:lstStyle>
            <a:defPPr>
              <a:defRPr lang="zh-CN"/>
            </a:defPPr>
            <a:lvl1pPr algn="just">
              <a:defRPr sz="3200" i="1">
                <a:latin typeface="华文楷体" panose="02010600040101010101" pitchFamily="2" charset="-122"/>
                <a:ea typeface="华文楷体" panose="02010600040101010101" pitchFamily="2" charset="-122"/>
                <a:cs typeface="Arial" panose="020B0604020202020204" pitchFamily="34" charset="0"/>
              </a:defRPr>
            </a:lvl1pPr>
          </a:lstStyle>
          <a:p>
            <a:r>
              <a:rPr lang="zh-CN" altLang="en-US" sz="1800" b="1" i="0" dirty="0">
                <a:solidFill>
                  <a:schemeClr val="accent4"/>
                </a:solidFill>
                <a:latin typeface="Arial" panose="020B0604020202020204" pitchFamily="34" charset="0"/>
                <a:ea typeface="黑体" panose="02010609060101010101" charset="-122"/>
                <a:cs typeface="+mn-ea"/>
              </a:rPr>
              <a:t>2. 通过非市场途径获取创业资源</a:t>
            </a:r>
            <a:endParaRPr lang="zh-CN" altLang="en-US" sz="1800" b="1" i="0" dirty="0">
              <a:solidFill>
                <a:schemeClr val="accent4"/>
              </a:solidFill>
              <a:latin typeface="Arial" panose="020B0604020202020204" pitchFamily="34" charset="0"/>
              <a:ea typeface="黑体" panose="02010609060101010101" charset="-122"/>
              <a:cs typeface="+mn-ea"/>
            </a:endParaRPr>
          </a:p>
        </p:txBody>
      </p:sp>
      <p:sp>
        <p:nvSpPr>
          <p:cNvPr id="10" name="文本框 9"/>
          <p:cNvSpPr txBox="1"/>
          <p:nvPr>
            <p:custDataLst>
              <p:tags r:id="rId6"/>
            </p:custDataLst>
          </p:nvPr>
        </p:nvSpPr>
        <p:spPr>
          <a:xfrm>
            <a:off x="8570595" y="2317115"/>
            <a:ext cx="3481070" cy="4209415"/>
          </a:xfrm>
          <a:prstGeom prst="rect">
            <a:avLst/>
          </a:prstGeom>
        </p:spPr>
        <p:txBody>
          <a:bodyPr wrap="square"/>
          <a:lstStyle>
            <a:defPPr>
              <a:defRPr lang="zh-CN"/>
            </a:defPPr>
            <a:lvl1pPr>
              <a:defRPr i="1">
                <a:latin typeface="华文楷体" panose="02010600040101010101" pitchFamily="2" charset="-122"/>
                <a:ea typeface="华文楷体" panose="02010600040101010101" pitchFamily="2" charset="-122"/>
              </a:defRPr>
            </a:lvl1pPr>
          </a:lstStyle>
          <a:p>
            <a:pPr fontAlgn="auto">
              <a:lnSpc>
                <a:spcPct val="150000"/>
              </a:lnSpc>
            </a:pPr>
            <a:r>
              <a:rPr lang="zh-CN" altLang="en-US" sz="1600" i="0" dirty="0">
                <a:latin typeface="Arial" panose="020B0604020202020204" pitchFamily="34" charset="0"/>
                <a:ea typeface="黑体" panose="02010609060101010101" charset="-122"/>
              </a:rPr>
              <a:t>（1）资源吸引。发挥无形资源的杠杆作用，利用新创企业的商业计划和创业团队的声誉，通过对创业前景的描述来获得或吸引物质资源、技术资源、人力资源和资金等。</a:t>
            </a:r>
            <a:endParaRPr lang="zh-CN" altLang="en-US" sz="1600" i="0" dirty="0">
              <a:latin typeface="Arial" panose="020B0604020202020204" pitchFamily="34" charset="0"/>
              <a:ea typeface="黑体" panose="02010609060101010101" charset="-122"/>
            </a:endParaRPr>
          </a:p>
          <a:p>
            <a:pPr fontAlgn="auto">
              <a:lnSpc>
                <a:spcPct val="150000"/>
              </a:lnSpc>
            </a:pPr>
            <a:r>
              <a:rPr lang="zh-CN" altLang="en-US" sz="1600" i="0" dirty="0">
                <a:latin typeface="Arial" panose="020B0604020202020204" pitchFamily="34" charset="0"/>
                <a:ea typeface="黑体" panose="02010609060101010101" charset="-122"/>
              </a:rPr>
              <a:t>（2）资源积累。利用现有资源，在企业内部通过培育形成所需的资源。主要包括自建企业的厂房、设备，在企业内部开发新技术，通过培训来增加员工的技能和知识，以及通过企业的自我积累获取资金等。</a:t>
            </a:r>
            <a:endParaRPr lang="zh-CN" altLang="en-US" sz="1600" i="0" dirty="0">
              <a:latin typeface="Arial" panose="020B0604020202020204" pitchFamily="34" charset="0"/>
              <a:ea typeface="黑体" panose="02010609060101010101" charset="-122"/>
            </a:endParaRPr>
          </a:p>
        </p:txBody>
      </p:sp>
      <p:sp>
        <p:nvSpPr>
          <p:cNvPr id="7" name="文本框 6"/>
          <p:cNvSpPr txBox="1"/>
          <p:nvPr>
            <p:custDataLst>
              <p:tags r:id="rId7"/>
            </p:custDataLst>
          </p:nvPr>
        </p:nvSpPr>
        <p:spPr>
          <a:xfrm>
            <a:off x="4377687" y="2032139"/>
            <a:ext cx="970972" cy="923330"/>
          </a:xfrm>
          <a:prstGeom prst="rect">
            <a:avLst/>
          </a:prstGeom>
        </p:spPr>
        <p:txBody>
          <a:bodyPr wrap="square">
            <a:normAutofit/>
          </a:bodyPr>
          <a:lstStyle>
            <a:defPPr>
              <a:defRPr lang="zh-CN"/>
            </a:defPPr>
            <a:lvl1pPr>
              <a:defRPr sz="5400" i="1">
                <a:solidFill>
                  <a:srgbClr val="FFFFFF"/>
                </a:solidFill>
              </a:defRPr>
            </a:lvl1pPr>
          </a:lstStyle>
          <a:p>
            <a:r>
              <a:rPr lang="en-US" altLang="zh-CN" dirty="0" smtClean="0"/>
              <a:t>01</a:t>
            </a:r>
            <a:endParaRPr lang="zh-CN" altLang="en-US" dirty="0"/>
          </a:p>
        </p:txBody>
      </p:sp>
      <p:sp>
        <p:nvSpPr>
          <p:cNvPr id="8" name="文本框 7"/>
          <p:cNvSpPr txBox="1"/>
          <p:nvPr>
            <p:custDataLst>
              <p:tags r:id="rId8"/>
            </p:custDataLst>
          </p:nvPr>
        </p:nvSpPr>
        <p:spPr>
          <a:xfrm>
            <a:off x="6841724" y="2032139"/>
            <a:ext cx="970972" cy="923330"/>
          </a:xfrm>
          <a:prstGeom prst="rect">
            <a:avLst/>
          </a:prstGeom>
        </p:spPr>
        <p:txBody>
          <a:bodyPr wrap="square">
            <a:normAutofit/>
          </a:bodyPr>
          <a:lstStyle>
            <a:defPPr>
              <a:defRPr lang="zh-CN"/>
            </a:defPPr>
            <a:lvl1pPr>
              <a:defRPr sz="5400" i="1">
                <a:solidFill>
                  <a:srgbClr val="FFFFFF"/>
                </a:solidFill>
              </a:defRPr>
            </a:lvl1pPr>
          </a:lstStyle>
          <a:p>
            <a:r>
              <a:rPr lang="en-US" altLang="zh-CN" dirty="0" smtClean="0"/>
              <a:t>02</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10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10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10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10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10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114.xml><?xml version="1.0" encoding="utf-8"?>
<p:tagLst xmlns:p="http://schemas.openxmlformats.org/presentationml/2006/main">
  <p:tag name="PA" val="v3.0.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95_1*q_h_i*1_2_1"/>
  <p:tag name="KSO_WM_TEMPLATE_CATEGORY" val="diagram"/>
  <p:tag name="KSO_WM_TEMPLATE_INDEX" val="20200195"/>
  <p:tag name="KSO_WM_UNIT_LAYERLEVEL" val="1_1_1"/>
  <p:tag name="KSO_WM_TAG_VERSION" val="1.0"/>
  <p:tag name="KSO_WM_BEAUTIFY_FLAG" val="#wm#"/>
  <p:tag name="KSO_WM_UNIT_FILL_FORE_SCHEMECOLOR_INDEX" val="7"/>
  <p:tag name="KSO_WM_UNI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95_1*q_h_i*1_1_1"/>
  <p:tag name="KSO_WM_TEMPLATE_CATEGORY" val="diagram"/>
  <p:tag name="KSO_WM_TEMPLATE_INDEX" val="20200195"/>
  <p:tag name="KSO_WM_UNIT_LAYERLEVEL" val="1_1_1"/>
  <p:tag name="KSO_WM_TAG_VERSION" val="1.0"/>
  <p:tag name="KSO_WM_BEAUTIFY_FLAG" val="#wm#"/>
  <p:tag name="KSO_WM_UNIT_FILL_FORE_SCHEMECOLOR_INDEX" val="5"/>
  <p:tag name="KSO_WM_UNI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95_1*q_h_i*1_1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95_1*q_h_i*1_2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95_1*q_i*1_1"/>
  <p:tag name="KSO_WM_TEMPLATE_CATEGORY" val="diagram"/>
  <p:tag name="KSO_WM_TEMPLATE_INDEX" val="202001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95_1*q_h_a*1_1_1"/>
  <p:tag name="KSO_WM_TEMPLATE_CATEGORY" val="diagram"/>
  <p:tag name="KSO_WM_TEMPLATE_INDEX" val="20200195"/>
  <p:tag name="KSO_WM_UNIT_LAYERLEVEL" val="1_1_1"/>
  <p:tag name="KSO_WM_TAG_VERSION" val="1.0"/>
  <p:tag name="KSO_WM_BEAUTIFY_FLAG" val="#wm#"/>
  <p:tag name="KSO_WM_UNIT_TEXT_FILL_FORE_SCHEMECOLOR_INDEX" val="5"/>
  <p:tag name="KSO_WM_UNIT_TEXT_FILL_TYPE" val="1"/>
</p:tagLst>
</file>

<file path=ppt/tags/tag122.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95_1*q_h_f*1_1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95_1*q_h_a*1_2_1"/>
  <p:tag name="KSO_WM_TEMPLATE_CATEGORY" val="diagram"/>
  <p:tag name="KSO_WM_TEMPLATE_INDEX" val="20200195"/>
  <p:tag name="KSO_WM_UNIT_LAYERLEVEL" val="1_1_1"/>
  <p:tag name="KSO_WM_TAG_VERSION" val="1.0"/>
  <p:tag name="KSO_WM_BEAUTIFY_FLAG" val="#wm#"/>
  <p:tag name="KSO_WM_UNIT_TEXT_FILL_FORE_SCHEMECOLOR_INDEX" val="7"/>
  <p:tag name="KSO_WM_UNIT_TEXT_FILL_TYPE" val="1"/>
</p:tagLst>
</file>

<file path=ppt/tags/tag124.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95_1*q_h_f*1_2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1_3"/>
  <p:tag name="KSO_WM_UNIT_ID" val="diagram20168778_2*q_h_i*1_1_3"/>
  <p:tag name="KSO_WM_UNIT_LAYERLEVEL" val="1_1_1"/>
  <p:tag name="KSO_WM_DIAGRAM_GROUP_CODE" val="q1-1"/>
  <p:tag name="KSO_WM_UNIT_FILL_FORE_SCHEMECOLOR_INDEX" val="7"/>
  <p:tag name="KSO_WM_UNIT_FILL_TYPE" val="1"/>
  <p:tag name="KSO_WM_UNIT_TEXT_FILL_FORE_SCHEMECOLOR_INDEX" val="14"/>
  <p:tag name="KSO_WM_UNIT_TEXT_FILL_TYPE"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2_3"/>
  <p:tag name="KSO_WM_UNIT_ID" val="diagram20168778_2*q_h_i*1_2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3_1"/>
  <p:tag name="KSO_WM_UNIT_ID" val="diagram20168778_2*q_h_i*1_3_1"/>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1_1"/>
  <p:tag name="KSO_WM_UNIT_ID" val="diagram20168778_2*q_h_i*1_1_1"/>
  <p:tag name="KSO_WM_UNIT_LAYERLEVEL" val="1_1_1"/>
  <p:tag name="KSO_WM_DIAGRAM_GROUP_CODE" val="q1-1"/>
  <p:tag name="KSO_WM_UNIT_FILL_FORE_SCHEMECOLOR_INDEX" val="7"/>
  <p:tag name="KSO_WM_UNIT_FILL_TYPE" val="1"/>
  <p:tag name="KSO_WM_UNIT_TEXT_FILL_FORE_SCHEMECOLOR_INDEX" val="14"/>
  <p:tag name="KSO_WM_UNIT_TEXT_FILL_TYPE" val="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1_2"/>
  <p:tag name="KSO_WM_UNIT_ID" val="diagram20168778_2*q_h_i*1_1_2"/>
  <p:tag name="KSO_WM_UNIT_LAYERLEVEL" val="1_1_1"/>
  <p:tag name="KSO_WM_DIAGRAM_GROUP_CODE" val="q1-1"/>
  <p:tag name="KSO_WM_UNIT_FILL_FORE_SCHEMECOLOR_INDEX" val="13"/>
  <p:tag name="KSO_WM_UNIT_FILL_TYPE" val="1"/>
  <p:tag name="KSO_WM_UNIT_TEXT_FILL_FORE_SCHEMECOLOR_INDEX" val="14"/>
  <p:tag name="KSO_WM_UNIT_TEXT_FILL_TYPE"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2_1"/>
  <p:tag name="KSO_WM_UNIT_ID" val="diagram20168778_2*q_h_i*1_2_1"/>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2_2"/>
  <p:tag name="KSO_WM_UNIT_ID" val="diagram20168778_2*q_h_i*1_2_2"/>
  <p:tag name="KSO_WM_UNIT_LAYERLEVEL" val="1_1_1"/>
  <p:tag name="KSO_WM_DIAGRAM_GROUP_CODE" val="q1-1"/>
  <p:tag name="KSO_WM_UNIT_FILL_FORE_SCHEMECOLOR_INDEX" val="13"/>
  <p:tag name="KSO_WM_UNIT_FILL_TYPE" val="1"/>
  <p:tag name="KSO_WM_UNIT_TEXT_FILL_FORE_SCHEMECOLOR_INDEX" val="14"/>
  <p:tag name="KSO_WM_UNIT_TEXT_FILL_TYPE"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3_2"/>
  <p:tag name="KSO_WM_UNIT_ID" val="diagram20168778_2*q_h_i*1_3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i"/>
  <p:tag name="KSO_WM_UNIT_INDEX" val="1_3_3"/>
  <p:tag name="KSO_WM_UNIT_ID" val="diagram20168778_2*q_h_i*1_3_3"/>
  <p:tag name="KSO_WM_UNIT_LAYERLEVEL" val="1_1_1"/>
  <p:tag name="KSO_WM_DIAGRAM_GROUP_CODE" val="q1-1"/>
  <p:tag name="KSO_WM_UNIT_FILL_FORE_SCHEMECOLOR_INDEX" val="13"/>
  <p:tag name="KSO_WM_UNIT_FILL_TYPE" val="1"/>
  <p:tag name="KSO_WM_UNIT_TEXT_FILL_FORE_SCHEMECOLOR_INDEX" val="14"/>
  <p:tag name="KSO_WM_UNIT_TEXT_FILL_TYPE"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8778_2*q_h_a*1_1_1"/>
  <p:tag name="KSO_WM_UNIT_TEXT_FILL_FORE_SCHEMECOLOR_INDEX" val="14"/>
  <p:tag name="KSO_WM_UNIT_TEXT_FILL_TYPE"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q1-1"/>
  <p:tag name="KSO_WM_UNIT_ID" val="diagram20168778_2*q_h_f*1_1_1"/>
  <p:tag name="KSO_WM_UNIT_TEXT_FILL_FORE_SCHEMECOLOR_INDEX" val="14"/>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8778_2*q_h_a*1_2_1"/>
  <p:tag name="KSO_WM_UNIT_TEXT_FILL_FORE_SCHEMECOLOR_INDEX" val="14"/>
  <p:tag name="KSO_WM_UNIT_TEXT_FILL_TYPE"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q1-1"/>
  <p:tag name="KSO_WM_UNIT_ID" val="diagram20168778_2*q_h_f*1_2_1"/>
  <p:tag name="KSO_WM_UNIT_TEXT_FILL_FORE_SCHEMECOLOR_INDEX" val="14"/>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8778_2*q_h_a*1_3_1"/>
  <p:tag name="KSO_WM_UNIT_TEXT_FILL_FORE_SCHEMECOLOR_INDEX" val="14"/>
  <p:tag name="KSO_WM_UNIT_TEXT_FILL_TYPE" val="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68778"/>
  <p:tag name="KSO_WM_UNIT_TYPE" val="q_h_f"/>
  <p:tag name="KSO_WM_UNIT_INDEX" val="1_3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q1-1"/>
  <p:tag name="KSO_WM_UNIT_ID" val="diagram20168778_2*q_h_f*1_3_1"/>
  <p:tag name="KSO_WM_UNIT_TEXT_FILL_FORE_SCHEMECOLOR_INDEX" val="14"/>
  <p:tag name="KSO_WM_UNIT_TEXT_FILL_TYPE" val="1"/>
</p:tagLst>
</file>

<file path=ppt/tags/tag141.xml><?xml version="1.0" encoding="utf-8"?>
<p:tagLst xmlns:p="http://schemas.openxmlformats.org/presentationml/2006/main">
  <p:tag name="PA" val="v3.0.1"/>
</p:tagLst>
</file>

<file path=ppt/tags/tag142.xml><?xml version="1.0" encoding="utf-8"?>
<p:tagLst xmlns:p="http://schemas.openxmlformats.org/presentationml/2006/main">
  <p:tag name="PA" val="v3.0.1"/>
</p:tagLst>
</file>

<file path=ppt/tags/tag143.xml><?xml version="1.0" encoding="utf-8"?>
<p:tagLst xmlns:p="http://schemas.openxmlformats.org/presentationml/2006/main">
  <p:tag name="PA" val="v3.0.1"/>
</p:tagLst>
</file>

<file path=ppt/tags/tag144.xml><?xml version="1.0" encoding="utf-8"?>
<p:tagLst xmlns:p="http://schemas.openxmlformats.org/presentationml/2006/main">
  <p:tag name="PA" val="v3.0.1"/>
</p:tagLst>
</file>

<file path=ppt/tags/tag145.xml><?xml version="1.0" encoding="utf-8"?>
<p:tagLst xmlns:p="http://schemas.openxmlformats.org/presentationml/2006/main">
  <p:tag name="PA" val="v3.0.1"/>
</p:tagLst>
</file>

<file path=ppt/tags/tag146.xml><?xml version="1.0" encoding="utf-8"?>
<p:tagLst xmlns:p="http://schemas.openxmlformats.org/presentationml/2006/main">
  <p:tag name="PA" val="v3.0.1"/>
</p:tagLst>
</file>

<file path=ppt/tags/tag147.xml><?xml version="1.0" encoding="utf-8"?>
<p:tagLst xmlns:p="http://schemas.openxmlformats.org/presentationml/2006/main">
  <p:tag name="PA" val="v3.0.1"/>
</p:tagLst>
</file>

<file path=ppt/tags/tag148.xml><?xml version="1.0" encoding="utf-8"?>
<p:tagLst xmlns:p="http://schemas.openxmlformats.org/presentationml/2006/main">
  <p:tag name="PA" val="v3.0.1"/>
</p:tagLst>
</file>

<file path=ppt/tags/tag149.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PA" val="v3.0.1"/>
</p:tagLst>
</file>

<file path=ppt/tags/tag151.xml><?xml version="1.0" encoding="utf-8"?>
<p:tagLst xmlns:p="http://schemas.openxmlformats.org/presentationml/2006/main">
  <p:tag name="PA" val="v3.0.1"/>
</p:tagLst>
</file>

<file path=ppt/tags/tag152.xml><?xml version="1.0" encoding="utf-8"?>
<p:tagLst xmlns:p="http://schemas.openxmlformats.org/presentationml/2006/main">
  <p:tag name="PA" val="v3.0.1"/>
</p:tagLst>
</file>

<file path=ppt/tags/tag153.xml><?xml version="1.0" encoding="utf-8"?>
<p:tagLst xmlns:p="http://schemas.openxmlformats.org/presentationml/2006/main">
  <p:tag name="PA" val="v3.0.1"/>
</p:tagLst>
</file>

<file path=ppt/tags/tag154.xml><?xml version="1.0" encoding="utf-8"?>
<p:tagLst xmlns:p="http://schemas.openxmlformats.org/presentationml/2006/main">
  <p:tag name="PA" val="v3.0.1"/>
</p:tagLst>
</file>

<file path=ppt/tags/tag155.xml><?xml version="1.0" encoding="utf-8"?>
<p:tagLst xmlns:p="http://schemas.openxmlformats.org/presentationml/2006/main">
  <p:tag name="PA" val="v3.0.1"/>
</p:tagLst>
</file>

<file path=ppt/tags/tag156.xml><?xml version="1.0" encoding="utf-8"?>
<p:tagLst xmlns:p="http://schemas.openxmlformats.org/presentationml/2006/main">
  <p:tag name="PA" val="v3.0.1"/>
</p:tagLst>
</file>

<file path=ppt/tags/tag157.xml><?xml version="1.0" encoding="utf-8"?>
<p:tagLst xmlns:p="http://schemas.openxmlformats.org/presentationml/2006/main">
  <p:tag name="PA" val="v3.0.1"/>
</p:tagLst>
</file>

<file path=ppt/tags/tag158.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68"/>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4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4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5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53.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54.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2*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56.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2*q_h_f*1_4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58.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2*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2*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1_1"/>
  <p:tag name="KSO_WM_UNIT_ID" val="diagram20170222_1*q_h_i*1_1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2_1"/>
  <p:tag name="KSO_WM_UNIT_ID" val="diagram20170222_1*q_h_i*1_2_1"/>
  <p:tag name="KSO_WM_UNIT_LAYERLEVEL" val="1_1_1"/>
  <p:tag name="KSO_WM_DIAGRAM_GROUP_CODE" val="q1-1"/>
  <p:tag name="KSO_WM_UNIT_FILL_FORE_SCHEMECOLOR_INDEX" val="6"/>
  <p:tag name="KSO_WM_UNIT_FILL_TYPE" val="1"/>
  <p:tag name="KSO_WM_UNIT_TEXT_FILL_FORE_SCHEMECOLOR_INDEX" val="6"/>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f"/>
  <p:tag name="KSO_WM_UNIT_INDEX" val="1_1_1"/>
  <p:tag name="KSO_WM_UNIT_LAYERLEVEL" val="1_1_1"/>
  <p:tag name="KSO_WM_UNIT_VALUE" val="33"/>
  <p:tag name="KSO_WM_UNIT_HIGHLIGHT" val="0"/>
  <p:tag name="KSO_WM_UNIT_COMPATIBLE" val="0"/>
  <p:tag name="KSO_WM_UNIT_CLEAR" val="0"/>
  <p:tag name="KSO_WM_UNIT_PRESET_TEXT_INDEX" val="4"/>
  <p:tag name="KSO_WM_UNIT_PRESET_TEXT_LEN" val="57"/>
  <p:tag name="KSO_WM_DIAGRAM_GROUP_CODE" val="q1-1"/>
  <p:tag name="KSO_WM_UNIT_ID" val="diagram20170222_1*q_h_f*1_1_1"/>
  <p:tag name="KSO_WM_UNIT_TEXT_FILL_FORE_SCHEMECOLOR_INDEX" val="13"/>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q1-1"/>
  <p:tag name="KSO_WM_UNIT_ID" val="diagram20170222_1*q_h_a*1_1_1"/>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q1-1"/>
  <p:tag name="KSO_WM_UNIT_ID" val="diagram20170222_1*q_h_a*1_3_1"/>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f"/>
  <p:tag name="KSO_WM_UNIT_INDEX" val="1_3_1"/>
  <p:tag name="KSO_WM_UNIT_LAYERLEVEL" val="1_1_1"/>
  <p:tag name="KSO_WM_UNIT_VALUE" val="33"/>
  <p:tag name="KSO_WM_UNIT_HIGHLIGHT" val="0"/>
  <p:tag name="KSO_WM_UNIT_COMPATIBLE" val="0"/>
  <p:tag name="KSO_WM_UNIT_CLEAR" val="0"/>
  <p:tag name="KSO_WM_UNIT_PRESET_TEXT_INDEX" val="4"/>
  <p:tag name="KSO_WM_UNIT_PRESET_TEXT_LEN" val="57"/>
  <p:tag name="KSO_WM_DIAGRAM_GROUP_CODE" val="q1-1"/>
  <p:tag name="KSO_WM_UNIT_ID" val="diagram20170222_1*q_h_f*1_3_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1_2"/>
  <p:tag name="KSO_WM_UNIT_ID" val="diagram20170222_1*q_h_i*1_1_2"/>
  <p:tag name="KSO_WM_UNIT_LAYERLEVEL" val="1_1_1"/>
  <p:tag name="KSO_WM_DIAGRAM_GROUP_CODE" val="q1-1"/>
  <p:tag name="KSO_WM_UNIT_TEXT_FILL_FORE_SCHEMECOLOR_INDEX" val="14"/>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0222"/>
  <p:tag name="KSO_WM_UNIT_TYPE" val="q_h_i"/>
  <p:tag name="KSO_WM_UNIT_INDEX" val="1_2_2"/>
  <p:tag name="KSO_WM_UNIT_ID" val="diagram20170222_1*q_h_i*1_2_2"/>
  <p:tag name="KSO_WM_UNIT_LAYERLEVEL" val="1_1_1"/>
  <p:tag name="KSO_WM_DIAGRAM_GROUP_CODE" val="q1-1"/>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69799_2*l_h_i*1_3_2"/>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69799_2*l_h_i*1_2_2"/>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799_2*l_h_i*1_2_1"/>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799_2*l_h_i*1_1_1"/>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9799_2*l_h_a*1_3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4.xml><?xml version="1.0" encoding="utf-8"?>
<p:tagLst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9799_2*l_h_f*1_3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799_2*l_h_a*1_2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6.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799_2*l_h_f*1_2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799_2*l_h_a*1_1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8.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799_2*l_h_f*1_1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9799_2*l_h_i*1_1_2"/>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799_2*l_h_i*1_3_1"/>
  <p:tag name="KSO_WM_TEMPLATE_CATEGORY" val="diagram"/>
  <p:tag name="KSO_WM_TEMPLATE_INDEX" val="201697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9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3377</Words>
  <Application>WPS 演示</Application>
  <PresentationFormat>宽屏</PresentationFormat>
  <Paragraphs>233</Paragraphs>
  <Slides>18</Slides>
  <Notes>22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Arial</vt:lpstr>
      <vt:lpstr>宋体</vt:lpstr>
      <vt:lpstr>Wingdings</vt:lpstr>
      <vt:lpstr>黑体</vt:lpstr>
      <vt:lpstr>Arial</vt:lpstr>
      <vt:lpstr>Century Gothic</vt:lpstr>
      <vt:lpstr>Calibri</vt:lpstr>
      <vt:lpstr>华文楷体</vt:lpstr>
      <vt:lpstr>Calibri Light</vt:lpstr>
      <vt:lpstr>微软雅黑</vt:lpstr>
      <vt:lpstr>MS PGothic</vt:lpstr>
      <vt:lpstr>Lato Regular</vt:lpstr>
      <vt:lpstr>AMGDT</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59</cp:revision>
  <dcterms:created xsi:type="dcterms:W3CDTF">2019-11-25T08:40:00Z</dcterms:created>
  <dcterms:modified xsi:type="dcterms:W3CDTF">2025-02-20T05:44:09Z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