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4"/>
  </p:handoutMasterIdLst>
  <p:sldIdLst>
    <p:sldId id="287" r:id="rId3"/>
    <p:sldId id="975" r:id="rId4"/>
    <p:sldId id="277" r:id="rId6"/>
    <p:sldId id="1047" r:id="rId7"/>
    <p:sldId id="278" r:id="rId8"/>
    <p:sldId id="319" r:id="rId9"/>
    <p:sldId id="1067" r:id="rId10"/>
    <p:sldId id="1068" r:id="rId11"/>
    <p:sldId id="1069" r:id="rId12"/>
    <p:sldId id="1070" r:id="rId13"/>
    <p:sldId id="1071" r:id="rId14"/>
    <p:sldId id="1072" r:id="rId15"/>
    <p:sldId id="1073" r:id="rId16"/>
    <p:sldId id="1074" r:id="rId17"/>
    <p:sldId id="1075" r:id="rId18"/>
    <p:sldId id="320" r:id="rId19"/>
    <p:sldId id="268" r:id="rId20"/>
    <p:sldId id="269" r:id="rId21"/>
    <p:sldId id="1076" r:id="rId22"/>
    <p:sldId id="28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0" Type="http://schemas.openxmlformats.org/officeDocument/2006/relationships/notesSlide" Target="../notesSlides/notesSlide9.xml"/><Relationship Id="rId3" Type="http://schemas.openxmlformats.org/officeDocument/2006/relationships/tags" Target="../tags/tag58.xml"/><Relationship Id="rId29" Type="http://schemas.openxmlformats.org/officeDocument/2006/relationships/slideLayout" Target="../slideLayouts/slideLayout2.xml"/><Relationship Id="rId28" Type="http://schemas.openxmlformats.org/officeDocument/2006/relationships/tags" Target="../tags/tag83.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6" Type="http://schemas.openxmlformats.org/officeDocument/2006/relationships/notesSlide" Target="../notesSlides/notesSlide18.xml"/><Relationship Id="rId25" Type="http://schemas.openxmlformats.org/officeDocument/2006/relationships/slideLayout" Target="../slideLayouts/slideLayout2.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0.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0" Type="http://schemas.openxmlformats.org/officeDocument/2006/relationships/notesSlide" Target="../notesSlides/notesSlide19.xml"/><Relationship Id="rId2" Type="http://schemas.openxmlformats.org/officeDocument/2006/relationships/tags" Target="../tags/tag114.xml"/><Relationship Id="rId19" Type="http://schemas.openxmlformats.org/officeDocument/2006/relationships/slideLayout" Target="../slideLayouts/slideLayout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5" Type="http://schemas.openxmlformats.org/officeDocument/2006/relationships/notesSlide" Target="../notesSlides/notesSlide7.xml"/><Relationship Id="rId14" Type="http://schemas.openxmlformats.org/officeDocument/2006/relationships/slideLayout" Target="../slideLayouts/slideLayout2.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8" Type="http://schemas.openxmlformats.org/officeDocument/2006/relationships/notesSlide" Target="../notesSlides/notesSlide8.xml"/><Relationship Id="rId17" Type="http://schemas.openxmlformats.org/officeDocument/2006/relationships/slideLayout" Target="../slideLayouts/slideLayout2.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92455" y="803275"/>
            <a:ext cx="6088380" cy="60388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（三）创业环境的作用</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一、创业环境的含义</a:t>
            </a:r>
            <a:endParaRPr lang="zh-CN" altLang="en-US" sz="2400" b="1" dirty="0">
              <a:solidFill>
                <a:prstClr val="black"/>
              </a:solidFill>
              <a:latin typeface="黑体" panose="02010609060101010101" charset="-122"/>
              <a:ea typeface="黑体" panose="02010609060101010101" charset="-122"/>
            </a:endParaRPr>
          </a:p>
        </p:txBody>
      </p:sp>
      <p:sp>
        <p:nvSpPr>
          <p:cNvPr id="8" name="AutoShape 3"/>
          <p:cNvSpPr>
            <a:spLocks noChangeAspect="1" noChangeArrowheads="1" noTextEdit="1"/>
          </p:cNvSpPr>
          <p:nvPr>
            <p:custDataLst>
              <p:tags r:id="rId1"/>
            </p:custDataLst>
          </p:nvPr>
        </p:nvSpPr>
        <p:spPr bwMode="auto">
          <a:xfrm rot="19495370">
            <a:off x="4484855" y="2345266"/>
            <a:ext cx="3448685" cy="326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9" name="Freeform 5"/>
          <p:cNvSpPr/>
          <p:nvPr>
            <p:custDataLst>
              <p:tags r:id="rId2"/>
            </p:custDataLst>
          </p:nvPr>
        </p:nvSpPr>
        <p:spPr bwMode="auto">
          <a:xfrm rot="19495370">
            <a:off x="4543910" y="2389081"/>
            <a:ext cx="3334385" cy="3171190"/>
          </a:xfrm>
          <a:custGeom>
            <a:avLst/>
            <a:gdLst>
              <a:gd name="T0" fmla="*/ 190 w 380"/>
              <a:gd name="T1" fmla="*/ 61 h 361"/>
              <a:gd name="T2" fmla="*/ 308 w 380"/>
              <a:gd name="T3" fmla="*/ 0 h 361"/>
              <a:gd name="T4" fmla="*/ 285 w 380"/>
              <a:gd name="T5" fmla="*/ 131 h 361"/>
              <a:gd name="T6" fmla="*/ 380 w 380"/>
              <a:gd name="T7" fmla="*/ 223 h 361"/>
              <a:gd name="T8" fmla="*/ 249 w 380"/>
              <a:gd name="T9" fmla="*/ 242 h 361"/>
              <a:gd name="T10" fmla="*/ 190 w 380"/>
              <a:gd name="T11" fmla="*/ 361 h 361"/>
              <a:gd name="T12" fmla="*/ 131 w 380"/>
              <a:gd name="T13" fmla="*/ 242 h 361"/>
              <a:gd name="T14" fmla="*/ 0 w 380"/>
              <a:gd name="T15" fmla="*/ 223 h 361"/>
              <a:gd name="T16" fmla="*/ 95 w 380"/>
              <a:gd name="T17" fmla="*/ 131 h 361"/>
              <a:gd name="T18" fmla="*/ 73 w 380"/>
              <a:gd name="T19" fmla="*/ 0 h 361"/>
              <a:gd name="T20" fmla="*/ 190 w 380"/>
              <a:gd name="T21" fmla="*/ 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 h="361">
                <a:moveTo>
                  <a:pt x="190" y="61"/>
                </a:moveTo>
                <a:cubicBezTo>
                  <a:pt x="223" y="61"/>
                  <a:pt x="308" y="0"/>
                  <a:pt x="308" y="0"/>
                </a:cubicBezTo>
                <a:cubicBezTo>
                  <a:pt x="308" y="0"/>
                  <a:pt x="275" y="99"/>
                  <a:pt x="285" y="131"/>
                </a:cubicBezTo>
                <a:cubicBezTo>
                  <a:pt x="296" y="162"/>
                  <a:pt x="380" y="223"/>
                  <a:pt x="380" y="223"/>
                </a:cubicBezTo>
                <a:cubicBezTo>
                  <a:pt x="380" y="223"/>
                  <a:pt x="276" y="223"/>
                  <a:pt x="249" y="242"/>
                </a:cubicBezTo>
                <a:cubicBezTo>
                  <a:pt x="222" y="262"/>
                  <a:pt x="190" y="361"/>
                  <a:pt x="190" y="361"/>
                </a:cubicBezTo>
                <a:cubicBezTo>
                  <a:pt x="190" y="361"/>
                  <a:pt x="158" y="262"/>
                  <a:pt x="131" y="242"/>
                </a:cubicBezTo>
                <a:cubicBezTo>
                  <a:pt x="105" y="223"/>
                  <a:pt x="0" y="223"/>
                  <a:pt x="0" y="223"/>
                </a:cubicBezTo>
                <a:cubicBezTo>
                  <a:pt x="0" y="223"/>
                  <a:pt x="85" y="162"/>
                  <a:pt x="95" y="131"/>
                </a:cubicBezTo>
                <a:cubicBezTo>
                  <a:pt x="105" y="99"/>
                  <a:pt x="73" y="0"/>
                  <a:pt x="73" y="0"/>
                </a:cubicBezTo>
                <a:cubicBezTo>
                  <a:pt x="73" y="0"/>
                  <a:pt x="157" y="61"/>
                  <a:pt x="190" y="61"/>
                </a:cubicBezTo>
                <a:close/>
              </a:path>
            </a:pathLst>
          </a:custGeom>
          <a:solidFill>
            <a:sysClr val="window" lastClr="FFFFFF">
              <a:lumMod val="85000"/>
            </a:sysClr>
          </a:solidFill>
          <a:ln w="17463" cap="flat">
            <a:noFill/>
            <a:prstDash val="solid"/>
            <a:miter lim="800000"/>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10" name="任意多边形 11"/>
          <p:cNvSpPr/>
          <p:nvPr>
            <p:custDataLst>
              <p:tags r:id="rId3"/>
            </p:custDataLst>
          </p:nvPr>
        </p:nvSpPr>
        <p:spPr bwMode="auto">
          <a:xfrm>
            <a:off x="5780737" y="3463012"/>
            <a:ext cx="660085" cy="66008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11" name="泪滴形 10"/>
          <p:cNvSpPr/>
          <p:nvPr>
            <p:custDataLst>
              <p:tags r:id="rId4"/>
            </p:custDataLst>
          </p:nvPr>
        </p:nvSpPr>
        <p:spPr>
          <a:xfrm rot="16348794">
            <a:off x="4470885" y="1857586"/>
            <a:ext cx="1313180" cy="1341755"/>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 name="泪滴形 11"/>
          <p:cNvSpPr/>
          <p:nvPr>
            <p:custDataLst>
              <p:tags r:id="rId5"/>
            </p:custDataLst>
          </p:nvPr>
        </p:nvSpPr>
        <p:spPr>
          <a:xfrm rot="16348794">
            <a:off x="4442945" y="1817581"/>
            <a:ext cx="1313180" cy="13417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 name="任意多边形 13"/>
          <p:cNvSpPr/>
          <p:nvPr>
            <p:custDataLst>
              <p:tags r:id="rId6"/>
            </p:custDataLst>
          </p:nvPr>
        </p:nvSpPr>
        <p:spPr bwMode="auto">
          <a:xfrm>
            <a:off x="4838550" y="2236046"/>
            <a:ext cx="522605" cy="50482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 name="文本框 15"/>
          <p:cNvSpPr txBox="1"/>
          <p:nvPr>
            <p:custDataLst>
              <p:tags r:id="rId7"/>
            </p:custDataLst>
          </p:nvPr>
        </p:nvSpPr>
        <p:spPr>
          <a:xfrm>
            <a:off x="593090" y="2284730"/>
            <a:ext cx="3672205" cy="1098550"/>
          </a:xfrm>
          <a:prstGeom prst="rect">
            <a:avLst/>
          </a:prstGeom>
          <a:noFill/>
        </p:spPr>
        <p:txBody>
          <a:bodyPr wrap="square" lIns="90000" tIns="0" rIns="90000" bIns="46800"/>
          <a:lstStyle/>
          <a:p>
            <a:pPr algn="l" defTabSz="1218565" fontAlgn="auto">
              <a:lnSpc>
                <a:spcPct val="15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创业资源具有不平等性，有限的资源随着外部环境的不断调整，在不同国家和区域间自行流动。</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p:txBody>
      </p:sp>
      <p:sp>
        <p:nvSpPr>
          <p:cNvPr id="17" name="矩形 16"/>
          <p:cNvSpPr/>
          <p:nvPr>
            <p:custDataLst>
              <p:tags r:id="rId8"/>
            </p:custDataLst>
          </p:nvPr>
        </p:nvSpPr>
        <p:spPr>
          <a:xfrm>
            <a:off x="500380" y="1500505"/>
            <a:ext cx="3764915" cy="740410"/>
          </a:xfrm>
          <a:prstGeom prst="rect">
            <a:avLst/>
          </a:prstGeom>
        </p:spPr>
        <p:txBody>
          <a:bodyPr wrap="square" lIns="90000" tIns="46800" rIns="0" bIns="0" anchor="b" anchorCtr="0"/>
          <a:lstStyle/>
          <a:p>
            <a:pPr algn="l">
              <a:lnSpc>
                <a:spcPct val="120000"/>
              </a:lnSpc>
            </a:pPr>
            <a:r>
              <a:rPr lang="zh-CN" altLang="en-US" b="1" spc="300">
                <a:solidFill>
                  <a:srgbClr val="1F74AD"/>
                </a:solidFill>
                <a:latin typeface="Arial" panose="020B0604020202020204" pitchFamily="34" charset="0"/>
                <a:ea typeface="黑体" panose="02010609060101010101" charset="-122"/>
                <a:cs typeface="+mn-ea"/>
                <a:sym typeface="Arial" panose="020B0604020202020204" pitchFamily="34" charset="0"/>
              </a:rPr>
              <a:t>1. 创业环境对创业资源利用的作用</a:t>
            </a:r>
            <a:endParaRPr lang="zh-CN" altLang="en-US" b="1" spc="300">
              <a:solidFill>
                <a:srgbClr val="1F74AD"/>
              </a:solidFill>
              <a:latin typeface="Arial" panose="020B0604020202020204" pitchFamily="34" charset="0"/>
              <a:ea typeface="黑体" panose="02010609060101010101" charset="-122"/>
              <a:cs typeface="+mn-ea"/>
              <a:sym typeface="Arial" panose="020B0604020202020204" pitchFamily="34" charset="0"/>
            </a:endParaRPr>
          </a:p>
        </p:txBody>
      </p:sp>
      <p:sp>
        <p:nvSpPr>
          <p:cNvPr id="23" name="泪滴形 22"/>
          <p:cNvSpPr/>
          <p:nvPr>
            <p:custDataLst>
              <p:tags r:id="rId9"/>
            </p:custDataLst>
          </p:nvPr>
        </p:nvSpPr>
        <p:spPr>
          <a:xfrm rot="21289263">
            <a:off x="6475580" y="1898861"/>
            <a:ext cx="1320800" cy="1320800"/>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 name="泪滴形 17"/>
          <p:cNvSpPr/>
          <p:nvPr>
            <p:custDataLst>
              <p:tags r:id="rId10"/>
            </p:custDataLst>
          </p:nvPr>
        </p:nvSpPr>
        <p:spPr>
          <a:xfrm rot="21289263">
            <a:off x="6521935" y="1865206"/>
            <a:ext cx="1320800" cy="132080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 name="任意多边形 12"/>
          <p:cNvSpPr/>
          <p:nvPr>
            <p:custDataLst>
              <p:tags r:id="rId11"/>
            </p:custDataLst>
          </p:nvPr>
        </p:nvSpPr>
        <p:spPr bwMode="auto">
          <a:xfrm rot="2681561">
            <a:off x="7029300" y="2237316"/>
            <a:ext cx="306705" cy="575945"/>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 name="文本框 18"/>
          <p:cNvSpPr txBox="1"/>
          <p:nvPr>
            <p:custDataLst>
              <p:tags r:id="rId12"/>
            </p:custDataLst>
          </p:nvPr>
        </p:nvSpPr>
        <p:spPr>
          <a:xfrm>
            <a:off x="8329295" y="1729740"/>
            <a:ext cx="3613150" cy="1780540"/>
          </a:xfrm>
          <a:prstGeom prst="rect">
            <a:avLst/>
          </a:prstGeom>
          <a:noFill/>
        </p:spPr>
        <p:txBody>
          <a:bodyPr wrap="square" lIns="90000" tIns="0" rIns="90000" bIns="46800"/>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国家和社会各个层面都积极鼓励和支持创业活动的开展，创业者越来越得到社会的认可和肯定，创业环境极大地鼓舞了国民的创业热情，创业机会的大量涌入，使我国当前进入了一个创业的活跃期。</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p:txBody>
      </p:sp>
      <p:sp>
        <p:nvSpPr>
          <p:cNvPr id="20" name="矩形 19"/>
          <p:cNvSpPr/>
          <p:nvPr>
            <p:custDataLst>
              <p:tags r:id="rId13"/>
            </p:custDataLst>
          </p:nvPr>
        </p:nvSpPr>
        <p:spPr>
          <a:xfrm>
            <a:off x="8262620" y="978535"/>
            <a:ext cx="3319145" cy="740410"/>
          </a:xfrm>
          <a:prstGeom prst="rect">
            <a:avLst/>
          </a:prstGeom>
        </p:spPr>
        <p:txBody>
          <a:bodyPr wrap="square" lIns="90000" tIns="46800" rIns="0" bIns="0" anchor="b" anchorCtr="0"/>
          <a:lstStyle/>
          <a:p>
            <a:pPr>
              <a:lnSpc>
                <a:spcPct val="120000"/>
              </a:lnSpc>
            </a:pPr>
            <a:r>
              <a:rPr lang="zh-CN" altLang="en-US" b="1" spc="300">
                <a:solidFill>
                  <a:srgbClr val="3498DB"/>
                </a:solidFill>
                <a:latin typeface="Arial" panose="020B0604020202020204" pitchFamily="34" charset="0"/>
                <a:ea typeface="黑体" panose="02010609060101010101" charset="-122"/>
                <a:cs typeface="+mn-ea"/>
                <a:sym typeface="Arial" panose="020B0604020202020204" pitchFamily="34" charset="0"/>
              </a:rPr>
              <a:t>2. 创业环境对创业机会把握的作用</a:t>
            </a:r>
            <a:endParaRPr lang="zh-CN" altLang="en-US" b="1" spc="300">
              <a:solidFill>
                <a:srgbClr val="3498DB"/>
              </a:solidFill>
              <a:latin typeface="Arial" panose="020B0604020202020204" pitchFamily="34" charset="0"/>
              <a:ea typeface="黑体" panose="02010609060101010101" charset="-122"/>
              <a:cs typeface="+mn-ea"/>
              <a:sym typeface="Arial" panose="020B0604020202020204" pitchFamily="34" charset="0"/>
            </a:endParaRPr>
          </a:p>
        </p:txBody>
      </p:sp>
      <p:sp>
        <p:nvSpPr>
          <p:cNvPr id="21" name="泪滴形 20"/>
          <p:cNvSpPr/>
          <p:nvPr>
            <p:custDataLst>
              <p:tags r:id="rId14"/>
            </p:custDataLst>
          </p:nvPr>
        </p:nvSpPr>
        <p:spPr>
          <a:xfrm rot="4570233">
            <a:off x="6971515" y="3728931"/>
            <a:ext cx="1352550" cy="1322705"/>
          </a:xfrm>
          <a:prstGeom prst="teardrop">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 name="泪滴形 21"/>
          <p:cNvSpPr/>
          <p:nvPr>
            <p:custDataLst>
              <p:tags r:id="rId15"/>
            </p:custDataLst>
          </p:nvPr>
        </p:nvSpPr>
        <p:spPr>
          <a:xfrm rot="4570233">
            <a:off x="7008980" y="3778461"/>
            <a:ext cx="1352550" cy="1322705"/>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33" name="任意多边形 14"/>
          <p:cNvSpPr/>
          <p:nvPr>
            <p:custDataLst>
              <p:tags r:id="rId16"/>
            </p:custDataLst>
          </p:nvPr>
        </p:nvSpPr>
        <p:spPr bwMode="auto">
          <a:xfrm rot="10800000">
            <a:off x="7457925" y="4152476"/>
            <a:ext cx="454660" cy="573405"/>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ysClr val="window" lastClr="FFFFFF"/>
          </a:solidFill>
          <a:ln w="9525">
            <a:noFill/>
            <a:round/>
          </a:ln>
        </p:spPr>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5" name="文本框 34"/>
          <p:cNvSpPr txBox="1"/>
          <p:nvPr>
            <p:custDataLst>
              <p:tags r:id="rId17"/>
            </p:custDataLst>
          </p:nvPr>
        </p:nvSpPr>
        <p:spPr>
          <a:xfrm>
            <a:off x="8624570" y="4354830"/>
            <a:ext cx="3489960" cy="981710"/>
          </a:xfrm>
          <a:prstGeom prst="rect">
            <a:avLst/>
          </a:prstGeom>
          <a:noFill/>
        </p:spPr>
        <p:txBody>
          <a:bodyPr wrap="square" lIns="90000" tIns="0" rIns="90000" bIns="46800"/>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创业能力可以划分为创业意愿和创业技能它们和创业机会一起共同组成创业过程的三个关键要素。</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p:txBody>
      </p:sp>
      <p:sp>
        <p:nvSpPr>
          <p:cNvPr id="36" name="矩形 35"/>
          <p:cNvSpPr/>
          <p:nvPr>
            <p:custDataLst>
              <p:tags r:id="rId18"/>
            </p:custDataLst>
          </p:nvPr>
        </p:nvSpPr>
        <p:spPr>
          <a:xfrm>
            <a:off x="8451850" y="3571240"/>
            <a:ext cx="3020695" cy="783590"/>
          </a:xfrm>
          <a:prstGeom prst="rect">
            <a:avLst/>
          </a:prstGeom>
        </p:spPr>
        <p:txBody>
          <a:bodyPr wrap="square" lIns="90000" tIns="46800" rIns="0" bIns="0" anchor="b" anchorCtr="0"/>
          <a:lstStyle/>
          <a:p>
            <a:pPr>
              <a:lnSpc>
                <a:spcPct val="120000"/>
              </a:lnSpc>
            </a:pPr>
            <a:r>
              <a:rPr lang="zh-CN" altLang="en-US" b="1" spc="300">
                <a:solidFill>
                  <a:srgbClr val="1AA3AA"/>
                </a:solidFill>
                <a:latin typeface="Arial" panose="020B0604020202020204" pitchFamily="34" charset="0"/>
                <a:ea typeface="黑体" panose="02010609060101010101" charset="-122"/>
                <a:cs typeface="+mn-ea"/>
                <a:sym typeface="Arial" panose="020B0604020202020204" pitchFamily="34" charset="0"/>
              </a:rPr>
              <a:t>3. 创业环境对创业能力培养的作用</a:t>
            </a:r>
            <a:endParaRPr lang="zh-CN" altLang="en-US" b="1" spc="300">
              <a:solidFill>
                <a:srgbClr val="1AA3AA"/>
              </a:solidFill>
              <a:latin typeface="Arial" panose="020B0604020202020204" pitchFamily="34" charset="0"/>
              <a:ea typeface="黑体" panose="02010609060101010101" charset="-122"/>
              <a:cs typeface="+mn-ea"/>
              <a:sym typeface="Arial" panose="020B0604020202020204" pitchFamily="34" charset="0"/>
            </a:endParaRPr>
          </a:p>
        </p:txBody>
      </p:sp>
      <p:sp>
        <p:nvSpPr>
          <p:cNvPr id="39" name="泪滴形 38"/>
          <p:cNvSpPr/>
          <p:nvPr>
            <p:custDataLst>
              <p:tags r:id="rId19"/>
            </p:custDataLst>
          </p:nvPr>
        </p:nvSpPr>
        <p:spPr>
          <a:xfrm rot="10969501">
            <a:off x="3869540" y="3626696"/>
            <a:ext cx="1341755" cy="1322705"/>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0" name="泪滴形 39"/>
          <p:cNvSpPr/>
          <p:nvPr>
            <p:custDataLst>
              <p:tags r:id="rId20"/>
            </p:custDataLst>
          </p:nvPr>
        </p:nvSpPr>
        <p:spPr>
          <a:xfrm rot="10969501">
            <a:off x="3838425" y="3654636"/>
            <a:ext cx="1341755" cy="132270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42" name="文本框 41"/>
          <p:cNvSpPr txBox="1"/>
          <p:nvPr>
            <p:custDataLst>
              <p:tags r:id="rId21"/>
            </p:custDataLst>
          </p:nvPr>
        </p:nvSpPr>
        <p:spPr>
          <a:xfrm>
            <a:off x="500380" y="4442460"/>
            <a:ext cx="3034665" cy="1489710"/>
          </a:xfrm>
          <a:prstGeom prst="rect">
            <a:avLst/>
          </a:prstGeom>
          <a:noFill/>
        </p:spPr>
        <p:txBody>
          <a:bodyPr wrap="square" lIns="90000" tIns="0" rIns="90000" bIns="46800"/>
          <a:lstStyle/>
          <a:p>
            <a:pPr algn="l"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创业环境对创业战略的选择有重大影响，创业者通常先对企业环境进行分析，并根</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a:p>
            <a:pPr algn="l"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据环境分析结果进行创业战略的制定和选择。</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p:txBody>
      </p:sp>
      <p:sp>
        <p:nvSpPr>
          <p:cNvPr id="43" name="矩形 42"/>
          <p:cNvSpPr/>
          <p:nvPr>
            <p:custDataLst>
              <p:tags r:id="rId22"/>
            </p:custDataLst>
          </p:nvPr>
        </p:nvSpPr>
        <p:spPr>
          <a:xfrm>
            <a:off x="500380" y="3625850"/>
            <a:ext cx="3034665" cy="783590"/>
          </a:xfrm>
          <a:prstGeom prst="rect">
            <a:avLst/>
          </a:prstGeom>
        </p:spPr>
        <p:txBody>
          <a:bodyPr wrap="square" lIns="90000" tIns="46800" rIns="0" bIns="0" anchor="b" anchorCtr="0"/>
          <a:lstStyle/>
          <a:p>
            <a:pPr algn="l">
              <a:lnSpc>
                <a:spcPct val="120000"/>
              </a:lnSpc>
            </a:pPr>
            <a:r>
              <a:rPr lang="zh-CN" altLang="en-US" b="1" spc="300">
                <a:solidFill>
                  <a:srgbClr val="9BBB59"/>
                </a:solidFill>
                <a:latin typeface="Arial" panose="020B0604020202020204" pitchFamily="34" charset="0"/>
                <a:ea typeface="黑体" panose="02010609060101010101" charset="-122"/>
                <a:cs typeface="+mn-ea"/>
                <a:sym typeface="Arial" panose="020B0604020202020204" pitchFamily="34" charset="0"/>
              </a:rPr>
              <a:t>5. 创业环境对创业战略的作用</a:t>
            </a:r>
            <a:endParaRPr lang="zh-CN" altLang="en-US" b="1" spc="300">
              <a:solidFill>
                <a:srgbClr val="9BBB59"/>
              </a:solidFill>
              <a:latin typeface="Arial" panose="020B0604020202020204" pitchFamily="34" charset="0"/>
              <a:ea typeface="黑体" panose="02010609060101010101" charset="-122"/>
              <a:cs typeface="+mn-ea"/>
              <a:sym typeface="Arial" panose="020B0604020202020204" pitchFamily="34" charset="0"/>
            </a:endParaRPr>
          </a:p>
        </p:txBody>
      </p:sp>
      <p:sp>
        <p:nvSpPr>
          <p:cNvPr id="48" name="泪滴形 47"/>
          <p:cNvSpPr/>
          <p:nvPr>
            <p:custDataLst>
              <p:tags r:id="rId23"/>
            </p:custDataLst>
          </p:nvPr>
        </p:nvSpPr>
        <p:spPr>
          <a:xfrm rot="8021125">
            <a:off x="5409415" y="4783031"/>
            <a:ext cx="1341755" cy="1322705"/>
          </a:xfrm>
          <a:prstGeom prst="teardrop">
            <a:avLst/>
          </a:pr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9" name="泪滴形 48"/>
          <p:cNvSpPr/>
          <p:nvPr>
            <p:custDataLst>
              <p:tags r:id="rId24"/>
            </p:custDataLst>
          </p:nvPr>
        </p:nvSpPr>
        <p:spPr>
          <a:xfrm rot="8021125">
            <a:off x="5410050" y="4824941"/>
            <a:ext cx="1341755" cy="1322705"/>
          </a:xfrm>
          <a:prstGeom prst="teardrop">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50" name="任意多边形 15"/>
          <p:cNvSpPr/>
          <p:nvPr>
            <p:custDataLst>
              <p:tags r:id="rId25"/>
            </p:custDataLst>
          </p:nvPr>
        </p:nvSpPr>
        <p:spPr bwMode="auto">
          <a:xfrm>
            <a:off x="5817720" y="5249756"/>
            <a:ext cx="525780" cy="473075"/>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51" name="文本框 50"/>
          <p:cNvSpPr txBox="1"/>
          <p:nvPr>
            <p:custDataLst>
              <p:tags r:id="rId26"/>
            </p:custDataLst>
          </p:nvPr>
        </p:nvSpPr>
        <p:spPr>
          <a:xfrm>
            <a:off x="6892925" y="5685155"/>
            <a:ext cx="4720590" cy="915670"/>
          </a:xfrm>
          <a:prstGeom prst="rect">
            <a:avLst/>
          </a:prstGeom>
          <a:noFill/>
        </p:spPr>
        <p:txBody>
          <a:bodyPr wrap="square" lIns="90000" tIns="0" rIns="90000" bIns="46800"/>
          <a:lstStyle/>
          <a:p>
            <a:pPr defTabSz="1218565">
              <a:lnSpc>
                <a:spcPct val="120000"/>
              </a:lnSpc>
              <a:spcBef>
                <a:spcPct val="0"/>
              </a:spcBef>
              <a:defRPr/>
            </a:pPr>
            <a:r>
              <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rPr>
              <a:t>潜在的创业者首先要深入分析有利于创业者更好发展的环境变动趋势，发现适合自身需要，且符合当前时代发展潮流的项目。</a:t>
            </a:r>
            <a:endParaRPr lang="zh-CN" altLang="en-US" sz="1600" spc="150">
              <a:solidFill>
                <a:srgbClr val="000000">
                  <a:lumMod val="100000"/>
                </a:srgbClr>
              </a:solidFill>
              <a:latin typeface="Arial" panose="020B0604020202020204" pitchFamily="34" charset="0"/>
              <a:ea typeface="黑体" panose="02010609060101010101" charset="-122"/>
              <a:sym typeface="Arial" panose="020B0604020202020204" pitchFamily="34" charset="0"/>
            </a:endParaRPr>
          </a:p>
        </p:txBody>
      </p:sp>
      <p:sp>
        <p:nvSpPr>
          <p:cNvPr id="52" name="矩形 51"/>
          <p:cNvSpPr/>
          <p:nvPr>
            <p:custDataLst>
              <p:tags r:id="rId27"/>
            </p:custDataLst>
          </p:nvPr>
        </p:nvSpPr>
        <p:spPr>
          <a:xfrm>
            <a:off x="6925310" y="5270500"/>
            <a:ext cx="4655820" cy="398780"/>
          </a:xfrm>
          <a:prstGeom prst="rect">
            <a:avLst/>
          </a:prstGeom>
        </p:spPr>
        <p:txBody>
          <a:bodyPr wrap="square" lIns="90000" tIns="46800" rIns="0" bIns="0" anchor="b" anchorCtr="0"/>
          <a:lstStyle/>
          <a:p>
            <a:pPr>
              <a:lnSpc>
                <a:spcPct val="120000"/>
              </a:lnSpc>
            </a:pPr>
            <a:r>
              <a:rPr lang="zh-CN" altLang="en-US" b="1" spc="300">
                <a:solidFill>
                  <a:srgbClr val="69A35B"/>
                </a:solidFill>
                <a:latin typeface="Arial" panose="020B0604020202020204" pitchFamily="34" charset="0"/>
                <a:ea typeface="黑体" panose="02010609060101010101" charset="-122"/>
                <a:cs typeface="+mn-ea"/>
                <a:sym typeface="Arial" panose="020B0604020202020204" pitchFamily="34" charset="0"/>
              </a:rPr>
              <a:t>4. 创业环境对创业项目选址的作用</a:t>
            </a:r>
            <a:endParaRPr lang="zh-CN" altLang="en-US" b="1" spc="300">
              <a:solidFill>
                <a:srgbClr val="69A35B"/>
              </a:solidFill>
              <a:latin typeface="Arial" panose="020B0604020202020204" pitchFamily="34" charset="0"/>
              <a:ea typeface="黑体" panose="02010609060101010101" charset="-122"/>
              <a:cs typeface="+mn-ea"/>
              <a:sym typeface="Arial" panose="020B0604020202020204" pitchFamily="34" charset="0"/>
            </a:endParaRPr>
          </a:p>
        </p:txBody>
      </p:sp>
      <p:sp>
        <p:nvSpPr>
          <p:cNvPr id="37" name="PA_ImportSvg_636701175243069250"/>
          <p:cNvSpPr/>
          <p:nvPr>
            <p:custDataLst>
              <p:tags r:id="rId28"/>
            </p:custDataLst>
          </p:nvPr>
        </p:nvSpPr>
        <p:spPr>
          <a:xfrm>
            <a:off x="4196638" y="4003362"/>
            <a:ext cx="625328" cy="62525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65735" y="935990"/>
            <a:ext cx="7638415" cy="517080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（一）宏观环境</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创业的宏观环境是指行业以外的所有对创业有重要影响的外在因素。在宏观环境中，创业方面的相关方针政策体现的是国家意志，创业者应关注国家政策变化。</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 直接创业环境</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直接创业环境是创业者不可控制的，并直接影响行业发展和创业活动的外部因素和条件。直接环境包括金融支持、政府支持、政府项目支持、教育与培训、研究开发与转移、商业和社会基础设施、文化和社会规范等。</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2. 间接创业环境</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间接创业环境是与直接创业环境相对而言的。这些环境因素是通过对直接环境因素的影响作用于创业行业和创业活动本身的，主要包括国家的对外开放程度、政府职能、资本市场、劳动力市场、制度完善的程度等。</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二、创业环境的构成</a:t>
            </a:r>
            <a:endParaRPr lang="zh-CN" altLang="en-US" sz="2400" b="1" dirty="0">
              <a:solidFill>
                <a:prstClr val="black"/>
              </a:solidFill>
              <a:latin typeface="黑体" panose="02010609060101010101" charset="-122"/>
              <a:ea typeface="黑体" panose="02010609060101010101" charset="-122"/>
            </a:endParaRPr>
          </a:p>
        </p:txBody>
      </p:sp>
      <p:pic>
        <p:nvPicPr>
          <p:cNvPr id="102" name="图片 101"/>
          <p:cNvPicPr/>
          <p:nvPr/>
        </p:nvPicPr>
        <p:blipFill>
          <a:blip r:embed="rId1"/>
          <a:stretch>
            <a:fillRect/>
          </a:stretch>
        </p:blipFill>
        <p:spPr>
          <a:xfrm>
            <a:off x="7804150" y="2054860"/>
            <a:ext cx="4089400" cy="34328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65735" y="935990"/>
            <a:ext cx="6614160" cy="517080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（二）行业环境</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实际上行业潜在进入者往往会遇到一系列的进入障碍，也就是“行业壁垒”，行业壁垒主要包括以下几个方面。</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 资本壁垒</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资本壁垒是指企业进入某一行业时最低限度的资本数量。资本越大，筹措越困难，壁垒越高。</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2. 技术壁垒</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不同行业对技术要求不同，一个行业的生产经营技术越复杂，技术难度越大</a:t>
            </a:r>
            <a:r>
              <a:rPr lang="zh-CN" dirty="0">
                <a:latin typeface="黑体" panose="02010609060101010101" charset="-122"/>
                <a:ea typeface="黑体" panose="02010609060101010101" charset="-122"/>
              </a:rPr>
              <a:t>。</a:t>
            </a:r>
            <a:endParaRPr lang="zh-CN" dirty="0">
              <a:latin typeface="黑体" panose="02010609060101010101" charset="-122"/>
              <a:ea typeface="黑体" panose="02010609060101010101" charset="-122"/>
            </a:endParaRPr>
          </a:p>
          <a:p>
            <a:pPr fontAlgn="auto">
              <a:lnSpc>
                <a:spcPct val="150000"/>
              </a:lnSpc>
            </a:pPr>
            <a:r>
              <a:rPr lang="zh-CN" dirty="0">
                <a:latin typeface="黑体" panose="02010609060101010101" charset="-122"/>
                <a:ea typeface="黑体" panose="02010609060101010101" charset="-122"/>
              </a:rPr>
              <a:t>3. 政策壁垒</a:t>
            </a:r>
            <a:endParaRPr lang="zh-CN" dirty="0">
              <a:latin typeface="黑体" panose="02010609060101010101" charset="-122"/>
              <a:ea typeface="黑体" panose="02010609060101010101" charset="-122"/>
            </a:endParaRPr>
          </a:p>
          <a:p>
            <a:pPr fontAlgn="auto">
              <a:lnSpc>
                <a:spcPct val="150000"/>
              </a:lnSpc>
            </a:pPr>
            <a:r>
              <a:rPr lang="zh-CN" dirty="0">
                <a:latin typeface="黑体" panose="02010609060101010101" charset="-122"/>
                <a:ea typeface="黑体" panose="02010609060101010101" charset="-122"/>
              </a:rPr>
              <a:t>某些涉及国计民生及国家安全的行业，不同国家和地区对这些行业都具有相应的政策限制及要求。</a:t>
            </a:r>
            <a:endParaRPr lang="zh-CN"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二、创业环境的构成</a:t>
            </a:r>
            <a:endParaRPr lang="zh-CN" altLang="en-US" sz="2400" b="1" dirty="0">
              <a:solidFill>
                <a:prstClr val="black"/>
              </a:solidFill>
              <a:latin typeface="黑体" panose="02010609060101010101" charset="-122"/>
              <a:ea typeface="黑体" panose="02010609060101010101" charset="-122"/>
            </a:endParaRPr>
          </a:p>
        </p:txBody>
      </p:sp>
      <p:pic>
        <p:nvPicPr>
          <p:cNvPr id="103" name="图片 102"/>
          <p:cNvPicPr/>
          <p:nvPr/>
        </p:nvPicPr>
        <p:blipFill>
          <a:blip r:embed="rId1"/>
          <a:stretch>
            <a:fillRect/>
          </a:stretch>
        </p:blipFill>
        <p:spPr>
          <a:xfrm>
            <a:off x="6972935" y="1544955"/>
            <a:ext cx="4762500" cy="3952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42875" y="803275"/>
            <a:ext cx="11906885" cy="592264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（三）微观环境</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 企业</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（1）企业文化。（2）治理机制。（3）物质基础。</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2. 供应商</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供应商就是向企业及其竞争者提供资源的企业和个人。供应商对企业的影响具体表现在两个方面：一是价格变动的影响；二是货源的充足性与质量。</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3. 营销中介</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营销中介是指协助企业促销、销售以及把产品送到企业卖方的机构。</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4. 市场</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企业开展各种类型的营销活动，就是为了更好地向目标市场提供商品和劳务。</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5. 竞争者</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从与企业销售关系的密切程度看，有四个层次的竞争者，即品牌竞争者、形式竞争者、同类竞争者和愿望竞争者。</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6. 公众</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公众是这样的一种群体，它对一个组织完成其目标的能力有着实际或潜在的影响。</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二、创业环境的构成</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215" y="633730"/>
            <a:ext cx="6088380" cy="60388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（一）创业环境分析的内容</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173145"/>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三、创业环境的分析</a:t>
            </a:r>
            <a:endParaRPr lang="zh-CN" altLang="en-US" sz="2400" b="1" dirty="0">
              <a:solidFill>
                <a:prstClr val="black"/>
              </a:solidFill>
              <a:latin typeface="黑体" panose="02010609060101010101" charset="-122"/>
              <a:ea typeface="黑体" panose="02010609060101010101" charset="-122"/>
            </a:endParaRPr>
          </a:p>
        </p:txBody>
      </p:sp>
      <p:sp>
        <p:nvSpPr>
          <p:cNvPr id="8" name="文本框 7"/>
          <p:cNvSpPr txBox="1"/>
          <p:nvPr/>
        </p:nvSpPr>
        <p:spPr>
          <a:xfrm>
            <a:off x="193040" y="1095375"/>
            <a:ext cx="7482205" cy="5631180"/>
          </a:xfrm>
          <a:prstGeom prst="rect">
            <a:avLst/>
          </a:prstGeom>
          <a:noFill/>
        </p:spPr>
        <p:txBody>
          <a:bodyPr wrap="square" rtlCol="0">
            <a:spAutoFit/>
          </a:bodyPr>
          <a:p>
            <a:pPr fontAlgn="auto">
              <a:lnSpc>
                <a:spcPct val="150000"/>
              </a:lnSpc>
            </a:pPr>
            <a:r>
              <a:rPr lang="zh-CN" altLang="en-US" sz="1600"/>
              <a:t>创业环境分析是产生于创业活动之前，并伴随着创业活动开展，一直持续不断的过程。创业环境分析的具体流程如图 6-1 所示。</a:t>
            </a:r>
            <a:endParaRPr lang="zh-CN" altLang="en-US" sz="1600"/>
          </a:p>
          <a:p>
            <a:pPr fontAlgn="auto">
              <a:lnSpc>
                <a:spcPct val="150000"/>
              </a:lnSpc>
            </a:pPr>
            <a:r>
              <a:rPr lang="zh-CN" altLang="en-US" sz="1600"/>
              <a:t>1. 创业环境扫描</a:t>
            </a:r>
            <a:endParaRPr lang="zh-CN" altLang="en-US" sz="1600"/>
          </a:p>
          <a:p>
            <a:pPr fontAlgn="auto">
              <a:lnSpc>
                <a:spcPct val="150000"/>
              </a:lnSpc>
            </a:pPr>
            <a:r>
              <a:rPr lang="zh-CN" altLang="en-US" sz="1600"/>
              <a:t>创业环境扫描是创业者对创业环境中的关键因素及其特征进行识别的过程，主要是分析环境的现状。通过环境扫描，创业者可以进行直观的分析，并做出初步的创业打算。</a:t>
            </a:r>
            <a:endParaRPr lang="zh-CN" altLang="en-US" sz="1600"/>
          </a:p>
          <a:p>
            <a:pPr fontAlgn="auto">
              <a:lnSpc>
                <a:spcPct val="150000"/>
              </a:lnSpc>
            </a:pPr>
            <a:r>
              <a:rPr lang="zh-CN" altLang="en-US" sz="1600"/>
              <a:t>2. 创业环境监控</a:t>
            </a:r>
            <a:endParaRPr lang="zh-CN" altLang="en-US" sz="1600"/>
          </a:p>
          <a:p>
            <a:pPr fontAlgn="auto">
              <a:lnSpc>
                <a:spcPct val="150000"/>
              </a:lnSpc>
            </a:pPr>
            <a:r>
              <a:rPr lang="zh-CN" altLang="en-US" sz="1600"/>
              <a:t>创业环境监控是对创业环境的变化进行持续监测。创业环境监控要求持续跟踪影响未来新企业生存和发展的重要因素的变化。</a:t>
            </a:r>
            <a:endParaRPr lang="zh-CN" altLang="en-US" sz="1600"/>
          </a:p>
          <a:p>
            <a:pPr fontAlgn="auto">
              <a:lnSpc>
                <a:spcPct val="150000"/>
              </a:lnSpc>
            </a:pPr>
            <a:r>
              <a:rPr lang="zh-CN" altLang="en-US" sz="1600"/>
              <a:t>3. 创业环境预测</a:t>
            </a:r>
            <a:endParaRPr lang="zh-CN" altLang="en-US" sz="1600"/>
          </a:p>
          <a:p>
            <a:pPr fontAlgn="auto">
              <a:lnSpc>
                <a:spcPct val="150000"/>
              </a:lnSpc>
            </a:pPr>
            <a:r>
              <a:rPr lang="zh-CN" altLang="en-US" sz="1600"/>
              <a:t>创业环境预测是对创业环境发展和变化趋势所做的分析和判断。如消费者的购买力水平、利率的变化、通货膨胀等预测。</a:t>
            </a:r>
            <a:endParaRPr lang="zh-CN" altLang="en-US" sz="1600"/>
          </a:p>
          <a:p>
            <a:pPr fontAlgn="auto">
              <a:lnSpc>
                <a:spcPct val="150000"/>
              </a:lnSpc>
            </a:pPr>
            <a:r>
              <a:rPr lang="zh-CN" altLang="en-US" sz="1600"/>
              <a:t>4. 创业环境评估</a:t>
            </a:r>
            <a:endParaRPr lang="zh-CN" altLang="en-US" sz="1600"/>
          </a:p>
          <a:p>
            <a:pPr fontAlgn="auto">
              <a:lnSpc>
                <a:spcPct val="150000"/>
              </a:lnSpc>
            </a:pPr>
            <a:r>
              <a:rPr lang="zh-CN" altLang="en-US" sz="1600"/>
              <a:t>创业环境评估是指评价和估量创业环境变化及其发展趋势对创业活动的影响，这是环境分析最重要的环节，也是最困难的环节。</a:t>
            </a:r>
            <a:endParaRPr lang="zh-CN" altLang="en-US" sz="1600"/>
          </a:p>
        </p:txBody>
      </p:sp>
      <p:pic>
        <p:nvPicPr>
          <p:cNvPr id="9" name="图片 8"/>
          <p:cNvPicPr>
            <a:picLocks noChangeAspect="1"/>
          </p:cNvPicPr>
          <p:nvPr/>
        </p:nvPicPr>
        <p:blipFill>
          <a:blip r:embed="rId1"/>
          <a:stretch>
            <a:fillRect/>
          </a:stretch>
        </p:blipFill>
        <p:spPr>
          <a:xfrm>
            <a:off x="7917180" y="1751330"/>
            <a:ext cx="3825875" cy="3355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215" y="605155"/>
            <a:ext cx="6088380" cy="60388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（二）创业环境分析模型</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三、创业环境的分析</a:t>
            </a:r>
            <a:endParaRPr lang="zh-CN" altLang="en-US" sz="2400" b="1" dirty="0">
              <a:solidFill>
                <a:prstClr val="black"/>
              </a:solidFill>
              <a:latin typeface="黑体" panose="02010609060101010101" charset="-122"/>
              <a:ea typeface="黑体" panose="02010609060101010101" charset="-122"/>
            </a:endParaRPr>
          </a:p>
        </p:txBody>
      </p:sp>
      <p:sp>
        <p:nvSpPr>
          <p:cNvPr id="8" name="文本框 7"/>
          <p:cNvSpPr txBox="1"/>
          <p:nvPr/>
        </p:nvSpPr>
        <p:spPr>
          <a:xfrm>
            <a:off x="238125" y="1001395"/>
            <a:ext cx="6982460" cy="5723890"/>
          </a:xfrm>
          <a:prstGeom prst="rect">
            <a:avLst/>
          </a:prstGeom>
          <a:noFill/>
        </p:spPr>
        <p:txBody>
          <a:bodyPr wrap="square" rtlCol="0">
            <a:spAutoFit/>
          </a:bodyPr>
          <a:p>
            <a:pPr fontAlgn="auto">
              <a:lnSpc>
                <a:spcPct val="150000"/>
              </a:lnSpc>
            </a:pPr>
            <a:r>
              <a:rPr lang="zh-CN" altLang="en-US" sz="1600"/>
              <a:t>创业环境分析方法有很多，现运用较多的是 SWOT（态势分析模型）、PEST（企业所处宏观环境分析模型）。</a:t>
            </a:r>
            <a:endParaRPr lang="zh-CN" altLang="en-US" sz="1600"/>
          </a:p>
          <a:p>
            <a:pPr fontAlgn="auto">
              <a:lnSpc>
                <a:spcPct val="150000"/>
              </a:lnSpc>
            </a:pPr>
            <a:r>
              <a:rPr lang="zh-CN" altLang="en-US" b="1"/>
              <a:t>1. SWOT 分析模型</a:t>
            </a:r>
            <a:endParaRPr lang="zh-CN" altLang="en-US" b="1"/>
          </a:p>
          <a:p>
            <a:pPr fontAlgn="auto">
              <a:lnSpc>
                <a:spcPct val="150000"/>
              </a:lnSpc>
            </a:pPr>
            <a:r>
              <a:rPr lang="zh-CN" altLang="en-US" sz="1600"/>
              <a:t>SWOT 分析法，即态势分析，就是将与研究对象密切相关的各种主要内部优势、劣势和外部的机会和威胁等，通过调查列举出来，并依照矩阵形式排列，然后用系统分析的思想，把各种因素相互匹配起来加以分析，从中得出一系列相应的结论，而结论通常带有一定的决策性（图 6-2）。</a:t>
            </a:r>
            <a:endParaRPr lang="zh-CN" altLang="en-US" sz="1600"/>
          </a:p>
          <a:p>
            <a:pPr fontAlgn="auto">
              <a:lnSpc>
                <a:spcPct val="150000"/>
              </a:lnSpc>
            </a:pPr>
            <a:r>
              <a:rPr lang="zh-CN" altLang="en-US" b="1"/>
              <a:t>2. PEST</a:t>
            </a:r>
            <a:endParaRPr lang="zh-CN" altLang="en-US" b="1"/>
          </a:p>
          <a:p>
            <a:pPr fontAlgn="auto">
              <a:lnSpc>
                <a:spcPct val="150000"/>
              </a:lnSpc>
            </a:pPr>
            <a:r>
              <a:rPr lang="zh-CN" altLang="en-US" sz="1600"/>
              <a:t>PEST 分析是利用环境扫描，分析总体环境中的政治、经济、社会文化、技术四种因素的一种模型。简单而言，PEST 分析是指对宏观环境的分析，即一切影响行业和企业的宏观因素。不同行业和企业根据自身特点和经营需要，在做市场研究时，利用这个策略工具有效地了解市场的成长或衰退，以及企业所处的环境、潜力与运营方向。它是帮助企业检验外部环境的一种常用方法。PEST 分析与外部总体环境的因素互相结合就可归纳出 SWOT 分析中的机会与威胁。</a:t>
            </a:r>
            <a:endParaRPr lang="zh-CN" altLang="en-US" sz="1600"/>
          </a:p>
        </p:txBody>
      </p:sp>
      <p:pic>
        <p:nvPicPr>
          <p:cNvPr id="2" name="图片 1"/>
          <p:cNvPicPr>
            <a:picLocks noChangeAspect="1"/>
          </p:cNvPicPr>
          <p:nvPr/>
        </p:nvPicPr>
        <p:blipFill>
          <a:blip r:embed="rId1"/>
          <a:stretch>
            <a:fillRect/>
          </a:stretch>
        </p:blipFill>
        <p:spPr>
          <a:xfrm>
            <a:off x="7220585" y="1790700"/>
            <a:ext cx="4765040" cy="4144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创业政策分析</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7733030" y="3693795"/>
            <a:ext cx="3797935" cy="645160"/>
          </a:xfrm>
          <a:prstGeom prst="rect">
            <a:avLst/>
          </a:prstGeom>
        </p:spPr>
        <p:txBody>
          <a:bodyPr wrap="square">
            <a:spAutoFit/>
            <a:scene3d>
              <a:camera prst="orthographicFront"/>
              <a:lightRig rig="threePt" dir="t"/>
            </a:scene3d>
          </a:bodyPr>
          <a:lstStyle/>
          <a:p>
            <a:pPr algn="l">
              <a:lnSpc>
                <a:spcPct val="150000"/>
              </a:lnSpc>
            </a:pPr>
            <a:r>
              <a:rPr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lt"/>
              </a:rPr>
              <a:t>（四）提供创业指导服务</a:t>
            </a:r>
            <a:endParaRPr lang="zh-CN" altLang="en-US"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mn-ea"/>
              <a:sym typeface="+mn-lt"/>
            </a:endParaRPr>
          </a:p>
        </p:txBody>
      </p:sp>
      <p:sp>
        <p:nvSpPr>
          <p:cNvPr id="30" name="矩形 29"/>
          <p:cNvSpPr/>
          <p:nvPr/>
        </p:nvSpPr>
        <p:spPr>
          <a:xfrm>
            <a:off x="425938" y="3758720"/>
            <a:ext cx="3015555" cy="645160"/>
          </a:xfrm>
          <a:prstGeom prst="rect">
            <a:avLst/>
          </a:prstGeom>
        </p:spPr>
        <p:txBody>
          <a:bodyPr wrap="square">
            <a:spAutoFit/>
          </a:bodyPr>
          <a:lstStyle/>
          <a:p>
            <a:pPr algn="l">
              <a:lnSpc>
                <a:spcPct val="150000"/>
              </a:lnSpc>
            </a:pPr>
            <a:r>
              <a:rPr sz="2400" kern="0" dirty="0">
                <a:latin typeface="黑体" panose="02010609060101010101" charset="-122"/>
                <a:ea typeface="黑体" panose="02010609060101010101" charset="-122"/>
                <a:sym typeface="+mn-lt"/>
              </a:rPr>
              <a:t>（三）实行税费优惠</a:t>
            </a:r>
            <a:endParaRPr lang="zh-CN" altLang="en-US" sz="2400" kern="0" dirty="0">
              <a:latin typeface="黑体" panose="02010609060101010101" charset="-122"/>
              <a:ea typeface="黑体" panose="02010609060101010101" charset="-122"/>
              <a:cs typeface="+mn-ea"/>
              <a:sym typeface="+mn-lt"/>
            </a:endParaRPr>
          </a:p>
        </p:txBody>
      </p:sp>
      <p:sp>
        <p:nvSpPr>
          <p:cNvPr id="31" name="矩形 30"/>
          <p:cNvSpPr/>
          <p:nvPr/>
        </p:nvSpPr>
        <p:spPr>
          <a:xfrm>
            <a:off x="426085" y="828040"/>
            <a:ext cx="3724910" cy="645160"/>
          </a:xfrm>
          <a:prstGeom prst="rect">
            <a:avLst/>
          </a:prstGeom>
        </p:spPr>
        <p:txBody>
          <a:bodyPr wrap="square">
            <a:spAutoFit/>
            <a:scene3d>
              <a:camera prst="orthographicFront"/>
              <a:lightRig rig="threePt" dir="t"/>
            </a:scene3d>
          </a:bodyPr>
          <a:lstStyle/>
          <a:p>
            <a:pPr algn="l">
              <a:lnSpc>
                <a:spcPct val="150000"/>
              </a:lnSpc>
            </a:pPr>
            <a:r>
              <a:rPr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lt"/>
              </a:rPr>
              <a:t>（一）提供创业融资服务</a:t>
            </a:r>
            <a:endParaRPr lang="zh-CN" altLang="en-US"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mn-ea"/>
              <a:sym typeface="+mn-lt"/>
            </a:endParaRPr>
          </a:p>
        </p:txBody>
      </p:sp>
      <p:sp>
        <p:nvSpPr>
          <p:cNvPr id="32" name="矩形 31"/>
          <p:cNvSpPr/>
          <p:nvPr/>
        </p:nvSpPr>
        <p:spPr>
          <a:xfrm>
            <a:off x="7732725" y="698200"/>
            <a:ext cx="3015555" cy="645160"/>
          </a:xfrm>
          <a:prstGeom prst="rect">
            <a:avLst/>
          </a:prstGeom>
        </p:spPr>
        <p:txBody>
          <a:bodyPr wrap="square">
            <a:spAutoFit/>
          </a:bodyPr>
          <a:lstStyle/>
          <a:p>
            <a:pPr algn="l">
              <a:lnSpc>
                <a:spcPct val="150000"/>
              </a:lnSpc>
            </a:pPr>
            <a:r>
              <a:rPr sz="2400" kern="0" dirty="0">
                <a:latin typeface="黑体" panose="02010609060101010101" charset="-122"/>
                <a:ea typeface="黑体" panose="02010609060101010101" charset="-122"/>
                <a:sym typeface="+mn-lt"/>
              </a:rPr>
              <a:t>（二）简化注册流程</a:t>
            </a:r>
            <a:endParaRPr lang="zh-CN" altLang="en-US" sz="2400" kern="0" dirty="0">
              <a:latin typeface="黑体" panose="02010609060101010101" charset="-122"/>
              <a:ea typeface="黑体" panose="02010609060101010101" charset="-122"/>
              <a:cs typeface="+mn-ea"/>
              <a:sym typeface="+mn-lt"/>
            </a:endParaRPr>
          </a:p>
        </p:txBody>
      </p:sp>
      <p:grpSp>
        <p:nvGrpSpPr>
          <p:cNvPr id="6" name="组合 5"/>
          <p:cNvGrpSpPr/>
          <p:nvPr/>
        </p:nvGrpSpPr>
        <p:grpSpPr>
          <a:xfrm>
            <a:off x="4274408" y="2038129"/>
            <a:ext cx="3367068" cy="2981263"/>
            <a:chOff x="4832755" y="2261946"/>
            <a:chExt cx="2095903" cy="1855750"/>
          </a:xfrm>
        </p:grpSpPr>
        <p:sp>
          <p:nvSpPr>
            <p:cNvPr id="21" name="PA_任意多边形 19"/>
            <p:cNvSpPr/>
            <p:nvPr>
              <p:custDataLst>
                <p:tags r:id="rId1"/>
              </p:custDataLst>
            </p:nvPr>
          </p:nvSpPr>
          <p:spPr bwMode="auto">
            <a:xfrm rot="5400000">
              <a:off x="4909615" y="220653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6" name="PA_任意多边形 19"/>
            <p:cNvSpPr/>
            <p:nvPr>
              <p:custDataLst>
                <p:tags r:id="rId2"/>
              </p:custDataLst>
            </p:nvPr>
          </p:nvSpPr>
          <p:spPr bwMode="auto">
            <a:xfrm rot="5400000">
              <a:off x="5957567" y="220653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7" name="PA_任意多边形 19"/>
            <p:cNvSpPr/>
            <p:nvPr>
              <p:custDataLst>
                <p:tags r:id="rId3"/>
              </p:custDataLst>
            </p:nvPr>
          </p:nvSpPr>
          <p:spPr bwMode="auto">
            <a:xfrm rot="5400000">
              <a:off x="5941091" y="3146606"/>
              <a:ext cx="915679" cy="102650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8" name="PA_任意多边形 19"/>
            <p:cNvSpPr/>
            <p:nvPr>
              <p:custDataLst>
                <p:tags r:id="rId4"/>
              </p:custDataLst>
            </p:nvPr>
          </p:nvSpPr>
          <p:spPr bwMode="auto">
            <a:xfrm rot="5400000">
              <a:off x="4888167" y="314660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33"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一、国家关于大学生创业的优惠政策</a:t>
            </a:r>
            <a:endParaRPr lang="zh-CN" altLang="en-US" sz="2400" b="1" dirty="0">
              <a:solidFill>
                <a:prstClr val="black"/>
              </a:solidFill>
              <a:latin typeface="黑体" panose="02010609060101010101" charset="-122"/>
              <a:ea typeface="黑体" panose="02010609060101010101" charset="-122"/>
            </a:endParaRPr>
          </a:p>
        </p:txBody>
      </p:sp>
      <p:sp>
        <p:nvSpPr>
          <p:cNvPr id="25" name="文本框 24"/>
          <p:cNvSpPr txBox="1"/>
          <p:nvPr/>
        </p:nvSpPr>
        <p:spPr>
          <a:xfrm>
            <a:off x="6325556" y="3733494"/>
            <a:ext cx="682171" cy="1015663"/>
          </a:xfrm>
          <a:prstGeom prst="rect">
            <a:avLst/>
          </a:prstGeom>
          <a:noFill/>
        </p:spPr>
        <p:txBody>
          <a:bodyPr wrap="square" rtlCol="0">
            <a:spAutoFit/>
          </a:bodyPr>
          <a:lstStyle/>
          <a:p>
            <a:pPr algn="ctr"/>
            <a:r>
              <a:rPr lang="en-US" altLang="zh-HK" sz="6000" b="1" dirty="0">
                <a:solidFill>
                  <a:prstClr val="white"/>
                </a:solidFill>
                <a:latin typeface="黑体" panose="02010609060101010101" charset="-122"/>
                <a:ea typeface="黑体" panose="02010609060101010101" charset="-122"/>
              </a:rPr>
              <a:t>4</a:t>
            </a:r>
            <a:endParaRPr lang="zh-HK" altLang="en-US" sz="6000" b="1" dirty="0">
              <a:solidFill>
                <a:prstClr val="white"/>
              </a:solidFill>
              <a:latin typeface="黑体" panose="02010609060101010101" charset="-122"/>
              <a:ea typeface="黑体" panose="02010609060101010101" charset="-122"/>
            </a:endParaRPr>
          </a:p>
        </p:txBody>
      </p:sp>
      <p:sp>
        <p:nvSpPr>
          <p:cNvPr id="24" name="文本框 23"/>
          <p:cNvSpPr txBox="1"/>
          <p:nvPr/>
        </p:nvSpPr>
        <p:spPr>
          <a:xfrm>
            <a:off x="4578159" y="3807018"/>
            <a:ext cx="682171" cy="1015663"/>
          </a:xfrm>
          <a:prstGeom prst="rect">
            <a:avLst/>
          </a:prstGeom>
          <a:noFill/>
        </p:spPr>
        <p:txBody>
          <a:bodyPr wrap="square" rtlCol="0">
            <a:spAutoFit/>
          </a:bodyPr>
          <a:lstStyle/>
          <a:p>
            <a:pPr algn="ctr"/>
            <a:r>
              <a:rPr lang="en-US" altLang="zh-HK" sz="6000" b="1" dirty="0">
                <a:solidFill>
                  <a:srgbClr val="204273"/>
                </a:solidFill>
                <a:latin typeface="黑体" panose="02010609060101010101" charset="-122"/>
                <a:ea typeface="黑体" panose="02010609060101010101" charset="-122"/>
              </a:rPr>
              <a:t>3</a:t>
            </a:r>
            <a:endParaRPr lang="zh-HK"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634036" y="2223270"/>
            <a:ext cx="682171" cy="1015663"/>
          </a:xfrm>
          <a:prstGeom prst="rect">
            <a:avLst/>
          </a:prstGeom>
          <a:noFill/>
        </p:spPr>
        <p:txBody>
          <a:bodyPr wrap="square" rtlCol="0">
            <a:spAutoFit/>
          </a:bodyPr>
          <a:lstStyle/>
          <a:p>
            <a:pPr algn="ctr"/>
            <a:r>
              <a:rPr lang="en-US" altLang="zh-HK" sz="6000" b="1" dirty="0">
                <a:solidFill>
                  <a:prstClr val="white"/>
                </a:solidFill>
                <a:latin typeface="黑体" panose="02010609060101010101" charset="-122"/>
                <a:ea typeface="黑体" panose="02010609060101010101" charset="-122"/>
              </a:rPr>
              <a:t>1</a:t>
            </a:r>
            <a:endParaRPr lang="zh-HK" altLang="en-US" sz="6000" b="1" dirty="0">
              <a:solidFill>
                <a:prstClr val="white"/>
              </a:solidFill>
              <a:latin typeface="黑体" panose="02010609060101010101" charset="-122"/>
              <a:ea typeface="黑体" panose="02010609060101010101" charset="-122"/>
            </a:endParaRPr>
          </a:p>
        </p:txBody>
      </p:sp>
      <p:sp>
        <p:nvSpPr>
          <p:cNvPr id="23" name="文本框 22"/>
          <p:cNvSpPr txBox="1"/>
          <p:nvPr/>
        </p:nvSpPr>
        <p:spPr>
          <a:xfrm>
            <a:off x="6325557" y="2223271"/>
            <a:ext cx="682171" cy="1015663"/>
          </a:xfrm>
          <a:prstGeom prst="rect">
            <a:avLst/>
          </a:prstGeom>
          <a:noFill/>
        </p:spPr>
        <p:txBody>
          <a:bodyPr wrap="square" rtlCol="0">
            <a:spAutoFit/>
          </a:bodyPr>
          <a:lstStyle/>
          <a:p>
            <a:pPr algn="ctr"/>
            <a:r>
              <a:rPr lang="en-US" altLang="zh-HK" sz="6000" b="1" dirty="0">
                <a:solidFill>
                  <a:srgbClr val="204273"/>
                </a:solidFill>
                <a:latin typeface="黑体" panose="02010609060101010101" charset="-122"/>
                <a:ea typeface="黑体" panose="02010609060101010101" charset="-122"/>
              </a:rPr>
              <a:t>2</a:t>
            </a:r>
            <a:endParaRPr lang="zh-HK" altLang="en-US" sz="6000" b="1" dirty="0">
              <a:solidFill>
                <a:srgbClr val="204273"/>
              </a:solidFill>
              <a:latin typeface="黑体" panose="02010609060101010101" charset="-122"/>
              <a:ea typeface="黑体" panose="02010609060101010101" charset="-122"/>
            </a:endParaRPr>
          </a:p>
        </p:txBody>
      </p:sp>
      <p:sp>
        <p:nvSpPr>
          <p:cNvPr id="2" name="文本框 1"/>
          <p:cNvSpPr txBox="1"/>
          <p:nvPr/>
        </p:nvSpPr>
        <p:spPr>
          <a:xfrm>
            <a:off x="289560" y="1473200"/>
            <a:ext cx="3892550" cy="2416175"/>
          </a:xfrm>
          <a:prstGeom prst="rect">
            <a:avLst/>
          </a:prstGeom>
          <a:noFill/>
        </p:spPr>
        <p:txBody>
          <a:bodyPr wrap="square" rtlCol="0">
            <a:spAutoFit/>
          </a:bodyPr>
          <a:p>
            <a:pPr>
              <a:lnSpc>
                <a:spcPct val="120000"/>
              </a:lnSpc>
            </a:pPr>
            <a:r>
              <a:rPr lang="zh-CN" altLang="en-US"/>
              <a:t>该政策包括劳动部门、小企业服务中心等部门制定和操作的各项政策，主要有劳动保障部门的创业贷款担保政策、小企业担保基金专项贷款、中小企业贷款、信用贷、开业贷款担保、大学生科技基金等。政策优惠主要涉及创业贷款、担保及贴息等。</a:t>
            </a:r>
            <a:endParaRPr lang="zh-CN" altLang="en-US"/>
          </a:p>
        </p:txBody>
      </p:sp>
      <p:sp>
        <p:nvSpPr>
          <p:cNvPr id="3" name="文本框 2"/>
          <p:cNvSpPr txBox="1"/>
          <p:nvPr/>
        </p:nvSpPr>
        <p:spPr>
          <a:xfrm>
            <a:off x="7733030" y="1343660"/>
            <a:ext cx="3932555" cy="2416175"/>
          </a:xfrm>
          <a:prstGeom prst="rect">
            <a:avLst/>
          </a:prstGeom>
          <a:noFill/>
        </p:spPr>
        <p:txBody>
          <a:bodyPr wrap="square" rtlCol="0">
            <a:spAutoFit/>
          </a:bodyPr>
          <a:p>
            <a:pPr>
              <a:lnSpc>
                <a:spcPct val="120000"/>
              </a:lnSpc>
            </a:pPr>
            <a:r>
              <a:rPr lang="zh-CN" altLang="en-US"/>
              <a:t>凡院校毕业生申请从事个体经营或申办私营企业的，可通过各级工商部门注册大厅“绿色通道”优先登记注册。其经营范围除国家明令禁止的行业和商品外，一律放开核准经营。对限制性、专项性经营项目，允许其边申请边补办专项审批手续。</a:t>
            </a:r>
            <a:endParaRPr lang="zh-CN" altLang="en-US"/>
          </a:p>
        </p:txBody>
      </p:sp>
      <p:sp>
        <p:nvSpPr>
          <p:cNvPr id="4" name="文本框 3"/>
          <p:cNvSpPr txBox="1"/>
          <p:nvPr/>
        </p:nvSpPr>
        <p:spPr>
          <a:xfrm>
            <a:off x="7733030" y="4434205"/>
            <a:ext cx="3797300" cy="2084070"/>
          </a:xfrm>
          <a:prstGeom prst="rect">
            <a:avLst/>
          </a:prstGeom>
          <a:noFill/>
        </p:spPr>
        <p:txBody>
          <a:bodyPr wrap="square" rtlCol="0">
            <a:spAutoFit/>
          </a:bodyPr>
          <a:p>
            <a:pPr>
              <a:lnSpc>
                <a:spcPct val="120000"/>
              </a:lnSpc>
            </a:pPr>
            <a:r>
              <a:rPr lang="zh-CN" altLang="en-US"/>
              <a:t>有意愿创业的大学生，可免费获得公共就业和人才服务机构提供的创业指导服务，包括政策咨询、信息服务、项目开发、风险评估、开业指导、融资服务、跟踪扶持等“一条龙”创业服务。</a:t>
            </a:r>
            <a:endParaRPr lang="zh-CN" altLang="en-US"/>
          </a:p>
        </p:txBody>
      </p:sp>
      <p:sp>
        <p:nvSpPr>
          <p:cNvPr id="5" name="文本框 4"/>
          <p:cNvSpPr txBox="1"/>
          <p:nvPr/>
        </p:nvSpPr>
        <p:spPr>
          <a:xfrm>
            <a:off x="219075" y="4421505"/>
            <a:ext cx="4556760" cy="2084070"/>
          </a:xfrm>
          <a:prstGeom prst="rect">
            <a:avLst/>
          </a:prstGeom>
          <a:noFill/>
        </p:spPr>
        <p:txBody>
          <a:bodyPr wrap="square" rtlCol="0">
            <a:spAutoFit/>
          </a:bodyPr>
          <a:p>
            <a:pPr>
              <a:lnSpc>
                <a:spcPct val="120000"/>
              </a:lnSpc>
            </a:pPr>
            <a:r>
              <a:rPr lang="zh-CN" altLang="en-US"/>
              <a:t>持人社部门核发的就业创业证的毕业生在毕业年度内（指毕业所在自然年，即 1 月 1 日至 12 月 31 日）创办个体工商户、个人独资企业的，3 年内按每户每年 8 000 元为限额依次扣减其当年实际应缴纳的营业税、城市维护建设费、教育附加税和个人所得税。</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136647"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3" name="椭圆 12"/>
          <p:cNvSpPr/>
          <p:nvPr/>
        </p:nvSpPr>
        <p:spPr>
          <a:xfrm>
            <a:off x="129794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prstClr val="white"/>
                </a:solidFill>
                <a:latin typeface="黑体" panose="02010609060101010101" charset="-122"/>
                <a:ea typeface="黑体" panose="02010609060101010101" charset="-122"/>
              </a:rPr>
              <a:t>（五）提供公共服务支持</a:t>
            </a:r>
            <a:endParaRPr lang="zh-CN" altLang="en-US" sz="2800" b="1" dirty="0">
              <a:solidFill>
                <a:prstClr val="white"/>
              </a:solidFill>
              <a:latin typeface="黑体" panose="02010609060101010101" charset="-122"/>
              <a:ea typeface="黑体" panose="02010609060101010101" charset="-122"/>
            </a:endParaRPr>
          </a:p>
        </p:txBody>
      </p:sp>
      <p:sp>
        <p:nvSpPr>
          <p:cNvPr id="15" name="椭圆 14"/>
          <p:cNvSpPr/>
          <p:nvPr/>
        </p:nvSpPr>
        <p:spPr>
          <a:xfrm>
            <a:off x="4785765" y="3546475"/>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6" name="椭圆 15"/>
          <p:cNvSpPr/>
          <p:nvPr/>
        </p:nvSpPr>
        <p:spPr>
          <a:xfrm>
            <a:off x="4931347" y="3692057"/>
            <a:ext cx="2329306" cy="2329306"/>
          </a:xfrm>
          <a:prstGeom prst="ellipse">
            <a:avLst/>
          </a:prstGeom>
          <a:solidFill>
            <a:srgbClr val="EDEDE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srgbClr val="204273"/>
                </a:solidFill>
                <a:latin typeface="黑体" panose="02010609060101010101" charset="-122"/>
                <a:ea typeface="黑体" panose="02010609060101010101" charset="-122"/>
              </a:rPr>
              <a:t>（六）鼓励科技创业</a:t>
            </a:r>
            <a:endParaRPr lang="zh-CN" altLang="en-US" sz="2800" b="1" dirty="0">
              <a:solidFill>
                <a:srgbClr val="204273"/>
              </a:solidFill>
              <a:latin typeface="黑体" panose="02010609060101010101" charset="-122"/>
              <a:ea typeface="黑体" panose="02010609060101010101" charset="-122"/>
            </a:endParaRPr>
          </a:p>
        </p:txBody>
      </p:sp>
      <p:sp>
        <p:nvSpPr>
          <p:cNvPr id="18" name="椭圆 17"/>
          <p:cNvSpPr/>
          <p:nvPr/>
        </p:nvSpPr>
        <p:spPr>
          <a:xfrm>
            <a:off x="8434884"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9" name="椭圆 18"/>
          <p:cNvSpPr/>
          <p:nvPr/>
        </p:nvSpPr>
        <p:spPr>
          <a:xfrm>
            <a:off x="858046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prstClr val="white"/>
                </a:solidFill>
                <a:latin typeface="黑体" panose="02010609060101010101" charset="-122"/>
                <a:ea typeface="黑体" panose="02010609060101010101" charset="-122"/>
              </a:rPr>
              <a:t>（七）加强创新创业教育</a:t>
            </a:r>
            <a:endParaRPr lang="zh-CN" altLang="en-US" sz="2800" b="1" dirty="0">
              <a:solidFill>
                <a:prstClr val="white"/>
              </a:solidFill>
              <a:latin typeface="黑体" panose="02010609060101010101" charset="-122"/>
              <a:ea typeface="黑体" panose="02010609060101010101" charset="-122"/>
            </a:endParaRPr>
          </a:p>
        </p:txBody>
      </p:sp>
      <p:grpSp>
        <p:nvGrpSpPr>
          <p:cNvPr id="26" name="组合 25"/>
          <p:cNvGrpSpPr/>
          <p:nvPr/>
        </p:nvGrpSpPr>
        <p:grpSpPr>
          <a:xfrm rot="1978849">
            <a:off x="3770058" y="3283807"/>
            <a:ext cx="902848" cy="1074675"/>
            <a:chOff x="6865257" y="1118912"/>
            <a:chExt cx="902848" cy="1074675"/>
          </a:xfrm>
          <a:solidFill>
            <a:srgbClr val="204273"/>
          </a:solidFill>
        </p:grpSpPr>
        <p:sp>
          <p:nvSpPr>
            <p:cNvPr id="27" name="燕尾形 26"/>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8" name="燕尾形 27"/>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9" name="燕尾形 28"/>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grpSp>
        <p:nvGrpSpPr>
          <p:cNvPr id="30" name="组合 29"/>
          <p:cNvGrpSpPr/>
          <p:nvPr/>
        </p:nvGrpSpPr>
        <p:grpSpPr>
          <a:xfrm rot="19312279" flipV="1">
            <a:off x="7557781" y="3289074"/>
            <a:ext cx="902848" cy="1074675"/>
            <a:chOff x="6865257" y="1118912"/>
            <a:chExt cx="902848" cy="1074675"/>
          </a:xfrm>
          <a:solidFill>
            <a:srgbClr val="204273"/>
          </a:solidFill>
        </p:grpSpPr>
        <p:sp>
          <p:nvSpPr>
            <p:cNvPr id="31" name="燕尾形 30"/>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2" name="燕尾形 31"/>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3" name="燕尾形 32"/>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sp>
        <p:nvSpPr>
          <p:cNvPr id="34" name="矩形 33"/>
          <p:cNvSpPr/>
          <p:nvPr/>
        </p:nvSpPr>
        <p:spPr>
          <a:xfrm>
            <a:off x="375285" y="3826510"/>
            <a:ext cx="3282315" cy="2676525"/>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一是对毕业生在整个毕业学年内参加创业培训的</a:t>
            </a:r>
            <a:r>
              <a:rPr lang="zh-CN" sz="1600" kern="0" dirty="0">
                <a:latin typeface="黑体" panose="02010609060101010101" charset="-122"/>
                <a:ea typeface="黑体" panose="02010609060101010101" charset="-122"/>
                <a:sym typeface="+mn-lt"/>
              </a:rPr>
              <a:t>；二是在办理自主创业行政审批事项时；三是各城市应取消毕业生落户限制；四是对自主创业申报灵活就业的毕业生；五是对入驻创业园区企业提供房租补贴和配套指导服务。</a:t>
            </a:r>
            <a:endParaRPr lang="zh-CN" sz="1600" kern="0" dirty="0">
              <a:latin typeface="黑体" panose="02010609060101010101" charset="-122"/>
              <a:ea typeface="黑体" panose="02010609060101010101" charset="-122"/>
              <a:sym typeface="+mn-lt"/>
            </a:endParaRPr>
          </a:p>
        </p:txBody>
      </p:sp>
      <p:sp>
        <p:nvSpPr>
          <p:cNvPr id="35" name="矩形 34"/>
          <p:cNvSpPr/>
          <p:nvPr/>
        </p:nvSpPr>
        <p:spPr>
          <a:xfrm>
            <a:off x="4608830" y="1870075"/>
            <a:ext cx="3119755" cy="1568450"/>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该政策主要包括大学生科技创业基金政策、科技型中小企业创业基金政策和高新技术成果转化相关政策等。</a:t>
            </a:r>
            <a:endParaRPr lang="zh-CN" altLang="en-US" sz="1600" kern="0" dirty="0">
              <a:latin typeface="黑体" panose="02010609060101010101" charset="-122"/>
              <a:ea typeface="黑体" panose="02010609060101010101" charset="-122"/>
              <a:cs typeface="+mn-ea"/>
              <a:sym typeface="+mn-lt"/>
            </a:endParaRPr>
          </a:p>
        </p:txBody>
      </p:sp>
      <p:sp>
        <p:nvSpPr>
          <p:cNvPr id="36" name="矩形 35"/>
          <p:cNvSpPr/>
          <p:nvPr/>
        </p:nvSpPr>
        <p:spPr>
          <a:xfrm>
            <a:off x="8564880" y="4083050"/>
            <a:ext cx="2910840" cy="1938020"/>
          </a:xfrm>
          <a:prstGeom prst="rect">
            <a:avLst/>
          </a:prstGeom>
        </p:spPr>
        <p:txBody>
          <a:bodyPr wrap="square">
            <a:spAutoFit/>
          </a:bodyPr>
          <a:lstStyle/>
          <a:p>
            <a:pPr algn="just">
              <a:lnSpc>
                <a:spcPct val="150000"/>
              </a:lnSpc>
            </a:pPr>
            <a:r>
              <a:rPr sz="1600" kern="0" dirty="0">
                <a:latin typeface="黑体" panose="02010609060101010101" charset="-122"/>
                <a:ea typeface="黑体" panose="02010609060101010101" charset="-122"/>
                <a:sym typeface="+mn-lt"/>
              </a:rPr>
              <a:t>1. 注重创新人才的培养</a:t>
            </a:r>
            <a:endParaRPr sz="1600" kern="0" dirty="0">
              <a:latin typeface="黑体" panose="02010609060101010101" charset="-122"/>
              <a:ea typeface="黑体" panose="02010609060101010101" charset="-122"/>
              <a:sym typeface="+mn-lt"/>
            </a:endParaRPr>
          </a:p>
          <a:p>
            <a:pPr algn="just">
              <a:lnSpc>
                <a:spcPct val="150000"/>
              </a:lnSpc>
            </a:pPr>
            <a:r>
              <a:rPr lang="zh-CN" altLang="en-US" sz="1600" kern="0" dirty="0">
                <a:latin typeface="黑体" panose="02010609060101010101" charset="-122"/>
                <a:ea typeface="黑体" panose="02010609060101010101" charset="-122"/>
                <a:cs typeface="+mn-ea"/>
                <a:sym typeface="+mn-lt"/>
              </a:rPr>
              <a:t>2. 开设创新创业教育课程</a:t>
            </a:r>
            <a:endParaRPr lang="zh-CN" altLang="en-US" sz="1600" kern="0" dirty="0">
              <a:latin typeface="黑体" panose="02010609060101010101" charset="-122"/>
              <a:ea typeface="黑体" panose="02010609060101010101" charset="-122"/>
              <a:cs typeface="+mn-ea"/>
              <a:sym typeface="+mn-lt"/>
            </a:endParaRPr>
          </a:p>
          <a:p>
            <a:pPr algn="just">
              <a:lnSpc>
                <a:spcPct val="150000"/>
              </a:lnSpc>
            </a:pPr>
            <a:r>
              <a:rPr lang="zh-CN" altLang="en-US" sz="1600" kern="0" dirty="0">
                <a:latin typeface="黑体" panose="02010609060101010101" charset="-122"/>
                <a:ea typeface="黑体" panose="02010609060101010101" charset="-122"/>
                <a:cs typeface="+mn-ea"/>
                <a:sym typeface="+mn-lt"/>
              </a:rPr>
              <a:t>3. 强化创新创业实践</a:t>
            </a:r>
            <a:endParaRPr lang="zh-CN" altLang="en-US" sz="1600" kern="0" dirty="0">
              <a:latin typeface="黑体" panose="02010609060101010101" charset="-122"/>
              <a:ea typeface="黑体" panose="02010609060101010101" charset="-122"/>
              <a:cs typeface="+mn-ea"/>
              <a:sym typeface="+mn-lt"/>
            </a:endParaRPr>
          </a:p>
          <a:p>
            <a:pPr algn="just">
              <a:lnSpc>
                <a:spcPct val="150000"/>
              </a:lnSpc>
            </a:pPr>
            <a:r>
              <a:rPr lang="zh-CN" altLang="en-US" sz="1600" kern="0" dirty="0">
                <a:latin typeface="黑体" panose="02010609060101010101" charset="-122"/>
                <a:ea typeface="黑体" panose="02010609060101010101" charset="-122"/>
                <a:cs typeface="+mn-ea"/>
                <a:sym typeface="+mn-lt"/>
              </a:rPr>
              <a:t>4. 改革教学制度</a:t>
            </a:r>
            <a:endParaRPr lang="zh-CN" altLang="en-US" sz="1600" kern="0" dirty="0">
              <a:latin typeface="黑体" panose="02010609060101010101" charset="-122"/>
              <a:ea typeface="黑体" panose="02010609060101010101" charset="-122"/>
              <a:cs typeface="+mn-ea"/>
              <a:sym typeface="+mn-lt"/>
            </a:endParaRPr>
          </a:p>
          <a:p>
            <a:pPr algn="just">
              <a:lnSpc>
                <a:spcPct val="150000"/>
              </a:lnSpc>
            </a:pPr>
            <a:r>
              <a:rPr lang="zh-CN" altLang="en-US" sz="1600" kern="0" dirty="0">
                <a:latin typeface="黑体" panose="02010609060101010101" charset="-122"/>
                <a:ea typeface="黑体" panose="02010609060101010101" charset="-122"/>
                <a:cs typeface="+mn-ea"/>
                <a:sym typeface="+mn-lt"/>
              </a:rPr>
              <a:t>5. 完善学籍管理规定</a:t>
            </a:r>
            <a:endParaRPr lang="zh-CN" altLang="en-US" sz="1600" kern="0" dirty="0">
              <a:latin typeface="黑体" panose="02010609060101010101" charset="-122"/>
              <a:ea typeface="黑体" panose="02010609060101010101" charset="-122"/>
              <a:cs typeface="+mn-ea"/>
              <a:sym typeface="+mn-lt"/>
            </a:endParaRPr>
          </a:p>
        </p:txBody>
      </p:sp>
      <p:sp>
        <p:nvSpPr>
          <p:cNvPr id="20"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sym typeface="+mn-ea"/>
              </a:rPr>
              <a:t>一、国家关于大学生创业的优惠政策</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42690"/>
            <a:ext cx="5669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二、部分省市关于大学生创业的优惠政策</a:t>
            </a:r>
            <a:endParaRPr lang="zh-CN" altLang="en-US" sz="2400" b="1" dirty="0">
              <a:solidFill>
                <a:prstClr val="black"/>
              </a:solidFill>
              <a:latin typeface="黑体" panose="02010609060101010101" charset="-122"/>
              <a:ea typeface="黑体" panose="02010609060101010101" charset="-122"/>
            </a:endParaRPr>
          </a:p>
        </p:txBody>
      </p:sp>
      <p:sp>
        <p:nvSpPr>
          <p:cNvPr id="2" name="椭圆 1"/>
          <p:cNvSpPr/>
          <p:nvPr>
            <p:custDataLst>
              <p:tags r:id="rId1"/>
            </p:custDataLst>
          </p:nvPr>
        </p:nvSpPr>
        <p:spPr>
          <a:xfrm>
            <a:off x="6641465" y="36550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3" name="KSO_Shape"/>
          <p:cNvSpPr/>
          <p:nvPr>
            <p:custDataLst>
              <p:tags r:id="rId2"/>
            </p:custDataLst>
          </p:nvPr>
        </p:nvSpPr>
        <p:spPr>
          <a:xfrm>
            <a:off x="6934200" y="38849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3926205" y="36220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246245" y="37903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269230" y="15030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496560" y="17125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5" name="椭圆 4"/>
          <p:cNvSpPr/>
          <p:nvPr>
            <p:custDataLst>
              <p:tags r:id="rId7"/>
            </p:custDataLst>
          </p:nvPr>
        </p:nvSpPr>
        <p:spPr>
          <a:xfrm>
            <a:off x="5293360" y="30264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4" name="KSO_Shape"/>
          <p:cNvSpPr/>
          <p:nvPr>
            <p:custDataLst>
              <p:tags r:id="rId8"/>
            </p:custDataLst>
          </p:nvPr>
        </p:nvSpPr>
        <p:spPr bwMode="auto">
          <a:xfrm flipH="1">
            <a:off x="5619750" y="33331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105910" y="20370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105910" y="16154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24" name="直接连接符 23"/>
          <p:cNvCxnSpPr/>
          <p:nvPr>
            <p:custDataLst>
              <p:tags r:id="rId11"/>
            </p:custDataLst>
          </p:nvPr>
        </p:nvCxnSpPr>
        <p:spPr>
          <a:xfrm flipH="1">
            <a:off x="3115310" y="16154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26" name="直接连接符 25"/>
          <p:cNvCxnSpPr/>
          <p:nvPr>
            <p:custDataLst>
              <p:tags r:id="rId12"/>
            </p:custDataLst>
          </p:nvPr>
        </p:nvCxnSpPr>
        <p:spPr>
          <a:xfrm>
            <a:off x="4228465" y="46875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107690" y="50571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27" name="直接连接符 26"/>
          <p:cNvCxnSpPr/>
          <p:nvPr>
            <p:custDataLst>
              <p:tags r:id="rId14"/>
            </p:custDataLst>
          </p:nvPr>
        </p:nvCxnSpPr>
        <p:spPr>
          <a:xfrm rot="10800000">
            <a:off x="7111365" y="30264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111365" y="30264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28" name="文本框 27"/>
          <p:cNvSpPr txBox="1"/>
          <p:nvPr>
            <p:custDataLst>
              <p:tags r:id="rId16"/>
            </p:custDataLst>
          </p:nvPr>
        </p:nvSpPr>
        <p:spPr>
          <a:xfrm>
            <a:off x="411480" y="1801495"/>
            <a:ext cx="3694430" cy="1716405"/>
          </a:xfrm>
          <a:prstGeom prst="rect">
            <a:avLst/>
          </a:prstGeom>
          <a:noFill/>
        </p:spPr>
        <p:txBody>
          <a:bodyPr wrap="square" tIns="0" rtlCol="0"/>
          <a:p>
            <a:pPr algn="l"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1. 对创业人员放开户籍限制</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2. 设立各种奖项，鼓励创业</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3. 构建大学生创业园孵化体系</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4. 多层次推进创业孵化基地建设</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5. 完善政策扶持体系</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30" name="文本框 29"/>
          <p:cNvSpPr txBox="1"/>
          <p:nvPr>
            <p:custDataLst>
              <p:tags r:id="rId17"/>
            </p:custDataLst>
          </p:nvPr>
        </p:nvSpPr>
        <p:spPr>
          <a:xfrm>
            <a:off x="326390" y="1017270"/>
            <a:ext cx="2788920" cy="762000"/>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rPr>
              <a:t>（一）北京市大学生创业优惠政策</a:t>
            </a:r>
            <a:endPar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32" name="文本框 31"/>
          <p:cNvSpPr txBox="1"/>
          <p:nvPr>
            <p:custDataLst>
              <p:tags r:id="rId18"/>
            </p:custDataLst>
          </p:nvPr>
        </p:nvSpPr>
        <p:spPr>
          <a:xfrm>
            <a:off x="326390" y="4358640"/>
            <a:ext cx="2788920" cy="204533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1. 创业培训补贴</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2. 一次性创业资助</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3. 租金补贴</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4. 创业带动就业补贴</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5. 创业担保贷款</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6. 优秀创业项目资助</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7. 公共就业创业服务</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41" name="文本框 40"/>
          <p:cNvSpPr txBox="1"/>
          <p:nvPr>
            <p:custDataLst>
              <p:tags r:id="rId19"/>
            </p:custDataLst>
          </p:nvPr>
        </p:nvSpPr>
        <p:spPr>
          <a:xfrm>
            <a:off x="312420" y="3644265"/>
            <a:ext cx="3177540" cy="700405"/>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rPr>
              <a:t>（三）广东省大学生创业扶持政策</a:t>
            </a:r>
            <a:endPar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5" name="文本框 54"/>
          <p:cNvSpPr txBox="1"/>
          <p:nvPr>
            <p:custDataLst>
              <p:tags r:id="rId20"/>
            </p:custDataLst>
          </p:nvPr>
        </p:nvSpPr>
        <p:spPr>
          <a:xfrm>
            <a:off x="7990205" y="3103880"/>
            <a:ext cx="3917950" cy="3093085"/>
          </a:xfrm>
          <a:prstGeom prst="rect">
            <a:avLst/>
          </a:prstGeom>
          <a:noFill/>
        </p:spPr>
        <p:txBody>
          <a:bodyPr wrap="square" tIns="0" rtlCol="0"/>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1. 大学生注册公司零首付政策</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2. 大学生自主创业税收政策</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3. 上海大学生创业三年行动计划</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4. 上海大学生创业财税补贴</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5. 上海大学生创业天使基金</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6. 上海大学生创业免费培训</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7. 上海大学生创业房租补贴</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fontAlgn="auto">
              <a:lnSpc>
                <a:spcPct val="15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8. 上海大学生创业小额贷款融资</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6" name="文本框 55"/>
          <p:cNvSpPr txBox="1"/>
          <p:nvPr>
            <p:custDataLst>
              <p:tags r:id="rId21"/>
            </p:custDataLst>
          </p:nvPr>
        </p:nvSpPr>
        <p:spPr>
          <a:xfrm>
            <a:off x="8790940" y="2418715"/>
            <a:ext cx="2733040" cy="662940"/>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rPr>
              <a:t>（二）上海市大学生创业优惠政策</a:t>
            </a:r>
            <a:endPar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8" name="上箭头 57"/>
          <p:cNvSpPr/>
          <p:nvPr>
            <p:custDataLst>
              <p:tags r:id="rId22"/>
            </p:custDataLst>
          </p:nvPr>
        </p:nvSpPr>
        <p:spPr>
          <a:xfrm rot="14400000">
            <a:off x="4892377" y="36976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607281" y="25648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322185" y="36976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468370" y="1833880"/>
            <a:ext cx="5369560"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项目六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创业环境与政策</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236220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248101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250927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2508346"/>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创业环境分析</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244"/>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创业政策分析</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719705"/>
            <a:ext cx="6576695" cy="177038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熟悉创业环境及其构成要素。</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认知创业环境分析的内容。</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了解我国省市的创业政策。</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38492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创业环境分析</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64820" y="941070"/>
            <a:ext cx="6088380" cy="551180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latin typeface="黑体" panose="02010609060101010101" charset="-122"/>
                <a:ea typeface="黑体" panose="02010609060101010101" charset="-122"/>
              </a:rPr>
              <a:t>近年来，随着全国各大院校的“扩招”和人才市场竞争的日益激烈，就业难已经成为当前大学生最为烦恼的问题之一。面对如此大的压力，大学生开始热衷于考研究生、考公务员，但是研究生、公务员招考数量毕竟有限；另外，很多本科生在找工作时并没有发现自己比专科生有更多的优越性，这种情况可能会持续一段时间并在短期内不会改变。因此，越来越多的大学生开始倾向于自主创业并把它当成了一种重要的就业方式。与此同时，国家的创业优惠政策也对大学生的创业起着推波助澜的作用。据不完全统计，各地在执行国家创业政策时，因地制宜地制定出许多灵活的措施：有的设立创业基金鼓励创业，有的省市直接宣布大学生创业 2～3 年内免除任何税费，还有以政府担保为大学生提供低息贷款扶持创业等。</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一、创业环境的含义</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6762750" y="1712595"/>
            <a:ext cx="4812665" cy="34328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215" y="1235075"/>
            <a:ext cx="6088380" cy="438785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（一）认识创业环境</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创业环境就是指创业者在进行创业活动的过程中受到影响和制约创业行为的内外部条件，它是多方面因素相互交织、相互作用构成的综合体。创业环境是一系列概念的集合体，是各种因素综合的结果，正确认识和了解创业环境是创业的前提。创业是一种社会活动，创业与环境的关系从本质上而言就是人与社会的关系，创业的结构实际上就是通过人与社会的相互作用，双向构建而得以实现的。创业环境是指那些与创业活动相关联因素的集合，包括宏观环境、行业环境和微观环境。</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一、创业环境的含义</a:t>
            </a:r>
            <a:endParaRPr lang="zh-CN" altLang="en-US" sz="2400" b="1" dirty="0">
              <a:solidFill>
                <a:prstClr val="black"/>
              </a:solidFill>
              <a:latin typeface="黑体" panose="02010609060101010101" charset="-122"/>
              <a:ea typeface="黑体" panose="02010609060101010101" charset="-122"/>
            </a:endParaRPr>
          </a:p>
        </p:txBody>
      </p:sp>
      <p:pic>
        <p:nvPicPr>
          <p:cNvPr id="101" name="图片 100"/>
          <p:cNvPicPr/>
          <p:nvPr/>
        </p:nvPicPr>
        <p:blipFill>
          <a:blip r:embed="rId1"/>
          <a:stretch>
            <a:fillRect/>
          </a:stretch>
        </p:blipFill>
        <p:spPr>
          <a:xfrm>
            <a:off x="6697663" y="1692275"/>
            <a:ext cx="4943475" cy="2876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92455" y="803275"/>
            <a:ext cx="6088380" cy="60388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（二）创业环境类型</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一、创业环境的含义</a:t>
            </a:r>
            <a:endParaRPr lang="zh-CN" altLang="en-US" sz="2400" b="1" dirty="0">
              <a:solidFill>
                <a:prstClr val="black"/>
              </a:solidFill>
              <a:latin typeface="黑体" panose="02010609060101010101" charset="-122"/>
              <a:ea typeface="黑体" panose="02010609060101010101" charset="-122"/>
            </a:endParaRPr>
          </a:p>
        </p:txBody>
      </p:sp>
      <p:cxnSp>
        <p:nvCxnSpPr>
          <p:cNvPr id="23" name="直接连接符 22"/>
          <p:cNvCxnSpPr/>
          <p:nvPr>
            <p:custDataLst>
              <p:tags r:id="rId1"/>
            </p:custDataLst>
          </p:nvPr>
        </p:nvCxnSpPr>
        <p:spPr>
          <a:xfrm>
            <a:off x="638136" y="5881908"/>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635000" y="1884045"/>
            <a:ext cx="3444240" cy="341058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黑体" panose="02010609060101010101" charset="-122"/>
              <a:sym typeface="Arial" panose="020B0604020202020204" pitchFamily="34" charset="0"/>
            </a:endParaRPr>
          </a:p>
        </p:txBody>
      </p:sp>
      <p:sp>
        <p:nvSpPr>
          <p:cNvPr id="11" name="等腰三角形 10"/>
          <p:cNvSpPr/>
          <p:nvPr>
            <p:custDataLst>
              <p:tags r:id="rId3"/>
            </p:custDataLst>
          </p:nvPr>
        </p:nvSpPr>
        <p:spPr>
          <a:xfrm rot="10800000">
            <a:off x="641241" y="5295941"/>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6" name="矩形 35"/>
          <p:cNvSpPr/>
          <p:nvPr>
            <p:custDataLst>
              <p:tags r:id="rId4"/>
            </p:custDataLst>
          </p:nvPr>
        </p:nvSpPr>
        <p:spPr>
          <a:xfrm>
            <a:off x="742950" y="2427605"/>
            <a:ext cx="3349625" cy="2092325"/>
          </a:xfrm>
          <a:prstGeom prst="rect">
            <a:avLst/>
          </a:prstGeom>
        </p:spPr>
        <p:txBody>
          <a:bodyPr wrap="square" anchor="ctr"/>
          <a:p>
            <a:pPr fontAlgn="auto">
              <a:lnSpc>
                <a:spcPct val="15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1. 按创业环境构成要素</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fontAlgn="auto">
              <a:lnSpc>
                <a:spcPct val="150000"/>
              </a:lnSpc>
            </a:pPr>
            <a:r>
              <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rPr>
              <a:t>可以分为经济环境、政治法律环境、科技环境、商务环境、教育环境、社会文化环境以及自然环境等几个方向。</a:t>
            </a:r>
            <a:endPar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2" name="椭圆 11"/>
          <p:cNvSpPr/>
          <p:nvPr>
            <p:custDataLst>
              <p:tags r:id="rId5"/>
            </p:custDataLst>
          </p:nvPr>
        </p:nvSpPr>
        <p:spPr>
          <a:xfrm>
            <a:off x="2183470" y="5699726"/>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0" name="矩形 59"/>
          <p:cNvSpPr/>
          <p:nvPr>
            <p:custDataLst>
              <p:tags r:id="rId6"/>
            </p:custDataLst>
          </p:nvPr>
        </p:nvSpPr>
        <p:spPr>
          <a:xfrm>
            <a:off x="4397375" y="1874520"/>
            <a:ext cx="3444240" cy="342201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黑体" panose="02010609060101010101" charset="-122"/>
              <a:sym typeface="Arial" panose="020B0604020202020204" pitchFamily="34" charset="0"/>
            </a:endParaRPr>
          </a:p>
        </p:txBody>
      </p:sp>
      <p:sp>
        <p:nvSpPr>
          <p:cNvPr id="61" name="等腰三角形 60"/>
          <p:cNvSpPr/>
          <p:nvPr>
            <p:custDataLst>
              <p:tags r:id="rId7"/>
            </p:custDataLst>
          </p:nvPr>
        </p:nvSpPr>
        <p:spPr>
          <a:xfrm rot="10800000">
            <a:off x="4400440" y="5295941"/>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9" name="矩形 58"/>
          <p:cNvSpPr/>
          <p:nvPr>
            <p:custDataLst>
              <p:tags r:id="rId8"/>
            </p:custDataLst>
          </p:nvPr>
        </p:nvSpPr>
        <p:spPr>
          <a:xfrm>
            <a:off x="4502150" y="2427605"/>
            <a:ext cx="3349625" cy="2617470"/>
          </a:xfrm>
          <a:prstGeom prst="rect">
            <a:avLst/>
          </a:prstGeom>
        </p:spPr>
        <p:txBody>
          <a:bodyPr wrap="square" anchor="ctr"/>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2. 按创业环境是否是有形的物质</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rPr>
              <a:t>可以分为硬环境和软环境。硬环境是指企业创业环境中有形的环境要素总和。软环境是指无形的环境要素总和。</a:t>
            </a:r>
            <a:endPar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5" name="矩形 64"/>
          <p:cNvSpPr/>
          <p:nvPr>
            <p:custDataLst>
              <p:tags r:id="rId9"/>
            </p:custDataLst>
          </p:nvPr>
        </p:nvSpPr>
        <p:spPr>
          <a:xfrm>
            <a:off x="8156575" y="1873885"/>
            <a:ext cx="3444240" cy="342265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黑体" panose="02010609060101010101" charset="-122"/>
              <a:sym typeface="Arial" panose="020B0604020202020204" pitchFamily="34" charset="0"/>
            </a:endParaRPr>
          </a:p>
        </p:txBody>
      </p:sp>
      <p:sp>
        <p:nvSpPr>
          <p:cNvPr id="66" name="等腰三角形 65"/>
          <p:cNvSpPr/>
          <p:nvPr>
            <p:custDataLst>
              <p:tags r:id="rId10"/>
            </p:custDataLst>
          </p:nvPr>
        </p:nvSpPr>
        <p:spPr>
          <a:xfrm rot="10800000">
            <a:off x="8159641" y="5295941"/>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4" name="矩形 63"/>
          <p:cNvSpPr/>
          <p:nvPr>
            <p:custDataLst>
              <p:tags r:id="rId11"/>
            </p:custDataLst>
          </p:nvPr>
        </p:nvSpPr>
        <p:spPr>
          <a:xfrm>
            <a:off x="8261350" y="1985010"/>
            <a:ext cx="3349625" cy="3148330"/>
          </a:xfrm>
          <a:prstGeom prst="rect">
            <a:avLst/>
          </a:prstGeom>
        </p:spPr>
        <p:txBody>
          <a:bodyPr wrap="square" anchor="ctr"/>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3. 按创业环境社会属性</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可以分为社会环境与自然环境。社会环境也可称为国情，是指创业者所处的国家和社会的政治制度、经济制度、法律制度、思想文化、风俗时尚，以及党和政府在特定历史时期的路线、方针、政策等方面的条件。自然环境是指创业者面对的地理、资源、气</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候等自然状况。</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8" name="椭圆 67"/>
          <p:cNvSpPr/>
          <p:nvPr>
            <p:custDataLst>
              <p:tags r:id="rId12"/>
            </p:custDataLst>
          </p:nvPr>
        </p:nvSpPr>
        <p:spPr>
          <a:xfrm>
            <a:off x="5936116" y="5699726"/>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1" name="椭圆 70"/>
          <p:cNvSpPr/>
          <p:nvPr>
            <p:custDataLst>
              <p:tags r:id="rId13"/>
            </p:custDataLst>
          </p:nvPr>
        </p:nvSpPr>
        <p:spPr>
          <a:xfrm>
            <a:off x="9701869" y="5699726"/>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92455" y="803275"/>
            <a:ext cx="6088380" cy="60388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（二）创业环境类型</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一、创业环境的含义</a:t>
            </a:r>
            <a:endParaRPr lang="zh-CN" altLang="en-US" sz="2400" b="1" dirty="0">
              <a:solidFill>
                <a:prstClr val="black"/>
              </a:solidFill>
              <a:latin typeface="黑体" panose="02010609060101010101" charset="-122"/>
              <a:ea typeface="黑体" panose="02010609060101010101" charset="-122"/>
            </a:endParaRPr>
          </a:p>
        </p:txBody>
      </p:sp>
      <p:sp>
        <p:nvSpPr>
          <p:cNvPr id="24" name="泪滴形 23"/>
          <p:cNvSpPr/>
          <p:nvPr>
            <p:custDataLst>
              <p:tags r:id="rId1"/>
            </p:custDataLst>
          </p:nvPr>
        </p:nvSpPr>
        <p:spPr>
          <a:xfrm flipH="1">
            <a:off x="6152956" y="3037566"/>
            <a:ext cx="1435100" cy="1428070"/>
          </a:xfrm>
          <a:prstGeom prst="teardrop">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 name="泪滴形 3"/>
          <p:cNvSpPr/>
          <p:nvPr>
            <p:custDataLst>
              <p:tags r:id="rId2"/>
            </p:custDataLst>
          </p:nvPr>
        </p:nvSpPr>
        <p:spPr>
          <a:xfrm rot="16200000" flipH="1">
            <a:off x="6138356" y="1505986"/>
            <a:ext cx="1435100" cy="142807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 name="任意多边形 1"/>
          <p:cNvSpPr/>
          <p:nvPr>
            <p:custDataLst>
              <p:tags r:id="rId3"/>
            </p:custDataLst>
          </p:nvPr>
        </p:nvSpPr>
        <p:spPr bwMode="auto">
          <a:xfrm>
            <a:off x="6586104" y="3467199"/>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6" name="泪滴形 5"/>
          <p:cNvSpPr/>
          <p:nvPr>
            <p:custDataLst>
              <p:tags r:id="rId4"/>
            </p:custDataLst>
          </p:nvPr>
        </p:nvSpPr>
        <p:spPr>
          <a:xfrm rot="16200000" flipV="1">
            <a:off x="4630258" y="3032058"/>
            <a:ext cx="1435100" cy="1428070"/>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 name="任意多边形 2"/>
          <p:cNvSpPr/>
          <p:nvPr>
            <p:custDataLst>
              <p:tags r:id="rId5"/>
            </p:custDataLst>
          </p:nvPr>
        </p:nvSpPr>
        <p:spPr bwMode="auto">
          <a:xfrm>
            <a:off x="5063406" y="3461690"/>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5" name="泪滴形 4"/>
          <p:cNvSpPr/>
          <p:nvPr>
            <p:custDataLst>
              <p:tags r:id="rId6"/>
            </p:custDataLst>
          </p:nvPr>
        </p:nvSpPr>
        <p:spPr>
          <a:xfrm rot="10800000" flipH="1">
            <a:off x="4621885" y="1509501"/>
            <a:ext cx="1435100" cy="142807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 name="任意多边形 12"/>
          <p:cNvSpPr/>
          <p:nvPr>
            <p:custDataLst>
              <p:tags r:id="rId7"/>
            </p:custDataLst>
          </p:nvPr>
        </p:nvSpPr>
        <p:spPr bwMode="auto">
          <a:xfrm>
            <a:off x="5055033" y="1939134"/>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ysClr val="window" lastClr="FFFFFF"/>
          </a:solidFill>
          <a:ln>
            <a:noFill/>
          </a:ln>
        </p:spPr>
        <p:txBody>
          <a:bodyPr anchor="ctr"/>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14" name="任意多边形 13"/>
          <p:cNvSpPr/>
          <p:nvPr>
            <p:custDataLst>
              <p:tags r:id="rId8"/>
            </p:custDataLst>
          </p:nvPr>
        </p:nvSpPr>
        <p:spPr bwMode="auto">
          <a:xfrm>
            <a:off x="6571504" y="1935618"/>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7" name="文本框 6"/>
          <p:cNvSpPr txBox="1"/>
          <p:nvPr>
            <p:custDataLst>
              <p:tags r:id="rId9"/>
            </p:custDataLst>
          </p:nvPr>
        </p:nvSpPr>
        <p:spPr bwMode="auto">
          <a:xfrm>
            <a:off x="351155" y="1456690"/>
            <a:ext cx="4185920" cy="450850"/>
          </a:xfrm>
          <a:prstGeom prst="rect">
            <a:avLst/>
          </a:prstGeom>
          <a:noFill/>
        </p:spPr>
        <p:txBody>
          <a:bodyPr wrap="square" lIns="90000" tIns="46800" rIns="90000" bIns="0"/>
          <a:p>
            <a:pPr algn="l" fontAlgn="auto">
              <a:lnSpc>
                <a:spcPct val="120000"/>
              </a:lnSpc>
            </a:pPr>
            <a:r>
              <a:rPr lang="zh-CN" altLang="en-US" b="1" spc="300">
                <a:solidFill>
                  <a:srgbClr val="1F74AD"/>
                </a:solidFill>
                <a:effectLst/>
                <a:latin typeface="Arial" panose="020B0604020202020204" pitchFamily="34" charset="0"/>
                <a:ea typeface="黑体" panose="02010609060101010101" charset="-122"/>
                <a:cs typeface="+mn-ea"/>
                <a:sym typeface="Arial" panose="020B0604020202020204" pitchFamily="34" charset="0"/>
              </a:rPr>
              <a:t>4. 按创业环境对创业组织的影响</a:t>
            </a:r>
            <a:endParaRPr lang="zh-CN" altLang="en-US" b="1" spc="300">
              <a:solidFill>
                <a:srgbClr val="1F74AD"/>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26" name="文本框 25"/>
          <p:cNvSpPr txBox="1"/>
          <p:nvPr>
            <p:custDataLst>
              <p:tags r:id="rId10"/>
            </p:custDataLst>
          </p:nvPr>
        </p:nvSpPr>
        <p:spPr bwMode="auto">
          <a:xfrm>
            <a:off x="380365" y="1870075"/>
            <a:ext cx="3837940" cy="885190"/>
          </a:xfrm>
          <a:prstGeom prst="rect">
            <a:avLst/>
          </a:prstGeom>
          <a:noFill/>
        </p:spPr>
        <p:txBody>
          <a:bodyPr wrap="square" lIns="90000" tIns="0" rIns="90000" bIns="46800"/>
          <a:p>
            <a:pPr algn="l"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可以分为内部环境与外部环境。内部环境是创业组织内部各种创业要素的总称。内部环境是创业者的“家园”。</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
        <p:nvSpPr>
          <p:cNvPr id="27" name="文本框 26"/>
          <p:cNvSpPr txBox="1"/>
          <p:nvPr>
            <p:custDataLst>
              <p:tags r:id="rId11"/>
            </p:custDataLst>
          </p:nvPr>
        </p:nvSpPr>
        <p:spPr bwMode="auto">
          <a:xfrm>
            <a:off x="351155" y="3264535"/>
            <a:ext cx="3980180" cy="386080"/>
          </a:xfrm>
          <a:prstGeom prst="rect">
            <a:avLst/>
          </a:prstGeom>
          <a:noFill/>
        </p:spPr>
        <p:txBody>
          <a:bodyPr wrap="square" lIns="90000" tIns="46800" rIns="90000" bIns="0"/>
          <a:p>
            <a:pPr algn="l" fontAlgn="auto">
              <a:lnSpc>
                <a:spcPct val="120000"/>
              </a:lnSpc>
            </a:pPr>
            <a:r>
              <a:rPr lang="zh-CN" altLang="en-US" b="1" spc="300">
                <a:solidFill>
                  <a:srgbClr val="1AA3AA"/>
                </a:solidFill>
                <a:effectLst/>
                <a:latin typeface="Arial" panose="020B0604020202020204" pitchFamily="34" charset="0"/>
                <a:ea typeface="黑体" panose="02010609060101010101" charset="-122"/>
                <a:cs typeface="+mn-ea"/>
                <a:sym typeface="Arial" panose="020B0604020202020204" pitchFamily="34" charset="0"/>
              </a:rPr>
              <a:t>6. 按创业环境的竞争性依存度</a:t>
            </a:r>
            <a:endParaRPr lang="zh-CN" altLang="en-US" b="1" spc="300">
              <a:solidFill>
                <a:srgbClr val="1AA3AA"/>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28" name="文本框 27"/>
          <p:cNvSpPr txBox="1"/>
          <p:nvPr>
            <p:custDataLst>
              <p:tags r:id="rId12"/>
            </p:custDataLst>
          </p:nvPr>
        </p:nvSpPr>
        <p:spPr bwMode="auto">
          <a:xfrm>
            <a:off x="381000" y="3659505"/>
            <a:ext cx="3837305" cy="2149475"/>
          </a:xfrm>
          <a:prstGeom prst="rect">
            <a:avLst/>
          </a:prstGeom>
          <a:noFill/>
        </p:spPr>
        <p:txBody>
          <a:bodyPr wrap="square" lIns="90000" tIns="0" rIns="90000" bIns="46800"/>
          <a:p>
            <a:pPr algn="l"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可以分为合作环境与竞争环境。创业的合作环境是指创业者对外扩张、寻求发展、建立协作伙伴关系的环境氛围，通常指相关行业、供应商、经销商、广告商技术所有者、风险投资公司及新闻媒体等单位的情况。</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
        <p:nvSpPr>
          <p:cNvPr id="29" name="文本框 28"/>
          <p:cNvSpPr txBox="1"/>
          <p:nvPr>
            <p:custDataLst>
              <p:tags r:id="rId13"/>
            </p:custDataLst>
          </p:nvPr>
        </p:nvSpPr>
        <p:spPr bwMode="auto">
          <a:xfrm>
            <a:off x="7917815" y="3273425"/>
            <a:ext cx="4090670" cy="386080"/>
          </a:xfrm>
          <a:prstGeom prst="rect">
            <a:avLst/>
          </a:prstGeom>
          <a:noFill/>
        </p:spPr>
        <p:txBody>
          <a:bodyPr wrap="square" lIns="90000" tIns="46800" rIns="90000" bIns="0"/>
          <a:p>
            <a:pPr fontAlgn="auto">
              <a:lnSpc>
                <a:spcPct val="120000"/>
              </a:lnSpc>
            </a:pPr>
            <a:r>
              <a:rPr lang="zh-CN" altLang="en-US" b="1" spc="300">
                <a:solidFill>
                  <a:srgbClr val="69A35B"/>
                </a:solidFill>
                <a:effectLst/>
                <a:latin typeface="Arial" panose="020B0604020202020204" pitchFamily="34" charset="0"/>
                <a:ea typeface="黑体" panose="02010609060101010101" charset="-122"/>
                <a:cs typeface="+mn-ea"/>
                <a:sym typeface="Arial" panose="020B0604020202020204" pitchFamily="34" charset="0"/>
              </a:rPr>
              <a:t>7. 按创业环境要素的使用过程</a:t>
            </a:r>
            <a:endParaRPr lang="zh-CN" altLang="en-US" b="1" spc="300">
              <a:solidFill>
                <a:srgbClr val="69A35B"/>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30" name="文本框 29"/>
          <p:cNvSpPr txBox="1"/>
          <p:nvPr>
            <p:custDataLst>
              <p:tags r:id="rId14"/>
            </p:custDataLst>
          </p:nvPr>
        </p:nvSpPr>
        <p:spPr bwMode="auto">
          <a:xfrm>
            <a:off x="7832090" y="3659505"/>
            <a:ext cx="4023995" cy="2756535"/>
          </a:xfrm>
          <a:prstGeom prst="rect">
            <a:avLst/>
          </a:prstGeom>
          <a:noFill/>
        </p:spPr>
        <p:txBody>
          <a:bodyPr wrap="square" lIns="90000" tIns="0" rIns="90000" bIns="46800"/>
          <a:p>
            <a:pPr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可以分为生产环境与消费环境。生产环境是指创业者的资金转化为产品的过程所需要的各种因素，包括劳动力、生产设施、原材料、技术服务、动力供应、交通运输等状态；消费环境是指创业者的商品转化为货币的过程所需要的各种条件，包括特定地区人们的富裕程度、消费观念、消费水平，以及市场和竞争对手等方面的状况。</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
        <p:nvSpPr>
          <p:cNvPr id="31" name="文本框 30"/>
          <p:cNvSpPr txBox="1"/>
          <p:nvPr>
            <p:custDataLst>
              <p:tags r:id="rId15"/>
            </p:custDataLst>
          </p:nvPr>
        </p:nvSpPr>
        <p:spPr bwMode="auto">
          <a:xfrm>
            <a:off x="7917498" y="1483712"/>
            <a:ext cx="2530475" cy="386080"/>
          </a:xfrm>
          <a:prstGeom prst="rect">
            <a:avLst/>
          </a:prstGeom>
          <a:noFill/>
        </p:spPr>
        <p:txBody>
          <a:bodyPr wrap="square" lIns="90000" tIns="46800" rIns="90000" bIns="0">
            <a:normAutofit/>
          </a:bodyPr>
          <a:p>
            <a:pPr fontAlgn="auto">
              <a:lnSpc>
                <a:spcPct val="120000"/>
              </a:lnSpc>
            </a:pPr>
            <a:r>
              <a:rPr lang="zh-CN" altLang="en-US" b="1" spc="300">
                <a:solidFill>
                  <a:srgbClr val="3498DB"/>
                </a:solidFill>
                <a:effectLst/>
                <a:latin typeface="Arial" panose="020B0604020202020204" pitchFamily="34" charset="0"/>
                <a:ea typeface="黑体" panose="02010609060101010101" charset="-122"/>
                <a:cs typeface="+mn-ea"/>
                <a:sym typeface="Arial" panose="020B0604020202020204" pitchFamily="34" charset="0"/>
              </a:rPr>
              <a:t>5. 按创业资金环境</a:t>
            </a:r>
            <a:endParaRPr lang="zh-CN" altLang="en-US" b="1" spc="300">
              <a:solidFill>
                <a:srgbClr val="3498DB"/>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32" name="文本框 31"/>
          <p:cNvSpPr txBox="1"/>
          <p:nvPr>
            <p:custDataLst>
              <p:tags r:id="rId16"/>
            </p:custDataLst>
          </p:nvPr>
        </p:nvSpPr>
        <p:spPr bwMode="auto">
          <a:xfrm>
            <a:off x="7831455" y="1875155"/>
            <a:ext cx="4025265" cy="1278890"/>
          </a:xfrm>
          <a:prstGeom prst="rect">
            <a:avLst/>
          </a:prstGeom>
          <a:noFill/>
        </p:spPr>
        <p:txBody>
          <a:bodyPr wrap="square" lIns="90000" tIns="0" rIns="90000" bIns="46800"/>
          <a:p>
            <a:pPr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可以分为融资环境与投资环境。融资环境是指创业者为了扩大创业实力需要聚集资金的社会条件。投资环境特指创业者资金投向的项目行业及地区概况。</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0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0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0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04.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0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06.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07.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08.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0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13.xml><?xml version="1.0" encoding="utf-8"?>
<p:tagLst xmlns:p="http://schemas.openxmlformats.org/presentationml/2006/main">
  <p:tag name="PA" val="v3.0.1"/>
</p:tagLst>
</file>

<file path=ppt/tags/tag114.xml><?xml version="1.0" encoding="utf-8"?>
<p:tagLst xmlns:p="http://schemas.openxmlformats.org/presentationml/2006/main">
  <p:tag name="PA" val="v3.0.1"/>
</p:tagLst>
</file>

<file path=ppt/tags/tag115.xml><?xml version="1.0" encoding="utf-8"?>
<p:tagLst xmlns:p="http://schemas.openxmlformats.org/presentationml/2006/main">
  <p:tag name="PA" val="v3.0.1"/>
</p:tagLst>
</file>

<file path=ppt/tags/tag116.xml><?xml version="1.0" encoding="utf-8"?>
<p:tagLst xmlns:p="http://schemas.openxmlformats.org/presentationml/2006/main">
  <p:tag name="PA" val="v3.0.1"/>
</p:tagLst>
</file>

<file path=ppt/tags/tag117.xml><?xml version="1.0" encoding="utf-8"?>
<p:tagLst xmlns:p="http://schemas.openxmlformats.org/presentationml/2006/main">
  <p:tag name="PA" val="v3.0.1"/>
</p:tagLst>
</file>

<file path=ppt/tags/tag118.xml><?xml version="1.0" encoding="utf-8"?>
<p:tagLst xmlns:p="http://schemas.openxmlformats.org/presentationml/2006/main">
  <p:tag name="PA" val="v3.0.1"/>
</p:tagLst>
</file>

<file path=ppt/tags/tag119.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PA" val="v3.0.1"/>
</p:tagLst>
</file>

<file path=ppt/tags/tag121.xml><?xml version="1.0" encoding="utf-8"?>
<p:tagLst xmlns:p="http://schemas.openxmlformats.org/presentationml/2006/main">
  <p:tag name="PA" val="v3.0.1"/>
</p:tagLst>
</file>

<file path=ppt/tags/tag122.xml><?xml version="1.0" encoding="utf-8"?>
<p:tagLst xmlns:p="http://schemas.openxmlformats.org/presentationml/2006/main">
  <p:tag name="PA" val="v3.0.1"/>
</p:tagLst>
</file>

<file path=ppt/tags/tag123.xml><?xml version="1.0" encoding="utf-8"?>
<p:tagLst xmlns:p="http://schemas.openxmlformats.org/presentationml/2006/main">
  <p:tag name="PA" val="v3.0.1"/>
</p:tagLst>
</file>

<file path=ppt/tags/tag124.xml><?xml version="1.0" encoding="utf-8"?>
<p:tagLst xmlns:p="http://schemas.openxmlformats.org/presentationml/2006/main">
  <p:tag name="PA" val="v3.0.1"/>
</p:tagLst>
</file>

<file path=ppt/tags/tag125.xml><?xml version="1.0" encoding="utf-8"?>
<p:tagLst xmlns:p="http://schemas.openxmlformats.org/presentationml/2006/main">
  <p:tag name="PA" val="v3.0.1"/>
</p:tagLst>
</file>

<file path=ppt/tags/tag126.xml><?xml version="1.0" encoding="utf-8"?>
<p:tagLst xmlns:p="http://schemas.openxmlformats.org/presentationml/2006/main">
  <p:tag name="PA" val="v3.0.1"/>
</p:tagLst>
</file>

<file path=ppt/tags/tag127.xml><?xml version="1.0" encoding="utf-8"?>
<p:tagLst xmlns:p="http://schemas.openxmlformats.org/presentationml/2006/main">
  <p:tag name="PA" val="v3.0.1"/>
</p:tagLst>
</file>

<file path=ppt/tags/tag128.xml><?xml version="1.0" encoding="utf-8"?>
<p:tagLst xmlns:p="http://schemas.openxmlformats.org/presentationml/2006/main">
  <p:tag name="PA" val="v3.0.1"/>
</p:tagLst>
</file>

<file path=ppt/tags/tag129.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UNIT_COLOR_SCHEME_SHAPE_ID" val="2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477_4*l_h_i*1_4_1"/>
  <p:tag name="KSO_WM_TEMPLATE_CATEGORY" val="diagram"/>
  <p:tag name="KSO_WM_TEMPLATE_INDEX" val="201874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COLOR_SCHEME_SHAPE_ID" val="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77_4*l_h_i*1_2_1"/>
  <p:tag name="KSO_WM_TEMPLATE_CATEGORY" val="diagram"/>
  <p:tag name="KSO_WM_TEMPLATE_INDEX" val="201874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COLOR_SCHEME_SHAPE_ID" val="11"/>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77_4*l_h_x*1_4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COLOR_SCHEME_SHAPE_ID" val="6"/>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77_4*l_h_i*1_3_1"/>
  <p:tag name="KSO_WM_TEMPLATE_CATEGORY" val="diagram"/>
  <p:tag name="KSO_WM_TEMPLATE_INDEX" val="201874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COLOR_SCHEME_SHAPE_ID" val="12"/>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77_4*l_h_x*1_3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COLOR_SCHEME_SHAPE_ID" val="23"/>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77_4*l_h_i*1_1_1"/>
  <p:tag name="KSO_WM_TEMPLATE_CATEGORY" val="diagram"/>
  <p:tag name="KSO_WM_TEMPLATE_INDEX" val="201874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COLOR_SCHEME_SHAPE_ID" val="13"/>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77_4*l_h_x*1_1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COLOR_SCHEME_SHAPE_ID" val="14"/>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77_4*l_h_x*1_2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COLOR_SCHEME_SHAPE_ID" val="22"/>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77_4*l_h_a*1_1_1"/>
  <p:tag name="KSO_WM_TEMPLATE_CATEGORY" val="diagram"/>
  <p:tag name="KSO_WM_TEMPLATE_INDEX" val="20187477"/>
  <p:tag name="KSO_WM_UNIT_LAYERLEVEL" val="1_1_1"/>
  <p:tag name="KSO_WM_TAG_VERSION" val="1.0"/>
  <p:tag name="KSO_WM_BEAUTIFY_FLAG" val="#wm#"/>
  <p:tag name="KSO_WM_UNIT_TEXT_FILL_FORE_SCHEMECOLOR_INDEX" val="5"/>
  <p:tag name="KSO_WM_UNIT_TEXT_FILL_TYPE" val="1"/>
</p:tagLst>
</file>

<file path=ppt/tags/tag49.xml><?xml version="1.0" encoding="utf-8"?>
<p:tagLst xmlns:p="http://schemas.openxmlformats.org/presentationml/2006/main">
  <p:tag name="KSO_WM_UNIT_COLOR_SCHEME_SHAPE_ID" val="23"/>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77_4*l_h_f*1_1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UNIT_COLOR_SCHEME_SHAPE_ID" val="24"/>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77_4*l_h_a*1_3_1"/>
  <p:tag name="KSO_WM_TEMPLATE_CATEGORY" val="diagram"/>
  <p:tag name="KSO_WM_TEMPLATE_INDEX" val="20187477"/>
  <p:tag name="KSO_WM_UNIT_LAYERLEVEL" val="1_1_1"/>
  <p:tag name="KSO_WM_TAG_VERSION" val="1.0"/>
  <p:tag name="KSO_WM_BEAUTIFY_FLAG" val="#wm#"/>
  <p:tag name="KSO_WM_UNIT_TEXT_FILL_FORE_SCHEMECOLOR_INDEX" val="7"/>
  <p:tag name="KSO_WM_UNIT_TEXT_FILL_TYPE" val="1"/>
</p:tagLst>
</file>

<file path=ppt/tags/tag51.xml><?xml version="1.0" encoding="utf-8"?>
<p:tagLst xmlns:p="http://schemas.openxmlformats.org/presentationml/2006/main">
  <p:tag name="KSO_WM_UNIT_COLOR_SCHEME_SHAPE_ID" val="26"/>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77_4*l_h_f*1_3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COLOR_SCHEME_SHAPE_ID" val="28"/>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77_4*l_h_a*1_4_1"/>
  <p:tag name="KSO_WM_TEMPLATE_CATEGORY" val="diagram"/>
  <p:tag name="KSO_WM_TEMPLATE_INDEX" val="20187477"/>
  <p:tag name="KSO_WM_UNIT_LAYERLEVEL" val="1_1_1"/>
  <p:tag name="KSO_WM_TAG_VERSION" val="1.0"/>
  <p:tag name="KSO_WM_BEAUTIFY_FLAG" val="#wm#"/>
  <p:tag name="KSO_WM_UNIT_TEXT_FILL_FORE_SCHEMECOLOR_INDEX" val="8"/>
  <p:tag name="KSO_WM_UNIT_TEXT_FILL_TYPE" val="1"/>
</p:tagLst>
</file>

<file path=ppt/tags/tag53.xml><?xml version="1.0" encoding="utf-8"?>
<p:tagLst xmlns:p="http://schemas.openxmlformats.org/presentationml/2006/main">
  <p:tag name="KSO_WM_UNIT_COLOR_SCHEME_SHAPE_ID" val="29"/>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77_4*l_h_f*1_4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COLOR_SCHEME_SHAPE_ID" val="30"/>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77_4*l_h_a*1_2_1"/>
  <p:tag name="KSO_WM_TEMPLATE_CATEGORY" val="diagram"/>
  <p:tag name="KSO_WM_TEMPLATE_INDEX" val="20187477"/>
  <p:tag name="KSO_WM_UNIT_LAYERLEVEL" val="1_1_1"/>
  <p:tag name="KSO_WM_TAG_VERSION" val="1.0"/>
  <p:tag name="KSO_WM_BEAUTIFY_FLAG" val="#wm#"/>
  <p:tag name="KSO_WM_UNIT_TEXT_FILL_FORE_SCHEMECOLOR_INDEX" val="6"/>
  <p:tag name="KSO_WM_UNIT_TEXT_FILL_TYPE" val="1"/>
</p:tagLst>
</file>

<file path=ppt/tags/tag55.xml><?xml version="1.0" encoding="utf-8"?>
<p:tagLst xmlns:p="http://schemas.openxmlformats.org/presentationml/2006/main">
  <p:tag name="KSO_WM_UNIT_COLOR_SCHEME_SHAPE_ID" val="31"/>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77_4*l_h_f*1_2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3*l_i*1_1"/>
  <p:tag name="KSO_WM_TEMPLATE_CATEGORY" val="diagram"/>
  <p:tag name="KSO_WM_TEMPLATE_INDEX" val="20187487"/>
  <p:tag name="KSO_WM_UNIT_LAYERLEVEL" val="1_1"/>
  <p:tag name="KSO_WM_TAG_VERSION" val="1.0"/>
  <p:tag name="KSO_WM_BEAUTIFY_FLAG" val="#wm#"/>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3*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7487_3*l_i*1_3"/>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3*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3*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3*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3*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6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3*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3*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3*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3*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3*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6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3*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487_3*l_h_i*1_4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487_3*l_h_i*1_4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VALUE" val="159*12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87_3*l_h_x*1_4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87_3*l_h_f*1_4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7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87_3*l_h_a*1_4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3*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3*l_h_i*1_3_1"/>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3*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7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3*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487_3*l_h_i*1_5_3"/>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487_3*l_h_i*1_5_2"/>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VALUE" val="131*14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487_3*l_h_x*1_5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487_3*l_h_f*1_5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Lst>
</file>

<file path=ppt/tags/tag8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487_3*l_h_a*1_5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8"/>
  <p:tag name="KSO_WM_UNIT_TEXT_FILL_TYPE" val="1"/>
</p:tagLst>
</file>

<file path=ppt/tags/tag83.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3*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4.xml><?xml version="1.0" encoding="utf-8"?>
<p:tagLst xmlns:p="http://schemas.openxmlformats.org/presentationml/2006/main">
  <p:tag name="PA" val="v3.0.1"/>
</p:tagLst>
</file>

<file path=ppt/tags/tag85.xml><?xml version="1.0" encoding="utf-8"?>
<p:tagLst xmlns:p="http://schemas.openxmlformats.org/presentationml/2006/main">
  <p:tag name="PA" val="v3.0.1"/>
</p:tagLst>
</file>

<file path=ppt/tags/tag86.xml><?xml version="1.0" encoding="utf-8"?>
<p:tagLst xmlns:p="http://schemas.openxmlformats.org/presentationml/2006/main">
  <p:tag name="PA" val="v3.0.1"/>
</p:tagLst>
</file>

<file path=ppt/tags/tag87.xml><?xml version="1.0" encoding="utf-8"?>
<p:tagLst xmlns:p="http://schemas.openxmlformats.org/presentationml/2006/main">
  <p:tag name="PA" val="v3.0.1"/>
</p:tagLst>
</file>

<file path=ppt/tags/tag88.xml><?xml version="1.0" encoding="utf-8"?>
<p:tagLst xmlns:p="http://schemas.openxmlformats.org/presentationml/2006/main">
  <p:tag name="PA" val="v3.0.1"/>
</p:tagLst>
</file>

<file path=ppt/tags/tag8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9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9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95.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96.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9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9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9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4407</Words>
  <Application>WPS 演示</Application>
  <PresentationFormat>宽屏</PresentationFormat>
  <Paragraphs>245</Paragraphs>
  <Slides>20</Slides>
  <Notes>22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黑体</vt:lpstr>
      <vt:lpstr>Arial</vt:lpstr>
      <vt:lpstr>Century Gothic</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