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5"/>
  </p:handoutMasterIdLst>
  <p:sldIdLst>
    <p:sldId id="287" r:id="rId3"/>
    <p:sldId id="975" r:id="rId4"/>
    <p:sldId id="277" r:id="rId6"/>
    <p:sldId id="1047" r:id="rId7"/>
    <p:sldId id="278" r:id="rId8"/>
    <p:sldId id="319" r:id="rId9"/>
    <p:sldId id="1067" r:id="rId10"/>
    <p:sldId id="1068" r:id="rId11"/>
    <p:sldId id="1069" r:id="rId12"/>
    <p:sldId id="1070" r:id="rId13"/>
    <p:sldId id="1071" r:id="rId14"/>
    <p:sldId id="1072" r:id="rId15"/>
    <p:sldId id="320" r:id="rId16"/>
    <p:sldId id="1073" r:id="rId17"/>
    <p:sldId id="1074" r:id="rId18"/>
    <p:sldId id="1075" r:id="rId19"/>
    <p:sldId id="1077" r:id="rId20"/>
    <p:sldId id="1078" r:id="rId21"/>
    <p:sldId id="1079" r:id="rId22"/>
    <p:sldId id="1080" r:id="rId23"/>
    <p:sldId id="283"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4983"/>
    <a:srgbClr val="4B7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8" d="100"/>
          <a:sy n="98" d="100"/>
        </p:scale>
        <p:origin x="72" y="210"/>
      </p:cViewPr>
      <p:guideLst>
        <p:guide orient="horz" pos="2160"/>
        <p:guide pos="385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B173CAFF-1DA1-43A4-937D-B440D72DFB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6B265B9-2957-41F5-B400-3A4BB40C48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dirty="0"/>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7" name="矩形 6"/>
          <p:cNvSpPr/>
          <p:nvPr/>
        </p:nvSpPr>
        <p:spPr>
          <a:xfrm>
            <a:off x="143392" y="326668"/>
            <a:ext cx="399791" cy="385141"/>
          </a:xfrm>
          <a:prstGeom prst="rect">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
        <p:nvSpPr>
          <p:cNvPr id="8" name="矩形 7"/>
          <p:cNvSpPr/>
          <p:nvPr/>
        </p:nvSpPr>
        <p:spPr>
          <a:xfrm>
            <a:off x="337827" y="531567"/>
            <a:ext cx="285565" cy="275101"/>
          </a:xfrm>
          <a:prstGeom prst="rect">
            <a:avLst/>
          </a:pr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稻壳儿平台：耗崽设计1">
    <p:spTree>
      <p:nvGrpSpPr>
        <p:cNvPr id="1" name=""/>
        <p:cNvGrpSpPr/>
        <p:nvPr/>
      </p:nvGrpSpPr>
      <p:grpSpPr>
        <a:xfrm>
          <a:off x="0" y="0"/>
          <a:ext cx="0" cy="0"/>
          <a:chOff x="0" y="0"/>
          <a:chExt cx="0" cy="0"/>
        </a:xfrm>
      </p:grpSpPr>
      <p:sp>
        <p:nvSpPr>
          <p:cNvPr id="2" name="Freeform 5"/>
          <p:cNvSpPr/>
          <p:nvPr userDrawn="1"/>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稻壳儿平台：耗崽设计">
    <p:spTree>
      <p:nvGrpSpPr>
        <p:cNvPr id="1" name=""/>
        <p:cNvGrpSpPr/>
        <p:nvPr/>
      </p:nvGrpSpPr>
      <p:grpSpPr>
        <a:xfrm>
          <a:off x="0" y="0"/>
          <a:ext cx="0" cy="0"/>
          <a:chOff x="0" y="0"/>
          <a:chExt cx="0" cy="0"/>
        </a:xfrm>
      </p:grpSpPr>
      <p:sp>
        <p:nvSpPr>
          <p:cNvPr id="2" name="任意多边形: 形状 1"/>
          <p:cNvSpPr/>
          <p:nvPr userDrawn="1"/>
        </p:nvSpPr>
        <p:spPr>
          <a:xfrm>
            <a:off x="4616871" y="0"/>
            <a:ext cx="7575129" cy="6858000"/>
          </a:xfrm>
          <a:custGeom>
            <a:avLst/>
            <a:gdLst>
              <a:gd name="connsiteX0" fmla="*/ 32164 w 7575129"/>
              <a:gd name="connsiteY0" fmla="*/ 0 h 6858000"/>
              <a:gd name="connsiteX1" fmla="*/ 7575129 w 7575129"/>
              <a:gd name="connsiteY1" fmla="*/ 0 h 6858000"/>
              <a:gd name="connsiteX2" fmla="*/ 7575129 w 7575129"/>
              <a:gd name="connsiteY2" fmla="*/ 6858000 h 6858000"/>
              <a:gd name="connsiteX3" fmla="*/ 0 w 7575129"/>
              <a:gd name="connsiteY3" fmla="*/ 6858000 h 6858000"/>
              <a:gd name="connsiteX4" fmla="*/ 17853 w 7575129"/>
              <a:gd name="connsiteY4" fmla="*/ 6826951 h 6858000"/>
              <a:gd name="connsiteX5" fmla="*/ 885714 w 7575129"/>
              <a:gd name="connsiteY5" fmla="*/ 3399504 h 6858000"/>
              <a:gd name="connsiteX6" fmla="*/ 176647 w 7575129"/>
              <a:gd name="connsiteY6" fmla="*/ 2821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5129" h="6858000">
                <a:moveTo>
                  <a:pt x="32164" y="0"/>
                </a:moveTo>
                <a:lnTo>
                  <a:pt x="7575129" y="0"/>
                </a:lnTo>
                <a:lnTo>
                  <a:pt x="7575129" y="6858000"/>
                </a:lnTo>
                <a:lnTo>
                  <a:pt x="0" y="6858000"/>
                </a:lnTo>
                <a:lnTo>
                  <a:pt x="17853" y="6826951"/>
                </a:lnTo>
                <a:cubicBezTo>
                  <a:pt x="571327" y="5808097"/>
                  <a:pt x="885714" y="4640515"/>
                  <a:pt x="885714" y="3399504"/>
                </a:cubicBezTo>
                <a:cubicBezTo>
                  <a:pt x="885714" y="2282594"/>
                  <a:pt x="631061" y="1225162"/>
                  <a:pt x="176647" y="282100"/>
                </a:cubicBezTo>
                <a:close/>
              </a:path>
            </a:pathLst>
          </a:cu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602523"/>
            <a:ext cx="301451" cy="1899139"/>
          </a:xfrm>
          <a:prstGeom prst="rect">
            <a:avLst/>
          </a:pr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C3F53824-EC1A-40AA-BA1C-693A4E0E72D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33567E08-6BB5-4353-B413-25CFA409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5" Type="http://schemas.openxmlformats.org/officeDocument/2006/relationships/notesSlide" Target="../notesSlides/notesSlide9.xml"/><Relationship Id="rId34" Type="http://schemas.openxmlformats.org/officeDocument/2006/relationships/slideLayout" Target="../slideLayouts/slideLayout2.xml"/><Relationship Id="rId33" Type="http://schemas.openxmlformats.org/officeDocument/2006/relationships/tags" Target="../tags/tag118.xml"/><Relationship Id="rId32" Type="http://schemas.openxmlformats.org/officeDocument/2006/relationships/tags" Target="../tags/tag117.xml"/><Relationship Id="rId31" Type="http://schemas.openxmlformats.org/officeDocument/2006/relationships/tags" Target="../tags/tag116.xml"/><Relationship Id="rId30" Type="http://schemas.openxmlformats.org/officeDocument/2006/relationships/tags" Target="../tags/tag115.xml"/><Relationship Id="rId3" Type="http://schemas.openxmlformats.org/officeDocument/2006/relationships/tags" Target="../tags/tag88.xml"/><Relationship Id="rId29" Type="http://schemas.openxmlformats.org/officeDocument/2006/relationships/tags" Target="../tags/tag114.xml"/><Relationship Id="rId28" Type="http://schemas.openxmlformats.org/officeDocument/2006/relationships/tags" Target="../tags/tag113.xml"/><Relationship Id="rId27" Type="http://schemas.openxmlformats.org/officeDocument/2006/relationships/tags" Target="../tags/tag112.xml"/><Relationship Id="rId26" Type="http://schemas.openxmlformats.org/officeDocument/2006/relationships/tags" Target="../tags/tag111.xml"/><Relationship Id="rId25" Type="http://schemas.openxmlformats.org/officeDocument/2006/relationships/tags" Target="../tags/tag110.xml"/><Relationship Id="rId24" Type="http://schemas.openxmlformats.org/officeDocument/2006/relationships/tags" Target="../tags/tag109.xml"/><Relationship Id="rId23" Type="http://schemas.openxmlformats.org/officeDocument/2006/relationships/tags" Target="../tags/tag108.xml"/><Relationship Id="rId22" Type="http://schemas.openxmlformats.org/officeDocument/2006/relationships/tags" Target="../tags/tag107.xml"/><Relationship Id="rId21" Type="http://schemas.openxmlformats.org/officeDocument/2006/relationships/tags" Target="../tags/tag106.xml"/><Relationship Id="rId20" Type="http://schemas.openxmlformats.org/officeDocument/2006/relationships/tags" Target="../tags/tag105.xml"/><Relationship Id="rId2" Type="http://schemas.openxmlformats.org/officeDocument/2006/relationships/tags" Target="../tags/tag87.xml"/><Relationship Id="rId19" Type="http://schemas.openxmlformats.org/officeDocument/2006/relationships/tags" Target="../tags/tag104.xml"/><Relationship Id="rId18" Type="http://schemas.openxmlformats.org/officeDocument/2006/relationships/tags" Target="../tags/tag103.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6.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2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6" Type="http://schemas.openxmlformats.org/officeDocument/2006/relationships/notesSlide" Target="../notesSlides/notesSlide15.xml"/><Relationship Id="rId25" Type="http://schemas.openxmlformats.org/officeDocument/2006/relationships/slideLayout" Target="../slideLayouts/slideLayout2.xml"/><Relationship Id="rId24" Type="http://schemas.openxmlformats.org/officeDocument/2006/relationships/tags" Target="../tags/tag151.xml"/><Relationship Id="rId23" Type="http://schemas.openxmlformats.org/officeDocument/2006/relationships/tags" Target="../tags/tag150.xml"/><Relationship Id="rId22" Type="http://schemas.openxmlformats.org/officeDocument/2006/relationships/tags" Target="../tags/tag149.xml"/><Relationship Id="rId21" Type="http://schemas.openxmlformats.org/officeDocument/2006/relationships/tags" Target="../tags/tag148.xml"/><Relationship Id="rId20" Type="http://schemas.openxmlformats.org/officeDocument/2006/relationships/tags" Target="../tags/tag147.xml"/><Relationship Id="rId2" Type="http://schemas.openxmlformats.org/officeDocument/2006/relationships/tags" Target="../tags/tag129.xml"/><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tags" Target="../tags/tag128.xml"/></Relationships>
</file>

<file path=ppt/slides/_rels/slide17.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1" Type="http://schemas.openxmlformats.org/officeDocument/2006/relationships/notesSlide" Target="../notesSlides/notesSlide16.xml"/><Relationship Id="rId30" Type="http://schemas.openxmlformats.org/officeDocument/2006/relationships/slideLayout" Target="../slideLayouts/slideLayout2.xml"/><Relationship Id="rId3" Type="http://schemas.openxmlformats.org/officeDocument/2006/relationships/tags" Target="../tags/tag154.xml"/><Relationship Id="rId29" Type="http://schemas.openxmlformats.org/officeDocument/2006/relationships/tags" Target="../tags/tag180.xml"/><Relationship Id="rId28" Type="http://schemas.openxmlformats.org/officeDocument/2006/relationships/tags" Target="../tags/tag179.xml"/><Relationship Id="rId27" Type="http://schemas.openxmlformats.org/officeDocument/2006/relationships/tags" Target="../tags/tag178.xml"/><Relationship Id="rId26" Type="http://schemas.openxmlformats.org/officeDocument/2006/relationships/tags" Target="../tags/tag177.xml"/><Relationship Id="rId25" Type="http://schemas.openxmlformats.org/officeDocument/2006/relationships/tags" Target="../tags/tag176.xml"/><Relationship Id="rId24" Type="http://schemas.openxmlformats.org/officeDocument/2006/relationships/tags" Target="../tags/tag175.xml"/><Relationship Id="rId23" Type="http://schemas.openxmlformats.org/officeDocument/2006/relationships/tags" Target="../tags/tag174.xml"/><Relationship Id="rId22" Type="http://schemas.openxmlformats.org/officeDocument/2006/relationships/tags" Target="../tags/tag173.xml"/><Relationship Id="rId21" Type="http://schemas.openxmlformats.org/officeDocument/2006/relationships/tags" Target="../tags/tag172.xml"/><Relationship Id="rId20" Type="http://schemas.openxmlformats.org/officeDocument/2006/relationships/tags" Target="../tags/tag171.xml"/><Relationship Id="rId2" Type="http://schemas.openxmlformats.org/officeDocument/2006/relationships/tags" Target="../tags/tag153.xml"/><Relationship Id="rId19" Type="http://schemas.openxmlformats.org/officeDocument/2006/relationships/tags" Target="../tags/tag170.xml"/><Relationship Id="rId18" Type="http://schemas.openxmlformats.org/officeDocument/2006/relationships/tags" Target="../tags/tag169.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181.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9" Type="http://schemas.openxmlformats.org/officeDocument/2006/relationships/notesSlide" Target="../notesSlides/notesSlide18.xml"/><Relationship Id="rId18" Type="http://schemas.openxmlformats.org/officeDocument/2006/relationships/slideLayout" Target="../slideLayouts/slideLayout2.xml"/><Relationship Id="rId17" Type="http://schemas.openxmlformats.org/officeDocument/2006/relationships/tags" Target="../tags/tag198.xml"/><Relationship Id="rId16" Type="http://schemas.openxmlformats.org/officeDocument/2006/relationships/tags" Target="../tags/tag197.xml"/><Relationship Id="rId15" Type="http://schemas.openxmlformats.org/officeDocument/2006/relationships/tags" Target="../tags/tag196.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1" Type="http://schemas.openxmlformats.org/officeDocument/2006/relationships/notesSlide" Target="../notesSlides/notesSlide19.xml"/><Relationship Id="rId30" Type="http://schemas.openxmlformats.org/officeDocument/2006/relationships/slideLayout" Target="../slideLayouts/slideLayout2.xml"/><Relationship Id="rId3" Type="http://schemas.openxmlformats.org/officeDocument/2006/relationships/tags" Target="../tags/tag201.xml"/><Relationship Id="rId29" Type="http://schemas.openxmlformats.org/officeDocument/2006/relationships/tags" Target="../tags/tag219.xml"/><Relationship Id="rId28" Type="http://schemas.openxmlformats.org/officeDocument/2006/relationships/image" Target="../media/image14.svg"/><Relationship Id="rId27" Type="http://schemas.openxmlformats.org/officeDocument/2006/relationships/image" Target="../media/image13.png"/><Relationship Id="rId26" Type="http://schemas.openxmlformats.org/officeDocument/2006/relationships/tags" Target="../tags/tag218.xml"/><Relationship Id="rId25" Type="http://schemas.openxmlformats.org/officeDocument/2006/relationships/image" Target="../media/image12.svg"/><Relationship Id="rId24" Type="http://schemas.openxmlformats.org/officeDocument/2006/relationships/image" Target="../media/image11.png"/><Relationship Id="rId23" Type="http://schemas.openxmlformats.org/officeDocument/2006/relationships/tags" Target="../tags/tag217.xml"/><Relationship Id="rId22" Type="http://schemas.openxmlformats.org/officeDocument/2006/relationships/image" Target="../media/image10.svg"/><Relationship Id="rId21" Type="http://schemas.openxmlformats.org/officeDocument/2006/relationships/image" Target="../media/image9.png"/><Relationship Id="rId20" Type="http://schemas.openxmlformats.org/officeDocument/2006/relationships/tags" Target="../tags/tag216.xml"/><Relationship Id="rId2" Type="http://schemas.openxmlformats.org/officeDocument/2006/relationships/tags" Target="../tags/tag200.xml"/><Relationship Id="rId19" Type="http://schemas.openxmlformats.org/officeDocument/2006/relationships/image" Target="../media/image8.svg"/><Relationship Id="rId18" Type="http://schemas.openxmlformats.org/officeDocument/2006/relationships/image" Target="../media/image7.png"/><Relationship Id="rId17" Type="http://schemas.openxmlformats.org/officeDocument/2006/relationships/tags" Target="../tags/tag215.xml"/><Relationship Id="rId16" Type="http://schemas.openxmlformats.org/officeDocument/2006/relationships/tags" Target="../tags/tag214.xml"/><Relationship Id="rId15" Type="http://schemas.openxmlformats.org/officeDocument/2006/relationships/tags" Target="../tags/tag213.xml"/><Relationship Id="rId14" Type="http://schemas.openxmlformats.org/officeDocument/2006/relationships/tags" Target="../tags/tag212.xml"/><Relationship Id="rId13" Type="http://schemas.openxmlformats.org/officeDocument/2006/relationships/tags" Target="../tags/tag211.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tags" Target="../tags/tag199.xml"/></Relationships>
</file>

<file path=ppt/slides/_rels/slide21.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0" Type="http://schemas.openxmlformats.org/officeDocument/2006/relationships/notesSlide" Target="../notesSlides/notesSlide20.xml"/><Relationship Id="rId2" Type="http://schemas.openxmlformats.org/officeDocument/2006/relationships/tags" Target="../tags/tag221.xml"/><Relationship Id="rId19" Type="http://schemas.openxmlformats.org/officeDocument/2006/relationships/slideLayout" Target="../slideLayouts/slideLayout1.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tags" Target="../tags/tag220.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3" Type="http://schemas.openxmlformats.org/officeDocument/2006/relationships/notesSlide" Target="../notesSlides/notesSlide6.xml"/><Relationship Id="rId22" Type="http://schemas.openxmlformats.org/officeDocument/2006/relationships/slideLayout" Target="../slideLayouts/slideLayout2.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9" Type="http://schemas.openxmlformats.org/officeDocument/2006/relationships/notesSlide" Target="../notesSlides/notesSlide7.xml"/><Relationship Id="rId28" Type="http://schemas.openxmlformats.org/officeDocument/2006/relationships/slideLayout" Target="../slideLayouts/slideLayout2.xml"/><Relationship Id="rId27" Type="http://schemas.openxmlformats.org/officeDocument/2006/relationships/tags" Target="../tags/tag74.xml"/><Relationship Id="rId26" Type="http://schemas.openxmlformats.org/officeDocument/2006/relationships/tags" Target="../tags/tag73.xml"/><Relationship Id="rId25" Type="http://schemas.openxmlformats.org/officeDocument/2006/relationships/tags" Target="../tags/tag72.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9.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3" Type="http://schemas.openxmlformats.org/officeDocument/2006/relationships/notesSlide" Target="../notesSlides/notesSlide8.xml"/><Relationship Id="rId12" Type="http://schemas.openxmlformats.org/officeDocument/2006/relationships/slideLayout" Target="../slideLayouts/slideLayout2.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任意多边形 19"/>
          <p:cNvSpPr/>
          <p:nvPr>
            <p:custDataLst>
              <p:tags r:id="rId1"/>
            </p:custDataLst>
          </p:nvPr>
        </p:nvSpPr>
        <p:spPr bwMode="auto">
          <a:xfrm rot="5400000">
            <a:off x="1180142" y="5887082"/>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17" name="组合 16"/>
          <p:cNvGrpSpPr/>
          <p:nvPr/>
        </p:nvGrpSpPr>
        <p:grpSpPr>
          <a:xfrm>
            <a:off x="6130993" y="1893351"/>
            <a:ext cx="5745480" cy="1579410"/>
            <a:chOff x="752337" y="1163273"/>
            <a:chExt cx="5745480" cy="1579410"/>
          </a:xfrm>
        </p:grpSpPr>
        <p:sp>
          <p:nvSpPr>
            <p:cNvPr id="18" name="矩形 17"/>
            <p:cNvSpPr/>
            <p:nvPr/>
          </p:nvSpPr>
          <p:spPr>
            <a:xfrm>
              <a:off x="752337" y="1163273"/>
              <a:ext cx="5745480" cy="1567180"/>
            </a:xfrm>
            <a:prstGeom prst="rect">
              <a:avLst/>
            </a:prstGeom>
          </p:spPr>
          <p:txBody>
            <a:bodyPr wrap="square" lIns="91284" tIns="45642" rIns="91284" bIns="45642">
              <a:spAutoFit/>
            </a:bodyPr>
            <a:lstStyle/>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大学生创新创业教育</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（含实训手册）</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p:txBody>
        </p:sp>
        <p:cxnSp>
          <p:nvCxnSpPr>
            <p:cNvPr id="21" name="直接连接符 20"/>
            <p:cNvCxnSpPr/>
            <p:nvPr/>
          </p:nvCxnSpPr>
          <p:spPr>
            <a:xfrm flipH="1">
              <a:off x="917335" y="2739579"/>
              <a:ext cx="5184000" cy="3104"/>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sp>
        <p:nvSpPr>
          <p:cNvPr id="33" name="PA_任意多边形 19"/>
          <p:cNvSpPr/>
          <p:nvPr>
            <p:custDataLst>
              <p:tags r:id="rId2"/>
            </p:custDataLst>
          </p:nvPr>
        </p:nvSpPr>
        <p:spPr bwMode="auto">
          <a:xfrm rot="5400000">
            <a:off x="10753670" y="5073113"/>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4" name="PA_任意多边形 19"/>
          <p:cNvSpPr/>
          <p:nvPr>
            <p:custDataLst>
              <p:tags r:id="rId3"/>
            </p:custDataLst>
          </p:nvPr>
        </p:nvSpPr>
        <p:spPr bwMode="auto">
          <a:xfrm rot="5400000">
            <a:off x="10206754" y="5387657"/>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PA_任意多边形 19"/>
          <p:cNvSpPr/>
          <p:nvPr>
            <p:custDataLst>
              <p:tags r:id="rId4"/>
            </p:custDataLst>
          </p:nvPr>
        </p:nvSpPr>
        <p:spPr bwMode="auto">
          <a:xfrm rot="5400000">
            <a:off x="10731354" y="5722984"/>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6" name="PA_任意多边形 19"/>
          <p:cNvSpPr/>
          <p:nvPr>
            <p:custDataLst>
              <p:tags r:id="rId5"/>
            </p:custDataLst>
          </p:nvPr>
        </p:nvSpPr>
        <p:spPr bwMode="auto">
          <a:xfrm rot="5400000">
            <a:off x="9694666" y="-1062471"/>
            <a:ext cx="1930546" cy="216419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3" name="组合 2"/>
          <p:cNvGrpSpPr/>
          <p:nvPr/>
        </p:nvGrpSpPr>
        <p:grpSpPr>
          <a:xfrm>
            <a:off x="0" y="525803"/>
            <a:ext cx="5814577" cy="4446141"/>
            <a:chOff x="0" y="525803"/>
            <a:chExt cx="5814577" cy="4446141"/>
          </a:xfrm>
        </p:grpSpPr>
        <p:sp>
          <p:nvSpPr>
            <p:cNvPr id="5" name="PA_任意多边形 19"/>
            <p:cNvSpPr/>
            <p:nvPr>
              <p:custDataLst>
                <p:tags r:id="rId6"/>
              </p:custDataLst>
            </p:nvPr>
          </p:nvSpPr>
          <p:spPr bwMode="auto">
            <a:xfrm rot="5400000">
              <a:off x="4556975" y="2111448"/>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 name="PA_任意多边形 19"/>
            <p:cNvSpPr/>
            <p:nvPr>
              <p:custDataLst>
                <p:tags r:id="rId7"/>
              </p:custDataLst>
            </p:nvPr>
          </p:nvSpPr>
          <p:spPr bwMode="auto">
            <a:xfrm rot="5400000">
              <a:off x="2009504" y="2124374"/>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8" name="PA_任意多边形 19"/>
            <p:cNvSpPr/>
            <p:nvPr>
              <p:custDataLst>
                <p:tags r:id="rId8"/>
              </p:custDataLst>
            </p:nvPr>
          </p:nvSpPr>
          <p:spPr bwMode="auto">
            <a:xfrm rot="5400000">
              <a:off x="2833631" y="1668014"/>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9"/>
              </p:custDataLst>
            </p:nvPr>
          </p:nvSpPr>
          <p:spPr bwMode="auto">
            <a:xfrm rot="5400000">
              <a:off x="4084859" y="474058"/>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10"/>
              </p:custDataLst>
            </p:nvPr>
          </p:nvSpPr>
          <p:spPr bwMode="auto">
            <a:xfrm rot="5400000">
              <a:off x="3845249" y="959339"/>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11"/>
              </p:custDataLst>
            </p:nvPr>
          </p:nvSpPr>
          <p:spPr bwMode="auto">
            <a:xfrm rot="5400000">
              <a:off x="2296435" y="100321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PA_任意多边形 19"/>
            <p:cNvSpPr/>
            <p:nvPr>
              <p:custDataLst>
                <p:tags r:id="rId12"/>
              </p:custDataLst>
            </p:nvPr>
          </p:nvSpPr>
          <p:spPr bwMode="auto">
            <a:xfrm rot="5400000">
              <a:off x="83564" y="3162634"/>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3" name="PA_任意多边形 19"/>
            <p:cNvSpPr/>
            <p:nvPr>
              <p:custDataLst>
                <p:tags r:id="rId13"/>
              </p:custDataLst>
            </p:nvPr>
          </p:nvSpPr>
          <p:spPr bwMode="auto">
            <a:xfrm rot="5400000">
              <a:off x="927484" y="2567120"/>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4" name="PA_任意多边形 19"/>
            <p:cNvSpPr/>
            <p:nvPr>
              <p:custDataLst>
                <p:tags r:id="rId14"/>
              </p:custDataLst>
            </p:nvPr>
          </p:nvSpPr>
          <p:spPr bwMode="auto">
            <a:xfrm rot="5400000">
              <a:off x="2390787" y="3659983"/>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5" name="PA_任意多边形 19"/>
            <p:cNvSpPr/>
            <p:nvPr>
              <p:custDataLst>
                <p:tags r:id="rId15"/>
              </p:custDataLst>
            </p:nvPr>
          </p:nvSpPr>
          <p:spPr bwMode="auto">
            <a:xfrm rot="5400000">
              <a:off x="2260555" y="414942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0" name="PA_任意多边形 19"/>
            <p:cNvSpPr/>
            <p:nvPr>
              <p:custDataLst>
                <p:tags r:id="rId16"/>
              </p:custDataLst>
            </p:nvPr>
          </p:nvSpPr>
          <p:spPr bwMode="auto">
            <a:xfrm rot="5400000">
              <a:off x="4530108" y="349580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1" name="PA_任意多边形 19"/>
            <p:cNvSpPr/>
            <p:nvPr>
              <p:custDataLst>
                <p:tags r:id="rId17"/>
              </p:custDataLst>
            </p:nvPr>
          </p:nvSpPr>
          <p:spPr bwMode="auto">
            <a:xfrm rot="5400000">
              <a:off x="3983192" y="3810345"/>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2" name="PA_任意多边形 19"/>
            <p:cNvSpPr/>
            <p:nvPr>
              <p:custDataLst>
                <p:tags r:id="rId18"/>
              </p:custDataLst>
            </p:nvPr>
          </p:nvSpPr>
          <p:spPr bwMode="auto">
            <a:xfrm rot="5400000">
              <a:off x="4507792" y="414567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19"/>
              </p:custDataLst>
            </p:nvPr>
          </p:nvSpPr>
          <p:spPr bwMode="auto">
            <a:xfrm rot="5400000">
              <a:off x="685758" y="1398401"/>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20"/>
              </p:custDataLst>
            </p:nvPr>
          </p:nvSpPr>
          <p:spPr bwMode="auto">
            <a:xfrm rot="5400000">
              <a:off x="1127392" y="185522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47" name="PA_任意多边形 19"/>
          <p:cNvSpPr/>
          <p:nvPr>
            <p:custDataLst>
              <p:tags r:id="rId21"/>
            </p:custDataLst>
          </p:nvPr>
        </p:nvSpPr>
        <p:spPr bwMode="auto">
          <a:xfrm rot="5400000">
            <a:off x="-1067890" y="-951291"/>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 name="文本框 1"/>
          <p:cNvSpPr txBox="1"/>
          <p:nvPr/>
        </p:nvSpPr>
        <p:spPr>
          <a:xfrm>
            <a:off x="7097395" y="3848100"/>
            <a:ext cx="3543300" cy="521970"/>
          </a:xfrm>
          <a:prstGeom prst="rect">
            <a:avLst/>
          </a:prstGeom>
          <a:noFill/>
        </p:spPr>
        <p:txBody>
          <a:bodyPr wrap="square" rtlCol="0">
            <a:spAutoFit/>
          </a:bodyPr>
          <a:p>
            <a:pPr algn="ctr"/>
            <a:r>
              <a:rPr lang="zh-CN" altLang="en-US" sz="2800" b="1"/>
              <a:t>语文出版社</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39420" y="1108710"/>
            <a:ext cx="7739380" cy="44831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（一）创业机会评价的特殊性</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二、创业机会的评价</a:t>
            </a:r>
            <a:endParaRPr lang="zh-CN" altLang="en-US" sz="2400" b="1" dirty="0">
              <a:solidFill>
                <a:prstClr val="black"/>
              </a:solidFill>
              <a:latin typeface="黑体" panose="02010609060101010101" charset="-122"/>
              <a:ea typeface="黑体" panose="02010609060101010101" charset="-122"/>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黑体" panose="02010609060101010101" charset="-122"/>
              <a:ea typeface="黑体" panose="02010609060101010101" charset="-122"/>
            </a:endParaRPr>
          </a:p>
        </p:txBody>
      </p:sp>
      <p:sp>
        <p:nvSpPr>
          <p:cNvPr id="38" name="Oval 9"/>
          <p:cNvSpPr/>
          <p:nvPr>
            <p:custDataLst>
              <p:tags r:id="rId6"/>
            </p:custDataLst>
          </p:nvPr>
        </p:nvSpPr>
        <p:spPr>
          <a:xfrm>
            <a:off x="5615359" y="3655414"/>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7"/>
            </p:custDataLst>
          </p:nvPr>
        </p:nvSpPr>
        <p:spPr>
          <a:xfrm>
            <a:off x="4168149" y="3655414"/>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8"/>
            </p:custDataLst>
          </p:nvPr>
        </p:nvSpPr>
        <p:spPr>
          <a:xfrm>
            <a:off x="4168149" y="2209808"/>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9"/>
            </p:custDataLst>
          </p:nvPr>
        </p:nvSpPr>
        <p:spPr>
          <a:xfrm>
            <a:off x="5615359" y="2209808"/>
            <a:ext cx="2390479" cy="2390478"/>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10"/>
            </p:custDataLst>
          </p:nvPr>
        </p:nvSpPr>
        <p:spPr bwMode="auto">
          <a:xfrm>
            <a:off x="4984530" y="2947942"/>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1"/>
            </p:custDataLst>
          </p:nvPr>
        </p:nvSpPr>
        <p:spPr bwMode="auto">
          <a:xfrm>
            <a:off x="4984530" y="458729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2"/>
            </p:custDataLst>
          </p:nvPr>
        </p:nvSpPr>
        <p:spPr bwMode="auto">
          <a:xfrm>
            <a:off x="6653866" y="458729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3"/>
            </p:custDataLst>
          </p:nvPr>
        </p:nvSpPr>
        <p:spPr>
          <a:xfrm rot="16200000">
            <a:off x="5017184" y="394965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8" name="Left-Right Arrow 19"/>
          <p:cNvSpPr/>
          <p:nvPr>
            <p:custDataLst>
              <p:tags r:id="rId14"/>
            </p:custDataLst>
          </p:nvPr>
        </p:nvSpPr>
        <p:spPr>
          <a:xfrm>
            <a:off x="5804594" y="476480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9" name="Left-Right Arrow 19"/>
          <p:cNvSpPr/>
          <p:nvPr>
            <p:custDataLst>
              <p:tags r:id="rId15"/>
            </p:custDataLst>
          </p:nvPr>
        </p:nvSpPr>
        <p:spPr>
          <a:xfrm rot="5400000">
            <a:off x="6636092" y="394965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0" name="Left-Right Arrow 19"/>
          <p:cNvSpPr/>
          <p:nvPr>
            <p:custDataLst>
              <p:tags r:id="rId16"/>
            </p:custDataLst>
          </p:nvPr>
        </p:nvSpPr>
        <p:spPr>
          <a:xfrm>
            <a:off x="5830278" y="3233349"/>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2" name="组合 1"/>
          <p:cNvGrpSpPr/>
          <p:nvPr>
            <p:custDataLst>
              <p:tags r:id="rId17"/>
            </p:custDataLst>
          </p:nvPr>
        </p:nvGrpSpPr>
        <p:grpSpPr>
          <a:xfrm>
            <a:off x="6653866" y="2915193"/>
            <a:ext cx="630828" cy="698418"/>
            <a:chOff x="6686434" y="2915193"/>
            <a:chExt cx="630828" cy="698418"/>
          </a:xfrm>
          <a:solidFill>
            <a:sysClr val="window" lastClr="FFFFFF">
              <a:lumMod val="95000"/>
            </a:sysClr>
          </a:solidFill>
        </p:grpSpPr>
        <p:sp>
          <p:nvSpPr>
            <p:cNvPr id="76" name="PA-任意多边形 445"/>
            <p:cNvSpPr/>
            <p:nvPr>
              <p:custDataLst>
                <p:tags r:id="rId18"/>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77" name="PA-任意多边形 446"/>
            <p:cNvSpPr>
              <a:spLocks noEditPoints="1"/>
            </p:cNvSpPr>
            <p:nvPr>
              <p:custDataLst>
                <p:tags r:id="rId19"/>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78" name="PA-任意多边形 447"/>
            <p:cNvSpPr/>
            <p:nvPr>
              <p:custDataLst>
                <p:tags r:id="rId20"/>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79" name="PA-任意多边形 448"/>
            <p:cNvSpPr/>
            <p:nvPr>
              <p:custDataLst>
                <p:tags r:id="rId21"/>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80" name="PA-任意多边形 449"/>
            <p:cNvSpPr/>
            <p:nvPr>
              <p:custDataLst>
                <p:tags r:id="rId22"/>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81" name="PA-任意多边形 450"/>
            <p:cNvSpPr/>
            <p:nvPr>
              <p:custDataLst>
                <p:tags r:id="rId23"/>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82" name="PA-任意多边形 451"/>
            <p:cNvSpPr/>
            <p:nvPr>
              <p:custDataLst>
                <p:tags r:id="rId24"/>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sp>
          <p:nvSpPr>
            <p:cNvPr id="83" name="PA-任意多边形 452"/>
            <p:cNvSpPr/>
            <p:nvPr>
              <p:custDataLst>
                <p:tags r:id="rId25"/>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ea typeface="黑体" panose="02010609060101010101" charset="-122"/>
              </a:endParaRPr>
            </a:p>
          </p:txBody>
        </p:sp>
      </p:grpSp>
      <p:sp>
        <p:nvSpPr>
          <p:cNvPr id="84" name="Title 13"/>
          <p:cNvSpPr txBox="1"/>
          <p:nvPr>
            <p:custDataLst>
              <p:tags r:id="rId26"/>
            </p:custDataLst>
          </p:nvPr>
        </p:nvSpPr>
        <p:spPr bwMode="auto">
          <a:xfrm>
            <a:off x="762000" y="1863090"/>
            <a:ext cx="3550920" cy="530225"/>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2000" b="1" spc="300">
                <a:solidFill>
                  <a:srgbClr val="1F74AD"/>
                </a:solidFill>
                <a:latin typeface="黑体" panose="02010609060101010101" charset="-122"/>
                <a:ea typeface="黑体" panose="02010609060101010101" charset="-122"/>
                <a:cs typeface="Lato Regular"/>
              </a:rPr>
              <a:t>1. 机会信息的不对称性</a:t>
            </a:r>
            <a:endParaRPr lang="zh-CN" altLang="en-US" sz="2000" b="1" spc="300">
              <a:solidFill>
                <a:srgbClr val="1F74AD"/>
              </a:solidFill>
              <a:latin typeface="黑体" panose="02010609060101010101" charset="-122"/>
              <a:ea typeface="黑体" panose="02010609060101010101" charset="-122"/>
              <a:cs typeface="Lato Regular"/>
            </a:endParaRPr>
          </a:p>
        </p:txBody>
      </p:sp>
      <p:sp>
        <p:nvSpPr>
          <p:cNvPr id="85" name="Content Placeholder 2"/>
          <p:cNvSpPr txBox="1"/>
          <p:nvPr>
            <p:custDataLst>
              <p:tags r:id="rId27"/>
            </p:custDataLst>
          </p:nvPr>
        </p:nvSpPr>
        <p:spPr bwMode="auto">
          <a:xfrm>
            <a:off x="762000" y="2606675"/>
            <a:ext cx="3265170" cy="600075"/>
          </a:xfrm>
          <a:prstGeom prst="rect">
            <a:avLst/>
          </a:prstGeom>
          <a:noFill/>
          <a:ln>
            <a:noFill/>
          </a:ln>
        </p:spPr>
        <p:txBody>
          <a:bodyPr lIns="90000" tIns="0" rIns="90000" bIns="46800">
            <a:normAutofit lnSpcReduction="10000"/>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1600" spc="150">
                <a:latin typeface="黑体" panose="02010609060101010101" charset="-122"/>
                <a:ea typeface="黑体" panose="02010609060101010101" charset="-122"/>
              </a:rPr>
              <a:t>创业者在创业机会的解读上通常面临信息的不对称。</a:t>
            </a:r>
            <a:endParaRPr lang="zh-CN" altLang="en-US" sz="1600" spc="150">
              <a:latin typeface="黑体" panose="02010609060101010101" charset="-122"/>
              <a:ea typeface="黑体" panose="02010609060101010101" charset="-122"/>
            </a:endParaRPr>
          </a:p>
        </p:txBody>
      </p:sp>
      <p:sp>
        <p:nvSpPr>
          <p:cNvPr id="86" name="Title 13"/>
          <p:cNvSpPr txBox="1"/>
          <p:nvPr>
            <p:custDataLst>
              <p:tags r:id="rId28"/>
            </p:custDataLst>
          </p:nvPr>
        </p:nvSpPr>
        <p:spPr bwMode="auto">
          <a:xfrm>
            <a:off x="762000" y="4116699"/>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2000" b="1" spc="300">
                <a:solidFill>
                  <a:srgbClr val="1AA3AA"/>
                </a:solidFill>
                <a:latin typeface="黑体" panose="02010609060101010101" charset="-122"/>
                <a:ea typeface="黑体" panose="02010609060101010101" charset="-122"/>
                <a:cs typeface="Lato Regular"/>
              </a:rPr>
              <a:t>3. 创业者的有限理性</a:t>
            </a:r>
            <a:endParaRPr lang="zh-CN" altLang="en-US" sz="2000" b="1" spc="300">
              <a:solidFill>
                <a:srgbClr val="1AA3AA"/>
              </a:solidFill>
              <a:latin typeface="黑体" panose="02010609060101010101" charset="-122"/>
              <a:ea typeface="黑体" panose="02010609060101010101" charset="-122"/>
              <a:cs typeface="Lato Regular"/>
            </a:endParaRPr>
          </a:p>
        </p:txBody>
      </p:sp>
      <p:sp>
        <p:nvSpPr>
          <p:cNvPr id="87" name="Content Placeholder 2"/>
          <p:cNvSpPr txBox="1"/>
          <p:nvPr>
            <p:custDataLst>
              <p:tags r:id="rId29"/>
            </p:custDataLst>
          </p:nvPr>
        </p:nvSpPr>
        <p:spPr bwMode="auto">
          <a:xfrm>
            <a:off x="762000" y="4685030"/>
            <a:ext cx="3265170" cy="136080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1600" spc="150">
                <a:latin typeface="黑体" panose="02010609060101010101" charset="-122"/>
                <a:ea typeface="黑体" panose="02010609060101010101" charset="-122"/>
              </a:rPr>
              <a:t>有限理性的概念最初是阿罗提出的，他认为有限理性就是人的行为</a:t>
            </a:r>
            <a:r>
              <a:rPr lang="en-US" altLang="zh-CN" sz="1600" spc="150">
                <a:latin typeface="黑体" panose="02010609060101010101" charset="-122"/>
                <a:ea typeface="黑体" panose="02010609060101010101" charset="-122"/>
              </a:rPr>
              <a:t>“</a:t>
            </a:r>
            <a:r>
              <a:rPr lang="zh-CN" altLang="en-US" sz="1600" spc="150">
                <a:latin typeface="黑体" panose="02010609060101010101" charset="-122"/>
                <a:ea typeface="黑体" panose="02010609060101010101" charset="-122"/>
              </a:rPr>
              <a:t>既是有意识的理性，但这种理性又是有限的”。</a:t>
            </a:r>
            <a:endParaRPr lang="zh-CN" altLang="en-US" sz="1600" spc="150">
              <a:latin typeface="黑体" panose="02010609060101010101" charset="-122"/>
              <a:ea typeface="黑体" panose="02010609060101010101" charset="-122"/>
            </a:endParaRPr>
          </a:p>
        </p:txBody>
      </p:sp>
      <p:sp>
        <p:nvSpPr>
          <p:cNvPr id="52" name="Title 13"/>
          <p:cNvSpPr txBox="1"/>
          <p:nvPr>
            <p:custDataLst>
              <p:tags r:id="rId30"/>
            </p:custDataLst>
          </p:nvPr>
        </p:nvSpPr>
        <p:spPr bwMode="auto">
          <a:xfrm>
            <a:off x="8122285" y="1874520"/>
            <a:ext cx="3467735" cy="530225"/>
          </a:xfrm>
          <a:prstGeom prst="rect">
            <a:avLst/>
          </a:prstGeom>
          <a:noFill/>
          <a:ln>
            <a:noFill/>
          </a:ln>
        </p:spPr>
        <p:txBody>
          <a:bodyPr wrap="square" lIns="90000" tIns="46800" rIns="90000" bIns="0" anchor="ct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2000" b="1" spc="300">
                <a:solidFill>
                  <a:srgbClr val="9BBB59"/>
                </a:solidFill>
                <a:latin typeface="黑体" panose="02010609060101010101" charset="-122"/>
                <a:ea typeface="黑体" panose="02010609060101010101" charset="-122"/>
                <a:cs typeface="Lato Regular"/>
              </a:rPr>
              <a:t>2. 创业环境的不确定性</a:t>
            </a:r>
            <a:endParaRPr lang="zh-CN" altLang="en-US" sz="2000" b="1" spc="300">
              <a:solidFill>
                <a:srgbClr val="9BBB59"/>
              </a:solidFill>
              <a:latin typeface="黑体" panose="02010609060101010101" charset="-122"/>
              <a:ea typeface="黑体" panose="02010609060101010101" charset="-122"/>
              <a:cs typeface="Lato Regular"/>
            </a:endParaRPr>
          </a:p>
        </p:txBody>
      </p:sp>
      <p:sp>
        <p:nvSpPr>
          <p:cNvPr id="53" name="Content Placeholder 2"/>
          <p:cNvSpPr txBox="1"/>
          <p:nvPr>
            <p:custDataLst>
              <p:tags r:id="rId31"/>
            </p:custDataLst>
          </p:nvPr>
        </p:nvSpPr>
        <p:spPr bwMode="auto">
          <a:xfrm>
            <a:off x="8164830" y="2512060"/>
            <a:ext cx="3851275" cy="148272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spc="150">
                <a:latin typeface="黑体" panose="02010609060101010101" charset="-122"/>
                <a:ea typeface="黑体" panose="02010609060101010101" charset="-122"/>
              </a:rPr>
              <a:t>当然，环境的不确定性并非只有消极作用，它会提供开创新事业的诸多机会，创业正是对环境不确定性的回应，而且这种应对结果往往进一步催生大量新的不确定性机会。</a:t>
            </a:r>
            <a:endParaRPr lang="zh-CN" altLang="en-US" sz="1600" spc="150">
              <a:latin typeface="黑体" panose="02010609060101010101" charset="-122"/>
              <a:ea typeface="黑体" panose="02010609060101010101" charset="-122"/>
            </a:endParaRPr>
          </a:p>
        </p:txBody>
      </p:sp>
      <p:sp>
        <p:nvSpPr>
          <p:cNvPr id="55" name="Title 13"/>
          <p:cNvSpPr txBox="1"/>
          <p:nvPr>
            <p:custDataLst>
              <p:tags r:id="rId32"/>
            </p:custDataLst>
          </p:nvPr>
        </p:nvSpPr>
        <p:spPr bwMode="auto">
          <a:xfrm>
            <a:off x="8164830" y="4116705"/>
            <a:ext cx="3667125" cy="530225"/>
          </a:xfrm>
          <a:prstGeom prst="rect">
            <a:avLst/>
          </a:prstGeom>
          <a:noFill/>
          <a:ln>
            <a:noFill/>
          </a:ln>
        </p:spPr>
        <p:txBody>
          <a:bodyPr wrap="square" lIns="90000" tIns="46800" rIns="90000" bIns="0" anchor="ct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2000" b="1" spc="300">
                <a:solidFill>
                  <a:srgbClr val="69A35B"/>
                </a:solidFill>
                <a:latin typeface="黑体" panose="02010609060101010101" charset="-122"/>
                <a:ea typeface="黑体" panose="02010609060101010101" charset="-122"/>
                <a:cs typeface="Lato Regular"/>
              </a:rPr>
              <a:t>4. 多种其他因素的影响</a:t>
            </a:r>
            <a:endParaRPr lang="zh-CN" altLang="en-US" sz="2000" b="1" spc="300">
              <a:solidFill>
                <a:srgbClr val="69A35B"/>
              </a:solidFill>
              <a:latin typeface="黑体" panose="02010609060101010101" charset="-122"/>
              <a:ea typeface="黑体" panose="02010609060101010101" charset="-122"/>
              <a:cs typeface="Lato Regular"/>
            </a:endParaRPr>
          </a:p>
        </p:txBody>
      </p:sp>
      <p:sp>
        <p:nvSpPr>
          <p:cNvPr id="57" name="Content Placeholder 2"/>
          <p:cNvSpPr txBox="1"/>
          <p:nvPr>
            <p:custDataLst>
              <p:tags r:id="rId33"/>
            </p:custDataLst>
          </p:nvPr>
        </p:nvSpPr>
        <p:spPr bwMode="auto">
          <a:xfrm>
            <a:off x="8178655" y="4684771"/>
            <a:ext cx="3226638" cy="899836"/>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spc="150">
                <a:latin typeface="黑体" panose="02010609060101010101" charset="-122"/>
                <a:ea typeface="黑体" panose="02010609060101010101" charset="-122"/>
              </a:rPr>
              <a:t>创业机会的识别与评价还受到创业者性别、创业团队、地域差异等多种因素的影响。</a:t>
            </a:r>
            <a:endParaRPr lang="zh-CN" altLang="en-US" sz="1600" spc="15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65760" y="803275"/>
            <a:ext cx="7739380" cy="44831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（二）创业机会的评价方法</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二、创业机会的评价</a:t>
            </a:r>
            <a:endParaRPr lang="zh-CN" altLang="en-US" sz="2400" b="1" dirty="0">
              <a:solidFill>
                <a:prstClr val="black"/>
              </a:solidFill>
              <a:latin typeface="黑体" panose="02010609060101010101" charset="-122"/>
              <a:ea typeface="黑体" panose="02010609060101010101" charset="-122"/>
            </a:endParaRPr>
          </a:p>
        </p:txBody>
      </p:sp>
      <p:sp>
        <p:nvSpPr>
          <p:cNvPr id="23" name="Freeform 9"/>
          <p:cNvSpPr/>
          <p:nvPr>
            <p:custDataLst>
              <p:tags r:id="rId1"/>
            </p:custDataLst>
          </p:nvPr>
        </p:nvSpPr>
        <p:spPr bwMode="auto">
          <a:xfrm>
            <a:off x="5490291" y="2425623"/>
            <a:ext cx="827847" cy="827847"/>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3" name="Freeform 5"/>
          <p:cNvSpPr/>
          <p:nvPr>
            <p:custDataLst>
              <p:tags r:id="rId2"/>
            </p:custDataLst>
          </p:nvPr>
        </p:nvSpPr>
        <p:spPr bwMode="auto">
          <a:xfrm>
            <a:off x="4301017" y="1166957"/>
            <a:ext cx="1943040" cy="3336916"/>
          </a:xfrm>
          <a:custGeom>
            <a:avLst/>
            <a:gdLst>
              <a:gd name="T0" fmla="*/ 641 w 783"/>
              <a:gd name="T1" fmla="*/ 1225 h 1345"/>
              <a:gd name="T2" fmla="*/ 646 w 783"/>
              <a:gd name="T3" fmla="*/ 1166 h 1345"/>
              <a:gd name="T4" fmla="*/ 633 w 783"/>
              <a:gd name="T5" fmla="*/ 1149 h 1345"/>
              <a:gd name="T6" fmla="*/ 618 w 783"/>
              <a:gd name="T7" fmla="*/ 1147 h 1345"/>
              <a:gd name="T8" fmla="*/ 598 w 783"/>
              <a:gd name="T9" fmla="*/ 1152 h 1345"/>
              <a:gd name="T10" fmla="*/ 554 w 783"/>
              <a:gd name="T11" fmla="*/ 1151 h 1345"/>
              <a:gd name="T12" fmla="*/ 525 w 783"/>
              <a:gd name="T13" fmla="*/ 1130 h 1345"/>
              <a:gd name="T14" fmla="*/ 515 w 783"/>
              <a:gd name="T15" fmla="*/ 1105 h 1345"/>
              <a:gd name="T16" fmla="*/ 520 w 783"/>
              <a:gd name="T17" fmla="*/ 1069 h 1345"/>
              <a:gd name="T18" fmla="*/ 550 w 783"/>
              <a:gd name="T19" fmla="*/ 1040 h 1345"/>
              <a:gd name="T20" fmla="*/ 600 w 783"/>
              <a:gd name="T21" fmla="*/ 1038 h 1345"/>
              <a:gd name="T22" fmla="*/ 640 w 783"/>
              <a:gd name="T23" fmla="*/ 1040 h 1345"/>
              <a:gd name="T24" fmla="*/ 651 w 783"/>
              <a:gd name="T25" fmla="*/ 1010 h 1345"/>
              <a:gd name="T26" fmla="*/ 648 w 783"/>
              <a:gd name="T27" fmla="*/ 954 h 1345"/>
              <a:gd name="T28" fmla="*/ 641 w 783"/>
              <a:gd name="T29" fmla="*/ 882 h 1345"/>
              <a:gd name="T30" fmla="*/ 637 w 783"/>
              <a:gd name="T31" fmla="*/ 861 h 1345"/>
              <a:gd name="T32" fmla="*/ 456 w 783"/>
              <a:gd name="T33" fmla="*/ 672 h 1345"/>
              <a:gd name="T34" fmla="*/ 644 w 783"/>
              <a:gd name="T35" fmla="*/ 484 h 1345"/>
              <a:gd name="T36" fmla="*/ 666 w 783"/>
              <a:gd name="T37" fmla="*/ 485 h 1345"/>
              <a:gd name="T38" fmla="*/ 664 w 783"/>
              <a:gd name="T39" fmla="*/ 468 h 1345"/>
              <a:gd name="T40" fmla="*/ 654 w 783"/>
              <a:gd name="T41" fmla="*/ 374 h 1345"/>
              <a:gd name="T42" fmla="*/ 650 w 783"/>
              <a:gd name="T43" fmla="*/ 315 h 1345"/>
              <a:gd name="T44" fmla="*/ 663 w 783"/>
              <a:gd name="T45" fmla="*/ 298 h 1345"/>
              <a:gd name="T46" fmla="*/ 678 w 783"/>
              <a:gd name="T47" fmla="*/ 296 h 1345"/>
              <a:gd name="T48" fmla="*/ 698 w 783"/>
              <a:gd name="T49" fmla="*/ 301 h 1345"/>
              <a:gd name="T50" fmla="*/ 741 w 783"/>
              <a:gd name="T51" fmla="*/ 300 h 1345"/>
              <a:gd name="T52" fmla="*/ 771 w 783"/>
              <a:gd name="T53" fmla="*/ 279 h 1345"/>
              <a:gd name="T54" fmla="*/ 781 w 783"/>
              <a:gd name="T55" fmla="*/ 254 h 1345"/>
              <a:gd name="T56" fmla="*/ 776 w 783"/>
              <a:gd name="T57" fmla="*/ 218 h 1345"/>
              <a:gd name="T58" fmla="*/ 746 w 783"/>
              <a:gd name="T59" fmla="*/ 189 h 1345"/>
              <a:gd name="T60" fmla="*/ 696 w 783"/>
              <a:gd name="T61" fmla="*/ 187 h 1345"/>
              <a:gd name="T62" fmla="*/ 655 w 783"/>
              <a:gd name="T63" fmla="*/ 189 h 1345"/>
              <a:gd name="T64" fmla="*/ 644 w 783"/>
              <a:gd name="T65" fmla="*/ 159 h 1345"/>
              <a:gd name="T66" fmla="*/ 647 w 783"/>
              <a:gd name="T67" fmla="*/ 103 h 1345"/>
              <a:gd name="T68" fmla="*/ 654 w 783"/>
              <a:gd name="T69" fmla="*/ 31 h 1345"/>
              <a:gd name="T70" fmla="*/ 660 w 783"/>
              <a:gd name="T71" fmla="*/ 4 h 1345"/>
              <a:gd name="T72" fmla="*/ 660 w 783"/>
              <a:gd name="T73" fmla="*/ 0 h 1345"/>
              <a:gd name="T74" fmla="*/ 522 w 783"/>
              <a:gd name="T75" fmla="*/ 0 h 1345"/>
              <a:gd name="T76" fmla="*/ 445 w 783"/>
              <a:gd name="T77" fmla="*/ 173 h 1345"/>
              <a:gd name="T78" fmla="*/ 310 w 783"/>
              <a:gd name="T79" fmla="*/ 252 h 1345"/>
              <a:gd name="T80" fmla="*/ 121 w 783"/>
              <a:gd name="T81" fmla="*/ 231 h 1345"/>
              <a:gd name="T82" fmla="*/ 0 w 783"/>
              <a:gd name="T83" fmla="*/ 441 h 1345"/>
              <a:gd name="T84" fmla="*/ 113 w 783"/>
              <a:gd name="T85" fmla="*/ 594 h 1345"/>
              <a:gd name="T86" fmla="*/ 112 w 783"/>
              <a:gd name="T87" fmla="*/ 751 h 1345"/>
              <a:gd name="T88" fmla="*/ 0 w 783"/>
              <a:gd name="T89" fmla="*/ 904 h 1345"/>
              <a:gd name="T90" fmla="*/ 122 w 783"/>
              <a:gd name="T91" fmla="*/ 1114 h 1345"/>
              <a:gd name="T92" fmla="*/ 311 w 783"/>
              <a:gd name="T93" fmla="*/ 1093 h 1345"/>
              <a:gd name="T94" fmla="*/ 446 w 783"/>
              <a:gd name="T95" fmla="*/ 1171 h 1345"/>
              <a:gd name="T96" fmla="*/ 523 w 783"/>
              <a:gd name="T97" fmla="*/ 1345 h 1345"/>
              <a:gd name="T98" fmla="*/ 629 w 783"/>
              <a:gd name="T99" fmla="*/ 1345 h 1345"/>
              <a:gd name="T100" fmla="*/ 631 w 783"/>
              <a:gd name="T101" fmla="*/ 1319 h 1345"/>
              <a:gd name="T102" fmla="*/ 641 w 783"/>
              <a:gd name="T103" fmla="*/ 1225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3" h="1345">
                <a:moveTo>
                  <a:pt x="641" y="1225"/>
                </a:moveTo>
                <a:cubicBezTo>
                  <a:pt x="644" y="1208"/>
                  <a:pt x="648" y="1176"/>
                  <a:pt x="646" y="1166"/>
                </a:cubicBezTo>
                <a:cubicBezTo>
                  <a:pt x="644" y="1156"/>
                  <a:pt x="636" y="1151"/>
                  <a:pt x="633" y="1149"/>
                </a:cubicBezTo>
                <a:cubicBezTo>
                  <a:pt x="630" y="1147"/>
                  <a:pt x="622" y="1147"/>
                  <a:pt x="618" y="1147"/>
                </a:cubicBezTo>
                <a:cubicBezTo>
                  <a:pt x="613" y="1148"/>
                  <a:pt x="615" y="1147"/>
                  <a:pt x="598" y="1152"/>
                </a:cubicBezTo>
                <a:cubicBezTo>
                  <a:pt x="580" y="1157"/>
                  <a:pt x="565" y="1153"/>
                  <a:pt x="554" y="1151"/>
                </a:cubicBezTo>
                <a:cubicBezTo>
                  <a:pt x="544" y="1150"/>
                  <a:pt x="529" y="1134"/>
                  <a:pt x="525" y="1130"/>
                </a:cubicBezTo>
                <a:cubicBezTo>
                  <a:pt x="521" y="1125"/>
                  <a:pt x="515" y="1110"/>
                  <a:pt x="515" y="1105"/>
                </a:cubicBezTo>
                <a:cubicBezTo>
                  <a:pt x="514" y="1099"/>
                  <a:pt x="513" y="1083"/>
                  <a:pt x="520" y="1069"/>
                </a:cubicBezTo>
                <a:cubicBezTo>
                  <a:pt x="526" y="1055"/>
                  <a:pt x="544" y="1042"/>
                  <a:pt x="550" y="1040"/>
                </a:cubicBezTo>
                <a:cubicBezTo>
                  <a:pt x="556" y="1039"/>
                  <a:pt x="580" y="1030"/>
                  <a:pt x="600" y="1038"/>
                </a:cubicBezTo>
                <a:cubicBezTo>
                  <a:pt x="620" y="1047"/>
                  <a:pt x="630" y="1044"/>
                  <a:pt x="640" y="1040"/>
                </a:cubicBezTo>
                <a:cubicBezTo>
                  <a:pt x="651" y="1036"/>
                  <a:pt x="652" y="1019"/>
                  <a:pt x="651" y="1010"/>
                </a:cubicBezTo>
                <a:cubicBezTo>
                  <a:pt x="650" y="1001"/>
                  <a:pt x="649" y="978"/>
                  <a:pt x="648" y="954"/>
                </a:cubicBezTo>
                <a:cubicBezTo>
                  <a:pt x="647" y="931"/>
                  <a:pt x="643" y="890"/>
                  <a:pt x="641" y="882"/>
                </a:cubicBezTo>
                <a:cubicBezTo>
                  <a:pt x="640" y="876"/>
                  <a:pt x="638" y="867"/>
                  <a:pt x="637" y="861"/>
                </a:cubicBezTo>
                <a:cubicBezTo>
                  <a:pt x="536" y="857"/>
                  <a:pt x="456" y="77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122" y="1114"/>
                  <a:pt x="122" y="1114"/>
                  <a:pt x="122" y="1114"/>
                </a:cubicBezTo>
                <a:cubicBezTo>
                  <a:pt x="311" y="1093"/>
                  <a:pt x="311" y="1093"/>
                  <a:pt x="311" y="1093"/>
                </a:cubicBezTo>
                <a:cubicBezTo>
                  <a:pt x="446" y="1171"/>
                  <a:pt x="446" y="1171"/>
                  <a:pt x="446" y="1171"/>
                </a:cubicBezTo>
                <a:cubicBezTo>
                  <a:pt x="523" y="1345"/>
                  <a:pt x="523" y="1345"/>
                  <a:pt x="523" y="1345"/>
                </a:cubicBezTo>
                <a:cubicBezTo>
                  <a:pt x="629" y="1345"/>
                  <a:pt x="629" y="1345"/>
                  <a:pt x="629" y="1345"/>
                </a:cubicBezTo>
                <a:cubicBezTo>
                  <a:pt x="631" y="1319"/>
                  <a:pt x="631" y="1319"/>
                  <a:pt x="631" y="1319"/>
                </a:cubicBezTo>
                <a:cubicBezTo>
                  <a:pt x="635" y="1274"/>
                  <a:pt x="638" y="1242"/>
                  <a:pt x="641" y="1225"/>
                </a:cubicBez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25" name="Freeform 6"/>
          <p:cNvSpPr/>
          <p:nvPr>
            <p:custDataLst>
              <p:tags r:id="rId3"/>
            </p:custDataLst>
          </p:nvPr>
        </p:nvSpPr>
        <p:spPr bwMode="auto">
          <a:xfrm>
            <a:off x="5574368" y="1166957"/>
            <a:ext cx="1923129" cy="3336916"/>
          </a:xfrm>
          <a:custGeom>
            <a:avLst/>
            <a:gdLst>
              <a:gd name="T0" fmla="*/ 662 w 775"/>
              <a:gd name="T1" fmla="*/ 593 h 1345"/>
              <a:gd name="T2" fmla="*/ 775 w 775"/>
              <a:gd name="T3" fmla="*/ 440 h 1345"/>
              <a:gd name="T4" fmla="*/ 653 w 775"/>
              <a:gd name="T5" fmla="*/ 231 h 1345"/>
              <a:gd name="T6" fmla="*/ 464 w 775"/>
              <a:gd name="T7" fmla="*/ 251 h 1345"/>
              <a:gd name="T8" fmla="*/ 329 w 775"/>
              <a:gd name="T9" fmla="*/ 173 h 1345"/>
              <a:gd name="T10" fmla="*/ 252 w 775"/>
              <a:gd name="T11" fmla="*/ 0 h 1345"/>
              <a:gd name="T12" fmla="*/ 147 w 775"/>
              <a:gd name="T13" fmla="*/ 0 h 1345"/>
              <a:gd name="T14" fmla="*/ 147 w 775"/>
              <a:gd name="T15" fmla="*/ 4 h 1345"/>
              <a:gd name="T16" fmla="*/ 141 w 775"/>
              <a:gd name="T17" fmla="*/ 31 h 1345"/>
              <a:gd name="T18" fmla="*/ 134 w 775"/>
              <a:gd name="T19" fmla="*/ 103 h 1345"/>
              <a:gd name="T20" fmla="*/ 131 w 775"/>
              <a:gd name="T21" fmla="*/ 159 h 1345"/>
              <a:gd name="T22" fmla="*/ 142 w 775"/>
              <a:gd name="T23" fmla="*/ 189 h 1345"/>
              <a:gd name="T24" fmla="*/ 183 w 775"/>
              <a:gd name="T25" fmla="*/ 187 h 1345"/>
              <a:gd name="T26" fmla="*/ 233 w 775"/>
              <a:gd name="T27" fmla="*/ 189 h 1345"/>
              <a:gd name="T28" fmla="*/ 263 w 775"/>
              <a:gd name="T29" fmla="*/ 218 h 1345"/>
              <a:gd name="T30" fmla="*/ 268 w 775"/>
              <a:gd name="T31" fmla="*/ 254 h 1345"/>
              <a:gd name="T32" fmla="*/ 258 w 775"/>
              <a:gd name="T33" fmla="*/ 279 h 1345"/>
              <a:gd name="T34" fmla="*/ 228 w 775"/>
              <a:gd name="T35" fmla="*/ 300 h 1345"/>
              <a:gd name="T36" fmla="*/ 185 w 775"/>
              <a:gd name="T37" fmla="*/ 301 h 1345"/>
              <a:gd name="T38" fmla="*/ 165 w 775"/>
              <a:gd name="T39" fmla="*/ 296 h 1345"/>
              <a:gd name="T40" fmla="*/ 150 w 775"/>
              <a:gd name="T41" fmla="*/ 298 h 1345"/>
              <a:gd name="T42" fmla="*/ 137 w 775"/>
              <a:gd name="T43" fmla="*/ 315 h 1345"/>
              <a:gd name="T44" fmla="*/ 141 w 775"/>
              <a:gd name="T45" fmla="*/ 374 h 1345"/>
              <a:gd name="T46" fmla="*/ 151 w 775"/>
              <a:gd name="T47" fmla="*/ 468 h 1345"/>
              <a:gd name="T48" fmla="*/ 153 w 775"/>
              <a:gd name="T49" fmla="*/ 485 h 1345"/>
              <a:gd name="T50" fmla="*/ 319 w 775"/>
              <a:gd name="T51" fmla="*/ 672 h 1345"/>
              <a:gd name="T52" fmla="*/ 131 w 775"/>
              <a:gd name="T53" fmla="*/ 861 h 1345"/>
              <a:gd name="T54" fmla="*/ 124 w 775"/>
              <a:gd name="T55" fmla="*/ 861 h 1345"/>
              <a:gd name="T56" fmla="*/ 128 w 775"/>
              <a:gd name="T57" fmla="*/ 882 h 1345"/>
              <a:gd name="T58" fmla="*/ 135 w 775"/>
              <a:gd name="T59" fmla="*/ 954 h 1345"/>
              <a:gd name="T60" fmla="*/ 138 w 775"/>
              <a:gd name="T61" fmla="*/ 1010 h 1345"/>
              <a:gd name="T62" fmla="*/ 127 w 775"/>
              <a:gd name="T63" fmla="*/ 1040 h 1345"/>
              <a:gd name="T64" fmla="*/ 87 w 775"/>
              <a:gd name="T65" fmla="*/ 1038 h 1345"/>
              <a:gd name="T66" fmla="*/ 37 w 775"/>
              <a:gd name="T67" fmla="*/ 1040 h 1345"/>
              <a:gd name="T68" fmla="*/ 7 w 775"/>
              <a:gd name="T69" fmla="*/ 1069 h 1345"/>
              <a:gd name="T70" fmla="*/ 2 w 775"/>
              <a:gd name="T71" fmla="*/ 1105 h 1345"/>
              <a:gd name="T72" fmla="*/ 12 w 775"/>
              <a:gd name="T73" fmla="*/ 1130 h 1345"/>
              <a:gd name="T74" fmla="*/ 41 w 775"/>
              <a:gd name="T75" fmla="*/ 1151 h 1345"/>
              <a:gd name="T76" fmla="*/ 85 w 775"/>
              <a:gd name="T77" fmla="*/ 1152 h 1345"/>
              <a:gd name="T78" fmla="*/ 105 w 775"/>
              <a:gd name="T79" fmla="*/ 1147 h 1345"/>
              <a:gd name="T80" fmla="*/ 120 w 775"/>
              <a:gd name="T81" fmla="*/ 1149 h 1345"/>
              <a:gd name="T82" fmla="*/ 133 w 775"/>
              <a:gd name="T83" fmla="*/ 1166 h 1345"/>
              <a:gd name="T84" fmla="*/ 128 w 775"/>
              <a:gd name="T85" fmla="*/ 1225 h 1345"/>
              <a:gd name="T86" fmla="*/ 118 w 775"/>
              <a:gd name="T87" fmla="*/ 1319 h 1345"/>
              <a:gd name="T88" fmla="*/ 116 w 775"/>
              <a:gd name="T89" fmla="*/ 1345 h 1345"/>
              <a:gd name="T90" fmla="*/ 253 w 775"/>
              <a:gd name="T91" fmla="*/ 1345 h 1345"/>
              <a:gd name="T92" fmla="*/ 329 w 775"/>
              <a:gd name="T93" fmla="*/ 1171 h 1345"/>
              <a:gd name="T94" fmla="*/ 465 w 775"/>
              <a:gd name="T95" fmla="*/ 1093 h 1345"/>
              <a:gd name="T96" fmla="*/ 654 w 775"/>
              <a:gd name="T97" fmla="*/ 1113 h 1345"/>
              <a:gd name="T98" fmla="*/ 775 w 775"/>
              <a:gd name="T99" fmla="*/ 903 h 1345"/>
              <a:gd name="T100" fmla="*/ 663 w 775"/>
              <a:gd name="T101" fmla="*/ 750 h 1345"/>
              <a:gd name="T102" fmla="*/ 662 w 775"/>
              <a:gd name="T103" fmla="*/ 593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5" h="1345">
                <a:moveTo>
                  <a:pt x="662" y="593"/>
                </a:moveTo>
                <a:cubicBezTo>
                  <a:pt x="775" y="440"/>
                  <a:pt x="775" y="440"/>
                  <a:pt x="775" y="440"/>
                </a:cubicBezTo>
                <a:cubicBezTo>
                  <a:pt x="653" y="231"/>
                  <a:pt x="653" y="231"/>
                  <a:pt x="653" y="231"/>
                </a:cubicBezTo>
                <a:cubicBezTo>
                  <a:pt x="464" y="251"/>
                  <a:pt x="464" y="251"/>
                  <a:pt x="464" y="251"/>
                </a:cubicBezTo>
                <a:cubicBezTo>
                  <a:pt x="329" y="173"/>
                  <a:pt x="329" y="173"/>
                  <a:pt x="329" y="173"/>
                </a:cubicBezTo>
                <a:cubicBezTo>
                  <a:pt x="252" y="0"/>
                  <a:pt x="252" y="0"/>
                  <a:pt x="252" y="0"/>
                </a:cubicBezTo>
                <a:cubicBezTo>
                  <a:pt x="147" y="0"/>
                  <a:pt x="147" y="0"/>
                  <a:pt x="147" y="0"/>
                </a:cubicBezTo>
                <a:cubicBezTo>
                  <a:pt x="147" y="2"/>
                  <a:pt x="147" y="3"/>
                  <a:pt x="147" y="4"/>
                </a:cubicBezTo>
                <a:cubicBezTo>
                  <a:pt x="146" y="8"/>
                  <a:pt x="143" y="22"/>
                  <a:pt x="141" y="31"/>
                </a:cubicBezTo>
                <a:cubicBezTo>
                  <a:pt x="140" y="39"/>
                  <a:pt x="136" y="80"/>
                  <a:pt x="134" y="103"/>
                </a:cubicBezTo>
                <a:cubicBezTo>
                  <a:pt x="133" y="127"/>
                  <a:pt x="132" y="150"/>
                  <a:pt x="131" y="159"/>
                </a:cubicBezTo>
                <a:cubicBezTo>
                  <a:pt x="130" y="169"/>
                  <a:pt x="132" y="185"/>
                  <a:pt x="142" y="189"/>
                </a:cubicBezTo>
                <a:cubicBezTo>
                  <a:pt x="153" y="193"/>
                  <a:pt x="163" y="196"/>
                  <a:pt x="183" y="187"/>
                </a:cubicBezTo>
                <a:cubicBezTo>
                  <a:pt x="203" y="179"/>
                  <a:pt x="226" y="188"/>
                  <a:pt x="233" y="189"/>
                </a:cubicBezTo>
                <a:cubicBezTo>
                  <a:pt x="239" y="191"/>
                  <a:pt x="256" y="204"/>
                  <a:pt x="263" y="218"/>
                </a:cubicBezTo>
                <a:cubicBezTo>
                  <a:pt x="270" y="232"/>
                  <a:pt x="268" y="248"/>
                  <a:pt x="268" y="254"/>
                </a:cubicBezTo>
                <a:cubicBezTo>
                  <a:pt x="268" y="259"/>
                  <a:pt x="262" y="274"/>
                  <a:pt x="258" y="279"/>
                </a:cubicBezTo>
                <a:cubicBezTo>
                  <a:pt x="254" y="283"/>
                  <a:pt x="239" y="299"/>
                  <a:pt x="228" y="300"/>
                </a:cubicBezTo>
                <a:cubicBezTo>
                  <a:pt x="218" y="302"/>
                  <a:pt x="202" y="306"/>
                  <a:pt x="185" y="301"/>
                </a:cubicBezTo>
                <a:cubicBezTo>
                  <a:pt x="168" y="297"/>
                  <a:pt x="169" y="297"/>
                  <a:pt x="165" y="296"/>
                </a:cubicBezTo>
                <a:cubicBezTo>
                  <a:pt x="161" y="296"/>
                  <a:pt x="153" y="297"/>
                  <a:pt x="150" y="298"/>
                </a:cubicBezTo>
                <a:cubicBezTo>
                  <a:pt x="146" y="300"/>
                  <a:pt x="139" y="305"/>
                  <a:pt x="137" y="315"/>
                </a:cubicBezTo>
                <a:cubicBezTo>
                  <a:pt x="135" y="325"/>
                  <a:pt x="138" y="357"/>
                  <a:pt x="141" y="374"/>
                </a:cubicBezTo>
                <a:cubicBezTo>
                  <a:pt x="145" y="391"/>
                  <a:pt x="147" y="423"/>
                  <a:pt x="151" y="468"/>
                </a:cubicBezTo>
                <a:cubicBezTo>
                  <a:pt x="153" y="485"/>
                  <a:pt x="153" y="485"/>
                  <a:pt x="153" y="485"/>
                </a:cubicBezTo>
                <a:cubicBezTo>
                  <a:pt x="247" y="496"/>
                  <a:pt x="319" y="576"/>
                  <a:pt x="319" y="672"/>
                </a:cubicBezTo>
                <a:cubicBezTo>
                  <a:pt x="319" y="776"/>
                  <a:pt x="235" y="861"/>
                  <a:pt x="131" y="861"/>
                </a:cubicBezTo>
                <a:cubicBezTo>
                  <a:pt x="129" y="861"/>
                  <a:pt x="126" y="861"/>
                  <a:pt x="124" y="861"/>
                </a:cubicBezTo>
                <a:cubicBezTo>
                  <a:pt x="125" y="867"/>
                  <a:pt x="127" y="876"/>
                  <a:pt x="128" y="882"/>
                </a:cubicBezTo>
                <a:cubicBezTo>
                  <a:pt x="130" y="890"/>
                  <a:pt x="134" y="931"/>
                  <a:pt x="135" y="954"/>
                </a:cubicBezTo>
                <a:cubicBezTo>
                  <a:pt x="136" y="978"/>
                  <a:pt x="137" y="1001"/>
                  <a:pt x="138" y="1010"/>
                </a:cubicBezTo>
                <a:cubicBezTo>
                  <a:pt x="139" y="1019"/>
                  <a:pt x="138" y="1036"/>
                  <a:pt x="127" y="1040"/>
                </a:cubicBezTo>
                <a:cubicBezTo>
                  <a:pt x="117" y="1044"/>
                  <a:pt x="107" y="1047"/>
                  <a:pt x="87" y="1038"/>
                </a:cubicBezTo>
                <a:cubicBezTo>
                  <a:pt x="67" y="1030"/>
                  <a:pt x="43" y="1039"/>
                  <a:pt x="37" y="1040"/>
                </a:cubicBezTo>
                <a:cubicBezTo>
                  <a:pt x="31" y="1042"/>
                  <a:pt x="13" y="1055"/>
                  <a:pt x="7" y="1069"/>
                </a:cubicBezTo>
                <a:cubicBezTo>
                  <a:pt x="0" y="1083"/>
                  <a:pt x="1" y="1099"/>
                  <a:pt x="2" y="1105"/>
                </a:cubicBezTo>
                <a:cubicBezTo>
                  <a:pt x="2" y="1110"/>
                  <a:pt x="8" y="1125"/>
                  <a:pt x="12" y="1130"/>
                </a:cubicBezTo>
                <a:cubicBezTo>
                  <a:pt x="16" y="1134"/>
                  <a:pt x="31" y="1150"/>
                  <a:pt x="41" y="1151"/>
                </a:cubicBezTo>
                <a:cubicBezTo>
                  <a:pt x="52" y="1153"/>
                  <a:pt x="67" y="1157"/>
                  <a:pt x="85" y="1152"/>
                </a:cubicBezTo>
                <a:cubicBezTo>
                  <a:pt x="102" y="1147"/>
                  <a:pt x="100" y="1148"/>
                  <a:pt x="105" y="1147"/>
                </a:cubicBezTo>
                <a:cubicBezTo>
                  <a:pt x="109" y="1147"/>
                  <a:pt x="117" y="1147"/>
                  <a:pt x="120" y="1149"/>
                </a:cubicBezTo>
                <a:cubicBezTo>
                  <a:pt x="123" y="1151"/>
                  <a:pt x="131" y="1156"/>
                  <a:pt x="133" y="1166"/>
                </a:cubicBezTo>
                <a:cubicBezTo>
                  <a:pt x="135" y="1176"/>
                  <a:pt x="131" y="1208"/>
                  <a:pt x="128" y="1225"/>
                </a:cubicBezTo>
                <a:cubicBezTo>
                  <a:pt x="125" y="1242"/>
                  <a:pt x="122" y="1274"/>
                  <a:pt x="118" y="1319"/>
                </a:cubicBezTo>
                <a:cubicBezTo>
                  <a:pt x="116" y="1345"/>
                  <a:pt x="116" y="1345"/>
                  <a:pt x="116" y="1345"/>
                </a:cubicBezTo>
                <a:cubicBezTo>
                  <a:pt x="253" y="1345"/>
                  <a:pt x="253" y="1345"/>
                  <a:pt x="253" y="1345"/>
                </a:cubicBezTo>
                <a:cubicBezTo>
                  <a:pt x="329" y="1171"/>
                  <a:pt x="329" y="1171"/>
                  <a:pt x="329" y="1171"/>
                </a:cubicBezTo>
                <a:cubicBezTo>
                  <a:pt x="465" y="1093"/>
                  <a:pt x="465" y="1093"/>
                  <a:pt x="465" y="1093"/>
                </a:cubicBezTo>
                <a:cubicBezTo>
                  <a:pt x="654" y="1113"/>
                  <a:pt x="654" y="1113"/>
                  <a:pt x="654" y="1113"/>
                </a:cubicBezTo>
                <a:cubicBezTo>
                  <a:pt x="775" y="903"/>
                  <a:pt x="775" y="903"/>
                  <a:pt x="775" y="903"/>
                </a:cubicBezTo>
                <a:cubicBezTo>
                  <a:pt x="663" y="750"/>
                  <a:pt x="663" y="750"/>
                  <a:pt x="663" y="750"/>
                </a:cubicBezTo>
                <a:lnTo>
                  <a:pt x="662" y="593"/>
                </a:ln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4" name="文本框 3"/>
          <p:cNvSpPr txBox="1"/>
          <p:nvPr>
            <p:custDataLst>
              <p:tags r:id="rId4"/>
            </p:custDataLst>
          </p:nvPr>
        </p:nvSpPr>
        <p:spPr>
          <a:xfrm>
            <a:off x="7739360" y="803142"/>
            <a:ext cx="2976330" cy="626919"/>
          </a:xfrm>
          <a:prstGeom prst="rect">
            <a:avLst/>
          </a:prstGeom>
        </p:spPr>
        <p:txBody>
          <a:bodyPr wrap="square" lIns="90000" tIns="46800" rIns="90000" bIns="46800" anchor="b" anchorCtr="0">
            <a:normAutofit/>
          </a:bodyPr>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2. 定量评价方法</a:t>
            </a:r>
            <a:endParaRPr lang="zh-CN" altLang="en-US" b="1"/>
          </a:p>
        </p:txBody>
      </p:sp>
      <p:sp>
        <p:nvSpPr>
          <p:cNvPr id="6" name="文本框 5"/>
          <p:cNvSpPr txBox="1"/>
          <p:nvPr>
            <p:custDataLst>
              <p:tags r:id="rId5"/>
            </p:custDataLst>
          </p:nvPr>
        </p:nvSpPr>
        <p:spPr>
          <a:xfrm>
            <a:off x="465391" y="1387342"/>
            <a:ext cx="2976330" cy="626919"/>
          </a:xfrm>
          <a:prstGeom prst="rect">
            <a:avLst/>
          </a:prstGeom>
        </p:spPr>
        <p:txBody>
          <a:bodyPr wrap="square" anchor="b" anchorCtr="0">
            <a:normAutofit/>
          </a:bodyPr>
          <a:lstStyle>
            <a:defPPr>
              <a:defRPr lang="zh-CN"/>
            </a:defPPr>
            <a:lvl1pPr indent="0" algn="r">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1"/>
              <a:t>1. 定性评价方法</a:t>
            </a:r>
            <a:endParaRPr lang="zh-CN" altLang="en-US" b="1"/>
          </a:p>
        </p:txBody>
      </p:sp>
      <p:sp>
        <p:nvSpPr>
          <p:cNvPr id="8" name="文本框 7"/>
          <p:cNvSpPr txBox="1"/>
          <p:nvPr/>
        </p:nvSpPr>
        <p:spPr>
          <a:xfrm>
            <a:off x="365760" y="2014220"/>
            <a:ext cx="4147820" cy="3830955"/>
          </a:xfrm>
          <a:prstGeom prst="rect">
            <a:avLst/>
          </a:prstGeom>
          <a:noFill/>
        </p:spPr>
        <p:txBody>
          <a:bodyPr wrap="square" rtlCol="0">
            <a:spAutoFit/>
          </a:bodyPr>
          <a:p>
            <a:pPr fontAlgn="auto">
              <a:lnSpc>
                <a:spcPct val="150000"/>
              </a:lnSpc>
            </a:pPr>
            <a:r>
              <a:rPr lang="zh-CN" altLang="en-US"/>
              <a:t>1998 年，隆杰内克等人提出了评价创业机会的如下4项基本标准。</a:t>
            </a:r>
            <a:endParaRPr lang="zh-CN" altLang="en-US"/>
          </a:p>
          <a:p>
            <a:pPr fontAlgn="auto">
              <a:lnSpc>
                <a:spcPct val="150000"/>
              </a:lnSpc>
            </a:pPr>
            <a:r>
              <a:rPr lang="zh-CN" altLang="en-US"/>
              <a:t>（1）对产品有明确的市场需求，推出的时机也是恰当的。</a:t>
            </a:r>
            <a:endParaRPr lang="zh-CN" altLang="en-US"/>
          </a:p>
          <a:p>
            <a:pPr fontAlgn="auto">
              <a:lnSpc>
                <a:spcPct val="150000"/>
              </a:lnSpc>
            </a:pPr>
            <a:r>
              <a:rPr lang="zh-CN" altLang="en-US"/>
              <a:t>（2）投资的项目必须能够维持持久的竞争优势；投资必须具有一定程度的高回报，从而允许一些投资中的失误。</a:t>
            </a:r>
            <a:endParaRPr lang="zh-CN" altLang="en-US"/>
          </a:p>
          <a:p>
            <a:pPr fontAlgn="auto">
              <a:lnSpc>
                <a:spcPct val="150000"/>
              </a:lnSpc>
            </a:pPr>
            <a:r>
              <a:rPr lang="zh-CN" altLang="en-US"/>
              <a:t>（3）创业者和机会之间必须相互适合。</a:t>
            </a:r>
            <a:endParaRPr lang="zh-CN" altLang="en-US"/>
          </a:p>
          <a:p>
            <a:pPr fontAlgn="auto">
              <a:lnSpc>
                <a:spcPct val="150000"/>
              </a:lnSpc>
            </a:pPr>
            <a:r>
              <a:rPr lang="zh-CN" altLang="en-US"/>
              <a:t>（4）机会中不存在致命的缺陷。</a:t>
            </a:r>
            <a:endParaRPr lang="zh-CN" altLang="en-US"/>
          </a:p>
        </p:txBody>
      </p:sp>
      <p:sp>
        <p:nvSpPr>
          <p:cNvPr id="9" name="文本框 8"/>
          <p:cNvSpPr txBox="1"/>
          <p:nvPr/>
        </p:nvSpPr>
        <p:spPr>
          <a:xfrm>
            <a:off x="7497445" y="1365250"/>
            <a:ext cx="4418965" cy="5125720"/>
          </a:xfrm>
          <a:prstGeom prst="rect">
            <a:avLst/>
          </a:prstGeom>
          <a:noFill/>
        </p:spPr>
        <p:txBody>
          <a:bodyPr wrap="square" rtlCol="0">
            <a:spAutoFit/>
          </a:bodyPr>
          <a:p>
            <a:pPr fontAlgn="auto">
              <a:lnSpc>
                <a:spcPct val="140000"/>
              </a:lnSpc>
            </a:pPr>
            <a:r>
              <a:rPr lang="zh-CN" altLang="en-US"/>
              <a:t>（1）标准打分矩阵。标准打分矩阵法是通过选择对创业机会成功有重要影响的因素，并由专家小组对每一个因素进行最好（3 分）、好（2 分）、一般（1 分）三个等级的打分，最后求出对于每个因素在各个创业机会下的加权平均分。</a:t>
            </a:r>
            <a:endParaRPr lang="zh-CN" altLang="en-US"/>
          </a:p>
          <a:p>
            <a:pPr fontAlgn="auto">
              <a:lnSpc>
                <a:spcPct val="140000"/>
              </a:lnSpc>
            </a:pPr>
            <a:r>
              <a:rPr lang="zh-CN" altLang="en-US"/>
              <a:t>（2）蒂蒙斯创业机会评价模型。1999 年，蒂蒙斯提出了包含 8 项一级指标、53 项二级指标的评价指标体系，几乎涵盖了其他一些理论所涉及的全面内容。</a:t>
            </a:r>
            <a:endParaRPr lang="zh-CN" altLang="en-US"/>
          </a:p>
          <a:p>
            <a:pPr fontAlgn="auto">
              <a:lnSpc>
                <a:spcPct val="140000"/>
              </a:lnSpc>
            </a:pPr>
            <a:r>
              <a:rPr lang="zh-CN" altLang="en-US"/>
              <a:t>（3）刘常勇的创业机会评价框架。我国台湾的创业学教授刘常勇归纳的创业机会评价框架比较简单，具有一定代表性。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65760" y="803275"/>
            <a:ext cx="7739380" cy="44831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（三）创业机会评价技巧</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二、创业机会的评价</a:t>
            </a:r>
            <a:endParaRPr lang="zh-CN" altLang="en-US" sz="2400" b="1" dirty="0">
              <a:solidFill>
                <a:prstClr val="black"/>
              </a:solidFill>
              <a:latin typeface="黑体" panose="02010609060101010101" charset="-122"/>
              <a:ea typeface="黑体" panose="02010609060101010101" charset="-122"/>
            </a:endParaRPr>
          </a:p>
        </p:txBody>
      </p:sp>
      <p:sp>
        <p:nvSpPr>
          <p:cNvPr id="22" name="圆角矩形 4"/>
          <p:cNvSpPr/>
          <p:nvPr>
            <p:custDataLst>
              <p:tags r:id="rId1"/>
            </p:custDataLst>
          </p:nvPr>
        </p:nvSpPr>
        <p:spPr>
          <a:xfrm>
            <a:off x="992505" y="1922145"/>
            <a:ext cx="4077970" cy="4141470"/>
          </a:xfrm>
          <a:prstGeom prst="roundRect">
            <a:avLst/>
          </a:prstGeom>
          <a:solidFill>
            <a:srgbClr val="D87F82"/>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lstStyle/>
          <a:p>
            <a:pPr lvl="0" algn="l" fontAlgn="auto">
              <a:lnSpc>
                <a:spcPct val="150000"/>
              </a:lnSpc>
              <a:defRPr/>
            </a:pPr>
            <a:r>
              <a:rPr lang="zh-CN" altLang="en-US" b="1" kern="0" dirty="0">
                <a:solidFill>
                  <a:srgbClr val="FFFFFF"/>
                </a:solidFill>
              </a:rPr>
              <a:t>1. 市场层面维度</a:t>
            </a:r>
            <a:endParaRPr lang="zh-CN" altLang="en-US" b="1" kern="0" dirty="0">
              <a:solidFill>
                <a:srgbClr val="FFFFFF"/>
              </a:solidFill>
            </a:endParaRPr>
          </a:p>
          <a:p>
            <a:pPr lvl="0" algn="l" fontAlgn="auto">
              <a:lnSpc>
                <a:spcPct val="150000"/>
              </a:lnSpc>
              <a:defRPr/>
            </a:pPr>
            <a:r>
              <a:rPr lang="zh-CN" altLang="en-US" sz="1600" kern="0" dirty="0">
                <a:solidFill>
                  <a:srgbClr val="FFFFFF"/>
                </a:solidFill>
              </a:rPr>
              <a:t>市场层面维度主要指创业者所面临的市场环境的特征，包括市场的成长性、市场的规模、市场的竞争程度，是否拥有良好的市场网络关系等。无论你的公司经营什么，都必须了解行业及其市场竞争状况。行业及市场竞争分析是对公司商业生态环境的重要层面做战略性的评估。行业之间在经济特点、竞争环境、未来的利润前景等方面有着重大的区别。</a:t>
            </a:r>
            <a:endParaRPr lang="zh-CN" altLang="en-US" sz="1600" kern="0" dirty="0">
              <a:solidFill>
                <a:srgbClr val="FFFFFF"/>
              </a:solidFill>
            </a:endParaRPr>
          </a:p>
        </p:txBody>
      </p:sp>
      <p:sp>
        <p:nvSpPr>
          <p:cNvPr id="2" name="圆角矩形 5"/>
          <p:cNvSpPr/>
          <p:nvPr>
            <p:custDataLst>
              <p:tags r:id="rId2"/>
            </p:custDataLst>
          </p:nvPr>
        </p:nvSpPr>
        <p:spPr>
          <a:xfrm>
            <a:off x="7362825" y="1922780"/>
            <a:ext cx="3836035" cy="4140200"/>
          </a:xfrm>
          <a:prstGeom prst="roundRect">
            <a:avLst/>
          </a:prstGeom>
          <a:solidFill>
            <a:srgbClr val="82B3B7"/>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80000"/>
          </a:bodyPr>
          <a:lstStyle/>
          <a:p>
            <a:pPr lvl="0" algn="l" fontAlgn="auto">
              <a:lnSpc>
                <a:spcPct val="150000"/>
              </a:lnSpc>
              <a:defRPr/>
            </a:pPr>
            <a:r>
              <a:rPr lang="zh-CN" altLang="en-US" sz="2300" b="1" kern="0" dirty="0">
                <a:solidFill>
                  <a:srgbClr val="FFFFFF"/>
                </a:solidFill>
              </a:rPr>
              <a:t>2. 产品本身维度</a:t>
            </a:r>
            <a:endParaRPr lang="zh-CN" altLang="en-US" sz="2300" b="1" kern="0" dirty="0">
              <a:solidFill>
                <a:srgbClr val="FFFFFF"/>
              </a:solidFill>
            </a:endParaRPr>
          </a:p>
          <a:p>
            <a:pPr lvl="0" algn="l" fontAlgn="auto">
              <a:lnSpc>
                <a:spcPct val="150000"/>
              </a:lnSpc>
              <a:defRPr/>
            </a:pPr>
            <a:r>
              <a:rPr lang="zh-CN" altLang="en-US" sz="2000" kern="0" dirty="0">
                <a:solidFill>
                  <a:srgbClr val="FFFFFF"/>
                </a:solidFill>
              </a:rPr>
              <a:t>产品本身维度主要指产品本身的技术优势，包括产品的技术是否存在进入壁垒、产品技术是否有成本优势、技术优势能否持久等。根据这两个维度，可以建立一个坐标轴，纵向为市场特征，横向为产品本身的技术先进性。为了方便对问题的分析，将市场优势和产品的技术优势分为强弱两种。</a:t>
            </a:r>
            <a:endParaRPr lang="zh-CN" altLang="en-US" sz="2000" kern="0" dirty="0">
              <a:solidFill>
                <a:srgbClr val="FFFFFF"/>
              </a:solidFill>
            </a:endParaRPr>
          </a:p>
        </p:txBody>
      </p:sp>
      <p:sp>
        <p:nvSpPr>
          <p:cNvPr id="31" name="右箭头 13"/>
          <p:cNvSpPr/>
          <p:nvPr>
            <p:custDataLst>
              <p:tags r:id="rId3"/>
            </p:custDataLst>
          </p:nvPr>
        </p:nvSpPr>
        <p:spPr>
          <a:xfrm>
            <a:off x="5356054" y="3543302"/>
            <a:ext cx="1634407" cy="1041396"/>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TWE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5574665" cy="2122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商业模式的开发与设计</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79095" y="1386840"/>
            <a:ext cx="6146165" cy="478409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（一）商业模式的概念</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商业模式是指为实现客户价值最大化，把能使企业运行的内外各要素整合起来，形成一个完整的高效率的具有独特核心竞争力的运行系统，并通过最优实现形式满足客户需求、实现客户价值，使系统达成持续盈利目标的整体解决方案。商业模式的内在范围涵盖了企业的整个运营流程，也就是我们通常所说的价值链，它是一个整体的、系统的概念，而不仅仅是一个单一的组成因素，是由包括融资、研发、生产、营销等相关联的价值活动所构成的，它是企业构造价值链的方式，如图 7-2 所示。</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一、认识商业模式</a:t>
            </a:r>
            <a:endParaRPr lang="zh-CN" altLang="en-US" sz="2400" b="1" dirty="0">
              <a:solidFill>
                <a:prstClr val="black"/>
              </a:solidFill>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6727190" y="1651635"/>
            <a:ext cx="4692015" cy="3554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93065" y="803275"/>
            <a:ext cx="5932805" cy="553021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（二）商业模式的特征</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商业模式是企业与企业之间、企业的各部门之间乃至与顾客、渠道之间都存在的各种各样的交易关系和联结方式。其主要包含以下两个特征。</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b="1" dirty="0">
                <a:latin typeface="黑体" panose="02010609060101010101" charset="-122"/>
                <a:ea typeface="黑体" panose="02010609060101010101" charset="-122"/>
                <a:cs typeface="黑体" panose="02010609060101010101" charset="-122"/>
              </a:rPr>
              <a:t>1. 商业模式是一个整体的、系统的概念</a:t>
            </a:r>
            <a:endParaRPr sz="1600" b="1"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商业模式是一个整体的、系统的概念，而不仅仅是一个单一的组成因素。如收入模式（广告收入、注册费、服务费）、向客户提供的价值（在价格上竞争、在质量上竞争）、组织架构（自成体系的业务单元、整合的网络能力）等，这些都是商业模式的重要组成部分，但并非全部。</a:t>
            </a:r>
            <a:endParaRPr sz="1600" dirty="0">
              <a:latin typeface="黑体" panose="02010609060101010101" charset="-122"/>
              <a:ea typeface="黑体" panose="02010609060101010101" charset="-122"/>
              <a:cs typeface="黑体" panose="02010609060101010101" charset="-122"/>
            </a:endParaRPr>
          </a:p>
          <a:p>
            <a:pPr fontAlgn="auto">
              <a:lnSpc>
                <a:spcPct val="150000"/>
              </a:lnSpc>
            </a:pPr>
            <a:r>
              <a:rPr sz="1600" b="1" dirty="0">
                <a:latin typeface="黑体" panose="02010609060101010101" charset="-122"/>
                <a:ea typeface="黑体" panose="02010609060101010101" charset="-122"/>
                <a:cs typeface="黑体" panose="02010609060101010101" charset="-122"/>
              </a:rPr>
              <a:t>2. 商业模式的组成部分之间有内在联系</a:t>
            </a:r>
            <a:endParaRPr sz="1600" b="1" dirty="0">
              <a:latin typeface="黑体" panose="02010609060101010101" charset="-122"/>
              <a:ea typeface="黑体" panose="02010609060101010101" charset="-122"/>
              <a:cs typeface="黑体" panose="02010609060101010101" charset="-122"/>
            </a:endParaRPr>
          </a:p>
          <a:p>
            <a:pPr fontAlgn="auto">
              <a:lnSpc>
                <a:spcPct val="150000"/>
              </a:lnSpc>
            </a:pPr>
            <a:r>
              <a:rPr sz="1600" dirty="0">
                <a:latin typeface="黑体" panose="02010609060101010101" charset="-122"/>
                <a:ea typeface="黑体" panose="02010609060101010101" charset="-122"/>
                <a:cs typeface="黑体" panose="02010609060101010101" charset="-122"/>
              </a:rPr>
              <a:t>商业模式的组成部分之间必须有内在联系，这个内在联系把各组成部分有机地关联起来，使它们互相支持，共同作用，形成一个良性的循环，如图 7-3 所示。</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4269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一、认识商业模式</a:t>
            </a:r>
            <a:endParaRPr lang="zh-CN" altLang="en-US" sz="2400" b="1" dirty="0">
              <a:solidFill>
                <a:prstClr val="black"/>
              </a:solidFill>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325870" y="1616710"/>
            <a:ext cx="5250180" cy="3903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93065" y="803275"/>
            <a:ext cx="5932805" cy="53657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（三）商业模式的类型</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4269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一、认识商业模式</a:t>
            </a:r>
            <a:endParaRPr lang="zh-CN" altLang="en-US" sz="2400" b="1" dirty="0">
              <a:solidFill>
                <a:prstClr val="black"/>
              </a:solidFill>
              <a:latin typeface="黑体" panose="02010609060101010101" charset="-122"/>
              <a:ea typeface="黑体" panose="02010609060101010101" charset="-122"/>
            </a:endParaRPr>
          </a:p>
        </p:txBody>
      </p:sp>
      <p:sp>
        <p:nvSpPr>
          <p:cNvPr id="46" name="矩形: 剪去单角 45"/>
          <p:cNvSpPr/>
          <p:nvPr>
            <p:custDataLst>
              <p:tags r:id="rId1"/>
            </p:custDataLst>
          </p:nvPr>
        </p:nvSpPr>
        <p:spPr>
          <a:xfrm flipV="1">
            <a:off x="6176718" y="1802977"/>
            <a:ext cx="4152620" cy="201676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47" name="等腰三角形 46"/>
          <p:cNvSpPr/>
          <p:nvPr>
            <p:custDataLst>
              <p:tags r:id="rId2"/>
            </p:custDataLst>
          </p:nvPr>
        </p:nvSpPr>
        <p:spPr>
          <a:xfrm rot="5400000">
            <a:off x="9990517" y="3480916"/>
            <a:ext cx="338664" cy="338978"/>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44" name="椭圆 43"/>
          <p:cNvSpPr/>
          <p:nvPr>
            <p:custDataLst>
              <p:tags r:id="rId3"/>
            </p:custDataLst>
          </p:nvPr>
        </p:nvSpPr>
        <p:spPr>
          <a:xfrm>
            <a:off x="6007384" y="1654811"/>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5" name="椭圆 44"/>
          <p:cNvSpPr/>
          <p:nvPr>
            <p:custDataLst>
              <p:tags r:id="rId4"/>
            </p:custDataLst>
          </p:nvPr>
        </p:nvSpPr>
        <p:spPr>
          <a:xfrm>
            <a:off x="6057840" y="1705267"/>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8" name="矩形 47"/>
          <p:cNvSpPr/>
          <p:nvPr>
            <p:custDataLst>
              <p:tags r:id="rId5"/>
            </p:custDataLst>
          </p:nvPr>
        </p:nvSpPr>
        <p:spPr>
          <a:xfrm>
            <a:off x="6578600" y="1921510"/>
            <a:ext cx="3582035" cy="1602105"/>
          </a:xfrm>
          <a:prstGeom prst="rect">
            <a:avLst/>
          </a:prstGeom>
        </p:spPr>
        <p:txBody>
          <a:bodyPr wrap="square"/>
          <a:p>
            <a:pPr>
              <a:lnSpc>
                <a:spcPct val="12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2. 网模式</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通过构建密集完整的网络体系，最大限度地占有市场份额，保持对市场的控制度，并整合市场中尽可能多的资源。</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23" name="矩形 22"/>
          <p:cNvSpPr/>
          <p:nvPr>
            <p:custDataLst>
              <p:tags r:id="rId6"/>
            </p:custDataLst>
          </p:nvPr>
        </p:nvSpPr>
        <p:spPr>
          <a:xfrm>
            <a:off x="6093145" y="172527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黑体" panose="02010609060101010101"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8" name="矩形: 剪去单角 37"/>
          <p:cNvSpPr/>
          <p:nvPr>
            <p:custDataLst>
              <p:tags r:id="rId7"/>
            </p:custDataLst>
          </p:nvPr>
        </p:nvSpPr>
        <p:spPr>
          <a:xfrm flipV="1">
            <a:off x="1291586" y="1802977"/>
            <a:ext cx="4152620" cy="201676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39" name="等腰三角形 38"/>
          <p:cNvSpPr/>
          <p:nvPr>
            <p:custDataLst>
              <p:tags r:id="rId8"/>
            </p:custDataLst>
          </p:nvPr>
        </p:nvSpPr>
        <p:spPr>
          <a:xfrm rot="5400000">
            <a:off x="5105385" y="3480916"/>
            <a:ext cx="338664" cy="338978"/>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36" name="椭圆 35"/>
          <p:cNvSpPr/>
          <p:nvPr>
            <p:custDataLst>
              <p:tags r:id="rId9"/>
            </p:custDataLst>
          </p:nvPr>
        </p:nvSpPr>
        <p:spPr>
          <a:xfrm>
            <a:off x="1122252" y="1654811"/>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7" name="椭圆 36"/>
          <p:cNvSpPr/>
          <p:nvPr>
            <p:custDataLst>
              <p:tags r:id="rId10"/>
            </p:custDataLst>
          </p:nvPr>
        </p:nvSpPr>
        <p:spPr>
          <a:xfrm>
            <a:off x="1172708" y="1705267"/>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0" name="矩形 39"/>
          <p:cNvSpPr/>
          <p:nvPr>
            <p:custDataLst>
              <p:tags r:id="rId11"/>
            </p:custDataLst>
          </p:nvPr>
        </p:nvSpPr>
        <p:spPr>
          <a:xfrm>
            <a:off x="1522730" y="2040255"/>
            <a:ext cx="3496945" cy="1363980"/>
          </a:xfrm>
          <a:prstGeom prst="rect">
            <a:avLst/>
          </a:prstGeom>
        </p:spPr>
        <p:txBody>
          <a:bodyPr wrap="square"/>
          <a:p>
            <a:pPr>
              <a:lnSpc>
                <a:spcPct val="12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1. 平台模式</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通过搭建一个合理化的平台，吸引相关人群来经营发展，保证稳定的业务增长和持续发展的动力。</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24" name="矩形 23"/>
          <p:cNvSpPr/>
          <p:nvPr>
            <p:custDataLst>
              <p:tags r:id="rId12"/>
            </p:custDataLst>
          </p:nvPr>
        </p:nvSpPr>
        <p:spPr>
          <a:xfrm>
            <a:off x="1208013" y="172527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黑体" panose="02010609060101010101"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4" name="矩形: 剪去单角 53"/>
          <p:cNvSpPr/>
          <p:nvPr>
            <p:custDataLst>
              <p:tags r:id="rId13"/>
            </p:custDataLst>
          </p:nvPr>
        </p:nvSpPr>
        <p:spPr>
          <a:xfrm flipV="1">
            <a:off x="1291586" y="4182110"/>
            <a:ext cx="4152620" cy="201676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55" name="等腰三角形 54"/>
          <p:cNvSpPr/>
          <p:nvPr>
            <p:custDataLst>
              <p:tags r:id="rId14"/>
            </p:custDataLst>
          </p:nvPr>
        </p:nvSpPr>
        <p:spPr>
          <a:xfrm rot="5400000">
            <a:off x="5105385" y="5860049"/>
            <a:ext cx="338664" cy="338978"/>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52" name="椭圆 51"/>
          <p:cNvSpPr/>
          <p:nvPr>
            <p:custDataLst>
              <p:tags r:id="rId15"/>
            </p:custDataLst>
          </p:nvPr>
        </p:nvSpPr>
        <p:spPr>
          <a:xfrm>
            <a:off x="1122252" y="4033944"/>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3" name="椭圆 52"/>
          <p:cNvSpPr/>
          <p:nvPr>
            <p:custDataLst>
              <p:tags r:id="rId16"/>
            </p:custDataLst>
          </p:nvPr>
        </p:nvSpPr>
        <p:spPr>
          <a:xfrm>
            <a:off x="1172708" y="4084400"/>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6" name="矩形 55"/>
          <p:cNvSpPr/>
          <p:nvPr>
            <p:custDataLst>
              <p:tags r:id="rId17"/>
            </p:custDataLst>
          </p:nvPr>
        </p:nvSpPr>
        <p:spPr>
          <a:xfrm>
            <a:off x="1522730" y="4519930"/>
            <a:ext cx="3496945" cy="1236345"/>
          </a:xfrm>
          <a:prstGeom prst="rect">
            <a:avLst/>
          </a:prstGeom>
        </p:spPr>
        <p:txBody>
          <a:bodyPr wrap="square"/>
          <a:p>
            <a:pPr>
              <a:lnSpc>
                <a:spcPct val="120000"/>
              </a:lnSpc>
            </a:pPr>
            <a:r>
              <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rPr>
              <a:t>3. 资源衍生模式</a:t>
            </a:r>
            <a:endParaRPr lang="zh-CN" altLang="en-US"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从现有资源中挖掘衍生价值，构建新的盈利点和盈利模式，使利润成倍数增长。</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25" name="矩形 24"/>
          <p:cNvSpPr/>
          <p:nvPr>
            <p:custDataLst>
              <p:tags r:id="rId18"/>
            </p:custDataLst>
          </p:nvPr>
        </p:nvSpPr>
        <p:spPr>
          <a:xfrm>
            <a:off x="1208013" y="4104410"/>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黑体" panose="02010609060101010101"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2" name="矩形: 剪去单角 61"/>
          <p:cNvSpPr/>
          <p:nvPr>
            <p:custDataLst>
              <p:tags r:id="rId19"/>
            </p:custDataLst>
          </p:nvPr>
        </p:nvSpPr>
        <p:spPr>
          <a:xfrm flipV="1">
            <a:off x="6176718" y="4182110"/>
            <a:ext cx="4152620" cy="2016760"/>
          </a:xfrm>
          <a:prstGeom prst="snip1Rect">
            <a:avLst>
              <a:gd name="adj" fmla="val 1702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63" name="等腰三角形 62"/>
          <p:cNvSpPr/>
          <p:nvPr>
            <p:custDataLst>
              <p:tags r:id="rId20"/>
            </p:custDataLst>
          </p:nvPr>
        </p:nvSpPr>
        <p:spPr>
          <a:xfrm rot="5400000">
            <a:off x="9990517" y="5860049"/>
            <a:ext cx="338664" cy="338978"/>
          </a:xfrm>
          <a:prstGeom prst="triangle">
            <a:avLst>
              <a:gd name="adj" fmla="val 0"/>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60" name="椭圆 59"/>
          <p:cNvSpPr/>
          <p:nvPr>
            <p:custDataLst>
              <p:tags r:id="rId21"/>
            </p:custDataLst>
          </p:nvPr>
        </p:nvSpPr>
        <p:spPr>
          <a:xfrm>
            <a:off x="6007384" y="4033944"/>
            <a:ext cx="486033" cy="486033"/>
          </a:xfrm>
          <a:prstGeom prst="ellipse">
            <a:avLst/>
          </a:prstGeom>
          <a:solidFill>
            <a:srgbClr val="7AC2C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1" name="椭圆 60"/>
          <p:cNvSpPr/>
          <p:nvPr>
            <p:custDataLst>
              <p:tags r:id="rId22"/>
            </p:custDataLst>
          </p:nvPr>
        </p:nvSpPr>
        <p:spPr>
          <a:xfrm>
            <a:off x="6057840" y="4084400"/>
            <a:ext cx="385121" cy="385121"/>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4" name="矩形 63"/>
          <p:cNvSpPr/>
          <p:nvPr>
            <p:custDataLst>
              <p:tags r:id="rId23"/>
            </p:custDataLst>
          </p:nvPr>
        </p:nvSpPr>
        <p:spPr>
          <a:xfrm>
            <a:off x="6419850" y="4519930"/>
            <a:ext cx="3496945" cy="1678940"/>
          </a:xfrm>
          <a:prstGeom prst="rect">
            <a:avLst/>
          </a:prstGeom>
        </p:spPr>
        <p:txBody>
          <a:bodyPr wrap="square"/>
          <a:p>
            <a:pPr>
              <a:lnSpc>
                <a:spcPct val="120000"/>
              </a:lnSpc>
            </a:pPr>
            <a:r>
              <a:rPr lang="zh-CN" altLang="en-US" spc="150" dirty="0">
                <a:solidFill>
                  <a:sysClr val="window" lastClr="FFFFFF"/>
                </a:solidFill>
                <a:latin typeface="Arial" panose="020B0604020202020204" pitchFamily="34" charset="0"/>
                <a:ea typeface="黑体" panose="02010609060101010101" charset="-122"/>
                <a:sym typeface="Arial" panose="020B0604020202020204" pitchFamily="34" charset="0"/>
              </a:rPr>
              <a:t>4. 开门模式</a:t>
            </a:r>
            <a:endParaRPr lang="zh-CN" altLang="en-US"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rPr>
              <a:t>前期的销售是后续销售的铺垫，以培养客户的消费习惯和购买忠诚度为目标，使客户的购买行为变成一种长期的重复性行为。</a:t>
            </a:r>
            <a:endParaRPr lang="zh-CN" altLang="en-US" sz="1600"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26" name="矩形 25"/>
          <p:cNvSpPr/>
          <p:nvPr>
            <p:custDataLst>
              <p:tags r:id="rId24"/>
            </p:custDataLst>
          </p:nvPr>
        </p:nvSpPr>
        <p:spPr>
          <a:xfrm>
            <a:off x="6093145" y="4104410"/>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黑体" panose="02010609060101010101" charset="-122"/>
                <a:sym typeface="Arial" panose="020B0604020202020204" pitchFamily="34" charset="0"/>
              </a:rPr>
              <a:t>D</a:t>
            </a:r>
            <a:endParaRPr lang="zh-CN" altLang="en-US" sz="14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93065" y="803275"/>
            <a:ext cx="5932805" cy="53657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（三）商业模式的类型</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4269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一、认识商业模式</a:t>
            </a:r>
            <a:endParaRPr lang="zh-CN" altLang="en-US" sz="2400" b="1" dirty="0">
              <a:solidFill>
                <a:prstClr val="black"/>
              </a:solidFill>
              <a:latin typeface="黑体" panose="02010609060101010101" charset="-122"/>
              <a:ea typeface="黑体" panose="02010609060101010101" charset="-122"/>
            </a:endParaRPr>
          </a:p>
        </p:txBody>
      </p:sp>
      <p:cxnSp>
        <p:nvCxnSpPr>
          <p:cNvPr id="8" name="直接连接符 7"/>
          <p:cNvCxnSpPr/>
          <p:nvPr>
            <p:custDataLst>
              <p:tags r:id="rId1"/>
            </p:custDataLst>
          </p:nvPr>
        </p:nvCxnSpPr>
        <p:spPr>
          <a:xfrm>
            <a:off x="4831715" y="2609850"/>
            <a:ext cx="360363" cy="360363"/>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2"/>
            </p:custDataLst>
          </p:nvPr>
        </p:nvCxnSpPr>
        <p:spPr>
          <a:xfrm flipH="1">
            <a:off x="4371340" y="4394200"/>
            <a:ext cx="360363" cy="360363"/>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3"/>
            </p:custDataLst>
          </p:nvPr>
        </p:nvCxnSpPr>
        <p:spPr>
          <a:xfrm flipH="1" flipV="1">
            <a:off x="7357428" y="4329113"/>
            <a:ext cx="360362" cy="360362"/>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泪滴形 23"/>
          <p:cNvSpPr>
            <a:spLocks noChangeAspect="1"/>
          </p:cNvSpPr>
          <p:nvPr>
            <p:custDataLst>
              <p:tags r:id="rId4"/>
            </p:custDataLst>
          </p:nvPr>
        </p:nvSpPr>
        <p:spPr bwMode="auto">
          <a:xfrm rot="600000">
            <a:off x="4831715" y="3609975"/>
            <a:ext cx="1079500" cy="1081088"/>
          </a:xfrm>
          <a:prstGeom prst="teardrop">
            <a:avLst/>
          </a:prstGeom>
          <a:solidFill>
            <a:srgbClr val="0C20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pPr>
            <a:endParaRPr lang="zh-CN" altLang="en-US">
              <a:solidFill>
                <a:schemeClr val="bg1">
                  <a:lumMod val="50000"/>
                </a:schemeClr>
              </a:solidFill>
            </a:endParaRPr>
          </a:p>
        </p:txBody>
      </p:sp>
      <p:sp>
        <p:nvSpPr>
          <p:cNvPr id="25" name="泪滴形 24"/>
          <p:cNvSpPr>
            <a:spLocks noChangeAspect="1"/>
          </p:cNvSpPr>
          <p:nvPr>
            <p:custDataLst>
              <p:tags r:id="rId5"/>
            </p:custDataLst>
          </p:nvPr>
        </p:nvSpPr>
        <p:spPr bwMode="auto">
          <a:xfrm rot="8100984">
            <a:off x="5476240" y="2392363"/>
            <a:ext cx="1081088" cy="1079500"/>
          </a:xfrm>
          <a:prstGeom prst="teardrop">
            <a:avLst/>
          </a:pr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chemeClr val="bg1">
                  <a:lumMod val="50000"/>
                </a:schemeClr>
              </a:solidFill>
            </a:endParaRPr>
          </a:p>
        </p:txBody>
      </p:sp>
      <p:sp>
        <p:nvSpPr>
          <p:cNvPr id="26" name="泪滴形 25"/>
          <p:cNvSpPr>
            <a:spLocks noChangeAspect="1"/>
          </p:cNvSpPr>
          <p:nvPr>
            <p:custDataLst>
              <p:tags r:id="rId6"/>
            </p:custDataLst>
          </p:nvPr>
        </p:nvSpPr>
        <p:spPr bwMode="auto">
          <a:xfrm rot="15600000">
            <a:off x="6145371" y="3598070"/>
            <a:ext cx="1076325" cy="1077912"/>
          </a:xfrm>
          <a:prstGeom prst="teardrop">
            <a:avLst/>
          </a:prstGeom>
          <a:solidFill>
            <a:srgbClr val="0C20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chemeClr val="bg1">
                  <a:lumMod val="50000"/>
                </a:schemeClr>
              </a:solidFill>
            </a:endParaRPr>
          </a:p>
        </p:txBody>
      </p:sp>
      <p:sp>
        <p:nvSpPr>
          <p:cNvPr id="28" name="Freeform 5"/>
          <p:cNvSpPr>
            <a:spLocks noChangeAspect="1" noEditPoints="1"/>
          </p:cNvSpPr>
          <p:nvPr>
            <p:custDataLst>
              <p:tags r:id="rId7"/>
            </p:custDataLst>
          </p:nvPr>
        </p:nvSpPr>
        <p:spPr bwMode="auto">
          <a:xfrm rot="18900984">
            <a:off x="5111115" y="3881438"/>
            <a:ext cx="522288" cy="539750"/>
          </a:xfrm>
          <a:custGeom>
            <a:avLst/>
            <a:gdLst>
              <a:gd name="T0" fmla="*/ 482 w 2300"/>
              <a:gd name="T1" fmla="*/ 1211 h 2382"/>
              <a:gd name="T2" fmla="*/ 1841 w 2300"/>
              <a:gd name="T3" fmla="*/ 1211 h 2382"/>
              <a:gd name="T4" fmla="*/ 566 w 2300"/>
              <a:gd name="T5" fmla="*/ 1211 h 2382"/>
              <a:gd name="T6" fmla="*/ 718 w 2300"/>
              <a:gd name="T7" fmla="*/ 1157 h 2382"/>
              <a:gd name="T8" fmla="*/ 868 w 2300"/>
              <a:gd name="T9" fmla="*/ 1419 h 2382"/>
              <a:gd name="T10" fmla="*/ 987 w 2300"/>
              <a:gd name="T11" fmla="*/ 1699 h 2382"/>
              <a:gd name="T12" fmla="*/ 1121 w 2300"/>
              <a:gd name="T13" fmla="*/ 1619 h 2382"/>
              <a:gd name="T14" fmla="*/ 1053 w 2300"/>
              <a:gd name="T15" fmla="*/ 1292 h 2382"/>
              <a:gd name="T16" fmla="*/ 867 w 2300"/>
              <a:gd name="T17" fmla="*/ 1112 h 2382"/>
              <a:gd name="T18" fmla="*/ 1102 w 2300"/>
              <a:gd name="T19" fmla="*/ 1081 h 2382"/>
              <a:gd name="T20" fmla="*/ 1131 w 2300"/>
              <a:gd name="T21" fmla="*/ 932 h 2382"/>
              <a:gd name="T22" fmla="*/ 1086 w 2300"/>
              <a:gd name="T23" fmla="*/ 659 h 2382"/>
              <a:gd name="T24" fmla="*/ 1384 w 2300"/>
              <a:gd name="T25" fmla="*/ 659 h 2382"/>
              <a:gd name="T26" fmla="*/ 1341 w 2300"/>
              <a:gd name="T27" fmla="*/ 994 h 2382"/>
              <a:gd name="T28" fmla="*/ 1394 w 2300"/>
              <a:gd name="T29" fmla="*/ 1249 h 2382"/>
              <a:gd name="T30" fmla="*/ 1562 w 2300"/>
              <a:gd name="T31" fmla="*/ 1408 h 2382"/>
              <a:gd name="T32" fmla="*/ 1556 w 2300"/>
              <a:gd name="T33" fmla="*/ 1540 h 2382"/>
              <a:gd name="T34" fmla="*/ 1565 w 2300"/>
              <a:gd name="T35" fmla="*/ 1649 h 2382"/>
              <a:gd name="T36" fmla="*/ 566 w 2300"/>
              <a:gd name="T37" fmla="*/ 1211 h 2382"/>
              <a:gd name="T38" fmla="*/ 54 w 2300"/>
              <a:gd name="T39" fmla="*/ 871 h 2382"/>
              <a:gd name="T40" fmla="*/ 1157 w 2300"/>
              <a:gd name="T41" fmla="*/ 0 h 2382"/>
              <a:gd name="T42" fmla="*/ 2103 w 2300"/>
              <a:gd name="T43" fmla="*/ 442 h 2382"/>
              <a:gd name="T44" fmla="*/ 2230 w 2300"/>
              <a:gd name="T45" fmla="*/ 434 h 2382"/>
              <a:gd name="T46" fmla="*/ 2176 w 2300"/>
              <a:gd name="T47" fmla="*/ 809 h 2382"/>
              <a:gd name="T48" fmla="*/ 1878 w 2300"/>
              <a:gd name="T49" fmla="*/ 575 h 2382"/>
              <a:gd name="T50" fmla="*/ 1565 w 2300"/>
              <a:gd name="T51" fmla="*/ 273 h 2382"/>
              <a:gd name="T52" fmla="*/ 192 w 2300"/>
              <a:gd name="T53" fmla="*/ 828 h 2382"/>
              <a:gd name="T54" fmla="*/ 1167 w 2300"/>
              <a:gd name="T55" fmla="*/ 2382 h 2382"/>
              <a:gd name="T56" fmla="*/ 182 w 2300"/>
              <a:gd name="T57" fmla="*/ 1889 h 2382"/>
              <a:gd name="T58" fmla="*/ 55 w 2300"/>
              <a:gd name="T59" fmla="*/ 1891 h 2382"/>
              <a:gd name="T60" fmla="*/ 127 w 2300"/>
              <a:gd name="T61" fmla="*/ 1519 h 2382"/>
              <a:gd name="T62" fmla="*/ 414 w 2300"/>
              <a:gd name="T63" fmla="*/ 1768 h 2382"/>
              <a:gd name="T64" fmla="*/ 710 w 2300"/>
              <a:gd name="T65" fmla="*/ 2086 h 2382"/>
              <a:gd name="T66" fmla="*/ 2108 w 2300"/>
              <a:gd name="T67" fmla="*/ 1608 h 2382"/>
              <a:gd name="T68" fmla="*/ 2250 w 2300"/>
              <a:gd name="T69" fmla="*/ 1568 h 2382"/>
              <a:gd name="T70" fmla="*/ 1167 w 2300"/>
              <a:gd name="T71" fmla="*/ 238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00" h="2382">
                <a:moveTo>
                  <a:pt x="1161" y="532"/>
                </a:moveTo>
                <a:cubicBezTo>
                  <a:pt x="786" y="532"/>
                  <a:pt x="482" y="836"/>
                  <a:pt x="482" y="1211"/>
                </a:cubicBezTo>
                <a:cubicBezTo>
                  <a:pt x="482" y="1586"/>
                  <a:pt x="786" y="1891"/>
                  <a:pt x="1161" y="1891"/>
                </a:cubicBezTo>
                <a:cubicBezTo>
                  <a:pt x="1536" y="1891"/>
                  <a:pt x="1841" y="1586"/>
                  <a:pt x="1841" y="1211"/>
                </a:cubicBezTo>
                <a:cubicBezTo>
                  <a:pt x="1841" y="836"/>
                  <a:pt x="1536" y="532"/>
                  <a:pt x="1161" y="532"/>
                </a:cubicBezTo>
                <a:close/>
                <a:moveTo>
                  <a:pt x="566" y="1211"/>
                </a:moveTo>
                <a:cubicBezTo>
                  <a:pt x="566" y="1112"/>
                  <a:pt x="590" y="1017"/>
                  <a:pt x="634" y="935"/>
                </a:cubicBezTo>
                <a:cubicBezTo>
                  <a:pt x="634" y="1042"/>
                  <a:pt x="691" y="1131"/>
                  <a:pt x="718" y="1157"/>
                </a:cubicBezTo>
                <a:cubicBezTo>
                  <a:pt x="805" y="1245"/>
                  <a:pt x="932" y="1217"/>
                  <a:pt x="948" y="1290"/>
                </a:cubicBezTo>
                <a:cubicBezTo>
                  <a:pt x="964" y="1363"/>
                  <a:pt x="861" y="1363"/>
                  <a:pt x="868" y="1419"/>
                </a:cubicBezTo>
                <a:cubicBezTo>
                  <a:pt x="875" y="1475"/>
                  <a:pt x="1010" y="1490"/>
                  <a:pt x="980" y="1541"/>
                </a:cubicBezTo>
                <a:cubicBezTo>
                  <a:pt x="940" y="1610"/>
                  <a:pt x="1006" y="1615"/>
                  <a:pt x="987" y="1699"/>
                </a:cubicBezTo>
                <a:cubicBezTo>
                  <a:pt x="977" y="1745"/>
                  <a:pt x="1043" y="1754"/>
                  <a:pt x="1068" y="1719"/>
                </a:cubicBezTo>
                <a:cubicBezTo>
                  <a:pt x="1087" y="1692"/>
                  <a:pt x="1083" y="1659"/>
                  <a:pt x="1121" y="1619"/>
                </a:cubicBezTo>
                <a:cubicBezTo>
                  <a:pt x="1167" y="1570"/>
                  <a:pt x="1275" y="1562"/>
                  <a:pt x="1262" y="1480"/>
                </a:cubicBezTo>
                <a:cubicBezTo>
                  <a:pt x="1242" y="1345"/>
                  <a:pt x="1111" y="1324"/>
                  <a:pt x="1053" y="1292"/>
                </a:cubicBezTo>
                <a:cubicBezTo>
                  <a:pt x="988" y="1256"/>
                  <a:pt x="1004" y="1170"/>
                  <a:pt x="990" y="1129"/>
                </a:cubicBezTo>
                <a:cubicBezTo>
                  <a:pt x="970" y="1071"/>
                  <a:pt x="903" y="1146"/>
                  <a:pt x="867" y="1112"/>
                </a:cubicBezTo>
                <a:cubicBezTo>
                  <a:pt x="809" y="1056"/>
                  <a:pt x="878" y="978"/>
                  <a:pt x="927" y="979"/>
                </a:cubicBezTo>
                <a:cubicBezTo>
                  <a:pt x="1031" y="983"/>
                  <a:pt x="1063" y="1084"/>
                  <a:pt x="1102" y="1081"/>
                </a:cubicBezTo>
                <a:cubicBezTo>
                  <a:pt x="1139" y="1077"/>
                  <a:pt x="1163" y="1025"/>
                  <a:pt x="1170" y="997"/>
                </a:cubicBezTo>
                <a:cubicBezTo>
                  <a:pt x="1184" y="937"/>
                  <a:pt x="1147" y="964"/>
                  <a:pt x="1131" y="932"/>
                </a:cubicBezTo>
                <a:cubicBezTo>
                  <a:pt x="1108" y="884"/>
                  <a:pt x="1233" y="838"/>
                  <a:pt x="1249" y="806"/>
                </a:cubicBezTo>
                <a:cubicBezTo>
                  <a:pt x="1281" y="743"/>
                  <a:pt x="1091" y="726"/>
                  <a:pt x="1086" y="659"/>
                </a:cubicBezTo>
                <a:cubicBezTo>
                  <a:pt x="1083" y="632"/>
                  <a:pt x="1135" y="619"/>
                  <a:pt x="1195" y="617"/>
                </a:cubicBezTo>
                <a:cubicBezTo>
                  <a:pt x="1261" y="620"/>
                  <a:pt x="1325" y="635"/>
                  <a:pt x="1384" y="659"/>
                </a:cubicBezTo>
                <a:cubicBezTo>
                  <a:pt x="1441" y="700"/>
                  <a:pt x="1475" y="769"/>
                  <a:pt x="1482" y="845"/>
                </a:cubicBezTo>
                <a:cubicBezTo>
                  <a:pt x="1487" y="912"/>
                  <a:pt x="1414" y="972"/>
                  <a:pt x="1341" y="994"/>
                </a:cubicBezTo>
                <a:cubicBezTo>
                  <a:pt x="1288" y="1010"/>
                  <a:pt x="1248" y="1079"/>
                  <a:pt x="1272" y="1135"/>
                </a:cubicBezTo>
                <a:cubicBezTo>
                  <a:pt x="1289" y="1174"/>
                  <a:pt x="1404" y="1167"/>
                  <a:pt x="1394" y="1249"/>
                </a:cubicBezTo>
                <a:cubicBezTo>
                  <a:pt x="1386" y="1317"/>
                  <a:pt x="1475" y="1335"/>
                  <a:pt x="1507" y="1332"/>
                </a:cubicBezTo>
                <a:cubicBezTo>
                  <a:pt x="1538" y="1328"/>
                  <a:pt x="1586" y="1384"/>
                  <a:pt x="1562" y="1408"/>
                </a:cubicBezTo>
                <a:cubicBezTo>
                  <a:pt x="1538" y="1433"/>
                  <a:pt x="1492" y="1434"/>
                  <a:pt x="1499" y="1497"/>
                </a:cubicBezTo>
                <a:cubicBezTo>
                  <a:pt x="1501" y="1515"/>
                  <a:pt x="1556" y="1513"/>
                  <a:pt x="1556" y="1540"/>
                </a:cubicBezTo>
                <a:cubicBezTo>
                  <a:pt x="1556" y="1568"/>
                  <a:pt x="1528" y="1600"/>
                  <a:pt x="1550" y="1632"/>
                </a:cubicBezTo>
                <a:cubicBezTo>
                  <a:pt x="1555" y="1639"/>
                  <a:pt x="1560" y="1645"/>
                  <a:pt x="1565" y="1649"/>
                </a:cubicBezTo>
                <a:cubicBezTo>
                  <a:pt x="1458" y="1747"/>
                  <a:pt x="1317" y="1807"/>
                  <a:pt x="1161" y="1807"/>
                </a:cubicBezTo>
                <a:cubicBezTo>
                  <a:pt x="833" y="1807"/>
                  <a:pt x="566" y="1540"/>
                  <a:pt x="566" y="1211"/>
                </a:cubicBezTo>
                <a:close/>
                <a:moveTo>
                  <a:pt x="105" y="885"/>
                </a:moveTo>
                <a:cubicBezTo>
                  <a:pt x="87" y="885"/>
                  <a:pt x="70" y="880"/>
                  <a:pt x="54" y="871"/>
                </a:cubicBezTo>
                <a:cubicBezTo>
                  <a:pt x="15" y="847"/>
                  <a:pt x="0" y="795"/>
                  <a:pt x="19" y="751"/>
                </a:cubicBezTo>
                <a:cubicBezTo>
                  <a:pt x="214" y="295"/>
                  <a:pt x="661" y="0"/>
                  <a:pt x="1157" y="0"/>
                </a:cubicBezTo>
                <a:cubicBezTo>
                  <a:pt x="1323" y="0"/>
                  <a:pt x="1485" y="34"/>
                  <a:pt x="1639" y="99"/>
                </a:cubicBezTo>
                <a:cubicBezTo>
                  <a:pt x="1818" y="175"/>
                  <a:pt x="1978" y="293"/>
                  <a:pt x="2103" y="442"/>
                </a:cubicBezTo>
                <a:cubicBezTo>
                  <a:pt x="2173" y="401"/>
                  <a:pt x="2173" y="401"/>
                  <a:pt x="2173" y="401"/>
                </a:cubicBezTo>
                <a:cubicBezTo>
                  <a:pt x="2198" y="386"/>
                  <a:pt x="2229" y="404"/>
                  <a:pt x="2230" y="434"/>
                </a:cubicBezTo>
                <a:cubicBezTo>
                  <a:pt x="2233" y="776"/>
                  <a:pt x="2233" y="776"/>
                  <a:pt x="2233" y="776"/>
                </a:cubicBezTo>
                <a:cubicBezTo>
                  <a:pt x="2233" y="805"/>
                  <a:pt x="2202" y="824"/>
                  <a:pt x="2176" y="809"/>
                </a:cubicBezTo>
                <a:cubicBezTo>
                  <a:pt x="1878" y="641"/>
                  <a:pt x="1878" y="641"/>
                  <a:pt x="1878" y="641"/>
                </a:cubicBezTo>
                <a:cubicBezTo>
                  <a:pt x="1853" y="627"/>
                  <a:pt x="1852" y="590"/>
                  <a:pt x="1878" y="575"/>
                </a:cubicBezTo>
                <a:cubicBezTo>
                  <a:pt x="1938" y="540"/>
                  <a:pt x="1938" y="540"/>
                  <a:pt x="1938" y="540"/>
                </a:cubicBezTo>
                <a:cubicBezTo>
                  <a:pt x="1835" y="425"/>
                  <a:pt x="1707" y="333"/>
                  <a:pt x="1565" y="273"/>
                </a:cubicBezTo>
                <a:cubicBezTo>
                  <a:pt x="1435" y="218"/>
                  <a:pt x="1298" y="190"/>
                  <a:pt x="1157" y="190"/>
                </a:cubicBezTo>
                <a:cubicBezTo>
                  <a:pt x="735" y="190"/>
                  <a:pt x="357" y="440"/>
                  <a:pt x="192" y="828"/>
                </a:cubicBezTo>
                <a:cubicBezTo>
                  <a:pt x="177" y="863"/>
                  <a:pt x="143" y="885"/>
                  <a:pt x="105" y="885"/>
                </a:cubicBezTo>
                <a:close/>
                <a:moveTo>
                  <a:pt x="1167" y="2382"/>
                </a:moveTo>
                <a:cubicBezTo>
                  <a:pt x="979" y="2382"/>
                  <a:pt x="797" y="2339"/>
                  <a:pt x="627" y="2257"/>
                </a:cubicBezTo>
                <a:cubicBezTo>
                  <a:pt x="453" y="2171"/>
                  <a:pt x="299" y="2045"/>
                  <a:pt x="182" y="1889"/>
                </a:cubicBezTo>
                <a:cubicBezTo>
                  <a:pt x="110" y="1926"/>
                  <a:pt x="110" y="1926"/>
                  <a:pt x="110" y="1926"/>
                </a:cubicBezTo>
                <a:cubicBezTo>
                  <a:pt x="84" y="1940"/>
                  <a:pt x="53" y="1920"/>
                  <a:pt x="55" y="1891"/>
                </a:cubicBezTo>
                <a:cubicBezTo>
                  <a:pt x="69" y="1549"/>
                  <a:pt x="69" y="1549"/>
                  <a:pt x="69" y="1549"/>
                </a:cubicBezTo>
                <a:cubicBezTo>
                  <a:pt x="70" y="1520"/>
                  <a:pt x="103" y="1503"/>
                  <a:pt x="127" y="1519"/>
                </a:cubicBezTo>
                <a:cubicBezTo>
                  <a:pt x="416" y="1702"/>
                  <a:pt x="416" y="1702"/>
                  <a:pt x="416" y="1702"/>
                </a:cubicBezTo>
                <a:cubicBezTo>
                  <a:pt x="441" y="1718"/>
                  <a:pt x="439" y="1755"/>
                  <a:pt x="414" y="1768"/>
                </a:cubicBezTo>
                <a:cubicBezTo>
                  <a:pt x="352" y="1800"/>
                  <a:pt x="352" y="1800"/>
                  <a:pt x="352" y="1800"/>
                </a:cubicBezTo>
                <a:cubicBezTo>
                  <a:pt x="448" y="1920"/>
                  <a:pt x="571" y="2019"/>
                  <a:pt x="710" y="2086"/>
                </a:cubicBezTo>
                <a:cubicBezTo>
                  <a:pt x="854" y="2156"/>
                  <a:pt x="1008" y="2192"/>
                  <a:pt x="1167" y="2192"/>
                </a:cubicBezTo>
                <a:cubicBezTo>
                  <a:pt x="1564" y="2192"/>
                  <a:pt x="1933" y="1963"/>
                  <a:pt x="2108" y="1608"/>
                </a:cubicBezTo>
                <a:cubicBezTo>
                  <a:pt x="2119" y="1586"/>
                  <a:pt x="2137" y="1567"/>
                  <a:pt x="2160" y="1558"/>
                </a:cubicBezTo>
                <a:cubicBezTo>
                  <a:pt x="2191" y="1546"/>
                  <a:pt x="2224" y="1550"/>
                  <a:pt x="2250" y="1568"/>
                </a:cubicBezTo>
                <a:cubicBezTo>
                  <a:pt x="2287" y="1595"/>
                  <a:pt x="2300" y="1647"/>
                  <a:pt x="2279" y="1690"/>
                </a:cubicBezTo>
                <a:cubicBezTo>
                  <a:pt x="2069" y="2117"/>
                  <a:pt x="1643" y="2382"/>
                  <a:pt x="1167" y="2382"/>
                </a:cubicBezTo>
                <a:close/>
              </a:path>
            </a:pathLst>
          </a:custGeom>
          <a:solidFill>
            <a:schemeClr val="bg1"/>
          </a:solidFill>
          <a:ln>
            <a:noFill/>
          </a:ln>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29" name="文本框 49"/>
          <p:cNvSpPr txBox="1">
            <a:spLocks noChangeArrowheads="1"/>
          </p:cNvSpPr>
          <p:nvPr>
            <p:custDataLst>
              <p:tags r:id="rId8"/>
            </p:custDataLst>
          </p:nvPr>
        </p:nvSpPr>
        <p:spPr bwMode="auto">
          <a:xfrm>
            <a:off x="719455" y="1814830"/>
            <a:ext cx="3855085" cy="1816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l" fontAlgn="auto">
              <a:lnSpc>
                <a:spcPct val="150000"/>
              </a:lnSpc>
              <a:spcBef>
                <a:spcPct val="0"/>
              </a:spcBef>
              <a:buFontTx/>
              <a:buNone/>
            </a:pPr>
            <a:r>
              <a:rPr lang="zh-CN" altLang="en-US" sz="1800" b="1" dirty="0">
                <a:solidFill>
                  <a:srgbClr val="7F7F7F"/>
                </a:solidFill>
                <a:latin typeface="+mn-lt"/>
                <a:ea typeface="+mn-ea"/>
              </a:rPr>
              <a:t>5. 金字塔模式</a:t>
            </a:r>
            <a:endParaRPr lang="zh-CN" altLang="en-US" sz="1800" b="1" dirty="0">
              <a:solidFill>
                <a:srgbClr val="7F7F7F"/>
              </a:solidFill>
              <a:latin typeface="+mn-lt"/>
              <a:ea typeface="+mn-ea"/>
            </a:endParaRPr>
          </a:p>
          <a:p>
            <a:pPr algn="l" fontAlgn="auto">
              <a:lnSpc>
                <a:spcPct val="150000"/>
              </a:lnSpc>
              <a:spcBef>
                <a:spcPct val="0"/>
              </a:spcBef>
              <a:buFontTx/>
              <a:buNone/>
            </a:pPr>
            <a:r>
              <a:rPr lang="zh-CN" altLang="en-US" sz="1600" dirty="0">
                <a:solidFill>
                  <a:srgbClr val="7F7F7F"/>
                </a:solidFill>
                <a:latin typeface="+mn-lt"/>
                <a:ea typeface="+mn-ea"/>
              </a:rPr>
              <a:t>根据客户的不同特点，对客户群进行细分，提供不同类型、不同层次的产品，以达到最大程度覆盖市场的效果。</a:t>
            </a:r>
            <a:endParaRPr lang="zh-CN" altLang="en-US" sz="1600" dirty="0">
              <a:solidFill>
                <a:srgbClr val="7F7F7F"/>
              </a:solidFill>
              <a:latin typeface="+mn-lt"/>
              <a:ea typeface="+mn-ea"/>
            </a:endParaRPr>
          </a:p>
        </p:txBody>
      </p:sp>
      <p:sp>
        <p:nvSpPr>
          <p:cNvPr id="30" name="文本框 50"/>
          <p:cNvSpPr txBox="1">
            <a:spLocks noChangeArrowheads="1"/>
          </p:cNvSpPr>
          <p:nvPr>
            <p:custDataLst>
              <p:tags r:id="rId9"/>
            </p:custDataLst>
          </p:nvPr>
        </p:nvSpPr>
        <p:spPr bwMode="auto">
          <a:xfrm>
            <a:off x="906145" y="4126230"/>
            <a:ext cx="3451860"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l" fontAlgn="auto">
              <a:lnSpc>
                <a:spcPct val="150000"/>
              </a:lnSpc>
              <a:spcBef>
                <a:spcPct val="0"/>
              </a:spcBef>
              <a:buFontTx/>
              <a:buNone/>
            </a:pPr>
            <a:r>
              <a:rPr lang="zh-CN" altLang="en-US" sz="1800" b="1">
                <a:solidFill>
                  <a:srgbClr val="7F7F7F"/>
                </a:solidFill>
                <a:latin typeface="+mn-lt"/>
                <a:ea typeface="+mn-ea"/>
              </a:rPr>
              <a:t>7. 新盈利商业模式</a:t>
            </a:r>
            <a:endParaRPr lang="zh-CN" altLang="en-US" sz="1800" b="1">
              <a:solidFill>
                <a:srgbClr val="7F7F7F"/>
              </a:solidFill>
              <a:latin typeface="+mn-lt"/>
              <a:ea typeface="+mn-ea"/>
            </a:endParaRPr>
          </a:p>
          <a:p>
            <a:pPr algn="l" fontAlgn="auto">
              <a:lnSpc>
                <a:spcPct val="150000"/>
              </a:lnSpc>
              <a:spcBef>
                <a:spcPct val="0"/>
              </a:spcBef>
              <a:buFontTx/>
              <a:buNone/>
            </a:pPr>
            <a:r>
              <a:rPr lang="zh-CN" altLang="en-US" sz="1600">
                <a:solidFill>
                  <a:srgbClr val="7F7F7F"/>
                </a:solidFill>
                <a:latin typeface="+mn-lt"/>
                <a:ea typeface="+mn-ea"/>
              </a:rPr>
              <a:t>随着物联网的不断发展与运用等市场环境的不断变化，市场上出现了多种新的盈利商业模式。</a:t>
            </a:r>
            <a:endParaRPr lang="zh-CN" altLang="en-US" sz="1600">
              <a:solidFill>
                <a:srgbClr val="7F7F7F"/>
              </a:solidFill>
              <a:latin typeface="+mn-lt"/>
              <a:ea typeface="+mn-ea"/>
            </a:endParaRPr>
          </a:p>
        </p:txBody>
      </p:sp>
      <p:sp>
        <p:nvSpPr>
          <p:cNvPr id="50190" name="文本框 51"/>
          <p:cNvSpPr txBox="1">
            <a:spLocks noChangeArrowheads="1"/>
          </p:cNvSpPr>
          <p:nvPr>
            <p:custDataLst>
              <p:tags r:id="rId10"/>
            </p:custDataLst>
          </p:nvPr>
        </p:nvSpPr>
        <p:spPr bwMode="auto">
          <a:xfrm>
            <a:off x="8033068" y="4280853"/>
            <a:ext cx="3168650"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fontAlgn="auto">
              <a:lnSpc>
                <a:spcPct val="150000"/>
              </a:lnSpc>
              <a:spcBef>
                <a:spcPct val="0"/>
              </a:spcBef>
              <a:buFontTx/>
              <a:buNone/>
            </a:pPr>
            <a:r>
              <a:rPr lang="zh-CN" altLang="en-US" sz="1800" b="1" dirty="0">
                <a:solidFill>
                  <a:srgbClr val="7F7F7F"/>
                </a:solidFill>
                <a:latin typeface="+mn-lt"/>
                <a:ea typeface="+mn-ea"/>
              </a:rPr>
              <a:t>6. 饵与钩模式</a:t>
            </a:r>
            <a:endParaRPr lang="zh-CN" altLang="en-US" sz="1800" b="1" dirty="0">
              <a:solidFill>
                <a:srgbClr val="7F7F7F"/>
              </a:solidFill>
              <a:latin typeface="+mn-lt"/>
              <a:ea typeface="+mn-ea"/>
            </a:endParaRPr>
          </a:p>
          <a:p>
            <a:pPr fontAlgn="auto">
              <a:lnSpc>
                <a:spcPct val="150000"/>
              </a:lnSpc>
              <a:spcBef>
                <a:spcPct val="0"/>
              </a:spcBef>
              <a:buFontTx/>
              <a:buNone/>
            </a:pPr>
            <a:r>
              <a:rPr lang="zh-CN" altLang="en-US" sz="1600" dirty="0">
                <a:solidFill>
                  <a:srgbClr val="7F7F7F"/>
                </a:solidFill>
                <a:latin typeface="+mn-lt"/>
                <a:ea typeface="+mn-ea"/>
              </a:rPr>
              <a:t>以某种商品低价甚至零价格销售作为诱饵，以后续产品作为真正的盈利源。</a:t>
            </a:r>
            <a:endParaRPr lang="zh-CN" altLang="en-US" sz="1600" dirty="0">
              <a:solidFill>
                <a:srgbClr val="7F7F7F"/>
              </a:solidFill>
              <a:latin typeface="+mn-lt"/>
              <a:ea typeface="+mn-ea"/>
            </a:endParaRPr>
          </a:p>
        </p:txBody>
      </p:sp>
      <p:grpSp>
        <p:nvGrpSpPr>
          <p:cNvPr id="31" name="Group 8"/>
          <p:cNvGrpSpPr>
            <a:grpSpLocks noChangeAspect="1"/>
          </p:cNvGrpSpPr>
          <p:nvPr>
            <p:custDataLst>
              <p:tags r:id="rId11"/>
            </p:custDataLst>
          </p:nvPr>
        </p:nvGrpSpPr>
        <p:grpSpPr bwMode="auto">
          <a:xfrm>
            <a:off x="5746391" y="2725388"/>
            <a:ext cx="540215" cy="413825"/>
            <a:chOff x="5036" y="554"/>
            <a:chExt cx="934" cy="716"/>
          </a:xfrm>
          <a:solidFill>
            <a:schemeClr val="bg1"/>
          </a:solidFill>
        </p:grpSpPr>
        <p:sp>
          <p:nvSpPr>
            <p:cNvPr id="32" name="Freeform 9"/>
            <p:cNvSpPr/>
            <p:nvPr>
              <p:custDataLst>
                <p:tags r:id="rId12"/>
              </p:custDataLst>
            </p:nvPr>
          </p:nvSpPr>
          <p:spPr bwMode="auto">
            <a:xfrm>
              <a:off x="5436" y="762"/>
              <a:ext cx="136" cy="65"/>
            </a:xfrm>
            <a:custGeom>
              <a:avLst/>
              <a:gdLst>
                <a:gd name="T0" fmla="*/ 30 w 57"/>
                <a:gd name="T1" fmla="*/ 22 h 27"/>
                <a:gd name="T2" fmla="*/ 48 w 57"/>
                <a:gd name="T3" fmla="*/ 25 h 27"/>
                <a:gd name="T4" fmla="*/ 57 w 57"/>
                <a:gd name="T5" fmla="*/ 1 h 27"/>
                <a:gd name="T6" fmla="*/ 46 w 57"/>
                <a:gd name="T7" fmla="*/ 0 h 27"/>
                <a:gd name="T8" fmla="*/ 10 w 57"/>
                <a:gd name="T9" fmla="*/ 0 h 27"/>
                <a:gd name="T10" fmla="*/ 0 w 57"/>
                <a:gd name="T11" fmla="*/ 1 h 27"/>
                <a:gd name="T12" fmla="*/ 8 w 57"/>
                <a:gd name="T13" fmla="*/ 27 h 27"/>
                <a:gd name="T14" fmla="*/ 30 w 57"/>
                <a:gd name="T15" fmla="*/ 2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7">
                  <a:moveTo>
                    <a:pt x="30" y="22"/>
                  </a:moveTo>
                  <a:cubicBezTo>
                    <a:pt x="37" y="22"/>
                    <a:pt x="43" y="23"/>
                    <a:pt x="48" y="25"/>
                  </a:cubicBezTo>
                  <a:cubicBezTo>
                    <a:pt x="49" y="16"/>
                    <a:pt x="52" y="8"/>
                    <a:pt x="57" y="1"/>
                  </a:cubicBezTo>
                  <a:cubicBezTo>
                    <a:pt x="54" y="0"/>
                    <a:pt x="50" y="0"/>
                    <a:pt x="46" y="0"/>
                  </a:cubicBezTo>
                  <a:cubicBezTo>
                    <a:pt x="10" y="0"/>
                    <a:pt x="10" y="0"/>
                    <a:pt x="10" y="0"/>
                  </a:cubicBezTo>
                  <a:cubicBezTo>
                    <a:pt x="7" y="0"/>
                    <a:pt x="3" y="0"/>
                    <a:pt x="0" y="1"/>
                  </a:cubicBezTo>
                  <a:cubicBezTo>
                    <a:pt x="5" y="8"/>
                    <a:pt x="8" y="17"/>
                    <a:pt x="8" y="27"/>
                  </a:cubicBezTo>
                  <a:cubicBezTo>
                    <a:pt x="15" y="24"/>
                    <a:pt x="22" y="22"/>
                    <a:pt x="3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33" name="Oval 10"/>
            <p:cNvSpPr>
              <a:spLocks noChangeArrowheads="1"/>
            </p:cNvSpPr>
            <p:nvPr>
              <p:custDataLst>
                <p:tags r:id="rId13"/>
              </p:custDataLst>
            </p:nvPr>
          </p:nvSpPr>
          <p:spPr bwMode="auto">
            <a:xfrm>
              <a:off x="5403" y="554"/>
              <a:ext cx="200" cy="2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35" name="Freeform 11"/>
            <p:cNvSpPr/>
            <p:nvPr>
              <p:custDataLst>
                <p:tags r:id="rId14"/>
              </p:custDataLst>
            </p:nvPr>
          </p:nvSpPr>
          <p:spPr bwMode="auto">
            <a:xfrm>
              <a:off x="5570" y="741"/>
              <a:ext cx="183" cy="186"/>
            </a:xfrm>
            <a:custGeom>
              <a:avLst/>
              <a:gdLst>
                <a:gd name="T0" fmla="*/ 38 w 77"/>
                <a:gd name="T1" fmla="*/ 78 h 78"/>
                <a:gd name="T2" fmla="*/ 77 w 77"/>
                <a:gd name="T3" fmla="*/ 39 h 78"/>
                <a:gd name="T4" fmla="*/ 38 w 77"/>
                <a:gd name="T5" fmla="*/ 0 h 78"/>
                <a:gd name="T6" fmla="*/ 0 w 77"/>
                <a:gd name="T7" fmla="*/ 38 h 78"/>
                <a:gd name="T8" fmla="*/ 22 w 77"/>
                <a:gd name="T9" fmla="*/ 74 h 78"/>
                <a:gd name="T10" fmla="*/ 38 w 77"/>
                <a:gd name="T11" fmla="*/ 78 h 78"/>
              </a:gdLst>
              <a:ahLst/>
              <a:cxnLst>
                <a:cxn ang="0">
                  <a:pos x="T0" y="T1"/>
                </a:cxn>
                <a:cxn ang="0">
                  <a:pos x="T2" y="T3"/>
                </a:cxn>
                <a:cxn ang="0">
                  <a:pos x="T4" y="T5"/>
                </a:cxn>
                <a:cxn ang="0">
                  <a:pos x="T6" y="T7"/>
                </a:cxn>
                <a:cxn ang="0">
                  <a:pos x="T8" y="T9"/>
                </a:cxn>
                <a:cxn ang="0">
                  <a:pos x="T10" y="T11"/>
                </a:cxn>
              </a:cxnLst>
              <a:rect l="0" t="0" r="r" b="b"/>
              <a:pathLst>
                <a:path w="77" h="78">
                  <a:moveTo>
                    <a:pt x="38" y="78"/>
                  </a:moveTo>
                  <a:cubicBezTo>
                    <a:pt x="60" y="78"/>
                    <a:pt x="77" y="60"/>
                    <a:pt x="77" y="39"/>
                  </a:cubicBezTo>
                  <a:cubicBezTo>
                    <a:pt x="77" y="17"/>
                    <a:pt x="60" y="0"/>
                    <a:pt x="38" y="0"/>
                  </a:cubicBezTo>
                  <a:cubicBezTo>
                    <a:pt x="17" y="0"/>
                    <a:pt x="0" y="17"/>
                    <a:pt x="0" y="38"/>
                  </a:cubicBezTo>
                  <a:cubicBezTo>
                    <a:pt x="12" y="46"/>
                    <a:pt x="20" y="59"/>
                    <a:pt x="22" y="74"/>
                  </a:cubicBezTo>
                  <a:cubicBezTo>
                    <a:pt x="27" y="76"/>
                    <a:pt x="32" y="78"/>
                    <a:pt x="38"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36" name="Freeform 12"/>
            <p:cNvSpPr/>
            <p:nvPr>
              <p:custDataLst>
                <p:tags r:id="rId15"/>
              </p:custDataLst>
            </p:nvPr>
          </p:nvSpPr>
          <p:spPr bwMode="auto">
            <a:xfrm>
              <a:off x="5255" y="741"/>
              <a:ext cx="184" cy="183"/>
            </a:xfrm>
            <a:custGeom>
              <a:avLst/>
              <a:gdLst>
                <a:gd name="T0" fmla="*/ 38 w 77"/>
                <a:gd name="T1" fmla="*/ 0 h 77"/>
                <a:gd name="T2" fmla="*/ 0 w 77"/>
                <a:gd name="T3" fmla="*/ 39 h 77"/>
                <a:gd name="T4" fmla="*/ 38 w 77"/>
                <a:gd name="T5" fmla="*/ 77 h 77"/>
                <a:gd name="T6" fmla="*/ 59 w 77"/>
                <a:gd name="T7" fmla="*/ 72 h 77"/>
                <a:gd name="T8" fmla="*/ 77 w 77"/>
                <a:gd name="T9" fmla="*/ 41 h 77"/>
                <a:gd name="T10" fmla="*/ 77 w 77"/>
                <a:gd name="T11" fmla="*/ 39 h 77"/>
                <a:gd name="T12" fmla="*/ 38 w 77"/>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77" h="77">
                  <a:moveTo>
                    <a:pt x="38" y="0"/>
                  </a:moveTo>
                  <a:cubicBezTo>
                    <a:pt x="17" y="0"/>
                    <a:pt x="0" y="17"/>
                    <a:pt x="0" y="39"/>
                  </a:cubicBezTo>
                  <a:cubicBezTo>
                    <a:pt x="0" y="60"/>
                    <a:pt x="17" y="77"/>
                    <a:pt x="38" y="77"/>
                  </a:cubicBezTo>
                  <a:cubicBezTo>
                    <a:pt x="46" y="77"/>
                    <a:pt x="53" y="75"/>
                    <a:pt x="59" y="72"/>
                  </a:cubicBezTo>
                  <a:cubicBezTo>
                    <a:pt x="61" y="59"/>
                    <a:pt x="67" y="48"/>
                    <a:pt x="77" y="41"/>
                  </a:cubicBezTo>
                  <a:cubicBezTo>
                    <a:pt x="77" y="40"/>
                    <a:pt x="77" y="40"/>
                    <a:pt x="77" y="39"/>
                  </a:cubicBezTo>
                  <a:cubicBezTo>
                    <a:pt x="77" y="17"/>
                    <a:pt x="6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37" name="Freeform 13"/>
            <p:cNvSpPr/>
            <p:nvPr>
              <p:custDataLst>
                <p:tags r:id="rId16"/>
              </p:custDataLst>
            </p:nvPr>
          </p:nvSpPr>
          <p:spPr bwMode="auto">
            <a:xfrm>
              <a:off x="5720" y="648"/>
              <a:ext cx="186" cy="186"/>
            </a:xfrm>
            <a:custGeom>
              <a:avLst/>
              <a:gdLst>
                <a:gd name="T0" fmla="*/ 0 w 78"/>
                <a:gd name="T1" fmla="*/ 38 h 78"/>
                <a:gd name="T2" fmla="*/ 23 w 78"/>
                <a:gd name="T3" fmla="*/ 74 h 78"/>
                <a:gd name="T4" fmla="*/ 39 w 78"/>
                <a:gd name="T5" fmla="*/ 78 h 78"/>
                <a:gd name="T6" fmla="*/ 78 w 78"/>
                <a:gd name="T7" fmla="*/ 39 h 78"/>
                <a:gd name="T8" fmla="*/ 39 w 78"/>
                <a:gd name="T9" fmla="*/ 0 h 78"/>
                <a:gd name="T10" fmla="*/ 0 w 78"/>
                <a:gd name="T11" fmla="*/ 38 h 78"/>
              </a:gdLst>
              <a:ahLst/>
              <a:cxnLst>
                <a:cxn ang="0">
                  <a:pos x="T0" y="T1"/>
                </a:cxn>
                <a:cxn ang="0">
                  <a:pos x="T2" y="T3"/>
                </a:cxn>
                <a:cxn ang="0">
                  <a:pos x="T4" y="T5"/>
                </a:cxn>
                <a:cxn ang="0">
                  <a:pos x="T6" y="T7"/>
                </a:cxn>
                <a:cxn ang="0">
                  <a:pos x="T8" y="T9"/>
                </a:cxn>
                <a:cxn ang="0">
                  <a:pos x="T10" y="T11"/>
                </a:cxn>
              </a:cxnLst>
              <a:rect l="0" t="0" r="r" b="b"/>
              <a:pathLst>
                <a:path w="78" h="78">
                  <a:moveTo>
                    <a:pt x="0" y="38"/>
                  </a:moveTo>
                  <a:cubicBezTo>
                    <a:pt x="13" y="46"/>
                    <a:pt x="21" y="59"/>
                    <a:pt x="23" y="74"/>
                  </a:cubicBezTo>
                  <a:cubicBezTo>
                    <a:pt x="28" y="76"/>
                    <a:pt x="33" y="78"/>
                    <a:pt x="39" y="78"/>
                  </a:cubicBezTo>
                  <a:cubicBezTo>
                    <a:pt x="60" y="78"/>
                    <a:pt x="78" y="60"/>
                    <a:pt x="78" y="39"/>
                  </a:cubicBezTo>
                  <a:cubicBezTo>
                    <a:pt x="78" y="18"/>
                    <a:pt x="60" y="0"/>
                    <a:pt x="39" y="0"/>
                  </a:cubicBezTo>
                  <a:cubicBezTo>
                    <a:pt x="18" y="0"/>
                    <a:pt x="1" y="17"/>
                    <a:pt x="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38" name="Oval 14"/>
            <p:cNvSpPr>
              <a:spLocks noChangeArrowheads="1"/>
            </p:cNvSpPr>
            <p:nvPr>
              <p:custDataLst>
                <p:tags r:id="rId17"/>
              </p:custDataLst>
            </p:nvPr>
          </p:nvSpPr>
          <p:spPr bwMode="auto">
            <a:xfrm>
              <a:off x="5417" y="836"/>
              <a:ext cx="184" cy="18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39" name="Freeform 15"/>
            <p:cNvSpPr/>
            <p:nvPr>
              <p:custDataLst>
                <p:tags r:id="rId18"/>
              </p:custDataLst>
            </p:nvPr>
          </p:nvSpPr>
          <p:spPr bwMode="auto">
            <a:xfrm>
              <a:off x="5587" y="932"/>
              <a:ext cx="231" cy="243"/>
            </a:xfrm>
            <a:custGeom>
              <a:avLst/>
              <a:gdLst>
                <a:gd name="T0" fmla="*/ 48 w 97"/>
                <a:gd name="T1" fmla="*/ 0 h 102"/>
                <a:gd name="T2" fmla="*/ 15 w 97"/>
                <a:gd name="T3" fmla="*/ 0 h 102"/>
                <a:gd name="T4" fmla="*/ 0 w 97"/>
                <a:gd name="T5" fmla="*/ 33 h 102"/>
                <a:gd name="T6" fmla="*/ 42 w 97"/>
                <a:gd name="T7" fmla="*/ 90 h 102"/>
                <a:gd name="T8" fmla="*/ 42 w 97"/>
                <a:gd name="T9" fmla="*/ 102 h 102"/>
                <a:gd name="T10" fmla="*/ 94 w 97"/>
                <a:gd name="T11" fmla="*/ 91 h 102"/>
                <a:gd name="T12" fmla="*/ 97 w 97"/>
                <a:gd name="T13" fmla="*/ 90 h 102"/>
                <a:gd name="T14" fmla="*/ 97 w 97"/>
                <a:gd name="T15" fmla="*/ 90 h 102"/>
                <a:gd name="T16" fmla="*/ 97 w 97"/>
                <a:gd name="T17" fmla="*/ 50 h 102"/>
                <a:gd name="T18" fmla="*/ 48 w 97"/>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02">
                  <a:moveTo>
                    <a:pt x="48" y="0"/>
                  </a:moveTo>
                  <a:cubicBezTo>
                    <a:pt x="15" y="0"/>
                    <a:pt x="15" y="0"/>
                    <a:pt x="15" y="0"/>
                  </a:cubicBezTo>
                  <a:cubicBezTo>
                    <a:pt x="15" y="13"/>
                    <a:pt x="9" y="25"/>
                    <a:pt x="0" y="33"/>
                  </a:cubicBezTo>
                  <a:cubicBezTo>
                    <a:pt x="25" y="41"/>
                    <a:pt x="42" y="63"/>
                    <a:pt x="42" y="90"/>
                  </a:cubicBezTo>
                  <a:cubicBezTo>
                    <a:pt x="42" y="102"/>
                    <a:pt x="42" y="102"/>
                    <a:pt x="42" y="102"/>
                  </a:cubicBezTo>
                  <a:cubicBezTo>
                    <a:pt x="75" y="101"/>
                    <a:pt x="93" y="92"/>
                    <a:pt x="94" y="91"/>
                  </a:cubicBezTo>
                  <a:cubicBezTo>
                    <a:pt x="97" y="90"/>
                    <a:pt x="97" y="90"/>
                    <a:pt x="97" y="90"/>
                  </a:cubicBezTo>
                  <a:cubicBezTo>
                    <a:pt x="97" y="90"/>
                    <a:pt x="97" y="90"/>
                    <a:pt x="97" y="90"/>
                  </a:cubicBezTo>
                  <a:cubicBezTo>
                    <a:pt x="97" y="50"/>
                    <a:pt x="97" y="50"/>
                    <a:pt x="97" y="50"/>
                  </a:cubicBezTo>
                  <a:cubicBezTo>
                    <a:pt x="97" y="22"/>
                    <a:pt x="75"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40" name="Freeform 16"/>
            <p:cNvSpPr/>
            <p:nvPr>
              <p:custDataLst>
                <p:tags r:id="rId19"/>
              </p:custDataLst>
            </p:nvPr>
          </p:nvSpPr>
          <p:spPr bwMode="auto">
            <a:xfrm>
              <a:off x="5739" y="838"/>
              <a:ext cx="231" cy="244"/>
            </a:xfrm>
            <a:custGeom>
              <a:avLst/>
              <a:gdLst>
                <a:gd name="T0" fmla="*/ 47 w 97"/>
                <a:gd name="T1" fmla="*/ 0 h 102"/>
                <a:gd name="T2" fmla="*/ 15 w 97"/>
                <a:gd name="T3" fmla="*/ 0 h 102"/>
                <a:gd name="T4" fmla="*/ 0 w 97"/>
                <a:gd name="T5" fmla="*/ 33 h 102"/>
                <a:gd name="T6" fmla="*/ 42 w 97"/>
                <a:gd name="T7" fmla="*/ 90 h 102"/>
                <a:gd name="T8" fmla="*/ 42 w 97"/>
                <a:gd name="T9" fmla="*/ 102 h 102"/>
                <a:gd name="T10" fmla="*/ 94 w 97"/>
                <a:gd name="T11" fmla="*/ 91 h 102"/>
                <a:gd name="T12" fmla="*/ 97 w 97"/>
                <a:gd name="T13" fmla="*/ 90 h 102"/>
                <a:gd name="T14" fmla="*/ 97 w 97"/>
                <a:gd name="T15" fmla="*/ 90 h 102"/>
                <a:gd name="T16" fmla="*/ 97 w 97"/>
                <a:gd name="T17" fmla="*/ 50 h 102"/>
                <a:gd name="T18" fmla="*/ 47 w 97"/>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02">
                  <a:moveTo>
                    <a:pt x="47" y="0"/>
                  </a:moveTo>
                  <a:cubicBezTo>
                    <a:pt x="15" y="0"/>
                    <a:pt x="15" y="0"/>
                    <a:pt x="15" y="0"/>
                  </a:cubicBezTo>
                  <a:cubicBezTo>
                    <a:pt x="14" y="13"/>
                    <a:pt x="9" y="25"/>
                    <a:pt x="0" y="33"/>
                  </a:cubicBezTo>
                  <a:cubicBezTo>
                    <a:pt x="24" y="41"/>
                    <a:pt x="42" y="63"/>
                    <a:pt x="42" y="90"/>
                  </a:cubicBezTo>
                  <a:cubicBezTo>
                    <a:pt x="42" y="102"/>
                    <a:pt x="42" y="102"/>
                    <a:pt x="42" y="102"/>
                  </a:cubicBezTo>
                  <a:cubicBezTo>
                    <a:pt x="74" y="101"/>
                    <a:pt x="93" y="92"/>
                    <a:pt x="94" y="91"/>
                  </a:cubicBezTo>
                  <a:cubicBezTo>
                    <a:pt x="97" y="90"/>
                    <a:pt x="97" y="90"/>
                    <a:pt x="97" y="90"/>
                  </a:cubicBezTo>
                  <a:cubicBezTo>
                    <a:pt x="97" y="90"/>
                    <a:pt x="97" y="90"/>
                    <a:pt x="97" y="90"/>
                  </a:cubicBezTo>
                  <a:cubicBezTo>
                    <a:pt x="97" y="50"/>
                    <a:pt x="97" y="50"/>
                    <a:pt x="97" y="50"/>
                  </a:cubicBezTo>
                  <a:cubicBezTo>
                    <a:pt x="97" y="22"/>
                    <a:pt x="75"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41" name="Freeform 17"/>
            <p:cNvSpPr/>
            <p:nvPr>
              <p:custDataLst>
                <p:tags r:id="rId20"/>
              </p:custDataLst>
            </p:nvPr>
          </p:nvSpPr>
          <p:spPr bwMode="auto">
            <a:xfrm>
              <a:off x="5189" y="932"/>
              <a:ext cx="240" cy="243"/>
            </a:xfrm>
            <a:custGeom>
              <a:avLst/>
              <a:gdLst>
                <a:gd name="T0" fmla="*/ 101 w 101"/>
                <a:gd name="T1" fmla="*/ 33 h 102"/>
                <a:gd name="T2" fmla="*/ 86 w 101"/>
                <a:gd name="T3" fmla="*/ 0 h 102"/>
                <a:gd name="T4" fmla="*/ 83 w 101"/>
                <a:gd name="T5" fmla="*/ 0 h 102"/>
                <a:gd name="T6" fmla="*/ 50 w 101"/>
                <a:gd name="T7" fmla="*/ 0 h 102"/>
                <a:gd name="T8" fmla="*/ 0 w 101"/>
                <a:gd name="T9" fmla="*/ 50 h 102"/>
                <a:gd name="T10" fmla="*/ 0 w 101"/>
                <a:gd name="T11" fmla="*/ 90 h 102"/>
                <a:gd name="T12" fmla="*/ 1 w 101"/>
                <a:gd name="T13" fmla="*/ 90 h 102"/>
                <a:gd name="T14" fmla="*/ 3 w 101"/>
                <a:gd name="T15" fmla="*/ 91 h 102"/>
                <a:gd name="T16" fmla="*/ 59 w 101"/>
                <a:gd name="T17" fmla="*/ 102 h 102"/>
                <a:gd name="T18" fmla="*/ 59 w 101"/>
                <a:gd name="T19" fmla="*/ 90 h 102"/>
                <a:gd name="T20" fmla="*/ 101 w 101"/>
                <a:gd name="T21" fmla="*/ 3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02">
                  <a:moveTo>
                    <a:pt x="101" y="33"/>
                  </a:moveTo>
                  <a:cubicBezTo>
                    <a:pt x="92" y="25"/>
                    <a:pt x="87" y="13"/>
                    <a:pt x="86" y="0"/>
                  </a:cubicBezTo>
                  <a:cubicBezTo>
                    <a:pt x="85" y="0"/>
                    <a:pt x="84" y="0"/>
                    <a:pt x="83" y="0"/>
                  </a:cubicBezTo>
                  <a:cubicBezTo>
                    <a:pt x="50" y="0"/>
                    <a:pt x="50" y="0"/>
                    <a:pt x="50" y="0"/>
                  </a:cubicBezTo>
                  <a:cubicBezTo>
                    <a:pt x="23" y="0"/>
                    <a:pt x="0" y="22"/>
                    <a:pt x="0" y="50"/>
                  </a:cubicBezTo>
                  <a:cubicBezTo>
                    <a:pt x="0" y="90"/>
                    <a:pt x="0" y="90"/>
                    <a:pt x="0" y="90"/>
                  </a:cubicBezTo>
                  <a:cubicBezTo>
                    <a:pt x="1" y="90"/>
                    <a:pt x="1" y="90"/>
                    <a:pt x="1" y="90"/>
                  </a:cubicBezTo>
                  <a:cubicBezTo>
                    <a:pt x="3" y="91"/>
                    <a:pt x="3" y="91"/>
                    <a:pt x="3" y="91"/>
                  </a:cubicBezTo>
                  <a:cubicBezTo>
                    <a:pt x="24" y="98"/>
                    <a:pt x="43" y="101"/>
                    <a:pt x="59" y="102"/>
                  </a:cubicBezTo>
                  <a:cubicBezTo>
                    <a:pt x="59" y="90"/>
                    <a:pt x="59" y="90"/>
                    <a:pt x="59" y="90"/>
                  </a:cubicBezTo>
                  <a:cubicBezTo>
                    <a:pt x="59" y="63"/>
                    <a:pt x="77" y="41"/>
                    <a:pt x="101"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42" name="Freeform 18"/>
            <p:cNvSpPr/>
            <p:nvPr>
              <p:custDataLst>
                <p:tags r:id="rId21"/>
              </p:custDataLst>
            </p:nvPr>
          </p:nvSpPr>
          <p:spPr bwMode="auto">
            <a:xfrm>
              <a:off x="5351" y="1027"/>
              <a:ext cx="314" cy="243"/>
            </a:xfrm>
            <a:custGeom>
              <a:avLst/>
              <a:gdLst>
                <a:gd name="T0" fmla="*/ 83 w 132"/>
                <a:gd name="T1" fmla="*/ 0 h 102"/>
                <a:gd name="T2" fmla="*/ 50 w 132"/>
                <a:gd name="T3" fmla="*/ 0 h 102"/>
                <a:gd name="T4" fmla="*/ 0 w 132"/>
                <a:gd name="T5" fmla="*/ 50 h 102"/>
                <a:gd name="T6" fmla="*/ 0 w 132"/>
                <a:gd name="T7" fmla="*/ 90 h 102"/>
                <a:gd name="T8" fmla="*/ 0 w 132"/>
                <a:gd name="T9" fmla="*/ 90 h 102"/>
                <a:gd name="T10" fmla="*/ 3 w 132"/>
                <a:gd name="T11" fmla="*/ 91 h 102"/>
                <a:gd name="T12" fmla="*/ 70 w 132"/>
                <a:gd name="T13" fmla="*/ 102 h 102"/>
                <a:gd name="T14" fmla="*/ 129 w 132"/>
                <a:gd name="T15" fmla="*/ 91 h 102"/>
                <a:gd name="T16" fmla="*/ 132 w 132"/>
                <a:gd name="T17" fmla="*/ 90 h 102"/>
                <a:gd name="T18" fmla="*/ 132 w 132"/>
                <a:gd name="T19" fmla="*/ 90 h 102"/>
                <a:gd name="T20" fmla="*/ 132 w 132"/>
                <a:gd name="T21" fmla="*/ 50 h 102"/>
                <a:gd name="T22" fmla="*/ 83 w 132"/>
                <a:gd name="T2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102">
                  <a:moveTo>
                    <a:pt x="83" y="0"/>
                  </a:moveTo>
                  <a:cubicBezTo>
                    <a:pt x="50" y="0"/>
                    <a:pt x="50" y="0"/>
                    <a:pt x="50" y="0"/>
                  </a:cubicBezTo>
                  <a:cubicBezTo>
                    <a:pt x="23" y="0"/>
                    <a:pt x="0" y="22"/>
                    <a:pt x="0" y="50"/>
                  </a:cubicBezTo>
                  <a:cubicBezTo>
                    <a:pt x="0" y="90"/>
                    <a:pt x="0" y="90"/>
                    <a:pt x="0" y="90"/>
                  </a:cubicBezTo>
                  <a:cubicBezTo>
                    <a:pt x="0" y="90"/>
                    <a:pt x="0" y="90"/>
                    <a:pt x="0" y="90"/>
                  </a:cubicBezTo>
                  <a:cubicBezTo>
                    <a:pt x="3" y="91"/>
                    <a:pt x="3" y="91"/>
                    <a:pt x="3" y="91"/>
                  </a:cubicBezTo>
                  <a:cubicBezTo>
                    <a:pt x="29" y="99"/>
                    <a:pt x="52" y="102"/>
                    <a:pt x="70" y="102"/>
                  </a:cubicBezTo>
                  <a:cubicBezTo>
                    <a:pt x="107" y="102"/>
                    <a:pt x="128" y="92"/>
                    <a:pt x="129" y="91"/>
                  </a:cubicBezTo>
                  <a:cubicBezTo>
                    <a:pt x="132" y="90"/>
                    <a:pt x="132" y="90"/>
                    <a:pt x="132" y="90"/>
                  </a:cubicBezTo>
                  <a:cubicBezTo>
                    <a:pt x="132" y="90"/>
                    <a:pt x="132" y="90"/>
                    <a:pt x="132" y="90"/>
                  </a:cubicBezTo>
                  <a:cubicBezTo>
                    <a:pt x="132" y="50"/>
                    <a:pt x="132" y="50"/>
                    <a:pt x="132" y="50"/>
                  </a:cubicBezTo>
                  <a:cubicBezTo>
                    <a:pt x="132" y="22"/>
                    <a:pt x="110" y="0"/>
                    <a:pt x="8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43" name="Freeform 19"/>
            <p:cNvSpPr/>
            <p:nvPr>
              <p:custDataLst>
                <p:tags r:id="rId22"/>
              </p:custDataLst>
            </p:nvPr>
          </p:nvSpPr>
          <p:spPr bwMode="auto">
            <a:xfrm>
              <a:off x="5101" y="650"/>
              <a:ext cx="185" cy="186"/>
            </a:xfrm>
            <a:custGeom>
              <a:avLst/>
              <a:gdLst>
                <a:gd name="T0" fmla="*/ 39 w 78"/>
                <a:gd name="T1" fmla="*/ 78 h 78"/>
                <a:gd name="T2" fmla="*/ 55 w 78"/>
                <a:gd name="T3" fmla="*/ 74 h 78"/>
                <a:gd name="T4" fmla="*/ 78 w 78"/>
                <a:gd name="T5" fmla="*/ 39 h 78"/>
                <a:gd name="T6" fmla="*/ 39 w 78"/>
                <a:gd name="T7" fmla="*/ 0 h 78"/>
                <a:gd name="T8" fmla="*/ 0 w 78"/>
                <a:gd name="T9" fmla="*/ 39 h 78"/>
                <a:gd name="T10" fmla="*/ 39 w 78"/>
                <a:gd name="T11" fmla="*/ 78 h 78"/>
              </a:gdLst>
              <a:ahLst/>
              <a:cxnLst>
                <a:cxn ang="0">
                  <a:pos x="T0" y="T1"/>
                </a:cxn>
                <a:cxn ang="0">
                  <a:pos x="T2" y="T3"/>
                </a:cxn>
                <a:cxn ang="0">
                  <a:pos x="T4" y="T5"/>
                </a:cxn>
                <a:cxn ang="0">
                  <a:pos x="T6" y="T7"/>
                </a:cxn>
                <a:cxn ang="0">
                  <a:pos x="T8" y="T9"/>
                </a:cxn>
                <a:cxn ang="0">
                  <a:pos x="T10" y="T11"/>
                </a:cxn>
              </a:cxnLst>
              <a:rect l="0" t="0" r="r" b="b"/>
              <a:pathLst>
                <a:path w="78" h="78">
                  <a:moveTo>
                    <a:pt x="39" y="78"/>
                  </a:moveTo>
                  <a:cubicBezTo>
                    <a:pt x="45" y="78"/>
                    <a:pt x="50" y="76"/>
                    <a:pt x="55" y="74"/>
                  </a:cubicBezTo>
                  <a:cubicBezTo>
                    <a:pt x="57" y="59"/>
                    <a:pt x="65" y="46"/>
                    <a:pt x="78" y="39"/>
                  </a:cubicBezTo>
                  <a:cubicBezTo>
                    <a:pt x="77" y="17"/>
                    <a:pt x="60" y="0"/>
                    <a:pt x="39" y="0"/>
                  </a:cubicBezTo>
                  <a:cubicBezTo>
                    <a:pt x="18" y="0"/>
                    <a:pt x="0" y="18"/>
                    <a:pt x="0" y="39"/>
                  </a:cubicBezTo>
                  <a:cubicBezTo>
                    <a:pt x="0" y="60"/>
                    <a:pt x="18" y="78"/>
                    <a:pt x="39"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44" name="Freeform 20"/>
            <p:cNvSpPr/>
            <p:nvPr>
              <p:custDataLst>
                <p:tags r:id="rId23"/>
              </p:custDataLst>
            </p:nvPr>
          </p:nvSpPr>
          <p:spPr bwMode="auto">
            <a:xfrm>
              <a:off x="5036" y="841"/>
              <a:ext cx="231" cy="243"/>
            </a:xfrm>
            <a:custGeom>
              <a:avLst/>
              <a:gdLst>
                <a:gd name="T0" fmla="*/ 97 w 97"/>
                <a:gd name="T1" fmla="*/ 34 h 102"/>
                <a:gd name="T2" fmla="*/ 82 w 97"/>
                <a:gd name="T3" fmla="*/ 0 h 102"/>
                <a:gd name="T4" fmla="*/ 50 w 97"/>
                <a:gd name="T5" fmla="*/ 0 h 102"/>
                <a:gd name="T6" fmla="*/ 0 w 97"/>
                <a:gd name="T7" fmla="*/ 50 h 102"/>
                <a:gd name="T8" fmla="*/ 0 w 97"/>
                <a:gd name="T9" fmla="*/ 90 h 102"/>
                <a:gd name="T10" fmla="*/ 0 w 97"/>
                <a:gd name="T11" fmla="*/ 90 h 102"/>
                <a:gd name="T12" fmla="*/ 3 w 97"/>
                <a:gd name="T13" fmla="*/ 91 h 102"/>
                <a:gd name="T14" fmla="*/ 55 w 97"/>
                <a:gd name="T15" fmla="*/ 102 h 102"/>
                <a:gd name="T16" fmla="*/ 55 w 97"/>
                <a:gd name="T17" fmla="*/ 90 h 102"/>
                <a:gd name="T18" fmla="*/ 97 w 97"/>
                <a:gd name="T19" fmla="*/ 3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02">
                  <a:moveTo>
                    <a:pt x="97" y="34"/>
                  </a:moveTo>
                  <a:cubicBezTo>
                    <a:pt x="88" y="25"/>
                    <a:pt x="83" y="13"/>
                    <a:pt x="82" y="0"/>
                  </a:cubicBezTo>
                  <a:cubicBezTo>
                    <a:pt x="50" y="0"/>
                    <a:pt x="50" y="0"/>
                    <a:pt x="50" y="0"/>
                  </a:cubicBezTo>
                  <a:cubicBezTo>
                    <a:pt x="22" y="0"/>
                    <a:pt x="0" y="23"/>
                    <a:pt x="0" y="50"/>
                  </a:cubicBezTo>
                  <a:cubicBezTo>
                    <a:pt x="0" y="90"/>
                    <a:pt x="0" y="90"/>
                    <a:pt x="0" y="90"/>
                  </a:cubicBezTo>
                  <a:cubicBezTo>
                    <a:pt x="0" y="90"/>
                    <a:pt x="0" y="90"/>
                    <a:pt x="0" y="90"/>
                  </a:cubicBezTo>
                  <a:cubicBezTo>
                    <a:pt x="3" y="91"/>
                    <a:pt x="3" y="91"/>
                    <a:pt x="3" y="91"/>
                  </a:cubicBezTo>
                  <a:cubicBezTo>
                    <a:pt x="4" y="92"/>
                    <a:pt x="23" y="101"/>
                    <a:pt x="55" y="102"/>
                  </a:cubicBezTo>
                  <a:cubicBezTo>
                    <a:pt x="55" y="90"/>
                    <a:pt x="55" y="90"/>
                    <a:pt x="55" y="90"/>
                  </a:cubicBezTo>
                  <a:cubicBezTo>
                    <a:pt x="55" y="63"/>
                    <a:pt x="73" y="41"/>
                    <a:pt x="9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45" name="Freeform 21"/>
            <p:cNvSpPr/>
            <p:nvPr>
              <p:custDataLst>
                <p:tags r:id="rId24"/>
              </p:custDataLst>
            </p:nvPr>
          </p:nvSpPr>
          <p:spPr bwMode="auto">
            <a:xfrm>
              <a:off x="5246" y="578"/>
              <a:ext cx="162" cy="158"/>
            </a:xfrm>
            <a:custGeom>
              <a:avLst/>
              <a:gdLst>
                <a:gd name="T0" fmla="*/ 23 w 68"/>
                <a:gd name="T1" fmla="*/ 64 h 66"/>
                <a:gd name="T2" fmla="*/ 42 w 68"/>
                <a:gd name="T3" fmla="*/ 60 h 66"/>
                <a:gd name="T4" fmla="*/ 64 w 68"/>
                <a:gd name="T5" fmla="*/ 66 h 66"/>
                <a:gd name="T6" fmla="*/ 68 w 68"/>
                <a:gd name="T7" fmla="*/ 61 h 66"/>
                <a:gd name="T8" fmla="*/ 58 w 68"/>
                <a:gd name="T9" fmla="*/ 31 h 66"/>
                <a:gd name="T10" fmla="*/ 63 w 68"/>
                <a:gd name="T11" fmla="*/ 10 h 66"/>
                <a:gd name="T12" fmla="*/ 37 w 68"/>
                <a:gd name="T13" fmla="*/ 0 h 66"/>
                <a:gd name="T14" fmla="*/ 0 w 68"/>
                <a:gd name="T15" fmla="*/ 29 h 66"/>
                <a:gd name="T16" fmla="*/ 23 w 68"/>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6">
                  <a:moveTo>
                    <a:pt x="23" y="64"/>
                  </a:moveTo>
                  <a:cubicBezTo>
                    <a:pt x="28" y="62"/>
                    <a:pt x="35" y="60"/>
                    <a:pt x="42" y="60"/>
                  </a:cubicBezTo>
                  <a:cubicBezTo>
                    <a:pt x="50" y="60"/>
                    <a:pt x="57" y="62"/>
                    <a:pt x="64" y="66"/>
                  </a:cubicBezTo>
                  <a:cubicBezTo>
                    <a:pt x="66" y="65"/>
                    <a:pt x="67" y="63"/>
                    <a:pt x="68" y="61"/>
                  </a:cubicBezTo>
                  <a:cubicBezTo>
                    <a:pt x="62" y="53"/>
                    <a:pt x="58" y="42"/>
                    <a:pt x="58" y="31"/>
                  </a:cubicBezTo>
                  <a:cubicBezTo>
                    <a:pt x="58" y="24"/>
                    <a:pt x="60" y="17"/>
                    <a:pt x="63" y="10"/>
                  </a:cubicBezTo>
                  <a:cubicBezTo>
                    <a:pt x="56" y="4"/>
                    <a:pt x="47" y="0"/>
                    <a:pt x="37" y="0"/>
                  </a:cubicBezTo>
                  <a:cubicBezTo>
                    <a:pt x="20" y="0"/>
                    <a:pt x="5" y="12"/>
                    <a:pt x="0" y="29"/>
                  </a:cubicBezTo>
                  <a:cubicBezTo>
                    <a:pt x="13" y="36"/>
                    <a:pt x="22" y="50"/>
                    <a:pt x="23"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46" name="Freeform 22"/>
            <p:cNvSpPr/>
            <p:nvPr>
              <p:custDataLst>
                <p:tags r:id="rId25"/>
              </p:custDataLst>
            </p:nvPr>
          </p:nvSpPr>
          <p:spPr bwMode="auto">
            <a:xfrm>
              <a:off x="5601" y="578"/>
              <a:ext cx="162" cy="155"/>
            </a:xfrm>
            <a:custGeom>
              <a:avLst/>
              <a:gdLst>
                <a:gd name="T0" fmla="*/ 0 w 68"/>
                <a:gd name="T1" fmla="*/ 59 h 65"/>
                <a:gd name="T2" fmla="*/ 4 w 68"/>
                <a:gd name="T3" fmla="*/ 65 h 65"/>
                <a:gd name="T4" fmla="*/ 25 w 68"/>
                <a:gd name="T5" fmla="*/ 60 h 65"/>
                <a:gd name="T6" fmla="*/ 42 w 68"/>
                <a:gd name="T7" fmla="*/ 63 h 65"/>
                <a:gd name="T8" fmla="*/ 68 w 68"/>
                <a:gd name="T9" fmla="*/ 26 h 65"/>
                <a:gd name="T10" fmla="*/ 32 w 68"/>
                <a:gd name="T11" fmla="*/ 0 h 65"/>
                <a:gd name="T12" fmla="*/ 4 w 68"/>
                <a:gd name="T13" fmla="*/ 12 h 65"/>
                <a:gd name="T14" fmla="*/ 8 w 68"/>
                <a:gd name="T15" fmla="*/ 31 h 65"/>
                <a:gd name="T16" fmla="*/ 0 w 68"/>
                <a:gd name="T17"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5">
                  <a:moveTo>
                    <a:pt x="0" y="59"/>
                  </a:moveTo>
                  <a:cubicBezTo>
                    <a:pt x="1" y="61"/>
                    <a:pt x="2" y="63"/>
                    <a:pt x="4" y="65"/>
                  </a:cubicBezTo>
                  <a:cubicBezTo>
                    <a:pt x="11" y="62"/>
                    <a:pt x="18" y="60"/>
                    <a:pt x="25" y="60"/>
                  </a:cubicBezTo>
                  <a:cubicBezTo>
                    <a:pt x="32" y="60"/>
                    <a:pt x="38" y="62"/>
                    <a:pt x="42" y="63"/>
                  </a:cubicBezTo>
                  <a:cubicBezTo>
                    <a:pt x="44" y="47"/>
                    <a:pt x="54" y="33"/>
                    <a:pt x="68" y="26"/>
                  </a:cubicBezTo>
                  <a:cubicBezTo>
                    <a:pt x="63" y="11"/>
                    <a:pt x="48" y="0"/>
                    <a:pt x="32" y="0"/>
                  </a:cubicBezTo>
                  <a:cubicBezTo>
                    <a:pt x="21" y="0"/>
                    <a:pt x="11" y="5"/>
                    <a:pt x="4" y="12"/>
                  </a:cubicBezTo>
                  <a:cubicBezTo>
                    <a:pt x="7" y="18"/>
                    <a:pt x="8" y="25"/>
                    <a:pt x="8" y="31"/>
                  </a:cubicBezTo>
                  <a:cubicBezTo>
                    <a:pt x="8" y="41"/>
                    <a:pt x="5" y="51"/>
                    <a:pt x="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grpSp>
      <p:grpSp>
        <p:nvGrpSpPr>
          <p:cNvPr id="47" name="Group 12"/>
          <p:cNvGrpSpPr>
            <a:grpSpLocks noChangeAspect="1"/>
          </p:cNvGrpSpPr>
          <p:nvPr>
            <p:custDataLst>
              <p:tags r:id="rId26"/>
            </p:custDataLst>
          </p:nvPr>
        </p:nvGrpSpPr>
        <p:grpSpPr bwMode="auto">
          <a:xfrm rot="18900984">
            <a:off x="6413265" y="3899521"/>
            <a:ext cx="540215" cy="475007"/>
            <a:chOff x="3551" y="1900"/>
            <a:chExt cx="583" cy="513"/>
          </a:xfrm>
          <a:solidFill>
            <a:schemeClr val="bg1"/>
          </a:solidFill>
        </p:grpSpPr>
        <p:sp>
          <p:nvSpPr>
            <p:cNvPr id="48" name="Freeform 13"/>
            <p:cNvSpPr>
              <a:spLocks noEditPoints="1"/>
            </p:cNvSpPr>
            <p:nvPr>
              <p:custDataLst>
                <p:tags r:id="rId27"/>
              </p:custDataLst>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sp>
          <p:nvSpPr>
            <p:cNvPr id="49" name="Freeform 14"/>
            <p:cNvSpPr>
              <a:spLocks noEditPoints="1"/>
            </p:cNvSpPr>
            <p:nvPr>
              <p:custDataLst>
                <p:tags r:id="rId28"/>
              </p:custDataLst>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pPr>
              <a:endParaRPr lang="zh-CN" altLang="en-US">
                <a:solidFill>
                  <a:schemeClr val="bg1">
                    <a:lumMod val="50000"/>
                  </a:schemeClr>
                </a:solidFill>
              </a:endParaRPr>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93065" y="803275"/>
            <a:ext cx="5932805" cy="53657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（一）商业模式的构成要素</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42690"/>
            <a:ext cx="3535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二、商业模式的构成要素</a:t>
            </a:r>
            <a:endParaRPr lang="zh-CN" altLang="en-US" sz="2400" b="1" dirty="0">
              <a:solidFill>
                <a:prstClr val="black"/>
              </a:solidFill>
              <a:latin typeface="黑体" panose="02010609060101010101" charset="-122"/>
              <a:ea typeface="黑体" panose="02010609060101010101" charset="-122"/>
            </a:endParaRPr>
          </a:p>
        </p:txBody>
      </p:sp>
      <p:sp>
        <p:nvSpPr>
          <p:cNvPr id="2" name="文本框 1"/>
          <p:cNvSpPr txBox="1"/>
          <p:nvPr/>
        </p:nvSpPr>
        <p:spPr>
          <a:xfrm>
            <a:off x="227965" y="1339850"/>
            <a:ext cx="6035040" cy="5073650"/>
          </a:xfrm>
          <a:prstGeom prst="rect">
            <a:avLst/>
          </a:prstGeom>
          <a:noFill/>
        </p:spPr>
        <p:txBody>
          <a:bodyPr wrap="square" rtlCol="0">
            <a:spAutoFit/>
          </a:bodyPr>
          <a:p>
            <a:pPr>
              <a:lnSpc>
                <a:spcPct val="120000"/>
              </a:lnSpc>
            </a:pPr>
            <a:r>
              <a:rPr lang="zh-CN" altLang="en-US"/>
              <a:t>商业模式就像一张蓝图，使得策略可以在组织化的结构、流程、系统中顺利实行。一般商业模式包括九大构成要素。不同要素解析了企业如何获取资源及分配资源，以及如何通过营销策略来接近目标消费者。</a:t>
            </a:r>
            <a:endParaRPr lang="zh-CN" altLang="en-US"/>
          </a:p>
          <a:p>
            <a:pPr>
              <a:lnSpc>
                <a:spcPct val="120000"/>
              </a:lnSpc>
            </a:pPr>
            <a:r>
              <a:rPr lang="zh-CN" altLang="en-US"/>
              <a:t>（1）价值主张。企业通过其产品和服务所能向消费者提供的价值。价值主张确认了企业对消费者的实用意义，如图 7-4 所示。</a:t>
            </a:r>
            <a:endParaRPr lang="zh-CN" altLang="en-US"/>
          </a:p>
          <a:p>
            <a:pPr>
              <a:lnSpc>
                <a:spcPct val="120000"/>
              </a:lnSpc>
            </a:pPr>
            <a:r>
              <a:rPr lang="zh-CN" altLang="en-US"/>
              <a:t>（2）消费者目标群体。公司所瞄准的消费者群体。这些群体具有某些共性，从而使公司能够创造价值。定义消费者群体的过程也被称为市场划分。</a:t>
            </a:r>
            <a:endParaRPr lang="zh-CN" altLang="en-US"/>
          </a:p>
          <a:p>
            <a:pPr>
              <a:lnSpc>
                <a:spcPct val="120000"/>
              </a:lnSpc>
            </a:pPr>
            <a:r>
              <a:rPr lang="zh-CN" altLang="en-US"/>
              <a:t>（3）分销渠道。公司用来接触消费者的各种途径。这里阐述了公司如何开拓市场。它涉及公司的市场和分销策略。</a:t>
            </a:r>
            <a:endParaRPr lang="zh-CN" altLang="en-US"/>
          </a:p>
          <a:p>
            <a:pPr>
              <a:lnSpc>
                <a:spcPct val="120000"/>
              </a:lnSpc>
            </a:pPr>
            <a:r>
              <a:rPr lang="zh-CN" altLang="en-US"/>
              <a:t>（4）客户关系。公司同其消费者群体之间所建立的联系。我们所说的客户关系管理即与此相关。</a:t>
            </a:r>
            <a:endParaRPr lang="zh-CN" altLang="en-US"/>
          </a:p>
          <a:p>
            <a:pPr>
              <a:lnSpc>
                <a:spcPct val="120000"/>
              </a:lnSpc>
            </a:pPr>
            <a:r>
              <a:rPr lang="zh-CN" altLang="en-US"/>
              <a:t>（5）价值配置。资源和活动的配置。</a:t>
            </a:r>
            <a:endParaRPr lang="zh-CN" altLang="en-US"/>
          </a:p>
        </p:txBody>
      </p:sp>
      <p:pic>
        <p:nvPicPr>
          <p:cNvPr id="3" name="图片 2"/>
          <p:cNvPicPr>
            <a:picLocks noChangeAspect="1"/>
          </p:cNvPicPr>
          <p:nvPr/>
        </p:nvPicPr>
        <p:blipFill>
          <a:blip r:embed="rId1"/>
          <a:stretch>
            <a:fillRect/>
          </a:stretch>
        </p:blipFill>
        <p:spPr>
          <a:xfrm>
            <a:off x="6570345" y="1906270"/>
            <a:ext cx="5306060" cy="37496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93065" y="803275"/>
            <a:ext cx="5932805" cy="53657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（二）有效的商业模式</a:t>
            </a:r>
            <a:endParaRPr sz="1600" dirty="0">
              <a:latin typeface="黑体" panose="02010609060101010101" charset="-122"/>
              <a:ea typeface="黑体" panose="02010609060101010101" charset="-122"/>
              <a:cs typeface="黑体" panose="02010609060101010101" charset="-122"/>
            </a:endParaRPr>
          </a:p>
        </p:txBody>
      </p:sp>
      <p:sp>
        <p:nvSpPr>
          <p:cNvPr id="34" name="TextBox 108"/>
          <p:cNvSpPr txBox="1">
            <a:spLocks noChangeArrowheads="1"/>
          </p:cNvSpPr>
          <p:nvPr/>
        </p:nvSpPr>
        <p:spPr bwMode="auto">
          <a:xfrm>
            <a:off x="719404" y="342690"/>
            <a:ext cx="3535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二、商业模式的构成要素</a:t>
            </a:r>
            <a:endParaRPr lang="zh-CN" altLang="en-US" sz="2400" b="1" dirty="0">
              <a:solidFill>
                <a:prstClr val="black"/>
              </a:solidFill>
              <a:latin typeface="黑体" panose="02010609060101010101" charset="-122"/>
              <a:ea typeface="黑体" panose="02010609060101010101" charset="-122"/>
            </a:endParaRPr>
          </a:p>
        </p:txBody>
      </p:sp>
      <p:sp>
        <p:nvSpPr>
          <p:cNvPr id="4" name="圆角右箭头 3"/>
          <p:cNvSpPr/>
          <p:nvPr>
            <p:custDataLst>
              <p:tags r:id="rId1"/>
            </p:custDataLst>
          </p:nvPr>
        </p:nvSpPr>
        <p:spPr bwMode="auto">
          <a:xfrm rot="5400000">
            <a:off x="5042964" y="1759895"/>
            <a:ext cx="1850879" cy="1221005"/>
          </a:xfrm>
          <a:prstGeom prst="bentArrow">
            <a:avLst>
              <a:gd name="adj1" fmla="val 51385"/>
              <a:gd name="adj2" fmla="val 44445"/>
              <a:gd name="adj3" fmla="val 44585"/>
              <a:gd name="adj4" fmla="val 67108"/>
            </a:avLst>
          </a:prstGeom>
          <a:solidFill>
            <a:srgbClr val="1F74AD"/>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5" name="圆角矩形 4"/>
          <p:cNvSpPr/>
          <p:nvPr>
            <p:custDataLst>
              <p:tags r:id="rId2"/>
            </p:custDataLst>
          </p:nvPr>
        </p:nvSpPr>
        <p:spPr bwMode="auto">
          <a:xfrm>
            <a:off x="4555654" y="1347982"/>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黑体" panose="02010609060101010101" charset="-122"/>
                <a:ea typeface="黑体" panose="02010609060101010101" charset="-122"/>
              </a:rPr>
              <a:t>01</a:t>
            </a:r>
            <a:endParaRPr lang="en-US" sz="2800" dirty="0">
              <a:solidFill>
                <a:sysClr val="window" lastClr="FFFFFF"/>
              </a:solidFill>
              <a:latin typeface="黑体" panose="02010609060101010101" charset="-122"/>
              <a:ea typeface="黑体" panose="02010609060101010101" charset="-122"/>
            </a:endParaRPr>
          </a:p>
        </p:txBody>
      </p:sp>
      <p:sp>
        <p:nvSpPr>
          <p:cNvPr id="6" name="圆角右箭头 5"/>
          <p:cNvSpPr/>
          <p:nvPr>
            <p:custDataLst>
              <p:tags r:id="rId3"/>
            </p:custDataLst>
          </p:nvPr>
        </p:nvSpPr>
        <p:spPr bwMode="auto">
          <a:xfrm rot="10800000">
            <a:off x="6056798" y="2638177"/>
            <a:ext cx="1850879" cy="1221005"/>
          </a:xfrm>
          <a:prstGeom prst="bentArrow">
            <a:avLst>
              <a:gd name="adj1" fmla="val 51385"/>
              <a:gd name="adj2" fmla="val 44445"/>
              <a:gd name="adj3" fmla="val 44585"/>
              <a:gd name="adj4" fmla="val 67108"/>
            </a:avLst>
          </a:prstGeom>
          <a:solidFill>
            <a:srgbClr val="3498DB"/>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7" name="圆角矩形 6"/>
          <p:cNvSpPr/>
          <p:nvPr>
            <p:custDataLst>
              <p:tags r:id="rId4"/>
            </p:custDataLst>
          </p:nvPr>
        </p:nvSpPr>
        <p:spPr bwMode="auto">
          <a:xfrm>
            <a:off x="7202403" y="1835930"/>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黑体" panose="02010609060101010101" charset="-122"/>
                <a:ea typeface="黑体" panose="02010609060101010101" charset="-122"/>
              </a:rPr>
              <a:t>02</a:t>
            </a:r>
            <a:endParaRPr lang="en-US" sz="2800">
              <a:solidFill>
                <a:sysClr val="window" lastClr="FFFFFF"/>
              </a:solidFill>
              <a:latin typeface="黑体" panose="02010609060101010101" charset="-122"/>
              <a:ea typeface="黑体" panose="02010609060101010101" charset="-122"/>
            </a:endParaRPr>
          </a:p>
        </p:txBody>
      </p:sp>
      <p:sp>
        <p:nvSpPr>
          <p:cNvPr id="8" name="圆角右箭头 7"/>
          <p:cNvSpPr/>
          <p:nvPr>
            <p:custDataLst>
              <p:tags r:id="rId5"/>
            </p:custDataLst>
          </p:nvPr>
        </p:nvSpPr>
        <p:spPr bwMode="auto">
          <a:xfrm rot="5400000" flipH="1" flipV="1">
            <a:off x="5185127" y="3647445"/>
            <a:ext cx="1850879" cy="1221005"/>
          </a:xfrm>
          <a:prstGeom prst="bentArrow">
            <a:avLst>
              <a:gd name="adj1" fmla="val 51385"/>
              <a:gd name="adj2" fmla="val 44445"/>
              <a:gd name="adj3" fmla="val 44585"/>
              <a:gd name="adj4" fmla="val 67108"/>
            </a:avLst>
          </a:prstGeom>
          <a:solidFill>
            <a:srgbClr val="1AA3AA"/>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9" name="圆角矩形 8"/>
          <p:cNvSpPr/>
          <p:nvPr>
            <p:custDataLst>
              <p:tags r:id="rId6"/>
            </p:custDataLst>
          </p:nvPr>
        </p:nvSpPr>
        <p:spPr bwMode="auto">
          <a:xfrm flipH="1">
            <a:off x="6721068" y="4478114"/>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黑体" panose="02010609060101010101" charset="-122"/>
                <a:ea typeface="黑体" panose="02010609060101010101" charset="-122"/>
              </a:rPr>
              <a:t>03</a:t>
            </a:r>
            <a:endParaRPr lang="en-US" sz="2800">
              <a:solidFill>
                <a:sysClr val="window" lastClr="FFFFFF"/>
              </a:solidFill>
              <a:latin typeface="黑体" panose="02010609060101010101" charset="-122"/>
              <a:ea typeface="黑体" panose="02010609060101010101" charset="-122"/>
            </a:endParaRPr>
          </a:p>
        </p:txBody>
      </p:sp>
      <p:sp>
        <p:nvSpPr>
          <p:cNvPr id="10" name="圆角右箭头 9"/>
          <p:cNvSpPr/>
          <p:nvPr>
            <p:custDataLst>
              <p:tags r:id="rId7"/>
            </p:custDataLst>
          </p:nvPr>
        </p:nvSpPr>
        <p:spPr bwMode="auto">
          <a:xfrm rot="10800000" flipH="1" flipV="1">
            <a:off x="4171295" y="2769165"/>
            <a:ext cx="1850879" cy="1221005"/>
          </a:xfrm>
          <a:prstGeom prst="bentArrow">
            <a:avLst>
              <a:gd name="adj1" fmla="val 51385"/>
              <a:gd name="adj2" fmla="val 44445"/>
              <a:gd name="adj3" fmla="val 44585"/>
              <a:gd name="adj4" fmla="val 67108"/>
            </a:avLst>
          </a:prstGeom>
          <a:solidFill>
            <a:srgbClr val="69A35B"/>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11" name="圆角矩形 10"/>
          <p:cNvSpPr/>
          <p:nvPr>
            <p:custDataLst>
              <p:tags r:id="rId8"/>
            </p:custDataLst>
          </p:nvPr>
        </p:nvSpPr>
        <p:spPr bwMode="auto">
          <a:xfrm flipH="1">
            <a:off x="4074318" y="3990167"/>
            <a:ext cx="802249" cy="802248"/>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黑体" panose="02010609060101010101" charset="-122"/>
                <a:ea typeface="黑体" panose="02010609060101010101" charset="-122"/>
              </a:rPr>
              <a:t>04</a:t>
            </a:r>
            <a:endParaRPr lang="en-US" sz="2800" dirty="0">
              <a:solidFill>
                <a:sysClr val="window" lastClr="FFFFFF"/>
              </a:solidFill>
              <a:latin typeface="黑体" panose="02010609060101010101" charset="-122"/>
              <a:ea typeface="黑体" panose="02010609060101010101" charset="-122"/>
            </a:endParaRPr>
          </a:p>
        </p:txBody>
      </p:sp>
      <p:sp>
        <p:nvSpPr>
          <p:cNvPr id="21" name="文本框 20"/>
          <p:cNvSpPr txBox="1"/>
          <p:nvPr>
            <p:custDataLst>
              <p:tags r:id="rId9"/>
            </p:custDataLst>
          </p:nvPr>
        </p:nvSpPr>
        <p:spPr bwMode="auto">
          <a:xfrm>
            <a:off x="8299926" y="1835930"/>
            <a:ext cx="2515187"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3498DB"/>
                </a:solidFill>
                <a:effectLst/>
                <a:latin typeface="黑体" panose="02010609060101010101" charset="-122"/>
                <a:ea typeface="黑体" panose="02010609060101010101" charset="-122"/>
                <a:cs typeface="+mn-ea"/>
              </a:rPr>
              <a:t>2. 战略资源</a:t>
            </a:r>
            <a:endParaRPr lang="zh-CN" altLang="en-US" b="1" spc="300">
              <a:solidFill>
                <a:srgbClr val="3498DB"/>
              </a:solidFill>
              <a:effectLst/>
              <a:latin typeface="黑体" panose="02010609060101010101" charset="-122"/>
              <a:ea typeface="黑体" panose="02010609060101010101" charset="-122"/>
              <a:cs typeface="+mn-ea"/>
            </a:endParaRPr>
          </a:p>
        </p:txBody>
      </p:sp>
      <p:sp>
        <p:nvSpPr>
          <p:cNvPr id="22" name="文本框 21"/>
          <p:cNvSpPr txBox="1"/>
          <p:nvPr>
            <p:custDataLst>
              <p:tags r:id="rId10"/>
            </p:custDataLst>
          </p:nvPr>
        </p:nvSpPr>
        <p:spPr bwMode="auto">
          <a:xfrm>
            <a:off x="8300085" y="2258695"/>
            <a:ext cx="3495675" cy="2025015"/>
          </a:xfrm>
          <a:prstGeom prst="rect">
            <a:avLst/>
          </a:prstGeom>
          <a:noFill/>
        </p:spPr>
        <p:txBody>
          <a:bodyPr wrap="square" lIns="90000" tIns="0" rIns="90000" bIns="46800" anchor="t" anchorCtr="0"/>
          <a:p>
            <a:pPr algn="l" fontAlgn="auto">
              <a:lnSpc>
                <a:spcPct val="150000"/>
              </a:lnSpc>
            </a:pPr>
            <a:r>
              <a:rPr lang="zh-CN" altLang="en-US" sz="1600" b="0" spc="150" dirty="0">
                <a:solidFill>
                  <a:srgbClr val="000000"/>
                </a:solidFill>
                <a:effectLst/>
                <a:latin typeface="黑体" panose="02010609060101010101" charset="-122"/>
                <a:ea typeface="黑体" panose="02010609060101010101" charset="-122"/>
              </a:rPr>
              <a:t>企业拥有的资源会影响商业模式的持续性。</a:t>
            </a:r>
            <a:endParaRPr lang="zh-CN" altLang="en-US" sz="1600" b="0" spc="150" dirty="0">
              <a:solidFill>
                <a:srgbClr val="000000"/>
              </a:solidFill>
              <a:effectLst/>
              <a:latin typeface="黑体" panose="02010609060101010101" charset="-122"/>
              <a:ea typeface="黑体" panose="02010609060101010101" charset="-122"/>
            </a:endParaRPr>
          </a:p>
          <a:p>
            <a:pPr algn="l" fontAlgn="auto">
              <a:lnSpc>
                <a:spcPct val="150000"/>
              </a:lnSpc>
            </a:pPr>
            <a:r>
              <a:rPr lang="zh-CN" altLang="en-US" sz="1600" b="0" spc="150" dirty="0">
                <a:solidFill>
                  <a:srgbClr val="000000"/>
                </a:solidFill>
                <a:effectLst/>
                <a:latin typeface="黑体" panose="02010609060101010101" charset="-122"/>
                <a:ea typeface="黑体" panose="02010609060101010101" charset="-122"/>
              </a:rPr>
              <a:t>（1）核心竞争力。</a:t>
            </a:r>
            <a:endParaRPr lang="zh-CN" altLang="en-US" sz="1600" b="0" spc="150" dirty="0">
              <a:solidFill>
                <a:srgbClr val="000000"/>
              </a:solidFill>
              <a:effectLst/>
              <a:latin typeface="黑体" panose="02010609060101010101" charset="-122"/>
              <a:ea typeface="黑体" panose="02010609060101010101" charset="-122"/>
            </a:endParaRPr>
          </a:p>
          <a:p>
            <a:pPr algn="l" fontAlgn="auto">
              <a:lnSpc>
                <a:spcPct val="150000"/>
              </a:lnSpc>
            </a:pPr>
            <a:r>
              <a:rPr lang="zh-CN" altLang="en-US" sz="1600" b="0" spc="150" dirty="0">
                <a:solidFill>
                  <a:srgbClr val="000000"/>
                </a:solidFill>
                <a:effectLst/>
                <a:latin typeface="黑体" panose="02010609060101010101" charset="-122"/>
                <a:ea typeface="黑体" panose="02010609060101010101" charset="-122"/>
              </a:rPr>
              <a:t>（2）战略资产。战略资产是企业拥有的稀缺、有价值的事物。</a:t>
            </a:r>
            <a:endParaRPr lang="zh-CN" altLang="en-US" sz="1600" b="0" spc="150" dirty="0">
              <a:solidFill>
                <a:srgbClr val="000000"/>
              </a:solidFill>
              <a:effectLst/>
              <a:latin typeface="黑体" panose="02010609060101010101" charset="-122"/>
              <a:ea typeface="黑体" panose="02010609060101010101" charset="-122"/>
            </a:endParaRPr>
          </a:p>
        </p:txBody>
      </p:sp>
      <p:sp>
        <p:nvSpPr>
          <p:cNvPr id="19" name="文本框 18"/>
          <p:cNvSpPr txBox="1"/>
          <p:nvPr>
            <p:custDataLst>
              <p:tags r:id="rId11"/>
            </p:custDataLst>
          </p:nvPr>
        </p:nvSpPr>
        <p:spPr bwMode="auto">
          <a:xfrm>
            <a:off x="846661" y="3990115"/>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69A35B"/>
                </a:solidFill>
                <a:effectLst/>
                <a:latin typeface="黑体" panose="02010609060101010101" charset="-122"/>
                <a:ea typeface="黑体" panose="02010609060101010101" charset="-122"/>
                <a:cs typeface="+mn-ea"/>
              </a:rPr>
              <a:t>4. 顾客界面</a:t>
            </a:r>
            <a:endParaRPr lang="zh-CN" altLang="en-US" b="1" spc="300">
              <a:solidFill>
                <a:srgbClr val="69A35B"/>
              </a:solidFill>
              <a:effectLst/>
              <a:latin typeface="黑体" panose="02010609060101010101" charset="-122"/>
              <a:ea typeface="黑体" panose="02010609060101010101" charset="-122"/>
              <a:cs typeface="+mn-ea"/>
            </a:endParaRPr>
          </a:p>
        </p:txBody>
      </p:sp>
      <p:sp>
        <p:nvSpPr>
          <p:cNvPr id="20" name="文本框 19"/>
          <p:cNvSpPr txBox="1"/>
          <p:nvPr>
            <p:custDataLst>
              <p:tags r:id="rId12"/>
            </p:custDataLst>
          </p:nvPr>
        </p:nvSpPr>
        <p:spPr bwMode="auto">
          <a:xfrm>
            <a:off x="846455" y="4451350"/>
            <a:ext cx="3227070" cy="190119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顾客界面指企业如何与顾客相互作用。作用类型依赖于企业选择如何在市场上竞争。</a:t>
            </a:r>
            <a:endParaRPr lang="zh-CN" altLang="en-US" sz="1600" b="0" spc="150" dirty="0">
              <a:solidFill>
                <a:srgbClr val="000000"/>
              </a:solidFill>
              <a:effectLst/>
              <a:latin typeface="黑体" panose="02010609060101010101" charset="-122"/>
              <a:ea typeface="黑体" panose="02010609060101010101" charset="-122"/>
            </a:endParaRPr>
          </a:p>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（1）目标市场。</a:t>
            </a:r>
            <a:endParaRPr lang="zh-CN" altLang="en-US" sz="1600" b="0" spc="150" dirty="0">
              <a:solidFill>
                <a:srgbClr val="000000"/>
              </a:solidFill>
              <a:effectLst/>
              <a:latin typeface="黑体" panose="02010609060101010101" charset="-122"/>
              <a:ea typeface="黑体" panose="02010609060101010101" charset="-122"/>
            </a:endParaRPr>
          </a:p>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（2）销售实现与支持。</a:t>
            </a:r>
            <a:endParaRPr lang="zh-CN" altLang="en-US" sz="1600" b="0" spc="150" dirty="0">
              <a:solidFill>
                <a:srgbClr val="000000"/>
              </a:solidFill>
              <a:effectLst/>
              <a:latin typeface="黑体" panose="02010609060101010101" charset="-122"/>
              <a:ea typeface="黑体" panose="02010609060101010101" charset="-122"/>
            </a:endParaRPr>
          </a:p>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（3）定价结构。</a:t>
            </a:r>
            <a:endParaRPr lang="zh-CN" altLang="en-US" sz="1600" b="0" spc="150" dirty="0">
              <a:solidFill>
                <a:srgbClr val="000000"/>
              </a:solidFill>
              <a:effectLst/>
              <a:latin typeface="黑体" panose="02010609060101010101" charset="-122"/>
              <a:ea typeface="黑体" panose="02010609060101010101" charset="-122"/>
            </a:endParaRPr>
          </a:p>
        </p:txBody>
      </p:sp>
      <p:sp>
        <p:nvSpPr>
          <p:cNvPr id="17" name="文本框 16"/>
          <p:cNvSpPr txBox="1"/>
          <p:nvPr>
            <p:custDataLst>
              <p:tags r:id="rId13"/>
            </p:custDataLst>
          </p:nvPr>
        </p:nvSpPr>
        <p:spPr bwMode="auto">
          <a:xfrm>
            <a:off x="974937" y="1348197"/>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F74AD"/>
                </a:solidFill>
                <a:effectLst/>
                <a:latin typeface="黑体" panose="02010609060101010101" charset="-122"/>
                <a:ea typeface="黑体" panose="02010609060101010101" charset="-122"/>
                <a:cs typeface="+mn-ea"/>
              </a:rPr>
              <a:t>1. 核心战略</a:t>
            </a:r>
            <a:endParaRPr lang="zh-CN" altLang="en-US" b="1" spc="300" dirty="0">
              <a:solidFill>
                <a:srgbClr val="1F74AD"/>
              </a:solidFill>
              <a:effectLst/>
              <a:latin typeface="黑体" panose="02010609060101010101" charset="-122"/>
              <a:ea typeface="黑体" panose="02010609060101010101" charset="-122"/>
              <a:cs typeface="+mn-ea"/>
            </a:endParaRPr>
          </a:p>
        </p:txBody>
      </p:sp>
      <p:sp>
        <p:nvSpPr>
          <p:cNvPr id="18" name="文本框 17"/>
          <p:cNvSpPr txBox="1"/>
          <p:nvPr>
            <p:custDataLst>
              <p:tags r:id="rId14"/>
            </p:custDataLst>
          </p:nvPr>
        </p:nvSpPr>
        <p:spPr bwMode="auto">
          <a:xfrm>
            <a:off x="974725" y="1795780"/>
            <a:ext cx="3323590" cy="1905000"/>
          </a:xfrm>
          <a:prstGeom prst="rect">
            <a:avLst/>
          </a:prstGeom>
          <a:noFill/>
        </p:spPr>
        <p:txBody>
          <a:bodyPr wrap="square" lIns="90000" tIns="0" rIns="90000" bIns="46800" anchor="t" anchorCtr="0"/>
          <a:p>
            <a:pPr algn="l" fontAlgn="auto">
              <a:lnSpc>
                <a:spcPct val="150000"/>
              </a:lnSpc>
            </a:pPr>
            <a:r>
              <a:rPr lang="zh-CN" altLang="en-US" sz="1600" b="0" spc="150" dirty="0">
                <a:solidFill>
                  <a:srgbClr val="000000"/>
                </a:solidFill>
                <a:effectLst/>
                <a:latin typeface="黑体" panose="02010609060101010101" charset="-122"/>
                <a:ea typeface="黑体" panose="02010609060101010101" charset="-122"/>
              </a:rPr>
              <a:t>核心战略从以下几个方面描述了企业如何与对手进行竞争。</a:t>
            </a:r>
            <a:endParaRPr lang="zh-CN" altLang="en-US" sz="1600" b="0" spc="150" dirty="0">
              <a:solidFill>
                <a:srgbClr val="000000"/>
              </a:solidFill>
              <a:effectLst/>
              <a:latin typeface="黑体" panose="02010609060101010101" charset="-122"/>
              <a:ea typeface="黑体" panose="02010609060101010101" charset="-122"/>
            </a:endParaRPr>
          </a:p>
          <a:p>
            <a:pPr algn="l" fontAlgn="auto">
              <a:lnSpc>
                <a:spcPct val="150000"/>
              </a:lnSpc>
            </a:pPr>
            <a:r>
              <a:rPr lang="zh-CN" altLang="en-US" sz="1600" b="0" spc="150" dirty="0">
                <a:solidFill>
                  <a:srgbClr val="000000"/>
                </a:solidFill>
                <a:effectLst/>
                <a:latin typeface="黑体" panose="02010609060101010101" charset="-122"/>
                <a:ea typeface="黑体" panose="02010609060101010101" charset="-122"/>
              </a:rPr>
              <a:t>（1）企业的使命。</a:t>
            </a:r>
            <a:endParaRPr lang="zh-CN" altLang="en-US" sz="1600" b="0" spc="150" dirty="0">
              <a:solidFill>
                <a:srgbClr val="000000"/>
              </a:solidFill>
              <a:effectLst/>
              <a:latin typeface="黑体" panose="02010609060101010101" charset="-122"/>
              <a:ea typeface="黑体" panose="02010609060101010101" charset="-122"/>
            </a:endParaRPr>
          </a:p>
          <a:p>
            <a:pPr algn="l" fontAlgn="auto">
              <a:lnSpc>
                <a:spcPct val="150000"/>
              </a:lnSpc>
            </a:pPr>
            <a:r>
              <a:rPr lang="zh-CN" altLang="en-US" sz="1600" b="0" spc="150" dirty="0">
                <a:solidFill>
                  <a:srgbClr val="000000"/>
                </a:solidFill>
                <a:effectLst/>
                <a:latin typeface="黑体" panose="02010609060101010101" charset="-122"/>
                <a:ea typeface="黑体" panose="02010609060101010101" charset="-122"/>
              </a:rPr>
              <a:t>（2）产品 / 市场范围。</a:t>
            </a:r>
            <a:endParaRPr lang="zh-CN" altLang="en-US" sz="1600" b="0" spc="150" dirty="0">
              <a:solidFill>
                <a:srgbClr val="000000"/>
              </a:solidFill>
              <a:effectLst/>
              <a:latin typeface="黑体" panose="02010609060101010101" charset="-122"/>
              <a:ea typeface="黑体" panose="02010609060101010101" charset="-122"/>
            </a:endParaRPr>
          </a:p>
          <a:p>
            <a:pPr algn="l" fontAlgn="auto">
              <a:lnSpc>
                <a:spcPct val="150000"/>
              </a:lnSpc>
            </a:pPr>
            <a:r>
              <a:rPr lang="zh-CN" altLang="en-US" sz="1600" b="0" spc="150" dirty="0">
                <a:solidFill>
                  <a:srgbClr val="000000"/>
                </a:solidFill>
                <a:effectLst/>
                <a:latin typeface="黑体" panose="02010609060101010101" charset="-122"/>
                <a:ea typeface="黑体" panose="02010609060101010101" charset="-122"/>
              </a:rPr>
              <a:t>（3）差异化基础。</a:t>
            </a:r>
            <a:endParaRPr lang="zh-CN" altLang="en-US" sz="1600" b="0" spc="150" dirty="0">
              <a:solidFill>
                <a:srgbClr val="000000"/>
              </a:solidFill>
              <a:effectLst/>
              <a:latin typeface="黑体" panose="02010609060101010101" charset="-122"/>
              <a:ea typeface="黑体" panose="02010609060101010101" charset="-122"/>
            </a:endParaRPr>
          </a:p>
        </p:txBody>
      </p:sp>
      <p:sp>
        <p:nvSpPr>
          <p:cNvPr id="15" name="文本框 14"/>
          <p:cNvSpPr txBox="1"/>
          <p:nvPr>
            <p:custDataLst>
              <p:tags r:id="rId15"/>
            </p:custDataLst>
          </p:nvPr>
        </p:nvSpPr>
        <p:spPr bwMode="auto">
          <a:xfrm>
            <a:off x="7818591" y="4476444"/>
            <a:ext cx="2515187"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AA3AA"/>
                </a:solidFill>
                <a:effectLst/>
                <a:latin typeface="黑体" panose="02010609060101010101" charset="-122"/>
                <a:ea typeface="黑体" panose="02010609060101010101" charset="-122"/>
                <a:cs typeface="+mn-ea"/>
              </a:rPr>
              <a:t>3. 伙伴网络</a:t>
            </a:r>
            <a:endParaRPr lang="zh-CN" altLang="en-US" b="1" spc="300" dirty="0">
              <a:solidFill>
                <a:srgbClr val="1AA3AA"/>
              </a:solidFill>
              <a:effectLst/>
              <a:latin typeface="黑体" panose="02010609060101010101" charset="-122"/>
              <a:ea typeface="黑体" panose="02010609060101010101" charset="-122"/>
              <a:cs typeface="+mn-ea"/>
            </a:endParaRPr>
          </a:p>
        </p:txBody>
      </p:sp>
      <p:sp>
        <p:nvSpPr>
          <p:cNvPr id="16" name="文本框 15"/>
          <p:cNvSpPr txBox="1"/>
          <p:nvPr>
            <p:custDataLst>
              <p:tags r:id="rId16"/>
            </p:custDataLst>
          </p:nvPr>
        </p:nvSpPr>
        <p:spPr bwMode="auto">
          <a:xfrm>
            <a:off x="7818755" y="4899025"/>
            <a:ext cx="3977005" cy="1290955"/>
          </a:xfrm>
          <a:prstGeom prst="rect">
            <a:avLst/>
          </a:prstGeom>
          <a:noFill/>
        </p:spPr>
        <p:txBody>
          <a:bodyPr wrap="square" lIns="90000" tIns="0" rIns="90000" bIns="46800" anchor="t" anchorCtr="0"/>
          <a:p>
            <a:pPr algn="l" fontAlgn="auto">
              <a:lnSpc>
                <a:spcPct val="150000"/>
              </a:lnSpc>
            </a:pPr>
            <a:r>
              <a:rPr lang="zh-CN" altLang="en-US" sz="1600" b="0" spc="150" dirty="0">
                <a:solidFill>
                  <a:srgbClr val="000000"/>
                </a:solidFill>
                <a:effectLst/>
                <a:latin typeface="黑体" panose="02010609060101010101" charset="-122"/>
                <a:ea typeface="黑体" panose="02010609060101010101" charset="-122"/>
              </a:rPr>
              <a:t>新创企业往往不具备所有的所需资源，因此需要依赖合作伙伴。</a:t>
            </a:r>
            <a:endParaRPr lang="zh-CN" altLang="en-US" sz="1600" b="0" spc="150" dirty="0">
              <a:solidFill>
                <a:srgbClr val="000000"/>
              </a:solidFill>
              <a:effectLst/>
              <a:latin typeface="黑体" panose="02010609060101010101" charset="-122"/>
              <a:ea typeface="黑体" panose="02010609060101010101" charset="-122"/>
            </a:endParaRPr>
          </a:p>
          <a:p>
            <a:pPr algn="l" fontAlgn="auto">
              <a:lnSpc>
                <a:spcPct val="150000"/>
              </a:lnSpc>
            </a:pPr>
            <a:r>
              <a:rPr lang="zh-CN" altLang="en-US" sz="1600" b="0" spc="150" dirty="0">
                <a:solidFill>
                  <a:srgbClr val="000000"/>
                </a:solidFill>
                <a:effectLst/>
                <a:latin typeface="黑体" panose="02010609060101010101" charset="-122"/>
                <a:ea typeface="黑体" panose="02010609060101010101" charset="-122"/>
              </a:rPr>
              <a:t>（1）供应商。（2）其他合作者。</a:t>
            </a:r>
            <a:endParaRPr lang="zh-CN" altLang="en-US" sz="1600" b="0" spc="150" dirty="0">
              <a:solidFill>
                <a:srgbClr val="000000"/>
              </a:solidFill>
              <a:effectLst/>
              <a:latin typeface="黑体" panose="02010609060101010101" charset="-122"/>
              <a:ea typeface="黑体" panose="02010609060101010101"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3468370" y="1833880"/>
            <a:ext cx="7077075" cy="1753235"/>
          </a:xfrm>
          <a:prstGeom prst="rect">
            <a:avLst/>
          </a:prstGeom>
          <a:noFill/>
        </p:spPr>
        <p:txBody>
          <a:bodyPr wrap="square" rtlCol="0">
            <a:spAutoFit/>
          </a:bodyPr>
          <a:lstStyle/>
          <a:p>
            <a:pPr algn="l"/>
            <a:r>
              <a:rPr lang="zh-CN" altLang="en-US" sz="5400" b="1" dirty="0">
                <a:solidFill>
                  <a:srgbClr val="42556C"/>
                </a:solidFill>
                <a:latin typeface="黑体" panose="02010609060101010101" charset="-122"/>
                <a:ea typeface="黑体" panose="02010609060101010101" charset="-122"/>
                <a:cs typeface="+mn-ea"/>
                <a:sym typeface="+mn-lt"/>
              </a:rPr>
              <a:t>项目七　</a:t>
            </a:r>
            <a:endParaRPr lang="zh-CN" altLang="en-US" sz="5400" b="1" dirty="0">
              <a:solidFill>
                <a:srgbClr val="42556C"/>
              </a:solidFill>
              <a:latin typeface="黑体" panose="02010609060101010101" charset="-122"/>
              <a:ea typeface="黑体" panose="02010609060101010101" charset="-122"/>
              <a:cs typeface="+mn-ea"/>
              <a:sym typeface="+mn-lt"/>
            </a:endParaRPr>
          </a:p>
          <a:p>
            <a:pPr algn="l"/>
            <a:r>
              <a:rPr lang="zh-CN" altLang="en-US" sz="5400" b="1" dirty="0">
                <a:solidFill>
                  <a:srgbClr val="42556C"/>
                </a:solidFill>
                <a:latin typeface="黑体" panose="02010609060101010101" charset="-122"/>
                <a:ea typeface="黑体" panose="02010609060101010101" charset="-122"/>
                <a:cs typeface="+mn-ea"/>
                <a:sym typeface="+mn-lt"/>
              </a:rPr>
              <a:t>创业机会与商业模式</a:t>
            </a:r>
            <a:endParaRPr lang="zh-CN" altLang="en-US" sz="5400" b="1" dirty="0">
              <a:solidFill>
                <a:srgbClr val="42556C"/>
              </a:solidFill>
              <a:latin typeface="黑体" panose="02010609060101010101" charset="-122"/>
              <a:ea typeface="黑体" panose="02010609060101010101" charset="-122"/>
              <a:cs typeface="+mn-ea"/>
              <a:sym typeface="+mn-lt"/>
            </a:endParaRPr>
          </a:p>
        </p:txBody>
      </p:sp>
      <p:grpSp>
        <p:nvGrpSpPr>
          <p:cNvPr id="13" name="组合 12"/>
          <p:cNvGrpSpPr/>
          <p:nvPr/>
        </p:nvGrpSpPr>
        <p:grpSpPr>
          <a:xfrm>
            <a:off x="5531528" y="296914"/>
            <a:ext cx="1128944" cy="1128944"/>
            <a:chOff x="5531528" y="1520559"/>
            <a:chExt cx="1128944" cy="1128944"/>
          </a:xfrm>
        </p:grpSpPr>
        <p:sp>
          <p:nvSpPr>
            <p:cNvPr id="12" name="椭圆 11"/>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6"/>
            <p:cNvGrpSpPr/>
            <p:nvPr/>
          </p:nvGrpSpPr>
          <p:grpSpPr>
            <a:xfrm rot="1163539">
              <a:off x="5760103" y="1746720"/>
              <a:ext cx="671795" cy="615566"/>
              <a:chOff x="2670175" y="1458913"/>
              <a:chExt cx="360363" cy="330201"/>
            </a:xfrm>
            <a:solidFill>
              <a:srgbClr val="42556C"/>
            </a:solidFill>
          </p:grpSpPr>
          <p:sp>
            <p:nvSpPr>
              <p:cNvPr id="22"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23"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42690"/>
            <a:ext cx="541274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三、商业模式的设计方法——商业画布</a:t>
            </a:r>
            <a:endParaRPr lang="zh-CN" altLang="en-US" sz="2400" b="1" dirty="0">
              <a:solidFill>
                <a:prstClr val="black"/>
              </a:solidFill>
              <a:latin typeface="黑体" panose="02010609060101010101" charset="-122"/>
              <a:ea typeface="黑体" panose="02010609060101010101" charset="-122"/>
            </a:endParaRPr>
          </a:p>
        </p:txBody>
      </p:sp>
      <p:cxnSp>
        <p:nvCxnSpPr>
          <p:cNvPr id="52" name="Straight Connector 49"/>
          <p:cNvCxnSpPr/>
          <p:nvPr>
            <p:custDataLst>
              <p:tags r:id="rId1"/>
            </p:custDataLst>
          </p:nvPr>
        </p:nvCxnSpPr>
        <p:spPr>
          <a:xfrm>
            <a:off x="4528820" y="199517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584575" y="408622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680200" y="3897630"/>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353175" y="303593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287645" y="107061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302125" y="303085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383270" y="35350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376295" y="374332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320540" y="159194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267960" y="236728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2" name="空心弧 1"/>
          <p:cNvSpPr/>
          <p:nvPr>
            <p:custDataLst>
              <p:tags r:id="rId11"/>
            </p:custDataLst>
          </p:nvPr>
        </p:nvSpPr>
        <p:spPr>
          <a:xfrm rot="5400000">
            <a:off x="5267960" y="238125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55" name="空心弧 54"/>
          <p:cNvSpPr/>
          <p:nvPr>
            <p:custDataLst>
              <p:tags r:id="rId12"/>
            </p:custDataLst>
          </p:nvPr>
        </p:nvSpPr>
        <p:spPr>
          <a:xfrm rot="5400000">
            <a:off x="5267960" y="238125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56" name="空心弧 55"/>
          <p:cNvSpPr/>
          <p:nvPr>
            <p:custDataLst>
              <p:tags r:id="rId13"/>
            </p:custDataLst>
          </p:nvPr>
        </p:nvSpPr>
        <p:spPr>
          <a:xfrm rot="5400000">
            <a:off x="5267960" y="238125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3" name="文本框 2"/>
          <p:cNvSpPr txBox="1"/>
          <p:nvPr>
            <p:custDataLst>
              <p:tags r:id="rId14"/>
            </p:custDataLst>
          </p:nvPr>
        </p:nvSpPr>
        <p:spPr>
          <a:xfrm>
            <a:off x="292735" y="807720"/>
            <a:ext cx="3780790" cy="240855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8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rPr>
              <a:t>（一）商业画布的定义</a:t>
            </a:r>
            <a:endParaRPr lang="zh-CN" altLang="en-US" sz="18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商业画布是指一种能够帮助创业者催生创意、降低猜测、确保他们找对目标用户、合理解决问题的工具。商业画布不仅能够提供更多灵活多变的计划，而且更容易满足用户的需求。</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p:txBody>
      </p:sp>
      <p:sp>
        <p:nvSpPr>
          <p:cNvPr id="35" name="文本框 34"/>
          <p:cNvSpPr txBox="1"/>
          <p:nvPr>
            <p:custDataLst>
              <p:tags r:id="rId15"/>
            </p:custDataLst>
          </p:nvPr>
        </p:nvSpPr>
        <p:spPr>
          <a:xfrm>
            <a:off x="8964930" y="1995170"/>
            <a:ext cx="3167380" cy="25806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8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rPr>
              <a:t>（二）商业模式选择的原则</a:t>
            </a:r>
            <a:endParaRPr lang="zh-CN" altLang="en-US" sz="18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1. 经济性原则</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2. 有效性原则</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3. 差异性原则</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4. 不易模仿性原则</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5. 适应性原则</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6. 价值创造原则</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p:txBody>
      </p:sp>
      <p:sp>
        <p:nvSpPr>
          <p:cNvPr id="36" name="文本框 35"/>
          <p:cNvSpPr txBox="1"/>
          <p:nvPr>
            <p:custDataLst>
              <p:tags r:id="rId16"/>
            </p:custDataLst>
          </p:nvPr>
        </p:nvSpPr>
        <p:spPr>
          <a:xfrm>
            <a:off x="157480" y="3220720"/>
            <a:ext cx="5404485" cy="298259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800" b="1" dirty="0">
                <a:solidFill>
                  <a:srgbClr val="00B050"/>
                </a:solidFill>
                <a:uFillTx/>
                <a:ea typeface="黑体" panose="02010609060101010101" charset="-122"/>
                <a:sym typeface="Arial" panose="020B0604020202020204" pitchFamily="34" charset="0"/>
              </a:rPr>
              <a:t>（三）商业模式选择的步骤</a:t>
            </a:r>
            <a:endParaRPr lang="zh-CN" altLang="en-US" sz="1800" b="1" dirty="0">
              <a:solidFill>
                <a:srgbClr val="00B050"/>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1. 把握外部环境，做出合理假设</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2. 综合评定企业内部资源、能力</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3. 提出可供选择的商业模式方案</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4. 比较商业模式与企业战略发展框架方向是否一致，与战略目标是否匹配</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5. 对各种商业模式实施效果进行预测，选定商业模式</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85180" y="3013075"/>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08190" y="3797935"/>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911850" y="1539240"/>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725035" y="3728720"/>
            <a:ext cx="628650" cy="714375"/>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任意多边形 19"/>
          <p:cNvSpPr/>
          <p:nvPr>
            <p:custDataLst>
              <p:tags r:id="rId1"/>
            </p:custDataLst>
          </p:nvPr>
        </p:nvSpPr>
        <p:spPr bwMode="auto">
          <a:xfrm rot="5400000">
            <a:off x="11319579" y="340298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8" name="PA_任意多边形 19"/>
          <p:cNvSpPr/>
          <p:nvPr>
            <p:custDataLst>
              <p:tags r:id="rId2"/>
            </p:custDataLst>
          </p:nvPr>
        </p:nvSpPr>
        <p:spPr bwMode="auto">
          <a:xfrm rot="5400000">
            <a:off x="10764467" y="307853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0" name="PA_任意多边形 19"/>
          <p:cNvSpPr/>
          <p:nvPr>
            <p:custDataLst>
              <p:tags r:id="rId3"/>
            </p:custDataLst>
          </p:nvPr>
        </p:nvSpPr>
        <p:spPr bwMode="auto">
          <a:xfrm rot="5400000">
            <a:off x="9606755" y="2451917"/>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4"/>
            </p:custDataLst>
          </p:nvPr>
        </p:nvSpPr>
        <p:spPr bwMode="auto">
          <a:xfrm rot="5400000">
            <a:off x="10762978" y="2431606"/>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3" name="PA_任意多边形 19"/>
          <p:cNvSpPr/>
          <p:nvPr>
            <p:custDataLst>
              <p:tags r:id="rId5"/>
            </p:custDataLst>
          </p:nvPr>
        </p:nvSpPr>
        <p:spPr bwMode="auto">
          <a:xfrm rot="5400000">
            <a:off x="7059284" y="2464843"/>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6"/>
            </p:custDataLst>
          </p:nvPr>
        </p:nvSpPr>
        <p:spPr bwMode="auto">
          <a:xfrm rot="5400000">
            <a:off x="7883411" y="2008483"/>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5" name="PA_任意多边形 19"/>
          <p:cNvSpPr/>
          <p:nvPr>
            <p:custDataLst>
              <p:tags r:id="rId7"/>
            </p:custDataLst>
          </p:nvPr>
        </p:nvSpPr>
        <p:spPr bwMode="auto">
          <a:xfrm rot="5400000">
            <a:off x="9134639" y="814527"/>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4" name="PA_任意多边形 19"/>
          <p:cNvSpPr/>
          <p:nvPr>
            <p:custDataLst>
              <p:tags r:id="rId8"/>
            </p:custDataLst>
          </p:nvPr>
        </p:nvSpPr>
        <p:spPr bwMode="auto">
          <a:xfrm rot="5400000">
            <a:off x="8895029" y="1299808"/>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6" name="PA_任意多边形 19"/>
          <p:cNvSpPr/>
          <p:nvPr>
            <p:custDataLst>
              <p:tags r:id="rId9"/>
            </p:custDataLst>
          </p:nvPr>
        </p:nvSpPr>
        <p:spPr bwMode="auto">
          <a:xfrm rot="5400000">
            <a:off x="7346215" y="1343683"/>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0" name="PA_任意多边形 19"/>
          <p:cNvSpPr/>
          <p:nvPr>
            <p:custDataLst>
              <p:tags r:id="rId10"/>
            </p:custDataLst>
          </p:nvPr>
        </p:nvSpPr>
        <p:spPr bwMode="auto">
          <a:xfrm rot="5400000">
            <a:off x="5133344" y="3503103"/>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7" name="PA_任意多边形 19"/>
          <p:cNvSpPr/>
          <p:nvPr>
            <p:custDataLst>
              <p:tags r:id="rId11"/>
            </p:custDataLst>
          </p:nvPr>
        </p:nvSpPr>
        <p:spPr bwMode="auto">
          <a:xfrm rot="5400000">
            <a:off x="5977264" y="2907589"/>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9" name="PA_任意多边形 19"/>
          <p:cNvSpPr/>
          <p:nvPr>
            <p:custDataLst>
              <p:tags r:id="rId12"/>
            </p:custDataLst>
          </p:nvPr>
        </p:nvSpPr>
        <p:spPr bwMode="auto">
          <a:xfrm rot="5400000">
            <a:off x="7440567" y="400045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1" name="PA_任意多边形 19"/>
          <p:cNvSpPr/>
          <p:nvPr>
            <p:custDataLst>
              <p:tags r:id="rId13"/>
            </p:custDataLst>
          </p:nvPr>
        </p:nvSpPr>
        <p:spPr bwMode="auto">
          <a:xfrm rot="5400000">
            <a:off x="1525786" y="4614965"/>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8" name="PA_任意多边形 19"/>
          <p:cNvSpPr/>
          <p:nvPr>
            <p:custDataLst>
              <p:tags r:id="rId14"/>
            </p:custDataLst>
          </p:nvPr>
        </p:nvSpPr>
        <p:spPr bwMode="auto">
          <a:xfrm rot="5400000">
            <a:off x="7310335" y="4489898"/>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8" name="矩形 57"/>
          <p:cNvSpPr/>
          <p:nvPr/>
        </p:nvSpPr>
        <p:spPr>
          <a:xfrm>
            <a:off x="559932" y="1993218"/>
            <a:ext cx="5490249" cy="1105535"/>
          </a:xfrm>
          <a:prstGeom prst="rect">
            <a:avLst/>
          </a:prstGeom>
        </p:spPr>
        <p:txBody>
          <a:bodyPr wrap="square" lIns="91284" tIns="45642" rIns="91284" bIns="45642">
            <a:spAutoFit/>
          </a:bodyPr>
          <a:lstStyle/>
          <a:p>
            <a:pPr algn="ctr"/>
            <a:r>
              <a:rPr lang="zh-CN" altLang="en-US" sz="6600" b="1" dirty="0">
                <a:latin typeface="Arial" panose="020B0604020202020204" pitchFamily="34" charset="0"/>
                <a:ea typeface="黑体" panose="02010609060101010101" charset="-122"/>
                <a:cs typeface="+mn-ea"/>
                <a:sym typeface="Arial" panose="020B0604020202020204" pitchFamily="34" charset="0"/>
              </a:rPr>
              <a:t>感谢聆听</a:t>
            </a:r>
            <a:endParaRPr lang="zh-CN" altLang="en-US" sz="6600" b="1" dirty="0">
              <a:latin typeface="Arial" panose="020B0604020202020204" pitchFamily="34" charset="0"/>
              <a:ea typeface="黑体" panose="02010609060101010101" charset="-122"/>
              <a:cs typeface="+mn-ea"/>
              <a:sym typeface="Arial" panose="020B0604020202020204" pitchFamily="34" charset="0"/>
            </a:endParaRPr>
          </a:p>
        </p:txBody>
      </p:sp>
      <p:sp>
        <p:nvSpPr>
          <p:cNvPr id="69" name="PA_任意多边形 19"/>
          <p:cNvSpPr/>
          <p:nvPr>
            <p:custDataLst>
              <p:tags r:id="rId15"/>
            </p:custDataLst>
          </p:nvPr>
        </p:nvSpPr>
        <p:spPr bwMode="auto">
          <a:xfrm rot="5400000">
            <a:off x="1056658" y="-774019"/>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0" name="PA_任意多边形 19"/>
          <p:cNvSpPr/>
          <p:nvPr>
            <p:custDataLst>
              <p:tags r:id="rId16"/>
            </p:custDataLst>
          </p:nvPr>
        </p:nvSpPr>
        <p:spPr bwMode="auto">
          <a:xfrm rot="5400000">
            <a:off x="8977946" y="5629197"/>
            <a:ext cx="1999311" cy="224128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1" name="PA_任意多边形 19"/>
          <p:cNvSpPr/>
          <p:nvPr>
            <p:custDataLst>
              <p:tags r:id="rId17"/>
            </p:custDataLst>
          </p:nvPr>
        </p:nvSpPr>
        <p:spPr bwMode="auto">
          <a:xfrm rot="5400000">
            <a:off x="978870" y="492950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2" name="PA_任意多边形 19"/>
          <p:cNvSpPr/>
          <p:nvPr>
            <p:custDataLst>
              <p:tags r:id="rId18"/>
            </p:custDataLst>
          </p:nvPr>
        </p:nvSpPr>
        <p:spPr bwMode="auto">
          <a:xfrm rot="5400000">
            <a:off x="1503470" y="5264836"/>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a:spLocks noChangeAspect="1"/>
          </p:cNvSpPr>
          <p:nvPr/>
        </p:nvSpPr>
        <p:spPr>
          <a:xfrm rot="16200000">
            <a:off x="1253088" y="2222211"/>
            <a:ext cx="719667" cy="62018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endParaRPr>
          </a:p>
        </p:txBody>
      </p:sp>
      <p:sp>
        <p:nvSpPr>
          <p:cNvPr id="8" name="PA_任意多边形 19"/>
          <p:cNvSpPr/>
          <p:nvPr>
            <p:custDataLst>
              <p:tags r:id="rId1"/>
            </p:custDataLst>
          </p:nvPr>
        </p:nvSpPr>
        <p:spPr bwMode="auto">
          <a:xfrm rot="1763314">
            <a:off x="1622588" y="2211916"/>
            <a:ext cx="1923506" cy="2156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2"/>
            </p:custDataLst>
          </p:nvPr>
        </p:nvSpPr>
        <p:spPr bwMode="auto">
          <a:xfrm rot="5400000">
            <a:off x="3150571" y="3661610"/>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3"/>
            </p:custDataLst>
          </p:nvPr>
        </p:nvSpPr>
        <p:spPr bwMode="auto">
          <a:xfrm rot="5400000">
            <a:off x="1216469" y="2030001"/>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4"/>
            </p:custDataLst>
          </p:nvPr>
        </p:nvSpPr>
        <p:spPr bwMode="auto">
          <a:xfrm rot="5400000">
            <a:off x="1354001" y="4163480"/>
            <a:ext cx="507261" cy="5686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圆角矩形 11"/>
          <p:cNvSpPr/>
          <p:nvPr/>
        </p:nvSpPr>
        <p:spPr>
          <a:xfrm>
            <a:off x="4725670" y="2362200"/>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3" name="圆角矩形 12"/>
          <p:cNvSpPr/>
          <p:nvPr/>
        </p:nvSpPr>
        <p:spPr>
          <a:xfrm>
            <a:off x="4725670" y="3331845"/>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7" name="椭圆 16"/>
          <p:cNvSpPr/>
          <p:nvPr/>
        </p:nvSpPr>
        <p:spPr>
          <a:xfrm>
            <a:off x="4839990" y="248101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8" name="椭圆 17"/>
          <p:cNvSpPr/>
          <p:nvPr/>
        </p:nvSpPr>
        <p:spPr>
          <a:xfrm>
            <a:off x="4839990" y="342134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2" name="文本框 1"/>
          <p:cNvSpPr txBox="1"/>
          <p:nvPr/>
        </p:nvSpPr>
        <p:spPr>
          <a:xfrm>
            <a:off x="1724776" y="2801308"/>
            <a:ext cx="1822247" cy="1015663"/>
          </a:xfrm>
          <a:prstGeom prst="rect">
            <a:avLst/>
          </a:prstGeom>
          <a:noFill/>
        </p:spPr>
        <p:txBody>
          <a:bodyPr wrap="square" rtlCol="0">
            <a:spAutoFit/>
          </a:bodyPr>
          <a:lstStyle/>
          <a:p>
            <a:r>
              <a:rPr lang="zh-CN" altLang="en-US" sz="6000" b="1" dirty="0">
                <a:solidFill>
                  <a:srgbClr val="204273"/>
                </a:solidFill>
                <a:latin typeface="黑体" panose="02010609060101010101" charset="-122"/>
                <a:ea typeface="黑体" panose="02010609060101010101" charset="-122"/>
              </a:rPr>
              <a:t>目录</a:t>
            </a:r>
            <a:endParaRPr lang="zh-TW" altLang="en-US" sz="6000" b="1" dirty="0">
              <a:solidFill>
                <a:srgbClr val="204273"/>
              </a:solidFill>
              <a:latin typeface="黑体" panose="02010609060101010101" charset="-122"/>
              <a:ea typeface="黑体" panose="02010609060101010101" charset="-122"/>
            </a:endParaRPr>
          </a:p>
        </p:txBody>
      </p:sp>
      <p:sp>
        <p:nvSpPr>
          <p:cNvPr id="22" name="文本框 21"/>
          <p:cNvSpPr txBox="1"/>
          <p:nvPr/>
        </p:nvSpPr>
        <p:spPr>
          <a:xfrm>
            <a:off x="4918041" y="250927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1</a:t>
            </a:r>
            <a:endParaRPr lang="zh-TW" altLang="en-US" sz="2400" b="1" dirty="0">
              <a:solidFill>
                <a:schemeClr val="bg1"/>
              </a:solidFill>
              <a:latin typeface="黑体" panose="02010609060101010101" charset="-122"/>
              <a:ea typeface="黑体" panose="02010609060101010101" charset="-122"/>
            </a:endParaRPr>
          </a:p>
        </p:txBody>
      </p:sp>
      <p:sp>
        <p:nvSpPr>
          <p:cNvPr id="23" name="文本框 22"/>
          <p:cNvSpPr txBox="1"/>
          <p:nvPr/>
        </p:nvSpPr>
        <p:spPr>
          <a:xfrm>
            <a:off x="4927769" y="3449600"/>
            <a:ext cx="362267" cy="46037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2</a:t>
            </a:r>
            <a:endParaRPr lang="zh-TW" altLang="en-US" sz="2400" b="1" dirty="0">
              <a:solidFill>
                <a:schemeClr val="bg1"/>
              </a:solidFill>
              <a:latin typeface="黑体" panose="02010609060101010101" charset="-122"/>
              <a:ea typeface="黑体" panose="02010609060101010101" charset="-122"/>
            </a:endParaRPr>
          </a:p>
        </p:txBody>
      </p:sp>
      <p:sp>
        <p:nvSpPr>
          <p:cNvPr id="27" name="矩形 26"/>
          <p:cNvSpPr/>
          <p:nvPr/>
        </p:nvSpPr>
        <p:spPr>
          <a:xfrm>
            <a:off x="5377815" y="2508346"/>
            <a:ext cx="476758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创业机会的识别与评估</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
        <p:nvSpPr>
          <p:cNvPr id="28" name="矩形 27"/>
          <p:cNvSpPr/>
          <p:nvPr/>
        </p:nvSpPr>
        <p:spPr>
          <a:xfrm>
            <a:off x="5377815" y="3456244"/>
            <a:ext cx="476758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商业模式的开发与设计</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61795" y="2719879"/>
            <a:ext cx="707886" cy="707886"/>
            <a:chOff x="5531528" y="1520559"/>
            <a:chExt cx="1128944" cy="1128944"/>
          </a:xfrm>
        </p:grpSpPr>
        <p:sp>
          <p:nvSpPr>
            <p:cNvPr id="31" name="椭圆 30"/>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26"/>
            <p:cNvGrpSpPr/>
            <p:nvPr/>
          </p:nvGrpSpPr>
          <p:grpSpPr>
            <a:xfrm rot="1163539">
              <a:off x="5760103" y="1746720"/>
              <a:ext cx="671795" cy="615566"/>
              <a:chOff x="2670175" y="1458913"/>
              <a:chExt cx="360363" cy="330201"/>
            </a:xfrm>
            <a:solidFill>
              <a:srgbClr val="42556C"/>
            </a:solidFill>
          </p:grpSpPr>
          <p:sp>
            <p:nvSpPr>
              <p:cNvPr id="33"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34"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
        <p:nvSpPr>
          <p:cNvPr id="19" name="TextBox 18"/>
          <p:cNvSpPr txBox="1"/>
          <p:nvPr/>
        </p:nvSpPr>
        <p:spPr>
          <a:xfrm>
            <a:off x="1287734" y="3483764"/>
            <a:ext cx="3394953" cy="706755"/>
          </a:xfrm>
          <a:prstGeom prst="rect">
            <a:avLst/>
          </a:prstGeom>
          <a:noFill/>
        </p:spPr>
        <p:txBody>
          <a:bodyPr wrap="square" rtlCol="0">
            <a:spAutoFit/>
          </a:bodyPr>
          <a:lstStyle/>
          <a:p>
            <a:pPr algn="dist"/>
            <a:r>
              <a:rPr lang="zh-CN" altLang="en-US" sz="4000" b="1" dirty="0">
                <a:solidFill>
                  <a:srgbClr val="42556C"/>
                </a:solidFill>
                <a:latin typeface="黑体" panose="02010609060101010101" charset="-122"/>
                <a:ea typeface="黑体" panose="02010609060101010101" charset="-122"/>
              </a:rPr>
              <a:t>学习目标</a:t>
            </a:r>
            <a:endParaRPr lang="en-US" altLang="zh-CN" sz="4000" b="1" dirty="0">
              <a:solidFill>
                <a:srgbClr val="42556C"/>
              </a:solidFill>
              <a:latin typeface="黑体" panose="02010609060101010101" charset="-122"/>
              <a:ea typeface="黑体" panose="02010609060101010101" charset="-122"/>
            </a:endParaRPr>
          </a:p>
        </p:txBody>
      </p:sp>
      <p:sp>
        <p:nvSpPr>
          <p:cNvPr id="48" name="文本框 47"/>
          <p:cNvSpPr txBox="1"/>
          <p:nvPr/>
        </p:nvSpPr>
        <p:spPr>
          <a:xfrm>
            <a:off x="5615305" y="2263775"/>
            <a:ext cx="6576695" cy="2330450"/>
          </a:xfrm>
          <a:prstGeom prst="rect">
            <a:avLst/>
          </a:prstGeom>
          <a:noFill/>
        </p:spPr>
        <p:txBody>
          <a:bodyPr wrap="square" rtlCol="0">
            <a:spAutoFit/>
            <a:scene3d>
              <a:camera prst="orthographicFront"/>
              <a:lightRig rig="threePt" dir="t"/>
            </a:scene3d>
            <a:sp3d contourW="12700"/>
          </a:bodyPr>
          <a:lstStyle/>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1. 了解创业机会的特征。</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2. 熟悉创业机会的评价方法。</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3. 掌握创业机会的来源及其识别过程。</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4. 掌握商业模式的开发与设计。</a:t>
            </a:r>
            <a:endParaRPr lang="zh-CN" altLang="en-US" sz="2000" b="1" dirty="0">
              <a:solidFill>
                <a:schemeClr val="bg1"/>
              </a:solidFill>
              <a:latin typeface="Century Gothic" panose="020B0502020202020204" pitchFamily="34" charset="0"/>
              <a:ea typeface="+mj-ea"/>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ONE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5479415" cy="2122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创业机会的识别与评估</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65125" y="803275"/>
            <a:ext cx="7739380" cy="549529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（一）创业机会</a:t>
            </a:r>
            <a:endPar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无论何种创业都要善于抓住好的创业机会。好的创业机会往往又来源于好的创意，可以说“好的创意是成功的一半”，把握住了任何一个稍纵即逝的、真正的好创意，创业就等于成功了一半，创意是创业机会的来源。然而，“创意”并不等于“创业机会”，管理学认为创意是一种创新，其突出的标志是具有新颖性、独特性。任何一个创意的产生，可以天马行空，可以不必十分注重其实现的可能性。但是一个真正的创业机会却必须是实实在在的、具备实施条件的，是能够用来作为新创企业的基础的。所以，创意是否具有商业价值存在不确定性。</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好的创意应该具备实用性和价值性，即能够付诸实施，并能给消费者带来真正的价值，但创意的价值需要通过市场检验。这种具有商业价值的创意，往往能够点石成金，激活创业活动，推动产业升级，甚至创造出全新的产业，极大地推动社会进步，并获得巨大的经济效益。</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一、创业机会的识别</a:t>
            </a:r>
            <a:endParaRPr lang="zh-CN" altLang="en-US" sz="2400" b="1" dirty="0">
              <a:solidFill>
                <a:prstClr val="black"/>
              </a:solidFill>
              <a:latin typeface="黑体" panose="02010609060101010101" charset="-122"/>
              <a:ea typeface="黑体" panose="02010609060101010101" charset="-122"/>
            </a:endParaRPr>
          </a:p>
        </p:txBody>
      </p:sp>
      <p:pic>
        <p:nvPicPr>
          <p:cNvPr id="2" name="图片 1"/>
          <p:cNvPicPr/>
          <p:nvPr/>
        </p:nvPicPr>
        <p:blipFill>
          <a:blip r:embed="rId1"/>
          <a:stretch>
            <a:fillRect/>
          </a:stretch>
        </p:blipFill>
        <p:spPr>
          <a:xfrm>
            <a:off x="8223250" y="1252220"/>
            <a:ext cx="3171825" cy="50463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65125" y="803275"/>
            <a:ext cx="7739380" cy="44831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（二）创业机会的特征</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一、创业机会的识别</a:t>
            </a:r>
            <a:endParaRPr lang="zh-CN" altLang="en-US" sz="2400" b="1" dirty="0">
              <a:solidFill>
                <a:prstClr val="black"/>
              </a:solidFill>
              <a:latin typeface="黑体" panose="02010609060101010101" charset="-122"/>
              <a:ea typeface="黑体" panose="02010609060101010101" charset="-122"/>
            </a:endParaRPr>
          </a:p>
        </p:txBody>
      </p:sp>
      <p:sp>
        <p:nvSpPr>
          <p:cNvPr id="31" name="任意多边形 30"/>
          <p:cNvSpPr/>
          <p:nvPr>
            <p:custDataLst>
              <p:tags r:id="rId1"/>
            </p:custDataLst>
          </p:nvPr>
        </p:nvSpPr>
        <p:spPr>
          <a:xfrm rot="2700000">
            <a:off x="5409347" y="2274940"/>
            <a:ext cx="2818356" cy="1078397"/>
          </a:xfrm>
          <a:custGeom>
            <a:avLst/>
            <a:gdLst/>
            <a:ahLst/>
            <a:cxnLst/>
            <a:rect l="l" t="t" r="r" b="b"/>
            <a:pathLst>
              <a:path w="2376264" h="909519">
                <a:moveTo>
                  <a:pt x="0" y="0"/>
                </a:moveTo>
                <a:lnTo>
                  <a:pt x="2376264" y="0"/>
                </a:lnTo>
                <a:lnTo>
                  <a:pt x="2376264" y="478604"/>
                </a:lnTo>
                <a:lnTo>
                  <a:pt x="0" y="909519"/>
                </a:lnTo>
                <a:close/>
              </a:path>
            </a:pathLst>
          </a:cu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a:latin typeface="黑体" panose="02010609060101010101" charset="-122"/>
              <a:ea typeface="黑体" panose="02010609060101010101" charset="-122"/>
            </a:endParaRPr>
          </a:p>
        </p:txBody>
      </p:sp>
      <p:sp>
        <p:nvSpPr>
          <p:cNvPr id="32" name="任意多边形 31"/>
          <p:cNvSpPr/>
          <p:nvPr>
            <p:custDataLst>
              <p:tags r:id="rId2"/>
            </p:custDataLst>
          </p:nvPr>
        </p:nvSpPr>
        <p:spPr>
          <a:xfrm rot="8100000">
            <a:off x="5409972" y="3504684"/>
            <a:ext cx="2817485" cy="1078730"/>
          </a:xfrm>
          <a:custGeom>
            <a:avLst/>
            <a:gdLst/>
            <a:ahLst/>
            <a:cxnLst/>
            <a:rect l="l" t="t" r="r" b="b"/>
            <a:pathLst>
              <a:path w="2376264" h="909519">
                <a:moveTo>
                  <a:pt x="0" y="0"/>
                </a:moveTo>
                <a:lnTo>
                  <a:pt x="2376264" y="0"/>
                </a:lnTo>
                <a:lnTo>
                  <a:pt x="2376264" y="478604"/>
                </a:lnTo>
                <a:lnTo>
                  <a:pt x="0" y="909519"/>
                </a:ln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dirty="0">
              <a:latin typeface="黑体" panose="02010609060101010101" charset="-122"/>
              <a:ea typeface="黑体" panose="02010609060101010101" charset="-122"/>
            </a:endParaRPr>
          </a:p>
        </p:txBody>
      </p:sp>
      <p:sp>
        <p:nvSpPr>
          <p:cNvPr id="33" name="任意多边形 32"/>
          <p:cNvSpPr/>
          <p:nvPr>
            <p:custDataLst>
              <p:tags r:id="rId3"/>
            </p:custDataLst>
          </p:nvPr>
        </p:nvSpPr>
        <p:spPr>
          <a:xfrm rot="13500000">
            <a:off x="4179625" y="3504661"/>
            <a:ext cx="2818356" cy="1078397"/>
          </a:xfrm>
          <a:custGeom>
            <a:avLst/>
            <a:gdLst/>
            <a:ahLst/>
            <a:cxnLst/>
            <a:rect l="l" t="t" r="r" b="b"/>
            <a:pathLst>
              <a:path w="2376264" h="909519">
                <a:moveTo>
                  <a:pt x="0" y="0"/>
                </a:moveTo>
                <a:lnTo>
                  <a:pt x="2376264" y="0"/>
                </a:lnTo>
                <a:lnTo>
                  <a:pt x="2376264" y="478604"/>
                </a:lnTo>
                <a:lnTo>
                  <a:pt x="0" y="909519"/>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a:latin typeface="黑体" panose="02010609060101010101" charset="-122"/>
              <a:ea typeface="黑体" panose="02010609060101010101" charset="-122"/>
            </a:endParaRPr>
          </a:p>
        </p:txBody>
      </p:sp>
      <p:sp>
        <p:nvSpPr>
          <p:cNvPr id="3" name="任意多边形 2"/>
          <p:cNvSpPr/>
          <p:nvPr>
            <p:custDataLst>
              <p:tags r:id="rId4"/>
            </p:custDataLst>
          </p:nvPr>
        </p:nvSpPr>
        <p:spPr>
          <a:xfrm rot="18900000">
            <a:off x="4317501" y="2606071"/>
            <a:ext cx="1879259" cy="1078730"/>
          </a:xfrm>
          <a:custGeom>
            <a:avLst/>
            <a:gdLst/>
            <a:ahLst/>
            <a:cxnLst/>
            <a:rect l="l" t="t" r="r" b="b"/>
            <a:pathLst>
              <a:path w="1567916" h="909519">
                <a:moveTo>
                  <a:pt x="1567916" y="625191"/>
                </a:moveTo>
                <a:lnTo>
                  <a:pt x="0" y="909519"/>
                </a:lnTo>
                <a:lnTo>
                  <a:pt x="0" y="0"/>
                </a:lnTo>
                <a:lnTo>
                  <a:pt x="1454543" y="0"/>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dirty="0">
              <a:latin typeface="黑体" panose="02010609060101010101" charset="-122"/>
              <a:ea typeface="黑体" panose="02010609060101010101" charset="-122"/>
            </a:endParaRPr>
          </a:p>
        </p:txBody>
      </p:sp>
      <p:sp>
        <p:nvSpPr>
          <p:cNvPr id="29" name="任意多边形 28"/>
          <p:cNvSpPr/>
          <p:nvPr>
            <p:custDataLst>
              <p:tags r:id="rId5"/>
            </p:custDataLst>
          </p:nvPr>
        </p:nvSpPr>
        <p:spPr bwMode="auto">
          <a:xfrm>
            <a:off x="6009483" y="3292306"/>
            <a:ext cx="399608" cy="272686"/>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000000">
              <a:lumMod val="50000"/>
              <a:lumOff val="50000"/>
            </a:srgbClr>
          </a:solidFill>
          <a:ln w="9525">
            <a:noFill/>
            <a:round/>
          </a:ln>
        </p:spPr>
        <p:txBody>
          <a:bodyPr anchor="ctr"/>
          <a:p>
            <a:pPr algn="ctr">
              <a:lnSpc>
                <a:spcPct val="120000"/>
              </a:lnSpc>
            </a:pPr>
            <a:endParaRPr>
              <a:latin typeface="黑体" panose="02010609060101010101" charset="-122"/>
              <a:ea typeface="黑体" panose="02010609060101010101" charset="-122"/>
            </a:endParaRPr>
          </a:p>
        </p:txBody>
      </p:sp>
      <p:sp>
        <p:nvSpPr>
          <p:cNvPr id="27" name="椭圆 26"/>
          <p:cNvSpPr/>
          <p:nvPr>
            <p:custDataLst>
              <p:tags r:id="rId6"/>
            </p:custDataLst>
          </p:nvPr>
        </p:nvSpPr>
        <p:spPr>
          <a:xfrm>
            <a:off x="6532914" y="1828019"/>
            <a:ext cx="571222" cy="571221"/>
          </a:xfrm>
          <a:prstGeom prst="ellipse">
            <a:avLst/>
          </a:prstGeom>
          <a:solidFill>
            <a:srgbClr val="4276AA"/>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黑体" panose="02010609060101010101" charset="-122"/>
              <a:ea typeface="黑体" panose="02010609060101010101" charset="-122"/>
            </a:endParaRPr>
          </a:p>
        </p:txBody>
      </p:sp>
      <p:sp>
        <p:nvSpPr>
          <p:cNvPr id="28" name="任意多边形 27"/>
          <p:cNvSpPr/>
          <p:nvPr>
            <p:custDataLst>
              <p:tags r:id="rId7"/>
            </p:custDataLst>
          </p:nvPr>
        </p:nvSpPr>
        <p:spPr bwMode="auto">
          <a:xfrm>
            <a:off x="6666104" y="1961408"/>
            <a:ext cx="304843" cy="30444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FFFFF"/>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25" name="椭圆 24"/>
          <p:cNvSpPr/>
          <p:nvPr>
            <p:custDataLst>
              <p:tags r:id="rId8"/>
            </p:custDataLst>
          </p:nvPr>
        </p:nvSpPr>
        <p:spPr>
          <a:xfrm>
            <a:off x="7295763" y="3792073"/>
            <a:ext cx="571222" cy="571221"/>
          </a:xfrm>
          <a:prstGeom prst="ellipse">
            <a:avLst/>
          </a:prstGeom>
          <a:solidFill>
            <a:srgbClr val="178AA1"/>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黑体" panose="02010609060101010101" charset="-122"/>
              <a:ea typeface="黑体" panose="02010609060101010101" charset="-122"/>
            </a:endParaRPr>
          </a:p>
        </p:txBody>
      </p:sp>
      <p:sp>
        <p:nvSpPr>
          <p:cNvPr id="26" name="任意多边形 25"/>
          <p:cNvSpPr/>
          <p:nvPr>
            <p:custDataLst>
              <p:tags r:id="rId9"/>
            </p:custDataLst>
          </p:nvPr>
        </p:nvSpPr>
        <p:spPr bwMode="auto">
          <a:xfrm>
            <a:off x="7428721" y="3967691"/>
            <a:ext cx="304843" cy="21998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rgbClr val="FFFFFF"/>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23" name="椭圆 22"/>
          <p:cNvSpPr/>
          <p:nvPr>
            <p:custDataLst>
              <p:tags r:id="rId10"/>
            </p:custDataLst>
          </p:nvPr>
        </p:nvSpPr>
        <p:spPr>
          <a:xfrm>
            <a:off x="5248290" y="4443563"/>
            <a:ext cx="571222" cy="571221"/>
          </a:xfrm>
          <a:prstGeom prst="ellipse">
            <a:avLst/>
          </a:prstGeom>
          <a:solidFill>
            <a:srgbClr val="40A693"/>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黑体" panose="02010609060101010101" charset="-122"/>
              <a:ea typeface="黑体" panose="02010609060101010101" charset="-122"/>
            </a:endParaRPr>
          </a:p>
        </p:txBody>
      </p:sp>
      <p:sp>
        <p:nvSpPr>
          <p:cNvPr id="24" name="任意多边形 23"/>
          <p:cNvSpPr/>
          <p:nvPr>
            <p:custDataLst>
              <p:tags r:id="rId11"/>
            </p:custDataLst>
          </p:nvPr>
        </p:nvSpPr>
        <p:spPr bwMode="auto">
          <a:xfrm>
            <a:off x="5392176" y="4576751"/>
            <a:ext cx="295462" cy="304843"/>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rgbClr val="FFFFFF"/>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21" name="椭圆 20"/>
          <p:cNvSpPr/>
          <p:nvPr>
            <p:custDataLst>
              <p:tags r:id="rId12"/>
            </p:custDataLst>
          </p:nvPr>
        </p:nvSpPr>
        <p:spPr>
          <a:xfrm>
            <a:off x="4524562" y="2455263"/>
            <a:ext cx="571222" cy="571221"/>
          </a:xfrm>
          <a:prstGeom prst="ellipse">
            <a:avLst/>
          </a:prstGeom>
          <a:solidFill>
            <a:srgbClr val="5268A5"/>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黑体" panose="02010609060101010101" charset="-122"/>
              <a:ea typeface="黑体" panose="02010609060101010101" charset="-122"/>
            </a:endParaRPr>
          </a:p>
        </p:txBody>
      </p:sp>
      <p:sp>
        <p:nvSpPr>
          <p:cNvPr id="22" name="任意多边形 21"/>
          <p:cNvSpPr/>
          <p:nvPr>
            <p:custDataLst>
              <p:tags r:id="rId13"/>
            </p:custDataLst>
          </p:nvPr>
        </p:nvSpPr>
        <p:spPr bwMode="auto">
          <a:xfrm>
            <a:off x="4657751" y="2636863"/>
            <a:ext cx="304842" cy="208019"/>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FFFFFF"/>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19" name="矩形 18"/>
          <p:cNvSpPr/>
          <p:nvPr>
            <p:custDataLst>
              <p:tags r:id="rId14"/>
            </p:custDataLst>
          </p:nvPr>
        </p:nvSpPr>
        <p:spPr bwMode="auto">
          <a:xfrm>
            <a:off x="364490" y="2099945"/>
            <a:ext cx="3937635"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algn="l" eaLnBrk="1" hangingPunct="1">
              <a:lnSpc>
                <a:spcPct val="120000"/>
              </a:lnSpc>
              <a:spcBef>
                <a:spcPct val="0"/>
              </a:spcBef>
            </a:pPr>
            <a:r>
              <a:rPr lang="zh-CN" altLang="en-US" sz="1600" spc="150" dirty="0">
                <a:latin typeface="黑体" panose="02010609060101010101" charset="-122"/>
                <a:ea typeface="黑体" panose="02010609060101010101" charset="-122"/>
              </a:rPr>
              <a:t>创业机会要满足真实的市场需求，只有能为消费者创造新价值或增加原有价值，才能对顾客产生吸引力，才可能具有良好的市场前景，也就是说创业机会要有价值性。</a:t>
            </a:r>
            <a:endParaRPr lang="zh-CN" altLang="en-US" sz="1600" spc="150" dirty="0">
              <a:latin typeface="黑体" panose="02010609060101010101" charset="-122"/>
              <a:ea typeface="黑体" panose="02010609060101010101" charset="-122"/>
            </a:endParaRPr>
          </a:p>
        </p:txBody>
      </p:sp>
      <p:sp>
        <p:nvSpPr>
          <p:cNvPr id="20" name="文本框 19"/>
          <p:cNvSpPr txBox="1"/>
          <p:nvPr>
            <p:custDataLst>
              <p:tags r:id="rId15"/>
            </p:custDataLst>
          </p:nvPr>
        </p:nvSpPr>
        <p:spPr bwMode="auto">
          <a:xfrm>
            <a:off x="393972" y="1650905"/>
            <a:ext cx="3251726" cy="44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p>
            <a:pPr algn="l" eaLnBrk="1" hangingPunct="1">
              <a:lnSpc>
                <a:spcPct val="120000"/>
              </a:lnSpc>
              <a:spcBef>
                <a:spcPct val="0"/>
              </a:spcBef>
            </a:pPr>
            <a:r>
              <a:rPr lang="zh-CN" altLang="en-US" b="1" spc="300" dirty="0">
                <a:solidFill>
                  <a:srgbClr val="5268A5"/>
                </a:solidFill>
                <a:latin typeface="黑体" panose="02010609060101010101" charset="-122"/>
                <a:ea typeface="黑体" panose="02010609060101010101" charset="-122"/>
                <a:cs typeface="+mn-ea"/>
              </a:rPr>
              <a:t>1. 它很能吸引顾客</a:t>
            </a:r>
            <a:endParaRPr lang="zh-CN" altLang="en-US" b="1" spc="300" dirty="0">
              <a:solidFill>
                <a:srgbClr val="5268A5"/>
              </a:solidFill>
              <a:latin typeface="黑体" panose="02010609060101010101" charset="-122"/>
              <a:ea typeface="黑体" panose="02010609060101010101" charset="-122"/>
              <a:cs typeface="+mn-ea"/>
            </a:endParaRPr>
          </a:p>
        </p:txBody>
      </p:sp>
      <p:sp>
        <p:nvSpPr>
          <p:cNvPr id="17" name="矩形 16"/>
          <p:cNvSpPr/>
          <p:nvPr>
            <p:custDataLst>
              <p:tags r:id="rId16"/>
            </p:custDataLst>
          </p:nvPr>
        </p:nvSpPr>
        <p:spPr bwMode="auto">
          <a:xfrm>
            <a:off x="363855" y="4643120"/>
            <a:ext cx="4293870" cy="157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algn="l" eaLnBrk="1" hangingPunct="1">
              <a:lnSpc>
                <a:spcPct val="120000"/>
              </a:lnSpc>
              <a:spcBef>
                <a:spcPct val="0"/>
              </a:spcBef>
            </a:pPr>
            <a:r>
              <a:rPr lang="zh-CN" altLang="en-US" sz="1600" spc="150">
                <a:latin typeface="黑体" panose="02010609060101010101" charset="-122"/>
                <a:ea typeface="黑体" panose="02010609060101010101" charset="-122"/>
              </a:rPr>
              <a:t>机会之窗是指商业创意被推广到市场上去所花费的时间，若机会窗口存续时期同是创业的时间期限，即时机，所谓“机不可失，失不再来”。而且新产品市场建立起来，机会窗口就被打开了。</a:t>
            </a:r>
            <a:endParaRPr lang="zh-CN" altLang="en-US" sz="1600" spc="150">
              <a:latin typeface="黑体" panose="02010609060101010101" charset="-122"/>
              <a:ea typeface="黑体" panose="02010609060101010101" charset="-122"/>
            </a:endParaRPr>
          </a:p>
        </p:txBody>
      </p:sp>
      <p:sp>
        <p:nvSpPr>
          <p:cNvPr id="18" name="文本框 17"/>
          <p:cNvSpPr txBox="1"/>
          <p:nvPr>
            <p:custDataLst>
              <p:tags r:id="rId17"/>
            </p:custDataLst>
          </p:nvPr>
        </p:nvSpPr>
        <p:spPr bwMode="auto">
          <a:xfrm>
            <a:off x="260985" y="4133215"/>
            <a:ext cx="4801870" cy="44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p>
            <a:pPr algn="l" eaLnBrk="1" hangingPunct="1">
              <a:lnSpc>
                <a:spcPct val="120000"/>
              </a:lnSpc>
              <a:spcBef>
                <a:spcPct val="0"/>
              </a:spcBef>
            </a:pPr>
            <a:r>
              <a:rPr lang="zh-CN" altLang="en-US" b="1" spc="300">
                <a:solidFill>
                  <a:srgbClr val="40A693"/>
                </a:solidFill>
                <a:latin typeface="黑体" panose="02010609060101010101" charset="-122"/>
                <a:ea typeface="黑体" panose="02010609060101010101" charset="-122"/>
                <a:cs typeface="+mn-ea"/>
              </a:rPr>
              <a:t>3. 它必须在机会之窗存续期间被实施</a:t>
            </a:r>
            <a:endParaRPr lang="zh-CN" altLang="en-US" b="1" spc="300">
              <a:solidFill>
                <a:srgbClr val="40A693"/>
              </a:solidFill>
              <a:latin typeface="黑体" panose="02010609060101010101" charset="-122"/>
              <a:ea typeface="黑体" panose="02010609060101010101" charset="-122"/>
              <a:cs typeface="+mn-ea"/>
            </a:endParaRPr>
          </a:p>
        </p:txBody>
      </p:sp>
      <p:sp>
        <p:nvSpPr>
          <p:cNvPr id="15" name="矩形 14"/>
          <p:cNvSpPr/>
          <p:nvPr>
            <p:custDataLst>
              <p:tags r:id="rId18"/>
            </p:custDataLst>
          </p:nvPr>
        </p:nvSpPr>
        <p:spPr bwMode="auto">
          <a:xfrm>
            <a:off x="8104505" y="1436370"/>
            <a:ext cx="3883025" cy="177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eaLnBrk="1" hangingPunct="1">
              <a:lnSpc>
                <a:spcPct val="120000"/>
              </a:lnSpc>
              <a:spcBef>
                <a:spcPct val="0"/>
              </a:spcBef>
            </a:pPr>
            <a:r>
              <a:rPr lang="zh-CN" altLang="en-US" sz="1600" spc="150">
                <a:latin typeface="黑体" panose="02010609060101010101" charset="-122"/>
                <a:ea typeface="黑体" panose="02010609060101010101" charset="-122"/>
              </a:rPr>
              <a:t>有价值的创业机会能让创业者在承担风险和投入资源之后，不仅能收回投资，也能创造更高的价值，即消费者认为购买你的产品或服务比购买其他的产品或服务能够获得更高的价值，这也体现了创业机会的价值性。</a:t>
            </a:r>
            <a:endParaRPr lang="zh-CN" altLang="en-US" sz="1600" spc="150">
              <a:latin typeface="黑体" panose="02010609060101010101" charset="-122"/>
              <a:ea typeface="黑体" panose="02010609060101010101" charset="-122"/>
            </a:endParaRPr>
          </a:p>
        </p:txBody>
      </p:sp>
      <p:sp>
        <p:nvSpPr>
          <p:cNvPr id="16" name="文本框 15"/>
          <p:cNvSpPr txBox="1"/>
          <p:nvPr>
            <p:custDataLst>
              <p:tags r:id="rId19"/>
            </p:custDataLst>
          </p:nvPr>
        </p:nvSpPr>
        <p:spPr bwMode="auto">
          <a:xfrm>
            <a:off x="7633970" y="1037590"/>
            <a:ext cx="435038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p>
            <a:pPr eaLnBrk="1" hangingPunct="1">
              <a:lnSpc>
                <a:spcPct val="120000"/>
              </a:lnSpc>
              <a:spcBef>
                <a:spcPct val="0"/>
              </a:spcBef>
            </a:pPr>
            <a:r>
              <a:rPr lang="zh-CN" altLang="en-US" b="1" spc="300" dirty="0">
                <a:solidFill>
                  <a:srgbClr val="4276AA"/>
                </a:solidFill>
                <a:latin typeface="黑体" panose="02010609060101010101" charset="-122"/>
                <a:ea typeface="黑体" panose="02010609060101010101" charset="-122"/>
                <a:cs typeface="+mn-ea"/>
              </a:rPr>
              <a:t>2. 它能在你的商业环境中行得通</a:t>
            </a:r>
            <a:endParaRPr lang="zh-CN" altLang="en-US" b="1" spc="300" dirty="0">
              <a:solidFill>
                <a:srgbClr val="4276AA"/>
              </a:solidFill>
              <a:latin typeface="黑体" panose="02010609060101010101" charset="-122"/>
              <a:ea typeface="黑体" panose="02010609060101010101" charset="-122"/>
              <a:cs typeface="+mn-ea"/>
            </a:endParaRPr>
          </a:p>
        </p:txBody>
      </p:sp>
      <p:sp>
        <p:nvSpPr>
          <p:cNvPr id="13" name="矩形 12"/>
          <p:cNvSpPr/>
          <p:nvPr>
            <p:custDataLst>
              <p:tags r:id="rId20"/>
            </p:custDataLst>
          </p:nvPr>
        </p:nvSpPr>
        <p:spPr bwMode="auto">
          <a:xfrm>
            <a:off x="7999730" y="4171315"/>
            <a:ext cx="3987165" cy="2045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eaLnBrk="1" hangingPunct="1">
              <a:lnSpc>
                <a:spcPct val="120000"/>
              </a:lnSpc>
              <a:spcBef>
                <a:spcPct val="0"/>
              </a:spcBef>
            </a:pPr>
            <a:r>
              <a:rPr lang="zh-CN" altLang="en-US" sz="1600" spc="150" dirty="0">
                <a:latin typeface="黑体" panose="02010609060101010101" charset="-122"/>
                <a:ea typeface="黑体" panose="02010609060101010101" charset="-122"/>
              </a:rPr>
              <a:t>创业机会必须适合创业者所处的市场环境，创业者才有可能开发和利用这种机会，这就是创业机会的可行性。否则，机会再好，创业者却因缺乏必要的资源无法加以利用，这样的市场机会对于特定的创业者不能称之为创业机会。</a:t>
            </a:r>
            <a:endParaRPr lang="zh-CN" altLang="en-US" sz="1600" spc="150" dirty="0">
              <a:latin typeface="黑体" panose="02010609060101010101" charset="-122"/>
              <a:ea typeface="黑体" panose="02010609060101010101" charset="-122"/>
            </a:endParaRPr>
          </a:p>
        </p:txBody>
      </p:sp>
      <p:sp>
        <p:nvSpPr>
          <p:cNvPr id="14" name="文本框 13"/>
          <p:cNvSpPr txBox="1"/>
          <p:nvPr>
            <p:custDataLst>
              <p:tags r:id="rId21"/>
            </p:custDataLst>
          </p:nvPr>
        </p:nvSpPr>
        <p:spPr bwMode="auto">
          <a:xfrm>
            <a:off x="7999943" y="3684247"/>
            <a:ext cx="3240887" cy="44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p>
            <a:pPr eaLnBrk="1" hangingPunct="1">
              <a:lnSpc>
                <a:spcPct val="120000"/>
              </a:lnSpc>
              <a:spcBef>
                <a:spcPct val="0"/>
              </a:spcBef>
            </a:pPr>
            <a:r>
              <a:rPr lang="zh-CN" altLang="en-US" b="1" spc="300" dirty="0">
                <a:solidFill>
                  <a:srgbClr val="178AA1"/>
                </a:solidFill>
                <a:latin typeface="黑体" panose="02010609060101010101" charset="-122"/>
                <a:ea typeface="黑体" panose="02010609060101010101" charset="-122"/>
                <a:cs typeface="+mn-ea"/>
              </a:rPr>
              <a:t>4. 它必须有必要的资源</a:t>
            </a:r>
            <a:endParaRPr lang="zh-CN" altLang="en-US" b="1" spc="300" dirty="0">
              <a:solidFill>
                <a:srgbClr val="178AA1"/>
              </a:solidFill>
              <a:latin typeface="黑体" panose="02010609060101010101" charset="-122"/>
              <a:ea typeface="黑体" panose="02010609060101010101"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65125" y="803275"/>
            <a:ext cx="7739380" cy="44831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（三）创业机会的来源</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一、创业机会的识别</a:t>
            </a:r>
            <a:endParaRPr lang="zh-CN" altLang="en-US" sz="2400" b="1" dirty="0">
              <a:solidFill>
                <a:prstClr val="black"/>
              </a:solidFill>
              <a:latin typeface="黑体" panose="02010609060101010101" charset="-122"/>
              <a:ea typeface="黑体" panose="02010609060101010101" charset="-122"/>
            </a:endParaRPr>
          </a:p>
        </p:txBody>
      </p:sp>
      <p:cxnSp>
        <p:nvCxnSpPr>
          <p:cNvPr id="44" name="直接连接符 43"/>
          <p:cNvCxnSpPr/>
          <p:nvPr>
            <p:custDataLst>
              <p:tags r:id="rId1"/>
            </p:custDataLst>
          </p:nvPr>
        </p:nvCxnSpPr>
        <p:spPr>
          <a:xfrm flipH="1">
            <a:off x="3666084" y="175223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5" name="直接连接符 44"/>
          <p:cNvCxnSpPr/>
          <p:nvPr>
            <p:custDataLst>
              <p:tags r:id="rId2"/>
            </p:custDataLst>
          </p:nvPr>
        </p:nvCxnSpPr>
        <p:spPr>
          <a:xfrm rot="16200000" flipV="1">
            <a:off x="4505809" y="179071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2" name="直接连接符 41"/>
          <p:cNvCxnSpPr/>
          <p:nvPr>
            <p:custDataLst>
              <p:tags r:id="rId3"/>
            </p:custDataLst>
          </p:nvPr>
        </p:nvCxnSpPr>
        <p:spPr>
          <a:xfrm>
            <a:off x="7439717" y="1712535"/>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4"/>
            </p:custDataLst>
          </p:nvPr>
        </p:nvCxnSpPr>
        <p:spPr>
          <a:xfrm rot="5400000" flipH="1" flipV="1">
            <a:off x="7079033" y="1751009"/>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5"/>
            </p:custDataLst>
          </p:nvPr>
        </p:nvCxnSpPr>
        <p:spPr>
          <a:xfrm flipH="1" flipV="1">
            <a:off x="3666084" y="4680285"/>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7" name="直接连接符 36"/>
          <p:cNvCxnSpPr/>
          <p:nvPr>
            <p:custDataLst>
              <p:tags r:id="rId6"/>
            </p:custDataLst>
          </p:nvPr>
        </p:nvCxnSpPr>
        <p:spPr>
          <a:xfrm rot="5400000">
            <a:off x="4505809" y="4315325"/>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7"/>
            </p:custDataLst>
          </p:nvPr>
        </p:nvCxnSpPr>
        <p:spPr>
          <a:xfrm flipV="1">
            <a:off x="7439717" y="4615844"/>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8"/>
            </p:custDataLst>
          </p:nvPr>
        </p:nvCxnSpPr>
        <p:spPr>
          <a:xfrm rot="16200000" flipH="1">
            <a:off x="7079033" y="4250884"/>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9"/>
            </p:custDataLst>
          </p:nvPr>
        </p:nvSpPr>
        <p:spPr bwMode="auto">
          <a:xfrm>
            <a:off x="4365267" y="2823705"/>
            <a:ext cx="948412" cy="1704938"/>
          </a:xfrm>
          <a:custGeom>
            <a:avLst/>
            <a:gdLst/>
            <a:ahLst/>
            <a:cxnLst>
              <a:cxn ang="0">
                <a:pos x="318" y="410"/>
              </a:cxn>
              <a:cxn ang="0">
                <a:pos x="318" y="101"/>
              </a:cxn>
              <a:cxn ang="0">
                <a:pos x="76" y="0"/>
              </a:cxn>
              <a:cxn ang="0">
                <a:pos x="33" y="0"/>
              </a:cxn>
              <a:cxn ang="0">
                <a:pos x="0" y="181"/>
              </a:cxn>
              <a:cxn ang="0">
                <a:pos x="172" y="249"/>
              </a:cxn>
              <a:cxn ang="0">
                <a:pos x="173" y="250"/>
              </a:cxn>
              <a:cxn ang="0">
                <a:pos x="180" y="368"/>
              </a:cxn>
              <a:cxn ang="0">
                <a:pos x="176" y="369"/>
              </a:cxn>
              <a:cxn ang="0">
                <a:pos x="17" y="454"/>
              </a:cxn>
              <a:cxn ang="0">
                <a:pos x="75" y="630"/>
              </a:cxn>
              <a:cxn ang="0">
                <a:pos x="259" y="607"/>
              </a:cxn>
              <a:cxn ang="0">
                <a:pos x="260" y="606"/>
              </a:cxn>
              <a:cxn ang="0">
                <a:pos x="324" y="706"/>
              </a:cxn>
              <a:cxn ang="0">
                <a:pos x="320" y="710"/>
              </a:cxn>
              <a:cxn ang="0">
                <a:pos x="222" y="861"/>
              </a:cxn>
              <a:cxn ang="0">
                <a:pos x="300" y="933"/>
              </a:cxn>
              <a:cxn ang="0">
                <a:pos x="518" y="727"/>
              </a:cxn>
              <a:cxn ang="0">
                <a:pos x="318" y="410"/>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rgbClr val="9BBB59"/>
          </a:solidFill>
          <a:ln w="9525">
            <a:noFill/>
            <a:round/>
          </a:ln>
        </p:spPr>
        <p:txBody>
          <a:bodyPr anchor="ctr"/>
          <a:p>
            <a:pPr algn="ctr">
              <a:lnSpc>
                <a:spcPct val="130000"/>
              </a:lnSpc>
            </a:pPr>
          </a:p>
        </p:txBody>
      </p:sp>
      <p:sp>
        <p:nvSpPr>
          <p:cNvPr id="9" name="任意多边形 8"/>
          <p:cNvSpPr/>
          <p:nvPr>
            <p:custDataLst>
              <p:tags r:id="rId10"/>
            </p:custDataLst>
          </p:nvPr>
        </p:nvSpPr>
        <p:spPr bwMode="auto">
          <a:xfrm>
            <a:off x="6081231" y="1641501"/>
            <a:ext cx="1526283" cy="1250581"/>
          </a:xfrm>
          <a:custGeom>
            <a:avLst/>
            <a:gdLst/>
            <a:ahLst/>
            <a:cxnLst>
              <a:cxn ang="0">
                <a:pos x="547" y="684"/>
              </a:cxn>
              <a:cxn ang="0">
                <a:pos x="834" y="605"/>
              </a:cxn>
              <a:cxn ang="0">
                <a:pos x="811" y="534"/>
              </a:cxn>
              <a:cxn ang="0">
                <a:pos x="627" y="557"/>
              </a:cxn>
              <a:cxn ang="0">
                <a:pos x="563" y="456"/>
              </a:cxn>
              <a:cxn ang="0">
                <a:pos x="566" y="453"/>
              </a:cxn>
              <a:cxn ang="0">
                <a:pos x="664" y="303"/>
              </a:cxn>
              <a:cxn ang="0">
                <a:pos x="529" y="177"/>
              </a:cxn>
              <a:cxn ang="0">
                <a:pos x="379" y="285"/>
              </a:cxn>
              <a:cxn ang="0">
                <a:pos x="275" y="227"/>
              </a:cxn>
              <a:cxn ang="0">
                <a:pos x="276" y="224"/>
              </a:cxn>
              <a:cxn ang="0">
                <a:pos x="289" y="45"/>
              </a:cxn>
              <a:cxn ang="0">
                <a:pos x="110" y="0"/>
              </a:cxn>
              <a:cxn ang="0">
                <a:pos x="30" y="166"/>
              </a:cxn>
              <a:cxn ang="0">
                <a:pos x="0" y="163"/>
              </a:cxn>
              <a:cxn ang="0">
                <a:pos x="0" y="290"/>
              </a:cxn>
              <a:cxn ang="0">
                <a:pos x="547" y="684"/>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rgbClr val="1AA3AA"/>
          </a:solidFill>
          <a:ln w="9525">
            <a:noFill/>
            <a:round/>
          </a:ln>
        </p:spPr>
        <p:txBody>
          <a:bodyPr anchor="ctr"/>
          <a:p>
            <a:pPr algn="ctr">
              <a:lnSpc>
                <a:spcPct val="130000"/>
              </a:lnSpc>
            </a:pPr>
          </a:p>
        </p:txBody>
      </p:sp>
      <p:sp>
        <p:nvSpPr>
          <p:cNvPr id="10" name="任意多边形 9"/>
          <p:cNvSpPr/>
          <p:nvPr>
            <p:custDataLst>
              <p:tags r:id="rId11"/>
            </p:custDataLst>
          </p:nvPr>
        </p:nvSpPr>
        <p:spPr bwMode="auto">
          <a:xfrm>
            <a:off x="4718162" y="1648119"/>
            <a:ext cx="1268226" cy="1266019"/>
          </a:xfrm>
          <a:custGeom>
            <a:avLst/>
            <a:gdLst/>
            <a:ahLst/>
            <a:cxnLst>
              <a:cxn ang="0">
                <a:pos x="566" y="305"/>
              </a:cxn>
              <a:cxn ang="0">
                <a:pos x="694" y="286"/>
              </a:cxn>
              <a:cxn ang="0">
                <a:pos x="694" y="159"/>
              </a:cxn>
              <a:cxn ang="0">
                <a:pos x="655" y="163"/>
              </a:cxn>
              <a:cxn ang="0">
                <a:pos x="654" y="160"/>
              </a:cxn>
              <a:cxn ang="0">
                <a:pos x="584" y="0"/>
              </a:cxn>
              <a:cxn ang="0">
                <a:pos x="405" y="46"/>
              </a:cxn>
              <a:cxn ang="0">
                <a:pos x="415" y="227"/>
              </a:cxn>
              <a:cxn ang="0">
                <a:pos x="280" y="305"/>
              </a:cxn>
              <a:cxn ang="0">
                <a:pos x="278" y="302"/>
              </a:cxn>
              <a:cxn ang="0">
                <a:pos x="128" y="201"/>
              </a:cxn>
              <a:cxn ang="0">
                <a:pos x="0" y="334"/>
              </a:cxn>
              <a:cxn ang="0">
                <a:pos x="106" y="484"/>
              </a:cxn>
              <a:cxn ang="0">
                <a:pos x="24" y="642"/>
              </a:cxn>
              <a:cxn ang="0">
                <a:pos x="24" y="642"/>
              </a:cxn>
              <a:cxn ang="0">
                <a:pos x="141" y="692"/>
              </a:cxn>
              <a:cxn ang="0">
                <a:pos x="566" y="305"/>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rgbClr val="3498DB"/>
          </a:solidFill>
          <a:ln w="9525">
            <a:noFill/>
            <a:round/>
          </a:ln>
        </p:spPr>
        <p:txBody>
          <a:bodyPr anchor="ctr"/>
          <a:p>
            <a:pPr algn="ctr">
              <a:lnSpc>
                <a:spcPct val="130000"/>
              </a:lnSpc>
            </a:pPr>
          </a:p>
        </p:txBody>
      </p:sp>
      <p:sp>
        <p:nvSpPr>
          <p:cNvPr id="11" name="任意多边形 10"/>
          <p:cNvSpPr/>
          <p:nvPr>
            <p:custDataLst>
              <p:tags r:id="rId12"/>
            </p:custDataLst>
          </p:nvPr>
        </p:nvSpPr>
        <p:spPr bwMode="auto">
          <a:xfrm>
            <a:off x="4982835" y="4211032"/>
            <a:ext cx="1784339" cy="741084"/>
          </a:xfrm>
          <a:custGeom>
            <a:avLst/>
            <a:gdLst/>
            <a:ahLst/>
            <a:cxnLst>
              <a:cxn ang="0">
                <a:pos x="728" y="92"/>
              </a:cxn>
              <a:cxn ang="0">
                <a:pos x="222" y="0"/>
              </a:cxn>
              <a:cxn ang="0">
                <a:pos x="0" y="210"/>
              </a:cxn>
              <a:cxn ang="0">
                <a:pos x="19" y="227"/>
              </a:cxn>
              <a:cxn ang="0">
                <a:pos x="169" y="119"/>
              </a:cxn>
              <a:cxn ang="0">
                <a:pos x="171" y="117"/>
              </a:cxn>
              <a:cxn ang="0">
                <a:pos x="274" y="174"/>
              </a:cxn>
              <a:cxn ang="0">
                <a:pos x="272" y="180"/>
              </a:cxn>
              <a:cxn ang="0">
                <a:pos x="259" y="359"/>
              </a:cxn>
              <a:cxn ang="0">
                <a:pos x="438" y="405"/>
              </a:cxn>
              <a:cxn ang="0">
                <a:pos x="517" y="237"/>
              </a:cxn>
              <a:cxn ang="0">
                <a:pos x="530" y="232"/>
              </a:cxn>
              <a:cxn ang="0">
                <a:pos x="661" y="228"/>
              </a:cxn>
              <a:cxn ang="0">
                <a:pos x="663" y="235"/>
              </a:cxn>
              <a:cxn ang="0">
                <a:pos x="706" y="383"/>
              </a:cxn>
              <a:cxn ang="0">
                <a:pos x="884" y="337"/>
              </a:cxn>
              <a:cxn ang="0">
                <a:pos x="876" y="163"/>
              </a:cxn>
              <a:cxn ang="0">
                <a:pos x="877" y="166"/>
              </a:cxn>
              <a:cxn ang="0">
                <a:pos x="976" y="115"/>
              </a:cxn>
              <a:cxn ang="0">
                <a:pos x="908" y="13"/>
              </a:cxn>
              <a:cxn ang="0">
                <a:pos x="728" y="92"/>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rgbClr val="1F74AD"/>
          </a:solidFill>
          <a:ln w="9525">
            <a:noFill/>
            <a:round/>
          </a:ln>
        </p:spPr>
        <p:txBody>
          <a:bodyPr anchor="ctr"/>
          <a:p>
            <a:pPr algn="ctr">
              <a:lnSpc>
                <a:spcPct val="130000"/>
              </a:lnSpc>
            </a:pPr>
          </a:p>
        </p:txBody>
      </p:sp>
      <p:sp>
        <p:nvSpPr>
          <p:cNvPr id="12" name="任意多边形 11"/>
          <p:cNvSpPr/>
          <p:nvPr>
            <p:custDataLst>
              <p:tags r:id="rId13"/>
            </p:custDataLst>
          </p:nvPr>
        </p:nvSpPr>
        <p:spPr bwMode="auto">
          <a:xfrm>
            <a:off x="6720857" y="2836941"/>
            <a:ext cx="981498" cy="1738021"/>
          </a:xfrm>
          <a:custGeom>
            <a:avLst/>
            <a:gdLst/>
            <a:ahLst/>
            <a:cxnLst>
              <a:cxn ang="0">
                <a:pos x="364" y="260"/>
              </a:cxn>
              <a:cxn ang="0">
                <a:pos x="357" y="142"/>
              </a:cxn>
              <a:cxn ang="0">
                <a:pos x="361" y="140"/>
              </a:cxn>
              <a:cxn ang="0">
                <a:pos x="519" y="55"/>
              </a:cxn>
              <a:cxn ang="0">
                <a:pos x="501" y="0"/>
              </a:cxn>
              <a:cxn ang="0">
                <a:pos x="214" y="80"/>
              </a:cxn>
              <a:cxn ang="0">
                <a:pos x="219" y="95"/>
              </a:cxn>
              <a:cxn ang="0">
                <a:pos x="0" y="735"/>
              </a:cxn>
              <a:cxn ang="0">
                <a:pos x="85" y="862"/>
              </a:cxn>
              <a:cxn ang="0">
                <a:pos x="215" y="951"/>
              </a:cxn>
              <a:cxn ang="0">
                <a:pos x="343" y="818"/>
              </a:cxn>
              <a:cxn ang="0">
                <a:pos x="237" y="666"/>
              </a:cxn>
              <a:cxn ang="0">
                <a:pos x="236" y="665"/>
              </a:cxn>
              <a:cxn ang="0">
                <a:pos x="318" y="507"/>
              </a:cxn>
              <a:cxn ang="0">
                <a:pos x="324" y="508"/>
              </a:cxn>
              <a:cxn ang="0">
                <a:pos x="503" y="510"/>
              </a:cxn>
              <a:cxn ang="0">
                <a:pos x="537" y="328"/>
              </a:cxn>
              <a:cxn ang="0">
                <a:pos x="365" y="260"/>
              </a:cxn>
              <a:cxn ang="0">
                <a:pos x="364" y="260"/>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rgbClr val="69A35B"/>
          </a:solidFill>
          <a:ln w="9525">
            <a:noFill/>
            <a:round/>
          </a:ln>
        </p:spPr>
        <p:txBody>
          <a:bodyPr anchor="ctr"/>
          <a:p>
            <a:pPr algn="ctr">
              <a:lnSpc>
                <a:spcPct val="130000"/>
              </a:lnSpc>
            </a:pPr>
          </a:p>
        </p:txBody>
      </p:sp>
      <p:sp>
        <p:nvSpPr>
          <p:cNvPr id="2" name="任意多边形 1"/>
          <p:cNvSpPr/>
          <p:nvPr>
            <p:custDataLst>
              <p:tags r:id="rId14"/>
            </p:custDataLst>
          </p:nvPr>
        </p:nvSpPr>
        <p:spPr bwMode="auto">
          <a:xfrm>
            <a:off x="4896820" y="2159820"/>
            <a:ext cx="2273984" cy="2273983"/>
          </a:xfrm>
          <a:custGeom>
            <a:avLst/>
            <a:gdLst/>
            <a:ahLst/>
            <a:cxnLst>
              <a:cxn ang="0">
                <a:pos x="1116" y="391"/>
              </a:cxn>
              <a:cxn ang="0">
                <a:pos x="391" y="127"/>
              </a:cxn>
              <a:cxn ang="0">
                <a:pos x="127" y="851"/>
              </a:cxn>
              <a:cxn ang="0">
                <a:pos x="851" y="1115"/>
              </a:cxn>
              <a:cxn ang="0">
                <a:pos x="1116" y="391"/>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rgbClr val="1F74AD">
              <a:lumMod val="20000"/>
              <a:lumOff val="80000"/>
            </a:srgbClr>
          </a:solidFill>
          <a:ln w="9525">
            <a:noFill/>
            <a:round/>
          </a:ln>
        </p:spPr>
        <p:txBody>
          <a:bodyPr anchor="ctr"/>
          <a:p>
            <a:pPr algn="ctr">
              <a:lnSpc>
                <a:spcPct val="130000"/>
              </a:lnSpc>
            </a:pPr>
          </a:p>
        </p:txBody>
      </p:sp>
      <p:sp>
        <p:nvSpPr>
          <p:cNvPr id="4" name="任意多边形 3"/>
          <p:cNvSpPr/>
          <p:nvPr>
            <p:custDataLst>
              <p:tags r:id="rId15"/>
            </p:custDataLst>
          </p:nvPr>
        </p:nvSpPr>
        <p:spPr bwMode="auto">
          <a:xfrm>
            <a:off x="5462458" y="2719487"/>
            <a:ext cx="1182522" cy="744548"/>
          </a:xfrm>
          <a:custGeom>
            <a:avLst/>
            <a:gdLst/>
            <a:ahLst/>
            <a:cxnLst>
              <a:cxn ang="0">
                <a:pos x="880" y="447"/>
              </a:cxn>
              <a:cxn ang="0">
                <a:pos x="879" y="427"/>
              </a:cxn>
              <a:cxn ang="0">
                <a:pos x="431" y="0"/>
              </a:cxn>
              <a:cxn ang="0">
                <a:pos x="3" y="317"/>
              </a:cxn>
              <a:cxn ang="0">
                <a:pos x="0" y="326"/>
              </a:cxn>
              <a:cxn ang="0">
                <a:pos x="108" y="326"/>
              </a:cxn>
              <a:cxn ang="0">
                <a:pos x="109" y="322"/>
              </a:cxn>
              <a:cxn ang="0">
                <a:pos x="431" y="102"/>
              </a:cxn>
              <a:cxn ang="0">
                <a:pos x="776" y="424"/>
              </a:cxn>
              <a:cxn ang="0">
                <a:pos x="778" y="447"/>
              </a:cxn>
              <a:cxn ang="0">
                <a:pos x="729" y="447"/>
              </a:cxn>
              <a:cxn ang="0">
                <a:pos x="826" y="580"/>
              </a:cxn>
              <a:cxn ang="0">
                <a:pos x="921" y="447"/>
              </a:cxn>
              <a:cxn ang="0">
                <a:pos x="880" y="44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1F74AD">
              <a:lumMod val="75000"/>
            </a:srgbClr>
          </a:solidFill>
          <a:ln w="9525">
            <a:noFill/>
            <a:round/>
          </a:ln>
        </p:spPr>
        <p:txBody>
          <a:bodyPr anchor="ctr"/>
          <a:p>
            <a:pPr algn="ctr">
              <a:lnSpc>
                <a:spcPct val="130000"/>
              </a:lnSpc>
            </a:pPr>
          </a:p>
        </p:txBody>
      </p:sp>
      <p:sp>
        <p:nvSpPr>
          <p:cNvPr id="5" name="任意多边形 4"/>
          <p:cNvSpPr/>
          <p:nvPr>
            <p:custDataLst>
              <p:tags r:id="rId16"/>
            </p:custDataLst>
          </p:nvPr>
        </p:nvSpPr>
        <p:spPr bwMode="auto">
          <a:xfrm>
            <a:off x="5422643" y="3312737"/>
            <a:ext cx="1075018" cy="561397"/>
          </a:xfrm>
          <a:custGeom>
            <a:avLst/>
            <a:gdLst/>
            <a:ahLst/>
            <a:cxnLst>
              <a:cxn ang="0">
                <a:pos x="704" y="235"/>
              </a:cxn>
              <a:cxn ang="0">
                <a:pos x="462" y="334"/>
              </a:cxn>
              <a:cxn ang="0">
                <a:pos x="166" y="166"/>
              </a:cxn>
              <a:cxn ang="0">
                <a:pos x="147" y="134"/>
              </a:cxn>
              <a:cxn ang="0">
                <a:pos x="192" y="134"/>
              </a:cxn>
              <a:cxn ang="0">
                <a:pos x="95" y="0"/>
              </a:cxn>
              <a:cxn ang="0">
                <a:pos x="0" y="134"/>
              </a:cxn>
              <a:cxn ang="0">
                <a:pos x="38" y="134"/>
              </a:cxn>
              <a:cxn ang="0">
                <a:pos x="43" y="147"/>
              </a:cxn>
              <a:cxn ang="0">
                <a:pos x="462" y="436"/>
              </a:cxn>
              <a:cxn ang="0">
                <a:pos x="830" y="244"/>
              </a:cxn>
              <a:cxn ang="0">
                <a:pos x="838" y="233"/>
              </a:cxn>
              <a:cxn ang="0">
                <a:pos x="706" y="233"/>
              </a:cxn>
              <a:cxn ang="0">
                <a:pos x="704" y="235"/>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1F74AD">
              <a:lumMod val="75000"/>
            </a:srgbClr>
          </a:solidFill>
          <a:ln w="9525">
            <a:noFill/>
            <a:round/>
          </a:ln>
        </p:spPr>
        <p:txBody>
          <a:bodyPr anchor="ctr"/>
          <a:p>
            <a:pPr algn="ctr">
              <a:lnSpc>
                <a:spcPct val="130000"/>
              </a:lnSpc>
            </a:pPr>
          </a:p>
        </p:txBody>
      </p:sp>
      <p:sp>
        <p:nvSpPr>
          <p:cNvPr id="6" name="任意多边形 5"/>
          <p:cNvSpPr/>
          <p:nvPr>
            <p:custDataLst>
              <p:tags r:id="rId17"/>
            </p:custDataLst>
          </p:nvPr>
        </p:nvSpPr>
        <p:spPr bwMode="auto">
          <a:xfrm>
            <a:off x="5649593" y="2950416"/>
            <a:ext cx="724642" cy="704733"/>
          </a:xfrm>
          <a:custGeom>
            <a:avLst/>
            <a:gdLst/>
            <a:ahLst/>
            <a:cxnLst>
              <a:cxn ang="0">
                <a:pos x="0" y="227"/>
              </a:cxn>
              <a:cxn ang="0">
                <a:pos x="0" y="327"/>
              </a:cxn>
              <a:cxn ang="0">
                <a:pos x="46" y="327"/>
              </a:cxn>
              <a:cxn ang="0">
                <a:pos x="80" y="407"/>
              </a:cxn>
              <a:cxn ang="0">
                <a:pos x="48" y="439"/>
              </a:cxn>
              <a:cxn ang="0">
                <a:pos x="119" y="510"/>
              </a:cxn>
              <a:cxn ang="0">
                <a:pos x="151" y="478"/>
              </a:cxn>
              <a:cxn ang="0">
                <a:pos x="230" y="511"/>
              </a:cxn>
              <a:cxn ang="0">
                <a:pos x="230" y="550"/>
              </a:cxn>
              <a:cxn ang="0">
                <a:pos x="330" y="550"/>
              </a:cxn>
              <a:cxn ang="0">
                <a:pos x="330" y="512"/>
              </a:cxn>
              <a:cxn ang="0">
                <a:pos x="414" y="478"/>
              </a:cxn>
              <a:cxn ang="0">
                <a:pos x="444" y="509"/>
              </a:cxn>
              <a:cxn ang="0">
                <a:pos x="515" y="438"/>
              </a:cxn>
              <a:cxn ang="0">
                <a:pos x="485" y="408"/>
              </a:cxn>
              <a:cxn ang="0">
                <a:pos x="520" y="327"/>
              </a:cxn>
              <a:cxn ang="0">
                <a:pos x="564" y="327"/>
              </a:cxn>
              <a:cxn ang="0">
                <a:pos x="564" y="227"/>
              </a:cxn>
              <a:cxn ang="0">
                <a:pos x="521" y="227"/>
              </a:cxn>
              <a:cxn ang="0">
                <a:pos x="486" y="143"/>
              </a:cxn>
              <a:cxn ang="0">
                <a:pos x="518" y="111"/>
              </a:cxn>
              <a:cxn ang="0">
                <a:pos x="447" y="40"/>
              </a:cxn>
              <a:cxn ang="0">
                <a:pos x="415" y="72"/>
              </a:cxn>
              <a:cxn ang="0">
                <a:pos x="330" y="38"/>
              </a:cxn>
              <a:cxn ang="0">
                <a:pos x="330" y="0"/>
              </a:cxn>
              <a:cxn ang="0">
                <a:pos x="230" y="0"/>
              </a:cxn>
              <a:cxn ang="0">
                <a:pos x="230" y="39"/>
              </a:cxn>
              <a:cxn ang="0">
                <a:pos x="150" y="73"/>
              </a:cxn>
              <a:cxn ang="0">
                <a:pos x="116" y="39"/>
              </a:cxn>
              <a:cxn ang="0">
                <a:pos x="45" y="110"/>
              </a:cxn>
              <a:cxn ang="0">
                <a:pos x="79" y="144"/>
              </a:cxn>
              <a:cxn ang="0">
                <a:pos x="45" y="227"/>
              </a:cxn>
              <a:cxn ang="0">
                <a:pos x="0" y="227"/>
              </a:cxn>
              <a:cxn ang="0">
                <a:pos x="283" y="104"/>
              </a:cxn>
              <a:cxn ang="0">
                <a:pos x="456" y="275"/>
              </a:cxn>
              <a:cxn ang="0">
                <a:pos x="283" y="446"/>
              </a:cxn>
              <a:cxn ang="0">
                <a:pos x="110" y="275"/>
              </a:cxn>
              <a:cxn ang="0">
                <a:pos x="283" y="104"/>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1F74AD">
              <a:lumMod val="75000"/>
            </a:srgbClr>
          </a:solidFill>
          <a:ln w="9525">
            <a:noFill/>
            <a:round/>
          </a:ln>
        </p:spPr>
        <p:txBody>
          <a:bodyPr anchor="ctr"/>
          <a:p>
            <a:pPr algn="ctr">
              <a:lnSpc>
                <a:spcPct val="130000"/>
              </a:lnSpc>
            </a:pPr>
          </a:p>
        </p:txBody>
      </p:sp>
      <p:sp>
        <p:nvSpPr>
          <p:cNvPr id="7" name="任意多边形 6"/>
          <p:cNvSpPr/>
          <p:nvPr>
            <p:custDataLst>
              <p:tags r:id="rId18"/>
            </p:custDataLst>
          </p:nvPr>
        </p:nvSpPr>
        <p:spPr bwMode="auto">
          <a:xfrm>
            <a:off x="5840707" y="3137549"/>
            <a:ext cx="338433" cy="330468"/>
          </a:xfrm>
          <a:custGeom>
            <a:avLst/>
            <a:gdLst/>
            <a:ahLst/>
            <a:cxnLst>
              <a:cxn ang="0">
                <a:pos x="131" y="259"/>
              </a:cxn>
              <a:cxn ang="0">
                <a:pos x="261" y="129"/>
              </a:cxn>
              <a:cxn ang="0">
                <a:pos x="131" y="0"/>
              </a:cxn>
              <a:cxn ang="0">
                <a:pos x="0" y="129"/>
              </a:cxn>
              <a:cxn ang="0">
                <a:pos x="131" y="259"/>
              </a:cxn>
              <a:cxn ang="0">
                <a:pos x="131" y="42"/>
              </a:cxn>
              <a:cxn ang="0">
                <a:pos x="219" y="129"/>
              </a:cxn>
              <a:cxn ang="0">
                <a:pos x="131" y="217"/>
              </a:cxn>
              <a:cxn ang="0">
                <a:pos x="42" y="129"/>
              </a:cxn>
              <a:cxn ang="0">
                <a:pos x="131" y="42"/>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1F74AD">
              <a:lumMod val="75000"/>
            </a:srgbClr>
          </a:solidFill>
          <a:ln w="9525">
            <a:noFill/>
            <a:round/>
          </a:ln>
        </p:spPr>
        <p:txBody>
          <a:bodyPr anchor="ctr"/>
          <a:p>
            <a:pPr algn="ctr">
              <a:lnSpc>
                <a:spcPct val="130000"/>
              </a:lnSpc>
            </a:pPr>
          </a:p>
        </p:txBody>
      </p:sp>
      <p:sp>
        <p:nvSpPr>
          <p:cNvPr id="35" name="椭圆 34"/>
          <p:cNvSpPr/>
          <p:nvPr>
            <p:custDataLst>
              <p:tags r:id="rId19"/>
            </p:custDataLst>
          </p:nvPr>
        </p:nvSpPr>
        <p:spPr bwMode="auto">
          <a:xfrm>
            <a:off x="5952190" y="3245049"/>
            <a:ext cx="119446" cy="115466"/>
          </a:xfrm>
          <a:prstGeom prst="ellipse">
            <a:avLst/>
          </a:prstGeom>
          <a:solidFill>
            <a:srgbClr val="1F74AD">
              <a:lumMod val="75000"/>
            </a:srgbClr>
          </a:solidFill>
          <a:ln w="9525">
            <a:noFill/>
            <a:round/>
          </a:ln>
        </p:spPr>
        <p:txBody>
          <a:bodyPr anchor="ctr"/>
          <a:p>
            <a:pPr algn="ctr">
              <a:lnSpc>
                <a:spcPct val="130000"/>
              </a:lnSpc>
            </a:pPr>
          </a:p>
        </p:txBody>
      </p:sp>
      <p:sp>
        <p:nvSpPr>
          <p:cNvPr id="30" name="文本框 29"/>
          <p:cNvSpPr txBox="1"/>
          <p:nvPr>
            <p:custDataLst>
              <p:tags r:id="rId20"/>
            </p:custDataLst>
          </p:nvPr>
        </p:nvSpPr>
        <p:spPr bwMode="auto">
          <a:xfrm>
            <a:off x="1146702" y="1440807"/>
            <a:ext cx="2519382" cy="477705"/>
          </a:xfrm>
          <a:prstGeom prst="rect">
            <a:avLst/>
          </a:prstGeom>
          <a:noFill/>
        </p:spPr>
        <p:txBody>
          <a:bodyPr wrap="square" lIns="90000" tIns="46800" rIns="90000" bIns="0" anchor="ctr">
            <a:normAutofit/>
          </a:bodyPr>
          <a:p>
            <a:pPr algn="l">
              <a:lnSpc>
                <a:spcPct val="120000"/>
              </a:lnSpc>
            </a:pPr>
            <a:r>
              <a:rPr lang="zh-CN" altLang="en-US" b="1" spc="300" dirty="0">
                <a:latin typeface="黑体" panose="02010609060101010101" charset="-122"/>
                <a:ea typeface="黑体" panose="02010609060101010101" charset="-122"/>
                <a:cs typeface="+mn-ea"/>
              </a:rPr>
              <a:t>1. 问题</a:t>
            </a:r>
            <a:endParaRPr lang="zh-CN" altLang="en-US" b="1" spc="300" dirty="0">
              <a:latin typeface="黑体" panose="02010609060101010101" charset="-122"/>
              <a:ea typeface="黑体" panose="02010609060101010101" charset="-122"/>
              <a:cs typeface="+mn-ea"/>
            </a:endParaRPr>
          </a:p>
        </p:txBody>
      </p:sp>
      <p:sp>
        <p:nvSpPr>
          <p:cNvPr id="40" name="文本框 39"/>
          <p:cNvSpPr txBox="1"/>
          <p:nvPr>
            <p:custDataLst>
              <p:tags r:id="rId21"/>
            </p:custDataLst>
          </p:nvPr>
        </p:nvSpPr>
        <p:spPr bwMode="auto">
          <a:xfrm>
            <a:off x="1146810" y="1940560"/>
            <a:ext cx="2836545" cy="1181100"/>
          </a:xfrm>
          <a:prstGeom prst="rect">
            <a:avLst/>
          </a:prstGeom>
          <a:noFill/>
        </p:spPr>
        <p:txBody>
          <a:bodyPr wrap="square" lIns="90000" tIns="0" rIns="90000" bIns="46800">
            <a:normAutofit/>
          </a:bodyPr>
          <a:p>
            <a:pPr algn="l" fontAlgn="auto">
              <a:lnSpc>
                <a:spcPct val="150000"/>
              </a:lnSpc>
            </a:pPr>
            <a:r>
              <a:rPr lang="zh-CN" altLang="en-US" sz="1600" spc="150" dirty="0">
                <a:solidFill>
                  <a:srgbClr val="000000">
                    <a:lumMod val="85000"/>
                    <a:lumOff val="15000"/>
                  </a:srgbClr>
                </a:solidFill>
                <a:latin typeface="黑体" panose="02010609060101010101" charset="-122"/>
                <a:ea typeface="黑体" panose="02010609060101010101" charset="-122"/>
              </a:rPr>
              <a:t>创业的根本目的是满足顾客需求，顾客需求在没有满足前就是问题。</a:t>
            </a:r>
            <a:endParaRPr lang="zh-CN" altLang="en-US" sz="1600" spc="150" dirty="0">
              <a:solidFill>
                <a:srgbClr val="000000">
                  <a:lumMod val="85000"/>
                  <a:lumOff val="15000"/>
                </a:srgbClr>
              </a:solidFill>
              <a:latin typeface="黑体" panose="02010609060101010101" charset="-122"/>
              <a:ea typeface="黑体" panose="02010609060101010101" charset="-122"/>
            </a:endParaRPr>
          </a:p>
        </p:txBody>
      </p:sp>
      <p:sp>
        <p:nvSpPr>
          <p:cNvPr id="41" name="文本框 40"/>
          <p:cNvSpPr txBox="1"/>
          <p:nvPr>
            <p:custDataLst>
              <p:tags r:id="rId22"/>
            </p:custDataLst>
          </p:nvPr>
        </p:nvSpPr>
        <p:spPr bwMode="auto">
          <a:xfrm>
            <a:off x="8329029" y="1358323"/>
            <a:ext cx="2716269" cy="477705"/>
          </a:xfrm>
          <a:prstGeom prst="rect">
            <a:avLst/>
          </a:prstGeom>
          <a:noFill/>
        </p:spPr>
        <p:txBody>
          <a:bodyPr wrap="square" lIns="90000" tIns="46800" rIns="90000" bIns="0" anchor="ctr">
            <a:normAutofit/>
          </a:bodyPr>
          <a:p>
            <a:pPr>
              <a:lnSpc>
                <a:spcPct val="120000"/>
              </a:lnSpc>
            </a:pPr>
            <a:r>
              <a:rPr lang="zh-CN" altLang="en-US" b="1" spc="300" dirty="0">
                <a:latin typeface="黑体" panose="02010609060101010101" charset="-122"/>
                <a:ea typeface="黑体" panose="02010609060101010101" charset="-122"/>
                <a:cs typeface="+mn-ea"/>
              </a:rPr>
              <a:t>2. 发明创造</a:t>
            </a:r>
            <a:endParaRPr lang="zh-CN" altLang="en-US" b="1" spc="300" dirty="0">
              <a:latin typeface="黑体" panose="02010609060101010101" charset="-122"/>
              <a:ea typeface="黑体" panose="02010609060101010101" charset="-122"/>
              <a:cs typeface="+mn-ea"/>
            </a:endParaRPr>
          </a:p>
        </p:txBody>
      </p:sp>
      <p:sp>
        <p:nvSpPr>
          <p:cNvPr id="46" name="文本框 45"/>
          <p:cNvSpPr txBox="1"/>
          <p:nvPr>
            <p:custDataLst>
              <p:tags r:id="rId23"/>
            </p:custDataLst>
          </p:nvPr>
        </p:nvSpPr>
        <p:spPr bwMode="auto">
          <a:xfrm>
            <a:off x="8329295" y="1858010"/>
            <a:ext cx="3037205" cy="1264285"/>
          </a:xfrm>
          <a:prstGeom prst="rect">
            <a:avLst/>
          </a:prstGeom>
          <a:noFill/>
        </p:spPr>
        <p:txBody>
          <a:bodyPr wrap="square" lIns="90000" tIns="0" rIns="90000" bIns="46800"/>
          <a:p>
            <a:pPr>
              <a:lnSpc>
                <a:spcPct val="120000"/>
              </a:lnSpc>
            </a:pPr>
            <a:r>
              <a:rPr lang="zh-CN" altLang="en-US" sz="1600" spc="150" dirty="0">
                <a:solidFill>
                  <a:srgbClr val="000000">
                    <a:lumMod val="85000"/>
                    <a:lumOff val="15000"/>
                  </a:srgbClr>
                </a:solidFill>
                <a:latin typeface="黑体" panose="02010609060101010101" charset="-122"/>
                <a:ea typeface="黑体" panose="02010609060101010101" charset="-122"/>
              </a:rPr>
              <a:t>发明创造提供了新产品、新服务，更好地满足了顾客需求，同时也带来了创业机会。</a:t>
            </a:r>
            <a:endParaRPr lang="zh-CN" altLang="en-US" sz="1600" spc="150" dirty="0">
              <a:solidFill>
                <a:srgbClr val="000000">
                  <a:lumMod val="85000"/>
                  <a:lumOff val="15000"/>
                </a:srgbClr>
              </a:solidFill>
              <a:latin typeface="黑体" panose="02010609060101010101" charset="-122"/>
              <a:ea typeface="黑体" panose="02010609060101010101" charset="-122"/>
            </a:endParaRPr>
          </a:p>
        </p:txBody>
      </p:sp>
      <p:sp>
        <p:nvSpPr>
          <p:cNvPr id="47" name="文本框 46"/>
          <p:cNvSpPr txBox="1"/>
          <p:nvPr>
            <p:custDataLst>
              <p:tags r:id="rId24"/>
            </p:custDataLst>
          </p:nvPr>
        </p:nvSpPr>
        <p:spPr bwMode="auto">
          <a:xfrm>
            <a:off x="1146702" y="4300796"/>
            <a:ext cx="2519381" cy="477705"/>
          </a:xfrm>
          <a:prstGeom prst="rect">
            <a:avLst/>
          </a:prstGeom>
          <a:noFill/>
        </p:spPr>
        <p:txBody>
          <a:bodyPr wrap="square" lIns="90000" tIns="46800" rIns="90000" bIns="0" anchor="ctr">
            <a:normAutofit/>
          </a:bodyPr>
          <a:p>
            <a:pPr algn="l">
              <a:lnSpc>
                <a:spcPct val="120000"/>
              </a:lnSpc>
            </a:pPr>
            <a:r>
              <a:rPr lang="zh-CN" altLang="en-US" b="1" spc="300" dirty="0">
                <a:latin typeface="黑体" panose="02010609060101010101" charset="-122"/>
                <a:ea typeface="黑体" panose="02010609060101010101" charset="-122"/>
                <a:cs typeface="+mn-ea"/>
              </a:rPr>
              <a:t>3. 差异</a:t>
            </a:r>
            <a:endParaRPr lang="zh-CN" altLang="en-US" b="1" spc="300" dirty="0">
              <a:latin typeface="黑体" panose="02010609060101010101" charset="-122"/>
              <a:ea typeface="黑体" panose="02010609060101010101" charset="-122"/>
              <a:cs typeface="+mn-ea"/>
            </a:endParaRPr>
          </a:p>
        </p:txBody>
      </p:sp>
      <p:sp>
        <p:nvSpPr>
          <p:cNvPr id="48" name="文本框 47"/>
          <p:cNvSpPr txBox="1"/>
          <p:nvPr>
            <p:custDataLst>
              <p:tags r:id="rId25"/>
            </p:custDataLst>
          </p:nvPr>
        </p:nvSpPr>
        <p:spPr bwMode="auto">
          <a:xfrm>
            <a:off x="1146810" y="4797425"/>
            <a:ext cx="3163570" cy="1403350"/>
          </a:xfrm>
          <a:prstGeom prst="rect">
            <a:avLst/>
          </a:prstGeom>
          <a:noFill/>
        </p:spPr>
        <p:txBody>
          <a:bodyPr wrap="square" lIns="90000" tIns="0" rIns="90000" bIns="46800"/>
          <a:p>
            <a:pPr algn="l">
              <a:lnSpc>
                <a:spcPct val="120000"/>
              </a:lnSpc>
            </a:pPr>
            <a:r>
              <a:rPr lang="zh-CN" altLang="en-US" sz="1600" spc="150" dirty="0">
                <a:solidFill>
                  <a:srgbClr val="000000">
                    <a:lumMod val="85000"/>
                    <a:lumOff val="15000"/>
                  </a:srgbClr>
                </a:solidFill>
                <a:latin typeface="黑体" panose="02010609060101010101" charset="-122"/>
                <a:ea typeface="黑体" panose="02010609060101010101" charset="-122"/>
              </a:rPr>
              <a:t>如果你能寻求和其他企业的差异，弥补竞争对手在消费者定位中的差异或产品的差异，这也将带来新的创业机会。</a:t>
            </a:r>
            <a:endParaRPr lang="zh-CN" altLang="en-US" sz="1600" spc="150" dirty="0">
              <a:solidFill>
                <a:srgbClr val="000000">
                  <a:lumMod val="85000"/>
                  <a:lumOff val="15000"/>
                </a:srgbClr>
              </a:solidFill>
              <a:latin typeface="黑体" panose="02010609060101010101" charset="-122"/>
              <a:ea typeface="黑体" panose="02010609060101010101" charset="-122"/>
            </a:endParaRPr>
          </a:p>
        </p:txBody>
      </p:sp>
      <p:sp>
        <p:nvSpPr>
          <p:cNvPr id="49" name="文本框 48"/>
          <p:cNvSpPr txBox="1"/>
          <p:nvPr>
            <p:custDataLst>
              <p:tags r:id="rId26"/>
            </p:custDataLst>
          </p:nvPr>
        </p:nvSpPr>
        <p:spPr bwMode="auto">
          <a:xfrm>
            <a:off x="8329029" y="4300796"/>
            <a:ext cx="2716269" cy="477705"/>
          </a:xfrm>
          <a:prstGeom prst="rect">
            <a:avLst/>
          </a:prstGeom>
          <a:noFill/>
        </p:spPr>
        <p:txBody>
          <a:bodyPr wrap="square" lIns="90000" tIns="46800" rIns="90000" bIns="0" anchor="ctr">
            <a:normAutofit/>
          </a:bodyPr>
          <a:p>
            <a:pPr>
              <a:lnSpc>
                <a:spcPct val="120000"/>
              </a:lnSpc>
            </a:pPr>
            <a:r>
              <a:rPr lang="zh-CN" altLang="en-US" b="1" spc="300" dirty="0">
                <a:latin typeface="黑体" panose="02010609060101010101" charset="-122"/>
                <a:ea typeface="黑体" panose="02010609060101010101" charset="-122"/>
                <a:cs typeface="+mn-ea"/>
              </a:rPr>
              <a:t>4. 变化</a:t>
            </a:r>
            <a:endParaRPr lang="zh-CN" altLang="en-US" b="1" spc="300" dirty="0">
              <a:latin typeface="黑体" panose="02010609060101010101" charset="-122"/>
              <a:ea typeface="黑体" panose="02010609060101010101" charset="-122"/>
              <a:cs typeface="+mn-ea"/>
            </a:endParaRPr>
          </a:p>
        </p:txBody>
      </p:sp>
      <p:sp>
        <p:nvSpPr>
          <p:cNvPr id="50" name="文本框 49"/>
          <p:cNvSpPr txBox="1"/>
          <p:nvPr>
            <p:custDataLst>
              <p:tags r:id="rId27"/>
            </p:custDataLst>
          </p:nvPr>
        </p:nvSpPr>
        <p:spPr bwMode="auto">
          <a:xfrm>
            <a:off x="8329295" y="4789170"/>
            <a:ext cx="3143250" cy="1725295"/>
          </a:xfrm>
          <a:prstGeom prst="rect">
            <a:avLst/>
          </a:prstGeom>
          <a:noFill/>
        </p:spPr>
        <p:txBody>
          <a:bodyPr wrap="square" lIns="90000" tIns="0" rIns="90000" bIns="46800"/>
          <a:p>
            <a:pPr>
              <a:lnSpc>
                <a:spcPct val="120000"/>
              </a:lnSpc>
            </a:pPr>
            <a:r>
              <a:rPr lang="zh-CN" altLang="en-US" sz="1600" spc="150" dirty="0">
                <a:solidFill>
                  <a:srgbClr val="000000">
                    <a:lumMod val="85000"/>
                    <a:lumOff val="15000"/>
                  </a:srgbClr>
                </a:solidFill>
                <a:latin typeface="黑体" panose="02010609060101010101" charset="-122"/>
                <a:ea typeface="黑体" panose="02010609060101010101" charset="-122"/>
              </a:rPr>
              <a:t>创业机会大都产生于不断变化的市场环境，环境变化了，市场需求、市场结构必然发生变化，就会给各行各业带来商机。</a:t>
            </a:r>
            <a:endParaRPr lang="zh-CN" altLang="en-US" sz="1600" spc="150" dirty="0">
              <a:solidFill>
                <a:srgbClr val="000000">
                  <a:lumMod val="85000"/>
                  <a:lumOff val="15000"/>
                </a:srgb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65125" y="803275"/>
            <a:ext cx="7739380" cy="44831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（四）创业机会的识别</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4269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一、创业机会的识别</a:t>
            </a:r>
            <a:endParaRPr lang="zh-CN" altLang="en-US" sz="2400" b="1" dirty="0">
              <a:solidFill>
                <a:prstClr val="black"/>
              </a:solidFill>
              <a:latin typeface="黑体" panose="02010609060101010101" charset="-122"/>
              <a:ea typeface="黑体" panose="02010609060101010101" charset="-122"/>
            </a:endParaRPr>
          </a:p>
        </p:txBody>
      </p:sp>
      <p:sp>
        <p:nvSpPr>
          <p:cNvPr id="27" name="空心弧 26"/>
          <p:cNvSpPr/>
          <p:nvPr>
            <p:custDataLst>
              <p:tags r:id="rId1"/>
            </p:custDataLst>
          </p:nvPr>
        </p:nvSpPr>
        <p:spPr>
          <a:xfrm>
            <a:off x="4604240" y="1495915"/>
            <a:ext cx="2983520" cy="2983520"/>
          </a:xfrm>
          <a:prstGeom prst="blockArc">
            <a:avLst>
              <a:gd name="adj1" fmla="val 21598737"/>
              <a:gd name="adj2" fmla="val 10800000"/>
              <a:gd name="adj3" fmla="val 4640"/>
            </a:avLst>
          </a:prstGeom>
          <a:solidFill>
            <a:srgbClr val="3498D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29" name="空心弧 28"/>
          <p:cNvSpPr/>
          <p:nvPr>
            <p:custDataLst>
              <p:tags r:id="rId2"/>
            </p:custDataLst>
          </p:nvPr>
        </p:nvSpPr>
        <p:spPr>
          <a:xfrm>
            <a:off x="4604240" y="1495915"/>
            <a:ext cx="2983520" cy="2983520"/>
          </a:xfrm>
          <a:prstGeom prst="blockArc">
            <a:avLst>
              <a:gd name="adj1" fmla="val 10798789"/>
              <a:gd name="adj2" fmla="val 0"/>
              <a:gd name="adj3" fmla="val 4640"/>
            </a:avLst>
          </a:prstGeom>
          <a:solidFill>
            <a:srgbClr val="1F74AD"/>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31" name="任意多边形 30"/>
          <p:cNvSpPr/>
          <p:nvPr>
            <p:custDataLst>
              <p:tags r:id="rId3"/>
            </p:custDataLst>
          </p:nvPr>
        </p:nvSpPr>
        <p:spPr>
          <a:xfrm>
            <a:off x="7116202" y="2550724"/>
            <a:ext cx="873904" cy="873904"/>
          </a:xfrm>
          <a:custGeom>
            <a:avLst/>
            <a:gdLst>
              <a:gd name="connsiteX0" fmla="*/ 0 w 1057423"/>
              <a:gd name="connsiteY0" fmla="*/ 528712 h 1057423"/>
              <a:gd name="connsiteX1" fmla="*/ 528712 w 1057423"/>
              <a:gd name="connsiteY1" fmla="*/ 0 h 1057423"/>
              <a:gd name="connsiteX2" fmla="*/ 1057424 w 1057423"/>
              <a:gd name="connsiteY2" fmla="*/ 528712 h 1057423"/>
              <a:gd name="connsiteX3" fmla="*/ 528712 w 1057423"/>
              <a:gd name="connsiteY3" fmla="*/ 1057424 h 1057423"/>
              <a:gd name="connsiteX4" fmla="*/ 0 w 1057423"/>
              <a:gd name="connsiteY4" fmla="*/ 528712 h 105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23" h="1057423">
                <a:moveTo>
                  <a:pt x="0" y="528712"/>
                </a:moveTo>
                <a:cubicBezTo>
                  <a:pt x="0" y="236712"/>
                  <a:pt x="236712" y="0"/>
                  <a:pt x="528712" y="0"/>
                </a:cubicBezTo>
                <a:cubicBezTo>
                  <a:pt x="820712" y="0"/>
                  <a:pt x="1057424" y="236712"/>
                  <a:pt x="1057424" y="528712"/>
                </a:cubicBezTo>
                <a:cubicBezTo>
                  <a:pt x="1057424" y="820712"/>
                  <a:pt x="820712" y="1057424"/>
                  <a:pt x="528712" y="1057424"/>
                </a:cubicBezTo>
                <a:cubicBezTo>
                  <a:pt x="236712" y="1057424"/>
                  <a:pt x="0" y="820712"/>
                  <a:pt x="0" y="528712"/>
                </a:cubicBezTo>
                <a:close/>
              </a:path>
            </a:pathLst>
          </a:custGeom>
          <a:solidFill>
            <a:srgbClr val="3498DB"/>
          </a:solidFill>
          <a:ln w="28575">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33" name="任意多边形 32"/>
          <p:cNvSpPr/>
          <p:nvPr>
            <p:custDataLst>
              <p:tags r:id="rId4"/>
            </p:custDataLst>
          </p:nvPr>
        </p:nvSpPr>
        <p:spPr>
          <a:xfrm>
            <a:off x="4201895" y="2550724"/>
            <a:ext cx="873904" cy="873904"/>
          </a:xfrm>
          <a:custGeom>
            <a:avLst/>
            <a:gdLst>
              <a:gd name="connsiteX0" fmla="*/ 0 w 1057423"/>
              <a:gd name="connsiteY0" fmla="*/ 528712 h 1057423"/>
              <a:gd name="connsiteX1" fmla="*/ 528712 w 1057423"/>
              <a:gd name="connsiteY1" fmla="*/ 0 h 1057423"/>
              <a:gd name="connsiteX2" fmla="*/ 1057424 w 1057423"/>
              <a:gd name="connsiteY2" fmla="*/ 528712 h 1057423"/>
              <a:gd name="connsiteX3" fmla="*/ 528712 w 1057423"/>
              <a:gd name="connsiteY3" fmla="*/ 1057424 h 1057423"/>
              <a:gd name="connsiteX4" fmla="*/ 0 w 1057423"/>
              <a:gd name="connsiteY4" fmla="*/ 528712 h 105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23" h="1057423">
                <a:moveTo>
                  <a:pt x="0" y="528712"/>
                </a:moveTo>
                <a:cubicBezTo>
                  <a:pt x="0" y="236712"/>
                  <a:pt x="236712" y="0"/>
                  <a:pt x="528712" y="0"/>
                </a:cubicBezTo>
                <a:cubicBezTo>
                  <a:pt x="820712" y="0"/>
                  <a:pt x="1057424" y="236712"/>
                  <a:pt x="1057424" y="528712"/>
                </a:cubicBezTo>
                <a:cubicBezTo>
                  <a:pt x="1057424" y="820712"/>
                  <a:pt x="820712" y="1057424"/>
                  <a:pt x="528712" y="1057424"/>
                </a:cubicBezTo>
                <a:cubicBezTo>
                  <a:pt x="236712" y="1057424"/>
                  <a:pt x="0" y="820712"/>
                  <a:pt x="0" y="528712"/>
                </a:cubicBezTo>
                <a:close/>
              </a:path>
            </a:pathLst>
          </a:custGeom>
          <a:solidFill>
            <a:srgbClr val="1F74AD"/>
          </a:solidFill>
          <a:ln w="28575">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3" name="任意多边形 2"/>
          <p:cNvSpPr/>
          <p:nvPr>
            <p:custDataLst>
              <p:tags r:id="rId5"/>
            </p:custDataLst>
          </p:nvPr>
        </p:nvSpPr>
        <p:spPr bwMode="auto">
          <a:xfrm>
            <a:off x="5695499" y="2300102"/>
            <a:ext cx="802120" cy="950828"/>
          </a:xfrm>
          <a:custGeom>
            <a:avLst/>
            <a:gdLst>
              <a:gd name="connsiteX0" fmla="*/ 227262 w 282575"/>
              <a:gd name="connsiteY0" fmla="*/ 325438 h 334963"/>
              <a:gd name="connsiteX1" fmla="*/ 228600 w 282575"/>
              <a:gd name="connsiteY1" fmla="*/ 334963 h 334963"/>
              <a:gd name="connsiteX2" fmla="*/ 160337 w 282575"/>
              <a:gd name="connsiteY2" fmla="*/ 334963 h 334963"/>
              <a:gd name="connsiteX3" fmla="*/ 160337 w 282575"/>
              <a:gd name="connsiteY3" fmla="*/ 332242 h 334963"/>
              <a:gd name="connsiteX4" fmla="*/ 227262 w 282575"/>
              <a:gd name="connsiteY4" fmla="*/ 325438 h 334963"/>
              <a:gd name="connsiteX5" fmla="*/ 58187 w 282575"/>
              <a:gd name="connsiteY5" fmla="*/ 323850 h 334963"/>
              <a:gd name="connsiteX6" fmla="*/ 123825 w 282575"/>
              <a:gd name="connsiteY6" fmla="*/ 330654 h 334963"/>
              <a:gd name="connsiteX7" fmla="*/ 123825 w 282575"/>
              <a:gd name="connsiteY7" fmla="*/ 333375 h 334963"/>
              <a:gd name="connsiteX8" fmla="*/ 55562 w 282575"/>
              <a:gd name="connsiteY8" fmla="*/ 333375 h 334963"/>
              <a:gd name="connsiteX9" fmla="*/ 58187 w 282575"/>
              <a:gd name="connsiteY9" fmla="*/ 323850 h 334963"/>
              <a:gd name="connsiteX10" fmla="*/ 206936 w 282575"/>
              <a:gd name="connsiteY10" fmla="*/ 300038 h 334963"/>
              <a:gd name="connsiteX11" fmla="*/ 205597 w 282575"/>
              <a:gd name="connsiteY11" fmla="*/ 306893 h 334963"/>
              <a:gd name="connsiteX12" fmla="*/ 227013 w 282575"/>
              <a:gd name="connsiteY12" fmla="*/ 324717 h 334963"/>
              <a:gd name="connsiteX13" fmla="*/ 160089 w 282575"/>
              <a:gd name="connsiteY13" fmla="*/ 330201 h 334963"/>
              <a:gd name="connsiteX14" fmla="*/ 165443 w 282575"/>
              <a:gd name="connsiteY14" fmla="*/ 317862 h 334963"/>
              <a:gd name="connsiteX15" fmla="*/ 165443 w 282575"/>
              <a:gd name="connsiteY15" fmla="*/ 309635 h 334963"/>
              <a:gd name="connsiteX16" fmla="*/ 206936 w 282575"/>
              <a:gd name="connsiteY16" fmla="*/ 300038 h 334963"/>
              <a:gd name="connsiteX17" fmla="*/ 75819 w 282575"/>
              <a:gd name="connsiteY17" fmla="*/ 300038 h 334963"/>
              <a:gd name="connsiteX18" fmla="*/ 117157 w 282575"/>
              <a:gd name="connsiteY18" fmla="*/ 309130 h 334963"/>
              <a:gd name="connsiteX19" fmla="*/ 117157 w 282575"/>
              <a:gd name="connsiteY19" fmla="*/ 316923 h 334963"/>
              <a:gd name="connsiteX20" fmla="*/ 122491 w 282575"/>
              <a:gd name="connsiteY20" fmla="*/ 328613 h 334963"/>
              <a:gd name="connsiteX21" fmla="*/ 57150 w 282575"/>
              <a:gd name="connsiteY21" fmla="*/ 323418 h 334963"/>
              <a:gd name="connsiteX22" fmla="*/ 77152 w 282575"/>
              <a:gd name="connsiteY22" fmla="*/ 306532 h 334963"/>
              <a:gd name="connsiteX23" fmla="*/ 75819 w 282575"/>
              <a:gd name="connsiteY23" fmla="*/ 300038 h 334963"/>
              <a:gd name="connsiteX24" fmla="*/ 155575 w 282575"/>
              <a:gd name="connsiteY24" fmla="*/ 246063 h 334963"/>
              <a:gd name="connsiteX25" fmla="*/ 155575 w 282575"/>
              <a:gd name="connsiteY25" fmla="*/ 258763 h 334963"/>
              <a:gd name="connsiteX26" fmla="*/ 165100 w 282575"/>
              <a:gd name="connsiteY26" fmla="*/ 258763 h 334963"/>
              <a:gd name="connsiteX27" fmla="*/ 163513 w 282575"/>
              <a:gd name="connsiteY27" fmla="*/ 246063 h 334963"/>
              <a:gd name="connsiteX28" fmla="*/ 150532 w 282575"/>
              <a:gd name="connsiteY28" fmla="*/ 239407 h 334963"/>
              <a:gd name="connsiteX29" fmla="*/ 157069 w 282575"/>
              <a:gd name="connsiteY29" fmla="*/ 239407 h 334963"/>
              <a:gd name="connsiteX30" fmla="*/ 170143 w 282575"/>
              <a:gd name="connsiteY30" fmla="*/ 252230 h 334963"/>
              <a:gd name="connsiteX31" fmla="*/ 157069 w 282575"/>
              <a:gd name="connsiteY31" fmla="*/ 265052 h 334963"/>
              <a:gd name="connsiteX32" fmla="*/ 157069 w 282575"/>
              <a:gd name="connsiteY32" fmla="*/ 271463 h 334963"/>
              <a:gd name="connsiteX33" fmla="*/ 149225 w 282575"/>
              <a:gd name="connsiteY33" fmla="*/ 271463 h 334963"/>
              <a:gd name="connsiteX34" fmla="*/ 150532 w 282575"/>
              <a:gd name="connsiteY34" fmla="*/ 239407 h 334963"/>
              <a:gd name="connsiteX35" fmla="*/ 141287 w 282575"/>
              <a:gd name="connsiteY35" fmla="*/ 238125 h 334963"/>
              <a:gd name="connsiteX36" fmla="*/ 142875 w 282575"/>
              <a:gd name="connsiteY36" fmla="*/ 244475 h 334963"/>
              <a:gd name="connsiteX37" fmla="*/ 130175 w 282575"/>
              <a:gd name="connsiteY37" fmla="*/ 246063 h 334963"/>
              <a:gd name="connsiteX38" fmla="*/ 131762 w 282575"/>
              <a:gd name="connsiteY38" fmla="*/ 254000 h 334963"/>
              <a:gd name="connsiteX39" fmla="*/ 142875 w 282575"/>
              <a:gd name="connsiteY39" fmla="*/ 252413 h 334963"/>
              <a:gd name="connsiteX40" fmla="*/ 142875 w 282575"/>
              <a:gd name="connsiteY40" fmla="*/ 257175 h 334963"/>
              <a:gd name="connsiteX41" fmla="*/ 134937 w 282575"/>
              <a:gd name="connsiteY41" fmla="*/ 260350 h 334963"/>
              <a:gd name="connsiteX42" fmla="*/ 136525 w 282575"/>
              <a:gd name="connsiteY42" fmla="*/ 271463 h 334963"/>
              <a:gd name="connsiteX43" fmla="*/ 128587 w 282575"/>
              <a:gd name="connsiteY43" fmla="*/ 274638 h 334963"/>
              <a:gd name="connsiteX44" fmla="*/ 123825 w 282575"/>
              <a:gd name="connsiteY44" fmla="*/ 242888 h 334963"/>
              <a:gd name="connsiteX45" fmla="*/ 160338 w 282575"/>
              <a:gd name="connsiteY45" fmla="*/ 223838 h 334963"/>
              <a:gd name="connsiteX46" fmla="*/ 123825 w 282575"/>
              <a:gd name="connsiteY46" fmla="*/ 228600 h 334963"/>
              <a:gd name="connsiteX47" fmla="*/ 114300 w 282575"/>
              <a:gd name="connsiteY47" fmla="*/ 258763 h 334963"/>
              <a:gd name="connsiteX48" fmla="*/ 130175 w 282575"/>
              <a:gd name="connsiteY48" fmla="*/ 284163 h 334963"/>
              <a:gd name="connsiteX49" fmla="*/ 169863 w 282575"/>
              <a:gd name="connsiteY49" fmla="*/ 279401 h 334963"/>
              <a:gd name="connsiteX50" fmla="*/ 177800 w 282575"/>
              <a:gd name="connsiteY50" fmla="*/ 246063 h 334963"/>
              <a:gd name="connsiteX51" fmla="*/ 219075 w 282575"/>
              <a:gd name="connsiteY51" fmla="*/ 211138 h 334963"/>
              <a:gd name="connsiteX52" fmla="*/ 223837 w 282575"/>
              <a:gd name="connsiteY52" fmla="*/ 238125 h 334963"/>
              <a:gd name="connsiteX53" fmla="*/ 211137 w 282575"/>
              <a:gd name="connsiteY53" fmla="*/ 239713 h 334963"/>
              <a:gd name="connsiteX54" fmla="*/ 204787 w 282575"/>
              <a:gd name="connsiteY54" fmla="*/ 215900 h 334963"/>
              <a:gd name="connsiteX55" fmla="*/ 63500 w 282575"/>
              <a:gd name="connsiteY55" fmla="*/ 207963 h 334963"/>
              <a:gd name="connsiteX56" fmla="*/ 76200 w 282575"/>
              <a:gd name="connsiteY56" fmla="*/ 212726 h 334963"/>
              <a:gd name="connsiteX57" fmla="*/ 71437 w 282575"/>
              <a:gd name="connsiteY57" fmla="*/ 238126 h 334963"/>
              <a:gd name="connsiteX58" fmla="*/ 57150 w 282575"/>
              <a:gd name="connsiteY58" fmla="*/ 238126 h 334963"/>
              <a:gd name="connsiteX59" fmla="*/ 254311 w 282575"/>
              <a:gd name="connsiteY59" fmla="*/ 176213 h 334963"/>
              <a:gd name="connsiteX60" fmla="*/ 262386 w 282575"/>
              <a:gd name="connsiteY60" fmla="*/ 195823 h 334963"/>
              <a:gd name="connsiteX61" fmla="*/ 255657 w 282575"/>
              <a:gd name="connsiteY61" fmla="*/ 199745 h 334963"/>
              <a:gd name="connsiteX62" fmla="*/ 254311 w 282575"/>
              <a:gd name="connsiteY62" fmla="*/ 201053 h 334963"/>
              <a:gd name="connsiteX63" fmla="*/ 250273 w 282575"/>
              <a:gd name="connsiteY63" fmla="*/ 214126 h 334963"/>
              <a:gd name="connsiteX64" fmla="*/ 263732 w 282575"/>
              <a:gd name="connsiteY64" fmla="*/ 219356 h 334963"/>
              <a:gd name="connsiteX65" fmla="*/ 274500 w 282575"/>
              <a:gd name="connsiteY65" fmla="*/ 215434 h 334963"/>
              <a:gd name="connsiteX66" fmla="*/ 282575 w 282575"/>
              <a:gd name="connsiteY66" fmla="*/ 231122 h 334963"/>
              <a:gd name="connsiteX67" fmla="*/ 281229 w 282575"/>
              <a:gd name="connsiteY67" fmla="*/ 233736 h 334963"/>
              <a:gd name="connsiteX68" fmla="*/ 254311 w 282575"/>
              <a:gd name="connsiteY68" fmla="*/ 242888 h 334963"/>
              <a:gd name="connsiteX69" fmla="*/ 240851 w 282575"/>
              <a:gd name="connsiteY69" fmla="*/ 238966 h 334963"/>
              <a:gd name="connsiteX70" fmla="*/ 238159 w 282575"/>
              <a:gd name="connsiteY70" fmla="*/ 237659 h 334963"/>
              <a:gd name="connsiteX71" fmla="*/ 226046 w 282575"/>
              <a:gd name="connsiteY71" fmla="*/ 238966 h 334963"/>
              <a:gd name="connsiteX72" fmla="*/ 220662 w 282575"/>
              <a:gd name="connsiteY72" fmla="*/ 211511 h 334963"/>
              <a:gd name="connsiteX73" fmla="*/ 228738 w 282575"/>
              <a:gd name="connsiteY73" fmla="*/ 208897 h 334963"/>
              <a:gd name="connsiteX74" fmla="*/ 228738 w 282575"/>
              <a:gd name="connsiteY74" fmla="*/ 204975 h 334963"/>
              <a:gd name="connsiteX75" fmla="*/ 250273 w 282575"/>
              <a:gd name="connsiteY75" fmla="*/ 177520 h 334963"/>
              <a:gd name="connsiteX76" fmla="*/ 254311 w 282575"/>
              <a:gd name="connsiteY76" fmla="*/ 176213 h 334963"/>
              <a:gd name="connsiteX77" fmla="*/ 28851 w 282575"/>
              <a:gd name="connsiteY77" fmla="*/ 173038 h 334963"/>
              <a:gd name="connsiteX78" fmla="*/ 39342 w 282575"/>
              <a:gd name="connsiteY78" fmla="*/ 179602 h 334963"/>
              <a:gd name="connsiteX79" fmla="*/ 55079 w 282575"/>
              <a:gd name="connsiteY79" fmla="*/ 203231 h 334963"/>
              <a:gd name="connsiteX80" fmla="*/ 53768 w 282575"/>
              <a:gd name="connsiteY80" fmla="*/ 205857 h 334963"/>
              <a:gd name="connsiteX81" fmla="*/ 60325 w 282575"/>
              <a:gd name="connsiteY81" fmla="*/ 208482 h 334963"/>
              <a:gd name="connsiteX82" fmla="*/ 55079 w 282575"/>
              <a:gd name="connsiteY82" fmla="*/ 236050 h 334963"/>
              <a:gd name="connsiteX83" fmla="*/ 45899 w 282575"/>
              <a:gd name="connsiteY83" fmla="*/ 236050 h 334963"/>
              <a:gd name="connsiteX84" fmla="*/ 43276 w 282575"/>
              <a:gd name="connsiteY84" fmla="*/ 237363 h 334963"/>
              <a:gd name="connsiteX85" fmla="*/ 19671 w 282575"/>
              <a:gd name="connsiteY85" fmla="*/ 239988 h 334963"/>
              <a:gd name="connsiteX86" fmla="*/ 0 w 282575"/>
              <a:gd name="connsiteY86" fmla="*/ 228173 h 334963"/>
              <a:gd name="connsiteX87" fmla="*/ 10491 w 282575"/>
              <a:gd name="connsiteY87" fmla="*/ 211108 h 334963"/>
              <a:gd name="connsiteX88" fmla="*/ 31474 w 282575"/>
              <a:gd name="connsiteY88" fmla="*/ 211108 h 334963"/>
              <a:gd name="connsiteX89" fmla="*/ 19671 w 282575"/>
              <a:gd name="connsiteY89" fmla="*/ 192729 h 334963"/>
              <a:gd name="connsiteX90" fmla="*/ 28851 w 282575"/>
              <a:gd name="connsiteY90" fmla="*/ 173038 h 334963"/>
              <a:gd name="connsiteX91" fmla="*/ 247650 w 282575"/>
              <a:gd name="connsiteY91" fmla="*/ 139700 h 334963"/>
              <a:gd name="connsiteX92" fmla="*/ 239744 w 282575"/>
              <a:gd name="connsiteY92" fmla="*/ 172773 h 334963"/>
              <a:gd name="connsiteX93" fmla="*/ 197576 w 282575"/>
              <a:gd name="connsiteY93" fmla="*/ 213783 h 334963"/>
              <a:gd name="connsiteX94" fmla="*/ 194941 w 282575"/>
              <a:gd name="connsiteY94" fmla="*/ 217752 h 334963"/>
              <a:gd name="connsiteX95" fmla="*/ 202847 w 282575"/>
              <a:gd name="connsiteY95" fmla="*/ 215106 h 334963"/>
              <a:gd name="connsiteX96" fmla="*/ 208118 w 282575"/>
              <a:gd name="connsiteY96" fmla="*/ 241565 h 334963"/>
              <a:gd name="connsiteX97" fmla="*/ 202847 w 282575"/>
              <a:gd name="connsiteY97" fmla="*/ 241565 h 334963"/>
              <a:gd name="connsiteX98" fmla="*/ 205483 w 282575"/>
              <a:gd name="connsiteY98" fmla="*/ 252148 h 334963"/>
              <a:gd name="connsiteX99" fmla="*/ 213389 w 282575"/>
              <a:gd name="connsiteY99" fmla="*/ 283898 h 334963"/>
              <a:gd name="connsiteX100" fmla="*/ 210754 w 282575"/>
              <a:gd name="connsiteY100" fmla="*/ 289190 h 334963"/>
              <a:gd name="connsiteX101" fmla="*/ 206801 w 282575"/>
              <a:gd name="connsiteY101" fmla="*/ 290513 h 334963"/>
              <a:gd name="connsiteX102" fmla="*/ 206801 w 282575"/>
              <a:gd name="connsiteY102" fmla="*/ 298451 h 334963"/>
              <a:gd name="connsiteX103" fmla="*/ 165951 w 282575"/>
              <a:gd name="connsiteY103" fmla="*/ 306388 h 334963"/>
              <a:gd name="connsiteX104" fmla="*/ 163315 w 282575"/>
              <a:gd name="connsiteY104" fmla="*/ 299773 h 334963"/>
              <a:gd name="connsiteX105" fmla="*/ 154091 w 282575"/>
              <a:gd name="connsiteY105" fmla="*/ 301096 h 334963"/>
              <a:gd name="connsiteX106" fmla="*/ 119830 w 282575"/>
              <a:gd name="connsiteY106" fmla="*/ 298451 h 334963"/>
              <a:gd name="connsiteX107" fmla="*/ 118512 w 282575"/>
              <a:gd name="connsiteY107" fmla="*/ 305065 h 334963"/>
              <a:gd name="connsiteX108" fmla="*/ 76345 w 282575"/>
              <a:gd name="connsiteY108" fmla="*/ 295805 h 334963"/>
              <a:gd name="connsiteX109" fmla="*/ 76345 w 282575"/>
              <a:gd name="connsiteY109" fmla="*/ 285221 h 334963"/>
              <a:gd name="connsiteX110" fmla="*/ 75027 w 282575"/>
              <a:gd name="connsiteY110" fmla="*/ 285221 h 334963"/>
              <a:gd name="connsiteX111" fmla="*/ 71074 w 282575"/>
              <a:gd name="connsiteY111" fmla="*/ 275961 h 334963"/>
              <a:gd name="connsiteX112" fmla="*/ 82933 w 282575"/>
              <a:gd name="connsiteY112" fmla="*/ 238919 h 334963"/>
              <a:gd name="connsiteX113" fmla="*/ 75027 w 282575"/>
              <a:gd name="connsiteY113" fmla="*/ 238919 h 334963"/>
              <a:gd name="connsiteX114" fmla="*/ 78980 w 282575"/>
              <a:gd name="connsiteY114" fmla="*/ 212461 h 334963"/>
              <a:gd name="connsiteX115" fmla="*/ 93475 w 282575"/>
              <a:gd name="connsiteY115" fmla="*/ 216429 h 334963"/>
              <a:gd name="connsiteX116" fmla="*/ 46037 w 282575"/>
              <a:gd name="connsiteY116" fmla="*/ 155575 h 334963"/>
              <a:gd name="connsiteX117" fmla="*/ 247650 w 282575"/>
              <a:gd name="connsiteY117" fmla="*/ 139700 h 334963"/>
              <a:gd name="connsiteX118" fmla="*/ 189569 w 282575"/>
              <a:gd name="connsiteY118" fmla="*/ 74613 h 334963"/>
              <a:gd name="connsiteX119" fmla="*/ 169862 w 282575"/>
              <a:gd name="connsiteY119" fmla="*/ 95250 h 334963"/>
              <a:gd name="connsiteX120" fmla="*/ 189569 w 282575"/>
              <a:gd name="connsiteY120" fmla="*/ 115888 h 334963"/>
              <a:gd name="connsiteX121" fmla="*/ 207962 w 282575"/>
              <a:gd name="connsiteY121" fmla="*/ 95250 h 334963"/>
              <a:gd name="connsiteX122" fmla="*/ 189569 w 282575"/>
              <a:gd name="connsiteY122" fmla="*/ 74613 h 334963"/>
              <a:gd name="connsiteX123" fmla="*/ 106363 w 282575"/>
              <a:gd name="connsiteY123" fmla="*/ 74613 h 334963"/>
              <a:gd name="connsiteX124" fmla="*/ 73025 w 282575"/>
              <a:gd name="connsiteY124" fmla="*/ 107157 h 334963"/>
              <a:gd name="connsiteX125" fmla="*/ 106363 w 282575"/>
              <a:gd name="connsiteY125" fmla="*/ 139701 h 334963"/>
              <a:gd name="connsiteX126" fmla="*/ 139701 w 282575"/>
              <a:gd name="connsiteY126" fmla="*/ 107157 h 334963"/>
              <a:gd name="connsiteX127" fmla="*/ 106363 w 282575"/>
              <a:gd name="connsiteY127" fmla="*/ 74613 h 334963"/>
              <a:gd name="connsiteX128" fmla="*/ 11344 w 282575"/>
              <a:gd name="connsiteY128" fmla="*/ 63500 h 334963"/>
              <a:gd name="connsiteX129" fmla="*/ 19243 w 282575"/>
              <a:gd name="connsiteY129" fmla="*/ 71368 h 334963"/>
              <a:gd name="connsiteX130" fmla="*/ 17926 w 282575"/>
              <a:gd name="connsiteY130" fmla="*/ 75303 h 334963"/>
              <a:gd name="connsiteX131" fmla="*/ 19243 w 282575"/>
              <a:gd name="connsiteY131" fmla="*/ 75303 h 334963"/>
              <a:gd name="connsiteX132" fmla="*/ 27142 w 282575"/>
              <a:gd name="connsiteY132" fmla="*/ 76614 h 334963"/>
              <a:gd name="connsiteX133" fmla="*/ 31091 w 282575"/>
              <a:gd name="connsiteY133" fmla="*/ 84483 h 334963"/>
              <a:gd name="connsiteX134" fmla="*/ 50838 w 282575"/>
              <a:gd name="connsiteY134" fmla="*/ 66123 h 334963"/>
              <a:gd name="connsiteX135" fmla="*/ 58737 w 282575"/>
              <a:gd name="connsiteY135" fmla="*/ 72680 h 334963"/>
              <a:gd name="connsiteX136" fmla="*/ 41623 w 282575"/>
              <a:gd name="connsiteY136" fmla="*/ 97597 h 334963"/>
              <a:gd name="connsiteX137" fmla="*/ 40306 w 282575"/>
              <a:gd name="connsiteY137" fmla="*/ 105465 h 334963"/>
              <a:gd name="connsiteX138" fmla="*/ 38990 w 282575"/>
              <a:gd name="connsiteY138" fmla="*/ 123825 h 334963"/>
              <a:gd name="connsiteX139" fmla="*/ 20559 w 282575"/>
              <a:gd name="connsiteY139" fmla="*/ 117268 h 334963"/>
              <a:gd name="connsiteX140" fmla="*/ 28458 w 282575"/>
              <a:gd name="connsiteY140" fmla="*/ 89728 h 334963"/>
              <a:gd name="connsiteX141" fmla="*/ 24509 w 282575"/>
              <a:gd name="connsiteY141" fmla="*/ 83171 h 334963"/>
              <a:gd name="connsiteX142" fmla="*/ 16610 w 282575"/>
              <a:gd name="connsiteY142" fmla="*/ 79237 h 334963"/>
              <a:gd name="connsiteX143" fmla="*/ 13977 w 282575"/>
              <a:gd name="connsiteY143" fmla="*/ 79237 h 334963"/>
              <a:gd name="connsiteX144" fmla="*/ 11344 w 282575"/>
              <a:gd name="connsiteY144" fmla="*/ 79237 h 334963"/>
              <a:gd name="connsiteX145" fmla="*/ 4762 w 282575"/>
              <a:gd name="connsiteY145" fmla="*/ 71368 h 334963"/>
              <a:gd name="connsiteX146" fmla="*/ 11344 w 282575"/>
              <a:gd name="connsiteY146" fmla="*/ 63500 h 334963"/>
              <a:gd name="connsiteX147" fmla="*/ 261938 w 282575"/>
              <a:gd name="connsiteY147" fmla="*/ 53975 h 334963"/>
              <a:gd name="connsiteX148" fmla="*/ 269875 w 282575"/>
              <a:gd name="connsiteY148" fmla="*/ 60469 h 334963"/>
              <a:gd name="connsiteX149" fmla="*/ 261938 w 282575"/>
              <a:gd name="connsiteY149" fmla="*/ 68262 h 334963"/>
              <a:gd name="connsiteX150" fmla="*/ 257969 w 282575"/>
              <a:gd name="connsiteY150" fmla="*/ 66964 h 334963"/>
              <a:gd name="connsiteX151" fmla="*/ 257969 w 282575"/>
              <a:gd name="connsiteY151" fmla="*/ 74757 h 334963"/>
              <a:gd name="connsiteX152" fmla="*/ 250031 w 282575"/>
              <a:gd name="connsiteY152" fmla="*/ 81251 h 334963"/>
              <a:gd name="connsiteX153" fmla="*/ 260615 w 282575"/>
              <a:gd name="connsiteY153" fmla="*/ 102033 h 334963"/>
              <a:gd name="connsiteX154" fmla="*/ 243417 w 282575"/>
              <a:gd name="connsiteY154" fmla="*/ 111125 h 334963"/>
              <a:gd name="connsiteX155" fmla="*/ 231510 w 282575"/>
              <a:gd name="connsiteY155" fmla="*/ 87745 h 334963"/>
              <a:gd name="connsiteX156" fmla="*/ 214312 w 282575"/>
              <a:gd name="connsiteY156" fmla="*/ 66964 h 334963"/>
              <a:gd name="connsiteX157" fmla="*/ 226219 w 282575"/>
              <a:gd name="connsiteY157" fmla="*/ 55274 h 334963"/>
              <a:gd name="connsiteX158" fmla="*/ 247385 w 282575"/>
              <a:gd name="connsiteY158" fmla="*/ 76056 h 334963"/>
              <a:gd name="connsiteX159" fmla="*/ 254000 w 282575"/>
              <a:gd name="connsiteY159" fmla="*/ 72159 h 334963"/>
              <a:gd name="connsiteX160" fmla="*/ 255323 w 282575"/>
              <a:gd name="connsiteY160" fmla="*/ 61768 h 334963"/>
              <a:gd name="connsiteX161" fmla="*/ 255323 w 282575"/>
              <a:gd name="connsiteY161" fmla="*/ 60469 h 334963"/>
              <a:gd name="connsiteX162" fmla="*/ 261938 w 282575"/>
              <a:gd name="connsiteY162" fmla="*/ 53975 h 334963"/>
              <a:gd name="connsiteX163" fmla="*/ 163412 w 282575"/>
              <a:gd name="connsiteY163" fmla="*/ 42589 h 334963"/>
              <a:gd name="connsiteX164" fmla="*/ 205531 w 282575"/>
              <a:gd name="connsiteY164" fmla="*/ 60991 h 334963"/>
              <a:gd name="connsiteX165" fmla="*/ 247650 w 282575"/>
              <a:gd name="connsiteY165" fmla="*/ 134596 h 334963"/>
              <a:gd name="connsiteX166" fmla="*/ 208164 w 282575"/>
              <a:gd name="connsiteY166" fmla="*/ 151683 h 334963"/>
              <a:gd name="connsiteX167" fmla="*/ 154198 w 282575"/>
              <a:gd name="connsiteY167" fmla="*/ 162199 h 334963"/>
              <a:gd name="connsiteX168" fmla="*/ 110763 w 282575"/>
              <a:gd name="connsiteY168" fmla="*/ 162199 h 334963"/>
              <a:gd name="connsiteX169" fmla="*/ 48900 w 282575"/>
              <a:gd name="connsiteY169" fmla="*/ 152998 h 334963"/>
              <a:gd name="connsiteX170" fmla="*/ 44952 w 282575"/>
              <a:gd name="connsiteY170" fmla="*/ 149055 h 334963"/>
              <a:gd name="connsiteX171" fmla="*/ 64695 w 282575"/>
              <a:gd name="connsiteY171" fmla="*/ 74135 h 334963"/>
              <a:gd name="connsiteX172" fmla="*/ 109446 w 282575"/>
              <a:gd name="connsiteY172" fmla="*/ 47847 h 334963"/>
              <a:gd name="connsiteX173" fmla="*/ 163412 w 282575"/>
              <a:gd name="connsiteY173" fmla="*/ 42589 h 334963"/>
              <a:gd name="connsiteX174" fmla="*/ 143394 w 282575"/>
              <a:gd name="connsiteY174" fmla="*/ 0 h 334963"/>
              <a:gd name="connsiteX175" fmla="*/ 155209 w 282575"/>
              <a:gd name="connsiteY175" fmla="*/ 10459 h 334963"/>
              <a:gd name="connsiteX176" fmla="*/ 144707 w 282575"/>
              <a:gd name="connsiteY176" fmla="*/ 22225 h 334963"/>
              <a:gd name="connsiteX177" fmla="*/ 144707 w 282575"/>
              <a:gd name="connsiteY177" fmla="*/ 26147 h 334963"/>
              <a:gd name="connsiteX178" fmla="*/ 176213 w 282575"/>
              <a:gd name="connsiteY178" fmla="*/ 31376 h 334963"/>
              <a:gd name="connsiteX179" fmla="*/ 173588 w 282575"/>
              <a:gd name="connsiteY179" fmla="*/ 40528 h 334963"/>
              <a:gd name="connsiteX180" fmla="*/ 135518 w 282575"/>
              <a:gd name="connsiteY180" fmla="*/ 37913 h 334963"/>
              <a:gd name="connsiteX181" fmla="*/ 111888 w 282575"/>
              <a:gd name="connsiteY181" fmla="*/ 44450 h 334963"/>
              <a:gd name="connsiteX182" fmla="*/ 107950 w 282575"/>
              <a:gd name="connsiteY182" fmla="*/ 36606 h 334963"/>
              <a:gd name="connsiteX183" fmla="*/ 128954 w 282575"/>
              <a:gd name="connsiteY183" fmla="*/ 27454 h 334963"/>
              <a:gd name="connsiteX184" fmla="*/ 140769 w 282575"/>
              <a:gd name="connsiteY184" fmla="*/ 26147 h 334963"/>
              <a:gd name="connsiteX185" fmla="*/ 140769 w 282575"/>
              <a:gd name="connsiteY185" fmla="*/ 22225 h 334963"/>
              <a:gd name="connsiteX186" fmla="*/ 132892 w 282575"/>
              <a:gd name="connsiteY186" fmla="*/ 10459 h 334963"/>
              <a:gd name="connsiteX187" fmla="*/ 143394 w 282575"/>
              <a:gd name="connsiteY187"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282575" h="334963">
                <a:moveTo>
                  <a:pt x="227262" y="325438"/>
                </a:moveTo>
                <a:cubicBezTo>
                  <a:pt x="228600" y="326799"/>
                  <a:pt x="228600" y="334963"/>
                  <a:pt x="228600" y="334963"/>
                </a:cubicBezTo>
                <a:cubicBezTo>
                  <a:pt x="228600" y="334963"/>
                  <a:pt x="228600" y="334963"/>
                  <a:pt x="160337" y="334963"/>
                </a:cubicBezTo>
                <a:cubicBezTo>
                  <a:pt x="160337" y="334963"/>
                  <a:pt x="160337" y="334963"/>
                  <a:pt x="160337" y="332242"/>
                </a:cubicBezTo>
                <a:cubicBezTo>
                  <a:pt x="160337" y="332242"/>
                  <a:pt x="160337" y="332242"/>
                  <a:pt x="227262" y="325438"/>
                </a:cubicBezTo>
                <a:close/>
                <a:moveTo>
                  <a:pt x="58187" y="323850"/>
                </a:moveTo>
                <a:cubicBezTo>
                  <a:pt x="58187" y="323850"/>
                  <a:pt x="58187" y="323850"/>
                  <a:pt x="123825" y="330654"/>
                </a:cubicBezTo>
                <a:cubicBezTo>
                  <a:pt x="123825" y="330654"/>
                  <a:pt x="123825" y="330654"/>
                  <a:pt x="123825" y="333375"/>
                </a:cubicBezTo>
                <a:cubicBezTo>
                  <a:pt x="123825" y="333375"/>
                  <a:pt x="123825" y="333375"/>
                  <a:pt x="55562" y="333375"/>
                </a:cubicBezTo>
                <a:cubicBezTo>
                  <a:pt x="55562" y="333375"/>
                  <a:pt x="55562" y="325211"/>
                  <a:pt x="58187" y="323850"/>
                </a:cubicBezTo>
                <a:close/>
                <a:moveTo>
                  <a:pt x="206936" y="300038"/>
                </a:moveTo>
                <a:cubicBezTo>
                  <a:pt x="206936" y="300038"/>
                  <a:pt x="206936" y="300038"/>
                  <a:pt x="205597" y="306893"/>
                </a:cubicBezTo>
                <a:cubicBezTo>
                  <a:pt x="220321" y="309635"/>
                  <a:pt x="227013" y="324717"/>
                  <a:pt x="227013" y="324717"/>
                </a:cubicBezTo>
                <a:cubicBezTo>
                  <a:pt x="227013" y="324717"/>
                  <a:pt x="227013" y="324717"/>
                  <a:pt x="160089" y="330201"/>
                </a:cubicBezTo>
                <a:cubicBezTo>
                  <a:pt x="158750" y="326088"/>
                  <a:pt x="165443" y="317862"/>
                  <a:pt x="165443" y="317862"/>
                </a:cubicBezTo>
                <a:cubicBezTo>
                  <a:pt x="165443" y="317862"/>
                  <a:pt x="165443" y="317862"/>
                  <a:pt x="165443" y="309635"/>
                </a:cubicBezTo>
                <a:cubicBezTo>
                  <a:pt x="184182" y="301409"/>
                  <a:pt x="206936" y="300038"/>
                  <a:pt x="206936" y="300038"/>
                </a:cubicBezTo>
                <a:close/>
                <a:moveTo>
                  <a:pt x="75819" y="300038"/>
                </a:moveTo>
                <a:cubicBezTo>
                  <a:pt x="75819" y="300038"/>
                  <a:pt x="99822" y="301337"/>
                  <a:pt x="117157" y="309130"/>
                </a:cubicBezTo>
                <a:cubicBezTo>
                  <a:pt x="117157" y="309130"/>
                  <a:pt x="117157" y="309130"/>
                  <a:pt x="117157" y="316923"/>
                </a:cubicBezTo>
                <a:cubicBezTo>
                  <a:pt x="117157" y="316923"/>
                  <a:pt x="123825" y="323418"/>
                  <a:pt x="122491" y="328613"/>
                </a:cubicBezTo>
                <a:cubicBezTo>
                  <a:pt x="122491" y="328613"/>
                  <a:pt x="122491" y="328613"/>
                  <a:pt x="57150" y="323418"/>
                </a:cubicBezTo>
                <a:cubicBezTo>
                  <a:pt x="57150" y="323418"/>
                  <a:pt x="62484" y="309130"/>
                  <a:pt x="77152" y="306532"/>
                </a:cubicBezTo>
                <a:cubicBezTo>
                  <a:pt x="77152" y="306532"/>
                  <a:pt x="77152" y="306532"/>
                  <a:pt x="75819" y="300038"/>
                </a:cubicBezTo>
                <a:close/>
                <a:moveTo>
                  <a:pt x="155575" y="246063"/>
                </a:moveTo>
                <a:lnTo>
                  <a:pt x="155575" y="258763"/>
                </a:lnTo>
                <a:lnTo>
                  <a:pt x="165100" y="258763"/>
                </a:lnTo>
                <a:lnTo>
                  <a:pt x="163513" y="246063"/>
                </a:lnTo>
                <a:close/>
                <a:moveTo>
                  <a:pt x="150532" y="239407"/>
                </a:moveTo>
                <a:cubicBezTo>
                  <a:pt x="150532" y="239407"/>
                  <a:pt x="150532" y="239407"/>
                  <a:pt x="157069" y="239407"/>
                </a:cubicBezTo>
                <a:cubicBezTo>
                  <a:pt x="171450" y="238125"/>
                  <a:pt x="170143" y="252230"/>
                  <a:pt x="170143" y="252230"/>
                </a:cubicBezTo>
                <a:cubicBezTo>
                  <a:pt x="170143" y="267616"/>
                  <a:pt x="157069" y="265052"/>
                  <a:pt x="157069" y="265052"/>
                </a:cubicBezTo>
                <a:cubicBezTo>
                  <a:pt x="157069" y="265052"/>
                  <a:pt x="157069" y="265052"/>
                  <a:pt x="157069" y="271463"/>
                </a:cubicBezTo>
                <a:cubicBezTo>
                  <a:pt x="157069" y="271463"/>
                  <a:pt x="157069" y="271463"/>
                  <a:pt x="149225" y="271463"/>
                </a:cubicBezTo>
                <a:cubicBezTo>
                  <a:pt x="149225" y="271463"/>
                  <a:pt x="149225" y="271463"/>
                  <a:pt x="150532" y="239407"/>
                </a:cubicBezTo>
                <a:close/>
                <a:moveTo>
                  <a:pt x="141287" y="238125"/>
                </a:moveTo>
                <a:lnTo>
                  <a:pt x="142875" y="244475"/>
                </a:lnTo>
                <a:lnTo>
                  <a:pt x="130175" y="246063"/>
                </a:lnTo>
                <a:lnTo>
                  <a:pt x="131762" y="254000"/>
                </a:lnTo>
                <a:lnTo>
                  <a:pt x="142875" y="252413"/>
                </a:lnTo>
                <a:lnTo>
                  <a:pt x="142875" y="257175"/>
                </a:lnTo>
                <a:lnTo>
                  <a:pt x="134937" y="260350"/>
                </a:lnTo>
                <a:lnTo>
                  <a:pt x="136525" y="271463"/>
                </a:lnTo>
                <a:lnTo>
                  <a:pt x="128587" y="274638"/>
                </a:lnTo>
                <a:lnTo>
                  <a:pt x="123825" y="242888"/>
                </a:lnTo>
                <a:close/>
                <a:moveTo>
                  <a:pt x="160338" y="223838"/>
                </a:moveTo>
                <a:lnTo>
                  <a:pt x="123825" y="228600"/>
                </a:lnTo>
                <a:lnTo>
                  <a:pt x="114300" y="258763"/>
                </a:lnTo>
                <a:lnTo>
                  <a:pt x="130175" y="284163"/>
                </a:lnTo>
                <a:lnTo>
                  <a:pt x="169863" y="279401"/>
                </a:lnTo>
                <a:lnTo>
                  <a:pt x="177800" y="246063"/>
                </a:lnTo>
                <a:close/>
                <a:moveTo>
                  <a:pt x="219075" y="211138"/>
                </a:moveTo>
                <a:lnTo>
                  <a:pt x="223837" y="238125"/>
                </a:lnTo>
                <a:lnTo>
                  <a:pt x="211137" y="239713"/>
                </a:lnTo>
                <a:lnTo>
                  <a:pt x="204787" y="215900"/>
                </a:lnTo>
                <a:close/>
                <a:moveTo>
                  <a:pt x="63500" y="207963"/>
                </a:moveTo>
                <a:lnTo>
                  <a:pt x="76200" y="212726"/>
                </a:lnTo>
                <a:lnTo>
                  <a:pt x="71437" y="238126"/>
                </a:lnTo>
                <a:lnTo>
                  <a:pt x="57150" y="238126"/>
                </a:lnTo>
                <a:close/>
                <a:moveTo>
                  <a:pt x="254311" y="176213"/>
                </a:moveTo>
                <a:cubicBezTo>
                  <a:pt x="257002" y="182750"/>
                  <a:pt x="259694" y="189286"/>
                  <a:pt x="262386" y="195823"/>
                </a:cubicBezTo>
                <a:cubicBezTo>
                  <a:pt x="259694" y="197131"/>
                  <a:pt x="258348" y="198438"/>
                  <a:pt x="255657" y="199745"/>
                </a:cubicBezTo>
                <a:cubicBezTo>
                  <a:pt x="255657" y="199745"/>
                  <a:pt x="254311" y="201053"/>
                  <a:pt x="254311" y="201053"/>
                </a:cubicBezTo>
                <a:cubicBezTo>
                  <a:pt x="248927" y="204975"/>
                  <a:pt x="247581" y="210204"/>
                  <a:pt x="250273" y="214126"/>
                </a:cubicBezTo>
                <a:cubicBezTo>
                  <a:pt x="251619" y="218048"/>
                  <a:pt x="258348" y="220663"/>
                  <a:pt x="263732" y="219356"/>
                </a:cubicBezTo>
                <a:cubicBezTo>
                  <a:pt x="266424" y="218048"/>
                  <a:pt x="270462" y="216741"/>
                  <a:pt x="274500" y="215434"/>
                </a:cubicBezTo>
                <a:cubicBezTo>
                  <a:pt x="277192" y="220663"/>
                  <a:pt x="279883" y="225892"/>
                  <a:pt x="282575" y="231122"/>
                </a:cubicBezTo>
                <a:cubicBezTo>
                  <a:pt x="282575" y="231122"/>
                  <a:pt x="281229" y="233736"/>
                  <a:pt x="281229" y="233736"/>
                </a:cubicBezTo>
                <a:cubicBezTo>
                  <a:pt x="273154" y="240273"/>
                  <a:pt x="265078" y="242888"/>
                  <a:pt x="254311" y="242888"/>
                </a:cubicBezTo>
                <a:cubicBezTo>
                  <a:pt x="250273" y="241581"/>
                  <a:pt x="244889" y="240273"/>
                  <a:pt x="240851" y="238966"/>
                </a:cubicBezTo>
                <a:cubicBezTo>
                  <a:pt x="239505" y="238966"/>
                  <a:pt x="238159" y="238966"/>
                  <a:pt x="238159" y="237659"/>
                </a:cubicBezTo>
                <a:cubicBezTo>
                  <a:pt x="238159" y="237659"/>
                  <a:pt x="238159" y="237659"/>
                  <a:pt x="226046" y="238966"/>
                </a:cubicBezTo>
                <a:cubicBezTo>
                  <a:pt x="226046" y="238966"/>
                  <a:pt x="226046" y="238966"/>
                  <a:pt x="220662" y="211511"/>
                </a:cubicBezTo>
                <a:cubicBezTo>
                  <a:pt x="220662" y="211511"/>
                  <a:pt x="220662" y="211511"/>
                  <a:pt x="228738" y="208897"/>
                </a:cubicBezTo>
                <a:cubicBezTo>
                  <a:pt x="228738" y="207589"/>
                  <a:pt x="228738" y="206282"/>
                  <a:pt x="228738" y="204975"/>
                </a:cubicBezTo>
                <a:cubicBezTo>
                  <a:pt x="231430" y="191901"/>
                  <a:pt x="240851" y="184057"/>
                  <a:pt x="250273" y="177520"/>
                </a:cubicBezTo>
                <a:cubicBezTo>
                  <a:pt x="251619" y="177520"/>
                  <a:pt x="252965" y="177520"/>
                  <a:pt x="254311" y="176213"/>
                </a:cubicBezTo>
                <a:close/>
                <a:moveTo>
                  <a:pt x="28851" y="173038"/>
                </a:moveTo>
                <a:cubicBezTo>
                  <a:pt x="31474" y="173038"/>
                  <a:pt x="36719" y="176976"/>
                  <a:pt x="39342" y="179602"/>
                </a:cubicBezTo>
                <a:cubicBezTo>
                  <a:pt x="47211" y="186165"/>
                  <a:pt x="52456" y="192729"/>
                  <a:pt x="55079" y="203231"/>
                </a:cubicBezTo>
                <a:cubicBezTo>
                  <a:pt x="55079" y="204544"/>
                  <a:pt x="55079" y="205857"/>
                  <a:pt x="53768" y="205857"/>
                </a:cubicBezTo>
                <a:cubicBezTo>
                  <a:pt x="53768" y="205857"/>
                  <a:pt x="53768" y="205857"/>
                  <a:pt x="60325" y="208482"/>
                </a:cubicBezTo>
                <a:cubicBezTo>
                  <a:pt x="60325" y="208482"/>
                  <a:pt x="60325" y="208482"/>
                  <a:pt x="55079" y="236050"/>
                </a:cubicBezTo>
                <a:lnTo>
                  <a:pt x="45899" y="236050"/>
                </a:lnTo>
                <a:cubicBezTo>
                  <a:pt x="44588" y="236050"/>
                  <a:pt x="44588" y="236050"/>
                  <a:pt x="43276" y="237363"/>
                </a:cubicBezTo>
                <a:cubicBezTo>
                  <a:pt x="35408" y="239988"/>
                  <a:pt x="27539" y="241301"/>
                  <a:pt x="19671" y="239988"/>
                </a:cubicBezTo>
                <a:cubicBezTo>
                  <a:pt x="6557" y="237363"/>
                  <a:pt x="0" y="228173"/>
                  <a:pt x="0" y="228173"/>
                </a:cubicBezTo>
                <a:cubicBezTo>
                  <a:pt x="0" y="228173"/>
                  <a:pt x="0" y="228173"/>
                  <a:pt x="10491" y="211108"/>
                </a:cubicBezTo>
                <a:cubicBezTo>
                  <a:pt x="26228" y="221610"/>
                  <a:pt x="31474" y="211108"/>
                  <a:pt x="31474" y="211108"/>
                </a:cubicBezTo>
                <a:cubicBezTo>
                  <a:pt x="38031" y="200606"/>
                  <a:pt x="19671" y="192729"/>
                  <a:pt x="19671" y="192729"/>
                </a:cubicBezTo>
                <a:cubicBezTo>
                  <a:pt x="19671" y="192729"/>
                  <a:pt x="19671" y="192729"/>
                  <a:pt x="28851" y="173038"/>
                </a:cubicBezTo>
                <a:close/>
                <a:moveTo>
                  <a:pt x="247650" y="139700"/>
                </a:moveTo>
                <a:cubicBezTo>
                  <a:pt x="247650" y="151606"/>
                  <a:pt x="245015" y="162190"/>
                  <a:pt x="239744" y="172773"/>
                </a:cubicBezTo>
                <a:cubicBezTo>
                  <a:pt x="231837" y="191294"/>
                  <a:pt x="216025" y="204523"/>
                  <a:pt x="197576" y="213783"/>
                </a:cubicBezTo>
                <a:cubicBezTo>
                  <a:pt x="193623" y="215106"/>
                  <a:pt x="193623" y="215106"/>
                  <a:pt x="194941" y="217752"/>
                </a:cubicBezTo>
                <a:cubicBezTo>
                  <a:pt x="194941" y="217752"/>
                  <a:pt x="194941" y="217752"/>
                  <a:pt x="202847" y="215106"/>
                </a:cubicBezTo>
                <a:cubicBezTo>
                  <a:pt x="202847" y="215106"/>
                  <a:pt x="202847" y="215106"/>
                  <a:pt x="208118" y="241565"/>
                </a:cubicBezTo>
                <a:cubicBezTo>
                  <a:pt x="208118" y="241565"/>
                  <a:pt x="208118" y="241565"/>
                  <a:pt x="202847" y="241565"/>
                </a:cubicBezTo>
                <a:cubicBezTo>
                  <a:pt x="204165" y="245534"/>
                  <a:pt x="204165" y="249502"/>
                  <a:pt x="205483" y="252148"/>
                </a:cubicBezTo>
                <a:cubicBezTo>
                  <a:pt x="208118" y="262732"/>
                  <a:pt x="210754" y="273315"/>
                  <a:pt x="213389" y="283898"/>
                </a:cubicBezTo>
                <a:cubicBezTo>
                  <a:pt x="213389" y="286544"/>
                  <a:pt x="213389" y="287867"/>
                  <a:pt x="210754" y="289190"/>
                </a:cubicBezTo>
                <a:cubicBezTo>
                  <a:pt x="209436" y="289190"/>
                  <a:pt x="208118" y="290513"/>
                  <a:pt x="206801" y="290513"/>
                </a:cubicBezTo>
                <a:cubicBezTo>
                  <a:pt x="206801" y="294482"/>
                  <a:pt x="206801" y="297128"/>
                  <a:pt x="206801" y="298451"/>
                </a:cubicBezTo>
                <a:cubicBezTo>
                  <a:pt x="206801" y="298451"/>
                  <a:pt x="177810" y="301096"/>
                  <a:pt x="165951" y="306388"/>
                </a:cubicBezTo>
                <a:cubicBezTo>
                  <a:pt x="165951" y="306388"/>
                  <a:pt x="164633" y="301096"/>
                  <a:pt x="163315" y="299773"/>
                </a:cubicBezTo>
                <a:cubicBezTo>
                  <a:pt x="160680" y="301096"/>
                  <a:pt x="156727" y="301096"/>
                  <a:pt x="154091" y="301096"/>
                </a:cubicBezTo>
                <a:cubicBezTo>
                  <a:pt x="142231" y="301096"/>
                  <a:pt x="131689" y="299773"/>
                  <a:pt x="119830" y="298451"/>
                </a:cubicBezTo>
                <a:cubicBezTo>
                  <a:pt x="118512" y="298451"/>
                  <a:pt x="118512" y="305065"/>
                  <a:pt x="118512" y="305065"/>
                </a:cubicBezTo>
                <a:cubicBezTo>
                  <a:pt x="105335" y="299773"/>
                  <a:pt x="76345" y="295805"/>
                  <a:pt x="76345" y="295805"/>
                </a:cubicBezTo>
                <a:cubicBezTo>
                  <a:pt x="76345" y="295805"/>
                  <a:pt x="76345" y="287867"/>
                  <a:pt x="76345" y="285221"/>
                </a:cubicBezTo>
                <a:cubicBezTo>
                  <a:pt x="76345" y="285221"/>
                  <a:pt x="76345" y="285221"/>
                  <a:pt x="75027" y="285221"/>
                </a:cubicBezTo>
                <a:cubicBezTo>
                  <a:pt x="69756" y="281253"/>
                  <a:pt x="69756" y="281253"/>
                  <a:pt x="71074" y="275961"/>
                </a:cubicBezTo>
                <a:cubicBezTo>
                  <a:pt x="73709" y="264055"/>
                  <a:pt x="77662" y="250825"/>
                  <a:pt x="82933" y="238919"/>
                </a:cubicBezTo>
                <a:cubicBezTo>
                  <a:pt x="82933" y="238919"/>
                  <a:pt x="82933" y="238919"/>
                  <a:pt x="75027" y="238919"/>
                </a:cubicBezTo>
                <a:cubicBezTo>
                  <a:pt x="75027" y="238919"/>
                  <a:pt x="75027" y="238919"/>
                  <a:pt x="78980" y="212461"/>
                </a:cubicBezTo>
                <a:cubicBezTo>
                  <a:pt x="78980" y="212461"/>
                  <a:pt x="78980" y="212461"/>
                  <a:pt x="93475" y="216429"/>
                </a:cubicBezTo>
                <a:cubicBezTo>
                  <a:pt x="67120" y="204523"/>
                  <a:pt x="51308" y="184679"/>
                  <a:pt x="46037" y="155575"/>
                </a:cubicBezTo>
                <a:cubicBezTo>
                  <a:pt x="115877" y="176742"/>
                  <a:pt x="183081" y="174096"/>
                  <a:pt x="247650" y="139700"/>
                </a:cubicBezTo>
                <a:close/>
                <a:moveTo>
                  <a:pt x="189569" y="74613"/>
                </a:moveTo>
                <a:cubicBezTo>
                  <a:pt x="179059" y="75903"/>
                  <a:pt x="171176" y="83642"/>
                  <a:pt x="169862" y="95250"/>
                </a:cubicBezTo>
                <a:cubicBezTo>
                  <a:pt x="169862" y="108149"/>
                  <a:pt x="179059" y="115888"/>
                  <a:pt x="189569" y="115888"/>
                </a:cubicBezTo>
                <a:cubicBezTo>
                  <a:pt x="200079" y="115888"/>
                  <a:pt x="207962" y="106859"/>
                  <a:pt x="207962" y="95250"/>
                </a:cubicBezTo>
                <a:cubicBezTo>
                  <a:pt x="207962" y="83642"/>
                  <a:pt x="202707" y="74613"/>
                  <a:pt x="189569" y="74613"/>
                </a:cubicBezTo>
                <a:close/>
                <a:moveTo>
                  <a:pt x="106363" y="74613"/>
                </a:moveTo>
                <a:cubicBezTo>
                  <a:pt x="87951" y="74613"/>
                  <a:pt x="73025" y="89183"/>
                  <a:pt x="73025" y="107157"/>
                </a:cubicBezTo>
                <a:cubicBezTo>
                  <a:pt x="73025" y="125131"/>
                  <a:pt x="87951" y="139701"/>
                  <a:pt x="106363" y="139701"/>
                </a:cubicBezTo>
                <a:cubicBezTo>
                  <a:pt x="124775" y="139701"/>
                  <a:pt x="139701" y="125131"/>
                  <a:pt x="139701" y="107157"/>
                </a:cubicBezTo>
                <a:cubicBezTo>
                  <a:pt x="139701" y="89183"/>
                  <a:pt x="124775" y="74613"/>
                  <a:pt x="106363" y="74613"/>
                </a:cubicBezTo>
                <a:close/>
                <a:moveTo>
                  <a:pt x="11344" y="63500"/>
                </a:moveTo>
                <a:cubicBezTo>
                  <a:pt x="15293" y="63500"/>
                  <a:pt x="19243" y="67434"/>
                  <a:pt x="19243" y="71368"/>
                </a:cubicBezTo>
                <a:cubicBezTo>
                  <a:pt x="19243" y="72680"/>
                  <a:pt x="19243" y="73991"/>
                  <a:pt x="17926" y="75303"/>
                </a:cubicBezTo>
                <a:cubicBezTo>
                  <a:pt x="19243" y="75303"/>
                  <a:pt x="19243" y="75303"/>
                  <a:pt x="19243" y="75303"/>
                </a:cubicBezTo>
                <a:cubicBezTo>
                  <a:pt x="24509" y="75303"/>
                  <a:pt x="24509" y="73991"/>
                  <a:pt x="27142" y="76614"/>
                </a:cubicBezTo>
                <a:cubicBezTo>
                  <a:pt x="28458" y="79237"/>
                  <a:pt x="29775" y="83171"/>
                  <a:pt x="31091" y="84483"/>
                </a:cubicBezTo>
                <a:cubicBezTo>
                  <a:pt x="40306" y="71368"/>
                  <a:pt x="50838" y="66123"/>
                  <a:pt x="50838" y="66123"/>
                </a:cubicBezTo>
                <a:cubicBezTo>
                  <a:pt x="50838" y="66123"/>
                  <a:pt x="50838" y="66123"/>
                  <a:pt x="58737" y="72680"/>
                </a:cubicBezTo>
                <a:cubicBezTo>
                  <a:pt x="58737" y="72680"/>
                  <a:pt x="45572" y="84483"/>
                  <a:pt x="41623" y="97597"/>
                </a:cubicBezTo>
                <a:cubicBezTo>
                  <a:pt x="41623" y="100220"/>
                  <a:pt x="40306" y="102842"/>
                  <a:pt x="40306" y="105465"/>
                </a:cubicBezTo>
                <a:cubicBezTo>
                  <a:pt x="38990" y="110711"/>
                  <a:pt x="38990" y="123825"/>
                  <a:pt x="38990" y="123825"/>
                </a:cubicBezTo>
                <a:cubicBezTo>
                  <a:pt x="38990" y="123825"/>
                  <a:pt x="38990" y="123825"/>
                  <a:pt x="20559" y="117268"/>
                </a:cubicBezTo>
                <a:cubicBezTo>
                  <a:pt x="20559" y="105465"/>
                  <a:pt x="25825" y="94974"/>
                  <a:pt x="28458" y="89728"/>
                </a:cubicBezTo>
                <a:cubicBezTo>
                  <a:pt x="27142" y="88417"/>
                  <a:pt x="24509" y="85794"/>
                  <a:pt x="24509" y="83171"/>
                </a:cubicBezTo>
                <a:cubicBezTo>
                  <a:pt x="21876" y="77925"/>
                  <a:pt x="21876" y="80548"/>
                  <a:pt x="16610" y="79237"/>
                </a:cubicBezTo>
                <a:cubicBezTo>
                  <a:pt x="15293" y="79237"/>
                  <a:pt x="13977" y="79237"/>
                  <a:pt x="13977" y="79237"/>
                </a:cubicBezTo>
                <a:cubicBezTo>
                  <a:pt x="12661" y="79237"/>
                  <a:pt x="12661" y="79237"/>
                  <a:pt x="11344" y="79237"/>
                </a:cubicBezTo>
                <a:cubicBezTo>
                  <a:pt x="7395" y="79237"/>
                  <a:pt x="4762" y="75303"/>
                  <a:pt x="4762" y="71368"/>
                </a:cubicBezTo>
                <a:cubicBezTo>
                  <a:pt x="4762" y="67434"/>
                  <a:pt x="7395" y="63500"/>
                  <a:pt x="11344" y="63500"/>
                </a:cubicBezTo>
                <a:close/>
                <a:moveTo>
                  <a:pt x="261938" y="53975"/>
                </a:moveTo>
                <a:cubicBezTo>
                  <a:pt x="267229" y="53975"/>
                  <a:pt x="269875" y="56573"/>
                  <a:pt x="269875" y="60469"/>
                </a:cubicBezTo>
                <a:cubicBezTo>
                  <a:pt x="269875" y="65665"/>
                  <a:pt x="267229" y="68262"/>
                  <a:pt x="261938" y="68262"/>
                </a:cubicBezTo>
                <a:cubicBezTo>
                  <a:pt x="260615" y="68262"/>
                  <a:pt x="259292" y="68262"/>
                  <a:pt x="257969" y="66964"/>
                </a:cubicBezTo>
                <a:cubicBezTo>
                  <a:pt x="256646" y="68262"/>
                  <a:pt x="257969" y="70860"/>
                  <a:pt x="257969" y="74757"/>
                </a:cubicBezTo>
                <a:cubicBezTo>
                  <a:pt x="257969" y="78653"/>
                  <a:pt x="255323" y="79952"/>
                  <a:pt x="250031" y="81251"/>
                </a:cubicBezTo>
                <a:cubicBezTo>
                  <a:pt x="256646" y="92941"/>
                  <a:pt x="260615" y="102033"/>
                  <a:pt x="260615" y="102033"/>
                </a:cubicBezTo>
                <a:cubicBezTo>
                  <a:pt x="260615" y="102033"/>
                  <a:pt x="260615" y="102033"/>
                  <a:pt x="243417" y="111125"/>
                </a:cubicBezTo>
                <a:cubicBezTo>
                  <a:pt x="243417" y="111125"/>
                  <a:pt x="239448" y="98136"/>
                  <a:pt x="231510" y="87745"/>
                </a:cubicBezTo>
                <a:cubicBezTo>
                  <a:pt x="224896" y="77354"/>
                  <a:pt x="214312" y="66964"/>
                  <a:pt x="214312" y="66964"/>
                </a:cubicBezTo>
                <a:cubicBezTo>
                  <a:pt x="214312" y="66964"/>
                  <a:pt x="214312" y="66964"/>
                  <a:pt x="226219" y="55274"/>
                </a:cubicBezTo>
                <a:cubicBezTo>
                  <a:pt x="226219" y="55274"/>
                  <a:pt x="239448" y="63067"/>
                  <a:pt x="247385" y="76056"/>
                </a:cubicBezTo>
                <a:cubicBezTo>
                  <a:pt x="250031" y="76056"/>
                  <a:pt x="254000" y="74757"/>
                  <a:pt x="254000" y="72159"/>
                </a:cubicBezTo>
                <a:cubicBezTo>
                  <a:pt x="254000" y="69561"/>
                  <a:pt x="252677" y="64366"/>
                  <a:pt x="255323" y="61768"/>
                </a:cubicBezTo>
                <a:cubicBezTo>
                  <a:pt x="255323" y="61768"/>
                  <a:pt x="255323" y="61768"/>
                  <a:pt x="255323" y="60469"/>
                </a:cubicBezTo>
                <a:cubicBezTo>
                  <a:pt x="255323" y="56573"/>
                  <a:pt x="257969" y="53975"/>
                  <a:pt x="261938" y="53975"/>
                </a:cubicBezTo>
                <a:close/>
                <a:moveTo>
                  <a:pt x="163412" y="42589"/>
                </a:moveTo>
                <a:cubicBezTo>
                  <a:pt x="179207" y="43904"/>
                  <a:pt x="195001" y="51790"/>
                  <a:pt x="205531" y="60991"/>
                </a:cubicBezTo>
                <a:cubicBezTo>
                  <a:pt x="226591" y="79392"/>
                  <a:pt x="242385" y="112252"/>
                  <a:pt x="247650" y="134596"/>
                </a:cubicBezTo>
                <a:cubicBezTo>
                  <a:pt x="235804" y="142483"/>
                  <a:pt x="222642" y="147740"/>
                  <a:pt x="208164" y="151683"/>
                </a:cubicBezTo>
                <a:cubicBezTo>
                  <a:pt x="191053" y="158255"/>
                  <a:pt x="172626" y="160884"/>
                  <a:pt x="154198" y="162199"/>
                </a:cubicBezTo>
                <a:cubicBezTo>
                  <a:pt x="139720" y="163513"/>
                  <a:pt x="125241" y="163513"/>
                  <a:pt x="110763" y="162199"/>
                </a:cubicBezTo>
                <a:cubicBezTo>
                  <a:pt x="89703" y="162199"/>
                  <a:pt x="68644" y="158255"/>
                  <a:pt x="48900" y="152998"/>
                </a:cubicBezTo>
                <a:cubicBezTo>
                  <a:pt x="46268" y="152998"/>
                  <a:pt x="44952" y="151683"/>
                  <a:pt x="44952" y="149055"/>
                </a:cubicBezTo>
                <a:cubicBezTo>
                  <a:pt x="39687" y="121453"/>
                  <a:pt x="43635" y="95165"/>
                  <a:pt x="64695" y="74135"/>
                </a:cubicBezTo>
                <a:cubicBezTo>
                  <a:pt x="76541" y="60991"/>
                  <a:pt x="92336" y="53104"/>
                  <a:pt x="109446" y="47847"/>
                </a:cubicBezTo>
                <a:cubicBezTo>
                  <a:pt x="126557" y="42589"/>
                  <a:pt x="144984" y="41275"/>
                  <a:pt x="163412" y="42589"/>
                </a:cubicBezTo>
                <a:close/>
                <a:moveTo>
                  <a:pt x="143394" y="0"/>
                </a:moveTo>
                <a:cubicBezTo>
                  <a:pt x="149958" y="0"/>
                  <a:pt x="155209" y="5229"/>
                  <a:pt x="155209" y="10459"/>
                </a:cubicBezTo>
                <a:cubicBezTo>
                  <a:pt x="155209" y="16996"/>
                  <a:pt x="151271" y="22225"/>
                  <a:pt x="144707" y="22225"/>
                </a:cubicBezTo>
                <a:cubicBezTo>
                  <a:pt x="144707" y="22225"/>
                  <a:pt x="144707" y="22225"/>
                  <a:pt x="144707" y="26147"/>
                </a:cubicBezTo>
                <a:cubicBezTo>
                  <a:pt x="164398" y="26147"/>
                  <a:pt x="176213" y="31376"/>
                  <a:pt x="176213" y="31376"/>
                </a:cubicBezTo>
                <a:cubicBezTo>
                  <a:pt x="176213" y="31376"/>
                  <a:pt x="176213" y="31376"/>
                  <a:pt x="173588" y="40528"/>
                </a:cubicBezTo>
                <a:cubicBezTo>
                  <a:pt x="173588" y="40528"/>
                  <a:pt x="152583" y="36606"/>
                  <a:pt x="135518" y="37913"/>
                </a:cubicBezTo>
                <a:cubicBezTo>
                  <a:pt x="119765" y="40528"/>
                  <a:pt x="111888" y="44450"/>
                  <a:pt x="111888" y="44450"/>
                </a:cubicBezTo>
                <a:cubicBezTo>
                  <a:pt x="111888" y="44450"/>
                  <a:pt x="111888" y="44450"/>
                  <a:pt x="107950" y="36606"/>
                </a:cubicBezTo>
                <a:cubicBezTo>
                  <a:pt x="107950" y="36606"/>
                  <a:pt x="117139" y="30069"/>
                  <a:pt x="128954" y="27454"/>
                </a:cubicBezTo>
                <a:cubicBezTo>
                  <a:pt x="132892" y="27454"/>
                  <a:pt x="136830" y="26147"/>
                  <a:pt x="140769" y="26147"/>
                </a:cubicBezTo>
                <a:cubicBezTo>
                  <a:pt x="140769" y="26147"/>
                  <a:pt x="140769" y="26147"/>
                  <a:pt x="140769" y="22225"/>
                </a:cubicBezTo>
                <a:cubicBezTo>
                  <a:pt x="136830" y="19610"/>
                  <a:pt x="132892" y="15688"/>
                  <a:pt x="132892" y="10459"/>
                </a:cubicBezTo>
                <a:cubicBezTo>
                  <a:pt x="132892" y="5229"/>
                  <a:pt x="138143" y="0"/>
                  <a:pt x="143394" y="0"/>
                </a:cubicBezTo>
                <a:close/>
              </a:path>
            </a:pathLst>
          </a:custGeom>
          <a:solidFill>
            <a:srgbClr val="4D57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dirty="0">
              <a:latin typeface="黑体" panose="02010609060101010101" charset="-122"/>
              <a:ea typeface="黑体" panose="02010609060101010101" charset="-122"/>
            </a:endParaRPr>
          </a:p>
        </p:txBody>
      </p:sp>
      <p:sp>
        <p:nvSpPr>
          <p:cNvPr id="13" name="文本框 12"/>
          <p:cNvSpPr txBox="1"/>
          <p:nvPr>
            <p:custDataLst>
              <p:tags r:id="rId6"/>
            </p:custDataLst>
          </p:nvPr>
        </p:nvSpPr>
        <p:spPr>
          <a:xfrm>
            <a:off x="8170545" y="2300605"/>
            <a:ext cx="3266440" cy="2846705"/>
          </a:xfrm>
          <a:prstGeom prst="rect">
            <a:avLst/>
          </a:prstGeom>
          <a:noFill/>
        </p:spPr>
        <p:txBody>
          <a:bodyPr wrap="square" lIns="90000" tIns="0" rIns="90000" bIns="46800"/>
          <a:lstStyle/>
          <a:p>
            <a:pPr algn="l" fontAlgn="auto">
              <a:lnSpc>
                <a:spcPct val="150000"/>
              </a:lnSpc>
            </a:pPr>
            <a:r>
              <a:rPr lang="zh-CN" altLang="en-US" sz="1600" spc="150">
                <a:latin typeface="黑体" panose="02010609060101010101" charset="-122"/>
                <a:ea typeface="黑体" panose="02010609060101010101" charset="-122"/>
              </a:rPr>
              <a:t>识别和把握创业机会的一般行为技巧如下。</a:t>
            </a:r>
            <a:endParaRPr lang="zh-CN" altLang="en-US" sz="1600" spc="150">
              <a:latin typeface="黑体" panose="02010609060101010101" charset="-122"/>
              <a:ea typeface="黑体" panose="02010609060101010101" charset="-122"/>
            </a:endParaRPr>
          </a:p>
          <a:p>
            <a:pPr algn="l" fontAlgn="auto">
              <a:lnSpc>
                <a:spcPct val="150000"/>
              </a:lnSpc>
            </a:pPr>
            <a:r>
              <a:rPr lang="zh-CN" altLang="en-US" sz="1600" spc="150">
                <a:latin typeface="黑体" panose="02010609060101010101" charset="-122"/>
                <a:ea typeface="黑体" panose="02010609060101010101" charset="-122"/>
              </a:rPr>
              <a:t>（1）从国家经济发展趋势中判断商机。</a:t>
            </a:r>
            <a:endParaRPr lang="zh-CN" altLang="en-US" sz="1600" spc="150">
              <a:latin typeface="黑体" panose="02010609060101010101" charset="-122"/>
              <a:ea typeface="黑体" panose="02010609060101010101" charset="-122"/>
            </a:endParaRPr>
          </a:p>
          <a:p>
            <a:pPr algn="l" fontAlgn="auto">
              <a:lnSpc>
                <a:spcPct val="150000"/>
              </a:lnSpc>
            </a:pPr>
            <a:r>
              <a:rPr lang="zh-CN" altLang="en-US" sz="1600" spc="150">
                <a:latin typeface="黑体" panose="02010609060101010101" charset="-122"/>
                <a:ea typeface="黑体" panose="02010609060101010101" charset="-122"/>
              </a:rPr>
              <a:t>（2）市场环境变化孕育商机。</a:t>
            </a:r>
            <a:endParaRPr lang="zh-CN" altLang="en-US" sz="1600" spc="150">
              <a:latin typeface="黑体" panose="02010609060101010101" charset="-122"/>
              <a:ea typeface="黑体" panose="02010609060101010101" charset="-122"/>
            </a:endParaRPr>
          </a:p>
          <a:p>
            <a:pPr algn="l" fontAlgn="auto">
              <a:lnSpc>
                <a:spcPct val="150000"/>
              </a:lnSpc>
            </a:pPr>
            <a:r>
              <a:rPr lang="zh-CN" altLang="en-US" sz="1600" spc="150">
                <a:latin typeface="黑体" panose="02010609060101010101" charset="-122"/>
                <a:ea typeface="黑体" panose="02010609060101010101" charset="-122"/>
              </a:rPr>
              <a:t>（3）资源整合创造无限商机。</a:t>
            </a:r>
            <a:endParaRPr lang="zh-CN" altLang="en-US" sz="1600" spc="150">
              <a:latin typeface="黑体" panose="02010609060101010101" charset="-122"/>
              <a:ea typeface="黑体" panose="02010609060101010101" charset="-122"/>
            </a:endParaRPr>
          </a:p>
          <a:p>
            <a:pPr algn="l" fontAlgn="auto">
              <a:lnSpc>
                <a:spcPct val="150000"/>
              </a:lnSpc>
            </a:pPr>
            <a:r>
              <a:rPr lang="zh-CN" altLang="en-US" sz="1600" spc="150">
                <a:latin typeface="黑体" panose="02010609060101010101" charset="-122"/>
                <a:ea typeface="黑体" panose="02010609060101010101" charset="-122"/>
              </a:rPr>
              <a:t>（4）科技发展催生商机。</a:t>
            </a:r>
            <a:endParaRPr lang="zh-CN" altLang="en-US" sz="1600" spc="150">
              <a:latin typeface="黑体" panose="02010609060101010101" charset="-122"/>
              <a:ea typeface="黑体" panose="02010609060101010101" charset="-122"/>
            </a:endParaRPr>
          </a:p>
        </p:txBody>
      </p:sp>
      <p:sp>
        <p:nvSpPr>
          <p:cNvPr id="14" name="矩形 13"/>
          <p:cNvSpPr/>
          <p:nvPr>
            <p:custDataLst>
              <p:tags r:id="rId7"/>
            </p:custDataLst>
          </p:nvPr>
        </p:nvSpPr>
        <p:spPr>
          <a:xfrm>
            <a:off x="8170545" y="1496060"/>
            <a:ext cx="3166110" cy="463550"/>
          </a:xfrm>
          <a:prstGeom prst="rect">
            <a:avLst/>
          </a:prstGeom>
        </p:spPr>
        <p:txBody>
          <a:bodyPr wrap="square" lIns="90000" tIns="46800" rIns="90000" bIns="0" anchor="b" anchorCtr="0">
            <a:normAutofit/>
          </a:bodyPr>
          <a:lstStyle/>
          <a:p>
            <a:pPr algn="l">
              <a:lnSpc>
                <a:spcPct val="120000"/>
              </a:lnSpc>
            </a:pPr>
            <a:r>
              <a:rPr lang="zh-CN" altLang="en-US" b="1" spc="300">
                <a:solidFill>
                  <a:srgbClr val="3498DB"/>
                </a:solidFill>
                <a:latin typeface="黑体" panose="02010609060101010101" charset="-122"/>
                <a:ea typeface="黑体" panose="02010609060101010101" charset="-122"/>
              </a:rPr>
              <a:t>2. 创业机会的识别技巧</a:t>
            </a:r>
            <a:endParaRPr lang="zh-CN" altLang="en-US" b="1" spc="300">
              <a:solidFill>
                <a:srgbClr val="3498DB"/>
              </a:solidFill>
              <a:latin typeface="黑体" panose="02010609060101010101" charset="-122"/>
              <a:ea typeface="黑体" panose="02010609060101010101" charset="-122"/>
            </a:endParaRPr>
          </a:p>
        </p:txBody>
      </p:sp>
      <p:sp>
        <p:nvSpPr>
          <p:cNvPr id="15" name="文本框 14"/>
          <p:cNvSpPr txBox="1"/>
          <p:nvPr>
            <p:custDataLst>
              <p:tags r:id="rId8"/>
            </p:custDataLst>
          </p:nvPr>
        </p:nvSpPr>
        <p:spPr>
          <a:xfrm>
            <a:off x="365760" y="1891030"/>
            <a:ext cx="3836035" cy="4369435"/>
          </a:xfrm>
          <a:prstGeom prst="rect">
            <a:avLst/>
          </a:prstGeom>
          <a:noFill/>
        </p:spPr>
        <p:txBody>
          <a:bodyPr wrap="square" lIns="90000" tIns="0" rIns="90000" bIns="46800"/>
          <a:lstStyle/>
          <a:p>
            <a:pPr>
              <a:lnSpc>
                <a:spcPct val="120000"/>
              </a:lnSpc>
            </a:pPr>
            <a:r>
              <a:rPr lang="zh-CN" altLang="en-US" sz="1600" spc="150">
                <a:latin typeface="黑体" panose="02010609060101010101" charset="-122"/>
                <a:ea typeface="黑体" panose="02010609060101010101" charset="-122"/>
              </a:rPr>
              <a:t>创业机会的识别是创业领域的关键问题之一。创业过程开始于创业者对创业机会的把握。创业者从成千上万繁杂的创意中选择了他心目中的创业机会，随之不断持续开发这一机会，使之成为真正的企业，直至最终收获成功，这一过程中，机会的潜在预期</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价值以及创业者的自身能力得到反复的权衡，创业者对创业机会的战略定位也越来越明确，这一过程称为机会的识别过程。这一机会识别过程实际上是一种广义的识别过程，因为它事实上囊括大部分研究中提到的机会搜寻、机会识别、机会评价等活动。</a:t>
            </a:r>
            <a:endParaRPr lang="zh-CN" altLang="en-US" sz="1600" spc="150">
              <a:latin typeface="黑体" panose="02010609060101010101" charset="-122"/>
              <a:ea typeface="黑体" panose="02010609060101010101" charset="-122"/>
            </a:endParaRPr>
          </a:p>
        </p:txBody>
      </p:sp>
      <p:sp>
        <p:nvSpPr>
          <p:cNvPr id="16" name="矩形 15"/>
          <p:cNvSpPr/>
          <p:nvPr>
            <p:custDataLst>
              <p:tags r:id="rId9"/>
            </p:custDataLst>
          </p:nvPr>
        </p:nvSpPr>
        <p:spPr>
          <a:xfrm>
            <a:off x="719455" y="1427480"/>
            <a:ext cx="3482340" cy="375920"/>
          </a:xfrm>
          <a:prstGeom prst="rect">
            <a:avLst/>
          </a:prstGeom>
        </p:spPr>
        <p:txBody>
          <a:bodyPr wrap="square" lIns="90000" tIns="46800" rIns="90000" bIns="0" anchor="b" anchorCtr="0">
            <a:normAutofit/>
          </a:bodyPr>
          <a:lstStyle/>
          <a:p>
            <a:pPr>
              <a:lnSpc>
                <a:spcPct val="120000"/>
              </a:lnSpc>
            </a:pPr>
            <a:r>
              <a:rPr lang="zh-CN" altLang="en-US" b="1" spc="300">
                <a:solidFill>
                  <a:srgbClr val="1F74AD"/>
                </a:solidFill>
                <a:latin typeface="黑体" panose="02010609060101010101" charset="-122"/>
                <a:ea typeface="黑体" panose="02010609060101010101" charset="-122"/>
              </a:rPr>
              <a:t>1. 创业机会的识别过程</a:t>
            </a:r>
            <a:endParaRPr lang="zh-CN" altLang="en-US" b="1" spc="300">
              <a:solidFill>
                <a:srgbClr val="1F74AD"/>
              </a:solidFill>
              <a:latin typeface="黑体" panose="02010609060101010101" charset="-122"/>
              <a:ea typeface="黑体" panose="02010609060101010101" charset="-122"/>
            </a:endParaRPr>
          </a:p>
        </p:txBody>
      </p:sp>
      <p:sp>
        <p:nvSpPr>
          <p:cNvPr id="17" name="任意多边形: 形状 13"/>
          <p:cNvSpPr/>
          <p:nvPr>
            <p:custDataLst>
              <p:tags r:id="rId10"/>
            </p:custDataLst>
          </p:nvPr>
        </p:nvSpPr>
        <p:spPr bwMode="auto">
          <a:xfrm rot="5400000">
            <a:off x="7302332" y="2777361"/>
            <a:ext cx="501645" cy="420630"/>
          </a:xfrm>
          <a:custGeom>
            <a:avLst/>
            <a:gdLst>
              <a:gd name="connsiteX0" fmla="*/ 1616392 w 1905000"/>
              <a:gd name="connsiteY0" fmla="*/ 875347 h 1597342"/>
              <a:gd name="connsiteX1" fmla="*/ 1616392 w 1905000"/>
              <a:gd name="connsiteY1" fmla="*/ 721043 h 1597342"/>
              <a:gd name="connsiteX2" fmla="*/ 1684019 w 1905000"/>
              <a:gd name="connsiteY2" fmla="*/ 653415 h 1597342"/>
              <a:gd name="connsiteX3" fmla="*/ 1751647 w 1905000"/>
              <a:gd name="connsiteY3" fmla="*/ 721043 h 1597342"/>
              <a:gd name="connsiteX4" fmla="*/ 1751647 w 1905000"/>
              <a:gd name="connsiteY4" fmla="*/ 875347 h 1597342"/>
              <a:gd name="connsiteX5" fmla="*/ 1684019 w 1905000"/>
              <a:gd name="connsiteY5" fmla="*/ 942975 h 1597342"/>
              <a:gd name="connsiteX6" fmla="*/ 1616392 w 1905000"/>
              <a:gd name="connsiteY6" fmla="*/ 875347 h 1597342"/>
              <a:gd name="connsiteX7" fmla="*/ 442912 w 1905000"/>
              <a:gd name="connsiteY7" fmla="*/ 1230630 h 1597342"/>
              <a:gd name="connsiteX8" fmla="*/ 1463039 w 1905000"/>
              <a:gd name="connsiteY8" fmla="*/ 1230630 h 1597342"/>
              <a:gd name="connsiteX9" fmla="*/ 1463039 w 1905000"/>
              <a:gd name="connsiteY9" fmla="*/ 364808 h 1597342"/>
              <a:gd name="connsiteX10" fmla="*/ 442912 w 1905000"/>
              <a:gd name="connsiteY10" fmla="*/ 364808 h 1597342"/>
              <a:gd name="connsiteX11" fmla="*/ 307657 w 1905000"/>
              <a:gd name="connsiteY11" fmla="*/ 1299210 h 1597342"/>
              <a:gd name="connsiteX12" fmla="*/ 307657 w 1905000"/>
              <a:gd name="connsiteY12" fmla="*/ 298133 h 1597342"/>
              <a:gd name="connsiteX13" fmla="*/ 375285 w 1905000"/>
              <a:gd name="connsiteY13" fmla="*/ 230505 h 1597342"/>
              <a:gd name="connsiteX14" fmla="*/ 1529715 w 1905000"/>
              <a:gd name="connsiteY14" fmla="*/ 230505 h 1597342"/>
              <a:gd name="connsiteX15" fmla="*/ 1597342 w 1905000"/>
              <a:gd name="connsiteY15" fmla="*/ 298133 h 1597342"/>
              <a:gd name="connsiteX16" fmla="*/ 1597342 w 1905000"/>
              <a:gd name="connsiteY16" fmla="*/ 1298257 h 1597342"/>
              <a:gd name="connsiteX17" fmla="*/ 1597342 w 1905000"/>
              <a:gd name="connsiteY17" fmla="*/ 1298257 h 1597342"/>
              <a:gd name="connsiteX18" fmla="*/ 1529714 w 1905000"/>
              <a:gd name="connsiteY18" fmla="*/ 1366837 h 1597342"/>
              <a:gd name="connsiteX19" fmla="*/ 375285 w 1905000"/>
              <a:gd name="connsiteY19" fmla="*/ 1366837 h 1597342"/>
              <a:gd name="connsiteX20" fmla="*/ 307657 w 1905000"/>
              <a:gd name="connsiteY20" fmla="*/ 1299210 h 1597342"/>
              <a:gd name="connsiteX21" fmla="*/ 134303 w 1905000"/>
              <a:gd name="connsiteY21" fmla="*/ 1413510 h 1597342"/>
              <a:gd name="connsiteX22" fmla="*/ 182880 w 1905000"/>
              <a:gd name="connsiteY22" fmla="*/ 1462087 h 1597342"/>
              <a:gd name="connsiteX23" fmla="*/ 182880 w 1905000"/>
              <a:gd name="connsiteY23" fmla="*/ 1463040 h 1597342"/>
              <a:gd name="connsiteX24" fmla="*/ 1722120 w 1905000"/>
              <a:gd name="connsiteY24" fmla="*/ 1463040 h 1597342"/>
              <a:gd name="connsiteX25" fmla="*/ 1770697 w 1905000"/>
              <a:gd name="connsiteY25" fmla="*/ 1414462 h 1597342"/>
              <a:gd name="connsiteX26" fmla="*/ 1770697 w 1905000"/>
              <a:gd name="connsiteY26" fmla="*/ 182880 h 1597342"/>
              <a:gd name="connsiteX27" fmla="*/ 1722120 w 1905000"/>
              <a:gd name="connsiteY27" fmla="*/ 134303 h 1597342"/>
              <a:gd name="connsiteX28" fmla="*/ 182880 w 1905000"/>
              <a:gd name="connsiteY28" fmla="*/ 134303 h 1597342"/>
              <a:gd name="connsiteX29" fmla="*/ 134303 w 1905000"/>
              <a:gd name="connsiteY29" fmla="*/ 182880 h 1597342"/>
              <a:gd name="connsiteX30" fmla="*/ 0 w 1905000"/>
              <a:gd name="connsiteY30" fmla="*/ 1414462 h 1597342"/>
              <a:gd name="connsiteX31" fmla="*/ 0 w 1905000"/>
              <a:gd name="connsiteY31" fmla="*/ 182880 h 1597342"/>
              <a:gd name="connsiteX32" fmla="*/ 182880 w 1905000"/>
              <a:gd name="connsiteY32" fmla="*/ 0 h 1597342"/>
              <a:gd name="connsiteX33" fmla="*/ 1722120 w 1905000"/>
              <a:gd name="connsiteY33" fmla="*/ 0 h 1597342"/>
              <a:gd name="connsiteX34" fmla="*/ 1905000 w 1905000"/>
              <a:gd name="connsiteY34" fmla="*/ 182880 h 1597342"/>
              <a:gd name="connsiteX35" fmla="*/ 1905000 w 1905000"/>
              <a:gd name="connsiteY35" fmla="*/ 1414462 h 1597342"/>
              <a:gd name="connsiteX36" fmla="*/ 1722120 w 1905000"/>
              <a:gd name="connsiteY36" fmla="*/ 1597342 h 1597342"/>
              <a:gd name="connsiteX37" fmla="*/ 182880 w 1905000"/>
              <a:gd name="connsiteY37" fmla="*/ 1597342 h 1597342"/>
              <a:gd name="connsiteX38" fmla="*/ 0 w 1905000"/>
              <a:gd name="connsiteY38" fmla="*/ 1414462 h 159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905000" h="1597342">
                <a:moveTo>
                  <a:pt x="1616392" y="875347"/>
                </a:moveTo>
                <a:lnTo>
                  <a:pt x="1616392" y="721043"/>
                </a:lnTo>
                <a:cubicBezTo>
                  <a:pt x="1616392" y="681990"/>
                  <a:pt x="1644967" y="653415"/>
                  <a:pt x="1684019" y="653415"/>
                </a:cubicBezTo>
                <a:cubicBezTo>
                  <a:pt x="1723072" y="653415"/>
                  <a:pt x="1751647" y="681990"/>
                  <a:pt x="1751647" y="721043"/>
                </a:cubicBezTo>
                <a:lnTo>
                  <a:pt x="1751647" y="875347"/>
                </a:lnTo>
                <a:cubicBezTo>
                  <a:pt x="1751647" y="914400"/>
                  <a:pt x="1723072" y="942975"/>
                  <a:pt x="1684019" y="942975"/>
                </a:cubicBezTo>
                <a:cubicBezTo>
                  <a:pt x="1644967" y="942975"/>
                  <a:pt x="1616392" y="914400"/>
                  <a:pt x="1616392" y="875347"/>
                </a:cubicBezTo>
                <a:close/>
                <a:moveTo>
                  <a:pt x="442912" y="1230630"/>
                </a:moveTo>
                <a:lnTo>
                  <a:pt x="1463039" y="1230630"/>
                </a:lnTo>
                <a:lnTo>
                  <a:pt x="1463039" y="364808"/>
                </a:lnTo>
                <a:lnTo>
                  <a:pt x="442912" y="364808"/>
                </a:lnTo>
                <a:close/>
                <a:moveTo>
                  <a:pt x="307657" y="1299210"/>
                </a:moveTo>
                <a:lnTo>
                  <a:pt x="307657" y="298133"/>
                </a:lnTo>
                <a:cubicBezTo>
                  <a:pt x="307657" y="259080"/>
                  <a:pt x="336232" y="230505"/>
                  <a:pt x="375285" y="230505"/>
                </a:cubicBezTo>
                <a:lnTo>
                  <a:pt x="1529715" y="230505"/>
                </a:lnTo>
                <a:cubicBezTo>
                  <a:pt x="1568767" y="230505"/>
                  <a:pt x="1597342" y="259080"/>
                  <a:pt x="1597342" y="298133"/>
                </a:cubicBezTo>
                <a:lnTo>
                  <a:pt x="1597342" y="1298257"/>
                </a:lnTo>
                <a:lnTo>
                  <a:pt x="1597342" y="1298257"/>
                </a:lnTo>
                <a:cubicBezTo>
                  <a:pt x="1597342" y="1337310"/>
                  <a:pt x="1568767" y="1365885"/>
                  <a:pt x="1529714" y="1366837"/>
                </a:cubicBezTo>
                <a:lnTo>
                  <a:pt x="375285" y="1366837"/>
                </a:lnTo>
                <a:cubicBezTo>
                  <a:pt x="336232" y="1366837"/>
                  <a:pt x="307657" y="1338262"/>
                  <a:pt x="307657" y="1299210"/>
                </a:cubicBezTo>
                <a:close/>
                <a:moveTo>
                  <a:pt x="134303" y="1413510"/>
                </a:moveTo>
                <a:cubicBezTo>
                  <a:pt x="134303" y="1436370"/>
                  <a:pt x="160020" y="1462087"/>
                  <a:pt x="182880" y="1462087"/>
                </a:cubicBezTo>
                <a:lnTo>
                  <a:pt x="182880" y="1463040"/>
                </a:lnTo>
                <a:lnTo>
                  <a:pt x="1722120" y="1463040"/>
                </a:lnTo>
                <a:cubicBezTo>
                  <a:pt x="1744980" y="1463040"/>
                  <a:pt x="1770697" y="1437322"/>
                  <a:pt x="1770697" y="1414462"/>
                </a:cubicBezTo>
                <a:lnTo>
                  <a:pt x="1770697" y="182880"/>
                </a:lnTo>
                <a:cubicBezTo>
                  <a:pt x="1770697" y="160020"/>
                  <a:pt x="1744980" y="134303"/>
                  <a:pt x="1722120" y="134303"/>
                </a:cubicBezTo>
                <a:lnTo>
                  <a:pt x="182880" y="134303"/>
                </a:lnTo>
                <a:cubicBezTo>
                  <a:pt x="160020" y="134303"/>
                  <a:pt x="134303" y="160020"/>
                  <a:pt x="134303" y="182880"/>
                </a:cubicBezTo>
                <a:close/>
                <a:moveTo>
                  <a:pt x="0" y="1414462"/>
                </a:moveTo>
                <a:lnTo>
                  <a:pt x="0" y="182880"/>
                </a:lnTo>
                <a:cubicBezTo>
                  <a:pt x="0" y="81915"/>
                  <a:pt x="81915" y="0"/>
                  <a:pt x="182880" y="0"/>
                </a:cubicBezTo>
                <a:lnTo>
                  <a:pt x="1722120" y="0"/>
                </a:lnTo>
                <a:cubicBezTo>
                  <a:pt x="1823085" y="0"/>
                  <a:pt x="1905000" y="81915"/>
                  <a:pt x="1905000" y="182880"/>
                </a:cubicBezTo>
                <a:lnTo>
                  <a:pt x="1905000" y="1414462"/>
                </a:lnTo>
                <a:cubicBezTo>
                  <a:pt x="1905000" y="1515427"/>
                  <a:pt x="1823085" y="1597342"/>
                  <a:pt x="1722120" y="1597342"/>
                </a:cubicBezTo>
                <a:lnTo>
                  <a:pt x="182880" y="1597342"/>
                </a:lnTo>
                <a:cubicBezTo>
                  <a:pt x="81915" y="1597342"/>
                  <a:pt x="0" y="1515427"/>
                  <a:pt x="0" y="1414462"/>
                </a:cubicBezTo>
                <a:close/>
              </a:path>
            </a:pathLst>
          </a:custGeom>
          <a:solidFill>
            <a:sysClr val="window" lastClr="FFFFFF"/>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endParaRPr lang="zh-CN" altLang="en-US" dirty="0">
              <a:solidFill>
                <a:srgbClr val="000000"/>
              </a:solidFill>
              <a:latin typeface="黑体" panose="02010609060101010101" charset="-122"/>
              <a:ea typeface="黑体" panose="02010609060101010101" charset="-122"/>
            </a:endParaRPr>
          </a:p>
        </p:txBody>
      </p:sp>
      <p:sp>
        <p:nvSpPr>
          <p:cNvPr id="18" name="任意多边形: 形状 14"/>
          <p:cNvSpPr/>
          <p:nvPr>
            <p:custDataLst>
              <p:tags r:id="rId11"/>
            </p:custDataLst>
          </p:nvPr>
        </p:nvSpPr>
        <p:spPr bwMode="auto">
          <a:xfrm>
            <a:off x="4431029" y="2779858"/>
            <a:ext cx="415636" cy="415636"/>
          </a:xfrm>
          <a:custGeom>
            <a:avLst/>
            <a:gdLst>
              <a:gd name="connsiteX0" fmla="*/ 203850 w 415636"/>
              <a:gd name="connsiteY0" fmla="*/ 168853 h 415636"/>
              <a:gd name="connsiteX1" fmla="*/ 199881 w 415636"/>
              <a:gd name="connsiteY1" fmla="*/ 169935 h 415636"/>
              <a:gd name="connsiteX2" fmla="*/ 196273 w 415636"/>
              <a:gd name="connsiteY2" fmla="*/ 170657 h 415636"/>
              <a:gd name="connsiteX3" fmla="*/ 193026 w 415636"/>
              <a:gd name="connsiteY3" fmla="*/ 171739 h 415636"/>
              <a:gd name="connsiteX4" fmla="*/ 189418 w 415636"/>
              <a:gd name="connsiteY4" fmla="*/ 173543 h 415636"/>
              <a:gd name="connsiteX5" fmla="*/ 186171 w 415636"/>
              <a:gd name="connsiteY5" fmla="*/ 175708 h 415636"/>
              <a:gd name="connsiteX6" fmla="*/ 183285 w 415636"/>
              <a:gd name="connsiteY6" fmla="*/ 177512 h 415636"/>
              <a:gd name="connsiteX7" fmla="*/ 180398 w 415636"/>
              <a:gd name="connsiteY7" fmla="*/ 180398 h 415636"/>
              <a:gd name="connsiteX8" fmla="*/ 177512 w 415636"/>
              <a:gd name="connsiteY8" fmla="*/ 182924 h 415636"/>
              <a:gd name="connsiteX9" fmla="*/ 175708 w 415636"/>
              <a:gd name="connsiteY9" fmla="*/ 186171 h 415636"/>
              <a:gd name="connsiteX10" fmla="*/ 173904 w 415636"/>
              <a:gd name="connsiteY10" fmla="*/ 189418 h 415636"/>
              <a:gd name="connsiteX11" fmla="*/ 171739 w 415636"/>
              <a:gd name="connsiteY11" fmla="*/ 192665 h 415636"/>
              <a:gd name="connsiteX12" fmla="*/ 170657 w 415636"/>
              <a:gd name="connsiteY12" fmla="*/ 196273 h 415636"/>
              <a:gd name="connsiteX13" fmla="*/ 169574 w 415636"/>
              <a:gd name="connsiteY13" fmla="*/ 199881 h 415636"/>
              <a:gd name="connsiteX14" fmla="*/ 169214 w 415636"/>
              <a:gd name="connsiteY14" fmla="*/ 203489 h 415636"/>
              <a:gd name="connsiteX15" fmla="*/ 168853 w 415636"/>
              <a:gd name="connsiteY15" fmla="*/ 207819 h 415636"/>
              <a:gd name="connsiteX16" fmla="*/ 169214 w 415636"/>
              <a:gd name="connsiteY16" fmla="*/ 211787 h 415636"/>
              <a:gd name="connsiteX17" fmla="*/ 169574 w 415636"/>
              <a:gd name="connsiteY17" fmla="*/ 215756 h 415636"/>
              <a:gd name="connsiteX18" fmla="*/ 170657 w 415636"/>
              <a:gd name="connsiteY18" fmla="*/ 219364 h 415636"/>
              <a:gd name="connsiteX19" fmla="*/ 171739 w 415636"/>
              <a:gd name="connsiteY19" fmla="*/ 222972 h 415636"/>
              <a:gd name="connsiteX20" fmla="*/ 173904 w 415636"/>
              <a:gd name="connsiteY20" fmla="*/ 226219 h 415636"/>
              <a:gd name="connsiteX21" fmla="*/ 175708 w 415636"/>
              <a:gd name="connsiteY21" fmla="*/ 229827 h 415636"/>
              <a:gd name="connsiteX22" fmla="*/ 177512 w 415636"/>
              <a:gd name="connsiteY22" fmla="*/ 232353 h 415636"/>
              <a:gd name="connsiteX23" fmla="*/ 180398 w 415636"/>
              <a:gd name="connsiteY23" fmla="*/ 235239 h 415636"/>
              <a:gd name="connsiteX24" fmla="*/ 183285 w 415636"/>
              <a:gd name="connsiteY24" fmla="*/ 238125 h 415636"/>
              <a:gd name="connsiteX25" fmla="*/ 186171 w 415636"/>
              <a:gd name="connsiteY25" fmla="*/ 240290 h 415636"/>
              <a:gd name="connsiteX26" fmla="*/ 189418 w 415636"/>
              <a:gd name="connsiteY26" fmla="*/ 242094 h 415636"/>
              <a:gd name="connsiteX27" fmla="*/ 193026 w 415636"/>
              <a:gd name="connsiteY27" fmla="*/ 243898 h 415636"/>
              <a:gd name="connsiteX28" fmla="*/ 196273 w 415636"/>
              <a:gd name="connsiteY28" fmla="*/ 244981 h 415636"/>
              <a:gd name="connsiteX29" fmla="*/ 199881 w 415636"/>
              <a:gd name="connsiteY29" fmla="*/ 246063 h 415636"/>
              <a:gd name="connsiteX30" fmla="*/ 203850 w 415636"/>
              <a:gd name="connsiteY30" fmla="*/ 246424 h 415636"/>
              <a:gd name="connsiteX31" fmla="*/ 207819 w 415636"/>
              <a:gd name="connsiteY31" fmla="*/ 246785 h 415636"/>
              <a:gd name="connsiteX32" fmla="*/ 211787 w 415636"/>
              <a:gd name="connsiteY32" fmla="*/ 246424 h 415636"/>
              <a:gd name="connsiteX33" fmla="*/ 215756 w 415636"/>
              <a:gd name="connsiteY33" fmla="*/ 246063 h 415636"/>
              <a:gd name="connsiteX34" fmla="*/ 219364 w 415636"/>
              <a:gd name="connsiteY34" fmla="*/ 244981 h 415636"/>
              <a:gd name="connsiteX35" fmla="*/ 222972 w 415636"/>
              <a:gd name="connsiteY35" fmla="*/ 243898 h 415636"/>
              <a:gd name="connsiteX36" fmla="*/ 226219 w 415636"/>
              <a:gd name="connsiteY36" fmla="*/ 242094 h 415636"/>
              <a:gd name="connsiteX37" fmla="*/ 229466 w 415636"/>
              <a:gd name="connsiteY37" fmla="*/ 240290 h 415636"/>
              <a:gd name="connsiteX38" fmla="*/ 232714 w 415636"/>
              <a:gd name="connsiteY38" fmla="*/ 238125 h 415636"/>
              <a:gd name="connsiteX39" fmla="*/ 235239 w 415636"/>
              <a:gd name="connsiteY39" fmla="*/ 235239 h 415636"/>
              <a:gd name="connsiteX40" fmla="*/ 238126 w 415636"/>
              <a:gd name="connsiteY40" fmla="*/ 232353 h 415636"/>
              <a:gd name="connsiteX41" fmla="*/ 239930 w 415636"/>
              <a:gd name="connsiteY41" fmla="*/ 229827 h 415636"/>
              <a:gd name="connsiteX42" fmla="*/ 242094 w 415636"/>
              <a:gd name="connsiteY42" fmla="*/ 226219 h 415636"/>
              <a:gd name="connsiteX43" fmla="*/ 243898 w 415636"/>
              <a:gd name="connsiteY43" fmla="*/ 222972 h 415636"/>
              <a:gd name="connsiteX44" fmla="*/ 244981 w 415636"/>
              <a:gd name="connsiteY44" fmla="*/ 219364 h 415636"/>
              <a:gd name="connsiteX45" fmla="*/ 245702 w 415636"/>
              <a:gd name="connsiteY45" fmla="*/ 215756 h 415636"/>
              <a:gd name="connsiteX46" fmla="*/ 246785 w 415636"/>
              <a:gd name="connsiteY46" fmla="*/ 211787 h 415636"/>
              <a:gd name="connsiteX47" fmla="*/ 246785 w 415636"/>
              <a:gd name="connsiteY47" fmla="*/ 207819 h 415636"/>
              <a:gd name="connsiteX48" fmla="*/ 246785 w 415636"/>
              <a:gd name="connsiteY48" fmla="*/ 203489 h 415636"/>
              <a:gd name="connsiteX49" fmla="*/ 245702 w 415636"/>
              <a:gd name="connsiteY49" fmla="*/ 199881 h 415636"/>
              <a:gd name="connsiteX50" fmla="*/ 244981 w 415636"/>
              <a:gd name="connsiteY50" fmla="*/ 196273 h 415636"/>
              <a:gd name="connsiteX51" fmla="*/ 243898 w 415636"/>
              <a:gd name="connsiteY51" fmla="*/ 192665 h 415636"/>
              <a:gd name="connsiteX52" fmla="*/ 242094 w 415636"/>
              <a:gd name="connsiteY52" fmla="*/ 189418 h 415636"/>
              <a:gd name="connsiteX53" fmla="*/ 239930 w 415636"/>
              <a:gd name="connsiteY53" fmla="*/ 186171 h 415636"/>
              <a:gd name="connsiteX54" fmla="*/ 238126 w 415636"/>
              <a:gd name="connsiteY54" fmla="*/ 182924 h 415636"/>
              <a:gd name="connsiteX55" fmla="*/ 235239 w 415636"/>
              <a:gd name="connsiteY55" fmla="*/ 180398 h 415636"/>
              <a:gd name="connsiteX56" fmla="*/ 232714 w 415636"/>
              <a:gd name="connsiteY56" fmla="*/ 177512 h 415636"/>
              <a:gd name="connsiteX57" fmla="*/ 229466 w 415636"/>
              <a:gd name="connsiteY57" fmla="*/ 175708 h 415636"/>
              <a:gd name="connsiteX58" fmla="*/ 226219 w 415636"/>
              <a:gd name="connsiteY58" fmla="*/ 173543 h 415636"/>
              <a:gd name="connsiteX59" fmla="*/ 222972 w 415636"/>
              <a:gd name="connsiteY59" fmla="*/ 171739 h 415636"/>
              <a:gd name="connsiteX60" fmla="*/ 219364 w 415636"/>
              <a:gd name="connsiteY60" fmla="*/ 170657 h 415636"/>
              <a:gd name="connsiteX61" fmla="*/ 215756 w 415636"/>
              <a:gd name="connsiteY61" fmla="*/ 169935 h 415636"/>
              <a:gd name="connsiteX62" fmla="*/ 211787 w 415636"/>
              <a:gd name="connsiteY62" fmla="*/ 168853 h 415636"/>
              <a:gd name="connsiteX63" fmla="*/ 207819 w 415636"/>
              <a:gd name="connsiteY63" fmla="*/ 168853 h 415636"/>
              <a:gd name="connsiteX64" fmla="*/ 207819 w 415636"/>
              <a:gd name="connsiteY64" fmla="*/ 155864 h 415636"/>
              <a:gd name="connsiteX65" fmla="*/ 213231 w 415636"/>
              <a:gd name="connsiteY65" fmla="*/ 156225 h 415636"/>
              <a:gd name="connsiteX66" fmla="*/ 218282 w 415636"/>
              <a:gd name="connsiteY66" fmla="*/ 156946 h 415636"/>
              <a:gd name="connsiteX67" fmla="*/ 223333 w 415636"/>
              <a:gd name="connsiteY67" fmla="*/ 158029 h 415636"/>
              <a:gd name="connsiteX68" fmla="*/ 228023 w 415636"/>
              <a:gd name="connsiteY68" fmla="*/ 160194 h 415636"/>
              <a:gd name="connsiteX69" fmla="*/ 232714 w 415636"/>
              <a:gd name="connsiteY69" fmla="*/ 161998 h 415636"/>
              <a:gd name="connsiteX70" fmla="*/ 237043 w 415636"/>
              <a:gd name="connsiteY70" fmla="*/ 164523 h 415636"/>
              <a:gd name="connsiteX71" fmla="*/ 240651 w 415636"/>
              <a:gd name="connsiteY71" fmla="*/ 167770 h 415636"/>
              <a:gd name="connsiteX72" fmla="*/ 244620 w 415636"/>
              <a:gd name="connsiteY72" fmla="*/ 171017 h 415636"/>
              <a:gd name="connsiteX73" fmla="*/ 247867 w 415636"/>
              <a:gd name="connsiteY73" fmla="*/ 174986 h 415636"/>
              <a:gd name="connsiteX74" fmla="*/ 250753 w 415636"/>
              <a:gd name="connsiteY74" fmla="*/ 178594 h 415636"/>
              <a:gd name="connsiteX75" fmla="*/ 253640 w 415636"/>
              <a:gd name="connsiteY75" fmla="*/ 182924 h 415636"/>
              <a:gd name="connsiteX76" fmla="*/ 255444 w 415636"/>
              <a:gd name="connsiteY76" fmla="*/ 187614 h 415636"/>
              <a:gd name="connsiteX77" fmla="*/ 257608 w 415636"/>
              <a:gd name="connsiteY77" fmla="*/ 192304 h 415636"/>
              <a:gd name="connsiteX78" fmla="*/ 258691 w 415636"/>
              <a:gd name="connsiteY78" fmla="*/ 197356 h 415636"/>
              <a:gd name="connsiteX79" fmla="*/ 259412 w 415636"/>
              <a:gd name="connsiteY79" fmla="*/ 202407 h 415636"/>
              <a:gd name="connsiteX80" fmla="*/ 259773 w 415636"/>
              <a:gd name="connsiteY80" fmla="*/ 207819 h 415636"/>
              <a:gd name="connsiteX81" fmla="*/ 259412 w 415636"/>
              <a:gd name="connsiteY81" fmla="*/ 212870 h 415636"/>
              <a:gd name="connsiteX82" fmla="*/ 258691 w 415636"/>
              <a:gd name="connsiteY82" fmla="*/ 218642 h 415636"/>
              <a:gd name="connsiteX83" fmla="*/ 257608 w 415636"/>
              <a:gd name="connsiteY83" fmla="*/ 222972 h 415636"/>
              <a:gd name="connsiteX84" fmla="*/ 255444 w 415636"/>
              <a:gd name="connsiteY84" fmla="*/ 228384 h 415636"/>
              <a:gd name="connsiteX85" fmla="*/ 253640 w 415636"/>
              <a:gd name="connsiteY85" fmla="*/ 232353 h 415636"/>
              <a:gd name="connsiteX86" fmla="*/ 250753 w 415636"/>
              <a:gd name="connsiteY86" fmla="*/ 236682 h 415636"/>
              <a:gd name="connsiteX87" fmla="*/ 247867 w 415636"/>
              <a:gd name="connsiteY87" fmla="*/ 240651 h 415636"/>
              <a:gd name="connsiteX88" fmla="*/ 244620 w 415636"/>
              <a:gd name="connsiteY88" fmla="*/ 244620 h 415636"/>
              <a:gd name="connsiteX89" fmla="*/ 240651 w 415636"/>
              <a:gd name="connsiteY89" fmla="*/ 248228 h 415636"/>
              <a:gd name="connsiteX90" fmla="*/ 237043 w 415636"/>
              <a:gd name="connsiteY90" fmla="*/ 250753 h 415636"/>
              <a:gd name="connsiteX91" fmla="*/ 232714 w 415636"/>
              <a:gd name="connsiteY91" fmla="*/ 253640 h 415636"/>
              <a:gd name="connsiteX92" fmla="*/ 228023 w 415636"/>
              <a:gd name="connsiteY92" fmla="*/ 255444 h 415636"/>
              <a:gd name="connsiteX93" fmla="*/ 223333 w 415636"/>
              <a:gd name="connsiteY93" fmla="*/ 257608 h 415636"/>
              <a:gd name="connsiteX94" fmla="*/ 218282 w 415636"/>
              <a:gd name="connsiteY94" fmla="*/ 258691 h 415636"/>
              <a:gd name="connsiteX95" fmla="*/ 213231 w 415636"/>
              <a:gd name="connsiteY95" fmla="*/ 259412 h 415636"/>
              <a:gd name="connsiteX96" fmla="*/ 207819 w 415636"/>
              <a:gd name="connsiteY96" fmla="*/ 259773 h 415636"/>
              <a:gd name="connsiteX97" fmla="*/ 202768 w 415636"/>
              <a:gd name="connsiteY97" fmla="*/ 259412 h 415636"/>
              <a:gd name="connsiteX98" fmla="*/ 197356 w 415636"/>
              <a:gd name="connsiteY98" fmla="*/ 258691 h 415636"/>
              <a:gd name="connsiteX99" fmla="*/ 192305 w 415636"/>
              <a:gd name="connsiteY99" fmla="*/ 257608 h 415636"/>
              <a:gd name="connsiteX100" fmla="*/ 187614 w 415636"/>
              <a:gd name="connsiteY100" fmla="*/ 255444 h 415636"/>
              <a:gd name="connsiteX101" fmla="*/ 183285 w 415636"/>
              <a:gd name="connsiteY101" fmla="*/ 253640 h 415636"/>
              <a:gd name="connsiteX102" fmla="*/ 178955 w 415636"/>
              <a:gd name="connsiteY102" fmla="*/ 250753 h 415636"/>
              <a:gd name="connsiteX103" fmla="*/ 174986 w 415636"/>
              <a:gd name="connsiteY103" fmla="*/ 248228 h 415636"/>
              <a:gd name="connsiteX104" fmla="*/ 171018 w 415636"/>
              <a:gd name="connsiteY104" fmla="*/ 244620 h 415636"/>
              <a:gd name="connsiteX105" fmla="*/ 167770 w 415636"/>
              <a:gd name="connsiteY105" fmla="*/ 240651 h 415636"/>
              <a:gd name="connsiteX106" fmla="*/ 164884 w 415636"/>
              <a:gd name="connsiteY106" fmla="*/ 236682 h 415636"/>
              <a:gd name="connsiteX107" fmla="*/ 161998 w 415636"/>
              <a:gd name="connsiteY107" fmla="*/ 232353 h 415636"/>
              <a:gd name="connsiteX108" fmla="*/ 160194 w 415636"/>
              <a:gd name="connsiteY108" fmla="*/ 228384 h 415636"/>
              <a:gd name="connsiteX109" fmla="*/ 158029 w 415636"/>
              <a:gd name="connsiteY109" fmla="*/ 222972 h 415636"/>
              <a:gd name="connsiteX110" fmla="*/ 156947 w 415636"/>
              <a:gd name="connsiteY110" fmla="*/ 218642 h 415636"/>
              <a:gd name="connsiteX111" fmla="*/ 156225 w 415636"/>
              <a:gd name="connsiteY111" fmla="*/ 212870 h 415636"/>
              <a:gd name="connsiteX112" fmla="*/ 155864 w 415636"/>
              <a:gd name="connsiteY112" fmla="*/ 207819 h 415636"/>
              <a:gd name="connsiteX113" fmla="*/ 156225 w 415636"/>
              <a:gd name="connsiteY113" fmla="*/ 202407 h 415636"/>
              <a:gd name="connsiteX114" fmla="*/ 156947 w 415636"/>
              <a:gd name="connsiteY114" fmla="*/ 197356 h 415636"/>
              <a:gd name="connsiteX115" fmla="*/ 158029 w 415636"/>
              <a:gd name="connsiteY115" fmla="*/ 192304 h 415636"/>
              <a:gd name="connsiteX116" fmla="*/ 160194 w 415636"/>
              <a:gd name="connsiteY116" fmla="*/ 187614 h 415636"/>
              <a:gd name="connsiteX117" fmla="*/ 161998 w 415636"/>
              <a:gd name="connsiteY117" fmla="*/ 182924 h 415636"/>
              <a:gd name="connsiteX118" fmla="*/ 164884 w 415636"/>
              <a:gd name="connsiteY118" fmla="*/ 178594 h 415636"/>
              <a:gd name="connsiteX119" fmla="*/ 167770 w 415636"/>
              <a:gd name="connsiteY119" fmla="*/ 174986 h 415636"/>
              <a:gd name="connsiteX120" fmla="*/ 171018 w 415636"/>
              <a:gd name="connsiteY120" fmla="*/ 171017 h 415636"/>
              <a:gd name="connsiteX121" fmla="*/ 174986 w 415636"/>
              <a:gd name="connsiteY121" fmla="*/ 167770 h 415636"/>
              <a:gd name="connsiteX122" fmla="*/ 178955 w 415636"/>
              <a:gd name="connsiteY122" fmla="*/ 164523 h 415636"/>
              <a:gd name="connsiteX123" fmla="*/ 183285 w 415636"/>
              <a:gd name="connsiteY123" fmla="*/ 161998 h 415636"/>
              <a:gd name="connsiteX124" fmla="*/ 187614 w 415636"/>
              <a:gd name="connsiteY124" fmla="*/ 160194 h 415636"/>
              <a:gd name="connsiteX125" fmla="*/ 192305 w 415636"/>
              <a:gd name="connsiteY125" fmla="*/ 158029 h 415636"/>
              <a:gd name="connsiteX126" fmla="*/ 197356 w 415636"/>
              <a:gd name="connsiteY126" fmla="*/ 156946 h 415636"/>
              <a:gd name="connsiteX127" fmla="*/ 202768 w 415636"/>
              <a:gd name="connsiteY127" fmla="*/ 156225 h 415636"/>
              <a:gd name="connsiteX128" fmla="*/ 207819 w 415636"/>
              <a:gd name="connsiteY128" fmla="*/ 128083 h 415636"/>
              <a:gd name="connsiteX129" fmla="*/ 203850 w 415636"/>
              <a:gd name="connsiteY129" fmla="*/ 128443 h 415636"/>
              <a:gd name="connsiteX130" fmla="*/ 199881 w 415636"/>
              <a:gd name="connsiteY130" fmla="*/ 128804 h 415636"/>
              <a:gd name="connsiteX131" fmla="*/ 195552 w 415636"/>
              <a:gd name="connsiteY131" fmla="*/ 129165 h 415636"/>
              <a:gd name="connsiteX132" fmla="*/ 191583 w 415636"/>
              <a:gd name="connsiteY132" fmla="*/ 129887 h 415636"/>
              <a:gd name="connsiteX133" fmla="*/ 184367 w 415636"/>
              <a:gd name="connsiteY133" fmla="*/ 132051 h 415636"/>
              <a:gd name="connsiteX134" fmla="*/ 176790 w 415636"/>
              <a:gd name="connsiteY134" fmla="*/ 134577 h 415636"/>
              <a:gd name="connsiteX135" fmla="*/ 169935 w 415636"/>
              <a:gd name="connsiteY135" fmla="*/ 137824 h 415636"/>
              <a:gd name="connsiteX136" fmla="*/ 163080 w 415636"/>
              <a:gd name="connsiteY136" fmla="*/ 141793 h 415636"/>
              <a:gd name="connsiteX137" fmla="*/ 157307 w 415636"/>
              <a:gd name="connsiteY137" fmla="*/ 146483 h 415636"/>
              <a:gd name="connsiteX138" fmla="*/ 151534 w 415636"/>
              <a:gd name="connsiteY138" fmla="*/ 151534 h 415636"/>
              <a:gd name="connsiteX139" fmla="*/ 146483 w 415636"/>
              <a:gd name="connsiteY139" fmla="*/ 157307 h 415636"/>
              <a:gd name="connsiteX140" fmla="*/ 141793 w 415636"/>
              <a:gd name="connsiteY140" fmla="*/ 163080 h 415636"/>
              <a:gd name="connsiteX141" fmla="*/ 137824 w 415636"/>
              <a:gd name="connsiteY141" fmla="*/ 169935 h 415636"/>
              <a:gd name="connsiteX142" fmla="*/ 134577 w 415636"/>
              <a:gd name="connsiteY142" fmla="*/ 176790 h 415636"/>
              <a:gd name="connsiteX143" fmla="*/ 131690 w 415636"/>
              <a:gd name="connsiteY143" fmla="*/ 184006 h 415636"/>
              <a:gd name="connsiteX144" fmla="*/ 129886 w 415636"/>
              <a:gd name="connsiteY144" fmla="*/ 191583 h 415636"/>
              <a:gd name="connsiteX145" fmla="*/ 129165 w 415636"/>
              <a:gd name="connsiteY145" fmla="*/ 195912 h 415636"/>
              <a:gd name="connsiteX146" fmla="*/ 128443 w 415636"/>
              <a:gd name="connsiteY146" fmla="*/ 199881 h 415636"/>
              <a:gd name="connsiteX147" fmla="*/ 128443 w 415636"/>
              <a:gd name="connsiteY147" fmla="*/ 203489 h 415636"/>
              <a:gd name="connsiteX148" fmla="*/ 128082 w 415636"/>
              <a:gd name="connsiteY148" fmla="*/ 207819 h 415636"/>
              <a:gd name="connsiteX149" fmla="*/ 128443 w 415636"/>
              <a:gd name="connsiteY149" fmla="*/ 211787 h 415636"/>
              <a:gd name="connsiteX150" fmla="*/ 128443 w 415636"/>
              <a:gd name="connsiteY150" fmla="*/ 215756 h 415636"/>
              <a:gd name="connsiteX151" fmla="*/ 129165 w 415636"/>
              <a:gd name="connsiteY151" fmla="*/ 220086 h 415636"/>
              <a:gd name="connsiteX152" fmla="*/ 129886 w 415636"/>
              <a:gd name="connsiteY152" fmla="*/ 224054 h 415636"/>
              <a:gd name="connsiteX153" fmla="*/ 131690 w 415636"/>
              <a:gd name="connsiteY153" fmla="*/ 231270 h 415636"/>
              <a:gd name="connsiteX154" fmla="*/ 134577 w 415636"/>
              <a:gd name="connsiteY154" fmla="*/ 238847 h 415636"/>
              <a:gd name="connsiteX155" fmla="*/ 137824 w 415636"/>
              <a:gd name="connsiteY155" fmla="*/ 245702 h 415636"/>
              <a:gd name="connsiteX156" fmla="*/ 141793 w 415636"/>
              <a:gd name="connsiteY156" fmla="*/ 252196 h 415636"/>
              <a:gd name="connsiteX157" fmla="*/ 146483 w 415636"/>
              <a:gd name="connsiteY157" fmla="*/ 258330 h 415636"/>
              <a:gd name="connsiteX158" fmla="*/ 151534 w 415636"/>
              <a:gd name="connsiteY158" fmla="*/ 264103 h 415636"/>
              <a:gd name="connsiteX159" fmla="*/ 157307 w 415636"/>
              <a:gd name="connsiteY159" fmla="*/ 269154 h 415636"/>
              <a:gd name="connsiteX160" fmla="*/ 163080 w 415636"/>
              <a:gd name="connsiteY160" fmla="*/ 273844 h 415636"/>
              <a:gd name="connsiteX161" fmla="*/ 169935 w 415636"/>
              <a:gd name="connsiteY161" fmla="*/ 277813 h 415636"/>
              <a:gd name="connsiteX162" fmla="*/ 176790 w 415636"/>
              <a:gd name="connsiteY162" fmla="*/ 281060 h 415636"/>
              <a:gd name="connsiteX163" fmla="*/ 184367 w 415636"/>
              <a:gd name="connsiteY163" fmla="*/ 283947 h 415636"/>
              <a:gd name="connsiteX164" fmla="*/ 191583 w 415636"/>
              <a:gd name="connsiteY164" fmla="*/ 285750 h 415636"/>
              <a:gd name="connsiteX165" fmla="*/ 195552 w 415636"/>
              <a:gd name="connsiteY165" fmla="*/ 286111 h 415636"/>
              <a:gd name="connsiteX166" fmla="*/ 199881 w 415636"/>
              <a:gd name="connsiteY166" fmla="*/ 287194 h 415636"/>
              <a:gd name="connsiteX167" fmla="*/ 203850 w 415636"/>
              <a:gd name="connsiteY167" fmla="*/ 287554 h 415636"/>
              <a:gd name="connsiteX168" fmla="*/ 207819 w 415636"/>
              <a:gd name="connsiteY168" fmla="*/ 287554 h 415636"/>
              <a:gd name="connsiteX169" fmla="*/ 211787 w 415636"/>
              <a:gd name="connsiteY169" fmla="*/ 287554 h 415636"/>
              <a:gd name="connsiteX170" fmla="*/ 215756 w 415636"/>
              <a:gd name="connsiteY170" fmla="*/ 287194 h 415636"/>
              <a:gd name="connsiteX171" fmla="*/ 220086 w 415636"/>
              <a:gd name="connsiteY171" fmla="*/ 286111 h 415636"/>
              <a:gd name="connsiteX172" fmla="*/ 224055 w 415636"/>
              <a:gd name="connsiteY172" fmla="*/ 285750 h 415636"/>
              <a:gd name="connsiteX173" fmla="*/ 231270 w 415636"/>
              <a:gd name="connsiteY173" fmla="*/ 283947 h 415636"/>
              <a:gd name="connsiteX174" fmla="*/ 238847 w 415636"/>
              <a:gd name="connsiteY174" fmla="*/ 281060 h 415636"/>
              <a:gd name="connsiteX175" fmla="*/ 245702 w 415636"/>
              <a:gd name="connsiteY175" fmla="*/ 277813 h 415636"/>
              <a:gd name="connsiteX176" fmla="*/ 252557 w 415636"/>
              <a:gd name="connsiteY176" fmla="*/ 273844 h 415636"/>
              <a:gd name="connsiteX177" fmla="*/ 258330 w 415636"/>
              <a:gd name="connsiteY177" fmla="*/ 269154 h 415636"/>
              <a:gd name="connsiteX178" fmla="*/ 264103 w 415636"/>
              <a:gd name="connsiteY178" fmla="*/ 264103 h 415636"/>
              <a:gd name="connsiteX179" fmla="*/ 269154 w 415636"/>
              <a:gd name="connsiteY179" fmla="*/ 258330 h 415636"/>
              <a:gd name="connsiteX180" fmla="*/ 273844 w 415636"/>
              <a:gd name="connsiteY180" fmla="*/ 252196 h 415636"/>
              <a:gd name="connsiteX181" fmla="*/ 277813 w 415636"/>
              <a:gd name="connsiteY181" fmla="*/ 245702 h 415636"/>
              <a:gd name="connsiteX182" fmla="*/ 281421 w 415636"/>
              <a:gd name="connsiteY182" fmla="*/ 238847 h 415636"/>
              <a:gd name="connsiteX183" fmla="*/ 283586 w 415636"/>
              <a:gd name="connsiteY183" fmla="*/ 231270 h 415636"/>
              <a:gd name="connsiteX184" fmla="*/ 285751 w 415636"/>
              <a:gd name="connsiteY184" fmla="*/ 224054 h 415636"/>
              <a:gd name="connsiteX185" fmla="*/ 286472 w 415636"/>
              <a:gd name="connsiteY185" fmla="*/ 220086 h 415636"/>
              <a:gd name="connsiteX186" fmla="*/ 287194 w 415636"/>
              <a:gd name="connsiteY186" fmla="*/ 215756 h 415636"/>
              <a:gd name="connsiteX187" fmla="*/ 287194 w 415636"/>
              <a:gd name="connsiteY187" fmla="*/ 211787 h 415636"/>
              <a:gd name="connsiteX188" fmla="*/ 287555 w 415636"/>
              <a:gd name="connsiteY188" fmla="*/ 207819 h 415636"/>
              <a:gd name="connsiteX189" fmla="*/ 287194 w 415636"/>
              <a:gd name="connsiteY189" fmla="*/ 203489 h 415636"/>
              <a:gd name="connsiteX190" fmla="*/ 287194 w 415636"/>
              <a:gd name="connsiteY190" fmla="*/ 199881 h 415636"/>
              <a:gd name="connsiteX191" fmla="*/ 286472 w 415636"/>
              <a:gd name="connsiteY191" fmla="*/ 195912 h 415636"/>
              <a:gd name="connsiteX192" fmla="*/ 285751 w 415636"/>
              <a:gd name="connsiteY192" fmla="*/ 191583 h 415636"/>
              <a:gd name="connsiteX193" fmla="*/ 283586 w 415636"/>
              <a:gd name="connsiteY193" fmla="*/ 184006 h 415636"/>
              <a:gd name="connsiteX194" fmla="*/ 281421 w 415636"/>
              <a:gd name="connsiteY194" fmla="*/ 176790 h 415636"/>
              <a:gd name="connsiteX195" fmla="*/ 277813 w 415636"/>
              <a:gd name="connsiteY195" fmla="*/ 169935 h 415636"/>
              <a:gd name="connsiteX196" fmla="*/ 273844 w 415636"/>
              <a:gd name="connsiteY196" fmla="*/ 163080 h 415636"/>
              <a:gd name="connsiteX197" fmla="*/ 269154 w 415636"/>
              <a:gd name="connsiteY197" fmla="*/ 157307 h 415636"/>
              <a:gd name="connsiteX198" fmla="*/ 264103 w 415636"/>
              <a:gd name="connsiteY198" fmla="*/ 151534 h 415636"/>
              <a:gd name="connsiteX199" fmla="*/ 258330 w 415636"/>
              <a:gd name="connsiteY199" fmla="*/ 146483 h 415636"/>
              <a:gd name="connsiteX200" fmla="*/ 252557 w 415636"/>
              <a:gd name="connsiteY200" fmla="*/ 141793 h 415636"/>
              <a:gd name="connsiteX201" fmla="*/ 245702 w 415636"/>
              <a:gd name="connsiteY201" fmla="*/ 137824 h 415636"/>
              <a:gd name="connsiteX202" fmla="*/ 238847 w 415636"/>
              <a:gd name="connsiteY202" fmla="*/ 134577 h 415636"/>
              <a:gd name="connsiteX203" fmla="*/ 231270 w 415636"/>
              <a:gd name="connsiteY203" fmla="*/ 132051 h 415636"/>
              <a:gd name="connsiteX204" fmla="*/ 224055 w 415636"/>
              <a:gd name="connsiteY204" fmla="*/ 129887 h 415636"/>
              <a:gd name="connsiteX205" fmla="*/ 220086 w 415636"/>
              <a:gd name="connsiteY205" fmla="*/ 129165 h 415636"/>
              <a:gd name="connsiteX206" fmla="*/ 215756 w 415636"/>
              <a:gd name="connsiteY206" fmla="*/ 128804 h 415636"/>
              <a:gd name="connsiteX207" fmla="*/ 211787 w 415636"/>
              <a:gd name="connsiteY207" fmla="*/ 128443 h 415636"/>
              <a:gd name="connsiteX208" fmla="*/ 207819 w 415636"/>
              <a:gd name="connsiteY208" fmla="*/ 116898 h 415636"/>
              <a:gd name="connsiteX209" fmla="*/ 212509 w 415636"/>
              <a:gd name="connsiteY209" fmla="*/ 117259 h 415636"/>
              <a:gd name="connsiteX210" fmla="*/ 216839 w 415636"/>
              <a:gd name="connsiteY210" fmla="*/ 117259 h 415636"/>
              <a:gd name="connsiteX211" fmla="*/ 221529 w 415636"/>
              <a:gd name="connsiteY211" fmla="*/ 117980 h 415636"/>
              <a:gd name="connsiteX212" fmla="*/ 225859 w 415636"/>
              <a:gd name="connsiteY212" fmla="*/ 118702 h 415636"/>
              <a:gd name="connsiteX213" fmla="*/ 230549 w 415636"/>
              <a:gd name="connsiteY213" fmla="*/ 119784 h 415636"/>
              <a:gd name="connsiteX214" fmla="*/ 234878 w 415636"/>
              <a:gd name="connsiteY214" fmla="*/ 121227 h 415636"/>
              <a:gd name="connsiteX215" fmla="*/ 239208 w 415636"/>
              <a:gd name="connsiteY215" fmla="*/ 122310 h 415636"/>
              <a:gd name="connsiteX216" fmla="*/ 243177 w 415636"/>
              <a:gd name="connsiteY216" fmla="*/ 124114 h 415636"/>
              <a:gd name="connsiteX217" fmla="*/ 247506 w 415636"/>
              <a:gd name="connsiteY217" fmla="*/ 125557 h 415636"/>
              <a:gd name="connsiteX218" fmla="*/ 251475 w 415636"/>
              <a:gd name="connsiteY218" fmla="*/ 127722 h 415636"/>
              <a:gd name="connsiteX219" fmla="*/ 254722 w 415636"/>
              <a:gd name="connsiteY219" fmla="*/ 129887 h 415636"/>
              <a:gd name="connsiteX220" fmla="*/ 258691 w 415636"/>
              <a:gd name="connsiteY220" fmla="*/ 132412 h 415636"/>
              <a:gd name="connsiteX221" fmla="*/ 262299 w 415636"/>
              <a:gd name="connsiteY221" fmla="*/ 134938 h 415636"/>
              <a:gd name="connsiteX222" fmla="*/ 265546 w 415636"/>
              <a:gd name="connsiteY222" fmla="*/ 137824 h 415636"/>
              <a:gd name="connsiteX223" fmla="*/ 268793 w 415636"/>
              <a:gd name="connsiteY223" fmla="*/ 140710 h 415636"/>
              <a:gd name="connsiteX224" fmla="*/ 272040 w 415636"/>
              <a:gd name="connsiteY224" fmla="*/ 143597 h 415636"/>
              <a:gd name="connsiteX225" fmla="*/ 274927 w 415636"/>
              <a:gd name="connsiteY225" fmla="*/ 146844 h 415636"/>
              <a:gd name="connsiteX226" fmla="*/ 277813 w 415636"/>
              <a:gd name="connsiteY226" fmla="*/ 149730 h 415636"/>
              <a:gd name="connsiteX227" fmla="*/ 280699 w 415636"/>
              <a:gd name="connsiteY227" fmla="*/ 153338 h 415636"/>
              <a:gd name="connsiteX228" fmla="*/ 283225 w 415636"/>
              <a:gd name="connsiteY228" fmla="*/ 156946 h 415636"/>
              <a:gd name="connsiteX229" fmla="*/ 285751 w 415636"/>
              <a:gd name="connsiteY229" fmla="*/ 160915 h 415636"/>
              <a:gd name="connsiteX230" fmla="*/ 287915 w 415636"/>
              <a:gd name="connsiteY230" fmla="*/ 164162 h 415636"/>
              <a:gd name="connsiteX231" fmla="*/ 289719 w 415636"/>
              <a:gd name="connsiteY231" fmla="*/ 168131 h 415636"/>
              <a:gd name="connsiteX232" fmla="*/ 291523 w 415636"/>
              <a:gd name="connsiteY232" fmla="*/ 172461 h 415636"/>
              <a:gd name="connsiteX233" fmla="*/ 293327 w 415636"/>
              <a:gd name="connsiteY233" fmla="*/ 176429 h 415636"/>
              <a:gd name="connsiteX234" fmla="*/ 294410 w 415636"/>
              <a:gd name="connsiteY234" fmla="*/ 180759 h 415636"/>
              <a:gd name="connsiteX235" fmla="*/ 295853 w 415636"/>
              <a:gd name="connsiteY235" fmla="*/ 185088 h 415636"/>
              <a:gd name="connsiteX236" fmla="*/ 296935 w 415636"/>
              <a:gd name="connsiteY236" fmla="*/ 189779 h 415636"/>
              <a:gd name="connsiteX237" fmla="*/ 297657 w 415636"/>
              <a:gd name="connsiteY237" fmla="*/ 193748 h 415636"/>
              <a:gd name="connsiteX238" fmla="*/ 298378 w 415636"/>
              <a:gd name="connsiteY238" fmla="*/ 198438 h 415636"/>
              <a:gd name="connsiteX239" fmla="*/ 298378 w 415636"/>
              <a:gd name="connsiteY239" fmla="*/ 203128 h 415636"/>
              <a:gd name="connsiteX240" fmla="*/ 298739 w 415636"/>
              <a:gd name="connsiteY240" fmla="*/ 207819 h 415636"/>
              <a:gd name="connsiteX241" fmla="*/ 298378 w 415636"/>
              <a:gd name="connsiteY241" fmla="*/ 212509 h 415636"/>
              <a:gd name="connsiteX242" fmla="*/ 298378 w 415636"/>
              <a:gd name="connsiteY242" fmla="*/ 216839 h 415636"/>
              <a:gd name="connsiteX243" fmla="*/ 297657 w 415636"/>
              <a:gd name="connsiteY243" fmla="*/ 221529 h 415636"/>
              <a:gd name="connsiteX244" fmla="*/ 296935 w 415636"/>
              <a:gd name="connsiteY244" fmla="*/ 226219 h 415636"/>
              <a:gd name="connsiteX245" fmla="*/ 295853 w 415636"/>
              <a:gd name="connsiteY245" fmla="*/ 230549 h 415636"/>
              <a:gd name="connsiteX246" fmla="*/ 294410 w 415636"/>
              <a:gd name="connsiteY246" fmla="*/ 234878 h 415636"/>
              <a:gd name="connsiteX247" fmla="*/ 293327 w 415636"/>
              <a:gd name="connsiteY247" fmla="*/ 239208 h 415636"/>
              <a:gd name="connsiteX248" fmla="*/ 291523 w 415636"/>
              <a:gd name="connsiteY248" fmla="*/ 243177 h 415636"/>
              <a:gd name="connsiteX249" fmla="*/ 289719 w 415636"/>
              <a:gd name="connsiteY249" fmla="*/ 247145 h 415636"/>
              <a:gd name="connsiteX250" fmla="*/ 287915 w 415636"/>
              <a:gd name="connsiteY250" fmla="*/ 251114 h 415636"/>
              <a:gd name="connsiteX251" fmla="*/ 285751 w 415636"/>
              <a:gd name="connsiteY251" fmla="*/ 255083 h 415636"/>
              <a:gd name="connsiteX252" fmla="*/ 283225 w 415636"/>
              <a:gd name="connsiteY252" fmla="*/ 258691 h 415636"/>
              <a:gd name="connsiteX253" fmla="*/ 280699 w 415636"/>
              <a:gd name="connsiteY253" fmla="*/ 261938 h 415636"/>
              <a:gd name="connsiteX254" fmla="*/ 277813 w 415636"/>
              <a:gd name="connsiteY254" fmla="*/ 265546 h 415636"/>
              <a:gd name="connsiteX255" fmla="*/ 274927 w 415636"/>
              <a:gd name="connsiteY255" fmla="*/ 268793 h 415636"/>
              <a:gd name="connsiteX256" fmla="*/ 272040 w 415636"/>
              <a:gd name="connsiteY256" fmla="*/ 272401 h 415636"/>
              <a:gd name="connsiteX257" fmla="*/ 268793 w 415636"/>
              <a:gd name="connsiteY257" fmla="*/ 274927 h 415636"/>
              <a:gd name="connsiteX258" fmla="*/ 265546 w 415636"/>
              <a:gd name="connsiteY258" fmla="*/ 278174 h 415636"/>
              <a:gd name="connsiteX259" fmla="*/ 262299 w 415636"/>
              <a:gd name="connsiteY259" fmla="*/ 280699 h 415636"/>
              <a:gd name="connsiteX260" fmla="*/ 258691 w 415636"/>
              <a:gd name="connsiteY260" fmla="*/ 283225 h 415636"/>
              <a:gd name="connsiteX261" fmla="*/ 254722 w 415636"/>
              <a:gd name="connsiteY261" fmla="*/ 285390 h 415636"/>
              <a:gd name="connsiteX262" fmla="*/ 251475 w 415636"/>
              <a:gd name="connsiteY262" fmla="*/ 287915 h 415636"/>
              <a:gd name="connsiteX263" fmla="*/ 247506 w 415636"/>
              <a:gd name="connsiteY263" fmla="*/ 289719 h 415636"/>
              <a:gd name="connsiteX264" fmla="*/ 243177 w 415636"/>
              <a:gd name="connsiteY264" fmla="*/ 291884 h 415636"/>
              <a:gd name="connsiteX265" fmla="*/ 239208 w 415636"/>
              <a:gd name="connsiteY265" fmla="*/ 293327 h 415636"/>
              <a:gd name="connsiteX266" fmla="*/ 234878 w 415636"/>
              <a:gd name="connsiteY266" fmla="*/ 294410 h 415636"/>
              <a:gd name="connsiteX267" fmla="*/ 230549 w 415636"/>
              <a:gd name="connsiteY267" fmla="*/ 295853 h 415636"/>
              <a:gd name="connsiteX268" fmla="*/ 225859 w 415636"/>
              <a:gd name="connsiteY268" fmla="*/ 296935 h 415636"/>
              <a:gd name="connsiteX269" fmla="*/ 221529 w 415636"/>
              <a:gd name="connsiteY269" fmla="*/ 297657 h 415636"/>
              <a:gd name="connsiteX270" fmla="*/ 216839 w 415636"/>
              <a:gd name="connsiteY270" fmla="*/ 298378 h 415636"/>
              <a:gd name="connsiteX271" fmla="*/ 212509 w 415636"/>
              <a:gd name="connsiteY271" fmla="*/ 298739 h 415636"/>
              <a:gd name="connsiteX272" fmla="*/ 207819 w 415636"/>
              <a:gd name="connsiteY272" fmla="*/ 298739 h 415636"/>
              <a:gd name="connsiteX273" fmla="*/ 203128 w 415636"/>
              <a:gd name="connsiteY273" fmla="*/ 298739 h 415636"/>
              <a:gd name="connsiteX274" fmla="*/ 198799 w 415636"/>
              <a:gd name="connsiteY274" fmla="*/ 298378 h 415636"/>
              <a:gd name="connsiteX275" fmla="*/ 194109 w 415636"/>
              <a:gd name="connsiteY275" fmla="*/ 297657 h 415636"/>
              <a:gd name="connsiteX276" fmla="*/ 189418 w 415636"/>
              <a:gd name="connsiteY276" fmla="*/ 296935 h 415636"/>
              <a:gd name="connsiteX277" fmla="*/ 185089 w 415636"/>
              <a:gd name="connsiteY277" fmla="*/ 295853 h 415636"/>
              <a:gd name="connsiteX278" fmla="*/ 180759 w 415636"/>
              <a:gd name="connsiteY278" fmla="*/ 294410 h 415636"/>
              <a:gd name="connsiteX279" fmla="*/ 176430 w 415636"/>
              <a:gd name="connsiteY279" fmla="*/ 293327 h 415636"/>
              <a:gd name="connsiteX280" fmla="*/ 172461 w 415636"/>
              <a:gd name="connsiteY280" fmla="*/ 291884 h 415636"/>
              <a:gd name="connsiteX281" fmla="*/ 168131 w 415636"/>
              <a:gd name="connsiteY281" fmla="*/ 289719 h 415636"/>
              <a:gd name="connsiteX282" fmla="*/ 164523 w 415636"/>
              <a:gd name="connsiteY282" fmla="*/ 287915 h 415636"/>
              <a:gd name="connsiteX283" fmla="*/ 160555 w 415636"/>
              <a:gd name="connsiteY283" fmla="*/ 285390 h 415636"/>
              <a:gd name="connsiteX284" fmla="*/ 156947 w 415636"/>
              <a:gd name="connsiteY284" fmla="*/ 283225 h 415636"/>
              <a:gd name="connsiteX285" fmla="*/ 153338 w 415636"/>
              <a:gd name="connsiteY285" fmla="*/ 280699 h 415636"/>
              <a:gd name="connsiteX286" fmla="*/ 150091 w 415636"/>
              <a:gd name="connsiteY286" fmla="*/ 278174 h 415636"/>
              <a:gd name="connsiteX287" fmla="*/ 146844 w 415636"/>
              <a:gd name="connsiteY287" fmla="*/ 274927 h 415636"/>
              <a:gd name="connsiteX288" fmla="*/ 143236 w 415636"/>
              <a:gd name="connsiteY288" fmla="*/ 272401 h 415636"/>
              <a:gd name="connsiteX289" fmla="*/ 140710 w 415636"/>
              <a:gd name="connsiteY289" fmla="*/ 268793 h 415636"/>
              <a:gd name="connsiteX290" fmla="*/ 137463 w 415636"/>
              <a:gd name="connsiteY290" fmla="*/ 265546 h 415636"/>
              <a:gd name="connsiteX291" fmla="*/ 134938 w 415636"/>
              <a:gd name="connsiteY291" fmla="*/ 261938 h 415636"/>
              <a:gd name="connsiteX292" fmla="*/ 132412 w 415636"/>
              <a:gd name="connsiteY292" fmla="*/ 258691 h 415636"/>
              <a:gd name="connsiteX293" fmla="*/ 130247 w 415636"/>
              <a:gd name="connsiteY293" fmla="*/ 255083 h 415636"/>
              <a:gd name="connsiteX294" fmla="*/ 127722 w 415636"/>
              <a:gd name="connsiteY294" fmla="*/ 251114 h 415636"/>
              <a:gd name="connsiteX295" fmla="*/ 125918 w 415636"/>
              <a:gd name="connsiteY295" fmla="*/ 247145 h 415636"/>
              <a:gd name="connsiteX296" fmla="*/ 123753 w 415636"/>
              <a:gd name="connsiteY296" fmla="*/ 243177 h 415636"/>
              <a:gd name="connsiteX297" fmla="*/ 122310 w 415636"/>
              <a:gd name="connsiteY297" fmla="*/ 239208 h 415636"/>
              <a:gd name="connsiteX298" fmla="*/ 121227 w 415636"/>
              <a:gd name="connsiteY298" fmla="*/ 234878 h 415636"/>
              <a:gd name="connsiteX299" fmla="*/ 119423 w 415636"/>
              <a:gd name="connsiteY299" fmla="*/ 230549 h 415636"/>
              <a:gd name="connsiteX300" fmla="*/ 118702 w 415636"/>
              <a:gd name="connsiteY300" fmla="*/ 226219 h 415636"/>
              <a:gd name="connsiteX301" fmla="*/ 117980 w 415636"/>
              <a:gd name="connsiteY301" fmla="*/ 221529 h 415636"/>
              <a:gd name="connsiteX302" fmla="*/ 117259 w 415636"/>
              <a:gd name="connsiteY302" fmla="*/ 216839 h 415636"/>
              <a:gd name="connsiteX303" fmla="*/ 116898 w 415636"/>
              <a:gd name="connsiteY303" fmla="*/ 212509 h 415636"/>
              <a:gd name="connsiteX304" fmla="*/ 116898 w 415636"/>
              <a:gd name="connsiteY304" fmla="*/ 207819 h 415636"/>
              <a:gd name="connsiteX305" fmla="*/ 116898 w 415636"/>
              <a:gd name="connsiteY305" fmla="*/ 203128 h 415636"/>
              <a:gd name="connsiteX306" fmla="*/ 117259 w 415636"/>
              <a:gd name="connsiteY306" fmla="*/ 198438 h 415636"/>
              <a:gd name="connsiteX307" fmla="*/ 117980 w 415636"/>
              <a:gd name="connsiteY307" fmla="*/ 193748 h 415636"/>
              <a:gd name="connsiteX308" fmla="*/ 118702 w 415636"/>
              <a:gd name="connsiteY308" fmla="*/ 189779 h 415636"/>
              <a:gd name="connsiteX309" fmla="*/ 119423 w 415636"/>
              <a:gd name="connsiteY309" fmla="*/ 185088 h 415636"/>
              <a:gd name="connsiteX310" fmla="*/ 121227 w 415636"/>
              <a:gd name="connsiteY310" fmla="*/ 180759 h 415636"/>
              <a:gd name="connsiteX311" fmla="*/ 122310 w 415636"/>
              <a:gd name="connsiteY311" fmla="*/ 176429 h 415636"/>
              <a:gd name="connsiteX312" fmla="*/ 123753 w 415636"/>
              <a:gd name="connsiteY312" fmla="*/ 172461 h 415636"/>
              <a:gd name="connsiteX313" fmla="*/ 125918 w 415636"/>
              <a:gd name="connsiteY313" fmla="*/ 168131 h 415636"/>
              <a:gd name="connsiteX314" fmla="*/ 127722 w 415636"/>
              <a:gd name="connsiteY314" fmla="*/ 164162 h 415636"/>
              <a:gd name="connsiteX315" fmla="*/ 130247 w 415636"/>
              <a:gd name="connsiteY315" fmla="*/ 160915 h 415636"/>
              <a:gd name="connsiteX316" fmla="*/ 132412 w 415636"/>
              <a:gd name="connsiteY316" fmla="*/ 156946 h 415636"/>
              <a:gd name="connsiteX317" fmla="*/ 134938 w 415636"/>
              <a:gd name="connsiteY317" fmla="*/ 153338 h 415636"/>
              <a:gd name="connsiteX318" fmla="*/ 137463 w 415636"/>
              <a:gd name="connsiteY318" fmla="*/ 149730 h 415636"/>
              <a:gd name="connsiteX319" fmla="*/ 140710 w 415636"/>
              <a:gd name="connsiteY319" fmla="*/ 146844 h 415636"/>
              <a:gd name="connsiteX320" fmla="*/ 143236 w 415636"/>
              <a:gd name="connsiteY320" fmla="*/ 143597 h 415636"/>
              <a:gd name="connsiteX321" fmla="*/ 146844 w 415636"/>
              <a:gd name="connsiteY321" fmla="*/ 140710 h 415636"/>
              <a:gd name="connsiteX322" fmla="*/ 150091 w 415636"/>
              <a:gd name="connsiteY322" fmla="*/ 137824 h 415636"/>
              <a:gd name="connsiteX323" fmla="*/ 153338 w 415636"/>
              <a:gd name="connsiteY323" fmla="*/ 134938 h 415636"/>
              <a:gd name="connsiteX324" fmla="*/ 156947 w 415636"/>
              <a:gd name="connsiteY324" fmla="*/ 132412 h 415636"/>
              <a:gd name="connsiteX325" fmla="*/ 160555 w 415636"/>
              <a:gd name="connsiteY325" fmla="*/ 129887 h 415636"/>
              <a:gd name="connsiteX326" fmla="*/ 164523 w 415636"/>
              <a:gd name="connsiteY326" fmla="*/ 127722 h 415636"/>
              <a:gd name="connsiteX327" fmla="*/ 168131 w 415636"/>
              <a:gd name="connsiteY327" fmla="*/ 125557 h 415636"/>
              <a:gd name="connsiteX328" fmla="*/ 172461 w 415636"/>
              <a:gd name="connsiteY328" fmla="*/ 124114 h 415636"/>
              <a:gd name="connsiteX329" fmla="*/ 176430 w 415636"/>
              <a:gd name="connsiteY329" fmla="*/ 122310 h 415636"/>
              <a:gd name="connsiteX330" fmla="*/ 180759 w 415636"/>
              <a:gd name="connsiteY330" fmla="*/ 121227 h 415636"/>
              <a:gd name="connsiteX331" fmla="*/ 185089 w 415636"/>
              <a:gd name="connsiteY331" fmla="*/ 119784 h 415636"/>
              <a:gd name="connsiteX332" fmla="*/ 189418 w 415636"/>
              <a:gd name="connsiteY332" fmla="*/ 118702 h 415636"/>
              <a:gd name="connsiteX333" fmla="*/ 194109 w 415636"/>
              <a:gd name="connsiteY333" fmla="*/ 117980 h 415636"/>
              <a:gd name="connsiteX334" fmla="*/ 198799 w 415636"/>
              <a:gd name="connsiteY334" fmla="*/ 117259 h 415636"/>
              <a:gd name="connsiteX335" fmla="*/ 203128 w 415636"/>
              <a:gd name="connsiteY335" fmla="*/ 117259 h 415636"/>
              <a:gd name="connsiteX336" fmla="*/ 190139 w 415636"/>
              <a:gd name="connsiteY336" fmla="*/ 25977 h 415636"/>
              <a:gd name="connsiteX337" fmla="*/ 182202 w 415636"/>
              <a:gd name="connsiteY337" fmla="*/ 65665 h 415636"/>
              <a:gd name="connsiteX338" fmla="*/ 181119 w 415636"/>
              <a:gd name="connsiteY338" fmla="*/ 69273 h 415636"/>
              <a:gd name="connsiteX339" fmla="*/ 180037 w 415636"/>
              <a:gd name="connsiteY339" fmla="*/ 72520 h 415636"/>
              <a:gd name="connsiteX340" fmla="*/ 178594 w 415636"/>
              <a:gd name="connsiteY340" fmla="*/ 75045 h 415636"/>
              <a:gd name="connsiteX341" fmla="*/ 176429 w 415636"/>
              <a:gd name="connsiteY341" fmla="*/ 77932 h 415636"/>
              <a:gd name="connsiteX342" fmla="*/ 173903 w 415636"/>
              <a:gd name="connsiteY342" fmla="*/ 80096 h 415636"/>
              <a:gd name="connsiteX343" fmla="*/ 171378 w 415636"/>
              <a:gd name="connsiteY343" fmla="*/ 82261 h 415636"/>
              <a:gd name="connsiteX344" fmla="*/ 168131 w 415636"/>
              <a:gd name="connsiteY344" fmla="*/ 84065 h 415636"/>
              <a:gd name="connsiteX345" fmla="*/ 165244 w 415636"/>
              <a:gd name="connsiteY345" fmla="*/ 85148 h 415636"/>
              <a:gd name="connsiteX346" fmla="*/ 161636 w 415636"/>
              <a:gd name="connsiteY346" fmla="*/ 86230 h 415636"/>
              <a:gd name="connsiteX347" fmla="*/ 158029 w 415636"/>
              <a:gd name="connsiteY347" fmla="*/ 88034 h 415636"/>
              <a:gd name="connsiteX348" fmla="*/ 154781 w 415636"/>
              <a:gd name="connsiteY348" fmla="*/ 89477 h 415636"/>
              <a:gd name="connsiteX349" fmla="*/ 151173 w 415636"/>
              <a:gd name="connsiteY349" fmla="*/ 90920 h 415636"/>
              <a:gd name="connsiteX350" fmla="*/ 148287 w 415636"/>
              <a:gd name="connsiteY350" fmla="*/ 92363 h 415636"/>
              <a:gd name="connsiteX351" fmla="*/ 145761 w 415636"/>
              <a:gd name="connsiteY351" fmla="*/ 93085 h 415636"/>
              <a:gd name="connsiteX352" fmla="*/ 142875 w 415636"/>
              <a:gd name="connsiteY352" fmla="*/ 93446 h 415636"/>
              <a:gd name="connsiteX353" fmla="*/ 139988 w 415636"/>
              <a:gd name="connsiteY353" fmla="*/ 93807 h 415636"/>
              <a:gd name="connsiteX354" fmla="*/ 136380 w 415636"/>
              <a:gd name="connsiteY354" fmla="*/ 93446 h 415636"/>
              <a:gd name="connsiteX355" fmla="*/ 132412 w 415636"/>
              <a:gd name="connsiteY355" fmla="*/ 92724 h 415636"/>
              <a:gd name="connsiteX356" fmla="*/ 128804 w 415636"/>
              <a:gd name="connsiteY356" fmla="*/ 90920 h 415636"/>
              <a:gd name="connsiteX357" fmla="*/ 125556 w 415636"/>
              <a:gd name="connsiteY357" fmla="*/ 89116 h 415636"/>
              <a:gd name="connsiteX358" fmla="*/ 92003 w 415636"/>
              <a:gd name="connsiteY358" fmla="*/ 66747 h 415636"/>
              <a:gd name="connsiteX359" fmla="*/ 66747 w 415636"/>
              <a:gd name="connsiteY359" fmla="*/ 92003 h 415636"/>
              <a:gd name="connsiteX360" fmla="*/ 89116 w 415636"/>
              <a:gd name="connsiteY360" fmla="*/ 125196 h 415636"/>
              <a:gd name="connsiteX361" fmla="*/ 91281 w 415636"/>
              <a:gd name="connsiteY361" fmla="*/ 128443 h 415636"/>
              <a:gd name="connsiteX362" fmla="*/ 92363 w 415636"/>
              <a:gd name="connsiteY362" fmla="*/ 131690 h 415636"/>
              <a:gd name="connsiteX363" fmla="*/ 93085 w 415636"/>
              <a:gd name="connsiteY363" fmla="*/ 134577 h 415636"/>
              <a:gd name="connsiteX364" fmla="*/ 93446 w 415636"/>
              <a:gd name="connsiteY364" fmla="*/ 138184 h 415636"/>
              <a:gd name="connsiteX365" fmla="*/ 93446 w 415636"/>
              <a:gd name="connsiteY365" fmla="*/ 141432 h 415636"/>
              <a:gd name="connsiteX366" fmla="*/ 93085 w 415636"/>
              <a:gd name="connsiteY366" fmla="*/ 144679 h 415636"/>
              <a:gd name="connsiteX367" fmla="*/ 92363 w 415636"/>
              <a:gd name="connsiteY367" fmla="*/ 147926 h 415636"/>
              <a:gd name="connsiteX368" fmla="*/ 91281 w 415636"/>
              <a:gd name="connsiteY368" fmla="*/ 151534 h 415636"/>
              <a:gd name="connsiteX369" fmla="*/ 89477 w 415636"/>
              <a:gd name="connsiteY369" fmla="*/ 154420 h 415636"/>
              <a:gd name="connsiteX370" fmla="*/ 88034 w 415636"/>
              <a:gd name="connsiteY370" fmla="*/ 158028 h 415636"/>
              <a:gd name="connsiteX371" fmla="*/ 86591 w 415636"/>
              <a:gd name="connsiteY371" fmla="*/ 161636 h 415636"/>
              <a:gd name="connsiteX372" fmla="*/ 85147 w 415636"/>
              <a:gd name="connsiteY372" fmla="*/ 165244 h 415636"/>
              <a:gd name="connsiteX373" fmla="*/ 83704 w 415636"/>
              <a:gd name="connsiteY373" fmla="*/ 168131 h 415636"/>
              <a:gd name="connsiteX374" fmla="*/ 82261 w 415636"/>
              <a:gd name="connsiteY374" fmla="*/ 171378 h 415636"/>
              <a:gd name="connsiteX375" fmla="*/ 80096 w 415636"/>
              <a:gd name="connsiteY375" fmla="*/ 173903 h 415636"/>
              <a:gd name="connsiteX376" fmla="*/ 77932 w 415636"/>
              <a:gd name="connsiteY376" fmla="*/ 176429 h 415636"/>
              <a:gd name="connsiteX377" fmla="*/ 75045 w 415636"/>
              <a:gd name="connsiteY377" fmla="*/ 178233 h 415636"/>
              <a:gd name="connsiteX378" fmla="*/ 72159 w 415636"/>
              <a:gd name="connsiteY378" fmla="*/ 180037 h 415636"/>
              <a:gd name="connsiteX379" fmla="*/ 68912 w 415636"/>
              <a:gd name="connsiteY379" fmla="*/ 181480 h 415636"/>
              <a:gd name="connsiteX380" fmla="*/ 65664 w 415636"/>
              <a:gd name="connsiteY380" fmla="*/ 182202 h 415636"/>
              <a:gd name="connsiteX381" fmla="*/ 25977 w 415636"/>
              <a:gd name="connsiteY381" fmla="*/ 190139 h 415636"/>
              <a:gd name="connsiteX382" fmla="*/ 25977 w 415636"/>
              <a:gd name="connsiteY382" fmla="*/ 225497 h 415636"/>
              <a:gd name="connsiteX383" fmla="*/ 65664 w 415636"/>
              <a:gd name="connsiteY383" fmla="*/ 233435 h 415636"/>
              <a:gd name="connsiteX384" fmla="*/ 68912 w 415636"/>
              <a:gd name="connsiteY384" fmla="*/ 234517 h 415636"/>
              <a:gd name="connsiteX385" fmla="*/ 72159 w 415636"/>
              <a:gd name="connsiteY385" fmla="*/ 235599 h 415636"/>
              <a:gd name="connsiteX386" fmla="*/ 75045 w 415636"/>
              <a:gd name="connsiteY386" fmla="*/ 237043 h 415636"/>
              <a:gd name="connsiteX387" fmla="*/ 77932 w 415636"/>
              <a:gd name="connsiteY387" fmla="*/ 239568 h 415636"/>
              <a:gd name="connsiteX388" fmla="*/ 80096 w 415636"/>
              <a:gd name="connsiteY388" fmla="*/ 241733 h 415636"/>
              <a:gd name="connsiteX389" fmla="*/ 82261 w 415636"/>
              <a:gd name="connsiteY389" fmla="*/ 244258 h 415636"/>
              <a:gd name="connsiteX390" fmla="*/ 83704 w 415636"/>
              <a:gd name="connsiteY390" fmla="*/ 247145 h 415636"/>
              <a:gd name="connsiteX391" fmla="*/ 85147 w 415636"/>
              <a:gd name="connsiteY391" fmla="*/ 250392 h 415636"/>
              <a:gd name="connsiteX392" fmla="*/ 86591 w 415636"/>
              <a:gd name="connsiteY392" fmla="*/ 254000 h 415636"/>
              <a:gd name="connsiteX393" fmla="*/ 88034 w 415636"/>
              <a:gd name="connsiteY393" fmla="*/ 257608 h 415636"/>
              <a:gd name="connsiteX394" fmla="*/ 89477 w 415636"/>
              <a:gd name="connsiteY394" fmla="*/ 260855 h 415636"/>
              <a:gd name="connsiteX395" fmla="*/ 91281 w 415636"/>
              <a:gd name="connsiteY395" fmla="*/ 264463 h 415636"/>
              <a:gd name="connsiteX396" fmla="*/ 92363 w 415636"/>
              <a:gd name="connsiteY396" fmla="*/ 267710 h 415636"/>
              <a:gd name="connsiteX397" fmla="*/ 93085 w 415636"/>
              <a:gd name="connsiteY397" fmla="*/ 270596 h 415636"/>
              <a:gd name="connsiteX398" fmla="*/ 93446 w 415636"/>
              <a:gd name="connsiteY398" fmla="*/ 274204 h 415636"/>
              <a:gd name="connsiteX399" fmla="*/ 93446 w 415636"/>
              <a:gd name="connsiteY399" fmla="*/ 277452 h 415636"/>
              <a:gd name="connsiteX400" fmla="*/ 93085 w 415636"/>
              <a:gd name="connsiteY400" fmla="*/ 280699 h 415636"/>
              <a:gd name="connsiteX401" fmla="*/ 92363 w 415636"/>
              <a:gd name="connsiteY401" fmla="*/ 283946 h 415636"/>
              <a:gd name="connsiteX402" fmla="*/ 91281 w 415636"/>
              <a:gd name="connsiteY402" fmla="*/ 287193 h 415636"/>
              <a:gd name="connsiteX403" fmla="*/ 89116 w 415636"/>
              <a:gd name="connsiteY403" fmla="*/ 290079 h 415636"/>
              <a:gd name="connsiteX404" fmla="*/ 66747 w 415636"/>
              <a:gd name="connsiteY404" fmla="*/ 323994 h 415636"/>
              <a:gd name="connsiteX405" fmla="*/ 92003 w 415636"/>
              <a:gd name="connsiteY405" fmla="*/ 348889 h 415636"/>
              <a:gd name="connsiteX406" fmla="*/ 125556 w 415636"/>
              <a:gd name="connsiteY406" fmla="*/ 326520 h 415636"/>
              <a:gd name="connsiteX407" fmla="*/ 128804 w 415636"/>
              <a:gd name="connsiteY407" fmla="*/ 324355 h 415636"/>
              <a:gd name="connsiteX408" fmla="*/ 132412 w 415636"/>
              <a:gd name="connsiteY408" fmla="*/ 322912 h 415636"/>
              <a:gd name="connsiteX409" fmla="*/ 136380 w 415636"/>
              <a:gd name="connsiteY409" fmla="*/ 322190 h 415636"/>
              <a:gd name="connsiteX410" fmla="*/ 139988 w 415636"/>
              <a:gd name="connsiteY410" fmla="*/ 322190 h 415636"/>
              <a:gd name="connsiteX411" fmla="*/ 142875 w 415636"/>
              <a:gd name="connsiteY411" fmla="*/ 322190 h 415636"/>
              <a:gd name="connsiteX412" fmla="*/ 145761 w 415636"/>
              <a:gd name="connsiteY412" fmla="*/ 322551 h 415636"/>
              <a:gd name="connsiteX413" fmla="*/ 148287 w 415636"/>
              <a:gd name="connsiteY413" fmla="*/ 323273 h 415636"/>
              <a:gd name="connsiteX414" fmla="*/ 151173 w 415636"/>
              <a:gd name="connsiteY414" fmla="*/ 324355 h 415636"/>
              <a:gd name="connsiteX415" fmla="*/ 154781 w 415636"/>
              <a:gd name="connsiteY415" fmla="*/ 326159 h 415636"/>
              <a:gd name="connsiteX416" fmla="*/ 158029 w 415636"/>
              <a:gd name="connsiteY416" fmla="*/ 327602 h 415636"/>
              <a:gd name="connsiteX417" fmla="*/ 161636 w 415636"/>
              <a:gd name="connsiteY417" fmla="*/ 329045 h 415636"/>
              <a:gd name="connsiteX418" fmla="*/ 165244 w 415636"/>
              <a:gd name="connsiteY418" fmla="*/ 330128 h 415636"/>
              <a:gd name="connsiteX419" fmla="*/ 168131 w 415636"/>
              <a:gd name="connsiteY419" fmla="*/ 331932 h 415636"/>
              <a:gd name="connsiteX420" fmla="*/ 171378 w 415636"/>
              <a:gd name="connsiteY420" fmla="*/ 333375 h 415636"/>
              <a:gd name="connsiteX421" fmla="*/ 174264 w 415636"/>
              <a:gd name="connsiteY421" fmla="*/ 335540 h 415636"/>
              <a:gd name="connsiteX422" fmla="*/ 176429 w 415636"/>
              <a:gd name="connsiteY422" fmla="*/ 337704 h 415636"/>
              <a:gd name="connsiteX423" fmla="*/ 178594 w 415636"/>
              <a:gd name="connsiteY423" fmla="*/ 340591 h 415636"/>
              <a:gd name="connsiteX424" fmla="*/ 180037 w 415636"/>
              <a:gd name="connsiteY424" fmla="*/ 343477 h 415636"/>
              <a:gd name="connsiteX425" fmla="*/ 181119 w 415636"/>
              <a:gd name="connsiteY425" fmla="*/ 346724 h 415636"/>
              <a:gd name="connsiteX426" fmla="*/ 182202 w 415636"/>
              <a:gd name="connsiteY426" fmla="*/ 349611 h 415636"/>
              <a:gd name="connsiteX427" fmla="*/ 190139 w 415636"/>
              <a:gd name="connsiteY427" fmla="*/ 389659 h 415636"/>
              <a:gd name="connsiteX428" fmla="*/ 225497 w 415636"/>
              <a:gd name="connsiteY428" fmla="*/ 389659 h 415636"/>
              <a:gd name="connsiteX429" fmla="*/ 233435 w 415636"/>
              <a:gd name="connsiteY429" fmla="*/ 349611 h 415636"/>
              <a:gd name="connsiteX430" fmla="*/ 234517 w 415636"/>
              <a:gd name="connsiteY430" fmla="*/ 346724 h 415636"/>
              <a:gd name="connsiteX431" fmla="*/ 235599 w 415636"/>
              <a:gd name="connsiteY431" fmla="*/ 343477 h 415636"/>
              <a:gd name="connsiteX432" fmla="*/ 237403 w 415636"/>
              <a:gd name="connsiteY432" fmla="*/ 340591 h 415636"/>
              <a:gd name="connsiteX433" fmla="*/ 239207 w 415636"/>
              <a:gd name="connsiteY433" fmla="*/ 337704 h 415636"/>
              <a:gd name="connsiteX434" fmla="*/ 241733 w 415636"/>
              <a:gd name="connsiteY434" fmla="*/ 335540 h 415636"/>
              <a:gd name="connsiteX435" fmla="*/ 244259 w 415636"/>
              <a:gd name="connsiteY435" fmla="*/ 333375 h 415636"/>
              <a:gd name="connsiteX436" fmla="*/ 247506 w 415636"/>
              <a:gd name="connsiteY436" fmla="*/ 331932 h 415636"/>
              <a:gd name="connsiteX437" fmla="*/ 250392 w 415636"/>
              <a:gd name="connsiteY437" fmla="*/ 330128 h 415636"/>
              <a:gd name="connsiteX438" fmla="*/ 254000 w 415636"/>
              <a:gd name="connsiteY438" fmla="*/ 329045 h 415636"/>
              <a:gd name="connsiteX439" fmla="*/ 257608 w 415636"/>
              <a:gd name="connsiteY439" fmla="*/ 327602 h 415636"/>
              <a:gd name="connsiteX440" fmla="*/ 261216 w 415636"/>
              <a:gd name="connsiteY440" fmla="*/ 326159 h 415636"/>
              <a:gd name="connsiteX441" fmla="*/ 264463 w 415636"/>
              <a:gd name="connsiteY441" fmla="*/ 324355 h 415636"/>
              <a:gd name="connsiteX442" fmla="*/ 267349 w 415636"/>
              <a:gd name="connsiteY442" fmla="*/ 323273 h 415636"/>
              <a:gd name="connsiteX443" fmla="*/ 269875 w 415636"/>
              <a:gd name="connsiteY443" fmla="*/ 322551 h 415636"/>
              <a:gd name="connsiteX444" fmla="*/ 272761 w 415636"/>
              <a:gd name="connsiteY444" fmla="*/ 322190 h 415636"/>
              <a:gd name="connsiteX445" fmla="*/ 276009 w 415636"/>
              <a:gd name="connsiteY445" fmla="*/ 322190 h 415636"/>
              <a:gd name="connsiteX446" fmla="*/ 279256 w 415636"/>
              <a:gd name="connsiteY446" fmla="*/ 322190 h 415636"/>
              <a:gd name="connsiteX447" fmla="*/ 283224 w 415636"/>
              <a:gd name="connsiteY447" fmla="*/ 322912 h 415636"/>
              <a:gd name="connsiteX448" fmla="*/ 286832 w 415636"/>
              <a:gd name="connsiteY448" fmla="*/ 324355 h 415636"/>
              <a:gd name="connsiteX449" fmla="*/ 290440 w 415636"/>
              <a:gd name="connsiteY449" fmla="*/ 326520 h 415636"/>
              <a:gd name="connsiteX450" fmla="*/ 323633 w 415636"/>
              <a:gd name="connsiteY450" fmla="*/ 348889 h 415636"/>
              <a:gd name="connsiteX451" fmla="*/ 348889 w 415636"/>
              <a:gd name="connsiteY451" fmla="*/ 323994 h 415636"/>
              <a:gd name="connsiteX452" fmla="*/ 326520 w 415636"/>
              <a:gd name="connsiteY452" fmla="*/ 290079 h 415636"/>
              <a:gd name="connsiteX453" fmla="*/ 324716 w 415636"/>
              <a:gd name="connsiteY453" fmla="*/ 287193 h 415636"/>
              <a:gd name="connsiteX454" fmla="*/ 323273 w 415636"/>
              <a:gd name="connsiteY454" fmla="*/ 283946 h 415636"/>
              <a:gd name="connsiteX455" fmla="*/ 322551 w 415636"/>
              <a:gd name="connsiteY455" fmla="*/ 280699 h 415636"/>
              <a:gd name="connsiteX456" fmla="*/ 322190 w 415636"/>
              <a:gd name="connsiteY456" fmla="*/ 277452 h 415636"/>
              <a:gd name="connsiteX457" fmla="*/ 322190 w 415636"/>
              <a:gd name="connsiteY457" fmla="*/ 274204 h 415636"/>
              <a:gd name="connsiteX458" fmla="*/ 322551 w 415636"/>
              <a:gd name="connsiteY458" fmla="*/ 270596 h 415636"/>
              <a:gd name="connsiteX459" fmla="*/ 323273 w 415636"/>
              <a:gd name="connsiteY459" fmla="*/ 267710 h 415636"/>
              <a:gd name="connsiteX460" fmla="*/ 324716 w 415636"/>
              <a:gd name="connsiteY460" fmla="*/ 264463 h 415636"/>
              <a:gd name="connsiteX461" fmla="*/ 326159 w 415636"/>
              <a:gd name="connsiteY461" fmla="*/ 260855 h 415636"/>
              <a:gd name="connsiteX462" fmla="*/ 327602 w 415636"/>
              <a:gd name="connsiteY462" fmla="*/ 257608 h 415636"/>
              <a:gd name="connsiteX463" fmla="*/ 329406 w 415636"/>
              <a:gd name="connsiteY463" fmla="*/ 254000 h 415636"/>
              <a:gd name="connsiteX464" fmla="*/ 330489 w 415636"/>
              <a:gd name="connsiteY464" fmla="*/ 250392 h 415636"/>
              <a:gd name="connsiteX465" fmla="*/ 331571 w 415636"/>
              <a:gd name="connsiteY465" fmla="*/ 247145 h 415636"/>
              <a:gd name="connsiteX466" fmla="*/ 333375 w 415636"/>
              <a:gd name="connsiteY466" fmla="*/ 244258 h 415636"/>
              <a:gd name="connsiteX467" fmla="*/ 335540 w 415636"/>
              <a:gd name="connsiteY467" fmla="*/ 241733 h 415636"/>
              <a:gd name="connsiteX468" fmla="*/ 337704 w 415636"/>
              <a:gd name="connsiteY468" fmla="*/ 239568 h 415636"/>
              <a:gd name="connsiteX469" fmla="*/ 340591 w 415636"/>
              <a:gd name="connsiteY469" fmla="*/ 237043 h 415636"/>
              <a:gd name="connsiteX470" fmla="*/ 343116 w 415636"/>
              <a:gd name="connsiteY470" fmla="*/ 235599 h 415636"/>
              <a:gd name="connsiteX471" fmla="*/ 346364 w 415636"/>
              <a:gd name="connsiteY471" fmla="*/ 234517 h 415636"/>
              <a:gd name="connsiteX472" fmla="*/ 349972 w 415636"/>
              <a:gd name="connsiteY472" fmla="*/ 233435 h 415636"/>
              <a:gd name="connsiteX473" fmla="*/ 389659 w 415636"/>
              <a:gd name="connsiteY473" fmla="*/ 225497 h 415636"/>
              <a:gd name="connsiteX474" fmla="*/ 389659 w 415636"/>
              <a:gd name="connsiteY474" fmla="*/ 190139 h 415636"/>
              <a:gd name="connsiteX475" fmla="*/ 349972 w 415636"/>
              <a:gd name="connsiteY475" fmla="*/ 182202 h 415636"/>
              <a:gd name="connsiteX476" fmla="*/ 346364 w 415636"/>
              <a:gd name="connsiteY476" fmla="*/ 181480 h 415636"/>
              <a:gd name="connsiteX477" fmla="*/ 343116 w 415636"/>
              <a:gd name="connsiteY477" fmla="*/ 180037 h 415636"/>
              <a:gd name="connsiteX478" fmla="*/ 340591 w 415636"/>
              <a:gd name="connsiteY478" fmla="*/ 178233 h 415636"/>
              <a:gd name="connsiteX479" fmla="*/ 337704 w 415636"/>
              <a:gd name="connsiteY479" fmla="*/ 176429 h 415636"/>
              <a:gd name="connsiteX480" fmla="*/ 335540 w 415636"/>
              <a:gd name="connsiteY480" fmla="*/ 173903 h 415636"/>
              <a:gd name="connsiteX481" fmla="*/ 333375 w 415636"/>
              <a:gd name="connsiteY481" fmla="*/ 171378 h 415636"/>
              <a:gd name="connsiteX482" fmla="*/ 331571 w 415636"/>
              <a:gd name="connsiteY482" fmla="*/ 168131 h 415636"/>
              <a:gd name="connsiteX483" fmla="*/ 330489 w 415636"/>
              <a:gd name="connsiteY483" fmla="*/ 165244 h 415636"/>
              <a:gd name="connsiteX484" fmla="*/ 329406 w 415636"/>
              <a:gd name="connsiteY484" fmla="*/ 161636 h 415636"/>
              <a:gd name="connsiteX485" fmla="*/ 327602 w 415636"/>
              <a:gd name="connsiteY485" fmla="*/ 158028 h 415636"/>
              <a:gd name="connsiteX486" fmla="*/ 326159 w 415636"/>
              <a:gd name="connsiteY486" fmla="*/ 154420 h 415636"/>
              <a:gd name="connsiteX487" fmla="*/ 324716 w 415636"/>
              <a:gd name="connsiteY487" fmla="*/ 151173 h 415636"/>
              <a:gd name="connsiteX488" fmla="*/ 323273 w 415636"/>
              <a:gd name="connsiteY488" fmla="*/ 147926 h 415636"/>
              <a:gd name="connsiteX489" fmla="*/ 322551 w 415636"/>
              <a:gd name="connsiteY489" fmla="*/ 144679 h 415636"/>
              <a:gd name="connsiteX490" fmla="*/ 322190 w 415636"/>
              <a:gd name="connsiteY490" fmla="*/ 141432 h 415636"/>
              <a:gd name="connsiteX491" fmla="*/ 322190 w 415636"/>
              <a:gd name="connsiteY491" fmla="*/ 138184 h 415636"/>
              <a:gd name="connsiteX492" fmla="*/ 322551 w 415636"/>
              <a:gd name="connsiteY492" fmla="*/ 134577 h 415636"/>
              <a:gd name="connsiteX493" fmla="*/ 323273 w 415636"/>
              <a:gd name="connsiteY493" fmla="*/ 131690 h 415636"/>
              <a:gd name="connsiteX494" fmla="*/ 324716 w 415636"/>
              <a:gd name="connsiteY494" fmla="*/ 128443 h 415636"/>
              <a:gd name="connsiteX495" fmla="*/ 326520 w 415636"/>
              <a:gd name="connsiteY495" fmla="*/ 125196 h 415636"/>
              <a:gd name="connsiteX496" fmla="*/ 348889 w 415636"/>
              <a:gd name="connsiteY496" fmla="*/ 92003 h 415636"/>
              <a:gd name="connsiteX497" fmla="*/ 323633 w 415636"/>
              <a:gd name="connsiteY497" fmla="*/ 66747 h 415636"/>
              <a:gd name="connsiteX498" fmla="*/ 290440 w 415636"/>
              <a:gd name="connsiteY498" fmla="*/ 89116 h 415636"/>
              <a:gd name="connsiteX499" fmla="*/ 286832 w 415636"/>
              <a:gd name="connsiteY499" fmla="*/ 90920 h 415636"/>
              <a:gd name="connsiteX500" fmla="*/ 283224 w 415636"/>
              <a:gd name="connsiteY500" fmla="*/ 92724 h 415636"/>
              <a:gd name="connsiteX501" fmla="*/ 279256 w 415636"/>
              <a:gd name="connsiteY501" fmla="*/ 93446 h 415636"/>
              <a:gd name="connsiteX502" fmla="*/ 276009 w 415636"/>
              <a:gd name="connsiteY502" fmla="*/ 93807 h 415636"/>
              <a:gd name="connsiteX503" fmla="*/ 272761 w 415636"/>
              <a:gd name="connsiteY503" fmla="*/ 93446 h 415636"/>
              <a:gd name="connsiteX504" fmla="*/ 269875 w 415636"/>
              <a:gd name="connsiteY504" fmla="*/ 93085 h 415636"/>
              <a:gd name="connsiteX505" fmla="*/ 267349 w 415636"/>
              <a:gd name="connsiteY505" fmla="*/ 92363 h 415636"/>
              <a:gd name="connsiteX506" fmla="*/ 264102 w 415636"/>
              <a:gd name="connsiteY506" fmla="*/ 90920 h 415636"/>
              <a:gd name="connsiteX507" fmla="*/ 261216 w 415636"/>
              <a:gd name="connsiteY507" fmla="*/ 89477 h 415636"/>
              <a:gd name="connsiteX508" fmla="*/ 257608 w 415636"/>
              <a:gd name="connsiteY508" fmla="*/ 88034 h 415636"/>
              <a:gd name="connsiteX509" fmla="*/ 254000 w 415636"/>
              <a:gd name="connsiteY509" fmla="*/ 86230 h 415636"/>
              <a:gd name="connsiteX510" fmla="*/ 250392 w 415636"/>
              <a:gd name="connsiteY510" fmla="*/ 85148 h 415636"/>
              <a:gd name="connsiteX511" fmla="*/ 247506 w 415636"/>
              <a:gd name="connsiteY511" fmla="*/ 84065 h 415636"/>
              <a:gd name="connsiteX512" fmla="*/ 244259 w 415636"/>
              <a:gd name="connsiteY512" fmla="*/ 82261 h 415636"/>
              <a:gd name="connsiteX513" fmla="*/ 241733 w 415636"/>
              <a:gd name="connsiteY513" fmla="*/ 80096 h 415636"/>
              <a:gd name="connsiteX514" fmla="*/ 239207 w 415636"/>
              <a:gd name="connsiteY514" fmla="*/ 77932 h 415636"/>
              <a:gd name="connsiteX515" fmla="*/ 237403 w 415636"/>
              <a:gd name="connsiteY515" fmla="*/ 75045 h 415636"/>
              <a:gd name="connsiteX516" fmla="*/ 235599 w 415636"/>
              <a:gd name="connsiteY516" fmla="*/ 72520 h 415636"/>
              <a:gd name="connsiteX517" fmla="*/ 234156 w 415636"/>
              <a:gd name="connsiteY517" fmla="*/ 69273 h 415636"/>
              <a:gd name="connsiteX518" fmla="*/ 233435 w 415636"/>
              <a:gd name="connsiteY518" fmla="*/ 65665 h 415636"/>
              <a:gd name="connsiteX519" fmla="*/ 225497 w 415636"/>
              <a:gd name="connsiteY519" fmla="*/ 25977 h 415636"/>
              <a:gd name="connsiteX520" fmla="*/ 190139 w 415636"/>
              <a:gd name="connsiteY520" fmla="*/ 0 h 415636"/>
              <a:gd name="connsiteX521" fmla="*/ 225497 w 415636"/>
              <a:gd name="connsiteY521" fmla="*/ 0 h 415636"/>
              <a:gd name="connsiteX522" fmla="*/ 228023 w 415636"/>
              <a:gd name="connsiteY522" fmla="*/ 361 h 415636"/>
              <a:gd name="connsiteX523" fmla="*/ 229827 w 415636"/>
              <a:gd name="connsiteY523" fmla="*/ 361 h 415636"/>
              <a:gd name="connsiteX524" fmla="*/ 232352 w 415636"/>
              <a:gd name="connsiteY524" fmla="*/ 1082 h 415636"/>
              <a:gd name="connsiteX525" fmla="*/ 234156 w 415636"/>
              <a:gd name="connsiteY525" fmla="*/ 1443 h 415636"/>
              <a:gd name="connsiteX526" fmla="*/ 238486 w 415636"/>
              <a:gd name="connsiteY526" fmla="*/ 3247 h 415636"/>
              <a:gd name="connsiteX527" fmla="*/ 242094 w 415636"/>
              <a:gd name="connsiteY527" fmla="*/ 5773 h 415636"/>
              <a:gd name="connsiteX528" fmla="*/ 244980 w 415636"/>
              <a:gd name="connsiteY528" fmla="*/ 8659 h 415636"/>
              <a:gd name="connsiteX529" fmla="*/ 247867 w 415636"/>
              <a:gd name="connsiteY529" fmla="*/ 12267 h 415636"/>
              <a:gd name="connsiteX530" fmla="*/ 248588 w 415636"/>
              <a:gd name="connsiteY530" fmla="*/ 14432 h 415636"/>
              <a:gd name="connsiteX531" fmla="*/ 249670 w 415636"/>
              <a:gd name="connsiteY531" fmla="*/ 16597 h 415636"/>
              <a:gd name="connsiteX532" fmla="*/ 250392 w 415636"/>
              <a:gd name="connsiteY532" fmla="*/ 18400 h 415636"/>
              <a:gd name="connsiteX533" fmla="*/ 250753 w 415636"/>
              <a:gd name="connsiteY533" fmla="*/ 20926 h 415636"/>
              <a:gd name="connsiteX534" fmla="*/ 259051 w 415636"/>
              <a:gd name="connsiteY534" fmla="*/ 60614 h 415636"/>
              <a:gd name="connsiteX535" fmla="*/ 263381 w 415636"/>
              <a:gd name="connsiteY535" fmla="*/ 62057 h 415636"/>
              <a:gd name="connsiteX536" fmla="*/ 267349 w 415636"/>
              <a:gd name="connsiteY536" fmla="*/ 63861 h 415636"/>
              <a:gd name="connsiteX537" fmla="*/ 271679 w 415636"/>
              <a:gd name="connsiteY537" fmla="*/ 65665 h 415636"/>
              <a:gd name="connsiteX538" fmla="*/ 276009 w 415636"/>
              <a:gd name="connsiteY538" fmla="*/ 67829 h 415636"/>
              <a:gd name="connsiteX539" fmla="*/ 309202 w 415636"/>
              <a:gd name="connsiteY539" fmla="*/ 45099 h 415636"/>
              <a:gd name="connsiteX540" fmla="*/ 312810 w 415636"/>
              <a:gd name="connsiteY540" fmla="*/ 43295 h 415636"/>
              <a:gd name="connsiteX541" fmla="*/ 316418 w 415636"/>
              <a:gd name="connsiteY541" fmla="*/ 41852 h 415636"/>
              <a:gd name="connsiteX542" fmla="*/ 320386 w 415636"/>
              <a:gd name="connsiteY542" fmla="*/ 41131 h 415636"/>
              <a:gd name="connsiteX543" fmla="*/ 323633 w 415636"/>
              <a:gd name="connsiteY543" fmla="*/ 40770 h 415636"/>
              <a:gd name="connsiteX544" fmla="*/ 326520 w 415636"/>
              <a:gd name="connsiteY544" fmla="*/ 40770 h 415636"/>
              <a:gd name="connsiteX545" fmla="*/ 328685 w 415636"/>
              <a:gd name="connsiteY545" fmla="*/ 41131 h 415636"/>
              <a:gd name="connsiteX546" fmla="*/ 331210 w 415636"/>
              <a:gd name="connsiteY546" fmla="*/ 41852 h 415636"/>
              <a:gd name="connsiteX547" fmla="*/ 333736 w 415636"/>
              <a:gd name="connsiteY547" fmla="*/ 42574 h 415636"/>
              <a:gd name="connsiteX548" fmla="*/ 335901 w 415636"/>
              <a:gd name="connsiteY548" fmla="*/ 44017 h 415636"/>
              <a:gd name="connsiteX549" fmla="*/ 338065 w 415636"/>
              <a:gd name="connsiteY549" fmla="*/ 45099 h 415636"/>
              <a:gd name="connsiteX550" fmla="*/ 340230 w 415636"/>
              <a:gd name="connsiteY550" fmla="*/ 46543 h 415636"/>
              <a:gd name="connsiteX551" fmla="*/ 342034 w 415636"/>
              <a:gd name="connsiteY551" fmla="*/ 48346 h 415636"/>
              <a:gd name="connsiteX552" fmla="*/ 367290 w 415636"/>
              <a:gd name="connsiteY552" fmla="*/ 73602 h 415636"/>
              <a:gd name="connsiteX553" fmla="*/ 369094 w 415636"/>
              <a:gd name="connsiteY553" fmla="*/ 75045 h 415636"/>
              <a:gd name="connsiteX554" fmla="*/ 370176 w 415636"/>
              <a:gd name="connsiteY554" fmla="*/ 76849 h 415636"/>
              <a:gd name="connsiteX555" fmla="*/ 371258 w 415636"/>
              <a:gd name="connsiteY555" fmla="*/ 78653 h 415636"/>
              <a:gd name="connsiteX556" fmla="*/ 372341 w 415636"/>
              <a:gd name="connsiteY556" fmla="*/ 80457 h 415636"/>
              <a:gd name="connsiteX557" fmla="*/ 374145 w 415636"/>
              <a:gd name="connsiteY557" fmla="*/ 84787 h 415636"/>
              <a:gd name="connsiteX558" fmla="*/ 374866 w 415636"/>
              <a:gd name="connsiteY558" fmla="*/ 89116 h 415636"/>
              <a:gd name="connsiteX559" fmla="*/ 374866 w 415636"/>
              <a:gd name="connsiteY559" fmla="*/ 93446 h 415636"/>
              <a:gd name="connsiteX560" fmla="*/ 374145 w 415636"/>
              <a:gd name="connsiteY560" fmla="*/ 98136 h 415636"/>
              <a:gd name="connsiteX561" fmla="*/ 373784 w 415636"/>
              <a:gd name="connsiteY561" fmla="*/ 99940 h 415636"/>
              <a:gd name="connsiteX562" fmla="*/ 372702 w 415636"/>
              <a:gd name="connsiteY562" fmla="*/ 102105 h 415636"/>
              <a:gd name="connsiteX563" fmla="*/ 371619 w 415636"/>
              <a:gd name="connsiteY563" fmla="*/ 104270 h 415636"/>
              <a:gd name="connsiteX564" fmla="*/ 370537 w 415636"/>
              <a:gd name="connsiteY564" fmla="*/ 106074 h 415636"/>
              <a:gd name="connsiteX565" fmla="*/ 347807 w 415636"/>
              <a:gd name="connsiteY565" fmla="*/ 139628 h 415636"/>
              <a:gd name="connsiteX566" fmla="*/ 349972 w 415636"/>
              <a:gd name="connsiteY566" fmla="*/ 143957 h 415636"/>
              <a:gd name="connsiteX567" fmla="*/ 351775 w 415636"/>
              <a:gd name="connsiteY567" fmla="*/ 148287 h 415636"/>
              <a:gd name="connsiteX568" fmla="*/ 353219 w 415636"/>
              <a:gd name="connsiteY568" fmla="*/ 152255 h 415636"/>
              <a:gd name="connsiteX569" fmla="*/ 355023 w 415636"/>
              <a:gd name="connsiteY569" fmla="*/ 156585 h 415636"/>
              <a:gd name="connsiteX570" fmla="*/ 394710 w 415636"/>
              <a:gd name="connsiteY570" fmla="*/ 164523 h 415636"/>
              <a:gd name="connsiteX571" fmla="*/ 396875 w 415636"/>
              <a:gd name="connsiteY571" fmla="*/ 165244 h 415636"/>
              <a:gd name="connsiteX572" fmla="*/ 399040 w 415636"/>
              <a:gd name="connsiteY572" fmla="*/ 165966 h 415636"/>
              <a:gd name="connsiteX573" fmla="*/ 401204 w 415636"/>
              <a:gd name="connsiteY573" fmla="*/ 167048 h 415636"/>
              <a:gd name="connsiteX574" fmla="*/ 403369 w 415636"/>
              <a:gd name="connsiteY574" fmla="*/ 167770 h 415636"/>
              <a:gd name="connsiteX575" fmla="*/ 406616 w 415636"/>
              <a:gd name="connsiteY575" fmla="*/ 170656 h 415636"/>
              <a:gd name="connsiteX576" fmla="*/ 409864 w 415636"/>
              <a:gd name="connsiteY576" fmla="*/ 173543 h 415636"/>
              <a:gd name="connsiteX577" fmla="*/ 412389 w 415636"/>
              <a:gd name="connsiteY577" fmla="*/ 177150 h 415636"/>
              <a:gd name="connsiteX578" fmla="*/ 414193 w 415636"/>
              <a:gd name="connsiteY578" fmla="*/ 181480 h 415636"/>
              <a:gd name="connsiteX579" fmla="*/ 414554 w 415636"/>
              <a:gd name="connsiteY579" fmla="*/ 183284 h 415636"/>
              <a:gd name="connsiteX580" fmla="*/ 415275 w 415636"/>
              <a:gd name="connsiteY580" fmla="*/ 185810 h 415636"/>
              <a:gd name="connsiteX581" fmla="*/ 415275 w 415636"/>
              <a:gd name="connsiteY581" fmla="*/ 187614 h 415636"/>
              <a:gd name="connsiteX582" fmla="*/ 415636 w 415636"/>
              <a:gd name="connsiteY582" fmla="*/ 190139 h 415636"/>
              <a:gd name="connsiteX583" fmla="*/ 415636 w 415636"/>
              <a:gd name="connsiteY583" fmla="*/ 225497 h 415636"/>
              <a:gd name="connsiteX584" fmla="*/ 415275 w 415636"/>
              <a:gd name="connsiteY584" fmla="*/ 227662 h 415636"/>
              <a:gd name="connsiteX585" fmla="*/ 415275 w 415636"/>
              <a:gd name="connsiteY585" fmla="*/ 230187 h 415636"/>
              <a:gd name="connsiteX586" fmla="*/ 414554 w 415636"/>
              <a:gd name="connsiteY586" fmla="*/ 231991 h 415636"/>
              <a:gd name="connsiteX587" fmla="*/ 414193 w 415636"/>
              <a:gd name="connsiteY587" fmla="*/ 234517 h 415636"/>
              <a:gd name="connsiteX588" fmla="*/ 412389 w 415636"/>
              <a:gd name="connsiteY588" fmla="*/ 238486 h 415636"/>
              <a:gd name="connsiteX589" fmla="*/ 409864 w 415636"/>
              <a:gd name="connsiteY589" fmla="*/ 241733 h 415636"/>
              <a:gd name="connsiteX590" fmla="*/ 406616 w 415636"/>
              <a:gd name="connsiteY590" fmla="*/ 244980 h 415636"/>
              <a:gd name="connsiteX591" fmla="*/ 403369 w 415636"/>
              <a:gd name="connsiteY591" fmla="*/ 247866 h 415636"/>
              <a:gd name="connsiteX592" fmla="*/ 401204 w 415636"/>
              <a:gd name="connsiteY592" fmla="*/ 248949 h 415636"/>
              <a:gd name="connsiteX593" fmla="*/ 399040 w 415636"/>
              <a:gd name="connsiteY593" fmla="*/ 249670 h 415636"/>
              <a:gd name="connsiteX594" fmla="*/ 396875 w 415636"/>
              <a:gd name="connsiteY594" fmla="*/ 250392 h 415636"/>
              <a:gd name="connsiteX595" fmla="*/ 394710 w 415636"/>
              <a:gd name="connsiteY595" fmla="*/ 250753 h 415636"/>
              <a:gd name="connsiteX596" fmla="*/ 355023 w 415636"/>
              <a:gd name="connsiteY596" fmla="*/ 259051 h 415636"/>
              <a:gd name="connsiteX597" fmla="*/ 353219 w 415636"/>
              <a:gd name="connsiteY597" fmla="*/ 263381 h 415636"/>
              <a:gd name="connsiteX598" fmla="*/ 351775 w 415636"/>
              <a:gd name="connsiteY598" fmla="*/ 267710 h 415636"/>
              <a:gd name="connsiteX599" fmla="*/ 349972 w 415636"/>
              <a:gd name="connsiteY599" fmla="*/ 271318 h 415636"/>
              <a:gd name="connsiteX600" fmla="*/ 347807 w 415636"/>
              <a:gd name="connsiteY600" fmla="*/ 275648 h 415636"/>
              <a:gd name="connsiteX601" fmla="*/ 370537 w 415636"/>
              <a:gd name="connsiteY601" fmla="*/ 309562 h 415636"/>
              <a:gd name="connsiteX602" fmla="*/ 371619 w 415636"/>
              <a:gd name="connsiteY602" fmla="*/ 311727 h 415636"/>
              <a:gd name="connsiteX603" fmla="*/ 372702 w 415636"/>
              <a:gd name="connsiteY603" fmla="*/ 313531 h 415636"/>
              <a:gd name="connsiteX604" fmla="*/ 373784 w 415636"/>
              <a:gd name="connsiteY604" fmla="*/ 315335 h 415636"/>
              <a:gd name="connsiteX605" fmla="*/ 374145 w 415636"/>
              <a:gd name="connsiteY605" fmla="*/ 317861 h 415636"/>
              <a:gd name="connsiteX606" fmla="*/ 374866 w 415636"/>
              <a:gd name="connsiteY606" fmla="*/ 322190 h 415636"/>
              <a:gd name="connsiteX607" fmla="*/ 374866 w 415636"/>
              <a:gd name="connsiteY607" fmla="*/ 326520 h 415636"/>
              <a:gd name="connsiteX608" fmla="*/ 374145 w 415636"/>
              <a:gd name="connsiteY608" fmla="*/ 330849 h 415636"/>
              <a:gd name="connsiteX609" fmla="*/ 372341 w 415636"/>
              <a:gd name="connsiteY609" fmla="*/ 334818 h 415636"/>
              <a:gd name="connsiteX610" fmla="*/ 371258 w 415636"/>
              <a:gd name="connsiteY610" fmla="*/ 336983 h 415636"/>
              <a:gd name="connsiteX611" fmla="*/ 370176 w 415636"/>
              <a:gd name="connsiteY611" fmla="*/ 338787 h 415636"/>
              <a:gd name="connsiteX612" fmla="*/ 369094 w 415636"/>
              <a:gd name="connsiteY612" fmla="*/ 340591 h 415636"/>
              <a:gd name="connsiteX613" fmla="*/ 367290 w 415636"/>
              <a:gd name="connsiteY613" fmla="*/ 342395 h 415636"/>
              <a:gd name="connsiteX614" fmla="*/ 342034 w 415636"/>
              <a:gd name="connsiteY614" fmla="*/ 367290 h 415636"/>
              <a:gd name="connsiteX615" fmla="*/ 340230 w 415636"/>
              <a:gd name="connsiteY615" fmla="*/ 368733 h 415636"/>
              <a:gd name="connsiteX616" fmla="*/ 338065 w 415636"/>
              <a:gd name="connsiteY616" fmla="*/ 370537 h 415636"/>
              <a:gd name="connsiteX617" fmla="*/ 335901 w 415636"/>
              <a:gd name="connsiteY617" fmla="*/ 371980 h 415636"/>
              <a:gd name="connsiteX618" fmla="*/ 333736 w 415636"/>
              <a:gd name="connsiteY618" fmla="*/ 372702 h 415636"/>
              <a:gd name="connsiteX619" fmla="*/ 331210 w 415636"/>
              <a:gd name="connsiteY619" fmla="*/ 373784 h 415636"/>
              <a:gd name="connsiteX620" fmla="*/ 328685 w 415636"/>
              <a:gd name="connsiteY620" fmla="*/ 374505 h 415636"/>
              <a:gd name="connsiteX621" fmla="*/ 326520 w 415636"/>
              <a:gd name="connsiteY621" fmla="*/ 374866 h 415636"/>
              <a:gd name="connsiteX622" fmla="*/ 323633 w 415636"/>
              <a:gd name="connsiteY622" fmla="*/ 374866 h 415636"/>
              <a:gd name="connsiteX623" fmla="*/ 320386 w 415636"/>
              <a:gd name="connsiteY623" fmla="*/ 374866 h 415636"/>
              <a:gd name="connsiteX624" fmla="*/ 316418 w 415636"/>
              <a:gd name="connsiteY624" fmla="*/ 373784 h 415636"/>
              <a:gd name="connsiteX625" fmla="*/ 312810 w 415636"/>
              <a:gd name="connsiteY625" fmla="*/ 372341 h 415636"/>
              <a:gd name="connsiteX626" fmla="*/ 309202 w 415636"/>
              <a:gd name="connsiteY626" fmla="*/ 370537 h 415636"/>
              <a:gd name="connsiteX627" fmla="*/ 276009 w 415636"/>
              <a:gd name="connsiteY627" fmla="*/ 347807 h 415636"/>
              <a:gd name="connsiteX628" fmla="*/ 271679 w 415636"/>
              <a:gd name="connsiteY628" fmla="*/ 349611 h 415636"/>
              <a:gd name="connsiteX629" fmla="*/ 267349 w 415636"/>
              <a:gd name="connsiteY629" fmla="*/ 351775 h 415636"/>
              <a:gd name="connsiteX630" fmla="*/ 263381 w 415636"/>
              <a:gd name="connsiteY630" fmla="*/ 353219 h 415636"/>
              <a:gd name="connsiteX631" fmla="*/ 259051 w 415636"/>
              <a:gd name="connsiteY631" fmla="*/ 355023 h 415636"/>
              <a:gd name="connsiteX632" fmla="*/ 250753 w 415636"/>
              <a:gd name="connsiteY632" fmla="*/ 394710 h 415636"/>
              <a:gd name="connsiteX633" fmla="*/ 250392 w 415636"/>
              <a:gd name="connsiteY633" fmla="*/ 396875 h 415636"/>
              <a:gd name="connsiteX634" fmla="*/ 249670 w 415636"/>
              <a:gd name="connsiteY634" fmla="*/ 399400 h 415636"/>
              <a:gd name="connsiteX635" fmla="*/ 248588 w 415636"/>
              <a:gd name="connsiteY635" fmla="*/ 401204 h 415636"/>
              <a:gd name="connsiteX636" fmla="*/ 247867 w 415636"/>
              <a:gd name="connsiteY636" fmla="*/ 403008 h 415636"/>
              <a:gd name="connsiteX637" fmla="*/ 244980 w 415636"/>
              <a:gd name="connsiteY637" fmla="*/ 406616 h 415636"/>
              <a:gd name="connsiteX638" fmla="*/ 242094 w 415636"/>
              <a:gd name="connsiteY638" fmla="*/ 409863 h 415636"/>
              <a:gd name="connsiteX639" fmla="*/ 238486 w 415636"/>
              <a:gd name="connsiteY639" fmla="*/ 412028 h 415636"/>
              <a:gd name="connsiteX640" fmla="*/ 234156 w 415636"/>
              <a:gd name="connsiteY640" fmla="*/ 414193 h 415636"/>
              <a:gd name="connsiteX641" fmla="*/ 232352 w 415636"/>
              <a:gd name="connsiteY641" fmla="*/ 414915 h 415636"/>
              <a:gd name="connsiteX642" fmla="*/ 229827 w 415636"/>
              <a:gd name="connsiteY642" fmla="*/ 415275 h 415636"/>
              <a:gd name="connsiteX643" fmla="*/ 228023 w 415636"/>
              <a:gd name="connsiteY643" fmla="*/ 415636 h 415636"/>
              <a:gd name="connsiteX644" fmla="*/ 225497 w 415636"/>
              <a:gd name="connsiteY644" fmla="*/ 415636 h 415636"/>
              <a:gd name="connsiteX645" fmla="*/ 190139 w 415636"/>
              <a:gd name="connsiteY645" fmla="*/ 415636 h 415636"/>
              <a:gd name="connsiteX646" fmla="*/ 187614 w 415636"/>
              <a:gd name="connsiteY646" fmla="*/ 415636 h 415636"/>
              <a:gd name="connsiteX647" fmla="*/ 185449 w 415636"/>
              <a:gd name="connsiteY647" fmla="*/ 415275 h 415636"/>
              <a:gd name="connsiteX648" fmla="*/ 183645 w 415636"/>
              <a:gd name="connsiteY648" fmla="*/ 414915 h 415636"/>
              <a:gd name="connsiteX649" fmla="*/ 181119 w 415636"/>
              <a:gd name="connsiteY649" fmla="*/ 414193 h 415636"/>
              <a:gd name="connsiteX650" fmla="*/ 177151 w 415636"/>
              <a:gd name="connsiteY650" fmla="*/ 412028 h 415636"/>
              <a:gd name="connsiteX651" fmla="*/ 173903 w 415636"/>
              <a:gd name="connsiteY651" fmla="*/ 409863 h 415636"/>
              <a:gd name="connsiteX652" fmla="*/ 170656 w 415636"/>
              <a:gd name="connsiteY652" fmla="*/ 406616 h 415636"/>
              <a:gd name="connsiteX653" fmla="*/ 167770 w 415636"/>
              <a:gd name="connsiteY653" fmla="*/ 403008 h 415636"/>
              <a:gd name="connsiteX654" fmla="*/ 166688 w 415636"/>
              <a:gd name="connsiteY654" fmla="*/ 401204 h 415636"/>
              <a:gd name="connsiteX655" fmla="*/ 165966 w 415636"/>
              <a:gd name="connsiteY655" fmla="*/ 399400 h 415636"/>
              <a:gd name="connsiteX656" fmla="*/ 165244 w 415636"/>
              <a:gd name="connsiteY656" fmla="*/ 396875 h 415636"/>
              <a:gd name="connsiteX657" fmla="*/ 164884 w 415636"/>
              <a:gd name="connsiteY657" fmla="*/ 394710 h 415636"/>
              <a:gd name="connsiteX658" fmla="*/ 156585 w 415636"/>
              <a:gd name="connsiteY658" fmla="*/ 355023 h 415636"/>
              <a:gd name="connsiteX659" fmla="*/ 152255 w 415636"/>
              <a:gd name="connsiteY659" fmla="*/ 353219 h 415636"/>
              <a:gd name="connsiteX660" fmla="*/ 147926 w 415636"/>
              <a:gd name="connsiteY660" fmla="*/ 351775 h 415636"/>
              <a:gd name="connsiteX661" fmla="*/ 144318 w 415636"/>
              <a:gd name="connsiteY661" fmla="*/ 349611 h 415636"/>
              <a:gd name="connsiteX662" fmla="*/ 139988 w 415636"/>
              <a:gd name="connsiteY662" fmla="*/ 347807 h 415636"/>
              <a:gd name="connsiteX663" fmla="*/ 106434 w 415636"/>
              <a:gd name="connsiteY663" fmla="*/ 370537 h 415636"/>
              <a:gd name="connsiteX664" fmla="*/ 102826 w 415636"/>
              <a:gd name="connsiteY664" fmla="*/ 372341 h 415636"/>
              <a:gd name="connsiteX665" fmla="*/ 99218 w 415636"/>
              <a:gd name="connsiteY665" fmla="*/ 373784 h 415636"/>
              <a:gd name="connsiteX666" fmla="*/ 95610 w 415636"/>
              <a:gd name="connsiteY666" fmla="*/ 374866 h 415636"/>
              <a:gd name="connsiteX667" fmla="*/ 92003 w 415636"/>
              <a:gd name="connsiteY667" fmla="*/ 374866 h 415636"/>
              <a:gd name="connsiteX668" fmla="*/ 89116 w 415636"/>
              <a:gd name="connsiteY668" fmla="*/ 374866 h 415636"/>
              <a:gd name="connsiteX669" fmla="*/ 86951 w 415636"/>
              <a:gd name="connsiteY669" fmla="*/ 374505 h 415636"/>
              <a:gd name="connsiteX670" fmla="*/ 84065 w 415636"/>
              <a:gd name="connsiteY670" fmla="*/ 373784 h 415636"/>
              <a:gd name="connsiteX671" fmla="*/ 81900 w 415636"/>
              <a:gd name="connsiteY671" fmla="*/ 372702 h 415636"/>
              <a:gd name="connsiteX672" fmla="*/ 79375 w 415636"/>
              <a:gd name="connsiteY672" fmla="*/ 371980 h 415636"/>
              <a:gd name="connsiteX673" fmla="*/ 77571 w 415636"/>
              <a:gd name="connsiteY673" fmla="*/ 370537 h 415636"/>
              <a:gd name="connsiteX674" fmla="*/ 75045 w 415636"/>
              <a:gd name="connsiteY674" fmla="*/ 368733 h 415636"/>
              <a:gd name="connsiteX675" fmla="*/ 73241 w 415636"/>
              <a:gd name="connsiteY675" fmla="*/ 367290 h 415636"/>
              <a:gd name="connsiteX676" fmla="*/ 48346 w 415636"/>
              <a:gd name="connsiteY676" fmla="*/ 342395 h 415636"/>
              <a:gd name="connsiteX677" fmla="*/ 46903 w 415636"/>
              <a:gd name="connsiteY677" fmla="*/ 340591 h 415636"/>
              <a:gd name="connsiteX678" fmla="*/ 45460 w 415636"/>
              <a:gd name="connsiteY678" fmla="*/ 338787 h 415636"/>
              <a:gd name="connsiteX679" fmla="*/ 44378 w 415636"/>
              <a:gd name="connsiteY679" fmla="*/ 336983 h 415636"/>
              <a:gd name="connsiteX680" fmla="*/ 43295 w 415636"/>
              <a:gd name="connsiteY680" fmla="*/ 334818 h 415636"/>
              <a:gd name="connsiteX681" fmla="*/ 41491 w 415636"/>
              <a:gd name="connsiteY681" fmla="*/ 330849 h 415636"/>
              <a:gd name="connsiteX682" fmla="*/ 40770 w 415636"/>
              <a:gd name="connsiteY682" fmla="*/ 326520 h 415636"/>
              <a:gd name="connsiteX683" fmla="*/ 40770 w 415636"/>
              <a:gd name="connsiteY683" fmla="*/ 322190 h 415636"/>
              <a:gd name="connsiteX684" fmla="*/ 41491 w 415636"/>
              <a:gd name="connsiteY684" fmla="*/ 317861 h 415636"/>
              <a:gd name="connsiteX685" fmla="*/ 42213 w 415636"/>
              <a:gd name="connsiteY685" fmla="*/ 315335 h 415636"/>
              <a:gd name="connsiteX686" fmla="*/ 42934 w 415636"/>
              <a:gd name="connsiteY686" fmla="*/ 313531 h 415636"/>
              <a:gd name="connsiteX687" fmla="*/ 44017 w 415636"/>
              <a:gd name="connsiteY687" fmla="*/ 311727 h 415636"/>
              <a:gd name="connsiteX688" fmla="*/ 45099 w 415636"/>
              <a:gd name="connsiteY688" fmla="*/ 309562 h 415636"/>
              <a:gd name="connsiteX689" fmla="*/ 67829 w 415636"/>
              <a:gd name="connsiteY689" fmla="*/ 275648 h 415636"/>
              <a:gd name="connsiteX690" fmla="*/ 65664 w 415636"/>
              <a:gd name="connsiteY690" fmla="*/ 271318 h 415636"/>
              <a:gd name="connsiteX691" fmla="*/ 63860 w 415636"/>
              <a:gd name="connsiteY691" fmla="*/ 267710 h 415636"/>
              <a:gd name="connsiteX692" fmla="*/ 62417 w 415636"/>
              <a:gd name="connsiteY692" fmla="*/ 263381 h 415636"/>
              <a:gd name="connsiteX693" fmla="*/ 60613 w 415636"/>
              <a:gd name="connsiteY693" fmla="*/ 259051 h 415636"/>
              <a:gd name="connsiteX694" fmla="*/ 20926 w 415636"/>
              <a:gd name="connsiteY694" fmla="*/ 250753 h 415636"/>
              <a:gd name="connsiteX695" fmla="*/ 18761 w 415636"/>
              <a:gd name="connsiteY695" fmla="*/ 250392 h 415636"/>
              <a:gd name="connsiteX696" fmla="*/ 16236 w 415636"/>
              <a:gd name="connsiteY696" fmla="*/ 249670 h 415636"/>
              <a:gd name="connsiteX697" fmla="*/ 14432 w 415636"/>
              <a:gd name="connsiteY697" fmla="*/ 248949 h 415636"/>
              <a:gd name="connsiteX698" fmla="*/ 12267 w 415636"/>
              <a:gd name="connsiteY698" fmla="*/ 247866 h 415636"/>
              <a:gd name="connsiteX699" fmla="*/ 9020 w 415636"/>
              <a:gd name="connsiteY699" fmla="*/ 244980 h 415636"/>
              <a:gd name="connsiteX700" fmla="*/ 5772 w 415636"/>
              <a:gd name="connsiteY700" fmla="*/ 241733 h 415636"/>
              <a:gd name="connsiteX701" fmla="*/ 3608 w 415636"/>
              <a:gd name="connsiteY701" fmla="*/ 238486 h 415636"/>
              <a:gd name="connsiteX702" fmla="*/ 1443 w 415636"/>
              <a:gd name="connsiteY702" fmla="*/ 234517 h 415636"/>
              <a:gd name="connsiteX703" fmla="*/ 721 w 415636"/>
              <a:gd name="connsiteY703" fmla="*/ 231991 h 415636"/>
              <a:gd name="connsiteX704" fmla="*/ 361 w 415636"/>
              <a:gd name="connsiteY704" fmla="*/ 230187 h 415636"/>
              <a:gd name="connsiteX705" fmla="*/ 0 w 415636"/>
              <a:gd name="connsiteY705" fmla="*/ 227662 h 415636"/>
              <a:gd name="connsiteX706" fmla="*/ 0 w 415636"/>
              <a:gd name="connsiteY706" fmla="*/ 225497 h 415636"/>
              <a:gd name="connsiteX707" fmla="*/ 0 w 415636"/>
              <a:gd name="connsiteY707" fmla="*/ 190139 h 415636"/>
              <a:gd name="connsiteX708" fmla="*/ 0 w 415636"/>
              <a:gd name="connsiteY708" fmla="*/ 187614 h 415636"/>
              <a:gd name="connsiteX709" fmla="*/ 361 w 415636"/>
              <a:gd name="connsiteY709" fmla="*/ 185810 h 415636"/>
              <a:gd name="connsiteX710" fmla="*/ 721 w 415636"/>
              <a:gd name="connsiteY710" fmla="*/ 183284 h 415636"/>
              <a:gd name="connsiteX711" fmla="*/ 1443 w 415636"/>
              <a:gd name="connsiteY711" fmla="*/ 181480 h 415636"/>
              <a:gd name="connsiteX712" fmla="*/ 3608 w 415636"/>
              <a:gd name="connsiteY712" fmla="*/ 177150 h 415636"/>
              <a:gd name="connsiteX713" fmla="*/ 5772 w 415636"/>
              <a:gd name="connsiteY713" fmla="*/ 173543 h 415636"/>
              <a:gd name="connsiteX714" fmla="*/ 9020 w 415636"/>
              <a:gd name="connsiteY714" fmla="*/ 170656 h 415636"/>
              <a:gd name="connsiteX715" fmla="*/ 12267 w 415636"/>
              <a:gd name="connsiteY715" fmla="*/ 167770 h 415636"/>
              <a:gd name="connsiteX716" fmla="*/ 14432 w 415636"/>
              <a:gd name="connsiteY716" fmla="*/ 167048 h 415636"/>
              <a:gd name="connsiteX717" fmla="*/ 16236 w 415636"/>
              <a:gd name="connsiteY717" fmla="*/ 165966 h 415636"/>
              <a:gd name="connsiteX718" fmla="*/ 18761 w 415636"/>
              <a:gd name="connsiteY718" fmla="*/ 165244 h 415636"/>
              <a:gd name="connsiteX719" fmla="*/ 20926 w 415636"/>
              <a:gd name="connsiteY719" fmla="*/ 164523 h 415636"/>
              <a:gd name="connsiteX720" fmla="*/ 60613 w 415636"/>
              <a:gd name="connsiteY720" fmla="*/ 156585 h 415636"/>
              <a:gd name="connsiteX721" fmla="*/ 62417 w 415636"/>
              <a:gd name="connsiteY721" fmla="*/ 152255 h 415636"/>
              <a:gd name="connsiteX722" fmla="*/ 63860 w 415636"/>
              <a:gd name="connsiteY722" fmla="*/ 148287 h 415636"/>
              <a:gd name="connsiteX723" fmla="*/ 65664 w 415636"/>
              <a:gd name="connsiteY723" fmla="*/ 143957 h 415636"/>
              <a:gd name="connsiteX724" fmla="*/ 67829 w 415636"/>
              <a:gd name="connsiteY724" fmla="*/ 139628 h 415636"/>
              <a:gd name="connsiteX725" fmla="*/ 45099 w 415636"/>
              <a:gd name="connsiteY725" fmla="*/ 106074 h 415636"/>
              <a:gd name="connsiteX726" fmla="*/ 44017 w 415636"/>
              <a:gd name="connsiteY726" fmla="*/ 104270 h 415636"/>
              <a:gd name="connsiteX727" fmla="*/ 42934 w 415636"/>
              <a:gd name="connsiteY727" fmla="*/ 102105 h 415636"/>
              <a:gd name="connsiteX728" fmla="*/ 42213 w 415636"/>
              <a:gd name="connsiteY728" fmla="*/ 99940 h 415636"/>
              <a:gd name="connsiteX729" fmla="*/ 41491 w 415636"/>
              <a:gd name="connsiteY729" fmla="*/ 98136 h 415636"/>
              <a:gd name="connsiteX730" fmla="*/ 40770 w 415636"/>
              <a:gd name="connsiteY730" fmla="*/ 93446 h 415636"/>
              <a:gd name="connsiteX731" fmla="*/ 40770 w 415636"/>
              <a:gd name="connsiteY731" fmla="*/ 89116 h 415636"/>
              <a:gd name="connsiteX732" fmla="*/ 41491 w 415636"/>
              <a:gd name="connsiteY732" fmla="*/ 84787 h 415636"/>
              <a:gd name="connsiteX733" fmla="*/ 43295 w 415636"/>
              <a:gd name="connsiteY733" fmla="*/ 80457 h 415636"/>
              <a:gd name="connsiteX734" fmla="*/ 44378 w 415636"/>
              <a:gd name="connsiteY734" fmla="*/ 78653 h 415636"/>
              <a:gd name="connsiteX735" fmla="*/ 45460 w 415636"/>
              <a:gd name="connsiteY735" fmla="*/ 76849 h 415636"/>
              <a:gd name="connsiteX736" fmla="*/ 46903 w 415636"/>
              <a:gd name="connsiteY736" fmla="*/ 75045 h 415636"/>
              <a:gd name="connsiteX737" fmla="*/ 48346 w 415636"/>
              <a:gd name="connsiteY737" fmla="*/ 73602 h 415636"/>
              <a:gd name="connsiteX738" fmla="*/ 73241 w 415636"/>
              <a:gd name="connsiteY738" fmla="*/ 48346 h 415636"/>
              <a:gd name="connsiteX739" fmla="*/ 75045 w 415636"/>
              <a:gd name="connsiteY739" fmla="*/ 46543 h 415636"/>
              <a:gd name="connsiteX740" fmla="*/ 77571 w 415636"/>
              <a:gd name="connsiteY740" fmla="*/ 45099 h 415636"/>
              <a:gd name="connsiteX741" fmla="*/ 79375 w 415636"/>
              <a:gd name="connsiteY741" fmla="*/ 44017 h 415636"/>
              <a:gd name="connsiteX742" fmla="*/ 81900 w 415636"/>
              <a:gd name="connsiteY742" fmla="*/ 42574 h 415636"/>
              <a:gd name="connsiteX743" fmla="*/ 84065 w 415636"/>
              <a:gd name="connsiteY743" fmla="*/ 41852 h 415636"/>
              <a:gd name="connsiteX744" fmla="*/ 86951 w 415636"/>
              <a:gd name="connsiteY744" fmla="*/ 41131 h 415636"/>
              <a:gd name="connsiteX745" fmla="*/ 89116 w 415636"/>
              <a:gd name="connsiteY745" fmla="*/ 40770 h 415636"/>
              <a:gd name="connsiteX746" fmla="*/ 92003 w 415636"/>
              <a:gd name="connsiteY746" fmla="*/ 40770 h 415636"/>
              <a:gd name="connsiteX747" fmla="*/ 95610 w 415636"/>
              <a:gd name="connsiteY747" fmla="*/ 41131 h 415636"/>
              <a:gd name="connsiteX748" fmla="*/ 99218 w 415636"/>
              <a:gd name="connsiteY748" fmla="*/ 41852 h 415636"/>
              <a:gd name="connsiteX749" fmla="*/ 102826 w 415636"/>
              <a:gd name="connsiteY749" fmla="*/ 43295 h 415636"/>
              <a:gd name="connsiteX750" fmla="*/ 106434 w 415636"/>
              <a:gd name="connsiteY750" fmla="*/ 45099 h 415636"/>
              <a:gd name="connsiteX751" fmla="*/ 139988 w 415636"/>
              <a:gd name="connsiteY751" fmla="*/ 67829 h 415636"/>
              <a:gd name="connsiteX752" fmla="*/ 144318 w 415636"/>
              <a:gd name="connsiteY752" fmla="*/ 65665 h 415636"/>
              <a:gd name="connsiteX753" fmla="*/ 147926 w 415636"/>
              <a:gd name="connsiteY753" fmla="*/ 63861 h 415636"/>
              <a:gd name="connsiteX754" fmla="*/ 152255 w 415636"/>
              <a:gd name="connsiteY754" fmla="*/ 62057 h 415636"/>
              <a:gd name="connsiteX755" fmla="*/ 156585 w 415636"/>
              <a:gd name="connsiteY755" fmla="*/ 60614 h 415636"/>
              <a:gd name="connsiteX756" fmla="*/ 164884 w 415636"/>
              <a:gd name="connsiteY756" fmla="*/ 20926 h 415636"/>
              <a:gd name="connsiteX757" fmla="*/ 165244 w 415636"/>
              <a:gd name="connsiteY757" fmla="*/ 18400 h 415636"/>
              <a:gd name="connsiteX758" fmla="*/ 165966 w 415636"/>
              <a:gd name="connsiteY758" fmla="*/ 16597 h 415636"/>
              <a:gd name="connsiteX759" fmla="*/ 166688 w 415636"/>
              <a:gd name="connsiteY759" fmla="*/ 14432 h 415636"/>
              <a:gd name="connsiteX760" fmla="*/ 167770 w 415636"/>
              <a:gd name="connsiteY760" fmla="*/ 12267 h 415636"/>
              <a:gd name="connsiteX761" fmla="*/ 170656 w 415636"/>
              <a:gd name="connsiteY761" fmla="*/ 8659 h 415636"/>
              <a:gd name="connsiteX762" fmla="*/ 173903 w 415636"/>
              <a:gd name="connsiteY762" fmla="*/ 5773 h 415636"/>
              <a:gd name="connsiteX763" fmla="*/ 177151 w 415636"/>
              <a:gd name="connsiteY763" fmla="*/ 3247 h 415636"/>
              <a:gd name="connsiteX764" fmla="*/ 181119 w 415636"/>
              <a:gd name="connsiteY764" fmla="*/ 1443 h 415636"/>
              <a:gd name="connsiteX765" fmla="*/ 183645 w 415636"/>
              <a:gd name="connsiteY765" fmla="*/ 1082 h 415636"/>
              <a:gd name="connsiteX766" fmla="*/ 185449 w 415636"/>
              <a:gd name="connsiteY766" fmla="*/ 361 h 415636"/>
              <a:gd name="connsiteX767" fmla="*/ 187614 w 415636"/>
              <a:gd name="connsiteY767" fmla="*/ 361 h 415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415636" h="415636">
                <a:moveTo>
                  <a:pt x="203850" y="168853"/>
                </a:moveTo>
                <a:lnTo>
                  <a:pt x="199881" y="169935"/>
                </a:lnTo>
                <a:lnTo>
                  <a:pt x="196273" y="170657"/>
                </a:lnTo>
                <a:lnTo>
                  <a:pt x="193026" y="171739"/>
                </a:lnTo>
                <a:lnTo>
                  <a:pt x="189418" y="173543"/>
                </a:lnTo>
                <a:lnTo>
                  <a:pt x="186171" y="175708"/>
                </a:lnTo>
                <a:lnTo>
                  <a:pt x="183285" y="177512"/>
                </a:lnTo>
                <a:lnTo>
                  <a:pt x="180398" y="180398"/>
                </a:lnTo>
                <a:lnTo>
                  <a:pt x="177512" y="182924"/>
                </a:lnTo>
                <a:lnTo>
                  <a:pt x="175708" y="186171"/>
                </a:lnTo>
                <a:lnTo>
                  <a:pt x="173904" y="189418"/>
                </a:lnTo>
                <a:lnTo>
                  <a:pt x="171739" y="192665"/>
                </a:lnTo>
                <a:lnTo>
                  <a:pt x="170657" y="196273"/>
                </a:lnTo>
                <a:lnTo>
                  <a:pt x="169574" y="199881"/>
                </a:lnTo>
                <a:lnTo>
                  <a:pt x="169214" y="203489"/>
                </a:lnTo>
                <a:lnTo>
                  <a:pt x="168853" y="207819"/>
                </a:lnTo>
                <a:lnTo>
                  <a:pt x="169214" y="211787"/>
                </a:lnTo>
                <a:lnTo>
                  <a:pt x="169574" y="215756"/>
                </a:lnTo>
                <a:lnTo>
                  <a:pt x="170657" y="219364"/>
                </a:lnTo>
                <a:lnTo>
                  <a:pt x="171739" y="222972"/>
                </a:lnTo>
                <a:lnTo>
                  <a:pt x="173904" y="226219"/>
                </a:lnTo>
                <a:lnTo>
                  <a:pt x="175708" y="229827"/>
                </a:lnTo>
                <a:lnTo>
                  <a:pt x="177512" y="232353"/>
                </a:lnTo>
                <a:lnTo>
                  <a:pt x="180398" y="235239"/>
                </a:lnTo>
                <a:lnTo>
                  <a:pt x="183285" y="238125"/>
                </a:lnTo>
                <a:lnTo>
                  <a:pt x="186171" y="240290"/>
                </a:lnTo>
                <a:lnTo>
                  <a:pt x="189418" y="242094"/>
                </a:lnTo>
                <a:lnTo>
                  <a:pt x="193026" y="243898"/>
                </a:lnTo>
                <a:lnTo>
                  <a:pt x="196273" y="244981"/>
                </a:lnTo>
                <a:lnTo>
                  <a:pt x="199881" y="246063"/>
                </a:lnTo>
                <a:lnTo>
                  <a:pt x="203850" y="246424"/>
                </a:lnTo>
                <a:lnTo>
                  <a:pt x="207819" y="246785"/>
                </a:lnTo>
                <a:lnTo>
                  <a:pt x="211787" y="246424"/>
                </a:lnTo>
                <a:lnTo>
                  <a:pt x="215756" y="246063"/>
                </a:lnTo>
                <a:lnTo>
                  <a:pt x="219364" y="244981"/>
                </a:lnTo>
                <a:lnTo>
                  <a:pt x="222972" y="243898"/>
                </a:lnTo>
                <a:lnTo>
                  <a:pt x="226219" y="242094"/>
                </a:lnTo>
                <a:lnTo>
                  <a:pt x="229466" y="240290"/>
                </a:lnTo>
                <a:lnTo>
                  <a:pt x="232714" y="238125"/>
                </a:lnTo>
                <a:lnTo>
                  <a:pt x="235239" y="235239"/>
                </a:lnTo>
                <a:lnTo>
                  <a:pt x="238126" y="232353"/>
                </a:lnTo>
                <a:lnTo>
                  <a:pt x="239930" y="229827"/>
                </a:lnTo>
                <a:lnTo>
                  <a:pt x="242094" y="226219"/>
                </a:lnTo>
                <a:lnTo>
                  <a:pt x="243898" y="222972"/>
                </a:lnTo>
                <a:lnTo>
                  <a:pt x="244981" y="219364"/>
                </a:lnTo>
                <a:lnTo>
                  <a:pt x="245702" y="215756"/>
                </a:lnTo>
                <a:lnTo>
                  <a:pt x="246785" y="211787"/>
                </a:lnTo>
                <a:lnTo>
                  <a:pt x="246785" y="207819"/>
                </a:lnTo>
                <a:lnTo>
                  <a:pt x="246785" y="203489"/>
                </a:lnTo>
                <a:lnTo>
                  <a:pt x="245702" y="199881"/>
                </a:lnTo>
                <a:lnTo>
                  <a:pt x="244981" y="196273"/>
                </a:lnTo>
                <a:lnTo>
                  <a:pt x="243898" y="192665"/>
                </a:lnTo>
                <a:lnTo>
                  <a:pt x="242094" y="189418"/>
                </a:lnTo>
                <a:lnTo>
                  <a:pt x="239930" y="186171"/>
                </a:lnTo>
                <a:lnTo>
                  <a:pt x="238126" y="182924"/>
                </a:lnTo>
                <a:lnTo>
                  <a:pt x="235239" y="180398"/>
                </a:lnTo>
                <a:lnTo>
                  <a:pt x="232714" y="177512"/>
                </a:lnTo>
                <a:lnTo>
                  <a:pt x="229466" y="175708"/>
                </a:lnTo>
                <a:lnTo>
                  <a:pt x="226219" y="173543"/>
                </a:lnTo>
                <a:lnTo>
                  <a:pt x="222972" y="171739"/>
                </a:lnTo>
                <a:lnTo>
                  <a:pt x="219364" y="170657"/>
                </a:lnTo>
                <a:lnTo>
                  <a:pt x="215756" y="169935"/>
                </a:lnTo>
                <a:lnTo>
                  <a:pt x="211787" y="168853"/>
                </a:lnTo>
                <a:lnTo>
                  <a:pt x="207819" y="168853"/>
                </a:lnTo>
                <a:close/>
                <a:moveTo>
                  <a:pt x="207819" y="155864"/>
                </a:moveTo>
                <a:lnTo>
                  <a:pt x="213231" y="156225"/>
                </a:lnTo>
                <a:lnTo>
                  <a:pt x="218282" y="156946"/>
                </a:lnTo>
                <a:lnTo>
                  <a:pt x="223333" y="158029"/>
                </a:lnTo>
                <a:lnTo>
                  <a:pt x="228023" y="160194"/>
                </a:lnTo>
                <a:lnTo>
                  <a:pt x="232714" y="161998"/>
                </a:lnTo>
                <a:lnTo>
                  <a:pt x="237043" y="164523"/>
                </a:lnTo>
                <a:lnTo>
                  <a:pt x="240651" y="167770"/>
                </a:lnTo>
                <a:lnTo>
                  <a:pt x="244620" y="171017"/>
                </a:lnTo>
                <a:lnTo>
                  <a:pt x="247867" y="174986"/>
                </a:lnTo>
                <a:lnTo>
                  <a:pt x="250753" y="178594"/>
                </a:lnTo>
                <a:lnTo>
                  <a:pt x="253640" y="182924"/>
                </a:lnTo>
                <a:lnTo>
                  <a:pt x="255444" y="187614"/>
                </a:lnTo>
                <a:lnTo>
                  <a:pt x="257608" y="192304"/>
                </a:lnTo>
                <a:lnTo>
                  <a:pt x="258691" y="197356"/>
                </a:lnTo>
                <a:lnTo>
                  <a:pt x="259412" y="202407"/>
                </a:lnTo>
                <a:lnTo>
                  <a:pt x="259773" y="207819"/>
                </a:lnTo>
                <a:lnTo>
                  <a:pt x="259412" y="212870"/>
                </a:lnTo>
                <a:lnTo>
                  <a:pt x="258691" y="218642"/>
                </a:lnTo>
                <a:lnTo>
                  <a:pt x="257608" y="222972"/>
                </a:lnTo>
                <a:lnTo>
                  <a:pt x="255444" y="228384"/>
                </a:lnTo>
                <a:lnTo>
                  <a:pt x="253640" y="232353"/>
                </a:lnTo>
                <a:lnTo>
                  <a:pt x="250753" y="236682"/>
                </a:lnTo>
                <a:lnTo>
                  <a:pt x="247867" y="240651"/>
                </a:lnTo>
                <a:lnTo>
                  <a:pt x="244620" y="244620"/>
                </a:lnTo>
                <a:lnTo>
                  <a:pt x="240651" y="248228"/>
                </a:lnTo>
                <a:lnTo>
                  <a:pt x="237043" y="250753"/>
                </a:lnTo>
                <a:lnTo>
                  <a:pt x="232714" y="253640"/>
                </a:lnTo>
                <a:lnTo>
                  <a:pt x="228023" y="255444"/>
                </a:lnTo>
                <a:lnTo>
                  <a:pt x="223333" y="257608"/>
                </a:lnTo>
                <a:lnTo>
                  <a:pt x="218282" y="258691"/>
                </a:lnTo>
                <a:lnTo>
                  <a:pt x="213231" y="259412"/>
                </a:lnTo>
                <a:lnTo>
                  <a:pt x="207819" y="259773"/>
                </a:lnTo>
                <a:lnTo>
                  <a:pt x="202768" y="259412"/>
                </a:lnTo>
                <a:lnTo>
                  <a:pt x="197356" y="258691"/>
                </a:lnTo>
                <a:lnTo>
                  <a:pt x="192305" y="257608"/>
                </a:lnTo>
                <a:lnTo>
                  <a:pt x="187614" y="255444"/>
                </a:lnTo>
                <a:lnTo>
                  <a:pt x="183285" y="253640"/>
                </a:lnTo>
                <a:lnTo>
                  <a:pt x="178955" y="250753"/>
                </a:lnTo>
                <a:lnTo>
                  <a:pt x="174986" y="248228"/>
                </a:lnTo>
                <a:lnTo>
                  <a:pt x="171018" y="244620"/>
                </a:lnTo>
                <a:lnTo>
                  <a:pt x="167770" y="240651"/>
                </a:lnTo>
                <a:lnTo>
                  <a:pt x="164884" y="236682"/>
                </a:lnTo>
                <a:lnTo>
                  <a:pt x="161998" y="232353"/>
                </a:lnTo>
                <a:lnTo>
                  <a:pt x="160194" y="228384"/>
                </a:lnTo>
                <a:lnTo>
                  <a:pt x="158029" y="222972"/>
                </a:lnTo>
                <a:lnTo>
                  <a:pt x="156947" y="218642"/>
                </a:lnTo>
                <a:lnTo>
                  <a:pt x="156225" y="212870"/>
                </a:lnTo>
                <a:lnTo>
                  <a:pt x="155864" y="207819"/>
                </a:lnTo>
                <a:lnTo>
                  <a:pt x="156225" y="202407"/>
                </a:lnTo>
                <a:lnTo>
                  <a:pt x="156947" y="197356"/>
                </a:lnTo>
                <a:lnTo>
                  <a:pt x="158029" y="192304"/>
                </a:lnTo>
                <a:lnTo>
                  <a:pt x="160194" y="187614"/>
                </a:lnTo>
                <a:lnTo>
                  <a:pt x="161998" y="182924"/>
                </a:lnTo>
                <a:lnTo>
                  <a:pt x="164884" y="178594"/>
                </a:lnTo>
                <a:lnTo>
                  <a:pt x="167770" y="174986"/>
                </a:lnTo>
                <a:lnTo>
                  <a:pt x="171018" y="171017"/>
                </a:lnTo>
                <a:lnTo>
                  <a:pt x="174986" y="167770"/>
                </a:lnTo>
                <a:lnTo>
                  <a:pt x="178955" y="164523"/>
                </a:lnTo>
                <a:lnTo>
                  <a:pt x="183285" y="161998"/>
                </a:lnTo>
                <a:lnTo>
                  <a:pt x="187614" y="160194"/>
                </a:lnTo>
                <a:lnTo>
                  <a:pt x="192305" y="158029"/>
                </a:lnTo>
                <a:lnTo>
                  <a:pt x="197356" y="156946"/>
                </a:lnTo>
                <a:lnTo>
                  <a:pt x="202768" y="156225"/>
                </a:lnTo>
                <a:close/>
                <a:moveTo>
                  <a:pt x="207819" y="128083"/>
                </a:moveTo>
                <a:lnTo>
                  <a:pt x="203850" y="128443"/>
                </a:lnTo>
                <a:lnTo>
                  <a:pt x="199881" y="128804"/>
                </a:lnTo>
                <a:lnTo>
                  <a:pt x="195552" y="129165"/>
                </a:lnTo>
                <a:lnTo>
                  <a:pt x="191583" y="129887"/>
                </a:lnTo>
                <a:lnTo>
                  <a:pt x="184367" y="132051"/>
                </a:lnTo>
                <a:lnTo>
                  <a:pt x="176790" y="134577"/>
                </a:lnTo>
                <a:lnTo>
                  <a:pt x="169935" y="137824"/>
                </a:lnTo>
                <a:lnTo>
                  <a:pt x="163080" y="141793"/>
                </a:lnTo>
                <a:lnTo>
                  <a:pt x="157307" y="146483"/>
                </a:lnTo>
                <a:lnTo>
                  <a:pt x="151534" y="151534"/>
                </a:lnTo>
                <a:lnTo>
                  <a:pt x="146483" y="157307"/>
                </a:lnTo>
                <a:lnTo>
                  <a:pt x="141793" y="163080"/>
                </a:lnTo>
                <a:lnTo>
                  <a:pt x="137824" y="169935"/>
                </a:lnTo>
                <a:lnTo>
                  <a:pt x="134577" y="176790"/>
                </a:lnTo>
                <a:lnTo>
                  <a:pt x="131690" y="184006"/>
                </a:lnTo>
                <a:lnTo>
                  <a:pt x="129886" y="191583"/>
                </a:lnTo>
                <a:lnTo>
                  <a:pt x="129165" y="195912"/>
                </a:lnTo>
                <a:lnTo>
                  <a:pt x="128443" y="199881"/>
                </a:lnTo>
                <a:lnTo>
                  <a:pt x="128443" y="203489"/>
                </a:lnTo>
                <a:lnTo>
                  <a:pt x="128082" y="207819"/>
                </a:lnTo>
                <a:lnTo>
                  <a:pt x="128443" y="211787"/>
                </a:lnTo>
                <a:lnTo>
                  <a:pt x="128443" y="215756"/>
                </a:lnTo>
                <a:lnTo>
                  <a:pt x="129165" y="220086"/>
                </a:lnTo>
                <a:lnTo>
                  <a:pt x="129886" y="224054"/>
                </a:lnTo>
                <a:lnTo>
                  <a:pt x="131690" y="231270"/>
                </a:lnTo>
                <a:lnTo>
                  <a:pt x="134577" y="238847"/>
                </a:lnTo>
                <a:lnTo>
                  <a:pt x="137824" y="245702"/>
                </a:lnTo>
                <a:lnTo>
                  <a:pt x="141793" y="252196"/>
                </a:lnTo>
                <a:lnTo>
                  <a:pt x="146483" y="258330"/>
                </a:lnTo>
                <a:lnTo>
                  <a:pt x="151534" y="264103"/>
                </a:lnTo>
                <a:lnTo>
                  <a:pt x="157307" y="269154"/>
                </a:lnTo>
                <a:lnTo>
                  <a:pt x="163080" y="273844"/>
                </a:lnTo>
                <a:lnTo>
                  <a:pt x="169935" y="277813"/>
                </a:lnTo>
                <a:lnTo>
                  <a:pt x="176790" y="281060"/>
                </a:lnTo>
                <a:lnTo>
                  <a:pt x="184367" y="283947"/>
                </a:lnTo>
                <a:lnTo>
                  <a:pt x="191583" y="285750"/>
                </a:lnTo>
                <a:lnTo>
                  <a:pt x="195552" y="286111"/>
                </a:lnTo>
                <a:lnTo>
                  <a:pt x="199881" y="287194"/>
                </a:lnTo>
                <a:lnTo>
                  <a:pt x="203850" y="287554"/>
                </a:lnTo>
                <a:lnTo>
                  <a:pt x="207819" y="287554"/>
                </a:lnTo>
                <a:lnTo>
                  <a:pt x="211787" y="287554"/>
                </a:lnTo>
                <a:lnTo>
                  <a:pt x="215756" y="287194"/>
                </a:lnTo>
                <a:lnTo>
                  <a:pt x="220086" y="286111"/>
                </a:lnTo>
                <a:lnTo>
                  <a:pt x="224055" y="285750"/>
                </a:lnTo>
                <a:lnTo>
                  <a:pt x="231270" y="283947"/>
                </a:lnTo>
                <a:lnTo>
                  <a:pt x="238847" y="281060"/>
                </a:lnTo>
                <a:lnTo>
                  <a:pt x="245702" y="277813"/>
                </a:lnTo>
                <a:lnTo>
                  <a:pt x="252557" y="273844"/>
                </a:lnTo>
                <a:lnTo>
                  <a:pt x="258330" y="269154"/>
                </a:lnTo>
                <a:lnTo>
                  <a:pt x="264103" y="264103"/>
                </a:lnTo>
                <a:lnTo>
                  <a:pt x="269154" y="258330"/>
                </a:lnTo>
                <a:lnTo>
                  <a:pt x="273844" y="252196"/>
                </a:lnTo>
                <a:lnTo>
                  <a:pt x="277813" y="245702"/>
                </a:lnTo>
                <a:lnTo>
                  <a:pt x="281421" y="238847"/>
                </a:lnTo>
                <a:lnTo>
                  <a:pt x="283586" y="231270"/>
                </a:lnTo>
                <a:lnTo>
                  <a:pt x="285751" y="224054"/>
                </a:lnTo>
                <a:lnTo>
                  <a:pt x="286472" y="220086"/>
                </a:lnTo>
                <a:lnTo>
                  <a:pt x="287194" y="215756"/>
                </a:lnTo>
                <a:lnTo>
                  <a:pt x="287194" y="211787"/>
                </a:lnTo>
                <a:lnTo>
                  <a:pt x="287555" y="207819"/>
                </a:lnTo>
                <a:lnTo>
                  <a:pt x="287194" y="203489"/>
                </a:lnTo>
                <a:lnTo>
                  <a:pt x="287194" y="199881"/>
                </a:lnTo>
                <a:lnTo>
                  <a:pt x="286472" y="195912"/>
                </a:lnTo>
                <a:lnTo>
                  <a:pt x="285751" y="191583"/>
                </a:lnTo>
                <a:lnTo>
                  <a:pt x="283586" y="184006"/>
                </a:lnTo>
                <a:lnTo>
                  <a:pt x="281421" y="176790"/>
                </a:lnTo>
                <a:lnTo>
                  <a:pt x="277813" y="169935"/>
                </a:lnTo>
                <a:lnTo>
                  <a:pt x="273844" y="163080"/>
                </a:lnTo>
                <a:lnTo>
                  <a:pt x="269154" y="157307"/>
                </a:lnTo>
                <a:lnTo>
                  <a:pt x="264103" y="151534"/>
                </a:lnTo>
                <a:lnTo>
                  <a:pt x="258330" y="146483"/>
                </a:lnTo>
                <a:lnTo>
                  <a:pt x="252557" y="141793"/>
                </a:lnTo>
                <a:lnTo>
                  <a:pt x="245702" y="137824"/>
                </a:lnTo>
                <a:lnTo>
                  <a:pt x="238847" y="134577"/>
                </a:lnTo>
                <a:lnTo>
                  <a:pt x="231270" y="132051"/>
                </a:lnTo>
                <a:lnTo>
                  <a:pt x="224055" y="129887"/>
                </a:lnTo>
                <a:lnTo>
                  <a:pt x="220086" y="129165"/>
                </a:lnTo>
                <a:lnTo>
                  <a:pt x="215756" y="128804"/>
                </a:lnTo>
                <a:lnTo>
                  <a:pt x="211787" y="128443"/>
                </a:lnTo>
                <a:close/>
                <a:moveTo>
                  <a:pt x="207819" y="116898"/>
                </a:moveTo>
                <a:lnTo>
                  <a:pt x="212509" y="117259"/>
                </a:lnTo>
                <a:lnTo>
                  <a:pt x="216839" y="117259"/>
                </a:lnTo>
                <a:lnTo>
                  <a:pt x="221529" y="117980"/>
                </a:lnTo>
                <a:lnTo>
                  <a:pt x="225859" y="118702"/>
                </a:lnTo>
                <a:lnTo>
                  <a:pt x="230549" y="119784"/>
                </a:lnTo>
                <a:lnTo>
                  <a:pt x="234878" y="121227"/>
                </a:lnTo>
                <a:lnTo>
                  <a:pt x="239208" y="122310"/>
                </a:lnTo>
                <a:lnTo>
                  <a:pt x="243177" y="124114"/>
                </a:lnTo>
                <a:lnTo>
                  <a:pt x="247506" y="125557"/>
                </a:lnTo>
                <a:lnTo>
                  <a:pt x="251475" y="127722"/>
                </a:lnTo>
                <a:lnTo>
                  <a:pt x="254722" y="129887"/>
                </a:lnTo>
                <a:lnTo>
                  <a:pt x="258691" y="132412"/>
                </a:lnTo>
                <a:lnTo>
                  <a:pt x="262299" y="134938"/>
                </a:lnTo>
                <a:lnTo>
                  <a:pt x="265546" y="137824"/>
                </a:lnTo>
                <a:lnTo>
                  <a:pt x="268793" y="140710"/>
                </a:lnTo>
                <a:lnTo>
                  <a:pt x="272040" y="143597"/>
                </a:lnTo>
                <a:lnTo>
                  <a:pt x="274927" y="146844"/>
                </a:lnTo>
                <a:lnTo>
                  <a:pt x="277813" y="149730"/>
                </a:lnTo>
                <a:lnTo>
                  <a:pt x="280699" y="153338"/>
                </a:lnTo>
                <a:lnTo>
                  <a:pt x="283225" y="156946"/>
                </a:lnTo>
                <a:lnTo>
                  <a:pt x="285751" y="160915"/>
                </a:lnTo>
                <a:lnTo>
                  <a:pt x="287915" y="164162"/>
                </a:lnTo>
                <a:lnTo>
                  <a:pt x="289719" y="168131"/>
                </a:lnTo>
                <a:lnTo>
                  <a:pt x="291523" y="172461"/>
                </a:lnTo>
                <a:lnTo>
                  <a:pt x="293327" y="176429"/>
                </a:lnTo>
                <a:lnTo>
                  <a:pt x="294410" y="180759"/>
                </a:lnTo>
                <a:lnTo>
                  <a:pt x="295853" y="185088"/>
                </a:lnTo>
                <a:lnTo>
                  <a:pt x="296935" y="189779"/>
                </a:lnTo>
                <a:lnTo>
                  <a:pt x="297657" y="193748"/>
                </a:lnTo>
                <a:lnTo>
                  <a:pt x="298378" y="198438"/>
                </a:lnTo>
                <a:lnTo>
                  <a:pt x="298378" y="203128"/>
                </a:lnTo>
                <a:lnTo>
                  <a:pt x="298739" y="207819"/>
                </a:lnTo>
                <a:lnTo>
                  <a:pt x="298378" y="212509"/>
                </a:lnTo>
                <a:lnTo>
                  <a:pt x="298378" y="216839"/>
                </a:lnTo>
                <a:lnTo>
                  <a:pt x="297657" y="221529"/>
                </a:lnTo>
                <a:lnTo>
                  <a:pt x="296935" y="226219"/>
                </a:lnTo>
                <a:lnTo>
                  <a:pt x="295853" y="230549"/>
                </a:lnTo>
                <a:lnTo>
                  <a:pt x="294410" y="234878"/>
                </a:lnTo>
                <a:lnTo>
                  <a:pt x="293327" y="239208"/>
                </a:lnTo>
                <a:lnTo>
                  <a:pt x="291523" y="243177"/>
                </a:lnTo>
                <a:lnTo>
                  <a:pt x="289719" y="247145"/>
                </a:lnTo>
                <a:lnTo>
                  <a:pt x="287915" y="251114"/>
                </a:lnTo>
                <a:lnTo>
                  <a:pt x="285751" y="255083"/>
                </a:lnTo>
                <a:lnTo>
                  <a:pt x="283225" y="258691"/>
                </a:lnTo>
                <a:lnTo>
                  <a:pt x="280699" y="261938"/>
                </a:lnTo>
                <a:lnTo>
                  <a:pt x="277813" y="265546"/>
                </a:lnTo>
                <a:lnTo>
                  <a:pt x="274927" y="268793"/>
                </a:lnTo>
                <a:lnTo>
                  <a:pt x="272040" y="272401"/>
                </a:lnTo>
                <a:lnTo>
                  <a:pt x="268793" y="274927"/>
                </a:lnTo>
                <a:lnTo>
                  <a:pt x="265546" y="278174"/>
                </a:lnTo>
                <a:lnTo>
                  <a:pt x="262299" y="280699"/>
                </a:lnTo>
                <a:lnTo>
                  <a:pt x="258691" y="283225"/>
                </a:lnTo>
                <a:lnTo>
                  <a:pt x="254722" y="285390"/>
                </a:lnTo>
                <a:lnTo>
                  <a:pt x="251475" y="287915"/>
                </a:lnTo>
                <a:lnTo>
                  <a:pt x="247506" y="289719"/>
                </a:lnTo>
                <a:lnTo>
                  <a:pt x="243177" y="291884"/>
                </a:lnTo>
                <a:lnTo>
                  <a:pt x="239208" y="293327"/>
                </a:lnTo>
                <a:lnTo>
                  <a:pt x="234878" y="294410"/>
                </a:lnTo>
                <a:lnTo>
                  <a:pt x="230549" y="295853"/>
                </a:lnTo>
                <a:lnTo>
                  <a:pt x="225859" y="296935"/>
                </a:lnTo>
                <a:lnTo>
                  <a:pt x="221529" y="297657"/>
                </a:lnTo>
                <a:lnTo>
                  <a:pt x="216839" y="298378"/>
                </a:lnTo>
                <a:lnTo>
                  <a:pt x="212509" y="298739"/>
                </a:lnTo>
                <a:lnTo>
                  <a:pt x="207819" y="298739"/>
                </a:lnTo>
                <a:lnTo>
                  <a:pt x="203128" y="298739"/>
                </a:lnTo>
                <a:lnTo>
                  <a:pt x="198799" y="298378"/>
                </a:lnTo>
                <a:lnTo>
                  <a:pt x="194109" y="297657"/>
                </a:lnTo>
                <a:lnTo>
                  <a:pt x="189418" y="296935"/>
                </a:lnTo>
                <a:lnTo>
                  <a:pt x="185089" y="295853"/>
                </a:lnTo>
                <a:lnTo>
                  <a:pt x="180759" y="294410"/>
                </a:lnTo>
                <a:lnTo>
                  <a:pt x="176430" y="293327"/>
                </a:lnTo>
                <a:lnTo>
                  <a:pt x="172461" y="291884"/>
                </a:lnTo>
                <a:lnTo>
                  <a:pt x="168131" y="289719"/>
                </a:lnTo>
                <a:lnTo>
                  <a:pt x="164523" y="287915"/>
                </a:lnTo>
                <a:lnTo>
                  <a:pt x="160555" y="285390"/>
                </a:lnTo>
                <a:lnTo>
                  <a:pt x="156947" y="283225"/>
                </a:lnTo>
                <a:lnTo>
                  <a:pt x="153338" y="280699"/>
                </a:lnTo>
                <a:lnTo>
                  <a:pt x="150091" y="278174"/>
                </a:lnTo>
                <a:lnTo>
                  <a:pt x="146844" y="274927"/>
                </a:lnTo>
                <a:lnTo>
                  <a:pt x="143236" y="272401"/>
                </a:lnTo>
                <a:lnTo>
                  <a:pt x="140710" y="268793"/>
                </a:lnTo>
                <a:lnTo>
                  <a:pt x="137463" y="265546"/>
                </a:lnTo>
                <a:lnTo>
                  <a:pt x="134938" y="261938"/>
                </a:lnTo>
                <a:lnTo>
                  <a:pt x="132412" y="258691"/>
                </a:lnTo>
                <a:lnTo>
                  <a:pt x="130247" y="255083"/>
                </a:lnTo>
                <a:lnTo>
                  <a:pt x="127722" y="251114"/>
                </a:lnTo>
                <a:lnTo>
                  <a:pt x="125918" y="247145"/>
                </a:lnTo>
                <a:lnTo>
                  <a:pt x="123753" y="243177"/>
                </a:lnTo>
                <a:lnTo>
                  <a:pt x="122310" y="239208"/>
                </a:lnTo>
                <a:lnTo>
                  <a:pt x="121227" y="234878"/>
                </a:lnTo>
                <a:lnTo>
                  <a:pt x="119423" y="230549"/>
                </a:lnTo>
                <a:lnTo>
                  <a:pt x="118702" y="226219"/>
                </a:lnTo>
                <a:lnTo>
                  <a:pt x="117980" y="221529"/>
                </a:lnTo>
                <a:lnTo>
                  <a:pt x="117259" y="216839"/>
                </a:lnTo>
                <a:lnTo>
                  <a:pt x="116898" y="212509"/>
                </a:lnTo>
                <a:lnTo>
                  <a:pt x="116898" y="207819"/>
                </a:lnTo>
                <a:lnTo>
                  <a:pt x="116898" y="203128"/>
                </a:lnTo>
                <a:lnTo>
                  <a:pt x="117259" y="198438"/>
                </a:lnTo>
                <a:lnTo>
                  <a:pt x="117980" y="193748"/>
                </a:lnTo>
                <a:lnTo>
                  <a:pt x="118702" y="189779"/>
                </a:lnTo>
                <a:lnTo>
                  <a:pt x="119423" y="185088"/>
                </a:lnTo>
                <a:lnTo>
                  <a:pt x="121227" y="180759"/>
                </a:lnTo>
                <a:lnTo>
                  <a:pt x="122310" y="176429"/>
                </a:lnTo>
                <a:lnTo>
                  <a:pt x="123753" y="172461"/>
                </a:lnTo>
                <a:lnTo>
                  <a:pt x="125918" y="168131"/>
                </a:lnTo>
                <a:lnTo>
                  <a:pt x="127722" y="164162"/>
                </a:lnTo>
                <a:lnTo>
                  <a:pt x="130247" y="160915"/>
                </a:lnTo>
                <a:lnTo>
                  <a:pt x="132412" y="156946"/>
                </a:lnTo>
                <a:lnTo>
                  <a:pt x="134938" y="153338"/>
                </a:lnTo>
                <a:lnTo>
                  <a:pt x="137463" y="149730"/>
                </a:lnTo>
                <a:lnTo>
                  <a:pt x="140710" y="146844"/>
                </a:lnTo>
                <a:lnTo>
                  <a:pt x="143236" y="143597"/>
                </a:lnTo>
                <a:lnTo>
                  <a:pt x="146844" y="140710"/>
                </a:lnTo>
                <a:lnTo>
                  <a:pt x="150091" y="137824"/>
                </a:lnTo>
                <a:lnTo>
                  <a:pt x="153338" y="134938"/>
                </a:lnTo>
                <a:lnTo>
                  <a:pt x="156947" y="132412"/>
                </a:lnTo>
                <a:lnTo>
                  <a:pt x="160555" y="129887"/>
                </a:lnTo>
                <a:lnTo>
                  <a:pt x="164523" y="127722"/>
                </a:lnTo>
                <a:lnTo>
                  <a:pt x="168131" y="125557"/>
                </a:lnTo>
                <a:lnTo>
                  <a:pt x="172461" y="124114"/>
                </a:lnTo>
                <a:lnTo>
                  <a:pt x="176430" y="122310"/>
                </a:lnTo>
                <a:lnTo>
                  <a:pt x="180759" y="121227"/>
                </a:lnTo>
                <a:lnTo>
                  <a:pt x="185089" y="119784"/>
                </a:lnTo>
                <a:lnTo>
                  <a:pt x="189418" y="118702"/>
                </a:lnTo>
                <a:lnTo>
                  <a:pt x="194109" y="117980"/>
                </a:lnTo>
                <a:lnTo>
                  <a:pt x="198799" y="117259"/>
                </a:lnTo>
                <a:lnTo>
                  <a:pt x="203128" y="117259"/>
                </a:lnTo>
                <a:close/>
                <a:moveTo>
                  <a:pt x="190139" y="25977"/>
                </a:moveTo>
                <a:lnTo>
                  <a:pt x="182202" y="65665"/>
                </a:lnTo>
                <a:lnTo>
                  <a:pt x="181119" y="69273"/>
                </a:lnTo>
                <a:lnTo>
                  <a:pt x="180037" y="72520"/>
                </a:lnTo>
                <a:lnTo>
                  <a:pt x="178594" y="75045"/>
                </a:lnTo>
                <a:lnTo>
                  <a:pt x="176429" y="77932"/>
                </a:lnTo>
                <a:lnTo>
                  <a:pt x="173903" y="80096"/>
                </a:lnTo>
                <a:lnTo>
                  <a:pt x="171378" y="82261"/>
                </a:lnTo>
                <a:lnTo>
                  <a:pt x="168131" y="84065"/>
                </a:lnTo>
                <a:lnTo>
                  <a:pt x="165244" y="85148"/>
                </a:lnTo>
                <a:lnTo>
                  <a:pt x="161636" y="86230"/>
                </a:lnTo>
                <a:lnTo>
                  <a:pt x="158029" y="88034"/>
                </a:lnTo>
                <a:lnTo>
                  <a:pt x="154781" y="89477"/>
                </a:lnTo>
                <a:lnTo>
                  <a:pt x="151173" y="90920"/>
                </a:lnTo>
                <a:lnTo>
                  <a:pt x="148287" y="92363"/>
                </a:lnTo>
                <a:lnTo>
                  <a:pt x="145761" y="93085"/>
                </a:lnTo>
                <a:lnTo>
                  <a:pt x="142875" y="93446"/>
                </a:lnTo>
                <a:lnTo>
                  <a:pt x="139988" y="93807"/>
                </a:lnTo>
                <a:lnTo>
                  <a:pt x="136380" y="93446"/>
                </a:lnTo>
                <a:lnTo>
                  <a:pt x="132412" y="92724"/>
                </a:lnTo>
                <a:lnTo>
                  <a:pt x="128804" y="90920"/>
                </a:lnTo>
                <a:lnTo>
                  <a:pt x="125556" y="89116"/>
                </a:lnTo>
                <a:lnTo>
                  <a:pt x="92003" y="66747"/>
                </a:lnTo>
                <a:lnTo>
                  <a:pt x="66747" y="92003"/>
                </a:lnTo>
                <a:lnTo>
                  <a:pt x="89116" y="125196"/>
                </a:lnTo>
                <a:lnTo>
                  <a:pt x="91281" y="128443"/>
                </a:lnTo>
                <a:lnTo>
                  <a:pt x="92363" y="131690"/>
                </a:lnTo>
                <a:lnTo>
                  <a:pt x="93085" y="134577"/>
                </a:lnTo>
                <a:lnTo>
                  <a:pt x="93446" y="138184"/>
                </a:lnTo>
                <a:lnTo>
                  <a:pt x="93446" y="141432"/>
                </a:lnTo>
                <a:lnTo>
                  <a:pt x="93085" y="144679"/>
                </a:lnTo>
                <a:lnTo>
                  <a:pt x="92363" y="147926"/>
                </a:lnTo>
                <a:lnTo>
                  <a:pt x="91281" y="151534"/>
                </a:lnTo>
                <a:lnTo>
                  <a:pt x="89477" y="154420"/>
                </a:lnTo>
                <a:lnTo>
                  <a:pt x="88034" y="158028"/>
                </a:lnTo>
                <a:lnTo>
                  <a:pt x="86591" y="161636"/>
                </a:lnTo>
                <a:lnTo>
                  <a:pt x="85147" y="165244"/>
                </a:lnTo>
                <a:lnTo>
                  <a:pt x="83704" y="168131"/>
                </a:lnTo>
                <a:lnTo>
                  <a:pt x="82261" y="171378"/>
                </a:lnTo>
                <a:lnTo>
                  <a:pt x="80096" y="173903"/>
                </a:lnTo>
                <a:lnTo>
                  <a:pt x="77932" y="176429"/>
                </a:lnTo>
                <a:lnTo>
                  <a:pt x="75045" y="178233"/>
                </a:lnTo>
                <a:lnTo>
                  <a:pt x="72159" y="180037"/>
                </a:lnTo>
                <a:lnTo>
                  <a:pt x="68912" y="181480"/>
                </a:lnTo>
                <a:lnTo>
                  <a:pt x="65664" y="182202"/>
                </a:lnTo>
                <a:lnTo>
                  <a:pt x="25977" y="190139"/>
                </a:lnTo>
                <a:lnTo>
                  <a:pt x="25977" y="225497"/>
                </a:lnTo>
                <a:lnTo>
                  <a:pt x="65664" y="233435"/>
                </a:lnTo>
                <a:lnTo>
                  <a:pt x="68912" y="234517"/>
                </a:lnTo>
                <a:lnTo>
                  <a:pt x="72159" y="235599"/>
                </a:lnTo>
                <a:lnTo>
                  <a:pt x="75045" y="237043"/>
                </a:lnTo>
                <a:lnTo>
                  <a:pt x="77932" y="239568"/>
                </a:lnTo>
                <a:lnTo>
                  <a:pt x="80096" y="241733"/>
                </a:lnTo>
                <a:lnTo>
                  <a:pt x="82261" y="244258"/>
                </a:lnTo>
                <a:lnTo>
                  <a:pt x="83704" y="247145"/>
                </a:lnTo>
                <a:lnTo>
                  <a:pt x="85147" y="250392"/>
                </a:lnTo>
                <a:lnTo>
                  <a:pt x="86591" y="254000"/>
                </a:lnTo>
                <a:lnTo>
                  <a:pt x="88034" y="257608"/>
                </a:lnTo>
                <a:lnTo>
                  <a:pt x="89477" y="260855"/>
                </a:lnTo>
                <a:lnTo>
                  <a:pt x="91281" y="264463"/>
                </a:lnTo>
                <a:lnTo>
                  <a:pt x="92363" y="267710"/>
                </a:lnTo>
                <a:lnTo>
                  <a:pt x="93085" y="270596"/>
                </a:lnTo>
                <a:lnTo>
                  <a:pt x="93446" y="274204"/>
                </a:lnTo>
                <a:lnTo>
                  <a:pt x="93446" y="277452"/>
                </a:lnTo>
                <a:lnTo>
                  <a:pt x="93085" y="280699"/>
                </a:lnTo>
                <a:lnTo>
                  <a:pt x="92363" y="283946"/>
                </a:lnTo>
                <a:lnTo>
                  <a:pt x="91281" y="287193"/>
                </a:lnTo>
                <a:lnTo>
                  <a:pt x="89116" y="290079"/>
                </a:lnTo>
                <a:lnTo>
                  <a:pt x="66747" y="323994"/>
                </a:lnTo>
                <a:lnTo>
                  <a:pt x="92003" y="348889"/>
                </a:lnTo>
                <a:lnTo>
                  <a:pt x="125556" y="326520"/>
                </a:lnTo>
                <a:lnTo>
                  <a:pt x="128804" y="324355"/>
                </a:lnTo>
                <a:lnTo>
                  <a:pt x="132412" y="322912"/>
                </a:lnTo>
                <a:lnTo>
                  <a:pt x="136380" y="322190"/>
                </a:lnTo>
                <a:lnTo>
                  <a:pt x="139988" y="322190"/>
                </a:lnTo>
                <a:lnTo>
                  <a:pt x="142875" y="322190"/>
                </a:lnTo>
                <a:lnTo>
                  <a:pt x="145761" y="322551"/>
                </a:lnTo>
                <a:lnTo>
                  <a:pt x="148287" y="323273"/>
                </a:lnTo>
                <a:lnTo>
                  <a:pt x="151173" y="324355"/>
                </a:lnTo>
                <a:lnTo>
                  <a:pt x="154781" y="326159"/>
                </a:lnTo>
                <a:lnTo>
                  <a:pt x="158029" y="327602"/>
                </a:lnTo>
                <a:lnTo>
                  <a:pt x="161636" y="329045"/>
                </a:lnTo>
                <a:lnTo>
                  <a:pt x="165244" y="330128"/>
                </a:lnTo>
                <a:lnTo>
                  <a:pt x="168131" y="331932"/>
                </a:lnTo>
                <a:lnTo>
                  <a:pt x="171378" y="333375"/>
                </a:lnTo>
                <a:lnTo>
                  <a:pt x="174264" y="335540"/>
                </a:lnTo>
                <a:lnTo>
                  <a:pt x="176429" y="337704"/>
                </a:lnTo>
                <a:lnTo>
                  <a:pt x="178594" y="340591"/>
                </a:lnTo>
                <a:lnTo>
                  <a:pt x="180037" y="343477"/>
                </a:lnTo>
                <a:lnTo>
                  <a:pt x="181119" y="346724"/>
                </a:lnTo>
                <a:lnTo>
                  <a:pt x="182202" y="349611"/>
                </a:lnTo>
                <a:lnTo>
                  <a:pt x="190139" y="389659"/>
                </a:lnTo>
                <a:lnTo>
                  <a:pt x="225497" y="389659"/>
                </a:lnTo>
                <a:lnTo>
                  <a:pt x="233435" y="349611"/>
                </a:lnTo>
                <a:lnTo>
                  <a:pt x="234517" y="346724"/>
                </a:lnTo>
                <a:lnTo>
                  <a:pt x="235599" y="343477"/>
                </a:lnTo>
                <a:lnTo>
                  <a:pt x="237403" y="340591"/>
                </a:lnTo>
                <a:lnTo>
                  <a:pt x="239207" y="337704"/>
                </a:lnTo>
                <a:lnTo>
                  <a:pt x="241733" y="335540"/>
                </a:lnTo>
                <a:lnTo>
                  <a:pt x="244259" y="333375"/>
                </a:lnTo>
                <a:lnTo>
                  <a:pt x="247506" y="331932"/>
                </a:lnTo>
                <a:lnTo>
                  <a:pt x="250392" y="330128"/>
                </a:lnTo>
                <a:lnTo>
                  <a:pt x="254000" y="329045"/>
                </a:lnTo>
                <a:lnTo>
                  <a:pt x="257608" y="327602"/>
                </a:lnTo>
                <a:lnTo>
                  <a:pt x="261216" y="326159"/>
                </a:lnTo>
                <a:lnTo>
                  <a:pt x="264463" y="324355"/>
                </a:lnTo>
                <a:lnTo>
                  <a:pt x="267349" y="323273"/>
                </a:lnTo>
                <a:lnTo>
                  <a:pt x="269875" y="322551"/>
                </a:lnTo>
                <a:lnTo>
                  <a:pt x="272761" y="322190"/>
                </a:lnTo>
                <a:lnTo>
                  <a:pt x="276009" y="322190"/>
                </a:lnTo>
                <a:lnTo>
                  <a:pt x="279256" y="322190"/>
                </a:lnTo>
                <a:lnTo>
                  <a:pt x="283224" y="322912"/>
                </a:lnTo>
                <a:lnTo>
                  <a:pt x="286832" y="324355"/>
                </a:lnTo>
                <a:lnTo>
                  <a:pt x="290440" y="326520"/>
                </a:lnTo>
                <a:lnTo>
                  <a:pt x="323633" y="348889"/>
                </a:lnTo>
                <a:lnTo>
                  <a:pt x="348889" y="323994"/>
                </a:lnTo>
                <a:lnTo>
                  <a:pt x="326520" y="290079"/>
                </a:lnTo>
                <a:lnTo>
                  <a:pt x="324716" y="287193"/>
                </a:lnTo>
                <a:lnTo>
                  <a:pt x="323273" y="283946"/>
                </a:lnTo>
                <a:lnTo>
                  <a:pt x="322551" y="280699"/>
                </a:lnTo>
                <a:lnTo>
                  <a:pt x="322190" y="277452"/>
                </a:lnTo>
                <a:lnTo>
                  <a:pt x="322190" y="274204"/>
                </a:lnTo>
                <a:lnTo>
                  <a:pt x="322551" y="270596"/>
                </a:lnTo>
                <a:lnTo>
                  <a:pt x="323273" y="267710"/>
                </a:lnTo>
                <a:lnTo>
                  <a:pt x="324716" y="264463"/>
                </a:lnTo>
                <a:lnTo>
                  <a:pt x="326159" y="260855"/>
                </a:lnTo>
                <a:lnTo>
                  <a:pt x="327602" y="257608"/>
                </a:lnTo>
                <a:lnTo>
                  <a:pt x="329406" y="254000"/>
                </a:lnTo>
                <a:lnTo>
                  <a:pt x="330489" y="250392"/>
                </a:lnTo>
                <a:lnTo>
                  <a:pt x="331571" y="247145"/>
                </a:lnTo>
                <a:lnTo>
                  <a:pt x="333375" y="244258"/>
                </a:lnTo>
                <a:lnTo>
                  <a:pt x="335540" y="241733"/>
                </a:lnTo>
                <a:lnTo>
                  <a:pt x="337704" y="239568"/>
                </a:lnTo>
                <a:lnTo>
                  <a:pt x="340591" y="237043"/>
                </a:lnTo>
                <a:lnTo>
                  <a:pt x="343116" y="235599"/>
                </a:lnTo>
                <a:lnTo>
                  <a:pt x="346364" y="234517"/>
                </a:lnTo>
                <a:lnTo>
                  <a:pt x="349972" y="233435"/>
                </a:lnTo>
                <a:lnTo>
                  <a:pt x="389659" y="225497"/>
                </a:lnTo>
                <a:lnTo>
                  <a:pt x="389659" y="190139"/>
                </a:lnTo>
                <a:lnTo>
                  <a:pt x="349972" y="182202"/>
                </a:lnTo>
                <a:lnTo>
                  <a:pt x="346364" y="181480"/>
                </a:lnTo>
                <a:lnTo>
                  <a:pt x="343116" y="180037"/>
                </a:lnTo>
                <a:lnTo>
                  <a:pt x="340591" y="178233"/>
                </a:lnTo>
                <a:lnTo>
                  <a:pt x="337704" y="176429"/>
                </a:lnTo>
                <a:lnTo>
                  <a:pt x="335540" y="173903"/>
                </a:lnTo>
                <a:lnTo>
                  <a:pt x="333375" y="171378"/>
                </a:lnTo>
                <a:lnTo>
                  <a:pt x="331571" y="168131"/>
                </a:lnTo>
                <a:lnTo>
                  <a:pt x="330489" y="165244"/>
                </a:lnTo>
                <a:lnTo>
                  <a:pt x="329406" y="161636"/>
                </a:lnTo>
                <a:lnTo>
                  <a:pt x="327602" y="158028"/>
                </a:lnTo>
                <a:lnTo>
                  <a:pt x="326159" y="154420"/>
                </a:lnTo>
                <a:lnTo>
                  <a:pt x="324716" y="151173"/>
                </a:lnTo>
                <a:lnTo>
                  <a:pt x="323273" y="147926"/>
                </a:lnTo>
                <a:lnTo>
                  <a:pt x="322551" y="144679"/>
                </a:lnTo>
                <a:lnTo>
                  <a:pt x="322190" y="141432"/>
                </a:lnTo>
                <a:lnTo>
                  <a:pt x="322190" y="138184"/>
                </a:lnTo>
                <a:lnTo>
                  <a:pt x="322551" y="134577"/>
                </a:lnTo>
                <a:lnTo>
                  <a:pt x="323273" y="131690"/>
                </a:lnTo>
                <a:lnTo>
                  <a:pt x="324716" y="128443"/>
                </a:lnTo>
                <a:lnTo>
                  <a:pt x="326520" y="125196"/>
                </a:lnTo>
                <a:lnTo>
                  <a:pt x="348889" y="92003"/>
                </a:lnTo>
                <a:lnTo>
                  <a:pt x="323633" y="66747"/>
                </a:lnTo>
                <a:lnTo>
                  <a:pt x="290440" y="89116"/>
                </a:lnTo>
                <a:lnTo>
                  <a:pt x="286832" y="90920"/>
                </a:lnTo>
                <a:lnTo>
                  <a:pt x="283224" y="92724"/>
                </a:lnTo>
                <a:lnTo>
                  <a:pt x="279256" y="93446"/>
                </a:lnTo>
                <a:lnTo>
                  <a:pt x="276009" y="93807"/>
                </a:lnTo>
                <a:lnTo>
                  <a:pt x="272761" y="93446"/>
                </a:lnTo>
                <a:lnTo>
                  <a:pt x="269875" y="93085"/>
                </a:lnTo>
                <a:lnTo>
                  <a:pt x="267349" y="92363"/>
                </a:lnTo>
                <a:lnTo>
                  <a:pt x="264102" y="90920"/>
                </a:lnTo>
                <a:lnTo>
                  <a:pt x="261216" y="89477"/>
                </a:lnTo>
                <a:lnTo>
                  <a:pt x="257608" y="88034"/>
                </a:lnTo>
                <a:lnTo>
                  <a:pt x="254000" y="86230"/>
                </a:lnTo>
                <a:lnTo>
                  <a:pt x="250392" y="85148"/>
                </a:lnTo>
                <a:lnTo>
                  <a:pt x="247506" y="84065"/>
                </a:lnTo>
                <a:lnTo>
                  <a:pt x="244259" y="82261"/>
                </a:lnTo>
                <a:lnTo>
                  <a:pt x="241733" y="80096"/>
                </a:lnTo>
                <a:lnTo>
                  <a:pt x="239207" y="77932"/>
                </a:lnTo>
                <a:lnTo>
                  <a:pt x="237403" y="75045"/>
                </a:lnTo>
                <a:lnTo>
                  <a:pt x="235599" y="72520"/>
                </a:lnTo>
                <a:lnTo>
                  <a:pt x="234156" y="69273"/>
                </a:lnTo>
                <a:lnTo>
                  <a:pt x="233435" y="65665"/>
                </a:lnTo>
                <a:lnTo>
                  <a:pt x="225497" y="25977"/>
                </a:lnTo>
                <a:close/>
                <a:moveTo>
                  <a:pt x="190139" y="0"/>
                </a:moveTo>
                <a:lnTo>
                  <a:pt x="225497" y="0"/>
                </a:lnTo>
                <a:lnTo>
                  <a:pt x="228023" y="361"/>
                </a:lnTo>
                <a:lnTo>
                  <a:pt x="229827" y="361"/>
                </a:lnTo>
                <a:lnTo>
                  <a:pt x="232352" y="1082"/>
                </a:lnTo>
                <a:lnTo>
                  <a:pt x="234156" y="1443"/>
                </a:lnTo>
                <a:lnTo>
                  <a:pt x="238486" y="3247"/>
                </a:lnTo>
                <a:lnTo>
                  <a:pt x="242094" y="5773"/>
                </a:lnTo>
                <a:lnTo>
                  <a:pt x="244980" y="8659"/>
                </a:lnTo>
                <a:lnTo>
                  <a:pt x="247867" y="12267"/>
                </a:lnTo>
                <a:lnTo>
                  <a:pt x="248588" y="14432"/>
                </a:lnTo>
                <a:lnTo>
                  <a:pt x="249670" y="16597"/>
                </a:lnTo>
                <a:lnTo>
                  <a:pt x="250392" y="18400"/>
                </a:lnTo>
                <a:lnTo>
                  <a:pt x="250753" y="20926"/>
                </a:lnTo>
                <a:lnTo>
                  <a:pt x="259051" y="60614"/>
                </a:lnTo>
                <a:lnTo>
                  <a:pt x="263381" y="62057"/>
                </a:lnTo>
                <a:lnTo>
                  <a:pt x="267349" y="63861"/>
                </a:lnTo>
                <a:lnTo>
                  <a:pt x="271679" y="65665"/>
                </a:lnTo>
                <a:lnTo>
                  <a:pt x="276009" y="67829"/>
                </a:lnTo>
                <a:lnTo>
                  <a:pt x="309202" y="45099"/>
                </a:lnTo>
                <a:lnTo>
                  <a:pt x="312810" y="43295"/>
                </a:lnTo>
                <a:lnTo>
                  <a:pt x="316418" y="41852"/>
                </a:lnTo>
                <a:lnTo>
                  <a:pt x="320386" y="41131"/>
                </a:lnTo>
                <a:lnTo>
                  <a:pt x="323633" y="40770"/>
                </a:lnTo>
                <a:lnTo>
                  <a:pt x="326520" y="40770"/>
                </a:lnTo>
                <a:lnTo>
                  <a:pt x="328685" y="41131"/>
                </a:lnTo>
                <a:lnTo>
                  <a:pt x="331210" y="41852"/>
                </a:lnTo>
                <a:lnTo>
                  <a:pt x="333736" y="42574"/>
                </a:lnTo>
                <a:lnTo>
                  <a:pt x="335901" y="44017"/>
                </a:lnTo>
                <a:lnTo>
                  <a:pt x="338065" y="45099"/>
                </a:lnTo>
                <a:lnTo>
                  <a:pt x="340230" y="46543"/>
                </a:lnTo>
                <a:lnTo>
                  <a:pt x="342034" y="48346"/>
                </a:lnTo>
                <a:lnTo>
                  <a:pt x="367290" y="73602"/>
                </a:lnTo>
                <a:lnTo>
                  <a:pt x="369094" y="75045"/>
                </a:lnTo>
                <a:lnTo>
                  <a:pt x="370176" y="76849"/>
                </a:lnTo>
                <a:lnTo>
                  <a:pt x="371258" y="78653"/>
                </a:lnTo>
                <a:lnTo>
                  <a:pt x="372341" y="80457"/>
                </a:lnTo>
                <a:lnTo>
                  <a:pt x="374145" y="84787"/>
                </a:lnTo>
                <a:lnTo>
                  <a:pt x="374866" y="89116"/>
                </a:lnTo>
                <a:lnTo>
                  <a:pt x="374866" y="93446"/>
                </a:lnTo>
                <a:lnTo>
                  <a:pt x="374145" y="98136"/>
                </a:lnTo>
                <a:lnTo>
                  <a:pt x="373784" y="99940"/>
                </a:lnTo>
                <a:lnTo>
                  <a:pt x="372702" y="102105"/>
                </a:lnTo>
                <a:lnTo>
                  <a:pt x="371619" y="104270"/>
                </a:lnTo>
                <a:lnTo>
                  <a:pt x="370537" y="106074"/>
                </a:lnTo>
                <a:lnTo>
                  <a:pt x="347807" y="139628"/>
                </a:lnTo>
                <a:lnTo>
                  <a:pt x="349972" y="143957"/>
                </a:lnTo>
                <a:lnTo>
                  <a:pt x="351775" y="148287"/>
                </a:lnTo>
                <a:lnTo>
                  <a:pt x="353219" y="152255"/>
                </a:lnTo>
                <a:lnTo>
                  <a:pt x="355023" y="156585"/>
                </a:lnTo>
                <a:lnTo>
                  <a:pt x="394710" y="164523"/>
                </a:lnTo>
                <a:lnTo>
                  <a:pt x="396875" y="165244"/>
                </a:lnTo>
                <a:lnTo>
                  <a:pt x="399040" y="165966"/>
                </a:lnTo>
                <a:lnTo>
                  <a:pt x="401204" y="167048"/>
                </a:lnTo>
                <a:lnTo>
                  <a:pt x="403369" y="167770"/>
                </a:lnTo>
                <a:lnTo>
                  <a:pt x="406616" y="170656"/>
                </a:lnTo>
                <a:lnTo>
                  <a:pt x="409864" y="173543"/>
                </a:lnTo>
                <a:lnTo>
                  <a:pt x="412389" y="177150"/>
                </a:lnTo>
                <a:lnTo>
                  <a:pt x="414193" y="181480"/>
                </a:lnTo>
                <a:lnTo>
                  <a:pt x="414554" y="183284"/>
                </a:lnTo>
                <a:lnTo>
                  <a:pt x="415275" y="185810"/>
                </a:lnTo>
                <a:lnTo>
                  <a:pt x="415275" y="187614"/>
                </a:lnTo>
                <a:lnTo>
                  <a:pt x="415636" y="190139"/>
                </a:lnTo>
                <a:lnTo>
                  <a:pt x="415636" y="225497"/>
                </a:lnTo>
                <a:lnTo>
                  <a:pt x="415275" y="227662"/>
                </a:lnTo>
                <a:lnTo>
                  <a:pt x="415275" y="230187"/>
                </a:lnTo>
                <a:lnTo>
                  <a:pt x="414554" y="231991"/>
                </a:lnTo>
                <a:lnTo>
                  <a:pt x="414193" y="234517"/>
                </a:lnTo>
                <a:lnTo>
                  <a:pt x="412389" y="238486"/>
                </a:lnTo>
                <a:lnTo>
                  <a:pt x="409864" y="241733"/>
                </a:lnTo>
                <a:lnTo>
                  <a:pt x="406616" y="244980"/>
                </a:lnTo>
                <a:lnTo>
                  <a:pt x="403369" y="247866"/>
                </a:lnTo>
                <a:lnTo>
                  <a:pt x="401204" y="248949"/>
                </a:lnTo>
                <a:lnTo>
                  <a:pt x="399040" y="249670"/>
                </a:lnTo>
                <a:lnTo>
                  <a:pt x="396875" y="250392"/>
                </a:lnTo>
                <a:lnTo>
                  <a:pt x="394710" y="250753"/>
                </a:lnTo>
                <a:lnTo>
                  <a:pt x="355023" y="259051"/>
                </a:lnTo>
                <a:lnTo>
                  <a:pt x="353219" y="263381"/>
                </a:lnTo>
                <a:lnTo>
                  <a:pt x="351775" y="267710"/>
                </a:lnTo>
                <a:lnTo>
                  <a:pt x="349972" y="271318"/>
                </a:lnTo>
                <a:lnTo>
                  <a:pt x="347807" y="275648"/>
                </a:lnTo>
                <a:lnTo>
                  <a:pt x="370537" y="309562"/>
                </a:lnTo>
                <a:lnTo>
                  <a:pt x="371619" y="311727"/>
                </a:lnTo>
                <a:lnTo>
                  <a:pt x="372702" y="313531"/>
                </a:lnTo>
                <a:lnTo>
                  <a:pt x="373784" y="315335"/>
                </a:lnTo>
                <a:lnTo>
                  <a:pt x="374145" y="317861"/>
                </a:lnTo>
                <a:lnTo>
                  <a:pt x="374866" y="322190"/>
                </a:lnTo>
                <a:lnTo>
                  <a:pt x="374866" y="326520"/>
                </a:lnTo>
                <a:lnTo>
                  <a:pt x="374145" y="330849"/>
                </a:lnTo>
                <a:lnTo>
                  <a:pt x="372341" y="334818"/>
                </a:lnTo>
                <a:lnTo>
                  <a:pt x="371258" y="336983"/>
                </a:lnTo>
                <a:lnTo>
                  <a:pt x="370176" y="338787"/>
                </a:lnTo>
                <a:lnTo>
                  <a:pt x="369094" y="340591"/>
                </a:lnTo>
                <a:lnTo>
                  <a:pt x="367290" y="342395"/>
                </a:lnTo>
                <a:lnTo>
                  <a:pt x="342034" y="367290"/>
                </a:lnTo>
                <a:lnTo>
                  <a:pt x="340230" y="368733"/>
                </a:lnTo>
                <a:lnTo>
                  <a:pt x="338065" y="370537"/>
                </a:lnTo>
                <a:lnTo>
                  <a:pt x="335901" y="371980"/>
                </a:lnTo>
                <a:lnTo>
                  <a:pt x="333736" y="372702"/>
                </a:lnTo>
                <a:lnTo>
                  <a:pt x="331210" y="373784"/>
                </a:lnTo>
                <a:lnTo>
                  <a:pt x="328685" y="374505"/>
                </a:lnTo>
                <a:lnTo>
                  <a:pt x="326520" y="374866"/>
                </a:lnTo>
                <a:lnTo>
                  <a:pt x="323633" y="374866"/>
                </a:lnTo>
                <a:lnTo>
                  <a:pt x="320386" y="374866"/>
                </a:lnTo>
                <a:lnTo>
                  <a:pt x="316418" y="373784"/>
                </a:lnTo>
                <a:lnTo>
                  <a:pt x="312810" y="372341"/>
                </a:lnTo>
                <a:lnTo>
                  <a:pt x="309202" y="370537"/>
                </a:lnTo>
                <a:lnTo>
                  <a:pt x="276009" y="347807"/>
                </a:lnTo>
                <a:lnTo>
                  <a:pt x="271679" y="349611"/>
                </a:lnTo>
                <a:lnTo>
                  <a:pt x="267349" y="351775"/>
                </a:lnTo>
                <a:lnTo>
                  <a:pt x="263381" y="353219"/>
                </a:lnTo>
                <a:lnTo>
                  <a:pt x="259051" y="355023"/>
                </a:lnTo>
                <a:lnTo>
                  <a:pt x="250753" y="394710"/>
                </a:lnTo>
                <a:lnTo>
                  <a:pt x="250392" y="396875"/>
                </a:lnTo>
                <a:lnTo>
                  <a:pt x="249670" y="399400"/>
                </a:lnTo>
                <a:lnTo>
                  <a:pt x="248588" y="401204"/>
                </a:lnTo>
                <a:lnTo>
                  <a:pt x="247867" y="403008"/>
                </a:lnTo>
                <a:lnTo>
                  <a:pt x="244980" y="406616"/>
                </a:lnTo>
                <a:lnTo>
                  <a:pt x="242094" y="409863"/>
                </a:lnTo>
                <a:lnTo>
                  <a:pt x="238486" y="412028"/>
                </a:lnTo>
                <a:lnTo>
                  <a:pt x="234156" y="414193"/>
                </a:lnTo>
                <a:lnTo>
                  <a:pt x="232352" y="414915"/>
                </a:lnTo>
                <a:lnTo>
                  <a:pt x="229827" y="415275"/>
                </a:lnTo>
                <a:lnTo>
                  <a:pt x="228023" y="415636"/>
                </a:lnTo>
                <a:lnTo>
                  <a:pt x="225497" y="415636"/>
                </a:lnTo>
                <a:lnTo>
                  <a:pt x="190139" y="415636"/>
                </a:lnTo>
                <a:lnTo>
                  <a:pt x="187614" y="415636"/>
                </a:lnTo>
                <a:lnTo>
                  <a:pt x="185449" y="415275"/>
                </a:lnTo>
                <a:lnTo>
                  <a:pt x="183645" y="414915"/>
                </a:lnTo>
                <a:lnTo>
                  <a:pt x="181119" y="414193"/>
                </a:lnTo>
                <a:lnTo>
                  <a:pt x="177151" y="412028"/>
                </a:lnTo>
                <a:lnTo>
                  <a:pt x="173903" y="409863"/>
                </a:lnTo>
                <a:lnTo>
                  <a:pt x="170656" y="406616"/>
                </a:lnTo>
                <a:lnTo>
                  <a:pt x="167770" y="403008"/>
                </a:lnTo>
                <a:lnTo>
                  <a:pt x="166688" y="401204"/>
                </a:lnTo>
                <a:lnTo>
                  <a:pt x="165966" y="399400"/>
                </a:lnTo>
                <a:lnTo>
                  <a:pt x="165244" y="396875"/>
                </a:lnTo>
                <a:lnTo>
                  <a:pt x="164884" y="394710"/>
                </a:lnTo>
                <a:lnTo>
                  <a:pt x="156585" y="355023"/>
                </a:lnTo>
                <a:lnTo>
                  <a:pt x="152255" y="353219"/>
                </a:lnTo>
                <a:lnTo>
                  <a:pt x="147926" y="351775"/>
                </a:lnTo>
                <a:lnTo>
                  <a:pt x="144318" y="349611"/>
                </a:lnTo>
                <a:lnTo>
                  <a:pt x="139988" y="347807"/>
                </a:lnTo>
                <a:lnTo>
                  <a:pt x="106434" y="370537"/>
                </a:lnTo>
                <a:lnTo>
                  <a:pt x="102826" y="372341"/>
                </a:lnTo>
                <a:lnTo>
                  <a:pt x="99218" y="373784"/>
                </a:lnTo>
                <a:lnTo>
                  <a:pt x="95610" y="374866"/>
                </a:lnTo>
                <a:lnTo>
                  <a:pt x="92003" y="374866"/>
                </a:lnTo>
                <a:lnTo>
                  <a:pt x="89116" y="374866"/>
                </a:lnTo>
                <a:lnTo>
                  <a:pt x="86951" y="374505"/>
                </a:lnTo>
                <a:lnTo>
                  <a:pt x="84065" y="373784"/>
                </a:lnTo>
                <a:lnTo>
                  <a:pt x="81900" y="372702"/>
                </a:lnTo>
                <a:lnTo>
                  <a:pt x="79375" y="371980"/>
                </a:lnTo>
                <a:lnTo>
                  <a:pt x="77571" y="370537"/>
                </a:lnTo>
                <a:lnTo>
                  <a:pt x="75045" y="368733"/>
                </a:lnTo>
                <a:lnTo>
                  <a:pt x="73241" y="367290"/>
                </a:lnTo>
                <a:lnTo>
                  <a:pt x="48346" y="342395"/>
                </a:lnTo>
                <a:lnTo>
                  <a:pt x="46903" y="340591"/>
                </a:lnTo>
                <a:lnTo>
                  <a:pt x="45460" y="338787"/>
                </a:lnTo>
                <a:lnTo>
                  <a:pt x="44378" y="336983"/>
                </a:lnTo>
                <a:lnTo>
                  <a:pt x="43295" y="334818"/>
                </a:lnTo>
                <a:lnTo>
                  <a:pt x="41491" y="330849"/>
                </a:lnTo>
                <a:lnTo>
                  <a:pt x="40770" y="326520"/>
                </a:lnTo>
                <a:lnTo>
                  <a:pt x="40770" y="322190"/>
                </a:lnTo>
                <a:lnTo>
                  <a:pt x="41491" y="317861"/>
                </a:lnTo>
                <a:lnTo>
                  <a:pt x="42213" y="315335"/>
                </a:lnTo>
                <a:lnTo>
                  <a:pt x="42934" y="313531"/>
                </a:lnTo>
                <a:lnTo>
                  <a:pt x="44017" y="311727"/>
                </a:lnTo>
                <a:lnTo>
                  <a:pt x="45099" y="309562"/>
                </a:lnTo>
                <a:lnTo>
                  <a:pt x="67829" y="275648"/>
                </a:lnTo>
                <a:lnTo>
                  <a:pt x="65664" y="271318"/>
                </a:lnTo>
                <a:lnTo>
                  <a:pt x="63860" y="267710"/>
                </a:lnTo>
                <a:lnTo>
                  <a:pt x="62417" y="263381"/>
                </a:lnTo>
                <a:lnTo>
                  <a:pt x="60613" y="259051"/>
                </a:lnTo>
                <a:lnTo>
                  <a:pt x="20926" y="250753"/>
                </a:lnTo>
                <a:lnTo>
                  <a:pt x="18761" y="250392"/>
                </a:lnTo>
                <a:lnTo>
                  <a:pt x="16236" y="249670"/>
                </a:lnTo>
                <a:lnTo>
                  <a:pt x="14432" y="248949"/>
                </a:lnTo>
                <a:lnTo>
                  <a:pt x="12267" y="247866"/>
                </a:lnTo>
                <a:lnTo>
                  <a:pt x="9020" y="244980"/>
                </a:lnTo>
                <a:lnTo>
                  <a:pt x="5772" y="241733"/>
                </a:lnTo>
                <a:lnTo>
                  <a:pt x="3608" y="238486"/>
                </a:lnTo>
                <a:lnTo>
                  <a:pt x="1443" y="234517"/>
                </a:lnTo>
                <a:lnTo>
                  <a:pt x="721" y="231991"/>
                </a:lnTo>
                <a:lnTo>
                  <a:pt x="361" y="230187"/>
                </a:lnTo>
                <a:lnTo>
                  <a:pt x="0" y="227662"/>
                </a:lnTo>
                <a:lnTo>
                  <a:pt x="0" y="225497"/>
                </a:lnTo>
                <a:lnTo>
                  <a:pt x="0" y="190139"/>
                </a:lnTo>
                <a:lnTo>
                  <a:pt x="0" y="187614"/>
                </a:lnTo>
                <a:lnTo>
                  <a:pt x="361" y="185810"/>
                </a:lnTo>
                <a:lnTo>
                  <a:pt x="721" y="183284"/>
                </a:lnTo>
                <a:lnTo>
                  <a:pt x="1443" y="181480"/>
                </a:lnTo>
                <a:lnTo>
                  <a:pt x="3608" y="177150"/>
                </a:lnTo>
                <a:lnTo>
                  <a:pt x="5772" y="173543"/>
                </a:lnTo>
                <a:lnTo>
                  <a:pt x="9020" y="170656"/>
                </a:lnTo>
                <a:lnTo>
                  <a:pt x="12267" y="167770"/>
                </a:lnTo>
                <a:lnTo>
                  <a:pt x="14432" y="167048"/>
                </a:lnTo>
                <a:lnTo>
                  <a:pt x="16236" y="165966"/>
                </a:lnTo>
                <a:lnTo>
                  <a:pt x="18761" y="165244"/>
                </a:lnTo>
                <a:lnTo>
                  <a:pt x="20926" y="164523"/>
                </a:lnTo>
                <a:lnTo>
                  <a:pt x="60613" y="156585"/>
                </a:lnTo>
                <a:lnTo>
                  <a:pt x="62417" y="152255"/>
                </a:lnTo>
                <a:lnTo>
                  <a:pt x="63860" y="148287"/>
                </a:lnTo>
                <a:lnTo>
                  <a:pt x="65664" y="143957"/>
                </a:lnTo>
                <a:lnTo>
                  <a:pt x="67829" y="139628"/>
                </a:lnTo>
                <a:lnTo>
                  <a:pt x="45099" y="106074"/>
                </a:lnTo>
                <a:lnTo>
                  <a:pt x="44017" y="104270"/>
                </a:lnTo>
                <a:lnTo>
                  <a:pt x="42934" y="102105"/>
                </a:lnTo>
                <a:lnTo>
                  <a:pt x="42213" y="99940"/>
                </a:lnTo>
                <a:lnTo>
                  <a:pt x="41491" y="98136"/>
                </a:lnTo>
                <a:lnTo>
                  <a:pt x="40770" y="93446"/>
                </a:lnTo>
                <a:lnTo>
                  <a:pt x="40770" y="89116"/>
                </a:lnTo>
                <a:lnTo>
                  <a:pt x="41491" y="84787"/>
                </a:lnTo>
                <a:lnTo>
                  <a:pt x="43295" y="80457"/>
                </a:lnTo>
                <a:lnTo>
                  <a:pt x="44378" y="78653"/>
                </a:lnTo>
                <a:lnTo>
                  <a:pt x="45460" y="76849"/>
                </a:lnTo>
                <a:lnTo>
                  <a:pt x="46903" y="75045"/>
                </a:lnTo>
                <a:lnTo>
                  <a:pt x="48346" y="73602"/>
                </a:lnTo>
                <a:lnTo>
                  <a:pt x="73241" y="48346"/>
                </a:lnTo>
                <a:lnTo>
                  <a:pt x="75045" y="46543"/>
                </a:lnTo>
                <a:lnTo>
                  <a:pt x="77571" y="45099"/>
                </a:lnTo>
                <a:lnTo>
                  <a:pt x="79375" y="44017"/>
                </a:lnTo>
                <a:lnTo>
                  <a:pt x="81900" y="42574"/>
                </a:lnTo>
                <a:lnTo>
                  <a:pt x="84065" y="41852"/>
                </a:lnTo>
                <a:lnTo>
                  <a:pt x="86951" y="41131"/>
                </a:lnTo>
                <a:lnTo>
                  <a:pt x="89116" y="40770"/>
                </a:lnTo>
                <a:lnTo>
                  <a:pt x="92003" y="40770"/>
                </a:lnTo>
                <a:lnTo>
                  <a:pt x="95610" y="41131"/>
                </a:lnTo>
                <a:lnTo>
                  <a:pt x="99218" y="41852"/>
                </a:lnTo>
                <a:lnTo>
                  <a:pt x="102826" y="43295"/>
                </a:lnTo>
                <a:lnTo>
                  <a:pt x="106434" y="45099"/>
                </a:lnTo>
                <a:lnTo>
                  <a:pt x="139988" y="67829"/>
                </a:lnTo>
                <a:lnTo>
                  <a:pt x="144318" y="65665"/>
                </a:lnTo>
                <a:lnTo>
                  <a:pt x="147926" y="63861"/>
                </a:lnTo>
                <a:lnTo>
                  <a:pt x="152255" y="62057"/>
                </a:lnTo>
                <a:lnTo>
                  <a:pt x="156585" y="60614"/>
                </a:lnTo>
                <a:lnTo>
                  <a:pt x="164884" y="20926"/>
                </a:lnTo>
                <a:lnTo>
                  <a:pt x="165244" y="18400"/>
                </a:lnTo>
                <a:lnTo>
                  <a:pt x="165966" y="16597"/>
                </a:lnTo>
                <a:lnTo>
                  <a:pt x="166688" y="14432"/>
                </a:lnTo>
                <a:lnTo>
                  <a:pt x="167770" y="12267"/>
                </a:lnTo>
                <a:lnTo>
                  <a:pt x="170656" y="8659"/>
                </a:lnTo>
                <a:lnTo>
                  <a:pt x="173903" y="5773"/>
                </a:lnTo>
                <a:lnTo>
                  <a:pt x="177151" y="3247"/>
                </a:lnTo>
                <a:lnTo>
                  <a:pt x="181119" y="1443"/>
                </a:lnTo>
                <a:lnTo>
                  <a:pt x="183645" y="1082"/>
                </a:lnTo>
                <a:lnTo>
                  <a:pt x="185449" y="361"/>
                </a:lnTo>
                <a:lnTo>
                  <a:pt x="187614" y="36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30000"/>
              </a:lnSpc>
            </a:pPr>
            <a:endParaRPr>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3.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104.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105.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106.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107.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108.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109.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11.xml><?xml version="1.0" encoding="utf-8"?>
<p:tagLst xmlns:p="http://schemas.openxmlformats.org/presentationml/2006/main">
  <p:tag name="PA" val="v3.0.1"/>
</p:tagLst>
</file>

<file path=ppt/tags/tag110.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1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1_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2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2_1"/>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4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4_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3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3_1"/>
  <p:tag name="KSO_WM_UNIT_TEXT_FILL_FORE_SCHEMECOLOR_INDEX" val="13"/>
  <p:tag name="KSO_WM_UNIT_TEXT_FILL_TYPE" val="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1*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12.xml><?xml version="1.0" encoding="utf-8"?>
<p:tagLst xmlns:p="http://schemas.openxmlformats.org/presentationml/2006/main">
  <p:tag name="PA" val="v3.0.1"/>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1*q_h_i*1_1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1*q_h_i*1_2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2_1"/>
  <p:tag name="KSO_WM_UNIT_TEXT_FILL_FORE_SCHEMECOLOR_INDEX" val="6"/>
  <p:tag name="KSO_WM_UNIT_TEXT_FILL_TYPE"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1_1"/>
  <p:tag name="KSO_WM_UNIT_TEXT_FILL_FORE_SCHEMECOLOR_INDEX" val="7"/>
  <p:tag name="KSO_WM_UNIT_TEXT_FILL_TYPE" val="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42"/>
  <p:tag name="KSO_WM_UNIT_HIGHLIGHT" val="0"/>
  <p:tag name="KSO_WM_UNIT_COMPATIBLE" val="0"/>
  <p:tag name="KSO_WM_UNIT_CLEAR" val="0"/>
  <p:tag name="KSO_WM_UNIT_PRESET_TEXT_INDEX" val="4"/>
  <p:tag name="KSO_WM_UNIT_PRESET_TEXT_LEN" val="26"/>
  <p:tag name="KSO_WM_DIAGRAM_GROUP_CODE" val="m1-1"/>
  <p:tag name="KSO_WM_UNIT_ID" val="diagram20174816_1*m_h_f*1_1_1"/>
  <p:tag name="KSO_WM_UNIT_FILL_FORE_SCHEMECOLOR_INDEX" val="5"/>
  <p:tag name="KSO_WM_UNIT_FILL_TYPE" val="1"/>
  <p:tag name="KSO_WM_UNIT_TEXT_FILL_FORE_SCHEMECOLOR_INDEX" val="14"/>
  <p:tag name="KSO_WM_UNIT_TEXT_FILL_TYPE" val="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42"/>
  <p:tag name="KSO_WM_UNIT_HIGHLIGHT" val="0"/>
  <p:tag name="KSO_WM_UNIT_COMPATIBLE" val="0"/>
  <p:tag name="KSO_WM_UNIT_CLEAR" val="0"/>
  <p:tag name="KSO_WM_UNIT_PRESET_TEXT_INDEX" val="4"/>
  <p:tag name="KSO_WM_UNIT_PRESET_TEXT_LEN" val="26"/>
  <p:tag name="KSO_WM_DIAGRAM_GROUP_CODE" val="m1-1"/>
  <p:tag name="KSO_WM_UNIT_ID" val="diagram20174816_1*m_h_f*1_2_1"/>
  <p:tag name="KSO_WM_UNIT_FILL_FORE_SCHEMECOLOR_INDEX" val="6"/>
  <p:tag name="KSO_WM_UNIT_FILL_TYPE" val="1"/>
  <p:tag name="KSO_WM_UNIT_TEXT_FILL_FORE_SCHEMECOLOR_INDEX" val="14"/>
  <p:tag name="KSO_WM_UNIT_TEXT_FILL_TYPE"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1*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27.xml><?xml version="1.0" encoding="utf-8"?>
<p:tagLst xmlns:p="http://schemas.openxmlformats.org/presentationml/2006/main">
  <p:tag name="PA" val="v3.0.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3*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3*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xml><?xml version="1.0" encoding="utf-8"?>
<p:tagLst xmlns:p="http://schemas.openxmlformats.org/presentationml/2006/main">
  <p:tag name="PA" val="v3.0.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3*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3*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3*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3*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3*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3*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3*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3*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3*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3*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4.xml><?xml version="1.0" encoding="utf-8"?>
<p:tagLst xmlns:p="http://schemas.openxmlformats.org/presentationml/2006/main">
  <p:tag name="PA" val="v3.0.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3*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3*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3*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3*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3*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3*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1_3*l_h_i*1_4_1"/>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1_3*l_h_i*1_4_3"/>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31_3*l_h_i*1_4_4"/>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1_3*l_h_i*1_4_2"/>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5.xml><?xml version="1.0" encoding="utf-8"?>
<p:tagLst xmlns:p="http://schemas.openxmlformats.org/presentationml/2006/main">
  <p:tag name="PA" val="v3.0.1"/>
</p:tagLst>
</file>

<file path=ppt/tags/tag15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1_3*l_h_f*1_4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5"/>
  <p:tag name="KSO_WM_UNIT_ID" val="diagram731_3*l_h_i*1_4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1_1"/>
  <p:tag name="KSO_WM_UNIT_ID" val="diagram20170669_3*q_h_i*1_1_1"/>
  <p:tag name="KSO_WM_UNIT_LAYERLEVEL" val="1_1_1"/>
  <p:tag name="KSO_WM_UNIT_LINE_FORE_SCHEMECOLOR_INDEX_BRIGHTNESS" val="-0.25"/>
  <p:tag name="KSO_WM_UNIT_LINE_FORE_SCHEMECOLOR_INDEX" val="14"/>
  <p:tag name="KSO_WM_UNIT_LINE_FILL_TYPE" val="2"/>
  <p:tag name="KSO_WM_UNIT_USESOURCEFORMAT_APPLY" val="1"/>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3_1"/>
  <p:tag name="KSO_WM_UNIT_ID" val="diagram20170669_3*q_h_i*1_3_1"/>
  <p:tag name="KSO_WM_UNIT_LAYERLEVEL" val="1_1_1"/>
  <p:tag name="KSO_WM_UNIT_LINE_FORE_SCHEMECOLOR_INDEX_BRIGHTNESS" val="-0.25"/>
  <p:tag name="KSO_WM_UNIT_LINE_FORE_SCHEMECOLOR_INDEX" val="14"/>
  <p:tag name="KSO_WM_UNIT_LINE_FILL_TYPE" val="2"/>
  <p:tag name="KSO_WM_UNIT_USESOURCEFORMAT_APPLY" val="1"/>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2_1"/>
  <p:tag name="KSO_WM_UNIT_ID" val="diagram20170669_3*q_h_i*1_2_1"/>
  <p:tag name="KSO_WM_UNIT_LAYERLEVEL" val="1_1_1"/>
  <p:tag name="KSO_WM_UNIT_LINE_FORE_SCHEMECOLOR_INDEX_BRIGHTNESS" val="-0.25"/>
  <p:tag name="KSO_WM_UNIT_LINE_FORE_SCHEMECOLOR_INDEX" val="14"/>
  <p:tag name="KSO_WM_UNIT_LINE_FILL_TYPE" val="2"/>
  <p:tag name="KSO_WM_UNIT_USESOURCEFORMAT_APPLY" val="1"/>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3_2"/>
  <p:tag name="KSO_WM_UNIT_ID" val="diagram20170669_3*q_h_i*1_3_2"/>
  <p:tag name="KSO_WM_UNIT_LAYERLEVEL" val="1_1_1"/>
  <p:tag name="KSO_WM_UNIT_TEXT_FILL_FORE_SCHEMECOLOR_INDEX_BRIGHTNESS" val="-0.5"/>
  <p:tag name="KSO_WM_UNIT_TEXT_FILL_FORE_SCHEMECOLOR_INDEX" val="14"/>
  <p:tag name="KSO_WM_UNIT_TEXT_FILL_TYPE" val="1"/>
  <p:tag name="KSO_WM_UNIT_USESOURCEFORMAT_APPLY" val="1"/>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1_2"/>
  <p:tag name="KSO_WM_UNIT_ID" val="diagram20170669_3*q_h_i*1_1_2"/>
  <p:tag name="KSO_WM_UNIT_LAYERLEVEL" val="1_1_1"/>
  <p:tag name="KSO_WM_UNIT_TEXT_FILL_FORE_SCHEMECOLOR_INDEX_BRIGHTNESS" val="-0.5"/>
  <p:tag name="KSO_WM_UNIT_TEXT_FILL_FORE_SCHEMECOLOR_INDEX" val="14"/>
  <p:tag name="KSO_WM_UNIT_TEXT_FILL_TYPE" val="1"/>
  <p:tag name="KSO_WM_UNIT_USESOURCEFORMAT_APPLY" val="1"/>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2_2"/>
  <p:tag name="KSO_WM_UNIT_ID" val="diagram20170669_3*q_h_i*1_2_2"/>
  <p:tag name="KSO_WM_UNIT_LAYERLEVEL" val="1_1_1"/>
  <p:tag name="KSO_WM_UNIT_TEXT_FILL_FORE_SCHEMECOLOR_INDEX_BRIGHTNESS" val="-0.5"/>
  <p:tag name="KSO_WM_UNIT_TEXT_FILL_FORE_SCHEMECOLOR_INDEX" val="14"/>
  <p:tag name="KSO_WM_UNIT_TEXT_FILL_TYPE" val="1"/>
  <p:tag name="KSO_WM_UNIT_USESOURCEFORMAT_APPLY" val="1"/>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3_3"/>
  <p:tag name="KSO_WM_UNIT_ID" val="diagram20170669_3*q_h_i*1_3_3"/>
  <p:tag name="KSO_WM_UNIT_LAYERLEVEL" val="1_1_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59.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f"/>
  <p:tag name="KSO_WM_UNIT_INDEX" val="1_1_1"/>
  <p:tag name="KSO_WM_UNIT_LAYERLEVEL" val="1_1_1"/>
  <p:tag name="KSO_WM_UNIT_VALUE" val="65"/>
  <p:tag name="KSO_WM_UNIT_HIGHLIGHT" val="0"/>
  <p:tag name="KSO_WM_UNIT_COMPATIBLE" val="0"/>
  <p:tag name="KSO_WM_UNIT_CLEAR" val="0"/>
  <p:tag name="KSO_WM_UNIT_PRESET_TEXT_INDEX" val="5"/>
  <p:tag name="KSO_WM_UNIT_PRESET_TEXT_LEN" val="79"/>
  <p:tag name="KSO_WM_DIAGRAM_GROUP_CODE" val="q1-1"/>
  <p:tag name="KSO_WM_UNIT_ID" val="diagram20170669_3*q_h_f*1_1_1"/>
  <p:tag name="KSO_WM_UNIT_USESOURCEFORMAT_APPLY" val="1"/>
</p:tagLst>
</file>

<file path=ppt/tags/tag16.xml><?xml version="1.0" encoding="utf-8"?>
<p:tagLst xmlns:p="http://schemas.openxmlformats.org/presentationml/2006/main">
  <p:tag name="PA" val="v3.0.1"/>
</p:tagLst>
</file>

<file path=ppt/tags/tag160.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f"/>
  <p:tag name="KSO_WM_UNIT_INDEX" val="1_3_1"/>
  <p:tag name="KSO_WM_UNIT_LAYERLEVEL" val="1_1_1"/>
  <p:tag name="KSO_WM_UNIT_VALUE" val="65"/>
  <p:tag name="KSO_WM_UNIT_HIGHLIGHT" val="0"/>
  <p:tag name="KSO_WM_UNIT_COMPATIBLE" val="0"/>
  <p:tag name="KSO_WM_UNIT_CLEAR" val="0"/>
  <p:tag name="KSO_WM_UNIT_PRESET_TEXT_INDEX" val="5"/>
  <p:tag name="KSO_WM_UNIT_PRESET_TEXT_LEN" val="79"/>
  <p:tag name="KSO_WM_DIAGRAM_GROUP_CODE" val="q1-1"/>
  <p:tag name="KSO_WM_UNIT_ID" val="diagram20170669_3*q_h_f*1_3_1"/>
  <p:tag name="KSO_WM_UNIT_USESOURCEFORMAT_APPLY" val="1"/>
</p:tagLst>
</file>

<file path=ppt/tags/tag161.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f"/>
  <p:tag name="KSO_WM_UNIT_INDEX" val="1_2_1"/>
  <p:tag name="KSO_WM_UNIT_LAYERLEVEL" val="1_1_1"/>
  <p:tag name="KSO_WM_UNIT_VALUE" val="65"/>
  <p:tag name="KSO_WM_UNIT_HIGHLIGHT" val="0"/>
  <p:tag name="KSO_WM_UNIT_COMPATIBLE" val="0"/>
  <p:tag name="KSO_WM_UNIT_CLEAR" val="0"/>
  <p:tag name="KSO_WM_UNIT_PRESET_TEXT_INDEX" val="5"/>
  <p:tag name="KSO_WM_UNIT_PRESET_TEXT_LEN" val="79"/>
  <p:tag name="KSO_WM_DIAGRAM_GROUP_CODE" val="q1-1"/>
  <p:tag name="KSO_WM_UNIT_ID" val="diagram20170669_3*q_h_f*1_2_1"/>
  <p:tag name="KSO_WM_UNIT_USESOURCEFORMAT_APPLY" val="1"/>
</p:tagLst>
</file>

<file path=ppt/tags/tag162.xml><?xml version="1.0" encoding="utf-8"?>
<p:tagLst xmlns:p="http://schemas.openxmlformats.org/presentationml/2006/main">
  <p:tag name="KSO_WM_TAG_VERSION" val="1.0"/>
  <p:tag name="KSO_WM_BEAUTIFY_FLAG" val="#wm#"/>
  <p:tag name="KSO_WM_UNIT_TYPE" val="i"/>
  <p:tag name="KSO_WM_UNIT_ID" val="diagram20170669_3*i*11"/>
  <p:tag name="KSO_WM_TEMPLATE_CATEGORY" val="diagram"/>
  <p:tag name="KSO_WM_TEMPLATE_INDEX" val="20170669"/>
  <p:tag name="KSO_WM_UNIT_INDEX" val="11"/>
</p:tagLst>
</file>

<file path=ppt/tags/tag163.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3"/>
  <p:tag name="KSO_WM_UNIT_ID" val="diagram20170669_3*q_h_i*1_1_3"/>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64.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4"/>
  <p:tag name="KSO_WM_UNIT_ID" val="diagram20170669_3*q_h_i*1_1_4"/>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65.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5"/>
  <p:tag name="KSO_WM_UNIT_ID" val="diagram20170669_3*q_h_i*1_1_5"/>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66.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6"/>
  <p:tag name="KSO_WM_UNIT_ID" val="diagram20170669_3*q_h_i*1_1_6"/>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67.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7"/>
  <p:tag name="KSO_WM_UNIT_ID" val="diagram20170669_3*q_h_i*1_1_7"/>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68.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8"/>
  <p:tag name="KSO_WM_UNIT_ID" val="diagram20170669_3*q_h_i*1_1_8"/>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69.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9"/>
  <p:tag name="KSO_WM_UNIT_ID" val="diagram20170669_3*q_h_i*1_1_9"/>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PA" val="v3.0.1"/>
</p:tagLst>
</file>

<file path=ppt/tags/tag170.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0"/>
  <p:tag name="KSO_WM_UNIT_ID" val="diagram20170669_3*q_h_i*1_1_10"/>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71.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1"/>
  <p:tag name="KSO_WM_UNIT_ID" val="diagram20170669_3*q_h_i*1_1_11"/>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72.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2"/>
  <p:tag name="KSO_WM_UNIT_ID" val="diagram20170669_3*q_h_i*1_1_12"/>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73.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3"/>
  <p:tag name="KSO_WM_UNIT_ID" val="diagram20170669_3*q_h_i*1_1_13"/>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74.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4"/>
  <p:tag name="KSO_WM_UNIT_ID" val="diagram20170669_3*q_h_i*1_1_14"/>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75.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5"/>
  <p:tag name="KSO_WM_UNIT_ID" val="diagram20170669_3*q_h_i*1_1_15"/>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76.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6"/>
  <p:tag name="KSO_WM_UNIT_ID" val="diagram20170669_3*q_h_i*1_1_16"/>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77.xml><?xml version="1.0" encoding="utf-8"?>
<p:tagLst xmlns:p="http://schemas.openxmlformats.org/presentationml/2006/main">
  <p:tag name="KSO_WM_TAG_VERSION" val="1.0"/>
  <p:tag name="KSO_WM_BEAUTIFY_FLAG" val="#wm#"/>
  <p:tag name="KSO_WM_UNIT_TYPE" val="i"/>
  <p:tag name="KSO_WM_UNIT_ID" val="diagram20170669_3*i*40"/>
  <p:tag name="KSO_WM_TEMPLATE_CATEGORY" val="diagram"/>
  <p:tag name="KSO_WM_TEMPLATE_INDEX" val="20170669"/>
  <p:tag name="KSO_WM_UNIT_INDEX" val="40"/>
</p:tagLst>
</file>

<file path=ppt/tags/tag178.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2_3"/>
  <p:tag name="KSO_WM_UNIT_ID" val="diagram20170669_3*q_h_i*1_2_3"/>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79.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2_4"/>
  <p:tag name="KSO_WM_UNIT_ID" val="diagram20170669_3*q_h_i*1_2_4"/>
  <p:tag name="KSO_WM_UNIT_LAYERLEVEL" val="1_1_1"/>
  <p:tag name="KSO_WM_DIAGRAM_GROUP_CODE" val="q1-1"/>
  <p:tag name="KSO_WM_UNIT_FILL_FORE_SCHEMECOLOR_INDEX_BRIGHTNESS" val="0"/>
  <p:tag name="KSO_WM_UNIT_FILL_FORE_SCHEMECOLOR_INDEX" val="14"/>
  <p:tag name="KSO_WM_UNIT_FILL_TYPE" val="1"/>
  <p:tag name="KSO_WM_UNIT_TEXT_FILL_FORE_SCHEMECOLOR_INDEX_BRIGHTNESS" val="-0.5"/>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PA" val="v3.0.1"/>
</p:tagLst>
</file>

<file path=ppt/tags/tag180.xml><?xml version="1.0" encoding="utf-8"?>
<p:tagLst xmlns:p="http://schemas.openxmlformats.org/presentationml/2006/main">
  <p:tag name="KSO_WM_SLIDE_ITEM_CNT" val="3"/>
</p:tagLst>
</file>

<file path=ppt/tags/tag181.xml><?xml version="1.0" encoding="utf-8"?>
<p:tagLst xmlns:p="http://schemas.openxmlformats.org/presentationml/2006/main">
  <p:tag name="KSO_WM_SLIDE_ITEM_CNT" val="3"/>
</p:tagLst>
</file>

<file path=ppt/tags/tag18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2*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18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2*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8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2*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18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2*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186.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2*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18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2*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18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2*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18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2*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19.xml><?xml version="1.0" encoding="utf-8"?>
<p:tagLst xmlns:p="http://schemas.openxmlformats.org/presentationml/2006/main">
  <p:tag name="PA" val="v3.0.1"/>
</p:tagLst>
</file>

<file path=ppt/tags/tag190.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2*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191.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2*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192.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2*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193.xml><?xml version="1.0" encoding="utf-8"?>
<p:tagLst xmlns:p="http://schemas.openxmlformats.org/presentationml/2006/main">
  <p:tag name="KSO_WM_TEMPLATE_CATEGORY" val="diagram"/>
  <p:tag name="KSO_WM_TEMPLATE_INDEX" val="20188904"/>
  <p:tag name="KSO_WM_UNIT_TYPE" val="q_h_f"/>
  <p:tag name="KSO_WM_UNIT_INDEX" val="1_4_1"/>
  <p:tag name="KSO_WM_UNIT_ID" val="diagram20188904_2*q_h_f*1_4_1"/>
  <p:tag name="KSO_WM_UNIT_LAYERLEVEL" val="1_1_1"/>
  <p:tag name="KSO_WM_UNIT_VALUE" val="32"/>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194.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2*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195.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2*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196.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2*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197.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2*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198.xml><?xml version="1.0" encoding="utf-8"?>
<p:tagLst xmlns:p="http://schemas.openxmlformats.org/presentationml/2006/main">
  <p:tag name="KSO_WM_SLIDE_ITEM_CNT" val="3"/>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xml><?xml version="1.0" encoding="utf-8"?>
<p:tagLst xmlns:p="http://schemas.openxmlformats.org/presentationml/2006/main">
  <p:tag name="PA" val="v3.0.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1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1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1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15.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216.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217.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218.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219.xml><?xml version="1.0" encoding="utf-8"?>
<p:tagLst xmlns:p="http://schemas.openxmlformats.org/presentationml/2006/main">
  <p:tag name="KSO_WM_SLIDE_ITEM_CNT" val="3"/>
</p:tagLst>
</file>

<file path=ppt/tags/tag22.xml><?xml version="1.0" encoding="utf-8"?>
<p:tagLst xmlns:p="http://schemas.openxmlformats.org/presentationml/2006/main">
  <p:tag name="PA" val="v3.0.1"/>
</p:tagLst>
</file>

<file path=ppt/tags/tag220.xml><?xml version="1.0" encoding="utf-8"?>
<p:tagLst xmlns:p="http://schemas.openxmlformats.org/presentationml/2006/main">
  <p:tag name="PA" val="v3.0.1"/>
</p:tagLst>
</file>

<file path=ppt/tags/tag221.xml><?xml version="1.0" encoding="utf-8"?>
<p:tagLst xmlns:p="http://schemas.openxmlformats.org/presentationml/2006/main">
  <p:tag name="PA" val="v3.0.1"/>
</p:tagLst>
</file>

<file path=ppt/tags/tag222.xml><?xml version="1.0" encoding="utf-8"?>
<p:tagLst xmlns:p="http://schemas.openxmlformats.org/presentationml/2006/main">
  <p:tag name="PA" val="v3.0.1"/>
</p:tagLst>
</file>

<file path=ppt/tags/tag223.xml><?xml version="1.0" encoding="utf-8"?>
<p:tagLst xmlns:p="http://schemas.openxmlformats.org/presentationml/2006/main">
  <p:tag name="PA" val="v3.0.1"/>
</p:tagLst>
</file>

<file path=ppt/tags/tag224.xml><?xml version="1.0" encoding="utf-8"?>
<p:tagLst xmlns:p="http://schemas.openxmlformats.org/presentationml/2006/main">
  <p:tag name="PA" val="v3.0.1"/>
</p:tagLst>
</file>

<file path=ppt/tags/tag225.xml><?xml version="1.0" encoding="utf-8"?>
<p:tagLst xmlns:p="http://schemas.openxmlformats.org/presentationml/2006/main">
  <p:tag name="PA" val="v3.0.1"/>
</p:tagLst>
</file>

<file path=ppt/tags/tag226.xml><?xml version="1.0" encoding="utf-8"?>
<p:tagLst xmlns:p="http://schemas.openxmlformats.org/presentationml/2006/main">
  <p:tag name="PA" val="v3.0.1"/>
</p:tagLst>
</file>

<file path=ppt/tags/tag227.xml><?xml version="1.0" encoding="utf-8"?>
<p:tagLst xmlns:p="http://schemas.openxmlformats.org/presentationml/2006/main">
  <p:tag name="PA" val="v3.0.1"/>
</p:tagLst>
</file>

<file path=ppt/tags/tag228.xml><?xml version="1.0" encoding="utf-8"?>
<p:tagLst xmlns:p="http://schemas.openxmlformats.org/presentationml/2006/main">
  <p:tag name="PA" val="v3.0.1"/>
</p:tagLst>
</file>

<file path=ppt/tags/tag229.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30.xml><?xml version="1.0" encoding="utf-8"?>
<p:tagLst xmlns:p="http://schemas.openxmlformats.org/presentationml/2006/main">
  <p:tag name="PA" val="v3.0.1"/>
</p:tagLst>
</file>

<file path=ppt/tags/tag231.xml><?xml version="1.0" encoding="utf-8"?>
<p:tagLst xmlns:p="http://schemas.openxmlformats.org/presentationml/2006/main">
  <p:tag name="PA" val="v3.0.1"/>
</p:tagLst>
</file>

<file path=ppt/tags/tag232.xml><?xml version="1.0" encoding="utf-8"?>
<p:tagLst xmlns:p="http://schemas.openxmlformats.org/presentationml/2006/main">
  <p:tag name="PA" val="v3.0.1"/>
</p:tagLst>
</file>

<file path=ppt/tags/tag233.xml><?xml version="1.0" encoding="utf-8"?>
<p:tagLst xmlns:p="http://schemas.openxmlformats.org/presentationml/2006/main">
  <p:tag name="PA" val="v3.0.1"/>
</p:tagLst>
</file>

<file path=ppt/tags/tag234.xml><?xml version="1.0" encoding="utf-8"?>
<p:tagLst xmlns:p="http://schemas.openxmlformats.org/presentationml/2006/main">
  <p:tag name="PA" val="v3.0.1"/>
</p:tagLst>
</file>

<file path=ppt/tags/tag235.xml><?xml version="1.0" encoding="utf-8"?>
<p:tagLst xmlns:p="http://schemas.openxmlformats.org/presentationml/2006/main">
  <p:tag name="PA" val="v3.0.1"/>
</p:tagLst>
</file>

<file path=ppt/tags/tag236.xml><?xml version="1.0" encoding="utf-8"?>
<p:tagLst xmlns:p="http://schemas.openxmlformats.org/presentationml/2006/main">
  <p:tag name="PA" val="v3.0.1"/>
</p:tagLst>
</file>

<file path=ppt/tags/tag237.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KSO_WM_UNIT_HIGHLIGHT" val="0"/>
  <p:tag name="KSO_WM_UNIT_COMPATIBLE" val="0"/>
  <p:tag name="KSO_WM_DIAGRAM_GROUP_CODE" val="q1-1"/>
  <p:tag name="KSO_WM_UNIT_TYPE" val="q_h_i"/>
  <p:tag name="KSO_WM_UNIT_INDEX" val="1_1_3"/>
  <p:tag name="KSO_WM_UNIT_ID" val="diagram20187689_1*q_h_i*1_1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DIAGRAM_GROUP_CODE" val="q1-1"/>
  <p:tag name="KSO_WM_UNIT_TYPE" val="q_h_i"/>
  <p:tag name="KSO_WM_UNIT_INDEX" val="1_2_3"/>
  <p:tag name="KSO_WM_UNIT_ID" val="diagram20187689_1*q_h_i*1_2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DIAGRAM_GROUP_CODE" val="q1-1"/>
  <p:tag name="KSO_WM_UNIT_TYPE" val="q_h_i"/>
  <p:tag name="KSO_WM_UNIT_INDEX" val="1_3_3"/>
  <p:tag name="KSO_WM_UNIT_ID" val="diagram20187689_1*q_h_i*1_3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187689_1*q_h_i*1_4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689_1*q_i*1_1"/>
  <p:tag name="KSO_WM_TEMPLATE_CATEGORY" val="diagram"/>
  <p:tag name="KSO_WM_TEMPLATE_INDEX" val="20187689"/>
  <p:tag name="KSO_WM_UNIT_LAYERLEVEL" val="1_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689_1*q_h_i*1_1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1"/>
  <p:tag name="KSO_WM_UNIT_TEXT_FILL_TYPE" val="1"/>
</p:tagLst>
</file>

<file path=ppt/tags/tag33.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689_1*q_h_i*1_1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689_1*q_h_i*1_2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1"/>
  <p:tag name="KSO_WM_UNIT_TEXT_FILL_TYPE" val="1"/>
</p:tagLst>
</file>

<file path=ppt/tags/tag35.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689_1*q_h_i*1_2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689_1*q_h_i*1_3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1"/>
  <p:tag name="KSO_WM_UNIT_TEXT_FILL_TYPE" val="1"/>
</p:tagLst>
</file>

<file path=ppt/tags/tag37.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689_1*q_h_i*1_3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DIAGRAM_GROUP_CODE" val="q1-1"/>
  <p:tag name="KSO_WM_UNIT_TYPE" val="q_h_i"/>
  <p:tag name="KSO_WM_UNIT_INDEX" val="1_4_3"/>
  <p:tag name="KSO_WM_UNIT_ID" val="diagram20187689_1*q_h_i*1_4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1"/>
  <p:tag name="KSO_WM_UNIT_TEXT_FILL_TYPE" val="1"/>
</p:tagLst>
</file>

<file path=ppt/tags/tag39.xml><?xml version="1.0" encoding="utf-8"?>
<p:tagLst xmlns:p="http://schemas.openxmlformats.org/presentationml/2006/main">
  <p:tag name="KSO_WM_UNIT_HIGHLIGHT" val="0"/>
  <p:tag name="KSO_WM_UNIT_COMPATIBLE" val="0"/>
  <p:tag name="KSO_WM_DIAGRAM_GROUP_CODE" val="q1-1"/>
  <p:tag name="KSO_WM_UNIT_TYPE" val="q_h_i"/>
  <p:tag name="KSO_WM_UNIT_INDEX" val="1_4_2"/>
  <p:tag name="KSO_WM_UNIT_ID" val="diagram20187689_1*q_h_i*1_4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4_1"/>
  <p:tag name="KSO_WM_UNIT_ID" val="diagram20187689_1*q_h_f*1_4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41.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4_1"/>
  <p:tag name="KSO_WM_UNIT_ID" val="diagram20187689_1*q_h_a*1_4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8"/>
  <p:tag name="KSO_WM_UNIT_TEXT_FILL_TYPE" val="1"/>
</p:tagLst>
</file>

<file path=ppt/tags/tag42.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3_1"/>
  <p:tag name="KSO_WM_UNIT_ID" val="diagram20187689_1*q_h_f*1_3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43.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3_1"/>
  <p:tag name="KSO_WM_UNIT_ID" val="diagram20187689_1*q_h_a*1_3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7"/>
  <p:tag name="KSO_WM_UNIT_TEXT_FILL_TYPE" val="1"/>
</p:tagLst>
</file>

<file path=ppt/tags/tag44.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1_1"/>
  <p:tag name="KSO_WM_UNIT_ID" val="diagram20187689_1*q_h_f*1_1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45.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1_1"/>
  <p:tag name="KSO_WM_UNIT_ID" val="diagram20187689_1*q_h_a*1_1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5"/>
  <p:tag name="KSO_WM_UNIT_TEXT_FILL_TYPE" val="1"/>
</p:tagLst>
</file>

<file path=ppt/tags/tag46.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2_1"/>
  <p:tag name="KSO_WM_UNIT_ID" val="diagram20187689_1*q_h_f*1_2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47.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2_1"/>
  <p:tag name="KSO_WM_UNIT_ID" val="diagram20187689_1*q_h_a*1_2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6"/>
  <p:tag name="KSO_WM_UNIT_TEXT_FILL_TYPE" val="1"/>
</p:tagLst>
</file>

<file path=ppt/tags/tag48.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1"/>
  <p:tag name="KSO_WM_UNIT_ID" val="diagram20187873_4*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49.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2"/>
  <p:tag name="KSO_WM_UNIT_ID" val="diagram20187873_4*q_h_i*1_1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1"/>
  <p:tag name="KSO_WM_UNIT_ID" val="diagram20187873_4*q_h_i*1_2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1.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2"/>
  <p:tag name="KSO_WM_UNIT_ID" val="diagram20187873_4*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2.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4_2"/>
  <p:tag name="KSO_WM_UNIT_ID" val="diagram20187873_4*q_h_i*1_4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3.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4_3"/>
  <p:tag name="KSO_WM_UNIT_ID" val="diagram20187873_4*q_h_i*1_4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4.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1"/>
  <p:tag name="KSO_WM_UNIT_ID" val="diagram20187873_4*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5.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2"/>
  <p:tag name="KSO_WM_UNIT_ID" val="diagram20187873_4*q_h_i*1_3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56.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4_1"/>
  <p:tag name="KSO_WM_UNIT_ID" val="diagram20187873_4*q_h_i*1_4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3"/>
  <p:tag name="KSO_WM_UNIT_ID" val="diagram20187873_4*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3"/>
  <p:tag name="KSO_WM_UNIT_ID" val="diagram20187873_4*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7"/>
  <p:tag name="KSO_WM_UNIT_ID" val="diagram20187873_4*q_i*1_7"/>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3"/>
  <p:tag name="KSO_WM_UNIT_ID" val="diagram20187873_4*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1"/>
  <p:tag name="KSO_WM_UNIT_ID" val="diagram20187873_4*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2"/>
  <p:tag name="KSO_WM_UNIT_ID" val="diagram20187873_4*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3"/>
  <p:tag name="KSO_WM_UNIT_ID" val="diagram20187873_4*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4"/>
  <p:tag name="KSO_WM_UNIT_ID" val="diagram20187873_4*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5"/>
  <p:tag name="KSO_WM_UNIT_ID" val="diagram20187873_4*q_i*1_5"/>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6"/>
  <p:tag name="KSO_WM_UNIT_ID" val="diagram20187873_4*q_i*1_6"/>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1_1"/>
  <p:tag name="KSO_WM_UNIT_ID" val="diagram20187873_4*q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68.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1_1"/>
  <p:tag name="KSO_WM_UNIT_ID" val="diagram20187873_4*q_h_f*1_1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69.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2_1"/>
  <p:tag name="KSO_WM_UNIT_ID" val="diagram20187873_4*q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2_1"/>
  <p:tag name="KSO_WM_UNIT_ID" val="diagram20187873_4*q_h_f*1_2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71.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4_1"/>
  <p:tag name="KSO_WM_UNIT_ID" val="diagram20187873_4*q_h_a*1_4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72.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4_1"/>
  <p:tag name="KSO_WM_UNIT_ID" val="diagram20187873_4*q_h_f*1_4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73.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3_1"/>
  <p:tag name="KSO_WM_UNIT_ID" val="diagram20187873_4*q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74.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3_1"/>
  <p:tag name="KSO_WM_UNIT_ID" val="diagram20187873_4*q_h_f*1_3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75.xml><?xml version="1.0" encoding="utf-8"?>
<p:tagLst xmlns:p="http://schemas.openxmlformats.org/presentationml/2006/main">
  <p:tag name="KSO_WM_TEMPLATE_CATEGORY" val="diagram"/>
  <p:tag name="KSO_WM_TEMPLATE_INDEX" val="20188825"/>
  <p:tag name="KSO_WM_UNIT_ID" val="diagram20188825_1*q_h_i*1_2_1"/>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FILL_FORE_SCHEMECOLOR_INDEX" val="6"/>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TEMPLATE_CATEGORY" val="diagram"/>
  <p:tag name="KSO_WM_TEMPLATE_INDEX" val="20188825"/>
  <p:tag name="KSO_WM_UNIT_ID" val="diagram20188825_1*q_h_i*1_1_2"/>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FILL_FORE_SCHEMECOLOR_INDEX" val="5"/>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TEMPLATE_CATEGORY" val="diagram"/>
  <p:tag name="KSO_WM_TEMPLATE_INDEX" val="20188825"/>
  <p:tag name="KSO_WM_UNIT_ID" val="diagram20188825_1*q_h_i*1_2_2"/>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FILL_FORE_SCHEMECOLOR_INDEX" val="6"/>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TEMPLATE_CATEGORY" val="diagram"/>
  <p:tag name="KSO_WM_TEMPLATE_INDEX" val="20188825"/>
  <p:tag name="KSO_WM_UNIT_ID" val="diagram20188825_1*q_h_i*1_1_1"/>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FILL_FORE_SCHEMECOLOR_INDEX" val="5"/>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TEMPLATE_CATEGORY" val="diagram"/>
  <p:tag name="KSO_WM_TEMPLATE_INDEX" val="20188825"/>
  <p:tag name="KSO_WM_UNIT_ID" val="diagram20188825_1*q_i*1_1"/>
  <p:tag name="KSO_WM_UNIT_LAYERLEVEL" val="1_1"/>
  <p:tag name="KSO_WM_BEAUTIFY_FLAG" val="#wm#"/>
  <p:tag name="KSO_WM_TAG_VERSION" val="1.0"/>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FILL_FORE_SCHEMECOLOR_INDEX" val="15"/>
  <p:tag name="KSO_WM_UNIT_FILL_TYPE" val="1"/>
  <p:tag name="KSO_WM_UNIT_TEXT_FILL_FORE_SCHEMECOLOR_INDEX" val="13"/>
  <p:tag name="KSO_WM_UNIT_TEXT_FILL_TYPE" val="1"/>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825_1*q_h_f*1_2_1"/>
  <p:tag name="KSO_WM_TEMPLATE_CATEGORY" val="diagram"/>
  <p:tag name="KSO_WM_TEMPLATE_INDEX" val="2018882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30"/>
  <p:tag name="KSO_WM_DIAGRAM_GROUP_CODE" val="q1-1"/>
  <p:tag name="KSO_WM_UNIT_TYPE" val="q_h_f"/>
  <p:tag name="KSO_WM_UNIT_INDEX" val="1_2_1"/>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825_1*q_h_a*1_2_1"/>
  <p:tag name="KSO_WM_TEMPLATE_CATEGORY" val="diagram"/>
  <p:tag name="KSO_WM_TEMPLATE_INDEX" val="2018882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q1-1"/>
  <p:tag name="KSO_WM_UNIT_TYPE" val="q_h_a"/>
  <p:tag name="KSO_WM_UNIT_INDEX" val="1_2_1"/>
  <p:tag name="KSO_WM_UNIT_TEXT_FILL_FORE_SCHEMECOLOR_INDEX" val="6"/>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825_1*q_h_f*1_1_1"/>
  <p:tag name="KSO_WM_TEMPLATE_CATEGORY" val="diagram"/>
  <p:tag name="KSO_WM_TEMPLATE_INDEX" val="2018882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30"/>
  <p:tag name="KSO_WM_DIAGRAM_GROUP_CODE" val="q1-1"/>
  <p:tag name="KSO_WM_UNIT_TYPE" val="q_h_f"/>
  <p:tag name="KSO_WM_UNIT_INDEX" val="1_1_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825_1*q_h_a*1_1_1"/>
  <p:tag name="KSO_WM_TEMPLATE_CATEGORY" val="diagram"/>
  <p:tag name="KSO_WM_TEMPLATE_INDEX" val="2018882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0"/>
  <p:tag name="KSO_WM_DIAGRAM_GROUP_CODE" val="q1-1"/>
  <p:tag name="KSO_WM_UNIT_TYPE" val="q_h_a"/>
  <p:tag name="KSO_WM_UNIT_INDEX" val="1_1_1"/>
  <p:tag name="KSO_WM_UNIT_TEXT_FILL_FORE_SCHEMECOLOR_INDEX" val="5"/>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825_1*q_h_x*1_2_1"/>
  <p:tag name="KSO_WM_TEMPLATE_CATEGORY" val="diagram"/>
  <p:tag name="KSO_WM_TEMPLATE_INDEX" val="20188825"/>
  <p:tag name="KSO_WM_UNIT_LAYERLEVEL" val="1_1_1"/>
  <p:tag name="KSO_WM_TAG_VERSION" val="1.0"/>
  <p:tag name="KSO_WM_BEAUTIFY_FLAG" val="#wm#"/>
  <p:tag name="KSO_WM_UNIT_VALUE" val="117*139"/>
  <p:tag name="KSO_WM_DIAGRAM_GROUP_CODE" val="q1-1"/>
  <p:tag name="KSO_WM_UNIT_TYPE" val="q_h_x"/>
  <p:tag name="KSO_WM_UNIT_INDEX" val="1_2_1"/>
  <p:tag name="KSO_WM_UNIT_FILL_FORE_SCHEMECOLOR_INDEX" val="14"/>
  <p:tag name="KSO_WM_UNIT_FILL_TYPE" val="1"/>
  <p:tag name="KSO_WM_UNIT_TEXT_FILL_FORE_SCHEMECOLOR_INDEX" val="1"/>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825_1*q_h_x*1_1_1"/>
  <p:tag name="KSO_WM_TEMPLATE_CATEGORY" val="diagram"/>
  <p:tag name="KSO_WM_TEMPLATE_INDEX" val="20188825"/>
  <p:tag name="KSO_WM_UNIT_LAYERLEVEL" val="1_1_1"/>
  <p:tag name="KSO_WM_TAG_VERSION" val="1.0"/>
  <p:tag name="KSO_WM_BEAUTIFY_FLAG" val="#wm#"/>
  <p:tag name="KSO_WM_UNIT_VALUE" val="115*115"/>
  <p:tag name="KSO_WM_DIAGRAM_GROUP_CODE" val="q1-1"/>
  <p:tag name="KSO_WM_UNIT_TYPE" val="q_h_x"/>
  <p:tag name="KSO_WM_UNIT_INDEX" val="1_1_1"/>
  <p:tag name="KSO_WM_UNIT_FILL_FORE_SCHEMECOLOR_INDEX" val="14"/>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4381</Words>
  <Application>WPS 演示</Application>
  <PresentationFormat>宽屏</PresentationFormat>
  <Paragraphs>271</Paragraphs>
  <Slides>21</Slides>
  <Notes>22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21</vt:i4>
      </vt:variant>
    </vt:vector>
  </HeadingPairs>
  <TitlesOfParts>
    <vt:vector size="34" baseType="lpstr">
      <vt:lpstr>Arial</vt:lpstr>
      <vt:lpstr>宋体</vt:lpstr>
      <vt:lpstr>Wingdings</vt:lpstr>
      <vt:lpstr>黑体</vt:lpstr>
      <vt:lpstr>Arial</vt:lpstr>
      <vt:lpstr>Century Gothic</vt:lpstr>
      <vt:lpstr>Calibri</vt:lpstr>
      <vt:lpstr>微软雅黑</vt:lpstr>
      <vt:lpstr>MS PGothic</vt:lpstr>
      <vt:lpstr>Lato Regular</vt:lpstr>
      <vt:lpstr>AMGDT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云卷云舒</cp:lastModifiedBy>
  <cp:revision>60</cp:revision>
  <dcterms:created xsi:type="dcterms:W3CDTF">2019-11-25T08:40:00Z</dcterms:created>
  <dcterms:modified xsi:type="dcterms:W3CDTF">2025-02-20T05:43:47Z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v1.0_mb_TWcxuHZ3o/9qpC0T8dhxjg==</vt:lpwstr>
  </property>
  <property fmtid="{D5CDD505-2E9C-101B-9397-08002B2CF9AE}" pid="4" name="ICV">
    <vt:lpwstr>464D539F3B43479098B1E5D31A084BD7</vt:lpwstr>
  </property>
</Properties>
</file>