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8"/>
  </p:handoutMasterIdLst>
  <p:sldIdLst>
    <p:sldId id="287" r:id="rId3"/>
    <p:sldId id="975" r:id="rId4"/>
    <p:sldId id="277" r:id="rId6"/>
    <p:sldId id="1027" r:id="rId7"/>
    <p:sldId id="278" r:id="rId8"/>
    <p:sldId id="319" r:id="rId9"/>
    <p:sldId id="1047" r:id="rId10"/>
    <p:sldId id="1048" r:id="rId11"/>
    <p:sldId id="1049" r:id="rId12"/>
    <p:sldId id="1050" r:id="rId13"/>
    <p:sldId id="969" r:id="rId14"/>
    <p:sldId id="1051" r:id="rId15"/>
    <p:sldId id="1052" r:id="rId16"/>
    <p:sldId id="320" r:id="rId17"/>
    <p:sldId id="1053" r:id="rId18"/>
    <p:sldId id="1054" r:id="rId19"/>
    <p:sldId id="1055" r:id="rId20"/>
    <p:sldId id="1056" r:id="rId21"/>
    <p:sldId id="1074" r:id="rId22"/>
    <p:sldId id="1075" r:id="rId23"/>
    <p:sldId id="398" r:id="rId24"/>
    <p:sldId id="262" r:id="rId25"/>
    <p:sldId id="269" r:id="rId26"/>
    <p:sldId id="28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4983"/>
    <a:srgbClr val="4B7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72" y="210"/>
      </p:cViewPr>
      <p:guideLst>
        <p:guide orient="horz" pos="2234"/>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defRPr>
            </a:lvl1pPr>
          </a:lstStyle>
          <a:p>
            <a:fld id="{B173CAFF-1DA1-43A4-937D-B440D72DFB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defRPr>
            </a:lvl1pPr>
          </a:lstStyle>
          <a:p>
            <a:fld id="{96B265B9-2957-41F5-B400-3A4BB40C48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ED06BB-5788-46A6-BA3D-547D7C27A0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381000" y="685800"/>
            <a:ext cx="6096000" cy="3429000"/>
          </a:xfrm>
        </p:spPr>
      </p:sp>
      <p:sp>
        <p:nvSpPr>
          <p:cNvPr id="2447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dirty="0"/>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EB051-0EAA-4D5B-A3A5-DCA1A1082C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TW" altLang="en-US"/>
          </a:p>
        </p:txBody>
      </p:sp>
      <p:sp>
        <p:nvSpPr>
          <p:cNvPr id="4" name="灯片编号占位符 3"/>
          <p:cNvSpPr>
            <a:spLocks noGrp="1"/>
          </p:cNvSpPr>
          <p:nvPr>
            <p:ph type="sldNum" sz="quarter" idx="10"/>
          </p:nvPr>
        </p:nvSpPr>
        <p:spPr/>
        <p:txBody>
          <a:bodyPr/>
          <a:lstStyle/>
          <a:p>
            <a:fld id="{DB9A8EF0-5A25-4F53-ADAF-85B144FDC023}" type="slidenum">
              <a:rPr lang="zh-TW" altLang="en-US" smtClean="0"/>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7" name="矩形 6"/>
          <p:cNvSpPr/>
          <p:nvPr/>
        </p:nvSpPr>
        <p:spPr>
          <a:xfrm>
            <a:off x="143392" y="326668"/>
            <a:ext cx="399791" cy="385141"/>
          </a:xfrm>
          <a:prstGeom prst="rect">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
        <p:nvSpPr>
          <p:cNvPr id="8" name="矩形 7"/>
          <p:cNvSpPr/>
          <p:nvPr/>
        </p:nvSpPr>
        <p:spPr>
          <a:xfrm>
            <a:off x="337827" y="531567"/>
            <a:ext cx="285565" cy="275101"/>
          </a:xfrm>
          <a:prstGeom prst="rect">
            <a:avLst/>
          </a:pr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Arial" panose="020B0604020202020204" pitchFamily="34" charset="0"/>
              <a:ea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稻壳儿平台：耗崽设计1">
    <p:spTree>
      <p:nvGrpSpPr>
        <p:cNvPr id="1" name=""/>
        <p:cNvGrpSpPr/>
        <p:nvPr/>
      </p:nvGrpSpPr>
      <p:grpSpPr>
        <a:xfrm>
          <a:off x="0" y="0"/>
          <a:ext cx="0" cy="0"/>
          <a:chOff x="0" y="0"/>
          <a:chExt cx="0" cy="0"/>
        </a:xfrm>
      </p:grpSpPr>
      <p:sp>
        <p:nvSpPr>
          <p:cNvPr id="2" name="Freeform 5"/>
          <p:cNvSpPr/>
          <p:nvPr userDrawn="1"/>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稻壳儿平台：耗崽设计">
    <p:spTree>
      <p:nvGrpSpPr>
        <p:cNvPr id="1" name=""/>
        <p:cNvGrpSpPr/>
        <p:nvPr/>
      </p:nvGrpSpPr>
      <p:grpSpPr>
        <a:xfrm>
          <a:off x="0" y="0"/>
          <a:ext cx="0" cy="0"/>
          <a:chOff x="0" y="0"/>
          <a:chExt cx="0" cy="0"/>
        </a:xfrm>
      </p:grpSpPr>
      <p:sp>
        <p:nvSpPr>
          <p:cNvPr id="2" name="任意多边形: 形状 1"/>
          <p:cNvSpPr/>
          <p:nvPr userDrawn="1"/>
        </p:nvSpPr>
        <p:spPr>
          <a:xfrm>
            <a:off x="4616871" y="0"/>
            <a:ext cx="7575129" cy="6858000"/>
          </a:xfrm>
          <a:custGeom>
            <a:avLst/>
            <a:gdLst>
              <a:gd name="connsiteX0" fmla="*/ 32164 w 7575129"/>
              <a:gd name="connsiteY0" fmla="*/ 0 h 6858000"/>
              <a:gd name="connsiteX1" fmla="*/ 7575129 w 7575129"/>
              <a:gd name="connsiteY1" fmla="*/ 0 h 6858000"/>
              <a:gd name="connsiteX2" fmla="*/ 7575129 w 7575129"/>
              <a:gd name="connsiteY2" fmla="*/ 6858000 h 6858000"/>
              <a:gd name="connsiteX3" fmla="*/ 0 w 7575129"/>
              <a:gd name="connsiteY3" fmla="*/ 6858000 h 6858000"/>
              <a:gd name="connsiteX4" fmla="*/ 17853 w 7575129"/>
              <a:gd name="connsiteY4" fmla="*/ 6826951 h 6858000"/>
              <a:gd name="connsiteX5" fmla="*/ 885714 w 7575129"/>
              <a:gd name="connsiteY5" fmla="*/ 3399504 h 6858000"/>
              <a:gd name="connsiteX6" fmla="*/ 176647 w 7575129"/>
              <a:gd name="connsiteY6" fmla="*/ 2821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29" h="6858000">
                <a:moveTo>
                  <a:pt x="32164" y="0"/>
                </a:moveTo>
                <a:lnTo>
                  <a:pt x="7575129" y="0"/>
                </a:lnTo>
                <a:lnTo>
                  <a:pt x="7575129" y="6858000"/>
                </a:lnTo>
                <a:lnTo>
                  <a:pt x="0" y="6858000"/>
                </a:lnTo>
                <a:lnTo>
                  <a:pt x="17853" y="6826951"/>
                </a:lnTo>
                <a:cubicBezTo>
                  <a:pt x="571327" y="5808097"/>
                  <a:pt x="885714" y="4640515"/>
                  <a:pt x="885714" y="3399504"/>
                </a:cubicBezTo>
                <a:cubicBezTo>
                  <a:pt x="885714" y="2282594"/>
                  <a:pt x="631061" y="1225162"/>
                  <a:pt x="176647" y="282100"/>
                </a:cubicBezTo>
                <a:close/>
              </a:path>
            </a:pathLst>
          </a:cu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602523"/>
            <a:ext cx="301451" cy="1899139"/>
          </a:xfrm>
          <a:prstGeom prst="rect">
            <a:avLst/>
          </a:prstGeom>
          <a:solidFill>
            <a:srgbClr val="4255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C3F53824-EC1A-40AA-BA1C-693A4E0E72D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33567E08-6BB5-4353-B413-25CFA409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1.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2" Type="http://schemas.openxmlformats.org/officeDocument/2006/relationships/notesSlide" Target="../notesSlides/notesSlide11.xml"/><Relationship Id="rId11" Type="http://schemas.openxmlformats.org/officeDocument/2006/relationships/slideLayout" Target="../slideLayouts/slideLayout2.xml"/><Relationship Id="rId10" Type="http://schemas.openxmlformats.org/officeDocument/2006/relationships/tags" Target="../tags/tag76.xml"/><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9" Type="http://schemas.openxmlformats.org/officeDocument/2006/relationships/notesSlide" Target="../notesSlides/notesSlide12.xml"/><Relationship Id="rId18" Type="http://schemas.openxmlformats.org/officeDocument/2006/relationships/slideLayout" Target="../slideLayouts/slideLayout2.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9" Type="http://schemas.openxmlformats.org/officeDocument/2006/relationships/notesSlide" Target="../notesSlides/notesSlide15.xml"/><Relationship Id="rId18" Type="http://schemas.openxmlformats.org/officeDocument/2006/relationships/slideLayout" Target="../slideLayouts/slideLayout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8" Type="http://schemas.openxmlformats.org/officeDocument/2006/relationships/notesSlide" Target="../notesSlides/notesSlide17.xml"/><Relationship Id="rId27" Type="http://schemas.openxmlformats.org/officeDocument/2006/relationships/slideLayout" Target="../slideLayouts/slideLayout2.xml"/><Relationship Id="rId26" Type="http://schemas.openxmlformats.org/officeDocument/2006/relationships/tags" Target="../tags/tag135.xml"/><Relationship Id="rId25" Type="http://schemas.openxmlformats.org/officeDocument/2006/relationships/image" Target="../media/image8.png"/><Relationship Id="rId24" Type="http://schemas.openxmlformats.org/officeDocument/2006/relationships/tags" Target="../tags/tag134.xml"/><Relationship Id="rId23" Type="http://schemas.openxmlformats.org/officeDocument/2006/relationships/image" Target="../media/image7.png"/><Relationship Id="rId22" Type="http://schemas.openxmlformats.org/officeDocument/2006/relationships/tags" Target="../tags/tag133.xml"/><Relationship Id="rId21" Type="http://schemas.openxmlformats.org/officeDocument/2006/relationships/tags" Target="../tags/tag132.xml"/><Relationship Id="rId20" Type="http://schemas.openxmlformats.org/officeDocument/2006/relationships/tags" Target="../tags/tag131.xml"/><Relationship Id="rId2" Type="http://schemas.openxmlformats.org/officeDocument/2006/relationships/tags" Target="../tags/tag113.xml"/><Relationship Id="rId19" Type="http://schemas.openxmlformats.org/officeDocument/2006/relationships/tags" Target="../tags/tag130.xml"/><Relationship Id="rId18" Type="http://schemas.openxmlformats.org/officeDocument/2006/relationships/tags" Target="../tags/tag129.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19.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notesSlide" Target="../notesSlides/notesSlide18.xml"/><Relationship Id="rId15" Type="http://schemas.openxmlformats.org/officeDocument/2006/relationships/slideLayout" Target="../slideLayouts/slideLayout2.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8" Type="http://schemas.openxmlformats.org/officeDocument/2006/relationships/notesSlide" Target="../notesSlides/notesSlide19.xml"/><Relationship Id="rId37" Type="http://schemas.openxmlformats.org/officeDocument/2006/relationships/slideLayout" Target="../slideLayouts/slideLayout2.xml"/><Relationship Id="rId36" Type="http://schemas.openxmlformats.org/officeDocument/2006/relationships/tags" Target="../tags/tag185.xml"/><Relationship Id="rId35" Type="http://schemas.openxmlformats.org/officeDocument/2006/relationships/tags" Target="../tags/tag184.xml"/><Relationship Id="rId34" Type="http://schemas.openxmlformats.org/officeDocument/2006/relationships/tags" Target="../tags/tag183.xml"/><Relationship Id="rId33" Type="http://schemas.openxmlformats.org/officeDocument/2006/relationships/tags" Target="../tags/tag182.xml"/><Relationship Id="rId32" Type="http://schemas.openxmlformats.org/officeDocument/2006/relationships/tags" Target="../tags/tag181.xml"/><Relationship Id="rId31" Type="http://schemas.openxmlformats.org/officeDocument/2006/relationships/tags" Target="../tags/tag180.xml"/><Relationship Id="rId30" Type="http://schemas.openxmlformats.org/officeDocument/2006/relationships/tags" Target="../tags/tag179.xml"/><Relationship Id="rId3" Type="http://schemas.openxmlformats.org/officeDocument/2006/relationships/tags" Target="../tags/tag152.xml"/><Relationship Id="rId29" Type="http://schemas.openxmlformats.org/officeDocument/2006/relationships/tags" Target="../tags/tag178.xml"/><Relationship Id="rId28" Type="http://schemas.openxmlformats.org/officeDocument/2006/relationships/tags" Target="../tags/tag177.xml"/><Relationship Id="rId27" Type="http://schemas.openxmlformats.org/officeDocument/2006/relationships/tags" Target="../tags/tag176.xml"/><Relationship Id="rId26" Type="http://schemas.openxmlformats.org/officeDocument/2006/relationships/tags" Target="../tags/tag175.xml"/><Relationship Id="rId25" Type="http://schemas.openxmlformats.org/officeDocument/2006/relationships/tags" Target="../tags/tag174.xml"/><Relationship Id="rId24" Type="http://schemas.openxmlformats.org/officeDocument/2006/relationships/tags" Target="../tags/tag173.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8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0" Type="http://schemas.openxmlformats.org/officeDocument/2006/relationships/notesSlide" Target="../notesSlides/notesSlide23.xml"/><Relationship Id="rId2" Type="http://schemas.openxmlformats.org/officeDocument/2006/relationships/tags" Target="../tags/tag188.xml"/><Relationship Id="rId19" Type="http://schemas.openxmlformats.org/officeDocument/2006/relationships/slideLayout" Target="../slideLayouts/slideLayout1.xml"/><Relationship Id="rId18" Type="http://schemas.openxmlformats.org/officeDocument/2006/relationships/tags" Target="../tags/tag204.xml"/><Relationship Id="rId17" Type="http://schemas.openxmlformats.org/officeDocument/2006/relationships/tags" Target="../tags/tag203.xml"/><Relationship Id="rId16" Type="http://schemas.openxmlformats.org/officeDocument/2006/relationships/tags" Target="../tags/tag202.xml"/><Relationship Id="rId15" Type="http://schemas.openxmlformats.org/officeDocument/2006/relationships/tags" Target="../tags/tag201.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6" Type="http://schemas.openxmlformats.org/officeDocument/2006/relationships/notesSlide" Target="../notesSlides/notesSlide6.xml"/><Relationship Id="rId25" Type="http://schemas.openxmlformats.org/officeDocument/2006/relationships/slideLayout" Target="../slideLayouts/slideLayout2.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5" Type="http://schemas.openxmlformats.org/officeDocument/2006/relationships/notesSlide" Target="../notesSlides/notesSlide7.xml"/><Relationship Id="rId14" Type="http://schemas.openxmlformats.org/officeDocument/2006/relationships/slideLayout" Target="../slideLayouts/slideLayout2.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任意多边形 19"/>
          <p:cNvSpPr/>
          <p:nvPr>
            <p:custDataLst>
              <p:tags r:id="rId1"/>
            </p:custDataLst>
          </p:nvPr>
        </p:nvSpPr>
        <p:spPr bwMode="auto">
          <a:xfrm rot="5400000">
            <a:off x="1180142" y="5887082"/>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17" name="组合 16"/>
          <p:cNvGrpSpPr/>
          <p:nvPr/>
        </p:nvGrpSpPr>
        <p:grpSpPr>
          <a:xfrm>
            <a:off x="6130993" y="1893351"/>
            <a:ext cx="5745480" cy="1579410"/>
            <a:chOff x="752337" y="1163273"/>
            <a:chExt cx="5745480" cy="1579410"/>
          </a:xfrm>
        </p:grpSpPr>
        <p:sp>
          <p:nvSpPr>
            <p:cNvPr id="18" name="矩形 17"/>
            <p:cNvSpPr/>
            <p:nvPr/>
          </p:nvSpPr>
          <p:spPr>
            <a:xfrm>
              <a:off x="752337" y="1163273"/>
              <a:ext cx="5745480" cy="1567180"/>
            </a:xfrm>
            <a:prstGeom prst="rect">
              <a:avLst/>
            </a:prstGeom>
          </p:spPr>
          <p:txBody>
            <a:bodyPr wrap="square" lIns="91284" tIns="45642" rIns="91284" bIns="45642">
              <a:spAutoFit/>
            </a:bodyPr>
            <a:lstStyle/>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大学生创新创业教育</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a:p>
              <a:pPr algn="ctr"/>
              <a:r>
                <a:rPr lang="zh-CN" altLang="en-US" sz="4800" b="1" dirty="0">
                  <a:latin typeface="Arial" panose="020B0604020202020204" pitchFamily="34" charset="0"/>
                  <a:ea typeface="黑体" panose="02010609060101010101" charset="-122"/>
                  <a:cs typeface="+mn-ea"/>
                  <a:sym typeface="Arial" panose="020B0604020202020204" pitchFamily="34" charset="0"/>
                </a:rPr>
                <a:t>（含实训手册）</a:t>
              </a:r>
              <a:endParaRPr lang="zh-CN" altLang="en-US" sz="4800" b="1" dirty="0">
                <a:latin typeface="Arial" panose="020B0604020202020204" pitchFamily="34" charset="0"/>
                <a:ea typeface="黑体" panose="02010609060101010101" charset="-122"/>
                <a:cs typeface="+mn-ea"/>
                <a:sym typeface="Arial" panose="020B0604020202020204" pitchFamily="34" charset="0"/>
              </a:endParaRPr>
            </a:p>
          </p:txBody>
        </p:sp>
        <p:cxnSp>
          <p:nvCxnSpPr>
            <p:cNvPr id="21" name="直接连接符 20"/>
            <p:cNvCxnSpPr/>
            <p:nvPr/>
          </p:nvCxnSpPr>
          <p:spPr>
            <a:xfrm flipH="1">
              <a:off x="917335" y="2739579"/>
              <a:ext cx="5184000" cy="3104"/>
            </a:xfrm>
            <a:prstGeom prst="line">
              <a:avLst/>
            </a:prstGeom>
            <a:ln>
              <a:solidFill>
                <a:srgbClr val="376092"/>
              </a:solidFill>
            </a:ln>
          </p:spPr>
          <p:style>
            <a:lnRef idx="1">
              <a:schemeClr val="accent1"/>
            </a:lnRef>
            <a:fillRef idx="0">
              <a:schemeClr val="accent1"/>
            </a:fillRef>
            <a:effectRef idx="0">
              <a:schemeClr val="accent1"/>
            </a:effectRef>
            <a:fontRef idx="minor">
              <a:schemeClr val="tx1"/>
            </a:fontRef>
          </p:style>
        </p:cxnSp>
      </p:grpSp>
      <p:sp>
        <p:nvSpPr>
          <p:cNvPr id="33" name="PA_任意多边形 19"/>
          <p:cNvSpPr/>
          <p:nvPr>
            <p:custDataLst>
              <p:tags r:id="rId2"/>
            </p:custDataLst>
          </p:nvPr>
        </p:nvSpPr>
        <p:spPr bwMode="auto">
          <a:xfrm rot="5400000">
            <a:off x="10753670" y="5073113"/>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4" name="PA_任意多边形 19"/>
          <p:cNvSpPr/>
          <p:nvPr>
            <p:custDataLst>
              <p:tags r:id="rId3"/>
            </p:custDataLst>
          </p:nvPr>
        </p:nvSpPr>
        <p:spPr bwMode="auto">
          <a:xfrm rot="5400000">
            <a:off x="10206754" y="5387657"/>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PA_任意多边形 19"/>
          <p:cNvSpPr/>
          <p:nvPr>
            <p:custDataLst>
              <p:tags r:id="rId4"/>
            </p:custDataLst>
          </p:nvPr>
        </p:nvSpPr>
        <p:spPr bwMode="auto">
          <a:xfrm rot="5400000">
            <a:off x="10731354" y="5722984"/>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6" name="PA_任意多边形 19"/>
          <p:cNvSpPr/>
          <p:nvPr>
            <p:custDataLst>
              <p:tags r:id="rId5"/>
            </p:custDataLst>
          </p:nvPr>
        </p:nvSpPr>
        <p:spPr bwMode="auto">
          <a:xfrm rot="5400000">
            <a:off x="9694666" y="-1062471"/>
            <a:ext cx="1930546" cy="216419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nvGrpSpPr>
          <p:cNvPr id="3" name="组合 2"/>
          <p:cNvGrpSpPr/>
          <p:nvPr/>
        </p:nvGrpSpPr>
        <p:grpSpPr>
          <a:xfrm>
            <a:off x="0" y="525803"/>
            <a:ext cx="5814577" cy="4446141"/>
            <a:chOff x="0" y="525803"/>
            <a:chExt cx="5814577" cy="4446141"/>
          </a:xfrm>
        </p:grpSpPr>
        <p:sp>
          <p:nvSpPr>
            <p:cNvPr id="5" name="PA_任意多边形 19"/>
            <p:cNvSpPr/>
            <p:nvPr>
              <p:custDataLst>
                <p:tags r:id="rId6"/>
              </p:custDataLst>
            </p:nvPr>
          </p:nvSpPr>
          <p:spPr bwMode="auto">
            <a:xfrm rot="5400000">
              <a:off x="4556975" y="2111448"/>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 name="PA_任意多边形 19"/>
            <p:cNvSpPr/>
            <p:nvPr>
              <p:custDataLst>
                <p:tags r:id="rId7"/>
              </p:custDataLst>
            </p:nvPr>
          </p:nvSpPr>
          <p:spPr bwMode="auto">
            <a:xfrm rot="5400000">
              <a:off x="2009504" y="2124374"/>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8" name="PA_任意多边形 19"/>
            <p:cNvSpPr/>
            <p:nvPr>
              <p:custDataLst>
                <p:tags r:id="rId8"/>
              </p:custDataLst>
            </p:nvPr>
          </p:nvSpPr>
          <p:spPr bwMode="auto">
            <a:xfrm rot="5400000">
              <a:off x="2833631" y="1668014"/>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9"/>
              </p:custDataLst>
            </p:nvPr>
          </p:nvSpPr>
          <p:spPr bwMode="auto">
            <a:xfrm rot="5400000">
              <a:off x="4084859" y="474058"/>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10"/>
              </p:custDataLst>
            </p:nvPr>
          </p:nvSpPr>
          <p:spPr bwMode="auto">
            <a:xfrm rot="5400000">
              <a:off x="3845249" y="959339"/>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11"/>
              </p:custDataLst>
            </p:nvPr>
          </p:nvSpPr>
          <p:spPr bwMode="auto">
            <a:xfrm rot="5400000">
              <a:off x="2296435" y="100321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PA_任意多边形 19"/>
            <p:cNvSpPr/>
            <p:nvPr>
              <p:custDataLst>
                <p:tags r:id="rId12"/>
              </p:custDataLst>
            </p:nvPr>
          </p:nvSpPr>
          <p:spPr bwMode="auto">
            <a:xfrm rot="5400000">
              <a:off x="83564" y="3162634"/>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3" name="PA_任意多边形 19"/>
            <p:cNvSpPr/>
            <p:nvPr>
              <p:custDataLst>
                <p:tags r:id="rId13"/>
              </p:custDataLst>
            </p:nvPr>
          </p:nvSpPr>
          <p:spPr bwMode="auto">
            <a:xfrm rot="5400000">
              <a:off x="927484" y="2567120"/>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4" name="PA_任意多边形 19"/>
            <p:cNvSpPr/>
            <p:nvPr>
              <p:custDataLst>
                <p:tags r:id="rId14"/>
              </p:custDataLst>
            </p:nvPr>
          </p:nvSpPr>
          <p:spPr bwMode="auto">
            <a:xfrm rot="5400000">
              <a:off x="2390787" y="3659983"/>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5" name="PA_任意多边形 19"/>
            <p:cNvSpPr/>
            <p:nvPr>
              <p:custDataLst>
                <p:tags r:id="rId15"/>
              </p:custDataLst>
            </p:nvPr>
          </p:nvSpPr>
          <p:spPr bwMode="auto">
            <a:xfrm rot="5400000">
              <a:off x="2260555" y="414942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0" name="PA_任意多边形 19"/>
            <p:cNvSpPr/>
            <p:nvPr>
              <p:custDataLst>
                <p:tags r:id="rId16"/>
              </p:custDataLst>
            </p:nvPr>
          </p:nvSpPr>
          <p:spPr bwMode="auto">
            <a:xfrm rot="5400000">
              <a:off x="4530108" y="349580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1" name="PA_任意多边形 19"/>
            <p:cNvSpPr/>
            <p:nvPr>
              <p:custDataLst>
                <p:tags r:id="rId17"/>
              </p:custDataLst>
            </p:nvPr>
          </p:nvSpPr>
          <p:spPr bwMode="auto">
            <a:xfrm rot="5400000">
              <a:off x="3983192" y="3810345"/>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2" name="PA_任意多边形 19"/>
            <p:cNvSpPr/>
            <p:nvPr>
              <p:custDataLst>
                <p:tags r:id="rId18"/>
              </p:custDataLst>
            </p:nvPr>
          </p:nvSpPr>
          <p:spPr bwMode="auto">
            <a:xfrm rot="5400000">
              <a:off x="4507792" y="414567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19"/>
              </p:custDataLst>
            </p:nvPr>
          </p:nvSpPr>
          <p:spPr bwMode="auto">
            <a:xfrm rot="5400000">
              <a:off x="685758" y="1398401"/>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20"/>
              </p:custDataLst>
            </p:nvPr>
          </p:nvSpPr>
          <p:spPr bwMode="auto">
            <a:xfrm rot="5400000">
              <a:off x="1127392" y="1855224"/>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grpSp>
      <p:sp>
        <p:nvSpPr>
          <p:cNvPr id="47" name="PA_任意多边形 19"/>
          <p:cNvSpPr/>
          <p:nvPr>
            <p:custDataLst>
              <p:tags r:id="rId21"/>
            </p:custDataLst>
          </p:nvPr>
        </p:nvSpPr>
        <p:spPr bwMode="auto">
          <a:xfrm rot="5400000">
            <a:off x="-1067890" y="-951291"/>
            <a:ext cx="1732192" cy="1941836"/>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2" name="文本框 1"/>
          <p:cNvSpPr txBox="1"/>
          <p:nvPr/>
        </p:nvSpPr>
        <p:spPr>
          <a:xfrm>
            <a:off x="7097395" y="3848100"/>
            <a:ext cx="3543300" cy="521970"/>
          </a:xfrm>
          <a:prstGeom prst="rect">
            <a:avLst/>
          </a:prstGeom>
          <a:noFill/>
        </p:spPr>
        <p:txBody>
          <a:bodyPr wrap="square" rtlCol="0">
            <a:spAutoFit/>
          </a:bodyPr>
          <a:p>
            <a:pPr algn="ctr"/>
            <a:r>
              <a:rPr lang="zh-CN" altLang="en-US" sz="2800" b="1"/>
              <a:t>语文出版社</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（五）创新与创业的关系</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一、创新与创业</a:t>
            </a:r>
            <a:endParaRPr lang="zh-CN" altLang="en-US" sz="2400" b="1" dirty="0">
              <a:solidFill>
                <a:prstClr val="black"/>
              </a:solidFill>
              <a:latin typeface="黑体" panose="02010609060101010101" charset="-122"/>
              <a:ea typeface="黑体" panose="02010609060101010101" charset="-122"/>
            </a:endParaRPr>
          </a:p>
        </p:txBody>
      </p:sp>
      <p:sp>
        <p:nvSpPr>
          <p:cNvPr id="22" name="圆角矩形 4"/>
          <p:cNvSpPr/>
          <p:nvPr>
            <p:custDataLst>
              <p:tags r:id="rId1"/>
            </p:custDataLst>
          </p:nvPr>
        </p:nvSpPr>
        <p:spPr>
          <a:xfrm>
            <a:off x="492125" y="1673225"/>
            <a:ext cx="4321810" cy="4781550"/>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a:defRPr/>
            </a:pPr>
            <a:r>
              <a:rPr lang="zh-CN" altLang="en-US" sz="2000" b="1" kern="0" dirty="0">
                <a:solidFill>
                  <a:srgbClr val="FFFFFF"/>
                </a:solidFill>
              </a:rPr>
              <a:t>1. 创业孕育着创新</a:t>
            </a:r>
            <a:endParaRPr lang="zh-CN" altLang="en-US" sz="2000" b="1" kern="0" dirty="0">
              <a:solidFill>
                <a:srgbClr val="FFFFFF"/>
              </a:solidFill>
            </a:endParaRPr>
          </a:p>
          <a:p>
            <a:pPr lvl="0" algn="l" fontAlgn="auto">
              <a:lnSpc>
                <a:spcPct val="150000"/>
              </a:lnSpc>
              <a:defRPr/>
            </a:pPr>
            <a:r>
              <a:rPr lang="zh-CN" altLang="en-US" sz="1600" kern="0" dirty="0">
                <a:solidFill>
                  <a:srgbClr val="FFFFFF"/>
                </a:solidFill>
              </a:rPr>
              <a:t>很多创新并非突发奇想，而是在创业中不断革新。例如，马云刚刚踏入互联网的时候，做的是黄页，后来参加广交会被拒绝受到了刺激，也看到了广大中小企业的贸易商机，做出了现在的淘宝网。从严格意义上说，早期淘宝网还不算创新，只算创业，但后来的支付宝、蚂蚁花呗就算是创新了。又如百度，从强手如林的搜索引擎做起，不畏惧强大的对手，不畏惧竞争，现在又涉足人工智能领域，弄得风生水起、津津有味，真的算是创新创业的楷模了。</a:t>
            </a:r>
            <a:endParaRPr lang="zh-CN" altLang="en-US" sz="1600" kern="0" dirty="0">
              <a:solidFill>
                <a:srgbClr val="FFFFFF"/>
              </a:solidFill>
            </a:endParaRPr>
          </a:p>
        </p:txBody>
      </p:sp>
      <p:sp>
        <p:nvSpPr>
          <p:cNvPr id="23" name="圆角矩形 5"/>
          <p:cNvSpPr/>
          <p:nvPr>
            <p:custDataLst>
              <p:tags r:id="rId2"/>
            </p:custDataLst>
          </p:nvPr>
        </p:nvSpPr>
        <p:spPr>
          <a:xfrm>
            <a:off x="7362825" y="1673860"/>
            <a:ext cx="3836035" cy="4780280"/>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lvl="0" algn="l" fontAlgn="auto">
              <a:lnSpc>
                <a:spcPct val="150000"/>
              </a:lnSpc>
              <a:defRPr/>
            </a:pPr>
            <a:r>
              <a:rPr lang="zh-CN" altLang="en-US" sz="2000" b="1" kern="0" dirty="0">
                <a:solidFill>
                  <a:srgbClr val="FFFFFF"/>
                </a:solidFill>
              </a:rPr>
              <a:t>2. 创新未必意味着创业</a:t>
            </a:r>
            <a:endParaRPr lang="zh-CN" altLang="en-US" sz="2000" b="1" kern="0" dirty="0">
              <a:solidFill>
                <a:srgbClr val="FFFFFF"/>
              </a:solidFill>
            </a:endParaRPr>
          </a:p>
          <a:p>
            <a:pPr lvl="0" algn="l" fontAlgn="auto">
              <a:lnSpc>
                <a:spcPct val="150000"/>
              </a:lnSpc>
              <a:defRPr/>
            </a:pPr>
            <a:r>
              <a:rPr lang="zh-CN" altLang="en-US" sz="1600" kern="0" dirty="0">
                <a:solidFill>
                  <a:srgbClr val="FFFFFF"/>
                </a:solidFill>
              </a:rPr>
              <a:t>有些技术或者有些想法，貌似很好，但是经不起推敲，经不起琢磨，未必有真正的市场，原因是什么呢？一个是没有真正的市场需求，或者需求远远尚未到来；另一个就是不靠谱。如果拿这些所谓的创新来创业，那么必然得到两个结果，要么艰苦地等待市场需求的到来，要么坚持不下去以失败而告终。</a:t>
            </a:r>
            <a:endParaRPr lang="zh-CN" altLang="en-US" sz="1600" kern="0" dirty="0">
              <a:solidFill>
                <a:srgbClr val="FFFFFF"/>
              </a:solidFill>
            </a:endParaRPr>
          </a:p>
        </p:txBody>
      </p:sp>
      <p:sp>
        <p:nvSpPr>
          <p:cNvPr id="31" name="右箭头 13"/>
          <p:cNvSpPr/>
          <p:nvPr>
            <p:custDataLst>
              <p:tags r:id="rId3"/>
            </p:custDataLst>
          </p:nvPr>
        </p:nvSpPr>
        <p:spPr>
          <a:xfrm>
            <a:off x="5356054" y="3543302"/>
            <a:ext cx="1634407" cy="1041396"/>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Oval 6"/>
          <p:cNvSpPr>
            <a:spLocks noChangeArrowheads="1"/>
          </p:cNvSpPr>
          <p:nvPr/>
        </p:nvSpPr>
        <p:spPr bwMode="auto">
          <a:xfrm>
            <a:off x="855055" y="1405039"/>
            <a:ext cx="1930071" cy="1930073"/>
          </a:xfrm>
          <a:prstGeom prst="ellipse">
            <a:avLst/>
          </a:prstGeom>
          <a:noFill/>
          <a:ln w="19050">
            <a:solidFill>
              <a:srgbClr val="244983"/>
            </a:soli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44" name="Line 7"/>
          <p:cNvSpPr>
            <a:spLocks noChangeShapeType="1"/>
          </p:cNvSpPr>
          <p:nvPr/>
        </p:nvSpPr>
        <p:spPr bwMode="auto">
          <a:xfrm>
            <a:off x="2785126" y="2370756"/>
            <a:ext cx="2259696" cy="0"/>
          </a:xfrm>
          <a:prstGeom prst="line">
            <a:avLst/>
          </a:prstGeom>
          <a:noFill/>
          <a:ln w="11">
            <a:solidFill>
              <a:schemeClr val="tx1"/>
            </a:solidFill>
            <a:prstDash val="dash"/>
            <a:round/>
          </a:ln>
          <a:extLst>
            <a:ext uri="{909E8E84-426E-40DD-AFC4-6F175D3DCCD1}">
              <a14:hiddenFill xmlns:a14="http://schemas.microsoft.com/office/drawing/2010/main">
                <a:noFill/>
              </a14:hiddenFill>
            </a:ext>
          </a:extLst>
        </p:spPr>
        <p:txBody>
          <a:bodyPr/>
          <a:lstStyle/>
          <a:p>
            <a:pPr eaLnBrk="0" fontAlgn="base" hangingPunct="0">
              <a:lnSpc>
                <a:spcPct val="140000"/>
              </a:lnSpc>
              <a:spcBef>
                <a:spcPct val="0"/>
              </a:spcBef>
              <a:spcAft>
                <a:spcPct val="0"/>
              </a:spcAft>
            </a:pPr>
            <a:endParaRPr lang="zh-CN" altLang="en-US" sz="1800">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45" name="Line 8"/>
          <p:cNvSpPr>
            <a:spLocks noChangeShapeType="1"/>
          </p:cNvSpPr>
          <p:nvPr/>
        </p:nvSpPr>
        <p:spPr bwMode="auto">
          <a:xfrm>
            <a:off x="2552210" y="2998676"/>
            <a:ext cx="1551410" cy="781403"/>
          </a:xfrm>
          <a:prstGeom prst="line">
            <a:avLst/>
          </a:prstGeom>
          <a:noFill/>
          <a:ln w="11">
            <a:solidFill>
              <a:schemeClr val="tx1"/>
            </a:solidFill>
            <a:prstDash val="dash"/>
            <a:round/>
          </a:ln>
          <a:extLst>
            <a:ext uri="{909E8E84-426E-40DD-AFC4-6F175D3DCCD1}">
              <a14:hiddenFill xmlns:a14="http://schemas.microsoft.com/office/drawing/2010/main">
                <a:noFill/>
              </a14:hiddenFill>
            </a:ext>
          </a:extLst>
        </p:spPr>
        <p:txBody>
          <a:bodyPr/>
          <a:lstStyle/>
          <a:p>
            <a:pPr eaLnBrk="0" fontAlgn="base" hangingPunct="0">
              <a:lnSpc>
                <a:spcPct val="140000"/>
              </a:lnSpc>
              <a:spcBef>
                <a:spcPct val="0"/>
              </a:spcBef>
              <a:spcAft>
                <a:spcPct val="0"/>
              </a:spcAft>
            </a:pPr>
            <a:endParaRPr lang="zh-CN" altLang="en-US" sz="1800">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46" name="Line 9"/>
          <p:cNvSpPr>
            <a:spLocks noChangeShapeType="1"/>
          </p:cNvSpPr>
          <p:nvPr/>
        </p:nvSpPr>
        <p:spPr bwMode="auto">
          <a:xfrm>
            <a:off x="1820771" y="3335112"/>
            <a:ext cx="0" cy="1372980"/>
          </a:xfrm>
          <a:prstGeom prst="line">
            <a:avLst/>
          </a:prstGeom>
          <a:noFill/>
          <a:ln w="11">
            <a:solidFill>
              <a:schemeClr val="tx1"/>
            </a:solidFill>
            <a:prstDash val="dash"/>
            <a:round/>
          </a:ln>
          <a:extLst>
            <a:ext uri="{909E8E84-426E-40DD-AFC4-6F175D3DCCD1}">
              <a14:hiddenFill xmlns:a14="http://schemas.microsoft.com/office/drawing/2010/main">
                <a:noFill/>
              </a14:hiddenFill>
            </a:ext>
          </a:extLst>
        </p:spPr>
        <p:txBody>
          <a:bodyPr/>
          <a:lstStyle/>
          <a:p>
            <a:pPr eaLnBrk="0" fontAlgn="base" hangingPunct="0">
              <a:lnSpc>
                <a:spcPct val="140000"/>
              </a:lnSpc>
              <a:spcBef>
                <a:spcPct val="0"/>
              </a:spcBef>
              <a:spcAft>
                <a:spcPct val="0"/>
              </a:spcAft>
            </a:pPr>
            <a:endParaRPr lang="zh-CN" altLang="en-US" sz="1800">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47" name="Oval 10"/>
          <p:cNvSpPr>
            <a:spLocks noChangeArrowheads="1"/>
          </p:cNvSpPr>
          <p:nvPr/>
        </p:nvSpPr>
        <p:spPr bwMode="auto">
          <a:xfrm>
            <a:off x="5095240" y="1851660"/>
            <a:ext cx="1437640" cy="1061085"/>
          </a:xfrm>
          <a:prstGeom prst="ellipse">
            <a:avLst/>
          </a:prstGeom>
          <a:gradFill>
            <a:gsLst>
              <a:gs pos="0">
                <a:srgbClr val="DDDDDD"/>
              </a:gs>
              <a:gs pos="100000">
                <a:srgbClr val="FEFEFE"/>
              </a:gs>
            </a:gsLst>
            <a:lin ang="19200000" scaled="0"/>
          </a:gradFill>
          <a:ln w="19050">
            <a:solidFill>
              <a:srgbClr val="244983"/>
            </a:soli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48" name="Oval 11"/>
          <p:cNvSpPr>
            <a:spLocks noChangeArrowheads="1"/>
          </p:cNvSpPr>
          <p:nvPr/>
        </p:nvSpPr>
        <p:spPr bwMode="auto">
          <a:xfrm>
            <a:off x="5177790" y="1948815"/>
            <a:ext cx="1227455" cy="86741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Century Gothic" panose="020B0502020202020204" pitchFamily="34" charset="0"/>
            </a:endParaRPr>
          </a:p>
        </p:txBody>
      </p:sp>
      <p:sp>
        <p:nvSpPr>
          <p:cNvPr id="14349" name="Oval 12"/>
          <p:cNvSpPr>
            <a:spLocks noChangeArrowheads="1"/>
          </p:cNvSpPr>
          <p:nvPr/>
        </p:nvSpPr>
        <p:spPr bwMode="auto">
          <a:xfrm>
            <a:off x="4006850" y="3451225"/>
            <a:ext cx="1430655" cy="1062355"/>
          </a:xfrm>
          <a:prstGeom prst="ellipse">
            <a:avLst/>
          </a:prstGeom>
          <a:gradFill>
            <a:gsLst>
              <a:gs pos="0">
                <a:srgbClr val="DDDDDD"/>
              </a:gs>
              <a:gs pos="100000">
                <a:srgbClr val="FEFEFE"/>
              </a:gs>
            </a:gsLst>
            <a:lin ang="19200000" scaled="0"/>
          </a:gradFill>
          <a:ln w="19050">
            <a:solidFill>
              <a:srgbClr val="244983"/>
            </a:soli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50" name="Oval 13"/>
          <p:cNvSpPr>
            <a:spLocks noChangeArrowheads="1"/>
          </p:cNvSpPr>
          <p:nvPr/>
        </p:nvSpPr>
        <p:spPr bwMode="auto">
          <a:xfrm>
            <a:off x="4103370" y="3549015"/>
            <a:ext cx="1160780" cy="86741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Century Gothic" panose="020B0502020202020204" pitchFamily="34" charset="0"/>
            </a:endParaRPr>
          </a:p>
        </p:txBody>
      </p:sp>
      <p:sp>
        <p:nvSpPr>
          <p:cNvPr id="14351" name="Oval 14"/>
          <p:cNvSpPr>
            <a:spLocks noChangeArrowheads="1"/>
          </p:cNvSpPr>
          <p:nvPr/>
        </p:nvSpPr>
        <p:spPr bwMode="auto">
          <a:xfrm>
            <a:off x="534670" y="4704080"/>
            <a:ext cx="1488440" cy="1204595"/>
          </a:xfrm>
          <a:prstGeom prst="ellipse">
            <a:avLst/>
          </a:prstGeom>
          <a:gradFill>
            <a:gsLst>
              <a:gs pos="0">
                <a:srgbClr val="DDDDDD"/>
              </a:gs>
              <a:gs pos="100000">
                <a:srgbClr val="FEFEFE"/>
              </a:gs>
            </a:gsLst>
            <a:lin ang="19200000" scaled="0"/>
          </a:gradFill>
          <a:ln w="19050">
            <a:solidFill>
              <a:srgbClr val="244983"/>
            </a:soli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黑体" panose="02010609060101010101" charset="-122"/>
              <a:ea typeface="黑体" panose="02010609060101010101" charset="-122"/>
              <a:sym typeface="Century Gothic" panose="020B0502020202020204" pitchFamily="34" charset="0"/>
            </a:endParaRPr>
          </a:p>
        </p:txBody>
      </p:sp>
      <p:sp>
        <p:nvSpPr>
          <p:cNvPr id="14352" name="Oval 15"/>
          <p:cNvSpPr>
            <a:spLocks noChangeArrowheads="1"/>
          </p:cNvSpPr>
          <p:nvPr/>
        </p:nvSpPr>
        <p:spPr bwMode="auto">
          <a:xfrm>
            <a:off x="719455" y="4800600"/>
            <a:ext cx="1101725" cy="100711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Century Gothic" panose="020B0502020202020204" pitchFamily="34" charset="0"/>
            </a:endParaRPr>
          </a:p>
        </p:txBody>
      </p:sp>
      <p:sp>
        <p:nvSpPr>
          <p:cNvPr id="14353" name="Oval 16"/>
          <p:cNvSpPr>
            <a:spLocks noChangeArrowheads="1"/>
          </p:cNvSpPr>
          <p:nvPr/>
        </p:nvSpPr>
        <p:spPr bwMode="auto">
          <a:xfrm>
            <a:off x="964022" y="1514006"/>
            <a:ext cx="1712138" cy="1713500"/>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sym typeface="Century Gothic" panose="020B0502020202020204" pitchFamily="34" charset="0"/>
            </a:endParaRPr>
          </a:p>
        </p:txBody>
      </p:sp>
      <p:sp>
        <p:nvSpPr>
          <p:cNvPr id="14354" name="TextBox 18"/>
          <p:cNvSpPr txBox="1">
            <a:spLocks noChangeArrowheads="1"/>
          </p:cNvSpPr>
          <p:nvPr/>
        </p:nvSpPr>
        <p:spPr bwMode="auto">
          <a:xfrm>
            <a:off x="1008380" y="1801495"/>
            <a:ext cx="164401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a:buNone/>
            </a:pPr>
            <a:r>
              <a:rPr lang="zh-CN" altLang="en-US" b="1" dirty="0">
                <a:solidFill>
                  <a:schemeClr val="bg1"/>
                </a:solidFill>
                <a:latin typeface="黑体" panose="02010609060101010101" charset="-122"/>
                <a:ea typeface="黑体" panose="02010609060101010101" charset="-122"/>
              </a:rPr>
              <a:t>（一）大学生创新创业的意义</a:t>
            </a:r>
            <a:endParaRPr lang="zh-CN" altLang="en-US" b="1" dirty="0">
              <a:solidFill>
                <a:schemeClr val="bg1"/>
              </a:solidFill>
              <a:latin typeface="黑体" panose="02010609060101010101" charset="-122"/>
              <a:ea typeface="黑体" panose="02010609060101010101" charset="-122"/>
            </a:endParaRPr>
          </a:p>
        </p:txBody>
      </p:sp>
      <p:sp>
        <p:nvSpPr>
          <p:cNvPr id="14357" name="TextBox 21"/>
          <p:cNvSpPr txBox="1">
            <a:spLocks noChangeArrowheads="1"/>
          </p:cNvSpPr>
          <p:nvPr/>
        </p:nvSpPr>
        <p:spPr bwMode="auto">
          <a:xfrm>
            <a:off x="5634990" y="2139950"/>
            <a:ext cx="4184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en-US" sz="2400" b="1" dirty="0">
                <a:solidFill>
                  <a:schemeClr val="bg1"/>
                </a:solidFill>
                <a:latin typeface="黑体" panose="02010609060101010101" charset="-122"/>
                <a:ea typeface="黑体" panose="02010609060101010101" charset="-122"/>
              </a:rPr>
              <a:t>1</a:t>
            </a:r>
            <a:endParaRPr lang="en-US" sz="2400" b="1" dirty="0">
              <a:solidFill>
                <a:schemeClr val="bg1"/>
              </a:solidFill>
              <a:latin typeface="黑体" panose="02010609060101010101" charset="-122"/>
              <a:ea typeface="黑体" panose="02010609060101010101" charset="-122"/>
            </a:endParaRPr>
          </a:p>
        </p:txBody>
      </p:sp>
      <p:sp>
        <p:nvSpPr>
          <p:cNvPr id="14358" name="TextBox 22"/>
          <p:cNvSpPr txBox="1">
            <a:spLocks noChangeArrowheads="1"/>
          </p:cNvSpPr>
          <p:nvPr/>
        </p:nvSpPr>
        <p:spPr bwMode="auto">
          <a:xfrm>
            <a:off x="6640195" y="1898650"/>
            <a:ext cx="4797425"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buNone/>
            </a:pPr>
            <a:r>
              <a:rPr lang="zh-CN" altLang="en-US" sz="1600" dirty="0">
                <a:solidFill>
                  <a:schemeClr val="tx1"/>
                </a:solidFill>
                <a:latin typeface="黑体" panose="02010609060101010101" charset="-122"/>
                <a:ea typeface="黑体" panose="02010609060101010101" charset="-122"/>
              </a:rPr>
              <a:t>有助于培养大学生的创新精神和创新能力，推动创新型国家建设</a:t>
            </a:r>
            <a:endParaRPr lang="zh-CN" altLang="en-US" sz="1600" dirty="0">
              <a:solidFill>
                <a:schemeClr val="tx1"/>
              </a:solidFill>
              <a:latin typeface="黑体" panose="02010609060101010101" charset="-122"/>
              <a:ea typeface="黑体" panose="02010609060101010101" charset="-122"/>
            </a:endParaRPr>
          </a:p>
        </p:txBody>
      </p:sp>
      <p:sp>
        <p:nvSpPr>
          <p:cNvPr id="14359" name="TextBox 23"/>
          <p:cNvSpPr txBox="1">
            <a:spLocks noChangeArrowheads="1"/>
          </p:cNvSpPr>
          <p:nvPr/>
        </p:nvSpPr>
        <p:spPr bwMode="auto">
          <a:xfrm>
            <a:off x="5634990" y="3780155"/>
            <a:ext cx="5546090" cy="43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40000"/>
              </a:lnSpc>
              <a:spcBef>
                <a:spcPct val="0"/>
              </a:spcBef>
              <a:spcAft>
                <a:spcPct val="0"/>
              </a:spcAft>
              <a:buNone/>
            </a:pPr>
            <a:r>
              <a:rPr lang="zh-CN" altLang="en-US" sz="1600" dirty="0">
                <a:solidFill>
                  <a:schemeClr val="tx1"/>
                </a:solidFill>
                <a:latin typeface="黑体" panose="02010609060101010101" charset="-122"/>
                <a:ea typeface="黑体" panose="02010609060101010101" charset="-122"/>
                <a:sym typeface="Century Gothic" panose="020B0502020202020204" pitchFamily="34" charset="0"/>
              </a:rPr>
              <a:t>有助于提高大学生的综合素质、竞争意识和生存能力</a:t>
            </a:r>
            <a:endParaRPr lang="zh-CN" altLang="en-US" sz="1600" dirty="0">
              <a:solidFill>
                <a:schemeClr val="tx1"/>
              </a:solidFill>
              <a:latin typeface="黑体" panose="02010609060101010101" charset="-122"/>
              <a:ea typeface="黑体" panose="02010609060101010101" charset="-122"/>
              <a:sym typeface="Century Gothic" panose="020B0502020202020204" pitchFamily="34" charset="0"/>
            </a:endParaRPr>
          </a:p>
        </p:txBody>
      </p:sp>
      <p:sp>
        <p:nvSpPr>
          <p:cNvPr id="14360" name="TextBox 24"/>
          <p:cNvSpPr txBox="1">
            <a:spLocks noChangeArrowheads="1"/>
          </p:cNvSpPr>
          <p:nvPr/>
        </p:nvSpPr>
        <p:spPr bwMode="auto">
          <a:xfrm>
            <a:off x="2552065" y="5179695"/>
            <a:ext cx="4088130" cy="43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40000"/>
              </a:lnSpc>
              <a:spcBef>
                <a:spcPct val="0"/>
              </a:spcBef>
              <a:spcAft>
                <a:spcPct val="0"/>
              </a:spcAft>
              <a:buFontTx/>
              <a:buNone/>
            </a:pPr>
            <a:r>
              <a:rPr lang="zh-CN" altLang="en-US" sz="1600" dirty="0">
                <a:solidFill>
                  <a:schemeClr val="tx1"/>
                </a:solidFill>
                <a:latin typeface="黑体" panose="02010609060101010101" charset="-122"/>
                <a:ea typeface="黑体" panose="02010609060101010101" charset="-122"/>
                <a:sym typeface="Century Gothic" panose="020B0502020202020204" pitchFamily="34" charset="0"/>
              </a:rPr>
              <a:t>有助于缓解就业压力</a:t>
            </a:r>
            <a:endParaRPr lang="zh-CN" altLang="en-US" sz="1600" dirty="0">
              <a:solidFill>
                <a:schemeClr val="tx1"/>
              </a:solidFill>
              <a:latin typeface="黑体" panose="02010609060101010101" charset="-122"/>
              <a:ea typeface="黑体" panose="02010609060101010101" charset="-122"/>
              <a:sym typeface="Century Gothic" panose="020B0502020202020204" pitchFamily="34" charset="0"/>
            </a:endParaRPr>
          </a:p>
        </p:txBody>
      </p:sp>
      <p:sp>
        <p:nvSpPr>
          <p:cNvPr id="29" name="TextBox 108"/>
          <p:cNvSpPr txBox="1">
            <a:spLocks noChangeArrowheads="1"/>
          </p:cNvSpPr>
          <p:nvPr/>
        </p:nvSpPr>
        <p:spPr bwMode="auto">
          <a:xfrm>
            <a:off x="719404" y="356660"/>
            <a:ext cx="4145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二、大学生创新创业价值分析</a:t>
            </a:r>
            <a:endParaRPr lang="zh-CN" altLang="en-US" sz="2400" b="1" dirty="0">
              <a:solidFill>
                <a:prstClr val="black"/>
              </a:solidFill>
              <a:latin typeface="黑体" panose="02010609060101010101" charset="-122"/>
              <a:ea typeface="黑体" panose="02010609060101010101" charset="-122"/>
            </a:endParaRPr>
          </a:p>
        </p:txBody>
      </p:sp>
      <p:sp>
        <p:nvSpPr>
          <p:cNvPr id="2" name="TextBox 21"/>
          <p:cNvSpPr txBox="1">
            <a:spLocks noChangeArrowheads="1"/>
          </p:cNvSpPr>
          <p:nvPr/>
        </p:nvSpPr>
        <p:spPr bwMode="auto">
          <a:xfrm>
            <a:off x="4474845" y="3721735"/>
            <a:ext cx="4184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en-US" sz="2400" b="1" dirty="0">
                <a:solidFill>
                  <a:schemeClr val="bg1"/>
                </a:solidFill>
                <a:latin typeface="黑体" panose="02010609060101010101" charset="-122"/>
                <a:ea typeface="黑体" panose="02010609060101010101" charset="-122"/>
              </a:rPr>
              <a:t>2</a:t>
            </a:r>
            <a:endParaRPr lang="en-US" sz="2400" b="1" dirty="0">
              <a:solidFill>
                <a:schemeClr val="bg1"/>
              </a:solidFill>
              <a:latin typeface="黑体" panose="02010609060101010101" charset="-122"/>
              <a:ea typeface="黑体" panose="02010609060101010101" charset="-122"/>
            </a:endParaRPr>
          </a:p>
        </p:txBody>
      </p:sp>
      <p:sp>
        <p:nvSpPr>
          <p:cNvPr id="3" name="TextBox 21"/>
          <p:cNvSpPr txBox="1">
            <a:spLocks noChangeArrowheads="1"/>
          </p:cNvSpPr>
          <p:nvPr/>
        </p:nvSpPr>
        <p:spPr bwMode="auto">
          <a:xfrm>
            <a:off x="1061085" y="5076190"/>
            <a:ext cx="41846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en-US" sz="2400" b="1" dirty="0">
                <a:solidFill>
                  <a:schemeClr val="bg1"/>
                </a:solidFill>
                <a:latin typeface="黑体" panose="02010609060101010101" charset="-122"/>
                <a:ea typeface="黑体" panose="02010609060101010101" charset="-122"/>
              </a:rPr>
              <a:t>3</a:t>
            </a:r>
            <a:endParaRPr lang="en-US" sz="2400" b="1" dirty="0">
              <a:solidFill>
                <a:schemeClr val="bg1"/>
              </a:solidFill>
              <a:latin typeface="黑体" panose="02010609060101010101" charset="-122"/>
              <a:ea typeface="黑体" panose="02010609060101010101" charset="-122"/>
            </a:endParaRPr>
          </a:p>
        </p:txBody>
      </p:sp>
    </p:spTree>
  </p:cSld>
  <p:clrMapOvr>
    <a:masterClrMapping/>
  </p:clrMapOvr>
  <p:transition spd="slow" advTm="3804">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（二）大学生创新创业优势与劣势</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4145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sym typeface="+mn-ea"/>
              </a:rPr>
              <a:t>二、大学生创新创业价值分析</a:t>
            </a:r>
            <a:endParaRPr lang="zh-CN" altLang="en-US" sz="2400" b="1" dirty="0">
              <a:solidFill>
                <a:prstClr val="black"/>
              </a:solidFill>
              <a:latin typeface="黑体" panose="02010609060101010101" charset="-122"/>
              <a:ea typeface="黑体" panose="02010609060101010101" charset="-122"/>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8" name="Oval 9"/>
          <p:cNvSpPr/>
          <p:nvPr>
            <p:custDataLst>
              <p:tags r:id="rId2"/>
            </p:custDataLst>
          </p:nvPr>
        </p:nvSpPr>
        <p:spPr>
          <a:xfrm>
            <a:off x="5643934" y="1411436"/>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196724" y="1411436"/>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4"/>
            </p:custDataLst>
          </p:nvPr>
        </p:nvSpPr>
        <p:spPr bwMode="auto">
          <a:xfrm>
            <a:off x="4965487" y="225746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5"/>
            </p:custDataLst>
          </p:nvPr>
        </p:nvSpPr>
        <p:spPr bwMode="auto">
          <a:xfrm>
            <a:off x="6682441" y="225746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833169" y="243497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421005" y="1872615"/>
            <a:ext cx="3543300" cy="530225"/>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1. 大学生创新创业优势</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8"/>
            </p:custDataLst>
          </p:nvPr>
        </p:nvSpPr>
        <p:spPr bwMode="auto">
          <a:xfrm>
            <a:off x="421005" y="2440940"/>
            <a:ext cx="3761105" cy="389064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fontAlgn="auto">
              <a:lnSpc>
                <a:spcPct val="150000"/>
              </a:lnSpc>
            </a:pPr>
            <a:r>
              <a:rPr lang="zh-CN" altLang="en-US" sz="1600" spc="150">
                <a:latin typeface="黑体" panose="02010609060101010101" charset="-122"/>
                <a:ea typeface="黑体" panose="02010609060101010101" charset="-122"/>
              </a:rPr>
              <a:t>大学生有活力，对认准的事情会义无反顾地去尝试；大学生具有较高层次的知识，具有较高的文化水平及技术力量，能够为创业提供技术支撑，知识资源是大学生创业的最大优势；大学生思维活跃，善于创新；思路清晰，创意新颖，能将所学的知识很快内化为本领，外化为发明；为了促进大学生创新创业，各地政府专门为大学生制定了相关的优惠政策。</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9"/>
            </p:custDataLst>
          </p:nvPr>
        </p:nvSpPr>
        <p:spPr bwMode="auto">
          <a:xfrm>
            <a:off x="8193405" y="1872615"/>
            <a:ext cx="3477260" cy="530225"/>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2. 大学生创新创业劣势</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57" name="Content Placeholder 2"/>
          <p:cNvSpPr txBox="1"/>
          <p:nvPr>
            <p:custDataLst>
              <p:tags r:id="rId10"/>
            </p:custDataLst>
          </p:nvPr>
        </p:nvSpPr>
        <p:spPr bwMode="auto">
          <a:xfrm>
            <a:off x="8193405" y="2440940"/>
            <a:ext cx="3477895" cy="337502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fontAlgn="auto">
              <a:lnSpc>
                <a:spcPct val="150000"/>
              </a:lnSpc>
            </a:pPr>
            <a:r>
              <a:rPr lang="zh-CN" altLang="en-US" sz="1600" spc="150">
                <a:latin typeface="黑体" panose="02010609060101010101" charset="-122"/>
                <a:ea typeface="黑体" panose="02010609060101010101" charset="-122"/>
              </a:rPr>
              <a:t>大学生缺乏经验，缺乏系统化的知识结构，尤其缺乏人脉关系和商业网络；大学生创业启动资金有限，起步困难；政府各种扶持政策具体落实困难；目前我国大学生创业大多属于低水平、同质化创业，缺少创新性技术和原创性项目支撑，产品缺少竞争力。</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（三）大学生创业应具备的条件</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41452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sym typeface="+mn-ea"/>
              </a:rPr>
              <a:t>二、大学生创新创业价值分析</a:t>
            </a:r>
            <a:endParaRPr lang="zh-CN" altLang="en-US" sz="2400" b="1" dirty="0">
              <a:solidFill>
                <a:prstClr val="black"/>
              </a:solidFill>
              <a:latin typeface="黑体" panose="02010609060101010101" charset="-122"/>
              <a:ea typeface="黑体" panose="02010609060101010101" charset="-122"/>
            </a:endParaRPr>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黑体" panose="02010609060101010101" charset="-122"/>
              <a:ea typeface="黑体" panose="02010609060101010101" charset="-122"/>
            </a:endParaRPr>
          </a:p>
        </p:txBody>
      </p:sp>
      <p:sp>
        <p:nvSpPr>
          <p:cNvPr id="3" name="圆角右箭头 2"/>
          <p:cNvSpPr/>
          <p:nvPr>
            <p:custDataLst>
              <p:tags r:id="rId2"/>
            </p:custDataLst>
          </p:nvPr>
        </p:nvSpPr>
        <p:spPr bwMode="auto">
          <a:xfrm rot="5400000">
            <a:off x="5099479" y="2015800"/>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4" name="圆角矩形 3"/>
          <p:cNvSpPr/>
          <p:nvPr>
            <p:custDataLst>
              <p:tags r:id="rId3"/>
            </p:custDataLst>
          </p:nvPr>
        </p:nvSpPr>
        <p:spPr bwMode="auto">
          <a:xfrm>
            <a:off x="4612169" y="1603887"/>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01</a:t>
            </a:r>
            <a:endParaRPr lang="en-US" sz="2800" dirty="0">
              <a:solidFill>
                <a:sysClr val="window" lastClr="FFFFFF"/>
              </a:solidFill>
              <a:latin typeface="黑体" panose="02010609060101010101" charset="-122"/>
              <a:ea typeface="黑体" panose="02010609060101010101" charset="-122"/>
            </a:endParaRPr>
          </a:p>
        </p:txBody>
      </p:sp>
      <p:sp>
        <p:nvSpPr>
          <p:cNvPr id="5" name="圆角右箭头 4"/>
          <p:cNvSpPr/>
          <p:nvPr>
            <p:custDataLst>
              <p:tags r:id="rId4"/>
            </p:custDataLst>
          </p:nvPr>
        </p:nvSpPr>
        <p:spPr bwMode="auto">
          <a:xfrm rot="10800000">
            <a:off x="6113313" y="2894082"/>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6" name="圆角矩形 5"/>
          <p:cNvSpPr/>
          <p:nvPr>
            <p:custDataLst>
              <p:tags r:id="rId5"/>
            </p:custDataLst>
          </p:nvPr>
        </p:nvSpPr>
        <p:spPr bwMode="auto">
          <a:xfrm>
            <a:off x="7258918" y="2091835"/>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02</a:t>
            </a:r>
            <a:endParaRPr lang="en-US" sz="2800">
              <a:solidFill>
                <a:sysClr val="window" lastClr="FFFFFF"/>
              </a:solidFill>
              <a:latin typeface="黑体" panose="02010609060101010101" charset="-122"/>
              <a:ea typeface="黑体" panose="02010609060101010101" charset="-122"/>
            </a:endParaRPr>
          </a:p>
        </p:txBody>
      </p:sp>
      <p:sp>
        <p:nvSpPr>
          <p:cNvPr id="7" name="圆角右箭头 6"/>
          <p:cNvSpPr/>
          <p:nvPr>
            <p:custDataLst>
              <p:tags r:id="rId6"/>
            </p:custDataLst>
          </p:nvPr>
        </p:nvSpPr>
        <p:spPr bwMode="auto">
          <a:xfrm rot="5400000" flipH="1" flipV="1">
            <a:off x="5241642" y="3903350"/>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8" name="圆角矩形 7"/>
          <p:cNvSpPr/>
          <p:nvPr>
            <p:custDataLst>
              <p:tags r:id="rId7"/>
            </p:custDataLst>
          </p:nvPr>
        </p:nvSpPr>
        <p:spPr bwMode="auto">
          <a:xfrm flipH="1">
            <a:off x="6777583" y="4734019"/>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03</a:t>
            </a:r>
            <a:endParaRPr lang="en-US" sz="2800">
              <a:solidFill>
                <a:sysClr val="window" lastClr="FFFFFF"/>
              </a:solidFill>
              <a:latin typeface="黑体" panose="02010609060101010101" charset="-122"/>
              <a:ea typeface="黑体" panose="02010609060101010101" charset="-122"/>
            </a:endParaRPr>
          </a:p>
        </p:txBody>
      </p:sp>
      <p:sp>
        <p:nvSpPr>
          <p:cNvPr id="9" name="圆角右箭头 8"/>
          <p:cNvSpPr/>
          <p:nvPr>
            <p:custDataLst>
              <p:tags r:id="rId8"/>
            </p:custDataLst>
          </p:nvPr>
        </p:nvSpPr>
        <p:spPr bwMode="auto">
          <a:xfrm rot="10800000" flipH="1" flipV="1">
            <a:off x="4227810" y="3025070"/>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0" name="圆角矩形 9"/>
          <p:cNvSpPr/>
          <p:nvPr>
            <p:custDataLst>
              <p:tags r:id="rId9"/>
            </p:custDataLst>
          </p:nvPr>
        </p:nvSpPr>
        <p:spPr bwMode="auto">
          <a:xfrm flipH="1">
            <a:off x="4130833" y="4246072"/>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04</a:t>
            </a:r>
            <a:endParaRPr lang="en-US" sz="2800" dirty="0">
              <a:solidFill>
                <a:sysClr val="window" lastClr="FFFFFF"/>
              </a:solidFill>
              <a:latin typeface="黑体" panose="02010609060101010101" charset="-122"/>
              <a:ea typeface="黑体" panose="02010609060101010101" charset="-122"/>
            </a:endParaRPr>
          </a:p>
        </p:txBody>
      </p:sp>
      <p:sp>
        <p:nvSpPr>
          <p:cNvPr id="21" name="文本框 20"/>
          <p:cNvSpPr txBox="1"/>
          <p:nvPr>
            <p:custDataLst>
              <p:tags r:id="rId10"/>
            </p:custDataLst>
          </p:nvPr>
        </p:nvSpPr>
        <p:spPr bwMode="auto">
          <a:xfrm>
            <a:off x="8356441" y="2091835"/>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2. 启动资金</a:t>
            </a:r>
            <a:endParaRPr lang="zh-CN" altLang="en-US" b="1" spc="300">
              <a:solidFill>
                <a:srgbClr val="3498DB"/>
              </a:solidFill>
              <a:effectLst/>
              <a:latin typeface="黑体" panose="02010609060101010101" charset="-122"/>
              <a:ea typeface="黑体" panose="02010609060101010101" charset="-122"/>
              <a:cs typeface="+mn-ea"/>
            </a:endParaRPr>
          </a:p>
        </p:txBody>
      </p:sp>
      <p:sp>
        <p:nvSpPr>
          <p:cNvPr id="22" name="文本框 21"/>
          <p:cNvSpPr txBox="1"/>
          <p:nvPr>
            <p:custDataLst>
              <p:tags r:id="rId11"/>
            </p:custDataLst>
          </p:nvPr>
        </p:nvSpPr>
        <p:spPr bwMode="auto">
          <a:xfrm>
            <a:off x="8356600" y="2514600"/>
            <a:ext cx="3383280" cy="176022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资金是大学生创业要翻越的一座山，大学生要开拓思路，多渠道融资，除了银行贷款、自筹资金、民间借贷等传统途径外，还可充分利用风险投资、天使投资、创业基金等融资渠道。</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9" name="文本框 18"/>
          <p:cNvSpPr txBox="1"/>
          <p:nvPr>
            <p:custDataLst>
              <p:tags r:id="rId12"/>
            </p:custDataLst>
          </p:nvPr>
        </p:nvSpPr>
        <p:spPr bwMode="auto">
          <a:xfrm>
            <a:off x="1358471" y="4275230"/>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69A35B"/>
                </a:solidFill>
                <a:effectLst/>
                <a:latin typeface="黑体" panose="02010609060101010101" charset="-122"/>
                <a:ea typeface="黑体" panose="02010609060101010101" charset="-122"/>
                <a:cs typeface="+mn-ea"/>
              </a:rPr>
              <a:t>4. 创业能力</a:t>
            </a:r>
            <a:endParaRPr lang="zh-CN" altLang="en-US" b="1" spc="300">
              <a:solidFill>
                <a:srgbClr val="69A35B"/>
              </a:solidFill>
              <a:effectLst/>
              <a:latin typeface="黑体" panose="02010609060101010101" charset="-122"/>
              <a:ea typeface="黑体" panose="02010609060101010101" charset="-122"/>
              <a:cs typeface="+mn-ea"/>
            </a:endParaRPr>
          </a:p>
        </p:txBody>
      </p:sp>
      <p:sp>
        <p:nvSpPr>
          <p:cNvPr id="20" name="文本框 19"/>
          <p:cNvSpPr txBox="1"/>
          <p:nvPr>
            <p:custDataLst>
              <p:tags r:id="rId13"/>
            </p:custDataLst>
          </p:nvPr>
        </p:nvSpPr>
        <p:spPr bwMode="auto">
          <a:xfrm>
            <a:off x="618490" y="4707255"/>
            <a:ext cx="3609975" cy="172339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要想创业获得成功，创业者必须技术、经营两手抓。建议可从合伙创业、家庭创业或低成本的虚拟店铺开始，锻炼创业能力。</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7" name="文本框 16"/>
          <p:cNvSpPr txBox="1"/>
          <p:nvPr>
            <p:custDataLst>
              <p:tags r:id="rId14"/>
            </p:custDataLst>
          </p:nvPr>
        </p:nvSpPr>
        <p:spPr bwMode="auto">
          <a:xfrm>
            <a:off x="616162" y="1682207"/>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1. 创业经验</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18" name="文本框 17"/>
          <p:cNvSpPr txBox="1"/>
          <p:nvPr>
            <p:custDataLst>
              <p:tags r:id="rId15"/>
            </p:custDataLst>
          </p:nvPr>
        </p:nvSpPr>
        <p:spPr bwMode="auto">
          <a:xfrm>
            <a:off x="615950" y="2051685"/>
            <a:ext cx="3738880" cy="150431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大学生创业前要做好充分的准备，一方面，去企业打工或实习以积累相关的管理和营销经验；另一方面，积极参加创业培训，积累创业知识，接受专业指导，提高创业成功率。</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15" name="文本框 14"/>
          <p:cNvSpPr txBox="1"/>
          <p:nvPr>
            <p:custDataLst>
              <p:tags r:id="rId16"/>
            </p:custDataLst>
          </p:nvPr>
        </p:nvSpPr>
        <p:spPr bwMode="auto">
          <a:xfrm>
            <a:off x="7875106" y="4732349"/>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黑体" panose="02010609060101010101" charset="-122"/>
                <a:ea typeface="黑体" panose="02010609060101010101" charset="-122"/>
                <a:cs typeface="+mn-ea"/>
              </a:rPr>
              <a:t>3. 核心技术</a:t>
            </a:r>
            <a:endParaRPr lang="zh-CN" altLang="en-US" b="1" spc="300" dirty="0">
              <a:solidFill>
                <a:srgbClr val="1AA3AA"/>
              </a:solidFill>
              <a:effectLst/>
              <a:latin typeface="黑体" panose="02010609060101010101" charset="-122"/>
              <a:ea typeface="黑体" panose="02010609060101010101" charset="-122"/>
              <a:cs typeface="+mn-ea"/>
            </a:endParaRPr>
          </a:p>
        </p:txBody>
      </p:sp>
      <p:sp>
        <p:nvSpPr>
          <p:cNvPr id="16" name="文本框 15"/>
          <p:cNvSpPr txBox="1"/>
          <p:nvPr>
            <p:custDataLst>
              <p:tags r:id="rId17"/>
            </p:custDataLst>
          </p:nvPr>
        </p:nvSpPr>
        <p:spPr bwMode="auto">
          <a:xfrm>
            <a:off x="7875270" y="5154930"/>
            <a:ext cx="3440430" cy="134239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黑体" panose="02010609060101010101" charset="-122"/>
                <a:ea typeface="黑体" panose="02010609060101010101" charset="-122"/>
              </a:rPr>
              <a:t>打算在高科技领域创业的大学生，一定要注意技术创新，开发具有自己独立知识产权的产品，吸引投资商。</a:t>
            </a:r>
            <a:endParaRPr lang="zh-CN" altLang="en-US" sz="1600" b="0" spc="150" dirty="0">
              <a:solidFill>
                <a:srgbClr val="000000"/>
              </a:solidFill>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TWE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619188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大学生创新创业现状分析</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一、国外大学生创新创业教育现状</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253365" y="950595"/>
            <a:ext cx="7895590" cy="5513070"/>
          </a:xfrm>
          <a:prstGeom prst="rect">
            <a:avLst/>
          </a:prstGeom>
          <a:noFill/>
        </p:spPr>
        <p:txBody>
          <a:bodyPr wrap="square" rtlCol="0">
            <a:spAutoFit/>
          </a:bodyPr>
          <a:p>
            <a:pPr fontAlgn="auto">
              <a:lnSpc>
                <a:spcPct val="140000"/>
              </a:lnSpc>
            </a:pPr>
            <a:r>
              <a:rPr lang="zh-CN" altLang="en-US"/>
              <a:t>创新和创业教育的研究始于国外，西方发达国家起步较早，理论成果和实践成果较多，美国是其中成果最为显著的国家。1977 年美国杰弗里·蒂蒙斯教授的《创业学》由欧文出版公司（现归属麦格劳·希尔教育出版公司旗下）出版，成为创业研究领域开先河的权威之作。继杰弗里·蒂蒙斯教授之后，有关创业的理论研究与实践研究备受关注并迅速发展。一方面创业课程被国外许多院校纳入教育计划之中，广泛开展；另一方面，关于创业理论和创业实践的研究层出不穷。如哈佛商学院的霍华德·斯蒂文森提出创业精神的概念。他认为创业精神就是“追求超越现有资源下的机遇”，并且指出要从“知识、能力、选择、态度”四个方面培育创业者。一些院校和研究机构不仅探讨创业的理论发展，更重视创业的现实实现。国际上特别是美国及欧洲国家的研究和实践已有很长一段时间，重视和支持大学生自主创业，已经形成了系统的创业保障体系。研究国外的成功经验和现有的保障体系，对于我们以后的研究和开展具体工作都有很大的借鉴和学习意义。简单来看，他们的成功经验主要有以下四个方面。</a:t>
            </a:r>
            <a:endParaRPr lang="zh-CN" altLang="en-US"/>
          </a:p>
        </p:txBody>
      </p:sp>
      <p:pic>
        <p:nvPicPr>
          <p:cNvPr id="103" name="图片 102"/>
          <p:cNvPicPr/>
          <p:nvPr/>
        </p:nvPicPr>
        <p:blipFill>
          <a:blip r:embed="rId1"/>
          <a:stretch>
            <a:fillRect/>
          </a:stretch>
        </p:blipFill>
        <p:spPr>
          <a:xfrm>
            <a:off x="8293100" y="1273810"/>
            <a:ext cx="3033395" cy="4594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一、国外大学生创新创业教育现状</a:t>
            </a:r>
            <a:endParaRPr lang="zh-CN" altLang="en-US" sz="2400" b="1" dirty="0">
              <a:solidFill>
                <a:prstClr val="black"/>
              </a:solidFill>
              <a:latin typeface="黑体" panose="02010609060101010101" charset="-122"/>
              <a:ea typeface="黑体" panose="02010609060101010101" charset="-122"/>
            </a:endParaRPr>
          </a:p>
        </p:txBody>
      </p:sp>
      <p:sp>
        <p:nvSpPr>
          <p:cNvPr id="3" name="文本框 2"/>
          <p:cNvSpPr txBox="1"/>
          <p:nvPr>
            <p:custDataLst>
              <p:tags r:id="rId1"/>
            </p:custDataLst>
          </p:nvPr>
        </p:nvSpPr>
        <p:spPr>
          <a:xfrm>
            <a:off x="719455" y="3894455"/>
            <a:ext cx="3312795" cy="416560"/>
          </a:xfrm>
          <a:prstGeom prst="rect">
            <a:avLst/>
          </a:prstGeom>
          <a:noFill/>
        </p:spPr>
        <p:txBody>
          <a:bodyPr wrap="square" rtlCol="0" anchor="b" anchorCtr="0"/>
          <a:lstStyle/>
          <a:p>
            <a:pPr algn="l"/>
            <a:r>
              <a:rPr lang="zh-CN" altLang="en-US" dirty="0">
                <a:latin typeface="Arial" panose="020B0604020202020204" pitchFamily="34" charset="0"/>
                <a:ea typeface="黑体" panose="02010609060101010101" charset="-122"/>
                <a:cs typeface="+mn-ea"/>
              </a:rPr>
              <a:t>（三）营造良好创业环境</a:t>
            </a:r>
            <a:endParaRPr lang="zh-CN" altLang="en-US" dirty="0">
              <a:latin typeface="Arial" panose="020B0604020202020204" pitchFamily="34" charset="0"/>
              <a:ea typeface="黑体" panose="02010609060101010101" charset="-122"/>
              <a:cs typeface="+mn-ea"/>
            </a:endParaRPr>
          </a:p>
        </p:txBody>
      </p:sp>
      <p:sp>
        <p:nvSpPr>
          <p:cNvPr id="4" name="文本框 3"/>
          <p:cNvSpPr txBox="1"/>
          <p:nvPr>
            <p:custDataLst>
              <p:tags r:id="rId2"/>
            </p:custDataLst>
          </p:nvPr>
        </p:nvSpPr>
        <p:spPr>
          <a:xfrm>
            <a:off x="807085" y="4481195"/>
            <a:ext cx="3225165" cy="1109980"/>
          </a:xfrm>
          <a:prstGeom prst="rect">
            <a:avLst/>
          </a:prstGeom>
          <a:noFill/>
        </p:spPr>
        <p:txBody>
          <a:bodyPr wrap="square" rtlCol="0" anchor="t" anchorCtr="0"/>
          <a:lstStyle/>
          <a:p>
            <a:pPr algn="l">
              <a:lnSpc>
                <a:spcPct val="110000"/>
              </a:lnSpc>
            </a:pPr>
            <a:r>
              <a:rPr lang="zh-CN" altLang="en-US" sz="1600" dirty="0">
                <a:solidFill>
                  <a:sysClr val="window" lastClr="FFFFFF">
                    <a:lumMod val="50000"/>
                  </a:sysClr>
                </a:solidFill>
              </a:rPr>
              <a:t>通过立法的形式，再结合政府拨款，调动各级政府以及个人机构的积极性，以开展对大学生各种形式的职业教育和创业培训。</a:t>
            </a:r>
            <a:endParaRPr lang="zh-CN" altLang="en-US" sz="1600" dirty="0">
              <a:solidFill>
                <a:sysClr val="window" lastClr="FFFFFF">
                  <a:lumMod val="50000"/>
                </a:sysClr>
              </a:solidFill>
            </a:endParaRPr>
          </a:p>
        </p:txBody>
      </p:sp>
      <p:sp>
        <p:nvSpPr>
          <p:cNvPr id="5" name="文本框 4"/>
          <p:cNvSpPr txBox="1"/>
          <p:nvPr>
            <p:custDataLst>
              <p:tags r:id="rId3"/>
            </p:custDataLst>
          </p:nvPr>
        </p:nvSpPr>
        <p:spPr>
          <a:xfrm>
            <a:off x="8023225" y="1546225"/>
            <a:ext cx="2897505" cy="388620"/>
          </a:xfrm>
          <a:prstGeom prst="rect">
            <a:avLst/>
          </a:prstGeom>
          <a:noFill/>
        </p:spPr>
        <p:txBody>
          <a:bodyPr wrap="square" rtlCol="0" anchor="b" anchorCtr="0">
            <a:normAutofit fontScale="90000"/>
          </a:bodyPr>
          <a:lstStyle/>
          <a:p>
            <a:pPr algn="l"/>
            <a:r>
              <a:rPr lang="zh-CN" altLang="en-US" sz="2000" dirty="0">
                <a:latin typeface="Arial" panose="020B0604020202020204" pitchFamily="34" charset="0"/>
                <a:ea typeface="黑体" panose="02010609060101010101" charset="-122"/>
                <a:cs typeface="+mn-ea"/>
              </a:rPr>
              <a:t>（二）完善创业教育体系</a:t>
            </a:r>
            <a:endParaRPr lang="zh-CN" altLang="en-US" sz="2000" dirty="0">
              <a:latin typeface="Arial" panose="020B0604020202020204" pitchFamily="34" charset="0"/>
              <a:ea typeface="黑体" panose="02010609060101010101" charset="-122"/>
              <a:cs typeface="+mn-ea"/>
            </a:endParaRPr>
          </a:p>
        </p:txBody>
      </p:sp>
      <p:sp>
        <p:nvSpPr>
          <p:cNvPr id="6" name="文本框 5"/>
          <p:cNvSpPr txBox="1"/>
          <p:nvPr>
            <p:custDataLst>
              <p:tags r:id="rId4"/>
            </p:custDataLst>
          </p:nvPr>
        </p:nvSpPr>
        <p:spPr>
          <a:xfrm>
            <a:off x="8165465" y="1934845"/>
            <a:ext cx="2941320" cy="1109980"/>
          </a:xfrm>
          <a:prstGeom prst="rect">
            <a:avLst/>
          </a:prstGeom>
          <a:noFill/>
        </p:spPr>
        <p:txBody>
          <a:bodyPr wrap="square" rtlCol="0" anchor="t" anchorCtr="0">
            <a:normAutofit fontScale="90000" lnSpcReduction="10000"/>
          </a:bodyPr>
          <a:lstStyle/>
          <a:p>
            <a:pPr algn="l">
              <a:lnSpc>
                <a:spcPct val="110000"/>
              </a:lnSpc>
            </a:pPr>
            <a:r>
              <a:rPr lang="zh-CN" altLang="en-US" dirty="0">
                <a:solidFill>
                  <a:sysClr val="window" lastClr="FFFFFF">
                    <a:lumMod val="50000"/>
                  </a:sysClr>
                </a:solidFill>
              </a:rPr>
              <a:t>英国的创业教育还与学生的创业实践相结合，政府设立专项的大学生创业基金，并将其发放到具体的企业。</a:t>
            </a:r>
            <a:endParaRPr lang="zh-CN" altLang="en-US" dirty="0">
              <a:solidFill>
                <a:sysClr val="window" lastClr="FFFFFF">
                  <a:lumMod val="50000"/>
                </a:sysClr>
              </a:solidFill>
            </a:endParaRPr>
          </a:p>
        </p:txBody>
      </p:sp>
      <p:sp>
        <p:nvSpPr>
          <p:cNvPr id="7" name="椭圆 6"/>
          <p:cNvSpPr/>
          <p:nvPr>
            <p:custDataLst>
              <p:tags r:id="rId5"/>
            </p:custDataLst>
          </p:nvPr>
        </p:nvSpPr>
        <p:spPr>
          <a:xfrm>
            <a:off x="5592376" y="2910328"/>
            <a:ext cx="934479" cy="934479"/>
          </a:xfrm>
          <a:prstGeom prst="ellipse">
            <a:avLst/>
          </a:prstGeom>
          <a:solidFill>
            <a:srgbClr val="E7E6E6"/>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8" name="泪滴形 7"/>
          <p:cNvSpPr/>
          <p:nvPr>
            <p:custDataLst>
              <p:tags r:id="rId6"/>
            </p:custDataLst>
          </p:nvPr>
        </p:nvSpPr>
        <p:spPr>
          <a:xfrm rot="16200000">
            <a:off x="6507523" y="3760293"/>
            <a:ext cx="1306721" cy="1306721"/>
          </a:xfrm>
          <a:prstGeom prst="teardrop">
            <a:avLst/>
          </a:prstGeom>
          <a:solidFill>
            <a:srgbClr val="F39712"/>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9" name="泪滴形 8"/>
          <p:cNvSpPr/>
          <p:nvPr>
            <p:custDataLst>
              <p:tags r:id="rId7"/>
            </p:custDataLst>
          </p:nvPr>
        </p:nvSpPr>
        <p:spPr>
          <a:xfrm>
            <a:off x="4293822" y="3760292"/>
            <a:ext cx="1306721" cy="1306721"/>
          </a:xfrm>
          <a:prstGeom prst="teardrop">
            <a:avLst/>
          </a:prstGeom>
          <a:solidFill>
            <a:srgbClr val="297FB8"/>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0" name="文本框 9"/>
          <p:cNvSpPr txBox="1"/>
          <p:nvPr>
            <p:custDataLst>
              <p:tags r:id="rId8"/>
            </p:custDataLst>
          </p:nvPr>
        </p:nvSpPr>
        <p:spPr>
          <a:xfrm>
            <a:off x="6669127" y="3894552"/>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D</a:t>
            </a:r>
            <a:endParaRPr lang="zh-CN" altLang="en-US" sz="5400" dirty="0">
              <a:solidFill>
                <a:sysClr val="window" lastClr="FFFFFF"/>
              </a:solidFill>
            </a:endParaRPr>
          </a:p>
        </p:txBody>
      </p:sp>
      <p:sp>
        <p:nvSpPr>
          <p:cNvPr id="11" name="文本框 10"/>
          <p:cNvSpPr txBox="1"/>
          <p:nvPr>
            <p:custDataLst>
              <p:tags r:id="rId9"/>
            </p:custDataLst>
          </p:nvPr>
        </p:nvSpPr>
        <p:spPr>
          <a:xfrm>
            <a:off x="4455426" y="3894552"/>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C</a:t>
            </a:r>
            <a:endParaRPr lang="zh-CN" altLang="en-US" sz="5400" dirty="0">
              <a:solidFill>
                <a:sysClr val="window" lastClr="FFFFFF"/>
              </a:solidFill>
            </a:endParaRPr>
          </a:p>
        </p:txBody>
      </p:sp>
      <p:sp>
        <p:nvSpPr>
          <p:cNvPr id="12" name="泪滴形 11"/>
          <p:cNvSpPr/>
          <p:nvPr>
            <p:custDataLst>
              <p:tags r:id="rId10"/>
            </p:custDataLst>
          </p:nvPr>
        </p:nvSpPr>
        <p:spPr>
          <a:xfrm rot="10800000">
            <a:off x="6517189" y="1686934"/>
            <a:ext cx="1306721" cy="1306721"/>
          </a:xfrm>
          <a:prstGeom prst="teardrop">
            <a:avLst/>
          </a:prstGeom>
          <a:solidFill>
            <a:srgbClr val="16A086"/>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3" name="文本框 12"/>
          <p:cNvSpPr txBox="1"/>
          <p:nvPr>
            <p:custDataLst>
              <p:tags r:id="rId11"/>
            </p:custDataLst>
          </p:nvPr>
        </p:nvSpPr>
        <p:spPr>
          <a:xfrm>
            <a:off x="6678793" y="1832871"/>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A</a:t>
            </a:r>
            <a:endParaRPr lang="zh-CN" altLang="en-US" sz="5400" dirty="0">
              <a:solidFill>
                <a:sysClr val="window" lastClr="FFFFFF"/>
              </a:solidFill>
            </a:endParaRPr>
          </a:p>
        </p:txBody>
      </p:sp>
      <p:sp>
        <p:nvSpPr>
          <p:cNvPr id="16" name="文本框 15"/>
          <p:cNvSpPr txBox="1"/>
          <p:nvPr>
            <p:custDataLst>
              <p:tags r:id="rId12"/>
            </p:custDataLst>
          </p:nvPr>
        </p:nvSpPr>
        <p:spPr>
          <a:xfrm>
            <a:off x="720090" y="1546225"/>
            <a:ext cx="3410585" cy="388620"/>
          </a:xfrm>
          <a:prstGeom prst="rect">
            <a:avLst/>
          </a:prstGeom>
          <a:noFill/>
        </p:spPr>
        <p:txBody>
          <a:bodyPr wrap="square" rtlCol="0" anchor="b" anchorCtr="0"/>
          <a:lstStyle/>
          <a:p>
            <a:pPr algn="l" fontAlgn="auto">
              <a:lnSpc>
                <a:spcPct val="150000"/>
              </a:lnSpc>
            </a:pPr>
            <a:r>
              <a:rPr lang="zh-CN" altLang="en-US" dirty="0">
                <a:latin typeface="Arial" panose="020B0604020202020204" pitchFamily="34" charset="0"/>
                <a:ea typeface="黑体" panose="02010609060101010101" charset="-122"/>
                <a:cs typeface="+mn-ea"/>
              </a:rPr>
              <a:t>（一）建立专业组织机构</a:t>
            </a:r>
            <a:endParaRPr lang="zh-CN" altLang="en-US" dirty="0">
              <a:latin typeface="Arial" panose="020B0604020202020204" pitchFamily="34" charset="0"/>
              <a:ea typeface="黑体" panose="02010609060101010101" charset="-122"/>
              <a:cs typeface="+mn-ea"/>
            </a:endParaRPr>
          </a:p>
        </p:txBody>
      </p:sp>
      <p:sp>
        <p:nvSpPr>
          <p:cNvPr id="17" name="文本框 16"/>
          <p:cNvSpPr txBox="1"/>
          <p:nvPr>
            <p:custDataLst>
              <p:tags r:id="rId13"/>
            </p:custDataLst>
          </p:nvPr>
        </p:nvSpPr>
        <p:spPr>
          <a:xfrm>
            <a:off x="807720" y="1994535"/>
            <a:ext cx="3288665" cy="1308735"/>
          </a:xfrm>
          <a:prstGeom prst="rect">
            <a:avLst/>
          </a:prstGeom>
          <a:noFill/>
        </p:spPr>
        <p:txBody>
          <a:bodyPr wrap="square" rtlCol="0" anchor="t" anchorCtr="0"/>
          <a:lstStyle/>
          <a:p>
            <a:pPr algn="l">
              <a:lnSpc>
                <a:spcPct val="110000"/>
              </a:lnSpc>
            </a:pPr>
            <a:r>
              <a:rPr lang="zh-CN" altLang="en-US" sz="1600" dirty="0">
                <a:solidFill>
                  <a:sysClr val="window" lastClr="FFFFFF">
                    <a:lumMod val="50000"/>
                  </a:sysClr>
                </a:solidFill>
              </a:rPr>
              <a:t>英国政府专门设立了大学生创业促进委员会，明确要求院校要重视大学生企业家素质的培养，帮助毕业生转变就业观念，积极涌入自主创业的洪流中。</a:t>
            </a:r>
            <a:endParaRPr lang="zh-CN" altLang="en-US" sz="1600" dirty="0">
              <a:solidFill>
                <a:sysClr val="window" lastClr="FFFFFF">
                  <a:lumMod val="50000"/>
                </a:sysClr>
              </a:solidFill>
            </a:endParaRPr>
          </a:p>
        </p:txBody>
      </p:sp>
      <p:sp>
        <p:nvSpPr>
          <p:cNvPr id="18" name="文本框 17"/>
          <p:cNvSpPr txBox="1"/>
          <p:nvPr>
            <p:custDataLst>
              <p:tags r:id="rId14"/>
            </p:custDataLst>
          </p:nvPr>
        </p:nvSpPr>
        <p:spPr>
          <a:xfrm>
            <a:off x="8023225" y="3894455"/>
            <a:ext cx="3083560" cy="416560"/>
          </a:xfrm>
          <a:prstGeom prst="rect">
            <a:avLst/>
          </a:prstGeom>
          <a:noFill/>
        </p:spPr>
        <p:txBody>
          <a:bodyPr wrap="square" rtlCol="0" anchor="b" anchorCtr="0"/>
          <a:lstStyle/>
          <a:p>
            <a:pPr algn="l"/>
            <a:r>
              <a:rPr lang="zh-CN" altLang="en-US" dirty="0">
                <a:latin typeface="Arial" panose="020B0604020202020204" pitchFamily="34" charset="0"/>
                <a:ea typeface="黑体" panose="02010609060101010101" charset="-122"/>
                <a:cs typeface="+mn-ea"/>
              </a:rPr>
              <a:t>（四）提供多元资金支持</a:t>
            </a:r>
            <a:endParaRPr lang="zh-CN" altLang="en-US" dirty="0">
              <a:latin typeface="Arial" panose="020B0604020202020204" pitchFamily="34" charset="0"/>
              <a:ea typeface="黑体" panose="02010609060101010101" charset="-122"/>
              <a:cs typeface="+mn-ea"/>
            </a:endParaRPr>
          </a:p>
        </p:txBody>
      </p:sp>
      <p:sp>
        <p:nvSpPr>
          <p:cNvPr id="19" name="文本框 18"/>
          <p:cNvSpPr txBox="1"/>
          <p:nvPr>
            <p:custDataLst>
              <p:tags r:id="rId15"/>
            </p:custDataLst>
          </p:nvPr>
        </p:nvSpPr>
        <p:spPr>
          <a:xfrm>
            <a:off x="8023225" y="4481195"/>
            <a:ext cx="3201670" cy="1721485"/>
          </a:xfrm>
          <a:prstGeom prst="rect">
            <a:avLst/>
          </a:prstGeom>
          <a:noFill/>
        </p:spPr>
        <p:txBody>
          <a:bodyPr wrap="square" rtlCol="0" anchor="t" anchorCtr="0"/>
          <a:lstStyle/>
          <a:p>
            <a:pPr algn="l">
              <a:lnSpc>
                <a:spcPct val="110000"/>
              </a:lnSpc>
            </a:pPr>
            <a:r>
              <a:rPr lang="zh-CN" altLang="en-US" sz="1600" dirty="0">
                <a:solidFill>
                  <a:sysClr val="window" lastClr="FFFFFF">
                    <a:lumMod val="50000"/>
                  </a:sysClr>
                </a:solidFill>
              </a:rPr>
              <a:t>英国政府则是通过提供种子计划或各种资助基金的方式为创业者提供支持，德国为创业者提供免费培训服务，并为有困难的学生提供补助，以财政拨付补助金的方式，帮助创业者渡过难关。</a:t>
            </a:r>
            <a:endParaRPr lang="zh-CN" altLang="en-US" sz="1600" dirty="0">
              <a:solidFill>
                <a:sysClr val="window" lastClr="FFFFFF">
                  <a:lumMod val="50000"/>
                </a:sysClr>
              </a:solidFill>
            </a:endParaRPr>
          </a:p>
        </p:txBody>
      </p:sp>
      <p:sp>
        <p:nvSpPr>
          <p:cNvPr id="20" name="泪滴形 19"/>
          <p:cNvSpPr/>
          <p:nvPr>
            <p:custDataLst>
              <p:tags r:id="rId16"/>
            </p:custDataLst>
          </p:nvPr>
        </p:nvSpPr>
        <p:spPr>
          <a:xfrm rot="5400000">
            <a:off x="4285655" y="1686934"/>
            <a:ext cx="1306721" cy="1306721"/>
          </a:xfrm>
          <a:prstGeom prst="teardrop">
            <a:avLst/>
          </a:prstGeom>
          <a:solidFill>
            <a:srgbClr val="94B74F"/>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21" name="文本框 20"/>
          <p:cNvSpPr txBox="1"/>
          <p:nvPr>
            <p:custDataLst>
              <p:tags r:id="rId17"/>
            </p:custDataLst>
          </p:nvPr>
        </p:nvSpPr>
        <p:spPr>
          <a:xfrm>
            <a:off x="4447259" y="1831947"/>
            <a:ext cx="983511" cy="1027520"/>
          </a:xfrm>
          <a:prstGeom prst="rect">
            <a:avLst/>
          </a:prstGeom>
          <a:noFill/>
        </p:spPr>
        <p:txBody>
          <a:bodyPr wrap="square" rtlCol="0" anchor="ctr" anchorCtr="0">
            <a:normAutofit/>
          </a:bodyPr>
          <a:lstStyle/>
          <a:p>
            <a:pPr algn="ctr"/>
            <a:r>
              <a:rPr lang="en-US" altLang="zh-CN" sz="5400" dirty="0">
                <a:solidFill>
                  <a:sysClr val="window" lastClr="FFFFFF"/>
                </a:solidFill>
              </a:rPr>
              <a:t>B</a:t>
            </a:r>
            <a:endParaRPr lang="zh-CN" altLang="en-US" sz="5400" dirty="0">
              <a:solidFill>
                <a:sysClr val="window" lastClr="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（一）国家高度重视创新创业教育</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二、我国大学生创新创业教育现状</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334645" y="1338580"/>
            <a:ext cx="7753350" cy="4739005"/>
          </a:xfrm>
          <a:prstGeom prst="rect">
            <a:avLst/>
          </a:prstGeom>
          <a:noFill/>
        </p:spPr>
        <p:txBody>
          <a:bodyPr wrap="square" rtlCol="0">
            <a:spAutoFit/>
          </a:bodyPr>
          <a:p>
            <a:pPr fontAlgn="auto">
              <a:lnSpc>
                <a:spcPct val="140000"/>
              </a:lnSpc>
            </a:pPr>
            <a:r>
              <a:rPr lang="zh-CN" altLang="en-US"/>
              <a:t>大学生是宝贵的人才资源，大学生创新创业是“大众创业、万众创新”的重要力量。近年来我国尤其重视创新创业教育。教育部强调：让千千万万大学生创新创业活力竞相迸发、充分释放。2015 年初教育部提出实行弹性学制，支持大学生休学创业。国务院办公厅《关于深化高等学校创新创业教育改革的实施意见》明确提出改革的总体目标，2015 年起全面深化创新创业教育改革；2017 年取得重要进展，形成科学先进、广泛认同、具有中国特色的创新创业教育理念，形成一批可复制、可推广的制度成果，普及创新创业教育，实现新一轮大学生创业引领计划预期目标；到 2020 年建立健全课堂教学、自主学习、结合实践、指导帮扶、文化引领融为一体的院校创新创业教育体系，人才培养质量显著提升，学生的创新精神、创业意识和创新创业能力明显增强，投身创业实践的学生显著增加。在学籍管理方面实施弹性学制，放宽学生修业年限，允许调整学业进程、保留学籍休学创新创业。</a:t>
            </a:r>
            <a:endParaRPr lang="zh-CN" altLang="en-US"/>
          </a:p>
        </p:txBody>
      </p:sp>
      <p:pic>
        <p:nvPicPr>
          <p:cNvPr id="104" name="图片 103"/>
          <p:cNvPicPr/>
          <p:nvPr/>
        </p:nvPicPr>
        <p:blipFill>
          <a:blip r:embed="rId1"/>
          <a:stretch>
            <a:fillRect/>
          </a:stretch>
        </p:blipFill>
        <p:spPr>
          <a:xfrm>
            <a:off x="8244840" y="2141855"/>
            <a:ext cx="3752850" cy="2931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（二）创新创业教育处于探索阶段</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二、我国大学生创新创业教育现状</a:t>
            </a:r>
            <a:endParaRPr lang="zh-CN" altLang="en-US" sz="2400" b="1" dirty="0">
              <a:solidFill>
                <a:prstClr val="black"/>
              </a:solidFill>
              <a:latin typeface="黑体" panose="02010609060101010101" charset="-122"/>
              <a:ea typeface="黑体" panose="02010609060101010101" charset="-122"/>
            </a:endParaRPr>
          </a:p>
        </p:txBody>
      </p:sp>
      <p:sp>
        <p:nvSpPr>
          <p:cNvPr id="107" name="任意多边形 25"/>
          <p:cNvSpPr/>
          <p:nvPr>
            <p:custDataLst>
              <p:tags r:id="rId1"/>
            </p:custDataLst>
          </p:nvPr>
        </p:nvSpPr>
        <p:spPr bwMode="auto">
          <a:xfrm rot="18822659">
            <a:off x="4941261" y="2806711"/>
            <a:ext cx="465239" cy="590423"/>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65B779"/>
          </a:solidFill>
          <a:ln>
            <a:noFill/>
          </a:ln>
        </p:spPr>
        <p:txBody>
          <a:bodyPr lIns="-1" tIns="119144" rIns="141198" bIns="119143" anchor="ctr"/>
          <a:lstStyle/>
          <a:p>
            <a:endParaRPr lang="zh-CN" altLang="en-US"/>
          </a:p>
        </p:txBody>
      </p:sp>
      <p:sp>
        <p:nvSpPr>
          <p:cNvPr id="106" name="任意多边形 24"/>
          <p:cNvSpPr/>
          <p:nvPr>
            <p:custDataLst>
              <p:tags r:id="rId2"/>
            </p:custDataLst>
          </p:nvPr>
        </p:nvSpPr>
        <p:spPr bwMode="auto">
          <a:xfrm>
            <a:off x="3639571" y="3303711"/>
            <a:ext cx="1411825" cy="1410317"/>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65B779"/>
          </a:solidFill>
          <a:ln>
            <a:noFill/>
          </a:ln>
        </p:spPr>
        <p:txBody>
          <a:bodyPr lIns="308023" tIns="308023" rIns="308023" bIns="308023" anchor="ctr"/>
          <a:lstStyle/>
          <a:p>
            <a:endParaRPr lang="zh-CN" altLang="en-US"/>
          </a:p>
        </p:txBody>
      </p:sp>
      <p:sp>
        <p:nvSpPr>
          <p:cNvPr id="79" name="Freeform 31"/>
          <p:cNvSpPr>
            <a:spLocks noEditPoints="1"/>
          </p:cNvSpPr>
          <p:nvPr>
            <p:custDataLst>
              <p:tags r:id="rId3"/>
            </p:custDataLst>
          </p:nvPr>
        </p:nvSpPr>
        <p:spPr bwMode="auto">
          <a:xfrm>
            <a:off x="3981969" y="3710968"/>
            <a:ext cx="727030" cy="571669"/>
          </a:xfrm>
          <a:custGeom>
            <a:avLst/>
            <a:gdLst>
              <a:gd name="T0" fmla="*/ 297 w 360"/>
              <a:gd name="T1" fmla="*/ 195 h 284"/>
              <a:gd name="T2" fmla="*/ 293 w 360"/>
              <a:gd name="T3" fmla="*/ 181 h 284"/>
              <a:gd name="T4" fmla="*/ 308 w 360"/>
              <a:gd name="T5" fmla="*/ 98 h 284"/>
              <a:gd name="T6" fmla="*/ 210 w 360"/>
              <a:gd name="T7" fmla="*/ 31 h 284"/>
              <a:gd name="T8" fmla="*/ 56 w 360"/>
              <a:gd name="T9" fmla="*/ 77 h 284"/>
              <a:gd name="T10" fmla="*/ 74 w 360"/>
              <a:gd name="T11" fmla="*/ 169 h 284"/>
              <a:gd name="T12" fmla="*/ 69 w 360"/>
              <a:gd name="T13" fmla="*/ 186 h 284"/>
              <a:gd name="T14" fmla="*/ 0 w 360"/>
              <a:gd name="T15" fmla="*/ 234 h 284"/>
              <a:gd name="T16" fmla="*/ 23 w 360"/>
              <a:gd name="T17" fmla="*/ 284 h 284"/>
              <a:gd name="T18" fmla="*/ 256 w 360"/>
              <a:gd name="T19" fmla="*/ 284 h 284"/>
              <a:gd name="T20" fmla="*/ 360 w 360"/>
              <a:gd name="T21" fmla="*/ 260 h 284"/>
              <a:gd name="T22" fmla="*/ 341 w 360"/>
              <a:gd name="T23" fmla="*/ 216 h 284"/>
              <a:gd name="T24" fmla="*/ 23 w 360"/>
              <a:gd name="T25" fmla="*/ 268 h 284"/>
              <a:gd name="T26" fmla="*/ 16 w 360"/>
              <a:gd name="T27" fmla="*/ 234 h 284"/>
              <a:gd name="T28" fmla="*/ 76 w 360"/>
              <a:gd name="T29" fmla="*/ 201 h 284"/>
              <a:gd name="T30" fmla="*/ 88 w 360"/>
              <a:gd name="T31" fmla="*/ 161 h 284"/>
              <a:gd name="T32" fmla="*/ 72 w 360"/>
              <a:gd name="T33" fmla="*/ 77 h 284"/>
              <a:gd name="T34" fmla="*/ 208 w 360"/>
              <a:gd name="T35" fmla="*/ 77 h 284"/>
              <a:gd name="T36" fmla="*/ 193 w 360"/>
              <a:gd name="T37" fmla="*/ 161 h 284"/>
              <a:gd name="T38" fmla="*/ 204 w 360"/>
              <a:gd name="T39" fmla="*/ 201 h 284"/>
              <a:gd name="T40" fmla="*/ 264 w 360"/>
              <a:gd name="T41" fmla="*/ 234 h 284"/>
              <a:gd name="T42" fmla="*/ 256 w 360"/>
              <a:gd name="T43" fmla="*/ 268 h 284"/>
              <a:gd name="T44" fmla="*/ 344 w 360"/>
              <a:gd name="T45" fmla="*/ 260 h 284"/>
              <a:gd name="T46" fmla="*/ 278 w 360"/>
              <a:gd name="T47" fmla="*/ 268 h 284"/>
              <a:gd name="T48" fmla="*/ 280 w 360"/>
              <a:gd name="T49" fmla="*/ 234 h 284"/>
              <a:gd name="T50" fmla="*/ 210 w 360"/>
              <a:gd name="T51" fmla="*/ 186 h 284"/>
              <a:gd name="T52" fmla="*/ 206 w 360"/>
              <a:gd name="T53" fmla="*/ 169 h 284"/>
              <a:gd name="T54" fmla="*/ 224 w 360"/>
              <a:gd name="T55" fmla="*/ 77 h 284"/>
              <a:gd name="T56" fmla="*/ 234 w 360"/>
              <a:gd name="T57" fmla="*/ 44 h 284"/>
              <a:gd name="T58" fmla="*/ 292 w 360"/>
              <a:gd name="T59" fmla="*/ 126 h 284"/>
              <a:gd name="T60" fmla="*/ 276 w 360"/>
              <a:gd name="T61" fmla="*/ 193 h 284"/>
              <a:gd name="T62" fmla="*/ 334 w 360"/>
              <a:gd name="T63" fmla="*/ 230 h 284"/>
              <a:gd name="T64" fmla="*/ 344 w 360"/>
              <a:gd name="T65" fmla="*/ 2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0" h="284">
                <a:moveTo>
                  <a:pt x="341" y="216"/>
                </a:moveTo>
                <a:cubicBezTo>
                  <a:pt x="297" y="195"/>
                  <a:pt x="297" y="195"/>
                  <a:pt x="297" y="195"/>
                </a:cubicBezTo>
                <a:cubicBezTo>
                  <a:pt x="294" y="194"/>
                  <a:pt x="292" y="191"/>
                  <a:pt x="292" y="189"/>
                </a:cubicBezTo>
                <a:cubicBezTo>
                  <a:pt x="291" y="186"/>
                  <a:pt x="291" y="183"/>
                  <a:pt x="293" y="181"/>
                </a:cubicBezTo>
                <a:cubicBezTo>
                  <a:pt x="304" y="163"/>
                  <a:pt x="308" y="140"/>
                  <a:pt x="308" y="126"/>
                </a:cubicBezTo>
                <a:cubicBezTo>
                  <a:pt x="308" y="98"/>
                  <a:pt x="308" y="98"/>
                  <a:pt x="308" y="98"/>
                </a:cubicBezTo>
                <a:cubicBezTo>
                  <a:pt x="308" y="50"/>
                  <a:pt x="271" y="28"/>
                  <a:pt x="234" y="28"/>
                </a:cubicBezTo>
                <a:cubicBezTo>
                  <a:pt x="226" y="28"/>
                  <a:pt x="217" y="29"/>
                  <a:pt x="210" y="31"/>
                </a:cubicBezTo>
                <a:cubicBezTo>
                  <a:pt x="194" y="10"/>
                  <a:pt x="167" y="0"/>
                  <a:pt x="140" y="0"/>
                </a:cubicBezTo>
                <a:cubicBezTo>
                  <a:pt x="98" y="0"/>
                  <a:pt x="56" y="24"/>
                  <a:pt x="56" y="77"/>
                </a:cubicBezTo>
                <a:cubicBezTo>
                  <a:pt x="56" y="108"/>
                  <a:pt x="56" y="108"/>
                  <a:pt x="56" y="108"/>
                </a:cubicBezTo>
                <a:cubicBezTo>
                  <a:pt x="56" y="124"/>
                  <a:pt x="62" y="149"/>
                  <a:pt x="74" y="169"/>
                </a:cubicBezTo>
                <a:cubicBezTo>
                  <a:pt x="76" y="172"/>
                  <a:pt x="76" y="175"/>
                  <a:pt x="75" y="179"/>
                </a:cubicBezTo>
                <a:cubicBezTo>
                  <a:pt x="74" y="182"/>
                  <a:pt x="72" y="185"/>
                  <a:pt x="69" y="186"/>
                </a:cubicBezTo>
                <a:cubicBezTo>
                  <a:pt x="20" y="210"/>
                  <a:pt x="20" y="210"/>
                  <a:pt x="20" y="210"/>
                </a:cubicBezTo>
                <a:cubicBezTo>
                  <a:pt x="17" y="211"/>
                  <a:pt x="0" y="220"/>
                  <a:pt x="0" y="234"/>
                </a:cubicBezTo>
                <a:cubicBezTo>
                  <a:pt x="0" y="259"/>
                  <a:pt x="0" y="259"/>
                  <a:pt x="0" y="259"/>
                </a:cubicBezTo>
                <a:cubicBezTo>
                  <a:pt x="0" y="273"/>
                  <a:pt x="10" y="284"/>
                  <a:pt x="23" y="284"/>
                </a:cubicBezTo>
                <a:cubicBezTo>
                  <a:pt x="248" y="284"/>
                  <a:pt x="248" y="284"/>
                  <a:pt x="248" y="284"/>
                </a:cubicBezTo>
                <a:cubicBezTo>
                  <a:pt x="256" y="284"/>
                  <a:pt x="256" y="284"/>
                  <a:pt x="256" y="284"/>
                </a:cubicBezTo>
                <a:cubicBezTo>
                  <a:pt x="337" y="284"/>
                  <a:pt x="337" y="284"/>
                  <a:pt x="337" y="284"/>
                </a:cubicBezTo>
                <a:cubicBezTo>
                  <a:pt x="350" y="284"/>
                  <a:pt x="360" y="273"/>
                  <a:pt x="360" y="260"/>
                </a:cubicBezTo>
                <a:cubicBezTo>
                  <a:pt x="360" y="238"/>
                  <a:pt x="360" y="238"/>
                  <a:pt x="360" y="238"/>
                </a:cubicBezTo>
                <a:cubicBezTo>
                  <a:pt x="360" y="224"/>
                  <a:pt x="344" y="217"/>
                  <a:pt x="341" y="216"/>
                </a:cubicBezTo>
                <a:moveTo>
                  <a:pt x="248" y="268"/>
                </a:moveTo>
                <a:cubicBezTo>
                  <a:pt x="23" y="268"/>
                  <a:pt x="23" y="268"/>
                  <a:pt x="23" y="268"/>
                </a:cubicBezTo>
                <a:cubicBezTo>
                  <a:pt x="17" y="268"/>
                  <a:pt x="16" y="262"/>
                  <a:pt x="16" y="259"/>
                </a:cubicBezTo>
                <a:cubicBezTo>
                  <a:pt x="16" y="234"/>
                  <a:pt x="16" y="234"/>
                  <a:pt x="16" y="234"/>
                </a:cubicBezTo>
                <a:cubicBezTo>
                  <a:pt x="16" y="232"/>
                  <a:pt x="21" y="227"/>
                  <a:pt x="27" y="224"/>
                </a:cubicBezTo>
                <a:cubicBezTo>
                  <a:pt x="76" y="201"/>
                  <a:pt x="76" y="201"/>
                  <a:pt x="76" y="201"/>
                </a:cubicBezTo>
                <a:cubicBezTo>
                  <a:pt x="83" y="197"/>
                  <a:pt x="88" y="191"/>
                  <a:pt x="91" y="183"/>
                </a:cubicBezTo>
                <a:cubicBezTo>
                  <a:pt x="93" y="176"/>
                  <a:pt x="92" y="167"/>
                  <a:pt x="88" y="161"/>
                </a:cubicBezTo>
                <a:cubicBezTo>
                  <a:pt x="77" y="144"/>
                  <a:pt x="72" y="122"/>
                  <a:pt x="72" y="108"/>
                </a:cubicBezTo>
                <a:cubicBezTo>
                  <a:pt x="72" y="77"/>
                  <a:pt x="72" y="77"/>
                  <a:pt x="72" y="77"/>
                </a:cubicBezTo>
                <a:cubicBezTo>
                  <a:pt x="72" y="32"/>
                  <a:pt x="109" y="16"/>
                  <a:pt x="140" y="16"/>
                </a:cubicBezTo>
                <a:cubicBezTo>
                  <a:pt x="171" y="16"/>
                  <a:pt x="208" y="32"/>
                  <a:pt x="208" y="77"/>
                </a:cubicBezTo>
                <a:cubicBezTo>
                  <a:pt x="208" y="108"/>
                  <a:pt x="208" y="108"/>
                  <a:pt x="208" y="108"/>
                </a:cubicBezTo>
                <a:cubicBezTo>
                  <a:pt x="208" y="122"/>
                  <a:pt x="203" y="144"/>
                  <a:pt x="193" y="161"/>
                </a:cubicBezTo>
                <a:cubicBezTo>
                  <a:pt x="188" y="168"/>
                  <a:pt x="187" y="176"/>
                  <a:pt x="189" y="184"/>
                </a:cubicBezTo>
                <a:cubicBezTo>
                  <a:pt x="191" y="192"/>
                  <a:pt x="197" y="198"/>
                  <a:pt x="204" y="201"/>
                </a:cubicBezTo>
                <a:cubicBezTo>
                  <a:pt x="253" y="224"/>
                  <a:pt x="253" y="224"/>
                  <a:pt x="253" y="224"/>
                </a:cubicBezTo>
                <a:cubicBezTo>
                  <a:pt x="258" y="227"/>
                  <a:pt x="264" y="231"/>
                  <a:pt x="264" y="234"/>
                </a:cubicBezTo>
                <a:cubicBezTo>
                  <a:pt x="264" y="259"/>
                  <a:pt x="264" y="259"/>
                  <a:pt x="264" y="259"/>
                </a:cubicBezTo>
                <a:cubicBezTo>
                  <a:pt x="264" y="263"/>
                  <a:pt x="261" y="268"/>
                  <a:pt x="256" y="268"/>
                </a:cubicBezTo>
                <a:lnTo>
                  <a:pt x="248" y="268"/>
                </a:lnTo>
                <a:close/>
                <a:moveTo>
                  <a:pt x="344" y="260"/>
                </a:moveTo>
                <a:cubicBezTo>
                  <a:pt x="344" y="264"/>
                  <a:pt x="341" y="268"/>
                  <a:pt x="337" y="268"/>
                </a:cubicBezTo>
                <a:cubicBezTo>
                  <a:pt x="278" y="268"/>
                  <a:pt x="278" y="268"/>
                  <a:pt x="278" y="268"/>
                </a:cubicBezTo>
                <a:cubicBezTo>
                  <a:pt x="279" y="265"/>
                  <a:pt x="280" y="262"/>
                  <a:pt x="280" y="259"/>
                </a:cubicBezTo>
                <a:cubicBezTo>
                  <a:pt x="280" y="234"/>
                  <a:pt x="280" y="234"/>
                  <a:pt x="280" y="234"/>
                </a:cubicBezTo>
                <a:cubicBezTo>
                  <a:pt x="280" y="219"/>
                  <a:pt x="262" y="211"/>
                  <a:pt x="259" y="210"/>
                </a:cubicBezTo>
                <a:cubicBezTo>
                  <a:pt x="210" y="186"/>
                  <a:pt x="210" y="186"/>
                  <a:pt x="210" y="186"/>
                </a:cubicBezTo>
                <a:cubicBezTo>
                  <a:pt x="208" y="185"/>
                  <a:pt x="206" y="183"/>
                  <a:pt x="205" y="180"/>
                </a:cubicBezTo>
                <a:cubicBezTo>
                  <a:pt x="204" y="176"/>
                  <a:pt x="204" y="173"/>
                  <a:pt x="206" y="169"/>
                </a:cubicBezTo>
                <a:cubicBezTo>
                  <a:pt x="218" y="150"/>
                  <a:pt x="224" y="125"/>
                  <a:pt x="224" y="108"/>
                </a:cubicBezTo>
                <a:cubicBezTo>
                  <a:pt x="224" y="77"/>
                  <a:pt x="224" y="77"/>
                  <a:pt x="224" y="77"/>
                </a:cubicBezTo>
                <a:cubicBezTo>
                  <a:pt x="224" y="65"/>
                  <a:pt x="222" y="55"/>
                  <a:pt x="218" y="46"/>
                </a:cubicBezTo>
                <a:cubicBezTo>
                  <a:pt x="223" y="45"/>
                  <a:pt x="229" y="44"/>
                  <a:pt x="234" y="44"/>
                </a:cubicBezTo>
                <a:cubicBezTo>
                  <a:pt x="262" y="44"/>
                  <a:pt x="292" y="58"/>
                  <a:pt x="292" y="98"/>
                </a:cubicBezTo>
                <a:cubicBezTo>
                  <a:pt x="292" y="126"/>
                  <a:pt x="292" y="126"/>
                  <a:pt x="292" y="126"/>
                </a:cubicBezTo>
                <a:cubicBezTo>
                  <a:pt x="292" y="138"/>
                  <a:pt x="289" y="157"/>
                  <a:pt x="279" y="173"/>
                </a:cubicBezTo>
                <a:cubicBezTo>
                  <a:pt x="275" y="179"/>
                  <a:pt x="274" y="186"/>
                  <a:pt x="276" y="193"/>
                </a:cubicBezTo>
                <a:cubicBezTo>
                  <a:pt x="278" y="200"/>
                  <a:pt x="283" y="206"/>
                  <a:pt x="290" y="209"/>
                </a:cubicBezTo>
                <a:cubicBezTo>
                  <a:pt x="334" y="230"/>
                  <a:pt x="334" y="230"/>
                  <a:pt x="334" y="230"/>
                </a:cubicBezTo>
                <a:cubicBezTo>
                  <a:pt x="339" y="232"/>
                  <a:pt x="344" y="236"/>
                  <a:pt x="344" y="238"/>
                </a:cubicBezTo>
                <a:lnTo>
                  <a:pt x="344" y="260"/>
                </a:lnTo>
                <a:close/>
              </a:path>
            </a:pathLst>
          </a:custGeom>
          <a:solidFill>
            <a:srgbClr val="FFFFFF"/>
          </a:solidFill>
          <a:ln>
            <a:noFill/>
          </a:ln>
        </p:spPr>
        <p:txBody>
          <a:bodyPr/>
          <a:lstStyle/>
          <a:p>
            <a:endParaRPr lang="zh-CN" altLang="en-US"/>
          </a:p>
        </p:txBody>
      </p:sp>
      <p:sp>
        <p:nvSpPr>
          <p:cNvPr id="3" name="TextBox 62"/>
          <p:cNvSpPr txBox="1">
            <a:spLocks noChangeArrowheads="1"/>
          </p:cNvSpPr>
          <p:nvPr>
            <p:custDataLst>
              <p:tags r:id="rId4"/>
            </p:custDataLst>
          </p:nvPr>
        </p:nvSpPr>
        <p:spPr bwMode="auto">
          <a:xfrm>
            <a:off x="433070" y="3850640"/>
            <a:ext cx="3124200" cy="10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600" dirty="0">
                <a:solidFill>
                  <a:srgbClr val="000000"/>
                </a:solidFill>
                <a:latin typeface="Arial" panose="020B0604020202020204" pitchFamily="34" charset="0"/>
                <a:ea typeface="黑体" panose="02010609060101010101" charset="-122"/>
              </a:rPr>
              <a:t>基础设施方面由于投入不足，无法满足教学需要，不少创业教育课成了教师演示课，教师只是在黑板上谈合同、跑市场、办企业。</a:t>
            </a:r>
            <a:endParaRPr lang="zh-CN" altLang="en-US" sz="1600" dirty="0">
              <a:solidFill>
                <a:srgbClr val="000000"/>
              </a:solidFill>
              <a:latin typeface="Arial" panose="020B0604020202020204" pitchFamily="34" charset="0"/>
              <a:ea typeface="黑体" panose="02010609060101010101" charset="-122"/>
            </a:endParaRPr>
          </a:p>
        </p:txBody>
      </p:sp>
      <p:sp>
        <p:nvSpPr>
          <p:cNvPr id="97" name="TextBox 63"/>
          <p:cNvSpPr txBox="1">
            <a:spLocks noChangeArrowheads="1"/>
          </p:cNvSpPr>
          <p:nvPr>
            <p:custDataLst>
              <p:tags r:id="rId5"/>
            </p:custDataLst>
          </p:nvPr>
        </p:nvSpPr>
        <p:spPr bwMode="auto">
          <a:xfrm>
            <a:off x="844995" y="3475493"/>
            <a:ext cx="2712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Arial" panose="020B0604020202020204" pitchFamily="34" charset="0"/>
                <a:ea typeface="黑体" panose="02010609060101010101" charset="-122"/>
                <a:cs typeface="+mn-ea"/>
              </a:rPr>
              <a:t>1. 定位不够科学</a:t>
            </a:r>
            <a:endParaRPr lang="zh-CN" altLang="en-US" sz="1800" b="1" dirty="0">
              <a:solidFill>
                <a:srgbClr val="000000"/>
              </a:solidFill>
              <a:latin typeface="Arial" panose="020B0604020202020204" pitchFamily="34" charset="0"/>
              <a:ea typeface="黑体" panose="02010609060101010101" charset="-122"/>
              <a:cs typeface="+mn-ea"/>
            </a:endParaRPr>
          </a:p>
        </p:txBody>
      </p:sp>
      <p:cxnSp>
        <p:nvCxnSpPr>
          <p:cNvPr id="98" name="直接连接符 47"/>
          <p:cNvCxnSpPr>
            <a:cxnSpLocks noChangeShapeType="1"/>
          </p:cNvCxnSpPr>
          <p:nvPr>
            <p:custDataLst>
              <p:tags r:id="rId6"/>
            </p:custDataLst>
          </p:nvPr>
        </p:nvCxnSpPr>
        <p:spPr bwMode="auto">
          <a:xfrm>
            <a:off x="844996" y="3844217"/>
            <a:ext cx="2712024"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24" name="任意多边形 24"/>
          <p:cNvSpPr/>
          <p:nvPr>
            <p:custDataLst>
              <p:tags r:id="rId7"/>
            </p:custDataLst>
          </p:nvPr>
        </p:nvSpPr>
        <p:spPr bwMode="auto">
          <a:xfrm>
            <a:off x="5374587" y="1603539"/>
            <a:ext cx="1411825" cy="1410317"/>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FB4F4F"/>
          </a:solidFill>
          <a:ln>
            <a:noFill/>
          </a:ln>
        </p:spPr>
        <p:txBody>
          <a:bodyPr lIns="308023" tIns="308023" rIns="308023" bIns="308023" anchor="ctr"/>
          <a:lstStyle/>
          <a:p>
            <a:endParaRPr lang="zh-CN" altLang="en-US"/>
          </a:p>
        </p:txBody>
      </p:sp>
      <p:sp>
        <p:nvSpPr>
          <p:cNvPr id="26" name="TextBox 62"/>
          <p:cNvSpPr txBox="1">
            <a:spLocks noChangeArrowheads="1"/>
          </p:cNvSpPr>
          <p:nvPr>
            <p:custDataLst>
              <p:tags r:id="rId8"/>
            </p:custDataLst>
          </p:nvPr>
        </p:nvSpPr>
        <p:spPr bwMode="auto">
          <a:xfrm>
            <a:off x="7312660" y="2144395"/>
            <a:ext cx="3367405" cy="105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600" dirty="0">
                <a:solidFill>
                  <a:srgbClr val="000000"/>
                </a:solidFill>
                <a:latin typeface="Arial" panose="020B0604020202020204" pitchFamily="34" charset="0"/>
                <a:ea typeface="黑体" panose="02010609060101010101" charset="-122"/>
              </a:rPr>
              <a:t>创业教育对师资的创新意识、拓展能力要求较高，既要求教师具备相关学科的理论知识，更要求教师拥有一定的创业经验。</a:t>
            </a:r>
            <a:endParaRPr lang="zh-CN" altLang="en-US" sz="1600" dirty="0">
              <a:solidFill>
                <a:srgbClr val="000000"/>
              </a:solidFill>
              <a:latin typeface="Arial" panose="020B0604020202020204" pitchFamily="34" charset="0"/>
              <a:ea typeface="黑体" panose="02010609060101010101" charset="-122"/>
            </a:endParaRPr>
          </a:p>
        </p:txBody>
      </p:sp>
      <p:sp>
        <p:nvSpPr>
          <p:cNvPr id="27" name="TextBox 63"/>
          <p:cNvSpPr txBox="1">
            <a:spLocks noChangeArrowheads="1"/>
          </p:cNvSpPr>
          <p:nvPr>
            <p:custDataLst>
              <p:tags r:id="rId9"/>
            </p:custDataLst>
          </p:nvPr>
        </p:nvSpPr>
        <p:spPr bwMode="auto">
          <a:xfrm>
            <a:off x="6870655" y="1775321"/>
            <a:ext cx="2712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Arial" panose="020B0604020202020204" pitchFamily="34" charset="0"/>
                <a:ea typeface="黑体" panose="02010609060101010101" charset="-122"/>
                <a:cs typeface="+mn-ea"/>
              </a:rPr>
              <a:t>2. 师资不够专业</a:t>
            </a:r>
            <a:endParaRPr lang="zh-CN" altLang="en-US" sz="1800" b="1" dirty="0">
              <a:solidFill>
                <a:srgbClr val="000000"/>
              </a:solidFill>
              <a:latin typeface="Arial" panose="020B0604020202020204" pitchFamily="34" charset="0"/>
              <a:ea typeface="黑体" panose="02010609060101010101" charset="-122"/>
              <a:cs typeface="+mn-ea"/>
            </a:endParaRPr>
          </a:p>
        </p:txBody>
      </p:sp>
      <p:cxnSp>
        <p:nvCxnSpPr>
          <p:cNvPr id="28" name="直接连接符 47"/>
          <p:cNvCxnSpPr>
            <a:cxnSpLocks noChangeShapeType="1"/>
          </p:cNvCxnSpPr>
          <p:nvPr>
            <p:custDataLst>
              <p:tags r:id="rId10"/>
            </p:custDataLst>
          </p:nvPr>
        </p:nvCxnSpPr>
        <p:spPr bwMode="auto">
          <a:xfrm>
            <a:off x="6870656" y="2144045"/>
            <a:ext cx="2712024"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30" name="任意多边形 24"/>
          <p:cNvSpPr/>
          <p:nvPr>
            <p:custDataLst>
              <p:tags r:id="rId11"/>
            </p:custDataLst>
          </p:nvPr>
        </p:nvSpPr>
        <p:spPr bwMode="auto">
          <a:xfrm>
            <a:off x="5374587" y="4892489"/>
            <a:ext cx="1411825" cy="1410317"/>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8BC7D3"/>
          </a:solidFill>
          <a:ln>
            <a:noFill/>
          </a:ln>
        </p:spPr>
        <p:txBody>
          <a:bodyPr lIns="308023" tIns="308023" rIns="308023" bIns="308023" anchor="ctr"/>
          <a:lstStyle/>
          <a:p>
            <a:endParaRPr lang="zh-CN" altLang="en-US"/>
          </a:p>
        </p:txBody>
      </p:sp>
      <p:sp>
        <p:nvSpPr>
          <p:cNvPr id="32" name="TextBox 62"/>
          <p:cNvSpPr txBox="1">
            <a:spLocks noChangeArrowheads="1"/>
          </p:cNvSpPr>
          <p:nvPr>
            <p:custDataLst>
              <p:tags r:id="rId12"/>
            </p:custDataLst>
          </p:nvPr>
        </p:nvSpPr>
        <p:spPr bwMode="auto">
          <a:xfrm>
            <a:off x="2239645" y="5439410"/>
            <a:ext cx="3052445" cy="106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600" dirty="0">
                <a:solidFill>
                  <a:srgbClr val="000000"/>
                </a:solidFill>
                <a:latin typeface="Arial" panose="020B0604020202020204" pitchFamily="34" charset="0"/>
                <a:ea typeface="黑体" panose="02010609060101010101" charset="-122"/>
              </a:rPr>
              <a:t>很少有院校具有完整的创业教育课程体系，将创业教育纳入学校教学计划，有针对性地指导学生开展创业活动。</a:t>
            </a:r>
            <a:endParaRPr lang="zh-CN" altLang="en-US" sz="1600" dirty="0">
              <a:solidFill>
                <a:srgbClr val="000000"/>
              </a:solidFill>
              <a:latin typeface="Arial" panose="020B0604020202020204" pitchFamily="34" charset="0"/>
              <a:ea typeface="黑体" panose="02010609060101010101" charset="-122"/>
            </a:endParaRPr>
          </a:p>
        </p:txBody>
      </p:sp>
      <p:sp>
        <p:nvSpPr>
          <p:cNvPr id="33" name="TextBox 63"/>
          <p:cNvSpPr txBox="1">
            <a:spLocks noChangeArrowheads="1"/>
          </p:cNvSpPr>
          <p:nvPr>
            <p:custDataLst>
              <p:tags r:id="rId13"/>
            </p:custDataLst>
          </p:nvPr>
        </p:nvSpPr>
        <p:spPr bwMode="auto">
          <a:xfrm>
            <a:off x="2580011" y="5064271"/>
            <a:ext cx="2712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en-US" sz="1800" b="1" smtClean="0">
                <a:solidFill>
                  <a:srgbClr val="000000"/>
                </a:solidFill>
                <a:latin typeface="Arial" panose="020B0604020202020204" pitchFamily="34" charset="0"/>
                <a:ea typeface="黑体" panose="02010609060101010101" charset="-122"/>
                <a:cs typeface="+mn-ea"/>
              </a:rPr>
              <a:t>3. 课程体系不够系统</a:t>
            </a:r>
            <a:endParaRPr lang="zh-CN" altLang="en-US" sz="1800" b="1" dirty="0">
              <a:solidFill>
                <a:srgbClr val="000000"/>
              </a:solidFill>
              <a:latin typeface="Arial" panose="020B0604020202020204" pitchFamily="34" charset="0"/>
              <a:ea typeface="黑体" panose="02010609060101010101" charset="-122"/>
              <a:cs typeface="+mn-ea"/>
            </a:endParaRPr>
          </a:p>
        </p:txBody>
      </p:sp>
      <p:cxnSp>
        <p:nvCxnSpPr>
          <p:cNvPr id="5" name="直接连接符 47"/>
          <p:cNvCxnSpPr>
            <a:cxnSpLocks noChangeShapeType="1"/>
          </p:cNvCxnSpPr>
          <p:nvPr>
            <p:custDataLst>
              <p:tags r:id="rId14"/>
            </p:custDataLst>
          </p:nvPr>
        </p:nvCxnSpPr>
        <p:spPr bwMode="auto">
          <a:xfrm>
            <a:off x="2580012" y="5432995"/>
            <a:ext cx="2712024"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36" name="任意多边形 24"/>
          <p:cNvSpPr/>
          <p:nvPr>
            <p:custDataLst>
              <p:tags r:id="rId15"/>
            </p:custDataLst>
          </p:nvPr>
        </p:nvSpPr>
        <p:spPr bwMode="auto">
          <a:xfrm>
            <a:off x="6948410" y="3314679"/>
            <a:ext cx="1411825" cy="1410317"/>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E5BA3F"/>
          </a:solidFill>
          <a:ln>
            <a:noFill/>
          </a:ln>
        </p:spPr>
        <p:txBody>
          <a:bodyPr lIns="308023" tIns="308023" rIns="308023" bIns="308023" anchor="ctr"/>
          <a:lstStyle/>
          <a:p>
            <a:endParaRPr lang="zh-CN" altLang="en-US"/>
          </a:p>
        </p:txBody>
      </p:sp>
      <p:sp>
        <p:nvSpPr>
          <p:cNvPr id="38" name="TextBox 62"/>
          <p:cNvSpPr txBox="1">
            <a:spLocks noChangeArrowheads="1"/>
          </p:cNvSpPr>
          <p:nvPr>
            <p:custDataLst>
              <p:tags r:id="rId16"/>
            </p:custDataLst>
          </p:nvPr>
        </p:nvSpPr>
        <p:spPr bwMode="auto">
          <a:xfrm>
            <a:off x="8444230" y="3861435"/>
            <a:ext cx="2712085" cy="135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dirty="0">
                <a:solidFill>
                  <a:srgbClr val="000000"/>
                </a:solidFill>
                <a:latin typeface="Arial" panose="020B0604020202020204" pitchFamily="34" charset="0"/>
                <a:ea typeface="黑体" panose="02010609060101010101" charset="-122"/>
              </a:rPr>
              <a:t>很多人认为学生的创业实践一定要上升到创办企业的高度，创业教育实践环节离不</a:t>
            </a:r>
            <a:endParaRPr lang="zh-CN" altLang="en-US" sz="1800" dirty="0">
              <a:solidFill>
                <a:srgbClr val="000000"/>
              </a:solidFill>
              <a:latin typeface="Arial" panose="020B0604020202020204" pitchFamily="34" charset="0"/>
              <a:ea typeface="黑体" panose="02010609060101010101" charset="-122"/>
            </a:endParaRPr>
          </a:p>
          <a:p>
            <a:pPr eaLnBrk="1" hangingPunct="1"/>
            <a:r>
              <a:rPr lang="zh-CN" altLang="en-US" sz="1800" dirty="0">
                <a:solidFill>
                  <a:srgbClr val="000000"/>
                </a:solidFill>
                <a:latin typeface="Arial" panose="020B0604020202020204" pitchFamily="34" charset="0"/>
                <a:ea typeface="黑体" panose="02010609060101010101" charset="-122"/>
              </a:rPr>
              <a:t>开资金、项目、场所等硬条件的支持。</a:t>
            </a:r>
            <a:endParaRPr lang="zh-CN" altLang="en-US" sz="1800" dirty="0">
              <a:solidFill>
                <a:srgbClr val="000000"/>
              </a:solidFill>
              <a:latin typeface="Arial" panose="020B0604020202020204" pitchFamily="34" charset="0"/>
              <a:ea typeface="黑体" panose="02010609060101010101" charset="-122"/>
            </a:endParaRPr>
          </a:p>
        </p:txBody>
      </p:sp>
      <p:sp>
        <p:nvSpPr>
          <p:cNvPr id="39" name="TextBox 63"/>
          <p:cNvSpPr txBox="1">
            <a:spLocks noChangeArrowheads="1"/>
          </p:cNvSpPr>
          <p:nvPr>
            <p:custDataLst>
              <p:tags r:id="rId17"/>
            </p:custDataLst>
          </p:nvPr>
        </p:nvSpPr>
        <p:spPr bwMode="auto">
          <a:xfrm>
            <a:off x="8444478" y="3486461"/>
            <a:ext cx="2712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Arial" panose="020B0604020202020204" pitchFamily="34" charset="0"/>
                <a:ea typeface="黑体" panose="02010609060101010101" charset="-122"/>
                <a:cs typeface="+mn-ea"/>
              </a:rPr>
              <a:t>4. 创业实践被误读</a:t>
            </a:r>
            <a:endParaRPr lang="zh-CN" altLang="en-US" sz="1800" b="1" dirty="0">
              <a:solidFill>
                <a:srgbClr val="000000"/>
              </a:solidFill>
              <a:latin typeface="Arial" panose="020B0604020202020204" pitchFamily="34" charset="0"/>
              <a:ea typeface="黑体" panose="02010609060101010101" charset="-122"/>
              <a:cs typeface="+mn-ea"/>
            </a:endParaRPr>
          </a:p>
        </p:txBody>
      </p:sp>
      <p:cxnSp>
        <p:nvCxnSpPr>
          <p:cNvPr id="40" name="直接连接符 47"/>
          <p:cNvCxnSpPr>
            <a:cxnSpLocks noChangeShapeType="1"/>
          </p:cNvCxnSpPr>
          <p:nvPr>
            <p:custDataLst>
              <p:tags r:id="rId18"/>
            </p:custDataLst>
          </p:nvPr>
        </p:nvCxnSpPr>
        <p:spPr bwMode="auto">
          <a:xfrm>
            <a:off x="8444479" y="3855185"/>
            <a:ext cx="2712024"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41" name="任意多边形 25"/>
          <p:cNvSpPr/>
          <p:nvPr>
            <p:custDataLst>
              <p:tags r:id="rId19"/>
            </p:custDataLst>
          </p:nvPr>
        </p:nvSpPr>
        <p:spPr bwMode="auto">
          <a:xfrm rot="8559463">
            <a:off x="6715791" y="4659137"/>
            <a:ext cx="465239" cy="590423"/>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E5BA3F"/>
          </a:solidFill>
          <a:ln>
            <a:noFill/>
          </a:ln>
        </p:spPr>
        <p:txBody>
          <a:bodyPr lIns="-1" tIns="119144" rIns="141198" bIns="119143" anchor="ctr"/>
          <a:lstStyle/>
          <a:p>
            <a:endParaRPr lang="zh-CN" altLang="en-US"/>
          </a:p>
        </p:txBody>
      </p:sp>
      <p:sp>
        <p:nvSpPr>
          <p:cNvPr id="42" name="任意多边形 25"/>
          <p:cNvSpPr/>
          <p:nvPr>
            <p:custDataLst>
              <p:tags r:id="rId20"/>
            </p:custDataLst>
          </p:nvPr>
        </p:nvSpPr>
        <p:spPr bwMode="auto">
          <a:xfrm rot="13307232">
            <a:off x="4904382" y="4548578"/>
            <a:ext cx="465239" cy="590423"/>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8BC7D3"/>
          </a:solidFill>
          <a:ln>
            <a:noFill/>
          </a:ln>
        </p:spPr>
        <p:txBody>
          <a:bodyPr lIns="-1" tIns="119144" rIns="141198" bIns="119143" anchor="ctr"/>
          <a:lstStyle/>
          <a:p>
            <a:endParaRPr lang="zh-CN" altLang="en-US"/>
          </a:p>
        </p:txBody>
      </p:sp>
      <p:sp>
        <p:nvSpPr>
          <p:cNvPr id="43" name="任意多边形 25"/>
          <p:cNvSpPr/>
          <p:nvPr>
            <p:custDataLst>
              <p:tags r:id="rId21"/>
            </p:custDataLst>
          </p:nvPr>
        </p:nvSpPr>
        <p:spPr bwMode="auto">
          <a:xfrm rot="2662635">
            <a:off x="6756638" y="2817558"/>
            <a:ext cx="465239" cy="590423"/>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FB4F4F"/>
          </a:solidFill>
          <a:ln>
            <a:noFill/>
          </a:ln>
        </p:spPr>
        <p:txBody>
          <a:bodyPr lIns="-1" tIns="119144" rIns="141198" bIns="119143" anchor="ctr"/>
          <a:lstStyle/>
          <a:p>
            <a:endParaRPr lang="zh-CN" altLang="en-US"/>
          </a:p>
        </p:txBody>
      </p:sp>
      <p:pic>
        <p:nvPicPr>
          <p:cNvPr id="44" name="组合 31"/>
          <p:cNvPicPr>
            <a:picLocks noChangeArrowheads="1"/>
          </p:cNvPicPr>
          <p:nvPr>
            <p:custDataLst>
              <p:tags r:id="rId22"/>
            </p:custDataLst>
          </p:nvPr>
        </p:nvPicPr>
        <p:blipFill>
          <a:blip r:embed="rId23" cstate="screen"/>
          <a:srcRect/>
          <a:stretch>
            <a:fillRect/>
          </a:stretch>
        </p:blipFill>
        <p:spPr bwMode="auto">
          <a:xfrm>
            <a:off x="5712795" y="1942403"/>
            <a:ext cx="732103" cy="66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组合 37"/>
          <p:cNvPicPr>
            <a:picLocks noChangeArrowheads="1"/>
          </p:cNvPicPr>
          <p:nvPr>
            <p:custDataLst>
              <p:tags r:id="rId24"/>
            </p:custDataLst>
          </p:nvPr>
        </p:nvPicPr>
        <p:blipFill>
          <a:blip r:embed="rId25" cstate="screen"/>
          <a:srcRect/>
          <a:stretch>
            <a:fillRect/>
          </a:stretch>
        </p:blipFill>
        <p:spPr bwMode="auto">
          <a:xfrm>
            <a:off x="7252058" y="3636547"/>
            <a:ext cx="804527" cy="71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179"/>
          <p:cNvSpPr>
            <a:spLocks noEditPoints="1"/>
          </p:cNvSpPr>
          <p:nvPr>
            <p:custDataLst>
              <p:tags r:id="rId26"/>
            </p:custDataLst>
          </p:nvPr>
        </p:nvSpPr>
        <p:spPr bwMode="auto">
          <a:xfrm>
            <a:off x="5743397" y="5267204"/>
            <a:ext cx="670898" cy="660885"/>
          </a:xfrm>
          <a:custGeom>
            <a:avLst/>
            <a:gdLst>
              <a:gd name="T0" fmla="*/ 269651 w 142"/>
              <a:gd name="T1" fmla="*/ 27136 h 139"/>
              <a:gd name="T2" fmla="*/ 425449 w 142"/>
              <a:gd name="T3" fmla="*/ 114574 h 139"/>
              <a:gd name="T4" fmla="*/ 419457 w 142"/>
              <a:gd name="T5" fmla="*/ 63317 h 139"/>
              <a:gd name="T6" fmla="*/ 227705 w 142"/>
              <a:gd name="T7" fmla="*/ 18091 h 139"/>
              <a:gd name="T8" fmla="*/ 200740 w 142"/>
              <a:gd name="T9" fmla="*/ 15076 h 139"/>
              <a:gd name="T10" fmla="*/ 0 w 142"/>
              <a:gd name="T11" fmla="*/ 217088 h 139"/>
              <a:gd name="T12" fmla="*/ 200740 w 142"/>
              <a:gd name="T13" fmla="*/ 419100 h 139"/>
              <a:gd name="T14" fmla="*/ 401480 w 142"/>
              <a:gd name="T15" fmla="*/ 217088 h 139"/>
              <a:gd name="T16" fmla="*/ 269651 w 142"/>
              <a:gd name="T17" fmla="*/ 27136 h 139"/>
              <a:gd name="T18" fmla="*/ 128833 w 142"/>
              <a:gd name="T19" fmla="*/ 343722 h 139"/>
              <a:gd name="T20" fmla="*/ 74903 w 142"/>
              <a:gd name="T21" fmla="*/ 289450 h 139"/>
              <a:gd name="T22" fmla="*/ 128833 w 142"/>
              <a:gd name="T23" fmla="*/ 235178 h 139"/>
              <a:gd name="T24" fmla="*/ 182763 w 142"/>
              <a:gd name="T25" fmla="*/ 289450 h 139"/>
              <a:gd name="T26" fmla="*/ 128833 w 142"/>
              <a:gd name="T27" fmla="*/ 343722 h 139"/>
              <a:gd name="T28" fmla="*/ 128833 w 142"/>
              <a:gd name="T29" fmla="*/ 198997 h 139"/>
              <a:gd name="T30" fmla="*/ 74903 w 142"/>
              <a:gd name="T31" fmla="*/ 144725 h 139"/>
              <a:gd name="T32" fmla="*/ 128833 w 142"/>
              <a:gd name="T33" fmla="*/ 87438 h 139"/>
              <a:gd name="T34" fmla="*/ 182763 w 142"/>
              <a:gd name="T35" fmla="*/ 144725 h 139"/>
              <a:gd name="T36" fmla="*/ 128833 w 142"/>
              <a:gd name="T37" fmla="*/ 198997 h 139"/>
              <a:gd name="T38" fmla="*/ 272647 w 142"/>
              <a:gd name="T39" fmla="*/ 343722 h 139"/>
              <a:gd name="T40" fmla="*/ 218717 w 142"/>
              <a:gd name="T41" fmla="*/ 289450 h 139"/>
              <a:gd name="T42" fmla="*/ 272647 w 142"/>
              <a:gd name="T43" fmla="*/ 235178 h 139"/>
              <a:gd name="T44" fmla="*/ 326577 w 142"/>
              <a:gd name="T45" fmla="*/ 289450 h 139"/>
              <a:gd name="T46" fmla="*/ 272647 w 142"/>
              <a:gd name="T47" fmla="*/ 343722 h 139"/>
              <a:gd name="T48" fmla="*/ 272647 w 142"/>
              <a:gd name="T49" fmla="*/ 198997 h 139"/>
              <a:gd name="T50" fmla="*/ 218717 w 142"/>
              <a:gd name="T51" fmla="*/ 144725 h 139"/>
              <a:gd name="T52" fmla="*/ 272647 w 142"/>
              <a:gd name="T53" fmla="*/ 87438 h 139"/>
              <a:gd name="T54" fmla="*/ 326577 w 142"/>
              <a:gd name="T55" fmla="*/ 144725 h 139"/>
              <a:gd name="T56" fmla="*/ 272647 w 142"/>
              <a:gd name="T57" fmla="*/ 19899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rgbClr val="FFFFFF"/>
          </a:solidFill>
          <a:ln>
            <a:noFill/>
          </a:ln>
        </p:spPr>
        <p:txBody>
          <a:bodyPr lIns="121920" tIns="60960" rIns="121920" bIns="60960"/>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（三）大学生创新创业能力持续提升，民企仍是就业中坚力量</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二、我国大学生创新创业教育现状</a:t>
            </a:r>
            <a:endParaRPr lang="zh-CN" altLang="en-US" sz="2400" b="1" dirty="0">
              <a:solidFill>
                <a:prstClr val="black"/>
              </a:solidFill>
              <a:latin typeface="黑体" panose="02010609060101010101" charset="-122"/>
              <a:ea typeface="黑体" panose="02010609060101010101" charset="-122"/>
            </a:endParaRPr>
          </a:p>
        </p:txBody>
      </p:sp>
      <p:sp>
        <p:nvSpPr>
          <p:cNvPr id="7" name="Freeform 7"/>
          <p:cNvSpPr>
            <a:spLocks noEditPoints="1"/>
          </p:cNvSpPr>
          <p:nvPr>
            <p:custDataLst>
              <p:tags r:id="rId1"/>
            </p:custDataLst>
          </p:nvPr>
        </p:nvSpPr>
        <p:spPr bwMode="auto">
          <a:xfrm>
            <a:off x="4471591" y="293199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8" name="Freeform 8"/>
          <p:cNvSpPr/>
          <p:nvPr>
            <p:custDataLst>
              <p:tags r:id="rId2"/>
            </p:custDataLst>
          </p:nvPr>
        </p:nvSpPr>
        <p:spPr bwMode="auto">
          <a:xfrm>
            <a:off x="4258044" y="2746712"/>
            <a:ext cx="576666"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9" name="Oval 9"/>
          <p:cNvSpPr>
            <a:spLocks noChangeArrowheads="1"/>
          </p:cNvSpPr>
          <p:nvPr>
            <p:custDataLst>
              <p:tags r:id="rId3"/>
            </p:custDataLst>
          </p:nvPr>
        </p:nvSpPr>
        <p:spPr bwMode="auto">
          <a:xfrm>
            <a:off x="4756364" y="321866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1" name="Freeform 11"/>
          <p:cNvSpPr/>
          <p:nvPr>
            <p:custDataLst>
              <p:tags r:id="rId4"/>
            </p:custDataLst>
          </p:nvPr>
        </p:nvSpPr>
        <p:spPr bwMode="auto">
          <a:xfrm>
            <a:off x="7306531" y="3896443"/>
            <a:ext cx="576666"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3" name="Freeform 13"/>
          <p:cNvSpPr>
            <a:spLocks noEditPoints="1"/>
          </p:cNvSpPr>
          <p:nvPr>
            <p:custDataLst>
              <p:tags r:id="rId5"/>
            </p:custDataLst>
          </p:nvPr>
        </p:nvSpPr>
        <p:spPr bwMode="auto">
          <a:xfrm>
            <a:off x="6240443" y="293199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14" name="Oval 14"/>
          <p:cNvSpPr>
            <a:spLocks noChangeArrowheads="1"/>
          </p:cNvSpPr>
          <p:nvPr>
            <p:custDataLst>
              <p:tags r:id="rId6"/>
            </p:custDataLst>
          </p:nvPr>
        </p:nvSpPr>
        <p:spPr bwMode="auto">
          <a:xfrm>
            <a:off x="6525217" y="321866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22" name="Freeform 22"/>
          <p:cNvSpPr>
            <a:spLocks noEditPoints="1"/>
          </p:cNvSpPr>
          <p:nvPr>
            <p:custDataLst>
              <p:tags r:id="rId7"/>
            </p:custDataLst>
          </p:nvPr>
        </p:nvSpPr>
        <p:spPr bwMode="auto">
          <a:xfrm>
            <a:off x="5012659" y="3461923"/>
            <a:ext cx="350628"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sp>
        <p:nvSpPr>
          <p:cNvPr id="2" name="Freeform 24"/>
          <p:cNvSpPr>
            <a:spLocks noEditPoints="1"/>
          </p:cNvSpPr>
          <p:nvPr>
            <p:custDataLst>
              <p:tags r:id="rId8"/>
            </p:custDataLst>
          </p:nvPr>
        </p:nvSpPr>
        <p:spPr bwMode="auto">
          <a:xfrm>
            <a:off x="6781510" y="3484788"/>
            <a:ext cx="350628"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黑体" panose="02010609060101010101" charset="-122"/>
              <a:sym typeface="Arial" panose="020B0604020202020204" pitchFamily="34" charset="0"/>
            </a:endParaRPr>
          </a:p>
        </p:txBody>
      </p:sp>
      <p:cxnSp>
        <p:nvCxnSpPr>
          <p:cNvPr id="29" name="直接连接符 28"/>
          <p:cNvCxnSpPr/>
          <p:nvPr>
            <p:custDataLst>
              <p:tags r:id="rId9"/>
            </p:custDataLst>
          </p:nvPr>
        </p:nvCxnSpPr>
        <p:spPr>
          <a:xfrm flipV="1">
            <a:off x="5187973" y="4190329"/>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37" name="直接连接符 36"/>
          <p:cNvCxnSpPr/>
          <p:nvPr>
            <p:custDataLst>
              <p:tags r:id="rId10"/>
            </p:custDataLst>
          </p:nvPr>
        </p:nvCxnSpPr>
        <p:spPr>
          <a:xfrm flipV="1">
            <a:off x="6956824" y="2429947"/>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35" name="文本框 34"/>
          <p:cNvSpPr txBox="1"/>
          <p:nvPr>
            <p:custDataLst>
              <p:tags r:id="rId11"/>
            </p:custDataLst>
          </p:nvPr>
        </p:nvSpPr>
        <p:spPr>
          <a:xfrm>
            <a:off x="220980" y="1828800"/>
            <a:ext cx="3757295" cy="91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charset="-122"/>
                <a:cs typeface="+mn-ea"/>
              </a:defRPr>
            </a:lvl1pPr>
          </a:lstStyle>
          <a:p>
            <a:pPr algn="l"/>
            <a:r>
              <a:rPr lang="zh-CN" altLang="en-US" sz="1800">
                <a:ea typeface="黑体" panose="02010609060101010101" charset="-122"/>
                <a:sym typeface="Arial" panose="020B0604020202020204" pitchFamily="34" charset="0"/>
              </a:rPr>
              <a:t>1. 大学生升学比例持续上升，直接工作比例连续五年下降</a:t>
            </a:r>
            <a:endParaRPr lang="zh-CN" altLang="en-US" sz="1800">
              <a:ea typeface="黑体" panose="02010609060101010101" charset="-122"/>
              <a:sym typeface="Arial" panose="020B0604020202020204" pitchFamily="34" charset="0"/>
            </a:endParaRPr>
          </a:p>
        </p:txBody>
      </p:sp>
      <p:sp>
        <p:nvSpPr>
          <p:cNvPr id="4" name="文本框 3"/>
          <p:cNvSpPr txBox="1"/>
          <p:nvPr>
            <p:custDataLst>
              <p:tags r:id="rId12"/>
            </p:custDataLst>
          </p:nvPr>
        </p:nvSpPr>
        <p:spPr>
          <a:xfrm>
            <a:off x="220980" y="2747010"/>
            <a:ext cx="4037330" cy="3620770"/>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r>
              <a:rPr lang="zh-CN" altLang="en-US" sz="1600">
                <a:ea typeface="黑体" panose="02010609060101010101" charset="-122"/>
                <a:sym typeface="Arial" panose="020B0604020202020204" pitchFamily="34" charset="0"/>
              </a:rPr>
              <a:t>升学对大学生就业起到分流与缓冲作用的同时，将持续为中国产业链稳定发展提供人才支撑。根据 2015—2019 届本科毕业生去向分布图，直接工作比例在过去五年中呈现逐年下降趋势，其中受雇工作连续五年下降，直接创业比例 2015 届和 2016 届持平，此后四年也呈下降趋势；升学比例整体上升，准备考研的毕业生比例在过去五年中逐年上升，国内读研比例从 2017 届开始连续三年上升，国外读研比例在 2017 年达到近五年顶峰，其他年份基本持平。</a:t>
            </a:r>
            <a:endParaRPr lang="zh-CN" altLang="en-US" sz="1600">
              <a:ea typeface="黑体" panose="02010609060101010101" charset="-122"/>
              <a:sym typeface="Arial" panose="020B0604020202020204" pitchFamily="34" charset="0"/>
            </a:endParaRPr>
          </a:p>
        </p:txBody>
      </p:sp>
      <p:sp>
        <p:nvSpPr>
          <p:cNvPr id="6" name="文本框 5"/>
          <p:cNvSpPr txBox="1"/>
          <p:nvPr>
            <p:custDataLst>
              <p:tags r:id="rId13"/>
            </p:custDataLst>
          </p:nvPr>
        </p:nvSpPr>
        <p:spPr>
          <a:xfrm>
            <a:off x="8218805" y="1828800"/>
            <a:ext cx="3627120" cy="91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charset="-122"/>
                <a:cs typeface="+mn-ea"/>
              </a:defRPr>
            </a:lvl1pPr>
          </a:lstStyle>
          <a:p>
            <a:pPr algn="l"/>
            <a:r>
              <a:rPr lang="zh-CN" altLang="en-US" sz="1800" dirty="0">
                <a:ea typeface="黑体" panose="02010609060101010101" charset="-122"/>
                <a:sym typeface="Arial" panose="020B0604020202020204" pitchFamily="34" charset="0"/>
              </a:rPr>
              <a:t>2. 教育成最热行业，民企仍是就业中坚力量</a:t>
            </a:r>
            <a:endParaRPr lang="zh-CN" altLang="en-US" sz="1800" dirty="0">
              <a:ea typeface="黑体" panose="02010609060101010101" charset="-122"/>
              <a:sym typeface="Arial" panose="020B0604020202020204" pitchFamily="34" charset="0"/>
            </a:endParaRPr>
          </a:p>
        </p:txBody>
      </p:sp>
      <p:sp>
        <p:nvSpPr>
          <p:cNvPr id="47" name="文本框 46"/>
          <p:cNvSpPr txBox="1"/>
          <p:nvPr>
            <p:custDataLst>
              <p:tags r:id="rId14"/>
            </p:custDataLst>
          </p:nvPr>
        </p:nvSpPr>
        <p:spPr>
          <a:xfrm>
            <a:off x="8009255" y="2747010"/>
            <a:ext cx="3836035" cy="357568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r>
              <a:rPr lang="zh-CN" altLang="en-US" sz="1600" dirty="0">
                <a:ea typeface="黑体" panose="02010609060101010101" charset="-122"/>
                <a:sym typeface="Arial" panose="020B0604020202020204" pitchFamily="34" charset="0"/>
              </a:rPr>
              <a:t>2019 届本科毕业生就业比例最大的行业是教育业，就业比例为 15.9%。具体来看，这一增长主要是由民办中小学及教辅机构和公办中小学教育机构需求拉动的。2019 届就业比例分别为 7.6% 和 6.1%，较 2017 届增幅分别为 20.6% 和 7%。2019 届高职毕业生就业比例较大的行业类是建筑业，就业比例为 11.1%，其次是教育业，就业比例为 7.8%。 与 2017 届相比，教育业就业的高职生比例增幅也较高，为 20%。</a:t>
            </a:r>
            <a:endParaRPr lang="zh-CN" altLang="en-US" sz="1600" dirty="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0" y="4187825"/>
            <a:ext cx="12192000" cy="2670175"/>
          </a:xfrm>
          <a:custGeom>
            <a:avLst/>
            <a:gdLst>
              <a:gd name="T0" fmla="*/ 40 w 3840"/>
              <a:gd name="T1" fmla="*/ 17 h 838"/>
              <a:gd name="T2" fmla="*/ 201 w 3840"/>
              <a:gd name="T3" fmla="*/ 89 h 838"/>
              <a:gd name="T4" fmla="*/ 248 w 3840"/>
              <a:gd name="T5" fmla="*/ 108 h 838"/>
              <a:gd name="T6" fmla="*/ 289 w 3840"/>
              <a:gd name="T7" fmla="*/ 125 h 838"/>
              <a:gd name="T8" fmla="*/ 341 w 3840"/>
              <a:gd name="T9" fmla="*/ 145 h 838"/>
              <a:gd name="T10" fmla="*/ 404 w 3840"/>
              <a:gd name="T11" fmla="*/ 169 h 838"/>
              <a:gd name="T12" fmla="*/ 519 w 3840"/>
              <a:gd name="T13" fmla="*/ 209 h 838"/>
              <a:gd name="T14" fmla="*/ 534 w 3840"/>
              <a:gd name="T15" fmla="*/ 214 h 838"/>
              <a:gd name="T16" fmla="*/ 608 w 3840"/>
              <a:gd name="T17" fmla="*/ 239 h 838"/>
              <a:gd name="T18" fmla="*/ 700 w 3840"/>
              <a:gd name="T19" fmla="*/ 267 h 838"/>
              <a:gd name="T20" fmla="*/ 736 w 3840"/>
              <a:gd name="T21" fmla="*/ 277 h 838"/>
              <a:gd name="T22" fmla="*/ 828 w 3840"/>
              <a:gd name="T23" fmla="*/ 303 h 838"/>
              <a:gd name="T24" fmla="*/ 993 w 3840"/>
              <a:gd name="T25" fmla="*/ 343 h 838"/>
              <a:gd name="T26" fmla="*/ 1124 w 3840"/>
              <a:gd name="T27" fmla="*/ 371 h 838"/>
              <a:gd name="T28" fmla="*/ 1230 w 3840"/>
              <a:gd name="T29" fmla="*/ 391 h 838"/>
              <a:gd name="T30" fmla="*/ 1280 w 3840"/>
              <a:gd name="T31" fmla="*/ 399 h 838"/>
              <a:gd name="T32" fmla="*/ 1352 w 3840"/>
              <a:gd name="T33" fmla="*/ 409 h 838"/>
              <a:gd name="T34" fmla="*/ 1414 w 3840"/>
              <a:gd name="T35" fmla="*/ 419 h 838"/>
              <a:gd name="T36" fmla="*/ 1480 w 3840"/>
              <a:gd name="T37" fmla="*/ 427 h 838"/>
              <a:gd name="T38" fmla="*/ 1552 w 3840"/>
              <a:gd name="T39" fmla="*/ 435 h 838"/>
              <a:gd name="T40" fmla="*/ 1640 w 3840"/>
              <a:gd name="T41" fmla="*/ 443 h 838"/>
              <a:gd name="T42" fmla="*/ 1756 w 3840"/>
              <a:gd name="T43" fmla="*/ 451 h 838"/>
              <a:gd name="T44" fmla="*/ 2157 w 3840"/>
              <a:gd name="T45" fmla="*/ 456 h 838"/>
              <a:gd name="T46" fmla="*/ 2309 w 3840"/>
              <a:gd name="T47" fmla="*/ 448 h 838"/>
              <a:gd name="T48" fmla="*/ 2412 w 3840"/>
              <a:gd name="T49" fmla="*/ 438 h 838"/>
              <a:gd name="T50" fmla="*/ 2484 w 3840"/>
              <a:gd name="T51" fmla="*/ 431 h 838"/>
              <a:gd name="T52" fmla="*/ 2552 w 3840"/>
              <a:gd name="T53" fmla="*/ 423 h 838"/>
              <a:gd name="T54" fmla="*/ 2690 w 3840"/>
              <a:gd name="T55" fmla="*/ 403 h 838"/>
              <a:gd name="T56" fmla="*/ 2738 w 3840"/>
              <a:gd name="T57" fmla="*/ 395 h 838"/>
              <a:gd name="T58" fmla="*/ 2921 w 3840"/>
              <a:gd name="T59" fmla="*/ 359 h 838"/>
              <a:gd name="T60" fmla="*/ 3040 w 3840"/>
              <a:gd name="T61" fmla="*/ 331 h 838"/>
              <a:gd name="T62" fmla="*/ 3132 w 3840"/>
              <a:gd name="T63" fmla="*/ 307 h 838"/>
              <a:gd name="T64" fmla="*/ 3248 w 3840"/>
              <a:gd name="T65" fmla="*/ 273 h 838"/>
              <a:gd name="T66" fmla="*/ 3299 w 3840"/>
              <a:gd name="T67" fmla="*/ 257 h 838"/>
              <a:gd name="T68" fmla="*/ 3320 w 3840"/>
              <a:gd name="T69" fmla="*/ 251 h 838"/>
              <a:gd name="T70" fmla="*/ 3344 w 3840"/>
              <a:gd name="T71" fmla="*/ 243 h 838"/>
              <a:gd name="T72" fmla="*/ 3380 w 3840"/>
              <a:gd name="T73" fmla="*/ 231 h 838"/>
              <a:gd name="T74" fmla="*/ 3483 w 3840"/>
              <a:gd name="T75" fmla="*/ 195 h 838"/>
              <a:gd name="T76" fmla="*/ 3519 w 3840"/>
              <a:gd name="T77" fmla="*/ 181 h 838"/>
              <a:gd name="T78" fmla="*/ 3571 w 3840"/>
              <a:gd name="T79" fmla="*/ 161 h 838"/>
              <a:gd name="T80" fmla="*/ 3611 w 3840"/>
              <a:gd name="T81" fmla="*/ 145 h 838"/>
              <a:gd name="T82" fmla="*/ 3658 w 3840"/>
              <a:gd name="T83" fmla="*/ 127 h 838"/>
              <a:gd name="T84" fmla="*/ 3707 w 3840"/>
              <a:gd name="T85" fmla="*/ 105 h 838"/>
              <a:gd name="T86" fmla="*/ 3778 w 3840"/>
              <a:gd name="T87" fmla="*/ 75 h 838"/>
              <a:gd name="T88" fmla="*/ 3822 w 3840"/>
              <a:gd name="T89" fmla="*/ 55 h 838"/>
              <a:gd name="T90" fmla="*/ 3839 w 3840"/>
              <a:gd name="T91" fmla="*/ 47 h 838"/>
              <a:gd name="T92" fmla="*/ 3840 w 3840"/>
              <a:gd name="T93" fmla="*/ 838 h 838"/>
              <a:gd name="T94" fmla="*/ 0 w 3840"/>
              <a:gd name="T9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0" h="838">
                <a:moveTo>
                  <a:pt x="0" y="0"/>
                </a:moveTo>
                <a:cubicBezTo>
                  <a:pt x="15" y="2"/>
                  <a:pt x="27" y="12"/>
                  <a:pt x="40" y="17"/>
                </a:cubicBezTo>
                <a:cubicBezTo>
                  <a:pt x="72" y="32"/>
                  <a:pt x="104" y="47"/>
                  <a:pt x="137" y="61"/>
                </a:cubicBezTo>
                <a:cubicBezTo>
                  <a:pt x="158" y="71"/>
                  <a:pt x="179" y="80"/>
                  <a:pt x="201" y="89"/>
                </a:cubicBezTo>
                <a:cubicBezTo>
                  <a:pt x="215" y="96"/>
                  <a:pt x="230" y="100"/>
                  <a:pt x="244" y="108"/>
                </a:cubicBezTo>
                <a:cubicBezTo>
                  <a:pt x="245" y="108"/>
                  <a:pt x="247" y="108"/>
                  <a:pt x="248" y="108"/>
                </a:cubicBezTo>
                <a:cubicBezTo>
                  <a:pt x="255" y="112"/>
                  <a:pt x="262" y="115"/>
                  <a:pt x="269" y="117"/>
                </a:cubicBezTo>
                <a:cubicBezTo>
                  <a:pt x="275" y="120"/>
                  <a:pt x="282" y="123"/>
                  <a:pt x="289" y="125"/>
                </a:cubicBezTo>
                <a:cubicBezTo>
                  <a:pt x="295" y="128"/>
                  <a:pt x="302" y="131"/>
                  <a:pt x="309" y="133"/>
                </a:cubicBezTo>
                <a:cubicBezTo>
                  <a:pt x="319" y="137"/>
                  <a:pt x="330" y="142"/>
                  <a:pt x="341" y="145"/>
                </a:cubicBezTo>
                <a:cubicBezTo>
                  <a:pt x="352" y="150"/>
                  <a:pt x="364" y="154"/>
                  <a:pt x="376" y="159"/>
                </a:cubicBezTo>
                <a:cubicBezTo>
                  <a:pt x="385" y="162"/>
                  <a:pt x="395" y="166"/>
                  <a:pt x="404" y="169"/>
                </a:cubicBezTo>
                <a:cubicBezTo>
                  <a:pt x="415" y="173"/>
                  <a:pt x="426" y="177"/>
                  <a:pt x="437" y="181"/>
                </a:cubicBezTo>
                <a:cubicBezTo>
                  <a:pt x="464" y="190"/>
                  <a:pt x="491" y="201"/>
                  <a:pt x="519" y="209"/>
                </a:cubicBezTo>
                <a:cubicBezTo>
                  <a:pt x="522" y="211"/>
                  <a:pt x="522" y="211"/>
                  <a:pt x="522" y="211"/>
                </a:cubicBezTo>
                <a:cubicBezTo>
                  <a:pt x="526" y="212"/>
                  <a:pt x="530" y="213"/>
                  <a:pt x="534" y="214"/>
                </a:cubicBezTo>
                <a:cubicBezTo>
                  <a:pt x="538" y="216"/>
                  <a:pt x="542" y="217"/>
                  <a:pt x="546" y="219"/>
                </a:cubicBezTo>
                <a:cubicBezTo>
                  <a:pt x="567" y="226"/>
                  <a:pt x="588" y="232"/>
                  <a:pt x="608" y="239"/>
                </a:cubicBezTo>
                <a:cubicBezTo>
                  <a:pt x="610" y="240"/>
                  <a:pt x="614" y="240"/>
                  <a:pt x="616" y="241"/>
                </a:cubicBezTo>
                <a:cubicBezTo>
                  <a:pt x="644" y="251"/>
                  <a:pt x="673" y="257"/>
                  <a:pt x="700" y="267"/>
                </a:cubicBezTo>
                <a:cubicBezTo>
                  <a:pt x="702" y="268"/>
                  <a:pt x="707" y="268"/>
                  <a:pt x="709" y="269"/>
                </a:cubicBezTo>
                <a:cubicBezTo>
                  <a:pt x="717" y="272"/>
                  <a:pt x="727" y="275"/>
                  <a:pt x="736" y="277"/>
                </a:cubicBezTo>
                <a:cubicBezTo>
                  <a:pt x="752" y="282"/>
                  <a:pt x="768" y="286"/>
                  <a:pt x="784" y="291"/>
                </a:cubicBezTo>
                <a:cubicBezTo>
                  <a:pt x="799" y="295"/>
                  <a:pt x="814" y="298"/>
                  <a:pt x="828" y="303"/>
                </a:cubicBezTo>
                <a:cubicBezTo>
                  <a:pt x="866" y="312"/>
                  <a:pt x="903" y="322"/>
                  <a:pt x="940" y="331"/>
                </a:cubicBezTo>
                <a:cubicBezTo>
                  <a:pt x="958" y="336"/>
                  <a:pt x="976" y="338"/>
                  <a:pt x="993" y="343"/>
                </a:cubicBezTo>
                <a:cubicBezTo>
                  <a:pt x="1029" y="351"/>
                  <a:pt x="1066" y="358"/>
                  <a:pt x="1102" y="367"/>
                </a:cubicBezTo>
                <a:cubicBezTo>
                  <a:pt x="1109" y="368"/>
                  <a:pt x="1117" y="368"/>
                  <a:pt x="1124" y="371"/>
                </a:cubicBezTo>
                <a:cubicBezTo>
                  <a:pt x="1152" y="376"/>
                  <a:pt x="1181" y="381"/>
                  <a:pt x="1209" y="387"/>
                </a:cubicBezTo>
                <a:cubicBezTo>
                  <a:pt x="1216" y="388"/>
                  <a:pt x="1223" y="388"/>
                  <a:pt x="1230" y="391"/>
                </a:cubicBezTo>
                <a:cubicBezTo>
                  <a:pt x="1238" y="392"/>
                  <a:pt x="1247" y="392"/>
                  <a:pt x="1254" y="395"/>
                </a:cubicBezTo>
                <a:cubicBezTo>
                  <a:pt x="1263" y="396"/>
                  <a:pt x="1272" y="396"/>
                  <a:pt x="1280" y="399"/>
                </a:cubicBezTo>
                <a:cubicBezTo>
                  <a:pt x="1297" y="401"/>
                  <a:pt x="1314" y="404"/>
                  <a:pt x="1331" y="407"/>
                </a:cubicBezTo>
                <a:cubicBezTo>
                  <a:pt x="1338" y="408"/>
                  <a:pt x="1345" y="408"/>
                  <a:pt x="1352" y="409"/>
                </a:cubicBezTo>
                <a:cubicBezTo>
                  <a:pt x="1361" y="413"/>
                  <a:pt x="1371" y="412"/>
                  <a:pt x="1380" y="413"/>
                </a:cubicBezTo>
                <a:cubicBezTo>
                  <a:pt x="1391" y="417"/>
                  <a:pt x="1403" y="415"/>
                  <a:pt x="1414" y="419"/>
                </a:cubicBezTo>
                <a:cubicBezTo>
                  <a:pt x="1425" y="421"/>
                  <a:pt x="1437" y="419"/>
                  <a:pt x="1448" y="423"/>
                </a:cubicBezTo>
                <a:cubicBezTo>
                  <a:pt x="1459" y="424"/>
                  <a:pt x="1470" y="424"/>
                  <a:pt x="1480" y="427"/>
                </a:cubicBezTo>
                <a:cubicBezTo>
                  <a:pt x="1492" y="428"/>
                  <a:pt x="1504" y="428"/>
                  <a:pt x="1516" y="431"/>
                </a:cubicBezTo>
                <a:cubicBezTo>
                  <a:pt x="1528" y="432"/>
                  <a:pt x="1541" y="431"/>
                  <a:pt x="1552" y="435"/>
                </a:cubicBezTo>
                <a:cubicBezTo>
                  <a:pt x="1565" y="436"/>
                  <a:pt x="1578" y="435"/>
                  <a:pt x="1590" y="438"/>
                </a:cubicBezTo>
                <a:cubicBezTo>
                  <a:pt x="1607" y="442"/>
                  <a:pt x="1624" y="438"/>
                  <a:pt x="1640" y="443"/>
                </a:cubicBezTo>
                <a:cubicBezTo>
                  <a:pt x="1656" y="444"/>
                  <a:pt x="1672" y="443"/>
                  <a:pt x="1688" y="446"/>
                </a:cubicBezTo>
                <a:cubicBezTo>
                  <a:pt x="1710" y="450"/>
                  <a:pt x="1734" y="445"/>
                  <a:pt x="1756" y="451"/>
                </a:cubicBezTo>
                <a:cubicBezTo>
                  <a:pt x="1785" y="454"/>
                  <a:pt x="1815" y="449"/>
                  <a:pt x="1843" y="456"/>
                </a:cubicBezTo>
                <a:cubicBezTo>
                  <a:pt x="1948" y="457"/>
                  <a:pt x="2052" y="457"/>
                  <a:pt x="2157" y="456"/>
                </a:cubicBezTo>
                <a:cubicBezTo>
                  <a:pt x="2187" y="450"/>
                  <a:pt x="2218" y="453"/>
                  <a:pt x="2248" y="451"/>
                </a:cubicBezTo>
                <a:cubicBezTo>
                  <a:pt x="2268" y="446"/>
                  <a:pt x="2288" y="449"/>
                  <a:pt x="2309" y="448"/>
                </a:cubicBezTo>
                <a:cubicBezTo>
                  <a:pt x="2325" y="442"/>
                  <a:pt x="2343" y="445"/>
                  <a:pt x="2361" y="443"/>
                </a:cubicBezTo>
                <a:cubicBezTo>
                  <a:pt x="2377" y="437"/>
                  <a:pt x="2395" y="443"/>
                  <a:pt x="2412" y="438"/>
                </a:cubicBezTo>
                <a:cubicBezTo>
                  <a:pt x="2423" y="436"/>
                  <a:pt x="2434" y="436"/>
                  <a:pt x="2445" y="435"/>
                </a:cubicBezTo>
                <a:cubicBezTo>
                  <a:pt x="2458" y="431"/>
                  <a:pt x="2471" y="432"/>
                  <a:pt x="2484" y="431"/>
                </a:cubicBezTo>
                <a:cubicBezTo>
                  <a:pt x="2495" y="427"/>
                  <a:pt x="2508" y="428"/>
                  <a:pt x="2520" y="427"/>
                </a:cubicBezTo>
                <a:cubicBezTo>
                  <a:pt x="2530" y="423"/>
                  <a:pt x="2541" y="424"/>
                  <a:pt x="2552" y="423"/>
                </a:cubicBezTo>
                <a:cubicBezTo>
                  <a:pt x="2561" y="420"/>
                  <a:pt x="2571" y="420"/>
                  <a:pt x="2580" y="419"/>
                </a:cubicBezTo>
                <a:cubicBezTo>
                  <a:pt x="2616" y="413"/>
                  <a:pt x="2653" y="408"/>
                  <a:pt x="2690" y="403"/>
                </a:cubicBezTo>
                <a:cubicBezTo>
                  <a:pt x="2697" y="400"/>
                  <a:pt x="2706" y="400"/>
                  <a:pt x="2714" y="399"/>
                </a:cubicBezTo>
                <a:cubicBezTo>
                  <a:pt x="2722" y="396"/>
                  <a:pt x="2730" y="396"/>
                  <a:pt x="2738" y="395"/>
                </a:cubicBezTo>
                <a:cubicBezTo>
                  <a:pt x="2752" y="391"/>
                  <a:pt x="2767" y="389"/>
                  <a:pt x="2781" y="387"/>
                </a:cubicBezTo>
                <a:cubicBezTo>
                  <a:pt x="2828" y="378"/>
                  <a:pt x="2874" y="368"/>
                  <a:pt x="2921" y="359"/>
                </a:cubicBezTo>
                <a:cubicBezTo>
                  <a:pt x="2932" y="355"/>
                  <a:pt x="2944" y="354"/>
                  <a:pt x="2956" y="351"/>
                </a:cubicBezTo>
                <a:cubicBezTo>
                  <a:pt x="2984" y="344"/>
                  <a:pt x="3012" y="338"/>
                  <a:pt x="3040" y="331"/>
                </a:cubicBezTo>
                <a:cubicBezTo>
                  <a:pt x="3050" y="327"/>
                  <a:pt x="3061" y="325"/>
                  <a:pt x="3072" y="323"/>
                </a:cubicBezTo>
                <a:cubicBezTo>
                  <a:pt x="3091" y="317"/>
                  <a:pt x="3112" y="312"/>
                  <a:pt x="3132" y="307"/>
                </a:cubicBezTo>
                <a:cubicBezTo>
                  <a:pt x="3160" y="299"/>
                  <a:pt x="3188" y="291"/>
                  <a:pt x="3216" y="283"/>
                </a:cubicBezTo>
                <a:cubicBezTo>
                  <a:pt x="3226" y="279"/>
                  <a:pt x="3237" y="277"/>
                  <a:pt x="3248" y="273"/>
                </a:cubicBezTo>
                <a:cubicBezTo>
                  <a:pt x="3250" y="272"/>
                  <a:pt x="3254" y="271"/>
                  <a:pt x="3256" y="271"/>
                </a:cubicBezTo>
                <a:cubicBezTo>
                  <a:pt x="3270" y="266"/>
                  <a:pt x="3285" y="262"/>
                  <a:pt x="3299" y="257"/>
                </a:cubicBezTo>
                <a:cubicBezTo>
                  <a:pt x="3301" y="256"/>
                  <a:pt x="3305" y="255"/>
                  <a:pt x="3307" y="255"/>
                </a:cubicBezTo>
                <a:cubicBezTo>
                  <a:pt x="3311" y="254"/>
                  <a:pt x="3315" y="252"/>
                  <a:pt x="3320" y="251"/>
                </a:cubicBezTo>
                <a:cubicBezTo>
                  <a:pt x="3325" y="249"/>
                  <a:pt x="3330" y="247"/>
                  <a:pt x="3335" y="245"/>
                </a:cubicBezTo>
                <a:cubicBezTo>
                  <a:pt x="3337" y="244"/>
                  <a:pt x="3342" y="244"/>
                  <a:pt x="3344" y="243"/>
                </a:cubicBezTo>
                <a:cubicBezTo>
                  <a:pt x="3348" y="242"/>
                  <a:pt x="3352" y="240"/>
                  <a:pt x="3356" y="239"/>
                </a:cubicBezTo>
                <a:cubicBezTo>
                  <a:pt x="3364" y="236"/>
                  <a:pt x="3372" y="233"/>
                  <a:pt x="3380" y="231"/>
                </a:cubicBezTo>
                <a:cubicBezTo>
                  <a:pt x="3389" y="227"/>
                  <a:pt x="3398" y="225"/>
                  <a:pt x="3407" y="221"/>
                </a:cubicBezTo>
                <a:cubicBezTo>
                  <a:pt x="3433" y="213"/>
                  <a:pt x="3458" y="203"/>
                  <a:pt x="3483" y="195"/>
                </a:cubicBezTo>
                <a:cubicBezTo>
                  <a:pt x="3491" y="192"/>
                  <a:pt x="3499" y="189"/>
                  <a:pt x="3507" y="185"/>
                </a:cubicBezTo>
                <a:cubicBezTo>
                  <a:pt x="3511" y="184"/>
                  <a:pt x="3515" y="183"/>
                  <a:pt x="3519" y="181"/>
                </a:cubicBezTo>
                <a:cubicBezTo>
                  <a:pt x="3525" y="179"/>
                  <a:pt x="3530" y="177"/>
                  <a:pt x="3536" y="175"/>
                </a:cubicBezTo>
                <a:cubicBezTo>
                  <a:pt x="3547" y="169"/>
                  <a:pt x="3560" y="166"/>
                  <a:pt x="3571" y="161"/>
                </a:cubicBezTo>
                <a:cubicBezTo>
                  <a:pt x="3578" y="159"/>
                  <a:pt x="3585" y="156"/>
                  <a:pt x="3591" y="153"/>
                </a:cubicBezTo>
                <a:cubicBezTo>
                  <a:pt x="3598" y="151"/>
                  <a:pt x="3605" y="148"/>
                  <a:pt x="3611" y="145"/>
                </a:cubicBezTo>
                <a:cubicBezTo>
                  <a:pt x="3618" y="143"/>
                  <a:pt x="3625" y="140"/>
                  <a:pt x="3631" y="137"/>
                </a:cubicBezTo>
                <a:cubicBezTo>
                  <a:pt x="3640" y="134"/>
                  <a:pt x="3649" y="129"/>
                  <a:pt x="3658" y="127"/>
                </a:cubicBezTo>
                <a:cubicBezTo>
                  <a:pt x="3658" y="125"/>
                  <a:pt x="3658" y="125"/>
                  <a:pt x="3658" y="125"/>
                </a:cubicBezTo>
                <a:cubicBezTo>
                  <a:pt x="3675" y="120"/>
                  <a:pt x="3691" y="112"/>
                  <a:pt x="3707" y="105"/>
                </a:cubicBezTo>
                <a:cubicBezTo>
                  <a:pt x="3720" y="100"/>
                  <a:pt x="3732" y="94"/>
                  <a:pt x="3745" y="89"/>
                </a:cubicBezTo>
                <a:cubicBezTo>
                  <a:pt x="3756" y="85"/>
                  <a:pt x="3766" y="78"/>
                  <a:pt x="3778" y="75"/>
                </a:cubicBezTo>
                <a:cubicBezTo>
                  <a:pt x="3778" y="73"/>
                  <a:pt x="3778" y="73"/>
                  <a:pt x="3778" y="73"/>
                </a:cubicBezTo>
                <a:cubicBezTo>
                  <a:pt x="3794" y="69"/>
                  <a:pt x="3807" y="59"/>
                  <a:pt x="3822" y="55"/>
                </a:cubicBezTo>
                <a:cubicBezTo>
                  <a:pt x="3822" y="53"/>
                  <a:pt x="3822" y="53"/>
                  <a:pt x="3822" y="53"/>
                </a:cubicBezTo>
                <a:cubicBezTo>
                  <a:pt x="3828" y="51"/>
                  <a:pt x="3834" y="49"/>
                  <a:pt x="3839" y="47"/>
                </a:cubicBezTo>
                <a:cubicBezTo>
                  <a:pt x="3840" y="41"/>
                  <a:pt x="3840" y="41"/>
                  <a:pt x="3840" y="41"/>
                </a:cubicBezTo>
                <a:cubicBezTo>
                  <a:pt x="3840" y="838"/>
                  <a:pt x="3840" y="838"/>
                  <a:pt x="3840" y="838"/>
                </a:cubicBezTo>
                <a:cubicBezTo>
                  <a:pt x="0" y="838"/>
                  <a:pt x="0" y="838"/>
                  <a:pt x="0" y="838"/>
                </a:cubicBezTo>
                <a:cubicBezTo>
                  <a:pt x="0" y="0"/>
                  <a:pt x="0" y="0"/>
                  <a:pt x="0" y="0"/>
                </a:cubicBezTo>
                <a:close/>
              </a:path>
            </a:pathLst>
          </a:custGeom>
          <a:solidFill>
            <a:srgbClr val="42556C"/>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468370" y="1833880"/>
            <a:ext cx="4558665" cy="1753235"/>
          </a:xfrm>
          <a:prstGeom prst="rect">
            <a:avLst/>
          </a:prstGeom>
          <a:noFill/>
        </p:spPr>
        <p:txBody>
          <a:bodyPr wrap="square" rtlCol="0">
            <a:spAutoFit/>
          </a:bodyPr>
          <a:lstStyle/>
          <a:p>
            <a:pPr algn="l"/>
            <a:r>
              <a:rPr lang="zh-CN" altLang="en-US" sz="5400" b="1" dirty="0">
                <a:solidFill>
                  <a:srgbClr val="42556C"/>
                </a:solidFill>
                <a:latin typeface="黑体" panose="02010609060101010101" charset="-122"/>
                <a:ea typeface="黑体" panose="02010609060101010101" charset="-122"/>
                <a:cs typeface="+mn-ea"/>
                <a:sym typeface="+mn-lt"/>
              </a:rPr>
              <a:t>项目一　</a:t>
            </a:r>
            <a:endParaRPr lang="zh-CN" altLang="en-US" sz="5400" b="1" dirty="0">
              <a:solidFill>
                <a:srgbClr val="42556C"/>
              </a:solidFill>
              <a:latin typeface="黑体" panose="02010609060101010101" charset="-122"/>
              <a:ea typeface="黑体" panose="02010609060101010101" charset="-122"/>
              <a:cs typeface="+mn-ea"/>
              <a:sym typeface="+mn-lt"/>
            </a:endParaRPr>
          </a:p>
          <a:p>
            <a:pPr algn="l"/>
            <a:r>
              <a:rPr lang="zh-CN" altLang="en-US" sz="5400" b="1" dirty="0">
                <a:solidFill>
                  <a:srgbClr val="42556C"/>
                </a:solidFill>
                <a:latin typeface="黑体" panose="02010609060101010101" charset="-122"/>
                <a:ea typeface="黑体" panose="02010609060101010101" charset="-122"/>
                <a:cs typeface="+mn-ea"/>
                <a:sym typeface="+mn-lt"/>
              </a:rPr>
              <a:t>创新创业概述</a:t>
            </a:r>
            <a:endParaRPr lang="zh-CN" altLang="en-US" sz="5400" b="1" dirty="0">
              <a:solidFill>
                <a:srgbClr val="42556C"/>
              </a:solidFill>
              <a:latin typeface="黑体" panose="02010609060101010101" charset="-122"/>
              <a:ea typeface="黑体" panose="02010609060101010101" charset="-122"/>
              <a:cs typeface="+mn-ea"/>
              <a:sym typeface="+mn-lt"/>
            </a:endParaRPr>
          </a:p>
        </p:txBody>
      </p:sp>
      <p:grpSp>
        <p:nvGrpSpPr>
          <p:cNvPr id="13" name="组合 12"/>
          <p:cNvGrpSpPr/>
          <p:nvPr/>
        </p:nvGrpSpPr>
        <p:grpSpPr>
          <a:xfrm>
            <a:off x="5531528" y="296914"/>
            <a:ext cx="1128944" cy="1128944"/>
            <a:chOff x="5531528" y="1520559"/>
            <a:chExt cx="1128944" cy="1128944"/>
          </a:xfrm>
        </p:grpSpPr>
        <p:sp>
          <p:nvSpPr>
            <p:cNvPr id="12" name="椭圆 11"/>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6"/>
            <p:cNvGrpSpPr/>
            <p:nvPr/>
          </p:nvGrpSpPr>
          <p:grpSpPr>
            <a:xfrm rot="1163539">
              <a:off x="5760103" y="1746720"/>
              <a:ext cx="671795" cy="615566"/>
              <a:chOff x="2670175" y="1458913"/>
              <a:chExt cx="360363" cy="330201"/>
            </a:xfrm>
            <a:solidFill>
              <a:srgbClr val="42556C"/>
            </a:solidFill>
          </p:grpSpPr>
          <p:sp>
            <p:nvSpPr>
              <p:cNvPr id="22"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23"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08"/>
          <p:cNvSpPr txBox="1">
            <a:spLocks noChangeArrowheads="1"/>
          </p:cNvSpPr>
          <p:nvPr/>
        </p:nvSpPr>
        <p:spPr bwMode="auto">
          <a:xfrm>
            <a:off x="719404" y="356660"/>
            <a:ext cx="4754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三、大学生创新创业典型问题分析</a:t>
            </a:r>
            <a:endParaRPr lang="zh-CN" altLang="en-US" sz="2400" b="1" dirty="0">
              <a:solidFill>
                <a:prstClr val="black"/>
              </a:solidFill>
              <a:latin typeface="黑体" panose="02010609060101010101" charset="-122"/>
              <a:ea typeface="黑体" panose="02010609060101010101" charset="-122"/>
            </a:endParaRPr>
          </a:p>
        </p:txBody>
      </p:sp>
      <p:sp>
        <p:nvSpPr>
          <p:cNvPr id="50" name="文本框 49"/>
          <p:cNvSpPr txBox="1"/>
          <p:nvPr>
            <p:custDataLst>
              <p:tags r:id="rId1"/>
            </p:custDataLst>
          </p:nvPr>
        </p:nvSpPr>
        <p:spPr>
          <a:xfrm>
            <a:off x="8807450" y="2957830"/>
            <a:ext cx="3082290" cy="1184910"/>
          </a:xfrm>
          <a:prstGeom prst="rect">
            <a:avLst/>
          </a:prstGeom>
        </p:spPr>
        <p:txBody>
          <a:bodyPr vert="horz" wrap="square" lIns="90000" tIns="0" rIns="90000" bIns="46800" anchor="t" anchorCtr="0"/>
          <a:p>
            <a:pPr>
              <a:lnSpc>
                <a:spcPct val="120000"/>
              </a:lnSpc>
            </a:pPr>
            <a:r>
              <a:rPr lang="zh-CN" altLang="en-US" sz="1600" spc="150">
                <a:latin typeface="黑体" panose="02010609060101010101" charset="-122"/>
                <a:ea typeface="黑体" panose="02010609060101010101" charset="-122"/>
              </a:rPr>
              <a:t>创业过程中，合作伙伴必不可少，可是应该选择什么样的伙伴呢？很多大学生创业的失败就是因为选错了伙伴。</a:t>
            </a:r>
            <a:endParaRPr lang="zh-CN" altLang="en-US" sz="1600" spc="150">
              <a:latin typeface="黑体" panose="02010609060101010101" charset="-122"/>
              <a:ea typeface="黑体" panose="02010609060101010101" charset="-122"/>
            </a:endParaRPr>
          </a:p>
        </p:txBody>
      </p:sp>
      <p:sp>
        <p:nvSpPr>
          <p:cNvPr id="51" name="文本框 50"/>
          <p:cNvSpPr txBox="1"/>
          <p:nvPr>
            <p:custDataLst>
              <p:tags r:id="rId2"/>
            </p:custDataLst>
          </p:nvPr>
        </p:nvSpPr>
        <p:spPr>
          <a:xfrm>
            <a:off x="8806815" y="2538730"/>
            <a:ext cx="2891155" cy="389255"/>
          </a:xfrm>
          <a:prstGeom prst="rect">
            <a:avLst/>
          </a:prstGeom>
          <a:noFill/>
        </p:spPr>
        <p:txBody>
          <a:bodyPr wrap="square" lIns="90000" tIns="46800" rIns="90000" bIns="0" anchor="b" anchorCtr="0"/>
          <a:p>
            <a:pPr>
              <a:lnSpc>
                <a:spcPct val="120000"/>
              </a:lnSpc>
            </a:pPr>
            <a:r>
              <a:rPr lang="zh-CN" altLang="en-US" sz="1600" b="1" spc="300">
                <a:solidFill>
                  <a:srgbClr val="1AA3AA"/>
                </a:solidFill>
                <a:latin typeface="黑体" panose="02010609060101010101" charset="-122"/>
                <a:ea typeface="黑体" panose="02010609060101010101" charset="-122"/>
                <a:cs typeface="+mn-ea"/>
              </a:rPr>
              <a:t>（三）随意选择合作伙伴</a:t>
            </a:r>
            <a:endParaRPr lang="zh-CN" altLang="en-US" sz="1600" b="1" spc="300">
              <a:solidFill>
                <a:srgbClr val="1AA3AA"/>
              </a:solidFill>
              <a:latin typeface="黑体" panose="02010609060101010101" charset="-122"/>
              <a:ea typeface="黑体" panose="02010609060101010101" charset="-122"/>
              <a:cs typeface="+mn-ea"/>
            </a:endParaRPr>
          </a:p>
        </p:txBody>
      </p:sp>
      <p:sp>
        <p:nvSpPr>
          <p:cNvPr id="3" name="任意多边形 2"/>
          <p:cNvSpPr/>
          <p:nvPr>
            <p:custDataLst>
              <p:tags r:id="rId3"/>
            </p:custDataLst>
          </p:nvPr>
        </p:nvSpPr>
        <p:spPr>
          <a:xfrm>
            <a:off x="4972862"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2306886 w 2574384"/>
              <a:gd name="connsiteY5" fmla="*/ 2105887 h 2815436"/>
              <a:gd name="connsiteX6" fmla="*/ 2347261 w 2574384"/>
              <a:gd name="connsiteY6" fmla="*/ 2180273 h 2815436"/>
              <a:gd name="connsiteX7" fmla="*/ 2383190 w 2574384"/>
              <a:gd name="connsiteY7" fmla="*/ 2358236 h 2815436"/>
              <a:gd name="connsiteX8" fmla="*/ 1925990 w 2574384"/>
              <a:gd name="connsiteY8" fmla="*/ 2815436 h 2815436"/>
              <a:gd name="connsiteX9" fmla="*/ 1546872 w 2574384"/>
              <a:gd name="connsiteY9" fmla="*/ 2613861 h 2815436"/>
              <a:gd name="connsiteX10" fmla="*/ 1505389 w 2574384"/>
              <a:gd name="connsiteY10" fmla="*/ 2537433 h 2815436"/>
              <a:gd name="connsiteX11" fmla="*/ 1287192 w 2574384"/>
              <a:gd name="connsiteY11" fmla="*/ 2654916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2306886" y="2105887"/>
                </a:lnTo>
                <a:lnTo>
                  <a:pt x="2347261" y="2180273"/>
                </a:lnTo>
                <a:cubicBezTo>
                  <a:pt x="2370397" y="2234972"/>
                  <a:pt x="2383190" y="2295110"/>
                  <a:pt x="2383190" y="2358236"/>
                </a:cubicBezTo>
                <a:cubicBezTo>
                  <a:pt x="2383190" y="2610741"/>
                  <a:pt x="2178495" y="2815436"/>
                  <a:pt x="1925990" y="2815436"/>
                </a:cubicBezTo>
                <a:cubicBezTo>
                  <a:pt x="1768174" y="2815436"/>
                  <a:pt x="1629035" y="2735477"/>
                  <a:pt x="1546872" y="2613861"/>
                </a:cubicBezTo>
                <a:lnTo>
                  <a:pt x="1505389" y="2537433"/>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3" name="任意多边形 22"/>
          <p:cNvSpPr/>
          <p:nvPr>
            <p:custDataLst>
              <p:tags r:id="rId4"/>
            </p:custDataLst>
          </p:nvPr>
        </p:nvSpPr>
        <p:spPr>
          <a:xfrm>
            <a:off x="6474696" y="1584213"/>
            <a:ext cx="1453455" cy="1589549"/>
          </a:xfrm>
          <a:custGeom>
            <a:avLst/>
            <a:gdLst>
              <a:gd name="connsiteX0" fmla="*/ 1287192 w 2574384"/>
              <a:gd name="connsiteY0" fmla="*/ 0 h 2815436"/>
              <a:gd name="connsiteX1" fmla="*/ 2574383 w 2574384"/>
              <a:gd name="connsiteY1" fmla="*/ 693056 h 2815436"/>
              <a:gd name="connsiteX2" fmla="*/ 2574384 w 2574384"/>
              <a:gd name="connsiteY2" fmla="*/ 693056 h 2815436"/>
              <a:gd name="connsiteX3" fmla="*/ 2574384 w 2574384"/>
              <a:gd name="connsiteY3" fmla="*/ 1961860 h 2815436"/>
              <a:gd name="connsiteX4" fmla="*/ 2574383 w 2574384"/>
              <a:gd name="connsiteY4" fmla="*/ 1961860 h 2815436"/>
              <a:gd name="connsiteX5" fmla="*/ 1287192 w 2574384"/>
              <a:gd name="connsiteY5" fmla="*/ 2654916 h 2815436"/>
              <a:gd name="connsiteX6" fmla="*/ 1071715 w 2574384"/>
              <a:gd name="connsiteY6" fmla="*/ 2538898 h 2815436"/>
              <a:gd name="connsiteX7" fmla="*/ 1031027 w 2574384"/>
              <a:gd name="connsiteY7" fmla="*/ 2613861 h 2815436"/>
              <a:gd name="connsiteX8" fmla="*/ 651909 w 2574384"/>
              <a:gd name="connsiteY8" fmla="*/ 2815436 h 2815436"/>
              <a:gd name="connsiteX9" fmla="*/ 194709 w 2574384"/>
              <a:gd name="connsiteY9" fmla="*/ 2358236 h 2815436"/>
              <a:gd name="connsiteX10" fmla="*/ 230638 w 2574384"/>
              <a:gd name="connsiteY10" fmla="*/ 2180273 h 2815436"/>
              <a:gd name="connsiteX11" fmla="*/ 270218 w 2574384"/>
              <a:gd name="connsiteY11" fmla="*/ 2107352 h 2815436"/>
              <a:gd name="connsiteX12" fmla="*/ 0 w 2574384"/>
              <a:gd name="connsiteY12" fmla="*/ 1961860 h 2815436"/>
              <a:gd name="connsiteX13" fmla="*/ 1 w 2574384"/>
              <a:gd name="connsiteY13" fmla="*/ 1961860 h 2815436"/>
              <a:gd name="connsiteX14" fmla="*/ 1 w 2574384"/>
              <a:gd name="connsiteY14" fmla="*/ 693056 h 2815436"/>
              <a:gd name="connsiteX15" fmla="*/ 0 w 2574384"/>
              <a:gd name="connsiteY15" fmla="*/ 693056 h 28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4384" h="2815436">
                <a:moveTo>
                  <a:pt x="1287192" y="0"/>
                </a:moveTo>
                <a:lnTo>
                  <a:pt x="2574383" y="693056"/>
                </a:lnTo>
                <a:lnTo>
                  <a:pt x="2574384" y="693056"/>
                </a:lnTo>
                <a:lnTo>
                  <a:pt x="2574384" y="1961860"/>
                </a:lnTo>
                <a:lnTo>
                  <a:pt x="2574383" y="1961860"/>
                </a:lnTo>
                <a:lnTo>
                  <a:pt x="1287192" y="2654916"/>
                </a:lnTo>
                <a:lnTo>
                  <a:pt x="1071715" y="2538898"/>
                </a:lnTo>
                <a:lnTo>
                  <a:pt x="1031027" y="2613861"/>
                </a:lnTo>
                <a:cubicBezTo>
                  <a:pt x="948865" y="2735477"/>
                  <a:pt x="809725" y="2815436"/>
                  <a:pt x="651909" y="2815436"/>
                </a:cubicBezTo>
                <a:cubicBezTo>
                  <a:pt x="399404" y="2815436"/>
                  <a:pt x="194709" y="2610741"/>
                  <a:pt x="194709" y="2358236"/>
                </a:cubicBezTo>
                <a:cubicBezTo>
                  <a:pt x="194709" y="2295110"/>
                  <a:pt x="207502" y="2234972"/>
                  <a:pt x="230638" y="2180273"/>
                </a:cubicBezTo>
                <a:lnTo>
                  <a:pt x="270218" y="2107352"/>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4" name="任意多边形 23"/>
          <p:cNvSpPr/>
          <p:nvPr>
            <p:custDataLst>
              <p:tags r:id="rId5"/>
            </p:custDataLst>
          </p:nvPr>
        </p:nvSpPr>
        <p:spPr>
          <a:xfrm>
            <a:off x="6952682" y="2738748"/>
            <a:ext cx="1711583" cy="1498922"/>
          </a:xfrm>
          <a:custGeom>
            <a:avLst/>
            <a:gdLst>
              <a:gd name="connsiteX0" fmla="*/ 1744392 w 3031584"/>
              <a:gd name="connsiteY0" fmla="*/ 0 h 2654916"/>
              <a:gd name="connsiteX1" fmla="*/ 3031583 w 3031584"/>
              <a:gd name="connsiteY1" fmla="*/ 693056 h 2654916"/>
              <a:gd name="connsiteX2" fmla="*/ 3031584 w 3031584"/>
              <a:gd name="connsiteY2" fmla="*/ 693056 h 2654916"/>
              <a:gd name="connsiteX3" fmla="*/ 3031584 w 3031584"/>
              <a:gd name="connsiteY3" fmla="*/ 1961860 h 2654916"/>
              <a:gd name="connsiteX4" fmla="*/ 3031583 w 3031584"/>
              <a:gd name="connsiteY4" fmla="*/ 1961860 h 2654916"/>
              <a:gd name="connsiteX5" fmla="*/ 1744392 w 3031584"/>
              <a:gd name="connsiteY5" fmla="*/ 2654916 h 2654916"/>
              <a:gd name="connsiteX6" fmla="*/ 457200 w 3031584"/>
              <a:gd name="connsiteY6" fmla="*/ 1961860 h 2654916"/>
              <a:gd name="connsiteX7" fmla="*/ 457201 w 3031584"/>
              <a:gd name="connsiteY7" fmla="*/ 1961860 h 2654916"/>
              <a:gd name="connsiteX8" fmla="*/ 457201 w 3031584"/>
              <a:gd name="connsiteY8" fmla="*/ 1784658 h 2654916"/>
              <a:gd name="connsiteX9" fmla="*/ 457200 w 3031584"/>
              <a:gd name="connsiteY9" fmla="*/ 1784658 h 2654916"/>
              <a:gd name="connsiteX10" fmla="*/ 0 w 3031584"/>
              <a:gd name="connsiteY10" fmla="*/ 1327458 h 2654916"/>
              <a:gd name="connsiteX11" fmla="*/ 457200 w 3031584"/>
              <a:gd name="connsiteY11" fmla="*/ 870258 h 2654916"/>
              <a:gd name="connsiteX12" fmla="*/ 457201 w 3031584"/>
              <a:gd name="connsiteY12" fmla="*/ 870258 h 2654916"/>
              <a:gd name="connsiteX13" fmla="*/ 457201 w 3031584"/>
              <a:gd name="connsiteY13" fmla="*/ 693056 h 2654916"/>
              <a:gd name="connsiteX14" fmla="*/ 457200 w 3031584"/>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31584" h="2654916">
                <a:moveTo>
                  <a:pt x="1744392" y="0"/>
                </a:moveTo>
                <a:lnTo>
                  <a:pt x="3031583" y="693056"/>
                </a:lnTo>
                <a:lnTo>
                  <a:pt x="3031584" y="693056"/>
                </a:lnTo>
                <a:lnTo>
                  <a:pt x="3031584" y="1961860"/>
                </a:lnTo>
                <a:lnTo>
                  <a:pt x="3031583" y="1961860"/>
                </a:lnTo>
                <a:lnTo>
                  <a:pt x="1744392" y="2654916"/>
                </a:lnTo>
                <a:lnTo>
                  <a:pt x="457200" y="1961860"/>
                </a:lnTo>
                <a:lnTo>
                  <a:pt x="457201" y="1961860"/>
                </a:lnTo>
                <a:lnTo>
                  <a:pt x="457201" y="1784658"/>
                </a:lnTo>
                <a:lnTo>
                  <a:pt x="457200" y="1784658"/>
                </a:lnTo>
                <a:cubicBezTo>
                  <a:pt x="204695" y="1784658"/>
                  <a:pt x="0" y="1579963"/>
                  <a:pt x="0" y="1327458"/>
                </a:cubicBezTo>
                <a:cubicBezTo>
                  <a:pt x="0" y="1074953"/>
                  <a:pt x="204695" y="870258"/>
                  <a:pt x="457200" y="870258"/>
                </a:cubicBezTo>
                <a:lnTo>
                  <a:pt x="457201" y="870258"/>
                </a:lnTo>
                <a:lnTo>
                  <a:pt x="457201" y="693056"/>
                </a:lnTo>
                <a:lnTo>
                  <a:pt x="45720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5" name="任意多边形 24"/>
          <p:cNvSpPr/>
          <p:nvPr>
            <p:custDataLst>
              <p:tags r:id="rId6"/>
            </p:custDataLst>
          </p:nvPr>
        </p:nvSpPr>
        <p:spPr>
          <a:xfrm>
            <a:off x="4240717" y="2738748"/>
            <a:ext cx="1695519" cy="1498922"/>
          </a:xfrm>
          <a:custGeom>
            <a:avLst/>
            <a:gdLst>
              <a:gd name="connsiteX0" fmla="*/ 1287192 w 3003132"/>
              <a:gd name="connsiteY0" fmla="*/ 0 h 2654916"/>
              <a:gd name="connsiteX1" fmla="*/ 2574383 w 3003132"/>
              <a:gd name="connsiteY1" fmla="*/ 693056 h 2654916"/>
              <a:gd name="connsiteX2" fmla="*/ 2574384 w 3003132"/>
              <a:gd name="connsiteY2" fmla="*/ 693056 h 2654916"/>
              <a:gd name="connsiteX3" fmla="*/ 2574384 w 3003132"/>
              <a:gd name="connsiteY3" fmla="*/ 853922 h 2654916"/>
              <a:gd name="connsiteX4" fmla="*/ 2638074 w 3003132"/>
              <a:gd name="connsiteY4" fmla="*/ 860343 h 2654916"/>
              <a:gd name="connsiteX5" fmla="*/ 3003132 w 3003132"/>
              <a:gd name="connsiteY5" fmla="*/ 1308254 h 2654916"/>
              <a:gd name="connsiteX6" fmla="*/ 2638074 w 3003132"/>
              <a:gd name="connsiteY6" fmla="*/ 1756166 h 2654916"/>
              <a:gd name="connsiteX7" fmla="*/ 2574384 w 3003132"/>
              <a:gd name="connsiteY7" fmla="*/ 1762586 h 2654916"/>
              <a:gd name="connsiteX8" fmla="*/ 2574384 w 3003132"/>
              <a:gd name="connsiteY8" fmla="*/ 1961860 h 2654916"/>
              <a:gd name="connsiteX9" fmla="*/ 2574383 w 3003132"/>
              <a:gd name="connsiteY9" fmla="*/ 1961860 h 2654916"/>
              <a:gd name="connsiteX10" fmla="*/ 1287192 w 3003132"/>
              <a:gd name="connsiteY10" fmla="*/ 2654916 h 2654916"/>
              <a:gd name="connsiteX11" fmla="*/ 0 w 3003132"/>
              <a:gd name="connsiteY11" fmla="*/ 1961860 h 2654916"/>
              <a:gd name="connsiteX12" fmla="*/ 1 w 3003132"/>
              <a:gd name="connsiteY12" fmla="*/ 1961860 h 2654916"/>
              <a:gd name="connsiteX13" fmla="*/ 1 w 3003132"/>
              <a:gd name="connsiteY13" fmla="*/ 693056 h 2654916"/>
              <a:gd name="connsiteX14" fmla="*/ 0 w 3003132"/>
              <a:gd name="connsiteY14" fmla="*/ 693056 h 265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3132" h="2654916">
                <a:moveTo>
                  <a:pt x="1287192" y="0"/>
                </a:moveTo>
                <a:lnTo>
                  <a:pt x="2574383" y="693056"/>
                </a:lnTo>
                <a:lnTo>
                  <a:pt x="2574384" y="693056"/>
                </a:lnTo>
                <a:lnTo>
                  <a:pt x="2574384" y="853922"/>
                </a:lnTo>
                <a:lnTo>
                  <a:pt x="2638074" y="860343"/>
                </a:lnTo>
                <a:cubicBezTo>
                  <a:pt x="2846412" y="902975"/>
                  <a:pt x="3003132" y="1087312"/>
                  <a:pt x="3003132" y="1308254"/>
                </a:cubicBezTo>
                <a:cubicBezTo>
                  <a:pt x="3003132" y="1529196"/>
                  <a:pt x="2846412" y="1713533"/>
                  <a:pt x="2638074" y="1756166"/>
                </a:cubicBezTo>
                <a:lnTo>
                  <a:pt x="2574384" y="1762586"/>
                </a:lnTo>
                <a:lnTo>
                  <a:pt x="2574384" y="1961860"/>
                </a:lnTo>
                <a:lnTo>
                  <a:pt x="2574383" y="1961860"/>
                </a:lnTo>
                <a:lnTo>
                  <a:pt x="1287192" y="2654916"/>
                </a:lnTo>
                <a:lnTo>
                  <a:pt x="0" y="1961860"/>
                </a:lnTo>
                <a:lnTo>
                  <a:pt x="1" y="1961860"/>
                </a:lnTo>
                <a:lnTo>
                  <a:pt x="1" y="693056"/>
                </a:lnTo>
                <a:lnTo>
                  <a:pt x="0" y="693056"/>
                </a:ln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6" name="任意多边形 25"/>
          <p:cNvSpPr/>
          <p:nvPr>
            <p:custDataLst>
              <p:tags r:id="rId7"/>
            </p:custDataLst>
          </p:nvPr>
        </p:nvSpPr>
        <p:spPr>
          <a:xfrm>
            <a:off x="4972862" y="3780972"/>
            <a:ext cx="1453455" cy="1611233"/>
          </a:xfrm>
          <a:custGeom>
            <a:avLst/>
            <a:gdLst>
              <a:gd name="connsiteX0" fmla="*/ 1920719 w 2574384"/>
              <a:gd name="connsiteY0" fmla="*/ 0 h 2853844"/>
              <a:gd name="connsiteX1" fmla="*/ 2377919 w 2574384"/>
              <a:gd name="connsiteY1" fmla="*/ 457200 h 2853844"/>
              <a:gd name="connsiteX2" fmla="*/ 2299837 w 2574384"/>
              <a:gd name="connsiteY2" fmla="*/ 712825 h 2853844"/>
              <a:gd name="connsiteX3" fmla="*/ 2281934 w 2574384"/>
              <a:gd name="connsiteY3" fmla="*/ 734523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1287192 w 2574384"/>
              <a:gd name="connsiteY13" fmla="*/ 198928 h 2853844"/>
              <a:gd name="connsiteX14" fmla="*/ 1490412 w 2574384"/>
              <a:gd name="connsiteY14" fmla="*/ 308347 h 2853844"/>
              <a:gd name="connsiteX15" fmla="*/ 1499448 w 2574384"/>
              <a:gd name="connsiteY15" fmla="*/ 279237 h 2853844"/>
              <a:gd name="connsiteX16" fmla="*/ 192071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1920719" y="0"/>
                </a:moveTo>
                <a:cubicBezTo>
                  <a:pt x="2173224" y="0"/>
                  <a:pt x="2377919" y="204695"/>
                  <a:pt x="2377919" y="457200"/>
                </a:cubicBezTo>
                <a:cubicBezTo>
                  <a:pt x="2377919" y="551890"/>
                  <a:pt x="2349134" y="639856"/>
                  <a:pt x="2299837" y="712825"/>
                </a:cubicBezTo>
                <a:lnTo>
                  <a:pt x="2281934" y="734523"/>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1287192" y="198928"/>
                </a:lnTo>
                <a:lnTo>
                  <a:pt x="1490412" y="308347"/>
                </a:lnTo>
                <a:lnTo>
                  <a:pt x="1499448" y="279237"/>
                </a:lnTo>
                <a:cubicBezTo>
                  <a:pt x="1568855" y="115141"/>
                  <a:pt x="1731340" y="0"/>
                  <a:pt x="192071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7" name="任意多边形 26"/>
          <p:cNvSpPr/>
          <p:nvPr>
            <p:custDataLst>
              <p:tags r:id="rId8"/>
            </p:custDataLst>
          </p:nvPr>
        </p:nvSpPr>
        <p:spPr>
          <a:xfrm>
            <a:off x="6474696" y="3780972"/>
            <a:ext cx="1453455" cy="1611233"/>
          </a:xfrm>
          <a:custGeom>
            <a:avLst/>
            <a:gdLst>
              <a:gd name="connsiteX0" fmla="*/ 651909 w 2574384"/>
              <a:gd name="connsiteY0" fmla="*/ 0 h 2853844"/>
              <a:gd name="connsiteX1" fmla="*/ 1073180 w 2574384"/>
              <a:gd name="connsiteY1" fmla="*/ 279237 h 2853844"/>
              <a:gd name="connsiteX2" fmla="*/ 1082468 w 2574384"/>
              <a:gd name="connsiteY2" fmla="*/ 309157 h 2853844"/>
              <a:gd name="connsiteX3" fmla="*/ 1287192 w 2574384"/>
              <a:gd name="connsiteY3" fmla="*/ 198928 h 2853844"/>
              <a:gd name="connsiteX4" fmla="*/ 2574383 w 2574384"/>
              <a:gd name="connsiteY4" fmla="*/ 891985 h 2853844"/>
              <a:gd name="connsiteX5" fmla="*/ 2574384 w 2574384"/>
              <a:gd name="connsiteY5" fmla="*/ 891985 h 2853844"/>
              <a:gd name="connsiteX6" fmla="*/ 2574384 w 2574384"/>
              <a:gd name="connsiteY6" fmla="*/ 2160788 h 2853844"/>
              <a:gd name="connsiteX7" fmla="*/ 2574383 w 2574384"/>
              <a:gd name="connsiteY7" fmla="*/ 2160788 h 2853844"/>
              <a:gd name="connsiteX8" fmla="*/ 1287192 w 2574384"/>
              <a:gd name="connsiteY8" fmla="*/ 2853844 h 2853844"/>
              <a:gd name="connsiteX9" fmla="*/ 0 w 2574384"/>
              <a:gd name="connsiteY9" fmla="*/ 2160788 h 2853844"/>
              <a:gd name="connsiteX10" fmla="*/ 1 w 2574384"/>
              <a:gd name="connsiteY10" fmla="*/ 2160788 h 2853844"/>
              <a:gd name="connsiteX11" fmla="*/ 1 w 2574384"/>
              <a:gd name="connsiteY11" fmla="*/ 891985 h 2853844"/>
              <a:gd name="connsiteX12" fmla="*/ 0 w 2574384"/>
              <a:gd name="connsiteY12" fmla="*/ 891985 h 2853844"/>
              <a:gd name="connsiteX13" fmla="*/ 291234 w 2574384"/>
              <a:gd name="connsiteY13" fmla="*/ 735177 h 2853844"/>
              <a:gd name="connsiteX14" fmla="*/ 272791 w 2574384"/>
              <a:gd name="connsiteY14" fmla="*/ 712825 h 2853844"/>
              <a:gd name="connsiteX15" fmla="*/ 194709 w 2574384"/>
              <a:gd name="connsiteY15" fmla="*/ 457200 h 2853844"/>
              <a:gd name="connsiteX16" fmla="*/ 651909 w 2574384"/>
              <a:gd name="connsiteY16" fmla="*/ 0 h 285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4384" h="2853844">
                <a:moveTo>
                  <a:pt x="651909" y="0"/>
                </a:moveTo>
                <a:cubicBezTo>
                  <a:pt x="841288" y="0"/>
                  <a:pt x="1003773" y="115141"/>
                  <a:pt x="1073180" y="279237"/>
                </a:cubicBezTo>
                <a:lnTo>
                  <a:pt x="1082468" y="309157"/>
                </a:lnTo>
                <a:lnTo>
                  <a:pt x="1287192" y="198928"/>
                </a:lnTo>
                <a:lnTo>
                  <a:pt x="2574383" y="891985"/>
                </a:lnTo>
                <a:lnTo>
                  <a:pt x="2574384" y="891985"/>
                </a:lnTo>
                <a:lnTo>
                  <a:pt x="2574384" y="2160788"/>
                </a:lnTo>
                <a:lnTo>
                  <a:pt x="2574383" y="2160788"/>
                </a:lnTo>
                <a:lnTo>
                  <a:pt x="1287192" y="2853844"/>
                </a:lnTo>
                <a:lnTo>
                  <a:pt x="0" y="2160788"/>
                </a:lnTo>
                <a:lnTo>
                  <a:pt x="1" y="2160788"/>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ysClr val="window" lastClr="FFFFFF">
              <a:lumMod val="95000"/>
            </a:sysClr>
          </a:solidFill>
          <a:ln>
            <a:solidFill>
              <a:sysClr val="window" lastClr="FFFFFF">
                <a:lumMod val="85000"/>
              </a:sysClr>
            </a:solidFill>
          </a:ln>
          <a:effectLst/>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8" name="任意多边形 27"/>
          <p:cNvSpPr/>
          <p:nvPr>
            <p:custDataLst>
              <p:tags r:id="rId9"/>
            </p:custDataLst>
          </p:nvPr>
        </p:nvSpPr>
        <p:spPr>
          <a:xfrm>
            <a:off x="5300815" y="2181739"/>
            <a:ext cx="1125502" cy="992023"/>
          </a:xfrm>
          <a:custGeom>
            <a:avLst/>
            <a:gdLst>
              <a:gd name="connsiteX0" fmla="*/ 1993508 w 1993508"/>
              <a:gd name="connsiteY0" fmla="*/ 0 h 1757088"/>
              <a:gd name="connsiteX1" fmla="*/ 1993508 w 1993508"/>
              <a:gd name="connsiteY1" fmla="*/ 903512 h 1757088"/>
              <a:gd name="connsiteX2" fmla="*/ 1993507 w 1993508"/>
              <a:gd name="connsiteY2" fmla="*/ 903512 h 1757088"/>
              <a:gd name="connsiteX3" fmla="*/ 1726010 w 1993508"/>
              <a:gd name="connsiteY3" fmla="*/ 1047539 h 1757088"/>
              <a:gd name="connsiteX4" fmla="*/ 1766385 w 1993508"/>
              <a:gd name="connsiteY4" fmla="*/ 1121925 h 1757088"/>
              <a:gd name="connsiteX5" fmla="*/ 1802314 w 1993508"/>
              <a:gd name="connsiteY5" fmla="*/ 1299888 h 1757088"/>
              <a:gd name="connsiteX6" fmla="*/ 1345114 w 1993508"/>
              <a:gd name="connsiteY6" fmla="*/ 1757088 h 1757088"/>
              <a:gd name="connsiteX7" fmla="*/ 965996 w 1993508"/>
              <a:gd name="connsiteY7" fmla="*/ 1555513 h 1757088"/>
              <a:gd name="connsiteX8" fmla="*/ 924513 w 1993508"/>
              <a:gd name="connsiteY8" fmla="*/ 1479085 h 1757088"/>
              <a:gd name="connsiteX9" fmla="*/ 706316 w 1993508"/>
              <a:gd name="connsiteY9" fmla="*/ 1596568 h 1757088"/>
              <a:gd name="connsiteX10" fmla="*/ 0 w 1993508"/>
              <a:gd name="connsiteY10" fmla="*/ 1216270 h 1757088"/>
              <a:gd name="connsiteX11" fmla="*/ 3060 w 1993508"/>
              <a:gd name="connsiteY11" fmla="*/ 1209917 h 1757088"/>
              <a:gd name="connsiteX12" fmla="*/ 1803031 w 1993508"/>
              <a:gd name="connsiteY12" fmla="*/ 9618 h 175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3508" h="1757088">
                <a:moveTo>
                  <a:pt x="1993508" y="0"/>
                </a:moveTo>
                <a:lnTo>
                  <a:pt x="1993508" y="903512"/>
                </a:lnTo>
                <a:lnTo>
                  <a:pt x="1993507" y="903512"/>
                </a:lnTo>
                <a:lnTo>
                  <a:pt x="1726010" y="1047539"/>
                </a:lnTo>
                <a:lnTo>
                  <a:pt x="1766385" y="1121925"/>
                </a:lnTo>
                <a:cubicBezTo>
                  <a:pt x="1789521" y="1176624"/>
                  <a:pt x="1802314" y="1236762"/>
                  <a:pt x="1802314" y="1299888"/>
                </a:cubicBezTo>
                <a:cubicBezTo>
                  <a:pt x="1802314" y="1552393"/>
                  <a:pt x="1597619" y="1757088"/>
                  <a:pt x="1345114" y="1757088"/>
                </a:cubicBezTo>
                <a:cubicBezTo>
                  <a:pt x="1187298" y="1757088"/>
                  <a:pt x="1048159" y="1677129"/>
                  <a:pt x="965996" y="1555513"/>
                </a:cubicBezTo>
                <a:lnTo>
                  <a:pt x="924513" y="1479085"/>
                </a:lnTo>
                <a:lnTo>
                  <a:pt x="706316" y="1596568"/>
                </a:lnTo>
                <a:lnTo>
                  <a:pt x="0" y="1216270"/>
                </a:lnTo>
                <a:lnTo>
                  <a:pt x="3060" y="1209917"/>
                </a:lnTo>
                <a:cubicBezTo>
                  <a:pt x="359655" y="553485"/>
                  <a:pt x="1024331" y="88700"/>
                  <a:pt x="1803031" y="9618"/>
                </a:cubicBezTo>
                <a:close/>
              </a:path>
            </a:pathLst>
          </a:custGeom>
          <a:solidFill>
            <a:srgbClr val="1F74AD"/>
          </a:solidFill>
          <a:ln w="285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5" name="任意多边形 4"/>
          <p:cNvSpPr/>
          <p:nvPr>
            <p:custDataLst>
              <p:tags r:id="rId10"/>
            </p:custDataLst>
          </p:nvPr>
        </p:nvSpPr>
        <p:spPr>
          <a:xfrm>
            <a:off x="6474696" y="2181539"/>
            <a:ext cx="1128653" cy="992223"/>
          </a:xfrm>
          <a:custGeom>
            <a:avLst/>
            <a:gdLst>
              <a:gd name="connsiteX0" fmla="*/ 1 w 1999090"/>
              <a:gd name="connsiteY0" fmla="*/ 0 h 1757443"/>
              <a:gd name="connsiteX1" fmla="*/ 197506 w 1999090"/>
              <a:gd name="connsiteY1" fmla="*/ 9973 h 1757443"/>
              <a:gd name="connsiteX2" fmla="*/ 1997477 w 1999090"/>
              <a:gd name="connsiteY2" fmla="*/ 1210272 h 1757443"/>
              <a:gd name="connsiteX3" fmla="*/ 1999090 w 1999090"/>
              <a:gd name="connsiteY3" fmla="*/ 1213620 h 1757443"/>
              <a:gd name="connsiteX4" fmla="*/ 1287192 w 1999090"/>
              <a:gd name="connsiteY4" fmla="*/ 1596923 h 1757443"/>
              <a:gd name="connsiteX5" fmla="*/ 1071715 w 1999090"/>
              <a:gd name="connsiteY5" fmla="*/ 1480905 h 1757443"/>
              <a:gd name="connsiteX6" fmla="*/ 1031027 w 1999090"/>
              <a:gd name="connsiteY6" fmla="*/ 1555868 h 1757443"/>
              <a:gd name="connsiteX7" fmla="*/ 651909 w 1999090"/>
              <a:gd name="connsiteY7" fmla="*/ 1757443 h 1757443"/>
              <a:gd name="connsiteX8" fmla="*/ 194709 w 1999090"/>
              <a:gd name="connsiteY8" fmla="*/ 1300243 h 1757443"/>
              <a:gd name="connsiteX9" fmla="*/ 230638 w 1999090"/>
              <a:gd name="connsiteY9" fmla="*/ 1122280 h 1757443"/>
              <a:gd name="connsiteX10" fmla="*/ 270218 w 1999090"/>
              <a:gd name="connsiteY10" fmla="*/ 1049359 h 1757443"/>
              <a:gd name="connsiteX11" fmla="*/ 0 w 1999090"/>
              <a:gd name="connsiteY11" fmla="*/ 903867 h 1757443"/>
              <a:gd name="connsiteX12" fmla="*/ 1 w 1999090"/>
              <a:gd name="connsiteY12" fmla="*/ 903867 h 175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090" h="1757443">
                <a:moveTo>
                  <a:pt x="1" y="0"/>
                </a:moveTo>
                <a:lnTo>
                  <a:pt x="197506" y="9973"/>
                </a:lnTo>
                <a:cubicBezTo>
                  <a:pt x="976206" y="89055"/>
                  <a:pt x="1640882" y="553840"/>
                  <a:pt x="1997477" y="1210272"/>
                </a:cubicBezTo>
                <a:lnTo>
                  <a:pt x="1999090" y="1213620"/>
                </a:lnTo>
                <a:lnTo>
                  <a:pt x="1287192" y="1596923"/>
                </a:lnTo>
                <a:lnTo>
                  <a:pt x="1071715" y="1480905"/>
                </a:lnTo>
                <a:lnTo>
                  <a:pt x="1031027" y="1555868"/>
                </a:lnTo>
                <a:cubicBezTo>
                  <a:pt x="948865" y="1677484"/>
                  <a:pt x="809725" y="1757443"/>
                  <a:pt x="651909" y="1757443"/>
                </a:cubicBezTo>
                <a:cubicBezTo>
                  <a:pt x="399404" y="1757443"/>
                  <a:pt x="194709" y="1552748"/>
                  <a:pt x="194709" y="1300243"/>
                </a:cubicBezTo>
                <a:cubicBezTo>
                  <a:pt x="194709" y="1237117"/>
                  <a:pt x="207502" y="1176979"/>
                  <a:pt x="230638" y="1122280"/>
                </a:cubicBezTo>
                <a:lnTo>
                  <a:pt x="270218" y="1049359"/>
                </a:lnTo>
                <a:lnTo>
                  <a:pt x="0" y="903867"/>
                </a:lnTo>
                <a:lnTo>
                  <a:pt x="1" y="903867"/>
                </a:lnTo>
                <a:close/>
              </a:path>
            </a:pathLst>
          </a:custGeom>
          <a:solidFill>
            <a:srgbClr val="3498DB"/>
          </a:solidFill>
          <a:ln w="285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0" name="任意多边形 29"/>
          <p:cNvSpPr/>
          <p:nvPr>
            <p:custDataLst>
              <p:tags r:id="rId11"/>
            </p:custDataLst>
          </p:nvPr>
        </p:nvSpPr>
        <p:spPr>
          <a:xfrm>
            <a:off x="6952683" y="2907984"/>
            <a:ext cx="807600" cy="1160452"/>
          </a:xfrm>
          <a:custGeom>
            <a:avLst/>
            <a:gdLst>
              <a:gd name="connsiteX0" fmla="*/ 1187673 w 1430435"/>
              <a:gd name="connsiteY0" fmla="*/ 0 h 2055413"/>
              <a:gd name="connsiteX1" fmla="*/ 1248402 w 1430435"/>
              <a:gd name="connsiteY1" fmla="*/ 126065 h 2055413"/>
              <a:gd name="connsiteX2" fmla="*/ 1430435 w 1430435"/>
              <a:gd name="connsiteY2" fmla="*/ 1027706 h 2055413"/>
              <a:gd name="connsiteX3" fmla="*/ 1248402 w 1430435"/>
              <a:gd name="connsiteY3" fmla="*/ 1929347 h 2055413"/>
              <a:gd name="connsiteX4" fmla="*/ 1187673 w 1430435"/>
              <a:gd name="connsiteY4" fmla="*/ 2055413 h 2055413"/>
              <a:gd name="connsiteX5" fmla="*/ 457200 w 1430435"/>
              <a:gd name="connsiteY5" fmla="*/ 1662108 h 2055413"/>
              <a:gd name="connsiteX6" fmla="*/ 457201 w 1430435"/>
              <a:gd name="connsiteY6" fmla="*/ 1662108 h 2055413"/>
              <a:gd name="connsiteX7" fmla="*/ 457201 w 1430435"/>
              <a:gd name="connsiteY7" fmla="*/ 1484906 h 2055413"/>
              <a:gd name="connsiteX8" fmla="*/ 457200 w 1430435"/>
              <a:gd name="connsiteY8" fmla="*/ 1484906 h 2055413"/>
              <a:gd name="connsiteX9" fmla="*/ 0 w 1430435"/>
              <a:gd name="connsiteY9" fmla="*/ 1027706 h 2055413"/>
              <a:gd name="connsiteX10" fmla="*/ 457200 w 1430435"/>
              <a:gd name="connsiteY10" fmla="*/ 570506 h 2055413"/>
              <a:gd name="connsiteX11" fmla="*/ 457201 w 1430435"/>
              <a:gd name="connsiteY11" fmla="*/ 570506 h 2055413"/>
              <a:gd name="connsiteX12" fmla="*/ 457201 w 1430435"/>
              <a:gd name="connsiteY12" fmla="*/ 393304 h 2055413"/>
              <a:gd name="connsiteX13" fmla="*/ 457200 w 1430435"/>
              <a:gd name="connsiteY13" fmla="*/ 393304 h 205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0435" h="2055413">
                <a:moveTo>
                  <a:pt x="1187673" y="0"/>
                </a:moveTo>
                <a:lnTo>
                  <a:pt x="1248402" y="126065"/>
                </a:lnTo>
                <a:cubicBezTo>
                  <a:pt x="1365618" y="403194"/>
                  <a:pt x="1430435" y="707881"/>
                  <a:pt x="1430435" y="1027706"/>
                </a:cubicBezTo>
                <a:cubicBezTo>
                  <a:pt x="1430435" y="1347532"/>
                  <a:pt x="1365618" y="1652219"/>
                  <a:pt x="1248402" y="1929347"/>
                </a:cubicBezTo>
                <a:lnTo>
                  <a:pt x="1187673" y="2055413"/>
                </a:lnTo>
                <a:lnTo>
                  <a:pt x="457200" y="1662108"/>
                </a:lnTo>
                <a:lnTo>
                  <a:pt x="457201" y="1662108"/>
                </a:lnTo>
                <a:lnTo>
                  <a:pt x="457201" y="1484906"/>
                </a:lnTo>
                <a:lnTo>
                  <a:pt x="457200" y="1484906"/>
                </a:lnTo>
                <a:cubicBezTo>
                  <a:pt x="204695" y="1484906"/>
                  <a:pt x="0" y="1280211"/>
                  <a:pt x="0" y="1027706"/>
                </a:cubicBezTo>
                <a:cubicBezTo>
                  <a:pt x="0" y="775201"/>
                  <a:pt x="204695" y="570506"/>
                  <a:pt x="457200" y="570506"/>
                </a:cubicBezTo>
                <a:lnTo>
                  <a:pt x="457201" y="570506"/>
                </a:lnTo>
                <a:lnTo>
                  <a:pt x="457201" y="393304"/>
                </a:lnTo>
                <a:lnTo>
                  <a:pt x="457200" y="393304"/>
                </a:lnTo>
                <a:close/>
              </a:path>
            </a:pathLst>
          </a:custGeom>
          <a:solidFill>
            <a:srgbClr val="1AA3AA"/>
          </a:solidFill>
          <a:ln w="285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1" name="任意多边形 30"/>
          <p:cNvSpPr/>
          <p:nvPr>
            <p:custDataLst>
              <p:tags r:id="rId12"/>
            </p:custDataLst>
          </p:nvPr>
        </p:nvSpPr>
        <p:spPr>
          <a:xfrm>
            <a:off x="6474696" y="3780972"/>
            <a:ext cx="1128653" cy="1013908"/>
          </a:xfrm>
          <a:custGeom>
            <a:avLst/>
            <a:gdLst>
              <a:gd name="connsiteX0" fmla="*/ 651909 w 1999090"/>
              <a:gd name="connsiteY0" fmla="*/ 0 h 1795851"/>
              <a:gd name="connsiteX1" fmla="*/ 1073180 w 1999090"/>
              <a:gd name="connsiteY1" fmla="*/ 279237 h 1795851"/>
              <a:gd name="connsiteX2" fmla="*/ 1082468 w 1999090"/>
              <a:gd name="connsiteY2" fmla="*/ 309157 h 1795851"/>
              <a:gd name="connsiteX3" fmla="*/ 1287192 w 1999090"/>
              <a:gd name="connsiteY3" fmla="*/ 198928 h 1795851"/>
              <a:gd name="connsiteX4" fmla="*/ 1999090 w 1999090"/>
              <a:gd name="connsiteY4" fmla="*/ 582232 h 1795851"/>
              <a:gd name="connsiteX5" fmla="*/ 1997477 w 1999090"/>
              <a:gd name="connsiteY5" fmla="*/ 585580 h 1795851"/>
              <a:gd name="connsiteX6" fmla="*/ 197506 w 1999090"/>
              <a:gd name="connsiteY6" fmla="*/ 1785878 h 1795851"/>
              <a:gd name="connsiteX7" fmla="*/ 1 w 1999090"/>
              <a:gd name="connsiteY7" fmla="*/ 1795851 h 1795851"/>
              <a:gd name="connsiteX8" fmla="*/ 1 w 1999090"/>
              <a:gd name="connsiteY8" fmla="*/ 891985 h 1795851"/>
              <a:gd name="connsiteX9" fmla="*/ 0 w 1999090"/>
              <a:gd name="connsiteY9" fmla="*/ 891985 h 1795851"/>
              <a:gd name="connsiteX10" fmla="*/ 291234 w 1999090"/>
              <a:gd name="connsiteY10" fmla="*/ 735177 h 1795851"/>
              <a:gd name="connsiteX11" fmla="*/ 272791 w 1999090"/>
              <a:gd name="connsiteY11" fmla="*/ 712825 h 1795851"/>
              <a:gd name="connsiteX12" fmla="*/ 194709 w 1999090"/>
              <a:gd name="connsiteY12" fmla="*/ 457200 h 1795851"/>
              <a:gd name="connsiteX13" fmla="*/ 651909 w 1999090"/>
              <a:gd name="connsiteY13" fmla="*/ 0 h 179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9090" h="1795851">
                <a:moveTo>
                  <a:pt x="651909" y="0"/>
                </a:moveTo>
                <a:cubicBezTo>
                  <a:pt x="841288" y="0"/>
                  <a:pt x="1003773" y="115141"/>
                  <a:pt x="1073180" y="279237"/>
                </a:cubicBezTo>
                <a:lnTo>
                  <a:pt x="1082468" y="309157"/>
                </a:lnTo>
                <a:lnTo>
                  <a:pt x="1287192" y="198928"/>
                </a:lnTo>
                <a:lnTo>
                  <a:pt x="1999090" y="582232"/>
                </a:lnTo>
                <a:lnTo>
                  <a:pt x="1997477" y="585580"/>
                </a:lnTo>
                <a:cubicBezTo>
                  <a:pt x="1640882" y="1242012"/>
                  <a:pt x="976206" y="1706797"/>
                  <a:pt x="197506" y="1785878"/>
                </a:cubicBezTo>
                <a:lnTo>
                  <a:pt x="1" y="1795851"/>
                </a:lnTo>
                <a:lnTo>
                  <a:pt x="1" y="891985"/>
                </a:lnTo>
                <a:lnTo>
                  <a:pt x="0" y="891985"/>
                </a:lnTo>
                <a:lnTo>
                  <a:pt x="291234" y="735177"/>
                </a:lnTo>
                <a:lnTo>
                  <a:pt x="272791" y="712825"/>
                </a:lnTo>
                <a:cubicBezTo>
                  <a:pt x="223494" y="639856"/>
                  <a:pt x="194709" y="551890"/>
                  <a:pt x="194709" y="457200"/>
                </a:cubicBezTo>
                <a:cubicBezTo>
                  <a:pt x="194709" y="204695"/>
                  <a:pt x="399404" y="0"/>
                  <a:pt x="651909" y="0"/>
                </a:cubicBezTo>
                <a:close/>
              </a:path>
            </a:pathLst>
          </a:custGeom>
          <a:solidFill>
            <a:srgbClr val="9BBB59"/>
          </a:solidFill>
          <a:ln w="2857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2" name="任意多边形 31"/>
          <p:cNvSpPr/>
          <p:nvPr>
            <p:custDataLst>
              <p:tags r:id="rId13"/>
            </p:custDataLst>
          </p:nvPr>
        </p:nvSpPr>
        <p:spPr>
          <a:xfrm>
            <a:off x="5144699" y="2907983"/>
            <a:ext cx="791537" cy="1160453"/>
          </a:xfrm>
          <a:custGeom>
            <a:avLst/>
            <a:gdLst>
              <a:gd name="connsiteX0" fmla="*/ 242762 w 1401984"/>
              <a:gd name="connsiteY0" fmla="*/ 0 h 2055414"/>
              <a:gd name="connsiteX1" fmla="*/ 973235 w 1401984"/>
              <a:gd name="connsiteY1" fmla="*/ 393305 h 2055414"/>
              <a:gd name="connsiteX2" fmla="*/ 973236 w 1401984"/>
              <a:gd name="connsiteY2" fmla="*/ 393305 h 2055414"/>
              <a:gd name="connsiteX3" fmla="*/ 973236 w 1401984"/>
              <a:gd name="connsiteY3" fmla="*/ 554171 h 2055414"/>
              <a:gd name="connsiteX4" fmla="*/ 1036926 w 1401984"/>
              <a:gd name="connsiteY4" fmla="*/ 560592 h 2055414"/>
              <a:gd name="connsiteX5" fmla="*/ 1401984 w 1401984"/>
              <a:gd name="connsiteY5" fmla="*/ 1008503 h 2055414"/>
              <a:gd name="connsiteX6" fmla="*/ 1036926 w 1401984"/>
              <a:gd name="connsiteY6" fmla="*/ 1456415 h 2055414"/>
              <a:gd name="connsiteX7" fmla="*/ 973236 w 1401984"/>
              <a:gd name="connsiteY7" fmla="*/ 1462835 h 2055414"/>
              <a:gd name="connsiteX8" fmla="*/ 973236 w 1401984"/>
              <a:gd name="connsiteY8" fmla="*/ 1662109 h 2055414"/>
              <a:gd name="connsiteX9" fmla="*/ 973235 w 1401984"/>
              <a:gd name="connsiteY9" fmla="*/ 1662109 h 2055414"/>
              <a:gd name="connsiteX10" fmla="*/ 242762 w 1401984"/>
              <a:gd name="connsiteY10" fmla="*/ 2055414 h 2055414"/>
              <a:gd name="connsiteX11" fmla="*/ 182033 w 1401984"/>
              <a:gd name="connsiteY11" fmla="*/ 1929348 h 2055414"/>
              <a:gd name="connsiteX12" fmla="*/ 0 w 1401984"/>
              <a:gd name="connsiteY12" fmla="*/ 1027707 h 2055414"/>
              <a:gd name="connsiteX13" fmla="*/ 182033 w 1401984"/>
              <a:gd name="connsiteY13" fmla="*/ 126066 h 2055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984" h="2055414">
                <a:moveTo>
                  <a:pt x="242762" y="0"/>
                </a:moveTo>
                <a:lnTo>
                  <a:pt x="973235" y="393305"/>
                </a:lnTo>
                <a:lnTo>
                  <a:pt x="973236" y="393305"/>
                </a:lnTo>
                <a:lnTo>
                  <a:pt x="973236" y="554171"/>
                </a:lnTo>
                <a:lnTo>
                  <a:pt x="1036926" y="560592"/>
                </a:lnTo>
                <a:cubicBezTo>
                  <a:pt x="1245264" y="603224"/>
                  <a:pt x="1401984" y="787561"/>
                  <a:pt x="1401984" y="1008503"/>
                </a:cubicBezTo>
                <a:cubicBezTo>
                  <a:pt x="1401984" y="1229445"/>
                  <a:pt x="1245264" y="1413782"/>
                  <a:pt x="1036926" y="1456415"/>
                </a:cubicBezTo>
                <a:lnTo>
                  <a:pt x="973236" y="1462835"/>
                </a:lnTo>
                <a:lnTo>
                  <a:pt x="973236" y="1662109"/>
                </a:lnTo>
                <a:lnTo>
                  <a:pt x="973235" y="1662109"/>
                </a:lnTo>
                <a:lnTo>
                  <a:pt x="242762" y="2055414"/>
                </a:lnTo>
                <a:lnTo>
                  <a:pt x="182033" y="1929348"/>
                </a:lnTo>
                <a:cubicBezTo>
                  <a:pt x="64818" y="1652220"/>
                  <a:pt x="0" y="1347533"/>
                  <a:pt x="0" y="1027707"/>
                </a:cubicBezTo>
                <a:cubicBezTo>
                  <a:pt x="0" y="707882"/>
                  <a:pt x="64818" y="403195"/>
                  <a:pt x="182033" y="126066"/>
                </a:cubicBezTo>
                <a:close/>
              </a:path>
            </a:pathLst>
          </a:custGeom>
          <a:solidFill>
            <a:srgbClr val="FFC000"/>
          </a:solidFill>
          <a:ln w="28575">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33" name="任意多边形 32"/>
          <p:cNvSpPr/>
          <p:nvPr>
            <p:custDataLst>
              <p:tags r:id="rId14"/>
            </p:custDataLst>
          </p:nvPr>
        </p:nvSpPr>
        <p:spPr>
          <a:xfrm>
            <a:off x="5300815" y="3780972"/>
            <a:ext cx="1125502" cy="1013708"/>
          </a:xfrm>
          <a:custGeom>
            <a:avLst/>
            <a:gdLst>
              <a:gd name="connsiteX0" fmla="*/ 1339843 w 1993508"/>
              <a:gd name="connsiteY0" fmla="*/ 0 h 1795496"/>
              <a:gd name="connsiteX1" fmla="*/ 1797043 w 1993508"/>
              <a:gd name="connsiteY1" fmla="*/ 457200 h 1795496"/>
              <a:gd name="connsiteX2" fmla="*/ 1718961 w 1993508"/>
              <a:gd name="connsiteY2" fmla="*/ 712825 h 1795496"/>
              <a:gd name="connsiteX3" fmla="*/ 1701058 w 1993508"/>
              <a:gd name="connsiteY3" fmla="*/ 734523 h 1795496"/>
              <a:gd name="connsiteX4" fmla="*/ 1993507 w 1993508"/>
              <a:gd name="connsiteY4" fmla="*/ 891985 h 1795496"/>
              <a:gd name="connsiteX5" fmla="*/ 1993508 w 1993508"/>
              <a:gd name="connsiteY5" fmla="*/ 891985 h 1795496"/>
              <a:gd name="connsiteX6" fmla="*/ 1993508 w 1993508"/>
              <a:gd name="connsiteY6" fmla="*/ 1795496 h 1795496"/>
              <a:gd name="connsiteX7" fmla="*/ 1803031 w 1993508"/>
              <a:gd name="connsiteY7" fmla="*/ 1785878 h 1795496"/>
              <a:gd name="connsiteX8" fmla="*/ 3060 w 1993508"/>
              <a:gd name="connsiteY8" fmla="*/ 585580 h 1795496"/>
              <a:gd name="connsiteX9" fmla="*/ 0 w 1993508"/>
              <a:gd name="connsiteY9" fmla="*/ 579227 h 1795496"/>
              <a:gd name="connsiteX10" fmla="*/ 706316 w 1993508"/>
              <a:gd name="connsiteY10" fmla="*/ 198928 h 1795496"/>
              <a:gd name="connsiteX11" fmla="*/ 909536 w 1993508"/>
              <a:gd name="connsiteY11" fmla="*/ 308347 h 1795496"/>
              <a:gd name="connsiteX12" fmla="*/ 918572 w 1993508"/>
              <a:gd name="connsiteY12" fmla="*/ 279237 h 1795496"/>
              <a:gd name="connsiteX13" fmla="*/ 1339843 w 1993508"/>
              <a:gd name="connsiteY13" fmla="*/ 0 h 179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93508" h="1795496">
                <a:moveTo>
                  <a:pt x="1339843" y="0"/>
                </a:moveTo>
                <a:cubicBezTo>
                  <a:pt x="1592348" y="0"/>
                  <a:pt x="1797043" y="204695"/>
                  <a:pt x="1797043" y="457200"/>
                </a:cubicBezTo>
                <a:cubicBezTo>
                  <a:pt x="1797043" y="551890"/>
                  <a:pt x="1768258" y="639856"/>
                  <a:pt x="1718961" y="712825"/>
                </a:cubicBezTo>
                <a:lnTo>
                  <a:pt x="1701058" y="734523"/>
                </a:lnTo>
                <a:lnTo>
                  <a:pt x="1993507" y="891985"/>
                </a:lnTo>
                <a:lnTo>
                  <a:pt x="1993508" y="891985"/>
                </a:lnTo>
                <a:lnTo>
                  <a:pt x="1993508" y="1795496"/>
                </a:lnTo>
                <a:lnTo>
                  <a:pt x="1803031" y="1785878"/>
                </a:lnTo>
                <a:cubicBezTo>
                  <a:pt x="1024331" y="1706797"/>
                  <a:pt x="359655" y="1242012"/>
                  <a:pt x="3060" y="585580"/>
                </a:cubicBezTo>
                <a:lnTo>
                  <a:pt x="0" y="579227"/>
                </a:lnTo>
                <a:lnTo>
                  <a:pt x="706316" y="198928"/>
                </a:lnTo>
                <a:lnTo>
                  <a:pt x="909536" y="308347"/>
                </a:lnTo>
                <a:lnTo>
                  <a:pt x="918572" y="279237"/>
                </a:lnTo>
                <a:cubicBezTo>
                  <a:pt x="987979" y="115141"/>
                  <a:pt x="1150464" y="0"/>
                  <a:pt x="1339843" y="0"/>
                </a:cubicBezTo>
                <a:close/>
              </a:path>
            </a:pathLst>
          </a:custGeom>
          <a:solidFill>
            <a:srgbClr val="69A35B"/>
          </a:solidFill>
          <a:ln w="285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10" name="任意多边形 9"/>
          <p:cNvSpPr/>
          <p:nvPr>
            <p:custDataLst>
              <p:tags r:id="rId15"/>
            </p:custDataLst>
          </p:nvPr>
        </p:nvSpPr>
        <p:spPr>
          <a:xfrm>
            <a:off x="5330766" y="3317554"/>
            <a:ext cx="327081" cy="319625"/>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12" name="任意多边形 11"/>
          <p:cNvSpPr/>
          <p:nvPr>
            <p:custDataLst>
              <p:tags r:id="rId16"/>
            </p:custDataLst>
          </p:nvPr>
        </p:nvSpPr>
        <p:spPr>
          <a:xfrm>
            <a:off x="6801236" y="4158760"/>
            <a:ext cx="267610" cy="3270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36" name="任意多边形 35"/>
          <p:cNvSpPr/>
          <p:nvPr>
            <p:custDataLst>
              <p:tags r:id="rId17"/>
            </p:custDataLst>
          </p:nvPr>
        </p:nvSpPr>
        <p:spPr>
          <a:xfrm>
            <a:off x="6801236" y="2538651"/>
            <a:ext cx="327081" cy="3270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15" name="任意多边形 14"/>
          <p:cNvSpPr/>
          <p:nvPr>
            <p:custDataLst>
              <p:tags r:id="rId18"/>
            </p:custDataLst>
          </p:nvPr>
        </p:nvSpPr>
        <p:spPr>
          <a:xfrm>
            <a:off x="7258290" y="3330896"/>
            <a:ext cx="327081" cy="297323"/>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38" name="任意多边形 37"/>
          <p:cNvSpPr/>
          <p:nvPr>
            <p:custDataLst>
              <p:tags r:id="rId19"/>
            </p:custDataLst>
          </p:nvPr>
        </p:nvSpPr>
        <p:spPr>
          <a:xfrm>
            <a:off x="5772697" y="2538651"/>
            <a:ext cx="327080" cy="297436"/>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39" name="任意多边形 38"/>
          <p:cNvSpPr/>
          <p:nvPr>
            <p:custDataLst>
              <p:tags r:id="rId20"/>
            </p:custDataLst>
          </p:nvPr>
        </p:nvSpPr>
        <p:spPr>
          <a:xfrm>
            <a:off x="5771555" y="4154030"/>
            <a:ext cx="327081" cy="267591"/>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ysClr val="window" lastClr="FFFFFF"/>
          </a:solidFill>
          <a:ln w="12700">
            <a:miter lim="400000"/>
          </a:ln>
        </p:spPr>
        <p:txBody>
          <a:bodyPr anchor="ctr"/>
          <a:p>
            <a:pPr algn="ctr">
              <a:lnSpc>
                <a:spcPct val="120000"/>
              </a:lnSpc>
            </a:pPr>
            <a:endParaRPr>
              <a:latin typeface="黑体" panose="02010609060101010101" charset="-122"/>
              <a:ea typeface="黑体" panose="02010609060101010101" charset="-122"/>
            </a:endParaRPr>
          </a:p>
        </p:txBody>
      </p:sp>
      <p:sp>
        <p:nvSpPr>
          <p:cNvPr id="40" name="文本框 39"/>
          <p:cNvSpPr txBox="1"/>
          <p:nvPr>
            <p:custDataLst>
              <p:tags r:id="rId21"/>
            </p:custDataLst>
          </p:nvPr>
        </p:nvSpPr>
        <p:spPr>
          <a:xfrm>
            <a:off x="7072900" y="1820937"/>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黑体" panose="02010609060101010101" charset="-122"/>
                <a:ea typeface="黑体" panose="02010609060101010101" charset="-122"/>
              </a:rPr>
              <a:t>02</a:t>
            </a:r>
            <a:endParaRPr lang="en-US" sz="3200">
              <a:solidFill>
                <a:srgbClr val="000000">
                  <a:lumMod val="65000"/>
                  <a:lumOff val="35000"/>
                </a:srgbClr>
              </a:solidFill>
              <a:latin typeface="黑体" panose="02010609060101010101" charset="-122"/>
              <a:ea typeface="黑体" panose="02010609060101010101" charset="-122"/>
            </a:endParaRPr>
          </a:p>
        </p:txBody>
      </p:sp>
      <p:sp>
        <p:nvSpPr>
          <p:cNvPr id="41" name="文本框 40"/>
          <p:cNvSpPr txBox="1"/>
          <p:nvPr>
            <p:custDataLst>
              <p:tags r:id="rId22"/>
            </p:custDataLst>
          </p:nvPr>
        </p:nvSpPr>
        <p:spPr>
          <a:xfrm>
            <a:off x="5159270" y="1817775"/>
            <a:ext cx="665567" cy="707053"/>
          </a:xfrm>
          <a:prstGeom prst="rect">
            <a:avLst/>
          </a:prstGeom>
          <a:noFill/>
        </p:spPr>
        <p:txBody>
          <a:bodyPr wrap="square" lIns="91440" tIns="45720" rIns="91440" bIns="45720">
            <a:normAutofit/>
          </a:bodyPr>
          <a:p>
            <a:pPr algn="ctr">
              <a:lnSpc>
                <a:spcPct val="120000"/>
              </a:lnSpc>
            </a:pPr>
            <a:r>
              <a:rPr lang="en-US" sz="3200" dirty="0">
                <a:solidFill>
                  <a:srgbClr val="000000">
                    <a:lumMod val="65000"/>
                    <a:lumOff val="35000"/>
                  </a:srgbClr>
                </a:solidFill>
                <a:latin typeface="黑体" panose="02010609060101010101" charset="-122"/>
                <a:ea typeface="黑体" panose="02010609060101010101" charset="-122"/>
              </a:rPr>
              <a:t>01</a:t>
            </a:r>
            <a:endParaRPr lang="en-US" sz="3200" dirty="0">
              <a:solidFill>
                <a:srgbClr val="000000">
                  <a:lumMod val="65000"/>
                  <a:lumOff val="35000"/>
                </a:srgbClr>
              </a:solidFill>
              <a:latin typeface="黑体" panose="02010609060101010101" charset="-122"/>
              <a:ea typeface="黑体" panose="02010609060101010101" charset="-122"/>
            </a:endParaRPr>
          </a:p>
        </p:txBody>
      </p:sp>
      <p:sp>
        <p:nvSpPr>
          <p:cNvPr id="42" name="文本框 41"/>
          <p:cNvSpPr txBox="1"/>
          <p:nvPr>
            <p:custDataLst>
              <p:tags r:id="rId23"/>
            </p:custDataLst>
          </p:nvPr>
        </p:nvSpPr>
        <p:spPr>
          <a:xfrm>
            <a:off x="787273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黑体" panose="02010609060101010101" charset="-122"/>
                <a:ea typeface="黑体" panose="02010609060101010101" charset="-122"/>
              </a:rPr>
              <a:t>03</a:t>
            </a:r>
            <a:endParaRPr lang="en-US" sz="3200">
              <a:solidFill>
                <a:srgbClr val="000000">
                  <a:lumMod val="65000"/>
                  <a:lumOff val="35000"/>
                </a:srgbClr>
              </a:solidFill>
              <a:latin typeface="黑体" panose="02010609060101010101" charset="-122"/>
              <a:ea typeface="黑体" panose="02010609060101010101" charset="-122"/>
            </a:endParaRPr>
          </a:p>
        </p:txBody>
      </p:sp>
      <p:sp>
        <p:nvSpPr>
          <p:cNvPr id="43" name="文本框 42"/>
          <p:cNvSpPr txBox="1"/>
          <p:nvPr>
            <p:custDataLst>
              <p:tags r:id="rId24"/>
            </p:custDataLst>
          </p:nvPr>
        </p:nvSpPr>
        <p:spPr>
          <a:xfrm>
            <a:off x="4473243" y="3116765"/>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黑体" panose="02010609060101010101" charset="-122"/>
                <a:ea typeface="黑体" panose="02010609060101010101" charset="-122"/>
              </a:rPr>
              <a:t>06</a:t>
            </a:r>
            <a:endParaRPr lang="en-US" sz="3200">
              <a:solidFill>
                <a:srgbClr val="000000">
                  <a:lumMod val="65000"/>
                  <a:lumOff val="35000"/>
                </a:srgbClr>
              </a:solidFill>
              <a:latin typeface="黑体" panose="02010609060101010101" charset="-122"/>
              <a:ea typeface="黑体" panose="02010609060101010101" charset="-122"/>
            </a:endParaRPr>
          </a:p>
        </p:txBody>
      </p:sp>
      <p:sp>
        <p:nvSpPr>
          <p:cNvPr id="44" name="文本框 43"/>
          <p:cNvSpPr txBox="1"/>
          <p:nvPr>
            <p:custDataLst>
              <p:tags r:id="rId25"/>
            </p:custDataLst>
          </p:nvPr>
        </p:nvSpPr>
        <p:spPr>
          <a:xfrm>
            <a:off x="5267376" y="4557451"/>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黑体" panose="02010609060101010101" charset="-122"/>
                <a:ea typeface="黑体" panose="02010609060101010101" charset="-122"/>
              </a:rPr>
              <a:t>05</a:t>
            </a:r>
            <a:endParaRPr lang="en-US" sz="3200">
              <a:solidFill>
                <a:srgbClr val="000000">
                  <a:lumMod val="65000"/>
                  <a:lumOff val="35000"/>
                </a:srgbClr>
              </a:solidFill>
              <a:latin typeface="黑体" panose="02010609060101010101" charset="-122"/>
              <a:ea typeface="黑体" panose="02010609060101010101" charset="-122"/>
            </a:endParaRPr>
          </a:p>
        </p:txBody>
      </p:sp>
      <p:sp>
        <p:nvSpPr>
          <p:cNvPr id="45" name="文本框 44"/>
          <p:cNvSpPr txBox="1"/>
          <p:nvPr>
            <p:custDataLst>
              <p:tags r:id="rId26"/>
            </p:custDataLst>
          </p:nvPr>
        </p:nvSpPr>
        <p:spPr>
          <a:xfrm>
            <a:off x="7072899" y="4557450"/>
            <a:ext cx="665567" cy="707053"/>
          </a:xfrm>
          <a:prstGeom prst="rect">
            <a:avLst/>
          </a:prstGeom>
          <a:noFill/>
        </p:spPr>
        <p:txBody>
          <a:bodyPr wrap="square" lIns="91440" tIns="45720" rIns="91440" bIns="45720">
            <a:normAutofit/>
          </a:bodyPr>
          <a:p>
            <a:pPr>
              <a:lnSpc>
                <a:spcPct val="120000"/>
              </a:lnSpc>
            </a:pPr>
            <a:r>
              <a:rPr lang="en-US" sz="3200">
                <a:solidFill>
                  <a:srgbClr val="000000">
                    <a:lumMod val="65000"/>
                    <a:lumOff val="35000"/>
                  </a:srgbClr>
                </a:solidFill>
                <a:latin typeface="黑体" panose="02010609060101010101" charset="-122"/>
                <a:ea typeface="黑体" panose="02010609060101010101" charset="-122"/>
              </a:rPr>
              <a:t>04</a:t>
            </a:r>
            <a:endParaRPr lang="en-US" sz="3200">
              <a:solidFill>
                <a:srgbClr val="000000">
                  <a:lumMod val="65000"/>
                  <a:lumOff val="35000"/>
                </a:srgbClr>
              </a:solidFill>
              <a:latin typeface="黑体" panose="02010609060101010101" charset="-122"/>
              <a:ea typeface="黑体" panose="02010609060101010101" charset="-122"/>
            </a:endParaRPr>
          </a:p>
        </p:txBody>
      </p:sp>
      <p:sp>
        <p:nvSpPr>
          <p:cNvPr id="46" name="文本框 45"/>
          <p:cNvSpPr txBox="1"/>
          <p:nvPr>
            <p:custDataLst>
              <p:tags r:id="rId27"/>
            </p:custDataLst>
          </p:nvPr>
        </p:nvSpPr>
        <p:spPr>
          <a:xfrm>
            <a:off x="1330325" y="981710"/>
            <a:ext cx="3200400" cy="239395"/>
          </a:xfrm>
          <a:prstGeom prst="rect">
            <a:avLst/>
          </a:prstGeom>
          <a:noFill/>
        </p:spPr>
        <p:txBody>
          <a:bodyPr wrap="square" lIns="90000" tIns="46800" rIns="90000" bIns="0" anchor="b" anchorCtr="0"/>
          <a:p>
            <a:pPr algn="l">
              <a:lnSpc>
                <a:spcPct val="120000"/>
              </a:lnSpc>
            </a:pPr>
            <a:r>
              <a:rPr lang="zh-CN" altLang="en-US" sz="1600" b="1" spc="300">
                <a:solidFill>
                  <a:srgbClr val="1F74AD"/>
                </a:solidFill>
                <a:latin typeface="黑体" panose="02010609060101010101" charset="-122"/>
                <a:ea typeface="黑体" panose="02010609060101010101" charset="-122"/>
                <a:cs typeface="+mn-ea"/>
              </a:rPr>
              <a:t>（一）盲目创业，走向失败</a:t>
            </a:r>
            <a:endParaRPr lang="zh-CN" altLang="en-US" sz="1600" b="1" spc="300">
              <a:solidFill>
                <a:srgbClr val="1F74AD"/>
              </a:solidFill>
              <a:latin typeface="黑体" panose="02010609060101010101" charset="-122"/>
              <a:ea typeface="黑体" panose="02010609060101010101" charset="-122"/>
              <a:cs typeface="+mn-ea"/>
            </a:endParaRPr>
          </a:p>
        </p:txBody>
      </p:sp>
      <p:sp>
        <p:nvSpPr>
          <p:cNvPr id="16" name="文本框 15"/>
          <p:cNvSpPr txBox="1"/>
          <p:nvPr>
            <p:custDataLst>
              <p:tags r:id="rId28"/>
            </p:custDataLst>
          </p:nvPr>
        </p:nvSpPr>
        <p:spPr>
          <a:xfrm>
            <a:off x="568960" y="1252855"/>
            <a:ext cx="4356735" cy="1805940"/>
          </a:xfrm>
          <a:prstGeom prst="rect">
            <a:avLst/>
          </a:prstGeom>
        </p:spPr>
        <p:txBody>
          <a:bodyPr vert="horz" wrap="square" lIns="90000" tIns="0" rIns="90000" bIns="46800" anchor="t" anchorCtr="0"/>
          <a:p>
            <a:pPr algn="l">
              <a:lnSpc>
                <a:spcPct val="120000"/>
              </a:lnSpc>
            </a:pPr>
            <a:r>
              <a:rPr lang="zh-CN" altLang="en-US" sz="1600" spc="150" dirty="0">
                <a:latin typeface="黑体" panose="02010609060101010101" charset="-122"/>
                <a:ea typeface="黑体" panose="02010609060101010101" charset="-122"/>
              </a:rPr>
              <a:t>新创业的人很难找到最佳平衡点。越是满怀激情，越有可能迈向两个极端：一是创业者只关注他们喜欢做的，忽视了生意上其他重要的部分；二是创业者尝试做所有的事情，扮演他们力所不及的角色，他们将自己绷得太紧，还不让别人放松。</a:t>
            </a:r>
            <a:endParaRPr lang="zh-CN" altLang="en-US" sz="1600" spc="150" dirty="0">
              <a:latin typeface="黑体" panose="02010609060101010101" charset="-122"/>
              <a:ea typeface="黑体" panose="02010609060101010101" charset="-122"/>
            </a:endParaRPr>
          </a:p>
        </p:txBody>
      </p:sp>
      <p:sp>
        <p:nvSpPr>
          <p:cNvPr id="48" name="文本框 47"/>
          <p:cNvSpPr txBox="1"/>
          <p:nvPr>
            <p:custDataLst>
              <p:tags r:id="rId29"/>
            </p:custDataLst>
          </p:nvPr>
        </p:nvSpPr>
        <p:spPr>
          <a:xfrm>
            <a:off x="8385175" y="981710"/>
            <a:ext cx="3103245" cy="214630"/>
          </a:xfrm>
          <a:prstGeom prst="rect">
            <a:avLst/>
          </a:prstGeom>
          <a:noFill/>
        </p:spPr>
        <p:txBody>
          <a:bodyPr wrap="square" lIns="90000" tIns="46800" rIns="90000" bIns="0" anchor="b" anchorCtr="0"/>
          <a:p>
            <a:pPr>
              <a:lnSpc>
                <a:spcPct val="120000"/>
              </a:lnSpc>
            </a:pPr>
            <a:r>
              <a:rPr lang="zh-CN" altLang="en-US" sz="1600" b="1" spc="300">
                <a:solidFill>
                  <a:srgbClr val="3498DB">
                    <a:lumMod val="100000"/>
                  </a:srgbClr>
                </a:solidFill>
                <a:latin typeface="黑体" panose="02010609060101010101" charset="-122"/>
                <a:ea typeface="黑体" panose="02010609060101010101" charset="-122"/>
                <a:cs typeface="+mn-ea"/>
              </a:rPr>
              <a:t>（二）创业心切，被诈骗</a:t>
            </a:r>
            <a:endParaRPr lang="zh-CN" altLang="en-US" sz="1600" b="1" spc="300">
              <a:solidFill>
                <a:srgbClr val="3498DB">
                  <a:lumMod val="100000"/>
                </a:srgbClr>
              </a:solidFill>
              <a:latin typeface="黑体" panose="02010609060101010101" charset="-122"/>
              <a:ea typeface="黑体" panose="02010609060101010101" charset="-122"/>
              <a:cs typeface="+mn-ea"/>
            </a:endParaRPr>
          </a:p>
        </p:txBody>
      </p:sp>
      <p:sp>
        <p:nvSpPr>
          <p:cNvPr id="49" name="文本框 48"/>
          <p:cNvSpPr txBox="1"/>
          <p:nvPr>
            <p:custDataLst>
              <p:tags r:id="rId30"/>
            </p:custDataLst>
          </p:nvPr>
        </p:nvSpPr>
        <p:spPr>
          <a:xfrm>
            <a:off x="8385175" y="1206500"/>
            <a:ext cx="3087370" cy="1212215"/>
          </a:xfrm>
          <a:prstGeom prst="rect">
            <a:avLst/>
          </a:prstGeom>
        </p:spPr>
        <p:txBody>
          <a:bodyPr vert="horz" wrap="square" lIns="90000" tIns="0" rIns="90000" bIns="46800" anchor="t" anchorCtr="0"/>
          <a:p>
            <a:pPr>
              <a:lnSpc>
                <a:spcPct val="120000"/>
              </a:lnSpc>
            </a:pPr>
            <a:r>
              <a:rPr lang="zh-CN" altLang="en-US" sz="1600" spc="150">
                <a:latin typeface="黑体" panose="02010609060101010101" charset="-122"/>
                <a:ea typeface="黑体" panose="02010609060101010101" charset="-122"/>
              </a:rPr>
              <a:t>大学生创业，尤其是在寻找融资或合作伙伴时，由于缺乏经验，往往容易被善于伪装的骗子所迷惑。</a:t>
            </a:r>
            <a:endParaRPr lang="zh-CN" altLang="en-US" sz="1600" spc="150">
              <a:latin typeface="黑体" panose="02010609060101010101" charset="-122"/>
              <a:ea typeface="黑体" panose="02010609060101010101" charset="-122"/>
            </a:endParaRPr>
          </a:p>
        </p:txBody>
      </p:sp>
      <p:sp>
        <p:nvSpPr>
          <p:cNvPr id="52" name="文本框 51"/>
          <p:cNvSpPr txBox="1"/>
          <p:nvPr>
            <p:custDataLst>
              <p:tags r:id="rId31"/>
            </p:custDataLst>
          </p:nvPr>
        </p:nvSpPr>
        <p:spPr>
          <a:xfrm>
            <a:off x="8303895" y="4933950"/>
            <a:ext cx="3086100" cy="1699895"/>
          </a:xfrm>
          <a:prstGeom prst="rect">
            <a:avLst/>
          </a:prstGeom>
        </p:spPr>
        <p:txBody>
          <a:bodyPr vert="horz" wrap="square" lIns="90000" tIns="0" rIns="90000" bIns="46800" anchor="t" anchorCtr="0"/>
          <a:p>
            <a:pPr>
              <a:lnSpc>
                <a:spcPct val="120000"/>
              </a:lnSpc>
            </a:pPr>
            <a:r>
              <a:rPr lang="zh-CN" altLang="en-US" sz="1600" spc="150">
                <a:latin typeface="黑体" panose="02010609060101010101" charset="-122"/>
                <a:ea typeface="黑体" panose="02010609060101010101" charset="-122"/>
              </a:rPr>
              <a:t>大学生创业，容易过分依赖自己的技术、设计，而忽视了商业环境。很多创业的大学生无时无刻不幻想自己成就一番事业，可惜终究未能实现。</a:t>
            </a:r>
            <a:endParaRPr lang="zh-CN" altLang="en-US" sz="1600" spc="150">
              <a:latin typeface="黑体" panose="02010609060101010101" charset="-122"/>
              <a:ea typeface="黑体" panose="02010609060101010101" charset="-122"/>
            </a:endParaRPr>
          </a:p>
        </p:txBody>
      </p:sp>
      <p:sp>
        <p:nvSpPr>
          <p:cNvPr id="53" name="文本框 52"/>
          <p:cNvSpPr txBox="1"/>
          <p:nvPr>
            <p:custDataLst>
              <p:tags r:id="rId32"/>
            </p:custDataLst>
          </p:nvPr>
        </p:nvSpPr>
        <p:spPr>
          <a:xfrm>
            <a:off x="8307705" y="4481195"/>
            <a:ext cx="3093720" cy="294005"/>
          </a:xfrm>
          <a:prstGeom prst="rect">
            <a:avLst/>
          </a:prstGeom>
          <a:noFill/>
        </p:spPr>
        <p:txBody>
          <a:bodyPr wrap="square" lIns="90000" tIns="46800" rIns="90000" bIns="0" anchor="b" anchorCtr="0"/>
          <a:p>
            <a:pPr>
              <a:lnSpc>
                <a:spcPct val="120000"/>
              </a:lnSpc>
            </a:pPr>
            <a:r>
              <a:rPr lang="zh-CN" altLang="en-US" sz="1600" b="1" spc="300">
                <a:solidFill>
                  <a:srgbClr val="69A35B"/>
                </a:solidFill>
                <a:latin typeface="黑体" panose="02010609060101010101" charset="-122"/>
                <a:ea typeface="黑体" panose="02010609060101010101" charset="-122"/>
                <a:cs typeface="+mn-ea"/>
              </a:rPr>
              <a:t>（四）理想主义，缺乏行动</a:t>
            </a:r>
            <a:endParaRPr lang="zh-CN" altLang="en-US" sz="1600" b="1" spc="300">
              <a:solidFill>
                <a:srgbClr val="69A35B"/>
              </a:solidFill>
              <a:latin typeface="黑体" panose="02010609060101010101" charset="-122"/>
              <a:ea typeface="黑体" panose="02010609060101010101" charset="-122"/>
              <a:cs typeface="+mn-ea"/>
            </a:endParaRPr>
          </a:p>
        </p:txBody>
      </p:sp>
      <p:sp>
        <p:nvSpPr>
          <p:cNvPr id="54" name="文本框 53"/>
          <p:cNvSpPr txBox="1"/>
          <p:nvPr>
            <p:custDataLst>
              <p:tags r:id="rId33"/>
            </p:custDataLst>
          </p:nvPr>
        </p:nvSpPr>
        <p:spPr>
          <a:xfrm>
            <a:off x="1098550" y="5247005"/>
            <a:ext cx="3663950" cy="1172845"/>
          </a:xfrm>
          <a:prstGeom prst="rect">
            <a:avLst/>
          </a:prstGeom>
        </p:spPr>
        <p:txBody>
          <a:bodyPr vert="horz" wrap="square" lIns="90000" tIns="0" rIns="90000" bIns="46800" anchor="t" anchorCtr="0"/>
          <a:p>
            <a:pPr algn="l">
              <a:lnSpc>
                <a:spcPct val="120000"/>
              </a:lnSpc>
            </a:pPr>
            <a:r>
              <a:rPr lang="zh-CN" altLang="en-US" sz="1600" spc="150">
                <a:latin typeface="黑体" panose="02010609060101010101" charset="-122"/>
                <a:ea typeface="黑体" panose="02010609060101010101" charset="-122"/>
              </a:rPr>
              <a:t>很多创业失败的大学生在创业初期都是凭着一股热情，狂热地相信自己的产品，忽视了市场的需求。</a:t>
            </a:r>
            <a:endParaRPr lang="zh-CN" altLang="en-US" sz="1600" spc="150">
              <a:latin typeface="黑体" panose="02010609060101010101" charset="-122"/>
              <a:ea typeface="黑体" panose="02010609060101010101" charset="-122"/>
            </a:endParaRPr>
          </a:p>
        </p:txBody>
      </p:sp>
      <p:sp>
        <p:nvSpPr>
          <p:cNvPr id="55" name="文本框 54"/>
          <p:cNvSpPr txBox="1"/>
          <p:nvPr>
            <p:custDataLst>
              <p:tags r:id="rId34"/>
            </p:custDataLst>
          </p:nvPr>
        </p:nvSpPr>
        <p:spPr>
          <a:xfrm>
            <a:off x="923925" y="4997450"/>
            <a:ext cx="4048760" cy="276225"/>
          </a:xfrm>
          <a:prstGeom prst="rect">
            <a:avLst/>
          </a:prstGeom>
          <a:noFill/>
        </p:spPr>
        <p:txBody>
          <a:bodyPr wrap="square" lIns="90000" tIns="46800" rIns="90000" bIns="0" anchor="b" anchorCtr="0"/>
          <a:p>
            <a:pPr algn="l">
              <a:lnSpc>
                <a:spcPct val="120000"/>
              </a:lnSpc>
            </a:pPr>
            <a:r>
              <a:rPr lang="zh-CN" altLang="en-US" sz="1600" b="1" spc="300">
                <a:solidFill>
                  <a:srgbClr val="9BBB59"/>
                </a:solidFill>
                <a:latin typeface="黑体" panose="02010609060101010101" charset="-122"/>
                <a:ea typeface="黑体" panose="02010609060101010101" charset="-122"/>
                <a:cs typeface="+mn-ea"/>
              </a:rPr>
              <a:t>（五）忽视市场需求，缺乏策略</a:t>
            </a:r>
            <a:endParaRPr lang="zh-CN" altLang="en-US" sz="1600" b="1" spc="300">
              <a:solidFill>
                <a:srgbClr val="9BBB59"/>
              </a:solidFill>
              <a:latin typeface="黑体" panose="02010609060101010101" charset="-122"/>
              <a:ea typeface="黑体" panose="02010609060101010101" charset="-122"/>
              <a:cs typeface="+mn-ea"/>
            </a:endParaRPr>
          </a:p>
        </p:txBody>
      </p:sp>
      <p:sp>
        <p:nvSpPr>
          <p:cNvPr id="56" name="文本框 55"/>
          <p:cNvSpPr txBox="1"/>
          <p:nvPr>
            <p:custDataLst>
              <p:tags r:id="rId35"/>
            </p:custDataLst>
          </p:nvPr>
        </p:nvSpPr>
        <p:spPr>
          <a:xfrm>
            <a:off x="591185" y="3495675"/>
            <a:ext cx="3690620" cy="1064895"/>
          </a:xfrm>
          <a:prstGeom prst="rect">
            <a:avLst/>
          </a:prstGeom>
        </p:spPr>
        <p:txBody>
          <a:bodyPr vert="horz" wrap="square" lIns="90000" tIns="0" rIns="90000" bIns="46800" anchor="t" anchorCtr="0"/>
          <a:p>
            <a:pPr algn="l">
              <a:lnSpc>
                <a:spcPct val="120000"/>
              </a:lnSpc>
            </a:pPr>
            <a:r>
              <a:rPr lang="zh-CN" altLang="en-US" sz="1600" spc="150">
                <a:latin typeface="黑体" panose="02010609060101010101" charset="-122"/>
                <a:ea typeface="黑体" panose="02010609060101010101" charset="-122"/>
              </a:rPr>
              <a:t>大学生创业面临的“几道坎”中，首先，“巧妇难为无米之炊”。没有资金，再好的创新技术也难以转化为生产力。其次，技术瓶颈。</a:t>
            </a:r>
            <a:endParaRPr lang="zh-CN" altLang="en-US" sz="1600" spc="150">
              <a:latin typeface="黑体" panose="02010609060101010101" charset="-122"/>
              <a:ea typeface="黑体" panose="02010609060101010101" charset="-122"/>
            </a:endParaRPr>
          </a:p>
        </p:txBody>
      </p:sp>
      <p:sp>
        <p:nvSpPr>
          <p:cNvPr id="57" name="文本框 56"/>
          <p:cNvSpPr txBox="1"/>
          <p:nvPr>
            <p:custDataLst>
              <p:tags r:id="rId36"/>
            </p:custDataLst>
          </p:nvPr>
        </p:nvSpPr>
        <p:spPr>
          <a:xfrm>
            <a:off x="521335" y="2957830"/>
            <a:ext cx="3711575" cy="478790"/>
          </a:xfrm>
          <a:prstGeom prst="rect">
            <a:avLst/>
          </a:prstGeom>
          <a:noFill/>
        </p:spPr>
        <p:txBody>
          <a:bodyPr wrap="square" lIns="90000" tIns="46800" rIns="90000" bIns="0" anchor="b" anchorCtr="0"/>
          <a:p>
            <a:pPr algn="l">
              <a:lnSpc>
                <a:spcPct val="120000"/>
              </a:lnSpc>
            </a:pPr>
            <a:r>
              <a:rPr lang="zh-CN" altLang="en-US" sz="1600" b="1" spc="300">
                <a:solidFill>
                  <a:srgbClr val="FFC000"/>
                </a:solidFill>
                <a:latin typeface="黑体" panose="02010609060101010101" charset="-122"/>
                <a:ea typeface="黑体" panose="02010609060101010101" charset="-122"/>
                <a:cs typeface="+mn-ea"/>
              </a:rPr>
              <a:t>（六）无法保持健康平稳的心态</a:t>
            </a:r>
            <a:endParaRPr lang="zh-CN" altLang="en-US" sz="1600" b="1" spc="300">
              <a:solidFill>
                <a:srgbClr val="FFC000"/>
              </a:solidFill>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232652" y="1326273"/>
            <a:ext cx="4937419" cy="984885"/>
          </a:xfrm>
          <a:prstGeom prst="rect">
            <a:avLst/>
          </a:prstGeom>
          <a:noFill/>
        </p:spPr>
        <p:txBody>
          <a:bodyPr wrap="square" rtlCol="0">
            <a:spAutoFit/>
          </a:bodyPr>
          <a:lstStyle/>
          <a:p>
            <a:pPr marL="0" lvl="1" defTabSz="685800"/>
            <a:r>
              <a:rPr lang="en-US" altLang="zh-CN" sz="5800" dirty="0">
                <a:solidFill>
                  <a:srgbClr val="204273"/>
                </a:solidFill>
                <a:latin typeface="黑体" panose="02010609060101010101" charset="-122"/>
                <a:ea typeface="黑体" panose="02010609060101010101" charset="-122"/>
                <a:cs typeface="Arial" panose="020B0604020202020204" pitchFamily="34" charset="0"/>
              </a:rPr>
              <a:t>PART THREE</a:t>
            </a:r>
            <a:endParaRPr lang="zh-CN" altLang="en-US" sz="58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2261235"/>
            <a:ext cx="6692900" cy="3138170"/>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大学生创新创业教育理念及发展</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5"/>
          <p:cNvSpPr/>
          <p:nvPr/>
        </p:nvSpPr>
        <p:spPr bwMode="auto">
          <a:xfrm>
            <a:off x="3423680" y="1433001"/>
            <a:ext cx="2570399"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1" name="Freeform 6"/>
          <p:cNvSpPr/>
          <p:nvPr/>
        </p:nvSpPr>
        <p:spPr bwMode="auto">
          <a:xfrm>
            <a:off x="549001" y="1433001"/>
            <a:ext cx="2571986" cy="4526528"/>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2" name="Freeform 7"/>
          <p:cNvSpPr/>
          <p:nvPr/>
        </p:nvSpPr>
        <p:spPr bwMode="auto">
          <a:xfrm>
            <a:off x="9111878" y="1433001"/>
            <a:ext cx="2570399"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23" name="Freeform 8"/>
          <p:cNvSpPr/>
          <p:nvPr/>
        </p:nvSpPr>
        <p:spPr bwMode="auto">
          <a:xfrm>
            <a:off x="6268572" y="1433001"/>
            <a:ext cx="2568812" cy="4526528"/>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noFill/>
          <a:ln w="10" cap="flat">
            <a:solidFill>
              <a:schemeClr val="tx1">
                <a:lumMod val="50000"/>
                <a:lumOff val="50000"/>
              </a:schemeClr>
            </a:solidFill>
            <a:prstDash val="solid"/>
            <a:miter lim="800000"/>
          </a:ln>
        </p:spPr>
        <p:txBody>
          <a:bodyPr vert="horz" wrap="square" lIns="91400" tIns="45699" rIns="91400" bIns="45699" numCol="1" anchor="t" anchorCtr="0" compatLnSpc="1"/>
          <a:lstStyle/>
          <a:p>
            <a:pPr defTabSz="1218565">
              <a:defRPr/>
            </a:pPr>
            <a:endParaRPr lang="zh-CN" altLang="en-US" sz="2400" kern="0">
              <a:solidFill>
                <a:sysClr val="windowText" lastClr="000000"/>
              </a:solidFill>
              <a:cs typeface="+mn-ea"/>
              <a:sym typeface="+mn-lt"/>
            </a:endParaRPr>
          </a:p>
        </p:txBody>
      </p:sp>
      <p:sp>
        <p:nvSpPr>
          <p:cNvPr id="39" name="矩形 38"/>
          <p:cNvSpPr/>
          <p:nvPr/>
        </p:nvSpPr>
        <p:spPr>
          <a:xfrm>
            <a:off x="608330" y="3002280"/>
            <a:ext cx="2419350" cy="2813685"/>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（一）树立“以用户为中心精准指导”的教育理念</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dirty="0">
                <a:latin typeface="黑体" panose="02010609060101010101" charset="-122"/>
                <a:ea typeface="黑体" panose="02010609060101010101" charset="-122"/>
              </a:rPr>
              <a:t>随着信息技术在我国的迅速发展，当代“00 后”大学生对教师的期待更多体现了粉丝心理。</a:t>
            </a:r>
            <a:endParaRPr lang="zh-CN" altLang="en-US" sz="1600" dirty="0">
              <a:latin typeface="黑体" panose="02010609060101010101" charset="-122"/>
              <a:ea typeface="黑体" panose="02010609060101010101" charset="-122"/>
            </a:endParaRPr>
          </a:p>
        </p:txBody>
      </p:sp>
      <p:sp>
        <p:nvSpPr>
          <p:cNvPr id="60" name="矩形 59"/>
          <p:cNvSpPr/>
          <p:nvPr/>
        </p:nvSpPr>
        <p:spPr>
          <a:xfrm>
            <a:off x="3480435" y="3002280"/>
            <a:ext cx="2567940" cy="2398395"/>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（二）探索“面向全体学生”的具体教育方式</a:t>
            </a:r>
            <a:r>
              <a:rPr lang="zh-CN" altLang="en-US" sz="1600" kern="0" dirty="0">
                <a:latin typeface="黑体" panose="02010609060101010101" charset="-122"/>
                <a:ea typeface="黑体" panose="02010609060101010101" charset="-122"/>
                <a:cs typeface="+mn-ea"/>
              </a:rPr>
              <a:t>创新创业教育并不是单纯地教学生如何创办企业，它的核心是全面提高学生的创新创业素质。</a:t>
            </a:r>
            <a:endParaRPr lang="zh-CN" altLang="en-US" sz="1600" kern="0" dirty="0">
              <a:latin typeface="黑体" panose="02010609060101010101" charset="-122"/>
              <a:ea typeface="黑体" panose="02010609060101010101" charset="-122"/>
              <a:cs typeface="+mn-ea"/>
            </a:endParaRPr>
          </a:p>
        </p:txBody>
      </p:sp>
      <p:sp>
        <p:nvSpPr>
          <p:cNvPr id="61" name="矩形 60"/>
          <p:cNvSpPr/>
          <p:nvPr/>
        </p:nvSpPr>
        <p:spPr>
          <a:xfrm>
            <a:off x="6390005" y="3002280"/>
            <a:ext cx="2301875" cy="2398395"/>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（三）确定“结合专业教育”的主要途径</a:t>
            </a:r>
            <a:r>
              <a:rPr lang="zh-CN" altLang="en-US" sz="1600" kern="0" dirty="0">
                <a:latin typeface="黑体" panose="02010609060101010101" charset="-122"/>
                <a:ea typeface="黑体" panose="02010609060101010101" charset="-122"/>
                <a:cs typeface="+mn-ea"/>
              </a:rPr>
              <a:t>院校创新创业教育在于广泛地“种下创新创业的种子”，为毕业生设定“创业遗传代码”。</a:t>
            </a:r>
            <a:endParaRPr lang="zh-CN" altLang="en-US" sz="1600" kern="0" dirty="0">
              <a:latin typeface="黑体" panose="02010609060101010101" charset="-122"/>
              <a:ea typeface="黑体" panose="02010609060101010101" charset="-122"/>
              <a:cs typeface="+mn-ea"/>
            </a:endParaRPr>
          </a:p>
        </p:txBody>
      </p:sp>
      <p:sp>
        <p:nvSpPr>
          <p:cNvPr id="62" name="矩形 61"/>
          <p:cNvSpPr/>
          <p:nvPr/>
        </p:nvSpPr>
        <p:spPr>
          <a:xfrm>
            <a:off x="9057640" y="3002280"/>
            <a:ext cx="2753360" cy="2767330"/>
          </a:xfrm>
          <a:prstGeom prst="rect">
            <a:avLst/>
          </a:prstGeom>
          <a:noFill/>
          <a:ln>
            <a:noFill/>
          </a:ln>
        </p:spPr>
        <p:txBody>
          <a:bodyPr wrap="square" lIns="91400" tIns="45699" rIns="91400" bIns="45699">
            <a:spAutoFit/>
          </a:bodyPr>
          <a:lstStyle/>
          <a:p>
            <a:pPr algn="l" defTabSz="1218565">
              <a:lnSpc>
                <a:spcPct val="150000"/>
              </a:lnSpc>
              <a:defRPr/>
            </a:pPr>
            <a:r>
              <a:rPr lang="zh-CN" altLang="en-US" b="1" kern="0" dirty="0">
                <a:solidFill>
                  <a:schemeClr val="accent1"/>
                </a:solidFill>
                <a:effectLst/>
                <a:latin typeface="黑体" panose="02010609060101010101" charset="-122"/>
                <a:ea typeface="黑体" panose="02010609060101010101" charset="-122"/>
                <a:cs typeface="+mn-ea"/>
              </a:rPr>
              <a:t>（四）丰富“融入人才培养全过程”的科学载体</a:t>
            </a:r>
            <a:endParaRPr lang="zh-CN" altLang="en-US" b="1" kern="0" dirty="0">
              <a:solidFill>
                <a:schemeClr val="accent1"/>
              </a:solidFill>
              <a:effectLst/>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创新创业教育要获得深层次的发展，必须走出“表层教育”的初级阶段，全面推动</a:t>
            </a:r>
            <a:endParaRPr lang="zh-CN" altLang="en-US" sz="1600" kern="0" dirty="0">
              <a:latin typeface="黑体" panose="02010609060101010101" charset="-122"/>
              <a:ea typeface="黑体" panose="02010609060101010101" charset="-122"/>
              <a:cs typeface="+mn-ea"/>
            </a:endParaRPr>
          </a:p>
          <a:p>
            <a:pPr algn="l" defTabSz="1218565">
              <a:lnSpc>
                <a:spcPct val="150000"/>
              </a:lnSpc>
              <a:defRPr/>
            </a:pPr>
            <a:r>
              <a:rPr lang="zh-CN" altLang="en-US" sz="1600" kern="0" dirty="0">
                <a:latin typeface="黑体" panose="02010609060101010101" charset="-122"/>
                <a:ea typeface="黑体" panose="02010609060101010101" charset="-122"/>
                <a:cs typeface="+mn-ea"/>
              </a:rPr>
              <a:t>教育教学改革，构建创新创业教育体制机制。</a:t>
            </a:r>
            <a:endParaRPr lang="zh-CN" altLang="en-US" sz="1600" kern="0" dirty="0">
              <a:latin typeface="黑体" panose="02010609060101010101" charset="-122"/>
              <a:ea typeface="黑体" panose="02010609060101010101" charset="-122"/>
              <a:cs typeface="+mn-ea"/>
            </a:endParaRPr>
          </a:p>
        </p:txBody>
      </p:sp>
      <p:sp>
        <p:nvSpPr>
          <p:cNvPr id="31" name="TextBox 108"/>
          <p:cNvSpPr txBox="1">
            <a:spLocks noChangeArrowheads="1"/>
          </p:cNvSpPr>
          <p:nvPr/>
        </p:nvSpPr>
        <p:spPr bwMode="auto">
          <a:xfrm>
            <a:off x="719404" y="356660"/>
            <a:ext cx="44678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ea typeface="黑体" panose="02010609060101010101" charset="-122"/>
              </a:rPr>
              <a:t>一、大学生创新创业教育的理念</a:t>
            </a:r>
            <a:endParaRPr lang="zh-CN" altLang="en-US" sz="2400" b="1" dirty="0">
              <a:solidFill>
                <a:prstClr val="black"/>
              </a:solidFill>
              <a:latin typeface="黑体" panose="02010609060101010101" charset="-122"/>
              <a:ea typeface="黑体" panose="02010609060101010101" charset="-122"/>
            </a:endParaRPr>
          </a:p>
        </p:txBody>
      </p:sp>
      <p:sp>
        <p:nvSpPr>
          <p:cNvPr id="28" name="Oval 9"/>
          <p:cNvSpPr>
            <a:spLocks noChangeArrowheads="1"/>
          </p:cNvSpPr>
          <p:nvPr/>
        </p:nvSpPr>
        <p:spPr bwMode="auto">
          <a:xfrm>
            <a:off x="1104228"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29" name="Oval 9"/>
          <p:cNvSpPr>
            <a:spLocks noChangeArrowheads="1"/>
          </p:cNvSpPr>
          <p:nvPr/>
        </p:nvSpPr>
        <p:spPr bwMode="auto">
          <a:xfrm>
            <a:off x="3917233"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0" name="Oval 9"/>
          <p:cNvSpPr>
            <a:spLocks noChangeArrowheads="1"/>
          </p:cNvSpPr>
          <p:nvPr/>
        </p:nvSpPr>
        <p:spPr bwMode="auto">
          <a:xfrm>
            <a:off x="6770343"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2" name="Oval 9"/>
          <p:cNvSpPr>
            <a:spLocks noChangeArrowheads="1"/>
          </p:cNvSpPr>
          <p:nvPr/>
        </p:nvSpPr>
        <p:spPr bwMode="auto">
          <a:xfrm>
            <a:off x="9610339" y="1597115"/>
            <a:ext cx="1461531" cy="1473322"/>
          </a:xfrm>
          <a:prstGeom prst="ellipse">
            <a:avLst/>
          </a:pr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黑体" panose="02010609060101010101" charset="-122"/>
              <a:sym typeface="+mn-lt"/>
            </a:endParaRPr>
          </a:p>
        </p:txBody>
      </p:sp>
      <p:sp>
        <p:nvSpPr>
          <p:cNvPr id="33" name="Freeform 3859"/>
          <p:cNvSpPr>
            <a:spLocks noEditPoints="1"/>
          </p:cNvSpPr>
          <p:nvPr/>
        </p:nvSpPr>
        <p:spPr bwMode="auto">
          <a:xfrm>
            <a:off x="10035805" y="2050428"/>
            <a:ext cx="566426" cy="5666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19" h="6533">
                <a:moveTo>
                  <a:pt x="5340" y="4148"/>
                </a:moveTo>
                <a:cubicBezTo>
                  <a:pt x="4951" y="4148"/>
                  <a:pt x="4607" y="4336"/>
                  <a:pt x="4392" y="4628"/>
                </a:cubicBezTo>
                <a:lnTo>
                  <a:pt x="3410" y="4039"/>
                </a:lnTo>
                <a:cubicBezTo>
                  <a:pt x="3518" y="3807"/>
                  <a:pt x="3578" y="3548"/>
                  <a:pt x="3578" y="3275"/>
                </a:cubicBezTo>
                <a:cubicBezTo>
                  <a:pt x="3578" y="3037"/>
                  <a:pt x="3532" y="2811"/>
                  <a:pt x="3450" y="2603"/>
                </a:cubicBezTo>
                <a:lnTo>
                  <a:pt x="4439" y="1967"/>
                </a:lnTo>
                <a:cubicBezTo>
                  <a:pt x="4655" y="2224"/>
                  <a:pt x="4978" y="2387"/>
                  <a:pt x="5339" y="2387"/>
                </a:cubicBezTo>
                <a:cubicBezTo>
                  <a:pt x="5991" y="2387"/>
                  <a:pt x="6518" y="1860"/>
                  <a:pt x="6518" y="1193"/>
                </a:cubicBezTo>
                <a:cubicBezTo>
                  <a:pt x="6518" y="528"/>
                  <a:pt x="5991" y="0"/>
                  <a:pt x="5339" y="0"/>
                </a:cubicBezTo>
                <a:cubicBezTo>
                  <a:pt x="4687" y="0"/>
                  <a:pt x="4160" y="527"/>
                  <a:pt x="4160" y="1193"/>
                </a:cubicBezTo>
                <a:cubicBezTo>
                  <a:pt x="4160" y="1292"/>
                  <a:pt x="4172" y="1388"/>
                  <a:pt x="4194" y="1479"/>
                </a:cubicBezTo>
                <a:lnTo>
                  <a:pt x="3175" y="2133"/>
                </a:lnTo>
                <a:cubicBezTo>
                  <a:pt x="2846" y="1728"/>
                  <a:pt x="2347" y="1471"/>
                  <a:pt x="1790" y="1471"/>
                </a:cubicBezTo>
                <a:cubicBezTo>
                  <a:pt x="804" y="1471"/>
                  <a:pt x="0" y="2275"/>
                  <a:pt x="0" y="3273"/>
                </a:cubicBezTo>
                <a:cubicBezTo>
                  <a:pt x="0" y="4272"/>
                  <a:pt x="804" y="5076"/>
                  <a:pt x="1790" y="5076"/>
                </a:cubicBezTo>
                <a:cubicBezTo>
                  <a:pt x="2310" y="5076"/>
                  <a:pt x="2779" y="4852"/>
                  <a:pt x="3107" y="4493"/>
                </a:cubicBezTo>
                <a:lnTo>
                  <a:pt x="4179" y="5136"/>
                </a:lnTo>
                <a:cubicBezTo>
                  <a:pt x="4168" y="5203"/>
                  <a:pt x="4162" y="5271"/>
                  <a:pt x="4162" y="5340"/>
                </a:cubicBezTo>
                <a:cubicBezTo>
                  <a:pt x="4162" y="6005"/>
                  <a:pt x="4688" y="6533"/>
                  <a:pt x="5340" y="6533"/>
                </a:cubicBezTo>
                <a:cubicBezTo>
                  <a:pt x="5992" y="6533"/>
                  <a:pt x="6519" y="6007"/>
                  <a:pt x="6519" y="5340"/>
                </a:cubicBezTo>
                <a:cubicBezTo>
                  <a:pt x="6519" y="4675"/>
                  <a:pt x="5991" y="4148"/>
                  <a:pt x="5340" y="4148"/>
                </a:cubicBezTo>
                <a:close/>
                <a:moveTo>
                  <a:pt x="5340" y="555"/>
                </a:moveTo>
                <a:cubicBezTo>
                  <a:pt x="5687" y="555"/>
                  <a:pt x="5979" y="845"/>
                  <a:pt x="5979" y="1207"/>
                </a:cubicBezTo>
                <a:cubicBezTo>
                  <a:pt x="5979" y="1568"/>
                  <a:pt x="5688" y="1859"/>
                  <a:pt x="5340" y="1859"/>
                </a:cubicBezTo>
                <a:cubicBezTo>
                  <a:pt x="4992" y="1859"/>
                  <a:pt x="4702" y="1568"/>
                  <a:pt x="4702" y="1207"/>
                </a:cubicBezTo>
                <a:cubicBezTo>
                  <a:pt x="4702" y="845"/>
                  <a:pt x="4992" y="555"/>
                  <a:pt x="5340" y="555"/>
                </a:cubicBezTo>
                <a:close/>
                <a:moveTo>
                  <a:pt x="1788" y="4536"/>
                </a:moveTo>
                <a:cubicBezTo>
                  <a:pt x="1095" y="4536"/>
                  <a:pt x="540" y="3967"/>
                  <a:pt x="540" y="3273"/>
                </a:cubicBezTo>
                <a:cubicBezTo>
                  <a:pt x="540" y="2580"/>
                  <a:pt x="1095" y="2011"/>
                  <a:pt x="1788" y="2011"/>
                </a:cubicBezTo>
                <a:cubicBezTo>
                  <a:pt x="2482" y="2011"/>
                  <a:pt x="3036" y="2580"/>
                  <a:pt x="3036" y="3273"/>
                </a:cubicBezTo>
                <a:cubicBezTo>
                  <a:pt x="3036" y="3967"/>
                  <a:pt x="2482" y="4536"/>
                  <a:pt x="1788" y="4536"/>
                </a:cubicBezTo>
                <a:close/>
                <a:moveTo>
                  <a:pt x="5340" y="6007"/>
                </a:moveTo>
                <a:cubicBezTo>
                  <a:pt x="4994" y="6007"/>
                  <a:pt x="4702" y="5716"/>
                  <a:pt x="4702" y="5355"/>
                </a:cubicBezTo>
                <a:cubicBezTo>
                  <a:pt x="4702" y="4993"/>
                  <a:pt x="4992" y="4703"/>
                  <a:pt x="5340" y="4703"/>
                </a:cubicBezTo>
                <a:cubicBezTo>
                  <a:pt x="5688" y="4703"/>
                  <a:pt x="5979" y="4993"/>
                  <a:pt x="5979" y="5355"/>
                </a:cubicBezTo>
                <a:cubicBezTo>
                  <a:pt x="5979" y="5716"/>
                  <a:pt x="5687" y="6007"/>
                  <a:pt x="5340" y="60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3091"/>
          <p:cNvSpPr>
            <a:spLocks noEditPoints="1"/>
          </p:cNvSpPr>
          <p:nvPr/>
        </p:nvSpPr>
        <p:spPr bwMode="auto">
          <a:xfrm>
            <a:off x="1589768" y="2050428"/>
            <a:ext cx="519686" cy="518900"/>
          </a:xfrm>
          <a:custGeom>
            <a:avLst/>
            <a:gdLst>
              <a:gd name="connsiteX0" fmla="*/ 544336 w 607639"/>
              <a:gd name="connsiteY0" fmla="*/ 353886 h 606722"/>
              <a:gd name="connsiteX1" fmla="*/ 556973 w 607639"/>
              <a:gd name="connsiteY1" fmla="*/ 366511 h 606722"/>
              <a:gd name="connsiteX2" fmla="*/ 556973 w 607639"/>
              <a:gd name="connsiteY2" fmla="*/ 417100 h 606722"/>
              <a:gd name="connsiteX3" fmla="*/ 544336 w 607639"/>
              <a:gd name="connsiteY3" fmla="*/ 429814 h 606722"/>
              <a:gd name="connsiteX4" fmla="*/ 493700 w 607639"/>
              <a:gd name="connsiteY4" fmla="*/ 429814 h 606722"/>
              <a:gd name="connsiteX5" fmla="*/ 480974 w 607639"/>
              <a:gd name="connsiteY5" fmla="*/ 417100 h 606722"/>
              <a:gd name="connsiteX6" fmla="*/ 493700 w 607639"/>
              <a:gd name="connsiteY6" fmla="*/ 404475 h 606722"/>
              <a:gd name="connsiteX7" fmla="*/ 531610 w 607639"/>
              <a:gd name="connsiteY7" fmla="*/ 404475 h 606722"/>
              <a:gd name="connsiteX8" fmla="*/ 531610 w 607639"/>
              <a:gd name="connsiteY8" fmla="*/ 366511 h 606722"/>
              <a:gd name="connsiteX9" fmla="*/ 544336 w 607639"/>
              <a:gd name="connsiteY9" fmla="*/ 353886 h 606722"/>
              <a:gd name="connsiteX10" fmla="*/ 63306 w 607639"/>
              <a:gd name="connsiteY10" fmla="*/ 353886 h 606722"/>
              <a:gd name="connsiteX11" fmla="*/ 75946 w 607639"/>
              <a:gd name="connsiteY11" fmla="*/ 366511 h 606722"/>
              <a:gd name="connsiteX12" fmla="*/ 75946 w 607639"/>
              <a:gd name="connsiteY12" fmla="*/ 404475 h 606722"/>
              <a:gd name="connsiteX13" fmla="*/ 113954 w 607639"/>
              <a:gd name="connsiteY13" fmla="*/ 404475 h 606722"/>
              <a:gd name="connsiteX14" fmla="*/ 126594 w 607639"/>
              <a:gd name="connsiteY14" fmla="*/ 417100 h 606722"/>
              <a:gd name="connsiteX15" fmla="*/ 113954 w 607639"/>
              <a:gd name="connsiteY15" fmla="*/ 429814 h 606722"/>
              <a:gd name="connsiteX16" fmla="*/ 63306 w 607639"/>
              <a:gd name="connsiteY16" fmla="*/ 429814 h 606722"/>
              <a:gd name="connsiteX17" fmla="*/ 50666 w 607639"/>
              <a:gd name="connsiteY17" fmla="*/ 417100 h 606722"/>
              <a:gd name="connsiteX18" fmla="*/ 50666 w 607639"/>
              <a:gd name="connsiteY18" fmla="*/ 366511 h 606722"/>
              <a:gd name="connsiteX19" fmla="*/ 63306 w 607639"/>
              <a:gd name="connsiteY19" fmla="*/ 353886 h 606722"/>
              <a:gd name="connsiteX20" fmla="*/ 493700 w 607639"/>
              <a:gd name="connsiteY20" fmla="*/ 0 h 606722"/>
              <a:gd name="connsiteX21" fmla="*/ 544336 w 607639"/>
              <a:gd name="connsiteY21" fmla="*/ 0 h 606722"/>
              <a:gd name="connsiteX22" fmla="*/ 556973 w 607639"/>
              <a:gd name="connsiteY22" fmla="*/ 12617 h 606722"/>
              <a:gd name="connsiteX23" fmla="*/ 556973 w 607639"/>
              <a:gd name="connsiteY23" fmla="*/ 63171 h 606722"/>
              <a:gd name="connsiteX24" fmla="*/ 544336 w 607639"/>
              <a:gd name="connsiteY24" fmla="*/ 75787 h 606722"/>
              <a:gd name="connsiteX25" fmla="*/ 531610 w 607639"/>
              <a:gd name="connsiteY25" fmla="*/ 63171 h 606722"/>
              <a:gd name="connsiteX26" fmla="*/ 531610 w 607639"/>
              <a:gd name="connsiteY26" fmla="*/ 25233 h 606722"/>
              <a:gd name="connsiteX27" fmla="*/ 493700 w 607639"/>
              <a:gd name="connsiteY27" fmla="*/ 25233 h 606722"/>
              <a:gd name="connsiteX28" fmla="*/ 480974 w 607639"/>
              <a:gd name="connsiteY28" fmla="*/ 12617 h 606722"/>
              <a:gd name="connsiteX29" fmla="*/ 493700 w 607639"/>
              <a:gd name="connsiteY29" fmla="*/ 0 h 606722"/>
              <a:gd name="connsiteX30" fmla="*/ 370440 w 607639"/>
              <a:gd name="connsiteY30" fmla="*/ 0 h 606722"/>
              <a:gd name="connsiteX31" fmla="*/ 466299 w 607639"/>
              <a:gd name="connsiteY31" fmla="*/ 43636 h 606722"/>
              <a:gd name="connsiteX32" fmla="*/ 464964 w 607639"/>
              <a:gd name="connsiteY32" fmla="*/ 122376 h 606722"/>
              <a:gd name="connsiteX33" fmla="*/ 455440 w 607639"/>
              <a:gd name="connsiteY33" fmla="*/ 131885 h 606722"/>
              <a:gd name="connsiteX34" fmla="*/ 453126 w 607639"/>
              <a:gd name="connsiteY34" fmla="*/ 179431 h 606722"/>
              <a:gd name="connsiteX35" fmla="*/ 468346 w 607639"/>
              <a:gd name="connsiteY35" fmla="*/ 190006 h 606722"/>
              <a:gd name="connsiteX36" fmla="*/ 477335 w 607639"/>
              <a:gd name="connsiteY36" fmla="*/ 219600 h 606722"/>
              <a:gd name="connsiteX37" fmla="*/ 471016 w 607639"/>
              <a:gd name="connsiteY37" fmla="*/ 270168 h 606722"/>
              <a:gd name="connsiteX38" fmla="*/ 443602 w 607639"/>
              <a:gd name="connsiteY38" fmla="*/ 301895 h 606722"/>
              <a:gd name="connsiteX39" fmla="*/ 394560 w 607639"/>
              <a:gd name="connsiteY39" fmla="*/ 399031 h 606722"/>
              <a:gd name="connsiteX40" fmla="*/ 402838 w 607639"/>
              <a:gd name="connsiteY40" fmla="*/ 432002 h 606722"/>
              <a:gd name="connsiteX41" fmla="*/ 499854 w 607639"/>
              <a:gd name="connsiteY41" fmla="*/ 456175 h 606722"/>
              <a:gd name="connsiteX42" fmla="*/ 607639 w 607639"/>
              <a:gd name="connsiteY42" fmla="*/ 594014 h 606722"/>
              <a:gd name="connsiteX43" fmla="*/ 594911 w 607639"/>
              <a:gd name="connsiteY43" fmla="*/ 606722 h 606722"/>
              <a:gd name="connsiteX44" fmla="*/ 12639 w 607639"/>
              <a:gd name="connsiteY44" fmla="*/ 606722 h 606722"/>
              <a:gd name="connsiteX45" fmla="*/ 0 w 607639"/>
              <a:gd name="connsiteY45" fmla="*/ 594014 h 606722"/>
              <a:gd name="connsiteX46" fmla="*/ 107785 w 607639"/>
              <a:gd name="connsiteY46" fmla="*/ 456175 h 606722"/>
              <a:gd name="connsiteX47" fmla="*/ 204801 w 607639"/>
              <a:gd name="connsiteY47" fmla="*/ 432002 h 606722"/>
              <a:gd name="connsiteX48" fmla="*/ 213613 w 607639"/>
              <a:gd name="connsiteY48" fmla="*/ 396720 h 606722"/>
              <a:gd name="connsiteX49" fmla="*/ 166974 w 607639"/>
              <a:gd name="connsiteY49" fmla="*/ 302695 h 606722"/>
              <a:gd name="connsiteX50" fmla="*/ 136623 w 607639"/>
              <a:gd name="connsiteY50" fmla="*/ 270168 h 606722"/>
              <a:gd name="connsiteX51" fmla="*/ 130215 w 607639"/>
              <a:gd name="connsiteY51" fmla="*/ 219600 h 606722"/>
              <a:gd name="connsiteX52" fmla="*/ 139471 w 607639"/>
              <a:gd name="connsiteY52" fmla="*/ 189740 h 606722"/>
              <a:gd name="connsiteX53" fmla="*/ 156471 w 607639"/>
              <a:gd name="connsiteY53" fmla="*/ 178720 h 606722"/>
              <a:gd name="connsiteX54" fmla="*/ 151932 w 607639"/>
              <a:gd name="connsiteY54" fmla="*/ 126375 h 606722"/>
              <a:gd name="connsiteX55" fmla="*/ 274403 w 607639"/>
              <a:gd name="connsiteY55" fmla="*/ 25328 h 606722"/>
              <a:gd name="connsiteX56" fmla="*/ 370440 w 607639"/>
              <a:gd name="connsiteY56" fmla="*/ 0 h 606722"/>
              <a:gd name="connsiteX57" fmla="*/ 63306 w 607639"/>
              <a:gd name="connsiteY57" fmla="*/ 0 h 606722"/>
              <a:gd name="connsiteX58" fmla="*/ 113954 w 607639"/>
              <a:gd name="connsiteY58" fmla="*/ 0 h 606722"/>
              <a:gd name="connsiteX59" fmla="*/ 126594 w 607639"/>
              <a:gd name="connsiteY59" fmla="*/ 12617 h 606722"/>
              <a:gd name="connsiteX60" fmla="*/ 113954 w 607639"/>
              <a:gd name="connsiteY60" fmla="*/ 25233 h 606722"/>
              <a:gd name="connsiteX61" fmla="*/ 75946 w 607639"/>
              <a:gd name="connsiteY61" fmla="*/ 25233 h 606722"/>
              <a:gd name="connsiteX62" fmla="*/ 75946 w 607639"/>
              <a:gd name="connsiteY62" fmla="*/ 63171 h 606722"/>
              <a:gd name="connsiteX63" fmla="*/ 63306 w 607639"/>
              <a:gd name="connsiteY63" fmla="*/ 75787 h 606722"/>
              <a:gd name="connsiteX64" fmla="*/ 50666 w 607639"/>
              <a:gd name="connsiteY64" fmla="*/ 63171 h 606722"/>
              <a:gd name="connsiteX65" fmla="*/ 50666 w 607639"/>
              <a:gd name="connsiteY65" fmla="*/ 12617 h 606722"/>
              <a:gd name="connsiteX66" fmla="*/ 63306 w 607639"/>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606722">
                <a:moveTo>
                  <a:pt x="544336" y="353886"/>
                </a:moveTo>
                <a:cubicBezTo>
                  <a:pt x="551278" y="353886"/>
                  <a:pt x="556973" y="359576"/>
                  <a:pt x="556973" y="366511"/>
                </a:cubicBezTo>
                <a:lnTo>
                  <a:pt x="556973" y="417100"/>
                </a:lnTo>
                <a:cubicBezTo>
                  <a:pt x="556973" y="424124"/>
                  <a:pt x="551278" y="429814"/>
                  <a:pt x="544336" y="429814"/>
                </a:cubicBezTo>
                <a:lnTo>
                  <a:pt x="493700" y="429814"/>
                </a:lnTo>
                <a:cubicBezTo>
                  <a:pt x="486669" y="429814"/>
                  <a:pt x="480974" y="424124"/>
                  <a:pt x="480974" y="417100"/>
                </a:cubicBezTo>
                <a:cubicBezTo>
                  <a:pt x="480974" y="410165"/>
                  <a:pt x="486669" y="404475"/>
                  <a:pt x="493700" y="404475"/>
                </a:cubicBezTo>
                <a:lnTo>
                  <a:pt x="531610" y="404475"/>
                </a:lnTo>
                <a:lnTo>
                  <a:pt x="531610" y="366511"/>
                </a:lnTo>
                <a:cubicBezTo>
                  <a:pt x="531610" y="359576"/>
                  <a:pt x="537306" y="353886"/>
                  <a:pt x="544336" y="353886"/>
                </a:cubicBezTo>
                <a:close/>
                <a:moveTo>
                  <a:pt x="63306" y="353886"/>
                </a:moveTo>
                <a:cubicBezTo>
                  <a:pt x="70338" y="353886"/>
                  <a:pt x="75946" y="359576"/>
                  <a:pt x="75946" y="366511"/>
                </a:cubicBezTo>
                <a:lnTo>
                  <a:pt x="75946" y="404475"/>
                </a:lnTo>
                <a:lnTo>
                  <a:pt x="113954" y="404475"/>
                </a:lnTo>
                <a:cubicBezTo>
                  <a:pt x="120986" y="404475"/>
                  <a:pt x="126594" y="410165"/>
                  <a:pt x="126594" y="417100"/>
                </a:cubicBezTo>
                <a:cubicBezTo>
                  <a:pt x="126594" y="424124"/>
                  <a:pt x="120986" y="429814"/>
                  <a:pt x="113954" y="429814"/>
                </a:cubicBezTo>
                <a:lnTo>
                  <a:pt x="63306" y="429814"/>
                </a:lnTo>
                <a:cubicBezTo>
                  <a:pt x="56363" y="429814"/>
                  <a:pt x="50666" y="424124"/>
                  <a:pt x="50666" y="417100"/>
                </a:cubicBezTo>
                <a:lnTo>
                  <a:pt x="50666" y="366511"/>
                </a:lnTo>
                <a:cubicBezTo>
                  <a:pt x="50666" y="359576"/>
                  <a:pt x="56363" y="353886"/>
                  <a:pt x="63306" y="353886"/>
                </a:cubicBezTo>
                <a:close/>
                <a:moveTo>
                  <a:pt x="493700" y="0"/>
                </a:moveTo>
                <a:lnTo>
                  <a:pt x="544336" y="0"/>
                </a:lnTo>
                <a:cubicBezTo>
                  <a:pt x="551278" y="0"/>
                  <a:pt x="556973" y="5686"/>
                  <a:pt x="556973" y="12617"/>
                </a:cubicBezTo>
                <a:lnTo>
                  <a:pt x="556973" y="63171"/>
                </a:lnTo>
                <a:cubicBezTo>
                  <a:pt x="556973" y="70190"/>
                  <a:pt x="551278" y="75787"/>
                  <a:pt x="544336" y="75787"/>
                </a:cubicBezTo>
                <a:cubicBezTo>
                  <a:pt x="537306" y="75787"/>
                  <a:pt x="531610" y="70190"/>
                  <a:pt x="531610" y="63171"/>
                </a:cubicBezTo>
                <a:lnTo>
                  <a:pt x="531610" y="25233"/>
                </a:lnTo>
                <a:lnTo>
                  <a:pt x="493700" y="25233"/>
                </a:lnTo>
                <a:cubicBezTo>
                  <a:pt x="486669" y="25233"/>
                  <a:pt x="480974" y="19636"/>
                  <a:pt x="480974" y="12617"/>
                </a:cubicBezTo>
                <a:cubicBezTo>
                  <a:pt x="480974" y="5686"/>
                  <a:pt x="486669" y="0"/>
                  <a:pt x="493700" y="0"/>
                </a:cubicBezTo>
                <a:close/>
                <a:moveTo>
                  <a:pt x="370440" y="0"/>
                </a:moveTo>
                <a:cubicBezTo>
                  <a:pt x="415032" y="0"/>
                  <a:pt x="447340" y="14664"/>
                  <a:pt x="466299" y="43636"/>
                </a:cubicBezTo>
                <a:cubicBezTo>
                  <a:pt x="491042" y="81228"/>
                  <a:pt x="479204" y="107267"/>
                  <a:pt x="464964" y="122376"/>
                </a:cubicBezTo>
                <a:lnTo>
                  <a:pt x="455440" y="131885"/>
                </a:lnTo>
                <a:lnTo>
                  <a:pt x="453126" y="179431"/>
                </a:lnTo>
                <a:cubicBezTo>
                  <a:pt x="459000" y="181652"/>
                  <a:pt x="464252" y="185296"/>
                  <a:pt x="468346" y="190006"/>
                </a:cubicBezTo>
                <a:cubicBezTo>
                  <a:pt x="475466" y="198094"/>
                  <a:pt x="478759" y="208936"/>
                  <a:pt x="477335" y="219600"/>
                </a:cubicBezTo>
                <a:lnTo>
                  <a:pt x="471016" y="270168"/>
                </a:lnTo>
                <a:cubicBezTo>
                  <a:pt x="469147" y="285543"/>
                  <a:pt x="458021" y="297896"/>
                  <a:pt x="443602" y="301895"/>
                </a:cubicBezTo>
                <a:cubicBezTo>
                  <a:pt x="438351" y="338065"/>
                  <a:pt x="420550" y="373347"/>
                  <a:pt x="394560" y="399031"/>
                </a:cubicBezTo>
                <a:lnTo>
                  <a:pt x="402838" y="432002"/>
                </a:lnTo>
                <a:lnTo>
                  <a:pt x="499854" y="456175"/>
                </a:lnTo>
                <a:cubicBezTo>
                  <a:pt x="563314" y="471994"/>
                  <a:pt x="607639" y="528694"/>
                  <a:pt x="607639" y="594014"/>
                </a:cubicBezTo>
                <a:cubicBezTo>
                  <a:pt x="607639" y="600946"/>
                  <a:pt x="601943" y="606722"/>
                  <a:pt x="594911" y="606722"/>
                </a:cubicBezTo>
                <a:lnTo>
                  <a:pt x="12639" y="606722"/>
                </a:lnTo>
                <a:cubicBezTo>
                  <a:pt x="5696" y="606722"/>
                  <a:pt x="0" y="601034"/>
                  <a:pt x="0" y="594014"/>
                </a:cubicBezTo>
                <a:cubicBezTo>
                  <a:pt x="0" y="528694"/>
                  <a:pt x="44325" y="471994"/>
                  <a:pt x="107785" y="456175"/>
                </a:cubicBezTo>
                <a:lnTo>
                  <a:pt x="204801" y="432002"/>
                </a:lnTo>
                <a:lnTo>
                  <a:pt x="213613" y="396720"/>
                </a:lnTo>
                <a:cubicBezTo>
                  <a:pt x="189136" y="371481"/>
                  <a:pt x="172314" y="337354"/>
                  <a:pt x="166974" y="302695"/>
                </a:cubicBezTo>
                <a:cubicBezTo>
                  <a:pt x="151220" y="299584"/>
                  <a:pt x="138670" y="286609"/>
                  <a:pt x="136623" y="270168"/>
                </a:cubicBezTo>
                <a:lnTo>
                  <a:pt x="130215" y="219600"/>
                </a:lnTo>
                <a:cubicBezTo>
                  <a:pt x="128880" y="208758"/>
                  <a:pt x="132262" y="197916"/>
                  <a:pt x="139471" y="189740"/>
                </a:cubicBezTo>
                <a:cubicBezTo>
                  <a:pt x="144100" y="184496"/>
                  <a:pt x="149974" y="180764"/>
                  <a:pt x="156471" y="178720"/>
                </a:cubicBezTo>
                <a:cubicBezTo>
                  <a:pt x="154691" y="163345"/>
                  <a:pt x="151932" y="137750"/>
                  <a:pt x="151932" y="126375"/>
                </a:cubicBezTo>
                <a:cubicBezTo>
                  <a:pt x="151932" y="77585"/>
                  <a:pt x="166529" y="27550"/>
                  <a:pt x="274403" y="25328"/>
                </a:cubicBezTo>
                <a:cubicBezTo>
                  <a:pt x="312230" y="0"/>
                  <a:pt x="352817" y="0"/>
                  <a:pt x="370440" y="0"/>
                </a:cubicBezTo>
                <a:close/>
                <a:moveTo>
                  <a:pt x="63306" y="0"/>
                </a:moveTo>
                <a:lnTo>
                  <a:pt x="113954" y="0"/>
                </a:lnTo>
                <a:cubicBezTo>
                  <a:pt x="120986" y="0"/>
                  <a:pt x="126594" y="5686"/>
                  <a:pt x="126594" y="12617"/>
                </a:cubicBezTo>
                <a:cubicBezTo>
                  <a:pt x="126594" y="19636"/>
                  <a:pt x="120986" y="25233"/>
                  <a:pt x="113954" y="25233"/>
                </a:cubicBezTo>
                <a:lnTo>
                  <a:pt x="75946" y="25233"/>
                </a:lnTo>
                <a:lnTo>
                  <a:pt x="75946" y="63171"/>
                </a:lnTo>
                <a:cubicBezTo>
                  <a:pt x="75946" y="70190"/>
                  <a:pt x="70338" y="75787"/>
                  <a:pt x="63306" y="75787"/>
                </a:cubicBezTo>
                <a:cubicBezTo>
                  <a:pt x="56363" y="75787"/>
                  <a:pt x="50666" y="70190"/>
                  <a:pt x="50666" y="63171"/>
                </a:cubicBezTo>
                <a:lnTo>
                  <a:pt x="50666" y="12617"/>
                </a:lnTo>
                <a:cubicBezTo>
                  <a:pt x="50666" y="5686"/>
                  <a:pt x="56363" y="0"/>
                  <a:pt x="63306" y="0"/>
                </a:cubicBezTo>
                <a:close/>
              </a:path>
            </a:pathLst>
          </a:custGeom>
          <a:solidFill>
            <a:schemeClr val="bg1"/>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073"/>
          <p:cNvSpPr/>
          <p:nvPr/>
        </p:nvSpPr>
        <p:spPr bwMode="auto">
          <a:xfrm>
            <a:off x="4393527" y="2050428"/>
            <a:ext cx="466534" cy="542390"/>
          </a:xfrm>
          <a:custGeom>
            <a:avLst/>
            <a:gdLst>
              <a:gd name="connsiteX0" fmla="*/ 327615 w 521993"/>
              <a:gd name="connsiteY0" fmla="*/ 466652 h 606863"/>
              <a:gd name="connsiteX1" fmla="*/ 327615 w 521993"/>
              <a:gd name="connsiteY1" fmla="*/ 490607 h 606863"/>
              <a:gd name="connsiteX2" fmla="*/ 372201 w 521993"/>
              <a:gd name="connsiteY2" fmla="*/ 504537 h 606863"/>
              <a:gd name="connsiteX3" fmla="*/ 416917 w 521993"/>
              <a:gd name="connsiteY3" fmla="*/ 490607 h 606863"/>
              <a:gd name="connsiteX4" fmla="*/ 416917 w 521993"/>
              <a:gd name="connsiteY4" fmla="*/ 466652 h 606863"/>
              <a:gd name="connsiteX5" fmla="*/ 173129 w 521993"/>
              <a:gd name="connsiteY5" fmla="*/ 327483 h 606863"/>
              <a:gd name="connsiteX6" fmla="*/ 183819 w 521993"/>
              <a:gd name="connsiteY6" fmla="*/ 328394 h 606863"/>
              <a:gd name="connsiteX7" fmla="*/ 235315 w 521993"/>
              <a:gd name="connsiteY7" fmla="*/ 353260 h 606863"/>
              <a:gd name="connsiteX8" fmla="*/ 242355 w 521993"/>
              <a:gd name="connsiteY8" fmla="*/ 359379 h 606863"/>
              <a:gd name="connsiteX9" fmla="*/ 260997 w 521993"/>
              <a:gd name="connsiteY9" fmla="*/ 408459 h 606863"/>
              <a:gd name="connsiteX10" fmla="*/ 279640 w 521993"/>
              <a:gd name="connsiteY10" fmla="*/ 359379 h 606863"/>
              <a:gd name="connsiteX11" fmla="*/ 286680 w 521993"/>
              <a:gd name="connsiteY11" fmla="*/ 353260 h 606863"/>
              <a:gd name="connsiteX12" fmla="*/ 338175 w 521993"/>
              <a:gd name="connsiteY12" fmla="*/ 328394 h 606863"/>
              <a:gd name="connsiteX13" fmla="*/ 348865 w 521993"/>
              <a:gd name="connsiteY13" fmla="*/ 327483 h 606863"/>
              <a:gd name="connsiteX14" fmla="*/ 349387 w 521993"/>
              <a:gd name="connsiteY14" fmla="*/ 327743 h 606863"/>
              <a:gd name="connsiteX15" fmla="*/ 470368 w 521993"/>
              <a:gd name="connsiteY15" fmla="*/ 395440 h 606863"/>
              <a:gd name="connsiteX16" fmla="*/ 521863 w 521993"/>
              <a:gd name="connsiteY16" fmla="*/ 517816 h 606863"/>
              <a:gd name="connsiteX17" fmla="*/ 521472 w 521993"/>
              <a:gd name="connsiteY17" fmla="*/ 522633 h 606863"/>
              <a:gd name="connsiteX18" fmla="*/ 260997 w 521993"/>
              <a:gd name="connsiteY18" fmla="*/ 606863 h 606863"/>
              <a:gd name="connsiteX19" fmla="*/ 522 w 521993"/>
              <a:gd name="connsiteY19" fmla="*/ 522633 h 606863"/>
              <a:gd name="connsiteX20" fmla="*/ 131 w 521993"/>
              <a:gd name="connsiteY20" fmla="*/ 517816 h 606863"/>
              <a:gd name="connsiteX21" fmla="*/ 51757 w 521993"/>
              <a:gd name="connsiteY21" fmla="*/ 395440 h 606863"/>
              <a:gd name="connsiteX22" fmla="*/ 173129 w 521993"/>
              <a:gd name="connsiteY22" fmla="*/ 327483 h 606863"/>
              <a:gd name="connsiteX23" fmla="*/ 218629 w 521993"/>
              <a:gd name="connsiteY23" fmla="*/ 102451 h 606863"/>
              <a:gd name="connsiteX24" fmla="*/ 141455 w 521993"/>
              <a:gd name="connsiteY24" fmla="*/ 142547 h 606863"/>
              <a:gd name="connsiteX25" fmla="*/ 140933 w 521993"/>
              <a:gd name="connsiteY25" fmla="*/ 171186 h 606863"/>
              <a:gd name="connsiteX26" fmla="*/ 188907 w 521993"/>
              <a:gd name="connsiteY26" fmla="*/ 287046 h 606863"/>
              <a:gd name="connsiteX27" fmla="*/ 260997 w 521993"/>
              <a:gd name="connsiteY27" fmla="*/ 321805 h 606863"/>
              <a:gd name="connsiteX28" fmla="*/ 333088 w 521993"/>
              <a:gd name="connsiteY28" fmla="*/ 287046 h 606863"/>
              <a:gd name="connsiteX29" fmla="*/ 381061 w 521993"/>
              <a:gd name="connsiteY29" fmla="*/ 171186 h 606863"/>
              <a:gd name="connsiteX30" fmla="*/ 380409 w 521993"/>
              <a:gd name="connsiteY30" fmla="*/ 139032 h 606863"/>
              <a:gd name="connsiteX31" fmla="*/ 218629 w 521993"/>
              <a:gd name="connsiteY31" fmla="*/ 102451 h 606863"/>
              <a:gd name="connsiteX32" fmla="*/ 260997 w 521993"/>
              <a:gd name="connsiteY32" fmla="*/ 0 h 606863"/>
              <a:gd name="connsiteX33" fmla="*/ 401528 w 521993"/>
              <a:gd name="connsiteY33" fmla="*/ 171186 h 606863"/>
              <a:gd name="connsiteX34" fmla="*/ 260997 w 521993"/>
              <a:gd name="connsiteY34" fmla="*/ 342243 h 606863"/>
              <a:gd name="connsiteX35" fmla="*/ 120466 w 521993"/>
              <a:gd name="connsiteY35" fmla="*/ 171186 h 606863"/>
              <a:gd name="connsiteX36" fmla="*/ 260997 w 521993"/>
              <a:gd name="connsiteY36"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21993" h="606863">
                <a:moveTo>
                  <a:pt x="327615" y="466652"/>
                </a:moveTo>
                <a:lnTo>
                  <a:pt x="327615" y="490607"/>
                </a:lnTo>
                <a:lnTo>
                  <a:pt x="372201" y="504537"/>
                </a:lnTo>
                <a:lnTo>
                  <a:pt x="416917" y="490607"/>
                </a:lnTo>
                <a:lnTo>
                  <a:pt x="416917" y="466652"/>
                </a:lnTo>
                <a:close/>
                <a:moveTo>
                  <a:pt x="173129" y="327483"/>
                </a:moveTo>
                <a:cubicBezTo>
                  <a:pt x="176649" y="325660"/>
                  <a:pt x="180821" y="326051"/>
                  <a:pt x="183819" y="328394"/>
                </a:cubicBezTo>
                <a:cubicBezTo>
                  <a:pt x="199724" y="340762"/>
                  <a:pt x="216933" y="349224"/>
                  <a:pt x="235315" y="353260"/>
                </a:cubicBezTo>
                <a:cubicBezTo>
                  <a:pt x="238574" y="353911"/>
                  <a:pt x="241181" y="356254"/>
                  <a:pt x="242355" y="359379"/>
                </a:cubicBezTo>
                <a:lnTo>
                  <a:pt x="260997" y="408459"/>
                </a:lnTo>
                <a:lnTo>
                  <a:pt x="279640" y="359379"/>
                </a:lnTo>
                <a:cubicBezTo>
                  <a:pt x="280813" y="356254"/>
                  <a:pt x="283551" y="353911"/>
                  <a:pt x="286680" y="353260"/>
                </a:cubicBezTo>
                <a:cubicBezTo>
                  <a:pt x="305062" y="349224"/>
                  <a:pt x="322401" y="340762"/>
                  <a:pt x="338175" y="328394"/>
                </a:cubicBezTo>
                <a:cubicBezTo>
                  <a:pt x="341174" y="326051"/>
                  <a:pt x="345476" y="325660"/>
                  <a:pt x="348865" y="327483"/>
                </a:cubicBezTo>
                <a:lnTo>
                  <a:pt x="349387" y="327743"/>
                </a:lnTo>
                <a:cubicBezTo>
                  <a:pt x="379502" y="343886"/>
                  <a:pt x="450161" y="381510"/>
                  <a:pt x="470368" y="395440"/>
                </a:cubicBezTo>
                <a:cubicBezTo>
                  <a:pt x="499962" y="415880"/>
                  <a:pt x="514693" y="473162"/>
                  <a:pt x="521863" y="517816"/>
                </a:cubicBezTo>
                <a:cubicBezTo>
                  <a:pt x="522124" y="519378"/>
                  <a:pt x="521994" y="521070"/>
                  <a:pt x="521472" y="522633"/>
                </a:cubicBezTo>
                <a:cubicBezTo>
                  <a:pt x="520299" y="526017"/>
                  <a:pt x="489011" y="606863"/>
                  <a:pt x="260997" y="606863"/>
                </a:cubicBezTo>
                <a:cubicBezTo>
                  <a:pt x="33114" y="606863"/>
                  <a:pt x="1826" y="526017"/>
                  <a:pt x="522" y="522633"/>
                </a:cubicBezTo>
                <a:cubicBezTo>
                  <a:pt x="1" y="521070"/>
                  <a:pt x="-130" y="519378"/>
                  <a:pt x="131" y="517816"/>
                </a:cubicBezTo>
                <a:cubicBezTo>
                  <a:pt x="2738" y="501412"/>
                  <a:pt x="17731" y="418353"/>
                  <a:pt x="51757" y="395440"/>
                </a:cubicBezTo>
                <a:cubicBezTo>
                  <a:pt x="71964" y="381771"/>
                  <a:pt x="143405" y="343366"/>
                  <a:pt x="173129" y="327483"/>
                </a:cubicBezTo>
                <a:close/>
                <a:moveTo>
                  <a:pt x="218629" y="102451"/>
                </a:moveTo>
                <a:cubicBezTo>
                  <a:pt x="172742" y="101540"/>
                  <a:pt x="151362" y="123540"/>
                  <a:pt x="141455" y="142547"/>
                </a:cubicBezTo>
                <a:cubicBezTo>
                  <a:pt x="141064" y="152050"/>
                  <a:pt x="140933" y="161553"/>
                  <a:pt x="140933" y="171186"/>
                </a:cubicBezTo>
                <a:cubicBezTo>
                  <a:pt x="140933" y="230158"/>
                  <a:pt x="167006" y="266738"/>
                  <a:pt x="188907" y="287046"/>
                </a:cubicBezTo>
                <a:cubicBezTo>
                  <a:pt x="216544" y="312562"/>
                  <a:pt x="247179" y="321805"/>
                  <a:pt x="260997" y="321805"/>
                </a:cubicBezTo>
                <a:cubicBezTo>
                  <a:pt x="274816" y="321805"/>
                  <a:pt x="305451" y="312562"/>
                  <a:pt x="333088" y="287046"/>
                </a:cubicBezTo>
                <a:cubicBezTo>
                  <a:pt x="354989" y="266738"/>
                  <a:pt x="381061" y="230158"/>
                  <a:pt x="381061" y="171186"/>
                </a:cubicBezTo>
                <a:cubicBezTo>
                  <a:pt x="381061" y="160381"/>
                  <a:pt x="380931" y="149576"/>
                  <a:pt x="380409" y="139032"/>
                </a:cubicBezTo>
                <a:cubicBezTo>
                  <a:pt x="246006" y="168713"/>
                  <a:pt x="218629" y="102451"/>
                  <a:pt x="218629" y="102451"/>
                </a:cubicBezTo>
                <a:close/>
                <a:moveTo>
                  <a:pt x="260997" y="0"/>
                </a:moveTo>
                <a:cubicBezTo>
                  <a:pt x="388753" y="0"/>
                  <a:pt x="401528" y="76676"/>
                  <a:pt x="401528" y="171186"/>
                </a:cubicBezTo>
                <a:cubicBezTo>
                  <a:pt x="401528" y="291863"/>
                  <a:pt x="302974" y="342243"/>
                  <a:pt x="260997" y="342243"/>
                </a:cubicBezTo>
                <a:cubicBezTo>
                  <a:pt x="219020" y="342243"/>
                  <a:pt x="120466" y="291863"/>
                  <a:pt x="120466" y="171186"/>
                </a:cubicBezTo>
                <a:cubicBezTo>
                  <a:pt x="120466" y="76676"/>
                  <a:pt x="133242" y="0"/>
                  <a:pt x="26099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users-linked_81149"/>
          <p:cNvSpPr>
            <a:spLocks noChangeAspect="1"/>
          </p:cNvSpPr>
          <p:nvPr/>
        </p:nvSpPr>
        <p:spPr bwMode="auto">
          <a:xfrm>
            <a:off x="7280338" y="2050428"/>
            <a:ext cx="507899" cy="501622"/>
          </a:xfrm>
          <a:custGeom>
            <a:avLst/>
            <a:gdLst>
              <a:gd name="connsiteX0" fmla="*/ 236542 w 605381"/>
              <a:gd name="connsiteY0" fmla="*/ 558809 h 597901"/>
              <a:gd name="connsiteX1" fmla="*/ 242217 w 605381"/>
              <a:gd name="connsiteY1" fmla="*/ 558809 h 597901"/>
              <a:gd name="connsiteX2" fmla="*/ 302746 w 605381"/>
              <a:gd name="connsiteY2" fmla="*/ 568249 h 597901"/>
              <a:gd name="connsiteX3" fmla="*/ 363275 w 605381"/>
              <a:gd name="connsiteY3" fmla="*/ 558809 h 597901"/>
              <a:gd name="connsiteX4" fmla="*/ 368950 w 605381"/>
              <a:gd name="connsiteY4" fmla="*/ 558809 h 597901"/>
              <a:gd name="connsiteX5" fmla="*/ 372844 w 605381"/>
              <a:gd name="connsiteY5" fmla="*/ 562918 h 597901"/>
              <a:gd name="connsiteX6" fmla="*/ 378408 w 605381"/>
              <a:gd name="connsiteY6" fmla="*/ 576689 h 597901"/>
              <a:gd name="connsiteX7" fmla="*/ 374291 w 605381"/>
              <a:gd name="connsiteY7" fmla="*/ 586240 h 597901"/>
              <a:gd name="connsiteX8" fmla="*/ 302746 w 605381"/>
              <a:gd name="connsiteY8" fmla="*/ 597901 h 597901"/>
              <a:gd name="connsiteX9" fmla="*/ 231202 w 605381"/>
              <a:gd name="connsiteY9" fmla="*/ 586240 h 597901"/>
              <a:gd name="connsiteX10" fmla="*/ 227085 w 605381"/>
              <a:gd name="connsiteY10" fmla="*/ 576689 h 597901"/>
              <a:gd name="connsiteX11" fmla="*/ 232537 w 605381"/>
              <a:gd name="connsiteY11" fmla="*/ 562918 h 597901"/>
              <a:gd name="connsiteX12" fmla="*/ 236542 w 605381"/>
              <a:gd name="connsiteY12" fmla="*/ 558809 h 597901"/>
              <a:gd name="connsiteX13" fmla="*/ 501579 w 605381"/>
              <a:gd name="connsiteY13" fmla="*/ 281556 h 597901"/>
              <a:gd name="connsiteX14" fmla="*/ 565106 w 605381"/>
              <a:gd name="connsiteY14" fmla="*/ 356863 h 597901"/>
              <a:gd name="connsiteX15" fmla="*/ 533621 w 605381"/>
              <a:gd name="connsiteY15" fmla="*/ 421396 h 597901"/>
              <a:gd name="connsiteX16" fmla="*/ 605381 w 605381"/>
              <a:gd name="connsiteY16" fmla="*/ 512475 h 597901"/>
              <a:gd name="connsiteX17" fmla="*/ 572227 w 605381"/>
              <a:gd name="connsiteY17" fmla="*/ 558792 h 597901"/>
              <a:gd name="connsiteX18" fmla="*/ 501579 w 605381"/>
              <a:gd name="connsiteY18" fmla="*/ 568122 h 597901"/>
              <a:gd name="connsiteX19" fmla="*/ 431043 w 605381"/>
              <a:gd name="connsiteY19" fmla="*/ 558792 h 597901"/>
              <a:gd name="connsiteX20" fmla="*/ 397777 w 605381"/>
              <a:gd name="connsiteY20" fmla="*/ 512475 h 597901"/>
              <a:gd name="connsiteX21" fmla="*/ 469648 w 605381"/>
              <a:gd name="connsiteY21" fmla="*/ 421396 h 597901"/>
              <a:gd name="connsiteX22" fmla="*/ 438052 w 605381"/>
              <a:gd name="connsiteY22" fmla="*/ 356863 h 597901"/>
              <a:gd name="connsiteX23" fmla="*/ 501579 w 605381"/>
              <a:gd name="connsiteY23" fmla="*/ 281556 h 597901"/>
              <a:gd name="connsiteX24" fmla="*/ 103817 w 605381"/>
              <a:gd name="connsiteY24" fmla="*/ 281556 h 597901"/>
              <a:gd name="connsiteX25" fmla="*/ 167353 w 605381"/>
              <a:gd name="connsiteY25" fmla="*/ 356863 h 597901"/>
              <a:gd name="connsiteX26" fmla="*/ 135863 w 605381"/>
              <a:gd name="connsiteY26" fmla="*/ 421396 h 597901"/>
              <a:gd name="connsiteX27" fmla="*/ 207745 w 605381"/>
              <a:gd name="connsiteY27" fmla="*/ 512475 h 597901"/>
              <a:gd name="connsiteX28" fmla="*/ 174475 w 605381"/>
              <a:gd name="connsiteY28" fmla="*/ 558792 h 597901"/>
              <a:gd name="connsiteX29" fmla="*/ 103817 w 605381"/>
              <a:gd name="connsiteY29" fmla="*/ 568122 h 597901"/>
              <a:gd name="connsiteX30" fmla="*/ 33270 w 605381"/>
              <a:gd name="connsiteY30" fmla="*/ 558792 h 597901"/>
              <a:gd name="connsiteX31" fmla="*/ 0 w 605381"/>
              <a:gd name="connsiteY31" fmla="*/ 512475 h 597901"/>
              <a:gd name="connsiteX32" fmla="*/ 71882 w 605381"/>
              <a:gd name="connsiteY32" fmla="*/ 421396 h 597901"/>
              <a:gd name="connsiteX33" fmla="*/ 40392 w 605381"/>
              <a:gd name="connsiteY33" fmla="*/ 356863 h 597901"/>
              <a:gd name="connsiteX34" fmla="*/ 103817 w 605381"/>
              <a:gd name="connsiteY34" fmla="*/ 281556 h 597901"/>
              <a:gd name="connsiteX35" fmla="*/ 424086 w 605381"/>
              <a:gd name="connsiteY35" fmla="*/ 133200 h 597901"/>
              <a:gd name="connsiteX36" fmla="*/ 482844 w 605381"/>
              <a:gd name="connsiteY36" fmla="*/ 175528 h 597901"/>
              <a:gd name="connsiteX37" fmla="*/ 525243 w 605381"/>
              <a:gd name="connsiteY37" fmla="*/ 234187 h 597901"/>
              <a:gd name="connsiteX38" fmla="*/ 521348 w 605381"/>
              <a:gd name="connsiteY38" fmla="*/ 243852 h 597901"/>
              <a:gd name="connsiteX39" fmla="*/ 507771 w 605381"/>
              <a:gd name="connsiteY39" fmla="*/ 249741 h 597901"/>
              <a:gd name="connsiteX40" fmla="*/ 504878 w 605381"/>
              <a:gd name="connsiteY40" fmla="*/ 250296 h 597901"/>
              <a:gd name="connsiteX41" fmla="*/ 497978 w 605381"/>
              <a:gd name="connsiteY41" fmla="*/ 245852 h 597901"/>
              <a:gd name="connsiteX42" fmla="*/ 461922 w 605381"/>
              <a:gd name="connsiteY42" fmla="*/ 196414 h 597901"/>
              <a:gd name="connsiteX43" fmla="*/ 412401 w 605381"/>
              <a:gd name="connsiteY43" fmla="*/ 160419 h 597901"/>
              <a:gd name="connsiteX44" fmla="*/ 408395 w 605381"/>
              <a:gd name="connsiteY44" fmla="*/ 156309 h 597901"/>
              <a:gd name="connsiteX45" fmla="*/ 408506 w 605381"/>
              <a:gd name="connsiteY45" fmla="*/ 150643 h 597901"/>
              <a:gd name="connsiteX46" fmla="*/ 414404 w 605381"/>
              <a:gd name="connsiteY46" fmla="*/ 137089 h 597901"/>
              <a:gd name="connsiteX47" fmla="*/ 424086 w 605381"/>
              <a:gd name="connsiteY47" fmla="*/ 133200 h 597901"/>
              <a:gd name="connsiteX48" fmla="*/ 181254 w 605381"/>
              <a:gd name="connsiteY48" fmla="*/ 133200 h 597901"/>
              <a:gd name="connsiteX49" fmla="*/ 191047 w 605381"/>
              <a:gd name="connsiteY49" fmla="*/ 137089 h 597901"/>
              <a:gd name="connsiteX50" fmla="*/ 196834 w 605381"/>
              <a:gd name="connsiteY50" fmla="*/ 150643 h 597901"/>
              <a:gd name="connsiteX51" fmla="*/ 196945 w 605381"/>
              <a:gd name="connsiteY51" fmla="*/ 156309 h 597901"/>
              <a:gd name="connsiteX52" fmla="*/ 192939 w 605381"/>
              <a:gd name="connsiteY52" fmla="*/ 160419 h 597901"/>
              <a:gd name="connsiteX53" fmla="*/ 143529 w 605381"/>
              <a:gd name="connsiteY53" fmla="*/ 196414 h 597901"/>
              <a:gd name="connsiteX54" fmla="*/ 107362 w 605381"/>
              <a:gd name="connsiteY54" fmla="*/ 245852 h 597901"/>
              <a:gd name="connsiteX55" fmla="*/ 100573 w 605381"/>
              <a:gd name="connsiteY55" fmla="*/ 250296 h 597901"/>
              <a:gd name="connsiteX56" fmla="*/ 97680 w 605381"/>
              <a:gd name="connsiteY56" fmla="*/ 249741 h 597901"/>
              <a:gd name="connsiteX57" fmla="*/ 83992 w 605381"/>
              <a:gd name="connsiteY57" fmla="*/ 243852 h 597901"/>
              <a:gd name="connsiteX58" fmla="*/ 80097 w 605381"/>
              <a:gd name="connsiteY58" fmla="*/ 234187 h 597901"/>
              <a:gd name="connsiteX59" fmla="*/ 122496 w 605381"/>
              <a:gd name="connsiteY59" fmla="*/ 175528 h 597901"/>
              <a:gd name="connsiteX60" fmla="*/ 181254 w 605381"/>
              <a:gd name="connsiteY60" fmla="*/ 133200 h 597901"/>
              <a:gd name="connsiteX61" fmla="*/ 302711 w 605381"/>
              <a:gd name="connsiteY61" fmla="*/ 0 h 597901"/>
              <a:gd name="connsiteX62" fmla="*/ 366136 w 605381"/>
              <a:gd name="connsiteY62" fmla="*/ 75333 h 597901"/>
              <a:gd name="connsiteX63" fmla="*/ 334646 w 605381"/>
              <a:gd name="connsiteY63" fmla="*/ 139889 h 597901"/>
              <a:gd name="connsiteX64" fmla="*/ 406528 w 605381"/>
              <a:gd name="connsiteY64" fmla="*/ 231000 h 597901"/>
              <a:gd name="connsiteX65" fmla="*/ 373258 w 605381"/>
              <a:gd name="connsiteY65" fmla="*/ 277334 h 597901"/>
              <a:gd name="connsiteX66" fmla="*/ 302711 w 605381"/>
              <a:gd name="connsiteY66" fmla="*/ 286778 h 597901"/>
              <a:gd name="connsiteX67" fmla="*/ 232053 w 605381"/>
              <a:gd name="connsiteY67" fmla="*/ 277334 h 597901"/>
              <a:gd name="connsiteX68" fmla="*/ 198783 w 605381"/>
              <a:gd name="connsiteY68" fmla="*/ 231000 h 597901"/>
              <a:gd name="connsiteX69" fmla="*/ 270665 w 605381"/>
              <a:gd name="connsiteY69" fmla="*/ 139889 h 597901"/>
              <a:gd name="connsiteX70" fmla="*/ 239175 w 605381"/>
              <a:gd name="connsiteY70" fmla="*/ 75333 h 597901"/>
              <a:gd name="connsiteX71" fmla="*/ 302711 w 605381"/>
              <a:gd name="connsiteY71" fmla="*/ 0 h 59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5381" h="597901">
                <a:moveTo>
                  <a:pt x="236542" y="558809"/>
                </a:moveTo>
                <a:cubicBezTo>
                  <a:pt x="238323" y="558032"/>
                  <a:pt x="240325" y="558032"/>
                  <a:pt x="242217" y="558809"/>
                </a:cubicBezTo>
                <a:cubicBezTo>
                  <a:pt x="258128" y="565140"/>
                  <a:pt x="277934" y="568249"/>
                  <a:pt x="302746" y="568249"/>
                </a:cubicBezTo>
                <a:cubicBezTo>
                  <a:pt x="327447" y="568249"/>
                  <a:pt x="347253" y="565140"/>
                  <a:pt x="363275" y="558809"/>
                </a:cubicBezTo>
                <a:cubicBezTo>
                  <a:pt x="365056" y="558032"/>
                  <a:pt x="367058" y="558032"/>
                  <a:pt x="368950" y="558809"/>
                </a:cubicBezTo>
                <a:cubicBezTo>
                  <a:pt x="370730" y="559587"/>
                  <a:pt x="372177" y="561142"/>
                  <a:pt x="372844" y="562918"/>
                </a:cubicBezTo>
                <a:lnTo>
                  <a:pt x="378408" y="576689"/>
                </a:lnTo>
                <a:cubicBezTo>
                  <a:pt x="379854" y="580465"/>
                  <a:pt x="378074" y="584796"/>
                  <a:pt x="374291" y="586240"/>
                </a:cubicBezTo>
                <a:cubicBezTo>
                  <a:pt x="354708" y="594014"/>
                  <a:pt x="331342" y="597901"/>
                  <a:pt x="302746" y="597901"/>
                </a:cubicBezTo>
                <a:cubicBezTo>
                  <a:pt x="274151" y="597901"/>
                  <a:pt x="250673" y="594014"/>
                  <a:pt x="231202" y="586240"/>
                </a:cubicBezTo>
                <a:cubicBezTo>
                  <a:pt x="227419" y="584796"/>
                  <a:pt x="225527" y="580465"/>
                  <a:pt x="227085" y="576689"/>
                </a:cubicBezTo>
                <a:lnTo>
                  <a:pt x="232537" y="562918"/>
                </a:lnTo>
                <a:cubicBezTo>
                  <a:pt x="233316" y="561142"/>
                  <a:pt x="234762" y="559587"/>
                  <a:pt x="236542" y="558809"/>
                </a:cubicBezTo>
                <a:close/>
                <a:moveTo>
                  <a:pt x="501579" y="281556"/>
                </a:moveTo>
                <a:cubicBezTo>
                  <a:pt x="557541" y="281556"/>
                  <a:pt x="565106" y="319543"/>
                  <a:pt x="565106" y="356863"/>
                </a:cubicBezTo>
                <a:cubicBezTo>
                  <a:pt x="565106" y="384298"/>
                  <a:pt x="552423" y="408400"/>
                  <a:pt x="533621" y="421396"/>
                </a:cubicBezTo>
                <a:cubicBezTo>
                  <a:pt x="575231" y="433836"/>
                  <a:pt x="605381" y="469934"/>
                  <a:pt x="605381" y="512475"/>
                </a:cubicBezTo>
                <a:cubicBezTo>
                  <a:pt x="605381" y="534356"/>
                  <a:pt x="594255" y="550017"/>
                  <a:pt x="572227" y="558792"/>
                </a:cubicBezTo>
                <a:cubicBezTo>
                  <a:pt x="555983" y="565234"/>
                  <a:pt x="533621" y="568122"/>
                  <a:pt x="501579" y="568122"/>
                </a:cubicBezTo>
                <a:cubicBezTo>
                  <a:pt x="469537" y="568122"/>
                  <a:pt x="447175" y="565234"/>
                  <a:pt x="431043" y="558792"/>
                </a:cubicBezTo>
                <a:cubicBezTo>
                  <a:pt x="408903" y="550017"/>
                  <a:pt x="397777" y="534356"/>
                  <a:pt x="397777" y="512475"/>
                </a:cubicBezTo>
                <a:cubicBezTo>
                  <a:pt x="397777" y="469934"/>
                  <a:pt x="427927" y="433836"/>
                  <a:pt x="469648" y="421396"/>
                </a:cubicBezTo>
                <a:cubicBezTo>
                  <a:pt x="450735" y="408400"/>
                  <a:pt x="438052" y="384298"/>
                  <a:pt x="438052" y="356863"/>
                </a:cubicBezTo>
                <a:cubicBezTo>
                  <a:pt x="438052" y="319543"/>
                  <a:pt x="445617" y="281556"/>
                  <a:pt x="501579" y="281556"/>
                </a:cubicBezTo>
                <a:close/>
                <a:moveTo>
                  <a:pt x="103817" y="281556"/>
                </a:moveTo>
                <a:cubicBezTo>
                  <a:pt x="159787" y="281556"/>
                  <a:pt x="167353" y="319543"/>
                  <a:pt x="167353" y="356863"/>
                </a:cubicBezTo>
                <a:cubicBezTo>
                  <a:pt x="167353" y="384298"/>
                  <a:pt x="154668" y="408400"/>
                  <a:pt x="135863" y="421396"/>
                </a:cubicBezTo>
                <a:cubicBezTo>
                  <a:pt x="177479" y="433836"/>
                  <a:pt x="207745" y="469934"/>
                  <a:pt x="207745" y="512475"/>
                </a:cubicBezTo>
                <a:cubicBezTo>
                  <a:pt x="207745" y="534356"/>
                  <a:pt x="196507" y="550017"/>
                  <a:pt x="174475" y="558792"/>
                </a:cubicBezTo>
                <a:cubicBezTo>
                  <a:pt x="158340" y="565234"/>
                  <a:pt x="135863" y="568122"/>
                  <a:pt x="103817" y="568122"/>
                </a:cubicBezTo>
                <a:cubicBezTo>
                  <a:pt x="71882" y="568122"/>
                  <a:pt x="49405" y="565234"/>
                  <a:pt x="33270" y="558792"/>
                </a:cubicBezTo>
                <a:cubicBezTo>
                  <a:pt x="11238" y="550017"/>
                  <a:pt x="0" y="534356"/>
                  <a:pt x="0" y="512475"/>
                </a:cubicBezTo>
                <a:cubicBezTo>
                  <a:pt x="0" y="469934"/>
                  <a:pt x="30155" y="433836"/>
                  <a:pt x="71882" y="421396"/>
                </a:cubicBezTo>
                <a:cubicBezTo>
                  <a:pt x="53077" y="408400"/>
                  <a:pt x="40392" y="384298"/>
                  <a:pt x="40392" y="356863"/>
                </a:cubicBezTo>
                <a:cubicBezTo>
                  <a:pt x="40392" y="319543"/>
                  <a:pt x="47847" y="281556"/>
                  <a:pt x="103817" y="281556"/>
                </a:cubicBezTo>
                <a:close/>
                <a:moveTo>
                  <a:pt x="424086" y="133200"/>
                </a:moveTo>
                <a:cubicBezTo>
                  <a:pt x="443449" y="141422"/>
                  <a:pt x="462701" y="155309"/>
                  <a:pt x="482844" y="175528"/>
                </a:cubicBezTo>
                <a:cubicBezTo>
                  <a:pt x="503097" y="195748"/>
                  <a:pt x="517008" y="214856"/>
                  <a:pt x="525243" y="234187"/>
                </a:cubicBezTo>
                <a:cubicBezTo>
                  <a:pt x="526912" y="237964"/>
                  <a:pt x="525131" y="242297"/>
                  <a:pt x="521348" y="243852"/>
                </a:cubicBezTo>
                <a:lnTo>
                  <a:pt x="507771" y="249741"/>
                </a:lnTo>
                <a:cubicBezTo>
                  <a:pt x="506770" y="250185"/>
                  <a:pt x="505768" y="250296"/>
                  <a:pt x="504878" y="250296"/>
                </a:cubicBezTo>
                <a:cubicBezTo>
                  <a:pt x="501984" y="250296"/>
                  <a:pt x="499202" y="248630"/>
                  <a:pt x="497978" y="245852"/>
                </a:cubicBezTo>
                <a:cubicBezTo>
                  <a:pt x="491190" y="230077"/>
                  <a:pt x="479394" y="213968"/>
                  <a:pt x="461922" y="196414"/>
                </a:cubicBezTo>
                <a:cubicBezTo>
                  <a:pt x="444339" y="178972"/>
                  <a:pt x="428203" y="167196"/>
                  <a:pt x="412401" y="160419"/>
                </a:cubicBezTo>
                <a:cubicBezTo>
                  <a:pt x="410620" y="159641"/>
                  <a:pt x="409174" y="158197"/>
                  <a:pt x="408395" y="156309"/>
                </a:cubicBezTo>
                <a:cubicBezTo>
                  <a:pt x="407727" y="154531"/>
                  <a:pt x="407727" y="152531"/>
                  <a:pt x="408506" y="150643"/>
                </a:cubicBezTo>
                <a:lnTo>
                  <a:pt x="414404" y="137089"/>
                </a:lnTo>
                <a:cubicBezTo>
                  <a:pt x="415962" y="133312"/>
                  <a:pt x="420302" y="131534"/>
                  <a:pt x="424086" y="133200"/>
                </a:cubicBezTo>
                <a:close/>
                <a:moveTo>
                  <a:pt x="181254" y="133200"/>
                </a:moveTo>
                <a:cubicBezTo>
                  <a:pt x="185038" y="131534"/>
                  <a:pt x="189378" y="133312"/>
                  <a:pt x="191047" y="137089"/>
                </a:cubicBezTo>
                <a:lnTo>
                  <a:pt x="196834" y="150643"/>
                </a:lnTo>
                <a:cubicBezTo>
                  <a:pt x="197613" y="152531"/>
                  <a:pt x="197724" y="154531"/>
                  <a:pt x="196945" y="156309"/>
                </a:cubicBezTo>
                <a:cubicBezTo>
                  <a:pt x="196166" y="158197"/>
                  <a:pt x="194831" y="159641"/>
                  <a:pt x="192939" y="160419"/>
                </a:cubicBezTo>
                <a:cubicBezTo>
                  <a:pt x="177248" y="167196"/>
                  <a:pt x="161000" y="178972"/>
                  <a:pt x="143529" y="196414"/>
                </a:cubicBezTo>
                <a:cubicBezTo>
                  <a:pt x="125946" y="213968"/>
                  <a:pt x="114150" y="230077"/>
                  <a:pt x="107362" y="245852"/>
                </a:cubicBezTo>
                <a:cubicBezTo>
                  <a:pt x="106137" y="248630"/>
                  <a:pt x="103467" y="250296"/>
                  <a:pt x="100573" y="250296"/>
                </a:cubicBezTo>
                <a:cubicBezTo>
                  <a:pt x="99572" y="250296"/>
                  <a:pt x="98570" y="250185"/>
                  <a:pt x="97680" y="249741"/>
                </a:cubicBezTo>
                <a:lnTo>
                  <a:pt x="83992" y="243852"/>
                </a:lnTo>
                <a:cubicBezTo>
                  <a:pt x="80208" y="242297"/>
                  <a:pt x="78539" y="237964"/>
                  <a:pt x="80097" y="234187"/>
                </a:cubicBezTo>
                <a:cubicBezTo>
                  <a:pt x="88443" y="214856"/>
                  <a:pt x="102242" y="195748"/>
                  <a:pt x="122496" y="175528"/>
                </a:cubicBezTo>
                <a:cubicBezTo>
                  <a:pt x="142750" y="155309"/>
                  <a:pt x="162002" y="141422"/>
                  <a:pt x="181254" y="133200"/>
                </a:cubicBezTo>
                <a:close/>
                <a:moveTo>
                  <a:pt x="302711" y="0"/>
                </a:moveTo>
                <a:cubicBezTo>
                  <a:pt x="358681" y="0"/>
                  <a:pt x="366136" y="38000"/>
                  <a:pt x="366136" y="75333"/>
                </a:cubicBezTo>
                <a:cubicBezTo>
                  <a:pt x="366136" y="102778"/>
                  <a:pt x="353451" y="126889"/>
                  <a:pt x="334646" y="139889"/>
                </a:cubicBezTo>
                <a:cubicBezTo>
                  <a:pt x="376373" y="152333"/>
                  <a:pt x="406528" y="188445"/>
                  <a:pt x="406528" y="231000"/>
                </a:cubicBezTo>
                <a:cubicBezTo>
                  <a:pt x="406528" y="253000"/>
                  <a:pt x="395401" y="268556"/>
                  <a:pt x="373258" y="277334"/>
                </a:cubicBezTo>
                <a:cubicBezTo>
                  <a:pt x="357123" y="283778"/>
                  <a:pt x="334646" y="286778"/>
                  <a:pt x="302711" y="286778"/>
                </a:cubicBezTo>
                <a:cubicBezTo>
                  <a:pt x="270665" y="286778"/>
                  <a:pt x="248188" y="283778"/>
                  <a:pt x="232053" y="277334"/>
                </a:cubicBezTo>
                <a:cubicBezTo>
                  <a:pt x="210021" y="268556"/>
                  <a:pt x="198783" y="252889"/>
                  <a:pt x="198783" y="231000"/>
                </a:cubicBezTo>
                <a:cubicBezTo>
                  <a:pt x="198783" y="188445"/>
                  <a:pt x="229049" y="152333"/>
                  <a:pt x="270665" y="139889"/>
                </a:cubicBezTo>
                <a:cubicBezTo>
                  <a:pt x="251860" y="126889"/>
                  <a:pt x="239175" y="102778"/>
                  <a:pt x="239175" y="75333"/>
                </a:cubicBezTo>
                <a:cubicBezTo>
                  <a:pt x="239175" y="38000"/>
                  <a:pt x="246741" y="0"/>
                  <a:pt x="302711" y="0"/>
                </a:cubicBezTo>
                <a:close/>
              </a:path>
            </a:pathLst>
          </a:custGeom>
          <a:solidFill>
            <a:schemeClr val="bg1"/>
          </a:solidFill>
          <a:ln>
            <a:noFill/>
          </a:ln>
        </p:spPr>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136647"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3" name="椭圆 12"/>
          <p:cNvSpPr/>
          <p:nvPr/>
        </p:nvSpPr>
        <p:spPr>
          <a:xfrm>
            <a:off x="129794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prstClr val="white"/>
                </a:solidFill>
                <a:latin typeface="黑体" panose="02010609060101010101" charset="-122"/>
                <a:ea typeface="黑体" panose="02010609060101010101" charset="-122"/>
              </a:rPr>
              <a:t>（一）大学生创新创业教育是实现中国梦的源泉</a:t>
            </a:r>
            <a:endParaRPr lang="zh-CN" altLang="en-US" b="1" dirty="0">
              <a:solidFill>
                <a:prstClr val="white"/>
              </a:solidFill>
              <a:latin typeface="黑体" panose="02010609060101010101" charset="-122"/>
              <a:ea typeface="黑体" panose="02010609060101010101" charset="-122"/>
            </a:endParaRPr>
          </a:p>
        </p:txBody>
      </p:sp>
      <p:sp>
        <p:nvSpPr>
          <p:cNvPr id="15" name="椭圆 14"/>
          <p:cNvSpPr/>
          <p:nvPr/>
        </p:nvSpPr>
        <p:spPr>
          <a:xfrm>
            <a:off x="4785765" y="3546475"/>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6" name="椭圆 15"/>
          <p:cNvSpPr/>
          <p:nvPr/>
        </p:nvSpPr>
        <p:spPr>
          <a:xfrm>
            <a:off x="4931347" y="3692057"/>
            <a:ext cx="2329306" cy="2329306"/>
          </a:xfrm>
          <a:prstGeom prst="ellipse">
            <a:avLst/>
          </a:prstGeom>
          <a:solidFill>
            <a:srgbClr val="EDEDE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srgbClr val="204273"/>
                </a:solidFill>
                <a:latin typeface="黑体" panose="02010609060101010101" charset="-122"/>
                <a:ea typeface="黑体" panose="02010609060101010101" charset="-122"/>
              </a:rPr>
              <a:t>（二）大学生创新创业教育是推动经济社会发展的动力</a:t>
            </a:r>
            <a:endParaRPr lang="zh-CN" altLang="en-US" b="1" dirty="0">
              <a:solidFill>
                <a:srgbClr val="204273"/>
              </a:solidFill>
              <a:latin typeface="黑体" panose="02010609060101010101" charset="-122"/>
              <a:ea typeface="黑体" panose="02010609060101010101" charset="-122"/>
            </a:endParaRPr>
          </a:p>
        </p:txBody>
      </p:sp>
      <p:sp>
        <p:nvSpPr>
          <p:cNvPr id="18" name="椭圆 17"/>
          <p:cNvSpPr/>
          <p:nvPr/>
        </p:nvSpPr>
        <p:spPr>
          <a:xfrm>
            <a:off x="8434884" y="1205944"/>
            <a:ext cx="2620469" cy="2620469"/>
          </a:xfrm>
          <a:prstGeom prst="ellipse">
            <a:avLst/>
          </a:prstGeom>
          <a:noFill/>
          <a:ln>
            <a:solidFill>
              <a:srgbClr val="4857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9" name="椭圆 18"/>
          <p:cNvSpPr/>
          <p:nvPr/>
        </p:nvSpPr>
        <p:spPr>
          <a:xfrm>
            <a:off x="8580466" y="1351526"/>
            <a:ext cx="2329306" cy="2329306"/>
          </a:xfrm>
          <a:prstGeom prst="ellipse">
            <a:avLst/>
          </a:prstGeom>
          <a:solidFill>
            <a:srgbClr val="20427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dirty="0">
                <a:solidFill>
                  <a:prstClr val="white"/>
                </a:solidFill>
                <a:latin typeface="黑体" panose="02010609060101010101" charset="-122"/>
                <a:ea typeface="黑体" panose="02010609060101010101" charset="-122"/>
              </a:rPr>
              <a:t>（三）大学生创新创业教育是培养高素质人才的重要途径</a:t>
            </a:r>
            <a:endParaRPr lang="zh-CN" altLang="en-US" b="1" dirty="0">
              <a:solidFill>
                <a:prstClr val="white"/>
              </a:solidFill>
              <a:latin typeface="黑体" panose="02010609060101010101" charset="-122"/>
              <a:ea typeface="黑体" panose="02010609060101010101" charset="-122"/>
            </a:endParaRPr>
          </a:p>
        </p:txBody>
      </p:sp>
      <p:grpSp>
        <p:nvGrpSpPr>
          <p:cNvPr id="26" name="组合 25"/>
          <p:cNvGrpSpPr/>
          <p:nvPr/>
        </p:nvGrpSpPr>
        <p:grpSpPr>
          <a:xfrm rot="1978849">
            <a:off x="3770058" y="3283807"/>
            <a:ext cx="902848" cy="1074675"/>
            <a:chOff x="6865257" y="1118912"/>
            <a:chExt cx="902848" cy="1074675"/>
          </a:xfrm>
          <a:solidFill>
            <a:srgbClr val="204273"/>
          </a:solidFill>
        </p:grpSpPr>
        <p:sp>
          <p:nvSpPr>
            <p:cNvPr id="27" name="燕尾形 26"/>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8" name="燕尾形 27"/>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9" name="燕尾形 28"/>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grpSp>
        <p:nvGrpSpPr>
          <p:cNvPr id="30" name="组合 29"/>
          <p:cNvGrpSpPr/>
          <p:nvPr/>
        </p:nvGrpSpPr>
        <p:grpSpPr>
          <a:xfrm rot="19312279" flipV="1">
            <a:off x="7557781" y="3289074"/>
            <a:ext cx="902848" cy="1074675"/>
            <a:chOff x="6865257" y="1118912"/>
            <a:chExt cx="902848" cy="1074675"/>
          </a:xfrm>
          <a:solidFill>
            <a:srgbClr val="204273"/>
          </a:solidFill>
        </p:grpSpPr>
        <p:sp>
          <p:nvSpPr>
            <p:cNvPr id="31" name="燕尾形 30"/>
            <p:cNvSpPr/>
            <p:nvPr/>
          </p:nvSpPr>
          <p:spPr>
            <a:xfrm>
              <a:off x="6865257"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2" name="燕尾形 31"/>
            <p:cNvSpPr/>
            <p:nvPr/>
          </p:nvSpPr>
          <p:spPr>
            <a:xfrm>
              <a:off x="7118983"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33" name="燕尾形 32"/>
            <p:cNvSpPr/>
            <p:nvPr/>
          </p:nvSpPr>
          <p:spPr>
            <a:xfrm>
              <a:off x="7372709" y="1118912"/>
              <a:ext cx="395396" cy="1074675"/>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sp>
        <p:nvSpPr>
          <p:cNvPr id="34" name="矩形 33"/>
          <p:cNvSpPr/>
          <p:nvPr/>
        </p:nvSpPr>
        <p:spPr>
          <a:xfrm>
            <a:off x="404495" y="3826510"/>
            <a:ext cx="3223260" cy="3046095"/>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在校开展创新创业教育不仅仅是为了解决大学毕业生就业问题，也是深化高等教育改革的重要途径，更是为各行各业输送拥有创新精神和创业品质的优秀人才的关键渠道。因此，从某种意义上说，大学生创新创业教育是实现中国梦的源泉。</a:t>
            </a:r>
            <a:endParaRPr lang="zh-CN" altLang="en-US" sz="1600" kern="0" dirty="0">
              <a:latin typeface="黑体" panose="02010609060101010101" charset="-122"/>
              <a:ea typeface="黑体" panose="02010609060101010101" charset="-122"/>
              <a:cs typeface="+mn-ea"/>
              <a:sym typeface="+mn-lt"/>
            </a:endParaRPr>
          </a:p>
        </p:txBody>
      </p:sp>
      <p:sp>
        <p:nvSpPr>
          <p:cNvPr id="35" name="矩形 34"/>
          <p:cNvSpPr/>
          <p:nvPr/>
        </p:nvSpPr>
        <p:spPr>
          <a:xfrm>
            <a:off x="3904615" y="1002030"/>
            <a:ext cx="4382135" cy="1938020"/>
          </a:xfrm>
          <a:prstGeom prst="rect">
            <a:avLst/>
          </a:prstGeom>
        </p:spPr>
        <p:txBody>
          <a:bodyPr wrap="square">
            <a:spAutoFit/>
          </a:bodyPr>
          <a:lstStyle/>
          <a:p>
            <a:pPr algn="l">
              <a:lnSpc>
                <a:spcPct val="150000"/>
              </a:lnSpc>
            </a:pPr>
            <a:r>
              <a:rPr sz="1600" kern="0" dirty="0">
                <a:latin typeface="黑体" panose="02010609060101010101" charset="-122"/>
                <a:ea typeface="黑体" panose="02010609060101010101" charset="-122"/>
                <a:sym typeface="+mn-lt"/>
              </a:rPr>
              <a:t>21 世纪是知识经济占国际经济主导地位的世纪。创新是知识经济发展的强劲动力。创新人才成了各国竞争取胜的关键所在。创新、创业和中国的发展紧密相关。创业教育在缓解社会就业压力等方面的促进作用日益增强。</a:t>
            </a:r>
            <a:endParaRPr sz="1600" kern="0" dirty="0">
              <a:latin typeface="黑体" panose="02010609060101010101" charset="-122"/>
              <a:ea typeface="黑体" panose="02010609060101010101" charset="-122"/>
              <a:sym typeface="+mn-lt"/>
            </a:endParaRPr>
          </a:p>
        </p:txBody>
      </p:sp>
      <p:sp>
        <p:nvSpPr>
          <p:cNvPr id="36" name="矩形 35"/>
          <p:cNvSpPr/>
          <p:nvPr/>
        </p:nvSpPr>
        <p:spPr>
          <a:xfrm>
            <a:off x="8564245" y="3916045"/>
            <a:ext cx="3377565" cy="2306955"/>
          </a:xfrm>
          <a:prstGeom prst="rect">
            <a:avLst/>
          </a:prstGeom>
        </p:spPr>
        <p:txBody>
          <a:bodyPr wrap="square">
            <a:spAutoFit/>
          </a:bodyPr>
          <a:lstStyle/>
          <a:p>
            <a:pPr algn="just">
              <a:lnSpc>
                <a:spcPct val="150000"/>
              </a:lnSpc>
            </a:pPr>
            <a:r>
              <a:rPr sz="1600" kern="0" dirty="0">
                <a:latin typeface="黑体" panose="02010609060101010101" charset="-122"/>
                <a:ea typeface="黑体" panose="02010609060101010101" charset="-122"/>
                <a:sym typeface="+mn-lt"/>
              </a:rPr>
              <a:t>大学生创新创业教育并不仅限于培养大学生开公司、办企业，而是重在培养他们的创新思维和创业精神，提升大学生的专业知识、实践能力、领导水平等，而这些素质都是当代企业所亟需的。</a:t>
            </a:r>
            <a:endParaRPr lang="zh-CN" altLang="en-US" sz="1600" kern="0" dirty="0">
              <a:latin typeface="黑体" panose="02010609060101010101" charset="-122"/>
              <a:ea typeface="黑体" panose="02010609060101010101" charset="-122"/>
              <a:cs typeface="+mn-ea"/>
              <a:sym typeface="+mn-lt"/>
            </a:endParaRPr>
          </a:p>
        </p:txBody>
      </p:sp>
      <p:sp>
        <p:nvSpPr>
          <p:cNvPr id="20" name="TextBox 108"/>
          <p:cNvSpPr txBox="1">
            <a:spLocks noChangeArrowheads="1"/>
          </p:cNvSpPr>
          <p:nvPr/>
        </p:nvSpPr>
        <p:spPr bwMode="auto">
          <a:xfrm>
            <a:off x="719404" y="356660"/>
            <a:ext cx="4450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lang="zh-CN" altLang="en-US" sz="2400" b="1" dirty="0">
                <a:solidFill>
                  <a:prstClr val="black"/>
                </a:solidFill>
                <a:latin typeface="黑体" panose="02010609060101010101" charset="-122"/>
                <a:ea typeface="黑体" panose="02010609060101010101" charset="-122"/>
              </a:rPr>
              <a:t>二、大学生创新创业教育的意义</a:t>
            </a:r>
            <a:endParaRPr lang="zh-CN" altLang="en-US" sz="2400" b="1" dirty="0">
              <a:solidFill>
                <a:prstClr val="black"/>
              </a:solidFill>
              <a:latin typeface="黑体" panose="02010609060101010101" charset="-122"/>
              <a:ea typeface="黑体" panose="0201060906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A_任意多边形 19"/>
          <p:cNvSpPr/>
          <p:nvPr>
            <p:custDataLst>
              <p:tags r:id="rId1"/>
            </p:custDataLst>
          </p:nvPr>
        </p:nvSpPr>
        <p:spPr bwMode="auto">
          <a:xfrm rot="5400000">
            <a:off x="11319579" y="340298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8" name="PA_任意多边形 19"/>
          <p:cNvSpPr/>
          <p:nvPr>
            <p:custDataLst>
              <p:tags r:id="rId2"/>
            </p:custDataLst>
          </p:nvPr>
        </p:nvSpPr>
        <p:spPr bwMode="auto">
          <a:xfrm rot="5400000">
            <a:off x="10764467" y="3078531"/>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0" name="PA_任意多边形 19"/>
          <p:cNvSpPr/>
          <p:nvPr>
            <p:custDataLst>
              <p:tags r:id="rId3"/>
            </p:custDataLst>
          </p:nvPr>
        </p:nvSpPr>
        <p:spPr bwMode="auto">
          <a:xfrm rot="5400000">
            <a:off x="9606755" y="2451917"/>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1" name="PA_任意多边形 19"/>
          <p:cNvSpPr/>
          <p:nvPr>
            <p:custDataLst>
              <p:tags r:id="rId4"/>
            </p:custDataLst>
          </p:nvPr>
        </p:nvSpPr>
        <p:spPr bwMode="auto">
          <a:xfrm rot="5400000">
            <a:off x="10762978" y="2431606"/>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3" name="PA_任意多边形 19"/>
          <p:cNvSpPr/>
          <p:nvPr>
            <p:custDataLst>
              <p:tags r:id="rId5"/>
            </p:custDataLst>
          </p:nvPr>
        </p:nvSpPr>
        <p:spPr bwMode="auto">
          <a:xfrm rot="5400000">
            <a:off x="7059284" y="2464843"/>
            <a:ext cx="1185842" cy="132936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2" name="PA_任意多边形 19"/>
          <p:cNvSpPr/>
          <p:nvPr>
            <p:custDataLst>
              <p:tags r:id="rId6"/>
            </p:custDataLst>
          </p:nvPr>
        </p:nvSpPr>
        <p:spPr bwMode="auto">
          <a:xfrm rot="5400000">
            <a:off x="7883411" y="2008483"/>
            <a:ext cx="1947099" cy="21827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5" name="PA_任意多边形 19"/>
          <p:cNvSpPr/>
          <p:nvPr>
            <p:custDataLst>
              <p:tags r:id="rId7"/>
            </p:custDataLst>
          </p:nvPr>
        </p:nvSpPr>
        <p:spPr bwMode="auto">
          <a:xfrm rot="5400000">
            <a:off x="9134639" y="814527"/>
            <a:ext cx="855091" cy="958581"/>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4" name="PA_任意多边形 19"/>
          <p:cNvSpPr/>
          <p:nvPr>
            <p:custDataLst>
              <p:tags r:id="rId8"/>
            </p:custDataLst>
          </p:nvPr>
        </p:nvSpPr>
        <p:spPr bwMode="auto">
          <a:xfrm rot="5400000">
            <a:off x="8895029" y="1299808"/>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6" name="PA_任意多边形 19"/>
          <p:cNvSpPr/>
          <p:nvPr>
            <p:custDataLst>
              <p:tags r:id="rId9"/>
            </p:custDataLst>
          </p:nvPr>
        </p:nvSpPr>
        <p:spPr bwMode="auto">
          <a:xfrm rot="5400000">
            <a:off x="7346215" y="1343683"/>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0" name="PA_任意多边形 19"/>
          <p:cNvSpPr/>
          <p:nvPr>
            <p:custDataLst>
              <p:tags r:id="rId10"/>
            </p:custDataLst>
          </p:nvPr>
        </p:nvSpPr>
        <p:spPr bwMode="auto">
          <a:xfrm rot="5400000">
            <a:off x="5133344" y="3503103"/>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7" name="PA_任意多边形 19"/>
          <p:cNvSpPr/>
          <p:nvPr>
            <p:custDataLst>
              <p:tags r:id="rId11"/>
            </p:custDataLst>
          </p:nvPr>
        </p:nvSpPr>
        <p:spPr bwMode="auto">
          <a:xfrm rot="5400000">
            <a:off x="5977264" y="2907589"/>
            <a:ext cx="1381008" cy="154814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9" name="PA_任意多边形 19"/>
          <p:cNvSpPr/>
          <p:nvPr>
            <p:custDataLst>
              <p:tags r:id="rId12"/>
            </p:custDataLst>
          </p:nvPr>
        </p:nvSpPr>
        <p:spPr bwMode="auto">
          <a:xfrm rot="5400000">
            <a:off x="7440567" y="4000452"/>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1" name="PA_任意多边形 19"/>
          <p:cNvSpPr/>
          <p:nvPr>
            <p:custDataLst>
              <p:tags r:id="rId13"/>
            </p:custDataLst>
          </p:nvPr>
        </p:nvSpPr>
        <p:spPr bwMode="auto">
          <a:xfrm rot="5400000">
            <a:off x="1525786" y="4614965"/>
            <a:ext cx="629086" cy="70522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48" name="PA_任意多边形 19"/>
          <p:cNvSpPr/>
          <p:nvPr>
            <p:custDataLst>
              <p:tags r:id="rId14"/>
            </p:custDataLst>
          </p:nvPr>
        </p:nvSpPr>
        <p:spPr bwMode="auto">
          <a:xfrm rot="5400000">
            <a:off x="7310335" y="4489898"/>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58" name="矩形 57"/>
          <p:cNvSpPr/>
          <p:nvPr/>
        </p:nvSpPr>
        <p:spPr>
          <a:xfrm>
            <a:off x="559932" y="1993218"/>
            <a:ext cx="5490249" cy="1105535"/>
          </a:xfrm>
          <a:prstGeom prst="rect">
            <a:avLst/>
          </a:prstGeom>
        </p:spPr>
        <p:txBody>
          <a:bodyPr wrap="square" lIns="91284" tIns="45642" rIns="91284" bIns="45642">
            <a:spAutoFit/>
          </a:bodyPr>
          <a:lstStyle/>
          <a:p>
            <a:pPr algn="ctr"/>
            <a:r>
              <a:rPr lang="zh-CN" altLang="en-US" sz="6600" b="1" dirty="0">
                <a:latin typeface="Arial" panose="020B0604020202020204" pitchFamily="34" charset="0"/>
                <a:ea typeface="黑体" panose="02010609060101010101" charset="-122"/>
                <a:cs typeface="+mn-ea"/>
                <a:sym typeface="Arial" panose="020B0604020202020204" pitchFamily="34" charset="0"/>
              </a:rPr>
              <a:t>感谢聆听</a:t>
            </a:r>
            <a:endParaRPr lang="zh-CN" altLang="en-US" sz="6600" b="1" dirty="0">
              <a:latin typeface="Arial" panose="020B0604020202020204" pitchFamily="34" charset="0"/>
              <a:ea typeface="黑体" panose="02010609060101010101" charset="-122"/>
              <a:cs typeface="+mn-ea"/>
              <a:sym typeface="Arial" panose="020B0604020202020204" pitchFamily="34" charset="0"/>
            </a:endParaRPr>
          </a:p>
        </p:txBody>
      </p:sp>
      <p:sp>
        <p:nvSpPr>
          <p:cNvPr id="69" name="PA_任意多边形 19"/>
          <p:cNvSpPr/>
          <p:nvPr>
            <p:custDataLst>
              <p:tags r:id="rId15"/>
            </p:custDataLst>
          </p:nvPr>
        </p:nvSpPr>
        <p:spPr bwMode="auto">
          <a:xfrm rot="5400000">
            <a:off x="1056658" y="-774019"/>
            <a:ext cx="1380909" cy="1548038"/>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0" name="PA_任意多边形 19"/>
          <p:cNvSpPr/>
          <p:nvPr>
            <p:custDataLst>
              <p:tags r:id="rId16"/>
            </p:custDataLst>
          </p:nvPr>
        </p:nvSpPr>
        <p:spPr bwMode="auto">
          <a:xfrm rot="5400000">
            <a:off x="8977946" y="5629197"/>
            <a:ext cx="1999311" cy="224128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1" name="PA_任意多边形 19"/>
          <p:cNvSpPr/>
          <p:nvPr>
            <p:custDataLst>
              <p:tags r:id="rId17"/>
            </p:custDataLst>
          </p:nvPr>
        </p:nvSpPr>
        <p:spPr bwMode="auto">
          <a:xfrm rot="5400000">
            <a:off x="978870" y="4929509"/>
            <a:ext cx="629086" cy="70522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72" name="PA_任意多边形 19"/>
          <p:cNvSpPr/>
          <p:nvPr>
            <p:custDataLst>
              <p:tags r:id="rId18"/>
            </p:custDataLst>
          </p:nvPr>
        </p:nvSpPr>
        <p:spPr bwMode="auto">
          <a:xfrm rot="5400000">
            <a:off x="1503470" y="5264836"/>
            <a:ext cx="779124" cy="873420"/>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a:spLocks noChangeAspect="1"/>
          </p:cNvSpPr>
          <p:nvPr/>
        </p:nvSpPr>
        <p:spPr>
          <a:xfrm rot="16200000">
            <a:off x="1253088" y="2222211"/>
            <a:ext cx="719667" cy="62018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prstClr val="white"/>
              </a:solidFill>
            </a:endParaRPr>
          </a:p>
        </p:txBody>
      </p:sp>
      <p:sp>
        <p:nvSpPr>
          <p:cNvPr id="7" name="圆角矩形 6"/>
          <p:cNvSpPr/>
          <p:nvPr/>
        </p:nvSpPr>
        <p:spPr>
          <a:xfrm>
            <a:off x="4654550" y="187896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8" name="PA_任意多边形 19"/>
          <p:cNvSpPr/>
          <p:nvPr>
            <p:custDataLst>
              <p:tags r:id="rId1"/>
            </p:custDataLst>
          </p:nvPr>
        </p:nvSpPr>
        <p:spPr bwMode="auto">
          <a:xfrm rot="1763314">
            <a:off x="1622588" y="2211916"/>
            <a:ext cx="1923506" cy="2156305"/>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9" name="PA_任意多边形 19"/>
          <p:cNvSpPr/>
          <p:nvPr>
            <p:custDataLst>
              <p:tags r:id="rId2"/>
            </p:custDataLst>
          </p:nvPr>
        </p:nvSpPr>
        <p:spPr bwMode="auto">
          <a:xfrm rot="5400000">
            <a:off x="3150571" y="3661610"/>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0" name="PA_任意多边形 19"/>
          <p:cNvSpPr/>
          <p:nvPr>
            <p:custDataLst>
              <p:tags r:id="rId3"/>
            </p:custDataLst>
          </p:nvPr>
        </p:nvSpPr>
        <p:spPr bwMode="auto">
          <a:xfrm rot="5400000">
            <a:off x="1216469" y="2030001"/>
            <a:ext cx="792903" cy="88886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1" name="PA_任意多边形 19"/>
          <p:cNvSpPr/>
          <p:nvPr>
            <p:custDataLst>
              <p:tags r:id="rId4"/>
            </p:custDataLst>
          </p:nvPr>
        </p:nvSpPr>
        <p:spPr bwMode="auto">
          <a:xfrm rot="5400000">
            <a:off x="1354001" y="4163480"/>
            <a:ext cx="507261" cy="568654"/>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1B2C45"/>
              </a:gs>
              <a:gs pos="100000">
                <a:srgbClr val="254E8C"/>
              </a:gs>
            </a:gsLst>
            <a:lin ang="19200000" scaled="0"/>
          </a:gradFill>
          <a:ln w="19050">
            <a:gradFill>
              <a:gsLst>
                <a:gs pos="0">
                  <a:srgbClr val="1B2C45"/>
                </a:gs>
                <a:gs pos="100000">
                  <a:srgbClr val="254E8C"/>
                </a:gs>
              </a:gsLst>
              <a:lin ang="3600000" scaled="0"/>
            </a:gradFill>
          </a:ln>
          <a:effectLst>
            <a:outerShdw blurRad="254000" dist="190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12" name="圆角矩形 11"/>
          <p:cNvSpPr/>
          <p:nvPr/>
        </p:nvSpPr>
        <p:spPr>
          <a:xfrm>
            <a:off x="4654550" y="2847340"/>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3" name="圆角矩形 12"/>
          <p:cNvSpPr/>
          <p:nvPr/>
        </p:nvSpPr>
        <p:spPr>
          <a:xfrm>
            <a:off x="4654550" y="3816985"/>
            <a:ext cx="7163435" cy="697865"/>
          </a:xfrm>
          <a:prstGeom prst="roundRect">
            <a:avLst/>
          </a:prstGeom>
          <a:gradFill>
            <a:gsLst>
              <a:gs pos="100000">
                <a:sysClr val="window" lastClr="FFFFFF">
                  <a:lumMod val="96000"/>
                </a:sysClr>
              </a:gs>
              <a:gs pos="0">
                <a:sysClr val="window" lastClr="FFFFFF">
                  <a:lumMod val="88000"/>
                </a:sysClr>
              </a:gs>
            </a:gsLst>
            <a:lin ang="5400000" scaled="0"/>
          </a:gradFill>
          <a:ln w="22225" cap="flat" cmpd="sng" algn="ctr">
            <a:gradFill flip="none" rotWithShape="1">
              <a:gsLst>
                <a:gs pos="0">
                  <a:sysClr val="window" lastClr="FFFFFF"/>
                </a:gs>
                <a:gs pos="100000">
                  <a:sysClr val="window" lastClr="FFFFFF">
                    <a:lumMod val="75000"/>
                  </a:sysClr>
                </a:gs>
              </a:gsLst>
              <a:lin ang="5400000" scaled="0"/>
              <a:tileRect/>
            </a:gradFill>
            <a:prstDash val="solid"/>
            <a:miter lim="800000"/>
          </a:ln>
          <a:effectLst>
            <a:outerShdw blurRad="127000" dist="50800" dir="2700000" algn="t" rotWithShape="0">
              <a:prstClr val="black">
                <a:alpha val="40000"/>
              </a:prstClr>
            </a:out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6" name="椭圆 15"/>
          <p:cNvSpPr/>
          <p:nvPr/>
        </p:nvSpPr>
        <p:spPr>
          <a:xfrm>
            <a:off x="4768870" y="1968588"/>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7" name="椭圆 16"/>
          <p:cNvSpPr/>
          <p:nvPr/>
        </p:nvSpPr>
        <p:spPr>
          <a:xfrm>
            <a:off x="4768870" y="296615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18" name="椭圆 17"/>
          <p:cNvSpPr/>
          <p:nvPr/>
        </p:nvSpPr>
        <p:spPr>
          <a:xfrm>
            <a:off x="4768870" y="3906482"/>
            <a:ext cx="518370" cy="518183"/>
          </a:xfrm>
          <a:prstGeom prst="ellipse">
            <a:avLst/>
          </a:prstGeom>
          <a:solidFill>
            <a:srgbClr val="204273"/>
          </a:soli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63500" dist="38100" dir="13500000">
              <a:prstClr val="black">
                <a:alpha val="50000"/>
              </a:prstClr>
            </a:innerShdw>
          </a:effectLst>
        </p:spPr>
        <p:txBody>
          <a:bodyPr rtlCol="0" anchor="ctr"/>
          <a:lstStyle/>
          <a:p>
            <a:pPr algn="ctr" defTabSz="685800" fontAlgn="auto">
              <a:spcBef>
                <a:spcPts val="0"/>
              </a:spcBef>
              <a:spcAft>
                <a:spcPts val="0"/>
              </a:spcAft>
              <a:defRPr/>
            </a:pPr>
            <a:endParaRPr lang="zh-CN" altLang="en-US" sz="1015" kern="0">
              <a:solidFill>
                <a:prstClr val="white"/>
              </a:solidFill>
              <a:latin typeface="Arial" panose="020B0604020202020204"/>
              <a:ea typeface="黑体" panose="02010609060101010101" charset="-122"/>
            </a:endParaRPr>
          </a:p>
        </p:txBody>
      </p:sp>
      <p:sp>
        <p:nvSpPr>
          <p:cNvPr id="2" name="文本框 1"/>
          <p:cNvSpPr txBox="1"/>
          <p:nvPr/>
        </p:nvSpPr>
        <p:spPr>
          <a:xfrm>
            <a:off x="1724776" y="2801308"/>
            <a:ext cx="1822247" cy="1015663"/>
          </a:xfrm>
          <a:prstGeom prst="rect">
            <a:avLst/>
          </a:prstGeom>
          <a:noFill/>
        </p:spPr>
        <p:txBody>
          <a:bodyPr wrap="square" rtlCol="0">
            <a:spAutoFit/>
          </a:bodyPr>
          <a:lstStyle/>
          <a:p>
            <a:r>
              <a:rPr lang="zh-CN" altLang="en-US" sz="6000" b="1" dirty="0">
                <a:solidFill>
                  <a:srgbClr val="204273"/>
                </a:solidFill>
                <a:latin typeface="黑体" panose="02010609060101010101" charset="-122"/>
                <a:ea typeface="黑体" panose="02010609060101010101" charset="-122"/>
              </a:rPr>
              <a:t>目录</a:t>
            </a:r>
            <a:endParaRPr lang="zh-TW" altLang="en-US" sz="6000" b="1" dirty="0">
              <a:solidFill>
                <a:srgbClr val="204273"/>
              </a:solidFill>
              <a:latin typeface="黑体" panose="02010609060101010101" charset="-122"/>
              <a:ea typeface="黑体" panose="02010609060101010101" charset="-122"/>
            </a:endParaRPr>
          </a:p>
        </p:txBody>
      </p:sp>
      <p:sp>
        <p:nvSpPr>
          <p:cNvPr id="3" name="矩形 2"/>
          <p:cNvSpPr/>
          <p:nvPr/>
        </p:nvSpPr>
        <p:spPr>
          <a:xfrm>
            <a:off x="5306656" y="1991115"/>
            <a:ext cx="430911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认识大学生创新创业</a:t>
            </a:r>
            <a:endParaRPr lang="zh-CN" altLang="en-US" sz="24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4" name="文本框 3"/>
          <p:cNvSpPr txBox="1"/>
          <p:nvPr/>
        </p:nvSpPr>
        <p:spPr>
          <a:xfrm>
            <a:off x="4856649" y="1996717"/>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1</a:t>
            </a:r>
            <a:endParaRPr lang="zh-TW" altLang="en-US" sz="2400" b="1" dirty="0">
              <a:solidFill>
                <a:schemeClr val="bg1"/>
              </a:solidFill>
              <a:latin typeface="黑体" panose="02010609060101010101" charset="-122"/>
              <a:ea typeface="黑体" panose="02010609060101010101" charset="-122"/>
            </a:endParaRPr>
          </a:p>
        </p:txBody>
      </p:sp>
      <p:sp>
        <p:nvSpPr>
          <p:cNvPr id="22" name="文本框 21"/>
          <p:cNvSpPr txBox="1"/>
          <p:nvPr/>
        </p:nvSpPr>
        <p:spPr>
          <a:xfrm>
            <a:off x="4846921" y="2994410"/>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2</a:t>
            </a:r>
            <a:endParaRPr lang="zh-TW" altLang="en-US" sz="2400" b="1" dirty="0">
              <a:solidFill>
                <a:schemeClr val="bg1"/>
              </a:solidFill>
              <a:latin typeface="黑体" panose="02010609060101010101" charset="-122"/>
              <a:ea typeface="黑体" panose="02010609060101010101" charset="-122"/>
            </a:endParaRPr>
          </a:p>
        </p:txBody>
      </p:sp>
      <p:sp>
        <p:nvSpPr>
          <p:cNvPr id="23" name="文本框 22"/>
          <p:cNvSpPr txBox="1"/>
          <p:nvPr/>
        </p:nvSpPr>
        <p:spPr>
          <a:xfrm>
            <a:off x="4856649" y="3934740"/>
            <a:ext cx="362267" cy="461665"/>
          </a:xfrm>
          <a:prstGeom prst="rect">
            <a:avLst/>
          </a:prstGeom>
          <a:noFill/>
        </p:spPr>
        <p:txBody>
          <a:bodyPr wrap="square" rtlCol="0">
            <a:spAutoFit/>
          </a:bodyPr>
          <a:lstStyle/>
          <a:p>
            <a:r>
              <a:rPr lang="en-US" altLang="zh-TW" sz="2400" b="1" dirty="0">
                <a:solidFill>
                  <a:schemeClr val="bg1"/>
                </a:solidFill>
                <a:latin typeface="黑体" panose="02010609060101010101" charset="-122"/>
                <a:ea typeface="黑体" panose="02010609060101010101" charset="-122"/>
              </a:rPr>
              <a:t>3</a:t>
            </a:r>
            <a:endParaRPr lang="zh-TW" altLang="en-US" sz="2400" b="1" dirty="0">
              <a:solidFill>
                <a:schemeClr val="bg1"/>
              </a:solidFill>
              <a:latin typeface="黑体" panose="02010609060101010101" charset="-122"/>
              <a:ea typeface="黑体" panose="02010609060101010101" charset="-122"/>
            </a:endParaRPr>
          </a:p>
        </p:txBody>
      </p:sp>
      <p:sp>
        <p:nvSpPr>
          <p:cNvPr id="27" name="矩形 26"/>
          <p:cNvSpPr/>
          <p:nvPr/>
        </p:nvSpPr>
        <p:spPr>
          <a:xfrm>
            <a:off x="5306695" y="2993486"/>
            <a:ext cx="522605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大学生创新创业现状分析</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
        <p:nvSpPr>
          <p:cNvPr id="28" name="矩形 27"/>
          <p:cNvSpPr/>
          <p:nvPr/>
        </p:nvSpPr>
        <p:spPr>
          <a:xfrm>
            <a:off x="5306695" y="3941384"/>
            <a:ext cx="6601460" cy="460375"/>
          </a:xfrm>
          <a:prstGeom prst="rect">
            <a:avLst/>
          </a:prstGeom>
        </p:spPr>
        <p:txBody>
          <a:bodyPr wrap="none">
            <a:spAutoFit/>
          </a:bodyPr>
          <a:lstStyle/>
          <a:p>
            <a:pPr algn="l"/>
            <a:r>
              <a:rPr lang="zh-CN" altLang="en-US" sz="2400" b="1" spc="1200" dirty="0">
                <a:solidFill>
                  <a:srgbClr val="204273"/>
                </a:solidFill>
                <a:latin typeface="黑体" panose="02010609060101010101" charset="-122"/>
                <a:ea typeface="黑体" panose="02010609060101010101" charset="-122"/>
                <a:sym typeface="黑体" panose="02010609060101010101" charset="-122"/>
              </a:rPr>
              <a:t>大学生创新创业教育理念及发展</a:t>
            </a:r>
            <a:endParaRPr lang="zh-CN" altLang="en-US" sz="2400" b="1" spc="1200" dirty="0">
              <a:solidFill>
                <a:srgbClr val="204273"/>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61795" y="2719879"/>
            <a:ext cx="707886" cy="707886"/>
            <a:chOff x="5531528" y="1520559"/>
            <a:chExt cx="1128944" cy="1128944"/>
          </a:xfrm>
        </p:grpSpPr>
        <p:sp>
          <p:nvSpPr>
            <p:cNvPr id="31" name="椭圆 30"/>
            <p:cNvSpPr/>
            <p:nvPr/>
          </p:nvSpPr>
          <p:spPr>
            <a:xfrm>
              <a:off x="5531528" y="1520559"/>
              <a:ext cx="1128944" cy="1128944"/>
            </a:xfrm>
            <a:prstGeom prst="ellipse">
              <a:avLst/>
            </a:prstGeom>
            <a:noFill/>
            <a:ln w="19050">
              <a:solidFill>
                <a:srgbClr val="4255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Group 26"/>
            <p:cNvGrpSpPr/>
            <p:nvPr/>
          </p:nvGrpSpPr>
          <p:grpSpPr>
            <a:xfrm rot="1163539">
              <a:off x="5760103" y="1746720"/>
              <a:ext cx="671795" cy="615566"/>
              <a:chOff x="2670175" y="1458913"/>
              <a:chExt cx="360363" cy="330201"/>
            </a:xfrm>
            <a:solidFill>
              <a:srgbClr val="42556C"/>
            </a:solidFill>
          </p:grpSpPr>
          <p:sp>
            <p:nvSpPr>
              <p:cNvPr id="33" name="Freeform 27"/>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sp>
            <p:nvSpPr>
              <p:cNvPr id="34" name="Freeform 28"/>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50000"/>
                    </a:schemeClr>
                  </a:solidFill>
                  <a:cs typeface="+mn-ea"/>
                  <a:sym typeface="+mn-lt"/>
                </a:endParaRPr>
              </a:p>
            </p:txBody>
          </p:sp>
        </p:grpSp>
      </p:grpSp>
      <p:sp>
        <p:nvSpPr>
          <p:cNvPr id="19" name="TextBox 18"/>
          <p:cNvSpPr txBox="1"/>
          <p:nvPr/>
        </p:nvSpPr>
        <p:spPr>
          <a:xfrm>
            <a:off x="1287734" y="3483764"/>
            <a:ext cx="3394953" cy="706755"/>
          </a:xfrm>
          <a:prstGeom prst="rect">
            <a:avLst/>
          </a:prstGeom>
          <a:noFill/>
        </p:spPr>
        <p:txBody>
          <a:bodyPr wrap="square" rtlCol="0">
            <a:spAutoFit/>
          </a:bodyPr>
          <a:lstStyle/>
          <a:p>
            <a:pPr algn="dist"/>
            <a:r>
              <a:rPr lang="zh-CN" altLang="en-US" sz="4000" b="1" dirty="0">
                <a:solidFill>
                  <a:srgbClr val="42556C"/>
                </a:solidFill>
                <a:latin typeface="黑体" panose="02010609060101010101" charset="-122"/>
                <a:ea typeface="黑体" panose="02010609060101010101" charset="-122"/>
              </a:rPr>
              <a:t>学习目标</a:t>
            </a:r>
            <a:endParaRPr lang="en-US" altLang="zh-CN" sz="4000" b="1" dirty="0">
              <a:solidFill>
                <a:srgbClr val="42556C"/>
              </a:solidFill>
              <a:latin typeface="黑体" panose="02010609060101010101" charset="-122"/>
              <a:ea typeface="黑体" panose="02010609060101010101" charset="-122"/>
            </a:endParaRPr>
          </a:p>
        </p:txBody>
      </p:sp>
      <p:sp>
        <p:nvSpPr>
          <p:cNvPr id="48" name="文本框 47"/>
          <p:cNvSpPr txBox="1"/>
          <p:nvPr/>
        </p:nvSpPr>
        <p:spPr>
          <a:xfrm>
            <a:off x="5615305" y="2157730"/>
            <a:ext cx="6576695" cy="2330450"/>
          </a:xfrm>
          <a:prstGeom prst="rect">
            <a:avLst/>
          </a:prstGeom>
          <a:noFill/>
        </p:spPr>
        <p:txBody>
          <a:bodyPr wrap="square" rtlCol="0">
            <a:spAutoFit/>
            <a:scene3d>
              <a:camera prst="orthographicFront"/>
              <a:lightRig rig="threePt" dir="t"/>
            </a:scene3d>
            <a:sp3d contourW="12700"/>
          </a:bodyPr>
          <a:lstStyle/>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1. 了解创新及其分类。</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2. 熟悉创业要素及创业特征。</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3. 了解我国大学生创新创业教育现状。</a:t>
            </a:r>
            <a:endParaRPr lang="zh-CN" altLang="en-US" sz="2800" b="1" dirty="0">
              <a:solidFill>
                <a:schemeClr val="bg1"/>
              </a:solidFill>
              <a:latin typeface="Century Gothic" panose="020B0502020202020204" pitchFamily="34" charset="0"/>
              <a:ea typeface="+mj-ea"/>
              <a:cs typeface="黑体" panose="02010609060101010101" charset="-122"/>
            </a:endParaRPr>
          </a:p>
          <a:p>
            <a:pPr algn="l">
              <a:lnSpc>
                <a:spcPct val="130000"/>
              </a:lnSpc>
            </a:pPr>
            <a:r>
              <a:rPr lang="zh-CN" altLang="en-US" sz="2800" b="1" dirty="0">
                <a:solidFill>
                  <a:schemeClr val="bg1"/>
                </a:solidFill>
                <a:latin typeface="Century Gothic" panose="020B0502020202020204" pitchFamily="34" charset="0"/>
                <a:ea typeface="+mj-ea"/>
                <a:cs typeface="黑体" panose="02010609060101010101" charset="-122"/>
              </a:rPr>
              <a:t>4. 认知大学生创新创业教育理念及发展。</a:t>
            </a:r>
            <a:endParaRPr lang="zh-CN" altLang="en-US" sz="2000" b="1" dirty="0">
              <a:solidFill>
                <a:schemeClr val="bg1"/>
              </a:solidFill>
              <a:latin typeface="Century Gothic" panose="020B0502020202020204" pitchFamily="34" charset="0"/>
              <a:ea typeface="+mj-ea"/>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p:nvPr/>
        </p:nvSpPr>
        <p:spPr>
          <a:xfrm>
            <a:off x="5023704" y="2183837"/>
            <a:ext cx="4348121" cy="1107996"/>
          </a:xfrm>
          <a:prstGeom prst="rect">
            <a:avLst/>
          </a:prstGeom>
          <a:noFill/>
        </p:spPr>
        <p:txBody>
          <a:bodyPr wrap="square" rtlCol="0">
            <a:spAutoFit/>
          </a:bodyPr>
          <a:lstStyle/>
          <a:p>
            <a:pPr marL="0" lvl="1" algn="ctr" defTabSz="685800"/>
            <a:r>
              <a:rPr lang="en-US" altLang="zh-CN" sz="6600" dirty="0">
                <a:solidFill>
                  <a:srgbClr val="204273"/>
                </a:solidFill>
                <a:latin typeface="黑体" panose="02010609060101010101" charset="-122"/>
                <a:ea typeface="黑体" panose="02010609060101010101" charset="-122"/>
                <a:cs typeface="Arial" panose="020B0604020202020204" pitchFamily="34" charset="0"/>
              </a:rPr>
              <a:t>PART ONE</a:t>
            </a:r>
            <a:endParaRPr lang="zh-CN" altLang="en-US" sz="6600" baseline="-3000" dirty="0">
              <a:solidFill>
                <a:srgbClr val="204273"/>
              </a:solidFill>
              <a:latin typeface="黑体" panose="02010609060101010101" charset="-122"/>
              <a:ea typeface="黑体" panose="02010609060101010101" charset="-122"/>
              <a:cs typeface="Arial" panose="020B0604020202020204" pitchFamily="34" charset="0"/>
            </a:endParaRPr>
          </a:p>
        </p:txBody>
      </p:sp>
      <p:cxnSp>
        <p:nvCxnSpPr>
          <p:cNvPr id="18" name="直接连接符 17"/>
          <p:cNvCxnSpPr/>
          <p:nvPr/>
        </p:nvCxnSpPr>
        <p:spPr>
          <a:xfrm flipV="1">
            <a:off x="5023704" y="2296664"/>
            <a:ext cx="0" cy="1924424"/>
          </a:xfrm>
          <a:prstGeom prst="line">
            <a:avLst/>
          </a:prstGeom>
          <a:noFill/>
          <a:ln w="12700" cap="flat" cmpd="sng" algn="ctr">
            <a:solidFill>
              <a:srgbClr val="080808"/>
            </a:solidFill>
            <a:prstDash val="dash"/>
            <a:miter lim="800000"/>
          </a:ln>
          <a:effectLst/>
        </p:spPr>
      </p:cxnSp>
      <p:grpSp>
        <p:nvGrpSpPr>
          <p:cNvPr id="2" name="组合 1"/>
          <p:cNvGrpSpPr/>
          <p:nvPr/>
        </p:nvGrpSpPr>
        <p:grpSpPr>
          <a:xfrm>
            <a:off x="3160211" y="2600972"/>
            <a:ext cx="1644817" cy="1467240"/>
            <a:chOff x="3296403" y="2600972"/>
            <a:chExt cx="1644817" cy="1467240"/>
          </a:xfrm>
        </p:grpSpPr>
        <p:sp>
          <p:nvSpPr>
            <p:cNvPr id="33" name="PA_任意多边形 19"/>
            <p:cNvSpPr/>
            <p:nvPr>
              <p:custDataLst>
                <p:tags r:id="rId1"/>
              </p:custDataLst>
            </p:nvPr>
          </p:nvSpPr>
          <p:spPr bwMode="auto">
            <a:xfrm rot="5400000">
              <a:off x="3385192" y="2512183"/>
              <a:ext cx="1467240" cy="1644817"/>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gradFill>
              <a:gsLst>
                <a:gs pos="0">
                  <a:srgbClr val="DDDDDD"/>
                </a:gs>
                <a:gs pos="100000">
                  <a:srgbClr val="FEFEFE"/>
                </a:gs>
              </a:gsLst>
              <a:lin ang="19200000" scaled="0"/>
            </a:gradFill>
            <a:ln w="19050">
              <a:gradFill>
                <a:gsLst>
                  <a:gs pos="0">
                    <a:schemeClr val="accent1">
                      <a:lumMod val="5000"/>
                      <a:lumOff val="95000"/>
                    </a:schemeClr>
                  </a:gs>
                  <a:gs pos="100000">
                    <a:srgbClr val="FEFEFE"/>
                  </a:gs>
                </a:gsLst>
                <a:lin ang="3600000" scaled="0"/>
              </a:gradFill>
            </a:ln>
            <a:effectLst>
              <a:outerShdw blurRad="381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黑体" panose="02010609060101010101" charset="-122"/>
              </a:endParaRPr>
            </a:p>
          </p:txBody>
        </p:sp>
        <p:sp>
          <p:nvSpPr>
            <p:cNvPr id="35" name="Freeform 5"/>
            <p:cNvSpPr/>
            <p:nvPr/>
          </p:nvSpPr>
          <p:spPr bwMode="auto">
            <a:xfrm>
              <a:off x="3444430" y="2726339"/>
              <a:ext cx="1348765" cy="12165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04273"/>
            </a:solidFill>
            <a:ln w="9525" cap="flat">
              <a:noFill/>
              <a:prstDash val="solid"/>
              <a:miter lim="800000"/>
            </a:ln>
            <a:effectLst>
              <a:innerShdw blurRad="63500" dist="50800" dir="13500000">
                <a:prstClr val="black">
                  <a:alpha val="50000"/>
                </a:prstClr>
              </a:innerShdw>
            </a:effectLst>
          </p:spPr>
          <p:txBody>
            <a:bodyPr vert="horz" wrap="square" lIns="68564" tIns="34282" rIns="68564" bIns="3428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auto">
                <a:spcBef>
                  <a:spcPts val="0"/>
                </a:spcBef>
                <a:spcAft>
                  <a:spcPts val="0"/>
                </a:spcAft>
                <a:defRPr/>
              </a:pPr>
              <a:endParaRPr lang="zh-CN" altLang="en-US" sz="1350" kern="0" dirty="0">
                <a:solidFill>
                  <a:prstClr val="black"/>
                </a:solidFill>
                <a:latin typeface="Arial" panose="020B0604020202020204"/>
                <a:ea typeface="黑体" panose="02010609060101010101" charset="-122"/>
                <a:cs typeface="+mn-ea"/>
                <a:sym typeface="+mn-lt"/>
              </a:endParaRPr>
            </a:p>
          </p:txBody>
        </p:sp>
      </p:grpSp>
      <p:sp>
        <p:nvSpPr>
          <p:cNvPr id="36" name="KSO_Shape"/>
          <p:cNvSpPr/>
          <p:nvPr/>
        </p:nvSpPr>
        <p:spPr bwMode="auto">
          <a:xfrm>
            <a:off x="3604154" y="3076525"/>
            <a:ext cx="756930" cy="51613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auto">
              <a:spcBef>
                <a:spcPts val="0"/>
              </a:spcBef>
              <a:spcAft>
                <a:spcPts val="0"/>
              </a:spcAft>
              <a:defRPr/>
            </a:pPr>
            <a:endParaRPr lang="zh-CN" altLang="en-US" sz="1350" kern="0" dirty="0">
              <a:solidFill>
                <a:srgbClr val="FFFFFF"/>
              </a:solidFill>
              <a:latin typeface="Arial" panose="020B0604020202020204"/>
              <a:ea typeface="黑体" panose="02010609060101010101" charset="-122"/>
              <a:cs typeface="+mn-ea"/>
              <a:sym typeface="+mn-lt"/>
            </a:endParaRPr>
          </a:p>
        </p:txBody>
      </p:sp>
      <p:sp>
        <p:nvSpPr>
          <p:cNvPr id="38" name="矩形 37"/>
          <p:cNvSpPr/>
          <p:nvPr/>
        </p:nvSpPr>
        <p:spPr>
          <a:xfrm>
            <a:off x="5208905" y="3178175"/>
            <a:ext cx="5479415" cy="2122805"/>
          </a:xfrm>
          <a:prstGeom prst="rect">
            <a:avLst/>
          </a:prstGeom>
        </p:spPr>
        <p:txBody>
          <a:bodyPr wrap="square">
            <a:spAutoFit/>
          </a:bodyPr>
          <a:lstStyle/>
          <a:p>
            <a:pPr algn="l"/>
            <a:r>
              <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rPr>
              <a:t>认识大学生创新创业</a:t>
            </a:r>
            <a:endParaRPr lang="zh-CN" altLang="en-US" sz="6600" b="1" spc="1200" dirty="0">
              <a:solidFill>
                <a:srgbClr val="204273"/>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47980" y="1059815"/>
            <a:ext cx="8151495" cy="5292725"/>
          </a:xfrm>
          <a:prstGeom prst="rect">
            <a:avLst/>
          </a:prstGeom>
          <a:noFill/>
          <a:ln w="9525">
            <a:noFill/>
            <a:miter lim="800000"/>
          </a:ln>
        </p:spPr>
        <p:txBody>
          <a:bodyPr rot="0" vert="horz" wrap="square" lIns="121920" tIns="60960" rIns="121920" bIns="60960" anchor="t" anchorCtr="0">
            <a:noAutofit/>
          </a:bodyPr>
          <a:lstStyle/>
          <a:p>
            <a:pPr fontAlgn="auto">
              <a:lnSpc>
                <a:spcPct val="140000"/>
              </a:lnSpc>
            </a:pPr>
            <a:r>
              <a:rPr sz="2000" b="1" dirty="0">
                <a:solidFill>
                  <a:schemeClr val="accent1"/>
                </a:solidFill>
                <a:effectLst/>
                <a:latin typeface="黑体" panose="02010609060101010101" charset="-122"/>
                <a:ea typeface="黑体" panose="02010609060101010101" charset="-122"/>
              </a:rPr>
              <a:t>（一）创新的概念</a:t>
            </a:r>
            <a:endParaRPr sz="2000" b="1" dirty="0">
              <a:solidFill>
                <a:schemeClr val="accent1"/>
              </a:solidFill>
              <a:effectLst/>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创新是指在前人基础之上，以新思维、新发明和新描述为特征的一种概念化过程，包含更新、改变和创造。例如，提出思想、产生技术、创新产品等行为活动都属于创新。熊彼特认为创新包含以下五种情况。</a:t>
            </a:r>
            <a:endParaRPr dirty="0">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（1）采用一种新的产品，即消费者还不熟悉的产品或某种产品的一种新的品质。</a:t>
            </a:r>
            <a:endParaRPr dirty="0">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（2）采用一种新的生产方法，即制造部门在实践中尚未知悉的生产方法，这种新的方法不需要建立在科学新发现的基础之上；并且，它可以存在于商业上对一种商品进行新的处理。</a:t>
            </a:r>
            <a:endParaRPr dirty="0">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（3）开辟一个新的销售市场，也就是相关国家的相关制造部门以前不曾进入的市场，这个市场以前可能存在，也可能不存在。</a:t>
            </a:r>
            <a:endParaRPr dirty="0">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（4）获得原材料或半制成品的一种新的供应来源，不论这种供应来源是否业已存在，还是需要创造出来。</a:t>
            </a:r>
            <a:endParaRPr dirty="0">
              <a:latin typeface="黑体" panose="02010609060101010101" charset="-122"/>
              <a:ea typeface="黑体" panose="02010609060101010101" charset="-122"/>
            </a:endParaRPr>
          </a:p>
          <a:p>
            <a:pPr fontAlgn="auto">
              <a:lnSpc>
                <a:spcPct val="140000"/>
              </a:lnSpc>
            </a:pPr>
            <a:r>
              <a:rPr dirty="0">
                <a:latin typeface="黑体" panose="02010609060101010101" charset="-122"/>
                <a:ea typeface="黑体" panose="02010609060101010101" charset="-122"/>
              </a:rPr>
              <a:t>（5）实现一种新的组织，如造成一种垄断地位，或打破一种垄断地位。</a:t>
            </a:r>
            <a:endParaRPr dirty="0">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一、创新与创业</a:t>
            </a:r>
            <a:endParaRPr lang="zh-CN" altLang="en-US" sz="2400" b="1" dirty="0">
              <a:solidFill>
                <a:prstClr val="black"/>
              </a:solidFill>
              <a:latin typeface="黑体" panose="02010609060101010101" charset="-122"/>
              <a:ea typeface="黑体" panose="02010609060101010101" charset="-122"/>
            </a:endParaRPr>
          </a:p>
        </p:txBody>
      </p:sp>
      <p:pic>
        <p:nvPicPr>
          <p:cNvPr id="2" name="图片 1"/>
          <p:cNvPicPr/>
          <p:nvPr/>
        </p:nvPicPr>
        <p:blipFill>
          <a:blip r:embed="rId1"/>
          <a:stretch>
            <a:fillRect/>
          </a:stretch>
        </p:blipFill>
        <p:spPr>
          <a:xfrm>
            <a:off x="8664575" y="1337945"/>
            <a:ext cx="2874010" cy="52216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effectLst/>
                <a:latin typeface="黑体" panose="02010609060101010101" charset="-122"/>
                <a:ea typeface="黑体" panose="02010609060101010101" charset="-122"/>
              </a:rPr>
              <a:t>（二）创新的特征</a:t>
            </a:r>
            <a:endParaRPr b="1" dirty="0">
              <a:solidFill>
                <a:schemeClr val="accent1"/>
              </a:solidFill>
              <a:effectLst/>
              <a:latin typeface="黑体" panose="02010609060101010101" charset="-122"/>
              <a:ea typeface="黑体" panose="02010609060101010101" charset="-122"/>
            </a:endParaRPr>
          </a:p>
          <a:p>
            <a:pPr fontAlgn="auto">
              <a:lnSpc>
                <a:spcPct val="150000"/>
              </a:lnSpc>
            </a:pPr>
            <a:endParaRPr b="1" dirty="0">
              <a:solidFill>
                <a:schemeClr val="accent1"/>
              </a:solidFill>
              <a:effectLst/>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一、创新与创业</a:t>
            </a:r>
            <a:endParaRPr lang="zh-CN" altLang="en-US" sz="2400" b="1" dirty="0">
              <a:solidFill>
                <a:prstClr val="black"/>
              </a:solidFill>
              <a:latin typeface="黑体" panose="02010609060101010101" charset="-122"/>
              <a:ea typeface="黑体" panose="02010609060101010101" charset="-122"/>
            </a:endParaRPr>
          </a:p>
        </p:txBody>
      </p:sp>
      <p:sp>
        <p:nvSpPr>
          <p:cNvPr id="9" name="椭圆 8"/>
          <p:cNvSpPr/>
          <p:nvPr>
            <p:custDataLst>
              <p:tags r:id="rId1"/>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5" name="椭圆 4"/>
          <p:cNvSpPr/>
          <p:nvPr>
            <p:custDataLst>
              <p:tags r:id="rId7"/>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KSO_Shape"/>
          <p:cNvSpPr/>
          <p:nvPr>
            <p:custDataLst>
              <p:tags r:id="rId8"/>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1008380" y="2157095"/>
            <a:ext cx="3382010" cy="160972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创新，不分年龄大小、正常人和不正常人，也不分智商高低，更没什么内外行、条件好坏之分。但是人们在实际生活中常常因为自身条件不足而认为无法创新。</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0" name="文本框 49"/>
          <p:cNvSpPr txBox="1"/>
          <p:nvPr>
            <p:custDataLst>
              <p:tags r:id="rId17"/>
            </p:custDataLst>
          </p:nvPr>
        </p:nvSpPr>
        <p:spPr>
          <a:xfrm>
            <a:off x="1008380" y="1788795"/>
            <a:ext cx="2108200" cy="363855"/>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rPr>
              <a:t>1. 人人可创新</a:t>
            </a:r>
            <a:endParaRPr lang="zh-CN" altLang="en-US" b="1" spc="300">
              <a:solidFill>
                <a:srgbClr val="1F74AD">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1" name="文本框 50"/>
          <p:cNvSpPr txBox="1"/>
          <p:nvPr>
            <p:custDataLst>
              <p:tags r:id="rId18"/>
            </p:custDataLst>
          </p:nvPr>
        </p:nvSpPr>
        <p:spPr>
          <a:xfrm>
            <a:off x="335280" y="5149215"/>
            <a:ext cx="3278505" cy="120142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放大镜的作用，就是把字“扩一扩”。再如，原来的电视屏幕较小，看电视节目费力，所以大屏幕彩电问世。</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2" name="文本框 51"/>
          <p:cNvSpPr txBox="1"/>
          <p:nvPr>
            <p:custDataLst>
              <p:tags r:id="rId19"/>
            </p:custDataLst>
          </p:nvPr>
        </p:nvSpPr>
        <p:spPr>
          <a:xfrm>
            <a:off x="1421130" y="4785360"/>
            <a:ext cx="2192655" cy="363855"/>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rPr>
              <a:t>3. 处处可创新</a:t>
            </a:r>
            <a:endParaRPr lang="zh-CN" altLang="en-US" b="1" spc="300">
              <a:solidFill>
                <a:srgbClr val="3498D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5" name="文本框 54"/>
          <p:cNvSpPr txBox="1"/>
          <p:nvPr>
            <p:custDataLst>
              <p:tags r:id="rId20"/>
            </p:custDataLst>
          </p:nvPr>
        </p:nvSpPr>
        <p:spPr>
          <a:xfrm>
            <a:off x="8341995" y="3437255"/>
            <a:ext cx="3514725" cy="158115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rPr>
              <a:t>创新本身不受时间和空间的限制，或许是一次闲谈，或许是在看剧，或许是在聊天、逛街的时候……只要保持一份善于联想的思维，创意随时可能到来。</a:t>
            </a:r>
            <a:endParaRPr lang="zh-CN" altLang="en-US" sz="1600" spc="150">
              <a:solidFill>
                <a:srgbClr val="000000">
                  <a:lumMod val="65000"/>
                  <a:lumOff val="35000"/>
                </a:srgbClr>
              </a:solidFill>
              <a:latin typeface="黑体" panose="02010609060101010101" charset="-122"/>
              <a:ea typeface="黑体" panose="02010609060101010101" charset="-122"/>
              <a:sym typeface="Arial" panose="020B0604020202020204" pitchFamily="34" charset="0"/>
            </a:endParaRPr>
          </a:p>
        </p:txBody>
      </p:sp>
      <p:sp>
        <p:nvSpPr>
          <p:cNvPr id="56" name="文本框 55"/>
          <p:cNvSpPr txBox="1"/>
          <p:nvPr>
            <p:custDataLst>
              <p:tags r:id="rId21"/>
            </p:custDataLst>
          </p:nvPr>
        </p:nvSpPr>
        <p:spPr>
          <a:xfrm>
            <a:off x="9075420" y="3073400"/>
            <a:ext cx="2051685" cy="36385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rPr>
              <a:t>2. 时时可创新</a:t>
            </a:r>
            <a:endParaRPr lang="zh-CN" altLang="en-US" b="1" spc="300">
              <a:solidFill>
                <a:srgbClr val="69A35B">
                  <a:lumMod val="75000"/>
                </a:srgbClr>
              </a:solidFill>
              <a:latin typeface="黑体" panose="02010609060101010101" charset="-122"/>
              <a:ea typeface="黑体" panose="02010609060101010101" charset="-122"/>
              <a:cs typeface="+mn-ea"/>
              <a:sym typeface="Arial" panose="020B0604020202020204" pitchFamily="34" charset="0"/>
            </a:endParaRPr>
          </a:p>
        </p:txBody>
      </p:sp>
      <p:sp>
        <p:nvSpPr>
          <p:cNvPr id="58" name="上箭头 57"/>
          <p:cNvSpPr/>
          <p:nvPr>
            <p:custDataLst>
              <p:tags r:id="rId22"/>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effectLst/>
                <a:latin typeface="黑体" panose="02010609060101010101" charset="-122"/>
                <a:ea typeface="黑体" panose="02010609060101010101" charset="-122"/>
              </a:rPr>
              <a:t>（三）创新的分类</a:t>
            </a:r>
            <a:endParaRPr b="1" dirty="0">
              <a:solidFill>
                <a:schemeClr val="accent1"/>
              </a:solidFill>
              <a:effectLst/>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一、创新与创业</a:t>
            </a:r>
            <a:endParaRPr lang="zh-CN" altLang="en-US" sz="2400" b="1" dirty="0">
              <a:solidFill>
                <a:prstClr val="black"/>
              </a:solidFill>
              <a:latin typeface="黑体" panose="02010609060101010101" charset="-122"/>
              <a:ea typeface="黑体" panose="02010609060101010101" charset="-122"/>
            </a:endParaRPr>
          </a:p>
        </p:txBody>
      </p:sp>
      <p:sp>
        <p:nvSpPr>
          <p:cNvPr id="63" name="Freeform 9"/>
          <p:cNvSpPr/>
          <p:nvPr>
            <p:custDataLst>
              <p:tags r:id="rId1"/>
            </p:custDataLst>
          </p:nvPr>
        </p:nvSpPr>
        <p:spPr bwMode="auto">
          <a:xfrm>
            <a:off x="5605751" y="349364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427326" y="390222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427326" y="224490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691930" y="390222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012768" y="224490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334990" y="4112560"/>
            <a:ext cx="2976330" cy="626919"/>
          </a:xfrm>
          <a:prstGeom prst="rect">
            <a:avLst/>
          </a:prstGeom>
        </p:spPr>
        <p:txBody>
          <a:bodyPr wrap="square"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a:t>3. 营销创新</a:t>
            </a:r>
            <a:endParaRPr lang="zh-CN" altLang="en-US"/>
          </a:p>
        </p:txBody>
      </p:sp>
      <p:sp>
        <p:nvSpPr>
          <p:cNvPr id="4" name="文本框 3"/>
          <p:cNvSpPr txBox="1"/>
          <p:nvPr>
            <p:custDataLst>
              <p:tags r:id="rId7"/>
            </p:custDataLst>
          </p:nvPr>
        </p:nvSpPr>
        <p:spPr>
          <a:xfrm>
            <a:off x="353060" y="2237105"/>
            <a:ext cx="4074160" cy="1858645"/>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产品创新可分为全新产品创新和改进产品创新。全新产品创新是指产品用途及原理有显著的变化。改进产品创新是指在技术原理没有重大变化的情况下，基于市场需要对现有产品进行功能上的扩展和技术上的改进。</a:t>
            </a:r>
            <a:endParaRPr lang="zh-CN" altLang="en-US" sz="1600"/>
          </a:p>
        </p:txBody>
      </p:sp>
      <p:sp>
        <p:nvSpPr>
          <p:cNvPr id="8" name="文本框 7"/>
          <p:cNvSpPr txBox="1"/>
          <p:nvPr>
            <p:custDataLst>
              <p:tags r:id="rId8"/>
            </p:custDataLst>
          </p:nvPr>
        </p:nvSpPr>
        <p:spPr>
          <a:xfrm>
            <a:off x="8119078" y="4106210"/>
            <a:ext cx="2976330" cy="626919"/>
          </a:xfrm>
          <a:prstGeom prst="rect">
            <a:avLst/>
          </a:prstGeom>
        </p:spPr>
        <p:txBody>
          <a:bodyPr wrap="square"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t>4. 组织创新</a:t>
            </a:r>
            <a:endParaRPr lang="zh-CN" altLang="en-US"/>
          </a:p>
        </p:txBody>
      </p:sp>
      <p:sp>
        <p:nvSpPr>
          <p:cNvPr id="11" name="文本框 10"/>
          <p:cNvSpPr txBox="1"/>
          <p:nvPr>
            <p:custDataLst>
              <p:tags r:id="rId9"/>
            </p:custDataLst>
          </p:nvPr>
        </p:nvSpPr>
        <p:spPr>
          <a:xfrm>
            <a:off x="8119110" y="4754880"/>
            <a:ext cx="3529965" cy="131762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组织创新是指企业的运营策略、工作场所或外部关系等方面新的组织方式的实现。</a:t>
            </a:r>
            <a:endParaRPr lang="zh-CN" altLang="en-US" sz="1600"/>
          </a:p>
        </p:txBody>
      </p:sp>
      <p:sp>
        <p:nvSpPr>
          <p:cNvPr id="15" name="文本框 14"/>
          <p:cNvSpPr txBox="1"/>
          <p:nvPr>
            <p:custDataLst>
              <p:tags r:id="rId10"/>
            </p:custDataLst>
          </p:nvPr>
        </p:nvSpPr>
        <p:spPr>
          <a:xfrm>
            <a:off x="352770" y="1600398"/>
            <a:ext cx="2976330" cy="626919"/>
          </a:xfrm>
          <a:prstGeom prst="rect">
            <a:avLst/>
          </a:prstGeom>
        </p:spPr>
        <p:txBody>
          <a:bodyPr wrap="square" lIns="90000" tIns="46800" rIns="90000" bIns="46800"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a:t>1. 产品创新</a:t>
            </a:r>
            <a:endParaRPr lang="zh-CN" altLang="en-US"/>
          </a:p>
        </p:txBody>
      </p:sp>
      <p:sp>
        <p:nvSpPr>
          <p:cNvPr id="16" name="文本框 15"/>
          <p:cNvSpPr txBox="1"/>
          <p:nvPr>
            <p:custDataLst>
              <p:tags r:id="rId11"/>
            </p:custDataLst>
          </p:nvPr>
        </p:nvSpPr>
        <p:spPr>
          <a:xfrm>
            <a:off x="353695" y="4754880"/>
            <a:ext cx="4074160" cy="1317625"/>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营销创新是指新的营销方式的实现，包括产品的设计、包装、分销渠道、促销方式以及定价等方面的重大变革。</a:t>
            </a:r>
            <a:endParaRPr lang="zh-CN" altLang="en-US" sz="1600"/>
          </a:p>
        </p:txBody>
      </p:sp>
      <p:sp>
        <p:nvSpPr>
          <p:cNvPr id="17" name="文本框 16"/>
          <p:cNvSpPr txBox="1"/>
          <p:nvPr>
            <p:custDataLst>
              <p:tags r:id="rId12"/>
            </p:custDataLst>
          </p:nvPr>
        </p:nvSpPr>
        <p:spPr>
          <a:xfrm>
            <a:off x="8133080" y="2244725"/>
            <a:ext cx="3632200" cy="131762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工艺创新是指企业通过研究和运用新的方式、方法和规则体系等，提高企业的生产技术水平、产品质量和生产效率的活动。</a:t>
            </a:r>
            <a:endParaRPr lang="zh-CN" altLang="en-US" sz="1600"/>
          </a:p>
        </p:txBody>
      </p:sp>
      <p:sp>
        <p:nvSpPr>
          <p:cNvPr id="18" name="文本框 17"/>
          <p:cNvSpPr txBox="1"/>
          <p:nvPr>
            <p:custDataLst>
              <p:tags r:id="rId13"/>
            </p:custDataLst>
          </p:nvPr>
        </p:nvSpPr>
        <p:spPr>
          <a:xfrm>
            <a:off x="8119078" y="1607383"/>
            <a:ext cx="2976330" cy="626919"/>
          </a:xfrm>
          <a:prstGeom prst="rect">
            <a:avLst/>
          </a:prstGeom>
        </p:spPr>
        <p:txBody>
          <a:bodyPr wrap="square"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t>2. 工艺创新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2"/>
          <p:cNvSpPr txBox="1">
            <a:spLocks noChangeArrowheads="1"/>
          </p:cNvSpPr>
          <p:nvPr/>
        </p:nvSpPr>
        <p:spPr bwMode="auto">
          <a:xfrm>
            <a:off x="335280" y="817245"/>
            <a:ext cx="7994650" cy="521335"/>
          </a:xfrm>
          <a:prstGeom prst="rect">
            <a:avLst/>
          </a:prstGeom>
          <a:noFill/>
          <a:ln w="9525">
            <a:noFill/>
            <a:miter lim="800000"/>
          </a:ln>
        </p:spPr>
        <p:txBody>
          <a:bodyPr rot="0" vert="horz" wrap="square" lIns="121920" tIns="60960" rIns="121920" bIns="60960" anchor="t" anchorCtr="0">
            <a:noAutofit/>
            <a:scene3d>
              <a:camera prst="orthographicFront"/>
              <a:lightRig rig="threePt" dir="t"/>
            </a:scene3d>
          </a:bodyPr>
          <a:lstStyle/>
          <a:p>
            <a:pPr fontAlgn="auto">
              <a:lnSpc>
                <a:spcPct val="150000"/>
              </a:lnSpc>
            </a:pPr>
            <a:r>
              <a:rPr b="1" dirty="0">
                <a:solidFill>
                  <a:schemeClr val="accent1"/>
                </a:solidFill>
                <a:latin typeface="黑体" panose="02010609060101010101" charset="-122"/>
                <a:ea typeface="黑体" panose="02010609060101010101" charset="-122"/>
              </a:rPr>
              <a:t>（四）认识创业</a:t>
            </a:r>
            <a:endParaRPr b="1" dirty="0">
              <a:solidFill>
                <a:schemeClr val="accent1"/>
              </a:solidFill>
              <a:latin typeface="黑体" panose="02010609060101010101" charset="-122"/>
              <a:ea typeface="黑体" panose="02010609060101010101" charset="-122"/>
            </a:endParaRPr>
          </a:p>
        </p:txBody>
      </p:sp>
      <p:sp>
        <p:nvSpPr>
          <p:cNvPr id="34" name="TextBox 108"/>
          <p:cNvSpPr txBox="1">
            <a:spLocks noChangeArrowheads="1"/>
          </p:cNvSpPr>
          <p:nvPr/>
        </p:nvSpPr>
        <p:spPr bwMode="auto">
          <a:xfrm>
            <a:off x="719404" y="356660"/>
            <a:ext cx="23164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fontAlgn="base">
              <a:spcBef>
                <a:spcPct val="0"/>
              </a:spcBef>
              <a:spcAft>
                <a:spcPct val="0"/>
              </a:spcAft>
            </a:pPr>
            <a:r>
              <a:rPr sz="2400" b="1" dirty="0">
                <a:solidFill>
                  <a:prstClr val="black"/>
                </a:solidFill>
                <a:latin typeface="黑体" panose="02010609060101010101" charset="-122"/>
                <a:ea typeface="黑体" panose="02010609060101010101" charset="-122"/>
              </a:rPr>
              <a:t>一、创新与创业</a:t>
            </a:r>
            <a:endParaRPr lang="zh-CN" altLang="en-US" sz="2400" b="1" dirty="0">
              <a:solidFill>
                <a:prstClr val="black"/>
              </a:solidFill>
              <a:latin typeface="黑体" panose="02010609060101010101" charset="-122"/>
              <a:ea typeface="黑体" panose="02010609060101010101" charset="-122"/>
            </a:endParaRPr>
          </a:p>
        </p:txBody>
      </p:sp>
      <p:sp>
        <p:nvSpPr>
          <p:cNvPr id="2" name="文本框 1"/>
          <p:cNvSpPr txBox="1"/>
          <p:nvPr/>
        </p:nvSpPr>
        <p:spPr>
          <a:xfrm>
            <a:off x="560705" y="1338580"/>
            <a:ext cx="6657340" cy="4661535"/>
          </a:xfrm>
          <a:prstGeom prst="rect">
            <a:avLst/>
          </a:prstGeom>
          <a:noFill/>
        </p:spPr>
        <p:txBody>
          <a:bodyPr wrap="square" rtlCol="0">
            <a:spAutoFit/>
          </a:bodyPr>
          <a:p>
            <a:pPr fontAlgn="auto">
              <a:lnSpc>
                <a:spcPct val="150000"/>
              </a:lnSpc>
            </a:pPr>
            <a:r>
              <a:rPr lang="zh-CN" altLang="en-US"/>
              <a:t>创业是一种劳动方式，是一种需要创业者运营、组织及运用服务、技术、器物作业的思考、推理和判断的行为。</a:t>
            </a:r>
            <a:endParaRPr lang="zh-CN" altLang="en-US"/>
          </a:p>
          <a:p>
            <a:pPr fontAlgn="auto">
              <a:lnSpc>
                <a:spcPct val="150000"/>
              </a:lnSpc>
            </a:pPr>
            <a:r>
              <a:rPr lang="zh-CN" altLang="en-US"/>
              <a:t>1. 创业的要素</a:t>
            </a:r>
            <a:endParaRPr lang="zh-CN" altLang="en-US"/>
          </a:p>
          <a:p>
            <a:pPr fontAlgn="auto">
              <a:lnSpc>
                <a:spcPct val="150000"/>
              </a:lnSpc>
            </a:pPr>
            <a:r>
              <a:rPr lang="zh-CN" altLang="en-US"/>
              <a:t>创业的关键要素包括创业机会、创业团队和创业资源。创业机会是指可以利用的商业机会；创业团队是创业初期一群才能互补、责任共担、愿为共同的创业目标而奋斗的人所组成的特殊群体；创业资源是新创企业创业和运营的必要条件。</a:t>
            </a:r>
            <a:endParaRPr lang="zh-CN" altLang="en-US"/>
          </a:p>
          <a:p>
            <a:pPr fontAlgn="auto">
              <a:lnSpc>
                <a:spcPct val="150000"/>
              </a:lnSpc>
            </a:pPr>
            <a:r>
              <a:rPr lang="zh-CN" altLang="en-US"/>
              <a:t>2. 创业的特征</a:t>
            </a:r>
            <a:endParaRPr lang="zh-CN" altLang="en-US"/>
          </a:p>
          <a:p>
            <a:pPr fontAlgn="auto">
              <a:lnSpc>
                <a:spcPct val="150000"/>
              </a:lnSpc>
            </a:pPr>
            <a:r>
              <a:rPr lang="zh-CN" altLang="en-US"/>
              <a:t>（1）机遇性。（2）创新性。</a:t>
            </a:r>
            <a:endParaRPr lang="zh-CN" altLang="en-US"/>
          </a:p>
          <a:p>
            <a:pPr fontAlgn="auto">
              <a:lnSpc>
                <a:spcPct val="150000"/>
              </a:lnSpc>
            </a:pPr>
            <a:r>
              <a:rPr lang="zh-CN" altLang="en-US"/>
              <a:t>（3）价值性。（4）曲折性。</a:t>
            </a:r>
            <a:endParaRPr lang="zh-CN" altLang="en-US"/>
          </a:p>
          <a:p>
            <a:pPr fontAlgn="auto">
              <a:lnSpc>
                <a:spcPct val="150000"/>
              </a:lnSpc>
            </a:pPr>
            <a:r>
              <a:rPr lang="zh-CN" altLang="en-US"/>
              <a:t>（5）风险性。</a:t>
            </a:r>
            <a:endParaRPr lang="zh-CN" altLang="en-US"/>
          </a:p>
        </p:txBody>
      </p:sp>
      <p:pic>
        <p:nvPicPr>
          <p:cNvPr id="102" name="图片 101"/>
          <p:cNvPicPr/>
          <p:nvPr/>
        </p:nvPicPr>
        <p:blipFill>
          <a:blip r:embed="rId1"/>
          <a:stretch>
            <a:fillRect/>
          </a:stretch>
        </p:blipFill>
        <p:spPr>
          <a:xfrm>
            <a:off x="7534275" y="1791970"/>
            <a:ext cx="4307840" cy="33883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2"/>
  <p:tag name="KSO_WM_UNIT_ID" val="custom160572_115*q_i*1_2"/>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3"/>
  <p:tag name="KSO_WM_UNIT_ID" val="custom160572_115*q_i*1_3"/>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4"/>
  <p:tag name="KSO_WM_UNIT_ID" val="custom160572_115*q_i*1_4"/>
  <p:tag name="KSO_WM_UNIT_CLEAR" val="1"/>
  <p:tag name="KSO_WM_UNIT_LAYERLEVEL" val="1_1"/>
  <p:tag name="KSO_WM_DIAGRAM_GROUP_CODE" val="q1-1"/>
  <p:tag name="KSO_WM_UNIT_TEXT_FILL_FORE_SCHEMECOLOR_INDEX" val="14"/>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5"/>
  <p:tag name="KSO_WM_UNIT_ID" val="custom160572_115*q_i*1_5"/>
  <p:tag name="KSO_WM_UNIT_CLEAR" val="1"/>
  <p:tag name="KSO_WM_UNIT_LAYERLEVEL" val="1_1"/>
  <p:tag name="KSO_WM_DIAGRAM_GROUP_CODE" val="q1-1"/>
  <p:tag name="KSO_WM_UNIT_TEXT_FILL_FORE_SCHEMECOLOR_INDEX" val="14"/>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6"/>
  <p:tag name="KSO_WM_UNIT_ID" val="custom160572_115*q_i*1_6"/>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7"/>
  <p:tag name="KSO_WM_UNIT_ID" val="custom160572_115*q_i*1_7"/>
  <p:tag name="KSO_WM_UNIT_CLEAR" val="1"/>
  <p:tag name="KSO_WM_UNIT_LAYERLEVEL" val="1_1"/>
  <p:tag name="KSO_WM_DIAGRAM_GROUP_CODE" val="q1-1"/>
  <p:tag name="KSO_WM_UNIT_TEXT_FILL_FORE_SCHEMECOLOR_INDEX" val="14"/>
  <p:tag name="KSO_WM_UNIT_TEXT_FILL_TYPE"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2_1"/>
  <p:tag name="KSO_WM_UNIT_ID" val="custom160572_115*q_h_a*1_2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2_1"/>
  <p:tag name="KSO_WM_UNIT_ID" val="custom160572_115*q_h_f*1_2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 val="14"/>
  <p:tag name="KSO_WM_UNIT_TEXT_FILL_TYPE"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4_1"/>
  <p:tag name="KSO_WM_UNIT_ID" val="custom160572_115*q_h_a*1_4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4_1"/>
  <p:tag name="KSO_WM_UNIT_ID" val="custom160572_115*q_h_f*1_4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 val="14"/>
  <p:tag name="KSO_WM_UNIT_TEXT_FILL_TYPE" val="1"/>
</p:tagLst>
</file>

<file path=ppt/tags/tag11.xml><?xml version="1.0" encoding="utf-8"?>
<p:tagLst xmlns:p="http://schemas.openxmlformats.org/presentationml/2006/main">
  <p:tag name="PA" val="v3.0.1"/>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8"/>
  <p:tag name="KSO_WM_UNIT_ID" val="custom160572_115*q_i*1_8"/>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9"/>
  <p:tag name="KSO_WM_UNIT_ID" val="custom160572_115*q_i*1_9"/>
  <p:tag name="KSO_WM_UNIT_CLEAR" val="1"/>
  <p:tag name="KSO_WM_UNIT_LAYERLEVEL" val="1_1"/>
  <p:tag name="KSO_WM_DIAGRAM_GROUP_CODE" val="q1-1"/>
  <p:tag name="KSO_WM_UNIT_TEXT_FILL_FORE_SCHEMECOLOR_INDEX" val="14"/>
  <p:tag name="KSO_WM_UNIT_TEXT_FILL_TYPE" val="1"/>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
  <p:tag name="KSO_WM_UNIT_ID" val="diagram20174671_2*q_i*1_1"/>
  <p:tag name="KSO_WM_UNIT_LAYERLEVEL" val="1_1"/>
  <p:tag name="KSO_WM_DIAGRAM_GROUP_CODE" val="q1-1"/>
  <p:tag name="KSO_WM_UNIT_FILL_FORE_SCHEMECOLOR_INDEX" val="6"/>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1"/>
  <p:tag name="KSO_WM_UNIT_ID" val="diagram20174671_2*q_h_i*1_1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2"/>
  <p:tag name="KSO_WM_UNIT_ID" val="diagram20174671_2*q_h_i*1_1_2"/>
  <p:tag name="KSO_WM_UNIT_LAYERLEVEL" val="1_1_1"/>
  <p:tag name="KSO_WM_DIAGRAM_GROUP_CODE" val="q1-1"/>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1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1_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1_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3"/>
  <p:tag name="KSO_WM_UNIT_ID" val="diagram20174671_2*q_h_i*1_1_3"/>
  <p:tag name="KSO_WM_UNIT_LAYERLEVEL" val="1_1_1"/>
  <p:tag name="KSO_WM_DIAGRAM_GROUP_CODE" val="q1-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2"/>
  <p:tag name="KSO_WM_UNIT_ID" val="diagram20174671_2*q_h_i*1_2_2"/>
  <p:tag name="KSO_WM_UNIT_LAYERLEVEL" val="1_1_1"/>
  <p:tag name="KSO_WM_DIAGRAM_GROUP_CODE" val="q1-1"/>
  <p:tag name="KSO_WM_UNIT_FILL_FORE_SCHEMECOLOR_INDEX" val="7"/>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2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2_1"/>
</p:tagLst>
</file>

<file path=ppt/tags/tag12.xml><?xml version="1.0" encoding="utf-8"?>
<p:tagLst xmlns:p="http://schemas.openxmlformats.org/presentationml/2006/main">
  <p:tag name="PA" val="v3.0.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2_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3"/>
  <p:tag name="KSO_WM_UNIT_ID" val="diagram20174671_2*q_h_i*1_2_3"/>
  <p:tag name="KSO_WM_UNIT_LAYERLEVEL" val="1_1_1"/>
  <p:tag name="KSO_WM_DIAGRAM_GROUP_CODE" val="q1-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2"/>
  <p:tag name="KSO_WM_UNIT_ID" val="diagram20174671_2*q_h_i*1_4_2"/>
  <p:tag name="KSO_WM_UNIT_LAYERLEVEL" val="1_1_1"/>
  <p:tag name="KSO_WM_DIAGRAM_GROUP_CODE" val="q1-1"/>
  <p:tag name="KSO_WM_UNIT_FILL_FORE_SCHEMECOLOR_INDEX" val="9"/>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4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4_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4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4_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3"/>
  <p:tag name="KSO_WM_UNIT_ID" val="diagram20174671_2*q_h_i*1_4_3"/>
  <p:tag name="KSO_WM_UNIT_LAYERLEVEL" val="1_1_1"/>
  <p:tag name="KSO_WM_DIAGRAM_GROUP_CODE" val="q1-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1"/>
  <p:tag name="KSO_WM_UNIT_ID" val="diagram20174671_2*q_h_i*1_3_1"/>
  <p:tag name="KSO_WM_UNIT_LAYERLEVEL" val="1_1_1"/>
  <p:tag name="KSO_WM_DIAGRAM_GROUP_CODE" val="q1-1"/>
  <p:tag name="KSO_WM_UNIT_FILL_FORE_SCHEMECOLOR_INDEX" val="8"/>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3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3_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3_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3"/>
  <p:tag name="KSO_WM_UNIT_ID" val="diagram20174671_2*q_h_i*1_3_3"/>
  <p:tag name="KSO_WM_UNIT_LAYERLEVEL" val="1_1_1"/>
  <p:tag name="KSO_WM_DIAGRAM_GROUP_CODE" val="q1-1"/>
</p:tagLst>
</file>

<file path=ppt/tags/tag13.xml><?xml version="1.0" encoding="utf-8"?>
<p:tagLst xmlns:p="http://schemas.openxmlformats.org/presentationml/2006/main">
  <p:tag name="PA" val="v3.0.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1"/>
  <p:tag name="KSO_WM_UNIT_ID" val="diagram20174671_2*q_i*1_11"/>
  <p:tag name="KSO_WM_UNIT_LAYERLEVEL" val="1_1"/>
  <p:tag name="KSO_WM_DIAGRAM_GROUP_CODE" val="q1-1"/>
  <p:tag name="KSO_WM_UNIT_FILL_FORE_SCHEMECOLOR_INDEX" val="8"/>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2"/>
  <p:tag name="KSO_WM_UNIT_ID" val="diagram20174671_2*q_i*1_12"/>
  <p:tag name="KSO_WM_UNIT_LAYERLEVEL" val="1_1"/>
  <p:tag name="KSO_WM_DIAGRAM_GROUP_CODE" val="q1-1"/>
  <p:tag name="KSO_WM_UNIT_FILL_FORE_SCHEMECOLOR_INDEX" val="9"/>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3"/>
  <p:tag name="KSO_WM_UNIT_ID" val="diagram20174671_2*q_i*1_13"/>
  <p:tag name="KSO_WM_UNIT_LAYERLEVEL" val="1_1"/>
  <p:tag name="KSO_WM_DIAGRAM_GROUP_CODE" val="q1-1"/>
  <p:tag name="KSO_WM_UNIT_FILL_FORE_SCHEMECOLOR_INDEX" val="7"/>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1"/>
  <p:tag name="KSO_WM_UNIT_ID" val="diagram20174671_2*q_h_i*1_2_1"/>
  <p:tag name="KSO_WM_UNIT_LAYERLEVEL" val="1_1_1"/>
  <p:tag name="KSO_WM_DIAGRAM_GROUP_CODE" val="q1-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2"/>
  <p:tag name="KSO_WM_UNIT_ID" val="diagram20174671_2*q_h_i*1_3_2"/>
  <p:tag name="KSO_WM_UNIT_LAYERLEVEL" val="1_1_1"/>
  <p:tag name="KSO_WM_DIAGRAM_GROUP_CODE" val="q1-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1"/>
  <p:tag name="KSO_WM_UNIT_ID" val="diagram20174671_2*q_h_i*1_4_1"/>
  <p:tag name="KSO_WM_UNIT_LAYERLEVEL" val="1_1_1"/>
  <p:tag name="KSO_WM_DIAGRAM_GROUP_CODE" val="q1-1"/>
  <p:tag name="KSO_WM_UNIT_FILL_FORE_SCHEMECOLOR_INDEX" val="13"/>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xml><?xml version="1.0" encoding="utf-8"?>
<p:tagLst xmlns:p="http://schemas.openxmlformats.org/presentationml/2006/main">
  <p:tag name="PA" val="v3.0.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146.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945_2*q_h_a*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47.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48.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945_2*q_h_a*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49.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5.xml><?xml version="1.0" encoding="utf-8"?>
<p:tagLst xmlns:p="http://schemas.openxmlformats.org/presentationml/2006/main">
  <p:tag name="PA" val="v3.0.1"/>
</p:tagLst>
</file>

<file path=ppt/tags/tag15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8142_6*m_h_f*1_3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42_6*m_h_a*1_3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8142_6*m_h_i*1_1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8142_6*m_h_i*1_2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8142_6*m_h_i*1_3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88142_6*m_h_i*1_6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8142_6*m_h_i*1_5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8142_6*m_h_i*1_4_3"/>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42_6*m_h_i*1_1_1"/>
  <p:tag name="KSO_WM_TEMPLATE_CATEGORY" val="diagram"/>
  <p:tag name="KSO_WM_TEMPLATE_INDEX" val="2018814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8142_6*m_h_i*1_2_2"/>
  <p:tag name="KSO_WM_TEMPLATE_CATEGORY" val="diagram"/>
  <p:tag name="KSO_WM_TEMPLATE_INDEX" val="20188142"/>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6.xml><?xml version="1.0" encoding="utf-8"?>
<p:tagLst xmlns:p="http://schemas.openxmlformats.org/presentationml/2006/main">
  <p:tag name="PA" val="v3.0.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8142_6*m_h_i*1_3_3"/>
  <p:tag name="KSO_WM_TEMPLATE_CATEGORY" val="diagram"/>
  <p:tag name="KSO_WM_TEMPLATE_INDEX" val="20188142"/>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8142_6*m_h_i*1_4_2"/>
  <p:tag name="KSO_WM_TEMPLATE_CATEGORY" val="diagram"/>
  <p:tag name="KSO_WM_TEMPLATE_INDEX" val="20188142"/>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88142_6*m_h_i*1_6_3"/>
  <p:tag name="KSO_WM_TEMPLATE_CATEGORY" val="diagram"/>
  <p:tag name="KSO_WM_TEMPLATE_INDEX" val="2018814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8142_6*m_h_i*1_5_3"/>
  <p:tag name="KSO_WM_TEMPLATE_CATEGORY" val="diagram"/>
  <p:tag name="KSO_WM_TEMPLATE_INDEX" val="20188142"/>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88142_6*m_h_i*1_6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42_6*m_h_i*1_4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42_6*m_h_i*1_2_1"/>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8142_6*m_h_i*1_3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8142_6*m_h_i*1_1_4"/>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8142_6*m_h_i*1_5_2"/>
  <p:tag name="KSO_WM_TEMPLATE_CATEGORY" val="diagram"/>
  <p:tag name="KSO_WM_TEMPLATE_INDEX" val="201881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PA" val="v3.0.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8142_6*m_h_i*1_2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8142_6*m_h_i*1_1_3"/>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42_6*m_h_i*1_3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88142_6*m_h_i*1_6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42_6*m_h_i*1_5_1"/>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8142_6*m_h_i*1_4_4"/>
  <p:tag name="KSO_WM_TEMPLATE_CATEGORY" val="diagram"/>
  <p:tag name="KSO_WM_TEMPLATE_INDEX" val="20188142"/>
  <p:tag name="KSO_WM_UNIT_LAYERLEVEL" val="1_1_1"/>
  <p:tag name="KSO_WM_TAG_VERSION" val="1.0"/>
  <p:tag name="KSO_WM_BEAUTIFY_FLAG" val="#wm#"/>
  <p:tag name="KSO_WM_UNIT_TEXT_FILL_FORE_SCHEMECOLOR_INDEX" val="13"/>
  <p:tag name="KSO_WM_UNIT_TEXT_FILL_TYPE" val="1"/>
</p:tagLst>
</file>

<file path=ppt/tags/tag17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42_6*m_h_a*1_1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77.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8142_6*m_h_f*1_1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42_6*m_h_a*1_2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79.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8142_6*m_h_f*1_2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xml><?xml version="1.0" encoding="utf-8"?>
<p:tagLst xmlns:p="http://schemas.openxmlformats.org/presentationml/2006/main">
  <p:tag name="PA" val="v3.0.1"/>
</p:tagLst>
</file>

<file path=ppt/tags/tag180.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88142_6*m_h_f*1_4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42_6*m_h_a*1_4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82.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88142_6*m_h_f*1_5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8142_6*m_h_a*1_5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84.xml><?xml version="1.0" encoding="utf-8"?>
<p:tagLst xmlns:p="http://schemas.openxmlformats.org/presentationml/2006/main">
  <p:tag name="KSO_WM_UNIT_SUBTYPE" val="a"/>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88142_6*m_h_f*1_6_1"/>
  <p:tag name="KSO_WM_TEMPLATE_CATEGORY" val="diagram"/>
  <p:tag name="KSO_WM_TEMPLATE_INDEX" val="2018814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88142_6*m_h_a*1_6_1"/>
  <p:tag name="KSO_WM_TEMPLATE_CATEGORY" val="diagram"/>
  <p:tag name="KSO_WM_TEMPLATE_INDEX" val="20188142"/>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186.xml><?xml version="1.0" encoding="utf-8"?>
<p:tagLst xmlns:p="http://schemas.openxmlformats.org/presentationml/2006/main">
  <p:tag name="PA" val="v3.0.1"/>
</p:tagLst>
</file>

<file path=ppt/tags/tag187.xml><?xml version="1.0" encoding="utf-8"?>
<p:tagLst xmlns:p="http://schemas.openxmlformats.org/presentationml/2006/main">
  <p:tag name="PA" val="v3.0.1"/>
</p:tagLst>
</file>

<file path=ppt/tags/tag188.xml><?xml version="1.0" encoding="utf-8"?>
<p:tagLst xmlns:p="http://schemas.openxmlformats.org/presentationml/2006/main">
  <p:tag name="PA" val="v3.0.1"/>
</p:tagLst>
</file>

<file path=ppt/tags/tag189.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190.xml><?xml version="1.0" encoding="utf-8"?>
<p:tagLst xmlns:p="http://schemas.openxmlformats.org/presentationml/2006/main">
  <p:tag name="PA" val="v3.0.1"/>
</p:tagLst>
</file>

<file path=ppt/tags/tag191.xml><?xml version="1.0" encoding="utf-8"?>
<p:tagLst xmlns:p="http://schemas.openxmlformats.org/presentationml/2006/main">
  <p:tag name="PA" val="v3.0.1"/>
</p:tagLst>
</file>

<file path=ppt/tags/tag192.xml><?xml version="1.0" encoding="utf-8"?>
<p:tagLst xmlns:p="http://schemas.openxmlformats.org/presentationml/2006/main">
  <p:tag name="PA" val="v3.0.1"/>
</p:tagLst>
</file>

<file path=ppt/tags/tag193.xml><?xml version="1.0" encoding="utf-8"?>
<p:tagLst xmlns:p="http://schemas.openxmlformats.org/presentationml/2006/main">
  <p:tag name="PA" val="v3.0.1"/>
</p:tagLst>
</file>

<file path=ppt/tags/tag194.xml><?xml version="1.0" encoding="utf-8"?>
<p:tagLst xmlns:p="http://schemas.openxmlformats.org/presentationml/2006/main">
  <p:tag name="PA" val="v3.0.1"/>
</p:tagLst>
</file>

<file path=ppt/tags/tag195.xml><?xml version="1.0" encoding="utf-8"?>
<p:tagLst xmlns:p="http://schemas.openxmlformats.org/presentationml/2006/main">
  <p:tag name="PA" val="v3.0.1"/>
</p:tagLst>
</file>

<file path=ppt/tags/tag196.xml><?xml version="1.0" encoding="utf-8"?>
<p:tagLst xmlns:p="http://schemas.openxmlformats.org/presentationml/2006/main">
  <p:tag name="PA" val="v3.0.1"/>
</p:tagLst>
</file>

<file path=ppt/tags/tag197.xml><?xml version="1.0" encoding="utf-8"?>
<p:tagLst xmlns:p="http://schemas.openxmlformats.org/presentationml/2006/main">
  <p:tag name="PA" val="v3.0.1"/>
</p:tagLst>
</file>

<file path=ppt/tags/tag198.xml><?xml version="1.0" encoding="utf-8"?>
<p:tagLst xmlns:p="http://schemas.openxmlformats.org/presentationml/2006/main">
  <p:tag name="PA" val="v3.0.1"/>
</p:tagLst>
</file>

<file path=ppt/tags/tag19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00.xml><?xml version="1.0" encoding="utf-8"?>
<p:tagLst xmlns:p="http://schemas.openxmlformats.org/presentationml/2006/main">
  <p:tag name="PA" val="v3.0.1"/>
</p:tagLst>
</file>

<file path=ppt/tags/tag201.xml><?xml version="1.0" encoding="utf-8"?>
<p:tagLst xmlns:p="http://schemas.openxmlformats.org/presentationml/2006/main">
  <p:tag name="PA" val="v3.0.1"/>
</p:tagLst>
</file>

<file path=ppt/tags/tag202.xml><?xml version="1.0" encoding="utf-8"?>
<p:tagLst xmlns:p="http://schemas.openxmlformats.org/presentationml/2006/main">
  <p:tag name="PA" val="v3.0.1"/>
</p:tagLst>
</file>

<file path=ppt/tags/tag203.xml><?xml version="1.0" encoding="utf-8"?>
<p:tagLst xmlns:p="http://schemas.openxmlformats.org/presentationml/2006/main">
  <p:tag name="PA" val="v3.0.1"/>
</p:tagLst>
</file>

<file path=ppt/tags/tag204.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2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3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33.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34.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3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2.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4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44.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4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46.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47.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4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4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q1-1"/>
  <p:tag name="KSO_WM_UNIT_ID" val="diagram20169746_3*q_h_f*1_4_1"/>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q1-1"/>
  <p:tag name="KSO_WM_UNIT_ID" val="diagram20169746_3*q_h_f*1_2_1"/>
  <p:tag name="KSO_WM_UNIT_TEXT_FILL_FORE_SCHEMECOLOR_INDEX" val="13"/>
  <p:tag name="KSO_WM_UNIT_TEXT_FILL_TYPE" val="1"/>
</p:tagLst>
</file>

<file path=ppt/tags/tag6.xml><?xml version="1.0" encoding="utf-8"?>
<p:tagLst xmlns:p="http://schemas.openxmlformats.org/presentationml/2006/main">
  <p:tag name="PA" val="v3.0.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q1-1"/>
  <p:tag name="KSO_WM_UNIT_ID" val="diagram20169746_3*q_h_f*1_3_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q1-1"/>
  <p:tag name="KSO_WM_UNIT_ID" val="diagram20169746_3*q_h_f*1_1_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1_1"/>
  <p:tag name="KSO_WM_UNIT_FILL_FORE_SCHEMECOLOR_INDEX" val="5"/>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42"/>
  <p:tag name="KSO_WM_UNIT_HIGHLIGHT" val="0"/>
  <p:tag name="KSO_WM_UNIT_COMPATIBLE" val="0"/>
  <p:tag name="KSO_WM_UNIT_CLEAR" val="0"/>
  <p:tag name="KSO_WM_UNIT_PRESET_TEXT_INDEX" val="4"/>
  <p:tag name="KSO_WM_UNIT_PRESET_TEXT_LEN" val="26"/>
  <p:tag name="KSO_WM_DIAGRAM_GROUP_CODE" val="m1-1"/>
  <p:tag name="KSO_WM_UNIT_ID" val="diagram20174816_1*m_h_f*1_2_1"/>
  <p:tag name="KSO_WM_UNIT_FILL_FORE_SCHEMECOLOR_INDEX" val="6"/>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1*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7.xml><?xml version="1.0" encoding="utf-8"?>
<p:tagLst xmlns:p="http://schemas.openxmlformats.org/presentationml/2006/main">
  <p:tag name="PA" val="v3.0.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74.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76.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7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8.xml><?xml version="1.0" encoding="utf-8"?>
<p:tagLst xmlns:p="http://schemas.openxmlformats.org/presentationml/2006/main">
  <p:tag name="PA" val="v3.0.1"/>
</p:tagLst>
</file>

<file path=ppt/tags/tag8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8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86.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87.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2*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88.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89.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2*q_h_f*1_4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9.xml><?xml version="1.0" encoding="utf-8"?>
<p:tagLst xmlns:p="http://schemas.openxmlformats.org/presentationml/2006/main">
  <p:tag name="PA" val="v3.0.1"/>
</p:tagLst>
</file>

<file path=ppt/tags/tag90.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91.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2*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92.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93.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2*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94.xml><?xml version="1.0" encoding="utf-8"?>
<p:tagLst xmlns:p="http://schemas.openxmlformats.org/presentationml/2006/main">
  <p:tag name="PA" val="v3.0.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3_1"/>
  <p:tag name="KSO_WM_UNIT_ID" val="custom160572_115*q_h_a*1_3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3_1"/>
  <p:tag name="KSO_WM_UNIT_ID" val="custom160572_115*q_h_f*1_3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 val="14"/>
  <p:tag name="KSO_WM_UNIT_TEXT_FILL_TYPE" val="1"/>
</p:tagLst>
</file>

<file path=ppt/tags/tag97.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1_1"/>
  <p:tag name="KSO_WM_UNIT_ID" val="custom160572_115*q_h_a*1_1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f"/>
  <p:tag name="KSO_WM_UNIT_INDEX" val="1_1_1"/>
  <p:tag name="KSO_WM_UNIT_ID" val="custom160572_115*q_h_f*1_1_1"/>
  <p:tag name="KSO_WM_UNIT_CLEAR" val="1"/>
  <p:tag name="KSO_WM_UNIT_LAYERLEVEL" val="1_1_1"/>
  <p:tag name="KSO_WM_UNIT_VALUE" val="24"/>
  <p:tag name="KSO_WM_UNIT_HIGHLIGHT" val="0"/>
  <p:tag name="KSO_WM_UNIT_COMPATIBLE" val="0"/>
  <p:tag name="KSO_WM_UNIT_PRESET_TEXT_INDEX" val="4"/>
  <p:tag name="KSO_WM_UNIT_PRESET_TEXT_LEN" val="35"/>
  <p:tag name="KSO_WM_DIAGRAM_GROUP_CODE" val="q1-1"/>
  <p:tag name="KSO_WM_UNIT_TEXT_FILL_FORE_SCHEMECOLOR_INDEX" val="14"/>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
  <p:tag name="KSO_WM_UNIT_ID" val="custom160572_115*q_i*1_1"/>
  <p:tag name="KSO_WM_UNIT_CLEAR" val="1"/>
  <p:tag name="KSO_WM_UNIT_LAYERLEVEL" val="1_1"/>
  <p:tag name="KSO_WM_DIAGRAM_GROUP_CODE" val="q1-1"/>
  <p:tag name="KSO_WM_UNIT_FILL_FORE_SCHEMECOLOR_INDEX" val="16"/>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5510</Words>
  <Application>WPS 演示</Application>
  <PresentationFormat>宽屏</PresentationFormat>
  <Paragraphs>302</Paragraphs>
  <Slides>24</Slides>
  <Notes>22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黑体</vt:lpstr>
      <vt:lpstr>Arial</vt:lpstr>
      <vt:lpstr>Century Gothic</vt:lpstr>
      <vt:lpstr>Calibri</vt:lpstr>
      <vt:lpstr>微软雅黑</vt:lpstr>
      <vt:lpstr>Arial Unicode MS</vt:lpstr>
      <vt:lpstr>仿宋_GB2312</vt:lpstr>
      <vt:lpstr>仿宋</vt:lpstr>
      <vt:lpstr>MS PGothic</vt:lpstr>
      <vt:lpstr>Lato Regular</vt:lpstr>
      <vt:lpstr>AMGDT</vt:lpstr>
      <vt:lpstr>Calibri</vt:lpstr>
      <vt:lpstr>PMingLiU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耗崽</dc:creator>
  <cp:lastModifiedBy>云卷云舒</cp:lastModifiedBy>
  <cp:revision>59</cp:revision>
  <dcterms:created xsi:type="dcterms:W3CDTF">2019-11-25T08:40:00Z</dcterms:created>
  <dcterms:modified xsi:type="dcterms:W3CDTF">2025-02-20T05:36:07Z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KSOTemplateUUID">
    <vt:lpwstr>v1.0_mb_TWcxuHZ3o/9qpC0T8dhxjg==</vt:lpwstr>
  </property>
  <property fmtid="{D5CDD505-2E9C-101B-9397-08002B2CF9AE}" pid="4" name="ICV">
    <vt:lpwstr>464D539F3B43479098B1E5D31A084BD7</vt:lpwstr>
  </property>
</Properties>
</file>