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media/image23.svg" ContentType="image/svg+xml"/>
  <Override PartName="/ppt/media/image25.svg" ContentType="image/svg+xml"/>
  <Override PartName="/ppt/media/image27.svg" ContentType="image/svg+xml"/>
  <Override PartName="/ppt/media/image29.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Override1.xml" ContentType="application/vnd.openxmlformats-officedocument.themeOverrid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p:sldMasterIdLst>
    <p:sldMasterId id="2147483648" r:id="rId1"/>
  </p:sldMasterIdLst>
  <p:notesMasterIdLst>
    <p:notesMasterId r:id="rId16"/>
  </p:notesMasterIdLst>
  <p:handoutMasterIdLst>
    <p:handoutMasterId r:id="rId70"/>
  </p:handoutMasterIdLst>
  <p:sldIdLst>
    <p:sldId id="366" r:id="rId3"/>
    <p:sldId id="368" r:id="rId4"/>
    <p:sldId id="456" r:id="rId5"/>
    <p:sldId id="457" r:id="rId6"/>
    <p:sldId id="446" r:id="rId7"/>
    <p:sldId id="459" r:id="rId8"/>
    <p:sldId id="369" r:id="rId9"/>
    <p:sldId id="448" r:id="rId10"/>
    <p:sldId id="439" r:id="rId11"/>
    <p:sldId id="461" r:id="rId12"/>
    <p:sldId id="443" r:id="rId13"/>
    <p:sldId id="449" r:id="rId14"/>
    <p:sldId id="462" r:id="rId15"/>
    <p:sldId id="445" r:id="rId17"/>
    <p:sldId id="465" r:id="rId18"/>
    <p:sldId id="470" r:id="rId19"/>
    <p:sldId id="467" r:id="rId20"/>
    <p:sldId id="473" r:id="rId21"/>
    <p:sldId id="469" r:id="rId22"/>
    <p:sldId id="471" r:id="rId23"/>
    <p:sldId id="472" r:id="rId24"/>
    <p:sldId id="464" r:id="rId25"/>
    <p:sldId id="474" r:id="rId26"/>
    <p:sldId id="475" r:id="rId27"/>
    <p:sldId id="476" r:id="rId28"/>
    <p:sldId id="482" r:id="rId29"/>
    <p:sldId id="483" r:id="rId30"/>
    <p:sldId id="484" r:id="rId31"/>
    <p:sldId id="485" r:id="rId32"/>
    <p:sldId id="486" r:id="rId33"/>
    <p:sldId id="490" r:id="rId34"/>
    <p:sldId id="488" r:id="rId35"/>
    <p:sldId id="525" r:id="rId36"/>
    <p:sldId id="489" r:id="rId37"/>
    <p:sldId id="491" r:id="rId38"/>
    <p:sldId id="481" r:id="rId39"/>
    <p:sldId id="496" r:id="rId40"/>
    <p:sldId id="498" r:id="rId41"/>
    <p:sldId id="499" r:id="rId42"/>
    <p:sldId id="503" r:id="rId43"/>
    <p:sldId id="500" r:id="rId44"/>
    <p:sldId id="501" r:id="rId45"/>
    <p:sldId id="502" r:id="rId46"/>
    <p:sldId id="504" r:id="rId47"/>
    <p:sldId id="505" r:id="rId48"/>
    <p:sldId id="506" r:id="rId49"/>
    <p:sldId id="507" r:id="rId50"/>
    <p:sldId id="511" r:id="rId51"/>
    <p:sldId id="508" r:id="rId52"/>
    <p:sldId id="509" r:id="rId53"/>
    <p:sldId id="510" r:id="rId54"/>
    <p:sldId id="497" r:id="rId55"/>
    <p:sldId id="512" r:id="rId56"/>
    <p:sldId id="513" r:id="rId57"/>
    <p:sldId id="514" r:id="rId58"/>
    <p:sldId id="527" r:id="rId59"/>
    <p:sldId id="515" r:id="rId60"/>
    <p:sldId id="516" r:id="rId61"/>
    <p:sldId id="528" r:id="rId62"/>
    <p:sldId id="517" r:id="rId63"/>
    <p:sldId id="522" r:id="rId64"/>
    <p:sldId id="518" r:id="rId65"/>
    <p:sldId id="519" r:id="rId66"/>
    <p:sldId id="523" r:id="rId67"/>
    <p:sldId id="524" r:id="rId68"/>
    <p:sldId id="521" r:id="rId69"/>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6D0C2"/>
    <a:srgbClr val="DDE1E4"/>
    <a:srgbClr val="D6CDD5"/>
    <a:srgbClr val="FFFFFF"/>
    <a:srgbClr val="A68B6B"/>
    <a:srgbClr val="EABE54"/>
    <a:srgbClr val="EAD59C"/>
    <a:srgbClr val="EAD59E"/>
    <a:srgbClr val="D0A267"/>
    <a:srgbClr val="EFEDE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0219" autoAdjust="0"/>
    <p:restoredTop sz="94660"/>
  </p:normalViewPr>
  <p:slideViewPr>
    <p:cSldViewPr snapToGrid="0">
      <p:cViewPr varScale="1">
        <p:scale>
          <a:sx n="108" d="100"/>
          <a:sy n="108" d="100"/>
        </p:scale>
        <p:origin x="414" y="11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3" Type="http://schemas.openxmlformats.org/officeDocument/2006/relationships/tableStyles" Target="tableStyles.xml"/><Relationship Id="rId72" Type="http://schemas.openxmlformats.org/officeDocument/2006/relationships/viewProps" Target="viewProps.xml"/><Relationship Id="rId71" Type="http://schemas.openxmlformats.org/officeDocument/2006/relationships/presProps" Target="presProps.xml"/><Relationship Id="rId70" Type="http://schemas.openxmlformats.org/officeDocument/2006/relationships/handoutMaster" Target="handoutMasters/handoutMaster1.xml"/><Relationship Id="rId7" Type="http://schemas.openxmlformats.org/officeDocument/2006/relationships/slide" Target="slides/slide5.xml"/><Relationship Id="rId69" Type="http://schemas.openxmlformats.org/officeDocument/2006/relationships/slide" Target="slides/slide66.xml"/><Relationship Id="rId68" Type="http://schemas.openxmlformats.org/officeDocument/2006/relationships/slide" Target="slides/slide65.xml"/><Relationship Id="rId67" Type="http://schemas.openxmlformats.org/officeDocument/2006/relationships/slide" Target="slides/slide64.xml"/><Relationship Id="rId66" Type="http://schemas.openxmlformats.org/officeDocument/2006/relationships/slide" Target="slides/slide63.xml"/><Relationship Id="rId65" Type="http://schemas.openxmlformats.org/officeDocument/2006/relationships/slide" Target="slides/slide62.xml"/><Relationship Id="rId64" Type="http://schemas.openxmlformats.org/officeDocument/2006/relationships/slide" Target="slides/slide61.xml"/><Relationship Id="rId63" Type="http://schemas.openxmlformats.org/officeDocument/2006/relationships/slide" Target="slides/slide60.xml"/><Relationship Id="rId62" Type="http://schemas.openxmlformats.org/officeDocument/2006/relationships/slide" Target="slides/slide59.xml"/><Relationship Id="rId61" Type="http://schemas.openxmlformats.org/officeDocument/2006/relationships/slide" Target="slides/slide58.xml"/><Relationship Id="rId60" Type="http://schemas.openxmlformats.org/officeDocument/2006/relationships/slide" Target="slides/slide57.xml"/><Relationship Id="rId6" Type="http://schemas.openxmlformats.org/officeDocument/2006/relationships/slide" Target="slides/slide4.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3.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slide" Target="slides/slide2.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notesMaster" Target="notesMasters/notesMaster1.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dirty="0">
              <a:latin typeface="思源黑体 CN Bold" panose="020B0800000000000000" pitchFamily="34" charset="-122"/>
              <a:ea typeface="思源宋体 CN" panose="02020400000000000000" charset="-122"/>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latin typeface="思源黑体 CN Bold" panose="020B0800000000000000" pitchFamily="34" charset="-122"/>
                <a:ea typeface="思源宋体 CN" panose="02020400000000000000" charset="-122"/>
              </a:rPr>
            </a:fld>
            <a:endParaRPr lang="zh-CN" altLang="en-US" dirty="0">
              <a:latin typeface="思源黑体 CN Bold" panose="020B0800000000000000" pitchFamily="34" charset="-122"/>
              <a:ea typeface="思源宋体 CN" panose="02020400000000000000" charset="-122"/>
            </a:endParaRPr>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dirty="0">
              <a:latin typeface="思源黑体 CN Bold" panose="020B0800000000000000" pitchFamily="34" charset="-122"/>
              <a:ea typeface="思源宋体 CN" panose="02020400000000000000" charset="-122"/>
            </a:endParaRPr>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latin typeface="思源黑体 CN Bold" panose="020B0800000000000000" pitchFamily="34" charset="-122"/>
                <a:ea typeface="思源宋体 CN" panose="02020400000000000000" charset="-122"/>
              </a:rPr>
            </a:fld>
            <a:endParaRPr lang="zh-CN" altLang="en-US" dirty="0">
              <a:latin typeface="思源黑体 CN Bold" panose="020B0800000000000000" pitchFamily="34" charset="-122"/>
              <a:ea typeface="思源宋体 CN" panose="02020400000000000000" charset="-122"/>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思源黑体 CN Bold" panose="020B0800000000000000" pitchFamily="34" charset="-122"/>
                <a:ea typeface="思源宋体 CN" panose="02020400000000000000" charset="-122"/>
              </a:defRPr>
            </a:lvl1pPr>
          </a:lstStyle>
          <a:p>
            <a:endParaRPr lang="zh-CN" altLang="en-US" dirty="0"/>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思源黑体 CN Bold" panose="020B0800000000000000" pitchFamily="34" charset="-122"/>
                <a:ea typeface="思源宋体 CN" panose="02020400000000000000" charset="-122"/>
              </a:defRPr>
            </a:lvl1pPr>
          </a:lstStyle>
          <a:p>
            <a:fld id="{D2A48B96-639E-45A3-A0BA-2464DFDB1FAA}" type="datetimeFigureOut">
              <a:rPr lang="zh-CN" altLang="en-US" smtClean="0"/>
            </a:fld>
            <a:endParaRPr lang="zh-CN" altLang="en-US" dirty="0"/>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dirty="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思源黑体 CN Bold" panose="020B0800000000000000" pitchFamily="34" charset="-122"/>
                <a:ea typeface="思源宋体 CN" panose="02020400000000000000" charset="-122"/>
              </a:defRPr>
            </a:lvl1pPr>
          </a:lstStyle>
          <a:p>
            <a:endParaRPr lang="zh-CN" altLang="en-US" dirty="0"/>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思源黑体 CN Bold" panose="020B0800000000000000" pitchFamily="34" charset="-122"/>
                <a:ea typeface="思源宋体 CN" panose="02020400000000000000" charset="-122"/>
              </a:defRPr>
            </a:lvl1pPr>
          </a:lstStyle>
          <a:p>
            <a:fld id="{A6837353-30EB-4A48-80EB-173D804AEFBD}" type="slidenum">
              <a:rPr lang="zh-CN" altLang="en-US" smtClean="0"/>
            </a:fld>
            <a:endParaRPr lang="zh-CN" altLang="en-US" dirty="0"/>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思源黑体 CN Bold" panose="020B0800000000000000" pitchFamily="34" charset="-122"/>
        <a:ea typeface="思源宋体 CN" panose="02020400000000000000" charset="-122"/>
        <a:cs typeface="+mn-cs"/>
      </a:defRPr>
    </a:lvl1pPr>
    <a:lvl2pPr marL="457200" algn="l" defTabSz="914400" rtl="0" eaLnBrk="1" latinLnBrk="0" hangingPunct="1">
      <a:defRPr sz="1200" kern="1200">
        <a:solidFill>
          <a:schemeClr val="tx1"/>
        </a:solidFill>
        <a:latin typeface="思源黑体 CN Bold" panose="020B0800000000000000" pitchFamily="34" charset="-122"/>
        <a:ea typeface="思源宋体 CN" panose="02020400000000000000" charset="-122"/>
        <a:cs typeface="+mn-cs"/>
      </a:defRPr>
    </a:lvl2pPr>
    <a:lvl3pPr marL="914400" algn="l" defTabSz="914400" rtl="0" eaLnBrk="1" latinLnBrk="0" hangingPunct="1">
      <a:defRPr sz="1200" kern="1200">
        <a:solidFill>
          <a:schemeClr val="tx1"/>
        </a:solidFill>
        <a:latin typeface="思源黑体 CN Bold" panose="020B0800000000000000" pitchFamily="34" charset="-122"/>
        <a:ea typeface="思源宋体 CN" panose="02020400000000000000" charset="-122"/>
        <a:cs typeface="+mn-cs"/>
      </a:defRPr>
    </a:lvl3pPr>
    <a:lvl4pPr marL="1371600" algn="l" defTabSz="914400" rtl="0" eaLnBrk="1" latinLnBrk="0" hangingPunct="1">
      <a:defRPr sz="1200" kern="1200">
        <a:solidFill>
          <a:schemeClr val="tx1"/>
        </a:solidFill>
        <a:latin typeface="思源黑体 CN Bold" panose="020B0800000000000000" pitchFamily="34" charset="-122"/>
        <a:ea typeface="思源宋体 CN" panose="02020400000000000000" charset="-122"/>
        <a:cs typeface="+mn-cs"/>
      </a:defRPr>
    </a:lvl4pPr>
    <a:lvl5pPr marL="1828800" algn="l" defTabSz="914400" rtl="0" eaLnBrk="1" latinLnBrk="0" hangingPunct="1">
      <a:defRPr sz="1200" kern="1200">
        <a:solidFill>
          <a:schemeClr val="tx1"/>
        </a:solidFill>
        <a:latin typeface="思源黑体 CN Bold" panose="020B0800000000000000" pitchFamily="34" charset="-122"/>
        <a:ea typeface="思源宋体 CN" panose="02020400000000000000"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endParaRPr lang="zh-CN" altLang="en-US"/>
          </a:p>
        </p:txBody>
      </p:sp>
      <p:sp>
        <p:nvSpPr>
          <p:cNvPr id="4" name="日期占位符 3"/>
          <p:cNvSpPr>
            <a:spLocks noGrp="1"/>
          </p:cNvSpPr>
          <p:nvPr>
            <p:ph type="dt" sz="half" idx="10"/>
          </p:nvPr>
        </p:nvSpPr>
        <p:spPr/>
        <p:txBody>
          <a:bodyPr/>
          <a:lstStyle/>
          <a:p>
            <a:fld id="{EDBE0CD0-FE0E-478F-886C-4423D80058E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0E0B2B7-3355-42C3-95FA-5BAAC6640C90}" type="slidenum">
              <a:rPr lang="zh-CN" altLang="en-US" smtClean="0"/>
            </a:fld>
            <a:endParaRPr lang="zh-CN" altLang="en-US"/>
          </a:p>
        </p:txBody>
      </p:sp>
    </p:spTree>
  </p:cSld>
  <p:clrMapOvr>
    <a:masterClrMapping/>
  </p:clrMapOvr>
  <p:transition spd="slow" advClick="0" advTm="0">
    <p:wipe dir="d"/>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EDBE0CD0-FE0E-478F-886C-4423D80058E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0E0B2B7-3355-42C3-95FA-5BAAC6640C90}" type="slidenum">
              <a:rPr lang="zh-CN" altLang="en-US" smtClean="0"/>
            </a:fld>
            <a:endParaRPr lang="zh-CN" altLang="en-US"/>
          </a:p>
        </p:txBody>
      </p:sp>
    </p:spTree>
  </p:cSld>
  <p:clrMapOvr>
    <a:masterClrMapping/>
  </p:clrMapOvr>
  <p:transition spd="slow" advClick="0" advTm="0">
    <p:wipe dir="d"/>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EDBE0CD0-FE0E-478F-886C-4423D80058E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0E0B2B7-3355-42C3-95FA-5BAAC6640C90}" type="slidenum">
              <a:rPr lang="zh-CN" altLang="en-US" smtClean="0"/>
            </a:fld>
            <a:endParaRPr lang="zh-CN" altLang="en-US"/>
          </a:p>
        </p:txBody>
      </p:sp>
    </p:spTree>
  </p:cSld>
  <p:clrMapOvr>
    <a:masterClrMapping/>
  </p:clrMapOvr>
  <p:transition spd="slow" advClick="0" advTm="0">
    <p:wipe dir="d"/>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xAndTwoObj">
  <p:cSld name="标题，文本与两项内容">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p:spPr>
        <p:txBody>
          <a:bodyPr/>
          <a:lstStyle/>
          <a:p>
            <a:r>
              <a:rPr lang="zh-CN" altLang="en-US"/>
              <a:t>单击此处编辑母版标题样式</a:t>
            </a:r>
            <a:endParaRPr lang="zh-CN" altLang="en-US"/>
          </a:p>
        </p:txBody>
      </p:sp>
      <p:sp>
        <p:nvSpPr>
          <p:cNvPr id="3" name="文本占位符 2"/>
          <p:cNvSpPr>
            <a:spLocks noGrp="1"/>
          </p:cNvSpPr>
          <p:nvPr>
            <p:ph type="body" sz="half" idx="1" hasCustomPrompt="1"/>
          </p:nvPr>
        </p:nvSpPr>
        <p:spPr>
          <a:xfrm>
            <a:off x="609600" y="1600201"/>
            <a:ext cx="5384800" cy="4525963"/>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quarter" idx="2" hasCustomPrompt="1"/>
          </p:nvPr>
        </p:nvSpPr>
        <p:spPr>
          <a:xfrm>
            <a:off x="6197600" y="1600200"/>
            <a:ext cx="5384800" cy="21859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内容占位符 4"/>
          <p:cNvSpPr>
            <a:spLocks noGrp="1"/>
          </p:cNvSpPr>
          <p:nvPr>
            <p:ph sz="quarter" idx="3" hasCustomPrompt="1"/>
          </p:nvPr>
        </p:nvSpPr>
        <p:spPr>
          <a:xfrm>
            <a:off x="6197600" y="3938589"/>
            <a:ext cx="5384800" cy="2187575"/>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日期占位符 5"/>
          <p:cNvSpPr>
            <a:spLocks noGrp="1"/>
          </p:cNvSpPr>
          <p:nvPr>
            <p:ph type="dt" sz="half" idx="10"/>
          </p:nvPr>
        </p:nvSpPr>
        <p:spPr>
          <a:xfrm>
            <a:off x="609600" y="6245225"/>
            <a:ext cx="2844800" cy="476250"/>
          </a:xfrm>
        </p:spPr>
        <p:txBody>
          <a:bodyPr/>
          <a:lstStyle>
            <a:lvl1pPr>
              <a:defRPr/>
            </a:lvl1pPr>
          </a:lstStyle>
          <a:p>
            <a:endParaRPr lang="zh-CN" altLang="zh-CN"/>
          </a:p>
        </p:txBody>
      </p:sp>
      <p:sp>
        <p:nvSpPr>
          <p:cNvPr id="7" name="页脚占位符 6"/>
          <p:cNvSpPr>
            <a:spLocks noGrp="1"/>
          </p:cNvSpPr>
          <p:nvPr>
            <p:ph type="ftr" sz="quarter" idx="11"/>
          </p:nvPr>
        </p:nvSpPr>
        <p:spPr>
          <a:xfrm>
            <a:off x="4165600" y="6245225"/>
            <a:ext cx="3860800" cy="476250"/>
          </a:xfrm>
        </p:spPr>
        <p:txBody>
          <a:bodyPr/>
          <a:lstStyle>
            <a:lvl1pPr>
              <a:defRPr/>
            </a:lvl1pPr>
          </a:lstStyle>
          <a:p>
            <a:endParaRPr lang="zh-CN" altLang="zh-CN"/>
          </a:p>
        </p:txBody>
      </p:sp>
      <p:sp>
        <p:nvSpPr>
          <p:cNvPr id="8" name="灯片编号占位符 7"/>
          <p:cNvSpPr>
            <a:spLocks noGrp="1"/>
          </p:cNvSpPr>
          <p:nvPr>
            <p:ph type="sldNum" sz="quarter" idx="12"/>
          </p:nvPr>
        </p:nvSpPr>
        <p:spPr>
          <a:xfrm>
            <a:off x="8737600" y="6245225"/>
            <a:ext cx="2844800" cy="476250"/>
          </a:xfrm>
        </p:spPr>
        <p:txBody>
          <a:bodyPr/>
          <a:lstStyle>
            <a:lvl1pPr>
              <a:defRPr/>
            </a:lvl1pPr>
          </a:lstStyle>
          <a:p>
            <a:fld id="{DE8912FE-691E-4406-824C-19F36CFECA01}" type="slidenum">
              <a:rPr lang="zh-CN" altLang="zh-CN"/>
            </a:fld>
            <a:endParaRPr lang="zh-CN" altLang="zh-CN"/>
          </a:p>
        </p:txBody>
      </p:sp>
    </p:spTree>
  </p:cSld>
  <p:clrMapOvr>
    <a:masterClrMapping/>
  </p:clrMapOvr>
  <p:transition spd="slow" advClick="0" advTm="0">
    <p:wipe dir="d"/>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p:spPr>
        <p:txBody>
          <a:bodyPr/>
          <a:lstStyle/>
          <a:p>
            <a:r>
              <a:rPr lang="zh-CN" altLang="en-US"/>
              <a:t>单击此处编辑母版标题样式</a:t>
            </a:r>
            <a:endParaRPr lang="zh-CN" altLang="en-US"/>
          </a:p>
        </p:txBody>
      </p:sp>
      <p:sp>
        <p:nvSpPr>
          <p:cNvPr id="3" name="文本占位符 2"/>
          <p:cNvSpPr>
            <a:spLocks noGrp="1"/>
          </p:cNvSpPr>
          <p:nvPr>
            <p:ph type="body" sz="half" idx="1" hasCustomPrompt="1"/>
          </p:nvPr>
        </p:nvSpPr>
        <p:spPr>
          <a:xfrm>
            <a:off x="609600" y="1600201"/>
            <a:ext cx="5384800" cy="4525963"/>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hasCustomPrompt="1"/>
          </p:nvPr>
        </p:nvSpPr>
        <p:spPr>
          <a:xfrm>
            <a:off x="6197600" y="1600201"/>
            <a:ext cx="5384800" cy="4525963"/>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a:xfrm>
            <a:off x="609600" y="6245225"/>
            <a:ext cx="2844800" cy="476250"/>
          </a:xfrm>
        </p:spPr>
        <p:txBody>
          <a:bodyPr/>
          <a:lstStyle>
            <a:lvl1pPr>
              <a:defRPr/>
            </a:lvl1pPr>
          </a:lstStyle>
          <a:p>
            <a:endParaRPr lang="zh-CN" altLang="zh-CN"/>
          </a:p>
        </p:txBody>
      </p:sp>
      <p:sp>
        <p:nvSpPr>
          <p:cNvPr id="6" name="页脚占位符 5"/>
          <p:cNvSpPr>
            <a:spLocks noGrp="1"/>
          </p:cNvSpPr>
          <p:nvPr>
            <p:ph type="ftr" sz="quarter" idx="11"/>
          </p:nvPr>
        </p:nvSpPr>
        <p:spPr>
          <a:xfrm>
            <a:off x="4165600" y="6245225"/>
            <a:ext cx="3860800" cy="476250"/>
          </a:xfrm>
        </p:spPr>
        <p:txBody>
          <a:bodyPr/>
          <a:lstStyle>
            <a:lvl1pPr>
              <a:defRPr/>
            </a:lvl1pPr>
          </a:lstStyle>
          <a:p>
            <a:endParaRPr lang="zh-CN" altLang="zh-CN"/>
          </a:p>
        </p:txBody>
      </p:sp>
      <p:sp>
        <p:nvSpPr>
          <p:cNvPr id="7" name="灯片编号占位符 6"/>
          <p:cNvSpPr>
            <a:spLocks noGrp="1"/>
          </p:cNvSpPr>
          <p:nvPr>
            <p:ph type="sldNum" sz="quarter" idx="12"/>
          </p:nvPr>
        </p:nvSpPr>
        <p:spPr>
          <a:xfrm>
            <a:off x="8737600" y="6245225"/>
            <a:ext cx="2844800" cy="476250"/>
          </a:xfrm>
        </p:spPr>
        <p:txBody>
          <a:bodyPr/>
          <a:lstStyle>
            <a:lvl1pPr>
              <a:defRPr/>
            </a:lvl1pPr>
          </a:lstStyle>
          <a:p>
            <a:fld id="{2FA87AC6-B784-4A98-AFCE-9A5EC46D2781}" type="slidenum">
              <a:rPr lang="zh-CN" altLang="zh-CN"/>
            </a:fld>
            <a:endParaRPr lang="zh-CN" altLang="zh-CN"/>
          </a:p>
        </p:txBody>
      </p:sp>
    </p:spTree>
  </p:cSld>
  <p:clrMapOvr>
    <a:masterClrMapping/>
  </p:clrMapOvr>
  <p:transition spd="slow" advClick="0" advTm="0">
    <p:wipe dir="d"/>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objAndTwoObj">
  <p:cSld name="标题，一项大型内容和两项小型内容">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p:spPr>
        <p:txBody>
          <a:bodyPr/>
          <a:lstStyle/>
          <a:p>
            <a:r>
              <a:rPr lang="zh-CN" altLang="en-US"/>
              <a:t>单击此处编辑母版标题样式</a:t>
            </a:r>
            <a:endParaRPr lang="zh-CN" altLang="en-US"/>
          </a:p>
        </p:txBody>
      </p:sp>
      <p:sp>
        <p:nvSpPr>
          <p:cNvPr id="3" name="内容占位符 2"/>
          <p:cNvSpPr>
            <a:spLocks noGrp="1"/>
          </p:cNvSpPr>
          <p:nvPr>
            <p:ph sz="half" idx="1" hasCustomPrompt="1"/>
          </p:nvPr>
        </p:nvSpPr>
        <p:spPr>
          <a:xfrm>
            <a:off x="609600" y="1600201"/>
            <a:ext cx="5384800" cy="4525963"/>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quarter" idx="2" hasCustomPrompt="1"/>
          </p:nvPr>
        </p:nvSpPr>
        <p:spPr>
          <a:xfrm>
            <a:off x="6197600" y="1600200"/>
            <a:ext cx="5384800" cy="21859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内容占位符 4"/>
          <p:cNvSpPr>
            <a:spLocks noGrp="1"/>
          </p:cNvSpPr>
          <p:nvPr>
            <p:ph sz="quarter" idx="3" hasCustomPrompt="1"/>
          </p:nvPr>
        </p:nvSpPr>
        <p:spPr>
          <a:xfrm>
            <a:off x="6197600" y="3938589"/>
            <a:ext cx="5384800" cy="2187575"/>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日期占位符 5"/>
          <p:cNvSpPr>
            <a:spLocks noGrp="1"/>
          </p:cNvSpPr>
          <p:nvPr>
            <p:ph type="dt" sz="half" idx="10"/>
          </p:nvPr>
        </p:nvSpPr>
        <p:spPr>
          <a:xfrm>
            <a:off x="609600" y="6245225"/>
            <a:ext cx="2844800" cy="476250"/>
          </a:xfrm>
        </p:spPr>
        <p:txBody>
          <a:bodyPr/>
          <a:lstStyle>
            <a:lvl1pPr>
              <a:defRPr/>
            </a:lvl1pPr>
          </a:lstStyle>
          <a:p>
            <a:endParaRPr lang="zh-CN" altLang="zh-CN"/>
          </a:p>
        </p:txBody>
      </p:sp>
      <p:sp>
        <p:nvSpPr>
          <p:cNvPr id="7" name="页脚占位符 6"/>
          <p:cNvSpPr>
            <a:spLocks noGrp="1"/>
          </p:cNvSpPr>
          <p:nvPr>
            <p:ph type="ftr" sz="quarter" idx="11"/>
          </p:nvPr>
        </p:nvSpPr>
        <p:spPr>
          <a:xfrm>
            <a:off x="4165600" y="6245225"/>
            <a:ext cx="3860800" cy="476250"/>
          </a:xfrm>
        </p:spPr>
        <p:txBody>
          <a:bodyPr/>
          <a:lstStyle>
            <a:lvl1pPr>
              <a:defRPr/>
            </a:lvl1pPr>
          </a:lstStyle>
          <a:p>
            <a:endParaRPr lang="zh-CN" altLang="zh-CN"/>
          </a:p>
        </p:txBody>
      </p:sp>
      <p:sp>
        <p:nvSpPr>
          <p:cNvPr id="8" name="灯片编号占位符 7"/>
          <p:cNvSpPr>
            <a:spLocks noGrp="1"/>
          </p:cNvSpPr>
          <p:nvPr>
            <p:ph type="sldNum" sz="quarter" idx="12"/>
          </p:nvPr>
        </p:nvSpPr>
        <p:spPr>
          <a:xfrm>
            <a:off x="8737600" y="6245225"/>
            <a:ext cx="2844800" cy="476250"/>
          </a:xfrm>
        </p:spPr>
        <p:txBody>
          <a:bodyPr/>
          <a:lstStyle>
            <a:lvl1pPr>
              <a:defRPr/>
            </a:lvl1pPr>
          </a:lstStyle>
          <a:p>
            <a:fld id="{355B8F82-E24F-4965-8732-8778518BEC0A}" type="slidenum">
              <a:rPr lang="zh-CN" altLang="zh-CN"/>
            </a:fld>
            <a:endParaRPr lang="zh-CN" altLang="zh-CN"/>
          </a:p>
        </p:txBody>
      </p:sp>
    </p:spTree>
  </p:cSld>
  <p:clrMapOvr>
    <a:masterClrMapping/>
  </p:clrMapOvr>
  <p:transition spd="slow" advClick="0" advTm="0">
    <p:wipe dir="d"/>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fourObj">
  <p:cSld name="标题和四项内容">
    <p:spTree>
      <p:nvGrpSpPr>
        <p:cNvPr id="1" name=""/>
        <p:cNvGrpSpPr/>
        <p:nvPr/>
      </p:nvGrpSpPr>
      <p:grpSpPr>
        <a:xfrm>
          <a:off x="0" y="0"/>
          <a:ext cx="0" cy="0"/>
          <a:chOff x="0" y="0"/>
          <a:chExt cx="0" cy="0"/>
        </a:xfrm>
      </p:grpSpPr>
      <p:sp>
        <p:nvSpPr>
          <p:cNvPr id="2" name="标题 1"/>
          <p:cNvSpPr>
            <a:spLocks noGrp="1"/>
          </p:cNvSpPr>
          <p:nvPr>
            <p:ph type="title" sz="quarter"/>
          </p:nvPr>
        </p:nvSpPr>
        <p:spPr>
          <a:xfrm>
            <a:off x="609600" y="274638"/>
            <a:ext cx="10972800" cy="1143000"/>
          </a:xfrm>
        </p:spPr>
        <p:txBody>
          <a:bodyPr/>
          <a:lstStyle/>
          <a:p>
            <a:r>
              <a:rPr lang="zh-CN" altLang="en-US"/>
              <a:t>单击此处编辑母版标题样式</a:t>
            </a:r>
            <a:endParaRPr lang="zh-CN" altLang="en-US"/>
          </a:p>
        </p:txBody>
      </p:sp>
      <p:sp>
        <p:nvSpPr>
          <p:cNvPr id="3" name="内容占位符 2"/>
          <p:cNvSpPr>
            <a:spLocks noGrp="1"/>
          </p:cNvSpPr>
          <p:nvPr>
            <p:ph sz="quarter" idx="1" hasCustomPrompt="1"/>
          </p:nvPr>
        </p:nvSpPr>
        <p:spPr>
          <a:xfrm>
            <a:off x="609600" y="1600200"/>
            <a:ext cx="5384800" cy="21859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quarter" idx="2" hasCustomPrompt="1"/>
          </p:nvPr>
        </p:nvSpPr>
        <p:spPr>
          <a:xfrm>
            <a:off x="6197600" y="1600200"/>
            <a:ext cx="5384800" cy="21859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内容占位符 4"/>
          <p:cNvSpPr>
            <a:spLocks noGrp="1"/>
          </p:cNvSpPr>
          <p:nvPr>
            <p:ph sz="quarter" idx="3" hasCustomPrompt="1"/>
          </p:nvPr>
        </p:nvSpPr>
        <p:spPr>
          <a:xfrm>
            <a:off x="609600" y="3938589"/>
            <a:ext cx="5384800" cy="2187575"/>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内容占位符 5"/>
          <p:cNvSpPr>
            <a:spLocks noGrp="1"/>
          </p:cNvSpPr>
          <p:nvPr>
            <p:ph sz="quarter" idx="4" hasCustomPrompt="1"/>
          </p:nvPr>
        </p:nvSpPr>
        <p:spPr>
          <a:xfrm>
            <a:off x="6197600" y="3938589"/>
            <a:ext cx="5384800" cy="2187575"/>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a:xfrm>
            <a:off x="609600" y="6245225"/>
            <a:ext cx="2844800" cy="476250"/>
          </a:xfrm>
        </p:spPr>
        <p:txBody>
          <a:bodyPr/>
          <a:lstStyle>
            <a:lvl1pPr>
              <a:defRPr/>
            </a:lvl1pPr>
          </a:lstStyle>
          <a:p>
            <a:endParaRPr lang="zh-CN" altLang="zh-CN"/>
          </a:p>
        </p:txBody>
      </p:sp>
      <p:sp>
        <p:nvSpPr>
          <p:cNvPr id="8" name="页脚占位符 7"/>
          <p:cNvSpPr>
            <a:spLocks noGrp="1"/>
          </p:cNvSpPr>
          <p:nvPr>
            <p:ph type="ftr" sz="quarter" idx="11"/>
          </p:nvPr>
        </p:nvSpPr>
        <p:spPr>
          <a:xfrm>
            <a:off x="4165600" y="6245225"/>
            <a:ext cx="3860800" cy="476250"/>
          </a:xfrm>
        </p:spPr>
        <p:txBody>
          <a:bodyPr/>
          <a:lstStyle>
            <a:lvl1pPr>
              <a:defRPr/>
            </a:lvl1pPr>
          </a:lstStyle>
          <a:p>
            <a:endParaRPr lang="zh-CN" altLang="zh-CN"/>
          </a:p>
        </p:txBody>
      </p:sp>
      <p:sp>
        <p:nvSpPr>
          <p:cNvPr id="9" name="灯片编号占位符 8"/>
          <p:cNvSpPr>
            <a:spLocks noGrp="1"/>
          </p:cNvSpPr>
          <p:nvPr>
            <p:ph type="sldNum" sz="quarter" idx="12"/>
          </p:nvPr>
        </p:nvSpPr>
        <p:spPr>
          <a:xfrm>
            <a:off x="8737600" y="6245225"/>
            <a:ext cx="2844800" cy="476250"/>
          </a:xfrm>
        </p:spPr>
        <p:txBody>
          <a:bodyPr/>
          <a:lstStyle>
            <a:lvl1pPr>
              <a:defRPr/>
            </a:lvl1pPr>
          </a:lstStyle>
          <a:p>
            <a:fld id="{A67DF7E9-6564-40B7-BBB6-9B1E20CBB325}" type="slidenum">
              <a:rPr lang="zh-CN" altLang="zh-CN"/>
            </a:fld>
            <a:endParaRPr lang="zh-CN" altLang="zh-CN"/>
          </a:p>
        </p:txBody>
      </p:sp>
    </p:spTree>
  </p:cSld>
  <p:clrMapOvr>
    <a:masterClrMapping/>
  </p:clrMapOvr>
  <p:transition spd="slow" advClick="0" advTm="0">
    <p:wipe dir="d"/>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hasCustomPrompt="1"/>
          </p:nvPr>
        </p:nvSpPr>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EDBE0CD0-FE0E-478F-886C-4423D80058E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0E0B2B7-3355-42C3-95FA-5BAAC6640C90}" type="slidenum">
              <a:rPr lang="zh-CN" altLang="en-US" smtClean="0"/>
            </a:fld>
            <a:endParaRPr lang="zh-CN" altLang="en-US"/>
          </a:p>
        </p:txBody>
      </p:sp>
    </p:spTree>
  </p:cSld>
  <p:clrMapOvr>
    <a:masterClrMapping/>
  </p:clrMapOvr>
  <p:transition spd="slow" advClick="0" advTm="0">
    <p:wipe dir="d"/>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endParaRPr lang="zh-CN" altLang="en-US"/>
          </a:p>
        </p:txBody>
      </p:sp>
      <p:sp>
        <p:nvSpPr>
          <p:cNvPr id="4" name="日期占位符 3"/>
          <p:cNvSpPr>
            <a:spLocks noGrp="1"/>
          </p:cNvSpPr>
          <p:nvPr>
            <p:ph type="dt" sz="half" idx="10"/>
          </p:nvPr>
        </p:nvSpPr>
        <p:spPr/>
        <p:txBody>
          <a:bodyPr/>
          <a:lstStyle/>
          <a:p>
            <a:fld id="{EDBE0CD0-FE0E-478F-886C-4423D80058E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0E0B2B7-3355-42C3-95FA-5BAAC6640C90}" type="slidenum">
              <a:rPr lang="zh-CN" altLang="en-US" smtClean="0"/>
            </a:fld>
            <a:endParaRPr lang="zh-CN" altLang="en-US"/>
          </a:p>
        </p:txBody>
      </p:sp>
    </p:spTree>
  </p:cSld>
  <p:clrMapOvr>
    <a:masterClrMapping/>
  </p:clrMapOvr>
  <p:transition spd="slow" advClick="0" advTm="0">
    <p:wipe dir="d"/>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EDBE0CD0-FE0E-478F-886C-4423D80058E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0E0B2B7-3355-42C3-95FA-5BAAC6640C90}" type="slidenum">
              <a:rPr lang="zh-CN" altLang="en-US" smtClean="0"/>
            </a:fld>
            <a:endParaRPr lang="zh-CN" altLang="en-US"/>
          </a:p>
        </p:txBody>
      </p:sp>
    </p:spTree>
  </p:cSld>
  <p:clrMapOvr>
    <a:masterClrMapping/>
  </p:clrMapOvr>
  <p:transition spd="slow" advClick="0" advTm="0">
    <p:wipe dir="d"/>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EDBE0CD0-FE0E-478F-886C-4423D80058E5}"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40E0B2B7-3355-42C3-95FA-5BAAC6640C90}" type="slidenum">
              <a:rPr lang="zh-CN" altLang="en-US" smtClean="0"/>
            </a:fld>
            <a:endParaRPr lang="zh-CN" altLang="en-US"/>
          </a:p>
        </p:txBody>
      </p:sp>
    </p:spTree>
  </p:cSld>
  <p:clrMapOvr>
    <a:masterClrMapping/>
  </p:clrMapOvr>
  <p:transition spd="slow" advClick="0" advTm="0">
    <p:wipe dir="d"/>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3" name="矩形: 对角圆角 2"/>
          <p:cNvSpPr/>
          <p:nvPr userDrawn="1"/>
        </p:nvSpPr>
        <p:spPr>
          <a:xfrm>
            <a:off x="471813" y="418938"/>
            <a:ext cx="11248373" cy="6020123"/>
          </a:xfrm>
          <a:prstGeom prst="round2DiagRect">
            <a:avLst/>
          </a:prstGeom>
          <a:solidFill>
            <a:schemeClr val="bg1"/>
          </a:solidFill>
          <a:ln w="38100">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title"/>
          </p:nvPr>
        </p:nvSpPr>
        <p:spPr>
          <a:xfrm>
            <a:off x="1545157" y="508530"/>
            <a:ext cx="10515600" cy="933450"/>
          </a:xfrm>
        </p:spPr>
        <p:txBody>
          <a:bodyPr/>
          <a:lstStyle>
            <a:lvl1pPr>
              <a:defRPr sz="2800" b="1">
                <a:solidFill>
                  <a:schemeClr val="tx1">
                    <a:lumMod val="75000"/>
                    <a:lumOff val="25000"/>
                  </a:schemeClr>
                </a:solidFill>
                <a:latin typeface="思源黑体 CN Bold" panose="020B0800000000000000" pitchFamily="34" charset="-122"/>
                <a:ea typeface="思源黑体 CN Bold" panose="020B0800000000000000" pitchFamily="34" charset="-122"/>
              </a:defRPr>
            </a:lvl1pPr>
          </a:lstStyle>
          <a:p>
            <a:r>
              <a:rPr lang="zh-CN" altLang="en-US" dirty="0"/>
              <a:t>单击此处编辑母版标题样式</a:t>
            </a:r>
            <a:endParaRPr lang="zh-CN" altLang="en-US" dirty="0"/>
          </a:p>
        </p:txBody>
      </p:sp>
      <p:grpSp>
        <p:nvGrpSpPr>
          <p:cNvPr id="12" name="组合 11"/>
          <p:cNvGrpSpPr/>
          <p:nvPr userDrawn="1"/>
        </p:nvGrpSpPr>
        <p:grpSpPr>
          <a:xfrm>
            <a:off x="931545" y="720998"/>
            <a:ext cx="508000" cy="508000"/>
            <a:chOff x="8731" y="2398"/>
            <a:chExt cx="988" cy="988"/>
          </a:xfrm>
          <a:effectLst/>
        </p:grpSpPr>
        <p:sp>
          <p:nvSpPr>
            <p:cNvPr id="10" name="圆角矩形 9"/>
            <p:cNvSpPr/>
            <p:nvPr userDrawn="1"/>
          </p:nvSpPr>
          <p:spPr>
            <a:xfrm rot="2580000">
              <a:off x="8847" y="2514"/>
              <a:ext cx="757" cy="757"/>
            </a:xfrm>
            <a:prstGeom prst="roundRect">
              <a:avLst/>
            </a:prstGeom>
            <a:solidFill>
              <a:srgbClr val="D6D0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圆角矩形 10"/>
            <p:cNvSpPr/>
            <p:nvPr userDrawn="1"/>
          </p:nvSpPr>
          <p:spPr>
            <a:xfrm rot="2580000">
              <a:off x="8731" y="2398"/>
              <a:ext cx="989" cy="989"/>
            </a:xfrm>
            <a:prstGeom prst="roundRect">
              <a:avLst/>
            </a:prstGeom>
            <a:noFill/>
            <a:ln>
              <a:solidFill>
                <a:srgbClr val="D6D0C2"/>
              </a:solidFill>
            </a:ln>
            <a:extLst>
              <a:ext uri="{909E8E84-426E-40DD-AFC4-6F175D3DCCD1}">
                <a14:hiddenFill xmlns:a14="http://schemas.microsoft.com/office/drawing/2010/main">
                  <a:solidFill>
                    <a:srgbClr val="E7E4DB"/>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transition spd="slow" advClick="0" advTm="0">
    <p:wipe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0-#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1" presetClass="entr" presetSubtype="0" fill="hold" grpId="0" nodeType="afterEffect">
                                  <p:stCondLst>
                                    <p:cond delay="0"/>
                                  </p:stCondLst>
                                  <p:iterate type="lt">
                                    <p:tmPct val="10000"/>
                                  </p:iterate>
                                  <p:childTnLst>
                                    <p:set>
                                      <p:cBhvr>
                                        <p:cTn id="11" dur="1" fill="hold">
                                          <p:stCondLst>
                                            <p:cond delay="0"/>
                                          </p:stCondLst>
                                        </p:cTn>
                                        <p:tgtEl>
                                          <p:spTgt spid="2"/>
                                        </p:tgtEl>
                                        <p:attrNameLst>
                                          <p:attrName>style.visibility</p:attrName>
                                        </p:attrNameLst>
                                      </p:cBhvr>
                                      <p:to>
                                        <p:strVal val="visible"/>
                                      </p:to>
                                    </p:set>
                                    <p:anim calcmode="lin" valueType="num">
                                      <p:cBhvr>
                                        <p:cTn id="12"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2"/>
                                        </p:tgtEl>
                                        <p:attrNameLst>
                                          <p:attrName>ppt_y</p:attrName>
                                        </p:attrNameLst>
                                      </p:cBhvr>
                                      <p:tavLst>
                                        <p:tav tm="0">
                                          <p:val>
                                            <p:strVal val="#ppt_y"/>
                                          </p:val>
                                        </p:tav>
                                        <p:tav tm="100000">
                                          <p:val>
                                            <p:strVal val="#ppt_y"/>
                                          </p:val>
                                        </p:tav>
                                      </p:tavLst>
                                    </p:anim>
                                    <p:anim calcmode="lin" valueType="num">
                                      <p:cBhvr>
                                        <p:cTn id="14"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EDBE0CD0-FE0E-478F-886C-4423D80058E5}"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a:xfrm>
            <a:off x="7858760" y="5991225"/>
            <a:ext cx="2743200" cy="365125"/>
          </a:xfrm>
        </p:spPr>
        <p:txBody>
          <a:bodyPr/>
          <a:lstStyle/>
          <a:p>
            <a:fld id="{40E0B2B7-3355-42C3-95FA-5BAAC6640C90}" type="slidenum">
              <a:rPr lang="zh-CN" altLang="en-US" smtClean="0"/>
            </a:fld>
            <a:endParaRPr lang="zh-CN" altLang="en-US"/>
          </a:p>
        </p:txBody>
      </p:sp>
    </p:spTree>
  </p:cSld>
  <p:clrMapOvr>
    <a:masterClrMapping/>
  </p:clrMapOvr>
  <p:transition spd="slow" advClick="0" advTm="0">
    <p:wipe dir="d"/>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EDBE0CD0-FE0E-478F-886C-4423D80058E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0E0B2B7-3355-42C3-95FA-5BAAC6640C90}" type="slidenum">
              <a:rPr lang="zh-CN" altLang="en-US" smtClean="0"/>
            </a:fld>
            <a:endParaRPr lang="zh-CN" altLang="en-US"/>
          </a:p>
        </p:txBody>
      </p:sp>
    </p:spTree>
  </p:cSld>
  <p:clrMapOvr>
    <a:masterClrMapping/>
  </p:clrMapOvr>
  <p:transition spd="slow" advClick="0" advTm="0">
    <p:wipe dir="d"/>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EDBE0CD0-FE0E-478F-886C-4423D80058E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0E0B2B7-3355-42C3-95FA-5BAAC6640C90}" type="slidenum">
              <a:rPr lang="zh-CN" altLang="en-US" smtClean="0"/>
            </a:fld>
            <a:endParaRPr lang="zh-CN" altLang="en-US"/>
          </a:p>
        </p:txBody>
      </p:sp>
    </p:spTree>
  </p:cSld>
  <p:clrMapOvr>
    <a:masterClrMapping/>
  </p:clrMapOvr>
  <p:transition spd="slow" advClick="0" advTm="0">
    <p:wipe dir="d"/>
  </p:transition>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7" Type="http://schemas.openxmlformats.org/officeDocument/2006/relationships/theme" Target="../theme/theme1.xml"/><Relationship Id="rId16" Type="http://schemas.openxmlformats.org/officeDocument/2006/relationships/image" Target="../media/image1.jpeg"/><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6">
            <a:lum/>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endParaRPr lang="zh-CN" altLang="en-US" dirty="0"/>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dirty="0"/>
              <a:t>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思源黑体 CN Bold" panose="020B0800000000000000" pitchFamily="34" charset="-122"/>
              </a:defRPr>
            </a:lvl1pPr>
          </a:lstStyle>
          <a:p>
            <a:fld id="{EDBE0CD0-FE0E-478F-886C-4423D80058E5}" type="datetimeFigureOut">
              <a:rPr lang="zh-CN" altLang="en-US" smtClean="0"/>
            </a:fld>
            <a:endParaRPr lang="zh-CN" altLang="en-US" dirty="0"/>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思源黑体 CN Bold" panose="020B0800000000000000" pitchFamily="34" charset="-122"/>
              </a:defRPr>
            </a:lvl1pPr>
          </a:lstStyle>
          <a:p>
            <a:endParaRPr lang="zh-CN" altLang="en-US" dirty="0"/>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思源黑体 CN Bold" panose="020B0800000000000000" pitchFamily="34" charset="-122"/>
              </a:defRPr>
            </a:lvl1pPr>
          </a:lstStyle>
          <a:p>
            <a:fld id="{40E0B2B7-3355-42C3-95FA-5BAAC6640C90}" type="slidenum">
              <a:rPr lang="zh-CN" altLang="en-US" smtClean="0"/>
            </a:fld>
            <a:endParaRPr lang="zh-CN" alt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Lst>
  <p:transition spd="slow" advClick="0" advTm="0">
    <p:wipe dir="d"/>
  </p:transition>
  <p:txStyles>
    <p:titleStyle>
      <a:lvl1pPr algn="l" defTabSz="914400" rtl="0" eaLnBrk="1" latinLnBrk="0" hangingPunct="1">
        <a:lnSpc>
          <a:spcPct val="90000"/>
        </a:lnSpc>
        <a:spcBef>
          <a:spcPct val="0"/>
        </a:spcBef>
        <a:buNone/>
        <a:defRPr sz="4400" kern="1200">
          <a:solidFill>
            <a:schemeClr val="tx1"/>
          </a:solidFill>
          <a:latin typeface="思源黑体 CN Bold" panose="020B0800000000000000" pitchFamily="34" charset="-122"/>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思源黑体 CN Bold" panose="020B0800000000000000" pitchFamily="34" charset="-122"/>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思源黑体 CN Bold" panose="020B0800000000000000" pitchFamily="34" charset="-122"/>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思源黑体 CN Bold" panose="020B0800000000000000" pitchFamily="34" charset="-122"/>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思源黑体 CN Bold" panose="020B0800000000000000" pitchFamily="34" charset="-122"/>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思源黑体 CN Bold" panose="020B0800000000000000" pitchFamily="34" charset="-122"/>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3.png"/><Relationship Id="rId1" Type="http://schemas.openxmlformats.org/officeDocument/2006/relationships/image" Target="../media/image2.pn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7.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image" Target="../media/image9.jpeg"/><Relationship Id="rId1" Type="http://schemas.openxmlformats.org/officeDocument/2006/relationships/image" Target="../media/image8.jpe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6.xml"/><Relationship Id="rId1" Type="http://schemas.openxmlformats.org/officeDocument/2006/relationships/image" Target="../media/image10.pn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image" Target="../media/image12.png"/><Relationship Id="rId1" Type="http://schemas.openxmlformats.org/officeDocument/2006/relationships/image" Target="../media/image11.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13.png"/></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tags" Target="../tags/tag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14.jpe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themeOverride" Target="../theme/themeOverride1.xml"/><Relationship Id="rId1" Type="http://schemas.openxmlformats.org/officeDocument/2006/relationships/image" Target="../media/image1.jpeg"/></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image" Target="../media/image12.png"/><Relationship Id="rId1" Type="http://schemas.openxmlformats.org/officeDocument/2006/relationships/image" Target="../media/image11.png"/></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3.png"/><Relationship Id="rId1" Type="http://schemas.openxmlformats.org/officeDocument/2006/relationships/image" Target="../media/image2.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tags" Target="../tags/tag3.xml"/></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tags" Target="../tags/tag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image" Target="../media/image12.png"/><Relationship Id="rId1" Type="http://schemas.openxmlformats.org/officeDocument/2006/relationships/image" Target="../media/image11.png"/></Relationships>
</file>

<file path=ppt/slides/_rels/slide37.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3.png"/><Relationship Id="rId1" Type="http://schemas.openxmlformats.org/officeDocument/2006/relationships/image" Target="../media/image2.png"/></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4.pn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1.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15.png"/></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3.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16.jpeg"/></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5.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17.jpeg"/></Relationships>
</file>

<file path=ppt/slides/_rels/slide46.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18.png"/></Relationships>
</file>

<file path=ppt/slides/_rels/slide47.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19.png"/></Relationships>
</file>

<file path=ppt/slides/_rels/slide48.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20.jpeg"/></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4.png"/></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image" Target="../media/image12.png"/><Relationship Id="rId1" Type="http://schemas.openxmlformats.org/officeDocument/2006/relationships/image" Target="../media/image11.png"/></Relationships>
</file>

<file path=ppt/slides/_rels/slide5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3.png"/><Relationship Id="rId1" Type="http://schemas.openxmlformats.org/officeDocument/2006/relationships/image" Target="../media/image2.png"/></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5.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21.png"/></Relationships>
</file>

<file path=ppt/slides/_rels/slide56.xml.rels><?xml version="1.0" encoding="UTF-8" standalone="yes"?>
<Relationships xmlns="http://schemas.openxmlformats.org/package/2006/relationships"><Relationship Id="rId9" Type="http://schemas.openxmlformats.org/officeDocument/2006/relationships/tags" Target="../tags/tag13.xml"/><Relationship Id="rId8" Type="http://schemas.openxmlformats.org/officeDocument/2006/relationships/tags" Target="../tags/tag12.xml"/><Relationship Id="rId7" Type="http://schemas.openxmlformats.org/officeDocument/2006/relationships/tags" Target="../tags/tag11.xml"/><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7" Type="http://schemas.openxmlformats.org/officeDocument/2006/relationships/slideLayout" Target="../slideLayouts/slideLayout6.xml"/><Relationship Id="rId26" Type="http://schemas.openxmlformats.org/officeDocument/2006/relationships/tags" Target="../tags/tag22.xml"/><Relationship Id="rId25" Type="http://schemas.openxmlformats.org/officeDocument/2006/relationships/image" Target="../media/image29.svg"/><Relationship Id="rId24" Type="http://schemas.openxmlformats.org/officeDocument/2006/relationships/image" Target="../media/image28.png"/><Relationship Id="rId23" Type="http://schemas.openxmlformats.org/officeDocument/2006/relationships/tags" Target="../tags/tag21.xml"/><Relationship Id="rId22" Type="http://schemas.openxmlformats.org/officeDocument/2006/relationships/image" Target="../media/image27.svg"/><Relationship Id="rId21" Type="http://schemas.openxmlformats.org/officeDocument/2006/relationships/image" Target="../media/image26.png"/><Relationship Id="rId20" Type="http://schemas.openxmlformats.org/officeDocument/2006/relationships/tags" Target="../tags/tag20.xml"/><Relationship Id="rId2" Type="http://schemas.openxmlformats.org/officeDocument/2006/relationships/tags" Target="../tags/tag6.xml"/><Relationship Id="rId19" Type="http://schemas.openxmlformats.org/officeDocument/2006/relationships/image" Target="../media/image25.svg"/><Relationship Id="rId18" Type="http://schemas.openxmlformats.org/officeDocument/2006/relationships/image" Target="../media/image24.png"/><Relationship Id="rId17" Type="http://schemas.openxmlformats.org/officeDocument/2006/relationships/tags" Target="../tags/tag19.xml"/><Relationship Id="rId16" Type="http://schemas.openxmlformats.org/officeDocument/2006/relationships/image" Target="../media/image23.svg"/><Relationship Id="rId15" Type="http://schemas.openxmlformats.org/officeDocument/2006/relationships/image" Target="../media/image22.png"/><Relationship Id="rId14" Type="http://schemas.openxmlformats.org/officeDocument/2006/relationships/tags" Target="../tags/tag18.xml"/><Relationship Id="rId13" Type="http://schemas.openxmlformats.org/officeDocument/2006/relationships/tags" Target="../tags/tag17.xml"/><Relationship Id="rId12" Type="http://schemas.openxmlformats.org/officeDocument/2006/relationships/tags" Target="../tags/tag16.xml"/><Relationship Id="rId11" Type="http://schemas.openxmlformats.org/officeDocument/2006/relationships/tags" Target="../tags/tag15.xml"/><Relationship Id="rId10" Type="http://schemas.openxmlformats.org/officeDocument/2006/relationships/tags" Target="../tags/tag14.xml"/><Relationship Id="rId1" Type="http://schemas.openxmlformats.org/officeDocument/2006/relationships/tags" Target="../tags/tag5.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8.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30.jpeg"/></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4.png"/></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1.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image" Target="../media/image32.png"/><Relationship Id="rId1" Type="http://schemas.openxmlformats.org/officeDocument/2006/relationships/image" Target="../media/image31.png"/></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4.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33.png"/></Relationships>
</file>

<file path=ppt/slides/_rels/slide65.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34.png"/></Relationships>
</file>

<file path=ppt/slides/_rels/slide6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image" Target="../media/image12.png"/><Relationship Id="rId1" Type="http://schemas.openxmlformats.org/officeDocument/2006/relationships/image" Target="../media/image11.png"/></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5.pn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6.pn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tags" Target="../tags/tag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椭圆 25"/>
          <p:cNvSpPr/>
          <p:nvPr/>
        </p:nvSpPr>
        <p:spPr bwMode="auto">
          <a:xfrm>
            <a:off x="2213327" y="2217793"/>
            <a:ext cx="840434" cy="840434"/>
          </a:xfrm>
          <a:prstGeom prst="ellipse">
            <a:avLst/>
          </a:prstGeom>
          <a:solidFill>
            <a:schemeClr val="tx1"/>
          </a:solidFill>
          <a:ln w="12700" cap="flat" cmpd="sng" algn="ctr">
            <a:solidFill>
              <a:srgbClr val="4C2600"/>
            </a:solidFill>
            <a:prstDash val="solid"/>
            <a:round/>
            <a:headEnd type="none" w="med" len="med"/>
            <a:tailEnd type="none" w="med" len="med"/>
          </a:ln>
          <a:effectLst/>
        </p:spPr>
        <p:txBody>
          <a:bodyPr vert="horz" wrap="square" lIns="0" tIns="0" rIns="0" bIns="0" numCol="1" rtlCol="0" anchor="ctr" anchorCtr="0" compatLnSpc="1"/>
          <a:lstStyle/>
          <a:p>
            <a:pPr marL="0" marR="0" lvl="0" indent="0" algn="ctr" defTabSz="914400" eaLnBrk="1" fontAlgn="auto" latinLnBrk="0" hangingPunct="1">
              <a:lnSpc>
                <a:spcPct val="100000"/>
              </a:lnSpc>
              <a:spcBef>
                <a:spcPts val="0"/>
              </a:spcBef>
              <a:spcAft>
                <a:spcPts val="0"/>
              </a:spcAft>
              <a:buClrTx/>
              <a:buSzTx/>
              <a:buFontTx/>
              <a:buNone/>
              <a:defRPr/>
            </a:pPr>
            <a:r>
              <a:rPr lang="zh-CN" altLang="en-US" sz="4400" kern="0" dirty="0" smtClean="0">
                <a:solidFill>
                  <a:schemeClr val="bg1">
                    <a:lumMod val="85000"/>
                  </a:schemeClr>
                </a:solidFill>
                <a:cs typeface="+mn-ea"/>
                <a:sym typeface="+mn-lt"/>
              </a:rPr>
              <a:t>旅</a:t>
            </a:r>
            <a:endParaRPr kumimoji="0" lang="zh-CN" altLang="en-US" sz="4400" b="0" i="0" u="none" strike="noStrike" kern="0" cap="none" spc="0" normalizeH="0" baseline="0" noProof="0" dirty="0">
              <a:ln>
                <a:noFill/>
              </a:ln>
              <a:solidFill>
                <a:schemeClr val="bg1">
                  <a:lumMod val="85000"/>
                </a:schemeClr>
              </a:solidFill>
              <a:effectLst/>
              <a:uLnTx/>
              <a:uFillTx/>
              <a:cs typeface="+mn-ea"/>
              <a:sym typeface="+mn-lt"/>
            </a:endParaRPr>
          </a:p>
        </p:txBody>
      </p:sp>
      <p:sp>
        <p:nvSpPr>
          <p:cNvPr id="27" name="椭圆 26"/>
          <p:cNvSpPr/>
          <p:nvPr/>
        </p:nvSpPr>
        <p:spPr bwMode="auto">
          <a:xfrm>
            <a:off x="3119896" y="2225742"/>
            <a:ext cx="840434" cy="840105"/>
          </a:xfrm>
          <a:prstGeom prst="ellipse">
            <a:avLst/>
          </a:prstGeom>
          <a:solidFill>
            <a:schemeClr val="tx1"/>
          </a:solidFill>
          <a:ln w="12700" cap="flat" cmpd="sng" algn="ctr">
            <a:solidFill>
              <a:srgbClr val="4C2600"/>
            </a:solidFill>
            <a:prstDash val="solid"/>
            <a:round/>
            <a:headEnd type="none" w="med" len="med"/>
            <a:tailEnd type="none" w="med" len="med"/>
          </a:ln>
          <a:effectLst/>
        </p:spPr>
        <p:txBody>
          <a:bodyPr vert="horz" wrap="square" lIns="0" tIns="0" rIns="0" bIns="0" numCol="1" rtlCol="0" anchor="ctr" anchorCtr="0" compatLnSpc="1"/>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4400" b="0" i="0" u="none" strike="noStrike" kern="0" cap="none" spc="0" normalizeH="0" baseline="0" noProof="0" dirty="0" smtClean="0">
                <a:ln>
                  <a:noFill/>
                </a:ln>
                <a:solidFill>
                  <a:schemeClr val="bg1">
                    <a:lumMod val="85000"/>
                  </a:schemeClr>
                </a:solidFill>
                <a:effectLst/>
                <a:uLnTx/>
                <a:uFillTx/>
                <a:cs typeface="+mn-ea"/>
                <a:sym typeface="+mn-lt"/>
              </a:rPr>
              <a:t>游</a:t>
            </a:r>
            <a:endParaRPr kumimoji="0" lang="zh-CN" altLang="en-US" sz="4400" b="0" i="0" u="none" strike="noStrike" kern="0" cap="none" spc="0" normalizeH="0" baseline="0" noProof="0" dirty="0">
              <a:ln>
                <a:noFill/>
              </a:ln>
              <a:solidFill>
                <a:schemeClr val="bg1">
                  <a:lumMod val="85000"/>
                </a:schemeClr>
              </a:solidFill>
              <a:effectLst/>
              <a:uLnTx/>
              <a:uFillTx/>
              <a:cs typeface="+mn-ea"/>
              <a:sym typeface="+mn-lt"/>
            </a:endParaRPr>
          </a:p>
        </p:txBody>
      </p:sp>
      <p:sp>
        <p:nvSpPr>
          <p:cNvPr id="28" name="椭圆 27"/>
          <p:cNvSpPr/>
          <p:nvPr/>
        </p:nvSpPr>
        <p:spPr bwMode="auto">
          <a:xfrm>
            <a:off x="6081602" y="2240982"/>
            <a:ext cx="840434" cy="840105"/>
          </a:xfrm>
          <a:prstGeom prst="ellipse">
            <a:avLst/>
          </a:prstGeom>
          <a:solidFill>
            <a:schemeClr val="tx1"/>
          </a:solidFill>
          <a:ln w="12700" cap="flat" cmpd="sng" algn="ctr">
            <a:solidFill>
              <a:srgbClr val="4C2600"/>
            </a:solidFill>
            <a:prstDash val="solid"/>
            <a:round/>
            <a:headEnd type="none" w="med" len="med"/>
            <a:tailEnd type="none" w="med" len="med"/>
          </a:ln>
          <a:effectLst/>
        </p:spPr>
        <p:txBody>
          <a:bodyPr vert="horz" wrap="square" lIns="0" tIns="0" rIns="0" bIns="0" numCol="1" rtlCol="0" anchor="ctr" anchorCtr="0" compatLnSpc="1"/>
          <a:lstStyle/>
          <a:p>
            <a:pPr marL="0" marR="0" lvl="0" indent="0" algn="ctr" defTabSz="914400" eaLnBrk="1" fontAlgn="auto" latinLnBrk="0" hangingPunct="1">
              <a:lnSpc>
                <a:spcPct val="100000"/>
              </a:lnSpc>
              <a:spcBef>
                <a:spcPts val="0"/>
              </a:spcBef>
              <a:spcAft>
                <a:spcPts val="0"/>
              </a:spcAft>
              <a:buClrTx/>
              <a:buSzTx/>
              <a:buFontTx/>
              <a:buNone/>
              <a:defRPr/>
            </a:pPr>
            <a:r>
              <a:rPr lang="zh-CN" altLang="en-US" sz="4400" kern="0" dirty="0">
                <a:solidFill>
                  <a:schemeClr val="bg1">
                    <a:lumMod val="85000"/>
                  </a:schemeClr>
                </a:solidFill>
                <a:cs typeface="+mn-ea"/>
                <a:sym typeface="+mn-lt"/>
              </a:rPr>
              <a:t>礼</a:t>
            </a:r>
            <a:endParaRPr kumimoji="0" lang="zh-CN" altLang="en-US" sz="4400" b="0" i="0" u="none" strike="noStrike" kern="0" cap="none" spc="0" normalizeH="0" baseline="0" noProof="0" dirty="0">
              <a:ln>
                <a:noFill/>
              </a:ln>
              <a:solidFill>
                <a:schemeClr val="bg1">
                  <a:lumMod val="85000"/>
                </a:schemeClr>
              </a:solidFill>
              <a:effectLst/>
              <a:uLnTx/>
              <a:uFillTx/>
              <a:cs typeface="+mn-ea"/>
              <a:sym typeface="+mn-lt"/>
            </a:endParaRPr>
          </a:p>
        </p:txBody>
      </p:sp>
      <p:pic>
        <p:nvPicPr>
          <p:cNvPr id="35" name="图片 34" descr="绿色的植物&#10;&#10;描述已自动生成"/>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54164" y="1"/>
            <a:ext cx="1678778" cy="1259084"/>
          </a:xfrm>
          <a:prstGeom prst="rect">
            <a:avLst/>
          </a:prstGeom>
        </p:spPr>
      </p:pic>
      <p:pic>
        <p:nvPicPr>
          <p:cNvPr id="39" name="图片 38" descr="卡通人物&#10;&#10;中度可信度描述已自动生成"/>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13391" y="5665927"/>
            <a:ext cx="1589430" cy="1192073"/>
          </a:xfrm>
          <a:prstGeom prst="rect">
            <a:avLst/>
          </a:prstGeom>
        </p:spPr>
      </p:pic>
      <p:sp>
        <p:nvSpPr>
          <p:cNvPr id="2" name="文本框 1"/>
          <p:cNvSpPr txBox="1"/>
          <p:nvPr/>
        </p:nvSpPr>
        <p:spPr>
          <a:xfrm>
            <a:off x="5579110" y="3638550"/>
            <a:ext cx="4309745" cy="803275"/>
          </a:xfrm>
          <a:prstGeom prst="rect">
            <a:avLst/>
          </a:prstGeom>
          <a:noFill/>
        </p:spPr>
        <p:txBody>
          <a:bodyPr wrap="square" rtlCol="0">
            <a:noAutofit/>
          </a:bodyPr>
          <a:lstStyle/>
          <a:p>
            <a:pPr algn="ctr"/>
            <a:r>
              <a:rPr lang="zh-CN" altLang="en-US" sz="4400" dirty="0">
                <a:solidFill>
                  <a:schemeClr val="dk1">
                    <a:lumMod val="85000"/>
                    <a:lumOff val="15000"/>
                  </a:schemeClr>
                </a:solidFill>
                <a:sym typeface="+mn-ea"/>
              </a:rPr>
              <a:t>项目五</a:t>
            </a:r>
            <a:r>
              <a:rPr lang="en-US" altLang="zh-CN" sz="4400" dirty="0">
                <a:solidFill>
                  <a:schemeClr val="dk1">
                    <a:lumMod val="85000"/>
                    <a:lumOff val="15000"/>
                  </a:schemeClr>
                </a:solidFill>
                <a:sym typeface="+mn-ea"/>
              </a:rPr>
              <a:t>“</a:t>
            </a:r>
            <a:r>
              <a:rPr lang="zh-CN" altLang="en-US" sz="4400" dirty="0">
                <a:solidFill>
                  <a:schemeClr val="dk1">
                    <a:lumMod val="85000"/>
                    <a:lumOff val="15000"/>
                  </a:schemeClr>
                </a:solidFill>
                <a:sym typeface="+mn-ea"/>
              </a:rPr>
              <a:t>住</a:t>
            </a:r>
            <a:r>
              <a:rPr lang="en-US" altLang="zh-CN" sz="4400" dirty="0">
                <a:solidFill>
                  <a:schemeClr val="dk1">
                    <a:lumMod val="85000"/>
                    <a:lumOff val="15000"/>
                  </a:schemeClr>
                </a:solidFill>
                <a:sym typeface="+mn-ea"/>
              </a:rPr>
              <a:t>”</a:t>
            </a:r>
            <a:r>
              <a:rPr lang="zh-CN" altLang="en-US" sz="4400" dirty="0">
                <a:solidFill>
                  <a:schemeClr val="dk1">
                    <a:lumMod val="85000"/>
                    <a:lumOff val="15000"/>
                  </a:schemeClr>
                </a:solidFill>
                <a:sym typeface="+mn-ea"/>
              </a:rPr>
              <a:t>礼</a:t>
            </a:r>
            <a:endParaRPr lang="zh-CN" altLang="en-US" sz="4400" dirty="0"/>
          </a:p>
        </p:txBody>
      </p:sp>
      <p:sp>
        <p:nvSpPr>
          <p:cNvPr id="13" name="椭圆 12"/>
          <p:cNvSpPr/>
          <p:nvPr/>
        </p:nvSpPr>
        <p:spPr bwMode="auto">
          <a:xfrm>
            <a:off x="6988171" y="2248602"/>
            <a:ext cx="840434" cy="840105"/>
          </a:xfrm>
          <a:prstGeom prst="ellipse">
            <a:avLst/>
          </a:prstGeom>
          <a:solidFill>
            <a:schemeClr val="tx1"/>
          </a:solidFill>
          <a:ln w="12700" cap="flat" cmpd="sng" algn="ctr">
            <a:solidFill>
              <a:srgbClr val="4C2600"/>
            </a:solidFill>
            <a:prstDash val="solid"/>
            <a:round/>
            <a:headEnd type="none" w="med" len="med"/>
            <a:tailEnd type="none" w="med" len="med"/>
          </a:ln>
          <a:effectLst/>
        </p:spPr>
        <p:txBody>
          <a:bodyPr vert="horz" wrap="square" lIns="0" tIns="0" rIns="0" bIns="0" numCol="1" rtlCol="0" anchor="ctr" anchorCtr="0" compatLnSpc="1"/>
          <a:lstStyle/>
          <a:p>
            <a:pPr marL="0" marR="0" lvl="0" indent="0" algn="ctr" defTabSz="914400" eaLnBrk="1" fontAlgn="auto" latinLnBrk="0" hangingPunct="1">
              <a:lnSpc>
                <a:spcPct val="100000"/>
              </a:lnSpc>
              <a:spcBef>
                <a:spcPts val="0"/>
              </a:spcBef>
              <a:spcAft>
                <a:spcPts val="0"/>
              </a:spcAft>
              <a:buClrTx/>
              <a:buSzTx/>
              <a:buFontTx/>
              <a:buNone/>
              <a:defRPr/>
            </a:pPr>
            <a:r>
              <a:rPr lang="zh-CN" altLang="en-US" sz="4400" kern="0" noProof="0" dirty="0">
                <a:solidFill>
                  <a:schemeClr val="bg1">
                    <a:lumMod val="85000"/>
                  </a:schemeClr>
                </a:solidFill>
                <a:cs typeface="+mn-ea"/>
                <a:sym typeface="+mn-lt"/>
              </a:rPr>
              <a:t>仪</a:t>
            </a:r>
            <a:endParaRPr kumimoji="0" lang="zh-CN" altLang="en-US" sz="4400" b="0" i="0" u="none" strike="noStrike" kern="0" cap="none" spc="0" normalizeH="0" baseline="0" noProof="0" dirty="0">
              <a:ln>
                <a:noFill/>
              </a:ln>
              <a:solidFill>
                <a:schemeClr val="bg1">
                  <a:lumMod val="85000"/>
                </a:schemeClr>
              </a:solidFill>
              <a:effectLst/>
              <a:uLnTx/>
              <a:uFillTx/>
              <a:cs typeface="+mn-ea"/>
              <a:sym typeface="+mn-lt"/>
            </a:endParaRPr>
          </a:p>
        </p:txBody>
      </p:sp>
      <p:sp>
        <p:nvSpPr>
          <p:cNvPr id="10" name="椭圆 9"/>
          <p:cNvSpPr/>
          <p:nvPr/>
        </p:nvSpPr>
        <p:spPr bwMode="auto">
          <a:xfrm>
            <a:off x="4087139" y="2233362"/>
            <a:ext cx="840434" cy="840105"/>
          </a:xfrm>
          <a:prstGeom prst="ellipse">
            <a:avLst/>
          </a:prstGeom>
          <a:solidFill>
            <a:schemeClr val="tx1"/>
          </a:solidFill>
          <a:ln w="12700" cap="flat" cmpd="sng" algn="ctr">
            <a:solidFill>
              <a:srgbClr val="4C2600"/>
            </a:solidFill>
            <a:prstDash val="solid"/>
            <a:round/>
            <a:headEnd type="none" w="med" len="med"/>
            <a:tailEnd type="none" w="med" len="med"/>
          </a:ln>
          <a:effectLst/>
        </p:spPr>
        <p:txBody>
          <a:bodyPr vert="horz" wrap="square" lIns="0" tIns="0" rIns="0" bIns="0" numCol="1" rtlCol="0" anchor="ctr" anchorCtr="0" compatLnSpc="1"/>
          <a:lstStyle/>
          <a:p>
            <a:pPr marL="0" marR="0" lvl="0" indent="0" algn="ctr" defTabSz="914400" eaLnBrk="1" fontAlgn="auto" latinLnBrk="0" hangingPunct="1">
              <a:lnSpc>
                <a:spcPct val="100000"/>
              </a:lnSpc>
              <a:spcBef>
                <a:spcPts val="0"/>
              </a:spcBef>
              <a:spcAft>
                <a:spcPts val="0"/>
              </a:spcAft>
              <a:buClrTx/>
              <a:buSzTx/>
              <a:buFontTx/>
              <a:buNone/>
              <a:defRPr/>
            </a:pPr>
            <a:r>
              <a:rPr lang="zh-CN" altLang="en-US" sz="4400" kern="0" noProof="0" dirty="0" smtClean="0">
                <a:solidFill>
                  <a:schemeClr val="bg1">
                    <a:lumMod val="85000"/>
                  </a:schemeClr>
                </a:solidFill>
                <a:cs typeface="+mn-ea"/>
                <a:sym typeface="+mn-lt"/>
              </a:rPr>
              <a:t>职</a:t>
            </a:r>
            <a:endParaRPr kumimoji="0" lang="zh-CN" altLang="en-US" sz="4400" b="0" i="0" u="none" strike="noStrike" kern="0" cap="none" spc="0" normalizeH="0" baseline="0" noProof="0" dirty="0">
              <a:ln>
                <a:noFill/>
              </a:ln>
              <a:solidFill>
                <a:schemeClr val="bg1">
                  <a:lumMod val="85000"/>
                </a:schemeClr>
              </a:solidFill>
              <a:effectLst/>
              <a:uLnTx/>
              <a:uFillTx/>
              <a:cs typeface="+mn-ea"/>
              <a:sym typeface="+mn-lt"/>
            </a:endParaRPr>
          </a:p>
        </p:txBody>
      </p:sp>
      <p:sp>
        <p:nvSpPr>
          <p:cNvPr id="11" name="椭圆 10"/>
          <p:cNvSpPr/>
          <p:nvPr/>
        </p:nvSpPr>
        <p:spPr bwMode="auto">
          <a:xfrm>
            <a:off x="5054033" y="2256222"/>
            <a:ext cx="840434" cy="840105"/>
          </a:xfrm>
          <a:prstGeom prst="ellipse">
            <a:avLst/>
          </a:prstGeom>
          <a:solidFill>
            <a:schemeClr val="tx1"/>
          </a:solidFill>
          <a:ln w="12700" cap="flat" cmpd="sng" algn="ctr">
            <a:solidFill>
              <a:srgbClr val="4C2600"/>
            </a:solidFill>
            <a:prstDash val="solid"/>
            <a:round/>
            <a:headEnd type="none" w="med" len="med"/>
            <a:tailEnd type="none" w="med" len="med"/>
          </a:ln>
          <a:effectLst/>
        </p:spPr>
        <p:txBody>
          <a:bodyPr vert="horz" wrap="square" lIns="0" tIns="0" rIns="0" bIns="0" numCol="1" rtlCol="0" anchor="ctr" anchorCtr="0" compatLnSpc="1"/>
          <a:lstStyle/>
          <a:p>
            <a:pPr marL="0" marR="0" lvl="0" indent="0" algn="ctr" defTabSz="914400" eaLnBrk="1" fontAlgn="auto" latinLnBrk="0" hangingPunct="1">
              <a:lnSpc>
                <a:spcPct val="100000"/>
              </a:lnSpc>
              <a:spcBef>
                <a:spcPts val="0"/>
              </a:spcBef>
              <a:spcAft>
                <a:spcPts val="0"/>
              </a:spcAft>
              <a:buClrTx/>
              <a:buSzTx/>
              <a:buFontTx/>
              <a:buNone/>
              <a:defRPr/>
            </a:pPr>
            <a:r>
              <a:rPr lang="zh-CN" altLang="en-US" sz="4400" kern="0" dirty="0">
                <a:solidFill>
                  <a:schemeClr val="bg1">
                    <a:lumMod val="85000"/>
                  </a:schemeClr>
                </a:solidFill>
                <a:cs typeface="+mn-ea"/>
                <a:sym typeface="+mn-lt"/>
              </a:rPr>
              <a:t>业</a:t>
            </a:r>
            <a:endParaRPr kumimoji="0" lang="zh-CN" altLang="en-US" sz="4400" b="0" i="0" u="none" strike="noStrike" kern="0" cap="none" spc="0" normalizeH="0" baseline="0" noProof="0" dirty="0">
              <a:ln>
                <a:noFill/>
              </a:ln>
              <a:solidFill>
                <a:schemeClr val="bg1">
                  <a:lumMod val="85000"/>
                </a:schemeClr>
              </a:solidFill>
              <a:effectLst/>
              <a:uLnTx/>
              <a:uFillTx/>
              <a:cs typeface="+mn-ea"/>
              <a:sym typeface="+mn-lt"/>
            </a:endParaRPr>
          </a:p>
        </p:txBody>
      </p:sp>
    </p:spTree>
  </p:cSld>
  <p:clrMapOvr>
    <a:masterClrMapping/>
  </p:clrMapOvr>
  <p:transition spd="slow">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p:cTn id="7" dur="500" fill="hold"/>
                                        <p:tgtEl>
                                          <p:spTgt spid="26"/>
                                        </p:tgtEl>
                                        <p:attrNameLst>
                                          <p:attrName>ppt_w</p:attrName>
                                        </p:attrNameLst>
                                      </p:cBhvr>
                                      <p:tavLst>
                                        <p:tav tm="0">
                                          <p:val>
                                            <p:fltVal val="0"/>
                                          </p:val>
                                        </p:tav>
                                        <p:tav tm="100000">
                                          <p:val>
                                            <p:strVal val="#ppt_w"/>
                                          </p:val>
                                        </p:tav>
                                      </p:tavLst>
                                    </p:anim>
                                    <p:anim calcmode="lin" valueType="num">
                                      <p:cBhvr>
                                        <p:cTn id="8" dur="500" fill="hold"/>
                                        <p:tgtEl>
                                          <p:spTgt spid="26"/>
                                        </p:tgtEl>
                                        <p:attrNameLst>
                                          <p:attrName>ppt_h</p:attrName>
                                        </p:attrNameLst>
                                      </p:cBhvr>
                                      <p:tavLst>
                                        <p:tav tm="0">
                                          <p:val>
                                            <p:fltVal val="0"/>
                                          </p:val>
                                        </p:tav>
                                        <p:tav tm="100000">
                                          <p:val>
                                            <p:strVal val="#ppt_h"/>
                                          </p:val>
                                        </p:tav>
                                      </p:tavLst>
                                    </p:anim>
                                    <p:animEffect transition="in" filter="fade">
                                      <p:cBhvr>
                                        <p:cTn id="9" dur="500"/>
                                        <p:tgtEl>
                                          <p:spTgt spid="26"/>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27"/>
                                        </p:tgtEl>
                                        <p:attrNameLst>
                                          <p:attrName>style.visibility</p:attrName>
                                        </p:attrNameLst>
                                      </p:cBhvr>
                                      <p:to>
                                        <p:strVal val="visible"/>
                                      </p:to>
                                    </p:set>
                                    <p:anim calcmode="lin" valueType="num">
                                      <p:cBhvr>
                                        <p:cTn id="12" dur="500" fill="hold"/>
                                        <p:tgtEl>
                                          <p:spTgt spid="27"/>
                                        </p:tgtEl>
                                        <p:attrNameLst>
                                          <p:attrName>ppt_w</p:attrName>
                                        </p:attrNameLst>
                                      </p:cBhvr>
                                      <p:tavLst>
                                        <p:tav tm="0">
                                          <p:val>
                                            <p:fltVal val="0"/>
                                          </p:val>
                                        </p:tav>
                                        <p:tav tm="100000">
                                          <p:val>
                                            <p:strVal val="#ppt_w"/>
                                          </p:val>
                                        </p:tav>
                                      </p:tavLst>
                                    </p:anim>
                                    <p:anim calcmode="lin" valueType="num">
                                      <p:cBhvr>
                                        <p:cTn id="13" dur="500" fill="hold"/>
                                        <p:tgtEl>
                                          <p:spTgt spid="27"/>
                                        </p:tgtEl>
                                        <p:attrNameLst>
                                          <p:attrName>ppt_h</p:attrName>
                                        </p:attrNameLst>
                                      </p:cBhvr>
                                      <p:tavLst>
                                        <p:tav tm="0">
                                          <p:val>
                                            <p:fltVal val="0"/>
                                          </p:val>
                                        </p:tav>
                                        <p:tav tm="100000">
                                          <p:val>
                                            <p:strVal val="#ppt_h"/>
                                          </p:val>
                                        </p:tav>
                                      </p:tavLst>
                                    </p:anim>
                                    <p:animEffect transition="in" filter="fade">
                                      <p:cBhvr>
                                        <p:cTn id="14" dur="500"/>
                                        <p:tgtEl>
                                          <p:spTgt spid="27"/>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28"/>
                                        </p:tgtEl>
                                        <p:attrNameLst>
                                          <p:attrName>style.visibility</p:attrName>
                                        </p:attrNameLst>
                                      </p:cBhvr>
                                      <p:to>
                                        <p:strVal val="visible"/>
                                      </p:to>
                                    </p:set>
                                    <p:anim calcmode="lin" valueType="num">
                                      <p:cBhvr>
                                        <p:cTn id="17" dur="500" fill="hold"/>
                                        <p:tgtEl>
                                          <p:spTgt spid="28"/>
                                        </p:tgtEl>
                                        <p:attrNameLst>
                                          <p:attrName>ppt_w</p:attrName>
                                        </p:attrNameLst>
                                      </p:cBhvr>
                                      <p:tavLst>
                                        <p:tav tm="0">
                                          <p:val>
                                            <p:fltVal val="0"/>
                                          </p:val>
                                        </p:tav>
                                        <p:tav tm="100000">
                                          <p:val>
                                            <p:strVal val="#ppt_w"/>
                                          </p:val>
                                        </p:tav>
                                      </p:tavLst>
                                    </p:anim>
                                    <p:anim calcmode="lin" valueType="num">
                                      <p:cBhvr>
                                        <p:cTn id="18" dur="500" fill="hold"/>
                                        <p:tgtEl>
                                          <p:spTgt spid="28"/>
                                        </p:tgtEl>
                                        <p:attrNameLst>
                                          <p:attrName>ppt_h</p:attrName>
                                        </p:attrNameLst>
                                      </p:cBhvr>
                                      <p:tavLst>
                                        <p:tav tm="0">
                                          <p:val>
                                            <p:fltVal val="0"/>
                                          </p:val>
                                        </p:tav>
                                        <p:tav tm="100000">
                                          <p:val>
                                            <p:strVal val="#ppt_h"/>
                                          </p:val>
                                        </p:tav>
                                      </p:tavLst>
                                    </p:anim>
                                    <p:animEffect transition="in" filter="fade">
                                      <p:cBhvr>
                                        <p:cTn id="19" dur="500"/>
                                        <p:tgtEl>
                                          <p:spTgt spid="28"/>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13"/>
                                        </p:tgtEl>
                                        <p:attrNameLst>
                                          <p:attrName>style.visibility</p:attrName>
                                        </p:attrNameLst>
                                      </p:cBhvr>
                                      <p:to>
                                        <p:strVal val="visible"/>
                                      </p:to>
                                    </p:set>
                                    <p:anim calcmode="lin" valueType="num">
                                      <p:cBhvr>
                                        <p:cTn id="22" dur="500" fill="hold"/>
                                        <p:tgtEl>
                                          <p:spTgt spid="13"/>
                                        </p:tgtEl>
                                        <p:attrNameLst>
                                          <p:attrName>ppt_w</p:attrName>
                                        </p:attrNameLst>
                                      </p:cBhvr>
                                      <p:tavLst>
                                        <p:tav tm="0">
                                          <p:val>
                                            <p:fltVal val="0"/>
                                          </p:val>
                                        </p:tav>
                                        <p:tav tm="100000">
                                          <p:val>
                                            <p:strVal val="#ppt_w"/>
                                          </p:val>
                                        </p:tav>
                                      </p:tavLst>
                                    </p:anim>
                                    <p:anim calcmode="lin" valueType="num">
                                      <p:cBhvr>
                                        <p:cTn id="23" dur="500" fill="hold"/>
                                        <p:tgtEl>
                                          <p:spTgt spid="13"/>
                                        </p:tgtEl>
                                        <p:attrNameLst>
                                          <p:attrName>ppt_h</p:attrName>
                                        </p:attrNameLst>
                                      </p:cBhvr>
                                      <p:tavLst>
                                        <p:tav tm="0">
                                          <p:val>
                                            <p:fltVal val="0"/>
                                          </p:val>
                                        </p:tav>
                                        <p:tav tm="100000">
                                          <p:val>
                                            <p:strVal val="#ppt_h"/>
                                          </p:val>
                                        </p:tav>
                                      </p:tavLst>
                                    </p:anim>
                                    <p:animEffect transition="in" filter="fade">
                                      <p:cBhvr>
                                        <p:cTn id="24" dur="500"/>
                                        <p:tgtEl>
                                          <p:spTgt spid="13"/>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10"/>
                                        </p:tgtEl>
                                        <p:attrNameLst>
                                          <p:attrName>style.visibility</p:attrName>
                                        </p:attrNameLst>
                                      </p:cBhvr>
                                      <p:to>
                                        <p:strVal val="visible"/>
                                      </p:to>
                                    </p:set>
                                    <p:anim calcmode="lin" valueType="num">
                                      <p:cBhvr>
                                        <p:cTn id="27" dur="500" fill="hold"/>
                                        <p:tgtEl>
                                          <p:spTgt spid="10"/>
                                        </p:tgtEl>
                                        <p:attrNameLst>
                                          <p:attrName>ppt_w</p:attrName>
                                        </p:attrNameLst>
                                      </p:cBhvr>
                                      <p:tavLst>
                                        <p:tav tm="0">
                                          <p:val>
                                            <p:fltVal val="0"/>
                                          </p:val>
                                        </p:tav>
                                        <p:tav tm="100000">
                                          <p:val>
                                            <p:strVal val="#ppt_w"/>
                                          </p:val>
                                        </p:tav>
                                      </p:tavLst>
                                    </p:anim>
                                    <p:anim calcmode="lin" valueType="num">
                                      <p:cBhvr>
                                        <p:cTn id="28" dur="500" fill="hold"/>
                                        <p:tgtEl>
                                          <p:spTgt spid="10"/>
                                        </p:tgtEl>
                                        <p:attrNameLst>
                                          <p:attrName>ppt_h</p:attrName>
                                        </p:attrNameLst>
                                      </p:cBhvr>
                                      <p:tavLst>
                                        <p:tav tm="0">
                                          <p:val>
                                            <p:fltVal val="0"/>
                                          </p:val>
                                        </p:tav>
                                        <p:tav tm="100000">
                                          <p:val>
                                            <p:strVal val="#ppt_h"/>
                                          </p:val>
                                        </p:tav>
                                      </p:tavLst>
                                    </p:anim>
                                    <p:animEffect transition="in" filter="fade">
                                      <p:cBhvr>
                                        <p:cTn id="29" dur="500"/>
                                        <p:tgtEl>
                                          <p:spTgt spid="10"/>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11"/>
                                        </p:tgtEl>
                                        <p:attrNameLst>
                                          <p:attrName>style.visibility</p:attrName>
                                        </p:attrNameLst>
                                      </p:cBhvr>
                                      <p:to>
                                        <p:strVal val="visible"/>
                                      </p:to>
                                    </p:set>
                                    <p:anim calcmode="lin" valueType="num">
                                      <p:cBhvr>
                                        <p:cTn id="32" dur="500" fill="hold"/>
                                        <p:tgtEl>
                                          <p:spTgt spid="11"/>
                                        </p:tgtEl>
                                        <p:attrNameLst>
                                          <p:attrName>ppt_w</p:attrName>
                                        </p:attrNameLst>
                                      </p:cBhvr>
                                      <p:tavLst>
                                        <p:tav tm="0">
                                          <p:val>
                                            <p:fltVal val="0"/>
                                          </p:val>
                                        </p:tav>
                                        <p:tav tm="100000">
                                          <p:val>
                                            <p:strVal val="#ppt_w"/>
                                          </p:val>
                                        </p:tav>
                                      </p:tavLst>
                                    </p:anim>
                                    <p:anim calcmode="lin" valueType="num">
                                      <p:cBhvr>
                                        <p:cTn id="33" dur="500" fill="hold"/>
                                        <p:tgtEl>
                                          <p:spTgt spid="11"/>
                                        </p:tgtEl>
                                        <p:attrNameLst>
                                          <p:attrName>ppt_h</p:attrName>
                                        </p:attrNameLst>
                                      </p:cBhvr>
                                      <p:tavLst>
                                        <p:tav tm="0">
                                          <p:val>
                                            <p:fltVal val="0"/>
                                          </p:val>
                                        </p:tav>
                                        <p:tav tm="100000">
                                          <p:val>
                                            <p:strVal val="#ppt_h"/>
                                          </p:val>
                                        </p:tav>
                                      </p:tavLst>
                                    </p:anim>
                                    <p:animEffect transition="in" filter="fade">
                                      <p:cBhvr>
                                        <p:cTn id="34"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bldLvl="0" animBg="1"/>
      <p:bldP spid="27" grpId="0" bldLvl="0" animBg="1"/>
      <p:bldP spid="28" grpId="0" bldLvl="0" animBg="1"/>
      <p:bldP spid="13" grpId="0" bldLvl="0" animBg="1"/>
      <p:bldP spid="10" grpId="0" bldLvl="0" animBg="1"/>
      <p:bldP spid="11" grpId="0" bldLvl="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52525" y="1358265"/>
            <a:ext cx="9869805" cy="2626360"/>
          </a:xfrm>
          <a:prstGeom prst="rect">
            <a:avLst/>
          </a:prstGeom>
          <a:noFill/>
        </p:spPr>
        <p:txBody>
          <a:bodyPr wrap="square" rtlCol="0" anchor="t">
            <a:noAutofit/>
          </a:bodyPr>
          <a:lstStyle/>
          <a:p>
            <a:pPr eaLnBrk="1" hangingPunct="1">
              <a:lnSpc>
                <a:spcPct val="100000"/>
              </a:lnSpc>
              <a:spcBef>
                <a:spcPts val="0"/>
              </a:spcBef>
              <a:spcAft>
                <a:spcPts val="0"/>
              </a:spcAft>
              <a:buClr>
                <a:srgbClr val="FF0000"/>
              </a:buClr>
            </a:pPr>
            <a:r>
              <a:rPr lang="en-US" altLang="zh-CN" sz="2000" dirty="0">
                <a:effectLst>
                  <a:outerShdw blurRad="38100" dist="19050" dir="2700000" algn="tl" rotWithShape="0">
                    <a:schemeClr val="dk1">
                      <a:alpha val="40000"/>
                    </a:schemeClr>
                  </a:outerShdw>
                </a:effectLst>
                <a:latin typeface="隶书" panose="02010509060101010101" pitchFamily="49" charset="-122"/>
                <a:ea typeface="隶书" panose="02010509060101010101" pitchFamily="49" charset="-122"/>
                <a:sym typeface="+mn-ea"/>
              </a:rPr>
              <a:t>    </a:t>
            </a:r>
            <a:r>
              <a:rPr lang="zh-CN" altLang="en-US" sz="2000" dirty="0">
                <a:effectLst>
                  <a:outerShdw blurRad="38100" dist="19050" dir="2700000" algn="tl" rotWithShape="0">
                    <a:schemeClr val="dk1">
                      <a:alpha val="40000"/>
                    </a:schemeClr>
                  </a:outerShdw>
                </a:effectLst>
                <a:latin typeface="隶书" panose="02010509060101010101" pitchFamily="49" charset="-122"/>
                <a:ea typeface="隶书" panose="02010509060101010101" pitchFamily="49" charset="-122"/>
                <a:sym typeface="+mn-ea"/>
              </a:rPr>
              <a:t>前厅是酒店的脸面，前台服务员则是整个酒店的一块行走的招牌。因此前厅和前厅服务人员都是展示酒店业务水平和服务质量的重要门户，对酒店的综合发展都至关重要。本任务所定义的前台服务人员包括所有宾客入住前的服务中有重要角色的。</a:t>
            </a:r>
            <a:endParaRPr lang="zh-CN" altLang="en-US" sz="2000" dirty="0">
              <a:effectLst>
                <a:outerShdw blurRad="38100" dist="19050" dir="2700000" algn="tl" rotWithShape="0">
                  <a:schemeClr val="dk1">
                    <a:alpha val="40000"/>
                  </a:schemeClr>
                </a:outerShdw>
              </a:effectLst>
              <a:latin typeface="隶书" panose="02010509060101010101" pitchFamily="49" charset="-122"/>
              <a:ea typeface="隶书" panose="02010509060101010101" pitchFamily="49" charset="-122"/>
              <a:sym typeface="+mn-ea"/>
            </a:endParaRPr>
          </a:p>
          <a:p>
            <a:pPr eaLnBrk="1" hangingPunct="1">
              <a:lnSpc>
                <a:spcPct val="100000"/>
              </a:lnSpc>
              <a:spcBef>
                <a:spcPts val="0"/>
              </a:spcBef>
              <a:spcAft>
                <a:spcPts val="0"/>
              </a:spcAft>
              <a:buClr>
                <a:srgbClr val="FF0000"/>
              </a:buClr>
            </a:pPr>
            <a:r>
              <a:rPr lang="en-US" altLang="zh-CN" sz="2000" dirty="0">
                <a:effectLst>
                  <a:outerShdw blurRad="38100" dist="19050" dir="2700000" algn="tl" rotWithShape="0">
                    <a:schemeClr val="dk1">
                      <a:alpha val="40000"/>
                    </a:schemeClr>
                  </a:outerShdw>
                </a:effectLst>
                <a:latin typeface="隶书" panose="02010509060101010101" pitchFamily="49" charset="-122"/>
                <a:ea typeface="隶书" panose="02010509060101010101" pitchFamily="49" charset="-122"/>
                <a:sym typeface="+mn-ea"/>
              </a:rPr>
              <a:t>    </a:t>
            </a:r>
            <a:r>
              <a:rPr lang="zh-CN" altLang="en-US" sz="2000" dirty="0">
                <a:effectLst>
                  <a:outerShdw blurRad="38100" dist="19050" dir="2700000" algn="tl" rotWithShape="0">
                    <a:schemeClr val="dk1">
                      <a:alpha val="40000"/>
                    </a:schemeClr>
                  </a:outerShdw>
                </a:effectLst>
                <a:latin typeface="隶书" panose="02010509060101010101" pitchFamily="49" charset="-122"/>
                <a:ea typeface="隶书" panose="02010509060101010101" pitchFamily="49" charset="-122"/>
                <a:sym typeface="+mn-ea"/>
              </a:rPr>
              <a:t>酒店服务人员应当对自己的仪容仪表有足够的重视和认识。在上班时间，穿着酒店统一的工作装，佩戴胸卡，并保持服装的干净整洁。</a:t>
            </a:r>
            <a:endParaRPr lang="zh-CN" altLang="en-US" sz="2000" dirty="0">
              <a:effectLst>
                <a:outerShdw blurRad="38100" dist="19050" dir="2700000" algn="tl" rotWithShape="0">
                  <a:schemeClr val="dk1">
                    <a:alpha val="40000"/>
                  </a:schemeClr>
                </a:outerShdw>
              </a:effectLst>
              <a:latin typeface="隶书" panose="02010509060101010101" pitchFamily="49" charset="-122"/>
              <a:ea typeface="隶书" panose="02010509060101010101" pitchFamily="49" charset="-122"/>
              <a:sym typeface="+mn-ea"/>
            </a:endParaRPr>
          </a:p>
          <a:p>
            <a:pPr eaLnBrk="1" hangingPunct="1">
              <a:lnSpc>
                <a:spcPct val="100000"/>
              </a:lnSpc>
              <a:spcBef>
                <a:spcPts val="0"/>
              </a:spcBef>
              <a:spcAft>
                <a:spcPts val="0"/>
              </a:spcAft>
              <a:buClr>
                <a:srgbClr val="FF0000"/>
              </a:buClr>
            </a:pPr>
            <a:r>
              <a:rPr lang="en-US" altLang="zh-CN" sz="2000" dirty="0">
                <a:effectLst>
                  <a:outerShdw blurRad="38100" dist="19050" dir="2700000" algn="tl" rotWithShape="0">
                    <a:schemeClr val="dk1">
                      <a:alpha val="40000"/>
                    </a:schemeClr>
                  </a:outerShdw>
                </a:effectLst>
                <a:latin typeface="隶书" panose="02010509060101010101" pitchFamily="49" charset="-122"/>
                <a:ea typeface="隶书" panose="02010509060101010101" pitchFamily="49" charset="-122"/>
                <a:sym typeface="+mn-ea"/>
              </a:rPr>
              <a:t>   </a:t>
            </a:r>
            <a:r>
              <a:rPr lang="zh-CN" altLang="en-US" sz="2000" dirty="0">
                <a:effectLst>
                  <a:outerShdw blurRad="38100" dist="19050" dir="2700000" algn="tl" rotWithShape="0">
                    <a:schemeClr val="dk1">
                      <a:alpha val="40000"/>
                    </a:schemeClr>
                  </a:outerShdw>
                </a:effectLst>
                <a:latin typeface="隶书" panose="02010509060101010101" pitchFamily="49" charset="-122"/>
                <a:ea typeface="隶书" panose="02010509060101010101" pitchFamily="49" charset="-122"/>
                <a:sym typeface="+mn-ea"/>
              </a:rPr>
              <a:t>女服务员应头发盘起，不留长指甲，化妆不过艳。</a:t>
            </a:r>
            <a:endParaRPr lang="zh-CN" altLang="en-US" sz="2000" dirty="0">
              <a:effectLst>
                <a:outerShdw blurRad="38100" dist="19050" dir="2700000" algn="tl" rotWithShape="0">
                  <a:schemeClr val="dk1">
                    <a:alpha val="40000"/>
                  </a:schemeClr>
                </a:outerShdw>
              </a:effectLst>
              <a:latin typeface="隶书" panose="02010509060101010101" pitchFamily="49" charset="-122"/>
              <a:ea typeface="隶书" panose="02010509060101010101" pitchFamily="49" charset="-122"/>
              <a:sym typeface="+mn-ea"/>
            </a:endParaRPr>
          </a:p>
          <a:p>
            <a:pPr eaLnBrk="1" hangingPunct="1">
              <a:lnSpc>
                <a:spcPct val="100000"/>
              </a:lnSpc>
              <a:spcBef>
                <a:spcPts val="0"/>
              </a:spcBef>
              <a:spcAft>
                <a:spcPts val="0"/>
              </a:spcAft>
              <a:buClr>
                <a:srgbClr val="FF0000"/>
              </a:buClr>
            </a:pPr>
            <a:r>
              <a:rPr lang="en-US" altLang="zh-CN" sz="2000" dirty="0">
                <a:effectLst>
                  <a:outerShdw blurRad="38100" dist="19050" dir="2700000" algn="tl" rotWithShape="0">
                    <a:schemeClr val="dk1">
                      <a:alpha val="40000"/>
                    </a:schemeClr>
                  </a:outerShdw>
                </a:effectLst>
                <a:latin typeface="隶书" panose="02010509060101010101" pitchFamily="49" charset="-122"/>
                <a:ea typeface="隶书" panose="02010509060101010101" pitchFamily="49" charset="-122"/>
                <a:sym typeface="+mn-ea"/>
              </a:rPr>
              <a:t>   </a:t>
            </a:r>
            <a:r>
              <a:rPr lang="zh-CN" altLang="en-US" sz="2000" dirty="0">
                <a:effectLst>
                  <a:outerShdw blurRad="38100" dist="19050" dir="2700000" algn="tl" rotWithShape="0">
                    <a:schemeClr val="dk1">
                      <a:alpha val="40000"/>
                    </a:schemeClr>
                  </a:outerShdw>
                </a:effectLst>
                <a:latin typeface="隶书" panose="02010509060101010101" pitchFamily="49" charset="-122"/>
                <a:ea typeface="隶书" panose="02010509060101010101" pitchFamily="49" charset="-122"/>
                <a:sym typeface="+mn-ea"/>
              </a:rPr>
              <a:t>男服务员应每天修面，不留胡须，不蓄长发。</a:t>
            </a:r>
            <a:endParaRPr lang="zh-CN" altLang="en-US" sz="2000" dirty="0">
              <a:effectLst>
                <a:outerShdw blurRad="38100" dist="19050" dir="2700000" algn="tl" rotWithShape="0">
                  <a:schemeClr val="dk1">
                    <a:alpha val="40000"/>
                  </a:schemeClr>
                </a:outerShdw>
              </a:effectLst>
              <a:latin typeface="隶书" panose="02010509060101010101" pitchFamily="49" charset="-122"/>
              <a:ea typeface="隶书" panose="02010509060101010101" pitchFamily="49" charset="-122"/>
              <a:sym typeface="+mn-ea"/>
            </a:endParaRPr>
          </a:p>
        </p:txBody>
      </p:sp>
      <p:sp>
        <p:nvSpPr>
          <p:cNvPr id="7" name="标题 1"/>
          <p:cNvSpPr>
            <a:spLocks noGrp="1"/>
          </p:cNvSpPr>
          <p:nvPr>
            <p:ph type="title"/>
          </p:nvPr>
        </p:nvSpPr>
        <p:spPr>
          <a:xfrm>
            <a:off x="1545156" y="508530"/>
            <a:ext cx="5237383" cy="933450"/>
          </a:xfrm>
        </p:spPr>
        <p:txBody>
          <a:bodyPr>
            <a:noAutofit/>
          </a:bodyPr>
          <a:lstStyle/>
          <a:p>
            <a:r>
              <a:rPr lang="zh-CN" altLang="en-US" sz="3200" dirty="0">
                <a:solidFill>
                  <a:schemeClr val="dk1"/>
                </a:solidFill>
                <a:latin typeface="隶书" panose="02010509060101010101" pitchFamily="49" charset="-122"/>
                <a:ea typeface="隶书" panose="02010509060101010101" pitchFamily="49" charset="-122"/>
                <a:cs typeface="隶书" panose="02010509060101010101" pitchFamily="49" charset="-122"/>
                <a:sym typeface="+mn-ea"/>
              </a:rPr>
              <a:t>三、前厅接待台基本要求</a:t>
            </a:r>
            <a:endParaRPr lang="zh-CN" altLang="en-US" sz="3200" dirty="0"/>
          </a:p>
        </p:txBody>
      </p:sp>
      <p:pic>
        <p:nvPicPr>
          <p:cNvPr id="11" name="图片 10"/>
          <p:cNvPicPr>
            <a:picLocks noChangeAspect="1"/>
          </p:cNvPicPr>
          <p:nvPr/>
        </p:nvPicPr>
        <p:blipFill>
          <a:blip r:embed="rId1"/>
          <a:srcRect t="11070"/>
          <a:stretch>
            <a:fillRect/>
          </a:stretch>
        </p:blipFill>
        <p:spPr>
          <a:xfrm>
            <a:off x="1829435" y="3822700"/>
            <a:ext cx="8545195" cy="2423160"/>
          </a:xfrm>
          <a:prstGeom prst="rect">
            <a:avLst/>
          </a:prstGeom>
        </p:spPr>
      </p:pic>
    </p:spTree>
  </p:cSld>
  <p:clrMapOvr>
    <a:masterClrMapping/>
  </p:clrMapOvr>
  <p:transition spd="slow">
    <p:wipe dir="d"/>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标题 1"/>
          <p:cNvSpPr>
            <a:spLocks noGrp="1"/>
          </p:cNvSpPr>
          <p:nvPr>
            <p:ph type="title"/>
          </p:nvPr>
        </p:nvSpPr>
        <p:spPr>
          <a:xfrm>
            <a:off x="1499870" y="588645"/>
            <a:ext cx="7875905" cy="933450"/>
          </a:xfrm>
        </p:spPr>
        <p:txBody>
          <a:bodyPr>
            <a:noAutofit/>
          </a:bodyPr>
          <a:lstStyle/>
          <a:p>
            <a:r>
              <a:rPr lang="zh-CN" altLang="en-US" sz="3200" dirty="0">
                <a:effectLst>
                  <a:outerShdw blurRad="38100" dist="19050" dir="2700000" algn="tl" rotWithShape="0">
                    <a:schemeClr val="dk1">
                      <a:alpha val="40000"/>
                    </a:schemeClr>
                  </a:outerShdw>
                </a:effectLst>
                <a:latin typeface="隶书" panose="02010509060101010101" pitchFamily="49" charset="-122"/>
                <a:ea typeface="隶书" panose="02010509060101010101" pitchFamily="49" charset="-122"/>
                <a:sym typeface="+mn-ea"/>
              </a:rPr>
              <a:t>（一）前厅迎客礼仪——门童岗位要求</a:t>
            </a:r>
            <a:endParaRPr lang="zh-CN" altLang="en-US" sz="3200" dirty="0" smtClean="0">
              <a:solidFill>
                <a:schemeClr val="tx1"/>
              </a:solidFill>
              <a:latin typeface="隶书" panose="02010509060101010101" pitchFamily="49" charset="-122"/>
              <a:ea typeface="隶书" panose="02010509060101010101" pitchFamily="49" charset="-122"/>
              <a:cs typeface="隶书" panose="02010509060101010101" pitchFamily="49" charset="-122"/>
            </a:endParaRPr>
          </a:p>
        </p:txBody>
      </p:sp>
      <p:sp>
        <p:nvSpPr>
          <p:cNvPr id="2" name="文本框 1"/>
          <p:cNvSpPr txBox="1"/>
          <p:nvPr/>
        </p:nvSpPr>
        <p:spPr>
          <a:xfrm>
            <a:off x="956310" y="1244600"/>
            <a:ext cx="10746740" cy="2995930"/>
          </a:xfrm>
          <a:prstGeom prst="rect">
            <a:avLst/>
          </a:prstGeom>
        </p:spPr>
        <p:txBody>
          <a:bodyPr wrap="square">
            <a:spAutoFit/>
          </a:bodyPr>
          <a:p>
            <a:pPr marL="0" algn="l" defTabSz="914400">
              <a:lnSpc>
                <a:spcPts val="2300"/>
              </a:lnSpc>
              <a:spcBef>
                <a:spcPct val="20000"/>
              </a:spcBef>
              <a:spcAft>
                <a:spcPct val="20000"/>
              </a:spcAft>
              <a:buClr>
                <a:srgbClr val="FF0000"/>
              </a:buClr>
              <a:buSzTx/>
              <a:buNone/>
            </a:pPr>
            <a:r>
              <a:rPr lang="en-US" altLang="zh-CN" sz="2000" dirty="0">
                <a:effectLst>
                  <a:outerShdw blurRad="38100" dist="19050" dir="2700000" algn="tl" rotWithShape="0">
                    <a:schemeClr val="dk1">
                      <a:alpha val="40000"/>
                    </a:schemeClr>
                  </a:outerShdw>
                </a:effectLst>
                <a:latin typeface="隶书" panose="02010509060101010101" pitchFamily="49" charset="-122"/>
                <a:ea typeface="隶书" panose="02010509060101010101" pitchFamily="49" charset="-122"/>
              </a:rPr>
              <a:t>  </a:t>
            </a:r>
            <a:r>
              <a:rPr lang="zh-CN" altLang="en-US" sz="2000" dirty="0">
                <a:effectLst>
                  <a:outerShdw blurRad="38100" dist="19050" dir="2700000" algn="tl" rotWithShape="0">
                    <a:schemeClr val="dk1">
                      <a:alpha val="40000"/>
                    </a:schemeClr>
                  </a:outerShdw>
                </a:effectLst>
                <a:latin typeface="隶书" panose="02010509060101010101" pitchFamily="49" charset="-122"/>
                <a:ea typeface="隶书" panose="02010509060101010101" pitchFamily="49" charset="-122"/>
              </a:rPr>
              <a:t>（1）守时。门童与安保人员，行李员的服务要做到无缝衔接，切忌让宾客等待，让游客等待是一种失“礼”行为，等待时间过长会大大折损酒店服务效果，一岗多责时，应该首先服务好重点宾客。</a:t>
            </a:r>
            <a:endParaRPr lang="zh-CN" altLang="en-US" sz="2000" dirty="0">
              <a:effectLst>
                <a:outerShdw blurRad="38100" dist="19050" dir="2700000" algn="tl" rotWithShape="0">
                  <a:schemeClr val="dk1">
                    <a:alpha val="40000"/>
                  </a:schemeClr>
                </a:outerShdw>
              </a:effectLst>
              <a:latin typeface="隶书" panose="02010509060101010101" pitchFamily="49" charset="-122"/>
              <a:ea typeface="隶书" panose="02010509060101010101" pitchFamily="49" charset="-122"/>
            </a:endParaRPr>
          </a:p>
          <a:p>
            <a:pPr marL="0" algn="l" defTabSz="914400">
              <a:lnSpc>
                <a:spcPts val="2300"/>
              </a:lnSpc>
              <a:spcBef>
                <a:spcPct val="20000"/>
              </a:spcBef>
              <a:spcAft>
                <a:spcPct val="20000"/>
              </a:spcAft>
              <a:buClr>
                <a:srgbClr val="FF0000"/>
              </a:buClr>
              <a:buSzTx/>
              <a:buNone/>
            </a:pPr>
            <a:r>
              <a:rPr lang="en-US" altLang="zh-CN" sz="2000" dirty="0">
                <a:effectLst>
                  <a:outerShdw blurRad="38100" dist="19050" dir="2700000" algn="tl" rotWithShape="0">
                    <a:schemeClr val="dk1">
                      <a:alpha val="40000"/>
                    </a:schemeClr>
                  </a:outerShdw>
                </a:effectLst>
                <a:latin typeface="隶书" panose="02010509060101010101" pitchFamily="49" charset="-122"/>
                <a:ea typeface="隶书" panose="02010509060101010101" pitchFamily="49" charset="-122"/>
              </a:rPr>
              <a:t>  </a:t>
            </a:r>
            <a:r>
              <a:rPr lang="zh-CN" altLang="en-US" sz="2000" dirty="0">
                <a:effectLst>
                  <a:outerShdw blurRad="38100" dist="19050" dir="2700000" algn="tl" rotWithShape="0">
                    <a:schemeClr val="dk1">
                      <a:alpha val="40000"/>
                    </a:schemeClr>
                  </a:outerShdw>
                </a:effectLst>
                <a:latin typeface="隶书" panose="02010509060101010101" pitchFamily="49" charset="-122"/>
                <a:ea typeface="隶书" panose="02010509060101010101" pitchFamily="49" charset="-122"/>
              </a:rPr>
              <a:t>（2）形象。形象走在服务前，个人发型妆容等参照前几章所学内容，总体简洁大方，不浓不严。门童的工作地点在大厅，主要职责是提供接送客服务，要求站有站相，坐有坐相。一般站在酒店大门的两侧，或者台阶下。要求男生站姿魁梧，两脚开立与肩同宽，女生站姿优雅呈现丁字步或者双脚脚尖呈45°，脚后跟自然并拢。</a:t>
            </a:r>
            <a:endParaRPr lang="zh-CN" altLang="en-US" sz="2000" dirty="0">
              <a:effectLst>
                <a:outerShdw blurRad="38100" dist="19050" dir="2700000" algn="tl" rotWithShape="0">
                  <a:schemeClr val="dk1">
                    <a:alpha val="40000"/>
                  </a:schemeClr>
                </a:outerShdw>
              </a:effectLst>
              <a:latin typeface="隶书" panose="02010509060101010101" pitchFamily="49" charset="-122"/>
              <a:ea typeface="隶书" panose="02010509060101010101" pitchFamily="49" charset="-122"/>
            </a:endParaRPr>
          </a:p>
          <a:p>
            <a:pPr marL="0" algn="l" defTabSz="914400">
              <a:lnSpc>
                <a:spcPts val="2300"/>
              </a:lnSpc>
              <a:spcBef>
                <a:spcPct val="20000"/>
              </a:spcBef>
              <a:spcAft>
                <a:spcPct val="20000"/>
              </a:spcAft>
              <a:buClr>
                <a:srgbClr val="FF0000"/>
              </a:buClr>
              <a:buSzTx/>
              <a:buNone/>
            </a:pPr>
            <a:r>
              <a:rPr lang="en-US" altLang="zh-CN" sz="2000" dirty="0">
                <a:effectLst>
                  <a:outerShdw blurRad="38100" dist="19050" dir="2700000" algn="tl" rotWithShape="0">
                    <a:schemeClr val="dk1">
                      <a:alpha val="40000"/>
                    </a:schemeClr>
                  </a:outerShdw>
                </a:effectLst>
                <a:latin typeface="隶书" panose="02010509060101010101" pitchFamily="49" charset="-122"/>
                <a:ea typeface="隶书" panose="02010509060101010101" pitchFamily="49" charset="-122"/>
              </a:rPr>
              <a:t>  </a:t>
            </a:r>
            <a:r>
              <a:rPr lang="zh-CN" altLang="en-US" sz="2000" dirty="0">
                <a:effectLst>
                  <a:outerShdw blurRad="38100" dist="19050" dir="2700000" algn="tl" rotWithShape="0">
                    <a:schemeClr val="dk1">
                      <a:alpha val="40000"/>
                    </a:schemeClr>
                  </a:outerShdw>
                </a:effectLst>
                <a:latin typeface="隶书" panose="02010509060101010101" pitchFamily="49" charset="-122"/>
                <a:ea typeface="隶书" panose="02010509060101010101" pitchFamily="49" charset="-122"/>
              </a:rPr>
              <a:t>（</a:t>
            </a:r>
            <a:r>
              <a:rPr lang="en-US" altLang="zh-CN" sz="2000" dirty="0">
                <a:effectLst>
                  <a:outerShdw blurRad="38100" dist="19050" dir="2700000" algn="tl" rotWithShape="0">
                    <a:schemeClr val="dk1">
                      <a:alpha val="40000"/>
                    </a:schemeClr>
                  </a:outerShdw>
                </a:effectLst>
                <a:latin typeface="隶书" panose="02010509060101010101" pitchFamily="49" charset="-122"/>
                <a:ea typeface="隶书" panose="02010509060101010101" pitchFamily="49" charset="-122"/>
              </a:rPr>
              <a:t>3</a:t>
            </a:r>
            <a:r>
              <a:rPr lang="zh-CN" altLang="en-US" sz="2000" dirty="0">
                <a:effectLst>
                  <a:outerShdw blurRad="38100" dist="19050" dir="2700000" algn="tl" rotWithShape="0">
                    <a:schemeClr val="dk1">
                      <a:alpha val="40000"/>
                    </a:schemeClr>
                  </a:outerShdw>
                </a:effectLst>
                <a:latin typeface="隶书" panose="02010509060101010101" pitchFamily="49" charset="-122"/>
                <a:ea typeface="隶书" panose="02010509060101010101" pitchFamily="49" charset="-122"/>
              </a:rPr>
              <a:t>）服务。迎客时，身体趋前开启车门，用左手拉车门呈</a:t>
            </a:r>
            <a:r>
              <a:rPr lang="en-US" altLang="zh-CN" sz="2000" dirty="0">
                <a:effectLst>
                  <a:outerShdw blurRad="38100" dist="19050" dir="2700000" algn="tl" rotWithShape="0">
                    <a:schemeClr val="dk1">
                      <a:alpha val="40000"/>
                    </a:schemeClr>
                  </a:outerShdw>
                </a:effectLst>
                <a:latin typeface="隶书" panose="02010509060101010101" pitchFamily="49" charset="-122"/>
                <a:ea typeface="隶书" panose="02010509060101010101" pitchFamily="49" charset="-122"/>
              </a:rPr>
              <a:t>70</a:t>
            </a:r>
            <a:r>
              <a:rPr lang="en-US" altLang="en-US" sz="2000" dirty="0">
                <a:effectLst>
                  <a:outerShdw blurRad="38100" dist="19050" dir="2700000" algn="tl" rotWithShape="0">
                    <a:schemeClr val="dk1">
                      <a:alpha val="40000"/>
                    </a:schemeClr>
                  </a:outerShdw>
                </a:effectLst>
                <a:latin typeface="隶书" panose="02010509060101010101" pitchFamily="49" charset="-122"/>
                <a:ea typeface="隶书" panose="02010509060101010101" pitchFamily="49" charset="-122"/>
              </a:rPr>
              <a:t>°</a:t>
            </a:r>
            <a:r>
              <a:rPr lang="zh-CN" altLang="en-US" sz="2000" dirty="0">
                <a:effectLst>
                  <a:outerShdw blurRad="38100" dist="19050" dir="2700000" algn="tl" rotWithShape="0">
                    <a:schemeClr val="dk1">
                      <a:alpha val="40000"/>
                    </a:schemeClr>
                  </a:outerShdw>
                </a:effectLst>
                <a:latin typeface="隶书" panose="02010509060101010101" pitchFamily="49" charset="-122"/>
                <a:ea typeface="隶书" panose="02010509060101010101" pitchFamily="49" charset="-122"/>
              </a:rPr>
              <a:t>，右手挡在车门上沿，为客人护顶。送客时，站在汽车前方</a:t>
            </a:r>
            <a:r>
              <a:rPr lang="en-US" altLang="zh-CN" sz="2000" dirty="0">
                <a:effectLst>
                  <a:outerShdw blurRad="38100" dist="19050" dir="2700000" algn="tl" rotWithShape="0">
                    <a:schemeClr val="dk1">
                      <a:alpha val="40000"/>
                    </a:schemeClr>
                  </a:outerShdw>
                </a:effectLst>
                <a:latin typeface="隶书" panose="02010509060101010101" pitchFamily="49" charset="-122"/>
                <a:ea typeface="隶书" panose="02010509060101010101" pitchFamily="49" charset="-122"/>
              </a:rPr>
              <a:t>1m—0.8m</a:t>
            </a:r>
            <a:r>
              <a:rPr lang="zh-CN" altLang="en-US" sz="2000" dirty="0">
                <a:effectLst>
                  <a:outerShdw blurRad="38100" dist="19050" dir="2700000" algn="tl" rotWithShape="0">
                    <a:schemeClr val="dk1">
                      <a:alpha val="40000"/>
                    </a:schemeClr>
                  </a:outerShdw>
                </a:effectLst>
                <a:latin typeface="隶书" panose="02010509060101010101" pitchFamily="49" charset="-122"/>
                <a:ea typeface="隶书" panose="02010509060101010101" pitchFamily="49" charset="-122"/>
              </a:rPr>
              <a:t>之间，挥手告别，服务过程要全程真诚微笑。</a:t>
            </a:r>
            <a:endParaRPr lang="zh-CN" altLang="en-US" sz="2000" dirty="0">
              <a:effectLst>
                <a:outerShdw blurRad="38100" dist="19050" dir="2700000" algn="tl" rotWithShape="0">
                  <a:schemeClr val="dk1">
                    <a:alpha val="40000"/>
                  </a:schemeClr>
                </a:outerShdw>
              </a:effectLst>
              <a:latin typeface="隶书" panose="02010509060101010101" pitchFamily="49" charset="-122"/>
              <a:ea typeface="隶书" panose="02010509060101010101" pitchFamily="49" charset="-122"/>
            </a:endParaRPr>
          </a:p>
        </p:txBody>
      </p:sp>
      <p:pic>
        <p:nvPicPr>
          <p:cNvPr id="28" name="图片 4" descr="6825d638d78281ab557e28bf48b3fd2"/>
          <p:cNvPicPr>
            <a:picLocks noChangeAspect="1"/>
          </p:cNvPicPr>
          <p:nvPr/>
        </p:nvPicPr>
        <p:blipFill>
          <a:blip r:embed="rId1"/>
          <a:stretch>
            <a:fillRect/>
          </a:stretch>
        </p:blipFill>
        <p:spPr>
          <a:xfrm>
            <a:off x="6239510" y="4316730"/>
            <a:ext cx="3136265" cy="1861185"/>
          </a:xfrm>
          <a:prstGeom prst="rect">
            <a:avLst/>
          </a:prstGeom>
          <a:noFill/>
          <a:ln>
            <a:noFill/>
          </a:ln>
        </p:spPr>
      </p:pic>
      <p:pic>
        <p:nvPicPr>
          <p:cNvPr id="4" name="图片 3" descr="b3b900aedceb7d86a22b0b34516aedb"/>
          <p:cNvPicPr>
            <a:picLocks noChangeAspect="1"/>
          </p:cNvPicPr>
          <p:nvPr/>
        </p:nvPicPr>
        <p:blipFill>
          <a:blip r:embed="rId2"/>
          <a:stretch>
            <a:fillRect/>
          </a:stretch>
        </p:blipFill>
        <p:spPr>
          <a:xfrm>
            <a:off x="2106295" y="4316095"/>
            <a:ext cx="3331210" cy="1861820"/>
          </a:xfrm>
          <a:prstGeom prst="rect">
            <a:avLst/>
          </a:prstGeom>
          <a:noFill/>
          <a:ln>
            <a:noFill/>
          </a:ln>
        </p:spPr>
      </p:pic>
    </p:spTree>
  </p:cSld>
  <p:clrMapOvr>
    <a:masterClrMapping/>
  </p:clrMapOvr>
  <p:transition spd="slow">
    <p:wipe dir="d"/>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96925" y="1344295"/>
            <a:ext cx="10820400" cy="4439920"/>
          </a:xfrm>
          <a:prstGeom prst="rect">
            <a:avLst/>
          </a:prstGeom>
        </p:spPr>
        <p:txBody>
          <a:bodyPr wrap="square">
            <a:noAutofit/>
          </a:bodyPr>
          <a:lstStyle/>
          <a:p>
            <a:pPr marL="0" lvl="1" algn="l">
              <a:lnSpc>
                <a:spcPts val="2300"/>
              </a:lnSpc>
              <a:spcBef>
                <a:spcPct val="20000"/>
              </a:spcBef>
              <a:spcAft>
                <a:spcPct val="20000"/>
              </a:spcAft>
              <a:buClr>
                <a:srgbClr val="FF0000"/>
              </a:buClr>
              <a:buSzTx/>
              <a:buNone/>
            </a:pPr>
            <a:r>
              <a:rPr lang="en-US" altLang="zh-CN" dirty="0">
                <a:effectLst>
                  <a:outerShdw blurRad="38100" dist="19050" dir="2700000" algn="tl" rotWithShape="0">
                    <a:schemeClr val="dk1">
                      <a:alpha val="40000"/>
                    </a:schemeClr>
                  </a:outerShdw>
                </a:effectLst>
                <a:latin typeface="隶书" panose="02010509060101010101" pitchFamily="49" charset="-122"/>
                <a:ea typeface="隶书" panose="02010509060101010101" pitchFamily="49" charset="-122"/>
              </a:rPr>
              <a:t>  </a:t>
            </a:r>
            <a:r>
              <a:rPr lang="zh-CN" altLang="en-US" dirty="0">
                <a:effectLst>
                  <a:outerShdw blurRad="38100" dist="19050" dir="2700000" algn="tl" rotWithShape="0">
                    <a:schemeClr val="dk1">
                      <a:alpha val="40000"/>
                    </a:schemeClr>
                  </a:outerShdw>
                </a:effectLst>
                <a:latin typeface="隶书" panose="02010509060101010101" pitchFamily="49" charset="-122"/>
                <a:ea typeface="隶书" panose="02010509060101010101" pitchFamily="49" charset="-122"/>
              </a:rPr>
              <a:t>酒店行李员的主要职责是向宾客提供酒店行李服务，高星级酒店的行李服务又被称呼为“金钥匙”服务。</a:t>
            </a:r>
            <a:endParaRPr lang="zh-CN" altLang="en-US" dirty="0">
              <a:effectLst>
                <a:outerShdw blurRad="38100" dist="19050" dir="2700000" algn="tl" rotWithShape="0">
                  <a:schemeClr val="dk1">
                    <a:alpha val="40000"/>
                  </a:schemeClr>
                </a:outerShdw>
              </a:effectLst>
              <a:latin typeface="隶书" panose="02010509060101010101" pitchFamily="49" charset="-122"/>
              <a:ea typeface="隶书" panose="02010509060101010101" pitchFamily="49" charset="-122"/>
            </a:endParaRPr>
          </a:p>
          <a:p>
            <a:pPr marL="0" lvl="1" algn="l">
              <a:lnSpc>
                <a:spcPts val="2300"/>
              </a:lnSpc>
              <a:spcBef>
                <a:spcPct val="20000"/>
              </a:spcBef>
              <a:spcAft>
                <a:spcPct val="20000"/>
              </a:spcAft>
              <a:buClr>
                <a:srgbClr val="FF0000"/>
              </a:buClr>
              <a:buSzTx/>
              <a:buNone/>
            </a:pPr>
            <a:r>
              <a:rPr lang="en-US" altLang="zh-CN" dirty="0">
                <a:effectLst>
                  <a:outerShdw blurRad="38100" dist="19050" dir="2700000" algn="tl" rotWithShape="0">
                    <a:schemeClr val="dk1">
                      <a:alpha val="40000"/>
                    </a:schemeClr>
                  </a:outerShdw>
                </a:effectLst>
                <a:latin typeface="隶书" panose="02010509060101010101" pitchFamily="49" charset="-122"/>
                <a:ea typeface="隶书" panose="02010509060101010101" pitchFamily="49" charset="-122"/>
              </a:rPr>
              <a:t>  </a:t>
            </a:r>
            <a:r>
              <a:rPr lang="zh-CN" altLang="en-US" dirty="0">
                <a:effectLst>
                  <a:outerShdw blurRad="38100" dist="19050" dir="2700000" algn="tl" rotWithShape="0">
                    <a:schemeClr val="dk1">
                      <a:alpha val="40000"/>
                    </a:schemeClr>
                  </a:outerShdw>
                </a:effectLst>
                <a:latin typeface="隶书" panose="02010509060101010101" pitchFamily="49" charset="-122"/>
                <a:ea typeface="隶书" panose="02010509060101010101" pitchFamily="49" charset="-122"/>
              </a:rPr>
              <a:t>（1）主动热情服务。行李员在对客服务过程中要主动热情。清点行李时，邀请客人一同前往。</a:t>
            </a:r>
            <a:endParaRPr lang="zh-CN" altLang="en-US" dirty="0">
              <a:effectLst>
                <a:outerShdw blurRad="38100" dist="19050" dir="2700000" algn="tl" rotWithShape="0">
                  <a:schemeClr val="dk1">
                    <a:alpha val="40000"/>
                  </a:schemeClr>
                </a:outerShdw>
              </a:effectLst>
              <a:latin typeface="隶书" panose="02010509060101010101" pitchFamily="49" charset="-122"/>
              <a:ea typeface="隶书" panose="02010509060101010101" pitchFamily="49" charset="-122"/>
            </a:endParaRPr>
          </a:p>
          <a:p>
            <a:pPr marL="0" lvl="1" algn="l">
              <a:lnSpc>
                <a:spcPts val="2300"/>
              </a:lnSpc>
              <a:spcBef>
                <a:spcPct val="20000"/>
              </a:spcBef>
              <a:spcAft>
                <a:spcPct val="20000"/>
              </a:spcAft>
              <a:buClr>
                <a:srgbClr val="FF0000"/>
              </a:buClr>
              <a:buSzTx/>
              <a:buNone/>
            </a:pPr>
            <a:r>
              <a:rPr lang="en-US" altLang="zh-CN" dirty="0">
                <a:effectLst>
                  <a:outerShdw blurRad="38100" dist="19050" dir="2700000" algn="tl" rotWithShape="0">
                    <a:schemeClr val="dk1">
                      <a:alpha val="40000"/>
                    </a:schemeClr>
                  </a:outerShdw>
                </a:effectLst>
                <a:latin typeface="隶书" panose="02010509060101010101" pitchFamily="49" charset="-122"/>
                <a:ea typeface="隶书" panose="02010509060101010101" pitchFamily="49" charset="-122"/>
              </a:rPr>
              <a:t>  </a:t>
            </a:r>
            <a:r>
              <a:rPr lang="zh-CN" altLang="en-US" dirty="0">
                <a:effectLst>
                  <a:outerShdw blurRad="38100" dist="19050" dir="2700000" algn="tl" rotWithShape="0">
                    <a:schemeClr val="dk1">
                      <a:alpha val="40000"/>
                    </a:schemeClr>
                  </a:outerShdw>
                </a:effectLst>
                <a:latin typeface="隶书" panose="02010509060101010101" pitchFamily="49" charset="-122"/>
                <a:ea typeface="隶书" panose="02010509060101010101" pitchFamily="49" charset="-122"/>
              </a:rPr>
              <a:t>（2）尊重客人。涉及客人隐私，礼貌询问客人意见，尊重客人选择，不可自以为是。</a:t>
            </a:r>
            <a:endParaRPr lang="zh-CN" altLang="en-US" dirty="0">
              <a:effectLst>
                <a:outerShdw blurRad="38100" dist="19050" dir="2700000" algn="tl" rotWithShape="0">
                  <a:schemeClr val="dk1">
                    <a:alpha val="40000"/>
                  </a:schemeClr>
                </a:outerShdw>
              </a:effectLst>
              <a:latin typeface="隶书" panose="02010509060101010101" pitchFamily="49" charset="-122"/>
              <a:ea typeface="隶书" panose="02010509060101010101" pitchFamily="49" charset="-122"/>
            </a:endParaRPr>
          </a:p>
          <a:p>
            <a:pPr marL="0" lvl="1" algn="l">
              <a:lnSpc>
                <a:spcPts val="2300"/>
              </a:lnSpc>
              <a:spcBef>
                <a:spcPct val="20000"/>
              </a:spcBef>
              <a:spcAft>
                <a:spcPct val="20000"/>
              </a:spcAft>
              <a:buClr>
                <a:srgbClr val="FF0000"/>
              </a:buClr>
              <a:buSzTx/>
              <a:buNone/>
            </a:pPr>
            <a:r>
              <a:rPr lang="en-US" altLang="zh-CN" dirty="0">
                <a:effectLst>
                  <a:outerShdw blurRad="38100" dist="19050" dir="2700000" algn="tl" rotWithShape="0">
                    <a:schemeClr val="dk1">
                      <a:alpha val="40000"/>
                    </a:schemeClr>
                  </a:outerShdw>
                </a:effectLst>
                <a:latin typeface="隶书" panose="02010509060101010101" pitchFamily="49" charset="-122"/>
                <a:ea typeface="隶书" panose="02010509060101010101" pitchFamily="49" charset="-122"/>
              </a:rPr>
              <a:t>  </a:t>
            </a:r>
            <a:r>
              <a:rPr lang="zh-CN" altLang="en-US" dirty="0">
                <a:effectLst>
                  <a:outerShdw blurRad="38100" dist="19050" dir="2700000" algn="tl" rotWithShape="0">
                    <a:schemeClr val="dk1">
                      <a:alpha val="40000"/>
                    </a:schemeClr>
                  </a:outerShdw>
                </a:effectLst>
                <a:latin typeface="隶书" panose="02010509060101010101" pitchFamily="49" charset="-122"/>
                <a:ea typeface="隶书" panose="02010509060101010101" pitchFamily="49" charset="-122"/>
              </a:rPr>
              <a:t>（3）电梯礼仪。陪同客人乘坐电梯时，应主动按电梯呼叫按钮，请客人先进，进入电梯后，主动按下客人要去的楼层，稍加寒暄，电梯内尽量侧身面对客人。电梯到达后，一手按住开门按钮，另一手并顺势做出请的动作，请客人先出电梯，自己立刻步出电梯，并热诚地引导行进的方向。</a:t>
            </a:r>
            <a:endParaRPr lang="zh-CN" altLang="en-US" dirty="0">
              <a:effectLst>
                <a:outerShdw blurRad="38100" dist="19050" dir="2700000" algn="tl" rotWithShape="0">
                  <a:schemeClr val="dk1">
                    <a:alpha val="40000"/>
                  </a:schemeClr>
                </a:outerShdw>
              </a:effectLst>
              <a:latin typeface="隶书" panose="02010509060101010101" pitchFamily="49" charset="-122"/>
              <a:ea typeface="隶书" panose="02010509060101010101" pitchFamily="49" charset="-122"/>
            </a:endParaRPr>
          </a:p>
          <a:p>
            <a:pPr marL="0" lvl="1" algn="l">
              <a:lnSpc>
                <a:spcPts val="2300"/>
              </a:lnSpc>
              <a:spcBef>
                <a:spcPct val="20000"/>
              </a:spcBef>
              <a:spcAft>
                <a:spcPct val="20000"/>
              </a:spcAft>
              <a:buClr>
                <a:srgbClr val="FF0000"/>
              </a:buClr>
              <a:buSzTx/>
              <a:buNone/>
            </a:pPr>
            <a:r>
              <a:rPr lang="en-US" altLang="zh-CN" dirty="0">
                <a:effectLst>
                  <a:outerShdw blurRad="38100" dist="19050" dir="2700000" algn="tl" rotWithShape="0">
                    <a:schemeClr val="dk1">
                      <a:alpha val="40000"/>
                    </a:schemeClr>
                  </a:outerShdw>
                </a:effectLst>
                <a:latin typeface="隶书" panose="02010509060101010101" pitchFamily="49" charset="-122"/>
                <a:ea typeface="隶书" panose="02010509060101010101" pitchFamily="49" charset="-122"/>
              </a:rPr>
              <a:t>  </a:t>
            </a:r>
            <a:r>
              <a:rPr lang="zh-CN" altLang="en-US" dirty="0">
                <a:effectLst>
                  <a:outerShdw blurRad="38100" dist="19050" dir="2700000" algn="tl" rotWithShape="0">
                    <a:schemeClr val="dk1">
                      <a:alpha val="40000"/>
                    </a:schemeClr>
                  </a:outerShdw>
                </a:effectLst>
                <a:latin typeface="隶书" panose="02010509060101010101" pitchFamily="49" charset="-122"/>
                <a:ea typeface="隶书" panose="02010509060101010101" pitchFamily="49" charset="-122"/>
              </a:rPr>
              <a:t>（4）引客进入客房时，应该先确认客房状态，确认客房状态为正常待售后，先于宾客进入客房，按照要求放置好行李，并及时为客人介绍客房设施及使用技巧，后礼貌告别，退出。如有异常应该马上退出，联系总台协调解决。</a:t>
            </a:r>
            <a:endParaRPr lang="zh-CN" altLang="en-US" dirty="0">
              <a:effectLst>
                <a:outerShdw blurRad="38100" dist="19050" dir="2700000" algn="tl" rotWithShape="0">
                  <a:schemeClr val="dk1">
                    <a:alpha val="40000"/>
                  </a:schemeClr>
                </a:outerShdw>
              </a:effectLst>
              <a:latin typeface="隶书" panose="02010509060101010101" pitchFamily="49" charset="-122"/>
              <a:ea typeface="隶书" panose="02010509060101010101" pitchFamily="49" charset="-122"/>
            </a:endParaRPr>
          </a:p>
          <a:p>
            <a:pPr marL="0" lvl="1" algn="l">
              <a:lnSpc>
                <a:spcPts val="2300"/>
              </a:lnSpc>
              <a:spcBef>
                <a:spcPct val="20000"/>
              </a:spcBef>
              <a:spcAft>
                <a:spcPct val="20000"/>
              </a:spcAft>
              <a:buClr>
                <a:srgbClr val="FF0000"/>
              </a:buClr>
              <a:buSzTx/>
              <a:buNone/>
            </a:pPr>
            <a:r>
              <a:rPr lang="en-US" altLang="zh-CN" dirty="0">
                <a:effectLst>
                  <a:outerShdw blurRad="38100" dist="19050" dir="2700000" algn="tl" rotWithShape="0">
                    <a:schemeClr val="dk1">
                      <a:alpha val="40000"/>
                    </a:schemeClr>
                  </a:outerShdw>
                </a:effectLst>
                <a:latin typeface="隶书" panose="02010509060101010101" pitchFamily="49" charset="-122"/>
                <a:ea typeface="隶书" panose="02010509060101010101" pitchFamily="49" charset="-122"/>
              </a:rPr>
              <a:t>  </a:t>
            </a:r>
            <a:r>
              <a:rPr lang="zh-CN" altLang="en-US" dirty="0">
                <a:effectLst>
                  <a:outerShdw blurRad="38100" dist="19050" dir="2700000" algn="tl" rotWithShape="0">
                    <a:schemeClr val="dk1">
                      <a:alpha val="40000"/>
                    </a:schemeClr>
                  </a:outerShdw>
                </a:effectLst>
                <a:latin typeface="隶书" panose="02010509060101010101" pitchFamily="49" charset="-122"/>
                <a:ea typeface="隶书" panose="02010509060101010101" pitchFamily="49" charset="-122"/>
              </a:rPr>
              <a:t>（5）后续有服务需再次进入客房时，先按门铃，再敲门，敲门之前站在房门前与房门相距半步左右，两眼直视猫眼，并主动表明身份。</a:t>
            </a:r>
            <a:endParaRPr lang="zh-CN" altLang="en-US" dirty="0">
              <a:effectLst>
                <a:outerShdw blurRad="38100" dist="19050" dir="2700000" algn="tl" rotWithShape="0">
                  <a:schemeClr val="dk1">
                    <a:alpha val="40000"/>
                  </a:schemeClr>
                </a:outerShdw>
              </a:effectLst>
              <a:latin typeface="隶书" panose="02010509060101010101" pitchFamily="49" charset="-122"/>
              <a:ea typeface="隶书" panose="02010509060101010101" pitchFamily="49" charset="-122"/>
            </a:endParaRPr>
          </a:p>
        </p:txBody>
      </p:sp>
      <p:sp>
        <p:nvSpPr>
          <p:cNvPr id="7" name="标题 1"/>
          <p:cNvSpPr>
            <a:spLocks noGrp="1"/>
          </p:cNvSpPr>
          <p:nvPr>
            <p:ph type="title"/>
          </p:nvPr>
        </p:nvSpPr>
        <p:spPr>
          <a:xfrm>
            <a:off x="1499870" y="588645"/>
            <a:ext cx="7942580" cy="933450"/>
          </a:xfrm>
        </p:spPr>
        <p:txBody>
          <a:bodyPr>
            <a:noAutofit/>
          </a:bodyPr>
          <a:lstStyle/>
          <a:p>
            <a:r>
              <a:rPr lang="zh-CN" altLang="en-US" sz="3200" dirty="0">
                <a:effectLst>
                  <a:outerShdw blurRad="38100" dist="19050" dir="2700000" algn="tl" rotWithShape="0">
                    <a:schemeClr val="dk1">
                      <a:alpha val="40000"/>
                    </a:schemeClr>
                  </a:outerShdw>
                </a:effectLst>
                <a:latin typeface="隶书" panose="02010509060101010101" pitchFamily="49" charset="-122"/>
                <a:ea typeface="隶书" panose="02010509060101010101" pitchFamily="49" charset="-122"/>
                <a:sym typeface="+mn-ea"/>
              </a:rPr>
              <a:t>（二）前厅迎客礼仪——行李员岗位要求</a:t>
            </a:r>
            <a:endParaRPr lang="zh-CN" altLang="en-US" sz="3200" dirty="0"/>
          </a:p>
        </p:txBody>
      </p:sp>
    </p:spTree>
  </p:cSld>
  <p:clrMapOvr>
    <a:masterClrMapping/>
  </p:clrMapOvr>
  <p:transition spd="slow">
    <p:wipe dir="d"/>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96925" y="1344295"/>
            <a:ext cx="10820400" cy="4439920"/>
          </a:xfrm>
          <a:prstGeom prst="rect">
            <a:avLst/>
          </a:prstGeom>
        </p:spPr>
        <p:txBody>
          <a:bodyPr wrap="square">
            <a:noAutofit/>
          </a:bodyPr>
          <a:lstStyle/>
          <a:p>
            <a:pPr marL="0" lvl="1" algn="l">
              <a:lnSpc>
                <a:spcPts val="2300"/>
              </a:lnSpc>
              <a:spcBef>
                <a:spcPct val="20000"/>
              </a:spcBef>
              <a:spcAft>
                <a:spcPct val="20000"/>
              </a:spcAft>
              <a:buClr>
                <a:srgbClr val="FF0000"/>
              </a:buClr>
              <a:buSzTx/>
              <a:buNone/>
            </a:pPr>
            <a:r>
              <a:rPr lang="en-US" altLang="zh-CN" dirty="0">
                <a:effectLst>
                  <a:outerShdw blurRad="38100" dist="19050" dir="2700000" algn="tl" rotWithShape="0">
                    <a:schemeClr val="dk1">
                      <a:alpha val="40000"/>
                    </a:schemeClr>
                  </a:outerShdw>
                </a:effectLst>
                <a:latin typeface="隶书" panose="02010509060101010101" pitchFamily="49" charset="-122"/>
                <a:ea typeface="隶书" panose="02010509060101010101" pitchFamily="49" charset="-122"/>
                <a:sym typeface="+mn-ea"/>
              </a:rPr>
              <a:t>   </a:t>
            </a:r>
            <a:r>
              <a:rPr lang="zh-CN" altLang="en-US" dirty="0">
                <a:effectLst>
                  <a:outerShdw blurRad="38100" dist="19050" dir="2700000" algn="tl" rotWithShape="0">
                    <a:schemeClr val="dk1">
                      <a:alpha val="40000"/>
                    </a:schemeClr>
                  </a:outerShdw>
                </a:effectLst>
                <a:latin typeface="隶书" panose="02010509060101010101" pitchFamily="49" charset="-122"/>
                <a:ea typeface="隶书" panose="02010509060101010101" pitchFamily="49" charset="-122"/>
              </a:rPr>
              <a:t>前台接待（图</a:t>
            </a:r>
            <a:r>
              <a:rPr lang="en-US" altLang="zh-CN" dirty="0">
                <a:effectLst>
                  <a:outerShdw blurRad="38100" dist="19050" dir="2700000" algn="tl" rotWithShape="0">
                    <a:schemeClr val="dk1">
                      <a:alpha val="40000"/>
                    </a:schemeClr>
                  </a:outerShdw>
                </a:effectLst>
                <a:latin typeface="隶书" panose="02010509060101010101" pitchFamily="49" charset="-122"/>
                <a:ea typeface="隶书" panose="02010509060101010101" pitchFamily="49" charset="-122"/>
              </a:rPr>
              <a:t>5-1-4</a:t>
            </a:r>
            <a:r>
              <a:rPr lang="zh-CN" altLang="en-US" dirty="0">
                <a:effectLst>
                  <a:outerShdw blurRad="38100" dist="19050" dir="2700000" algn="tl" rotWithShape="0">
                    <a:schemeClr val="dk1">
                      <a:alpha val="40000"/>
                    </a:schemeClr>
                  </a:outerShdw>
                </a:effectLst>
                <a:latin typeface="隶书" panose="02010509060101010101" pitchFamily="49" charset="-122"/>
                <a:ea typeface="隶书" panose="02010509060101010101" pitchFamily="49" charset="-122"/>
              </a:rPr>
              <a:t>前台服务员）是前厅接待的核心部门，也是整个酒店的综合职能部门，在整个酒店服务中都处于非常重要的位置。</a:t>
            </a:r>
            <a:endParaRPr lang="zh-CN" altLang="en-US" dirty="0">
              <a:effectLst>
                <a:outerShdw blurRad="38100" dist="19050" dir="2700000" algn="tl" rotWithShape="0">
                  <a:schemeClr val="dk1">
                    <a:alpha val="40000"/>
                  </a:schemeClr>
                </a:outerShdw>
              </a:effectLst>
              <a:latin typeface="隶书" panose="02010509060101010101" pitchFamily="49" charset="-122"/>
              <a:ea typeface="隶书" panose="02010509060101010101" pitchFamily="49" charset="-122"/>
            </a:endParaRPr>
          </a:p>
          <a:p>
            <a:pPr marL="0" lvl="1" algn="l">
              <a:lnSpc>
                <a:spcPts val="2300"/>
              </a:lnSpc>
              <a:spcBef>
                <a:spcPct val="20000"/>
              </a:spcBef>
              <a:spcAft>
                <a:spcPct val="20000"/>
              </a:spcAft>
              <a:buClr>
                <a:srgbClr val="FF0000"/>
              </a:buClr>
              <a:buSzTx/>
              <a:buNone/>
            </a:pPr>
            <a:r>
              <a:rPr lang="en-US" dirty="0">
                <a:effectLst>
                  <a:outerShdw blurRad="38100" dist="19050" dir="2700000" algn="tl" rotWithShape="0">
                    <a:schemeClr val="dk1">
                      <a:alpha val="40000"/>
                    </a:schemeClr>
                  </a:outerShdw>
                </a:effectLst>
                <a:latin typeface="隶书" panose="02010509060101010101" pitchFamily="49" charset="-122"/>
                <a:ea typeface="隶书" panose="02010509060101010101" pitchFamily="49" charset="-122"/>
              </a:rPr>
              <a:t>1.</a:t>
            </a:r>
            <a:r>
              <a:rPr lang="zh-CN" altLang="en-US" dirty="0">
                <a:effectLst>
                  <a:outerShdw blurRad="38100" dist="19050" dir="2700000" algn="tl" rotWithShape="0">
                    <a:schemeClr val="dk1">
                      <a:alpha val="40000"/>
                    </a:schemeClr>
                  </a:outerShdw>
                </a:effectLst>
                <a:latin typeface="隶书" panose="02010509060101010101" pitchFamily="49" charset="-122"/>
                <a:ea typeface="隶书" panose="02010509060101010101" pitchFamily="49" charset="-122"/>
              </a:rPr>
              <a:t>距离产生美。客人走向距台前</a:t>
            </a:r>
            <a:r>
              <a:rPr lang="en-US" altLang="zh-CN" dirty="0">
                <a:effectLst>
                  <a:outerShdw blurRad="38100" dist="19050" dir="2700000" algn="tl" rotWithShape="0">
                    <a:schemeClr val="dk1">
                      <a:alpha val="40000"/>
                    </a:schemeClr>
                  </a:outerShdw>
                </a:effectLst>
                <a:latin typeface="隶书" panose="02010509060101010101" pitchFamily="49" charset="-122"/>
                <a:ea typeface="隶书" panose="02010509060101010101" pitchFamily="49" charset="-122"/>
              </a:rPr>
              <a:t>2</a:t>
            </a:r>
            <a:r>
              <a:rPr lang="zh-CN" altLang="en-US" dirty="0">
                <a:effectLst>
                  <a:outerShdw blurRad="38100" dist="19050" dir="2700000" algn="tl" rotWithShape="0">
                    <a:schemeClr val="dk1">
                      <a:alpha val="40000"/>
                    </a:schemeClr>
                  </a:outerShdw>
                </a:effectLst>
                <a:latin typeface="隶书" panose="02010509060101010101" pitchFamily="49" charset="-122"/>
                <a:ea typeface="隶书" panose="02010509060101010101" pitchFamily="49" charset="-122"/>
              </a:rPr>
              <a:t>米，注视，微笑并致以问候；</a:t>
            </a:r>
            <a:endParaRPr lang="zh-CN" altLang="en-US" dirty="0">
              <a:effectLst>
                <a:outerShdw blurRad="38100" dist="19050" dir="2700000" algn="tl" rotWithShape="0">
                  <a:schemeClr val="dk1">
                    <a:alpha val="40000"/>
                  </a:schemeClr>
                </a:outerShdw>
              </a:effectLst>
              <a:latin typeface="隶书" panose="02010509060101010101" pitchFamily="49" charset="-122"/>
              <a:ea typeface="隶书" panose="02010509060101010101" pitchFamily="49" charset="-122"/>
            </a:endParaRPr>
          </a:p>
          <a:p>
            <a:pPr marL="0" lvl="1" algn="l">
              <a:lnSpc>
                <a:spcPts val="2300"/>
              </a:lnSpc>
              <a:spcBef>
                <a:spcPct val="20000"/>
              </a:spcBef>
              <a:spcAft>
                <a:spcPct val="20000"/>
              </a:spcAft>
              <a:buClr>
                <a:srgbClr val="FF0000"/>
              </a:buClr>
              <a:buSzTx/>
              <a:buNone/>
            </a:pPr>
            <a:r>
              <a:rPr lang="en-US" dirty="0">
                <a:effectLst>
                  <a:outerShdw blurRad="38100" dist="19050" dir="2700000" algn="tl" rotWithShape="0">
                    <a:schemeClr val="dk1">
                      <a:alpha val="40000"/>
                    </a:schemeClr>
                  </a:outerShdw>
                </a:effectLst>
                <a:latin typeface="隶书" panose="02010509060101010101" pitchFamily="49" charset="-122"/>
                <a:ea typeface="隶书" panose="02010509060101010101" pitchFamily="49" charset="-122"/>
              </a:rPr>
              <a:t>2.</a:t>
            </a:r>
            <a:r>
              <a:rPr lang="zh-CN" altLang="en-US" dirty="0">
                <a:effectLst>
                  <a:outerShdw blurRad="38100" dist="19050" dir="2700000" algn="tl" rotWithShape="0">
                    <a:schemeClr val="dk1">
                      <a:alpha val="40000"/>
                    </a:schemeClr>
                  </a:outerShdw>
                </a:effectLst>
                <a:latin typeface="隶书" panose="02010509060101010101" pitchFamily="49" charset="-122"/>
                <a:ea typeface="隶书" panose="02010509060101010101" pitchFamily="49" charset="-122"/>
              </a:rPr>
              <a:t>主动为客人提供房型信息，迅速为其查找订单，礼貌询问客人住宿需求；</a:t>
            </a:r>
            <a:endParaRPr lang="zh-CN" altLang="en-US" dirty="0">
              <a:effectLst>
                <a:outerShdw blurRad="38100" dist="19050" dir="2700000" algn="tl" rotWithShape="0">
                  <a:schemeClr val="dk1">
                    <a:alpha val="40000"/>
                  </a:schemeClr>
                </a:outerShdw>
              </a:effectLst>
              <a:latin typeface="隶书" panose="02010509060101010101" pitchFamily="49" charset="-122"/>
              <a:ea typeface="隶书" panose="02010509060101010101" pitchFamily="49" charset="-122"/>
            </a:endParaRPr>
          </a:p>
          <a:p>
            <a:pPr marL="0" lvl="1" algn="l">
              <a:lnSpc>
                <a:spcPts val="2300"/>
              </a:lnSpc>
              <a:spcBef>
                <a:spcPct val="20000"/>
              </a:spcBef>
              <a:spcAft>
                <a:spcPct val="20000"/>
              </a:spcAft>
              <a:buClr>
                <a:srgbClr val="FF0000"/>
              </a:buClr>
              <a:buSzTx/>
              <a:buNone/>
            </a:pPr>
            <a:r>
              <a:rPr lang="en-US" dirty="0">
                <a:effectLst>
                  <a:outerShdw blurRad="38100" dist="19050" dir="2700000" algn="tl" rotWithShape="0">
                    <a:schemeClr val="dk1">
                      <a:alpha val="40000"/>
                    </a:schemeClr>
                  </a:outerShdw>
                </a:effectLst>
                <a:latin typeface="隶书" panose="02010509060101010101" pitchFamily="49" charset="-122"/>
                <a:ea typeface="隶书" panose="02010509060101010101" pitchFamily="49" charset="-122"/>
              </a:rPr>
              <a:t>3.</a:t>
            </a:r>
            <a:r>
              <a:rPr lang="zh-CN" altLang="en-US" dirty="0">
                <a:effectLst>
                  <a:outerShdw blurRad="38100" dist="19050" dir="2700000" algn="tl" rotWithShape="0">
                    <a:schemeClr val="dk1">
                      <a:alpha val="40000"/>
                    </a:schemeClr>
                  </a:outerShdw>
                </a:effectLst>
                <a:latin typeface="隶书" panose="02010509060101010101" pitchFamily="49" charset="-122"/>
                <a:ea typeface="隶书" panose="02010509060101010101" pitchFamily="49" charset="-122"/>
              </a:rPr>
              <a:t>双手为客人递上房卡，并告知其房号楼层，早餐开餐时间地点；</a:t>
            </a:r>
            <a:endParaRPr lang="zh-CN" altLang="en-US" dirty="0">
              <a:effectLst>
                <a:outerShdw blurRad="38100" dist="19050" dir="2700000" algn="tl" rotWithShape="0">
                  <a:schemeClr val="dk1">
                    <a:alpha val="40000"/>
                  </a:schemeClr>
                </a:outerShdw>
              </a:effectLst>
              <a:latin typeface="隶书" panose="02010509060101010101" pitchFamily="49" charset="-122"/>
              <a:ea typeface="隶书" panose="02010509060101010101" pitchFamily="49" charset="-122"/>
            </a:endParaRPr>
          </a:p>
          <a:p>
            <a:pPr marL="0" lvl="1" algn="l">
              <a:lnSpc>
                <a:spcPts val="2300"/>
              </a:lnSpc>
              <a:spcBef>
                <a:spcPct val="20000"/>
              </a:spcBef>
              <a:spcAft>
                <a:spcPct val="20000"/>
              </a:spcAft>
              <a:buClr>
                <a:srgbClr val="FF0000"/>
              </a:buClr>
              <a:buSzTx/>
              <a:buNone/>
            </a:pPr>
            <a:r>
              <a:rPr lang="en-US" dirty="0">
                <a:effectLst>
                  <a:outerShdw blurRad="38100" dist="19050" dir="2700000" algn="tl" rotWithShape="0">
                    <a:schemeClr val="dk1">
                      <a:alpha val="40000"/>
                    </a:schemeClr>
                  </a:outerShdw>
                </a:effectLst>
                <a:latin typeface="隶书" panose="02010509060101010101" pitchFamily="49" charset="-122"/>
                <a:ea typeface="隶书" panose="02010509060101010101" pitchFamily="49" charset="-122"/>
              </a:rPr>
              <a:t>4.</a:t>
            </a:r>
            <a:r>
              <a:rPr lang="zh-CN" altLang="en-US" dirty="0">
                <a:effectLst>
                  <a:outerShdw blurRad="38100" dist="19050" dir="2700000" algn="tl" rotWithShape="0">
                    <a:schemeClr val="dk1">
                      <a:alpha val="40000"/>
                    </a:schemeClr>
                  </a:outerShdw>
                </a:effectLst>
                <a:latin typeface="隶书" panose="02010509060101010101" pitchFamily="49" charset="-122"/>
                <a:ea typeface="隶书" panose="02010509060101010101" pitchFamily="49" charset="-122"/>
              </a:rPr>
              <a:t>礼貌告别，美好祝福。</a:t>
            </a:r>
            <a:endParaRPr lang="zh-CN" altLang="en-US" dirty="0">
              <a:effectLst>
                <a:outerShdw blurRad="38100" dist="19050" dir="2700000" algn="tl" rotWithShape="0">
                  <a:schemeClr val="dk1">
                    <a:alpha val="40000"/>
                  </a:schemeClr>
                </a:outerShdw>
              </a:effectLst>
              <a:latin typeface="隶书" panose="02010509060101010101" pitchFamily="49" charset="-122"/>
              <a:ea typeface="隶书" panose="02010509060101010101" pitchFamily="49" charset="-122"/>
            </a:endParaRPr>
          </a:p>
        </p:txBody>
      </p:sp>
      <p:sp>
        <p:nvSpPr>
          <p:cNvPr id="7" name="标题 1"/>
          <p:cNvSpPr>
            <a:spLocks noGrp="1"/>
          </p:cNvSpPr>
          <p:nvPr>
            <p:ph type="title"/>
          </p:nvPr>
        </p:nvSpPr>
        <p:spPr>
          <a:xfrm>
            <a:off x="1499870" y="588645"/>
            <a:ext cx="7942580" cy="933450"/>
          </a:xfrm>
        </p:spPr>
        <p:txBody>
          <a:bodyPr>
            <a:noAutofit/>
          </a:bodyPr>
          <a:lstStyle/>
          <a:p>
            <a:r>
              <a:rPr lang="zh-CN" altLang="en-US" sz="3200" dirty="0">
                <a:effectLst>
                  <a:outerShdw blurRad="38100" dist="19050" dir="2700000" algn="tl" rotWithShape="0">
                    <a:schemeClr val="dk1">
                      <a:alpha val="40000"/>
                    </a:schemeClr>
                  </a:outerShdw>
                </a:effectLst>
                <a:latin typeface="隶书" panose="02010509060101010101" pitchFamily="49" charset="-122"/>
                <a:ea typeface="隶书" panose="02010509060101010101" pitchFamily="49" charset="-122"/>
                <a:sym typeface="+mn-ea"/>
              </a:rPr>
              <a:t>（三）前台接待礼仪</a:t>
            </a:r>
            <a:r>
              <a:rPr lang="en-US" altLang="zh-CN" sz="3200" dirty="0">
                <a:effectLst>
                  <a:outerShdw blurRad="38100" dist="19050" dir="2700000" algn="tl" rotWithShape="0">
                    <a:schemeClr val="dk1">
                      <a:alpha val="40000"/>
                    </a:schemeClr>
                  </a:outerShdw>
                </a:effectLst>
                <a:latin typeface="隶书" panose="02010509060101010101" pitchFamily="49" charset="-122"/>
                <a:ea typeface="隶书" panose="02010509060101010101" pitchFamily="49" charset="-122"/>
                <a:sym typeface="+mn-ea"/>
              </a:rPr>
              <a:t>——</a:t>
            </a:r>
            <a:r>
              <a:rPr lang="zh-CN" altLang="en-US" sz="3200" dirty="0">
                <a:effectLst>
                  <a:outerShdw blurRad="38100" dist="19050" dir="2700000" algn="tl" rotWithShape="0">
                    <a:schemeClr val="dk1">
                      <a:alpha val="40000"/>
                    </a:schemeClr>
                  </a:outerShdw>
                </a:effectLst>
                <a:latin typeface="隶书" panose="02010509060101010101" pitchFamily="49" charset="-122"/>
                <a:ea typeface="隶书" panose="02010509060101010101" pitchFamily="49" charset="-122"/>
                <a:sym typeface="+mn-ea"/>
              </a:rPr>
              <a:t>前厅接待台要求</a:t>
            </a:r>
            <a:endParaRPr lang="zh-CN" altLang="en-US" sz="3200" dirty="0"/>
          </a:p>
        </p:txBody>
      </p:sp>
      <p:pic>
        <p:nvPicPr>
          <p:cNvPr id="9" name="图片 8"/>
          <p:cNvPicPr>
            <a:picLocks noChangeAspect="1"/>
          </p:cNvPicPr>
          <p:nvPr/>
        </p:nvPicPr>
        <p:blipFill>
          <a:blip r:embed="rId1"/>
          <a:srcRect t="15193"/>
          <a:stretch>
            <a:fillRect/>
          </a:stretch>
        </p:blipFill>
        <p:spPr>
          <a:xfrm>
            <a:off x="1764030" y="3837305"/>
            <a:ext cx="8013700" cy="2265045"/>
          </a:xfrm>
          <a:prstGeom prst="rect">
            <a:avLst/>
          </a:prstGeom>
        </p:spPr>
      </p:pic>
    </p:spTree>
  </p:cSld>
  <p:clrMapOvr>
    <a:masterClrMapping/>
  </p:clrMapOvr>
  <p:transition spd="slow">
    <p:wipe dir="d"/>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标题 1"/>
          <p:cNvSpPr>
            <a:spLocks noGrp="1"/>
          </p:cNvSpPr>
          <p:nvPr>
            <p:ph type="title"/>
          </p:nvPr>
        </p:nvSpPr>
        <p:spPr>
          <a:xfrm>
            <a:off x="1499853" y="471589"/>
            <a:ext cx="5237383" cy="933450"/>
          </a:xfrm>
        </p:spPr>
        <p:txBody>
          <a:bodyPr>
            <a:noAutofit/>
          </a:bodyPr>
          <a:lstStyle/>
          <a:p>
            <a:r>
              <a:rPr lang="zh-CN" altLang="en-US" sz="3200" dirty="0" smtClean="0">
                <a:solidFill>
                  <a:schemeClr val="tx1"/>
                </a:solidFill>
                <a:latin typeface="隶书" panose="02010509060101010101" pitchFamily="49" charset="-122"/>
                <a:ea typeface="隶书" panose="02010509060101010101" pitchFamily="49" charset="-122"/>
                <a:cs typeface="隶书" panose="02010509060101010101" pitchFamily="49" charset="-122"/>
                <a:sym typeface="+mn-ea"/>
              </a:rPr>
              <a:t>旅游职业礼仪</a:t>
            </a:r>
            <a:r>
              <a:rPr lang="zh-CN" altLang="en-US" sz="3200" dirty="0" smtClean="0">
                <a:solidFill>
                  <a:schemeClr val="lt1"/>
                </a:solidFill>
                <a:latin typeface="隶书" panose="02010509060101010101" pitchFamily="49" charset="-122"/>
                <a:ea typeface="隶书" panose="02010509060101010101" pitchFamily="49" charset="-122"/>
                <a:cs typeface="隶书" panose="02010509060101010101" pitchFamily="49" charset="-122"/>
                <a:sym typeface="+mn-ea"/>
              </a:rPr>
              <a:t>仪仪</a:t>
            </a:r>
            <a:endParaRPr lang="zh-CN" altLang="en-US" sz="3200" dirty="0"/>
          </a:p>
        </p:txBody>
      </p:sp>
      <p:pic>
        <p:nvPicPr>
          <p:cNvPr id="3" name="图片 2"/>
          <p:cNvPicPr>
            <a:picLocks noChangeAspect="1"/>
          </p:cNvPicPr>
          <p:nvPr/>
        </p:nvPicPr>
        <p:blipFill>
          <a:blip r:embed="rId1"/>
          <a:stretch>
            <a:fillRect/>
          </a:stretch>
        </p:blipFill>
        <p:spPr>
          <a:xfrm>
            <a:off x="489323" y="1405337"/>
            <a:ext cx="1865538" cy="4730906"/>
          </a:xfrm>
          <a:prstGeom prst="rect">
            <a:avLst/>
          </a:prstGeom>
        </p:spPr>
      </p:pic>
      <p:pic>
        <p:nvPicPr>
          <p:cNvPr id="4" name="图片 3"/>
          <p:cNvPicPr>
            <a:picLocks noChangeAspect="1"/>
          </p:cNvPicPr>
          <p:nvPr/>
        </p:nvPicPr>
        <p:blipFill>
          <a:blip r:embed="rId2"/>
          <a:stretch>
            <a:fillRect/>
          </a:stretch>
        </p:blipFill>
        <p:spPr>
          <a:xfrm>
            <a:off x="6737236" y="1500774"/>
            <a:ext cx="4717750" cy="3625632"/>
          </a:xfrm>
          <a:prstGeom prst="rect">
            <a:avLst/>
          </a:prstGeom>
        </p:spPr>
      </p:pic>
      <p:sp>
        <p:nvSpPr>
          <p:cNvPr id="2" name="矩形 1"/>
          <p:cNvSpPr/>
          <p:nvPr/>
        </p:nvSpPr>
        <p:spPr>
          <a:xfrm>
            <a:off x="2127758" y="1405427"/>
            <a:ext cx="3050959" cy="706755"/>
          </a:xfrm>
          <a:prstGeom prst="rect">
            <a:avLst/>
          </a:prstGeom>
        </p:spPr>
        <p:txBody>
          <a:bodyPr wrap="square">
            <a:spAutoFit/>
          </a:bodyPr>
          <a:lstStyle/>
          <a:p>
            <a:r>
              <a:rPr lang="zh-CN" altLang="en-US" sz="2000" b="1" dirty="0">
                <a:latin typeface="隶书" panose="02010509060101010101" pitchFamily="49" charset="-122"/>
                <a:ea typeface="隶书" panose="02010509060101010101" pitchFamily="49" charset="-122"/>
                <a:cs typeface="隶书" panose="02010509060101010101" pitchFamily="49" charset="-122"/>
              </a:rPr>
              <a:t>任务演练</a:t>
            </a:r>
            <a:endParaRPr lang="zh-CN" altLang="en-US" sz="2000" b="1" dirty="0">
              <a:latin typeface="隶书" panose="02010509060101010101" pitchFamily="49" charset="-122"/>
              <a:ea typeface="隶书" panose="02010509060101010101" pitchFamily="49" charset="-122"/>
              <a:cs typeface="隶书" panose="02010509060101010101" pitchFamily="49" charset="-122"/>
            </a:endParaRPr>
          </a:p>
          <a:p>
            <a:endParaRPr lang="zh-CN" altLang="en-US" sz="2000" b="1" dirty="0">
              <a:latin typeface="隶书" panose="02010509060101010101" pitchFamily="49" charset="-122"/>
              <a:ea typeface="隶书" panose="02010509060101010101" pitchFamily="49" charset="-122"/>
              <a:cs typeface="隶书" panose="02010509060101010101" pitchFamily="49" charset="-122"/>
            </a:endParaRPr>
          </a:p>
        </p:txBody>
      </p:sp>
      <p:sp>
        <p:nvSpPr>
          <p:cNvPr id="29" name="文本框 29"/>
          <p:cNvSpPr txBox="1"/>
          <p:nvPr/>
        </p:nvSpPr>
        <p:spPr>
          <a:xfrm>
            <a:off x="2354580" y="1950720"/>
            <a:ext cx="4909820" cy="3890645"/>
          </a:xfrm>
          <a:prstGeom prst="rect">
            <a:avLst/>
          </a:prstGeom>
          <a:solidFill>
            <a:srgbClr val="FFFFFF"/>
          </a:solidFill>
          <a:ln w="28575" cap="flat" cmpd="sng">
            <a:solidFill>
              <a:srgbClr val="FFCCFF"/>
            </a:solidFill>
            <a:prstDash val="solid"/>
            <a:miter/>
            <a:headEnd type="none" w="med" len="med"/>
            <a:tailEnd type="none" w="med" len="med"/>
          </a:ln>
        </p:spPr>
        <p:txBody>
          <a:bodyPr upright="1"/>
          <a:lstStyle/>
          <a:p>
            <a:pPr algn="ctr">
              <a:lnSpc>
                <a:spcPct val="100000"/>
              </a:lnSpc>
            </a:pPr>
            <a:r>
              <a:rPr lang="en-US" altLang="zh-CN" b="1" kern="100">
                <a:latin typeface="宋体" panose="02010600030101010101" pitchFamily="2" charset="-122"/>
                <a:ea typeface="宋体" panose="02010600030101010101" pitchFamily="2" charset="-122"/>
                <a:cs typeface="宋体" panose="02010600030101010101" pitchFamily="2" charset="-122"/>
                <a:sym typeface="Times New Roman" panose="02020603050405020304"/>
              </a:rPr>
              <a:t>模拟现场训练</a:t>
            </a:r>
            <a:endParaRPr lang="en-US" altLang="zh-CN" b="1" kern="100">
              <a:latin typeface="宋体" panose="02010600030101010101" pitchFamily="2" charset="-122"/>
              <a:ea typeface="宋体" panose="02010600030101010101" pitchFamily="2" charset="-122"/>
              <a:cs typeface="宋体" panose="02010600030101010101" pitchFamily="2" charset="-122"/>
              <a:sym typeface="Times New Roman" panose="02020603050405020304"/>
            </a:endParaRPr>
          </a:p>
          <a:p>
            <a:pPr indent="266700" algn="just" rtl="0" eaLnBrk="1" fontAlgn="auto" latinLnBrk="0" hangingPunct="1">
              <a:lnSpc>
                <a:spcPct val="100000"/>
              </a:lnSpc>
            </a:pPr>
            <a:r>
              <a:rPr lang="en-US" altLang="zh-CN" sz="1600" kern="100">
                <a:latin typeface="楷体" panose="02010609060101010101" charset="-122"/>
                <a:ea typeface="楷体" panose="02010609060101010101" charset="-122"/>
                <a:cs typeface="楷体" panose="02010609060101010101" charset="-122"/>
                <a:sym typeface="Times New Roman" panose="02020603050405020304"/>
              </a:rPr>
              <a:t>假如你现在是酒店前台，遇到一位入住的访客，非常着急地给你说，她的朋友给她在前台寄存了一份十分贵重的礼物，现在要拿走，比较着急。</a:t>
            </a:r>
            <a:endParaRPr lang="en-US" altLang="zh-CN" sz="1600" kern="100">
              <a:latin typeface="楷体" panose="02010609060101010101" charset="-122"/>
              <a:ea typeface="楷体" panose="02010609060101010101" charset="-122"/>
              <a:cs typeface="楷体" panose="02010609060101010101" charset="-122"/>
              <a:sym typeface="Times New Roman" panose="02020603050405020304"/>
            </a:endParaRPr>
          </a:p>
          <a:p>
            <a:pPr indent="266700" algn="just" rtl="0" eaLnBrk="1" fontAlgn="auto" latinLnBrk="0" hangingPunct="1">
              <a:lnSpc>
                <a:spcPct val="100000"/>
              </a:lnSpc>
            </a:pPr>
            <a:r>
              <a:rPr lang="en-US" altLang="zh-CN" sz="1600" kern="100">
                <a:latin typeface="楷体" panose="02010609060101010101" charset="-122"/>
                <a:ea typeface="楷体" panose="02010609060101010101" charset="-122"/>
                <a:cs typeface="楷体" panose="02010609060101010101" charset="-122"/>
                <a:sym typeface="Times New Roman" panose="02020603050405020304"/>
              </a:rPr>
              <a:t>可是你是刚刚上班的实习员工，现在你也不太清楚具体情况，正好和你一起值班的老员工不在现场。一边是越来与烦躁的客人，一边是怎么都打不通的老员工电话。</a:t>
            </a:r>
            <a:endParaRPr lang="en-US" altLang="zh-CN" sz="1600" kern="100">
              <a:latin typeface="楷体" panose="02010609060101010101" charset="-122"/>
              <a:ea typeface="楷体" panose="02010609060101010101" charset="-122"/>
              <a:cs typeface="楷体" panose="02010609060101010101" charset="-122"/>
              <a:sym typeface="Times New Roman" panose="02020603050405020304"/>
            </a:endParaRPr>
          </a:p>
          <a:p>
            <a:pPr indent="266700" algn="just" rtl="0" eaLnBrk="1" fontAlgn="auto" latinLnBrk="0" hangingPunct="1">
              <a:lnSpc>
                <a:spcPct val="100000"/>
              </a:lnSpc>
            </a:pPr>
            <a:r>
              <a:rPr lang="en-US" altLang="zh-CN" sz="1600" kern="100">
                <a:latin typeface="楷体" panose="02010609060101010101" charset="-122"/>
                <a:ea typeface="楷体" panose="02010609060101010101" charset="-122"/>
                <a:cs typeface="楷体" panose="02010609060101010101" charset="-122"/>
                <a:sym typeface="Times New Roman" panose="02020603050405020304"/>
              </a:rPr>
              <a:t>你该怎么办？</a:t>
            </a:r>
            <a:endParaRPr lang="en-US" altLang="zh-CN" sz="1600" kern="100">
              <a:latin typeface="楷体" panose="02010609060101010101" charset="-122"/>
              <a:ea typeface="楷体" panose="02010609060101010101" charset="-122"/>
              <a:cs typeface="楷体" panose="02010609060101010101" charset="-122"/>
              <a:sym typeface="Times New Roman" panose="02020603050405020304"/>
            </a:endParaRPr>
          </a:p>
          <a:p>
            <a:pPr indent="266700" algn="just" rtl="0" eaLnBrk="1" fontAlgn="auto" latinLnBrk="0" hangingPunct="1">
              <a:lnSpc>
                <a:spcPct val="100000"/>
              </a:lnSpc>
            </a:pPr>
            <a:r>
              <a:rPr lang="en-US" altLang="zh-CN" sz="1600" kern="100">
                <a:latin typeface="楷体" panose="02010609060101010101" charset="-122"/>
                <a:ea typeface="楷体" panose="02010609060101010101" charset="-122"/>
                <a:cs typeface="楷体" panose="02010609060101010101" charset="-122"/>
                <a:sym typeface="Times New Roman" panose="02020603050405020304"/>
              </a:rPr>
              <a:t>训练要求</a:t>
            </a:r>
            <a:endParaRPr lang="en-US" altLang="zh-CN" sz="1600" kern="100">
              <a:latin typeface="楷体" panose="02010609060101010101" charset="-122"/>
              <a:ea typeface="楷体" panose="02010609060101010101" charset="-122"/>
              <a:cs typeface="楷体" panose="02010609060101010101" charset="-122"/>
              <a:sym typeface="Times New Roman" panose="02020603050405020304"/>
            </a:endParaRPr>
          </a:p>
          <a:p>
            <a:pPr indent="266700" algn="just" rtl="0" eaLnBrk="1" fontAlgn="auto" latinLnBrk="0" hangingPunct="1">
              <a:lnSpc>
                <a:spcPct val="100000"/>
              </a:lnSpc>
            </a:pPr>
            <a:r>
              <a:rPr lang="en-US" altLang="zh-CN" sz="1600" kern="100">
                <a:latin typeface="楷体" panose="02010609060101010101" charset="-122"/>
                <a:ea typeface="楷体" panose="02010609060101010101" charset="-122"/>
                <a:cs typeface="楷体" panose="02010609060101010101" charset="-122"/>
                <a:sym typeface="Times New Roman" panose="02020603050405020304"/>
              </a:rPr>
              <a:t>1.学生自由组合（4-6人为宜），每组选出一名前台员工；</a:t>
            </a:r>
            <a:endParaRPr lang="en-US" altLang="zh-CN" sz="1600" kern="100">
              <a:latin typeface="楷体" panose="02010609060101010101" charset="-122"/>
              <a:ea typeface="楷体" panose="02010609060101010101" charset="-122"/>
              <a:cs typeface="楷体" panose="02010609060101010101" charset="-122"/>
              <a:sym typeface="Times New Roman" panose="02020603050405020304"/>
            </a:endParaRPr>
          </a:p>
          <a:p>
            <a:pPr indent="266700" algn="just" rtl="0" eaLnBrk="1" fontAlgn="auto" latinLnBrk="0" hangingPunct="1">
              <a:lnSpc>
                <a:spcPct val="100000"/>
              </a:lnSpc>
            </a:pPr>
            <a:r>
              <a:rPr lang="en-US" altLang="zh-CN" sz="1600" kern="100">
                <a:latin typeface="楷体" panose="02010609060101010101" charset="-122"/>
                <a:ea typeface="楷体" panose="02010609060101010101" charset="-122"/>
                <a:cs typeface="楷体" panose="02010609060101010101" charset="-122"/>
                <a:sym typeface="Times New Roman" panose="02020603050405020304"/>
              </a:rPr>
              <a:t>2.分工完后，向其他小组展示，并对本组仪容情况进行说明；</a:t>
            </a:r>
            <a:endParaRPr lang="en-US" altLang="zh-CN" sz="1600" kern="100">
              <a:latin typeface="楷体" panose="02010609060101010101" charset="-122"/>
              <a:ea typeface="楷体" panose="02010609060101010101" charset="-122"/>
              <a:cs typeface="楷体" panose="02010609060101010101" charset="-122"/>
              <a:sym typeface="Times New Roman" panose="02020603050405020304"/>
            </a:endParaRPr>
          </a:p>
          <a:p>
            <a:pPr indent="266700" algn="just" rtl="0" eaLnBrk="1" fontAlgn="auto" latinLnBrk="0" hangingPunct="1">
              <a:lnSpc>
                <a:spcPct val="100000"/>
              </a:lnSpc>
            </a:pPr>
            <a:r>
              <a:rPr lang="en-US" altLang="zh-CN" sz="1600" kern="100">
                <a:latin typeface="楷体" panose="02010609060101010101" charset="-122"/>
                <a:ea typeface="楷体" panose="02010609060101010101" charset="-122"/>
                <a:cs typeface="楷体" panose="02010609060101010101" charset="-122"/>
                <a:sym typeface="Times New Roman" panose="02020603050405020304"/>
              </a:rPr>
              <a:t>3.其他小组为该小组的效果进行评议和打分。</a:t>
            </a:r>
            <a:endParaRPr lang="en-US" altLang="zh-CN" sz="1600" kern="100">
              <a:latin typeface="楷体" panose="02010609060101010101" charset="-122"/>
              <a:ea typeface="楷体" panose="02010609060101010101" charset="-122"/>
              <a:cs typeface="楷体" panose="02010609060101010101" charset="-122"/>
              <a:sym typeface="Times New Roman" panose="02020603050405020304"/>
            </a:endParaRPr>
          </a:p>
        </p:txBody>
      </p:sp>
    </p:spTree>
  </p:cSld>
  <p:clrMapOvr>
    <a:masterClrMapping/>
  </p:clrMapOvr>
  <p:transition spd="slow">
    <p:wipe dir="d"/>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930650" y="1648460"/>
            <a:ext cx="4064000" cy="368300"/>
          </a:xfrm>
          <a:prstGeom prst="rect">
            <a:avLst/>
          </a:prstGeom>
          <a:noFill/>
        </p:spPr>
        <p:txBody>
          <a:bodyPr wrap="square" rtlCol="0">
            <a:spAutoFit/>
          </a:bodyPr>
          <a:lstStyle/>
          <a:p>
            <a:r>
              <a:rPr lang="en-US" altLang="zh-CN" dirty="0">
                <a:solidFill>
                  <a:schemeClr val="lt1"/>
                </a:solidFill>
                <a:latin typeface="隶书" panose="02010509060101010101" pitchFamily="49" charset="-122"/>
                <a:ea typeface="隶书" panose="02010509060101010101" pitchFamily="49" charset="-122"/>
                <a:cs typeface="隶书" panose="02010509060101010101" pitchFamily="49" charset="-122"/>
                <a:sym typeface="+mn-ea"/>
              </a:rPr>
              <a:t>1.11.1</a:t>
            </a:r>
            <a:r>
              <a:rPr lang="zh-CN" altLang="en-US" dirty="0">
                <a:solidFill>
                  <a:schemeClr val="lt1"/>
                </a:solidFill>
                <a:latin typeface="隶书" panose="02010509060101010101" pitchFamily="49" charset="-122"/>
                <a:ea typeface="隶书" panose="02010509060101010101" pitchFamily="49" charset="-122"/>
                <a:cs typeface="隶书" panose="02010509060101010101" pitchFamily="49" charset="-122"/>
                <a:sym typeface="+mn-ea"/>
              </a:rPr>
              <a:t>什么是仪容什么是仪容</a:t>
            </a:r>
            <a:endParaRPr lang="zh-CN" altLang="en-US"/>
          </a:p>
        </p:txBody>
      </p:sp>
      <p:sp>
        <p:nvSpPr>
          <p:cNvPr id="5" name="文本框 4"/>
          <p:cNvSpPr txBox="1"/>
          <p:nvPr/>
        </p:nvSpPr>
        <p:spPr>
          <a:xfrm>
            <a:off x="1606784" y="652780"/>
            <a:ext cx="6096000" cy="706755"/>
          </a:xfrm>
          <a:prstGeom prst="rect">
            <a:avLst/>
          </a:prstGeom>
          <a:noFill/>
        </p:spPr>
        <p:txBody>
          <a:bodyPr wrap="square" rtlCol="0" anchor="t">
            <a:spAutoFit/>
          </a:bodyPr>
          <a:lstStyle/>
          <a:p>
            <a:pPr algn="l"/>
            <a:r>
              <a:rPr lang="zh-CN" altLang="en-US" sz="4000" dirty="0">
                <a:solidFill>
                  <a:schemeClr val="tx1"/>
                </a:solidFill>
                <a:latin typeface="隶书" panose="02010509060101010101" pitchFamily="49" charset="-122"/>
                <a:ea typeface="隶书" panose="02010509060101010101" pitchFamily="49" charset="-122"/>
                <a:cs typeface="隶书" panose="02010509060101010101" pitchFamily="49" charset="-122"/>
                <a:sym typeface="+mn-ea"/>
              </a:rPr>
              <a:t>任务二</a:t>
            </a:r>
            <a:r>
              <a:rPr lang="en-US" altLang="zh-CN" sz="4000" dirty="0">
                <a:solidFill>
                  <a:schemeClr val="tx1"/>
                </a:solidFill>
                <a:latin typeface="隶书" panose="02010509060101010101" pitchFamily="49" charset="-122"/>
                <a:ea typeface="隶书" panose="02010509060101010101" pitchFamily="49" charset="-122"/>
                <a:cs typeface="隶书" panose="02010509060101010101" pitchFamily="49" charset="-122"/>
                <a:sym typeface="+mn-ea"/>
              </a:rPr>
              <a:t>  </a:t>
            </a:r>
            <a:r>
              <a:rPr lang="zh-CN" altLang="en-US" sz="4000" dirty="0">
                <a:solidFill>
                  <a:schemeClr val="tx1"/>
                </a:solidFill>
                <a:latin typeface="隶书" panose="02010509060101010101" pitchFamily="49" charset="-122"/>
                <a:ea typeface="隶书" panose="02010509060101010101" pitchFamily="49" charset="-122"/>
                <a:cs typeface="隶书" panose="02010509060101010101" pitchFamily="49" charset="-122"/>
                <a:sym typeface="+mn-ea"/>
              </a:rPr>
              <a:t>客房服务礼仪</a:t>
            </a:r>
            <a:endParaRPr lang="zh-CN" altLang="en-US" sz="4000" dirty="0">
              <a:solidFill>
                <a:schemeClr val="tx1"/>
              </a:solidFill>
              <a:latin typeface="隶书" panose="02010509060101010101" pitchFamily="49" charset="-122"/>
              <a:ea typeface="隶书" panose="02010509060101010101" pitchFamily="49" charset="-122"/>
              <a:cs typeface="隶书" panose="02010509060101010101" pitchFamily="49" charset="-122"/>
              <a:sym typeface="+mn-ea"/>
            </a:endParaRPr>
          </a:p>
        </p:txBody>
      </p:sp>
      <p:sp>
        <p:nvSpPr>
          <p:cNvPr id="6" name="文本框 5"/>
          <p:cNvSpPr txBox="1"/>
          <p:nvPr/>
        </p:nvSpPr>
        <p:spPr>
          <a:xfrm>
            <a:off x="784860" y="1490980"/>
            <a:ext cx="11043285" cy="3552190"/>
          </a:xfrm>
          <a:prstGeom prst="rect">
            <a:avLst/>
          </a:prstGeom>
          <a:noFill/>
        </p:spPr>
        <p:txBody>
          <a:bodyPr wrap="square" rtlCol="0" anchor="t">
            <a:noAutofit/>
          </a:bodyPr>
          <a:lstStyle/>
          <a:p>
            <a:pPr eaLnBrk="1" hangingPunct="1">
              <a:spcBef>
                <a:spcPct val="20000"/>
              </a:spcBef>
              <a:spcAft>
                <a:spcPct val="10000"/>
              </a:spcAft>
            </a:pPr>
            <a:r>
              <a:rPr lang="zh-CN" altLang="en-US" sz="2400" dirty="0">
                <a:solidFill>
                  <a:schemeClr val="dk1"/>
                </a:solidFill>
                <a:latin typeface="隶书" panose="02010509060101010101" pitchFamily="49" charset="-122"/>
                <a:ea typeface="隶书" panose="02010509060101010101" pitchFamily="49" charset="-122"/>
                <a:cs typeface="隶书" panose="02010509060101010101" pitchFamily="49" charset="-122"/>
                <a:sym typeface="+mn-ea"/>
              </a:rPr>
              <a:t>【任务描述】</a:t>
            </a:r>
            <a:endParaRPr lang="zh-CN" altLang="en-US" sz="2400" dirty="0">
              <a:solidFill>
                <a:schemeClr val="dk1"/>
              </a:solidFill>
              <a:latin typeface="隶书" panose="02010509060101010101" pitchFamily="49" charset="-122"/>
              <a:ea typeface="隶书" panose="02010509060101010101" pitchFamily="49" charset="-122"/>
              <a:cs typeface="隶书" panose="02010509060101010101" pitchFamily="49" charset="-122"/>
              <a:sym typeface="+mn-ea"/>
            </a:endParaRPr>
          </a:p>
          <a:p>
            <a:pPr eaLnBrk="1" hangingPunct="1">
              <a:spcBef>
                <a:spcPct val="20000"/>
              </a:spcBef>
              <a:spcAft>
                <a:spcPct val="10000"/>
              </a:spcAft>
            </a:pPr>
            <a:r>
              <a:rPr lang="zh-CN" altLang="en-US" sz="2400" dirty="0">
                <a:solidFill>
                  <a:schemeClr val="dk1"/>
                </a:solidFill>
                <a:latin typeface="隶书" panose="02010509060101010101" pitchFamily="49" charset="-122"/>
                <a:ea typeface="隶书" panose="02010509060101010101" pitchFamily="49" charset="-122"/>
                <a:cs typeface="隶书" panose="02010509060101010101" pitchFamily="49" charset="-122"/>
                <a:sym typeface="+mn-ea"/>
              </a:rPr>
              <a:t>客房服务是酒店产品的重要组成部分，也是酒店的最基本功能之一。虽然客房类型有各种不同，但服务始终如一。客房服务按照业务内容划分可以分为公共区域、楼层，房务，布草房，洗衣房等多个岗位，每个岗位都有自己独立的业务特色。从礼仪这个角度来看，每一个岗位的服务礼仪都有自己关键的特色，在日常接待工作中，对客房服务相关人员有具体化规范化要求。</a:t>
            </a:r>
            <a:endParaRPr lang="zh-CN" altLang="en-US" sz="2400" dirty="0">
              <a:solidFill>
                <a:schemeClr val="dk1"/>
              </a:solidFill>
              <a:latin typeface="隶书" panose="02010509060101010101" pitchFamily="49" charset="-122"/>
              <a:ea typeface="隶书" panose="02010509060101010101" pitchFamily="49" charset="-122"/>
              <a:cs typeface="隶书" panose="02010509060101010101" pitchFamily="49" charset="-122"/>
              <a:sym typeface="+mn-ea"/>
            </a:endParaRPr>
          </a:p>
          <a:p>
            <a:pPr eaLnBrk="1" hangingPunct="1">
              <a:spcBef>
                <a:spcPct val="20000"/>
              </a:spcBef>
              <a:spcAft>
                <a:spcPct val="10000"/>
              </a:spcAft>
            </a:pPr>
            <a:r>
              <a:rPr lang="zh-CN" altLang="en-US" sz="2400" dirty="0">
                <a:solidFill>
                  <a:schemeClr val="dk1"/>
                </a:solidFill>
                <a:latin typeface="隶书" panose="02010509060101010101" pitchFamily="49" charset="-122"/>
                <a:ea typeface="隶书" panose="02010509060101010101" pitchFamily="49" charset="-122"/>
                <a:cs typeface="隶书" panose="02010509060101010101" pitchFamily="49" charset="-122"/>
                <a:sym typeface="+mn-ea"/>
              </a:rPr>
              <a:t>本任务要求学生学习、熟记客房服务的相关理论知识，并掌握客房服务人员岗位的具体要求。借助现代化教学手段，通过理实一体化课上学习、课上实训，塑造良好的个人形象，提升客房从业人员的职业形象。</a:t>
            </a:r>
            <a:endParaRPr lang="zh-CN" altLang="en-US" sz="2400" dirty="0">
              <a:solidFill>
                <a:schemeClr val="dk1"/>
              </a:solidFill>
              <a:latin typeface="隶书" panose="02010509060101010101" pitchFamily="49" charset="-122"/>
              <a:ea typeface="隶书" panose="02010509060101010101" pitchFamily="49" charset="-122"/>
              <a:cs typeface="隶书" panose="02010509060101010101" pitchFamily="49" charset="-122"/>
              <a:sym typeface="+mn-ea"/>
            </a:endParaRPr>
          </a:p>
        </p:txBody>
      </p:sp>
    </p:spTree>
  </p:cSld>
  <p:clrMapOvr>
    <a:masterClrMapping/>
  </p:clrMapOvr>
  <p:transition spd="slow">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blinds(horizontal)">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6">
                                            <p:txEl>
                                              <p:pRg st="1" end="1"/>
                                            </p:txEl>
                                          </p:spTgt>
                                        </p:tgtEl>
                                        <p:attrNameLst>
                                          <p:attrName>style.visibility</p:attrName>
                                        </p:attrNameLst>
                                      </p:cBhvr>
                                      <p:to>
                                        <p:strVal val="visible"/>
                                      </p:to>
                                    </p:set>
                                    <p:animEffect transition="in" filter="blinds(horizontal)">
                                      <p:cBhvr>
                                        <p:cTn id="12" dur="500"/>
                                        <p:tgtEl>
                                          <p:spTgt spid="6">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6">
                                            <p:txEl>
                                              <p:pRg st="2" end="2"/>
                                            </p:txEl>
                                          </p:spTgt>
                                        </p:tgtEl>
                                        <p:attrNameLst>
                                          <p:attrName>style.visibility</p:attrName>
                                        </p:attrNameLst>
                                      </p:cBhvr>
                                      <p:to>
                                        <p:strVal val="visible"/>
                                      </p:to>
                                    </p:set>
                                    <p:animEffect transition="in" filter="blinds(horizontal)">
                                      <p:cBhvr>
                                        <p:cTn id="17" dur="500"/>
                                        <p:tgtEl>
                                          <p:spTgt spid="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930650" y="1648460"/>
            <a:ext cx="4064000" cy="368300"/>
          </a:xfrm>
          <a:prstGeom prst="rect">
            <a:avLst/>
          </a:prstGeom>
          <a:noFill/>
        </p:spPr>
        <p:txBody>
          <a:bodyPr wrap="square" rtlCol="0">
            <a:spAutoFit/>
          </a:bodyPr>
          <a:lstStyle/>
          <a:p>
            <a:r>
              <a:rPr lang="en-US" altLang="zh-CN" dirty="0">
                <a:solidFill>
                  <a:schemeClr val="lt1"/>
                </a:solidFill>
                <a:latin typeface="隶书" panose="02010509060101010101" pitchFamily="49" charset="-122"/>
                <a:ea typeface="隶书" panose="02010509060101010101" pitchFamily="49" charset="-122"/>
                <a:cs typeface="隶书" panose="02010509060101010101" pitchFamily="49" charset="-122"/>
                <a:sym typeface="+mn-ea"/>
              </a:rPr>
              <a:t>1.11.1</a:t>
            </a:r>
            <a:r>
              <a:rPr lang="zh-CN" altLang="en-US" dirty="0">
                <a:solidFill>
                  <a:schemeClr val="lt1"/>
                </a:solidFill>
                <a:latin typeface="隶书" panose="02010509060101010101" pitchFamily="49" charset="-122"/>
                <a:ea typeface="隶书" panose="02010509060101010101" pitchFamily="49" charset="-122"/>
                <a:cs typeface="隶书" panose="02010509060101010101" pitchFamily="49" charset="-122"/>
                <a:sym typeface="+mn-ea"/>
              </a:rPr>
              <a:t>什么是仪容什么是仪容</a:t>
            </a:r>
            <a:endParaRPr lang="zh-CN" altLang="en-US"/>
          </a:p>
        </p:txBody>
      </p:sp>
      <p:sp>
        <p:nvSpPr>
          <p:cNvPr id="5" name="文本框 4"/>
          <p:cNvSpPr txBox="1"/>
          <p:nvPr/>
        </p:nvSpPr>
        <p:spPr>
          <a:xfrm>
            <a:off x="1606784" y="652780"/>
            <a:ext cx="6096000" cy="706755"/>
          </a:xfrm>
          <a:prstGeom prst="rect">
            <a:avLst/>
          </a:prstGeom>
          <a:noFill/>
        </p:spPr>
        <p:txBody>
          <a:bodyPr wrap="square" rtlCol="0" anchor="t">
            <a:spAutoFit/>
          </a:bodyPr>
          <a:lstStyle/>
          <a:p>
            <a:pPr eaLnBrk="1" hangingPunct="1">
              <a:spcBef>
                <a:spcPct val="20000"/>
              </a:spcBef>
              <a:spcAft>
                <a:spcPct val="10000"/>
              </a:spcAft>
            </a:pPr>
            <a:r>
              <a:rPr lang="zh-CN" altLang="en-US" sz="4000" dirty="0">
                <a:solidFill>
                  <a:schemeClr val="dk1"/>
                </a:solidFill>
                <a:latin typeface="隶书" panose="02010509060101010101" pitchFamily="49" charset="-122"/>
                <a:ea typeface="隶书" panose="02010509060101010101" pitchFamily="49" charset="-122"/>
                <a:cs typeface="隶书" panose="02010509060101010101" pitchFamily="49" charset="-122"/>
                <a:sym typeface="+mn-ea"/>
              </a:rPr>
              <a:t>一、认识客房部</a:t>
            </a:r>
            <a:endParaRPr lang="zh-CN" altLang="en-US" sz="4000" dirty="0">
              <a:solidFill>
                <a:schemeClr val="tx1"/>
              </a:solidFill>
              <a:latin typeface="隶书" panose="02010509060101010101" pitchFamily="49" charset="-122"/>
              <a:ea typeface="隶书" panose="02010509060101010101" pitchFamily="49" charset="-122"/>
              <a:cs typeface="隶书" panose="02010509060101010101" pitchFamily="49" charset="-122"/>
              <a:sym typeface="+mn-ea"/>
            </a:endParaRPr>
          </a:p>
        </p:txBody>
      </p:sp>
      <p:sp>
        <p:nvSpPr>
          <p:cNvPr id="6" name="文本框 5"/>
          <p:cNvSpPr txBox="1"/>
          <p:nvPr/>
        </p:nvSpPr>
        <p:spPr>
          <a:xfrm>
            <a:off x="784860" y="1490980"/>
            <a:ext cx="10738485" cy="3552190"/>
          </a:xfrm>
          <a:prstGeom prst="rect">
            <a:avLst/>
          </a:prstGeom>
          <a:noFill/>
        </p:spPr>
        <p:txBody>
          <a:bodyPr wrap="square" rtlCol="0" anchor="t">
            <a:noAutofit/>
          </a:bodyPr>
          <a:lstStyle/>
          <a:p>
            <a:pPr eaLnBrk="1" hangingPunct="1">
              <a:spcBef>
                <a:spcPct val="20000"/>
              </a:spcBef>
              <a:spcAft>
                <a:spcPct val="10000"/>
              </a:spcAft>
            </a:pPr>
            <a:r>
              <a:rPr lang="en-US" altLang="zh-CN" sz="2400" dirty="0">
                <a:solidFill>
                  <a:schemeClr val="dk1"/>
                </a:solidFill>
                <a:latin typeface="隶书" panose="02010509060101010101" pitchFamily="49" charset="-122"/>
                <a:ea typeface="隶书" panose="02010509060101010101" pitchFamily="49" charset="-122"/>
                <a:cs typeface="隶书" panose="02010509060101010101" pitchFamily="49" charset="-122"/>
                <a:sym typeface="+mn-ea"/>
              </a:rPr>
              <a:t>  </a:t>
            </a:r>
            <a:r>
              <a:rPr lang="zh-CN" altLang="en-US" sz="2400" dirty="0">
                <a:solidFill>
                  <a:schemeClr val="dk1"/>
                </a:solidFill>
                <a:latin typeface="隶书" panose="02010509060101010101" pitchFamily="49" charset="-122"/>
                <a:ea typeface="隶书" panose="02010509060101010101" pitchFamily="49" charset="-122"/>
                <a:cs typeface="隶书" panose="02010509060101010101" pitchFamily="49" charset="-122"/>
                <a:sym typeface="+mn-ea"/>
              </a:rPr>
              <a:t>客房部是满足游客对酒店最基本需要的部门。前厅是酒店待客销售的重要场所，也是酒店上传下达的重要部门，还是为住客提供综合服务的综合性部门。</a:t>
            </a:r>
            <a:endParaRPr lang="zh-CN" altLang="en-US" sz="2400" dirty="0">
              <a:solidFill>
                <a:schemeClr val="dk1"/>
              </a:solidFill>
              <a:latin typeface="隶书" panose="02010509060101010101" pitchFamily="49" charset="-122"/>
              <a:ea typeface="隶书" panose="02010509060101010101" pitchFamily="49" charset="-122"/>
              <a:cs typeface="隶书" panose="02010509060101010101" pitchFamily="49" charset="-122"/>
              <a:sym typeface="+mn-ea"/>
            </a:endParaRPr>
          </a:p>
        </p:txBody>
      </p:sp>
      <p:pic>
        <p:nvPicPr>
          <p:cNvPr id="11" name="图片 8" descr="1733694889087"/>
          <p:cNvPicPr>
            <a:picLocks noChangeAspect="1"/>
          </p:cNvPicPr>
          <p:nvPr/>
        </p:nvPicPr>
        <p:blipFill>
          <a:blip r:embed="rId1"/>
          <a:stretch>
            <a:fillRect/>
          </a:stretch>
        </p:blipFill>
        <p:spPr>
          <a:xfrm>
            <a:off x="3343275" y="2663190"/>
            <a:ext cx="5505450" cy="2757170"/>
          </a:xfrm>
          <a:prstGeom prst="rect">
            <a:avLst/>
          </a:prstGeom>
          <a:noFill/>
          <a:ln>
            <a:noFill/>
          </a:ln>
        </p:spPr>
      </p:pic>
    </p:spTree>
  </p:cSld>
  <p:clrMapOvr>
    <a:masterClrMapping/>
  </p:clrMapOvr>
  <p:transition spd="slow">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blinds(horizontal)">
                                      <p:cBhvr>
                                        <p:cTn id="7" dur="5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930650" y="1648460"/>
            <a:ext cx="4064000" cy="368300"/>
          </a:xfrm>
          <a:prstGeom prst="rect">
            <a:avLst/>
          </a:prstGeom>
          <a:noFill/>
        </p:spPr>
        <p:txBody>
          <a:bodyPr wrap="square" rtlCol="0">
            <a:spAutoFit/>
          </a:bodyPr>
          <a:lstStyle/>
          <a:p>
            <a:r>
              <a:rPr lang="en-US" altLang="zh-CN" dirty="0">
                <a:solidFill>
                  <a:schemeClr val="lt1"/>
                </a:solidFill>
                <a:latin typeface="隶书" panose="02010509060101010101" pitchFamily="49" charset="-122"/>
                <a:ea typeface="隶书" panose="02010509060101010101" pitchFamily="49" charset="-122"/>
                <a:cs typeface="隶书" panose="02010509060101010101" pitchFamily="49" charset="-122"/>
                <a:sym typeface="+mn-ea"/>
              </a:rPr>
              <a:t>1.11.1</a:t>
            </a:r>
            <a:r>
              <a:rPr lang="zh-CN" altLang="en-US" dirty="0">
                <a:solidFill>
                  <a:schemeClr val="lt1"/>
                </a:solidFill>
                <a:latin typeface="隶书" panose="02010509060101010101" pitchFamily="49" charset="-122"/>
                <a:ea typeface="隶书" panose="02010509060101010101" pitchFamily="49" charset="-122"/>
                <a:cs typeface="隶书" panose="02010509060101010101" pitchFamily="49" charset="-122"/>
                <a:sym typeface="+mn-ea"/>
              </a:rPr>
              <a:t>什么是仪容什么是仪容</a:t>
            </a:r>
            <a:endParaRPr lang="zh-CN" altLang="en-US"/>
          </a:p>
        </p:txBody>
      </p:sp>
      <p:sp>
        <p:nvSpPr>
          <p:cNvPr id="5" name="文本框 4"/>
          <p:cNvSpPr txBox="1"/>
          <p:nvPr/>
        </p:nvSpPr>
        <p:spPr>
          <a:xfrm>
            <a:off x="1606784" y="652780"/>
            <a:ext cx="6096000" cy="706755"/>
          </a:xfrm>
          <a:prstGeom prst="rect">
            <a:avLst/>
          </a:prstGeom>
          <a:noFill/>
        </p:spPr>
        <p:txBody>
          <a:bodyPr wrap="square" rtlCol="0" anchor="t">
            <a:spAutoFit/>
          </a:bodyPr>
          <a:lstStyle/>
          <a:p>
            <a:pPr eaLnBrk="1" hangingPunct="1">
              <a:spcBef>
                <a:spcPct val="20000"/>
              </a:spcBef>
              <a:spcAft>
                <a:spcPct val="10000"/>
              </a:spcAft>
            </a:pPr>
            <a:r>
              <a:rPr lang="zh-CN" altLang="en-US" sz="4000" dirty="0">
                <a:solidFill>
                  <a:schemeClr val="dk1"/>
                </a:solidFill>
                <a:latin typeface="隶书" panose="02010509060101010101" pitchFamily="49" charset="-122"/>
                <a:ea typeface="隶书" panose="02010509060101010101" pitchFamily="49" charset="-122"/>
                <a:cs typeface="隶书" panose="02010509060101010101" pitchFamily="49" charset="-122"/>
                <a:sym typeface="+mn-ea"/>
              </a:rPr>
              <a:t>二、国标要求</a:t>
            </a:r>
            <a:endParaRPr lang="zh-CN" altLang="en-US" sz="4000" dirty="0">
              <a:solidFill>
                <a:schemeClr val="tx1"/>
              </a:solidFill>
              <a:latin typeface="隶书" panose="02010509060101010101" pitchFamily="49" charset="-122"/>
              <a:ea typeface="隶书" panose="02010509060101010101" pitchFamily="49" charset="-122"/>
              <a:cs typeface="隶书" panose="02010509060101010101" pitchFamily="49" charset="-122"/>
              <a:sym typeface="+mn-ea"/>
            </a:endParaRPr>
          </a:p>
        </p:txBody>
      </p:sp>
      <p:sp>
        <p:nvSpPr>
          <p:cNvPr id="6" name="文本框 5"/>
          <p:cNvSpPr txBox="1"/>
          <p:nvPr/>
        </p:nvSpPr>
        <p:spPr>
          <a:xfrm>
            <a:off x="784860" y="1151890"/>
            <a:ext cx="10643235" cy="1361440"/>
          </a:xfrm>
          <a:prstGeom prst="rect">
            <a:avLst/>
          </a:prstGeom>
          <a:noFill/>
        </p:spPr>
        <p:txBody>
          <a:bodyPr wrap="square" rtlCol="0" anchor="t">
            <a:noAutofit/>
          </a:bodyPr>
          <a:lstStyle/>
          <a:p>
            <a:pPr eaLnBrk="1" hangingPunct="1">
              <a:spcBef>
                <a:spcPct val="20000"/>
              </a:spcBef>
              <a:spcAft>
                <a:spcPct val="10000"/>
              </a:spcAft>
            </a:pPr>
            <a:r>
              <a:rPr lang="en-US" altLang="zh-CN" sz="2400" dirty="0">
                <a:solidFill>
                  <a:schemeClr val="dk1"/>
                </a:solidFill>
                <a:latin typeface="隶书" panose="02010509060101010101" pitchFamily="49" charset="-122"/>
                <a:ea typeface="隶书" panose="02010509060101010101" pitchFamily="49" charset="-122"/>
                <a:cs typeface="隶书" panose="02010509060101010101" pitchFamily="49" charset="-122"/>
                <a:sym typeface="+mn-ea"/>
              </a:rPr>
              <a:t>2023</a:t>
            </a:r>
            <a:r>
              <a:rPr lang="zh-CN" altLang="en-US" sz="2400" dirty="0">
                <a:solidFill>
                  <a:schemeClr val="dk1"/>
                </a:solidFill>
                <a:latin typeface="隶书" panose="02010509060101010101" pitchFamily="49" charset="-122"/>
                <a:ea typeface="隶书" panose="02010509060101010101" pitchFamily="49" charset="-122"/>
                <a:cs typeface="隶书" panose="02010509060101010101" pitchFamily="49" charset="-122"/>
                <a:sym typeface="+mn-ea"/>
              </a:rPr>
              <a:t>年</a:t>
            </a:r>
            <a:r>
              <a:rPr lang="en-US" altLang="zh-CN" sz="2400" dirty="0">
                <a:solidFill>
                  <a:schemeClr val="dk1"/>
                </a:solidFill>
                <a:latin typeface="隶书" panose="02010509060101010101" pitchFamily="49" charset="-122"/>
                <a:ea typeface="隶书" panose="02010509060101010101" pitchFamily="49" charset="-122"/>
                <a:cs typeface="隶书" panose="02010509060101010101" pitchFamily="49" charset="-122"/>
                <a:sym typeface="+mn-ea"/>
              </a:rPr>
              <a:t>11</a:t>
            </a:r>
            <a:r>
              <a:rPr lang="zh-CN" altLang="en-US" sz="2400" dirty="0">
                <a:solidFill>
                  <a:schemeClr val="dk1"/>
                </a:solidFill>
                <a:latin typeface="隶书" panose="02010509060101010101" pitchFamily="49" charset="-122"/>
                <a:ea typeface="隶书" panose="02010509060101010101" pitchFamily="49" charset="-122"/>
                <a:cs typeface="隶书" panose="02010509060101010101" pitchFamily="49" charset="-122"/>
                <a:sym typeface="+mn-ea"/>
              </a:rPr>
              <a:t>月发布的《中华人民共和国国家标准旅游饭店星级的划分与评定》（标准号：</a:t>
            </a:r>
            <a:r>
              <a:rPr lang="en-US" altLang="zh-CN" sz="2400" dirty="0">
                <a:solidFill>
                  <a:schemeClr val="dk1"/>
                </a:solidFill>
                <a:latin typeface="隶书" panose="02010509060101010101" pitchFamily="49" charset="-122"/>
                <a:ea typeface="隶书" panose="02010509060101010101" pitchFamily="49" charset="-122"/>
                <a:cs typeface="隶书" panose="02010509060101010101" pitchFamily="49" charset="-122"/>
                <a:sym typeface="+mn-ea"/>
              </a:rPr>
              <a:t>GB/T14308-2023</a:t>
            </a:r>
            <a:r>
              <a:rPr lang="zh-CN" altLang="en-US" sz="2400" dirty="0">
                <a:solidFill>
                  <a:schemeClr val="dk1"/>
                </a:solidFill>
                <a:latin typeface="隶书" panose="02010509060101010101" pitchFamily="49" charset="-122"/>
                <a:ea typeface="隶书" panose="02010509060101010101" pitchFamily="49" charset="-122"/>
                <a:cs typeface="隶书" panose="02010509060101010101" pitchFamily="49" charset="-122"/>
                <a:sym typeface="+mn-ea"/>
              </a:rPr>
              <a:t>）（表</a:t>
            </a:r>
            <a:r>
              <a:rPr lang="en-US" altLang="zh-CN" sz="2400" dirty="0">
                <a:solidFill>
                  <a:schemeClr val="dk1"/>
                </a:solidFill>
                <a:latin typeface="隶书" panose="02010509060101010101" pitchFamily="49" charset="-122"/>
                <a:ea typeface="隶书" panose="02010509060101010101" pitchFamily="49" charset="-122"/>
                <a:cs typeface="隶书" panose="02010509060101010101" pitchFamily="49" charset="-122"/>
                <a:sym typeface="+mn-ea"/>
              </a:rPr>
              <a:t>5-2-1</a:t>
            </a:r>
            <a:r>
              <a:rPr lang="zh-CN" altLang="en-US" sz="2400" dirty="0">
                <a:solidFill>
                  <a:schemeClr val="dk1"/>
                </a:solidFill>
                <a:latin typeface="隶书" panose="02010509060101010101" pitchFamily="49" charset="-122"/>
                <a:ea typeface="隶书" panose="02010509060101010101" pitchFamily="49" charset="-122"/>
                <a:cs typeface="隶书" panose="02010509060101010101" pitchFamily="49" charset="-122"/>
                <a:sym typeface="+mn-ea"/>
              </a:rPr>
              <a:t>《中华人民共和国国家标准旅游饭店星级的划分与评定》</a:t>
            </a:r>
            <a:r>
              <a:rPr lang="en-US" altLang="zh-CN" sz="2400" dirty="0">
                <a:solidFill>
                  <a:schemeClr val="dk1"/>
                </a:solidFill>
                <a:latin typeface="隶书" panose="02010509060101010101" pitchFamily="49" charset="-122"/>
                <a:ea typeface="隶书" panose="02010509060101010101" pitchFamily="49" charset="-122"/>
                <a:cs typeface="隶书" panose="02010509060101010101" pitchFamily="49" charset="-122"/>
                <a:sym typeface="+mn-ea"/>
              </a:rPr>
              <a:t>——</a:t>
            </a:r>
            <a:r>
              <a:rPr lang="zh-CN" altLang="en-US" sz="2400" dirty="0">
                <a:solidFill>
                  <a:schemeClr val="dk1"/>
                </a:solidFill>
                <a:latin typeface="隶书" panose="02010509060101010101" pitchFamily="49" charset="-122"/>
                <a:ea typeface="隶书" panose="02010509060101010101" pitchFamily="49" charset="-122"/>
                <a:cs typeface="隶书" panose="02010509060101010101" pitchFamily="49" charset="-122"/>
                <a:sym typeface="+mn-ea"/>
              </a:rPr>
              <a:t>客房）。</a:t>
            </a:r>
            <a:endParaRPr lang="zh-CN" altLang="en-US" sz="2400" dirty="0">
              <a:solidFill>
                <a:schemeClr val="dk1"/>
              </a:solidFill>
              <a:latin typeface="隶书" panose="02010509060101010101" pitchFamily="49" charset="-122"/>
              <a:ea typeface="隶书" panose="02010509060101010101" pitchFamily="49" charset="-122"/>
              <a:cs typeface="隶书" panose="02010509060101010101" pitchFamily="49" charset="-122"/>
              <a:sym typeface="+mn-ea"/>
            </a:endParaRPr>
          </a:p>
        </p:txBody>
      </p:sp>
      <p:graphicFrame>
        <p:nvGraphicFramePr>
          <p:cNvPr id="4" name="表格 3"/>
          <p:cNvGraphicFramePr/>
          <p:nvPr>
            <p:custDataLst>
              <p:tags r:id="rId1"/>
            </p:custDataLst>
          </p:nvPr>
        </p:nvGraphicFramePr>
        <p:xfrm>
          <a:off x="977900" y="2305685"/>
          <a:ext cx="10450830" cy="4107815"/>
        </p:xfrm>
        <a:graphic>
          <a:graphicData uri="http://schemas.openxmlformats.org/drawingml/2006/table">
            <a:tbl>
              <a:tblPr/>
              <a:tblGrid>
                <a:gridCol w="550545"/>
                <a:gridCol w="9900285"/>
              </a:tblGrid>
              <a:tr h="138430">
                <a:tc gridSpan="2">
                  <a:txBody>
                    <a:bodyPr/>
                    <a:p>
                      <a:pPr marL="0" indent="0" algn="ctr" fontAlgn="ctr">
                        <a:spcBef>
                          <a:spcPct val="0"/>
                        </a:spcBef>
                        <a:spcAft>
                          <a:spcPct val="0"/>
                        </a:spcAft>
                      </a:pPr>
                      <a:r>
                        <a:rPr lang="zh-CN" sz="900" b="1" i="0">
                          <a:solidFill>
                            <a:srgbClr val="000000"/>
                          </a:solidFill>
                          <a:latin typeface="宋体" panose="02010600030101010101" pitchFamily="2" charset="-122"/>
                          <a:ea typeface="宋体" panose="02010600030101010101" pitchFamily="2" charset="-122"/>
                        </a:rPr>
                        <a:t>表</a:t>
                      </a:r>
                      <a:r>
                        <a:rPr lang="en-US" altLang="zh-CN" sz="900" b="1" i="0">
                          <a:solidFill>
                            <a:srgbClr val="000000"/>
                          </a:solidFill>
                          <a:latin typeface="宋体" panose="02010600030101010101" pitchFamily="2" charset="-122"/>
                          <a:ea typeface="宋体" panose="02010600030101010101" pitchFamily="2" charset="-122"/>
                        </a:rPr>
                        <a:t>5-2-1《</a:t>
                      </a:r>
                      <a:r>
                        <a:rPr lang="zh-CN" altLang="en-US" sz="900" b="1" i="0">
                          <a:solidFill>
                            <a:srgbClr val="000000"/>
                          </a:solidFill>
                          <a:latin typeface="宋体" panose="02010600030101010101" pitchFamily="2" charset="-122"/>
                          <a:ea typeface="宋体" panose="02010600030101010101" pitchFamily="2" charset="-122"/>
                        </a:rPr>
                        <a:t>中华人民共和国国家标准旅游饭店星级的划分与评定</a:t>
                      </a:r>
                      <a:r>
                        <a:rPr lang="en-US" altLang="zh-CN" sz="900" b="1" i="0">
                          <a:solidFill>
                            <a:srgbClr val="000000"/>
                          </a:solidFill>
                          <a:latin typeface="宋体" panose="02010600030101010101" pitchFamily="2" charset="-122"/>
                          <a:ea typeface="宋体" panose="02010600030101010101" pitchFamily="2" charset="-122"/>
                        </a:rPr>
                        <a:t>》-</a:t>
                      </a:r>
                      <a:r>
                        <a:rPr lang="zh-CN" altLang="en-US" sz="900" b="1" i="0">
                          <a:solidFill>
                            <a:srgbClr val="000000"/>
                          </a:solidFill>
                          <a:latin typeface="宋体" panose="02010600030101010101" pitchFamily="2" charset="-122"/>
                          <a:ea typeface="宋体" panose="02010600030101010101" pitchFamily="2" charset="-122"/>
                        </a:rPr>
                        <a:t>客房</a:t>
                      </a:r>
                      <a:endParaRPr lang="zh-CN" altLang="en-US" sz="900" b="1" i="0">
                        <a:solidFill>
                          <a:srgbClr val="000000"/>
                        </a:solidFill>
                        <a:latin typeface="宋体" panose="02010600030101010101" pitchFamily="2" charset="-122"/>
                        <a:ea typeface="宋体" panose="02010600030101010101" pitchFamily="2" charset="-122"/>
                      </a:endParaRPr>
                    </a:p>
                  </a:txBody>
                  <a:tcPr marL="68580" marR="68580" marT="0" marB="0" anchor="ctr" anchorCtr="0">
                    <a:lnL>
                      <a:noFill/>
                    </a:lnL>
                    <a:lnR>
                      <a:noFill/>
                    </a:lnR>
                    <a:lnT>
                      <a:noFill/>
                    </a:lnT>
                    <a:lnB w="6350" cap="flat" cmpd="sng">
                      <a:solidFill>
                        <a:srgbClr val="000008"/>
                      </a:solidFill>
                      <a:prstDash val="solid"/>
                      <a:headEnd type="none" w="med" len="med"/>
                      <a:tailEnd type="none" w="med" len="med"/>
                    </a:lnB>
                    <a:noFill/>
                  </a:tcPr>
                </a:tc>
                <a:tc hMerge="1">
                  <a:tcPr>
                    <a:lnR>
                      <a:noFill/>
                    </a:lnR>
                    <a:lnT>
                      <a:noFill/>
                    </a:lnT>
                    <a:lnB w="6350" cap="flat" cmpd="sng">
                      <a:solidFill>
                        <a:srgbClr val="000008"/>
                      </a:solidFill>
                      <a:prstDash val="solid"/>
                      <a:headEnd type="none" w="med" len="med"/>
                      <a:tailEnd type="none" w="med" len="med"/>
                    </a:lnB>
                  </a:tcPr>
                </a:tc>
              </a:tr>
              <a:tr h="0">
                <a:tc>
                  <a:txBody>
                    <a:bodyPr/>
                    <a:p>
                      <a:pPr marL="0" indent="0" algn="ctr" fontAlgn="ctr">
                        <a:spcBef>
                          <a:spcPct val="0"/>
                        </a:spcBef>
                        <a:spcAft>
                          <a:spcPct val="0"/>
                        </a:spcAft>
                      </a:pPr>
                      <a:r>
                        <a:rPr lang="en-US" altLang="zh-CN" sz="700" i="0">
                          <a:solidFill>
                            <a:srgbClr val="000000"/>
                          </a:solidFill>
                          <a:latin typeface="宋体" panose="02010600030101010101" pitchFamily="2" charset="-122"/>
                          <a:ea typeface="宋体" panose="02010600030101010101" pitchFamily="2" charset="-122"/>
                        </a:rPr>
                        <a:t>3</a:t>
                      </a:r>
                      <a:endParaRPr lang="en-US" altLang="zh-CN" sz="700" i="0">
                        <a:solidFill>
                          <a:srgbClr val="000000"/>
                        </a:solidFill>
                        <a:latin typeface="宋体" panose="02010600030101010101" pitchFamily="2" charset="-122"/>
                        <a:ea typeface="宋体" panose="02010600030101010101" pitchFamily="2"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p>
                      <a:pPr marL="0" indent="0" algn="l" fontAlgn="ctr">
                        <a:spcBef>
                          <a:spcPct val="0"/>
                        </a:spcBef>
                        <a:spcAft>
                          <a:spcPct val="0"/>
                        </a:spcAft>
                      </a:pPr>
                      <a:r>
                        <a:rPr lang="zh-CN" sz="700" i="0">
                          <a:solidFill>
                            <a:srgbClr val="000000"/>
                          </a:solidFill>
                          <a:latin typeface="宋体" panose="02010600030101010101" pitchFamily="2" charset="-122"/>
                          <a:ea typeface="宋体" panose="02010600030101010101" pitchFamily="2" charset="-122"/>
                        </a:rPr>
                        <a:t>客房</a:t>
                      </a:r>
                      <a:endParaRPr lang="zh-CN" sz="700" i="0">
                        <a:solidFill>
                          <a:srgbClr val="000000"/>
                        </a:solidFill>
                        <a:latin typeface="宋体" panose="02010600030101010101" pitchFamily="2" charset="-122"/>
                        <a:ea typeface="宋体" panose="02010600030101010101" pitchFamily="2" charset="-122"/>
                      </a:endParaRPr>
                    </a:p>
                  </a:txBody>
                  <a:tcPr marL="68580" marR="68580" marT="0" marB="0"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r>
              <a:tr h="138430">
                <a:tc>
                  <a:txBody>
                    <a:bodyPr/>
                    <a:p>
                      <a:pPr marL="0" indent="0" algn="ctr" fontAlgn="ctr">
                        <a:spcBef>
                          <a:spcPct val="0"/>
                        </a:spcBef>
                        <a:spcAft>
                          <a:spcPct val="0"/>
                        </a:spcAft>
                      </a:pPr>
                      <a:r>
                        <a:rPr lang="en-US" altLang="zh-CN" sz="600" i="0">
                          <a:solidFill>
                            <a:srgbClr val="000000"/>
                          </a:solidFill>
                          <a:latin typeface="宋体" panose="02010600030101010101" pitchFamily="2" charset="-122"/>
                          <a:ea typeface="宋体" panose="02010600030101010101" pitchFamily="2" charset="-122"/>
                        </a:rPr>
                        <a:t>3.1</a:t>
                      </a:r>
                      <a:endParaRPr lang="en-US" altLang="zh-CN" sz="600" i="0">
                        <a:solidFill>
                          <a:srgbClr val="000000"/>
                        </a:solidFill>
                        <a:latin typeface="宋体" panose="02010600030101010101" pitchFamily="2" charset="-122"/>
                        <a:ea typeface="宋体" panose="02010600030101010101" pitchFamily="2" charset="-122"/>
                      </a:endParaRPr>
                    </a:p>
                  </a:txBody>
                  <a:tcPr marL="68580" marR="68580" marT="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marL="0" indent="0" algn="l" fontAlgn="ctr">
                        <a:spcBef>
                          <a:spcPct val="0"/>
                        </a:spcBef>
                        <a:spcAft>
                          <a:spcPct val="0"/>
                        </a:spcAft>
                      </a:pPr>
                      <a:r>
                        <a:rPr lang="zh-CN" sz="700" i="0">
                          <a:solidFill>
                            <a:srgbClr val="000000"/>
                          </a:solidFill>
                          <a:latin typeface="宋体" panose="02010600030101010101" pitchFamily="2" charset="-122"/>
                          <a:ea typeface="宋体" panose="02010600030101010101" pitchFamily="2" charset="-122"/>
                        </a:rPr>
                        <a:t>应有至少</a:t>
                      </a:r>
                      <a:r>
                        <a:rPr lang="en-US" altLang="zh-CN" sz="700" i="0">
                          <a:solidFill>
                            <a:srgbClr val="000000"/>
                          </a:solidFill>
                          <a:latin typeface="宋体" panose="02010600030101010101" pitchFamily="2" charset="-122"/>
                          <a:ea typeface="宋体" panose="02010600030101010101" pitchFamily="2" charset="-122"/>
                        </a:rPr>
                        <a:t>50</a:t>
                      </a:r>
                      <a:r>
                        <a:rPr lang="zh-CN" altLang="en-US" sz="700" i="0">
                          <a:solidFill>
                            <a:srgbClr val="000000"/>
                          </a:solidFill>
                          <a:latin typeface="宋体" panose="02010600030101010101" pitchFamily="2" charset="-122"/>
                          <a:ea typeface="宋体" panose="02010600030101010101" pitchFamily="2" charset="-122"/>
                        </a:rPr>
                        <a:t>间（套）可供出租的客房。</a:t>
                      </a:r>
                      <a:endParaRPr lang="zh-CN" altLang="en-US" sz="700" i="0">
                        <a:solidFill>
                          <a:srgbClr val="000000"/>
                        </a:solidFill>
                        <a:latin typeface="宋体" panose="02010600030101010101" pitchFamily="2" charset="-122"/>
                        <a:ea typeface="宋体" panose="02010600030101010101" pitchFamily="2" charset="-122"/>
                      </a:endParaRPr>
                    </a:p>
                  </a:txBody>
                  <a:tcPr marL="68580" marR="68580" marT="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0"/>
                      </a:solidFill>
                      <a:prstDash val="solid"/>
                      <a:headEnd type="none" w="med" len="med"/>
                      <a:tailEnd type="none" w="med" len="med"/>
                    </a:lnB>
                    <a:noFill/>
                  </a:tcPr>
                </a:tc>
              </a:tr>
              <a:tr h="145415">
                <a:tc>
                  <a:txBody>
                    <a:bodyPr/>
                    <a:p>
                      <a:pPr marL="0" indent="0" algn="ctr" fontAlgn="ctr">
                        <a:spcBef>
                          <a:spcPct val="0"/>
                        </a:spcBef>
                        <a:spcAft>
                          <a:spcPct val="0"/>
                        </a:spcAft>
                      </a:pPr>
                      <a:r>
                        <a:rPr lang="en-US" altLang="zh-CN" sz="600" i="0">
                          <a:solidFill>
                            <a:srgbClr val="000000"/>
                          </a:solidFill>
                          <a:latin typeface="宋体" panose="02010600030101010101" pitchFamily="2" charset="-122"/>
                          <a:ea typeface="宋体" panose="02010600030101010101" pitchFamily="2" charset="-122"/>
                        </a:rPr>
                        <a:t>3.2</a:t>
                      </a:r>
                      <a:endParaRPr lang="en-US" altLang="zh-CN" sz="600" i="0">
                        <a:solidFill>
                          <a:srgbClr val="000000"/>
                        </a:solidFill>
                        <a:latin typeface="宋体" panose="02010600030101010101" pitchFamily="2" charset="-122"/>
                        <a:ea typeface="宋体" panose="02010600030101010101" pitchFamily="2" charset="-122"/>
                      </a:endParaRPr>
                    </a:p>
                  </a:txBody>
                  <a:tcPr marL="68580" marR="68580" marT="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marL="0" indent="0" algn="l" fontAlgn="ctr">
                        <a:spcBef>
                          <a:spcPct val="0"/>
                        </a:spcBef>
                        <a:spcAft>
                          <a:spcPct val="0"/>
                        </a:spcAft>
                      </a:pPr>
                      <a:r>
                        <a:rPr lang="zh-CN" sz="700" i="0">
                          <a:solidFill>
                            <a:srgbClr val="000000"/>
                          </a:solidFill>
                          <a:latin typeface="宋体" panose="02010600030101010101" pitchFamily="2" charset="-122"/>
                          <a:ea typeface="宋体" panose="02010600030101010101" pitchFamily="2" charset="-122"/>
                        </a:rPr>
                        <a:t>应有大床房、双床房、无障碍客房、两种以上规格的套房（非连通房），至少有</a:t>
                      </a:r>
                      <a:r>
                        <a:rPr lang="en-US" altLang="zh-CN" sz="700" i="0">
                          <a:solidFill>
                            <a:srgbClr val="000000"/>
                          </a:solidFill>
                          <a:latin typeface="宋体" panose="02010600030101010101" pitchFamily="2" charset="-122"/>
                          <a:ea typeface="宋体" panose="02010600030101010101" pitchFamily="2" charset="-122"/>
                        </a:rPr>
                        <a:t>3</a:t>
                      </a:r>
                      <a:r>
                        <a:rPr lang="zh-CN" altLang="en-US" sz="700" i="0">
                          <a:solidFill>
                            <a:srgbClr val="000000"/>
                          </a:solidFill>
                          <a:latin typeface="宋体" panose="02010600030101010101" pitchFamily="2" charset="-122"/>
                          <a:ea typeface="宋体" panose="02010600030101010101" pitchFamily="2" charset="-122"/>
                        </a:rPr>
                        <a:t>开间的大套房。</a:t>
                      </a:r>
                      <a:endParaRPr lang="zh-CN" altLang="en-US" sz="700" i="0">
                        <a:solidFill>
                          <a:srgbClr val="000000"/>
                        </a:solidFill>
                        <a:latin typeface="宋体" panose="02010600030101010101" pitchFamily="2" charset="-122"/>
                        <a:ea typeface="宋体" panose="02010600030101010101" pitchFamily="2" charset="-122"/>
                      </a:endParaRPr>
                    </a:p>
                  </a:txBody>
                  <a:tcPr marL="68580" marR="68580" marT="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r>
              <a:tr h="321310">
                <a:tc>
                  <a:txBody>
                    <a:bodyPr/>
                    <a:p>
                      <a:pPr marL="0" indent="0" algn="ctr" fontAlgn="ctr">
                        <a:spcBef>
                          <a:spcPct val="0"/>
                        </a:spcBef>
                        <a:spcAft>
                          <a:spcPct val="0"/>
                        </a:spcAft>
                      </a:pPr>
                      <a:r>
                        <a:rPr lang="en-US" altLang="zh-CN" sz="600" i="0">
                          <a:solidFill>
                            <a:srgbClr val="000000"/>
                          </a:solidFill>
                          <a:latin typeface="宋体" panose="02010600030101010101" pitchFamily="2" charset="-122"/>
                          <a:ea typeface="宋体" panose="02010600030101010101" pitchFamily="2" charset="-122"/>
                        </a:rPr>
                        <a:t>3.3</a:t>
                      </a:r>
                      <a:endParaRPr lang="en-US" altLang="zh-CN" sz="600" i="0">
                        <a:solidFill>
                          <a:srgbClr val="000000"/>
                        </a:solidFill>
                        <a:latin typeface="宋体" panose="02010600030101010101" pitchFamily="2" charset="-122"/>
                        <a:ea typeface="宋体" panose="02010600030101010101" pitchFamily="2" charset="-122"/>
                      </a:endParaRPr>
                    </a:p>
                  </a:txBody>
                  <a:tcPr marL="68580" marR="68580" marT="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marL="0" indent="0" algn="l" fontAlgn="ctr">
                        <a:spcBef>
                          <a:spcPct val="0"/>
                        </a:spcBef>
                        <a:spcAft>
                          <a:spcPct val="0"/>
                        </a:spcAft>
                      </a:pPr>
                      <a:r>
                        <a:rPr lang="zh-CN" sz="700" i="0">
                          <a:solidFill>
                            <a:srgbClr val="000000"/>
                          </a:solidFill>
                          <a:latin typeface="宋体" panose="02010600030101010101" pitchFamily="2" charset="-122"/>
                          <a:ea typeface="宋体" panose="02010600030101010101" pitchFamily="2" charset="-122"/>
                        </a:rPr>
                        <a:t>应装修优良，具有良好的整体氛围。应有舒适的软垫床、床头柜、写字台、座椅或沙发、茶几、全身镜、衣橱及衣架、行李架，配套齐全。客房应有贵重物品保险箱。室内满铺高级地毯，或优质木地板或其他优质材料。采用目的物照明和装饰照明，照明充足。</a:t>
                      </a:r>
                      <a:endParaRPr lang="zh-CN" sz="700" i="0">
                        <a:solidFill>
                          <a:srgbClr val="000000"/>
                        </a:solidFill>
                        <a:latin typeface="宋体" panose="02010600030101010101" pitchFamily="2" charset="-122"/>
                        <a:ea typeface="宋体" panose="02010600030101010101" pitchFamily="2" charset="-122"/>
                      </a:endParaRPr>
                    </a:p>
                  </a:txBody>
                  <a:tcPr marL="68580" marR="68580" marT="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r>
              <a:tr h="214630">
                <a:tc>
                  <a:txBody>
                    <a:bodyPr/>
                    <a:p>
                      <a:pPr marL="0" indent="0" algn="ctr" fontAlgn="ctr">
                        <a:spcBef>
                          <a:spcPct val="0"/>
                        </a:spcBef>
                        <a:spcAft>
                          <a:spcPct val="0"/>
                        </a:spcAft>
                      </a:pPr>
                      <a:r>
                        <a:rPr lang="en-US" altLang="zh-CN" sz="600" i="0">
                          <a:solidFill>
                            <a:srgbClr val="000000"/>
                          </a:solidFill>
                          <a:latin typeface="宋体" panose="02010600030101010101" pitchFamily="2" charset="-122"/>
                          <a:ea typeface="宋体" panose="02010600030101010101" pitchFamily="2" charset="-122"/>
                        </a:rPr>
                        <a:t>3.4</a:t>
                      </a:r>
                      <a:endParaRPr lang="en-US" altLang="zh-CN" sz="600" i="0">
                        <a:solidFill>
                          <a:srgbClr val="000000"/>
                        </a:solidFill>
                        <a:latin typeface="宋体" panose="02010600030101010101" pitchFamily="2" charset="-122"/>
                        <a:ea typeface="宋体" panose="02010600030101010101" pitchFamily="2" charset="-122"/>
                      </a:endParaRPr>
                    </a:p>
                  </a:txBody>
                  <a:tcPr marL="68580" marR="68580" marT="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marL="0" indent="0" algn="l" fontAlgn="ctr">
                        <a:spcBef>
                          <a:spcPct val="0"/>
                        </a:spcBef>
                        <a:spcAft>
                          <a:spcPct val="0"/>
                        </a:spcAft>
                      </a:pPr>
                      <a:r>
                        <a:rPr lang="zh-CN" sz="700" i="0">
                          <a:solidFill>
                            <a:srgbClr val="000000"/>
                          </a:solidFill>
                          <a:latin typeface="宋体" panose="02010600030101010101" pitchFamily="2" charset="-122"/>
                          <a:ea typeface="宋体" panose="02010600030101010101" pitchFamily="2" charset="-122"/>
                        </a:rPr>
                        <a:t>客房门应能自动闭合，应有门窥镜、门铃及防盗装置，客房内应在规定位置张贴应急疏散图。应有</a:t>
                      </a:r>
                      <a:r>
                        <a:rPr lang="zh-CN" altLang="en-US" sz="700" i="0">
                          <a:solidFill>
                            <a:srgbClr val="000000"/>
                          </a:solidFill>
                          <a:latin typeface="宋体" panose="02010600030101010101" pitchFamily="2" charset="-122"/>
                          <a:ea typeface="宋体" panose="02010600030101010101" pitchFamily="2" charset="-122"/>
                        </a:rPr>
                        <a:t>“请勿打扰”“请即打扫”含义的显示灯或提示牌。</a:t>
                      </a:r>
                      <a:endParaRPr lang="zh-CN" altLang="en-US" sz="700" i="0">
                        <a:solidFill>
                          <a:srgbClr val="000000"/>
                        </a:solidFill>
                        <a:latin typeface="宋体" panose="02010600030101010101" pitchFamily="2" charset="-122"/>
                        <a:ea typeface="宋体" panose="02010600030101010101" pitchFamily="2" charset="-122"/>
                      </a:endParaRPr>
                    </a:p>
                  </a:txBody>
                  <a:tcPr marL="68580" marR="68580" marT="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r>
              <a:tr h="377825">
                <a:tc>
                  <a:txBody>
                    <a:bodyPr/>
                    <a:p>
                      <a:pPr marL="0" indent="0" algn="ctr" fontAlgn="ctr">
                        <a:spcBef>
                          <a:spcPct val="0"/>
                        </a:spcBef>
                        <a:spcAft>
                          <a:spcPct val="0"/>
                        </a:spcAft>
                      </a:pPr>
                      <a:r>
                        <a:rPr lang="en-US" altLang="zh-CN" sz="600" i="0">
                          <a:solidFill>
                            <a:srgbClr val="000000"/>
                          </a:solidFill>
                          <a:latin typeface="宋体" panose="02010600030101010101" pitchFamily="2" charset="-122"/>
                          <a:ea typeface="宋体" panose="02010600030101010101" pitchFamily="2" charset="-122"/>
                        </a:rPr>
                        <a:t>3.5</a:t>
                      </a:r>
                      <a:endParaRPr lang="en-US" altLang="zh-CN" sz="600" i="0">
                        <a:solidFill>
                          <a:srgbClr val="000000"/>
                        </a:solidFill>
                        <a:latin typeface="宋体" panose="02010600030101010101" pitchFamily="2" charset="-122"/>
                        <a:ea typeface="宋体" panose="02010600030101010101" pitchFamily="2" charset="-122"/>
                      </a:endParaRPr>
                    </a:p>
                  </a:txBody>
                  <a:tcPr marL="68580" marR="68580" marT="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marL="0" indent="0" algn="l" fontAlgn="ctr">
                        <a:spcBef>
                          <a:spcPct val="0"/>
                        </a:spcBef>
                        <a:spcAft>
                          <a:spcPct val="0"/>
                        </a:spcAft>
                      </a:pPr>
                      <a:r>
                        <a:rPr lang="zh-CN" sz="700" i="0">
                          <a:solidFill>
                            <a:srgbClr val="000000"/>
                          </a:solidFill>
                          <a:latin typeface="宋体" panose="02010600030101010101" pitchFamily="2" charset="-122"/>
                          <a:ea typeface="宋体" panose="02010600030101010101" pitchFamily="2" charset="-122"/>
                        </a:rPr>
                        <a:t>应有装修精致的卫生间，温度与客房无明显差异。有高级抽水马桶、洗手台（配备面盆、梳妆镜和必要的盥洗用品）、浴缸及淋浴间，配备有效的防溅、防滑设施，至少</a:t>
                      </a:r>
                      <a:r>
                        <a:rPr lang="en-US" altLang="zh-CN" sz="700" i="0">
                          <a:solidFill>
                            <a:srgbClr val="000000"/>
                          </a:solidFill>
                          <a:latin typeface="宋体" panose="02010600030101010101" pitchFamily="2" charset="-122"/>
                          <a:ea typeface="宋体" panose="02010600030101010101" pitchFamily="2" charset="-122"/>
                        </a:rPr>
                        <a:t>50%</a:t>
                      </a:r>
                      <a:r>
                        <a:rPr lang="zh-CN" altLang="en-US" sz="700" i="0">
                          <a:solidFill>
                            <a:srgbClr val="000000"/>
                          </a:solidFill>
                          <a:latin typeface="宋体" panose="02010600030101010101" pitchFamily="2" charset="-122"/>
                          <a:ea typeface="宋体" panose="02010600030101010101" pitchFamily="2" charset="-122"/>
                        </a:rPr>
                        <a:t>客房配备浴缸。采用优质建筑材料装修地面、墙面和天花。采用目的物照明。有无噪声的排风设施。有安全的电源插座、电话副机和吹风机。</a:t>
                      </a:r>
                      <a:r>
                        <a:rPr lang="en-US" altLang="zh-CN" sz="700" i="0">
                          <a:solidFill>
                            <a:srgbClr val="000000"/>
                          </a:solidFill>
                          <a:latin typeface="宋体" panose="02010600030101010101" pitchFamily="2" charset="-122"/>
                          <a:ea typeface="宋体" panose="02010600030101010101" pitchFamily="2" charset="-122"/>
                        </a:rPr>
                        <a:t>24h</a:t>
                      </a:r>
                      <a:r>
                        <a:rPr lang="zh-CN" altLang="en-US" sz="700" i="0">
                          <a:solidFill>
                            <a:srgbClr val="000000"/>
                          </a:solidFill>
                          <a:latin typeface="宋体" panose="02010600030101010101" pitchFamily="2" charset="-122"/>
                          <a:ea typeface="宋体" panose="02010600030101010101" pitchFamily="2" charset="-122"/>
                        </a:rPr>
                        <a:t>供应冷、热水，水龙头有冷热标识。</a:t>
                      </a:r>
                      <a:endParaRPr lang="zh-CN" altLang="en-US" sz="700" i="0">
                        <a:solidFill>
                          <a:srgbClr val="000000"/>
                        </a:solidFill>
                        <a:latin typeface="宋体" panose="02010600030101010101" pitchFamily="2" charset="-122"/>
                        <a:ea typeface="宋体" panose="02010600030101010101" pitchFamily="2" charset="-122"/>
                      </a:endParaRPr>
                    </a:p>
                  </a:txBody>
                  <a:tcPr marL="68580" marR="68580" marT="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r>
              <a:tr h="138430">
                <a:tc>
                  <a:txBody>
                    <a:bodyPr/>
                    <a:p>
                      <a:pPr marL="0" indent="0" algn="ctr" fontAlgn="ctr">
                        <a:spcBef>
                          <a:spcPct val="0"/>
                        </a:spcBef>
                        <a:spcAft>
                          <a:spcPct val="0"/>
                        </a:spcAft>
                      </a:pPr>
                      <a:r>
                        <a:rPr lang="en-US" altLang="zh-CN" sz="600" i="0">
                          <a:solidFill>
                            <a:srgbClr val="000000"/>
                          </a:solidFill>
                          <a:latin typeface="宋体" panose="02010600030101010101" pitchFamily="2" charset="-122"/>
                          <a:ea typeface="宋体" panose="02010600030101010101" pitchFamily="2" charset="-122"/>
                        </a:rPr>
                        <a:t>3.6</a:t>
                      </a:r>
                      <a:endParaRPr lang="en-US" altLang="zh-CN" sz="600" i="0">
                        <a:solidFill>
                          <a:srgbClr val="000000"/>
                        </a:solidFill>
                        <a:latin typeface="宋体" panose="02010600030101010101" pitchFamily="2" charset="-122"/>
                        <a:ea typeface="宋体" panose="02010600030101010101" pitchFamily="2" charset="-122"/>
                      </a:endParaRPr>
                    </a:p>
                  </a:txBody>
                  <a:tcPr marL="68580" marR="68580" marT="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marL="0" indent="0" algn="l" fontAlgn="ctr">
                        <a:spcBef>
                          <a:spcPct val="0"/>
                        </a:spcBef>
                        <a:spcAft>
                          <a:spcPct val="0"/>
                        </a:spcAft>
                      </a:pPr>
                      <a:r>
                        <a:rPr lang="zh-CN" sz="700" i="0">
                          <a:solidFill>
                            <a:srgbClr val="000000"/>
                          </a:solidFill>
                          <a:latin typeface="宋体" panose="02010600030101010101" pitchFamily="2" charset="-122"/>
                          <a:ea typeface="宋体" panose="02010600030101010101" pitchFamily="2" charset="-122"/>
                        </a:rPr>
                        <a:t>应有饭店服务常用按键指示的电话分机。</a:t>
                      </a:r>
                      <a:endParaRPr lang="zh-CN" sz="700" i="0">
                        <a:solidFill>
                          <a:srgbClr val="000000"/>
                        </a:solidFill>
                        <a:latin typeface="宋体" panose="02010600030101010101" pitchFamily="2" charset="-122"/>
                        <a:ea typeface="宋体" panose="02010600030101010101" pitchFamily="2" charset="-122"/>
                      </a:endParaRPr>
                    </a:p>
                  </a:txBody>
                  <a:tcPr marL="68580" marR="68580" marT="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r>
              <a:tr h="137795">
                <a:tc>
                  <a:txBody>
                    <a:bodyPr/>
                    <a:p>
                      <a:pPr marL="0" indent="0" algn="ctr" fontAlgn="ctr">
                        <a:spcBef>
                          <a:spcPct val="0"/>
                        </a:spcBef>
                        <a:spcAft>
                          <a:spcPct val="0"/>
                        </a:spcAft>
                      </a:pPr>
                      <a:r>
                        <a:rPr lang="en-US" altLang="zh-CN" sz="600" i="0">
                          <a:solidFill>
                            <a:srgbClr val="000000"/>
                          </a:solidFill>
                          <a:latin typeface="宋体" panose="02010600030101010101" pitchFamily="2" charset="-122"/>
                          <a:ea typeface="宋体" panose="02010600030101010101" pitchFamily="2" charset="-122"/>
                        </a:rPr>
                        <a:t>3.7</a:t>
                      </a:r>
                      <a:endParaRPr lang="en-US" altLang="zh-CN" sz="600" i="0">
                        <a:solidFill>
                          <a:srgbClr val="000000"/>
                        </a:solidFill>
                        <a:latin typeface="宋体" panose="02010600030101010101" pitchFamily="2" charset="-122"/>
                        <a:ea typeface="宋体" panose="02010600030101010101" pitchFamily="2" charset="-122"/>
                      </a:endParaRPr>
                    </a:p>
                  </a:txBody>
                  <a:tcPr marL="68580" marR="68580" marT="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marL="0" indent="0" algn="l" fontAlgn="ctr">
                        <a:spcBef>
                          <a:spcPct val="0"/>
                        </a:spcBef>
                        <a:spcAft>
                          <a:spcPct val="0"/>
                        </a:spcAft>
                      </a:pPr>
                      <a:r>
                        <a:rPr lang="zh-CN" sz="700" i="0">
                          <a:solidFill>
                            <a:srgbClr val="000000"/>
                          </a:solidFill>
                          <a:latin typeface="宋体" panose="02010600030101010101" pitchFamily="2" charset="-122"/>
                          <a:ea typeface="宋体" panose="02010600030101010101" pitchFamily="2" charset="-122"/>
                        </a:rPr>
                        <a:t>应有电视机。播放频道至少</a:t>
                      </a:r>
                      <a:r>
                        <a:rPr lang="en-US" altLang="zh-CN" sz="700" i="0">
                          <a:solidFill>
                            <a:srgbClr val="000000"/>
                          </a:solidFill>
                          <a:latin typeface="宋体" panose="02010600030101010101" pitchFamily="2" charset="-122"/>
                          <a:ea typeface="宋体" panose="02010600030101010101" pitchFamily="2" charset="-122"/>
                        </a:rPr>
                        <a:t>24</a:t>
                      </a:r>
                      <a:r>
                        <a:rPr lang="zh-CN" altLang="en-US" sz="700" i="0">
                          <a:solidFill>
                            <a:srgbClr val="000000"/>
                          </a:solidFill>
                          <a:latin typeface="宋体" panose="02010600030101010101" pitchFamily="2" charset="-122"/>
                          <a:ea typeface="宋体" panose="02010600030101010101" pitchFamily="2" charset="-122"/>
                        </a:rPr>
                        <a:t>个，有外语频道。有频道目录，频道顺序有编辑。</a:t>
                      </a:r>
                      <a:endParaRPr lang="zh-CN" altLang="en-US" sz="700" i="0">
                        <a:solidFill>
                          <a:srgbClr val="000000"/>
                        </a:solidFill>
                        <a:latin typeface="宋体" panose="02010600030101010101" pitchFamily="2" charset="-122"/>
                        <a:ea typeface="宋体" panose="02010600030101010101" pitchFamily="2" charset="-122"/>
                      </a:endParaRPr>
                    </a:p>
                  </a:txBody>
                  <a:tcPr marL="68580" marR="68580" marT="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r>
              <a:tr h="137795">
                <a:tc>
                  <a:txBody>
                    <a:bodyPr/>
                    <a:p>
                      <a:pPr marL="0" indent="0" algn="ctr" fontAlgn="ctr">
                        <a:spcBef>
                          <a:spcPct val="0"/>
                        </a:spcBef>
                        <a:spcAft>
                          <a:spcPct val="0"/>
                        </a:spcAft>
                      </a:pPr>
                      <a:r>
                        <a:rPr lang="en-US" altLang="zh-CN" sz="600" i="0">
                          <a:solidFill>
                            <a:srgbClr val="000000"/>
                          </a:solidFill>
                          <a:latin typeface="宋体" panose="02010600030101010101" pitchFamily="2" charset="-122"/>
                          <a:ea typeface="宋体" panose="02010600030101010101" pitchFamily="2" charset="-122"/>
                        </a:rPr>
                        <a:t>3.8</a:t>
                      </a:r>
                      <a:endParaRPr lang="en-US" altLang="zh-CN" sz="600" i="0">
                        <a:solidFill>
                          <a:srgbClr val="000000"/>
                        </a:solidFill>
                        <a:latin typeface="宋体" panose="02010600030101010101" pitchFamily="2" charset="-122"/>
                        <a:ea typeface="宋体" panose="02010600030101010101" pitchFamily="2" charset="-122"/>
                      </a:endParaRPr>
                    </a:p>
                  </a:txBody>
                  <a:tcPr marL="68580" marR="68580" marT="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marL="0" indent="0" algn="l" fontAlgn="ctr">
                        <a:spcBef>
                          <a:spcPct val="0"/>
                        </a:spcBef>
                        <a:spcAft>
                          <a:spcPct val="0"/>
                        </a:spcAft>
                      </a:pPr>
                      <a:r>
                        <a:rPr lang="zh-CN" sz="700" i="0">
                          <a:solidFill>
                            <a:srgbClr val="000000"/>
                          </a:solidFill>
                          <a:latin typeface="宋体" panose="02010600030101010101" pitchFamily="2" charset="-122"/>
                          <a:ea typeface="宋体" panose="02010600030101010101" pitchFamily="2" charset="-122"/>
                        </a:rPr>
                        <a:t>应有背景音乐，音量可调。</a:t>
                      </a:r>
                      <a:endParaRPr lang="zh-CN" sz="700" i="0">
                        <a:solidFill>
                          <a:srgbClr val="000000"/>
                        </a:solidFill>
                        <a:latin typeface="宋体" panose="02010600030101010101" pitchFamily="2" charset="-122"/>
                        <a:ea typeface="宋体" panose="02010600030101010101" pitchFamily="2" charset="-122"/>
                      </a:endParaRPr>
                    </a:p>
                  </a:txBody>
                  <a:tcPr marL="68580" marR="68580" marT="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r>
              <a:tr h="138430">
                <a:tc>
                  <a:txBody>
                    <a:bodyPr/>
                    <a:p>
                      <a:pPr marL="0" indent="0" algn="ctr" fontAlgn="ctr">
                        <a:spcBef>
                          <a:spcPct val="0"/>
                        </a:spcBef>
                        <a:spcAft>
                          <a:spcPct val="0"/>
                        </a:spcAft>
                      </a:pPr>
                      <a:r>
                        <a:rPr lang="en-US" altLang="zh-CN" sz="600" i="0">
                          <a:solidFill>
                            <a:srgbClr val="000000"/>
                          </a:solidFill>
                          <a:latin typeface="宋体" panose="02010600030101010101" pitchFamily="2" charset="-122"/>
                          <a:ea typeface="宋体" panose="02010600030101010101" pitchFamily="2" charset="-122"/>
                        </a:rPr>
                        <a:t>3.9</a:t>
                      </a:r>
                      <a:endParaRPr lang="en-US" altLang="zh-CN" sz="600" i="0">
                        <a:solidFill>
                          <a:srgbClr val="000000"/>
                        </a:solidFill>
                        <a:latin typeface="宋体" panose="02010600030101010101" pitchFamily="2" charset="-122"/>
                        <a:ea typeface="宋体" panose="02010600030101010101" pitchFamily="2" charset="-122"/>
                      </a:endParaRPr>
                    </a:p>
                  </a:txBody>
                  <a:tcPr marL="68580" marR="68580" marT="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marL="0" indent="0" algn="l" fontAlgn="ctr">
                        <a:spcBef>
                          <a:spcPct val="0"/>
                        </a:spcBef>
                        <a:spcAft>
                          <a:spcPct val="0"/>
                        </a:spcAft>
                      </a:pPr>
                      <a:r>
                        <a:rPr lang="zh-CN" sz="700" i="0">
                          <a:solidFill>
                            <a:srgbClr val="000000"/>
                          </a:solidFill>
                          <a:latin typeface="宋体" panose="02010600030101010101" pitchFamily="2" charset="-122"/>
                          <a:ea typeface="宋体" panose="02010600030101010101" pitchFamily="2" charset="-122"/>
                        </a:rPr>
                        <a:t>应有防噪声及隔音措施。</a:t>
                      </a:r>
                      <a:endParaRPr lang="zh-CN" sz="700" i="0">
                        <a:solidFill>
                          <a:srgbClr val="000000"/>
                        </a:solidFill>
                        <a:latin typeface="宋体" panose="02010600030101010101" pitchFamily="2" charset="-122"/>
                        <a:ea typeface="宋体" panose="02010600030101010101" pitchFamily="2" charset="-122"/>
                      </a:endParaRPr>
                    </a:p>
                  </a:txBody>
                  <a:tcPr marL="68580" marR="68580" marT="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r>
              <a:tr h="184150">
                <a:tc>
                  <a:txBody>
                    <a:bodyPr/>
                    <a:p>
                      <a:pPr marL="0" indent="0" algn="ctr" fontAlgn="ctr">
                        <a:spcBef>
                          <a:spcPct val="0"/>
                        </a:spcBef>
                        <a:spcAft>
                          <a:spcPct val="0"/>
                        </a:spcAft>
                      </a:pPr>
                      <a:r>
                        <a:rPr lang="en-US" altLang="zh-CN" sz="600" i="0">
                          <a:solidFill>
                            <a:srgbClr val="000000"/>
                          </a:solidFill>
                          <a:latin typeface="宋体" panose="02010600030101010101" pitchFamily="2" charset="-122"/>
                          <a:ea typeface="宋体" panose="02010600030101010101" pitchFamily="2" charset="-122"/>
                        </a:rPr>
                        <a:t>3.10</a:t>
                      </a:r>
                      <a:endParaRPr lang="en-US" altLang="zh-CN" sz="600" i="0">
                        <a:solidFill>
                          <a:srgbClr val="000000"/>
                        </a:solidFill>
                        <a:latin typeface="宋体" panose="02010600030101010101" pitchFamily="2" charset="-122"/>
                        <a:ea typeface="宋体" panose="02010600030101010101" pitchFamily="2" charset="-122"/>
                      </a:endParaRPr>
                    </a:p>
                  </a:txBody>
                  <a:tcPr marL="68580" marR="68580" marT="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marL="0" indent="0" algn="l" fontAlgn="ctr">
                        <a:spcBef>
                          <a:spcPct val="0"/>
                        </a:spcBef>
                        <a:spcAft>
                          <a:spcPct val="0"/>
                        </a:spcAft>
                      </a:pPr>
                      <a:r>
                        <a:rPr lang="zh-CN" sz="700" i="0">
                          <a:solidFill>
                            <a:srgbClr val="000000"/>
                          </a:solidFill>
                          <a:latin typeface="宋体" panose="02010600030101010101" pitchFamily="2" charset="-122"/>
                          <a:ea typeface="宋体" panose="02010600030101010101" pitchFamily="2" charset="-122"/>
                        </a:rPr>
                        <a:t>应有纱帘及效果良好的遮光窗帘，方便开闭。</a:t>
                      </a:r>
                      <a:endParaRPr lang="zh-CN" sz="700" i="0">
                        <a:solidFill>
                          <a:srgbClr val="000000"/>
                        </a:solidFill>
                        <a:latin typeface="宋体" panose="02010600030101010101" pitchFamily="2" charset="-122"/>
                        <a:ea typeface="宋体" panose="02010600030101010101" pitchFamily="2" charset="-122"/>
                      </a:endParaRPr>
                    </a:p>
                  </a:txBody>
                  <a:tcPr marL="68580" marR="68580" marT="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r>
              <a:tr h="183515">
                <a:tc>
                  <a:txBody>
                    <a:bodyPr/>
                    <a:p>
                      <a:pPr marL="0" indent="0" algn="ctr" fontAlgn="ctr">
                        <a:spcBef>
                          <a:spcPct val="0"/>
                        </a:spcBef>
                        <a:spcAft>
                          <a:spcPct val="0"/>
                        </a:spcAft>
                      </a:pPr>
                      <a:r>
                        <a:rPr lang="en-US" altLang="zh-CN" sz="600" i="0">
                          <a:solidFill>
                            <a:srgbClr val="000000"/>
                          </a:solidFill>
                          <a:latin typeface="宋体" panose="02010600030101010101" pitchFamily="2" charset="-122"/>
                          <a:ea typeface="宋体" panose="02010600030101010101" pitchFamily="2" charset="-122"/>
                        </a:rPr>
                        <a:t>3.11</a:t>
                      </a:r>
                      <a:endParaRPr lang="en-US" altLang="zh-CN" sz="600" i="0">
                        <a:solidFill>
                          <a:srgbClr val="000000"/>
                        </a:solidFill>
                        <a:latin typeface="宋体" panose="02010600030101010101" pitchFamily="2" charset="-122"/>
                        <a:ea typeface="宋体" panose="02010600030101010101" pitchFamily="2" charset="-122"/>
                      </a:endParaRPr>
                    </a:p>
                  </a:txBody>
                  <a:tcPr marL="68580" marR="68580" marT="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marL="0" indent="0" algn="l" fontAlgn="ctr">
                        <a:spcBef>
                          <a:spcPct val="0"/>
                        </a:spcBef>
                        <a:spcAft>
                          <a:spcPct val="0"/>
                        </a:spcAft>
                      </a:pPr>
                      <a:r>
                        <a:rPr lang="zh-CN" sz="700" i="0">
                          <a:solidFill>
                            <a:srgbClr val="000000"/>
                          </a:solidFill>
                          <a:latin typeface="宋体" panose="02010600030101010101" pitchFamily="2" charset="-122"/>
                          <a:ea typeface="宋体" panose="02010600030101010101" pitchFamily="2" charset="-122"/>
                        </a:rPr>
                        <a:t>应有两处及两种规格供宾客使用的电源插座，并可提供插座转换器，有不间断电源。</a:t>
                      </a:r>
                      <a:endParaRPr lang="zh-CN" sz="700" i="0">
                        <a:solidFill>
                          <a:srgbClr val="000000"/>
                        </a:solidFill>
                        <a:latin typeface="宋体" panose="02010600030101010101" pitchFamily="2" charset="-122"/>
                        <a:ea typeface="宋体" panose="02010600030101010101" pitchFamily="2" charset="-122"/>
                      </a:endParaRPr>
                    </a:p>
                  </a:txBody>
                  <a:tcPr marL="68580" marR="68580" marT="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r>
              <a:tr h="183515">
                <a:tc>
                  <a:txBody>
                    <a:bodyPr/>
                    <a:p>
                      <a:pPr marL="0" indent="0" algn="ctr" fontAlgn="ctr">
                        <a:spcBef>
                          <a:spcPct val="0"/>
                        </a:spcBef>
                        <a:spcAft>
                          <a:spcPct val="0"/>
                        </a:spcAft>
                      </a:pPr>
                      <a:r>
                        <a:rPr lang="en-US" altLang="zh-CN" sz="600" i="0">
                          <a:solidFill>
                            <a:srgbClr val="000000"/>
                          </a:solidFill>
                          <a:latin typeface="宋体" panose="02010600030101010101" pitchFamily="2" charset="-122"/>
                          <a:ea typeface="宋体" panose="02010600030101010101" pitchFamily="2" charset="-122"/>
                        </a:rPr>
                        <a:t>3.12</a:t>
                      </a:r>
                      <a:endParaRPr lang="en-US" altLang="zh-CN" sz="600" i="0">
                        <a:solidFill>
                          <a:srgbClr val="000000"/>
                        </a:solidFill>
                        <a:latin typeface="宋体" panose="02010600030101010101" pitchFamily="2" charset="-122"/>
                        <a:ea typeface="宋体" panose="02010600030101010101" pitchFamily="2" charset="-122"/>
                      </a:endParaRPr>
                    </a:p>
                  </a:txBody>
                  <a:tcPr marL="68580" marR="68580" marT="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marL="0" indent="0" algn="l" fontAlgn="ctr">
                        <a:spcBef>
                          <a:spcPct val="0"/>
                        </a:spcBef>
                        <a:spcAft>
                          <a:spcPct val="0"/>
                        </a:spcAft>
                      </a:pPr>
                      <a:r>
                        <a:rPr lang="zh-CN" sz="700" i="0">
                          <a:solidFill>
                            <a:srgbClr val="000000"/>
                          </a:solidFill>
                          <a:latin typeface="宋体" panose="02010600030101010101" pitchFamily="2" charset="-122"/>
                          <a:ea typeface="宋体" panose="02010600030101010101" pitchFamily="2" charset="-122"/>
                        </a:rPr>
                        <a:t>应有与本星级相适应的文具用品。配有服务指南和住宿须知。</a:t>
                      </a:r>
                      <a:endParaRPr lang="zh-CN" sz="700" i="0">
                        <a:solidFill>
                          <a:srgbClr val="000000"/>
                        </a:solidFill>
                        <a:latin typeface="宋体" panose="02010600030101010101" pitchFamily="2" charset="-122"/>
                        <a:ea typeface="宋体" panose="02010600030101010101" pitchFamily="2" charset="-122"/>
                      </a:endParaRPr>
                    </a:p>
                  </a:txBody>
                  <a:tcPr marL="68580" marR="68580" marT="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r>
              <a:tr h="215265">
                <a:tc>
                  <a:txBody>
                    <a:bodyPr/>
                    <a:p>
                      <a:pPr marL="0" indent="0" algn="ctr" fontAlgn="ctr">
                        <a:spcBef>
                          <a:spcPct val="0"/>
                        </a:spcBef>
                        <a:spcAft>
                          <a:spcPct val="0"/>
                        </a:spcAft>
                      </a:pPr>
                      <a:r>
                        <a:rPr lang="en-US" altLang="zh-CN" sz="600" i="0">
                          <a:solidFill>
                            <a:srgbClr val="000000"/>
                          </a:solidFill>
                          <a:latin typeface="宋体" panose="02010600030101010101" pitchFamily="2" charset="-122"/>
                          <a:ea typeface="宋体" panose="02010600030101010101" pitchFamily="2" charset="-122"/>
                        </a:rPr>
                        <a:t>3.13</a:t>
                      </a:r>
                      <a:endParaRPr lang="en-US" altLang="zh-CN" sz="600" i="0">
                        <a:solidFill>
                          <a:srgbClr val="000000"/>
                        </a:solidFill>
                        <a:latin typeface="宋体" panose="02010600030101010101" pitchFamily="2" charset="-122"/>
                        <a:ea typeface="宋体" panose="02010600030101010101" pitchFamily="2" charset="-122"/>
                      </a:endParaRPr>
                    </a:p>
                  </a:txBody>
                  <a:tcPr marL="68580" marR="68580" marT="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marL="0" indent="0" algn="l" fontAlgn="ctr">
                        <a:spcBef>
                          <a:spcPct val="0"/>
                        </a:spcBef>
                        <a:spcAft>
                          <a:spcPct val="0"/>
                        </a:spcAft>
                      </a:pPr>
                      <a:r>
                        <a:rPr lang="zh-CN" sz="700" i="0">
                          <a:solidFill>
                            <a:srgbClr val="000000"/>
                          </a:solidFill>
                          <a:latin typeface="宋体" panose="02010600030101010101" pitchFamily="2" charset="-122"/>
                          <a:ea typeface="宋体" panose="02010600030101010101" pitchFamily="2" charset="-122"/>
                        </a:rPr>
                        <a:t>床上用棉织品（床单、枕芯、枕套、被芯、被套及床衬垫）及卫生间针织用品（浴巾、浴衣、面巾地巾）应材质优良。可应宾客要求提供多种规格枕头。</a:t>
                      </a:r>
                      <a:endParaRPr lang="zh-CN" sz="700" i="0">
                        <a:solidFill>
                          <a:srgbClr val="000000"/>
                        </a:solidFill>
                        <a:latin typeface="宋体" panose="02010600030101010101" pitchFamily="2" charset="-122"/>
                        <a:ea typeface="宋体" panose="02010600030101010101" pitchFamily="2" charset="-122"/>
                      </a:endParaRPr>
                    </a:p>
                  </a:txBody>
                  <a:tcPr marL="68580" marR="68580" marT="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r>
              <a:tr h="245745">
                <a:tc>
                  <a:txBody>
                    <a:bodyPr/>
                    <a:p>
                      <a:pPr marL="0" indent="0" algn="ctr" fontAlgn="ctr">
                        <a:spcBef>
                          <a:spcPct val="0"/>
                        </a:spcBef>
                        <a:spcAft>
                          <a:spcPct val="0"/>
                        </a:spcAft>
                      </a:pPr>
                      <a:r>
                        <a:rPr lang="en-US" altLang="zh-CN" sz="600" i="0">
                          <a:solidFill>
                            <a:srgbClr val="000000"/>
                          </a:solidFill>
                          <a:latin typeface="宋体" panose="02010600030101010101" pitchFamily="2" charset="-122"/>
                          <a:ea typeface="宋体" panose="02010600030101010101" pitchFamily="2" charset="-122"/>
                        </a:rPr>
                        <a:t>3.14</a:t>
                      </a:r>
                      <a:endParaRPr lang="en-US" altLang="zh-CN" sz="600" i="0">
                        <a:solidFill>
                          <a:srgbClr val="000000"/>
                        </a:solidFill>
                        <a:latin typeface="宋体" panose="02010600030101010101" pitchFamily="2" charset="-122"/>
                        <a:ea typeface="宋体" panose="02010600030101010101" pitchFamily="2" charset="-122"/>
                      </a:endParaRPr>
                    </a:p>
                  </a:txBody>
                  <a:tcPr marL="68580" marR="68580" marT="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marL="0" indent="0" algn="l" fontAlgn="ctr">
                        <a:spcBef>
                          <a:spcPct val="0"/>
                        </a:spcBef>
                        <a:spcAft>
                          <a:spcPct val="0"/>
                        </a:spcAft>
                      </a:pPr>
                      <a:r>
                        <a:rPr lang="zh-CN" sz="700" i="0">
                          <a:solidFill>
                            <a:srgbClr val="000000"/>
                          </a:solidFill>
                          <a:latin typeface="宋体" panose="02010600030101010101" pitchFamily="2" charset="-122"/>
                          <a:ea typeface="宋体" panose="02010600030101010101" pitchFamily="2" charset="-122"/>
                        </a:rPr>
                        <a:t>客房、卫生间应每天全面清理一次，每客或应宾客要求更换床单、被套及枕套，客用品和消耗品补充齐全（不主动提供一次性塑料用品），并应宾客要求进房清理。</a:t>
                      </a:r>
                      <a:endParaRPr lang="zh-CN" sz="700" i="0">
                        <a:solidFill>
                          <a:srgbClr val="000000"/>
                        </a:solidFill>
                        <a:latin typeface="宋体" panose="02010600030101010101" pitchFamily="2" charset="-122"/>
                        <a:ea typeface="宋体" panose="02010600030101010101" pitchFamily="2" charset="-122"/>
                      </a:endParaRPr>
                    </a:p>
                  </a:txBody>
                  <a:tcPr marL="68580" marR="68580" marT="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r>
              <a:tr h="183515">
                <a:tc>
                  <a:txBody>
                    <a:bodyPr/>
                    <a:p>
                      <a:pPr marL="0" indent="0" algn="ctr" fontAlgn="ctr">
                        <a:spcBef>
                          <a:spcPct val="0"/>
                        </a:spcBef>
                        <a:spcAft>
                          <a:spcPct val="0"/>
                        </a:spcAft>
                      </a:pPr>
                      <a:r>
                        <a:rPr lang="en-US" altLang="zh-CN" sz="600" i="0">
                          <a:solidFill>
                            <a:srgbClr val="000000"/>
                          </a:solidFill>
                          <a:latin typeface="宋体" panose="02010600030101010101" pitchFamily="2" charset="-122"/>
                          <a:ea typeface="宋体" panose="02010600030101010101" pitchFamily="2" charset="-122"/>
                        </a:rPr>
                        <a:t>3.15</a:t>
                      </a:r>
                      <a:endParaRPr lang="en-US" altLang="zh-CN" sz="600" i="0">
                        <a:solidFill>
                          <a:srgbClr val="000000"/>
                        </a:solidFill>
                        <a:latin typeface="宋体" panose="02010600030101010101" pitchFamily="2" charset="-122"/>
                        <a:ea typeface="宋体" panose="02010600030101010101" pitchFamily="2" charset="-122"/>
                      </a:endParaRPr>
                    </a:p>
                  </a:txBody>
                  <a:tcPr marL="68580" marR="68580" marT="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marL="0" indent="0" algn="l" fontAlgn="ctr">
                        <a:spcBef>
                          <a:spcPct val="0"/>
                        </a:spcBef>
                        <a:spcAft>
                          <a:spcPct val="0"/>
                        </a:spcAft>
                      </a:pPr>
                      <a:r>
                        <a:rPr lang="zh-CN" sz="700" i="0">
                          <a:solidFill>
                            <a:srgbClr val="000000"/>
                          </a:solidFill>
                          <a:latin typeface="宋体" panose="02010600030101010101" pitchFamily="2" charset="-122"/>
                          <a:ea typeface="宋体" panose="02010600030101010101" pitchFamily="2" charset="-122"/>
                        </a:rPr>
                        <a:t>应宾客要求提供开夜床服务。</a:t>
                      </a:r>
                      <a:endParaRPr lang="zh-CN" sz="700" i="0">
                        <a:solidFill>
                          <a:srgbClr val="000000"/>
                        </a:solidFill>
                        <a:latin typeface="宋体" panose="02010600030101010101" pitchFamily="2" charset="-122"/>
                        <a:ea typeface="宋体" panose="02010600030101010101" pitchFamily="2" charset="-122"/>
                      </a:endParaRPr>
                    </a:p>
                  </a:txBody>
                  <a:tcPr marL="68580" marR="68580" marT="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r>
              <a:tr h="263525">
                <a:tc>
                  <a:txBody>
                    <a:bodyPr/>
                    <a:p>
                      <a:pPr marL="0" indent="0" algn="ctr" fontAlgn="ctr">
                        <a:spcBef>
                          <a:spcPct val="0"/>
                        </a:spcBef>
                        <a:spcAft>
                          <a:spcPct val="0"/>
                        </a:spcAft>
                      </a:pPr>
                      <a:r>
                        <a:rPr lang="en-US" altLang="zh-CN" sz="600" i="0">
                          <a:solidFill>
                            <a:srgbClr val="000000"/>
                          </a:solidFill>
                          <a:latin typeface="宋体" panose="02010600030101010101" pitchFamily="2" charset="-122"/>
                          <a:ea typeface="宋体" panose="02010600030101010101" pitchFamily="2" charset="-122"/>
                        </a:rPr>
                        <a:t>3.16</a:t>
                      </a:r>
                      <a:endParaRPr lang="en-US" altLang="zh-CN" sz="600" i="0">
                        <a:solidFill>
                          <a:srgbClr val="000000"/>
                        </a:solidFill>
                        <a:latin typeface="宋体" panose="02010600030101010101" pitchFamily="2" charset="-122"/>
                        <a:ea typeface="宋体" panose="02010600030101010101" pitchFamily="2" charset="-122"/>
                      </a:endParaRPr>
                    </a:p>
                  </a:txBody>
                  <a:tcPr marL="68580" marR="68580" marT="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marL="0" indent="0" algn="l" fontAlgn="ctr">
                        <a:spcBef>
                          <a:spcPct val="0"/>
                        </a:spcBef>
                        <a:spcAft>
                          <a:spcPct val="0"/>
                        </a:spcAft>
                      </a:pPr>
                      <a:r>
                        <a:rPr lang="zh-CN" sz="700" i="0">
                          <a:solidFill>
                            <a:srgbClr val="000000"/>
                          </a:solidFill>
                          <a:latin typeface="宋体" panose="02010600030101010101" pitchFamily="2" charset="-122"/>
                          <a:ea typeface="宋体" panose="02010600030101010101" pitchFamily="2" charset="-122"/>
                        </a:rPr>
                        <a:t>应有微型酒吧和小冰箱，配置适量的酒水及小食品，备有饮用器具和价目单。免费提供茶叶或咖啡。提供冷热饮用水，应宾客要求提供冰块。</a:t>
                      </a:r>
                      <a:endParaRPr lang="zh-CN" sz="700" i="0">
                        <a:solidFill>
                          <a:srgbClr val="000000"/>
                        </a:solidFill>
                        <a:latin typeface="宋体" panose="02010600030101010101" pitchFamily="2" charset="-122"/>
                        <a:ea typeface="宋体" panose="02010600030101010101" pitchFamily="2" charset="-122"/>
                      </a:endParaRPr>
                    </a:p>
                  </a:txBody>
                  <a:tcPr marL="68580" marR="68580" marT="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r>
              <a:tr h="184150">
                <a:tc>
                  <a:txBody>
                    <a:bodyPr/>
                    <a:p>
                      <a:pPr marL="0" indent="0" algn="ctr" fontAlgn="ctr">
                        <a:spcBef>
                          <a:spcPct val="0"/>
                        </a:spcBef>
                        <a:spcAft>
                          <a:spcPct val="0"/>
                        </a:spcAft>
                      </a:pPr>
                      <a:r>
                        <a:rPr lang="en-US" altLang="zh-CN" sz="600" i="0">
                          <a:solidFill>
                            <a:srgbClr val="000000"/>
                          </a:solidFill>
                          <a:latin typeface="宋体" panose="02010600030101010101" pitchFamily="2" charset="-122"/>
                          <a:ea typeface="宋体" panose="02010600030101010101" pitchFamily="2" charset="-122"/>
                        </a:rPr>
                        <a:t>3.17</a:t>
                      </a:r>
                      <a:endParaRPr lang="en-US" altLang="zh-CN" sz="600" i="0">
                        <a:solidFill>
                          <a:srgbClr val="000000"/>
                        </a:solidFill>
                        <a:latin typeface="宋体" panose="02010600030101010101" pitchFamily="2" charset="-122"/>
                        <a:ea typeface="宋体" panose="02010600030101010101" pitchFamily="2" charset="-122"/>
                      </a:endParaRPr>
                    </a:p>
                  </a:txBody>
                  <a:tcPr marL="68580" marR="68580" marT="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marL="0" indent="0" algn="l" fontAlgn="ctr">
                        <a:spcBef>
                          <a:spcPct val="0"/>
                        </a:spcBef>
                        <a:spcAft>
                          <a:spcPct val="0"/>
                        </a:spcAft>
                      </a:pPr>
                      <a:r>
                        <a:rPr lang="zh-CN" sz="700" i="0">
                          <a:solidFill>
                            <a:srgbClr val="000000"/>
                          </a:solidFill>
                          <a:latin typeface="宋体" panose="02010600030101010101" pitchFamily="2" charset="-122"/>
                          <a:ea typeface="宋体" panose="02010600030101010101" pitchFamily="2" charset="-122"/>
                        </a:rPr>
                        <a:t>应提供客衣干洗、湿洗、熨烫服务，</a:t>
                      </a:r>
                      <a:r>
                        <a:rPr lang="en-US" altLang="zh-CN" sz="700" i="0">
                          <a:solidFill>
                            <a:srgbClr val="000000"/>
                          </a:solidFill>
                          <a:latin typeface="宋体" panose="02010600030101010101" pitchFamily="2" charset="-122"/>
                          <a:ea typeface="宋体" panose="02010600030101010101" pitchFamily="2" charset="-122"/>
                        </a:rPr>
                        <a:t>24h</a:t>
                      </a:r>
                      <a:r>
                        <a:rPr lang="zh-CN" altLang="en-US" sz="700" i="0">
                          <a:solidFill>
                            <a:srgbClr val="000000"/>
                          </a:solidFill>
                          <a:latin typeface="宋体" panose="02010600030101010101" pitchFamily="2" charset="-122"/>
                          <a:ea typeface="宋体" panose="02010600030101010101" pitchFamily="2" charset="-122"/>
                        </a:rPr>
                        <a:t>内交还宾客，提供加急服务。</a:t>
                      </a:r>
                      <a:endParaRPr lang="zh-CN" altLang="en-US" sz="700" i="0">
                        <a:solidFill>
                          <a:srgbClr val="000000"/>
                        </a:solidFill>
                        <a:latin typeface="宋体" panose="02010600030101010101" pitchFamily="2" charset="-122"/>
                        <a:ea typeface="宋体" panose="02010600030101010101" pitchFamily="2" charset="-122"/>
                      </a:endParaRPr>
                    </a:p>
                  </a:txBody>
                  <a:tcPr marL="68580" marR="68580" marT="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r>
              <a:tr h="278765">
                <a:tc>
                  <a:txBody>
                    <a:bodyPr/>
                    <a:p>
                      <a:pPr marL="0" indent="0" algn="ctr" fontAlgn="ctr">
                        <a:spcBef>
                          <a:spcPct val="0"/>
                        </a:spcBef>
                        <a:spcAft>
                          <a:spcPct val="0"/>
                        </a:spcAft>
                      </a:pPr>
                      <a:r>
                        <a:rPr lang="en-US" altLang="zh-CN" sz="600" i="0">
                          <a:solidFill>
                            <a:srgbClr val="000000"/>
                          </a:solidFill>
                          <a:latin typeface="宋体" panose="02010600030101010101" pitchFamily="2" charset="-122"/>
                          <a:ea typeface="宋体" panose="02010600030101010101" pitchFamily="2" charset="-122"/>
                        </a:rPr>
                        <a:t>3.18</a:t>
                      </a:r>
                      <a:endParaRPr lang="en-US" altLang="zh-CN" sz="600" i="0">
                        <a:solidFill>
                          <a:srgbClr val="000000"/>
                        </a:solidFill>
                        <a:latin typeface="宋体" panose="02010600030101010101" pitchFamily="2" charset="-122"/>
                        <a:ea typeface="宋体" panose="02010600030101010101" pitchFamily="2" charset="-122"/>
                      </a:endParaRPr>
                    </a:p>
                  </a:txBody>
                  <a:tcPr marL="68580" marR="68580" marT="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marL="0" indent="0" algn="l" fontAlgn="ctr">
                        <a:spcBef>
                          <a:spcPct val="0"/>
                        </a:spcBef>
                        <a:spcAft>
                          <a:spcPct val="0"/>
                        </a:spcAft>
                      </a:pPr>
                      <a:r>
                        <a:rPr lang="zh-CN" sz="700" i="0">
                          <a:solidFill>
                            <a:srgbClr val="000000"/>
                          </a:solidFill>
                          <a:latin typeface="宋体" panose="02010600030101010101" pitchFamily="2" charset="-122"/>
                          <a:ea typeface="宋体" panose="02010600030101010101" pitchFamily="2" charset="-122"/>
                        </a:rPr>
                        <a:t>应</a:t>
                      </a:r>
                      <a:r>
                        <a:rPr lang="en-US" altLang="zh-CN" sz="700" i="0">
                          <a:solidFill>
                            <a:srgbClr val="000000"/>
                          </a:solidFill>
                          <a:latin typeface="宋体" panose="02010600030101010101" pitchFamily="2" charset="-122"/>
                          <a:ea typeface="宋体" panose="02010600030101010101" pitchFamily="2" charset="-122"/>
                        </a:rPr>
                        <a:t>24h</a:t>
                      </a:r>
                      <a:r>
                        <a:rPr lang="zh-CN" altLang="en-US" sz="700" i="0">
                          <a:solidFill>
                            <a:srgbClr val="000000"/>
                          </a:solidFill>
                          <a:latin typeface="宋体" panose="02010600030101010101" pitchFamily="2" charset="-122"/>
                          <a:ea typeface="宋体" panose="02010600030101010101" pitchFamily="2" charset="-122"/>
                        </a:rPr>
                        <a:t>提供送餐服务。有送餐菜单和饮料单，送餐菜式品种至少</a:t>
                      </a:r>
                      <a:r>
                        <a:rPr lang="en-US" altLang="zh-CN" sz="700" i="0">
                          <a:solidFill>
                            <a:srgbClr val="000000"/>
                          </a:solidFill>
                          <a:latin typeface="宋体" panose="02010600030101010101" pitchFamily="2" charset="-122"/>
                          <a:ea typeface="宋体" panose="02010600030101010101" pitchFamily="2" charset="-122"/>
                        </a:rPr>
                        <a:t>8</a:t>
                      </a:r>
                      <a:r>
                        <a:rPr lang="zh-CN" altLang="en-US" sz="700" i="0">
                          <a:solidFill>
                            <a:srgbClr val="000000"/>
                          </a:solidFill>
                          <a:latin typeface="宋体" panose="02010600030101010101" pitchFamily="2" charset="-122"/>
                          <a:ea typeface="宋体" panose="02010600030101010101" pitchFamily="2" charset="-122"/>
                        </a:rPr>
                        <a:t>种，饮料品种至少</a:t>
                      </a:r>
                      <a:r>
                        <a:rPr lang="en-US" altLang="zh-CN" sz="700" i="0">
                          <a:solidFill>
                            <a:srgbClr val="000000"/>
                          </a:solidFill>
                          <a:latin typeface="宋体" panose="02010600030101010101" pitchFamily="2" charset="-122"/>
                          <a:ea typeface="宋体" panose="02010600030101010101" pitchFamily="2" charset="-122"/>
                        </a:rPr>
                        <a:t>4</a:t>
                      </a:r>
                      <a:r>
                        <a:rPr lang="zh-CN" altLang="en-US" sz="700" i="0">
                          <a:solidFill>
                            <a:srgbClr val="000000"/>
                          </a:solidFill>
                          <a:latin typeface="宋体" panose="02010600030101010101" pitchFamily="2" charset="-122"/>
                          <a:ea typeface="宋体" panose="02010600030101010101" pitchFamily="2" charset="-122"/>
                        </a:rPr>
                        <a:t>种，有可挂置门外的送餐牌（含其他形式）。</a:t>
                      </a:r>
                      <a:endParaRPr lang="zh-CN" altLang="en-US" sz="700" i="0">
                        <a:solidFill>
                          <a:srgbClr val="000000"/>
                        </a:solidFill>
                        <a:latin typeface="宋体" panose="02010600030101010101" pitchFamily="2" charset="-122"/>
                        <a:ea typeface="宋体" panose="02010600030101010101" pitchFamily="2" charset="-122"/>
                      </a:endParaRPr>
                    </a:p>
                    <a:p>
                      <a:pPr marL="0" indent="0" algn="l" fontAlgn="ctr">
                        <a:spcBef>
                          <a:spcPct val="0"/>
                        </a:spcBef>
                        <a:spcAft>
                          <a:spcPct val="0"/>
                        </a:spcAft>
                      </a:pPr>
                      <a:r>
                        <a:rPr lang="zh-CN" sz="700" i="0">
                          <a:solidFill>
                            <a:srgbClr val="000000"/>
                          </a:solidFill>
                          <a:latin typeface="宋体" panose="02010600030101010101" pitchFamily="2" charset="-122"/>
                          <a:ea typeface="宋体" panose="02010600030101010101" pitchFamily="2" charset="-122"/>
                        </a:rPr>
                        <a:t>送餐车应有保温设备。</a:t>
                      </a:r>
                      <a:endParaRPr lang="zh-CN" sz="700" i="0">
                        <a:solidFill>
                          <a:srgbClr val="000000"/>
                        </a:solidFill>
                        <a:latin typeface="宋体" panose="02010600030101010101" pitchFamily="2" charset="-122"/>
                        <a:ea typeface="宋体" panose="02010600030101010101" pitchFamily="2" charset="-122"/>
                      </a:endParaRPr>
                    </a:p>
                  </a:txBody>
                  <a:tcPr marL="68580" marR="68580" marT="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r>
              <a:tr h="183515">
                <a:tc>
                  <a:txBody>
                    <a:bodyPr/>
                    <a:p>
                      <a:pPr marL="0" indent="0" algn="ctr" fontAlgn="ctr">
                        <a:spcBef>
                          <a:spcPct val="0"/>
                        </a:spcBef>
                        <a:spcAft>
                          <a:spcPct val="0"/>
                        </a:spcAft>
                      </a:pPr>
                      <a:r>
                        <a:rPr lang="en-US" altLang="zh-CN" sz="600" i="0">
                          <a:solidFill>
                            <a:srgbClr val="000000"/>
                          </a:solidFill>
                          <a:latin typeface="宋体" panose="02010600030101010101" pitchFamily="2" charset="-122"/>
                          <a:ea typeface="宋体" panose="02010600030101010101" pitchFamily="2" charset="-122"/>
                        </a:rPr>
                        <a:t>3.19</a:t>
                      </a:r>
                      <a:endParaRPr lang="en-US" altLang="zh-CN" sz="600" i="0">
                        <a:solidFill>
                          <a:srgbClr val="000000"/>
                        </a:solidFill>
                        <a:latin typeface="宋体" panose="02010600030101010101" pitchFamily="2" charset="-122"/>
                        <a:ea typeface="宋体" panose="02010600030101010101" pitchFamily="2" charset="-122"/>
                      </a:endParaRPr>
                    </a:p>
                  </a:txBody>
                  <a:tcPr marL="68580" marR="68580" marT="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marL="0" indent="0" algn="l" fontAlgn="ctr">
                        <a:spcBef>
                          <a:spcPct val="0"/>
                        </a:spcBef>
                        <a:spcAft>
                          <a:spcPct val="0"/>
                        </a:spcAft>
                      </a:pPr>
                      <a:r>
                        <a:rPr lang="zh-CN" sz="700" i="0">
                          <a:solidFill>
                            <a:srgbClr val="000000"/>
                          </a:solidFill>
                          <a:latin typeface="宋体" panose="02010600030101010101" pitchFamily="2" charset="-122"/>
                          <a:ea typeface="宋体" panose="02010600030101010101" pitchFamily="2" charset="-122"/>
                        </a:rPr>
                        <a:t>应提供自动和人工叫醒及语音信箱服务。</a:t>
                      </a:r>
                      <a:endParaRPr lang="zh-CN" sz="700" i="0">
                        <a:solidFill>
                          <a:srgbClr val="000000"/>
                        </a:solidFill>
                        <a:latin typeface="宋体" panose="02010600030101010101" pitchFamily="2" charset="-122"/>
                        <a:ea typeface="宋体" panose="02010600030101010101" pitchFamily="2" charset="-122"/>
                      </a:endParaRPr>
                    </a:p>
                  </a:txBody>
                  <a:tcPr marL="68580" marR="68580" marT="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r>
            </a:tbl>
          </a:graphicData>
        </a:graphic>
      </p:graphicFrame>
    </p:spTree>
  </p:cSld>
  <p:clrMapOvr>
    <a:masterClrMapping/>
  </p:clrMapOvr>
  <p:transition spd="slow">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blinds(horizontal)">
                                      <p:cBhvr>
                                        <p:cTn id="7" dur="5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930650" y="1648460"/>
            <a:ext cx="4064000" cy="368300"/>
          </a:xfrm>
          <a:prstGeom prst="rect">
            <a:avLst/>
          </a:prstGeom>
          <a:noFill/>
        </p:spPr>
        <p:txBody>
          <a:bodyPr wrap="square" rtlCol="0">
            <a:spAutoFit/>
          </a:bodyPr>
          <a:lstStyle/>
          <a:p>
            <a:r>
              <a:rPr lang="en-US" altLang="zh-CN" dirty="0">
                <a:solidFill>
                  <a:schemeClr val="lt1"/>
                </a:solidFill>
                <a:latin typeface="隶书" panose="02010509060101010101" pitchFamily="49" charset="-122"/>
                <a:ea typeface="隶书" panose="02010509060101010101" pitchFamily="49" charset="-122"/>
                <a:cs typeface="隶书" panose="02010509060101010101" pitchFamily="49" charset="-122"/>
                <a:sym typeface="+mn-ea"/>
              </a:rPr>
              <a:t>1.11.1</a:t>
            </a:r>
            <a:r>
              <a:rPr lang="zh-CN" altLang="en-US" dirty="0">
                <a:solidFill>
                  <a:schemeClr val="lt1"/>
                </a:solidFill>
                <a:latin typeface="隶书" panose="02010509060101010101" pitchFamily="49" charset="-122"/>
                <a:ea typeface="隶书" panose="02010509060101010101" pitchFamily="49" charset="-122"/>
                <a:cs typeface="隶书" panose="02010509060101010101" pitchFamily="49" charset="-122"/>
                <a:sym typeface="+mn-ea"/>
              </a:rPr>
              <a:t>什么是仪容什么是仪容</a:t>
            </a:r>
            <a:endParaRPr lang="zh-CN" altLang="en-US"/>
          </a:p>
        </p:txBody>
      </p:sp>
      <p:sp>
        <p:nvSpPr>
          <p:cNvPr id="5" name="文本框 4"/>
          <p:cNvSpPr txBox="1"/>
          <p:nvPr/>
        </p:nvSpPr>
        <p:spPr>
          <a:xfrm>
            <a:off x="1606550" y="652780"/>
            <a:ext cx="7021830" cy="706755"/>
          </a:xfrm>
          <a:prstGeom prst="rect">
            <a:avLst/>
          </a:prstGeom>
          <a:noFill/>
        </p:spPr>
        <p:txBody>
          <a:bodyPr wrap="square" rtlCol="0" anchor="t">
            <a:spAutoFit/>
          </a:bodyPr>
          <a:lstStyle/>
          <a:p>
            <a:pPr eaLnBrk="1" hangingPunct="1">
              <a:spcBef>
                <a:spcPct val="20000"/>
              </a:spcBef>
              <a:spcAft>
                <a:spcPct val="10000"/>
              </a:spcAft>
            </a:pPr>
            <a:r>
              <a:rPr lang="zh-CN" altLang="en-US" sz="4000" dirty="0">
                <a:solidFill>
                  <a:schemeClr val="dk1"/>
                </a:solidFill>
                <a:latin typeface="隶书" panose="02010509060101010101" pitchFamily="49" charset="-122"/>
                <a:ea typeface="隶书" panose="02010509060101010101" pitchFamily="49" charset="-122"/>
                <a:cs typeface="隶书" panose="02010509060101010101" pitchFamily="49" charset="-122"/>
                <a:sym typeface="+mn-ea"/>
              </a:rPr>
              <a:t>三、客房服务员基本礼仪准备</a:t>
            </a:r>
            <a:endParaRPr lang="zh-CN" altLang="en-US" sz="4000" dirty="0">
              <a:solidFill>
                <a:schemeClr val="tx1"/>
              </a:solidFill>
              <a:latin typeface="隶书" panose="02010509060101010101" pitchFamily="49" charset="-122"/>
              <a:ea typeface="隶书" panose="02010509060101010101" pitchFamily="49" charset="-122"/>
              <a:cs typeface="隶书" panose="02010509060101010101" pitchFamily="49" charset="-122"/>
              <a:sym typeface="+mn-ea"/>
            </a:endParaRPr>
          </a:p>
        </p:txBody>
      </p:sp>
      <p:sp>
        <p:nvSpPr>
          <p:cNvPr id="6" name="文本框 5"/>
          <p:cNvSpPr txBox="1"/>
          <p:nvPr/>
        </p:nvSpPr>
        <p:spPr>
          <a:xfrm>
            <a:off x="784860" y="1359535"/>
            <a:ext cx="10757535" cy="2409825"/>
          </a:xfrm>
          <a:prstGeom prst="rect">
            <a:avLst/>
          </a:prstGeom>
          <a:noFill/>
        </p:spPr>
        <p:txBody>
          <a:bodyPr wrap="square" rtlCol="0" anchor="t">
            <a:noAutofit/>
          </a:bodyPr>
          <a:lstStyle/>
          <a:p>
            <a:pPr eaLnBrk="1" hangingPunct="1">
              <a:spcBef>
                <a:spcPct val="20000"/>
              </a:spcBef>
              <a:spcAft>
                <a:spcPct val="10000"/>
              </a:spcAft>
            </a:pPr>
            <a:r>
              <a:rPr lang="en-US" altLang="zh-CN" sz="2400" dirty="0">
                <a:solidFill>
                  <a:schemeClr val="dk1"/>
                </a:solidFill>
                <a:latin typeface="隶书" panose="02010509060101010101" pitchFamily="49" charset="-122"/>
                <a:ea typeface="隶书" panose="02010509060101010101" pitchFamily="49" charset="-122"/>
                <a:cs typeface="隶书" panose="02010509060101010101" pitchFamily="49" charset="-122"/>
                <a:sym typeface="+mn-ea"/>
              </a:rPr>
              <a:t>   </a:t>
            </a:r>
            <a:endParaRPr lang="en-US" altLang="zh-CN" sz="2400" dirty="0">
              <a:solidFill>
                <a:schemeClr val="dk1"/>
              </a:solidFill>
              <a:latin typeface="隶书" panose="02010509060101010101" pitchFamily="49" charset="-122"/>
              <a:ea typeface="隶书" panose="02010509060101010101" pitchFamily="49" charset="-122"/>
              <a:cs typeface="隶书" panose="02010509060101010101" pitchFamily="49" charset="-122"/>
              <a:sym typeface="+mn-ea"/>
            </a:endParaRPr>
          </a:p>
          <a:p>
            <a:pPr eaLnBrk="1" hangingPunct="1">
              <a:spcBef>
                <a:spcPct val="20000"/>
              </a:spcBef>
              <a:spcAft>
                <a:spcPct val="10000"/>
              </a:spcAft>
            </a:pPr>
            <a:r>
              <a:rPr lang="en-US" altLang="zh-CN" sz="2400" dirty="0">
                <a:solidFill>
                  <a:schemeClr val="dk1"/>
                </a:solidFill>
                <a:latin typeface="隶书" panose="02010509060101010101" pitchFamily="49" charset="-122"/>
                <a:ea typeface="隶书" panose="02010509060101010101" pitchFamily="49" charset="-122"/>
                <a:cs typeface="隶书" panose="02010509060101010101" pitchFamily="49" charset="-122"/>
                <a:sym typeface="+mn-ea"/>
              </a:rPr>
              <a:t>    </a:t>
            </a:r>
            <a:r>
              <a:rPr lang="zh-CN" altLang="en-US" sz="2400" dirty="0">
                <a:solidFill>
                  <a:schemeClr val="dk1"/>
                </a:solidFill>
                <a:latin typeface="隶书" panose="02010509060101010101" pitchFamily="49" charset="-122"/>
                <a:ea typeface="隶书" panose="02010509060101010101" pitchFamily="49" charset="-122"/>
                <a:cs typeface="隶书" panose="02010509060101010101" pitchFamily="49" charset="-122"/>
                <a:sym typeface="+mn-ea"/>
              </a:rPr>
              <a:t>上班前，整理好仪容仪表，做到整洁得体，佩戴好胸牌。做好面对复杂工作的心态。熟悉工作流程和工作任务。</a:t>
            </a:r>
            <a:endParaRPr lang="zh-CN" altLang="en-US" sz="2400" dirty="0">
              <a:solidFill>
                <a:schemeClr val="dk1"/>
              </a:solidFill>
              <a:latin typeface="隶书" panose="02010509060101010101" pitchFamily="49" charset="-122"/>
              <a:ea typeface="隶书" panose="02010509060101010101" pitchFamily="49" charset="-122"/>
              <a:cs typeface="隶书" panose="02010509060101010101" pitchFamily="49" charset="-122"/>
              <a:sym typeface="+mn-ea"/>
            </a:endParaRPr>
          </a:p>
          <a:p>
            <a:pPr eaLnBrk="1" hangingPunct="1">
              <a:spcBef>
                <a:spcPct val="20000"/>
              </a:spcBef>
              <a:spcAft>
                <a:spcPct val="10000"/>
              </a:spcAft>
            </a:pPr>
            <a:endParaRPr lang="zh-CN" altLang="en-US" sz="2400" dirty="0">
              <a:solidFill>
                <a:schemeClr val="dk1"/>
              </a:solidFill>
              <a:latin typeface="隶书" panose="02010509060101010101" pitchFamily="49" charset="-122"/>
              <a:ea typeface="隶书" panose="02010509060101010101" pitchFamily="49" charset="-122"/>
              <a:cs typeface="隶书" panose="02010509060101010101" pitchFamily="49" charset="-122"/>
              <a:sym typeface="+mn-ea"/>
            </a:endParaRPr>
          </a:p>
          <a:p>
            <a:pPr eaLnBrk="1" hangingPunct="1">
              <a:spcBef>
                <a:spcPct val="20000"/>
              </a:spcBef>
              <a:spcAft>
                <a:spcPct val="10000"/>
              </a:spcAft>
            </a:pPr>
            <a:r>
              <a:rPr lang="en-US" altLang="zh-CN" sz="4000" dirty="0">
                <a:solidFill>
                  <a:schemeClr val="dk1"/>
                </a:solidFill>
                <a:latin typeface="隶书" panose="02010509060101010101" pitchFamily="49" charset="-122"/>
                <a:ea typeface="隶书" panose="02010509060101010101" pitchFamily="49" charset="-122"/>
                <a:cs typeface="隶书" panose="02010509060101010101" pitchFamily="49" charset="-122"/>
                <a:sym typeface="+mn-ea"/>
              </a:rPr>
              <a:t>  </a:t>
            </a:r>
            <a:r>
              <a:rPr lang="zh-CN" altLang="en-US" sz="4000" dirty="0">
                <a:solidFill>
                  <a:schemeClr val="dk1"/>
                </a:solidFill>
                <a:latin typeface="隶书" panose="02010509060101010101" pitchFamily="49" charset="-122"/>
                <a:ea typeface="隶书" panose="02010509060101010101" pitchFamily="49" charset="-122"/>
                <a:cs typeface="隶书" panose="02010509060101010101" pitchFamily="49" charset="-122"/>
                <a:sym typeface="+mn-ea"/>
              </a:rPr>
              <a:t>四、客房迎宾服务礼仪</a:t>
            </a:r>
            <a:endParaRPr lang="zh-CN" altLang="en-US" sz="4000" dirty="0">
              <a:solidFill>
                <a:schemeClr val="dk1"/>
              </a:solidFill>
              <a:latin typeface="隶书" panose="02010509060101010101" pitchFamily="49" charset="-122"/>
              <a:ea typeface="隶书" panose="02010509060101010101" pitchFamily="49" charset="-122"/>
              <a:cs typeface="隶书" panose="02010509060101010101" pitchFamily="49" charset="-122"/>
              <a:sym typeface="+mn-ea"/>
            </a:endParaRPr>
          </a:p>
          <a:p>
            <a:pPr eaLnBrk="1" hangingPunct="1">
              <a:spcBef>
                <a:spcPct val="20000"/>
              </a:spcBef>
              <a:spcAft>
                <a:spcPct val="10000"/>
              </a:spcAft>
            </a:pPr>
            <a:endParaRPr lang="zh-CN" altLang="en-US" sz="4000" dirty="0">
              <a:solidFill>
                <a:schemeClr val="dk1"/>
              </a:solidFill>
              <a:latin typeface="隶书" panose="02010509060101010101" pitchFamily="49" charset="-122"/>
              <a:ea typeface="隶书" panose="02010509060101010101" pitchFamily="49" charset="-122"/>
              <a:cs typeface="隶书" panose="02010509060101010101" pitchFamily="49" charset="-122"/>
              <a:sym typeface="+mn-ea"/>
            </a:endParaRPr>
          </a:p>
          <a:p>
            <a:pPr eaLnBrk="1" hangingPunct="1">
              <a:spcBef>
                <a:spcPct val="20000"/>
              </a:spcBef>
              <a:spcAft>
                <a:spcPct val="10000"/>
              </a:spcAft>
            </a:pPr>
            <a:r>
              <a:rPr lang="en-US" altLang="zh-CN" sz="2400" dirty="0">
                <a:solidFill>
                  <a:schemeClr val="dk1"/>
                </a:solidFill>
                <a:latin typeface="隶书" panose="02010509060101010101" pitchFamily="49" charset="-122"/>
                <a:ea typeface="隶书" panose="02010509060101010101" pitchFamily="49" charset="-122"/>
                <a:cs typeface="隶书" panose="02010509060101010101" pitchFamily="49" charset="-122"/>
                <a:sym typeface="+mn-ea"/>
              </a:rPr>
              <a:t>    </a:t>
            </a:r>
            <a:r>
              <a:rPr lang="zh-CN" altLang="en-US" sz="2400" dirty="0">
                <a:solidFill>
                  <a:schemeClr val="dk1"/>
                </a:solidFill>
                <a:latin typeface="隶书" panose="02010509060101010101" pitchFamily="49" charset="-122"/>
                <a:ea typeface="隶书" panose="02010509060101010101" pitchFamily="49" charset="-122"/>
                <a:cs typeface="隶书" panose="02010509060101010101" pitchFamily="49" charset="-122"/>
                <a:sym typeface="+mn-ea"/>
              </a:rPr>
              <a:t>客房服务是迎接宾客由电梯进入客房时进行的服务，主要由电梯口迎宾，情况简介，端茶送毛巾，分送行李等服务组成。</a:t>
            </a:r>
            <a:endParaRPr lang="zh-CN" altLang="en-US" sz="2400" dirty="0">
              <a:solidFill>
                <a:schemeClr val="dk1"/>
              </a:solidFill>
              <a:latin typeface="隶书" panose="02010509060101010101" pitchFamily="49" charset="-122"/>
              <a:ea typeface="隶书" panose="02010509060101010101" pitchFamily="49" charset="-122"/>
              <a:cs typeface="隶书" panose="02010509060101010101" pitchFamily="49" charset="-122"/>
              <a:sym typeface="+mn-ea"/>
            </a:endParaRPr>
          </a:p>
        </p:txBody>
      </p:sp>
    </p:spTree>
  </p:cSld>
  <p:clrMapOvr>
    <a:masterClrMapping/>
  </p:clrMapOvr>
  <p:transition spd="slow">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blinds(horizontal)">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6">
                                            <p:txEl>
                                              <p:pRg st="1" end="1"/>
                                            </p:txEl>
                                          </p:spTgt>
                                        </p:tgtEl>
                                        <p:attrNameLst>
                                          <p:attrName>style.visibility</p:attrName>
                                        </p:attrNameLst>
                                      </p:cBhvr>
                                      <p:to>
                                        <p:strVal val="visible"/>
                                      </p:to>
                                    </p:set>
                                    <p:animEffect transition="in" filter="blinds(horizontal)">
                                      <p:cBhvr>
                                        <p:cTn id="12" dur="500"/>
                                        <p:tgtEl>
                                          <p:spTgt spid="6">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6">
                                            <p:txEl>
                                              <p:pRg st="3" end="3"/>
                                            </p:txEl>
                                          </p:spTgt>
                                        </p:tgtEl>
                                        <p:attrNameLst>
                                          <p:attrName>style.visibility</p:attrName>
                                        </p:attrNameLst>
                                      </p:cBhvr>
                                      <p:to>
                                        <p:strVal val="visible"/>
                                      </p:to>
                                    </p:set>
                                    <p:animEffect transition="in" filter="blinds(horizontal)">
                                      <p:cBhvr>
                                        <p:cTn id="17" dur="500"/>
                                        <p:tgtEl>
                                          <p:spTgt spid="6">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6">
                                            <p:txEl>
                                              <p:pRg st="5" end="5"/>
                                            </p:txEl>
                                          </p:spTgt>
                                        </p:tgtEl>
                                        <p:attrNameLst>
                                          <p:attrName>style.visibility</p:attrName>
                                        </p:attrNameLst>
                                      </p:cBhvr>
                                      <p:to>
                                        <p:strVal val="visible"/>
                                      </p:to>
                                    </p:set>
                                    <p:animEffect transition="in" filter="blinds(horizontal)">
                                      <p:cBhvr>
                                        <p:cTn id="22" dur="500"/>
                                        <p:tgtEl>
                                          <p:spTgt spid="6">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930650" y="1648460"/>
            <a:ext cx="4064000" cy="368300"/>
          </a:xfrm>
          <a:prstGeom prst="rect">
            <a:avLst/>
          </a:prstGeom>
          <a:noFill/>
        </p:spPr>
        <p:txBody>
          <a:bodyPr wrap="square" rtlCol="0">
            <a:spAutoFit/>
          </a:bodyPr>
          <a:lstStyle/>
          <a:p>
            <a:r>
              <a:rPr lang="en-US" altLang="zh-CN" dirty="0">
                <a:solidFill>
                  <a:schemeClr val="lt1"/>
                </a:solidFill>
                <a:latin typeface="隶书" panose="02010509060101010101" pitchFamily="49" charset="-122"/>
                <a:ea typeface="隶书" panose="02010509060101010101" pitchFamily="49" charset="-122"/>
                <a:cs typeface="隶书" panose="02010509060101010101" pitchFamily="49" charset="-122"/>
                <a:sym typeface="+mn-ea"/>
              </a:rPr>
              <a:t>1.11.1</a:t>
            </a:r>
            <a:r>
              <a:rPr lang="zh-CN" altLang="en-US" dirty="0">
                <a:solidFill>
                  <a:schemeClr val="lt1"/>
                </a:solidFill>
                <a:latin typeface="隶书" panose="02010509060101010101" pitchFamily="49" charset="-122"/>
                <a:ea typeface="隶书" panose="02010509060101010101" pitchFamily="49" charset="-122"/>
                <a:cs typeface="隶书" panose="02010509060101010101" pitchFamily="49" charset="-122"/>
                <a:sym typeface="+mn-ea"/>
              </a:rPr>
              <a:t>什么是仪容什么是仪容</a:t>
            </a:r>
            <a:endParaRPr lang="zh-CN" altLang="en-US"/>
          </a:p>
        </p:txBody>
      </p:sp>
      <p:sp>
        <p:nvSpPr>
          <p:cNvPr id="5" name="文本框 4"/>
          <p:cNvSpPr txBox="1"/>
          <p:nvPr/>
        </p:nvSpPr>
        <p:spPr>
          <a:xfrm>
            <a:off x="1606784" y="652780"/>
            <a:ext cx="6096000" cy="706755"/>
          </a:xfrm>
          <a:prstGeom prst="rect">
            <a:avLst/>
          </a:prstGeom>
          <a:noFill/>
        </p:spPr>
        <p:txBody>
          <a:bodyPr wrap="square" rtlCol="0" anchor="t">
            <a:spAutoFit/>
          </a:bodyPr>
          <a:lstStyle/>
          <a:p>
            <a:pPr eaLnBrk="1" hangingPunct="1">
              <a:spcBef>
                <a:spcPct val="20000"/>
              </a:spcBef>
              <a:spcAft>
                <a:spcPct val="10000"/>
              </a:spcAft>
            </a:pPr>
            <a:r>
              <a:rPr lang="zh-CN" altLang="en-US" sz="4000" dirty="0">
                <a:solidFill>
                  <a:schemeClr val="dk1"/>
                </a:solidFill>
                <a:latin typeface="隶书" panose="02010509060101010101" pitchFamily="49" charset="-122"/>
                <a:ea typeface="隶书" panose="02010509060101010101" pitchFamily="49" charset="-122"/>
                <a:cs typeface="隶书" panose="02010509060101010101" pitchFamily="49" charset="-122"/>
                <a:sym typeface="+mn-ea"/>
              </a:rPr>
              <a:t>四、客房迎宾服务礼仪</a:t>
            </a:r>
            <a:endParaRPr lang="zh-CN" altLang="en-US" sz="4000" dirty="0">
              <a:solidFill>
                <a:schemeClr val="tx1"/>
              </a:solidFill>
              <a:latin typeface="隶书" panose="02010509060101010101" pitchFamily="49" charset="-122"/>
              <a:ea typeface="隶书" panose="02010509060101010101" pitchFamily="49" charset="-122"/>
              <a:cs typeface="隶书" panose="02010509060101010101" pitchFamily="49" charset="-122"/>
              <a:sym typeface="+mn-ea"/>
            </a:endParaRPr>
          </a:p>
        </p:txBody>
      </p:sp>
      <p:sp>
        <p:nvSpPr>
          <p:cNvPr id="6" name="文本框 5"/>
          <p:cNvSpPr txBox="1"/>
          <p:nvPr/>
        </p:nvSpPr>
        <p:spPr>
          <a:xfrm>
            <a:off x="784860" y="1490980"/>
            <a:ext cx="10699750" cy="3552190"/>
          </a:xfrm>
          <a:prstGeom prst="rect">
            <a:avLst/>
          </a:prstGeom>
          <a:noFill/>
        </p:spPr>
        <p:txBody>
          <a:bodyPr wrap="square" rtlCol="0" anchor="t">
            <a:noAutofit/>
          </a:bodyPr>
          <a:lstStyle/>
          <a:p>
            <a:pPr eaLnBrk="1" hangingPunct="1">
              <a:spcBef>
                <a:spcPct val="20000"/>
              </a:spcBef>
              <a:spcAft>
                <a:spcPct val="10000"/>
              </a:spcAft>
            </a:pPr>
            <a:r>
              <a:rPr lang="zh-CN" altLang="en-US" sz="2400" dirty="0">
                <a:solidFill>
                  <a:schemeClr val="dk1"/>
                </a:solidFill>
                <a:latin typeface="隶书" panose="02010509060101010101" pitchFamily="49" charset="-122"/>
                <a:ea typeface="隶书" panose="02010509060101010101" pitchFamily="49" charset="-122"/>
                <a:cs typeface="隶书" panose="02010509060101010101" pitchFamily="49" charset="-122"/>
                <a:sym typeface="+mn-ea"/>
              </a:rPr>
              <a:t>（一）电梯口迎宾服务</a:t>
            </a:r>
            <a:endParaRPr lang="zh-CN" altLang="en-US" sz="2400" dirty="0">
              <a:solidFill>
                <a:schemeClr val="dk1"/>
              </a:solidFill>
              <a:latin typeface="隶书" panose="02010509060101010101" pitchFamily="49" charset="-122"/>
              <a:ea typeface="隶书" panose="02010509060101010101" pitchFamily="49" charset="-122"/>
              <a:cs typeface="隶书" panose="02010509060101010101" pitchFamily="49" charset="-122"/>
              <a:sym typeface="+mn-ea"/>
            </a:endParaRPr>
          </a:p>
          <a:p>
            <a:pPr eaLnBrk="1" hangingPunct="1">
              <a:spcBef>
                <a:spcPct val="20000"/>
              </a:spcBef>
              <a:spcAft>
                <a:spcPct val="10000"/>
              </a:spcAft>
            </a:pPr>
            <a:r>
              <a:rPr lang="zh-CN" altLang="en-US" sz="2400" dirty="0">
                <a:solidFill>
                  <a:schemeClr val="dk1"/>
                </a:solidFill>
                <a:latin typeface="隶书" panose="02010509060101010101" pitchFamily="49" charset="-122"/>
                <a:ea typeface="隶书" panose="02010509060101010101" pitchFamily="49" charset="-122"/>
                <a:cs typeface="隶书" panose="02010509060101010101" pitchFamily="49" charset="-122"/>
                <a:sym typeface="+mn-ea"/>
              </a:rPr>
              <a:t>当客人走出电梯时，服务人员应该面带微笑，主动热情上前服务，在征得房客的同意后，帮助其提拿行李。</a:t>
            </a:r>
            <a:endParaRPr lang="zh-CN" altLang="en-US" sz="2400" dirty="0">
              <a:solidFill>
                <a:schemeClr val="dk1"/>
              </a:solidFill>
              <a:latin typeface="隶书" panose="02010509060101010101" pitchFamily="49" charset="-122"/>
              <a:ea typeface="隶书" panose="02010509060101010101" pitchFamily="49" charset="-122"/>
              <a:cs typeface="隶书" panose="02010509060101010101" pitchFamily="49" charset="-122"/>
              <a:sym typeface="+mn-ea"/>
            </a:endParaRPr>
          </a:p>
          <a:p>
            <a:pPr eaLnBrk="1" hangingPunct="1">
              <a:spcBef>
                <a:spcPct val="20000"/>
              </a:spcBef>
              <a:spcAft>
                <a:spcPct val="10000"/>
              </a:spcAft>
            </a:pPr>
            <a:r>
              <a:rPr lang="zh-CN" altLang="en-US" sz="2400" dirty="0">
                <a:solidFill>
                  <a:schemeClr val="dk1"/>
                </a:solidFill>
                <a:latin typeface="隶书" panose="02010509060101010101" pitchFamily="49" charset="-122"/>
                <a:ea typeface="隶书" panose="02010509060101010101" pitchFamily="49" charset="-122"/>
                <a:cs typeface="隶书" panose="02010509060101010101" pitchFamily="49" charset="-122"/>
                <a:sym typeface="+mn-ea"/>
              </a:rPr>
              <a:t>（二）介绍酒店情况</a:t>
            </a:r>
            <a:endParaRPr lang="zh-CN" altLang="en-US" sz="2400" dirty="0">
              <a:solidFill>
                <a:schemeClr val="dk1"/>
              </a:solidFill>
              <a:latin typeface="隶书" panose="02010509060101010101" pitchFamily="49" charset="-122"/>
              <a:ea typeface="隶书" panose="02010509060101010101" pitchFamily="49" charset="-122"/>
              <a:cs typeface="隶书" panose="02010509060101010101" pitchFamily="49" charset="-122"/>
              <a:sym typeface="+mn-ea"/>
            </a:endParaRPr>
          </a:p>
          <a:p>
            <a:pPr eaLnBrk="1" hangingPunct="1">
              <a:spcBef>
                <a:spcPct val="20000"/>
              </a:spcBef>
              <a:spcAft>
                <a:spcPct val="10000"/>
              </a:spcAft>
            </a:pPr>
            <a:r>
              <a:rPr lang="zh-CN" altLang="en-US" sz="2400" dirty="0">
                <a:solidFill>
                  <a:schemeClr val="dk1"/>
                </a:solidFill>
                <a:latin typeface="隶书" panose="02010509060101010101" pitchFamily="49" charset="-122"/>
                <a:ea typeface="隶书" panose="02010509060101010101" pitchFamily="49" charset="-122"/>
                <a:cs typeface="隶书" panose="02010509060101010101" pitchFamily="49" charset="-122"/>
                <a:sym typeface="+mn-ea"/>
              </a:rPr>
              <a:t>对酒店的介绍要简明扼要，服务员要学会察言观色，预计到酒店时长，合理恰当，是迎宾工作的加分项。</a:t>
            </a:r>
            <a:endParaRPr lang="zh-CN" altLang="en-US" sz="2400" dirty="0">
              <a:solidFill>
                <a:schemeClr val="dk1"/>
              </a:solidFill>
              <a:latin typeface="隶书" panose="02010509060101010101" pitchFamily="49" charset="-122"/>
              <a:ea typeface="隶书" panose="02010509060101010101" pitchFamily="49" charset="-122"/>
              <a:cs typeface="隶书" panose="02010509060101010101" pitchFamily="49" charset="-122"/>
              <a:sym typeface="+mn-ea"/>
            </a:endParaRPr>
          </a:p>
          <a:p>
            <a:pPr eaLnBrk="1" hangingPunct="1">
              <a:spcBef>
                <a:spcPct val="20000"/>
              </a:spcBef>
              <a:spcAft>
                <a:spcPct val="10000"/>
              </a:spcAft>
            </a:pPr>
            <a:r>
              <a:rPr lang="zh-CN" altLang="en-US" sz="2400" dirty="0">
                <a:solidFill>
                  <a:schemeClr val="dk1"/>
                </a:solidFill>
                <a:latin typeface="隶书" panose="02010509060101010101" pitchFamily="49" charset="-122"/>
                <a:ea typeface="隶书" panose="02010509060101010101" pitchFamily="49" charset="-122"/>
                <a:cs typeface="隶书" panose="02010509060101010101" pitchFamily="49" charset="-122"/>
                <a:sym typeface="+mn-ea"/>
              </a:rPr>
              <a:t>（三）端茶送毛巾</a:t>
            </a:r>
            <a:endParaRPr lang="zh-CN" altLang="en-US" sz="2400" dirty="0">
              <a:solidFill>
                <a:schemeClr val="dk1"/>
              </a:solidFill>
              <a:latin typeface="隶书" panose="02010509060101010101" pitchFamily="49" charset="-122"/>
              <a:ea typeface="隶书" panose="02010509060101010101" pitchFamily="49" charset="-122"/>
              <a:cs typeface="隶书" panose="02010509060101010101" pitchFamily="49" charset="-122"/>
              <a:sym typeface="+mn-ea"/>
            </a:endParaRPr>
          </a:p>
          <a:p>
            <a:pPr eaLnBrk="1" hangingPunct="1">
              <a:spcBef>
                <a:spcPct val="20000"/>
              </a:spcBef>
              <a:spcAft>
                <a:spcPct val="10000"/>
              </a:spcAft>
            </a:pPr>
            <a:r>
              <a:rPr lang="en-US" altLang="zh-CN" sz="2400" dirty="0">
                <a:solidFill>
                  <a:schemeClr val="dk1"/>
                </a:solidFill>
                <a:latin typeface="隶书" panose="02010509060101010101" pitchFamily="49" charset="-122"/>
                <a:ea typeface="隶书" panose="02010509060101010101" pitchFamily="49" charset="-122"/>
                <a:cs typeface="隶书" panose="02010509060101010101" pitchFamily="49" charset="-122"/>
                <a:sym typeface="+mn-ea"/>
              </a:rPr>
              <a:t>“</a:t>
            </a:r>
            <a:r>
              <a:rPr lang="zh-CN" altLang="en-US" sz="2400" dirty="0">
                <a:solidFill>
                  <a:schemeClr val="dk1"/>
                </a:solidFill>
                <a:latin typeface="隶书" panose="02010509060101010101" pitchFamily="49" charset="-122"/>
                <a:ea typeface="隶书" panose="02010509060101010101" pitchFamily="49" charset="-122"/>
                <a:cs typeface="隶书" panose="02010509060101010101" pitchFamily="49" charset="-122"/>
                <a:sym typeface="+mn-ea"/>
              </a:rPr>
              <a:t>客到、茶到、毛巾到</a:t>
            </a:r>
            <a:r>
              <a:rPr lang="en-US" altLang="zh-CN" sz="2400" dirty="0">
                <a:solidFill>
                  <a:schemeClr val="dk1"/>
                </a:solidFill>
                <a:latin typeface="隶书" panose="02010509060101010101" pitchFamily="49" charset="-122"/>
                <a:ea typeface="隶书" panose="02010509060101010101" pitchFamily="49" charset="-122"/>
                <a:cs typeface="隶书" panose="02010509060101010101" pitchFamily="49" charset="-122"/>
                <a:sym typeface="+mn-ea"/>
              </a:rPr>
              <a:t>”</a:t>
            </a:r>
            <a:r>
              <a:rPr lang="zh-CN" altLang="en-US" sz="2400" dirty="0">
                <a:solidFill>
                  <a:schemeClr val="dk1"/>
                </a:solidFill>
                <a:latin typeface="隶书" panose="02010509060101010101" pitchFamily="49" charset="-122"/>
                <a:ea typeface="隶书" panose="02010509060101010101" pitchFamily="49" charset="-122"/>
                <a:cs typeface="隶书" panose="02010509060101010101" pitchFamily="49" charset="-122"/>
                <a:sym typeface="+mn-ea"/>
              </a:rPr>
              <a:t>是本项工作的基本要求。</a:t>
            </a:r>
            <a:endParaRPr lang="zh-CN" altLang="en-US" sz="2400" dirty="0">
              <a:solidFill>
                <a:schemeClr val="dk1"/>
              </a:solidFill>
              <a:latin typeface="隶书" panose="02010509060101010101" pitchFamily="49" charset="-122"/>
              <a:ea typeface="隶书" panose="02010509060101010101" pitchFamily="49" charset="-122"/>
              <a:cs typeface="隶书" panose="02010509060101010101" pitchFamily="49" charset="-122"/>
              <a:sym typeface="+mn-ea"/>
            </a:endParaRPr>
          </a:p>
          <a:p>
            <a:pPr eaLnBrk="1" hangingPunct="1">
              <a:spcBef>
                <a:spcPct val="20000"/>
              </a:spcBef>
              <a:spcAft>
                <a:spcPct val="10000"/>
              </a:spcAft>
            </a:pPr>
            <a:r>
              <a:rPr lang="zh-CN" altLang="en-US" sz="2400" dirty="0">
                <a:solidFill>
                  <a:schemeClr val="dk1"/>
                </a:solidFill>
                <a:latin typeface="隶书" panose="02010509060101010101" pitchFamily="49" charset="-122"/>
                <a:ea typeface="隶书" panose="02010509060101010101" pitchFamily="49" charset="-122"/>
                <a:cs typeface="隶书" panose="02010509060101010101" pitchFamily="49" charset="-122"/>
                <a:sym typeface="+mn-ea"/>
              </a:rPr>
              <a:t>（四）分送行李</a:t>
            </a:r>
            <a:endParaRPr lang="zh-CN" altLang="en-US" sz="2400" dirty="0">
              <a:solidFill>
                <a:schemeClr val="dk1"/>
              </a:solidFill>
              <a:latin typeface="隶书" panose="02010509060101010101" pitchFamily="49" charset="-122"/>
              <a:ea typeface="隶书" panose="02010509060101010101" pitchFamily="49" charset="-122"/>
              <a:cs typeface="隶书" panose="02010509060101010101" pitchFamily="49" charset="-122"/>
              <a:sym typeface="+mn-ea"/>
            </a:endParaRPr>
          </a:p>
          <a:p>
            <a:pPr eaLnBrk="1" hangingPunct="1">
              <a:spcBef>
                <a:spcPct val="20000"/>
              </a:spcBef>
              <a:spcAft>
                <a:spcPct val="10000"/>
              </a:spcAft>
            </a:pPr>
            <a:r>
              <a:rPr lang="zh-CN" altLang="en-US" sz="2400" dirty="0">
                <a:solidFill>
                  <a:schemeClr val="dk1"/>
                </a:solidFill>
                <a:latin typeface="隶书" panose="02010509060101010101" pitchFamily="49" charset="-122"/>
                <a:ea typeface="隶书" panose="02010509060101010101" pitchFamily="49" charset="-122"/>
                <a:cs typeface="隶书" panose="02010509060101010101" pitchFamily="49" charset="-122"/>
                <a:sym typeface="+mn-ea"/>
              </a:rPr>
              <a:t>针对团体宾客，先到的行李由行李员送到楼层，整齐摆放，楼层服务员核实件数；待客人马上到达时，按照标签逐一分送。</a:t>
            </a:r>
            <a:endParaRPr lang="zh-CN" altLang="en-US" sz="2400" dirty="0">
              <a:solidFill>
                <a:schemeClr val="dk1"/>
              </a:solidFill>
              <a:latin typeface="隶书" panose="02010509060101010101" pitchFamily="49" charset="-122"/>
              <a:ea typeface="隶书" panose="02010509060101010101" pitchFamily="49" charset="-122"/>
              <a:cs typeface="隶书" panose="02010509060101010101" pitchFamily="49" charset="-122"/>
              <a:sym typeface="+mn-ea"/>
            </a:endParaRPr>
          </a:p>
        </p:txBody>
      </p:sp>
    </p:spTree>
  </p:cSld>
  <p:clrMapOvr>
    <a:masterClrMapping/>
  </p:clrMapOvr>
  <p:transition spd="slow">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blinds(horizontal)">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6">
                                            <p:txEl>
                                              <p:pRg st="1" end="1"/>
                                            </p:txEl>
                                          </p:spTgt>
                                        </p:tgtEl>
                                        <p:attrNameLst>
                                          <p:attrName>style.visibility</p:attrName>
                                        </p:attrNameLst>
                                      </p:cBhvr>
                                      <p:to>
                                        <p:strVal val="visible"/>
                                      </p:to>
                                    </p:set>
                                    <p:animEffect transition="in" filter="blinds(horizontal)">
                                      <p:cBhvr>
                                        <p:cTn id="12" dur="500"/>
                                        <p:tgtEl>
                                          <p:spTgt spid="6">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6">
                                            <p:txEl>
                                              <p:pRg st="2" end="2"/>
                                            </p:txEl>
                                          </p:spTgt>
                                        </p:tgtEl>
                                        <p:attrNameLst>
                                          <p:attrName>style.visibility</p:attrName>
                                        </p:attrNameLst>
                                      </p:cBhvr>
                                      <p:to>
                                        <p:strVal val="visible"/>
                                      </p:to>
                                    </p:set>
                                    <p:animEffect transition="in" filter="blinds(horizontal)">
                                      <p:cBhvr>
                                        <p:cTn id="17" dur="500"/>
                                        <p:tgtEl>
                                          <p:spTgt spid="6">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6">
                                            <p:txEl>
                                              <p:pRg st="3" end="3"/>
                                            </p:txEl>
                                          </p:spTgt>
                                        </p:tgtEl>
                                        <p:attrNameLst>
                                          <p:attrName>style.visibility</p:attrName>
                                        </p:attrNameLst>
                                      </p:cBhvr>
                                      <p:to>
                                        <p:strVal val="visible"/>
                                      </p:to>
                                    </p:set>
                                    <p:animEffect transition="in" filter="blinds(horizontal)">
                                      <p:cBhvr>
                                        <p:cTn id="22" dur="500"/>
                                        <p:tgtEl>
                                          <p:spTgt spid="6">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6">
                                            <p:txEl>
                                              <p:pRg st="4" end="4"/>
                                            </p:txEl>
                                          </p:spTgt>
                                        </p:tgtEl>
                                        <p:attrNameLst>
                                          <p:attrName>style.visibility</p:attrName>
                                        </p:attrNameLst>
                                      </p:cBhvr>
                                      <p:to>
                                        <p:strVal val="visible"/>
                                      </p:to>
                                    </p:set>
                                    <p:animEffect transition="in" filter="blinds(horizontal)">
                                      <p:cBhvr>
                                        <p:cTn id="27" dur="500"/>
                                        <p:tgtEl>
                                          <p:spTgt spid="6">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6">
                                            <p:txEl>
                                              <p:pRg st="5" end="5"/>
                                            </p:txEl>
                                          </p:spTgt>
                                        </p:tgtEl>
                                        <p:attrNameLst>
                                          <p:attrName>style.visibility</p:attrName>
                                        </p:attrNameLst>
                                      </p:cBhvr>
                                      <p:to>
                                        <p:strVal val="visible"/>
                                      </p:to>
                                    </p:set>
                                    <p:animEffect transition="in" filter="blinds(horizontal)">
                                      <p:cBhvr>
                                        <p:cTn id="32" dur="500"/>
                                        <p:tgtEl>
                                          <p:spTgt spid="6">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nodeType="clickEffect">
                                  <p:stCondLst>
                                    <p:cond delay="0"/>
                                  </p:stCondLst>
                                  <p:childTnLst>
                                    <p:set>
                                      <p:cBhvr>
                                        <p:cTn id="36" dur="1" fill="hold">
                                          <p:stCondLst>
                                            <p:cond delay="0"/>
                                          </p:stCondLst>
                                        </p:cTn>
                                        <p:tgtEl>
                                          <p:spTgt spid="6">
                                            <p:txEl>
                                              <p:pRg st="6" end="6"/>
                                            </p:txEl>
                                          </p:spTgt>
                                        </p:tgtEl>
                                        <p:attrNameLst>
                                          <p:attrName>style.visibility</p:attrName>
                                        </p:attrNameLst>
                                      </p:cBhvr>
                                      <p:to>
                                        <p:strVal val="visible"/>
                                      </p:to>
                                    </p:set>
                                    <p:animEffect transition="in" filter="blinds(horizontal)">
                                      <p:cBhvr>
                                        <p:cTn id="37" dur="500"/>
                                        <p:tgtEl>
                                          <p:spTgt spid="6">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nodeType="clickEffect">
                                  <p:stCondLst>
                                    <p:cond delay="0"/>
                                  </p:stCondLst>
                                  <p:childTnLst>
                                    <p:set>
                                      <p:cBhvr>
                                        <p:cTn id="41" dur="1" fill="hold">
                                          <p:stCondLst>
                                            <p:cond delay="0"/>
                                          </p:stCondLst>
                                        </p:cTn>
                                        <p:tgtEl>
                                          <p:spTgt spid="6">
                                            <p:txEl>
                                              <p:pRg st="7" end="7"/>
                                            </p:txEl>
                                          </p:spTgt>
                                        </p:tgtEl>
                                        <p:attrNameLst>
                                          <p:attrName>style.visibility</p:attrName>
                                        </p:attrNameLst>
                                      </p:cBhvr>
                                      <p:to>
                                        <p:strVal val="visible"/>
                                      </p:to>
                                    </p:set>
                                    <p:animEffect transition="in" filter="blinds(horizontal)">
                                      <p:cBhvr>
                                        <p:cTn id="42" dur="500"/>
                                        <p:tgtEl>
                                          <p:spTgt spid="6">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614170" y="520065"/>
            <a:ext cx="3492500" cy="645160"/>
          </a:xfrm>
          <a:prstGeom prst="rect">
            <a:avLst/>
          </a:prstGeom>
          <a:noFill/>
        </p:spPr>
        <p:txBody>
          <a:bodyPr wrap="square" rtlCol="0" anchor="t">
            <a:spAutoFit/>
          </a:bodyPr>
          <a:lstStyle/>
          <a:p>
            <a:pPr algn="l"/>
            <a:r>
              <a:rPr lang="zh-CN" altLang="en-US" sz="3600" dirty="0">
                <a:effectLst>
                  <a:outerShdw blurRad="38100" dist="19050" dir="2700000" algn="tl" rotWithShape="0">
                    <a:schemeClr val="dk1">
                      <a:alpha val="40000"/>
                    </a:schemeClr>
                  </a:outerShdw>
                </a:effectLst>
                <a:latin typeface="隶书" panose="02010509060101010101" pitchFamily="49" charset="-122"/>
                <a:ea typeface="隶书" panose="02010509060101010101" pitchFamily="49" charset="-122"/>
                <a:sym typeface="+mn-ea"/>
              </a:rPr>
              <a:t>学习目标</a:t>
            </a:r>
            <a:endParaRPr lang="zh-CN" altLang="en-US" sz="3600" dirty="0">
              <a:effectLst>
                <a:outerShdw blurRad="38100" dist="19050" dir="2700000" algn="tl" rotWithShape="0">
                  <a:schemeClr val="dk1">
                    <a:alpha val="40000"/>
                  </a:schemeClr>
                </a:outerShdw>
              </a:effectLst>
              <a:latin typeface="隶书" panose="02010509060101010101" pitchFamily="49" charset="-122"/>
              <a:ea typeface="隶书" panose="02010509060101010101" pitchFamily="49" charset="-122"/>
              <a:sym typeface="+mn-ea"/>
            </a:endParaRPr>
          </a:p>
        </p:txBody>
      </p:sp>
      <p:sp>
        <p:nvSpPr>
          <p:cNvPr id="5" name="矩形 4"/>
          <p:cNvSpPr/>
          <p:nvPr/>
        </p:nvSpPr>
        <p:spPr>
          <a:xfrm>
            <a:off x="1299845" y="1219200"/>
            <a:ext cx="9764395" cy="4029075"/>
          </a:xfrm>
          <a:prstGeom prst="rect">
            <a:avLst/>
          </a:prstGeom>
        </p:spPr>
        <p:txBody>
          <a:bodyPr wrap="square">
            <a:noAutofit/>
          </a:bodyPr>
          <a:lstStyle/>
          <a:p>
            <a:pPr marL="342900" indent="-342900" fontAlgn="base">
              <a:spcBef>
                <a:spcPct val="0"/>
              </a:spcBef>
              <a:spcAft>
                <a:spcPct val="0"/>
              </a:spcAft>
              <a:buFont typeface="Wingdings" panose="05000000000000000000" pitchFamily="2" charset="2"/>
              <a:buChar char="Ø"/>
            </a:pPr>
            <a:r>
              <a:rPr lang="zh-CN" altLang="en-US" sz="2400" dirty="0">
                <a:solidFill>
                  <a:schemeClr val="tx1"/>
                </a:solidFill>
                <a:effectLst>
                  <a:outerShdw blurRad="38100" dist="19050" dir="2700000" algn="tl" rotWithShape="0">
                    <a:schemeClr val="dk1">
                      <a:alpha val="40000"/>
                    </a:schemeClr>
                  </a:outerShdw>
                </a:effectLst>
                <a:latin typeface="隶书" panose="02010509060101010101" pitchFamily="49" charset="-122"/>
                <a:ea typeface="隶书" panose="02010509060101010101" pitchFamily="49" charset="-122"/>
              </a:rPr>
              <a:t>【知识目标】</a:t>
            </a:r>
            <a:endParaRPr lang="zh-CN" altLang="en-US" sz="2400" dirty="0">
              <a:solidFill>
                <a:schemeClr val="tx1"/>
              </a:solidFill>
              <a:effectLst>
                <a:outerShdw blurRad="38100" dist="19050" dir="2700000" algn="tl" rotWithShape="0">
                  <a:schemeClr val="dk1">
                    <a:alpha val="40000"/>
                  </a:schemeClr>
                </a:outerShdw>
              </a:effectLst>
              <a:latin typeface="隶书" panose="02010509060101010101" pitchFamily="49" charset="-122"/>
              <a:ea typeface="隶书" panose="02010509060101010101" pitchFamily="49" charset="-122"/>
            </a:endParaRPr>
          </a:p>
          <a:p>
            <a:pPr marL="342900" indent="-342900" fontAlgn="base">
              <a:spcBef>
                <a:spcPct val="0"/>
              </a:spcBef>
              <a:spcAft>
                <a:spcPct val="0"/>
              </a:spcAft>
              <a:buFont typeface="Wingdings" panose="05000000000000000000" pitchFamily="2" charset="2"/>
              <a:buChar char="Ø"/>
            </a:pPr>
            <a:r>
              <a:rPr lang="en-US" altLang="zh-CN" sz="2400" dirty="0">
                <a:solidFill>
                  <a:schemeClr val="tx1"/>
                </a:solidFill>
                <a:effectLst>
                  <a:outerShdw blurRad="38100" dist="19050" dir="2700000" algn="tl" rotWithShape="0">
                    <a:schemeClr val="dk1">
                      <a:alpha val="40000"/>
                    </a:schemeClr>
                  </a:outerShdw>
                </a:effectLst>
                <a:latin typeface="隶书" panose="02010509060101010101" pitchFamily="49" charset="-122"/>
                <a:ea typeface="隶书" panose="02010509060101010101" pitchFamily="49" charset="-122"/>
              </a:rPr>
              <a:t>1.</a:t>
            </a:r>
            <a:r>
              <a:rPr lang="zh-CN" altLang="en-US" sz="2400" dirty="0">
                <a:solidFill>
                  <a:schemeClr val="tx1"/>
                </a:solidFill>
                <a:effectLst>
                  <a:outerShdw blurRad="38100" dist="19050" dir="2700000" algn="tl" rotWithShape="0">
                    <a:schemeClr val="dk1">
                      <a:alpha val="40000"/>
                    </a:schemeClr>
                  </a:outerShdw>
                </a:effectLst>
                <a:latin typeface="隶书" panose="02010509060101010101" pitchFamily="49" charset="-122"/>
                <a:ea typeface="隶书" panose="02010509060101010101" pitchFamily="49" charset="-122"/>
              </a:rPr>
              <a:t>了解有关古代有关食宿礼仪的相关知识；</a:t>
            </a:r>
            <a:endParaRPr lang="zh-CN" altLang="en-US" sz="2400" dirty="0">
              <a:solidFill>
                <a:schemeClr val="tx1"/>
              </a:solidFill>
              <a:effectLst>
                <a:outerShdw blurRad="38100" dist="19050" dir="2700000" algn="tl" rotWithShape="0">
                  <a:schemeClr val="dk1">
                    <a:alpha val="40000"/>
                  </a:schemeClr>
                </a:outerShdw>
              </a:effectLst>
              <a:latin typeface="隶书" panose="02010509060101010101" pitchFamily="49" charset="-122"/>
              <a:ea typeface="隶书" panose="02010509060101010101" pitchFamily="49" charset="-122"/>
            </a:endParaRPr>
          </a:p>
          <a:p>
            <a:pPr marL="342900" indent="-342900" fontAlgn="base">
              <a:spcBef>
                <a:spcPct val="0"/>
              </a:spcBef>
              <a:spcAft>
                <a:spcPct val="0"/>
              </a:spcAft>
              <a:buFont typeface="Wingdings" panose="05000000000000000000" pitchFamily="2" charset="2"/>
              <a:buChar char="Ø"/>
            </a:pPr>
            <a:r>
              <a:rPr lang="en-US" altLang="zh-CN" sz="2400" dirty="0">
                <a:solidFill>
                  <a:schemeClr val="tx1"/>
                </a:solidFill>
                <a:effectLst>
                  <a:outerShdw blurRad="38100" dist="19050" dir="2700000" algn="tl" rotWithShape="0">
                    <a:schemeClr val="dk1">
                      <a:alpha val="40000"/>
                    </a:schemeClr>
                  </a:outerShdw>
                </a:effectLst>
                <a:latin typeface="隶书" panose="02010509060101010101" pitchFamily="49" charset="-122"/>
                <a:ea typeface="隶书" panose="02010509060101010101" pitchFamily="49" charset="-122"/>
              </a:rPr>
              <a:t>2.</a:t>
            </a:r>
            <a:r>
              <a:rPr lang="zh-CN" altLang="en-US" sz="2400" dirty="0">
                <a:solidFill>
                  <a:schemeClr val="tx1"/>
                </a:solidFill>
                <a:effectLst>
                  <a:outerShdw blurRad="38100" dist="19050" dir="2700000" algn="tl" rotWithShape="0">
                    <a:schemeClr val="dk1">
                      <a:alpha val="40000"/>
                    </a:schemeClr>
                  </a:outerShdw>
                </a:effectLst>
                <a:latin typeface="隶书" panose="02010509060101010101" pitchFamily="49" charset="-122"/>
                <a:ea typeface="隶书" panose="02010509060101010101" pitchFamily="49" charset="-122"/>
              </a:rPr>
              <a:t>掌握在前厅、客房、餐饮、康乐、会展等服务过程中的仪容、仪表要求，熟记相关礼仪理论知识；</a:t>
            </a:r>
            <a:endParaRPr lang="zh-CN" altLang="en-US" sz="2400" dirty="0">
              <a:solidFill>
                <a:schemeClr val="tx1"/>
              </a:solidFill>
              <a:effectLst>
                <a:outerShdw blurRad="38100" dist="19050" dir="2700000" algn="tl" rotWithShape="0">
                  <a:schemeClr val="dk1">
                    <a:alpha val="40000"/>
                  </a:schemeClr>
                </a:outerShdw>
              </a:effectLst>
              <a:latin typeface="隶书" panose="02010509060101010101" pitchFamily="49" charset="-122"/>
              <a:ea typeface="隶书" panose="02010509060101010101" pitchFamily="49" charset="-122"/>
            </a:endParaRPr>
          </a:p>
          <a:p>
            <a:pPr marL="342900" indent="-342900" fontAlgn="base">
              <a:spcBef>
                <a:spcPct val="0"/>
              </a:spcBef>
              <a:spcAft>
                <a:spcPct val="0"/>
              </a:spcAft>
              <a:buFont typeface="Wingdings" panose="05000000000000000000" pitchFamily="2" charset="2"/>
              <a:buChar char="Ø"/>
            </a:pPr>
            <a:r>
              <a:rPr lang="en-US" altLang="zh-CN" sz="2400" dirty="0">
                <a:solidFill>
                  <a:schemeClr val="tx1"/>
                </a:solidFill>
                <a:effectLst>
                  <a:outerShdw blurRad="38100" dist="19050" dir="2700000" algn="tl" rotWithShape="0">
                    <a:schemeClr val="dk1">
                      <a:alpha val="40000"/>
                    </a:schemeClr>
                  </a:outerShdw>
                </a:effectLst>
                <a:latin typeface="隶书" panose="02010509060101010101" pitchFamily="49" charset="-122"/>
                <a:ea typeface="隶书" panose="02010509060101010101" pitchFamily="49" charset="-122"/>
              </a:rPr>
              <a:t>3.</a:t>
            </a:r>
            <a:r>
              <a:rPr lang="zh-CN" altLang="en-US" sz="2400" dirty="0">
                <a:solidFill>
                  <a:schemeClr val="tx1"/>
                </a:solidFill>
                <a:effectLst>
                  <a:outerShdw blurRad="38100" dist="19050" dir="2700000" algn="tl" rotWithShape="0">
                    <a:schemeClr val="dk1">
                      <a:alpha val="40000"/>
                    </a:schemeClr>
                  </a:outerShdw>
                </a:effectLst>
                <a:latin typeface="隶书" panose="02010509060101010101" pitchFamily="49" charset="-122"/>
                <a:ea typeface="隶书" panose="02010509060101010101" pitchFamily="49" charset="-122"/>
              </a:rPr>
              <a:t>掌握在前厅、客房、餐饮、康乐、会展等旅游服务人员的服饰要求；</a:t>
            </a:r>
            <a:endParaRPr lang="zh-CN" altLang="en-US" sz="2400" dirty="0">
              <a:solidFill>
                <a:schemeClr val="tx1"/>
              </a:solidFill>
              <a:effectLst>
                <a:outerShdw blurRad="38100" dist="19050" dir="2700000" algn="tl" rotWithShape="0">
                  <a:schemeClr val="dk1">
                    <a:alpha val="40000"/>
                  </a:schemeClr>
                </a:outerShdw>
              </a:effectLst>
              <a:latin typeface="隶书" panose="02010509060101010101" pitchFamily="49" charset="-122"/>
              <a:ea typeface="隶书" panose="02010509060101010101" pitchFamily="49" charset="-122"/>
            </a:endParaRPr>
          </a:p>
          <a:p>
            <a:pPr marL="342900" indent="-342900" fontAlgn="base">
              <a:spcBef>
                <a:spcPct val="0"/>
              </a:spcBef>
              <a:spcAft>
                <a:spcPct val="0"/>
              </a:spcAft>
              <a:buFont typeface="Wingdings" panose="05000000000000000000" pitchFamily="2" charset="2"/>
              <a:buChar char="Ø"/>
            </a:pPr>
            <a:r>
              <a:rPr lang="en-US" altLang="zh-CN" sz="2400" dirty="0">
                <a:solidFill>
                  <a:schemeClr val="tx1"/>
                </a:solidFill>
                <a:effectLst>
                  <a:outerShdw blurRad="38100" dist="19050" dir="2700000" algn="tl" rotWithShape="0">
                    <a:schemeClr val="dk1">
                      <a:alpha val="40000"/>
                    </a:schemeClr>
                  </a:outerShdw>
                </a:effectLst>
                <a:latin typeface="隶书" panose="02010509060101010101" pitchFamily="49" charset="-122"/>
                <a:ea typeface="隶书" panose="02010509060101010101" pitchFamily="49" charset="-122"/>
              </a:rPr>
              <a:t>4.</a:t>
            </a:r>
            <a:r>
              <a:rPr lang="zh-CN" altLang="en-US" sz="2400" dirty="0">
                <a:solidFill>
                  <a:schemeClr val="tx1"/>
                </a:solidFill>
                <a:effectLst>
                  <a:outerShdw blurRad="38100" dist="19050" dir="2700000" algn="tl" rotWithShape="0">
                    <a:schemeClr val="dk1">
                      <a:alpha val="40000"/>
                    </a:schemeClr>
                  </a:outerShdw>
                </a:effectLst>
                <a:latin typeface="隶书" panose="02010509060101010101" pitchFamily="49" charset="-122"/>
                <a:ea typeface="隶书" panose="02010509060101010101" pitchFamily="49" charset="-122"/>
              </a:rPr>
              <a:t>了解基本举止仪态，学会用正确的仪态、手势、目光、微笑等与人有效交流；</a:t>
            </a:r>
            <a:endParaRPr lang="zh-CN" altLang="en-US" sz="2400" dirty="0">
              <a:solidFill>
                <a:schemeClr val="tx1"/>
              </a:solidFill>
              <a:effectLst>
                <a:outerShdw blurRad="38100" dist="19050" dir="2700000" algn="tl" rotWithShape="0">
                  <a:schemeClr val="dk1">
                    <a:alpha val="40000"/>
                  </a:schemeClr>
                </a:outerShdw>
              </a:effectLst>
              <a:latin typeface="隶书" panose="02010509060101010101" pitchFamily="49" charset="-122"/>
              <a:ea typeface="隶书" panose="02010509060101010101" pitchFamily="49" charset="-122"/>
            </a:endParaRPr>
          </a:p>
          <a:p>
            <a:pPr marL="342900" indent="-342900" fontAlgn="base">
              <a:spcBef>
                <a:spcPct val="0"/>
              </a:spcBef>
              <a:spcAft>
                <a:spcPct val="0"/>
              </a:spcAft>
              <a:buFont typeface="Wingdings" panose="05000000000000000000" pitchFamily="2" charset="2"/>
              <a:buChar char="Ø"/>
            </a:pPr>
            <a:r>
              <a:rPr lang="en-US" altLang="zh-CN" sz="2400" dirty="0">
                <a:solidFill>
                  <a:schemeClr val="tx1"/>
                </a:solidFill>
                <a:effectLst>
                  <a:outerShdw blurRad="38100" dist="19050" dir="2700000" algn="tl" rotWithShape="0">
                    <a:schemeClr val="dk1">
                      <a:alpha val="40000"/>
                    </a:schemeClr>
                  </a:outerShdw>
                </a:effectLst>
                <a:latin typeface="隶书" panose="02010509060101010101" pitchFamily="49" charset="-122"/>
                <a:ea typeface="隶书" panose="02010509060101010101" pitchFamily="49" charset="-122"/>
              </a:rPr>
              <a:t>5.</a:t>
            </a:r>
            <a:r>
              <a:rPr lang="zh-CN" altLang="en-US" sz="2400" dirty="0">
                <a:solidFill>
                  <a:schemeClr val="tx1"/>
                </a:solidFill>
                <a:effectLst>
                  <a:outerShdw blurRad="38100" dist="19050" dir="2700000" algn="tl" rotWithShape="0">
                    <a:schemeClr val="dk1">
                      <a:alpha val="40000"/>
                    </a:schemeClr>
                  </a:outerShdw>
                </a:effectLst>
                <a:latin typeface="隶书" panose="02010509060101010101" pitchFamily="49" charset="-122"/>
                <a:ea typeface="隶书" panose="02010509060101010101" pitchFamily="49" charset="-122"/>
              </a:rPr>
              <a:t>增加中华优秀传统礼仪文化知识；</a:t>
            </a:r>
            <a:endParaRPr lang="zh-CN" altLang="en-US" sz="2400" dirty="0">
              <a:solidFill>
                <a:schemeClr val="tx1"/>
              </a:solidFill>
              <a:effectLst>
                <a:outerShdw blurRad="38100" dist="19050" dir="2700000" algn="tl" rotWithShape="0">
                  <a:schemeClr val="dk1">
                    <a:alpha val="40000"/>
                  </a:schemeClr>
                </a:outerShdw>
              </a:effectLst>
              <a:latin typeface="隶书" panose="02010509060101010101" pitchFamily="49" charset="-122"/>
              <a:ea typeface="隶书" panose="02010509060101010101" pitchFamily="49" charset="-122"/>
            </a:endParaRPr>
          </a:p>
          <a:p>
            <a:pPr marL="342900" indent="-342900" fontAlgn="base">
              <a:spcBef>
                <a:spcPct val="0"/>
              </a:spcBef>
              <a:spcAft>
                <a:spcPct val="0"/>
              </a:spcAft>
              <a:buFont typeface="Wingdings" panose="05000000000000000000" pitchFamily="2" charset="2"/>
              <a:buChar char="Ø"/>
            </a:pPr>
            <a:r>
              <a:rPr lang="en-US" altLang="zh-CN" sz="2400" dirty="0">
                <a:solidFill>
                  <a:schemeClr val="tx1"/>
                </a:solidFill>
                <a:effectLst>
                  <a:outerShdw blurRad="38100" dist="19050" dir="2700000" algn="tl" rotWithShape="0">
                    <a:schemeClr val="dk1">
                      <a:alpha val="40000"/>
                    </a:schemeClr>
                  </a:outerShdw>
                </a:effectLst>
                <a:latin typeface="隶书" panose="02010509060101010101" pitchFamily="49" charset="-122"/>
                <a:ea typeface="隶书" panose="02010509060101010101" pitchFamily="49" charset="-122"/>
              </a:rPr>
              <a:t>6.</a:t>
            </a:r>
            <a:r>
              <a:rPr lang="zh-CN" altLang="en-US" sz="2400" dirty="0">
                <a:solidFill>
                  <a:schemeClr val="tx1"/>
                </a:solidFill>
                <a:effectLst>
                  <a:outerShdw blurRad="38100" dist="19050" dir="2700000" algn="tl" rotWithShape="0">
                    <a:schemeClr val="dk1">
                      <a:alpha val="40000"/>
                    </a:schemeClr>
                  </a:outerShdw>
                </a:effectLst>
                <a:latin typeface="隶书" panose="02010509060101010101" pitchFamily="49" charset="-122"/>
                <a:ea typeface="隶书" panose="02010509060101010101" pitchFamily="49" charset="-122"/>
              </a:rPr>
              <a:t>参照</a:t>
            </a:r>
            <a:r>
              <a:rPr lang="en-US" altLang="zh-CN" sz="2400" dirty="0">
                <a:solidFill>
                  <a:schemeClr val="tx1"/>
                </a:solidFill>
                <a:effectLst>
                  <a:outerShdw blurRad="38100" dist="19050" dir="2700000" algn="tl" rotWithShape="0">
                    <a:schemeClr val="dk1">
                      <a:alpha val="40000"/>
                    </a:schemeClr>
                  </a:outerShdw>
                </a:effectLst>
                <a:latin typeface="隶书" panose="02010509060101010101" pitchFamily="49" charset="-122"/>
                <a:ea typeface="隶书" panose="02010509060101010101" pitchFamily="49" charset="-122"/>
              </a:rPr>
              <a:t>2023</a:t>
            </a:r>
            <a:r>
              <a:rPr lang="zh-CN" altLang="en-US" sz="2400" dirty="0">
                <a:solidFill>
                  <a:schemeClr val="tx1"/>
                </a:solidFill>
                <a:effectLst>
                  <a:outerShdw blurRad="38100" dist="19050" dir="2700000" algn="tl" rotWithShape="0">
                    <a:schemeClr val="dk1">
                      <a:alpha val="40000"/>
                    </a:schemeClr>
                  </a:outerShdw>
                </a:effectLst>
                <a:latin typeface="隶书" panose="02010509060101010101" pitchFamily="49" charset="-122"/>
                <a:ea typeface="隶书" panose="02010509060101010101" pitchFamily="49" charset="-122"/>
              </a:rPr>
              <a:t>年</a:t>
            </a:r>
            <a:r>
              <a:rPr lang="en-US" altLang="zh-CN" sz="2400" dirty="0">
                <a:solidFill>
                  <a:schemeClr val="tx1"/>
                </a:solidFill>
                <a:effectLst>
                  <a:outerShdw blurRad="38100" dist="19050" dir="2700000" algn="tl" rotWithShape="0">
                    <a:schemeClr val="dk1">
                      <a:alpha val="40000"/>
                    </a:schemeClr>
                  </a:outerShdw>
                </a:effectLst>
                <a:latin typeface="隶书" panose="02010509060101010101" pitchFamily="49" charset="-122"/>
                <a:ea typeface="隶书" panose="02010509060101010101" pitchFamily="49" charset="-122"/>
              </a:rPr>
              <a:t>11</a:t>
            </a:r>
            <a:r>
              <a:rPr lang="zh-CN" altLang="en-US" sz="2400" dirty="0">
                <a:solidFill>
                  <a:schemeClr val="tx1"/>
                </a:solidFill>
                <a:effectLst>
                  <a:outerShdw blurRad="38100" dist="19050" dir="2700000" algn="tl" rotWithShape="0">
                    <a:schemeClr val="dk1">
                      <a:alpha val="40000"/>
                    </a:schemeClr>
                  </a:outerShdw>
                </a:effectLst>
                <a:latin typeface="隶书" panose="02010509060101010101" pitchFamily="49" charset="-122"/>
                <a:ea typeface="隶书" panose="02010509060101010101" pitchFamily="49" charset="-122"/>
              </a:rPr>
              <a:t>月发布的中华人民共和国国家标准旅游饭店星级的划分与评定（标准号：</a:t>
            </a:r>
            <a:r>
              <a:rPr lang="en-US" altLang="zh-CN" sz="2400" dirty="0">
                <a:solidFill>
                  <a:schemeClr val="tx1"/>
                </a:solidFill>
                <a:effectLst>
                  <a:outerShdw blurRad="38100" dist="19050" dir="2700000" algn="tl" rotWithShape="0">
                    <a:schemeClr val="dk1">
                      <a:alpha val="40000"/>
                    </a:schemeClr>
                  </a:outerShdw>
                </a:effectLst>
                <a:latin typeface="隶书" panose="02010509060101010101" pitchFamily="49" charset="-122"/>
                <a:ea typeface="隶书" panose="02010509060101010101" pitchFamily="49" charset="-122"/>
              </a:rPr>
              <a:t>GB/T14308-2023</a:t>
            </a:r>
            <a:r>
              <a:rPr lang="zh-CN" altLang="en-US" sz="2400" dirty="0">
                <a:solidFill>
                  <a:schemeClr val="tx1"/>
                </a:solidFill>
                <a:effectLst>
                  <a:outerShdw blurRad="38100" dist="19050" dir="2700000" algn="tl" rotWithShape="0">
                    <a:schemeClr val="dk1">
                      <a:alpha val="40000"/>
                    </a:schemeClr>
                  </a:outerShdw>
                </a:effectLst>
                <a:latin typeface="隶书" panose="02010509060101010101" pitchFamily="49" charset="-122"/>
                <a:ea typeface="隶书" panose="02010509060101010101" pitchFamily="49" charset="-122"/>
              </a:rPr>
              <a:t>）给出有针对性的建议。</a:t>
            </a:r>
            <a:endParaRPr lang="zh-CN" altLang="en-US" sz="2400" dirty="0">
              <a:solidFill>
                <a:schemeClr val="tx1"/>
              </a:solidFill>
              <a:effectLst>
                <a:outerShdw blurRad="38100" dist="19050" dir="2700000" algn="tl" rotWithShape="0">
                  <a:schemeClr val="dk1">
                    <a:alpha val="40000"/>
                  </a:schemeClr>
                </a:outerShdw>
              </a:effectLst>
              <a:latin typeface="隶书" panose="02010509060101010101" pitchFamily="49" charset="-122"/>
              <a:ea typeface="隶书" panose="02010509060101010101" pitchFamily="49" charset="-122"/>
            </a:endParaRPr>
          </a:p>
        </p:txBody>
      </p:sp>
    </p:spTree>
  </p:cSld>
  <p:clrMapOvr>
    <a:masterClrMapping/>
  </p:clrMapOvr>
  <p:transition spd="slow">
    <p:wipe dir="d"/>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930650" y="1648460"/>
            <a:ext cx="4064000" cy="368300"/>
          </a:xfrm>
          <a:prstGeom prst="rect">
            <a:avLst/>
          </a:prstGeom>
          <a:noFill/>
        </p:spPr>
        <p:txBody>
          <a:bodyPr wrap="square" rtlCol="0">
            <a:spAutoFit/>
          </a:bodyPr>
          <a:lstStyle/>
          <a:p>
            <a:r>
              <a:rPr lang="en-US" altLang="zh-CN" dirty="0">
                <a:solidFill>
                  <a:schemeClr val="lt1"/>
                </a:solidFill>
                <a:latin typeface="隶书" panose="02010509060101010101" pitchFamily="49" charset="-122"/>
                <a:ea typeface="隶书" panose="02010509060101010101" pitchFamily="49" charset="-122"/>
                <a:cs typeface="隶书" panose="02010509060101010101" pitchFamily="49" charset="-122"/>
                <a:sym typeface="+mn-ea"/>
              </a:rPr>
              <a:t>1.11.1</a:t>
            </a:r>
            <a:r>
              <a:rPr lang="zh-CN" altLang="en-US" dirty="0">
                <a:solidFill>
                  <a:schemeClr val="lt1"/>
                </a:solidFill>
                <a:latin typeface="隶书" panose="02010509060101010101" pitchFamily="49" charset="-122"/>
                <a:ea typeface="隶书" panose="02010509060101010101" pitchFamily="49" charset="-122"/>
                <a:cs typeface="隶书" panose="02010509060101010101" pitchFamily="49" charset="-122"/>
                <a:sym typeface="+mn-ea"/>
              </a:rPr>
              <a:t>什么是仪容什么是仪容</a:t>
            </a:r>
            <a:endParaRPr lang="zh-CN" altLang="en-US"/>
          </a:p>
        </p:txBody>
      </p:sp>
      <p:sp>
        <p:nvSpPr>
          <p:cNvPr id="5" name="文本框 4"/>
          <p:cNvSpPr txBox="1"/>
          <p:nvPr/>
        </p:nvSpPr>
        <p:spPr>
          <a:xfrm>
            <a:off x="1606784" y="652780"/>
            <a:ext cx="6096000" cy="706755"/>
          </a:xfrm>
          <a:prstGeom prst="rect">
            <a:avLst/>
          </a:prstGeom>
          <a:noFill/>
        </p:spPr>
        <p:txBody>
          <a:bodyPr wrap="square" rtlCol="0" anchor="t">
            <a:spAutoFit/>
          </a:bodyPr>
          <a:lstStyle/>
          <a:p>
            <a:pPr eaLnBrk="1" hangingPunct="1">
              <a:spcBef>
                <a:spcPct val="20000"/>
              </a:spcBef>
              <a:spcAft>
                <a:spcPct val="10000"/>
              </a:spcAft>
            </a:pPr>
            <a:r>
              <a:rPr lang="zh-CN" altLang="en-US" sz="4000" dirty="0">
                <a:solidFill>
                  <a:schemeClr val="dk1"/>
                </a:solidFill>
                <a:latin typeface="隶书" panose="02010509060101010101" pitchFamily="49" charset="-122"/>
                <a:ea typeface="隶书" panose="02010509060101010101" pitchFamily="49" charset="-122"/>
                <a:cs typeface="隶书" panose="02010509060101010101" pitchFamily="49" charset="-122"/>
                <a:sym typeface="+mn-ea"/>
              </a:rPr>
              <a:t>五、客房服务礼仪</a:t>
            </a:r>
            <a:endParaRPr lang="zh-CN" altLang="en-US" sz="4000" dirty="0">
              <a:solidFill>
                <a:schemeClr val="tx1"/>
              </a:solidFill>
              <a:latin typeface="隶书" panose="02010509060101010101" pitchFamily="49" charset="-122"/>
              <a:ea typeface="隶书" panose="02010509060101010101" pitchFamily="49" charset="-122"/>
              <a:cs typeface="隶书" panose="02010509060101010101" pitchFamily="49" charset="-122"/>
              <a:sym typeface="+mn-ea"/>
            </a:endParaRPr>
          </a:p>
        </p:txBody>
      </p:sp>
      <p:sp>
        <p:nvSpPr>
          <p:cNvPr id="6" name="文本框 5"/>
          <p:cNvSpPr txBox="1"/>
          <p:nvPr/>
        </p:nvSpPr>
        <p:spPr>
          <a:xfrm>
            <a:off x="1889125" y="2198370"/>
            <a:ext cx="4515485" cy="2056765"/>
          </a:xfrm>
          <a:prstGeom prst="rect">
            <a:avLst/>
          </a:prstGeom>
          <a:noFill/>
        </p:spPr>
        <p:txBody>
          <a:bodyPr wrap="square" rtlCol="0" anchor="t">
            <a:noAutofit/>
          </a:bodyPr>
          <a:lstStyle/>
          <a:p>
            <a:pPr eaLnBrk="1" hangingPunct="1">
              <a:spcBef>
                <a:spcPct val="20000"/>
              </a:spcBef>
              <a:spcAft>
                <a:spcPct val="10000"/>
              </a:spcAft>
            </a:pPr>
            <a:r>
              <a:rPr lang="en-US" altLang="zh-CN" sz="2400" dirty="0">
                <a:solidFill>
                  <a:schemeClr val="dk1"/>
                </a:solidFill>
                <a:latin typeface="隶书" panose="02010509060101010101" pitchFamily="49" charset="-122"/>
                <a:ea typeface="隶书" panose="02010509060101010101" pitchFamily="49" charset="-122"/>
                <a:cs typeface="隶书" panose="02010509060101010101" pitchFamily="49" charset="-122"/>
                <a:sym typeface="+mn-ea"/>
              </a:rPr>
              <a:t>   </a:t>
            </a:r>
            <a:r>
              <a:rPr lang="en-US" altLang="zh-CN" sz="2800" dirty="0">
                <a:solidFill>
                  <a:schemeClr val="dk1"/>
                </a:solidFill>
                <a:latin typeface="隶书" panose="02010509060101010101" pitchFamily="49" charset="-122"/>
                <a:ea typeface="隶书" panose="02010509060101010101" pitchFamily="49" charset="-122"/>
                <a:cs typeface="隶书" panose="02010509060101010101" pitchFamily="49" charset="-122"/>
                <a:sym typeface="+mn-ea"/>
              </a:rPr>
              <a:t> </a:t>
            </a:r>
            <a:r>
              <a:rPr lang="zh-CN" altLang="en-US" sz="2800" dirty="0">
                <a:solidFill>
                  <a:schemeClr val="dk1"/>
                </a:solidFill>
                <a:latin typeface="隶书" panose="02010509060101010101" pitchFamily="49" charset="-122"/>
                <a:ea typeface="隶书" panose="02010509060101010101" pitchFamily="49" charset="-122"/>
                <a:cs typeface="隶书" panose="02010509060101010101" pitchFamily="49" charset="-122"/>
                <a:sym typeface="+mn-ea"/>
              </a:rPr>
              <a:t>客房服务是酒店对客服务中非常重要的环节，包括客房清洁服务、访客接待服务，以及其他个性化服务等。</a:t>
            </a:r>
            <a:endParaRPr lang="zh-CN" altLang="en-US" sz="2800" dirty="0">
              <a:solidFill>
                <a:schemeClr val="dk1"/>
              </a:solidFill>
              <a:latin typeface="隶书" panose="02010509060101010101" pitchFamily="49" charset="-122"/>
              <a:ea typeface="隶书" panose="02010509060101010101" pitchFamily="49" charset="-122"/>
              <a:cs typeface="隶书" panose="02010509060101010101" pitchFamily="49" charset="-122"/>
              <a:sym typeface="+mn-ea"/>
            </a:endParaRPr>
          </a:p>
        </p:txBody>
      </p:sp>
      <p:pic>
        <p:nvPicPr>
          <p:cNvPr id="3" name="图片 2"/>
          <p:cNvPicPr/>
          <p:nvPr/>
        </p:nvPicPr>
        <p:blipFill>
          <a:blip r:embed="rId1"/>
          <a:stretch>
            <a:fillRect/>
          </a:stretch>
        </p:blipFill>
        <p:spPr>
          <a:xfrm>
            <a:off x="6596380" y="2016760"/>
            <a:ext cx="4818380" cy="3156585"/>
          </a:xfrm>
          <a:prstGeom prst="rect">
            <a:avLst/>
          </a:prstGeom>
        </p:spPr>
      </p:pic>
    </p:spTree>
  </p:cSld>
  <p:clrMapOvr>
    <a:masterClrMapping/>
  </p:clrMapOvr>
  <p:transition spd="slow">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blinds(horizontal)">
                                      <p:cBhvr>
                                        <p:cTn id="7" dur="5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930650" y="1648460"/>
            <a:ext cx="4064000" cy="368300"/>
          </a:xfrm>
          <a:prstGeom prst="rect">
            <a:avLst/>
          </a:prstGeom>
          <a:noFill/>
        </p:spPr>
        <p:txBody>
          <a:bodyPr wrap="square" rtlCol="0">
            <a:spAutoFit/>
          </a:bodyPr>
          <a:lstStyle/>
          <a:p>
            <a:r>
              <a:rPr lang="en-US" altLang="zh-CN" dirty="0">
                <a:solidFill>
                  <a:schemeClr val="lt1"/>
                </a:solidFill>
                <a:latin typeface="隶书" panose="02010509060101010101" pitchFamily="49" charset="-122"/>
                <a:ea typeface="隶书" panose="02010509060101010101" pitchFamily="49" charset="-122"/>
                <a:cs typeface="隶书" panose="02010509060101010101" pitchFamily="49" charset="-122"/>
                <a:sym typeface="+mn-ea"/>
              </a:rPr>
              <a:t>1.11.1</a:t>
            </a:r>
            <a:r>
              <a:rPr lang="zh-CN" altLang="en-US" dirty="0">
                <a:solidFill>
                  <a:schemeClr val="lt1"/>
                </a:solidFill>
                <a:latin typeface="隶书" panose="02010509060101010101" pitchFamily="49" charset="-122"/>
                <a:ea typeface="隶书" panose="02010509060101010101" pitchFamily="49" charset="-122"/>
                <a:cs typeface="隶书" panose="02010509060101010101" pitchFamily="49" charset="-122"/>
                <a:sym typeface="+mn-ea"/>
              </a:rPr>
              <a:t>什么是仪容什么是仪容</a:t>
            </a:r>
            <a:endParaRPr lang="zh-CN" altLang="en-US"/>
          </a:p>
        </p:txBody>
      </p:sp>
      <p:sp>
        <p:nvSpPr>
          <p:cNvPr id="5" name="文本框 4"/>
          <p:cNvSpPr txBox="1"/>
          <p:nvPr/>
        </p:nvSpPr>
        <p:spPr>
          <a:xfrm>
            <a:off x="1606784" y="652780"/>
            <a:ext cx="6096000" cy="706755"/>
          </a:xfrm>
          <a:prstGeom prst="rect">
            <a:avLst/>
          </a:prstGeom>
          <a:noFill/>
        </p:spPr>
        <p:txBody>
          <a:bodyPr wrap="square" rtlCol="0" anchor="t">
            <a:spAutoFit/>
          </a:bodyPr>
          <a:lstStyle/>
          <a:p>
            <a:pPr eaLnBrk="1" hangingPunct="1">
              <a:spcBef>
                <a:spcPct val="20000"/>
              </a:spcBef>
              <a:spcAft>
                <a:spcPct val="10000"/>
              </a:spcAft>
            </a:pPr>
            <a:r>
              <a:rPr lang="zh-CN" altLang="en-US" sz="4000" dirty="0">
                <a:solidFill>
                  <a:schemeClr val="dk1"/>
                </a:solidFill>
                <a:latin typeface="隶书" panose="02010509060101010101" pitchFamily="49" charset="-122"/>
                <a:ea typeface="隶书" panose="02010509060101010101" pitchFamily="49" charset="-122"/>
                <a:cs typeface="隶书" panose="02010509060101010101" pitchFamily="49" charset="-122"/>
                <a:sym typeface="+mn-ea"/>
              </a:rPr>
              <a:t>（一）客房清洁服务礼仪</a:t>
            </a:r>
            <a:endParaRPr lang="zh-CN" altLang="en-US" sz="4000" dirty="0">
              <a:solidFill>
                <a:schemeClr val="tx1"/>
              </a:solidFill>
              <a:latin typeface="隶书" panose="02010509060101010101" pitchFamily="49" charset="-122"/>
              <a:ea typeface="隶书" panose="02010509060101010101" pitchFamily="49" charset="-122"/>
              <a:cs typeface="隶书" panose="02010509060101010101" pitchFamily="49" charset="-122"/>
              <a:sym typeface="+mn-ea"/>
            </a:endParaRPr>
          </a:p>
        </p:txBody>
      </p:sp>
      <p:sp>
        <p:nvSpPr>
          <p:cNvPr id="6" name="文本框 5"/>
          <p:cNvSpPr txBox="1"/>
          <p:nvPr/>
        </p:nvSpPr>
        <p:spPr>
          <a:xfrm>
            <a:off x="726440" y="1243330"/>
            <a:ext cx="10683240" cy="5107940"/>
          </a:xfrm>
          <a:prstGeom prst="rect">
            <a:avLst/>
          </a:prstGeom>
          <a:noFill/>
        </p:spPr>
        <p:txBody>
          <a:bodyPr wrap="square" rtlCol="0" anchor="t">
            <a:noAutofit/>
          </a:bodyPr>
          <a:lstStyle/>
          <a:p>
            <a:pPr eaLnBrk="1" hangingPunct="1">
              <a:spcBef>
                <a:spcPct val="20000"/>
              </a:spcBef>
              <a:spcAft>
                <a:spcPct val="10000"/>
              </a:spcAft>
            </a:pPr>
            <a:r>
              <a:rPr lang="en-US" altLang="zh-CN" sz="2400" dirty="0">
                <a:solidFill>
                  <a:schemeClr val="dk1"/>
                </a:solidFill>
                <a:latin typeface="隶书" panose="02010509060101010101" pitchFamily="49" charset="-122"/>
                <a:ea typeface="隶书" panose="02010509060101010101" pitchFamily="49" charset="-122"/>
                <a:cs typeface="隶书" panose="02010509060101010101" pitchFamily="49" charset="-122"/>
                <a:sym typeface="+mn-ea"/>
              </a:rPr>
              <a:t>   </a:t>
            </a:r>
            <a:r>
              <a:rPr lang="zh-CN" altLang="en-US" sz="2400" dirty="0">
                <a:solidFill>
                  <a:schemeClr val="dk1"/>
                </a:solidFill>
                <a:latin typeface="隶书" panose="02010509060101010101" pitchFamily="49" charset="-122"/>
                <a:ea typeface="隶书" panose="02010509060101010101" pitchFamily="49" charset="-122"/>
                <a:cs typeface="隶书" panose="02010509060101010101" pitchFamily="49" charset="-122"/>
                <a:sym typeface="+mn-ea"/>
              </a:rPr>
              <a:t>（</a:t>
            </a:r>
            <a:r>
              <a:rPr lang="en-US" altLang="zh-CN" sz="2400" dirty="0">
                <a:solidFill>
                  <a:schemeClr val="dk1"/>
                </a:solidFill>
                <a:latin typeface="隶书" panose="02010509060101010101" pitchFamily="49" charset="-122"/>
                <a:ea typeface="隶书" panose="02010509060101010101" pitchFamily="49" charset="-122"/>
                <a:cs typeface="隶书" panose="02010509060101010101" pitchFamily="49" charset="-122"/>
                <a:sym typeface="+mn-ea"/>
              </a:rPr>
              <a:t>1</a:t>
            </a:r>
            <a:r>
              <a:rPr lang="zh-CN" altLang="en-US" sz="2400" dirty="0">
                <a:solidFill>
                  <a:schemeClr val="dk1"/>
                </a:solidFill>
                <a:latin typeface="隶书" panose="02010509060101010101" pitchFamily="49" charset="-122"/>
                <a:ea typeface="隶书" panose="02010509060101010101" pitchFamily="49" charset="-122"/>
                <a:cs typeface="隶书" panose="02010509060101010101" pitchFamily="49" charset="-122"/>
                <a:sym typeface="+mn-ea"/>
              </a:rPr>
              <a:t>）进门前，要看清楚门口是否悬挂</a:t>
            </a:r>
            <a:r>
              <a:rPr lang="en-US" altLang="zh-CN" sz="2400" dirty="0">
                <a:solidFill>
                  <a:schemeClr val="dk1"/>
                </a:solidFill>
                <a:latin typeface="隶书" panose="02010509060101010101" pitchFamily="49" charset="-122"/>
                <a:ea typeface="隶书" panose="02010509060101010101" pitchFamily="49" charset="-122"/>
                <a:cs typeface="隶书" panose="02010509060101010101" pitchFamily="49" charset="-122"/>
                <a:sym typeface="+mn-ea"/>
              </a:rPr>
              <a:t>“</a:t>
            </a:r>
            <a:r>
              <a:rPr lang="zh-CN" altLang="en-US" sz="2400" dirty="0">
                <a:solidFill>
                  <a:schemeClr val="dk1"/>
                </a:solidFill>
                <a:latin typeface="隶书" panose="02010509060101010101" pitchFamily="49" charset="-122"/>
                <a:ea typeface="隶书" panose="02010509060101010101" pitchFamily="49" charset="-122"/>
                <a:cs typeface="隶书" panose="02010509060101010101" pitchFamily="49" charset="-122"/>
                <a:sym typeface="+mn-ea"/>
              </a:rPr>
              <a:t>请勿打扰</a:t>
            </a:r>
            <a:r>
              <a:rPr lang="en-US" altLang="zh-CN" sz="2400" dirty="0">
                <a:solidFill>
                  <a:schemeClr val="dk1"/>
                </a:solidFill>
                <a:latin typeface="隶书" panose="02010509060101010101" pitchFamily="49" charset="-122"/>
                <a:ea typeface="隶书" panose="02010509060101010101" pitchFamily="49" charset="-122"/>
                <a:cs typeface="隶书" panose="02010509060101010101" pitchFamily="49" charset="-122"/>
                <a:sym typeface="+mn-ea"/>
              </a:rPr>
              <a:t>”</a:t>
            </a:r>
            <a:r>
              <a:rPr lang="zh-CN" altLang="en-US" sz="2400" dirty="0">
                <a:solidFill>
                  <a:schemeClr val="dk1"/>
                </a:solidFill>
                <a:latin typeface="隶书" panose="02010509060101010101" pitchFamily="49" charset="-122"/>
                <a:ea typeface="隶书" panose="02010509060101010101" pitchFamily="49" charset="-122"/>
                <a:cs typeface="隶书" panose="02010509060101010101" pitchFamily="49" charset="-122"/>
                <a:sym typeface="+mn-ea"/>
              </a:rPr>
              <a:t>的牌子，或者有请勿打扰的标识灯。</a:t>
            </a:r>
            <a:endParaRPr lang="zh-CN" altLang="en-US" sz="2400" dirty="0">
              <a:solidFill>
                <a:schemeClr val="dk1"/>
              </a:solidFill>
              <a:latin typeface="隶书" panose="02010509060101010101" pitchFamily="49" charset="-122"/>
              <a:ea typeface="隶书" panose="02010509060101010101" pitchFamily="49" charset="-122"/>
              <a:cs typeface="隶书" panose="02010509060101010101" pitchFamily="49" charset="-122"/>
              <a:sym typeface="+mn-ea"/>
            </a:endParaRPr>
          </a:p>
          <a:p>
            <a:pPr eaLnBrk="1" hangingPunct="1">
              <a:spcBef>
                <a:spcPct val="20000"/>
              </a:spcBef>
              <a:spcAft>
                <a:spcPct val="10000"/>
              </a:spcAft>
            </a:pPr>
            <a:r>
              <a:rPr lang="en-US" altLang="zh-CN" sz="2400" dirty="0">
                <a:solidFill>
                  <a:schemeClr val="dk1"/>
                </a:solidFill>
                <a:latin typeface="隶书" panose="02010509060101010101" pitchFamily="49" charset="-122"/>
                <a:ea typeface="隶书" panose="02010509060101010101" pitchFamily="49" charset="-122"/>
                <a:cs typeface="隶书" panose="02010509060101010101" pitchFamily="49" charset="-122"/>
                <a:sym typeface="+mn-ea"/>
              </a:rPr>
              <a:t>  </a:t>
            </a:r>
            <a:r>
              <a:rPr lang="zh-CN" altLang="en-US" sz="2400" dirty="0">
                <a:solidFill>
                  <a:schemeClr val="dk1"/>
                </a:solidFill>
                <a:latin typeface="隶书" panose="02010509060101010101" pitchFamily="49" charset="-122"/>
                <a:ea typeface="隶书" panose="02010509060101010101" pitchFamily="49" charset="-122"/>
                <a:cs typeface="隶书" panose="02010509060101010101" pitchFamily="49" charset="-122"/>
                <a:sym typeface="+mn-ea"/>
              </a:rPr>
              <a:t>（</a:t>
            </a:r>
            <a:r>
              <a:rPr lang="en-US" altLang="zh-CN" sz="2400" dirty="0">
                <a:solidFill>
                  <a:schemeClr val="dk1"/>
                </a:solidFill>
                <a:latin typeface="隶书" panose="02010509060101010101" pitchFamily="49" charset="-122"/>
                <a:ea typeface="隶书" panose="02010509060101010101" pitchFamily="49" charset="-122"/>
                <a:cs typeface="隶书" panose="02010509060101010101" pitchFamily="49" charset="-122"/>
                <a:sym typeface="+mn-ea"/>
              </a:rPr>
              <a:t>2</a:t>
            </a:r>
            <a:r>
              <a:rPr lang="zh-CN" altLang="en-US" sz="2400" dirty="0">
                <a:solidFill>
                  <a:schemeClr val="dk1"/>
                </a:solidFill>
                <a:latin typeface="隶书" panose="02010509060101010101" pitchFamily="49" charset="-122"/>
                <a:ea typeface="隶书" panose="02010509060101010101" pitchFamily="49" charset="-122"/>
                <a:cs typeface="隶书" panose="02010509060101010101" pitchFamily="49" charset="-122"/>
                <a:sym typeface="+mn-ea"/>
              </a:rPr>
              <a:t>）需要进房打扫时，要确认客房是否有人，如有人，进入客房必须先征得房客同意。如果敲门无人回应，可以使用楼层房卡开门。进入后如果发现客人正在睡觉，则马上退出，轻轻关门然后迅速退出。</a:t>
            </a:r>
            <a:endParaRPr lang="zh-CN" altLang="en-US" sz="2400" dirty="0">
              <a:solidFill>
                <a:schemeClr val="dk1"/>
              </a:solidFill>
              <a:latin typeface="隶书" panose="02010509060101010101" pitchFamily="49" charset="-122"/>
              <a:ea typeface="隶书" panose="02010509060101010101" pitchFamily="49" charset="-122"/>
              <a:cs typeface="隶书" panose="02010509060101010101" pitchFamily="49" charset="-122"/>
              <a:sym typeface="+mn-ea"/>
            </a:endParaRPr>
          </a:p>
          <a:p>
            <a:pPr eaLnBrk="1" hangingPunct="1">
              <a:spcBef>
                <a:spcPct val="20000"/>
              </a:spcBef>
              <a:spcAft>
                <a:spcPct val="10000"/>
              </a:spcAft>
            </a:pPr>
            <a:r>
              <a:rPr lang="en-US" altLang="zh-CN" sz="2400" dirty="0">
                <a:solidFill>
                  <a:schemeClr val="dk1"/>
                </a:solidFill>
                <a:latin typeface="隶书" panose="02010509060101010101" pitchFamily="49" charset="-122"/>
                <a:ea typeface="隶书" panose="02010509060101010101" pitchFamily="49" charset="-122"/>
                <a:cs typeface="隶书" panose="02010509060101010101" pitchFamily="49" charset="-122"/>
                <a:sym typeface="+mn-ea"/>
              </a:rPr>
              <a:t>  </a:t>
            </a:r>
            <a:r>
              <a:rPr lang="zh-CN" altLang="en-US" sz="2400" dirty="0">
                <a:solidFill>
                  <a:schemeClr val="dk1"/>
                </a:solidFill>
                <a:latin typeface="隶书" panose="02010509060101010101" pitchFamily="49" charset="-122"/>
                <a:ea typeface="隶书" panose="02010509060101010101" pitchFamily="49" charset="-122"/>
                <a:cs typeface="隶书" panose="02010509060101010101" pitchFamily="49" charset="-122"/>
                <a:sym typeface="+mn-ea"/>
              </a:rPr>
              <a:t>（</a:t>
            </a:r>
            <a:r>
              <a:rPr lang="en-US" altLang="zh-CN" sz="2400" dirty="0">
                <a:solidFill>
                  <a:schemeClr val="dk1"/>
                </a:solidFill>
                <a:latin typeface="隶书" panose="02010509060101010101" pitchFamily="49" charset="-122"/>
                <a:ea typeface="隶书" panose="02010509060101010101" pitchFamily="49" charset="-122"/>
                <a:cs typeface="隶书" panose="02010509060101010101" pitchFamily="49" charset="-122"/>
                <a:sym typeface="+mn-ea"/>
              </a:rPr>
              <a:t>3</a:t>
            </a:r>
            <a:r>
              <a:rPr lang="zh-CN" altLang="en-US" sz="2400" dirty="0">
                <a:solidFill>
                  <a:schemeClr val="dk1"/>
                </a:solidFill>
                <a:latin typeface="隶书" panose="02010509060101010101" pitchFamily="49" charset="-122"/>
                <a:ea typeface="隶书" panose="02010509060101010101" pitchFamily="49" charset="-122"/>
                <a:cs typeface="隶书" panose="02010509060101010101" pitchFamily="49" charset="-122"/>
                <a:sym typeface="+mn-ea"/>
              </a:rPr>
              <a:t>）在客房打扫时，要敞开房门，其间不得随意处理客人物品，更不得翻阅客人资料，物品必须物归原处，不得在打扫期间使用客房的电视，不得接听客房内的电话。</a:t>
            </a:r>
            <a:endParaRPr lang="zh-CN" altLang="en-US" sz="2400" dirty="0">
              <a:solidFill>
                <a:schemeClr val="dk1"/>
              </a:solidFill>
              <a:latin typeface="隶书" panose="02010509060101010101" pitchFamily="49" charset="-122"/>
              <a:ea typeface="隶书" panose="02010509060101010101" pitchFamily="49" charset="-122"/>
              <a:cs typeface="隶书" panose="02010509060101010101" pitchFamily="49" charset="-122"/>
              <a:sym typeface="+mn-ea"/>
            </a:endParaRPr>
          </a:p>
          <a:p>
            <a:pPr eaLnBrk="1" hangingPunct="1">
              <a:spcBef>
                <a:spcPct val="20000"/>
              </a:spcBef>
              <a:spcAft>
                <a:spcPct val="10000"/>
              </a:spcAft>
            </a:pPr>
            <a:r>
              <a:rPr lang="en-US" altLang="zh-CN" sz="2400" dirty="0">
                <a:solidFill>
                  <a:schemeClr val="dk1"/>
                </a:solidFill>
                <a:latin typeface="隶书" panose="02010509060101010101" pitchFamily="49" charset="-122"/>
                <a:ea typeface="隶书" panose="02010509060101010101" pitchFamily="49" charset="-122"/>
                <a:cs typeface="隶书" panose="02010509060101010101" pitchFamily="49" charset="-122"/>
                <a:sym typeface="+mn-ea"/>
              </a:rPr>
              <a:t>  </a:t>
            </a:r>
            <a:r>
              <a:rPr lang="zh-CN" altLang="en-US" sz="2400" dirty="0">
                <a:solidFill>
                  <a:schemeClr val="dk1"/>
                </a:solidFill>
                <a:latin typeface="隶书" panose="02010509060101010101" pitchFamily="49" charset="-122"/>
                <a:ea typeface="隶书" panose="02010509060101010101" pitchFamily="49" charset="-122"/>
                <a:cs typeface="隶书" panose="02010509060101010101" pitchFamily="49" charset="-122"/>
                <a:sym typeface="+mn-ea"/>
              </a:rPr>
              <a:t>（</a:t>
            </a:r>
            <a:r>
              <a:rPr lang="en-US" altLang="zh-CN" sz="2400" dirty="0">
                <a:solidFill>
                  <a:schemeClr val="dk1"/>
                </a:solidFill>
                <a:latin typeface="隶书" panose="02010509060101010101" pitchFamily="49" charset="-122"/>
                <a:ea typeface="隶书" panose="02010509060101010101" pitchFamily="49" charset="-122"/>
                <a:cs typeface="隶书" panose="02010509060101010101" pitchFamily="49" charset="-122"/>
                <a:sym typeface="+mn-ea"/>
              </a:rPr>
              <a:t>4</a:t>
            </a:r>
            <a:r>
              <a:rPr lang="zh-CN" altLang="en-US" sz="2400" dirty="0">
                <a:solidFill>
                  <a:schemeClr val="dk1"/>
                </a:solidFill>
                <a:latin typeface="隶书" panose="02010509060101010101" pitchFamily="49" charset="-122"/>
                <a:ea typeface="隶书" panose="02010509060101010101" pitchFamily="49" charset="-122"/>
                <a:cs typeface="隶书" panose="02010509060101010101" pitchFamily="49" charset="-122"/>
                <a:sym typeface="+mn-ea"/>
              </a:rPr>
              <a:t>）整理客房时，应该尽量避免打扰到客人。打扫完毕，不要在客房内逗留。</a:t>
            </a:r>
            <a:endParaRPr lang="zh-CN" altLang="en-US" sz="2400" dirty="0">
              <a:solidFill>
                <a:schemeClr val="dk1"/>
              </a:solidFill>
              <a:latin typeface="隶书" panose="02010509060101010101" pitchFamily="49" charset="-122"/>
              <a:ea typeface="隶书" panose="02010509060101010101" pitchFamily="49" charset="-122"/>
              <a:cs typeface="隶书" panose="02010509060101010101" pitchFamily="49" charset="-122"/>
              <a:sym typeface="+mn-ea"/>
            </a:endParaRPr>
          </a:p>
          <a:p>
            <a:pPr eaLnBrk="1" hangingPunct="1">
              <a:spcBef>
                <a:spcPct val="20000"/>
              </a:spcBef>
              <a:spcAft>
                <a:spcPct val="10000"/>
              </a:spcAft>
            </a:pPr>
            <a:r>
              <a:rPr lang="zh-CN" altLang="en-US" sz="2400" dirty="0">
                <a:solidFill>
                  <a:schemeClr val="dk1"/>
                </a:solidFill>
                <a:latin typeface="隶书" panose="02010509060101010101" pitchFamily="49" charset="-122"/>
                <a:ea typeface="隶书" panose="02010509060101010101" pitchFamily="49" charset="-122"/>
                <a:cs typeface="隶书" panose="02010509060101010101" pitchFamily="49" charset="-122"/>
                <a:sym typeface="+mn-ea"/>
              </a:rPr>
              <a:t>（</a:t>
            </a:r>
            <a:r>
              <a:rPr lang="en-US" altLang="zh-CN" sz="2400" dirty="0">
                <a:solidFill>
                  <a:schemeClr val="dk1"/>
                </a:solidFill>
                <a:latin typeface="隶书" panose="02010509060101010101" pitchFamily="49" charset="-122"/>
                <a:ea typeface="隶书" panose="02010509060101010101" pitchFamily="49" charset="-122"/>
                <a:cs typeface="隶书" panose="02010509060101010101" pitchFamily="49" charset="-122"/>
                <a:sym typeface="+mn-ea"/>
              </a:rPr>
              <a:t>5</a:t>
            </a:r>
            <a:r>
              <a:rPr lang="zh-CN" altLang="en-US" sz="2400" dirty="0">
                <a:solidFill>
                  <a:schemeClr val="dk1"/>
                </a:solidFill>
                <a:latin typeface="隶书" panose="02010509060101010101" pitchFamily="49" charset="-122"/>
                <a:ea typeface="隶书" panose="02010509060101010101" pitchFamily="49" charset="-122"/>
                <a:cs typeface="隶书" panose="02010509060101010101" pitchFamily="49" charset="-122"/>
                <a:sym typeface="+mn-ea"/>
              </a:rPr>
              <a:t>）清扫时，如果需要宾客配合，可以轻声询问</a:t>
            </a:r>
            <a:r>
              <a:rPr lang="en-US" altLang="zh-CN" sz="2400" dirty="0">
                <a:solidFill>
                  <a:schemeClr val="dk1"/>
                </a:solidFill>
                <a:latin typeface="隶书" panose="02010509060101010101" pitchFamily="49" charset="-122"/>
                <a:ea typeface="隶书" panose="02010509060101010101" pitchFamily="49" charset="-122"/>
                <a:cs typeface="隶书" panose="02010509060101010101" pitchFamily="49" charset="-122"/>
                <a:sym typeface="+mn-ea"/>
              </a:rPr>
              <a:t>“</a:t>
            </a:r>
            <a:r>
              <a:rPr lang="zh-CN" altLang="en-US" sz="2400" dirty="0">
                <a:solidFill>
                  <a:schemeClr val="dk1"/>
                </a:solidFill>
                <a:latin typeface="隶书" panose="02010509060101010101" pitchFamily="49" charset="-122"/>
                <a:ea typeface="隶书" panose="02010509060101010101" pitchFamily="49" charset="-122"/>
                <a:cs typeface="隶书" panose="02010509060101010101" pitchFamily="49" charset="-122"/>
                <a:sym typeface="+mn-ea"/>
              </a:rPr>
              <a:t>先生，我想从这里走，行吗？</a:t>
            </a:r>
            <a:r>
              <a:rPr lang="en-US" altLang="zh-CN" sz="2400" dirty="0">
                <a:solidFill>
                  <a:schemeClr val="dk1"/>
                </a:solidFill>
                <a:latin typeface="隶书" panose="02010509060101010101" pitchFamily="49" charset="-122"/>
                <a:ea typeface="隶书" panose="02010509060101010101" pitchFamily="49" charset="-122"/>
                <a:cs typeface="隶书" panose="02010509060101010101" pitchFamily="49" charset="-122"/>
                <a:sym typeface="+mn-ea"/>
              </a:rPr>
              <a:t>”</a:t>
            </a:r>
            <a:endParaRPr lang="en-US" altLang="zh-CN" sz="2400" dirty="0">
              <a:solidFill>
                <a:schemeClr val="dk1"/>
              </a:solidFill>
              <a:latin typeface="隶书" panose="02010509060101010101" pitchFamily="49" charset="-122"/>
              <a:ea typeface="隶书" panose="02010509060101010101" pitchFamily="49" charset="-122"/>
              <a:cs typeface="隶书" panose="02010509060101010101" pitchFamily="49" charset="-122"/>
              <a:sym typeface="+mn-ea"/>
            </a:endParaRPr>
          </a:p>
          <a:p>
            <a:pPr eaLnBrk="1" hangingPunct="1">
              <a:spcBef>
                <a:spcPct val="20000"/>
              </a:spcBef>
              <a:spcAft>
                <a:spcPct val="10000"/>
              </a:spcAft>
            </a:pPr>
            <a:r>
              <a:rPr lang="zh-CN" altLang="en-US" sz="2400" dirty="0">
                <a:solidFill>
                  <a:schemeClr val="dk1"/>
                </a:solidFill>
                <a:latin typeface="隶书" panose="02010509060101010101" pitchFamily="49" charset="-122"/>
                <a:ea typeface="隶书" panose="02010509060101010101" pitchFamily="49" charset="-122"/>
                <a:cs typeface="隶书" panose="02010509060101010101" pitchFamily="49" charset="-122"/>
                <a:sym typeface="+mn-ea"/>
              </a:rPr>
              <a:t>礼仪小贴士</a:t>
            </a:r>
            <a:endParaRPr lang="zh-CN" altLang="en-US" sz="2400" dirty="0">
              <a:solidFill>
                <a:schemeClr val="dk1"/>
              </a:solidFill>
              <a:latin typeface="隶书" panose="02010509060101010101" pitchFamily="49" charset="-122"/>
              <a:ea typeface="隶书" panose="02010509060101010101" pitchFamily="49" charset="-122"/>
              <a:cs typeface="隶书" panose="02010509060101010101" pitchFamily="49" charset="-122"/>
              <a:sym typeface="+mn-ea"/>
            </a:endParaRPr>
          </a:p>
          <a:p>
            <a:pPr eaLnBrk="1" hangingPunct="1">
              <a:spcBef>
                <a:spcPct val="20000"/>
              </a:spcBef>
              <a:spcAft>
                <a:spcPct val="10000"/>
              </a:spcAft>
            </a:pPr>
            <a:r>
              <a:rPr lang="zh-CN" altLang="en-US" sz="2400" dirty="0">
                <a:solidFill>
                  <a:schemeClr val="dk1"/>
                </a:solidFill>
                <a:latin typeface="隶书" panose="02010509060101010101" pitchFamily="49" charset="-122"/>
                <a:ea typeface="隶书" panose="02010509060101010101" pitchFamily="49" charset="-122"/>
                <a:cs typeface="隶书" panose="02010509060101010101" pitchFamily="49" charset="-122"/>
                <a:sym typeface="+mn-ea"/>
              </a:rPr>
              <a:t>（</a:t>
            </a:r>
            <a:r>
              <a:rPr lang="en-US" altLang="zh-CN" sz="2400" dirty="0">
                <a:solidFill>
                  <a:schemeClr val="dk1"/>
                </a:solidFill>
                <a:latin typeface="隶书" panose="02010509060101010101" pitchFamily="49" charset="-122"/>
                <a:ea typeface="隶书" panose="02010509060101010101" pitchFamily="49" charset="-122"/>
                <a:cs typeface="隶书" panose="02010509060101010101" pitchFamily="49" charset="-122"/>
                <a:sym typeface="+mn-ea"/>
              </a:rPr>
              <a:t>6</a:t>
            </a:r>
            <a:r>
              <a:rPr lang="zh-CN" altLang="en-US" sz="2400" dirty="0">
                <a:solidFill>
                  <a:schemeClr val="dk1"/>
                </a:solidFill>
                <a:latin typeface="隶书" panose="02010509060101010101" pitchFamily="49" charset="-122"/>
                <a:ea typeface="隶书" panose="02010509060101010101" pitchFamily="49" charset="-122"/>
                <a:cs typeface="隶书" panose="02010509060101010101" pitchFamily="49" charset="-122"/>
                <a:sym typeface="+mn-ea"/>
              </a:rPr>
              <a:t>）要严格按照酒店清扫整理的要求来清扫，使之达到酒店的要求。</a:t>
            </a:r>
            <a:endParaRPr lang="zh-CN" altLang="en-US" sz="2400" dirty="0">
              <a:solidFill>
                <a:schemeClr val="dk1"/>
              </a:solidFill>
              <a:latin typeface="隶书" panose="02010509060101010101" pitchFamily="49" charset="-122"/>
              <a:ea typeface="隶书" panose="02010509060101010101" pitchFamily="49" charset="-122"/>
              <a:cs typeface="隶书" panose="02010509060101010101" pitchFamily="49" charset="-122"/>
              <a:sym typeface="+mn-ea"/>
            </a:endParaRPr>
          </a:p>
        </p:txBody>
      </p:sp>
    </p:spTree>
  </p:cSld>
  <p:clrMapOvr>
    <a:masterClrMapping/>
  </p:clrMapOvr>
  <p:transition spd="slow">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blinds(horizontal)">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6">
                                            <p:txEl>
                                              <p:pRg st="1" end="1"/>
                                            </p:txEl>
                                          </p:spTgt>
                                        </p:tgtEl>
                                        <p:attrNameLst>
                                          <p:attrName>style.visibility</p:attrName>
                                        </p:attrNameLst>
                                      </p:cBhvr>
                                      <p:to>
                                        <p:strVal val="visible"/>
                                      </p:to>
                                    </p:set>
                                    <p:animEffect transition="in" filter="blinds(horizontal)">
                                      <p:cBhvr>
                                        <p:cTn id="12" dur="500"/>
                                        <p:tgtEl>
                                          <p:spTgt spid="6">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6">
                                            <p:txEl>
                                              <p:pRg st="2" end="2"/>
                                            </p:txEl>
                                          </p:spTgt>
                                        </p:tgtEl>
                                        <p:attrNameLst>
                                          <p:attrName>style.visibility</p:attrName>
                                        </p:attrNameLst>
                                      </p:cBhvr>
                                      <p:to>
                                        <p:strVal val="visible"/>
                                      </p:to>
                                    </p:set>
                                    <p:animEffect transition="in" filter="blinds(horizontal)">
                                      <p:cBhvr>
                                        <p:cTn id="17" dur="500"/>
                                        <p:tgtEl>
                                          <p:spTgt spid="6">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6">
                                            <p:txEl>
                                              <p:pRg st="3" end="3"/>
                                            </p:txEl>
                                          </p:spTgt>
                                        </p:tgtEl>
                                        <p:attrNameLst>
                                          <p:attrName>style.visibility</p:attrName>
                                        </p:attrNameLst>
                                      </p:cBhvr>
                                      <p:to>
                                        <p:strVal val="visible"/>
                                      </p:to>
                                    </p:set>
                                    <p:animEffect transition="in" filter="blinds(horizontal)">
                                      <p:cBhvr>
                                        <p:cTn id="22" dur="500"/>
                                        <p:tgtEl>
                                          <p:spTgt spid="6">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6">
                                            <p:txEl>
                                              <p:pRg st="4" end="4"/>
                                            </p:txEl>
                                          </p:spTgt>
                                        </p:tgtEl>
                                        <p:attrNameLst>
                                          <p:attrName>style.visibility</p:attrName>
                                        </p:attrNameLst>
                                      </p:cBhvr>
                                      <p:to>
                                        <p:strVal val="visible"/>
                                      </p:to>
                                    </p:set>
                                    <p:animEffect transition="in" filter="blinds(horizontal)">
                                      <p:cBhvr>
                                        <p:cTn id="27" dur="500"/>
                                        <p:tgtEl>
                                          <p:spTgt spid="6">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6">
                                            <p:txEl>
                                              <p:pRg st="5" end="5"/>
                                            </p:txEl>
                                          </p:spTgt>
                                        </p:tgtEl>
                                        <p:attrNameLst>
                                          <p:attrName>style.visibility</p:attrName>
                                        </p:attrNameLst>
                                      </p:cBhvr>
                                      <p:to>
                                        <p:strVal val="visible"/>
                                      </p:to>
                                    </p:set>
                                    <p:animEffect transition="in" filter="blinds(horizontal)">
                                      <p:cBhvr>
                                        <p:cTn id="32" dur="500"/>
                                        <p:tgtEl>
                                          <p:spTgt spid="6">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nodeType="clickEffect">
                                  <p:stCondLst>
                                    <p:cond delay="0"/>
                                  </p:stCondLst>
                                  <p:childTnLst>
                                    <p:set>
                                      <p:cBhvr>
                                        <p:cTn id="36" dur="1" fill="hold">
                                          <p:stCondLst>
                                            <p:cond delay="0"/>
                                          </p:stCondLst>
                                        </p:cTn>
                                        <p:tgtEl>
                                          <p:spTgt spid="6">
                                            <p:txEl>
                                              <p:pRg st="6" end="6"/>
                                            </p:txEl>
                                          </p:spTgt>
                                        </p:tgtEl>
                                        <p:attrNameLst>
                                          <p:attrName>style.visibility</p:attrName>
                                        </p:attrNameLst>
                                      </p:cBhvr>
                                      <p:to>
                                        <p:strVal val="visible"/>
                                      </p:to>
                                    </p:set>
                                    <p:animEffect transition="in" filter="blinds(horizontal)">
                                      <p:cBhvr>
                                        <p:cTn id="37" dur="500"/>
                                        <p:tgtEl>
                                          <p:spTgt spid="6">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标题 1"/>
          <p:cNvSpPr>
            <a:spLocks noGrp="1"/>
          </p:cNvSpPr>
          <p:nvPr>
            <p:ph type="title"/>
          </p:nvPr>
        </p:nvSpPr>
        <p:spPr>
          <a:xfrm>
            <a:off x="1499870" y="588645"/>
            <a:ext cx="7875905" cy="933450"/>
          </a:xfrm>
        </p:spPr>
        <p:txBody>
          <a:bodyPr>
            <a:noAutofit/>
          </a:bodyPr>
          <a:lstStyle/>
          <a:p>
            <a:r>
              <a:rPr lang="zh-CN" altLang="en-US" sz="3200" dirty="0">
                <a:effectLst>
                  <a:outerShdw blurRad="38100" dist="19050" dir="2700000" algn="tl" rotWithShape="0">
                    <a:schemeClr val="dk1">
                      <a:alpha val="40000"/>
                    </a:schemeClr>
                  </a:outerShdw>
                </a:effectLst>
                <a:latin typeface="隶书" panose="02010509060101010101" pitchFamily="49" charset="-122"/>
                <a:ea typeface="隶书" panose="02010509060101010101" pitchFamily="49" charset="-122"/>
                <a:sym typeface="+mn-ea"/>
              </a:rPr>
              <a:t>（二）访客接待服务礼仪</a:t>
            </a:r>
            <a:endParaRPr lang="zh-CN" altLang="en-US" sz="3200" dirty="0" smtClean="0">
              <a:solidFill>
                <a:schemeClr val="tx1"/>
              </a:solidFill>
              <a:latin typeface="隶书" panose="02010509060101010101" pitchFamily="49" charset="-122"/>
              <a:ea typeface="隶书" panose="02010509060101010101" pitchFamily="49" charset="-122"/>
              <a:cs typeface="隶书" panose="02010509060101010101" pitchFamily="49" charset="-122"/>
            </a:endParaRPr>
          </a:p>
        </p:txBody>
      </p:sp>
      <p:sp>
        <p:nvSpPr>
          <p:cNvPr id="2" name="文本框 1"/>
          <p:cNvSpPr txBox="1"/>
          <p:nvPr/>
        </p:nvSpPr>
        <p:spPr>
          <a:xfrm>
            <a:off x="575310" y="1244600"/>
            <a:ext cx="11127740" cy="3357245"/>
          </a:xfrm>
          <a:prstGeom prst="rect">
            <a:avLst/>
          </a:prstGeom>
        </p:spPr>
        <p:txBody>
          <a:bodyPr wrap="square">
            <a:spAutoFit/>
          </a:bodyPr>
          <a:p>
            <a:pPr marL="0" algn="l" defTabSz="914400">
              <a:lnSpc>
                <a:spcPts val="2300"/>
              </a:lnSpc>
              <a:spcBef>
                <a:spcPct val="20000"/>
              </a:spcBef>
              <a:spcAft>
                <a:spcPct val="20000"/>
              </a:spcAft>
              <a:buClr>
                <a:srgbClr val="FF0000"/>
              </a:buClr>
              <a:buSzTx/>
              <a:buNone/>
            </a:pPr>
            <a:endParaRPr lang="zh-CN" altLang="en-US" sz="2800" dirty="0">
              <a:effectLst>
                <a:outerShdw blurRad="38100" dist="19050" dir="2700000" algn="tl" rotWithShape="0">
                  <a:schemeClr val="dk1">
                    <a:alpha val="40000"/>
                  </a:schemeClr>
                </a:outerShdw>
              </a:effectLst>
              <a:latin typeface="隶书" panose="02010509060101010101" pitchFamily="49" charset="-122"/>
              <a:ea typeface="隶书" panose="02010509060101010101" pitchFamily="49" charset="-122"/>
            </a:endParaRPr>
          </a:p>
          <a:p>
            <a:pPr marL="0" algn="l" defTabSz="914400">
              <a:lnSpc>
                <a:spcPct val="100000"/>
              </a:lnSpc>
              <a:spcBef>
                <a:spcPct val="20000"/>
              </a:spcBef>
              <a:spcAft>
                <a:spcPct val="10000"/>
              </a:spcAft>
              <a:buClrTx/>
              <a:buSzTx/>
              <a:buNone/>
            </a:pPr>
            <a:r>
              <a:rPr lang="en-US" altLang="zh-CN" sz="2400" dirty="0">
                <a:solidFill>
                  <a:schemeClr val="dk1"/>
                </a:solidFill>
                <a:latin typeface="隶书" panose="02010509060101010101" pitchFamily="49" charset="-122"/>
                <a:ea typeface="隶书" panose="02010509060101010101" pitchFamily="49" charset="-122"/>
                <a:cs typeface="隶书" panose="02010509060101010101" pitchFamily="49" charset="-122"/>
              </a:rPr>
              <a:t>   宾客在住宿过程中有朋友来访，楼层服务员应该像对待入住宾客一样热情。访客想拜访宾客，必须得到宾客本人的明确同意。</a:t>
            </a:r>
            <a:endParaRPr lang="en-US" altLang="zh-CN" sz="2400" dirty="0">
              <a:solidFill>
                <a:schemeClr val="dk1"/>
              </a:solidFill>
              <a:latin typeface="隶书" panose="02010509060101010101" pitchFamily="49" charset="-122"/>
              <a:ea typeface="隶书" panose="02010509060101010101" pitchFamily="49" charset="-122"/>
              <a:cs typeface="隶书" panose="02010509060101010101" pitchFamily="49" charset="-122"/>
            </a:endParaRPr>
          </a:p>
          <a:p>
            <a:pPr marL="0" algn="l" defTabSz="914400">
              <a:lnSpc>
                <a:spcPct val="100000"/>
              </a:lnSpc>
              <a:spcBef>
                <a:spcPct val="20000"/>
              </a:spcBef>
              <a:spcAft>
                <a:spcPct val="10000"/>
              </a:spcAft>
              <a:buClrTx/>
              <a:buSzTx/>
              <a:buNone/>
            </a:pPr>
            <a:r>
              <a:rPr lang="en-US" altLang="zh-CN" sz="2400" dirty="0">
                <a:solidFill>
                  <a:schemeClr val="dk1"/>
                </a:solidFill>
                <a:latin typeface="隶书" panose="02010509060101010101" pitchFamily="49" charset="-122"/>
                <a:ea typeface="隶书" panose="02010509060101010101" pitchFamily="49" charset="-122"/>
                <a:cs typeface="隶书" panose="02010509060101010101" pitchFamily="49" charset="-122"/>
              </a:rPr>
              <a:t>   宾客同意后，要引领访客进入客房，要像对待住客一样热情，尽可能满足其合理要求，必要时也可以提供茶水服务。</a:t>
            </a:r>
            <a:endParaRPr lang="zh-CN" altLang="en-US" sz="2800" dirty="0">
              <a:effectLst>
                <a:outerShdw blurRad="38100" dist="19050" dir="2700000" algn="tl" rotWithShape="0">
                  <a:schemeClr val="dk1">
                    <a:alpha val="40000"/>
                  </a:schemeClr>
                </a:outerShdw>
              </a:effectLst>
              <a:latin typeface="隶书" panose="02010509060101010101" pitchFamily="49" charset="-122"/>
              <a:ea typeface="隶书" panose="02010509060101010101" pitchFamily="49" charset="-122"/>
            </a:endParaRPr>
          </a:p>
          <a:p>
            <a:pPr marL="0" algn="l" defTabSz="914400">
              <a:lnSpc>
                <a:spcPct val="100000"/>
              </a:lnSpc>
              <a:spcBef>
                <a:spcPct val="20000"/>
              </a:spcBef>
              <a:spcAft>
                <a:spcPct val="10000"/>
              </a:spcAft>
              <a:buClrTx/>
              <a:buSzTx/>
              <a:buNone/>
            </a:pPr>
            <a:r>
              <a:rPr lang="en-US" altLang="zh-CN" sz="2400" dirty="0">
                <a:solidFill>
                  <a:schemeClr val="dk1"/>
                </a:solidFill>
                <a:latin typeface="隶书" panose="02010509060101010101" pitchFamily="49" charset="-122"/>
                <a:ea typeface="隶书" panose="02010509060101010101" pitchFamily="49" charset="-122"/>
                <a:cs typeface="隶书" panose="02010509060101010101" pitchFamily="49" charset="-122"/>
              </a:rPr>
              <a:t>   服务员要完成规定动作。开夜床服务时，将靠近床头柜一侧被头折成1/2的90°，将拖鞋撑开放于床头的1/3处。晚安卡放在枕头上，小礼品放在枕头前，早餐券放在床头柜。</a:t>
            </a:r>
            <a:endParaRPr lang="en-US" altLang="zh-CN" sz="2400" dirty="0">
              <a:solidFill>
                <a:schemeClr val="dk1"/>
              </a:solidFill>
              <a:latin typeface="隶书" panose="02010509060101010101" pitchFamily="49" charset="-122"/>
              <a:ea typeface="隶书" panose="02010509060101010101" pitchFamily="49" charset="-122"/>
              <a:cs typeface="隶书" panose="02010509060101010101" pitchFamily="49" charset="-122"/>
            </a:endParaRPr>
          </a:p>
        </p:txBody>
      </p:sp>
    </p:spTree>
  </p:cSld>
  <p:clrMapOvr>
    <a:masterClrMapping/>
  </p:clrMapOvr>
  <p:transition spd="slow">
    <p:wipe dir="d"/>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p:sp>
        <p:nvSpPr>
          <p:cNvPr id="2" name="标题 1"/>
          <p:cNvSpPr>
            <a:spLocks noGrp="1"/>
          </p:cNvSpPr>
          <p:nvPr>
            <p:ph type="title"/>
          </p:nvPr>
        </p:nvSpPr>
        <p:spPr/>
        <p:txBody>
          <a:bodyPr>
            <a:normAutofit/>
          </a:bodyPr>
          <a:p>
            <a:pPr algn="l">
              <a:buClrTx/>
              <a:buSzTx/>
              <a:buFontTx/>
            </a:pPr>
            <a:r>
              <a:rPr lang="zh-CN" altLang="en-US" sz="3200" dirty="0">
                <a:effectLst>
                  <a:outerShdw blurRad="38100" dist="19050" dir="2700000" algn="tl" rotWithShape="0">
                    <a:schemeClr val="dk1">
                      <a:alpha val="40000"/>
                    </a:schemeClr>
                  </a:outerShdw>
                </a:effectLst>
                <a:latin typeface="隶书" panose="02010509060101010101" pitchFamily="49" charset="-122"/>
                <a:ea typeface="隶书" panose="02010509060101010101" pitchFamily="49" charset="-122"/>
              </a:rPr>
              <a:t>（三）开夜床服务礼仪</a:t>
            </a:r>
            <a:endParaRPr lang="zh-CN" altLang="en-US" sz="3200" dirty="0">
              <a:effectLst>
                <a:outerShdw blurRad="38100" dist="19050" dir="2700000" algn="tl" rotWithShape="0">
                  <a:schemeClr val="dk1">
                    <a:alpha val="40000"/>
                  </a:schemeClr>
                </a:outerShdw>
              </a:effectLst>
              <a:latin typeface="隶书" panose="02010509060101010101" pitchFamily="49" charset="-122"/>
              <a:ea typeface="隶书" panose="02010509060101010101" pitchFamily="49" charset="-122"/>
            </a:endParaRPr>
          </a:p>
        </p:txBody>
      </p:sp>
      <p:sp>
        <p:nvSpPr>
          <p:cNvPr id="3" name="文本框 2"/>
          <p:cNvSpPr txBox="1"/>
          <p:nvPr/>
        </p:nvSpPr>
        <p:spPr>
          <a:xfrm>
            <a:off x="1048385" y="1890395"/>
            <a:ext cx="10533380" cy="2049145"/>
          </a:xfrm>
          <a:prstGeom prst="rect">
            <a:avLst/>
          </a:prstGeom>
          <a:noFill/>
        </p:spPr>
        <p:txBody>
          <a:bodyPr wrap="square" rtlCol="0" anchor="t">
            <a:spAutoFit/>
          </a:bodyPr>
          <a:p>
            <a:pPr algn="l">
              <a:spcBef>
                <a:spcPct val="20000"/>
              </a:spcBef>
              <a:spcAft>
                <a:spcPct val="10000"/>
              </a:spcAft>
              <a:buClrTx/>
              <a:buSzTx/>
              <a:buNone/>
            </a:pPr>
            <a:r>
              <a:rPr lang="en-US" altLang="zh-CN" sz="2400" dirty="0">
                <a:solidFill>
                  <a:schemeClr val="dk1"/>
                </a:solidFill>
                <a:latin typeface="隶书" panose="02010509060101010101" pitchFamily="49" charset="-122"/>
                <a:ea typeface="隶书" panose="02010509060101010101" pitchFamily="49" charset="-122"/>
                <a:cs typeface="隶书" panose="02010509060101010101" pitchFamily="49" charset="-122"/>
                <a:sym typeface="+mn-ea"/>
              </a:rPr>
              <a:t>    服务员要填写工作日志。依据房客部下发的《夜床服务表》上面标定的人数开展此项服务。</a:t>
            </a:r>
            <a:endParaRPr lang="en-US" altLang="zh-CN" sz="2400" dirty="0">
              <a:solidFill>
                <a:schemeClr val="dk1"/>
              </a:solidFill>
              <a:latin typeface="隶书" panose="02010509060101010101" pitchFamily="49" charset="-122"/>
              <a:ea typeface="隶书" panose="02010509060101010101" pitchFamily="49" charset="-122"/>
              <a:cs typeface="隶书" panose="02010509060101010101" pitchFamily="49" charset="-122"/>
              <a:sym typeface="+mn-ea"/>
            </a:endParaRPr>
          </a:p>
          <a:p>
            <a:pPr algn="l">
              <a:spcBef>
                <a:spcPct val="20000"/>
              </a:spcBef>
              <a:spcAft>
                <a:spcPct val="10000"/>
              </a:spcAft>
              <a:buClrTx/>
              <a:buSzTx/>
              <a:buNone/>
            </a:pPr>
            <a:r>
              <a:rPr lang="en-US" altLang="zh-CN" sz="2400" dirty="0">
                <a:solidFill>
                  <a:schemeClr val="dk1"/>
                </a:solidFill>
                <a:latin typeface="隶书" panose="02010509060101010101" pitchFamily="49" charset="-122"/>
                <a:ea typeface="隶书" panose="02010509060101010101" pitchFamily="49" charset="-122"/>
                <a:cs typeface="隶书" panose="02010509060101010101" pitchFamily="49" charset="-122"/>
                <a:sym typeface="+mn-ea"/>
              </a:rPr>
              <a:t>    服务员要征询宾客意见。询问服务员是否需要开夜床服务，要将宾客的要求清楚地记录在《客房部夜床服务表》上，服务过程参照客房清洁服务礼仪。</a:t>
            </a:r>
            <a:endParaRPr lang="en-US" altLang="zh-CN" sz="2400" dirty="0">
              <a:solidFill>
                <a:schemeClr val="dk1"/>
              </a:solidFill>
              <a:latin typeface="隶书" panose="02010509060101010101" pitchFamily="49" charset="-122"/>
              <a:ea typeface="隶书" panose="02010509060101010101" pitchFamily="49" charset="-122"/>
              <a:cs typeface="隶书" panose="02010509060101010101" pitchFamily="49" charset="-122"/>
              <a:sym typeface="+mn-ea"/>
            </a:endParaRPr>
          </a:p>
        </p:txBody>
      </p:sp>
    </p:spTree>
  </p:cSld>
  <p:clrMapOvr>
    <a:overrideClrMapping bg1="lt1" tx1="dk1" bg2="lt2" tx2="dk2" accent1="accent1" accent2="accent2" accent3="accent3" accent4="accent4" accent5="accent5" accent6="accent6" hlink="hlink" folHlink="folHlink"/>
  </p:clrMapOvr>
  <p:transition spd="slow" advClick="0" advTm="0">
    <p:wipe dir="d"/>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标题 1"/>
          <p:cNvSpPr>
            <a:spLocks noGrp="1"/>
          </p:cNvSpPr>
          <p:nvPr>
            <p:ph type="title"/>
          </p:nvPr>
        </p:nvSpPr>
        <p:spPr>
          <a:xfrm>
            <a:off x="1499853" y="471589"/>
            <a:ext cx="5237383" cy="933450"/>
          </a:xfrm>
        </p:spPr>
        <p:txBody>
          <a:bodyPr>
            <a:noAutofit/>
          </a:bodyPr>
          <a:lstStyle/>
          <a:p>
            <a:r>
              <a:rPr lang="zh-CN" altLang="en-US" sz="3200" dirty="0" smtClean="0">
                <a:solidFill>
                  <a:schemeClr val="tx1"/>
                </a:solidFill>
                <a:latin typeface="隶书" panose="02010509060101010101" pitchFamily="49" charset="-122"/>
                <a:ea typeface="隶书" panose="02010509060101010101" pitchFamily="49" charset="-122"/>
                <a:cs typeface="隶书" panose="02010509060101010101" pitchFamily="49" charset="-122"/>
                <a:sym typeface="+mn-ea"/>
              </a:rPr>
              <a:t>旅游职业礼仪</a:t>
            </a:r>
            <a:r>
              <a:rPr lang="zh-CN" altLang="en-US" sz="3200" dirty="0" smtClean="0">
                <a:solidFill>
                  <a:schemeClr val="lt1"/>
                </a:solidFill>
                <a:latin typeface="隶书" panose="02010509060101010101" pitchFamily="49" charset="-122"/>
                <a:ea typeface="隶书" panose="02010509060101010101" pitchFamily="49" charset="-122"/>
                <a:cs typeface="隶书" panose="02010509060101010101" pitchFamily="49" charset="-122"/>
                <a:sym typeface="+mn-ea"/>
              </a:rPr>
              <a:t>仪仪</a:t>
            </a:r>
            <a:endParaRPr lang="zh-CN" altLang="en-US" sz="3200" dirty="0"/>
          </a:p>
        </p:txBody>
      </p:sp>
      <p:pic>
        <p:nvPicPr>
          <p:cNvPr id="3" name="图片 2"/>
          <p:cNvPicPr>
            <a:picLocks noChangeAspect="1"/>
          </p:cNvPicPr>
          <p:nvPr/>
        </p:nvPicPr>
        <p:blipFill>
          <a:blip r:embed="rId1"/>
          <a:stretch>
            <a:fillRect/>
          </a:stretch>
        </p:blipFill>
        <p:spPr>
          <a:xfrm>
            <a:off x="489323" y="1405337"/>
            <a:ext cx="1865538" cy="4730906"/>
          </a:xfrm>
          <a:prstGeom prst="rect">
            <a:avLst/>
          </a:prstGeom>
        </p:spPr>
      </p:pic>
      <p:pic>
        <p:nvPicPr>
          <p:cNvPr id="4" name="图片 3"/>
          <p:cNvPicPr>
            <a:picLocks noChangeAspect="1"/>
          </p:cNvPicPr>
          <p:nvPr/>
        </p:nvPicPr>
        <p:blipFill>
          <a:blip r:embed="rId2"/>
          <a:stretch>
            <a:fillRect/>
          </a:stretch>
        </p:blipFill>
        <p:spPr>
          <a:xfrm>
            <a:off x="6737236" y="1500774"/>
            <a:ext cx="4717750" cy="3625632"/>
          </a:xfrm>
          <a:prstGeom prst="rect">
            <a:avLst/>
          </a:prstGeom>
        </p:spPr>
      </p:pic>
      <p:sp>
        <p:nvSpPr>
          <p:cNvPr id="2" name="矩形 1"/>
          <p:cNvSpPr/>
          <p:nvPr/>
        </p:nvSpPr>
        <p:spPr>
          <a:xfrm>
            <a:off x="2127758" y="1405427"/>
            <a:ext cx="3050959" cy="706755"/>
          </a:xfrm>
          <a:prstGeom prst="rect">
            <a:avLst/>
          </a:prstGeom>
        </p:spPr>
        <p:txBody>
          <a:bodyPr wrap="square">
            <a:spAutoFit/>
          </a:bodyPr>
          <a:lstStyle/>
          <a:p>
            <a:r>
              <a:rPr lang="zh-CN" altLang="en-US" sz="2000" b="1" dirty="0">
                <a:latin typeface="隶书" panose="02010509060101010101" pitchFamily="49" charset="-122"/>
                <a:ea typeface="隶书" panose="02010509060101010101" pitchFamily="49" charset="-122"/>
                <a:cs typeface="隶书" panose="02010509060101010101" pitchFamily="49" charset="-122"/>
              </a:rPr>
              <a:t>任务演练</a:t>
            </a:r>
            <a:endParaRPr lang="zh-CN" altLang="en-US" sz="2000" b="1" dirty="0">
              <a:latin typeface="隶书" panose="02010509060101010101" pitchFamily="49" charset="-122"/>
              <a:ea typeface="隶书" panose="02010509060101010101" pitchFamily="49" charset="-122"/>
              <a:cs typeface="隶书" panose="02010509060101010101" pitchFamily="49" charset="-122"/>
            </a:endParaRPr>
          </a:p>
          <a:p>
            <a:endParaRPr lang="zh-CN" altLang="en-US" sz="2000" b="1" dirty="0">
              <a:latin typeface="隶书" panose="02010509060101010101" pitchFamily="49" charset="-122"/>
              <a:ea typeface="隶书" panose="02010509060101010101" pitchFamily="49" charset="-122"/>
              <a:cs typeface="隶书" panose="02010509060101010101" pitchFamily="49" charset="-122"/>
            </a:endParaRPr>
          </a:p>
        </p:txBody>
      </p:sp>
      <p:sp>
        <p:nvSpPr>
          <p:cNvPr id="29" name="文本框 29"/>
          <p:cNvSpPr txBox="1"/>
          <p:nvPr/>
        </p:nvSpPr>
        <p:spPr>
          <a:xfrm>
            <a:off x="2354580" y="1950720"/>
            <a:ext cx="4909820" cy="3890645"/>
          </a:xfrm>
          <a:prstGeom prst="rect">
            <a:avLst/>
          </a:prstGeom>
          <a:solidFill>
            <a:srgbClr val="FFFFFF"/>
          </a:solidFill>
          <a:ln w="28575" cap="flat" cmpd="sng">
            <a:solidFill>
              <a:srgbClr val="FFCCFF"/>
            </a:solidFill>
            <a:prstDash val="solid"/>
            <a:miter/>
            <a:headEnd type="none" w="med" len="med"/>
            <a:tailEnd type="none" w="med" len="med"/>
          </a:ln>
        </p:spPr>
        <p:txBody>
          <a:bodyPr upright="1"/>
          <a:lstStyle/>
          <a:p>
            <a:pPr algn="ctr">
              <a:lnSpc>
                <a:spcPct val="100000"/>
              </a:lnSpc>
            </a:pPr>
            <a:r>
              <a:rPr lang="zh-CN" altLang="en-US" sz="1600" kern="100">
                <a:latin typeface="楷体" panose="02010609060101010101" charset="-122"/>
                <a:ea typeface="楷体" panose="02010609060101010101" charset="-122"/>
                <a:cs typeface="楷体" panose="02010609060101010101" charset="-122"/>
                <a:sym typeface="Times New Roman" panose="02020603050405020304"/>
              </a:rPr>
              <a:t>模拟现场训练</a:t>
            </a:r>
            <a:endParaRPr lang="zh-CN" altLang="en-US" sz="1600" kern="100">
              <a:latin typeface="楷体" panose="02010609060101010101" charset="-122"/>
              <a:ea typeface="楷体" panose="02010609060101010101" charset="-122"/>
              <a:cs typeface="楷体" panose="02010609060101010101" charset="-122"/>
              <a:sym typeface="Times New Roman" panose="02020603050405020304"/>
            </a:endParaRPr>
          </a:p>
          <a:p>
            <a:pPr algn="l">
              <a:lnSpc>
                <a:spcPct val="100000"/>
              </a:lnSpc>
            </a:pPr>
            <a:r>
              <a:rPr lang="zh-CN" altLang="en-US" sz="1600" kern="100">
                <a:latin typeface="楷体" panose="02010609060101010101" charset="-122"/>
                <a:ea typeface="楷体" panose="02010609060101010101" charset="-122"/>
                <a:cs typeface="楷体" panose="02010609060101010101" charset="-122"/>
                <a:sym typeface="Times New Roman" panose="02020603050405020304"/>
              </a:rPr>
              <a:t>假如你现在是客房服务员，打扫完客房以后，客人投诉她房间的贵重文件不见了，他记得自己扔进垃圾桶里了，现在想找回来但是房间已经被打扫了。。</a:t>
            </a:r>
            <a:endParaRPr lang="zh-CN" altLang="en-US" sz="1600" kern="100">
              <a:latin typeface="楷体" panose="02010609060101010101" charset="-122"/>
              <a:ea typeface="楷体" panose="02010609060101010101" charset="-122"/>
              <a:cs typeface="楷体" panose="02010609060101010101" charset="-122"/>
              <a:sym typeface="Times New Roman" panose="02020603050405020304"/>
            </a:endParaRPr>
          </a:p>
          <a:p>
            <a:pPr algn="l">
              <a:lnSpc>
                <a:spcPct val="100000"/>
              </a:lnSpc>
            </a:pPr>
            <a:r>
              <a:rPr lang="zh-CN" altLang="en-US" sz="1600" kern="100">
                <a:latin typeface="楷体" panose="02010609060101010101" charset="-122"/>
                <a:ea typeface="楷体" panose="02010609060101010101" charset="-122"/>
                <a:cs typeface="楷体" panose="02010609060101010101" charset="-122"/>
                <a:sym typeface="Times New Roman" panose="02020603050405020304"/>
              </a:rPr>
              <a:t>面对客人的投诉，主管的质疑，你该怎么办？</a:t>
            </a:r>
            <a:endParaRPr lang="zh-CN" altLang="en-US" sz="1600" kern="100">
              <a:latin typeface="楷体" panose="02010609060101010101" charset="-122"/>
              <a:ea typeface="楷体" panose="02010609060101010101" charset="-122"/>
              <a:cs typeface="楷体" panose="02010609060101010101" charset="-122"/>
              <a:sym typeface="Times New Roman" panose="02020603050405020304"/>
            </a:endParaRPr>
          </a:p>
          <a:p>
            <a:pPr algn="l">
              <a:lnSpc>
                <a:spcPct val="100000"/>
              </a:lnSpc>
            </a:pPr>
            <a:r>
              <a:rPr lang="zh-CN" altLang="en-US" sz="1600" kern="100">
                <a:latin typeface="楷体" panose="02010609060101010101" charset="-122"/>
                <a:ea typeface="楷体" panose="02010609060101010101" charset="-122"/>
                <a:cs typeface="楷体" panose="02010609060101010101" charset="-122"/>
                <a:sym typeface="Times New Roman" panose="02020603050405020304"/>
              </a:rPr>
              <a:t>训练要求</a:t>
            </a:r>
            <a:endParaRPr lang="zh-CN" altLang="en-US" sz="1600" kern="100">
              <a:latin typeface="楷体" panose="02010609060101010101" charset="-122"/>
              <a:ea typeface="楷体" panose="02010609060101010101" charset="-122"/>
              <a:cs typeface="楷体" panose="02010609060101010101" charset="-122"/>
              <a:sym typeface="Times New Roman" panose="02020603050405020304"/>
            </a:endParaRPr>
          </a:p>
          <a:p>
            <a:pPr algn="l">
              <a:lnSpc>
                <a:spcPct val="100000"/>
              </a:lnSpc>
            </a:pPr>
            <a:r>
              <a:rPr lang="en-US" altLang="zh-CN" sz="1600" kern="100">
                <a:latin typeface="楷体" panose="02010609060101010101" charset="-122"/>
                <a:ea typeface="楷体" panose="02010609060101010101" charset="-122"/>
                <a:cs typeface="楷体" panose="02010609060101010101" charset="-122"/>
                <a:sym typeface="Times New Roman" panose="02020603050405020304"/>
              </a:rPr>
              <a:t>1.</a:t>
            </a:r>
            <a:r>
              <a:rPr lang="zh-CN" altLang="en-US" sz="1600" kern="100">
                <a:latin typeface="楷体" panose="02010609060101010101" charset="-122"/>
                <a:ea typeface="楷体" panose="02010609060101010101" charset="-122"/>
                <a:cs typeface="楷体" panose="02010609060101010101" charset="-122"/>
                <a:sym typeface="Times New Roman" panose="02020603050405020304"/>
              </a:rPr>
              <a:t>学生自由组合（</a:t>
            </a:r>
            <a:r>
              <a:rPr lang="en-US" altLang="zh-CN" sz="1600" kern="100">
                <a:latin typeface="楷体" panose="02010609060101010101" charset="-122"/>
                <a:ea typeface="楷体" panose="02010609060101010101" charset="-122"/>
                <a:cs typeface="楷体" panose="02010609060101010101" charset="-122"/>
                <a:sym typeface="Times New Roman" panose="02020603050405020304"/>
              </a:rPr>
              <a:t>4-6</a:t>
            </a:r>
            <a:r>
              <a:rPr lang="zh-CN" altLang="en-US" sz="1600" kern="100">
                <a:latin typeface="楷体" panose="02010609060101010101" charset="-122"/>
                <a:ea typeface="楷体" panose="02010609060101010101" charset="-122"/>
                <a:cs typeface="楷体" panose="02010609060101010101" charset="-122"/>
                <a:sym typeface="Times New Roman" panose="02020603050405020304"/>
              </a:rPr>
              <a:t>人为宜），每组选出一名客房服务员、酒店经理、宾客和吃瓜群；</a:t>
            </a:r>
            <a:endParaRPr lang="zh-CN" altLang="en-US" sz="1600" kern="100">
              <a:latin typeface="楷体" panose="02010609060101010101" charset="-122"/>
              <a:ea typeface="楷体" panose="02010609060101010101" charset="-122"/>
              <a:cs typeface="楷体" panose="02010609060101010101" charset="-122"/>
              <a:sym typeface="Times New Roman" panose="02020603050405020304"/>
            </a:endParaRPr>
          </a:p>
          <a:p>
            <a:pPr algn="l">
              <a:lnSpc>
                <a:spcPct val="100000"/>
              </a:lnSpc>
            </a:pPr>
            <a:r>
              <a:rPr lang="en-US" altLang="zh-CN" sz="1600" kern="100">
                <a:latin typeface="楷体" panose="02010609060101010101" charset="-122"/>
                <a:ea typeface="楷体" panose="02010609060101010101" charset="-122"/>
                <a:cs typeface="楷体" panose="02010609060101010101" charset="-122"/>
                <a:sym typeface="Times New Roman" panose="02020603050405020304"/>
              </a:rPr>
              <a:t>2.</a:t>
            </a:r>
            <a:r>
              <a:rPr lang="zh-CN" altLang="en-US" sz="1600" kern="100">
                <a:latin typeface="楷体" panose="02010609060101010101" charset="-122"/>
                <a:ea typeface="楷体" panose="02010609060101010101" charset="-122"/>
                <a:cs typeface="楷体" panose="02010609060101010101" charset="-122"/>
                <a:sym typeface="Times New Roman" panose="02020603050405020304"/>
              </a:rPr>
              <a:t>分工完后，向其他小组展示，并对本组演练情况进行说明；</a:t>
            </a:r>
            <a:endParaRPr lang="zh-CN" altLang="en-US" sz="1600" kern="100">
              <a:latin typeface="楷体" panose="02010609060101010101" charset="-122"/>
              <a:ea typeface="楷体" panose="02010609060101010101" charset="-122"/>
              <a:cs typeface="楷体" panose="02010609060101010101" charset="-122"/>
              <a:sym typeface="Times New Roman" panose="02020603050405020304"/>
            </a:endParaRPr>
          </a:p>
          <a:p>
            <a:pPr algn="l">
              <a:lnSpc>
                <a:spcPct val="100000"/>
              </a:lnSpc>
            </a:pPr>
            <a:r>
              <a:rPr lang="en-US" altLang="zh-CN" sz="1600" kern="100">
                <a:latin typeface="楷体" panose="02010609060101010101" charset="-122"/>
                <a:ea typeface="楷体" panose="02010609060101010101" charset="-122"/>
                <a:cs typeface="楷体" panose="02010609060101010101" charset="-122"/>
                <a:sym typeface="Times New Roman" panose="02020603050405020304"/>
              </a:rPr>
              <a:t>3.</a:t>
            </a:r>
            <a:r>
              <a:rPr lang="zh-CN" altLang="en-US" sz="1600" kern="100">
                <a:latin typeface="楷体" panose="02010609060101010101" charset="-122"/>
                <a:ea typeface="楷体" panose="02010609060101010101" charset="-122"/>
                <a:cs typeface="楷体" panose="02010609060101010101" charset="-122"/>
                <a:sym typeface="Times New Roman" panose="02020603050405020304"/>
              </a:rPr>
              <a:t>其他小组为该小组的效果进行评议和打分。</a:t>
            </a:r>
            <a:endParaRPr lang="zh-CN" altLang="en-US" sz="1600" kern="100">
              <a:latin typeface="楷体" panose="02010609060101010101" charset="-122"/>
              <a:ea typeface="楷体" panose="02010609060101010101" charset="-122"/>
              <a:cs typeface="楷体" panose="02010609060101010101" charset="-122"/>
              <a:sym typeface="Times New Roman" panose="02020603050405020304"/>
            </a:endParaRPr>
          </a:p>
        </p:txBody>
      </p:sp>
    </p:spTree>
  </p:cSld>
  <p:clrMapOvr>
    <a:masterClrMapping/>
  </p:clrMapOvr>
  <p:transition spd="slow">
    <p:wipe dir="d"/>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椭圆 25"/>
          <p:cNvSpPr/>
          <p:nvPr/>
        </p:nvSpPr>
        <p:spPr bwMode="auto">
          <a:xfrm>
            <a:off x="2213327" y="2217793"/>
            <a:ext cx="840434" cy="840434"/>
          </a:xfrm>
          <a:prstGeom prst="ellipse">
            <a:avLst/>
          </a:prstGeom>
          <a:solidFill>
            <a:schemeClr val="tx1"/>
          </a:solidFill>
          <a:ln w="12700" cap="flat" cmpd="sng" algn="ctr">
            <a:solidFill>
              <a:srgbClr val="4C2600"/>
            </a:solidFill>
            <a:prstDash val="solid"/>
            <a:round/>
            <a:headEnd type="none" w="med" len="med"/>
            <a:tailEnd type="none" w="med" len="med"/>
          </a:ln>
          <a:effectLst/>
        </p:spPr>
        <p:txBody>
          <a:bodyPr vert="horz" wrap="square" lIns="0" tIns="0" rIns="0" bIns="0" numCol="1" rtlCol="0" anchor="ctr" anchorCtr="0" compatLnSpc="1"/>
          <a:lstStyle/>
          <a:p>
            <a:pPr marL="0" marR="0" lvl="0" indent="0" algn="ctr" defTabSz="914400" eaLnBrk="1" fontAlgn="auto" latinLnBrk="0" hangingPunct="1">
              <a:lnSpc>
                <a:spcPct val="100000"/>
              </a:lnSpc>
              <a:spcBef>
                <a:spcPts val="0"/>
              </a:spcBef>
              <a:spcAft>
                <a:spcPts val="0"/>
              </a:spcAft>
              <a:buClrTx/>
              <a:buSzTx/>
              <a:buFontTx/>
              <a:buNone/>
              <a:defRPr/>
            </a:pPr>
            <a:r>
              <a:rPr lang="zh-CN" altLang="en-US" sz="4400" kern="0" dirty="0" smtClean="0">
                <a:solidFill>
                  <a:schemeClr val="bg1">
                    <a:lumMod val="85000"/>
                  </a:schemeClr>
                </a:solidFill>
                <a:cs typeface="+mn-ea"/>
                <a:sym typeface="+mn-lt"/>
              </a:rPr>
              <a:t>旅</a:t>
            </a:r>
            <a:endParaRPr kumimoji="0" lang="zh-CN" altLang="en-US" sz="4400" b="0" i="0" u="none" strike="noStrike" kern="0" cap="none" spc="0" normalizeH="0" baseline="0" noProof="0" dirty="0">
              <a:ln>
                <a:noFill/>
              </a:ln>
              <a:solidFill>
                <a:schemeClr val="bg1">
                  <a:lumMod val="85000"/>
                </a:schemeClr>
              </a:solidFill>
              <a:effectLst/>
              <a:uLnTx/>
              <a:uFillTx/>
              <a:cs typeface="+mn-ea"/>
              <a:sym typeface="+mn-lt"/>
            </a:endParaRPr>
          </a:p>
        </p:txBody>
      </p:sp>
      <p:sp>
        <p:nvSpPr>
          <p:cNvPr id="27" name="椭圆 26"/>
          <p:cNvSpPr/>
          <p:nvPr/>
        </p:nvSpPr>
        <p:spPr bwMode="auto">
          <a:xfrm>
            <a:off x="3150376" y="2225742"/>
            <a:ext cx="840434" cy="840105"/>
          </a:xfrm>
          <a:prstGeom prst="ellipse">
            <a:avLst/>
          </a:prstGeom>
          <a:solidFill>
            <a:schemeClr val="tx1"/>
          </a:solidFill>
          <a:ln w="12700" cap="flat" cmpd="sng" algn="ctr">
            <a:solidFill>
              <a:srgbClr val="4C2600"/>
            </a:solidFill>
            <a:prstDash val="solid"/>
            <a:round/>
            <a:headEnd type="none" w="med" len="med"/>
            <a:tailEnd type="none" w="med" len="med"/>
          </a:ln>
          <a:effectLst/>
        </p:spPr>
        <p:txBody>
          <a:bodyPr vert="horz" wrap="square" lIns="0" tIns="0" rIns="0" bIns="0" numCol="1" rtlCol="0" anchor="ctr" anchorCtr="0" compatLnSpc="1"/>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4400" b="0" i="0" u="none" strike="noStrike" kern="0" cap="none" spc="0" normalizeH="0" baseline="0" noProof="0" dirty="0" smtClean="0">
                <a:ln>
                  <a:noFill/>
                </a:ln>
                <a:solidFill>
                  <a:schemeClr val="bg1">
                    <a:lumMod val="85000"/>
                  </a:schemeClr>
                </a:solidFill>
                <a:effectLst/>
                <a:uLnTx/>
                <a:uFillTx/>
                <a:cs typeface="+mn-ea"/>
                <a:sym typeface="+mn-lt"/>
              </a:rPr>
              <a:t>游</a:t>
            </a:r>
            <a:endParaRPr kumimoji="0" lang="zh-CN" altLang="en-US" sz="4400" b="0" i="0" u="none" strike="noStrike" kern="0" cap="none" spc="0" normalizeH="0" baseline="0" noProof="0" dirty="0">
              <a:ln>
                <a:noFill/>
              </a:ln>
              <a:solidFill>
                <a:schemeClr val="bg1">
                  <a:lumMod val="85000"/>
                </a:schemeClr>
              </a:solidFill>
              <a:effectLst/>
              <a:uLnTx/>
              <a:uFillTx/>
              <a:cs typeface="+mn-ea"/>
              <a:sym typeface="+mn-lt"/>
            </a:endParaRPr>
          </a:p>
        </p:txBody>
      </p:sp>
      <p:sp>
        <p:nvSpPr>
          <p:cNvPr id="28" name="椭圆 27"/>
          <p:cNvSpPr/>
          <p:nvPr/>
        </p:nvSpPr>
        <p:spPr bwMode="auto">
          <a:xfrm>
            <a:off x="6081602" y="2240982"/>
            <a:ext cx="840434" cy="840105"/>
          </a:xfrm>
          <a:prstGeom prst="ellipse">
            <a:avLst/>
          </a:prstGeom>
          <a:solidFill>
            <a:schemeClr val="tx1"/>
          </a:solidFill>
          <a:ln w="12700" cap="flat" cmpd="sng" algn="ctr">
            <a:solidFill>
              <a:srgbClr val="4C2600"/>
            </a:solidFill>
            <a:prstDash val="solid"/>
            <a:round/>
            <a:headEnd type="none" w="med" len="med"/>
            <a:tailEnd type="none" w="med" len="med"/>
          </a:ln>
          <a:effectLst/>
        </p:spPr>
        <p:txBody>
          <a:bodyPr vert="horz" wrap="square" lIns="0" tIns="0" rIns="0" bIns="0" numCol="1" rtlCol="0" anchor="ctr" anchorCtr="0" compatLnSpc="1"/>
          <a:lstStyle/>
          <a:p>
            <a:pPr marL="0" marR="0" lvl="0" indent="0" algn="ctr" defTabSz="914400" eaLnBrk="1" fontAlgn="auto" latinLnBrk="0" hangingPunct="1">
              <a:lnSpc>
                <a:spcPct val="100000"/>
              </a:lnSpc>
              <a:spcBef>
                <a:spcPts val="0"/>
              </a:spcBef>
              <a:spcAft>
                <a:spcPts val="0"/>
              </a:spcAft>
              <a:buClrTx/>
              <a:buSzTx/>
              <a:buFontTx/>
              <a:buNone/>
              <a:defRPr/>
            </a:pPr>
            <a:r>
              <a:rPr lang="zh-CN" altLang="en-US" sz="4400" kern="0" dirty="0">
                <a:solidFill>
                  <a:schemeClr val="bg1">
                    <a:lumMod val="85000"/>
                  </a:schemeClr>
                </a:solidFill>
                <a:cs typeface="+mn-ea"/>
                <a:sym typeface="+mn-lt"/>
              </a:rPr>
              <a:t>礼</a:t>
            </a:r>
            <a:endParaRPr kumimoji="0" lang="zh-CN" altLang="en-US" sz="4400" b="0" i="0" u="none" strike="noStrike" kern="0" cap="none" spc="0" normalizeH="0" baseline="0" noProof="0" dirty="0">
              <a:ln>
                <a:noFill/>
              </a:ln>
              <a:solidFill>
                <a:schemeClr val="bg1">
                  <a:lumMod val="85000"/>
                </a:schemeClr>
              </a:solidFill>
              <a:effectLst/>
              <a:uLnTx/>
              <a:uFillTx/>
              <a:cs typeface="+mn-ea"/>
              <a:sym typeface="+mn-lt"/>
            </a:endParaRPr>
          </a:p>
        </p:txBody>
      </p:sp>
      <p:pic>
        <p:nvPicPr>
          <p:cNvPr id="35" name="图片 34" descr="绿色的植物&#10;&#10;描述已自动生成"/>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54164" y="1"/>
            <a:ext cx="1678778" cy="1259084"/>
          </a:xfrm>
          <a:prstGeom prst="rect">
            <a:avLst/>
          </a:prstGeom>
        </p:spPr>
      </p:pic>
      <p:pic>
        <p:nvPicPr>
          <p:cNvPr id="39" name="图片 38" descr="卡通人物&#10;&#10;中度可信度描述已自动生成"/>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13391" y="5665927"/>
            <a:ext cx="1589430" cy="1192073"/>
          </a:xfrm>
          <a:prstGeom prst="rect">
            <a:avLst/>
          </a:prstGeom>
        </p:spPr>
      </p:pic>
      <p:sp>
        <p:nvSpPr>
          <p:cNvPr id="2" name="文本框 1"/>
          <p:cNvSpPr txBox="1"/>
          <p:nvPr/>
        </p:nvSpPr>
        <p:spPr>
          <a:xfrm>
            <a:off x="5172710" y="3638550"/>
            <a:ext cx="5846445" cy="803275"/>
          </a:xfrm>
          <a:prstGeom prst="rect">
            <a:avLst/>
          </a:prstGeom>
          <a:noFill/>
        </p:spPr>
        <p:txBody>
          <a:bodyPr wrap="square" rtlCol="0">
            <a:noAutofit/>
          </a:bodyPr>
          <a:lstStyle/>
          <a:p>
            <a:pPr algn="ctr"/>
            <a:r>
              <a:rPr lang="zh-CN" altLang="en-US" sz="4400" dirty="0"/>
              <a:t>任务三</a:t>
            </a:r>
            <a:r>
              <a:rPr lang="en-US" altLang="zh-CN" sz="4400" dirty="0"/>
              <a:t> </a:t>
            </a:r>
            <a:r>
              <a:rPr lang="zh-CN" altLang="en-US" sz="4400" dirty="0"/>
              <a:t>餐饮服务礼仪</a:t>
            </a:r>
            <a:endParaRPr lang="zh-CN" altLang="en-US" sz="4400" dirty="0"/>
          </a:p>
        </p:txBody>
      </p:sp>
      <p:sp>
        <p:nvSpPr>
          <p:cNvPr id="13" name="椭圆 12"/>
          <p:cNvSpPr/>
          <p:nvPr/>
        </p:nvSpPr>
        <p:spPr bwMode="auto">
          <a:xfrm>
            <a:off x="6988171" y="2248602"/>
            <a:ext cx="840434" cy="840105"/>
          </a:xfrm>
          <a:prstGeom prst="ellipse">
            <a:avLst/>
          </a:prstGeom>
          <a:solidFill>
            <a:schemeClr val="tx1"/>
          </a:solidFill>
          <a:ln w="12700" cap="flat" cmpd="sng" algn="ctr">
            <a:solidFill>
              <a:srgbClr val="4C2600"/>
            </a:solidFill>
            <a:prstDash val="solid"/>
            <a:round/>
            <a:headEnd type="none" w="med" len="med"/>
            <a:tailEnd type="none" w="med" len="med"/>
          </a:ln>
          <a:effectLst/>
        </p:spPr>
        <p:txBody>
          <a:bodyPr vert="horz" wrap="square" lIns="0" tIns="0" rIns="0" bIns="0" numCol="1" rtlCol="0" anchor="ctr" anchorCtr="0" compatLnSpc="1"/>
          <a:lstStyle/>
          <a:p>
            <a:pPr marL="0" marR="0" lvl="0" indent="0" algn="ctr" defTabSz="914400" eaLnBrk="1" fontAlgn="auto" latinLnBrk="0" hangingPunct="1">
              <a:lnSpc>
                <a:spcPct val="100000"/>
              </a:lnSpc>
              <a:spcBef>
                <a:spcPts val="0"/>
              </a:spcBef>
              <a:spcAft>
                <a:spcPts val="0"/>
              </a:spcAft>
              <a:buClrTx/>
              <a:buSzTx/>
              <a:buFontTx/>
              <a:buNone/>
              <a:defRPr/>
            </a:pPr>
            <a:r>
              <a:rPr lang="zh-CN" altLang="en-US" sz="4400" kern="0" noProof="0" dirty="0">
                <a:solidFill>
                  <a:schemeClr val="bg1">
                    <a:lumMod val="85000"/>
                  </a:schemeClr>
                </a:solidFill>
                <a:cs typeface="+mn-ea"/>
                <a:sym typeface="+mn-lt"/>
              </a:rPr>
              <a:t>仪</a:t>
            </a:r>
            <a:endParaRPr kumimoji="0" lang="zh-CN" altLang="en-US" sz="4400" b="0" i="0" u="none" strike="noStrike" kern="0" cap="none" spc="0" normalizeH="0" baseline="0" noProof="0" dirty="0">
              <a:ln>
                <a:noFill/>
              </a:ln>
              <a:solidFill>
                <a:schemeClr val="bg1">
                  <a:lumMod val="85000"/>
                </a:schemeClr>
              </a:solidFill>
              <a:effectLst/>
              <a:uLnTx/>
              <a:uFillTx/>
              <a:cs typeface="+mn-ea"/>
              <a:sym typeface="+mn-lt"/>
            </a:endParaRPr>
          </a:p>
        </p:txBody>
      </p:sp>
      <p:sp>
        <p:nvSpPr>
          <p:cNvPr id="10" name="椭圆 9"/>
          <p:cNvSpPr/>
          <p:nvPr/>
        </p:nvSpPr>
        <p:spPr bwMode="auto">
          <a:xfrm>
            <a:off x="4087139" y="2233362"/>
            <a:ext cx="840434" cy="840105"/>
          </a:xfrm>
          <a:prstGeom prst="ellipse">
            <a:avLst/>
          </a:prstGeom>
          <a:solidFill>
            <a:schemeClr val="tx1"/>
          </a:solidFill>
          <a:ln w="12700" cap="flat" cmpd="sng" algn="ctr">
            <a:solidFill>
              <a:srgbClr val="4C2600"/>
            </a:solidFill>
            <a:prstDash val="solid"/>
            <a:round/>
            <a:headEnd type="none" w="med" len="med"/>
            <a:tailEnd type="none" w="med" len="med"/>
          </a:ln>
          <a:effectLst/>
        </p:spPr>
        <p:txBody>
          <a:bodyPr vert="horz" wrap="square" lIns="0" tIns="0" rIns="0" bIns="0" numCol="1" rtlCol="0" anchor="ctr" anchorCtr="0" compatLnSpc="1"/>
          <a:lstStyle/>
          <a:p>
            <a:pPr marL="0" marR="0" lvl="0" indent="0" algn="ctr" defTabSz="914400" eaLnBrk="1" fontAlgn="auto" latinLnBrk="0" hangingPunct="1">
              <a:lnSpc>
                <a:spcPct val="100000"/>
              </a:lnSpc>
              <a:spcBef>
                <a:spcPts val="0"/>
              </a:spcBef>
              <a:spcAft>
                <a:spcPts val="0"/>
              </a:spcAft>
              <a:buClrTx/>
              <a:buSzTx/>
              <a:buFontTx/>
              <a:buNone/>
              <a:defRPr/>
            </a:pPr>
            <a:r>
              <a:rPr lang="zh-CN" altLang="en-US" sz="4400" kern="0" noProof="0" dirty="0" smtClean="0">
                <a:solidFill>
                  <a:schemeClr val="bg1">
                    <a:lumMod val="85000"/>
                  </a:schemeClr>
                </a:solidFill>
                <a:cs typeface="+mn-ea"/>
                <a:sym typeface="+mn-lt"/>
              </a:rPr>
              <a:t>职</a:t>
            </a:r>
            <a:endParaRPr kumimoji="0" lang="zh-CN" altLang="en-US" sz="4400" b="0" i="0" u="none" strike="noStrike" kern="0" cap="none" spc="0" normalizeH="0" baseline="0" noProof="0" dirty="0">
              <a:ln>
                <a:noFill/>
              </a:ln>
              <a:solidFill>
                <a:schemeClr val="bg1">
                  <a:lumMod val="85000"/>
                </a:schemeClr>
              </a:solidFill>
              <a:effectLst/>
              <a:uLnTx/>
              <a:uFillTx/>
              <a:cs typeface="+mn-ea"/>
              <a:sym typeface="+mn-lt"/>
            </a:endParaRPr>
          </a:p>
        </p:txBody>
      </p:sp>
      <p:sp>
        <p:nvSpPr>
          <p:cNvPr id="11" name="椭圆 10"/>
          <p:cNvSpPr/>
          <p:nvPr/>
        </p:nvSpPr>
        <p:spPr bwMode="auto">
          <a:xfrm>
            <a:off x="5054033" y="2256222"/>
            <a:ext cx="840434" cy="840105"/>
          </a:xfrm>
          <a:prstGeom prst="ellipse">
            <a:avLst/>
          </a:prstGeom>
          <a:solidFill>
            <a:schemeClr val="tx1"/>
          </a:solidFill>
          <a:ln w="12700" cap="flat" cmpd="sng" algn="ctr">
            <a:solidFill>
              <a:srgbClr val="4C2600"/>
            </a:solidFill>
            <a:prstDash val="solid"/>
            <a:round/>
            <a:headEnd type="none" w="med" len="med"/>
            <a:tailEnd type="none" w="med" len="med"/>
          </a:ln>
          <a:effectLst/>
        </p:spPr>
        <p:txBody>
          <a:bodyPr vert="horz" wrap="square" lIns="0" tIns="0" rIns="0" bIns="0" numCol="1" rtlCol="0" anchor="ctr" anchorCtr="0" compatLnSpc="1"/>
          <a:lstStyle/>
          <a:p>
            <a:pPr marL="0" marR="0" lvl="0" indent="0" algn="ctr" defTabSz="914400" eaLnBrk="1" fontAlgn="auto" latinLnBrk="0" hangingPunct="1">
              <a:lnSpc>
                <a:spcPct val="100000"/>
              </a:lnSpc>
              <a:spcBef>
                <a:spcPts val="0"/>
              </a:spcBef>
              <a:spcAft>
                <a:spcPts val="0"/>
              </a:spcAft>
              <a:buClrTx/>
              <a:buSzTx/>
              <a:buFontTx/>
              <a:buNone/>
              <a:defRPr/>
            </a:pPr>
            <a:r>
              <a:rPr lang="zh-CN" altLang="en-US" sz="4400" kern="0" dirty="0">
                <a:solidFill>
                  <a:schemeClr val="bg1">
                    <a:lumMod val="85000"/>
                  </a:schemeClr>
                </a:solidFill>
                <a:cs typeface="+mn-ea"/>
                <a:sym typeface="+mn-lt"/>
              </a:rPr>
              <a:t>业</a:t>
            </a:r>
            <a:endParaRPr kumimoji="0" lang="zh-CN" altLang="en-US" sz="4400" b="0" i="0" u="none" strike="noStrike" kern="0" cap="none" spc="0" normalizeH="0" baseline="0" noProof="0" dirty="0">
              <a:ln>
                <a:noFill/>
              </a:ln>
              <a:solidFill>
                <a:schemeClr val="bg1">
                  <a:lumMod val="85000"/>
                </a:schemeClr>
              </a:solidFill>
              <a:effectLst/>
              <a:uLnTx/>
              <a:uFillTx/>
              <a:cs typeface="+mn-ea"/>
              <a:sym typeface="+mn-lt"/>
            </a:endParaRPr>
          </a:p>
        </p:txBody>
      </p:sp>
    </p:spTree>
  </p:cSld>
  <p:clrMapOvr>
    <a:masterClrMapping/>
  </p:clrMapOvr>
  <p:transition spd="slow">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p:cTn id="7" dur="500" fill="hold"/>
                                        <p:tgtEl>
                                          <p:spTgt spid="26"/>
                                        </p:tgtEl>
                                        <p:attrNameLst>
                                          <p:attrName>ppt_w</p:attrName>
                                        </p:attrNameLst>
                                      </p:cBhvr>
                                      <p:tavLst>
                                        <p:tav tm="0">
                                          <p:val>
                                            <p:fltVal val="0"/>
                                          </p:val>
                                        </p:tav>
                                        <p:tav tm="100000">
                                          <p:val>
                                            <p:strVal val="#ppt_w"/>
                                          </p:val>
                                        </p:tav>
                                      </p:tavLst>
                                    </p:anim>
                                    <p:anim calcmode="lin" valueType="num">
                                      <p:cBhvr>
                                        <p:cTn id="8" dur="500" fill="hold"/>
                                        <p:tgtEl>
                                          <p:spTgt spid="26"/>
                                        </p:tgtEl>
                                        <p:attrNameLst>
                                          <p:attrName>ppt_h</p:attrName>
                                        </p:attrNameLst>
                                      </p:cBhvr>
                                      <p:tavLst>
                                        <p:tav tm="0">
                                          <p:val>
                                            <p:fltVal val="0"/>
                                          </p:val>
                                        </p:tav>
                                        <p:tav tm="100000">
                                          <p:val>
                                            <p:strVal val="#ppt_h"/>
                                          </p:val>
                                        </p:tav>
                                      </p:tavLst>
                                    </p:anim>
                                    <p:animEffect transition="in" filter="fade">
                                      <p:cBhvr>
                                        <p:cTn id="9" dur="500"/>
                                        <p:tgtEl>
                                          <p:spTgt spid="26"/>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27"/>
                                        </p:tgtEl>
                                        <p:attrNameLst>
                                          <p:attrName>style.visibility</p:attrName>
                                        </p:attrNameLst>
                                      </p:cBhvr>
                                      <p:to>
                                        <p:strVal val="visible"/>
                                      </p:to>
                                    </p:set>
                                    <p:anim calcmode="lin" valueType="num">
                                      <p:cBhvr>
                                        <p:cTn id="12" dur="500" fill="hold"/>
                                        <p:tgtEl>
                                          <p:spTgt spid="27"/>
                                        </p:tgtEl>
                                        <p:attrNameLst>
                                          <p:attrName>ppt_w</p:attrName>
                                        </p:attrNameLst>
                                      </p:cBhvr>
                                      <p:tavLst>
                                        <p:tav tm="0">
                                          <p:val>
                                            <p:fltVal val="0"/>
                                          </p:val>
                                        </p:tav>
                                        <p:tav tm="100000">
                                          <p:val>
                                            <p:strVal val="#ppt_w"/>
                                          </p:val>
                                        </p:tav>
                                      </p:tavLst>
                                    </p:anim>
                                    <p:anim calcmode="lin" valueType="num">
                                      <p:cBhvr>
                                        <p:cTn id="13" dur="500" fill="hold"/>
                                        <p:tgtEl>
                                          <p:spTgt spid="27"/>
                                        </p:tgtEl>
                                        <p:attrNameLst>
                                          <p:attrName>ppt_h</p:attrName>
                                        </p:attrNameLst>
                                      </p:cBhvr>
                                      <p:tavLst>
                                        <p:tav tm="0">
                                          <p:val>
                                            <p:fltVal val="0"/>
                                          </p:val>
                                        </p:tav>
                                        <p:tav tm="100000">
                                          <p:val>
                                            <p:strVal val="#ppt_h"/>
                                          </p:val>
                                        </p:tav>
                                      </p:tavLst>
                                    </p:anim>
                                    <p:animEffect transition="in" filter="fade">
                                      <p:cBhvr>
                                        <p:cTn id="14" dur="500"/>
                                        <p:tgtEl>
                                          <p:spTgt spid="27"/>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28"/>
                                        </p:tgtEl>
                                        <p:attrNameLst>
                                          <p:attrName>style.visibility</p:attrName>
                                        </p:attrNameLst>
                                      </p:cBhvr>
                                      <p:to>
                                        <p:strVal val="visible"/>
                                      </p:to>
                                    </p:set>
                                    <p:anim calcmode="lin" valueType="num">
                                      <p:cBhvr>
                                        <p:cTn id="17" dur="500" fill="hold"/>
                                        <p:tgtEl>
                                          <p:spTgt spid="28"/>
                                        </p:tgtEl>
                                        <p:attrNameLst>
                                          <p:attrName>ppt_w</p:attrName>
                                        </p:attrNameLst>
                                      </p:cBhvr>
                                      <p:tavLst>
                                        <p:tav tm="0">
                                          <p:val>
                                            <p:fltVal val="0"/>
                                          </p:val>
                                        </p:tav>
                                        <p:tav tm="100000">
                                          <p:val>
                                            <p:strVal val="#ppt_w"/>
                                          </p:val>
                                        </p:tav>
                                      </p:tavLst>
                                    </p:anim>
                                    <p:anim calcmode="lin" valueType="num">
                                      <p:cBhvr>
                                        <p:cTn id="18" dur="500" fill="hold"/>
                                        <p:tgtEl>
                                          <p:spTgt spid="28"/>
                                        </p:tgtEl>
                                        <p:attrNameLst>
                                          <p:attrName>ppt_h</p:attrName>
                                        </p:attrNameLst>
                                      </p:cBhvr>
                                      <p:tavLst>
                                        <p:tav tm="0">
                                          <p:val>
                                            <p:fltVal val="0"/>
                                          </p:val>
                                        </p:tav>
                                        <p:tav tm="100000">
                                          <p:val>
                                            <p:strVal val="#ppt_h"/>
                                          </p:val>
                                        </p:tav>
                                      </p:tavLst>
                                    </p:anim>
                                    <p:animEffect transition="in" filter="fade">
                                      <p:cBhvr>
                                        <p:cTn id="19" dur="500"/>
                                        <p:tgtEl>
                                          <p:spTgt spid="28"/>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13"/>
                                        </p:tgtEl>
                                        <p:attrNameLst>
                                          <p:attrName>style.visibility</p:attrName>
                                        </p:attrNameLst>
                                      </p:cBhvr>
                                      <p:to>
                                        <p:strVal val="visible"/>
                                      </p:to>
                                    </p:set>
                                    <p:anim calcmode="lin" valueType="num">
                                      <p:cBhvr>
                                        <p:cTn id="22" dur="500" fill="hold"/>
                                        <p:tgtEl>
                                          <p:spTgt spid="13"/>
                                        </p:tgtEl>
                                        <p:attrNameLst>
                                          <p:attrName>ppt_w</p:attrName>
                                        </p:attrNameLst>
                                      </p:cBhvr>
                                      <p:tavLst>
                                        <p:tav tm="0">
                                          <p:val>
                                            <p:fltVal val="0"/>
                                          </p:val>
                                        </p:tav>
                                        <p:tav tm="100000">
                                          <p:val>
                                            <p:strVal val="#ppt_w"/>
                                          </p:val>
                                        </p:tav>
                                      </p:tavLst>
                                    </p:anim>
                                    <p:anim calcmode="lin" valueType="num">
                                      <p:cBhvr>
                                        <p:cTn id="23" dur="500" fill="hold"/>
                                        <p:tgtEl>
                                          <p:spTgt spid="13"/>
                                        </p:tgtEl>
                                        <p:attrNameLst>
                                          <p:attrName>ppt_h</p:attrName>
                                        </p:attrNameLst>
                                      </p:cBhvr>
                                      <p:tavLst>
                                        <p:tav tm="0">
                                          <p:val>
                                            <p:fltVal val="0"/>
                                          </p:val>
                                        </p:tav>
                                        <p:tav tm="100000">
                                          <p:val>
                                            <p:strVal val="#ppt_h"/>
                                          </p:val>
                                        </p:tav>
                                      </p:tavLst>
                                    </p:anim>
                                    <p:animEffect transition="in" filter="fade">
                                      <p:cBhvr>
                                        <p:cTn id="24" dur="500"/>
                                        <p:tgtEl>
                                          <p:spTgt spid="13"/>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10"/>
                                        </p:tgtEl>
                                        <p:attrNameLst>
                                          <p:attrName>style.visibility</p:attrName>
                                        </p:attrNameLst>
                                      </p:cBhvr>
                                      <p:to>
                                        <p:strVal val="visible"/>
                                      </p:to>
                                    </p:set>
                                    <p:anim calcmode="lin" valueType="num">
                                      <p:cBhvr>
                                        <p:cTn id="27" dur="500" fill="hold"/>
                                        <p:tgtEl>
                                          <p:spTgt spid="10"/>
                                        </p:tgtEl>
                                        <p:attrNameLst>
                                          <p:attrName>ppt_w</p:attrName>
                                        </p:attrNameLst>
                                      </p:cBhvr>
                                      <p:tavLst>
                                        <p:tav tm="0">
                                          <p:val>
                                            <p:fltVal val="0"/>
                                          </p:val>
                                        </p:tav>
                                        <p:tav tm="100000">
                                          <p:val>
                                            <p:strVal val="#ppt_w"/>
                                          </p:val>
                                        </p:tav>
                                      </p:tavLst>
                                    </p:anim>
                                    <p:anim calcmode="lin" valueType="num">
                                      <p:cBhvr>
                                        <p:cTn id="28" dur="500" fill="hold"/>
                                        <p:tgtEl>
                                          <p:spTgt spid="10"/>
                                        </p:tgtEl>
                                        <p:attrNameLst>
                                          <p:attrName>ppt_h</p:attrName>
                                        </p:attrNameLst>
                                      </p:cBhvr>
                                      <p:tavLst>
                                        <p:tav tm="0">
                                          <p:val>
                                            <p:fltVal val="0"/>
                                          </p:val>
                                        </p:tav>
                                        <p:tav tm="100000">
                                          <p:val>
                                            <p:strVal val="#ppt_h"/>
                                          </p:val>
                                        </p:tav>
                                      </p:tavLst>
                                    </p:anim>
                                    <p:animEffect transition="in" filter="fade">
                                      <p:cBhvr>
                                        <p:cTn id="29" dur="500"/>
                                        <p:tgtEl>
                                          <p:spTgt spid="10"/>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11"/>
                                        </p:tgtEl>
                                        <p:attrNameLst>
                                          <p:attrName>style.visibility</p:attrName>
                                        </p:attrNameLst>
                                      </p:cBhvr>
                                      <p:to>
                                        <p:strVal val="visible"/>
                                      </p:to>
                                    </p:set>
                                    <p:anim calcmode="lin" valueType="num">
                                      <p:cBhvr>
                                        <p:cTn id="32" dur="500" fill="hold"/>
                                        <p:tgtEl>
                                          <p:spTgt spid="11"/>
                                        </p:tgtEl>
                                        <p:attrNameLst>
                                          <p:attrName>ppt_w</p:attrName>
                                        </p:attrNameLst>
                                      </p:cBhvr>
                                      <p:tavLst>
                                        <p:tav tm="0">
                                          <p:val>
                                            <p:fltVal val="0"/>
                                          </p:val>
                                        </p:tav>
                                        <p:tav tm="100000">
                                          <p:val>
                                            <p:strVal val="#ppt_w"/>
                                          </p:val>
                                        </p:tav>
                                      </p:tavLst>
                                    </p:anim>
                                    <p:anim calcmode="lin" valueType="num">
                                      <p:cBhvr>
                                        <p:cTn id="33" dur="500" fill="hold"/>
                                        <p:tgtEl>
                                          <p:spTgt spid="11"/>
                                        </p:tgtEl>
                                        <p:attrNameLst>
                                          <p:attrName>ppt_h</p:attrName>
                                        </p:attrNameLst>
                                      </p:cBhvr>
                                      <p:tavLst>
                                        <p:tav tm="0">
                                          <p:val>
                                            <p:fltVal val="0"/>
                                          </p:val>
                                        </p:tav>
                                        <p:tav tm="100000">
                                          <p:val>
                                            <p:strVal val="#ppt_h"/>
                                          </p:val>
                                        </p:tav>
                                      </p:tavLst>
                                    </p:anim>
                                    <p:animEffect transition="in" filter="fade">
                                      <p:cBhvr>
                                        <p:cTn id="34"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bldLvl="0" animBg="1"/>
      <p:bldP spid="27" grpId="0" bldLvl="0" animBg="1"/>
      <p:bldP spid="28" grpId="0" bldLvl="0" animBg="1"/>
      <p:bldP spid="13" grpId="0" bldLvl="0" animBg="1"/>
      <p:bldP spid="10" grpId="0" bldLvl="0" animBg="1"/>
      <p:bldP spid="11" grpId="0" bldLvl="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930650" y="1648460"/>
            <a:ext cx="4064000" cy="368300"/>
          </a:xfrm>
          <a:prstGeom prst="rect">
            <a:avLst/>
          </a:prstGeom>
          <a:noFill/>
        </p:spPr>
        <p:txBody>
          <a:bodyPr wrap="square" rtlCol="0">
            <a:spAutoFit/>
          </a:bodyPr>
          <a:lstStyle/>
          <a:p>
            <a:r>
              <a:rPr lang="en-US" altLang="zh-CN" dirty="0">
                <a:solidFill>
                  <a:schemeClr val="lt1"/>
                </a:solidFill>
                <a:latin typeface="隶书" panose="02010509060101010101" pitchFamily="49" charset="-122"/>
                <a:ea typeface="隶书" panose="02010509060101010101" pitchFamily="49" charset="-122"/>
                <a:cs typeface="隶书" panose="02010509060101010101" pitchFamily="49" charset="-122"/>
                <a:sym typeface="+mn-ea"/>
              </a:rPr>
              <a:t>1.11.1</a:t>
            </a:r>
            <a:r>
              <a:rPr lang="zh-CN" altLang="en-US" dirty="0">
                <a:solidFill>
                  <a:schemeClr val="lt1"/>
                </a:solidFill>
                <a:latin typeface="隶书" panose="02010509060101010101" pitchFamily="49" charset="-122"/>
                <a:ea typeface="隶书" panose="02010509060101010101" pitchFamily="49" charset="-122"/>
                <a:cs typeface="隶书" panose="02010509060101010101" pitchFamily="49" charset="-122"/>
                <a:sym typeface="+mn-ea"/>
              </a:rPr>
              <a:t>什么是仪容什么是仪容</a:t>
            </a:r>
            <a:endParaRPr lang="zh-CN" altLang="en-US"/>
          </a:p>
        </p:txBody>
      </p:sp>
      <p:sp>
        <p:nvSpPr>
          <p:cNvPr id="5" name="文本框 4"/>
          <p:cNvSpPr txBox="1"/>
          <p:nvPr/>
        </p:nvSpPr>
        <p:spPr>
          <a:xfrm>
            <a:off x="1606784" y="652780"/>
            <a:ext cx="6096000" cy="706755"/>
          </a:xfrm>
          <a:prstGeom prst="rect">
            <a:avLst/>
          </a:prstGeom>
          <a:noFill/>
        </p:spPr>
        <p:txBody>
          <a:bodyPr wrap="square" rtlCol="0" anchor="t">
            <a:spAutoFit/>
          </a:bodyPr>
          <a:lstStyle/>
          <a:p>
            <a:pPr eaLnBrk="1" hangingPunct="1">
              <a:spcBef>
                <a:spcPct val="20000"/>
              </a:spcBef>
              <a:spcAft>
                <a:spcPct val="10000"/>
              </a:spcAft>
            </a:pPr>
            <a:r>
              <a:rPr lang="zh-CN" altLang="en-US" sz="4000" dirty="0">
                <a:solidFill>
                  <a:schemeClr val="tx1"/>
                </a:solidFill>
                <a:latin typeface="隶书" panose="02010509060101010101" pitchFamily="49" charset="-122"/>
                <a:ea typeface="隶书" panose="02010509060101010101" pitchFamily="49" charset="-122"/>
                <a:cs typeface="隶书" panose="02010509060101010101" pitchFamily="49" charset="-122"/>
                <a:sym typeface="+mn-ea"/>
              </a:rPr>
              <a:t>任务三</a:t>
            </a:r>
            <a:r>
              <a:rPr lang="en-US" altLang="zh-CN" sz="4000" dirty="0">
                <a:solidFill>
                  <a:schemeClr val="tx1"/>
                </a:solidFill>
                <a:latin typeface="隶书" panose="02010509060101010101" pitchFamily="49" charset="-122"/>
                <a:ea typeface="隶书" panose="02010509060101010101" pitchFamily="49" charset="-122"/>
                <a:cs typeface="隶书" panose="02010509060101010101" pitchFamily="49" charset="-122"/>
                <a:sym typeface="+mn-ea"/>
              </a:rPr>
              <a:t> </a:t>
            </a:r>
            <a:r>
              <a:rPr lang="zh-CN" altLang="en-US" sz="4000" dirty="0">
                <a:solidFill>
                  <a:schemeClr val="tx1"/>
                </a:solidFill>
                <a:latin typeface="隶书" panose="02010509060101010101" pitchFamily="49" charset="-122"/>
                <a:ea typeface="隶书" panose="02010509060101010101" pitchFamily="49" charset="-122"/>
                <a:cs typeface="隶书" panose="02010509060101010101" pitchFamily="49" charset="-122"/>
                <a:sym typeface="+mn-ea"/>
              </a:rPr>
              <a:t>餐饮服务礼仪</a:t>
            </a:r>
            <a:endParaRPr lang="zh-CN" altLang="en-US" sz="4000" dirty="0">
              <a:solidFill>
                <a:schemeClr val="tx1"/>
              </a:solidFill>
              <a:latin typeface="隶书" panose="02010509060101010101" pitchFamily="49" charset="-122"/>
              <a:ea typeface="隶书" panose="02010509060101010101" pitchFamily="49" charset="-122"/>
              <a:cs typeface="隶书" panose="02010509060101010101" pitchFamily="49" charset="-122"/>
              <a:sym typeface="+mn-ea"/>
            </a:endParaRPr>
          </a:p>
        </p:txBody>
      </p:sp>
      <p:sp>
        <p:nvSpPr>
          <p:cNvPr id="6" name="文本框 5"/>
          <p:cNvSpPr txBox="1"/>
          <p:nvPr/>
        </p:nvSpPr>
        <p:spPr>
          <a:xfrm>
            <a:off x="784860" y="1490980"/>
            <a:ext cx="10738485" cy="3552190"/>
          </a:xfrm>
          <a:prstGeom prst="rect">
            <a:avLst/>
          </a:prstGeom>
          <a:noFill/>
        </p:spPr>
        <p:txBody>
          <a:bodyPr wrap="square" rtlCol="0" anchor="t">
            <a:noAutofit/>
          </a:bodyPr>
          <a:lstStyle/>
          <a:p>
            <a:pPr eaLnBrk="1" hangingPunct="1">
              <a:spcBef>
                <a:spcPct val="20000"/>
              </a:spcBef>
              <a:spcAft>
                <a:spcPct val="10000"/>
              </a:spcAft>
            </a:pPr>
            <a:r>
              <a:rPr lang="zh-CN" altLang="en-US" sz="2400" dirty="0">
                <a:solidFill>
                  <a:schemeClr val="dk1"/>
                </a:solidFill>
                <a:latin typeface="隶书" panose="02010509060101010101" pitchFamily="49" charset="-122"/>
                <a:ea typeface="隶书" panose="02010509060101010101" pitchFamily="49" charset="-122"/>
                <a:cs typeface="隶书" panose="02010509060101010101" pitchFamily="49" charset="-122"/>
                <a:sym typeface="+mn-ea"/>
              </a:rPr>
              <a:t>【任务描述】</a:t>
            </a:r>
            <a:endParaRPr lang="zh-CN" altLang="en-US" sz="2400" dirty="0">
              <a:solidFill>
                <a:schemeClr val="dk1"/>
              </a:solidFill>
              <a:latin typeface="隶书" panose="02010509060101010101" pitchFamily="49" charset="-122"/>
              <a:ea typeface="隶书" panose="02010509060101010101" pitchFamily="49" charset="-122"/>
              <a:cs typeface="隶书" panose="02010509060101010101" pitchFamily="49" charset="-122"/>
              <a:sym typeface="+mn-ea"/>
            </a:endParaRPr>
          </a:p>
          <a:p>
            <a:pPr eaLnBrk="1" hangingPunct="1">
              <a:spcBef>
                <a:spcPct val="20000"/>
              </a:spcBef>
              <a:spcAft>
                <a:spcPct val="10000"/>
              </a:spcAft>
            </a:pPr>
            <a:r>
              <a:rPr lang="zh-CN" altLang="en-US" sz="2400" dirty="0">
                <a:solidFill>
                  <a:schemeClr val="dk1"/>
                </a:solidFill>
                <a:latin typeface="隶书" panose="02010509060101010101" pitchFamily="49" charset="-122"/>
                <a:ea typeface="隶书" panose="02010509060101010101" pitchFamily="49" charset="-122"/>
                <a:cs typeface="隶书" panose="02010509060101010101" pitchFamily="49" charset="-122"/>
                <a:sym typeface="+mn-ea"/>
              </a:rPr>
              <a:t>无论是旅游还是生活，美食总是人们绕不开的话题。美食总是给人以味蕾和视觉的享受，而优质的餐饮服务总能起到锦上添花的作用。在旅游日常接待中，对餐饮服务有具体化规范化的要求。本节基本任务要求学生学习、熟记旅游餐饮服务礼仪相关理论知识，并掌握旅游餐饮服务礼仪的具体要求。借助现代化教学手段，通过理实一体化课上学习、课上实训及课后反复演练等方法，塑造良好的个人形象，提升旅游从业人员的职业形象。</a:t>
            </a:r>
            <a:endParaRPr lang="zh-CN" altLang="en-US" sz="2400" dirty="0">
              <a:solidFill>
                <a:schemeClr val="dk1"/>
              </a:solidFill>
              <a:latin typeface="隶书" panose="02010509060101010101" pitchFamily="49" charset="-122"/>
              <a:ea typeface="隶书" panose="02010509060101010101" pitchFamily="49" charset="-122"/>
              <a:cs typeface="隶书" panose="02010509060101010101" pitchFamily="49" charset="-122"/>
              <a:sym typeface="+mn-ea"/>
            </a:endParaRPr>
          </a:p>
        </p:txBody>
      </p:sp>
    </p:spTree>
  </p:cSld>
  <p:clrMapOvr>
    <a:masterClrMapping/>
  </p:clrMapOvr>
  <p:transition spd="slow">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blinds(horizontal)">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6">
                                            <p:txEl>
                                              <p:pRg st="1" end="1"/>
                                            </p:txEl>
                                          </p:spTgt>
                                        </p:tgtEl>
                                        <p:attrNameLst>
                                          <p:attrName>style.visibility</p:attrName>
                                        </p:attrNameLst>
                                      </p:cBhvr>
                                      <p:to>
                                        <p:strVal val="visible"/>
                                      </p:to>
                                    </p:set>
                                    <p:animEffect transition="in" filter="blinds(horizontal)">
                                      <p:cBhvr>
                                        <p:cTn id="12" dur="500"/>
                                        <p:tgtEl>
                                          <p:spTgt spid="6">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930650" y="1648460"/>
            <a:ext cx="4064000" cy="368300"/>
          </a:xfrm>
          <a:prstGeom prst="rect">
            <a:avLst/>
          </a:prstGeom>
          <a:noFill/>
        </p:spPr>
        <p:txBody>
          <a:bodyPr wrap="square" rtlCol="0">
            <a:spAutoFit/>
          </a:bodyPr>
          <a:lstStyle/>
          <a:p>
            <a:r>
              <a:rPr lang="en-US" altLang="zh-CN" dirty="0">
                <a:solidFill>
                  <a:schemeClr val="lt1"/>
                </a:solidFill>
                <a:latin typeface="隶书" panose="02010509060101010101" pitchFamily="49" charset="-122"/>
                <a:ea typeface="隶书" panose="02010509060101010101" pitchFamily="49" charset="-122"/>
                <a:cs typeface="隶书" panose="02010509060101010101" pitchFamily="49" charset="-122"/>
                <a:sym typeface="+mn-ea"/>
              </a:rPr>
              <a:t>1.11.1</a:t>
            </a:r>
            <a:r>
              <a:rPr lang="zh-CN" altLang="en-US" dirty="0">
                <a:solidFill>
                  <a:schemeClr val="lt1"/>
                </a:solidFill>
                <a:latin typeface="隶书" panose="02010509060101010101" pitchFamily="49" charset="-122"/>
                <a:ea typeface="隶书" panose="02010509060101010101" pitchFamily="49" charset="-122"/>
                <a:cs typeface="隶书" panose="02010509060101010101" pitchFamily="49" charset="-122"/>
                <a:sym typeface="+mn-ea"/>
              </a:rPr>
              <a:t>什么是仪容什么是仪容</a:t>
            </a:r>
            <a:endParaRPr lang="zh-CN" altLang="en-US"/>
          </a:p>
        </p:txBody>
      </p:sp>
      <p:sp>
        <p:nvSpPr>
          <p:cNvPr id="5" name="文本框 4"/>
          <p:cNvSpPr txBox="1"/>
          <p:nvPr/>
        </p:nvSpPr>
        <p:spPr>
          <a:xfrm>
            <a:off x="1606784" y="652780"/>
            <a:ext cx="6096000" cy="706755"/>
          </a:xfrm>
          <a:prstGeom prst="rect">
            <a:avLst/>
          </a:prstGeom>
          <a:noFill/>
        </p:spPr>
        <p:txBody>
          <a:bodyPr wrap="square" rtlCol="0" anchor="t">
            <a:spAutoFit/>
          </a:bodyPr>
          <a:lstStyle/>
          <a:p>
            <a:pPr eaLnBrk="1" hangingPunct="1">
              <a:spcBef>
                <a:spcPct val="20000"/>
              </a:spcBef>
              <a:spcAft>
                <a:spcPct val="10000"/>
              </a:spcAft>
            </a:pPr>
            <a:r>
              <a:rPr lang="zh-CN" altLang="en-US" sz="4000" dirty="0">
                <a:solidFill>
                  <a:schemeClr val="dk1"/>
                </a:solidFill>
                <a:latin typeface="隶书" panose="02010509060101010101" pitchFamily="49" charset="-122"/>
                <a:ea typeface="隶书" panose="02010509060101010101" pitchFamily="49" charset="-122"/>
                <a:cs typeface="隶书" panose="02010509060101010101" pitchFamily="49" charset="-122"/>
                <a:sym typeface="+mn-ea"/>
              </a:rPr>
              <a:t>一、认识餐饮服务</a:t>
            </a:r>
            <a:endParaRPr lang="zh-CN" altLang="en-US" sz="4000" dirty="0">
              <a:solidFill>
                <a:schemeClr val="tx1"/>
              </a:solidFill>
              <a:latin typeface="隶书" panose="02010509060101010101" pitchFamily="49" charset="-122"/>
              <a:ea typeface="隶书" panose="02010509060101010101" pitchFamily="49" charset="-122"/>
              <a:cs typeface="隶书" panose="02010509060101010101" pitchFamily="49" charset="-122"/>
              <a:sym typeface="+mn-ea"/>
            </a:endParaRPr>
          </a:p>
        </p:txBody>
      </p:sp>
      <p:sp>
        <p:nvSpPr>
          <p:cNvPr id="6" name="文本框 5"/>
          <p:cNvSpPr txBox="1"/>
          <p:nvPr/>
        </p:nvSpPr>
        <p:spPr>
          <a:xfrm>
            <a:off x="784860" y="1490980"/>
            <a:ext cx="10738485" cy="3552190"/>
          </a:xfrm>
          <a:prstGeom prst="rect">
            <a:avLst/>
          </a:prstGeom>
          <a:noFill/>
        </p:spPr>
        <p:txBody>
          <a:bodyPr wrap="square" rtlCol="0" anchor="t">
            <a:noAutofit/>
          </a:bodyPr>
          <a:lstStyle/>
          <a:p>
            <a:pPr eaLnBrk="1" hangingPunct="1">
              <a:spcBef>
                <a:spcPct val="20000"/>
              </a:spcBef>
              <a:spcAft>
                <a:spcPct val="10000"/>
              </a:spcAft>
            </a:pPr>
            <a:r>
              <a:rPr lang="en-US" altLang="zh-CN" sz="2400" dirty="0">
                <a:solidFill>
                  <a:schemeClr val="dk1"/>
                </a:solidFill>
                <a:latin typeface="隶书" panose="02010509060101010101" pitchFamily="49" charset="-122"/>
                <a:ea typeface="隶书" panose="02010509060101010101" pitchFamily="49" charset="-122"/>
                <a:cs typeface="隶书" panose="02010509060101010101" pitchFamily="49" charset="-122"/>
                <a:sym typeface="+mn-ea"/>
              </a:rPr>
              <a:t>    </a:t>
            </a:r>
            <a:r>
              <a:rPr lang="zh-CN" altLang="en-US" sz="2800" b="1" dirty="0">
                <a:solidFill>
                  <a:schemeClr val="dk1"/>
                </a:solidFill>
                <a:latin typeface="隶书" panose="02010509060101010101" pitchFamily="49" charset="-122"/>
                <a:ea typeface="隶书" panose="02010509060101010101" pitchFamily="49" charset="-122"/>
                <a:cs typeface="隶书" panose="02010509060101010101" pitchFamily="49" charset="-122"/>
                <a:sym typeface="+mn-ea"/>
              </a:rPr>
              <a:t>餐饮服务礼仪</a:t>
            </a:r>
            <a:r>
              <a:rPr lang="zh-CN" altLang="en-US" sz="2400" dirty="0">
                <a:solidFill>
                  <a:schemeClr val="dk1"/>
                </a:solidFill>
                <a:latin typeface="隶书" panose="02010509060101010101" pitchFamily="49" charset="-122"/>
                <a:ea typeface="隶书" panose="02010509060101010101" pitchFamily="49" charset="-122"/>
                <a:cs typeface="隶书" panose="02010509060101010101" pitchFamily="49" charset="-122"/>
                <a:sym typeface="+mn-ea"/>
              </a:rPr>
              <a:t>是服务质量、服务态度的直接表现，高质量的礼仪服务，能为游客的旅途的锦上添花，低劣的餐饮服务可能会降低游客的整个旅游活动。</a:t>
            </a:r>
            <a:endParaRPr lang="zh-CN" altLang="en-US" sz="2400" dirty="0">
              <a:solidFill>
                <a:schemeClr val="dk1"/>
              </a:solidFill>
              <a:latin typeface="隶书" panose="02010509060101010101" pitchFamily="49" charset="-122"/>
              <a:ea typeface="隶书" panose="02010509060101010101" pitchFamily="49" charset="-122"/>
              <a:cs typeface="隶书" panose="02010509060101010101" pitchFamily="49" charset="-122"/>
              <a:sym typeface="+mn-ea"/>
            </a:endParaRPr>
          </a:p>
          <a:p>
            <a:pPr eaLnBrk="1" hangingPunct="1">
              <a:spcBef>
                <a:spcPct val="20000"/>
              </a:spcBef>
              <a:spcAft>
                <a:spcPct val="10000"/>
              </a:spcAft>
            </a:pPr>
            <a:r>
              <a:rPr lang="en-US" altLang="zh-CN" sz="2400" dirty="0">
                <a:solidFill>
                  <a:schemeClr val="dk1"/>
                </a:solidFill>
                <a:latin typeface="隶书" panose="02010509060101010101" pitchFamily="49" charset="-122"/>
                <a:ea typeface="隶书" panose="02010509060101010101" pitchFamily="49" charset="-122"/>
                <a:cs typeface="隶书" panose="02010509060101010101" pitchFamily="49" charset="-122"/>
                <a:sym typeface="+mn-ea"/>
              </a:rPr>
              <a:t>    </a:t>
            </a:r>
            <a:r>
              <a:rPr lang="zh-CN" altLang="en-US" sz="2400" dirty="0">
                <a:solidFill>
                  <a:schemeClr val="dk1"/>
                </a:solidFill>
                <a:latin typeface="隶书" panose="02010509060101010101" pitchFamily="49" charset="-122"/>
                <a:ea typeface="隶书" panose="02010509060101010101" pitchFamily="49" charset="-122"/>
                <a:cs typeface="隶书" panose="02010509060101010101" pitchFamily="49" charset="-122"/>
                <a:sym typeface="+mn-ea"/>
              </a:rPr>
              <a:t>餐饮服务礼仪按照过程来分，可以分为</a:t>
            </a:r>
            <a:r>
              <a:rPr lang="zh-CN" altLang="en-US" sz="2400" dirty="0">
                <a:solidFill>
                  <a:srgbClr val="FF0000"/>
                </a:solidFill>
                <a:latin typeface="隶书" panose="02010509060101010101" pitchFamily="49" charset="-122"/>
                <a:ea typeface="隶书" panose="02010509060101010101" pitchFamily="49" charset="-122"/>
                <a:cs typeface="隶书" panose="02010509060101010101" pitchFamily="49" charset="-122"/>
                <a:sym typeface="+mn-ea"/>
              </a:rPr>
              <a:t>餐前准备服务礼仪、值台服务礼仪、结账送客服务礼仪</a:t>
            </a:r>
            <a:r>
              <a:rPr lang="zh-CN" altLang="en-US" sz="2400" dirty="0">
                <a:solidFill>
                  <a:schemeClr val="dk1"/>
                </a:solidFill>
                <a:latin typeface="隶书" panose="02010509060101010101" pitchFamily="49" charset="-122"/>
                <a:ea typeface="隶书" panose="02010509060101010101" pitchFamily="49" charset="-122"/>
                <a:cs typeface="隶书" panose="02010509060101010101" pitchFamily="49" charset="-122"/>
                <a:sym typeface="+mn-ea"/>
              </a:rPr>
              <a:t>三个模块，按照岗位职责来分，主要是由前台、账台、值台、走菜、厨台等多项服务礼仪构成，不管怎么分，餐饮服务的评价都是以顾客满不满意为标准确定的。</a:t>
            </a:r>
            <a:endParaRPr lang="zh-CN" altLang="en-US" sz="2400" dirty="0">
              <a:solidFill>
                <a:schemeClr val="dk1"/>
              </a:solidFill>
              <a:latin typeface="隶书" panose="02010509060101010101" pitchFamily="49" charset="-122"/>
              <a:ea typeface="隶书" panose="02010509060101010101" pitchFamily="49" charset="-122"/>
              <a:cs typeface="隶书" panose="02010509060101010101" pitchFamily="49" charset="-122"/>
              <a:sym typeface="+mn-ea"/>
            </a:endParaRPr>
          </a:p>
        </p:txBody>
      </p:sp>
    </p:spTree>
  </p:cSld>
  <p:clrMapOvr>
    <a:masterClrMapping/>
  </p:clrMapOvr>
  <p:transition spd="slow">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blinds(horizontal)">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6">
                                            <p:txEl>
                                              <p:pRg st="1" end="1"/>
                                            </p:txEl>
                                          </p:spTgt>
                                        </p:tgtEl>
                                        <p:attrNameLst>
                                          <p:attrName>style.visibility</p:attrName>
                                        </p:attrNameLst>
                                      </p:cBhvr>
                                      <p:to>
                                        <p:strVal val="visible"/>
                                      </p:to>
                                    </p:set>
                                    <p:animEffect transition="in" filter="blinds(horizontal)">
                                      <p:cBhvr>
                                        <p:cTn id="12" dur="500"/>
                                        <p:tgtEl>
                                          <p:spTgt spid="6">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930650" y="1648460"/>
            <a:ext cx="4064000" cy="368300"/>
          </a:xfrm>
          <a:prstGeom prst="rect">
            <a:avLst/>
          </a:prstGeom>
          <a:noFill/>
        </p:spPr>
        <p:txBody>
          <a:bodyPr wrap="square" rtlCol="0">
            <a:spAutoFit/>
          </a:bodyPr>
          <a:lstStyle/>
          <a:p>
            <a:r>
              <a:rPr lang="en-US" altLang="zh-CN" dirty="0">
                <a:solidFill>
                  <a:schemeClr val="lt1"/>
                </a:solidFill>
                <a:latin typeface="隶书" panose="02010509060101010101" pitchFamily="49" charset="-122"/>
                <a:ea typeface="隶书" panose="02010509060101010101" pitchFamily="49" charset="-122"/>
                <a:cs typeface="隶书" panose="02010509060101010101" pitchFamily="49" charset="-122"/>
                <a:sym typeface="+mn-ea"/>
              </a:rPr>
              <a:t>1.11.1</a:t>
            </a:r>
            <a:r>
              <a:rPr lang="zh-CN" altLang="en-US" dirty="0">
                <a:solidFill>
                  <a:schemeClr val="lt1"/>
                </a:solidFill>
                <a:latin typeface="隶书" panose="02010509060101010101" pitchFamily="49" charset="-122"/>
                <a:ea typeface="隶书" panose="02010509060101010101" pitchFamily="49" charset="-122"/>
                <a:cs typeface="隶书" panose="02010509060101010101" pitchFamily="49" charset="-122"/>
                <a:sym typeface="+mn-ea"/>
              </a:rPr>
              <a:t>什么是仪容什么是仪容</a:t>
            </a:r>
            <a:endParaRPr lang="zh-CN" altLang="en-US"/>
          </a:p>
        </p:txBody>
      </p:sp>
      <p:sp>
        <p:nvSpPr>
          <p:cNvPr id="5" name="文本框 4"/>
          <p:cNvSpPr txBox="1"/>
          <p:nvPr/>
        </p:nvSpPr>
        <p:spPr>
          <a:xfrm>
            <a:off x="1606784" y="652780"/>
            <a:ext cx="6096000" cy="706755"/>
          </a:xfrm>
          <a:prstGeom prst="rect">
            <a:avLst/>
          </a:prstGeom>
          <a:noFill/>
        </p:spPr>
        <p:txBody>
          <a:bodyPr wrap="square" rtlCol="0" anchor="t">
            <a:spAutoFit/>
          </a:bodyPr>
          <a:lstStyle/>
          <a:p>
            <a:pPr eaLnBrk="1" hangingPunct="1">
              <a:spcBef>
                <a:spcPct val="20000"/>
              </a:spcBef>
              <a:spcAft>
                <a:spcPct val="10000"/>
              </a:spcAft>
            </a:pPr>
            <a:r>
              <a:rPr lang="zh-CN" altLang="en-US" sz="4000" dirty="0">
                <a:solidFill>
                  <a:schemeClr val="dk1"/>
                </a:solidFill>
                <a:latin typeface="隶书" panose="02010509060101010101" pitchFamily="49" charset="-122"/>
                <a:ea typeface="隶书" panose="02010509060101010101" pitchFamily="49" charset="-122"/>
                <a:cs typeface="隶书" panose="02010509060101010101" pitchFamily="49" charset="-122"/>
                <a:sym typeface="+mn-ea"/>
              </a:rPr>
              <a:t>二、国标要求</a:t>
            </a:r>
            <a:endParaRPr lang="zh-CN" altLang="en-US" sz="4000" dirty="0">
              <a:solidFill>
                <a:schemeClr val="tx1"/>
              </a:solidFill>
              <a:latin typeface="隶书" panose="02010509060101010101" pitchFamily="49" charset="-122"/>
              <a:ea typeface="隶书" panose="02010509060101010101" pitchFamily="49" charset="-122"/>
              <a:cs typeface="隶书" panose="02010509060101010101" pitchFamily="49" charset="-122"/>
              <a:sym typeface="+mn-ea"/>
            </a:endParaRPr>
          </a:p>
        </p:txBody>
      </p:sp>
      <p:sp>
        <p:nvSpPr>
          <p:cNvPr id="6" name="文本框 5"/>
          <p:cNvSpPr txBox="1"/>
          <p:nvPr/>
        </p:nvSpPr>
        <p:spPr>
          <a:xfrm>
            <a:off x="784860" y="1490980"/>
            <a:ext cx="10738485" cy="1762125"/>
          </a:xfrm>
          <a:prstGeom prst="rect">
            <a:avLst/>
          </a:prstGeom>
          <a:noFill/>
        </p:spPr>
        <p:txBody>
          <a:bodyPr wrap="square" rtlCol="0" anchor="t">
            <a:noAutofit/>
          </a:bodyPr>
          <a:lstStyle/>
          <a:p>
            <a:pPr eaLnBrk="1" hangingPunct="1">
              <a:spcBef>
                <a:spcPct val="20000"/>
              </a:spcBef>
              <a:spcAft>
                <a:spcPct val="10000"/>
              </a:spcAft>
            </a:pPr>
            <a:r>
              <a:rPr lang="en-US" altLang="zh-CN" sz="2400" dirty="0">
                <a:solidFill>
                  <a:schemeClr val="dk1"/>
                </a:solidFill>
                <a:latin typeface="隶书" panose="02010509060101010101" pitchFamily="49" charset="-122"/>
                <a:ea typeface="隶书" panose="02010509060101010101" pitchFamily="49" charset="-122"/>
                <a:cs typeface="隶书" panose="02010509060101010101" pitchFamily="49" charset="-122"/>
                <a:sym typeface="+mn-ea"/>
              </a:rPr>
              <a:t>     2023</a:t>
            </a:r>
            <a:r>
              <a:rPr lang="zh-CN" altLang="en-US" sz="2400" dirty="0">
                <a:solidFill>
                  <a:schemeClr val="dk1"/>
                </a:solidFill>
                <a:latin typeface="隶书" panose="02010509060101010101" pitchFamily="49" charset="-122"/>
                <a:ea typeface="隶书" panose="02010509060101010101" pitchFamily="49" charset="-122"/>
                <a:cs typeface="隶书" panose="02010509060101010101" pitchFamily="49" charset="-122"/>
                <a:sym typeface="+mn-ea"/>
              </a:rPr>
              <a:t>年</a:t>
            </a:r>
            <a:r>
              <a:rPr lang="en-US" altLang="zh-CN" sz="2400" dirty="0">
                <a:solidFill>
                  <a:schemeClr val="dk1"/>
                </a:solidFill>
                <a:latin typeface="隶书" panose="02010509060101010101" pitchFamily="49" charset="-122"/>
                <a:ea typeface="隶书" panose="02010509060101010101" pitchFamily="49" charset="-122"/>
                <a:cs typeface="隶书" panose="02010509060101010101" pitchFamily="49" charset="-122"/>
                <a:sym typeface="+mn-ea"/>
              </a:rPr>
              <a:t>11</a:t>
            </a:r>
            <a:r>
              <a:rPr lang="zh-CN" altLang="en-US" sz="2400" dirty="0">
                <a:solidFill>
                  <a:schemeClr val="dk1"/>
                </a:solidFill>
                <a:latin typeface="隶书" panose="02010509060101010101" pitchFamily="49" charset="-122"/>
                <a:ea typeface="隶书" panose="02010509060101010101" pitchFamily="49" charset="-122"/>
                <a:cs typeface="隶书" panose="02010509060101010101" pitchFamily="49" charset="-122"/>
                <a:sym typeface="+mn-ea"/>
              </a:rPr>
              <a:t>月发布的《中华人民共和国国家标准旅游饭店星级的划分与评定》（标准号：</a:t>
            </a:r>
            <a:r>
              <a:rPr lang="en-US" altLang="zh-CN" sz="2400" dirty="0">
                <a:solidFill>
                  <a:schemeClr val="dk1"/>
                </a:solidFill>
                <a:latin typeface="隶书" panose="02010509060101010101" pitchFamily="49" charset="-122"/>
                <a:ea typeface="隶书" panose="02010509060101010101" pitchFamily="49" charset="-122"/>
                <a:cs typeface="隶书" panose="02010509060101010101" pitchFamily="49" charset="-122"/>
                <a:sym typeface="+mn-ea"/>
              </a:rPr>
              <a:t>GB/T14308-2023</a:t>
            </a:r>
            <a:r>
              <a:rPr lang="zh-CN" altLang="en-US" sz="2400" dirty="0">
                <a:solidFill>
                  <a:schemeClr val="dk1"/>
                </a:solidFill>
                <a:latin typeface="隶书" panose="02010509060101010101" pitchFamily="49" charset="-122"/>
                <a:ea typeface="隶书" panose="02010509060101010101" pitchFamily="49" charset="-122"/>
                <a:cs typeface="隶书" panose="02010509060101010101" pitchFamily="49" charset="-122"/>
                <a:sym typeface="+mn-ea"/>
              </a:rPr>
              <a:t>）（表</a:t>
            </a:r>
            <a:r>
              <a:rPr lang="en-US" altLang="zh-CN" sz="2400" dirty="0">
                <a:solidFill>
                  <a:schemeClr val="dk1"/>
                </a:solidFill>
                <a:latin typeface="隶书" panose="02010509060101010101" pitchFamily="49" charset="-122"/>
                <a:ea typeface="隶书" panose="02010509060101010101" pitchFamily="49" charset="-122"/>
                <a:cs typeface="隶书" panose="02010509060101010101" pitchFamily="49" charset="-122"/>
                <a:sym typeface="+mn-ea"/>
              </a:rPr>
              <a:t>5-3-1</a:t>
            </a:r>
            <a:r>
              <a:rPr lang="zh-CN" altLang="en-US" sz="2400" dirty="0">
                <a:solidFill>
                  <a:schemeClr val="dk1"/>
                </a:solidFill>
                <a:latin typeface="隶书" panose="02010509060101010101" pitchFamily="49" charset="-122"/>
                <a:ea typeface="隶书" panose="02010509060101010101" pitchFamily="49" charset="-122"/>
                <a:cs typeface="隶书" panose="02010509060101010101" pitchFamily="49" charset="-122"/>
                <a:sym typeface="+mn-ea"/>
              </a:rPr>
              <a:t>《中华人民共和国国家标准旅游饭店星级的划分与评定》</a:t>
            </a:r>
            <a:r>
              <a:rPr lang="en-US" altLang="zh-CN" sz="2400" dirty="0">
                <a:solidFill>
                  <a:schemeClr val="dk1"/>
                </a:solidFill>
                <a:latin typeface="隶书" panose="02010509060101010101" pitchFamily="49" charset="-122"/>
                <a:ea typeface="隶书" panose="02010509060101010101" pitchFamily="49" charset="-122"/>
                <a:cs typeface="隶书" panose="02010509060101010101" pitchFamily="49" charset="-122"/>
                <a:sym typeface="+mn-ea"/>
              </a:rPr>
              <a:t>—</a:t>
            </a:r>
            <a:r>
              <a:rPr lang="zh-CN" altLang="en-US" sz="2400" dirty="0">
                <a:solidFill>
                  <a:schemeClr val="dk1"/>
                </a:solidFill>
                <a:latin typeface="隶书" panose="02010509060101010101" pitchFamily="49" charset="-122"/>
                <a:ea typeface="隶书" panose="02010509060101010101" pitchFamily="49" charset="-122"/>
                <a:cs typeface="隶书" panose="02010509060101010101" pitchFamily="49" charset="-122"/>
                <a:sym typeface="+mn-ea"/>
              </a:rPr>
              <a:t>厨房），其中，国标对五星级酒店的要求对低星级和五星级酒店本身都具有非常好的导向作用。</a:t>
            </a:r>
            <a:endParaRPr lang="zh-CN" altLang="en-US" sz="2400" dirty="0">
              <a:solidFill>
                <a:schemeClr val="dk1"/>
              </a:solidFill>
              <a:latin typeface="隶书" panose="02010509060101010101" pitchFamily="49" charset="-122"/>
              <a:ea typeface="隶书" panose="02010509060101010101" pitchFamily="49" charset="-122"/>
              <a:cs typeface="隶书" panose="02010509060101010101" pitchFamily="49" charset="-122"/>
              <a:sym typeface="+mn-ea"/>
            </a:endParaRPr>
          </a:p>
        </p:txBody>
      </p:sp>
      <p:graphicFrame>
        <p:nvGraphicFramePr>
          <p:cNvPr id="3" name="表格 2"/>
          <p:cNvGraphicFramePr/>
          <p:nvPr>
            <p:custDataLst>
              <p:tags r:id="rId1"/>
            </p:custDataLst>
          </p:nvPr>
        </p:nvGraphicFramePr>
        <p:xfrm>
          <a:off x="1936750" y="2934335"/>
          <a:ext cx="7950835" cy="3500755"/>
        </p:xfrm>
        <a:graphic>
          <a:graphicData uri="http://schemas.openxmlformats.org/drawingml/2006/table">
            <a:tbl>
              <a:tblPr/>
              <a:tblGrid>
                <a:gridCol w="614045"/>
                <a:gridCol w="7336790"/>
              </a:tblGrid>
              <a:tr h="191135">
                <a:tc gridSpan="2">
                  <a:txBody>
                    <a:bodyPr/>
                    <a:p>
                      <a:pPr marL="0" indent="0" algn="ctr" fontAlgn="ctr">
                        <a:spcBef>
                          <a:spcPct val="0"/>
                        </a:spcBef>
                        <a:spcAft>
                          <a:spcPct val="0"/>
                        </a:spcAft>
                      </a:pPr>
                      <a:r>
                        <a:rPr lang="zh-CN" sz="900">
                          <a:latin typeface="Calibri" panose="020F0502020204030204"/>
                          <a:ea typeface="宋体" panose="02010600030101010101" pitchFamily="2" charset="-122"/>
                        </a:rPr>
                        <a:t>表</a:t>
                      </a:r>
                      <a:r>
                        <a:rPr lang="en-US" altLang="zh-CN" sz="900">
                          <a:latin typeface="Calibri" panose="020F0502020204030204"/>
                          <a:ea typeface="Calibri" panose="020F0502020204030204"/>
                        </a:rPr>
                        <a:t>5-3-1</a:t>
                      </a:r>
                      <a:r>
                        <a:rPr lang="zh-CN" sz="900">
                          <a:latin typeface="Calibri" panose="020F0502020204030204"/>
                          <a:ea typeface="宋体" panose="02010600030101010101" pitchFamily="2" charset="-122"/>
                        </a:rPr>
                        <a:t>《中华人民共和国国家标准旅游饭店星级的划分与评定》—厨房</a:t>
                      </a:r>
                      <a:endParaRPr lang="zh-CN" sz="900">
                        <a:latin typeface="Calibri" panose="020F0502020204030204"/>
                        <a:ea typeface="宋体" panose="02010600030101010101" pitchFamily="2" charset="-122"/>
                      </a:endParaRPr>
                    </a:p>
                  </a:txBody>
                  <a:tcPr marL="68580" marR="68580" marT="0" marB="0"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hMerge="1">
                  <a:tcPr>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tcPr>
                </a:tc>
              </a:tr>
              <a:tr h="137795">
                <a:tc>
                  <a:txBody>
                    <a:bodyPr/>
                    <a:p>
                      <a:pPr marL="0" indent="0" algn="ctr" fontAlgn="ctr">
                        <a:spcBef>
                          <a:spcPct val="0"/>
                        </a:spcBef>
                        <a:spcAft>
                          <a:spcPct val="0"/>
                        </a:spcAft>
                      </a:pPr>
                      <a:r>
                        <a:rPr lang="zh-CN" sz="900">
                          <a:latin typeface="Calibri" panose="020F0502020204030204"/>
                          <a:ea typeface="宋体" panose="02010600030101010101" pitchFamily="2" charset="-122"/>
                        </a:rPr>
                        <a:t>序号</a:t>
                      </a:r>
                      <a:endParaRPr lang="zh-CN" sz="900">
                        <a:latin typeface="Calibri" panose="020F0502020204030204"/>
                        <a:ea typeface="宋体" panose="02010600030101010101" pitchFamily="2" charset="-122"/>
                      </a:endParaRPr>
                    </a:p>
                  </a:txBody>
                  <a:tcPr marL="68580" marR="68580" marT="0" marB="0"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p>
                      <a:pPr marL="0" indent="0" algn="ctr" fontAlgn="ctr">
                        <a:spcBef>
                          <a:spcPct val="0"/>
                        </a:spcBef>
                        <a:spcAft>
                          <a:spcPct val="0"/>
                        </a:spcAft>
                      </a:pPr>
                      <a:r>
                        <a:rPr lang="zh-CN" sz="900">
                          <a:latin typeface="Calibri" panose="020F0502020204030204"/>
                          <a:ea typeface="宋体" panose="02010600030101010101" pitchFamily="2" charset="-122"/>
                        </a:rPr>
                        <a:t>项</a:t>
                      </a:r>
                      <a:r>
                        <a:rPr lang="zh-CN" altLang="en-US" sz="900">
                          <a:latin typeface="Calibri" panose="020F0502020204030204"/>
                          <a:ea typeface="宋体" panose="02010600030101010101" pitchFamily="2" charset="-122"/>
                        </a:rPr>
                        <a:t> </a:t>
                      </a:r>
                      <a:r>
                        <a:rPr lang="zh-CN" altLang="en-US" sz="900">
                          <a:latin typeface="Calibri" panose="020F0502020204030204"/>
                          <a:ea typeface="Calibri" panose="020F0502020204030204"/>
                        </a:rPr>
                        <a:t>  </a:t>
                      </a:r>
                      <a:r>
                        <a:rPr lang="zh-CN" sz="900">
                          <a:latin typeface="Calibri" panose="020F0502020204030204"/>
                          <a:ea typeface="宋体" panose="02010600030101010101" pitchFamily="2" charset="-122"/>
                        </a:rPr>
                        <a:t>目</a:t>
                      </a:r>
                      <a:endParaRPr lang="zh-CN" sz="900">
                        <a:latin typeface="Calibri" panose="020F0502020204030204"/>
                        <a:ea typeface="宋体" panose="02010600030101010101" pitchFamily="2" charset="-122"/>
                      </a:endParaRPr>
                    </a:p>
                  </a:txBody>
                  <a:tcPr marL="68580" marR="68580" marT="0" marB="0"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r>
              <a:tr h="137795">
                <a:tc>
                  <a:txBody>
                    <a:bodyPr/>
                    <a:p>
                      <a:pPr marL="0" indent="0" algn="ctr" fontAlgn="ctr">
                        <a:spcBef>
                          <a:spcPct val="0"/>
                        </a:spcBef>
                        <a:spcAft>
                          <a:spcPct val="0"/>
                        </a:spcAft>
                      </a:pPr>
                      <a:r>
                        <a:rPr lang="en-US" altLang="zh-CN" sz="900">
                          <a:latin typeface="Calibri" panose="020F0502020204030204"/>
                          <a:ea typeface="Calibri" panose="020F0502020204030204"/>
                        </a:rPr>
                        <a:t>4</a:t>
                      </a:r>
                      <a:endParaRPr lang="en-US" altLang="zh-CN" sz="900">
                        <a:latin typeface="Calibri" panose="020F0502020204030204"/>
                        <a:ea typeface="Calibri" panose="020F0502020204030204"/>
                      </a:endParaRPr>
                    </a:p>
                  </a:txBody>
                  <a:tcPr marL="68580" marR="68580" marT="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marL="0" indent="0" algn="just" fontAlgn="ctr">
                        <a:spcBef>
                          <a:spcPct val="0"/>
                        </a:spcBef>
                        <a:spcAft>
                          <a:spcPct val="0"/>
                        </a:spcAft>
                      </a:pPr>
                      <a:r>
                        <a:rPr lang="zh-CN" sz="900">
                          <a:latin typeface="Calibri" panose="020F0502020204030204"/>
                          <a:ea typeface="宋体" panose="02010600030101010101" pitchFamily="2" charset="-122"/>
                        </a:rPr>
                        <a:t>餐厅及吧室</a:t>
                      </a:r>
                      <a:endParaRPr lang="zh-CN" sz="900">
                        <a:latin typeface="Calibri" panose="020F0502020204030204"/>
                        <a:ea typeface="宋体" panose="02010600030101010101" pitchFamily="2" charset="-122"/>
                      </a:endParaRPr>
                    </a:p>
                  </a:txBody>
                  <a:tcPr marL="68580" marR="68580" marT="0" marB="0" anchor="t"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0"/>
                      </a:solidFill>
                      <a:prstDash val="solid"/>
                      <a:headEnd type="none" w="med" len="med"/>
                      <a:tailEnd type="none" w="med" len="med"/>
                    </a:lnB>
                    <a:noFill/>
                  </a:tcPr>
                </a:tc>
              </a:tr>
              <a:tr h="138430">
                <a:tc>
                  <a:txBody>
                    <a:bodyPr/>
                    <a:p>
                      <a:pPr marL="0" indent="0" algn="ctr" fontAlgn="ctr">
                        <a:spcBef>
                          <a:spcPct val="0"/>
                        </a:spcBef>
                        <a:spcAft>
                          <a:spcPct val="0"/>
                        </a:spcAft>
                      </a:pPr>
                      <a:r>
                        <a:rPr lang="en-US" altLang="zh-CN" sz="900">
                          <a:latin typeface="Calibri" panose="020F0502020204030204"/>
                          <a:ea typeface="Calibri" panose="020F0502020204030204"/>
                        </a:rPr>
                        <a:t>4.1</a:t>
                      </a:r>
                      <a:endParaRPr lang="en-US" altLang="zh-CN" sz="900">
                        <a:latin typeface="Calibri" panose="020F0502020204030204"/>
                        <a:ea typeface="Calibri" panose="020F0502020204030204"/>
                      </a:endParaRPr>
                    </a:p>
                  </a:txBody>
                  <a:tcPr marL="68580" marR="68580" marT="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marL="0" indent="0" algn="just" fontAlgn="ctr">
                        <a:spcBef>
                          <a:spcPct val="0"/>
                        </a:spcBef>
                        <a:spcAft>
                          <a:spcPct val="0"/>
                        </a:spcAft>
                      </a:pPr>
                      <a:r>
                        <a:rPr lang="zh-CN" sz="900">
                          <a:latin typeface="Calibri" panose="020F0502020204030204"/>
                          <a:ea typeface="宋体" panose="02010600030101010101" pitchFamily="2" charset="-122"/>
                        </a:rPr>
                        <a:t>各餐厅及吧室应布局合理、设计专业，空气清新，温度适宜</a:t>
                      </a:r>
                      <a:endParaRPr lang="zh-CN" sz="900">
                        <a:latin typeface="Calibri" panose="020F0502020204030204"/>
                        <a:ea typeface="宋体" panose="02010600030101010101" pitchFamily="2" charset="-122"/>
                      </a:endParaRPr>
                    </a:p>
                  </a:txBody>
                  <a:tcPr marL="68580" marR="68580" marT="0" marB="0" anchor="t"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r>
              <a:tr h="137795">
                <a:tc>
                  <a:txBody>
                    <a:bodyPr/>
                    <a:p>
                      <a:pPr marL="0" indent="0" algn="ctr" fontAlgn="ctr">
                        <a:spcBef>
                          <a:spcPct val="0"/>
                        </a:spcBef>
                        <a:spcAft>
                          <a:spcPct val="0"/>
                        </a:spcAft>
                      </a:pPr>
                      <a:r>
                        <a:rPr lang="en-US" altLang="zh-CN" sz="900">
                          <a:latin typeface="Calibri" panose="020F0502020204030204"/>
                          <a:ea typeface="Calibri" panose="020F0502020204030204"/>
                        </a:rPr>
                        <a:t>4.2</a:t>
                      </a:r>
                      <a:endParaRPr lang="en-US" altLang="zh-CN" sz="900">
                        <a:latin typeface="Calibri" panose="020F0502020204030204"/>
                        <a:ea typeface="Calibri" panose="020F0502020204030204"/>
                      </a:endParaRPr>
                    </a:p>
                  </a:txBody>
                  <a:tcPr marL="68580" marR="68580" marT="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marL="0" indent="0" algn="just" fontAlgn="ctr">
                        <a:spcBef>
                          <a:spcPct val="0"/>
                        </a:spcBef>
                        <a:spcAft>
                          <a:spcPct val="0"/>
                        </a:spcAft>
                      </a:pPr>
                      <a:r>
                        <a:rPr lang="zh-CN" sz="900">
                          <a:latin typeface="Calibri" panose="020F0502020204030204"/>
                          <a:ea typeface="宋体" panose="02010600030101010101" pitchFamily="2" charset="-122"/>
                        </a:rPr>
                        <a:t>应有装饰优良、氛围浓郁的中餐厅，配有专门厨房</a:t>
                      </a:r>
                      <a:endParaRPr lang="zh-CN" sz="900">
                        <a:latin typeface="Calibri" panose="020F0502020204030204"/>
                        <a:ea typeface="宋体" panose="02010600030101010101" pitchFamily="2" charset="-122"/>
                      </a:endParaRPr>
                    </a:p>
                  </a:txBody>
                  <a:tcPr marL="68580" marR="68580" marT="0" marB="0" anchor="t"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r>
              <a:tr h="274320">
                <a:tc>
                  <a:txBody>
                    <a:bodyPr/>
                    <a:p>
                      <a:pPr marL="0" indent="0" algn="ctr" fontAlgn="ctr">
                        <a:spcBef>
                          <a:spcPct val="0"/>
                        </a:spcBef>
                        <a:spcAft>
                          <a:spcPct val="0"/>
                        </a:spcAft>
                      </a:pPr>
                      <a:r>
                        <a:rPr lang="en-US" altLang="zh-CN" sz="900">
                          <a:latin typeface="Calibri" panose="020F0502020204030204"/>
                          <a:ea typeface="Calibri" panose="020F0502020204030204"/>
                        </a:rPr>
                        <a:t>4.3</a:t>
                      </a:r>
                      <a:endParaRPr lang="en-US" altLang="zh-CN" sz="900">
                        <a:latin typeface="Calibri" panose="020F0502020204030204"/>
                        <a:ea typeface="Calibri" panose="020F0502020204030204"/>
                      </a:endParaRPr>
                    </a:p>
                  </a:txBody>
                  <a:tcPr marL="68580" marR="68580" marT="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marL="0" indent="0" algn="just" fontAlgn="ctr">
                        <a:spcBef>
                          <a:spcPct val="0"/>
                        </a:spcBef>
                        <a:spcAft>
                          <a:spcPct val="0"/>
                        </a:spcAft>
                      </a:pPr>
                      <a:r>
                        <a:rPr lang="zh-CN" sz="900">
                          <a:latin typeface="Calibri" panose="020F0502020204030204"/>
                          <a:ea typeface="宋体" panose="02010600030101010101" pitchFamily="2" charset="-122"/>
                        </a:rPr>
                        <a:t>应有位置合理、格调高雅的全日制餐厅，提供多种类，高品质的自助早餐，提供西式正餐（有西餐厅除外）。配有专门厨房，营业时间至少</a:t>
                      </a:r>
                      <a:r>
                        <a:rPr lang="en-US" altLang="zh-CN" sz="900">
                          <a:latin typeface="Calibri" panose="020F0502020204030204"/>
                          <a:ea typeface="Calibri" panose="020F0502020204030204"/>
                        </a:rPr>
                        <a:t>16 h</a:t>
                      </a:r>
                      <a:endParaRPr lang="en-US" altLang="zh-CN" sz="900">
                        <a:latin typeface="Calibri" panose="020F0502020204030204"/>
                        <a:ea typeface="Calibri" panose="020F0502020204030204"/>
                      </a:endParaRPr>
                    </a:p>
                  </a:txBody>
                  <a:tcPr marL="68580" marR="68580" marT="0" marB="0" anchor="t"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r>
              <a:tr h="137795">
                <a:tc>
                  <a:txBody>
                    <a:bodyPr/>
                    <a:p>
                      <a:pPr marL="0" indent="0" algn="ctr" fontAlgn="ctr">
                        <a:spcBef>
                          <a:spcPct val="0"/>
                        </a:spcBef>
                        <a:spcAft>
                          <a:spcPct val="0"/>
                        </a:spcAft>
                      </a:pPr>
                      <a:r>
                        <a:rPr lang="en-US" altLang="zh-CN" sz="900">
                          <a:latin typeface="Calibri" panose="020F0502020204030204"/>
                          <a:ea typeface="Calibri" panose="020F0502020204030204"/>
                        </a:rPr>
                        <a:t>4.4</a:t>
                      </a:r>
                      <a:endParaRPr lang="en-US" altLang="zh-CN" sz="900">
                        <a:latin typeface="Calibri" panose="020F0502020204030204"/>
                        <a:ea typeface="Calibri" panose="020F0502020204030204"/>
                      </a:endParaRPr>
                    </a:p>
                  </a:txBody>
                  <a:tcPr marL="68580" marR="68580" marT="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marL="0" indent="0" algn="just" fontAlgn="ctr">
                        <a:spcBef>
                          <a:spcPct val="0"/>
                        </a:spcBef>
                        <a:spcAft>
                          <a:spcPct val="0"/>
                        </a:spcAft>
                      </a:pPr>
                      <a:r>
                        <a:rPr lang="zh-CN" sz="900">
                          <a:latin typeface="Calibri" panose="020F0502020204030204"/>
                          <a:ea typeface="宋体" panose="02010600030101010101" pitchFamily="2" charset="-122"/>
                        </a:rPr>
                        <a:t>应有小宴会厅或包房，提供宴会服务</a:t>
                      </a:r>
                      <a:endParaRPr lang="zh-CN" sz="900">
                        <a:latin typeface="Calibri" panose="020F0502020204030204"/>
                        <a:ea typeface="宋体" panose="02010600030101010101" pitchFamily="2" charset="-122"/>
                      </a:endParaRPr>
                    </a:p>
                  </a:txBody>
                  <a:tcPr marL="68580" marR="68580" marT="0" marB="0" anchor="t"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r>
              <a:tr h="138430">
                <a:tc>
                  <a:txBody>
                    <a:bodyPr/>
                    <a:p>
                      <a:pPr marL="0" indent="0" algn="ctr" fontAlgn="ctr">
                        <a:spcBef>
                          <a:spcPct val="0"/>
                        </a:spcBef>
                        <a:spcAft>
                          <a:spcPct val="0"/>
                        </a:spcAft>
                      </a:pPr>
                      <a:r>
                        <a:rPr lang="en-US" altLang="zh-CN" sz="900">
                          <a:latin typeface="Calibri" panose="020F0502020204030204"/>
                          <a:ea typeface="Calibri" panose="020F0502020204030204"/>
                        </a:rPr>
                        <a:t>4.5</a:t>
                      </a:r>
                      <a:endParaRPr lang="en-US" altLang="zh-CN" sz="900">
                        <a:latin typeface="Calibri" panose="020F0502020204030204"/>
                        <a:ea typeface="Calibri" panose="020F0502020204030204"/>
                      </a:endParaRPr>
                    </a:p>
                  </a:txBody>
                  <a:tcPr marL="68580" marR="68580" marT="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marL="0" indent="0" algn="just" fontAlgn="ctr">
                        <a:spcBef>
                          <a:spcPct val="0"/>
                        </a:spcBef>
                        <a:spcAft>
                          <a:spcPct val="0"/>
                        </a:spcAft>
                      </a:pPr>
                      <a:r>
                        <a:rPr lang="zh-CN" sz="900">
                          <a:latin typeface="Calibri" panose="020F0502020204030204"/>
                          <a:ea typeface="宋体" panose="02010600030101010101" pitchFamily="2" charset="-122"/>
                        </a:rPr>
                        <a:t>应有专门的酒吧或茶室</a:t>
                      </a:r>
                      <a:endParaRPr lang="zh-CN" sz="900">
                        <a:latin typeface="Calibri" panose="020F0502020204030204"/>
                        <a:ea typeface="宋体" panose="02010600030101010101" pitchFamily="2" charset="-122"/>
                      </a:endParaRPr>
                    </a:p>
                  </a:txBody>
                  <a:tcPr marL="68580" marR="68580" marT="0" marB="0" anchor="t"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r>
              <a:tr h="137795">
                <a:tc gridSpan="2">
                  <a:txBody>
                    <a:bodyPr/>
                    <a:p>
                      <a:pPr marL="0" indent="0" algn="ctr" fontAlgn="ctr">
                        <a:spcBef>
                          <a:spcPct val="0"/>
                        </a:spcBef>
                        <a:spcAft>
                          <a:spcPct val="0"/>
                        </a:spcAft>
                      </a:pPr>
                      <a:r>
                        <a:rPr lang="zh-CN" sz="900">
                          <a:latin typeface="Calibri" panose="020F0502020204030204"/>
                          <a:ea typeface="宋体" panose="02010600030101010101" pitchFamily="2" charset="-122"/>
                        </a:rPr>
                        <a:t>表</a:t>
                      </a:r>
                      <a:r>
                        <a:rPr lang="en-US" altLang="zh-CN" sz="900">
                          <a:latin typeface="Calibri" panose="020F0502020204030204"/>
                          <a:ea typeface="Calibri" panose="020F0502020204030204"/>
                        </a:rPr>
                        <a:t>5-3-1</a:t>
                      </a:r>
                      <a:r>
                        <a:rPr lang="zh-CN" sz="900">
                          <a:latin typeface="Calibri" panose="020F0502020204030204"/>
                          <a:ea typeface="宋体" panose="02010600030101010101" pitchFamily="2" charset="-122"/>
                        </a:rPr>
                        <a:t>《中华人民共和国国家标准旅游饭店星级的划分与评定》—厨房</a:t>
                      </a:r>
                      <a:endParaRPr lang="zh-CN" sz="900">
                        <a:latin typeface="Calibri" panose="020F0502020204030204"/>
                        <a:ea typeface="宋体" panose="02010600030101010101" pitchFamily="2" charset="-122"/>
                      </a:endParaRPr>
                    </a:p>
                  </a:txBody>
                  <a:tcPr marL="68580" marR="68580" marT="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hMerge="1">
                  <a:tcPr>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tcPr>
                </a:tc>
              </a:tr>
              <a:tr h="137795">
                <a:tc>
                  <a:txBody>
                    <a:bodyPr/>
                    <a:p>
                      <a:pPr marL="0" indent="0" algn="ctr" fontAlgn="ctr">
                        <a:spcBef>
                          <a:spcPct val="0"/>
                        </a:spcBef>
                        <a:spcAft>
                          <a:spcPct val="0"/>
                        </a:spcAft>
                      </a:pPr>
                      <a:r>
                        <a:rPr lang="en-US" altLang="zh-CN" sz="900">
                          <a:latin typeface="Calibri" panose="020F0502020204030204"/>
                          <a:ea typeface="Calibri" panose="020F0502020204030204"/>
                        </a:rPr>
                        <a:t>4.6</a:t>
                      </a:r>
                      <a:endParaRPr lang="en-US" altLang="zh-CN" sz="900">
                        <a:latin typeface="Calibri" panose="020F0502020204030204"/>
                        <a:ea typeface="Calibri" panose="020F0502020204030204"/>
                      </a:endParaRPr>
                    </a:p>
                  </a:txBody>
                  <a:tcPr marL="68580" marR="68580" marT="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marL="0" indent="0" algn="just" fontAlgn="ctr">
                        <a:spcBef>
                          <a:spcPct val="0"/>
                        </a:spcBef>
                        <a:spcAft>
                          <a:spcPct val="0"/>
                        </a:spcAft>
                      </a:pPr>
                      <a:r>
                        <a:rPr lang="zh-CN" sz="900">
                          <a:latin typeface="Calibri" panose="020F0502020204030204"/>
                          <a:ea typeface="宋体" panose="02010600030101010101" pitchFamily="2" charset="-122"/>
                        </a:rPr>
                        <a:t>餐具应成套配置，材质优良</a:t>
                      </a:r>
                      <a:endParaRPr lang="zh-CN" sz="900">
                        <a:latin typeface="Calibri" panose="020F0502020204030204"/>
                        <a:ea typeface="宋体" panose="02010600030101010101" pitchFamily="2" charset="-122"/>
                      </a:endParaRPr>
                    </a:p>
                  </a:txBody>
                  <a:tcPr marL="68580" marR="68580" marT="0" marB="0" anchor="t"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r>
              <a:tr h="138430">
                <a:tc>
                  <a:txBody>
                    <a:bodyPr/>
                    <a:p>
                      <a:pPr marL="0" indent="0" algn="ctr" fontAlgn="ctr">
                        <a:spcBef>
                          <a:spcPct val="0"/>
                        </a:spcBef>
                        <a:spcAft>
                          <a:spcPct val="0"/>
                        </a:spcAft>
                      </a:pPr>
                      <a:r>
                        <a:rPr lang="en-US" altLang="zh-CN" sz="900">
                          <a:latin typeface="Calibri" panose="020F0502020204030204"/>
                          <a:ea typeface="Calibri" panose="020F0502020204030204"/>
                        </a:rPr>
                        <a:t>4.7</a:t>
                      </a:r>
                      <a:endParaRPr lang="en-US" altLang="zh-CN" sz="900">
                        <a:latin typeface="Calibri" panose="020F0502020204030204"/>
                        <a:ea typeface="Calibri" panose="020F0502020204030204"/>
                      </a:endParaRPr>
                    </a:p>
                  </a:txBody>
                  <a:tcPr marL="68580" marR="68580" marT="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marL="0" indent="0" algn="just" fontAlgn="ctr">
                        <a:spcBef>
                          <a:spcPct val="0"/>
                        </a:spcBef>
                        <a:spcAft>
                          <a:spcPct val="0"/>
                        </a:spcAft>
                      </a:pPr>
                      <a:r>
                        <a:rPr lang="zh-CN" sz="900">
                          <a:latin typeface="Calibri" panose="020F0502020204030204"/>
                          <a:ea typeface="宋体" panose="02010600030101010101" pitchFamily="2" charset="-122"/>
                        </a:rPr>
                        <a:t>菜单及饮品单（含电子形式）应设计专业，内容清晰</a:t>
                      </a:r>
                      <a:endParaRPr lang="zh-CN" sz="900">
                        <a:latin typeface="Calibri" panose="020F0502020204030204"/>
                        <a:ea typeface="宋体" panose="02010600030101010101" pitchFamily="2" charset="-122"/>
                      </a:endParaRPr>
                    </a:p>
                  </a:txBody>
                  <a:tcPr marL="68580" marR="68580" marT="0" marB="0" anchor="t"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r>
              <a:tr h="137795">
                <a:tc>
                  <a:txBody>
                    <a:bodyPr/>
                    <a:p>
                      <a:pPr marL="0" indent="0" algn="ctr" fontAlgn="ctr">
                        <a:spcBef>
                          <a:spcPct val="0"/>
                        </a:spcBef>
                        <a:spcAft>
                          <a:spcPct val="0"/>
                        </a:spcAft>
                      </a:pPr>
                      <a:r>
                        <a:rPr lang="en-US" altLang="zh-CN" sz="900">
                          <a:latin typeface="Calibri" panose="020F0502020204030204"/>
                          <a:ea typeface="Calibri" panose="020F0502020204030204"/>
                        </a:rPr>
                        <a:t>5</a:t>
                      </a:r>
                      <a:endParaRPr lang="en-US" altLang="zh-CN" sz="900">
                        <a:latin typeface="Calibri" panose="020F0502020204030204"/>
                        <a:ea typeface="Calibri" panose="020F0502020204030204"/>
                      </a:endParaRPr>
                    </a:p>
                  </a:txBody>
                  <a:tcPr marL="68580" marR="68580" marT="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marL="0" indent="0" algn="just" fontAlgn="ctr">
                        <a:spcBef>
                          <a:spcPct val="0"/>
                        </a:spcBef>
                        <a:spcAft>
                          <a:spcPct val="0"/>
                        </a:spcAft>
                      </a:pPr>
                      <a:r>
                        <a:rPr lang="zh-CN" sz="900">
                          <a:latin typeface="Calibri" panose="020F0502020204030204"/>
                          <a:ea typeface="宋体" panose="02010600030101010101" pitchFamily="2" charset="-122"/>
                        </a:rPr>
                        <a:t>厨房</a:t>
                      </a:r>
                      <a:endParaRPr lang="zh-CN" sz="900">
                        <a:latin typeface="Calibri" panose="020F0502020204030204"/>
                        <a:ea typeface="宋体" panose="02010600030101010101" pitchFamily="2" charset="-122"/>
                      </a:endParaRPr>
                    </a:p>
                  </a:txBody>
                  <a:tcPr marL="68580" marR="68580" marT="0" marB="0" anchor="t"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r>
              <a:tr h="138430">
                <a:tc>
                  <a:txBody>
                    <a:bodyPr/>
                    <a:p>
                      <a:pPr marL="0" indent="0" algn="ctr" fontAlgn="ctr">
                        <a:spcBef>
                          <a:spcPct val="0"/>
                        </a:spcBef>
                        <a:spcAft>
                          <a:spcPct val="0"/>
                        </a:spcAft>
                      </a:pPr>
                      <a:r>
                        <a:rPr lang="en-US" altLang="zh-CN" sz="900">
                          <a:latin typeface="Calibri" panose="020F0502020204030204"/>
                          <a:ea typeface="Calibri" panose="020F0502020204030204"/>
                        </a:rPr>
                        <a:t>5.1</a:t>
                      </a:r>
                      <a:endParaRPr lang="en-US" altLang="zh-CN" sz="900">
                        <a:latin typeface="Calibri" panose="020F0502020204030204"/>
                        <a:ea typeface="Calibri" panose="020F0502020204030204"/>
                      </a:endParaRPr>
                    </a:p>
                  </a:txBody>
                  <a:tcPr marL="68580" marR="68580" marT="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marL="0" indent="0" algn="just" fontAlgn="ctr">
                        <a:spcBef>
                          <a:spcPct val="0"/>
                        </a:spcBef>
                        <a:spcAft>
                          <a:spcPct val="0"/>
                        </a:spcAft>
                      </a:pPr>
                      <a:r>
                        <a:rPr lang="zh-CN" sz="900">
                          <a:latin typeface="Calibri" panose="020F0502020204030204"/>
                          <a:ea typeface="宋体" panose="02010600030101010101" pitchFamily="2" charset="-122"/>
                        </a:rPr>
                        <a:t>应位置合理、布局科学</a:t>
                      </a:r>
                      <a:endParaRPr lang="zh-CN" sz="900">
                        <a:latin typeface="Calibri" panose="020F0502020204030204"/>
                        <a:ea typeface="宋体" panose="02010600030101010101" pitchFamily="2" charset="-122"/>
                      </a:endParaRPr>
                    </a:p>
                  </a:txBody>
                  <a:tcPr marL="68580" marR="68580" marT="0" marB="0" anchor="t"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r>
              <a:tr h="137795">
                <a:tc>
                  <a:txBody>
                    <a:bodyPr/>
                    <a:p>
                      <a:pPr marL="0" indent="0" algn="ctr" fontAlgn="ctr">
                        <a:spcBef>
                          <a:spcPct val="0"/>
                        </a:spcBef>
                        <a:spcAft>
                          <a:spcPct val="0"/>
                        </a:spcAft>
                      </a:pPr>
                      <a:r>
                        <a:rPr lang="en-US" altLang="zh-CN" sz="900">
                          <a:latin typeface="Calibri" panose="020F0502020204030204"/>
                          <a:ea typeface="Calibri" panose="020F0502020204030204"/>
                        </a:rPr>
                        <a:t>5.2</a:t>
                      </a:r>
                      <a:endParaRPr lang="en-US" altLang="zh-CN" sz="900">
                        <a:latin typeface="Calibri" panose="020F0502020204030204"/>
                        <a:ea typeface="Calibri" panose="020F0502020204030204"/>
                      </a:endParaRPr>
                    </a:p>
                  </a:txBody>
                  <a:tcPr marL="68580" marR="68580" marT="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marL="0" indent="0" algn="just" fontAlgn="ctr">
                        <a:spcBef>
                          <a:spcPct val="0"/>
                        </a:spcBef>
                        <a:spcAft>
                          <a:spcPct val="0"/>
                        </a:spcAft>
                      </a:pPr>
                      <a:r>
                        <a:rPr lang="zh-CN" sz="900">
                          <a:latin typeface="Calibri" panose="020F0502020204030204"/>
                          <a:ea typeface="宋体" panose="02010600030101010101" pitchFamily="2" charset="-122"/>
                        </a:rPr>
                        <a:t>厨房与餐厅之间，应有隔音、隔热和隔味措施。进出门应分开并能自动闭合</a:t>
                      </a:r>
                      <a:endParaRPr lang="zh-CN" sz="900">
                        <a:latin typeface="Calibri" panose="020F0502020204030204"/>
                        <a:ea typeface="宋体" panose="02010600030101010101" pitchFamily="2" charset="-122"/>
                      </a:endParaRPr>
                    </a:p>
                  </a:txBody>
                  <a:tcPr marL="68580" marR="68580" marT="0" marB="0" anchor="t"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r>
              <a:tr h="138430">
                <a:tc>
                  <a:txBody>
                    <a:bodyPr/>
                    <a:p>
                      <a:pPr marL="0" indent="0" algn="ctr" fontAlgn="ctr">
                        <a:spcBef>
                          <a:spcPct val="0"/>
                        </a:spcBef>
                        <a:spcAft>
                          <a:spcPct val="0"/>
                        </a:spcAft>
                      </a:pPr>
                      <a:r>
                        <a:rPr lang="en-US" altLang="zh-CN" sz="900">
                          <a:latin typeface="Calibri" panose="020F0502020204030204"/>
                          <a:ea typeface="Calibri" panose="020F0502020204030204"/>
                        </a:rPr>
                        <a:t>5.3</a:t>
                      </a:r>
                      <a:endParaRPr lang="en-US" altLang="zh-CN" sz="900">
                        <a:latin typeface="Calibri" panose="020F0502020204030204"/>
                        <a:ea typeface="Calibri" panose="020F0502020204030204"/>
                      </a:endParaRPr>
                    </a:p>
                  </a:txBody>
                  <a:tcPr marL="68580" marR="68580" marT="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marL="0" indent="0" algn="just" fontAlgn="ctr">
                        <a:spcBef>
                          <a:spcPct val="0"/>
                        </a:spcBef>
                        <a:spcAft>
                          <a:spcPct val="0"/>
                        </a:spcAft>
                      </a:pPr>
                      <a:r>
                        <a:rPr lang="zh-CN" sz="900">
                          <a:latin typeface="Calibri" panose="020F0502020204030204"/>
                          <a:ea typeface="宋体" panose="02010600030101010101" pitchFamily="2" charset="-122"/>
                        </a:rPr>
                        <a:t>墙面应满铺瓷砖或其他防油污功能的材料，应用防滑材料满铺地面，有排水设施</a:t>
                      </a:r>
                      <a:endParaRPr lang="zh-CN" sz="900">
                        <a:latin typeface="Calibri" panose="020F0502020204030204"/>
                        <a:ea typeface="宋体" panose="02010600030101010101" pitchFamily="2" charset="-122"/>
                      </a:endParaRPr>
                    </a:p>
                  </a:txBody>
                  <a:tcPr marL="68580" marR="68580" marT="0" marB="0" anchor="t"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r>
              <a:tr h="137795">
                <a:tc>
                  <a:txBody>
                    <a:bodyPr/>
                    <a:p>
                      <a:pPr marL="0" indent="0" algn="ctr" fontAlgn="ctr">
                        <a:spcBef>
                          <a:spcPct val="0"/>
                        </a:spcBef>
                        <a:spcAft>
                          <a:spcPct val="0"/>
                        </a:spcAft>
                      </a:pPr>
                      <a:r>
                        <a:rPr lang="en-US" altLang="zh-CN" sz="900">
                          <a:latin typeface="Calibri" panose="020F0502020204030204"/>
                          <a:ea typeface="Calibri" panose="020F0502020204030204"/>
                        </a:rPr>
                        <a:t>5.4</a:t>
                      </a:r>
                      <a:endParaRPr lang="en-US" altLang="zh-CN" sz="900">
                        <a:latin typeface="Calibri" panose="020F0502020204030204"/>
                        <a:ea typeface="Calibri" panose="020F0502020204030204"/>
                      </a:endParaRPr>
                    </a:p>
                  </a:txBody>
                  <a:tcPr marL="68580" marR="68580" marT="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marL="0" indent="0" algn="just" fontAlgn="ctr">
                        <a:spcBef>
                          <a:spcPct val="0"/>
                        </a:spcBef>
                        <a:spcAft>
                          <a:spcPct val="0"/>
                        </a:spcAft>
                      </a:pPr>
                      <a:r>
                        <a:rPr lang="zh-CN" sz="900">
                          <a:latin typeface="Calibri" panose="020F0502020204030204"/>
                          <a:ea typeface="宋体" panose="02010600030101010101" pitchFamily="2" charset="-122"/>
                        </a:rPr>
                        <a:t>冷菜间、面点间应独立分隔，有足够的冷气设备</a:t>
                      </a:r>
                      <a:endParaRPr lang="zh-CN" sz="900">
                        <a:latin typeface="Calibri" panose="020F0502020204030204"/>
                        <a:ea typeface="宋体" panose="02010600030101010101" pitchFamily="2" charset="-122"/>
                      </a:endParaRPr>
                    </a:p>
                  </a:txBody>
                  <a:tcPr marL="68580" marR="68580" marT="0" marB="0" anchor="t"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r>
              <a:tr h="137795">
                <a:tc>
                  <a:txBody>
                    <a:bodyPr/>
                    <a:p>
                      <a:pPr marL="0" indent="0" algn="ctr" fontAlgn="ctr">
                        <a:spcBef>
                          <a:spcPct val="0"/>
                        </a:spcBef>
                        <a:spcAft>
                          <a:spcPct val="0"/>
                        </a:spcAft>
                      </a:pPr>
                      <a:r>
                        <a:rPr lang="en-US" altLang="zh-CN" sz="900">
                          <a:latin typeface="Calibri" panose="020F0502020204030204"/>
                          <a:ea typeface="Calibri" panose="020F0502020204030204"/>
                        </a:rPr>
                        <a:t>5.5</a:t>
                      </a:r>
                      <a:endParaRPr lang="en-US" altLang="zh-CN" sz="900">
                        <a:latin typeface="Calibri" panose="020F0502020204030204"/>
                        <a:ea typeface="Calibri" panose="020F0502020204030204"/>
                      </a:endParaRPr>
                    </a:p>
                  </a:txBody>
                  <a:tcPr marL="68580" marR="68580" marT="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marL="0" indent="0" algn="just" fontAlgn="ctr">
                        <a:spcBef>
                          <a:spcPct val="0"/>
                        </a:spcBef>
                        <a:spcAft>
                          <a:spcPct val="0"/>
                        </a:spcAft>
                      </a:pPr>
                      <a:r>
                        <a:rPr lang="zh-CN" sz="900">
                          <a:latin typeface="Calibri" panose="020F0502020204030204"/>
                          <a:ea typeface="宋体" panose="02010600030101010101" pitchFamily="2" charset="-122"/>
                        </a:rPr>
                        <a:t>冷菜间应有空气消毒设施，二次更衣场所及设施</a:t>
                      </a:r>
                      <a:endParaRPr lang="zh-CN" sz="900">
                        <a:latin typeface="Calibri" panose="020F0502020204030204"/>
                        <a:ea typeface="宋体" panose="02010600030101010101" pitchFamily="2" charset="-122"/>
                      </a:endParaRPr>
                    </a:p>
                  </a:txBody>
                  <a:tcPr marL="68580" marR="68580" marT="0" marB="0" anchor="t"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r>
              <a:tr h="138430">
                <a:tc>
                  <a:txBody>
                    <a:bodyPr/>
                    <a:p>
                      <a:pPr marL="0" indent="0" algn="ctr" fontAlgn="ctr">
                        <a:spcBef>
                          <a:spcPct val="0"/>
                        </a:spcBef>
                        <a:spcAft>
                          <a:spcPct val="0"/>
                        </a:spcAft>
                      </a:pPr>
                      <a:r>
                        <a:rPr lang="en-US" altLang="zh-CN" sz="900">
                          <a:latin typeface="Calibri" panose="020F0502020204030204"/>
                          <a:ea typeface="Calibri" panose="020F0502020204030204"/>
                        </a:rPr>
                        <a:t>5.6</a:t>
                      </a:r>
                      <a:endParaRPr lang="en-US" altLang="zh-CN" sz="900">
                        <a:latin typeface="Calibri" panose="020F0502020204030204"/>
                        <a:ea typeface="Calibri" panose="020F0502020204030204"/>
                      </a:endParaRPr>
                    </a:p>
                  </a:txBody>
                  <a:tcPr marL="68580" marR="68580" marT="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p>
                      <a:pPr marL="0" indent="0" algn="just" fontAlgn="ctr">
                        <a:spcBef>
                          <a:spcPct val="0"/>
                        </a:spcBef>
                        <a:spcAft>
                          <a:spcPct val="0"/>
                        </a:spcAft>
                      </a:pPr>
                      <a:r>
                        <a:rPr lang="zh-CN" sz="900">
                          <a:latin typeface="Calibri" panose="020F0502020204030204"/>
                          <a:ea typeface="宋体" panose="02010600030101010101" pitchFamily="2" charset="-122"/>
                        </a:rPr>
                        <a:t>粗加工间与其他操作间应隔离，各操作间温度适宜</a:t>
                      </a:r>
                      <a:endParaRPr lang="zh-CN" sz="900">
                        <a:latin typeface="Calibri" panose="020F0502020204030204"/>
                        <a:ea typeface="宋体" panose="02010600030101010101" pitchFamily="2" charset="-122"/>
                      </a:endParaRPr>
                    </a:p>
                  </a:txBody>
                  <a:tcPr marL="68580" marR="68580" marT="0" marB="0" anchor="t"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8"/>
                      </a:solidFill>
                      <a:prstDash val="solid"/>
                      <a:headEnd type="none" w="med" len="med"/>
                      <a:tailEnd type="none" w="med" len="med"/>
                    </a:lnB>
                    <a:noFill/>
                  </a:tcPr>
                </a:tc>
              </a:tr>
              <a:tr h="137795">
                <a:tc>
                  <a:txBody>
                    <a:bodyPr/>
                    <a:p>
                      <a:pPr marL="0" indent="0" algn="ctr" fontAlgn="ctr">
                        <a:spcBef>
                          <a:spcPct val="0"/>
                        </a:spcBef>
                        <a:spcAft>
                          <a:spcPct val="0"/>
                        </a:spcAft>
                      </a:pPr>
                      <a:r>
                        <a:rPr lang="en-US" altLang="zh-CN" sz="900">
                          <a:latin typeface="Calibri" panose="020F0502020204030204"/>
                          <a:ea typeface="Calibri" panose="020F0502020204030204"/>
                        </a:rPr>
                        <a:t>5.7</a:t>
                      </a:r>
                      <a:endParaRPr lang="en-US" altLang="zh-CN" sz="900">
                        <a:latin typeface="Calibri" panose="020F0502020204030204"/>
                        <a:ea typeface="Calibri" panose="020F0502020204030204"/>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p>
                      <a:pPr marL="0" indent="0" algn="just" fontAlgn="ctr">
                        <a:spcBef>
                          <a:spcPct val="0"/>
                        </a:spcBef>
                        <a:spcAft>
                          <a:spcPct val="0"/>
                        </a:spcAft>
                      </a:pPr>
                      <a:r>
                        <a:rPr lang="zh-CN" sz="900">
                          <a:latin typeface="Calibri" panose="020F0502020204030204"/>
                          <a:ea typeface="宋体" panose="02010600030101010101" pitchFamily="2" charset="-122"/>
                        </a:rPr>
                        <a:t>洗漱间应位置合理，紧邻厨房与餐厅出入口，配有洗碗和消毒设施</a:t>
                      </a:r>
                      <a:endParaRPr lang="zh-CN" sz="900">
                        <a:latin typeface="Calibri" panose="020F0502020204030204"/>
                        <a:ea typeface="宋体" panose="02010600030101010101" pitchFamily="2" charset="-122"/>
                      </a:endParaRPr>
                    </a:p>
                  </a:txBody>
                  <a:tcPr marL="68580" marR="68580" marT="0" marB="0"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r>
              <a:tr h="138430">
                <a:tc>
                  <a:txBody>
                    <a:bodyPr/>
                    <a:p>
                      <a:pPr marL="0" indent="0" algn="ctr" fontAlgn="ctr">
                        <a:spcBef>
                          <a:spcPct val="0"/>
                        </a:spcBef>
                        <a:spcAft>
                          <a:spcPct val="0"/>
                        </a:spcAft>
                      </a:pPr>
                      <a:r>
                        <a:rPr lang="en-US" altLang="zh-CN" sz="900">
                          <a:latin typeface="Calibri" panose="020F0502020204030204"/>
                          <a:ea typeface="Calibri" panose="020F0502020204030204"/>
                        </a:rPr>
                        <a:t>5.8</a:t>
                      </a:r>
                      <a:endParaRPr lang="en-US" altLang="zh-CN" sz="900">
                        <a:latin typeface="Calibri" panose="020F0502020204030204"/>
                        <a:ea typeface="Calibri" panose="020F0502020204030204"/>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p>
                      <a:pPr marL="0" indent="0" algn="just" fontAlgn="ctr">
                        <a:spcBef>
                          <a:spcPct val="0"/>
                        </a:spcBef>
                        <a:spcAft>
                          <a:spcPct val="0"/>
                        </a:spcAft>
                      </a:pPr>
                      <a:r>
                        <a:rPr lang="zh-CN" sz="900">
                          <a:latin typeface="Calibri" panose="020F0502020204030204"/>
                          <a:ea typeface="宋体" panose="02010600030101010101" pitchFamily="2" charset="-122"/>
                        </a:rPr>
                        <a:t>应有必要的冷藏、冷冻设施，生熟食品及半成食品分柜置放。有干货仓库</a:t>
                      </a:r>
                      <a:endParaRPr lang="zh-CN" sz="900">
                        <a:latin typeface="Calibri" panose="020F0502020204030204"/>
                        <a:ea typeface="宋体" panose="02010600030101010101" pitchFamily="2" charset="-122"/>
                      </a:endParaRPr>
                    </a:p>
                  </a:txBody>
                  <a:tcPr marL="68580" marR="68580" marT="0" marB="0"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r>
              <a:tr h="274320">
                <a:tc>
                  <a:txBody>
                    <a:bodyPr/>
                    <a:p>
                      <a:pPr marL="0" indent="0" algn="ctr" fontAlgn="ctr">
                        <a:spcBef>
                          <a:spcPct val="0"/>
                        </a:spcBef>
                        <a:spcAft>
                          <a:spcPct val="0"/>
                        </a:spcAft>
                      </a:pPr>
                      <a:r>
                        <a:rPr lang="en-US" altLang="zh-CN" sz="900">
                          <a:latin typeface="Calibri" panose="020F0502020204030204"/>
                          <a:ea typeface="Calibri" panose="020F0502020204030204"/>
                        </a:rPr>
                        <a:t>5.9</a:t>
                      </a:r>
                      <a:endParaRPr lang="en-US" altLang="zh-CN" sz="900">
                        <a:latin typeface="Calibri" panose="020F0502020204030204"/>
                        <a:ea typeface="Calibri" panose="020F0502020204030204"/>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p>
                      <a:pPr marL="0" indent="0" algn="just" fontAlgn="ctr">
                        <a:spcBef>
                          <a:spcPct val="0"/>
                        </a:spcBef>
                        <a:spcAft>
                          <a:spcPct val="0"/>
                        </a:spcAft>
                      </a:pPr>
                      <a:r>
                        <a:rPr lang="zh-CN" sz="900">
                          <a:latin typeface="Calibri" panose="020F0502020204030204"/>
                          <a:ea typeface="宋体" panose="02010600030101010101" pitchFamily="2" charset="-122"/>
                        </a:rPr>
                        <a:t>应有专门放置临时垃圾的设施并保持其封闭，排污设施（地槽、抽油烟机和排风口）保持畅通清洁</a:t>
                      </a:r>
                      <a:endParaRPr lang="zh-CN" sz="900">
                        <a:latin typeface="Calibri" panose="020F0502020204030204"/>
                        <a:ea typeface="宋体" panose="02010600030101010101" pitchFamily="2" charset="-122"/>
                      </a:endParaRPr>
                    </a:p>
                  </a:txBody>
                  <a:tcPr marL="68580" marR="68580" marT="0" marB="0"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r>
              <a:tr h="138430">
                <a:tc>
                  <a:txBody>
                    <a:bodyPr/>
                    <a:p>
                      <a:pPr marL="0" indent="0" algn="ctr" fontAlgn="ctr">
                        <a:spcBef>
                          <a:spcPct val="0"/>
                        </a:spcBef>
                        <a:spcAft>
                          <a:spcPct val="0"/>
                        </a:spcAft>
                      </a:pPr>
                      <a:r>
                        <a:rPr lang="en-US" altLang="zh-CN" sz="900">
                          <a:latin typeface="Calibri" panose="020F0502020204030204"/>
                          <a:ea typeface="Calibri" panose="020F0502020204030204"/>
                        </a:rPr>
                        <a:t>5.10</a:t>
                      </a:r>
                      <a:endParaRPr lang="en-US" altLang="zh-CN" sz="900">
                        <a:latin typeface="Calibri" panose="020F0502020204030204"/>
                        <a:ea typeface="Calibri" panose="020F0502020204030204"/>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p>
                      <a:pPr marL="0" indent="0" algn="just" fontAlgn="ctr">
                        <a:spcBef>
                          <a:spcPct val="0"/>
                        </a:spcBef>
                        <a:spcAft>
                          <a:spcPct val="0"/>
                        </a:spcAft>
                      </a:pPr>
                      <a:r>
                        <a:rPr lang="zh-CN" sz="900">
                          <a:latin typeface="Calibri" panose="020F0502020204030204"/>
                          <a:ea typeface="宋体" panose="02010600030101010101" pitchFamily="2" charset="-122"/>
                        </a:rPr>
                        <a:t>应有食品化验室或留样设施及送检机制</a:t>
                      </a:r>
                      <a:endParaRPr lang="zh-CN" sz="900">
                        <a:latin typeface="Calibri" panose="020F0502020204030204"/>
                        <a:ea typeface="宋体" panose="02010600030101010101" pitchFamily="2" charset="-122"/>
                      </a:endParaRPr>
                    </a:p>
                  </a:txBody>
                  <a:tcPr marL="68580" marR="68580" marT="0" marB="0"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r>
              <a:tr h="137795">
                <a:tc>
                  <a:txBody>
                    <a:bodyPr/>
                    <a:p>
                      <a:pPr marL="0" indent="0" algn="ctr" fontAlgn="ctr">
                        <a:spcBef>
                          <a:spcPct val="0"/>
                        </a:spcBef>
                        <a:spcAft>
                          <a:spcPct val="0"/>
                        </a:spcAft>
                      </a:pPr>
                      <a:r>
                        <a:rPr lang="en-US" altLang="zh-CN" sz="900">
                          <a:latin typeface="Calibri" panose="020F0502020204030204"/>
                          <a:ea typeface="宋体" panose="02010600030101010101" pitchFamily="2" charset="-122"/>
                        </a:rPr>
                        <a:t> </a:t>
                      </a:r>
                      <a:endParaRPr lang="en-US" altLang="zh-CN" sz="900">
                        <a:latin typeface="Calibri" panose="020F0502020204030204"/>
                        <a:ea typeface="宋体" panose="02010600030101010101" pitchFamily="2" charset="-122"/>
                      </a:endParaRPr>
                    </a:p>
                  </a:txBody>
                  <a:tcPr marL="68580" marR="68580" marT="0" marB="0" anchor="t" anchorCtr="0">
                    <a:lnL>
                      <a:noFill/>
                    </a:lnL>
                    <a:lnR>
                      <a:noFill/>
                    </a:lnR>
                    <a:lnT w="6350" cap="flat" cmpd="sng">
                      <a:solidFill>
                        <a:srgbClr val="000008"/>
                      </a:solidFill>
                      <a:prstDash val="solid"/>
                      <a:headEnd type="none" w="med" len="med"/>
                      <a:tailEnd type="none" w="med" len="med"/>
                    </a:lnT>
                    <a:lnB>
                      <a:noFill/>
                    </a:lnB>
                    <a:noFill/>
                  </a:tcPr>
                </a:tc>
                <a:tc>
                  <a:txBody>
                    <a:bodyPr/>
                    <a:p>
                      <a:pPr algn="just" fontAlgn="ctr">
                        <a:spcBef>
                          <a:spcPct val="0"/>
                        </a:spcBef>
                        <a:spcAft>
                          <a:spcPct val="0"/>
                        </a:spcAft>
                      </a:pPr>
                      <a:endParaRPr sz="900">
                        <a:latin typeface="Calibri" panose="020F0502020204030204"/>
                        <a:ea typeface="宋体" panose="02010600030101010101" pitchFamily="2" charset="-122"/>
                      </a:endParaRPr>
                    </a:p>
                  </a:txBody>
                  <a:tcPr marL="68580" marR="68580" marT="0" marB="0" anchor="t" anchorCtr="0">
                    <a:lnL>
                      <a:noFill/>
                    </a:lnL>
                    <a:lnR>
                      <a:noFill/>
                    </a:lnR>
                    <a:lnT w="6350" cap="flat" cmpd="sng">
                      <a:solidFill>
                        <a:srgbClr val="000008"/>
                      </a:solidFill>
                      <a:prstDash val="solid"/>
                      <a:headEnd type="none" w="med" len="med"/>
                      <a:tailEnd type="none" w="med" len="med"/>
                    </a:lnT>
                    <a:lnB>
                      <a:noFill/>
                    </a:lnB>
                    <a:noFill/>
                  </a:tcPr>
                </a:tc>
              </a:tr>
            </a:tbl>
          </a:graphicData>
        </a:graphic>
      </p:graphicFrame>
    </p:spTree>
  </p:cSld>
  <p:clrMapOvr>
    <a:masterClrMapping/>
  </p:clrMapOvr>
  <p:transition spd="slow">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blinds(horizontal)">
                                      <p:cBhvr>
                                        <p:cTn id="7" dur="5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930650" y="1648460"/>
            <a:ext cx="4064000" cy="368300"/>
          </a:xfrm>
          <a:prstGeom prst="rect">
            <a:avLst/>
          </a:prstGeom>
          <a:noFill/>
        </p:spPr>
        <p:txBody>
          <a:bodyPr wrap="square" rtlCol="0">
            <a:spAutoFit/>
          </a:bodyPr>
          <a:lstStyle/>
          <a:p>
            <a:r>
              <a:rPr lang="en-US" altLang="zh-CN" dirty="0">
                <a:solidFill>
                  <a:schemeClr val="lt1"/>
                </a:solidFill>
                <a:latin typeface="隶书" panose="02010509060101010101" pitchFamily="49" charset="-122"/>
                <a:ea typeface="隶书" panose="02010509060101010101" pitchFamily="49" charset="-122"/>
                <a:cs typeface="隶书" panose="02010509060101010101" pitchFamily="49" charset="-122"/>
                <a:sym typeface="+mn-ea"/>
              </a:rPr>
              <a:t>1.11.1</a:t>
            </a:r>
            <a:r>
              <a:rPr lang="zh-CN" altLang="en-US" dirty="0">
                <a:solidFill>
                  <a:schemeClr val="lt1"/>
                </a:solidFill>
                <a:latin typeface="隶书" panose="02010509060101010101" pitchFamily="49" charset="-122"/>
                <a:ea typeface="隶书" panose="02010509060101010101" pitchFamily="49" charset="-122"/>
                <a:cs typeface="隶书" panose="02010509060101010101" pitchFamily="49" charset="-122"/>
                <a:sym typeface="+mn-ea"/>
              </a:rPr>
              <a:t>什么是仪容什么是仪容</a:t>
            </a:r>
            <a:endParaRPr lang="zh-CN" altLang="en-US"/>
          </a:p>
        </p:txBody>
      </p:sp>
      <p:sp>
        <p:nvSpPr>
          <p:cNvPr id="5" name="文本框 4"/>
          <p:cNvSpPr txBox="1"/>
          <p:nvPr/>
        </p:nvSpPr>
        <p:spPr>
          <a:xfrm>
            <a:off x="1606784" y="652780"/>
            <a:ext cx="6096000" cy="706755"/>
          </a:xfrm>
          <a:prstGeom prst="rect">
            <a:avLst/>
          </a:prstGeom>
          <a:noFill/>
        </p:spPr>
        <p:txBody>
          <a:bodyPr wrap="square" rtlCol="0" anchor="t">
            <a:spAutoFit/>
          </a:bodyPr>
          <a:lstStyle/>
          <a:p>
            <a:pPr eaLnBrk="1" hangingPunct="1">
              <a:spcBef>
                <a:spcPct val="20000"/>
              </a:spcBef>
              <a:spcAft>
                <a:spcPct val="10000"/>
              </a:spcAft>
            </a:pPr>
            <a:r>
              <a:rPr lang="zh-CN" altLang="en-US" sz="4000" dirty="0">
                <a:solidFill>
                  <a:schemeClr val="dk1"/>
                </a:solidFill>
                <a:latin typeface="隶书" panose="02010509060101010101" pitchFamily="49" charset="-122"/>
                <a:ea typeface="隶书" panose="02010509060101010101" pitchFamily="49" charset="-122"/>
                <a:cs typeface="隶书" panose="02010509060101010101" pitchFamily="49" charset="-122"/>
                <a:sym typeface="+mn-ea"/>
              </a:rPr>
              <a:t>二、国标要求</a:t>
            </a:r>
            <a:endParaRPr lang="zh-CN" altLang="en-US" sz="4000" dirty="0">
              <a:solidFill>
                <a:schemeClr val="tx1"/>
              </a:solidFill>
              <a:latin typeface="隶书" panose="02010509060101010101" pitchFamily="49" charset="-122"/>
              <a:ea typeface="隶书" panose="02010509060101010101" pitchFamily="49" charset="-122"/>
              <a:cs typeface="隶书" panose="02010509060101010101" pitchFamily="49" charset="-122"/>
              <a:sym typeface="+mn-ea"/>
            </a:endParaRPr>
          </a:p>
        </p:txBody>
      </p:sp>
      <p:sp>
        <p:nvSpPr>
          <p:cNvPr id="6" name="文本框 5"/>
          <p:cNvSpPr txBox="1"/>
          <p:nvPr/>
        </p:nvSpPr>
        <p:spPr>
          <a:xfrm>
            <a:off x="784860" y="1490980"/>
            <a:ext cx="10738485" cy="1762125"/>
          </a:xfrm>
          <a:prstGeom prst="rect">
            <a:avLst/>
          </a:prstGeom>
          <a:noFill/>
        </p:spPr>
        <p:txBody>
          <a:bodyPr wrap="square" rtlCol="0" anchor="t">
            <a:noAutofit/>
          </a:bodyPr>
          <a:lstStyle/>
          <a:p>
            <a:pPr eaLnBrk="1" hangingPunct="1">
              <a:spcBef>
                <a:spcPct val="20000"/>
              </a:spcBef>
              <a:spcAft>
                <a:spcPct val="10000"/>
              </a:spcAft>
            </a:pPr>
            <a:r>
              <a:rPr lang="zh-CN" altLang="en-US" sz="2400" dirty="0">
                <a:solidFill>
                  <a:schemeClr val="dk1"/>
                </a:solidFill>
                <a:latin typeface="隶书" panose="02010509060101010101" pitchFamily="49" charset="-122"/>
                <a:ea typeface="隶书" panose="02010509060101010101" pitchFamily="49" charset="-122"/>
                <a:cs typeface="隶书" panose="02010509060101010101" pitchFamily="49" charset="-122"/>
                <a:sym typeface="+mn-ea"/>
              </a:rPr>
              <a:t>为指导餐饮服务提供者规范经营行为，落实食品安全法律法规、规章和规范性文件要求，除去文旅行业的要求外，履行食品安全主体责任，提升食品安全管理能力，保证餐饮食品安全，国家市场监督管理总局</a:t>
            </a:r>
            <a:r>
              <a:rPr lang="en-US" altLang="zh-CN" sz="2400" dirty="0">
                <a:solidFill>
                  <a:schemeClr val="dk1"/>
                </a:solidFill>
                <a:latin typeface="隶书" panose="02010509060101010101" pitchFamily="49" charset="-122"/>
                <a:ea typeface="隶书" panose="02010509060101010101" pitchFamily="49" charset="-122"/>
                <a:cs typeface="隶书" panose="02010509060101010101" pitchFamily="49" charset="-122"/>
                <a:sym typeface="+mn-ea"/>
              </a:rPr>
              <a:t>2018</a:t>
            </a:r>
            <a:r>
              <a:rPr lang="zh-CN" altLang="en-US" sz="2400" dirty="0">
                <a:solidFill>
                  <a:schemeClr val="dk1"/>
                </a:solidFill>
                <a:latin typeface="隶书" panose="02010509060101010101" pitchFamily="49" charset="-122"/>
                <a:ea typeface="隶书" panose="02010509060101010101" pitchFamily="49" charset="-122"/>
                <a:cs typeface="隶书" panose="02010509060101010101" pitchFamily="49" charset="-122"/>
                <a:sym typeface="+mn-ea"/>
              </a:rPr>
              <a:t>年</a:t>
            </a:r>
            <a:r>
              <a:rPr lang="en-US" altLang="zh-CN" sz="2400" dirty="0">
                <a:solidFill>
                  <a:schemeClr val="dk1"/>
                </a:solidFill>
                <a:latin typeface="隶书" panose="02010509060101010101" pitchFamily="49" charset="-122"/>
                <a:ea typeface="隶书" panose="02010509060101010101" pitchFamily="49" charset="-122"/>
                <a:cs typeface="隶书" panose="02010509060101010101" pitchFamily="49" charset="-122"/>
                <a:sym typeface="+mn-ea"/>
              </a:rPr>
              <a:t>10</a:t>
            </a:r>
            <a:r>
              <a:rPr lang="zh-CN" altLang="en-US" sz="2400" dirty="0">
                <a:solidFill>
                  <a:schemeClr val="dk1"/>
                </a:solidFill>
                <a:latin typeface="隶书" panose="02010509060101010101" pitchFamily="49" charset="-122"/>
                <a:ea typeface="隶书" panose="02010509060101010101" pitchFamily="49" charset="-122"/>
                <a:cs typeface="隶书" panose="02010509060101010101" pitchFamily="49" charset="-122"/>
                <a:sym typeface="+mn-ea"/>
              </a:rPr>
              <a:t>月</a:t>
            </a:r>
            <a:r>
              <a:rPr lang="en-US" altLang="zh-CN" sz="2400" dirty="0">
                <a:solidFill>
                  <a:schemeClr val="dk1"/>
                </a:solidFill>
                <a:latin typeface="隶书" panose="02010509060101010101" pitchFamily="49" charset="-122"/>
                <a:ea typeface="隶书" panose="02010509060101010101" pitchFamily="49" charset="-122"/>
                <a:cs typeface="隶书" panose="02010509060101010101" pitchFamily="49" charset="-122"/>
                <a:sym typeface="+mn-ea"/>
              </a:rPr>
              <a:t>1</a:t>
            </a:r>
            <a:r>
              <a:rPr lang="zh-CN" altLang="en-US" sz="2400" dirty="0">
                <a:solidFill>
                  <a:schemeClr val="dk1"/>
                </a:solidFill>
                <a:latin typeface="隶书" panose="02010509060101010101" pitchFamily="49" charset="-122"/>
                <a:ea typeface="隶书" panose="02010509060101010101" pitchFamily="49" charset="-122"/>
                <a:cs typeface="隶书" panose="02010509060101010101" pitchFamily="49" charset="-122"/>
                <a:sym typeface="+mn-ea"/>
              </a:rPr>
              <a:t>日实施了新修订的《餐饮服务食品安全操作规范》，也予以相应规范（表</a:t>
            </a:r>
            <a:r>
              <a:rPr lang="en-US" altLang="zh-CN" sz="2400" dirty="0">
                <a:solidFill>
                  <a:schemeClr val="dk1"/>
                </a:solidFill>
                <a:latin typeface="隶书" panose="02010509060101010101" pitchFamily="49" charset="-122"/>
                <a:ea typeface="隶书" panose="02010509060101010101" pitchFamily="49" charset="-122"/>
                <a:cs typeface="隶书" panose="02010509060101010101" pitchFamily="49" charset="-122"/>
                <a:sym typeface="+mn-ea"/>
              </a:rPr>
              <a:t>5-3-2</a:t>
            </a:r>
            <a:r>
              <a:rPr lang="zh-CN" altLang="en-US" sz="2400" dirty="0">
                <a:solidFill>
                  <a:schemeClr val="dk1"/>
                </a:solidFill>
                <a:latin typeface="隶书" panose="02010509060101010101" pitchFamily="49" charset="-122"/>
                <a:ea typeface="隶书" panose="02010509060101010101" pitchFamily="49" charset="-122"/>
                <a:cs typeface="隶书" panose="02010509060101010101" pitchFamily="49" charset="-122"/>
                <a:sym typeface="+mn-ea"/>
              </a:rPr>
              <a:t>《餐饮服务食品安全操作规范》）。</a:t>
            </a:r>
            <a:endParaRPr lang="zh-CN" altLang="en-US" sz="2400" dirty="0">
              <a:solidFill>
                <a:schemeClr val="dk1"/>
              </a:solidFill>
              <a:latin typeface="隶书" panose="02010509060101010101" pitchFamily="49" charset="-122"/>
              <a:ea typeface="隶书" panose="02010509060101010101" pitchFamily="49" charset="-122"/>
              <a:cs typeface="隶书" panose="02010509060101010101" pitchFamily="49" charset="-122"/>
              <a:sym typeface="+mn-ea"/>
            </a:endParaRPr>
          </a:p>
        </p:txBody>
      </p:sp>
      <p:graphicFrame>
        <p:nvGraphicFramePr>
          <p:cNvPr id="4" name="表格 3"/>
          <p:cNvGraphicFramePr/>
          <p:nvPr>
            <p:custDataLst>
              <p:tags r:id="rId1"/>
            </p:custDataLst>
          </p:nvPr>
        </p:nvGraphicFramePr>
        <p:xfrm>
          <a:off x="1372235" y="3385185"/>
          <a:ext cx="9580245" cy="2929890"/>
        </p:xfrm>
        <a:graphic>
          <a:graphicData uri="http://schemas.openxmlformats.org/drawingml/2006/table">
            <a:tbl>
              <a:tblPr/>
              <a:tblGrid>
                <a:gridCol w="700405"/>
                <a:gridCol w="8879840"/>
              </a:tblGrid>
              <a:tr h="137160">
                <a:tc gridSpan="2">
                  <a:txBody>
                    <a:bodyPr/>
                    <a:p>
                      <a:pPr marL="0" indent="0" algn="ctr">
                        <a:spcBef>
                          <a:spcPct val="0"/>
                        </a:spcBef>
                        <a:spcAft>
                          <a:spcPct val="0"/>
                        </a:spcAft>
                      </a:pPr>
                      <a:r>
                        <a:rPr lang="zh-CN" sz="900">
                          <a:latin typeface="Calibri" panose="020F0502020204030204"/>
                          <a:ea typeface="宋体" panose="02010600030101010101" pitchFamily="2" charset="-122"/>
                        </a:rPr>
                        <a:t>表</a:t>
                      </a:r>
                      <a:r>
                        <a:rPr lang="en-US" altLang="zh-CN" sz="900">
                          <a:latin typeface="Calibri" panose="020F0502020204030204"/>
                          <a:ea typeface="Calibri" panose="020F0502020204030204"/>
                        </a:rPr>
                        <a:t>5-3-2</a:t>
                      </a:r>
                      <a:r>
                        <a:rPr lang="zh-CN" sz="900">
                          <a:latin typeface="Calibri" panose="020F0502020204030204"/>
                          <a:ea typeface="宋体" panose="02010600030101010101" pitchFamily="2" charset="-122"/>
                        </a:rPr>
                        <a:t>《餐饮服务食品安全操作规范》</a:t>
                      </a:r>
                      <a:endParaRPr lang="zh-CN" sz="900">
                        <a:latin typeface="Calibri" panose="020F0502020204030204"/>
                        <a:ea typeface="宋体" panose="02010600030101010101" pitchFamily="2" charset="-122"/>
                      </a:endParaRPr>
                    </a:p>
                  </a:txBody>
                  <a:tcPr marL="68580" marR="68580" marT="0" marB="0"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hMerge="1">
                  <a:tcPr>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tcPr>
                </a:tc>
              </a:tr>
              <a:tr h="137160">
                <a:tc>
                  <a:txBody>
                    <a:bodyPr/>
                    <a:p>
                      <a:pPr marL="0" indent="0" algn="l" fontAlgn="ctr">
                        <a:spcBef>
                          <a:spcPct val="0"/>
                        </a:spcBef>
                        <a:spcAft>
                          <a:spcPct val="0"/>
                        </a:spcAft>
                      </a:pPr>
                      <a:r>
                        <a:rPr lang="en-US" altLang="zh-CN" sz="900">
                          <a:latin typeface="Calibri" panose="020F0502020204030204"/>
                          <a:ea typeface="宋体" panose="02010600030101010101" pitchFamily="2" charset="-122"/>
                        </a:rPr>
                        <a:t>……</a:t>
                      </a:r>
                      <a:endParaRPr lang="en-US" altLang="zh-CN" sz="900">
                        <a:latin typeface="Calibri" panose="020F0502020204030204"/>
                        <a:ea typeface="宋体" panose="02010600030101010101" pitchFamily="2" charset="-122"/>
                      </a:endParaRPr>
                    </a:p>
                  </a:txBody>
                  <a:tcPr marL="68580" marR="68580" marT="0" marB="0"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p>
                      <a:pPr marL="0" indent="0" algn="l" fontAlgn="ctr">
                        <a:spcBef>
                          <a:spcPct val="0"/>
                        </a:spcBef>
                        <a:spcAft>
                          <a:spcPct val="0"/>
                        </a:spcAft>
                      </a:pPr>
                      <a:r>
                        <a:rPr lang="en-US" altLang="zh-CN" sz="900">
                          <a:latin typeface="Calibri" panose="020F0502020204030204"/>
                          <a:ea typeface="宋体" panose="02010600030101010101" pitchFamily="2" charset="-122"/>
                        </a:rPr>
                        <a:t>……</a:t>
                      </a:r>
                      <a:endParaRPr lang="en-US" altLang="zh-CN" sz="900">
                        <a:latin typeface="Calibri" panose="020F0502020204030204"/>
                        <a:ea typeface="宋体" panose="02010600030101010101" pitchFamily="2" charset="-122"/>
                      </a:endParaRPr>
                    </a:p>
                  </a:txBody>
                  <a:tcPr marL="68580" marR="68580" marT="0" marB="0"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r>
              <a:tr h="137160">
                <a:tc>
                  <a:txBody>
                    <a:bodyPr/>
                    <a:p>
                      <a:pPr marL="0" indent="0" algn="ctr" fontAlgn="ctr">
                        <a:spcBef>
                          <a:spcPct val="0"/>
                        </a:spcBef>
                        <a:spcAft>
                          <a:spcPct val="0"/>
                        </a:spcAft>
                      </a:pPr>
                      <a:r>
                        <a:rPr lang="en-US" altLang="zh-CN" sz="900">
                          <a:latin typeface="Calibri" panose="020F0502020204030204"/>
                          <a:ea typeface="Calibri" panose="020F0502020204030204"/>
                        </a:rPr>
                        <a:t>14.4</a:t>
                      </a:r>
                      <a:endParaRPr lang="en-US" altLang="zh-CN" sz="900">
                        <a:latin typeface="Calibri" panose="020F0502020204030204"/>
                        <a:ea typeface="Calibri" panose="020F0502020204030204"/>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p>
                      <a:pPr marL="0" indent="0" algn="l" fontAlgn="ctr">
                        <a:spcBef>
                          <a:spcPct val="0"/>
                        </a:spcBef>
                        <a:spcAft>
                          <a:spcPct val="0"/>
                        </a:spcAft>
                      </a:pPr>
                      <a:r>
                        <a:rPr lang="zh-CN" sz="900">
                          <a:latin typeface="Calibri" panose="020F0502020204030204"/>
                          <a:ea typeface="宋体" panose="02010600030101010101" pitchFamily="2" charset="-122"/>
                        </a:rPr>
                        <a:t>手部清洗消毒</a:t>
                      </a:r>
                      <a:endParaRPr lang="zh-CN" sz="900">
                        <a:latin typeface="Calibri" panose="020F0502020204030204"/>
                        <a:ea typeface="宋体" panose="02010600030101010101" pitchFamily="2" charset="-122"/>
                      </a:endParaRPr>
                    </a:p>
                  </a:txBody>
                  <a:tcPr marL="68580" marR="68580" marT="0" marB="0"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r>
              <a:tr h="159385">
                <a:tc>
                  <a:txBody>
                    <a:bodyPr/>
                    <a:p>
                      <a:pPr marL="0" indent="0" algn="ctr" fontAlgn="ctr">
                        <a:spcBef>
                          <a:spcPct val="0"/>
                        </a:spcBef>
                        <a:spcAft>
                          <a:spcPct val="0"/>
                        </a:spcAft>
                      </a:pPr>
                      <a:r>
                        <a:rPr lang="en-US" altLang="zh-CN" sz="900">
                          <a:latin typeface="Calibri" panose="020F0502020204030204"/>
                          <a:ea typeface="Calibri" panose="020F0502020204030204"/>
                        </a:rPr>
                        <a:t>14.4.1</a:t>
                      </a:r>
                      <a:endParaRPr lang="en-US" altLang="zh-CN" sz="900">
                        <a:latin typeface="Calibri" panose="020F0502020204030204"/>
                        <a:ea typeface="Calibri" panose="020F0502020204030204"/>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p>
                      <a:pPr marL="0" indent="0" algn="l" fontAlgn="ctr">
                        <a:spcBef>
                          <a:spcPct val="0"/>
                        </a:spcBef>
                        <a:spcAft>
                          <a:spcPct val="0"/>
                        </a:spcAft>
                      </a:pPr>
                      <a:r>
                        <a:rPr lang="zh-CN" sz="900">
                          <a:latin typeface="Calibri" panose="020F0502020204030204"/>
                          <a:ea typeface="宋体" panose="02010600030101010101" pitchFamily="2" charset="-122"/>
                        </a:rPr>
                        <a:t>从业人员在加工制作食品前，应洗净手部，手部清洗宜符合《餐饮服务从业人员洗手消毒方法》。</a:t>
                      </a:r>
                      <a:endParaRPr lang="zh-CN" sz="900">
                        <a:latin typeface="Calibri" panose="020F0502020204030204"/>
                        <a:ea typeface="宋体" panose="02010600030101010101" pitchFamily="2" charset="-122"/>
                      </a:endParaRPr>
                    </a:p>
                  </a:txBody>
                  <a:tcPr marL="68580" marR="68580" marT="0" marB="0"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r>
              <a:tr h="378460">
                <a:tc>
                  <a:txBody>
                    <a:bodyPr/>
                    <a:p>
                      <a:pPr marL="0" indent="0" algn="ctr" fontAlgn="ctr">
                        <a:spcBef>
                          <a:spcPct val="0"/>
                        </a:spcBef>
                        <a:spcAft>
                          <a:spcPct val="0"/>
                        </a:spcAft>
                      </a:pPr>
                      <a:r>
                        <a:rPr lang="en-US" altLang="zh-CN" sz="900">
                          <a:latin typeface="Calibri" panose="020F0502020204030204"/>
                          <a:ea typeface="Calibri" panose="020F0502020204030204"/>
                        </a:rPr>
                        <a:t>14.4.2</a:t>
                      </a:r>
                      <a:endParaRPr lang="en-US" altLang="zh-CN" sz="900">
                        <a:latin typeface="Calibri" panose="020F0502020204030204"/>
                        <a:ea typeface="Calibri" panose="020F0502020204030204"/>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p>
                      <a:pPr marL="0" indent="0" algn="l" fontAlgn="ctr">
                        <a:spcBef>
                          <a:spcPct val="0"/>
                        </a:spcBef>
                        <a:spcAft>
                          <a:spcPct val="0"/>
                        </a:spcAft>
                      </a:pPr>
                      <a:r>
                        <a:rPr lang="zh-CN" sz="900">
                          <a:latin typeface="Calibri" panose="020F0502020204030204"/>
                          <a:ea typeface="宋体" panose="02010600030101010101" pitchFamily="2" charset="-122"/>
                        </a:rPr>
                        <a:t>加工制作过程中，应保持手部清洁。出现下列情形时，应重新洗净手部：</a:t>
                      </a:r>
                      <a:r>
                        <a:rPr lang="en-US" altLang="zh-CN" sz="900">
                          <a:latin typeface="Calibri" panose="020F0502020204030204"/>
                          <a:ea typeface="Calibri" panose="020F0502020204030204"/>
                        </a:rPr>
                        <a:t>a</a:t>
                      </a:r>
                      <a:r>
                        <a:rPr lang="zh-CN" sz="900">
                          <a:latin typeface="Calibri" panose="020F0502020204030204"/>
                          <a:ea typeface="宋体" panose="02010600030101010101" pitchFamily="2" charset="-122"/>
                        </a:rPr>
                        <a:t>）加工制作不同存在形式的食品前；</a:t>
                      </a:r>
                      <a:r>
                        <a:rPr lang="en-US" altLang="zh-CN" sz="900">
                          <a:latin typeface="Calibri" panose="020F0502020204030204"/>
                          <a:ea typeface="Calibri" panose="020F0502020204030204"/>
                        </a:rPr>
                        <a:t>b</a:t>
                      </a:r>
                      <a:r>
                        <a:rPr lang="zh-CN" sz="900">
                          <a:latin typeface="Calibri" panose="020F0502020204030204"/>
                          <a:ea typeface="宋体" panose="02010600030101010101" pitchFamily="2" charset="-122"/>
                        </a:rPr>
                        <a:t>）清理环境卫生、接触化学物品或不洁物品（落地的食品、受到污染的工具容器和设备、餐厨废弃物、钱币、手机等）后；</a:t>
                      </a:r>
                      <a:r>
                        <a:rPr lang="en-US" altLang="zh-CN" sz="900">
                          <a:latin typeface="Calibri" panose="020F0502020204030204"/>
                          <a:ea typeface="Calibri" panose="020F0502020204030204"/>
                        </a:rPr>
                        <a:t>c</a:t>
                      </a:r>
                      <a:r>
                        <a:rPr lang="zh-CN" sz="900">
                          <a:latin typeface="Calibri" panose="020F0502020204030204"/>
                          <a:ea typeface="宋体" panose="02010600030101010101" pitchFamily="2" charset="-122"/>
                        </a:rPr>
                        <a:t>）咳嗽、打喷嚏及擤鼻涕后。</a:t>
                      </a:r>
                      <a:endParaRPr lang="zh-CN" sz="900">
                        <a:latin typeface="Calibri" panose="020F0502020204030204"/>
                        <a:ea typeface="宋体" panose="02010600030101010101" pitchFamily="2" charset="-122"/>
                      </a:endParaRPr>
                    </a:p>
                  </a:txBody>
                  <a:tcPr marL="68580" marR="68580" marT="0" marB="0"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r>
              <a:tr h="158750">
                <a:tc>
                  <a:txBody>
                    <a:bodyPr/>
                    <a:p>
                      <a:pPr marL="0" indent="0" algn="ctr" fontAlgn="ctr">
                        <a:spcBef>
                          <a:spcPct val="0"/>
                        </a:spcBef>
                        <a:spcAft>
                          <a:spcPct val="0"/>
                        </a:spcAft>
                      </a:pPr>
                      <a:r>
                        <a:rPr lang="en-US" altLang="zh-CN" sz="900">
                          <a:latin typeface="Calibri" panose="020F0502020204030204"/>
                          <a:ea typeface="Calibri" panose="020F0502020204030204"/>
                        </a:rPr>
                        <a:t>14.4.3</a:t>
                      </a:r>
                      <a:endParaRPr lang="en-US" altLang="zh-CN" sz="900">
                        <a:latin typeface="Calibri" panose="020F0502020204030204"/>
                        <a:ea typeface="Calibri" panose="020F0502020204030204"/>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p>
                      <a:pPr marL="0" indent="0" algn="l" fontAlgn="ctr">
                        <a:spcBef>
                          <a:spcPct val="0"/>
                        </a:spcBef>
                        <a:spcAft>
                          <a:spcPct val="0"/>
                        </a:spcAft>
                      </a:pPr>
                      <a:r>
                        <a:rPr lang="zh-CN" sz="900">
                          <a:latin typeface="Calibri" panose="020F0502020204030204"/>
                          <a:ea typeface="宋体" panose="02010600030101010101" pitchFamily="2" charset="-122"/>
                        </a:rPr>
                        <a:t>使用卫生间、用餐、饮水、吸烟等可能会污染手部的活动后，应重新洗净手部。</a:t>
                      </a:r>
                      <a:endParaRPr lang="zh-CN" sz="900">
                        <a:latin typeface="Calibri" panose="020F0502020204030204"/>
                        <a:ea typeface="宋体" panose="02010600030101010101" pitchFamily="2" charset="-122"/>
                      </a:endParaRPr>
                    </a:p>
                  </a:txBody>
                  <a:tcPr marL="68580" marR="68580" marT="0" marB="0"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r>
              <a:tr h="159385">
                <a:tc>
                  <a:txBody>
                    <a:bodyPr/>
                    <a:p>
                      <a:pPr marL="0" indent="0" algn="ctr" fontAlgn="ctr">
                        <a:spcBef>
                          <a:spcPct val="0"/>
                        </a:spcBef>
                        <a:spcAft>
                          <a:spcPct val="0"/>
                        </a:spcAft>
                      </a:pPr>
                      <a:r>
                        <a:rPr lang="en-US" altLang="zh-CN" sz="900">
                          <a:latin typeface="Calibri" panose="020F0502020204030204"/>
                          <a:ea typeface="Calibri" panose="020F0502020204030204"/>
                        </a:rPr>
                        <a:t>14.4.4</a:t>
                      </a:r>
                      <a:endParaRPr lang="en-US" altLang="zh-CN" sz="900">
                        <a:latin typeface="Calibri" panose="020F0502020204030204"/>
                        <a:ea typeface="Calibri" panose="020F0502020204030204"/>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p>
                      <a:pPr marL="0" indent="0" algn="l" fontAlgn="ctr">
                        <a:spcBef>
                          <a:spcPct val="0"/>
                        </a:spcBef>
                        <a:spcAft>
                          <a:spcPct val="0"/>
                        </a:spcAft>
                      </a:pPr>
                      <a:r>
                        <a:rPr lang="zh-CN" sz="900">
                          <a:latin typeface="Calibri" panose="020F0502020204030204"/>
                          <a:ea typeface="宋体" panose="02010600030101010101" pitchFamily="2" charset="-122"/>
                        </a:rPr>
                        <a:t>加工制作不同类型的食品原料前，宜重新洗净手部。</a:t>
                      </a:r>
                      <a:endParaRPr lang="zh-CN" sz="900">
                        <a:latin typeface="Calibri" panose="020F0502020204030204"/>
                        <a:ea typeface="宋体" panose="02010600030101010101" pitchFamily="2" charset="-122"/>
                      </a:endParaRPr>
                    </a:p>
                  </a:txBody>
                  <a:tcPr marL="68580" marR="68580" marT="0" marB="0"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r>
              <a:tr h="410845">
                <a:tc>
                  <a:txBody>
                    <a:bodyPr/>
                    <a:p>
                      <a:pPr marL="0" indent="0" algn="ctr" fontAlgn="ctr">
                        <a:spcBef>
                          <a:spcPct val="0"/>
                        </a:spcBef>
                        <a:spcAft>
                          <a:spcPct val="0"/>
                        </a:spcAft>
                      </a:pPr>
                      <a:r>
                        <a:rPr lang="en-US" altLang="zh-CN" sz="900">
                          <a:latin typeface="Calibri" panose="020F0502020204030204"/>
                          <a:ea typeface="Calibri" panose="020F0502020204030204"/>
                        </a:rPr>
                        <a:t>14.4.5</a:t>
                      </a:r>
                      <a:endParaRPr lang="en-US" altLang="zh-CN" sz="900">
                        <a:latin typeface="Calibri" panose="020F0502020204030204"/>
                        <a:ea typeface="Calibri" panose="020F0502020204030204"/>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p>
                      <a:pPr marL="0" indent="0" algn="l" fontAlgn="ctr">
                        <a:spcBef>
                          <a:spcPct val="0"/>
                        </a:spcBef>
                        <a:spcAft>
                          <a:spcPct val="0"/>
                        </a:spcAft>
                      </a:pPr>
                      <a:r>
                        <a:rPr lang="zh-CN" sz="900">
                          <a:latin typeface="Calibri" panose="020F0502020204030204"/>
                          <a:ea typeface="宋体" panose="02010600030101010101" pitchFamily="2" charset="-122"/>
                        </a:rPr>
                        <a:t>从事接触直接入口食品工作的从业人员，加工制作食品前应洗净手部并进行手部消毒，手部清洗消毒应符合《餐饮服务从业人员洗手消毒方法》（见附录</a:t>
                      </a:r>
                      <a:r>
                        <a:rPr lang="en-US" altLang="zh-CN" sz="900">
                          <a:latin typeface="Calibri" panose="020F0502020204030204"/>
                          <a:ea typeface="Calibri" panose="020F0502020204030204"/>
                        </a:rPr>
                        <a:t>I</a:t>
                      </a:r>
                      <a:r>
                        <a:rPr lang="zh-CN" sz="900">
                          <a:latin typeface="Calibri" panose="020F0502020204030204"/>
                          <a:ea typeface="宋体" panose="02010600030101010101" pitchFamily="2" charset="-122"/>
                        </a:rPr>
                        <a:t>）。加工制作过程中，应保持手部清洁。出现下列情形时，应重新洗净手部并消毒：</a:t>
                      </a:r>
                      <a:r>
                        <a:rPr lang="en-US" altLang="zh-CN" sz="900">
                          <a:latin typeface="Calibri" panose="020F0502020204030204"/>
                          <a:ea typeface="Calibri" panose="020F0502020204030204"/>
                        </a:rPr>
                        <a:t>a</a:t>
                      </a:r>
                      <a:r>
                        <a:rPr lang="zh-CN" sz="900">
                          <a:latin typeface="Calibri" panose="020F0502020204030204"/>
                          <a:ea typeface="宋体" panose="02010600030101010101" pitchFamily="2" charset="-122"/>
                        </a:rPr>
                        <a:t>）接触非直接入口食品后；</a:t>
                      </a:r>
                      <a:r>
                        <a:rPr lang="en-US" altLang="zh-CN" sz="900">
                          <a:latin typeface="Calibri" panose="020F0502020204030204"/>
                          <a:ea typeface="Calibri" panose="020F0502020204030204"/>
                        </a:rPr>
                        <a:t>b</a:t>
                      </a:r>
                      <a:r>
                        <a:rPr lang="zh-CN" sz="900">
                          <a:latin typeface="Calibri" panose="020F0502020204030204"/>
                          <a:ea typeface="宋体" panose="02010600030101010101" pitchFamily="2" charset="-122"/>
                        </a:rPr>
                        <a:t>）触摸头发、耳朵、鼻子、面部、口腔或身体其他部位后……</a:t>
                      </a:r>
                      <a:endParaRPr lang="zh-CN" sz="900">
                        <a:latin typeface="Calibri" panose="020F0502020204030204"/>
                        <a:ea typeface="宋体" panose="02010600030101010101" pitchFamily="2" charset="-122"/>
                      </a:endParaRPr>
                    </a:p>
                  </a:txBody>
                  <a:tcPr marL="68580" marR="68580" marT="0" marB="0"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r>
              <a:tr h="158750">
                <a:tc>
                  <a:txBody>
                    <a:bodyPr/>
                    <a:p>
                      <a:pPr marL="0" indent="0" algn="ctr" fontAlgn="ctr">
                        <a:spcBef>
                          <a:spcPct val="0"/>
                        </a:spcBef>
                        <a:spcAft>
                          <a:spcPct val="0"/>
                        </a:spcAft>
                      </a:pPr>
                      <a:r>
                        <a:rPr lang="en-US" altLang="zh-CN" sz="900">
                          <a:latin typeface="Calibri" panose="020F0502020204030204"/>
                          <a:ea typeface="Calibri" panose="020F0502020204030204"/>
                        </a:rPr>
                        <a:t>14.4.2</a:t>
                      </a:r>
                      <a:endParaRPr lang="en-US" altLang="zh-CN" sz="900">
                        <a:latin typeface="Calibri" panose="020F0502020204030204"/>
                        <a:ea typeface="Calibri" panose="020F0502020204030204"/>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p>
                      <a:pPr marL="0" indent="0" algn="l" fontAlgn="ctr">
                        <a:spcBef>
                          <a:spcPct val="0"/>
                        </a:spcBef>
                        <a:spcAft>
                          <a:spcPct val="0"/>
                        </a:spcAft>
                      </a:pPr>
                      <a:r>
                        <a:rPr lang="zh-CN" sz="900">
                          <a:latin typeface="Calibri" panose="020F0502020204030204"/>
                          <a:ea typeface="宋体" panose="02010600030101010101" pitchFamily="2" charset="-122"/>
                        </a:rPr>
                        <a:t>条款要求的应重新洗净手部的情形。</a:t>
                      </a:r>
                      <a:endParaRPr lang="zh-CN" sz="900">
                        <a:latin typeface="Calibri" panose="020F0502020204030204"/>
                        <a:ea typeface="宋体" panose="02010600030101010101" pitchFamily="2" charset="-122"/>
                      </a:endParaRPr>
                    </a:p>
                  </a:txBody>
                  <a:tcPr marL="68580" marR="68580" marT="0" marB="0"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r>
              <a:tr h="137160">
                <a:tc>
                  <a:txBody>
                    <a:bodyPr/>
                    <a:p>
                      <a:pPr marL="0" indent="0" algn="ctr" fontAlgn="ctr">
                        <a:spcBef>
                          <a:spcPct val="0"/>
                        </a:spcBef>
                        <a:spcAft>
                          <a:spcPct val="0"/>
                        </a:spcAft>
                      </a:pPr>
                      <a:r>
                        <a:rPr lang="en-US" altLang="zh-CN" sz="900">
                          <a:latin typeface="Calibri" panose="020F0502020204030204"/>
                          <a:ea typeface="Calibri" panose="020F0502020204030204"/>
                        </a:rPr>
                        <a:t>14.5</a:t>
                      </a:r>
                      <a:endParaRPr lang="en-US" altLang="zh-CN" sz="900">
                        <a:latin typeface="Calibri" panose="020F0502020204030204"/>
                        <a:ea typeface="Calibri" panose="020F0502020204030204"/>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p>
                      <a:pPr marL="0" indent="0" algn="l" fontAlgn="ctr">
                        <a:spcBef>
                          <a:spcPct val="0"/>
                        </a:spcBef>
                        <a:spcAft>
                          <a:spcPct val="0"/>
                        </a:spcAft>
                      </a:pPr>
                      <a:r>
                        <a:rPr lang="zh-CN" sz="900">
                          <a:latin typeface="Calibri" panose="020F0502020204030204"/>
                          <a:ea typeface="宋体" panose="02010600030101010101" pitchFamily="2" charset="-122"/>
                        </a:rPr>
                        <a:t>工作服务</a:t>
                      </a:r>
                      <a:endParaRPr lang="zh-CN" sz="900">
                        <a:latin typeface="Calibri" panose="020F0502020204030204"/>
                        <a:ea typeface="宋体" panose="02010600030101010101" pitchFamily="2" charset="-122"/>
                      </a:endParaRPr>
                    </a:p>
                  </a:txBody>
                  <a:tcPr marL="68580" marR="68580" marT="0" marB="0"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r>
              <a:tr h="159385">
                <a:tc>
                  <a:txBody>
                    <a:bodyPr/>
                    <a:p>
                      <a:pPr marL="0" indent="0" algn="ctr" fontAlgn="ctr">
                        <a:spcBef>
                          <a:spcPct val="0"/>
                        </a:spcBef>
                        <a:spcAft>
                          <a:spcPct val="0"/>
                        </a:spcAft>
                      </a:pPr>
                      <a:r>
                        <a:rPr lang="en-US" altLang="zh-CN" sz="900">
                          <a:latin typeface="Calibri" panose="020F0502020204030204"/>
                          <a:ea typeface="Calibri" panose="020F0502020204030204"/>
                        </a:rPr>
                        <a:t>14.5.1</a:t>
                      </a:r>
                      <a:endParaRPr lang="en-US" altLang="zh-CN" sz="900">
                        <a:latin typeface="Calibri" panose="020F0502020204030204"/>
                        <a:ea typeface="Calibri" panose="020F0502020204030204"/>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p>
                      <a:pPr marL="0" indent="0" algn="l" fontAlgn="ctr">
                        <a:spcBef>
                          <a:spcPct val="0"/>
                        </a:spcBef>
                        <a:spcAft>
                          <a:spcPct val="0"/>
                        </a:spcAft>
                      </a:pPr>
                      <a:r>
                        <a:rPr lang="zh-CN" sz="900">
                          <a:latin typeface="Calibri" panose="020F0502020204030204"/>
                          <a:ea typeface="宋体" panose="02010600030101010101" pitchFamily="2" charset="-122"/>
                        </a:rPr>
                        <a:t>工作服宜为白色或浅色，应定点存放，定期清洗更换。从事接触直接入口食品工作的从业人员，其工作服宜每天清洗更换。</a:t>
                      </a:r>
                      <a:endParaRPr lang="zh-CN" sz="900">
                        <a:latin typeface="Calibri" panose="020F0502020204030204"/>
                        <a:ea typeface="宋体" panose="02010600030101010101" pitchFamily="2" charset="-122"/>
                      </a:endParaRPr>
                    </a:p>
                  </a:txBody>
                  <a:tcPr marL="68580" marR="68580" marT="0" marB="0"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r>
              <a:tr h="159385">
                <a:tc>
                  <a:txBody>
                    <a:bodyPr/>
                    <a:p>
                      <a:pPr marL="0" indent="0" algn="ctr" fontAlgn="ctr">
                        <a:spcBef>
                          <a:spcPct val="0"/>
                        </a:spcBef>
                        <a:spcAft>
                          <a:spcPct val="0"/>
                        </a:spcAft>
                      </a:pPr>
                      <a:r>
                        <a:rPr lang="en-US" altLang="zh-CN" sz="900">
                          <a:latin typeface="Calibri" panose="020F0502020204030204"/>
                          <a:ea typeface="Calibri" panose="020F0502020204030204"/>
                        </a:rPr>
                        <a:t>14.5.2</a:t>
                      </a:r>
                      <a:endParaRPr lang="en-US" altLang="zh-CN" sz="900">
                        <a:latin typeface="Calibri" panose="020F0502020204030204"/>
                        <a:ea typeface="Calibri" panose="020F0502020204030204"/>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p>
                      <a:pPr marL="0" indent="0" algn="l" fontAlgn="ctr">
                        <a:spcBef>
                          <a:spcPct val="0"/>
                        </a:spcBef>
                        <a:spcAft>
                          <a:spcPct val="0"/>
                        </a:spcAft>
                      </a:pPr>
                      <a:r>
                        <a:rPr lang="zh-CN" sz="900">
                          <a:latin typeface="Calibri" panose="020F0502020204030204"/>
                          <a:ea typeface="宋体" panose="02010600030101010101" pitchFamily="2" charset="-122"/>
                        </a:rPr>
                        <a:t>食品处理区内加工制作食品的从业人员使用卫生间前，应更换工作服。</a:t>
                      </a:r>
                      <a:endParaRPr lang="zh-CN" sz="900">
                        <a:latin typeface="Calibri" panose="020F0502020204030204"/>
                        <a:ea typeface="宋体" panose="02010600030101010101" pitchFamily="2" charset="-122"/>
                      </a:endParaRPr>
                    </a:p>
                  </a:txBody>
                  <a:tcPr marL="68580" marR="68580" marT="0" marB="0"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r>
              <a:tr h="158750">
                <a:tc>
                  <a:txBody>
                    <a:bodyPr/>
                    <a:p>
                      <a:pPr marL="0" indent="0" algn="ctr" fontAlgn="ctr">
                        <a:spcBef>
                          <a:spcPct val="0"/>
                        </a:spcBef>
                        <a:spcAft>
                          <a:spcPct val="0"/>
                        </a:spcAft>
                      </a:pPr>
                      <a:r>
                        <a:rPr lang="en-US" altLang="zh-CN" sz="900">
                          <a:latin typeface="Calibri" panose="020F0502020204030204"/>
                          <a:ea typeface="Calibri" panose="020F0502020204030204"/>
                        </a:rPr>
                        <a:t>14.5.3</a:t>
                      </a:r>
                      <a:endParaRPr lang="en-US" altLang="zh-CN" sz="900">
                        <a:latin typeface="Calibri" panose="020F0502020204030204"/>
                        <a:ea typeface="Calibri" panose="020F0502020204030204"/>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p>
                      <a:pPr marL="0" indent="0" algn="l" fontAlgn="ctr">
                        <a:spcBef>
                          <a:spcPct val="0"/>
                        </a:spcBef>
                        <a:spcAft>
                          <a:spcPct val="0"/>
                        </a:spcAft>
                      </a:pPr>
                      <a:r>
                        <a:rPr lang="zh-CN" sz="900">
                          <a:latin typeface="Calibri" panose="020F0502020204030204"/>
                          <a:ea typeface="宋体" panose="02010600030101010101" pitchFamily="2" charset="-122"/>
                        </a:rPr>
                        <a:t>工作服受到污染后，应及时更换。</a:t>
                      </a:r>
                      <a:endParaRPr lang="zh-CN" sz="900">
                        <a:latin typeface="Calibri" panose="020F0502020204030204"/>
                        <a:ea typeface="宋体" panose="02010600030101010101" pitchFamily="2" charset="-122"/>
                      </a:endParaRPr>
                    </a:p>
                  </a:txBody>
                  <a:tcPr marL="68580" marR="68580" marT="0" marB="0"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r>
              <a:tr h="160020">
                <a:tc>
                  <a:txBody>
                    <a:bodyPr/>
                    <a:p>
                      <a:pPr marL="0" indent="0" algn="ctr" fontAlgn="ctr">
                        <a:spcBef>
                          <a:spcPct val="0"/>
                        </a:spcBef>
                        <a:spcAft>
                          <a:spcPct val="0"/>
                        </a:spcAft>
                      </a:pPr>
                      <a:r>
                        <a:rPr lang="en-US" altLang="zh-CN" sz="900">
                          <a:latin typeface="Calibri" panose="020F0502020204030204"/>
                          <a:ea typeface="Calibri" panose="020F0502020204030204"/>
                        </a:rPr>
                        <a:t>14.5.4</a:t>
                      </a:r>
                      <a:endParaRPr lang="en-US" altLang="zh-CN" sz="900">
                        <a:latin typeface="Calibri" panose="020F0502020204030204"/>
                        <a:ea typeface="Calibri" panose="020F0502020204030204"/>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p>
                      <a:pPr marL="0" indent="0" algn="l" fontAlgn="ctr">
                        <a:spcBef>
                          <a:spcPct val="0"/>
                        </a:spcBef>
                        <a:spcAft>
                          <a:spcPct val="0"/>
                        </a:spcAft>
                      </a:pPr>
                      <a:r>
                        <a:rPr lang="zh-CN" sz="900">
                          <a:latin typeface="Calibri" panose="020F0502020204030204"/>
                          <a:ea typeface="宋体" panose="02010600030101010101" pitchFamily="2" charset="-122"/>
                        </a:rPr>
                        <a:t>待清洗的工作服不得存放在食品处理区</a:t>
                      </a:r>
                      <a:endParaRPr lang="zh-CN" sz="900">
                        <a:latin typeface="Calibri" panose="020F0502020204030204"/>
                        <a:ea typeface="宋体" panose="02010600030101010101" pitchFamily="2" charset="-122"/>
                      </a:endParaRPr>
                    </a:p>
                  </a:txBody>
                  <a:tcPr marL="68580" marR="68580" marT="0" marB="0"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r>
              <a:tr h="159385">
                <a:tc>
                  <a:txBody>
                    <a:bodyPr/>
                    <a:p>
                      <a:pPr marL="0" indent="0" algn="ctr" fontAlgn="ctr">
                        <a:spcBef>
                          <a:spcPct val="0"/>
                        </a:spcBef>
                        <a:spcAft>
                          <a:spcPct val="0"/>
                        </a:spcAft>
                      </a:pPr>
                      <a:r>
                        <a:rPr lang="en-US" altLang="zh-CN" sz="900">
                          <a:latin typeface="Calibri" panose="020F0502020204030204"/>
                          <a:ea typeface="Calibri" panose="020F0502020204030204"/>
                        </a:rPr>
                        <a:t>14.5.5</a:t>
                      </a:r>
                      <a:endParaRPr lang="en-US" altLang="zh-CN" sz="900">
                        <a:latin typeface="Calibri" panose="020F0502020204030204"/>
                        <a:ea typeface="Calibri" panose="020F0502020204030204"/>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p>
                      <a:pPr marL="0" indent="0" algn="l" fontAlgn="ctr">
                        <a:spcBef>
                          <a:spcPct val="0"/>
                        </a:spcBef>
                        <a:spcAft>
                          <a:spcPct val="0"/>
                        </a:spcAft>
                      </a:pPr>
                      <a:r>
                        <a:rPr lang="zh-CN" sz="900">
                          <a:latin typeface="Calibri" panose="020F0502020204030204"/>
                          <a:ea typeface="宋体" panose="02010600030101010101" pitchFamily="2" charset="-122"/>
                        </a:rPr>
                        <a:t>清洁操作区与其他操作区从业人员的工作服应有明显的颜色或标识区分。</a:t>
                      </a:r>
                      <a:endParaRPr lang="zh-CN" sz="900">
                        <a:latin typeface="Calibri" panose="020F0502020204030204"/>
                        <a:ea typeface="宋体" panose="02010600030101010101" pitchFamily="2" charset="-122"/>
                      </a:endParaRPr>
                    </a:p>
                  </a:txBody>
                  <a:tcPr marL="68580" marR="68580" marT="0" marB="0"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r>
              <a:tr h="158750">
                <a:tc>
                  <a:txBody>
                    <a:bodyPr/>
                    <a:p>
                      <a:pPr marL="0" indent="0" algn="ctr" fontAlgn="ctr">
                        <a:spcBef>
                          <a:spcPct val="0"/>
                        </a:spcBef>
                        <a:spcAft>
                          <a:spcPct val="0"/>
                        </a:spcAft>
                      </a:pPr>
                      <a:r>
                        <a:rPr lang="en-US" altLang="zh-CN" sz="900">
                          <a:latin typeface="Calibri" panose="020F0502020204030204"/>
                          <a:ea typeface="Calibri" panose="020F0502020204030204"/>
                        </a:rPr>
                        <a:t>14.5.6</a:t>
                      </a:r>
                      <a:endParaRPr lang="en-US" altLang="zh-CN" sz="900">
                        <a:latin typeface="Calibri" panose="020F0502020204030204"/>
                        <a:ea typeface="Calibri" panose="020F0502020204030204"/>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p>
                      <a:pPr marL="0" indent="0" algn="l" fontAlgn="ctr">
                        <a:spcBef>
                          <a:spcPct val="0"/>
                        </a:spcBef>
                        <a:spcAft>
                          <a:spcPct val="0"/>
                        </a:spcAft>
                      </a:pPr>
                      <a:r>
                        <a:rPr lang="zh-CN" sz="900">
                          <a:latin typeface="Calibri" panose="020F0502020204030204"/>
                          <a:ea typeface="宋体" panose="02010600030101010101" pitchFamily="2" charset="-122"/>
                        </a:rPr>
                        <a:t>专间内从业人员离开专间时，应脱去专间专用工作服。</a:t>
                      </a:r>
                      <a:endParaRPr lang="zh-CN" sz="900">
                        <a:latin typeface="Calibri" panose="020F0502020204030204"/>
                        <a:ea typeface="宋体" panose="02010600030101010101" pitchFamily="2" charset="-122"/>
                      </a:endParaRPr>
                    </a:p>
                  </a:txBody>
                  <a:tcPr marL="68580" marR="68580" marT="0" marB="0"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r>
            </a:tbl>
          </a:graphicData>
        </a:graphic>
      </p:graphicFrame>
    </p:spTree>
  </p:cSld>
  <p:clrMapOvr>
    <a:masterClrMapping/>
  </p:clrMapOvr>
  <p:transition spd="slow">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blinds(horizontal)">
                                      <p:cBhvr>
                                        <p:cTn id="7" dur="5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614170" y="520065"/>
            <a:ext cx="3492500" cy="645160"/>
          </a:xfrm>
          <a:prstGeom prst="rect">
            <a:avLst/>
          </a:prstGeom>
          <a:noFill/>
        </p:spPr>
        <p:txBody>
          <a:bodyPr wrap="square" rtlCol="0" anchor="t">
            <a:spAutoFit/>
          </a:bodyPr>
          <a:lstStyle/>
          <a:p>
            <a:pPr algn="l"/>
            <a:r>
              <a:rPr lang="zh-CN" altLang="en-US" sz="3600" dirty="0">
                <a:effectLst>
                  <a:outerShdw blurRad="38100" dist="19050" dir="2700000" algn="tl" rotWithShape="0">
                    <a:schemeClr val="dk1">
                      <a:alpha val="40000"/>
                    </a:schemeClr>
                  </a:outerShdw>
                </a:effectLst>
                <a:latin typeface="隶书" panose="02010509060101010101" pitchFamily="49" charset="-122"/>
                <a:ea typeface="隶书" panose="02010509060101010101" pitchFamily="49" charset="-122"/>
                <a:sym typeface="+mn-ea"/>
              </a:rPr>
              <a:t>学习目标</a:t>
            </a:r>
            <a:endParaRPr lang="zh-CN" altLang="en-US" sz="3600" dirty="0">
              <a:effectLst>
                <a:outerShdw blurRad="38100" dist="19050" dir="2700000" algn="tl" rotWithShape="0">
                  <a:schemeClr val="dk1">
                    <a:alpha val="40000"/>
                  </a:schemeClr>
                </a:outerShdw>
              </a:effectLst>
              <a:latin typeface="隶书" panose="02010509060101010101" pitchFamily="49" charset="-122"/>
              <a:ea typeface="隶书" panose="02010509060101010101" pitchFamily="49" charset="-122"/>
              <a:sym typeface="+mn-ea"/>
            </a:endParaRPr>
          </a:p>
        </p:txBody>
      </p:sp>
      <p:sp>
        <p:nvSpPr>
          <p:cNvPr id="5" name="矩形 4"/>
          <p:cNvSpPr/>
          <p:nvPr/>
        </p:nvSpPr>
        <p:spPr>
          <a:xfrm>
            <a:off x="1299845" y="1219200"/>
            <a:ext cx="9764395" cy="4029075"/>
          </a:xfrm>
          <a:prstGeom prst="rect">
            <a:avLst/>
          </a:prstGeom>
        </p:spPr>
        <p:txBody>
          <a:bodyPr wrap="square">
            <a:noAutofit/>
          </a:bodyPr>
          <a:lstStyle/>
          <a:p>
            <a:pPr marL="342900" indent="-342900" fontAlgn="base">
              <a:spcBef>
                <a:spcPct val="0"/>
              </a:spcBef>
              <a:spcAft>
                <a:spcPct val="0"/>
              </a:spcAft>
              <a:buFont typeface="Wingdings" panose="05000000000000000000" pitchFamily="2" charset="2"/>
              <a:buChar char="Ø"/>
            </a:pPr>
            <a:r>
              <a:rPr lang="zh-CN" altLang="en-US" sz="2400" dirty="0">
                <a:solidFill>
                  <a:schemeClr val="tx1"/>
                </a:solidFill>
                <a:effectLst>
                  <a:outerShdw blurRad="38100" dist="19050" dir="2700000" algn="tl" rotWithShape="0">
                    <a:schemeClr val="dk1">
                      <a:alpha val="40000"/>
                    </a:schemeClr>
                  </a:outerShdw>
                </a:effectLst>
                <a:latin typeface="隶书" panose="02010509060101010101" pitchFamily="49" charset="-122"/>
                <a:ea typeface="隶书" panose="02010509060101010101" pitchFamily="49" charset="-122"/>
              </a:rPr>
              <a:t>【知识目标】</a:t>
            </a:r>
            <a:endParaRPr lang="zh-CN" altLang="en-US" sz="2400" dirty="0">
              <a:solidFill>
                <a:schemeClr val="tx1"/>
              </a:solidFill>
              <a:effectLst>
                <a:outerShdw blurRad="38100" dist="19050" dir="2700000" algn="tl" rotWithShape="0">
                  <a:schemeClr val="dk1">
                    <a:alpha val="40000"/>
                  </a:schemeClr>
                </a:outerShdw>
              </a:effectLst>
              <a:latin typeface="隶书" panose="02010509060101010101" pitchFamily="49" charset="-122"/>
              <a:ea typeface="隶书" panose="02010509060101010101" pitchFamily="49" charset="-122"/>
            </a:endParaRPr>
          </a:p>
          <a:p>
            <a:pPr marL="342900" indent="-342900" fontAlgn="base">
              <a:spcBef>
                <a:spcPct val="0"/>
              </a:spcBef>
              <a:spcAft>
                <a:spcPct val="0"/>
              </a:spcAft>
              <a:buFont typeface="Wingdings" panose="05000000000000000000" pitchFamily="2" charset="2"/>
              <a:buChar char="Ø"/>
            </a:pPr>
            <a:r>
              <a:rPr lang="en-US" altLang="zh-CN" sz="2400" dirty="0">
                <a:solidFill>
                  <a:schemeClr val="tx1"/>
                </a:solidFill>
                <a:effectLst>
                  <a:outerShdw blurRad="38100" dist="19050" dir="2700000" algn="tl" rotWithShape="0">
                    <a:schemeClr val="dk1">
                      <a:alpha val="40000"/>
                    </a:schemeClr>
                  </a:outerShdw>
                </a:effectLst>
                <a:latin typeface="隶书" panose="02010509060101010101" pitchFamily="49" charset="-122"/>
                <a:ea typeface="隶书" panose="02010509060101010101" pitchFamily="49" charset="-122"/>
              </a:rPr>
              <a:t>1.</a:t>
            </a:r>
            <a:r>
              <a:rPr lang="zh-CN" altLang="en-US" sz="2400" dirty="0">
                <a:solidFill>
                  <a:schemeClr val="tx1"/>
                </a:solidFill>
                <a:effectLst>
                  <a:outerShdw blurRad="38100" dist="19050" dir="2700000" algn="tl" rotWithShape="0">
                    <a:schemeClr val="dk1">
                      <a:alpha val="40000"/>
                    </a:schemeClr>
                  </a:outerShdw>
                </a:effectLst>
                <a:latin typeface="隶书" panose="02010509060101010101" pitchFamily="49" charset="-122"/>
                <a:ea typeface="隶书" panose="02010509060101010101" pitchFamily="49" charset="-122"/>
              </a:rPr>
              <a:t>了解有关古代有关食宿礼仪的相关知识；</a:t>
            </a:r>
            <a:endParaRPr lang="zh-CN" altLang="en-US" sz="2400" dirty="0">
              <a:solidFill>
                <a:schemeClr val="tx1"/>
              </a:solidFill>
              <a:effectLst>
                <a:outerShdw blurRad="38100" dist="19050" dir="2700000" algn="tl" rotWithShape="0">
                  <a:schemeClr val="dk1">
                    <a:alpha val="40000"/>
                  </a:schemeClr>
                </a:outerShdw>
              </a:effectLst>
              <a:latin typeface="隶书" panose="02010509060101010101" pitchFamily="49" charset="-122"/>
              <a:ea typeface="隶书" panose="02010509060101010101" pitchFamily="49" charset="-122"/>
            </a:endParaRPr>
          </a:p>
          <a:p>
            <a:pPr marL="342900" indent="-342900" fontAlgn="base">
              <a:spcBef>
                <a:spcPct val="0"/>
              </a:spcBef>
              <a:spcAft>
                <a:spcPct val="0"/>
              </a:spcAft>
              <a:buFont typeface="Wingdings" panose="05000000000000000000" pitchFamily="2" charset="2"/>
              <a:buChar char="Ø"/>
            </a:pPr>
            <a:r>
              <a:rPr lang="en-US" altLang="zh-CN" sz="2400" dirty="0">
                <a:solidFill>
                  <a:schemeClr val="tx1"/>
                </a:solidFill>
                <a:effectLst>
                  <a:outerShdw blurRad="38100" dist="19050" dir="2700000" algn="tl" rotWithShape="0">
                    <a:schemeClr val="dk1">
                      <a:alpha val="40000"/>
                    </a:schemeClr>
                  </a:outerShdw>
                </a:effectLst>
                <a:latin typeface="隶书" panose="02010509060101010101" pitchFamily="49" charset="-122"/>
                <a:ea typeface="隶书" panose="02010509060101010101" pitchFamily="49" charset="-122"/>
              </a:rPr>
              <a:t>2.</a:t>
            </a:r>
            <a:r>
              <a:rPr lang="zh-CN" altLang="en-US" sz="2400" dirty="0">
                <a:solidFill>
                  <a:schemeClr val="tx1"/>
                </a:solidFill>
                <a:effectLst>
                  <a:outerShdw blurRad="38100" dist="19050" dir="2700000" algn="tl" rotWithShape="0">
                    <a:schemeClr val="dk1">
                      <a:alpha val="40000"/>
                    </a:schemeClr>
                  </a:outerShdw>
                </a:effectLst>
                <a:latin typeface="隶书" panose="02010509060101010101" pitchFamily="49" charset="-122"/>
                <a:ea typeface="隶书" panose="02010509060101010101" pitchFamily="49" charset="-122"/>
              </a:rPr>
              <a:t>掌握在前厅、客房、餐饮、康乐、会展等服务过程中的仪容、仪表要求，熟记相关礼仪理论知识；</a:t>
            </a:r>
            <a:endParaRPr lang="zh-CN" altLang="en-US" sz="2400" dirty="0">
              <a:solidFill>
                <a:schemeClr val="tx1"/>
              </a:solidFill>
              <a:effectLst>
                <a:outerShdw blurRad="38100" dist="19050" dir="2700000" algn="tl" rotWithShape="0">
                  <a:schemeClr val="dk1">
                    <a:alpha val="40000"/>
                  </a:schemeClr>
                </a:outerShdw>
              </a:effectLst>
              <a:latin typeface="隶书" panose="02010509060101010101" pitchFamily="49" charset="-122"/>
              <a:ea typeface="隶书" panose="02010509060101010101" pitchFamily="49" charset="-122"/>
            </a:endParaRPr>
          </a:p>
          <a:p>
            <a:pPr marL="342900" indent="-342900" fontAlgn="base">
              <a:spcBef>
                <a:spcPct val="0"/>
              </a:spcBef>
              <a:spcAft>
                <a:spcPct val="0"/>
              </a:spcAft>
              <a:buFont typeface="Wingdings" panose="05000000000000000000" pitchFamily="2" charset="2"/>
              <a:buChar char="Ø"/>
            </a:pPr>
            <a:r>
              <a:rPr lang="en-US" altLang="zh-CN" sz="2400" dirty="0">
                <a:solidFill>
                  <a:schemeClr val="tx1"/>
                </a:solidFill>
                <a:effectLst>
                  <a:outerShdw blurRad="38100" dist="19050" dir="2700000" algn="tl" rotWithShape="0">
                    <a:schemeClr val="dk1">
                      <a:alpha val="40000"/>
                    </a:schemeClr>
                  </a:outerShdw>
                </a:effectLst>
                <a:latin typeface="隶书" panose="02010509060101010101" pitchFamily="49" charset="-122"/>
                <a:ea typeface="隶书" panose="02010509060101010101" pitchFamily="49" charset="-122"/>
              </a:rPr>
              <a:t>3.</a:t>
            </a:r>
            <a:r>
              <a:rPr lang="zh-CN" altLang="en-US" sz="2400" dirty="0">
                <a:solidFill>
                  <a:schemeClr val="tx1"/>
                </a:solidFill>
                <a:effectLst>
                  <a:outerShdw blurRad="38100" dist="19050" dir="2700000" algn="tl" rotWithShape="0">
                    <a:schemeClr val="dk1">
                      <a:alpha val="40000"/>
                    </a:schemeClr>
                  </a:outerShdw>
                </a:effectLst>
                <a:latin typeface="隶书" panose="02010509060101010101" pitchFamily="49" charset="-122"/>
                <a:ea typeface="隶书" panose="02010509060101010101" pitchFamily="49" charset="-122"/>
              </a:rPr>
              <a:t>掌握在前厅、客房、餐饮、康乐、会展等旅游服务人员的服饰要求；</a:t>
            </a:r>
            <a:endParaRPr lang="zh-CN" altLang="en-US" sz="2400" dirty="0">
              <a:solidFill>
                <a:schemeClr val="tx1"/>
              </a:solidFill>
              <a:effectLst>
                <a:outerShdw blurRad="38100" dist="19050" dir="2700000" algn="tl" rotWithShape="0">
                  <a:schemeClr val="dk1">
                    <a:alpha val="40000"/>
                  </a:schemeClr>
                </a:outerShdw>
              </a:effectLst>
              <a:latin typeface="隶书" panose="02010509060101010101" pitchFamily="49" charset="-122"/>
              <a:ea typeface="隶书" panose="02010509060101010101" pitchFamily="49" charset="-122"/>
            </a:endParaRPr>
          </a:p>
          <a:p>
            <a:pPr marL="342900" indent="-342900" fontAlgn="base">
              <a:spcBef>
                <a:spcPct val="0"/>
              </a:spcBef>
              <a:spcAft>
                <a:spcPct val="0"/>
              </a:spcAft>
              <a:buFont typeface="Wingdings" panose="05000000000000000000" pitchFamily="2" charset="2"/>
              <a:buChar char="Ø"/>
            </a:pPr>
            <a:r>
              <a:rPr lang="en-US" altLang="zh-CN" sz="2400" dirty="0">
                <a:solidFill>
                  <a:schemeClr val="tx1"/>
                </a:solidFill>
                <a:effectLst>
                  <a:outerShdw blurRad="38100" dist="19050" dir="2700000" algn="tl" rotWithShape="0">
                    <a:schemeClr val="dk1">
                      <a:alpha val="40000"/>
                    </a:schemeClr>
                  </a:outerShdw>
                </a:effectLst>
                <a:latin typeface="隶书" panose="02010509060101010101" pitchFamily="49" charset="-122"/>
                <a:ea typeface="隶书" panose="02010509060101010101" pitchFamily="49" charset="-122"/>
              </a:rPr>
              <a:t>4.</a:t>
            </a:r>
            <a:r>
              <a:rPr lang="zh-CN" altLang="en-US" sz="2400" dirty="0">
                <a:solidFill>
                  <a:schemeClr val="tx1"/>
                </a:solidFill>
                <a:effectLst>
                  <a:outerShdw blurRad="38100" dist="19050" dir="2700000" algn="tl" rotWithShape="0">
                    <a:schemeClr val="dk1">
                      <a:alpha val="40000"/>
                    </a:schemeClr>
                  </a:outerShdw>
                </a:effectLst>
                <a:latin typeface="隶书" panose="02010509060101010101" pitchFamily="49" charset="-122"/>
                <a:ea typeface="隶书" panose="02010509060101010101" pitchFamily="49" charset="-122"/>
              </a:rPr>
              <a:t>了解基本举止仪态，学会用正确的仪态、手势、目光、微笑等与人有效交流；</a:t>
            </a:r>
            <a:endParaRPr lang="zh-CN" altLang="en-US" sz="2400" dirty="0">
              <a:solidFill>
                <a:schemeClr val="tx1"/>
              </a:solidFill>
              <a:effectLst>
                <a:outerShdw blurRad="38100" dist="19050" dir="2700000" algn="tl" rotWithShape="0">
                  <a:schemeClr val="dk1">
                    <a:alpha val="40000"/>
                  </a:schemeClr>
                </a:outerShdw>
              </a:effectLst>
              <a:latin typeface="隶书" panose="02010509060101010101" pitchFamily="49" charset="-122"/>
              <a:ea typeface="隶书" panose="02010509060101010101" pitchFamily="49" charset="-122"/>
            </a:endParaRPr>
          </a:p>
          <a:p>
            <a:pPr marL="342900" indent="-342900" fontAlgn="base">
              <a:spcBef>
                <a:spcPct val="0"/>
              </a:spcBef>
              <a:spcAft>
                <a:spcPct val="0"/>
              </a:spcAft>
              <a:buFont typeface="Wingdings" panose="05000000000000000000" pitchFamily="2" charset="2"/>
              <a:buChar char="Ø"/>
            </a:pPr>
            <a:r>
              <a:rPr lang="en-US" altLang="zh-CN" sz="2400" dirty="0">
                <a:solidFill>
                  <a:schemeClr val="tx1"/>
                </a:solidFill>
                <a:effectLst>
                  <a:outerShdw blurRad="38100" dist="19050" dir="2700000" algn="tl" rotWithShape="0">
                    <a:schemeClr val="dk1">
                      <a:alpha val="40000"/>
                    </a:schemeClr>
                  </a:outerShdw>
                </a:effectLst>
                <a:latin typeface="隶书" panose="02010509060101010101" pitchFamily="49" charset="-122"/>
                <a:ea typeface="隶书" panose="02010509060101010101" pitchFamily="49" charset="-122"/>
              </a:rPr>
              <a:t>5.</a:t>
            </a:r>
            <a:r>
              <a:rPr lang="zh-CN" altLang="en-US" sz="2400" dirty="0">
                <a:solidFill>
                  <a:schemeClr val="tx1"/>
                </a:solidFill>
                <a:effectLst>
                  <a:outerShdw blurRad="38100" dist="19050" dir="2700000" algn="tl" rotWithShape="0">
                    <a:schemeClr val="dk1">
                      <a:alpha val="40000"/>
                    </a:schemeClr>
                  </a:outerShdw>
                </a:effectLst>
                <a:latin typeface="隶书" panose="02010509060101010101" pitchFamily="49" charset="-122"/>
                <a:ea typeface="隶书" panose="02010509060101010101" pitchFamily="49" charset="-122"/>
              </a:rPr>
              <a:t>增加中华优秀传统礼仪文化知识；</a:t>
            </a:r>
            <a:endParaRPr lang="zh-CN" altLang="en-US" sz="2400" dirty="0">
              <a:solidFill>
                <a:schemeClr val="tx1"/>
              </a:solidFill>
              <a:effectLst>
                <a:outerShdw blurRad="38100" dist="19050" dir="2700000" algn="tl" rotWithShape="0">
                  <a:schemeClr val="dk1">
                    <a:alpha val="40000"/>
                  </a:schemeClr>
                </a:outerShdw>
              </a:effectLst>
              <a:latin typeface="隶书" panose="02010509060101010101" pitchFamily="49" charset="-122"/>
              <a:ea typeface="隶书" panose="02010509060101010101" pitchFamily="49" charset="-122"/>
            </a:endParaRPr>
          </a:p>
          <a:p>
            <a:pPr marL="342900" indent="-342900" fontAlgn="base">
              <a:spcBef>
                <a:spcPct val="0"/>
              </a:spcBef>
              <a:spcAft>
                <a:spcPct val="0"/>
              </a:spcAft>
              <a:buFont typeface="Wingdings" panose="05000000000000000000" pitchFamily="2" charset="2"/>
              <a:buChar char="Ø"/>
            </a:pPr>
            <a:r>
              <a:rPr lang="en-US" altLang="zh-CN" sz="2400" dirty="0">
                <a:solidFill>
                  <a:schemeClr val="tx1"/>
                </a:solidFill>
                <a:effectLst>
                  <a:outerShdw blurRad="38100" dist="19050" dir="2700000" algn="tl" rotWithShape="0">
                    <a:schemeClr val="dk1">
                      <a:alpha val="40000"/>
                    </a:schemeClr>
                  </a:outerShdw>
                </a:effectLst>
                <a:latin typeface="隶书" panose="02010509060101010101" pitchFamily="49" charset="-122"/>
                <a:ea typeface="隶书" panose="02010509060101010101" pitchFamily="49" charset="-122"/>
              </a:rPr>
              <a:t>6.</a:t>
            </a:r>
            <a:r>
              <a:rPr lang="zh-CN" altLang="en-US" sz="2400" dirty="0">
                <a:solidFill>
                  <a:schemeClr val="tx1"/>
                </a:solidFill>
                <a:effectLst>
                  <a:outerShdw blurRad="38100" dist="19050" dir="2700000" algn="tl" rotWithShape="0">
                    <a:schemeClr val="dk1">
                      <a:alpha val="40000"/>
                    </a:schemeClr>
                  </a:outerShdw>
                </a:effectLst>
                <a:latin typeface="隶书" panose="02010509060101010101" pitchFamily="49" charset="-122"/>
                <a:ea typeface="隶书" panose="02010509060101010101" pitchFamily="49" charset="-122"/>
              </a:rPr>
              <a:t>参照</a:t>
            </a:r>
            <a:r>
              <a:rPr lang="en-US" altLang="zh-CN" sz="2400" dirty="0">
                <a:solidFill>
                  <a:schemeClr val="tx1"/>
                </a:solidFill>
                <a:effectLst>
                  <a:outerShdw blurRad="38100" dist="19050" dir="2700000" algn="tl" rotWithShape="0">
                    <a:schemeClr val="dk1">
                      <a:alpha val="40000"/>
                    </a:schemeClr>
                  </a:outerShdw>
                </a:effectLst>
                <a:latin typeface="隶书" panose="02010509060101010101" pitchFamily="49" charset="-122"/>
                <a:ea typeface="隶书" panose="02010509060101010101" pitchFamily="49" charset="-122"/>
              </a:rPr>
              <a:t>2023</a:t>
            </a:r>
            <a:r>
              <a:rPr lang="zh-CN" altLang="en-US" sz="2400" dirty="0">
                <a:solidFill>
                  <a:schemeClr val="tx1"/>
                </a:solidFill>
                <a:effectLst>
                  <a:outerShdw blurRad="38100" dist="19050" dir="2700000" algn="tl" rotWithShape="0">
                    <a:schemeClr val="dk1">
                      <a:alpha val="40000"/>
                    </a:schemeClr>
                  </a:outerShdw>
                </a:effectLst>
                <a:latin typeface="隶书" panose="02010509060101010101" pitchFamily="49" charset="-122"/>
                <a:ea typeface="隶书" panose="02010509060101010101" pitchFamily="49" charset="-122"/>
              </a:rPr>
              <a:t>年</a:t>
            </a:r>
            <a:r>
              <a:rPr lang="en-US" altLang="zh-CN" sz="2400" dirty="0">
                <a:solidFill>
                  <a:schemeClr val="tx1"/>
                </a:solidFill>
                <a:effectLst>
                  <a:outerShdw blurRad="38100" dist="19050" dir="2700000" algn="tl" rotWithShape="0">
                    <a:schemeClr val="dk1">
                      <a:alpha val="40000"/>
                    </a:schemeClr>
                  </a:outerShdw>
                </a:effectLst>
                <a:latin typeface="隶书" panose="02010509060101010101" pitchFamily="49" charset="-122"/>
                <a:ea typeface="隶书" panose="02010509060101010101" pitchFamily="49" charset="-122"/>
              </a:rPr>
              <a:t>11</a:t>
            </a:r>
            <a:r>
              <a:rPr lang="zh-CN" altLang="en-US" sz="2400" dirty="0">
                <a:solidFill>
                  <a:schemeClr val="tx1"/>
                </a:solidFill>
                <a:effectLst>
                  <a:outerShdw blurRad="38100" dist="19050" dir="2700000" algn="tl" rotWithShape="0">
                    <a:schemeClr val="dk1">
                      <a:alpha val="40000"/>
                    </a:schemeClr>
                  </a:outerShdw>
                </a:effectLst>
                <a:latin typeface="隶书" panose="02010509060101010101" pitchFamily="49" charset="-122"/>
                <a:ea typeface="隶书" panose="02010509060101010101" pitchFamily="49" charset="-122"/>
              </a:rPr>
              <a:t>月发布的中华人民共和国国家标准旅游饭店星级的划分与评定（标准号：</a:t>
            </a:r>
            <a:r>
              <a:rPr lang="en-US" altLang="zh-CN" sz="2400" dirty="0">
                <a:solidFill>
                  <a:schemeClr val="tx1"/>
                </a:solidFill>
                <a:effectLst>
                  <a:outerShdw blurRad="38100" dist="19050" dir="2700000" algn="tl" rotWithShape="0">
                    <a:schemeClr val="dk1">
                      <a:alpha val="40000"/>
                    </a:schemeClr>
                  </a:outerShdw>
                </a:effectLst>
                <a:latin typeface="隶书" panose="02010509060101010101" pitchFamily="49" charset="-122"/>
                <a:ea typeface="隶书" panose="02010509060101010101" pitchFamily="49" charset="-122"/>
              </a:rPr>
              <a:t>GB/T14308-2023</a:t>
            </a:r>
            <a:r>
              <a:rPr lang="zh-CN" altLang="en-US" sz="2400" dirty="0">
                <a:solidFill>
                  <a:schemeClr val="tx1"/>
                </a:solidFill>
                <a:effectLst>
                  <a:outerShdw blurRad="38100" dist="19050" dir="2700000" algn="tl" rotWithShape="0">
                    <a:schemeClr val="dk1">
                      <a:alpha val="40000"/>
                    </a:schemeClr>
                  </a:outerShdw>
                </a:effectLst>
                <a:latin typeface="隶书" panose="02010509060101010101" pitchFamily="49" charset="-122"/>
                <a:ea typeface="隶书" panose="02010509060101010101" pitchFamily="49" charset="-122"/>
              </a:rPr>
              <a:t>）给出有针对性的建议。</a:t>
            </a:r>
            <a:endParaRPr lang="zh-CN" altLang="en-US" sz="2400" dirty="0">
              <a:solidFill>
                <a:schemeClr val="tx1"/>
              </a:solidFill>
              <a:effectLst>
                <a:outerShdw blurRad="38100" dist="19050" dir="2700000" algn="tl" rotWithShape="0">
                  <a:schemeClr val="dk1">
                    <a:alpha val="40000"/>
                  </a:schemeClr>
                </a:outerShdw>
              </a:effectLst>
              <a:latin typeface="隶书" panose="02010509060101010101" pitchFamily="49" charset="-122"/>
              <a:ea typeface="隶书" panose="02010509060101010101" pitchFamily="49" charset="-122"/>
            </a:endParaRPr>
          </a:p>
        </p:txBody>
      </p:sp>
    </p:spTree>
  </p:cSld>
  <p:clrMapOvr>
    <a:masterClrMapping/>
  </p:clrMapOvr>
  <p:transition spd="slow">
    <p:wipe dir="d"/>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930650" y="1648460"/>
            <a:ext cx="4064000" cy="368300"/>
          </a:xfrm>
          <a:prstGeom prst="rect">
            <a:avLst/>
          </a:prstGeom>
          <a:noFill/>
        </p:spPr>
        <p:txBody>
          <a:bodyPr wrap="square" rtlCol="0">
            <a:spAutoFit/>
          </a:bodyPr>
          <a:lstStyle/>
          <a:p>
            <a:r>
              <a:rPr lang="en-US" altLang="zh-CN" dirty="0">
                <a:solidFill>
                  <a:schemeClr val="lt1"/>
                </a:solidFill>
                <a:latin typeface="隶书" panose="02010509060101010101" pitchFamily="49" charset="-122"/>
                <a:ea typeface="隶书" panose="02010509060101010101" pitchFamily="49" charset="-122"/>
                <a:cs typeface="隶书" panose="02010509060101010101" pitchFamily="49" charset="-122"/>
                <a:sym typeface="+mn-ea"/>
              </a:rPr>
              <a:t>1.11.1</a:t>
            </a:r>
            <a:r>
              <a:rPr lang="zh-CN" altLang="en-US" dirty="0">
                <a:solidFill>
                  <a:schemeClr val="lt1"/>
                </a:solidFill>
                <a:latin typeface="隶书" panose="02010509060101010101" pitchFamily="49" charset="-122"/>
                <a:ea typeface="隶书" panose="02010509060101010101" pitchFamily="49" charset="-122"/>
                <a:cs typeface="隶书" panose="02010509060101010101" pitchFamily="49" charset="-122"/>
                <a:sym typeface="+mn-ea"/>
              </a:rPr>
              <a:t>什么是仪容什么是仪容</a:t>
            </a:r>
            <a:endParaRPr lang="zh-CN" altLang="en-US"/>
          </a:p>
        </p:txBody>
      </p:sp>
      <p:sp>
        <p:nvSpPr>
          <p:cNvPr id="5" name="文本框 4"/>
          <p:cNvSpPr txBox="1"/>
          <p:nvPr/>
        </p:nvSpPr>
        <p:spPr>
          <a:xfrm>
            <a:off x="1606784" y="652780"/>
            <a:ext cx="6096000" cy="706755"/>
          </a:xfrm>
          <a:prstGeom prst="rect">
            <a:avLst/>
          </a:prstGeom>
          <a:noFill/>
        </p:spPr>
        <p:txBody>
          <a:bodyPr wrap="square" rtlCol="0" anchor="t">
            <a:spAutoFit/>
          </a:bodyPr>
          <a:lstStyle/>
          <a:p>
            <a:pPr eaLnBrk="1" hangingPunct="1">
              <a:spcBef>
                <a:spcPct val="20000"/>
              </a:spcBef>
              <a:spcAft>
                <a:spcPct val="10000"/>
              </a:spcAft>
            </a:pPr>
            <a:r>
              <a:rPr lang="zh-CN" altLang="en-US" sz="4000" dirty="0">
                <a:solidFill>
                  <a:schemeClr val="dk1"/>
                </a:solidFill>
                <a:latin typeface="隶书" panose="02010509060101010101" pitchFamily="49" charset="-122"/>
                <a:ea typeface="隶书" panose="02010509060101010101" pitchFamily="49" charset="-122"/>
                <a:cs typeface="隶书" panose="02010509060101010101" pitchFamily="49" charset="-122"/>
                <a:sym typeface="+mn-ea"/>
              </a:rPr>
              <a:t>三、餐前准备阶段礼仪</a:t>
            </a:r>
            <a:endParaRPr lang="zh-CN" altLang="en-US" sz="4000" dirty="0">
              <a:solidFill>
                <a:schemeClr val="tx1"/>
              </a:solidFill>
              <a:latin typeface="隶书" panose="02010509060101010101" pitchFamily="49" charset="-122"/>
              <a:ea typeface="隶书" panose="02010509060101010101" pitchFamily="49" charset="-122"/>
              <a:cs typeface="隶书" panose="02010509060101010101" pitchFamily="49" charset="-122"/>
              <a:sym typeface="+mn-ea"/>
            </a:endParaRPr>
          </a:p>
        </p:txBody>
      </p:sp>
      <p:sp>
        <p:nvSpPr>
          <p:cNvPr id="3" name="文本框 2"/>
          <p:cNvSpPr txBox="1"/>
          <p:nvPr/>
        </p:nvSpPr>
        <p:spPr>
          <a:xfrm>
            <a:off x="784860" y="1648460"/>
            <a:ext cx="10738485" cy="3552190"/>
          </a:xfrm>
          <a:prstGeom prst="rect">
            <a:avLst/>
          </a:prstGeom>
          <a:noFill/>
        </p:spPr>
        <p:txBody>
          <a:bodyPr wrap="square" rtlCol="0" anchor="t">
            <a:noAutofit/>
          </a:bodyPr>
          <a:lstStyle/>
          <a:p>
            <a:pPr eaLnBrk="1" hangingPunct="1">
              <a:spcBef>
                <a:spcPct val="20000"/>
              </a:spcBef>
              <a:spcAft>
                <a:spcPct val="10000"/>
              </a:spcAft>
            </a:pPr>
            <a:r>
              <a:rPr lang="zh-CN" altLang="en-US" sz="4000" dirty="0">
                <a:solidFill>
                  <a:schemeClr val="dk1"/>
                </a:solidFill>
                <a:latin typeface="隶书" panose="02010509060101010101" pitchFamily="49" charset="-122"/>
                <a:ea typeface="隶书" panose="02010509060101010101" pitchFamily="49" charset="-122"/>
                <a:cs typeface="隶书" panose="02010509060101010101" pitchFamily="49" charset="-122"/>
                <a:sym typeface="+mn-ea"/>
              </a:rPr>
              <a:t>（一）个人卫生</a:t>
            </a:r>
            <a:endParaRPr lang="zh-CN" altLang="en-US" sz="4000" dirty="0">
              <a:solidFill>
                <a:schemeClr val="dk1"/>
              </a:solidFill>
              <a:latin typeface="隶书" panose="02010509060101010101" pitchFamily="49" charset="-122"/>
              <a:ea typeface="隶书" panose="02010509060101010101" pitchFamily="49" charset="-122"/>
              <a:cs typeface="隶书" panose="02010509060101010101" pitchFamily="49" charset="-122"/>
              <a:sym typeface="+mn-ea"/>
            </a:endParaRPr>
          </a:p>
          <a:p>
            <a:pPr eaLnBrk="1" hangingPunct="1">
              <a:spcBef>
                <a:spcPct val="20000"/>
              </a:spcBef>
              <a:spcAft>
                <a:spcPct val="10000"/>
              </a:spcAft>
            </a:pPr>
            <a:r>
              <a:rPr lang="en-US" altLang="zh-CN" sz="2400" dirty="0">
                <a:solidFill>
                  <a:schemeClr val="dk1"/>
                </a:solidFill>
                <a:latin typeface="隶书" panose="02010509060101010101" pitchFamily="49" charset="-122"/>
                <a:ea typeface="隶书" panose="02010509060101010101" pitchFamily="49" charset="-122"/>
                <a:cs typeface="隶书" panose="02010509060101010101" pitchFamily="49" charset="-122"/>
                <a:sym typeface="+mn-ea"/>
              </a:rPr>
              <a:t>    1. </a:t>
            </a:r>
            <a:r>
              <a:rPr lang="zh-CN" altLang="en-US" sz="2400" dirty="0">
                <a:solidFill>
                  <a:schemeClr val="dk1"/>
                </a:solidFill>
                <a:latin typeface="隶书" panose="02010509060101010101" pitchFamily="49" charset="-122"/>
                <a:ea typeface="隶书" panose="02010509060101010101" pitchFamily="49" charset="-122"/>
                <a:cs typeface="隶书" panose="02010509060101010101" pitchFamily="49" charset="-122"/>
                <a:sym typeface="+mn-ea"/>
              </a:rPr>
              <a:t>服务员要保持头发干净。</a:t>
            </a:r>
            <a:endParaRPr lang="zh-CN" altLang="en-US" sz="2400" dirty="0">
              <a:solidFill>
                <a:schemeClr val="dk1"/>
              </a:solidFill>
              <a:latin typeface="隶书" panose="02010509060101010101" pitchFamily="49" charset="-122"/>
              <a:ea typeface="隶书" panose="02010509060101010101" pitchFamily="49" charset="-122"/>
              <a:cs typeface="隶书" panose="02010509060101010101" pitchFamily="49" charset="-122"/>
              <a:sym typeface="+mn-ea"/>
            </a:endParaRPr>
          </a:p>
          <a:p>
            <a:pPr eaLnBrk="1" hangingPunct="1">
              <a:spcBef>
                <a:spcPct val="20000"/>
              </a:spcBef>
              <a:spcAft>
                <a:spcPct val="10000"/>
              </a:spcAft>
            </a:pPr>
            <a:r>
              <a:rPr lang="zh-CN" altLang="en-US" sz="2400" dirty="0">
                <a:solidFill>
                  <a:schemeClr val="dk1"/>
                </a:solidFill>
                <a:latin typeface="隶书" panose="02010509060101010101" pitchFamily="49" charset="-122"/>
                <a:ea typeface="隶书" panose="02010509060101010101" pitchFamily="49" charset="-122"/>
                <a:cs typeface="隶书" panose="02010509060101010101" pitchFamily="49" charset="-122"/>
                <a:sym typeface="+mn-ea"/>
              </a:rPr>
              <a:t> </a:t>
            </a:r>
            <a:r>
              <a:rPr lang="en-US" altLang="zh-CN" sz="2400" dirty="0">
                <a:solidFill>
                  <a:schemeClr val="dk1"/>
                </a:solidFill>
                <a:latin typeface="隶书" panose="02010509060101010101" pitchFamily="49" charset="-122"/>
                <a:ea typeface="隶书" panose="02010509060101010101" pitchFamily="49" charset="-122"/>
                <a:cs typeface="隶书" panose="02010509060101010101" pitchFamily="49" charset="-122"/>
                <a:sym typeface="+mn-ea"/>
              </a:rPr>
              <a:t>   2. </a:t>
            </a:r>
            <a:r>
              <a:rPr lang="zh-CN" altLang="en-US" sz="2400" dirty="0">
                <a:solidFill>
                  <a:schemeClr val="dk1"/>
                </a:solidFill>
                <a:latin typeface="隶书" panose="02010509060101010101" pitchFamily="49" charset="-122"/>
                <a:ea typeface="隶书" panose="02010509060101010101" pitchFamily="49" charset="-122"/>
                <a:cs typeface="隶书" panose="02010509060101010101" pitchFamily="49" charset="-122"/>
                <a:sym typeface="+mn-ea"/>
              </a:rPr>
              <a:t>服务员要保持面部干净。</a:t>
            </a:r>
            <a:endParaRPr lang="zh-CN" altLang="en-US" sz="2400" dirty="0">
              <a:solidFill>
                <a:schemeClr val="dk1"/>
              </a:solidFill>
              <a:latin typeface="隶书" panose="02010509060101010101" pitchFamily="49" charset="-122"/>
              <a:ea typeface="隶书" panose="02010509060101010101" pitchFamily="49" charset="-122"/>
              <a:cs typeface="隶书" panose="02010509060101010101" pitchFamily="49" charset="-122"/>
              <a:sym typeface="+mn-ea"/>
            </a:endParaRPr>
          </a:p>
          <a:p>
            <a:pPr eaLnBrk="1" hangingPunct="1">
              <a:spcBef>
                <a:spcPct val="20000"/>
              </a:spcBef>
              <a:spcAft>
                <a:spcPct val="10000"/>
              </a:spcAft>
            </a:pPr>
            <a:r>
              <a:rPr lang="en-US" altLang="zh-CN" sz="2400" dirty="0">
                <a:solidFill>
                  <a:schemeClr val="dk1"/>
                </a:solidFill>
                <a:latin typeface="隶书" panose="02010509060101010101" pitchFamily="49" charset="-122"/>
                <a:ea typeface="隶书" panose="02010509060101010101" pitchFamily="49" charset="-122"/>
                <a:cs typeface="隶书" panose="02010509060101010101" pitchFamily="49" charset="-122"/>
                <a:sym typeface="+mn-ea"/>
              </a:rPr>
              <a:t>    3. </a:t>
            </a:r>
            <a:r>
              <a:rPr lang="zh-CN" altLang="en-US" sz="2400" dirty="0">
                <a:solidFill>
                  <a:schemeClr val="dk1"/>
                </a:solidFill>
                <a:latin typeface="隶书" panose="02010509060101010101" pitchFamily="49" charset="-122"/>
                <a:ea typeface="隶书" panose="02010509060101010101" pitchFamily="49" charset="-122"/>
                <a:cs typeface="隶书" panose="02010509060101010101" pitchFamily="49" charset="-122"/>
                <a:sym typeface="+mn-ea"/>
              </a:rPr>
              <a:t>服务员要保持手部干净。</a:t>
            </a:r>
            <a:endParaRPr lang="zh-CN" altLang="en-US" sz="2400" dirty="0">
              <a:solidFill>
                <a:schemeClr val="dk1"/>
              </a:solidFill>
              <a:latin typeface="隶书" panose="02010509060101010101" pitchFamily="49" charset="-122"/>
              <a:ea typeface="隶书" panose="02010509060101010101" pitchFamily="49" charset="-122"/>
              <a:cs typeface="隶书" panose="02010509060101010101" pitchFamily="49" charset="-122"/>
              <a:sym typeface="+mn-ea"/>
            </a:endParaRPr>
          </a:p>
          <a:p>
            <a:pPr eaLnBrk="1" hangingPunct="1">
              <a:spcBef>
                <a:spcPct val="20000"/>
              </a:spcBef>
              <a:spcAft>
                <a:spcPct val="10000"/>
              </a:spcAft>
            </a:pPr>
            <a:r>
              <a:rPr lang="en-US" altLang="zh-CN" sz="2400" dirty="0">
                <a:solidFill>
                  <a:schemeClr val="dk1"/>
                </a:solidFill>
                <a:latin typeface="隶书" panose="02010509060101010101" pitchFamily="49" charset="-122"/>
                <a:ea typeface="隶书" panose="02010509060101010101" pitchFamily="49" charset="-122"/>
                <a:cs typeface="隶书" panose="02010509060101010101" pitchFamily="49" charset="-122"/>
                <a:sym typeface="+mn-ea"/>
              </a:rPr>
              <a:t>    4. </a:t>
            </a:r>
            <a:r>
              <a:rPr lang="zh-CN" altLang="en-US" sz="2400" dirty="0">
                <a:solidFill>
                  <a:schemeClr val="dk1"/>
                </a:solidFill>
                <a:latin typeface="隶书" panose="02010509060101010101" pitchFamily="49" charset="-122"/>
                <a:ea typeface="隶书" panose="02010509060101010101" pitchFamily="49" charset="-122"/>
                <a:cs typeface="隶书" panose="02010509060101010101" pitchFamily="49" charset="-122"/>
                <a:sym typeface="+mn-ea"/>
              </a:rPr>
              <a:t>服务员要保持工装干净。</a:t>
            </a:r>
            <a:endParaRPr lang="zh-CN" altLang="en-US" sz="2400" dirty="0">
              <a:solidFill>
                <a:schemeClr val="dk1"/>
              </a:solidFill>
              <a:latin typeface="隶书" panose="02010509060101010101" pitchFamily="49" charset="-122"/>
              <a:ea typeface="隶书" panose="02010509060101010101" pitchFamily="49" charset="-122"/>
              <a:cs typeface="隶书" panose="02010509060101010101" pitchFamily="49" charset="-122"/>
              <a:sym typeface="+mn-ea"/>
            </a:endParaRPr>
          </a:p>
        </p:txBody>
      </p:sp>
    </p:spTree>
  </p:cSld>
  <p:clrMapOvr>
    <a:masterClrMapping/>
  </p:clrMapOvr>
  <p:transition spd="slow">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blinds(horizontal)">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blinds(horizontal)">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blinds(horizontal)">
                                      <p:cBhvr>
                                        <p:cTn id="17" dur="500"/>
                                        <p:tgtEl>
                                          <p:spTgt spid="3">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blinds(horizontal)">
                                      <p:cBhvr>
                                        <p:cTn id="22"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930650" y="1648460"/>
            <a:ext cx="4064000" cy="368300"/>
          </a:xfrm>
          <a:prstGeom prst="rect">
            <a:avLst/>
          </a:prstGeom>
          <a:noFill/>
        </p:spPr>
        <p:txBody>
          <a:bodyPr wrap="square" rtlCol="0">
            <a:spAutoFit/>
          </a:bodyPr>
          <a:lstStyle/>
          <a:p>
            <a:r>
              <a:rPr lang="en-US" altLang="zh-CN" dirty="0">
                <a:solidFill>
                  <a:schemeClr val="lt1"/>
                </a:solidFill>
                <a:latin typeface="隶书" panose="02010509060101010101" pitchFamily="49" charset="-122"/>
                <a:ea typeface="隶书" panose="02010509060101010101" pitchFamily="49" charset="-122"/>
                <a:cs typeface="隶书" panose="02010509060101010101" pitchFamily="49" charset="-122"/>
                <a:sym typeface="+mn-ea"/>
              </a:rPr>
              <a:t>1.11.1</a:t>
            </a:r>
            <a:r>
              <a:rPr lang="zh-CN" altLang="en-US" dirty="0">
                <a:solidFill>
                  <a:schemeClr val="lt1"/>
                </a:solidFill>
                <a:latin typeface="隶书" panose="02010509060101010101" pitchFamily="49" charset="-122"/>
                <a:ea typeface="隶书" panose="02010509060101010101" pitchFamily="49" charset="-122"/>
                <a:cs typeface="隶书" panose="02010509060101010101" pitchFamily="49" charset="-122"/>
                <a:sym typeface="+mn-ea"/>
              </a:rPr>
              <a:t>什么是仪容什么是仪容</a:t>
            </a:r>
            <a:endParaRPr lang="zh-CN" altLang="en-US"/>
          </a:p>
        </p:txBody>
      </p:sp>
      <p:sp>
        <p:nvSpPr>
          <p:cNvPr id="5" name="文本框 4"/>
          <p:cNvSpPr txBox="1"/>
          <p:nvPr/>
        </p:nvSpPr>
        <p:spPr>
          <a:xfrm>
            <a:off x="1035919" y="1144270"/>
            <a:ext cx="6096000" cy="706755"/>
          </a:xfrm>
          <a:prstGeom prst="rect">
            <a:avLst/>
          </a:prstGeom>
          <a:noFill/>
        </p:spPr>
        <p:txBody>
          <a:bodyPr wrap="square" rtlCol="0" anchor="t">
            <a:spAutoFit/>
          </a:bodyPr>
          <a:lstStyle/>
          <a:p>
            <a:pPr eaLnBrk="1" hangingPunct="1">
              <a:spcBef>
                <a:spcPct val="20000"/>
              </a:spcBef>
              <a:spcAft>
                <a:spcPct val="10000"/>
              </a:spcAft>
            </a:pPr>
            <a:r>
              <a:rPr lang="zh-CN" altLang="en-US" sz="4000" dirty="0">
                <a:solidFill>
                  <a:schemeClr val="dk1"/>
                </a:solidFill>
                <a:latin typeface="隶书" panose="02010509060101010101" pitchFamily="49" charset="-122"/>
                <a:ea typeface="隶书" panose="02010509060101010101" pitchFamily="49" charset="-122"/>
                <a:cs typeface="隶书" panose="02010509060101010101" pitchFamily="49" charset="-122"/>
                <a:sym typeface="+mn-ea"/>
              </a:rPr>
              <a:t>（二）岗位清洁</a:t>
            </a:r>
            <a:endParaRPr lang="zh-CN" altLang="en-US" sz="4000" dirty="0">
              <a:solidFill>
                <a:schemeClr val="tx1"/>
              </a:solidFill>
              <a:latin typeface="隶书" panose="02010509060101010101" pitchFamily="49" charset="-122"/>
              <a:ea typeface="隶书" panose="02010509060101010101" pitchFamily="49" charset="-122"/>
              <a:cs typeface="隶书" panose="02010509060101010101" pitchFamily="49" charset="-122"/>
              <a:sym typeface="+mn-ea"/>
            </a:endParaRPr>
          </a:p>
        </p:txBody>
      </p:sp>
      <p:sp>
        <p:nvSpPr>
          <p:cNvPr id="6" name="文本框 5"/>
          <p:cNvSpPr txBox="1"/>
          <p:nvPr/>
        </p:nvSpPr>
        <p:spPr>
          <a:xfrm>
            <a:off x="784860" y="1851025"/>
            <a:ext cx="10738485" cy="3552190"/>
          </a:xfrm>
          <a:prstGeom prst="rect">
            <a:avLst/>
          </a:prstGeom>
          <a:noFill/>
        </p:spPr>
        <p:txBody>
          <a:bodyPr wrap="square" rtlCol="0" anchor="t">
            <a:noAutofit/>
          </a:bodyPr>
          <a:lstStyle/>
          <a:p>
            <a:pPr eaLnBrk="1" hangingPunct="1">
              <a:spcBef>
                <a:spcPct val="20000"/>
              </a:spcBef>
              <a:spcAft>
                <a:spcPct val="10000"/>
              </a:spcAft>
            </a:pPr>
            <a:r>
              <a:rPr lang="en-US" altLang="zh-CN" sz="2400" dirty="0">
                <a:solidFill>
                  <a:schemeClr val="dk1"/>
                </a:solidFill>
                <a:latin typeface="隶书" panose="02010509060101010101" pitchFamily="49" charset="-122"/>
                <a:ea typeface="隶书" panose="02010509060101010101" pitchFamily="49" charset="-122"/>
                <a:cs typeface="隶书" panose="02010509060101010101" pitchFamily="49" charset="-122"/>
                <a:sym typeface="+mn-ea"/>
              </a:rPr>
              <a:t>    </a:t>
            </a:r>
            <a:r>
              <a:rPr lang="zh-CN" altLang="en-US" sz="2400" dirty="0">
                <a:solidFill>
                  <a:schemeClr val="dk1"/>
                </a:solidFill>
                <a:latin typeface="隶书" panose="02010509060101010101" pitchFamily="49" charset="-122"/>
                <a:ea typeface="隶书" panose="02010509060101010101" pitchFamily="49" charset="-122"/>
                <a:cs typeface="隶书" panose="02010509060101010101" pitchFamily="49" charset="-122"/>
                <a:sym typeface="+mn-ea"/>
              </a:rPr>
              <a:t>服务员到岗后，应立即对岗位职责内的环境和餐具等做细致的清洁和整理，要一丝不苟，尽职尽责，为食客营造干净整洁的就餐环境。</a:t>
            </a:r>
            <a:endParaRPr lang="zh-CN" altLang="en-US" sz="2400" dirty="0">
              <a:solidFill>
                <a:schemeClr val="dk1"/>
              </a:solidFill>
              <a:latin typeface="隶书" panose="02010509060101010101" pitchFamily="49" charset="-122"/>
              <a:ea typeface="隶书" panose="02010509060101010101" pitchFamily="49" charset="-122"/>
              <a:cs typeface="隶书" panose="02010509060101010101" pitchFamily="49" charset="-122"/>
              <a:sym typeface="+mn-ea"/>
            </a:endParaRPr>
          </a:p>
          <a:p>
            <a:pPr eaLnBrk="1" hangingPunct="1">
              <a:spcBef>
                <a:spcPct val="20000"/>
              </a:spcBef>
              <a:spcAft>
                <a:spcPct val="10000"/>
              </a:spcAft>
            </a:pPr>
            <a:r>
              <a:rPr lang="zh-CN" altLang="en-US" sz="2400" dirty="0">
                <a:solidFill>
                  <a:schemeClr val="dk1"/>
                </a:solidFill>
                <a:latin typeface="隶书" panose="02010509060101010101" pitchFamily="49" charset="-122"/>
                <a:ea typeface="隶书" panose="02010509060101010101" pitchFamily="49" charset="-122"/>
                <a:cs typeface="隶书" panose="02010509060101010101" pitchFamily="49" charset="-122"/>
                <a:sym typeface="+mn-ea"/>
              </a:rPr>
              <a:t>图</a:t>
            </a:r>
            <a:r>
              <a:rPr lang="en-US" altLang="zh-CN" sz="2400" dirty="0">
                <a:solidFill>
                  <a:schemeClr val="dk1"/>
                </a:solidFill>
                <a:latin typeface="隶书" panose="02010509060101010101" pitchFamily="49" charset="-122"/>
                <a:ea typeface="隶书" panose="02010509060101010101" pitchFamily="49" charset="-122"/>
                <a:cs typeface="隶书" panose="02010509060101010101" pitchFamily="49" charset="-122"/>
                <a:sym typeface="+mn-ea"/>
              </a:rPr>
              <a:t>5-3-1</a:t>
            </a:r>
            <a:r>
              <a:rPr lang="zh-CN" altLang="en-US" sz="2400" dirty="0">
                <a:solidFill>
                  <a:schemeClr val="dk1"/>
                </a:solidFill>
                <a:latin typeface="隶书" panose="02010509060101010101" pitchFamily="49" charset="-122"/>
                <a:ea typeface="隶书" panose="02010509060101010101" pitchFamily="49" charset="-122"/>
                <a:cs typeface="隶书" panose="02010509060101010101" pitchFamily="49" charset="-122"/>
                <a:sym typeface="+mn-ea"/>
              </a:rPr>
              <a:t>服务员要保持干净</a:t>
            </a:r>
            <a:r>
              <a:rPr lang="en-US" altLang="zh-CN" sz="2400" dirty="0">
                <a:solidFill>
                  <a:schemeClr val="dk1"/>
                </a:solidFill>
                <a:latin typeface="隶书" panose="02010509060101010101" pitchFamily="49" charset="-122"/>
                <a:ea typeface="隶书" panose="02010509060101010101" pitchFamily="49" charset="-122"/>
                <a:cs typeface="隶书" panose="02010509060101010101" pitchFamily="49" charset="-122"/>
                <a:sym typeface="+mn-ea"/>
              </a:rPr>
              <a:t>	</a:t>
            </a:r>
            <a:r>
              <a:rPr lang="zh-CN" altLang="en-US" sz="2400" dirty="0">
                <a:solidFill>
                  <a:schemeClr val="dk1"/>
                </a:solidFill>
                <a:latin typeface="隶书" panose="02010509060101010101" pitchFamily="49" charset="-122"/>
                <a:ea typeface="隶书" panose="02010509060101010101" pitchFamily="49" charset="-122"/>
                <a:cs typeface="隶书" panose="02010509060101010101" pitchFamily="49" charset="-122"/>
                <a:sym typeface="+mn-ea"/>
              </a:rPr>
              <a:t>图</a:t>
            </a:r>
            <a:r>
              <a:rPr lang="en-US" altLang="zh-CN" sz="2400" dirty="0">
                <a:solidFill>
                  <a:schemeClr val="dk1"/>
                </a:solidFill>
                <a:latin typeface="隶书" panose="02010509060101010101" pitchFamily="49" charset="-122"/>
                <a:ea typeface="隶书" panose="02010509060101010101" pitchFamily="49" charset="-122"/>
                <a:cs typeface="隶书" panose="02010509060101010101" pitchFamily="49" charset="-122"/>
                <a:sym typeface="+mn-ea"/>
              </a:rPr>
              <a:t>5-3-2</a:t>
            </a:r>
            <a:r>
              <a:rPr lang="zh-CN" altLang="en-US" sz="2400" dirty="0">
                <a:solidFill>
                  <a:schemeClr val="dk1"/>
                </a:solidFill>
                <a:latin typeface="隶书" panose="02010509060101010101" pitchFamily="49" charset="-122"/>
                <a:ea typeface="隶书" panose="02010509060101010101" pitchFamily="49" charset="-122"/>
                <a:cs typeface="隶书" panose="02010509060101010101" pitchFamily="49" charset="-122"/>
                <a:sym typeface="+mn-ea"/>
              </a:rPr>
              <a:t>岗位清洁</a:t>
            </a:r>
            <a:endParaRPr lang="zh-CN" altLang="en-US" sz="2400" dirty="0">
              <a:solidFill>
                <a:schemeClr val="dk1"/>
              </a:solidFill>
              <a:latin typeface="隶书" panose="02010509060101010101" pitchFamily="49" charset="-122"/>
              <a:ea typeface="隶书" panose="02010509060101010101" pitchFamily="49" charset="-122"/>
              <a:cs typeface="隶书" panose="02010509060101010101" pitchFamily="49" charset="-122"/>
              <a:sym typeface="+mn-ea"/>
            </a:endParaRPr>
          </a:p>
          <a:p>
            <a:pPr eaLnBrk="1" hangingPunct="1">
              <a:spcBef>
                <a:spcPct val="20000"/>
              </a:spcBef>
              <a:spcAft>
                <a:spcPct val="10000"/>
              </a:spcAft>
            </a:pPr>
            <a:r>
              <a:rPr lang="en-US" altLang="zh-CN" sz="2400" dirty="0">
                <a:solidFill>
                  <a:schemeClr val="dk1"/>
                </a:solidFill>
                <a:latin typeface="隶书" panose="02010509060101010101" pitchFamily="49" charset="-122"/>
                <a:ea typeface="隶书" panose="02010509060101010101" pitchFamily="49" charset="-122"/>
                <a:cs typeface="隶书" panose="02010509060101010101" pitchFamily="49" charset="-122"/>
                <a:sym typeface="+mn-ea"/>
              </a:rPr>
              <a:t>	</a:t>
            </a:r>
            <a:endParaRPr lang="en-US" altLang="zh-CN" sz="2400" dirty="0">
              <a:solidFill>
                <a:schemeClr val="dk1"/>
              </a:solidFill>
              <a:latin typeface="隶书" panose="02010509060101010101" pitchFamily="49" charset="-122"/>
              <a:ea typeface="隶书" panose="02010509060101010101" pitchFamily="49" charset="-122"/>
              <a:cs typeface="隶书" panose="02010509060101010101" pitchFamily="49" charset="-122"/>
              <a:sym typeface="+mn-ea"/>
            </a:endParaRPr>
          </a:p>
          <a:p>
            <a:pPr algn="l" eaLnBrk="1" hangingPunct="1">
              <a:spcBef>
                <a:spcPct val="20000"/>
              </a:spcBef>
              <a:spcAft>
                <a:spcPct val="10000"/>
              </a:spcAft>
              <a:buClrTx/>
              <a:buSzTx/>
              <a:buFontTx/>
            </a:pPr>
            <a:r>
              <a:rPr lang="en-US" altLang="zh-CN" sz="4000" dirty="0">
                <a:solidFill>
                  <a:schemeClr val="dk1"/>
                </a:solidFill>
                <a:latin typeface="隶书" panose="02010509060101010101" pitchFamily="49" charset="-122"/>
                <a:ea typeface="隶书" panose="02010509060101010101" pitchFamily="49" charset="-122"/>
                <a:cs typeface="隶书" panose="02010509060101010101" pitchFamily="49" charset="-122"/>
                <a:sym typeface="+mn-ea"/>
              </a:rPr>
              <a:t>  </a:t>
            </a:r>
            <a:r>
              <a:rPr lang="zh-CN" altLang="en-US" sz="4000" dirty="0">
                <a:solidFill>
                  <a:schemeClr val="dk1"/>
                </a:solidFill>
                <a:latin typeface="隶书" panose="02010509060101010101" pitchFamily="49" charset="-122"/>
                <a:ea typeface="隶书" panose="02010509060101010101" pitchFamily="49" charset="-122"/>
                <a:cs typeface="隶书" panose="02010509060101010101" pitchFamily="49" charset="-122"/>
                <a:sym typeface="+mn-ea"/>
              </a:rPr>
              <a:t>（三）个人素养</a:t>
            </a:r>
            <a:endParaRPr lang="zh-CN" altLang="en-US" sz="4000" dirty="0">
              <a:solidFill>
                <a:schemeClr val="dk1"/>
              </a:solidFill>
              <a:latin typeface="隶书" panose="02010509060101010101" pitchFamily="49" charset="-122"/>
              <a:ea typeface="隶书" panose="02010509060101010101" pitchFamily="49" charset="-122"/>
              <a:cs typeface="隶书" panose="02010509060101010101" pitchFamily="49" charset="-122"/>
              <a:sym typeface="+mn-ea"/>
            </a:endParaRPr>
          </a:p>
          <a:p>
            <a:pPr eaLnBrk="1" hangingPunct="1">
              <a:spcBef>
                <a:spcPct val="20000"/>
              </a:spcBef>
              <a:spcAft>
                <a:spcPct val="10000"/>
              </a:spcAft>
            </a:pPr>
            <a:r>
              <a:rPr lang="en-US" altLang="zh-CN" sz="2400" dirty="0">
                <a:solidFill>
                  <a:schemeClr val="dk1"/>
                </a:solidFill>
                <a:latin typeface="隶书" panose="02010509060101010101" pitchFamily="49" charset="-122"/>
                <a:ea typeface="隶书" panose="02010509060101010101" pitchFamily="49" charset="-122"/>
                <a:cs typeface="隶书" panose="02010509060101010101" pitchFamily="49" charset="-122"/>
                <a:sym typeface="+mn-ea"/>
              </a:rPr>
              <a:t>    </a:t>
            </a:r>
            <a:r>
              <a:rPr lang="zh-CN" altLang="en-US" sz="2400" dirty="0">
                <a:solidFill>
                  <a:schemeClr val="dk1"/>
                </a:solidFill>
                <a:latin typeface="隶书" panose="02010509060101010101" pitchFamily="49" charset="-122"/>
                <a:ea typeface="隶书" panose="02010509060101010101" pitchFamily="49" charset="-122"/>
                <a:cs typeface="隶书" panose="02010509060101010101" pitchFamily="49" charset="-122"/>
                <a:sym typeface="+mn-ea"/>
              </a:rPr>
              <a:t>服务员要有宾客至上的行业理念；要有友善热情诚恳的服务态度；要有良好的沟通能力和专业的营销能力；要有不怕脏不怕累不怕吃苦的顽强毅力；要有主动学习，不断学习的上进心。</a:t>
            </a:r>
            <a:endParaRPr lang="zh-CN" altLang="en-US" sz="2400" dirty="0">
              <a:solidFill>
                <a:schemeClr val="dk1"/>
              </a:solidFill>
              <a:latin typeface="隶书" panose="02010509060101010101" pitchFamily="49" charset="-122"/>
              <a:ea typeface="隶书" panose="02010509060101010101" pitchFamily="49" charset="-122"/>
              <a:cs typeface="隶书" panose="02010509060101010101" pitchFamily="49" charset="-122"/>
              <a:sym typeface="+mn-ea"/>
            </a:endParaRPr>
          </a:p>
        </p:txBody>
      </p:sp>
    </p:spTree>
  </p:cSld>
  <p:clrMapOvr>
    <a:masterClrMapping/>
  </p:clrMapOvr>
  <p:transition spd="slow">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blinds(horizontal)">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6">
                                            <p:txEl>
                                              <p:pRg st="1" end="1"/>
                                            </p:txEl>
                                          </p:spTgt>
                                        </p:tgtEl>
                                        <p:attrNameLst>
                                          <p:attrName>style.visibility</p:attrName>
                                        </p:attrNameLst>
                                      </p:cBhvr>
                                      <p:to>
                                        <p:strVal val="visible"/>
                                      </p:to>
                                    </p:set>
                                    <p:animEffect transition="in" filter="blinds(horizontal)">
                                      <p:cBhvr>
                                        <p:cTn id="12" dur="500"/>
                                        <p:tgtEl>
                                          <p:spTgt spid="6">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6">
                                            <p:txEl>
                                              <p:pRg st="2" end="2"/>
                                            </p:txEl>
                                          </p:spTgt>
                                        </p:tgtEl>
                                        <p:attrNameLst>
                                          <p:attrName>style.visibility</p:attrName>
                                        </p:attrNameLst>
                                      </p:cBhvr>
                                      <p:to>
                                        <p:strVal val="visible"/>
                                      </p:to>
                                    </p:set>
                                    <p:animEffect transition="in" filter="blinds(horizontal)">
                                      <p:cBhvr>
                                        <p:cTn id="17" dur="500"/>
                                        <p:tgtEl>
                                          <p:spTgt spid="6">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6">
                                            <p:txEl>
                                              <p:pRg st="3" end="3"/>
                                            </p:txEl>
                                          </p:spTgt>
                                        </p:tgtEl>
                                        <p:attrNameLst>
                                          <p:attrName>style.visibility</p:attrName>
                                        </p:attrNameLst>
                                      </p:cBhvr>
                                      <p:to>
                                        <p:strVal val="visible"/>
                                      </p:to>
                                    </p:set>
                                    <p:animEffect transition="in" filter="blinds(horizontal)">
                                      <p:cBhvr>
                                        <p:cTn id="22" dur="500"/>
                                        <p:tgtEl>
                                          <p:spTgt spid="6">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6">
                                            <p:txEl>
                                              <p:pRg st="4" end="4"/>
                                            </p:txEl>
                                          </p:spTgt>
                                        </p:tgtEl>
                                        <p:attrNameLst>
                                          <p:attrName>style.visibility</p:attrName>
                                        </p:attrNameLst>
                                      </p:cBhvr>
                                      <p:to>
                                        <p:strVal val="visible"/>
                                      </p:to>
                                    </p:set>
                                    <p:animEffect transition="in" filter="blinds(horizontal)">
                                      <p:cBhvr>
                                        <p:cTn id="27" dur="500"/>
                                        <p:tgtEl>
                                          <p:spTgt spid="6">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930650" y="1648460"/>
            <a:ext cx="4064000" cy="368300"/>
          </a:xfrm>
          <a:prstGeom prst="rect">
            <a:avLst/>
          </a:prstGeom>
          <a:noFill/>
        </p:spPr>
        <p:txBody>
          <a:bodyPr wrap="square" rtlCol="0">
            <a:spAutoFit/>
          </a:bodyPr>
          <a:lstStyle/>
          <a:p>
            <a:r>
              <a:rPr lang="en-US" altLang="zh-CN" dirty="0">
                <a:solidFill>
                  <a:schemeClr val="lt1"/>
                </a:solidFill>
                <a:latin typeface="隶书" panose="02010509060101010101" pitchFamily="49" charset="-122"/>
                <a:ea typeface="隶书" panose="02010509060101010101" pitchFamily="49" charset="-122"/>
                <a:cs typeface="隶书" panose="02010509060101010101" pitchFamily="49" charset="-122"/>
                <a:sym typeface="+mn-ea"/>
              </a:rPr>
              <a:t>1.11.1</a:t>
            </a:r>
            <a:r>
              <a:rPr lang="zh-CN" altLang="en-US" dirty="0">
                <a:solidFill>
                  <a:schemeClr val="lt1"/>
                </a:solidFill>
                <a:latin typeface="隶书" panose="02010509060101010101" pitchFamily="49" charset="-122"/>
                <a:ea typeface="隶书" panose="02010509060101010101" pitchFamily="49" charset="-122"/>
                <a:cs typeface="隶书" panose="02010509060101010101" pitchFamily="49" charset="-122"/>
                <a:sym typeface="+mn-ea"/>
              </a:rPr>
              <a:t>什么是仪容什么是仪容</a:t>
            </a:r>
            <a:endParaRPr lang="zh-CN" altLang="en-US"/>
          </a:p>
        </p:txBody>
      </p:sp>
      <p:sp>
        <p:nvSpPr>
          <p:cNvPr id="5" name="文本框 4"/>
          <p:cNvSpPr txBox="1"/>
          <p:nvPr/>
        </p:nvSpPr>
        <p:spPr>
          <a:xfrm>
            <a:off x="1606784" y="652780"/>
            <a:ext cx="6096000" cy="706755"/>
          </a:xfrm>
          <a:prstGeom prst="rect">
            <a:avLst/>
          </a:prstGeom>
          <a:noFill/>
        </p:spPr>
        <p:txBody>
          <a:bodyPr wrap="square" rtlCol="0" anchor="t">
            <a:spAutoFit/>
          </a:bodyPr>
          <a:lstStyle/>
          <a:p>
            <a:pPr eaLnBrk="1" hangingPunct="1">
              <a:spcBef>
                <a:spcPct val="20000"/>
              </a:spcBef>
              <a:spcAft>
                <a:spcPct val="10000"/>
              </a:spcAft>
            </a:pPr>
            <a:r>
              <a:rPr lang="zh-CN" altLang="en-US" sz="4000" dirty="0">
                <a:solidFill>
                  <a:schemeClr val="dk1"/>
                </a:solidFill>
                <a:latin typeface="隶书" panose="02010509060101010101" pitchFamily="49" charset="-122"/>
                <a:ea typeface="隶书" panose="02010509060101010101" pitchFamily="49" charset="-122"/>
                <a:cs typeface="隶书" panose="02010509060101010101" pitchFamily="49" charset="-122"/>
                <a:sym typeface="+mn-ea"/>
              </a:rPr>
              <a:t>四、迎领服务阶段礼仪</a:t>
            </a:r>
            <a:endParaRPr lang="zh-CN" altLang="en-US" sz="4000" dirty="0">
              <a:solidFill>
                <a:schemeClr val="tx1"/>
              </a:solidFill>
              <a:latin typeface="隶书" panose="02010509060101010101" pitchFamily="49" charset="-122"/>
              <a:ea typeface="隶书" panose="02010509060101010101" pitchFamily="49" charset="-122"/>
              <a:cs typeface="隶书" panose="02010509060101010101" pitchFamily="49" charset="-122"/>
              <a:sym typeface="+mn-ea"/>
            </a:endParaRPr>
          </a:p>
        </p:txBody>
      </p:sp>
      <p:sp>
        <p:nvSpPr>
          <p:cNvPr id="6" name="文本框 5"/>
          <p:cNvSpPr txBox="1"/>
          <p:nvPr/>
        </p:nvSpPr>
        <p:spPr>
          <a:xfrm>
            <a:off x="423545" y="1245235"/>
            <a:ext cx="11385550" cy="3552190"/>
          </a:xfrm>
          <a:prstGeom prst="rect">
            <a:avLst/>
          </a:prstGeom>
          <a:noFill/>
        </p:spPr>
        <p:txBody>
          <a:bodyPr wrap="square" rtlCol="0" anchor="t">
            <a:noAutofit/>
          </a:bodyPr>
          <a:lstStyle/>
          <a:p>
            <a:pPr eaLnBrk="1" hangingPunct="1">
              <a:spcBef>
                <a:spcPct val="20000"/>
              </a:spcBef>
              <a:spcAft>
                <a:spcPct val="10000"/>
              </a:spcAft>
            </a:pPr>
            <a:r>
              <a:rPr lang="zh-CN" altLang="en-US" sz="2400" dirty="0">
                <a:solidFill>
                  <a:schemeClr val="dk1"/>
                </a:solidFill>
                <a:latin typeface="隶书" panose="02010509060101010101" pitchFamily="49" charset="-122"/>
                <a:ea typeface="隶书" panose="02010509060101010101" pitchFamily="49" charset="-122"/>
                <a:cs typeface="隶书" panose="02010509060101010101" pitchFamily="49" charset="-122"/>
                <a:sym typeface="+mn-ea"/>
              </a:rPr>
              <a:t>（一）对已预定的客人</a:t>
            </a:r>
            <a:endParaRPr lang="zh-CN" altLang="en-US" sz="2400" dirty="0">
              <a:solidFill>
                <a:schemeClr val="dk1"/>
              </a:solidFill>
              <a:latin typeface="隶书" panose="02010509060101010101" pitchFamily="49" charset="-122"/>
              <a:ea typeface="隶书" panose="02010509060101010101" pitchFamily="49" charset="-122"/>
              <a:cs typeface="隶书" panose="02010509060101010101" pitchFamily="49" charset="-122"/>
              <a:sym typeface="+mn-ea"/>
            </a:endParaRPr>
          </a:p>
          <a:p>
            <a:pPr eaLnBrk="1" hangingPunct="1">
              <a:spcBef>
                <a:spcPct val="20000"/>
              </a:spcBef>
              <a:spcAft>
                <a:spcPct val="10000"/>
              </a:spcAft>
            </a:pPr>
            <a:r>
              <a:rPr lang="zh-CN" altLang="en-US" sz="2400" dirty="0">
                <a:solidFill>
                  <a:schemeClr val="dk1"/>
                </a:solidFill>
                <a:latin typeface="隶书" panose="02010509060101010101" pitchFamily="49" charset="-122"/>
                <a:ea typeface="隶书" panose="02010509060101010101" pitchFamily="49" charset="-122"/>
                <a:cs typeface="隶书" panose="02010509060101010101" pitchFamily="49" charset="-122"/>
                <a:sym typeface="+mn-ea"/>
              </a:rPr>
              <a:t>负责迎领服务的服务员要对餐厅当天的预约订餐情况了然于心，做好迎领的预约客人的准备，提前在餐厅大门两侧等待，将客人用车位情况及时通报，留好车位，尽显对客尊贵。当客人到达时，要与客人确认订餐信息，无误后要把客人领到所预定的包厢或餐桌。依据包厢或餐桌的用餐人数及时调整桌椅数量。</a:t>
            </a:r>
            <a:endParaRPr lang="zh-CN" altLang="en-US" sz="2400" dirty="0">
              <a:solidFill>
                <a:schemeClr val="dk1"/>
              </a:solidFill>
              <a:latin typeface="隶书" panose="02010509060101010101" pitchFamily="49" charset="-122"/>
              <a:ea typeface="隶书" panose="02010509060101010101" pitchFamily="49" charset="-122"/>
              <a:cs typeface="隶书" panose="02010509060101010101" pitchFamily="49" charset="-122"/>
              <a:sym typeface="+mn-ea"/>
            </a:endParaRPr>
          </a:p>
          <a:p>
            <a:pPr eaLnBrk="1" hangingPunct="1">
              <a:spcBef>
                <a:spcPct val="20000"/>
              </a:spcBef>
              <a:spcAft>
                <a:spcPct val="10000"/>
              </a:spcAft>
            </a:pPr>
            <a:r>
              <a:rPr lang="zh-CN" altLang="en-US" sz="2400" dirty="0">
                <a:solidFill>
                  <a:schemeClr val="dk1"/>
                </a:solidFill>
                <a:latin typeface="隶书" panose="02010509060101010101" pitchFamily="49" charset="-122"/>
                <a:ea typeface="隶书" panose="02010509060101010101" pitchFamily="49" charset="-122"/>
                <a:cs typeface="隶书" panose="02010509060101010101" pitchFamily="49" charset="-122"/>
                <a:sym typeface="+mn-ea"/>
              </a:rPr>
              <a:t>（二）对未预定的客人</a:t>
            </a:r>
            <a:endParaRPr lang="zh-CN" altLang="en-US" sz="2400" dirty="0">
              <a:solidFill>
                <a:schemeClr val="dk1"/>
              </a:solidFill>
              <a:latin typeface="隶书" panose="02010509060101010101" pitchFamily="49" charset="-122"/>
              <a:ea typeface="隶书" panose="02010509060101010101" pitchFamily="49" charset="-122"/>
              <a:cs typeface="隶书" panose="02010509060101010101" pitchFamily="49" charset="-122"/>
              <a:sym typeface="+mn-ea"/>
            </a:endParaRPr>
          </a:p>
          <a:p>
            <a:pPr eaLnBrk="1" hangingPunct="1">
              <a:spcBef>
                <a:spcPct val="20000"/>
              </a:spcBef>
              <a:spcAft>
                <a:spcPct val="10000"/>
              </a:spcAft>
            </a:pPr>
            <a:r>
              <a:rPr lang="zh-CN" altLang="en-US" sz="2400" dirty="0">
                <a:solidFill>
                  <a:schemeClr val="dk1"/>
                </a:solidFill>
                <a:latin typeface="隶书" panose="02010509060101010101" pitchFamily="49" charset="-122"/>
                <a:ea typeface="隶书" panose="02010509060101010101" pitchFamily="49" charset="-122"/>
                <a:cs typeface="隶书" panose="02010509060101010101" pitchFamily="49" charset="-122"/>
                <a:sym typeface="+mn-ea"/>
              </a:rPr>
              <a:t>负责迎领服务的服务员对未预约的散客，要主动相迎，微笑问好，热情介绍，灵活多变地把客人引领到合适的餐位用餐，距离保持在1m左右，不要超过1.5m。</a:t>
            </a:r>
            <a:endParaRPr lang="zh-CN" altLang="en-US" sz="2400" dirty="0">
              <a:solidFill>
                <a:schemeClr val="dk1"/>
              </a:solidFill>
              <a:latin typeface="隶书" panose="02010509060101010101" pitchFamily="49" charset="-122"/>
              <a:ea typeface="隶书" panose="02010509060101010101" pitchFamily="49" charset="-122"/>
              <a:cs typeface="隶书" panose="02010509060101010101" pitchFamily="49" charset="-122"/>
              <a:sym typeface="+mn-ea"/>
            </a:endParaRPr>
          </a:p>
          <a:p>
            <a:pPr eaLnBrk="1" hangingPunct="1">
              <a:spcBef>
                <a:spcPct val="20000"/>
              </a:spcBef>
              <a:spcAft>
                <a:spcPct val="10000"/>
              </a:spcAft>
            </a:pPr>
            <a:r>
              <a:rPr lang="zh-CN" altLang="en-US" sz="2400" dirty="0">
                <a:solidFill>
                  <a:schemeClr val="dk1"/>
                </a:solidFill>
                <a:latin typeface="隶书" panose="02010509060101010101" pitchFamily="49" charset="-122"/>
                <a:ea typeface="隶书" panose="02010509060101010101" pitchFamily="49" charset="-122"/>
                <a:cs typeface="隶书" panose="02010509060101010101" pitchFamily="49" charset="-122"/>
                <a:sym typeface="+mn-ea"/>
              </a:rPr>
              <a:t>（三）对无座的客人</a:t>
            </a:r>
            <a:endParaRPr lang="zh-CN" altLang="en-US" sz="2400" dirty="0">
              <a:solidFill>
                <a:schemeClr val="dk1"/>
              </a:solidFill>
              <a:latin typeface="隶书" panose="02010509060101010101" pitchFamily="49" charset="-122"/>
              <a:ea typeface="隶书" panose="02010509060101010101" pitchFamily="49" charset="-122"/>
              <a:cs typeface="隶书" panose="02010509060101010101" pitchFamily="49" charset="-122"/>
              <a:sym typeface="+mn-ea"/>
            </a:endParaRPr>
          </a:p>
          <a:p>
            <a:pPr eaLnBrk="1" hangingPunct="1">
              <a:spcBef>
                <a:spcPct val="20000"/>
              </a:spcBef>
              <a:spcAft>
                <a:spcPct val="10000"/>
              </a:spcAft>
            </a:pPr>
            <a:r>
              <a:rPr lang="zh-CN" altLang="en-US" sz="2400" dirty="0">
                <a:solidFill>
                  <a:schemeClr val="dk1"/>
                </a:solidFill>
                <a:latin typeface="隶书" panose="02010509060101010101" pitchFamily="49" charset="-122"/>
                <a:ea typeface="隶书" panose="02010509060101010101" pitchFamily="49" charset="-122"/>
                <a:cs typeface="隶书" panose="02010509060101010101" pitchFamily="49" charset="-122"/>
                <a:sym typeface="+mn-ea"/>
              </a:rPr>
              <a:t>负责迎领服务的服务员在满座的情况下，可先请无座客人在门口休息等待，若等待时间过长或者客人不愿意等待，则可大方地推荐其他餐厅，除非客人自己主动提出或者双方愿意，一般情况下不安排拼桌。</a:t>
            </a:r>
            <a:endParaRPr lang="zh-CN" altLang="en-US" sz="2400" dirty="0">
              <a:solidFill>
                <a:schemeClr val="dk1"/>
              </a:solidFill>
              <a:latin typeface="隶书" panose="02010509060101010101" pitchFamily="49" charset="-122"/>
              <a:ea typeface="隶书" panose="02010509060101010101" pitchFamily="49" charset="-122"/>
              <a:cs typeface="隶书" panose="02010509060101010101" pitchFamily="49" charset="-122"/>
              <a:sym typeface="+mn-ea"/>
            </a:endParaRPr>
          </a:p>
        </p:txBody>
      </p:sp>
    </p:spTree>
  </p:cSld>
  <p:clrMapOvr>
    <a:masterClrMapping/>
  </p:clrMapOvr>
  <p:transition spd="slow">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blinds(horizontal)">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6">
                                            <p:txEl>
                                              <p:pRg st="1" end="1"/>
                                            </p:txEl>
                                          </p:spTgt>
                                        </p:tgtEl>
                                        <p:attrNameLst>
                                          <p:attrName>style.visibility</p:attrName>
                                        </p:attrNameLst>
                                      </p:cBhvr>
                                      <p:to>
                                        <p:strVal val="visible"/>
                                      </p:to>
                                    </p:set>
                                    <p:animEffect transition="in" filter="blinds(horizontal)">
                                      <p:cBhvr>
                                        <p:cTn id="12" dur="500"/>
                                        <p:tgtEl>
                                          <p:spTgt spid="6">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6">
                                            <p:txEl>
                                              <p:pRg st="2" end="2"/>
                                            </p:txEl>
                                          </p:spTgt>
                                        </p:tgtEl>
                                        <p:attrNameLst>
                                          <p:attrName>style.visibility</p:attrName>
                                        </p:attrNameLst>
                                      </p:cBhvr>
                                      <p:to>
                                        <p:strVal val="visible"/>
                                      </p:to>
                                    </p:set>
                                    <p:animEffect transition="in" filter="blinds(horizontal)">
                                      <p:cBhvr>
                                        <p:cTn id="17" dur="500"/>
                                        <p:tgtEl>
                                          <p:spTgt spid="6">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6">
                                            <p:txEl>
                                              <p:pRg st="3" end="3"/>
                                            </p:txEl>
                                          </p:spTgt>
                                        </p:tgtEl>
                                        <p:attrNameLst>
                                          <p:attrName>style.visibility</p:attrName>
                                        </p:attrNameLst>
                                      </p:cBhvr>
                                      <p:to>
                                        <p:strVal val="visible"/>
                                      </p:to>
                                    </p:set>
                                    <p:animEffect transition="in" filter="blinds(horizontal)">
                                      <p:cBhvr>
                                        <p:cTn id="22" dur="500"/>
                                        <p:tgtEl>
                                          <p:spTgt spid="6">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6">
                                            <p:txEl>
                                              <p:pRg st="4" end="4"/>
                                            </p:txEl>
                                          </p:spTgt>
                                        </p:tgtEl>
                                        <p:attrNameLst>
                                          <p:attrName>style.visibility</p:attrName>
                                        </p:attrNameLst>
                                      </p:cBhvr>
                                      <p:to>
                                        <p:strVal val="visible"/>
                                      </p:to>
                                    </p:set>
                                    <p:animEffect transition="in" filter="blinds(horizontal)">
                                      <p:cBhvr>
                                        <p:cTn id="27" dur="500"/>
                                        <p:tgtEl>
                                          <p:spTgt spid="6">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6">
                                            <p:txEl>
                                              <p:pRg st="5" end="5"/>
                                            </p:txEl>
                                          </p:spTgt>
                                        </p:tgtEl>
                                        <p:attrNameLst>
                                          <p:attrName>style.visibility</p:attrName>
                                        </p:attrNameLst>
                                      </p:cBhvr>
                                      <p:to>
                                        <p:strVal val="visible"/>
                                      </p:to>
                                    </p:set>
                                    <p:animEffect transition="in" filter="blinds(horizontal)">
                                      <p:cBhvr>
                                        <p:cTn id="32" dur="500"/>
                                        <p:tgtEl>
                                          <p:spTgt spid="6">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930650" y="1648460"/>
            <a:ext cx="4064000" cy="368300"/>
          </a:xfrm>
          <a:prstGeom prst="rect">
            <a:avLst/>
          </a:prstGeom>
          <a:noFill/>
        </p:spPr>
        <p:txBody>
          <a:bodyPr wrap="square" rtlCol="0">
            <a:spAutoFit/>
          </a:bodyPr>
          <a:lstStyle/>
          <a:p>
            <a:r>
              <a:rPr lang="en-US" altLang="zh-CN" dirty="0">
                <a:solidFill>
                  <a:schemeClr val="lt1"/>
                </a:solidFill>
                <a:latin typeface="隶书" panose="02010509060101010101" pitchFamily="49" charset="-122"/>
                <a:ea typeface="隶书" panose="02010509060101010101" pitchFamily="49" charset="-122"/>
                <a:cs typeface="隶书" panose="02010509060101010101" pitchFamily="49" charset="-122"/>
                <a:sym typeface="+mn-ea"/>
              </a:rPr>
              <a:t>1.11.1</a:t>
            </a:r>
            <a:r>
              <a:rPr lang="zh-CN" altLang="en-US" dirty="0">
                <a:solidFill>
                  <a:schemeClr val="lt1"/>
                </a:solidFill>
                <a:latin typeface="隶书" panose="02010509060101010101" pitchFamily="49" charset="-122"/>
                <a:ea typeface="隶书" panose="02010509060101010101" pitchFamily="49" charset="-122"/>
                <a:cs typeface="隶书" panose="02010509060101010101" pitchFamily="49" charset="-122"/>
                <a:sym typeface="+mn-ea"/>
              </a:rPr>
              <a:t>什么是仪容什么是仪容</a:t>
            </a:r>
            <a:endParaRPr lang="zh-CN" altLang="en-US"/>
          </a:p>
        </p:txBody>
      </p:sp>
      <p:sp>
        <p:nvSpPr>
          <p:cNvPr id="5" name="文本框 4"/>
          <p:cNvSpPr txBox="1"/>
          <p:nvPr/>
        </p:nvSpPr>
        <p:spPr>
          <a:xfrm>
            <a:off x="1606784" y="652780"/>
            <a:ext cx="6096000" cy="706755"/>
          </a:xfrm>
          <a:prstGeom prst="rect">
            <a:avLst/>
          </a:prstGeom>
          <a:noFill/>
        </p:spPr>
        <p:txBody>
          <a:bodyPr wrap="square" rtlCol="0" anchor="t">
            <a:spAutoFit/>
          </a:bodyPr>
          <a:lstStyle/>
          <a:p>
            <a:pPr eaLnBrk="1" hangingPunct="1">
              <a:spcBef>
                <a:spcPct val="20000"/>
              </a:spcBef>
              <a:spcAft>
                <a:spcPct val="10000"/>
              </a:spcAft>
            </a:pPr>
            <a:r>
              <a:rPr lang="zh-CN" altLang="en-US" sz="4000" dirty="0">
                <a:solidFill>
                  <a:schemeClr val="dk1"/>
                </a:solidFill>
                <a:latin typeface="隶书" panose="02010509060101010101" pitchFamily="49" charset="-122"/>
                <a:ea typeface="隶书" panose="02010509060101010101" pitchFamily="49" charset="-122"/>
                <a:cs typeface="隶书" panose="02010509060101010101" pitchFamily="49" charset="-122"/>
                <a:sym typeface="+mn-ea"/>
              </a:rPr>
              <a:t>五、值台服务阶段礼仪</a:t>
            </a:r>
            <a:endParaRPr lang="zh-CN" altLang="en-US" sz="4000" dirty="0">
              <a:solidFill>
                <a:schemeClr val="tx1"/>
              </a:solidFill>
              <a:latin typeface="隶书" panose="02010509060101010101" pitchFamily="49" charset="-122"/>
              <a:ea typeface="隶书" panose="02010509060101010101" pitchFamily="49" charset="-122"/>
              <a:cs typeface="隶书" panose="02010509060101010101" pitchFamily="49" charset="-122"/>
              <a:sym typeface="+mn-ea"/>
            </a:endParaRPr>
          </a:p>
        </p:txBody>
      </p:sp>
      <p:sp>
        <p:nvSpPr>
          <p:cNvPr id="6" name="文本框 5"/>
          <p:cNvSpPr txBox="1"/>
          <p:nvPr/>
        </p:nvSpPr>
        <p:spPr>
          <a:xfrm>
            <a:off x="834390" y="1359535"/>
            <a:ext cx="10648315" cy="4267835"/>
          </a:xfrm>
          <a:prstGeom prst="rect">
            <a:avLst/>
          </a:prstGeom>
          <a:noFill/>
        </p:spPr>
        <p:txBody>
          <a:bodyPr wrap="square" rtlCol="0" anchor="t">
            <a:noAutofit/>
          </a:bodyPr>
          <a:lstStyle/>
          <a:p>
            <a:pPr eaLnBrk="1" hangingPunct="1">
              <a:spcBef>
                <a:spcPct val="20000"/>
              </a:spcBef>
              <a:spcAft>
                <a:spcPct val="10000"/>
              </a:spcAft>
            </a:pPr>
            <a:r>
              <a:rPr lang="zh-CN" altLang="en-US" sz="2400" dirty="0">
                <a:solidFill>
                  <a:schemeClr val="dk1"/>
                </a:solidFill>
                <a:latin typeface="隶书" panose="02010509060101010101" pitchFamily="49" charset="-122"/>
                <a:ea typeface="隶书" panose="02010509060101010101" pitchFamily="49" charset="-122"/>
                <a:cs typeface="隶书" panose="02010509060101010101" pitchFamily="49" charset="-122"/>
                <a:sym typeface="+mn-ea"/>
              </a:rPr>
              <a:t>（一）点菜服务礼仪</a:t>
            </a:r>
            <a:endParaRPr lang="zh-CN" altLang="en-US" sz="2400" dirty="0">
              <a:solidFill>
                <a:schemeClr val="dk1"/>
              </a:solidFill>
              <a:latin typeface="隶书" panose="02010509060101010101" pitchFamily="49" charset="-122"/>
              <a:ea typeface="隶书" panose="02010509060101010101" pitchFamily="49" charset="-122"/>
              <a:cs typeface="隶书" panose="02010509060101010101" pitchFamily="49" charset="-122"/>
              <a:sym typeface="+mn-ea"/>
            </a:endParaRPr>
          </a:p>
          <a:p>
            <a:pPr eaLnBrk="1" hangingPunct="1">
              <a:spcBef>
                <a:spcPct val="20000"/>
              </a:spcBef>
              <a:spcAft>
                <a:spcPct val="10000"/>
              </a:spcAft>
            </a:pPr>
            <a:r>
              <a:rPr lang="zh-CN" altLang="en-US" sz="2400" dirty="0">
                <a:solidFill>
                  <a:schemeClr val="dk1"/>
                </a:solidFill>
                <a:latin typeface="隶书" panose="02010509060101010101" pitchFamily="49" charset="-122"/>
                <a:ea typeface="隶书" panose="02010509060101010101" pitchFamily="49" charset="-122"/>
                <a:cs typeface="隶书" panose="02010509060101010101" pitchFamily="49" charset="-122"/>
                <a:sym typeface="+mn-ea"/>
              </a:rPr>
              <a:t>负责值台服务的服务员在客人坐稳以后递上菜单。菜单要保证无污损，字迹清晰，价格明了，递菜单时态度谦虚。如扫码点餐，则言语温和地向客人介绍使用方法，并协助其完成点菜，切忌嘲笑挖苦。</a:t>
            </a:r>
            <a:endParaRPr lang="zh-CN" altLang="en-US" sz="2400" dirty="0">
              <a:solidFill>
                <a:schemeClr val="dk1"/>
              </a:solidFill>
              <a:latin typeface="隶书" panose="02010509060101010101" pitchFamily="49" charset="-122"/>
              <a:ea typeface="隶书" panose="02010509060101010101" pitchFamily="49" charset="-122"/>
              <a:cs typeface="隶书" panose="02010509060101010101" pitchFamily="49" charset="-122"/>
              <a:sym typeface="+mn-ea"/>
            </a:endParaRPr>
          </a:p>
          <a:p>
            <a:pPr eaLnBrk="1" hangingPunct="1">
              <a:spcBef>
                <a:spcPct val="20000"/>
              </a:spcBef>
              <a:spcAft>
                <a:spcPct val="10000"/>
              </a:spcAft>
            </a:pPr>
            <a:r>
              <a:rPr lang="zh-CN" altLang="en-US" sz="2400" dirty="0">
                <a:solidFill>
                  <a:schemeClr val="dk1"/>
                </a:solidFill>
                <a:latin typeface="隶书" panose="02010509060101010101" pitchFamily="49" charset="-122"/>
                <a:ea typeface="隶书" panose="02010509060101010101" pitchFamily="49" charset="-122"/>
                <a:cs typeface="隶书" panose="02010509060101010101" pitchFamily="49" charset="-122"/>
                <a:sym typeface="+mn-ea"/>
              </a:rPr>
              <a:t>值台服务员要耐心等待客人点菜，认真介绍菜品。客人拿到菜单以后，值台服务员要耐心等待，让客人有思考的时间，要及时回答客人的提问，简明扼要介绍每道菜的特色，适时介绍本店特色。</a:t>
            </a:r>
            <a:endParaRPr lang="zh-CN" altLang="en-US" sz="2400" dirty="0">
              <a:solidFill>
                <a:schemeClr val="dk1"/>
              </a:solidFill>
              <a:latin typeface="隶书" panose="02010509060101010101" pitchFamily="49" charset="-122"/>
              <a:ea typeface="隶书" panose="02010509060101010101" pitchFamily="49" charset="-122"/>
              <a:cs typeface="隶书" panose="02010509060101010101" pitchFamily="49" charset="-122"/>
              <a:sym typeface="+mn-ea"/>
            </a:endParaRPr>
          </a:p>
          <a:p>
            <a:pPr eaLnBrk="1" hangingPunct="1">
              <a:spcBef>
                <a:spcPct val="20000"/>
              </a:spcBef>
              <a:spcAft>
                <a:spcPct val="10000"/>
              </a:spcAft>
            </a:pPr>
            <a:r>
              <a:rPr lang="zh-CN" altLang="en-US" sz="2400" dirty="0">
                <a:solidFill>
                  <a:schemeClr val="dk1"/>
                </a:solidFill>
                <a:latin typeface="隶书" panose="02010509060101010101" pitchFamily="49" charset="-122"/>
                <a:ea typeface="隶书" panose="02010509060101010101" pitchFamily="49" charset="-122"/>
                <a:cs typeface="隶书" panose="02010509060101010101" pitchFamily="49" charset="-122"/>
                <a:sym typeface="+mn-ea"/>
              </a:rPr>
              <a:t>值台服务员要灵活搭配菜单，详细记录。如果客人点了相似的菜，服务员要及时说明，并且为客人提供有参考价值的菜品搭配，对客人点好的菜品，要及时准确地传递到后厨。</a:t>
            </a:r>
            <a:endParaRPr lang="zh-CN" altLang="en-US" sz="2400" dirty="0">
              <a:solidFill>
                <a:schemeClr val="dk1"/>
              </a:solidFill>
              <a:latin typeface="隶书" panose="02010509060101010101" pitchFamily="49" charset="-122"/>
              <a:ea typeface="隶书" panose="02010509060101010101" pitchFamily="49" charset="-122"/>
              <a:cs typeface="隶书" panose="02010509060101010101" pitchFamily="49" charset="-122"/>
              <a:sym typeface="+mn-ea"/>
            </a:endParaRPr>
          </a:p>
        </p:txBody>
      </p:sp>
    </p:spTree>
  </p:cSld>
  <p:clrMapOvr>
    <a:masterClrMapping/>
  </p:clrMapOvr>
  <p:transition spd="slow">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blinds(horizontal)">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6">
                                            <p:txEl>
                                              <p:pRg st="1" end="1"/>
                                            </p:txEl>
                                          </p:spTgt>
                                        </p:tgtEl>
                                        <p:attrNameLst>
                                          <p:attrName>style.visibility</p:attrName>
                                        </p:attrNameLst>
                                      </p:cBhvr>
                                      <p:to>
                                        <p:strVal val="visible"/>
                                      </p:to>
                                    </p:set>
                                    <p:animEffect transition="in" filter="blinds(horizontal)">
                                      <p:cBhvr>
                                        <p:cTn id="12" dur="500"/>
                                        <p:tgtEl>
                                          <p:spTgt spid="6">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6">
                                            <p:txEl>
                                              <p:pRg st="2" end="2"/>
                                            </p:txEl>
                                          </p:spTgt>
                                        </p:tgtEl>
                                        <p:attrNameLst>
                                          <p:attrName>style.visibility</p:attrName>
                                        </p:attrNameLst>
                                      </p:cBhvr>
                                      <p:to>
                                        <p:strVal val="visible"/>
                                      </p:to>
                                    </p:set>
                                    <p:animEffect transition="in" filter="blinds(horizontal)">
                                      <p:cBhvr>
                                        <p:cTn id="17" dur="500"/>
                                        <p:tgtEl>
                                          <p:spTgt spid="6">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6">
                                            <p:txEl>
                                              <p:pRg st="3" end="3"/>
                                            </p:txEl>
                                          </p:spTgt>
                                        </p:tgtEl>
                                        <p:attrNameLst>
                                          <p:attrName>style.visibility</p:attrName>
                                        </p:attrNameLst>
                                      </p:cBhvr>
                                      <p:to>
                                        <p:strVal val="visible"/>
                                      </p:to>
                                    </p:set>
                                    <p:animEffect transition="in" filter="blinds(horizontal)">
                                      <p:cBhvr>
                                        <p:cTn id="22" dur="500"/>
                                        <p:tgtEl>
                                          <p:spTgt spid="6">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930650" y="1648460"/>
            <a:ext cx="4064000" cy="368300"/>
          </a:xfrm>
          <a:prstGeom prst="rect">
            <a:avLst/>
          </a:prstGeom>
          <a:noFill/>
        </p:spPr>
        <p:txBody>
          <a:bodyPr wrap="square" rtlCol="0">
            <a:spAutoFit/>
          </a:bodyPr>
          <a:lstStyle/>
          <a:p>
            <a:r>
              <a:rPr lang="en-US" altLang="zh-CN" dirty="0">
                <a:solidFill>
                  <a:schemeClr val="lt1"/>
                </a:solidFill>
                <a:latin typeface="隶书" panose="02010509060101010101" pitchFamily="49" charset="-122"/>
                <a:ea typeface="隶书" panose="02010509060101010101" pitchFamily="49" charset="-122"/>
                <a:cs typeface="隶书" panose="02010509060101010101" pitchFamily="49" charset="-122"/>
                <a:sym typeface="+mn-ea"/>
              </a:rPr>
              <a:t>1.11.1</a:t>
            </a:r>
            <a:r>
              <a:rPr lang="zh-CN" altLang="en-US" dirty="0">
                <a:solidFill>
                  <a:schemeClr val="lt1"/>
                </a:solidFill>
                <a:latin typeface="隶书" panose="02010509060101010101" pitchFamily="49" charset="-122"/>
                <a:ea typeface="隶书" panose="02010509060101010101" pitchFamily="49" charset="-122"/>
                <a:cs typeface="隶书" panose="02010509060101010101" pitchFamily="49" charset="-122"/>
                <a:sym typeface="+mn-ea"/>
              </a:rPr>
              <a:t>什么是仪容什么是仪容</a:t>
            </a:r>
            <a:endParaRPr lang="zh-CN" altLang="en-US"/>
          </a:p>
        </p:txBody>
      </p:sp>
      <p:sp>
        <p:nvSpPr>
          <p:cNvPr id="5" name="文本框 4"/>
          <p:cNvSpPr txBox="1"/>
          <p:nvPr/>
        </p:nvSpPr>
        <p:spPr>
          <a:xfrm>
            <a:off x="1606784" y="652780"/>
            <a:ext cx="6096000" cy="706755"/>
          </a:xfrm>
          <a:prstGeom prst="rect">
            <a:avLst/>
          </a:prstGeom>
          <a:noFill/>
        </p:spPr>
        <p:txBody>
          <a:bodyPr wrap="square" rtlCol="0" anchor="t">
            <a:spAutoFit/>
          </a:bodyPr>
          <a:lstStyle/>
          <a:p>
            <a:pPr eaLnBrk="1" hangingPunct="1">
              <a:spcBef>
                <a:spcPct val="20000"/>
              </a:spcBef>
              <a:spcAft>
                <a:spcPct val="10000"/>
              </a:spcAft>
            </a:pPr>
            <a:r>
              <a:rPr lang="zh-CN" altLang="en-US" sz="4000" dirty="0">
                <a:solidFill>
                  <a:schemeClr val="dk1"/>
                </a:solidFill>
                <a:latin typeface="隶书" panose="02010509060101010101" pitchFamily="49" charset="-122"/>
                <a:ea typeface="隶书" panose="02010509060101010101" pitchFamily="49" charset="-122"/>
                <a:cs typeface="隶书" panose="02010509060101010101" pitchFamily="49" charset="-122"/>
                <a:sym typeface="+mn-ea"/>
              </a:rPr>
              <a:t>五、值台服务阶段礼仪</a:t>
            </a:r>
            <a:endParaRPr lang="zh-CN" altLang="en-US" sz="4000" dirty="0">
              <a:solidFill>
                <a:schemeClr val="tx1"/>
              </a:solidFill>
              <a:latin typeface="隶书" panose="02010509060101010101" pitchFamily="49" charset="-122"/>
              <a:ea typeface="隶书" panose="02010509060101010101" pitchFamily="49" charset="-122"/>
              <a:cs typeface="隶书" panose="02010509060101010101" pitchFamily="49" charset="-122"/>
              <a:sym typeface="+mn-ea"/>
            </a:endParaRPr>
          </a:p>
        </p:txBody>
      </p:sp>
      <p:sp>
        <p:nvSpPr>
          <p:cNvPr id="6" name="文本框 5"/>
          <p:cNvSpPr txBox="1"/>
          <p:nvPr/>
        </p:nvSpPr>
        <p:spPr>
          <a:xfrm>
            <a:off x="868680" y="1359535"/>
            <a:ext cx="10920095" cy="3552190"/>
          </a:xfrm>
          <a:prstGeom prst="rect">
            <a:avLst/>
          </a:prstGeom>
          <a:noFill/>
        </p:spPr>
        <p:txBody>
          <a:bodyPr wrap="square" rtlCol="0" anchor="t">
            <a:noAutofit/>
          </a:bodyPr>
          <a:lstStyle/>
          <a:p>
            <a:pPr eaLnBrk="1" hangingPunct="1">
              <a:spcBef>
                <a:spcPct val="20000"/>
              </a:spcBef>
              <a:spcAft>
                <a:spcPct val="10000"/>
              </a:spcAft>
            </a:pPr>
            <a:r>
              <a:rPr lang="zh-CN" altLang="en-US" sz="2400" dirty="0">
                <a:solidFill>
                  <a:schemeClr val="dk1"/>
                </a:solidFill>
                <a:latin typeface="隶书" panose="02010509060101010101" pitchFamily="49" charset="-122"/>
                <a:ea typeface="隶书" panose="02010509060101010101" pitchFamily="49" charset="-122"/>
                <a:cs typeface="隶书" panose="02010509060101010101" pitchFamily="49" charset="-122"/>
                <a:sym typeface="+mn-ea"/>
              </a:rPr>
              <a:t>（二）上菜服务礼仪</a:t>
            </a:r>
            <a:endParaRPr lang="zh-CN" altLang="en-US" sz="2400" dirty="0">
              <a:solidFill>
                <a:schemeClr val="dk1"/>
              </a:solidFill>
              <a:latin typeface="隶书" panose="02010509060101010101" pitchFamily="49" charset="-122"/>
              <a:ea typeface="隶书" panose="02010509060101010101" pitchFamily="49" charset="-122"/>
              <a:cs typeface="隶书" panose="02010509060101010101" pitchFamily="49" charset="-122"/>
              <a:sym typeface="+mn-ea"/>
            </a:endParaRPr>
          </a:p>
          <a:p>
            <a:pPr eaLnBrk="1" hangingPunct="1">
              <a:spcBef>
                <a:spcPct val="20000"/>
              </a:spcBef>
              <a:spcAft>
                <a:spcPct val="10000"/>
              </a:spcAft>
            </a:pPr>
            <a:r>
              <a:rPr lang="en-US" altLang="zh-CN" sz="2400" dirty="0">
                <a:solidFill>
                  <a:schemeClr val="dk1"/>
                </a:solidFill>
                <a:latin typeface="隶书" panose="02010509060101010101" pitchFamily="49" charset="-122"/>
                <a:ea typeface="隶书" panose="02010509060101010101" pitchFamily="49" charset="-122"/>
                <a:cs typeface="隶书" panose="02010509060101010101" pitchFamily="49" charset="-122"/>
                <a:sym typeface="+mn-ea"/>
              </a:rPr>
              <a:t>1.</a:t>
            </a:r>
            <a:r>
              <a:rPr lang="zh-CN" altLang="en-US" sz="2400" dirty="0">
                <a:solidFill>
                  <a:schemeClr val="dk1"/>
                </a:solidFill>
                <a:latin typeface="隶书" panose="02010509060101010101" pitchFamily="49" charset="-122"/>
                <a:ea typeface="隶书" panose="02010509060101010101" pitchFamily="49" charset="-122"/>
                <a:cs typeface="隶书" panose="02010509060101010101" pitchFamily="49" charset="-122"/>
                <a:sym typeface="+mn-ea"/>
              </a:rPr>
              <a:t>找准上菜位置。上菜的位置应该在副主人右边第一位和第二位之间，上菜时候要使用类似</a:t>
            </a:r>
            <a:r>
              <a:rPr lang="en-US" altLang="zh-CN" sz="2400" dirty="0">
                <a:solidFill>
                  <a:schemeClr val="dk1"/>
                </a:solidFill>
                <a:latin typeface="隶书" panose="02010509060101010101" pitchFamily="49" charset="-122"/>
                <a:ea typeface="隶书" panose="02010509060101010101" pitchFamily="49" charset="-122"/>
                <a:cs typeface="隶书" panose="02010509060101010101" pitchFamily="49" charset="-122"/>
                <a:sym typeface="+mn-ea"/>
              </a:rPr>
              <a:t>“</a:t>
            </a:r>
            <a:r>
              <a:rPr lang="zh-CN" altLang="en-US" sz="2400" dirty="0">
                <a:solidFill>
                  <a:schemeClr val="dk1"/>
                </a:solidFill>
                <a:latin typeface="隶书" panose="02010509060101010101" pitchFamily="49" charset="-122"/>
                <a:ea typeface="隶书" panose="02010509060101010101" pitchFamily="49" charset="-122"/>
                <a:cs typeface="隶书" panose="02010509060101010101" pitchFamily="49" charset="-122"/>
                <a:sym typeface="+mn-ea"/>
              </a:rPr>
              <a:t>对不起，打扰一下</a:t>
            </a:r>
            <a:r>
              <a:rPr lang="en-US" altLang="zh-CN" sz="2400" dirty="0">
                <a:solidFill>
                  <a:schemeClr val="dk1"/>
                </a:solidFill>
                <a:latin typeface="隶书" panose="02010509060101010101" pitchFamily="49" charset="-122"/>
                <a:ea typeface="隶书" panose="02010509060101010101" pitchFamily="49" charset="-122"/>
                <a:cs typeface="隶书" panose="02010509060101010101" pitchFamily="49" charset="-122"/>
                <a:sym typeface="+mn-ea"/>
              </a:rPr>
              <a:t>”</a:t>
            </a:r>
            <a:r>
              <a:rPr lang="zh-CN" altLang="en-US" sz="2400" dirty="0">
                <a:solidFill>
                  <a:schemeClr val="dk1"/>
                </a:solidFill>
                <a:latin typeface="隶书" panose="02010509060101010101" pitchFamily="49" charset="-122"/>
                <a:ea typeface="隶书" panose="02010509060101010101" pitchFamily="49" charset="-122"/>
                <a:cs typeface="隶书" panose="02010509060101010101" pitchFamily="49" charset="-122"/>
                <a:sym typeface="+mn-ea"/>
              </a:rPr>
              <a:t>的语句来提醒宾客注意；每上一道新蔡，都要先把新菜旋转至主宾前面，或当上整只鸡、鸭、鱼时，鸡头鱼头鸭头应该朝主宾，以示尊重。</a:t>
            </a:r>
            <a:endParaRPr lang="zh-CN" altLang="en-US" sz="2400" dirty="0">
              <a:solidFill>
                <a:schemeClr val="dk1"/>
              </a:solidFill>
              <a:latin typeface="隶书" panose="02010509060101010101" pitchFamily="49" charset="-122"/>
              <a:ea typeface="隶书" panose="02010509060101010101" pitchFamily="49" charset="-122"/>
              <a:cs typeface="隶书" panose="02010509060101010101" pitchFamily="49" charset="-122"/>
              <a:sym typeface="+mn-ea"/>
            </a:endParaRPr>
          </a:p>
          <a:p>
            <a:pPr eaLnBrk="1" hangingPunct="1">
              <a:spcBef>
                <a:spcPct val="20000"/>
              </a:spcBef>
              <a:spcAft>
                <a:spcPct val="10000"/>
              </a:spcAft>
            </a:pPr>
            <a:r>
              <a:rPr lang="en-US" altLang="zh-CN" sz="2400" dirty="0">
                <a:solidFill>
                  <a:schemeClr val="dk1"/>
                </a:solidFill>
                <a:latin typeface="隶书" panose="02010509060101010101" pitchFamily="49" charset="-122"/>
                <a:ea typeface="隶书" panose="02010509060101010101" pitchFamily="49" charset="-122"/>
                <a:cs typeface="隶书" panose="02010509060101010101" pitchFamily="49" charset="-122"/>
                <a:sym typeface="+mn-ea"/>
              </a:rPr>
              <a:t>2.</a:t>
            </a:r>
            <a:r>
              <a:rPr lang="zh-CN" altLang="en-US" sz="2400" dirty="0">
                <a:solidFill>
                  <a:schemeClr val="dk1"/>
                </a:solidFill>
                <a:latin typeface="隶书" panose="02010509060101010101" pitchFamily="49" charset="-122"/>
                <a:ea typeface="隶书" panose="02010509060101010101" pitchFamily="49" charset="-122"/>
                <a:cs typeface="隶书" panose="02010509060101010101" pitchFamily="49" charset="-122"/>
                <a:sym typeface="+mn-ea"/>
              </a:rPr>
              <a:t>找准上菜时机。上菜应避免在行祝酒或者致辞环节，以免打扰整体氛围。</a:t>
            </a:r>
            <a:endParaRPr lang="zh-CN" altLang="en-US" sz="2400" dirty="0">
              <a:solidFill>
                <a:schemeClr val="dk1"/>
              </a:solidFill>
              <a:latin typeface="隶书" panose="02010509060101010101" pitchFamily="49" charset="-122"/>
              <a:ea typeface="隶书" panose="02010509060101010101" pitchFamily="49" charset="-122"/>
              <a:cs typeface="隶书" panose="02010509060101010101" pitchFamily="49" charset="-122"/>
              <a:sym typeface="+mn-ea"/>
            </a:endParaRPr>
          </a:p>
          <a:p>
            <a:pPr eaLnBrk="1" hangingPunct="1">
              <a:spcBef>
                <a:spcPct val="20000"/>
              </a:spcBef>
              <a:spcAft>
                <a:spcPct val="10000"/>
              </a:spcAft>
            </a:pPr>
            <a:r>
              <a:rPr lang="en-US" altLang="zh-CN" sz="2400" dirty="0">
                <a:solidFill>
                  <a:schemeClr val="dk1"/>
                </a:solidFill>
                <a:latin typeface="隶书" panose="02010509060101010101" pitchFamily="49" charset="-122"/>
                <a:ea typeface="隶书" panose="02010509060101010101" pitchFamily="49" charset="-122"/>
                <a:cs typeface="隶书" panose="02010509060101010101" pitchFamily="49" charset="-122"/>
                <a:sym typeface="+mn-ea"/>
              </a:rPr>
              <a:t>3.</a:t>
            </a:r>
            <a:r>
              <a:rPr lang="zh-CN" altLang="en-US" sz="2400" dirty="0">
                <a:solidFill>
                  <a:schemeClr val="dk1"/>
                </a:solidFill>
                <a:latin typeface="隶书" panose="02010509060101010101" pitchFamily="49" charset="-122"/>
                <a:ea typeface="隶书" panose="02010509060101010101" pitchFamily="49" charset="-122"/>
                <a:cs typeface="隶书" panose="02010509060101010101" pitchFamily="49" charset="-122"/>
                <a:sym typeface="+mn-ea"/>
              </a:rPr>
              <a:t>找准上菜顺序。中餐上菜的一般顺序是：先冷盘、后热炒、大菜、汤，中间穿插面点，最后水果。当来宾吃去</a:t>
            </a:r>
            <a:r>
              <a:rPr lang="en-US" altLang="zh-CN" sz="2400" dirty="0">
                <a:solidFill>
                  <a:schemeClr val="dk1"/>
                </a:solidFill>
                <a:latin typeface="隶书" panose="02010509060101010101" pitchFamily="49" charset="-122"/>
                <a:ea typeface="隶书" panose="02010509060101010101" pitchFamily="49" charset="-122"/>
                <a:cs typeface="隶书" panose="02010509060101010101" pitchFamily="49" charset="-122"/>
                <a:sym typeface="+mn-ea"/>
              </a:rPr>
              <a:t>2/3</a:t>
            </a:r>
            <a:r>
              <a:rPr lang="zh-CN" altLang="en-US" sz="2400" dirty="0">
                <a:solidFill>
                  <a:schemeClr val="dk1"/>
                </a:solidFill>
                <a:latin typeface="隶书" panose="02010509060101010101" pitchFamily="49" charset="-122"/>
                <a:ea typeface="隶书" panose="02010509060101010101" pitchFamily="49" charset="-122"/>
                <a:cs typeface="隶书" panose="02010509060101010101" pitchFamily="49" charset="-122"/>
                <a:sym typeface="+mn-ea"/>
              </a:rPr>
              <a:t>左右的冷盘时，就上第一道菜，把菜放在主宾前面，将没吃完的冷盘移向副主人一边。</a:t>
            </a:r>
            <a:endParaRPr lang="zh-CN" altLang="en-US" sz="2400" dirty="0">
              <a:solidFill>
                <a:schemeClr val="dk1"/>
              </a:solidFill>
              <a:latin typeface="隶书" panose="02010509060101010101" pitchFamily="49" charset="-122"/>
              <a:ea typeface="隶书" panose="02010509060101010101" pitchFamily="49" charset="-122"/>
              <a:cs typeface="隶书" panose="02010509060101010101" pitchFamily="49" charset="-122"/>
              <a:sym typeface="+mn-ea"/>
            </a:endParaRPr>
          </a:p>
          <a:p>
            <a:pPr eaLnBrk="1" hangingPunct="1">
              <a:spcBef>
                <a:spcPct val="20000"/>
              </a:spcBef>
              <a:spcAft>
                <a:spcPct val="10000"/>
              </a:spcAft>
            </a:pPr>
            <a:r>
              <a:rPr lang="zh-CN" altLang="en-US" sz="2400" dirty="0">
                <a:solidFill>
                  <a:schemeClr val="dk1"/>
                </a:solidFill>
                <a:latin typeface="隶书" panose="02010509060101010101" pitchFamily="49" charset="-122"/>
                <a:ea typeface="隶书" panose="02010509060101010101" pitchFamily="49" charset="-122"/>
                <a:cs typeface="隶书" panose="02010509060101010101" pitchFamily="49" charset="-122"/>
                <a:sym typeface="+mn-ea"/>
              </a:rPr>
              <a:t>大声介绍菜品。没上一道菜时，应该大声报菜名，尤其是特色菜更是要声音洪亮，辞藻恰当，当菜上齐后，应里面提醒客人</a:t>
            </a:r>
            <a:r>
              <a:rPr lang="en-US" altLang="zh-CN" sz="2400" dirty="0">
                <a:solidFill>
                  <a:schemeClr val="dk1"/>
                </a:solidFill>
                <a:latin typeface="隶书" panose="02010509060101010101" pitchFamily="49" charset="-122"/>
                <a:ea typeface="隶书" panose="02010509060101010101" pitchFamily="49" charset="-122"/>
                <a:cs typeface="隶书" panose="02010509060101010101" pitchFamily="49" charset="-122"/>
                <a:sym typeface="+mn-ea"/>
              </a:rPr>
              <a:t>“</a:t>
            </a:r>
            <a:r>
              <a:rPr lang="zh-CN" altLang="en-US" sz="2400" dirty="0">
                <a:solidFill>
                  <a:schemeClr val="dk1"/>
                </a:solidFill>
                <a:latin typeface="隶书" panose="02010509060101010101" pitchFamily="49" charset="-122"/>
                <a:ea typeface="隶书" panose="02010509060101010101" pitchFamily="49" charset="-122"/>
                <a:cs typeface="隶书" panose="02010509060101010101" pitchFamily="49" charset="-122"/>
                <a:sym typeface="+mn-ea"/>
              </a:rPr>
              <a:t>您的菜已经上齐，请慢用。</a:t>
            </a:r>
            <a:r>
              <a:rPr lang="en-US" altLang="zh-CN" sz="2400" dirty="0">
                <a:solidFill>
                  <a:schemeClr val="dk1"/>
                </a:solidFill>
                <a:latin typeface="隶书" panose="02010509060101010101" pitchFamily="49" charset="-122"/>
                <a:ea typeface="隶书" panose="02010509060101010101" pitchFamily="49" charset="-122"/>
                <a:cs typeface="隶书" panose="02010509060101010101" pitchFamily="49" charset="-122"/>
                <a:sym typeface="+mn-ea"/>
              </a:rPr>
              <a:t>”</a:t>
            </a:r>
            <a:endParaRPr lang="en-US" altLang="zh-CN" sz="2400" dirty="0">
              <a:solidFill>
                <a:schemeClr val="dk1"/>
              </a:solidFill>
              <a:latin typeface="隶书" panose="02010509060101010101" pitchFamily="49" charset="-122"/>
              <a:ea typeface="隶书" panose="02010509060101010101" pitchFamily="49" charset="-122"/>
              <a:cs typeface="隶书" panose="02010509060101010101" pitchFamily="49" charset="-122"/>
              <a:sym typeface="+mn-ea"/>
            </a:endParaRPr>
          </a:p>
        </p:txBody>
      </p:sp>
    </p:spTree>
  </p:cSld>
  <p:clrMapOvr>
    <a:masterClrMapping/>
  </p:clrMapOvr>
  <p:transition spd="slow">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blinds(horizontal)">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6">
                                            <p:txEl>
                                              <p:pRg st="1" end="1"/>
                                            </p:txEl>
                                          </p:spTgt>
                                        </p:tgtEl>
                                        <p:attrNameLst>
                                          <p:attrName>style.visibility</p:attrName>
                                        </p:attrNameLst>
                                      </p:cBhvr>
                                      <p:to>
                                        <p:strVal val="visible"/>
                                      </p:to>
                                    </p:set>
                                    <p:animEffect transition="in" filter="blinds(horizontal)">
                                      <p:cBhvr>
                                        <p:cTn id="12" dur="500"/>
                                        <p:tgtEl>
                                          <p:spTgt spid="6">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6">
                                            <p:txEl>
                                              <p:pRg st="2" end="2"/>
                                            </p:txEl>
                                          </p:spTgt>
                                        </p:tgtEl>
                                        <p:attrNameLst>
                                          <p:attrName>style.visibility</p:attrName>
                                        </p:attrNameLst>
                                      </p:cBhvr>
                                      <p:to>
                                        <p:strVal val="visible"/>
                                      </p:to>
                                    </p:set>
                                    <p:animEffect transition="in" filter="blinds(horizontal)">
                                      <p:cBhvr>
                                        <p:cTn id="17" dur="500"/>
                                        <p:tgtEl>
                                          <p:spTgt spid="6">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6">
                                            <p:txEl>
                                              <p:pRg st="3" end="3"/>
                                            </p:txEl>
                                          </p:spTgt>
                                        </p:tgtEl>
                                        <p:attrNameLst>
                                          <p:attrName>style.visibility</p:attrName>
                                        </p:attrNameLst>
                                      </p:cBhvr>
                                      <p:to>
                                        <p:strVal val="visible"/>
                                      </p:to>
                                    </p:set>
                                    <p:animEffect transition="in" filter="blinds(horizontal)">
                                      <p:cBhvr>
                                        <p:cTn id="22" dur="500"/>
                                        <p:tgtEl>
                                          <p:spTgt spid="6">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6">
                                            <p:txEl>
                                              <p:pRg st="4" end="4"/>
                                            </p:txEl>
                                          </p:spTgt>
                                        </p:tgtEl>
                                        <p:attrNameLst>
                                          <p:attrName>style.visibility</p:attrName>
                                        </p:attrNameLst>
                                      </p:cBhvr>
                                      <p:to>
                                        <p:strVal val="visible"/>
                                      </p:to>
                                    </p:set>
                                    <p:animEffect transition="in" filter="blinds(horizontal)">
                                      <p:cBhvr>
                                        <p:cTn id="27" dur="500"/>
                                        <p:tgtEl>
                                          <p:spTgt spid="6">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930650" y="1648460"/>
            <a:ext cx="4064000" cy="368300"/>
          </a:xfrm>
          <a:prstGeom prst="rect">
            <a:avLst/>
          </a:prstGeom>
          <a:noFill/>
        </p:spPr>
        <p:txBody>
          <a:bodyPr wrap="square" rtlCol="0">
            <a:spAutoFit/>
          </a:bodyPr>
          <a:lstStyle/>
          <a:p>
            <a:r>
              <a:rPr lang="en-US" altLang="zh-CN" dirty="0">
                <a:solidFill>
                  <a:schemeClr val="lt1"/>
                </a:solidFill>
                <a:latin typeface="隶书" panose="02010509060101010101" pitchFamily="49" charset="-122"/>
                <a:ea typeface="隶书" panose="02010509060101010101" pitchFamily="49" charset="-122"/>
                <a:cs typeface="隶书" panose="02010509060101010101" pitchFamily="49" charset="-122"/>
                <a:sym typeface="+mn-ea"/>
              </a:rPr>
              <a:t>1.11.1</a:t>
            </a:r>
            <a:r>
              <a:rPr lang="zh-CN" altLang="en-US" dirty="0">
                <a:solidFill>
                  <a:schemeClr val="lt1"/>
                </a:solidFill>
                <a:latin typeface="隶书" panose="02010509060101010101" pitchFamily="49" charset="-122"/>
                <a:ea typeface="隶书" panose="02010509060101010101" pitchFamily="49" charset="-122"/>
                <a:cs typeface="隶书" panose="02010509060101010101" pitchFamily="49" charset="-122"/>
                <a:sym typeface="+mn-ea"/>
              </a:rPr>
              <a:t>什么是仪容什么是仪容</a:t>
            </a:r>
            <a:endParaRPr lang="zh-CN" altLang="en-US"/>
          </a:p>
        </p:txBody>
      </p:sp>
      <p:sp>
        <p:nvSpPr>
          <p:cNvPr id="5" name="文本框 4"/>
          <p:cNvSpPr txBox="1"/>
          <p:nvPr/>
        </p:nvSpPr>
        <p:spPr>
          <a:xfrm>
            <a:off x="1606784" y="652780"/>
            <a:ext cx="6096000" cy="706755"/>
          </a:xfrm>
          <a:prstGeom prst="rect">
            <a:avLst/>
          </a:prstGeom>
          <a:noFill/>
        </p:spPr>
        <p:txBody>
          <a:bodyPr wrap="square" rtlCol="0" anchor="t">
            <a:spAutoFit/>
          </a:bodyPr>
          <a:lstStyle/>
          <a:p>
            <a:pPr eaLnBrk="1" hangingPunct="1">
              <a:spcBef>
                <a:spcPct val="20000"/>
              </a:spcBef>
              <a:spcAft>
                <a:spcPct val="10000"/>
              </a:spcAft>
            </a:pPr>
            <a:r>
              <a:rPr lang="zh-CN" altLang="en-US" sz="4000" dirty="0">
                <a:solidFill>
                  <a:schemeClr val="dk1"/>
                </a:solidFill>
                <a:latin typeface="隶书" panose="02010509060101010101" pitchFamily="49" charset="-122"/>
                <a:ea typeface="隶书" panose="02010509060101010101" pitchFamily="49" charset="-122"/>
                <a:cs typeface="隶书" panose="02010509060101010101" pitchFamily="49" charset="-122"/>
                <a:sym typeface="+mn-ea"/>
              </a:rPr>
              <a:t>五、值台服务阶段礼仪</a:t>
            </a:r>
            <a:endParaRPr lang="zh-CN" altLang="en-US" sz="4000" dirty="0">
              <a:solidFill>
                <a:schemeClr val="tx1"/>
              </a:solidFill>
              <a:latin typeface="隶书" panose="02010509060101010101" pitchFamily="49" charset="-122"/>
              <a:ea typeface="隶书" panose="02010509060101010101" pitchFamily="49" charset="-122"/>
              <a:cs typeface="隶书" panose="02010509060101010101" pitchFamily="49" charset="-122"/>
              <a:sym typeface="+mn-ea"/>
            </a:endParaRPr>
          </a:p>
        </p:txBody>
      </p:sp>
      <p:sp>
        <p:nvSpPr>
          <p:cNvPr id="6" name="文本框 5"/>
          <p:cNvSpPr txBox="1"/>
          <p:nvPr/>
        </p:nvSpPr>
        <p:spPr>
          <a:xfrm>
            <a:off x="1606550" y="1549400"/>
            <a:ext cx="9874250" cy="3552190"/>
          </a:xfrm>
          <a:prstGeom prst="rect">
            <a:avLst/>
          </a:prstGeom>
          <a:noFill/>
        </p:spPr>
        <p:txBody>
          <a:bodyPr wrap="square" rtlCol="0" anchor="t">
            <a:noAutofit/>
          </a:bodyPr>
          <a:lstStyle/>
          <a:p>
            <a:pPr eaLnBrk="1" hangingPunct="1">
              <a:spcBef>
                <a:spcPct val="20000"/>
              </a:spcBef>
              <a:spcAft>
                <a:spcPct val="10000"/>
              </a:spcAft>
            </a:pPr>
            <a:r>
              <a:rPr lang="zh-CN" altLang="en-US" sz="4000" dirty="0">
                <a:solidFill>
                  <a:schemeClr val="dk1"/>
                </a:solidFill>
                <a:latin typeface="隶书" panose="02010509060101010101" pitchFamily="49" charset="-122"/>
                <a:ea typeface="隶书" panose="02010509060101010101" pitchFamily="49" charset="-122"/>
                <a:cs typeface="隶书" panose="02010509060101010101" pitchFamily="49" charset="-122"/>
                <a:sym typeface="+mn-ea"/>
              </a:rPr>
              <a:t>（三）席间服务礼仪</a:t>
            </a:r>
            <a:endParaRPr lang="zh-CN" altLang="en-US" sz="4000" dirty="0">
              <a:solidFill>
                <a:schemeClr val="dk1"/>
              </a:solidFill>
              <a:latin typeface="隶书" panose="02010509060101010101" pitchFamily="49" charset="-122"/>
              <a:ea typeface="隶书" panose="02010509060101010101" pitchFamily="49" charset="-122"/>
              <a:cs typeface="隶书" panose="02010509060101010101" pitchFamily="49" charset="-122"/>
              <a:sym typeface="+mn-ea"/>
            </a:endParaRPr>
          </a:p>
          <a:p>
            <a:pPr eaLnBrk="1" hangingPunct="1">
              <a:spcBef>
                <a:spcPct val="20000"/>
              </a:spcBef>
              <a:spcAft>
                <a:spcPct val="10000"/>
              </a:spcAft>
            </a:pPr>
            <a:r>
              <a:rPr lang="en-US" altLang="zh-CN" sz="2400" dirty="0">
                <a:solidFill>
                  <a:schemeClr val="dk1"/>
                </a:solidFill>
                <a:latin typeface="隶书" panose="02010509060101010101" pitchFamily="49" charset="-122"/>
                <a:ea typeface="隶书" panose="02010509060101010101" pitchFamily="49" charset="-122"/>
                <a:cs typeface="隶书" panose="02010509060101010101" pitchFamily="49" charset="-122"/>
                <a:sym typeface="+mn-ea"/>
              </a:rPr>
              <a:t>   </a:t>
            </a:r>
            <a:r>
              <a:rPr lang="zh-CN" altLang="en-US" sz="2400" dirty="0">
                <a:solidFill>
                  <a:schemeClr val="dk1"/>
                </a:solidFill>
                <a:latin typeface="隶书" panose="02010509060101010101" pitchFamily="49" charset="-122"/>
                <a:ea typeface="隶书" panose="02010509060101010101" pitchFamily="49" charset="-122"/>
                <a:cs typeface="隶书" panose="02010509060101010101" pitchFamily="49" charset="-122"/>
                <a:sym typeface="+mn-ea"/>
              </a:rPr>
              <a:t>服务员要轻声说话，轻轻走路，轻轻操作，不打扰宴会氛围。服务员要勤观察，勤上前，勤换烟灰缸，勤换骨碟。整个过程要行云流水，干净利落，迅速完成。</a:t>
            </a:r>
            <a:endParaRPr lang="zh-CN" altLang="en-US" sz="2400" dirty="0">
              <a:solidFill>
                <a:schemeClr val="dk1"/>
              </a:solidFill>
              <a:latin typeface="隶书" panose="02010509060101010101" pitchFamily="49" charset="-122"/>
              <a:ea typeface="隶书" panose="02010509060101010101" pitchFamily="49" charset="-122"/>
              <a:cs typeface="隶书" panose="02010509060101010101" pitchFamily="49" charset="-122"/>
              <a:sym typeface="+mn-ea"/>
            </a:endParaRPr>
          </a:p>
          <a:p>
            <a:pPr algn="l" eaLnBrk="1" hangingPunct="1">
              <a:spcBef>
                <a:spcPct val="20000"/>
              </a:spcBef>
              <a:spcAft>
                <a:spcPct val="10000"/>
              </a:spcAft>
              <a:buClrTx/>
              <a:buSzTx/>
              <a:buFontTx/>
            </a:pPr>
            <a:r>
              <a:rPr lang="zh-CN" altLang="en-US" sz="4000" dirty="0">
                <a:solidFill>
                  <a:schemeClr val="dk1"/>
                </a:solidFill>
                <a:latin typeface="隶书" panose="02010509060101010101" pitchFamily="49" charset="-122"/>
                <a:ea typeface="隶书" panose="02010509060101010101" pitchFamily="49" charset="-122"/>
                <a:cs typeface="隶书" panose="02010509060101010101" pitchFamily="49" charset="-122"/>
                <a:sym typeface="+mn-ea"/>
              </a:rPr>
              <a:t>（四）结账送客礼仪</a:t>
            </a:r>
            <a:endParaRPr lang="zh-CN" altLang="en-US" sz="4000" dirty="0">
              <a:solidFill>
                <a:schemeClr val="dk1"/>
              </a:solidFill>
              <a:latin typeface="隶书" panose="02010509060101010101" pitchFamily="49" charset="-122"/>
              <a:ea typeface="隶书" panose="02010509060101010101" pitchFamily="49" charset="-122"/>
              <a:cs typeface="隶书" panose="02010509060101010101" pitchFamily="49" charset="-122"/>
              <a:sym typeface="+mn-ea"/>
            </a:endParaRPr>
          </a:p>
          <a:p>
            <a:pPr eaLnBrk="1" hangingPunct="1">
              <a:spcBef>
                <a:spcPct val="20000"/>
              </a:spcBef>
              <a:spcAft>
                <a:spcPct val="10000"/>
              </a:spcAft>
            </a:pPr>
            <a:r>
              <a:rPr lang="en-US" altLang="zh-CN" sz="2400" dirty="0">
                <a:solidFill>
                  <a:schemeClr val="dk1"/>
                </a:solidFill>
                <a:latin typeface="隶书" panose="02010509060101010101" pitchFamily="49" charset="-122"/>
                <a:ea typeface="隶书" panose="02010509060101010101" pitchFamily="49" charset="-122"/>
                <a:cs typeface="隶书" panose="02010509060101010101" pitchFamily="49" charset="-122"/>
                <a:sym typeface="+mn-ea"/>
              </a:rPr>
              <a:t>   </a:t>
            </a:r>
            <a:r>
              <a:rPr lang="zh-CN" altLang="en-US" sz="2400" dirty="0">
                <a:solidFill>
                  <a:schemeClr val="dk1"/>
                </a:solidFill>
                <a:latin typeface="隶书" panose="02010509060101010101" pitchFamily="49" charset="-122"/>
                <a:ea typeface="隶书" panose="02010509060101010101" pitchFamily="49" charset="-122"/>
                <a:cs typeface="隶书" panose="02010509060101010101" pitchFamily="49" charset="-122"/>
                <a:sym typeface="+mn-ea"/>
              </a:rPr>
              <a:t>结账前不催，结账时轻声核对，结账后欢迎再来。</a:t>
            </a:r>
            <a:endParaRPr lang="zh-CN" altLang="en-US" sz="2400" dirty="0">
              <a:solidFill>
                <a:schemeClr val="dk1"/>
              </a:solidFill>
              <a:latin typeface="隶书" panose="02010509060101010101" pitchFamily="49" charset="-122"/>
              <a:ea typeface="隶书" panose="02010509060101010101" pitchFamily="49" charset="-122"/>
              <a:cs typeface="隶书" panose="02010509060101010101" pitchFamily="49" charset="-122"/>
              <a:sym typeface="+mn-ea"/>
            </a:endParaRPr>
          </a:p>
        </p:txBody>
      </p:sp>
    </p:spTree>
  </p:cSld>
  <p:clrMapOvr>
    <a:masterClrMapping/>
  </p:clrMapOvr>
  <p:transition spd="slow">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blinds(horizontal)">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6">
                                            <p:txEl>
                                              <p:pRg st="1" end="1"/>
                                            </p:txEl>
                                          </p:spTgt>
                                        </p:tgtEl>
                                        <p:attrNameLst>
                                          <p:attrName>style.visibility</p:attrName>
                                        </p:attrNameLst>
                                      </p:cBhvr>
                                      <p:to>
                                        <p:strVal val="visible"/>
                                      </p:to>
                                    </p:set>
                                    <p:animEffect transition="in" filter="blinds(horizontal)">
                                      <p:cBhvr>
                                        <p:cTn id="12" dur="500"/>
                                        <p:tgtEl>
                                          <p:spTgt spid="6">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6">
                                            <p:txEl>
                                              <p:pRg st="2" end="2"/>
                                            </p:txEl>
                                          </p:spTgt>
                                        </p:tgtEl>
                                        <p:attrNameLst>
                                          <p:attrName>style.visibility</p:attrName>
                                        </p:attrNameLst>
                                      </p:cBhvr>
                                      <p:to>
                                        <p:strVal val="visible"/>
                                      </p:to>
                                    </p:set>
                                    <p:animEffect transition="in" filter="blinds(horizontal)">
                                      <p:cBhvr>
                                        <p:cTn id="17" dur="500"/>
                                        <p:tgtEl>
                                          <p:spTgt spid="6">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6">
                                            <p:txEl>
                                              <p:pRg st="3" end="3"/>
                                            </p:txEl>
                                          </p:spTgt>
                                        </p:tgtEl>
                                        <p:attrNameLst>
                                          <p:attrName>style.visibility</p:attrName>
                                        </p:attrNameLst>
                                      </p:cBhvr>
                                      <p:to>
                                        <p:strVal val="visible"/>
                                      </p:to>
                                    </p:set>
                                    <p:animEffect transition="in" filter="blinds(horizontal)">
                                      <p:cBhvr>
                                        <p:cTn id="22" dur="500"/>
                                        <p:tgtEl>
                                          <p:spTgt spid="6">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标题 1"/>
          <p:cNvSpPr>
            <a:spLocks noGrp="1"/>
          </p:cNvSpPr>
          <p:nvPr>
            <p:ph type="title"/>
          </p:nvPr>
        </p:nvSpPr>
        <p:spPr>
          <a:xfrm>
            <a:off x="1499853" y="471589"/>
            <a:ext cx="5237383" cy="933450"/>
          </a:xfrm>
        </p:spPr>
        <p:txBody>
          <a:bodyPr>
            <a:noAutofit/>
          </a:bodyPr>
          <a:lstStyle/>
          <a:p>
            <a:r>
              <a:rPr lang="zh-CN" altLang="en-US" sz="3200" dirty="0" smtClean="0">
                <a:solidFill>
                  <a:schemeClr val="tx1"/>
                </a:solidFill>
                <a:latin typeface="隶书" panose="02010509060101010101" pitchFamily="49" charset="-122"/>
                <a:ea typeface="隶书" panose="02010509060101010101" pitchFamily="49" charset="-122"/>
                <a:cs typeface="隶书" panose="02010509060101010101" pitchFamily="49" charset="-122"/>
                <a:sym typeface="+mn-ea"/>
              </a:rPr>
              <a:t>旅游职业礼仪</a:t>
            </a:r>
            <a:r>
              <a:rPr lang="zh-CN" altLang="en-US" sz="3200" dirty="0" smtClean="0">
                <a:solidFill>
                  <a:schemeClr val="lt1"/>
                </a:solidFill>
                <a:latin typeface="隶书" panose="02010509060101010101" pitchFamily="49" charset="-122"/>
                <a:ea typeface="隶书" panose="02010509060101010101" pitchFamily="49" charset="-122"/>
                <a:cs typeface="隶书" panose="02010509060101010101" pitchFamily="49" charset="-122"/>
                <a:sym typeface="+mn-ea"/>
              </a:rPr>
              <a:t>仪仪</a:t>
            </a:r>
            <a:endParaRPr lang="zh-CN" altLang="en-US" sz="3200" dirty="0"/>
          </a:p>
        </p:txBody>
      </p:sp>
      <p:pic>
        <p:nvPicPr>
          <p:cNvPr id="3" name="图片 2"/>
          <p:cNvPicPr>
            <a:picLocks noChangeAspect="1"/>
          </p:cNvPicPr>
          <p:nvPr/>
        </p:nvPicPr>
        <p:blipFill>
          <a:blip r:embed="rId1"/>
          <a:stretch>
            <a:fillRect/>
          </a:stretch>
        </p:blipFill>
        <p:spPr>
          <a:xfrm>
            <a:off x="489323" y="1405337"/>
            <a:ext cx="1865538" cy="4730906"/>
          </a:xfrm>
          <a:prstGeom prst="rect">
            <a:avLst/>
          </a:prstGeom>
        </p:spPr>
      </p:pic>
      <p:pic>
        <p:nvPicPr>
          <p:cNvPr id="4" name="图片 3"/>
          <p:cNvPicPr>
            <a:picLocks noChangeAspect="1"/>
          </p:cNvPicPr>
          <p:nvPr/>
        </p:nvPicPr>
        <p:blipFill>
          <a:blip r:embed="rId2"/>
          <a:stretch>
            <a:fillRect/>
          </a:stretch>
        </p:blipFill>
        <p:spPr>
          <a:xfrm>
            <a:off x="6737236" y="1500774"/>
            <a:ext cx="4717750" cy="3625632"/>
          </a:xfrm>
          <a:prstGeom prst="rect">
            <a:avLst/>
          </a:prstGeom>
        </p:spPr>
      </p:pic>
      <p:sp>
        <p:nvSpPr>
          <p:cNvPr id="2" name="矩形 1"/>
          <p:cNvSpPr/>
          <p:nvPr/>
        </p:nvSpPr>
        <p:spPr>
          <a:xfrm>
            <a:off x="2127758" y="1405427"/>
            <a:ext cx="3050959" cy="706755"/>
          </a:xfrm>
          <a:prstGeom prst="rect">
            <a:avLst/>
          </a:prstGeom>
        </p:spPr>
        <p:txBody>
          <a:bodyPr wrap="square">
            <a:spAutoFit/>
          </a:bodyPr>
          <a:lstStyle/>
          <a:p>
            <a:r>
              <a:rPr lang="zh-CN" altLang="en-US" sz="2000" b="1" dirty="0">
                <a:latin typeface="隶书" panose="02010509060101010101" pitchFamily="49" charset="-122"/>
                <a:ea typeface="隶书" panose="02010509060101010101" pitchFamily="49" charset="-122"/>
                <a:cs typeface="隶书" panose="02010509060101010101" pitchFamily="49" charset="-122"/>
              </a:rPr>
              <a:t>任务演练</a:t>
            </a:r>
            <a:endParaRPr lang="zh-CN" altLang="en-US" sz="2000" b="1" dirty="0">
              <a:latin typeface="隶书" panose="02010509060101010101" pitchFamily="49" charset="-122"/>
              <a:ea typeface="隶书" panose="02010509060101010101" pitchFamily="49" charset="-122"/>
              <a:cs typeface="隶书" panose="02010509060101010101" pitchFamily="49" charset="-122"/>
            </a:endParaRPr>
          </a:p>
          <a:p>
            <a:endParaRPr lang="zh-CN" altLang="en-US" sz="2000" b="1" dirty="0">
              <a:latin typeface="隶书" panose="02010509060101010101" pitchFamily="49" charset="-122"/>
              <a:ea typeface="隶书" panose="02010509060101010101" pitchFamily="49" charset="-122"/>
              <a:cs typeface="隶书" panose="02010509060101010101" pitchFamily="49" charset="-122"/>
            </a:endParaRPr>
          </a:p>
        </p:txBody>
      </p:sp>
      <p:sp>
        <p:nvSpPr>
          <p:cNvPr id="29" name="文本框 29"/>
          <p:cNvSpPr txBox="1"/>
          <p:nvPr/>
        </p:nvSpPr>
        <p:spPr>
          <a:xfrm>
            <a:off x="2354580" y="1950720"/>
            <a:ext cx="4909820" cy="3890645"/>
          </a:xfrm>
          <a:prstGeom prst="rect">
            <a:avLst/>
          </a:prstGeom>
          <a:solidFill>
            <a:srgbClr val="FFFFFF"/>
          </a:solidFill>
          <a:ln w="28575" cap="flat" cmpd="sng">
            <a:solidFill>
              <a:srgbClr val="FFCCFF"/>
            </a:solidFill>
            <a:prstDash val="solid"/>
            <a:miter/>
            <a:headEnd type="none" w="med" len="med"/>
            <a:tailEnd type="none" w="med" len="med"/>
          </a:ln>
        </p:spPr>
        <p:txBody>
          <a:bodyPr upright="1"/>
          <a:lstStyle/>
          <a:p>
            <a:pPr algn="l">
              <a:lnSpc>
                <a:spcPct val="100000"/>
              </a:lnSpc>
            </a:pPr>
            <a:r>
              <a:rPr lang="zh-CN" altLang="en-US" sz="1600" kern="100">
                <a:latin typeface="楷体" panose="02010609060101010101" charset="-122"/>
                <a:ea typeface="楷体" panose="02010609060101010101" charset="-122"/>
                <a:cs typeface="楷体" panose="02010609060101010101" charset="-122"/>
                <a:sym typeface="Times New Roman" panose="02020603050405020304"/>
              </a:rPr>
              <a:t>值台服务员应急能力训练</a:t>
            </a:r>
            <a:endParaRPr lang="zh-CN" altLang="en-US" sz="1600" kern="100">
              <a:latin typeface="楷体" panose="02010609060101010101" charset="-122"/>
              <a:ea typeface="楷体" panose="02010609060101010101" charset="-122"/>
              <a:cs typeface="楷体" panose="02010609060101010101" charset="-122"/>
              <a:sym typeface="Times New Roman" panose="02020603050405020304"/>
            </a:endParaRPr>
          </a:p>
          <a:p>
            <a:pPr algn="l">
              <a:lnSpc>
                <a:spcPct val="100000"/>
              </a:lnSpc>
            </a:pPr>
            <a:r>
              <a:rPr lang="zh-CN" altLang="en-US" sz="1600" kern="100">
                <a:latin typeface="楷体" panose="02010609060101010101" charset="-122"/>
                <a:ea typeface="楷体" panose="02010609060101010101" charset="-122"/>
                <a:cs typeface="楷体" panose="02010609060101010101" charset="-122"/>
                <a:sym typeface="Times New Roman" panose="02020603050405020304"/>
              </a:rPr>
              <a:t>曾努尔是</a:t>
            </a:r>
            <a:r>
              <a:rPr lang="en-US" altLang="zh-CN" sz="1600" kern="100">
                <a:latin typeface="楷体" panose="02010609060101010101" charset="-122"/>
                <a:ea typeface="楷体" panose="02010609060101010101" charset="-122"/>
                <a:cs typeface="楷体" panose="02010609060101010101" charset="-122"/>
                <a:sym typeface="Times New Roman" panose="02020603050405020304"/>
              </a:rPr>
              <a:t>5A</a:t>
            </a:r>
            <a:r>
              <a:rPr lang="zh-CN" altLang="en-US" sz="1600" kern="100">
                <a:latin typeface="楷体" panose="02010609060101010101" charset="-122"/>
                <a:ea typeface="楷体" panose="02010609060101010101" charset="-122"/>
                <a:cs typeface="楷体" panose="02010609060101010101" charset="-122"/>
                <a:sym typeface="Times New Roman" panose="02020603050405020304"/>
              </a:rPr>
              <a:t>级景区葡萄沟中的一名农家乐服务员。因为旺季太忙，她一时疏忽把两只鸡肉，没有完全分开，自己也没有发现。</a:t>
            </a:r>
            <a:endParaRPr lang="zh-CN" altLang="en-US" sz="1600" kern="100">
              <a:latin typeface="楷体" panose="02010609060101010101" charset="-122"/>
              <a:ea typeface="楷体" panose="02010609060101010101" charset="-122"/>
              <a:cs typeface="楷体" panose="02010609060101010101" charset="-122"/>
              <a:sym typeface="Times New Roman" panose="02020603050405020304"/>
            </a:endParaRPr>
          </a:p>
          <a:p>
            <a:pPr algn="l">
              <a:lnSpc>
                <a:spcPct val="100000"/>
              </a:lnSpc>
            </a:pPr>
            <a:r>
              <a:rPr lang="zh-CN" altLang="en-US" sz="1600" kern="100">
                <a:latin typeface="楷体" panose="02010609060101010101" charset="-122"/>
                <a:ea typeface="楷体" panose="02010609060101010101" charset="-122"/>
                <a:cs typeface="楷体" panose="02010609060101010101" charset="-122"/>
                <a:sym typeface="Times New Roman" panose="02020603050405020304"/>
              </a:rPr>
              <a:t>第二天在值台时，突然有游客投诉一只大盘鸡里面有两个鸡头，认为吃到了不新鲜的食物，因为缺少经验，她一时不知所措。</a:t>
            </a:r>
            <a:endParaRPr lang="zh-CN" altLang="en-US" sz="1600" kern="100">
              <a:latin typeface="楷体" panose="02010609060101010101" charset="-122"/>
              <a:ea typeface="楷体" panose="02010609060101010101" charset="-122"/>
              <a:cs typeface="楷体" panose="02010609060101010101" charset="-122"/>
              <a:sym typeface="Times New Roman" panose="02020603050405020304"/>
            </a:endParaRPr>
          </a:p>
          <a:p>
            <a:pPr algn="l">
              <a:lnSpc>
                <a:spcPct val="100000"/>
              </a:lnSpc>
            </a:pPr>
            <a:r>
              <a:rPr lang="zh-CN" altLang="en-US" sz="1600" kern="100">
                <a:latin typeface="楷体" panose="02010609060101010101" charset="-122"/>
                <a:ea typeface="楷体" panose="02010609060101010101" charset="-122"/>
                <a:cs typeface="楷体" panose="02010609060101010101" charset="-122"/>
                <a:sym typeface="Times New Roman" panose="02020603050405020304"/>
              </a:rPr>
              <a:t>如果你是她，你该怎么解决这个问题？</a:t>
            </a:r>
            <a:endParaRPr lang="zh-CN" altLang="en-US" sz="1600" kern="100">
              <a:latin typeface="楷体" panose="02010609060101010101" charset="-122"/>
              <a:ea typeface="楷体" panose="02010609060101010101" charset="-122"/>
              <a:cs typeface="楷体" panose="02010609060101010101" charset="-122"/>
              <a:sym typeface="Times New Roman" panose="02020603050405020304"/>
            </a:endParaRPr>
          </a:p>
          <a:p>
            <a:pPr algn="l">
              <a:lnSpc>
                <a:spcPct val="100000"/>
              </a:lnSpc>
            </a:pPr>
            <a:r>
              <a:rPr lang="zh-CN" altLang="en-US" sz="1600" kern="100">
                <a:latin typeface="楷体" panose="02010609060101010101" charset="-122"/>
                <a:ea typeface="楷体" panose="02010609060101010101" charset="-122"/>
                <a:cs typeface="楷体" panose="02010609060101010101" charset="-122"/>
                <a:sym typeface="Times New Roman" panose="02020603050405020304"/>
              </a:rPr>
              <a:t>训练要求</a:t>
            </a:r>
            <a:endParaRPr lang="zh-CN" altLang="en-US" sz="1600" kern="100">
              <a:latin typeface="楷体" panose="02010609060101010101" charset="-122"/>
              <a:ea typeface="楷体" panose="02010609060101010101" charset="-122"/>
              <a:cs typeface="楷体" panose="02010609060101010101" charset="-122"/>
              <a:sym typeface="Times New Roman" panose="02020603050405020304"/>
            </a:endParaRPr>
          </a:p>
          <a:p>
            <a:pPr algn="l">
              <a:lnSpc>
                <a:spcPct val="100000"/>
              </a:lnSpc>
            </a:pPr>
            <a:r>
              <a:rPr lang="en-US" altLang="zh-CN" sz="1600" kern="100">
                <a:latin typeface="楷体" panose="02010609060101010101" charset="-122"/>
                <a:ea typeface="楷体" panose="02010609060101010101" charset="-122"/>
                <a:cs typeface="楷体" panose="02010609060101010101" charset="-122"/>
                <a:sym typeface="Times New Roman" panose="02020603050405020304"/>
              </a:rPr>
              <a:t>1.</a:t>
            </a:r>
            <a:r>
              <a:rPr lang="zh-CN" altLang="en-US" sz="1600" kern="100">
                <a:latin typeface="楷体" panose="02010609060101010101" charset="-122"/>
                <a:ea typeface="楷体" panose="02010609060101010101" charset="-122"/>
                <a:cs typeface="楷体" panose="02010609060101010101" charset="-122"/>
                <a:sym typeface="Times New Roman" panose="02020603050405020304"/>
              </a:rPr>
              <a:t>学生自由组合（</a:t>
            </a:r>
            <a:r>
              <a:rPr lang="en-US" altLang="zh-CN" sz="1600" kern="100">
                <a:latin typeface="楷体" panose="02010609060101010101" charset="-122"/>
                <a:ea typeface="楷体" panose="02010609060101010101" charset="-122"/>
                <a:cs typeface="楷体" panose="02010609060101010101" charset="-122"/>
                <a:sym typeface="Times New Roman" panose="02020603050405020304"/>
              </a:rPr>
              <a:t>4-6</a:t>
            </a:r>
            <a:r>
              <a:rPr lang="zh-CN" altLang="en-US" sz="1600" kern="100">
                <a:latin typeface="楷体" panose="02010609060101010101" charset="-122"/>
                <a:ea typeface="楷体" panose="02010609060101010101" charset="-122"/>
                <a:cs typeface="楷体" panose="02010609060101010101" charset="-122"/>
                <a:sym typeface="Times New Roman" panose="02020603050405020304"/>
              </a:rPr>
              <a:t>人为宜），每组选出各类角色；</a:t>
            </a:r>
            <a:endParaRPr lang="zh-CN" altLang="en-US" sz="1600" kern="100">
              <a:latin typeface="楷体" panose="02010609060101010101" charset="-122"/>
              <a:ea typeface="楷体" panose="02010609060101010101" charset="-122"/>
              <a:cs typeface="楷体" panose="02010609060101010101" charset="-122"/>
              <a:sym typeface="Times New Roman" panose="02020603050405020304"/>
            </a:endParaRPr>
          </a:p>
          <a:p>
            <a:pPr algn="l">
              <a:lnSpc>
                <a:spcPct val="100000"/>
              </a:lnSpc>
            </a:pPr>
            <a:r>
              <a:rPr lang="en-US" altLang="zh-CN" sz="1600" kern="100">
                <a:latin typeface="楷体" panose="02010609060101010101" charset="-122"/>
                <a:ea typeface="楷体" panose="02010609060101010101" charset="-122"/>
                <a:cs typeface="楷体" panose="02010609060101010101" charset="-122"/>
                <a:sym typeface="Times New Roman" panose="02020603050405020304"/>
              </a:rPr>
              <a:t>2.</a:t>
            </a:r>
            <a:r>
              <a:rPr lang="zh-CN" altLang="en-US" sz="1600" kern="100">
                <a:latin typeface="楷体" panose="02010609060101010101" charset="-122"/>
                <a:ea typeface="楷体" panose="02010609060101010101" charset="-122"/>
                <a:cs typeface="楷体" panose="02010609060101010101" charset="-122"/>
                <a:sym typeface="Times New Roman" panose="02020603050405020304"/>
              </a:rPr>
              <a:t>如果你是增努尔，你该怎么解决这个问题；</a:t>
            </a:r>
            <a:endParaRPr lang="zh-CN" altLang="en-US" sz="1600" kern="100">
              <a:latin typeface="楷体" panose="02010609060101010101" charset="-122"/>
              <a:ea typeface="楷体" panose="02010609060101010101" charset="-122"/>
              <a:cs typeface="楷体" panose="02010609060101010101" charset="-122"/>
              <a:sym typeface="Times New Roman" panose="02020603050405020304"/>
            </a:endParaRPr>
          </a:p>
          <a:p>
            <a:pPr algn="l">
              <a:lnSpc>
                <a:spcPct val="100000"/>
              </a:lnSpc>
            </a:pPr>
            <a:r>
              <a:rPr lang="en-US" altLang="zh-CN" sz="1600" kern="100">
                <a:latin typeface="楷体" panose="02010609060101010101" charset="-122"/>
                <a:ea typeface="楷体" panose="02010609060101010101" charset="-122"/>
                <a:cs typeface="楷体" panose="02010609060101010101" charset="-122"/>
                <a:sym typeface="Times New Roman" panose="02020603050405020304"/>
              </a:rPr>
              <a:t>3.</a:t>
            </a:r>
            <a:r>
              <a:rPr lang="zh-CN" altLang="en-US" sz="1600" kern="100">
                <a:latin typeface="楷体" panose="02010609060101010101" charset="-122"/>
                <a:ea typeface="楷体" panose="02010609060101010101" charset="-122"/>
                <a:cs typeface="楷体" panose="02010609060101010101" charset="-122"/>
                <a:sym typeface="Times New Roman" panose="02020603050405020304"/>
              </a:rPr>
              <a:t>其他小组为该小组的效果进行评议和打分。</a:t>
            </a:r>
            <a:endParaRPr lang="zh-CN" altLang="en-US" sz="1600" kern="100">
              <a:latin typeface="楷体" panose="02010609060101010101" charset="-122"/>
              <a:ea typeface="楷体" panose="02010609060101010101" charset="-122"/>
              <a:cs typeface="楷体" panose="02010609060101010101" charset="-122"/>
              <a:sym typeface="Times New Roman" panose="02020603050405020304"/>
            </a:endParaRPr>
          </a:p>
        </p:txBody>
      </p:sp>
    </p:spTree>
  </p:cSld>
  <p:clrMapOvr>
    <a:masterClrMapping/>
  </p:clrMapOvr>
  <p:transition spd="slow">
    <p:wipe dir="d"/>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椭圆 25"/>
          <p:cNvSpPr/>
          <p:nvPr/>
        </p:nvSpPr>
        <p:spPr bwMode="auto">
          <a:xfrm>
            <a:off x="2213327" y="2217793"/>
            <a:ext cx="840434" cy="840434"/>
          </a:xfrm>
          <a:prstGeom prst="ellipse">
            <a:avLst/>
          </a:prstGeom>
          <a:solidFill>
            <a:schemeClr val="tx1"/>
          </a:solidFill>
          <a:ln w="12700" cap="flat" cmpd="sng" algn="ctr">
            <a:solidFill>
              <a:srgbClr val="4C2600"/>
            </a:solidFill>
            <a:prstDash val="solid"/>
            <a:round/>
            <a:headEnd type="none" w="med" len="med"/>
            <a:tailEnd type="none" w="med" len="med"/>
          </a:ln>
          <a:effectLst/>
        </p:spPr>
        <p:txBody>
          <a:bodyPr vert="horz" wrap="square" lIns="0" tIns="0" rIns="0" bIns="0" numCol="1" rtlCol="0" anchor="ctr" anchorCtr="0" compatLnSpc="1"/>
          <a:lstStyle/>
          <a:p>
            <a:pPr marL="0" marR="0" lvl="0" indent="0" algn="ctr" defTabSz="914400" eaLnBrk="1" fontAlgn="auto" latinLnBrk="0" hangingPunct="1">
              <a:lnSpc>
                <a:spcPct val="100000"/>
              </a:lnSpc>
              <a:spcBef>
                <a:spcPts val="0"/>
              </a:spcBef>
              <a:spcAft>
                <a:spcPts val="0"/>
              </a:spcAft>
              <a:buClrTx/>
              <a:buSzTx/>
              <a:buFontTx/>
              <a:buNone/>
              <a:defRPr/>
            </a:pPr>
            <a:r>
              <a:rPr lang="zh-CN" altLang="en-US" sz="4400" kern="0" dirty="0" smtClean="0">
                <a:solidFill>
                  <a:schemeClr val="bg1">
                    <a:lumMod val="85000"/>
                  </a:schemeClr>
                </a:solidFill>
                <a:cs typeface="+mn-ea"/>
                <a:sym typeface="+mn-lt"/>
              </a:rPr>
              <a:t>旅</a:t>
            </a:r>
            <a:endParaRPr kumimoji="0" lang="zh-CN" altLang="en-US" sz="4400" b="0" i="0" u="none" strike="noStrike" kern="0" cap="none" spc="0" normalizeH="0" baseline="0" noProof="0" dirty="0">
              <a:ln>
                <a:noFill/>
              </a:ln>
              <a:solidFill>
                <a:schemeClr val="bg1">
                  <a:lumMod val="85000"/>
                </a:schemeClr>
              </a:solidFill>
              <a:effectLst/>
              <a:uLnTx/>
              <a:uFillTx/>
              <a:cs typeface="+mn-ea"/>
              <a:sym typeface="+mn-lt"/>
            </a:endParaRPr>
          </a:p>
        </p:txBody>
      </p:sp>
      <p:sp>
        <p:nvSpPr>
          <p:cNvPr id="27" name="椭圆 26"/>
          <p:cNvSpPr/>
          <p:nvPr/>
        </p:nvSpPr>
        <p:spPr bwMode="auto">
          <a:xfrm>
            <a:off x="3150376" y="2225742"/>
            <a:ext cx="840434" cy="840105"/>
          </a:xfrm>
          <a:prstGeom prst="ellipse">
            <a:avLst/>
          </a:prstGeom>
          <a:solidFill>
            <a:schemeClr val="tx1"/>
          </a:solidFill>
          <a:ln w="12700" cap="flat" cmpd="sng" algn="ctr">
            <a:solidFill>
              <a:srgbClr val="4C2600"/>
            </a:solidFill>
            <a:prstDash val="solid"/>
            <a:round/>
            <a:headEnd type="none" w="med" len="med"/>
            <a:tailEnd type="none" w="med" len="med"/>
          </a:ln>
          <a:effectLst/>
        </p:spPr>
        <p:txBody>
          <a:bodyPr vert="horz" wrap="square" lIns="0" tIns="0" rIns="0" bIns="0" numCol="1" rtlCol="0" anchor="ctr" anchorCtr="0" compatLnSpc="1"/>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4400" b="0" i="0" u="none" strike="noStrike" kern="0" cap="none" spc="0" normalizeH="0" baseline="0" noProof="0" dirty="0" smtClean="0">
                <a:ln>
                  <a:noFill/>
                </a:ln>
                <a:solidFill>
                  <a:schemeClr val="bg1">
                    <a:lumMod val="85000"/>
                  </a:schemeClr>
                </a:solidFill>
                <a:effectLst/>
                <a:uLnTx/>
                <a:uFillTx/>
                <a:cs typeface="+mn-ea"/>
                <a:sym typeface="+mn-lt"/>
              </a:rPr>
              <a:t>游</a:t>
            </a:r>
            <a:endParaRPr kumimoji="0" lang="zh-CN" altLang="en-US" sz="4400" b="0" i="0" u="none" strike="noStrike" kern="0" cap="none" spc="0" normalizeH="0" baseline="0" noProof="0" dirty="0">
              <a:ln>
                <a:noFill/>
              </a:ln>
              <a:solidFill>
                <a:schemeClr val="bg1">
                  <a:lumMod val="85000"/>
                </a:schemeClr>
              </a:solidFill>
              <a:effectLst/>
              <a:uLnTx/>
              <a:uFillTx/>
              <a:cs typeface="+mn-ea"/>
              <a:sym typeface="+mn-lt"/>
            </a:endParaRPr>
          </a:p>
        </p:txBody>
      </p:sp>
      <p:sp>
        <p:nvSpPr>
          <p:cNvPr id="28" name="椭圆 27"/>
          <p:cNvSpPr/>
          <p:nvPr/>
        </p:nvSpPr>
        <p:spPr bwMode="auto">
          <a:xfrm>
            <a:off x="6081602" y="2240982"/>
            <a:ext cx="840434" cy="840105"/>
          </a:xfrm>
          <a:prstGeom prst="ellipse">
            <a:avLst/>
          </a:prstGeom>
          <a:solidFill>
            <a:schemeClr val="tx1"/>
          </a:solidFill>
          <a:ln w="12700" cap="flat" cmpd="sng" algn="ctr">
            <a:solidFill>
              <a:srgbClr val="4C2600"/>
            </a:solidFill>
            <a:prstDash val="solid"/>
            <a:round/>
            <a:headEnd type="none" w="med" len="med"/>
            <a:tailEnd type="none" w="med" len="med"/>
          </a:ln>
          <a:effectLst/>
        </p:spPr>
        <p:txBody>
          <a:bodyPr vert="horz" wrap="square" lIns="0" tIns="0" rIns="0" bIns="0" numCol="1" rtlCol="0" anchor="ctr" anchorCtr="0" compatLnSpc="1"/>
          <a:lstStyle/>
          <a:p>
            <a:pPr marL="0" marR="0" lvl="0" indent="0" algn="ctr" defTabSz="914400" eaLnBrk="1" fontAlgn="auto" latinLnBrk="0" hangingPunct="1">
              <a:lnSpc>
                <a:spcPct val="100000"/>
              </a:lnSpc>
              <a:spcBef>
                <a:spcPts val="0"/>
              </a:spcBef>
              <a:spcAft>
                <a:spcPts val="0"/>
              </a:spcAft>
              <a:buClrTx/>
              <a:buSzTx/>
              <a:buFontTx/>
              <a:buNone/>
              <a:defRPr/>
            </a:pPr>
            <a:r>
              <a:rPr lang="zh-CN" altLang="en-US" sz="4400" kern="0" dirty="0">
                <a:solidFill>
                  <a:schemeClr val="bg1">
                    <a:lumMod val="85000"/>
                  </a:schemeClr>
                </a:solidFill>
                <a:cs typeface="+mn-ea"/>
                <a:sym typeface="+mn-lt"/>
              </a:rPr>
              <a:t>礼</a:t>
            </a:r>
            <a:endParaRPr kumimoji="0" lang="zh-CN" altLang="en-US" sz="4400" b="0" i="0" u="none" strike="noStrike" kern="0" cap="none" spc="0" normalizeH="0" baseline="0" noProof="0" dirty="0">
              <a:ln>
                <a:noFill/>
              </a:ln>
              <a:solidFill>
                <a:schemeClr val="bg1">
                  <a:lumMod val="85000"/>
                </a:schemeClr>
              </a:solidFill>
              <a:effectLst/>
              <a:uLnTx/>
              <a:uFillTx/>
              <a:cs typeface="+mn-ea"/>
              <a:sym typeface="+mn-lt"/>
            </a:endParaRPr>
          </a:p>
        </p:txBody>
      </p:sp>
      <p:pic>
        <p:nvPicPr>
          <p:cNvPr id="35" name="图片 34" descr="绿色的植物&#10;&#10;描述已自动生成"/>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54164" y="1"/>
            <a:ext cx="1678778" cy="1259084"/>
          </a:xfrm>
          <a:prstGeom prst="rect">
            <a:avLst/>
          </a:prstGeom>
        </p:spPr>
      </p:pic>
      <p:pic>
        <p:nvPicPr>
          <p:cNvPr id="39" name="图片 38" descr="卡通人物&#10;&#10;中度可信度描述已自动生成"/>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13391" y="5665927"/>
            <a:ext cx="1589430" cy="1192073"/>
          </a:xfrm>
          <a:prstGeom prst="rect">
            <a:avLst/>
          </a:prstGeom>
        </p:spPr>
      </p:pic>
      <p:sp>
        <p:nvSpPr>
          <p:cNvPr id="2" name="文本框 1"/>
          <p:cNvSpPr txBox="1"/>
          <p:nvPr/>
        </p:nvSpPr>
        <p:spPr>
          <a:xfrm>
            <a:off x="1982470" y="4003040"/>
            <a:ext cx="5846445" cy="803275"/>
          </a:xfrm>
          <a:prstGeom prst="rect">
            <a:avLst/>
          </a:prstGeom>
          <a:noFill/>
        </p:spPr>
        <p:txBody>
          <a:bodyPr wrap="square" rtlCol="0">
            <a:noAutofit/>
          </a:bodyPr>
          <a:lstStyle/>
          <a:p>
            <a:pPr algn="ctr"/>
            <a:r>
              <a:rPr lang="zh-CN" altLang="en-US" sz="4400" dirty="0"/>
              <a:t>任务四</a:t>
            </a:r>
            <a:r>
              <a:rPr lang="en-US" altLang="zh-CN" sz="4400" dirty="0"/>
              <a:t> </a:t>
            </a:r>
            <a:r>
              <a:rPr lang="zh-CN" altLang="en-US" sz="4400" dirty="0"/>
              <a:t>康乐</a:t>
            </a:r>
            <a:r>
              <a:rPr lang="zh-CN" altLang="en-US" sz="4400" dirty="0"/>
              <a:t>服务礼仪</a:t>
            </a:r>
            <a:endParaRPr lang="zh-CN" altLang="en-US" sz="4400" dirty="0"/>
          </a:p>
        </p:txBody>
      </p:sp>
      <p:sp>
        <p:nvSpPr>
          <p:cNvPr id="13" name="椭圆 12"/>
          <p:cNvSpPr/>
          <p:nvPr/>
        </p:nvSpPr>
        <p:spPr bwMode="auto">
          <a:xfrm>
            <a:off x="6988171" y="2248602"/>
            <a:ext cx="840434" cy="840105"/>
          </a:xfrm>
          <a:prstGeom prst="ellipse">
            <a:avLst/>
          </a:prstGeom>
          <a:solidFill>
            <a:schemeClr val="tx1"/>
          </a:solidFill>
          <a:ln w="12700" cap="flat" cmpd="sng" algn="ctr">
            <a:solidFill>
              <a:srgbClr val="4C2600"/>
            </a:solidFill>
            <a:prstDash val="solid"/>
            <a:round/>
            <a:headEnd type="none" w="med" len="med"/>
            <a:tailEnd type="none" w="med" len="med"/>
          </a:ln>
          <a:effectLst/>
        </p:spPr>
        <p:txBody>
          <a:bodyPr vert="horz" wrap="square" lIns="0" tIns="0" rIns="0" bIns="0" numCol="1" rtlCol="0" anchor="ctr" anchorCtr="0" compatLnSpc="1"/>
          <a:lstStyle/>
          <a:p>
            <a:pPr marL="0" marR="0" lvl="0" indent="0" algn="ctr" defTabSz="914400" eaLnBrk="1" fontAlgn="auto" latinLnBrk="0" hangingPunct="1">
              <a:lnSpc>
                <a:spcPct val="100000"/>
              </a:lnSpc>
              <a:spcBef>
                <a:spcPts val="0"/>
              </a:spcBef>
              <a:spcAft>
                <a:spcPts val="0"/>
              </a:spcAft>
              <a:buClrTx/>
              <a:buSzTx/>
              <a:buFontTx/>
              <a:buNone/>
              <a:defRPr/>
            </a:pPr>
            <a:r>
              <a:rPr lang="zh-CN" altLang="en-US" sz="4400" kern="0" noProof="0" dirty="0">
                <a:solidFill>
                  <a:schemeClr val="bg1">
                    <a:lumMod val="85000"/>
                  </a:schemeClr>
                </a:solidFill>
                <a:cs typeface="+mn-ea"/>
                <a:sym typeface="+mn-lt"/>
              </a:rPr>
              <a:t>仪</a:t>
            </a:r>
            <a:endParaRPr kumimoji="0" lang="zh-CN" altLang="en-US" sz="4400" b="0" i="0" u="none" strike="noStrike" kern="0" cap="none" spc="0" normalizeH="0" baseline="0" noProof="0" dirty="0">
              <a:ln>
                <a:noFill/>
              </a:ln>
              <a:solidFill>
                <a:schemeClr val="bg1">
                  <a:lumMod val="85000"/>
                </a:schemeClr>
              </a:solidFill>
              <a:effectLst/>
              <a:uLnTx/>
              <a:uFillTx/>
              <a:cs typeface="+mn-ea"/>
              <a:sym typeface="+mn-lt"/>
            </a:endParaRPr>
          </a:p>
        </p:txBody>
      </p:sp>
      <p:sp>
        <p:nvSpPr>
          <p:cNvPr id="10" name="椭圆 9"/>
          <p:cNvSpPr/>
          <p:nvPr/>
        </p:nvSpPr>
        <p:spPr bwMode="auto">
          <a:xfrm>
            <a:off x="4087139" y="2233362"/>
            <a:ext cx="840434" cy="840105"/>
          </a:xfrm>
          <a:prstGeom prst="ellipse">
            <a:avLst/>
          </a:prstGeom>
          <a:solidFill>
            <a:schemeClr val="tx1"/>
          </a:solidFill>
          <a:ln w="12700" cap="flat" cmpd="sng" algn="ctr">
            <a:solidFill>
              <a:srgbClr val="4C2600"/>
            </a:solidFill>
            <a:prstDash val="solid"/>
            <a:round/>
            <a:headEnd type="none" w="med" len="med"/>
            <a:tailEnd type="none" w="med" len="med"/>
          </a:ln>
          <a:effectLst/>
        </p:spPr>
        <p:txBody>
          <a:bodyPr vert="horz" wrap="square" lIns="0" tIns="0" rIns="0" bIns="0" numCol="1" rtlCol="0" anchor="ctr" anchorCtr="0" compatLnSpc="1"/>
          <a:lstStyle/>
          <a:p>
            <a:pPr marL="0" marR="0" lvl="0" indent="0" algn="ctr" defTabSz="914400" eaLnBrk="1" fontAlgn="auto" latinLnBrk="0" hangingPunct="1">
              <a:lnSpc>
                <a:spcPct val="100000"/>
              </a:lnSpc>
              <a:spcBef>
                <a:spcPts val="0"/>
              </a:spcBef>
              <a:spcAft>
                <a:spcPts val="0"/>
              </a:spcAft>
              <a:buClrTx/>
              <a:buSzTx/>
              <a:buFontTx/>
              <a:buNone/>
              <a:defRPr/>
            </a:pPr>
            <a:r>
              <a:rPr lang="zh-CN" altLang="en-US" sz="4400" kern="0" noProof="0" dirty="0" smtClean="0">
                <a:solidFill>
                  <a:schemeClr val="bg1">
                    <a:lumMod val="85000"/>
                  </a:schemeClr>
                </a:solidFill>
                <a:cs typeface="+mn-ea"/>
                <a:sym typeface="+mn-lt"/>
              </a:rPr>
              <a:t>职</a:t>
            </a:r>
            <a:endParaRPr kumimoji="0" lang="zh-CN" altLang="en-US" sz="4400" b="0" i="0" u="none" strike="noStrike" kern="0" cap="none" spc="0" normalizeH="0" baseline="0" noProof="0" dirty="0">
              <a:ln>
                <a:noFill/>
              </a:ln>
              <a:solidFill>
                <a:schemeClr val="bg1">
                  <a:lumMod val="85000"/>
                </a:schemeClr>
              </a:solidFill>
              <a:effectLst/>
              <a:uLnTx/>
              <a:uFillTx/>
              <a:cs typeface="+mn-ea"/>
              <a:sym typeface="+mn-lt"/>
            </a:endParaRPr>
          </a:p>
        </p:txBody>
      </p:sp>
      <p:sp>
        <p:nvSpPr>
          <p:cNvPr id="11" name="椭圆 10"/>
          <p:cNvSpPr/>
          <p:nvPr/>
        </p:nvSpPr>
        <p:spPr bwMode="auto">
          <a:xfrm>
            <a:off x="5054033" y="2256222"/>
            <a:ext cx="840434" cy="840105"/>
          </a:xfrm>
          <a:prstGeom prst="ellipse">
            <a:avLst/>
          </a:prstGeom>
          <a:solidFill>
            <a:schemeClr val="tx1"/>
          </a:solidFill>
          <a:ln w="12700" cap="flat" cmpd="sng" algn="ctr">
            <a:solidFill>
              <a:srgbClr val="4C2600"/>
            </a:solidFill>
            <a:prstDash val="solid"/>
            <a:round/>
            <a:headEnd type="none" w="med" len="med"/>
            <a:tailEnd type="none" w="med" len="med"/>
          </a:ln>
          <a:effectLst/>
        </p:spPr>
        <p:txBody>
          <a:bodyPr vert="horz" wrap="square" lIns="0" tIns="0" rIns="0" bIns="0" numCol="1" rtlCol="0" anchor="ctr" anchorCtr="0" compatLnSpc="1"/>
          <a:lstStyle/>
          <a:p>
            <a:pPr marL="0" marR="0" lvl="0" indent="0" algn="ctr" defTabSz="914400" eaLnBrk="1" fontAlgn="auto" latinLnBrk="0" hangingPunct="1">
              <a:lnSpc>
                <a:spcPct val="100000"/>
              </a:lnSpc>
              <a:spcBef>
                <a:spcPts val="0"/>
              </a:spcBef>
              <a:spcAft>
                <a:spcPts val="0"/>
              </a:spcAft>
              <a:buClrTx/>
              <a:buSzTx/>
              <a:buFontTx/>
              <a:buNone/>
              <a:defRPr/>
            </a:pPr>
            <a:r>
              <a:rPr lang="zh-CN" altLang="en-US" sz="4400" kern="0" dirty="0">
                <a:solidFill>
                  <a:schemeClr val="bg1">
                    <a:lumMod val="85000"/>
                  </a:schemeClr>
                </a:solidFill>
                <a:cs typeface="+mn-ea"/>
                <a:sym typeface="+mn-lt"/>
              </a:rPr>
              <a:t>业</a:t>
            </a:r>
            <a:endParaRPr kumimoji="0" lang="zh-CN" altLang="en-US" sz="4400" b="0" i="0" u="none" strike="noStrike" kern="0" cap="none" spc="0" normalizeH="0" baseline="0" noProof="0" dirty="0">
              <a:ln>
                <a:noFill/>
              </a:ln>
              <a:solidFill>
                <a:schemeClr val="bg1">
                  <a:lumMod val="85000"/>
                </a:schemeClr>
              </a:solidFill>
              <a:effectLst/>
              <a:uLnTx/>
              <a:uFillTx/>
              <a:cs typeface="+mn-ea"/>
              <a:sym typeface="+mn-lt"/>
            </a:endParaRPr>
          </a:p>
        </p:txBody>
      </p:sp>
    </p:spTree>
  </p:cSld>
  <p:clrMapOvr>
    <a:masterClrMapping/>
  </p:clrMapOvr>
  <p:transition spd="slow">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p:cTn id="7" dur="500" fill="hold"/>
                                        <p:tgtEl>
                                          <p:spTgt spid="26"/>
                                        </p:tgtEl>
                                        <p:attrNameLst>
                                          <p:attrName>ppt_w</p:attrName>
                                        </p:attrNameLst>
                                      </p:cBhvr>
                                      <p:tavLst>
                                        <p:tav tm="0">
                                          <p:val>
                                            <p:fltVal val="0"/>
                                          </p:val>
                                        </p:tav>
                                        <p:tav tm="100000">
                                          <p:val>
                                            <p:strVal val="#ppt_w"/>
                                          </p:val>
                                        </p:tav>
                                      </p:tavLst>
                                    </p:anim>
                                    <p:anim calcmode="lin" valueType="num">
                                      <p:cBhvr>
                                        <p:cTn id="8" dur="500" fill="hold"/>
                                        <p:tgtEl>
                                          <p:spTgt spid="26"/>
                                        </p:tgtEl>
                                        <p:attrNameLst>
                                          <p:attrName>ppt_h</p:attrName>
                                        </p:attrNameLst>
                                      </p:cBhvr>
                                      <p:tavLst>
                                        <p:tav tm="0">
                                          <p:val>
                                            <p:fltVal val="0"/>
                                          </p:val>
                                        </p:tav>
                                        <p:tav tm="100000">
                                          <p:val>
                                            <p:strVal val="#ppt_h"/>
                                          </p:val>
                                        </p:tav>
                                      </p:tavLst>
                                    </p:anim>
                                    <p:animEffect transition="in" filter="fade">
                                      <p:cBhvr>
                                        <p:cTn id="9" dur="500"/>
                                        <p:tgtEl>
                                          <p:spTgt spid="26"/>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27"/>
                                        </p:tgtEl>
                                        <p:attrNameLst>
                                          <p:attrName>style.visibility</p:attrName>
                                        </p:attrNameLst>
                                      </p:cBhvr>
                                      <p:to>
                                        <p:strVal val="visible"/>
                                      </p:to>
                                    </p:set>
                                    <p:anim calcmode="lin" valueType="num">
                                      <p:cBhvr>
                                        <p:cTn id="12" dur="500" fill="hold"/>
                                        <p:tgtEl>
                                          <p:spTgt spid="27"/>
                                        </p:tgtEl>
                                        <p:attrNameLst>
                                          <p:attrName>ppt_w</p:attrName>
                                        </p:attrNameLst>
                                      </p:cBhvr>
                                      <p:tavLst>
                                        <p:tav tm="0">
                                          <p:val>
                                            <p:fltVal val="0"/>
                                          </p:val>
                                        </p:tav>
                                        <p:tav tm="100000">
                                          <p:val>
                                            <p:strVal val="#ppt_w"/>
                                          </p:val>
                                        </p:tav>
                                      </p:tavLst>
                                    </p:anim>
                                    <p:anim calcmode="lin" valueType="num">
                                      <p:cBhvr>
                                        <p:cTn id="13" dur="500" fill="hold"/>
                                        <p:tgtEl>
                                          <p:spTgt spid="27"/>
                                        </p:tgtEl>
                                        <p:attrNameLst>
                                          <p:attrName>ppt_h</p:attrName>
                                        </p:attrNameLst>
                                      </p:cBhvr>
                                      <p:tavLst>
                                        <p:tav tm="0">
                                          <p:val>
                                            <p:fltVal val="0"/>
                                          </p:val>
                                        </p:tav>
                                        <p:tav tm="100000">
                                          <p:val>
                                            <p:strVal val="#ppt_h"/>
                                          </p:val>
                                        </p:tav>
                                      </p:tavLst>
                                    </p:anim>
                                    <p:animEffect transition="in" filter="fade">
                                      <p:cBhvr>
                                        <p:cTn id="14" dur="500"/>
                                        <p:tgtEl>
                                          <p:spTgt spid="27"/>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28"/>
                                        </p:tgtEl>
                                        <p:attrNameLst>
                                          <p:attrName>style.visibility</p:attrName>
                                        </p:attrNameLst>
                                      </p:cBhvr>
                                      <p:to>
                                        <p:strVal val="visible"/>
                                      </p:to>
                                    </p:set>
                                    <p:anim calcmode="lin" valueType="num">
                                      <p:cBhvr>
                                        <p:cTn id="17" dur="500" fill="hold"/>
                                        <p:tgtEl>
                                          <p:spTgt spid="28"/>
                                        </p:tgtEl>
                                        <p:attrNameLst>
                                          <p:attrName>ppt_w</p:attrName>
                                        </p:attrNameLst>
                                      </p:cBhvr>
                                      <p:tavLst>
                                        <p:tav tm="0">
                                          <p:val>
                                            <p:fltVal val="0"/>
                                          </p:val>
                                        </p:tav>
                                        <p:tav tm="100000">
                                          <p:val>
                                            <p:strVal val="#ppt_w"/>
                                          </p:val>
                                        </p:tav>
                                      </p:tavLst>
                                    </p:anim>
                                    <p:anim calcmode="lin" valueType="num">
                                      <p:cBhvr>
                                        <p:cTn id="18" dur="500" fill="hold"/>
                                        <p:tgtEl>
                                          <p:spTgt spid="28"/>
                                        </p:tgtEl>
                                        <p:attrNameLst>
                                          <p:attrName>ppt_h</p:attrName>
                                        </p:attrNameLst>
                                      </p:cBhvr>
                                      <p:tavLst>
                                        <p:tav tm="0">
                                          <p:val>
                                            <p:fltVal val="0"/>
                                          </p:val>
                                        </p:tav>
                                        <p:tav tm="100000">
                                          <p:val>
                                            <p:strVal val="#ppt_h"/>
                                          </p:val>
                                        </p:tav>
                                      </p:tavLst>
                                    </p:anim>
                                    <p:animEffect transition="in" filter="fade">
                                      <p:cBhvr>
                                        <p:cTn id="19" dur="500"/>
                                        <p:tgtEl>
                                          <p:spTgt spid="28"/>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13"/>
                                        </p:tgtEl>
                                        <p:attrNameLst>
                                          <p:attrName>style.visibility</p:attrName>
                                        </p:attrNameLst>
                                      </p:cBhvr>
                                      <p:to>
                                        <p:strVal val="visible"/>
                                      </p:to>
                                    </p:set>
                                    <p:anim calcmode="lin" valueType="num">
                                      <p:cBhvr>
                                        <p:cTn id="22" dur="500" fill="hold"/>
                                        <p:tgtEl>
                                          <p:spTgt spid="13"/>
                                        </p:tgtEl>
                                        <p:attrNameLst>
                                          <p:attrName>ppt_w</p:attrName>
                                        </p:attrNameLst>
                                      </p:cBhvr>
                                      <p:tavLst>
                                        <p:tav tm="0">
                                          <p:val>
                                            <p:fltVal val="0"/>
                                          </p:val>
                                        </p:tav>
                                        <p:tav tm="100000">
                                          <p:val>
                                            <p:strVal val="#ppt_w"/>
                                          </p:val>
                                        </p:tav>
                                      </p:tavLst>
                                    </p:anim>
                                    <p:anim calcmode="lin" valueType="num">
                                      <p:cBhvr>
                                        <p:cTn id="23" dur="500" fill="hold"/>
                                        <p:tgtEl>
                                          <p:spTgt spid="13"/>
                                        </p:tgtEl>
                                        <p:attrNameLst>
                                          <p:attrName>ppt_h</p:attrName>
                                        </p:attrNameLst>
                                      </p:cBhvr>
                                      <p:tavLst>
                                        <p:tav tm="0">
                                          <p:val>
                                            <p:fltVal val="0"/>
                                          </p:val>
                                        </p:tav>
                                        <p:tav tm="100000">
                                          <p:val>
                                            <p:strVal val="#ppt_h"/>
                                          </p:val>
                                        </p:tav>
                                      </p:tavLst>
                                    </p:anim>
                                    <p:animEffect transition="in" filter="fade">
                                      <p:cBhvr>
                                        <p:cTn id="24" dur="500"/>
                                        <p:tgtEl>
                                          <p:spTgt spid="13"/>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10"/>
                                        </p:tgtEl>
                                        <p:attrNameLst>
                                          <p:attrName>style.visibility</p:attrName>
                                        </p:attrNameLst>
                                      </p:cBhvr>
                                      <p:to>
                                        <p:strVal val="visible"/>
                                      </p:to>
                                    </p:set>
                                    <p:anim calcmode="lin" valueType="num">
                                      <p:cBhvr>
                                        <p:cTn id="27" dur="500" fill="hold"/>
                                        <p:tgtEl>
                                          <p:spTgt spid="10"/>
                                        </p:tgtEl>
                                        <p:attrNameLst>
                                          <p:attrName>ppt_w</p:attrName>
                                        </p:attrNameLst>
                                      </p:cBhvr>
                                      <p:tavLst>
                                        <p:tav tm="0">
                                          <p:val>
                                            <p:fltVal val="0"/>
                                          </p:val>
                                        </p:tav>
                                        <p:tav tm="100000">
                                          <p:val>
                                            <p:strVal val="#ppt_w"/>
                                          </p:val>
                                        </p:tav>
                                      </p:tavLst>
                                    </p:anim>
                                    <p:anim calcmode="lin" valueType="num">
                                      <p:cBhvr>
                                        <p:cTn id="28" dur="500" fill="hold"/>
                                        <p:tgtEl>
                                          <p:spTgt spid="10"/>
                                        </p:tgtEl>
                                        <p:attrNameLst>
                                          <p:attrName>ppt_h</p:attrName>
                                        </p:attrNameLst>
                                      </p:cBhvr>
                                      <p:tavLst>
                                        <p:tav tm="0">
                                          <p:val>
                                            <p:fltVal val="0"/>
                                          </p:val>
                                        </p:tav>
                                        <p:tav tm="100000">
                                          <p:val>
                                            <p:strVal val="#ppt_h"/>
                                          </p:val>
                                        </p:tav>
                                      </p:tavLst>
                                    </p:anim>
                                    <p:animEffect transition="in" filter="fade">
                                      <p:cBhvr>
                                        <p:cTn id="29" dur="500"/>
                                        <p:tgtEl>
                                          <p:spTgt spid="10"/>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11"/>
                                        </p:tgtEl>
                                        <p:attrNameLst>
                                          <p:attrName>style.visibility</p:attrName>
                                        </p:attrNameLst>
                                      </p:cBhvr>
                                      <p:to>
                                        <p:strVal val="visible"/>
                                      </p:to>
                                    </p:set>
                                    <p:anim calcmode="lin" valueType="num">
                                      <p:cBhvr>
                                        <p:cTn id="32" dur="500" fill="hold"/>
                                        <p:tgtEl>
                                          <p:spTgt spid="11"/>
                                        </p:tgtEl>
                                        <p:attrNameLst>
                                          <p:attrName>ppt_w</p:attrName>
                                        </p:attrNameLst>
                                      </p:cBhvr>
                                      <p:tavLst>
                                        <p:tav tm="0">
                                          <p:val>
                                            <p:fltVal val="0"/>
                                          </p:val>
                                        </p:tav>
                                        <p:tav tm="100000">
                                          <p:val>
                                            <p:strVal val="#ppt_w"/>
                                          </p:val>
                                        </p:tav>
                                      </p:tavLst>
                                    </p:anim>
                                    <p:anim calcmode="lin" valueType="num">
                                      <p:cBhvr>
                                        <p:cTn id="33" dur="500" fill="hold"/>
                                        <p:tgtEl>
                                          <p:spTgt spid="11"/>
                                        </p:tgtEl>
                                        <p:attrNameLst>
                                          <p:attrName>ppt_h</p:attrName>
                                        </p:attrNameLst>
                                      </p:cBhvr>
                                      <p:tavLst>
                                        <p:tav tm="0">
                                          <p:val>
                                            <p:fltVal val="0"/>
                                          </p:val>
                                        </p:tav>
                                        <p:tav tm="100000">
                                          <p:val>
                                            <p:strVal val="#ppt_h"/>
                                          </p:val>
                                        </p:tav>
                                      </p:tavLst>
                                    </p:anim>
                                    <p:animEffect transition="in" filter="fade">
                                      <p:cBhvr>
                                        <p:cTn id="34"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bldLvl="0" animBg="1"/>
      <p:bldP spid="27" grpId="0" bldLvl="0" animBg="1"/>
      <p:bldP spid="28" grpId="0" bldLvl="0" animBg="1"/>
      <p:bldP spid="13" grpId="0" bldLvl="0" animBg="1"/>
      <p:bldP spid="10" grpId="0" bldLvl="0" animBg="1"/>
      <p:bldP spid="11" grpId="0" bldLvl="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930650" y="1648460"/>
            <a:ext cx="4064000" cy="368300"/>
          </a:xfrm>
          <a:prstGeom prst="rect">
            <a:avLst/>
          </a:prstGeom>
          <a:noFill/>
        </p:spPr>
        <p:txBody>
          <a:bodyPr wrap="square" rtlCol="0">
            <a:spAutoFit/>
          </a:bodyPr>
          <a:lstStyle/>
          <a:p>
            <a:r>
              <a:rPr lang="en-US" altLang="zh-CN" dirty="0">
                <a:solidFill>
                  <a:schemeClr val="lt1"/>
                </a:solidFill>
                <a:latin typeface="隶书" panose="02010509060101010101" pitchFamily="49" charset="-122"/>
                <a:ea typeface="隶书" panose="02010509060101010101" pitchFamily="49" charset="-122"/>
                <a:cs typeface="隶书" panose="02010509060101010101" pitchFamily="49" charset="-122"/>
                <a:sym typeface="+mn-ea"/>
              </a:rPr>
              <a:t>1.11.1</a:t>
            </a:r>
            <a:r>
              <a:rPr lang="zh-CN" altLang="en-US" dirty="0">
                <a:solidFill>
                  <a:schemeClr val="lt1"/>
                </a:solidFill>
                <a:latin typeface="隶书" panose="02010509060101010101" pitchFamily="49" charset="-122"/>
                <a:ea typeface="隶书" panose="02010509060101010101" pitchFamily="49" charset="-122"/>
                <a:cs typeface="隶书" panose="02010509060101010101" pitchFamily="49" charset="-122"/>
                <a:sym typeface="+mn-ea"/>
              </a:rPr>
              <a:t>什么是仪容什么是仪容</a:t>
            </a:r>
            <a:endParaRPr lang="zh-CN" altLang="en-US"/>
          </a:p>
        </p:txBody>
      </p:sp>
      <p:sp>
        <p:nvSpPr>
          <p:cNvPr id="5" name="文本框 4"/>
          <p:cNvSpPr txBox="1"/>
          <p:nvPr/>
        </p:nvSpPr>
        <p:spPr>
          <a:xfrm>
            <a:off x="1606784" y="652780"/>
            <a:ext cx="6096000" cy="1529080"/>
          </a:xfrm>
          <a:prstGeom prst="rect">
            <a:avLst/>
          </a:prstGeom>
          <a:noFill/>
        </p:spPr>
        <p:txBody>
          <a:bodyPr wrap="square" rtlCol="0" anchor="t">
            <a:spAutoFit/>
          </a:bodyPr>
          <a:lstStyle/>
          <a:p>
            <a:pPr eaLnBrk="1" hangingPunct="1">
              <a:spcBef>
                <a:spcPct val="20000"/>
              </a:spcBef>
              <a:spcAft>
                <a:spcPct val="10000"/>
              </a:spcAft>
            </a:pPr>
            <a:r>
              <a:rPr lang="zh-CN" altLang="en-US" sz="4000" dirty="0">
                <a:latin typeface="隶书" panose="02010509060101010101" pitchFamily="49" charset="-122"/>
                <a:ea typeface="隶书" panose="02010509060101010101" pitchFamily="49" charset="-122"/>
                <a:cs typeface="隶书" panose="02010509060101010101" pitchFamily="49" charset="-122"/>
                <a:sym typeface="+mn-ea"/>
              </a:rPr>
              <a:t>任务四  康乐服务礼仪</a:t>
            </a:r>
            <a:endParaRPr lang="zh-CN" altLang="en-US" sz="4000" dirty="0">
              <a:latin typeface="隶书" panose="02010509060101010101" pitchFamily="49" charset="-122"/>
              <a:ea typeface="隶书" panose="02010509060101010101" pitchFamily="49" charset="-122"/>
              <a:cs typeface="隶书" panose="02010509060101010101" pitchFamily="49" charset="-122"/>
              <a:sym typeface="+mn-ea"/>
            </a:endParaRPr>
          </a:p>
          <a:p>
            <a:pPr eaLnBrk="1" hangingPunct="1">
              <a:spcBef>
                <a:spcPct val="20000"/>
              </a:spcBef>
              <a:spcAft>
                <a:spcPct val="10000"/>
              </a:spcAft>
            </a:pPr>
            <a:endParaRPr lang="zh-CN" altLang="en-US" sz="4000" dirty="0">
              <a:solidFill>
                <a:schemeClr val="tx1"/>
              </a:solidFill>
              <a:latin typeface="隶书" panose="02010509060101010101" pitchFamily="49" charset="-122"/>
              <a:ea typeface="隶书" panose="02010509060101010101" pitchFamily="49" charset="-122"/>
              <a:cs typeface="隶书" panose="02010509060101010101" pitchFamily="49" charset="-122"/>
              <a:sym typeface="+mn-ea"/>
            </a:endParaRPr>
          </a:p>
        </p:txBody>
      </p:sp>
      <p:sp>
        <p:nvSpPr>
          <p:cNvPr id="6" name="文本框 5"/>
          <p:cNvSpPr txBox="1"/>
          <p:nvPr/>
        </p:nvSpPr>
        <p:spPr>
          <a:xfrm>
            <a:off x="1097280" y="2016760"/>
            <a:ext cx="9806940" cy="2894965"/>
          </a:xfrm>
          <a:prstGeom prst="rect">
            <a:avLst/>
          </a:prstGeom>
          <a:noFill/>
        </p:spPr>
        <p:txBody>
          <a:bodyPr wrap="square" rtlCol="0" anchor="t">
            <a:noAutofit/>
          </a:bodyPr>
          <a:lstStyle/>
          <a:p>
            <a:pPr eaLnBrk="1" hangingPunct="1">
              <a:spcBef>
                <a:spcPct val="20000"/>
              </a:spcBef>
              <a:spcAft>
                <a:spcPct val="10000"/>
              </a:spcAft>
            </a:pPr>
            <a:r>
              <a:rPr lang="zh-CN" altLang="en-US" sz="2400" b="1" dirty="0">
                <a:solidFill>
                  <a:schemeClr val="dk1"/>
                </a:solidFill>
                <a:latin typeface="隶书" panose="02010509060101010101" pitchFamily="49" charset="-122"/>
                <a:ea typeface="隶书" panose="02010509060101010101" pitchFamily="49" charset="-122"/>
                <a:cs typeface="隶书" panose="02010509060101010101" pitchFamily="49" charset="-122"/>
                <a:sym typeface="+mn-ea"/>
              </a:rPr>
              <a:t>任务描述</a:t>
            </a:r>
            <a:endParaRPr lang="zh-CN" altLang="en-US" sz="2400" dirty="0">
              <a:solidFill>
                <a:schemeClr val="dk1"/>
              </a:solidFill>
              <a:latin typeface="隶书" panose="02010509060101010101" pitchFamily="49" charset="-122"/>
              <a:ea typeface="隶书" panose="02010509060101010101" pitchFamily="49" charset="-122"/>
              <a:cs typeface="隶书" panose="02010509060101010101" pitchFamily="49" charset="-122"/>
              <a:sym typeface="+mn-ea"/>
            </a:endParaRPr>
          </a:p>
          <a:p>
            <a:pPr eaLnBrk="1" hangingPunct="1">
              <a:spcBef>
                <a:spcPct val="20000"/>
              </a:spcBef>
              <a:spcAft>
                <a:spcPct val="10000"/>
              </a:spcAft>
            </a:pPr>
            <a:r>
              <a:rPr lang="zh-CN" altLang="en-US" sz="2400" dirty="0">
                <a:solidFill>
                  <a:schemeClr val="dk1"/>
                </a:solidFill>
                <a:latin typeface="隶书" panose="02010509060101010101" pitchFamily="49" charset="-122"/>
                <a:ea typeface="隶书" panose="02010509060101010101" pitchFamily="49" charset="-122"/>
                <a:cs typeface="隶书" panose="02010509060101010101" pitchFamily="49" charset="-122"/>
                <a:sym typeface="+mn-ea"/>
              </a:rPr>
              <a:t>    康乐服务是酒店产品中的重要一项，不仅为宾客丰富了服务项目， 也增加了酒店的经营收入。本任务要求学生熟练掌握康乐服务项目接待的规范礼仪，严格遵守职业道德，为顾客提供优质服务。借助现代化教学手段，通过理实一体化课上学习、课上实训及课后反复演练等方法，规范个人服务礼仪，塑造旅游从业人员的专业形象。</a:t>
            </a:r>
            <a:endParaRPr lang="zh-CN" altLang="en-US" sz="2400" dirty="0">
              <a:solidFill>
                <a:schemeClr val="dk1"/>
              </a:solidFill>
              <a:latin typeface="隶书" panose="02010509060101010101" pitchFamily="49" charset="-122"/>
              <a:ea typeface="隶书" panose="02010509060101010101" pitchFamily="49" charset="-122"/>
              <a:cs typeface="隶书" panose="02010509060101010101" pitchFamily="49" charset="-122"/>
              <a:sym typeface="+mn-ea"/>
            </a:endParaRPr>
          </a:p>
        </p:txBody>
      </p:sp>
    </p:spTree>
  </p:cSld>
  <p:clrMapOvr>
    <a:masterClrMapping/>
  </p:clrMapOvr>
  <p:transition spd="slow">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blinds(horizontal)">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6">
                                            <p:txEl>
                                              <p:pRg st="1" end="1"/>
                                            </p:txEl>
                                          </p:spTgt>
                                        </p:tgtEl>
                                        <p:attrNameLst>
                                          <p:attrName>style.visibility</p:attrName>
                                        </p:attrNameLst>
                                      </p:cBhvr>
                                      <p:to>
                                        <p:strVal val="visible"/>
                                      </p:to>
                                    </p:set>
                                    <p:animEffect transition="in" filter="blinds(horizontal)">
                                      <p:cBhvr>
                                        <p:cTn id="12" dur="500"/>
                                        <p:tgtEl>
                                          <p:spTgt spid="6">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1638300" y="1137920"/>
            <a:ext cx="8946515" cy="3415030"/>
          </a:xfrm>
          <a:prstGeom prst="rect">
            <a:avLst/>
          </a:prstGeom>
          <a:noFill/>
          <a:ln w="9525">
            <a:noFill/>
          </a:ln>
        </p:spPr>
        <p:txBody>
          <a:bodyPr wrap="square">
            <a:spAutoFit/>
          </a:bodyPr>
          <a:p>
            <a:pPr indent="0"/>
            <a:r>
              <a:rPr lang="zh-CN" sz="2400" b="1">
                <a:latin typeface="黑体" panose="02010609060101010101" charset="-122"/>
                <a:ea typeface="黑体" panose="02010609060101010101" charset="-122"/>
              </a:rPr>
              <a:t>一、认识康乐部</a:t>
            </a:r>
            <a:endParaRPr lang="zh-CN" sz="2400" b="1">
              <a:latin typeface="黑体" panose="02010609060101010101" charset="-122"/>
              <a:ea typeface="黑体" panose="02010609060101010101" charset="-122"/>
            </a:endParaRPr>
          </a:p>
          <a:p>
            <a:pPr indent="0"/>
            <a:endParaRPr lang="zh-CN" sz="2400" b="1">
              <a:latin typeface="黑体" panose="02010609060101010101" charset="-122"/>
              <a:ea typeface="黑体" panose="02010609060101010101" charset="-122"/>
            </a:endParaRPr>
          </a:p>
          <a:p>
            <a:pPr indent="0"/>
            <a:endParaRPr lang="zh-CN" sz="2400" b="1">
              <a:latin typeface="黑体" panose="02010609060101010101" charset="-122"/>
              <a:ea typeface="黑体" panose="02010609060101010101" charset="-122"/>
            </a:endParaRPr>
          </a:p>
          <a:p>
            <a:pPr indent="0"/>
            <a:r>
              <a:rPr lang="zh-CN" altLang="en-US" sz="2400">
                <a:latin typeface="黑体" panose="02010609060101010101" charset="-122"/>
                <a:ea typeface="黑体" panose="02010609060101010101" charset="-122"/>
              </a:rPr>
              <a:t>    </a:t>
            </a:r>
            <a:r>
              <a:rPr lang="zh-CN" altLang="en-US" sz="2400" b="1">
                <a:solidFill>
                  <a:srgbClr val="FF0000"/>
                </a:solidFill>
                <a:latin typeface="黑体" panose="02010609060101010101" charset="-122"/>
                <a:ea typeface="黑体" panose="02010609060101010101" charset="-122"/>
              </a:rPr>
              <a:t>康乐服务</a:t>
            </a:r>
            <a:r>
              <a:rPr lang="zh-CN" altLang="en-US" sz="2400">
                <a:latin typeface="黑体" panose="02010609060101010101" charset="-122"/>
                <a:ea typeface="黑体" panose="02010609060101010101" charset="-122"/>
              </a:rPr>
              <a:t>是通过开展康养保健、运动健身和休闲娱乐等一系列活动，起到增进顾客身心健康、休闲放松作用的服务项目，包括游泳健身、器械运动、桑拿洗浴、美容美发等。</a:t>
            </a:r>
            <a:endParaRPr lang="zh-CN" altLang="en-US" sz="2400">
              <a:latin typeface="黑体" panose="02010609060101010101" charset="-122"/>
              <a:ea typeface="黑体" panose="02010609060101010101" charset="-122"/>
            </a:endParaRPr>
          </a:p>
          <a:p>
            <a:pPr indent="0"/>
            <a:r>
              <a:rPr lang="zh-CN" altLang="en-US" sz="2400">
                <a:latin typeface="黑体" panose="02010609060101010101" charset="-122"/>
                <a:ea typeface="黑体" panose="02010609060101010101" charset="-122"/>
              </a:rPr>
              <a:t> </a:t>
            </a:r>
            <a:r>
              <a:rPr lang="en-US" altLang="zh-CN" sz="2400">
                <a:latin typeface="黑体" panose="02010609060101010101" charset="-122"/>
                <a:ea typeface="黑体" panose="02010609060101010101" charset="-122"/>
              </a:rPr>
              <a:t>   </a:t>
            </a:r>
            <a:r>
              <a:rPr lang="zh-CN" altLang="en-US" sz="2400">
                <a:latin typeface="黑体" panose="02010609060101010101" charset="-122"/>
                <a:ea typeface="黑体" panose="02010609060101010101" charset="-122"/>
              </a:rPr>
              <a:t>酒店提供康乐服务的部门通常是</a:t>
            </a:r>
            <a:r>
              <a:rPr lang="zh-CN" altLang="en-US" sz="2400" b="1">
                <a:solidFill>
                  <a:srgbClr val="FF0000"/>
                </a:solidFill>
                <a:latin typeface="黑体" panose="02010609060101010101" charset="-122"/>
                <a:ea typeface="黑体" panose="02010609060101010101" charset="-122"/>
              </a:rPr>
              <a:t>康乐部</a:t>
            </a:r>
            <a:r>
              <a:rPr lang="zh-CN" altLang="en-US" sz="2400">
                <a:latin typeface="黑体" panose="02010609060101010101" charset="-122"/>
                <a:ea typeface="黑体" panose="02010609060101010101" charset="-122"/>
              </a:rPr>
              <a:t>，一些酒店将康乐服务归属到前厅部、客房部或餐饮部。也有由酒店提供场地，与康乐项目经营者合作单独承包项目，酒店客人享受协议价等。</a:t>
            </a:r>
            <a:endParaRPr lang="zh-CN" altLang="en-US" sz="2400">
              <a:latin typeface="黑体" panose="02010609060101010101" charset="-122"/>
              <a:ea typeface="黑体" panose="02010609060101010101" charset="-122"/>
            </a:endParaRPr>
          </a:p>
        </p:txBody>
      </p:sp>
    </p:spTree>
  </p:cSld>
  <p:clrMapOvr>
    <a:masterClrMapping/>
  </p:clrMapOvr>
  <p:transition spd="slow" advClick="0" advTm="0">
    <p:wipe dir="d"/>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614170" y="520065"/>
            <a:ext cx="3492500" cy="645160"/>
          </a:xfrm>
          <a:prstGeom prst="rect">
            <a:avLst/>
          </a:prstGeom>
          <a:noFill/>
        </p:spPr>
        <p:txBody>
          <a:bodyPr wrap="square" rtlCol="0" anchor="t">
            <a:spAutoFit/>
          </a:bodyPr>
          <a:lstStyle/>
          <a:p>
            <a:pPr algn="l"/>
            <a:r>
              <a:rPr lang="zh-CN" altLang="en-US" sz="3600" dirty="0">
                <a:effectLst>
                  <a:outerShdw blurRad="38100" dist="19050" dir="2700000" algn="tl" rotWithShape="0">
                    <a:schemeClr val="dk1">
                      <a:alpha val="40000"/>
                    </a:schemeClr>
                  </a:outerShdw>
                </a:effectLst>
                <a:latin typeface="隶书" panose="02010509060101010101" pitchFamily="49" charset="-122"/>
                <a:ea typeface="隶书" panose="02010509060101010101" pitchFamily="49" charset="-122"/>
                <a:sym typeface="+mn-ea"/>
              </a:rPr>
              <a:t>学习目标</a:t>
            </a:r>
            <a:endParaRPr lang="zh-CN" altLang="en-US" sz="3600" dirty="0">
              <a:effectLst>
                <a:outerShdw blurRad="38100" dist="19050" dir="2700000" algn="tl" rotWithShape="0">
                  <a:schemeClr val="dk1">
                    <a:alpha val="40000"/>
                  </a:schemeClr>
                </a:outerShdw>
              </a:effectLst>
              <a:latin typeface="隶书" panose="02010509060101010101" pitchFamily="49" charset="-122"/>
              <a:ea typeface="隶书" panose="02010509060101010101" pitchFamily="49" charset="-122"/>
              <a:sym typeface="+mn-ea"/>
            </a:endParaRPr>
          </a:p>
        </p:txBody>
      </p:sp>
      <p:sp>
        <p:nvSpPr>
          <p:cNvPr id="5" name="矩形 4"/>
          <p:cNvSpPr/>
          <p:nvPr/>
        </p:nvSpPr>
        <p:spPr>
          <a:xfrm>
            <a:off x="3648075" y="1781175"/>
            <a:ext cx="7154545" cy="3792855"/>
          </a:xfrm>
          <a:prstGeom prst="rect">
            <a:avLst/>
          </a:prstGeom>
        </p:spPr>
        <p:txBody>
          <a:bodyPr wrap="square">
            <a:noAutofit/>
          </a:bodyPr>
          <a:lstStyle/>
          <a:p>
            <a:pPr marL="342900" indent="-342900" fontAlgn="base">
              <a:spcBef>
                <a:spcPct val="0"/>
              </a:spcBef>
              <a:spcAft>
                <a:spcPct val="0"/>
              </a:spcAft>
              <a:buFont typeface="Wingdings" panose="05000000000000000000" pitchFamily="2" charset="2"/>
              <a:buChar char="Ø"/>
            </a:pPr>
            <a:r>
              <a:rPr lang="zh-CN" altLang="en-US" sz="2400" dirty="0">
                <a:solidFill>
                  <a:schemeClr val="tx1"/>
                </a:solidFill>
                <a:effectLst>
                  <a:outerShdw blurRad="38100" dist="19050" dir="2700000" algn="tl" rotWithShape="0">
                    <a:schemeClr val="dk1">
                      <a:alpha val="40000"/>
                    </a:schemeClr>
                  </a:outerShdw>
                </a:effectLst>
                <a:latin typeface="隶书" panose="02010509060101010101" pitchFamily="49" charset="-122"/>
                <a:ea typeface="隶书" panose="02010509060101010101" pitchFamily="49" charset="-122"/>
              </a:rPr>
              <a:t>【素养目标】</a:t>
            </a:r>
            <a:endParaRPr lang="zh-CN" altLang="en-US" sz="2400" dirty="0">
              <a:solidFill>
                <a:schemeClr val="tx1"/>
              </a:solidFill>
              <a:effectLst>
                <a:outerShdw blurRad="38100" dist="19050" dir="2700000" algn="tl" rotWithShape="0">
                  <a:schemeClr val="dk1">
                    <a:alpha val="40000"/>
                  </a:schemeClr>
                </a:outerShdw>
              </a:effectLst>
              <a:latin typeface="隶书" panose="02010509060101010101" pitchFamily="49" charset="-122"/>
              <a:ea typeface="隶书" panose="02010509060101010101" pitchFamily="49" charset="-122"/>
            </a:endParaRPr>
          </a:p>
          <a:p>
            <a:pPr marL="342900" indent="-342900" fontAlgn="base">
              <a:spcBef>
                <a:spcPct val="0"/>
              </a:spcBef>
              <a:spcAft>
                <a:spcPct val="0"/>
              </a:spcAft>
              <a:buFont typeface="Wingdings" panose="05000000000000000000" pitchFamily="2" charset="2"/>
              <a:buChar char="Ø"/>
            </a:pPr>
            <a:r>
              <a:rPr lang="en-US" altLang="zh-CN" sz="2400" dirty="0">
                <a:solidFill>
                  <a:schemeClr val="tx1"/>
                </a:solidFill>
                <a:effectLst>
                  <a:outerShdw blurRad="38100" dist="19050" dir="2700000" algn="tl" rotWithShape="0">
                    <a:schemeClr val="dk1">
                      <a:alpha val="40000"/>
                    </a:schemeClr>
                  </a:outerShdw>
                </a:effectLst>
                <a:latin typeface="隶书" panose="02010509060101010101" pitchFamily="49" charset="-122"/>
                <a:ea typeface="隶书" panose="02010509060101010101" pitchFamily="49" charset="-122"/>
              </a:rPr>
              <a:t>1.</a:t>
            </a:r>
            <a:r>
              <a:rPr lang="zh-CN" altLang="en-US" sz="2400" dirty="0">
                <a:solidFill>
                  <a:schemeClr val="tx1"/>
                </a:solidFill>
                <a:effectLst>
                  <a:outerShdw blurRad="38100" dist="19050" dir="2700000" algn="tl" rotWithShape="0">
                    <a:schemeClr val="dk1">
                      <a:alpha val="40000"/>
                    </a:schemeClr>
                  </a:outerShdw>
                </a:effectLst>
                <a:latin typeface="隶书" panose="02010509060101010101" pitchFamily="49" charset="-122"/>
                <a:ea typeface="隶书" panose="02010509060101010101" pitchFamily="49" charset="-122"/>
              </a:rPr>
              <a:t>激发学生对礼仪文化的尊重和热爱之情。</a:t>
            </a:r>
            <a:endParaRPr lang="zh-CN" altLang="en-US" sz="2400" dirty="0">
              <a:solidFill>
                <a:schemeClr val="tx1"/>
              </a:solidFill>
              <a:effectLst>
                <a:outerShdw blurRad="38100" dist="19050" dir="2700000" algn="tl" rotWithShape="0">
                  <a:schemeClr val="dk1">
                    <a:alpha val="40000"/>
                  </a:schemeClr>
                </a:outerShdw>
              </a:effectLst>
              <a:latin typeface="隶书" panose="02010509060101010101" pitchFamily="49" charset="-122"/>
              <a:ea typeface="隶书" panose="02010509060101010101" pitchFamily="49" charset="-122"/>
            </a:endParaRPr>
          </a:p>
          <a:p>
            <a:pPr marL="342900" indent="-342900" fontAlgn="base">
              <a:spcBef>
                <a:spcPct val="0"/>
              </a:spcBef>
              <a:spcAft>
                <a:spcPct val="0"/>
              </a:spcAft>
              <a:buFont typeface="Wingdings" panose="05000000000000000000" pitchFamily="2" charset="2"/>
              <a:buChar char="Ø"/>
            </a:pPr>
            <a:r>
              <a:rPr lang="en-US" altLang="zh-CN" sz="2400" dirty="0">
                <a:solidFill>
                  <a:schemeClr val="tx1"/>
                </a:solidFill>
                <a:effectLst>
                  <a:outerShdw blurRad="38100" dist="19050" dir="2700000" algn="tl" rotWithShape="0">
                    <a:schemeClr val="dk1">
                      <a:alpha val="40000"/>
                    </a:schemeClr>
                  </a:outerShdw>
                </a:effectLst>
                <a:latin typeface="隶书" panose="02010509060101010101" pitchFamily="49" charset="-122"/>
                <a:ea typeface="隶书" panose="02010509060101010101" pitchFamily="49" charset="-122"/>
              </a:rPr>
              <a:t>2.</a:t>
            </a:r>
            <a:r>
              <a:rPr lang="zh-CN" altLang="en-US" sz="2400" dirty="0">
                <a:solidFill>
                  <a:schemeClr val="tx1"/>
                </a:solidFill>
                <a:effectLst>
                  <a:outerShdw blurRad="38100" dist="19050" dir="2700000" algn="tl" rotWithShape="0">
                    <a:schemeClr val="dk1">
                      <a:alpha val="40000"/>
                    </a:schemeClr>
                  </a:outerShdw>
                </a:effectLst>
                <a:latin typeface="隶书" panose="02010509060101010101" pitchFamily="49" charset="-122"/>
                <a:ea typeface="隶书" panose="02010509060101010101" pitchFamily="49" charset="-122"/>
              </a:rPr>
              <a:t>引导学生认识到礼仪在个人成长、人际交往和社会和谐中的积极意义，增强学生的文明礼仪意识。</a:t>
            </a:r>
            <a:endParaRPr lang="zh-CN" altLang="en-US" sz="2400" dirty="0">
              <a:solidFill>
                <a:schemeClr val="tx1"/>
              </a:solidFill>
              <a:effectLst>
                <a:outerShdw blurRad="38100" dist="19050" dir="2700000" algn="tl" rotWithShape="0">
                  <a:schemeClr val="dk1">
                    <a:alpha val="40000"/>
                  </a:schemeClr>
                </a:outerShdw>
              </a:effectLst>
              <a:latin typeface="隶书" panose="02010509060101010101" pitchFamily="49" charset="-122"/>
              <a:ea typeface="隶书" panose="02010509060101010101" pitchFamily="49" charset="-122"/>
            </a:endParaRPr>
          </a:p>
          <a:p>
            <a:pPr marL="342900" indent="-342900" fontAlgn="base">
              <a:spcBef>
                <a:spcPct val="0"/>
              </a:spcBef>
              <a:spcAft>
                <a:spcPct val="0"/>
              </a:spcAft>
              <a:buFont typeface="Wingdings" panose="05000000000000000000" pitchFamily="2" charset="2"/>
              <a:buChar char="Ø"/>
            </a:pPr>
            <a:r>
              <a:rPr lang="en-US" altLang="zh-CN" sz="2400" dirty="0">
                <a:solidFill>
                  <a:schemeClr val="tx1"/>
                </a:solidFill>
                <a:effectLst>
                  <a:outerShdw blurRad="38100" dist="19050" dir="2700000" algn="tl" rotWithShape="0">
                    <a:schemeClr val="dk1">
                      <a:alpha val="40000"/>
                    </a:schemeClr>
                  </a:outerShdw>
                </a:effectLst>
                <a:latin typeface="隶书" panose="02010509060101010101" pitchFamily="49" charset="-122"/>
                <a:ea typeface="隶书" panose="02010509060101010101" pitchFamily="49" charset="-122"/>
              </a:rPr>
              <a:t>3.</a:t>
            </a:r>
            <a:r>
              <a:rPr lang="zh-CN" altLang="en-US" sz="2400" dirty="0">
                <a:solidFill>
                  <a:schemeClr val="tx1"/>
                </a:solidFill>
                <a:effectLst>
                  <a:outerShdw blurRad="38100" dist="19050" dir="2700000" algn="tl" rotWithShape="0">
                    <a:schemeClr val="dk1">
                      <a:alpha val="40000"/>
                    </a:schemeClr>
                  </a:outerShdw>
                </a:effectLst>
                <a:latin typeface="隶书" panose="02010509060101010101" pitchFamily="49" charset="-122"/>
                <a:ea typeface="隶书" panose="02010509060101010101" pitchFamily="49" charset="-122"/>
              </a:rPr>
              <a:t>培养持续学习与自我提升意识：鼓励旅游从业人员不断学习新知识、新技能，保持行业敏感度与竞争力。</a:t>
            </a:r>
            <a:endParaRPr lang="zh-CN" altLang="en-US" sz="2400" dirty="0">
              <a:solidFill>
                <a:schemeClr val="tx1"/>
              </a:solidFill>
              <a:effectLst>
                <a:outerShdw blurRad="38100" dist="19050" dir="2700000" algn="tl" rotWithShape="0">
                  <a:schemeClr val="dk1">
                    <a:alpha val="40000"/>
                  </a:schemeClr>
                </a:outerShdw>
              </a:effectLst>
              <a:latin typeface="隶书" panose="02010509060101010101" pitchFamily="49" charset="-122"/>
              <a:ea typeface="隶书" panose="02010509060101010101" pitchFamily="49" charset="-122"/>
            </a:endParaRPr>
          </a:p>
        </p:txBody>
      </p:sp>
      <p:pic>
        <p:nvPicPr>
          <p:cNvPr id="11" name="图片 10"/>
          <p:cNvPicPr>
            <a:picLocks noChangeAspect="1"/>
          </p:cNvPicPr>
          <p:nvPr/>
        </p:nvPicPr>
        <p:blipFill>
          <a:blip r:embed="rId1"/>
          <a:srcRect l="11074" t="20153" r="21870"/>
          <a:stretch>
            <a:fillRect/>
          </a:stretch>
        </p:blipFill>
        <p:spPr>
          <a:xfrm>
            <a:off x="1303655" y="2004695"/>
            <a:ext cx="2149475" cy="2515870"/>
          </a:xfrm>
          <a:prstGeom prst="rect">
            <a:avLst/>
          </a:prstGeom>
        </p:spPr>
      </p:pic>
    </p:spTree>
  </p:cSld>
  <p:clrMapOvr>
    <a:masterClrMapping/>
  </p:clrMapOvr>
  <p:transition spd="slow">
    <p:wipe dir="d"/>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1685925" y="713105"/>
            <a:ext cx="8444230" cy="2306955"/>
          </a:xfrm>
          <a:prstGeom prst="rect">
            <a:avLst/>
          </a:prstGeom>
          <a:noFill/>
          <a:ln w="9525">
            <a:noFill/>
          </a:ln>
        </p:spPr>
        <p:txBody>
          <a:bodyPr wrap="square">
            <a:spAutoFit/>
          </a:bodyPr>
          <a:p>
            <a:pPr indent="0"/>
            <a:r>
              <a:rPr lang="zh-CN" sz="2400" b="1">
                <a:latin typeface="黑体" panose="02010609060101010101" charset="-122"/>
                <a:ea typeface="黑体" panose="02010609060101010101" charset="-122"/>
              </a:rPr>
              <a:t>二、国标要求</a:t>
            </a:r>
            <a:endParaRPr lang="zh-CN" sz="2400" b="1">
              <a:latin typeface="黑体" panose="02010609060101010101" charset="-122"/>
              <a:ea typeface="黑体" panose="02010609060101010101" charset="-122"/>
            </a:endParaRPr>
          </a:p>
          <a:p>
            <a:pPr indent="0"/>
            <a:endParaRPr lang="zh-CN" sz="2400" b="1">
              <a:latin typeface="黑体" panose="02010609060101010101" charset="-122"/>
              <a:ea typeface="黑体" panose="02010609060101010101" charset="-122"/>
            </a:endParaRPr>
          </a:p>
          <a:p>
            <a:pPr indent="0"/>
            <a:r>
              <a:rPr lang="zh-CN" altLang="en-US" sz="2400">
                <a:latin typeface="黑体" panose="02010609060101010101" charset="-122"/>
                <a:ea typeface="黑体" panose="02010609060101010101" charset="-122"/>
              </a:rPr>
              <a:t>    2023年11月发布的《中华人民共和国国家标准旅游饭店星级的划分与评定》（标准号：GB/T14308-2023）明确规定四星级以上（含四星级）旅游饭店应设有康体设施，并提供相应的服务。</a:t>
            </a:r>
            <a:endParaRPr lang="zh-CN" altLang="en-US" sz="2400">
              <a:latin typeface="黑体" panose="02010609060101010101" charset="-122"/>
              <a:ea typeface="黑体" panose="02010609060101010101" charset="-122"/>
            </a:endParaRPr>
          </a:p>
        </p:txBody>
      </p:sp>
      <p:graphicFrame>
        <p:nvGraphicFramePr>
          <p:cNvPr id="2" name="表格 1"/>
          <p:cNvGraphicFramePr/>
          <p:nvPr/>
        </p:nvGraphicFramePr>
        <p:xfrm>
          <a:off x="1881505" y="3283585"/>
          <a:ext cx="8249285" cy="2865120"/>
        </p:xfrm>
        <a:graphic>
          <a:graphicData uri="http://schemas.openxmlformats.org/drawingml/2006/table">
            <a:tbl>
              <a:tblPr firstRow="1" bandRow="1">
                <a:tableStyleId>{5940675A-B579-460E-94D1-54222C63F5DA}</a:tableStyleId>
              </a:tblPr>
              <a:tblGrid>
                <a:gridCol w="612140"/>
                <a:gridCol w="6485890"/>
                <a:gridCol w="1151255"/>
              </a:tblGrid>
              <a:tr h="477520">
                <a:tc gridSpan="3">
                  <a:txBody>
                    <a:bodyPr/>
                    <a:p>
                      <a:pPr indent="0" algn="l">
                        <a:buNone/>
                      </a:pPr>
                      <a:r>
                        <a:rPr lang="en-US" sz="1600" b="0">
                          <a:latin typeface="宋体" panose="02010600030101010101" pitchFamily="2" charset="-122"/>
                          <a:ea typeface="宋体" panose="02010600030101010101" pitchFamily="2" charset="-122"/>
                          <a:cs typeface="宋体" panose="02010600030101010101" pitchFamily="2" charset="-122"/>
                        </a:rPr>
                        <a:t>《中华人民共和国国家标准旅游饭店星级的划分与评定》—会议及康体设施</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hMerge="1">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1">
                  <a:tcPr>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r>
              <a:tr h="477520">
                <a:tc>
                  <a:txBody>
                    <a:bodyPr/>
                    <a:p>
                      <a:pPr indent="0" algn="l">
                        <a:buNone/>
                      </a:pPr>
                      <a:r>
                        <a:rPr lang="en-US" sz="1600" b="0">
                          <a:latin typeface="宋体" panose="02010600030101010101" pitchFamily="2" charset="-122"/>
                          <a:ea typeface="宋体" panose="02010600030101010101" pitchFamily="2" charset="-122"/>
                          <a:cs typeface="宋体" panose="02010600030101010101" pitchFamily="2" charset="-122"/>
                        </a:rPr>
                        <a:t>序号</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l">
                        <a:buNone/>
                      </a:pPr>
                      <a:r>
                        <a:rPr lang="en-US" sz="1600" b="0">
                          <a:latin typeface="宋体" panose="02010600030101010101" pitchFamily="2" charset="-122"/>
                          <a:ea typeface="宋体" panose="02010600030101010101" pitchFamily="2" charset="-122"/>
                          <a:cs typeface="宋体" panose="02010600030101010101" pitchFamily="2" charset="-122"/>
                        </a:rPr>
                        <a:t>项   目</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是否达标</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477520">
                <a:tc>
                  <a:txBody>
                    <a:bodyPr/>
                    <a:p>
                      <a:pPr indent="0" algn="l">
                        <a:buNone/>
                      </a:pPr>
                      <a:r>
                        <a:rPr lang="en-US" sz="1600" b="0">
                          <a:latin typeface="宋体" panose="02010600030101010101" pitchFamily="2" charset="-122"/>
                          <a:ea typeface="宋体" panose="02010600030101010101" pitchFamily="2" charset="-122"/>
                          <a:cs typeface="宋体" panose="02010600030101010101" pitchFamily="2" charset="-122"/>
                        </a:rPr>
                        <a:t>6.1</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l">
                        <a:buNone/>
                      </a:pPr>
                      <a:r>
                        <a:rPr lang="en-US" sz="1600" b="0">
                          <a:latin typeface="宋体" panose="02010600030101010101" pitchFamily="2" charset="-122"/>
                          <a:ea typeface="宋体" panose="02010600030101010101" pitchFamily="2" charset="-122"/>
                          <a:cs typeface="宋体" panose="02010600030101010101" pitchFamily="2" charset="-122"/>
                        </a:rPr>
                        <a:t>应有会议厅，配备相应的设施并提供专业服务</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900" b="0">
                          <a:latin typeface="Calibri" panose="020F0502020204030204" charset="0"/>
                          <a:cs typeface="Calibri" panose="020F0502020204030204" charset="0"/>
                        </a:rPr>
                        <a:t> </a:t>
                      </a:r>
                      <a:endParaRPr lang="en-US" altLang="en-US" sz="9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477520">
                <a:tc>
                  <a:txBody>
                    <a:bodyPr/>
                    <a:p>
                      <a:pPr indent="0" algn="l">
                        <a:buNone/>
                      </a:pPr>
                      <a:r>
                        <a:rPr lang="en-US" sz="1600" b="0">
                          <a:latin typeface="宋体" panose="02010600030101010101" pitchFamily="2" charset="-122"/>
                          <a:ea typeface="宋体" panose="02010600030101010101" pitchFamily="2" charset="-122"/>
                          <a:cs typeface="宋体" panose="02010600030101010101" pitchFamily="2" charset="-122"/>
                        </a:rPr>
                        <a:t>6.2</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l">
                        <a:buNone/>
                      </a:pPr>
                      <a:r>
                        <a:rPr lang="en-US" sz="1600" b="0">
                          <a:latin typeface="宋体" panose="02010600030101010101" pitchFamily="2" charset="-122"/>
                          <a:ea typeface="宋体" panose="02010600030101010101" pitchFamily="2" charset="-122"/>
                          <a:cs typeface="宋体" panose="02010600030101010101" pitchFamily="2" charset="-122"/>
                        </a:rPr>
                        <a:t>应有康体设施，布局合理，提供相应服务</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900" b="0">
                          <a:latin typeface="Calibri" panose="020F0502020204030204" charset="0"/>
                          <a:cs typeface="Calibri" panose="020F0502020204030204" charset="0"/>
                        </a:rPr>
                        <a:t> </a:t>
                      </a:r>
                      <a:endParaRPr lang="en-US" altLang="en-US" sz="9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477520">
                <a:tc>
                  <a:txBody>
                    <a:bodyPr/>
                    <a:p>
                      <a:pPr indent="0" algn="ctr">
                        <a:buNone/>
                      </a:pPr>
                      <a:r>
                        <a:rPr lang="en-US" sz="900" b="0">
                          <a:latin typeface="宋体" panose="02010600030101010101" pitchFamily="2" charset="-122"/>
                          <a:ea typeface="宋体" panose="02010600030101010101" pitchFamily="2" charset="-122"/>
                          <a:cs typeface="宋体" panose="02010600030101010101" pitchFamily="2" charset="-122"/>
                        </a:rPr>
                        <a:t> </a:t>
                      </a:r>
                      <a:endParaRPr lang="en-US" altLang="en-US" sz="9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a:noFill/>
                    </a:lnL>
                    <a:lnR>
                      <a:noFill/>
                    </a:lnR>
                    <a:lnT w="12700" cap="flat" cmpd="sng">
                      <a:solidFill>
                        <a:srgbClr val="000000"/>
                      </a:solidFill>
                      <a:prstDash val="solid"/>
                      <a:headEnd type="none" w="med" len="med"/>
                      <a:tailEnd type="none" w="med" len="med"/>
                    </a:lnT>
                    <a:lnB cap="flat">
                      <a:noFill/>
                    </a:lnB>
                    <a:lnTlToBr>
                      <a:noFill/>
                    </a:lnTlToBr>
                    <a:lnBlToTr>
                      <a:noFill/>
                    </a:lnBlToTr>
                    <a:noFill/>
                  </a:tcPr>
                </a:tc>
                <a:tc>
                  <a:txBody>
                    <a:bodyPr/>
                    <a:p>
                      <a:pPr indent="0">
                        <a:buNone/>
                      </a:pPr>
                      <a:r>
                        <a:rPr lang="en-US" sz="900" b="0">
                          <a:latin typeface="宋体" panose="02010600030101010101" pitchFamily="2" charset="-122"/>
                          <a:ea typeface="宋体" panose="02010600030101010101" pitchFamily="2" charset="-122"/>
                          <a:cs typeface="宋体" panose="02010600030101010101" pitchFamily="2" charset="-122"/>
                        </a:rPr>
                        <a:t> </a:t>
                      </a:r>
                      <a:endParaRPr lang="en-US" altLang="en-US" sz="9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a:noFill/>
                    </a:lnL>
                    <a:lnR>
                      <a:noFill/>
                    </a:lnR>
                    <a:lnT w="12700" cap="flat" cmpd="sng">
                      <a:solidFill>
                        <a:srgbClr val="000000"/>
                      </a:solidFill>
                      <a:prstDash val="solid"/>
                      <a:headEnd type="none" w="med" len="med"/>
                      <a:tailEnd type="none" w="med" len="med"/>
                    </a:lnT>
                    <a:lnB cap="flat">
                      <a:noFill/>
                    </a:lnB>
                    <a:lnTlToBr>
                      <a:noFill/>
                    </a:lnTlToBr>
                    <a:lnBlToTr>
                      <a:noFill/>
                    </a:lnBlToTr>
                    <a:noFill/>
                  </a:tcPr>
                </a:tc>
                <a:tc>
                  <a:txBody>
                    <a:bodyPr/>
                    <a:p>
                      <a:pPr indent="0">
                        <a:buNone/>
                      </a:pPr>
                      <a:endParaRPr lang="en-US" altLang="en-US" sz="900" b="0">
                        <a:latin typeface="Calibri" panose="020F0502020204030204" charset="0"/>
                        <a:ea typeface="Calibri" panose="020F0502020204030204" charset="0"/>
                        <a:cs typeface="Calibri" panose="020F0502020204030204" charset="0"/>
                      </a:endParaRPr>
                    </a:p>
                  </a:txBody>
                  <a:tcPr marL="68580" marR="68580" marT="0" marB="0" vert="horz" anchor="t" anchorCtr="0">
                    <a:lnL>
                      <a:noFill/>
                    </a:lnL>
                    <a:lnR cap="flat">
                      <a:noFill/>
                    </a:lnR>
                    <a:lnT w="12700" cap="flat" cmpd="sng">
                      <a:solidFill>
                        <a:srgbClr val="000000"/>
                      </a:solidFill>
                      <a:prstDash val="solid"/>
                      <a:headEnd type="none" w="med" len="med"/>
                      <a:tailEnd type="none" w="med" len="med"/>
                    </a:lnT>
                    <a:lnB cap="flat">
                      <a:noFill/>
                    </a:lnB>
                    <a:lnTlToBr>
                      <a:noFill/>
                    </a:lnTlToBr>
                    <a:lnBlToTr>
                      <a:noFill/>
                    </a:lnBlToTr>
                    <a:noFill/>
                  </a:tcPr>
                </a:tc>
              </a:tr>
            </a:tbl>
          </a:graphicData>
        </a:graphic>
      </p:graphicFrame>
    </p:spTree>
  </p:cSld>
  <p:clrMapOvr>
    <a:masterClrMapping/>
  </p:clrMapOvr>
  <p:transition spd="slow" advClick="0" advTm="0">
    <p:wipe dir="d"/>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1668145" y="924560"/>
            <a:ext cx="9271635" cy="1938020"/>
          </a:xfrm>
          <a:prstGeom prst="rect">
            <a:avLst/>
          </a:prstGeom>
          <a:noFill/>
          <a:ln w="9525">
            <a:noFill/>
          </a:ln>
        </p:spPr>
        <p:txBody>
          <a:bodyPr wrap="square">
            <a:spAutoFit/>
          </a:bodyPr>
          <a:p>
            <a:pPr indent="0"/>
            <a:r>
              <a:rPr lang="zh-CN" sz="2400" b="1">
                <a:latin typeface="黑体" panose="02010609060101010101" charset="-122"/>
                <a:ea typeface="黑体" panose="02010609060101010101" charset="-122"/>
              </a:rPr>
              <a:t>三、康乐项目服务基本礼仪</a:t>
            </a:r>
            <a:endParaRPr lang="zh-CN" sz="2400" b="1">
              <a:latin typeface="黑体" panose="02010609060101010101" charset="-122"/>
              <a:ea typeface="黑体" panose="02010609060101010101" charset="-122"/>
            </a:endParaRPr>
          </a:p>
          <a:p>
            <a:pPr indent="0"/>
            <a:r>
              <a:rPr lang="zh-CN" altLang="en-US" sz="2400">
                <a:latin typeface="黑体" panose="02010609060101010101" charset="-122"/>
                <a:ea typeface="黑体" panose="02010609060101010101" charset="-122"/>
              </a:rPr>
              <a:t>    （一）宾客迎接</a:t>
            </a:r>
            <a:endParaRPr lang="zh-CN" altLang="en-US" sz="2400">
              <a:latin typeface="黑体" panose="02010609060101010101" charset="-122"/>
              <a:ea typeface="黑体" panose="02010609060101010101" charset="-122"/>
            </a:endParaRPr>
          </a:p>
          <a:p>
            <a:pPr indent="0"/>
            <a:r>
              <a:rPr lang="zh-CN" altLang="en-US" sz="2400">
                <a:latin typeface="黑体" panose="02010609060101010101" charset="-122"/>
                <a:ea typeface="黑体" panose="02010609060101010101" charset="-122"/>
              </a:rPr>
              <a:t>迎接宾客时，服务人员应面带微笑，用清晰、温和的语言致以诚挚问候，例如“您好，欢迎来到***，很高兴为您服务”，并主动询问客人的要求，如客人需要，及时联系教练员、陪练员等。</a:t>
            </a:r>
            <a:endParaRPr lang="zh-CN" altLang="en-US" sz="2400">
              <a:latin typeface="黑体" panose="02010609060101010101" charset="-122"/>
              <a:ea typeface="黑体" panose="02010609060101010101" charset="-122"/>
            </a:endParaRPr>
          </a:p>
        </p:txBody>
      </p:sp>
      <p:pic>
        <p:nvPicPr>
          <p:cNvPr id="1025" name="Picture 1"/>
          <p:cNvPicPr>
            <a:picLocks noChangeAspect="1" noChangeArrowheads="1"/>
          </p:cNvPicPr>
          <p:nvPr/>
        </p:nvPicPr>
        <p:blipFill>
          <a:blip r:embed="rId1" cstate="print"/>
          <a:srcRect/>
          <a:stretch>
            <a:fillRect/>
          </a:stretch>
        </p:blipFill>
        <p:spPr>
          <a:xfrm>
            <a:off x="2906395" y="3056255"/>
            <a:ext cx="6378575" cy="3265170"/>
          </a:xfrm>
          <a:prstGeom prst="rect">
            <a:avLst/>
          </a:prstGeom>
          <a:noFill/>
          <a:ln w="1">
            <a:noFill/>
            <a:miter lim="800000"/>
            <a:headEnd/>
            <a:tailEnd type="none" w="med" len="med"/>
          </a:ln>
          <a:effectLst/>
        </p:spPr>
      </p:pic>
    </p:spTree>
  </p:cSld>
  <p:clrMapOvr>
    <a:masterClrMapping/>
  </p:clrMapOvr>
  <p:transition spd="slow" advClick="0" advTm="0">
    <p:wipe dir="d"/>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1750060" y="1083310"/>
            <a:ext cx="8444230" cy="3046095"/>
          </a:xfrm>
          <a:prstGeom prst="rect">
            <a:avLst/>
          </a:prstGeom>
          <a:noFill/>
          <a:ln w="9525">
            <a:noFill/>
          </a:ln>
        </p:spPr>
        <p:txBody>
          <a:bodyPr wrap="square">
            <a:spAutoFit/>
          </a:bodyPr>
          <a:p>
            <a:pPr indent="0"/>
            <a:r>
              <a:rPr lang="zh-CN" sz="2400" b="1">
                <a:latin typeface="黑体" panose="02010609060101010101" charset="-122"/>
                <a:ea typeface="黑体" panose="02010609060101010101" charset="-122"/>
              </a:rPr>
              <a:t>（二）设施介绍与引导</a:t>
            </a:r>
            <a:endParaRPr lang="zh-CN" sz="2400" b="1">
              <a:latin typeface="黑体" panose="02010609060101010101" charset="-122"/>
              <a:ea typeface="黑体" panose="02010609060101010101" charset="-122"/>
            </a:endParaRPr>
          </a:p>
          <a:p>
            <a:pPr indent="0"/>
            <a:r>
              <a:rPr lang="zh-CN" altLang="en-US" sz="2400">
                <a:latin typeface="黑体" panose="02010609060101010101" charset="-122"/>
                <a:ea typeface="黑体" panose="02010609060101010101" charset="-122"/>
              </a:rPr>
              <a:t>     对于首次光临的宾客，服务人员必须为宾客介绍康乐服务项目的各项设施、注意事项和安全提示，详细说明更衣室、淋浴间的位置与使用方法，必要时，可亲自引并加以协助。在引导过程中，步伐适中，不时回头关注宾客的跟随情况，确保他们能够顺利跟上，同时持续进行友好的交流，解答他们可能提出的疑问。对于长期会员应视情况做说明与引导，避免过度服务，耽误客人时间从而引起客人不满情绪。</a:t>
            </a:r>
            <a:endParaRPr lang="zh-CN" altLang="en-US" sz="2400">
              <a:latin typeface="黑体" panose="02010609060101010101" charset="-122"/>
              <a:ea typeface="黑体" panose="02010609060101010101" charset="-122"/>
            </a:endParaRPr>
          </a:p>
        </p:txBody>
      </p:sp>
    </p:spTree>
  </p:cSld>
  <p:clrMapOvr>
    <a:masterClrMapping/>
  </p:clrMapOvr>
  <p:transition spd="slow" advClick="0" advTm="0">
    <p:wipe dir="d"/>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descr="mmexport1734706584739"/>
          <p:cNvPicPr>
            <a:picLocks noChangeAspect="1"/>
          </p:cNvPicPr>
          <p:nvPr/>
        </p:nvPicPr>
        <p:blipFill>
          <a:blip r:embed="rId1"/>
          <a:stretch>
            <a:fillRect/>
          </a:stretch>
        </p:blipFill>
        <p:spPr>
          <a:xfrm>
            <a:off x="5612765" y="806450"/>
            <a:ext cx="6147435" cy="5245100"/>
          </a:xfrm>
          <a:prstGeom prst="ellipse">
            <a:avLst/>
          </a:prstGeom>
        </p:spPr>
      </p:pic>
      <p:sp>
        <p:nvSpPr>
          <p:cNvPr id="100" name="文本框 99"/>
          <p:cNvSpPr txBox="1"/>
          <p:nvPr/>
        </p:nvSpPr>
        <p:spPr>
          <a:xfrm>
            <a:off x="1333500" y="1012825"/>
            <a:ext cx="4279265" cy="4154170"/>
          </a:xfrm>
          <a:prstGeom prst="rect">
            <a:avLst/>
          </a:prstGeom>
          <a:noFill/>
          <a:ln w="9525">
            <a:noFill/>
          </a:ln>
        </p:spPr>
        <p:txBody>
          <a:bodyPr wrap="square">
            <a:spAutoFit/>
          </a:bodyPr>
          <a:p>
            <a:pPr indent="0"/>
            <a:r>
              <a:rPr lang="zh-CN" sz="2400" b="1">
                <a:latin typeface="黑体" panose="02010609060101010101" charset="-122"/>
                <a:ea typeface="黑体" panose="02010609060101010101" charset="-122"/>
              </a:rPr>
              <a:t>（三）饮品与毛巾服务</a:t>
            </a:r>
            <a:endParaRPr lang="zh-CN" sz="2400" b="1">
              <a:latin typeface="黑体" panose="02010609060101010101" charset="-122"/>
              <a:ea typeface="黑体" panose="02010609060101010101" charset="-122"/>
            </a:endParaRPr>
          </a:p>
          <a:p>
            <a:pPr indent="0"/>
            <a:r>
              <a:rPr lang="zh-CN" sz="2400" b="1">
                <a:latin typeface="黑体" panose="02010609060101010101" charset="-122"/>
                <a:ea typeface="黑体" panose="02010609060101010101" charset="-122"/>
              </a:rPr>
              <a:t>    </a:t>
            </a:r>
            <a:r>
              <a:rPr lang="zh-CN" sz="2400">
                <a:latin typeface="黑体" panose="02010609060101010101" charset="-122"/>
                <a:ea typeface="黑体" panose="02010609060101010101" charset="-122"/>
              </a:rPr>
              <a:t> 宾客体验康乐项目期间，会经常性流汗，服务人员应适时地提供饮品和毛巾服务。根据项目的服务标准和宾客的需求准备饮品，使用托盘托着，礼貌地询问宾客是否需要饮品，并根据宾客的选择准确无误地递上。同时，关注宾客的休息需求，及时为他们递上干净、柔软的毛巾。</a:t>
            </a:r>
            <a:endParaRPr lang="zh-CN" sz="2400">
              <a:latin typeface="黑体" panose="02010609060101010101" charset="-122"/>
              <a:ea typeface="黑体" panose="02010609060101010101" charset="-122"/>
            </a:endParaRPr>
          </a:p>
        </p:txBody>
      </p:sp>
    </p:spTree>
  </p:cSld>
  <p:clrMapOvr>
    <a:masterClrMapping/>
  </p:clrMapOvr>
  <p:transition spd="slow" advClick="0" advTm="0">
    <p:wipe dir="d"/>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1650365" y="1188720"/>
            <a:ext cx="9307830" cy="4154170"/>
          </a:xfrm>
          <a:prstGeom prst="rect">
            <a:avLst/>
          </a:prstGeom>
          <a:noFill/>
          <a:ln w="9525">
            <a:noFill/>
          </a:ln>
        </p:spPr>
        <p:txBody>
          <a:bodyPr wrap="square">
            <a:spAutoFit/>
          </a:bodyPr>
          <a:p>
            <a:pPr indent="0"/>
            <a:r>
              <a:rPr lang="zh-CN" sz="2400" b="1">
                <a:latin typeface="黑体" panose="02010609060101010101" charset="-122"/>
                <a:ea typeface="黑体" panose="02010609060101010101" charset="-122"/>
              </a:rPr>
              <a:t>（四）宾客送别</a:t>
            </a:r>
            <a:endParaRPr lang="zh-CN" sz="2400" b="1">
              <a:latin typeface="黑体" panose="02010609060101010101" charset="-122"/>
              <a:ea typeface="黑体" panose="02010609060101010101" charset="-122"/>
            </a:endParaRPr>
          </a:p>
          <a:p>
            <a:pPr indent="0">
              <a:lnSpc>
                <a:spcPct val="200000"/>
              </a:lnSpc>
            </a:pPr>
            <a:r>
              <a:rPr lang="zh-CN" sz="2400" b="1">
                <a:latin typeface="黑体" panose="02010609060101010101" charset="-122"/>
                <a:ea typeface="黑体" panose="02010609060101010101" charset="-122"/>
              </a:rPr>
              <a:t>    </a:t>
            </a:r>
            <a:r>
              <a:rPr lang="zh-CN" sz="2400">
                <a:latin typeface="黑体" panose="02010609060101010101" charset="-122"/>
                <a:ea typeface="黑体" panose="02010609060101010101" charset="-122"/>
              </a:rPr>
              <a:t>当宾客结束项目准备离开时，服务人员要协助宾客取回存放在更衣室的物品，确保他们没有遗漏任何个人物品。用真诚的语言感谢宾客的光临，例如“感谢您选择我们酒店的康乐项目，希望您在这里度过了一段愉快的时光，期待您的再次光临！”。送别宾客时，保持微笑并目送他们离开，直至宾客的身影消失在视线范围内。</a:t>
            </a:r>
            <a:endParaRPr lang="zh-CN" sz="2400">
              <a:latin typeface="黑体" panose="02010609060101010101" charset="-122"/>
              <a:ea typeface="黑体" panose="02010609060101010101" charset="-122"/>
            </a:endParaRPr>
          </a:p>
        </p:txBody>
      </p:sp>
    </p:spTree>
  </p:cSld>
  <p:clrMapOvr>
    <a:masterClrMapping/>
  </p:clrMapOvr>
  <p:transition spd="slow" advClick="0" advTm="0">
    <p:wipe dir="d"/>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1685925" y="871220"/>
            <a:ext cx="8444230" cy="829945"/>
          </a:xfrm>
          <a:prstGeom prst="rect">
            <a:avLst/>
          </a:prstGeom>
          <a:noFill/>
          <a:ln w="9525">
            <a:noFill/>
          </a:ln>
        </p:spPr>
        <p:txBody>
          <a:bodyPr wrap="square">
            <a:spAutoFit/>
          </a:bodyPr>
          <a:p>
            <a:pPr indent="0"/>
            <a:r>
              <a:rPr lang="zh-CN" sz="2400" b="1">
                <a:latin typeface="黑体" panose="02010609060101010101" charset="-122"/>
                <a:ea typeface="黑体" panose="02010609060101010101" charset="-122"/>
              </a:rPr>
              <a:t>四、康乐项目服务特殊礼仪</a:t>
            </a:r>
            <a:endParaRPr lang="zh-CN" sz="2400" b="1">
              <a:latin typeface="黑体" panose="02010609060101010101" charset="-122"/>
              <a:ea typeface="黑体" panose="02010609060101010101" charset="-122"/>
            </a:endParaRPr>
          </a:p>
          <a:p>
            <a:pPr indent="0"/>
            <a:r>
              <a:rPr lang="zh-CN" altLang="en-US" sz="2400">
                <a:latin typeface="黑体" panose="02010609060101010101" charset="-122"/>
                <a:ea typeface="黑体" panose="02010609060101010101" charset="-122"/>
              </a:rPr>
              <a:t>    </a:t>
            </a:r>
            <a:endParaRPr lang="zh-CN" altLang="en-US" sz="2400">
              <a:latin typeface="黑体" panose="02010609060101010101" charset="-122"/>
              <a:ea typeface="黑体" panose="02010609060101010101" charset="-122"/>
            </a:endParaRPr>
          </a:p>
        </p:txBody>
      </p:sp>
      <p:sp>
        <p:nvSpPr>
          <p:cNvPr id="3" name="文本框 2"/>
          <p:cNvSpPr txBox="1"/>
          <p:nvPr/>
        </p:nvSpPr>
        <p:spPr>
          <a:xfrm>
            <a:off x="1296670" y="1701165"/>
            <a:ext cx="5815330" cy="3415030"/>
          </a:xfrm>
          <a:prstGeom prst="rect">
            <a:avLst/>
          </a:prstGeom>
          <a:noFill/>
        </p:spPr>
        <p:txBody>
          <a:bodyPr wrap="square" rtlCol="0" anchor="t">
            <a:spAutoFit/>
          </a:bodyPr>
          <a:p>
            <a:pPr indent="0"/>
            <a:r>
              <a:rPr lang="zh-CN" altLang="en-US" sz="2400" b="1">
                <a:latin typeface="黑体" panose="02010609060101010101" charset="-122"/>
                <a:ea typeface="黑体" panose="02010609060101010101" charset="-122"/>
                <a:sym typeface="+mn-ea"/>
              </a:rPr>
              <a:t>（一）游泳池服务礼仪</a:t>
            </a:r>
            <a:endParaRPr lang="zh-CN" altLang="en-US" sz="2400">
              <a:latin typeface="黑体" panose="02010609060101010101" charset="-122"/>
              <a:ea typeface="黑体" panose="02010609060101010101" charset="-122"/>
            </a:endParaRPr>
          </a:p>
          <a:p>
            <a:pPr indent="0"/>
            <a:r>
              <a:rPr lang="zh-CN" altLang="en-US" sz="2400">
                <a:latin typeface="黑体" panose="02010609060101010101" charset="-122"/>
                <a:ea typeface="黑体" panose="02010609060101010101" charset="-122"/>
                <a:sym typeface="+mn-ea"/>
              </a:rPr>
              <a:t>  1.按照国家标准每日检测游泳池水质，并标注当日游泳池自检水质及水温情况。</a:t>
            </a:r>
            <a:endParaRPr lang="zh-CN" altLang="en-US" sz="2400">
              <a:latin typeface="黑体" panose="02010609060101010101" charset="-122"/>
              <a:ea typeface="黑体" panose="02010609060101010101" charset="-122"/>
              <a:sym typeface="+mn-ea"/>
            </a:endParaRPr>
          </a:p>
          <a:p>
            <a:pPr indent="0"/>
            <a:r>
              <a:rPr lang="zh-CN" altLang="en-US" sz="2400">
                <a:latin typeface="黑体" panose="02010609060101010101" charset="-122"/>
                <a:ea typeface="黑体" panose="02010609060101010101" charset="-122"/>
                <a:sym typeface="+mn-ea"/>
              </a:rPr>
              <a:t>  2.安全是游泳池服务的重中之重。服务人员需在宾客入水前，认真、仔细地为他们讲解安全注意事项。例如，告知患有特定疾病或身体不适的宾客谨慎入水；强调游泳时要遵循泳池的指示标识，在规定区域内活动等。</a:t>
            </a:r>
            <a:endParaRPr lang="zh-CN" altLang="en-US" sz="2400">
              <a:latin typeface="黑体" panose="02010609060101010101" charset="-122"/>
              <a:ea typeface="黑体" panose="02010609060101010101" charset="-122"/>
              <a:sym typeface="+mn-ea"/>
            </a:endParaRPr>
          </a:p>
        </p:txBody>
      </p:sp>
      <p:pic>
        <p:nvPicPr>
          <p:cNvPr id="2" name="图片 -2147482607" descr="IMG_256"/>
          <p:cNvPicPr>
            <a:picLocks noChangeAspect="1"/>
          </p:cNvPicPr>
          <p:nvPr/>
        </p:nvPicPr>
        <p:blipFill>
          <a:blip r:embed="rId1"/>
          <a:stretch>
            <a:fillRect/>
          </a:stretch>
        </p:blipFill>
        <p:spPr>
          <a:xfrm>
            <a:off x="7397115" y="1594485"/>
            <a:ext cx="4057015" cy="4004310"/>
          </a:xfrm>
          <a:prstGeom prst="rect">
            <a:avLst/>
          </a:prstGeom>
          <a:noFill/>
          <a:ln w="9525">
            <a:noFill/>
          </a:ln>
        </p:spPr>
      </p:pic>
    </p:spTree>
  </p:cSld>
  <p:clrMapOvr>
    <a:masterClrMapping/>
  </p:clrMapOvr>
  <p:transition spd="slow" advClick="0" advTm="0">
    <p:wipe dir="d"/>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1456690" y="1351915"/>
            <a:ext cx="4428490" cy="4523105"/>
          </a:xfrm>
          <a:prstGeom prst="rect">
            <a:avLst/>
          </a:prstGeom>
          <a:noFill/>
          <a:ln w="9525">
            <a:noFill/>
          </a:ln>
        </p:spPr>
        <p:txBody>
          <a:bodyPr wrap="square">
            <a:spAutoFit/>
          </a:bodyPr>
          <a:p>
            <a:pPr indent="0"/>
            <a:r>
              <a:rPr lang="zh-CN" altLang="en-US" sz="2400" b="1">
                <a:latin typeface="黑体" panose="02010609060101010101" charset="-122"/>
                <a:ea typeface="黑体" panose="02010609060101010101" charset="-122"/>
                <a:sym typeface="+mn-ea"/>
              </a:rPr>
              <a:t>（一）游泳池服务礼仪</a:t>
            </a:r>
            <a:endParaRPr lang="en-US" altLang="zh-CN" sz="2400">
              <a:latin typeface="黑体" panose="02010609060101010101" charset="-122"/>
              <a:ea typeface="黑体" panose="02010609060101010101" charset="-122"/>
            </a:endParaRPr>
          </a:p>
          <a:p>
            <a:pPr indent="0"/>
            <a:r>
              <a:rPr lang="en-US" altLang="zh-CN" sz="2400">
                <a:latin typeface="黑体" panose="02010609060101010101" charset="-122"/>
                <a:ea typeface="黑体" panose="02010609060101010101" charset="-122"/>
              </a:rPr>
              <a:t>  </a:t>
            </a:r>
            <a:r>
              <a:rPr lang="zh-CN" sz="2400">
                <a:latin typeface="黑体" panose="02010609060101010101" charset="-122"/>
                <a:ea typeface="黑体" panose="02010609060101010101" charset="-122"/>
              </a:rPr>
              <a:t>3.对于初学游泳的宾客，应主动提供游泳辅助器材，如浮板、救生圈等，并给予详细地使用指导。</a:t>
            </a:r>
            <a:endParaRPr lang="zh-CN" sz="2400">
              <a:latin typeface="黑体" panose="02010609060101010101" charset="-122"/>
              <a:ea typeface="黑体" panose="02010609060101010101" charset="-122"/>
            </a:endParaRPr>
          </a:p>
          <a:p>
            <a:pPr indent="0"/>
            <a:r>
              <a:rPr lang="zh-CN" sz="2400">
                <a:latin typeface="黑体" panose="02010609060101010101" charset="-122"/>
                <a:ea typeface="黑体" panose="02010609060101010101" charset="-122"/>
              </a:rPr>
              <a:t>   4.在宾客游泳过程中，服务人员要时刻保持警惕，密切关注泳池内的情况，确保能够及时发现并处理任何潜在的安全隐患。一旦有宾客遇到困难或危险，迅速、果断地采取救援措施，保障宾客的生命安全。</a:t>
            </a:r>
            <a:endParaRPr lang="zh-CN" sz="2400">
              <a:latin typeface="黑体" panose="02010609060101010101" charset="-122"/>
              <a:ea typeface="黑体" panose="02010609060101010101" charset="-122"/>
            </a:endParaRPr>
          </a:p>
        </p:txBody>
      </p:sp>
      <p:pic>
        <p:nvPicPr>
          <p:cNvPr id="3" name="Picture 2"/>
          <p:cNvPicPr>
            <a:picLocks noChangeAspect="1" noChangeArrowheads="1"/>
          </p:cNvPicPr>
          <p:nvPr/>
        </p:nvPicPr>
        <p:blipFill>
          <a:blip r:embed="rId1" cstate="print"/>
          <a:srcRect/>
          <a:stretch>
            <a:fillRect/>
          </a:stretch>
        </p:blipFill>
        <p:spPr>
          <a:xfrm>
            <a:off x="6697345" y="1351915"/>
            <a:ext cx="4415790" cy="3879215"/>
          </a:xfrm>
          <a:prstGeom prst="rect">
            <a:avLst/>
          </a:prstGeom>
          <a:noFill/>
          <a:ln w="1">
            <a:noFill/>
            <a:miter lim="800000"/>
            <a:headEnd/>
            <a:tailEnd type="none" w="med" len="med"/>
          </a:ln>
          <a:effectLst/>
        </p:spPr>
      </p:pic>
      <p:sp>
        <p:nvSpPr>
          <p:cNvPr id="4" name="矩形 3"/>
          <p:cNvSpPr/>
          <p:nvPr/>
        </p:nvSpPr>
        <p:spPr>
          <a:xfrm>
            <a:off x="7118350" y="5191760"/>
            <a:ext cx="3855720" cy="645160"/>
          </a:xfrm>
          <a:prstGeom prst="rect">
            <a:avLst/>
          </a:prstGeom>
          <a:noFill/>
          <a:ln>
            <a:noFill/>
          </a:ln>
        </p:spPr>
        <p:txBody>
          <a:bodyPr wrap="square" rtlCol="0" anchor="t">
            <a:spAutoFit/>
          </a:bodyPr>
          <a:p>
            <a:pPr algn="ctr"/>
            <a:r>
              <a:rPr lang="zh-CN" altLang="en-US" sz="3600" b="1">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rPr>
              <a:t>泳池测温</a:t>
            </a:r>
            <a:endParaRPr lang="zh-CN" altLang="en-US" sz="3600" b="1">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endParaRPr>
          </a:p>
        </p:txBody>
      </p:sp>
    </p:spTree>
  </p:cSld>
  <p:clrMapOvr>
    <a:masterClrMapping/>
  </p:clrMapOvr>
  <p:transition spd="slow" advClick="0" advTm="0">
    <p:wipe dir="d"/>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1504315" y="976630"/>
            <a:ext cx="9571355" cy="3046095"/>
          </a:xfrm>
          <a:prstGeom prst="rect">
            <a:avLst/>
          </a:prstGeom>
          <a:noFill/>
          <a:ln w="9525">
            <a:noFill/>
          </a:ln>
        </p:spPr>
        <p:txBody>
          <a:bodyPr wrap="square">
            <a:spAutoFit/>
          </a:bodyPr>
          <a:p>
            <a:pPr indent="0"/>
            <a:r>
              <a:rPr lang="zh-CN" sz="2400" b="1">
                <a:latin typeface="黑体" panose="02010609060101010101" charset="-122"/>
                <a:ea typeface="黑体" panose="02010609060101010101" charset="-122"/>
              </a:rPr>
              <a:t>（二）健身房服务礼仪</a:t>
            </a:r>
            <a:endParaRPr lang="zh-CN" sz="2400" b="1">
              <a:latin typeface="黑体" panose="02010609060101010101" charset="-122"/>
              <a:ea typeface="黑体" panose="02010609060101010101" charset="-122"/>
            </a:endParaRPr>
          </a:p>
          <a:p>
            <a:pPr indent="0"/>
            <a:r>
              <a:rPr lang="zh-CN" altLang="en-US" sz="2400">
                <a:latin typeface="黑体" panose="02010609060101010101" charset="-122"/>
                <a:ea typeface="黑体" panose="02010609060101010101" charset="-122"/>
              </a:rPr>
              <a:t>   健身房内设施器械种类多，操作程序多样，很多时候需要服务人员调试器械，并协助完成训练项目。教练员要保持良好的职业素养，给予顾客专业指导配合其完成健身项目。</a:t>
            </a:r>
            <a:endParaRPr lang="zh-CN" altLang="en-US" sz="2400">
              <a:latin typeface="黑体" panose="02010609060101010101" charset="-122"/>
              <a:ea typeface="黑体" panose="02010609060101010101" charset="-122"/>
            </a:endParaRPr>
          </a:p>
          <a:p>
            <a:pPr indent="0"/>
            <a:r>
              <a:rPr lang="zh-CN" altLang="en-US" sz="2400">
                <a:latin typeface="黑体" panose="02010609060101010101" charset="-122"/>
                <a:ea typeface="黑体" panose="02010609060101010101" charset="-122"/>
              </a:rPr>
              <a:t>    1.教练团队则需身着适合运动教学的专业服装，恰当使用肢体语言指导顾客健身，坚决避免不必要的身体接触。教练示范动作时要遵循礼貌、耐心、专业的原则，必要时可佩戴白手套纠正顾客动作。</a:t>
            </a:r>
            <a:endParaRPr lang="zh-CN" altLang="en-US" sz="2400">
              <a:latin typeface="黑体" panose="02010609060101010101" charset="-122"/>
              <a:ea typeface="黑体" panose="02010609060101010101" charset="-122"/>
            </a:endParaRPr>
          </a:p>
          <a:p>
            <a:pPr indent="0"/>
            <a:r>
              <a:rPr lang="zh-CN" altLang="en-US" sz="2400">
                <a:latin typeface="黑体" panose="02010609060101010101" charset="-122"/>
                <a:ea typeface="黑体" panose="02010609060101010101" charset="-122"/>
              </a:rPr>
              <a:t>  </a:t>
            </a:r>
            <a:endParaRPr lang="zh-CN" altLang="en-US" sz="2400">
              <a:latin typeface="黑体" panose="02010609060101010101" charset="-122"/>
              <a:ea typeface="黑体" panose="02010609060101010101" charset="-122"/>
            </a:endParaRPr>
          </a:p>
        </p:txBody>
      </p:sp>
      <p:pic>
        <p:nvPicPr>
          <p:cNvPr id="1027" name="Picture 3"/>
          <p:cNvPicPr>
            <a:picLocks noChangeAspect="1" noChangeArrowheads="1"/>
          </p:cNvPicPr>
          <p:nvPr/>
        </p:nvPicPr>
        <p:blipFill>
          <a:blip r:embed="rId1" cstate="print"/>
          <a:srcRect/>
          <a:stretch>
            <a:fillRect/>
          </a:stretch>
        </p:blipFill>
        <p:spPr>
          <a:xfrm>
            <a:off x="3369945" y="3636645"/>
            <a:ext cx="5328920" cy="2755900"/>
          </a:xfrm>
          <a:prstGeom prst="rect">
            <a:avLst/>
          </a:prstGeom>
          <a:noFill/>
          <a:ln w="1">
            <a:noFill/>
            <a:miter lim="800000"/>
            <a:headEnd/>
            <a:tailEnd type="none" w="med" len="med"/>
          </a:ln>
          <a:effectLst/>
        </p:spPr>
      </p:pic>
    </p:spTree>
  </p:cSld>
  <p:clrMapOvr>
    <a:masterClrMapping/>
  </p:clrMapOvr>
  <p:transition spd="slow" advClick="0" advTm="0">
    <p:wipe dir="d"/>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749935" y="1262380"/>
            <a:ext cx="4868545" cy="4385945"/>
          </a:xfrm>
        </p:spPr>
        <p:txBody>
          <a:bodyPr>
            <a:normAutofit fontScale="90000"/>
          </a:bodyPr>
          <a:p>
            <a:r>
              <a:rPr lang="zh-CN" altLang="en-US" b="0">
                <a:latin typeface="黑体" panose="02010609060101010101" charset="-122"/>
                <a:ea typeface="黑体" panose="02010609060101010101" charset="-122"/>
                <a:sym typeface="+mn-ea"/>
              </a:rPr>
              <a:t>    2.以谦逊的语气与顾客交流学习。教练员应保持谦逊的态度，在指出问题顾客训练问题时，要维护的自尊心，营造和谐的教学氛围。</a:t>
            </a:r>
            <a:br>
              <a:rPr lang="zh-CN" altLang="en-US" b="0">
                <a:latin typeface="黑体" panose="02010609060101010101" charset="-122"/>
                <a:ea typeface="黑体" panose="02010609060101010101" charset="-122"/>
              </a:rPr>
            </a:br>
            <a:r>
              <a:rPr lang="zh-CN" altLang="en-US" b="0">
                <a:latin typeface="黑体" panose="02010609060101010101" charset="-122"/>
                <a:ea typeface="黑体" panose="02010609060101010101" charset="-122"/>
                <a:sym typeface="+mn-ea"/>
              </a:rPr>
              <a:t>    3.个性化服务。教练应熟知会员的健身目标、身体状况、兴趣爱好等信息。对于有特殊需求的会员，如康复性训练者或新手，应为其制定专属的健身计划，并在训练过程中给予格外关注和耐心指导。</a:t>
            </a:r>
            <a:endParaRPr lang="zh-CN" altLang="en-US" b="0"/>
          </a:p>
        </p:txBody>
      </p:sp>
      <p:pic>
        <p:nvPicPr>
          <p:cNvPr id="3" name="图片 2" descr="mmexport1734705905502"/>
          <p:cNvPicPr>
            <a:picLocks noChangeAspect="1"/>
          </p:cNvPicPr>
          <p:nvPr/>
        </p:nvPicPr>
        <p:blipFill>
          <a:blip r:embed="rId1"/>
          <a:srcRect l="995" t="4341" r="-995" b="-4341"/>
          <a:stretch>
            <a:fillRect/>
          </a:stretch>
        </p:blipFill>
        <p:spPr>
          <a:xfrm>
            <a:off x="6200140" y="1429385"/>
            <a:ext cx="5295265" cy="4051935"/>
          </a:xfrm>
          <a:prstGeom prst="rect">
            <a:avLst/>
          </a:prstGeom>
        </p:spPr>
      </p:pic>
    </p:spTree>
  </p:cSld>
  <p:clrMapOvr>
    <a:masterClrMapping/>
  </p:clrMapOvr>
  <p:transition spd="slow" advClick="0" advTm="0">
    <p:wipe dir="d"/>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1475740" y="798195"/>
            <a:ext cx="9799955" cy="5262245"/>
          </a:xfrm>
          <a:prstGeom prst="rect">
            <a:avLst/>
          </a:prstGeom>
          <a:noFill/>
          <a:ln w="9525">
            <a:noFill/>
          </a:ln>
        </p:spPr>
        <p:txBody>
          <a:bodyPr wrap="square">
            <a:spAutoFit/>
          </a:bodyPr>
          <a:p>
            <a:pPr indent="0"/>
            <a:r>
              <a:rPr lang="zh-CN" sz="2400" b="1">
                <a:latin typeface="黑体" panose="02010609060101010101" charset="-122"/>
                <a:ea typeface="黑体" panose="02010609060101010101" charset="-122"/>
              </a:rPr>
              <a:t>（三）球类运动服务礼仪</a:t>
            </a:r>
            <a:endParaRPr lang="zh-CN" sz="2400" b="1">
              <a:latin typeface="黑体" panose="02010609060101010101" charset="-122"/>
              <a:ea typeface="黑体" panose="02010609060101010101" charset="-122"/>
            </a:endParaRPr>
          </a:p>
          <a:p>
            <a:pPr indent="0"/>
            <a:r>
              <a:rPr lang="zh-CN" altLang="en-US" sz="2400">
                <a:latin typeface="黑体" panose="02010609060101010101" charset="-122"/>
                <a:ea typeface="黑体" panose="02010609060101010101" charset="-122"/>
              </a:rPr>
              <a:t>   1.服务人员需提前确保球类运动场地的设施完备。场地地面应干净整洁，无杂物、灰尘或积水，保证场地划线清晰明确。球网（如网球、羽毛球场地）应安装牢固且高度符合标准，无破损或松弛现象。同时，提前准备充足且质量上乘的各类球类器材与相应球拍，器材需经过严格检查与清洁处理，确保性能良好、外观整洁，为顾客提供优质的运动硬件保障。</a:t>
            </a:r>
            <a:endParaRPr lang="zh-CN" altLang="en-US" sz="2400">
              <a:latin typeface="黑体" panose="02010609060101010101" charset="-122"/>
              <a:ea typeface="黑体" panose="02010609060101010101" charset="-122"/>
            </a:endParaRPr>
          </a:p>
          <a:p>
            <a:pPr indent="0"/>
            <a:r>
              <a:rPr lang="zh-CN" altLang="en-US" sz="2400">
                <a:latin typeface="黑体" panose="02010609060101010101" charset="-122"/>
                <a:ea typeface="黑体" panose="02010609060101010101" charset="-122"/>
              </a:rPr>
              <a:t>   2.在顾客运动期间，服务人员应时刻保持关注，在不影响其他客人的情况下，做到及时发现顾客需求并迅速响应。例如当顾客需要更换球时，能够高效快捷地提供服务，确保顾客运动过程的流畅性与舒适性。</a:t>
            </a:r>
            <a:endParaRPr lang="zh-CN" altLang="en-US" sz="2400">
              <a:latin typeface="黑体" panose="02010609060101010101" charset="-122"/>
              <a:ea typeface="黑体" panose="02010609060101010101" charset="-122"/>
            </a:endParaRPr>
          </a:p>
          <a:p>
            <a:pPr indent="0"/>
            <a:r>
              <a:rPr lang="zh-CN" altLang="en-US" sz="2400">
                <a:latin typeface="黑体" panose="02010609060101010101" charset="-122"/>
                <a:ea typeface="黑体" panose="02010609060101010101" charset="-122"/>
              </a:rPr>
              <a:t>   3.客人如需指导或陪练， 服务员或教练应耐心指导，认真地示范或陪练，对不同水平的客人应一视同仁。密切留意场地内的安全状况，对顾客可能存在的危险动作或场地设施安全隐患及时察觉并友善提醒，预防意外事故的发生，保障顾客在安全的环境中尽情享受运动乐趣。</a:t>
            </a:r>
            <a:endParaRPr lang="zh-CN" altLang="en-US" sz="2400">
              <a:latin typeface="黑体" panose="02010609060101010101" charset="-122"/>
              <a:ea typeface="黑体" panose="02010609060101010101" charset="-122"/>
            </a:endParaRPr>
          </a:p>
        </p:txBody>
      </p:sp>
    </p:spTree>
  </p:cSld>
  <p:clrMapOvr>
    <a:masterClrMapping/>
  </p:clrMapOvr>
  <p:transition spd="slow" advClick="0" advTm="0">
    <p:wipe dir="d"/>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372870" y="634365"/>
            <a:ext cx="5405755" cy="645160"/>
          </a:xfrm>
          <a:prstGeom prst="rect">
            <a:avLst/>
          </a:prstGeom>
          <a:noFill/>
        </p:spPr>
        <p:txBody>
          <a:bodyPr wrap="square" rtlCol="0" anchor="t">
            <a:spAutoFit/>
          </a:bodyPr>
          <a:lstStyle/>
          <a:p>
            <a:pPr marL="342900" indent="-342900" fontAlgn="base">
              <a:spcBef>
                <a:spcPct val="0"/>
              </a:spcBef>
              <a:spcAft>
                <a:spcPct val="0"/>
              </a:spcAft>
              <a:buFont typeface="Wingdings" panose="05000000000000000000" pitchFamily="2" charset="2"/>
              <a:buChar char="Ø"/>
            </a:pPr>
            <a:r>
              <a:rPr lang="zh-CN" altLang="en-US" sz="3600" dirty="0">
                <a:effectLst>
                  <a:outerShdw blurRad="38100" dist="19050" dir="2700000" algn="tl" rotWithShape="0">
                    <a:schemeClr val="dk1">
                      <a:alpha val="40000"/>
                    </a:schemeClr>
                  </a:outerShdw>
                </a:effectLst>
                <a:latin typeface="隶书" panose="02010509060101010101" pitchFamily="49" charset="-122"/>
                <a:ea typeface="隶书" panose="02010509060101010101" pitchFamily="49" charset="-122"/>
                <a:sym typeface="+mn-ea"/>
              </a:rPr>
              <a:t>【工作情境导入】</a:t>
            </a:r>
            <a:endParaRPr lang="zh-CN" altLang="en-US" sz="3600" dirty="0">
              <a:solidFill>
                <a:schemeClr val="dk1"/>
              </a:solidFill>
              <a:latin typeface="隶书" panose="02010509060101010101" pitchFamily="49" charset="-122"/>
              <a:ea typeface="隶书" panose="02010509060101010101" pitchFamily="49" charset="-122"/>
              <a:cs typeface="隶书" panose="02010509060101010101" pitchFamily="49" charset="-122"/>
              <a:sym typeface="+mn-ea"/>
            </a:endParaRPr>
          </a:p>
        </p:txBody>
      </p:sp>
      <p:pic>
        <p:nvPicPr>
          <p:cNvPr id="11" name="图片 10"/>
          <p:cNvPicPr>
            <a:picLocks noChangeAspect="1"/>
          </p:cNvPicPr>
          <p:nvPr/>
        </p:nvPicPr>
        <p:blipFill>
          <a:blip r:embed="rId1"/>
          <a:stretch>
            <a:fillRect/>
          </a:stretch>
        </p:blipFill>
        <p:spPr>
          <a:xfrm>
            <a:off x="8043545" y="945515"/>
            <a:ext cx="4147820" cy="4077335"/>
          </a:xfrm>
          <a:prstGeom prst="rect">
            <a:avLst/>
          </a:prstGeom>
        </p:spPr>
      </p:pic>
      <p:sp>
        <p:nvSpPr>
          <p:cNvPr id="12" name="文本框 11"/>
          <p:cNvSpPr txBox="1"/>
          <p:nvPr/>
        </p:nvSpPr>
        <p:spPr>
          <a:xfrm>
            <a:off x="711200" y="1558925"/>
            <a:ext cx="7332345" cy="4422140"/>
          </a:xfrm>
          <a:prstGeom prst="rect">
            <a:avLst/>
          </a:prstGeom>
          <a:noFill/>
        </p:spPr>
        <p:txBody>
          <a:bodyPr wrap="square" rtlCol="0" anchor="t">
            <a:noAutofit/>
          </a:bodyPr>
          <a:p>
            <a:pPr marL="342900" indent="-342900" fontAlgn="base">
              <a:spcBef>
                <a:spcPct val="0"/>
              </a:spcBef>
              <a:spcAft>
                <a:spcPct val="0"/>
              </a:spcAft>
              <a:buFont typeface="Wingdings" panose="05000000000000000000" pitchFamily="2" charset="2"/>
              <a:buChar char="Ø"/>
            </a:pPr>
            <a:r>
              <a:rPr lang="zh-CN" altLang="en-US" sz="2400" dirty="0">
                <a:effectLst>
                  <a:outerShdw blurRad="38100" dist="19050" dir="2700000" algn="tl" rotWithShape="0">
                    <a:schemeClr val="dk1">
                      <a:alpha val="40000"/>
                    </a:schemeClr>
                  </a:outerShdw>
                </a:effectLst>
                <a:latin typeface="隶书" panose="02010509060101010101" pitchFamily="49" charset="-122"/>
                <a:ea typeface="隶书" panose="02010509060101010101" pitchFamily="49" charset="-122"/>
                <a:sym typeface="+mn-ea"/>
              </a:rPr>
              <a:t>甜甜的微笑最治愈人。小强是一名繁忙的导游，在一个行程快结束的最后一天他陪客人游览完赛里木湖以后，拖着疲惫的身体来到酒店。在平常的酒店里，前台对旅游司陪人员都是爱搭不理的态度。但是这家酒店的前台，却非常热情地为导游办理了手续。导游小强不禁感慨，这里服务员的笑容最甜，甜到了我的心里。导游小强在每次带团以及和同行的交流中，发现同行们都在夸赞这家酒店。第三年，小强再次来到这家酒店，惊讶地发现这家酒店的老板已经开了三家分店了</a:t>
            </a:r>
            <a:r>
              <a:rPr lang="en-US" altLang="zh-CN" sz="2400" dirty="0">
                <a:effectLst>
                  <a:outerShdw blurRad="38100" dist="19050" dir="2700000" algn="tl" rotWithShape="0">
                    <a:schemeClr val="dk1">
                      <a:alpha val="40000"/>
                    </a:schemeClr>
                  </a:outerShdw>
                </a:effectLst>
                <a:latin typeface="隶书" panose="02010509060101010101" pitchFamily="49" charset="-122"/>
                <a:ea typeface="隶书" panose="02010509060101010101" pitchFamily="49" charset="-122"/>
                <a:sym typeface="+mn-ea"/>
              </a:rPr>
              <a:t>……</a:t>
            </a:r>
            <a:endParaRPr lang="en-US" altLang="zh-CN" sz="2400" dirty="0">
              <a:effectLst>
                <a:outerShdw blurRad="38100" dist="19050" dir="2700000" algn="tl" rotWithShape="0">
                  <a:schemeClr val="dk1">
                    <a:alpha val="40000"/>
                  </a:schemeClr>
                </a:outerShdw>
              </a:effectLst>
              <a:latin typeface="隶书" panose="02010509060101010101" pitchFamily="49" charset="-122"/>
              <a:ea typeface="隶书" panose="02010509060101010101" pitchFamily="49" charset="-122"/>
              <a:sym typeface="+mn-ea"/>
            </a:endParaRPr>
          </a:p>
        </p:txBody>
      </p:sp>
    </p:spTree>
  </p:cSld>
  <p:clrMapOvr>
    <a:masterClrMapping/>
  </p:clrMapOvr>
  <p:transition spd="slow">
    <p:wipe dir="d"/>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1685925" y="982345"/>
            <a:ext cx="9342755" cy="4892675"/>
          </a:xfrm>
          <a:prstGeom prst="rect">
            <a:avLst/>
          </a:prstGeom>
          <a:noFill/>
          <a:ln w="9525">
            <a:noFill/>
          </a:ln>
        </p:spPr>
        <p:txBody>
          <a:bodyPr wrap="square">
            <a:spAutoFit/>
          </a:bodyPr>
          <a:p>
            <a:pPr indent="0"/>
            <a:r>
              <a:rPr lang="zh-CN" sz="2400" b="1">
                <a:latin typeface="黑体" panose="02010609060101010101" charset="-122"/>
                <a:ea typeface="黑体" panose="02010609060101010101" charset="-122"/>
              </a:rPr>
              <a:t>（四）桑拿浴服务礼仪</a:t>
            </a:r>
            <a:endParaRPr lang="zh-CN" sz="2400" b="1">
              <a:latin typeface="黑体" panose="02010609060101010101" charset="-122"/>
              <a:ea typeface="黑体" panose="02010609060101010101" charset="-122"/>
            </a:endParaRPr>
          </a:p>
          <a:p>
            <a:pPr indent="0"/>
            <a:r>
              <a:rPr lang="zh-CN" altLang="en-US" sz="2400">
                <a:latin typeface="黑体" panose="02010609060101010101" charset="-122"/>
                <a:ea typeface="黑体" panose="02010609060101010101" charset="-122"/>
              </a:rPr>
              <a:t>    1.浴区卫生标准。确保桑拿房、更衣室、淋浴区等各个区域干净整洁，无杂物、毛发、污渍残留。桑拿房内的木凳、墙壁定期擦拭消毒，地面防滑且干燥。毛巾、浴巾、浴袍等客用纺织品干净、柔软、无破损，按规定整齐摆放于指定位置。</a:t>
            </a:r>
            <a:endParaRPr lang="zh-CN" altLang="en-US" sz="2400">
              <a:latin typeface="黑体" panose="02010609060101010101" charset="-122"/>
              <a:ea typeface="黑体" panose="02010609060101010101" charset="-122"/>
            </a:endParaRPr>
          </a:p>
          <a:p>
            <a:pPr indent="0"/>
            <a:r>
              <a:rPr lang="zh-CN" altLang="en-US" sz="2400">
                <a:latin typeface="黑体" panose="02010609060101010101" charset="-122"/>
                <a:ea typeface="黑体" panose="02010609060101010101" charset="-122"/>
              </a:rPr>
              <a:t>    2.提前检查温度与湿度调节设备。确保桑拿房温度适宜（ 70℃～90℃）、湿度适中（10%</a:t>
            </a:r>
            <a:r>
              <a:rPr lang="zh-CN" altLang="en-US" sz="2400">
                <a:latin typeface="黑体" panose="02010609060101010101" charset="-122"/>
                <a:ea typeface="黑体" panose="02010609060101010101" charset="-122"/>
                <a:sym typeface="+mn-ea"/>
              </a:rPr>
              <a:t>～</a:t>
            </a:r>
            <a:r>
              <a:rPr lang="zh-CN" altLang="en-US" sz="2400">
                <a:latin typeface="黑体" panose="02010609060101010101" charset="-122"/>
                <a:ea typeface="黑体" panose="02010609060101010101" charset="-122"/>
              </a:rPr>
              <a:t>20%）。</a:t>
            </a:r>
            <a:endParaRPr lang="zh-CN" altLang="en-US" sz="2400">
              <a:latin typeface="黑体" panose="02010609060101010101" charset="-122"/>
              <a:ea typeface="黑体" panose="02010609060101010101" charset="-122"/>
            </a:endParaRPr>
          </a:p>
          <a:p>
            <a:pPr indent="0"/>
            <a:r>
              <a:rPr lang="zh-CN" altLang="en-US" sz="2400">
                <a:latin typeface="黑体" panose="02010609060101010101" charset="-122"/>
                <a:ea typeface="黑体" panose="02010609060101010101" charset="-122"/>
              </a:rPr>
              <a:t>    3.引领顾客至桑拿房。根据顾客身体状况与需求，合理建议桑拿时间，一般首次体验者不宜超过 15 分钟。</a:t>
            </a:r>
            <a:endParaRPr lang="zh-CN" altLang="en-US" sz="2400">
              <a:latin typeface="黑体" panose="02010609060101010101" charset="-122"/>
              <a:ea typeface="黑体" panose="02010609060101010101" charset="-122"/>
            </a:endParaRPr>
          </a:p>
          <a:p>
            <a:pPr indent="0"/>
            <a:r>
              <a:rPr lang="zh-CN" altLang="en-US" sz="2400">
                <a:latin typeface="黑体" panose="02010609060101010101" charset="-122"/>
                <a:ea typeface="黑体" panose="02010609060101010101" charset="-122"/>
              </a:rPr>
              <a:t>    4.关注顾客需求。在顾客桑拿过程中，工作人员应每隔 5</a:t>
            </a:r>
            <a:r>
              <a:rPr lang="zh-CN" altLang="en-US" sz="2400">
                <a:latin typeface="黑体" panose="02010609060101010101" charset="-122"/>
                <a:ea typeface="黑体" panose="02010609060101010101" charset="-122"/>
                <a:sym typeface="+mn-ea"/>
              </a:rPr>
              <a:t>～</a:t>
            </a:r>
            <a:r>
              <a:rPr lang="zh-CN" altLang="en-US" sz="2400">
                <a:latin typeface="黑体" panose="02010609060101010101" charset="-122"/>
                <a:ea typeface="黑体" panose="02010609060101010101" charset="-122"/>
              </a:rPr>
              <a:t>10 分钟巡视服务的房间，通过桑拿房的观察窗查看顾客状态，但避免频繁打扰顾客。若发现顾客有不适应立即提供帮助，同时，注意保持浴区的安静与秩序，避免大声喧哗或嘈杂声影响顾客放松。</a:t>
            </a:r>
            <a:endParaRPr lang="zh-CN" altLang="en-US" sz="2400">
              <a:latin typeface="黑体" panose="02010609060101010101" charset="-122"/>
              <a:ea typeface="黑体" panose="02010609060101010101" charset="-122"/>
            </a:endParaRPr>
          </a:p>
        </p:txBody>
      </p:sp>
    </p:spTree>
  </p:cSld>
  <p:clrMapOvr>
    <a:masterClrMapping/>
  </p:clrMapOvr>
  <p:transition spd="slow" advClick="0" advTm="0">
    <p:wipe dir="d"/>
  </p:transition>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1562735" y="1070610"/>
            <a:ext cx="9676765" cy="3784600"/>
          </a:xfrm>
          <a:prstGeom prst="rect">
            <a:avLst/>
          </a:prstGeom>
          <a:noFill/>
          <a:ln w="9525">
            <a:noFill/>
          </a:ln>
        </p:spPr>
        <p:txBody>
          <a:bodyPr wrap="square">
            <a:spAutoFit/>
          </a:bodyPr>
          <a:p>
            <a:pPr indent="0"/>
            <a:r>
              <a:rPr lang="zh-CN" sz="2400" b="1">
                <a:latin typeface="黑体" panose="02010609060101010101" charset="-122"/>
                <a:ea typeface="黑体" panose="02010609060101010101" charset="-122"/>
              </a:rPr>
              <a:t>（五）美容美发服务礼仪</a:t>
            </a:r>
            <a:endParaRPr lang="zh-CN" sz="2400">
              <a:latin typeface="黑体" panose="02010609060101010101" charset="-122"/>
              <a:ea typeface="黑体" panose="02010609060101010101" charset="-122"/>
            </a:endParaRPr>
          </a:p>
          <a:p>
            <a:pPr indent="0"/>
            <a:r>
              <a:rPr lang="zh-CN" altLang="en-US" sz="2400">
                <a:latin typeface="黑体" panose="02010609060101010101" charset="-122"/>
                <a:ea typeface="黑体" panose="02010609060101010101" charset="-122"/>
              </a:rPr>
              <a:t>    1.在咨询环节，服务人员应仔细倾听顾客的要求与期望，耐心解答顾客疑问并给予专业建议，避免过度推销，与顾客建立信任感。</a:t>
            </a:r>
            <a:endParaRPr lang="zh-CN" altLang="en-US" sz="2400">
              <a:latin typeface="黑体" panose="02010609060101010101" charset="-122"/>
              <a:ea typeface="黑体" panose="02010609060101010101" charset="-122"/>
            </a:endParaRPr>
          </a:p>
          <a:p>
            <a:pPr indent="0"/>
            <a:r>
              <a:rPr lang="zh-CN" altLang="en-US" sz="2400">
                <a:latin typeface="黑体" panose="02010609060101010101" charset="-122"/>
                <a:ea typeface="黑体" panose="02010609060101010101" charset="-122"/>
              </a:rPr>
              <a:t>    2.与客人商定后，明确介绍收费标准及费用包含项目，坚决杜绝隐性消费，蒙蔽顾客。引导并提醒客人将随身物品及衣物放置到同一区域，以免在洗头洗脸时打湿衣物。</a:t>
            </a:r>
            <a:endParaRPr lang="zh-CN" altLang="en-US" sz="2400">
              <a:latin typeface="黑体" panose="02010609060101010101" charset="-122"/>
              <a:ea typeface="黑体" panose="02010609060101010101" charset="-122"/>
            </a:endParaRPr>
          </a:p>
          <a:p>
            <a:pPr indent="0"/>
            <a:r>
              <a:rPr lang="zh-CN" altLang="en-US" sz="2400">
                <a:latin typeface="黑体" panose="02010609060101010101" charset="-122"/>
                <a:ea typeface="黑体" panose="02010609060101010101" charset="-122"/>
              </a:rPr>
              <a:t>    3.服务过程中，美容师与美发师应确保操作规范、动作轻柔，尊重顾客的私人空间与感受。例如，在美发时提前告知顾客每一步操作，避免拉扯头发引起不适；美容过程中根据顾客反应调整手法力度，同时保持安静、舒适的环境，可适当播放舒缓音乐放松顾客心情。</a:t>
            </a:r>
            <a:endParaRPr lang="zh-CN" altLang="en-US" sz="2400">
              <a:latin typeface="黑体" panose="02010609060101010101" charset="-122"/>
              <a:ea typeface="黑体" panose="02010609060101010101" charset="-122"/>
            </a:endParaRPr>
          </a:p>
        </p:txBody>
      </p:sp>
    </p:spTree>
  </p:cSld>
  <p:clrMapOvr>
    <a:masterClrMapping/>
  </p:clrMapOvr>
  <p:transition spd="slow" advClick="0" advTm="0">
    <p:wipe dir="d"/>
  </p:transition>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标题 1"/>
          <p:cNvSpPr>
            <a:spLocks noGrp="1"/>
          </p:cNvSpPr>
          <p:nvPr>
            <p:ph type="title"/>
          </p:nvPr>
        </p:nvSpPr>
        <p:spPr>
          <a:xfrm>
            <a:off x="1499853" y="471589"/>
            <a:ext cx="5237383" cy="933450"/>
          </a:xfrm>
        </p:spPr>
        <p:txBody>
          <a:bodyPr>
            <a:noAutofit/>
          </a:bodyPr>
          <a:lstStyle/>
          <a:p>
            <a:r>
              <a:rPr lang="zh-CN" altLang="en-US" sz="3200" dirty="0" smtClean="0">
                <a:solidFill>
                  <a:schemeClr val="tx1"/>
                </a:solidFill>
                <a:latin typeface="隶书" panose="02010509060101010101" pitchFamily="49" charset="-122"/>
                <a:ea typeface="隶书" panose="02010509060101010101" pitchFamily="49" charset="-122"/>
                <a:cs typeface="隶书" panose="02010509060101010101" pitchFamily="49" charset="-122"/>
                <a:sym typeface="+mn-ea"/>
              </a:rPr>
              <a:t>旅游职业礼仪</a:t>
            </a:r>
            <a:r>
              <a:rPr lang="zh-CN" altLang="en-US" sz="3200" dirty="0" smtClean="0">
                <a:solidFill>
                  <a:schemeClr val="lt1"/>
                </a:solidFill>
                <a:latin typeface="隶书" panose="02010509060101010101" pitchFamily="49" charset="-122"/>
                <a:ea typeface="隶书" panose="02010509060101010101" pitchFamily="49" charset="-122"/>
                <a:cs typeface="隶书" panose="02010509060101010101" pitchFamily="49" charset="-122"/>
                <a:sym typeface="+mn-ea"/>
              </a:rPr>
              <a:t>仪仪</a:t>
            </a:r>
            <a:endParaRPr lang="zh-CN" altLang="en-US" sz="3200" dirty="0"/>
          </a:p>
        </p:txBody>
      </p:sp>
      <p:pic>
        <p:nvPicPr>
          <p:cNvPr id="3" name="图片 2"/>
          <p:cNvPicPr>
            <a:picLocks noChangeAspect="1"/>
          </p:cNvPicPr>
          <p:nvPr/>
        </p:nvPicPr>
        <p:blipFill>
          <a:blip r:embed="rId1"/>
          <a:stretch>
            <a:fillRect/>
          </a:stretch>
        </p:blipFill>
        <p:spPr>
          <a:xfrm>
            <a:off x="489323" y="1405337"/>
            <a:ext cx="1865538" cy="4730906"/>
          </a:xfrm>
          <a:prstGeom prst="rect">
            <a:avLst/>
          </a:prstGeom>
        </p:spPr>
      </p:pic>
      <p:pic>
        <p:nvPicPr>
          <p:cNvPr id="4" name="图片 3"/>
          <p:cNvPicPr>
            <a:picLocks noChangeAspect="1"/>
          </p:cNvPicPr>
          <p:nvPr/>
        </p:nvPicPr>
        <p:blipFill>
          <a:blip r:embed="rId2"/>
          <a:stretch>
            <a:fillRect/>
          </a:stretch>
        </p:blipFill>
        <p:spPr>
          <a:xfrm>
            <a:off x="6737236" y="1500774"/>
            <a:ext cx="4717750" cy="3625632"/>
          </a:xfrm>
          <a:prstGeom prst="rect">
            <a:avLst/>
          </a:prstGeom>
        </p:spPr>
      </p:pic>
      <p:sp>
        <p:nvSpPr>
          <p:cNvPr id="2" name="矩形 1"/>
          <p:cNvSpPr/>
          <p:nvPr/>
        </p:nvSpPr>
        <p:spPr>
          <a:xfrm>
            <a:off x="2127758" y="1405427"/>
            <a:ext cx="3050959" cy="706755"/>
          </a:xfrm>
          <a:prstGeom prst="rect">
            <a:avLst/>
          </a:prstGeom>
        </p:spPr>
        <p:txBody>
          <a:bodyPr wrap="square">
            <a:spAutoFit/>
          </a:bodyPr>
          <a:lstStyle/>
          <a:p>
            <a:r>
              <a:rPr lang="zh-CN" altLang="en-US" sz="2000" b="1" dirty="0">
                <a:latin typeface="隶书" panose="02010509060101010101" pitchFamily="49" charset="-122"/>
                <a:ea typeface="隶书" panose="02010509060101010101" pitchFamily="49" charset="-122"/>
                <a:cs typeface="隶书" panose="02010509060101010101" pitchFamily="49" charset="-122"/>
              </a:rPr>
              <a:t>任务演练</a:t>
            </a:r>
            <a:endParaRPr lang="zh-CN" altLang="en-US" sz="2000" b="1" dirty="0">
              <a:latin typeface="隶书" panose="02010509060101010101" pitchFamily="49" charset="-122"/>
              <a:ea typeface="隶书" panose="02010509060101010101" pitchFamily="49" charset="-122"/>
              <a:cs typeface="隶书" panose="02010509060101010101" pitchFamily="49" charset="-122"/>
            </a:endParaRPr>
          </a:p>
          <a:p>
            <a:endParaRPr lang="zh-CN" altLang="en-US" sz="2000" b="1" dirty="0">
              <a:latin typeface="隶书" panose="02010509060101010101" pitchFamily="49" charset="-122"/>
              <a:ea typeface="隶书" panose="02010509060101010101" pitchFamily="49" charset="-122"/>
              <a:cs typeface="隶书" panose="02010509060101010101" pitchFamily="49" charset="-122"/>
            </a:endParaRPr>
          </a:p>
        </p:txBody>
      </p:sp>
      <p:sp>
        <p:nvSpPr>
          <p:cNvPr id="29" name="文本框 29"/>
          <p:cNvSpPr txBox="1"/>
          <p:nvPr/>
        </p:nvSpPr>
        <p:spPr>
          <a:xfrm>
            <a:off x="2354580" y="1950720"/>
            <a:ext cx="4909820" cy="3890645"/>
          </a:xfrm>
          <a:prstGeom prst="rect">
            <a:avLst/>
          </a:prstGeom>
          <a:solidFill>
            <a:srgbClr val="FFFFFF"/>
          </a:solidFill>
          <a:ln w="28575" cap="flat" cmpd="sng">
            <a:solidFill>
              <a:srgbClr val="FFCCFF"/>
            </a:solidFill>
            <a:prstDash val="solid"/>
            <a:miter/>
            <a:headEnd type="none" w="med" len="med"/>
            <a:tailEnd type="none" w="med" len="med"/>
          </a:ln>
        </p:spPr>
        <p:txBody>
          <a:bodyPr upright="1"/>
          <a:lstStyle/>
          <a:p>
            <a:pPr algn="l">
              <a:lnSpc>
                <a:spcPct val="100000"/>
              </a:lnSpc>
            </a:pPr>
            <a:r>
              <a:rPr lang="zh-CN" altLang="en-US" sz="1600" kern="100">
                <a:latin typeface="楷体" panose="02010609060101010101" charset="-122"/>
                <a:ea typeface="楷体" panose="02010609060101010101" charset="-122"/>
                <a:cs typeface="楷体" panose="02010609060101010101" charset="-122"/>
                <a:sym typeface="Times New Roman" panose="02020603050405020304"/>
              </a:rPr>
              <a:t>顾客电话回访训练</a:t>
            </a:r>
            <a:endParaRPr lang="zh-CN" altLang="en-US" sz="1600" kern="100">
              <a:latin typeface="楷体" panose="02010609060101010101" charset="-122"/>
              <a:ea typeface="楷体" panose="02010609060101010101" charset="-122"/>
              <a:cs typeface="楷体" panose="02010609060101010101" charset="-122"/>
              <a:sym typeface="Times New Roman" panose="02020603050405020304"/>
            </a:endParaRPr>
          </a:p>
          <a:p>
            <a:pPr algn="l">
              <a:lnSpc>
                <a:spcPct val="100000"/>
              </a:lnSpc>
            </a:pPr>
            <a:r>
              <a:rPr lang="zh-CN" altLang="en-US" sz="1600" kern="100">
                <a:latin typeface="楷体" panose="02010609060101010101" charset="-122"/>
                <a:ea typeface="楷体" panose="02010609060101010101" charset="-122"/>
                <a:cs typeface="楷体" panose="02010609060101010101" charset="-122"/>
                <a:sym typeface="Times New Roman" panose="02020603050405020304"/>
              </a:rPr>
              <a:t>酒店康乐服务项目除住店客人外，也向其他顾客开放，适时电话回访顾客，推荐新产品、新服务或优惠活动，能进一步巩固优质客源。对工作人员基本要求是：1.熟练使用礼貌用语；2.简洁明了说明打电话的目的；3.精准把握客人情绪，及时察觉客人厌烦情绪，即使结束回访；4.做好充分准备，应对顾客提出的问题。</a:t>
            </a:r>
            <a:endParaRPr lang="zh-CN" altLang="en-US" sz="1600" kern="100">
              <a:latin typeface="楷体" panose="02010609060101010101" charset="-122"/>
              <a:ea typeface="楷体" panose="02010609060101010101" charset="-122"/>
              <a:cs typeface="楷体" panose="02010609060101010101" charset="-122"/>
              <a:sym typeface="Times New Roman" panose="02020603050405020304"/>
            </a:endParaRPr>
          </a:p>
          <a:p>
            <a:pPr algn="l">
              <a:lnSpc>
                <a:spcPct val="100000"/>
              </a:lnSpc>
            </a:pPr>
            <a:r>
              <a:rPr lang="zh-CN" altLang="en-US" sz="1600" kern="100">
                <a:latin typeface="楷体" panose="02010609060101010101" charset="-122"/>
                <a:ea typeface="楷体" panose="02010609060101010101" charset="-122"/>
                <a:cs typeface="楷体" panose="02010609060101010101" charset="-122"/>
                <a:sym typeface="Times New Roman" panose="02020603050405020304"/>
              </a:rPr>
              <a:t>训练要求</a:t>
            </a:r>
            <a:endParaRPr lang="zh-CN" altLang="en-US" sz="1600" kern="100">
              <a:latin typeface="楷体" panose="02010609060101010101" charset="-122"/>
              <a:ea typeface="楷体" panose="02010609060101010101" charset="-122"/>
              <a:cs typeface="楷体" panose="02010609060101010101" charset="-122"/>
              <a:sym typeface="Times New Roman" panose="02020603050405020304"/>
            </a:endParaRPr>
          </a:p>
          <a:p>
            <a:pPr algn="l">
              <a:lnSpc>
                <a:spcPct val="100000"/>
              </a:lnSpc>
            </a:pPr>
            <a:r>
              <a:rPr lang="zh-CN" altLang="en-US" sz="1600" kern="100">
                <a:latin typeface="楷体" panose="02010609060101010101" charset="-122"/>
                <a:ea typeface="楷体" panose="02010609060101010101" charset="-122"/>
                <a:cs typeface="楷体" panose="02010609060101010101" charset="-122"/>
                <a:sym typeface="Times New Roman" panose="02020603050405020304"/>
              </a:rPr>
              <a:t>1.学生自由组合，2人一组，开展电话回访训练；</a:t>
            </a:r>
            <a:endParaRPr lang="zh-CN" altLang="en-US" sz="1600" kern="100">
              <a:latin typeface="楷体" panose="02010609060101010101" charset="-122"/>
              <a:ea typeface="楷体" panose="02010609060101010101" charset="-122"/>
              <a:cs typeface="楷体" panose="02010609060101010101" charset="-122"/>
              <a:sym typeface="Times New Roman" panose="02020603050405020304"/>
            </a:endParaRPr>
          </a:p>
          <a:p>
            <a:pPr algn="l">
              <a:lnSpc>
                <a:spcPct val="100000"/>
              </a:lnSpc>
            </a:pPr>
            <a:r>
              <a:rPr lang="zh-CN" altLang="en-US" sz="1600" kern="100">
                <a:latin typeface="楷体" panose="02010609060101010101" charset="-122"/>
                <a:ea typeface="楷体" panose="02010609060101010101" charset="-122"/>
                <a:cs typeface="楷体" panose="02010609060101010101" charset="-122"/>
                <a:sym typeface="Times New Roman" panose="02020603050405020304"/>
              </a:rPr>
              <a:t>2.自选康乐服务项目，扮演顾客的同学应提出一些专业问题，请服务人员回答；</a:t>
            </a:r>
            <a:endParaRPr lang="zh-CN" altLang="en-US" sz="1600" kern="100">
              <a:latin typeface="楷体" panose="02010609060101010101" charset="-122"/>
              <a:ea typeface="楷体" panose="02010609060101010101" charset="-122"/>
              <a:cs typeface="楷体" panose="02010609060101010101" charset="-122"/>
              <a:sym typeface="Times New Roman" panose="02020603050405020304"/>
            </a:endParaRPr>
          </a:p>
          <a:p>
            <a:pPr algn="l">
              <a:lnSpc>
                <a:spcPct val="100000"/>
              </a:lnSpc>
            </a:pPr>
            <a:r>
              <a:rPr lang="zh-CN" altLang="en-US" sz="1600" kern="100">
                <a:latin typeface="楷体" panose="02010609060101010101" charset="-122"/>
                <a:ea typeface="楷体" panose="02010609060101010101" charset="-122"/>
                <a:cs typeface="楷体" panose="02010609060101010101" charset="-122"/>
                <a:sym typeface="Times New Roman" panose="02020603050405020304"/>
              </a:rPr>
              <a:t>3.演练完毕后，其他组同学互相点评。</a:t>
            </a:r>
            <a:endParaRPr lang="zh-CN" altLang="en-US" sz="1600" kern="100">
              <a:latin typeface="楷体" panose="02010609060101010101" charset="-122"/>
              <a:ea typeface="楷体" panose="02010609060101010101" charset="-122"/>
              <a:cs typeface="楷体" panose="02010609060101010101" charset="-122"/>
              <a:sym typeface="Times New Roman" panose="02020603050405020304"/>
            </a:endParaRPr>
          </a:p>
        </p:txBody>
      </p:sp>
    </p:spTree>
  </p:cSld>
  <p:clrMapOvr>
    <a:masterClrMapping/>
  </p:clrMapOvr>
  <p:transition spd="slow">
    <p:wipe dir="d"/>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椭圆 25"/>
          <p:cNvSpPr/>
          <p:nvPr/>
        </p:nvSpPr>
        <p:spPr bwMode="auto">
          <a:xfrm>
            <a:off x="2213327" y="2217793"/>
            <a:ext cx="840434" cy="840434"/>
          </a:xfrm>
          <a:prstGeom prst="ellipse">
            <a:avLst/>
          </a:prstGeom>
          <a:solidFill>
            <a:schemeClr val="tx1"/>
          </a:solidFill>
          <a:ln w="12700" cap="flat" cmpd="sng" algn="ctr">
            <a:solidFill>
              <a:srgbClr val="4C2600"/>
            </a:solidFill>
            <a:prstDash val="solid"/>
            <a:round/>
            <a:headEnd type="none" w="med" len="med"/>
            <a:tailEnd type="none" w="med" len="med"/>
          </a:ln>
          <a:effectLst/>
        </p:spPr>
        <p:txBody>
          <a:bodyPr vert="horz" wrap="square" lIns="0" tIns="0" rIns="0" bIns="0" numCol="1" rtlCol="0" anchor="ctr" anchorCtr="0" compatLnSpc="1"/>
          <a:lstStyle/>
          <a:p>
            <a:pPr marL="0" marR="0" lvl="0" indent="0" algn="ctr" defTabSz="914400" eaLnBrk="1" fontAlgn="auto" latinLnBrk="0" hangingPunct="1">
              <a:lnSpc>
                <a:spcPct val="100000"/>
              </a:lnSpc>
              <a:spcBef>
                <a:spcPts val="0"/>
              </a:spcBef>
              <a:spcAft>
                <a:spcPts val="0"/>
              </a:spcAft>
              <a:buClrTx/>
              <a:buSzTx/>
              <a:buFontTx/>
              <a:buNone/>
              <a:defRPr/>
            </a:pPr>
            <a:r>
              <a:rPr lang="zh-CN" altLang="en-US" sz="4400" kern="0" dirty="0" smtClean="0">
                <a:solidFill>
                  <a:schemeClr val="bg1">
                    <a:lumMod val="85000"/>
                  </a:schemeClr>
                </a:solidFill>
                <a:cs typeface="+mn-ea"/>
                <a:sym typeface="+mn-lt"/>
              </a:rPr>
              <a:t>旅</a:t>
            </a:r>
            <a:endParaRPr kumimoji="0" lang="zh-CN" altLang="en-US" sz="4400" b="0" i="0" u="none" strike="noStrike" kern="0" cap="none" spc="0" normalizeH="0" baseline="0" noProof="0" dirty="0">
              <a:ln>
                <a:noFill/>
              </a:ln>
              <a:solidFill>
                <a:schemeClr val="bg1">
                  <a:lumMod val="85000"/>
                </a:schemeClr>
              </a:solidFill>
              <a:effectLst/>
              <a:uLnTx/>
              <a:uFillTx/>
              <a:cs typeface="+mn-ea"/>
              <a:sym typeface="+mn-lt"/>
            </a:endParaRPr>
          </a:p>
        </p:txBody>
      </p:sp>
      <p:sp>
        <p:nvSpPr>
          <p:cNvPr id="27" name="椭圆 26"/>
          <p:cNvSpPr/>
          <p:nvPr/>
        </p:nvSpPr>
        <p:spPr bwMode="auto">
          <a:xfrm>
            <a:off x="3150376" y="2225742"/>
            <a:ext cx="840434" cy="840105"/>
          </a:xfrm>
          <a:prstGeom prst="ellipse">
            <a:avLst/>
          </a:prstGeom>
          <a:solidFill>
            <a:schemeClr val="tx1"/>
          </a:solidFill>
          <a:ln w="12700" cap="flat" cmpd="sng" algn="ctr">
            <a:solidFill>
              <a:srgbClr val="4C2600"/>
            </a:solidFill>
            <a:prstDash val="solid"/>
            <a:round/>
            <a:headEnd type="none" w="med" len="med"/>
            <a:tailEnd type="none" w="med" len="med"/>
          </a:ln>
          <a:effectLst/>
        </p:spPr>
        <p:txBody>
          <a:bodyPr vert="horz" wrap="square" lIns="0" tIns="0" rIns="0" bIns="0" numCol="1" rtlCol="0" anchor="ctr" anchorCtr="0" compatLnSpc="1"/>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4400" b="0" i="0" u="none" strike="noStrike" kern="0" cap="none" spc="0" normalizeH="0" baseline="0" noProof="0" dirty="0" smtClean="0">
                <a:ln>
                  <a:noFill/>
                </a:ln>
                <a:solidFill>
                  <a:schemeClr val="bg1">
                    <a:lumMod val="85000"/>
                  </a:schemeClr>
                </a:solidFill>
                <a:effectLst/>
                <a:uLnTx/>
                <a:uFillTx/>
                <a:cs typeface="+mn-ea"/>
                <a:sym typeface="+mn-lt"/>
              </a:rPr>
              <a:t>游</a:t>
            </a:r>
            <a:endParaRPr kumimoji="0" lang="zh-CN" altLang="en-US" sz="4400" b="0" i="0" u="none" strike="noStrike" kern="0" cap="none" spc="0" normalizeH="0" baseline="0" noProof="0" dirty="0">
              <a:ln>
                <a:noFill/>
              </a:ln>
              <a:solidFill>
                <a:schemeClr val="bg1">
                  <a:lumMod val="85000"/>
                </a:schemeClr>
              </a:solidFill>
              <a:effectLst/>
              <a:uLnTx/>
              <a:uFillTx/>
              <a:cs typeface="+mn-ea"/>
              <a:sym typeface="+mn-lt"/>
            </a:endParaRPr>
          </a:p>
        </p:txBody>
      </p:sp>
      <p:sp>
        <p:nvSpPr>
          <p:cNvPr id="28" name="椭圆 27"/>
          <p:cNvSpPr/>
          <p:nvPr/>
        </p:nvSpPr>
        <p:spPr bwMode="auto">
          <a:xfrm>
            <a:off x="6081602" y="2240982"/>
            <a:ext cx="840434" cy="840105"/>
          </a:xfrm>
          <a:prstGeom prst="ellipse">
            <a:avLst/>
          </a:prstGeom>
          <a:solidFill>
            <a:schemeClr val="tx1"/>
          </a:solidFill>
          <a:ln w="12700" cap="flat" cmpd="sng" algn="ctr">
            <a:solidFill>
              <a:srgbClr val="4C2600"/>
            </a:solidFill>
            <a:prstDash val="solid"/>
            <a:round/>
            <a:headEnd type="none" w="med" len="med"/>
            <a:tailEnd type="none" w="med" len="med"/>
          </a:ln>
          <a:effectLst/>
        </p:spPr>
        <p:txBody>
          <a:bodyPr vert="horz" wrap="square" lIns="0" tIns="0" rIns="0" bIns="0" numCol="1" rtlCol="0" anchor="ctr" anchorCtr="0" compatLnSpc="1"/>
          <a:lstStyle/>
          <a:p>
            <a:pPr marL="0" marR="0" lvl="0" indent="0" algn="ctr" defTabSz="914400" eaLnBrk="1" fontAlgn="auto" latinLnBrk="0" hangingPunct="1">
              <a:lnSpc>
                <a:spcPct val="100000"/>
              </a:lnSpc>
              <a:spcBef>
                <a:spcPts val="0"/>
              </a:spcBef>
              <a:spcAft>
                <a:spcPts val="0"/>
              </a:spcAft>
              <a:buClrTx/>
              <a:buSzTx/>
              <a:buFontTx/>
              <a:buNone/>
              <a:defRPr/>
            </a:pPr>
            <a:r>
              <a:rPr lang="zh-CN" altLang="en-US" sz="4400" kern="0" dirty="0">
                <a:solidFill>
                  <a:schemeClr val="bg1">
                    <a:lumMod val="85000"/>
                  </a:schemeClr>
                </a:solidFill>
                <a:cs typeface="+mn-ea"/>
                <a:sym typeface="+mn-lt"/>
              </a:rPr>
              <a:t>礼</a:t>
            </a:r>
            <a:endParaRPr kumimoji="0" lang="zh-CN" altLang="en-US" sz="4400" b="0" i="0" u="none" strike="noStrike" kern="0" cap="none" spc="0" normalizeH="0" baseline="0" noProof="0" dirty="0">
              <a:ln>
                <a:noFill/>
              </a:ln>
              <a:solidFill>
                <a:schemeClr val="bg1">
                  <a:lumMod val="85000"/>
                </a:schemeClr>
              </a:solidFill>
              <a:effectLst/>
              <a:uLnTx/>
              <a:uFillTx/>
              <a:cs typeface="+mn-ea"/>
              <a:sym typeface="+mn-lt"/>
            </a:endParaRPr>
          </a:p>
        </p:txBody>
      </p:sp>
      <p:pic>
        <p:nvPicPr>
          <p:cNvPr id="35" name="图片 34" descr="绿色的植物&#10;&#10;描述已自动生成"/>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54164" y="1"/>
            <a:ext cx="1678778" cy="1259084"/>
          </a:xfrm>
          <a:prstGeom prst="rect">
            <a:avLst/>
          </a:prstGeom>
        </p:spPr>
      </p:pic>
      <p:pic>
        <p:nvPicPr>
          <p:cNvPr id="39" name="图片 38" descr="卡通人物&#10;&#10;中度可信度描述已自动生成"/>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13391" y="5665927"/>
            <a:ext cx="1589430" cy="1192073"/>
          </a:xfrm>
          <a:prstGeom prst="rect">
            <a:avLst/>
          </a:prstGeom>
        </p:spPr>
      </p:pic>
      <p:sp>
        <p:nvSpPr>
          <p:cNvPr id="2" name="文本框 1"/>
          <p:cNvSpPr txBox="1"/>
          <p:nvPr/>
        </p:nvSpPr>
        <p:spPr>
          <a:xfrm>
            <a:off x="1982470" y="3749675"/>
            <a:ext cx="5846445" cy="803275"/>
          </a:xfrm>
          <a:prstGeom prst="rect">
            <a:avLst/>
          </a:prstGeom>
          <a:noFill/>
        </p:spPr>
        <p:txBody>
          <a:bodyPr wrap="square" rtlCol="0">
            <a:noAutofit/>
          </a:bodyPr>
          <a:lstStyle/>
          <a:p>
            <a:pPr algn="ctr"/>
            <a:r>
              <a:rPr lang="zh-CN" altLang="en-US" sz="4400" dirty="0"/>
              <a:t>任务五</a:t>
            </a:r>
            <a:r>
              <a:rPr lang="en-US" altLang="zh-CN" sz="4400" dirty="0"/>
              <a:t> </a:t>
            </a:r>
            <a:r>
              <a:rPr lang="zh-CN" altLang="en-US" sz="4400" dirty="0"/>
              <a:t>会展</a:t>
            </a:r>
            <a:r>
              <a:rPr lang="zh-CN" altLang="en-US" sz="4400" dirty="0"/>
              <a:t>服务礼仪</a:t>
            </a:r>
            <a:endParaRPr lang="zh-CN" altLang="en-US" sz="4400" dirty="0"/>
          </a:p>
        </p:txBody>
      </p:sp>
      <p:sp>
        <p:nvSpPr>
          <p:cNvPr id="13" name="椭圆 12"/>
          <p:cNvSpPr/>
          <p:nvPr/>
        </p:nvSpPr>
        <p:spPr bwMode="auto">
          <a:xfrm>
            <a:off x="6988171" y="2248602"/>
            <a:ext cx="840434" cy="840105"/>
          </a:xfrm>
          <a:prstGeom prst="ellipse">
            <a:avLst/>
          </a:prstGeom>
          <a:solidFill>
            <a:schemeClr val="tx1"/>
          </a:solidFill>
          <a:ln w="12700" cap="flat" cmpd="sng" algn="ctr">
            <a:solidFill>
              <a:srgbClr val="4C2600"/>
            </a:solidFill>
            <a:prstDash val="solid"/>
            <a:round/>
            <a:headEnd type="none" w="med" len="med"/>
            <a:tailEnd type="none" w="med" len="med"/>
          </a:ln>
          <a:effectLst/>
        </p:spPr>
        <p:txBody>
          <a:bodyPr vert="horz" wrap="square" lIns="0" tIns="0" rIns="0" bIns="0" numCol="1" rtlCol="0" anchor="ctr" anchorCtr="0" compatLnSpc="1"/>
          <a:lstStyle/>
          <a:p>
            <a:pPr marL="0" marR="0" lvl="0" indent="0" algn="ctr" defTabSz="914400" eaLnBrk="1" fontAlgn="auto" latinLnBrk="0" hangingPunct="1">
              <a:lnSpc>
                <a:spcPct val="100000"/>
              </a:lnSpc>
              <a:spcBef>
                <a:spcPts val="0"/>
              </a:spcBef>
              <a:spcAft>
                <a:spcPts val="0"/>
              </a:spcAft>
              <a:buClrTx/>
              <a:buSzTx/>
              <a:buFontTx/>
              <a:buNone/>
              <a:defRPr/>
            </a:pPr>
            <a:r>
              <a:rPr lang="zh-CN" altLang="en-US" sz="4400" kern="0" noProof="0" dirty="0">
                <a:solidFill>
                  <a:schemeClr val="bg1">
                    <a:lumMod val="85000"/>
                  </a:schemeClr>
                </a:solidFill>
                <a:cs typeface="+mn-ea"/>
                <a:sym typeface="+mn-lt"/>
              </a:rPr>
              <a:t>仪</a:t>
            </a:r>
            <a:endParaRPr kumimoji="0" lang="zh-CN" altLang="en-US" sz="4400" b="0" i="0" u="none" strike="noStrike" kern="0" cap="none" spc="0" normalizeH="0" baseline="0" noProof="0" dirty="0">
              <a:ln>
                <a:noFill/>
              </a:ln>
              <a:solidFill>
                <a:schemeClr val="bg1">
                  <a:lumMod val="85000"/>
                </a:schemeClr>
              </a:solidFill>
              <a:effectLst/>
              <a:uLnTx/>
              <a:uFillTx/>
              <a:cs typeface="+mn-ea"/>
              <a:sym typeface="+mn-lt"/>
            </a:endParaRPr>
          </a:p>
        </p:txBody>
      </p:sp>
      <p:sp>
        <p:nvSpPr>
          <p:cNvPr id="10" name="椭圆 9"/>
          <p:cNvSpPr/>
          <p:nvPr/>
        </p:nvSpPr>
        <p:spPr bwMode="auto">
          <a:xfrm>
            <a:off x="4087139" y="2233362"/>
            <a:ext cx="840434" cy="840105"/>
          </a:xfrm>
          <a:prstGeom prst="ellipse">
            <a:avLst/>
          </a:prstGeom>
          <a:solidFill>
            <a:schemeClr val="tx1"/>
          </a:solidFill>
          <a:ln w="12700" cap="flat" cmpd="sng" algn="ctr">
            <a:solidFill>
              <a:srgbClr val="4C2600"/>
            </a:solidFill>
            <a:prstDash val="solid"/>
            <a:round/>
            <a:headEnd type="none" w="med" len="med"/>
            <a:tailEnd type="none" w="med" len="med"/>
          </a:ln>
          <a:effectLst/>
        </p:spPr>
        <p:txBody>
          <a:bodyPr vert="horz" wrap="square" lIns="0" tIns="0" rIns="0" bIns="0" numCol="1" rtlCol="0" anchor="ctr" anchorCtr="0" compatLnSpc="1"/>
          <a:lstStyle/>
          <a:p>
            <a:pPr marL="0" marR="0" lvl="0" indent="0" algn="ctr" defTabSz="914400" eaLnBrk="1" fontAlgn="auto" latinLnBrk="0" hangingPunct="1">
              <a:lnSpc>
                <a:spcPct val="100000"/>
              </a:lnSpc>
              <a:spcBef>
                <a:spcPts val="0"/>
              </a:spcBef>
              <a:spcAft>
                <a:spcPts val="0"/>
              </a:spcAft>
              <a:buClrTx/>
              <a:buSzTx/>
              <a:buFontTx/>
              <a:buNone/>
              <a:defRPr/>
            </a:pPr>
            <a:r>
              <a:rPr lang="zh-CN" altLang="en-US" sz="4400" kern="0" noProof="0" dirty="0" smtClean="0">
                <a:solidFill>
                  <a:schemeClr val="bg1">
                    <a:lumMod val="85000"/>
                  </a:schemeClr>
                </a:solidFill>
                <a:cs typeface="+mn-ea"/>
                <a:sym typeface="+mn-lt"/>
              </a:rPr>
              <a:t>职</a:t>
            </a:r>
            <a:endParaRPr kumimoji="0" lang="zh-CN" altLang="en-US" sz="4400" b="0" i="0" u="none" strike="noStrike" kern="0" cap="none" spc="0" normalizeH="0" baseline="0" noProof="0" dirty="0">
              <a:ln>
                <a:noFill/>
              </a:ln>
              <a:solidFill>
                <a:schemeClr val="bg1">
                  <a:lumMod val="85000"/>
                </a:schemeClr>
              </a:solidFill>
              <a:effectLst/>
              <a:uLnTx/>
              <a:uFillTx/>
              <a:cs typeface="+mn-ea"/>
              <a:sym typeface="+mn-lt"/>
            </a:endParaRPr>
          </a:p>
        </p:txBody>
      </p:sp>
      <p:sp>
        <p:nvSpPr>
          <p:cNvPr id="11" name="椭圆 10"/>
          <p:cNvSpPr/>
          <p:nvPr/>
        </p:nvSpPr>
        <p:spPr bwMode="auto">
          <a:xfrm>
            <a:off x="5054033" y="2256222"/>
            <a:ext cx="840434" cy="840105"/>
          </a:xfrm>
          <a:prstGeom prst="ellipse">
            <a:avLst/>
          </a:prstGeom>
          <a:solidFill>
            <a:schemeClr val="tx1"/>
          </a:solidFill>
          <a:ln w="12700" cap="flat" cmpd="sng" algn="ctr">
            <a:solidFill>
              <a:srgbClr val="4C2600"/>
            </a:solidFill>
            <a:prstDash val="solid"/>
            <a:round/>
            <a:headEnd type="none" w="med" len="med"/>
            <a:tailEnd type="none" w="med" len="med"/>
          </a:ln>
          <a:effectLst/>
        </p:spPr>
        <p:txBody>
          <a:bodyPr vert="horz" wrap="square" lIns="0" tIns="0" rIns="0" bIns="0" numCol="1" rtlCol="0" anchor="ctr" anchorCtr="0" compatLnSpc="1"/>
          <a:lstStyle/>
          <a:p>
            <a:pPr marL="0" marR="0" lvl="0" indent="0" algn="ctr" defTabSz="914400" eaLnBrk="1" fontAlgn="auto" latinLnBrk="0" hangingPunct="1">
              <a:lnSpc>
                <a:spcPct val="100000"/>
              </a:lnSpc>
              <a:spcBef>
                <a:spcPts val="0"/>
              </a:spcBef>
              <a:spcAft>
                <a:spcPts val="0"/>
              </a:spcAft>
              <a:buClrTx/>
              <a:buSzTx/>
              <a:buFontTx/>
              <a:buNone/>
              <a:defRPr/>
            </a:pPr>
            <a:r>
              <a:rPr lang="zh-CN" altLang="en-US" sz="4400" kern="0" dirty="0">
                <a:solidFill>
                  <a:schemeClr val="bg1">
                    <a:lumMod val="85000"/>
                  </a:schemeClr>
                </a:solidFill>
                <a:cs typeface="+mn-ea"/>
                <a:sym typeface="+mn-lt"/>
              </a:rPr>
              <a:t>业</a:t>
            </a:r>
            <a:endParaRPr kumimoji="0" lang="zh-CN" altLang="en-US" sz="4400" b="0" i="0" u="none" strike="noStrike" kern="0" cap="none" spc="0" normalizeH="0" baseline="0" noProof="0" dirty="0">
              <a:ln>
                <a:noFill/>
              </a:ln>
              <a:solidFill>
                <a:schemeClr val="bg1">
                  <a:lumMod val="85000"/>
                </a:schemeClr>
              </a:solidFill>
              <a:effectLst/>
              <a:uLnTx/>
              <a:uFillTx/>
              <a:cs typeface="+mn-ea"/>
              <a:sym typeface="+mn-lt"/>
            </a:endParaRPr>
          </a:p>
        </p:txBody>
      </p:sp>
    </p:spTree>
  </p:cSld>
  <p:clrMapOvr>
    <a:masterClrMapping/>
  </p:clrMapOvr>
  <p:transition spd="slow">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p:cTn id="7" dur="500" fill="hold"/>
                                        <p:tgtEl>
                                          <p:spTgt spid="26"/>
                                        </p:tgtEl>
                                        <p:attrNameLst>
                                          <p:attrName>ppt_w</p:attrName>
                                        </p:attrNameLst>
                                      </p:cBhvr>
                                      <p:tavLst>
                                        <p:tav tm="0">
                                          <p:val>
                                            <p:fltVal val="0"/>
                                          </p:val>
                                        </p:tav>
                                        <p:tav tm="100000">
                                          <p:val>
                                            <p:strVal val="#ppt_w"/>
                                          </p:val>
                                        </p:tav>
                                      </p:tavLst>
                                    </p:anim>
                                    <p:anim calcmode="lin" valueType="num">
                                      <p:cBhvr>
                                        <p:cTn id="8" dur="500" fill="hold"/>
                                        <p:tgtEl>
                                          <p:spTgt spid="26"/>
                                        </p:tgtEl>
                                        <p:attrNameLst>
                                          <p:attrName>ppt_h</p:attrName>
                                        </p:attrNameLst>
                                      </p:cBhvr>
                                      <p:tavLst>
                                        <p:tav tm="0">
                                          <p:val>
                                            <p:fltVal val="0"/>
                                          </p:val>
                                        </p:tav>
                                        <p:tav tm="100000">
                                          <p:val>
                                            <p:strVal val="#ppt_h"/>
                                          </p:val>
                                        </p:tav>
                                      </p:tavLst>
                                    </p:anim>
                                    <p:animEffect transition="in" filter="fade">
                                      <p:cBhvr>
                                        <p:cTn id="9" dur="500"/>
                                        <p:tgtEl>
                                          <p:spTgt spid="26"/>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27"/>
                                        </p:tgtEl>
                                        <p:attrNameLst>
                                          <p:attrName>style.visibility</p:attrName>
                                        </p:attrNameLst>
                                      </p:cBhvr>
                                      <p:to>
                                        <p:strVal val="visible"/>
                                      </p:to>
                                    </p:set>
                                    <p:anim calcmode="lin" valueType="num">
                                      <p:cBhvr>
                                        <p:cTn id="12" dur="500" fill="hold"/>
                                        <p:tgtEl>
                                          <p:spTgt spid="27"/>
                                        </p:tgtEl>
                                        <p:attrNameLst>
                                          <p:attrName>ppt_w</p:attrName>
                                        </p:attrNameLst>
                                      </p:cBhvr>
                                      <p:tavLst>
                                        <p:tav tm="0">
                                          <p:val>
                                            <p:fltVal val="0"/>
                                          </p:val>
                                        </p:tav>
                                        <p:tav tm="100000">
                                          <p:val>
                                            <p:strVal val="#ppt_w"/>
                                          </p:val>
                                        </p:tav>
                                      </p:tavLst>
                                    </p:anim>
                                    <p:anim calcmode="lin" valueType="num">
                                      <p:cBhvr>
                                        <p:cTn id="13" dur="500" fill="hold"/>
                                        <p:tgtEl>
                                          <p:spTgt spid="27"/>
                                        </p:tgtEl>
                                        <p:attrNameLst>
                                          <p:attrName>ppt_h</p:attrName>
                                        </p:attrNameLst>
                                      </p:cBhvr>
                                      <p:tavLst>
                                        <p:tav tm="0">
                                          <p:val>
                                            <p:fltVal val="0"/>
                                          </p:val>
                                        </p:tav>
                                        <p:tav tm="100000">
                                          <p:val>
                                            <p:strVal val="#ppt_h"/>
                                          </p:val>
                                        </p:tav>
                                      </p:tavLst>
                                    </p:anim>
                                    <p:animEffect transition="in" filter="fade">
                                      <p:cBhvr>
                                        <p:cTn id="14" dur="500"/>
                                        <p:tgtEl>
                                          <p:spTgt spid="27"/>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28"/>
                                        </p:tgtEl>
                                        <p:attrNameLst>
                                          <p:attrName>style.visibility</p:attrName>
                                        </p:attrNameLst>
                                      </p:cBhvr>
                                      <p:to>
                                        <p:strVal val="visible"/>
                                      </p:to>
                                    </p:set>
                                    <p:anim calcmode="lin" valueType="num">
                                      <p:cBhvr>
                                        <p:cTn id="17" dur="500" fill="hold"/>
                                        <p:tgtEl>
                                          <p:spTgt spid="28"/>
                                        </p:tgtEl>
                                        <p:attrNameLst>
                                          <p:attrName>ppt_w</p:attrName>
                                        </p:attrNameLst>
                                      </p:cBhvr>
                                      <p:tavLst>
                                        <p:tav tm="0">
                                          <p:val>
                                            <p:fltVal val="0"/>
                                          </p:val>
                                        </p:tav>
                                        <p:tav tm="100000">
                                          <p:val>
                                            <p:strVal val="#ppt_w"/>
                                          </p:val>
                                        </p:tav>
                                      </p:tavLst>
                                    </p:anim>
                                    <p:anim calcmode="lin" valueType="num">
                                      <p:cBhvr>
                                        <p:cTn id="18" dur="500" fill="hold"/>
                                        <p:tgtEl>
                                          <p:spTgt spid="28"/>
                                        </p:tgtEl>
                                        <p:attrNameLst>
                                          <p:attrName>ppt_h</p:attrName>
                                        </p:attrNameLst>
                                      </p:cBhvr>
                                      <p:tavLst>
                                        <p:tav tm="0">
                                          <p:val>
                                            <p:fltVal val="0"/>
                                          </p:val>
                                        </p:tav>
                                        <p:tav tm="100000">
                                          <p:val>
                                            <p:strVal val="#ppt_h"/>
                                          </p:val>
                                        </p:tav>
                                      </p:tavLst>
                                    </p:anim>
                                    <p:animEffect transition="in" filter="fade">
                                      <p:cBhvr>
                                        <p:cTn id="19" dur="500"/>
                                        <p:tgtEl>
                                          <p:spTgt spid="28"/>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13"/>
                                        </p:tgtEl>
                                        <p:attrNameLst>
                                          <p:attrName>style.visibility</p:attrName>
                                        </p:attrNameLst>
                                      </p:cBhvr>
                                      <p:to>
                                        <p:strVal val="visible"/>
                                      </p:to>
                                    </p:set>
                                    <p:anim calcmode="lin" valueType="num">
                                      <p:cBhvr>
                                        <p:cTn id="22" dur="500" fill="hold"/>
                                        <p:tgtEl>
                                          <p:spTgt spid="13"/>
                                        </p:tgtEl>
                                        <p:attrNameLst>
                                          <p:attrName>ppt_w</p:attrName>
                                        </p:attrNameLst>
                                      </p:cBhvr>
                                      <p:tavLst>
                                        <p:tav tm="0">
                                          <p:val>
                                            <p:fltVal val="0"/>
                                          </p:val>
                                        </p:tav>
                                        <p:tav tm="100000">
                                          <p:val>
                                            <p:strVal val="#ppt_w"/>
                                          </p:val>
                                        </p:tav>
                                      </p:tavLst>
                                    </p:anim>
                                    <p:anim calcmode="lin" valueType="num">
                                      <p:cBhvr>
                                        <p:cTn id="23" dur="500" fill="hold"/>
                                        <p:tgtEl>
                                          <p:spTgt spid="13"/>
                                        </p:tgtEl>
                                        <p:attrNameLst>
                                          <p:attrName>ppt_h</p:attrName>
                                        </p:attrNameLst>
                                      </p:cBhvr>
                                      <p:tavLst>
                                        <p:tav tm="0">
                                          <p:val>
                                            <p:fltVal val="0"/>
                                          </p:val>
                                        </p:tav>
                                        <p:tav tm="100000">
                                          <p:val>
                                            <p:strVal val="#ppt_h"/>
                                          </p:val>
                                        </p:tav>
                                      </p:tavLst>
                                    </p:anim>
                                    <p:animEffect transition="in" filter="fade">
                                      <p:cBhvr>
                                        <p:cTn id="24" dur="500"/>
                                        <p:tgtEl>
                                          <p:spTgt spid="13"/>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10"/>
                                        </p:tgtEl>
                                        <p:attrNameLst>
                                          <p:attrName>style.visibility</p:attrName>
                                        </p:attrNameLst>
                                      </p:cBhvr>
                                      <p:to>
                                        <p:strVal val="visible"/>
                                      </p:to>
                                    </p:set>
                                    <p:anim calcmode="lin" valueType="num">
                                      <p:cBhvr>
                                        <p:cTn id="27" dur="500" fill="hold"/>
                                        <p:tgtEl>
                                          <p:spTgt spid="10"/>
                                        </p:tgtEl>
                                        <p:attrNameLst>
                                          <p:attrName>ppt_w</p:attrName>
                                        </p:attrNameLst>
                                      </p:cBhvr>
                                      <p:tavLst>
                                        <p:tav tm="0">
                                          <p:val>
                                            <p:fltVal val="0"/>
                                          </p:val>
                                        </p:tav>
                                        <p:tav tm="100000">
                                          <p:val>
                                            <p:strVal val="#ppt_w"/>
                                          </p:val>
                                        </p:tav>
                                      </p:tavLst>
                                    </p:anim>
                                    <p:anim calcmode="lin" valueType="num">
                                      <p:cBhvr>
                                        <p:cTn id="28" dur="500" fill="hold"/>
                                        <p:tgtEl>
                                          <p:spTgt spid="10"/>
                                        </p:tgtEl>
                                        <p:attrNameLst>
                                          <p:attrName>ppt_h</p:attrName>
                                        </p:attrNameLst>
                                      </p:cBhvr>
                                      <p:tavLst>
                                        <p:tav tm="0">
                                          <p:val>
                                            <p:fltVal val="0"/>
                                          </p:val>
                                        </p:tav>
                                        <p:tav tm="100000">
                                          <p:val>
                                            <p:strVal val="#ppt_h"/>
                                          </p:val>
                                        </p:tav>
                                      </p:tavLst>
                                    </p:anim>
                                    <p:animEffect transition="in" filter="fade">
                                      <p:cBhvr>
                                        <p:cTn id="29" dur="500"/>
                                        <p:tgtEl>
                                          <p:spTgt spid="10"/>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11"/>
                                        </p:tgtEl>
                                        <p:attrNameLst>
                                          <p:attrName>style.visibility</p:attrName>
                                        </p:attrNameLst>
                                      </p:cBhvr>
                                      <p:to>
                                        <p:strVal val="visible"/>
                                      </p:to>
                                    </p:set>
                                    <p:anim calcmode="lin" valueType="num">
                                      <p:cBhvr>
                                        <p:cTn id="32" dur="500" fill="hold"/>
                                        <p:tgtEl>
                                          <p:spTgt spid="11"/>
                                        </p:tgtEl>
                                        <p:attrNameLst>
                                          <p:attrName>ppt_w</p:attrName>
                                        </p:attrNameLst>
                                      </p:cBhvr>
                                      <p:tavLst>
                                        <p:tav tm="0">
                                          <p:val>
                                            <p:fltVal val="0"/>
                                          </p:val>
                                        </p:tav>
                                        <p:tav tm="100000">
                                          <p:val>
                                            <p:strVal val="#ppt_w"/>
                                          </p:val>
                                        </p:tav>
                                      </p:tavLst>
                                    </p:anim>
                                    <p:anim calcmode="lin" valueType="num">
                                      <p:cBhvr>
                                        <p:cTn id="33" dur="500" fill="hold"/>
                                        <p:tgtEl>
                                          <p:spTgt spid="11"/>
                                        </p:tgtEl>
                                        <p:attrNameLst>
                                          <p:attrName>ppt_h</p:attrName>
                                        </p:attrNameLst>
                                      </p:cBhvr>
                                      <p:tavLst>
                                        <p:tav tm="0">
                                          <p:val>
                                            <p:fltVal val="0"/>
                                          </p:val>
                                        </p:tav>
                                        <p:tav tm="100000">
                                          <p:val>
                                            <p:strVal val="#ppt_h"/>
                                          </p:val>
                                        </p:tav>
                                      </p:tavLst>
                                    </p:anim>
                                    <p:animEffect transition="in" filter="fade">
                                      <p:cBhvr>
                                        <p:cTn id="34"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bldLvl="0" animBg="1"/>
      <p:bldP spid="27" grpId="0" bldLvl="0" animBg="1"/>
      <p:bldP spid="28" grpId="0" bldLvl="0" animBg="1"/>
      <p:bldP spid="13" grpId="0" bldLvl="0" animBg="1"/>
      <p:bldP spid="10" grpId="0" bldLvl="0" animBg="1"/>
      <p:bldP spid="11" grpId="0" bldLvl="0" animBg="1"/>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930650" y="1648460"/>
            <a:ext cx="4064000" cy="368300"/>
          </a:xfrm>
          <a:prstGeom prst="rect">
            <a:avLst/>
          </a:prstGeom>
          <a:noFill/>
        </p:spPr>
        <p:txBody>
          <a:bodyPr wrap="square" rtlCol="0">
            <a:spAutoFit/>
          </a:bodyPr>
          <a:lstStyle/>
          <a:p>
            <a:r>
              <a:rPr lang="en-US" altLang="zh-CN" dirty="0">
                <a:solidFill>
                  <a:schemeClr val="lt1"/>
                </a:solidFill>
                <a:latin typeface="隶书" panose="02010509060101010101" pitchFamily="49" charset="-122"/>
                <a:ea typeface="隶书" panose="02010509060101010101" pitchFamily="49" charset="-122"/>
                <a:cs typeface="隶书" panose="02010509060101010101" pitchFamily="49" charset="-122"/>
                <a:sym typeface="+mn-ea"/>
              </a:rPr>
              <a:t>1.11.1</a:t>
            </a:r>
            <a:r>
              <a:rPr lang="zh-CN" altLang="en-US" dirty="0">
                <a:solidFill>
                  <a:schemeClr val="lt1"/>
                </a:solidFill>
                <a:latin typeface="隶书" panose="02010509060101010101" pitchFamily="49" charset="-122"/>
                <a:ea typeface="隶书" panose="02010509060101010101" pitchFamily="49" charset="-122"/>
                <a:cs typeface="隶书" panose="02010509060101010101" pitchFamily="49" charset="-122"/>
                <a:sym typeface="+mn-ea"/>
              </a:rPr>
              <a:t>什么是仪容什么是仪容</a:t>
            </a:r>
            <a:endParaRPr lang="zh-CN" altLang="en-US"/>
          </a:p>
        </p:txBody>
      </p:sp>
      <p:sp>
        <p:nvSpPr>
          <p:cNvPr id="5" name="文本框 4"/>
          <p:cNvSpPr txBox="1"/>
          <p:nvPr/>
        </p:nvSpPr>
        <p:spPr>
          <a:xfrm>
            <a:off x="1606784" y="652780"/>
            <a:ext cx="6096000" cy="1529080"/>
          </a:xfrm>
          <a:prstGeom prst="rect">
            <a:avLst/>
          </a:prstGeom>
          <a:noFill/>
        </p:spPr>
        <p:txBody>
          <a:bodyPr wrap="square" rtlCol="0" anchor="t">
            <a:spAutoFit/>
          </a:bodyPr>
          <a:lstStyle/>
          <a:p>
            <a:pPr eaLnBrk="1" hangingPunct="1">
              <a:spcBef>
                <a:spcPct val="20000"/>
              </a:spcBef>
              <a:spcAft>
                <a:spcPct val="10000"/>
              </a:spcAft>
            </a:pPr>
            <a:r>
              <a:rPr lang="zh-CN" altLang="en-US" sz="4000" dirty="0">
                <a:latin typeface="隶书" panose="02010509060101010101" pitchFamily="49" charset="-122"/>
                <a:ea typeface="隶书" panose="02010509060101010101" pitchFamily="49" charset="-122"/>
                <a:cs typeface="隶书" panose="02010509060101010101" pitchFamily="49" charset="-122"/>
                <a:sym typeface="+mn-ea"/>
              </a:rPr>
              <a:t>任务五  会展</a:t>
            </a:r>
            <a:r>
              <a:rPr lang="zh-CN" altLang="en-US" sz="4000" dirty="0">
                <a:latin typeface="隶书" panose="02010509060101010101" pitchFamily="49" charset="-122"/>
                <a:ea typeface="隶书" panose="02010509060101010101" pitchFamily="49" charset="-122"/>
                <a:cs typeface="隶书" panose="02010509060101010101" pitchFamily="49" charset="-122"/>
                <a:sym typeface="+mn-ea"/>
              </a:rPr>
              <a:t>服务礼仪</a:t>
            </a:r>
            <a:endParaRPr lang="zh-CN" altLang="en-US" sz="4000" dirty="0">
              <a:latin typeface="隶书" panose="02010509060101010101" pitchFamily="49" charset="-122"/>
              <a:ea typeface="隶书" panose="02010509060101010101" pitchFamily="49" charset="-122"/>
              <a:cs typeface="隶书" panose="02010509060101010101" pitchFamily="49" charset="-122"/>
              <a:sym typeface="+mn-ea"/>
            </a:endParaRPr>
          </a:p>
          <a:p>
            <a:pPr eaLnBrk="1" hangingPunct="1">
              <a:spcBef>
                <a:spcPct val="20000"/>
              </a:spcBef>
              <a:spcAft>
                <a:spcPct val="10000"/>
              </a:spcAft>
            </a:pPr>
            <a:endParaRPr lang="zh-CN" altLang="en-US" sz="4000" dirty="0">
              <a:solidFill>
                <a:schemeClr val="tx1"/>
              </a:solidFill>
              <a:latin typeface="隶书" panose="02010509060101010101" pitchFamily="49" charset="-122"/>
              <a:ea typeface="隶书" panose="02010509060101010101" pitchFamily="49" charset="-122"/>
              <a:cs typeface="隶书" panose="02010509060101010101" pitchFamily="49" charset="-122"/>
              <a:sym typeface="+mn-ea"/>
            </a:endParaRPr>
          </a:p>
        </p:txBody>
      </p:sp>
      <p:sp>
        <p:nvSpPr>
          <p:cNvPr id="6" name="文本框 5"/>
          <p:cNvSpPr txBox="1"/>
          <p:nvPr/>
        </p:nvSpPr>
        <p:spPr>
          <a:xfrm>
            <a:off x="1097280" y="2016760"/>
            <a:ext cx="9806940" cy="2894965"/>
          </a:xfrm>
          <a:prstGeom prst="rect">
            <a:avLst/>
          </a:prstGeom>
          <a:noFill/>
        </p:spPr>
        <p:txBody>
          <a:bodyPr wrap="square" rtlCol="0" anchor="t">
            <a:noAutofit/>
          </a:bodyPr>
          <a:lstStyle/>
          <a:p>
            <a:pPr eaLnBrk="1" hangingPunct="1">
              <a:spcBef>
                <a:spcPct val="20000"/>
              </a:spcBef>
              <a:spcAft>
                <a:spcPct val="10000"/>
              </a:spcAft>
            </a:pPr>
            <a:r>
              <a:rPr lang="zh-CN" altLang="en-US" sz="2400" b="1" dirty="0">
                <a:solidFill>
                  <a:schemeClr val="dk1"/>
                </a:solidFill>
                <a:latin typeface="隶书" panose="02010509060101010101" pitchFamily="49" charset="-122"/>
                <a:ea typeface="隶书" panose="02010509060101010101" pitchFamily="49" charset="-122"/>
                <a:cs typeface="隶书" panose="02010509060101010101" pitchFamily="49" charset="-122"/>
                <a:sym typeface="+mn-ea"/>
              </a:rPr>
              <a:t>任务描述</a:t>
            </a:r>
            <a:endParaRPr lang="zh-CN" altLang="en-US" sz="2400" dirty="0">
              <a:solidFill>
                <a:schemeClr val="dk1"/>
              </a:solidFill>
              <a:latin typeface="隶书" panose="02010509060101010101" pitchFamily="49" charset="-122"/>
              <a:ea typeface="隶书" panose="02010509060101010101" pitchFamily="49" charset="-122"/>
              <a:cs typeface="隶书" panose="02010509060101010101" pitchFamily="49" charset="-122"/>
              <a:sym typeface="+mn-ea"/>
            </a:endParaRPr>
          </a:p>
          <a:p>
            <a:pPr eaLnBrk="1" hangingPunct="1">
              <a:spcBef>
                <a:spcPct val="20000"/>
              </a:spcBef>
              <a:spcAft>
                <a:spcPct val="10000"/>
              </a:spcAft>
            </a:pPr>
            <a:r>
              <a:rPr lang="zh-CN" altLang="en-US" sz="2400" dirty="0">
                <a:solidFill>
                  <a:schemeClr val="dk1"/>
                </a:solidFill>
                <a:latin typeface="隶书" panose="02010509060101010101" pitchFamily="49" charset="-122"/>
                <a:ea typeface="隶书" panose="02010509060101010101" pitchFamily="49" charset="-122"/>
                <a:cs typeface="隶书" panose="02010509060101010101" pitchFamily="49" charset="-122"/>
                <a:sym typeface="+mn-ea"/>
              </a:rPr>
              <a:t>    各大企事业单位，通过经常参加各类会展活动推介产品和推广品牌。企业办展或参展都代表了企业形象，酒店在会展活动中的接待礼仪，会展现场的服务礼仪以及会展中的宴请工作服务礼仪和会展后续工作中的服务礼仪都影响着一个会展活动是否能够成功举办。本节主要分别介绍了酒店会展部会议活动中的服务礼仪及注意事项。通过讲述，使读者与国际常用会议接待礼仪接轨，帮助企业树立良好的形象。</a:t>
            </a:r>
            <a:endParaRPr lang="zh-CN" altLang="en-US" sz="2400" dirty="0">
              <a:solidFill>
                <a:schemeClr val="dk1"/>
              </a:solidFill>
              <a:latin typeface="隶书" panose="02010509060101010101" pitchFamily="49" charset="-122"/>
              <a:ea typeface="隶书" panose="02010509060101010101" pitchFamily="49" charset="-122"/>
              <a:cs typeface="隶书" panose="02010509060101010101" pitchFamily="49" charset="-122"/>
              <a:sym typeface="+mn-ea"/>
            </a:endParaRPr>
          </a:p>
        </p:txBody>
      </p:sp>
    </p:spTree>
  </p:cSld>
  <p:clrMapOvr>
    <a:masterClrMapping/>
  </p:clrMapOvr>
  <p:transition spd="slow">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blinds(horizontal)">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6">
                                            <p:txEl>
                                              <p:pRg st="1" end="1"/>
                                            </p:txEl>
                                          </p:spTgt>
                                        </p:tgtEl>
                                        <p:attrNameLst>
                                          <p:attrName>style.visibility</p:attrName>
                                        </p:attrNameLst>
                                      </p:cBhvr>
                                      <p:to>
                                        <p:strVal val="visible"/>
                                      </p:to>
                                    </p:set>
                                    <p:animEffect transition="in" filter="blinds(horizontal)">
                                      <p:cBhvr>
                                        <p:cTn id="12" dur="500"/>
                                        <p:tgtEl>
                                          <p:spTgt spid="6">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1369060" y="899795"/>
            <a:ext cx="10064115" cy="2306955"/>
          </a:xfrm>
          <a:prstGeom prst="rect">
            <a:avLst/>
          </a:prstGeom>
          <a:noFill/>
          <a:ln w="9525">
            <a:noFill/>
          </a:ln>
        </p:spPr>
        <p:txBody>
          <a:bodyPr wrap="square">
            <a:spAutoFit/>
          </a:bodyPr>
          <a:p>
            <a:pPr indent="0"/>
            <a:r>
              <a:rPr lang="zh-CN" sz="2400" b="1">
                <a:latin typeface="黑体" panose="02010609060101010101" charset="-122"/>
                <a:ea typeface="黑体" panose="02010609060101010101" charset="-122"/>
              </a:rPr>
              <a:t>一、认识会展</a:t>
            </a:r>
            <a:r>
              <a:rPr lang="zh-CN" sz="2400" b="1">
                <a:latin typeface="黑体" panose="02010609060101010101" charset="-122"/>
                <a:ea typeface="黑体" panose="02010609060101010101" charset="-122"/>
              </a:rPr>
              <a:t>部</a:t>
            </a:r>
            <a:endParaRPr lang="zh-CN" sz="2400" b="1">
              <a:latin typeface="黑体" panose="02010609060101010101" charset="-122"/>
              <a:ea typeface="黑体" panose="02010609060101010101" charset="-122"/>
            </a:endParaRPr>
          </a:p>
          <a:p>
            <a:pPr indent="0"/>
            <a:r>
              <a:rPr lang="zh-CN" altLang="en-US" sz="2400">
                <a:latin typeface="黑体" panose="02010609060101010101" charset="-122"/>
                <a:ea typeface="黑体" panose="02010609060101010101" charset="-122"/>
              </a:rPr>
              <a:t>    在酒店内举办的各种商务会议、展览展示、宴会庆典等活动都属于酒店会展部的范畴。同时，会展部的业务需要协同酒店前厅部、客房部、餐饮部和康乐部等主要部门完成，因此会展部的接待标准参考以上部门的标准。详见2023年11月发布的《中华人民共和国国家标准旅游饭店星级的划分与评定》（标准号：GB/T14308-2023）。</a:t>
            </a:r>
            <a:endParaRPr lang="zh-CN" altLang="en-US" sz="2400">
              <a:latin typeface="黑体" panose="02010609060101010101" charset="-122"/>
              <a:ea typeface="黑体" panose="02010609060101010101" charset="-122"/>
            </a:endParaRPr>
          </a:p>
        </p:txBody>
      </p:sp>
      <p:pic>
        <p:nvPicPr>
          <p:cNvPr id="3" name="图片 2"/>
          <p:cNvPicPr>
            <a:picLocks noChangeAspect="1"/>
          </p:cNvPicPr>
          <p:nvPr/>
        </p:nvPicPr>
        <p:blipFill>
          <a:blip r:embed="rId1"/>
          <a:stretch>
            <a:fillRect/>
          </a:stretch>
        </p:blipFill>
        <p:spPr>
          <a:xfrm>
            <a:off x="541655" y="3206750"/>
            <a:ext cx="11216640" cy="3579495"/>
          </a:xfrm>
          <a:prstGeom prst="rect">
            <a:avLst/>
          </a:prstGeom>
        </p:spPr>
      </p:pic>
    </p:spTree>
  </p:cSld>
  <p:clrMapOvr>
    <a:masterClrMapping/>
  </p:clrMapOvr>
  <p:transition spd="slow" advClick="0" advTm="0">
    <p:wipe dir="d"/>
  </p:transition>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标题 16"/>
          <p:cNvSpPr>
            <a:spLocks noGrp="1"/>
          </p:cNvSpPr>
          <p:nvPr>
            <p:ph type="title"/>
            <p:custDataLst>
              <p:tags r:id="rId1"/>
            </p:custDataLst>
          </p:nvPr>
        </p:nvSpPr>
        <p:spPr/>
        <p:txBody>
          <a:bodyPr/>
          <a:lstStyle/>
          <a:p>
            <a:r>
              <a:rPr lang="zh-CN" altLang="en-US" sz="2400"/>
              <a:t>二、会展服务礼仪准则</a:t>
            </a:r>
            <a:endParaRPr lang="zh-CN" altLang="en-US" sz="2400"/>
          </a:p>
        </p:txBody>
      </p:sp>
      <p:sp>
        <p:nvSpPr>
          <p:cNvPr id="6" name="椭圆 1"/>
          <p:cNvSpPr/>
          <p:nvPr>
            <p:custDataLst>
              <p:tags r:id="rId2"/>
            </p:custDataLst>
          </p:nvPr>
        </p:nvSpPr>
        <p:spPr>
          <a:xfrm rot="10800000">
            <a:off x="6000967" y="2111235"/>
            <a:ext cx="1877184" cy="1877184"/>
          </a:xfrm>
          <a:prstGeom prst="ellipse">
            <a:avLst/>
          </a:prstGeom>
          <a:solidFill>
            <a:schemeClr val="accent2">
              <a:alpha val="8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8" name="椭圆 3"/>
          <p:cNvSpPr/>
          <p:nvPr>
            <p:custDataLst>
              <p:tags r:id="rId3"/>
            </p:custDataLst>
          </p:nvPr>
        </p:nvSpPr>
        <p:spPr>
          <a:xfrm rot="10800000">
            <a:off x="4423704" y="2111235"/>
            <a:ext cx="1877184" cy="1877184"/>
          </a:xfrm>
          <a:prstGeom prst="ellipse">
            <a:avLst/>
          </a:prstGeom>
          <a:solidFill>
            <a:schemeClr val="accent1">
              <a:alpha val="8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9" name="椭圆 2"/>
          <p:cNvSpPr/>
          <p:nvPr>
            <p:custDataLst>
              <p:tags r:id="rId4"/>
            </p:custDataLst>
          </p:nvPr>
        </p:nvSpPr>
        <p:spPr>
          <a:xfrm rot="10800000">
            <a:off x="6000967" y="3759848"/>
            <a:ext cx="1877184" cy="1877184"/>
          </a:xfrm>
          <a:prstGeom prst="ellipse">
            <a:avLst/>
          </a:prstGeom>
          <a:solidFill>
            <a:schemeClr val="accent4">
              <a:alpha val="8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10" name="椭圆 4"/>
          <p:cNvSpPr/>
          <p:nvPr>
            <p:custDataLst>
              <p:tags r:id="rId5"/>
            </p:custDataLst>
          </p:nvPr>
        </p:nvSpPr>
        <p:spPr>
          <a:xfrm rot="10800000">
            <a:off x="4423704" y="3759848"/>
            <a:ext cx="1877184" cy="1877184"/>
          </a:xfrm>
          <a:prstGeom prst="ellipse">
            <a:avLst/>
          </a:prstGeom>
          <a:solidFill>
            <a:schemeClr val="accent3">
              <a:alpha val="8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11" name="矩形 6"/>
          <p:cNvSpPr/>
          <p:nvPr>
            <p:custDataLst>
              <p:tags r:id="rId6"/>
            </p:custDataLst>
          </p:nvPr>
        </p:nvSpPr>
        <p:spPr>
          <a:xfrm>
            <a:off x="8221007" y="1959696"/>
            <a:ext cx="3150107" cy="1742693"/>
          </a:xfrm>
          <a:prstGeom prst="rect">
            <a:avLst/>
          </a:prstGeom>
        </p:spPr>
        <p:txBody>
          <a:bodyPr wrap="square" lIns="0" tIns="0" rIns="0" bIns="0">
            <a:noAutofit/>
          </a:bodyPr>
          <a:p>
            <a:pPr>
              <a:lnSpc>
                <a:spcPct val="130000"/>
              </a:lnSpc>
              <a:spcBef>
                <a:spcPct val="0"/>
              </a:spcBef>
              <a:spcAft>
                <a:spcPct val="0"/>
              </a:spcAft>
            </a:pPr>
            <a:r>
              <a:rPr lang="zh-CN" altLang="en-US" sz="1400" dirty="0">
                <a:solidFill>
                  <a:schemeClr val="tx1">
                    <a:lumMod val="85000"/>
                    <a:lumOff val="15000"/>
                  </a:schemeClr>
                </a:solidFill>
                <a:latin typeface="+mn-ea"/>
                <a:cs typeface="+mn-ea"/>
              </a:rPr>
              <a:t>所有参加礼仪接待服务的工作人员应按标准的行为规范引导和服务来宾</a:t>
            </a:r>
            <a:r>
              <a:rPr lang="en-US" altLang="zh-CN" sz="1400" dirty="0">
                <a:solidFill>
                  <a:schemeClr val="tx1">
                    <a:lumMod val="85000"/>
                    <a:lumOff val="15000"/>
                  </a:schemeClr>
                </a:solidFill>
                <a:latin typeface="+mn-ea"/>
                <a:cs typeface="+mn-ea"/>
              </a:rPr>
              <a:t>,</a:t>
            </a:r>
            <a:r>
              <a:rPr lang="zh-CN" altLang="en-US" sz="1400" dirty="0">
                <a:solidFill>
                  <a:schemeClr val="tx1">
                    <a:lumMod val="85000"/>
                    <a:lumOff val="15000"/>
                  </a:schemeClr>
                </a:solidFill>
                <a:latin typeface="+mn-ea"/>
                <a:cs typeface="+mn-ea"/>
              </a:rPr>
              <a:t>统一的服饰、统一的礼貌用语、统一的行走站立姿势、统一的商业礼仪训练</a:t>
            </a:r>
            <a:r>
              <a:rPr lang="en-US" altLang="zh-CN" sz="1400" dirty="0">
                <a:solidFill>
                  <a:schemeClr val="tx1">
                    <a:lumMod val="85000"/>
                    <a:lumOff val="15000"/>
                  </a:schemeClr>
                </a:solidFill>
                <a:latin typeface="+mn-ea"/>
                <a:cs typeface="+mn-ea"/>
              </a:rPr>
              <a:t>,</a:t>
            </a:r>
            <a:r>
              <a:rPr lang="zh-CN" altLang="en-US" sz="1400" dirty="0">
                <a:solidFill>
                  <a:schemeClr val="tx1">
                    <a:lumMod val="85000"/>
                    <a:lumOff val="15000"/>
                  </a:schemeClr>
                </a:solidFill>
                <a:latin typeface="+mn-ea"/>
                <a:cs typeface="+mn-ea"/>
              </a:rPr>
              <a:t>使来宾感受到所有的人员都训练有素</a:t>
            </a:r>
            <a:r>
              <a:rPr lang="en-US" altLang="zh-CN" sz="1400" dirty="0">
                <a:solidFill>
                  <a:schemeClr val="tx1">
                    <a:lumMod val="85000"/>
                    <a:lumOff val="15000"/>
                  </a:schemeClr>
                </a:solidFill>
                <a:latin typeface="+mn-ea"/>
                <a:cs typeface="+mn-ea"/>
              </a:rPr>
              <a:t>,</a:t>
            </a:r>
            <a:r>
              <a:rPr lang="zh-CN" altLang="en-US" sz="1400" dirty="0">
                <a:solidFill>
                  <a:schemeClr val="tx1">
                    <a:lumMod val="85000"/>
                    <a:lumOff val="15000"/>
                  </a:schemeClr>
                </a:solidFill>
                <a:latin typeface="+mn-ea"/>
                <a:cs typeface="+mn-ea"/>
              </a:rPr>
              <a:t>是一支专业的服务队伍。</a:t>
            </a:r>
            <a:endParaRPr lang="zh-CN" altLang="en-US" sz="1400" dirty="0">
              <a:solidFill>
                <a:schemeClr val="tx1">
                  <a:lumMod val="85000"/>
                  <a:lumOff val="15000"/>
                </a:schemeClr>
              </a:solidFill>
              <a:latin typeface="+mn-ea"/>
              <a:cs typeface="+mn-ea"/>
            </a:endParaRPr>
          </a:p>
        </p:txBody>
      </p:sp>
      <p:sp>
        <p:nvSpPr>
          <p:cNvPr id="13" name="矩形 11"/>
          <p:cNvSpPr/>
          <p:nvPr>
            <p:custDataLst>
              <p:tags r:id="rId7"/>
            </p:custDataLst>
          </p:nvPr>
        </p:nvSpPr>
        <p:spPr>
          <a:xfrm>
            <a:off x="8221007" y="1503187"/>
            <a:ext cx="3150107" cy="366218"/>
          </a:xfrm>
          <a:prstGeom prst="rect">
            <a:avLst/>
          </a:prstGeom>
          <a:noFill/>
        </p:spPr>
        <p:txBody>
          <a:bodyPr wrap="square" lIns="0" tIns="0" rIns="0" bIns="0" rtlCol="0" anchor="b" anchorCtr="0">
            <a:noAutofit/>
          </a:bodyPr>
          <a:p>
            <a:pPr>
              <a:spcBef>
                <a:spcPct val="0"/>
              </a:spcBef>
              <a:spcAft>
                <a:spcPct val="0"/>
              </a:spcAft>
            </a:pPr>
            <a:r>
              <a:rPr lang="zh-CN" altLang="en-US" sz="2000" b="1" kern="0">
                <a:solidFill>
                  <a:schemeClr val="accent2"/>
                </a:solidFill>
                <a:latin typeface="+mn-ea"/>
                <a:cs typeface="+mn-ea"/>
              </a:rPr>
              <a:t>服务行为规范</a:t>
            </a:r>
            <a:endParaRPr lang="zh-CN" altLang="en-US" sz="2000" b="1" kern="0">
              <a:solidFill>
                <a:schemeClr val="accent2"/>
              </a:solidFill>
              <a:latin typeface="+mn-ea"/>
              <a:cs typeface="+mn-ea"/>
            </a:endParaRPr>
          </a:p>
        </p:txBody>
      </p:sp>
      <p:sp>
        <p:nvSpPr>
          <p:cNvPr id="15" name="矩形 13"/>
          <p:cNvSpPr/>
          <p:nvPr>
            <p:custDataLst>
              <p:tags r:id="rId8"/>
            </p:custDataLst>
          </p:nvPr>
        </p:nvSpPr>
        <p:spPr>
          <a:xfrm>
            <a:off x="8221007" y="4501755"/>
            <a:ext cx="3150107" cy="1742693"/>
          </a:xfrm>
          <a:prstGeom prst="rect">
            <a:avLst/>
          </a:prstGeom>
        </p:spPr>
        <p:txBody>
          <a:bodyPr wrap="square" lIns="0" tIns="0" rIns="0" bIns="0">
            <a:noAutofit/>
          </a:bodyPr>
          <a:p>
            <a:pPr>
              <a:lnSpc>
                <a:spcPct val="130000"/>
              </a:lnSpc>
              <a:spcBef>
                <a:spcPct val="0"/>
              </a:spcBef>
              <a:spcAft>
                <a:spcPct val="0"/>
              </a:spcAft>
            </a:pPr>
            <a:r>
              <a:rPr lang="zh-CN" altLang="en-US" sz="1400" dirty="0">
                <a:solidFill>
                  <a:schemeClr val="tx1">
                    <a:lumMod val="85000"/>
                    <a:lumOff val="15000"/>
                  </a:schemeClr>
                </a:solidFill>
                <a:latin typeface="+mn-ea"/>
                <a:cs typeface="+mn-ea"/>
                <a:sym typeface="+mn-ea"/>
              </a:rPr>
              <a:t>根据会展活动的形式和内容</a:t>
            </a:r>
            <a:r>
              <a:rPr lang="en-US" altLang="zh-CN" sz="1400" dirty="0">
                <a:solidFill>
                  <a:schemeClr val="tx1">
                    <a:lumMod val="85000"/>
                    <a:lumOff val="15000"/>
                  </a:schemeClr>
                </a:solidFill>
                <a:latin typeface="+mn-ea"/>
                <a:cs typeface="+mn-ea"/>
                <a:sym typeface="+mn-ea"/>
              </a:rPr>
              <a:t>,</a:t>
            </a:r>
            <a:r>
              <a:rPr lang="zh-CN" altLang="en-US" sz="1400" dirty="0">
                <a:solidFill>
                  <a:schemeClr val="tx1">
                    <a:lumMod val="85000"/>
                    <a:lumOff val="15000"/>
                  </a:schemeClr>
                </a:solidFill>
                <a:latin typeface="+mn-ea"/>
                <a:cs typeface="+mn-ea"/>
                <a:sym typeface="+mn-ea"/>
              </a:rPr>
              <a:t>礼仪接待服务的形式可以设计得富有个性和特色</a:t>
            </a:r>
            <a:r>
              <a:rPr lang="en-US" altLang="zh-CN" sz="1400" dirty="0">
                <a:solidFill>
                  <a:schemeClr val="tx1">
                    <a:lumMod val="85000"/>
                    <a:lumOff val="15000"/>
                  </a:schemeClr>
                </a:solidFill>
                <a:latin typeface="+mn-ea"/>
                <a:cs typeface="+mn-ea"/>
                <a:sym typeface="+mn-ea"/>
              </a:rPr>
              <a:t>,</a:t>
            </a:r>
            <a:r>
              <a:rPr lang="zh-CN" altLang="en-US" sz="1400" dirty="0">
                <a:solidFill>
                  <a:schemeClr val="tx1">
                    <a:lumMod val="85000"/>
                    <a:lumOff val="15000"/>
                  </a:schemeClr>
                </a:solidFill>
                <a:latin typeface="+mn-ea"/>
                <a:cs typeface="+mn-ea"/>
                <a:sym typeface="+mn-ea"/>
              </a:rPr>
              <a:t>通过礼仪接待服务来凸显活动的特色和主题。</a:t>
            </a:r>
            <a:endParaRPr lang="zh-CN" altLang="en-US" sz="1400" dirty="0">
              <a:solidFill>
                <a:schemeClr val="tx1">
                  <a:lumMod val="85000"/>
                  <a:lumOff val="15000"/>
                </a:schemeClr>
              </a:solidFill>
              <a:latin typeface="+mn-ea"/>
              <a:cs typeface="+mn-ea"/>
              <a:sym typeface="+mn-ea"/>
            </a:endParaRPr>
          </a:p>
        </p:txBody>
      </p:sp>
      <p:sp>
        <p:nvSpPr>
          <p:cNvPr id="16" name="矩形 17"/>
          <p:cNvSpPr/>
          <p:nvPr>
            <p:custDataLst>
              <p:tags r:id="rId9"/>
            </p:custDataLst>
          </p:nvPr>
        </p:nvSpPr>
        <p:spPr>
          <a:xfrm>
            <a:off x="8221007" y="4045245"/>
            <a:ext cx="3150107" cy="366218"/>
          </a:xfrm>
          <a:prstGeom prst="rect">
            <a:avLst/>
          </a:prstGeom>
          <a:noFill/>
        </p:spPr>
        <p:txBody>
          <a:bodyPr wrap="square" lIns="0" tIns="0" rIns="0" bIns="0" rtlCol="0" anchor="b" anchorCtr="0">
            <a:noAutofit/>
          </a:bodyPr>
          <a:p>
            <a:pPr>
              <a:spcBef>
                <a:spcPct val="0"/>
              </a:spcBef>
              <a:spcAft>
                <a:spcPct val="0"/>
              </a:spcAft>
            </a:pPr>
            <a:r>
              <a:rPr lang="zh-CN" altLang="en-US" sz="2000" b="1" kern="0">
                <a:solidFill>
                  <a:schemeClr val="accent4"/>
                </a:solidFill>
                <a:latin typeface="+mn-ea"/>
                <a:cs typeface="+mn-ea"/>
              </a:rPr>
              <a:t>会展形式创新</a:t>
            </a:r>
            <a:endParaRPr lang="zh-CN" altLang="en-US" sz="2000" b="1" kern="0">
              <a:solidFill>
                <a:schemeClr val="accent4"/>
              </a:solidFill>
              <a:latin typeface="+mn-ea"/>
              <a:cs typeface="+mn-ea"/>
            </a:endParaRPr>
          </a:p>
        </p:txBody>
      </p:sp>
      <p:sp>
        <p:nvSpPr>
          <p:cNvPr id="27" name="矩形 22"/>
          <p:cNvSpPr/>
          <p:nvPr>
            <p:custDataLst>
              <p:tags r:id="rId10"/>
            </p:custDataLst>
          </p:nvPr>
        </p:nvSpPr>
        <p:spPr>
          <a:xfrm>
            <a:off x="819612" y="1959696"/>
            <a:ext cx="3150107" cy="1742693"/>
          </a:xfrm>
          <a:prstGeom prst="rect">
            <a:avLst/>
          </a:prstGeom>
        </p:spPr>
        <p:txBody>
          <a:bodyPr wrap="square" lIns="0" tIns="0" rIns="0" bIns="0">
            <a:noAutofit/>
          </a:bodyPr>
          <a:p>
            <a:pPr algn="r">
              <a:lnSpc>
                <a:spcPct val="130000"/>
              </a:lnSpc>
              <a:spcBef>
                <a:spcPct val="0"/>
              </a:spcBef>
              <a:spcAft>
                <a:spcPct val="0"/>
              </a:spcAft>
            </a:pPr>
            <a:r>
              <a:rPr lang="zh-CN" altLang="en-US" sz="1400" dirty="0">
                <a:solidFill>
                  <a:schemeClr val="tx1">
                    <a:lumMod val="85000"/>
                    <a:lumOff val="15000"/>
                  </a:schemeClr>
                </a:solidFill>
                <a:latin typeface="+mn-ea"/>
                <a:cs typeface="+mn-ea"/>
              </a:rPr>
              <a:t>每个工作人员在活动过程中承担的角色和具体工作内容都应事先确定</a:t>
            </a:r>
            <a:r>
              <a:rPr lang="en-US" altLang="zh-CN" sz="1400" dirty="0">
                <a:solidFill>
                  <a:schemeClr val="tx1">
                    <a:lumMod val="85000"/>
                    <a:lumOff val="15000"/>
                  </a:schemeClr>
                </a:solidFill>
                <a:latin typeface="+mn-ea"/>
                <a:cs typeface="+mn-ea"/>
              </a:rPr>
              <a:t>,</a:t>
            </a:r>
            <a:r>
              <a:rPr lang="zh-CN" altLang="en-US" sz="1400" dirty="0">
                <a:solidFill>
                  <a:schemeClr val="tx1">
                    <a:lumMod val="85000"/>
                    <a:lumOff val="15000"/>
                  </a:schemeClr>
                </a:solidFill>
                <a:latin typeface="+mn-ea"/>
                <a:cs typeface="+mn-ea"/>
              </a:rPr>
              <a:t>避免出现手忙脚乱、不知所措的现象。</a:t>
            </a:r>
            <a:endParaRPr lang="zh-CN" altLang="en-US" sz="1400" dirty="0">
              <a:solidFill>
                <a:schemeClr val="tx1">
                  <a:lumMod val="85000"/>
                  <a:lumOff val="15000"/>
                </a:schemeClr>
              </a:solidFill>
              <a:latin typeface="+mn-ea"/>
              <a:cs typeface="+mn-ea"/>
            </a:endParaRPr>
          </a:p>
        </p:txBody>
      </p:sp>
      <p:sp>
        <p:nvSpPr>
          <p:cNvPr id="28" name="矩形 23"/>
          <p:cNvSpPr/>
          <p:nvPr>
            <p:custDataLst>
              <p:tags r:id="rId11"/>
            </p:custDataLst>
          </p:nvPr>
        </p:nvSpPr>
        <p:spPr>
          <a:xfrm>
            <a:off x="819612" y="1503187"/>
            <a:ext cx="3150107" cy="366218"/>
          </a:xfrm>
          <a:prstGeom prst="rect">
            <a:avLst/>
          </a:prstGeom>
          <a:noFill/>
        </p:spPr>
        <p:txBody>
          <a:bodyPr wrap="square" lIns="0" tIns="0" rIns="0" bIns="0" rtlCol="0" anchor="b" anchorCtr="0">
            <a:noAutofit/>
          </a:bodyPr>
          <a:p>
            <a:pPr algn="r">
              <a:spcBef>
                <a:spcPct val="0"/>
              </a:spcBef>
              <a:spcAft>
                <a:spcPct val="0"/>
              </a:spcAft>
            </a:pPr>
            <a:r>
              <a:rPr lang="zh-CN" altLang="en-US" sz="2000" b="1" kern="0">
                <a:solidFill>
                  <a:schemeClr val="accent1"/>
                </a:solidFill>
                <a:latin typeface="+mn-ea"/>
                <a:cs typeface="+mn-ea"/>
              </a:rPr>
              <a:t>展览安排有序</a:t>
            </a:r>
            <a:endParaRPr lang="zh-CN" altLang="en-US" sz="2000" b="1" kern="0">
              <a:solidFill>
                <a:schemeClr val="accent1"/>
              </a:solidFill>
              <a:latin typeface="+mn-ea"/>
              <a:cs typeface="+mn-ea"/>
            </a:endParaRPr>
          </a:p>
        </p:txBody>
      </p:sp>
      <p:sp>
        <p:nvSpPr>
          <p:cNvPr id="29" name="矩形 24"/>
          <p:cNvSpPr/>
          <p:nvPr>
            <p:custDataLst>
              <p:tags r:id="rId12"/>
            </p:custDataLst>
          </p:nvPr>
        </p:nvSpPr>
        <p:spPr>
          <a:xfrm>
            <a:off x="819612" y="4501755"/>
            <a:ext cx="3150107" cy="1742693"/>
          </a:xfrm>
          <a:prstGeom prst="rect">
            <a:avLst/>
          </a:prstGeom>
        </p:spPr>
        <p:txBody>
          <a:bodyPr wrap="square" lIns="0" tIns="0" rIns="0" bIns="0">
            <a:noAutofit/>
          </a:bodyPr>
          <a:p>
            <a:pPr algn="r">
              <a:lnSpc>
                <a:spcPct val="130000"/>
              </a:lnSpc>
              <a:spcBef>
                <a:spcPct val="0"/>
              </a:spcBef>
              <a:spcAft>
                <a:spcPct val="0"/>
              </a:spcAft>
            </a:pPr>
            <a:r>
              <a:rPr lang="zh-CN" altLang="en-US" sz="1400" dirty="0">
                <a:solidFill>
                  <a:schemeClr val="tx1">
                    <a:lumMod val="85000"/>
                    <a:lumOff val="15000"/>
                  </a:schemeClr>
                </a:solidFill>
                <a:latin typeface="+mn-ea"/>
                <a:cs typeface="+mn-ea"/>
              </a:rPr>
              <a:t>热情的微笑、亲切的问候、耐心的解答</a:t>
            </a:r>
            <a:r>
              <a:rPr lang="en-US" altLang="zh-CN" sz="1400" dirty="0">
                <a:solidFill>
                  <a:schemeClr val="tx1">
                    <a:lumMod val="85000"/>
                    <a:lumOff val="15000"/>
                  </a:schemeClr>
                </a:solidFill>
                <a:latin typeface="+mn-ea"/>
                <a:cs typeface="+mn-ea"/>
              </a:rPr>
              <a:t>,</a:t>
            </a:r>
            <a:r>
              <a:rPr lang="zh-CN" altLang="en-US" sz="1400" dirty="0">
                <a:solidFill>
                  <a:schemeClr val="tx1">
                    <a:lumMod val="85000"/>
                    <a:lumOff val="15000"/>
                  </a:schemeClr>
                </a:solidFill>
                <a:latin typeface="+mn-ea"/>
                <a:cs typeface="+mn-ea"/>
              </a:rPr>
              <a:t>这些都是礼仪接待人员良好素质的体现</a:t>
            </a:r>
            <a:r>
              <a:rPr lang="en-US" altLang="zh-CN" sz="1400" dirty="0">
                <a:solidFill>
                  <a:schemeClr val="tx1">
                    <a:lumMod val="85000"/>
                    <a:lumOff val="15000"/>
                  </a:schemeClr>
                </a:solidFill>
                <a:latin typeface="+mn-ea"/>
                <a:cs typeface="+mn-ea"/>
              </a:rPr>
              <a:t>,</a:t>
            </a:r>
            <a:r>
              <a:rPr lang="zh-CN" altLang="en-US" sz="1400" dirty="0">
                <a:solidFill>
                  <a:schemeClr val="tx1">
                    <a:lumMod val="85000"/>
                    <a:lumOff val="15000"/>
                  </a:schemeClr>
                </a:solidFill>
                <a:latin typeface="+mn-ea"/>
                <a:cs typeface="+mn-ea"/>
              </a:rPr>
              <a:t>也是人们对礼仪接待服务的基本要求。同时</a:t>
            </a:r>
            <a:r>
              <a:rPr lang="en-US" altLang="zh-CN" sz="1400" dirty="0">
                <a:solidFill>
                  <a:schemeClr val="tx1">
                    <a:lumMod val="85000"/>
                    <a:lumOff val="15000"/>
                  </a:schemeClr>
                </a:solidFill>
                <a:latin typeface="+mn-ea"/>
                <a:cs typeface="+mn-ea"/>
              </a:rPr>
              <a:t>,</a:t>
            </a:r>
            <a:r>
              <a:rPr lang="zh-CN" altLang="en-US" sz="1400" dirty="0">
                <a:solidFill>
                  <a:schemeClr val="tx1">
                    <a:lumMod val="85000"/>
                    <a:lumOff val="15000"/>
                  </a:schemeClr>
                </a:solidFill>
                <a:latin typeface="+mn-ea"/>
                <a:cs typeface="+mn-ea"/>
              </a:rPr>
              <a:t>礼仪接待人员应具备一定的应变能力和解说能力</a:t>
            </a:r>
            <a:r>
              <a:rPr lang="en-US" altLang="zh-CN" sz="1400" dirty="0">
                <a:solidFill>
                  <a:schemeClr val="tx1">
                    <a:lumMod val="85000"/>
                    <a:lumOff val="15000"/>
                  </a:schemeClr>
                </a:solidFill>
                <a:latin typeface="+mn-ea"/>
                <a:cs typeface="+mn-ea"/>
              </a:rPr>
              <a:t>,</a:t>
            </a:r>
            <a:r>
              <a:rPr lang="zh-CN" altLang="en-US" sz="1400" dirty="0">
                <a:solidFill>
                  <a:schemeClr val="tx1">
                    <a:lumMod val="85000"/>
                    <a:lumOff val="15000"/>
                  </a:schemeClr>
                </a:solidFill>
                <a:latin typeface="+mn-ea"/>
                <a:cs typeface="+mn-ea"/>
              </a:rPr>
              <a:t>能灵活解决来宾的各种问题。</a:t>
            </a:r>
            <a:endParaRPr lang="zh-CN" altLang="en-US" sz="1400" dirty="0">
              <a:solidFill>
                <a:schemeClr val="tx1">
                  <a:lumMod val="85000"/>
                  <a:lumOff val="15000"/>
                </a:schemeClr>
              </a:solidFill>
              <a:latin typeface="+mn-ea"/>
              <a:cs typeface="+mn-ea"/>
            </a:endParaRPr>
          </a:p>
        </p:txBody>
      </p:sp>
      <p:sp>
        <p:nvSpPr>
          <p:cNvPr id="30" name="矩形 25"/>
          <p:cNvSpPr/>
          <p:nvPr>
            <p:custDataLst>
              <p:tags r:id="rId13"/>
            </p:custDataLst>
          </p:nvPr>
        </p:nvSpPr>
        <p:spPr>
          <a:xfrm>
            <a:off x="819612" y="4045245"/>
            <a:ext cx="3150107" cy="366218"/>
          </a:xfrm>
          <a:prstGeom prst="rect">
            <a:avLst/>
          </a:prstGeom>
          <a:noFill/>
        </p:spPr>
        <p:txBody>
          <a:bodyPr wrap="square" lIns="0" tIns="0" rIns="0" bIns="0" rtlCol="0" anchor="b" anchorCtr="0">
            <a:noAutofit/>
          </a:bodyPr>
          <a:p>
            <a:pPr algn="r">
              <a:spcBef>
                <a:spcPct val="0"/>
              </a:spcBef>
              <a:spcAft>
                <a:spcPct val="0"/>
              </a:spcAft>
            </a:pPr>
            <a:r>
              <a:rPr lang="zh-CN" altLang="en-US" sz="2000" b="1" kern="0">
                <a:solidFill>
                  <a:schemeClr val="accent3"/>
                </a:solidFill>
                <a:latin typeface="+mn-ea"/>
                <a:cs typeface="+mn-ea"/>
              </a:rPr>
              <a:t>服务态度真诚</a:t>
            </a:r>
            <a:endParaRPr lang="zh-CN" altLang="en-US" sz="2000" b="1" kern="0">
              <a:solidFill>
                <a:schemeClr val="accent3"/>
              </a:solidFill>
              <a:latin typeface="+mn-ea"/>
              <a:cs typeface="+mn-ea"/>
            </a:endParaRPr>
          </a:p>
        </p:txBody>
      </p:sp>
      <p:pic>
        <p:nvPicPr>
          <p:cNvPr id="31" name="图片 4" descr="343439383331313b343532303032303bb8f6c8cbd0c5cfa2"/>
          <p:cNvPicPr>
            <a:picLocks noChangeAspect="1"/>
          </p:cNvPicPr>
          <p:nvPr>
            <p:custDataLst>
              <p:tags r:id="rId14"/>
            </p:custDataLst>
          </p:nvPr>
        </p:nvPicPr>
        <p:blipFill>
          <a:blip r:embed="rId15">
            <a:extLst>
              <a:ext uri="{96DAC541-7B7A-43D3-8B79-37D633B846F1}">
                <asvg:svgBlip xmlns:asvg="http://schemas.microsoft.com/office/drawing/2016/SVG/main" r:embed="rId16"/>
              </a:ext>
            </a:extLst>
          </a:blip>
          <a:stretch>
            <a:fillRect/>
          </a:stretch>
        </p:blipFill>
        <p:spPr>
          <a:xfrm>
            <a:off x="6746032" y="2856299"/>
            <a:ext cx="386601" cy="386601"/>
          </a:xfrm>
          <a:prstGeom prst="rect">
            <a:avLst/>
          </a:prstGeom>
        </p:spPr>
      </p:pic>
      <p:pic>
        <p:nvPicPr>
          <p:cNvPr id="32" name="图片 11" descr="343439383331313b343532303032373bbfcdbba7b5b5b0b8"/>
          <p:cNvPicPr>
            <a:picLocks noChangeAspect="1"/>
          </p:cNvPicPr>
          <p:nvPr>
            <p:custDataLst>
              <p:tags r:id="rId17"/>
            </p:custDataLst>
          </p:nvPr>
        </p:nvPicPr>
        <p:blipFill>
          <a:blip r:embed="rId18">
            <a:extLst>
              <a:ext uri="{96DAC541-7B7A-43D3-8B79-37D633B846F1}">
                <asvg:svgBlip xmlns:asvg="http://schemas.microsoft.com/office/drawing/2016/SVG/main" r:embed="rId19"/>
              </a:ext>
            </a:extLst>
          </a:blip>
          <a:stretch>
            <a:fillRect/>
          </a:stretch>
        </p:blipFill>
        <p:spPr>
          <a:xfrm>
            <a:off x="6742875" y="4501755"/>
            <a:ext cx="393762" cy="393762"/>
          </a:xfrm>
          <a:prstGeom prst="rect">
            <a:avLst/>
          </a:prstGeom>
        </p:spPr>
      </p:pic>
      <p:pic>
        <p:nvPicPr>
          <p:cNvPr id="33" name="图片 7" descr="343439383331313b343532303032333bc6f3d2b5bcf2bde9"/>
          <p:cNvPicPr>
            <a:picLocks noChangeAspect="1"/>
          </p:cNvPicPr>
          <p:nvPr>
            <p:custDataLst>
              <p:tags r:id="rId20"/>
            </p:custDataLst>
          </p:nvPr>
        </p:nvPicPr>
        <p:blipFill>
          <a:blip r:embed="rId21">
            <a:extLst>
              <a:ext uri="{96DAC541-7B7A-43D3-8B79-37D633B846F1}">
                <asvg:svgBlip xmlns:asvg="http://schemas.microsoft.com/office/drawing/2016/SVG/main" r:embed="rId22"/>
              </a:ext>
            </a:extLst>
          </a:blip>
          <a:stretch>
            <a:fillRect/>
          </a:stretch>
        </p:blipFill>
        <p:spPr>
          <a:xfrm>
            <a:off x="5168768" y="4504912"/>
            <a:ext cx="386602" cy="386602"/>
          </a:xfrm>
          <a:prstGeom prst="rect">
            <a:avLst/>
          </a:prstGeom>
        </p:spPr>
      </p:pic>
      <p:pic>
        <p:nvPicPr>
          <p:cNvPr id="34" name="图片 3" descr="343439383331313b343532303031393bd2b5bca8b9dcc0ed"/>
          <p:cNvPicPr>
            <a:picLocks noChangeAspect="1"/>
          </p:cNvPicPr>
          <p:nvPr>
            <p:custDataLst>
              <p:tags r:id="rId23"/>
            </p:custDataLst>
          </p:nvPr>
        </p:nvPicPr>
        <p:blipFill>
          <a:blip r:embed="rId24">
            <a:extLst>
              <a:ext uri="{96DAC541-7B7A-43D3-8B79-37D633B846F1}">
                <asvg:svgBlip xmlns:asvg="http://schemas.microsoft.com/office/drawing/2016/SVG/main" r:embed="rId25"/>
              </a:ext>
            </a:extLst>
          </a:blip>
          <a:stretch>
            <a:fillRect/>
          </a:stretch>
        </p:blipFill>
        <p:spPr>
          <a:xfrm>
            <a:off x="5165611" y="2853142"/>
            <a:ext cx="393762" cy="393762"/>
          </a:xfrm>
          <a:prstGeom prst="rect">
            <a:avLst/>
          </a:prstGeom>
        </p:spPr>
      </p:pic>
    </p:spTree>
    <p:custDataLst>
      <p:tags r:id="rId26"/>
    </p:custDataLst>
  </p:cSld>
  <p:clrMapOvr>
    <a:masterClrMapping/>
  </p:clrMapOvr>
  <p:transition spd="slow" advClick="0" advTm="0">
    <p:wipe dir="d"/>
  </p:transition>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1668145" y="924560"/>
            <a:ext cx="9271635" cy="4523105"/>
          </a:xfrm>
          <a:prstGeom prst="rect">
            <a:avLst/>
          </a:prstGeom>
          <a:noFill/>
          <a:ln w="9525">
            <a:noFill/>
          </a:ln>
        </p:spPr>
        <p:txBody>
          <a:bodyPr wrap="square">
            <a:spAutoFit/>
          </a:bodyPr>
          <a:p>
            <a:pPr indent="0"/>
            <a:r>
              <a:rPr lang="zh-CN" sz="2400" b="1">
                <a:latin typeface="黑体" panose="02010609060101010101" charset="-122"/>
                <a:ea typeface="黑体" panose="02010609060101010101" charset="-122"/>
              </a:rPr>
              <a:t>三、会展</a:t>
            </a:r>
            <a:r>
              <a:rPr lang="zh-CN" sz="2400" b="1">
                <a:latin typeface="黑体" panose="02010609060101010101" charset="-122"/>
                <a:ea typeface="黑体" panose="02010609060101010101" charset="-122"/>
              </a:rPr>
              <a:t>服务基本礼仪</a:t>
            </a:r>
            <a:endParaRPr lang="zh-CN" sz="2400" b="1">
              <a:latin typeface="黑体" panose="02010609060101010101" charset="-122"/>
              <a:ea typeface="黑体" panose="02010609060101010101" charset="-122"/>
            </a:endParaRPr>
          </a:p>
          <a:p>
            <a:pPr indent="0"/>
            <a:r>
              <a:rPr lang="zh-CN" altLang="en-US" sz="2400">
                <a:latin typeface="黑体" panose="02010609060101010101" charset="-122"/>
                <a:ea typeface="黑体" panose="02010609060101010101" charset="-122"/>
              </a:rPr>
              <a:t>    会展部在承接工作业务时，提前与企业对接业务的代表沟通好，根据会议或者活动的天数制定接待方案。会议期间，现场的服务礼仪主要包括报到、签到、和会场布置及服务。</a:t>
            </a:r>
            <a:endParaRPr lang="zh-CN" altLang="en-US" sz="2400">
              <a:latin typeface="黑体" panose="02010609060101010101" charset="-122"/>
              <a:ea typeface="黑体" panose="02010609060101010101" charset="-122"/>
            </a:endParaRPr>
          </a:p>
          <a:p>
            <a:pPr indent="0"/>
            <a:r>
              <a:rPr lang="zh-CN" altLang="en-US" sz="2400">
                <a:latin typeface="黑体" panose="02010609060101010101" charset="-122"/>
                <a:ea typeface="黑体" panose="02010609060101010101" charset="-122"/>
              </a:rPr>
              <a:t>  </a:t>
            </a:r>
            <a:r>
              <a:rPr lang="zh-CN" altLang="en-US" sz="2400" b="1">
                <a:latin typeface="黑体" panose="02010609060101010101" charset="-122"/>
                <a:ea typeface="黑体" panose="02010609060101010101" charset="-122"/>
              </a:rPr>
              <a:t>（一）报到服务</a:t>
            </a:r>
            <a:endParaRPr lang="zh-CN" altLang="en-US" sz="2400" b="1">
              <a:latin typeface="黑体" panose="02010609060101010101" charset="-122"/>
              <a:ea typeface="黑体" panose="02010609060101010101" charset="-122"/>
            </a:endParaRPr>
          </a:p>
          <a:p>
            <a:pPr indent="0"/>
            <a:r>
              <a:rPr lang="zh-CN" altLang="en-US" sz="2400">
                <a:latin typeface="黑体" panose="02010609060101010101" charset="-122"/>
                <a:ea typeface="黑体" panose="02010609060101010101" charset="-122"/>
              </a:rPr>
              <a:t>    报倒是指客人在到达酒店会展接待处所办理的登记注册手续。如果会期、展期较长，具体活动较多，与会人员参加的活动有所不同时，服务人员根据企业提供的活动资料，为客人准确办理客房入住，分发与会资料。</a:t>
            </a:r>
            <a:endParaRPr lang="zh-CN" altLang="en-US" sz="2400">
              <a:latin typeface="黑体" panose="02010609060101010101" charset="-122"/>
              <a:ea typeface="黑体" panose="02010609060101010101" charset="-122"/>
            </a:endParaRPr>
          </a:p>
          <a:p>
            <a:pPr indent="0"/>
            <a:r>
              <a:rPr lang="zh-CN" altLang="en-US" sz="2400">
                <a:latin typeface="黑体" panose="02010609060101010101" charset="-122"/>
                <a:ea typeface="黑体" panose="02010609060101010101" charset="-122"/>
              </a:rPr>
              <a:t>   1.</a:t>
            </a:r>
            <a:r>
              <a:rPr lang="zh-CN" altLang="en-US" sz="2400" b="1">
                <a:latin typeface="黑体" panose="02010609060101010101" charset="-122"/>
                <a:ea typeface="黑体" panose="02010609060101010101" charset="-122"/>
              </a:rPr>
              <a:t>查验证件。</a:t>
            </a:r>
            <a:r>
              <a:rPr lang="zh-CN" altLang="en-US" sz="2400">
                <a:latin typeface="黑体" panose="02010609060101010101" charset="-122"/>
                <a:ea typeface="黑体" panose="02010609060101010101" charset="-122"/>
              </a:rPr>
              <a:t>需要查验的证件包括会议通知书、参展邀请书、单位介绍信、身份证和其他有效证件。查验证件时要用文明用语，如“您好”“请”“请出示”“谢谢合作”等。</a:t>
            </a:r>
            <a:endParaRPr lang="zh-CN" altLang="en-US" sz="2400">
              <a:latin typeface="黑体" panose="02010609060101010101" charset="-122"/>
              <a:ea typeface="黑体" panose="02010609060101010101" charset="-122"/>
            </a:endParaRPr>
          </a:p>
        </p:txBody>
      </p:sp>
    </p:spTree>
  </p:cSld>
  <p:clrMapOvr>
    <a:masterClrMapping/>
  </p:clrMapOvr>
  <p:transition spd="slow" advClick="0" advTm="0">
    <p:wipe dir="d"/>
  </p:transition>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839470" y="1536700"/>
            <a:ext cx="5219700" cy="3784600"/>
          </a:xfrm>
          <a:prstGeom prst="rect">
            <a:avLst/>
          </a:prstGeom>
          <a:noFill/>
          <a:ln w="9525">
            <a:noFill/>
          </a:ln>
        </p:spPr>
        <p:txBody>
          <a:bodyPr wrap="square">
            <a:spAutoFit/>
          </a:bodyPr>
          <a:p>
            <a:pPr indent="0"/>
            <a:endParaRPr lang="zh-CN" sz="2400" b="1">
              <a:latin typeface="黑体" panose="02010609060101010101" charset="-122"/>
              <a:ea typeface="黑体" panose="02010609060101010101" charset="-122"/>
            </a:endParaRPr>
          </a:p>
          <a:p>
            <a:pPr indent="0"/>
            <a:r>
              <a:rPr lang="zh-CN" altLang="en-US" sz="2400">
                <a:latin typeface="黑体" panose="02010609060101010101" charset="-122"/>
                <a:ea typeface="黑体" panose="02010609060101010101" charset="-122"/>
              </a:rPr>
              <a:t>   </a:t>
            </a:r>
            <a:r>
              <a:rPr lang="zh-CN" altLang="en-US" sz="2400" b="1">
                <a:latin typeface="黑体" panose="02010609060101010101" charset="-122"/>
                <a:ea typeface="黑体" panose="02010609060101010101" charset="-122"/>
              </a:rPr>
              <a:t> 2.登记信息。</a:t>
            </a:r>
            <a:r>
              <a:rPr lang="zh-CN" altLang="en-US" sz="2400">
                <a:latin typeface="黑体" panose="02010609060101010101" charset="-122"/>
                <a:ea typeface="黑体" panose="02010609060101010101" charset="-122"/>
              </a:rPr>
              <a:t>认真填写客人的各项有关信息，不能遗漏。登记完毕后，注意客人个人信息的保管，以防泄露客人隐私信息。</a:t>
            </a:r>
            <a:endParaRPr lang="zh-CN" altLang="en-US" sz="2400">
              <a:latin typeface="黑体" panose="02010609060101010101" charset="-122"/>
              <a:ea typeface="黑体" panose="02010609060101010101" charset="-122"/>
            </a:endParaRPr>
          </a:p>
          <a:p>
            <a:pPr indent="0"/>
            <a:r>
              <a:rPr lang="zh-CN" altLang="en-US" sz="2400" b="1">
                <a:latin typeface="黑体" panose="02010609060101010101" charset="-122"/>
                <a:ea typeface="黑体" panose="02010609060101010101" charset="-122"/>
              </a:rPr>
              <a:t>    3.接洽材料。</a:t>
            </a:r>
            <a:r>
              <a:rPr lang="zh-CN" altLang="en-US" sz="2400">
                <a:latin typeface="黑体" panose="02010609060101010101" charset="-122"/>
                <a:ea typeface="黑体" panose="02010609060101010101" charset="-122"/>
              </a:rPr>
              <a:t>认真地讲明接收材料的目的和作用。作为酒店会展服务人员，不能劳烦客人自行分发材料；客人自取材料后，要礼貌索回，核对后重新发放给客人，并做好解释说明。</a:t>
            </a:r>
            <a:endParaRPr lang="zh-CN" altLang="en-US" sz="2400">
              <a:latin typeface="黑体" panose="02010609060101010101" charset="-122"/>
              <a:ea typeface="黑体" panose="02010609060101010101" charset="-122"/>
            </a:endParaRPr>
          </a:p>
        </p:txBody>
      </p:sp>
      <p:pic>
        <p:nvPicPr>
          <p:cNvPr id="3" name="图片 2" descr="mmexport1734707673670"/>
          <p:cNvPicPr>
            <a:picLocks noChangeAspect="1"/>
          </p:cNvPicPr>
          <p:nvPr/>
        </p:nvPicPr>
        <p:blipFill>
          <a:blip r:embed="rId1"/>
          <a:stretch>
            <a:fillRect/>
          </a:stretch>
        </p:blipFill>
        <p:spPr>
          <a:xfrm>
            <a:off x="6359525" y="1660525"/>
            <a:ext cx="5037455" cy="3778250"/>
          </a:xfrm>
          <a:prstGeom prst="rect">
            <a:avLst/>
          </a:prstGeom>
        </p:spPr>
      </p:pic>
    </p:spTree>
  </p:cSld>
  <p:clrMapOvr>
    <a:masterClrMapping/>
  </p:clrMapOvr>
  <p:transition spd="slow" advClick="0" advTm="0">
    <p:wipe dir="d"/>
  </p:transition>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1652905" y="924560"/>
            <a:ext cx="9271635" cy="4523105"/>
          </a:xfrm>
          <a:prstGeom prst="rect">
            <a:avLst/>
          </a:prstGeom>
          <a:noFill/>
          <a:ln w="9525">
            <a:noFill/>
          </a:ln>
        </p:spPr>
        <p:txBody>
          <a:bodyPr wrap="square">
            <a:spAutoFit/>
          </a:bodyPr>
          <a:p>
            <a:pPr indent="0"/>
            <a:r>
              <a:rPr lang="zh-CN" sz="2400" b="1">
                <a:latin typeface="黑体" panose="02010609060101010101" charset="-122"/>
                <a:ea typeface="黑体" panose="02010609060101010101" charset="-122"/>
              </a:rPr>
              <a:t>（二）签到服务</a:t>
            </a:r>
            <a:endParaRPr lang="zh-CN" sz="2400" b="1">
              <a:latin typeface="黑体" panose="02010609060101010101" charset="-122"/>
              <a:ea typeface="黑体" panose="02010609060101010101" charset="-122"/>
            </a:endParaRPr>
          </a:p>
          <a:p>
            <a:pPr indent="0"/>
            <a:r>
              <a:rPr lang="zh-CN" altLang="en-US" sz="2400">
                <a:latin typeface="黑体" panose="02010609060101010101" charset="-122"/>
                <a:ea typeface="黑体" panose="02010609060101010101" charset="-122"/>
              </a:rPr>
              <a:t>    </a:t>
            </a:r>
            <a:endParaRPr lang="zh-CN" altLang="en-US" sz="2400">
              <a:latin typeface="黑体" panose="02010609060101010101" charset="-122"/>
              <a:ea typeface="黑体" panose="02010609060101010101" charset="-122"/>
            </a:endParaRPr>
          </a:p>
          <a:p>
            <a:pPr indent="0"/>
            <a:r>
              <a:rPr lang="zh-CN" altLang="en-US" sz="2400">
                <a:latin typeface="黑体" panose="02010609060101010101" charset="-122"/>
                <a:ea typeface="黑体" panose="02010609060101010101" charset="-122"/>
              </a:rPr>
              <a:t> </a:t>
            </a:r>
            <a:r>
              <a:rPr lang="en-US" altLang="zh-CN" sz="2400">
                <a:latin typeface="黑体" panose="02010609060101010101" charset="-122"/>
                <a:ea typeface="黑体" panose="02010609060101010101" charset="-122"/>
              </a:rPr>
              <a:t>   </a:t>
            </a:r>
            <a:r>
              <a:rPr lang="zh-CN" altLang="en-US" sz="2400">
                <a:latin typeface="黑体" panose="02010609060101010101" charset="-122"/>
                <a:ea typeface="黑体" panose="02010609060101010101" charset="-122"/>
              </a:rPr>
              <a:t>签到是客人在进入会场或展览地点前签名或刷卡，从证明他们参加了这次具体的会展活动。</a:t>
            </a:r>
            <a:endParaRPr lang="zh-CN" altLang="en-US" sz="2400">
              <a:latin typeface="黑体" panose="02010609060101010101" charset="-122"/>
              <a:ea typeface="黑体" panose="02010609060101010101" charset="-122"/>
            </a:endParaRPr>
          </a:p>
          <a:p>
            <a:pPr indent="0"/>
            <a:r>
              <a:rPr lang="en-US" altLang="zh-CN" sz="2400" b="1">
                <a:latin typeface="黑体" panose="02010609060101010101" charset="-122"/>
                <a:ea typeface="黑体" panose="02010609060101010101" charset="-122"/>
              </a:rPr>
              <a:t>1. </a:t>
            </a:r>
            <a:r>
              <a:rPr lang="zh-CN" altLang="en-US" sz="2400" b="1">
                <a:latin typeface="黑体" panose="02010609060101010101" charset="-122"/>
                <a:ea typeface="黑体" panose="02010609060101010101" charset="-122"/>
              </a:rPr>
              <a:t>表式签到。</a:t>
            </a:r>
            <a:r>
              <a:rPr lang="zh-CN" altLang="en-US" sz="2400">
                <a:latin typeface="黑体" panose="02010609060101010101" charset="-122"/>
                <a:ea typeface="黑体" panose="02010609060101010101" charset="-122"/>
              </a:rPr>
              <a:t>普通会议的签到表标题注明</a:t>
            </a:r>
            <a:r>
              <a:rPr lang="en-US" altLang="zh-CN" sz="2400">
                <a:latin typeface="黑体" panose="02010609060101010101" charset="-122"/>
                <a:ea typeface="黑体" panose="02010609060101010101" charset="-122"/>
              </a:rPr>
              <a:t>“</a:t>
            </a:r>
            <a:r>
              <a:rPr lang="zh-CN" altLang="en-US" sz="2400">
                <a:latin typeface="黑体" panose="02010609060101010101" charset="-122"/>
                <a:ea typeface="黑体" panose="02010609060101010101" charset="-122"/>
              </a:rPr>
              <a:t>会议签到表</a:t>
            </a:r>
            <a:r>
              <a:rPr lang="en-US" altLang="zh-CN" sz="2400">
                <a:latin typeface="黑体" panose="02010609060101010101" charset="-122"/>
                <a:ea typeface="黑体" panose="02010609060101010101" charset="-122"/>
              </a:rPr>
              <a:t>”</a:t>
            </a:r>
            <a:r>
              <a:rPr lang="zh-CN" altLang="en-US" sz="2400">
                <a:latin typeface="黑体" panose="02010609060101010101" charset="-122"/>
                <a:ea typeface="黑体" panose="02010609060101010101" charset="-122"/>
              </a:rPr>
              <a:t>即可。重大会议应当写明会议名称，如</a:t>
            </a:r>
            <a:r>
              <a:rPr lang="en-US" altLang="zh-CN" sz="2400">
                <a:latin typeface="黑体" panose="02010609060101010101" charset="-122"/>
                <a:ea typeface="黑体" panose="02010609060101010101" charset="-122"/>
              </a:rPr>
              <a:t>“</a:t>
            </a:r>
            <a:r>
              <a:rPr lang="en-US" altLang="en-US" sz="2400">
                <a:latin typeface="黑体" panose="02010609060101010101" charset="-122"/>
                <a:ea typeface="黑体" panose="02010609060101010101" charset="-122"/>
              </a:rPr>
              <a:t>×××</a:t>
            </a:r>
            <a:r>
              <a:rPr lang="en-US" altLang="zh-CN" sz="2400">
                <a:latin typeface="黑体" panose="02010609060101010101" charset="-122"/>
                <a:ea typeface="黑体" panose="02010609060101010101" charset="-122"/>
              </a:rPr>
              <a:t> </a:t>
            </a:r>
            <a:r>
              <a:rPr lang="zh-CN" altLang="en-US" sz="2400">
                <a:latin typeface="黑体" panose="02010609060101010101" charset="-122"/>
                <a:ea typeface="黑体" panose="02010609060101010101" charset="-122"/>
              </a:rPr>
              <a:t>代表大会签到表</a:t>
            </a:r>
            <a:r>
              <a:rPr lang="en-US" altLang="zh-CN" sz="2400">
                <a:latin typeface="黑体" panose="02010609060101010101" charset="-122"/>
                <a:ea typeface="黑体" panose="02010609060101010101" charset="-122"/>
              </a:rPr>
              <a:t>”</a:t>
            </a:r>
            <a:r>
              <a:rPr lang="zh-CN" altLang="en-US" sz="2400">
                <a:latin typeface="黑体" panose="02010609060101010101" charset="-122"/>
                <a:ea typeface="黑体" panose="02010609060101010101" charset="-122"/>
              </a:rPr>
              <a:t>。经常性会议的标题可以固定化，如</a:t>
            </a:r>
            <a:r>
              <a:rPr lang="en-US" altLang="zh-CN" sz="2400">
                <a:latin typeface="黑体" panose="02010609060101010101" charset="-122"/>
                <a:ea typeface="黑体" panose="02010609060101010101" charset="-122"/>
              </a:rPr>
              <a:t>“</a:t>
            </a:r>
            <a:r>
              <a:rPr lang="en-US" altLang="en-US" sz="2400">
                <a:latin typeface="黑体" panose="02010609060101010101" charset="-122"/>
                <a:ea typeface="黑体" panose="02010609060101010101" charset="-122"/>
              </a:rPr>
              <a:t>×××</a:t>
            </a:r>
            <a:r>
              <a:rPr lang="zh-CN" altLang="en-US" sz="2400">
                <a:latin typeface="黑体" panose="02010609060101010101" charset="-122"/>
                <a:ea typeface="黑体" panose="02010609060101010101" charset="-122"/>
              </a:rPr>
              <a:t>办公会议签到表</a:t>
            </a:r>
            <a:r>
              <a:rPr lang="en-US" altLang="zh-CN" sz="2400">
                <a:latin typeface="黑体" panose="02010609060101010101" charset="-122"/>
                <a:ea typeface="黑体" panose="02010609060101010101" charset="-122"/>
              </a:rPr>
              <a:t>”</a:t>
            </a:r>
            <a:r>
              <a:rPr lang="zh-CN" altLang="en-US" sz="2400">
                <a:latin typeface="黑体" panose="02010609060101010101" charset="-122"/>
                <a:ea typeface="黑体" panose="02010609060101010101" charset="-122"/>
              </a:rPr>
              <a:t>。</a:t>
            </a:r>
            <a:endParaRPr lang="zh-CN" altLang="en-US" sz="2400">
              <a:latin typeface="黑体" panose="02010609060101010101" charset="-122"/>
              <a:ea typeface="黑体" panose="02010609060101010101" charset="-122"/>
            </a:endParaRPr>
          </a:p>
          <a:p>
            <a:pPr indent="0"/>
            <a:r>
              <a:rPr lang="en-US" altLang="zh-CN" sz="2400" b="1">
                <a:latin typeface="黑体" panose="02010609060101010101" charset="-122"/>
                <a:ea typeface="黑体" panose="02010609060101010101" charset="-122"/>
              </a:rPr>
              <a:t>2. </a:t>
            </a:r>
            <a:r>
              <a:rPr lang="zh-CN" altLang="en-US" sz="2400" b="1">
                <a:latin typeface="黑体" panose="02010609060101010101" charset="-122"/>
                <a:ea typeface="黑体" panose="02010609060101010101" charset="-122"/>
              </a:rPr>
              <a:t>簿式签到。</a:t>
            </a:r>
            <a:r>
              <a:rPr lang="zh-CN" altLang="en-US" sz="2400">
                <a:latin typeface="黑体" panose="02010609060101010101" charset="-122"/>
                <a:ea typeface="黑体" panose="02010609060101010101" charset="-122"/>
              </a:rPr>
              <a:t>会展活动规模较大、客人较多且集中到达时，可采取分头、分次签到的方式，以灵活应对各种情况。签到簿的封面或扉页上应写明会展活动的名称、时间和地点，以便将来查询。</a:t>
            </a:r>
            <a:endParaRPr lang="zh-CN" altLang="en-US" sz="2400">
              <a:latin typeface="黑体" panose="02010609060101010101" charset="-122"/>
              <a:ea typeface="黑体" panose="02010609060101010101" charset="-122"/>
            </a:endParaRPr>
          </a:p>
          <a:p>
            <a:pPr indent="0"/>
            <a:r>
              <a:rPr lang="en-US" altLang="zh-CN" sz="2400" b="1">
                <a:latin typeface="黑体" panose="02010609060101010101" charset="-122"/>
                <a:ea typeface="黑体" panose="02010609060101010101" charset="-122"/>
              </a:rPr>
              <a:t>3. </a:t>
            </a:r>
            <a:r>
              <a:rPr lang="zh-CN" altLang="en-US" sz="2400" b="1">
                <a:latin typeface="黑体" panose="02010609060101010101" charset="-122"/>
                <a:ea typeface="黑体" panose="02010609060101010101" charset="-122"/>
              </a:rPr>
              <a:t>电子签到。</a:t>
            </a:r>
            <a:r>
              <a:rPr lang="zh-CN" altLang="en-US" sz="2400">
                <a:latin typeface="黑体" panose="02010609060101010101" charset="-122"/>
                <a:ea typeface="黑体" panose="02010609060101010101" charset="-122"/>
              </a:rPr>
              <a:t>电子签到相对简单，现场服务人员要热情主动地告诉客人如何使用签到卡。</a:t>
            </a:r>
            <a:endParaRPr lang="zh-CN" altLang="en-US" sz="2400">
              <a:latin typeface="黑体" panose="02010609060101010101" charset="-122"/>
              <a:ea typeface="黑体" panose="02010609060101010101" charset="-122"/>
            </a:endParaRPr>
          </a:p>
        </p:txBody>
      </p:sp>
    </p:spTree>
  </p:cSld>
  <p:clrMapOvr>
    <a:masterClrMapping/>
  </p:clrMapOvr>
  <p:transition spd="slow" advClick="0" advTm="0">
    <p:wipe dir="d"/>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372870" y="634365"/>
            <a:ext cx="5405755" cy="645160"/>
          </a:xfrm>
          <a:prstGeom prst="rect">
            <a:avLst/>
          </a:prstGeom>
          <a:noFill/>
        </p:spPr>
        <p:txBody>
          <a:bodyPr wrap="square" rtlCol="0" anchor="t">
            <a:spAutoFit/>
          </a:bodyPr>
          <a:lstStyle/>
          <a:p>
            <a:pPr marL="342900" indent="-342900" fontAlgn="base">
              <a:spcBef>
                <a:spcPct val="0"/>
              </a:spcBef>
              <a:spcAft>
                <a:spcPct val="0"/>
              </a:spcAft>
              <a:buFont typeface="Wingdings" panose="05000000000000000000" pitchFamily="2" charset="2"/>
              <a:buChar char="Ø"/>
            </a:pPr>
            <a:r>
              <a:rPr lang="zh-CN" altLang="en-US" sz="3600" dirty="0">
                <a:effectLst>
                  <a:outerShdw blurRad="38100" dist="19050" dir="2700000" algn="tl" rotWithShape="0">
                    <a:schemeClr val="dk1">
                      <a:alpha val="40000"/>
                    </a:schemeClr>
                  </a:outerShdw>
                </a:effectLst>
                <a:latin typeface="隶书" panose="02010509060101010101" pitchFamily="49" charset="-122"/>
                <a:ea typeface="隶书" panose="02010509060101010101" pitchFamily="49" charset="-122"/>
                <a:sym typeface="+mn-ea"/>
              </a:rPr>
              <a:t>【解析】</a:t>
            </a:r>
            <a:endParaRPr lang="zh-CN" altLang="en-US" sz="3600" dirty="0">
              <a:solidFill>
                <a:schemeClr val="dk1"/>
              </a:solidFill>
              <a:latin typeface="隶书" panose="02010509060101010101" pitchFamily="49" charset="-122"/>
              <a:ea typeface="隶书" panose="02010509060101010101" pitchFamily="49" charset="-122"/>
              <a:cs typeface="隶书" panose="02010509060101010101" pitchFamily="49" charset="-122"/>
              <a:sym typeface="+mn-ea"/>
            </a:endParaRPr>
          </a:p>
        </p:txBody>
      </p:sp>
      <p:pic>
        <p:nvPicPr>
          <p:cNvPr id="11" name="图片 10"/>
          <p:cNvPicPr>
            <a:picLocks noChangeAspect="1"/>
          </p:cNvPicPr>
          <p:nvPr/>
        </p:nvPicPr>
        <p:blipFill>
          <a:blip r:embed="rId1"/>
          <a:stretch>
            <a:fillRect/>
          </a:stretch>
        </p:blipFill>
        <p:spPr>
          <a:xfrm>
            <a:off x="8043545" y="945515"/>
            <a:ext cx="4147820" cy="4077335"/>
          </a:xfrm>
          <a:prstGeom prst="rect">
            <a:avLst/>
          </a:prstGeom>
        </p:spPr>
      </p:pic>
      <p:sp>
        <p:nvSpPr>
          <p:cNvPr id="12" name="文本框 11"/>
          <p:cNvSpPr txBox="1"/>
          <p:nvPr/>
        </p:nvSpPr>
        <p:spPr>
          <a:xfrm>
            <a:off x="711200" y="1558925"/>
            <a:ext cx="7332345" cy="4422140"/>
          </a:xfrm>
          <a:prstGeom prst="rect">
            <a:avLst/>
          </a:prstGeom>
          <a:noFill/>
        </p:spPr>
        <p:txBody>
          <a:bodyPr wrap="square" rtlCol="0" anchor="t">
            <a:noAutofit/>
          </a:bodyPr>
          <a:p>
            <a:pPr marL="342900" indent="-342900" fontAlgn="base">
              <a:spcBef>
                <a:spcPct val="0"/>
              </a:spcBef>
              <a:spcAft>
                <a:spcPct val="0"/>
              </a:spcAft>
              <a:buFont typeface="Wingdings" panose="05000000000000000000" pitchFamily="2" charset="2"/>
              <a:buChar char="Ø"/>
            </a:pPr>
            <a:r>
              <a:rPr lang="zh-CN" altLang="en-US" sz="2400" dirty="0">
                <a:effectLst>
                  <a:outerShdw blurRad="38100" dist="19050" dir="2700000" algn="tl" rotWithShape="0">
                    <a:schemeClr val="dk1">
                      <a:alpha val="40000"/>
                    </a:schemeClr>
                  </a:outerShdw>
                </a:effectLst>
                <a:latin typeface="隶书" panose="02010509060101010101" pitchFamily="49" charset="-122"/>
                <a:ea typeface="隶书" panose="02010509060101010101" pitchFamily="49" charset="-122"/>
                <a:sym typeface="+mn-ea"/>
              </a:rPr>
              <a:t>案例中，作为旅游从业者的导游小强没有得到同样是旅游从业者的尊重，但只要是面对访客，把最真诚地微笑给顾客，就是对顾客最大的尊重。作为旅游服务行业的从业者，除了精湛的基本服务以外，还要重视给游客提供情绪价值，研习</a:t>
            </a:r>
            <a:r>
              <a:rPr lang="en-US" altLang="zh-CN" sz="2400" dirty="0">
                <a:effectLst>
                  <a:outerShdw blurRad="38100" dist="19050" dir="2700000" algn="tl" rotWithShape="0">
                    <a:schemeClr val="dk1">
                      <a:alpha val="40000"/>
                    </a:schemeClr>
                  </a:outerShdw>
                </a:effectLst>
                <a:latin typeface="隶书" panose="02010509060101010101" pitchFamily="49" charset="-122"/>
                <a:ea typeface="隶书" panose="02010509060101010101" pitchFamily="49" charset="-122"/>
                <a:sym typeface="+mn-ea"/>
              </a:rPr>
              <a:t>“</a:t>
            </a:r>
            <a:r>
              <a:rPr lang="zh-CN" altLang="en-US" sz="2400" dirty="0">
                <a:effectLst>
                  <a:outerShdw blurRad="38100" dist="19050" dir="2700000" algn="tl" rotWithShape="0">
                    <a:schemeClr val="dk1">
                      <a:alpha val="40000"/>
                    </a:schemeClr>
                  </a:outerShdw>
                </a:effectLst>
                <a:latin typeface="隶书" panose="02010509060101010101" pitchFamily="49" charset="-122"/>
                <a:ea typeface="隶书" panose="02010509060101010101" pitchFamily="49" charset="-122"/>
                <a:sym typeface="+mn-ea"/>
              </a:rPr>
              <a:t>住</a:t>
            </a:r>
            <a:r>
              <a:rPr lang="en-US" altLang="zh-CN" sz="2400" dirty="0">
                <a:effectLst>
                  <a:outerShdw blurRad="38100" dist="19050" dir="2700000" algn="tl" rotWithShape="0">
                    <a:schemeClr val="dk1">
                      <a:alpha val="40000"/>
                    </a:schemeClr>
                  </a:outerShdw>
                </a:effectLst>
                <a:latin typeface="隶书" panose="02010509060101010101" pitchFamily="49" charset="-122"/>
                <a:ea typeface="隶书" panose="02010509060101010101" pitchFamily="49" charset="-122"/>
                <a:sym typeface="+mn-ea"/>
              </a:rPr>
              <a:t>”</a:t>
            </a:r>
            <a:r>
              <a:rPr lang="zh-CN" altLang="en-US" sz="2400" dirty="0">
                <a:effectLst>
                  <a:outerShdw blurRad="38100" dist="19050" dir="2700000" algn="tl" rotWithShape="0">
                    <a:schemeClr val="dk1">
                      <a:alpha val="40000"/>
                    </a:schemeClr>
                  </a:outerShdw>
                </a:effectLst>
                <a:latin typeface="隶书" panose="02010509060101010101" pitchFamily="49" charset="-122"/>
                <a:ea typeface="隶书" panose="02010509060101010101" pitchFamily="49" charset="-122"/>
                <a:sym typeface="+mn-ea"/>
              </a:rPr>
              <a:t>礼，学习旅游从业人员在前厅、客房、餐饮、康乐、会展等环节对礼仪要求，同时也提升自身的修养，也是一门必修课。</a:t>
            </a:r>
            <a:endParaRPr lang="zh-CN" altLang="en-US" sz="2400" dirty="0">
              <a:effectLst>
                <a:outerShdw blurRad="38100" dist="19050" dir="2700000" algn="tl" rotWithShape="0">
                  <a:schemeClr val="dk1">
                    <a:alpha val="40000"/>
                  </a:schemeClr>
                </a:outerShdw>
              </a:effectLst>
              <a:latin typeface="隶书" panose="02010509060101010101" pitchFamily="49" charset="-122"/>
              <a:ea typeface="隶书" panose="02010509060101010101" pitchFamily="49" charset="-122"/>
              <a:sym typeface="+mn-ea"/>
            </a:endParaRPr>
          </a:p>
        </p:txBody>
      </p:sp>
    </p:spTree>
  </p:cSld>
  <p:clrMapOvr>
    <a:masterClrMapping/>
  </p:clrMapOvr>
  <p:transition spd="slow">
    <p:wipe dir="d"/>
  </p:transition>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1459865" y="765810"/>
            <a:ext cx="9605645" cy="5631180"/>
          </a:xfrm>
          <a:prstGeom prst="rect">
            <a:avLst/>
          </a:prstGeom>
          <a:noFill/>
          <a:ln w="9525">
            <a:noFill/>
          </a:ln>
        </p:spPr>
        <p:txBody>
          <a:bodyPr wrap="square">
            <a:spAutoFit/>
          </a:bodyPr>
          <a:p>
            <a:pPr indent="0"/>
            <a:endParaRPr lang="zh-CN" sz="2400" b="1">
              <a:latin typeface="黑体" panose="02010609060101010101" charset="-122"/>
              <a:ea typeface="黑体" panose="02010609060101010101" charset="-122"/>
            </a:endParaRPr>
          </a:p>
          <a:p>
            <a:pPr indent="0"/>
            <a:r>
              <a:rPr lang="zh-CN" altLang="en-US" sz="2400">
                <a:latin typeface="黑体" panose="02010609060101010101" charset="-122"/>
                <a:ea typeface="黑体" panose="02010609060101010101" charset="-122"/>
              </a:rPr>
              <a:t>   </a:t>
            </a:r>
            <a:r>
              <a:rPr lang="zh-CN" altLang="en-US" sz="2400" b="1">
                <a:latin typeface="黑体" panose="02010609060101010101" charset="-122"/>
                <a:ea typeface="黑体" panose="02010609060101010101" charset="-122"/>
              </a:rPr>
              <a:t>（三）会场及展台的布置与服务</a:t>
            </a:r>
            <a:endParaRPr lang="zh-CN" altLang="en-US" sz="2400" b="1">
              <a:latin typeface="黑体" panose="02010609060101010101" charset="-122"/>
              <a:ea typeface="黑体" panose="02010609060101010101" charset="-122"/>
            </a:endParaRPr>
          </a:p>
          <a:p>
            <a:pPr indent="0"/>
            <a:r>
              <a:rPr lang="zh-CN" altLang="en-US" sz="2400">
                <a:latin typeface="黑体" panose="02010609060101010101" charset="-122"/>
                <a:ea typeface="黑体" panose="02010609060101010101" charset="-122"/>
              </a:rPr>
              <a:t>    </a:t>
            </a:r>
            <a:r>
              <a:rPr lang="zh-CN" altLang="en-US" sz="2400" b="1">
                <a:latin typeface="黑体" panose="02010609060101010101" charset="-122"/>
                <a:ea typeface="黑体" panose="02010609060101010101" charset="-122"/>
              </a:rPr>
              <a:t>1.会场布置的关键要素</a:t>
            </a:r>
            <a:endParaRPr lang="zh-CN" altLang="en-US" sz="2400">
              <a:latin typeface="黑体" panose="02010609060101010101" charset="-122"/>
              <a:ea typeface="黑体" panose="02010609060101010101" charset="-122"/>
            </a:endParaRPr>
          </a:p>
          <a:p>
            <a:pPr indent="0"/>
            <a:r>
              <a:rPr lang="zh-CN" altLang="en-US" sz="2400">
                <a:latin typeface="黑体" panose="02010609060101010101" charset="-122"/>
                <a:ea typeface="黑体" panose="02010609060101010101" charset="-122"/>
              </a:rPr>
              <a:t>    </a:t>
            </a:r>
            <a:r>
              <a:rPr lang="zh-CN" altLang="en-US" sz="2400">
                <a:solidFill>
                  <a:srgbClr val="FF0000"/>
                </a:solidFill>
                <a:latin typeface="黑体" panose="02010609060101010101" charset="-122"/>
                <a:ea typeface="黑体" panose="02010609060101010101" charset="-122"/>
              </a:rPr>
              <a:t>一是会场的布局与设计应紧密围绕活动的主题、规模和目标受众展开。</a:t>
            </a:r>
            <a:r>
              <a:rPr lang="zh-CN" altLang="en-US" sz="2400">
                <a:latin typeface="黑体" panose="02010609060101010101" charset="-122"/>
                <a:ea typeface="黑体" panose="02010609060101010101" charset="-122"/>
              </a:rPr>
              <a:t>空间规划需确保人流的顺畅通行，合理划分不同功能区域，如演讲区、展示区、休息区等。在座位安排上，要充分考虑观众的视角与舒适度，根据场地形状和活动形式灵活调整。</a:t>
            </a:r>
            <a:endParaRPr lang="zh-CN" altLang="en-US" sz="2400">
              <a:latin typeface="黑体" panose="02010609060101010101" charset="-122"/>
              <a:ea typeface="黑体" panose="02010609060101010101" charset="-122"/>
            </a:endParaRPr>
          </a:p>
          <a:p>
            <a:pPr indent="0"/>
            <a:r>
              <a:rPr lang="zh-CN" altLang="en-US" sz="2400">
                <a:latin typeface="黑体" panose="02010609060101010101" charset="-122"/>
                <a:ea typeface="黑体" panose="02010609060101010101" charset="-122"/>
              </a:rPr>
              <a:t>    </a:t>
            </a:r>
            <a:r>
              <a:rPr lang="zh-CN" altLang="en-US" sz="2400">
                <a:solidFill>
                  <a:srgbClr val="FF0000"/>
                </a:solidFill>
                <a:latin typeface="黑体" panose="02010609060101010101" charset="-122"/>
                <a:ea typeface="黑体" panose="02010609060101010101" charset="-122"/>
              </a:rPr>
              <a:t>二是装饰与视觉效果方面，应巧妙运用色彩、灯光、装饰材料等元素来强化主题氛围。</a:t>
            </a:r>
            <a:r>
              <a:rPr lang="zh-CN" altLang="en-US" sz="2400">
                <a:latin typeface="黑体" panose="02010609060101010101" charset="-122"/>
                <a:ea typeface="黑体" panose="02010609060101010101" charset="-122"/>
              </a:rPr>
              <a:t>例如，科技类活动可采用冷色调与简洁的线条设计，搭配炫酷的灯光效果，展现现代感与科技感；而文化艺术活动则可运用丰富的色彩、传统的装饰图案，营造出浓厚的文化底蕴。</a:t>
            </a:r>
            <a:endParaRPr lang="zh-CN" altLang="en-US" sz="2400">
              <a:latin typeface="黑体" panose="02010609060101010101" charset="-122"/>
              <a:ea typeface="黑体" panose="02010609060101010101" charset="-122"/>
            </a:endParaRPr>
          </a:p>
          <a:p>
            <a:pPr indent="0"/>
            <a:r>
              <a:rPr lang="zh-CN" altLang="en-US" sz="2400">
                <a:latin typeface="黑体" panose="02010609060101010101" charset="-122"/>
                <a:ea typeface="黑体" panose="02010609060101010101" charset="-122"/>
              </a:rPr>
              <a:t>    </a:t>
            </a:r>
            <a:r>
              <a:rPr lang="zh-CN" altLang="en-US" sz="2400">
                <a:solidFill>
                  <a:srgbClr val="FF0000"/>
                </a:solidFill>
                <a:latin typeface="黑体" panose="02010609060101010101" charset="-122"/>
                <a:ea typeface="黑体" panose="02010609060101010101" charset="-122"/>
              </a:rPr>
              <a:t>三是舞台与背景设计是会场的焦点所在。</a:t>
            </a:r>
            <a:r>
              <a:rPr lang="zh-CN" altLang="en-US" sz="2400">
                <a:latin typeface="黑体" panose="02010609060101010101" charset="-122"/>
                <a:ea typeface="黑体" panose="02010609060101010101" charset="-122"/>
              </a:rPr>
              <a:t>舞台的大小、形状应适配活动类型，背景布置要简洁大方又富有创意，能够突出活动主题与主办方标志，同时具备良好的视觉冲击力，便于参会者拍照留念与传播。</a:t>
            </a:r>
            <a:endParaRPr lang="zh-CN" altLang="en-US" sz="2400">
              <a:latin typeface="黑体" panose="02010609060101010101" charset="-122"/>
              <a:ea typeface="黑体" panose="02010609060101010101" charset="-122"/>
            </a:endParaRPr>
          </a:p>
        </p:txBody>
      </p:sp>
    </p:spTree>
  </p:cSld>
  <p:clrMapOvr>
    <a:masterClrMapping/>
  </p:clrMapOvr>
  <p:transition spd="slow" advClick="0" advTm="0">
    <p:wipe dir="d"/>
  </p:transition>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图片 2"/>
          <p:cNvPicPr>
            <a:picLocks noChangeAspect="1"/>
          </p:cNvPicPr>
          <p:nvPr/>
        </p:nvPicPr>
        <p:blipFill>
          <a:blip r:embed="rId1"/>
          <a:stretch>
            <a:fillRect/>
          </a:stretch>
        </p:blipFill>
        <p:spPr>
          <a:xfrm>
            <a:off x="732155" y="1030605"/>
            <a:ext cx="6356985" cy="4211955"/>
          </a:xfrm>
          <a:prstGeom prst="rect">
            <a:avLst/>
          </a:prstGeom>
        </p:spPr>
      </p:pic>
      <p:pic>
        <p:nvPicPr>
          <p:cNvPr id="4" name="图片 3"/>
          <p:cNvPicPr>
            <a:picLocks noChangeAspect="1"/>
          </p:cNvPicPr>
          <p:nvPr/>
        </p:nvPicPr>
        <p:blipFill>
          <a:blip r:embed="rId2"/>
          <a:stretch>
            <a:fillRect/>
          </a:stretch>
        </p:blipFill>
        <p:spPr>
          <a:xfrm>
            <a:off x="8349615" y="830580"/>
            <a:ext cx="3155950" cy="4208780"/>
          </a:xfrm>
          <a:prstGeom prst="rect">
            <a:avLst/>
          </a:prstGeom>
        </p:spPr>
      </p:pic>
      <p:sp>
        <p:nvSpPr>
          <p:cNvPr id="5" name="矩形 4"/>
          <p:cNvSpPr/>
          <p:nvPr/>
        </p:nvSpPr>
        <p:spPr>
          <a:xfrm>
            <a:off x="8895715" y="5242560"/>
            <a:ext cx="2426335" cy="645160"/>
          </a:xfrm>
          <a:prstGeom prst="rect">
            <a:avLst/>
          </a:prstGeom>
          <a:noFill/>
          <a:ln>
            <a:noFill/>
          </a:ln>
        </p:spPr>
        <p:txBody>
          <a:bodyPr wrap="square" rtlCol="0" anchor="t">
            <a:spAutoFit/>
          </a:bodyPr>
          <a:p>
            <a:pPr algn="ctr"/>
            <a:r>
              <a:rPr lang="zh-CN" altLang="en-US" sz="3600" b="1">
                <a:ln w="22225">
                  <a:solidFill>
                    <a:schemeClr val="accent2"/>
                  </a:solidFill>
                  <a:prstDash val="solid"/>
                </a:ln>
                <a:solidFill>
                  <a:schemeClr val="accent2">
                    <a:lumMod val="40000"/>
                    <a:lumOff val="60000"/>
                  </a:schemeClr>
                </a:solidFill>
                <a:effectLst/>
              </a:rPr>
              <a:t>发言席</a:t>
            </a:r>
            <a:endParaRPr lang="zh-CN" altLang="en-US" sz="3600" b="1">
              <a:ln w="22225">
                <a:solidFill>
                  <a:schemeClr val="accent2"/>
                </a:solidFill>
                <a:prstDash val="solid"/>
              </a:ln>
              <a:solidFill>
                <a:schemeClr val="accent2">
                  <a:lumMod val="40000"/>
                  <a:lumOff val="60000"/>
                </a:schemeClr>
              </a:solidFill>
              <a:effectLst/>
            </a:endParaRPr>
          </a:p>
        </p:txBody>
      </p:sp>
      <p:cxnSp>
        <p:nvCxnSpPr>
          <p:cNvPr id="6" name="直接箭头连接符 5"/>
          <p:cNvCxnSpPr/>
          <p:nvPr/>
        </p:nvCxnSpPr>
        <p:spPr>
          <a:xfrm>
            <a:off x="5126355" y="3437255"/>
            <a:ext cx="4352290" cy="2026285"/>
          </a:xfrm>
          <a:prstGeom prst="straightConnector1">
            <a:avLst/>
          </a:prstGeom>
          <a:ln>
            <a:tailEnd type="arrow" w="med" len="med"/>
          </a:ln>
        </p:spPr>
        <p:style>
          <a:lnRef idx="3">
            <a:schemeClr val="accent2"/>
          </a:lnRef>
          <a:fillRef idx="0">
            <a:schemeClr val="accent2"/>
          </a:fillRef>
          <a:effectRef idx="2">
            <a:schemeClr val="accent2"/>
          </a:effectRef>
          <a:fontRef idx="minor">
            <a:schemeClr val="tx1"/>
          </a:fontRef>
        </p:style>
      </p:cxnSp>
      <p:sp>
        <p:nvSpPr>
          <p:cNvPr id="7" name="矩形 6"/>
          <p:cNvSpPr/>
          <p:nvPr/>
        </p:nvSpPr>
        <p:spPr>
          <a:xfrm>
            <a:off x="3658870" y="5737225"/>
            <a:ext cx="2019300" cy="645160"/>
          </a:xfrm>
          <a:prstGeom prst="rect">
            <a:avLst/>
          </a:prstGeom>
          <a:noFill/>
          <a:ln>
            <a:noFill/>
          </a:ln>
        </p:spPr>
        <p:txBody>
          <a:bodyPr wrap="none" rtlCol="0" anchor="t">
            <a:spAutoFit/>
          </a:bodyPr>
          <a:p>
            <a:pPr algn="ctr"/>
            <a:r>
              <a:rPr lang="zh-CN" altLang="en-US" sz="3600" b="1">
                <a:ln w="22225">
                  <a:solidFill>
                    <a:schemeClr val="accent2"/>
                  </a:solidFill>
                  <a:prstDash val="solid"/>
                </a:ln>
                <a:solidFill>
                  <a:schemeClr val="accent2">
                    <a:lumMod val="40000"/>
                    <a:lumOff val="60000"/>
                  </a:schemeClr>
                </a:solidFill>
                <a:effectLst/>
              </a:rPr>
              <a:t>会场布置</a:t>
            </a:r>
            <a:endParaRPr lang="zh-CN" altLang="en-US" sz="3600" b="1">
              <a:ln w="22225">
                <a:solidFill>
                  <a:schemeClr val="accent2"/>
                </a:solidFill>
                <a:prstDash val="solid"/>
              </a:ln>
              <a:solidFill>
                <a:schemeClr val="accent2">
                  <a:lumMod val="40000"/>
                  <a:lumOff val="60000"/>
                </a:schemeClr>
              </a:solidFill>
              <a:effectLst/>
            </a:endParaRPr>
          </a:p>
        </p:txBody>
      </p:sp>
    </p:spTree>
  </p:cSld>
  <p:clrMapOvr>
    <a:masterClrMapping/>
  </p:clrMapOvr>
  <p:transition spd="slow" advClick="0" advTm="0">
    <p:wipe dir="d"/>
  </p:transition>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1668145" y="959485"/>
            <a:ext cx="9271635" cy="4523105"/>
          </a:xfrm>
          <a:prstGeom prst="rect">
            <a:avLst/>
          </a:prstGeom>
          <a:noFill/>
          <a:ln w="9525">
            <a:noFill/>
          </a:ln>
        </p:spPr>
        <p:txBody>
          <a:bodyPr wrap="square">
            <a:spAutoFit/>
          </a:bodyPr>
          <a:p>
            <a:pPr indent="0"/>
            <a:endParaRPr lang="zh-CN" sz="2400" b="1">
              <a:latin typeface="黑体" panose="02010609060101010101" charset="-122"/>
              <a:ea typeface="黑体" panose="02010609060101010101" charset="-122"/>
            </a:endParaRPr>
          </a:p>
          <a:p>
            <a:pPr indent="0"/>
            <a:r>
              <a:rPr lang="zh-CN" altLang="en-US" sz="2400">
                <a:latin typeface="黑体" panose="02010609060101010101" charset="-122"/>
                <a:ea typeface="黑体" panose="02010609060101010101" charset="-122"/>
              </a:rPr>
              <a:t>   </a:t>
            </a:r>
            <a:r>
              <a:rPr lang="zh-CN" altLang="en-US" sz="2400" b="1">
                <a:latin typeface="黑体" panose="02010609060101010101" charset="-122"/>
                <a:ea typeface="黑体" panose="02010609060101010101" charset="-122"/>
              </a:rPr>
              <a:t> 2.展台布置的要点与技巧</a:t>
            </a:r>
            <a:endParaRPr lang="zh-CN" altLang="en-US" sz="2400">
              <a:latin typeface="黑体" panose="02010609060101010101" charset="-122"/>
              <a:ea typeface="黑体" panose="02010609060101010101" charset="-122"/>
            </a:endParaRPr>
          </a:p>
          <a:p>
            <a:pPr indent="0"/>
            <a:r>
              <a:rPr lang="zh-CN" altLang="en-US" sz="2400">
                <a:latin typeface="黑体" panose="02010609060101010101" charset="-122"/>
                <a:ea typeface="黑体" panose="02010609060101010101" charset="-122"/>
              </a:rPr>
              <a:t>    </a:t>
            </a:r>
            <a:r>
              <a:rPr lang="zh-CN" altLang="en-US" sz="2400">
                <a:solidFill>
                  <a:srgbClr val="FF0000"/>
                </a:solidFill>
                <a:latin typeface="黑体" panose="02010609060101010101" charset="-122"/>
                <a:ea typeface="黑体" panose="02010609060101010101" charset="-122"/>
              </a:rPr>
              <a:t>一是展位设计首先要具有独特性与辨识度，在众多展位中脱颖而出。</a:t>
            </a:r>
            <a:r>
              <a:rPr lang="zh-CN" altLang="en-US" sz="2400">
                <a:latin typeface="黑体" panose="02010609060101010101" charset="-122"/>
                <a:ea typeface="黑体" panose="02010609060101010101" charset="-122"/>
              </a:rPr>
              <a:t>利用创新的造型设计、个性化的展示架与展示台，结合品牌色彩与标识，打造专属的视觉形象。</a:t>
            </a:r>
            <a:endParaRPr lang="zh-CN" altLang="en-US" sz="2400">
              <a:latin typeface="黑体" panose="02010609060101010101" charset="-122"/>
              <a:ea typeface="黑体" panose="02010609060101010101" charset="-122"/>
            </a:endParaRPr>
          </a:p>
          <a:p>
            <a:pPr indent="0"/>
            <a:r>
              <a:rPr lang="zh-CN" altLang="en-US" sz="2400">
                <a:latin typeface="黑体" panose="02010609060101010101" charset="-122"/>
                <a:ea typeface="黑体" panose="02010609060101010101" charset="-122"/>
              </a:rPr>
              <a:t>    </a:t>
            </a:r>
            <a:r>
              <a:rPr lang="zh-CN" altLang="en-US" sz="2400" b="1">
                <a:solidFill>
                  <a:srgbClr val="FF0000"/>
                </a:solidFill>
                <a:latin typeface="黑体" panose="02010609060101010101" charset="-122"/>
                <a:ea typeface="黑体" panose="02010609060101010101" charset="-122"/>
              </a:rPr>
              <a:t>二是产品陈列需遵循主次分明、重点突出的原则。</a:t>
            </a:r>
            <a:r>
              <a:rPr lang="zh-CN" altLang="en-US" sz="2400">
                <a:latin typeface="黑体" panose="02010609060101010101" charset="-122"/>
                <a:ea typeface="黑体" panose="02010609060101010101" charset="-122"/>
              </a:rPr>
              <a:t>将核心产品或新品放置在最显眼的位置，采用合适的陈列方式，如实物展示、模型展示、多媒体演示等，让观众能够直观地了解产品的特点与优势。</a:t>
            </a:r>
            <a:endParaRPr lang="zh-CN" altLang="en-US" sz="2400">
              <a:latin typeface="黑体" panose="02010609060101010101" charset="-122"/>
              <a:ea typeface="黑体" panose="02010609060101010101" charset="-122"/>
            </a:endParaRPr>
          </a:p>
          <a:p>
            <a:pPr indent="0"/>
            <a:r>
              <a:rPr lang="zh-CN" altLang="en-US" sz="2400">
                <a:latin typeface="黑体" panose="02010609060101010101" charset="-122"/>
                <a:ea typeface="黑体" panose="02010609060101010101" charset="-122"/>
              </a:rPr>
              <a:t>    </a:t>
            </a:r>
            <a:r>
              <a:rPr lang="zh-CN" altLang="en-US" sz="2400">
                <a:solidFill>
                  <a:srgbClr val="FF0000"/>
                </a:solidFill>
                <a:latin typeface="黑体" panose="02010609060101010101" charset="-122"/>
                <a:ea typeface="黑体" panose="02010609060101010101" charset="-122"/>
              </a:rPr>
              <a:t>三是互动体验区的设置是提升展台吸引力的重要手段。</a:t>
            </a:r>
            <a:r>
              <a:rPr lang="zh-CN" altLang="en-US" sz="2400">
                <a:latin typeface="黑体" panose="02010609060101010101" charset="-122"/>
                <a:ea typeface="黑体" panose="02010609060101010101" charset="-122"/>
              </a:rPr>
              <a:t>通过安排产品试用、互动游戏、虚拟现实体验等环节，增强观众的参与感与记忆点，促进与潜在客户的深度沟通与交流。</a:t>
            </a:r>
            <a:endParaRPr lang="zh-CN" altLang="en-US" sz="2400">
              <a:latin typeface="黑体" panose="02010609060101010101" charset="-122"/>
              <a:ea typeface="黑体" panose="02010609060101010101" charset="-122"/>
            </a:endParaRPr>
          </a:p>
        </p:txBody>
      </p:sp>
    </p:spTree>
  </p:cSld>
  <p:clrMapOvr>
    <a:masterClrMapping/>
  </p:clrMapOvr>
  <p:transition spd="slow" advClick="0" advTm="0">
    <p:wipe dir="d"/>
  </p:transition>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1210310" y="818515"/>
            <a:ext cx="10311130" cy="5631180"/>
          </a:xfrm>
          <a:prstGeom prst="rect">
            <a:avLst/>
          </a:prstGeom>
          <a:noFill/>
          <a:ln w="9525">
            <a:noFill/>
          </a:ln>
        </p:spPr>
        <p:txBody>
          <a:bodyPr wrap="square">
            <a:spAutoFit/>
          </a:bodyPr>
          <a:p>
            <a:pPr indent="0"/>
            <a:endParaRPr lang="zh-CN" sz="2400" b="1">
              <a:latin typeface="黑体" panose="02010609060101010101" charset="-122"/>
              <a:ea typeface="黑体" panose="02010609060101010101" charset="-122"/>
            </a:endParaRPr>
          </a:p>
          <a:p>
            <a:pPr indent="0"/>
            <a:r>
              <a:rPr lang="zh-CN" altLang="en-US" sz="2400">
                <a:latin typeface="黑体" panose="02010609060101010101" charset="-122"/>
                <a:ea typeface="黑体" panose="02010609060101010101" charset="-122"/>
              </a:rPr>
              <a:t>  </a:t>
            </a:r>
            <a:r>
              <a:rPr lang="zh-CN" altLang="en-US" sz="2400" b="1">
                <a:latin typeface="黑体" panose="02010609060101010101" charset="-122"/>
                <a:ea typeface="黑体" panose="02010609060101010101" charset="-122"/>
              </a:rPr>
              <a:t> 3.活动现场服务礼仪</a:t>
            </a:r>
            <a:endParaRPr lang="zh-CN" altLang="en-US" sz="2400">
              <a:latin typeface="黑体" panose="02010609060101010101" charset="-122"/>
              <a:ea typeface="黑体" panose="02010609060101010101" charset="-122"/>
            </a:endParaRPr>
          </a:p>
          <a:p>
            <a:pPr indent="0"/>
            <a:r>
              <a:rPr lang="zh-CN" altLang="en-US" sz="2400">
                <a:latin typeface="黑体" panose="02010609060101010101" charset="-122"/>
                <a:ea typeface="黑体" panose="02010609060101010101" charset="-122"/>
              </a:rPr>
              <a:t>   除了精心的布置，优质的服务也是会展活动成功运营的关键。</a:t>
            </a:r>
            <a:endParaRPr lang="zh-CN" altLang="en-US" sz="2400">
              <a:latin typeface="黑体" panose="02010609060101010101" charset="-122"/>
              <a:ea typeface="黑体" panose="02010609060101010101" charset="-122"/>
            </a:endParaRPr>
          </a:p>
          <a:p>
            <a:pPr indent="0"/>
            <a:r>
              <a:rPr lang="zh-CN" altLang="en-US" sz="2400">
                <a:latin typeface="黑体" panose="02010609060101010101" charset="-122"/>
                <a:ea typeface="黑体" panose="02010609060101010101" charset="-122"/>
              </a:rPr>
              <a:t>    一是</a:t>
            </a:r>
            <a:r>
              <a:rPr lang="zh-CN" altLang="en-US" sz="2400">
                <a:solidFill>
                  <a:srgbClr val="FF0000"/>
                </a:solidFill>
                <a:latin typeface="黑体" panose="02010609060101010101" charset="-122"/>
                <a:ea typeface="黑体" panose="02010609060101010101" charset="-122"/>
              </a:rPr>
              <a:t>酒店接待人员</a:t>
            </a:r>
            <a:r>
              <a:rPr lang="zh-CN" altLang="en-US" sz="2400">
                <a:latin typeface="黑体" panose="02010609060101010101" charset="-122"/>
                <a:ea typeface="黑体" panose="02010609060101010101" charset="-122"/>
              </a:rPr>
              <a:t>是活动的第一道风景线。他们应具备良好的形象气质、热情的服务态度和扎实的业务知识，能够迅速、准确地为参会者提供信息咨询、引导入场、签到登记等服务。</a:t>
            </a:r>
            <a:endParaRPr lang="zh-CN" altLang="en-US" sz="2400">
              <a:latin typeface="黑体" panose="02010609060101010101" charset="-122"/>
              <a:ea typeface="黑体" panose="02010609060101010101" charset="-122"/>
            </a:endParaRPr>
          </a:p>
          <a:p>
            <a:pPr indent="0"/>
            <a:r>
              <a:rPr lang="zh-CN" altLang="en-US" sz="2400">
                <a:latin typeface="黑体" panose="02010609060101010101" charset="-122"/>
                <a:ea typeface="黑体" panose="02010609060101010101" charset="-122"/>
              </a:rPr>
              <a:t>    二是</a:t>
            </a:r>
            <a:r>
              <a:rPr lang="zh-CN" altLang="en-US" sz="2400">
                <a:solidFill>
                  <a:schemeClr val="tx1"/>
                </a:solidFill>
                <a:latin typeface="黑体" panose="02010609060101010101" charset="-122"/>
                <a:ea typeface="黑体" panose="02010609060101010101" charset="-122"/>
              </a:rPr>
              <a:t>技术支持团队</a:t>
            </a:r>
            <a:r>
              <a:rPr lang="zh-CN" altLang="en-US" sz="2400">
                <a:latin typeface="黑体" panose="02010609060101010101" charset="-122"/>
                <a:ea typeface="黑体" panose="02010609060101010101" charset="-122"/>
              </a:rPr>
              <a:t>要确保活动现场的</a:t>
            </a:r>
            <a:r>
              <a:rPr lang="zh-CN" altLang="en-US" sz="2400">
                <a:solidFill>
                  <a:srgbClr val="FF0000"/>
                </a:solidFill>
                <a:latin typeface="黑体" panose="02010609060101010101" charset="-122"/>
                <a:ea typeface="黑体" panose="02010609060101010101" charset="-122"/>
              </a:rPr>
              <a:t>设备设施正常运行</a:t>
            </a:r>
            <a:r>
              <a:rPr lang="zh-CN" altLang="en-US" sz="2400">
                <a:latin typeface="黑体" panose="02010609060101010101" charset="-122"/>
                <a:ea typeface="黑体" panose="02010609060101010101" charset="-122"/>
              </a:rPr>
              <a:t>。音响系统、灯光设备、多媒体展示设备等都需要提前调试与维护，在活动过程中随时应对可能出现的技术故障，保障活动的顺利进行。</a:t>
            </a:r>
            <a:endParaRPr lang="zh-CN" altLang="en-US" sz="2400">
              <a:latin typeface="黑体" panose="02010609060101010101" charset="-122"/>
              <a:ea typeface="黑体" panose="02010609060101010101" charset="-122"/>
            </a:endParaRPr>
          </a:p>
          <a:p>
            <a:pPr indent="0"/>
            <a:r>
              <a:rPr lang="zh-CN" altLang="en-US" sz="2400">
                <a:latin typeface="黑体" panose="02010609060101010101" charset="-122"/>
                <a:ea typeface="黑体" panose="02010609060101010101" charset="-122"/>
              </a:rPr>
              <a:t>    三是协同酒店餐饮部做好</a:t>
            </a:r>
            <a:r>
              <a:rPr lang="zh-CN" altLang="en-US" sz="2400">
                <a:solidFill>
                  <a:srgbClr val="FF0000"/>
                </a:solidFill>
                <a:latin typeface="黑体" panose="02010609060101010101" charset="-122"/>
                <a:ea typeface="黑体" panose="02010609060101010101" charset="-122"/>
              </a:rPr>
              <a:t>餐饮茶歇服务</a:t>
            </a:r>
            <a:r>
              <a:rPr lang="zh-CN" altLang="en-US" sz="2400">
                <a:latin typeface="黑体" panose="02010609060101010101" charset="-122"/>
                <a:ea typeface="黑体" panose="02010609060101010101" charset="-122"/>
              </a:rPr>
              <a:t>，会同客房部安排好与会人员休息服 务。根据活动时间与规模，合理安排茶歇区、餐饮区，提供丰富多样的饮食选择，满足不同人群的需求。</a:t>
            </a:r>
            <a:endParaRPr lang="zh-CN" altLang="en-US" sz="2400">
              <a:latin typeface="黑体" panose="02010609060101010101" charset="-122"/>
              <a:ea typeface="黑体" panose="02010609060101010101" charset="-122"/>
            </a:endParaRPr>
          </a:p>
          <a:p>
            <a:pPr indent="0"/>
            <a:r>
              <a:rPr lang="zh-CN" altLang="en-US" sz="2400">
                <a:latin typeface="黑体" panose="02010609060101010101" charset="-122"/>
                <a:ea typeface="黑体" panose="02010609060101010101" charset="-122"/>
              </a:rPr>
              <a:t>    四是</a:t>
            </a:r>
            <a:r>
              <a:rPr lang="zh-CN" altLang="en-US" sz="2400">
                <a:solidFill>
                  <a:srgbClr val="FF0000"/>
                </a:solidFill>
                <a:latin typeface="黑体" panose="02010609060101010101" charset="-122"/>
                <a:ea typeface="黑体" panose="02010609060101010101" charset="-122"/>
              </a:rPr>
              <a:t>安全与安保工作</a:t>
            </a:r>
            <a:r>
              <a:rPr lang="zh-CN" altLang="en-US" sz="2400">
                <a:latin typeface="黑体" panose="02010609060101010101" charset="-122"/>
                <a:ea typeface="黑体" panose="02010609060101010101" charset="-122"/>
              </a:rPr>
              <a:t>不容忽视。制定完善的安全预案，配备足够的安保人员，对会场及展台区域进行巡逻监控，确保人员与财产的安全，为活动的有序开展保驾护航。</a:t>
            </a:r>
            <a:endParaRPr lang="zh-CN" altLang="en-US" sz="2400">
              <a:latin typeface="黑体" panose="02010609060101010101" charset="-122"/>
              <a:ea typeface="黑体" panose="02010609060101010101" charset="-122"/>
            </a:endParaRPr>
          </a:p>
        </p:txBody>
      </p:sp>
    </p:spTree>
  </p:cSld>
  <p:clrMapOvr>
    <a:masterClrMapping/>
  </p:clrMapOvr>
  <p:transition spd="slow" advClick="0" advTm="0">
    <p:wipe dir="d"/>
  </p:transition>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图片 2"/>
          <p:cNvPicPr>
            <a:picLocks noChangeAspect="1"/>
          </p:cNvPicPr>
          <p:nvPr/>
        </p:nvPicPr>
        <p:blipFill>
          <a:blip r:embed="rId1"/>
          <a:stretch>
            <a:fillRect/>
          </a:stretch>
        </p:blipFill>
        <p:spPr>
          <a:xfrm>
            <a:off x="1631315" y="715010"/>
            <a:ext cx="8963660" cy="5217160"/>
          </a:xfrm>
          <a:prstGeom prst="rect">
            <a:avLst/>
          </a:prstGeom>
        </p:spPr>
      </p:pic>
      <p:sp>
        <p:nvSpPr>
          <p:cNvPr id="4" name="矩形 3"/>
          <p:cNvSpPr/>
          <p:nvPr/>
        </p:nvSpPr>
        <p:spPr>
          <a:xfrm>
            <a:off x="2683510" y="5735955"/>
            <a:ext cx="7106285" cy="645160"/>
          </a:xfrm>
          <a:prstGeom prst="rect">
            <a:avLst/>
          </a:prstGeom>
          <a:noFill/>
          <a:ln>
            <a:noFill/>
          </a:ln>
        </p:spPr>
        <p:txBody>
          <a:bodyPr wrap="square" rtlCol="0" anchor="t">
            <a:spAutoFit/>
          </a:bodyPr>
          <a:p>
            <a:pPr algn="ctr"/>
            <a:r>
              <a:rPr lang="zh-CN" altLang="en-US" sz="3600" b="1">
                <a:ln w="6600">
                  <a:solidFill>
                    <a:schemeClr val="accent2"/>
                  </a:solidFill>
                  <a:prstDash val="solid"/>
                </a:ln>
                <a:solidFill>
                  <a:srgbClr val="FFFFFF"/>
                </a:solidFill>
                <a:effectLst>
                  <a:outerShdw dist="38100" dir="2700000" algn="tl" rotWithShape="0">
                    <a:schemeClr val="accent2"/>
                  </a:outerShdw>
                </a:effectLst>
              </a:rPr>
              <a:t>会场服务接待人员统一着装</a:t>
            </a:r>
            <a:endParaRPr lang="zh-CN" altLang="en-US" sz="3600" b="1">
              <a:ln w="6600">
                <a:solidFill>
                  <a:schemeClr val="accent2"/>
                </a:solidFill>
                <a:prstDash val="solid"/>
              </a:ln>
              <a:solidFill>
                <a:srgbClr val="FFFFFF"/>
              </a:solidFill>
              <a:effectLst>
                <a:outerShdw dist="38100" dir="2700000" algn="tl" rotWithShape="0">
                  <a:schemeClr val="accent2"/>
                </a:outerShdw>
              </a:effectLst>
            </a:endParaRPr>
          </a:p>
        </p:txBody>
      </p:sp>
    </p:spTree>
  </p:cSld>
  <p:clrMapOvr>
    <a:masterClrMapping/>
  </p:clrMapOvr>
  <p:transition spd="slow" advClick="0" advTm="0">
    <p:wipe dir="d"/>
  </p:transition>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标题 1"/>
          <p:cNvSpPr>
            <a:spLocks noGrp="1"/>
          </p:cNvSpPr>
          <p:nvPr>
            <p:ph type="title"/>
          </p:nvPr>
        </p:nvSpPr>
        <p:spPr>
          <a:xfrm>
            <a:off x="1499853" y="471589"/>
            <a:ext cx="5237383" cy="933450"/>
          </a:xfrm>
        </p:spPr>
        <p:txBody>
          <a:bodyPr>
            <a:noAutofit/>
          </a:bodyPr>
          <a:lstStyle/>
          <a:p>
            <a:r>
              <a:rPr lang="zh-CN" altLang="en-US" sz="3200" dirty="0" smtClean="0">
                <a:solidFill>
                  <a:schemeClr val="tx1"/>
                </a:solidFill>
                <a:latin typeface="隶书" panose="02010509060101010101" pitchFamily="49" charset="-122"/>
                <a:ea typeface="隶书" panose="02010509060101010101" pitchFamily="49" charset="-122"/>
                <a:cs typeface="隶书" panose="02010509060101010101" pitchFamily="49" charset="-122"/>
                <a:sym typeface="+mn-ea"/>
              </a:rPr>
              <a:t>总结：</a:t>
            </a:r>
            <a:r>
              <a:rPr lang="zh-CN" altLang="en-US" sz="3200" dirty="0" smtClean="0">
                <a:solidFill>
                  <a:schemeClr val="lt1"/>
                </a:solidFill>
                <a:latin typeface="隶书" panose="02010509060101010101" pitchFamily="49" charset="-122"/>
                <a:ea typeface="隶书" panose="02010509060101010101" pitchFamily="49" charset="-122"/>
                <a:cs typeface="隶书" panose="02010509060101010101" pitchFamily="49" charset="-122"/>
                <a:sym typeface="+mn-ea"/>
              </a:rPr>
              <a:t>仪仪</a:t>
            </a:r>
            <a:endParaRPr lang="zh-CN" altLang="en-US" sz="3200" dirty="0"/>
          </a:p>
        </p:txBody>
      </p:sp>
      <p:pic>
        <p:nvPicPr>
          <p:cNvPr id="1073743149" name="1BCC2C28-871D-48CB-8BE0-2867F7803ADB-9" descr="导图1(7)"/>
          <p:cNvPicPr>
            <a:picLocks noChangeAspect="1"/>
          </p:cNvPicPr>
          <p:nvPr/>
        </p:nvPicPr>
        <p:blipFill>
          <a:blip r:embed="rId1"/>
          <a:stretch>
            <a:fillRect/>
          </a:stretch>
        </p:blipFill>
        <p:spPr>
          <a:xfrm>
            <a:off x="3820160" y="471805"/>
            <a:ext cx="6456680" cy="5821045"/>
          </a:xfrm>
          <a:prstGeom prst="rect">
            <a:avLst/>
          </a:prstGeom>
          <a:noFill/>
          <a:ln w="9525">
            <a:noFill/>
          </a:ln>
        </p:spPr>
      </p:pic>
    </p:spTree>
  </p:cSld>
  <p:clrMapOvr>
    <a:masterClrMapping/>
  </p:clrMapOvr>
  <p:transition spd="slow">
    <p:wipe dir="d"/>
  </p:transition>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标题 1"/>
          <p:cNvSpPr>
            <a:spLocks noGrp="1"/>
          </p:cNvSpPr>
          <p:nvPr>
            <p:ph type="title"/>
          </p:nvPr>
        </p:nvSpPr>
        <p:spPr>
          <a:xfrm>
            <a:off x="1499853" y="471589"/>
            <a:ext cx="5237383" cy="933450"/>
          </a:xfrm>
        </p:spPr>
        <p:txBody>
          <a:bodyPr>
            <a:noAutofit/>
          </a:bodyPr>
          <a:lstStyle/>
          <a:p>
            <a:r>
              <a:rPr lang="zh-CN" altLang="en-US" sz="3200" dirty="0" smtClean="0">
                <a:solidFill>
                  <a:schemeClr val="tx1"/>
                </a:solidFill>
                <a:latin typeface="隶书" panose="02010509060101010101" pitchFamily="49" charset="-122"/>
                <a:ea typeface="隶书" panose="02010509060101010101" pitchFamily="49" charset="-122"/>
                <a:cs typeface="隶书" panose="02010509060101010101" pitchFamily="49" charset="-122"/>
                <a:sym typeface="+mn-ea"/>
              </a:rPr>
              <a:t>旅游职业礼仪</a:t>
            </a:r>
            <a:r>
              <a:rPr lang="zh-CN" altLang="en-US" sz="3200" dirty="0" smtClean="0">
                <a:solidFill>
                  <a:schemeClr val="lt1"/>
                </a:solidFill>
                <a:latin typeface="隶书" panose="02010509060101010101" pitchFamily="49" charset="-122"/>
                <a:ea typeface="隶书" panose="02010509060101010101" pitchFamily="49" charset="-122"/>
                <a:cs typeface="隶书" panose="02010509060101010101" pitchFamily="49" charset="-122"/>
                <a:sym typeface="+mn-ea"/>
              </a:rPr>
              <a:t>仪仪</a:t>
            </a:r>
            <a:endParaRPr lang="zh-CN" altLang="en-US" sz="3200" dirty="0"/>
          </a:p>
        </p:txBody>
      </p:sp>
      <p:pic>
        <p:nvPicPr>
          <p:cNvPr id="3" name="图片 2"/>
          <p:cNvPicPr>
            <a:picLocks noChangeAspect="1"/>
          </p:cNvPicPr>
          <p:nvPr/>
        </p:nvPicPr>
        <p:blipFill>
          <a:blip r:embed="rId1"/>
          <a:stretch>
            <a:fillRect/>
          </a:stretch>
        </p:blipFill>
        <p:spPr>
          <a:xfrm>
            <a:off x="489323" y="1405337"/>
            <a:ext cx="1865538" cy="4730906"/>
          </a:xfrm>
          <a:prstGeom prst="rect">
            <a:avLst/>
          </a:prstGeom>
        </p:spPr>
      </p:pic>
      <p:pic>
        <p:nvPicPr>
          <p:cNvPr id="4" name="图片 3"/>
          <p:cNvPicPr>
            <a:picLocks noChangeAspect="1"/>
          </p:cNvPicPr>
          <p:nvPr/>
        </p:nvPicPr>
        <p:blipFill>
          <a:blip r:embed="rId2"/>
          <a:stretch>
            <a:fillRect/>
          </a:stretch>
        </p:blipFill>
        <p:spPr>
          <a:xfrm>
            <a:off x="6737236" y="1500774"/>
            <a:ext cx="4717750" cy="3625632"/>
          </a:xfrm>
          <a:prstGeom prst="rect">
            <a:avLst/>
          </a:prstGeom>
        </p:spPr>
      </p:pic>
      <p:sp>
        <p:nvSpPr>
          <p:cNvPr id="2" name="矩形 1"/>
          <p:cNvSpPr/>
          <p:nvPr/>
        </p:nvSpPr>
        <p:spPr>
          <a:xfrm>
            <a:off x="2127758" y="1405427"/>
            <a:ext cx="3050959" cy="706755"/>
          </a:xfrm>
          <a:prstGeom prst="rect">
            <a:avLst/>
          </a:prstGeom>
        </p:spPr>
        <p:txBody>
          <a:bodyPr wrap="square">
            <a:spAutoFit/>
          </a:bodyPr>
          <a:lstStyle/>
          <a:p>
            <a:r>
              <a:rPr lang="zh-CN" altLang="en-US" sz="2000" b="1" dirty="0">
                <a:latin typeface="隶书" panose="02010509060101010101" pitchFamily="49" charset="-122"/>
                <a:ea typeface="隶书" panose="02010509060101010101" pitchFamily="49" charset="-122"/>
                <a:cs typeface="隶书" panose="02010509060101010101" pitchFamily="49" charset="-122"/>
              </a:rPr>
              <a:t>任务演练</a:t>
            </a:r>
            <a:endParaRPr lang="zh-CN" altLang="en-US" sz="2000" b="1" dirty="0">
              <a:latin typeface="隶书" panose="02010509060101010101" pitchFamily="49" charset="-122"/>
              <a:ea typeface="隶书" panose="02010509060101010101" pitchFamily="49" charset="-122"/>
              <a:cs typeface="隶书" panose="02010509060101010101" pitchFamily="49" charset="-122"/>
            </a:endParaRPr>
          </a:p>
          <a:p>
            <a:endParaRPr lang="zh-CN" altLang="en-US" sz="2000" b="1" dirty="0">
              <a:latin typeface="隶书" panose="02010509060101010101" pitchFamily="49" charset="-122"/>
              <a:ea typeface="隶书" panose="02010509060101010101" pitchFamily="49" charset="-122"/>
              <a:cs typeface="隶书" panose="02010509060101010101" pitchFamily="49" charset="-122"/>
            </a:endParaRPr>
          </a:p>
        </p:txBody>
      </p:sp>
      <p:sp>
        <p:nvSpPr>
          <p:cNvPr id="29" name="文本框 29"/>
          <p:cNvSpPr txBox="1"/>
          <p:nvPr/>
        </p:nvSpPr>
        <p:spPr>
          <a:xfrm>
            <a:off x="2354580" y="1950720"/>
            <a:ext cx="4909820" cy="3890645"/>
          </a:xfrm>
          <a:prstGeom prst="rect">
            <a:avLst/>
          </a:prstGeom>
          <a:solidFill>
            <a:srgbClr val="FFFFFF"/>
          </a:solidFill>
          <a:ln w="28575" cap="flat" cmpd="sng">
            <a:solidFill>
              <a:srgbClr val="FFCCFF"/>
            </a:solidFill>
            <a:prstDash val="solid"/>
            <a:miter/>
            <a:headEnd type="none" w="med" len="med"/>
            <a:tailEnd type="none" w="med" len="med"/>
          </a:ln>
        </p:spPr>
        <p:txBody>
          <a:bodyPr upright="1"/>
          <a:lstStyle/>
          <a:p>
            <a:pPr algn="l">
              <a:lnSpc>
                <a:spcPct val="100000"/>
              </a:lnSpc>
            </a:pPr>
            <a:r>
              <a:rPr lang="zh-CN" altLang="en-US" sz="1600" kern="100">
                <a:latin typeface="楷体" panose="02010609060101010101" charset="-122"/>
                <a:ea typeface="楷体" panose="02010609060101010101" charset="-122"/>
                <a:cs typeface="楷体" panose="02010609060101010101" charset="-122"/>
                <a:sym typeface="Times New Roman" panose="02020603050405020304"/>
              </a:rPr>
              <a:t>沙疗推销能力训练</a:t>
            </a:r>
            <a:endParaRPr lang="zh-CN" altLang="en-US" sz="1600" kern="100">
              <a:latin typeface="楷体" panose="02010609060101010101" charset="-122"/>
              <a:ea typeface="楷体" panose="02010609060101010101" charset="-122"/>
              <a:cs typeface="楷体" panose="02010609060101010101" charset="-122"/>
              <a:sym typeface="Times New Roman" panose="02020603050405020304"/>
            </a:endParaRPr>
          </a:p>
          <a:p>
            <a:pPr algn="l">
              <a:lnSpc>
                <a:spcPct val="100000"/>
              </a:lnSpc>
            </a:pPr>
            <a:r>
              <a:rPr lang="zh-CN" altLang="en-US" sz="1600" kern="100">
                <a:latin typeface="楷体" panose="02010609060101010101" charset="-122"/>
                <a:ea typeface="楷体" panose="02010609060101010101" charset="-122"/>
                <a:cs typeface="楷体" panose="02010609060101010101" charset="-122"/>
                <a:sym typeface="Times New Roman" panose="02020603050405020304"/>
              </a:rPr>
              <a:t>每年酷暑，在吐鲁番总有碰见一群不避暑来找暑的人。这就是沙疗疗养团的游客。这一养生方式再度引起广泛关注，众所周知，吐鲁番拥有着独特的自然条件，为沙疗提供了得天独厚的环境。相信大家在周末小假期之余，也想去体验一把“暴汗”，奈何假期苦短，使其成为了“向往”。</a:t>
            </a:r>
            <a:endParaRPr lang="zh-CN" altLang="en-US" sz="1600" kern="100">
              <a:latin typeface="楷体" panose="02010609060101010101" charset="-122"/>
              <a:ea typeface="楷体" panose="02010609060101010101" charset="-122"/>
              <a:cs typeface="楷体" panose="02010609060101010101" charset="-122"/>
              <a:sym typeface="Times New Roman" panose="02020603050405020304"/>
            </a:endParaRPr>
          </a:p>
          <a:p>
            <a:pPr algn="l">
              <a:lnSpc>
                <a:spcPct val="100000"/>
              </a:lnSpc>
            </a:pPr>
            <a:r>
              <a:rPr lang="zh-CN" altLang="en-US" sz="1600" kern="100">
                <a:latin typeface="楷体" panose="02010609060101010101" charset="-122"/>
                <a:ea typeface="楷体" panose="02010609060101010101" charset="-122"/>
                <a:cs typeface="楷体" panose="02010609060101010101" charset="-122"/>
                <a:sym typeface="Times New Roman" panose="02020603050405020304"/>
              </a:rPr>
              <a:t>如果有游客要借宿你家，你该怎么接待游客？</a:t>
            </a:r>
            <a:endParaRPr lang="zh-CN" altLang="en-US" sz="1600" kern="100">
              <a:latin typeface="楷体" panose="02010609060101010101" charset="-122"/>
              <a:ea typeface="楷体" panose="02010609060101010101" charset="-122"/>
              <a:cs typeface="楷体" panose="02010609060101010101" charset="-122"/>
              <a:sym typeface="Times New Roman" panose="02020603050405020304"/>
            </a:endParaRPr>
          </a:p>
          <a:p>
            <a:pPr algn="l">
              <a:lnSpc>
                <a:spcPct val="100000"/>
              </a:lnSpc>
            </a:pPr>
            <a:r>
              <a:rPr lang="zh-CN" altLang="en-US" sz="1600" kern="100">
                <a:latin typeface="楷体" panose="02010609060101010101" charset="-122"/>
                <a:ea typeface="楷体" panose="02010609060101010101" charset="-122"/>
                <a:cs typeface="楷体" panose="02010609060101010101" charset="-122"/>
                <a:sym typeface="Times New Roman" panose="02020603050405020304"/>
              </a:rPr>
              <a:t>训练要求</a:t>
            </a:r>
            <a:endParaRPr lang="zh-CN" altLang="en-US" sz="1600" kern="100">
              <a:latin typeface="楷体" panose="02010609060101010101" charset="-122"/>
              <a:ea typeface="楷体" panose="02010609060101010101" charset="-122"/>
              <a:cs typeface="楷体" panose="02010609060101010101" charset="-122"/>
              <a:sym typeface="Times New Roman" panose="02020603050405020304"/>
            </a:endParaRPr>
          </a:p>
          <a:p>
            <a:pPr algn="l">
              <a:lnSpc>
                <a:spcPct val="100000"/>
              </a:lnSpc>
            </a:pPr>
            <a:r>
              <a:rPr lang="zh-CN" altLang="en-US" sz="1600" kern="100">
                <a:latin typeface="楷体" panose="02010609060101010101" charset="-122"/>
                <a:ea typeface="楷体" panose="02010609060101010101" charset="-122"/>
                <a:cs typeface="楷体" panose="02010609060101010101" charset="-122"/>
                <a:sym typeface="Times New Roman" panose="02020603050405020304"/>
              </a:rPr>
              <a:t>1.学生自由组合（4-6人为宜），每组选出各类角色；</a:t>
            </a:r>
            <a:endParaRPr lang="zh-CN" altLang="en-US" sz="1600" kern="100">
              <a:latin typeface="楷体" panose="02010609060101010101" charset="-122"/>
              <a:ea typeface="楷体" panose="02010609060101010101" charset="-122"/>
              <a:cs typeface="楷体" panose="02010609060101010101" charset="-122"/>
              <a:sym typeface="Times New Roman" panose="02020603050405020304"/>
            </a:endParaRPr>
          </a:p>
          <a:p>
            <a:pPr algn="l">
              <a:lnSpc>
                <a:spcPct val="100000"/>
              </a:lnSpc>
            </a:pPr>
            <a:r>
              <a:rPr lang="zh-CN" altLang="en-US" sz="1600" kern="100">
                <a:latin typeface="楷体" panose="02010609060101010101" charset="-122"/>
                <a:ea typeface="楷体" panose="02010609060101010101" charset="-122"/>
                <a:cs typeface="楷体" panose="02010609060101010101" charset="-122"/>
                <a:sym typeface="Times New Roman" panose="02020603050405020304"/>
              </a:rPr>
              <a:t>2.如果你是增努尔，你该怎么解决这个问题；</a:t>
            </a:r>
            <a:endParaRPr lang="zh-CN" altLang="en-US" sz="1600" kern="100">
              <a:latin typeface="楷体" panose="02010609060101010101" charset="-122"/>
              <a:ea typeface="楷体" panose="02010609060101010101" charset="-122"/>
              <a:cs typeface="楷体" panose="02010609060101010101" charset="-122"/>
              <a:sym typeface="Times New Roman" panose="02020603050405020304"/>
            </a:endParaRPr>
          </a:p>
          <a:p>
            <a:pPr algn="l">
              <a:lnSpc>
                <a:spcPct val="100000"/>
              </a:lnSpc>
            </a:pPr>
            <a:r>
              <a:rPr lang="zh-CN" altLang="en-US" sz="1600" kern="100">
                <a:latin typeface="楷体" panose="02010609060101010101" charset="-122"/>
                <a:ea typeface="楷体" panose="02010609060101010101" charset="-122"/>
                <a:cs typeface="楷体" panose="02010609060101010101" charset="-122"/>
                <a:sym typeface="Times New Roman" panose="02020603050405020304"/>
              </a:rPr>
              <a:t>3.其他小组为该小组的效果进行评议和打分。</a:t>
            </a:r>
            <a:endParaRPr lang="zh-CN" altLang="en-US" sz="1600" kern="100">
              <a:latin typeface="楷体" panose="02010609060101010101" charset="-122"/>
              <a:ea typeface="楷体" panose="02010609060101010101" charset="-122"/>
              <a:cs typeface="楷体" panose="02010609060101010101" charset="-122"/>
              <a:sym typeface="Times New Roman" panose="02020603050405020304"/>
            </a:endParaRPr>
          </a:p>
        </p:txBody>
      </p:sp>
    </p:spTree>
  </p:cSld>
  <p:clrMapOvr>
    <a:masterClrMapping/>
  </p:clrMapOvr>
  <p:transition spd="slow">
    <p:wipe dir="d"/>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930650" y="1648460"/>
            <a:ext cx="4064000" cy="368300"/>
          </a:xfrm>
          <a:prstGeom prst="rect">
            <a:avLst/>
          </a:prstGeom>
          <a:noFill/>
        </p:spPr>
        <p:txBody>
          <a:bodyPr wrap="square" rtlCol="0">
            <a:spAutoFit/>
          </a:bodyPr>
          <a:lstStyle/>
          <a:p>
            <a:r>
              <a:rPr lang="en-US" altLang="zh-CN" dirty="0">
                <a:solidFill>
                  <a:schemeClr val="lt1"/>
                </a:solidFill>
                <a:latin typeface="隶书" panose="02010509060101010101" pitchFamily="49" charset="-122"/>
                <a:ea typeface="隶书" panose="02010509060101010101" pitchFamily="49" charset="-122"/>
                <a:cs typeface="隶书" panose="02010509060101010101" pitchFamily="49" charset="-122"/>
                <a:sym typeface="+mn-ea"/>
              </a:rPr>
              <a:t>1.11.1</a:t>
            </a:r>
            <a:r>
              <a:rPr lang="zh-CN" altLang="en-US" dirty="0">
                <a:solidFill>
                  <a:schemeClr val="lt1"/>
                </a:solidFill>
                <a:latin typeface="隶书" panose="02010509060101010101" pitchFamily="49" charset="-122"/>
                <a:ea typeface="隶书" panose="02010509060101010101" pitchFamily="49" charset="-122"/>
                <a:cs typeface="隶书" panose="02010509060101010101" pitchFamily="49" charset="-122"/>
                <a:sym typeface="+mn-ea"/>
              </a:rPr>
              <a:t>什么是仪容什么是仪容</a:t>
            </a:r>
            <a:endParaRPr lang="zh-CN" altLang="en-US"/>
          </a:p>
        </p:txBody>
      </p:sp>
      <p:sp>
        <p:nvSpPr>
          <p:cNvPr id="5" name="文本框 4"/>
          <p:cNvSpPr txBox="1"/>
          <p:nvPr/>
        </p:nvSpPr>
        <p:spPr>
          <a:xfrm>
            <a:off x="1606784" y="652780"/>
            <a:ext cx="6096000" cy="706755"/>
          </a:xfrm>
          <a:prstGeom prst="rect">
            <a:avLst/>
          </a:prstGeom>
          <a:noFill/>
        </p:spPr>
        <p:txBody>
          <a:bodyPr wrap="square" rtlCol="0" anchor="t">
            <a:spAutoFit/>
          </a:bodyPr>
          <a:lstStyle/>
          <a:p>
            <a:pPr algn="l"/>
            <a:r>
              <a:rPr lang="zh-CN" altLang="en-US" sz="4000" dirty="0" smtClean="0">
                <a:latin typeface="隶书" panose="02010509060101010101" pitchFamily="49" charset="-122"/>
                <a:ea typeface="隶书" panose="02010509060101010101" pitchFamily="49" charset="-122"/>
                <a:cs typeface="隶书" panose="02010509060101010101" pitchFamily="49" charset="-122"/>
                <a:sym typeface="+mn-ea"/>
              </a:rPr>
              <a:t>任务一 前厅服务礼仪</a:t>
            </a:r>
            <a:endParaRPr lang="zh-CN" altLang="en-US" sz="4000" b="1" dirty="0">
              <a:solidFill>
                <a:schemeClr val="tx1"/>
              </a:solidFill>
              <a:latin typeface="隶书" panose="02010509060101010101" pitchFamily="49" charset="-122"/>
              <a:ea typeface="隶书" panose="02010509060101010101" pitchFamily="49" charset="-122"/>
              <a:cs typeface="隶书" panose="02010509060101010101" pitchFamily="49" charset="-122"/>
              <a:sym typeface="+mn-ea"/>
            </a:endParaRPr>
          </a:p>
        </p:txBody>
      </p:sp>
      <p:sp>
        <p:nvSpPr>
          <p:cNvPr id="6" name="文本框 5"/>
          <p:cNvSpPr txBox="1"/>
          <p:nvPr/>
        </p:nvSpPr>
        <p:spPr>
          <a:xfrm>
            <a:off x="643255" y="1430020"/>
            <a:ext cx="7842885" cy="3552190"/>
          </a:xfrm>
          <a:prstGeom prst="rect">
            <a:avLst/>
          </a:prstGeom>
          <a:noFill/>
        </p:spPr>
        <p:txBody>
          <a:bodyPr wrap="square" rtlCol="0" anchor="t">
            <a:noAutofit/>
          </a:bodyPr>
          <a:lstStyle/>
          <a:p>
            <a:pPr eaLnBrk="1" hangingPunct="1">
              <a:spcBef>
                <a:spcPct val="20000"/>
              </a:spcBef>
              <a:spcAft>
                <a:spcPct val="10000"/>
              </a:spcAft>
            </a:pPr>
            <a:r>
              <a:rPr lang="zh-CN" altLang="en-US" sz="2400" dirty="0">
                <a:solidFill>
                  <a:schemeClr val="dk1"/>
                </a:solidFill>
                <a:latin typeface="隶书" panose="02010509060101010101" pitchFamily="49" charset="-122"/>
                <a:ea typeface="隶书" panose="02010509060101010101" pitchFamily="49" charset="-122"/>
                <a:cs typeface="隶书" panose="02010509060101010101" pitchFamily="49" charset="-122"/>
                <a:sym typeface="+mn-ea"/>
              </a:rPr>
              <a:t>【任务描述】</a:t>
            </a:r>
            <a:endParaRPr lang="zh-CN" altLang="en-US" sz="2400" dirty="0">
              <a:solidFill>
                <a:schemeClr val="dk1"/>
              </a:solidFill>
              <a:latin typeface="隶书" panose="02010509060101010101" pitchFamily="49" charset="-122"/>
              <a:ea typeface="隶书" panose="02010509060101010101" pitchFamily="49" charset="-122"/>
              <a:cs typeface="隶书" panose="02010509060101010101" pitchFamily="49" charset="-122"/>
              <a:sym typeface="+mn-ea"/>
            </a:endParaRPr>
          </a:p>
          <a:p>
            <a:pPr eaLnBrk="1" hangingPunct="1">
              <a:spcBef>
                <a:spcPct val="20000"/>
              </a:spcBef>
              <a:spcAft>
                <a:spcPct val="10000"/>
              </a:spcAft>
            </a:pPr>
            <a:r>
              <a:rPr lang="zh-CN" altLang="en-US" sz="2400" dirty="0">
                <a:solidFill>
                  <a:schemeClr val="dk1"/>
                </a:solidFill>
                <a:latin typeface="隶书" panose="02010509060101010101" pitchFamily="49" charset="-122"/>
                <a:ea typeface="隶书" panose="02010509060101010101" pitchFamily="49" charset="-122"/>
                <a:cs typeface="隶书" panose="02010509060101010101" pitchFamily="49" charset="-122"/>
                <a:sym typeface="+mn-ea"/>
              </a:rPr>
              <a:t>塑造前厅，打造酒店</a:t>
            </a:r>
            <a:r>
              <a:rPr lang="en-US" altLang="zh-CN" sz="2400" dirty="0">
                <a:solidFill>
                  <a:schemeClr val="dk1"/>
                </a:solidFill>
                <a:latin typeface="隶书" panose="02010509060101010101" pitchFamily="49" charset="-122"/>
                <a:ea typeface="隶书" panose="02010509060101010101" pitchFamily="49" charset="-122"/>
                <a:cs typeface="隶书" panose="02010509060101010101" pitchFamily="49" charset="-122"/>
                <a:sym typeface="+mn-ea"/>
              </a:rPr>
              <a:t>——</a:t>
            </a:r>
            <a:r>
              <a:rPr lang="zh-CN" altLang="en-US" sz="2400" dirty="0">
                <a:solidFill>
                  <a:schemeClr val="dk1"/>
                </a:solidFill>
                <a:latin typeface="隶书" panose="02010509060101010101" pitchFamily="49" charset="-122"/>
                <a:ea typeface="隶书" panose="02010509060101010101" pitchFamily="49" charset="-122"/>
                <a:cs typeface="隶书" panose="02010509060101010101" pitchFamily="49" charset="-122"/>
                <a:sym typeface="+mn-ea"/>
              </a:rPr>
              <a:t>前厅是酒店的脸面。</a:t>
            </a:r>
            <a:endParaRPr lang="zh-CN" altLang="en-US" sz="2400" dirty="0">
              <a:solidFill>
                <a:schemeClr val="dk1"/>
              </a:solidFill>
              <a:latin typeface="隶书" panose="02010509060101010101" pitchFamily="49" charset="-122"/>
              <a:ea typeface="隶书" panose="02010509060101010101" pitchFamily="49" charset="-122"/>
              <a:cs typeface="隶书" panose="02010509060101010101" pitchFamily="49" charset="-122"/>
              <a:sym typeface="+mn-ea"/>
            </a:endParaRPr>
          </a:p>
          <a:p>
            <a:pPr eaLnBrk="1" hangingPunct="1">
              <a:spcBef>
                <a:spcPct val="20000"/>
              </a:spcBef>
              <a:spcAft>
                <a:spcPct val="10000"/>
              </a:spcAft>
            </a:pPr>
            <a:r>
              <a:rPr lang="zh-CN" altLang="en-US" sz="2400" dirty="0">
                <a:solidFill>
                  <a:schemeClr val="dk1"/>
                </a:solidFill>
                <a:latin typeface="隶书" panose="02010509060101010101" pitchFamily="49" charset="-122"/>
                <a:ea typeface="隶书" panose="02010509060101010101" pitchFamily="49" charset="-122"/>
                <a:cs typeface="隶书" panose="02010509060101010101" pitchFamily="49" charset="-122"/>
                <a:sym typeface="+mn-ea"/>
              </a:rPr>
              <a:t>住宿，是旅游接待环节中一个非常重要的环节，而这个环节，又由前厅、客房、餐饮、康乐等多项组成，每一个环节都至关重要，而酒店前厅则是这一美好享受的开始，因此对这个环节服务质量的把控至关重要，对前厅服务礼仪相关人员的具体化规范化要求。本任务要求学生学习、熟记前厅服务的理论知识，并掌握前厅服务人员对礼仪的具体要求。借助现代化教学手段，通过理实一体化课上学习、课上实训及课后反复演练等方法，塑造良好的个人形象，提升旅游从业人员的职业形象。</a:t>
            </a:r>
            <a:endParaRPr lang="zh-CN" altLang="en-US" sz="2400" dirty="0">
              <a:solidFill>
                <a:schemeClr val="dk1"/>
              </a:solidFill>
              <a:latin typeface="隶书" panose="02010509060101010101" pitchFamily="49" charset="-122"/>
              <a:ea typeface="隶书" panose="02010509060101010101" pitchFamily="49" charset="-122"/>
              <a:cs typeface="隶书" panose="02010509060101010101" pitchFamily="49" charset="-122"/>
              <a:sym typeface="+mn-ea"/>
            </a:endParaRPr>
          </a:p>
        </p:txBody>
      </p:sp>
      <p:pic>
        <p:nvPicPr>
          <p:cNvPr id="4" name="图片 1" descr="a37394ea3d62bacd3845fc964e1efee"/>
          <p:cNvPicPr>
            <a:picLocks noChangeAspect="1"/>
          </p:cNvPicPr>
          <p:nvPr/>
        </p:nvPicPr>
        <p:blipFill>
          <a:blip r:embed="rId1"/>
          <a:stretch>
            <a:fillRect/>
          </a:stretch>
        </p:blipFill>
        <p:spPr>
          <a:xfrm>
            <a:off x="8486140" y="2155825"/>
            <a:ext cx="2967355" cy="2945765"/>
          </a:xfrm>
          <a:prstGeom prst="rect">
            <a:avLst/>
          </a:prstGeom>
          <a:noFill/>
          <a:ln>
            <a:noFill/>
          </a:ln>
        </p:spPr>
      </p:pic>
    </p:spTree>
  </p:cSld>
  <p:clrMapOvr>
    <a:masterClrMapping/>
  </p:clrMapOvr>
  <p:transition spd="slow">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blinds(horizontal)">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6">
                                            <p:txEl>
                                              <p:pRg st="1" end="1"/>
                                            </p:txEl>
                                          </p:spTgt>
                                        </p:tgtEl>
                                        <p:attrNameLst>
                                          <p:attrName>style.visibility</p:attrName>
                                        </p:attrNameLst>
                                      </p:cBhvr>
                                      <p:to>
                                        <p:strVal val="visible"/>
                                      </p:to>
                                    </p:set>
                                    <p:animEffect transition="in" filter="blinds(horizontal)">
                                      <p:cBhvr>
                                        <p:cTn id="12" dur="500"/>
                                        <p:tgtEl>
                                          <p:spTgt spid="6">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6">
                                            <p:txEl>
                                              <p:pRg st="2" end="2"/>
                                            </p:txEl>
                                          </p:spTgt>
                                        </p:tgtEl>
                                        <p:attrNameLst>
                                          <p:attrName>style.visibility</p:attrName>
                                        </p:attrNameLst>
                                      </p:cBhvr>
                                      <p:to>
                                        <p:strVal val="visible"/>
                                      </p:to>
                                    </p:set>
                                    <p:animEffect transition="in" filter="blinds(horizontal)">
                                      <p:cBhvr>
                                        <p:cTn id="17" dur="500"/>
                                        <p:tgtEl>
                                          <p:spTgt spid="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275715" y="1743075"/>
            <a:ext cx="4835525" cy="2882900"/>
          </a:xfrm>
          <a:prstGeom prst="rect">
            <a:avLst/>
          </a:prstGeom>
          <a:noFill/>
        </p:spPr>
        <p:txBody>
          <a:bodyPr wrap="square" rtlCol="0" anchor="t">
            <a:noAutofit/>
          </a:bodyPr>
          <a:lstStyle/>
          <a:p>
            <a:pPr eaLnBrk="1" hangingPunct="1">
              <a:lnSpc>
                <a:spcPts val="2300"/>
              </a:lnSpc>
              <a:spcBef>
                <a:spcPct val="20000"/>
              </a:spcBef>
              <a:spcAft>
                <a:spcPct val="20000"/>
              </a:spcAft>
              <a:buClr>
                <a:srgbClr val="FF0000"/>
              </a:buClr>
            </a:pPr>
            <a:r>
              <a:rPr lang="zh-CN" altLang="en-US" sz="3200" dirty="0">
                <a:solidFill>
                  <a:schemeClr val="dk1"/>
                </a:solidFill>
                <a:latin typeface="隶书" panose="02010509060101010101" pitchFamily="49" charset="-122"/>
                <a:ea typeface="隶书" panose="02010509060101010101" pitchFamily="49" charset="-122"/>
                <a:cs typeface="隶书" panose="02010509060101010101" pitchFamily="49" charset="-122"/>
                <a:sym typeface="+mn-ea"/>
              </a:rPr>
              <a:t>【任务知识】</a:t>
            </a:r>
            <a:endParaRPr lang="zh-CN" altLang="en-US" sz="3200" dirty="0">
              <a:solidFill>
                <a:schemeClr val="dk1"/>
              </a:solidFill>
              <a:latin typeface="隶书" panose="02010509060101010101" pitchFamily="49" charset="-122"/>
              <a:ea typeface="隶书" panose="02010509060101010101" pitchFamily="49" charset="-122"/>
              <a:cs typeface="隶书" panose="02010509060101010101" pitchFamily="49" charset="-122"/>
              <a:sym typeface="+mn-ea"/>
            </a:endParaRPr>
          </a:p>
          <a:p>
            <a:pPr eaLnBrk="1" hangingPunct="1">
              <a:lnSpc>
                <a:spcPts val="2300"/>
              </a:lnSpc>
              <a:spcBef>
                <a:spcPct val="20000"/>
              </a:spcBef>
              <a:spcAft>
                <a:spcPct val="20000"/>
              </a:spcAft>
              <a:buClr>
                <a:srgbClr val="FF0000"/>
              </a:buClr>
            </a:pPr>
            <a:r>
              <a:rPr lang="zh-CN" altLang="en-US" sz="2800" dirty="0">
                <a:effectLst>
                  <a:outerShdw blurRad="38100" dist="19050" dir="2700000" algn="tl" rotWithShape="0">
                    <a:schemeClr val="dk1">
                      <a:alpha val="40000"/>
                    </a:schemeClr>
                  </a:outerShdw>
                </a:effectLst>
                <a:latin typeface="隶书" panose="02010509060101010101" pitchFamily="49" charset="-122"/>
                <a:ea typeface="隶书" panose="02010509060101010101" pitchFamily="49" charset="-122"/>
                <a:sym typeface="+mn-ea"/>
              </a:rPr>
              <a:t>   一、认识前厅部</a:t>
            </a:r>
            <a:endParaRPr lang="zh-CN" altLang="en-US" sz="2800" dirty="0">
              <a:effectLst>
                <a:outerShdw blurRad="38100" dist="19050" dir="2700000" algn="tl" rotWithShape="0">
                  <a:schemeClr val="dk1">
                    <a:alpha val="40000"/>
                  </a:schemeClr>
                </a:outerShdw>
              </a:effectLst>
              <a:latin typeface="隶书" panose="02010509060101010101" pitchFamily="49" charset="-122"/>
              <a:ea typeface="隶书" panose="02010509060101010101" pitchFamily="49" charset="-122"/>
              <a:sym typeface="+mn-ea"/>
            </a:endParaRPr>
          </a:p>
          <a:p>
            <a:pPr eaLnBrk="1" hangingPunct="1">
              <a:lnSpc>
                <a:spcPts val="2300"/>
              </a:lnSpc>
              <a:spcBef>
                <a:spcPct val="20000"/>
              </a:spcBef>
              <a:spcAft>
                <a:spcPct val="20000"/>
              </a:spcAft>
              <a:buClr>
                <a:srgbClr val="FF0000"/>
              </a:buClr>
            </a:pPr>
            <a:r>
              <a:rPr lang="zh-CN" altLang="en-US" sz="2800" dirty="0">
                <a:effectLst>
                  <a:outerShdw blurRad="38100" dist="19050" dir="2700000" algn="tl" rotWithShape="0">
                    <a:schemeClr val="dk1">
                      <a:alpha val="40000"/>
                    </a:schemeClr>
                  </a:outerShdw>
                </a:effectLst>
                <a:latin typeface="隶书" panose="02010509060101010101" pitchFamily="49" charset="-122"/>
                <a:ea typeface="隶书" panose="02010509060101010101" pitchFamily="49" charset="-122"/>
                <a:sym typeface="+mn-ea"/>
              </a:rPr>
              <a:t>  塑造一张脸，打造一个店。前厅是酒店待客销售的重要场所，也是酒店上传下达的重要部门，还是为住客提供综合服务的综合性部门。</a:t>
            </a:r>
            <a:endParaRPr lang="zh-CN" altLang="en-US" sz="2800" dirty="0">
              <a:effectLst>
                <a:outerShdw blurRad="38100" dist="19050" dir="2700000" algn="tl" rotWithShape="0">
                  <a:schemeClr val="dk1">
                    <a:alpha val="40000"/>
                  </a:schemeClr>
                </a:outerShdw>
              </a:effectLst>
              <a:latin typeface="隶书" panose="02010509060101010101" pitchFamily="49" charset="-122"/>
              <a:ea typeface="隶书" panose="02010509060101010101" pitchFamily="49" charset="-122"/>
              <a:sym typeface="+mn-ea"/>
            </a:endParaRPr>
          </a:p>
        </p:txBody>
      </p:sp>
      <p:sp>
        <p:nvSpPr>
          <p:cNvPr id="7" name="标题 1"/>
          <p:cNvSpPr>
            <a:spLocks noGrp="1"/>
          </p:cNvSpPr>
          <p:nvPr>
            <p:ph type="title"/>
          </p:nvPr>
        </p:nvSpPr>
        <p:spPr>
          <a:xfrm>
            <a:off x="1545156" y="508530"/>
            <a:ext cx="5237383" cy="933450"/>
          </a:xfrm>
        </p:spPr>
        <p:txBody>
          <a:bodyPr>
            <a:noAutofit/>
          </a:bodyPr>
          <a:lstStyle/>
          <a:p>
            <a:r>
              <a:rPr lang="zh-CN" altLang="en-US" sz="3200" dirty="0" smtClean="0">
                <a:solidFill>
                  <a:schemeClr val="tx1"/>
                </a:solidFill>
                <a:latin typeface="隶书" panose="02010509060101010101" pitchFamily="49" charset="-122"/>
                <a:ea typeface="隶书" panose="02010509060101010101" pitchFamily="49" charset="-122"/>
                <a:cs typeface="隶书" panose="02010509060101010101" pitchFamily="49" charset="-122"/>
                <a:sym typeface="+mn-ea"/>
              </a:rPr>
              <a:t>任务一 前厅服务礼仪</a:t>
            </a:r>
            <a:endParaRPr lang="zh-CN" altLang="en-US" sz="3200" b="0" dirty="0"/>
          </a:p>
        </p:txBody>
      </p:sp>
      <p:pic>
        <p:nvPicPr>
          <p:cNvPr id="4" name="图片 3"/>
          <p:cNvPicPr>
            <a:picLocks noChangeAspect="1"/>
          </p:cNvPicPr>
          <p:nvPr/>
        </p:nvPicPr>
        <p:blipFill>
          <a:blip r:embed="rId1"/>
          <a:stretch>
            <a:fillRect/>
          </a:stretch>
        </p:blipFill>
        <p:spPr>
          <a:xfrm>
            <a:off x="6644005" y="1743075"/>
            <a:ext cx="4259580" cy="3841750"/>
          </a:xfrm>
          <a:prstGeom prst="rect">
            <a:avLst/>
          </a:prstGeom>
        </p:spPr>
      </p:pic>
    </p:spTree>
  </p:cSld>
  <p:clrMapOvr>
    <a:masterClrMapping/>
  </p:clrMapOvr>
  <p:transition spd="slow">
    <p:wipe dir="d"/>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071880" y="1605280"/>
            <a:ext cx="10043795" cy="1148715"/>
          </a:xfrm>
          <a:prstGeom prst="rect">
            <a:avLst/>
          </a:prstGeom>
          <a:noFill/>
        </p:spPr>
        <p:txBody>
          <a:bodyPr wrap="square" rtlCol="0" anchor="t">
            <a:noAutofit/>
          </a:bodyPr>
          <a:lstStyle/>
          <a:p>
            <a:pPr eaLnBrk="1" hangingPunct="1">
              <a:lnSpc>
                <a:spcPts val="2300"/>
              </a:lnSpc>
              <a:spcBef>
                <a:spcPct val="20000"/>
              </a:spcBef>
              <a:spcAft>
                <a:spcPct val="20000"/>
              </a:spcAft>
              <a:buClr>
                <a:srgbClr val="FF0000"/>
              </a:buClr>
            </a:pPr>
            <a:r>
              <a:rPr lang="en-US" altLang="zh-CN" sz="2000" dirty="0">
                <a:solidFill>
                  <a:schemeClr val="dk1"/>
                </a:solidFill>
                <a:latin typeface="隶书" panose="02010509060101010101" pitchFamily="49" charset="-122"/>
                <a:ea typeface="隶书" panose="02010509060101010101" pitchFamily="49" charset="-122"/>
                <a:cs typeface="隶书" panose="02010509060101010101" pitchFamily="49" charset="-122"/>
                <a:sym typeface="+mn-ea"/>
              </a:rPr>
              <a:t>   2023</a:t>
            </a:r>
            <a:r>
              <a:rPr lang="zh-CN" altLang="en-US" sz="2000" dirty="0">
                <a:solidFill>
                  <a:schemeClr val="dk1"/>
                </a:solidFill>
                <a:latin typeface="隶书" panose="02010509060101010101" pitchFamily="49" charset="-122"/>
                <a:ea typeface="隶书" panose="02010509060101010101" pitchFamily="49" charset="-122"/>
                <a:cs typeface="隶书" panose="02010509060101010101" pitchFamily="49" charset="-122"/>
                <a:sym typeface="+mn-ea"/>
              </a:rPr>
              <a:t>年</a:t>
            </a:r>
            <a:r>
              <a:rPr lang="en-US" altLang="zh-CN" sz="2000" dirty="0">
                <a:solidFill>
                  <a:schemeClr val="dk1"/>
                </a:solidFill>
                <a:latin typeface="隶书" panose="02010509060101010101" pitchFamily="49" charset="-122"/>
                <a:ea typeface="隶书" panose="02010509060101010101" pitchFamily="49" charset="-122"/>
                <a:cs typeface="隶书" panose="02010509060101010101" pitchFamily="49" charset="-122"/>
                <a:sym typeface="+mn-ea"/>
              </a:rPr>
              <a:t>11</a:t>
            </a:r>
            <a:r>
              <a:rPr lang="zh-CN" altLang="en-US" sz="2000" dirty="0">
                <a:solidFill>
                  <a:schemeClr val="dk1"/>
                </a:solidFill>
                <a:latin typeface="隶书" panose="02010509060101010101" pitchFamily="49" charset="-122"/>
                <a:ea typeface="隶书" panose="02010509060101010101" pitchFamily="49" charset="-122"/>
                <a:cs typeface="隶书" panose="02010509060101010101" pitchFamily="49" charset="-122"/>
                <a:sym typeface="+mn-ea"/>
              </a:rPr>
              <a:t>月发布的《中华人民共和国国家标准旅游饭店星级的划分与评定》（标准号：</a:t>
            </a:r>
            <a:r>
              <a:rPr lang="en-US" altLang="zh-CN" sz="2000" dirty="0">
                <a:solidFill>
                  <a:schemeClr val="dk1"/>
                </a:solidFill>
                <a:latin typeface="隶书" panose="02010509060101010101" pitchFamily="49" charset="-122"/>
                <a:ea typeface="隶书" panose="02010509060101010101" pitchFamily="49" charset="-122"/>
                <a:cs typeface="隶书" panose="02010509060101010101" pitchFamily="49" charset="-122"/>
                <a:sym typeface="+mn-ea"/>
              </a:rPr>
              <a:t>GB/T14308-2023</a:t>
            </a:r>
            <a:r>
              <a:rPr lang="zh-CN" altLang="en-US" sz="2000" dirty="0">
                <a:solidFill>
                  <a:schemeClr val="dk1"/>
                </a:solidFill>
                <a:latin typeface="隶书" panose="02010509060101010101" pitchFamily="49" charset="-122"/>
                <a:ea typeface="隶书" panose="02010509060101010101" pitchFamily="49" charset="-122"/>
                <a:cs typeface="隶书" panose="02010509060101010101" pitchFamily="49" charset="-122"/>
                <a:sym typeface="+mn-ea"/>
              </a:rPr>
              <a:t>）（表</a:t>
            </a:r>
            <a:r>
              <a:rPr lang="en-US" altLang="zh-CN" sz="2000" dirty="0">
                <a:solidFill>
                  <a:schemeClr val="dk1"/>
                </a:solidFill>
                <a:latin typeface="隶书" panose="02010509060101010101" pitchFamily="49" charset="-122"/>
                <a:ea typeface="隶书" panose="02010509060101010101" pitchFamily="49" charset="-122"/>
                <a:cs typeface="隶书" panose="02010509060101010101" pitchFamily="49" charset="-122"/>
                <a:sym typeface="+mn-ea"/>
              </a:rPr>
              <a:t>5-1-1</a:t>
            </a:r>
            <a:r>
              <a:rPr lang="zh-CN" altLang="en-US" sz="2000" dirty="0">
                <a:solidFill>
                  <a:schemeClr val="dk1"/>
                </a:solidFill>
                <a:latin typeface="隶书" panose="02010509060101010101" pitchFamily="49" charset="-122"/>
                <a:ea typeface="隶书" panose="02010509060101010101" pitchFamily="49" charset="-122"/>
                <a:cs typeface="隶书" panose="02010509060101010101" pitchFamily="49" charset="-122"/>
                <a:sym typeface="+mn-ea"/>
              </a:rPr>
              <a:t>《中华人民共和国国家标准旅游饭店星级的划分与评定》</a:t>
            </a:r>
            <a:r>
              <a:rPr lang="en-US" altLang="zh-CN" sz="2000" dirty="0">
                <a:solidFill>
                  <a:schemeClr val="dk1"/>
                </a:solidFill>
                <a:latin typeface="隶书" panose="02010509060101010101" pitchFamily="49" charset="-122"/>
                <a:ea typeface="隶书" panose="02010509060101010101" pitchFamily="49" charset="-122"/>
                <a:cs typeface="隶书" panose="02010509060101010101" pitchFamily="49" charset="-122"/>
                <a:sym typeface="+mn-ea"/>
              </a:rPr>
              <a:t>——</a:t>
            </a:r>
            <a:r>
              <a:rPr lang="zh-CN" altLang="en-US" sz="2000" dirty="0">
                <a:solidFill>
                  <a:schemeClr val="dk1"/>
                </a:solidFill>
                <a:latin typeface="隶书" panose="02010509060101010101" pitchFamily="49" charset="-122"/>
                <a:ea typeface="隶书" panose="02010509060101010101" pitchFamily="49" charset="-122"/>
                <a:cs typeface="隶书" panose="02010509060101010101" pitchFamily="49" charset="-122"/>
                <a:sym typeface="+mn-ea"/>
              </a:rPr>
              <a:t>前厅）。</a:t>
            </a:r>
            <a:endParaRPr lang="zh-CN" altLang="en-US" sz="2000" dirty="0">
              <a:solidFill>
                <a:schemeClr val="dk1"/>
              </a:solidFill>
              <a:latin typeface="隶书" panose="02010509060101010101" pitchFamily="49" charset="-122"/>
              <a:ea typeface="隶书" panose="02010509060101010101" pitchFamily="49" charset="-122"/>
              <a:cs typeface="隶书" panose="02010509060101010101" pitchFamily="49" charset="-122"/>
              <a:sym typeface="+mn-ea"/>
            </a:endParaRPr>
          </a:p>
          <a:p>
            <a:pPr eaLnBrk="1" hangingPunct="1">
              <a:lnSpc>
                <a:spcPts val="2300"/>
              </a:lnSpc>
              <a:spcBef>
                <a:spcPct val="20000"/>
              </a:spcBef>
              <a:spcAft>
                <a:spcPct val="20000"/>
              </a:spcAft>
              <a:buClr>
                <a:srgbClr val="FF0000"/>
              </a:buClr>
            </a:pPr>
            <a:endParaRPr lang="zh-CN" altLang="en-US" sz="2000" dirty="0">
              <a:solidFill>
                <a:schemeClr val="dk1"/>
              </a:solidFill>
              <a:latin typeface="隶书" panose="02010509060101010101" pitchFamily="49" charset="-122"/>
              <a:ea typeface="隶书" panose="02010509060101010101" pitchFamily="49" charset="-122"/>
              <a:cs typeface="隶书" panose="02010509060101010101" pitchFamily="49" charset="-122"/>
              <a:sym typeface="+mn-ea"/>
            </a:endParaRPr>
          </a:p>
        </p:txBody>
      </p:sp>
      <p:sp>
        <p:nvSpPr>
          <p:cNvPr id="7" name="标题 1"/>
          <p:cNvSpPr>
            <a:spLocks noGrp="1"/>
          </p:cNvSpPr>
          <p:nvPr>
            <p:ph type="title"/>
          </p:nvPr>
        </p:nvSpPr>
        <p:spPr>
          <a:xfrm>
            <a:off x="1545156" y="508530"/>
            <a:ext cx="5237383" cy="933450"/>
          </a:xfrm>
        </p:spPr>
        <p:txBody>
          <a:bodyPr>
            <a:noAutofit/>
          </a:bodyPr>
          <a:lstStyle/>
          <a:p>
            <a:r>
              <a:rPr lang="zh-CN" altLang="en-US" sz="3200" dirty="0">
                <a:solidFill>
                  <a:schemeClr val="dk1"/>
                </a:solidFill>
                <a:latin typeface="隶书" panose="02010509060101010101" pitchFamily="49" charset="-122"/>
                <a:ea typeface="隶书" panose="02010509060101010101" pitchFamily="49" charset="-122"/>
                <a:cs typeface="隶书" panose="02010509060101010101" pitchFamily="49" charset="-122"/>
                <a:sym typeface="+mn-ea"/>
              </a:rPr>
              <a:t>二、国标要求</a:t>
            </a:r>
            <a:endParaRPr lang="zh-CN" altLang="en-US" sz="3200" dirty="0"/>
          </a:p>
        </p:txBody>
      </p:sp>
      <p:graphicFrame>
        <p:nvGraphicFramePr>
          <p:cNvPr id="3" name="表格 2"/>
          <p:cNvGraphicFramePr/>
          <p:nvPr>
            <p:custDataLst>
              <p:tags r:id="rId1"/>
            </p:custDataLst>
          </p:nvPr>
        </p:nvGraphicFramePr>
        <p:xfrm>
          <a:off x="1849120" y="2516505"/>
          <a:ext cx="8836660" cy="3359150"/>
        </p:xfrm>
        <a:graphic>
          <a:graphicData uri="http://schemas.openxmlformats.org/drawingml/2006/table">
            <a:tbl>
              <a:tblPr/>
              <a:tblGrid>
                <a:gridCol w="706120"/>
                <a:gridCol w="8130540"/>
              </a:tblGrid>
              <a:tr h="164465">
                <a:tc gridSpan="2">
                  <a:txBody>
                    <a:bodyPr/>
                    <a:p>
                      <a:pPr marL="0" indent="0" algn="ctr" fontAlgn="ctr">
                        <a:spcBef>
                          <a:spcPct val="0"/>
                        </a:spcBef>
                        <a:spcAft>
                          <a:spcPct val="0"/>
                        </a:spcAft>
                      </a:pPr>
                      <a:r>
                        <a:rPr lang="zh-CN" sz="1200" b="1" i="0">
                          <a:solidFill>
                            <a:srgbClr val="000000"/>
                          </a:solidFill>
                          <a:latin typeface="宋体" panose="02010600030101010101" pitchFamily="2" charset="-122"/>
                          <a:ea typeface="宋体" panose="02010600030101010101" pitchFamily="2" charset="-122"/>
                        </a:rPr>
                        <a:t>表</a:t>
                      </a:r>
                      <a:r>
                        <a:rPr lang="en-US" altLang="zh-CN" sz="1200" b="1" i="0">
                          <a:solidFill>
                            <a:srgbClr val="000000"/>
                          </a:solidFill>
                          <a:latin typeface="宋体" panose="02010600030101010101" pitchFamily="2" charset="-122"/>
                          <a:ea typeface="宋体" panose="02010600030101010101" pitchFamily="2" charset="-122"/>
                        </a:rPr>
                        <a:t>5-1-1《</a:t>
                      </a:r>
                      <a:r>
                        <a:rPr lang="zh-CN" altLang="en-US" sz="1200" b="1" i="0">
                          <a:solidFill>
                            <a:srgbClr val="000000"/>
                          </a:solidFill>
                          <a:latin typeface="宋体" panose="02010600030101010101" pitchFamily="2" charset="-122"/>
                          <a:ea typeface="宋体" panose="02010600030101010101" pitchFamily="2" charset="-122"/>
                        </a:rPr>
                        <a:t>中华人民共和国国家标准旅游饭店星级的划分与评定</a:t>
                      </a:r>
                      <a:r>
                        <a:rPr lang="en-US" altLang="zh-CN" sz="1200" b="1" i="0">
                          <a:solidFill>
                            <a:srgbClr val="000000"/>
                          </a:solidFill>
                          <a:latin typeface="宋体" panose="02010600030101010101" pitchFamily="2" charset="-122"/>
                          <a:ea typeface="宋体" panose="02010600030101010101" pitchFamily="2" charset="-122"/>
                        </a:rPr>
                        <a:t>》</a:t>
                      </a:r>
                      <a:r>
                        <a:rPr lang="zh-CN" altLang="en-US" sz="1200" b="1" i="0">
                          <a:solidFill>
                            <a:srgbClr val="000000"/>
                          </a:solidFill>
                          <a:latin typeface="宋体" panose="02010600030101010101" pitchFamily="2" charset="-122"/>
                          <a:ea typeface="宋体" panose="02010600030101010101" pitchFamily="2" charset="-122"/>
                        </a:rPr>
                        <a:t>－前厅</a:t>
                      </a:r>
                      <a:endParaRPr lang="zh-CN" altLang="en-US" sz="1200" b="1" i="0">
                        <a:solidFill>
                          <a:srgbClr val="000000"/>
                        </a:solidFill>
                        <a:latin typeface="宋体" panose="02010600030101010101" pitchFamily="2" charset="-122"/>
                        <a:ea typeface="宋体" panose="02010600030101010101" pitchFamily="2" charset="-122"/>
                      </a:endParaRPr>
                    </a:p>
                  </a:txBody>
                  <a:tcPr marL="68580" marR="68580" marT="0" marB="0" anchor="ctr" anchorCtr="0">
                    <a:lnL>
                      <a:noFill/>
                    </a:lnL>
                    <a:lnR>
                      <a:noFill/>
                    </a:lnR>
                    <a:lnT>
                      <a:noFill/>
                    </a:lnT>
                    <a:lnB w="6350" cap="flat" cmpd="sng">
                      <a:solidFill>
                        <a:srgbClr val="000008"/>
                      </a:solidFill>
                      <a:prstDash val="solid"/>
                      <a:headEnd type="none" w="med" len="med"/>
                      <a:tailEnd type="none" w="med" len="med"/>
                    </a:lnB>
                    <a:noFill/>
                  </a:tcPr>
                </a:tc>
                <a:tc hMerge="1">
                  <a:tcPr>
                    <a:lnR>
                      <a:noFill/>
                    </a:lnR>
                    <a:lnT>
                      <a:noFill/>
                    </a:lnT>
                    <a:lnB w="6350" cap="flat" cmpd="sng">
                      <a:solidFill>
                        <a:srgbClr val="000008"/>
                      </a:solidFill>
                      <a:prstDash val="solid"/>
                      <a:headEnd type="none" w="med" len="med"/>
                      <a:tailEnd type="none" w="med" len="med"/>
                    </a:lnB>
                  </a:tcPr>
                </a:tc>
              </a:tr>
              <a:tr h="153035">
                <a:tc>
                  <a:txBody>
                    <a:bodyPr/>
                    <a:p>
                      <a:pPr marL="0" indent="0" algn="ctr" fontAlgn="ctr">
                        <a:spcBef>
                          <a:spcPct val="0"/>
                        </a:spcBef>
                        <a:spcAft>
                          <a:spcPct val="0"/>
                        </a:spcAft>
                      </a:pPr>
                      <a:r>
                        <a:rPr lang="en-US" altLang="zh-CN" sz="1000" i="0">
                          <a:solidFill>
                            <a:srgbClr val="000000"/>
                          </a:solidFill>
                          <a:latin typeface="宋体" panose="02010600030101010101" pitchFamily="2" charset="-122"/>
                          <a:ea typeface="宋体" panose="02010600030101010101" pitchFamily="2" charset="-122"/>
                        </a:rPr>
                        <a:t>2 </a:t>
                      </a:r>
                      <a:endParaRPr lang="en-US" altLang="zh-CN" sz="1000" i="0">
                        <a:solidFill>
                          <a:srgbClr val="000000"/>
                        </a:solidFill>
                        <a:latin typeface="宋体" panose="02010600030101010101" pitchFamily="2" charset="-122"/>
                        <a:ea typeface="宋体" panose="02010600030101010101" pitchFamily="2"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p>
                      <a:pPr marL="0" indent="0" algn="l" fontAlgn="ctr">
                        <a:spcBef>
                          <a:spcPct val="0"/>
                        </a:spcBef>
                        <a:spcAft>
                          <a:spcPct val="0"/>
                        </a:spcAft>
                      </a:pPr>
                      <a:r>
                        <a:rPr lang="zh-CN" sz="1000" b="1" i="0">
                          <a:solidFill>
                            <a:srgbClr val="000000"/>
                          </a:solidFill>
                          <a:latin typeface="宋体" panose="02010600030101010101" pitchFamily="2" charset="-122"/>
                          <a:ea typeface="宋体" panose="02010600030101010101" pitchFamily="2" charset="-122"/>
                        </a:rPr>
                        <a:t>前厅</a:t>
                      </a:r>
                      <a:endParaRPr lang="zh-CN" sz="1000" b="1" i="0">
                        <a:solidFill>
                          <a:srgbClr val="000000"/>
                        </a:solidFill>
                        <a:latin typeface="宋体" panose="02010600030101010101" pitchFamily="2" charset="-122"/>
                        <a:ea typeface="宋体" panose="02010600030101010101" pitchFamily="2"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r>
              <a:tr h="175260">
                <a:tc>
                  <a:txBody>
                    <a:bodyPr/>
                    <a:p>
                      <a:pPr marL="0" indent="0" algn="ctr" fontAlgn="ctr">
                        <a:spcBef>
                          <a:spcPct val="0"/>
                        </a:spcBef>
                        <a:spcAft>
                          <a:spcPct val="0"/>
                        </a:spcAft>
                      </a:pPr>
                      <a:r>
                        <a:rPr lang="en-US" altLang="zh-CN" sz="1000" i="0">
                          <a:solidFill>
                            <a:srgbClr val="000000"/>
                          </a:solidFill>
                          <a:latin typeface="宋体" panose="02010600030101010101" pitchFamily="2" charset="-122"/>
                          <a:ea typeface="宋体" panose="02010600030101010101" pitchFamily="2" charset="-122"/>
                        </a:rPr>
                        <a:t>2.1 </a:t>
                      </a:r>
                      <a:endParaRPr lang="en-US" altLang="zh-CN" sz="1000" i="0">
                        <a:solidFill>
                          <a:srgbClr val="000000"/>
                        </a:solidFill>
                        <a:latin typeface="宋体" panose="02010600030101010101" pitchFamily="2" charset="-122"/>
                        <a:ea typeface="宋体" panose="02010600030101010101" pitchFamily="2" charset="-122"/>
                      </a:endParaRPr>
                    </a:p>
                  </a:txBody>
                  <a:tcPr marL="68580" marR="68580" marT="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marL="0" indent="0" algn="l" fontAlgn="ctr">
                        <a:spcBef>
                          <a:spcPct val="0"/>
                        </a:spcBef>
                        <a:spcAft>
                          <a:spcPct val="0"/>
                        </a:spcAft>
                      </a:pPr>
                      <a:r>
                        <a:rPr lang="zh-CN" sz="1000" i="0">
                          <a:solidFill>
                            <a:srgbClr val="000000"/>
                          </a:solidFill>
                          <a:latin typeface="宋体" panose="02010600030101010101" pitchFamily="2" charset="-122"/>
                          <a:ea typeface="宋体" panose="02010600030101010101" pitchFamily="2" charset="-122"/>
                        </a:rPr>
                        <a:t>功能划分合理，空间效果良好</a:t>
                      </a:r>
                      <a:endParaRPr lang="zh-CN" sz="1000" i="0">
                        <a:solidFill>
                          <a:srgbClr val="000000"/>
                        </a:solidFill>
                        <a:latin typeface="宋体" panose="02010600030101010101" pitchFamily="2" charset="-122"/>
                        <a:ea typeface="宋体" panose="02010600030101010101" pitchFamily="2" charset="-122"/>
                      </a:endParaRPr>
                    </a:p>
                  </a:txBody>
                  <a:tcPr marL="68580" marR="68580" marT="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0"/>
                      </a:solidFill>
                      <a:prstDash val="solid"/>
                      <a:headEnd type="none" w="med" len="med"/>
                      <a:tailEnd type="none" w="med" len="med"/>
                    </a:lnB>
                    <a:noFill/>
                  </a:tcPr>
                </a:tc>
              </a:tr>
              <a:tr h="206375">
                <a:tc>
                  <a:txBody>
                    <a:bodyPr/>
                    <a:p>
                      <a:pPr marL="0" indent="0" algn="ctr" fontAlgn="ctr">
                        <a:spcBef>
                          <a:spcPct val="0"/>
                        </a:spcBef>
                        <a:spcAft>
                          <a:spcPct val="0"/>
                        </a:spcAft>
                      </a:pPr>
                      <a:r>
                        <a:rPr lang="en-US" altLang="zh-CN" sz="1000" i="0">
                          <a:solidFill>
                            <a:srgbClr val="000000"/>
                          </a:solidFill>
                          <a:latin typeface="宋体" panose="02010600030101010101" pitchFamily="2" charset="-122"/>
                          <a:ea typeface="宋体" panose="02010600030101010101" pitchFamily="2" charset="-122"/>
                        </a:rPr>
                        <a:t>2.2 </a:t>
                      </a:r>
                      <a:endParaRPr lang="en-US" altLang="zh-CN" sz="1000" i="0">
                        <a:solidFill>
                          <a:srgbClr val="000000"/>
                        </a:solidFill>
                        <a:latin typeface="宋体" panose="02010600030101010101" pitchFamily="2" charset="-122"/>
                        <a:ea typeface="宋体" panose="02010600030101010101" pitchFamily="2" charset="-122"/>
                      </a:endParaRPr>
                    </a:p>
                  </a:txBody>
                  <a:tcPr marL="68580" marR="68580" marT="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marL="0" indent="0" algn="l" fontAlgn="ctr">
                        <a:spcBef>
                          <a:spcPct val="0"/>
                        </a:spcBef>
                        <a:spcAft>
                          <a:spcPct val="0"/>
                        </a:spcAft>
                      </a:pPr>
                      <a:r>
                        <a:rPr lang="zh-CN" sz="1000" i="0">
                          <a:solidFill>
                            <a:srgbClr val="000000"/>
                          </a:solidFill>
                          <a:latin typeface="宋体" panose="02010600030101010101" pitchFamily="2" charset="-122"/>
                          <a:ea typeface="宋体" panose="02010600030101010101" pitchFamily="2" charset="-122"/>
                        </a:rPr>
                        <a:t>装饰设计应有整体风格，装修精致，色调协调，光线充足，整体视觉效果和谐。</a:t>
                      </a:r>
                      <a:endParaRPr lang="zh-CN" sz="1000" i="0">
                        <a:solidFill>
                          <a:srgbClr val="000000"/>
                        </a:solidFill>
                        <a:latin typeface="宋体" panose="02010600030101010101" pitchFamily="2" charset="-122"/>
                        <a:ea typeface="宋体" panose="02010600030101010101" pitchFamily="2" charset="-122"/>
                      </a:endParaRPr>
                    </a:p>
                  </a:txBody>
                  <a:tcPr marL="68580" marR="68580" marT="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r>
              <a:tr h="292735">
                <a:tc>
                  <a:txBody>
                    <a:bodyPr/>
                    <a:p>
                      <a:pPr marL="0" indent="0" algn="ctr" fontAlgn="ctr">
                        <a:spcBef>
                          <a:spcPct val="0"/>
                        </a:spcBef>
                        <a:spcAft>
                          <a:spcPct val="0"/>
                        </a:spcAft>
                      </a:pPr>
                      <a:r>
                        <a:rPr lang="en-US" altLang="zh-CN" sz="1000" i="0">
                          <a:solidFill>
                            <a:srgbClr val="000000"/>
                          </a:solidFill>
                          <a:latin typeface="宋体" panose="02010600030101010101" pitchFamily="2" charset="-122"/>
                          <a:ea typeface="宋体" panose="02010600030101010101" pitchFamily="2" charset="-122"/>
                        </a:rPr>
                        <a:t>2.3 </a:t>
                      </a:r>
                      <a:endParaRPr lang="en-US" altLang="zh-CN" sz="1000" i="0">
                        <a:solidFill>
                          <a:srgbClr val="000000"/>
                        </a:solidFill>
                        <a:latin typeface="宋体" panose="02010600030101010101" pitchFamily="2" charset="-122"/>
                        <a:ea typeface="宋体" panose="02010600030101010101" pitchFamily="2" charset="-122"/>
                      </a:endParaRPr>
                    </a:p>
                  </a:txBody>
                  <a:tcPr marL="68580" marR="68580" marT="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marL="0" indent="0" algn="l" fontAlgn="ctr">
                        <a:spcBef>
                          <a:spcPct val="0"/>
                        </a:spcBef>
                        <a:spcAft>
                          <a:spcPct val="0"/>
                        </a:spcAft>
                      </a:pPr>
                      <a:r>
                        <a:rPr lang="zh-CN" sz="1000" i="0">
                          <a:solidFill>
                            <a:srgbClr val="000000"/>
                          </a:solidFill>
                          <a:latin typeface="宋体" panose="02010600030101010101" pitchFamily="2" charset="-122"/>
                          <a:ea typeface="宋体" panose="02010600030101010101" pitchFamily="2" charset="-122"/>
                        </a:rPr>
                        <a:t>前厅接待台（区）应位置合理，接待人员应</a:t>
                      </a:r>
                      <a:r>
                        <a:rPr lang="en-US" altLang="zh-CN" sz="1000" i="0">
                          <a:solidFill>
                            <a:srgbClr val="000000"/>
                          </a:solidFill>
                          <a:latin typeface="宋体" panose="02010600030101010101" pitchFamily="2" charset="-122"/>
                          <a:ea typeface="宋体" panose="02010600030101010101" pitchFamily="2" charset="-122"/>
                        </a:rPr>
                        <a:t>24h</a:t>
                      </a:r>
                      <a:r>
                        <a:rPr lang="zh-CN" altLang="en-US" sz="1000" i="0">
                          <a:solidFill>
                            <a:srgbClr val="000000"/>
                          </a:solidFill>
                          <a:latin typeface="宋体" panose="02010600030101010101" pitchFamily="2" charset="-122"/>
                          <a:ea typeface="宋体" panose="02010600030101010101" pitchFamily="2" charset="-122"/>
                        </a:rPr>
                        <a:t>提供接待、问询、结账、留言服务，并能提供总账单结账</a:t>
                      </a:r>
                      <a:r>
                        <a:rPr lang="zh-CN" sz="1000" i="0">
                          <a:solidFill>
                            <a:srgbClr val="000000"/>
                          </a:solidFill>
                          <a:latin typeface="宋体" panose="02010600030101010101" pitchFamily="2" charset="-122"/>
                          <a:ea typeface="宋体" panose="02010600030101010101" pitchFamily="2" charset="-122"/>
                        </a:rPr>
                        <a:t>（信用卡结算、现金结账、电子支付）服务。</a:t>
                      </a:r>
                      <a:endParaRPr lang="zh-CN" sz="1000" i="0">
                        <a:solidFill>
                          <a:srgbClr val="000000"/>
                        </a:solidFill>
                        <a:latin typeface="宋体" panose="02010600030101010101" pitchFamily="2" charset="-122"/>
                        <a:ea typeface="宋体" panose="02010600030101010101" pitchFamily="2" charset="-122"/>
                      </a:endParaRPr>
                    </a:p>
                  </a:txBody>
                  <a:tcPr marL="68580" marR="68580" marT="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r>
              <a:tr h="243840">
                <a:tc>
                  <a:txBody>
                    <a:bodyPr/>
                    <a:p>
                      <a:pPr marL="0" indent="0" algn="ctr" fontAlgn="ctr">
                        <a:spcBef>
                          <a:spcPct val="0"/>
                        </a:spcBef>
                        <a:spcAft>
                          <a:spcPct val="0"/>
                        </a:spcAft>
                      </a:pPr>
                      <a:r>
                        <a:rPr lang="en-US" altLang="zh-CN" sz="1000" i="0">
                          <a:solidFill>
                            <a:srgbClr val="000000"/>
                          </a:solidFill>
                          <a:latin typeface="宋体" panose="02010600030101010101" pitchFamily="2" charset="-122"/>
                          <a:ea typeface="宋体" panose="02010600030101010101" pitchFamily="2" charset="-122"/>
                        </a:rPr>
                        <a:t>2.4 </a:t>
                      </a:r>
                      <a:endParaRPr lang="en-US" altLang="zh-CN" sz="1000" i="0">
                        <a:solidFill>
                          <a:srgbClr val="000000"/>
                        </a:solidFill>
                        <a:latin typeface="宋体" panose="02010600030101010101" pitchFamily="2" charset="-122"/>
                        <a:ea typeface="宋体" panose="02010600030101010101" pitchFamily="2" charset="-122"/>
                      </a:endParaRPr>
                    </a:p>
                  </a:txBody>
                  <a:tcPr marL="68580" marR="68580" marT="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marL="0" indent="0" algn="l" fontAlgn="ctr">
                        <a:spcBef>
                          <a:spcPct val="0"/>
                        </a:spcBef>
                        <a:spcAft>
                          <a:spcPct val="0"/>
                        </a:spcAft>
                      </a:pPr>
                      <a:r>
                        <a:rPr lang="zh-CN" sz="1000" i="0">
                          <a:solidFill>
                            <a:srgbClr val="000000"/>
                          </a:solidFill>
                          <a:latin typeface="宋体" panose="02010600030101010101" pitchFamily="2" charset="-122"/>
                          <a:ea typeface="宋体" panose="02010600030101010101" pitchFamily="2" charset="-122"/>
                        </a:rPr>
                        <a:t>应专设行李寄存处，配备专用行李车。</a:t>
                      </a:r>
                      <a:endParaRPr lang="zh-CN" sz="1000" i="0">
                        <a:solidFill>
                          <a:srgbClr val="000000"/>
                        </a:solidFill>
                        <a:latin typeface="宋体" panose="02010600030101010101" pitchFamily="2" charset="-122"/>
                        <a:ea typeface="宋体" panose="02010600030101010101" pitchFamily="2" charset="-122"/>
                      </a:endParaRPr>
                    </a:p>
                  </a:txBody>
                  <a:tcPr marL="68580" marR="68580" marT="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r>
              <a:tr h="274955">
                <a:tc>
                  <a:txBody>
                    <a:bodyPr/>
                    <a:p>
                      <a:pPr marL="0" indent="0" algn="ctr" fontAlgn="ctr">
                        <a:spcBef>
                          <a:spcPct val="0"/>
                        </a:spcBef>
                        <a:spcAft>
                          <a:spcPct val="0"/>
                        </a:spcAft>
                      </a:pPr>
                      <a:r>
                        <a:rPr lang="en-US" altLang="zh-CN" sz="1000" i="0">
                          <a:solidFill>
                            <a:srgbClr val="000000"/>
                          </a:solidFill>
                          <a:latin typeface="宋体" panose="02010600030101010101" pitchFamily="2" charset="-122"/>
                          <a:ea typeface="宋体" panose="02010600030101010101" pitchFamily="2" charset="-122"/>
                        </a:rPr>
                        <a:t>2.5 </a:t>
                      </a:r>
                      <a:endParaRPr lang="en-US" altLang="zh-CN" sz="1000" i="0">
                        <a:solidFill>
                          <a:srgbClr val="000000"/>
                        </a:solidFill>
                        <a:latin typeface="宋体" panose="02010600030101010101" pitchFamily="2" charset="-122"/>
                        <a:ea typeface="宋体" panose="02010600030101010101" pitchFamily="2" charset="-122"/>
                      </a:endParaRPr>
                    </a:p>
                  </a:txBody>
                  <a:tcPr marL="68580" marR="68580" marT="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marL="0" indent="0" algn="l" fontAlgn="ctr">
                        <a:spcBef>
                          <a:spcPct val="0"/>
                        </a:spcBef>
                        <a:spcAft>
                          <a:spcPct val="0"/>
                        </a:spcAft>
                      </a:pPr>
                      <a:r>
                        <a:rPr lang="zh-CN" sz="1000" i="0">
                          <a:solidFill>
                            <a:srgbClr val="000000"/>
                          </a:solidFill>
                          <a:latin typeface="宋体" panose="02010600030101010101" pitchFamily="2" charset="-122"/>
                          <a:ea typeface="宋体" panose="02010600030101010101" pitchFamily="2" charset="-122"/>
                        </a:rPr>
                        <a:t>应提供饭店介绍、服务项目、客房价格信息和所在城市的旅游、文化娱乐信息。</a:t>
                      </a:r>
                      <a:endParaRPr lang="zh-CN" sz="1000" i="0">
                        <a:solidFill>
                          <a:srgbClr val="000000"/>
                        </a:solidFill>
                        <a:latin typeface="宋体" panose="02010600030101010101" pitchFamily="2" charset="-122"/>
                        <a:ea typeface="宋体" panose="02010600030101010101" pitchFamily="2" charset="-122"/>
                      </a:endParaRPr>
                    </a:p>
                  </a:txBody>
                  <a:tcPr marL="68580" marR="68580" marT="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r>
              <a:tr h="292735">
                <a:tc>
                  <a:txBody>
                    <a:bodyPr/>
                    <a:p>
                      <a:pPr marL="0" indent="0" algn="ctr" fontAlgn="ctr">
                        <a:spcBef>
                          <a:spcPct val="0"/>
                        </a:spcBef>
                        <a:spcAft>
                          <a:spcPct val="0"/>
                        </a:spcAft>
                      </a:pPr>
                      <a:r>
                        <a:rPr lang="en-US" altLang="zh-CN" sz="1000" i="0">
                          <a:solidFill>
                            <a:srgbClr val="000000"/>
                          </a:solidFill>
                          <a:latin typeface="宋体" panose="02010600030101010101" pitchFamily="2" charset="-122"/>
                          <a:ea typeface="宋体" panose="02010600030101010101" pitchFamily="2" charset="-122"/>
                        </a:rPr>
                        <a:t>2.6 </a:t>
                      </a:r>
                      <a:endParaRPr lang="en-US" altLang="zh-CN" sz="1000" i="0">
                        <a:solidFill>
                          <a:srgbClr val="000000"/>
                        </a:solidFill>
                        <a:latin typeface="宋体" panose="02010600030101010101" pitchFamily="2" charset="-122"/>
                        <a:ea typeface="宋体" panose="02010600030101010101" pitchFamily="2" charset="-122"/>
                      </a:endParaRPr>
                    </a:p>
                  </a:txBody>
                  <a:tcPr marL="68580" marR="68580" marT="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marL="0" indent="0" algn="l" fontAlgn="ctr">
                        <a:spcBef>
                          <a:spcPct val="0"/>
                        </a:spcBef>
                        <a:spcAft>
                          <a:spcPct val="0"/>
                        </a:spcAft>
                      </a:pPr>
                      <a:r>
                        <a:rPr lang="zh-CN" sz="1000" i="0">
                          <a:solidFill>
                            <a:srgbClr val="000000"/>
                          </a:solidFill>
                          <a:latin typeface="宋体" panose="02010600030101010101" pitchFamily="2" charset="-122"/>
                          <a:ea typeface="宋体" panose="02010600030101010101" pitchFamily="2" charset="-122"/>
                        </a:rPr>
                        <a:t>门厅及主要公共区域应有无障碍出入坡道，配备轮椅，有无障碍专用卫生间或厕位，为残障人士提供必要的服务。</a:t>
                      </a:r>
                      <a:endParaRPr lang="zh-CN" sz="1000" i="0">
                        <a:solidFill>
                          <a:srgbClr val="000000"/>
                        </a:solidFill>
                        <a:latin typeface="宋体" panose="02010600030101010101" pitchFamily="2" charset="-122"/>
                        <a:ea typeface="宋体" panose="02010600030101010101" pitchFamily="2" charset="-122"/>
                      </a:endParaRPr>
                    </a:p>
                  </a:txBody>
                  <a:tcPr marL="68580" marR="68580" marT="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r>
              <a:tr h="251460">
                <a:tc>
                  <a:txBody>
                    <a:bodyPr/>
                    <a:p>
                      <a:pPr marL="0" indent="0" algn="ctr" fontAlgn="ctr">
                        <a:spcBef>
                          <a:spcPct val="0"/>
                        </a:spcBef>
                        <a:spcAft>
                          <a:spcPct val="0"/>
                        </a:spcAft>
                      </a:pPr>
                      <a:r>
                        <a:rPr lang="en-US" altLang="zh-CN" sz="1000" i="0">
                          <a:solidFill>
                            <a:srgbClr val="000000"/>
                          </a:solidFill>
                          <a:latin typeface="宋体" panose="02010600030101010101" pitchFamily="2" charset="-122"/>
                          <a:ea typeface="宋体" panose="02010600030101010101" pitchFamily="2" charset="-122"/>
                        </a:rPr>
                        <a:t>2.7 </a:t>
                      </a:r>
                      <a:endParaRPr lang="en-US" altLang="zh-CN" sz="1000" i="0">
                        <a:solidFill>
                          <a:srgbClr val="000000"/>
                        </a:solidFill>
                        <a:latin typeface="宋体" panose="02010600030101010101" pitchFamily="2" charset="-122"/>
                        <a:ea typeface="宋体" panose="02010600030101010101" pitchFamily="2" charset="-122"/>
                      </a:endParaRPr>
                    </a:p>
                  </a:txBody>
                  <a:tcPr marL="68580" marR="68580" marT="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marL="0" indent="0" algn="l" fontAlgn="ctr">
                        <a:spcBef>
                          <a:spcPct val="0"/>
                        </a:spcBef>
                        <a:spcAft>
                          <a:spcPct val="0"/>
                        </a:spcAft>
                      </a:pPr>
                      <a:r>
                        <a:rPr lang="zh-CN" sz="1000" i="0">
                          <a:solidFill>
                            <a:srgbClr val="000000"/>
                          </a:solidFill>
                          <a:latin typeface="宋体" panose="02010600030101010101" pitchFamily="2" charset="-122"/>
                          <a:ea typeface="宋体" panose="02010600030101010101" pitchFamily="2" charset="-122"/>
                        </a:rPr>
                        <a:t>应</a:t>
                      </a:r>
                      <a:r>
                        <a:rPr lang="en-US" altLang="zh-CN" sz="1000" i="0">
                          <a:solidFill>
                            <a:srgbClr val="000000"/>
                          </a:solidFill>
                          <a:latin typeface="宋体" panose="02010600030101010101" pitchFamily="2" charset="-122"/>
                          <a:ea typeface="宋体" panose="02010600030101010101" pitchFamily="2" charset="-122"/>
                        </a:rPr>
                        <a:t>24h</a:t>
                      </a:r>
                      <a:r>
                        <a:rPr lang="zh-CN" altLang="en-US" sz="1000" i="0">
                          <a:solidFill>
                            <a:srgbClr val="000000"/>
                          </a:solidFill>
                          <a:latin typeface="宋体" panose="02010600030101010101" pitchFamily="2" charset="-122"/>
                          <a:ea typeface="宋体" panose="02010600030101010101" pitchFamily="2" charset="-122"/>
                        </a:rPr>
                        <a:t>接受网络、电话或传真等渠道的客房预订</a:t>
                      </a:r>
                      <a:r>
                        <a:rPr lang="zh-CN" sz="1000" i="0">
                          <a:solidFill>
                            <a:srgbClr val="000000"/>
                          </a:solidFill>
                          <a:latin typeface="宋体" panose="02010600030101010101" pitchFamily="2" charset="-122"/>
                          <a:ea typeface="宋体" panose="02010600030101010101" pitchFamily="2" charset="-122"/>
                        </a:rPr>
                        <a:t>。</a:t>
                      </a:r>
                      <a:endParaRPr lang="zh-CN" sz="1000" i="0">
                        <a:solidFill>
                          <a:srgbClr val="000000"/>
                        </a:solidFill>
                        <a:latin typeface="宋体" panose="02010600030101010101" pitchFamily="2" charset="-122"/>
                        <a:ea typeface="宋体" panose="02010600030101010101" pitchFamily="2" charset="-122"/>
                      </a:endParaRPr>
                    </a:p>
                  </a:txBody>
                  <a:tcPr marL="68580" marR="68580" marT="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r>
              <a:tr h="221615">
                <a:tc>
                  <a:txBody>
                    <a:bodyPr/>
                    <a:p>
                      <a:pPr marL="0" indent="0" algn="ctr" fontAlgn="ctr">
                        <a:spcBef>
                          <a:spcPct val="0"/>
                        </a:spcBef>
                        <a:spcAft>
                          <a:spcPct val="0"/>
                        </a:spcAft>
                      </a:pPr>
                      <a:r>
                        <a:rPr lang="en-US" altLang="zh-CN" sz="1000" i="0">
                          <a:solidFill>
                            <a:srgbClr val="000000"/>
                          </a:solidFill>
                          <a:latin typeface="宋体" panose="02010600030101010101" pitchFamily="2" charset="-122"/>
                          <a:ea typeface="宋体" panose="02010600030101010101" pitchFamily="2" charset="-122"/>
                        </a:rPr>
                        <a:t>2.8 </a:t>
                      </a:r>
                      <a:endParaRPr lang="en-US" altLang="zh-CN" sz="1000" i="0">
                        <a:solidFill>
                          <a:srgbClr val="000000"/>
                        </a:solidFill>
                        <a:latin typeface="宋体" panose="02010600030101010101" pitchFamily="2" charset="-122"/>
                        <a:ea typeface="宋体" panose="02010600030101010101" pitchFamily="2" charset="-122"/>
                      </a:endParaRPr>
                    </a:p>
                  </a:txBody>
                  <a:tcPr marL="68580" marR="68580" marT="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marL="0" indent="0" algn="l" fontAlgn="ctr">
                        <a:spcBef>
                          <a:spcPct val="0"/>
                        </a:spcBef>
                        <a:spcAft>
                          <a:spcPct val="0"/>
                        </a:spcAft>
                      </a:pPr>
                      <a:r>
                        <a:rPr lang="zh-CN" sz="1000" i="0">
                          <a:solidFill>
                            <a:srgbClr val="000000"/>
                          </a:solidFill>
                          <a:latin typeface="宋体" panose="02010600030101010101" pitchFamily="2" charset="-122"/>
                          <a:ea typeface="宋体" panose="02010600030101010101" pitchFamily="2" charset="-122"/>
                        </a:rPr>
                        <a:t>应有</a:t>
                      </a:r>
                      <a:r>
                        <a:rPr lang="en-US" altLang="zh-CN" sz="1000" i="0">
                          <a:solidFill>
                            <a:srgbClr val="000000"/>
                          </a:solidFill>
                          <a:latin typeface="宋体" panose="02010600030101010101" pitchFamily="2" charset="-122"/>
                          <a:ea typeface="宋体" panose="02010600030101010101" pitchFamily="2" charset="-122"/>
                        </a:rPr>
                        <a:t>24h</a:t>
                      </a:r>
                      <a:r>
                        <a:rPr lang="zh-CN" altLang="en-US" sz="1000" i="0">
                          <a:solidFill>
                            <a:srgbClr val="000000"/>
                          </a:solidFill>
                          <a:latin typeface="宋体" panose="02010600030101010101" pitchFamily="2" charset="-122"/>
                          <a:ea typeface="宋体" panose="02010600030101010101" pitchFamily="2" charset="-122"/>
                        </a:rPr>
                        <a:t>在岗的专职安保人员</a:t>
                      </a:r>
                      <a:r>
                        <a:rPr lang="zh-CN" sz="1000" i="0">
                          <a:solidFill>
                            <a:srgbClr val="000000"/>
                          </a:solidFill>
                          <a:latin typeface="宋体" panose="02010600030101010101" pitchFamily="2" charset="-122"/>
                          <a:ea typeface="宋体" panose="02010600030101010101" pitchFamily="2" charset="-122"/>
                        </a:rPr>
                        <a:t>。</a:t>
                      </a:r>
                      <a:endParaRPr lang="zh-CN" sz="1000" i="0">
                        <a:solidFill>
                          <a:srgbClr val="000000"/>
                        </a:solidFill>
                        <a:latin typeface="宋体" panose="02010600030101010101" pitchFamily="2" charset="-122"/>
                        <a:ea typeface="宋体" panose="02010600030101010101" pitchFamily="2" charset="-122"/>
                      </a:endParaRPr>
                    </a:p>
                  </a:txBody>
                  <a:tcPr marL="68580" marR="68580" marT="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r>
              <a:tr h="182880">
                <a:tc>
                  <a:txBody>
                    <a:bodyPr/>
                    <a:p>
                      <a:pPr marL="0" indent="0" algn="ctr" fontAlgn="ctr">
                        <a:spcBef>
                          <a:spcPct val="0"/>
                        </a:spcBef>
                        <a:spcAft>
                          <a:spcPct val="0"/>
                        </a:spcAft>
                      </a:pPr>
                      <a:r>
                        <a:rPr lang="en-US" altLang="zh-CN" sz="1000" i="0">
                          <a:solidFill>
                            <a:srgbClr val="000000"/>
                          </a:solidFill>
                          <a:latin typeface="宋体" panose="02010600030101010101" pitchFamily="2" charset="-122"/>
                          <a:ea typeface="宋体" panose="02010600030101010101" pitchFamily="2" charset="-122"/>
                        </a:rPr>
                        <a:t>2.9 </a:t>
                      </a:r>
                      <a:endParaRPr lang="en-US" altLang="zh-CN" sz="1000" i="0">
                        <a:solidFill>
                          <a:srgbClr val="000000"/>
                        </a:solidFill>
                        <a:latin typeface="宋体" panose="02010600030101010101" pitchFamily="2" charset="-122"/>
                        <a:ea typeface="宋体" panose="02010600030101010101" pitchFamily="2" charset="-122"/>
                      </a:endParaRPr>
                    </a:p>
                  </a:txBody>
                  <a:tcPr marL="68580" marR="68580" marT="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marL="0" indent="0" algn="l" fontAlgn="ctr">
                        <a:spcBef>
                          <a:spcPct val="0"/>
                        </a:spcBef>
                        <a:spcAft>
                          <a:spcPct val="0"/>
                        </a:spcAft>
                      </a:pPr>
                      <a:r>
                        <a:rPr lang="zh-CN" sz="1000" i="0">
                          <a:solidFill>
                            <a:srgbClr val="000000"/>
                          </a:solidFill>
                          <a:latin typeface="宋体" panose="02010600030101010101" pitchFamily="2" charset="-122"/>
                          <a:ea typeface="宋体" panose="02010600030101010101" pitchFamily="2" charset="-122"/>
                        </a:rPr>
                        <a:t>应有专职人员</a:t>
                      </a:r>
                      <a:r>
                        <a:rPr lang="en-US" altLang="zh-CN" sz="1000" i="0">
                          <a:solidFill>
                            <a:srgbClr val="000000"/>
                          </a:solidFill>
                          <a:latin typeface="宋体" panose="02010600030101010101" pitchFamily="2" charset="-122"/>
                          <a:ea typeface="宋体" panose="02010600030101010101" pitchFamily="2" charset="-122"/>
                        </a:rPr>
                        <a:t>16h</a:t>
                      </a:r>
                      <a:r>
                        <a:rPr lang="zh-CN" altLang="en-US" sz="1000" i="0">
                          <a:solidFill>
                            <a:srgbClr val="000000"/>
                          </a:solidFill>
                          <a:latin typeface="宋体" panose="02010600030101010101" pitchFamily="2" charset="-122"/>
                          <a:ea typeface="宋体" panose="02010600030101010101" pitchFamily="2" charset="-122"/>
                        </a:rPr>
                        <a:t>提供迎宾服务，</a:t>
                      </a:r>
                      <a:r>
                        <a:rPr lang="en-US" altLang="zh-CN" sz="1000" i="0">
                          <a:solidFill>
                            <a:srgbClr val="000000"/>
                          </a:solidFill>
                          <a:latin typeface="宋体" panose="02010600030101010101" pitchFamily="2" charset="-122"/>
                          <a:ea typeface="宋体" panose="02010600030101010101" pitchFamily="2" charset="-122"/>
                        </a:rPr>
                        <a:t>24h</a:t>
                      </a:r>
                      <a:r>
                        <a:rPr lang="zh-CN" altLang="en-US" sz="1000" i="0">
                          <a:solidFill>
                            <a:srgbClr val="000000"/>
                          </a:solidFill>
                          <a:latin typeface="宋体" panose="02010600030101010101" pitchFamily="2" charset="-122"/>
                          <a:ea typeface="宋体" panose="02010600030101010101" pitchFamily="2" charset="-122"/>
                        </a:rPr>
                        <a:t>提供行李服务</a:t>
                      </a:r>
                      <a:r>
                        <a:rPr lang="zh-CN" sz="1000" i="0">
                          <a:solidFill>
                            <a:srgbClr val="000000"/>
                          </a:solidFill>
                          <a:latin typeface="宋体" panose="02010600030101010101" pitchFamily="2" charset="-122"/>
                          <a:ea typeface="宋体" panose="02010600030101010101" pitchFamily="2" charset="-122"/>
                        </a:rPr>
                        <a:t>。</a:t>
                      </a:r>
                      <a:endParaRPr lang="zh-CN" sz="1000" i="0">
                        <a:solidFill>
                          <a:srgbClr val="000000"/>
                        </a:solidFill>
                        <a:latin typeface="宋体" panose="02010600030101010101" pitchFamily="2" charset="-122"/>
                        <a:ea typeface="宋体" panose="02010600030101010101" pitchFamily="2" charset="-122"/>
                      </a:endParaRPr>
                    </a:p>
                  </a:txBody>
                  <a:tcPr marL="68580" marR="68580" marT="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r>
              <a:tr h="182245">
                <a:tc>
                  <a:txBody>
                    <a:bodyPr/>
                    <a:p>
                      <a:pPr marL="0" indent="0" algn="ctr" fontAlgn="ctr">
                        <a:spcBef>
                          <a:spcPct val="0"/>
                        </a:spcBef>
                        <a:spcAft>
                          <a:spcPct val="0"/>
                        </a:spcAft>
                      </a:pPr>
                      <a:r>
                        <a:rPr lang="en-US" altLang="zh-CN" sz="1000" i="0">
                          <a:solidFill>
                            <a:srgbClr val="000000"/>
                          </a:solidFill>
                          <a:latin typeface="宋体" panose="02010600030101010101" pitchFamily="2" charset="-122"/>
                          <a:ea typeface="宋体" panose="02010600030101010101" pitchFamily="2" charset="-122"/>
                        </a:rPr>
                        <a:t>2.10 </a:t>
                      </a:r>
                      <a:endParaRPr lang="en-US" altLang="zh-CN" sz="1000" i="0">
                        <a:solidFill>
                          <a:srgbClr val="000000"/>
                        </a:solidFill>
                        <a:latin typeface="宋体" panose="02010600030101010101" pitchFamily="2" charset="-122"/>
                        <a:ea typeface="宋体" panose="02010600030101010101" pitchFamily="2" charset="-122"/>
                      </a:endParaRPr>
                    </a:p>
                  </a:txBody>
                  <a:tcPr marL="68580" marR="68580" marT="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marL="0" indent="0" algn="l" fontAlgn="ctr">
                        <a:spcBef>
                          <a:spcPct val="0"/>
                        </a:spcBef>
                        <a:spcAft>
                          <a:spcPct val="0"/>
                        </a:spcAft>
                      </a:pPr>
                      <a:r>
                        <a:rPr lang="zh-CN" sz="1000" i="0">
                          <a:solidFill>
                            <a:srgbClr val="000000"/>
                          </a:solidFill>
                          <a:latin typeface="宋体" panose="02010600030101010101" pitchFamily="2" charset="-122"/>
                          <a:ea typeface="宋体" panose="02010600030101010101" pitchFamily="2" charset="-122"/>
                        </a:rPr>
                        <a:t>应协助提供出租车叫车服务。</a:t>
                      </a:r>
                      <a:endParaRPr lang="zh-CN" sz="1000" i="0">
                        <a:solidFill>
                          <a:srgbClr val="000000"/>
                        </a:solidFill>
                        <a:latin typeface="宋体" panose="02010600030101010101" pitchFamily="2" charset="-122"/>
                        <a:ea typeface="宋体" panose="02010600030101010101" pitchFamily="2" charset="-122"/>
                      </a:endParaRPr>
                    </a:p>
                  </a:txBody>
                  <a:tcPr marL="68580" marR="68580" marT="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r>
              <a:tr h="244475">
                <a:tc>
                  <a:txBody>
                    <a:bodyPr/>
                    <a:p>
                      <a:pPr marL="0" indent="0" algn="ctr" fontAlgn="ctr">
                        <a:spcBef>
                          <a:spcPct val="0"/>
                        </a:spcBef>
                        <a:spcAft>
                          <a:spcPct val="0"/>
                        </a:spcAft>
                      </a:pPr>
                      <a:r>
                        <a:rPr lang="en-US" altLang="zh-CN" sz="1000" i="0">
                          <a:solidFill>
                            <a:srgbClr val="000000"/>
                          </a:solidFill>
                          <a:latin typeface="宋体" panose="02010600030101010101" pitchFamily="2" charset="-122"/>
                          <a:ea typeface="宋体" panose="02010600030101010101" pitchFamily="2" charset="-122"/>
                        </a:rPr>
                        <a:t>2.11 </a:t>
                      </a:r>
                      <a:endParaRPr lang="en-US" altLang="zh-CN" sz="1000" i="0">
                        <a:solidFill>
                          <a:srgbClr val="000000"/>
                        </a:solidFill>
                        <a:latin typeface="宋体" panose="02010600030101010101" pitchFamily="2" charset="-122"/>
                        <a:ea typeface="宋体" panose="02010600030101010101" pitchFamily="2" charset="-122"/>
                      </a:endParaRPr>
                    </a:p>
                  </a:txBody>
                  <a:tcPr marL="68580" marR="68580" marT="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p>
                      <a:pPr marL="0" indent="0" algn="l" fontAlgn="ctr">
                        <a:spcBef>
                          <a:spcPct val="0"/>
                        </a:spcBef>
                        <a:spcAft>
                          <a:spcPct val="0"/>
                        </a:spcAft>
                      </a:pPr>
                      <a:r>
                        <a:rPr lang="zh-CN" sz="1000" i="0">
                          <a:solidFill>
                            <a:srgbClr val="000000"/>
                          </a:solidFill>
                          <a:latin typeface="宋体" panose="02010600030101010101" pitchFamily="2" charset="-122"/>
                          <a:ea typeface="宋体" panose="02010600030101010101" pitchFamily="2" charset="-122"/>
                        </a:rPr>
                        <a:t>应有管理人员</a:t>
                      </a:r>
                      <a:r>
                        <a:rPr lang="en-US" altLang="zh-CN" sz="1000" i="0">
                          <a:solidFill>
                            <a:srgbClr val="000000"/>
                          </a:solidFill>
                          <a:latin typeface="宋体" panose="02010600030101010101" pitchFamily="2" charset="-122"/>
                          <a:ea typeface="宋体" panose="02010600030101010101" pitchFamily="2" charset="-122"/>
                        </a:rPr>
                        <a:t>24h</a:t>
                      </a:r>
                      <a:r>
                        <a:rPr lang="zh-CN" altLang="en-US" sz="1000" i="0">
                          <a:solidFill>
                            <a:srgbClr val="000000"/>
                          </a:solidFill>
                          <a:latin typeface="宋体" panose="02010600030101010101" pitchFamily="2" charset="-122"/>
                          <a:ea typeface="宋体" panose="02010600030101010101" pitchFamily="2" charset="-122"/>
                        </a:rPr>
                        <a:t>在岗值班并处理宾客关系</a:t>
                      </a:r>
                      <a:r>
                        <a:rPr lang="zh-CN" sz="1000" i="0">
                          <a:solidFill>
                            <a:srgbClr val="000000"/>
                          </a:solidFill>
                          <a:latin typeface="宋体" panose="02010600030101010101" pitchFamily="2" charset="-122"/>
                          <a:ea typeface="宋体" panose="02010600030101010101" pitchFamily="2" charset="-122"/>
                        </a:rPr>
                        <a:t>。</a:t>
                      </a:r>
                      <a:endParaRPr lang="zh-CN" sz="1000" i="0">
                        <a:solidFill>
                          <a:srgbClr val="000000"/>
                        </a:solidFill>
                        <a:latin typeface="宋体" panose="02010600030101010101" pitchFamily="2" charset="-122"/>
                        <a:ea typeface="宋体" panose="02010600030101010101" pitchFamily="2" charset="-122"/>
                      </a:endParaRPr>
                    </a:p>
                  </a:txBody>
                  <a:tcPr marL="68580" marR="68580" marT="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8"/>
                      </a:solidFill>
                      <a:prstDash val="solid"/>
                      <a:headEnd type="none" w="med" len="med"/>
                      <a:tailEnd type="none" w="med" len="med"/>
                    </a:lnB>
                    <a:noFill/>
                  </a:tcPr>
                </a:tc>
              </a:tr>
              <a:tr h="236855">
                <a:tc>
                  <a:txBody>
                    <a:bodyPr/>
                    <a:p>
                      <a:pPr marL="0" indent="0" algn="ctr" fontAlgn="ctr">
                        <a:spcBef>
                          <a:spcPct val="0"/>
                        </a:spcBef>
                        <a:spcAft>
                          <a:spcPct val="0"/>
                        </a:spcAft>
                      </a:pPr>
                      <a:r>
                        <a:rPr lang="en-US" altLang="zh-CN" sz="1000" i="0">
                          <a:solidFill>
                            <a:srgbClr val="000000"/>
                          </a:solidFill>
                          <a:latin typeface="宋体" panose="02010600030101010101" pitchFamily="2" charset="-122"/>
                          <a:ea typeface="宋体" panose="02010600030101010101" pitchFamily="2" charset="-122"/>
                        </a:rPr>
                        <a:t>2.12 </a:t>
                      </a:r>
                      <a:endParaRPr lang="en-US" altLang="zh-CN" sz="1000" i="0">
                        <a:solidFill>
                          <a:srgbClr val="000000"/>
                        </a:solidFill>
                        <a:latin typeface="宋体" panose="02010600030101010101" pitchFamily="2" charset="-122"/>
                        <a:ea typeface="宋体" panose="02010600030101010101" pitchFamily="2"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p>
                      <a:pPr marL="0" indent="0" algn="l" fontAlgn="ctr">
                        <a:spcBef>
                          <a:spcPct val="0"/>
                        </a:spcBef>
                        <a:spcAft>
                          <a:spcPct val="0"/>
                        </a:spcAft>
                      </a:pPr>
                      <a:r>
                        <a:rPr lang="zh-CN" sz="1000" i="0">
                          <a:solidFill>
                            <a:srgbClr val="000000"/>
                          </a:solidFill>
                          <a:latin typeface="宋体" panose="02010600030101010101" pitchFamily="2" charset="-122"/>
                          <a:ea typeface="宋体" panose="02010600030101010101" pitchFamily="2" charset="-122"/>
                        </a:rPr>
                        <a:t>应提供礼宾服务。</a:t>
                      </a:r>
                      <a:endParaRPr lang="zh-CN" sz="1000" i="0">
                        <a:solidFill>
                          <a:srgbClr val="000000"/>
                        </a:solidFill>
                        <a:latin typeface="宋体" panose="02010600030101010101" pitchFamily="2" charset="-122"/>
                        <a:ea typeface="宋体" panose="02010600030101010101" pitchFamily="2"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r>
              <a:tr h="236220">
                <a:tc>
                  <a:txBody>
                    <a:bodyPr/>
                    <a:p>
                      <a:pPr marL="0" indent="0" algn="ctr" fontAlgn="ctr">
                        <a:spcBef>
                          <a:spcPct val="0"/>
                        </a:spcBef>
                        <a:spcAft>
                          <a:spcPct val="0"/>
                        </a:spcAft>
                      </a:pPr>
                      <a:r>
                        <a:rPr lang="en-US" altLang="zh-CN" sz="800" i="0">
                          <a:solidFill>
                            <a:srgbClr val="000000"/>
                          </a:solidFill>
                          <a:latin typeface="宋体" panose="02010600030101010101" pitchFamily="2" charset="-122"/>
                          <a:ea typeface="宋体" panose="02010600030101010101" pitchFamily="2" charset="-122"/>
                        </a:rPr>
                        <a:t> </a:t>
                      </a:r>
                      <a:endParaRPr lang="en-US" altLang="zh-CN" sz="800" i="0">
                        <a:solidFill>
                          <a:srgbClr val="000000"/>
                        </a:solidFill>
                        <a:latin typeface="宋体" panose="02010600030101010101" pitchFamily="2" charset="-122"/>
                        <a:ea typeface="宋体" panose="02010600030101010101" pitchFamily="2" charset="-122"/>
                      </a:endParaRPr>
                    </a:p>
                  </a:txBody>
                  <a:tcPr marL="68580" marR="68580" marT="0" marB="0" anchor="ctr" anchorCtr="0">
                    <a:lnL>
                      <a:noFill/>
                    </a:lnL>
                    <a:lnR>
                      <a:noFill/>
                    </a:lnR>
                    <a:lnT w="6350" cap="flat" cmpd="sng">
                      <a:solidFill>
                        <a:srgbClr val="000008"/>
                      </a:solidFill>
                      <a:prstDash val="solid"/>
                      <a:headEnd type="none" w="med" len="med"/>
                      <a:tailEnd type="none" w="med" len="med"/>
                    </a:lnT>
                    <a:lnB>
                      <a:noFill/>
                    </a:lnB>
                    <a:noFill/>
                  </a:tcPr>
                </a:tc>
                <a:tc>
                  <a:txBody>
                    <a:bodyPr/>
                    <a:p>
                      <a:pPr algn="l" fontAlgn="ctr">
                        <a:spcBef>
                          <a:spcPct val="0"/>
                        </a:spcBef>
                        <a:spcAft>
                          <a:spcPct val="0"/>
                        </a:spcAft>
                      </a:pPr>
                      <a:endParaRPr sz="800" i="0">
                        <a:solidFill>
                          <a:srgbClr val="000000"/>
                        </a:solidFill>
                        <a:latin typeface="宋体" panose="02010600030101010101" pitchFamily="2" charset="-122"/>
                        <a:ea typeface="宋体" panose="02010600030101010101" pitchFamily="2" charset="-122"/>
                      </a:endParaRPr>
                    </a:p>
                  </a:txBody>
                  <a:tcPr marL="68580" marR="68580" marT="0" marB="0" anchor="ctr" anchorCtr="0">
                    <a:lnL>
                      <a:noFill/>
                    </a:lnL>
                    <a:lnR>
                      <a:noFill/>
                    </a:lnR>
                    <a:lnT w="6350" cap="flat" cmpd="sng">
                      <a:solidFill>
                        <a:srgbClr val="000008"/>
                      </a:solidFill>
                      <a:prstDash val="solid"/>
                      <a:headEnd type="none" w="med" len="med"/>
                      <a:tailEnd type="none" w="med" len="med"/>
                    </a:lnT>
                    <a:lnB>
                      <a:noFill/>
                    </a:lnB>
                    <a:noFill/>
                  </a:tcPr>
                </a:tc>
              </a:tr>
            </a:tbl>
          </a:graphicData>
        </a:graphic>
      </p:graphicFrame>
      <p:sp>
        <p:nvSpPr>
          <p:cNvPr id="4" name="文本框 3"/>
          <p:cNvSpPr txBox="1"/>
          <p:nvPr/>
        </p:nvSpPr>
        <p:spPr>
          <a:xfrm>
            <a:off x="851535" y="5582285"/>
            <a:ext cx="10264140" cy="1008380"/>
          </a:xfrm>
          <a:prstGeom prst="rect">
            <a:avLst/>
          </a:prstGeom>
        </p:spPr>
        <p:txBody>
          <a:bodyPr>
            <a:noAutofit/>
          </a:bodyPr>
          <a:p>
            <a:pPr marL="0" indent="267970" algn="just" defTabSz="266700">
              <a:lnSpc>
                <a:spcPct val="100000"/>
              </a:lnSpc>
              <a:spcBef>
                <a:spcPct val="0"/>
              </a:spcBef>
              <a:spcAft>
                <a:spcPct val="0"/>
              </a:spcAft>
            </a:pPr>
            <a:r>
              <a:rPr lang="zh-CN" altLang="en-US" sz="2000" dirty="0">
                <a:solidFill>
                  <a:schemeClr val="dk1"/>
                </a:solidFill>
                <a:latin typeface="隶书" panose="02010509060101010101" pitchFamily="49" charset="-122"/>
                <a:ea typeface="隶书" panose="02010509060101010101" pitchFamily="49" charset="-122"/>
                <a:cs typeface="隶书" panose="02010509060101010101" pitchFamily="49" charset="-122"/>
              </a:rPr>
              <a:t>【解析】从国标的要求可以看出，对前厅的各岗位的具体详细要求，对各岗位的详细礼仪要求，我们逐一开始学习。</a:t>
            </a:r>
            <a:endParaRPr lang="zh-CN" altLang="en-US" sz="2000" dirty="0">
              <a:solidFill>
                <a:schemeClr val="dk1"/>
              </a:solidFill>
              <a:latin typeface="隶书" panose="02010509060101010101" pitchFamily="49" charset="-122"/>
              <a:ea typeface="隶书" panose="02010509060101010101" pitchFamily="49" charset="-122"/>
              <a:cs typeface="隶书" panose="02010509060101010101" pitchFamily="49" charset="-122"/>
            </a:endParaRPr>
          </a:p>
        </p:txBody>
      </p:sp>
    </p:spTree>
  </p:cSld>
  <p:clrMapOvr>
    <a:masterClrMapping/>
  </p:clrMapOvr>
  <p:transition spd="slow">
    <p:wipe dir="d"/>
  </p:transition>
  <p:timing>
    <p:tnLst>
      <p:par>
        <p:cTn id="1" dur="indefinite" restart="never" nodeType="tmRoot"/>
      </p:par>
    </p:tnLst>
  </p:timing>
</p:sld>
</file>

<file path=ppt/tags/tag1.xml><?xml version="1.0" encoding="utf-8"?>
<p:tagLst xmlns:p="http://schemas.openxmlformats.org/presentationml/2006/main">
  <p:tag name="TABLE_ENDDRAG_ORIGIN_RECT" val="695*264"/>
  <p:tag name="TABLE_ENDDRAG_RECT" val="145*198*695*264"/>
</p:tagLst>
</file>

<file path=ppt/tags/tag10.xml><?xml version="1.0" encoding="utf-8"?>
<p:tagLst xmlns:p="http://schemas.openxmlformats.org/presentationml/2006/main">
  <p:tag name="KSO_WM_UNIT_VALUE" val="140"/>
  <p:tag name="KSO_WM_UNIT_HIGHLIGHT" val="0"/>
  <p:tag name="KSO_WM_UNIT_COMPATIBLE" val="0"/>
  <p:tag name="KSO_WM_UNIT_DIAGRAM_ISNUMVISUAL" val="0"/>
  <p:tag name="KSO_WM_UNIT_DIAGRAM_ISREFERUNIT" val="0"/>
  <p:tag name="KSO_WM_UNIT_TYPE" val="l_h_f"/>
  <p:tag name="KSO_WM_UNIT_INDEX" val="1_2_1"/>
  <p:tag name="KSO_WM_UNIT_ID" val="diagram20233203_3*l_h_f*1_2_1"/>
  <p:tag name="KSO_WM_TEMPLATE_CATEGORY" val="diagram"/>
  <p:tag name="KSO_WM_TEMPLATE_INDEX" val="20233203"/>
  <p:tag name="KSO_WM_UNIT_LAYERLEVEL" val="1_1_1"/>
  <p:tag name="KSO_WM_TAG_VERSION" val="3.0"/>
  <p:tag name="KSO_WM_DIAGRAM_VERSION" val="3"/>
  <p:tag name="KSO_WM_DIAGRAM_COLOR_TRICK" val="1"/>
  <p:tag name="KSO_WM_DIAGRAM_COLOR_TEXT_CAN_REMOVE" val="n"/>
  <p:tag name="KSO_WM_UNIT_SUBTYPE" val="a"/>
  <p:tag name="KSO_WM_UNIT_NOCLEAR" val="0"/>
  <p:tag name="KSO_WM_DIAGRAM_GROUP_CODE" val="l1-1"/>
  <p:tag name="KSO_WM_DIAGRAM_MAX_ITEMCNT" val="4"/>
  <p:tag name="KSO_WM_DIAGRAM_MIN_ITEMCNT" val="2"/>
  <p:tag name="KSO_WM_DIAGRAM_VIRTUALLY_FRAME" val="{&quot;height&quot;:373.32769517649393,&quot;left&quot;:62.14999999999998,&quot;top&quot;:118.36115241175301,&quot;width&quot;:835.5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请单击此处添加正文内容，文字是您思想的提炼，请言简意赅的阐述您的观点。单击此处添加正文，文字是您思想的提炼。单击此处添加正文，文字是您思想的提炼，请言简意赅的阐述您的观点。单击此处添加正文，文字是您思想的提炼。单击此处添加正文，文字是您思想的提炼，请言简意赅的阐述您的观点"/>
  <p:tag name="KSO_WM_UNIT_TEXT_FILL_FORE_SCHEMECOLOR_INDEX" val="1"/>
  <p:tag name="KSO_WM_UNIT_TEXT_FILL_TYPE" val="1"/>
  <p:tag name="KSO_WM_UNIT_USESOURCEFORMAT_APPLY" val="1"/>
</p:tagLst>
</file>

<file path=ppt/tags/tag11.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3203_3*l_h_a*1_2_1"/>
  <p:tag name="KSO_WM_TEMPLATE_CATEGORY" val="diagram"/>
  <p:tag name="KSO_WM_TEMPLATE_INDEX" val="20233203"/>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73.32769517649393,&quot;left&quot;:62.14999999999998,&quot;top&quot;:118.36115241175301,&quot;width&quot;:835.5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f"/>
  <p:tag name="KSO_WM_UNIT_INDEX" val="1_4_1"/>
  <p:tag name="KSO_WM_UNIT_ID" val="diagram20233203_3*l_h_f*1_4_1"/>
  <p:tag name="KSO_WM_TEMPLATE_CATEGORY" val="diagram"/>
  <p:tag name="KSO_WM_TEMPLATE_INDEX" val="20233203"/>
  <p:tag name="KSO_WM_UNIT_LAYERLEVEL" val="1_1_1"/>
  <p:tag name="KSO_WM_TAG_VERSION" val="3.0"/>
  <p:tag name="KSO_WM_DIAGRAM_VERSION" val="3"/>
  <p:tag name="KSO_WM_DIAGRAM_COLOR_TRICK" val="1"/>
  <p:tag name="KSO_WM_DIAGRAM_COLOR_TEXT_CAN_REMOVE" val="n"/>
  <p:tag name="KSO_WM_UNIT_SUBTYPE" val="a"/>
  <p:tag name="KSO_WM_UNIT_NOCLEAR" val="0"/>
  <p:tag name="KSO_WM_DIAGRAM_GROUP_CODE" val="l1-1"/>
  <p:tag name="KSO_WM_DIAGRAM_MAX_ITEMCNT" val="4"/>
  <p:tag name="KSO_WM_DIAGRAM_MIN_ITEMCNT" val="2"/>
  <p:tag name="KSO_WM_DIAGRAM_VIRTUALLY_FRAME" val="{&quot;height&quot;:373.32769517649393,&quot;left&quot;:62.14999999999998,&quot;top&quot;:118.36115241175301,&quot;width&quot;:835.5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UNIT_VALUE" val="140"/>
  <p:tag name="KSO_WM_BEAUTIFY_FLAG" val="#wm#"/>
  <p:tag name="KSO_WM_UNIT_PRESET_TEXT" val="单击此处添加正文，文字是您思想的提炼，请言简意赅的阐述您的观点。单击添加正文，文字是您思想的提炼。单击添加正文，文字是您思想的提炼，请言简意赅的阐述您的观点。单击此处添加正文，文字是您思想的提炼。单击此处添加正文，文字是您思想的提炼，请言简意赅的阐述您的观点"/>
  <p:tag name="KSO_WM_UNIT_TEXT_FILL_FORE_SCHEMECOLOR_INDEX" val="1"/>
  <p:tag name="KSO_WM_UNIT_TEXT_FILL_TYPE" val="1"/>
  <p:tag name="KSO_WM_UNIT_USESOURCEFORMAT_APPLY" val="1"/>
</p:tagLst>
</file>

<file path=ppt/tags/tag13.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4_1"/>
  <p:tag name="KSO_WM_UNIT_ID" val="diagram20233203_3*l_h_a*1_4_1"/>
  <p:tag name="KSO_WM_TEMPLATE_CATEGORY" val="diagram"/>
  <p:tag name="KSO_WM_TEMPLATE_INDEX" val="20233203"/>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73.32769517649393,&quot;left&quot;:62.14999999999998,&quot;top&quot;:118.36115241175301,&quot;width&quot;:835.5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Lst>
</file>

<file path=ppt/tags/tag14.xml><?xml version="1.0" encoding="utf-8"?>
<p:tagLst xmlns:p="http://schemas.openxmlformats.org/presentationml/2006/main">
  <p:tag name="KSO_WM_UNIT_VALUE" val="140"/>
  <p:tag name="KSO_WM_UNIT_HIGHLIGHT" val="0"/>
  <p:tag name="KSO_WM_UNIT_COMPATIBLE" val="0"/>
  <p:tag name="KSO_WM_UNIT_DIAGRAM_ISNUMVISUAL" val="0"/>
  <p:tag name="KSO_WM_UNIT_DIAGRAM_ISREFERUNIT" val="0"/>
  <p:tag name="KSO_WM_UNIT_TYPE" val="l_h_f"/>
  <p:tag name="KSO_WM_UNIT_INDEX" val="1_1_1"/>
  <p:tag name="KSO_WM_UNIT_ID" val="diagram20233203_3*l_h_f*1_1_1"/>
  <p:tag name="KSO_WM_TEMPLATE_CATEGORY" val="diagram"/>
  <p:tag name="KSO_WM_TEMPLATE_INDEX" val="20233203"/>
  <p:tag name="KSO_WM_UNIT_LAYERLEVEL" val="1_1_1"/>
  <p:tag name="KSO_WM_TAG_VERSION" val="3.0"/>
  <p:tag name="KSO_WM_DIAGRAM_VERSION" val="3"/>
  <p:tag name="KSO_WM_DIAGRAM_COLOR_TRICK" val="1"/>
  <p:tag name="KSO_WM_DIAGRAM_COLOR_TEXT_CAN_REMOVE" val="n"/>
  <p:tag name="KSO_WM_UNIT_SUBTYPE" val="a"/>
  <p:tag name="KSO_WM_UNIT_NOCLEAR" val="0"/>
  <p:tag name="KSO_WM_DIAGRAM_GROUP_CODE" val="l1-1"/>
  <p:tag name="KSO_WM_DIAGRAM_MAX_ITEMCNT" val="4"/>
  <p:tag name="KSO_WM_DIAGRAM_MIN_ITEMCNT" val="2"/>
  <p:tag name="KSO_WM_DIAGRAM_VIRTUALLY_FRAME" val="{&quot;height&quot;:373.32769517649393,&quot;left&quot;:62.14999999999998,&quot;top&quot;:118.36115241175301,&quot;width&quot;:835.5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请单击此处添加正文内容，文字是您思想的提炼，请言简意赅的阐述您的观点。单击此处添加正文，文字是您思想的提炼。单击此处添加正文，文字是您思想的提炼，请言简意赅的阐述您的观点。单击此处添加正文，文字是您思想的提炼。单击此处添加正文内容，文字是您思想的提炼，请言简意赅的阐述您的观点"/>
  <p:tag name="KSO_WM_UNIT_TEXT_FILL_FORE_SCHEMECOLOR_INDEX" val="1"/>
  <p:tag name="KSO_WM_UNIT_TEXT_FILL_TYPE" val="1"/>
  <p:tag name="KSO_WM_UNIT_USESOURCEFORMAT_APPLY" val="1"/>
</p:tagLst>
</file>

<file path=ppt/tags/tag15.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3203_3*l_h_a*1_1_1"/>
  <p:tag name="KSO_WM_TEMPLATE_CATEGORY" val="diagram"/>
  <p:tag name="KSO_WM_TEMPLATE_INDEX" val="20233203"/>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73.32769517649393,&quot;left&quot;:62.14999999999998,&quot;top&quot;:118.36115241175301,&quot;width&quot;:835.5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Lst>
</file>

<file path=ppt/tags/tag16.xml><?xml version="1.0" encoding="utf-8"?>
<p:tagLst xmlns:p="http://schemas.openxmlformats.org/presentationml/2006/main">
  <p:tag name="KSO_WM_UNIT_VALUE" val="140"/>
  <p:tag name="KSO_WM_UNIT_HIGHLIGHT" val="0"/>
  <p:tag name="KSO_WM_UNIT_COMPATIBLE" val="0"/>
  <p:tag name="KSO_WM_UNIT_DIAGRAM_ISNUMVISUAL" val="0"/>
  <p:tag name="KSO_WM_UNIT_DIAGRAM_ISREFERUNIT" val="0"/>
  <p:tag name="KSO_WM_UNIT_TYPE" val="l_h_f"/>
  <p:tag name="KSO_WM_UNIT_INDEX" val="1_3_1"/>
  <p:tag name="KSO_WM_UNIT_ID" val="diagram20233203_3*l_h_f*1_3_1"/>
  <p:tag name="KSO_WM_TEMPLATE_CATEGORY" val="diagram"/>
  <p:tag name="KSO_WM_TEMPLATE_INDEX" val="20233203"/>
  <p:tag name="KSO_WM_UNIT_LAYERLEVEL" val="1_1_1"/>
  <p:tag name="KSO_WM_TAG_VERSION" val="3.0"/>
  <p:tag name="KSO_WM_DIAGRAM_VERSION" val="3"/>
  <p:tag name="KSO_WM_DIAGRAM_COLOR_TRICK" val="1"/>
  <p:tag name="KSO_WM_DIAGRAM_COLOR_TEXT_CAN_REMOVE" val="n"/>
  <p:tag name="KSO_WM_UNIT_SUBTYPE" val="a"/>
  <p:tag name="KSO_WM_UNIT_NOCLEAR" val="0"/>
  <p:tag name="KSO_WM_DIAGRAM_GROUP_CODE" val="l1-1"/>
  <p:tag name="KSO_WM_DIAGRAM_MAX_ITEMCNT" val="4"/>
  <p:tag name="KSO_WM_DIAGRAM_MIN_ITEMCNT" val="2"/>
  <p:tag name="KSO_WM_DIAGRAM_VIRTUALLY_FRAME" val="{&quot;height&quot;:373.32769517649393,&quot;left&quot;:62.14999999999998,&quot;top&quot;:118.36115241175301,&quot;width&quot;:835.5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正文，文字是您思想的提炼，请言简意赅的阐述您的观点。单击添加正文，文字是您思想的提炼。单击添加正文，文字是您思想的提炼，请言简意赅的阐述您的观点。单击此处添加正文，文字是您思想的提炼。单击此处添加正文，文字是您思想的提炼，请言简意赅的阐述您的观点"/>
  <p:tag name="KSO_WM_UNIT_TEXT_FILL_FORE_SCHEMECOLOR_INDEX" val="1"/>
  <p:tag name="KSO_WM_UNIT_TEXT_FILL_TYPE" val="1"/>
  <p:tag name="KSO_WM_UNIT_USESOURCEFORMAT_APPLY" val="1"/>
</p:tagLst>
</file>

<file path=ppt/tags/tag17.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3203_3*l_h_a*1_3_1"/>
  <p:tag name="KSO_WM_TEMPLATE_CATEGORY" val="diagram"/>
  <p:tag name="KSO_WM_TEMPLATE_INDEX" val="20233203"/>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73.32769517649393,&quot;left&quot;:62.14999999999998,&quot;top&quot;:118.36115241175301,&quot;width&quot;:835.5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Lst>
</file>

<file path=ppt/tags/tag18.xml><?xml version="1.0" encoding="utf-8"?>
<p:tagLst xmlns:p="http://schemas.openxmlformats.org/presentationml/2006/main">
  <p:tag name="KSO_WM_UNIT_VALUE" val="108*108"/>
  <p:tag name="KSO_WM_UNIT_HIGHLIGHT" val="0"/>
  <p:tag name="KSO_WM_UNIT_COMPATIBLE" val="0"/>
  <p:tag name="KSO_WM_UNIT_DIAGRAM_ISNUMVISUAL" val="0"/>
  <p:tag name="KSO_WM_UNIT_DIAGRAM_ISREFERUNIT" val="0"/>
  <p:tag name="KSO_WM_UNIT_TYPE" val="l_h_x"/>
  <p:tag name="KSO_WM_UNIT_INDEX" val="1_2_1"/>
  <p:tag name="KSO_WM_UNIT_ID" val="diagram20233203_3*l_h_x*1_2_1"/>
  <p:tag name="KSO_WM_TEMPLATE_CATEGORY" val="diagram"/>
  <p:tag name="KSO_WM_TEMPLATE_INDEX" val="20233203"/>
  <p:tag name="KSO_WM_UNIT_LAYERLEVEL" val="1_1_1"/>
  <p:tag name="KSO_WM_TAG_VERSION" val="3.0"/>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73.32769517649393,&quot;left&quot;:62.14999999999998,&quot;top&quot;:118.36115241175301,&quot;width&quot;:835.5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USESOURCEFORMAT_APPLY" val="1"/>
</p:tagLst>
</file>

<file path=ppt/tags/tag19.xml><?xml version="1.0" encoding="utf-8"?>
<p:tagLst xmlns:p="http://schemas.openxmlformats.org/presentationml/2006/main">
  <p:tag name="KSO_WM_UNIT_VALUE" val="100*108"/>
  <p:tag name="KSO_WM_UNIT_HIGHLIGHT" val="0"/>
  <p:tag name="KSO_WM_UNIT_COMPATIBLE" val="0"/>
  <p:tag name="KSO_WM_UNIT_DIAGRAM_ISNUMVISUAL" val="0"/>
  <p:tag name="KSO_WM_UNIT_DIAGRAM_ISREFERUNIT" val="0"/>
  <p:tag name="KSO_WM_UNIT_TYPE" val="l_h_x"/>
  <p:tag name="KSO_WM_UNIT_INDEX" val="1_4_1"/>
  <p:tag name="KSO_WM_UNIT_ID" val="diagram20233203_3*l_h_x*1_4_1"/>
  <p:tag name="KSO_WM_TEMPLATE_CATEGORY" val="diagram"/>
  <p:tag name="KSO_WM_TEMPLATE_INDEX" val="20233203"/>
  <p:tag name="KSO_WM_UNIT_LAYERLEVEL" val="1_1_1"/>
  <p:tag name="KSO_WM_TAG_VERSION" val="3.0"/>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73.32769517649393,&quot;left&quot;:62.14999999999998,&quot;top&quot;:118.36115241175301,&quot;width&quot;:835.5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USESOURCEFORMAT_APPLY" val="1"/>
</p:tagLst>
</file>

<file path=ppt/tags/tag2.xml><?xml version="1.0" encoding="utf-8"?>
<p:tagLst xmlns:p="http://schemas.openxmlformats.org/presentationml/2006/main">
  <p:tag name="TABLE_ENDDRAG_ORIGIN_RECT" val="822*323"/>
  <p:tag name="TABLE_ENDDRAG_RECT" val="77*181*822*323"/>
</p:tagLst>
</file>

<file path=ppt/tags/tag20.xml><?xml version="1.0" encoding="utf-8"?>
<p:tagLst xmlns:p="http://schemas.openxmlformats.org/presentationml/2006/main">
  <p:tag name="KSO_WM_UNIT_VALUE" val="108*108"/>
  <p:tag name="KSO_WM_UNIT_HIGHLIGHT" val="0"/>
  <p:tag name="KSO_WM_UNIT_COMPATIBLE" val="0"/>
  <p:tag name="KSO_WM_UNIT_DIAGRAM_ISNUMVISUAL" val="0"/>
  <p:tag name="KSO_WM_UNIT_DIAGRAM_ISREFERUNIT" val="0"/>
  <p:tag name="KSO_WM_UNIT_TYPE" val="l_h_x"/>
  <p:tag name="KSO_WM_UNIT_INDEX" val="1_3_1"/>
  <p:tag name="KSO_WM_UNIT_ID" val="diagram20233203_3*l_h_x*1_3_1"/>
  <p:tag name="KSO_WM_TEMPLATE_CATEGORY" val="diagram"/>
  <p:tag name="KSO_WM_TEMPLATE_INDEX" val="20233203"/>
  <p:tag name="KSO_WM_UNIT_LAYERLEVEL" val="1_1_1"/>
  <p:tag name="KSO_WM_TAG_VERSION" val="3.0"/>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73.32769517649393,&quot;left&quot;:62.14999999999998,&quot;top&quot;:118.36115241175301,&quot;width&quot;:835.5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USESOURCEFORMAT_APPLY" val="1"/>
</p:tagLst>
</file>

<file path=ppt/tags/tag21.xml><?xml version="1.0" encoding="utf-8"?>
<p:tagLst xmlns:p="http://schemas.openxmlformats.org/presentationml/2006/main">
  <p:tag name="KSO_WM_UNIT_VALUE" val="100*108"/>
  <p:tag name="KSO_WM_UNIT_HIGHLIGHT" val="0"/>
  <p:tag name="KSO_WM_UNIT_COMPATIBLE" val="0"/>
  <p:tag name="KSO_WM_UNIT_DIAGRAM_ISNUMVISUAL" val="0"/>
  <p:tag name="KSO_WM_UNIT_DIAGRAM_ISREFERUNIT" val="0"/>
  <p:tag name="KSO_WM_UNIT_TYPE" val="l_h_x"/>
  <p:tag name="KSO_WM_UNIT_INDEX" val="1_1_1"/>
  <p:tag name="KSO_WM_UNIT_ID" val="diagram20233203_3*l_h_x*1_1_1"/>
  <p:tag name="KSO_WM_TEMPLATE_CATEGORY" val="diagram"/>
  <p:tag name="KSO_WM_TEMPLATE_INDEX" val="20233203"/>
  <p:tag name="KSO_WM_UNIT_LAYERLEVEL" val="1_1_1"/>
  <p:tag name="KSO_WM_TAG_VERSION" val="3.0"/>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73.32769517649393,&quot;left&quot;:62.14999999999998,&quot;top&quot;:118.36115241175301,&quot;width&quot;:835.5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USESOURCEFORMAT_APPLY" val="1"/>
</p:tagLst>
</file>

<file path=ppt/tags/tag22.xml><?xml version="1.0" encoding="utf-8"?>
<p:tagLst xmlns:p="http://schemas.openxmlformats.org/presentationml/2006/main">
  <p:tag name="KSO_WM_SLIDE_ID" val="diagram20233203_3"/>
  <p:tag name="KSO_WM_TEMPLATE_SUBCATEGORY" val="0"/>
  <p:tag name="KSO_WM_TEMPLATE_MASTER_TYPE" val="0"/>
  <p:tag name="KSO_WM_TEMPLATE_COLOR_TYPE" val="0"/>
  <p:tag name="KSO_WM_SLIDE_ITEM_CNT" val="4"/>
  <p:tag name="KSO_WM_SLIDE_INDEX" val="3"/>
  <p:tag name="KSO_WM_TAG_VERSION" val="3.0"/>
  <p:tag name="KSO_WM_BEAUTIFY_FLAG" val="#wm#"/>
  <p:tag name="KSO_WM_TEMPLATE_CATEGORY" val="diagram"/>
  <p:tag name="KSO_WM_TEMPLATE_INDEX" val="20233203"/>
  <p:tag name="KSO_WM_SLIDE_TYPE" val="text"/>
  <p:tag name="KSO_WM_SLIDE_SUBTYPE" val="diag"/>
  <p:tag name="KSO_WM_SLIDE_SIZE" val="835.55*339.3"/>
  <p:tag name="KSO_WM_SLIDE_POSITION" val="62.15*153.45"/>
  <p:tag name="KSO_WM_SLIDE_LAYOUT" val="a_l"/>
  <p:tag name="KSO_WM_SLIDE_LAYOUT_CNT" val="1_1"/>
  <p:tag name="KSO_WM_SPECIAL_SOURCE" val="bdnull"/>
  <p:tag name="KSO_WM_DIAGRAM_GROUP_CODE" val="l1-1"/>
  <p:tag name="KSO_WM_SLIDE_DIAGTYPE" val="l"/>
</p:tagLst>
</file>

<file path=ppt/tags/tag3.xml><?xml version="1.0" encoding="utf-8"?>
<p:tagLst xmlns:p="http://schemas.openxmlformats.org/presentationml/2006/main">
  <p:tag name="TABLE_ENDDRAG_ORIGIN_RECT" val="626*275"/>
  <p:tag name="TABLE_ENDDRAG_RECT" val="152*231*626*275"/>
</p:tagLst>
</file>

<file path=ppt/tags/tag4.xml><?xml version="1.0" encoding="utf-8"?>
<p:tagLst xmlns:p="http://schemas.openxmlformats.org/presentationml/2006/main">
  <p:tag name="TABLE_ENDDRAG_ORIGIN_RECT" val="754*230"/>
  <p:tag name="TABLE_ENDDRAG_RECT" val="108*266*754*230"/>
</p:tagLst>
</file>

<file path=ppt/tags/tag5.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diagram20233203_3*a*1"/>
  <p:tag name="KSO_WM_TEMPLATE_CATEGORY" val="diagram"/>
  <p:tag name="KSO_WM_TEMPLATE_INDEX" val="20233203"/>
  <p:tag name="KSO_WM_UNIT_LAYERLEVEL" val="1"/>
  <p:tag name="KSO_WM_TAG_VERSION" val="3.0"/>
  <p:tag name="KSO_WM_BEAUTIFY_FLAG" val="#wm#"/>
  <p:tag name="KSO_WM_DIAGRAM_GROUP_CODE" val="l1-1"/>
  <p:tag name="KSO_WM_UNIT_PRESET_TEXT" val="单击此处添加标题"/>
  <p:tag name="KSO_WM_UNIT_TEXT_TYPE" val="1"/>
  <p:tag name="KSO_WM_UNIT_TEXT_FILL_FORE_SCHEMECOLOR_INDEX" val="13"/>
  <p:tag name="KSO_WM_UNIT_TEXT_FILL_TYPE" val="1"/>
  <p:tag name="KSO_WM_UNIT_USESOURCEFORMAT_APPLY" val="1"/>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UNIT_INDEX" val="1_2_1"/>
  <p:tag name="KSO_WM_UNIT_ID" val="diagram20233203_3*l_h_i*1_2_1"/>
  <p:tag name="KSO_WM_TEMPLATE_CATEGORY" val="diagram"/>
  <p:tag name="KSO_WM_TEMPLATE_INDEX" val="20233203"/>
  <p:tag name="KSO_WM_UNIT_LAYERLEVEL" val="1_1_1"/>
  <p:tag name="KSO_WM_TAG_VERSION" val="3.0"/>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73.32769517649393,&quot;left&quot;:62.14999999999998,&quot;top&quot;:118.36115241175301,&quot;width&quot;:835.55}"/>
  <p:tag name="KSO_WM_DIAGRAM_COLOR_MATCH_VALUE" val="{&quot;shape&quot;:{&quot;fill&quot;:{&quot;solid&quot;:{&quot;brightness&quot;:0,&quot;colorType&quot;:1,&quot;foreColorIndex&quot;:5,&quot;transparency&quot;:0.20000000298023224},&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UNIT_TEXT_FILL_FORE_SCHEMECOLOR_INDEX" val="2"/>
  <p:tag name="KSO_WM_UNIT_TEXT_FILL_TYPE" val="1"/>
  <p:tag name="KSO_WM_UNIT_USESOURCEFORMAT_APPLY" val="1"/>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UNIT_INDEX" val="1_1_1"/>
  <p:tag name="KSO_WM_UNIT_ID" val="diagram20233203_3*l_h_i*1_1_1"/>
  <p:tag name="KSO_WM_TEMPLATE_CATEGORY" val="diagram"/>
  <p:tag name="KSO_WM_TEMPLATE_INDEX" val="20233203"/>
  <p:tag name="KSO_WM_UNIT_LAYERLEVEL" val="1_1_1"/>
  <p:tag name="KSO_WM_TAG_VERSION" val="3.0"/>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73.32769517649393,&quot;left&quot;:62.14999999999998,&quot;top&quot;:118.36115241175301,&quot;width&quot;:835.55}"/>
  <p:tag name="KSO_WM_DIAGRAM_COLOR_MATCH_VALUE" val="{&quot;shape&quot;:{&quot;fill&quot;:{&quot;solid&quot;:{&quot;brightness&quot;:0,&quot;colorType&quot;:1,&quot;foreColorIndex&quot;:5,&quot;transparency&quot;:0.20000000298023224},&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UNIT_TEXT_FILL_FORE_SCHEMECOLOR_INDEX" val="2"/>
  <p:tag name="KSO_WM_UNIT_TEXT_FILL_TYPE" val="1"/>
  <p:tag name="KSO_WM_UNIT_USESOURCEFORMAT_APPLY" val="1"/>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UNIT_INDEX" val="1_4_1"/>
  <p:tag name="KSO_WM_UNIT_ID" val="diagram20233203_3*l_h_i*1_4_1"/>
  <p:tag name="KSO_WM_TEMPLATE_CATEGORY" val="diagram"/>
  <p:tag name="KSO_WM_TEMPLATE_INDEX" val="20233203"/>
  <p:tag name="KSO_WM_UNIT_LAYERLEVEL" val="1_1_1"/>
  <p:tag name="KSO_WM_TAG_VERSION" val="3.0"/>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73.32769517649393,&quot;left&quot;:62.14999999999998,&quot;top&quot;:118.36115241175301,&quot;width&quot;:835.55}"/>
  <p:tag name="KSO_WM_DIAGRAM_COLOR_MATCH_VALUE" val="{&quot;shape&quot;:{&quot;fill&quot;:{&quot;solid&quot;:{&quot;brightness&quot;:0,&quot;colorType&quot;:1,&quot;foreColorIndex&quot;:5,&quot;transparency&quot;:0.20000000298023224},&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UNIT_TEXT_FILL_FORE_SCHEMECOLOR_INDEX" val="2"/>
  <p:tag name="KSO_WM_UNIT_TEXT_FILL_TYPE" val="1"/>
  <p:tag name="KSO_WM_UNIT_USESOURCEFORMAT_APPLY" val="1"/>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UNIT_INDEX" val="1_3_1"/>
  <p:tag name="KSO_WM_UNIT_ID" val="diagram20233203_3*l_h_i*1_3_1"/>
  <p:tag name="KSO_WM_TEMPLATE_CATEGORY" val="diagram"/>
  <p:tag name="KSO_WM_TEMPLATE_INDEX" val="20233203"/>
  <p:tag name="KSO_WM_UNIT_LAYERLEVEL" val="1_1_1"/>
  <p:tag name="KSO_WM_TAG_VERSION" val="3.0"/>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73.32769517649393,&quot;left&quot;:62.14999999999998,&quot;top&quot;:118.36115241175301,&quot;width&quot;:835.55}"/>
  <p:tag name="KSO_WM_DIAGRAM_COLOR_MATCH_VALUE" val="{&quot;shape&quot;:{&quot;fill&quot;:{&quot;solid&quot;:{&quot;brightness&quot;:0,&quot;colorType&quot;:1,&quot;foreColorIndex&quot;:5,&quot;transparency&quot;:0.20000000298023224},&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UNIT_TEXT_FILL_FORE_SCHEMECOLOR_INDEX" val="2"/>
  <p:tag name="KSO_WM_UNIT_TEXT_FILL_TYPE" val="1"/>
  <p:tag name="KSO_WM_UNIT_USESOURCEFORMAT_APPLY" val="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Temp">
      <a:majorFont>
        <a:latin typeface="思源黑体 CN Bold"/>
        <a:ea typeface="思源黑体 CN Bold"/>
        <a:cs typeface=""/>
      </a:majorFont>
      <a:minorFont>
        <a:latin typeface="思源黑体 CN Bold"/>
        <a:ea typeface="思源黑体 CN Bold"/>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思源宋体 CN"/>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阿里巴巴普惠体"/>
        <a:ea typeface=""/>
        <a:cs typeface=""/>
        <a:font script="Jpan" typeface="ＭＳ Ｐゴシック"/>
        <a:font script="Hang" typeface="맑은 고딕"/>
        <a:font script="Hans" typeface="思源宋体 C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思源宋体 CN"/>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阿里巴巴普惠体"/>
        <a:ea typeface=""/>
        <a:cs typeface=""/>
        <a:font script="Jpan" typeface="ＭＳ Ｐゴシック"/>
        <a:font script="Hang" typeface="맑은 고딕"/>
        <a:font script="Hans" typeface="思源宋体 C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docProps/app.xml><?xml version="1.0" encoding="utf-8"?>
<Properties xmlns="http://schemas.openxmlformats.org/officeDocument/2006/extended-properties" xmlns:vt="http://schemas.openxmlformats.org/officeDocument/2006/docPropsVTypes">
  <TotalTime>0</TotalTime>
  <Words>15810</Words>
  <Application>WPS 演示</Application>
  <PresentationFormat>宽屏</PresentationFormat>
  <Paragraphs>829</Paragraphs>
  <Slides>66</Slides>
  <Notes>0</Notes>
  <HiddenSlides>0</HiddenSlides>
  <MMClips>0</MMClips>
  <ScaleCrop>false</ScaleCrop>
  <HeadingPairs>
    <vt:vector size="6" baseType="variant">
      <vt:variant>
        <vt:lpstr>已用的字体</vt:lpstr>
      </vt:variant>
      <vt:variant>
        <vt:i4>15</vt:i4>
      </vt:variant>
      <vt:variant>
        <vt:lpstr>主题</vt:lpstr>
      </vt:variant>
      <vt:variant>
        <vt:i4>1</vt:i4>
      </vt:variant>
      <vt:variant>
        <vt:lpstr>幻灯片标题</vt:lpstr>
      </vt:variant>
      <vt:variant>
        <vt:i4>66</vt:i4>
      </vt:variant>
    </vt:vector>
  </HeadingPairs>
  <TitlesOfParts>
    <vt:vector size="82" baseType="lpstr">
      <vt:lpstr>Arial</vt:lpstr>
      <vt:lpstr>宋体</vt:lpstr>
      <vt:lpstr>Wingdings</vt:lpstr>
      <vt:lpstr>思源黑体 CN Bold</vt:lpstr>
      <vt:lpstr>黑体</vt:lpstr>
      <vt:lpstr>思源宋体 CN</vt:lpstr>
      <vt:lpstr>隶书</vt:lpstr>
      <vt:lpstr>微软雅黑</vt:lpstr>
      <vt:lpstr>Arial Unicode MS</vt:lpstr>
      <vt:lpstr>Times New Roman</vt:lpstr>
      <vt:lpstr>楷体</vt:lpstr>
      <vt:lpstr>Calibri</vt:lpstr>
      <vt:lpstr>Calibri</vt:lpstr>
      <vt:lpstr>Wingdings</vt:lpstr>
      <vt:lpstr>思源黑体 CN Bold</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任务一 前厅服务礼仪</vt:lpstr>
      <vt:lpstr>二、国标要求</vt:lpstr>
      <vt:lpstr>任务一 前厅服务礼仪</vt:lpstr>
      <vt:lpstr>（一）前厅迎客礼仪——门童岗位要求</vt:lpstr>
      <vt:lpstr>（二）前厅迎客礼仪——行李员岗位要求</vt:lpstr>
      <vt:lpstr>（三）前厅接待台——前台接待礼仪</vt:lpstr>
      <vt:lpstr>旅游职业礼仪仪仪</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（二）访客接待服务礼仪</vt:lpstr>
      <vt:lpstr>（三）开夜床服务礼仪</vt:lpstr>
      <vt:lpstr>旅游职业礼仪仪仪</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旅游职业礼仪仪仪</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    2.以谦逊的语气与顾客交流学习。教练员应保持谦逊的态度，在指出问题顾客训练问题时，要维护的自尊心，营造和谐的教学氛围。     3.个性化服务。教练应熟知会员的健身目标、身体状况、兴趣爱好等信息。对于有特殊需求的会员，如康复性训练者或新手，应为其制定专属的健身计划，并在训练过程中给予格外关注和耐心指导。</vt:lpstr>
      <vt:lpstr>PowerPoint 演示文稿</vt:lpstr>
      <vt:lpstr>PowerPoint 演示文稿</vt:lpstr>
      <vt:lpstr>PowerPoint 演示文稿</vt:lpstr>
      <vt:lpstr>旅游职业礼仪仪仪</vt:lpstr>
      <vt:lpstr>PowerPoint 演示文稿</vt:lpstr>
      <vt:lpstr>PowerPoint 演示文稿</vt:lpstr>
      <vt:lpstr>PowerPoint 演示文稿</vt:lpstr>
      <vt:lpstr>二、会展服务礼仪准则</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总结：仪仪</vt:lpstr>
      <vt:lpstr>旅游职业礼仪仪仪</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云卷云舒</cp:lastModifiedBy>
  <cp:revision>6</cp:revision>
  <dcterms:created xsi:type="dcterms:W3CDTF">2024-12-19T09:47:00Z</dcterms:created>
  <dcterms:modified xsi:type="dcterms:W3CDTF">2025-12-23T04:57:45Z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81232E2CE5C44CF0A2AF39241444CF14_13</vt:lpwstr>
  </property>
  <property fmtid="{D5CDD505-2E9C-101B-9397-08002B2CF9AE}" pid="3" name="KSOProductBuildVer">
    <vt:lpwstr>2052-12.1.0.24034</vt:lpwstr>
  </property>
</Properties>
</file>