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5"/>
  </p:notesMasterIdLst>
  <p:handoutMasterIdLst>
    <p:handoutMasterId r:id="rId35"/>
  </p:handoutMasterIdLst>
  <p:sldIdLst>
    <p:sldId id="366" r:id="rId3"/>
    <p:sldId id="461" r:id="rId4"/>
    <p:sldId id="528" r:id="rId6"/>
    <p:sldId id="575" r:id="rId7"/>
    <p:sldId id="494" r:id="rId8"/>
    <p:sldId id="576" r:id="rId9"/>
    <p:sldId id="577" r:id="rId10"/>
    <p:sldId id="578" r:id="rId11"/>
    <p:sldId id="579" r:id="rId12"/>
    <p:sldId id="580" r:id="rId13"/>
    <p:sldId id="582" r:id="rId14"/>
    <p:sldId id="583" r:id="rId15"/>
    <p:sldId id="584" r:id="rId16"/>
    <p:sldId id="588" r:id="rId17"/>
    <p:sldId id="589" r:id="rId18"/>
    <p:sldId id="590" r:id="rId19"/>
    <p:sldId id="591" r:id="rId20"/>
    <p:sldId id="592" r:id="rId21"/>
    <p:sldId id="593" r:id="rId22"/>
    <p:sldId id="594" r:id="rId23"/>
    <p:sldId id="595" r:id="rId24"/>
    <p:sldId id="596" r:id="rId25"/>
    <p:sldId id="597" r:id="rId26"/>
    <p:sldId id="598" r:id="rId27"/>
    <p:sldId id="601" r:id="rId28"/>
    <p:sldId id="602" r:id="rId29"/>
    <p:sldId id="603" r:id="rId30"/>
    <p:sldId id="604" r:id="rId31"/>
    <p:sldId id="605" r:id="rId32"/>
    <p:sldId id="527" r:id="rId33"/>
    <p:sldId id="526" r:id="rId34"/>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D0C2"/>
    <a:srgbClr val="DDE1E4"/>
    <a:srgbClr val="D6CDD5"/>
    <a:srgbClr val="FFFFFF"/>
    <a:srgbClr val="A68B6B"/>
    <a:srgbClr val="EABE54"/>
    <a:srgbClr val="EAD59C"/>
    <a:srgbClr val="EAD59E"/>
    <a:srgbClr val="D0A267"/>
    <a:srgbClr val="EFED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219" autoAdjust="0"/>
    <p:restoredTop sz="94660"/>
  </p:normalViewPr>
  <p:slideViewPr>
    <p:cSldViewPr snapToGrid="0">
      <p:cViewPr varScale="1">
        <p:scale>
          <a:sx n="108" d="100"/>
          <a:sy n="108" d="100"/>
        </p:scale>
        <p:origin x="4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9" Type="http://schemas.openxmlformats.org/officeDocument/2006/relationships/tags" Target="tags/tag8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思源黑体 CN Bold" panose="020B0800000000000000" pitchFamily="34" charset="-122"/>
              <a:ea typeface="思源宋体 CN" panose="020204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Bold" panose="020B0800000000000000" pitchFamily="34" charset="-122"/>
                <a:ea typeface="思源宋体 CN" panose="02020400000000000000" charset="-122"/>
              </a:rPr>
            </a:fld>
            <a:endParaRPr lang="zh-CN" altLang="en-US" dirty="0">
              <a:latin typeface="思源黑体 CN Bold" panose="020B0800000000000000" pitchFamily="34" charset="-122"/>
              <a:ea typeface="思源宋体 CN" panose="020204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思源黑体 CN Bold" panose="020B0800000000000000" pitchFamily="34" charset="-122"/>
              <a:ea typeface="思源宋体 CN" panose="020204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Bold" panose="020B0800000000000000" pitchFamily="34" charset="-122"/>
                <a:ea typeface="思源宋体 CN" panose="02020400000000000000" charset="-122"/>
              </a:rPr>
            </a:fld>
            <a:endParaRPr lang="zh-CN" altLang="en-US" dirty="0">
              <a:latin typeface="思源黑体 CN Bold" panose="020B0800000000000000" pitchFamily="34" charset="-122"/>
              <a:ea typeface="思源宋体 CN" panose="020204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宋体 CN" panose="02020400000000000000"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宋体 CN" panose="02020400000000000000" charset="-122"/>
              </a:defRPr>
            </a:lvl1pPr>
          </a:lstStyle>
          <a:p>
            <a:fld id="{D2A48B96-639E-45A3-A0BA-2464DFDB1FA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宋体 CN" panose="02020400000000000000"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宋体 CN" panose="02020400000000000000" charset="-122"/>
              </a:defRPr>
            </a:lvl1pPr>
          </a:lstStyle>
          <a:p>
            <a:fld id="{A6837353-30EB-4A48-80EB-173D804AEF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1pPr>
    <a:lvl2pPr marL="45720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2pPr>
    <a:lvl3pPr marL="91440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3pPr>
    <a:lvl4pPr marL="137160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4pPr>
    <a:lvl5pPr marL="182880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文本占位符 2"/>
          <p:cNvSpPr>
            <a:spLocks noGrp="1"/>
          </p:cNvSpPr>
          <p:nvPr>
            <p:ph type="body" sz="half" idx="1" hasCustomPrompt="1"/>
          </p:nvPr>
        </p:nvSpPr>
        <p:spPr>
          <a:xfrm>
            <a:off x="609600" y="1600201"/>
            <a:ext cx="5384800" cy="452596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quarter" idx="2" hasCustomPrompt="1"/>
          </p:nvPr>
        </p:nvSpPr>
        <p:spPr>
          <a:xfrm>
            <a:off x="6197600" y="1600200"/>
            <a:ext cx="5384800" cy="21859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内容占位符 4"/>
          <p:cNvSpPr>
            <a:spLocks noGrp="1"/>
          </p:cNvSpPr>
          <p:nvPr>
            <p:ph sz="quarter" idx="3" hasCustomPrompt="1"/>
          </p:nvPr>
        </p:nvSpPr>
        <p:spPr>
          <a:xfrm>
            <a:off x="6197600" y="3938589"/>
            <a:ext cx="5384800" cy="218757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日期占位符 5"/>
          <p:cNvSpPr>
            <a:spLocks noGrp="1"/>
          </p:cNvSpPr>
          <p:nvPr>
            <p:ph type="dt" sz="half" idx="10"/>
          </p:nvPr>
        </p:nvSpPr>
        <p:spPr>
          <a:xfrm>
            <a:off x="609600" y="6245225"/>
            <a:ext cx="2844800" cy="476250"/>
          </a:xfrm>
        </p:spPr>
        <p:txBody>
          <a:bodyPr/>
          <a:lstStyle>
            <a:lvl1pPr>
              <a:defRPr/>
            </a:lvl1pPr>
          </a:lstStyle>
          <a:p>
            <a:endParaRPr lang="zh-CN" altLang="zh-CN"/>
          </a:p>
        </p:txBody>
      </p:sp>
      <p:sp>
        <p:nvSpPr>
          <p:cNvPr id="7" name="页脚占位符 6"/>
          <p:cNvSpPr>
            <a:spLocks noGrp="1"/>
          </p:cNvSpPr>
          <p:nvPr>
            <p:ph type="ftr" sz="quarter" idx="11"/>
          </p:nvPr>
        </p:nvSpPr>
        <p:spPr>
          <a:xfrm>
            <a:off x="4165600" y="6245225"/>
            <a:ext cx="3860800" cy="476250"/>
          </a:xfrm>
        </p:spPr>
        <p:txBody>
          <a:bodyPr/>
          <a:lstStyle>
            <a:lvl1pPr>
              <a:defRPr/>
            </a:lvl1pPr>
          </a:lstStyle>
          <a:p>
            <a:endParaRPr lang="zh-CN" altLang="zh-CN"/>
          </a:p>
        </p:txBody>
      </p:sp>
      <p:sp>
        <p:nvSpPr>
          <p:cNvPr id="8" name="灯片编号占位符 7"/>
          <p:cNvSpPr>
            <a:spLocks noGrp="1"/>
          </p:cNvSpPr>
          <p:nvPr>
            <p:ph type="sldNum" sz="quarter" idx="12"/>
          </p:nvPr>
        </p:nvSpPr>
        <p:spPr>
          <a:xfrm>
            <a:off x="8737600" y="6245225"/>
            <a:ext cx="2844800" cy="476250"/>
          </a:xfrm>
        </p:spPr>
        <p:txBody>
          <a:bodyPr/>
          <a:lstStyle>
            <a:lvl1pPr>
              <a:defRPr/>
            </a:lvl1pPr>
          </a:lstStyle>
          <a:p>
            <a:fld id="{DE8912FE-691E-4406-824C-19F36CFECA01}" type="slidenum">
              <a:rPr lang="zh-CN" altLang="zh-CN"/>
            </a:fld>
            <a:endParaRPr lang="zh-CN" altLang="zh-CN"/>
          </a:p>
        </p:txBody>
      </p:sp>
    </p:spTree>
  </p:cSld>
  <p:clrMapOvr>
    <a:masterClrMapping/>
  </p:clrMapOvr>
  <p:transition spd="slow" advClick="0" advTm="0">
    <p:wipe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文本占位符 2"/>
          <p:cNvSpPr>
            <a:spLocks noGrp="1"/>
          </p:cNvSpPr>
          <p:nvPr>
            <p:ph type="body" sz="half" idx="1" hasCustomPrompt="1"/>
          </p:nvPr>
        </p:nvSpPr>
        <p:spPr>
          <a:xfrm>
            <a:off x="609600" y="1600201"/>
            <a:ext cx="5384800" cy="452596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97600" y="1600201"/>
            <a:ext cx="5384800" cy="452596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609600" y="6245225"/>
            <a:ext cx="2844800" cy="476250"/>
          </a:xfrm>
        </p:spPr>
        <p:txBody>
          <a:bodyPr/>
          <a:lstStyle>
            <a:lvl1pPr>
              <a:defRPr/>
            </a:lvl1pPr>
          </a:lstStyle>
          <a:p>
            <a:endParaRPr lang="zh-CN" altLang="zh-CN"/>
          </a:p>
        </p:txBody>
      </p:sp>
      <p:sp>
        <p:nvSpPr>
          <p:cNvPr id="6" name="页脚占位符 5"/>
          <p:cNvSpPr>
            <a:spLocks noGrp="1"/>
          </p:cNvSpPr>
          <p:nvPr>
            <p:ph type="ftr" sz="quarter" idx="11"/>
          </p:nvPr>
        </p:nvSpPr>
        <p:spPr>
          <a:xfrm>
            <a:off x="4165600" y="6245225"/>
            <a:ext cx="3860800" cy="476250"/>
          </a:xfrm>
        </p:spPr>
        <p:txBody>
          <a:bodyPr/>
          <a:lstStyle>
            <a:lvl1pPr>
              <a:defRPr/>
            </a:lvl1pPr>
          </a:lstStyle>
          <a:p>
            <a:endParaRPr lang="zh-CN" altLang="zh-CN"/>
          </a:p>
        </p:txBody>
      </p:sp>
      <p:sp>
        <p:nvSpPr>
          <p:cNvPr id="7" name="灯片编号占位符 6"/>
          <p:cNvSpPr>
            <a:spLocks noGrp="1"/>
          </p:cNvSpPr>
          <p:nvPr>
            <p:ph type="sldNum" sz="quarter" idx="12"/>
          </p:nvPr>
        </p:nvSpPr>
        <p:spPr>
          <a:xfrm>
            <a:off x="8737600" y="6245225"/>
            <a:ext cx="2844800" cy="476250"/>
          </a:xfrm>
        </p:spPr>
        <p:txBody>
          <a:bodyPr/>
          <a:lstStyle>
            <a:lvl1pPr>
              <a:defRPr/>
            </a:lvl1pPr>
          </a:lstStyle>
          <a:p>
            <a:fld id="{2FA87AC6-B784-4A98-AFCE-9A5EC46D2781}" type="slidenum">
              <a:rPr lang="zh-CN" altLang="zh-CN"/>
            </a:fld>
            <a:endParaRPr lang="zh-CN" altLang="zh-CN"/>
          </a:p>
        </p:txBody>
      </p:sp>
    </p:spTree>
  </p:cSld>
  <p:clrMapOvr>
    <a:masterClrMapping/>
  </p:clrMapOvr>
  <p:transition spd="slow" advClick="0" advTm="0">
    <p:wipe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609600" y="1600201"/>
            <a:ext cx="5384800" cy="452596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quarter" idx="2" hasCustomPrompt="1"/>
          </p:nvPr>
        </p:nvSpPr>
        <p:spPr>
          <a:xfrm>
            <a:off x="6197600" y="1600200"/>
            <a:ext cx="5384800" cy="21859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内容占位符 4"/>
          <p:cNvSpPr>
            <a:spLocks noGrp="1"/>
          </p:cNvSpPr>
          <p:nvPr>
            <p:ph sz="quarter" idx="3" hasCustomPrompt="1"/>
          </p:nvPr>
        </p:nvSpPr>
        <p:spPr>
          <a:xfrm>
            <a:off x="6197600" y="3938589"/>
            <a:ext cx="5384800" cy="218757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日期占位符 5"/>
          <p:cNvSpPr>
            <a:spLocks noGrp="1"/>
          </p:cNvSpPr>
          <p:nvPr>
            <p:ph type="dt" sz="half" idx="10"/>
          </p:nvPr>
        </p:nvSpPr>
        <p:spPr>
          <a:xfrm>
            <a:off x="609600" y="6245225"/>
            <a:ext cx="2844800" cy="476250"/>
          </a:xfrm>
        </p:spPr>
        <p:txBody>
          <a:bodyPr/>
          <a:lstStyle>
            <a:lvl1pPr>
              <a:defRPr/>
            </a:lvl1pPr>
          </a:lstStyle>
          <a:p>
            <a:endParaRPr lang="zh-CN" altLang="zh-CN"/>
          </a:p>
        </p:txBody>
      </p:sp>
      <p:sp>
        <p:nvSpPr>
          <p:cNvPr id="7" name="页脚占位符 6"/>
          <p:cNvSpPr>
            <a:spLocks noGrp="1"/>
          </p:cNvSpPr>
          <p:nvPr>
            <p:ph type="ftr" sz="quarter" idx="11"/>
          </p:nvPr>
        </p:nvSpPr>
        <p:spPr>
          <a:xfrm>
            <a:off x="4165600" y="6245225"/>
            <a:ext cx="3860800" cy="476250"/>
          </a:xfrm>
        </p:spPr>
        <p:txBody>
          <a:bodyPr/>
          <a:lstStyle>
            <a:lvl1pPr>
              <a:defRPr/>
            </a:lvl1pPr>
          </a:lstStyle>
          <a:p>
            <a:endParaRPr lang="zh-CN" altLang="zh-CN"/>
          </a:p>
        </p:txBody>
      </p:sp>
      <p:sp>
        <p:nvSpPr>
          <p:cNvPr id="8" name="灯片编号占位符 7"/>
          <p:cNvSpPr>
            <a:spLocks noGrp="1"/>
          </p:cNvSpPr>
          <p:nvPr>
            <p:ph type="sldNum" sz="quarter" idx="12"/>
          </p:nvPr>
        </p:nvSpPr>
        <p:spPr>
          <a:xfrm>
            <a:off x="8737600" y="6245225"/>
            <a:ext cx="2844800" cy="476250"/>
          </a:xfrm>
        </p:spPr>
        <p:txBody>
          <a:bodyPr/>
          <a:lstStyle>
            <a:lvl1pPr>
              <a:defRPr/>
            </a:lvl1pPr>
          </a:lstStyle>
          <a:p>
            <a:fld id="{355B8F82-E24F-4965-8732-8778518BEC0A}" type="slidenum">
              <a:rPr lang="zh-CN" altLang="zh-CN"/>
            </a:fld>
            <a:endParaRPr lang="zh-CN" altLang="zh-CN"/>
          </a:p>
        </p:txBody>
      </p:sp>
    </p:spTree>
  </p:cSld>
  <p:clrMapOvr>
    <a:masterClrMapping/>
  </p:clrMapOvr>
  <p:transition spd="slow" advClick="0" advTm="0">
    <p:wipe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09600" y="274638"/>
            <a:ext cx="10972800" cy="1143000"/>
          </a:xfrm>
        </p:spPr>
        <p:txBody>
          <a:bodyPr/>
          <a:lstStyle/>
          <a:p>
            <a:r>
              <a:rPr lang="zh-CN" altLang="en-US"/>
              <a:t>单击此处编辑母版标题样式</a:t>
            </a:r>
            <a:endParaRPr lang="zh-CN" altLang="en-US"/>
          </a:p>
        </p:txBody>
      </p:sp>
      <p:sp>
        <p:nvSpPr>
          <p:cNvPr id="3" name="内容占位符 2"/>
          <p:cNvSpPr>
            <a:spLocks noGrp="1"/>
          </p:cNvSpPr>
          <p:nvPr>
            <p:ph sz="quarter" idx="1" hasCustomPrompt="1"/>
          </p:nvPr>
        </p:nvSpPr>
        <p:spPr>
          <a:xfrm>
            <a:off x="609600" y="1600200"/>
            <a:ext cx="5384800" cy="21859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quarter" idx="2" hasCustomPrompt="1"/>
          </p:nvPr>
        </p:nvSpPr>
        <p:spPr>
          <a:xfrm>
            <a:off x="6197600" y="1600200"/>
            <a:ext cx="5384800" cy="21859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内容占位符 4"/>
          <p:cNvSpPr>
            <a:spLocks noGrp="1"/>
          </p:cNvSpPr>
          <p:nvPr>
            <p:ph sz="quarter" idx="3" hasCustomPrompt="1"/>
          </p:nvPr>
        </p:nvSpPr>
        <p:spPr>
          <a:xfrm>
            <a:off x="609600" y="3938589"/>
            <a:ext cx="5384800" cy="218757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内容占位符 5"/>
          <p:cNvSpPr>
            <a:spLocks noGrp="1"/>
          </p:cNvSpPr>
          <p:nvPr>
            <p:ph sz="quarter" idx="4" hasCustomPrompt="1"/>
          </p:nvPr>
        </p:nvSpPr>
        <p:spPr>
          <a:xfrm>
            <a:off x="6197600" y="3938589"/>
            <a:ext cx="5384800" cy="218757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609600" y="6245225"/>
            <a:ext cx="2844800" cy="476250"/>
          </a:xfrm>
        </p:spPr>
        <p:txBody>
          <a:bodyPr/>
          <a:lstStyle>
            <a:lvl1pPr>
              <a:defRPr/>
            </a:lvl1pPr>
          </a:lstStyle>
          <a:p>
            <a:endParaRPr lang="zh-CN" altLang="zh-CN"/>
          </a:p>
        </p:txBody>
      </p:sp>
      <p:sp>
        <p:nvSpPr>
          <p:cNvPr id="8" name="页脚占位符 7"/>
          <p:cNvSpPr>
            <a:spLocks noGrp="1"/>
          </p:cNvSpPr>
          <p:nvPr>
            <p:ph type="ftr" sz="quarter" idx="11"/>
          </p:nvPr>
        </p:nvSpPr>
        <p:spPr>
          <a:xfrm>
            <a:off x="4165600" y="6245225"/>
            <a:ext cx="3860800" cy="476250"/>
          </a:xfrm>
        </p:spPr>
        <p:txBody>
          <a:bodyPr/>
          <a:lstStyle>
            <a:lvl1pPr>
              <a:defRPr/>
            </a:lvl1pPr>
          </a:lstStyle>
          <a:p>
            <a:endParaRPr lang="zh-CN" altLang="zh-CN"/>
          </a:p>
        </p:txBody>
      </p:sp>
      <p:sp>
        <p:nvSpPr>
          <p:cNvPr id="9" name="灯片编号占位符 8"/>
          <p:cNvSpPr>
            <a:spLocks noGrp="1"/>
          </p:cNvSpPr>
          <p:nvPr>
            <p:ph type="sldNum" sz="quarter" idx="12"/>
          </p:nvPr>
        </p:nvSpPr>
        <p:spPr>
          <a:xfrm>
            <a:off x="8737600" y="6245225"/>
            <a:ext cx="2844800" cy="476250"/>
          </a:xfrm>
        </p:spPr>
        <p:txBody>
          <a:bodyPr/>
          <a:lstStyle>
            <a:lvl1pPr>
              <a:defRPr/>
            </a:lvl1pPr>
          </a:lstStyle>
          <a:p>
            <a:fld id="{A67DF7E9-6564-40B7-BBB6-9B1E20CBB325}" type="slidenum">
              <a:rPr lang="zh-CN" altLang="zh-CN"/>
            </a:fld>
            <a:endParaRPr lang="zh-CN" altLang="zh-CN"/>
          </a:p>
        </p:txBody>
      </p:sp>
    </p:spTree>
  </p:cSld>
  <p:clrMapOvr>
    <a:masterClrMapping/>
  </p:clrMapOvr>
  <p:transition spd="slow" advClick="0" advTm="0">
    <p:wipe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
        <p:nvSpPr>
          <p:cNvPr id="2" name="TextBox 8"/>
          <p:cNvSpPr txBox="1"/>
          <p:nvPr userDrawn="1"/>
        </p:nvSpPr>
        <p:spPr>
          <a:xfrm>
            <a:off x="2885010" y="6419608"/>
            <a:ext cx="5113862" cy="400110"/>
          </a:xfrm>
          <a:prstGeom prst="rect">
            <a:avLst/>
          </a:prstGeom>
          <a:noFill/>
        </p:spPr>
        <p:txBody>
          <a:bodyPr wrap="square" rtlCol="0" anchor="ctr">
            <a:spAutoFit/>
          </a:bodyPr>
          <a:lstStyle/>
          <a:p>
            <a:r>
              <a:rPr lang="zh-CN" altLang="en-US" sz="1400" dirty="0" smtClean="0">
                <a:solidFill>
                  <a:schemeClr val="bg1"/>
                </a:solidFill>
                <a:latin typeface="微软雅黑" panose="020B0503020204020204" charset="-122"/>
                <a:ea typeface="微软雅黑" panose="020B0503020204020204" charset="-122"/>
              </a:rPr>
              <a:t>第二章</a:t>
            </a:r>
            <a:r>
              <a:rPr lang="en-US" altLang="zh-CN" sz="1600" dirty="0" smtClean="0">
                <a:solidFill>
                  <a:schemeClr val="bg1"/>
                </a:solidFill>
                <a:latin typeface="微软雅黑" panose="020B0503020204020204" charset="-122"/>
                <a:ea typeface="微软雅黑" panose="020B0503020204020204" charset="-122"/>
              </a:rPr>
              <a:t> </a:t>
            </a:r>
            <a:r>
              <a:rPr lang="zh-CN" altLang="en-US" sz="2000" baseline="0" dirty="0" smtClean="0">
                <a:solidFill>
                  <a:schemeClr val="bg1"/>
                </a:solidFill>
                <a:latin typeface="微软雅黑" panose="020B0503020204020204" charset="-122"/>
                <a:ea typeface="微软雅黑" panose="020B0503020204020204" charset="-122"/>
              </a:rPr>
              <a:t> 职业形象</a:t>
            </a:r>
            <a:endParaRPr lang="zh-CN" altLang="en-US" sz="2000" dirty="0">
              <a:solidFill>
                <a:schemeClr val="bg1"/>
              </a:solidFill>
              <a:latin typeface="微软雅黑" panose="020B0503020204020204" charset="-122"/>
              <a:ea typeface="微软雅黑" panose="020B0503020204020204" charset="-122"/>
            </a:endParaRPr>
          </a:p>
        </p:txBody>
      </p:sp>
      <p:sp>
        <p:nvSpPr>
          <p:cNvPr id="4" name="椭圆 3"/>
          <p:cNvSpPr/>
          <p:nvPr userDrawn="1"/>
        </p:nvSpPr>
        <p:spPr>
          <a:xfrm>
            <a:off x="692819" y="6529663"/>
            <a:ext cx="180000" cy="180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 name="椭圆 4"/>
          <p:cNvSpPr/>
          <p:nvPr userDrawn="1"/>
        </p:nvSpPr>
        <p:spPr>
          <a:xfrm>
            <a:off x="1118807" y="6529663"/>
            <a:ext cx="180000" cy="180000"/>
          </a:xfrm>
          <a:prstGeom prst="ellipse">
            <a:avLst/>
          </a:prstGeom>
          <a:solidFill>
            <a:srgbClr val="333134"/>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6" name="椭圆 5"/>
          <p:cNvSpPr/>
          <p:nvPr userDrawn="1"/>
        </p:nvSpPr>
        <p:spPr>
          <a:xfrm>
            <a:off x="1544795" y="6529663"/>
            <a:ext cx="180000" cy="180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7" name="椭圆 6"/>
          <p:cNvSpPr/>
          <p:nvPr userDrawn="1"/>
        </p:nvSpPr>
        <p:spPr>
          <a:xfrm>
            <a:off x="1970783" y="6529663"/>
            <a:ext cx="180000" cy="180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Tree>
  </p:cSld>
  <p:clrMapOvr>
    <a:masterClrMapping/>
  </p:clrMapOvr>
  <p:transition spd="slow" advClick="0" advTm="0">
    <p:wipe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对角圆角 2"/>
          <p:cNvSpPr/>
          <p:nvPr userDrawn="1"/>
        </p:nvSpPr>
        <p:spPr>
          <a:xfrm>
            <a:off x="471813" y="418938"/>
            <a:ext cx="11248373" cy="6020123"/>
          </a:xfrm>
          <a:prstGeom prst="round2DiagRect">
            <a:avLst/>
          </a:prstGeom>
          <a:solidFill>
            <a:schemeClr val="bg1"/>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545157" y="508530"/>
            <a:ext cx="10515600" cy="933450"/>
          </a:xfrm>
        </p:spPr>
        <p:txBody>
          <a:bodyPr/>
          <a:lstStyle>
            <a:lvl1pPr>
              <a:defRPr sz="2800" b="1">
                <a:solidFill>
                  <a:schemeClr val="tx1">
                    <a:lumMod val="75000"/>
                    <a:lumOff val="25000"/>
                  </a:schemeClr>
                </a:solidFill>
                <a:latin typeface="思源黑体 CN Bold" panose="020B0800000000000000" pitchFamily="34" charset="-122"/>
                <a:ea typeface="思源黑体 CN Bold" panose="020B0800000000000000" pitchFamily="34" charset="-122"/>
              </a:defRPr>
            </a:lvl1pPr>
          </a:lstStyle>
          <a:p>
            <a:r>
              <a:rPr lang="zh-CN" altLang="en-US" dirty="0"/>
              <a:t>单击此处编辑母版标题样式</a:t>
            </a:r>
            <a:endParaRPr lang="zh-CN" altLang="en-US" dirty="0"/>
          </a:p>
        </p:txBody>
      </p:sp>
      <p:grpSp>
        <p:nvGrpSpPr>
          <p:cNvPr id="12" name="组合 11"/>
          <p:cNvGrpSpPr/>
          <p:nvPr userDrawn="1"/>
        </p:nvGrpSpPr>
        <p:grpSpPr>
          <a:xfrm>
            <a:off x="931545" y="720998"/>
            <a:ext cx="508000" cy="508000"/>
            <a:chOff x="8731" y="2398"/>
            <a:chExt cx="988" cy="988"/>
          </a:xfrm>
          <a:effectLst/>
        </p:grpSpPr>
        <p:sp>
          <p:nvSpPr>
            <p:cNvPr id="10" name="圆角矩形 9"/>
            <p:cNvSpPr/>
            <p:nvPr userDrawn="1"/>
          </p:nvSpPr>
          <p:spPr>
            <a:xfrm rot="2580000">
              <a:off x="8847" y="2514"/>
              <a:ext cx="757" cy="757"/>
            </a:xfrm>
            <a:prstGeom prst="roundRect">
              <a:avLst/>
            </a:prstGeom>
            <a:solidFill>
              <a:srgbClr val="D6D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userDrawn="1"/>
          </p:nvSpPr>
          <p:spPr>
            <a:xfrm rot="2580000">
              <a:off x="8731" y="2398"/>
              <a:ext cx="989" cy="989"/>
            </a:xfrm>
            <a:prstGeom prst="roundRect">
              <a:avLst/>
            </a:prstGeom>
            <a:noFill/>
            <a:ln>
              <a:solidFill>
                <a:srgbClr val="D6D0C2"/>
              </a:solidFill>
            </a:ln>
            <a:extLst>
              <a:ext uri="{909E8E84-426E-40DD-AFC4-6F175D3DCCD1}">
                <a14:hiddenFill xmlns:a14="http://schemas.microsoft.com/office/drawing/2010/main">
                  <a:solidFill>
                    <a:srgbClr val="E7E4DB"/>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
                                        </p:tgtEl>
                                        <p:attrNameLst>
                                          <p:attrName>ppt_y</p:attrName>
                                        </p:attrNameLst>
                                      </p:cBhvr>
                                      <p:tavLst>
                                        <p:tav tm="0">
                                          <p:val>
                                            <p:strVal val="#ppt_y"/>
                                          </p:val>
                                        </p:tav>
                                        <p:tav tm="100000">
                                          <p:val>
                                            <p:strVal val="#ppt_y"/>
                                          </p:val>
                                        </p:tav>
                                      </p:tavLst>
                                    </p:anim>
                                    <p:anim calcmode="lin" valueType="num">
                                      <p:cBhvr>
                                        <p:cTn id="14"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a:xfrm>
            <a:off x="7858760" y="5991225"/>
            <a:ext cx="2743200" cy="365125"/>
          </a:xfrm>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image" Target="../media/image1.jpeg"/><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Bold" panose="020B0800000000000000" pitchFamily="34" charset="-122"/>
              </a:defRPr>
            </a:lvl1pPr>
          </a:lstStyle>
          <a:p>
            <a:fld id="{EDBE0CD0-FE0E-478F-886C-4423D80058E5}"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Bold" panose="020B0800000000000000" pitchFamily="34" charset="-122"/>
              </a:defRPr>
            </a:lvl1pPr>
          </a:lstStyle>
          <a:p>
            <a:fld id="{40E0B2B7-3355-42C3-95FA-5BAAC6640C9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spd="slow" advClick="0" advTm="0">
    <p:wipe dir="d"/>
  </p:transition>
  <p:txStyles>
    <p:title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6.xml"/><Relationship Id="rId2" Type="http://schemas.openxmlformats.org/officeDocument/2006/relationships/image" Target="../media/image13.jpeg"/><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6.xml"/><Relationship Id="rId2" Type="http://schemas.openxmlformats.org/officeDocument/2006/relationships/image" Target="../media/image15.jpeg"/><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6.xml"/><Relationship Id="rId2" Type="http://schemas.openxmlformats.org/officeDocument/2006/relationships/image" Target="../media/image17.jpeg"/><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6.xml"/><Relationship Id="rId2" Type="http://schemas.openxmlformats.org/officeDocument/2006/relationships/image" Target="../media/image19.jpeg"/><Relationship Id="rId1" Type="http://schemas.openxmlformats.org/officeDocument/2006/relationships/image" Target="../media/image18.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0" Type="http://schemas.openxmlformats.org/officeDocument/2006/relationships/notesSlide" Target="../notesSlides/notesSlide17.xml"/><Relationship Id="rId2" Type="http://schemas.openxmlformats.org/officeDocument/2006/relationships/tags" Target="../tags/tag8.xml"/><Relationship Id="rId19" Type="http://schemas.openxmlformats.org/officeDocument/2006/relationships/slideLayout" Target="../slideLayouts/slideLayout6.xml"/><Relationship Id="rId18" Type="http://schemas.openxmlformats.org/officeDocument/2006/relationships/tags" Target="../tags/tag24.xml"/><Relationship Id="rId17" Type="http://schemas.openxmlformats.org/officeDocument/2006/relationships/tags" Target="../tags/tag23.xml"/><Relationship Id="rId16" Type="http://schemas.openxmlformats.org/officeDocument/2006/relationships/tags" Target="../tags/tag22.xml"/><Relationship Id="rId15" Type="http://schemas.openxmlformats.org/officeDocument/2006/relationships/tags" Target="../tags/tag21.xml"/><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tags" Target="../tags/tag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image" Target="../media/image4.jpeg"/><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3.png"/><Relationship Id="rId10" Type="http://schemas.openxmlformats.org/officeDocument/2006/relationships/notesSlide" Target="../notesSlides/notesSlide1.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7" Type="http://schemas.openxmlformats.org/officeDocument/2006/relationships/notesSlide" Target="../notesSlides/notesSlide19.xml"/><Relationship Id="rId16" Type="http://schemas.openxmlformats.org/officeDocument/2006/relationships/slideLayout" Target="../slideLayouts/slideLayout6.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1" Type="http://schemas.openxmlformats.org/officeDocument/2006/relationships/notesSlide" Target="../notesSlides/notesSlide20.xml"/><Relationship Id="rId10" Type="http://schemas.openxmlformats.org/officeDocument/2006/relationships/slideLayout" Target="../slideLayouts/slideLayout6.xml"/><Relationship Id="rId1" Type="http://schemas.openxmlformats.org/officeDocument/2006/relationships/tags" Target="../tags/tag4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7" Type="http://schemas.openxmlformats.org/officeDocument/2006/relationships/notesSlide" Target="../notesSlides/notesSlide23.xml"/><Relationship Id="rId16" Type="http://schemas.openxmlformats.org/officeDocument/2006/relationships/slideLayout" Target="../slideLayouts/slideLayout6.xml"/><Relationship Id="rId15" Type="http://schemas.openxmlformats.org/officeDocument/2006/relationships/tags" Target="../tags/tag63.xml"/><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tags" Target="../tags/tag4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4" Type="http://schemas.openxmlformats.org/officeDocument/2006/relationships/notesSlide" Target="../notesSlides/notesSlide27.xml"/><Relationship Id="rId13" Type="http://schemas.openxmlformats.org/officeDocument/2006/relationships/slideLayout" Target="../slideLayouts/slideLayout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6.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0.pn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6.xml"/><Relationship Id="rId2" Type="http://schemas.openxmlformats.org/officeDocument/2006/relationships/image" Target="../media/image7.pn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nvSpPr>
        <p:spPr bwMode="auto">
          <a:xfrm>
            <a:off x="2139350" y="2447436"/>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400" b="0" i="0" u="none" strike="noStrike" kern="0" cap="none" spc="0" normalizeH="0" baseline="0" noProof="0" dirty="0" smtClean="0">
                <a:ln>
                  <a:noFill/>
                </a:ln>
                <a:solidFill>
                  <a:schemeClr val="bg1">
                    <a:lumMod val="85000"/>
                  </a:schemeClr>
                </a:solidFill>
                <a:effectLst/>
                <a:uLnTx/>
                <a:uFillTx/>
                <a:cs typeface="+mn-ea"/>
                <a:sym typeface="+mn-lt"/>
              </a:rPr>
              <a:t>项</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27" name="椭圆 26"/>
          <p:cNvSpPr/>
          <p:nvPr/>
        </p:nvSpPr>
        <p:spPr bwMode="auto">
          <a:xfrm>
            <a:off x="3045919" y="2447436"/>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400" b="0" i="0" u="none" strike="noStrike" kern="0" cap="none" spc="0" normalizeH="0" baseline="0" noProof="0" dirty="0" smtClean="0">
                <a:ln>
                  <a:noFill/>
                </a:ln>
                <a:solidFill>
                  <a:schemeClr val="bg1">
                    <a:lumMod val="85000"/>
                  </a:schemeClr>
                </a:solidFill>
                <a:effectLst/>
                <a:uLnTx/>
                <a:uFillTx/>
                <a:cs typeface="+mn-ea"/>
                <a:sym typeface="+mn-lt"/>
              </a:rPr>
              <a:t>目</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28" name="椭圆 27"/>
          <p:cNvSpPr/>
          <p:nvPr/>
        </p:nvSpPr>
        <p:spPr bwMode="auto">
          <a:xfrm>
            <a:off x="5772398" y="2435757"/>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dirty="0">
                <a:solidFill>
                  <a:schemeClr val="bg1">
                    <a:lumMod val="85000"/>
                  </a:schemeClr>
                </a:solidFill>
                <a:cs typeface="+mn-ea"/>
                <a:sym typeface="+mn-lt"/>
              </a:rPr>
              <a:t>识</a:t>
            </a:r>
            <a:endParaRPr lang="zh-CN" altLang="en-US" sz="4400" kern="0" dirty="0">
              <a:solidFill>
                <a:schemeClr val="bg1">
                  <a:lumMod val="85000"/>
                </a:schemeClr>
              </a:solidFill>
              <a:cs typeface="+mn-ea"/>
              <a:sym typeface="+mn-lt"/>
            </a:endParaRPr>
          </a:p>
        </p:txBody>
      </p:sp>
      <p:pic>
        <p:nvPicPr>
          <p:cNvPr id="35" name="图片 34" descr="绿色的植物&#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2443908" cy="1832931"/>
          </a:xfrm>
          <a:prstGeom prst="rect">
            <a:avLst/>
          </a:prstGeom>
        </p:spPr>
      </p:pic>
      <p:sp>
        <p:nvSpPr>
          <p:cNvPr id="2" name="椭圆 1"/>
          <p:cNvSpPr/>
          <p:nvPr/>
        </p:nvSpPr>
        <p:spPr bwMode="auto">
          <a:xfrm>
            <a:off x="6676638" y="2435757"/>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dirty="0">
                <a:solidFill>
                  <a:schemeClr val="bg1">
                    <a:lumMod val="85000"/>
                  </a:schemeClr>
                </a:solidFill>
                <a:cs typeface="+mn-ea"/>
                <a:sym typeface="+mn-lt"/>
              </a:rPr>
              <a:t>礼</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10" name="椭圆 9"/>
          <p:cNvSpPr/>
          <p:nvPr/>
        </p:nvSpPr>
        <p:spPr bwMode="auto">
          <a:xfrm>
            <a:off x="4045174" y="2452877"/>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noProof="0" dirty="0">
                <a:solidFill>
                  <a:schemeClr val="bg1">
                    <a:lumMod val="85000"/>
                  </a:schemeClr>
                </a:solidFill>
                <a:cs typeface="+mn-ea"/>
                <a:sym typeface="+mn-lt"/>
              </a:rPr>
              <a:t>一</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3" name="文本框 2"/>
          <p:cNvSpPr txBox="1"/>
          <p:nvPr/>
        </p:nvSpPr>
        <p:spPr>
          <a:xfrm>
            <a:off x="4781676" y="3639844"/>
            <a:ext cx="3789923" cy="646331"/>
          </a:xfrm>
          <a:prstGeom prst="rect">
            <a:avLst/>
          </a:prstGeom>
          <a:noFill/>
        </p:spPr>
        <p:txBody>
          <a:bodyPr wrap="square" rtlCol="0">
            <a:spAutoFit/>
          </a:bodyPr>
          <a:lstStyle/>
          <a:p>
            <a:r>
              <a:rPr lang="zh-CN" altLang="en-US" sz="3600" dirty="0" smtClean="0">
                <a:latin typeface="隶书" panose="02010509060101010101" pitchFamily="49" charset="-122"/>
                <a:ea typeface="隶书" panose="02010509060101010101" pitchFamily="49" charset="-122"/>
              </a:rPr>
              <a:t>不学礼、无已立！</a:t>
            </a:r>
            <a:endParaRPr lang="zh-CN" altLang="en-US" sz="3600" dirty="0">
              <a:latin typeface="隶书" panose="02010509060101010101" pitchFamily="49" charset="-122"/>
              <a:ea typeface="隶书" panose="02010509060101010101" pitchFamily="49" charset="-122"/>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bldLvl="0" animBg="1"/>
      <p:bldP spid="2" grpId="0" bldLvl="0" animBg="1"/>
      <p:bldP spid="10"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83785" y="514985"/>
            <a:ext cx="3677285"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任务一：礼仪的概述</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4" name="文本框 3"/>
          <p:cNvSpPr txBox="1"/>
          <p:nvPr/>
        </p:nvSpPr>
        <p:spPr>
          <a:xfrm>
            <a:off x="1082040" y="1412240"/>
            <a:ext cx="6096000" cy="583565"/>
          </a:xfrm>
          <a:prstGeom prst="rect">
            <a:avLst/>
          </a:prstGeom>
          <a:noFill/>
        </p:spPr>
        <p:txBody>
          <a:bodyPr wrap="square" rtlCol="0" anchor="t">
            <a:spAutoFit/>
          </a:bodyPr>
          <a:lstStyle/>
          <a:p>
            <a:pPr eaLnBrk="1" hangingPunct="1"/>
            <a:r>
              <a:rPr lang="zh-CN" altLang="en-US" sz="3200" dirty="0" smtClean="0">
                <a:solidFill>
                  <a:srgbClr val="0070C0"/>
                </a:solidFill>
                <a:latin typeface="隶书" panose="02010509060101010101" pitchFamily="49" charset="-122"/>
                <a:ea typeface="隶书" panose="02010509060101010101" pitchFamily="49" charset="-122"/>
                <a:cs typeface="隶书" panose="02010509060101010101" pitchFamily="49" charset="-122"/>
                <a:sym typeface="+mn-lt"/>
              </a:rPr>
              <a:t>中国礼仪的形成与发展</a:t>
            </a:r>
            <a:endParaRPr lang="zh-CN" altLang="en-US" sz="32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5156890" y="2272977"/>
            <a:ext cx="5772156" cy="1205865"/>
          </a:xfrm>
          <a:prstGeom prst="rect">
            <a:avLst/>
          </a:prstGeom>
          <a:noFill/>
        </p:spPr>
        <p:txBody>
          <a:bodyPr wrap="square" rtlCol="0" anchor="t">
            <a:noAutofit/>
          </a:bodyPr>
          <a:lstStyle/>
          <a:p>
            <a:pPr lvl="0" algn="l">
              <a:lnSpc>
                <a:spcPct val="120000"/>
              </a:lnSpc>
              <a:spcBef>
                <a:spcPct val="20000"/>
              </a:spcBef>
              <a:buClr>
                <a:schemeClr val="folHlink"/>
              </a:buClr>
              <a:buSzPct val="60000"/>
              <a:buFont typeface="Wingdings" panose="05000000000000000000" pitchFamily="2" charset="2"/>
              <a:buNone/>
            </a:pPr>
            <a:r>
              <a:rPr lang="zh-CN" altLang="en-US" sz="2400" b="1" dirty="0" smtClean="0">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礼仪</a:t>
            </a:r>
            <a:r>
              <a:rPr lang="zh-CN" altLang="en-US" sz="2400" b="1" dirty="0" smtClean="0">
                <a:solidFill>
                  <a:srgbClr val="FF0000"/>
                </a:solidFill>
                <a:latin typeface="隶书" panose="02010509060101010101" pitchFamily="49" charset="-122"/>
                <a:ea typeface="隶书" panose="02010509060101010101" pitchFamily="49" charset="-122"/>
                <a:cs typeface="隶书" panose="02010509060101010101" pitchFamily="49" charset="-122"/>
                <a:sym typeface="+mn-lt"/>
              </a:rPr>
              <a:t>的变革阶段：</a:t>
            </a: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约在公元前771年到公元前221年的春秋战国时期：</a:t>
            </a: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百家争鸣</a:t>
            </a:r>
            <a:endParaRPr lang="zh-CN" altLang="en-US" sz="3000" b="1" dirty="0" smtClean="0">
              <a:solidFill>
                <a:srgbClr val="FF0000"/>
              </a:solidFill>
              <a:latin typeface="隶书" panose="02010509060101010101" pitchFamily="49" charset="-122"/>
              <a:ea typeface="隶书" panose="02010509060101010101" pitchFamily="49" charset="-122"/>
              <a:cs typeface="隶书" panose="02010509060101010101" pitchFamily="49" charset="-122"/>
              <a:sym typeface="+mn-lt"/>
            </a:endParaRPr>
          </a:p>
          <a:p>
            <a:pPr lvl="0" algn="l">
              <a:spcBef>
                <a:spcPct val="20000"/>
              </a:spcBef>
              <a:buClr>
                <a:schemeClr val="folHlink"/>
              </a:buClr>
              <a:buSzPct val="60000"/>
              <a:buFont typeface="Wingdings" panose="05000000000000000000" pitchFamily="2" charset="2"/>
              <a:buNone/>
            </a:pPr>
            <a:endPar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7" name="文本框 6"/>
          <p:cNvSpPr txBox="1"/>
          <p:nvPr/>
        </p:nvSpPr>
        <p:spPr>
          <a:xfrm>
            <a:off x="5323211" y="3478842"/>
            <a:ext cx="6096000" cy="2030095"/>
          </a:xfrm>
          <a:prstGeom prst="rect">
            <a:avLst/>
          </a:prstGeom>
          <a:noFill/>
        </p:spPr>
        <p:txBody>
          <a:bodyPr wrap="square" rtlCol="0" anchor="t">
            <a:spAutoFit/>
          </a:bodyPr>
          <a:lstStyle/>
          <a:p>
            <a:pPr>
              <a:lnSpc>
                <a:spcPct val="140000"/>
              </a:lnSpc>
            </a:pPr>
            <a:r>
              <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1.孔子——“礼治”</a:t>
            </a:r>
            <a:endPar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a:p>
            <a:pPr>
              <a:lnSpc>
                <a:spcPct val="140000"/>
              </a:lnSpc>
            </a:pPr>
            <a:r>
              <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2.孟子——“仁政”“德治”</a:t>
            </a:r>
            <a:endPar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a:p>
            <a:pPr>
              <a:lnSpc>
                <a:spcPct val="140000"/>
              </a:lnSpc>
            </a:pPr>
            <a:r>
              <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3.荀子——“隆礼”“重法”</a:t>
            </a:r>
            <a:endPar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pic>
        <p:nvPicPr>
          <p:cNvPr id="8" name="图片 7"/>
          <p:cNvPicPr>
            <a:picLocks noChangeAspect="1"/>
          </p:cNvPicPr>
          <p:nvPr/>
        </p:nvPicPr>
        <p:blipFill>
          <a:blip r:embed="rId1"/>
          <a:srcRect l="59148"/>
          <a:stretch>
            <a:fillRect/>
          </a:stretch>
        </p:blipFill>
        <p:spPr>
          <a:xfrm>
            <a:off x="2125253" y="2147550"/>
            <a:ext cx="2375726" cy="3361387"/>
          </a:xfrm>
          <a:prstGeom prst="rect">
            <a:avLst/>
          </a:prstGeom>
        </p:spPr>
      </p:pic>
    </p:spTree>
  </p:cSld>
  <p:clrMapOvr>
    <a:masterClrMapping/>
  </p:clrMapOvr>
  <p:transition spd="slow">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83785" y="514985"/>
            <a:ext cx="3677285"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任务一：礼仪的概述</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4" name="文本框 3"/>
          <p:cNvSpPr txBox="1"/>
          <p:nvPr/>
        </p:nvSpPr>
        <p:spPr>
          <a:xfrm>
            <a:off x="1082040" y="1412240"/>
            <a:ext cx="6096000" cy="583565"/>
          </a:xfrm>
          <a:prstGeom prst="rect">
            <a:avLst/>
          </a:prstGeom>
          <a:noFill/>
        </p:spPr>
        <p:txBody>
          <a:bodyPr wrap="square" rtlCol="0" anchor="t">
            <a:spAutoFit/>
          </a:bodyPr>
          <a:lstStyle/>
          <a:p>
            <a:pPr eaLnBrk="1" hangingPunct="1"/>
            <a:r>
              <a:rPr lang="zh-CN" altLang="en-US" sz="3200" dirty="0" smtClean="0">
                <a:solidFill>
                  <a:srgbClr val="0070C0"/>
                </a:solidFill>
                <a:latin typeface="隶书" panose="02010509060101010101" pitchFamily="49" charset="-122"/>
                <a:ea typeface="隶书" panose="02010509060101010101" pitchFamily="49" charset="-122"/>
                <a:cs typeface="隶书" panose="02010509060101010101" pitchFamily="49" charset="-122"/>
                <a:sym typeface="+mn-lt"/>
              </a:rPr>
              <a:t>中国礼仪的形成与发展</a:t>
            </a:r>
            <a:endParaRPr lang="zh-CN" altLang="en-US" sz="32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1082040" y="2037528"/>
            <a:ext cx="10388544" cy="1178578"/>
          </a:xfrm>
          <a:prstGeom prst="rect">
            <a:avLst/>
          </a:prstGeom>
          <a:noFill/>
        </p:spPr>
        <p:txBody>
          <a:bodyPr wrap="square" rtlCol="0" anchor="t">
            <a:noAutofit/>
          </a:bodyPr>
          <a:lstStyle/>
          <a:p>
            <a:pPr lvl="0" algn="l">
              <a:lnSpc>
                <a:spcPct val="120000"/>
              </a:lnSpc>
              <a:spcBef>
                <a:spcPct val="20000"/>
              </a:spcBef>
              <a:buClr>
                <a:schemeClr val="folHlink"/>
              </a:buClr>
              <a:buSzPct val="60000"/>
              <a:buFont typeface="Wingdings" panose="05000000000000000000" pitchFamily="2" charset="2"/>
              <a:buNone/>
            </a:pPr>
            <a:r>
              <a:rPr lang="zh-CN" altLang="en-US" sz="3000" b="1" dirty="0" smtClean="0">
                <a:solidFill>
                  <a:srgbClr val="FF0000"/>
                </a:solidFill>
                <a:latin typeface="隶书" panose="02010509060101010101" pitchFamily="49" charset="-122"/>
                <a:ea typeface="隶书" panose="02010509060101010101" pitchFamily="49" charset="-122"/>
                <a:cs typeface="隶书" panose="02010509060101010101" pitchFamily="49" charset="-122"/>
                <a:sym typeface="+mn-lt"/>
              </a:rPr>
              <a:t>   </a:t>
            </a:r>
            <a:r>
              <a:rPr lang="zh-CN" altLang="en-US" sz="2400" b="1" dirty="0" smtClean="0">
                <a:solidFill>
                  <a:srgbClr val="FF0000"/>
                </a:solidFill>
                <a:latin typeface="隶书" panose="02010509060101010101" pitchFamily="49" charset="-122"/>
                <a:ea typeface="隶书" panose="02010509060101010101" pitchFamily="49" charset="-122"/>
                <a:cs typeface="隶书" panose="02010509060101010101" pitchFamily="49" charset="-122"/>
                <a:sym typeface="+mn-lt"/>
              </a:rPr>
              <a:t>封建</a:t>
            </a:r>
            <a:r>
              <a:rPr lang="zh-CN" altLang="en-US" sz="2400" b="1" dirty="0" smtClean="0">
                <a:solidFill>
                  <a:srgbClr val="FF0000"/>
                </a:solidFill>
                <a:latin typeface="隶书" panose="02010509060101010101" pitchFamily="49" charset="-122"/>
                <a:ea typeface="隶书" panose="02010509060101010101" pitchFamily="49" charset="-122"/>
                <a:cs typeface="隶书" panose="02010509060101010101" pitchFamily="49" charset="-122"/>
                <a:sym typeface="+mn-lt"/>
              </a:rPr>
              <a:t>礼仪的形成、强化和衰落阶段：</a:t>
            </a: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约从秦汉时期到清末民初：尊君抑臣、尊父抑子、尊夫抑妻、尊神抑</a:t>
            </a: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人。</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lt"/>
            </a:endParaRPr>
          </a:p>
        </p:txBody>
      </p:sp>
      <p:sp>
        <p:nvSpPr>
          <p:cNvPr id="7" name="文本框 6"/>
          <p:cNvSpPr txBox="1"/>
          <p:nvPr/>
        </p:nvSpPr>
        <p:spPr>
          <a:xfrm>
            <a:off x="1346017" y="3224708"/>
            <a:ext cx="6049084" cy="1902059"/>
          </a:xfrm>
          <a:prstGeom prst="rect">
            <a:avLst/>
          </a:prstGeom>
          <a:noFill/>
        </p:spPr>
        <p:txBody>
          <a:bodyPr wrap="square" rtlCol="0" anchor="t">
            <a:spAutoFit/>
          </a:bodyPr>
          <a:lstStyle/>
          <a:p>
            <a:pPr>
              <a:lnSpc>
                <a:spcPct val="140000"/>
              </a:lnSpc>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西汉董仲</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舒“三纲”</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：“君为臣纲，父为子纲，夫为妻纲”</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a:p>
            <a:pPr>
              <a:lnSpc>
                <a:spcPct val="140000"/>
              </a:lnSpc>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“五常”：仁、义、礼、智、信</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8" name="Rectangle 7"/>
          <p:cNvSpPr>
            <a:spLocks noChangeArrowheads="1"/>
          </p:cNvSpPr>
          <p:nvPr/>
        </p:nvSpPr>
        <p:spPr bwMode="auto">
          <a:xfrm>
            <a:off x="7039129" y="3216106"/>
            <a:ext cx="3935730" cy="2006600"/>
          </a:xfrm>
          <a:prstGeom prst="rect">
            <a:avLst/>
          </a:prstGeom>
          <a:blipFill dpi="0" rotWithShape="1">
            <a:blip r:embed="rId1"/>
            <a:srcRect/>
            <a:stretch>
              <a:fillRect/>
            </a:stretch>
          </a:blipFill>
          <a:ln>
            <a:solidFill>
              <a:srgbClr val="55230D"/>
            </a:solidFill>
          </a:ln>
        </p:spPr>
        <p:txBody>
          <a:bodyPr vert="horz" wrap="square" lIns="91440" tIns="45720" rIns="91440" bIns="45720" numCol="1" anchor="t" anchorCtr="0" compatLnSpc="1"/>
          <a:lstStyle/>
          <a:p>
            <a:endParaRPr lang="zh-CN" altLang="en-US"/>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83785" y="514985"/>
            <a:ext cx="3677285"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任务一：礼仪的概述</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4" name="文本框 3"/>
          <p:cNvSpPr txBox="1"/>
          <p:nvPr/>
        </p:nvSpPr>
        <p:spPr>
          <a:xfrm>
            <a:off x="1082040" y="1412240"/>
            <a:ext cx="6096000" cy="583565"/>
          </a:xfrm>
          <a:prstGeom prst="rect">
            <a:avLst/>
          </a:prstGeom>
          <a:noFill/>
        </p:spPr>
        <p:txBody>
          <a:bodyPr wrap="square" rtlCol="0" anchor="t">
            <a:spAutoFit/>
          </a:bodyPr>
          <a:lstStyle/>
          <a:p>
            <a:pPr eaLnBrk="1" hangingPunct="1"/>
            <a:r>
              <a:rPr lang="zh-CN" altLang="en-US" sz="3200" dirty="0" smtClean="0">
                <a:solidFill>
                  <a:srgbClr val="0070C0"/>
                </a:solidFill>
                <a:latin typeface="隶书" panose="02010509060101010101" pitchFamily="49" charset="-122"/>
                <a:ea typeface="隶书" panose="02010509060101010101" pitchFamily="49" charset="-122"/>
                <a:cs typeface="隶书" panose="02010509060101010101" pitchFamily="49" charset="-122"/>
                <a:sym typeface="+mn-lt"/>
              </a:rPr>
              <a:t>中国礼仪的形成与发展</a:t>
            </a:r>
            <a:endParaRPr lang="zh-CN" altLang="en-US" sz="32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1543680" y="2258322"/>
            <a:ext cx="5922442" cy="699135"/>
          </a:xfrm>
          <a:prstGeom prst="rect">
            <a:avLst/>
          </a:prstGeom>
          <a:noFill/>
        </p:spPr>
        <p:txBody>
          <a:bodyPr wrap="square" rtlCol="0" anchor="t">
            <a:noAutofit/>
          </a:bodyPr>
          <a:lstStyle/>
          <a:p>
            <a:pPr lvl="0" algn="l">
              <a:lnSpc>
                <a:spcPct val="120000"/>
              </a:lnSpc>
              <a:spcBef>
                <a:spcPct val="20000"/>
              </a:spcBef>
              <a:buClr>
                <a:schemeClr val="folHlink"/>
              </a:buClr>
              <a:buSzPct val="60000"/>
              <a:buFont typeface="Wingdings" panose="05000000000000000000" pitchFamily="2" charset="2"/>
              <a:buNone/>
            </a:pPr>
            <a:r>
              <a:rPr lang="zh-CN" altLang="en-US" sz="2400" b="1" dirty="0" smtClean="0">
                <a:solidFill>
                  <a:srgbClr val="FF0000"/>
                </a:solidFill>
                <a:latin typeface="隶书" panose="02010509060101010101" pitchFamily="49" charset="-122"/>
                <a:ea typeface="隶书" panose="02010509060101010101" pitchFamily="49" charset="-122"/>
                <a:cs typeface="隶书" panose="02010509060101010101" pitchFamily="49" charset="-122"/>
                <a:sym typeface="+mn-lt"/>
              </a:rPr>
              <a:t>现代礼仪阶段：</a:t>
            </a: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约从清末民初直到现在。</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lt"/>
            </a:endParaRPr>
          </a:p>
          <a:p>
            <a:pPr lvl="0" algn="l">
              <a:spcBef>
                <a:spcPct val="20000"/>
              </a:spcBef>
              <a:buClr>
                <a:schemeClr val="folHlink"/>
              </a:buClr>
              <a:buSzPct val="60000"/>
              <a:buFont typeface="Wingdings" panose="05000000000000000000" pitchFamily="2" charset="2"/>
              <a:buNone/>
            </a:pPr>
            <a:endPar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7" name="文本框 6"/>
          <p:cNvSpPr txBox="1"/>
          <p:nvPr/>
        </p:nvSpPr>
        <p:spPr>
          <a:xfrm>
            <a:off x="1691715" y="2957457"/>
            <a:ext cx="6073744" cy="2160591"/>
          </a:xfrm>
          <a:prstGeom prst="rect">
            <a:avLst/>
          </a:prstGeom>
          <a:noFill/>
        </p:spPr>
        <p:txBody>
          <a:bodyPr wrap="square" rtlCol="0" anchor="t">
            <a:spAutoFit/>
          </a:bodyPr>
          <a:lstStyle/>
          <a:p>
            <a:pPr>
              <a:lnSpc>
                <a:spcPct val="140000"/>
              </a:lnSpc>
            </a:pP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1.1840年鸦片战争后——“大杂烩”式的半封建半殖民地礼仪</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a:p>
            <a:pPr>
              <a:lnSpc>
                <a:spcPct val="140000"/>
              </a:lnSpc>
            </a:pP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2.1949年新中国成立后——学习和借鉴西方礼仪的同时形成了我</a:t>
            </a:r>
            <a:r>
              <a:rPr lang="en-US" altLang="zh-CN"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国的现代礼仪。</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pic>
        <p:nvPicPr>
          <p:cNvPr id="8" name="图片 7"/>
          <p:cNvPicPr>
            <a:picLocks noChangeAspect="1"/>
          </p:cNvPicPr>
          <p:nvPr/>
        </p:nvPicPr>
        <p:blipFill>
          <a:blip r:embed="rId1"/>
          <a:stretch>
            <a:fillRect/>
          </a:stretch>
        </p:blipFill>
        <p:spPr>
          <a:xfrm>
            <a:off x="8064796" y="1467383"/>
            <a:ext cx="2828925" cy="3981450"/>
          </a:xfrm>
          <a:prstGeom prst="rect">
            <a:avLst/>
          </a:prstGeom>
        </p:spPr>
      </p:pic>
    </p:spTree>
  </p:cSld>
  <p:clrMapOvr>
    <a:masterClrMapping/>
  </p:clrMapOvr>
  <p:transition spd="slow">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83785" y="514985"/>
            <a:ext cx="3677285"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任务一：礼仪的概述</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13" name="文本框 12"/>
          <p:cNvSpPr txBox="1"/>
          <p:nvPr/>
        </p:nvSpPr>
        <p:spPr>
          <a:xfrm>
            <a:off x="1419225" y="1289050"/>
            <a:ext cx="5082540" cy="645160"/>
          </a:xfrm>
          <a:prstGeom prst="rect">
            <a:avLst/>
          </a:prstGeom>
          <a:noFill/>
        </p:spPr>
        <p:txBody>
          <a:bodyPr wrap="square" rtlCol="0" anchor="t">
            <a:spAutoFit/>
          </a:bodyPr>
          <a:lstStyle/>
          <a:p>
            <a:pPr eaLnBrk="1" hangingPunct="1">
              <a:spcBef>
                <a:spcPct val="50000"/>
              </a:spcBef>
            </a:pPr>
            <a:r>
              <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四、礼仪的种类</a:t>
            </a:r>
            <a:endPar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30" name="文本框 29"/>
          <p:cNvSpPr txBox="1"/>
          <p:nvPr/>
        </p:nvSpPr>
        <p:spPr>
          <a:xfrm>
            <a:off x="1566749" y="2597745"/>
            <a:ext cx="5929630" cy="2400657"/>
          </a:xfrm>
          <a:prstGeom prst="rect">
            <a:avLst/>
          </a:prstGeom>
        </p:spPr>
        <p:txBody>
          <a:bodyPr wrap="square">
            <a:spAutoFit/>
          </a:bodyPr>
          <a:lstStyle/>
          <a:p>
            <a:pPr marL="0" indent="0" algn="just" defTabSz="266700">
              <a:spcBef>
                <a:spcPct val="0"/>
              </a:spcBef>
              <a:spcAft>
                <a:spcPct val="0"/>
              </a:spcAft>
            </a:pPr>
            <a:r>
              <a:rPr lang="en-US" altLang="zh-CN"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    </a:t>
            </a: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包括见面时的问候礼仪，如微笑、点头、握手或合适的拥抱等。恰当的称呼也至关重要，尊重不同文化背景下的称谓习俗。在社交场合中的交谈礼仪也不容忽视，要注意言辞得体、礼貌倾听，不随意打断他人。</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40" name="文本框 39"/>
          <p:cNvSpPr txBox="1"/>
          <p:nvPr/>
        </p:nvSpPr>
        <p:spPr>
          <a:xfrm>
            <a:off x="1421765" y="1933258"/>
            <a:ext cx="5080000" cy="583565"/>
          </a:xfrm>
          <a:prstGeom prst="rect">
            <a:avLst/>
          </a:prstGeom>
        </p:spPr>
        <p:txBody>
          <a:bodyPr>
            <a:spAutoFit/>
          </a:bodyPr>
          <a:lstStyle/>
          <a:p>
            <a:pPr marL="0" indent="0" algn="just" defTabSz="266700">
              <a:spcBef>
                <a:spcPct val="0"/>
              </a:spcBef>
              <a:spcAft>
                <a:spcPct val="0"/>
              </a:spcAft>
            </a:pPr>
            <a:r>
              <a:rPr lang="en-US" altLang="zh-CN" sz="3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1.</a:t>
            </a:r>
            <a:r>
              <a:rPr lang="zh-CN" altLang="en-US" sz="3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社交礼仪</a:t>
            </a:r>
            <a:endParaRPr lang="zh-CN" altLang="en-US" sz="32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pic>
        <p:nvPicPr>
          <p:cNvPr id="3" name="图片 2" descr="微信图片_20241225115418"/>
          <p:cNvPicPr>
            <a:picLocks noChangeAspect="1"/>
          </p:cNvPicPr>
          <p:nvPr/>
        </p:nvPicPr>
        <p:blipFill>
          <a:blip r:embed="rId1"/>
          <a:stretch>
            <a:fillRect/>
          </a:stretch>
        </p:blipFill>
        <p:spPr>
          <a:xfrm>
            <a:off x="7833680" y="3923665"/>
            <a:ext cx="2978150" cy="1985645"/>
          </a:xfrm>
          <a:prstGeom prst="rect">
            <a:avLst/>
          </a:prstGeom>
        </p:spPr>
      </p:pic>
      <p:pic>
        <p:nvPicPr>
          <p:cNvPr id="4" name="图片 3" descr="微信图片_20241225115428"/>
          <p:cNvPicPr>
            <a:picLocks noChangeAspect="1"/>
          </p:cNvPicPr>
          <p:nvPr/>
        </p:nvPicPr>
        <p:blipFill>
          <a:blip r:embed="rId2"/>
          <a:stretch>
            <a:fillRect/>
          </a:stretch>
        </p:blipFill>
        <p:spPr>
          <a:xfrm>
            <a:off x="7833680" y="1410335"/>
            <a:ext cx="2969895" cy="2513330"/>
          </a:xfrm>
          <a:prstGeom prst="rect">
            <a:avLst/>
          </a:prstGeom>
        </p:spPr>
      </p:pic>
    </p:spTree>
  </p:cSld>
  <p:clrMapOvr>
    <a:masterClrMapping/>
  </p:clrMapOvr>
  <p:transition spd="slow">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83785" y="514985"/>
            <a:ext cx="3677285"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任务一：礼仪的概述</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13" name="文本框 12"/>
          <p:cNvSpPr txBox="1"/>
          <p:nvPr/>
        </p:nvSpPr>
        <p:spPr>
          <a:xfrm>
            <a:off x="1419225" y="1289050"/>
            <a:ext cx="5082540" cy="645160"/>
          </a:xfrm>
          <a:prstGeom prst="rect">
            <a:avLst/>
          </a:prstGeom>
          <a:noFill/>
        </p:spPr>
        <p:txBody>
          <a:bodyPr wrap="square" rtlCol="0" anchor="t">
            <a:spAutoFit/>
          </a:bodyPr>
          <a:lstStyle/>
          <a:p>
            <a:pPr eaLnBrk="1" hangingPunct="1">
              <a:spcBef>
                <a:spcPct val="50000"/>
              </a:spcBef>
            </a:pPr>
            <a:r>
              <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四、礼仪的种类</a:t>
            </a:r>
            <a:endPar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30" name="文本框 29"/>
          <p:cNvSpPr txBox="1"/>
          <p:nvPr/>
        </p:nvSpPr>
        <p:spPr>
          <a:xfrm>
            <a:off x="1551934" y="2854615"/>
            <a:ext cx="5929630" cy="2399665"/>
          </a:xfrm>
          <a:prstGeom prst="rect">
            <a:avLst/>
          </a:prstGeom>
        </p:spPr>
        <p:txBody>
          <a:bodyPr wrap="square">
            <a:spAutoFit/>
          </a:bodyPr>
          <a:lstStyle/>
          <a:p>
            <a:pPr marL="0" indent="0" algn="just" defTabSz="266700">
              <a:spcBef>
                <a:spcPct val="0"/>
              </a:spcBef>
              <a:spcAft>
                <a:spcPct val="0"/>
              </a:spcAft>
            </a:pPr>
            <a:r>
              <a:rPr lang="en-US" altLang="zh-CN"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   </a:t>
            </a: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商务会面有着装要求，正装的选择与搭配体现专业性；商务宴请中的座次安排，也要遵循身份地位的规则。商务谈判中的礼仪更涉及到双方的尊重与信任建立，比如准时到达、礼貌的开场白和尊重对手的观点等。</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40" name="文本框 39"/>
          <p:cNvSpPr txBox="1"/>
          <p:nvPr/>
        </p:nvSpPr>
        <p:spPr>
          <a:xfrm>
            <a:off x="1642427" y="2102630"/>
            <a:ext cx="5080000" cy="583565"/>
          </a:xfrm>
          <a:prstGeom prst="rect">
            <a:avLst/>
          </a:prstGeom>
        </p:spPr>
        <p:txBody>
          <a:bodyPr>
            <a:spAutoFit/>
          </a:bodyPr>
          <a:lstStyle/>
          <a:p>
            <a:pPr marL="0" indent="0" algn="just" defTabSz="266700">
              <a:spcBef>
                <a:spcPct val="0"/>
              </a:spcBef>
              <a:spcAft>
                <a:spcPct val="0"/>
              </a:spcAft>
            </a:pPr>
            <a:r>
              <a:rPr lang="en-US" altLang="zh-CN" sz="3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2.</a:t>
            </a:r>
            <a:r>
              <a:rPr lang="zh-CN" altLang="en-US" sz="3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商务礼仪</a:t>
            </a:r>
            <a:endParaRPr lang="zh-CN" altLang="en-US" sz="32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pic>
        <p:nvPicPr>
          <p:cNvPr id="5" name="图片 4" descr="微信图片_20241225115719"/>
          <p:cNvPicPr>
            <a:picLocks noChangeAspect="1"/>
          </p:cNvPicPr>
          <p:nvPr/>
        </p:nvPicPr>
        <p:blipFill>
          <a:blip r:embed="rId1"/>
          <a:stretch>
            <a:fillRect/>
          </a:stretch>
        </p:blipFill>
        <p:spPr>
          <a:xfrm>
            <a:off x="7919720" y="3825240"/>
            <a:ext cx="3329940" cy="2219325"/>
          </a:xfrm>
          <a:prstGeom prst="rect">
            <a:avLst/>
          </a:prstGeom>
        </p:spPr>
      </p:pic>
      <p:pic>
        <p:nvPicPr>
          <p:cNvPr id="6" name="图片 5" descr="微信图片_20241225115723"/>
          <p:cNvPicPr>
            <a:picLocks noChangeAspect="1"/>
          </p:cNvPicPr>
          <p:nvPr/>
        </p:nvPicPr>
        <p:blipFill>
          <a:blip r:embed="rId2"/>
          <a:stretch>
            <a:fillRect/>
          </a:stretch>
        </p:blipFill>
        <p:spPr>
          <a:xfrm>
            <a:off x="7919720" y="1542415"/>
            <a:ext cx="3330575" cy="2218055"/>
          </a:xfrm>
          <a:prstGeom prst="rect">
            <a:avLst/>
          </a:prstGeom>
        </p:spPr>
      </p:pic>
    </p:spTree>
  </p:cSld>
  <p:clrMapOvr>
    <a:masterClrMapping/>
  </p:clrMapOvr>
  <p:transition spd="slow">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83785" y="514985"/>
            <a:ext cx="3677285"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任务一：礼仪的概述</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13" name="文本框 12"/>
          <p:cNvSpPr txBox="1"/>
          <p:nvPr/>
        </p:nvSpPr>
        <p:spPr>
          <a:xfrm>
            <a:off x="1163320" y="1289050"/>
            <a:ext cx="5082540" cy="645160"/>
          </a:xfrm>
          <a:prstGeom prst="rect">
            <a:avLst/>
          </a:prstGeom>
          <a:noFill/>
        </p:spPr>
        <p:txBody>
          <a:bodyPr wrap="square" rtlCol="0" anchor="t">
            <a:spAutoFit/>
          </a:bodyPr>
          <a:lstStyle/>
          <a:p>
            <a:pPr eaLnBrk="1" hangingPunct="1">
              <a:spcBef>
                <a:spcPct val="50000"/>
              </a:spcBef>
            </a:pPr>
            <a:r>
              <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四、礼仪的种类</a:t>
            </a:r>
            <a:endPar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30" name="文本框 29"/>
          <p:cNvSpPr txBox="1"/>
          <p:nvPr/>
        </p:nvSpPr>
        <p:spPr>
          <a:xfrm>
            <a:off x="995267" y="2708275"/>
            <a:ext cx="4501515" cy="2399665"/>
          </a:xfrm>
          <a:prstGeom prst="rect">
            <a:avLst/>
          </a:prstGeom>
        </p:spPr>
        <p:txBody>
          <a:bodyPr wrap="square">
            <a:spAutoFit/>
          </a:bodyPr>
          <a:lstStyle/>
          <a:p>
            <a:pPr marL="0" indent="0" algn="just" defTabSz="266700">
              <a:spcBef>
                <a:spcPct val="0"/>
              </a:spcBef>
              <a:spcAft>
                <a:spcPct val="0"/>
              </a:spcAft>
            </a:pPr>
            <a:r>
              <a:rPr lang="en-US" altLang="zh-CN"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   </a:t>
            </a: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不同国家和民族有着各自独特的餐饮礼仪。例如，中餐的餐具使用有严格规范，筷子的拿法、用餐时的摆放等；西餐则注重刀叉的使用顺序，进餐时的姿态优雅，餐巾的正确使用等。</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40" name="文本框 39"/>
          <p:cNvSpPr txBox="1"/>
          <p:nvPr/>
        </p:nvSpPr>
        <p:spPr>
          <a:xfrm>
            <a:off x="1215390" y="1933258"/>
            <a:ext cx="5080000" cy="583565"/>
          </a:xfrm>
          <a:prstGeom prst="rect">
            <a:avLst/>
          </a:prstGeom>
        </p:spPr>
        <p:txBody>
          <a:bodyPr>
            <a:spAutoFit/>
          </a:bodyPr>
          <a:lstStyle/>
          <a:p>
            <a:pPr marL="0" indent="0" algn="just" defTabSz="266700">
              <a:spcBef>
                <a:spcPct val="0"/>
              </a:spcBef>
              <a:spcAft>
                <a:spcPct val="0"/>
              </a:spcAft>
            </a:pPr>
            <a:r>
              <a:rPr lang="en-US" altLang="zh-CN" sz="3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3.</a:t>
            </a:r>
            <a:r>
              <a:rPr lang="zh-CN" altLang="en-US" sz="3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餐饮礼仪</a:t>
            </a:r>
            <a:endParaRPr lang="zh-CN" altLang="en-US" sz="32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pic>
        <p:nvPicPr>
          <p:cNvPr id="3" name="图片 2" descr="微信图片_20241225115955"/>
          <p:cNvPicPr>
            <a:picLocks noChangeAspect="1"/>
          </p:cNvPicPr>
          <p:nvPr/>
        </p:nvPicPr>
        <p:blipFill>
          <a:blip r:embed="rId1"/>
          <a:stretch>
            <a:fillRect/>
          </a:stretch>
        </p:blipFill>
        <p:spPr>
          <a:xfrm>
            <a:off x="5722620" y="1806575"/>
            <a:ext cx="2902585" cy="3935095"/>
          </a:xfrm>
          <a:prstGeom prst="rect">
            <a:avLst/>
          </a:prstGeom>
        </p:spPr>
      </p:pic>
      <p:pic>
        <p:nvPicPr>
          <p:cNvPr id="4" name="图片 3" descr="微信图片_20241225120000"/>
          <p:cNvPicPr>
            <a:picLocks noChangeAspect="1"/>
          </p:cNvPicPr>
          <p:nvPr/>
        </p:nvPicPr>
        <p:blipFill>
          <a:blip r:embed="rId2"/>
          <a:stretch>
            <a:fillRect/>
          </a:stretch>
        </p:blipFill>
        <p:spPr>
          <a:xfrm>
            <a:off x="8691245" y="1806575"/>
            <a:ext cx="2862580" cy="3881755"/>
          </a:xfrm>
          <a:prstGeom prst="rect">
            <a:avLst/>
          </a:prstGeom>
        </p:spPr>
      </p:pic>
    </p:spTree>
  </p:cSld>
  <p:clrMapOvr>
    <a:masterClrMapping/>
  </p:clrMapOvr>
  <p:transition spd="slow">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83785" y="514985"/>
            <a:ext cx="3677285"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任务一：礼仪的概述</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13" name="文本框 12"/>
          <p:cNvSpPr txBox="1"/>
          <p:nvPr/>
        </p:nvSpPr>
        <p:spPr>
          <a:xfrm>
            <a:off x="1163320" y="1289050"/>
            <a:ext cx="5082540" cy="645160"/>
          </a:xfrm>
          <a:prstGeom prst="rect">
            <a:avLst/>
          </a:prstGeom>
          <a:noFill/>
        </p:spPr>
        <p:txBody>
          <a:bodyPr wrap="square" rtlCol="0" anchor="t">
            <a:spAutoFit/>
          </a:bodyPr>
          <a:lstStyle/>
          <a:p>
            <a:pPr eaLnBrk="1" hangingPunct="1">
              <a:spcBef>
                <a:spcPct val="50000"/>
              </a:spcBef>
            </a:pPr>
            <a:r>
              <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四、礼仪的种类</a:t>
            </a:r>
            <a:endPar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30" name="文本框 29"/>
          <p:cNvSpPr txBox="1"/>
          <p:nvPr/>
        </p:nvSpPr>
        <p:spPr>
          <a:xfrm>
            <a:off x="1418769" y="3042622"/>
            <a:ext cx="5610860" cy="2031325"/>
          </a:xfrm>
          <a:prstGeom prst="rect">
            <a:avLst/>
          </a:prstGeom>
        </p:spPr>
        <p:txBody>
          <a:bodyPr wrap="square">
            <a:spAutoFit/>
          </a:bodyPr>
          <a:lstStyle/>
          <a:p>
            <a:pPr marL="0" indent="0" algn="just" defTabSz="266700">
              <a:spcBef>
                <a:spcPct val="0"/>
              </a:spcBef>
              <a:spcAft>
                <a:spcPct val="0"/>
              </a:spcAft>
            </a:pPr>
            <a:r>
              <a:rPr lang="en-US" altLang="zh-CN"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   </a:t>
            </a: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包括职场环境中的礼貌用语、同事之间的相处礼仪、上下级之间的沟通礼仪等。尊重职场秩序，遵守公司内部的礼仪规定有助于营造和谐高效的工作氛围。</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40" name="文本框 39"/>
          <p:cNvSpPr txBox="1"/>
          <p:nvPr/>
        </p:nvSpPr>
        <p:spPr>
          <a:xfrm>
            <a:off x="1418769" y="2139949"/>
            <a:ext cx="5080000" cy="583565"/>
          </a:xfrm>
          <a:prstGeom prst="rect">
            <a:avLst/>
          </a:prstGeom>
        </p:spPr>
        <p:txBody>
          <a:bodyPr>
            <a:spAutoFit/>
          </a:bodyPr>
          <a:lstStyle/>
          <a:p>
            <a:pPr marL="0" indent="0" algn="just" defTabSz="266700">
              <a:spcBef>
                <a:spcPct val="0"/>
              </a:spcBef>
              <a:spcAft>
                <a:spcPct val="0"/>
              </a:spcAft>
            </a:pPr>
            <a:r>
              <a:rPr lang="en-US" altLang="zh-CN" sz="3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4.</a:t>
            </a:r>
            <a:r>
              <a:rPr lang="zh-CN" altLang="en-US" sz="3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职场礼仪</a:t>
            </a:r>
            <a:endParaRPr lang="zh-CN" altLang="en-US" sz="32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pic>
        <p:nvPicPr>
          <p:cNvPr id="5" name="图片 4" descr="微信图片_20241225120242"/>
          <p:cNvPicPr>
            <a:picLocks noChangeAspect="1"/>
          </p:cNvPicPr>
          <p:nvPr/>
        </p:nvPicPr>
        <p:blipFill>
          <a:blip r:embed="rId1"/>
          <a:srcRect b="3513"/>
          <a:stretch>
            <a:fillRect/>
          </a:stretch>
        </p:blipFill>
        <p:spPr>
          <a:xfrm>
            <a:off x="7407275" y="3998595"/>
            <a:ext cx="3333115" cy="2146300"/>
          </a:xfrm>
          <a:prstGeom prst="rect">
            <a:avLst/>
          </a:prstGeom>
        </p:spPr>
      </p:pic>
      <p:pic>
        <p:nvPicPr>
          <p:cNvPr id="6" name="图片 5" descr="微信图片_20241225120247"/>
          <p:cNvPicPr>
            <a:picLocks noChangeAspect="1"/>
          </p:cNvPicPr>
          <p:nvPr/>
        </p:nvPicPr>
        <p:blipFill>
          <a:blip r:embed="rId2"/>
          <a:stretch>
            <a:fillRect/>
          </a:stretch>
        </p:blipFill>
        <p:spPr>
          <a:xfrm>
            <a:off x="7407275" y="1555750"/>
            <a:ext cx="3333750" cy="2502535"/>
          </a:xfrm>
          <a:prstGeom prst="rect">
            <a:avLst/>
          </a:prstGeom>
        </p:spPr>
      </p:pic>
    </p:spTree>
  </p:cSld>
  <p:clrMapOvr>
    <a:masterClrMapping/>
  </p:clrMapOvr>
  <p:transition spd="slow">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83785" y="514985"/>
            <a:ext cx="3677285"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任务一：礼仪的概述</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13" name="文本框 12"/>
          <p:cNvSpPr txBox="1"/>
          <p:nvPr/>
        </p:nvSpPr>
        <p:spPr>
          <a:xfrm>
            <a:off x="1163320" y="1289050"/>
            <a:ext cx="5082540" cy="645160"/>
          </a:xfrm>
          <a:prstGeom prst="rect">
            <a:avLst/>
          </a:prstGeom>
          <a:noFill/>
        </p:spPr>
        <p:txBody>
          <a:bodyPr wrap="square" rtlCol="0" anchor="t">
            <a:spAutoFit/>
          </a:bodyPr>
          <a:lstStyle/>
          <a:p>
            <a:pPr eaLnBrk="1" hangingPunct="1">
              <a:spcBef>
                <a:spcPct val="50000"/>
              </a:spcBef>
            </a:pPr>
            <a:r>
              <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四、礼仪的重要性</a:t>
            </a:r>
            <a:endPar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3" name="圆角矩形 2"/>
          <p:cNvSpPr/>
          <p:nvPr/>
        </p:nvSpPr>
        <p:spPr>
          <a:xfrm>
            <a:off x="1972310" y="2679700"/>
            <a:ext cx="1529080" cy="655320"/>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lstStyle/>
          <a:p>
            <a:pPr algn="ct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个人层面</a:t>
            </a:r>
            <a:endParaRPr lang="zh-CN" altLang="en-US" sz="2400"/>
          </a:p>
        </p:txBody>
      </p:sp>
      <p:sp>
        <p:nvSpPr>
          <p:cNvPr id="4" name="圆角矩形 3"/>
          <p:cNvSpPr/>
          <p:nvPr/>
        </p:nvSpPr>
        <p:spPr>
          <a:xfrm>
            <a:off x="1972310" y="4688840"/>
            <a:ext cx="1529080" cy="655320"/>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lstStyle/>
          <a:p>
            <a:pPr algn="ct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社会层面</a:t>
            </a:r>
            <a:endParaRPr lang="zh-CN" altLang="en-US"/>
          </a:p>
        </p:txBody>
      </p:sp>
      <p:sp>
        <p:nvSpPr>
          <p:cNvPr id="7" name="左大括号 6"/>
          <p:cNvSpPr/>
          <p:nvPr/>
        </p:nvSpPr>
        <p:spPr>
          <a:xfrm>
            <a:off x="3588385" y="2514600"/>
            <a:ext cx="477520" cy="1096010"/>
          </a:xfrm>
          <a:prstGeom prst="leftBrace">
            <a:avLst/>
          </a:prstGeom>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8" name="文本框 7"/>
          <p:cNvSpPr txBox="1"/>
          <p:nvPr/>
        </p:nvSpPr>
        <p:spPr>
          <a:xfrm>
            <a:off x="4152900" y="2317115"/>
            <a:ext cx="2171700" cy="460375"/>
          </a:xfrm>
          <a:prstGeom prst="rect">
            <a:avLst/>
          </a:prstGeom>
        </p:spPr>
        <p:txBody>
          <a:bodyPr wrap="square">
            <a:spAutoFit/>
          </a:bodyPr>
          <a:lstStyle/>
          <a:p>
            <a:pPr marL="0" algn="ctr" defTabSz="914400">
              <a:buClrTx/>
              <a:buSzTx/>
              <a:buFontTx/>
            </a:pP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提升个人形象</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9" name="文本框 8"/>
          <p:cNvSpPr txBox="1"/>
          <p:nvPr/>
        </p:nvSpPr>
        <p:spPr>
          <a:xfrm>
            <a:off x="4152900" y="2874645"/>
            <a:ext cx="2386330" cy="460375"/>
          </a:xfrm>
          <a:prstGeom prst="rect">
            <a:avLst/>
          </a:prstGeom>
        </p:spPr>
        <p:txBody>
          <a:bodyPr wrap="square">
            <a:spAutoFit/>
          </a:bodyPr>
          <a:lstStyle/>
          <a:p>
            <a:pPr marL="0" algn="ctr" defTabSz="914400">
              <a:buClrTx/>
              <a:buSzTx/>
              <a:buFontTx/>
            </a:pP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增强人际吸引力</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0" name="文本框 9"/>
          <p:cNvSpPr txBox="1"/>
          <p:nvPr/>
        </p:nvSpPr>
        <p:spPr>
          <a:xfrm>
            <a:off x="4004310" y="3335020"/>
            <a:ext cx="2468880" cy="460375"/>
          </a:xfrm>
          <a:prstGeom prst="rect">
            <a:avLst/>
          </a:prstGeom>
        </p:spPr>
        <p:txBody>
          <a:bodyPr wrap="square">
            <a:spAutoFit/>
          </a:bodyPr>
          <a:lstStyle/>
          <a:p>
            <a:pPr marL="0" algn="ctr" defTabSz="914400">
              <a:buClrTx/>
              <a:buSzTx/>
              <a:buFontTx/>
            </a:pP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促进个人发展</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1" name="左大括号 10"/>
          <p:cNvSpPr/>
          <p:nvPr/>
        </p:nvSpPr>
        <p:spPr>
          <a:xfrm>
            <a:off x="3588385" y="4453255"/>
            <a:ext cx="477520" cy="1096010"/>
          </a:xfrm>
          <a:prstGeom prst="leftBrace">
            <a:avLst/>
          </a:prstGeom>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2" name="文本框 11"/>
          <p:cNvSpPr txBox="1"/>
          <p:nvPr/>
        </p:nvSpPr>
        <p:spPr>
          <a:xfrm>
            <a:off x="4152900" y="4228148"/>
            <a:ext cx="5080000" cy="460375"/>
          </a:xfrm>
          <a:prstGeom prst="rect">
            <a:avLst/>
          </a:prstGeom>
        </p:spPr>
        <p:txBody>
          <a:bodyPr>
            <a:spAutoFit/>
          </a:bodyPr>
          <a:lstStyle/>
          <a:p>
            <a:pPr marL="0" indent="0" algn="just" defTabSz="266700">
              <a:spcBef>
                <a:spcPct val="0"/>
              </a:spcBef>
              <a:spcAft>
                <a:spcPct val="0"/>
              </a:spcAft>
            </a:pP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维护社会秩序</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4" name="文本框 13"/>
          <p:cNvSpPr txBox="1"/>
          <p:nvPr/>
        </p:nvSpPr>
        <p:spPr>
          <a:xfrm>
            <a:off x="4152900" y="4770438"/>
            <a:ext cx="5080000" cy="460375"/>
          </a:xfrm>
          <a:prstGeom prst="rect">
            <a:avLst/>
          </a:prstGeom>
        </p:spPr>
        <p:txBody>
          <a:bodyPr>
            <a:spAutoFit/>
          </a:bodyPr>
          <a:lstStyle/>
          <a:p>
            <a:pPr marL="0" indent="0" algn="just" defTabSz="266700">
              <a:spcBef>
                <a:spcPct val="0"/>
              </a:spcBef>
              <a:spcAft>
                <a:spcPct val="0"/>
              </a:spcAft>
            </a:pP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传承文化传统</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5" name="文本框 14"/>
          <p:cNvSpPr txBox="1"/>
          <p:nvPr/>
        </p:nvSpPr>
        <p:spPr>
          <a:xfrm>
            <a:off x="4152900" y="5342573"/>
            <a:ext cx="5080000" cy="460375"/>
          </a:xfrm>
          <a:prstGeom prst="rect">
            <a:avLst/>
          </a:prstGeom>
        </p:spPr>
        <p:txBody>
          <a:bodyPr>
            <a:spAutoFit/>
          </a:bodyPr>
          <a:lstStyle/>
          <a:p>
            <a:pPr marL="0" indent="0" algn="just" defTabSz="266700">
              <a:spcBef>
                <a:spcPct val="0"/>
              </a:spcBef>
              <a:spcAft>
                <a:spcPct val="0"/>
              </a:spcAft>
            </a:pP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促进国际交流与合作</a:t>
            </a:r>
            <a:endParaRPr lang="zh-CN" altLang="en-US" sz="1600">
              <a:latin typeface="Calibri" panose="020F0502020204030204"/>
              <a:ea typeface="宋体" panose="02010600030101010101" pitchFamily="2" charset="-122"/>
            </a:endParaRPr>
          </a:p>
        </p:txBody>
      </p:sp>
    </p:spTree>
  </p:cSld>
  <p:clrMapOvr>
    <a:masterClrMapping/>
  </p:clrMapOvr>
  <p:transition spd="slow">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83785" y="514985"/>
            <a:ext cx="3677285"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任务一：礼仪的概述</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13" name="文本框 12"/>
          <p:cNvSpPr txBox="1"/>
          <p:nvPr/>
        </p:nvSpPr>
        <p:spPr>
          <a:xfrm>
            <a:off x="1163320" y="1289050"/>
            <a:ext cx="5082540" cy="645160"/>
          </a:xfrm>
          <a:prstGeom prst="rect">
            <a:avLst/>
          </a:prstGeom>
          <a:noFill/>
        </p:spPr>
        <p:txBody>
          <a:bodyPr wrap="square" rtlCol="0" anchor="t">
            <a:spAutoFit/>
          </a:bodyPr>
          <a:lstStyle/>
          <a:p>
            <a:pPr eaLnBrk="1" hangingPunct="1">
              <a:spcBef>
                <a:spcPct val="50000"/>
              </a:spcBef>
            </a:pPr>
            <a:r>
              <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五、礼仪的特征</a:t>
            </a:r>
            <a:endPar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3" name="圆角矩形 2"/>
          <p:cNvSpPr/>
          <p:nvPr>
            <p:custDataLst>
              <p:tags r:id="rId1"/>
            </p:custDataLst>
          </p:nvPr>
        </p:nvSpPr>
        <p:spPr>
          <a:xfrm>
            <a:off x="1360805" y="2150110"/>
            <a:ext cx="1529080" cy="445135"/>
          </a:xfrm>
          <a:prstGeom prst="roundRect">
            <a:avLst/>
          </a:prstGeom>
          <a:solidFill>
            <a:schemeClr val="accent4">
              <a:lumMod val="20000"/>
              <a:lumOff val="80000"/>
            </a:schemeClr>
          </a:solidFill>
          <a:ln>
            <a:solidFill>
              <a:schemeClr val="accent4">
                <a:lumMod val="20000"/>
                <a:lumOff val="80000"/>
              </a:schemeClr>
            </a:solidFill>
          </a:ln>
        </p:spPr>
        <p:style>
          <a:lnRef idx="0">
            <a:srgbClr val="FFFFFF"/>
          </a:lnRef>
          <a:fillRef idx="2">
            <a:schemeClr val="accent1"/>
          </a:fillRef>
          <a:effectRef idx="1">
            <a:schemeClr val="accent1"/>
          </a:effectRef>
          <a:fontRef idx="minor">
            <a:schemeClr val="lt1"/>
          </a:fontRef>
        </p:style>
        <p:txBody>
          <a:bodyPr rtlCol="0" anchor="ctr">
            <a:scene3d>
              <a:camera prst="orthographicFront"/>
              <a:lightRig rig="threePt" dir="t"/>
            </a:scene3d>
          </a:bodyPr>
          <a:lstStyle/>
          <a:p>
            <a:pPr algn="ctr"/>
            <a:r>
              <a:rPr lang="zh-CN" altLang="en-US" sz="2400" dirty="0" smtClean="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cs typeface="隶书" panose="02010509060101010101" pitchFamily="49" charset="-122"/>
              </a:rPr>
              <a:t>传统性</a:t>
            </a:r>
            <a:endParaRPr lang="zh-CN" altLang="en-US" sz="2400" dirty="0" smtClean="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cs typeface="隶书" panose="02010509060101010101" pitchFamily="49" charset="-122"/>
            </a:endParaRPr>
          </a:p>
        </p:txBody>
      </p:sp>
      <p:sp>
        <p:nvSpPr>
          <p:cNvPr id="5" name="圆角矩形 4"/>
          <p:cNvSpPr/>
          <p:nvPr>
            <p:custDataLst>
              <p:tags r:id="rId2"/>
            </p:custDataLst>
          </p:nvPr>
        </p:nvSpPr>
        <p:spPr>
          <a:xfrm>
            <a:off x="1360805" y="2811145"/>
            <a:ext cx="1529080" cy="445135"/>
          </a:xfrm>
          <a:prstGeom prst="roundRect">
            <a:avLst/>
          </a:prstGeom>
          <a:solidFill>
            <a:schemeClr val="accent4">
              <a:lumMod val="20000"/>
              <a:lumOff val="80000"/>
            </a:schemeClr>
          </a:solidFill>
          <a:ln>
            <a:solidFill>
              <a:schemeClr val="accent4">
                <a:lumMod val="20000"/>
                <a:lumOff val="80000"/>
              </a:schemeClr>
            </a:solidFill>
          </a:ln>
        </p:spPr>
        <p:style>
          <a:lnRef idx="0">
            <a:srgbClr val="FFFFFF"/>
          </a:lnRef>
          <a:fillRef idx="2">
            <a:schemeClr val="accent1"/>
          </a:fillRef>
          <a:effectRef idx="1">
            <a:schemeClr val="accent1"/>
          </a:effectRef>
          <a:fontRef idx="minor">
            <a:schemeClr val="lt1"/>
          </a:fontRef>
        </p:style>
        <p:txBody>
          <a:bodyPr rtlCol="0" anchor="ctr">
            <a:scene3d>
              <a:camera prst="orthographicFront"/>
              <a:lightRig rig="threePt" dir="t"/>
            </a:scene3d>
          </a:bodyPr>
          <a:lstStyle/>
          <a:p>
            <a:pPr algn="ctr"/>
            <a:r>
              <a:rPr lang="zh-CN" altLang="en-US" sz="2400" dirty="0" smtClean="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cs typeface="隶书" panose="02010509060101010101" pitchFamily="49" charset="-122"/>
              </a:rPr>
              <a:t>传承性</a:t>
            </a:r>
            <a:endParaRPr lang="zh-CN" altLang="en-US" sz="2400" dirty="0" smtClean="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cs typeface="隶书" panose="02010509060101010101" pitchFamily="49" charset="-122"/>
            </a:endParaRPr>
          </a:p>
        </p:txBody>
      </p:sp>
      <p:sp>
        <p:nvSpPr>
          <p:cNvPr id="6" name="圆角矩形 5"/>
          <p:cNvSpPr/>
          <p:nvPr>
            <p:custDataLst>
              <p:tags r:id="rId3"/>
            </p:custDataLst>
          </p:nvPr>
        </p:nvSpPr>
        <p:spPr>
          <a:xfrm>
            <a:off x="1360805" y="3472180"/>
            <a:ext cx="1529080" cy="445135"/>
          </a:xfrm>
          <a:prstGeom prst="roundRect">
            <a:avLst/>
          </a:prstGeom>
          <a:solidFill>
            <a:schemeClr val="accent4">
              <a:lumMod val="20000"/>
              <a:lumOff val="80000"/>
            </a:schemeClr>
          </a:solidFill>
          <a:ln>
            <a:solidFill>
              <a:schemeClr val="accent4">
                <a:lumMod val="20000"/>
                <a:lumOff val="80000"/>
              </a:schemeClr>
            </a:solidFill>
          </a:ln>
        </p:spPr>
        <p:style>
          <a:lnRef idx="0">
            <a:srgbClr val="FFFFFF"/>
          </a:lnRef>
          <a:fillRef idx="2">
            <a:schemeClr val="accent1"/>
          </a:fillRef>
          <a:effectRef idx="1">
            <a:schemeClr val="accent1"/>
          </a:effectRef>
          <a:fontRef idx="minor">
            <a:schemeClr val="lt1"/>
          </a:fontRef>
        </p:style>
        <p:txBody>
          <a:bodyPr rtlCol="0" anchor="ctr">
            <a:scene3d>
              <a:camera prst="orthographicFront"/>
              <a:lightRig rig="threePt" dir="t"/>
            </a:scene3d>
          </a:bodyPr>
          <a:lstStyle/>
          <a:p>
            <a:pPr algn="ctr"/>
            <a:r>
              <a:rPr lang="zh-CN" altLang="en-US" sz="2400" dirty="0" smtClean="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cs typeface="隶书" panose="02010509060101010101" pitchFamily="49" charset="-122"/>
              </a:rPr>
              <a:t>规范性</a:t>
            </a:r>
            <a:endParaRPr lang="zh-CN" altLang="en-US" sz="2400" dirty="0" smtClean="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cs typeface="隶书" panose="02010509060101010101" pitchFamily="49" charset="-122"/>
            </a:endParaRPr>
          </a:p>
        </p:txBody>
      </p:sp>
      <p:sp>
        <p:nvSpPr>
          <p:cNvPr id="16" name="圆角矩形 15"/>
          <p:cNvSpPr/>
          <p:nvPr>
            <p:custDataLst>
              <p:tags r:id="rId4"/>
            </p:custDataLst>
          </p:nvPr>
        </p:nvSpPr>
        <p:spPr>
          <a:xfrm>
            <a:off x="1360805" y="4133215"/>
            <a:ext cx="1529080" cy="445135"/>
          </a:xfrm>
          <a:prstGeom prst="roundRect">
            <a:avLst/>
          </a:prstGeom>
          <a:solidFill>
            <a:schemeClr val="accent4">
              <a:lumMod val="20000"/>
              <a:lumOff val="80000"/>
            </a:schemeClr>
          </a:solidFill>
          <a:ln>
            <a:solidFill>
              <a:schemeClr val="accent4">
                <a:lumMod val="20000"/>
                <a:lumOff val="80000"/>
              </a:schemeClr>
            </a:solidFill>
          </a:ln>
        </p:spPr>
        <p:style>
          <a:lnRef idx="0">
            <a:srgbClr val="FFFFFF"/>
          </a:lnRef>
          <a:fillRef idx="2">
            <a:schemeClr val="accent1"/>
          </a:fillRef>
          <a:effectRef idx="1">
            <a:schemeClr val="accent1"/>
          </a:effectRef>
          <a:fontRef idx="minor">
            <a:schemeClr val="lt1"/>
          </a:fontRef>
        </p:style>
        <p:txBody>
          <a:bodyPr rtlCol="0" anchor="ctr">
            <a:scene3d>
              <a:camera prst="orthographicFront"/>
              <a:lightRig rig="threePt" dir="t"/>
            </a:scene3d>
          </a:bodyPr>
          <a:lstStyle/>
          <a:p>
            <a:pPr algn="ctr"/>
            <a:r>
              <a:rPr lang="zh-CN" altLang="en-US" sz="2400" dirty="0" smtClean="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cs typeface="隶书" panose="02010509060101010101" pitchFamily="49" charset="-122"/>
              </a:rPr>
              <a:t>国际性</a:t>
            </a:r>
            <a:endParaRPr lang="zh-CN" altLang="en-US" sz="2400" dirty="0" smtClean="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cs typeface="隶书" panose="02010509060101010101" pitchFamily="49" charset="-122"/>
            </a:endParaRPr>
          </a:p>
        </p:txBody>
      </p:sp>
      <p:sp>
        <p:nvSpPr>
          <p:cNvPr id="17" name="圆角矩形 16"/>
          <p:cNvSpPr/>
          <p:nvPr>
            <p:custDataLst>
              <p:tags r:id="rId5"/>
            </p:custDataLst>
          </p:nvPr>
        </p:nvSpPr>
        <p:spPr>
          <a:xfrm>
            <a:off x="1360805" y="4794250"/>
            <a:ext cx="1529080" cy="445135"/>
          </a:xfrm>
          <a:prstGeom prst="roundRect">
            <a:avLst/>
          </a:prstGeom>
          <a:solidFill>
            <a:schemeClr val="accent4">
              <a:lumMod val="20000"/>
              <a:lumOff val="80000"/>
            </a:schemeClr>
          </a:solidFill>
          <a:ln>
            <a:solidFill>
              <a:schemeClr val="accent4">
                <a:lumMod val="20000"/>
                <a:lumOff val="80000"/>
              </a:schemeClr>
            </a:solidFill>
          </a:ln>
        </p:spPr>
        <p:style>
          <a:lnRef idx="0">
            <a:srgbClr val="FFFFFF"/>
          </a:lnRef>
          <a:fillRef idx="2">
            <a:schemeClr val="accent1"/>
          </a:fillRef>
          <a:effectRef idx="1">
            <a:schemeClr val="accent1"/>
          </a:effectRef>
          <a:fontRef idx="minor">
            <a:schemeClr val="lt1"/>
          </a:fontRef>
        </p:style>
        <p:txBody>
          <a:bodyPr rtlCol="0" anchor="ctr">
            <a:scene3d>
              <a:camera prst="orthographicFront"/>
              <a:lightRig rig="threePt" dir="t"/>
            </a:scene3d>
          </a:bodyPr>
          <a:lstStyle/>
          <a:p>
            <a:pPr algn="ctr"/>
            <a:r>
              <a:rPr lang="zh-CN" altLang="en-US" sz="2400" dirty="0" smtClean="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cs typeface="隶书" panose="02010509060101010101" pitchFamily="49" charset="-122"/>
              </a:rPr>
              <a:t>差异性</a:t>
            </a:r>
            <a:endParaRPr lang="zh-CN" altLang="en-US" sz="2400" dirty="0" smtClean="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cs typeface="隶书" panose="02010509060101010101" pitchFamily="49" charset="-122"/>
            </a:endParaRPr>
          </a:p>
        </p:txBody>
      </p:sp>
      <p:sp>
        <p:nvSpPr>
          <p:cNvPr id="18" name="圆角矩形 17"/>
          <p:cNvSpPr/>
          <p:nvPr>
            <p:custDataLst>
              <p:tags r:id="rId6"/>
            </p:custDataLst>
          </p:nvPr>
        </p:nvSpPr>
        <p:spPr>
          <a:xfrm>
            <a:off x="1360805" y="5455285"/>
            <a:ext cx="1529080" cy="445135"/>
          </a:xfrm>
          <a:prstGeom prst="roundRect">
            <a:avLst/>
          </a:prstGeom>
          <a:solidFill>
            <a:schemeClr val="accent4">
              <a:lumMod val="20000"/>
              <a:lumOff val="80000"/>
            </a:schemeClr>
          </a:solidFill>
          <a:ln>
            <a:solidFill>
              <a:schemeClr val="accent4">
                <a:lumMod val="20000"/>
                <a:lumOff val="80000"/>
              </a:schemeClr>
            </a:solidFill>
          </a:ln>
        </p:spPr>
        <p:style>
          <a:lnRef idx="0">
            <a:srgbClr val="FFFFFF"/>
          </a:lnRef>
          <a:fillRef idx="2">
            <a:schemeClr val="accent1"/>
          </a:fillRef>
          <a:effectRef idx="1">
            <a:schemeClr val="accent1"/>
          </a:effectRef>
          <a:fontRef idx="minor">
            <a:schemeClr val="lt1"/>
          </a:fontRef>
        </p:style>
        <p:txBody>
          <a:bodyPr rtlCol="0" anchor="ctr">
            <a:scene3d>
              <a:camera prst="orthographicFront"/>
              <a:lightRig rig="threePt" dir="t"/>
            </a:scene3d>
          </a:bodyPr>
          <a:lstStyle/>
          <a:p>
            <a:pPr algn="ctr"/>
            <a:r>
              <a:rPr lang="zh-CN" altLang="en-US" sz="2400" dirty="0" smtClean="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cs typeface="隶书" panose="02010509060101010101" pitchFamily="49" charset="-122"/>
              </a:rPr>
              <a:t>时代性</a:t>
            </a:r>
            <a:endParaRPr lang="zh-CN" altLang="en-US" sz="2400" dirty="0" smtClean="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cs typeface="隶书" panose="02010509060101010101" pitchFamily="49" charset="-122"/>
            </a:endParaRPr>
          </a:p>
        </p:txBody>
      </p:sp>
      <p:sp>
        <p:nvSpPr>
          <p:cNvPr id="19" name="右箭头 18"/>
          <p:cNvSpPr/>
          <p:nvPr>
            <p:custDataLst>
              <p:tags r:id="rId7"/>
            </p:custDataLst>
          </p:nvPr>
        </p:nvSpPr>
        <p:spPr>
          <a:xfrm>
            <a:off x="2968625" y="2216785"/>
            <a:ext cx="351155" cy="311150"/>
          </a:xfrm>
          <a:prstGeom prst="rightArrow">
            <a:avLst/>
          </a:prstGeom>
          <a:solidFill>
            <a:schemeClr val="accent4">
              <a:lumMod val="20000"/>
              <a:lumOff val="80000"/>
            </a:schemeClr>
          </a:solidFill>
          <a:ln>
            <a:solidFill>
              <a:schemeClr val="accent4">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20" name="文本框 19"/>
          <p:cNvSpPr txBox="1"/>
          <p:nvPr>
            <p:custDataLst>
              <p:tags r:id="rId8"/>
            </p:custDataLst>
          </p:nvPr>
        </p:nvSpPr>
        <p:spPr>
          <a:xfrm>
            <a:off x="3481070" y="2109153"/>
            <a:ext cx="5080000" cy="521970"/>
          </a:xfrm>
          <a:prstGeom prst="rect">
            <a:avLst/>
          </a:prstGeom>
        </p:spPr>
        <p:txBody>
          <a:bodyPr>
            <a:spAutoFit/>
          </a:bodyPr>
          <a:lstStyle/>
          <a:p>
            <a:pPr marL="0" indent="0" algn="just" defTabSz="266700">
              <a:spcBef>
                <a:spcPct val="0"/>
              </a:spcBef>
              <a:spcAft>
                <a:spcPct val="0"/>
              </a:spcAft>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历史根源、文化积淀</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21" name="右箭头 20"/>
          <p:cNvSpPr/>
          <p:nvPr>
            <p:custDataLst>
              <p:tags r:id="rId9"/>
            </p:custDataLst>
          </p:nvPr>
        </p:nvSpPr>
        <p:spPr>
          <a:xfrm>
            <a:off x="2968625" y="2810510"/>
            <a:ext cx="351155" cy="333375"/>
          </a:xfrm>
          <a:prstGeom prst="rightArrow">
            <a:avLst/>
          </a:prstGeom>
          <a:solidFill>
            <a:schemeClr val="accent4">
              <a:lumMod val="20000"/>
              <a:lumOff val="80000"/>
            </a:schemeClr>
          </a:solidFill>
          <a:ln>
            <a:solidFill>
              <a:schemeClr val="accent4">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22" name="文本框 21"/>
          <p:cNvSpPr txBox="1"/>
          <p:nvPr>
            <p:custDataLst>
              <p:tags r:id="rId10"/>
            </p:custDataLst>
          </p:nvPr>
        </p:nvSpPr>
        <p:spPr>
          <a:xfrm>
            <a:off x="3481070" y="2738438"/>
            <a:ext cx="5080000" cy="521970"/>
          </a:xfrm>
          <a:prstGeom prst="rect">
            <a:avLst/>
          </a:prstGeom>
        </p:spPr>
        <p:txBody>
          <a:bodyPr>
            <a:spAutoFit/>
          </a:bodyPr>
          <a:lstStyle/>
          <a:p>
            <a:pPr marL="0" indent="0" algn="just" defTabSz="266700">
              <a:spcBef>
                <a:spcPct val="0"/>
              </a:spcBef>
              <a:spcAft>
                <a:spcPct val="0"/>
              </a:spcAft>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代际传递、社会传播</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23" name="文本框 22"/>
          <p:cNvSpPr txBox="1"/>
          <p:nvPr>
            <p:custDataLst>
              <p:tags r:id="rId11"/>
            </p:custDataLst>
          </p:nvPr>
        </p:nvSpPr>
        <p:spPr>
          <a:xfrm>
            <a:off x="3556000" y="3367723"/>
            <a:ext cx="5080000" cy="521970"/>
          </a:xfrm>
          <a:prstGeom prst="rect">
            <a:avLst/>
          </a:prstGeom>
        </p:spPr>
        <p:txBody>
          <a:bodyPr>
            <a:spAutoFit/>
          </a:bodyPr>
          <a:lstStyle/>
          <a:p>
            <a:pPr marL="0" indent="0" algn="just" defTabSz="266700">
              <a:spcBef>
                <a:spcPct val="0"/>
              </a:spcBef>
              <a:spcAft>
                <a:spcPct val="0"/>
              </a:spcAft>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行为准则、仪式程序</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24" name="右箭头 23"/>
          <p:cNvSpPr/>
          <p:nvPr>
            <p:custDataLst>
              <p:tags r:id="rId12"/>
            </p:custDataLst>
          </p:nvPr>
        </p:nvSpPr>
        <p:spPr>
          <a:xfrm>
            <a:off x="2968625" y="3481070"/>
            <a:ext cx="351155" cy="333375"/>
          </a:xfrm>
          <a:prstGeom prst="rightArrow">
            <a:avLst/>
          </a:prstGeom>
          <a:solidFill>
            <a:schemeClr val="accent4">
              <a:lumMod val="20000"/>
              <a:lumOff val="80000"/>
            </a:schemeClr>
          </a:solidFill>
          <a:ln>
            <a:solidFill>
              <a:schemeClr val="accent4">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25" name="右箭头 24"/>
          <p:cNvSpPr/>
          <p:nvPr>
            <p:custDataLst>
              <p:tags r:id="rId13"/>
            </p:custDataLst>
          </p:nvPr>
        </p:nvSpPr>
        <p:spPr>
          <a:xfrm>
            <a:off x="2968625" y="4151630"/>
            <a:ext cx="351155" cy="333375"/>
          </a:xfrm>
          <a:prstGeom prst="rightArrow">
            <a:avLst/>
          </a:prstGeom>
          <a:solidFill>
            <a:schemeClr val="accent4">
              <a:lumMod val="20000"/>
              <a:lumOff val="80000"/>
            </a:schemeClr>
          </a:solidFill>
          <a:ln>
            <a:solidFill>
              <a:schemeClr val="accent4">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26" name="文本框 25"/>
          <p:cNvSpPr txBox="1"/>
          <p:nvPr>
            <p:custDataLst>
              <p:tags r:id="rId14"/>
            </p:custDataLst>
          </p:nvPr>
        </p:nvSpPr>
        <p:spPr>
          <a:xfrm>
            <a:off x="3556000" y="3997008"/>
            <a:ext cx="5080000" cy="521970"/>
          </a:xfrm>
          <a:prstGeom prst="rect">
            <a:avLst/>
          </a:prstGeom>
        </p:spPr>
        <p:txBody>
          <a:bodyPr>
            <a:spAutoFit/>
          </a:bodyPr>
          <a:lstStyle/>
          <a:p>
            <a:pPr marL="0" indent="0" algn="just" defTabSz="266700">
              <a:spcBef>
                <a:spcPct val="0"/>
              </a:spcBef>
              <a:spcAft>
                <a:spcPct val="0"/>
              </a:spcAft>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跨文化交流、国际礼仪标准</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28" name="右箭头 27"/>
          <p:cNvSpPr/>
          <p:nvPr>
            <p:custDataLst>
              <p:tags r:id="rId15"/>
            </p:custDataLst>
          </p:nvPr>
        </p:nvSpPr>
        <p:spPr>
          <a:xfrm>
            <a:off x="2968625" y="4846320"/>
            <a:ext cx="351155" cy="333375"/>
          </a:xfrm>
          <a:prstGeom prst="rightArrow">
            <a:avLst/>
          </a:prstGeom>
          <a:solidFill>
            <a:schemeClr val="accent4">
              <a:lumMod val="20000"/>
              <a:lumOff val="80000"/>
            </a:schemeClr>
          </a:solidFill>
          <a:ln>
            <a:solidFill>
              <a:schemeClr val="accent4">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29" name="右箭头 28"/>
          <p:cNvSpPr/>
          <p:nvPr>
            <p:custDataLst>
              <p:tags r:id="rId16"/>
            </p:custDataLst>
          </p:nvPr>
        </p:nvSpPr>
        <p:spPr>
          <a:xfrm>
            <a:off x="2968625" y="5492750"/>
            <a:ext cx="351155" cy="333375"/>
          </a:xfrm>
          <a:prstGeom prst="rightArrow">
            <a:avLst/>
          </a:prstGeom>
          <a:solidFill>
            <a:schemeClr val="accent4">
              <a:lumMod val="20000"/>
              <a:lumOff val="80000"/>
            </a:schemeClr>
          </a:solidFill>
          <a:ln>
            <a:solidFill>
              <a:schemeClr val="accent4">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0" name="文本框 29"/>
          <p:cNvSpPr txBox="1"/>
          <p:nvPr>
            <p:custDataLst>
              <p:tags r:id="rId17"/>
            </p:custDataLst>
          </p:nvPr>
        </p:nvSpPr>
        <p:spPr>
          <a:xfrm>
            <a:off x="3556000" y="4717098"/>
            <a:ext cx="5080000" cy="521970"/>
          </a:xfrm>
          <a:prstGeom prst="rect">
            <a:avLst/>
          </a:prstGeom>
        </p:spPr>
        <p:txBody>
          <a:bodyPr>
            <a:spAutoFit/>
          </a:bodyPr>
          <a:lstStyle/>
          <a:p>
            <a:pPr marL="0" indent="0" algn="just" defTabSz="266700">
              <a:spcBef>
                <a:spcPct val="0"/>
              </a:spcBef>
              <a:spcAft>
                <a:spcPct val="0"/>
              </a:spcAft>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文化差异、地域差异</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31" name="文本框 30"/>
          <p:cNvSpPr txBox="1"/>
          <p:nvPr>
            <p:custDataLst>
              <p:tags r:id="rId18"/>
            </p:custDataLst>
          </p:nvPr>
        </p:nvSpPr>
        <p:spPr>
          <a:xfrm>
            <a:off x="3683000" y="5351463"/>
            <a:ext cx="5080000" cy="521970"/>
          </a:xfrm>
          <a:prstGeom prst="rect">
            <a:avLst/>
          </a:prstGeom>
        </p:spPr>
        <p:txBody>
          <a:bodyPr>
            <a:spAutoFit/>
          </a:bodyPr>
          <a:lstStyle/>
          <a:p>
            <a:pPr marL="0" indent="0" algn="just" defTabSz="266700">
              <a:spcBef>
                <a:spcPct val="0"/>
              </a:spcBef>
              <a:spcAft>
                <a:spcPct val="0"/>
              </a:spcAft>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社会变革影响、现代科技冲击</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Tree>
  </p:cSld>
  <p:clrMapOvr>
    <a:masterClrMapping/>
  </p:clrMapOvr>
  <p:transition spd="slow">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25570" y="514985"/>
            <a:ext cx="5450840" cy="933450"/>
          </a:xfrm>
        </p:spPr>
        <p:txBody>
          <a:bodyPr>
            <a:normAutofit/>
          </a:bodyPr>
          <a:lstStyle/>
          <a:p>
            <a:r>
              <a:rPr lang="zh-CN" altLang="en-US" sz="3200" b="0" dirty="0" smtClean="0">
                <a:solidFill>
                  <a:schemeClr val="tx1"/>
                </a:solidFill>
                <a:latin typeface="方正粗黑宋简体" panose="02000000000000000000" charset="-122"/>
                <a:ea typeface="方正粗黑宋简体" panose="02000000000000000000" charset="-122"/>
              </a:rPr>
              <a:t>任务二：中华优秀经典礼仪</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4" name="文本框 3"/>
          <p:cNvSpPr txBox="1"/>
          <p:nvPr/>
        </p:nvSpPr>
        <p:spPr>
          <a:xfrm>
            <a:off x="1116330" y="1476375"/>
            <a:ext cx="7519670" cy="645160"/>
          </a:xfrm>
          <a:prstGeom prst="rect">
            <a:avLst/>
          </a:prstGeom>
          <a:noFill/>
        </p:spPr>
        <p:txBody>
          <a:bodyPr wrap="square" rtlCol="0" anchor="t">
            <a:spAutoFit/>
          </a:bodyPr>
          <a:lstStyle/>
          <a:p>
            <a:pPr eaLnBrk="1" hangingPunct="1">
              <a:spcBef>
                <a:spcPct val="50000"/>
              </a:spcBef>
            </a:pPr>
            <a:r>
              <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一、中华经典礼仪的起源与发展</a:t>
            </a:r>
            <a:endPar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9" name="文本框 8"/>
          <p:cNvSpPr txBox="1"/>
          <p:nvPr/>
        </p:nvSpPr>
        <p:spPr>
          <a:xfrm>
            <a:off x="4170045" y="2289175"/>
            <a:ext cx="9470390" cy="615950"/>
          </a:xfrm>
          <a:prstGeom prst="rect">
            <a:avLst/>
          </a:prstGeom>
        </p:spPr>
        <p:txBody>
          <a:bodyPr wrap="square">
            <a:spAutoFit/>
          </a:bodyPr>
          <a:lstStyle/>
          <a:p>
            <a:pPr marL="266700" indent="0" algn="just" defTabSz="266700">
              <a:lnSpc>
                <a:spcPct val="155000"/>
              </a:lnSpc>
              <a:spcBef>
                <a:spcPts val="1400"/>
              </a:spcBef>
              <a:spcAft>
                <a:spcPts val="1400"/>
              </a:spcAft>
            </a:pPr>
            <a:r>
              <a:rPr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1.</a:t>
            </a:r>
            <a:r>
              <a:rPr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周公制礼。</a:t>
            </a:r>
            <a:r>
              <a:rPr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2.儒家对礼仪的传承与发展。</a:t>
            </a:r>
            <a:endParaRPr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1" name="圆角矩形 10"/>
          <p:cNvSpPr/>
          <p:nvPr/>
        </p:nvSpPr>
        <p:spPr>
          <a:xfrm>
            <a:off x="887095" y="2235200"/>
            <a:ext cx="3038475" cy="861060"/>
          </a:xfrm>
          <a:prstGeom prst="roundRect">
            <a:avLst/>
          </a:prstGeom>
          <a:solidFill>
            <a:schemeClr val="accent6">
              <a:lumMod val="20000"/>
              <a:lumOff val="80000"/>
            </a:schemeClr>
          </a:solidFill>
          <a:ln>
            <a:solidFill>
              <a:schemeClr val="accent6">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600" b="1">
              <a:solidFill>
                <a:schemeClr val="tx1"/>
              </a:solidFill>
              <a:latin typeface="Arial" panose="020B0604020202020204"/>
              <a:ea typeface="黑体" panose="02010609060101010101" charset="-122"/>
              <a:sym typeface="+mn-ea"/>
            </a:endParaRPr>
          </a:p>
          <a:p>
            <a:pPr algn="ctr"/>
            <a:r>
              <a:rPr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先秦时期：礼仪的奠基</a:t>
            </a:r>
            <a:endParaRPr lang="zh-CN" altLang="en-US" sz="2200" b="1">
              <a:latin typeface="Arial" panose="020B0604020202020204"/>
              <a:ea typeface="黑体" panose="02010609060101010101" charset="-122"/>
            </a:endParaRPr>
          </a:p>
          <a:p>
            <a:pPr algn="ctr"/>
            <a:endParaRPr lang="zh-CN" altLang="en-US" sz="2200"/>
          </a:p>
        </p:txBody>
      </p:sp>
      <p:sp>
        <p:nvSpPr>
          <p:cNvPr id="12" name="右箭头 11"/>
          <p:cNvSpPr/>
          <p:nvPr/>
        </p:nvSpPr>
        <p:spPr>
          <a:xfrm>
            <a:off x="3925570" y="2418715"/>
            <a:ext cx="351155" cy="452120"/>
          </a:xfrm>
          <a:prstGeom prst="rightArrow">
            <a:avLst/>
          </a:prstGeom>
          <a:solidFill>
            <a:schemeClr val="accent6">
              <a:lumMod val="20000"/>
              <a:lumOff val="80000"/>
            </a:schemeClr>
          </a:solidFill>
          <a:ln>
            <a:solidFill>
              <a:schemeClr val="accent6">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5" name="圆角矩形 14"/>
          <p:cNvSpPr/>
          <p:nvPr/>
        </p:nvSpPr>
        <p:spPr>
          <a:xfrm>
            <a:off x="887095" y="3345815"/>
            <a:ext cx="3038475" cy="931545"/>
          </a:xfrm>
          <a:prstGeom prst="roundRect">
            <a:avLst/>
          </a:prstGeom>
          <a:solidFill>
            <a:schemeClr val="accent6">
              <a:lumMod val="20000"/>
              <a:lumOff val="80000"/>
            </a:schemeClr>
          </a:solidFill>
          <a:ln>
            <a:solidFill>
              <a:schemeClr val="accent6">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80000"/>
              </a:lnSpc>
            </a:pPr>
            <a:endParaRPr lang="zh-CN" altLang="en-US" sz="1600" b="1">
              <a:solidFill>
                <a:schemeClr val="tx1"/>
              </a:solidFill>
              <a:latin typeface="Arial" panose="020B0604020202020204"/>
              <a:ea typeface="黑体" panose="02010609060101010101" charset="-122"/>
              <a:sym typeface="+mn-ea"/>
            </a:endParaRPr>
          </a:p>
          <a:p>
            <a:pPr algn="ctr">
              <a:lnSpc>
                <a:spcPct val="80000"/>
              </a:lnSpc>
            </a:pPr>
            <a:r>
              <a:rPr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秦汉至唐宋：礼仪的演变与丰富</a:t>
            </a:r>
            <a:endParaRPr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27" name="右箭头 26"/>
          <p:cNvSpPr/>
          <p:nvPr/>
        </p:nvSpPr>
        <p:spPr>
          <a:xfrm>
            <a:off x="3945255" y="3585210"/>
            <a:ext cx="351155" cy="452120"/>
          </a:xfrm>
          <a:prstGeom prst="rightArrow">
            <a:avLst/>
          </a:prstGeom>
          <a:solidFill>
            <a:schemeClr val="accent6">
              <a:lumMod val="20000"/>
              <a:lumOff val="80000"/>
            </a:schemeClr>
          </a:solidFill>
          <a:ln>
            <a:solidFill>
              <a:schemeClr val="accent6">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2" name="文本框 31"/>
          <p:cNvSpPr txBox="1"/>
          <p:nvPr/>
        </p:nvSpPr>
        <p:spPr>
          <a:xfrm>
            <a:off x="4170045" y="3475355"/>
            <a:ext cx="7252335" cy="615950"/>
          </a:xfrm>
          <a:prstGeom prst="rect">
            <a:avLst/>
          </a:prstGeom>
        </p:spPr>
        <p:txBody>
          <a:bodyPr wrap="square">
            <a:spAutoFit/>
          </a:bodyPr>
          <a:lstStyle/>
          <a:p>
            <a:pPr marL="266700" indent="0" algn="just" defTabSz="266700">
              <a:lnSpc>
                <a:spcPct val="155000"/>
              </a:lnSpc>
              <a:spcBef>
                <a:spcPts val="1400"/>
              </a:spcBef>
              <a:spcAft>
                <a:spcPts val="1400"/>
              </a:spcAft>
            </a:pPr>
            <a:r>
              <a:rPr lang="en-US" altLang="zh-CN"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1.</a:t>
            </a:r>
            <a:r>
              <a:rPr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秦汉时期的礼仪整合。</a:t>
            </a:r>
            <a:r>
              <a:rPr lang="en-US" altLang="zh-CN"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2.</a:t>
            </a:r>
            <a:r>
              <a:rPr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唐宋时期的礼仪创新与繁荣。</a:t>
            </a:r>
            <a:endParaRPr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33" name="圆角矩形 32"/>
          <p:cNvSpPr/>
          <p:nvPr/>
        </p:nvSpPr>
        <p:spPr>
          <a:xfrm>
            <a:off x="906780" y="4661535"/>
            <a:ext cx="3038475" cy="931545"/>
          </a:xfrm>
          <a:prstGeom prst="roundRect">
            <a:avLst/>
          </a:prstGeom>
          <a:solidFill>
            <a:schemeClr val="accent6">
              <a:lumMod val="20000"/>
              <a:lumOff val="80000"/>
            </a:schemeClr>
          </a:solidFill>
          <a:ln>
            <a:solidFill>
              <a:schemeClr val="accent6">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80000"/>
              </a:lnSpc>
            </a:pPr>
            <a:endParaRPr lang="zh-CN" altLang="en-US" sz="1600" b="1">
              <a:solidFill>
                <a:schemeClr val="tx1"/>
              </a:solidFill>
              <a:latin typeface="Arial" panose="020B0604020202020204"/>
              <a:ea typeface="黑体" panose="02010609060101010101" charset="-122"/>
              <a:sym typeface="+mn-ea"/>
            </a:endParaRPr>
          </a:p>
          <a:p>
            <a:pPr algn="ctr">
              <a:lnSpc>
                <a:spcPct val="80000"/>
              </a:lnSpc>
            </a:pPr>
            <a:r>
              <a:rPr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明清时期：礼仪的成熟与僵化</a:t>
            </a:r>
            <a:endParaRPr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34" name="右箭头 33"/>
          <p:cNvSpPr/>
          <p:nvPr/>
        </p:nvSpPr>
        <p:spPr>
          <a:xfrm>
            <a:off x="3945255" y="4825365"/>
            <a:ext cx="351155" cy="452120"/>
          </a:xfrm>
          <a:prstGeom prst="rightArrow">
            <a:avLst/>
          </a:prstGeom>
          <a:solidFill>
            <a:schemeClr val="accent6">
              <a:lumMod val="20000"/>
              <a:lumOff val="80000"/>
            </a:schemeClr>
          </a:solidFill>
          <a:ln>
            <a:solidFill>
              <a:schemeClr val="accent6">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5" name="文本框 34"/>
          <p:cNvSpPr txBox="1"/>
          <p:nvPr/>
        </p:nvSpPr>
        <p:spPr>
          <a:xfrm>
            <a:off x="4170045" y="4690110"/>
            <a:ext cx="9470390" cy="615950"/>
          </a:xfrm>
          <a:prstGeom prst="rect">
            <a:avLst/>
          </a:prstGeom>
        </p:spPr>
        <p:txBody>
          <a:bodyPr wrap="square">
            <a:spAutoFit/>
          </a:bodyPr>
          <a:lstStyle/>
          <a:p>
            <a:pPr marL="266700" indent="0" algn="just" defTabSz="266700">
              <a:lnSpc>
                <a:spcPct val="155000"/>
              </a:lnSpc>
              <a:spcBef>
                <a:spcPts val="1400"/>
              </a:spcBef>
              <a:spcAft>
                <a:spcPts val="1400"/>
              </a:spcAft>
            </a:pPr>
            <a:r>
              <a:rPr lang="en-US" altLang="zh-CN"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1.</a:t>
            </a:r>
            <a:r>
              <a:rPr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明代礼仪的重建与强化。</a:t>
            </a:r>
            <a:r>
              <a:rPr lang="en-US" altLang="zh-CN"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2.</a:t>
            </a:r>
            <a:r>
              <a:rPr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清代礼仪的满汉融合与僵化。</a:t>
            </a:r>
            <a:endParaRPr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Tree>
  </p:cSld>
  <p:clrMapOvr>
    <a:masterClrMapping/>
  </p:clrMapOvr>
  <p:transition spd="slow">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51miz-E807499-86D1EFD3"/>
          <p:cNvPicPr>
            <a:picLocks noChangeAspect="1"/>
          </p:cNvPicPr>
          <p:nvPr>
            <p:custDataLst>
              <p:tags r:id="rId1"/>
            </p:custDataLst>
          </p:nvPr>
        </p:nvPicPr>
        <p:blipFill>
          <a:blip r:embed="rId2">
            <a:lum bright="12000"/>
          </a:blip>
          <a:stretch>
            <a:fillRect/>
          </a:stretch>
        </p:blipFill>
        <p:spPr>
          <a:xfrm>
            <a:off x="1349825" y="1810964"/>
            <a:ext cx="1301115" cy="3661410"/>
          </a:xfrm>
          <a:prstGeom prst="rect">
            <a:avLst/>
          </a:prstGeom>
        </p:spPr>
      </p:pic>
      <p:pic>
        <p:nvPicPr>
          <p:cNvPr id="12" name="图片 11" descr="51miz-E807499-86D1EFD3"/>
          <p:cNvPicPr>
            <a:picLocks noChangeAspect="1"/>
          </p:cNvPicPr>
          <p:nvPr>
            <p:custDataLst>
              <p:tags r:id="rId3"/>
            </p:custDataLst>
          </p:nvPr>
        </p:nvPicPr>
        <p:blipFill>
          <a:blip r:embed="rId2">
            <a:lum bright="12000"/>
          </a:blip>
          <a:stretch>
            <a:fillRect/>
          </a:stretch>
        </p:blipFill>
        <p:spPr>
          <a:xfrm>
            <a:off x="3025590" y="1810964"/>
            <a:ext cx="1301115" cy="3661410"/>
          </a:xfrm>
          <a:prstGeom prst="rect">
            <a:avLst/>
          </a:prstGeom>
        </p:spPr>
      </p:pic>
      <p:sp>
        <p:nvSpPr>
          <p:cNvPr id="2" name="标题 1"/>
          <p:cNvSpPr>
            <a:spLocks noGrp="1"/>
          </p:cNvSpPr>
          <p:nvPr>
            <p:ph type="title"/>
          </p:nvPr>
        </p:nvSpPr>
        <p:spPr>
          <a:xfrm>
            <a:off x="1660945" y="603590"/>
            <a:ext cx="1908257" cy="933450"/>
          </a:xfrm>
        </p:spPr>
        <p:txBody>
          <a:bodyPr/>
          <a:lstStyle/>
          <a:p>
            <a:r>
              <a:rPr lang="zh-CN" altLang="en-US" sz="3200" b="0" dirty="0" smtClean="0">
                <a:solidFill>
                  <a:schemeClr val="tx1"/>
                </a:solidFill>
                <a:latin typeface="方正粗黑宋简体" panose="02000000000000000000" charset="-122"/>
                <a:ea typeface="方正粗黑宋简体" panose="02000000000000000000" charset="-122"/>
                <a:cs typeface="方正粗黑宋简体" panose="02000000000000000000" charset="-122"/>
              </a:rPr>
              <a:t>目  录</a:t>
            </a:r>
            <a:endParaRPr lang="zh-CN" altLang="en-US" sz="2000" dirty="0"/>
          </a:p>
        </p:txBody>
      </p:sp>
      <p:sp>
        <p:nvSpPr>
          <p:cNvPr id="4" name="文本框 3"/>
          <p:cNvSpPr txBox="1"/>
          <p:nvPr>
            <p:custDataLst>
              <p:tags r:id="rId4"/>
            </p:custDataLst>
          </p:nvPr>
        </p:nvSpPr>
        <p:spPr>
          <a:xfrm>
            <a:off x="2650940" y="1810329"/>
            <a:ext cx="1325880" cy="3538855"/>
          </a:xfrm>
          <a:prstGeom prst="rect">
            <a:avLst/>
          </a:prstGeom>
          <a:noFill/>
        </p:spPr>
        <p:txBody>
          <a:bodyPr vert="eaVert" wrap="square" rtlCol="0">
            <a:noAutofit/>
          </a:bodyPr>
          <a:lstStyle/>
          <a:p>
            <a:pPr algn="l"/>
            <a:r>
              <a:rPr lang="zh-CN" altLang="en-US" sz="3200" b="1" dirty="0"/>
              <a:t>中华优秀经典礼仪</a:t>
            </a:r>
            <a:endParaRPr lang="zh-CN" altLang="en-US" sz="3200" b="1" dirty="0"/>
          </a:p>
        </p:txBody>
      </p:sp>
      <p:sp>
        <p:nvSpPr>
          <p:cNvPr id="5" name="文本框 4"/>
          <p:cNvSpPr txBox="1"/>
          <p:nvPr>
            <p:custDataLst>
              <p:tags r:id="rId5"/>
            </p:custDataLst>
          </p:nvPr>
        </p:nvSpPr>
        <p:spPr>
          <a:xfrm>
            <a:off x="1467935" y="2327854"/>
            <a:ext cx="766445" cy="2286635"/>
          </a:xfrm>
          <a:prstGeom prst="rect">
            <a:avLst/>
          </a:prstGeom>
          <a:noFill/>
        </p:spPr>
        <p:txBody>
          <a:bodyPr vert="eaVert" wrap="square" rtlCol="0">
            <a:noAutofit/>
          </a:bodyPr>
          <a:lstStyle/>
          <a:p>
            <a:r>
              <a:rPr lang="zh-CN" altLang="en-US" sz="3200" b="1" dirty="0"/>
              <a:t>礼仪概述</a:t>
            </a:r>
            <a:endParaRPr lang="zh-CN" altLang="en-US" sz="3200" b="1" dirty="0"/>
          </a:p>
        </p:txBody>
      </p:sp>
      <p:pic>
        <p:nvPicPr>
          <p:cNvPr id="10" name="图片 9" descr="51miz-E807499-86D1EFD3"/>
          <p:cNvPicPr>
            <a:picLocks noChangeAspect="1"/>
          </p:cNvPicPr>
          <p:nvPr>
            <p:custDataLst>
              <p:tags r:id="rId6"/>
            </p:custDataLst>
          </p:nvPr>
        </p:nvPicPr>
        <p:blipFill>
          <a:blip r:embed="rId2">
            <a:lum bright="12000"/>
          </a:blip>
          <a:stretch>
            <a:fillRect/>
          </a:stretch>
        </p:blipFill>
        <p:spPr>
          <a:xfrm>
            <a:off x="4701355" y="1810964"/>
            <a:ext cx="1301115" cy="3661410"/>
          </a:xfrm>
          <a:prstGeom prst="rect">
            <a:avLst/>
          </a:prstGeom>
        </p:spPr>
      </p:pic>
      <p:sp>
        <p:nvSpPr>
          <p:cNvPr id="11" name="文本框 10"/>
          <p:cNvSpPr txBox="1"/>
          <p:nvPr>
            <p:custDataLst>
              <p:tags r:id="rId7"/>
            </p:custDataLst>
          </p:nvPr>
        </p:nvSpPr>
        <p:spPr>
          <a:xfrm>
            <a:off x="4966785" y="1866844"/>
            <a:ext cx="768350" cy="1006475"/>
          </a:xfrm>
          <a:prstGeom prst="rect">
            <a:avLst/>
          </a:prstGeom>
          <a:noFill/>
        </p:spPr>
        <p:txBody>
          <a:bodyPr vert="eaVert" wrap="none" rtlCol="0">
            <a:noAutofit/>
          </a:bodyPr>
          <a:lstStyle/>
          <a:p>
            <a:pPr algn="l"/>
            <a:r>
              <a:rPr lang="zh-CN" altLang="en-US" sz="3200" b="1" dirty="0"/>
              <a:t>旅游职业礼仪概述</a:t>
            </a:r>
            <a:endParaRPr lang="zh-CN" altLang="en-US" sz="3200" b="1" dirty="0"/>
          </a:p>
        </p:txBody>
      </p:sp>
      <p:pic>
        <p:nvPicPr>
          <p:cNvPr id="3" name="图片 2" descr="微信图片_20241225110518"/>
          <p:cNvPicPr>
            <a:picLocks noChangeAspect="1"/>
          </p:cNvPicPr>
          <p:nvPr/>
        </p:nvPicPr>
        <p:blipFill>
          <a:blip r:embed="rId8"/>
          <a:srcRect b="5741"/>
          <a:stretch>
            <a:fillRect/>
          </a:stretch>
        </p:blipFill>
        <p:spPr>
          <a:xfrm>
            <a:off x="6377120" y="2149477"/>
            <a:ext cx="4527550" cy="3016250"/>
          </a:xfrm>
          <a:prstGeom prst="rect">
            <a:avLst/>
          </a:prstGeom>
        </p:spPr>
      </p:pic>
    </p:spTree>
  </p:cSld>
  <p:clrMapOvr>
    <a:masterClrMapping/>
  </p:clrMapOvr>
  <p:transition spd="slow">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25570" y="514985"/>
            <a:ext cx="5450840" cy="933450"/>
          </a:xfrm>
        </p:spPr>
        <p:txBody>
          <a:bodyPr>
            <a:normAutofit/>
          </a:bodyPr>
          <a:lstStyle/>
          <a:p>
            <a:r>
              <a:rPr lang="zh-CN" altLang="en-US" sz="3200" b="0" dirty="0" smtClean="0">
                <a:solidFill>
                  <a:schemeClr val="tx1"/>
                </a:solidFill>
                <a:latin typeface="方正粗黑宋简体" panose="02000000000000000000" charset="-122"/>
                <a:ea typeface="方正粗黑宋简体" panose="02000000000000000000" charset="-122"/>
              </a:rPr>
              <a:t>任务二：中华优秀经典礼仪</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4" name="文本框 3"/>
          <p:cNvSpPr txBox="1"/>
          <p:nvPr/>
        </p:nvSpPr>
        <p:spPr>
          <a:xfrm>
            <a:off x="1116330" y="1476375"/>
            <a:ext cx="7519670" cy="645160"/>
          </a:xfrm>
          <a:prstGeom prst="rect">
            <a:avLst/>
          </a:prstGeom>
          <a:noFill/>
        </p:spPr>
        <p:txBody>
          <a:bodyPr wrap="square" rtlCol="0" anchor="t">
            <a:spAutoFit/>
          </a:bodyPr>
          <a:lstStyle/>
          <a:p>
            <a:pPr eaLnBrk="1" hangingPunct="1">
              <a:spcBef>
                <a:spcPct val="50000"/>
              </a:spcBef>
            </a:pPr>
            <a:r>
              <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二、中华优秀经典礼仪的类型</a:t>
            </a:r>
            <a:endPar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9" name="文本框 8"/>
          <p:cNvSpPr txBox="1"/>
          <p:nvPr>
            <p:custDataLst>
              <p:tags r:id="rId1"/>
            </p:custDataLst>
          </p:nvPr>
        </p:nvSpPr>
        <p:spPr>
          <a:xfrm>
            <a:off x="5849885" y="2121535"/>
            <a:ext cx="3858260" cy="611505"/>
          </a:xfrm>
          <a:prstGeom prst="rect">
            <a:avLst/>
          </a:prstGeom>
        </p:spPr>
        <p:txBody>
          <a:bodyPr wrap="square">
            <a:noAutofit/>
          </a:bodyPr>
          <a:lstStyle/>
          <a:p>
            <a:pPr marL="266700" indent="0" algn="just" defTabSz="266700">
              <a:lnSpc>
                <a:spcPct val="155000"/>
              </a:lnSpc>
              <a:spcBef>
                <a:spcPts val="1400"/>
              </a:spcBef>
              <a:spcAft>
                <a:spcPts val="1400"/>
              </a:spcAft>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1.</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祭天</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。2</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.祭祖。</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1" name="圆角矩形 10"/>
          <p:cNvSpPr/>
          <p:nvPr>
            <p:custDataLst>
              <p:tags r:id="rId2"/>
            </p:custDataLst>
          </p:nvPr>
        </p:nvSpPr>
        <p:spPr>
          <a:xfrm>
            <a:off x="2154820" y="2308860"/>
            <a:ext cx="3344545" cy="532130"/>
          </a:xfrm>
          <a:prstGeom prst="roundRect">
            <a:avLst/>
          </a:prstGeom>
          <a:solidFill>
            <a:schemeClr val="accent2">
              <a:lumMod val="20000"/>
              <a:lumOff val="80000"/>
            </a:schemeClr>
          </a:solidFill>
          <a:ln>
            <a:solidFill>
              <a:schemeClr val="accent2">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吉礼：祭祀之礼</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2" name="右箭头 11"/>
          <p:cNvSpPr/>
          <p:nvPr>
            <p:custDataLst>
              <p:tags r:id="rId3"/>
            </p:custDataLst>
          </p:nvPr>
        </p:nvSpPr>
        <p:spPr>
          <a:xfrm>
            <a:off x="5500000" y="2392045"/>
            <a:ext cx="351155" cy="365760"/>
          </a:xfrm>
          <a:prstGeom prst="rightArrow">
            <a:avLst/>
          </a:prstGeom>
          <a:solidFill>
            <a:schemeClr val="accent2">
              <a:lumMod val="20000"/>
              <a:lumOff val="80000"/>
            </a:schemeClr>
          </a:solidFill>
          <a:ln>
            <a:solidFill>
              <a:schemeClr val="accent2">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圆角矩形 2"/>
          <p:cNvSpPr/>
          <p:nvPr>
            <p:custDataLst>
              <p:tags r:id="rId4"/>
            </p:custDataLst>
          </p:nvPr>
        </p:nvSpPr>
        <p:spPr>
          <a:xfrm>
            <a:off x="2154820" y="2967990"/>
            <a:ext cx="3344545" cy="532130"/>
          </a:xfrm>
          <a:prstGeom prst="roundRect">
            <a:avLst/>
          </a:prstGeom>
          <a:solidFill>
            <a:schemeClr val="accent2">
              <a:lumMod val="20000"/>
              <a:lumOff val="80000"/>
            </a:schemeClr>
          </a:solidFill>
          <a:ln>
            <a:solidFill>
              <a:schemeClr val="accent2">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嘉礼：喜庆之礼</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5" name="圆角矩形 4"/>
          <p:cNvSpPr/>
          <p:nvPr>
            <p:custDataLst>
              <p:tags r:id="rId5"/>
            </p:custDataLst>
          </p:nvPr>
        </p:nvSpPr>
        <p:spPr>
          <a:xfrm>
            <a:off x="2169425" y="3686175"/>
            <a:ext cx="3329940" cy="532130"/>
          </a:xfrm>
          <a:prstGeom prst="roundRect">
            <a:avLst/>
          </a:prstGeom>
          <a:solidFill>
            <a:schemeClr val="accent2">
              <a:lumMod val="20000"/>
              <a:lumOff val="80000"/>
            </a:schemeClr>
          </a:solidFill>
          <a:ln>
            <a:solidFill>
              <a:schemeClr val="accent2">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宾礼：待客与外交之礼</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6" name="圆角矩形 5"/>
          <p:cNvSpPr/>
          <p:nvPr>
            <p:custDataLst>
              <p:tags r:id="rId6"/>
            </p:custDataLst>
          </p:nvPr>
        </p:nvSpPr>
        <p:spPr>
          <a:xfrm>
            <a:off x="2169425" y="4345305"/>
            <a:ext cx="3329305" cy="532130"/>
          </a:xfrm>
          <a:prstGeom prst="roundRect">
            <a:avLst/>
          </a:prstGeom>
          <a:solidFill>
            <a:schemeClr val="accent2">
              <a:lumMod val="20000"/>
              <a:lumOff val="80000"/>
            </a:schemeClr>
          </a:solidFill>
          <a:ln>
            <a:solidFill>
              <a:schemeClr val="accent2">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军礼：军事之礼</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7" name="圆角矩形 6"/>
          <p:cNvSpPr/>
          <p:nvPr>
            <p:custDataLst>
              <p:tags r:id="rId7"/>
            </p:custDataLst>
          </p:nvPr>
        </p:nvSpPr>
        <p:spPr>
          <a:xfrm>
            <a:off x="2169425" y="5111115"/>
            <a:ext cx="3330575" cy="532130"/>
          </a:xfrm>
          <a:prstGeom prst="roundRect">
            <a:avLst/>
          </a:prstGeom>
          <a:solidFill>
            <a:schemeClr val="accent2">
              <a:lumMod val="20000"/>
              <a:lumOff val="80000"/>
            </a:schemeClr>
          </a:solidFill>
          <a:ln>
            <a:solidFill>
              <a:schemeClr val="accent2">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凶礼：丧葬与救灾之礼</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8" name="右箭头 7"/>
          <p:cNvSpPr/>
          <p:nvPr>
            <p:custDataLst>
              <p:tags r:id="rId8"/>
            </p:custDataLst>
          </p:nvPr>
        </p:nvSpPr>
        <p:spPr>
          <a:xfrm>
            <a:off x="5500000" y="3067685"/>
            <a:ext cx="351155" cy="365760"/>
          </a:xfrm>
          <a:prstGeom prst="rightArrow">
            <a:avLst/>
          </a:prstGeom>
          <a:solidFill>
            <a:schemeClr val="accent2">
              <a:lumMod val="20000"/>
              <a:lumOff val="80000"/>
            </a:schemeClr>
          </a:solidFill>
          <a:ln>
            <a:solidFill>
              <a:schemeClr val="accent2">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3" name="右箭头 12"/>
          <p:cNvSpPr/>
          <p:nvPr>
            <p:custDataLst>
              <p:tags r:id="rId9"/>
            </p:custDataLst>
          </p:nvPr>
        </p:nvSpPr>
        <p:spPr>
          <a:xfrm>
            <a:off x="5500000" y="3768090"/>
            <a:ext cx="351155" cy="365760"/>
          </a:xfrm>
          <a:prstGeom prst="rightArrow">
            <a:avLst/>
          </a:prstGeom>
          <a:solidFill>
            <a:schemeClr val="accent2">
              <a:lumMod val="20000"/>
              <a:lumOff val="80000"/>
            </a:schemeClr>
          </a:solidFill>
          <a:ln>
            <a:solidFill>
              <a:schemeClr val="accent2">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4" name="右箭头 13"/>
          <p:cNvSpPr/>
          <p:nvPr>
            <p:custDataLst>
              <p:tags r:id="rId10"/>
            </p:custDataLst>
          </p:nvPr>
        </p:nvSpPr>
        <p:spPr>
          <a:xfrm>
            <a:off x="5498730" y="4438015"/>
            <a:ext cx="351155" cy="365760"/>
          </a:xfrm>
          <a:prstGeom prst="rightArrow">
            <a:avLst/>
          </a:prstGeom>
          <a:solidFill>
            <a:schemeClr val="accent2">
              <a:lumMod val="20000"/>
              <a:lumOff val="80000"/>
            </a:schemeClr>
          </a:solidFill>
          <a:ln>
            <a:solidFill>
              <a:schemeClr val="accent2">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6" name="右箭头 15"/>
          <p:cNvSpPr/>
          <p:nvPr>
            <p:custDataLst>
              <p:tags r:id="rId11"/>
            </p:custDataLst>
          </p:nvPr>
        </p:nvSpPr>
        <p:spPr>
          <a:xfrm>
            <a:off x="5500000" y="5144135"/>
            <a:ext cx="351155" cy="365760"/>
          </a:xfrm>
          <a:prstGeom prst="rightArrow">
            <a:avLst/>
          </a:prstGeom>
          <a:solidFill>
            <a:schemeClr val="accent2">
              <a:lumMod val="20000"/>
              <a:lumOff val="80000"/>
            </a:schemeClr>
          </a:solidFill>
          <a:ln>
            <a:solidFill>
              <a:schemeClr val="accent2">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7" name="文本框 16"/>
          <p:cNvSpPr txBox="1"/>
          <p:nvPr>
            <p:custDataLst>
              <p:tags r:id="rId12"/>
            </p:custDataLst>
          </p:nvPr>
        </p:nvSpPr>
        <p:spPr>
          <a:xfrm>
            <a:off x="5851790" y="2776220"/>
            <a:ext cx="3635375" cy="611505"/>
          </a:xfrm>
          <a:prstGeom prst="rect">
            <a:avLst/>
          </a:prstGeom>
        </p:spPr>
        <p:txBody>
          <a:bodyPr wrap="square">
            <a:noAutofit/>
          </a:bodyPr>
          <a:lstStyle/>
          <a:p>
            <a:pPr marL="266700" indent="0" algn="just" defTabSz="266700">
              <a:lnSpc>
                <a:spcPct val="155000"/>
              </a:lnSpc>
              <a:spcBef>
                <a:spcPts val="1400"/>
              </a:spcBef>
              <a:spcAft>
                <a:spcPts val="1400"/>
              </a:spcAft>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1.</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冠礼</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。2</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.婚礼。</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8" name="文本框 17"/>
          <p:cNvSpPr txBox="1"/>
          <p:nvPr>
            <p:custDataLst>
              <p:tags r:id="rId13"/>
            </p:custDataLst>
          </p:nvPr>
        </p:nvSpPr>
        <p:spPr>
          <a:xfrm>
            <a:off x="5849885" y="3486150"/>
            <a:ext cx="5690235" cy="611505"/>
          </a:xfrm>
          <a:prstGeom prst="rect">
            <a:avLst/>
          </a:prstGeom>
        </p:spPr>
        <p:txBody>
          <a:bodyPr wrap="square">
            <a:noAutofit/>
          </a:bodyPr>
          <a:lstStyle/>
          <a:p>
            <a:pPr marL="266700" indent="0" algn="just" defTabSz="266700">
              <a:lnSpc>
                <a:spcPct val="155000"/>
              </a:lnSpc>
              <a:spcBef>
                <a:spcPts val="1400"/>
              </a:spcBef>
              <a:spcAft>
                <a:spcPts val="1400"/>
              </a:spcAft>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1.</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朝聘之礼</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。2</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.日常待客之礼。</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9" name="文本框 18"/>
          <p:cNvSpPr txBox="1"/>
          <p:nvPr>
            <p:custDataLst>
              <p:tags r:id="rId14"/>
            </p:custDataLst>
          </p:nvPr>
        </p:nvSpPr>
        <p:spPr>
          <a:xfrm>
            <a:off x="5849885" y="4155440"/>
            <a:ext cx="4866005" cy="611505"/>
          </a:xfrm>
          <a:prstGeom prst="rect">
            <a:avLst/>
          </a:prstGeom>
        </p:spPr>
        <p:txBody>
          <a:bodyPr wrap="square">
            <a:noAutofit/>
          </a:bodyPr>
          <a:lstStyle/>
          <a:p>
            <a:pPr marL="266700" indent="0" algn="just" defTabSz="266700">
              <a:lnSpc>
                <a:spcPct val="155000"/>
              </a:lnSpc>
              <a:spcBef>
                <a:spcPts val="1400"/>
              </a:spcBef>
              <a:spcAft>
                <a:spcPts val="1400"/>
              </a:spcAft>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1.</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出师之礼</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。2</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.凯旋之礼。</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20" name="文本框 19"/>
          <p:cNvSpPr txBox="1"/>
          <p:nvPr>
            <p:custDataLst>
              <p:tags r:id="rId15"/>
            </p:custDataLst>
          </p:nvPr>
        </p:nvSpPr>
        <p:spPr>
          <a:xfrm>
            <a:off x="5851155" y="4896485"/>
            <a:ext cx="4227195" cy="611505"/>
          </a:xfrm>
          <a:prstGeom prst="rect">
            <a:avLst/>
          </a:prstGeom>
        </p:spPr>
        <p:txBody>
          <a:bodyPr wrap="square">
            <a:noAutofit/>
          </a:bodyPr>
          <a:lstStyle/>
          <a:p>
            <a:pPr marL="266700" indent="0" algn="just" defTabSz="266700">
              <a:lnSpc>
                <a:spcPct val="155000"/>
              </a:lnSpc>
              <a:spcBef>
                <a:spcPts val="1400"/>
              </a:spcBef>
              <a:spcAft>
                <a:spcPts val="1400"/>
              </a:spcAft>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1.</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丧礼</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。2</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.荒礼。</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Tree>
  </p:cSld>
  <p:clrMapOvr>
    <a:masterClrMapping/>
  </p:clrMapOvr>
  <p:transition spd="slow">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25570" y="514985"/>
            <a:ext cx="5450840" cy="933450"/>
          </a:xfrm>
        </p:spPr>
        <p:txBody>
          <a:bodyPr>
            <a:normAutofit/>
          </a:bodyPr>
          <a:lstStyle/>
          <a:p>
            <a:r>
              <a:rPr lang="zh-CN" altLang="en-US" sz="3200" b="0" dirty="0" smtClean="0">
                <a:solidFill>
                  <a:schemeClr val="tx1"/>
                </a:solidFill>
                <a:latin typeface="方正粗黑宋简体" panose="02000000000000000000" charset="-122"/>
                <a:ea typeface="方正粗黑宋简体" panose="02000000000000000000" charset="-122"/>
              </a:rPr>
              <a:t>任务二：中华优秀经典礼仪</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4" name="文本框 3"/>
          <p:cNvSpPr txBox="1"/>
          <p:nvPr/>
        </p:nvSpPr>
        <p:spPr>
          <a:xfrm>
            <a:off x="1116330" y="1476375"/>
            <a:ext cx="7519670" cy="645160"/>
          </a:xfrm>
          <a:prstGeom prst="rect">
            <a:avLst/>
          </a:prstGeom>
          <a:noFill/>
        </p:spPr>
        <p:txBody>
          <a:bodyPr wrap="square" rtlCol="0" anchor="t">
            <a:spAutoFit/>
          </a:bodyPr>
          <a:lstStyle/>
          <a:p>
            <a:pPr eaLnBrk="1" hangingPunct="1">
              <a:spcBef>
                <a:spcPct val="50000"/>
              </a:spcBef>
            </a:pPr>
            <a:r>
              <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三、中华优秀经典礼仪的现代价值</a:t>
            </a:r>
            <a:endPar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9" name="文本框 8"/>
          <p:cNvSpPr txBox="1"/>
          <p:nvPr>
            <p:custDataLst>
              <p:tags r:id="rId1"/>
            </p:custDataLst>
          </p:nvPr>
        </p:nvSpPr>
        <p:spPr>
          <a:xfrm>
            <a:off x="4044844" y="2354567"/>
            <a:ext cx="7214235" cy="573619"/>
          </a:xfrm>
          <a:prstGeom prst="rect">
            <a:avLst/>
          </a:prstGeom>
        </p:spPr>
        <p:txBody>
          <a:bodyPr wrap="square">
            <a:spAutoFit/>
          </a:bodyPr>
          <a:lstStyle/>
          <a:p>
            <a:pPr marL="266700" indent="0" algn="just" defTabSz="266700">
              <a:lnSpc>
                <a:spcPct val="155000"/>
              </a:lnSpc>
              <a:spcBef>
                <a:spcPts val="1400"/>
              </a:spcBef>
              <a:spcAft>
                <a:spcPts val="1400"/>
              </a:spcAft>
            </a:pP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1.</a:t>
            </a: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塑造良好的品德。</a:t>
            </a: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2.提高人际交往能力。</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1" name="圆角矩形 10"/>
          <p:cNvSpPr/>
          <p:nvPr>
            <p:custDataLst>
              <p:tags r:id="rId2"/>
            </p:custDataLst>
          </p:nvPr>
        </p:nvSpPr>
        <p:spPr>
          <a:xfrm>
            <a:off x="1419755" y="2334247"/>
            <a:ext cx="2505710" cy="817245"/>
          </a:xfrm>
          <a:prstGeom prst="roundRect">
            <a:avLst/>
          </a:prstGeom>
          <a:solidFill>
            <a:schemeClr val="accent1">
              <a:lumMod val="20000"/>
              <a:lumOff val="80000"/>
            </a:schemeClr>
          </a:solidFill>
          <a:ln>
            <a:solidFill>
              <a:schemeClr val="accent1">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个人修养方面</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2" name="右箭头 11"/>
          <p:cNvSpPr/>
          <p:nvPr>
            <p:custDataLst>
              <p:tags r:id="rId3"/>
            </p:custDataLst>
          </p:nvPr>
        </p:nvSpPr>
        <p:spPr>
          <a:xfrm>
            <a:off x="3925465" y="2518397"/>
            <a:ext cx="351155" cy="452120"/>
          </a:xfrm>
          <a:prstGeom prst="rightArrow">
            <a:avLst/>
          </a:prstGeom>
          <a:solidFill>
            <a:schemeClr val="accent1">
              <a:lumMod val="20000"/>
              <a:lumOff val="80000"/>
            </a:schemeClr>
          </a:solidFill>
          <a:ln>
            <a:solidFill>
              <a:schemeClr val="accent1">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5" name="圆角矩形 14"/>
          <p:cNvSpPr/>
          <p:nvPr>
            <p:custDataLst>
              <p:tags r:id="rId4"/>
            </p:custDataLst>
          </p:nvPr>
        </p:nvSpPr>
        <p:spPr>
          <a:xfrm>
            <a:off x="1419755" y="3363899"/>
            <a:ext cx="2505710" cy="931545"/>
          </a:xfrm>
          <a:prstGeom prst="roundRect">
            <a:avLst/>
          </a:prstGeom>
          <a:solidFill>
            <a:schemeClr val="accent1">
              <a:lumMod val="20000"/>
              <a:lumOff val="80000"/>
            </a:schemeClr>
          </a:solidFill>
          <a:ln>
            <a:solidFill>
              <a:schemeClr val="accent1">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80000"/>
              </a:lnSpc>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社会和谐方面</a:t>
            </a:r>
            <a:endParaRPr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27" name="右箭头 26"/>
          <p:cNvSpPr/>
          <p:nvPr>
            <p:custDataLst>
              <p:tags r:id="rId5"/>
            </p:custDataLst>
          </p:nvPr>
        </p:nvSpPr>
        <p:spPr>
          <a:xfrm>
            <a:off x="3925465" y="3627083"/>
            <a:ext cx="351155" cy="452120"/>
          </a:xfrm>
          <a:prstGeom prst="rightArrow">
            <a:avLst/>
          </a:prstGeom>
          <a:solidFill>
            <a:schemeClr val="accent1">
              <a:lumMod val="20000"/>
              <a:lumOff val="80000"/>
            </a:schemeClr>
          </a:solidFill>
          <a:ln>
            <a:solidFill>
              <a:schemeClr val="accent1">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2" name="文本框 31"/>
          <p:cNvSpPr txBox="1"/>
          <p:nvPr>
            <p:custDataLst>
              <p:tags r:id="rId6"/>
            </p:custDataLst>
          </p:nvPr>
        </p:nvSpPr>
        <p:spPr>
          <a:xfrm>
            <a:off x="4006745" y="3484232"/>
            <a:ext cx="7252335" cy="573619"/>
          </a:xfrm>
          <a:prstGeom prst="rect">
            <a:avLst/>
          </a:prstGeom>
        </p:spPr>
        <p:txBody>
          <a:bodyPr wrap="square">
            <a:spAutoFit/>
          </a:bodyPr>
          <a:lstStyle/>
          <a:p>
            <a:pPr marL="266700" indent="0" algn="just" defTabSz="266700">
              <a:lnSpc>
                <a:spcPct val="155000"/>
              </a:lnSpc>
              <a:spcBef>
                <a:spcPts val="1400"/>
              </a:spcBef>
              <a:spcAft>
                <a:spcPts val="1400"/>
              </a:spcAft>
            </a:pP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1.构建和谐的社会秩序。2.促进家庭和睦。</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33" name="圆角矩形 32"/>
          <p:cNvSpPr/>
          <p:nvPr>
            <p:custDataLst>
              <p:tags r:id="rId7"/>
            </p:custDataLst>
          </p:nvPr>
        </p:nvSpPr>
        <p:spPr>
          <a:xfrm>
            <a:off x="1439440" y="4670412"/>
            <a:ext cx="2486025" cy="931545"/>
          </a:xfrm>
          <a:prstGeom prst="roundRect">
            <a:avLst/>
          </a:prstGeom>
          <a:solidFill>
            <a:schemeClr val="accent1">
              <a:lumMod val="20000"/>
              <a:lumOff val="80000"/>
            </a:schemeClr>
          </a:solidFill>
          <a:ln>
            <a:solidFill>
              <a:schemeClr val="accent1">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80000"/>
              </a:lnSpc>
            </a:pPr>
            <a:endParaRPr lang="zh-CN" altLang="en-US" sz="1600" b="1" dirty="0">
              <a:solidFill>
                <a:schemeClr val="tx1"/>
              </a:solidFill>
              <a:latin typeface="Arial" panose="020B0604020202020204"/>
              <a:ea typeface="黑体" panose="02010609060101010101" charset="-122"/>
              <a:sym typeface="+mn-ea"/>
            </a:endParaRPr>
          </a:p>
          <a:p>
            <a:pPr algn="ctr">
              <a:lnSpc>
                <a:spcPct val="80000"/>
              </a:lnSpc>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文化传承与国际交流方面</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34" name="右箭头 33"/>
          <p:cNvSpPr/>
          <p:nvPr>
            <p:custDataLst>
              <p:tags r:id="rId8"/>
            </p:custDataLst>
          </p:nvPr>
        </p:nvSpPr>
        <p:spPr>
          <a:xfrm>
            <a:off x="3925465" y="4910442"/>
            <a:ext cx="351155" cy="452120"/>
          </a:xfrm>
          <a:prstGeom prst="rightArrow">
            <a:avLst/>
          </a:prstGeom>
          <a:solidFill>
            <a:schemeClr val="accent1">
              <a:lumMod val="20000"/>
              <a:lumOff val="80000"/>
            </a:schemeClr>
          </a:solidFill>
          <a:ln>
            <a:solidFill>
              <a:schemeClr val="accent1">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5" name="文本框 34"/>
          <p:cNvSpPr txBox="1"/>
          <p:nvPr>
            <p:custDataLst>
              <p:tags r:id="rId9"/>
            </p:custDataLst>
          </p:nvPr>
        </p:nvSpPr>
        <p:spPr>
          <a:xfrm>
            <a:off x="4006745" y="4735769"/>
            <a:ext cx="7385247" cy="1235075"/>
          </a:xfrm>
          <a:prstGeom prst="rect">
            <a:avLst/>
          </a:prstGeom>
        </p:spPr>
        <p:txBody>
          <a:bodyPr wrap="square">
            <a:spAutoFit/>
          </a:bodyPr>
          <a:lstStyle/>
          <a:p>
            <a:pPr marL="266700" algn="just" defTabSz="266700">
              <a:lnSpc>
                <a:spcPct val="155000"/>
              </a:lnSpc>
              <a:spcBef>
                <a:spcPts val="1400"/>
              </a:spcBef>
              <a:spcAft>
                <a:spcPts val="1400"/>
              </a:spcAft>
              <a:buClrTx/>
              <a:buSzTx/>
              <a:buFontTx/>
            </a:pP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1.传承和弘扬中华优秀传统文化。2.推动国际文化交流。</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Tree>
  </p:cSld>
  <p:clrMapOvr>
    <a:masterClrMapping/>
  </p:clrMapOvr>
  <p:transition spd="slow">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25570" y="514985"/>
            <a:ext cx="5450840" cy="933450"/>
          </a:xfrm>
        </p:spPr>
        <p:txBody>
          <a:bodyPr>
            <a:normAutofit/>
          </a:bodyPr>
          <a:lstStyle/>
          <a:p>
            <a:r>
              <a:rPr lang="zh-CN" altLang="en-US" sz="3200" b="0" dirty="0" smtClean="0">
                <a:solidFill>
                  <a:schemeClr val="tx1"/>
                </a:solidFill>
                <a:latin typeface="方正粗黑宋简体" panose="02000000000000000000" charset="-122"/>
                <a:ea typeface="方正粗黑宋简体" panose="02000000000000000000" charset="-122"/>
              </a:rPr>
              <a:t>任务二：中华优秀经典礼仪</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4" name="文本框 3"/>
          <p:cNvSpPr txBox="1"/>
          <p:nvPr/>
        </p:nvSpPr>
        <p:spPr>
          <a:xfrm>
            <a:off x="1116330" y="1476375"/>
            <a:ext cx="7519670" cy="645160"/>
          </a:xfrm>
          <a:prstGeom prst="rect">
            <a:avLst/>
          </a:prstGeom>
          <a:noFill/>
        </p:spPr>
        <p:txBody>
          <a:bodyPr wrap="square" rtlCol="0" anchor="t">
            <a:spAutoFit/>
          </a:bodyPr>
          <a:lstStyle/>
          <a:p>
            <a:pPr eaLnBrk="1" hangingPunct="1">
              <a:spcBef>
                <a:spcPct val="50000"/>
              </a:spcBef>
            </a:pPr>
            <a:r>
              <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四、中华优秀经典礼仪的传承与创新</a:t>
            </a:r>
            <a:endPar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9" name="文本框 8"/>
          <p:cNvSpPr txBox="1"/>
          <p:nvPr/>
        </p:nvSpPr>
        <p:spPr>
          <a:xfrm>
            <a:off x="3760760" y="2301301"/>
            <a:ext cx="8019908" cy="758825"/>
          </a:xfrm>
          <a:prstGeom prst="rect">
            <a:avLst/>
          </a:prstGeom>
        </p:spPr>
        <p:txBody>
          <a:bodyPr wrap="square">
            <a:spAutoFit/>
          </a:bodyPr>
          <a:lstStyle/>
          <a:p>
            <a:pPr marL="266700" indent="0" algn="just" defTabSz="266700">
              <a:lnSpc>
                <a:spcPct val="155000"/>
              </a:lnSpc>
              <a:spcBef>
                <a:spcPts val="1400"/>
              </a:spcBef>
              <a:spcAft>
                <a:spcPts val="1400"/>
              </a:spcAft>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1.</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现代生活方式的冲击。</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2.文化多元性的影响。</a:t>
            </a:r>
            <a:endParaRPr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1" name="圆角矩形 10"/>
          <p:cNvSpPr/>
          <p:nvPr/>
        </p:nvSpPr>
        <p:spPr>
          <a:xfrm>
            <a:off x="971840" y="2280981"/>
            <a:ext cx="2751455" cy="817245"/>
          </a:xfrm>
          <a:prstGeom prst="roundRect">
            <a:avLst/>
          </a:prstGeom>
          <a:solidFill>
            <a:schemeClr val="accent4">
              <a:lumMod val="20000"/>
              <a:lumOff val="80000"/>
            </a:schemeClr>
          </a:solidFill>
          <a:ln>
            <a:solidFill>
              <a:schemeClr val="accent4">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传承面临的挑战</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2" name="右箭头 11"/>
          <p:cNvSpPr/>
          <p:nvPr/>
        </p:nvSpPr>
        <p:spPr>
          <a:xfrm>
            <a:off x="3718215" y="2453066"/>
            <a:ext cx="351155" cy="452120"/>
          </a:xfrm>
          <a:prstGeom prst="rightArrow">
            <a:avLst/>
          </a:prstGeom>
          <a:solidFill>
            <a:schemeClr val="accent4">
              <a:lumMod val="20000"/>
              <a:lumOff val="80000"/>
            </a:schemeClr>
          </a:solidFill>
          <a:ln>
            <a:solidFill>
              <a:schemeClr val="accent4">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5" name="圆角矩形 14"/>
          <p:cNvSpPr/>
          <p:nvPr/>
        </p:nvSpPr>
        <p:spPr>
          <a:xfrm>
            <a:off x="971840" y="3489386"/>
            <a:ext cx="2750820" cy="783590"/>
          </a:xfrm>
          <a:prstGeom prst="roundRect">
            <a:avLst/>
          </a:prstGeom>
          <a:solidFill>
            <a:schemeClr val="accent4">
              <a:lumMod val="20000"/>
              <a:lumOff val="80000"/>
            </a:schemeClr>
          </a:solidFill>
          <a:ln>
            <a:solidFill>
              <a:schemeClr val="accent4">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80000"/>
              </a:lnSpc>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传承的策略</a:t>
            </a:r>
            <a:endParaRPr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27" name="右箭头 26"/>
          <p:cNvSpPr/>
          <p:nvPr/>
        </p:nvSpPr>
        <p:spPr>
          <a:xfrm>
            <a:off x="3736630" y="3655121"/>
            <a:ext cx="351155" cy="452120"/>
          </a:xfrm>
          <a:prstGeom prst="rightArrow">
            <a:avLst/>
          </a:prstGeom>
          <a:solidFill>
            <a:schemeClr val="accent4">
              <a:lumMod val="20000"/>
              <a:lumOff val="80000"/>
            </a:schemeClr>
          </a:solidFill>
          <a:ln>
            <a:solidFill>
              <a:schemeClr val="accent4">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2" name="文本框 31"/>
          <p:cNvSpPr txBox="1"/>
          <p:nvPr/>
        </p:nvSpPr>
        <p:spPr>
          <a:xfrm>
            <a:off x="3822355" y="3404931"/>
            <a:ext cx="7252335" cy="758825"/>
          </a:xfrm>
          <a:prstGeom prst="rect">
            <a:avLst/>
          </a:prstGeom>
        </p:spPr>
        <p:txBody>
          <a:bodyPr wrap="square">
            <a:spAutoFit/>
          </a:bodyPr>
          <a:lstStyle/>
          <a:p>
            <a:pPr marL="266700" indent="0" algn="just" defTabSz="266700">
              <a:lnSpc>
                <a:spcPct val="155000"/>
              </a:lnSpc>
              <a:spcBef>
                <a:spcPts val="1400"/>
              </a:spcBef>
              <a:spcAft>
                <a:spcPts val="1400"/>
              </a:spcAft>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1.教育传承。2.社会传播。</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33" name="圆角矩形 32"/>
          <p:cNvSpPr/>
          <p:nvPr/>
        </p:nvSpPr>
        <p:spPr>
          <a:xfrm>
            <a:off x="971840" y="4617146"/>
            <a:ext cx="2669540" cy="785495"/>
          </a:xfrm>
          <a:prstGeom prst="roundRect">
            <a:avLst/>
          </a:prstGeom>
          <a:solidFill>
            <a:schemeClr val="accent4">
              <a:lumMod val="20000"/>
              <a:lumOff val="80000"/>
            </a:schemeClr>
          </a:solidFill>
          <a:ln>
            <a:solidFill>
              <a:schemeClr val="accent4">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80000"/>
              </a:lnSpc>
            </a:pPr>
            <a:endParaRPr lang="zh-CN" altLang="en-US" sz="1600" b="1">
              <a:solidFill>
                <a:schemeClr val="tx1"/>
              </a:solidFill>
              <a:latin typeface="Arial" panose="020B0604020202020204"/>
              <a:ea typeface="黑体" panose="02010609060101010101" charset="-122"/>
              <a:sym typeface="+mn-ea"/>
            </a:endParaRPr>
          </a:p>
          <a:p>
            <a:pPr algn="ctr">
              <a:lnSpc>
                <a:spcPct val="80000"/>
              </a:lnSpc>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创新发展</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34" name="右箭头 33"/>
          <p:cNvSpPr/>
          <p:nvPr/>
        </p:nvSpPr>
        <p:spPr>
          <a:xfrm>
            <a:off x="3641380" y="4857176"/>
            <a:ext cx="351155" cy="452120"/>
          </a:xfrm>
          <a:prstGeom prst="rightArrow">
            <a:avLst/>
          </a:prstGeom>
          <a:solidFill>
            <a:schemeClr val="accent4">
              <a:lumMod val="20000"/>
              <a:lumOff val="80000"/>
            </a:schemeClr>
          </a:solidFill>
          <a:ln>
            <a:solidFill>
              <a:schemeClr val="accent4">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5" name="文本框 34"/>
          <p:cNvSpPr txBox="1"/>
          <p:nvPr/>
        </p:nvSpPr>
        <p:spPr>
          <a:xfrm>
            <a:off x="3694085" y="4664136"/>
            <a:ext cx="8086583" cy="758825"/>
          </a:xfrm>
          <a:prstGeom prst="rect">
            <a:avLst/>
          </a:prstGeom>
        </p:spPr>
        <p:txBody>
          <a:bodyPr wrap="square">
            <a:spAutoFit/>
          </a:bodyPr>
          <a:lstStyle/>
          <a:p>
            <a:pPr marL="266700" algn="just" defTabSz="266700">
              <a:lnSpc>
                <a:spcPct val="155000"/>
              </a:lnSpc>
              <a:spcBef>
                <a:spcPts val="1400"/>
              </a:spcBef>
              <a:spcAft>
                <a:spcPts val="1400"/>
              </a:spcAft>
              <a:buClrTx/>
              <a:buSzTx/>
              <a:buFontTx/>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1.与现代生活相结合。2</a:t>
            </a:r>
            <a:r>
              <a:rPr lang="en-US" altLang="zh-CN"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跨文化交流中的创新。</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Tree>
  </p:cSld>
  <p:clrMapOvr>
    <a:masterClrMapping/>
  </p:clrMapOvr>
  <p:transition spd="slow">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25570" y="514985"/>
            <a:ext cx="5450840" cy="933450"/>
          </a:xfrm>
        </p:spPr>
        <p:txBody>
          <a:bodyPr>
            <a:normAutofit/>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任务三 旅游职业礼仪概述</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3" name="文本框 2"/>
          <p:cNvSpPr txBox="1"/>
          <p:nvPr/>
        </p:nvSpPr>
        <p:spPr>
          <a:xfrm>
            <a:off x="1313180" y="1588135"/>
            <a:ext cx="6584315" cy="645160"/>
          </a:xfrm>
          <a:prstGeom prst="rect">
            <a:avLst/>
          </a:prstGeom>
          <a:noFill/>
        </p:spPr>
        <p:txBody>
          <a:bodyPr wrap="square" rtlCol="0" anchor="t">
            <a:spAutoFit/>
          </a:bodyPr>
          <a:lstStyle/>
          <a:p>
            <a:r>
              <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一、旅游职业礼仪的产生背景</a:t>
            </a:r>
            <a:endPar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文本框 4"/>
          <p:cNvSpPr txBox="1"/>
          <p:nvPr/>
        </p:nvSpPr>
        <p:spPr>
          <a:xfrm>
            <a:off x="1187450" y="2372995"/>
            <a:ext cx="9721215" cy="3507740"/>
          </a:xfrm>
          <a:prstGeom prst="rect">
            <a:avLst/>
          </a:prstGeom>
          <a:noFill/>
        </p:spPr>
        <p:txBody>
          <a:bodyPr wrap="square" rtlCol="0" anchor="t">
            <a:spAutoFit/>
          </a:bodyPr>
          <a:lstStyle/>
          <a:p>
            <a:pPr marL="0" lvl="0" indent="0" algn="l" eaLnBrk="1" hangingPunct="1">
              <a:lnSpc>
                <a:spcPct val="150000"/>
              </a:lnSpc>
              <a:spcBef>
                <a:spcPct val="0"/>
              </a:spcBef>
              <a:buClrTx/>
              <a:buSzPct val="100000"/>
              <a:buNone/>
            </a:pPr>
            <a:r>
              <a:rPr lang="en-US" altLang="zh-CN"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旅游环境中，为了确保旅游服务的质量、提升游客的体验以及促进旅游业的可持续发展，旅游职业礼仪应运而生。</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marL="0" lvl="0" indent="0" algn="l" eaLnBrk="1" hangingPunct="1">
              <a:lnSpc>
                <a:spcPct val="150000"/>
              </a:lnSpc>
              <a:spcBef>
                <a:spcPct val="0"/>
              </a:spcBef>
              <a:buClrTx/>
              <a:buSzPct val="100000"/>
              <a:buNone/>
            </a:pPr>
            <a:r>
              <a:rPr lang="en-US" altLang="zh-CN"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旅游业作为一个综合性产业，涵盖了交通、住宿、餐饮、游览、购物、娱乐等多个领域。不同国家和地区的游客有着不同的文化背景、习俗和需求。旅游从业者需要一种通用的行为规范来处理与游客之间的关系，以避免因文化差异等因素造成的误解和冲突。</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Tree>
  </p:cSld>
  <p:clrMapOvr>
    <a:masterClrMapping/>
  </p:clrMapOvr>
  <p:transition spd="slow">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25570" y="514985"/>
            <a:ext cx="5450840" cy="933450"/>
          </a:xfrm>
        </p:spPr>
        <p:txBody>
          <a:bodyPr>
            <a:normAutofit/>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任务三 旅游职业礼仪概述</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53" name="Rounded Rectangle 14"/>
          <p:cNvSpPr/>
          <p:nvPr>
            <p:custDataLst>
              <p:tags r:id="rId1"/>
            </p:custDataLst>
          </p:nvPr>
        </p:nvSpPr>
        <p:spPr>
          <a:xfrm>
            <a:off x="5203825" y="1879600"/>
            <a:ext cx="5712460" cy="831215"/>
          </a:xfrm>
          <a:prstGeom prst="roundRect">
            <a:avLst>
              <a:gd name="adj" fmla="val 2744"/>
            </a:avLst>
          </a:prstGeom>
          <a:solidFill>
            <a:sysClr val="window" lastClr="FFFFFF"/>
          </a:solidFill>
          <a:ln w="25400">
            <a:solidFill>
              <a:srgbClr val="2196F3">
                <a:lumMod val="75000"/>
              </a:srgbClr>
            </a:solidFill>
          </a:ln>
          <a:effectLst/>
        </p:spPr>
        <p:style>
          <a:lnRef idx="1">
            <a:srgbClr val="2196F3"/>
          </a:lnRef>
          <a:fillRef idx="3">
            <a:srgbClr val="2196F3"/>
          </a:fillRef>
          <a:effectRef idx="2">
            <a:srgbClr val="2196F3"/>
          </a:effectRef>
          <a:fontRef idx="minor">
            <a:sysClr val="window" lastClr="FFFFFF"/>
          </a:fontRef>
        </p:style>
        <p:txBody>
          <a:bodyPr lIns="121920" tIns="304800" rIns="121920" bIns="304800" rtlCol="0" anchor="b" anchorCtr="0"/>
          <a:lstStyle/>
          <a:p>
            <a:pPr algn="ctr"/>
            <a:endParaRPr lang="en-US" sz="2135">
              <a:solidFill>
                <a:srgbClr val="2196F3"/>
              </a:solidFill>
              <a:latin typeface="Source Sans Pro" charset="0"/>
            </a:endParaRPr>
          </a:p>
        </p:txBody>
      </p:sp>
      <p:sp>
        <p:nvSpPr>
          <p:cNvPr id="54" name="Oval 25"/>
          <p:cNvSpPr>
            <a:spLocks noChangeAspect="1"/>
          </p:cNvSpPr>
          <p:nvPr>
            <p:custDataLst>
              <p:tags r:id="rId2"/>
            </p:custDataLst>
          </p:nvPr>
        </p:nvSpPr>
        <p:spPr>
          <a:xfrm>
            <a:off x="5133958" y="2147560"/>
            <a:ext cx="144000" cy="144000"/>
          </a:xfrm>
          <a:prstGeom prst="ellipse">
            <a:avLst/>
          </a:prstGeom>
          <a:solidFill>
            <a:srgbClr val="2196F3"/>
          </a:solidFill>
          <a:ln w="12700">
            <a:noFill/>
          </a:ln>
          <a:effectLst/>
        </p:spPr>
        <p:style>
          <a:lnRef idx="1">
            <a:srgbClr val="2196F3"/>
          </a:lnRef>
          <a:fillRef idx="3">
            <a:srgbClr val="2196F3"/>
          </a:fillRef>
          <a:effectRef idx="2">
            <a:srgbClr val="2196F3"/>
          </a:effectRef>
          <a:fontRef idx="minor">
            <a:sysClr val="window" lastClr="FFFFFF"/>
          </a:fontRef>
        </p:style>
        <p:txBody>
          <a:bodyPr rtlCol="0" anchor="ctr"/>
          <a:lstStyle/>
          <a:p>
            <a:pPr algn="ctr"/>
            <a:endParaRPr lang="en-US" sz="2400">
              <a:latin typeface="Roboto Thin" charset="0"/>
            </a:endParaRPr>
          </a:p>
        </p:txBody>
      </p:sp>
      <p:sp>
        <p:nvSpPr>
          <p:cNvPr id="55" name="Rounded Rectangle 14"/>
          <p:cNvSpPr/>
          <p:nvPr>
            <p:custDataLst>
              <p:tags r:id="rId3"/>
            </p:custDataLst>
          </p:nvPr>
        </p:nvSpPr>
        <p:spPr>
          <a:xfrm>
            <a:off x="5203825" y="3125470"/>
            <a:ext cx="5712460" cy="963295"/>
          </a:xfrm>
          <a:prstGeom prst="roundRect">
            <a:avLst>
              <a:gd name="adj" fmla="val 2744"/>
            </a:avLst>
          </a:prstGeom>
          <a:solidFill>
            <a:sysClr val="window" lastClr="FFFFFF"/>
          </a:solidFill>
          <a:ln w="25400">
            <a:solidFill>
              <a:srgbClr val="38A9C9">
                <a:lumMod val="75000"/>
              </a:srgbClr>
            </a:solidFill>
          </a:ln>
          <a:effectLst/>
        </p:spPr>
        <p:style>
          <a:lnRef idx="1">
            <a:srgbClr val="2196F3"/>
          </a:lnRef>
          <a:fillRef idx="3">
            <a:srgbClr val="2196F3"/>
          </a:fillRef>
          <a:effectRef idx="2">
            <a:srgbClr val="2196F3"/>
          </a:effectRef>
          <a:fontRef idx="minor">
            <a:sysClr val="window" lastClr="FFFFFF"/>
          </a:fontRef>
        </p:style>
        <p:txBody>
          <a:bodyPr lIns="121920" tIns="304800" rIns="121920" bIns="304800" rtlCol="0" anchor="b" anchorCtr="0"/>
          <a:lstStyle/>
          <a:p>
            <a:pPr algn="ctr"/>
            <a:endParaRPr lang="en-US" sz="2135">
              <a:solidFill>
                <a:srgbClr val="2196F3"/>
              </a:solidFill>
              <a:latin typeface="Source Sans Pro" charset="0"/>
            </a:endParaRPr>
          </a:p>
        </p:txBody>
      </p:sp>
      <p:sp>
        <p:nvSpPr>
          <p:cNvPr id="56" name="Oval 25"/>
          <p:cNvSpPr>
            <a:spLocks noChangeAspect="1"/>
          </p:cNvSpPr>
          <p:nvPr>
            <p:custDataLst>
              <p:tags r:id="rId4"/>
            </p:custDataLst>
          </p:nvPr>
        </p:nvSpPr>
        <p:spPr>
          <a:xfrm>
            <a:off x="5133958" y="3535282"/>
            <a:ext cx="144000" cy="144000"/>
          </a:xfrm>
          <a:prstGeom prst="ellipse">
            <a:avLst/>
          </a:prstGeom>
          <a:solidFill>
            <a:srgbClr val="38A9C9"/>
          </a:solidFill>
          <a:ln w="12700">
            <a:noFill/>
          </a:ln>
          <a:effectLst/>
        </p:spPr>
        <p:style>
          <a:lnRef idx="1">
            <a:srgbClr val="2196F3"/>
          </a:lnRef>
          <a:fillRef idx="3">
            <a:srgbClr val="2196F3"/>
          </a:fillRef>
          <a:effectRef idx="2">
            <a:srgbClr val="2196F3"/>
          </a:effectRef>
          <a:fontRef idx="minor">
            <a:sysClr val="window" lastClr="FFFFFF"/>
          </a:fontRef>
        </p:style>
        <p:txBody>
          <a:bodyPr rtlCol="0" anchor="ctr"/>
          <a:lstStyle/>
          <a:p>
            <a:pPr algn="ctr"/>
            <a:endParaRPr lang="en-US" sz="2400">
              <a:latin typeface="Roboto Thin" charset="0"/>
            </a:endParaRPr>
          </a:p>
        </p:txBody>
      </p:sp>
      <p:sp>
        <p:nvSpPr>
          <p:cNvPr id="57" name="Rounded Rectangle 14"/>
          <p:cNvSpPr/>
          <p:nvPr>
            <p:custDataLst>
              <p:tags r:id="rId5"/>
            </p:custDataLst>
          </p:nvPr>
        </p:nvSpPr>
        <p:spPr>
          <a:xfrm>
            <a:off x="5168900" y="4630420"/>
            <a:ext cx="5775960" cy="968375"/>
          </a:xfrm>
          <a:prstGeom prst="roundRect">
            <a:avLst>
              <a:gd name="adj" fmla="val 2744"/>
            </a:avLst>
          </a:prstGeom>
          <a:solidFill>
            <a:sysClr val="window" lastClr="FFFFFF"/>
          </a:solidFill>
          <a:ln w="25400">
            <a:solidFill>
              <a:srgbClr val="50BB9F">
                <a:lumMod val="75000"/>
              </a:srgbClr>
            </a:solidFill>
          </a:ln>
          <a:effectLst/>
        </p:spPr>
        <p:style>
          <a:lnRef idx="1">
            <a:srgbClr val="2196F3"/>
          </a:lnRef>
          <a:fillRef idx="3">
            <a:srgbClr val="2196F3"/>
          </a:fillRef>
          <a:effectRef idx="2">
            <a:srgbClr val="2196F3"/>
          </a:effectRef>
          <a:fontRef idx="minor">
            <a:sysClr val="window" lastClr="FFFFFF"/>
          </a:fontRef>
        </p:style>
        <p:txBody>
          <a:bodyPr lIns="121920" tIns="304800" rIns="121920" bIns="304800" rtlCol="0" anchor="b" anchorCtr="0"/>
          <a:lstStyle/>
          <a:p>
            <a:pPr algn="ctr"/>
            <a:endParaRPr lang="en-US" sz="2135">
              <a:solidFill>
                <a:srgbClr val="2196F3"/>
              </a:solidFill>
              <a:latin typeface="Source Sans Pro" charset="0"/>
            </a:endParaRPr>
          </a:p>
        </p:txBody>
      </p:sp>
      <p:sp>
        <p:nvSpPr>
          <p:cNvPr id="58" name="Oval 25"/>
          <p:cNvSpPr>
            <a:spLocks noChangeAspect="1"/>
          </p:cNvSpPr>
          <p:nvPr>
            <p:custDataLst>
              <p:tags r:id="rId6"/>
            </p:custDataLst>
          </p:nvPr>
        </p:nvSpPr>
        <p:spPr>
          <a:xfrm>
            <a:off x="5133958" y="4923005"/>
            <a:ext cx="144000" cy="144000"/>
          </a:xfrm>
          <a:prstGeom prst="ellipse">
            <a:avLst/>
          </a:prstGeom>
          <a:solidFill>
            <a:srgbClr val="50BB9F"/>
          </a:solidFill>
          <a:ln w="12700">
            <a:noFill/>
          </a:ln>
          <a:effectLst/>
        </p:spPr>
        <p:style>
          <a:lnRef idx="1">
            <a:srgbClr val="2196F3"/>
          </a:lnRef>
          <a:fillRef idx="3">
            <a:srgbClr val="2196F3"/>
          </a:fillRef>
          <a:effectRef idx="2">
            <a:srgbClr val="2196F3"/>
          </a:effectRef>
          <a:fontRef idx="minor">
            <a:sysClr val="window" lastClr="FFFFFF"/>
          </a:fontRef>
        </p:style>
        <p:txBody>
          <a:bodyPr rtlCol="0" anchor="ctr"/>
          <a:lstStyle/>
          <a:p>
            <a:pPr algn="ctr"/>
            <a:endParaRPr lang="en-US" sz="2400">
              <a:latin typeface="Roboto Thin" charset="0"/>
            </a:endParaRPr>
          </a:p>
        </p:txBody>
      </p:sp>
      <p:sp>
        <p:nvSpPr>
          <p:cNvPr id="50" name="Oval 3"/>
          <p:cNvSpPr/>
          <p:nvPr>
            <p:custDataLst>
              <p:tags r:id="rId7"/>
            </p:custDataLst>
          </p:nvPr>
        </p:nvSpPr>
        <p:spPr bwMode="auto">
          <a:xfrm>
            <a:off x="820348" y="3234558"/>
            <a:ext cx="2101148" cy="2103195"/>
          </a:xfrm>
          <a:prstGeom prst="ellipse">
            <a:avLst/>
          </a:prstGeom>
          <a:solidFill>
            <a:srgbClr val="38A9C9">
              <a:alpha val="80000"/>
            </a:srgbClr>
          </a:solidFill>
          <a:ln>
            <a:noFill/>
          </a:ln>
        </p:spPr>
        <p:txBody>
          <a:bodyPr vert="horz" wrap="square" lIns="91440" tIns="45720" rIns="91440" bIns="45720" numCol="1" anchor="t" anchorCtr="0" compatLnSpc="1"/>
          <a:lstStyle/>
          <a:p>
            <a:endParaRPr lang="en-US" dirty="0">
              <a:solidFill>
                <a:sysClr val="windowText" lastClr="000000"/>
              </a:solidFill>
              <a:latin typeface="Source Sans Pro" charset="0"/>
            </a:endParaRPr>
          </a:p>
        </p:txBody>
      </p:sp>
      <p:sp>
        <p:nvSpPr>
          <p:cNvPr id="51" name="Oval 6"/>
          <p:cNvSpPr/>
          <p:nvPr>
            <p:custDataLst>
              <p:tags r:id="rId8"/>
            </p:custDataLst>
          </p:nvPr>
        </p:nvSpPr>
        <p:spPr bwMode="auto">
          <a:xfrm>
            <a:off x="1589524" y="1879513"/>
            <a:ext cx="2103193" cy="2101149"/>
          </a:xfrm>
          <a:prstGeom prst="ellipse">
            <a:avLst/>
          </a:prstGeom>
          <a:solidFill>
            <a:srgbClr val="2196F3">
              <a:alpha val="80000"/>
            </a:srgbClr>
          </a:solidFill>
          <a:ln>
            <a:noFill/>
          </a:ln>
        </p:spPr>
        <p:txBody>
          <a:bodyPr vert="horz" wrap="square" lIns="91440" tIns="45720" rIns="91440" bIns="45720" numCol="1" anchor="t" anchorCtr="0" compatLnSpc="1"/>
          <a:lstStyle/>
          <a:p>
            <a:endParaRPr lang="en-US" dirty="0">
              <a:solidFill>
                <a:sysClr val="windowText" lastClr="000000"/>
              </a:solidFill>
              <a:latin typeface="Source Sans Pro" charset="0"/>
            </a:endParaRPr>
          </a:p>
        </p:txBody>
      </p:sp>
      <p:sp>
        <p:nvSpPr>
          <p:cNvPr id="52" name="Oval 9"/>
          <p:cNvSpPr/>
          <p:nvPr>
            <p:custDataLst>
              <p:tags r:id="rId9"/>
            </p:custDataLst>
          </p:nvPr>
        </p:nvSpPr>
        <p:spPr bwMode="auto">
          <a:xfrm>
            <a:off x="2407418" y="3236417"/>
            <a:ext cx="2101148" cy="2103195"/>
          </a:xfrm>
          <a:prstGeom prst="ellipse">
            <a:avLst/>
          </a:prstGeom>
          <a:solidFill>
            <a:srgbClr val="50BB9F">
              <a:alpha val="80000"/>
            </a:srgbClr>
          </a:solidFill>
          <a:ln>
            <a:noFill/>
          </a:ln>
        </p:spPr>
        <p:txBody>
          <a:bodyPr vert="horz" wrap="square" lIns="91440" tIns="45720" rIns="91440" bIns="45720" numCol="1" anchor="t" anchorCtr="0" compatLnSpc="1"/>
          <a:lstStyle/>
          <a:p>
            <a:endParaRPr lang="en-US" dirty="0">
              <a:solidFill>
                <a:sysClr val="windowText" lastClr="000000"/>
              </a:solidFill>
              <a:latin typeface="Source Sans Pro" charset="0"/>
            </a:endParaRPr>
          </a:p>
        </p:txBody>
      </p:sp>
      <p:sp>
        <p:nvSpPr>
          <p:cNvPr id="59" name="文本框 58"/>
          <p:cNvSpPr txBox="1"/>
          <p:nvPr>
            <p:custDataLst>
              <p:tags r:id="rId10"/>
            </p:custDataLst>
          </p:nvPr>
        </p:nvSpPr>
        <p:spPr>
          <a:xfrm>
            <a:off x="2192020" y="2408555"/>
            <a:ext cx="1089660" cy="708025"/>
          </a:xfrm>
          <a:prstGeom prst="rect">
            <a:avLst/>
          </a:prstGeom>
          <a:noFill/>
        </p:spPr>
        <p:txBody>
          <a:bodyPr wrap="square" rtlCol="0" anchor="ctr">
            <a:noAutofit/>
          </a:bodyPr>
          <a:lstStyle/>
          <a:p>
            <a:pPr algn="ctr"/>
            <a:r>
              <a:rPr lang="zh-CN" altLang="en-US" sz="3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旅游企业</a:t>
            </a:r>
            <a:endParaRPr lang="zh-CN" altLang="en-US" sz="32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60" name="文本框 59"/>
          <p:cNvSpPr txBox="1"/>
          <p:nvPr>
            <p:custDataLst>
              <p:tags r:id="rId11"/>
            </p:custDataLst>
          </p:nvPr>
        </p:nvSpPr>
        <p:spPr>
          <a:xfrm>
            <a:off x="1051560" y="3931920"/>
            <a:ext cx="1071880" cy="708025"/>
          </a:xfrm>
          <a:prstGeom prst="rect">
            <a:avLst/>
          </a:prstGeom>
          <a:noFill/>
        </p:spPr>
        <p:txBody>
          <a:bodyPr wrap="square" rtlCol="0" anchor="ctr">
            <a:noAutofit/>
          </a:bodyPr>
          <a:lstStyle/>
          <a:p>
            <a:pPr algn="ctr">
              <a:buClrTx/>
              <a:buSzTx/>
              <a:buFontTx/>
            </a:pPr>
            <a:r>
              <a:rPr lang="zh-CN" altLang="en-US" sz="31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旅游市场</a:t>
            </a:r>
            <a:endParaRPr lang="zh-CN" altLang="en-US" sz="31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61" name="文本框 60"/>
          <p:cNvSpPr txBox="1"/>
          <p:nvPr>
            <p:custDataLst>
              <p:tags r:id="rId12"/>
            </p:custDataLst>
          </p:nvPr>
        </p:nvSpPr>
        <p:spPr>
          <a:xfrm>
            <a:off x="3092450" y="3933825"/>
            <a:ext cx="1142365" cy="708025"/>
          </a:xfrm>
          <a:prstGeom prst="rect">
            <a:avLst/>
          </a:prstGeom>
          <a:noFill/>
        </p:spPr>
        <p:txBody>
          <a:bodyPr wrap="square" rtlCol="0" anchor="ctr">
            <a:noAutofit/>
          </a:bodyPr>
          <a:lstStyle/>
          <a:p>
            <a:pPr algn="ctr"/>
            <a:r>
              <a:rPr lang="zh-CN" altLang="en-US" sz="31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旅游行业</a:t>
            </a:r>
            <a:endParaRPr lang="zh-CN" altLang="en-US" sz="2400" b="1" spc="3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67" name="文本框 66"/>
          <p:cNvSpPr txBox="1"/>
          <p:nvPr>
            <p:custDataLst>
              <p:tags r:id="rId13"/>
            </p:custDataLst>
          </p:nvPr>
        </p:nvSpPr>
        <p:spPr>
          <a:xfrm>
            <a:off x="5278755" y="1922145"/>
            <a:ext cx="5666105" cy="729615"/>
          </a:xfrm>
          <a:prstGeom prst="rect">
            <a:avLst/>
          </a:prstGeom>
          <a:noFill/>
        </p:spPr>
        <p:txBody>
          <a:bodyPr wrap="square" lIns="90000" tIns="46800" rIns="90000" bIns="46800" rtlCol="0" anchor="ctr" anchorCtr="0">
            <a:noAutofit/>
          </a:bodyPr>
          <a:lstStyle>
            <a:defPPr>
              <a:defRPr lang="en-US"/>
            </a:defPPr>
            <a:lvl1pPr marL="342900" indent="-342900">
              <a:lnSpc>
                <a:spcPct val="140000"/>
              </a:lnSpc>
              <a:buFont typeface="Arial" panose="020B0604020202020204" pitchFamily="34" charset="0"/>
              <a:buAutoNum type="arabicPeriod"/>
              <a:defRPr kumimoji="1" sz="1400">
                <a:solidFill>
                  <a:sysClr val="windowText" lastClr="000000">
                    <a:lumMod val="75000"/>
                    <a:lumOff val="25000"/>
                  </a:sysClr>
                </a:solidFill>
              </a:defRPr>
            </a:lvl1pPr>
          </a:lstStyle>
          <a:p>
            <a:pPr marL="0" indent="0">
              <a:lnSpc>
                <a:spcPct val="90000"/>
              </a:lnSpc>
              <a:buNone/>
            </a:pPr>
            <a:r>
              <a:rPr kumimoji="0"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良好的旅游职业礼仪有助于树立企业形象。</a:t>
            </a:r>
            <a:endParaRPr kumimoji="0"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68" name="文本框 67"/>
          <p:cNvSpPr txBox="1"/>
          <p:nvPr>
            <p:custDataLst>
              <p:tags r:id="rId14"/>
            </p:custDataLst>
          </p:nvPr>
        </p:nvSpPr>
        <p:spPr>
          <a:xfrm>
            <a:off x="5403850" y="3242945"/>
            <a:ext cx="5351780" cy="728980"/>
          </a:xfrm>
          <a:prstGeom prst="rect">
            <a:avLst/>
          </a:prstGeom>
          <a:noFill/>
        </p:spPr>
        <p:txBody>
          <a:bodyPr wrap="square" lIns="90000" tIns="46800" rIns="90000" bIns="46800" rtlCol="0" anchor="ctr" anchorCtr="0">
            <a:noAutofit/>
          </a:bodyPr>
          <a:lstStyle>
            <a:defPPr>
              <a:defRPr lang="en-US"/>
            </a:defPPr>
            <a:lvl1pPr marL="342900" indent="-342900">
              <a:lnSpc>
                <a:spcPct val="140000"/>
              </a:lnSpc>
              <a:buFont typeface="Arial" panose="020B0604020202020204" pitchFamily="34" charset="0"/>
              <a:buAutoNum type="arabicPeriod"/>
              <a:defRPr kumimoji="1" sz="1400">
                <a:solidFill>
                  <a:sysClr val="windowText" lastClr="000000">
                    <a:lumMod val="75000"/>
                    <a:lumOff val="25000"/>
                  </a:sysClr>
                </a:solidFill>
              </a:defRPr>
            </a:lvl1pPr>
          </a:lstStyle>
          <a:p>
            <a:pPr marL="0" indent="0">
              <a:lnSpc>
                <a:spcPct val="110000"/>
              </a:lnSpc>
              <a:buNone/>
            </a:pPr>
            <a:r>
              <a:rPr kumimoji="0"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在旅游市场竞争日益激烈的今天，旅游职业礼仪能成为企业竞争的重要手段。</a:t>
            </a:r>
            <a:endParaRPr kumimoji="0"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69" name="文本框 68"/>
          <p:cNvSpPr txBox="1"/>
          <p:nvPr>
            <p:custDataLst>
              <p:tags r:id="rId15"/>
            </p:custDataLst>
          </p:nvPr>
        </p:nvSpPr>
        <p:spPr>
          <a:xfrm>
            <a:off x="5403850" y="4629785"/>
            <a:ext cx="5541010" cy="969010"/>
          </a:xfrm>
          <a:prstGeom prst="rect">
            <a:avLst/>
          </a:prstGeom>
          <a:noFill/>
        </p:spPr>
        <p:txBody>
          <a:bodyPr wrap="square" lIns="90000" tIns="46800" rIns="90000" bIns="46800" rtlCol="0" anchor="ctr" anchorCtr="0"/>
          <a:lstStyle>
            <a:defPPr>
              <a:defRPr lang="en-US"/>
            </a:defPPr>
            <a:lvl1pPr marL="342900" indent="-342900">
              <a:lnSpc>
                <a:spcPct val="140000"/>
              </a:lnSpc>
              <a:buFont typeface="Arial" panose="020B0604020202020204" pitchFamily="34" charset="0"/>
              <a:buAutoNum type="arabicPeriod"/>
              <a:defRPr kumimoji="1" sz="1400">
                <a:solidFill>
                  <a:sysClr val="windowText" lastClr="000000">
                    <a:lumMod val="75000"/>
                    <a:lumOff val="25000"/>
                  </a:sysClr>
                </a:solidFill>
              </a:defRPr>
            </a:lvl1pPr>
          </a:lstStyle>
          <a:p>
            <a:pPr marL="0" indent="0">
              <a:lnSpc>
                <a:spcPct val="90000"/>
              </a:lnSpc>
              <a:buNone/>
            </a:pPr>
            <a:r>
              <a:rPr kumimoji="0"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旅游职业礼仪有助于提升整个行业的形象。</a:t>
            </a:r>
            <a:endParaRPr kumimoji="0" lang="zh-CN" altLang="en-US" sz="22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3" name="文本框 2"/>
          <p:cNvSpPr txBox="1"/>
          <p:nvPr/>
        </p:nvSpPr>
        <p:spPr>
          <a:xfrm>
            <a:off x="1089660" y="1234440"/>
            <a:ext cx="7901305" cy="645160"/>
          </a:xfrm>
          <a:prstGeom prst="rect">
            <a:avLst/>
          </a:prstGeom>
          <a:noFill/>
        </p:spPr>
        <p:txBody>
          <a:bodyPr wrap="square" rtlCol="0" anchor="t">
            <a:spAutoFit/>
          </a:bodyPr>
          <a:lstStyle/>
          <a:p>
            <a:r>
              <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二、旅游职业礼仪在旅游业中的地位</a:t>
            </a:r>
            <a:endPar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Tree>
  </p:cSld>
  <p:clrMapOvr>
    <a:masterClrMapping/>
  </p:clrMapOvr>
  <p:transition spd="slow">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25570" y="514985"/>
            <a:ext cx="5450840" cy="933450"/>
          </a:xfrm>
        </p:spPr>
        <p:txBody>
          <a:bodyPr>
            <a:normAutofit/>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任务三 旅游职业礼仪概述</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3" name="文本框 2"/>
          <p:cNvSpPr txBox="1"/>
          <p:nvPr/>
        </p:nvSpPr>
        <p:spPr>
          <a:xfrm>
            <a:off x="1313180" y="1588135"/>
            <a:ext cx="6096000" cy="645160"/>
          </a:xfrm>
          <a:prstGeom prst="rect">
            <a:avLst/>
          </a:prstGeom>
          <a:noFill/>
        </p:spPr>
        <p:txBody>
          <a:bodyPr wrap="square" rtlCol="0" anchor="t">
            <a:spAutoFit/>
          </a:bodyPr>
          <a:lstStyle/>
          <a:p>
            <a:r>
              <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三、旅游职业礼仪的概念</a:t>
            </a:r>
            <a:endPar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4" name="圆角矩形 3"/>
          <p:cNvSpPr/>
          <p:nvPr/>
        </p:nvSpPr>
        <p:spPr>
          <a:xfrm>
            <a:off x="2788507" y="3244215"/>
            <a:ext cx="3740150" cy="911225"/>
          </a:xfrm>
          <a:prstGeom prst="roundRect">
            <a:avLst/>
          </a:prstGeom>
          <a:solidFill>
            <a:schemeClr val="accent6">
              <a:lumMod val="20000"/>
              <a:lumOff val="80000"/>
            </a:schemeClr>
          </a:solidFill>
          <a:ln>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marL="0" lvl="0" indent="0" algn="l" eaLnBrk="1" hangingPunct="1">
              <a:lnSpc>
                <a:spcPct val="150000"/>
              </a:lnSpc>
              <a:spcBef>
                <a:spcPct val="0"/>
              </a:spcBef>
              <a:buClrTx/>
              <a:buSzPct val="100000"/>
              <a:buNone/>
            </a:pPr>
            <a:r>
              <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旅游职业礼仪的内涵</a:t>
            </a:r>
            <a:endParaRPr lang="zh-CN" altLang="en-US" sz="3000"/>
          </a:p>
        </p:txBody>
      </p:sp>
      <p:sp>
        <p:nvSpPr>
          <p:cNvPr id="7" name="左大括号 6"/>
          <p:cNvSpPr/>
          <p:nvPr/>
        </p:nvSpPr>
        <p:spPr>
          <a:xfrm>
            <a:off x="6668992" y="2159635"/>
            <a:ext cx="474980" cy="3392170"/>
          </a:xfrm>
          <a:prstGeom prst="leftBrace">
            <a:avLst/>
          </a:prstGeom>
          <a:noFill/>
          <a:ln>
            <a:solidFill>
              <a:schemeClr val="accent6"/>
            </a:solidFill>
          </a:ln>
          <a:extLst>
            <a:ext uri="{909E8E84-426E-40DD-AFC4-6F175D3DCCD1}">
              <a14:hiddenFill xmlns:a14="http://schemas.microsoft.com/office/drawing/2010/main">
                <a:solidFill>
                  <a:schemeClr val="accent6">
                    <a:lumMod val="20000"/>
                    <a:lumOff val="80000"/>
                  </a:schemeClr>
                </a:solidFill>
              </a14:hiddenFill>
            </a:ext>
          </a:extLst>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8" name="矩形 7"/>
          <p:cNvSpPr/>
          <p:nvPr/>
        </p:nvSpPr>
        <p:spPr>
          <a:xfrm>
            <a:off x="7284307" y="1951990"/>
            <a:ext cx="2383790" cy="562610"/>
          </a:xfrm>
          <a:prstGeom prst="rect">
            <a:avLst/>
          </a:prstGeom>
          <a:solidFill>
            <a:schemeClr val="accent6">
              <a:lumMod val="20000"/>
              <a:lumOff val="80000"/>
            </a:schemeClr>
          </a:solidFill>
          <a:ln>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仪容仪表</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9" name="矩形 8"/>
          <p:cNvSpPr/>
          <p:nvPr/>
        </p:nvSpPr>
        <p:spPr>
          <a:xfrm>
            <a:off x="7284307" y="2937510"/>
            <a:ext cx="2383790" cy="562610"/>
          </a:xfrm>
          <a:prstGeom prst="rect">
            <a:avLst/>
          </a:prstGeom>
          <a:solidFill>
            <a:schemeClr val="accent6">
              <a:lumMod val="20000"/>
              <a:lumOff val="80000"/>
            </a:schemeClr>
          </a:solidFill>
          <a:ln>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仪态举止</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0" name="矩形 9"/>
          <p:cNvSpPr/>
          <p:nvPr/>
        </p:nvSpPr>
        <p:spPr>
          <a:xfrm>
            <a:off x="7284307" y="3951605"/>
            <a:ext cx="2383790" cy="562610"/>
          </a:xfrm>
          <a:prstGeom prst="rect">
            <a:avLst/>
          </a:prstGeom>
          <a:solidFill>
            <a:schemeClr val="accent6">
              <a:lumMod val="20000"/>
              <a:lumOff val="80000"/>
            </a:schemeClr>
          </a:solidFill>
          <a:ln>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语言沟通</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1" name="矩形 10"/>
          <p:cNvSpPr/>
          <p:nvPr/>
        </p:nvSpPr>
        <p:spPr>
          <a:xfrm>
            <a:off x="7284307" y="5086350"/>
            <a:ext cx="2383790" cy="562610"/>
          </a:xfrm>
          <a:prstGeom prst="rect">
            <a:avLst/>
          </a:prstGeom>
          <a:solidFill>
            <a:schemeClr val="accent6">
              <a:lumMod val="20000"/>
              <a:lumOff val="80000"/>
            </a:schemeClr>
          </a:solidFill>
          <a:ln>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服务态度</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Tree>
  </p:cSld>
  <p:clrMapOvr>
    <a:masterClrMapping/>
  </p:clrMapOvr>
  <p:transition spd="slow">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25570" y="514985"/>
            <a:ext cx="5450840" cy="933450"/>
          </a:xfrm>
        </p:spPr>
        <p:txBody>
          <a:bodyPr>
            <a:normAutofit/>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任务三 旅游职业礼仪概述</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3" name="文本框 2"/>
          <p:cNvSpPr txBox="1"/>
          <p:nvPr/>
        </p:nvSpPr>
        <p:spPr>
          <a:xfrm>
            <a:off x="1313180" y="1588135"/>
            <a:ext cx="6096000" cy="645160"/>
          </a:xfrm>
          <a:prstGeom prst="rect">
            <a:avLst/>
          </a:prstGeom>
          <a:noFill/>
        </p:spPr>
        <p:txBody>
          <a:bodyPr wrap="square" rtlCol="0" anchor="t">
            <a:spAutoFit/>
          </a:bodyPr>
          <a:lstStyle/>
          <a:p>
            <a:r>
              <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三、旅游职业礼仪的概念</a:t>
            </a:r>
            <a:endPar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4" name="圆角矩形 3"/>
          <p:cNvSpPr/>
          <p:nvPr/>
        </p:nvSpPr>
        <p:spPr>
          <a:xfrm>
            <a:off x="1952625" y="3103245"/>
            <a:ext cx="4263390" cy="1270000"/>
          </a:xfrm>
          <a:prstGeom prst="roundRect">
            <a:avLst/>
          </a:prstGeom>
          <a:solidFill>
            <a:schemeClr val="accent5">
              <a:lumMod val="20000"/>
              <a:lumOff val="80000"/>
            </a:schemeClr>
          </a:solidFill>
          <a:ln>
            <a:solidFill>
              <a:schemeClr val="accent5">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marL="0" lvl="0" indent="0" algn="l" eaLnBrk="1" hangingPunct="1">
              <a:lnSpc>
                <a:spcPct val="100000"/>
              </a:lnSpc>
              <a:spcBef>
                <a:spcPct val="0"/>
              </a:spcBef>
              <a:buClrTx/>
              <a:buSzPct val="100000"/>
              <a:buNone/>
            </a:pPr>
            <a:r>
              <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旅游职业礼仪与其他相关概念的区别与联系</a:t>
            </a:r>
            <a:endPar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7" name="左大括号 6"/>
          <p:cNvSpPr/>
          <p:nvPr/>
        </p:nvSpPr>
        <p:spPr>
          <a:xfrm>
            <a:off x="6413500" y="2478405"/>
            <a:ext cx="474980" cy="2520315"/>
          </a:xfrm>
          <a:prstGeom prst="leftBrace">
            <a:avLst/>
          </a:prstGeom>
          <a:noFill/>
          <a:ln>
            <a:solidFill>
              <a:schemeClr val="accent5">
                <a:lumMod val="60000"/>
                <a:lumOff val="40000"/>
              </a:schemeClr>
            </a:solidFill>
          </a:ln>
          <a:extLst>
            <a:ext uri="{909E8E84-426E-40DD-AFC4-6F175D3DCCD1}">
              <a14:hiddenFill xmlns:a14="http://schemas.microsoft.com/office/drawing/2010/main">
                <a:solidFill>
                  <a:schemeClr val="accent5">
                    <a:lumMod val="20000"/>
                    <a:lumOff val="80000"/>
                  </a:schemeClr>
                </a:solidFill>
              </a14:hiddenFill>
            </a:ext>
          </a:extLst>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8" name="矩形 7"/>
          <p:cNvSpPr/>
          <p:nvPr/>
        </p:nvSpPr>
        <p:spPr>
          <a:xfrm>
            <a:off x="6992620" y="2233295"/>
            <a:ext cx="2383790" cy="930275"/>
          </a:xfrm>
          <a:prstGeom prst="rect">
            <a:avLst/>
          </a:prstGeom>
          <a:solidFill>
            <a:schemeClr val="accent5">
              <a:lumMod val="20000"/>
              <a:lumOff val="80000"/>
            </a:schemeClr>
          </a:solidFill>
          <a:ln>
            <a:solidFill>
              <a:schemeClr val="accent5">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与普通社交礼仪的区别</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1" name="矩形 10"/>
          <p:cNvSpPr/>
          <p:nvPr/>
        </p:nvSpPr>
        <p:spPr>
          <a:xfrm>
            <a:off x="6992620" y="4170045"/>
            <a:ext cx="2383790" cy="1260475"/>
          </a:xfrm>
          <a:prstGeom prst="rect">
            <a:avLst/>
          </a:prstGeom>
          <a:solidFill>
            <a:schemeClr val="accent5">
              <a:lumMod val="20000"/>
              <a:lumOff val="80000"/>
            </a:schemeClr>
          </a:solidFill>
          <a:ln>
            <a:solidFill>
              <a:schemeClr val="accent5">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与旅游职业道德的联系</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Tree>
  </p:cSld>
  <p:clrMapOvr>
    <a:masterClrMapping/>
  </p:clrMapOvr>
  <p:transition spd="slow">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25570" y="514985"/>
            <a:ext cx="5450840" cy="933450"/>
          </a:xfrm>
        </p:spPr>
        <p:txBody>
          <a:bodyPr>
            <a:normAutofit/>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任务三 旅游职业礼仪概述</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3" name="文本框 2"/>
          <p:cNvSpPr txBox="1"/>
          <p:nvPr/>
        </p:nvSpPr>
        <p:spPr>
          <a:xfrm>
            <a:off x="1295425" y="1323975"/>
            <a:ext cx="6096000" cy="645160"/>
          </a:xfrm>
          <a:prstGeom prst="rect">
            <a:avLst/>
          </a:prstGeom>
          <a:noFill/>
        </p:spPr>
        <p:txBody>
          <a:bodyPr wrap="square" rtlCol="0" anchor="t">
            <a:spAutoFit/>
          </a:bodyPr>
          <a:lstStyle/>
          <a:p>
            <a:r>
              <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四、旅游职业礼仪的功能</a:t>
            </a:r>
            <a:endPar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4" name="圆角矩形 3"/>
          <p:cNvSpPr/>
          <p:nvPr/>
        </p:nvSpPr>
        <p:spPr>
          <a:xfrm>
            <a:off x="816734" y="2087245"/>
            <a:ext cx="3719195" cy="708660"/>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marL="0" lvl="0" indent="0" algn="l" eaLnBrk="1" hangingPunct="1">
              <a:lnSpc>
                <a:spcPct val="100000"/>
              </a:lnSpc>
              <a:spcBef>
                <a:spcPct val="0"/>
              </a:spcBef>
              <a:buClrTx/>
              <a:buSzPct val="100000"/>
              <a:buNone/>
            </a:pPr>
            <a:r>
              <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提升旅游服务质量</a:t>
            </a:r>
            <a:endPar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5" name="圆角矩形 4"/>
          <p:cNvSpPr/>
          <p:nvPr/>
        </p:nvSpPr>
        <p:spPr>
          <a:xfrm>
            <a:off x="816734" y="3265805"/>
            <a:ext cx="3719195" cy="889000"/>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marL="0" lvl="0" indent="0" algn="l" eaLnBrk="1" hangingPunct="1">
              <a:lnSpc>
                <a:spcPct val="100000"/>
              </a:lnSpc>
              <a:spcBef>
                <a:spcPct val="0"/>
              </a:spcBef>
              <a:buClrTx/>
              <a:buSzPct val="100000"/>
              <a:buNone/>
            </a:pPr>
            <a:r>
              <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促进游客与旅游从业者之间的良好沟通</a:t>
            </a:r>
            <a:endPar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6" name="圆角矩形 5"/>
          <p:cNvSpPr/>
          <p:nvPr/>
        </p:nvSpPr>
        <p:spPr>
          <a:xfrm>
            <a:off x="816734" y="4607560"/>
            <a:ext cx="3719195" cy="892810"/>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marL="0" lvl="0" indent="0" algn="l" eaLnBrk="1" hangingPunct="1">
              <a:lnSpc>
                <a:spcPct val="100000"/>
              </a:lnSpc>
              <a:spcBef>
                <a:spcPct val="0"/>
              </a:spcBef>
              <a:buClrTx/>
              <a:buSzPct val="100000"/>
              <a:buNone/>
            </a:pPr>
            <a:r>
              <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塑造良好的旅游企业和行业形象</a:t>
            </a:r>
            <a:endPar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2" name="右箭头 11"/>
          <p:cNvSpPr/>
          <p:nvPr/>
        </p:nvSpPr>
        <p:spPr>
          <a:xfrm>
            <a:off x="4535929" y="2215515"/>
            <a:ext cx="351155" cy="452120"/>
          </a:xfrm>
          <a:prstGeom prst="rightArrow">
            <a:avLst/>
          </a:prstGeom>
          <a:solidFill>
            <a:schemeClr val="accent6">
              <a:lumMod val="20000"/>
              <a:lumOff val="80000"/>
            </a:schemeClr>
          </a:solidFill>
          <a:ln>
            <a:solidFill>
              <a:schemeClr val="accent6">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0" name="右箭头 9"/>
          <p:cNvSpPr/>
          <p:nvPr/>
        </p:nvSpPr>
        <p:spPr>
          <a:xfrm>
            <a:off x="4535929" y="3503295"/>
            <a:ext cx="351155" cy="452120"/>
          </a:xfrm>
          <a:prstGeom prst="rightArrow">
            <a:avLst/>
          </a:prstGeom>
          <a:solidFill>
            <a:schemeClr val="accent6">
              <a:lumMod val="20000"/>
              <a:lumOff val="80000"/>
            </a:schemeClr>
          </a:solidFill>
          <a:ln>
            <a:solidFill>
              <a:schemeClr val="accent6">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3" name="右箭头 12"/>
          <p:cNvSpPr/>
          <p:nvPr/>
        </p:nvSpPr>
        <p:spPr>
          <a:xfrm>
            <a:off x="4535929" y="4761865"/>
            <a:ext cx="351155" cy="452120"/>
          </a:xfrm>
          <a:prstGeom prst="rightArrow">
            <a:avLst/>
          </a:prstGeom>
          <a:solidFill>
            <a:schemeClr val="accent6">
              <a:lumMod val="20000"/>
              <a:lumOff val="80000"/>
            </a:schemeClr>
          </a:solidFill>
          <a:ln>
            <a:solidFill>
              <a:schemeClr val="accent6">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4" name="文本框 13"/>
          <p:cNvSpPr txBox="1"/>
          <p:nvPr/>
        </p:nvSpPr>
        <p:spPr>
          <a:xfrm>
            <a:off x="4945504" y="4692015"/>
            <a:ext cx="6640195" cy="521970"/>
          </a:xfrm>
          <a:prstGeom prst="rect">
            <a:avLst/>
          </a:prstGeom>
        </p:spPr>
        <p:txBody>
          <a:bodyPr wrap="square">
            <a:spAutoFit/>
          </a:bodyPr>
          <a:lstStyle/>
          <a:p>
            <a:pPr marL="0" indent="0" algn="just" defTabSz="266700">
              <a:spcBef>
                <a:spcPct val="0"/>
              </a:spcBef>
              <a:spcAft>
                <a:spcPct val="0"/>
              </a:spcAft>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1.企业形象塑造。2.行业形象提升。</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5" name="文本框 14"/>
          <p:cNvSpPr txBox="1"/>
          <p:nvPr/>
        </p:nvSpPr>
        <p:spPr>
          <a:xfrm>
            <a:off x="4887084" y="3442970"/>
            <a:ext cx="6687820" cy="521970"/>
          </a:xfrm>
          <a:prstGeom prst="rect">
            <a:avLst/>
          </a:prstGeom>
        </p:spPr>
        <p:txBody>
          <a:bodyPr wrap="square">
            <a:spAutoFit/>
          </a:bodyPr>
          <a:lstStyle/>
          <a:p>
            <a:pPr marL="0" indent="0" algn="just" defTabSz="266700">
              <a:spcBef>
                <a:spcPct val="0"/>
              </a:spcBef>
              <a:spcAft>
                <a:spcPct val="0"/>
              </a:spcAft>
            </a:pPr>
            <a:r>
              <a:rPr lang="en-US" altLang="zh-CN" sz="1600">
                <a:latin typeface="Calibri" panose="020F0502020204030204"/>
                <a:ea typeface="宋体" panose="02010600030101010101" pitchFamily="2" charset="-122"/>
              </a:rPr>
              <a:t> </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1.打破文化障碍。 2.增强游客的信任感。</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6" name="文本框 15"/>
          <p:cNvSpPr txBox="1"/>
          <p:nvPr/>
        </p:nvSpPr>
        <p:spPr>
          <a:xfrm>
            <a:off x="4887084" y="1969135"/>
            <a:ext cx="6514465" cy="953135"/>
          </a:xfrm>
          <a:prstGeom prst="rect">
            <a:avLst/>
          </a:prstGeom>
        </p:spPr>
        <p:txBody>
          <a:bodyPr wrap="square">
            <a:spAutoFit/>
          </a:bodyPr>
          <a:lstStyle/>
          <a:p>
            <a:pPr marL="0" indent="0" algn="just" defTabSz="266700">
              <a:spcBef>
                <a:spcPct val="0"/>
              </a:spcBef>
              <a:spcAft>
                <a:spcPct val="0"/>
              </a:spcAft>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1.营造舒适的服务环境。 2.提高信息传</a:t>
            </a:r>
            <a:r>
              <a:rPr lang="en-US" altLang="zh-CN"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   </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递的准确性。</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Tree>
  </p:cSld>
  <p:clrMapOvr>
    <a:masterClrMapping/>
  </p:clrMapOvr>
  <p:transition spd="slow">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25570" y="514985"/>
            <a:ext cx="5450840" cy="933450"/>
          </a:xfrm>
        </p:spPr>
        <p:txBody>
          <a:bodyPr>
            <a:normAutofit/>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任务三 旅游职业礼仪概述</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3" name="文本框 2"/>
          <p:cNvSpPr txBox="1"/>
          <p:nvPr/>
        </p:nvSpPr>
        <p:spPr>
          <a:xfrm>
            <a:off x="1313180" y="1588135"/>
            <a:ext cx="6096000" cy="645160"/>
          </a:xfrm>
          <a:prstGeom prst="rect">
            <a:avLst/>
          </a:prstGeom>
          <a:noFill/>
        </p:spPr>
        <p:txBody>
          <a:bodyPr wrap="square" rtlCol="0" anchor="t">
            <a:spAutoFit/>
          </a:bodyPr>
          <a:lstStyle/>
          <a:p>
            <a:r>
              <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五、旅游职业礼仪的原则</a:t>
            </a:r>
            <a:endPar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4" name="圆角矩形 3"/>
          <p:cNvSpPr/>
          <p:nvPr>
            <p:custDataLst>
              <p:tags r:id="rId1"/>
            </p:custDataLst>
          </p:nvPr>
        </p:nvSpPr>
        <p:spPr>
          <a:xfrm>
            <a:off x="1619250" y="2372995"/>
            <a:ext cx="1790065" cy="708660"/>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marL="0" lvl="0" indent="0" algn="l" eaLnBrk="1" hangingPunct="1">
              <a:lnSpc>
                <a:spcPct val="100000"/>
              </a:lnSpc>
              <a:spcBef>
                <a:spcPct val="0"/>
              </a:spcBef>
              <a:buClrTx/>
              <a:buSzPct val="100000"/>
              <a:buNone/>
            </a:pPr>
            <a:r>
              <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尊重原则</a:t>
            </a:r>
            <a:endPar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5" name="圆角矩形 4"/>
          <p:cNvSpPr/>
          <p:nvPr>
            <p:custDataLst>
              <p:tags r:id="rId2"/>
            </p:custDataLst>
          </p:nvPr>
        </p:nvSpPr>
        <p:spPr>
          <a:xfrm>
            <a:off x="1609725" y="3359150"/>
            <a:ext cx="1790065" cy="627380"/>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marL="0" lvl="0" indent="0" algn="l" eaLnBrk="1" hangingPunct="1">
              <a:lnSpc>
                <a:spcPct val="100000"/>
              </a:lnSpc>
              <a:spcBef>
                <a:spcPct val="0"/>
              </a:spcBef>
              <a:buClrTx/>
              <a:buSzPct val="100000"/>
              <a:buNone/>
            </a:pPr>
            <a:r>
              <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真诚原则</a:t>
            </a:r>
            <a:endPar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6" name="圆角矩形 5"/>
          <p:cNvSpPr/>
          <p:nvPr>
            <p:custDataLst>
              <p:tags r:id="rId3"/>
            </p:custDataLst>
          </p:nvPr>
        </p:nvSpPr>
        <p:spPr>
          <a:xfrm>
            <a:off x="1630680" y="4276090"/>
            <a:ext cx="1790065" cy="606425"/>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marL="0" lvl="0" indent="0" algn="l" eaLnBrk="1" hangingPunct="1">
              <a:lnSpc>
                <a:spcPct val="100000"/>
              </a:lnSpc>
              <a:spcBef>
                <a:spcPct val="0"/>
              </a:spcBef>
              <a:buClrTx/>
              <a:buSzPct val="100000"/>
              <a:buNone/>
            </a:pPr>
            <a:r>
              <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适度原则</a:t>
            </a:r>
            <a:endPar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2" name="右箭头 11"/>
          <p:cNvSpPr/>
          <p:nvPr>
            <p:custDataLst>
              <p:tags r:id="rId4"/>
            </p:custDataLst>
          </p:nvPr>
        </p:nvSpPr>
        <p:spPr>
          <a:xfrm>
            <a:off x="3420745" y="2501265"/>
            <a:ext cx="351155" cy="452120"/>
          </a:xfrm>
          <a:prstGeom prst="rightArrow">
            <a:avLst/>
          </a:prstGeom>
          <a:solidFill>
            <a:schemeClr val="accent6">
              <a:lumMod val="20000"/>
              <a:lumOff val="80000"/>
            </a:schemeClr>
          </a:solidFill>
          <a:ln>
            <a:solidFill>
              <a:schemeClr val="accent6">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0" name="右箭头 9"/>
          <p:cNvSpPr/>
          <p:nvPr>
            <p:custDataLst>
              <p:tags r:id="rId5"/>
            </p:custDataLst>
          </p:nvPr>
        </p:nvSpPr>
        <p:spPr>
          <a:xfrm>
            <a:off x="3420745" y="3446780"/>
            <a:ext cx="351155" cy="452120"/>
          </a:xfrm>
          <a:prstGeom prst="rightArrow">
            <a:avLst/>
          </a:prstGeom>
          <a:solidFill>
            <a:schemeClr val="accent6">
              <a:lumMod val="20000"/>
              <a:lumOff val="80000"/>
            </a:schemeClr>
          </a:solidFill>
          <a:ln>
            <a:solidFill>
              <a:schemeClr val="accent6">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3" name="右箭头 12"/>
          <p:cNvSpPr/>
          <p:nvPr>
            <p:custDataLst>
              <p:tags r:id="rId6"/>
            </p:custDataLst>
          </p:nvPr>
        </p:nvSpPr>
        <p:spPr>
          <a:xfrm>
            <a:off x="3420745" y="4392295"/>
            <a:ext cx="351155" cy="452120"/>
          </a:xfrm>
          <a:prstGeom prst="rightArrow">
            <a:avLst/>
          </a:prstGeom>
          <a:solidFill>
            <a:schemeClr val="accent6">
              <a:lumMod val="20000"/>
              <a:lumOff val="80000"/>
            </a:schemeClr>
          </a:solidFill>
          <a:ln>
            <a:solidFill>
              <a:schemeClr val="accent6">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4" name="文本框 13"/>
          <p:cNvSpPr txBox="1"/>
          <p:nvPr>
            <p:custDataLst>
              <p:tags r:id="rId7"/>
            </p:custDataLst>
          </p:nvPr>
        </p:nvSpPr>
        <p:spPr>
          <a:xfrm>
            <a:off x="3771900" y="4341674"/>
            <a:ext cx="6640195" cy="521970"/>
          </a:xfrm>
          <a:prstGeom prst="rect">
            <a:avLst/>
          </a:prstGeom>
        </p:spPr>
        <p:txBody>
          <a:bodyPr wrap="square">
            <a:spAutoFit/>
          </a:bodyPr>
          <a:lstStyle/>
          <a:p>
            <a:pPr marL="0" indent="0" algn="just" defTabSz="266700">
              <a:spcBef>
                <a:spcPct val="0"/>
              </a:spcBef>
              <a:spcAft>
                <a:spcPct val="0"/>
              </a:spcAft>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1.行为举止适度。2.语言表达适度。</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5" name="文本框 14"/>
          <p:cNvSpPr txBox="1"/>
          <p:nvPr>
            <p:custDataLst>
              <p:tags r:id="rId8"/>
            </p:custDataLst>
          </p:nvPr>
        </p:nvSpPr>
        <p:spPr>
          <a:xfrm>
            <a:off x="3708634" y="3432650"/>
            <a:ext cx="7898765" cy="521970"/>
          </a:xfrm>
          <a:prstGeom prst="rect">
            <a:avLst/>
          </a:prstGeom>
        </p:spPr>
        <p:txBody>
          <a:bodyPr wrap="square">
            <a:spAutoFit/>
          </a:bodyPr>
          <a:lstStyle/>
          <a:p>
            <a:pPr marL="0" indent="0" algn="just" defTabSz="266700">
              <a:spcBef>
                <a:spcPct val="0"/>
              </a:spcBef>
              <a:spcAft>
                <a:spcPct val="0"/>
              </a:spcAft>
            </a:pPr>
            <a:r>
              <a:rPr lang="en-US" altLang="zh-CN" sz="1600" dirty="0">
                <a:latin typeface="Calibri" panose="020F0502020204030204"/>
                <a:ea typeface="宋体" panose="02010600030101010101" pitchFamily="2" charset="-122"/>
              </a:rPr>
              <a:t> </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1.真诚对待游客的需求。 2.真诚的服务态度。</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6" name="文本框 15"/>
          <p:cNvSpPr txBox="1"/>
          <p:nvPr>
            <p:custDataLst>
              <p:tags r:id="rId9"/>
            </p:custDataLst>
          </p:nvPr>
        </p:nvSpPr>
        <p:spPr>
          <a:xfrm>
            <a:off x="3771900" y="2477135"/>
            <a:ext cx="8420100" cy="521970"/>
          </a:xfrm>
          <a:prstGeom prst="rect">
            <a:avLst/>
          </a:prstGeom>
        </p:spPr>
        <p:txBody>
          <a:bodyPr wrap="square">
            <a:spAutoFit/>
          </a:bodyPr>
          <a:lstStyle/>
          <a:p>
            <a:pPr marL="0" indent="0" algn="just" defTabSz="266700">
              <a:spcBef>
                <a:spcPct val="0"/>
              </a:spcBef>
              <a:spcAft>
                <a:spcPct val="0"/>
              </a:spcAft>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1.尊重游客的人格。 2.尊重游客的文化习俗。</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7" name="圆角矩形 6"/>
          <p:cNvSpPr/>
          <p:nvPr>
            <p:custDataLst>
              <p:tags r:id="rId10"/>
            </p:custDataLst>
          </p:nvPr>
        </p:nvSpPr>
        <p:spPr>
          <a:xfrm>
            <a:off x="1630680" y="5168265"/>
            <a:ext cx="1790065" cy="606425"/>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marL="0" lvl="0" indent="0" algn="l" eaLnBrk="1" hangingPunct="1">
              <a:lnSpc>
                <a:spcPct val="100000"/>
              </a:lnSpc>
              <a:spcBef>
                <a:spcPct val="0"/>
              </a:spcBef>
              <a:buClrTx/>
              <a:buSzPct val="100000"/>
              <a:buNone/>
            </a:pPr>
            <a:r>
              <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宽容原则</a:t>
            </a:r>
            <a:endPar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8" name="右箭头 7"/>
          <p:cNvSpPr/>
          <p:nvPr>
            <p:custDataLst>
              <p:tags r:id="rId11"/>
            </p:custDataLst>
          </p:nvPr>
        </p:nvSpPr>
        <p:spPr>
          <a:xfrm>
            <a:off x="3420745" y="5178425"/>
            <a:ext cx="351155" cy="452120"/>
          </a:xfrm>
          <a:prstGeom prst="rightArrow">
            <a:avLst/>
          </a:prstGeom>
          <a:solidFill>
            <a:schemeClr val="accent6">
              <a:lumMod val="20000"/>
              <a:lumOff val="80000"/>
            </a:schemeClr>
          </a:solidFill>
          <a:ln>
            <a:solidFill>
              <a:schemeClr val="accent6">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9" name="文本框 8"/>
          <p:cNvSpPr txBox="1"/>
          <p:nvPr>
            <p:custDataLst>
              <p:tags r:id="rId12"/>
            </p:custDataLst>
          </p:nvPr>
        </p:nvSpPr>
        <p:spPr>
          <a:xfrm>
            <a:off x="3800777" y="5210492"/>
            <a:ext cx="6640195" cy="521970"/>
          </a:xfrm>
          <a:prstGeom prst="rect">
            <a:avLst/>
          </a:prstGeom>
        </p:spPr>
        <p:txBody>
          <a:bodyPr wrap="square">
            <a:spAutoFit/>
          </a:bodyPr>
          <a:lstStyle/>
          <a:p>
            <a:pPr marL="0" indent="0" algn="just" defTabSz="266700">
              <a:spcBef>
                <a:spcPct val="0"/>
              </a:spcBef>
              <a:spcAft>
                <a:spcPct val="0"/>
              </a:spcAft>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1.宽容游客的过错。2.宽容游客的态度。</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Tree>
  </p:cSld>
  <p:clrMapOvr>
    <a:masterClrMapping/>
  </p:clrMapOvr>
  <p:transition spd="slow">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25570" y="514985"/>
            <a:ext cx="5450840" cy="933450"/>
          </a:xfrm>
        </p:spPr>
        <p:txBody>
          <a:bodyPr>
            <a:normAutofit/>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任务三 旅游职业礼仪概述</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3" name="文本框 2"/>
          <p:cNvSpPr txBox="1"/>
          <p:nvPr/>
        </p:nvSpPr>
        <p:spPr>
          <a:xfrm>
            <a:off x="1313180" y="1588135"/>
            <a:ext cx="7491730" cy="645160"/>
          </a:xfrm>
          <a:prstGeom prst="rect">
            <a:avLst/>
          </a:prstGeom>
          <a:noFill/>
        </p:spPr>
        <p:txBody>
          <a:bodyPr wrap="square" rtlCol="0" anchor="t">
            <a:spAutoFit/>
          </a:bodyPr>
          <a:lstStyle/>
          <a:p>
            <a:r>
              <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六、旅游职业礼仪的培养与提升</a:t>
            </a:r>
            <a:endPar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4" name="圆角矩形 3"/>
          <p:cNvSpPr/>
          <p:nvPr>
            <p:custDataLst>
              <p:tags r:id="rId1"/>
            </p:custDataLst>
          </p:nvPr>
        </p:nvSpPr>
        <p:spPr>
          <a:xfrm>
            <a:off x="2252148" y="2588617"/>
            <a:ext cx="1838325" cy="981075"/>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marL="0" lvl="0" indent="0" algn="l" eaLnBrk="1" hangingPunct="1">
              <a:lnSpc>
                <a:spcPct val="100000"/>
              </a:lnSpc>
              <a:spcBef>
                <a:spcPct val="0"/>
              </a:spcBef>
              <a:buClrTx/>
              <a:buSzPct val="100000"/>
              <a:buNone/>
            </a:pPr>
            <a:r>
              <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培训与教育</a:t>
            </a:r>
            <a:endPar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5" name="圆角矩形 4"/>
          <p:cNvSpPr/>
          <p:nvPr>
            <p:custDataLst>
              <p:tags r:id="rId2"/>
            </p:custDataLst>
          </p:nvPr>
        </p:nvSpPr>
        <p:spPr>
          <a:xfrm>
            <a:off x="2222938" y="4150082"/>
            <a:ext cx="1867535" cy="966470"/>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marL="0" lvl="0" indent="0" algn="l" eaLnBrk="1" hangingPunct="1">
              <a:lnSpc>
                <a:spcPct val="100000"/>
              </a:lnSpc>
              <a:spcBef>
                <a:spcPct val="0"/>
              </a:spcBef>
              <a:buClrTx/>
              <a:buSzPct val="100000"/>
              <a:buNone/>
            </a:pPr>
            <a:r>
              <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自我修养的提升</a:t>
            </a:r>
            <a:endParaRPr lang="zh-CN" altLang="en-US" sz="30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2" name="右箭头 11"/>
          <p:cNvSpPr/>
          <p:nvPr>
            <p:custDataLst>
              <p:tags r:id="rId3"/>
            </p:custDataLst>
          </p:nvPr>
        </p:nvSpPr>
        <p:spPr>
          <a:xfrm>
            <a:off x="4101268" y="2794992"/>
            <a:ext cx="351155" cy="452120"/>
          </a:xfrm>
          <a:prstGeom prst="rightArrow">
            <a:avLst/>
          </a:prstGeom>
          <a:solidFill>
            <a:schemeClr val="accent6">
              <a:lumMod val="20000"/>
              <a:lumOff val="80000"/>
            </a:schemeClr>
          </a:solidFill>
          <a:ln>
            <a:solidFill>
              <a:schemeClr val="accent6">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0" name="右箭头 9"/>
          <p:cNvSpPr/>
          <p:nvPr>
            <p:custDataLst>
              <p:tags r:id="rId4"/>
            </p:custDataLst>
          </p:nvPr>
        </p:nvSpPr>
        <p:spPr>
          <a:xfrm>
            <a:off x="4101268" y="4486632"/>
            <a:ext cx="351155" cy="452120"/>
          </a:xfrm>
          <a:prstGeom prst="rightArrow">
            <a:avLst/>
          </a:prstGeom>
          <a:solidFill>
            <a:schemeClr val="accent6">
              <a:lumMod val="20000"/>
              <a:lumOff val="80000"/>
            </a:schemeClr>
          </a:solidFill>
          <a:ln>
            <a:solidFill>
              <a:schemeClr val="accent6">
                <a:lumMod val="60000"/>
                <a:lumOff val="40000"/>
              </a:schemeClr>
            </a:solidFill>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5" name="文本框 14"/>
          <p:cNvSpPr txBox="1"/>
          <p:nvPr>
            <p:custDataLst>
              <p:tags r:id="rId5"/>
            </p:custDataLst>
          </p:nvPr>
        </p:nvSpPr>
        <p:spPr>
          <a:xfrm>
            <a:off x="4452423" y="4416782"/>
            <a:ext cx="6983607" cy="521970"/>
          </a:xfrm>
          <a:prstGeom prst="rect">
            <a:avLst/>
          </a:prstGeom>
        </p:spPr>
        <p:txBody>
          <a:bodyPr wrap="square">
            <a:spAutoFit/>
          </a:bodyPr>
          <a:lstStyle/>
          <a:p>
            <a:pPr marL="0" indent="0" algn="just" defTabSz="266700">
              <a:spcBef>
                <a:spcPct val="0"/>
              </a:spcBef>
              <a:spcAft>
                <a:spcPct val="0"/>
              </a:spcAft>
            </a:pPr>
            <a:r>
              <a:rPr lang="en-US" altLang="zh-CN" sz="1600" dirty="0">
                <a:latin typeface="Calibri" panose="020F0502020204030204"/>
                <a:ea typeface="宋体" panose="02010600030101010101" pitchFamily="2" charset="-122"/>
              </a:rPr>
              <a:t> </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1.文化知识的学习。 2.品德修养的培养。</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6" name="文本框 15"/>
          <p:cNvSpPr txBox="1"/>
          <p:nvPr>
            <p:custDataLst>
              <p:tags r:id="rId6"/>
            </p:custDataLst>
          </p:nvPr>
        </p:nvSpPr>
        <p:spPr>
          <a:xfrm>
            <a:off x="4452423" y="2725142"/>
            <a:ext cx="4923987" cy="521970"/>
          </a:xfrm>
          <a:prstGeom prst="rect">
            <a:avLst/>
          </a:prstGeom>
        </p:spPr>
        <p:txBody>
          <a:bodyPr wrap="square">
            <a:spAutoFit/>
          </a:bodyPr>
          <a:lstStyle/>
          <a:p>
            <a:pPr marL="0" indent="0" algn="just" defTabSz="266700">
              <a:spcBef>
                <a:spcPct val="0"/>
              </a:spcBef>
              <a:spcAft>
                <a:spcPct val="0"/>
              </a:spcAft>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1.入职培训。 2.在职培训。</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Tree>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60945" y="603590"/>
            <a:ext cx="1908257" cy="933450"/>
          </a:xfrm>
        </p:spPr>
        <p:txBody>
          <a:bodyPr/>
          <a:lstStyle/>
          <a:p>
            <a:r>
              <a:rPr lang="zh-CN" altLang="en-US" sz="3200" b="0" dirty="0">
                <a:solidFill>
                  <a:schemeClr val="tx1"/>
                </a:solidFill>
                <a:latin typeface="方正粗黑宋简体" panose="02000000000000000000" charset="-122"/>
                <a:ea typeface="方正粗黑宋简体" panose="02000000000000000000" charset="-122"/>
              </a:rPr>
              <a:t>导</a:t>
            </a:r>
            <a:r>
              <a:rPr lang="zh-CN" altLang="en-US" sz="3200" b="0" dirty="0" smtClean="0">
                <a:solidFill>
                  <a:schemeClr val="tx1"/>
                </a:solidFill>
                <a:latin typeface="方正粗黑宋简体" panose="02000000000000000000" charset="-122"/>
                <a:ea typeface="方正粗黑宋简体" panose="02000000000000000000" charset="-122"/>
              </a:rPr>
              <a:t>课：</a:t>
            </a:r>
            <a:endParaRPr lang="zh-CN" altLang="en-US" sz="2000" dirty="0"/>
          </a:p>
        </p:txBody>
      </p:sp>
      <p:sp>
        <p:nvSpPr>
          <p:cNvPr id="3" name="矩形 2"/>
          <p:cNvSpPr/>
          <p:nvPr/>
        </p:nvSpPr>
        <p:spPr>
          <a:xfrm>
            <a:off x="621437" y="1279945"/>
            <a:ext cx="11097087" cy="5492750"/>
          </a:xfrm>
          <a:prstGeom prst="rect">
            <a:avLst/>
          </a:prstGeom>
        </p:spPr>
        <p:txBody>
          <a:bodyPr wrap="square">
            <a:spAutoFit/>
          </a:bodyPr>
          <a:lstStyle/>
          <a:p>
            <a:pPr>
              <a:lnSpc>
                <a:spcPct val="150000"/>
              </a:lnSpc>
              <a:spcAft>
                <a:spcPts val="0"/>
              </a:spcAft>
            </a:pPr>
            <a:r>
              <a:rPr lang="en-US" altLang="zh-CN" kern="100" dirty="0" smtClean="0">
                <a:latin typeface="微软雅黑" panose="020B0503020204020204" charset="-122"/>
                <a:ea typeface="微软雅黑" panose="020B0503020204020204" charset="-122"/>
                <a:cs typeface="Times New Roman" panose="02020603050405020304" pitchFamily="18" charset="0"/>
              </a:rPr>
              <a:t>      </a:t>
            </a:r>
            <a:r>
              <a:rPr lang="zh-CN" altLang="en-US" kern="100" dirty="0">
                <a:latin typeface="微软雅黑" panose="020B0503020204020204" charset="-122"/>
                <a:ea typeface="微软雅黑" panose="020B0503020204020204" charset="-122"/>
                <a:cs typeface="Times New Roman" panose="02020603050405020304" pitchFamily="18" charset="0"/>
              </a:rPr>
              <a:t>在一个阳光明媚的早晨，一名刚刚加入某知名旅行社的年轻导游</a:t>
            </a:r>
            <a:r>
              <a:rPr lang="en-US" altLang="zh-CN" kern="100" dirty="0">
                <a:latin typeface="微软雅黑" panose="020B0503020204020204" charset="-122"/>
                <a:ea typeface="微软雅黑" panose="020B0503020204020204" charset="-122"/>
                <a:cs typeface="Times New Roman" panose="02020603050405020304" pitchFamily="18" charset="0"/>
              </a:rPr>
              <a:t>—</a:t>
            </a:r>
            <a:r>
              <a:rPr lang="zh-CN" altLang="en-US" kern="100" dirty="0">
                <a:latin typeface="微软雅黑" panose="020B0503020204020204" charset="-122"/>
                <a:ea typeface="微软雅黑" panose="020B0503020204020204" charset="-122"/>
                <a:cs typeface="Times New Roman" panose="02020603050405020304" pitchFamily="18" charset="0"/>
              </a:rPr>
              <a:t>小李，正站在一座历史悠久的古城门前，准备迎接他职业生涯中的第一批</a:t>
            </a:r>
            <a:r>
              <a:rPr lang="zh-CN" altLang="en-US" kern="100" dirty="0">
                <a:solidFill>
                  <a:srgbClr val="FF0000"/>
                </a:solidFill>
                <a:latin typeface="微软雅黑" panose="020B0503020204020204" charset="-122"/>
                <a:ea typeface="微软雅黑" panose="020B0503020204020204" charset="-122"/>
                <a:cs typeface="Times New Roman" panose="02020603050405020304" pitchFamily="18" charset="0"/>
              </a:rPr>
              <a:t>国际游客</a:t>
            </a:r>
            <a:r>
              <a:rPr lang="zh-CN" altLang="en-US" kern="100" dirty="0">
                <a:latin typeface="微软雅黑" panose="020B0503020204020204" charset="-122"/>
                <a:ea typeface="微软雅黑" panose="020B0503020204020204" charset="-122"/>
                <a:cs typeface="Times New Roman" panose="02020603050405020304" pitchFamily="18" charset="0"/>
              </a:rPr>
              <a:t>。这批游客具有</a:t>
            </a:r>
            <a:r>
              <a:rPr lang="zh-CN" altLang="en-US" kern="100" dirty="0">
                <a:solidFill>
                  <a:srgbClr val="FF0000"/>
                </a:solidFill>
                <a:latin typeface="微软雅黑" panose="020B0503020204020204" charset="-122"/>
                <a:ea typeface="微软雅黑" panose="020B0503020204020204" charset="-122"/>
                <a:cs typeface="Times New Roman" panose="02020603050405020304" pitchFamily="18" charset="0"/>
              </a:rPr>
              <a:t>不同的文化背景</a:t>
            </a:r>
            <a:r>
              <a:rPr lang="zh-CN" altLang="en-US" kern="100" dirty="0">
                <a:latin typeface="微软雅黑" panose="020B0503020204020204" charset="-122"/>
                <a:ea typeface="微软雅黑" panose="020B0503020204020204" charset="-122"/>
                <a:cs typeface="Times New Roman" panose="02020603050405020304" pitchFamily="18" charset="0"/>
              </a:rPr>
              <a:t>，他们对这次旅行充满了期待，同时也带着对异国文化和风土人情的浓厚兴趣。</a:t>
            </a:r>
            <a:endParaRPr lang="zh-CN" altLang="en-US" kern="100" dirty="0">
              <a:latin typeface="微软雅黑" panose="020B0503020204020204" charset="-122"/>
              <a:ea typeface="微软雅黑" panose="020B0503020204020204" charset="-122"/>
              <a:cs typeface="Times New Roman" panose="02020603050405020304" pitchFamily="18" charset="0"/>
            </a:endParaRPr>
          </a:p>
          <a:p>
            <a:pPr>
              <a:lnSpc>
                <a:spcPct val="150000"/>
              </a:lnSpc>
              <a:spcAft>
                <a:spcPts val="0"/>
              </a:spcAft>
            </a:pPr>
            <a:r>
              <a:rPr lang="en-US" altLang="zh-CN" kern="100" dirty="0">
                <a:latin typeface="微软雅黑" panose="020B0503020204020204" charset="-122"/>
                <a:ea typeface="微软雅黑" panose="020B0503020204020204" charset="-122"/>
                <a:cs typeface="Times New Roman" panose="02020603050405020304" pitchFamily="18" charset="0"/>
              </a:rPr>
              <a:t>      </a:t>
            </a:r>
            <a:r>
              <a:rPr lang="zh-CN" altLang="en-US" kern="100" dirty="0">
                <a:latin typeface="微软雅黑" panose="020B0503020204020204" charset="-122"/>
                <a:ea typeface="微软雅黑" panose="020B0503020204020204" charset="-122"/>
                <a:cs typeface="Times New Roman" panose="02020603050405020304" pitchFamily="18" charset="0"/>
              </a:rPr>
              <a:t>小李深知，作为导游，他不仅是游客的向导，更是文化和友谊的桥梁。在出发前的准备会议上，他反复学习了旅游职业礼仪的相关知识，从基本的沟通技巧到跨文化交流的注意事项，从仪态仪表的规范到突发事件的处理方法，他都一一铭记在心。</a:t>
            </a:r>
            <a:endParaRPr lang="zh-CN" altLang="en-US" kern="100" dirty="0">
              <a:latin typeface="微软雅黑" panose="020B0503020204020204" charset="-122"/>
              <a:ea typeface="微软雅黑" panose="020B0503020204020204" charset="-122"/>
              <a:cs typeface="Times New Roman" panose="02020603050405020304" pitchFamily="18" charset="0"/>
            </a:endParaRPr>
          </a:p>
          <a:p>
            <a:pPr>
              <a:lnSpc>
                <a:spcPct val="150000"/>
              </a:lnSpc>
              <a:spcAft>
                <a:spcPts val="0"/>
              </a:spcAft>
            </a:pPr>
            <a:r>
              <a:rPr lang="en-US" altLang="zh-CN" kern="100" dirty="0">
                <a:latin typeface="微软雅黑" panose="020B0503020204020204" charset="-122"/>
                <a:ea typeface="微软雅黑" panose="020B0503020204020204" charset="-122"/>
                <a:cs typeface="Times New Roman" panose="02020603050405020304" pitchFamily="18" charset="0"/>
              </a:rPr>
              <a:t>       </a:t>
            </a:r>
            <a:r>
              <a:rPr lang="zh-CN" altLang="en-US" kern="100" dirty="0">
                <a:latin typeface="微软雅黑" panose="020B0503020204020204" charset="-122"/>
                <a:ea typeface="微软雅黑" panose="020B0503020204020204" charset="-122"/>
                <a:cs typeface="Times New Roman" panose="02020603050405020304" pitchFamily="18" charset="0"/>
              </a:rPr>
              <a:t>当游客们陆续到达集合点时，小李</a:t>
            </a:r>
            <a:r>
              <a:rPr lang="zh-CN" altLang="en-US" kern="100" dirty="0">
                <a:solidFill>
                  <a:srgbClr val="FF0000"/>
                </a:solidFill>
                <a:latin typeface="微软雅黑" panose="020B0503020204020204" charset="-122"/>
                <a:ea typeface="微软雅黑" panose="020B0503020204020204" charset="-122"/>
                <a:cs typeface="Times New Roman" panose="02020603050405020304" pitchFamily="18" charset="0"/>
              </a:rPr>
              <a:t>面带微笑</a:t>
            </a:r>
            <a:r>
              <a:rPr lang="zh-CN" altLang="en-US" kern="100" dirty="0">
                <a:latin typeface="微软雅黑" panose="020B0503020204020204" charset="-122"/>
                <a:ea typeface="微软雅黑" panose="020B0503020204020204" charset="-122"/>
                <a:cs typeface="Times New Roman" panose="02020603050405020304" pitchFamily="18" charset="0"/>
              </a:rPr>
              <a:t>，</a:t>
            </a:r>
            <a:r>
              <a:rPr lang="zh-CN" altLang="en-US" kern="100" dirty="0">
                <a:solidFill>
                  <a:srgbClr val="FF0000"/>
                </a:solidFill>
                <a:latin typeface="微软雅黑" panose="020B0503020204020204" charset="-122"/>
                <a:ea typeface="微软雅黑" panose="020B0503020204020204" charset="-122"/>
                <a:cs typeface="Times New Roman" panose="02020603050405020304" pitchFamily="18" charset="0"/>
              </a:rPr>
              <a:t>用流利的英语和礼貌的用语向他们打招呼，</a:t>
            </a:r>
            <a:r>
              <a:rPr lang="zh-CN" altLang="en-US" kern="100" dirty="0">
                <a:latin typeface="微软雅黑" panose="020B0503020204020204" charset="-122"/>
                <a:ea typeface="微软雅黑" panose="020B0503020204020204" charset="-122"/>
                <a:cs typeface="Times New Roman" panose="02020603050405020304" pitchFamily="18" charset="0"/>
              </a:rPr>
              <a:t>并逐一介绍自己。他注意到，其中一位来自中东的游客对阳光有些敏感，便迅速从背包中取出事先准备好的遮阳帽递给她，这一举动让游客们感受到了无微不至的关怀。</a:t>
            </a:r>
            <a:endParaRPr lang="zh-CN" altLang="en-US" kern="100" dirty="0">
              <a:latin typeface="微软雅黑" panose="020B0503020204020204" charset="-122"/>
              <a:ea typeface="微软雅黑" panose="020B0503020204020204" charset="-122"/>
              <a:cs typeface="Times New Roman" panose="02020603050405020304" pitchFamily="18" charset="0"/>
            </a:endParaRPr>
          </a:p>
          <a:p>
            <a:pPr>
              <a:lnSpc>
                <a:spcPct val="150000"/>
              </a:lnSpc>
              <a:spcAft>
                <a:spcPts val="0"/>
              </a:spcAft>
            </a:pPr>
            <a:r>
              <a:rPr lang="en-US" altLang="zh-CN" kern="100" dirty="0">
                <a:latin typeface="微软雅黑" panose="020B0503020204020204" charset="-122"/>
                <a:ea typeface="微软雅黑" panose="020B0503020204020204" charset="-122"/>
                <a:cs typeface="Times New Roman" panose="02020603050405020304" pitchFamily="18" charset="0"/>
              </a:rPr>
              <a:t>        </a:t>
            </a:r>
            <a:r>
              <a:rPr lang="zh-CN" altLang="en-US" kern="100" dirty="0">
                <a:latin typeface="微软雅黑" panose="020B0503020204020204" charset="-122"/>
                <a:ea typeface="微软雅黑" panose="020B0503020204020204" charset="-122"/>
                <a:cs typeface="Times New Roman" panose="02020603050405020304" pitchFamily="18" charset="0"/>
              </a:rPr>
              <a:t>在接下来的游览过程中，小李不仅详细介绍了古城的历史和文化，还巧妙地融入了</a:t>
            </a:r>
            <a:r>
              <a:rPr lang="zh-CN" altLang="en-US" kern="100" dirty="0">
                <a:solidFill>
                  <a:srgbClr val="FF0000"/>
                </a:solidFill>
                <a:latin typeface="微软雅黑" panose="020B0503020204020204" charset="-122"/>
                <a:ea typeface="微软雅黑" panose="020B0503020204020204" charset="-122"/>
                <a:cs typeface="Times New Roman" panose="02020603050405020304" pitchFamily="18" charset="0"/>
              </a:rPr>
              <a:t>当地的风俗习惯和礼仪规范，</a:t>
            </a:r>
            <a:r>
              <a:rPr lang="zh-CN" altLang="en-US" kern="100" dirty="0">
                <a:latin typeface="微软雅黑" panose="020B0503020204020204" charset="-122"/>
                <a:ea typeface="微软雅黑" panose="020B0503020204020204" charset="-122"/>
                <a:cs typeface="Times New Roman" panose="02020603050405020304" pitchFamily="18" charset="0"/>
              </a:rPr>
              <a:t>让游客们在欣赏美景的同时，也能深入了解当地的文化内涵。他特别留意到游客们的文化差异，尽量用通俗易懂的语言解释，避免使用可能引起误解的词汇或行为。</a:t>
            </a:r>
            <a:endParaRPr lang="zh-CN" altLang="en-US" kern="100" dirty="0">
              <a:latin typeface="微软雅黑" panose="020B0503020204020204" charset="-122"/>
              <a:ea typeface="微软雅黑" panose="020B0503020204020204" charset="-122"/>
              <a:cs typeface="Times New Roman" panose="02020603050405020304" pitchFamily="18" charset="0"/>
            </a:endParaRPr>
          </a:p>
          <a:p>
            <a:pPr indent="267970" algn="just">
              <a:lnSpc>
                <a:spcPct val="150000"/>
              </a:lnSpc>
              <a:spcAft>
                <a:spcPts val="0"/>
              </a:spcAft>
            </a:pPr>
            <a:endParaRPr lang="zh-CN" altLang="zh-CN" kern="100" dirty="0">
              <a:latin typeface="Calibri" panose="020F0502020204030204" charset="0"/>
              <a:cs typeface="Times New Roman" panose="02020603050405020304" pitchFamily="18" charset="0"/>
            </a:endParaRPr>
          </a:p>
        </p:txBody>
      </p:sp>
    </p:spTree>
  </p:cSld>
  <p:clrMapOvr>
    <a:masterClrMapping/>
  </p:clrMapOvr>
  <p:transition spd="slow">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4782622" y="467341"/>
            <a:ext cx="2786768" cy="933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r>
              <a:rPr lang="zh-CN" altLang="en-US" sz="3200" b="0" dirty="0" smtClean="0">
                <a:solidFill>
                  <a:schemeClr val="tx1"/>
                </a:solidFill>
                <a:latin typeface="方正粗黑宋简体" panose="02000000000000000000" charset="-122"/>
                <a:ea typeface="方正粗黑宋简体" panose="02000000000000000000" charset="-122"/>
              </a:rPr>
              <a:t>项目小结</a:t>
            </a:r>
            <a:endParaRPr lang="zh-CN" altLang="en-US" sz="2000" dirty="0"/>
          </a:p>
        </p:txBody>
      </p:sp>
      <p:pic>
        <p:nvPicPr>
          <p:cNvPr id="215" name="图片 215" descr="巨神兵"/>
          <p:cNvPicPr>
            <a:picLocks noChangeAspect="1"/>
          </p:cNvPicPr>
          <p:nvPr/>
        </p:nvPicPr>
        <p:blipFill>
          <a:blip r:embed="rId1"/>
          <a:srcRect t="5070" b="4499"/>
          <a:stretch>
            <a:fillRect/>
          </a:stretch>
        </p:blipFill>
        <p:spPr>
          <a:xfrm>
            <a:off x="2105722" y="1143358"/>
            <a:ext cx="7753775" cy="5053255"/>
          </a:xfrm>
          <a:prstGeom prst="rect">
            <a:avLst/>
          </a:prstGeom>
        </p:spPr>
      </p:pic>
    </p:spTree>
  </p:cSld>
  <p:clrMapOvr>
    <a:masterClrMapping/>
  </p:clrMapOvr>
  <p:transition spd="slow">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stretch>
            <a:fillRect/>
          </a:stretch>
        </p:blipFill>
        <p:spPr>
          <a:xfrm>
            <a:off x="4287826" y="744317"/>
            <a:ext cx="2171087" cy="5505762"/>
          </a:xfrm>
          <a:prstGeom prst="rect">
            <a:avLst/>
          </a:prstGeom>
        </p:spPr>
      </p:pic>
      <p:pic>
        <p:nvPicPr>
          <p:cNvPr id="11" name="图片 10"/>
          <p:cNvPicPr>
            <a:picLocks noChangeAspect="1"/>
          </p:cNvPicPr>
          <p:nvPr/>
        </p:nvPicPr>
        <p:blipFill>
          <a:blip r:embed="rId2"/>
          <a:stretch>
            <a:fillRect/>
          </a:stretch>
        </p:blipFill>
        <p:spPr>
          <a:xfrm>
            <a:off x="6788012" y="1726455"/>
            <a:ext cx="1280271" cy="2536156"/>
          </a:xfrm>
          <a:prstGeom prst="rect">
            <a:avLst/>
          </a:prstGeom>
        </p:spPr>
      </p:pic>
      <p:pic>
        <p:nvPicPr>
          <p:cNvPr id="12" name="图片 11"/>
          <p:cNvPicPr>
            <a:picLocks noChangeAspect="1"/>
          </p:cNvPicPr>
          <p:nvPr/>
        </p:nvPicPr>
        <p:blipFill>
          <a:blip r:embed="rId3"/>
          <a:stretch>
            <a:fillRect/>
          </a:stretch>
        </p:blipFill>
        <p:spPr>
          <a:xfrm>
            <a:off x="9677655" y="4262611"/>
            <a:ext cx="1609483" cy="1987468"/>
          </a:xfrm>
          <a:prstGeom prst="rect">
            <a:avLst/>
          </a:prstGeom>
        </p:spPr>
      </p:pic>
      <p:pic>
        <p:nvPicPr>
          <p:cNvPr id="13" name="图片 12"/>
          <p:cNvPicPr>
            <a:picLocks noChangeAspect="1"/>
          </p:cNvPicPr>
          <p:nvPr/>
        </p:nvPicPr>
        <p:blipFill>
          <a:blip r:embed="rId4"/>
          <a:stretch>
            <a:fillRect/>
          </a:stretch>
        </p:blipFill>
        <p:spPr>
          <a:xfrm>
            <a:off x="887006" y="650280"/>
            <a:ext cx="1987468" cy="1609483"/>
          </a:xfrm>
          <a:prstGeom prst="rect">
            <a:avLst/>
          </a:prstGeom>
        </p:spPr>
      </p:pic>
    </p:spTree>
  </p:cSld>
  <p:clrMapOvr>
    <a:masterClrMapping/>
  </p:clrMapOvr>
  <p:transition spd="slow">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60945" y="603590"/>
            <a:ext cx="1908257" cy="933450"/>
          </a:xfrm>
        </p:spPr>
        <p:txBody>
          <a:bodyPr/>
          <a:lstStyle/>
          <a:p>
            <a:r>
              <a:rPr lang="zh-CN" altLang="en-US" sz="3200" b="0" dirty="0">
                <a:solidFill>
                  <a:schemeClr val="tx1"/>
                </a:solidFill>
                <a:latin typeface="方正粗黑宋简体" panose="02000000000000000000" charset="-122"/>
                <a:ea typeface="方正粗黑宋简体" panose="02000000000000000000" charset="-122"/>
              </a:rPr>
              <a:t>导</a:t>
            </a:r>
            <a:r>
              <a:rPr lang="zh-CN" altLang="en-US" sz="3200" b="0" dirty="0" smtClean="0">
                <a:solidFill>
                  <a:schemeClr val="tx1"/>
                </a:solidFill>
                <a:latin typeface="方正粗黑宋简体" panose="02000000000000000000" charset="-122"/>
                <a:ea typeface="方正粗黑宋简体" panose="02000000000000000000" charset="-122"/>
              </a:rPr>
              <a:t>课：</a:t>
            </a:r>
            <a:endParaRPr lang="zh-CN" altLang="en-US" sz="2000" dirty="0"/>
          </a:p>
        </p:txBody>
      </p:sp>
      <p:sp>
        <p:nvSpPr>
          <p:cNvPr id="3" name="矩形 2"/>
          <p:cNvSpPr/>
          <p:nvPr/>
        </p:nvSpPr>
        <p:spPr>
          <a:xfrm>
            <a:off x="541539" y="1346433"/>
            <a:ext cx="10955044" cy="4661535"/>
          </a:xfrm>
          <a:prstGeom prst="rect">
            <a:avLst/>
          </a:prstGeom>
        </p:spPr>
        <p:txBody>
          <a:bodyPr wrap="square">
            <a:spAutoFit/>
          </a:bodyPr>
          <a:lstStyle/>
          <a:p>
            <a:pPr>
              <a:lnSpc>
                <a:spcPct val="150000"/>
              </a:lnSpc>
              <a:spcAft>
                <a:spcPts val="0"/>
              </a:spcAft>
            </a:pPr>
            <a:r>
              <a:rPr lang="en-US" altLang="zh-CN" kern="100" dirty="0" smtClean="0">
                <a:latin typeface="微软雅黑" panose="020B0503020204020204" charset="-122"/>
                <a:ea typeface="微软雅黑" panose="020B0503020204020204" charset="-122"/>
                <a:cs typeface="Times New Roman" panose="02020603050405020304" pitchFamily="18" charset="0"/>
              </a:rPr>
              <a:t>       </a:t>
            </a:r>
            <a:r>
              <a:rPr lang="zh-CN" altLang="en-US" kern="100" dirty="0">
                <a:latin typeface="微软雅黑" panose="020B0503020204020204" charset="-122"/>
                <a:ea typeface="微软雅黑" panose="020B0503020204020204" charset="-122"/>
                <a:cs typeface="Times New Roman" panose="02020603050405020304" pitchFamily="18" charset="0"/>
              </a:rPr>
              <a:t>当游览接近尾声时，天空突然下起了小雨。小李迅速组织游客们进入附近的茶馆避雨，并亲自为他们点上了当地的特色茶点。在轻松愉快的氛围中，游客们纷纷表达了对小李的感激之情，对他的专业素养和服务态度赞不绝口。</a:t>
            </a:r>
            <a:endParaRPr lang="zh-CN" altLang="en-US" kern="100" dirty="0">
              <a:latin typeface="微软雅黑" panose="020B0503020204020204" charset="-122"/>
              <a:ea typeface="微软雅黑" panose="020B0503020204020204" charset="-122"/>
              <a:cs typeface="Times New Roman" panose="02020603050405020304" pitchFamily="18" charset="0"/>
            </a:endParaRPr>
          </a:p>
          <a:p>
            <a:pPr>
              <a:lnSpc>
                <a:spcPct val="150000"/>
              </a:lnSpc>
              <a:spcAft>
                <a:spcPts val="0"/>
              </a:spcAft>
            </a:pPr>
            <a:r>
              <a:rPr lang="en-US" altLang="zh-CN" kern="100" dirty="0">
                <a:latin typeface="微软雅黑" panose="020B0503020204020204" charset="-122"/>
                <a:ea typeface="微软雅黑" panose="020B0503020204020204" charset="-122"/>
                <a:cs typeface="Times New Roman" panose="02020603050405020304" pitchFamily="18" charset="0"/>
              </a:rPr>
              <a:t>       </a:t>
            </a:r>
            <a:r>
              <a:rPr lang="zh-CN" altLang="en-US" kern="100" dirty="0">
                <a:latin typeface="微软雅黑" panose="020B0503020204020204" charset="-122"/>
                <a:ea typeface="微软雅黑" panose="020B0503020204020204" charset="-122"/>
                <a:cs typeface="Times New Roman" panose="02020603050405020304" pitchFamily="18" charset="0"/>
              </a:rPr>
              <a:t>这次成功的导游经历让小李深刻体会到了旅游职业礼仪的重要性。他意识到，只有掌握了这些</a:t>
            </a:r>
            <a:r>
              <a:rPr lang="zh-CN" altLang="en-US" kern="100" dirty="0">
                <a:solidFill>
                  <a:srgbClr val="FF0000"/>
                </a:solidFill>
                <a:latin typeface="微软雅黑" panose="020B0503020204020204" charset="-122"/>
                <a:ea typeface="微软雅黑" panose="020B0503020204020204" charset="-122"/>
                <a:cs typeface="Times New Roman" panose="02020603050405020304" pitchFamily="18" charset="0"/>
              </a:rPr>
              <a:t>礼仪规范，</a:t>
            </a:r>
            <a:r>
              <a:rPr lang="zh-CN" altLang="en-US" kern="100" dirty="0">
                <a:latin typeface="微软雅黑" panose="020B0503020204020204" charset="-122"/>
                <a:ea typeface="微软雅黑" panose="020B0503020204020204" charset="-122"/>
                <a:cs typeface="Times New Roman" panose="02020603050405020304" pitchFamily="18" charset="0"/>
              </a:rPr>
              <a:t>才能在工作中游刃有余，为游客</a:t>
            </a:r>
            <a:r>
              <a:rPr lang="zh-CN" altLang="en-US" kern="100" dirty="0">
                <a:solidFill>
                  <a:srgbClr val="FF0000"/>
                </a:solidFill>
                <a:latin typeface="微软雅黑" panose="020B0503020204020204" charset="-122"/>
                <a:ea typeface="微软雅黑" panose="020B0503020204020204" charset="-122"/>
                <a:cs typeface="Times New Roman" panose="02020603050405020304" pitchFamily="18" charset="0"/>
              </a:rPr>
              <a:t>提供优质的服务体验，</a:t>
            </a:r>
            <a:r>
              <a:rPr lang="zh-CN" altLang="en-US" kern="100" dirty="0">
                <a:latin typeface="微软雅黑" panose="020B0503020204020204" charset="-122"/>
                <a:ea typeface="微软雅黑" panose="020B0503020204020204" charset="-122"/>
                <a:cs typeface="Times New Roman" panose="02020603050405020304" pitchFamily="18" charset="0"/>
              </a:rPr>
              <a:t>同时也为自己赢得了良好的口碑和职业发展机会。</a:t>
            </a:r>
            <a:endParaRPr lang="zh-CN" altLang="en-US" kern="100" dirty="0">
              <a:latin typeface="微软雅黑" panose="020B0503020204020204" charset="-122"/>
              <a:ea typeface="微软雅黑" panose="020B0503020204020204" charset="-122"/>
              <a:cs typeface="Times New Roman" panose="02020603050405020304" pitchFamily="18" charset="0"/>
            </a:endParaRPr>
          </a:p>
          <a:p>
            <a:pPr indent="267970" algn="just">
              <a:lnSpc>
                <a:spcPct val="150000"/>
              </a:lnSpc>
              <a:spcAft>
                <a:spcPts val="0"/>
              </a:spcAft>
            </a:pPr>
            <a:r>
              <a:rPr lang="zh-CN" altLang="en-US" b="1" kern="100" dirty="0" smtClean="0">
                <a:latin typeface="Calibri" panose="020F0502020204030204" charset="0"/>
                <a:cs typeface="Times New Roman" panose="02020603050405020304" pitchFamily="18" charset="0"/>
              </a:rPr>
              <a:t>【解析】：</a:t>
            </a:r>
            <a:r>
              <a:rPr lang="zh-CN" altLang="en-US" kern="100" dirty="0" smtClean="0">
                <a:latin typeface="隶书" panose="02010509060101010101" pitchFamily="49" charset="-122"/>
                <a:ea typeface="隶书" panose="02010509060101010101" pitchFamily="49" charset="-122"/>
                <a:cs typeface="Times New Roman" panose="02020603050405020304" pitchFamily="18" charset="0"/>
              </a:rPr>
              <a:t>材料</a:t>
            </a:r>
            <a:r>
              <a:rPr lang="zh-CN" altLang="en-US" kern="100" dirty="0">
                <a:latin typeface="隶书" panose="02010509060101010101" pitchFamily="49" charset="-122"/>
                <a:ea typeface="隶书" panose="02010509060101010101" pitchFamily="49" charset="-122"/>
                <a:cs typeface="Times New Roman" panose="02020603050405020304" pitchFamily="18" charset="0"/>
              </a:rPr>
              <a:t>中可以清晰地看到旅游职业礼仪在旅游服务中的重要作用。它不仅关乎个人形象和职业素养，更直接影响到游客的满意度和旅游行业的整体形象。因此，对于每一位旅游从业者来说，掌握旅游职业礼仪都是必不可少的职业素养之一。</a:t>
            </a:r>
            <a:endParaRPr lang="zh-CN" altLang="en-US" kern="100" dirty="0">
              <a:latin typeface="隶书" panose="02010509060101010101" pitchFamily="49" charset="-122"/>
              <a:ea typeface="隶书" panose="02010509060101010101" pitchFamily="49" charset="-122"/>
              <a:cs typeface="Times New Roman" panose="02020603050405020304" pitchFamily="18" charset="0"/>
            </a:endParaRPr>
          </a:p>
          <a:p>
            <a:pPr indent="267970" algn="l">
              <a:lnSpc>
                <a:spcPct val="150000"/>
              </a:lnSpc>
              <a:spcAft>
                <a:spcPts val="0"/>
              </a:spcAft>
            </a:pPr>
            <a:r>
              <a:rPr lang="en-US" altLang="zh-CN" kern="100" dirty="0">
                <a:latin typeface="隶书" panose="02010509060101010101" pitchFamily="49" charset="-122"/>
                <a:ea typeface="隶书" panose="02010509060101010101" pitchFamily="49" charset="-122"/>
                <a:cs typeface="Times New Roman" panose="02020603050405020304" pitchFamily="18" charset="0"/>
              </a:rPr>
              <a:t> </a:t>
            </a:r>
            <a:r>
              <a:rPr lang="zh-CN" altLang="en-US" kern="100" dirty="0">
                <a:latin typeface="隶书" panose="02010509060101010101" pitchFamily="49" charset="-122"/>
                <a:ea typeface="隶书" panose="02010509060101010101" pitchFamily="49" charset="-122"/>
                <a:cs typeface="Times New Roman" panose="02020603050405020304" pitchFamily="18" charset="0"/>
              </a:rPr>
              <a:t>礼仪，从本质上来说，是人们在社会交往中约定俗成的行为规范。在工作中，它是一种无声的语言，能为个人和企业塑造良好的形象，促进人际和谐，提升工作效率，对事业的成功起着不可或缺的作用。无论是对内的同事相处，还是对外的客户交往，遵循礼仪规范都是构建融洽的工作环境和达成工作目标的重要保障。</a:t>
            </a:r>
            <a:endParaRPr lang="zh-CN" altLang="en-US" kern="100" dirty="0">
              <a:latin typeface="隶书" panose="02010509060101010101" pitchFamily="49" charset="-122"/>
              <a:ea typeface="隶书" panose="02010509060101010101" pitchFamily="49" charset="-122"/>
              <a:cs typeface="Times New Roman" panose="02020603050405020304" pitchFamily="18" charset="0"/>
            </a:endParaRPr>
          </a:p>
        </p:txBody>
      </p:sp>
    </p:spTree>
  </p:cSld>
  <p:clrMapOvr>
    <a:masterClrMapping/>
  </p:clrMapOvr>
  <p:transition spd="slow">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83785" y="514985"/>
            <a:ext cx="3677285"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任务一：礼仪的概述</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13" name="文本框 12"/>
          <p:cNvSpPr txBox="1"/>
          <p:nvPr/>
        </p:nvSpPr>
        <p:spPr>
          <a:xfrm>
            <a:off x="1419225" y="1194435"/>
            <a:ext cx="4008120" cy="645160"/>
          </a:xfrm>
          <a:prstGeom prst="rect">
            <a:avLst/>
          </a:prstGeom>
          <a:noFill/>
        </p:spPr>
        <p:txBody>
          <a:bodyPr wrap="square" rtlCol="0" anchor="t">
            <a:spAutoFit/>
          </a:bodyPr>
          <a:lstStyle/>
          <a:p>
            <a:pPr eaLnBrk="1" hangingPunct="1">
              <a:spcBef>
                <a:spcPct val="50000"/>
              </a:spcBef>
            </a:pPr>
            <a:r>
              <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一、礼仪的定义</a:t>
            </a:r>
            <a:endPar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16" name="矩形 15"/>
          <p:cNvSpPr/>
          <p:nvPr/>
        </p:nvSpPr>
        <p:spPr>
          <a:xfrm>
            <a:off x="1419225" y="2276130"/>
            <a:ext cx="6360160" cy="2968625"/>
          </a:xfrm>
          <a:prstGeom prst="rect">
            <a:avLst/>
          </a:prstGeom>
        </p:spPr>
        <p:txBody>
          <a:bodyPr wrap="square">
            <a:spAutoFit/>
          </a:bodyPr>
          <a:lstStyle/>
          <a:p>
            <a:pPr marL="342900" indent="-342900" fontAlgn="base">
              <a:lnSpc>
                <a:spcPct val="130000"/>
              </a:lnSpc>
              <a:spcBef>
                <a:spcPct val="0"/>
              </a:spcBef>
              <a:spcAft>
                <a:spcPct val="0"/>
              </a:spcAft>
              <a:buFont typeface="Wingdings" panose="05000000000000000000" pitchFamily="2" charset="2"/>
              <a:buChar char="Ø"/>
            </a:pPr>
            <a:r>
              <a:rPr lang="en-US" altLang="zh-CN" sz="2400" dirty="0">
                <a:latin typeface="隶书" panose="02010509060101010101" pitchFamily="49" charset="-122"/>
                <a:ea typeface="隶书" panose="02010509060101010101" pitchFamily="49" charset="-122"/>
              </a:rPr>
              <a:t>    </a:t>
            </a:r>
            <a:r>
              <a:rPr lang="zh-CN" altLang="en-US" sz="2400" dirty="0">
                <a:latin typeface="隶书" panose="02010509060101010101" pitchFamily="49" charset="-122"/>
                <a:ea typeface="隶书" panose="02010509060101010101" pitchFamily="49" charset="-122"/>
              </a:rPr>
              <a:t>礼仪是人们在社会交往活动中，为了相互尊重，在仪容、仪表、仪态、仪式、言谈举止等方面约定俗成的、共同认可的行为规范。它涵盖了从个人的穿着打扮到与人交往的方式，从家庭内部的相处到国际间的外交活动等广泛的领域。 </a:t>
            </a:r>
            <a:endParaRPr lang="zh-CN" altLang="en-US" sz="2400" dirty="0">
              <a:latin typeface="隶书" panose="02010509060101010101" pitchFamily="49" charset="-122"/>
              <a:ea typeface="隶书" panose="02010509060101010101" pitchFamily="49" charset="-122"/>
            </a:endParaRPr>
          </a:p>
        </p:txBody>
      </p:sp>
      <p:pic>
        <p:nvPicPr>
          <p:cNvPr id="17" name="图片 16"/>
          <p:cNvPicPr>
            <a:picLocks noChangeAspect="1"/>
          </p:cNvPicPr>
          <p:nvPr/>
        </p:nvPicPr>
        <p:blipFill rotWithShape="1">
          <a:blip r:embed="rId1"/>
          <a:srcRect l="53834" t="2698" r="1159"/>
          <a:stretch>
            <a:fillRect/>
          </a:stretch>
        </p:blipFill>
        <p:spPr>
          <a:xfrm>
            <a:off x="8041066" y="1213699"/>
            <a:ext cx="2743200" cy="4031056"/>
          </a:xfrm>
          <a:prstGeom prst="rect">
            <a:avLst/>
          </a:prstGeom>
        </p:spPr>
      </p:pic>
    </p:spTree>
  </p:cSld>
  <p:clrMapOvr>
    <a:masterClrMapping/>
  </p:clrMapOvr>
  <p:transition spd="slow">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83785" y="514985"/>
            <a:ext cx="3677285"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任务一：礼仪的概述</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13" name="文本框 12"/>
          <p:cNvSpPr txBox="1"/>
          <p:nvPr/>
        </p:nvSpPr>
        <p:spPr>
          <a:xfrm>
            <a:off x="1348203" y="803275"/>
            <a:ext cx="4008120" cy="645160"/>
          </a:xfrm>
          <a:prstGeom prst="rect">
            <a:avLst/>
          </a:prstGeom>
          <a:noFill/>
        </p:spPr>
        <p:txBody>
          <a:bodyPr wrap="square" rtlCol="0" anchor="t">
            <a:spAutoFit/>
          </a:bodyPr>
          <a:lstStyle/>
          <a:p>
            <a:pPr eaLnBrk="1" hangingPunct="1">
              <a:spcBef>
                <a:spcPct val="50000"/>
              </a:spcBef>
            </a:pPr>
            <a:r>
              <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二、礼仪的内涵</a:t>
            </a:r>
            <a:endPar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16" name="矩形 15"/>
          <p:cNvSpPr/>
          <p:nvPr/>
        </p:nvSpPr>
        <p:spPr>
          <a:xfrm>
            <a:off x="803262" y="1368832"/>
            <a:ext cx="10657840" cy="4892675"/>
          </a:xfrm>
          <a:prstGeom prst="rect">
            <a:avLst/>
          </a:prstGeom>
        </p:spPr>
        <p:txBody>
          <a:bodyPr wrap="square">
            <a:spAutoFit/>
          </a:bodyPr>
          <a:lstStyle/>
          <a:p>
            <a:pPr marL="342900" indent="-342900" fontAlgn="base">
              <a:lnSpc>
                <a:spcPct val="100000"/>
              </a:lnSpc>
              <a:spcBef>
                <a:spcPct val="0"/>
              </a:spcBef>
              <a:spcAft>
                <a:spcPct val="0"/>
              </a:spcAft>
              <a:buFont typeface="Wingdings" panose="05000000000000000000" pitchFamily="2" charset="2"/>
              <a:buChar char="Ø"/>
            </a:pPr>
            <a:r>
              <a:rPr lang="zh-CN" altLang="en-US" sz="2400" dirty="0">
                <a:latin typeface="隶书" panose="02010509060101010101" pitchFamily="49" charset="-122"/>
                <a:ea typeface="隶书" panose="02010509060101010101" pitchFamily="49" charset="-122"/>
              </a:rPr>
              <a:t>礼仪的内涵首先体现为</a:t>
            </a:r>
            <a:r>
              <a:rPr lang="zh-CN" altLang="en-US" sz="2400" dirty="0">
                <a:solidFill>
                  <a:srgbClr val="FF0000"/>
                </a:solidFill>
                <a:latin typeface="隶书" panose="02010509060101010101" pitchFamily="49" charset="-122"/>
                <a:ea typeface="隶书" panose="02010509060101010101" pitchFamily="49" charset="-122"/>
              </a:rPr>
              <a:t>尊重</a:t>
            </a:r>
            <a:r>
              <a:rPr lang="zh-CN" altLang="en-US" sz="2400" dirty="0">
                <a:latin typeface="隶书" panose="02010509060101010101" pitchFamily="49" charset="-122"/>
                <a:ea typeface="隶书" panose="02010509060101010101" pitchFamily="49" charset="-122"/>
              </a:rPr>
              <a:t>。</a:t>
            </a:r>
            <a:r>
              <a:rPr lang="zh-CN" altLang="en-US" sz="2400" dirty="0">
                <a:solidFill>
                  <a:srgbClr val="FF0000"/>
                </a:solidFill>
                <a:latin typeface="隶书" panose="02010509060101010101" pitchFamily="49" charset="-122"/>
                <a:ea typeface="隶书" panose="02010509060101010101" pitchFamily="49" charset="-122"/>
              </a:rPr>
              <a:t>尊重是礼仪的核心</a:t>
            </a:r>
            <a:r>
              <a:rPr lang="zh-CN" altLang="en-US" sz="2400" dirty="0">
                <a:latin typeface="隶书" panose="02010509060101010101" pitchFamily="49" charset="-122"/>
                <a:ea typeface="隶书" panose="02010509060101010101" pitchFamily="49" charset="-122"/>
              </a:rPr>
              <a:t>，无论是对他人的人格、意见，还是对不同的文化习俗。在人际交往中，尊重表现为礼貌待人、关注他人需求、不轻易冒犯他人的边界。例如，当我们与他人交谈时，认真倾听对方说话，不随意打断，就是对他人表达尊重的基本方式。</a:t>
            </a:r>
            <a:endParaRPr lang="zh-CN" altLang="en-US" sz="2400" dirty="0">
              <a:latin typeface="隶书" panose="02010509060101010101" pitchFamily="49" charset="-122"/>
              <a:ea typeface="隶书" panose="02010509060101010101" pitchFamily="49" charset="-122"/>
            </a:endParaRPr>
          </a:p>
          <a:p>
            <a:pPr marL="342900" indent="-342900" fontAlgn="base">
              <a:lnSpc>
                <a:spcPct val="100000"/>
              </a:lnSpc>
              <a:spcBef>
                <a:spcPct val="0"/>
              </a:spcBef>
              <a:spcAft>
                <a:spcPct val="0"/>
              </a:spcAft>
              <a:buFont typeface="Wingdings" panose="05000000000000000000" pitchFamily="2" charset="2"/>
              <a:buChar char="Ø"/>
            </a:pPr>
            <a:r>
              <a:rPr lang="zh-CN" altLang="en-US" sz="2400" dirty="0">
                <a:latin typeface="隶书" panose="02010509060101010101" pitchFamily="49" charset="-122"/>
                <a:ea typeface="隶书" panose="02010509060101010101" pitchFamily="49" charset="-122"/>
              </a:rPr>
              <a:t>礼仪还蕴含着</a:t>
            </a:r>
            <a:r>
              <a:rPr lang="zh-CN" altLang="en-US" sz="2400" dirty="0">
                <a:solidFill>
                  <a:srgbClr val="FF0000"/>
                </a:solidFill>
                <a:latin typeface="隶书" panose="02010509060101010101" pitchFamily="49" charset="-122"/>
                <a:ea typeface="隶书" panose="02010509060101010101" pitchFamily="49" charset="-122"/>
              </a:rPr>
              <a:t>自律的要求</a:t>
            </a:r>
            <a:r>
              <a:rPr lang="zh-CN" altLang="en-US" sz="2400" dirty="0">
                <a:latin typeface="隶书" panose="02010509060101010101" pitchFamily="49" charset="-122"/>
                <a:ea typeface="隶书" panose="02010509060101010101" pitchFamily="49" charset="-122"/>
              </a:rPr>
              <a:t>。一个具有良好礼仪修养的人，必定是能够自我约束的人。在公共场合遵守秩序、控制自己的言行举止，不因个人情绪或私欲而违背公序良俗。这种自律不是外在的强制约束，而是源于内心对礼仪规范的认同和遵循。</a:t>
            </a:r>
            <a:endParaRPr lang="zh-CN" altLang="en-US" sz="2400" dirty="0">
              <a:latin typeface="隶书" panose="02010509060101010101" pitchFamily="49" charset="-122"/>
              <a:ea typeface="隶书" panose="02010509060101010101" pitchFamily="49" charset="-122"/>
            </a:endParaRPr>
          </a:p>
          <a:p>
            <a:pPr marL="342900" indent="-342900" fontAlgn="base">
              <a:lnSpc>
                <a:spcPct val="100000"/>
              </a:lnSpc>
              <a:spcBef>
                <a:spcPct val="0"/>
              </a:spcBef>
              <a:spcAft>
                <a:spcPct val="0"/>
              </a:spcAft>
              <a:buFont typeface="Wingdings" panose="05000000000000000000" pitchFamily="2" charset="2"/>
              <a:buChar char="Ø"/>
            </a:pPr>
            <a:r>
              <a:rPr lang="zh-CN" altLang="en-US" sz="2400" dirty="0">
                <a:latin typeface="隶书" panose="02010509060101010101" pitchFamily="49" charset="-122"/>
                <a:ea typeface="隶书" panose="02010509060101010101" pitchFamily="49" charset="-122"/>
              </a:rPr>
              <a:t>此外，礼仪也是一种</a:t>
            </a:r>
            <a:r>
              <a:rPr lang="zh-CN" altLang="en-US" sz="2400" dirty="0">
                <a:solidFill>
                  <a:srgbClr val="FF0000"/>
                </a:solidFill>
                <a:latin typeface="隶书" panose="02010509060101010101" pitchFamily="49" charset="-122"/>
                <a:ea typeface="隶书" panose="02010509060101010101" pitchFamily="49" charset="-122"/>
              </a:rPr>
              <a:t>沟通的艺术</a:t>
            </a:r>
            <a:r>
              <a:rPr lang="zh-CN" altLang="en-US" sz="2400" dirty="0">
                <a:latin typeface="隶书" panose="02010509060101010101" pitchFamily="49" charset="-122"/>
                <a:ea typeface="隶书" panose="02010509060101010101" pitchFamily="49" charset="-122"/>
              </a:rPr>
              <a:t>。它以一种无声而又极为有效的方式传递着信息。恰当的礼仪规范有助于建立和维护良好的人际关系，增进人与人之间的信任与理解。在商务谈判中，双方得体的礼仪表现可以营造和谐的氛围，为合作奠定良好的基础；在国际交往中，遵循各国的礼仪习俗则能避免不必要的误解，促进文化交流与合作。 </a:t>
            </a:r>
            <a:endParaRPr lang="zh-CN" altLang="en-US" sz="2400" dirty="0">
              <a:latin typeface="隶书" panose="02010509060101010101" pitchFamily="49" charset="-122"/>
              <a:ea typeface="隶书" panose="02010509060101010101" pitchFamily="49" charset="-122"/>
            </a:endParaRPr>
          </a:p>
        </p:txBody>
      </p:sp>
    </p:spTree>
  </p:cSld>
  <p:clrMapOvr>
    <a:masterClrMapping/>
  </p:clrMapOvr>
  <p:transition spd="slow">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83785" y="514985"/>
            <a:ext cx="3677285"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任务一：礼仪的概述</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13" name="文本框 12"/>
          <p:cNvSpPr txBox="1"/>
          <p:nvPr/>
        </p:nvSpPr>
        <p:spPr>
          <a:xfrm>
            <a:off x="1419225" y="1289050"/>
            <a:ext cx="5082540" cy="645160"/>
          </a:xfrm>
          <a:prstGeom prst="rect">
            <a:avLst/>
          </a:prstGeom>
          <a:noFill/>
        </p:spPr>
        <p:txBody>
          <a:bodyPr wrap="square" rtlCol="0" anchor="t">
            <a:spAutoFit/>
          </a:bodyPr>
          <a:lstStyle/>
          <a:p>
            <a:pPr eaLnBrk="1" hangingPunct="1">
              <a:spcBef>
                <a:spcPct val="50000"/>
              </a:spcBef>
            </a:pPr>
            <a:r>
              <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三、礼仪的起源与发展</a:t>
            </a:r>
            <a:endPar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3" name="文本框 2"/>
          <p:cNvSpPr txBox="1"/>
          <p:nvPr/>
        </p:nvSpPr>
        <p:spPr>
          <a:xfrm>
            <a:off x="1274445" y="2138680"/>
            <a:ext cx="6096000" cy="521970"/>
          </a:xfrm>
          <a:prstGeom prst="rect">
            <a:avLst/>
          </a:prstGeom>
          <a:noFill/>
        </p:spPr>
        <p:txBody>
          <a:bodyPr wrap="square" rtlCol="0" anchor="t">
            <a:spAutoFit/>
          </a:bodyPr>
          <a:lstStyle/>
          <a:p>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（一）礼仪的由来</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4" name="文本框 3"/>
          <p:cNvSpPr txBox="1"/>
          <p:nvPr/>
        </p:nvSpPr>
        <p:spPr>
          <a:xfrm>
            <a:off x="2102257" y="3007162"/>
            <a:ext cx="5202506" cy="2245360"/>
          </a:xfrm>
          <a:prstGeom prst="rect">
            <a:avLst/>
          </a:prstGeom>
          <a:noFill/>
        </p:spPr>
        <p:txBody>
          <a:bodyPr wrap="square" rtlCol="0" anchor="t">
            <a:spAutoFit/>
          </a:bodyPr>
          <a:lstStyle/>
          <a:p>
            <a:pPr>
              <a:lnSpc>
                <a:spcPct val="100000"/>
              </a:lnSpc>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1.礼仪源自人的自然本性</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a:p>
            <a:pPr>
              <a:lnSpc>
                <a:spcPct val="100000"/>
              </a:lnSpc>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2.礼仪源自祭祀</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a:p>
            <a:pPr>
              <a:lnSpc>
                <a:spcPct val="100000"/>
              </a:lnSpc>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3.礼仪源自祖先崇拜</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a:p>
            <a:pPr>
              <a:lnSpc>
                <a:spcPct val="100000"/>
              </a:lnSpc>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4.礼仪源自法庭规定</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a:p>
            <a:pPr>
              <a:lnSpc>
                <a:spcPct val="100000"/>
              </a:lnSpc>
            </a:pP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pic>
        <p:nvPicPr>
          <p:cNvPr id="6" name="图片 5"/>
          <p:cNvPicPr>
            <a:picLocks noChangeAspect="1"/>
          </p:cNvPicPr>
          <p:nvPr/>
        </p:nvPicPr>
        <p:blipFill>
          <a:blip r:embed="rId1"/>
          <a:stretch>
            <a:fillRect/>
          </a:stretch>
        </p:blipFill>
        <p:spPr>
          <a:xfrm>
            <a:off x="7215986" y="1448435"/>
            <a:ext cx="3383280" cy="2105025"/>
          </a:xfrm>
          <a:prstGeom prst="rect">
            <a:avLst/>
          </a:prstGeom>
        </p:spPr>
      </p:pic>
      <p:pic>
        <p:nvPicPr>
          <p:cNvPr id="7" name="图片 6"/>
          <p:cNvPicPr>
            <a:picLocks noChangeAspect="1"/>
          </p:cNvPicPr>
          <p:nvPr/>
        </p:nvPicPr>
        <p:blipFill>
          <a:blip r:embed="rId2"/>
          <a:srcRect l="3239" t="30043"/>
          <a:stretch>
            <a:fillRect/>
          </a:stretch>
        </p:blipFill>
        <p:spPr>
          <a:xfrm>
            <a:off x="7920373" y="3698373"/>
            <a:ext cx="1974505" cy="1903264"/>
          </a:xfrm>
          <a:prstGeom prst="rect">
            <a:avLst/>
          </a:prstGeom>
        </p:spPr>
      </p:pic>
    </p:spTree>
  </p:cSld>
  <p:clrMapOvr>
    <a:masterClrMapping/>
  </p:clrMapOvr>
  <p:transition spd="slow">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83785" y="514985"/>
            <a:ext cx="3677285"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任务一：礼仪的概述</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13" name="文本框 12"/>
          <p:cNvSpPr txBox="1"/>
          <p:nvPr/>
        </p:nvSpPr>
        <p:spPr>
          <a:xfrm>
            <a:off x="1419225" y="1289050"/>
            <a:ext cx="5082540" cy="645160"/>
          </a:xfrm>
          <a:prstGeom prst="rect">
            <a:avLst/>
          </a:prstGeom>
          <a:noFill/>
        </p:spPr>
        <p:txBody>
          <a:bodyPr wrap="square" rtlCol="0" anchor="t">
            <a:spAutoFit/>
          </a:bodyPr>
          <a:lstStyle/>
          <a:p>
            <a:pPr eaLnBrk="1" hangingPunct="1">
              <a:spcBef>
                <a:spcPct val="50000"/>
              </a:spcBef>
            </a:pPr>
            <a:r>
              <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三、礼仪的起源与发展</a:t>
            </a:r>
            <a:endPar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3" name="文本框 2"/>
          <p:cNvSpPr txBox="1"/>
          <p:nvPr/>
        </p:nvSpPr>
        <p:spPr>
          <a:xfrm>
            <a:off x="2401909" y="1934210"/>
            <a:ext cx="6096000" cy="521970"/>
          </a:xfrm>
          <a:prstGeom prst="rect">
            <a:avLst/>
          </a:prstGeom>
          <a:noFill/>
        </p:spPr>
        <p:txBody>
          <a:bodyPr wrap="square" rtlCol="0" anchor="t">
            <a:spAutoFit/>
          </a:bodyPr>
          <a:lstStyle/>
          <a:p>
            <a:pPr eaLnBrk="1" hangingPunct="1"/>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lt"/>
              </a:rPr>
              <a:t>礼仪的发展</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9219" name="圆角矩形 9218"/>
          <p:cNvSpPr/>
          <p:nvPr/>
        </p:nvSpPr>
        <p:spPr>
          <a:xfrm>
            <a:off x="4597739" y="2454275"/>
            <a:ext cx="3565525" cy="457200"/>
          </a:xfrm>
          <a:prstGeom prst="roundRect">
            <a:avLst>
              <a:gd name="adj" fmla="val 16667"/>
            </a:avLst>
          </a:prstGeom>
          <a:solidFill>
            <a:schemeClr val="accent5">
              <a:lumMod val="20000"/>
              <a:lumOff val="80000"/>
            </a:schemeClr>
          </a:solidFill>
          <a:ln w="9525" cap="flat" cmpd="sng">
            <a:solidFill>
              <a:schemeClr val="accent2">
                <a:lumMod val="20000"/>
                <a:lumOff val="80000"/>
              </a:schemeClr>
            </a:solidFill>
            <a:prstDash val="solid"/>
            <a:headEnd type="none" w="med" len="med"/>
            <a:tailEnd type="none" w="med" len="med"/>
          </a:ln>
        </p:spPr>
        <p:txBody>
          <a:bodyPr wrap="none" anchor="ctr"/>
          <a:lstStyle/>
          <a:p>
            <a:pPr lvl="0" algn="ctr">
              <a:spcBef>
                <a:spcPct val="20000"/>
              </a:spcBef>
              <a:buClr>
                <a:schemeClr val="folHlink"/>
              </a:buClr>
              <a:buSzPct val="60000"/>
              <a:buFont typeface="Wingdings" panose="05000000000000000000" pitchFamily="2" charset="2"/>
              <a:buNone/>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萌芽于原始社会</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9221" name="圆角矩形 9220"/>
          <p:cNvSpPr/>
          <p:nvPr/>
        </p:nvSpPr>
        <p:spPr>
          <a:xfrm>
            <a:off x="4597739" y="3225800"/>
            <a:ext cx="3600450" cy="457200"/>
          </a:xfrm>
          <a:prstGeom prst="roundRect">
            <a:avLst>
              <a:gd name="adj" fmla="val 16667"/>
            </a:avLst>
          </a:prstGeom>
          <a:solidFill>
            <a:schemeClr val="accent5">
              <a:lumMod val="20000"/>
              <a:lumOff val="80000"/>
            </a:schemeClr>
          </a:solidFill>
          <a:ln w="9525" cap="flat" cmpd="sng">
            <a:solidFill>
              <a:schemeClr val="accent2">
                <a:lumMod val="20000"/>
                <a:lumOff val="80000"/>
              </a:schemeClr>
            </a:solidFill>
            <a:prstDash val="solid"/>
            <a:headEnd type="none" w="med" len="med"/>
            <a:tailEnd type="none" w="med" len="med"/>
          </a:ln>
        </p:spPr>
        <p:txBody>
          <a:bodyPr wrap="none" anchor="ctr"/>
          <a:lstStyle/>
          <a:p>
            <a:pPr lvl="0" algn="ctr">
              <a:spcBef>
                <a:spcPct val="20000"/>
              </a:spcBef>
              <a:buClr>
                <a:schemeClr val="folHlink"/>
              </a:buClr>
              <a:buSzPct val="60000"/>
              <a:buFont typeface="Wingdings" panose="05000000000000000000" pitchFamily="2" charset="2"/>
              <a:buNone/>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形成于奴隶社会</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9222" name="圆角矩形 9221"/>
          <p:cNvSpPr/>
          <p:nvPr/>
        </p:nvSpPr>
        <p:spPr>
          <a:xfrm>
            <a:off x="4597739" y="3967163"/>
            <a:ext cx="3671888" cy="457200"/>
          </a:xfrm>
          <a:prstGeom prst="roundRect">
            <a:avLst>
              <a:gd name="adj" fmla="val 16667"/>
            </a:avLst>
          </a:prstGeom>
          <a:solidFill>
            <a:schemeClr val="accent5">
              <a:lumMod val="20000"/>
              <a:lumOff val="80000"/>
            </a:schemeClr>
          </a:solidFill>
          <a:ln w="9525" cap="flat" cmpd="sng">
            <a:solidFill>
              <a:schemeClr val="accent2">
                <a:lumMod val="20000"/>
                <a:lumOff val="80000"/>
              </a:schemeClr>
            </a:solidFill>
            <a:prstDash val="solid"/>
            <a:headEnd type="none" w="med" len="med"/>
            <a:tailEnd type="none" w="med" len="med"/>
          </a:ln>
        </p:spPr>
        <p:txBody>
          <a:bodyPr wrap="none" anchor="ctr"/>
          <a:lstStyle/>
          <a:p>
            <a:pPr lvl="0" algn="ctr">
              <a:spcBef>
                <a:spcPct val="20000"/>
              </a:spcBef>
              <a:buClr>
                <a:schemeClr val="folHlink"/>
              </a:buClr>
              <a:buSzPct val="60000"/>
              <a:buFont typeface="Wingdings" panose="05000000000000000000" pitchFamily="2" charset="2"/>
              <a:buNone/>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发展于封建社会</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9223" name="圆角矩形 9222"/>
          <p:cNvSpPr/>
          <p:nvPr/>
        </p:nvSpPr>
        <p:spPr>
          <a:xfrm>
            <a:off x="4598035" y="4759325"/>
            <a:ext cx="3670935" cy="447675"/>
          </a:xfrm>
          <a:prstGeom prst="roundRect">
            <a:avLst>
              <a:gd name="adj" fmla="val 16667"/>
            </a:avLst>
          </a:prstGeom>
          <a:solidFill>
            <a:schemeClr val="accent5">
              <a:lumMod val="20000"/>
              <a:lumOff val="80000"/>
            </a:schemeClr>
          </a:solidFill>
          <a:ln w="9525" cap="flat" cmpd="sng">
            <a:solidFill>
              <a:schemeClr val="accent2">
                <a:lumMod val="20000"/>
                <a:lumOff val="80000"/>
              </a:schemeClr>
            </a:solidFill>
            <a:prstDash val="solid"/>
            <a:headEnd type="none" w="med" len="med"/>
            <a:tailEnd type="none" w="med" len="med"/>
          </a:ln>
        </p:spPr>
        <p:txBody>
          <a:bodyPr wrap="none" anchor="ctr"/>
          <a:lstStyle/>
          <a:p>
            <a:pPr lvl="0" algn="ctr">
              <a:spcBef>
                <a:spcPct val="20000"/>
              </a:spcBef>
              <a:buClr>
                <a:schemeClr val="folHlink"/>
              </a:buClr>
              <a:buSzPct val="60000"/>
              <a:buFont typeface="Wingdings" panose="05000000000000000000" pitchFamily="2" charset="2"/>
              <a:buNone/>
            </a:pP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rPr>
              <a:t>完善于近现代社会</a:t>
            </a:r>
            <a:endPar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9224" name="下箭头 9223"/>
          <p:cNvSpPr/>
          <p:nvPr/>
        </p:nvSpPr>
        <p:spPr>
          <a:xfrm>
            <a:off x="6258264" y="2921000"/>
            <a:ext cx="381000" cy="304800"/>
          </a:xfrm>
          <a:prstGeom prst="downArrow">
            <a:avLst>
              <a:gd name="adj1" fmla="val 50000"/>
              <a:gd name="adj2" fmla="val 25000"/>
            </a:avLst>
          </a:prstGeom>
          <a:solidFill>
            <a:schemeClr val="accent5">
              <a:lumMod val="20000"/>
              <a:lumOff val="80000"/>
            </a:schemeClr>
          </a:solidFill>
          <a:ln w="9525" cap="flat" cmpd="sng">
            <a:solidFill>
              <a:schemeClr val="accent2">
                <a:lumMod val="20000"/>
                <a:lumOff val="80000"/>
              </a:schemeClr>
            </a:solidFill>
            <a:prstDash val="solid"/>
            <a:miter/>
            <a:headEnd type="none" w="med" len="med"/>
            <a:tailEnd type="none" w="med" len="med"/>
          </a:ln>
        </p:spPr>
        <p:txBody>
          <a:bodyPr/>
          <a:lstStyle/>
          <a:p>
            <a:endParaRPr lang="zh-CN" altLang="en-US">
              <a:solidFill>
                <a:srgbClr val="006600"/>
              </a:solidFill>
              <a:latin typeface="+mn-ea"/>
              <a:ea typeface="+mn-ea"/>
            </a:endParaRPr>
          </a:p>
        </p:txBody>
      </p:sp>
      <p:sp>
        <p:nvSpPr>
          <p:cNvPr id="9225" name="下箭头 9224"/>
          <p:cNvSpPr/>
          <p:nvPr/>
        </p:nvSpPr>
        <p:spPr>
          <a:xfrm>
            <a:off x="6258264" y="4445000"/>
            <a:ext cx="381000" cy="304800"/>
          </a:xfrm>
          <a:prstGeom prst="downArrow">
            <a:avLst>
              <a:gd name="adj1" fmla="val 50000"/>
              <a:gd name="adj2" fmla="val 25000"/>
            </a:avLst>
          </a:prstGeom>
          <a:solidFill>
            <a:schemeClr val="accent5">
              <a:lumMod val="20000"/>
              <a:lumOff val="80000"/>
            </a:schemeClr>
          </a:solidFill>
          <a:ln w="9525" cap="flat" cmpd="sng">
            <a:solidFill>
              <a:schemeClr val="accent2">
                <a:lumMod val="20000"/>
                <a:lumOff val="80000"/>
              </a:schemeClr>
            </a:solidFill>
            <a:prstDash val="solid"/>
            <a:miter/>
            <a:headEnd type="none" w="med" len="med"/>
            <a:tailEnd type="none" w="med" len="med"/>
          </a:ln>
        </p:spPr>
        <p:txBody>
          <a:bodyPr/>
          <a:lstStyle/>
          <a:p>
            <a:endParaRPr lang="zh-CN" altLang="en-US">
              <a:solidFill>
                <a:srgbClr val="006600"/>
              </a:solidFill>
              <a:latin typeface="+mn-ea"/>
              <a:ea typeface="+mn-ea"/>
            </a:endParaRPr>
          </a:p>
        </p:txBody>
      </p:sp>
      <p:sp>
        <p:nvSpPr>
          <p:cNvPr id="9226" name="下箭头 9225"/>
          <p:cNvSpPr/>
          <p:nvPr/>
        </p:nvSpPr>
        <p:spPr>
          <a:xfrm>
            <a:off x="6258264" y="3683000"/>
            <a:ext cx="381000" cy="304800"/>
          </a:xfrm>
          <a:prstGeom prst="downArrow">
            <a:avLst>
              <a:gd name="adj1" fmla="val 50000"/>
              <a:gd name="adj2" fmla="val 25000"/>
            </a:avLst>
          </a:prstGeom>
          <a:solidFill>
            <a:schemeClr val="accent5">
              <a:lumMod val="20000"/>
              <a:lumOff val="80000"/>
            </a:schemeClr>
          </a:solidFill>
          <a:ln w="9525" cap="flat" cmpd="sng">
            <a:solidFill>
              <a:schemeClr val="accent2">
                <a:lumMod val="20000"/>
                <a:lumOff val="80000"/>
              </a:schemeClr>
            </a:solidFill>
            <a:prstDash val="solid"/>
            <a:miter/>
            <a:headEnd type="none" w="med" len="med"/>
            <a:tailEnd type="none" w="med" len="med"/>
          </a:ln>
        </p:spPr>
        <p:txBody>
          <a:bodyPr/>
          <a:lstStyle/>
          <a:p>
            <a:endParaRPr lang="zh-CN" altLang="en-US">
              <a:solidFill>
                <a:srgbClr val="006600"/>
              </a:solidFill>
              <a:latin typeface="+mn-ea"/>
              <a:ea typeface="+mn-ea"/>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additive="base">
                                        <p:cTn id="7" dur="500" fill="hold"/>
                                        <p:tgtEl>
                                          <p:spTgt spid="9219"/>
                                        </p:tgtEl>
                                        <p:attrNameLst>
                                          <p:attrName>ppt_x</p:attrName>
                                        </p:attrNameLst>
                                      </p:cBhvr>
                                      <p:tavLst>
                                        <p:tav tm="0">
                                          <p:val>
                                            <p:strVal val="0-#ppt_w/2"/>
                                          </p:val>
                                        </p:tav>
                                        <p:tav tm="100000">
                                          <p:val>
                                            <p:strVal val="#ppt_x"/>
                                          </p:val>
                                        </p:tav>
                                      </p:tavLst>
                                    </p:anim>
                                    <p:anim calcmode="lin" valueType="num">
                                      <p:cBhvr additive="base">
                                        <p:cTn id="8"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9224"/>
                                        </p:tgtEl>
                                        <p:attrNameLst>
                                          <p:attrName>style.visibility</p:attrName>
                                        </p:attrNameLst>
                                      </p:cBhvr>
                                      <p:to>
                                        <p:strVal val="visible"/>
                                      </p:to>
                                    </p:set>
                                    <p:anim calcmode="lin" valueType="num">
                                      <p:cBhvr additive="base">
                                        <p:cTn id="13" dur="500" fill="hold"/>
                                        <p:tgtEl>
                                          <p:spTgt spid="9224"/>
                                        </p:tgtEl>
                                        <p:attrNameLst>
                                          <p:attrName>ppt_x</p:attrName>
                                        </p:attrNameLst>
                                      </p:cBhvr>
                                      <p:tavLst>
                                        <p:tav tm="0">
                                          <p:val>
                                            <p:strVal val="#ppt_x"/>
                                          </p:val>
                                        </p:tav>
                                        <p:tav tm="100000">
                                          <p:val>
                                            <p:strVal val="#ppt_x"/>
                                          </p:val>
                                        </p:tav>
                                      </p:tavLst>
                                    </p:anim>
                                    <p:anim calcmode="lin" valueType="num">
                                      <p:cBhvr additive="base">
                                        <p:cTn id="14" dur="500" fill="hold"/>
                                        <p:tgtEl>
                                          <p:spTgt spid="9224"/>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221"/>
                                        </p:tgtEl>
                                        <p:attrNameLst>
                                          <p:attrName>style.visibility</p:attrName>
                                        </p:attrNameLst>
                                      </p:cBhvr>
                                      <p:to>
                                        <p:strVal val="visible"/>
                                      </p:to>
                                    </p:set>
                                    <p:anim calcmode="lin" valueType="num">
                                      <p:cBhvr additive="base">
                                        <p:cTn id="19" dur="500" fill="hold"/>
                                        <p:tgtEl>
                                          <p:spTgt spid="9221"/>
                                        </p:tgtEl>
                                        <p:attrNameLst>
                                          <p:attrName>ppt_x</p:attrName>
                                        </p:attrNameLst>
                                      </p:cBhvr>
                                      <p:tavLst>
                                        <p:tav tm="0">
                                          <p:val>
                                            <p:strVal val="0-#ppt_w/2"/>
                                          </p:val>
                                        </p:tav>
                                        <p:tav tm="100000">
                                          <p:val>
                                            <p:strVal val="#ppt_x"/>
                                          </p:val>
                                        </p:tav>
                                      </p:tavLst>
                                    </p:anim>
                                    <p:anim calcmode="lin" valueType="num">
                                      <p:cBhvr additive="base">
                                        <p:cTn id="20" dur="500" fill="hold"/>
                                        <p:tgtEl>
                                          <p:spTgt spid="922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9226"/>
                                        </p:tgtEl>
                                        <p:attrNameLst>
                                          <p:attrName>style.visibility</p:attrName>
                                        </p:attrNameLst>
                                      </p:cBhvr>
                                      <p:to>
                                        <p:strVal val="visible"/>
                                      </p:to>
                                    </p:set>
                                    <p:anim calcmode="lin" valueType="num">
                                      <p:cBhvr additive="base">
                                        <p:cTn id="25" dur="500" fill="hold"/>
                                        <p:tgtEl>
                                          <p:spTgt spid="9226"/>
                                        </p:tgtEl>
                                        <p:attrNameLst>
                                          <p:attrName>ppt_x</p:attrName>
                                        </p:attrNameLst>
                                      </p:cBhvr>
                                      <p:tavLst>
                                        <p:tav tm="0">
                                          <p:val>
                                            <p:strVal val="0-#ppt_w/2"/>
                                          </p:val>
                                        </p:tav>
                                        <p:tav tm="100000">
                                          <p:val>
                                            <p:strVal val="#ppt_x"/>
                                          </p:val>
                                        </p:tav>
                                      </p:tavLst>
                                    </p:anim>
                                    <p:anim calcmode="lin" valueType="num">
                                      <p:cBhvr additive="base">
                                        <p:cTn id="26" dur="500" fill="hold"/>
                                        <p:tgtEl>
                                          <p:spTgt spid="922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9222"/>
                                        </p:tgtEl>
                                        <p:attrNameLst>
                                          <p:attrName>style.visibility</p:attrName>
                                        </p:attrNameLst>
                                      </p:cBhvr>
                                      <p:to>
                                        <p:strVal val="visible"/>
                                      </p:to>
                                    </p:set>
                                    <p:anim calcmode="lin" valueType="num">
                                      <p:cBhvr additive="base">
                                        <p:cTn id="31" dur="500" fill="hold"/>
                                        <p:tgtEl>
                                          <p:spTgt spid="9222"/>
                                        </p:tgtEl>
                                        <p:attrNameLst>
                                          <p:attrName>ppt_x</p:attrName>
                                        </p:attrNameLst>
                                      </p:cBhvr>
                                      <p:tavLst>
                                        <p:tav tm="0">
                                          <p:val>
                                            <p:strVal val="#ppt_x"/>
                                          </p:val>
                                        </p:tav>
                                        <p:tav tm="100000">
                                          <p:val>
                                            <p:strVal val="#ppt_x"/>
                                          </p:val>
                                        </p:tav>
                                      </p:tavLst>
                                    </p:anim>
                                    <p:anim calcmode="lin" valueType="num">
                                      <p:cBhvr additive="base">
                                        <p:cTn id="32" dur="500" fill="hold"/>
                                        <p:tgtEl>
                                          <p:spTgt spid="9222"/>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9225"/>
                                        </p:tgtEl>
                                        <p:attrNameLst>
                                          <p:attrName>style.visibility</p:attrName>
                                        </p:attrNameLst>
                                      </p:cBhvr>
                                      <p:to>
                                        <p:strVal val="visible"/>
                                      </p:to>
                                    </p:set>
                                    <p:anim calcmode="lin" valueType="num">
                                      <p:cBhvr additive="base">
                                        <p:cTn id="37" dur="500" fill="hold"/>
                                        <p:tgtEl>
                                          <p:spTgt spid="9225"/>
                                        </p:tgtEl>
                                        <p:attrNameLst>
                                          <p:attrName>ppt_x</p:attrName>
                                        </p:attrNameLst>
                                      </p:cBhvr>
                                      <p:tavLst>
                                        <p:tav tm="0">
                                          <p:val>
                                            <p:strVal val="0-#ppt_w/2"/>
                                          </p:val>
                                        </p:tav>
                                        <p:tav tm="100000">
                                          <p:val>
                                            <p:strVal val="#ppt_x"/>
                                          </p:val>
                                        </p:tav>
                                      </p:tavLst>
                                    </p:anim>
                                    <p:anim calcmode="lin" valueType="num">
                                      <p:cBhvr additive="base">
                                        <p:cTn id="38" dur="500" fill="hold"/>
                                        <p:tgtEl>
                                          <p:spTgt spid="922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9223"/>
                                        </p:tgtEl>
                                        <p:attrNameLst>
                                          <p:attrName>style.visibility</p:attrName>
                                        </p:attrNameLst>
                                      </p:cBhvr>
                                      <p:to>
                                        <p:strVal val="visible"/>
                                      </p:to>
                                    </p:set>
                                    <p:anim calcmode="lin" valueType="num">
                                      <p:cBhvr additive="base">
                                        <p:cTn id="43" dur="500" fill="hold"/>
                                        <p:tgtEl>
                                          <p:spTgt spid="9223"/>
                                        </p:tgtEl>
                                        <p:attrNameLst>
                                          <p:attrName>ppt_x</p:attrName>
                                        </p:attrNameLst>
                                      </p:cBhvr>
                                      <p:tavLst>
                                        <p:tav tm="0">
                                          <p:val>
                                            <p:strVal val="0-#ppt_w/2"/>
                                          </p:val>
                                        </p:tav>
                                        <p:tav tm="100000">
                                          <p:val>
                                            <p:strVal val="#ppt_x"/>
                                          </p:val>
                                        </p:tav>
                                      </p:tavLst>
                                    </p:anim>
                                    <p:anim calcmode="lin" valueType="num">
                                      <p:cBhvr additive="base">
                                        <p:cTn id="44" dur="500" fill="hold"/>
                                        <p:tgtEl>
                                          <p:spTgt spid="92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ldLvl="0" animBg="1"/>
      <p:bldP spid="9221" grpId="0" bldLvl="0" animBg="1"/>
      <p:bldP spid="9222" grpId="0" bldLvl="0" animBg="1"/>
      <p:bldP spid="922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83785" y="514985"/>
            <a:ext cx="3677285" cy="933450"/>
          </a:xfrm>
        </p:spPr>
        <p:txBody>
          <a:bodyPr>
            <a:normAutofit fontScale="90000"/>
          </a:bodyPr>
          <a:lstStyle/>
          <a:p>
            <a:r>
              <a:rPr lang="zh-CN" altLang="en-US" sz="3200" b="0" dirty="0" smtClean="0">
                <a:solidFill>
                  <a:schemeClr val="tx1"/>
                </a:solidFill>
                <a:latin typeface="方正粗黑宋简体" panose="02000000000000000000" charset="-122"/>
                <a:ea typeface="方正粗黑宋简体" panose="02000000000000000000" charset="-122"/>
              </a:rPr>
              <a:t>任务一：礼仪的概述</a:t>
            </a:r>
            <a:endParaRPr lang="zh-CN" altLang="en-US" sz="3200" b="0" dirty="0" smtClean="0">
              <a:solidFill>
                <a:schemeClr val="tx1"/>
              </a:solidFill>
              <a:latin typeface="方正粗黑宋简体" panose="02000000000000000000" charset="-122"/>
              <a:ea typeface="方正粗黑宋简体" panose="02000000000000000000" charset="-122"/>
            </a:endParaRPr>
          </a:p>
        </p:txBody>
      </p:sp>
      <p:sp>
        <p:nvSpPr>
          <p:cNvPr id="4" name="文本框 3"/>
          <p:cNvSpPr txBox="1"/>
          <p:nvPr/>
        </p:nvSpPr>
        <p:spPr>
          <a:xfrm>
            <a:off x="1082040" y="1412240"/>
            <a:ext cx="6096000" cy="583565"/>
          </a:xfrm>
          <a:prstGeom prst="rect">
            <a:avLst/>
          </a:prstGeom>
          <a:noFill/>
        </p:spPr>
        <p:txBody>
          <a:bodyPr wrap="square" rtlCol="0" anchor="t">
            <a:spAutoFit/>
          </a:bodyPr>
          <a:lstStyle/>
          <a:p>
            <a:pPr eaLnBrk="1" hangingPunct="1"/>
            <a:r>
              <a:rPr lang="zh-CN" altLang="en-US" sz="3200" dirty="0" smtClean="0">
                <a:solidFill>
                  <a:srgbClr val="0070C0"/>
                </a:solidFill>
                <a:latin typeface="隶书" panose="02010509060101010101" pitchFamily="49" charset="-122"/>
                <a:ea typeface="隶书" panose="02010509060101010101" pitchFamily="49" charset="-122"/>
                <a:cs typeface="隶书" panose="02010509060101010101" pitchFamily="49" charset="-122"/>
                <a:sym typeface="+mn-lt"/>
              </a:rPr>
              <a:t>中国礼仪的形成与发展</a:t>
            </a:r>
            <a:endParaRPr lang="zh-CN" altLang="en-US" sz="3200" dirty="0" smtClean="0">
              <a:solidFill>
                <a:srgbClr val="0070C0"/>
              </a:solidFill>
              <a:latin typeface="隶书" panose="02010509060101010101" pitchFamily="49" charset="-122"/>
              <a:ea typeface="隶书" panose="02010509060101010101" pitchFamily="49" charset="-122"/>
              <a:cs typeface="隶书" panose="02010509060101010101" pitchFamily="49" charset="-122"/>
              <a:sym typeface="+mn-lt"/>
            </a:endParaRPr>
          </a:p>
        </p:txBody>
      </p:sp>
      <p:sp>
        <p:nvSpPr>
          <p:cNvPr id="5" name="文本框 4"/>
          <p:cNvSpPr txBox="1"/>
          <p:nvPr/>
        </p:nvSpPr>
        <p:spPr>
          <a:xfrm>
            <a:off x="1246055" y="2977857"/>
            <a:ext cx="6351461" cy="2751522"/>
          </a:xfrm>
          <a:prstGeom prst="rect">
            <a:avLst/>
          </a:prstGeom>
          <a:noFill/>
        </p:spPr>
        <p:txBody>
          <a:bodyPr wrap="square" rtlCol="0" anchor="t">
            <a:spAutoFit/>
          </a:bodyPr>
          <a:lstStyle/>
          <a:p>
            <a:pPr>
              <a:lnSpc>
                <a:spcPct val="120000"/>
              </a:lnSpc>
            </a:pP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1.山顶洞人——有了礼仪观念和实践。</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a:p>
            <a:pPr>
              <a:lnSpc>
                <a:spcPct val="120000"/>
              </a:lnSpc>
            </a:pP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2.新石器时代晚期——人际交往礼仪已具雏形。</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a:p>
            <a:pPr>
              <a:lnSpc>
                <a:spcPct val="120000"/>
              </a:lnSpc>
            </a:pP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3.炎黄时期——氏族社会礼仪向阶级社会的交际礼仪过渡时期。</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endParaRPr>
          </a:p>
          <a:p>
            <a:pPr>
              <a:lnSpc>
                <a:spcPct val="120000"/>
              </a:lnSpc>
            </a:pPr>
            <a:r>
              <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4.尧舜时代——国家已具雏形，民间交际礼仪也得到了进一步的发展。</a:t>
            </a:r>
            <a:endParaRPr lang="zh-CN" altLang="en-US" sz="24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1156727" y="2048464"/>
            <a:ext cx="6366325" cy="954107"/>
          </a:xfrm>
          <a:prstGeom prst="rect">
            <a:avLst/>
          </a:prstGeom>
          <a:noFill/>
        </p:spPr>
        <p:txBody>
          <a:bodyPr wrap="square" rtlCol="0" anchor="t">
            <a:spAutoFit/>
          </a:bodyPr>
          <a:lstStyle/>
          <a:p>
            <a:pPr lvl="0" algn="ctr">
              <a:spcBef>
                <a:spcPct val="20000"/>
              </a:spcBef>
              <a:buClr>
                <a:schemeClr val="folHlink"/>
              </a:buClr>
              <a:buSzPct val="60000"/>
              <a:buFont typeface="Wingdings" panose="05000000000000000000" pitchFamily="2" charset="2"/>
              <a:buNone/>
            </a:pPr>
            <a:r>
              <a:rPr lang="zh-CN" altLang="en-US" sz="2800" b="1" dirty="0" smtClean="0">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礼仪的起源阶段：</a:t>
            </a:r>
            <a:r>
              <a:rPr lang="zh-CN" altLang="en-US"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约在公元前21世纪夏朝建立之前。</a:t>
            </a:r>
            <a:endParaRPr lang="en-US" altLang="zh-CN" sz="28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pic>
        <p:nvPicPr>
          <p:cNvPr id="7" name="图片 6"/>
          <p:cNvPicPr>
            <a:picLocks noChangeAspect="1"/>
          </p:cNvPicPr>
          <p:nvPr/>
        </p:nvPicPr>
        <p:blipFill>
          <a:blip r:embed="rId1"/>
          <a:srcRect l="15302" t="5185" r="20140"/>
          <a:stretch>
            <a:fillRect/>
          </a:stretch>
        </p:blipFill>
        <p:spPr>
          <a:xfrm>
            <a:off x="7686844" y="1846065"/>
            <a:ext cx="3228340" cy="3495040"/>
          </a:xfrm>
          <a:prstGeom prst="rect">
            <a:avLst/>
          </a:prstGeom>
        </p:spPr>
      </p:pic>
    </p:spTree>
  </p:cSld>
  <p:clrMapOvr>
    <a:masterClrMapping/>
  </p:clrMapOvr>
  <p:transition spd="slow">
    <p:wipe dir="d"/>
  </p:transition>
  <p:timing>
    <p:tnLst>
      <p:par>
        <p:cTn id="1" dur="indefinite" restart="never" nodeType="tmRoot"/>
      </p:par>
    </p:tnLst>
  </p:timing>
</p:sld>
</file>

<file path=ppt/tags/tag1.xml><?xml version="1.0" encoding="utf-8"?>
<p:tagLst xmlns:p="http://schemas.openxmlformats.org/presentationml/2006/main">
  <p:tag name="KSO_WM_DIAGRAM_VIRTUALLY_FRAME" val="{&quot;height&quot;:290.25,&quot;left&quot;:138.28456692913386,&quot;top&quot;:175.4,&quot;width&quot;:396.5654330708661}"/>
</p:tagLst>
</file>

<file path=ppt/tags/tag10.xml><?xml version="1.0" encoding="utf-8"?>
<p:tagLst xmlns:p="http://schemas.openxmlformats.org/presentationml/2006/main">
  <p:tag name="KSO_WM_DIAGRAM_VIRTUALLY_FRAME" val="{&quot;height&quot;:298.5249938964844,&quot;left&quot;:107.15,&quot;top&quot;:166.07500610351562,&quot;width&quot;:582.85}"/>
</p:tagLst>
</file>

<file path=ppt/tags/tag11.xml><?xml version="1.0" encoding="utf-8"?>
<p:tagLst xmlns:p="http://schemas.openxmlformats.org/presentationml/2006/main">
  <p:tag name="KSO_WM_DIAGRAM_VIRTUALLY_FRAME" val="{&quot;height&quot;:298.5249938964844,&quot;left&quot;:107.15,&quot;top&quot;:166.07500610351562,&quot;width&quot;:582.85}"/>
</p:tagLst>
</file>

<file path=ppt/tags/tag12.xml><?xml version="1.0" encoding="utf-8"?>
<p:tagLst xmlns:p="http://schemas.openxmlformats.org/presentationml/2006/main">
  <p:tag name="KSO_WM_DIAGRAM_VIRTUALLY_FRAME" val="{&quot;height&quot;:298.5249938964844,&quot;left&quot;:107.15,&quot;top&quot;:166.07500610351562,&quot;width&quot;:582.85}"/>
</p:tagLst>
</file>

<file path=ppt/tags/tag13.xml><?xml version="1.0" encoding="utf-8"?>
<p:tagLst xmlns:p="http://schemas.openxmlformats.org/presentationml/2006/main">
  <p:tag name="KSO_WM_DIAGRAM_VIRTUALLY_FRAME" val="{&quot;height&quot;:298.5249938964844,&quot;left&quot;:107.15,&quot;top&quot;:166.07500610351562,&quot;width&quot;:582.85}"/>
</p:tagLst>
</file>

<file path=ppt/tags/tag14.xml><?xml version="1.0" encoding="utf-8"?>
<p:tagLst xmlns:p="http://schemas.openxmlformats.org/presentationml/2006/main">
  <p:tag name="KSO_WM_DIAGRAM_VIRTUALLY_FRAME" val="{&quot;height&quot;:298.5249938964844,&quot;left&quot;:107.15,&quot;top&quot;:166.07500610351562,&quot;width&quot;:582.85}"/>
</p:tagLst>
</file>

<file path=ppt/tags/tag15.xml><?xml version="1.0" encoding="utf-8"?>
<p:tagLst xmlns:p="http://schemas.openxmlformats.org/presentationml/2006/main">
  <p:tag name="KSO_WM_DIAGRAM_VIRTUALLY_FRAME" val="{&quot;height&quot;:298.5249938964844,&quot;left&quot;:107.15,&quot;top&quot;:166.07500610351562,&quot;width&quot;:582.85}"/>
</p:tagLst>
</file>

<file path=ppt/tags/tag16.xml><?xml version="1.0" encoding="utf-8"?>
<p:tagLst xmlns:p="http://schemas.openxmlformats.org/presentationml/2006/main">
  <p:tag name="KSO_WM_DIAGRAM_VIRTUALLY_FRAME" val="{&quot;height&quot;:298.5249938964844,&quot;left&quot;:107.15,&quot;top&quot;:166.07500610351562,&quot;width&quot;:582.85}"/>
</p:tagLst>
</file>

<file path=ppt/tags/tag17.xml><?xml version="1.0" encoding="utf-8"?>
<p:tagLst xmlns:p="http://schemas.openxmlformats.org/presentationml/2006/main">
  <p:tag name="KSO_WM_DIAGRAM_VIRTUALLY_FRAME" val="{&quot;height&quot;:298.5249938964844,&quot;left&quot;:107.15,&quot;top&quot;:166.07500610351562,&quot;width&quot;:582.85}"/>
</p:tagLst>
</file>

<file path=ppt/tags/tag18.xml><?xml version="1.0" encoding="utf-8"?>
<p:tagLst xmlns:p="http://schemas.openxmlformats.org/presentationml/2006/main">
  <p:tag name="KSO_WM_DIAGRAM_VIRTUALLY_FRAME" val="{&quot;height&quot;:298.5249938964844,&quot;left&quot;:107.15,&quot;top&quot;:166.07500610351562,&quot;width&quot;:582.85}"/>
</p:tagLst>
</file>

<file path=ppt/tags/tag19.xml><?xml version="1.0" encoding="utf-8"?>
<p:tagLst xmlns:p="http://schemas.openxmlformats.org/presentationml/2006/main">
  <p:tag name="KSO_WM_DIAGRAM_VIRTUALLY_FRAME" val="{&quot;height&quot;:298.5249938964844,&quot;left&quot;:107.15,&quot;top&quot;:166.07500610351562,&quot;width&quot;:582.85}"/>
</p:tagLst>
</file>

<file path=ppt/tags/tag2.xml><?xml version="1.0" encoding="utf-8"?>
<p:tagLst xmlns:p="http://schemas.openxmlformats.org/presentationml/2006/main">
  <p:tag name="KSO_WM_DIAGRAM_VIRTUALLY_FRAME" val="{&quot;height&quot;:290.25,&quot;left&quot;:138.28456692913386,&quot;top&quot;:175.4,&quot;width&quot;:396.5654330708661}"/>
</p:tagLst>
</file>

<file path=ppt/tags/tag20.xml><?xml version="1.0" encoding="utf-8"?>
<p:tagLst xmlns:p="http://schemas.openxmlformats.org/presentationml/2006/main">
  <p:tag name="KSO_WM_DIAGRAM_VIRTUALLY_FRAME" val="{&quot;height&quot;:298.5249938964844,&quot;left&quot;:107.15,&quot;top&quot;:166.07500610351562,&quot;width&quot;:582.85}"/>
</p:tagLst>
</file>

<file path=ppt/tags/tag21.xml><?xml version="1.0" encoding="utf-8"?>
<p:tagLst xmlns:p="http://schemas.openxmlformats.org/presentationml/2006/main">
  <p:tag name="KSO_WM_DIAGRAM_VIRTUALLY_FRAME" val="{&quot;height&quot;:298.5249938964844,&quot;left&quot;:107.15,&quot;top&quot;:166.07500610351562,&quot;width&quot;:582.85}"/>
</p:tagLst>
</file>

<file path=ppt/tags/tag22.xml><?xml version="1.0" encoding="utf-8"?>
<p:tagLst xmlns:p="http://schemas.openxmlformats.org/presentationml/2006/main">
  <p:tag name="KSO_WM_DIAGRAM_VIRTUALLY_FRAME" val="{&quot;height&quot;:298.5249938964844,&quot;left&quot;:107.15,&quot;top&quot;:166.07500610351562,&quot;width&quot;:582.85}"/>
</p:tagLst>
</file>

<file path=ppt/tags/tag23.xml><?xml version="1.0" encoding="utf-8"?>
<p:tagLst xmlns:p="http://schemas.openxmlformats.org/presentationml/2006/main">
  <p:tag name="KSO_WM_DIAGRAM_VIRTUALLY_FRAME" val="{&quot;height&quot;:298.5249938964844,&quot;left&quot;:107.15,&quot;top&quot;:166.07500610351562,&quot;width&quot;:582.85}"/>
</p:tagLst>
</file>

<file path=ppt/tags/tag24.xml><?xml version="1.0" encoding="utf-8"?>
<p:tagLst xmlns:p="http://schemas.openxmlformats.org/presentationml/2006/main">
  <p:tag name="KSO_WM_DIAGRAM_VIRTUALLY_FRAME" val="{&quot;height&quot;:298.5249938964844,&quot;left&quot;:107.15,&quot;top&quot;:166.07500610351562,&quot;width&quot;:582.85}"/>
</p:tagLst>
</file>

<file path=ppt/tags/tag25.xml><?xml version="1.0" encoding="utf-8"?>
<p:tagLst xmlns:p="http://schemas.openxmlformats.org/presentationml/2006/main">
  <p:tag name="KSO_WM_DIAGRAM_VIRTUALLY_FRAME" val="{&quot;height&quot;:271.15,&quot;left&quot;:69.85,&quot;top&quot;:169.25,&quot;width&quot;:1112.55}"/>
</p:tagLst>
</file>

<file path=ppt/tags/tag26.xml><?xml version="1.0" encoding="utf-8"?>
<p:tagLst xmlns:p="http://schemas.openxmlformats.org/presentationml/2006/main">
  <p:tag name="KSO_WM_DIAGRAM_VIRTUALLY_FRAME" val="{&quot;height&quot;:271.15,&quot;left&quot;:69.85,&quot;top&quot;:169.25,&quot;width&quot;:1112.55}"/>
</p:tagLst>
</file>

<file path=ppt/tags/tag27.xml><?xml version="1.0" encoding="utf-8"?>
<p:tagLst xmlns:p="http://schemas.openxmlformats.org/presentationml/2006/main">
  <p:tag name="KSO_WM_DIAGRAM_VIRTUALLY_FRAME" val="{&quot;height&quot;:271.15,&quot;left&quot;:69.85,&quot;top&quot;:169.25,&quot;width&quot;:1112.55}"/>
</p:tagLst>
</file>

<file path=ppt/tags/tag28.xml><?xml version="1.0" encoding="utf-8"?>
<p:tagLst xmlns:p="http://schemas.openxmlformats.org/presentationml/2006/main">
  <p:tag name="KSO_WM_DIAGRAM_VIRTUALLY_FRAME" val="{&quot;height&quot;:275.1,&quot;left&quot;:69.85,&quot;top&quot;:169.25,&quot;width&quot;:1112.55}"/>
</p:tagLst>
</file>

<file path=ppt/tags/tag29.xml><?xml version="1.0" encoding="utf-8"?>
<p:tagLst xmlns:p="http://schemas.openxmlformats.org/presentationml/2006/main">
  <p:tag name="KSO_WM_DIAGRAM_VIRTUALLY_FRAME" val="{&quot;height&quot;:275.1,&quot;left&quot;:69.85,&quot;top&quot;:169.25,&quot;width&quot;:1112.55}"/>
</p:tagLst>
</file>

<file path=ppt/tags/tag3.xml><?xml version="1.0" encoding="utf-8"?>
<p:tagLst xmlns:p="http://schemas.openxmlformats.org/presentationml/2006/main">
  <p:tag name="KSO_WM_DIAGRAM_VIRTUALLY_FRAME" val="{&quot;height&quot;:290.25,&quot;left&quot;:138.28456692913386,&quot;top&quot;:175.4,&quot;width&quot;:396.5654330708661}"/>
</p:tagLst>
</file>

<file path=ppt/tags/tag30.xml><?xml version="1.0" encoding="utf-8"?>
<p:tagLst xmlns:p="http://schemas.openxmlformats.org/presentationml/2006/main">
  <p:tag name="KSO_WM_DIAGRAM_VIRTUALLY_FRAME" val="{&quot;height&quot;:275.1,&quot;left&quot;:69.85,&quot;top&quot;:169.25,&quot;width&quot;:1112.55}"/>
</p:tagLst>
</file>

<file path=ppt/tags/tag31.xml><?xml version="1.0" encoding="utf-8"?>
<p:tagLst xmlns:p="http://schemas.openxmlformats.org/presentationml/2006/main">
  <p:tag name="KSO_WM_DIAGRAM_VIRTUALLY_FRAME" val="{&quot;height&quot;:275.1,&quot;left&quot;:69.85,&quot;top&quot;:169.25,&quot;width&quot;:1112.55}"/>
</p:tagLst>
</file>

<file path=ppt/tags/tag32.xml><?xml version="1.0" encoding="utf-8"?>
<p:tagLst xmlns:p="http://schemas.openxmlformats.org/presentationml/2006/main">
  <p:tag name="KSO_WM_DIAGRAM_VIRTUALLY_FRAME" val="{&quot;height&quot;:275.1,&quot;left&quot;:69.85,&quot;top&quot;:169.25,&quot;width&quot;:1112.55}"/>
</p:tagLst>
</file>

<file path=ppt/tags/tag33.xml><?xml version="1.0" encoding="utf-8"?>
<p:tagLst xmlns:p="http://schemas.openxmlformats.org/presentationml/2006/main">
  <p:tag name="KSO_WM_DIAGRAM_VIRTUALLY_FRAME" val="{&quot;height&quot;:275.1,&quot;left&quot;:69.85,&quot;top&quot;:169.25,&quot;width&quot;:1112.55}"/>
</p:tagLst>
</file>

<file path=ppt/tags/tag34.xml><?xml version="1.0" encoding="utf-8"?>
<p:tagLst xmlns:p="http://schemas.openxmlformats.org/presentationml/2006/main">
  <p:tag name="KSO_WM_DIAGRAM_VIRTUALLY_FRAME" val="{&quot;height&quot;:275.1,&quot;left&quot;:69.85,&quot;top&quot;:169.25,&quot;width&quot;:1112.55}"/>
</p:tagLst>
</file>

<file path=ppt/tags/tag35.xml><?xml version="1.0" encoding="utf-8"?>
<p:tagLst xmlns:p="http://schemas.openxmlformats.org/presentationml/2006/main">
  <p:tag name="KSO_WM_DIAGRAM_VIRTUALLY_FRAME" val="{&quot;height&quot;:275.1,&quot;left&quot;:69.85,&quot;top&quot;:169.25,&quot;width&quot;:1112.55}"/>
</p:tagLst>
</file>

<file path=ppt/tags/tag36.xml><?xml version="1.0" encoding="utf-8"?>
<p:tagLst xmlns:p="http://schemas.openxmlformats.org/presentationml/2006/main">
  <p:tag name="KSO_WM_DIAGRAM_VIRTUALLY_FRAME" val="{&quot;height&quot;:275.1,&quot;left&quot;:69.85,&quot;top&quot;:169.25,&quot;width&quot;:1112.55}"/>
</p:tagLst>
</file>

<file path=ppt/tags/tag37.xml><?xml version="1.0" encoding="utf-8"?>
<p:tagLst xmlns:p="http://schemas.openxmlformats.org/presentationml/2006/main">
  <p:tag name="KSO_WM_DIAGRAM_VIRTUALLY_FRAME" val="{&quot;height&quot;:275.1,&quot;left&quot;:69.85,&quot;top&quot;:169.25,&quot;width&quot;:1112.55}"/>
</p:tagLst>
</file>

<file path=ppt/tags/tag38.xml><?xml version="1.0" encoding="utf-8"?>
<p:tagLst xmlns:p="http://schemas.openxmlformats.org/presentationml/2006/main">
  <p:tag name="KSO_WM_DIAGRAM_VIRTUALLY_FRAME" val="{&quot;height&quot;:275.1,&quot;left&quot;:69.85,&quot;top&quot;:169.25,&quot;width&quot;:1112.55}"/>
</p:tagLst>
</file>

<file path=ppt/tags/tag39.xml><?xml version="1.0" encoding="utf-8"?>
<p:tagLst xmlns:p="http://schemas.openxmlformats.org/presentationml/2006/main">
  <p:tag name="KSO_WM_DIAGRAM_VIRTUALLY_FRAME" val="{&quot;height&quot;:275.1,&quot;left&quot;:69.85,&quot;top&quot;:169.25,&quot;width&quot;:1112.55}"/>
</p:tagLst>
</file>

<file path=ppt/tags/tag4.xml><?xml version="1.0" encoding="utf-8"?>
<p:tagLst xmlns:p="http://schemas.openxmlformats.org/presentationml/2006/main">
  <p:tag name="KSO_WM_DIAGRAM_VIRTUALLY_FRAME" val="{&quot;height&quot;:290.25,&quot;left&quot;:138.28456692913386,&quot;top&quot;:175.4,&quot;width&quot;:396.5654330708661}"/>
</p:tagLst>
</file>

<file path=ppt/tags/tag40.xml><?xml version="1.0" encoding="utf-8"?>
<p:tagLst xmlns:p="http://schemas.openxmlformats.org/presentationml/2006/main">
  <p:tag name="KSO_WM_DIAGRAM_VIRTUALLY_FRAME" val="{&quot;height&quot;:286.3462204724409,&quot;left&quot;:111.79173228346455,&quot;top&quot;:183.79897637795276,&quot;width&quot;:785.2155118110236}"/>
</p:tagLst>
</file>

<file path=ppt/tags/tag41.xml><?xml version="1.0" encoding="utf-8"?>
<p:tagLst xmlns:p="http://schemas.openxmlformats.org/presentationml/2006/main">
  <p:tag name="KSO_WM_DIAGRAM_VIRTUALLY_FRAME" val="{&quot;height&quot;:286.3462204724409,&quot;left&quot;:111.79173228346455,&quot;top&quot;:183.79897637795276,&quot;width&quot;:785.2155118110236}"/>
</p:tagLst>
</file>

<file path=ppt/tags/tag42.xml><?xml version="1.0" encoding="utf-8"?>
<p:tagLst xmlns:p="http://schemas.openxmlformats.org/presentationml/2006/main">
  <p:tag name="KSO_WM_DIAGRAM_VIRTUALLY_FRAME" val="{&quot;height&quot;:286.3462204724409,&quot;left&quot;:111.79173228346455,&quot;top&quot;:183.79897637795276,&quot;width&quot;:785.2155118110236}"/>
</p:tagLst>
</file>

<file path=ppt/tags/tag43.xml><?xml version="1.0" encoding="utf-8"?>
<p:tagLst xmlns:p="http://schemas.openxmlformats.org/presentationml/2006/main">
  <p:tag name="KSO_WM_DIAGRAM_VIRTUALLY_FRAME" val="{&quot;height&quot;:286.3462204724409,&quot;left&quot;:111.79173228346455,&quot;top&quot;:183.79897637795276,&quot;width&quot;:785.2155118110236}"/>
</p:tagLst>
</file>

<file path=ppt/tags/tag44.xml><?xml version="1.0" encoding="utf-8"?>
<p:tagLst xmlns:p="http://schemas.openxmlformats.org/presentationml/2006/main">
  <p:tag name="KSO_WM_DIAGRAM_VIRTUALLY_FRAME" val="{&quot;height&quot;:286.3462204724409,&quot;left&quot;:111.79173228346455,&quot;top&quot;:183.79897637795276,&quot;width&quot;:785.2155118110236}"/>
</p:tagLst>
</file>

<file path=ppt/tags/tag45.xml><?xml version="1.0" encoding="utf-8"?>
<p:tagLst xmlns:p="http://schemas.openxmlformats.org/presentationml/2006/main">
  <p:tag name="KSO_WM_DIAGRAM_VIRTUALLY_FRAME" val="{&quot;height&quot;:286.3462204724409,&quot;left&quot;:111.79173228346455,&quot;top&quot;:183.79897637795276,&quot;width&quot;:785.2155118110236}"/>
</p:tagLst>
</file>

<file path=ppt/tags/tag46.xml><?xml version="1.0" encoding="utf-8"?>
<p:tagLst xmlns:p="http://schemas.openxmlformats.org/presentationml/2006/main">
  <p:tag name="KSO_WM_DIAGRAM_VIRTUALLY_FRAME" val="{&quot;height&quot;:286.3462204724409,&quot;left&quot;:111.79173228346455,&quot;top&quot;:183.79897637795276,&quot;width&quot;:785.2155118110236}"/>
</p:tagLst>
</file>

<file path=ppt/tags/tag47.xml><?xml version="1.0" encoding="utf-8"?>
<p:tagLst xmlns:p="http://schemas.openxmlformats.org/presentationml/2006/main">
  <p:tag name="KSO_WM_DIAGRAM_VIRTUALLY_FRAME" val="{&quot;height&quot;:286.3462204724409,&quot;left&quot;:111.79173228346455,&quot;top&quot;:183.79897637795276,&quot;width&quot;:785.2155118110236}"/>
</p:tagLst>
</file>

<file path=ppt/tags/tag48.xml><?xml version="1.0" encoding="utf-8"?>
<p:tagLst xmlns:p="http://schemas.openxmlformats.org/presentationml/2006/main">
  <p:tag name="KSO_WM_DIAGRAM_VIRTUALLY_FRAME" val="{&quot;height&quot;:286.3462204724409,&quot;left&quot;:111.79173228346455,&quot;top&quot;:183.79897637795276,&quot;width&quot;:785.2155118110236}"/>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93_1*l_h_i*1_1_2"/>
  <p:tag name="KSO_WM_TEMPLATE_CATEGORY" val="diagram"/>
  <p:tag name="KSO_WM_TEMPLATE_INDEX" val="20201393"/>
  <p:tag name="KSO_WM_UNIT_LAYERLEVEL" val="1_1_1"/>
  <p:tag name="KSO_WM_TAG_VERSION" val="1.0"/>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Lst>
</file>

<file path=ppt/tags/tag5.xml><?xml version="1.0" encoding="utf-8"?>
<p:tagLst xmlns:p="http://schemas.openxmlformats.org/presentationml/2006/main">
  <p:tag name="KSO_WM_DIAGRAM_VIRTUALLY_FRAME" val="{&quot;height&quot;:290.25,&quot;left&quot;:138.28456692913386,&quot;top&quot;:175.4,&quot;width&quot;:396.565433070866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93_1*l_h_i*1_1_1"/>
  <p:tag name="KSO_WM_TEMPLATE_CATEGORY" val="diagram"/>
  <p:tag name="KSO_WM_TEMPLATE_INDEX" val="20201393"/>
  <p:tag name="KSO_WM_UNIT_LAYERLEVEL" val="1_1_1"/>
  <p:tag name="KSO_WM_TAG_VERSION" val="1.0"/>
  <p:tag name="KSO_WM_UNIT_FILL_FORE_SCHEMECOLOR_INDEX" val="5"/>
  <p:tag name="KSO_WM_UNIT_FILL_TYPE" val="1"/>
  <p:tag name="KSO_WM_UNIT_TEXT_FILL_FORE_SCHEMECOLOR_INDEX" val="2"/>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93_1*l_h_i*1_2_2"/>
  <p:tag name="KSO_WM_TEMPLATE_CATEGORY" val="diagram"/>
  <p:tag name="KSO_WM_TEMPLATE_INDEX" val="20201393"/>
  <p:tag name="KSO_WM_UNIT_LAYERLEVEL" val="1_1_1"/>
  <p:tag name="KSO_WM_TAG_VERSION" val="1.0"/>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1393_1*l_h_i*1_2_3"/>
  <p:tag name="KSO_WM_TEMPLATE_CATEGORY" val="diagram"/>
  <p:tag name="KSO_WM_TEMPLATE_INDEX" val="20201393"/>
  <p:tag name="KSO_WM_UNIT_LAYERLEVEL" val="1_1_1"/>
  <p:tag name="KSO_WM_TAG_VERSION" val="1.0"/>
  <p:tag name="KSO_WM_UNIT_FILL_FORE_SCHEMECOLOR_INDEX" val="6"/>
  <p:tag name="KSO_WM_UNIT_FILL_TYPE" val="1"/>
  <p:tag name="KSO_WM_UNIT_TEXT_FILL_FORE_SCHEMECOLOR_INDEX" val="2"/>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1393_1*l_h_i*1_3_3"/>
  <p:tag name="KSO_WM_TEMPLATE_CATEGORY" val="diagram"/>
  <p:tag name="KSO_WM_TEMPLATE_INDEX" val="20201393"/>
  <p:tag name="KSO_WM_UNIT_LAYERLEVEL" val="1_1_1"/>
  <p:tag name="KSO_WM_TAG_VERSION" val="1.0"/>
  <p:tag name="KSO_WM_UNIT_FILL_FORE_SCHEMECOLOR_INDEX" val="14"/>
  <p:tag name="KSO_WM_UNIT_FILL_TYPE" val="1"/>
  <p:tag name="KSO_WM_UNIT_LINE_FORE_SCHEMECOLOR_INDEX" val="7"/>
  <p:tag name="KSO_WM_UNIT_LINE_FILL_TYPE" val="2"/>
  <p:tag name="KSO_WM_UNIT_TEXT_FILL_FORE_SCHEMECOLOR_INDEX" val="5"/>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93_1*l_h_i*1_3_2"/>
  <p:tag name="KSO_WM_TEMPLATE_CATEGORY" val="diagram"/>
  <p:tag name="KSO_WM_TEMPLATE_INDEX" val="20201393"/>
  <p:tag name="KSO_WM_UNIT_LAYERLEVEL" val="1_1_1"/>
  <p:tag name="KSO_WM_TAG_VERSION" val="1.0"/>
  <p:tag name="KSO_WM_UNIT_FILL_FORE_SCHEMECOLOR_INDEX" val="7"/>
  <p:tag name="KSO_WM_UNIT_FILL_TYPE" val="1"/>
  <p:tag name="KSO_WM_UNIT_TEXT_FILL_FORE_SCHEMECOLOR_INDEX" val="2"/>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UNIT_FILL_FORE_SCHEMECOLOR_INDEX" val="6"/>
  <p:tag name="KSO_WM_UNIT_FILL_TYPE" val="1"/>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1393_1*l_h_i*1_1_3"/>
  <p:tag name="KSO_WM_TEMPLATE_CATEGORY" val="diagram"/>
  <p:tag name="KSO_WM_TEMPLATE_INDEX" val="20201393"/>
  <p:tag name="KSO_WM_UNIT_LAYERLEVEL" val="1_1_1"/>
  <p:tag name="KSO_WM_TAG_VERSION" val="1.0"/>
  <p:tag name="KSO_WM_UNIT_FILL_FORE_SCHEMECOLOR_INDEX" val="5"/>
  <p:tag name="KSO_WM_UNIT_FILL_TYPE" val="1"/>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UNIT_FILL_FORE_SCHEMECOLOR_INDEX" val="7"/>
  <p:tag name="KSO_WM_UNIT_FILL_TYPE" val="1"/>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ISCONTENTSTITLE" val="0"/>
  <p:tag name="KSO_WM_UNIT_ISNUMDGMTITLE" val="0"/>
  <p:tag name="KSO_WM_UNIT_PRESET_TEXT" val="人员招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393_1*l_h_a*1_1_1"/>
  <p:tag name="KSO_WM_TEMPLATE_CATEGORY" val="diagram"/>
  <p:tag name="KSO_WM_TEMPLATE_INDEX" val="20201393"/>
  <p:tag name="KSO_WM_UNIT_LAYERLEVEL" val="1_1_1"/>
  <p:tag name="KSO_WM_TAG_VERSION" val="1.0"/>
  <p:tag name="KSO_WM_UNIT_TEXT_FILL_FORE_SCHEMECOLOR_INDEX" val="14"/>
  <p:tag name="KSO_WM_UNIT_TEXT_FILL_TYPE" val="1"/>
  <p:tag name="KSO_WM_UNIT_USESOURCEFORMAT_APPLY" val="1"/>
</p:tagLst>
</file>

<file path=ppt/tags/tag59.xml><?xml version="1.0" encoding="utf-8"?>
<p:tagLst xmlns:p="http://schemas.openxmlformats.org/presentationml/2006/main">
  <p:tag name="KSO_WM_UNIT_ISCONTENTSTITLE" val="0"/>
  <p:tag name="KSO_WM_UNIT_ISNUMDGMTITLE" val="0"/>
  <p:tag name="KSO_WM_UNIT_PRESET_TEXT" val="人员培训"/>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393_1*l_h_a*1_2_1"/>
  <p:tag name="KSO_WM_TEMPLATE_CATEGORY" val="diagram"/>
  <p:tag name="KSO_WM_TEMPLATE_INDEX" val="20201393"/>
  <p:tag name="KSO_WM_UNIT_LAYERLEVEL" val="1_1_1"/>
  <p:tag name="KSO_WM_TAG_VERSION" val="1.0"/>
  <p:tag name="KSO_WM_UNIT_TEXT_FILL_FORE_SCHEMECOLOR_INDEX" val="14"/>
  <p:tag name="KSO_WM_UNIT_TEXT_FILL_TYPE" val="1"/>
  <p:tag name="KSO_WM_UNIT_USESOURCEFORMAT_APPLY" val="1"/>
</p:tagLst>
</file>

<file path=ppt/tags/tag6.xml><?xml version="1.0" encoding="utf-8"?>
<p:tagLst xmlns:p="http://schemas.openxmlformats.org/presentationml/2006/main">
  <p:tag name="KSO_WM_DIAGRAM_VIRTUALLY_FRAME" val="{&quot;height&quot;:290.25,&quot;left&quot;:138.28456692913386,&quot;top&quot;:175.4,&quot;width&quot;:396.5654330708661}"/>
</p:tagLst>
</file>

<file path=ppt/tags/tag60.xml><?xml version="1.0" encoding="utf-8"?>
<p:tagLst xmlns:p="http://schemas.openxmlformats.org/presentationml/2006/main">
  <p:tag name="KSO_WM_UNIT_ISCONTENTSTITLE" val="0"/>
  <p:tag name="KSO_WM_UNIT_ISNUMDGMTITLE" val="0"/>
  <p:tag name="KSO_WM_UNIT_PRESET_TEXT" val="人员考核"/>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393_1*l_h_a*1_3_1"/>
  <p:tag name="KSO_WM_TEMPLATE_CATEGORY" val="diagram"/>
  <p:tag name="KSO_WM_TEMPLATE_INDEX" val="20201393"/>
  <p:tag name="KSO_WM_UNIT_LAYERLEVEL" val="1_1_1"/>
  <p:tag name="KSO_WM_TAG_VERSION" val="1.0"/>
  <p:tag name="KSO_WM_UNIT_TEXT_FILL_FORE_SCHEMECOLOR_INDEX" val="14"/>
  <p:tag name="KSO_WM_UNIT_TEXT_FILL_TYPE" val="1"/>
  <p:tag name="KSO_WM_UNIT_USESOURCEFORMAT_APPLY" val="1"/>
</p:tagLst>
</file>

<file path=ppt/tags/tag61.xml><?xml version="1.0" encoding="utf-8"?>
<p:tagLst xmlns:p="http://schemas.openxmlformats.org/presentationml/2006/main">
  <p:tag name="KSO_WM_UNIT_SUBTYPE" val="a"/>
  <p:tag name="KSO_WM_UNIT_PRESET_TEXT" val="按照公司岗位要求面试应聘人员。依据销售业绩及表现情况进行人员调岗、淘汰及更新"/>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93_1*l_h_f*1_1_1"/>
  <p:tag name="KSO_WM_TEMPLATE_CATEGORY" val="diagram"/>
  <p:tag name="KSO_WM_TEMPLATE_INDEX" val="20201393"/>
  <p:tag name="KSO_WM_UNIT_LAYERLEVEL" val="1_1_1"/>
  <p:tag name="KSO_WM_TAG_VERSION" val="1.0"/>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SUBTYPE" val="a"/>
  <p:tag name="KSO_WM_UNIT_PRESET_TEXT" val="对新人进行岗前培训以及进行销售培训包括销售知识、技巧、标准化动作、企业文化及职业道德等"/>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93_1*l_h_f*1_2_1"/>
  <p:tag name="KSO_WM_TEMPLATE_CATEGORY" val="diagram"/>
  <p:tag name="KSO_WM_TEMPLATE_INDEX" val="20201393"/>
  <p:tag name="KSO_WM_UNIT_LAYERLEVEL" val="1_1_1"/>
  <p:tag name="KSO_WM_TAG_VERSION" val="1.0"/>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SUBTYPE" val="a"/>
  <p:tag name="KSO_WM_UNIT_PRESET_TEXT" val="考核包括对销售人员进行业绩考核和岗位标准化销售动作考核两个方面，并根据考核结果进行人员调整"/>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93_1*l_h_f*1_3_1"/>
  <p:tag name="KSO_WM_TEMPLATE_CATEGORY" val="diagram"/>
  <p:tag name="KSO_WM_TEMPLATE_INDEX" val="20201393"/>
  <p:tag name="KSO_WM_UNIT_LAYERLEVEL" val="1_1_1"/>
  <p:tag name="KSO_WM_TAG_VERSION" val="1.0"/>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DIAGRAM_VIRTUALLY_FRAME" val="{&quot;height&quot;:278.05,&quot;left&quot;:70.55,&quot;top&quot;:185.85,&quot;width&quot;:848.7}"/>
</p:tagLst>
</file>

<file path=ppt/tags/tag65.xml><?xml version="1.0" encoding="utf-8"?>
<p:tagLst xmlns:p="http://schemas.openxmlformats.org/presentationml/2006/main">
  <p:tag name="KSO_WM_DIAGRAM_VIRTUALLY_FRAME" val="{&quot;height&quot;:278.05,&quot;left&quot;:70.55,&quot;top&quot;:185.85,&quot;width&quot;:848.7}"/>
</p:tagLst>
</file>

<file path=ppt/tags/tag66.xml><?xml version="1.0" encoding="utf-8"?>
<p:tagLst xmlns:p="http://schemas.openxmlformats.org/presentationml/2006/main">
  <p:tag name="KSO_WM_DIAGRAM_VIRTUALLY_FRAME" val="{&quot;height&quot;:278.05,&quot;left&quot;:70.55,&quot;top&quot;:185.85,&quot;width&quot;:848.7}"/>
</p:tagLst>
</file>

<file path=ppt/tags/tag67.xml><?xml version="1.0" encoding="utf-8"?>
<p:tagLst xmlns:p="http://schemas.openxmlformats.org/presentationml/2006/main">
  <p:tag name="KSO_WM_DIAGRAM_VIRTUALLY_FRAME" val="{&quot;height&quot;:278.05,&quot;left&quot;:70.55,&quot;top&quot;:185.85,&quot;width&quot;:848.7}"/>
</p:tagLst>
</file>

<file path=ppt/tags/tag68.xml><?xml version="1.0" encoding="utf-8"?>
<p:tagLst xmlns:p="http://schemas.openxmlformats.org/presentationml/2006/main">
  <p:tag name="KSO_WM_DIAGRAM_VIRTUALLY_FRAME" val="{&quot;height&quot;:278.05,&quot;left&quot;:70.55,&quot;top&quot;:185.85,&quot;width&quot;:848.7}"/>
</p:tagLst>
</file>

<file path=ppt/tags/tag69.xml><?xml version="1.0" encoding="utf-8"?>
<p:tagLst xmlns:p="http://schemas.openxmlformats.org/presentationml/2006/main">
  <p:tag name="KSO_WM_DIAGRAM_VIRTUALLY_FRAME" val="{&quot;height&quot;:278.05,&quot;left&quot;:70.55,&quot;top&quot;:185.85,&quot;width&quot;:848.7}"/>
</p:tagLst>
</file>

<file path=ppt/tags/tag7.xml><?xml version="1.0" encoding="utf-8"?>
<p:tagLst xmlns:p="http://schemas.openxmlformats.org/presentationml/2006/main">
  <p:tag name="KSO_WM_DIAGRAM_VIRTUALLY_FRAME" val="{&quot;height&quot;:298.5249938964844,&quot;left&quot;:107.15,&quot;top&quot;:166.07500610351562,&quot;width&quot;:582.85}"/>
</p:tagLst>
</file>

<file path=ppt/tags/tag70.xml><?xml version="1.0" encoding="utf-8"?>
<p:tagLst xmlns:p="http://schemas.openxmlformats.org/presentationml/2006/main">
  <p:tag name="KSO_WM_DIAGRAM_VIRTUALLY_FRAME" val="{&quot;height&quot;:278.05,&quot;left&quot;:70.55,&quot;top&quot;:185.85,&quot;width&quot;:848.7}"/>
</p:tagLst>
</file>

<file path=ppt/tags/tag71.xml><?xml version="1.0" encoding="utf-8"?>
<p:tagLst xmlns:p="http://schemas.openxmlformats.org/presentationml/2006/main">
  <p:tag name="KSO_WM_DIAGRAM_VIRTUALLY_FRAME" val="{&quot;height&quot;:278.05,&quot;left&quot;:70.55,&quot;top&quot;:185.85,&quot;width&quot;:848.7}"/>
</p:tagLst>
</file>

<file path=ppt/tags/tag72.xml><?xml version="1.0" encoding="utf-8"?>
<p:tagLst xmlns:p="http://schemas.openxmlformats.org/presentationml/2006/main">
  <p:tag name="KSO_WM_DIAGRAM_VIRTUALLY_FRAME" val="{&quot;height&quot;:278.05,&quot;left&quot;:70.55,&quot;top&quot;:185.85,&quot;width&quot;:848.7}"/>
</p:tagLst>
</file>

<file path=ppt/tags/tag73.xml><?xml version="1.0" encoding="utf-8"?>
<p:tagLst xmlns:p="http://schemas.openxmlformats.org/presentationml/2006/main">
  <p:tag name="KSO_WM_DIAGRAM_VIRTUALLY_FRAME" val="{&quot;height&quot;:278.05,&quot;left&quot;:70.55,&quot;top&quot;:185.85,&quot;width&quot;:848.7}"/>
</p:tagLst>
</file>

<file path=ppt/tags/tag74.xml><?xml version="1.0" encoding="utf-8"?>
<p:tagLst xmlns:p="http://schemas.openxmlformats.org/presentationml/2006/main">
  <p:tag name="KSO_WM_DIAGRAM_VIRTUALLY_FRAME" val="{&quot;height&quot;:278.05,&quot;left&quot;:70.55,&quot;top&quot;:185.85,&quot;width&quot;:848.7}"/>
</p:tagLst>
</file>

<file path=ppt/tags/tag75.xml><?xml version="1.0" encoding="utf-8"?>
<p:tagLst xmlns:p="http://schemas.openxmlformats.org/presentationml/2006/main">
  <p:tag name="KSO_WM_DIAGRAM_VIRTUALLY_FRAME" val="{&quot;height&quot;:278.05,&quot;left&quot;:70.55,&quot;top&quot;:185.85,&quot;width&quot;:848.7}"/>
</p:tagLst>
</file>

<file path=ppt/tags/tag76.xml><?xml version="1.0" encoding="utf-8"?>
<p:tagLst xmlns:p="http://schemas.openxmlformats.org/presentationml/2006/main">
  <p:tag name="KSO_WM_DIAGRAM_VIRTUALLY_FRAME" val="{&quot;height&quot;:278.05,&quot;left&quot;:70.55,&quot;top&quot;:185.85,&quot;width&quot;:848.7}"/>
</p:tagLst>
</file>

<file path=ppt/tags/tag77.xml><?xml version="1.0" encoding="utf-8"?>
<p:tagLst xmlns:p="http://schemas.openxmlformats.org/presentationml/2006/main">
  <p:tag name="KSO_WM_DIAGRAM_VIRTUALLY_FRAME" val="{&quot;height&quot;:278.05,&quot;left&quot;:70.55,&quot;top&quot;:185.85,&quot;width&quot;:848.7}"/>
</p:tagLst>
</file>

<file path=ppt/tags/tag78.xml><?xml version="1.0" encoding="utf-8"?>
<p:tagLst xmlns:p="http://schemas.openxmlformats.org/presentationml/2006/main">
  <p:tag name="KSO_WM_DIAGRAM_VIRTUALLY_FRAME" val="{&quot;height&quot;:278.05,&quot;left&quot;:70.55,&quot;top&quot;:185.85,&quot;width&quot;:848.7}"/>
</p:tagLst>
</file>

<file path=ppt/tags/tag79.xml><?xml version="1.0" encoding="utf-8"?>
<p:tagLst xmlns:p="http://schemas.openxmlformats.org/presentationml/2006/main">
  <p:tag name="KSO_WM_DIAGRAM_VIRTUALLY_FRAME" val="{&quot;height&quot;:278.05,&quot;left&quot;:70.55,&quot;top&quot;:185.85,&quot;width&quot;:848.7}"/>
</p:tagLst>
</file>

<file path=ppt/tags/tag8.xml><?xml version="1.0" encoding="utf-8"?>
<p:tagLst xmlns:p="http://schemas.openxmlformats.org/presentationml/2006/main">
  <p:tag name="KSO_WM_DIAGRAM_VIRTUALLY_FRAME" val="{&quot;height&quot;:298.5249938964844,&quot;left&quot;:107.15,&quot;top&quot;:166.07500610351562,&quot;width&quot;:582.85}"/>
</p:tagLst>
</file>

<file path=ppt/tags/tag80.xml><?xml version="1.0" encoding="utf-8"?>
<p:tagLst xmlns:p="http://schemas.openxmlformats.org/presentationml/2006/main">
  <p:tag name="KSO_WM_DIAGRAM_VIRTUALLY_FRAME" val="{&quot;height&quot;:278.05,&quot;left&quot;:70.55,&quot;top&quot;:185.85,&quot;width&quot;:848.7}"/>
</p:tagLst>
</file>

<file path=ppt/tags/tag81.xml><?xml version="1.0" encoding="utf-8"?>
<p:tagLst xmlns:p="http://schemas.openxmlformats.org/presentationml/2006/main">
  <p:tag name="KSO_WM_DIAGRAM_VIRTUALLY_FRAME" val="{&quot;height&quot;:278.05,&quot;left&quot;:70.55,&quot;top&quot;:185.85,&quot;width&quot;:848.7}"/>
</p:tagLst>
</file>

<file path=ppt/tags/tag82.xml><?xml version="1.0" encoding="utf-8"?>
<p:tagLst xmlns:p="http://schemas.openxmlformats.org/presentationml/2006/main">
  <p:tag name="COMMONDATA" val="eyJoZGlkIjoiMzA4OGViY2E0MGZhYmY4YmU0M2ExZGNkYmFkYTFlYjkifQ=="/>
  <p:tag name="RESOURCE_RECORD_KEY" val="{&quot;70&quot;:[3312359]}"/>
</p:tagLst>
</file>

<file path=ppt/tags/tag9.xml><?xml version="1.0" encoding="utf-8"?>
<p:tagLst xmlns:p="http://schemas.openxmlformats.org/presentationml/2006/main">
  <p:tag name="KSO_WM_DIAGRAM_VIRTUALLY_FRAME" val="{&quot;height&quot;:298.5249938964844,&quot;left&quot;:107.15,&quot;top&quot;:166.07500610351562,&quot;width&quot;:582.8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思源黑体 CN Bold"/>
        <a:ea typeface="思源黑体 CN Bold"/>
        <a:cs typeface=""/>
      </a:majorFont>
      <a:minorFont>
        <a:latin typeface="思源黑体 CN Bold"/>
        <a:ea typeface="思源黑体 CN 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宋体 CN"/>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思源宋体 C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宋体 CN"/>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思源宋体 C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3915</Words>
  <Application>WPS 演示</Application>
  <PresentationFormat>宽屏</PresentationFormat>
  <Paragraphs>366</Paragraphs>
  <Slides>31</Slides>
  <Notes>30</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31</vt:i4>
      </vt:variant>
    </vt:vector>
  </HeadingPairs>
  <TitlesOfParts>
    <vt:vector size="57" baseType="lpstr">
      <vt:lpstr>Arial</vt:lpstr>
      <vt:lpstr>宋体</vt:lpstr>
      <vt:lpstr>Wingdings</vt:lpstr>
      <vt:lpstr>思源黑体 CN Bold</vt:lpstr>
      <vt:lpstr>黑体</vt:lpstr>
      <vt:lpstr>微软雅黑</vt:lpstr>
      <vt:lpstr>思源宋体 CN</vt:lpstr>
      <vt:lpstr>隶书</vt:lpstr>
      <vt:lpstr>方正粗黑宋简体</vt:lpstr>
      <vt:lpstr>Times New Roman</vt:lpstr>
      <vt:lpstr>Calibri</vt:lpstr>
      <vt:lpstr>Arial Unicode MS</vt:lpstr>
      <vt:lpstr>Calibri</vt:lpstr>
      <vt:lpstr>Arial</vt:lpstr>
      <vt:lpstr>Source Sans Pro</vt:lpstr>
      <vt:lpstr>Roboto Thin</vt:lpstr>
      <vt:lpstr>AMGDT</vt:lpstr>
      <vt:lpstr>Wingdings</vt:lpstr>
      <vt:lpstr>思源宋体 CN</vt:lpstr>
      <vt:lpstr>思源黑体 CN Bold</vt:lpstr>
      <vt:lpstr>方正粗黑宋简体</vt:lpstr>
      <vt:lpstr>方正大黑体_GBK</vt:lpstr>
      <vt:lpstr>兰米宋体</vt:lpstr>
      <vt:lpstr>Comic Sans Pro</vt:lpstr>
      <vt:lpstr>Hope Thin</vt:lpstr>
      <vt:lpstr>Office 主题​​</vt:lpstr>
      <vt:lpstr>PowerPoint 演示文稿</vt:lpstr>
      <vt:lpstr>目  录</vt:lpstr>
      <vt:lpstr>导课：</vt:lpstr>
      <vt:lpstr>导课：</vt:lpstr>
      <vt:lpstr>任务一：礼仪的概述</vt:lpstr>
      <vt:lpstr>任务一：礼仪的概述</vt:lpstr>
      <vt:lpstr>任务一：礼仪的概述</vt:lpstr>
      <vt:lpstr>任务一：礼仪的概述</vt:lpstr>
      <vt:lpstr>任务一：礼仪的概述</vt:lpstr>
      <vt:lpstr>任务一：礼仪的概述</vt:lpstr>
      <vt:lpstr>任务一：礼仪的概述</vt:lpstr>
      <vt:lpstr>任务一：礼仪的概述</vt:lpstr>
      <vt:lpstr>任务一：礼仪的概述</vt:lpstr>
      <vt:lpstr>任务一：礼仪的概述</vt:lpstr>
      <vt:lpstr>任务一：礼仪的概述</vt:lpstr>
      <vt:lpstr>任务一：礼仪的概述</vt:lpstr>
      <vt:lpstr>任务一：礼仪的概述</vt:lpstr>
      <vt:lpstr>任务一：礼仪的概述</vt:lpstr>
      <vt:lpstr>任务二：中华优秀经典礼仪</vt:lpstr>
      <vt:lpstr>任务二：中华优秀经典礼仪</vt:lpstr>
      <vt:lpstr>任务二：中华优秀经典礼仪</vt:lpstr>
      <vt:lpstr>任务二：中华优秀经典礼仪</vt:lpstr>
      <vt:lpstr>任务三 旅游职业礼仪概述</vt:lpstr>
      <vt:lpstr>任务三 旅游职业礼仪概述</vt:lpstr>
      <vt:lpstr>任务三 旅游职业礼仪概述</vt:lpstr>
      <vt:lpstr>任务三 旅游职业礼仪概述</vt:lpstr>
      <vt:lpstr>任务三 旅游职业礼仪概述</vt:lpstr>
      <vt:lpstr>任务三 旅游职业礼仪概述</vt:lpstr>
      <vt:lpstr>任务三 旅游职业礼仪概述</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云卷云舒</cp:lastModifiedBy>
  <cp:revision>16</cp:revision>
  <dcterms:created xsi:type="dcterms:W3CDTF">2023-02-13T07:49:00Z</dcterms:created>
  <dcterms:modified xsi:type="dcterms:W3CDTF">2025-12-20T08:40:24Z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7A7EC63589F74291A9A8E696DF627151_13</vt:lpwstr>
  </property>
  <property fmtid="{D5CDD505-2E9C-101B-9397-08002B2CF9AE}" pid="3" name="KSOProductBuildVer">
    <vt:lpwstr>2052-12.1.0.24034</vt:lpwstr>
  </property>
</Properties>
</file>