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
  </p:notesMasterIdLst>
  <p:handoutMasterIdLst>
    <p:handoutMasterId r:id="rId47"/>
  </p:handoutMasterIdLst>
  <p:sldIdLst>
    <p:sldId id="366" r:id="rId3"/>
    <p:sldId id="461" r:id="rId4"/>
    <p:sldId id="529" r:id="rId6"/>
    <p:sldId id="530" r:id="rId7"/>
    <p:sldId id="531" r:id="rId8"/>
    <p:sldId id="532" r:id="rId9"/>
    <p:sldId id="533" r:id="rId10"/>
    <p:sldId id="534" r:id="rId11"/>
    <p:sldId id="536" r:id="rId12"/>
    <p:sldId id="535" r:id="rId13"/>
    <p:sldId id="537" r:id="rId14"/>
    <p:sldId id="560" r:id="rId15"/>
    <p:sldId id="539" r:id="rId16"/>
    <p:sldId id="561" r:id="rId17"/>
    <p:sldId id="443" r:id="rId18"/>
    <p:sldId id="544" r:id="rId19"/>
    <p:sldId id="545" r:id="rId20"/>
    <p:sldId id="548" r:id="rId21"/>
    <p:sldId id="541" r:id="rId22"/>
    <p:sldId id="549" r:id="rId23"/>
    <p:sldId id="550" r:id="rId24"/>
    <p:sldId id="552" r:id="rId25"/>
    <p:sldId id="562" r:id="rId26"/>
    <p:sldId id="563" r:id="rId27"/>
    <p:sldId id="564" r:id="rId28"/>
    <p:sldId id="508" r:id="rId29"/>
    <p:sldId id="553" r:id="rId30"/>
    <p:sldId id="554" r:id="rId31"/>
    <p:sldId id="555" r:id="rId32"/>
    <p:sldId id="556" r:id="rId33"/>
    <p:sldId id="542" r:id="rId34"/>
    <p:sldId id="558" r:id="rId35"/>
    <p:sldId id="559" r:id="rId36"/>
    <p:sldId id="557" r:id="rId37"/>
    <p:sldId id="565" r:id="rId38"/>
    <p:sldId id="566" r:id="rId39"/>
    <p:sldId id="568" r:id="rId40"/>
    <p:sldId id="569" r:id="rId41"/>
    <p:sldId id="570" r:id="rId42"/>
    <p:sldId id="571" r:id="rId43"/>
    <p:sldId id="572" r:id="rId44"/>
    <p:sldId id="527" r:id="rId45"/>
    <p:sldId id="526" r:id="rId46"/>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4828BBC-9B2F-4CCC-9295-A53C54C46E9F}">
          <p14:sldIdLst>
            <p14:sldId id="366"/>
            <p14:sldId id="461"/>
            <p14:sldId id="529"/>
            <p14:sldId id="530"/>
            <p14:sldId id="531"/>
            <p14:sldId id="532"/>
            <p14:sldId id="533"/>
            <p14:sldId id="534"/>
            <p14:sldId id="536"/>
            <p14:sldId id="535"/>
            <p14:sldId id="537"/>
            <p14:sldId id="560"/>
            <p14:sldId id="539"/>
            <p14:sldId id="561"/>
            <p14:sldId id="443"/>
            <p14:sldId id="544"/>
            <p14:sldId id="545"/>
            <p14:sldId id="548"/>
            <p14:sldId id="541"/>
            <p14:sldId id="549"/>
            <p14:sldId id="550"/>
            <p14:sldId id="552"/>
            <p14:sldId id="562"/>
            <p14:sldId id="563"/>
            <p14:sldId id="564"/>
            <p14:sldId id="508"/>
            <p14:sldId id="553"/>
            <p14:sldId id="554"/>
            <p14:sldId id="555"/>
            <p14:sldId id="556"/>
            <p14:sldId id="542"/>
            <p14:sldId id="558"/>
            <p14:sldId id="559"/>
            <p14:sldId id="557"/>
            <p14:sldId id="565"/>
            <p14:sldId id="566"/>
            <p14:sldId id="568"/>
            <p14:sldId id="569"/>
            <p14:sldId id="570"/>
            <p14:sldId id="571"/>
            <p14:sldId id="572"/>
          </p14:sldIdLst>
        </p14:section>
        <p14:section name="无标题节" id="{DCC4D40C-6C2B-4A55-987D-33148F03297A}">
          <p14:sldIdLst>
            <p14:sldId id="527"/>
            <p14:sldId id="52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0C2"/>
    <a:srgbClr val="DDE1E4"/>
    <a:srgbClr val="D6CDD5"/>
    <a:srgbClr val="FFFFFF"/>
    <a:srgbClr val="A68B6B"/>
    <a:srgbClr val="EABE54"/>
    <a:srgbClr val="EAD59C"/>
    <a:srgbClr val="EAD59E"/>
    <a:srgbClr val="D0A267"/>
    <a:srgbClr val="EFE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19" autoAdjust="0"/>
    <p:restoredTop sz="94660"/>
  </p:normalViewPr>
  <p:slideViewPr>
    <p:cSldViewPr snapToGrid="0">
      <p:cViewPr varScale="1">
        <p:scale>
          <a:sx n="108" d="100"/>
          <a:sy n="108"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38.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宋体 CN" panose="02020400000000000000"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宋体 CN" panose="02020400000000000000"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DE8912FE-691E-4406-824C-19F36CFECA01}" type="slidenum">
              <a:rPr lang="zh-CN" altLang="zh-CN"/>
            </a:fld>
            <a:endParaRPr lang="zh-CN" altLang="zh-CN"/>
          </a:p>
        </p:txBody>
      </p:sp>
    </p:spTree>
  </p:cSld>
  <p:clrMapOvr>
    <a:masterClrMapping/>
  </p:clrMapOvr>
  <p:transition spd="slow" advClick="0" advTm="0">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97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2FA87AC6-B784-4A98-AFCE-9A5EC46D2781}" type="slidenum">
              <a:rPr lang="zh-CN" altLang="zh-CN"/>
            </a:fld>
            <a:endParaRPr lang="zh-CN" altLang="zh-CN"/>
          </a:p>
        </p:txBody>
      </p:sp>
    </p:spTree>
  </p:cSld>
  <p:clrMapOvr>
    <a:masterClrMapping/>
  </p:clrMapOvr>
  <p:transition spd="slow" advClick="0" advTm="0">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355B8F82-E24F-4965-8732-8778518BEC0A}" type="slidenum">
              <a:rPr lang="zh-CN" altLang="zh-CN"/>
            </a:fld>
            <a:endParaRPr lang="zh-CN" altLang="zh-CN"/>
          </a:p>
        </p:txBody>
      </p:sp>
    </p:spTree>
  </p:cSld>
  <p:clrMapOvr>
    <a:masterClrMapping/>
  </p:clrMapOvr>
  <p:transition spd="slow" advClick="0" advTm="0">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quarter" idx="1" hasCustomPrompt="1"/>
          </p:nvPr>
        </p:nvSpPr>
        <p:spPr>
          <a:xfrm>
            <a:off x="609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09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内容占位符 5"/>
          <p:cNvSpPr>
            <a:spLocks noGrp="1"/>
          </p:cNvSpPr>
          <p:nvPr>
            <p:ph sz="quarter" idx="4"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8" name="页脚占位符 7"/>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9" name="灯片编号占位符 8"/>
          <p:cNvSpPr>
            <a:spLocks noGrp="1"/>
          </p:cNvSpPr>
          <p:nvPr>
            <p:ph type="sldNum" sz="quarter" idx="12"/>
          </p:nvPr>
        </p:nvSpPr>
        <p:spPr>
          <a:xfrm>
            <a:off x="8737600" y="6245225"/>
            <a:ext cx="2844800" cy="476250"/>
          </a:xfrm>
        </p:spPr>
        <p:txBody>
          <a:bodyPr/>
          <a:lstStyle>
            <a:lvl1pPr>
              <a:defRPr/>
            </a:lvl1pPr>
          </a:lstStyle>
          <a:p>
            <a:fld id="{A67DF7E9-6564-40B7-BBB6-9B1E20CBB325}" type="slidenum">
              <a:rPr lang="zh-CN" altLang="zh-CN"/>
            </a:fld>
            <a:endParaRPr lang="zh-CN" altLang="zh-CN"/>
          </a:p>
        </p:txBody>
      </p:sp>
    </p:spTree>
  </p:cSld>
  <p:clrMapOvr>
    <a:masterClrMapping/>
  </p:clrMapOvr>
  <p:transition spd="slow" advClick="0" advTm="0">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TextBox 8"/>
          <p:cNvSpPr txBox="1"/>
          <p:nvPr userDrawn="1"/>
        </p:nvSpPr>
        <p:spPr>
          <a:xfrm>
            <a:off x="2885010" y="6419608"/>
            <a:ext cx="5113862" cy="400110"/>
          </a:xfrm>
          <a:prstGeom prst="rect">
            <a:avLst/>
          </a:prstGeom>
          <a:noFill/>
        </p:spPr>
        <p:txBody>
          <a:bodyPr wrap="square" rtlCol="0" anchor="ctr">
            <a:spAutoFit/>
          </a:bodyPr>
          <a:lstStyle/>
          <a:p>
            <a:r>
              <a:rPr lang="zh-CN" altLang="en-US" sz="1400" dirty="0" smtClean="0">
                <a:solidFill>
                  <a:schemeClr val="bg1"/>
                </a:solidFill>
                <a:latin typeface="微软雅黑" panose="020B0503020204020204" charset="-122"/>
                <a:ea typeface="微软雅黑" panose="020B0503020204020204" charset="-122"/>
              </a:rPr>
              <a:t>第二章</a:t>
            </a:r>
            <a:r>
              <a:rPr lang="en-US" altLang="zh-CN" sz="1600" dirty="0" smtClean="0">
                <a:solidFill>
                  <a:schemeClr val="bg1"/>
                </a:solidFill>
                <a:latin typeface="微软雅黑" panose="020B0503020204020204" charset="-122"/>
                <a:ea typeface="微软雅黑" panose="020B0503020204020204" charset="-122"/>
              </a:rPr>
              <a:t> </a:t>
            </a:r>
            <a:r>
              <a:rPr lang="zh-CN" altLang="en-US" sz="2000" baseline="0" dirty="0" smtClean="0">
                <a:solidFill>
                  <a:schemeClr val="bg1"/>
                </a:solidFill>
                <a:latin typeface="微软雅黑" panose="020B0503020204020204" charset="-122"/>
                <a:ea typeface="微软雅黑" panose="020B0503020204020204" charset="-122"/>
              </a:rPr>
              <a:t> 职业形象</a:t>
            </a:r>
            <a:endParaRPr lang="zh-CN" altLang="en-US" sz="2000" dirty="0">
              <a:solidFill>
                <a:schemeClr val="bg1"/>
              </a:solidFill>
              <a:latin typeface="微软雅黑" panose="020B0503020204020204" charset="-122"/>
              <a:ea typeface="微软雅黑" panose="020B0503020204020204" charset="-122"/>
            </a:endParaRPr>
          </a:p>
        </p:txBody>
      </p:sp>
      <p:sp>
        <p:nvSpPr>
          <p:cNvPr id="4" name="椭圆 3"/>
          <p:cNvSpPr/>
          <p:nvPr userDrawn="1"/>
        </p:nvSpPr>
        <p:spPr>
          <a:xfrm>
            <a:off x="692819" y="6529663"/>
            <a:ext cx="180000" cy="180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 name="椭圆 4"/>
          <p:cNvSpPr/>
          <p:nvPr userDrawn="1"/>
        </p:nvSpPr>
        <p:spPr>
          <a:xfrm>
            <a:off x="1118807" y="6529663"/>
            <a:ext cx="180000" cy="180000"/>
          </a:xfrm>
          <a:prstGeom prst="ellipse">
            <a:avLst/>
          </a:prstGeom>
          <a:solidFill>
            <a:srgbClr val="333134"/>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6" name="椭圆 5"/>
          <p:cNvSpPr/>
          <p:nvPr userDrawn="1"/>
        </p:nvSpPr>
        <p:spPr>
          <a:xfrm>
            <a:off x="1544795" y="6529663"/>
            <a:ext cx="180000" cy="180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7" name="椭圆 6"/>
          <p:cNvSpPr/>
          <p:nvPr userDrawn="1"/>
        </p:nvSpPr>
        <p:spPr>
          <a:xfrm>
            <a:off x="1970783" y="6529663"/>
            <a:ext cx="180000" cy="180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Tree>
  </p:cSld>
  <p:clrMapOvr>
    <a:masterClrMapping/>
  </p:clrMapOvr>
  <p:transition spd="slow" advClick="0" advTm="0">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对角圆角 2"/>
          <p:cNvSpPr/>
          <p:nvPr userDrawn="1"/>
        </p:nvSpPr>
        <p:spPr>
          <a:xfrm>
            <a:off x="471813" y="418938"/>
            <a:ext cx="11248373" cy="6020123"/>
          </a:xfrm>
          <a:prstGeom prst="round2Diag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545157" y="508530"/>
            <a:ext cx="10515600" cy="933450"/>
          </a:xfrm>
        </p:spPr>
        <p:txBody>
          <a:bodyPr/>
          <a:lstStyle>
            <a:lvl1pPr>
              <a:defRPr sz="28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dirty="0"/>
              <a:t>单击此处编辑母版标题样式</a:t>
            </a:r>
            <a:endParaRPr lang="zh-CN" altLang="en-US" dirty="0"/>
          </a:p>
        </p:txBody>
      </p:sp>
      <p:grpSp>
        <p:nvGrpSpPr>
          <p:cNvPr id="12" name="组合 11"/>
          <p:cNvGrpSpPr/>
          <p:nvPr userDrawn="1"/>
        </p:nvGrpSpPr>
        <p:grpSpPr>
          <a:xfrm>
            <a:off x="931545" y="720998"/>
            <a:ext cx="508000" cy="508000"/>
            <a:chOff x="8731" y="2398"/>
            <a:chExt cx="988" cy="988"/>
          </a:xfrm>
          <a:effectLst/>
        </p:grpSpPr>
        <p:sp>
          <p:nvSpPr>
            <p:cNvPr id="10" name="圆角矩形 9"/>
            <p:cNvSpPr/>
            <p:nvPr userDrawn="1"/>
          </p:nvSpPr>
          <p:spPr>
            <a:xfrm rot="2580000">
              <a:off x="8847" y="2514"/>
              <a:ext cx="757" cy="757"/>
            </a:xfrm>
            <a:prstGeom prst="roundRect">
              <a:avLst/>
            </a:prstGeom>
            <a:solidFill>
              <a:srgbClr val="D6D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userDrawn="1"/>
          </p:nvSpPr>
          <p:spPr>
            <a:xfrm rot="2580000">
              <a:off x="8731" y="2398"/>
              <a:ext cx="989" cy="989"/>
            </a:xfrm>
            <a:prstGeom prst="roundRect">
              <a:avLst/>
            </a:prstGeom>
            <a:noFill/>
            <a:ln>
              <a:solidFill>
                <a:srgbClr val="D6D0C2"/>
              </a:solidFill>
            </a:ln>
            <a:extLst>
              <a:ext uri="{909E8E84-426E-40DD-AFC4-6F175D3DCCD1}">
                <a14:hiddenFill xmlns:a14="http://schemas.microsoft.com/office/drawing/2010/main">
                  <a:solidFill>
                    <a:srgbClr val="E7E4D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anim calcmode="lin" valueType="num">
                                      <p:cBhvr>
                                        <p:cTn id="1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858760" y="5991225"/>
            <a:ext cx="2743200" cy="365125"/>
          </a:xfrm>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1.jpe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defRPr>
            </a:lvl1pPr>
          </a:lstStyle>
          <a:p>
            <a:fld id="{EDBE0CD0-FE0E-478F-886C-4423D80058E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defRPr>
            </a:lvl1pPr>
          </a:lstStyle>
          <a:p>
            <a:fld id="{40E0B2B7-3355-42C3-95FA-5BAAC6640C9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advClick="0" advTm="0">
    <p:wipe dir="d"/>
  </p:transition>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6.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3" Type="http://schemas.openxmlformats.org/officeDocument/2006/relationships/slideLayout" Target="../slideLayouts/slideLayout6.xml"/><Relationship Id="rId12" Type="http://schemas.openxmlformats.org/officeDocument/2006/relationships/image" Target="../media/image21.png"/><Relationship Id="rId11" Type="http://schemas.openxmlformats.org/officeDocument/2006/relationships/image" Target="../media/image20.png"/><Relationship Id="rId10" Type="http://schemas.openxmlformats.org/officeDocument/2006/relationships/image" Target="../media/image19.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2.png"/><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9" Type="http://schemas.openxmlformats.org/officeDocument/2006/relationships/slideLayout" Target="../slideLayouts/slideLayout6.xml"/><Relationship Id="rId18" Type="http://schemas.openxmlformats.org/officeDocument/2006/relationships/image" Target="../media/image40.png"/><Relationship Id="rId17" Type="http://schemas.openxmlformats.org/officeDocument/2006/relationships/image" Target="../media/image39.png"/><Relationship Id="rId16" Type="http://schemas.openxmlformats.org/officeDocument/2006/relationships/image" Target="../media/image38.png"/><Relationship Id="rId15" Type="http://schemas.openxmlformats.org/officeDocument/2006/relationships/image" Target="../media/image37.png"/><Relationship Id="rId14" Type="http://schemas.openxmlformats.org/officeDocument/2006/relationships/image" Target="../media/image36.png"/><Relationship Id="rId13" Type="http://schemas.openxmlformats.org/officeDocument/2006/relationships/image" Target="../media/image35.png"/><Relationship Id="rId12" Type="http://schemas.openxmlformats.org/officeDocument/2006/relationships/image" Target="../media/image34.png"/><Relationship Id="rId11" Type="http://schemas.openxmlformats.org/officeDocument/2006/relationships/image" Target="../media/image33.png"/><Relationship Id="rId10" Type="http://schemas.openxmlformats.org/officeDocument/2006/relationships/image" Target="../media/image32.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3.png"/></Relationships>
</file>

<file path=ppt/slides/_rels/slide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45.png"/><Relationship Id="rId13" Type="http://schemas.openxmlformats.org/officeDocument/2006/relationships/slideLayout" Target="../slideLayouts/slideLayout6.xml"/><Relationship Id="rId12" Type="http://schemas.openxmlformats.org/officeDocument/2006/relationships/image" Target="../media/image19.png"/><Relationship Id="rId11" Type="http://schemas.openxmlformats.org/officeDocument/2006/relationships/image" Target="../media/image18.png"/><Relationship Id="rId10" Type="http://schemas.openxmlformats.org/officeDocument/2006/relationships/image" Target="../media/image17.pn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1" Type="http://schemas.openxmlformats.org/officeDocument/2006/relationships/slideLayout" Target="../slideLayouts/slideLayout6.xml"/><Relationship Id="rId20" Type="http://schemas.openxmlformats.org/officeDocument/2006/relationships/tags" Target="../tags/tag34.xml"/><Relationship Id="rId2" Type="http://schemas.openxmlformats.org/officeDocument/2006/relationships/tags" Target="../tags/tag16.xml"/><Relationship Id="rId19" Type="http://schemas.openxmlformats.org/officeDocument/2006/relationships/tags" Target="../tags/tag33.xml"/><Relationship Id="rId18" Type="http://schemas.openxmlformats.org/officeDocument/2006/relationships/tags" Target="../tags/tag32.xml"/><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6.jpeg"/><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0.jpeg"/><Relationship Id="rId1" Type="http://schemas.openxmlformats.org/officeDocument/2006/relationships/image" Target="../media/image49.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5.jpeg"/><Relationship Id="rId1" Type="http://schemas.openxmlformats.org/officeDocument/2006/relationships/image" Target="../media/image54.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8.em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1.emf"/><Relationship Id="rId1" Type="http://schemas.openxmlformats.org/officeDocument/2006/relationships/image" Target="../media/image60.emf"/></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image" Target="../media/image6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image" Target="../media/image65.jpe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68.png"/><Relationship Id="rId3" Type="http://schemas.openxmlformats.org/officeDocument/2006/relationships/tags" Target="../tags/tag37.xml"/><Relationship Id="rId2" Type="http://schemas.microsoft.com/office/2007/relationships/media" Target="../media/media1.mp4"/><Relationship Id="rId1" Type="http://schemas.openxmlformats.org/officeDocument/2006/relationships/video" Target="../media/media1.mp4"/></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9.jpe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3.png"/><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139350" y="2447436"/>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项</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3045919" y="2447436"/>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目</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5772398" y="2435757"/>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通</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2443908" cy="1832931"/>
          </a:xfrm>
          <a:prstGeom prst="rect">
            <a:avLst/>
          </a:prstGeom>
        </p:spPr>
      </p:pic>
      <p:sp>
        <p:nvSpPr>
          <p:cNvPr id="2" name="椭圆 1"/>
          <p:cNvSpPr/>
          <p:nvPr/>
        </p:nvSpPr>
        <p:spPr bwMode="auto">
          <a:xfrm>
            <a:off x="6676638" y="2435757"/>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3" name="TextBox 42"/>
          <p:cNvSpPr txBox="1"/>
          <p:nvPr/>
        </p:nvSpPr>
        <p:spPr>
          <a:xfrm>
            <a:off x="4631727" y="3801880"/>
            <a:ext cx="3430747" cy="523220"/>
          </a:xfrm>
          <a:prstGeom prst="rect">
            <a:avLst/>
          </a:prstGeom>
          <a:noFill/>
          <a:ln w="9525">
            <a:noFill/>
          </a:ln>
        </p:spPr>
        <p:txBody>
          <a:bodyPr wrap="none">
            <a:spAutoFit/>
          </a:bodyPr>
          <a:lstStyle/>
          <a:p>
            <a:pPr eaLnBrk="1" hangingPunct="1"/>
            <a:r>
              <a:rPr lang="zh-CN" altLang="en-US" sz="2800" b="1" dirty="0">
                <a:latin typeface="方正粗黑宋简体" panose="02000000000000000000" charset="-122"/>
                <a:ea typeface="方正粗黑宋简体" panose="02000000000000000000" charset="-122"/>
              </a:rPr>
              <a:t>内正其心，外正</a:t>
            </a:r>
            <a:r>
              <a:rPr lang="zh-CN" altLang="en-US" sz="2800" b="1" dirty="0" smtClean="0">
                <a:latin typeface="方正粗黑宋简体" panose="02000000000000000000" charset="-122"/>
                <a:ea typeface="方正粗黑宋简体" panose="02000000000000000000" charset="-122"/>
              </a:rPr>
              <a:t>其形</a:t>
            </a:r>
            <a:endParaRPr lang="zh-CN" altLang="en-US" sz="2800" b="1" dirty="0">
              <a:latin typeface="方正粗黑宋简体" panose="02000000000000000000" charset="-122"/>
              <a:ea typeface="方正粗黑宋简体" panose="02000000000000000000" charset="-122"/>
            </a:endParaRPr>
          </a:p>
        </p:txBody>
      </p:sp>
      <p:sp>
        <p:nvSpPr>
          <p:cNvPr id="10" name="椭圆 9"/>
          <p:cNvSpPr/>
          <p:nvPr/>
        </p:nvSpPr>
        <p:spPr bwMode="auto">
          <a:xfrm>
            <a:off x="4045174" y="2452877"/>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三</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bldLvl="0" animBg="1"/>
      <p:bldP spid="2" grpId="0" bldLvl="0" animBg="1"/>
      <p:bldP spid="23"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三、称呼礼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7" name="矩形 6"/>
          <p:cNvSpPr/>
          <p:nvPr/>
        </p:nvSpPr>
        <p:spPr>
          <a:xfrm>
            <a:off x="1997475" y="1977110"/>
            <a:ext cx="6147629" cy="2631490"/>
          </a:xfrm>
          <a:prstGeom prst="rect">
            <a:avLst/>
          </a:prstGeom>
        </p:spPr>
        <p:txBody>
          <a:bodyPr wrap="square">
            <a:spAutoFit/>
          </a:bodyPr>
          <a:lstStyle/>
          <a:p>
            <a:pPr>
              <a:lnSpc>
                <a:spcPct val="150000"/>
              </a:lnSpc>
            </a:pPr>
            <a:r>
              <a:rPr lang="zh-CN" altLang="en-US" sz="2000" dirty="0" smtClean="0">
                <a:solidFill>
                  <a:srgbClr val="FF0000"/>
                </a:solidFill>
                <a:latin typeface="微软雅黑" panose="020B0503020204020204" charset="-122"/>
                <a:ea typeface="微软雅黑" panose="020B0503020204020204" charset="-122"/>
                <a:sym typeface="+mn-ea"/>
              </a:rPr>
              <a:t>称呼的禁忌：</a:t>
            </a:r>
            <a:endParaRPr lang="en-US" altLang="zh-CN" sz="2000" dirty="0" smtClean="0">
              <a:solidFill>
                <a:srgbClr val="FF0000"/>
              </a:solidFill>
              <a:latin typeface="微软雅黑" panose="020B0503020204020204" charset="-122"/>
              <a:ea typeface="微软雅黑" panose="020B0503020204020204" charset="-122"/>
              <a:sym typeface="+mn-ea"/>
            </a:endParaRPr>
          </a:p>
          <a:p>
            <a:pPr>
              <a:lnSpc>
                <a:spcPct val="150000"/>
              </a:lnSpc>
            </a:pPr>
            <a:r>
              <a:rPr lang="zh-CN" altLang="en-US" dirty="0" smtClean="0">
                <a:latin typeface="微软雅黑" panose="020B0503020204020204" charset="-122"/>
                <a:ea typeface="微软雅黑" panose="020B0503020204020204" charset="-122"/>
                <a:sym typeface="+mn-ea"/>
              </a:rPr>
              <a:t>错误的称呼：裴；</a:t>
            </a:r>
            <a:endParaRPr lang="en-US" altLang="zh-CN" dirty="0" smtClean="0">
              <a:latin typeface="微软雅黑" panose="020B0503020204020204" charset="-122"/>
              <a:ea typeface="微软雅黑" panose="020B0503020204020204" charset="-122"/>
              <a:sym typeface="+mn-ea"/>
            </a:endParaRPr>
          </a:p>
          <a:p>
            <a:pPr>
              <a:lnSpc>
                <a:spcPct val="150000"/>
              </a:lnSpc>
            </a:pPr>
            <a:r>
              <a:rPr lang="zh-CN" altLang="en-US" dirty="0" smtClean="0">
                <a:latin typeface="微软雅黑" panose="020B0503020204020204" charset="-122"/>
                <a:ea typeface="微软雅黑" panose="020B0503020204020204" charset="-122"/>
                <a:sym typeface="+mn-ea"/>
              </a:rPr>
              <a:t>简化性称呼：“张局长、张处长”简化为“李局、张处”等；</a:t>
            </a:r>
            <a:endParaRPr lang="en-US" altLang="zh-CN" dirty="0" smtClean="0">
              <a:latin typeface="微软雅黑" panose="020B0503020204020204" charset="-122"/>
              <a:ea typeface="微软雅黑" panose="020B0503020204020204" charset="-122"/>
              <a:sym typeface="+mn-ea"/>
            </a:endParaRPr>
          </a:p>
          <a:p>
            <a:pPr>
              <a:lnSpc>
                <a:spcPct val="150000"/>
              </a:lnSpc>
            </a:pPr>
            <a:r>
              <a:rPr lang="zh-CN" altLang="en-US" dirty="0" smtClean="0">
                <a:latin typeface="微软雅黑" panose="020B0503020204020204" charset="-122"/>
                <a:ea typeface="微软雅黑" panose="020B0503020204020204" charset="-122"/>
                <a:sym typeface="+mn-ea"/>
              </a:rPr>
              <a:t>使用随意的称呼：兄弟、哥们儿等；</a:t>
            </a:r>
            <a:endParaRPr lang="en-US" altLang="zh-CN" dirty="0" smtClean="0">
              <a:latin typeface="微软雅黑" panose="020B0503020204020204" charset="-122"/>
              <a:ea typeface="微软雅黑" panose="020B0503020204020204" charset="-122"/>
              <a:sym typeface="+mn-ea"/>
            </a:endParaRPr>
          </a:p>
          <a:p>
            <a:pPr>
              <a:lnSpc>
                <a:spcPct val="150000"/>
              </a:lnSpc>
            </a:pPr>
            <a:r>
              <a:rPr lang="zh-CN" altLang="en-US" dirty="0" smtClean="0">
                <a:latin typeface="微软雅黑" panose="020B0503020204020204" charset="-122"/>
                <a:ea typeface="微软雅黑" panose="020B0503020204020204" charset="-122"/>
                <a:sym typeface="+mn-ea"/>
              </a:rPr>
              <a:t>五称呼：博士、院士等；</a:t>
            </a:r>
            <a:endParaRPr lang="en-US" altLang="zh-CN" dirty="0" smtClean="0">
              <a:latin typeface="微软雅黑" panose="020B0503020204020204" charset="-122"/>
              <a:ea typeface="微软雅黑" panose="020B0503020204020204" charset="-122"/>
              <a:sym typeface="+mn-ea"/>
            </a:endParaRPr>
          </a:p>
          <a:p>
            <a:pPr>
              <a:lnSpc>
                <a:spcPct val="150000"/>
              </a:lnSpc>
            </a:pPr>
            <a:r>
              <a:rPr lang="zh-CN" altLang="en-US" dirty="0" smtClean="0">
                <a:latin typeface="微软雅黑" panose="020B0503020204020204" charset="-122"/>
                <a:ea typeface="微软雅黑" panose="020B0503020204020204" charset="-122"/>
              </a:rPr>
              <a:t>亲属称呼：喂、那个穿红衣服的等；</a:t>
            </a:r>
            <a:endParaRPr lang="en-US" altLang="zh-CN" dirty="0" smtClean="0">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a:stretch>
            <a:fillRect/>
          </a:stretch>
        </p:blipFill>
        <p:spPr>
          <a:xfrm>
            <a:off x="8508759" y="2266371"/>
            <a:ext cx="2266965" cy="2342229"/>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四</a:t>
            </a:r>
            <a:r>
              <a:rPr lang="zh-CN" altLang="en-US" sz="2400" b="1" dirty="0" smtClean="0"/>
              <a:t>、问候礼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7" name="矩形 6"/>
          <p:cNvSpPr/>
          <p:nvPr/>
        </p:nvSpPr>
        <p:spPr>
          <a:xfrm>
            <a:off x="2920754" y="1615735"/>
            <a:ext cx="8584707" cy="460375"/>
          </a:xfrm>
          <a:prstGeom prst="rect">
            <a:avLst/>
          </a:prstGeom>
        </p:spPr>
        <p:txBody>
          <a:bodyPr wrap="square">
            <a:spAutoFit/>
          </a:bodyPr>
          <a:lstStyle/>
          <a:p>
            <a:pPr>
              <a:lnSpc>
                <a:spcPct val="150000"/>
              </a:lnSpc>
            </a:pPr>
            <a:endParaRPr lang="en-US" altLang="zh-CN" sz="1600" dirty="0" smtClean="0">
              <a:latin typeface="微软雅黑" panose="020B0503020204020204" charset="-122"/>
              <a:ea typeface="微软雅黑" panose="020B0503020204020204" charset="-122"/>
            </a:endParaRPr>
          </a:p>
        </p:txBody>
      </p:sp>
      <p:pic>
        <p:nvPicPr>
          <p:cNvPr id="6" name="图片 5"/>
          <p:cNvPicPr>
            <a:picLocks noChangeAspect="1"/>
          </p:cNvPicPr>
          <p:nvPr/>
        </p:nvPicPr>
        <p:blipFill rotWithShape="1">
          <a:blip r:embed="rId1"/>
          <a:srcRect l="15541" r="6753"/>
          <a:stretch>
            <a:fillRect/>
          </a:stretch>
        </p:blipFill>
        <p:spPr>
          <a:xfrm>
            <a:off x="615005" y="1894543"/>
            <a:ext cx="2164349" cy="3320368"/>
          </a:xfrm>
          <a:prstGeom prst="rect">
            <a:avLst/>
          </a:prstGeom>
        </p:spPr>
      </p:pic>
      <p:sp>
        <p:nvSpPr>
          <p:cNvPr id="2" name="文本框 1"/>
          <p:cNvSpPr txBox="1"/>
          <p:nvPr/>
        </p:nvSpPr>
        <p:spPr>
          <a:xfrm>
            <a:off x="3505835" y="1616075"/>
            <a:ext cx="7242175" cy="4763770"/>
          </a:xfrm>
          <a:prstGeom prst="rect">
            <a:avLst/>
          </a:prstGeom>
          <a:noFill/>
        </p:spPr>
        <p:txBody>
          <a:bodyPr wrap="square" rtlCol="0">
            <a:noAutofit/>
          </a:bodyPr>
          <a:p>
            <a:r>
              <a:rPr lang="zh-CN" altLang="en-US" sz="2400" b="1">
                <a:latin typeface="楷体" panose="02010609060101010101" charset="-122"/>
                <a:ea typeface="楷体" panose="02010609060101010101" charset="-122"/>
              </a:rPr>
              <a:t>（三）称呼的注意事项</a:t>
            </a:r>
            <a:endParaRPr lang="zh-CN" altLang="en-US" sz="2400" b="1">
              <a:latin typeface="楷体" panose="02010609060101010101" charset="-122"/>
              <a:ea typeface="楷体" panose="02010609060101010101" charset="-122"/>
            </a:endParaRPr>
          </a:p>
          <a:p>
            <a:r>
              <a:rPr lang="en-US" altLang="zh-CN"/>
              <a:t>1. </a:t>
            </a:r>
            <a:r>
              <a:rPr lang="zh-CN" altLang="en-US"/>
              <a:t>要根据交往双方的关系、深度、远近程度等有选择性地称呼。</a:t>
            </a:r>
            <a:endParaRPr lang="zh-CN" altLang="en-US"/>
          </a:p>
          <a:p>
            <a:r>
              <a:rPr lang="en-US" altLang="zh-CN"/>
              <a:t>2. </a:t>
            </a:r>
            <a:r>
              <a:rPr lang="zh-CN" altLang="en-US"/>
              <a:t>在称呼时要注意民族和区域的界限，根据称呼人的交往习惯来选择称呼。</a:t>
            </a:r>
            <a:endParaRPr lang="zh-CN" altLang="en-US"/>
          </a:p>
          <a:p>
            <a:r>
              <a:rPr lang="en-US" altLang="zh-CN"/>
              <a:t>3. </a:t>
            </a:r>
            <a:r>
              <a:rPr lang="zh-CN" altLang="en-US"/>
              <a:t>要注意称呼的感情色彩，给不同的交往对象被尊重之感。</a:t>
            </a:r>
            <a:endParaRPr lang="zh-CN" altLang="en-US"/>
          </a:p>
          <a:p>
            <a:r>
              <a:rPr lang="en-US" altLang="zh-CN"/>
              <a:t>4. </a:t>
            </a:r>
            <a:r>
              <a:rPr lang="zh-CN" altLang="en-US"/>
              <a:t>要区分具体场合。在不同的场合，应该采用不同的称呼。注意像一些昵称、小名或者绰号的称呼仅适用于非正式场合或者熟人之间，不可在正式场合或社交场合称呼对方的小名、绰号。</a:t>
            </a:r>
            <a:endParaRPr lang="zh-CN" altLang="en-US"/>
          </a:p>
          <a:p>
            <a:r>
              <a:rPr lang="en-US" altLang="zh-CN"/>
              <a:t>5. </a:t>
            </a:r>
            <a:r>
              <a:rPr lang="zh-CN" altLang="en-US"/>
              <a:t>注意不要以</a:t>
            </a:r>
            <a:r>
              <a:rPr lang="en-US" altLang="zh-CN"/>
              <a:t>“</a:t>
            </a:r>
            <a:r>
              <a:rPr lang="zh-CN" altLang="en-US"/>
              <a:t>喂</a:t>
            </a:r>
            <a:r>
              <a:rPr lang="en-US" altLang="zh-CN"/>
              <a:t>”“</a:t>
            </a:r>
            <a:r>
              <a:rPr lang="zh-CN" altLang="en-US"/>
              <a:t>哎</a:t>
            </a:r>
            <a:r>
              <a:rPr lang="en-US" altLang="zh-CN"/>
              <a:t>”“5 </a:t>
            </a:r>
            <a:r>
              <a:rPr lang="zh-CN" altLang="en-US"/>
              <a:t>号</a:t>
            </a:r>
            <a:r>
              <a:rPr lang="en-US" altLang="zh-CN"/>
              <a:t>”“</a:t>
            </a:r>
            <a:r>
              <a:rPr lang="zh-CN" altLang="en-US"/>
              <a:t>那个穿红衣服的</a:t>
            </a:r>
            <a:r>
              <a:rPr lang="en-US" altLang="zh-CN"/>
              <a:t>”“</a:t>
            </a:r>
            <a:r>
              <a:rPr lang="zh-CN" altLang="en-US"/>
              <a:t>卖馍馍的</a:t>
            </a:r>
            <a:r>
              <a:rPr lang="en-US" altLang="zh-CN"/>
              <a:t>”</a:t>
            </a:r>
            <a:r>
              <a:rPr lang="zh-CN" altLang="en-US"/>
              <a:t>等方式去称呼对方，显得很不礼貌，更不能不称呼对方直接进入谈话。</a:t>
            </a:r>
            <a:endParaRPr lang="zh-CN" altLang="en-US"/>
          </a:p>
          <a:p>
            <a:r>
              <a:rPr lang="en-US" altLang="zh-CN"/>
              <a:t>6. </a:t>
            </a:r>
            <a:r>
              <a:rPr lang="zh-CN" altLang="en-US"/>
              <a:t>使用称呼就高不就低。</a:t>
            </a:r>
            <a:endParaRPr lang="zh-CN" altLang="en-US"/>
          </a:p>
          <a:p>
            <a:r>
              <a:rPr lang="en-US" altLang="zh-CN"/>
              <a:t>7. </a:t>
            </a:r>
            <a:r>
              <a:rPr lang="zh-CN" altLang="en-US"/>
              <a:t>要尊重个人习惯。在不知如何称呼对方时应先请教对方。</a:t>
            </a:r>
            <a:endParaRPr lang="zh-CN" altLang="en-US"/>
          </a:p>
          <a:p>
            <a:r>
              <a:rPr lang="en-US" altLang="zh-CN"/>
              <a:t>8. </a:t>
            </a:r>
            <a:r>
              <a:rPr lang="zh-CN" altLang="en-US"/>
              <a:t>避免使用错误的称呼。有一些汉字是多音字，在做姓氏时可能会读错，如</a:t>
            </a:r>
            <a:r>
              <a:rPr lang="en-US" altLang="zh-CN"/>
              <a:t>“</a:t>
            </a:r>
            <a:r>
              <a:rPr lang="zh-CN" altLang="en-US"/>
              <a:t>仇</a:t>
            </a:r>
            <a:r>
              <a:rPr lang="en-US" altLang="zh-CN"/>
              <a:t>”</a:t>
            </a:r>
            <a:r>
              <a:rPr lang="zh-CN" altLang="en-US"/>
              <a:t>读</a:t>
            </a:r>
            <a:r>
              <a:rPr lang="en-US" altLang="zh-CN"/>
              <a:t>ch</a:t>
            </a:r>
            <a:r>
              <a:rPr lang="en-US" altLang="en-US"/>
              <a:t>ó</a:t>
            </a:r>
            <a:r>
              <a:rPr lang="en-US" altLang="zh-CN"/>
              <a:t>u</a:t>
            </a:r>
            <a:r>
              <a:rPr lang="zh-CN" altLang="en-US"/>
              <a:t>，作为姓时读</a:t>
            </a:r>
            <a:r>
              <a:rPr lang="en-US" altLang="zh-CN"/>
              <a:t>qi</a:t>
            </a:r>
            <a:r>
              <a:rPr lang="en-US" altLang="en-US"/>
              <a:t>ú</a:t>
            </a:r>
            <a:r>
              <a:rPr lang="zh-CN" altLang="en-US"/>
              <a:t>。</a:t>
            </a:r>
            <a:endParaRPr lang="zh-CN" altLang="en-US"/>
          </a:p>
          <a:p>
            <a:r>
              <a:rPr lang="en-US" altLang="zh-CN"/>
              <a:t>9. </a:t>
            </a:r>
            <a:r>
              <a:rPr lang="zh-CN" altLang="en-US"/>
              <a:t>不要使用已经过时的称呼，像</a:t>
            </a:r>
            <a:r>
              <a:rPr lang="en-US" altLang="zh-CN"/>
              <a:t>“</a:t>
            </a:r>
            <a:r>
              <a:rPr lang="zh-CN" altLang="en-US"/>
              <a:t>老爷</a:t>
            </a:r>
            <a:r>
              <a:rPr lang="en-US" altLang="zh-CN"/>
              <a:t>”“</a:t>
            </a:r>
            <a:r>
              <a:rPr lang="zh-CN" altLang="en-US"/>
              <a:t>大人</a:t>
            </a:r>
            <a:r>
              <a:rPr lang="en-US" altLang="zh-CN"/>
              <a:t>”“</a:t>
            </a:r>
            <a:r>
              <a:rPr lang="zh-CN" altLang="en-US"/>
              <a:t>长官</a:t>
            </a:r>
            <a:r>
              <a:rPr lang="en-US" altLang="zh-CN"/>
              <a:t>”</a:t>
            </a:r>
            <a:r>
              <a:rPr lang="zh-CN" altLang="en-US"/>
              <a:t>等。</a:t>
            </a:r>
            <a:endParaRPr lang="zh-CN" altLang="en-US"/>
          </a:p>
          <a:p>
            <a:r>
              <a:rPr lang="en-US" altLang="zh-CN"/>
              <a:t>10. </a:t>
            </a:r>
            <a:r>
              <a:rPr lang="zh-CN" altLang="en-US"/>
              <a:t>不使用不正式的称呼，像</a:t>
            </a:r>
            <a:r>
              <a:rPr lang="en-US" altLang="zh-CN"/>
              <a:t>“</a:t>
            </a:r>
            <a:r>
              <a:rPr lang="zh-CN" altLang="en-US"/>
              <a:t>哥们儿</a:t>
            </a:r>
            <a:r>
              <a:rPr lang="en-US" altLang="zh-CN"/>
              <a:t>”</a:t>
            </a:r>
            <a:r>
              <a:rPr lang="zh-CN" altLang="en-US"/>
              <a:t>等。</a:t>
            </a:r>
            <a:endParaRPr lang="zh-CN" altLang="en-US"/>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四</a:t>
            </a:r>
            <a:r>
              <a:rPr lang="zh-CN" altLang="en-US" sz="2400" b="1" dirty="0" smtClean="0"/>
              <a:t>、问候礼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7" name="矩形 6"/>
          <p:cNvSpPr/>
          <p:nvPr/>
        </p:nvSpPr>
        <p:spPr>
          <a:xfrm>
            <a:off x="2779395" y="1894840"/>
            <a:ext cx="8584565" cy="4554220"/>
          </a:xfrm>
          <a:prstGeom prst="rect">
            <a:avLst/>
          </a:prstGeom>
        </p:spPr>
        <p:txBody>
          <a:bodyPr wrap="square">
            <a:noAutofit/>
          </a:bodyPr>
          <a:lstStyle/>
          <a:p>
            <a:pPr>
              <a:lnSpc>
                <a:spcPct val="150000"/>
              </a:lnSpc>
            </a:pPr>
            <a:r>
              <a:rPr lang="zh-CN" altLang="en-US" sz="2000" b="1" dirty="0" smtClean="0">
                <a:latin typeface="微软雅黑" panose="020B0503020204020204" charset="-122"/>
                <a:ea typeface="微软雅黑" panose="020B0503020204020204" charset="-122"/>
                <a:sym typeface="+mn-ea"/>
              </a:rPr>
              <a:t>（一）问候</a:t>
            </a:r>
            <a:r>
              <a:rPr lang="zh-CN" altLang="en-US" sz="2000" b="1" dirty="0">
                <a:latin typeface="微软雅黑" panose="020B0503020204020204" charset="-122"/>
                <a:ea typeface="微软雅黑" panose="020B0503020204020204" charset="-122"/>
                <a:sym typeface="+mn-ea"/>
              </a:rPr>
              <a:t>礼</a:t>
            </a:r>
            <a:r>
              <a:rPr lang="zh-CN" altLang="en-US" sz="2000" b="1" dirty="0" smtClean="0">
                <a:latin typeface="微软雅黑" panose="020B0503020204020204" charset="-122"/>
                <a:ea typeface="微软雅黑" panose="020B0503020204020204" charset="-122"/>
                <a:sym typeface="+mn-ea"/>
              </a:rPr>
              <a:t>形式</a:t>
            </a:r>
            <a:endParaRPr lang="en-US" altLang="zh-CN" sz="1600" b="1" dirty="0">
              <a:latin typeface="微软雅黑" panose="020B0503020204020204" charset="-122"/>
              <a:ea typeface="微软雅黑" panose="020B0503020204020204" charset="-122"/>
              <a:sym typeface="+mn-ea"/>
            </a:endParaRPr>
          </a:p>
          <a:p>
            <a:pPr>
              <a:lnSpc>
                <a:spcPct val="150000"/>
              </a:lnSpc>
            </a:pPr>
            <a:r>
              <a:rPr lang="en-US" altLang="zh-CN" sz="1600" b="1" dirty="0">
                <a:latin typeface="微软雅黑" panose="020B0503020204020204" charset="-122"/>
                <a:ea typeface="微软雅黑" panose="020B0503020204020204" charset="-122"/>
                <a:sym typeface="+mn-ea"/>
              </a:rPr>
              <a:t>1. </a:t>
            </a:r>
            <a:r>
              <a:rPr lang="zh-CN" altLang="en-US" sz="1600" b="1" dirty="0">
                <a:latin typeface="微软雅黑" panose="020B0503020204020204" charset="-122"/>
                <a:ea typeface="微软雅黑" panose="020B0503020204020204" charset="-122"/>
                <a:sym typeface="+mn-ea"/>
              </a:rPr>
              <a:t>祝愿式</a:t>
            </a:r>
            <a:r>
              <a:rPr lang="zh-CN" altLang="en-US" sz="1600" b="1" dirty="0" smtClean="0">
                <a:latin typeface="微软雅黑" panose="020B0503020204020204" charset="-122"/>
                <a:ea typeface="微软雅黑" panose="020B0503020204020204" charset="-122"/>
                <a:sym typeface="+mn-ea"/>
              </a:rPr>
              <a:t>问候：</a:t>
            </a:r>
            <a:r>
              <a:rPr lang="zh-CN" altLang="en-US" sz="1600" dirty="0" smtClean="0">
                <a:latin typeface="微软雅黑" panose="020B0503020204020204" charset="-122"/>
                <a:ea typeface="微软雅黑" panose="020B0503020204020204" charset="-122"/>
                <a:sym typeface="+mn-ea"/>
              </a:rPr>
              <a:t>期望</a:t>
            </a:r>
            <a:r>
              <a:rPr lang="zh-CN" altLang="en-US" sz="1600" dirty="0">
                <a:latin typeface="微软雅黑" panose="020B0503020204020204" charset="-122"/>
                <a:ea typeface="微软雅黑" panose="020B0503020204020204" charset="-122"/>
                <a:sym typeface="+mn-ea"/>
              </a:rPr>
              <a:t>对方平安无事、一切都好的良好祝愿，如“您好”“早安”</a:t>
            </a:r>
            <a:r>
              <a:rPr lang="zh-CN" altLang="en-US" sz="1600" dirty="0" smtClean="0">
                <a:latin typeface="微软雅黑" panose="020B0503020204020204" charset="-122"/>
                <a:ea typeface="微软雅黑" panose="020B0503020204020204" charset="-122"/>
                <a:sym typeface="+mn-ea"/>
              </a:rPr>
              <a:t>“晚上好”等；</a:t>
            </a:r>
            <a:endParaRPr lang="zh-CN" altLang="en-US" sz="1600" dirty="0">
              <a:latin typeface="微软雅黑" panose="020B0503020204020204" charset="-122"/>
              <a:ea typeface="微软雅黑" panose="020B0503020204020204" charset="-122"/>
              <a:sym typeface="+mn-ea"/>
            </a:endParaRPr>
          </a:p>
          <a:p>
            <a:pPr>
              <a:lnSpc>
                <a:spcPct val="150000"/>
              </a:lnSpc>
            </a:pPr>
            <a:r>
              <a:rPr lang="en-US" altLang="zh-CN" sz="1600" b="1" dirty="0">
                <a:latin typeface="微软雅黑" panose="020B0503020204020204" charset="-122"/>
                <a:ea typeface="微软雅黑" panose="020B0503020204020204" charset="-122"/>
                <a:sym typeface="+mn-ea"/>
              </a:rPr>
              <a:t>2. </a:t>
            </a:r>
            <a:r>
              <a:rPr lang="zh-CN" altLang="en-US" sz="1600" b="1" dirty="0">
                <a:latin typeface="微软雅黑" panose="020B0503020204020204" charset="-122"/>
                <a:ea typeface="微软雅黑" panose="020B0503020204020204" charset="-122"/>
                <a:sym typeface="+mn-ea"/>
              </a:rPr>
              <a:t>关心式</a:t>
            </a:r>
            <a:r>
              <a:rPr lang="zh-CN" altLang="en-US" sz="1600" b="1" dirty="0" smtClean="0">
                <a:latin typeface="微软雅黑" panose="020B0503020204020204" charset="-122"/>
                <a:ea typeface="微软雅黑" panose="020B0503020204020204" charset="-122"/>
                <a:sym typeface="+mn-ea"/>
              </a:rPr>
              <a:t>问候：</a:t>
            </a:r>
            <a:r>
              <a:rPr lang="zh-CN" altLang="en-US" sz="1600" dirty="0" smtClean="0">
                <a:latin typeface="微软雅黑" panose="020B0503020204020204" charset="-122"/>
                <a:ea typeface="微软雅黑" panose="020B0503020204020204" charset="-122"/>
                <a:sym typeface="+mn-ea"/>
              </a:rPr>
              <a:t>表现</a:t>
            </a:r>
            <a:r>
              <a:rPr lang="zh-CN" altLang="en-US" sz="1600" dirty="0">
                <a:latin typeface="微软雅黑" panose="020B0503020204020204" charset="-122"/>
                <a:ea typeface="微软雅黑" panose="020B0503020204020204" charset="-122"/>
                <a:sym typeface="+mn-ea"/>
              </a:rPr>
              <a:t>对身体或生活、工作等方面的关心</a:t>
            </a:r>
            <a:r>
              <a:rPr lang="zh-CN" altLang="en-US" sz="1600" dirty="0" smtClean="0">
                <a:latin typeface="微软雅黑" panose="020B0503020204020204" charset="-122"/>
                <a:ea typeface="微软雅黑" panose="020B0503020204020204" charset="-122"/>
                <a:sym typeface="+mn-ea"/>
              </a:rPr>
              <a:t>。如</a:t>
            </a:r>
            <a:r>
              <a:rPr lang="zh-CN" altLang="en-US" sz="1600" dirty="0">
                <a:latin typeface="微软雅黑" panose="020B0503020204020204" charset="-122"/>
                <a:ea typeface="微软雅黑" panose="020B0503020204020204" charset="-122"/>
                <a:sym typeface="+mn-ea"/>
              </a:rPr>
              <a:t>：“你吃过饭了吗？</a:t>
            </a:r>
            <a:r>
              <a:rPr lang="zh-CN" altLang="en-US" sz="1600" dirty="0" smtClean="0">
                <a:latin typeface="微软雅黑" panose="020B0503020204020204" charset="-122"/>
                <a:ea typeface="微软雅黑" panose="020B0503020204020204" charset="-122"/>
                <a:sym typeface="+mn-ea"/>
              </a:rPr>
              <a:t>” “工作如何？”等；</a:t>
            </a:r>
            <a:endParaRPr lang="zh-CN" altLang="en-US" sz="1600" dirty="0">
              <a:latin typeface="微软雅黑" panose="020B0503020204020204" charset="-122"/>
              <a:ea typeface="微软雅黑" panose="020B0503020204020204" charset="-122"/>
              <a:sym typeface="+mn-ea"/>
            </a:endParaRPr>
          </a:p>
          <a:p>
            <a:pPr>
              <a:lnSpc>
                <a:spcPct val="150000"/>
              </a:lnSpc>
            </a:pPr>
            <a:r>
              <a:rPr lang="en-US" altLang="zh-CN" sz="1600" b="1" dirty="0">
                <a:latin typeface="微软雅黑" panose="020B0503020204020204" charset="-122"/>
                <a:ea typeface="微软雅黑" panose="020B0503020204020204" charset="-122"/>
                <a:sym typeface="+mn-ea"/>
              </a:rPr>
              <a:t>3. </a:t>
            </a:r>
            <a:r>
              <a:rPr lang="zh-CN" altLang="en-US" sz="1600" b="1" dirty="0">
                <a:latin typeface="微软雅黑" panose="020B0503020204020204" charset="-122"/>
                <a:ea typeface="微软雅黑" panose="020B0503020204020204" charset="-122"/>
                <a:sym typeface="+mn-ea"/>
              </a:rPr>
              <a:t>称谓式</a:t>
            </a:r>
            <a:r>
              <a:rPr lang="zh-CN" altLang="en-US" sz="1600" b="1" dirty="0" smtClean="0">
                <a:latin typeface="微软雅黑" panose="020B0503020204020204" charset="-122"/>
                <a:ea typeface="微软雅黑" panose="020B0503020204020204" charset="-122"/>
                <a:sym typeface="+mn-ea"/>
              </a:rPr>
              <a:t>问候：</a:t>
            </a:r>
            <a:r>
              <a:rPr lang="zh-CN" altLang="en-US" sz="1600" dirty="0" smtClean="0">
                <a:latin typeface="微软雅黑" panose="020B0503020204020204" charset="-122"/>
                <a:ea typeface="微软雅黑" panose="020B0503020204020204" charset="-122"/>
                <a:sym typeface="+mn-ea"/>
              </a:rPr>
              <a:t>见面</a:t>
            </a:r>
            <a:r>
              <a:rPr lang="zh-CN" altLang="en-US" sz="1600" dirty="0">
                <a:latin typeface="微软雅黑" panose="020B0503020204020204" charset="-122"/>
                <a:ea typeface="微软雅黑" panose="020B0503020204020204" charset="-122"/>
                <a:sym typeface="+mn-ea"/>
              </a:rPr>
              <a:t>或相遇时只以某种方式称呼对方，而不说或省略那些正式的问候语</a:t>
            </a:r>
            <a:r>
              <a:rPr lang="zh-CN" altLang="en-US" sz="1600" dirty="0" smtClean="0">
                <a:latin typeface="微软雅黑" panose="020B0503020204020204" charset="-122"/>
                <a:ea typeface="微软雅黑" panose="020B0503020204020204" charset="-122"/>
                <a:sym typeface="+mn-ea"/>
              </a:rPr>
              <a:t>。用于熟人之间、同事之间或同一时间多次遇到的场合，如</a:t>
            </a:r>
            <a:r>
              <a:rPr lang="zh-CN" altLang="en-US" sz="1600" dirty="0">
                <a:latin typeface="微软雅黑" panose="020B0503020204020204" charset="-122"/>
                <a:ea typeface="微软雅黑" panose="020B0503020204020204" charset="-122"/>
                <a:sym typeface="+mn-ea"/>
              </a:rPr>
              <a:t>：“王总”“小李”和“赵老师”</a:t>
            </a:r>
            <a:r>
              <a:rPr lang="zh-CN" altLang="en-US" sz="1600" dirty="0" smtClean="0">
                <a:latin typeface="微软雅黑" panose="020B0503020204020204" charset="-122"/>
                <a:ea typeface="微软雅黑" panose="020B0503020204020204" charset="-122"/>
                <a:sym typeface="+mn-ea"/>
              </a:rPr>
              <a:t>等；</a:t>
            </a:r>
            <a:endParaRPr lang="zh-CN" altLang="en-US" sz="1600" dirty="0">
              <a:latin typeface="微软雅黑" panose="020B0503020204020204" charset="-122"/>
              <a:ea typeface="微软雅黑" panose="020B0503020204020204" charset="-122"/>
              <a:sym typeface="+mn-ea"/>
            </a:endParaRPr>
          </a:p>
          <a:p>
            <a:pPr>
              <a:lnSpc>
                <a:spcPct val="150000"/>
              </a:lnSpc>
            </a:pPr>
            <a:r>
              <a:rPr lang="en-US" altLang="zh-CN" sz="1600" b="1" dirty="0">
                <a:latin typeface="微软雅黑" panose="020B0503020204020204" charset="-122"/>
                <a:ea typeface="微软雅黑" panose="020B0503020204020204" charset="-122"/>
                <a:sym typeface="+mn-ea"/>
              </a:rPr>
              <a:t>4. </a:t>
            </a:r>
            <a:r>
              <a:rPr lang="zh-CN" altLang="en-US" sz="1600" b="1" dirty="0">
                <a:latin typeface="微软雅黑" panose="020B0503020204020204" charset="-122"/>
                <a:ea typeface="微软雅黑" panose="020B0503020204020204" charset="-122"/>
                <a:sym typeface="+mn-ea"/>
              </a:rPr>
              <a:t>称赞式</a:t>
            </a:r>
            <a:r>
              <a:rPr lang="zh-CN" altLang="en-US" sz="1600" b="1" dirty="0" smtClean="0">
                <a:latin typeface="微软雅黑" panose="020B0503020204020204" charset="-122"/>
                <a:ea typeface="微软雅黑" panose="020B0503020204020204" charset="-122"/>
                <a:sym typeface="+mn-ea"/>
              </a:rPr>
              <a:t>问候：</a:t>
            </a:r>
            <a:r>
              <a:rPr lang="zh-CN" altLang="en-US" sz="1600" dirty="0" smtClean="0">
                <a:latin typeface="微软雅黑" panose="020B0503020204020204" charset="-122"/>
                <a:ea typeface="微软雅黑" panose="020B0503020204020204" charset="-122"/>
                <a:sym typeface="+mn-ea"/>
              </a:rPr>
              <a:t>人们</a:t>
            </a:r>
            <a:r>
              <a:rPr lang="zh-CN" altLang="en-US" sz="1600" dirty="0">
                <a:latin typeface="微软雅黑" panose="020B0503020204020204" charset="-122"/>
                <a:ea typeface="微软雅黑" panose="020B0503020204020204" charset="-122"/>
                <a:sym typeface="+mn-ea"/>
              </a:rPr>
              <a:t>会面时，以称赞的方式向对方致意，如：“好有气质啊”“身材保持得真好</a:t>
            </a:r>
            <a:r>
              <a:rPr lang="zh-CN" altLang="en-US" sz="1600" dirty="0" smtClean="0">
                <a:latin typeface="微软雅黑" panose="020B0503020204020204" charset="-122"/>
                <a:ea typeface="微软雅黑" panose="020B0503020204020204" charset="-122"/>
                <a:sym typeface="+mn-ea"/>
              </a:rPr>
              <a:t>” 等；</a:t>
            </a:r>
            <a:endParaRPr lang="zh-CN" altLang="en-US" sz="1600" dirty="0">
              <a:latin typeface="微软雅黑" panose="020B0503020204020204" charset="-122"/>
              <a:ea typeface="微软雅黑" panose="020B0503020204020204" charset="-122"/>
              <a:sym typeface="+mn-ea"/>
            </a:endParaRPr>
          </a:p>
          <a:p>
            <a:pPr>
              <a:lnSpc>
                <a:spcPct val="150000"/>
              </a:lnSpc>
            </a:pPr>
            <a:r>
              <a:rPr lang="en-US" altLang="zh-CN" sz="1600" b="1" dirty="0">
                <a:latin typeface="微软雅黑" panose="020B0503020204020204" charset="-122"/>
                <a:ea typeface="微软雅黑" panose="020B0503020204020204" charset="-122"/>
                <a:sym typeface="+mn-ea"/>
              </a:rPr>
              <a:t>5. </a:t>
            </a:r>
            <a:r>
              <a:rPr lang="zh-CN" altLang="en-US" sz="1600" b="1" dirty="0">
                <a:latin typeface="微软雅黑" panose="020B0503020204020204" charset="-122"/>
                <a:ea typeface="微软雅黑" panose="020B0503020204020204" charset="-122"/>
                <a:sym typeface="+mn-ea"/>
              </a:rPr>
              <a:t>特殊</a:t>
            </a:r>
            <a:r>
              <a:rPr lang="zh-CN" altLang="en-US" sz="1600" b="1" dirty="0" smtClean="0">
                <a:latin typeface="微软雅黑" panose="020B0503020204020204" charset="-122"/>
                <a:ea typeface="微软雅黑" panose="020B0503020204020204" charset="-122"/>
                <a:sym typeface="+mn-ea"/>
              </a:rPr>
              <a:t>问候：</a:t>
            </a:r>
            <a:r>
              <a:rPr lang="zh-CN" altLang="en-US" sz="1600" dirty="0" smtClean="0">
                <a:latin typeface="微软雅黑" panose="020B0503020204020204" charset="-122"/>
                <a:ea typeface="微软雅黑" panose="020B0503020204020204" charset="-122"/>
                <a:sym typeface="+mn-ea"/>
              </a:rPr>
              <a:t>特殊</a:t>
            </a:r>
            <a:r>
              <a:rPr lang="zh-CN" altLang="en-US" sz="1600" dirty="0">
                <a:latin typeface="微软雅黑" panose="020B0503020204020204" charset="-122"/>
                <a:ea typeface="微软雅黑" panose="020B0503020204020204" charset="-122"/>
                <a:sym typeface="+mn-ea"/>
              </a:rPr>
              <a:t>问候是指亲友之间在不同情况下的问候。一是节日问候</a:t>
            </a:r>
            <a:r>
              <a:rPr lang="zh-CN" altLang="en-US" sz="1600" dirty="0" smtClean="0">
                <a:latin typeface="微软雅黑" panose="020B0503020204020204" charset="-122"/>
                <a:ea typeface="微软雅黑" panose="020B0503020204020204" charset="-122"/>
                <a:sym typeface="+mn-ea"/>
              </a:rPr>
              <a:t>。二</a:t>
            </a:r>
            <a:r>
              <a:rPr lang="zh-CN" altLang="en-US" sz="1600" dirty="0">
                <a:latin typeface="微软雅黑" panose="020B0503020204020204" charset="-122"/>
                <a:ea typeface="微软雅黑" panose="020B0503020204020204" charset="-122"/>
                <a:sym typeface="+mn-ea"/>
              </a:rPr>
              <a:t>是喜庆时的问候，如对方</a:t>
            </a:r>
            <a:r>
              <a:rPr lang="zh-CN" altLang="en-US" sz="1600" dirty="0" smtClean="0">
                <a:latin typeface="微软雅黑" panose="020B0503020204020204" charset="-122"/>
                <a:ea typeface="微软雅黑" panose="020B0503020204020204" charset="-122"/>
                <a:sym typeface="+mn-ea"/>
              </a:rPr>
              <a:t>新婚等</a:t>
            </a:r>
            <a:r>
              <a:rPr lang="zh-CN" altLang="en-US" sz="1600" dirty="0">
                <a:latin typeface="微软雅黑" panose="020B0503020204020204" charset="-122"/>
                <a:ea typeface="微软雅黑" panose="020B0503020204020204" charset="-122"/>
                <a:sym typeface="+mn-ea"/>
              </a:rPr>
              <a:t>喜事时的祝愿。三是不幸时的问候和</a:t>
            </a:r>
            <a:r>
              <a:rPr lang="zh-CN" altLang="en-US" sz="1600" dirty="0" smtClean="0">
                <a:latin typeface="微软雅黑" panose="020B0503020204020204" charset="-122"/>
                <a:ea typeface="微软雅黑" panose="020B0503020204020204" charset="-122"/>
                <a:sym typeface="+mn-ea"/>
              </a:rPr>
              <a:t>安慰。</a:t>
            </a:r>
            <a:endParaRPr lang="en-US" altLang="zh-CN" sz="1600" dirty="0" smtClean="0">
              <a:latin typeface="微软雅黑" panose="020B0503020204020204" charset="-122"/>
              <a:ea typeface="微软雅黑" panose="020B0503020204020204" charset="-122"/>
            </a:endParaRPr>
          </a:p>
        </p:txBody>
      </p:sp>
      <p:pic>
        <p:nvPicPr>
          <p:cNvPr id="6" name="图片 5"/>
          <p:cNvPicPr>
            <a:picLocks noChangeAspect="1"/>
          </p:cNvPicPr>
          <p:nvPr/>
        </p:nvPicPr>
        <p:blipFill rotWithShape="1">
          <a:blip r:embed="rId1"/>
          <a:srcRect l="15541" r="6753"/>
          <a:stretch>
            <a:fillRect/>
          </a:stretch>
        </p:blipFill>
        <p:spPr>
          <a:xfrm>
            <a:off x="615005" y="1894543"/>
            <a:ext cx="2164349" cy="3320368"/>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四</a:t>
            </a:r>
            <a:r>
              <a:rPr lang="zh-CN" altLang="en-US" sz="2400" b="1" dirty="0" smtClean="0"/>
              <a:t>、问候礼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7" name="矩形 6"/>
          <p:cNvSpPr/>
          <p:nvPr/>
        </p:nvSpPr>
        <p:spPr>
          <a:xfrm>
            <a:off x="3728622" y="2093345"/>
            <a:ext cx="6977848" cy="3138170"/>
          </a:xfrm>
          <a:prstGeom prst="rect">
            <a:avLst/>
          </a:prstGeom>
        </p:spPr>
        <p:txBody>
          <a:bodyPr wrap="square">
            <a:spAutoFit/>
          </a:bodyPr>
          <a:lstStyle/>
          <a:p>
            <a:pPr>
              <a:lnSpc>
                <a:spcPct val="150000"/>
              </a:lnSpc>
            </a:pPr>
            <a:r>
              <a:rPr lang="zh-CN" altLang="en-US" sz="2000" b="1" dirty="0" smtClean="0">
                <a:latin typeface="微软雅黑" panose="020B0503020204020204" charset="-122"/>
                <a:ea typeface="微软雅黑" panose="020B0503020204020204" charset="-122"/>
                <a:sym typeface="+mn-ea"/>
              </a:rPr>
              <a:t>（二）旅游</a:t>
            </a:r>
            <a:r>
              <a:rPr lang="zh-CN" altLang="en-US" sz="2000" b="1" dirty="0">
                <a:latin typeface="微软雅黑" panose="020B0503020204020204" charset="-122"/>
                <a:ea typeface="微软雅黑" panose="020B0503020204020204" charset="-122"/>
                <a:sym typeface="+mn-ea"/>
              </a:rPr>
              <a:t>活动中问候的</a:t>
            </a:r>
            <a:r>
              <a:rPr lang="zh-CN" altLang="en-US" sz="2000" b="1" dirty="0" smtClean="0">
                <a:latin typeface="微软雅黑" panose="020B0503020204020204" charset="-122"/>
                <a:ea typeface="微软雅黑" panose="020B0503020204020204" charset="-122"/>
                <a:sym typeface="+mn-ea"/>
              </a:rPr>
              <a:t>禁忌</a:t>
            </a:r>
            <a:endParaRPr lang="zh-CN" altLang="en-US" sz="2000" b="1" dirty="0">
              <a:latin typeface="微软雅黑" panose="020B0503020204020204" charset="-122"/>
              <a:ea typeface="微软雅黑" panose="020B0503020204020204" charset="-122"/>
              <a:sym typeface="+mn-ea"/>
            </a:endParaRPr>
          </a:p>
          <a:p>
            <a:pPr>
              <a:lnSpc>
                <a:spcPct val="150000"/>
              </a:lnSpc>
            </a:pPr>
            <a:r>
              <a:rPr lang="zh-CN" altLang="en-US" sz="1600" dirty="0" smtClean="0">
                <a:latin typeface="微软雅黑" panose="020B0503020204020204" charset="-122"/>
                <a:ea typeface="微软雅黑" panose="020B0503020204020204" charset="-122"/>
                <a:sym typeface="+mn-ea"/>
              </a:rPr>
              <a:t>        问候语</a:t>
            </a:r>
            <a:r>
              <a:rPr lang="zh-CN" altLang="en-US" sz="1600" dirty="0">
                <a:latin typeface="微软雅黑" panose="020B0503020204020204" charset="-122"/>
                <a:ea typeface="微软雅黑" panose="020B0503020204020204" charset="-122"/>
                <a:sym typeface="+mn-ea"/>
              </a:rPr>
              <a:t>具有非常鲜明的民俗性、地域性。如北京人爱问别人“吃过饭了吗</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其实质就是“您好</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你要是答以“还没吃”，意思就不大对劲了。若以之问候外国人，常会被理解为“要请我吃饭”“讽刺我不具有自食其力的能力”“多管闲事”和“没话找话”等，从而引起误会。</a:t>
            </a:r>
            <a:endParaRPr lang="zh-CN" altLang="en-US" sz="1600" dirty="0">
              <a:latin typeface="微软雅黑" panose="020B0503020204020204" charset="-122"/>
              <a:ea typeface="微软雅黑" panose="020B0503020204020204" charset="-122"/>
              <a:sym typeface="+mn-ea"/>
            </a:endParaRPr>
          </a:p>
          <a:p>
            <a:pPr>
              <a:lnSpc>
                <a:spcPct val="150000"/>
              </a:lnSpc>
            </a:pPr>
            <a:r>
              <a:rPr lang="zh-CN" altLang="en-US" sz="1600" dirty="0" smtClean="0">
                <a:latin typeface="微软雅黑" panose="020B0503020204020204" charset="-122"/>
                <a:ea typeface="微软雅黑" panose="020B0503020204020204" charset="-122"/>
                <a:sym typeface="+mn-ea"/>
              </a:rPr>
              <a:t>       在</a:t>
            </a:r>
            <a:r>
              <a:rPr lang="zh-CN" altLang="en-US" sz="1600" dirty="0">
                <a:latin typeface="微软雅黑" panose="020B0503020204020204" charset="-122"/>
                <a:ea typeface="微软雅黑" panose="020B0503020204020204" charset="-122"/>
                <a:sym typeface="+mn-ea"/>
              </a:rPr>
              <a:t>旅游活动中，问候他人时不要牵涉个人私生活、个人禁忌等方面的话语。例如，一见面就问候人家“跟女朋友吹了吗？”“现在还吃不吃药？”等，都会令对方反感至极。</a:t>
            </a:r>
            <a:endParaRPr lang="en-US" altLang="zh-CN" sz="1600" dirty="0" smtClean="0">
              <a:latin typeface="微软雅黑" panose="020B0503020204020204" charset="-122"/>
              <a:ea typeface="微软雅黑" panose="020B0503020204020204" charset="-122"/>
            </a:endParaRPr>
          </a:p>
        </p:txBody>
      </p:sp>
      <p:pic>
        <p:nvPicPr>
          <p:cNvPr id="6" name="图片 5"/>
          <p:cNvPicPr>
            <a:picLocks noChangeAspect="1"/>
          </p:cNvPicPr>
          <p:nvPr/>
        </p:nvPicPr>
        <p:blipFill rotWithShape="1">
          <a:blip r:embed="rId1"/>
          <a:srcRect l="15541" r="6753"/>
          <a:stretch>
            <a:fillRect/>
          </a:stretch>
        </p:blipFill>
        <p:spPr>
          <a:xfrm>
            <a:off x="1360730" y="1912298"/>
            <a:ext cx="2164349" cy="3320368"/>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四</a:t>
            </a:r>
            <a:r>
              <a:rPr lang="zh-CN" altLang="en-US" sz="2400" b="1" dirty="0" smtClean="0"/>
              <a:t>、问候礼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7" name="矩形 6"/>
          <p:cNvSpPr/>
          <p:nvPr/>
        </p:nvSpPr>
        <p:spPr>
          <a:xfrm>
            <a:off x="3790766" y="1724013"/>
            <a:ext cx="6977848" cy="3507740"/>
          </a:xfrm>
          <a:prstGeom prst="rect">
            <a:avLst/>
          </a:prstGeom>
        </p:spPr>
        <p:txBody>
          <a:bodyPr wrap="square">
            <a:spAutoFit/>
          </a:bodyPr>
          <a:lstStyle/>
          <a:p>
            <a:pPr>
              <a:lnSpc>
                <a:spcPct val="150000"/>
              </a:lnSpc>
            </a:pPr>
            <a:r>
              <a:rPr lang="zh-CN" altLang="en-US" sz="2000" b="1" dirty="0" smtClean="0">
                <a:latin typeface="微软雅黑" panose="020B0503020204020204" charset="-122"/>
                <a:ea typeface="微软雅黑" panose="020B0503020204020204" charset="-122"/>
                <a:sym typeface="+mn-ea"/>
              </a:rPr>
              <a:t>（三）问候</a:t>
            </a:r>
            <a:r>
              <a:rPr lang="zh-CN" altLang="en-US" sz="2000" b="1" dirty="0">
                <a:latin typeface="微软雅黑" panose="020B0503020204020204" charset="-122"/>
                <a:ea typeface="微软雅黑" panose="020B0503020204020204" charset="-122"/>
                <a:sym typeface="+mn-ea"/>
              </a:rPr>
              <a:t>的礼</a:t>
            </a:r>
            <a:r>
              <a:rPr lang="zh-CN" altLang="en-US" sz="2000" b="1" dirty="0" smtClean="0">
                <a:latin typeface="微软雅黑" panose="020B0503020204020204" charset="-122"/>
                <a:ea typeface="微软雅黑" panose="020B0503020204020204" charset="-122"/>
                <a:sym typeface="+mn-ea"/>
              </a:rPr>
              <a:t>序</a:t>
            </a:r>
            <a:endParaRPr lang="zh-CN" altLang="en-US" sz="2000" b="1" dirty="0">
              <a:latin typeface="微软雅黑" panose="020B0503020204020204" charset="-122"/>
              <a:ea typeface="微软雅黑" panose="020B0503020204020204" charset="-122"/>
              <a:sym typeface="+mn-ea"/>
            </a:endParaRPr>
          </a:p>
          <a:p>
            <a:pPr>
              <a:lnSpc>
                <a:spcPct val="150000"/>
              </a:lnSpc>
            </a:pPr>
            <a:r>
              <a:rPr lang="en-US" altLang="zh-CN" sz="1600" dirty="0" smtClean="0">
                <a:latin typeface="微软雅黑" panose="020B0503020204020204" charset="-122"/>
                <a:ea typeface="微软雅黑" panose="020B0503020204020204" charset="-122"/>
                <a:sym typeface="+mn-ea"/>
              </a:rPr>
              <a:t>1.</a:t>
            </a:r>
            <a:r>
              <a:rPr lang="zh-CN" altLang="en-US" sz="1600" dirty="0" smtClean="0">
                <a:latin typeface="微软雅黑" panose="020B0503020204020204" charset="-122"/>
                <a:ea typeface="微软雅黑" panose="020B0503020204020204" charset="-122"/>
                <a:sym typeface="+mn-ea"/>
              </a:rPr>
              <a:t>主人</a:t>
            </a:r>
            <a:r>
              <a:rPr lang="zh-CN" altLang="en-US" sz="1600" dirty="0">
                <a:latin typeface="微软雅黑" panose="020B0503020204020204" charset="-122"/>
                <a:ea typeface="微软雅黑" panose="020B0503020204020204" charset="-122"/>
                <a:sym typeface="+mn-ea"/>
              </a:rPr>
              <a:t>应先问候宾客</a:t>
            </a:r>
            <a:r>
              <a:rPr lang="zh-CN" altLang="en-US" sz="1600" dirty="0" smtClean="0">
                <a:latin typeface="微软雅黑" panose="020B0503020204020204" charset="-122"/>
                <a:ea typeface="微软雅黑" panose="020B0503020204020204" charset="-122"/>
                <a:sym typeface="+mn-ea"/>
              </a:rPr>
              <a:t>；</a:t>
            </a:r>
            <a:endParaRPr lang="en-US" altLang="zh-CN" sz="1600" dirty="0" smtClean="0">
              <a:latin typeface="微软雅黑" panose="020B0503020204020204" charset="-122"/>
              <a:ea typeface="微软雅黑" panose="020B0503020204020204" charset="-122"/>
              <a:sym typeface="+mn-ea"/>
            </a:endParaRPr>
          </a:p>
          <a:p>
            <a:pPr>
              <a:lnSpc>
                <a:spcPct val="150000"/>
              </a:lnSpc>
            </a:pPr>
            <a:r>
              <a:rPr lang="en-US" altLang="zh-CN" sz="1600" dirty="0" smtClean="0">
                <a:latin typeface="微软雅黑" panose="020B0503020204020204" charset="-122"/>
                <a:ea typeface="微软雅黑" panose="020B0503020204020204" charset="-122"/>
                <a:sym typeface="+mn-ea"/>
              </a:rPr>
              <a:t>2.</a:t>
            </a:r>
            <a:r>
              <a:rPr lang="zh-CN" altLang="en-US" sz="1600" dirty="0" smtClean="0">
                <a:latin typeface="微软雅黑" panose="020B0503020204020204" charset="-122"/>
                <a:ea typeface="微软雅黑" panose="020B0503020204020204" charset="-122"/>
                <a:sym typeface="+mn-ea"/>
              </a:rPr>
              <a:t>职位</a:t>
            </a:r>
            <a:r>
              <a:rPr lang="zh-CN" altLang="en-US" sz="1600" dirty="0">
                <a:latin typeface="微软雅黑" panose="020B0503020204020204" charset="-122"/>
                <a:ea typeface="微软雅黑" panose="020B0503020204020204" charset="-122"/>
                <a:sym typeface="+mn-ea"/>
              </a:rPr>
              <a:t>低者先问候职位高者</a:t>
            </a:r>
            <a:r>
              <a:rPr lang="zh-CN" altLang="en-US" sz="1600" dirty="0" smtClean="0">
                <a:latin typeface="微软雅黑" panose="020B0503020204020204" charset="-122"/>
                <a:ea typeface="微软雅黑" panose="020B0503020204020204" charset="-122"/>
                <a:sym typeface="+mn-ea"/>
              </a:rPr>
              <a:t>；</a:t>
            </a:r>
            <a:endParaRPr lang="en-US" altLang="zh-CN" sz="1600" dirty="0" smtClean="0">
              <a:latin typeface="微软雅黑" panose="020B0503020204020204" charset="-122"/>
              <a:ea typeface="微软雅黑" panose="020B0503020204020204" charset="-122"/>
              <a:sym typeface="+mn-ea"/>
            </a:endParaRPr>
          </a:p>
          <a:p>
            <a:pPr>
              <a:lnSpc>
                <a:spcPct val="150000"/>
              </a:lnSpc>
            </a:pPr>
            <a:r>
              <a:rPr lang="en-US" altLang="zh-CN" sz="1600" dirty="0" smtClean="0">
                <a:latin typeface="微软雅黑" panose="020B0503020204020204" charset="-122"/>
                <a:ea typeface="微软雅黑" panose="020B0503020204020204" charset="-122"/>
                <a:sym typeface="+mn-ea"/>
              </a:rPr>
              <a:t>3.</a:t>
            </a:r>
            <a:r>
              <a:rPr lang="zh-CN" altLang="en-US" sz="1600" dirty="0" smtClean="0">
                <a:latin typeface="微软雅黑" panose="020B0503020204020204" charset="-122"/>
                <a:ea typeface="微软雅黑" panose="020B0503020204020204" charset="-122"/>
                <a:sym typeface="+mn-ea"/>
              </a:rPr>
              <a:t>晚辈</a:t>
            </a:r>
            <a:r>
              <a:rPr lang="zh-CN" altLang="en-US" sz="1600" dirty="0">
                <a:latin typeface="微软雅黑" panose="020B0503020204020204" charset="-122"/>
                <a:ea typeface="微软雅黑" panose="020B0503020204020204" charset="-122"/>
                <a:sym typeface="+mn-ea"/>
              </a:rPr>
              <a:t>先问候长辈</a:t>
            </a:r>
            <a:r>
              <a:rPr lang="zh-CN" altLang="en-US" sz="1600" dirty="0" smtClean="0">
                <a:latin typeface="微软雅黑" panose="020B0503020204020204" charset="-122"/>
                <a:ea typeface="微软雅黑" panose="020B0503020204020204" charset="-122"/>
                <a:sym typeface="+mn-ea"/>
              </a:rPr>
              <a:t>；</a:t>
            </a:r>
            <a:endParaRPr lang="en-US" altLang="zh-CN" sz="1600" dirty="0" smtClean="0">
              <a:latin typeface="微软雅黑" panose="020B0503020204020204" charset="-122"/>
              <a:ea typeface="微软雅黑" panose="020B0503020204020204" charset="-122"/>
              <a:sym typeface="+mn-ea"/>
            </a:endParaRPr>
          </a:p>
          <a:p>
            <a:pPr>
              <a:lnSpc>
                <a:spcPct val="150000"/>
              </a:lnSpc>
            </a:pPr>
            <a:r>
              <a:rPr lang="en-US" altLang="zh-CN" sz="1600" dirty="0" smtClean="0">
                <a:latin typeface="微软雅黑" panose="020B0503020204020204" charset="-122"/>
                <a:ea typeface="微软雅黑" panose="020B0503020204020204" charset="-122"/>
                <a:sym typeface="+mn-ea"/>
              </a:rPr>
              <a:t>4.</a:t>
            </a:r>
            <a:r>
              <a:rPr lang="zh-CN" altLang="en-US" sz="1600" dirty="0" smtClean="0">
                <a:latin typeface="微软雅黑" panose="020B0503020204020204" charset="-122"/>
                <a:ea typeface="微软雅黑" panose="020B0503020204020204" charset="-122"/>
                <a:sym typeface="+mn-ea"/>
              </a:rPr>
              <a:t>男士</a:t>
            </a:r>
            <a:r>
              <a:rPr lang="zh-CN" altLang="en-US" sz="1600" dirty="0">
                <a:latin typeface="微软雅黑" panose="020B0503020204020204" charset="-122"/>
                <a:ea typeface="微软雅黑" panose="020B0503020204020204" charset="-122"/>
                <a:sym typeface="+mn-ea"/>
              </a:rPr>
              <a:t>先问候女士</a:t>
            </a:r>
            <a:r>
              <a:rPr lang="zh-CN" altLang="en-US" sz="1600" dirty="0" smtClean="0">
                <a:latin typeface="微软雅黑" panose="020B0503020204020204" charset="-122"/>
                <a:ea typeface="微软雅黑" panose="020B0503020204020204" charset="-122"/>
                <a:sym typeface="+mn-ea"/>
              </a:rPr>
              <a:t>。</a:t>
            </a:r>
            <a:endParaRPr lang="en-US" altLang="zh-CN" sz="1600" dirty="0" smtClean="0">
              <a:latin typeface="微软雅黑" panose="020B0503020204020204" charset="-122"/>
              <a:ea typeface="微软雅黑" panose="020B0503020204020204" charset="-122"/>
              <a:sym typeface="+mn-ea"/>
            </a:endParaRPr>
          </a:p>
          <a:p>
            <a:pPr>
              <a:lnSpc>
                <a:spcPct val="150000"/>
              </a:lnSpc>
            </a:pPr>
            <a:r>
              <a:rPr lang="en-US" altLang="zh-CN" sz="1600" dirty="0" smtClean="0">
                <a:latin typeface="微软雅黑" panose="020B0503020204020204" charset="-122"/>
                <a:ea typeface="微软雅黑" panose="020B0503020204020204" charset="-122"/>
                <a:sym typeface="+mn-ea"/>
              </a:rPr>
              <a:t>5.</a:t>
            </a:r>
            <a:r>
              <a:rPr lang="zh-CN" altLang="en-US" sz="1600" dirty="0" smtClean="0">
                <a:latin typeface="微软雅黑" panose="020B0503020204020204" charset="-122"/>
                <a:ea typeface="微软雅黑" panose="020B0503020204020204" charset="-122"/>
                <a:sym typeface="+mn-ea"/>
              </a:rPr>
              <a:t>在</a:t>
            </a:r>
            <a:r>
              <a:rPr lang="zh-CN" altLang="en-US" sz="1600" dirty="0">
                <a:latin typeface="微软雅黑" panose="020B0503020204020204" charset="-122"/>
                <a:ea typeface="微软雅黑" panose="020B0503020204020204" charset="-122"/>
                <a:sym typeface="+mn-ea"/>
              </a:rPr>
              <a:t>向多人问候时，按惯例可以按“由近到远”或“由尊到卑”的顺序依此进行</a:t>
            </a:r>
            <a:r>
              <a:rPr lang="zh-CN" altLang="en-US" sz="1600" dirty="0" smtClean="0">
                <a:latin typeface="微软雅黑" panose="020B0503020204020204" charset="-122"/>
                <a:ea typeface="微软雅黑" panose="020B0503020204020204" charset="-122"/>
                <a:sym typeface="+mn-ea"/>
              </a:rPr>
              <a:t>；</a:t>
            </a:r>
            <a:endParaRPr lang="en-US" altLang="zh-CN" sz="1600" dirty="0" smtClean="0">
              <a:latin typeface="微软雅黑" panose="020B0503020204020204" charset="-122"/>
              <a:ea typeface="微软雅黑" panose="020B0503020204020204" charset="-122"/>
              <a:sym typeface="+mn-ea"/>
            </a:endParaRPr>
          </a:p>
          <a:p>
            <a:pPr>
              <a:lnSpc>
                <a:spcPct val="150000"/>
              </a:lnSpc>
            </a:pPr>
            <a:r>
              <a:rPr lang="en-US" altLang="zh-CN" sz="1600" dirty="0" smtClean="0">
                <a:latin typeface="微软雅黑" panose="020B0503020204020204" charset="-122"/>
                <a:ea typeface="微软雅黑" panose="020B0503020204020204" charset="-122"/>
                <a:sym typeface="+mn-ea"/>
              </a:rPr>
              <a:t>6.</a:t>
            </a:r>
            <a:r>
              <a:rPr lang="zh-CN" altLang="en-US" sz="1600" dirty="0" smtClean="0">
                <a:latin typeface="微软雅黑" panose="020B0503020204020204" charset="-122"/>
                <a:ea typeface="微软雅黑" panose="020B0503020204020204" charset="-122"/>
                <a:sym typeface="+mn-ea"/>
              </a:rPr>
              <a:t>人数</a:t>
            </a:r>
            <a:r>
              <a:rPr lang="zh-CN" altLang="en-US" sz="1600" dirty="0">
                <a:latin typeface="微软雅黑" panose="020B0503020204020204" charset="-122"/>
                <a:ea typeface="微软雅黑" panose="020B0503020204020204" charset="-122"/>
                <a:sym typeface="+mn-ea"/>
              </a:rPr>
              <a:t>众多时，还可以“一并问候”。若对方首先向自己问候时，则应立刻回应。</a:t>
            </a:r>
            <a:endParaRPr lang="en-US" altLang="zh-CN" sz="1600" dirty="0" smtClean="0">
              <a:latin typeface="微软雅黑" panose="020B0503020204020204" charset="-122"/>
              <a:ea typeface="微软雅黑" panose="020B0503020204020204" charset="-122"/>
            </a:endParaRPr>
          </a:p>
        </p:txBody>
      </p:sp>
      <p:pic>
        <p:nvPicPr>
          <p:cNvPr id="6" name="图片 5"/>
          <p:cNvPicPr>
            <a:picLocks noChangeAspect="1"/>
          </p:cNvPicPr>
          <p:nvPr/>
        </p:nvPicPr>
        <p:blipFill rotWithShape="1">
          <a:blip r:embed="rId1"/>
          <a:srcRect l="15541" r="6753"/>
          <a:stretch>
            <a:fillRect/>
          </a:stretch>
        </p:blipFill>
        <p:spPr>
          <a:xfrm>
            <a:off x="1360730" y="1912298"/>
            <a:ext cx="2164349" cy="3320368"/>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692650"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rPr>
              <a:t>礼</a:t>
            </a:r>
            <a:endParaRPr lang="zh-CN" altLang="en-US" dirty="0"/>
          </a:p>
        </p:txBody>
      </p:sp>
      <p:sp>
        <p:nvSpPr>
          <p:cNvPr id="5" name="圆角矩形 4"/>
          <p:cNvSpPr/>
          <p:nvPr/>
        </p:nvSpPr>
        <p:spPr>
          <a:xfrm>
            <a:off x="1564015" y="967893"/>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一、介绍礼</a:t>
            </a:r>
            <a:endParaRPr lang="zh-CN" altLang="en-US" sz="2400" b="1" dirty="0"/>
          </a:p>
        </p:txBody>
      </p:sp>
      <p:sp>
        <p:nvSpPr>
          <p:cNvPr id="4" name="标题 1"/>
          <p:cNvSpPr>
            <a:spLocks noGrp="1"/>
          </p:cNvSpPr>
          <p:nvPr>
            <p:ph type="title"/>
          </p:nvPr>
        </p:nvSpPr>
        <p:spPr>
          <a:xfrm>
            <a:off x="1392238" y="1598016"/>
            <a:ext cx="3692870" cy="572770"/>
          </a:xfrm>
        </p:spPr>
        <p:txBody>
          <a:bodyPr>
            <a:normAutofit/>
          </a:bodyPr>
          <a:lstStyle/>
          <a:p>
            <a:r>
              <a:rPr lang="en-US" altLang="zh-CN" noProof="0" dirty="0" err="1" smtClean="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介绍礼仪的重要性</a:t>
            </a:r>
            <a:endParaRPr lang="zh-CN" altLang="en-US" dirty="0"/>
          </a:p>
        </p:txBody>
      </p:sp>
      <p:sp>
        <p:nvSpPr>
          <p:cNvPr id="6" name="Text1"/>
          <p:cNvSpPr txBox="1"/>
          <p:nvPr>
            <p:custDataLst>
              <p:tags r:id="rId1"/>
            </p:custDataLst>
          </p:nvPr>
        </p:nvSpPr>
        <p:spPr>
          <a:xfrm>
            <a:off x="241739" y="1675779"/>
            <a:ext cx="11496384" cy="720348"/>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ct val="0"/>
              </a:spcBef>
              <a:spcAft>
                <a:spcPct val="0"/>
              </a:spcAft>
              <a:buClrTx/>
              <a:buSzTx/>
              <a:buFontTx/>
              <a:buNone/>
              <a:defRPr/>
            </a:pPr>
            <a:endParaRPr lang="en-US" altLang="zh-CN" sz="3200" b="1" noProof="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endParaRPr>
          </a:p>
        </p:txBody>
      </p:sp>
      <p:sp>
        <p:nvSpPr>
          <p:cNvPr id="8" name="Text2"/>
          <p:cNvSpPr/>
          <p:nvPr>
            <p:custDataLst>
              <p:tags r:id="rId2"/>
            </p:custDataLst>
          </p:nvPr>
        </p:nvSpPr>
        <p:spPr>
          <a:xfrm>
            <a:off x="5768392" y="1888821"/>
            <a:ext cx="1792546" cy="3072542"/>
          </a:xfrm>
          <a:custGeom>
            <a:avLst/>
            <a:gdLst>
              <a:gd name="connsiteX0" fmla="*/ 0 w 1792546"/>
              <a:gd name="connsiteY0" fmla="*/ 3072423 h 3072542"/>
              <a:gd name="connsiteX1" fmla="*/ 0 w 1792546"/>
              <a:gd name="connsiteY1" fmla="*/ 0 h 3072542"/>
              <a:gd name="connsiteX2" fmla="*/ 1792547 w 1792546"/>
              <a:gd name="connsiteY2" fmla="*/ 2026961 h 3072542"/>
              <a:gd name="connsiteX3" fmla="*/ 0 w 1792546"/>
              <a:gd name="connsiteY3" fmla="*/ 3072543 h 3072542"/>
            </a:gdLst>
            <a:ahLst/>
            <a:cxnLst>
              <a:cxn ang="0">
                <a:pos x="connsiteX0" y="connsiteY0"/>
              </a:cxn>
              <a:cxn ang="0">
                <a:pos x="connsiteX1" y="connsiteY1"/>
              </a:cxn>
              <a:cxn ang="0">
                <a:pos x="connsiteX2" y="connsiteY2"/>
              </a:cxn>
              <a:cxn ang="0">
                <a:pos x="connsiteX3" y="connsiteY3"/>
              </a:cxn>
            </a:cxnLst>
            <a:rect l="l" t="t" r="r" b="b"/>
            <a:pathLst>
              <a:path w="1792546" h="3072542">
                <a:moveTo>
                  <a:pt x="0" y="3072423"/>
                </a:moveTo>
                <a:lnTo>
                  <a:pt x="0" y="0"/>
                </a:lnTo>
                <a:lnTo>
                  <a:pt x="1792547" y="2026961"/>
                </a:lnTo>
                <a:lnTo>
                  <a:pt x="0" y="3072543"/>
                </a:lnTo>
                <a:close/>
              </a:path>
            </a:pathLst>
          </a:custGeom>
          <a:solidFill>
            <a:schemeClr val="accent2"/>
          </a:solidFill>
          <a:ln w="1196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Text3"/>
          <p:cNvSpPr/>
          <p:nvPr>
            <p:custDataLst>
              <p:tags r:id="rId3"/>
            </p:custDataLst>
          </p:nvPr>
        </p:nvSpPr>
        <p:spPr>
          <a:xfrm>
            <a:off x="4265959" y="1888821"/>
            <a:ext cx="1502433" cy="3072542"/>
          </a:xfrm>
          <a:custGeom>
            <a:avLst/>
            <a:gdLst>
              <a:gd name="connsiteX0" fmla="*/ 1502433 w 1502433"/>
              <a:gd name="connsiteY0" fmla="*/ 0 h 3072542"/>
              <a:gd name="connsiteX1" fmla="*/ 0 w 1502433"/>
              <a:gd name="connsiteY1" fmla="*/ 2068645 h 3072542"/>
              <a:gd name="connsiteX2" fmla="*/ 1502433 w 1502433"/>
              <a:gd name="connsiteY2" fmla="*/ 3072543 h 3072542"/>
              <a:gd name="connsiteX3" fmla="*/ 1502433 w 1502433"/>
              <a:gd name="connsiteY3" fmla="*/ 0 h 3072542"/>
            </a:gdLst>
            <a:ahLst/>
            <a:cxnLst>
              <a:cxn ang="0">
                <a:pos x="connsiteX0" y="connsiteY0"/>
              </a:cxn>
              <a:cxn ang="0">
                <a:pos x="connsiteX1" y="connsiteY1"/>
              </a:cxn>
              <a:cxn ang="0">
                <a:pos x="connsiteX2" y="connsiteY2"/>
              </a:cxn>
              <a:cxn ang="0">
                <a:pos x="connsiteX3" y="connsiteY3"/>
              </a:cxn>
            </a:cxnLst>
            <a:rect l="l" t="t" r="r" b="b"/>
            <a:pathLst>
              <a:path w="1502433" h="3072542">
                <a:moveTo>
                  <a:pt x="1502433" y="0"/>
                </a:moveTo>
                <a:lnTo>
                  <a:pt x="0" y="2068645"/>
                </a:lnTo>
                <a:lnTo>
                  <a:pt x="1502433" y="3072543"/>
                </a:lnTo>
                <a:lnTo>
                  <a:pt x="1502433" y="0"/>
                </a:lnTo>
                <a:close/>
              </a:path>
            </a:pathLst>
          </a:custGeom>
          <a:solidFill>
            <a:srgbClr val="7ED130"/>
          </a:solidFill>
          <a:ln w="1196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4"/>
          <p:cNvSpPr/>
          <p:nvPr>
            <p:custDataLst>
              <p:tags r:id="rId4"/>
            </p:custDataLst>
          </p:nvPr>
        </p:nvSpPr>
        <p:spPr>
          <a:xfrm>
            <a:off x="3555169" y="4244464"/>
            <a:ext cx="2205916" cy="2135363"/>
          </a:xfrm>
          <a:custGeom>
            <a:avLst/>
            <a:gdLst>
              <a:gd name="connsiteX0" fmla="*/ 485000 w 2205916"/>
              <a:gd name="connsiteY0" fmla="*/ 0 h 2135363"/>
              <a:gd name="connsiteX1" fmla="*/ 0 w 2205916"/>
              <a:gd name="connsiteY1" fmla="*/ 661799 h 2135363"/>
              <a:gd name="connsiteX2" fmla="*/ 2205917 w 2205916"/>
              <a:gd name="connsiteY2" fmla="*/ 2135364 h 2135363"/>
              <a:gd name="connsiteX3" fmla="*/ 2205917 w 2205916"/>
              <a:gd name="connsiteY3" fmla="*/ 1153386 h 2135363"/>
              <a:gd name="connsiteX4" fmla="*/ 485000 w 2205916"/>
              <a:gd name="connsiteY4" fmla="*/ 0 h 2135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5916" h="2135363">
                <a:moveTo>
                  <a:pt x="485000" y="0"/>
                </a:moveTo>
                <a:lnTo>
                  <a:pt x="0" y="661799"/>
                </a:lnTo>
                <a:lnTo>
                  <a:pt x="2205917" y="2135364"/>
                </a:lnTo>
                <a:lnTo>
                  <a:pt x="2205917" y="1153386"/>
                </a:lnTo>
                <a:lnTo>
                  <a:pt x="485000" y="0"/>
                </a:lnTo>
                <a:close/>
              </a:path>
            </a:pathLst>
          </a:custGeom>
          <a:solidFill>
            <a:srgbClr val="7ED130"/>
          </a:solidFill>
          <a:ln w="1196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Text5"/>
          <p:cNvSpPr/>
          <p:nvPr>
            <p:custDataLst>
              <p:tags r:id="rId5"/>
            </p:custDataLst>
          </p:nvPr>
        </p:nvSpPr>
        <p:spPr>
          <a:xfrm>
            <a:off x="5761085" y="4203858"/>
            <a:ext cx="2654622" cy="2175969"/>
          </a:xfrm>
          <a:custGeom>
            <a:avLst/>
            <a:gdLst>
              <a:gd name="connsiteX0" fmla="*/ 0 w 2654622"/>
              <a:gd name="connsiteY0" fmla="*/ 1193993 h 2175969"/>
              <a:gd name="connsiteX1" fmla="*/ 0 w 2654622"/>
              <a:gd name="connsiteY1" fmla="*/ 2175970 h 2175969"/>
              <a:gd name="connsiteX2" fmla="*/ 2654622 w 2654622"/>
              <a:gd name="connsiteY2" fmla="*/ 680964 h 2175969"/>
              <a:gd name="connsiteX3" fmla="*/ 2047444 w 2654622"/>
              <a:gd name="connsiteY3" fmla="*/ 0 h 2175969"/>
              <a:gd name="connsiteX4" fmla="*/ 0 w 2654622"/>
              <a:gd name="connsiteY4" fmla="*/ 1193993 h 217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4622" h="2175969">
                <a:moveTo>
                  <a:pt x="0" y="1193993"/>
                </a:moveTo>
                <a:lnTo>
                  <a:pt x="0" y="2175970"/>
                </a:lnTo>
                <a:lnTo>
                  <a:pt x="2654622" y="680964"/>
                </a:lnTo>
                <a:lnTo>
                  <a:pt x="2047444" y="0"/>
                </a:lnTo>
                <a:lnTo>
                  <a:pt x="0" y="1193993"/>
                </a:lnTo>
                <a:close/>
              </a:path>
            </a:pathLst>
          </a:custGeom>
          <a:solidFill>
            <a:schemeClr val="accent2"/>
          </a:solidFill>
          <a:ln w="1196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任意多边形 15[1]【1】"/>
          <p:cNvSpPr/>
          <p:nvPr>
            <p:custDataLst>
              <p:tags r:id="rId6"/>
            </p:custDataLst>
          </p:nvPr>
        </p:nvSpPr>
        <p:spPr>
          <a:xfrm>
            <a:off x="3501170" y="3547338"/>
            <a:ext cx="1313044" cy="1313040"/>
          </a:xfrm>
          <a:custGeom>
            <a:avLst/>
            <a:gdLst>
              <a:gd name="connsiteX0" fmla="*/ 1706936 w 1706935"/>
              <a:gd name="connsiteY0" fmla="*/ 853468 h 1706935"/>
              <a:gd name="connsiteX1" fmla="*/ 853468 w 1706935"/>
              <a:gd name="connsiteY1" fmla="*/ 1706936 h 1706935"/>
              <a:gd name="connsiteX2" fmla="*/ 0 w 1706935"/>
              <a:gd name="connsiteY2" fmla="*/ 853468 h 1706935"/>
              <a:gd name="connsiteX3" fmla="*/ 853468 w 1706935"/>
              <a:gd name="connsiteY3" fmla="*/ 0 h 1706935"/>
              <a:gd name="connsiteX4" fmla="*/ 1706936 w 1706935"/>
              <a:gd name="connsiteY4" fmla="*/ 853468 h 1706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934" h="1706934">
                <a:moveTo>
                  <a:pt x="1706936" y="853468"/>
                </a:moveTo>
                <a:cubicBezTo>
                  <a:pt x="1706936" y="1324825"/>
                  <a:pt x="1324825" y="1706936"/>
                  <a:pt x="853468" y="1706936"/>
                </a:cubicBezTo>
                <a:cubicBezTo>
                  <a:pt x="382111" y="1706936"/>
                  <a:pt x="0" y="1324825"/>
                  <a:pt x="0" y="853468"/>
                </a:cubicBezTo>
                <a:cubicBezTo>
                  <a:pt x="0" y="382111"/>
                  <a:pt x="382111" y="0"/>
                  <a:pt x="853468" y="0"/>
                </a:cubicBezTo>
                <a:cubicBezTo>
                  <a:pt x="1324825" y="0"/>
                  <a:pt x="1706936" y="382111"/>
                  <a:pt x="1706936" y="853468"/>
                </a:cubicBezTo>
                <a:close/>
              </a:path>
            </a:pathLst>
          </a:custGeom>
          <a:solidFill>
            <a:schemeClr val="accent2"/>
          </a:solidFill>
          <a:ln w="831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Shape1"/>
          <p:cNvSpPr/>
          <p:nvPr>
            <p:custDataLst>
              <p:tags r:id="rId7"/>
            </p:custDataLst>
          </p:nvPr>
        </p:nvSpPr>
        <p:spPr>
          <a:xfrm>
            <a:off x="3788631" y="3833892"/>
            <a:ext cx="737522" cy="739267"/>
          </a:xfrm>
          <a:custGeom>
            <a:avLst/>
            <a:gdLst>
              <a:gd name="connsiteX0" fmla="*/ 39848 w 474113"/>
              <a:gd name="connsiteY0" fmla="*/ 275291 h 475235"/>
              <a:gd name="connsiteX1" fmla="*/ 36555 w 474113"/>
              <a:gd name="connsiteY1" fmla="*/ 275291 h 475235"/>
              <a:gd name="connsiteX2" fmla="*/ 0 w 474113"/>
              <a:gd name="connsiteY2" fmla="*/ 238730 h 475235"/>
              <a:gd name="connsiteX3" fmla="*/ 36555 w 474113"/>
              <a:gd name="connsiteY3" fmla="*/ 202170 h 475235"/>
              <a:gd name="connsiteX4" fmla="*/ 39848 w 474113"/>
              <a:gd name="connsiteY4" fmla="*/ 202170 h 475235"/>
              <a:gd name="connsiteX5" fmla="*/ 201088 w 474113"/>
              <a:gd name="connsiteY5" fmla="*/ 40965 h 475235"/>
              <a:gd name="connsiteX6" fmla="*/ 201088 w 474113"/>
              <a:gd name="connsiteY6" fmla="*/ 37672 h 475235"/>
              <a:gd name="connsiteX7" fmla="*/ 219029 w 474113"/>
              <a:gd name="connsiteY7" fmla="*/ 5083 h 475235"/>
              <a:gd name="connsiteX8" fmla="*/ 256229 w 474113"/>
              <a:gd name="connsiteY8" fmla="*/ 5083 h 475235"/>
              <a:gd name="connsiteX9" fmla="*/ 274169 w 474113"/>
              <a:gd name="connsiteY9" fmla="*/ 37672 h 475235"/>
              <a:gd name="connsiteX10" fmla="*/ 274169 w 474113"/>
              <a:gd name="connsiteY10" fmla="*/ 40965 h 475235"/>
              <a:gd name="connsiteX11" fmla="*/ 435374 w 474113"/>
              <a:gd name="connsiteY11" fmla="*/ 202204 h 475235"/>
              <a:gd name="connsiteX12" fmla="*/ 438667 w 474113"/>
              <a:gd name="connsiteY12" fmla="*/ 202204 h 475235"/>
              <a:gd name="connsiteX13" fmla="*/ 474113 w 474113"/>
              <a:gd name="connsiteY13" fmla="*/ 238748 h 475235"/>
              <a:gd name="connsiteX14" fmla="*/ 438667 w 474113"/>
              <a:gd name="connsiteY14" fmla="*/ 275291 h 475235"/>
              <a:gd name="connsiteX15" fmla="*/ 435374 w 474113"/>
              <a:gd name="connsiteY15" fmla="*/ 275291 h 475235"/>
              <a:gd name="connsiteX16" fmla="*/ 274134 w 474113"/>
              <a:gd name="connsiteY16" fmla="*/ 436496 h 475235"/>
              <a:gd name="connsiteX17" fmla="*/ 274134 w 474113"/>
              <a:gd name="connsiteY17" fmla="*/ 439789 h 475235"/>
              <a:gd name="connsiteX18" fmla="*/ 237591 w 474113"/>
              <a:gd name="connsiteY18" fmla="*/ 475235 h 475235"/>
              <a:gd name="connsiteX19" fmla="*/ 201047 w 474113"/>
              <a:gd name="connsiteY19" fmla="*/ 439789 h 475235"/>
              <a:gd name="connsiteX20" fmla="*/ 201047 w 474113"/>
              <a:gd name="connsiteY20" fmla="*/ 436496 h 475235"/>
              <a:gd name="connsiteX21" fmla="*/ 39842 w 474113"/>
              <a:gd name="connsiteY21" fmla="*/ 275257 h 475235"/>
              <a:gd name="connsiteX22" fmla="*/ 39842 w 474113"/>
              <a:gd name="connsiteY22" fmla="*/ 275291 h 475235"/>
              <a:gd name="connsiteX23" fmla="*/ 237614 w 474113"/>
              <a:gd name="connsiteY23" fmla="*/ 348378 h 475235"/>
              <a:gd name="connsiteX24" fmla="*/ 347291 w 474113"/>
              <a:gd name="connsiteY24" fmla="*/ 238701 h 475235"/>
              <a:gd name="connsiteX25" fmla="*/ 237614 w 474113"/>
              <a:gd name="connsiteY25" fmla="*/ 129025 h 475235"/>
              <a:gd name="connsiteX26" fmla="*/ 127937 w 474113"/>
              <a:gd name="connsiteY26" fmla="*/ 238701 h 475235"/>
              <a:gd name="connsiteX27" fmla="*/ 237614 w 474113"/>
              <a:gd name="connsiteY27" fmla="*/ 348378 h 475235"/>
              <a:gd name="connsiteX28" fmla="*/ 237614 w 474113"/>
              <a:gd name="connsiteY28" fmla="*/ 348378 h 475235"/>
              <a:gd name="connsiteX29" fmla="*/ 237614 w 474113"/>
              <a:gd name="connsiteY29" fmla="*/ 311817 h 475235"/>
              <a:gd name="connsiteX30" fmla="*/ 174273 w 474113"/>
              <a:gd name="connsiteY30" fmla="*/ 275286 h 475235"/>
              <a:gd name="connsiteX31" fmla="*/ 174238 w 474113"/>
              <a:gd name="connsiteY31" fmla="*/ 202170 h 475235"/>
              <a:gd name="connsiteX32" fmla="*/ 237544 w 474113"/>
              <a:gd name="connsiteY32" fmla="*/ 165580 h 475235"/>
              <a:gd name="connsiteX33" fmla="*/ 310713 w 474113"/>
              <a:gd name="connsiteY33" fmla="*/ 238678 h 475235"/>
              <a:gd name="connsiteX34" fmla="*/ 237614 w 474113"/>
              <a:gd name="connsiteY34" fmla="*/ 311846 h 475235"/>
              <a:gd name="connsiteX35" fmla="*/ 237614 w 474113"/>
              <a:gd name="connsiteY35" fmla="*/ 311812 h 475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4113" h="475235">
                <a:moveTo>
                  <a:pt x="39848" y="275291"/>
                </a:moveTo>
                <a:lnTo>
                  <a:pt x="36555" y="275291"/>
                </a:lnTo>
                <a:cubicBezTo>
                  <a:pt x="16367" y="275291"/>
                  <a:pt x="0" y="258925"/>
                  <a:pt x="0" y="238730"/>
                </a:cubicBezTo>
                <a:cubicBezTo>
                  <a:pt x="0" y="218536"/>
                  <a:pt x="16367" y="202170"/>
                  <a:pt x="36555" y="202170"/>
                </a:cubicBezTo>
                <a:lnTo>
                  <a:pt x="39848" y="202170"/>
                </a:lnTo>
                <a:cubicBezTo>
                  <a:pt x="55036" y="120237"/>
                  <a:pt x="119150" y="56141"/>
                  <a:pt x="201088" y="40965"/>
                </a:cubicBezTo>
                <a:lnTo>
                  <a:pt x="201088" y="37672"/>
                </a:lnTo>
                <a:cubicBezTo>
                  <a:pt x="200681" y="24354"/>
                  <a:pt x="207558" y="11867"/>
                  <a:pt x="219029" y="5083"/>
                </a:cubicBezTo>
                <a:cubicBezTo>
                  <a:pt x="230499" y="-1694"/>
                  <a:pt x="244758" y="-1694"/>
                  <a:pt x="256229" y="5083"/>
                </a:cubicBezTo>
                <a:cubicBezTo>
                  <a:pt x="267699" y="11867"/>
                  <a:pt x="274576" y="24354"/>
                  <a:pt x="274169" y="37672"/>
                </a:cubicBezTo>
                <a:lnTo>
                  <a:pt x="274169" y="40965"/>
                </a:lnTo>
                <a:cubicBezTo>
                  <a:pt x="356102" y="56158"/>
                  <a:pt x="420204" y="120266"/>
                  <a:pt x="435374" y="202204"/>
                </a:cubicBezTo>
                <a:lnTo>
                  <a:pt x="438667" y="202204"/>
                </a:lnTo>
                <a:cubicBezTo>
                  <a:pt x="458414" y="202808"/>
                  <a:pt x="474113" y="218989"/>
                  <a:pt x="474113" y="238748"/>
                </a:cubicBezTo>
                <a:cubicBezTo>
                  <a:pt x="474113" y="258506"/>
                  <a:pt x="458414" y="274687"/>
                  <a:pt x="438667" y="275291"/>
                </a:cubicBezTo>
                <a:lnTo>
                  <a:pt x="435374" y="275291"/>
                </a:lnTo>
                <a:cubicBezTo>
                  <a:pt x="420181" y="357224"/>
                  <a:pt x="356073" y="421326"/>
                  <a:pt x="274134" y="436496"/>
                </a:cubicBezTo>
                <a:lnTo>
                  <a:pt x="274134" y="439789"/>
                </a:lnTo>
                <a:cubicBezTo>
                  <a:pt x="273530" y="459536"/>
                  <a:pt x="257349" y="475235"/>
                  <a:pt x="237591" y="475235"/>
                </a:cubicBezTo>
                <a:cubicBezTo>
                  <a:pt x="217832" y="475235"/>
                  <a:pt x="201651" y="459536"/>
                  <a:pt x="201047" y="439789"/>
                </a:cubicBezTo>
                <a:lnTo>
                  <a:pt x="201047" y="436496"/>
                </a:lnTo>
                <a:cubicBezTo>
                  <a:pt x="119115" y="421303"/>
                  <a:pt x="55013" y="357195"/>
                  <a:pt x="39842" y="275257"/>
                </a:cubicBezTo>
                <a:lnTo>
                  <a:pt x="39842" y="275291"/>
                </a:lnTo>
                <a:close/>
                <a:moveTo>
                  <a:pt x="237614" y="348378"/>
                </a:moveTo>
                <a:cubicBezTo>
                  <a:pt x="298185" y="348378"/>
                  <a:pt x="347291" y="299272"/>
                  <a:pt x="347291" y="238701"/>
                </a:cubicBezTo>
                <a:cubicBezTo>
                  <a:pt x="347291" y="178131"/>
                  <a:pt x="298185" y="129025"/>
                  <a:pt x="237614" y="129025"/>
                </a:cubicBezTo>
                <a:cubicBezTo>
                  <a:pt x="177043" y="129025"/>
                  <a:pt x="127937" y="178131"/>
                  <a:pt x="127937" y="238701"/>
                </a:cubicBezTo>
                <a:cubicBezTo>
                  <a:pt x="127937" y="299272"/>
                  <a:pt x="177043" y="348378"/>
                  <a:pt x="237614" y="348378"/>
                </a:cubicBezTo>
                <a:lnTo>
                  <a:pt x="237614" y="348378"/>
                </a:lnTo>
                <a:close/>
                <a:moveTo>
                  <a:pt x="237614" y="311817"/>
                </a:moveTo>
                <a:cubicBezTo>
                  <a:pt x="211490" y="311829"/>
                  <a:pt x="187346" y="297902"/>
                  <a:pt x="174273" y="275286"/>
                </a:cubicBezTo>
                <a:cubicBezTo>
                  <a:pt x="161199" y="252670"/>
                  <a:pt x="161188" y="224797"/>
                  <a:pt x="174238" y="202170"/>
                </a:cubicBezTo>
                <a:cubicBezTo>
                  <a:pt x="187288" y="179542"/>
                  <a:pt x="211420" y="165591"/>
                  <a:pt x="237544" y="165580"/>
                </a:cubicBezTo>
                <a:cubicBezTo>
                  <a:pt x="277933" y="165562"/>
                  <a:pt x="310695" y="198290"/>
                  <a:pt x="310713" y="238678"/>
                </a:cubicBezTo>
                <a:cubicBezTo>
                  <a:pt x="310730" y="279072"/>
                  <a:pt x="278002" y="311829"/>
                  <a:pt x="237614" y="311846"/>
                </a:cubicBezTo>
                <a:lnTo>
                  <a:pt x="237614" y="311812"/>
                </a:lnTo>
                <a:close/>
              </a:path>
            </a:pathLst>
          </a:custGeom>
          <a:solidFill>
            <a:schemeClr val="bg1"/>
          </a:solidFill>
          <a:ln w="571"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2]【1】"/>
          <p:cNvSpPr/>
          <p:nvPr>
            <p:custDataLst>
              <p:tags r:id="rId8"/>
            </p:custDataLst>
          </p:nvPr>
        </p:nvSpPr>
        <p:spPr>
          <a:xfrm>
            <a:off x="6904416" y="3547005"/>
            <a:ext cx="1313044" cy="1313040"/>
          </a:xfrm>
          <a:custGeom>
            <a:avLst/>
            <a:gdLst>
              <a:gd name="connsiteX0" fmla="*/ 1706936 w 1706935"/>
              <a:gd name="connsiteY0" fmla="*/ 853468 h 1706935"/>
              <a:gd name="connsiteX1" fmla="*/ 853468 w 1706935"/>
              <a:gd name="connsiteY1" fmla="*/ 1706936 h 1706935"/>
              <a:gd name="connsiteX2" fmla="*/ 0 w 1706935"/>
              <a:gd name="connsiteY2" fmla="*/ 853468 h 1706935"/>
              <a:gd name="connsiteX3" fmla="*/ 853468 w 1706935"/>
              <a:gd name="connsiteY3" fmla="*/ 0 h 1706935"/>
              <a:gd name="connsiteX4" fmla="*/ 1706936 w 1706935"/>
              <a:gd name="connsiteY4" fmla="*/ 853468 h 1706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934" h="1706934">
                <a:moveTo>
                  <a:pt x="1706936" y="853468"/>
                </a:moveTo>
                <a:cubicBezTo>
                  <a:pt x="1706936" y="1324825"/>
                  <a:pt x="1324825" y="1706936"/>
                  <a:pt x="853468" y="1706936"/>
                </a:cubicBezTo>
                <a:cubicBezTo>
                  <a:pt x="382111" y="1706936"/>
                  <a:pt x="0" y="1324825"/>
                  <a:pt x="0" y="853468"/>
                </a:cubicBezTo>
                <a:cubicBezTo>
                  <a:pt x="0" y="382111"/>
                  <a:pt x="382111" y="0"/>
                  <a:pt x="853468" y="0"/>
                </a:cubicBezTo>
                <a:cubicBezTo>
                  <a:pt x="1324825" y="0"/>
                  <a:pt x="1706936" y="382111"/>
                  <a:pt x="1706936" y="853468"/>
                </a:cubicBezTo>
                <a:close/>
              </a:path>
            </a:pathLst>
          </a:custGeom>
          <a:solidFill>
            <a:srgbClr val="7ED130"/>
          </a:solidFill>
          <a:ln w="831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Shape2"/>
          <p:cNvSpPr/>
          <p:nvPr>
            <p:custDataLst>
              <p:tags r:id="rId9"/>
            </p:custDataLst>
          </p:nvPr>
        </p:nvSpPr>
        <p:spPr>
          <a:xfrm>
            <a:off x="7208632" y="3833912"/>
            <a:ext cx="737560" cy="737598"/>
          </a:xfrm>
          <a:custGeom>
            <a:avLst/>
            <a:gdLst>
              <a:gd name="connsiteX0" fmla="*/ 203977 w 474137"/>
              <a:gd name="connsiteY0" fmla="*/ 237068 h 474163"/>
              <a:gd name="connsiteX1" fmla="*/ 42942 w 474137"/>
              <a:gd name="connsiteY1" fmla="*/ 165440 h 474163"/>
              <a:gd name="connsiteX2" fmla="*/ 15136 w 474137"/>
              <a:gd name="connsiteY2" fmla="*/ 165440 h 474163"/>
              <a:gd name="connsiteX3" fmla="*/ 0 w 474137"/>
              <a:gd name="connsiteY3" fmla="*/ 190398 h 474163"/>
              <a:gd name="connsiteX4" fmla="*/ 0 w 474137"/>
              <a:gd name="connsiteY4" fmla="*/ 373174 h 474163"/>
              <a:gd name="connsiteX5" fmla="*/ 16461 w 474137"/>
              <a:gd name="connsiteY5" fmla="*/ 399249 h 474163"/>
              <a:gd name="connsiteX6" fmla="*/ 177832 w 474137"/>
              <a:gd name="connsiteY6" fmla="*/ 470975 h 474163"/>
              <a:gd name="connsiteX7" fmla="*/ 190971 w 474137"/>
              <a:gd name="connsiteY7" fmla="*/ 474123 h 474163"/>
              <a:gd name="connsiteX8" fmla="*/ 205332 w 474137"/>
              <a:gd name="connsiteY8" fmla="*/ 470025 h 474163"/>
              <a:gd name="connsiteX9" fmla="*/ 220334 w 474137"/>
              <a:gd name="connsiteY9" fmla="*/ 445033 h 474163"/>
              <a:gd name="connsiteX10" fmla="*/ 220334 w 474137"/>
              <a:gd name="connsiteY10" fmla="*/ 262026 h 474163"/>
              <a:gd name="connsiteX11" fmla="*/ 203977 w 474137"/>
              <a:gd name="connsiteY11" fmla="*/ 237068 h 474163"/>
              <a:gd name="connsiteX12" fmla="*/ 203977 w 474137"/>
              <a:gd name="connsiteY12" fmla="*/ 237068 h 474163"/>
              <a:gd name="connsiteX13" fmla="*/ 444801 w 474137"/>
              <a:gd name="connsiteY13" fmla="*/ 118198 h 474163"/>
              <a:gd name="connsiteX14" fmla="*/ 429729 w 474137"/>
              <a:gd name="connsiteY14" fmla="*/ 80946 h 474163"/>
              <a:gd name="connsiteX15" fmla="*/ 259959 w 474137"/>
              <a:gd name="connsiteY15" fmla="*/ 4845 h 474163"/>
              <a:gd name="connsiteX16" fmla="*/ 214106 w 474137"/>
              <a:gd name="connsiteY16" fmla="*/ 4845 h 474163"/>
              <a:gd name="connsiteX17" fmla="*/ 44366 w 474137"/>
              <a:gd name="connsiteY17" fmla="*/ 80946 h 474163"/>
              <a:gd name="connsiteX18" fmla="*/ 29293 w 474137"/>
              <a:gd name="connsiteY18" fmla="*/ 95202 h 474163"/>
              <a:gd name="connsiteX19" fmla="*/ 44366 w 474137"/>
              <a:gd name="connsiteY19" fmla="*/ 132454 h 474163"/>
              <a:gd name="connsiteX20" fmla="*/ 222974 w 474137"/>
              <a:gd name="connsiteY20" fmla="*/ 212104 h 474163"/>
              <a:gd name="connsiteX21" fmla="*/ 237096 w 474137"/>
              <a:gd name="connsiteY21" fmla="*/ 215594 h 474163"/>
              <a:gd name="connsiteX22" fmla="*/ 251185 w 474137"/>
              <a:gd name="connsiteY22" fmla="*/ 212104 h 474163"/>
              <a:gd name="connsiteX23" fmla="*/ 429793 w 474137"/>
              <a:gd name="connsiteY23" fmla="*/ 132454 h 474163"/>
              <a:gd name="connsiteX24" fmla="*/ 444795 w 474137"/>
              <a:gd name="connsiteY24" fmla="*/ 118198 h 474163"/>
              <a:gd name="connsiteX25" fmla="*/ 444795 w 474137"/>
              <a:gd name="connsiteY25" fmla="*/ 118198 h 474163"/>
              <a:gd name="connsiteX26" fmla="*/ 474129 w 474137"/>
              <a:gd name="connsiteY26" fmla="*/ 373209 h 474163"/>
              <a:gd name="connsiteX27" fmla="*/ 474129 w 474137"/>
              <a:gd name="connsiteY27" fmla="*/ 190468 h 474163"/>
              <a:gd name="connsiteX28" fmla="*/ 458993 w 474137"/>
              <a:gd name="connsiteY28" fmla="*/ 165510 h 474163"/>
              <a:gd name="connsiteX29" fmla="*/ 431732 w 474137"/>
              <a:gd name="connsiteY29" fmla="*/ 164867 h 474163"/>
              <a:gd name="connsiteX30" fmla="*/ 269579 w 474137"/>
              <a:gd name="connsiteY30" fmla="*/ 237073 h 474163"/>
              <a:gd name="connsiteX31" fmla="*/ 253801 w 474137"/>
              <a:gd name="connsiteY31" fmla="*/ 262066 h 474163"/>
              <a:gd name="connsiteX32" fmla="*/ 253801 w 474137"/>
              <a:gd name="connsiteY32" fmla="*/ 445617 h 474163"/>
              <a:gd name="connsiteX33" fmla="*/ 268803 w 474137"/>
              <a:gd name="connsiteY33" fmla="*/ 470575 h 474163"/>
              <a:gd name="connsiteX34" fmla="*/ 283164 w 474137"/>
              <a:gd name="connsiteY34" fmla="*/ 474164 h 474163"/>
              <a:gd name="connsiteX35" fmla="*/ 296303 w 474137"/>
              <a:gd name="connsiteY35" fmla="*/ 471015 h 474163"/>
              <a:gd name="connsiteX36" fmla="*/ 458316 w 474137"/>
              <a:gd name="connsiteY36" fmla="*/ 399284 h 474163"/>
              <a:gd name="connsiteX37" fmla="*/ 474135 w 474137"/>
              <a:gd name="connsiteY37" fmla="*/ 373203 h 474163"/>
              <a:gd name="connsiteX38" fmla="*/ 474135 w 474137"/>
              <a:gd name="connsiteY38" fmla="*/ 373203 h 47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74136" h="474163">
                <a:moveTo>
                  <a:pt x="203977" y="237068"/>
                </a:moveTo>
                <a:lnTo>
                  <a:pt x="42942" y="165440"/>
                </a:lnTo>
                <a:cubicBezTo>
                  <a:pt x="34254" y="160810"/>
                  <a:pt x="23830" y="160810"/>
                  <a:pt x="15136" y="165440"/>
                </a:cubicBezTo>
                <a:cubicBezTo>
                  <a:pt x="5944" y="170406"/>
                  <a:pt x="156" y="179957"/>
                  <a:pt x="0" y="190398"/>
                </a:cubicBezTo>
                <a:lnTo>
                  <a:pt x="0" y="373174"/>
                </a:lnTo>
                <a:cubicBezTo>
                  <a:pt x="-23" y="384316"/>
                  <a:pt x="6384" y="394474"/>
                  <a:pt x="16461" y="399249"/>
                </a:cubicBezTo>
                <a:lnTo>
                  <a:pt x="177832" y="470975"/>
                </a:lnTo>
                <a:cubicBezTo>
                  <a:pt x="181913" y="473018"/>
                  <a:pt x="186410" y="474094"/>
                  <a:pt x="190971" y="474123"/>
                </a:cubicBezTo>
                <a:cubicBezTo>
                  <a:pt x="196024" y="473956"/>
                  <a:pt x="200956" y="472549"/>
                  <a:pt x="205332" y="470025"/>
                </a:cubicBezTo>
                <a:cubicBezTo>
                  <a:pt x="214419" y="464949"/>
                  <a:pt x="220126" y="455440"/>
                  <a:pt x="220334" y="445033"/>
                </a:cubicBezTo>
                <a:lnTo>
                  <a:pt x="220334" y="262026"/>
                </a:lnTo>
                <a:cubicBezTo>
                  <a:pt x="219807" y="251358"/>
                  <a:pt x="213551" y="241808"/>
                  <a:pt x="203977" y="237068"/>
                </a:cubicBezTo>
                <a:lnTo>
                  <a:pt x="203977" y="237068"/>
                </a:lnTo>
                <a:close/>
                <a:moveTo>
                  <a:pt x="444801" y="118198"/>
                </a:moveTo>
                <a:cubicBezTo>
                  <a:pt x="451509" y="103977"/>
                  <a:pt x="444766" y="87278"/>
                  <a:pt x="429729" y="80946"/>
                </a:cubicBezTo>
                <a:lnTo>
                  <a:pt x="259959" y="4845"/>
                </a:lnTo>
                <a:cubicBezTo>
                  <a:pt x="245356" y="-1615"/>
                  <a:pt x="228704" y="-1615"/>
                  <a:pt x="214106" y="4845"/>
                </a:cubicBezTo>
                <a:lnTo>
                  <a:pt x="44366" y="80946"/>
                </a:lnTo>
                <a:cubicBezTo>
                  <a:pt x="37750" y="83672"/>
                  <a:pt x="32384" y="88748"/>
                  <a:pt x="29293" y="95202"/>
                </a:cubicBezTo>
                <a:cubicBezTo>
                  <a:pt x="22620" y="109423"/>
                  <a:pt x="29357" y="126122"/>
                  <a:pt x="44366" y="132454"/>
                </a:cubicBezTo>
                <a:lnTo>
                  <a:pt x="222974" y="212104"/>
                </a:lnTo>
                <a:cubicBezTo>
                  <a:pt x="227309" y="214274"/>
                  <a:pt x="232119" y="215490"/>
                  <a:pt x="237096" y="215594"/>
                </a:cubicBezTo>
                <a:cubicBezTo>
                  <a:pt x="241982" y="215414"/>
                  <a:pt x="246780" y="214228"/>
                  <a:pt x="251185" y="212104"/>
                </a:cubicBezTo>
                <a:lnTo>
                  <a:pt x="429793" y="132454"/>
                </a:lnTo>
                <a:cubicBezTo>
                  <a:pt x="436362" y="129687"/>
                  <a:pt x="441699" y="124623"/>
                  <a:pt x="444795" y="118198"/>
                </a:cubicBezTo>
                <a:lnTo>
                  <a:pt x="444795" y="118198"/>
                </a:lnTo>
                <a:close/>
                <a:moveTo>
                  <a:pt x="474129" y="373209"/>
                </a:moveTo>
                <a:lnTo>
                  <a:pt x="474129" y="190468"/>
                </a:lnTo>
                <a:cubicBezTo>
                  <a:pt x="473938" y="180032"/>
                  <a:pt x="468156" y="170499"/>
                  <a:pt x="458993" y="165510"/>
                </a:cubicBezTo>
                <a:cubicBezTo>
                  <a:pt x="450566" y="160821"/>
                  <a:pt x="440367" y="160578"/>
                  <a:pt x="431732" y="164867"/>
                </a:cubicBezTo>
                <a:lnTo>
                  <a:pt x="269579" y="237073"/>
                </a:lnTo>
                <a:cubicBezTo>
                  <a:pt x="260168" y="241918"/>
                  <a:pt x="254125" y="251486"/>
                  <a:pt x="253801" y="262066"/>
                </a:cubicBezTo>
                <a:lnTo>
                  <a:pt x="253801" y="445617"/>
                </a:lnTo>
                <a:cubicBezTo>
                  <a:pt x="253934" y="455845"/>
                  <a:pt x="259560" y="465256"/>
                  <a:pt x="268803" y="470575"/>
                </a:cubicBezTo>
                <a:cubicBezTo>
                  <a:pt x="273208" y="472914"/>
                  <a:pt x="278151" y="474164"/>
                  <a:pt x="283164" y="474164"/>
                </a:cubicBezTo>
                <a:cubicBezTo>
                  <a:pt x="287736" y="474164"/>
                  <a:pt x="292274" y="473145"/>
                  <a:pt x="296303" y="471015"/>
                </a:cubicBezTo>
                <a:lnTo>
                  <a:pt x="458316" y="399284"/>
                </a:lnTo>
                <a:cubicBezTo>
                  <a:pt x="468138" y="394329"/>
                  <a:pt x="474280" y="384206"/>
                  <a:pt x="474135" y="373203"/>
                </a:cubicBezTo>
                <a:lnTo>
                  <a:pt x="474135" y="373203"/>
                </a:lnTo>
                <a:close/>
              </a:path>
            </a:pathLst>
          </a:custGeom>
          <a:solidFill>
            <a:schemeClr val="bg1"/>
          </a:solidFill>
          <a:ln w="56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Text6"/>
          <p:cNvSpPr txBox="1"/>
          <p:nvPr>
            <p:custDataLst>
              <p:tags r:id="rId10"/>
            </p:custDataLst>
          </p:nvPr>
        </p:nvSpPr>
        <p:spPr>
          <a:xfrm>
            <a:off x="548788" y="3645159"/>
            <a:ext cx="2707640" cy="251650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ts val="300"/>
              </a:spcBef>
              <a:spcAft>
                <a:spcPts val="300"/>
              </a:spcAft>
            </a:pPr>
            <a:r>
              <a:rPr lang="en-US" altLang="zh-CN" sz="1600">
                <a:solidFill>
                  <a:schemeClr val="tx1"/>
                </a:solidFill>
                <a:latin typeface="微软雅黑" panose="020B0503020204020204" charset="-122"/>
                <a:ea typeface="微软雅黑" panose="020B0503020204020204" charset="-122"/>
              </a:rPr>
              <a:t>研究表明，恰当的介绍礼仪可使陌生人间的信任度提升20%，加速社交进程，减少初次见面的尴尬。</a:t>
            </a:r>
            <a:endParaRPr lang="en-US" altLang="zh-CN" sz="1600">
              <a:solidFill>
                <a:schemeClr val="tx1"/>
              </a:solidFill>
              <a:latin typeface="微软雅黑" panose="020B0503020204020204" charset="-122"/>
              <a:ea typeface="微软雅黑" panose="020B0503020204020204" charset="-122"/>
            </a:endParaRPr>
          </a:p>
        </p:txBody>
      </p:sp>
      <p:sp>
        <p:nvSpPr>
          <p:cNvPr id="17" name="Text7"/>
          <p:cNvSpPr txBox="1"/>
          <p:nvPr>
            <p:custDataLst>
              <p:tags r:id="rId11"/>
            </p:custDataLst>
          </p:nvPr>
        </p:nvSpPr>
        <p:spPr>
          <a:xfrm>
            <a:off x="545613" y="2788544"/>
            <a:ext cx="2574290" cy="648335"/>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a:latin typeface="微软雅黑" panose="020B0503020204020204" charset="-122"/>
                <a:ea typeface="微软雅黑" panose="020B0503020204020204" charset="-122"/>
              </a:rPr>
              <a:t>礼仪缩短人际距离</a:t>
            </a:r>
            <a:endParaRPr lang="zh-CN" altLang="en-US" sz="2000" b="1">
              <a:latin typeface="微软雅黑" panose="020B0503020204020204" charset="-122"/>
              <a:ea typeface="微软雅黑" panose="020B0503020204020204" charset="-122"/>
            </a:endParaRPr>
          </a:p>
        </p:txBody>
      </p:sp>
      <p:sp>
        <p:nvSpPr>
          <p:cNvPr id="18" name="Text8"/>
          <p:cNvSpPr txBox="1"/>
          <p:nvPr>
            <p:custDataLst>
              <p:tags r:id="rId12"/>
            </p:custDataLst>
          </p:nvPr>
        </p:nvSpPr>
        <p:spPr>
          <a:xfrm>
            <a:off x="8614149" y="3645417"/>
            <a:ext cx="2848262" cy="2516617"/>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300"/>
              </a:spcBef>
              <a:spcAft>
                <a:spcPts val="300"/>
              </a:spcAft>
            </a:pPr>
            <a:r>
              <a:rPr lang="en-US" altLang="zh-CN" sz="1600">
                <a:solidFill>
                  <a:schemeClr val="tx1"/>
                </a:solidFill>
                <a:latin typeface="微软雅黑" panose="020B0503020204020204" charset="-122"/>
                <a:ea typeface="微软雅黑" panose="020B0503020204020204" charset="-122"/>
              </a:rPr>
              <a:t>有效的自我介绍和他人介绍能在3分钟内形成初步社交印象，为长期关系奠定良好基础，提升合作机会。</a:t>
            </a:r>
            <a:endParaRPr lang="en-US" altLang="zh-CN" sz="1600">
              <a:solidFill>
                <a:schemeClr val="tx1"/>
              </a:solidFill>
              <a:latin typeface="微软雅黑" panose="020B0503020204020204" charset="-122"/>
              <a:ea typeface="微软雅黑" panose="020B0503020204020204" charset="-122"/>
            </a:endParaRPr>
          </a:p>
        </p:txBody>
      </p:sp>
      <p:sp>
        <p:nvSpPr>
          <p:cNvPr id="19" name="Text9"/>
          <p:cNvSpPr txBox="1"/>
          <p:nvPr>
            <p:custDataLst>
              <p:tags r:id="rId13"/>
            </p:custDataLst>
          </p:nvPr>
        </p:nvSpPr>
        <p:spPr>
          <a:xfrm>
            <a:off x="8614149" y="2898678"/>
            <a:ext cx="2848262" cy="538302"/>
          </a:xfrm>
          <a:prstGeom prst="rect">
            <a:avLst/>
          </a:prstGeom>
          <a:noFill/>
        </p:spPr>
        <p:txBody>
          <a:bodyPr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latin typeface="微软雅黑" panose="020B0503020204020204" charset="-122"/>
                <a:ea typeface="微软雅黑" panose="020B0503020204020204" charset="-122"/>
              </a:rPr>
              <a:t>介绍促进关系建立</a:t>
            </a:r>
            <a:endParaRPr lang="zh-CN" altLang="en-US" sz="2000" b="1">
              <a:latin typeface="微软雅黑" panose="020B0503020204020204" charset="-122"/>
              <a:ea typeface="微软雅黑" panose="020B0503020204020204"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5154930"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564015" y="967893"/>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一、介绍礼</a:t>
            </a:r>
            <a:endParaRPr lang="zh-CN" altLang="en-US" sz="2400" b="1" dirty="0"/>
          </a:p>
        </p:txBody>
      </p:sp>
      <p:sp>
        <p:nvSpPr>
          <p:cNvPr id="20" name="标题 5"/>
          <p:cNvSpPr>
            <a:spLocks noGrp="1"/>
          </p:cNvSpPr>
          <p:nvPr>
            <p:ph type="title"/>
          </p:nvPr>
        </p:nvSpPr>
        <p:spPr>
          <a:xfrm>
            <a:off x="1509647" y="1227621"/>
            <a:ext cx="10515600" cy="933450"/>
          </a:xfrm>
        </p:spPr>
        <p:txBody>
          <a:bodyPr/>
          <a:lstStyle/>
          <a:p>
            <a:r>
              <a:rPr lang="zh-CN" altLang="en-US"/>
              <a:t>自我介绍与他人介绍</a:t>
            </a:r>
            <a:endParaRPr lang="zh-CN" altLang="en-US"/>
          </a:p>
        </p:txBody>
      </p:sp>
      <p:sp>
        <p:nvSpPr>
          <p:cNvPr id="35" name="TextBox 124"/>
          <p:cNvSpPr txBox="1"/>
          <p:nvPr/>
        </p:nvSpPr>
        <p:spPr>
          <a:xfrm>
            <a:off x="1005528" y="771067"/>
            <a:ext cx="5615103" cy="3936334"/>
          </a:xfrm>
          <a:prstGeom prst="rect">
            <a:avLst/>
          </a:prstGeom>
          <a:noFill/>
        </p:spPr>
        <p:txBody>
          <a:bodyPr wrap="square" lIns="0" tIns="0" rIns="0" bIns="0" rtlCol="0">
            <a:spAutoFit/>
          </a:bodyPr>
          <a:lstStyle/>
          <a:p>
            <a:pPr marL="0">
              <a:lnSpc>
                <a:spcPct val="101000"/>
              </a:lnSpc>
            </a:pPr>
            <a:endParaRPr lang="zh-CN" altLang="en-US" sz="3200" b="1" spc="-10"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760"/>
              </a:lnSpc>
            </a:pPr>
            <a:endParaRPr lang="en-US" dirty="0" smtClean="0"/>
          </a:p>
          <a:p>
            <a:pPr marL="0" indent="2136775">
              <a:lnSpc>
                <a:spcPct val="101000"/>
              </a:lnSpc>
            </a:pPr>
            <a:r>
              <a:rPr lang="zh-CN" altLang="en-US" sz="2000" b="1" spc="-5" dirty="0">
                <a:solidFill>
                  <a:srgbClr val="000000"/>
                </a:solidFill>
                <a:latin typeface="宋体" panose="02010600030101010101" pitchFamily="2" charset="-122"/>
                <a:ea typeface="宋体" panose="02010600030101010101" pitchFamily="2" charset="-122"/>
              </a:rPr>
              <a:t>自我介绍</a:t>
            </a:r>
            <a:endParaRPr lang="zh-CN" altLang="en-US" sz="2000" b="1" spc="-5"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505"/>
              </a:lnSpc>
            </a:pPr>
            <a:endParaRPr lang="en-US" dirty="0" smtClean="0"/>
          </a:p>
          <a:p>
            <a:pPr marL="2136775" hangingPunct="0">
              <a:lnSpc>
                <a:spcPct val="138000"/>
              </a:lnSpc>
            </a:pPr>
            <a:r>
              <a:rPr lang="zh-CN" altLang="en-US" sz="1400" dirty="0">
                <a:solidFill>
                  <a:srgbClr val="000000"/>
                </a:solidFill>
                <a:latin typeface="宋体" panose="02010600030101010101" pitchFamily="2" charset="-122"/>
                <a:ea typeface="宋体" panose="02010600030101010101" pitchFamily="2" charset="-122"/>
              </a:rPr>
              <a:t>自我介绍是在没有中介人的情况下，自己主动向他人介绍自己的行为。在进行自我介绍时，应充满自信，眼神友善坚定，微笑自然，并先向对方点头致意。然后简明扼要地介绍自己的姓名、单位、部门、职务等信息，并可递上名片。</a:t>
            </a:r>
            <a:endParaRPr lang="en-US" dirty="0" smtClean="0"/>
          </a:p>
          <a:p>
            <a:pPr marL="0" indent="860425">
              <a:lnSpc>
                <a:spcPct val="101000"/>
              </a:lnSpc>
            </a:pPr>
            <a:endParaRPr lang="zh-CN" altLang="en-US" sz="1800" b="1" spc="200" dirty="0">
              <a:solidFill>
                <a:srgbClr val="FFFFFF"/>
              </a:solidFill>
              <a:latin typeface="宋体" panose="02010600030101010101" pitchFamily="2" charset="-122"/>
              <a:ea typeface="宋体" panose="02010600030101010101" pitchFamily="2" charset="-122"/>
            </a:endParaRPr>
          </a:p>
        </p:txBody>
      </p:sp>
      <p:sp>
        <p:nvSpPr>
          <p:cNvPr id="36" name="TextBox 125"/>
          <p:cNvSpPr txBox="1"/>
          <p:nvPr/>
        </p:nvSpPr>
        <p:spPr>
          <a:xfrm>
            <a:off x="7309731" y="4200373"/>
            <a:ext cx="3359162" cy="2137958"/>
          </a:xfrm>
          <a:prstGeom prst="rect">
            <a:avLst/>
          </a:prstGeom>
          <a:noFill/>
        </p:spPr>
        <p:txBody>
          <a:bodyPr wrap="square" lIns="0" tIns="0" rIns="0" bIns="0" rtlCol="0">
            <a:spAutoFit/>
          </a:bodyPr>
          <a:lstStyle/>
          <a:p>
            <a:pPr marL="457200" lvl="1">
              <a:lnSpc>
                <a:spcPct val="101000"/>
              </a:lnSpc>
            </a:pPr>
            <a:r>
              <a:rPr lang="zh-CN" altLang="en-US" sz="2000" b="1" spc="-5" dirty="0">
                <a:solidFill>
                  <a:srgbClr val="000000"/>
                </a:solidFill>
                <a:latin typeface="宋体" panose="02010600030101010101" pitchFamily="2" charset="-122"/>
                <a:ea typeface="宋体" panose="02010600030101010101" pitchFamily="2" charset="-122"/>
              </a:rPr>
              <a:t>他人介绍</a:t>
            </a:r>
            <a:endParaRPr lang="zh-CN" altLang="en-US" sz="2000" b="1" spc="-5" dirty="0">
              <a:solidFill>
                <a:srgbClr val="000000"/>
              </a:solidFill>
              <a:latin typeface="宋体" panose="02010600030101010101" pitchFamily="2" charset="-122"/>
              <a:ea typeface="宋体" panose="02010600030101010101" pitchFamily="2" charset="-122"/>
            </a:endParaRPr>
          </a:p>
          <a:p>
            <a:pPr lvl="1">
              <a:lnSpc>
                <a:spcPts val="1000"/>
              </a:lnSpc>
            </a:pPr>
            <a:endParaRPr lang="en-US" dirty="0" smtClean="0"/>
          </a:p>
          <a:p>
            <a:pPr marL="457200" lvl="1" hangingPunct="0">
              <a:lnSpc>
                <a:spcPct val="138000"/>
              </a:lnSpc>
            </a:pPr>
            <a:r>
              <a:rPr lang="zh-CN" altLang="en-US" sz="1600" dirty="0" smtClean="0">
                <a:solidFill>
                  <a:srgbClr val="000000"/>
                </a:solidFill>
                <a:latin typeface="宋体" panose="02010600030101010101" pitchFamily="2" charset="-122"/>
                <a:ea typeface="宋体" panose="02010600030101010101" pitchFamily="2" charset="-122"/>
              </a:rPr>
              <a:t>由</a:t>
            </a:r>
            <a:r>
              <a:rPr lang="zh-CN" altLang="en-US" sz="1600" dirty="0">
                <a:solidFill>
                  <a:srgbClr val="000000"/>
                </a:solidFill>
                <a:latin typeface="宋体" panose="02010600030101010101" pitchFamily="2" charset="-122"/>
                <a:ea typeface="宋体" panose="02010600030101010101" pitchFamily="2" charset="-122"/>
              </a:rPr>
              <a:t>第三者将两个人互相介绍给对方。在介绍他人时，应遵循“尊者优先”的原则，即先将地位低者、年轻者、男性介绍给地位高者、年长者、女性。</a:t>
            </a:r>
            <a:endParaRPr lang="zh-CN" altLang="en-US" sz="1600" dirty="0">
              <a:solidFill>
                <a:srgbClr val="000000"/>
              </a:solidFill>
              <a:latin typeface="宋体" panose="02010600030101010101" pitchFamily="2" charset="-122"/>
              <a:ea typeface="宋体" panose="02010600030101010101" pitchFamily="2" charset="-122"/>
            </a:endParaRPr>
          </a:p>
        </p:txBody>
      </p:sp>
      <p:grpSp>
        <p:nvGrpSpPr>
          <p:cNvPr id="41" name="组合 40"/>
          <p:cNvGrpSpPr/>
          <p:nvPr/>
        </p:nvGrpSpPr>
        <p:grpSpPr>
          <a:xfrm>
            <a:off x="6216772" y="4781445"/>
            <a:ext cx="1329247" cy="1334984"/>
            <a:chOff x="6332182" y="4686899"/>
            <a:chExt cx="1480101" cy="1429530"/>
          </a:xfrm>
        </p:grpSpPr>
        <p:sp>
          <p:nvSpPr>
            <p:cNvPr id="21" name="Freeform 109"/>
            <p:cNvSpPr/>
            <p:nvPr/>
          </p:nvSpPr>
          <p:spPr>
            <a:xfrm>
              <a:off x="6682775" y="4843148"/>
              <a:ext cx="834592" cy="790351"/>
            </a:xfrm>
            <a:custGeom>
              <a:avLst/>
              <a:gdLst>
                <a:gd name="connsiteX0" fmla="*/ 1071015 w 1079993"/>
                <a:gd name="connsiteY0" fmla="*/ 539996 h 1079993"/>
                <a:gd name="connsiteX1" fmla="*/ 1068634 w 1079993"/>
                <a:gd name="connsiteY1" fmla="*/ 593971 h 1079993"/>
                <a:gd name="connsiteX2" fmla="*/ 1059902 w 1079993"/>
                <a:gd name="connsiteY2" fmla="*/ 647153 h 1079993"/>
                <a:gd name="connsiteX3" fmla="*/ 1047202 w 1079993"/>
                <a:gd name="connsiteY3" fmla="*/ 697953 h 1079993"/>
                <a:gd name="connsiteX4" fmla="*/ 1028946 w 1079993"/>
                <a:gd name="connsiteY4" fmla="*/ 747165 h 1079993"/>
                <a:gd name="connsiteX5" fmla="*/ 980527 w 1079993"/>
                <a:gd name="connsiteY5" fmla="*/ 836859 h 1079993"/>
                <a:gd name="connsiteX6" fmla="*/ 915440 w 1079993"/>
                <a:gd name="connsiteY6" fmla="*/ 915440 h 1079993"/>
                <a:gd name="connsiteX7" fmla="*/ 836859 w 1079993"/>
                <a:gd name="connsiteY7" fmla="*/ 980528 h 1079993"/>
                <a:gd name="connsiteX8" fmla="*/ 746371 w 1079993"/>
                <a:gd name="connsiteY8" fmla="*/ 1029740 h 1079993"/>
                <a:gd name="connsiteX9" fmla="*/ 697952 w 1079993"/>
                <a:gd name="connsiteY9" fmla="*/ 1047203 h 1079993"/>
                <a:gd name="connsiteX10" fmla="*/ 647152 w 1079993"/>
                <a:gd name="connsiteY10" fmla="*/ 1059903 h 1079993"/>
                <a:gd name="connsiteX11" fmla="*/ 593971 w 1079993"/>
                <a:gd name="connsiteY11" fmla="*/ 1068634 h 1079993"/>
                <a:gd name="connsiteX12" fmla="*/ 539996 w 1079993"/>
                <a:gd name="connsiteY12" fmla="*/ 1071015 h 1079993"/>
                <a:gd name="connsiteX13" fmla="*/ 486021 w 1079993"/>
                <a:gd name="connsiteY13" fmla="*/ 1068634 h 1079993"/>
                <a:gd name="connsiteX14" fmla="*/ 432840 w 1079993"/>
                <a:gd name="connsiteY14" fmla="*/ 1059903 h 1079993"/>
                <a:gd name="connsiteX15" fmla="*/ 382040 w 1079993"/>
                <a:gd name="connsiteY15" fmla="*/ 1047203 h 1079993"/>
                <a:gd name="connsiteX16" fmla="*/ 332827 w 1079993"/>
                <a:gd name="connsiteY16" fmla="*/ 1029740 h 1079993"/>
                <a:gd name="connsiteX17" fmla="*/ 243134 w 1079993"/>
                <a:gd name="connsiteY17" fmla="*/ 980528 h 1079993"/>
                <a:gd name="connsiteX18" fmla="*/ 164552 w 1079993"/>
                <a:gd name="connsiteY18" fmla="*/ 915440 h 1079993"/>
                <a:gd name="connsiteX19" fmla="*/ 99465 w 1079993"/>
                <a:gd name="connsiteY19" fmla="*/ 836859 h 1079993"/>
                <a:gd name="connsiteX20" fmla="*/ 51046 w 1079993"/>
                <a:gd name="connsiteY20" fmla="*/ 747165 h 1079993"/>
                <a:gd name="connsiteX21" fmla="*/ 32790 w 1079993"/>
                <a:gd name="connsiteY21" fmla="*/ 697953 h 1079993"/>
                <a:gd name="connsiteX22" fmla="*/ 20090 w 1079993"/>
                <a:gd name="connsiteY22" fmla="*/ 647153 h 1079993"/>
                <a:gd name="connsiteX23" fmla="*/ 11358 w 1079993"/>
                <a:gd name="connsiteY23" fmla="*/ 593971 h 1079993"/>
                <a:gd name="connsiteX24" fmla="*/ 8977 w 1079993"/>
                <a:gd name="connsiteY24" fmla="*/ 539996 h 1079993"/>
                <a:gd name="connsiteX25" fmla="*/ 11358 w 1079993"/>
                <a:gd name="connsiteY25" fmla="*/ 486021 h 1079993"/>
                <a:gd name="connsiteX26" fmla="*/ 20090 w 1079993"/>
                <a:gd name="connsiteY26" fmla="*/ 432840 h 1079993"/>
                <a:gd name="connsiteX27" fmla="*/ 32790 w 1079993"/>
                <a:gd name="connsiteY27" fmla="*/ 382040 h 1079993"/>
                <a:gd name="connsiteX28" fmla="*/ 51046 w 1079993"/>
                <a:gd name="connsiteY28" fmla="*/ 333621 h 1079993"/>
                <a:gd name="connsiteX29" fmla="*/ 99465 w 1079993"/>
                <a:gd name="connsiteY29" fmla="*/ 243134 h 1079993"/>
                <a:gd name="connsiteX30" fmla="*/ 164552 w 1079993"/>
                <a:gd name="connsiteY30" fmla="*/ 164553 h 1079993"/>
                <a:gd name="connsiteX31" fmla="*/ 243134 w 1079993"/>
                <a:gd name="connsiteY31" fmla="*/ 99465 h 1079993"/>
                <a:gd name="connsiteX32" fmla="*/ 332827 w 1079993"/>
                <a:gd name="connsiteY32" fmla="*/ 51046 h 1079993"/>
                <a:gd name="connsiteX33" fmla="*/ 382040 w 1079993"/>
                <a:gd name="connsiteY33" fmla="*/ 32790 h 1079993"/>
                <a:gd name="connsiteX34" fmla="*/ 432840 w 1079993"/>
                <a:gd name="connsiteY34" fmla="*/ 20090 h 1079993"/>
                <a:gd name="connsiteX35" fmla="*/ 486021 w 1079993"/>
                <a:gd name="connsiteY35" fmla="*/ 11359 h 1079993"/>
                <a:gd name="connsiteX36" fmla="*/ 539996 w 1079993"/>
                <a:gd name="connsiteY36" fmla="*/ 8978 h 1079993"/>
                <a:gd name="connsiteX37" fmla="*/ 593971 w 1079993"/>
                <a:gd name="connsiteY37" fmla="*/ 11359 h 1079993"/>
                <a:gd name="connsiteX38" fmla="*/ 647152 w 1079993"/>
                <a:gd name="connsiteY38" fmla="*/ 20090 h 1079993"/>
                <a:gd name="connsiteX39" fmla="*/ 697952 w 1079993"/>
                <a:gd name="connsiteY39" fmla="*/ 32790 h 1079993"/>
                <a:gd name="connsiteX40" fmla="*/ 746371 w 1079993"/>
                <a:gd name="connsiteY40" fmla="*/ 51046 h 1079993"/>
                <a:gd name="connsiteX41" fmla="*/ 836859 w 1079993"/>
                <a:gd name="connsiteY41" fmla="*/ 99465 h 1079993"/>
                <a:gd name="connsiteX42" fmla="*/ 915440 w 1079993"/>
                <a:gd name="connsiteY42" fmla="*/ 164553 h 1079993"/>
                <a:gd name="connsiteX43" fmla="*/ 980527 w 1079993"/>
                <a:gd name="connsiteY43" fmla="*/ 243134 h 1079993"/>
                <a:gd name="connsiteX44" fmla="*/ 1028946 w 1079993"/>
                <a:gd name="connsiteY44" fmla="*/ 333621 h 1079993"/>
                <a:gd name="connsiteX45" fmla="*/ 1047202 w 1079993"/>
                <a:gd name="connsiteY45" fmla="*/ 382040 h 1079993"/>
                <a:gd name="connsiteX46" fmla="*/ 1059902 w 1079993"/>
                <a:gd name="connsiteY46" fmla="*/ 432840 h 1079993"/>
                <a:gd name="connsiteX47" fmla="*/ 1068634 w 1079993"/>
                <a:gd name="connsiteY47" fmla="*/ 486021 h 1079993"/>
                <a:gd name="connsiteX48" fmla="*/ 1071015 w 1079993"/>
                <a:gd name="connsiteY48" fmla="*/ 539996 h 107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79993" h="1079993">
                  <a:moveTo>
                    <a:pt x="1071015" y="539996"/>
                  </a:moveTo>
                  <a:lnTo>
                    <a:pt x="1068634" y="593971"/>
                  </a:lnTo>
                  <a:lnTo>
                    <a:pt x="1059902" y="647153"/>
                  </a:lnTo>
                  <a:lnTo>
                    <a:pt x="1047202" y="697953"/>
                  </a:lnTo>
                  <a:lnTo>
                    <a:pt x="1028946" y="747165"/>
                  </a:lnTo>
                  <a:lnTo>
                    <a:pt x="980527" y="836859"/>
                  </a:lnTo>
                  <a:lnTo>
                    <a:pt x="915440" y="915440"/>
                  </a:lnTo>
                  <a:lnTo>
                    <a:pt x="836859" y="980528"/>
                  </a:lnTo>
                  <a:lnTo>
                    <a:pt x="746371" y="1029740"/>
                  </a:lnTo>
                  <a:lnTo>
                    <a:pt x="697952" y="1047203"/>
                  </a:lnTo>
                  <a:lnTo>
                    <a:pt x="647152" y="1059903"/>
                  </a:lnTo>
                  <a:lnTo>
                    <a:pt x="593971" y="1068634"/>
                  </a:lnTo>
                  <a:lnTo>
                    <a:pt x="539996" y="1071015"/>
                  </a:lnTo>
                  <a:lnTo>
                    <a:pt x="486021" y="1068634"/>
                  </a:lnTo>
                  <a:lnTo>
                    <a:pt x="432840" y="1059903"/>
                  </a:lnTo>
                  <a:lnTo>
                    <a:pt x="382040" y="1047203"/>
                  </a:lnTo>
                  <a:lnTo>
                    <a:pt x="332827" y="1029740"/>
                  </a:lnTo>
                  <a:lnTo>
                    <a:pt x="243134" y="980528"/>
                  </a:lnTo>
                  <a:lnTo>
                    <a:pt x="164552" y="915440"/>
                  </a:lnTo>
                  <a:lnTo>
                    <a:pt x="99465" y="836859"/>
                  </a:lnTo>
                  <a:lnTo>
                    <a:pt x="51046" y="747165"/>
                  </a:lnTo>
                  <a:lnTo>
                    <a:pt x="32790" y="697953"/>
                  </a:lnTo>
                  <a:lnTo>
                    <a:pt x="20090" y="647153"/>
                  </a:lnTo>
                  <a:lnTo>
                    <a:pt x="11358" y="593971"/>
                  </a:lnTo>
                  <a:lnTo>
                    <a:pt x="8977" y="539996"/>
                  </a:lnTo>
                  <a:lnTo>
                    <a:pt x="11358" y="486021"/>
                  </a:lnTo>
                  <a:lnTo>
                    <a:pt x="20090" y="432840"/>
                  </a:lnTo>
                  <a:lnTo>
                    <a:pt x="32790" y="382040"/>
                  </a:lnTo>
                  <a:lnTo>
                    <a:pt x="51046" y="333621"/>
                  </a:lnTo>
                  <a:lnTo>
                    <a:pt x="99465" y="243134"/>
                  </a:lnTo>
                  <a:lnTo>
                    <a:pt x="164552" y="164553"/>
                  </a:lnTo>
                  <a:lnTo>
                    <a:pt x="243134" y="99465"/>
                  </a:lnTo>
                  <a:lnTo>
                    <a:pt x="332827" y="51046"/>
                  </a:lnTo>
                  <a:lnTo>
                    <a:pt x="382040" y="32790"/>
                  </a:lnTo>
                  <a:lnTo>
                    <a:pt x="432840" y="20090"/>
                  </a:lnTo>
                  <a:lnTo>
                    <a:pt x="486021" y="11359"/>
                  </a:lnTo>
                  <a:lnTo>
                    <a:pt x="539996" y="8978"/>
                  </a:lnTo>
                  <a:lnTo>
                    <a:pt x="593971" y="11359"/>
                  </a:lnTo>
                  <a:lnTo>
                    <a:pt x="647152" y="20090"/>
                  </a:lnTo>
                  <a:lnTo>
                    <a:pt x="697952" y="32790"/>
                  </a:lnTo>
                  <a:lnTo>
                    <a:pt x="746371" y="51046"/>
                  </a:lnTo>
                  <a:lnTo>
                    <a:pt x="836859" y="99465"/>
                  </a:lnTo>
                  <a:lnTo>
                    <a:pt x="915440" y="164553"/>
                  </a:lnTo>
                  <a:lnTo>
                    <a:pt x="980527" y="243134"/>
                  </a:lnTo>
                  <a:lnTo>
                    <a:pt x="1028946" y="333621"/>
                  </a:lnTo>
                  <a:lnTo>
                    <a:pt x="1047202" y="382040"/>
                  </a:lnTo>
                  <a:lnTo>
                    <a:pt x="1059902" y="432840"/>
                  </a:lnTo>
                  <a:lnTo>
                    <a:pt x="1068634" y="486021"/>
                  </a:lnTo>
                  <a:lnTo>
                    <a:pt x="1071015" y="539996"/>
                  </a:lnTo>
                  <a:close/>
                </a:path>
              </a:pathLst>
            </a:custGeom>
            <a:ln w="28">
              <a:solidFill>
                <a:srgbClr val="A0DF5A">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2" name="Picture 111"/>
            <p:cNvPicPr>
              <a:picLocks noChangeAspect="1"/>
            </p:cNvPicPr>
            <p:nvPr/>
          </p:nvPicPr>
          <p:blipFill>
            <a:blip r:embed="rId1"/>
            <a:stretch>
              <a:fillRect/>
            </a:stretch>
          </p:blipFill>
          <p:spPr>
            <a:xfrm>
              <a:off x="6332182" y="4686899"/>
              <a:ext cx="1480101" cy="1301160"/>
            </a:xfrm>
            <a:prstGeom prst="rect">
              <a:avLst/>
            </a:prstGeom>
          </p:spPr>
        </p:pic>
        <p:pic>
          <p:nvPicPr>
            <p:cNvPr id="23" name="Picture 112"/>
            <p:cNvPicPr>
              <a:picLocks noChangeAspect="1"/>
            </p:cNvPicPr>
            <p:nvPr/>
          </p:nvPicPr>
          <p:blipFill>
            <a:blip r:embed="rId2"/>
            <a:stretch>
              <a:fillRect/>
            </a:stretch>
          </p:blipFill>
          <p:spPr>
            <a:xfrm>
              <a:off x="6351233" y="4691083"/>
              <a:ext cx="1443361" cy="1277925"/>
            </a:xfrm>
            <a:prstGeom prst="rect">
              <a:avLst/>
            </a:prstGeom>
          </p:spPr>
        </p:pic>
        <p:pic>
          <p:nvPicPr>
            <p:cNvPr id="24" name="Picture 113"/>
            <p:cNvPicPr>
              <a:picLocks noChangeAspect="1"/>
            </p:cNvPicPr>
            <p:nvPr/>
          </p:nvPicPr>
          <p:blipFill>
            <a:blip r:embed="rId3"/>
            <a:stretch>
              <a:fillRect/>
            </a:stretch>
          </p:blipFill>
          <p:spPr>
            <a:xfrm>
              <a:off x="6788911" y="5834120"/>
              <a:ext cx="712744" cy="273192"/>
            </a:xfrm>
            <a:prstGeom prst="rect">
              <a:avLst/>
            </a:prstGeom>
          </p:spPr>
        </p:pic>
        <p:pic>
          <p:nvPicPr>
            <p:cNvPr id="25" name="Picture 114"/>
            <p:cNvPicPr>
              <a:picLocks noChangeAspect="1"/>
            </p:cNvPicPr>
            <p:nvPr/>
          </p:nvPicPr>
          <p:blipFill>
            <a:blip r:embed="rId4"/>
            <a:stretch>
              <a:fillRect/>
            </a:stretch>
          </p:blipFill>
          <p:spPr>
            <a:xfrm>
              <a:off x="6732233" y="4884291"/>
              <a:ext cx="845022" cy="748167"/>
            </a:xfrm>
            <a:prstGeom prst="rect">
              <a:avLst/>
            </a:prstGeom>
          </p:spPr>
        </p:pic>
        <p:pic>
          <p:nvPicPr>
            <p:cNvPr id="26" name="Picture 115"/>
            <p:cNvPicPr>
              <a:picLocks noChangeAspect="1"/>
            </p:cNvPicPr>
            <p:nvPr/>
          </p:nvPicPr>
          <p:blipFill>
            <a:blip r:embed="rId5"/>
            <a:stretch>
              <a:fillRect/>
            </a:stretch>
          </p:blipFill>
          <p:spPr>
            <a:xfrm>
              <a:off x="6781112" y="4891670"/>
              <a:ext cx="719189" cy="636755"/>
            </a:xfrm>
            <a:prstGeom prst="rect">
              <a:avLst/>
            </a:prstGeom>
          </p:spPr>
        </p:pic>
        <p:pic>
          <p:nvPicPr>
            <p:cNvPr id="27" name="Picture 116"/>
            <p:cNvPicPr>
              <a:picLocks noChangeAspect="1"/>
            </p:cNvPicPr>
            <p:nvPr/>
          </p:nvPicPr>
          <p:blipFill>
            <a:blip r:embed="rId6"/>
            <a:stretch>
              <a:fillRect/>
            </a:stretch>
          </p:blipFill>
          <p:spPr>
            <a:xfrm>
              <a:off x="6986232" y="4988427"/>
              <a:ext cx="388395" cy="339231"/>
            </a:xfrm>
            <a:prstGeom prst="rect">
              <a:avLst/>
            </a:prstGeom>
          </p:spPr>
        </p:pic>
        <p:sp>
          <p:nvSpPr>
            <p:cNvPr id="37" name="TextBox 126"/>
            <p:cNvSpPr txBox="1"/>
            <p:nvPr/>
          </p:nvSpPr>
          <p:spPr>
            <a:xfrm>
              <a:off x="7081413" y="5836672"/>
              <a:ext cx="316083" cy="279757"/>
            </a:xfrm>
            <a:prstGeom prst="rect">
              <a:avLst/>
            </a:prstGeom>
            <a:noFill/>
          </p:spPr>
          <p:txBody>
            <a:bodyPr wrap="square" lIns="0" tIns="0" rIns="0" bIns="0" rtlCol="0">
              <a:spAutoFit/>
            </a:bodyPr>
            <a:lstStyle/>
            <a:p>
              <a:pPr marL="0">
                <a:lnSpc>
                  <a:spcPct val="101000"/>
                </a:lnSpc>
              </a:pPr>
              <a:r>
                <a:rPr lang="zh-CN" altLang="en-US" sz="1800" b="1" spc="200" dirty="0">
                  <a:solidFill>
                    <a:srgbClr val="FFFFFF"/>
                  </a:solidFill>
                  <a:latin typeface="宋体" panose="02010600030101010101" pitchFamily="2" charset="-122"/>
                  <a:ea typeface="宋体" panose="02010600030101010101" pitchFamily="2" charset="-122"/>
                </a:rPr>
                <a:t>02</a:t>
              </a:r>
              <a:endParaRPr lang="zh-CN" altLang="en-US" sz="1800" b="1" spc="200" dirty="0">
                <a:solidFill>
                  <a:srgbClr val="FFFFFF"/>
                </a:solidFill>
                <a:latin typeface="宋体" panose="02010600030101010101" pitchFamily="2" charset="-122"/>
                <a:ea typeface="宋体" panose="02010600030101010101" pitchFamily="2" charset="-122"/>
              </a:endParaRPr>
            </a:p>
          </p:txBody>
        </p:sp>
      </p:grpSp>
      <p:grpSp>
        <p:nvGrpSpPr>
          <p:cNvPr id="3" name="组合 2"/>
          <p:cNvGrpSpPr/>
          <p:nvPr/>
        </p:nvGrpSpPr>
        <p:grpSpPr>
          <a:xfrm>
            <a:off x="1415427" y="2367619"/>
            <a:ext cx="1365126" cy="1455804"/>
            <a:chOff x="516940" y="2351041"/>
            <a:chExt cx="1790700" cy="1892351"/>
          </a:xfrm>
        </p:grpSpPr>
        <p:sp>
          <p:nvSpPr>
            <p:cNvPr id="28" name="Freeform 117"/>
            <p:cNvSpPr/>
            <p:nvPr/>
          </p:nvSpPr>
          <p:spPr>
            <a:xfrm>
              <a:off x="862768" y="2689725"/>
              <a:ext cx="1079993" cy="1079993"/>
            </a:xfrm>
            <a:custGeom>
              <a:avLst/>
              <a:gdLst>
                <a:gd name="connsiteX0" fmla="*/ 1071015 w 1079993"/>
                <a:gd name="connsiteY0" fmla="*/ 539996 h 1079993"/>
                <a:gd name="connsiteX1" fmla="*/ 1068634 w 1079993"/>
                <a:gd name="connsiteY1" fmla="*/ 593971 h 1079993"/>
                <a:gd name="connsiteX2" fmla="*/ 1059903 w 1079993"/>
                <a:gd name="connsiteY2" fmla="*/ 647152 h 1079993"/>
                <a:gd name="connsiteX3" fmla="*/ 1047203 w 1079993"/>
                <a:gd name="connsiteY3" fmla="*/ 697952 h 1079993"/>
                <a:gd name="connsiteX4" fmla="*/ 1029740 w 1079993"/>
                <a:gd name="connsiteY4" fmla="*/ 747165 h 1079993"/>
                <a:gd name="connsiteX5" fmla="*/ 980528 w 1079993"/>
                <a:gd name="connsiteY5" fmla="*/ 836859 h 1079993"/>
                <a:gd name="connsiteX6" fmla="*/ 915440 w 1079993"/>
                <a:gd name="connsiteY6" fmla="*/ 915440 h 1079993"/>
                <a:gd name="connsiteX7" fmla="*/ 836859 w 1079993"/>
                <a:gd name="connsiteY7" fmla="*/ 980527 h 1079993"/>
                <a:gd name="connsiteX8" fmla="*/ 747165 w 1079993"/>
                <a:gd name="connsiteY8" fmla="*/ 1029740 h 1079993"/>
                <a:gd name="connsiteX9" fmla="*/ 697953 w 1079993"/>
                <a:gd name="connsiteY9" fmla="*/ 1047202 h 1079993"/>
                <a:gd name="connsiteX10" fmla="*/ 647153 w 1079993"/>
                <a:gd name="connsiteY10" fmla="*/ 1059903 h 1079993"/>
                <a:gd name="connsiteX11" fmla="*/ 593971 w 1079993"/>
                <a:gd name="connsiteY11" fmla="*/ 1068634 h 1079993"/>
                <a:gd name="connsiteX12" fmla="*/ 539996 w 1079993"/>
                <a:gd name="connsiteY12" fmla="*/ 1071015 h 1079993"/>
                <a:gd name="connsiteX13" fmla="*/ 486021 w 1079993"/>
                <a:gd name="connsiteY13" fmla="*/ 1068634 h 1079993"/>
                <a:gd name="connsiteX14" fmla="*/ 432840 w 1079993"/>
                <a:gd name="connsiteY14" fmla="*/ 1059903 h 1079993"/>
                <a:gd name="connsiteX15" fmla="*/ 382040 w 1079993"/>
                <a:gd name="connsiteY15" fmla="*/ 1047202 h 1079993"/>
                <a:gd name="connsiteX16" fmla="*/ 333621 w 1079993"/>
                <a:gd name="connsiteY16" fmla="*/ 1029740 h 1079993"/>
                <a:gd name="connsiteX17" fmla="*/ 243134 w 1079993"/>
                <a:gd name="connsiteY17" fmla="*/ 980527 h 1079993"/>
                <a:gd name="connsiteX18" fmla="*/ 164553 w 1079993"/>
                <a:gd name="connsiteY18" fmla="*/ 915440 h 1079993"/>
                <a:gd name="connsiteX19" fmla="*/ 99465 w 1079993"/>
                <a:gd name="connsiteY19" fmla="*/ 836859 h 1079993"/>
                <a:gd name="connsiteX20" fmla="*/ 51046 w 1079993"/>
                <a:gd name="connsiteY20" fmla="*/ 747165 h 1079993"/>
                <a:gd name="connsiteX21" fmla="*/ 32790 w 1079993"/>
                <a:gd name="connsiteY21" fmla="*/ 697952 h 1079993"/>
                <a:gd name="connsiteX22" fmla="*/ 20090 w 1079993"/>
                <a:gd name="connsiteY22" fmla="*/ 647152 h 1079993"/>
                <a:gd name="connsiteX23" fmla="*/ 11359 w 1079993"/>
                <a:gd name="connsiteY23" fmla="*/ 593971 h 1079993"/>
                <a:gd name="connsiteX24" fmla="*/ 8978 w 1079993"/>
                <a:gd name="connsiteY24" fmla="*/ 539996 h 1079993"/>
                <a:gd name="connsiteX25" fmla="*/ 11359 w 1079993"/>
                <a:gd name="connsiteY25" fmla="*/ 486021 h 1079993"/>
                <a:gd name="connsiteX26" fmla="*/ 20090 w 1079993"/>
                <a:gd name="connsiteY26" fmla="*/ 432840 h 1079993"/>
                <a:gd name="connsiteX27" fmla="*/ 32790 w 1079993"/>
                <a:gd name="connsiteY27" fmla="*/ 382040 h 1079993"/>
                <a:gd name="connsiteX28" fmla="*/ 51046 w 1079993"/>
                <a:gd name="connsiteY28" fmla="*/ 333621 h 1079993"/>
                <a:gd name="connsiteX29" fmla="*/ 99465 w 1079993"/>
                <a:gd name="connsiteY29" fmla="*/ 243134 h 1079993"/>
                <a:gd name="connsiteX30" fmla="*/ 164553 w 1079993"/>
                <a:gd name="connsiteY30" fmla="*/ 164552 h 1079993"/>
                <a:gd name="connsiteX31" fmla="*/ 243134 w 1079993"/>
                <a:gd name="connsiteY31" fmla="*/ 99465 h 1079993"/>
                <a:gd name="connsiteX32" fmla="*/ 333621 w 1079993"/>
                <a:gd name="connsiteY32" fmla="*/ 51046 h 1079993"/>
                <a:gd name="connsiteX33" fmla="*/ 382040 w 1079993"/>
                <a:gd name="connsiteY33" fmla="*/ 32790 h 1079993"/>
                <a:gd name="connsiteX34" fmla="*/ 432840 w 1079993"/>
                <a:gd name="connsiteY34" fmla="*/ 20090 h 1079993"/>
                <a:gd name="connsiteX35" fmla="*/ 486021 w 1079993"/>
                <a:gd name="connsiteY35" fmla="*/ 11359 h 1079993"/>
                <a:gd name="connsiteX36" fmla="*/ 539996 w 1079993"/>
                <a:gd name="connsiteY36" fmla="*/ 8977 h 1079993"/>
                <a:gd name="connsiteX37" fmla="*/ 593971 w 1079993"/>
                <a:gd name="connsiteY37" fmla="*/ 11359 h 1079993"/>
                <a:gd name="connsiteX38" fmla="*/ 647153 w 1079993"/>
                <a:gd name="connsiteY38" fmla="*/ 20090 h 1079993"/>
                <a:gd name="connsiteX39" fmla="*/ 697953 w 1079993"/>
                <a:gd name="connsiteY39" fmla="*/ 32790 h 1079993"/>
                <a:gd name="connsiteX40" fmla="*/ 747165 w 1079993"/>
                <a:gd name="connsiteY40" fmla="*/ 51046 h 1079993"/>
                <a:gd name="connsiteX41" fmla="*/ 836859 w 1079993"/>
                <a:gd name="connsiteY41" fmla="*/ 99465 h 1079993"/>
                <a:gd name="connsiteX42" fmla="*/ 915440 w 1079993"/>
                <a:gd name="connsiteY42" fmla="*/ 164552 h 1079993"/>
                <a:gd name="connsiteX43" fmla="*/ 980528 w 1079993"/>
                <a:gd name="connsiteY43" fmla="*/ 243134 h 1079993"/>
                <a:gd name="connsiteX44" fmla="*/ 1029740 w 1079993"/>
                <a:gd name="connsiteY44" fmla="*/ 333621 h 1079993"/>
                <a:gd name="connsiteX45" fmla="*/ 1047203 w 1079993"/>
                <a:gd name="connsiteY45" fmla="*/ 382040 h 1079993"/>
                <a:gd name="connsiteX46" fmla="*/ 1059903 w 1079993"/>
                <a:gd name="connsiteY46" fmla="*/ 432840 h 1079993"/>
                <a:gd name="connsiteX47" fmla="*/ 1068634 w 1079993"/>
                <a:gd name="connsiteY47" fmla="*/ 486021 h 1079993"/>
                <a:gd name="connsiteX48" fmla="*/ 1071015 w 1079993"/>
                <a:gd name="connsiteY48" fmla="*/ 539996 h 107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79993" h="1079993">
                  <a:moveTo>
                    <a:pt x="1071015" y="539996"/>
                  </a:moveTo>
                  <a:lnTo>
                    <a:pt x="1068634" y="593971"/>
                  </a:lnTo>
                  <a:lnTo>
                    <a:pt x="1059903" y="647152"/>
                  </a:lnTo>
                  <a:lnTo>
                    <a:pt x="1047203" y="697952"/>
                  </a:lnTo>
                  <a:lnTo>
                    <a:pt x="1029740" y="747165"/>
                  </a:lnTo>
                  <a:lnTo>
                    <a:pt x="980528" y="836859"/>
                  </a:lnTo>
                  <a:lnTo>
                    <a:pt x="915440" y="915440"/>
                  </a:lnTo>
                  <a:lnTo>
                    <a:pt x="836859" y="980527"/>
                  </a:lnTo>
                  <a:lnTo>
                    <a:pt x="747165" y="1029740"/>
                  </a:lnTo>
                  <a:lnTo>
                    <a:pt x="697953" y="1047202"/>
                  </a:lnTo>
                  <a:lnTo>
                    <a:pt x="647153" y="1059903"/>
                  </a:lnTo>
                  <a:lnTo>
                    <a:pt x="593971" y="1068634"/>
                  </a:lnTo>
                  <a:lnTo>
                    <a:pt x="539996" y="1071015"/>
                  </a:lnTo>
                  <a:lnTo>
                    <a:pt x="486021" y="1068634"/>
                  </a:lnTo>
                  <a:lnTo>
                    <a:pt x="432840" y="1059903"/>
                  </a:lnTo>
                  <a:lnTo>
                    <a:pt x="382040" y="1047202"/>
                  </a:lnTo>
                  <a:lnTo>
                    <a:pt x="333621" y="1029740"/>
                  </a:lnTo>
                  <a:lnTo>
                    <a:pt x="243134" y="980527"/>
                  </a:lnTo>
                  <a:lnTo>
                    <a:pt x="164553" y="915440"/>
                  </a:lnTo>
                  <a:lnTo>
                    <a:pt x="99465" y="836859"/>
                  </a:lnTo>
                  <a:lnTo>
                    <a:pt x="51046" y="747165"/>
                  </a:lnTo>
                  <a:lnTo>
                    <a:pt x="32790" y="697952"/>
                  </a:lnTo>
                  <a:lnTo>
                    <a:pt x="20090" y="647152"/>
                  </a:lnTo>
                  <a:lnTo>
                    <a:pt x="11359" y="593971"/>
                  </a:lnTo>
                  <a:lnTo>
                    <a:pt x="8978" y="539996"/>
                  </a:lnTo>
                  <a:lnTo>
                    <a:pt x="11359" y="486021"/>
                  </a:lnTo>
                  <a:lnTo>
                    <a:pt x="20090" y="432840"/>
                  </a:lnTo>
                  <a:lnTo>
                    <a:pt x="32790" y="382040"/>
                  </a:lnTo>
                  <a:lnTo>
                    <a:pt x="51046" y="333621"/>
                  </a:lnTo>
                  <a:lnTo>
                    <a:pt x="99465" y="243134"/>
                  </a:lnTo>
                  <a:lnTo>
                    <a:pt x="164553" y="164552"/>
                  </a:lnTo>
                  <a:lnTo>
                    <a:pt x="243134" y="99465"/>
                  </a:lnTo>
                  <a:lnTo>
                    <a:pt x="333621" y="51046"/>
                  </a:lnTo>
                  <a:lnTo>
                    <a:pt x="382040" y="32790"/>
                  </a:lnTo>
                  <a:lnTo>
                    <a:pt x="432840" y="20090"/>
                  </a:lnTo>
                  <a:lnTo>
                    <a:pt x="486021" y="11359"/>
                  </a:lnTo>
                  <a:lnTo>
                    <a:pt x="539996" y="8977"/>
                  </a:lnTo>
                  <a:lnTo>
                    <a:pt x="593971" y="11359"/>
                  </a:lnTo>
                  <a:lnTo>
                    <a:pt x="647153" y="20090"/>
                  </a:lnTo>
                  <a:lnTo>
                    <a:pt x="697953" y="32790"/>
                  </a:lnTo>
                  <a:lnTo>
                    <a:pt x="747165" y="51046"/>
                  </a:lnTo>
                  <a:lnTo>
                    <a:pt x="836859" y="99465"/>
                  </a:lnTo>
                  <a:lnTo>
                    <a:pt x="915440" y="164552"/>
                  </a:lnTo>
                  <a:lnTo>
                    <a:pt x="980528" y="243134"/>
                  </a:lnTo>
                  <a:lnTo>
                    <a:pt x="1029740" y="333621"/>
                  </a:lnTo>
                  <a:lnTo>
                    <a:pt x="1047203" y="382040"/>
                  </a:lnTo>
                  <a:lnTo>
                    <a:pt x="1059903" y="432840"/>
                  </a:lnTo>
                  <a:lnTo>
                    <a:pt x="1068634" y="486021"/>
                  </a:lnTo>
                  <a:lnTo>
                    <a:pt x="1071015" y="539996"/>
                  </a:lnTo>
                  <a:close/>
                </a:path>
              </a:pathLst>
            </a:custGeom>
            <a:ln w="28">
              <a:solidFill>
                <a:srgbClr val="7FD231">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9" name="Picture 119"/>
            <p:cNvPicPr>
              <a:picLocks noChangeAspect="1"/>
            </p:cNvPicPr>
            <p:nvPr/>
          </p:nvPicPr>
          <p:blipFill>
            <a:blip r:embed="rId7"/>
            <a:stretch>
              <a:fillRect/>
            </a:stretch>
          </p:blipFill>
          <p:spPr>
            <a:xfrm>
              <a:off x="516940" y="2351041"/>
              <a:ext cx="1790700" cy="1778000"/>
            </a:xfrm>
            <a:prstGeom prst="rect">
              <a:avLst/>
            </a:prstGeom>
          </p:spPr>
        </p:pic>
        <p:pic>
          <p:nvPicPr>
            <p:cNvPr id="30" name="Picture 120"/>
            <p:cNvPicPr>
              <a:picLocks noChangeAspect="1"/>
            </p:cNvPicPr>
            <p:nvPr/>
          </p:nvPicPr>
          <p:blipFill>
            <a:blip r:embed="rId8"/>
            <a:stretch>
              <a:fillRect/>
            </a:stretch>
          </p:blipFill>
          <p:spPr>
            <a:xfrm>
              <a:off x="529640" y="2357391"/>
              <a:ext cx="1752600" cy="1746250"/>
            </a:xfrm>
            <a:prstGeom prst="rect">
              <a:avLst/>
            </a:prstGeom>
          </p:spPr>
        </p:pic>
        <p:pic>
          <p:nvPicPr>
            <p:cNvPr id="31" name="Picture 121"/>
            <p:cNvPicPr>
              <a:picLocks noChangeAspect="1"/>
            </p:cNvPicPr>
            <p:nvPr/>
          </p:nvPicPr>
          <p:blipFill>
            <a:blip r:embed="rId9"/>
            <a:stretch>
              <a:fillRect/>
            </a:stretch>
          </p:blipFill>
          <p:spPr>
            <a:xfrm>
              <a:off x="969613" y="3870083"/>
              <a:ext cx="862314" cy="373309"/>
            </a:xfrm>
            <a:prstGeom prst="rect">
              <a:avLst/>
            </a:prstGeom>
          </p:spPr>
        </p:pic>
        <p:pic>
          <p:nvPicPr>
            <p:cNvPr id="32" name="Picture 122"/>
            <p:cNvPicPr>
              <a:picLocks noChangeAspect="1"/>
            </p:cNvPicPr>
            <p:nvPr/>
          </p:nvPicPr>
          <p:blipFill>
            <a:blip r:embed="rId4"/>
            <a:stretch>
              <a:fillRect/>
            </a:stretch>
          </p:blipFill>
          <p:spPr>
            <a:xfrm>
              <a:off x="916990" y="2751091"/>
              <a:ext cx="1022350" cy="1022350"/>
            </a:xfrm>
            <a:prstGeom prst="rect">
              <a:avLst/>
            </a:prstGeom>
          </p:spPr>
        </p:pic>
        <p:pic>
          <p:nvPicPr>
            <p:cNvPr id="33" name="Picture 123"/>
            <p:cNvPicPr>
              <a:picLocks noChangeAspect="1"/>
            </p:cNvPicPr>
            <p:nvPr/>
          </p:nvPicPr>
          <p:blipFill>
            <a:blip r:embed="rId10"/>
            <a:stretch>
              <a:fillRect/>
            </a:stretch>
          </p:blipFill>
          <p:spPr>
            <a:xfrm>
              <a:off x="961307" y="2794400"/>
              <a:ext cx="870109" cy="870108"/>
            </a:xfrm>
            <a:prstGeom prst="rect">
              <a:avLst/>
            </a:prstGeom>
          </p:spPr>
        </p:pic>
        <p:pic>
          <p:nvPicPr>
            <p:cNvPr id="34" name="Picture 124"/>
            <p:cNvPicPr>
              <a:picLocks noChangeAspect="1"/>
            </p:cNvPicPr>
            <p:nvPr/>
          </p:nvPicPr>
          <p:blipFill>
            <a:blip r:embed="rId6"/>
            <a:stretch>
              <a:fillRect/>
            </a:stretch>
          </p:blipFill>
          <p:spPr>
            <a:xfrm>
              <a:off x="1170990" y="3005091"/>
              <a:ext cx="469900" cy="463550"/>
            </a:xfrm>
            <a:prstGeom prst="rect">
              <a:avLst/>
            </a:prstGeom>
          </p:spPr>
        </p:pic>
        <p:sp>
          <p:nvSpPr>
            <p:cNvPr id="38" name="TextBox 126"/>
            <p:cNvSpPr txBox="1"/>
            <p:nvPr/>
          </p:nvSpPr>
          <p:spPr>
            <a:xfrm>
              <a:off x="1231880" y="3769372"/>
              <a:ext cx="409023" cy="279400"/>
            </a:xfrm>
            <a:prstGeom prst="rect">
              <a:avLst/>
            </a:prstGeom>
            <a:noFill/>
          </p:spPr>
          <p:txBody>
            <a:bodyPr wrap="square" lIns="0" tIns="0" rIns="0" bIns="0" rtlCol="0">
              <a:spAutoFit/>
            </a:bodyPr>
            <a:lstStyle/>
            <a:p>
              <a:pPr marL="0">
                <a:lnSpc>
                  <a:spcPct val="101000"/>
                </a:lnSpc>
              </a:pPr>
              <a:r>
                <a:rPr lang="zh-CN" altLang="en-US" sz="1800" b="1" spc="200" dirty="0">
                  <a:solidFill>
                    <a:srgbClr val="FFFFFF"/>
                  </a:solidFill>
                  <a:latin typeface="宋体" panose="02010600030101010101" pitchFamily="2" charset="-122"/>
                  <a:ea typeface="宋体" panose="02010600030101010101" pitchFamily="2" charset="-122"/>
                </a:rPr>
                <a:t>0</a:t>
              </a:r>
              <a:r>
                <a:rPr lang="en-US" altLang="zh-CN" sz="1800" b="1" spc="200" dirty="0">
                  <a:solidFill>
                    <a:srgbClr val="FFFFFF"/>
                  </a:solidFill>
                  <a:latin typeface="宋体" panose="02010600030101010101" pitchFamily="2" charset="-122"/>
                  <a:ea typeface="宋体" panose="02010600030101010101" pitchFamily="2" charset="-122"/>
                </a:rPr>
                <a:t>1</a:t>
              </a:r>
              <a:endParaRPr lang="en-US" altLang="zh-CN" sz="1800" b="1" spc="200" dirty="0">
                <a:solidFill>
                  <a:srgbClr val="FFFFFF"/>
                </a:solidFill>
                <a:latin typeface="宋体" panose="02010600030101010101" pitchFamily="2" charset="-122"/>
                <a:ea typeface="宋体" panose="02010600030101010101" pitchFamily="2" charset="-122"/>
              </a:endParaRPr>
            </a:p>
          </p:txBody>
        </p:sp>
      </p:grpSp>
      <p:pic>
        <p:nvPicPr>
          <p:cNvPr id="39" name="图片 38"/>
          <p:cNvPicPr>
            <a:picLocks noChangeAspect="1"/>
          </p:cNvPicPr>
          <p:nvPr/>
        </p:nvPicPr>
        <p:blipFill>
          <a:blip r:embed="rId11"/>
          <a:stretch>
            <a:fillRect/>
          </a:stretch>
        </p:blipFill>
        <p:spPr>
          <a:xfrm>
            <a:off x="7124750" y="1899561"/>
            <a:ext cx="3876039" cy="1971197"/>
          </a:xfrm>
          <a:prstGeom prst="roundRect">
            <a:avLst/>
          </a:prstGeom>
        </p:spPr>
      </p:pic>
      <p:pic>
        <p:nvPicPr>
          <p:cNvPr id="40" name="图片 39"/>
          <p:cNvPicPr>
            <a:picLocks noChangeAspect="1"/>
          </p:cNvPicPr>
          <p:nvPr/>
        </p:nvPicPr>
        <p:blipFill>
          <a:blip r:embed="rId12"/>
          <a:stretch>
            <a:fillRect/>
          </a:stretch>
        </p:blipFill>
        <p:spPr>
          <a:xfrm>
            <a:off x="1855408" y="4504549"/>
            <a:ext cx="3675989" cy="1611880"/>
          </a:xfrm>
          <a:prstGeom prst="round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836795"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564015" y="967893"/>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一、介绍礼</a:t>
            </a:r>
            <a:endParaRPr lang="zh-CN" altLang="en-US" sz="2400" b="1" dirty="0"/>
          </a:p>
        </p:txBody>
      </p:sp>
      <p:sp>
        <p:nvSpPr>
          <p:cNvPr id="4" name="标题 3"/>
          <p:cNvSpPr>
            <a:spLocks noGrp="1"/>
          </p:cNvSpPr>
          <p:nvPr>
            <p:ph type="title"/>
          </p:nvPr>
        </p:nvSpPr>
        <p:spPr>
          <a:xfrm>
            <a:off x="1172295" y="1400791"/>
            <a:ext cx="10515600" cy="933450"/>
          </a:xfrm>
        </p:spPr>
        <p:txBody>
          <a:bodyPr/>
          <a:lstStyle/>
          <a:p>
            <a:r>
              <a:rPr lang="en-US" altLang="zh-CN" noProof="0" dirty="0" err="1">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正式与非正式场合的</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介绍</a:t>
            </a:r>
            <a:endPar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endParaRPr>
          </a:p>
        </p:txBody>
      </p:sp>
      <p:sp>
        <p:nvSpPr>
          <p:cNvPr id="8" name="Text1"/>
          <p:cNvSpPr txBox="1"/>
          <p:nvPr>
            <p:custDataLst>
              <p:tags r:id="rId1"/>
            </p:custDataLst>
          </p:nvPr>
        </p:nvSpPr>
        <p:spPr>
          <a:xfrm>
            <a:off x="1349848" y="2161607"/>
            <a:ext cx="5347335" cy="4502150"/>
          </a:xfrm>
          <a:prstGeom prst="rect">
            <a:avLst/>
          </a:prstGeom>
          <a:noFill/>
          <a:ln>
            <a:noFill/>
          </a:ln>
        </p:spPr>
        <p:txBody>
          <a:bodyPr spcFirstLastPara="1" wrap="square" lIns="60950" tIns="30466" rIns="60950" bIns="30466"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1.正式场合按人数排序</a:t>
            </a:r>
            <a:endParaRPr kumimoji="0" lang="zh-CN" altLang="en-US" sz="16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sym typeface="思源黑体 CN" panose="020B0500000000000000" pitchFamily="34" charset="-122"/>
              </a:rPr>
              <a:t>集体介绍时，先介绍人数少方，后多方，如双方各5人，则先介绍5位再到另外5位，以示尊重。</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2.时间顺序不可忽视</a:t>
            </a:r>
            <a:endParaRPr kumimoji="0" lang="zh-CN" altLang="en-US" sz="16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在正式会议中，按到达或职务变动时间先后介绍，如董事长新上任，优先介绍，确保信息传递顺序性。</a:t>
            </a:r>
            <a:endParaRPr kumimoji="0" lang="zh-CN" altLang="en-US" sz="1200" b="0" i="0" u="none" strike="noStrike" kern="1200" cap="none" spc="0" normalizeH="0" baseline="0" noProof="0" dirty="0">
              <a:ln>
                <a:noFill/>
              </a:ln>
              <a:solidFill>
                <a:schemeClr val="bg2"/>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3.非正式场合表达随意</a:t>
            </a:r>
            <a:endParaRPr kumimoji="0" lang="zh-CN" altLang="en-US" sz="16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algn="just" defTabSz="914400" rtl="0" eaLnBrk="1" fontAlgn="auto" latinLnBrk="0" hangingPunct="1">
              <a:lnSpc>
                <a:spcPct val="100000"/>
              </a:lnSpc>
              <a:spcBef>
                <a:spcPts val="1400"/>
              </a:spcBef>
              <a:buClrTx/>
              <a:buSzTx/>
              <a:buFontTx/>
              <a:buNone/>
              <a:defRPr/>
            </a:pP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家庭聚会等轻松场合，介绍可简化至名字或昵称，但仍需保持微笑、点头等礼貌动作，营造和谐氛围。</a:t>
            </a:r>
            <a:endPar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endParaRPr>
          </a:p>
        </p:txBody>
      </p:sp>
      <p:pic>
        <p:nvPicPr>
          <p:cNvPr id="9" name="图片 8"/>
          <p:cNvPicPr>
            <a:picLocks noChangeAspect="1"/>
          </p:cNvPicPr>
          <p:nvPr/>
        </p:nvPicPr>
        <p:blipFill>
          <a:blip r:embed="rId2"/>
          <a:stretch>
            <a:fillRect/>
          </a:stretch>
        </p:blipFill>
        <p:spPr>
          <a:xfrm>
            <a:off x="7269332" y="2598353"/>
            <a:ext cx="3749336" cy="2453987"/>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692650"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35036" y="930275"/>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二、握手礼</a:t>
            </a:r>
            <a:endParaRPr lang="zh-CN" altLang="en-US" sz="2400" b="1" dirty="0"/>
          </a:p>
        </p:txBody>
      </p:sp>
      <p:sp>
        <p:nvSpPr>
          <p:cNvPr id="10" name="标题 10"/>
          <p:cNvSpPr>
            <a:spLocks noGrp="1"/>
          </p:cNvSpPr>
          <p:nvPr>
            <p:ph type="title"/>
          </p:nvPr>
        </p:nvSpPr>
        <p:spPr>
          <a:xfrm>
            <a:off x="1493747" y="1489864"/>
            <a:ext cx="10515600" cy="933450"/>
          </a:xfrm>
        </p:spPr>
        <p:txBody>
          <a:bodyPr/>
          <a:lstStyle/>
          <a:p>
            <a:r>
              <a:rPr lang="zh-CN" altLang="en-US" spc="-20" dirty="0">
                <a:solidFill>
                  <a:srgbClr val="000000"/>
                </a:solidFill>
                <a:latin typeface="宋体" panose="02010600030101010101" pitchFamily="2" charset="-122"/>
                <a:ea typeface="宋体" panose="02010600030101010101" pitchFamily="2" charset="-122"/>
                <a:sym typeface="+mn-ea"/>
              </a:rPr>
              <a:t>握手基</a:t>
            </a:r>
            <a:r>
              <a:rPr lang="zh-CN" altLang="en-US" spc="-10" dirty="0">
                <a:solidFill>
                  <a:srgbClr val="000000"/>
                </a:solidFill>
                <a:latin typeface="宋体" panose="02010600030101010101" pitchFamily="2" charset="-122"/>
                <a:ea typeface="宋体" panose="02010600030101010101" pitchFamily="2" charset="-122"/>
                <a:sym typeface="+mn-ea"/>
              </a:rPr>
              <a:t>本原则</a:t>
            </a:r>
            <a:br>
              <a:rPr lang="zh-CN" altLang="en-US" b="1" spc="-10" dirty="0">
                <a:solidFill>
                  <a:srgbClr val="000000"/>
                </a:solidFill>
                <a:latin typeface="宋体" panose="02010600030101010101" pitchFamily="2" charset="-122"/>
                <a:ea typeface="宋体" panose="02010600030101010101" pitchFamily="2" charset="-122"/>
              </a:rPr>
            </a:br>
            <a:endParaRPr lang="zh-CN" altLang="en-US"/>
          </a:p>
        </p:txBody>
      </p:sp>
      <p:pic>
        <p:nvPicPr>
          <p:cNvPr id="11" name="Picture 35"/>
          <p:cNvPicPr>
            <a:picLocks noChangeAspect="1"/>
          </p:cNvPicPr>
          <p:nvPr/>
        </p:nvPicPr>
        <p:blipFill>
          <a:blip r:embed="rId1"/>
          <a:stretch>
            <a:fillRect/>
          </a:stretch>
        </p:blipFill>
        <p:spPr>
          <a:xfrm>
            <a:off x="5633745" y="1807469"/>
            <a:ext cx="3740150" cy="3524250"/>
          </a:xfrm>
          <a:prstGeom prst="rect">
            <a:avLst/>
          </a:prstGeom>
        </p:spPr>
      </p:pic>
      <p:sp>
        <p:nvSpPr>
          <p:cNvPr id="12" name="Freeform 35"/>
          <p:cNvSpPr/>
          <p:nvPr/>
        </p:nvSpPr>
        <p:spPr>
          <a:xfrm>
            <a:off x="6158893" y="2329332"/>
            <a:ext cx="2709261" cy="2502548"/>
          </a:xfrm>
          <a:custGeom>
            <a:avLst/>
            <a:gdLst>
              <a:gd name="connsiteX0" fmla="*/ 0 w 2709261"/>
              <a:gd name="connsiteY0" fmla="*/ 126528 h 2502548"/>
              <a:gd name="connsiteX1" fmla="*/ 126528 w 2709261"/>
              <a:gd name="connsiteY1" fmla="*/ 0 h 2502548"/>
              <a:gd name="connsiteX2" fmla="*/ 2582732 w 2709261"/>
              <a:gd name="connsiteY2" fmla="*/ 0 h 2502548"/>
              <a:gd name="connsiteX3" fmla="*/ 2582731 w 2709261"/>
              <a:gd name="connsiteY3" fmla="*/ 0 h 2502548"/>
              <a:gd name="connsiteX4" fmla="*/ 2709261 w 2709261"/>
              <a:gd name="connsiteY4" fmla="*/ 126528 h 2502548"/>
              <a:gd name="connsiteX5" fmla="*/ 2709261 w 2709261"/>
              <a:gd name="connsiteY5" fmla="*/ 126528 h 2502548"/>
              <a:gd name="connsiteX6" fmla="*/ 2709261 w 2709261"/>
              <a:gd name="connsiteY6" fmla="*/ 2376019 h 2502548"/>
              <a:gd name="connsiteX7" fmla="*/ 2709261 w 2709261"/>
              <a:gd name="connsiteY7" fmla="*/ 2376019 h 2502548"/>
              <a:gd name="connsiteX8" fmla="*/ 2582732 w 2709261"/>
              <a:gd name="connsiteY8" fmla="*/ 2502548 h 2502548"/>
              <a:gd name="connsiteX9" fmla="*/ 126529 w 2709261"/>
              <a:gd name="connsiteY9" fmla="*/ 2502548 h 2502548"/>
              <a:gd name="connsiteX10" fmla="*/ 0 w 2709261"/>
              <a:gd name="connsiteY10" fmla="*/ 2376019 h 2502548"/>
              <a:gd name="connsiteX11" fmla="*/ 0 w 2709261"/>
              <a:gd name="connsiteY11" fmla="*/ 126528 h 250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09261" h="2502548">
                <a:moveTo>
                  <a:pt x="0" y="126528"/>
                </a:moveTo>
                <a:cubicBezTo>
                  <a:pt x="0" y="56648"/>
                  <a:pt x="56648" y="0"/>
                  <a:pt x="126528" y="0"/>
                </a:cubicBezTo>
                <a:lnTo>
                  <a:pt x="2582732" y="0"/>
                </a:lnTo>
                <a:lnTo>
                  <a:pt x="2582731" y="0"/>
                </a:lnTo>
                <a:cubicBezTo>
                  <a:pt x="2652611" y="0"/>
                  <a:pt x="2709260" y="56648"/>
                  <a:pt x="2709261" y="126528"/>
                </a:cubicBezTo>
                <a:lnTo>
                  <a:pt x="2709261" y="126528"/>
                </a:lnTo>
                <a:lnTo>
                  <a:pt x="2709261" y="2376019"/>
                </a:lnTo>
                <a:lnTo>
                  <a:pt x="2709261" y="2376019"/>
                </a:lnTo>
                <a:cubicBezTo>
                  <a:pt x="2709261" y="2445899"/>
                  <a:pt x="2652611" y="2502548"/>
                  <a:pt x="2582732" y="2502548"/>
                </a:cubicBezTo>
                <a:lnTo>
                  <a:pt x="126529" y="2502548"/>
                </a:lnTo>
                <a:cubicBezTo>
                  <a:pt x="56648" y="2502548"/>
                  <a:pt x="0" y="2445899"/>
                  <a:pt x="0" y="2376019"/>
                </a:cubicBezTo>
                <a:lnTo>
                  <a:pt x="0" y="126528"/>
                </a:lnTo>
                <a:close/>
              </a:path>
            </a:pathLst>
          </a:custGeom>
          <a:solidFill>
            <a:srgbClr val="7FD231">
              <a:alpha val="100000"/>
            </a:srgbClr>
          </a:solidFill>
          <a:ln w="20">
            <a:solidFill>
              <a:srgbClr val="7FD231">
                <a:alpha val="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36"/>
          <p:cNvSpPr/>
          <p:nvPr/>
        </p:nvSpPr>
        <p:spPr>
          <a:xfrm>
            <a:off x="6156032" y="2326581"/>
            <a:ext cx="2715418" cy="2509043"/>
          </a:xfrm>
          <a:custGeom>
            <a:avLst/>
            <a:gdLst>
              <a:gd name="connsiteX0" fmla="*/ 3175 w 2715418"/>
              <a:gd name="connsiteY0" fmla="*/ 129381 h 2509043"/>
              <a:gd name="connsiteX1" fmla="*/ 5556 w 2715418"/>
              <a:gd name="connsiteY1" fmla="*/ 103981 h 2509043"/>
              <a:gd name="connsiteX2" fmla="*/ 12700 w 2715418"/>
              <a:gd name="connsiteY2" fmla="*/ 80168 h 2509043"/>
              <a:gd name="connsiteX3" fmla="*/ 40481 w 2715418"/>
              <a:gd name="connsiteY3" fmla="*/ 40481 h 2509043"/>
              <a:gd name="connsiteX4" fmla="*/ 80168 w 2715418"/>
              <a:gd name="connsiteY4" fmla="*/ 12700 h 2509043"/>
              <a:gd name="connsiteX5" fmla="*/ 103981 w 2715418"/>
              <a:gd name="connsiteY5" fmla="*/ 5556 h 2509043"/>
              <a:gd name="connsiteX6" fmla="*/ 129381 w 2715418"/>
              <a:gd name="connsiteY6" fmla="*/ 3175 h 2509043"/>
              <a:gd name="connsiteX7" fmla="*/ 2586037 w 2715418"/>
              <a:gd name="connsiteY7" fmla="*/ 3175 h 2509043"/>
              <a:gd name="connsiteX8" fmla="*/ 2611437 w 2715418"/>
              <a:gd name="connsiteY8" fmla="*/ 5556 h 2509043"/>
              <a:gd name="connsiteX9" fmla="*/ 2635250 w 2715418"/>
              <a:gd name="connsiteY9" fmla="*/ 12700 h 2509043"/>
              <a:gd name="connsiteX10" fmla="*/ 2675731 w 2715418"/>
              <a:gd name="connsiteY10" fmla="*/ 40481 h 2509043"/>
              <a:gd name="connsiteX11" fmla="*/ 2702718 w 2715418"/>
              <a:gd name="connsiteY11" fmla="*/ 80168 h 2509043"/>
              <a:gd name="connsiteX12" fmla="*/ 2709862 w 2715418"/>
              <a:gd name="connsiteY12" fmla="*/ 103981 h 2509043"/>
              <a:gd name="connsiteX13" fmla="*/ 2712243 w 2715418"/>
              <a:gd name="connsiteY13" fmla="*/ 129381 h 2509043"/>
              <a:gd name="connsiteX14" fmla="*/ 2712243 w 2715418"/>
              <a:gd name="connsiteY14" fmla="*/ 2378868 h 2509043"/>
              <a:gd name="connsiteX15" fmla="*/ 2709862 w 2715418"/>
              <a:gd name="connsiteY15" fmla="*/ 2404268 h 2509043"/>
              <a:gd name="connsiteX16" fmla="*/ 2702718 w 2715418"/>
              <a:gd name="connsiteY16" fmla="*/ 2428081 h 2509043"/>
              <a:gd name="connsiteX17" fmla="*/ 2675731 w 2715418"/>
              <a:gd name="connsiteY17" fmla="*/ 2468562 h 2509043"/>
              <a:gd name="connsiteX18" fmla="*/ 2635250 w 2715418"/>
              <a:gd name="connsiteY18" fmla="*/ 2495550 h 2509043"/>
              <a:gd name="connsiteX19" fmla="*/ 2611437 w 2715418"/>
              <a:gd name="connsiteY19" fmla="*/ 2503487 h 2509043"/>
              <a:gd name="connsiteX20" fmla="*/ 2586037 w 2715418"/>
              <a:gd name="connsiteY20" fmla="*/ 2505868 h 2509043"/>
              <a:gd name="connsiteX21" fmla="*/ 129381 w 2715418"/>
              <a:gd name="connsiteY21" fmla="*/ 2505868 h 2509043"/>
              <a:gd name="connsiteX22" fmla="*/ 103981 w 2715418"/>
              <a:gd name="connsiteY22" fmla="*/ 2503487 h 2509043"/>
              <a:gd name="connsiteX23" fmla="*/ 80168 w 2715418"/>
              <a:gd name="connsiteY23" fmla="*/ 2495550 h 2509043"/>
              <a:gd name="connsiteX24" fmla="*/ 40481 w 2715418"/>
              <a:gd name="connsiteY24" fmla="*/ 2468562 h 2509043"/>
              <a:gd name="connsiteX25" fmla="*/ 12700 w 2715418"/>
              <a:gd name="connsiteY25" fmla="*/ 2428081 h 2509043"/>
              <a:gd name="connsiteX26" fmla="*/ 5556 w 2715418"/>
              <a:gd name="connsiteY26" fmla="*/ 2404268 h 2509043"/>
              <a:gd name="connsiteX27" fmla="*/ 3175 w 2715418"/>
              <a:gd name="connsiteY27" fmla="*/ 2378868 h 2509043"/>
              <a:gd name="connsiteX28" fmla="*/ 3175 w 2715418"/>
              <a:gd name="connsiteY28" fmla="*/ 129381 h 250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15418" h="2509043">
                <a:moveTo>
                  <a:pt x="3175" y="129381"/>
                </a:moveTo>
                <a:lnTo>
                  <a:pt x="5556" y="103981"/>
                </a:lnTo>
                <a:lnTo>
                  <a:pt x="12700" y="80168"/>
                </a:lnTo>
                <a:lnTo>
                  <a:pt x="40481" y="40481"/>
                </a:lnTo>
                <a:lnTo>
                  <a:pt x="80168" y="12700"/>
                </a:lnTo>
                <a:lnTo>
                  <a:pt x="103981" y="5556"/>
                </a:lnTo>
                <a:lnTo>
                  <a:pt x="129381" y="3175"/>
                </a:lnTo>
                <a:lnTo>
                  <a:pt x="2586037" y="3175"/>
                </a:lnTo>
                <a:lnTo>
                  <a:pt x="2611437" y="5556"/>
                </a:lnTo>
                <a:lnTo>
                  <a:pt x="2635250" y="12700"/>
                </a:lnTo>
                <a:lnTo>
                  <a:pt x="2675731" y="40481"/>
                </a:lnTo>
                <a:lnTo>
                  <a:pt x="2702718" y="80168"/>
                </a:lnTo>
                <a:lnTo>
                  <a:pt x="2709862" y="103981"/>
                </a:lnTo>
                <a:lnTo>
                  <a:pt x="2712243" y="129381"/>
                </a:lnTo>
                <a:lnTo>
                  <a:pt x="2712243" y="2378868"/>
                </a:lnTo>
                <a:lnTo>
                  <a:pt x="2709862" y="2404268"/>
                </a:lnTo>
                <a:lnTo>
                  <a:pt x="2702718" y="2428081"/>
                </a:lnTo>
                <a:lnTo>
                  <a:pt x="2675731" y="2468562"/>
                </a:lnTo>
                <a:lnTo>
                  <a:pt x="2635250" y="2495550"/>
                </a:lnTo>
                <a:lnTo>
                  <a:pt x="2611437" y="2503487"/>
                </a:lnTo>
                <a:lnTo>
                  <a:pt x="2586037" y="2505868"/>
                </a:lnTo>
                <a:lnTo>
                  <a:pt x="129381" y="2505868"/>
                </a:lnTo>
                <a:lnTo>
                  <a:pt x="103981" y="2503487"/>
                </a:lnTo>
                <a:lnTo>
                  <a:pt x="80168" y="2495550"/>
                </a:lnTo>
                <a:lnTo>
                  <a:pt x="40481" y="2468562"/>
                </a:lnTo>
                <a:lnTo>
                  <a:pt x="12700" y="2428081"/>
                </a:lnTo>
                <a:lnTo>
                  <a:pt x="5556" y="2404268"/>
                </a:lnTo>
                <a:lnTo>
                  <a:pt x="3175" y="2378868"/>
                </a:lnTo>
                <a:lnTo>
                  <a:pt x="3175" y="129381"/>
                </a:lnTo>
                <a:close/>
              </a:path>
            </a:pathLst>
          </a:custGeom>
          <a:ln w="10">
            <a:solidFill>
              <a:srgbClr val="7FD231">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4" name="Picture 38"/>
          <p:cNvPicPr>
            <a:picLocks noChangeAspect="1"/>
          </p:cNvPicPr>
          <p:nvPr/>
        </p:nvPicPr>
        <p:blipFill>
          <a:blip r:embed="rId1"/>
          <a:stretch>
            <a:fillRect/>
          </a:stretch>
        </p:blipFill>
        <p:spPr>
          <a:xfrm>
            <a:off x="2724810" y="1807469"/>
            <a:ext cx="3740150" cy="3524250"/>
          </a:xfrm>
          <a:prstGeom prst="rect">
            <a:avLst/>
          </a:prstGeom>
        </p:spPr>
      </p:pic>
      <p:pic>
        <p:nvPicPr>
          <p:cNvPr id="15" name="Picture 39"/>
          <p:cNvPicPr>
            <a:picLocks noChangeAspect="1"/>
          </p:cNvPicPr>
          <p:nvPr/>
        </p:nvPicPr>
        <p:blipFill>
          <a:blip r:embed="rId2"/>
          <a:stretch>
            <a:fillRect/>
          </a:stretch>
        </p:blipFill>
        <p:spPr>
          <a:xfrm>
            <a:off x="3240745" y="2330344"/>
            <a:ext cx="2709261" cy="2502548"/>
          </a:xfrm>
          <a:prstGeom prst="rect">
            <a:avLst/>
          </a:prstGeom>
        </p:spPr>
      </p:pic>
      <p:sp>
        <p:nvSpPr>
          <p:cNvPr id="16" name="Freeform 39"/>
          <p:cNvSpPr/>
          <p:nvPr/>
        </p:nvSpPr>
        <p:spPr>
          <a:xfrm>
            <a:off x="3238207" y="2327375"/>
            <a:ext cx="2715418" cy="2509043"/>
          </a:xfrm>
          <a:custGeom>
            <a:avLst/>
            <a:gdLst>
              <a:gd name="connsiteX0" fmla="*/ 3175 w 2715418"/>
              <a:gd name="connsiteY0" fmla="*/ 130175 h 2509043"/>
              <a:gd name="connsiteX1" fmla="*/ 5556 w 2715418"/>
              <a:gd name="connsiteY1" fmla="*/ 104775 h 2509043"/>
              <a:gd name="connsiteX2" fmla="*/ 12700 w 2715418"/>
              <a:gd name="connsiteY2" fmla="*/ 80962 h 2509043"/>
              <a:gd name="connsiteX3" fmla="*/ 40481 w 2715418"/>
              <a:gd name="connsiteY3" fmla="*/ 40481 h 2509043"/>
              <a:gd name="connsiteX4" fmla="*/ 80168 w 2715418"/>
              <a:gd name="connsiteY4" fmla="*/ 13493 h 2509043"/>
              <a:gd name="connsiteX5" fmla="*/ 103981 w 2715418"/>
              <a:gd name="connsiteY5" fmla="*/ 5556 h 2509043"/>
              <a:gd name="connsiteX6" fmla="*/ 129381 w 2715418"/>
              <a:gd name="connsiteY6" fmla="*/ 3175 h 2509043"/>
              <a:gd name="connsiteX7" fmla="*/ 2586037 w 2715418"/>
              <a:gd name="connsiteY7" fmla="*/ 3175 h 2509043"/>
              <a:gd name="connsiteX8" fmla="*/ 2611437 w 2715418"/>
              <a:gd name="connsiteY8" fmla="*/ 5556 h 2509043"/>
              <a:gd name="connsiteX9" fmla="*/ 2635250 w 2715418"/>
              <a:gd name="connsiteY9" fmla="*/ 13493 h 2509043"/>
              <a:gd name="connsiteX10" fmla="*/ 2675731 w 2715418"/>
              <a:gd name="connsiteY10" fmla="*/ 40481 h 2509043"/>
              <a:gd name="connsiteX11" fmla="*/ 2702718 w 2715418"/>
              <a:gd name="connsiteY11" fmla="*/ 80962 h 2509043"/>
              <a:gd name="connsiteX12" fmla="*/ 2709862 w 2715418"/>
              <a:gd name="connsiteY12" fmla="*/ 104775 h 2509043"/>
              <a:gd name="connsiteX13" fmla="*/ 2712243 w 2715418"/>
              <a:gd name="connsiteY13" fmla="*/ 130175 h 2509043"/>
              <a:gd name="connsiteX14" fmla="*/ 2712243 w 2715418"/>
              <a:gd name="connsiteY14" fmla="*/ 2379662 h 2509043"/>
              <a:gd name="connsiteX15" fmla="*/ 2709862 w 2715418"/>
              <a:gd name="connsiteY15" fmla="*/ 2405062 h 2509043"/>
              <a:gd name="connsiteX16" fmla="*/ 2702718 w 2715418"/>
              <a:gd name="connsiteY16" fmla="*/ 2428875 h 2509043"/>
              <a:gd name="connsiteX17" fmla="*/ 2675731 w 2715418"/>
              <a:gd name="connsiteY17" fmla="*/ 2469356 h 2509043"/>
              <a:gd name="connsiteX18" fmla="*/ 2635250 w 2715418"/>
              <a:gd name="connsiteY18" fmla="*/ 2496343 h 2509043"/>
              <a:gd name="connsiteX19" fmla="*/ 2611437 w 2715418"/>
              <a:gd name="connsiteY19" fmla="*/ 2503487 h 2509043"/>
              <a:gd name="connsiteX20" fmla="*/ 2586037 w 2715418"/>
              <a:gd name="connsiteY20" fmla="*/ 2505868 h 2509043"/>
              <a:gd name="connsiteX21" fmla="*/ 129381 w 2715418"/>
              <a:gd name="connsiteY21" fmla="*/ 2505868 h 2509043"/>
              <a:gd name="connsiteX22" fmla="*/ 103981 w 2715418"/>
              <a:gd name="connsiteY22" fmla="*/ 2503487 h 2509043"/>
              <a:gd name="connsiteX23" fmla="*/ 80168 w 2715418"/>
              <a:gd name="connsiteY23" fmla="*/ 2496343 h 2509043"/>
              <a:gd name="connsiteX24" fmla="*/ 40481 w 2715418"/>
              <a:gd name="connsiteY24" fmla="*/ 2469356 h 2509043"/>
              <a:gd name="connsiteX25" fmla="*/ 12700 w 2715418"/>
              <a:gd name="connsiteY25" fmla="*/ 2428875 h 2509043"/>
              <a:gd name="connsiteX26" fmla="*/ 5556 w 2715418"/>
              <a:gd name="connsiteY26" fmla="*/ 2405062 h 2509043"/>
              <a:gd name="connsiteX27" fmla="*/ 3175 w 2715418"/>
              <a:gd name="connsiteY27" fmla="*/ 2379662 h 2509043"/>
              <a:gd name="connsiteX28" fmla="*/ 3175 w 2715418"/>
              <a:gd name="connsiteY28" fmla="*/ 130175 h 250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15418" h="2509043">
                <a:moveTo>
                  <a:pt x="3175" y="130175"/>
                </a:moveTo>
                <a:lnTo>
                  <a:pt x="5556" y="104775"/>
                </a:lnTo>
                <a:lnTo>
                  <a:pt x="12700" y="80962"/>
                </a:lnTo>
                <a:lnTo>
                  <a:pt x="40481" y="40481"/>
                </a:lnTo>
                <a:lnTo>
                  <a:pt x="80168" y="13493"/>
                </a:lnTo>
                <a:lnTo>
                  <a:pt x="103981" y="5556"/>
                </a:lnTo>
                <a:lnTo>
                  <a:pt x="129381" y="3175"/>
                </a:lnTo>
                <a:lnTo>
                  <a:pt x="2586037" y="3175"/>
                </a:lnTo>
                <a:lnTo>
                  <a:pt x="2611437" y="5556"/>
                </a:lnTo>
                <a:lnTo>
                  <a:pt x="2635250" y="13493"/>
                </a:lnTo>
                <a:lnTo>
                  <a:pt x="2675731" y="40481"/>
                </a:lnTo>
                <a:lnTo>
                  <a:pt x="2702718" y="80962"/>
                </a:lnTo>
                <a:lnTo>
                  <a:pt x="2709862" y="104775"/>
                </a:lnTo>
                <a:lnTo>
                  <a:pt x="2712243" y="130175"/>
                </a:lnTo>
                <a:lnTo>
                  <a:pt x="2712243" y="2379662"/>
                </a:lnTo>
                <a:lnTo>
                  <a:pt x="2709862" y="2405062"/>
                </a:lnTo>
                <a:lnTo>
                  <a:pt x="2702718" y="2428875"/>
                </a:lnTo>
                <a:lnTo>
                  <a:pt x="2675731" y="2469356"/>
                </a:lnTo>
                <a:lnTo>
                  <a:pt x="2635250" y="2496343"/>
                </a:lnTo>
                <a:lnTo>
                  <a:pt x="2611437" y="2503487"/>
                </a:lnTo>
                <a:lnTo>
                  <a:pt x="2586037" y="2505868"/>
                </a:lnTo>
                <a:lnTo>
                  <a:pt x="129381" y="2505868"/>
                </a:lnTo>
                <a:lnTo>
                  <a:pt x="103981" y="2503487"/>
                </a:lnTo>
                <a:lnTo>
                  <a:pt x="80168" y="2496343"/>
                </a:lnTo>
                <a:lnTo>
                  <a:pt x="40481" y="2469356"/>
                </a:lnTo>
                <a:lnTo>
                  <a:pt x="12700" y="2428875"/>
                </a:lnTo>
                <a:lnTo>
                  <a:pt x="5556" y="2405062"/>
                </a:lnTo>
                <a:lnTo>
                  <a:pt x="3175" y="2379662"/>
                </a:lnTo>
                <a:lnTo>
                  <a:pt x="3175" y="130175"/>
                </a:lnTo>
                <a:close/>
              </a:path>
            </a:pathLst>
          </a:custGeom>
          <a:ln w="10">
            <a:solidFill>
              <a:srgbClr val="7FD231">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7" name="Picture 42"/>
          <p:cNvPicPr>
            <a:picLocks noChangeAspect="1"/>
          </p:cNvPicPr>
          <p:nvPr/>
        </p:nvPicPr>
        <p:blipFill>
          <a:blip r:embed="rId3"/>
          <a:stretch>
            <a:fillRect/>
          </a:stretch>
        </p:blipFill>
        <p:spPr>
          <a:xfrm>
            <a:off x="605293" y="2329332"/>
            <a:ext cx="2434020" cy="2502548"/>
          </a:xfrm>
          <a:prstGeom prst="rect">
            <a:avLst/>
          </a:prstGeom>
          <a:solidFill>
            <a:schemeClr val="bg1">
              <a:lumMod val="75000"/>
            </a:schemeClr>
          </a:solidFill>
          <a:ln>
            <a:solidFill>
              <a:srgbClr val="9A9C99"/>
            </a:solidFill>
          </a:ln>
        </p:spPr>
      </p:pic>
      <p:sp>
        <p:nvSpPr>
          <p:cNvPr id="18" name="Freeform 42"/>
          <p:cNvSpPr/>
          <p:nvPr/>
        </p:nvSpPr>
        <p:spPr>
          <a:xfrm>
            <a:off x="327526" y="2326581"/>
            <a:ext cx="2715418" cy="2509043"/>
          </a:xfrm>
          <a:custGeom>
            <a:avLst/>
            <a:gdLst>
              <a:gd name="connsiteX0" fmla="*/ 3175 w 2715418"/>
              <a:gd name="connsiteY0" fmla="*/ 129381 h 2509043"/>
              <a:gd name="connsiteX1" fmla="*/ 5556 w 2715418"/>
              <a:gd name="connsiteY1" fmla="*/ 103981 h 2509043"/>
              <a:gd name="connsiteX2" fmla="*/ 12700 w 2715418"/>
              <a:gd name="connsiteY2" fmla="*/ 80168 h 2509043"/>
              <a:gd name="connsiteX3" fmla="*/ 40481 w 2715418"/>
              <a:gd name="connsiteY3" fmla="*/ 40481 h 2509043"/>
              <a:gd name="connsiteX4" fmla="*/ 80168 w 2715418"/>
              <a:gd name="connsiteY4" fmla="*/ 12700 h 2509043"/>
              <a:gd name="connsiteX5" fmla="*/ 103981 w 2715418"/>
              <a:gd name="connsiteY5" fmla="*/ 5556 h 2509043"/>
              <a:gd name="connsiteX6" fmla="*/ 129381 w 2715418"/>
              <a:gd name="connsiteY6" fmla="*/ 3175 h 2509043"/>
              <a:gd name="connsiteX7" fmla="*/ 2585243 w 2715418"/>
              <a:gd name="connsiteY7" fmla="*/ 3175 h 2509043"/>
              <a:gd name="connsiteX8" fmla="*/ 2610643 w 2715418"/>
              <a:gd name="connsiteY8" fmla="*/ 5556 h 2509043"/>
              <a:gd name="connsiteX9" fmla="*/ 2635250 w 2715418"/>
              <a:gd name="connsiteY9" fmla="*/ 12700 h 2509043"/>
              <a:gd name="connsiteX10" fmla="*/ 2674937 w 2715418"/>
              <a:gd name="connsiteY10" fmla="*/ 40481 h 2509043"/>
              <a:gd name="connsiteX11" fmla="*/ 2702718 w 2715418"/>
              <a:gd name="connsiteY11" fmla="*/ 80168 h 2509043"/>
              <a:gd name="connsiteX12" fmla="*/ 2709862 w 2715418"/>
              <a:gd name="connsiteY12" fmla="*/ 103981 h 2509043"/>
              <a:gd name="connsiteX13" fmla="*/ 2712243 w 2715418"/>
              <a:gd name="connsiteY13" fmla="*/ 129381 h 2509043"/>
              <a:gd name="connsiteX14" fmla="*/ 2712243 w 2715418"/>
              <a:gd name="connsiteY14" fmla="*/ 2378868 h 2509043"/>
              <a:gd name="connsiteX15" fmla="*/ 2709862 w 2715418"/>
              <a:gd name="connsiteY15" fmla="*/ 2404268 h 2509043"/>
              <a:gd name="connsiteX16" fmla="*/ 2702718 w 2715418"/>
              <a:gd name="connsiteY16" fmla="*/ 2428081 h 2509043"/>
              <a:gd name="connsiteX17" fmla="*/ 2674937 w 2715418"/>
              <a:gd name="connsiteY17" fmla="*/ 2468562 h 2509043"/>
              <a:gd name="connsiteX18" fmla="*/ 2635250 w 2715418"/>
              <a:gd name="connsiteY18" fmla="*/ 2495550 h 2509043"/>
              <a:gd name="connsiteX19" fmla="*/ 2610643 w 2715418"/>
              <a:gd name="connsiteY19" fmla="*/ 2503487 h 2509043"/>
              <a:gd name="connsiteX20" fmla="*/ 2585243 w 2715418"/>
              <a:gd name="connsiteY20" fmla="*/ 2505868 h 2509043"/>
              <a:gd name="connsiteX21" fmla="*/ 129381 w 2715418"/>
              <a:gd name="connsiteY21" fmla="*/ 2505868 h 2509043"/>
              <a:gd name="connsiteX22" fmla="*/ 103981 w 2715418"/>
              <a:gd name="connsiteY22" fmla="*/ 2503487 h 2509043"/>
              <a:gd name="connsiteX23" fmla="*/ 80168 w 2715418"/>
              <a:gd name="connsiteY23" fmla="*/ 2495550 h 2509043"/>
              <a:gd name="connsiteX24" fmla="*/ 40481 w 2715418"/>
              <a:gd name="connsiteY24" fmla="*/ 2468562 h 2509043"/>
              <a:gd name="connsiteX25" fmla="*/ 12700 w 2715418"/>
              <a:gd name="connsiteY25" fmla="*/ 2428081 h 2509043"/>
              <a:gd name="connsiteX26" fmla="*/ 5556 w 2715418"/>
              <a:gd name="connsiteY26" fmla="*/ 2404268 h 2509043"/>
              <a:gd name="connsiteX27" fmla="*/ 3175 w 2715418"/>
              <a:gd name="connsiteY27" fmla="*/ 2378868 h 2509043"/>
              <a:gd name="connsiteX28" fmla="*/ 3175 w 2715418"/>
              <a:gd name="connsiteY28" fmla="*/ 129381 h 250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15418" h="2509043">
                <a:moveTo>
                  <a:pt x="3175" y="129381"/>
                </a:moveTo>
                <a:lnTo>
                  <a:pt x="5556" y="103981"/>
                </a:lnTo>
                <a:lnTo>
                  <a:pt x="12700" y="80168"/>
                </a:lnTo>
                <a:lnTo>
                  <a:pt x="40481" y="40481"/>
                </a:lnTo>
                <a:lnTo>
                  <a:pt x="80168" y="12700"/>
                </a:lnTo>
                <a:lnTo>
                  <a:pt x="103981" y="5556"/>
                </a:lnTo>
                <a:lnTo>
                  <a:pt x="129381" y="3175"/>
                </a:lnTo>
                <a:lnTo>
                  <a:pt x="2585243" y="3175"/>
                </a:lnTo>
                <a:lnTo>
                  <a:pt x="2610643" y="5556"/>
                </a:lnTo>
                <a:lnTo>
                  <a:pt x="2635250" y="12700"/>
                </a:lnTo>
                <a:lnTo>
                  <a:pt x="2674937" y="40481"/>
                </a:lnTo>
                <a:lnTo>
                  <a:pt x="2702718" y="80168"/>
                </a:lnTo>
                <a:lnTo>
                  <a:pt x="2709862" y="103981"/>
                </a:lnTo>
                <a:lnTo>
                  <a:pt x="2712243" y="129381"/>
                </a:lnTo>
                <a:lnTo>
                  <a:pt x="2712243" y="2378868"/>
                </a:lnTo>
                <a:lnTo>
                  <a:pt x="2709862" y="2404268"/>
                </a:lnTo>
                <a:lnTo>
                  <a:pt x="2702718" y="2428081"/>
                </a:lnTo>
                <a:lnTo>
                  <a:pt x="2674937" y="2468562"/>
                </a:lnTo>
                <a:lnTo>
                  <a:pt x="2635250" y="2495550"/>
                </a:lnTo>
                <a:lnTo>
                  <a:pt x="2610643" y="2503487"/>
                </a:lnTo>
                <a:lnTo>
                  <a:pt x="2585243" y="2505868"/>
                </a:lnTo>
                <a:lnTo>
                  <a:pt x="129381" y="2505868"/>
                </a:lnTo>
                <a:lnTo>
                  <a:pt x="103981" y="2503487"/>
                </a:lnTo>
                <a:lnTo>
                  <a:pt x="80168" y="2495550"/>
                </a:lnTo>
                <a:lnTo>
                  <a:pt x="40481" y="2468562"/>
                </a:lnTo>
                <a:lnTo>
                  <a:pt x="12700" y="2428081"/>
                </a:lnTo>
                <a:lnTo>
                  <a:pt x="5556" y="2404268"/>
                </a:lnTo>
                <a:lnTo>
                  <a:pt x="3175" y="2378868"/>
                </a:lnTo>
                <a:lnTo>
                  <a:pt x="3175" y="129381"/>
                </a:lnTo>
                <a:close/>
              </a:path>
            </a:pathLst>
          </a:custGeom>
          <a:ln w="10">
            <a:solidFill>
              <a:srgbClr val="7FD231">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9" name="Picture 45"/>
          <p:cNvPicPr>
            <a:picLocks noChangeAspect="1"/>
          </p:cNvPicPr>
          <p:nvPr/>
        </p:nvPicPr>
        <p:blipFill>
          <a:blip r:embed="rId4"/>
          <a:stretch>
            <a:fillRect/>
          </a:stretch>
        </p:blipFill>
        <p:spPr>
          <a:xfrm>
            <a:off x="9117175" y="2331950"/>
            <a:ext cx="2425875" cy="2502548"/>
          </a:xfrm>
          <a:prstGeom prst="rect">
            <a:avLst/>
          </a:prstGeom>
        </p:spPr>
      </p:pic>
      <p:sp>
        <p:nvSpPr>
          <p:cNvPr id="20" name="Freeform 45"/>
          <p:cNvSpPr/>
          <p:nvPr/>
        </p:nvSpPr>
        <p:spPr>
          <a:xfrm>
            <a:off x="9114339" y="2328962"/>
            <a:ext cx="2715418" cy="2509043"/>
          </a:xfrm>
          <a:custGeom>
            <a:avLst/>
            <a:gdLst>
              <a:gd name="connsiteX0" fmla="*/ 3175 w 2715418"/>
              <a:gd name="connsiteY0" fmla="*/ 130175 h 2509043"/>
              <a:gd name="connsiteX1" fmla="*/ 5556 w 2715418"/>
              <a:gd name="connsiteY1" fmla="*/ 104775 h 2509043"/>
              <a:gd name="connsiteX2" fmla="*/ 12700 w 2715418"/>
              <a:gd name="connsiteY2" fmla="*/ 80962 h 2509043"/>
              <a:gd name="connsiteX3" fmla="*/ 40481 w 2715418"/>
              <a:gd name="connsiteY3" fmla="*/ 40481 h 2509043"/>
              <a:gd name="connsiteX4" fmla="*/ 80168 w 2715418"/>
              <a:gd name="connsiteY4" fmla="*/ 13493 h 2509043"/>
              <a:gd name="connsiteX5" fmla="*/ 103981 w 2715418"/>
              <a:gd name="connsiteY5" fmla="*/ 5556 h 2509043"/>
              <a:gd name="connsiteX6" fmla="*/ 129381 w 2715418"/>
              <a:gd name="connsiteY6" fmla="*/ 3175 h 2509043"/>
              <a:gd name="connsiteX7" fmla="*/ 2586037 w 2715418"/>
              <a:gd name="connsiteY7" fmla="*/ 3175 h 2509043"/>
              <a:gd name="connsiteX8" fmla="*/ 2611437 w 2715418"/>
              <a:gd name="connsiteY8" fmla="*/ 5556 h 2509043"/>
              <a:gd name="connsiteX9" fmla="*/ 2635250 w 2715418"/>
              <a:gd name="connsiteY9" fmla="*/ 13493 h 2509043"/>
              <a:gd name="connsiteX10" fmla="*/ 2675731 w 2715418"/>
              <a:gd name="connsiteY10" fmla="*/ 40481 h 2509043"/>
              <a:gd name="connsiteX11" fmla="*/ 2702718 w 2715418"/>
              <a:gd name="connsiteY11" fmla="*/ 80962 h 2509043"/>
              <a:gd name="connsiteX12" fmla="*/ 2709862 w 2715418"/>
              <a:gd name="connsiteY12" fmla="*/ 104775 h 2509043"/>
              <a:gd name="connsiteX13" fmla="*/ 2712243 w 2715418"/>
              <a:gd name="connsiteY13" fmla="*/ 130175 h 2509043"/>
              <a:gd name="connsiteX14" fmla="*/ 2712243 w 2715418"/>
              <a:gd name="connsiteY14" fmla="*/ 2379662 h 2509043"/>
              <a:gd name="connsiteX15" fmla="*/ 2709862 w 2715418"/>
              <a:gd name="connsiteY15" fmla="*/ 2405062 h 2509043"/>
              <a:gd name="connsiteX16" fmla="*/ 2702718 w 2715418"/>
              <a:gd name="connsiteY16" fmla="*/ 2428875 h 2509043"/>
              <a:gd name="connsiteX17" fmla="*/ 2675731 w 2715418"/>
              <a:gd name="connsiteY17" fmla="*/ 2469356 h 2509043"/>
              <a:gd name="connsiteX18" fmla="*/ 2635250 w 2715418"/>
              <a:gd name="connsiteY18" fmla="*/ 2496343 h 2509043"/>
              <a:gd name="connsiteX19" fmla="*/ 2611437 w 2715418"/>
              <a:gd name="connsiteY19" fmla="*/ 2503487 h 2509043"/>
              <a:gd name="connsiteX20" fmla="*/ 2586037 w 2715418"/>
              <a:gd name="connsiteY20" fmla="*/ 2505868 h 2509043"/>
              <a:gd name="connsiteX21" fmla="*/ 129381 w 2715418"/>
              <a:gd name="connsiteY21" fmla="*/ 2505868 h 2509043"/>
              <a:gd name="connsiteX22" fmla="*/ 103981 w 2715418"/>
              <a:gd name="connsiteY22" fmla="*/ 2503487 h 2509043"/>
              <a:gd name="connsiteX23" fmla="*/ 80168 w 2715418"/>
              <a:gd name="connsiteY23" fmla="*/ 2496343 h 2509043"/>
              <a:gd name="connsiteX24" fmla="*/ 40481 w 2715418"/>
              <a:gd name="connsiteY24" fmla="*/ 2469356 h 2509043"/>
              <a:gd name="connsiteX25" fmla="*/ 12700 w 2715418"/>
              <a:gd name="connsiteY25" fmla="*/ 2428875 h 2509043"/>
              <a:gd name="connsiteX26" fmla="*/ 5556 w 2715418"/>
              <a:gd name="connsiteY26" fmla="*/ 2405062 h 2509043"/>
              <a:gd name="connsiteX27" fmla="*/ 3175 w 2715418"/>
              <a:gd name="connsiteY27" fmla="*/ 2379662 h 2509043"/>
              <a:gd name="connsiteX28" fmla="*/ 3175 w 2715418"/>
              <a:gd name="connsiteY28" fmla="*/ 130175 h 250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15418" h="2509043">
                <a:moveTo>
                  <a:pt x="3175" y="130175"/>
                </a:moveTo>
                <a:lnTo>
                  <a:pt x="5556" y="104775"/>
                </a:lnTo>
                <a:lnTo>
                  <a:pt x="12700" y="80962"/>
                </a:lnTo>
                <a:lnTo>
                  <a:pt x="40481" y="40481"/>
                </a:lnTo>
                <a:lnTo>
                  <a:pt x="80168" y="13493"/>
                </a:lnTo>
                <a:lnTo>
                  <a:pt x="103981" y="5556"/>
                </a:lnTo>
                <a:lnTo>
                  <a:pt x="129381" y="3175"/>
                </a:lnTo>
                <a:lnTo>
                  <a:pt x="2586037" y="3175"/>
                </a:lnTo>
                <a:lnTo>
                  <a:pt x="2611437" y="5556"/>
                </a:lnTo>
                <a:lnTo>
                  <a:pt x="2635250" y="13493"/>
                </a:lnTo>
                <a:lnTo>
                  <a:pt x="2675731" y="40481"/>
                </a:lnTo>
                <a:lnTo>
                  <a:pt x="2702718" y="80962"/>
                </a:lnTo>
                <a:lnTo>
                  <a:pt x="2709862" y="104775"/>
                </a:lnTo>
                <a:lnTo>
                  <a:pt x="2712243" y="130175"/>
                </a:lnTo>
                <a:lnTo>
                  <a:pt x="2712243" y="2379662"/>
                </a:lnTo>
                <a:lnTo>
                  <a:pt x="2709862" y="2405062"/>
                </a:lnTo>
                <a:lnTo>
                  <a:pt x="2702718" y="2428875"/>
                </a:lnTo>
                <a:lnTo>
                  <a:pt x="2675731" y="2469356"/>
                </a:lnTo>
                <a:lnTo>
                  <a:pt x="2635250" y="2496343"/>
                </a:lnTo>
                <a:lnTo>
                  <a:pt x="2611437" y="2503487"/>
                </a:lnTo>
                <a:lnTo>
                  <a:pt x="2586037" y="2505868"/>
                </a:lnTo>
                <a:lnTo>
                  <a:pt x="129381" y="2505868"/>
                </a:lnTo>
                <a:lnTo>
                  <a:pt x="103981" y="2503487"/>
                </a:lnTo>
                <a:lnTo>
                  <a:pt x="80168" y="2496343"/>
                </a:lnTo>
                <a:lnTo>
                  <a:pt x="40481" y="2469356"/>
                </a:lnTo>
                <a:lnTo>
                  <a:pt x="12700" y="2428875"/>
                </a:lnTo>
                <a:lnTo>
                  <a:pt x="5556" y="2405062"/>
                </a:lnTo>
                <a:lnTo>
                  <a:pt x="3175" y="2379662"/>
                </a:lnTo>
                <a:lnTo>
                  <a:pt x="3175" y="130175"/>
                </a:lnTo>
                <a:close/>
              </a:path>
            </a:pathLst>
          </a:custGeom>
          <a:ln w="10">
            <a:solidFill>
              <a:srgbClr val="7FD231">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1" name="Picture 47"/>
          <p:cNvPicPr>
            <a:picLocks noChangeAspect="1"/>
          </p:cNvPicPr>
          <p:nvPr/>
        </p:nvPicPr>
        <p:blipFill>
          <a:blip r:embed="rId5"/>
          <a:stretch>
            <a:fillRect/>
          </a:stretch>
        </p:blipFill>
        <p:spPr>
          <a:xfrm>
            <a:off x="388645" y="3801369"/>
            <a:ext cx="2736850" cy="2749550"/>
          </a:xfrm>
          <a:prstGeom prst="rect">
            <a:avLst/>
          </a:prstGeom>
        </p:spPr>
      </p:pic>
      <p:pic>
        <p:nvPicPr>
          <p:cNvPr id="22" name="Picture 48"/>
          <p:cNvPicPr>
            <a:picLocks noChangeAspect="1"/>
          </p:cNvPicPr>
          <p:nvPr/>
        </p:nvPicPr>
        <p:blipFill>
          <a:blip r:embed="rId6"/>
          <a:stretch>
            <a:fillRect/>
          </a:stretch>
        </p:blipFill>
        <p:spPr>
          <a:xfrm>
            <a:off x="1101104" y="4511171"/>
            <a:ext cx="1167155" cy="1169032"/>
          </a:xfrm>
          <a:prstGeom prst="rect">
            <a:avLst/>
          </a:prstGeom>
        </p:spPr>
      </p:pic>
      <p:pic>
        <p:nvPicPr>
          <p:cNvPr id="23" name="Picture 49"/>
          <p:cNvPicPr>
            <a:picLocks noChangeAspect="1"/>
          </p:cNvPicPr>
          <p:nvPr/>
        </p:nvPicPr>
        <p:blipFill>
          <a:blip r:embed="rId7"/>
          <a:stretch>
            <a:fillRect/>
          </a:stretch>
        </p:blipFill>
        <p:spPr>
          <a:xfrm>
            <a:off x="1185984" y="4596186"/>
            <a:ext cx="997396" cy="999000"/>
          </a:xfrm>
          <a:prstGeom prst="rect">
            <a:avLst/>
          </a:prstGeom>
        </p:spPr>
      </p:pic>
      <p:sp>
        <p:nvSpPr>
          <p:cNvPr id="24" name="Freeform 49"/>
          <p:cNvSpPr/>
          <p:nvPr/>
        </p:nvSpPr>
        <p:spPr>
          <a:xfrm>
            <a:off x="1173663" y="4584006"/>
            <a:ext cx="1023143" cy="1023937"/>
          </a:xfrm>
          <a:custGeom>
            <a:avLst/>
            <a:gdLst>
              <a:gd name="connsiteX0" fmla="*/ 511175 w 1023143"/>
              <a:gd name="connsiteY0" fmla="*/ 12700 h 1023937"/>
              <a:gd name="connsiteX1" fmla="*/ 561975 w 1023143"/>
              <a:gd name="connsiteY1" fmla="*/ 15081 h 1023937"/>
              <a:gd name="connsiteX2" fmla="*/ 611981 w 1023143"/>
              <a:gd name="connsiteY2" fmla="*/ 23018 h 1023937"/>
              <a:gd name="connsiteX3" fmla="*/ 705643 w 1023143"/>
              <a:gd name="connsiteY3" fmla="*/ 51593 h 1023937"/>
              <a:gd name="connsiteX4" fmla="*/ 790575 w 1023143"/>
              <a:gd name="connsiteY4" fmla="*/ 98425 h 1023937"/>
              <a:gd name="connsiteX5" fmla="*/ 864393 w 1023143"/>
              <a:gd name="connsiteY5" fmla="*/ 158750 h 1023937"/>
              <a:gd name="connsiteX6" fmla="*/ 924718 w 1023143"/>
              <a:gd name="connsiteY6" fmla="*/ 232568 h 1023937"/>
              <a:gd name="connsiteX7" fmla="*/ 971550 w 1023143"/>
              <a:gd name="connsiteY7" fmla="*/ 317500 h 1023937"/>
              <a:gd name="connsiteX8" fmla="*/ 1000125 w 1023143"/>
              <a:gd name="connsiteY8" fmla="*/ 411162 h 1023937"/>
              <a:gd name="connsiteX9" fmla="*/ 1008062 w 1023143"/>
              <a:gd name="connsiteY9" fmla="*/ 461168 h 1023937"/>
              <a:gd name="connsiteX10" fmla="*/ 1010443 w 1023143"/>
              <a:gd name="connsiteY10" fmla="*/ 511968 h 1023937"/>
              <a:gd name="connsiteX11" fmla="*/ 1008062 w 1023143"/>
              <a:gd name="connsiteY11" fmla="*/ 562768 h 1023937"/>
              <a:gd name="connsiteX12" fmla="*/ 1000125 w 1023143"/>
              <a:gd name="connsiteY12" fmla="*/ 612775 h 1023937"/>
              <a:gd name="connsiteX13" fmla="*/ 971550 w 1023143"/>
              <a:gd name="connsiteY13" fmla="*/ 706437 h 1023937"/>
              <a:gd name="connsiteX14" fmla="*/ 924718 w 1023143"/>
              <a:gd name="connsiteY14" fmla="*/ 791368 h 1023937"/>
              <a:gd name="connsiteX15" fmla="*/ 864393 w 1023143"/>
              <a:gd name="connsiteY15" fmla="*/ 865187 h 1023937"/>
              <a:gd name="connsiteX16" fmla="*/ 790575 w 1023143"/>
              <a:gd name="connsiteY16" fmla="*/ 926306 h 1023937"/>
              <a:gd name="connsiteX17" fmla="*/ 705643 w 1023143"/>
              <a:gd name="connsiteY17" fmla="*/ 972343 h 1023937"/>
              <a:gd name="connsiteX18" fmla="*/ 611981 w 1023143"/>
              <a:gd name="connsiteY18" fmla="*/ 1000918 h 1023937"/>
              <a:gd name="connsiteX19" fmla="*/ 561975 w 1023143"/>
              <a:gd name="connsiteY19" fmla="*/ 1008856 h 1023937"/>
              <a:gd name="connsiteX20" fmla="*/ 511175 w 1023143"/>
              <a:gd name="connsiteY20" fmla="*/ 1011237 h 1023937"/>
              <a:gd name="connsiteX21" fmla="*/ 460375 w 1023143"/>
              <a:gd name="connsiteY21" fmla="*/ 1008856 h 1023937"/>
              <a:gd name="connsiteX22" fmla="*/ 410368 w 1023143"/>
              <a:gd name="connsiteY22" fmla="*/ 1000918 h 1023937"/>
              <a:gd name="connsiteX23" fmla="*/ 316706 w 1023143"/>
              <a:gd name="connsiteY23" fmla="*/ 972343 h 1023937"/>
              <a:gd name="connsiteX24" fmla="*/ 232568 w 1023143"/>
              <a:gd name="connsiteY24" fmla="*/ 926306 h 1023937"/>
              <a:gd name="connsiteX25" fmla="*/ 158750 w 1023143"/>
              <a:gd name="connsiteY25" fmla="*/ 865187 h 1023937"/>
              <a:gd name="connsiteX26" fmla="*/ 97631 w 1023143"/>
              <a:gd name="connsiteY26" fmla="*/ 791368 h 1023937"/>
              <a:gd name="connsiteX27" fmla="*/ 51593 w 1023143"/>
              <a:gd name="connsiteY27" fmla="*/ 706437 h 1023937"/>
              <a:gd name="connsiteX28" fmla="*/ 23018 w 1023143"/>
              <a:gd name="connsiteY28" fmla="*/ 612775 h 1023937"/>
              <a:gd name="connsiteX29" fmla="*/ 15081 w 1023143"/>
              <a:gd name="connsiteY29" fmla="*/ 562768 h 1023937"/>
              <a:gd name="connsiteX30" fmla="*/ 12700 w 1023143"/>
              <a:gd name="connsiteY30" fmla="*/ 511968 h 1023937"/>
              <a:gd name="connsiteX31" fmla="*/ 15081 w 1023143"/>
              <a:gd name="connsiteY31" fmla="*/ 461168 h 1023937"/>
              <a:gd name="connsiteX32" fmla="*/ 23018 w 1023143"/>
              <a:gd name="connsiteY32" fmla="*/ 411162 h 1023937"/>
              <a:gd name="connsiteX33" fmla="*/ 51593 w 1023143"/>
              <a:gd name="connsiteY33" fmla="*/ 317500 h 1023937"/>
              <a:gd name="connsiteX34" fmla="*/ 97631 w 1023143"/>
              <a:gd name="connsiteY34" fmla="*/ 232568 h 1023937"/>
              <a:gd name="connsiteX35" fmla="*/ 158750 w 1023143"/>
              <a:gd name="connsiteY35" fmla="*/ 158750 h 1023937"/>
              <a:gd name="connsiteX36" fmla="*/ 232568 w 1023143"/>
              <a:gd name="connsiteY36" fmla="*/ 98425 h 1023937"/>
              <a:gd name="connsiteX37" fmla="*/ 316706 w 1023143"/>
              <a:gd name="connsiteY37" fmla="*/ 51593 h 1023937"/>
              <a:gd name="connsiteX38" fmla="*/ 410368 w 1023143"/>
              <a:gd name="connsiteY38" fmla="*/ 23018 h 1023937"/>
              <a:gd name="connsiteX39" fmla="*/ 460375 w 1023143"/>
              <a:gd name="connsiteY39" fmla="*/ 15081 h 1023937"/>
              <a:gd name="connsiteX40" fmla="*/ 511175 w 1023143"/>
              <a:gd name="connsiteY40" fmla="*/ 12700 h 102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23143" h="1023937">
                <a:moveTo>
                  <a:pt x="511175" y="12700"/>
                </a:moveTo>
                <a:lnTo>
                  <a:pt x="561975" y="15081"/>
                </a:lnTo>
                <a:lnTo>
                  <a:pt x="611981" y="23018"/>
                </a:lnTo>
                <a:lnTo>
                  <a:pt x="705643" y="51593"/>
                </a:lnTo>
                <a:lnTo>
                  <a:pt x="790575" y="98425"/>
                </a:lnTo>
                <a:lnTo>
                  <a:pt x="864393" y="158750"/>
                </a:lnTo>
                <a:lnTo>
                  <a:pt x="924718" y="232568"/>
                </a:lnTo>
                <a:lnTo>
                  <a:pt x="971550" y="317500"/>
                </a:lnTo>
                <a:lnTo>
                  <a:pt x="1000125" y="411162"/>
                </a:lnTo>
                <a:lnTo>
                  <a:pt x="1008062" y="461168"/>
                </a:lnTo>
                <a:lnTo>
                  <a:pt x="1010443" y="511968"/>
                </a:lnTo>
                <a:lnTo>
                  <a:pt x="1008062" y="562768"/>
                </a:lnTo>
                <a:lnTo>
                  <a:pt x="1000125" y="612775"/>
                </a:lnTo>
                <a:lnTo>
                  <a:pt x="971550" y="706437"/>
                </a:lnTo>
                <a:lnTo>
                  <a:pt x="924718" y="791368"/>
                </a:lnTo>
                <a:lnTo>
                  <a:pt x="864393" y="865187"/>
                </a:lnTo>
                <a:lnTo>
                  <a:pt x="790575" y="926306"/>
                </a:lnTo>
                <a:lnTo>
                  <a:pt x="705643" y="972343"/>
                </a:lnTo>
                <a:lnTo>
                  <a:pt x="611981" y="1000918"/>
                </a:lnTo>
                <a:lnTo>
                  <a:pt x="561975" y="1008856"/>
                </a:lnTo>
                <a:lnTo>
                  <a:pt x="511175" y="1011237"/>
                </a:lnTo>
                <a:lnTo>
                  <a:pt x="460375" y="1008856"/>
                </a:lnTo>
                <a:lnTo>
                  <a:pt x="410368" y="1000918"/>
                </a:lnTo>
                <a:lnTo>
                  <a:pt x="316706" y="972343"/>
                </a:lnTo>
                <a:lnTo>
                  <a:pt x="232568" y="926306"/>
                </a:lnTo>
                <a:lnTo>
                  <a:pt x="158750" y="865187"/>
                </a:lnTo>
                <a:lnTo>
                  <a:pt x="97631" y="791368"/>
                </a:lnTo>
                <a:lnTo>
                  <a:pt x="51593" y="706437"/>
                </a:lnTo>
                <a:lnTo>
                  <a:pt x="23018" y="612775"/>
                </a:lnTo>
                <a:lnTo>
                  <a:pt x="15081" y="562768"/>
                </a:lnTo>
                <a:lnTo>
                  <a:pt x="12700" y="511968"/>
                </a:lnTo>
                <a:lnTo>
                  <a:pt x="15081" y="461168"/>
                </a:lnTo>
                <a:lnTo>
                  <a:pt x="23018" y="411162"/>
                </a:lnTo>
                <a:lnTo>
                  <a:pt x="51593" y="317500"/>
                </a:lnTo>
                <a:lnTo>
                  <a:pt x="97631" y="232568"/>
                </a:lnTo>
                <a:lnTo>
                  <a:pt x="158750" y="158750"/>
                </a:lnTo>
                <a:lnTo>
                  <a:pt x="232568" y="98425"/>
                </a:lnTo>
                <a:lnTo>
                  <a:pt x="316706" y="51593"/>
                </a:lnTo>
                <a:lnTo>
                  <a:pt x="410368" y="23018"/>
                </a:lnTo>
                <a:lnTo>
                  <a:pt x="460375" y="15081"/>
                </a:lnTo>
                <a:lnTo>
                  <a:pt x="511175" y="12700"/>
                </a:lnTo>
                <a:close/>
              </a:path>
            </a:pathLst>
          </a:custGeom>
          <a:ln w="40">
            <a:solidFill>
              <a:srgbClr val="7FD231">
                <a:alpha val="100000"/>
              </a:srgbClr>
            </a:solidFill>
            <a:prstDash val="lgDas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5" name="Picture 51"/>
          <p:cNvPicPr>
            <a:picLocks noChangeAspect="1"/>
          </p:cNvPicPr>
          <p:nvPr/>
        </p:nvPicPr>
        <p:blipFill>
          <a:blip r:embed="rId8"/>
          <a:stretch>
            <a:fillRect/>
          </a:stretch>
        </p:blipFill>
        <p:spPr>
          <a:xfrm>
            <a:off x="1294506" y="4704883"/>
            <a:ext cx="780348" cy="781603"/>
          </a:xfrm>
          <a:prstGeom prst="rect">
            <a:avLst/>
          </a:prstGeom>
        </p:spPr>
      </p:pic>
      <p:pic>
        <p:nvPicPr>
          <p:cNvPr id="26" name="Picture 52"/>
          <p:cNvPicPr>
            <a:picLocks noChangeAspect="1"/>
          </p:cNvPicPr>
          <p:nvPr/>
        </p:nvPicPr>
        <p:blipFill>
          <a:blip r:embed="rId9"/>
          <a:stretch>
            <a:fillRect/>
          </a:stretch>
        </p:blipFill>
        <p:spPr>
          <a:xfrm>
            <a:off x="1493545" y="4868169"/>
            <a:ext cx="419100" cy="412750"/>
          </a:xfrm>
          <a:prstGeom prst="rect">
            <a:avLst/>
          </a:prstGeom>
        </p:spPr>
      </p:pic>
      <p:pic>
        <p:nvPicPr>
          <p:cNvPr id="27" name="Picture 53"/>
          <p:cNvPicPr>
            <a:picLocks noChangeAspect="1"/>
          </p:cNvPicPr>
          <p:nvPr/>
        </p:nvPicPr>
        <p:blipFill>
          <a:blip r:embed="rId5"/>
          <a:stretch>
            <a:fillRect/>
          </a:stretch>
        </p:blipFill>
        <p:spPr>
          <a:xfrm>
            <a:off x="3296945" y="3801369"/>
            <a:ext cx="2736850" cy="2749550"/>
          </a:xfrm>
          <a:prstGeom prst="rect">
            <a:avLst/>
          </a:prstGeom>
        </p:spPr>
      </p:pic>
      <p:pic>
        <p:nvPicPr>
          <p:cNvPr id="28" name="Picture 54"/>
          <p:cNvPicPr>
            <a:picLocks noChangeAspect="1"/>
          </p:cNvPicPr>
          <p:nvPr/>
        </p:nvPicPr>
        <p:blipFill>
          <a:blip r:embed="rId10"/>
          <a:stretch>
            <a:fillRect/>
          </a:stretch>
        </p:blipFill>
        <p:spPr>
          <a:xfrm>
            <a:off x="4011799" y="4511171"/>
            <a:ext cx="1167155" cy="1169032"/>
          </a:xfrm>
          <a:prstGeom prst="rect">
            <a:avLst/>
          </a:prstGeom>
        </p:spPr>
      </p:pic>
      <p:pic>
        <p:nvPicPr>
          <p:cNvPr id="29" name="Picture 55"/>
          <p:cNvPicPr>
            <a:picLocks noChangeAspect="1"/>
          </p:cNvPicPr>
          <p:nvPr/>
        </p:nvPicPr>
        <p:blipFill>
          <a:blip r:embed="rId11"/>
          <a:stretch>
            <a:fillRect/>
          </a:stretch>
        </p:blipFill>
        <p:spPr>
          <a:xfrm>
            <a:off x="4096677" y="4596186"/>
            <a:ext cx="997396" cy="999000"/>
          </a:xfrm>
          <a:prstGeom prst="rect">
            <a:avLst/>
          </a:prstGeom>
        </p:spPr>
      </p:pic>
      <p:sp>
        <p:nvSpPr>
          <p:cNvPr id="30" name="Freeform 55"/>
          <p:cNvSpPr/>
          <p:nvPr/>
        </p:nvSpPr>
        <p:spPr>
          <a:xfrm>
            <a:off x="4084345" y="4584006"/>
            <a:ext cx="1023143" cy="1023937"/>
          </a:xfrm>
          <a:custGeom>
            <a:avLst/>
            <a:gdLst>
              <a:gd name="connsiteX0" fmla="*/ 511175 w 1023143"/>
              <a:gd name="connsiteY0" fmla="*/ 12700 h 1023937"/>
              <a:gd name="connsiteX1" fmla="*/ 561975 w 1023143"/>
              <a:gd name="connsiteY1" fmla="*/ 15081 h 1023937"/>
              <a:gd name="connsiteX2" fmla="*/ 611981 w 1023143"/>
              <a:gd name="connsiteY2" fmla="*/ 23018 h 1023937"/>
              <a:gd name="connsiteX3" fmla="*/ 705643 w 1023143"/>
              <a:gd name="connsiteY3" fmla="*/ 51593 h 1023937"/>
              <a:gd name="connsiteX4" fmla="*/ 790575 w 1023143"/>
              <a:gd name="connsiteY4" fmla="*/ 98425 h 1023937"/>
              <a:gd name="connsiteX5" fmla="*/ 864393 w 1023143"/>
              <a:gd name="connsiteY5" fmla="*/ 158750 h 1023937"/>
              <a:gd name="connsiteX6" fmla="*/ 924718 w 1023143"/>
              <a:gd name="connsiteY6" fmla="*/ 232568 h 1023937"/>
              <a:gd name="connsiteX7" fmla="*/ 971550 w 1023143"/>
              <a:gd name="connsiteY7" fmla="*/ 317500 h 1023937"/>
              <a:gd name="connsiteX8" fmla="*/ 1000125 w 1023143"/>
              <a:gd name="connsiteY8" fmla="*/ 411162 h 1023937"/>
              <a:gd name="connsiteX9" fmla="*/ 1008062 w 1023143"/>
              <a:gd name="connsiteY9" fmla="*/ 461168 h 1023937"/>
              <a:gd name="connsiteX10" fmla="*/ 1010443 w 1023143"/>
              <a:gd name="connsiteY10" fmla="*/ 511968 h 1023937"/>
              <a:gd name="connsiteX11" fmla="*/ 1008062 w 1023143"/>
              <a:gd name="connsiteY11" fmla="*/ 562768 h 1023937"/>
              <a:gd name="connsiteX12" fmla="*/ 1000125 w 1023143"/>
              <a:gd name="connsiteY12" fmla="*/ 612775 h 1023937"/>
              <a:gd name="connsiteX13" fmla="*/ 971550 w 1023143"/>
              <a:gd name="connsiteY13" fmla="*/ 706437 h 1023937"/>
              <a:gd name="connsiteX14" fmla="*/ 924718 w 1023143"/>
              <a:gd name="connsiteY14" fmla="*/ 791368 h 1023937"/>
              <a:gd name="connsiteX15" fmla="*/ 864393 w 1023143"/>
              <a:gd name="connsiteY15" fmla="*/ 865187 h 1023937"/>
              <a:gd name="connsiteX16" fmla="*/ 790575 w 1023143"/>
              <a:gd name="connsiteY16" fmla="*/ 926306 h 1023937"/>
              <a:gd name="connsiteX17" fmla="*/ 705643 w 1023143"/>
              <a:gd name="connsiteY17" fmla="*/ 972343 h 1023937"/>
              <a:gd name="connsiteX18" fmla="*/ 611981 w 1023143"/>
              <a:gd name="connsiteY18" fmla="*/ 1000918 h 1023937"/>
              <a:gd name="connsiteX19" fmla="*/ 561975 w 1023143"/>
              <a:gd name="connsiteY19" fmla="*/ 1008856 h 1023937"/>
              <a:gd name="connsiteX20" fmla="*/ 511175 w 1023143"/>
              <a:gd name="connsiteY20" fmla="*/ 1011237 h 1023937"/>
              <a:gd name="connsiteX21" fmla="*/ 460375 w 1023143"/>
              <a:gd name="connsiteY21" fmla="*/ 1008856 h 1023937"/>
              <a:gd name="connsiteX22" fmla="*/ 410368 w 1023143"/>
              <a:gd name="connsiteY22" fmla="*/ 1000918 h 1023937"/>
              <a:gd name="connsiteX23" fmla="*/ 316706 w 1023143"/>
              <a:gd name="connsiteY23" fmla="*/ 972343 h 1023937"/>
              <a:gd name="connsiteX24" fmla="*/ 232568 w 1023143"/>
              <a:gd name="connsiteY24" fmla="*/ 926306 h 1023937"/>
              <a:gd name="connsiteX25" fmla="*/ 158750 w 1023143"/>
              <a:gd name="connsiteY25" fmla="*/ 865187 h 1023937"/>
              <a:gd name="connsiteX26" fmla="*/ 97631 w 1023143"/>
              <a:gd name="connsiteY26" fmla="*/ 791368 h 1023937"/>
              <a:gd name="connsiteX27" fmla="*/ 51593 w 1023143"/>
              <a:gd name="connsiteY27" fmla="*/ 706437 h 1023937"/>
              <a:gd name="connsiteX28" fmla="*/ 23018 w 1023143"/>
              <a:gd name="connsiteY28" fmla="*/ 612775 h 1023937"/>
              <a:gd name="connsiteX29" fmla="*/ 15081 w 1023143"/>
              <a:gd name="connsiteY29" fmla="*/ 562768 h 1023937"/>
              <a:gd name="connsiteX30" fmla="*/ 12700 w 1023143"/>
              <a:gd name="connsiteY30" fmla="*/ 511968 h 1023937"/>
              <a:gd name="connsiteX31" fmla="*/ 15081 w 1023143"/>
              <a:gd name="connsiteY31" fmla="*/ 461168 h 1023937"/>
              <a:gd name="connsiteX32" fmla="*/ 23018 w 1023143"/>
              <a:gd name="connsiteY32" fmla="*/ 411162 h 1023937"/>
              <a:gd name="connsiteX33" fmla="*/ 51593 w 1023143"/>
              <a:gd name="connsiteY33" fmla="*/ 317500 h 1023937"/>
              <a:gd name="connsiteX34" fmla="*/ 97631 w 1023143"/>
              <a:gd name="connsiteY34" fmla="*/ 232568 h 1023937"/>
              <a:gd name="connsiteX35" fmla="*/ 158750 w 1023143"/>
              <a:gd name="connsiteY35" fmla="*/ 158750 h 1023937"/>
              <a:gd name="connsiteX36" fmla="*/ 232568 w 1023143"/>
              <a:gd name="connsiteY36" fmla="*/ 98425 h 1023937"/>
              <a:gd name="connsiteX37" fmla="*/ 316706 w 1023143"/>
              <a:gd name="connsiteY37" fmla="*/ 51593 h 1023937"/>
              <a:gd name="connsiteX38" fmla="*/ 410368 w 1023143"/>
              <a:gd name="connsiteY38" fmla="*/ 23018 h 1023937"/>
              <a:gd name="connsiteX39" fmla="*/ 460375 w 1023143"/>
              <a:gd name="connsiteY39" fmla="*/ 15081 h 1023937"/>
              <a:gd name="connsiteX40" fmla="*/ 511175 w 1023143"/>
              <a:gd name="connsiteY40" fmla="*/ 12700 h 102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23143" h="1023937">
                <a:moveTo>
                  <a:pt x="511175" y="12700"/>
                </a:moveTo>
                <a:lnTo>
                  <a:pt x="561975" y="15081"/>
                </a:lnTo>
                <a:lnTo>
                  <a:pt x="611981" y="23018"/>
                </a:lnTo>
                <a:lnTo>
                  <a:pt x="705643" y="51593"/>
                </a:lnTo>
                <a:lnTo>
                  <a:pt x="790575" y="98425"/>
                </a:lnTo>
                <a:lnTo>
                  <a:pt x="864393" y="158750"/>
                </a:lnTo>
                <a:lnTo>
                  <a:pt x="924718" y="232568"/>
                </a:lnTo>
                <a:lnTo>
                  <a:pt x="971550" y="317500"/>
                </a:lnTo>
                <a:lnTo>
                  <a:pt x="1000125" y="411162"/>
                </a:lnTo>
                <a:lnTo>
                  <a:pt x="1008062" y="461168"/>
                </a:lnTo>
                <a:lnTo>
                  <a:pt x="1010443" y="511968"/>
                </a:lnTo>
                <a:lnTo>
                  <a:pt x="1008062" y="562768"/>
                </a:lnTo>
                <a:lnTo>
                  <a:pt x="1000125" y="612775"/>
                </a:lnTo>
                <a:lnTo>
                  <a:pt x="971550" y="706437"/>
                </a:lnTo>
                <a:lnTo>
                  <a:pt x="924718" y="791368"/>
                </a:lnTo>
                <a:lnTo>
                  <a:pt x="864393" y="865187"/>
                </a:lnTo>
                <a:lnTo>
                  <a:pt x="790575" y="926306"/>
                </a:lnTo>
                <a:lnTo>
                  <a:pt x="705643" y="972343"/>
                </a:lnTo>
                <a:lnTo>
                  <a:pt x="611981" y="1000918"/>
                </a:lnTo>
                <a:lnTo>
                  <a:pt x="561975" y="1008856"/>
                </a:lnTo>
                <a:lnTo>
                  <a:pt x="511175" y="1011237"/>
                </a:lnTo>
                <a:lnTo>
                  <a:pt x="460375" y="1008856"/>
                </a:lnTo>
                <a:lnTo>
                  <a:pt x="410368" y="1000918"/>
                </a:lnTo>
                <a:lnTo>
                  <a:pt x="316706" y="972343"/>
                </a:lnTo>
                <a:lnTo>
                  <a:pt x="232568" y="926306"/>
                </a:lnTo>
                <a:lnTo>
                  <a:pt x="158750" y="865187"/>
                </a:lnTo>
                <a:lnTo>
                  <a:pt x="97631" y="791368"/>
                </a:lnTo>
                <a:lnTo>
                  <a:pt x="51593" y="706437"/>
                </a:lnTo>
                <a:lnTo>
                  <a:pt x="23018" y="612775"/>
                </a:lnTo>
                <a:lnTo>
                  <a:pt x="15081" y="562768"/>
                </a:lnTo>
                <a:lnTo>
                  <a:pt x="12700" y="511968"/>
                </a:lnTo>
                <a:lnTo>
                  <a:pt x="15081" y="461168"/>
                </a:lnTo>
                <a:lnTo>
                  <a:pt x="23018" y="411162"/>
                </a:lnTo>
                <a:lnTo>
                  <a:pt x="51593" y="317500"/>
                </a:lnTo>
                <a:lnTo>
                  <a:pt x="97631" y="232568"/>
                </a:lnTo>
                <a:lnTo>
                  <a:pt x="158750" y="158750"/>
                </a:lnTo>
                <a:lnTo>
                  <a:pt x="232568" y="98425"/>
                </a:lnTo>
                <a:lnTo>
                  <a:pt x="316706" y="51593"/>
                </a:lnTo>
                <a:lnTo>
                  <a:pt x="410368" y="23018"/>
                </a:lnTo>
                <a:lnTo>
                  <a:pt x="460375" y="15081"/>
                </a:lnTo>
                <a:lnTo>
                  <a:pt x="511175" y="12700"/>
                </a:lnTo>
                <a:close/>
              </a:path>
            </a:pathLst>
          </a:custGeom>
          <a:ln w="40">
            <a:solidFill>
              <a:srgbClr val="7FD231">
                <a:alpha val="100000"/>
              </a:srgbClr>
            </a:solidFill>
            <a:prstDash val="lgDas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1" name="Picture 57"/>
          <p:cNvPicPr>
            <a:picLocks noChangeAspect="1"/>
          </p:cNvPicPr>
          <p:nvPr/>
        </p:nvPicPr>
        <p:blipFill>
          <a:blip r:embed="rId12"/>
          <a:stretch>
            <a:fillRect/>
          </a:stretch>
        </p:blipFill>
        <p:spPr>
          <a:xfrm>
            <a:off x="4205199" y="4704883"/>
            <a:ext cx="780348" cy="781603"/>
          </a:xfrm>
          <a:prstGeom prst="rect">
            <a:avLst/>
          </a:prstGeom>
        </p:spPr>
      </p:pic>
      <p:pic>
        <p:nvPicPr>
          <p:cNvPr id="32" name="Picture 58"/>
          <p:cNvPicPr>
            <a:picLocks noChangeAspect="1"/>
          </p:cNvPicPr>
          <p:nvPr/>
        </p:nvPicPr>
        <p:blipFill>
          <a:blip r:embed="rId9"/>
          <a:stretch>
            <a:fillRect/>
          </a:stretch>
        </p:blipFill>
        <p:spPr>
          <a:xfrm>
            <a:off x="4389145" y="4868169"/>
            <a:ext cx="419100" cy="412750"/>
          </a:xfrm>
          <a:prstGeom prst="rect">
            <a:avLst/>
          </a:prstGeom>
        </p:spPr>
      </p:pic>
      <p:pic>
        <p:nvPicPr>
          <p:cNvPr id="33" name="Picture 59"/>
          <p:cNvPicPr>
            <a:picLocks noChangeAspect="1"/>
          </p:cNvPicPr>
          <p:nvPr/>
        </p:nvPicPr>
        <p:blipFill>
          <a:blip r:embed="rId5"/>
          <a:stretch>
            <a:fillRect/>
          </a:stretch>
        </p:blipFill>
        <p:spPr>
          <a:xfrm>
            <a:off x="6217945" y="3801369"/>
            <a:ext cx="2736850" cy="2749550"/>
          </a:xfrm>
          <a:prstGeom prst="rect">
            <a:avLst/>
          </a:prstGeom>
        </p:spPr>
      </p:pic>
      <p:pic>
        <p:nvPicPr>
          <p:cNvPr id="34" name="Picture 60"/>
          <p:cNvPicPr>
            <a:picLocks noChangeAspect="1"/>
          </p:cNvPicPr>
          <p:nvPr/>
        </p:nvPicPr>
        <p:blipFill>
          <a:blip r:embed="rId13"/>
          <a:stretch>
            <a:fillRect/>
          </a:stretch>
        </p:blipFill>
        <p:spPr>
          <a:xfrm>
            <a:off x="6929946" y="4511171"/>
            <a:ext cx="1167155" cy="1169032"/>
          </a:xfrm>
          <a:prstGeom prst="rect">
            <a:avLst/>
          </a:prstGeom>
        </p:spPr>
      </p:pic>
      <p:pic>
        <p:nvPicPr>
          <p:cNvPr id="35" name="Picture 61"/>
          <p:cNvPicPr>
            <a:picLocks noChangeAspect="1"/>
          </p:cNvPicPr>
          <p:nvPr/>
        </p:nvPicPr>
        <p:blipFill>
          <a:blip r:embed="rId14"/>
          <a:stretch>
            <a:fillRect/>
          </a:stretch>
        </p:blipFill>
        <p:spPr>
          <a:xfrm>
            <a:off x="7014825" y="4596186"/>
            <a:ext cx="997396" cy="999000"/>
          </a:xfrm>
          <a:prstGeom prst="rect">
            <a:avLst/>
          </a:prstGeom>
        </p:spPr>
      </p:pic>
      <p:sp>
        <p:nvSpPr>
          <p:cNvPr id="36" name="Freeform 61"/>
          <p:cNvSpPr/>
          <p:nvPr/>
        </p:nvSpPr>
        <p:spPr>
          <a:xfrm>
            <a:off x="7002170" y="4584006"/>
            <a:ext cx="1023143" cy="1023937"/>
          </a:xfrm>
          <a:custGeom>
            <a:avLst/>
            <a:gdLst>
              <a:gd name="connsiteX0" fmla="*/ 511968 w 1023143"/>
              <a:gd name="connsiteY0" fmla="*/ 12700 h 1023937"/>
              <a:gd name="connsiteX1" fmla="*/ 562768 w 1023143"/>
              <a:gd name="connsiteY1" fmla="*/ 15081 h 1023937"/>
              <a:gd name="connsiteX2" fmla="*/ 612775 w 1023143"/>
              <a:gd name="connsiteY2" fmla="*/ 23018 h 1023937"/>
              <a:gd name="connsiteX3" fmla="*/ 706437 w 1023143"/>
              <a:gd name="connsiteY3" fmla="*/ 51593 h 1023937"/>
              <a:gd name="connsiteX4" fmla="*/ 790575 w 1023143"/>
              <a:gd name="connsiteY4" fmla="*/ 98425 h 1023937"/>
              <a:gd name="connsiteX5" fmla="*/ 864393 w 1023143"/>
              <a:gd name="connsiteY5" fmla="*/ 158750 h 1023937"/>
              <a:gd name="connsiteX6" fmla="*/ 925512 w 1023143"/>
              <a:gd name="connsiteY6" fmla="*/ 232568 h 1023937"/>
              <a:gd name="connsiteX7" fmla="*/ 971550 w 1023143"/>
              <a:gd name="connsiteY7" fmla="*/ 317500 h 1023937"/>
              <a:gd name="connsiteX8" fmla="*/ 1000125 w 1023143"/>
              <a:gd name="connsiteY8" fmla="*/ 411162 h 1023937"/>
              <a:gd name="connsiteX9" fmla="*/ 1008062 w 1023143"/>
              <a:gd name="connsiteY9" fmla="*/ 461168 h 1023937"/>
              <a:gd name="connsiteX10" fmla="*/ 1010443 w 1023143"/>
              <a:gd name="connsiteY10" fmla="*/ 511968 h 1023937"/>
              <a:gd name="connsiteX11" fmla="*/ 1008062 w 1023143"/>
              <a:gd name="connsiteY11" fmla="*/ 562768 h 1023937"/>
              <a:gd name="connsiteX12" fmla="*/ 1000125 w 1023143"/>
              <a:gd name="connsiteY12" fmla="*/ 612775 h 1023937"/>
              <a:gd name="connsiteX13" fmla="*/ 971550 w 1023143"/>
              <a:gd name="connsiteY13" fmla="*/ 706437 h 1023937"/>
              <a:gd name="connsiteX14" fmla="*/ 925512 w 1023143"/>
              <a:gd name="connsiteY14" fmla="*/ 791368 h 1023937"/>
              <a:gd name="connsiteX15" fmla="*/ 864393 w 1023143"/>
              <a:gd name="connsiteY15" fmla="*/ 865187 h 1023937"/>
              <a:gd name="connsiteX16" fmla="*/ 790575 w 1023143"/>
              <a:gd name="connsiteY16" fmla="*/ 926306 h 1023937"/>
              <a:gd name="connsiteX17" fmla="*/ 706437 w 1023143"/>
              <a:gd name="connsiteY17" fmla="*/ 972343 h 1023937"/>
              <a:gd name="connsiteX18" fmla="*/ 612775 w 1023143"/>
              <a:gd name="connsiteY18" fmla="*/ 1000918 h 1023937"/>
              <a:gd name="connsiteX19" fmla="*/ 562768 w 1023143"/>
              <a:gd name="connsiteY19" fmla="*/ 1008856 h 1023937"/>
              <a:gd name="connsiteX20" fmla="*/ 511968 w 1023143"/>
              <a:gd name="connsiteY20" fmla="*/ 1011237 h 1023937"/>
              <a:gd name="connsiteX21" fmla="*/ 461168 w 1023143"/>
              <a:gd name="connsiteY21" fmla="*/ 1008856 h 1023937"/>
              <a:gd name="connsiteX22" fmla="*/ 411162 w 1023143"/>
              <a:gd name="connsiteY22" fmla="*/ 1000918 h 1023937"/>
              <a:gd name="connsiteX23" fmla="*/ 317500 w 1023143"/>
              <a:gd name="connsiteY23" fmla="*/ 972343 h 1023937"/>
              <a:gd name="connsiteX24" fmla="*/ 232568 w 1023143"/>
              <a:gd name="connsiteY24" fmla="*/ 926306 h 1023937"/>
              <a:gd name="connsiteX25" fmla="*/ 158750 w 1023143"/>
              <a:gd name="connsiteY25" fmla="*/ 865187 h 1023937"/>
              <a:gd name="connsiteX26" fmla="*/ 98425 w 1023143"/>
              <a:gd name="connsiteY26" fmla="*/ 791368 h 1023937"/>
              <a:gd name="connsiteX27" fmla="*/ 51593 w 1023143"/>
              <a:gd name="connsiteY27" fmla="*/ 706437 h 1023937"/>
              <a:gd name="connsiteX28" fmla="*/ 23018 w 1023143"/>
              <a:gd name="connsiteY28" fmla="*/ 612775 h 1023937"/>
              <a:gd name="connsiteX29" fmla="*/ 15081 w 1023143"/>
              <a:gd name="connsiteY29" fmla="*/ 562768 h 1023937"/>
              <a:gd name="connsiteX30" fmla="*/ 12700 w 1023143"/>
              <a:gd name="connsiteY30" fmla="*/ 511968 h 1023937"/>
              <a:gd name="connsiteX31" fmla="*/ 15081 w 1023143"/>
              <a:gd name="connsiteY31" fmla="*/ 461168 h 1023937"/>
              <a:gd name="connsiteX32" fmla="*/ 23018 w 1023143"/>
              <a:gd name="connsiteY32" fmla="*/ 411162 h 1023937"/>
              <a:gd name="connsiteX33" fmla="*/ 51593 w 1023143"/>
              <a:gd name="connsiteY33" fmla="*/ 317500 h 1023937"/>
              <a:gd name="connsiteX34" fmla="*/ 98425 w 1023143"/>
              <a:gd name="connsiteY34" fmla="*/ 232568 h 1023937"/>
              <a:gd name="connsiteX35" fmla="*/ 158750 w 1023143"/>
              <a:gd name="connsiteY35" fmla="*/ 158750 h 1023937"/>
              <a:gd name="connsiteX36" fmla="*/ 232568 w 1023143"/>
              <a:gd name="connsiteY36" fmla="*/ 98425 h 1023937"/>
              <a:gd name="connsiteX37" fmla="*/ 317500 w 1023143"/>
              <a:gd name="connsiteY37" fmla="*/ 51593 h 1023937"/>
              <a:gd name="connsiteX38" fmla="*/ 411162 w 1023143"/>
              <a:gd name="connsiteY38" fmla="*/ 23018 h 1023937"/>
              <a:gd name="connsiteX39" fmla="*/ 461168 w 1023143"/>
              <a:gd name="connsiteY39" fmla="*/ 15081 h 1023937"/>
              <a:gd name="connsiteX40" fmla="*/ 511968 w 1023143"/>
              <a:gd name="connsiteY40" fmla="*/ 12700 h 102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23143" h="1023937">
                <a:moveTo>
                  <a:pt x="511968" y="12700"/>
                </a:moveTo>
                <a:lnTo>
                  <a:pt x="562768" y="15081"/>
                </a:lnTo>
                <a:lnTo>
                  <a:pt x="612775" y="23018"/>
                </a:lnTo>
                <a:lnTo>
                  <a:pt x="706437" y="51593"/>
                </a:lnTo>
                <a:lnTo>
                  <a:pt x="790575" y="98425"/>
                </a:lnTo>
                <a:lnTo>
                  <a:pt x="864393" y="158750"/>
                </a:lnTo>
                <a:lnTo>
                  <a:pt x="925512" y="232568"/>
                </a:lnTo>
                <a:lnTo>
                  <a:pt x="971550" y="317500"/>
                </a:lnTo>
                <a:lnTo>
                  <a:pt x="1000125" y="411162"/>
                </a:lnTo>
                <a:lnTo>
                  <a:pt x="1008062" y="461168"/>
                </a:lnTo>
                <a:lnTo>
                  <a:pt x="1010443" y="511968"/>
                </a:lnTo>
                <a:lnTo>
                  <a:pt x="1008062" y="562768"/>
                </a:lnTo>
                <a:lnTo>
                  <a:pt x="1000125" y="612775"/>
                </a:lnTo>
                <a:lnTo>
                  <a:pt x="971550" y="706437"/>
                </a:lnTo>
                <a:lnTo>
                  <a:pt x="925512" y="791368"/>
                </a:lnTo>
                <a:lnTo>
                  <a:pt x="864393" y="865187"/>
                </a:lnTo>
                <a:lnTo>
                  <a:pt x="790575" y="926306"/>
                </a:lnTo>
                <a:lnTo>
                  <a:pt x="706437" y="972343"/>
                </a:lnTo>
                <a:lnTo>
                  <a:pt x="612775" y="1000918"/>
                </a:lnTo>
                <a:lnTo>
                  <a:pt x="562768" y="1008856"/>
                </a:lnTo>
                <a:lnTo>
                  <a:pt x="511968" y="1011237"/>
                </a:lnTo>
                <a:lnTo>
                  <a:pt x="461168" y="1008856"/>
                </a:lnTo>
                <a:lnTo>
                  <a:pt x="411162" y="1000918"/>
                </a:lnTo>
                <a:lnTo>
                  <a:pt x="317500" y="972343"/>
                </a:lnTo>
                <a:lnTo>
                  <a:pt x="232568" y="926306"/>
                </a:lnTo>
                <a:lnTo>
                  <a:pt x="158750" y="865187"/>
                </a:lnTo>
                <a:lnTo>
                  <a:pt x="98425" y="791368"/>
                </a:lnTo>
                <a:lnTo>
                  <a:pt x="51593" y="706437"/>
                </a:lnTo>
                <a:lnTo>
                  <a:pt x="23018" y="612775"/>
                </a:lnTo>
                <a:lnTo>
                  <a:pt x="15081" y="562768"/>
                </a:lnTo>
                <a:lnTo>
                  <a:pt x="12700" y="511968"/>
                </a:lnTo>
                <a:lnTo>
                  <a:pt x="15081" y="461168"/>
                </a:lnTo>
                <a:lnTo>
                  <a:pt x="23018" y="411162"/>
                </a:lnTo>
                <a:lnTo>
                  <a:pt x="51593" y="317500"/>
                </a:lnTo>
                <a:lnTo>
                  <a:pt x="98425" y="232568"/>
                </a:lnTo>
                <a:lnTo>
                  <a:pt x="158750" y="158750"/>
                </a:lnTo>
                <a:lnTo>
                  <a:pt x="232568" y="98425"/>
                </a:lnTo>
                <a:lnTo>
                  <a:pt x="317500" y="51593"/>
                </a:lnTo>
                <a:lnTo>
                  <a:pt x="411162" y="23018"/>
                </a:lnTo>
                <a:lnTo>
                  <a:pt x="461168" y="15081"/>
                </a:lnTo>
                <a:lnTo>
                  <a:pt x="511968" y="12700"/>
                </a:lnTo>
                <a:close/>
              </a:path>
            </a:pathLst>
          </a:custGeom>
          <a:ln w="40">
            <a:solidFill>
              <a:srgbClr val="7FD231">
                <a:alpha val="100000"/>
              </a:srgbClr>
            </a:solidFill>
            <a:prstDash val="lgDas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7" name="Picture 63"/>
          <p:cNvPicPr>
            <a:picLocks noChangeAspect="1"/>
          </p:cNvPicPr>
          <p:nvPr/>
        </p:nvPicPr>
        <p:blipFill>
          <a:blip r:embed="rId15"/>
          <a:stretch>
            <a:fillRect/>
          </a:stretch>
        </p:blipFill>
        <p:spPr>
          <a:xfrm>
            <a:off x="7123343" y="4704883"/>
            <a:ext cx="780349" cy="781603"/>
          </a:xfrm>
          <a:prstGeom prst="rect">
            <a:avLst/>
          </a:prstGeom>
        </p:spPr>
      </p:pic>
      <p:pic>
        <p:nvPicPr>
          <p:cNvPr id="38" name="Picture 64"/>
          <p:cNvPicPr>
            <a:picLocks noChangeAspect="1"/>
          </p:cNvPicPr>
          <p:nvPr/>
        </p:nvPicPr>
        <p:blipFill>
          <a:blip r:embed="rId9"/>
          <a:stretch>
            <a:fillRect/>
          </a:stretch>
        </p:blipFill>
        <p:spPr>
          <a:xfrm>
            <a:off x="7310145" y="4868169"/>
            <a:ext cx="419100" cy="412750"/>
          </a:xfrm>
          <a:prstGeom prst="rect">
            <a:avLst/>
          </a:prstGeom>
        </p:spPr>
      </p:pic>
      <p:pic>
        <p:nvPicPr>
          <p:cNvPr id="39" name="Picture 65"/>
          <p:cNvPicPr>
            <a:picLocks noChangeAspect="1"/>
          </p:cNvPicPr>
          <p:nvPr/>
        </p:nvPicPr>
        <p:blipFill>
          <a:blip r:embed="rId5"/>
          <a:stretch>
            <a:fillRect/>
          </a:stretch>
        </p:blipFill>
        <p:spPr>
          <a:xfrm>
            <a:off x="9177045" y="3801369"/>
            <a:ext cx="2736850" cy="2749550"/>
          </a:xfrm>
          <a:prstGeom prst="rect">
            <a:avLst/>
          </a:prstGeom>
        </p:spPr>
      </p:pic>
      <p:pic>
        <p:nvPicPr>
          <p:cNvPr id="40" name="Picture 66"/>
          <p:cNvPicPr>
            <a:picLocks noChangeAspect="1"/>
          </p:cNvPicPr>
          <p:nvPr/>
        </p:nvPicPr>
        <p:blipFill>
          <a:blip r:embed="rId16"/>
          <a:stretch>
            <a:fillRect/>
          </a:stretch>
        </p:blipFill>
        <p:spPr>
          <a:xfrm>
            <a:off x="9888229" y="4511171"/>
            <a:ext cx="1167155" cy="1169032"/>
          </a:xfrm>
          <a:prstGeom prst="rect">
            <a:avLst/>
          </a:prstGeom>
        </p:spPr>
      </p:pic>
      <p:pic>
        <p:nvPicPr>
          <p:cNvPr id="41" name="Picture 67"/>
          <p:cNvPicPr>
            <a:picLocks noChangeAspect="1"/>
          </p:cNvPicPr>
          <p:nvPr/>
        </p:nvPicPr>
        <p:blipFill>
          <a:blip r:embed="rId17"/>
          <a:stretch>
            <a:fillRect/>
          </a:stretch>
        </p:blipFill>
        <p:spPr>
          <a:xfrm>
            <a:off x="9973108" y="4596186"/>
            <a:ext cx="997396" cy="999000"/>
          </a:xfrm>
          <a:prstGeom prst="rect">
            <a:avLst/>
          </a:prstGeom>
        </p:spPr>
      </p:pic>
      <p:sp>
        <p:nvSpPr>
          <p:cNvPr id="42" name="Freeform 67"/>
          <p:cNvSpPr/>
          <p:nvPr/>
        </p:nvSpPr>
        <p:spPr>
          <a:xfrm>
            <a:off x="9960476" y="4584006"/>
            <a:ext cx="1023143" cy="1023937"/>
          </a:xfrm>
          <a:custGeom>
            <a:avLst/>
            <a:gdLst>
              <a:gd name="connsiteX0" fmla="*/ 511968 w 1023143"/>
              <a:gd name="connsiteY0" fmla="*/ 12700 h 1023937"/>
              <a:gd name="connsiteX1" fmla="*/ 562768 w 1023143"/>
              <a:gd name="connsiteY1" fmla="*/ 15081 h 1023937"/>
              <a:gd name="connsiteX2" fmla="*/ 612775 w 1023143"/>
              <a:gd name="connsiteY2" fmla="*/ 23018 h 1023937"/>
              <a:gd name="connsiteX3" fmla="*/ 706437 w 1023143"/>
              <a:gd name="connsiteY3" fmla="*/ 51593 h 1023937"/>
              <a:gd name="connsiteX4" fmla="*/ 790575 w 1023143"/>
              <a:gd name="connsiteY4" fmla="*/ 98425 h 1023937"/>
              <a:gd name="connsiteX5" fmla="*/ 864393 w 1023143"/>
              <a:gd name="connsiteY5" fmla="*/ 158750 h 1023937"/>
              <a:gd name="connsiteX6" fmla="*/ 925512 w 1023143"/>
              <a:gd name="connsiteY6" fmla="*/ 232568 h 1023937"/>
              <a:gd name="connsiteX7" fmla="*/ 971550 w 1023143"/>
              <a:gd name="connsiteY7" fmla="*/ 317500 h 1023937"/>
              <a:gd name="connsiteX8" fmla="*/ 1000125 w 1023143"/>
              <a:gd name="connsiteY8" fmla="*/ 411162 h 1023937"/>
              <a:gd name="connsiteX9" fmla="*/ 1008062 w 1023143"/>
              <a:gd name="connsiteY9" fmla="*/ 461168 h 1023937"/>
              <a:gd name="connsiteX10" fmla="*/ 1010443 w 1023143"/>
              <a:gd name="connsiteY10" fmla="*/ 511968 h 1023937"/>
              <a:gd name="connsiteX11" fmla="*/ 1008062 w 1023143"/>
              <a:gd name="connsiteY11" fmla="*/ 562768 h 1023937"/>
              <a:gd name="connsiteX12" fmla="*/ 1000125 w 1023143"/>
              <a:gd name="connsiteY12" fmla="*/ 612775 h 1023937"/>
              <a:gd name="connsiteX13" fmla="*/ 971550 w 1023143"/>
              <a:gd name="connsiteY13" fmla="*/ 706437 h 1023937"/>
              <a:gd name="connsiteX14" fmla="*/ 925512 w 1023143"/>
              <a:gd name="connsiteY14" fmla="*/ 791368 h 1023937"/>
              <a:gd name="connsiteX15" fmla="*/ 864393 w 1023143"/>
              <a:gd name="connsiteY15" fmla="*/ 865187 h 1023937"/>
              <a:gd name="connsiteX16" fmla="*/ 790575 w 1023143"/>
              <a:gd name="connsiteY16" fmla="*/ 926306 h 1023937"/>
              <a:gd name="connsiteX17" fmla="*/ 706437 w 1023143"/>
              <a:gd name="connsiteY17" fmla="*/ 972343 h 1023937"/>
              <a:gd name="connsiteX18" fmla="*/ 612775 w 1023143"/>
              <a:gd name="connsiteY18" fmla="*/ 1000918 h 1023937"/>
              <a:gd name="connsiteX19" fmla="*/ 562768 w 1023143"/>
              <a:gd name="connsiteY19" fmla="*/ 1008856 h 1023937"/>
              <a:gd name="connsiteX20" fmla="*/ 511968 w 1023143"/>
              <a:gd name="connsiteY20" fmla="*/ 1011237 h 1023937"/>
              <a:gd name="connsiteX21" fmla="*/ 461168 w 1023143"/>
              <a:gd name="connsiteY21" fmla="*/ 1008856 h 1023937"/>
              <a:gd name="connsiteX22" fmla="*/ 411162 w 1023143"/>
              <a:gd name="connsiteY22" fmla="*/ 1000918 h 1023937"/>
              <a:gd name="connsiteX23" fmla="*/ 317500 w 1023143"/>
              <a:gd name="connsiteY23" fmla="*/ 972343 h 1023937"/>
              <a:gd name="connsiteX24" fmla="*/ 232568 w 1023143"/>
              <a:gd name="connsiteY24" fmla="*/ 926306 h 1023937"/>
              <a:gd name="connsiteX25" fmla="*/ 158750 w 1023143"/>
              <a:gd name="connsiteY25" fmla="*/ 865187 h 1023937"/>
              <a:gd name="connsiteX26" fmla="*/ 98425 w 1023143"/>
              <a:gd name="connsiteY26" fmla="*/ 791368 h 1023937"/>
              <a:gd name="connsiteX27" fmla="*/ 51593 w 1023143"/>
              <a:gd name="connsiteY27" fmla="*/ 706437 h 1023937"/>
              <a:gd name="connsiteX28" fmla="*/ 23018 w 1023143"/>
              <a:gd name="connsiteY28" fmla="*/ 612775 h 1023937"/>
              <a:gd name="connsiteX29" fmla="*/ 15081 w 1023143"/>
              <a:gd name="connsiteY29" fmla="*/ 562768 h 1023937"/>
              <a:gd name="connsiteX30" fmla="*/ 12700 w 1023143"/>
              <a:gd name="connsiteY30" fmla="*/ 511968 h 1023937"/>
              <a:gd name="connsiteX31" fmla="*/ 15081 w 1023143"/>
              <a:gd name="connsiteY31" fmla="*/ 461168 h 1023937"/>
              <a:gd name="connsiteX32" fmla="*/ 23018 w 1023143"/>
              <a:gd name="connsiteY32" fmla="*/ 411162 h 1023937"/>
              <a:gd name="connsiteX33" fmla="*/ 51593 w 1023143"/>
              <a:gd name="connsiteY33" fmla="*/ 317500 h 1023937"/>
              <a:gd name="connsiteX34" fmla="*/ 98425 w 1023143"/>
              <a:gd name="connsiteY34" fmla="*/ 232568 h 1023937"/>
              <a:gd name="connsiteX35" fmla="*/ 158750 w 1023143"/>
              <a:gd name="connsiteY35" fmla="*/ 158750 h 1023937"/>
              <a:gd name="connsiteX36" fmla="*/ 232568 w 1023143"/>
              <a:gd name="connsiteY36" fmla="*/ 98425 h 1023937"/>
              <a:gd name="connsiteX37" fmla="*/ 317500 w 1023143"/>
              <a:gd name="connsiteY37" fmla="*/ 51593 h 1023937"/>
              <a:gd name="connsiteX38" fmla="*/ 411162 w 1023143"/>
              <a:gd name="connsiteY38" fmla="*/ 23018 h 1023937"/>
              <a:gd name="connsiteX39" fmla="*/ 461168 w 1023143"/>
              <a:gd name="connsiteY39" fmla="*/ 15081 h 1023937"/>
              <a:gd name="connsiteX40" fmla="*/ 511968 w 1023143"/>
              <a:gd name="connsiteY40" fmla="*/ 12700 h 102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23143" h="1023937">
                <a:moveTo>
                  <a:pt x="511968" y="12700"/>
                </a:moveTo>
                <a:lnTo>
                  <a:pt x="562768" y="15081"/>
                </a:lnTo>
                <a:lnTo>
                  <a:pt x="612775" y="23018"/>
                </a:lnTo>
                <a:lnTo>
                  <a:pt x="706437" y="51593"/>
                </a:lnTo>
                <a:lnTo>
                  <a:pt x="790575" y="98425"/>
                </a:lnTo>
                <a:lnTo>
                  <a:pt x="864393" y="158750"/>
                </a:lnTo>
                <a:lnTo>
                  <a:pt x="925512" y="232568"/>
                </a:lnTo>
                <a:lnTo>
                  <a:pt x="971550" y="317500"/>
                </a:lnTo>
                <a:lnTo>
                  <a:pt x="1000125" y="411162"/>
                </a:lnTo>
                <a:lnTo>
                  <a:pt x="1008062" y="461168"/>
                </a:lnTo>
                <a:lnTo>
                  <a:pt x="1010443" y="511968"/>
                </a:lnTo>
                <a:lnTo>
                  <a:pt x="1008062" y="562768"/>
                </a:lnTo>
                <a:lnTo>
                  <a:pt x="1000125" y="612775"/>
                </a:lnTo>
                <a:lnTo>
                  <a:pt x="971550" y="706437"/>
                </a:lnTo>
                <a:lnTo>
                  <a:pt x="925512" y="791368"/>
                </a:lnTo>
                <a:lnTo>
                  <a:pt x="864393" y="865187"/>
                </a:lnTo>
                <a:lnTo>
                  <a:pt x="790575" y="926306"/>
                </a:lnTo>
                <a:lnTo>
                  <a:pt x="706437" y="972343"/>
                </a:lnTo>
                <a:lnTo>
                  <a:pt x="612775" y="1000918"/>
                </a:lnTo>
                <a:lnTo>
                  <a:pt x="562768" y="1008856"/>
                </a:lnTo>
                <a:lnTo>
                  <a:pt x="511968" y="1011237"/>
                </a:lnTo>
                <a:lnTo>
                  <a:pt x="461168" y="1008856"/>
                </a:lnTo>
                <a:lnTo>
                  <a:pt x="411162" y="1000918"/>
                </a:lnTo>
                <a:lnTo>
                  <a:pt x="317500" y="972343"/>
                </a:lnTo>
                <a:lnTo>
                  <a:pt x="232568" y="926306"/>
                </a:lnTo>
                <a:lnTo>
                  <a:pt x="158750" y="865187"/>
                </a:lnTo>
                <a:lnTo>
                  <a:pt x="98425" y="791368"/>
                </a:lnTo>
                <a:lnTo>
                  <a:pt x="51593" y="706437"/>
                </a:lnTo>
                <a:lnTo>
                  <a:pt x="23018" y="612775"/>
                </a:lnTo>
                <a:lnTo>
                  <a:pt x="15081" y="562768"/>
                </a:lnTo>
                <a:lnTo>
                  <a:pt x="12700" y="511968"/>
                </a:lnTo>
                <a:lnTo>
                  <a:pt x="15081" y="461168"/>
                </a:lnTo>
                <a:lnTo>
                  <a:pt x="23018" y="411162"/>
                </a:lnTo>
                <a:lnTo>
                  <a:pt x="51593" y="317500"/>
                </a:lnTo>
                <a:lnTo>
                  <a:pt x="98425" y="232568"/>
                </a:lnTo>
                <a:lnTo>
                  <a:pt x="158750" y="158750"/>
                </a:lnTo>
                <a:lnTo>
                  <a:pt x="232568" y="98425"/>
                </a:lnTo>
                <a:lnTo>
                  <a:pt x="317500" y="51593"/>
                </a:lnTo>
                <a:lnTo>
                  <a:pt x="411162" y="23018"/>
                </a:lnTo>
                <a:lnTo>
                  <a:pt x="461168" y="15081"/>
                </a:lnTo>
                <a:lnTo>
                  <a:pt x="511968" y="12700"/>
                </a:lnTo>
                <a:close/>
              </a:path>
            </a:pathLst>
          </a:custGeom>
          <a:ln w="40">
            <a:solidFill>
              <a:srgbClr val="7FD231">
                <a:alpha val="100000"/>
              </a:srgbClr>
            </a:solidFill>
            <a:prstDash val="lgDas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43" name="Picture 69"/>
          <p:cNvPicPr>
            <a:picLocks noChangeAspect="1"/>
          </p:cNvPicPr>
          <p:nvPr/>
        </p:nvPicPr>
        <p:blipFill>
          <a:blip r:embed="rId18"/>
          <a:stretch>
            <a:fillRect/>
          </a:stretch>
        </p:blipFill>
        <p:spPr>
          <a:xfrm>
            <a:off x="10081626" y="4704883"/>
            <a:ext cx="780349" cy="781603"/>
          </a:xfrm>
          <a:prstGeom prst="rect">
            <a:avLst/>
          </a:prstGeom>
        </p:spPr>
      </p:pic>
      <p:pic>
        <p:nvPicPr>
          <p:cNvPr id="44" name="Picture 70"/>
          <p:cNvPicPr>
            <a:picLocks noChangeAspect="1"/>
          </p:cNvPicPr>
          <p:nvPr/>
        </p:nvPicPr>
        <p:blipFill>
          <a:blip r:embed="rId9"/>
          <a:stretch>
            <a:fillRect/>
          </a:stretch>
        </p:blipFill>
        <p:spPr>
          <a:xfrm>
            <a:off x="10269245" y="4868169"/>
            <a:ext cx="419100" cy="412750"/>
          </a:xfrm>
          <a:prstGeom prst="rect">
            <a:avLst/>
          </a:prstGeom>
        </p:spPr>
      </p:pic>
      <p:sp>
        <p:nvSpPr>
          <p:cNvPr id="45" name="TextBox 71"/>
          <p:cNvSpPr txBox="1"/>
          <p:nvPr/>
        </p:nvSpPr>
        <p:spPr>
          <a:xfrm>
            <a:off x="694248" y="2605650"/>
            <a:ext cx="2263927" cy="4269823"/>
          </a:xfrm>
          <a:prstGeom prst="rect">
            <a:avLst/>
          </a:prstGeom>
          <a:noFill/>
        </p:spPr>
        <p:txBody>
          <a:bodyPr wrap="square" lIns="0" tIns="0" rIns="0" bIns="0" rtlCol="0">
            <a:spAutoFit/>
          </a:bodyPr>
          <a:lstStyle/>
          <a:p>
            <a:pPr marL="0" hangingPunct="0">
              <a:lnSpc>
                <a:spcPct val="138000"/>
              </a:lnSpc>
            </a:pPr>
            <a:r>
              <a:rPr lang="zh-CN" altLang="en-US" sz="1600" spc="70" dirty="0">
                <a:solidFill>
                  <a:srgbClr val="FFFFFF"/>
                </a:solidFill>
                <a:latin typeface="宋体" panose="02010600030101010101" pitchFamily="2" charset="-122"/>
                <a:ea typeface="宋体" panose="02010600030101010101" pitchFamily="2" charset="-122"/>
              </a:rPr>
              <a:t>在商务场合，通常长辈、</a:t>
            </a:r>
            <a:r>
              <a:rPr lang="zh-CN" altLang="en-US" sz="1600" spc="104" dirty="0">
                <a:solidFill>
                  <a:srgbClr val="FFFFFF"/>
                </a:solidFill>
                <a:latin typeface="宋体" panose="02010600030101010101" pitchFamily="2" charset="-122"/>
                <a:ea typeface="宋体" panose="02010600030101010101" pitchFamily="2" charset="-122"/>
              </a:rPr>
              <a:t>上</a:t>
            </a:r>
            <a:r>
              <a:rPr lang="zh-CN" altLang="en-US" sz="1600" spc="75" dirty="0">
                <a:solidFill>
                  <a:srgbClr val="FFFFFF"/>
                </a:solidFill>
                <a:latin typeface="宋体" panose="02010600030101010101" pitchFamily="2" charset="-122"/>
                <a:ea typeface="宋体" panose="02010600030101010101" pitchFamily="2" charset="-122"/>
              </a:rPr>
              <a:t>级先伸手，以示尊</a:t>
            </a:r>
            <a:r>
              <a:rPr lang="zh-CN" altLang="en-US" sz="1600" spc="70" dirty="0">
                <a:solidFill>
                  <a:srgbClr val="FFFFFF"/>
                </a:solidFill>
                <a:latin typeface="宋体" panose="02010600030101010101" pitchFamily="2" charset="-122"/>
                <a:ea typeface="宋体" panose="02010600030101010101" pitchFamily="2" charset="-122"/>
              </a:rPr>
              <a:t>重，据统</a:t>
            </a:r>
            <a:r>
              <a:rPr lang="zh-CN" altLang="en-US" sz="1600" spc="75" dirty="0">
                <a:solidFill>
                  <a:srgbClr val="FFFFFF"/>
                </a:solidFill>
                <a:latin typeface="宋体" panose="02010600030101010101" pitchFamily="2" charset="-122"/>
                <a:ea typeface="宋体" panose="02010600030101010101" pitchFamily="2" charset="-122"/>
              </a:rPr>
              <a:t>计，这能有效提升</a:t>
            </a:r>
            <a:r>
              <a:rPr lang="zh-CN" altLang="en-US" sz="1600" spc="70" dirty="0">
                <a:solidFill>
                  <a:srgbClr val="FFFFFF"/>
                </a:solidFill>
                <a:latin typeface="宋体" panose="02010600030101010101" pitchFamily="2" charset="-122"/>
                <a:ea typeface="宋体" panose="02010600030101010101" pitchFamily="2" charset="-122"/>
              </a:rPr>
              <a:t>初次见面</a:t>
            </a:r>
            <a:r>
              <a:rPr lang="zh-CN" altLang="en-US" sz="1600" spc="90" dirty="0">
                <a:solidFill>
                  <a:srgbClr val="FFFFFF"/>
                </a:solidFill>
                <a:latin typeface="宋体" panose="02010600030101010101" pitchFamily="2" charset="-122"/>
                <a:ea typeface="宋体" panose="02010600030101010101" pitchFamily="2" charset="-122"/>
              </a:rPr>
              <a:t>的好感度约</a:t>
            </a:r>
            <a:r>
              <a:rPr lang="zh-CN" altLang="en-US" sz="1600" spc="85" dirty="0">
                <a:solidFill>
                  <a:srgbClr val="FFFFFF"/>
                </a:solidFill>
                <a:latin typeface="宋体" panose="02010600030101010101" pitchFamily="2" charset="-122"/>
                <a:ea typeface="宋体" panose="02010600030101010101" pitchFamily="2" charset="-122"/>
              </a:rPr>
              <a:t>30%。</a:t>
            </a:r>
            <a:endParaRPr lang="zh-CN" altLang="en-US" sz="1600" spc="85" dirty="0">
              <a:solidFill>
                <a:srgbClr val="FFFFFF"/>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860"/>
              </a:lnSpc>
            </a:pPr>
            <a:endParaRPr lang="en-US" dirty="0" smtClean="0"/>
          </a:p>
          <a:p>
            <a:pPr marL="0" indent="677545">
              <a:lnSpc>
                <a:spcPct val="101000"/>
              </a:lnSpc>
            </a:pPr>
            <a:r>
              <a:rPr lang="zh-CN" altLang="en-US" sz="1600" b="1" spc="-15" dirty="0">
                <a:solidFill>
                  <a:srgbClr val="000000"/>
                </a:solidFill>
                <a:latin typeface="宋体" panose="02010600030101010101" pitchFamily="2" charset="-122"/>
                <a:ea typeface="宋体" panose="02010600030101010101" pitchFamily="2" charset="-122"/>
              </a:rPr>
              <a:t>尊者</a:t>
            </a:r>
            <a:r>
              <a:rPr lang="zh-CN" altLang="en-US" sz="1600" b="1" spc="-5" dirty="0">
                <a:solidFill>
                  <a:srgbClr val="000000"/>
                </a:solidFill>
                <a:latin typeface="宋体" panose="02010600030101010101" pitchFamily="2" charset="-122"/>
                <a:ea typeface="宋体" panose="02010600030101010101" pitchFamily="2" charset="-122"/>
              </a:rPr>
              <a:t>先伸手</a:t>
            </a:r>
            <a:endParaRPr lang="zh-CN" altLang="en-US" sz="1600" b="1" spc="-5"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195"/>
              </a:lnSpc>
            </a:pPr>
            <a:endParaRPr lang="en-US" dirty="0" smtClean="0"/>
          </a:p>
          <a:p>
            <a:pPr marL="0" indent="482600">
              <a:lnSpc>
                <a:spcPct val="101000"/>
              </a:lnSpc>
            </a:pPr>
            <a:r>
              <a:rPr lang="zh-CN" altLang="en-US" sz="1200" spc="-60" dirty="0">
                <a:solidFill>
                  <a:srgbClr val="7FD231"/>
                </a:solidFill>
                <a:latin typeface="宋体" panose="02010600030101010101" pitchFamily="2" charset="-122"/>
                <a:ea typeface="宋体" panose="02010600030101010101" pitchFamily="2" charset="-122"/>
              </a:rPr>
              <a:t>Basic</a:t>
            </a:r>
            <a:r>
              <a:rPr lang="zh-CN" altLang="en-US" sz="1200" spc="-55" dirty="0">
                <a:solidFill>
                  <a:srgbClr val="7FD231"/>
                </a:solidFill>
                <a:latin typeface="宋体" panose="02010600030101010101" pitchFamily="2" charset="-122"/>
                <a:cs typeface="宋体" panose="02010600030101010101" pitchFamily="2" charset="-122"/>
              </a:rPr>
              <a:t> </a:t>
            </a:r>
            <a:r>
              <a:rPr lang="zh-CN" altLang="en-US" sz="1200" spc="-60" dirty="0">
                <a:solidFill>
                  <a:srgbClr val="7FD231"/>
                </a:solidFill>
                <a:latin typeface="宋体" panose="02010600030101010101" pitchFamily="2" charset="-122"/>
                <a:ea typeface="宋体" panose="02010600030101010101" pitchFamily="2" charset="-122"/>
              </a:rPr>
              <a:t>Principles</a:t>
            </a:r>
            <a:r>
              <a:rPr lang="zh-CN" altLang="en-US" sz="1200" spc="-65" dirty="0">
                <a:solidFill>
                  <a:srgbClr val="7FD231"/>
                </a:solidFill>
                <a:latin typeface="宋体" panose="02010600030101010101" pitchFamily="2" charset="-122"/>
                <a:cs typeface="宋体" panose="02010600030101010101" pitchFamily="2" charset="-122"/>
              </a:rPr>
              <a:t> </a:t>
            </a:r>
            <a:r>
              <a:rPr lang="zh-CN" altLang="en-US" sz="1200" spc="-70" dirty="0">
                <a:solidFill>
                  <a:srgbClr val="7FD231"/>
                </a:solidFill>
                <a:latin typeface="宋体" panose="02010600030101010101" pitchFamily="2" charset="-122"/>
                <a:ea typeface="宋体" panose="02010600030101010101" pitchFamily="2" charset="-122"/>
              </a:rPr>
              <a:t>of</a:t>
            </a:r>
            <a:endParaRPr lang="zh-CN" altLang="en-US" sz="1200" spc="-70" dirty="0">
              <a:solidFill>
                <a:srgbClr val="7FD231"/>
              </a:solidFill>
              <a:latin typeface="宋体" panose="02010600030101010101" pitchFamily="2" charset="-122"/>
              <a:ea typeface="宋体" panose="02010600030101010101" pitchFamily="2" charset="-122"/>
            </a:endParaRPr>
          </a:p>
          <a:p>
            <a:pPr marL="0" indent="730250">
              <a:lnSpc>
                <a:spcPct val="101000"/>
              </a:lnSpc>
              <a:spcBef>
                <a:spcPts val="145"/>
              </a:spcBef>
            </a:pPr>
            <a:r>
              <a:rPr lang="zh-CN" altLang="en-US" sz="1200" spc="109" dirty="0">
                <a:solidFill>
                  <a:srgbClr val="7FD231"/>
                </a:solidFill>
                <a:latin typeface="宋体" panose="02010600030101010101" pitchFamily="2" charset="-122"/>
                <a:ea typeface="宋体" panose="02010600030101010101" pitchFamily="2" charset="-122"/>
              </a:rPr>
              <a:t>Han</a:t>
            </a:r>
            <a:r>
              <a:rPr lang="zh-CN" altLang="en-US" sz="1200" spc="104" dirty="0">
                <a:solidFill>
                  <a:srgbClr val="7FD231"/>
                </a:solidFill>
                <a:latin typeface="宋体" panose="02010600030101010101" pitchFamily="2" charset="-122"/>
                <a:ea typeface="宋体" panose="02010600030101010101" pitchFamily="2" charset="-122"/>
              </a:rPr>
              <a:t>dshake</a:t>
            </a:r>
            <a:endParaRPr lang="zh-CN" altLang="en-US" sz="1200" spc="104" dirty="0">
              <a:solidFill>
                <a:srgbClr val="7FD231"/>
              </a:solidFill>
              <a:latin typeface="宋体" panose="02010600030101010101" pitchFamily="2" charset="-122"/>
              <a:ea typeface="宋体" panose="02010600030101010101" pitchFamily="2" charset="-122"/>
            </a:endParaRPr>
          </a:p>
        </p:txBody>
      </p:sp>
      <p:sp>
        <p:nvSpPr>
          <p:cNvPr id="46" name="TextBox 72"/>
          <p:cNvSpPr txBox="1"/>
          <p:nvPr/>
        </p:nvSpPr>
        <p:spPr>
          <a:xfrm>
            <a:off x="3450372" y="2558815"/>
            <a:ext cx="2290749" cy="4252574"/>
          </a:xfrm>
          <a:prstGeom prst="rect">
            <a:avLst/>
          </a:prstGeom>
          <a:noFill/>
        </p:spPr>
        <p:txBody>
          <a:bodyPr wrap="square" lIns="0" tIns="0" rIns="0" bIns="0" rtlCol="0">
            <a:spAutoFit/>
          </a:bodyPr>
          <a:lstStyle/>
          <a:p>
            <a:pPr marL="0" hangingPunct="0">
              <a:lnSpc>
                <a:spcPct val="138000"/>
              </a:lnSpc>
            </a:pPr>
            <a:r>
              <a:rPr lang="zh-CN" altLang="en-US" sz="1600" spc="95" dirty="0">
                <a:solidFill>
                  <a:srgbClr val="FFFFFF"/>
                </a:solidFill>
                <a:latin typeface="宋体" panose="02010600030101010101" pitchFamily="2" charset="-122"/>
                <a:ea typeface="宋体" panose="02010600030101010101" pitchFamily="2" charset="-122"/>
              </a:rPr>
              <a:t>右手</a:t>
            </a:r>
            <a:r>
              <a:rPr lang="zh-CN" altLang="en-US" sz="1600" spc="90" dirty="0">
                <a:solidFill>
                  <a:srgbClr val="FFFFFF"/>
                </a:solidFill>
                <a:latin typeface="宋体" panose="02010600030101010101" pitchFamily="2" charset="-122"/>
                <a:ea typeface="宋体" panose="02010600030101010101" pitchFamily="2" charset="-122"/>
              </a:rPr>
              <a:t>握手是国际惯例，全球</a:t>
            </a:r>
            <a:r>
              <a:rPr lang="zh-CN" altLang="en-US" sz="1600" spc="140" dirty="0">
                <a:solidFill>
                  <a:srgbClr val="FFFFFF"/>
                </a:solidFill>
                <a:latin typeface="宋体" panose="02010600030101010101" pitchFamily="2" charset="-122"/>
                <a:ea typeface="宋体" panose="02010600030101010101" pitchFamily="2" charset="-122"/>
              </a:rPr>
              <a:t>95%以上</a:t>
            </a:r>
            <a:r>
              <a:rPr lang="zh-CN" altLang="en-US" sz="1600" spc="135" dirty="0">
                <a:solidFill>
                  <a:srgbClr val="FFFFFF"/>
                </a:solidFill>
                <a:latin typeface="宋体" panose="02010600030101010101" pitchFamily="2" charset="-122"/>
                <a:ea typeface="宋体" panose="02010600030101010101" pitchFamily="2" charset="-122"/>
              </a:rPr>
              <a:t>的国家遵循此礼，</a:t>
            </a:r>
            <a:r>
              <a:rPr lang="zh-CN" altLang="en-US" sz="1600" spc="-5" dirty="0">
                <a:solidFill>
                  <a:srgbClr val="FFFFFF"/>
                </a:solidFill>
                <a:latin typeface="宋体" panose="02010600030101010101" pitchFamily="2" charset="-122"/>
                <a:ea typeface="宋体" panose="02010600030101010101" pitchFamily="2" charset="-122"/>
              </a:rPr>
              <a:t>象征</a:t>
            </a:r>
            <a:r>
              <a:rPr lang="zh-CN" altLang="en-US" sz="1600" dirty="0">
                <a:solidFill>
                  <a:srgbClr val="FFFFFF"/>
                </a:solidFill>
                <a:latin typeface="宋体" panose="02010600030101010101" pitchFamily="2" charset="-122"/>
                <a:ea typeface="宋体" panose="02010600030101010101" pitchFamily="2" charset="-122"/>
              </a:rPr>
              <a:t>真诚与友好。</a:t>
            </a:r>
            <a:endParaRPr lang="zh-CN" altLang="en-US" sz="1600" dirty="0">
              <a:solidFill>
                <a:srgbClr val="FFFFFF"/>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115"/>
              </a:lnSpc>
            </a:pPr>
            <a:endParaRPr lang="en-US" dirty="0" smtClean="0"/>
          </a:p>
          <a:p>
            <a:pPr marL="0" indent="524510">
              <a:lnSpc>
                <a:spcPct val="101000"/>
              </a:lnSpc>
            </a:pPr>
            <a:r>
              <a:rPr lang="zh-CN" altLang="en-US" sz="1600" b="1" spc="-10" dirty="0">
                <a:solidFill>
                  <a:srgbClr val="000000"/>
                </a:solidFill>
                <a:latin typeface="宋体" panose="02010600030101010101" pitchFamily="2" charset="-122"/>
                <a:ea typeface="宋体" panose="02010600030101010101" pitchFamily="2" charset="-122"/>
              </a:rPr>
              <a:t>使用右手</a:t>
            </a:r>
            <a:r>
              <a:rPr lang="zh-CN" altLang="en-US" sz="1600" b="1" spc="-5" dirty="0">
                <a:solidFill>
                  <a:srgbClr val="000000"/>
                </a:solidFill>
                <a:latin typeface="宋体" panose="02010600030101010101" pitchFamily="2" charset="-122"/>
                <a:ea typeface="宋体" panose="02010600030101010101" pitchFamily="2" charset="-122"/>
              </a:rPr>
              <a:t>握手</a:t>
            </a:r>
            <a:endParaRPr lang="zh-CN" altLang="en-US" sz="1600" b="1" spc="-5"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80"/>
              </a:lnSpc>
            </a:pPr>
            <a:endParaRPr lang="en-US" dirty="0" smtClean="0"/>
          </a:p>
          <a:p>
            <a:pPr marL="0" indent="360045">
              <a:lnSpc>
                <a:spcPct val="101000"/>
              </a:lnSpc>
            </a:pPr>
            <a:r>
              <a:rPr lang="zh-CN" altLang="en-US" sz="1000" spc="-25" dirty="0">
                <a:solidFill>
                  <a:srgbClr val="7FD231"/>
                </a:solidFill>
                <a:latin typeface="宋体" panose="02010600030101010101" pitchFamily="2" charset="-122"/>
                <a:ea typeface="宋体" panose="02010600030101010101" pitchFamily="2" charset="-122"/>
              </a:rPr>
              <a:t>Intelligent</a:t>
            </a:r>
            <a:r>
              <a:rPr lang="zh-CN" altLang="en-US" sz="1000" spc="-20" dirty="0">
                <a:solidFill>
                  <a:srgbClr val="7FD231"/>
                </a:solidFill>
                <a:latin typeface="宋体" panose="02010600030101010101" pitchFamily="2" charset="-122"/>
                <a:cs typeface="宋体" panose="02010600030101010101" pitchFamily="2" charset="-122"/>
              </a:rPr>
              <a:t> </a:t>
            </a:r>
            <a:r>
              <a:rPr lang="zh-CN" altLang="en-US" sz="1000" spc="-30" dirty="0">
                <a:solidFill>
                  <a:srgbClr val="7FD231"/>
                </a:solidFill>
                <a:latin typeface="宋体" panose="02010600030101010101" pitchFamily="2" charset="-122"/>
                <a:ea typeface="宋体" panose="02010600030101010101" pitchFamily="2" charset="-122"/>
              </a:rPr>
              <a:t>animation</a:t>
            </a:r>
            <a:r>
              <a:rPr lang="zh-CN" altLang="en-US" sz="1000" spc="-30" dirty="0">
                <a:solidFill>
                  <a:srgbClr val="7FD231"/>
                </a:solidFill>
                <a:latin typeface="宋体" panose="02010600030101010101" pitchFamily="2" charset="-122"/>
                <a:cs typeface="宋体" panose="02010600030101010101" pitchFamily="2" charset="-122"/>
              </a:rPr>
              <a:t> </a:t>
            </a:r>
            <a:r>
              <a:rPr lang="zh-CN" altLang="en-US" sz="1000" spc="-30" dirty="0">
                <a:solidFill>
                  <a:srgbClr val="7FD231"/>
                </a:solidFill>
                <a:latin typeface="宋体" panose="02010600030101010101" pitchFamily="2" charset="-122"/>
                <a:ea typeface="宋体" panose="02010600030101010101" pitchFamily="2" charset="-122"/>
              </a:rPr>
              <a:t>with</a:t>
            </a:r>
            <a:endParaRPr lang="zh-CN" altLang="en-US" sz="1000" spc="-30" dirty="0">
              <a:solidFill>
                <a:srgbClr val="7FD231"/>
              </a:solidFill>
              <a:latin typeface="宋体" panose="02010600030101010101" pitchFamily="2" charset="-122"/>
              <a:ea typeface="宋体" panose="02010600030101010101" pitchFamily="2" charset="-122"/>
            </a:endParaRPr>
          </a:p>
          <a:p>
            <a:pPr marL="0" indent="530225">
              <a:lnSpc>
                <a:spcPct val="101000"/>
              </a:lnSpc>
            </a:pPr>
            <a:r>
              <a:rPr lang="zh-CN" altLang="en-US" sz="1000" spc="-20" dirty="0">
                <a:solidFill>
                  <a:srgbClr val="7FD231"/>
                </a:solidFill>
                <a:latin typeface="宋体" panose="02010600030101010101" pitchFamily="2" charset="-122"/>
                <a:ea typeface="宋体" panose="02010600030101010101" pitchFamily="2" charset="-122"/>
              </a:rPr>
              <a:t>one</a:t>
            </a:r>
            <a:r>
              <a:rPr lang="zh-CN" altLang="en-US" sz="1000" spc="-25" dirty="0">
                <a:solidFill>
                  <a:srgbClr val="7FD231"/>
                </a:solidFill>
                <a:latin typeface="宋体" panose="02010600030101010101" pitchFamily="2" charset="-122"/>
                <a:cs typeface="宋体" panose="02010600030101010101" pitchFamily="2" charset="-122"/>
              </a:rPr>
              <a:t> </a:t>
            </a:r>
            <a:r>
              <a:rPr lang="zh-CN" altLang="en-US" sz="1000" spc="-20" dirty="0">
                <a:solidFill>
                  <a:srgbClr val="7FD231"/>
                </a:solidFill>
                <a:latin typeface="宋体" panose="02010600030101010101" pitchFamily="2" charset="-122"/>
                <a:ea typeface="宋体" panose="02010600030101010101" pitchFamily="2" charset="-122"/>
              </a:rPr>
              <a:t>click</a:t>
            </a:r>
            <a:r>
              <a:rPr lang="zh-CN" altLang="en-US" sz="1000" spc="-30" dirty="0">
                <a:solidFill>
                  <a:srgbClr val="7FD231"/>
                </a:solidFill>
                <a:latin typeface="宋体" panose="02010600030101010101" pitchFamily="2" charset="-122"/>
                <a:cs typeface="宋体" panose="02010600030101010101" pitchFamily="2" charset="-122"/>
              </a:rPr>
              <a:t> </a:t>
            </a:r>
            <a:r>
              <a:rPr lang="zh-CN" altLang="en-US" sz="1000" spc="-20" dirty="0">
                <a:solidFill>
                  <a:srgbClr val="7FD231"/>
                </a:solidFill>
                <a:latin typeface="宋体" panose="02010600030101010101" pitchFamily="2" charset="-122"/>
                <a:ea typeface="宋体" panose="02010600030101010101" pitchFamily="2" charset="-122"/>
              </a:rPr>
              <a:t>expression</a:t>
            </a:r>
            <a:endParaRPr lang="zh-CN" altLang="en-US" sz="1000" spc="-20" dirty="0">
              <a:solidFill>
                <a:srgbClr val="7FD231"/>
              </a:solidFill>
              <a:latin typeface="宋体" panose="02010600030101010101" pitchFamily="2" charset="-122"/>
              <a:ea typeface="宋体" panose="02010600030101010101" pitchFamily="2" charset="-122"/>
            </a:endParaRPr>
          </a:p>
        </p:txBody>
      </p:sp>
      <p:sp>
        <p:nvSpPr>
          <p:cNvPr id="47" name="TextBox 73"/>
          <p:cNvSpPr txBox="1"/>
          <p:nvPr/>
        </p:nvSpPr>
        <p:spPr>
          <a:xfrm>
            <a:off x="6362252" y="2600083"/>
            <a:ext cx="2254020" cy="4252574"/>
          </a:xfrm>
          <a:prstGeom prst="rect">
            <a:avLst/>
          </a:prstGeom>
          <a:noFill/>
        </p:spPr>
        <p:txBody>
          <a:bodyPr wrap="square" lIns="0" tIns="0" rIns="0" bIns="0" rtlCol="0">
            <a:spAutoFit/>
          </a:bodyPr>
          <a:lstStyle/>
          <a:p>
            <a:pPr marL="0" hangingPunct="0">
              <a:lnSpc>
                <a:spcPct val="138000"/>
              </a:lnSpc>
            </a:pPr>
            <a:r>
              <a:rPr lang="zh-CN" altLang="en-US" sz="1600" spc="70" dirty="0">
                <a:solidFill>
                  <a:srgbClr val="FFFFFF"/>
                </a:solidFill>
                <a:latin typeface="宋体" panose="02010600030101010101" pitchFamily="2" charset="-122"/>
                <a:ea typeface="宋体" panose="02010600030101010101" pitchFamily="2" charset="-122"/>
              </a:rPr>
              <a:t>手掌垂直</a:t>
            </a:r>
            <a:r>
              <a:rPr lang="zh-CN" altLang="en-US" sz="1600" spc="65" dirty="0">
                <a:solidFill>
                  <a:srgbClr val="FFFFFF"/>
                </a:solidFill>
                <a:latin typeface="宋体" panose="02010600030101010101" pitchFamily="2" charset="-122"/>
                <a:ea typeface="宋体" panose="02010600030101010101" pitchFamily="2" charset="-122"/>
              </a:rPr>
              <a:t>相握，力度适中，</a:t>
            </a:r>
            <a:r>
              <a:rPr lang="zh-CN" altLang="en-US" sz="1600" spc="70" dirty="0">
                <a:solidFill>
                  <a:srgbClr val="FFFFFF"/>
                </a:solidFill>
                <a:latin typeface="宋体" panose="02010600030101010101" pitchFamily="2" charset="-122"/>
                <a:ea typeface="宋体" panose="02010600030101010101" pitchFamily="2" charset="-122"/>
              </a:rPr>
              <a:t>研究显示</a:t>
            </a:r>
            <a:r>
              <a:rPr lang="zh-CN" altLang="en-US" sz="1600" spc="65" dirty="0">
                <a:solidFill>
                  <a:srgbClr val="FFFFFF"/>
                </a:solidFill>
                <a:latin typeface="宋体" panose="02010600030101010101" pitchFamily="2" charset="-122"/>
                <a:ea typeface="宋体" panose="02010600030101010101" pitchFamily="2" charset="-122"/>
              </a:rPr>
              <a:t>，这能展现自信与</a:t>
            </a:r>
            <a:r>
              <a:rPr lang="zh-CN" altLang="en-US" sz="1600" spc="70" dirty="0">
                <a:solidFill>
                  <a:srgbClr val="FFFFFF"/>
                </a:solidFill>
                <a:latin typeface="宋体" panose="02010600030101010101" pitchFamily="2" charset="-122"/>
                <a:ea typeface="宋体" panose="02010600030101010101" pitchFamily="2" charset="-122"/>
              </a:rPr>
              <a:t>专业，</a:t>
            </a:r>
            <a:r>
              <a:rPr lang="zh-CN" altLang="en-US" sz="1600" spc="65" dirty="0">
                <a:solidFill>
                  <a:srgbClr val="FFFFFF"/>
                </a:solidFill>
                <a:latin typeface="宋体" panose="02010600030101010101" pitchFamily="2" charset="-122"/>
                <a:ea typeface="宋体" panose="02010600030101010101" pitchFamily="2" charset="-122"/>
              </a:rPr>
              <a:t>增强信任感20%。</a:t>
            </a:r>
            <a:endParaRPr lang="zh-CN" altLang="en-US" sz="1600" spc="65" dirty="0">
              <a:solidFill>
                <a:srgbClr val="FFFFFF"/>
              </a:solidFill>
              <a:latin typeface="宋体" panose="02010600030101010101" pitchFamily="2" charset="-122"/>
              <a:ea typeface="宋体" panose="02010600030101010101" pitchFamily="2" charset="-122"/>
            </a:endParaRPr>
          </a:p>
          <a:p>
            <a:pPr>
              <a:lnSpc>
                <a:spcPts val="1000"/>
              </a:lnSpc>
            </a:pPr>
            <a:endParaRPr lang="en-US" sz="1600" dirty="0" smtClean="0"/>
          </a:p>
          <a:p>
            <a:pPr>
              <a:lnSpc>
                <a:spcPts val="1000"/>
              </a:lnSpc>
            </a:pPr>
            <a:endParaRPr lang="en-US" sz="1600" dirty="0" smtClean="0"/>
          </a:p>
          <a:p>
            <a:pPr>
              <a:lnSpc>
                <a:spcPts val="1000"/>
              </a:lnSpc>
            </a:pPr>
            <a:endParaRPr lang="en-US" sz="1600"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115"/>
              </a:lnSpc>
            </a:pPr>
            <a:endParaRPr lang="en-US" dirty="0" smtClean="0"/>
          </a:p>
          <a:p>
            <a:pPr marL="0" indent="638810">
              <a:lnSpc>
                <a:spcPct val="101000"/>
              </a:lnSpc>
            </a:pPr>
            <a:r>
              <a:rPr lang="zh-CN" altLang="en-US" sz="1600" b="1" spc="-15" dirty="0">
                <a:solidFill>
                  <a:srgbClr val="000000"/>
                </a:solidFill>
                <a:latin typeface="宋体" panose="02010600030101010101" pitchFamily="2" charset="-122"/>
                <a:ea typeface="宋体" panose="02010600030101010101" pitchFamily="2" charset="-122"/>
              </a:rPr>
              <a:t>平等</a:t>
            </a:r>
            <a:r>
              <a:rPr lang="zh-CN" altLang="en-US" sz="1600" b="1" spc="-5" dirty="0">
                <a:solidFill>
                  <a:srgbClr val="000000"/>
                </a:solidFill>
                <a:latin typeface="宋体" panose="02010600030101010101" pitchFamily="2" charset="-122"/>
                <a:ea typeface="宋体" panose="02010600030101010101" pitchFamily="2" charset="-122"/>
              </a:rPr>
              <a:t>式握手</a:t>
            </a:r>
            <a:endParaRPr lang="zh-CN" altLang="en-US" sz="1600" b="1" spc="-5"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80"/>
              </a:lnSpc>
            </a:pPr>
            <a:endParaRPr lang="en-US" dirty="0" smtClean="0"/>
          </a:p>
          <a:p>
            <a:pPr marL="0" indent="344805">
              <a:lnSpc>
                <a:spcPct val="101000"/>
              </a:lnSpc>
            </a:pPr>
            <a:r>
              <a:rPr lang="zh-CN" altLang="en-US" sz="1000" spc="-25" dirty="0">
                <a:solidFill>
                  <a:srgbClr val="7FD231"/>
                </a:solidFill>
                <a:latin typeface="宋体" panose="02010600030101010101" pitchFamily="2" charset="-122"/>
                <a:ea typeface="宋体" panose="02010600030101010101" pitchFamily="2" charset="-122"/>
              </a:rPr>
              <a:t>Intelligent</a:t>
            </a:r>
            <a:r>
              <a:rPr lang="zh-CN" altLang="en-US" sz="1000" spc="-20" dirty="0">
                <a:solidFill>
                  <a:srgbClr val="7FD231"/>
                </a:solidFill>
                <a:latin typeface="宋体" panose="02010600030101010101" pitchFamily="2" charset="-122"/>
                <a:cs typeface="宋体" panose="02010600030101010101" pitchFamily="2" charset="-122"/>
              </a:rPr>
              <a:t> </a:t>
            </a:r>
            <a:r>
              <a:rPr lang="zh-CN" altLang="en-US" sz="1000" spc="-30" dirty="0">
                <a:solidFill>
                  <a:srgbClr val="7FD231"/>
                </a:solidFill>
                <a:latin typeface="宋体" panose="02010600030101010101" pitchFamily="2" charset="-122"/>
                <a:ea typeface="宋体" panose="02010600030101010101" pitchFamily="2" charset="-122"/>
              </a:rPr>
              <a:t>animation</a:t>
            </a:r>
            <a:r>
              <a:rPr lang="zh-CN" altLang="en-US" sz="1000" spc="-30" dirty="0">
                <a:solidFill>
                  <a:srgbClr val="7FD231"/>
                </a:solidFill>
                <a:latin typeface="宋体" panose="02010600030101010101" pitchFamily="2" charset="-122"/>
                <a:cs typeface="宋体" panose="02010600030101010101" pitchFamily="2" charset="-122"/>
              </a:rPr>
              <a:t> </a:t>
            </a:r>
            <a:r>
              <a:rPr lang="zh-CN" altLang="en-US" sz="1000" spc="-30" dirty="0">
                <a:solidFill>
                  <a:srgbClr val="7FD231"/>
                </a:solidFill>
                <a:latin typeface="宋体" panose="02010600030101010101" pitchFamily="2" charset="-122"/>
                <a:ea typeface="宋体" panose="02010600030101010101" pitchFamily="2" charset="-122"/>
              </a:rPr>
              <a:t>with</a:t>
            </a:r>
            <a:endParaRPr lang="zh-CN" altLang="en-US" sz="1000" spc="-30" dirty="0">
              <a:solidFill>
                <a:srgbClr val="7FD231"/>
              </a:solidFill>
              <a:latin typeface="宋体" panose="02010600030101010101" pitchFamily="2" charset="-122"/>
              <a:ea typeface="宋体" panose="02010600030101010101" pitchFamily="2" charset="-122"/>
            </a:endParaRPr>
          </a:p>
          <a:p>
            <a:pPr marL="0" indent="514350">
              <a:lnSpc>
                <a:spcPct val="101000"/>
              </a:lnSpc>
            </a:pPr>
            <a:r>
              <a:rPr lang="zh-CN" altLang="en-US" sz="1000" spc="-20" dirty="0">
                <a:solidFill>
                  <a:srgbClr val="7FD231"/>
                </a:solidFill>
                <a:latin typeface="宋体" panose="02010600030101010101" pitchFamily="2" charset="-122"/>
                <a:ea typeface="宋体" panose="02010600030101010101" pitchFamily="2" charset="-122"/>
              </a:rPr>
              <a:t>one</a:t>
            </a:r>
            <a:r>
              <a:rPr lang="zh-CN" altLang="en-US" sz="1000" spc="-25" dirty="0">
                <a:solidFill>
                  <a:srgbClr val="7FD231"/>
                </a:solidFill>
                <a:latin typeface="宋体" panose="02010600030101010101" pitchFamily="2" charset="-122"/>
                <a:cs typeface="宋体" panose="02010600030101010101" pitchFamily="2" charset="-122"/>
              </a:rPr>
              <a:t> </a:t>
            </a:r>
            <a:r>
              <a:rPr lang="zh-CN" altLang="en-US" sz="1000" spc="-20" dirty="0">
                <a:solidFill>
                  <a:srgbClr val="7FD231"/>
                </a:solidFill>
                <a:latin typeface="宋体" panose="02010600030101010101" pitchFamily="2" charset="-122"/>
                <a:ea typeface="宋体" panose="02010600030101010101" pitchFamily="2" charset="-122"/>
              </a:rPr>
              <a:t>click</a:t>
            </a:r>
            <a:r>
              <a:rPr lang="zh-CN" altLang="en-US" sz="1000" spc="-30" dirty="0">
                <a:solidFill>
                  <a:srgbClr val="7FD231"/>
                </a:solidFill>
                <a:latin typeface="宋体" panose="02010600030101010101" pitchFamily="2" charset="-122"/>
                <a:cs typeface="宋体" panose="02010600030101010101" pitchFamily="2" charset="-122"/>
              </a:rPr>
              <a:t> </a:t>
            </a:r>
            <a:r>
              <a:rPr lang="zh-CN" altLang="en-US" sz="1000" spc="-20" dirty="0">
                <a:solidFill>
                  <a:srgbClr val="7FD231"/>
                </a:solidFill>
                <a:latin typeface="宋体" panose="02010600030101010101" pitchFamily="2" charset="-122"/>
                <a:ea typeface="宋体" panose="02010600030101010101" pitchFamily="2" charset="-122"/>
              </a:rPr>
              <a:t>expression</a:t>
            </a:r>
            <a:endParaRPr lang="zh-CN" altLang="en-US" sz="1000" spc="-20" dirty="0">
              <a:solidFill>
                <a:srgbClr val="7FD231"/>
              </a:solidFill>
              <a:latin typeface="宋体" panose="02010600030101010101" pitchFamily="2" charset="-122"/>
              <a:ea typeface="宋体" panose="02010600030101010101" pitchFamily="2" charset="-122"/>
            </a:endParaRPr>
          </a:p>
        </p:txBody>
      </p:sp>
      <p:sp>
        <p:nvSpPr>
          <p:cNvPr id="48" name="TextBox 74"/>
          <p:cNvSpPr txBox="1"/>
          <p:nvPr/>
        </p:nvSpPr>
        <p:spPr>
          <a:xfrm>
            <a:off x="9283252" y="2527743"/>
            <a:ext cx="2254020" cy="4425635"/>
          </a:xfrm>
          <a:prstGeom prst="rect">
            <a:avLst/>
          </a:prstGeom>
          <a:noFill/>
        </p:spPr>
        <p:txBody>
          <a:bodyPr wrap="square" lIns="0" tIns="0" rIns="0" bIns="0" rtlCol="0">
            <a:spAutoFit/>
          </a:bodyPr>
          <a:lstStyle/>
          <a:p>
            <a:pPr marL="0" hangingPunct="0">
              <a:lnSpc>
                <a:spcPct val="138000"/>
              </a:lnSpc>
            </a:pPr>
            <a:r>
              <a:rPr lang="zh-CN" altLang="en-US" sz="1600" spc="70" dirty="0">
                <a:solidFill>
                  <a:srgbClr val="FFFFFF"/>
                </a:solidFill>
                <a:latin typeface="宋体" panose="02010600030101010101" pitchFamily="2" charset="-122"/>
                <a:ea typeface="宋体" panose="02010600030101010101" pitchFamily="2" charset="-122"/>
              </a:rPr>
              <a:t>正确的握</a:t>
            </a:r>
            <a:r>
              <a:rPr lang="zh-CN" altLang="en-US" sz="1600" spc="65" dirty="0">
                <a:solidFill>
                  <a:srgbClr val="FFFFFF"/>
                </a:solidFill>
                <a:latin typeface="宋体" panose="02010600030101010101" pitchFamily="2" charset="-122"/>
                <a:ea typeface="宋体" panose="02010600030101010101" pitchFamily="2" charset="-122"/>
              </a:rPr>
              <a:t>手姿势能瞬间提升</a:t>
            </a:r>
            <a:r>
              <a:rPr lang="zh-CN" altLang="en-US" sz="1600" spc="70" dirty="0">
                <a:solidFill>
                  <a:srgbClr val="FFFFFF"/>
                </a:solidFill>
                <a:latin typeface="宋体" panose="02010600030101010101" pitchFamily="2" charset="-122"/>
                <a:ea typeface="宋体" panose="02010600030101010101" pitchFamily="2" charset="-122"/>
              </a:rPr>
              <a:t>个人形象</a:t>
            </a:r>
            <a:r>
              <a:rPr lang="zh-CN" altLang="en-US" sz="1600" spc="65" dirty="0">
                <a:solidFill>
                  <a:srgbClr val="FFFFFF"/>
                </a:solidFill>
                <a:latin typeface="宋体" panose="02010600030101010101" pitchFamily="2" charset="-122"/>
                <a:ea typeface="宋体" panose="02010600030101010101" pitchFamily="2" charset="-122"/>
              </a:rPr>
              <a:t>，据调查，良好握</a:t>
            </a:r>
            <a:r>
              <a:rPr lang="zh-CN" altLang="en-US" sz="1600" spc="70" dirty="0">
                <a:solidFill>
                  <a:srgbClr val="FFFFFF"/>
                </a:solidFill>
                <a:latin typeface="宋体" panose="02010600030101010101" pitchFamily="2" charset="-122"/>
                <a:ea typeface="宋体" panose="02010600030101010101" pitchFamily="2" charset="-122"/>
              </a:rPr>
              <a:t>手能给对</a:t>
            </a:r>
            <a:r>
              <a:rPr lang="zh-CN" altLang="en-US" sz="1600" spc="65" dirty="0">
                <a:solidFill>
                  <a:srgbClr val="FFFFFF"/>
                </a:solidFill>
                <a:latin typeface="宋体" panose="02010600030101010101" pitchFamily="2" charset="-122"/>
                <a:ea typeface="宋体" panose="02010600030101010101" pitchFamily="2" charset="-122"/>
              </a:rPr>
              <a:t>方留下深刻印象的</a:t>
            </a:r>
            <a:r>
              <a:rPr lang="zh-CN" altLang="en-US" sz="1600" spc="159" dirty="0">
                <a:solidFill>
                  <a:srgbClr val="FFFFFF"/>
                </a:solidFill>
                <a:latin typeface="宋体" panose="02010600030101010101" pitchFamily="2" charset="-122"/>
                <a:ea typeface="宋体" panose="02010600030101010101" pitchFamily="2" charset="-122"/>
              </a:rPr>
              <a:t>占85</a:t>
            </a:r>
            <a:r>
              <a:rPr lang="zh-CN" altLang="en-US" sz="1600" spc="155" dirty="0">
                <a:solidFill>
                  <a:srgbClr val="FFFFFF"/>
                </a:solidFill>
                <a:latin typeface="宋体" panose="02010600030101010101" pitchFamily="2" charset="-122"/>
                <a:ea typeface="宋体" panose="02010600030101010101" pitchFamily="2" charset="-122"/>
              </a:rPr>
              <a:t>%。</a:t>
            </a:r>
            <a:endParaRPr lang="zh-CN" altLang="en-US" sz="1600" spc="155" dirty="0">
              <a:solidFill>
                <a:srgbClr val="FFFFFF"/>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835"/>
              </a:lnSpc>
            </a:pPr>
            <a:endParaRPr lang="en-US" dirty="0" smtClean="0"/>
          </a:p>
          <a:p>
            <a:pPr marL="0" indent="513715">
              <a:lnSpc>
                <a:spcPct val="101000"/>
              </a:lnSpc>
            </a:pPr>
            <a:r>
              <a:rPr lang="zh-CN" altLang="en-US" sz="1600" b="1" spc="-10" dirty="0">
                <a:solidFill>
                  <a:srgbClr val="000000"/>
                </a:solidFill>
                <a:latin typeface="宋体" panose="02010600030101010101" pitchFamily="2" charset="-122"/>
                <a:ea typeface="宋体" panose="02010600030101010101" pitchFamily="2" charset="-122"/>
              </a:rPr>
              <a:t>专业形象</a:t>
            </a:r>
            <a:r>
              <a:rPr lang="zh-CN" altLang="en-US" sz="1600" b="1" spc="-5" dirty="0">
                <a:solidFill>
                  <a:srgbClr val="000000"/>
                </a:solidFill>
                <a:latin typeface="宋体" panose="02010600030101010101" pitchFamily="2" charset="-122"/>
                <a:ea typeface="宋体" panose="02010600030101010101" pitchFamily="2" charset="-122"/>
              </a:rPr>
              <a:t>展示</a:t>
            </a:r>
            <a:endParaRPr lang="zh-CN" altLang="en-US" sz="1600" b="1" spc="-5"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80"/>
              </a:lnSpc>
            </a:pPr>
            <a:endParaRPr lang="en-US" dirty="0" smtClean="0"/>
          </a:p>
          <a:p>
            <a:pPr marL="0" indent="344805">
              <a:lnSpc>
                <a:spcPct val="101000"/>
              </a:lnSpc>
            </a:pPr>
            <a:r>
              <a:rPr lang="zh-CN" altLang="en-US" sz="1000" spc="-25" dirty="0">
                <a:solidFill>
                  <a:srgbClr val="7FD231"/>
                </a:solidFill>
                <a:latin typeface="宋体" panose="02010600030101010101" pitchFamily="2" charset="-122"/>
                <a:ea typeface="宋体" panose="02010600030101010101" pitchFamily="2" charset="-122"/>
              </a:rPr>
              <a:t>Intelligent</a:t>
            </a:r>
            <a:r>
              <a:rPr lang="zh-CN" altLang="en-US" sz="1000" spc="-20" dirty="0">
                <a:solidFill>
                  <a:srgbClr val="7FD231"/>
                </a:solidFill>
                <a:latin typeface="宋体" panose="02010600030101010101" pitchFamily="2" charset="-122"/>
                <a:cs typeface="宋体" panose="02010600030101010101" pitchFamily="2" charset="-122"/>
              </a:rPr>
              <a:t> </a:t>
            </a:r>
            <a:r>
              <a:rPr lang="zh-CN" altLang="en-US" sz="1000" spc="-30" dirty="0">
                <a:solidFill>
                  <a:srgbClr val="7FD231"/>
                </a:solidFill>
                <a:latin typeface="宋体" panose="02010600030101010101" pitchFamily="2" charset="-122"/>
                <a:ea typeface="宋体" panose="02010600030101010101" pitchFamily="2" charset="-122"/>
              </a:rPr>
              <a:t>animation</a:t>
            </a:r>
            <a:r>
              <a:rPr lang="zh-CN" altLang="en-US" sz="1000" spc="-30" dirty="0">
                <a:solidFill>
                  <a:srgbClr val="7FD231"/>
                </a:solidFill>
                <a:latin typeface="宋体" panose="02010600030101010101" pitchFamily="2" charset="-122"/>
                <a:cs typeface="宋体" panose="02010600030101010101" pitchFamily="2" charset="-122"/>
              </a:rPr>
              <a:t> </a:t>
            </a:r>
            <a:r>
              <a:rPr lang="zh-CN" altLang="en-US" sz="1000" spc="-30" dirty="0">
                <a:solidFill>
                  <a:srgbClr val="7FD231"/>
                </a:solidFill>
                <a:latin typeface="宋体" panose="02010600030101010101" pitchFamily="2" charset="-122"/>
                <a:ea typeface="宋体" panose="02010600030101010101" pitchFamily="2" charset="-122"/>
              </a:rPr>
              <a:t>with</a:t>
            </a:r>
            <a:endParaRPr lang="zh-CN" altLang="en-US" sz="1000" spc="-30" dirty="0">
              <a:solidFill>
                <a:srgbClr val="7FD231"/>
              </a:solidFill>
              <a:latin typeface="宋体" panose="02010600030101010101" pitchFamily="2" charset="-122"/>
              <a:ea typeface="宋体" panose="02010600030101010101" pitchFamily="2" charset="-122"/>
            </a:endParaRPr>
          </a:p>
          <a:p>
            <a:pPr marL="0" indent="514350">
              <a:lnSpc>
                <a:spcPct val="101000"/>
              </a:lnSpc>
            </a:pPr>
            <a:r>
              <a:rPr lang="zh-CN" altLang="en-US" sz="1000" spc="-20" dirty="0">
                <a:solidFill>
                  <a:srgbClr val="7FD231"/>
                </a:solidFill>
                <a:latin typeface="宋体" panose="02010600030101010101" pitchFamily="2" charset="-122"/>
                <a:ea typeface="宋体" panose="02010600030101010101" pitchFamily="2" charset="-122"/>
              </a:rPr>
              <a:t>one</a:t>
            </a:r>
            <a:r>
              <a:rPr lang="zh-CN" altLang="en-US" sz="1000" spc="-25" dirty="0">
                <a:solidFill>
                  <a:srgbClr val="7FD231"/>
                </a:solidFill>
                <a:latin typeface="宋体" panose="02010600030101010101" pitchFamily="2" charset="-122"/>
                <a:cs typeface="宋体" panose="02010600030101010101" pitchFamily="2" charset="-122"/>
              </a:rPr>
              <a:t> </a:t>
            </a:r>
            <a:r>
              <a:rPr lang="zh-CN" altLang="en-US" sz="1000" spc="-20" dirty="0">
                <a:solidFill>
                  <a:srgbClr val="7FD231"/>
                </a:solidFill>
                <a:latin typeface="宋体" panose="02010600030101010101" pitchFamily="2" charset="-122"/>
                <a:ea typeface="宋体" panose="02010600030101010101" pitchFamily="2" charset="-122"/>
              </a:rPr>
              <a:t>click</a:t>
            </a:r>
            <a:r>
              <a:rPr lang="zh-CN" altLang="en-US" sz="1000" spc="-30" dirty="0">
                <a:solidFill>
                  <a:srgbClr val="7FD231"/>
                </a:solidFill>
                <a:latin typeface="宋体" panose="02010600030101010101" pitchFamily="2" charset="-122"/>
                <a:cs typeface="宋体" panose="02010600030101010101" pitchFamily="2" charset="-122"/>
              </a:rPr>
              <a:t> </a:t>
            </a:r>
            <a:r>
              <a:rPr lang="zh-CN" altLang="en-US" sz="1000" spc="-20" dirty="0">
                <a:solidFill>
                  <a:srgbClr val="7FD231"/>
                </a:solidFill>
                <a:latin typeface="宋体" panose="02010600030101010101" pitchFamily="2" charset="-122"/>
                <a:ea typeface="宋体" panose="02010600030101010101" pitchFamily="2" charset="-122"/>
              </a:rPr>
              <a:t>expression</a:t>
            </a:r>
            <a:endParaRPr lang="zh-CN" altLang="en-US" sz="1000" spc="-20" dirty="0">
              <a:solidFill>
                <a:srgbClr val="7FD231"/>
              </a:solidFill>
              <a:latin typeface="宋体" panose="02010600030101010101" pitchFamily="2" charset="-122"/>
              <a:ea typeface="宋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736465"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、握手礼</a:t>
            </a:r>
            <a:endParaRPr lang="zh-CN" altLang="en-US" sz="2400" b="1" dirty="0"/>
          </a:p>
        </p:txBody>
      </p:sp>
      <p:sp>
        <p:nvSpPr>
          <p:cNvPr id="4" name="标题 2"/>
          <p:cNvSpPr>
            <a:spLocks noGrp="1"/>
          </p:cNvSpPr>
          <p:nvPr>
            <p:ph type="title"/>
          </p:nvPr>
        </p:nvSpPr>
        <p:spPr>
          <a:xfrm>
            <a:off x="1676400" y="1535836"/>
            <a:ext cx="10515600" cy="933450"/>
          </a:xfrm>
        </p:spPr>
        <p:txBody>
          <a:bodyPr/>
          <a:lstStyle/>
          <a:p>
            <a:r>
              <a:rPr lang="zh-CN" altLang="en-US" spc="-20" dirty="0">
                <a:solidFill>
                  <a:srgbClr val="000000"/>
                </a:solidFill>
                <a:latin typeface="微软雅黑" panose="020B0503020204020204" charset="-122"/>
                <a:ea typeface="微软雅黑" panose="020B0503020204020204" charset="-122"/>
                <a:sym typeface="+mn-ea"/>
              </a:rPr>
              <a:t>握手力</a:t>
            </a:r>
            <a:r>
              <a:rPr lang="zh-CN" altLang="en-US" spc="-10" dirty="0">
                <a:solidFill>
                  <a:srgbClr val="000000"/>
                </a:solidFill>
                <a:latin typeface="微软雅黑" panose="020B0503020204020204" charset="-122"/>
                <a:ea typeface="微软雅黑" panose="020B0503020204020204" charset="-122"/>
                <a:sym typeface="+mn-ea"/>
              </a:rPr>
              <a:t>度与时间</a:t>
            </a:r>
            <a:endParaRPr lang="zh-CN" altLang="en-US"/>
          </a:p>
        </p:txBody>
      </p:sp>
      <p:pic>
        <p:nvPicPr>
          <p:cNvPr id="6" name="Picture 83"/>
          <p:cNvPicPr>
            <a:picLocks noChangeAspect="1"/>
          </p:cNvPicPr>
          <p:nvPr/>
        </p:nvPicPr>
        <p:blipFill>
          <a:blip r:embed="rId1"/>
          <a:stretch>
            <a:fillRect/>
          </a:stretch>
        </p:blipFill>
        <p:spPr>
          <a:xfrm>
            <a:off x="7505173" y="2002561"/>
            <a:ext cx="3394291" cy="3757790"/>
          </a:xfrm>
          <a:prstGeom prst="rect">
            <a:avLst/>
          </a:prstGeom>
        </p:spPr>
      </p:pic>
      <p:sp>
        <p:nvSpPr>
          <p:cNvPr id="8" name="TextBox 83"/>
          <p:cNvSpPr txBox="1"/>
          <p:nvPr/>
        </p:nvSpPr>
        <p:spPr>
          <a:xfrm>
            <a:off x="1784203" y="2291837"/>
            <a:ext cx="4845685" cy="2725233"/>
          </a:xfrm>
          <a:prstGeom prst="rect">
            <a:avLst/>
          </a:prstGeom>
          <a:noFill/>
        </p:spPr>
        <p:txBody>
          <a:bodyPr wrap="square" lIns="0" tIns="0" rIns="0" bIns="0" rtlCol="0">
            <a:spAutoFit/>
          </a:bodyPr>
          <a:lstStyle/>
          <a:p>
            <a:pPr marL="0" indent="30480">
              <a:lnSpc>
                <a:spcPct val="101000"/>
              </a:lnSpc>
            </a:pPr>
            <a:endParaRPr lang="zh-CN" altLang="en-US" sz="2000" b="1" spc="-10" dirty="0">
              <a:solidFill>
                <a:srgbClr val="000000"/>
              </a:solidFill>
              <a:latin typeface="微软雅黑" panose="020B0503020204020204" charset="-122"/>
              <a:ea typeface="微软雅黑" panose="020B0503020204020204" charset="-122"/>
            </a:endParaRPr>
          </a:p>
          <a:p>
            <a:pPr marL="0">
              <a:lnSpc>
                <a:spcPct val="100000"/>
              </a:lnSpc>
            </a:pPr>
            <a:r>
              <a:rPr lang="zh-CN" altLang="en-US" sz="2000" b="1" spc="-15" dirty="0" smtClean="0">
                <a:solidFill>
                  <a:srgbClr val="7FD231"/>
                </a:solidFill>
                <a:latin typeface="宋体" panose="02010600030101010101" pitchFamily="2" charset="-122"/>
                <a:ea typeface="宋体" panose="02010600030101010101" pitchFamily="2" charset="-122"/>
              </a:rPr>
              <a:t>1.</a:t>
            </a:r>
            <a:r>
              <a:rPr lang="zh-CN" altLang="en-US" sz="2000" b="1" spc="-30" dirty="0">
                <a:solidFill>
                  <a:srgbClr val="7FD231"/>
                </a:solidFill>
                <a:latin typeface="宋体" panose="02010600030101010101" pitchFamily="2" charset="-122"/>
                <a:ea typeface="宋体" panose="02010600030101010101" pitchFamily="2" charset="-122"/>
              </a:rPr>
              <a:t>适度</a:t>
            </a:r>
            <a:r>
              <a:rPr lang="zh-CN" altLang="en-US" sz="2000" b="1" spc="-25" dirty="0">
                <a:solidFill>
                  <a:srgbClr val="7FD231"/>
                </a:solidFill>
                <a:latin typeface="宋体" panose="02010600030101010101" pitchFamily="2" charset="-122"/>
                <a:ea typeface="宋体" panose="02010600030101010101" pitchFamily="2" charset="-122"/>
              </a:rPr>
              <a:t>加力显诚意</a:t>
            </a:r>
            <a:endParaRPr lang="zh-CN" altLang="en-US" sz="2000" b="1" spc="-25" dirty="0">
              <a:solidFill>
                <a:srgbClr val="7FD231"/>
              </a:solidFill>
              <a:latin typeface="宋体" panose="02010600030101010101" pitchFamily="2" charset="-122"/>
              <a:ea typeface="宋体" panose="02010600030101010101" pitchFamily="2" charset="-122"/>
            </a:endParaRPr>
          </a:p>
          <a:p>
            <a:pPr>
              <a:lnSpc>
                <a:spcPts val="1465"/>
              </a:lnSpc>
            </a:pPr>
            <a:endParaRPr lang="en-US" sz="2000" dirty="0" smtClean="0"/>
          </a:p>
          <a:p>
            <a:pPr marL="0">
              <a:lnSpc>
                <a:spcPct val="101000"/>
              </a:lnSpc>
            </a:pPr>
            <a:r>
              <a:rPr lang="zh-CN" altLang="en-US" sz="1600" spc="5" dirty="0">
                <a:solidFill>
                  <a:srgbClr val="000000"/>
                </a:solidFill>
                <a:latin typeface="宋体" panose="02010600030101010101" pitchFamily="2" charset="-122"/>
                <a:ea typeface="宋体" panose="02010600030101010101" pitchFamily="2" charset="-122"/>
              </a:rPr>
              <a:t>握手时稍用力，如对方回力相当，约2-3公斤，可体</a:t>
            </a:r>
            <a:r>
              <a:rPr lang="zh-CN" altLang="en-US" sz="1600" dirty="0">
                <a:solidFill>
                  <a:srgbClr val="000000"/>
                </a:solidFill>
                <a:latin typeface="宋体" panose="02010600030101010101" pitchFamily="2" charset="-122"/>
                <a:ea typeface="宋体" panose="02010600030101010101" pitchFamily="2" charset="-122"/>
              </a:rPr>
              <a:t>现双方诚意，避免轻浮感。</a:t>
            </a:r>
            <a:endParaRPr lang="zh-CN" altLang="en-US" sz="1600" dirty="0">
              <a:solidFill>
                <a:srgbClr val="000000"/>
              </a:solidFill>
              <a:latin typeface="宋体" panose="02010600030101010101" pitchFamily="2" charset="-122"/>
              <a:ea typeface="宋体" panose="02010600030101010101" pitchFamily="2" charset="-122"/>
            </a:endParaRPr>
          </a:p>
          <a:p>
            <a:pPr marL="0">
              <a:lnSpc>
                <a:spcPct val="101000"/>
              </a:lnSpc>
            </a:pPr>
            <a:endParaRPr lang="zh-CN" altLang="en-US" sz="2000" dirty="0">
              <a:solidFill>
                <a:srgbClr val="000000"/>
              </a:solidFill>
              <a:latin typeface="宋体" panose="02010600030101010101" pitchFamily="2" charset="-122"/>
              <a:ea typeface="宋体" panose="02010600030101010101" pitchFamily="2" charset="-122"/>
            </a:endParaRPr>
          </a:p>
          <a:p>
            <a:pPr>
              <a:lnSpc>
                <a:spcPts val="1220"/>
              </a:lnSpc>
            </a:pPr>
            <a:endParaRPr lang="en-US" sz="2000" dirty="0" smtClean="0"/>
          </a:p>
          <a:p>
            <a:pPr marL="0">
              <a:lnSpc>
                <a:spcPct val="100000"/>
              </a:lnSpc>
            </a:pPr>
            <a:r>
              <a:rPr lang="zh-CN" altLang="en-US" sz="2000" b="1" dirty="0">
                <a:solidFill>
                  <a:srgbClr val="7FD231"/>
                </a:solidFill>
                <a:latin typeface="宋体" panose="02010600030101010101" pitchFamily="2" charset="-122"/>
                <a:ea typeface="宋体" panose="02010600030101010101" pitchFamily="2" charset="-122"/>
              </a:rPr>
              <a:t>2.</a:t>
            </a:r>
            <a:r>
              <a:rPr lang="zh-CN" altLang="en-US" sz="2000" b="1" spc="10" dirty="0">
                <a:solidFill>
                  <a:srgbClr val="7FD231"/>
                </a:solidFill>
                <a:latin typeface="宋体" panose="02010600030101010101" pitchFamily="2" charset="-122"/>
                <a:ea typeface="宋体" panose="02010600030101010101" pitchFamily="2" charset="-122"/>
              </a:rPr>
              <a:t>时长3-4秒</a:t>
            </a:r>
            <a:r>
              <a:rPr lang="zh-CN" altLang="en-US" sz="2000" b="1" spc="5" dirty="0">
                <a:solidFill>
                  <a:srgbClr val="7FD231"/>
                </a:solidFill>
                <a:latin typeface="宋体" panose="02010600030101010101" pitchFamily="2" charset="-122"/>
                <a:ea typeface="宋体" panose="02010600030101010101" pitchFamily="2" charset="-122"/>
              </a:rPr>
              <a:t>为宜</a:t>
            </a:r>
            <a:endParaRPr lang="zh-CN" altLang="en-US" sz="2000" b="1" spc="5" dirty="0">
              <a:solidFill>
                <a:srgbClr val="7FD231"/>
              </a:solidFill>
              <a:latin typeface="宋体" panose="02010600030101010101" pitchFamily="2" charset="-122"/>
              <a:ea typeface="宋体" panose="02010600030101010101" pitchFamily="2" charset="-122"/>
            </a:endParaRPr>
          </a:p>
          <a:p>
            <a:pPr>
              <a:lnSpc>
                <a:spcPts val="1275"/>
              </a:lnSpc>
            </a:pPr>
            <a:endParaRPr lang="en-US" sz="2000" dirty="0" smtClean="0"/>
          </a:p>
          <a:p>
            <a:pPr marL="0" hangingPunct="0">
              <a:lnSpc>
                <a:spcPct val="97000"/>
              </a:lnSpc>
            </a:pPr>
            <a:r>
              <a:rPr lang="zh-CN" altLang="en-US" sz="1600" spc="20" dirty="0">
                <a:solidFill>
                  <a:srgbClr val="000000"/>
                </a:solidFill>
                <a:latin typeface="宋体" panose="02010600030101010101" pitchFamily="2" charset="-122"/>
                <a:ea typeface="宋体" panose="02010600030101010101" pitchFamily="2" charset="-122"/>
              </a:rPr>
              <a:t>握手持续3-4秒，既表达尊重又避免冗长</a:t>
            </a:r>
            <a:r>
              <a:rPr lang="zh-CN" altLang="en-US" sz="1600" spc="15" dirty="0">
                <a:solidFill>
                  <a:srgbClr val="000000"/>
                </a:solidFill>
                <a:latin typeface="宋体" panose="02010600030101010101" pitchFamily="2" charset="-122"/>
                <a:ea typeface="宋体" panose="02010600030101010101" pitchFamily="2" charset="-122"/>
              </a:rPr>
              <a:t>尴尬，据研究此时长最符合人际交往舒</a:t>
            </a:r>
            <a:r>
              <a:rPr lang="zh-CN" altLang="en-US" sz="1600" spc="-5" dirty="0">
                <a:solidFill>
                  <a:srgbClr val="000000"/>
                </a:solidFill>
                <a:latin typeface="宋体" panose="02010600030101010101" pitchFamily="2" charset="-122"/>
                <a:ea typeface="宋体" panose="02010600030101010101" pitchFamily="2" charset="-122"/>
              </a:rPr>
              <a:t>适区。</a:t>
            </a:r>
            <a:endParaRPr lang="zh-CN" altLang="en-US" sz="1600" spc="-5" dirty="0">
              <a:solidFill>
                <a:srgbClr val="000000"/>
              </a:solidFill>
              <a:latin typeface="宋体" panose="02010600030101010101" pitchFamily="2" charset="-122"/>
              <a:ea typeface="宋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51miz-E807499-86D1EFD3"/>
          <p:cNvPicPr>
            <a:picLocks noChangeAspect="1"/>
          </p:cNvPicPr>
          <p:nvPr/>
        </p:nvPicPr>
        <p:blipFill>
          <a:blip r:embed="rId1">
            <a:lum bright="12000"/>
          </a:blip>
          <a:stretch>
            <a:fillRect/>
          </a:stretch>
        </p:blipFill>
        <p:spPr>
          <a:xfrm>
            <a:off x="2350496" y="2228295"/>
            <a:ext cx="689272" cy="2556769"/>
          </a:xfrm>
          <a:prstGeom prst="rect">
            <a:avLst/>
          </a:prstGeom>
        </p:spPr>
      </p:pic>
      <p:pic>
        <p:nvPicPr>
          <p:cNvPr id="12" name="图片 11" descr="51miz-E807499-86D1EFD3"/>
          <p:cNvPicPr>
            <a:picLocks noChangeAspect="1"/>
          </p:cNvPicPr>
          <p:nvPr/>
        </p:nvPicPr>
        <p:blipFill>
          <a:blip r:embed="rId1">
            <a:lum bright="12000"/>
          </a:blip>
          <a:stretch>
            <a:fillRect/>
          </a:stretch>
        </p:blipFill>
        <p:spPr>
          <a:xfrm>
            <a:off x="3391493" y="2228295"/>
            <a:ext cx="616734" cy="2556769"/>
          </a:xfrm>
          <a:prstGeom prst="rect">
            <a:avLst/>
          </a:prstGeom>
        </p:spPr>
      </p:pic>
      <p:sp>
        <p:nvSpPr>
          <p:cNvPr id="2" name="标题 1"/>
          <p:cNvSpPr>
            <a:spLocks noGrp="1"/>
          </p:cNvSpPr>
          <p:nvPr>
            <p:ph type="title"/>
          </p:nvPr>
        </p:nvSpPr>
        <p:spPr>
          <a:xfrm>
            <a:off x="1660945" y="603590"/>
            <a:ext cx="1908257" cy="933450"/>
          </a:xfrm>
        </p:spPr>
        <p:txBody>
          <a:bodyPr/>
          <a:lstStyle/>
          <a:p>
            <a:r>
              <a:rPr lang="zh-CN" altLang="en-US" sz="3200" b="0" dirty="0" smtClean="0">
                <a:solidFill>
                  <a:schemeClr val="tx1"/>
                </a:solidFill>
                <a:latin typeface="方正粗黑宋简体" panose="02000000000000000000" charset="-122"/>
                <a:ea typeface="方正粗黑宋简体" panose="02000000000000000000" charset="-122"/>
                <a:cs typeface="方正粗黑宋简体" panose="02000000000000000000" charset="-122"/>
              </a:rPr>
              <a:t>目  录</a:t>
            </a:r>
            <a:endParaRPr lang="zh-CN" altLang="en-US" sz="2000" dirty="0"/>
          </a:p>
        </p:txBody>
      </p:sp>
      <p:sp>
        <p:nvSpPr>
          <p:cNvPr id="5" name="文本框 4"/>
          <p:cNvSpPr txBox="1"/>
          <p:nvPr/>
        </p:nvSpPr>
        <p:spPr>
          <a:xfrm>
            <a:off x="2431536" y="2423604"/>
            <a:ext cx="492443" cy="1917577"/>
          </a:xfrm>
          <a:prstGeom prst="rect">
            <a:avLst/>
          </a:prstGeom>
          <a:noFill/>
        </p:spPr>
        <p:txBody>
          <a:bodyPr vert="eaVert" wrap="square" rtlCol="0">
            <a:spAutoFit/>
          </a:bodyPr>
          <a:lstStyle/>
          <a:p>
            <a:r>
              <a:rPr lang="zh-CN" altLang="en-US" sz="2000" b="1" dirty="0" smtClean="0"/>
              <a:t>致意称呼问候礼</a:t>
            </a:r>
            <a:endParaRPr lang="zh-CN" altLang="en-US" sz="2000" b="1" dirty="0"/>
          </a:p>
        </p:txBody>
      </p:sp>
      <p:pic>
        <p:nvPicPr>
          <p:cNvPr id="10" name="图片 9" descr="51miz-E807499-86D1EFD3"/>
          <p:cNvPicPr>
            <a:picLocks noChangeAspect="1"/>
          </p:cNvPicPr>
          <p:nvPr/>
        </p:nvPicPr>
        <p:blipFill>
          <a:blip r:embed="rId1">
            <a:lum bright="12000"/>
          </a:blip>
          <a:stretch>
            <a:fillRect/>
          </a:stretch>
        </p:blipFill>
        <p:spPr>
          <a:xfrm>
            <a:off x="4432598" y="2237173"/>
            <a:ext cx="584775" cy="2556769"/>
          </a:xfrm>
          <a:prstGeom prst="rect">
            <a:avLst/>
          </a:prstGeom>
        </p:spPr>
      </p:pic>
      <p:pic>
        <p:nvPicPr>
          <p:cNvPr id="14" name="图片 13"/>
          <p:cNvPicPr>
            <a:picLocks noChangeAspect="1"/>
          </p:cNvPicPr>
          <p:nvPr/>
        </p:nvPicPr>
        <p:blipFill rotWithShape="1">
          <a:blip r:embed="rId2"/>
          <a:srcRect l="12031" t="7519" r="7990" b="2989"/>
          <a:stretch>
            <a:fillRect/>
          </a:stretch>
        </p:blipFill>
        <p:spPr>
          <a:xfrm>
            <a:off x="7963438" y="1206492"/>
            <a:ext cx="2290271" cy="3849149"/>
          </a:xfrm>
          <a:prstGeom prst="rect">
            <a:avLst/>
          </a:prstGeom>
        </p:spPr>
      </p:pic>
      <p:sp>
        <p:nvSpPr>
          <p:cNvPr id="13" name="文本框 12"/>
          <p:cNvSpPr txBox="1"/>
          <p:nvPr/>
        </p:nvSpPr>
        <p:spPr>
          <a:xfrm>
            <a:off x="3433304" y="2457246"/>
            <a:ext cx="490220" cy="1917577"/>
          </a:xfrm>
          <a:prstGeom prst="rect">
            <a:avLst/>
          </a:prstGeom>
          <a:noFill/>
        </p:spPr>
        <p:txBody>
          <a:bodyPr vert="eaVert" wrap="square" rtlCol="0">
            <a:spAutoFit/>
          </a:bodyPr>
          <a:lstStyle/>
          <a:p>
            <a:r>
              <a:rPr lang="zh-CN" altLang="en-US" sz="2000" b="1" dirty="0" smtClean="0"/>
              <a:t>介绍握手名片礼</a:t>
            </a:r>
            <a:endParaRPr lang="zh-CN" altLang="en-US" sz="2000" b="1" dirty="0"/>
          </a:p>
        </p:txBody>
      </p:sp>
      <p:sp>
        <p:nvSpPr>
          <p:cNvPr id="15" name="文本框 14"/>
          <p:cNvSpPr txBox="1"/>
          <p:nvPr/>
        </p:nvSpPr>
        <p:spPr>
          <a:xfrm>
            <a:off x="4432916" y="2424053"/>
            <a:ext cx="490220" cy="1917577"/>
          </a:xfrm>
          <a:prstGeom prst="rect">
            <a:avLst/>
          </a:prstGeom>
          <a:noFill/>
        </p:spPr>
        <p:txBody>
          <a:bodyPr vert="eaVert" wrap="square" rtlCol="0">
            <a:spAutoFit/>
          </a:bodyPr>
          <a:lstStyle/>
          <a:p>
            <a:r>
              <a:rPr lang="zh-CN" altLang="en-US" sz="2000" b="1" dirty="0" smtClean="0"/>
              <a:t>电话交谈沟通礼</a:t>
            </a:r>
            <a:endParaRPr lang="zh-CN" altLang="en-US" sz="2000" b="1" dirty="0"/>
          </a:p>
        </p:txBody>
      </p:sp>
      <p:pic>
        <p:nvPicPr>
          <p:cNvPr id="16" name="图片 15" descr="51miz-E807499-86D1EFD3"/>
          <p:cNvPicPr>
            <a:picLocks noChangeAspect="1"/>
          </p:cNvPicPr>
          <p:nvPr/>
        </p:nvPicPr>
        <p:blipFill>
          <a:blip r:embed="rId1">
            <a:lum bright="12000"/>
          </a:blip>
          <a:stretch>
            <a:fillRect/>
          </a:stretch>
        </p:blipFill>
        <p:spPr>
          <a:xfrm>
            <a:off x="5401057" y="2237173"/>
            <a:ext cx="584775" cy="2556769"/>
          </a:xfrm>
          <a:prstGeom prst="rect">
            <a:avLst/>
          </a:prstGeom>
        </p:spPr>
      </p:pic>
      <p:sp>
        <p:nvSpPr>
          <p:cNvPr id="17" name="文本框 16"/>
          <p:cNvSpPr txBox="1"/>
          <p:nvPr/>
        </p:nvSpPr>
        <p:spPr>
          <a:xfrm>
            <a:off x="5403280" y="2556768"/>
            <a:ext cx="490220" cy="1917577"/>
          </a:xfrm>
          <a:prstGeom prst="rect">
            <a:avLst/>
          </a:prstGeom>
          <a:noFill/>
        </p:spPr>
        <p:txBody>
          <a:bodyPr vert="eaVert" wrap="square" rtlCol="0">
            <a:spAutoFit/>
          </a:bodyPr>
          <a:lstStyle/>
          <a:p>
            <a:r>
              <a:rPr lang="zh-CN" altLang="en-US" sz="2000" b="1" dirty="0" smtClean="0"/>
              <a:t>微笑手势礼</a:t>
            </a:r>
            <a:endParaRPr lang="zh-CN" altLang="en-US" sz="2000" b="1" dirty="0"/>
          </a:p>
        </p:txBody>
      </p:sp>
    </p:spTree>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794250"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、握手礼</a:t>
            </a:r>
            <a:endParaRPr lang="zh-CN" altLang="en-US" sz="2400" b="1" dirty="0"/>
          </a:p>
        </p:txBody>
      </p:sp>
      <p:sp>
        <p:nvSpPr>
          <p:cNvPr id="9" name="TextBox 94"/>
          <p:cNvSpPr txBox="1"/>
          <p:nvPr/>
        </p:nvSpPr>
        <p:spPr>
          <a:xfrm>
            <a:off x="1209823" y="2264510"/>
            <a:ext cx="5663952" cy="3867785"/>
          </a:xfrm>
          <a:prstGeom prst="rect">
            <a:avLst/>
          </a:prstGeom>
          <a:noFill/>
        </p:spPr>
        <p:txBody>
          <a:bodyPr wrap="square" lIns="0" tIns="0" rIns="0" bIns="0" rtlCol="0">
            <a:spAutoFit/>
          </a:bodyPr>
          <a:lstStyle/>
          <a:p>
            <a:pPr marL="0">
              <a:lnSpc>
                <a:spcPct val="100000"/>
              </a:lnSpc>
            </a:pPr>
            <a:r>
              <a:rPr lang="zh-CN" altLang="en-US" sz="2000" b="1" spc="-25" dirty="0" smtClean="0">
                <a:solidFill>
                  <a:srgbClr val="7FD231"/>
                </a:solidFill>
                <a:latin typeface="宋体" panose="02010600030101010101" pitchFamily="2" charset="-122"/>
                <a:ea typeface="宋体" panose="02010600030101010101" pitchFamily="2" charset="-122"/>
              </a:rPr>
              <a:t>1</a:t>
            </a:r>
            <a:r>
              <a:rPr lang="zh-CN" altLang="en-US" sz="2000" b="1" spc="-25" dirty="0">
                <a:solidFill>
                  <a:srgbClr val="7FD231"/>
                </a:solidFill>
                <a:latin typeface="宋体" panose="02010600030101010101" pitchFamily="2" charset="-122"/>
                <a:ea typeface="宋体" panose="02010600030101010101" pitchFamily="2" charset="-122"/>
              </a:rPr>
              <a:t>.直视双眼显诚意</a:t>
            </a:r>
            <a:endParaRPr lang="zh-CN" altLang="en-US" sz="1600" b="1" spc="-25" dirty="0">
              <a:solidFill>
                <a:srgbClr val="7FD231"/>
              </a:solidFill>
              <a:latin typeface="宋体" panose="02010600030101010101" pitchFamily="2" charset="-122"/>
              <a:ea typeface="宋体" panose="02010600030101010101" pitchFamily="2" charset="-122"/>
            </a:endParaRPr>
          </a:p>
          <a:p>
            <a:pPr>
              <a:lnSpc>
                <a:spcPts val="1465"/>
              </a:lnSpc>
            </a:pPr>
            <a:endParaRPr lang="en-US" dirty="0" smtClean="0"/>
          </a:p>
          <a:p>
            <a:pPr marL="0">
              <a:lnSpc>
                <a:spcPct val="101000"/>
              </a:lnSpc>
            </a:pPr>
            <a:r>
              <a:rPr lang="zh-CN" altLang="en-US" sz="1600" spc="25" dirty="0">
                <a:solidFill>
                  <a:srgbClr val="000000"/>
                </a:solidFill>
                <a:latin typeface="宋体" panose="02010600030101010101" pitchFamily="2" charset="-122"/>
                <a:ea typeface="宋体" panose="02010600030101010101" pitchFamily="2" charset="-122"/>
              </a:rPr>
              <a:t>握手时</a:t>
            </a:r>
            <a:r>
              <a:rPr lang="zh-CN" altLang="en-US" sz="1600" spc="20" dirty="0">
                <a:solidFill>
                  <a:srgbClr val="000000"/>
                </a:solidFill>
                <a:latin typeface="宋体" panose="02010600030101010101" pitchFamily="2" charset="-122"/>
                <a:ea typeface="宋体" panose="02010600030101010101" pitchFamily="2" charset="-122"/>
              </a:rPr>
              <a:t>双目注视对方，据研究能提升30%的信任感，展现真诚与尊重。</a:t>
            </a:r>
            <a:endParaRPr lang="zh-CN" altLang="en-US" sz="1200" spc="20" dirty="0">
              <a:solidFill>
                <a:srgbClr val="000000"/>
              </a:solidFill>
              <a:latin typeface="宋体" panose="02010600030101010101" pitchFamily="2" charset="-122"/>
              <a:ea typeface="宋体" panose="02010600030101010101" pitchFamily="2" charset="-122"/>
            </a:endParaRPr>
          </a:p>
          <a:p>
            <a:pPr>
              <a:lnSpc>
                <a:spcPts val="1220"/>
              </a:lnSpc>
            </a:pPr>
            <a:endParaRPr lang="en-US" dirty="0" smtClean="0"/>
          </a:p>
          <a:p>
            <a:pPr marL="0">
              <a:lnSpc>
                <a:spcPct val="100000"/>
              </a:lnSpc>
            </a:pPr>
            <a:r>
              <a:rPr lang="zh-CN" altLang="en-US" sz="2000" b="1" spc="-25" dirty="0">
                <a:solidFill>
                  <a:srgbClr val="7FD231"/>
                </a:solidFill>
                <a:latin typeface="宋体" panose="02010600030101010101" pitchFamily="2" charset="-122"/>
                <a:ea typeface="宋体" panose="02010600030101010101" pitchFamily="2" charset="-122"/>
              </a:rPr>
              <a:t>2.避免游离显尊重</a:t>
            </a:r>
            <a:endParaRPr lang="zh-CN" altLang="en-US" sz="1600" b="1" spc="-25" dirty="0">
              <a:solidFill>
                <a:srgbClr val="7FD231"/>
              </a:solidFill>
              <a:latin typeface="宋体" panose="02010600030101010101" pitchFamily="2" charset="-122"/>
              <a:ea typeface="宋体" panose="02010600030101010101" pitchFamily="2" charset="-122"/>
            </a:endParaRPr>
          </a:p>
          <a:p>
            <a:pPr>
              <a:lnSpc>
                <a:spcPts val="1275"/>
              </a:lnSpc>
            </a:pPr>
            <a:endParaRPr lang="en-US" dirty="0" smtClean="0"/>
          </a:p>
          <a:p>
            <a:pPr marL="0">
              <a:lnSpc>
                <a:spcPct val="101000"/>
              </a:lnSpc>
            </a:pPr>
            <a:r>
              <a:rPr lang="zh-CN" altLang="en-US" sz="1600" spc="25" dirty="0">
                <a:solidFill>
                  <a:srgbClr val="000000"/>
                </a:solidFill>
                <a:latin typeface="宋体" panose="02010600030101010101" pitchFamily="2" charset="-122"/>
                <a:ea typeface="宋体" panose="02010600030101010101" pitchFamily="2" charset="-122"/>
              </a:rPr>
              <a:t>保持眼神稳定，</a:t>
            </a:r>
            <a:r>
              <a:rPr lang="zh-CN" altLang="en-US" sz="1600" spc="20" dirty="0">
                <a:solidFill>
                  <a:srgbClr val="000000"/>
                </a:solidFill>
                <a:latin typeface="宋体" panose="02010600030101010101" pitchFamily="2" charset="-122"/>
                <a:ea typeface="宋体" panose="02010600030101010101" pitchFamily="2" charset="-122"/>
              </a:rPr>
              <a:t>避免游离，能让他人感受到90%以上的专注与尊重。</a:t>
            </a:r>
            <a:endParaRPr lang="zh-CN" altLang="en-US" spc="20" dirty="0">
              <a:solidFill>
                <a:srgbClr val="000000"/>
              </a:solidFill>
              <a:latin typeface="宋体" panose="02010600030101010101" pitchFamily="2" charset="-122"/>
              <a:ea typeface="宋体" panose="02010600030101010101" pitchFamily="2" charset="-122"/>
            </a:endParaRPr>
          </a:p>
          <a:p>
            <a:pPr>
              <a:lnSpc>
                <a:spcPts val="1220"/>
              </a:lnSpc>
            </a:pPr>
            <a:endParaRPr lang="en-US" dirty="0" smtClean="0"/>
          </a:p>
          <a:p>
            <a:pPr marL="0">
              <a:lnSpc>
                <a:spcPct val="100000"/>
              </a:lnSpc>
            </a:pPr>
            <a:r>
              <a:rPr lang="zh-CN" altLang="en-US" sz="2000" b="1" spc="-25" dirty="0">
                <a:solidFill>
                  <a:srgbClr val="7FD231"/>
                </a:solidFill>
                <a:latin typeface="宋体" panose="02010600030101010101" pitchFamily="2" charset="-122"/>
                <a:ea typeface="宋体" panose="02010600030101010101" pitchFamily="2" charset="-122"/>
              </a:rPr>
              <a:t>3.微笑提升好感度</a:t>
            </a:r>
            <a:endParaRPr lang="zh-CN" altLang="en-US" sz="1600" b="1" spc="-25" dirty="0">
              <a:solidFill>
                <a:srgbClr val="7FD231"/>
              </a:solidFill>
              <a:latin typeface="宋体" panose="02010600030101010101" pitchFamily="2" charset="-122"/>
              <a:ea typeface="宋体" panose="02010600030101010101" pitchFamily="2" charset="-122"/>
            </a:endParaRPr>
          </a:p>
          <a:p>
            <a:pPr>
              <a:lnSpc>
                <a:spcPts val="1275"/>
              </a:lnSpc>
            </a:pPr>
            <a:endParaRPr lang="en-US" dirty="0" smtClean="0"/>
          </a:p>
          <a:p>
            <a:pPr marL="0">
              <a:lnSpc>
                <a:spcPct val="101000"/>
              </a:lnSpc>
            </a:pPr>
            <a:r>
              <a:rPr lang="zh-CN" altLang="en-US" sz="1600" spc="25" dirty="0">
                <a:solidFill>
                  <a:srgbClr val="000000"/>
                </a:solidFill>
                <a:latin typeface="宋体" panose="02010600030101010101" pitchFamily="2" charset="-122"/>
                <a:ea typeface="宋体" panose="02010600030101010101" pitchFamily="2" charset="-122"/>
              </a:rPr>
              <a:t>微笑能瞬间提升好感度20%，为</a:t>
            </a:r>
            <a:r>
              <a:rPr lang="zh-CN" altLang="en-US" sz="1600" spc="20" dirty="0">
                <a:solidFill>
                  <a:srgbClr val="000000"/>
                </a:solidFill>
                <a:latin typeface="宋体" panose="02010600030101010101" pitchFamily="2" charset="-122"/>
                <a:ea typeface="宋体" panose="02010600030101010101" pitchFamily="2" charset="-122"/>
              </a:rPr>
              <a:t>握手礼仪增添温暖与礼节魅力。</a:t>
            </a:r>
            <a:endParaRPr lang="zh-CN" altLang="en-US" sz="1200" spc="20" dirty="0">
              <a:solidFill>
                <a:srgbClr val="000000"/>
              </a:solidFill>
              <a:latin typeface="宋体" panose="02010600030101010101" pitchFamily="2" charset="-122"/>
              <a:ea typeface="宋体" panose="02010600030101010101" pitchFamily="2" charset="-122"/>
            </a:endParaRPr>
          </a:p>
          <a:p>
            <a:pPr>
              <a:lnSpc>
                <a:spcPts val="1220"/>
              </a:lnSpc>
            </a:pPr>
            <a:endParaRPr lang="en-US" dirty="0" smtClean="0"/>
          </a:p>
          <a:p>
            <a:pPr marL="0">
              <a:lnSpc>
                <a:spcPct val="100000"/>
              </a:lnSpc>
            </a:pPr>
            <a:r>
              <a:rPr lang="zh-CN" altLang="en-US" sz="2000" b="1" spc="-25" dirty="0">
                <a:solidFill>
                  <a:srgbClr val="7FD231"/>
                </a:solidFill>
                <a:latin typeface="宋体" panose="02010600030101010101" pitchFamily="2" charset="-122"/>
                <a:ea typeface="宋体" panose="02010600030101010101" pitchFamily="2" charset="-122"/>
              </a:rPr>
              <a:t>4.微笑促进氛围融</a:t>
            </a:r>
            <a:endParaRPr lang="zh-CN" altLang="en-US" sz="1600" b="1" spc="-25" dirty="0">
              <a:solidFill>
                <a:srgbClr val="7FD231"/>
              </a:solidFill>
              <a:latin typeface="宋体" panose="02010600030101010101" pitchFamily="2" charset="-122"/>
              <a:ea typeface="宋体" panose="02010600030101010101" pitchFamily="2" charset="-122"/>
            </a:endParaRPr>
          </a:p>
          <a:p>
            <a:pPr>
              <a:lnSpc>
                <a:spcPts val="1275"/>
              </a:lnSpc>
            </a:pPr>
            <a:endParaRPr lang="en-US" dirty="0" smtClean="0"/>
          </a:p>
          <a:p>
            <a:pPr marL="0">
              <a:lnSpc>
                <a:spcPct val="101000"/>
              </a:lnSpc>
            </a:pPr>
            <a:r>
              <a:rPr lang="zh-CN" altLang="en-US" sz="1600" spc="25" dirty="0">
                <a:solidFill>
                  <a:srgbClr val="000000"/>
                </a:solidFill>
                <a:latin typeface="宋体" panose="02010600030101010101" pitchFamily="2" charset="-122"/>
                <a:ea typeface="宋体" panose="02010600030101010101" pitchFamily="2" charset="-122"/>
              </a:rPr>
              <a:t>微笑能促进双方情绪正向，营造85%以上的融洽交</a:t>
            </a:r>
            <a:r>
              <a:rPr lang="zh-CN" altLang="en-US" sz="1600" spc="20" dirty="0">
                <a:solidFill>
                  <a:srgbClr val="000000"/>
                </a:solidFill>
                <a:latin typeface="宋体" panose="02010600030101010101" pitchFamily="2" charset="-122"/>
                <a:ea typeface="宋体" panose="02010600030101010101" pitchFamily="2" charset="-122"/>
              </a:rPr>
              <a:t>流氛围。</a:t>
            </a:r>
            <a:endParaRPr lang="zh-CN" altLang="en-US" sz="1600" spc="20" dirty="0">
              <a:solidFill>
                <a:srgbClr val="000000"/>
              </a:solidFill>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1"/>
          <a:stretch>
            <a:fillRect/>
          </a:stretch>
        </p:blipFill>
        <p:spPr>
          <a:xfrm>
            <a:off x="7118806" y="1400791"/>
            <a:ext cx="4050388" cy="4621426"/>
          </a:xfrm>
          <a:prstGeom prst="roundRect">
            <a:avLst/>
          </a:prstGeom>
        </p:spPr>
      </p:pic>
      <p:sp>
        <p:nvSpPr>
          <p:cNvPr id="4" name="标题 2"/>
          <p:cNvSpPr>
            <a:spLocks noGrp="1"/>
          </p:cNvSpPr>
          <p:nvPr>
            <p:ph type="title"/>
          </p:nvPr>
        </p:nvSpPr>
        <p:spPr>
          <a:xfrm>
            <a:off x="1209675" y="1535836"/>
            <a:ext cx="10515600" cy="933450"/>
          </a:xfrm>
        </p:spPr>
        <p:txBody>
          <a:bodyPr/>
          <a:lstStyle/>
          <a:p>
            <a:r>
              <a:rPr lang="zh-CN" altLang="en-US" spc="-20" dirty="0">
                <a:solidFill>
                  <a:srgbClr val="000000"/>
                </a:solidFill>
                <a:latin typeface="微软雅黑" panose="020B0503020204020204" charset="-122"/>
                <a:ea typeface="微软雅黑" panose="020B0503020204020204" charset="-122"/>
                <a:sym typeface="+mn-ea"/>
              </a:rPr>
              <a:t>握手</a:t>
            </a:r>
            <a:r>
              <a:rPr lang="zh-CN" altLang="en-US" spc="-10" dirty="0">
                <a:solidFill>
                  <a:srgbClr val="000000"/>
                </a:solidFill>
                <a:latin typeface="微软雅黑" panose="020B0503020204020204" charset="-122"/>
                <a:ea typeface="微软雅黑" panose="020B0503020204020204" charset="-122"/>
                <a:sym typeface="+mn-ea"/>
              </a:rPr>
              <a:t>时眼神和表情</a:t>
            </a:r>
            <a:endParaRPr lang="zh-CN" altLang="en-US"/>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533900" y="529590"/>
            <a:ext cx="4751070"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、握手礼</a:t>
            </a:r>
            <a:endParaRPr lang="zh-CN" altLang="en-US" sz="2400" b="1" dirty="0"/>
          </a:p>
        </p:txBody>
      </p:sp>
      <p:sp>
        <p:nvSpPr>
          <p:cNvPr id="6" name="标题 2"/>
          <p:cNvSpPr>
            <a:spLocks noGrp="1"/>
          </p:cNvSpPr>
          <p:nvPr>
            <p:ph type="title"/>
          </p:nvPr>
        </p:nvSpPr>
        <p:spPr>
          <a:xfrm>
            <a:off x="1498138" y="1670881"/>
            <a:ext cx="5672389" cy="933450"/>
          </a:xfrm>
        </p:spPr>
        <p:txBody>
          <a:bodyPr/>
          <a:lstStyle/>
          <a:p>
            <a:r>
              <a:rPr lang="zh-CN" altLang="en-US" spc="-20" dirty="0">
                <a:solidFill>
                  <a:srgbClr val="000000"/>
                </a:solidFill>
                <a:latin typeface="微软雅黑" panose="020B0503020204020204" charset="-122"/>
                <a:ea typeface="微软雅黑" panose="020B0503020204020204" charset="-122"/>
                <a:sym typeface="+mn-ea"/>
              </a:rPr>
              <a:t>握手禁忌</a:t>
            </a:r>
            <a:endParaRPr lang="zh-CN" altLang="en-US" dirty="0"/>
          </a:p>
        </p:txBody>
      </p:sp>
      <p:pic>
        <p:nvPicPr>
          <p:cNvPr id="8" name="Picture 102"/>
          <p:cNvPicPr>
            <a:picLocks noChangeAspect="1"/>
          </p:cNvPicPr>
          <p:nvPr/>
        </p:nvPicPr>
        <p:blipFill>
          <a:blip r:embed="rId1"/>
          <a:stretch>
            <a:fillRect/>
          </a:stretch>
        </p:blipFill>
        <p:spPr>
          <a:xfrm>
            <a:off x="7341793" y="1400791"/>
            <a:ext cx="3963688" cy="3963688"/>
          </a:xfrm>
          <a:prstGeom prst="rect">
            <a:avLst/>
          </a:prstGeom>
        </p:spPr>
      </p:pic>
      <p:sp>
        <p:nvSpPr>
          <p:cNvPr id="11" name="TextBox 102"/>
          <p:cNvSpPr txBox="1"/>
          <p:nvPr/>
        </p:nvSpPr>
        <p:spPr>
          <a:xfrm>
            <a:off x="1697180" y="2469286"/>
            <a:ext cx="5274306" cy="2289088"/>
          </a:xfrm>
          <a:prstGeom prst="rect">
            <a:avLst/>
          </a:prstGeom>
          <a:noFill/>
        </p:spPr>
        <p:txBody>
          <a:bodyPr wrap="square" lIns="0" tIns="0" rIns="0" bIns="0" rtlCol="0">
            <a:spAutoFit/>
          </a:bodyPr>
          <a:lstStyle/>
          <a:p>
            <a:pPr>
              <a:lnSpc>
                <a:spcPts val="1565"/>
              </a:lnSpc>
            </a:pPr>
            <a:endParaRPr lang="en-US" dirty="0" smtClean="0"/>
          </a:p>
          <a:p>
            <a:pPr marL="0">
              <a:lnSpc>
                <a:spcPct val="100000"/>
              </a:lnSpc>
            </a:pPr>
            <a:r>
              <a:rPr lang="zh-CN" altLang="en-US" sz="2000" b="1" spc="-10" dirty="0">
                <a:solidFill>
                  <a:srgbClr val="7FD231"/>
                </a:solidFill>
                <a:latin typeface="宋体" panose="02010600030101010101" pitchFamily="2" charset="-122"/>
                <a:ea typeface="宋体" panose="02010600030101010101" pitchFamily="2" charset="-122"/>
              </a:rPr>
              <a:t>1.</a:t>
            </a:r>
            <a:r>
              <a:rPr lang="zh-CN" altLang="en-US" sz="2000" b="1" spc="-25" dirty="0">
                <a:solidFill>
                  <a:srgbClr val="7FD231"/>
                </a:solidFill>
                <a:latin typeface="宋体" panose="02010600030101010101" pitchFamily="2" charset="-122"/>
                <a:ea typeface="宋体" panose="02010600030101010101" pitchFamily="2" charset="-122"/>
              </a:rPr>
              <a:t>避免交叉握</a:t>
            </a:r>
            <a:r>
              <a:rPr lang="zh-CN" altLang="en-US" sz="2000" b="1" spc="-20" dirty="0">
                <a:solidFill>
                  <a:srgbClr val="7FD231"/>
                </a:solidFill>
                <a:latin typeface="宋体" panose="02010600030101010101" pitchFamily="2" charset="-122"/>
                <a:ea typeface="宋体" panose="02010600030101010101" pitchFamily="2" charset="-122"/>
              </a:rPr>
              <a:t>手显尊重</a:t>
            </a:r>
            <a:endParaRPr lang="zh-CN" altLang="en-US" sz="1600" b="1" spc="-20" dirty="0">
              <a:solidFill>
                <a:srgbClr val="7FD231"/>
              </a:solidFill>
              <a:latin typeface="宋体" panose="02010600030101010101" pitchFamily="2" charset="-122"/>
              <a:ea typeface="宋体" panose="02010600030101010101" pitchFamily="2" charset="-122"/>
            </a:endParaRPr>
          </a:p>
          <a:p>
            <a:pPr>
              <a:lnSpc>
                <a:spcPts val="1465"/>
              </a:lnSpc>
            </a:pPr>
            <a:endParaRPr lang="en-US" dirty="0" smtClean="0"/>
          </a:p>
          <a:p>
            <a:pPr marL="0" hangingPunct="0">
              <a:lnSpc>
                <a:spcPct val="97000"/>
              </a:lnSpc>
            </a:pPr>
            <a:r>
              <a:rPr lang="zh-CN" altLang="en-US" sz="1600" spc="20" dirty="0">
                <a:solidFill>
                  <a:srgbClr val="000000"/>
                </a:solidFill>
                <a:latin typeface="宋体" panose="02010600030101010101" pitchFamily="2" charset="-122"/>
                <a:ea typeface="宋体" panose="02010600030101010101" pitchFamily="2" charset="-122"/>
              </a:rPr>
              <a:t>交叉握手显无序，遵循长幼尊卑</a:t>
            </a:r>
            <a:r>
              <a:rPr lang="zh-CN" altLang="en-US" sz="1600" spc="15" dirty="0">
                <a:solidFill>
                  <a:srgbClr val="000000"/>
                </a:solidFill>
                <a:latin typeface="宋体" panose="02010600030101010101" pitchFamily="2" charset="-122"/>
                <a:ea typeface="宋体" panose="02010600030101010101" pitchFamily="2" charset="-122"/>
              </a:rPr>
              <a:t>顺序握手，如会议中从尊者开始，显示礼貌与</a:t>
            </a:r>
            <a:r>
              <a:rPr lang="zh-CN" altLang="en-US" sz="1600" spc="-5" dirty="0">
                <a:solidFill>
                  <a:srgbClr val="000000"/>
                </a:solidFill>
                <a:latin typeface="宋体" panose="02010600030101010101" pitchFamily="2" charset="-122"/>
                <a:ea typeface="宋体" panose="02010600030101010101" pitchFamily="2" charset="-122"/>
              </a:rPr>
              <a:t>尊重</a:t>
            </a:r>
            <a:r>
              <a:rPr lang="zh-CN" altLang="en-US" sz="1600" dirty="0">
                <a:solidFill>
                  <a:srgbClr val="000000"/>
                </a:solidFill>
                <a:latin typeface="宋体" panose="02010600030101010101" pitchFamily="2" charset="-122"/>
                <a:ea typeface="宋体" panose="02010600030101010101" pitchFamily="2" charset="-122"/>
              </a:rPr>
              <a:t>，提升商务形象。</a:t>
            </a:r>
            <a:endParaRPr lang="zh-CN" altLang="en-US" sz="1200" dirty="0">
              <a:solidFill>
                <a:srgbClr val="000000"/>
              </a:solidFill>
              <a:latin typeface="宋体" panose="02010600030101010101" pitchFamily="2" charset="-122"/>
              <a:ea typeface="宋体" panose="02010600030101010101" pitchFamily="2" charset="-122"/>
            </a:endParaRPr>
          </a:p>
          <a:p>
            <a:pPr>
              <a:lnSpc>
                <a:spcPts val="1225"/>
              </a:lnSpc>
            </a:pPr>
            <a:endParaRPr lang="en-US" dirty="0" smtClean="0"/>
          </a:p>
          <a:p>
            <a:pPr marL="0">
              <a:lnSpc>
                <a:spcPct val="100000"/>
              </a:lnSpc>
            </a:pPr>
            <a:r>
              <a:rPr lang="zh-CN" altLang="en-US" sz="2000" b="1" spc="-10" dirty="0">
                <a:solidFill>
                  <a:srgbClr val="7FD231"/>
                </a:solidFill>
                <a:latin typeface="宋体" panose="02010600030101010101" pitchFamily="2" charset="-122"/>
                <a:ea typeface="宋体" panose="02010600030101010101" pitchFamily="2" charset="-122"/>
              </a:rPr>
              <a:t>2.</a:t>
            </a:r>
            <a:r>
              <a:rPr lang="zh-CN" altLang="en-US" sz="2000" b="1" spc="-30" dirty="0">
                <a:solidFill>
                  <a:srgbClr val="7FD231"/>
                </a:solidFill>
                <a:latin typeface="宋体" panose="02010600030101010101" pitchFamily="2" charset="-122"/>
                <a:ea typeface="宋体" panose="02010600030101010101" pitchFamily="2" charset="-122"/>
              </a:rPr>
              <a:t>男士不戴</a:t>
            </a:r>
            <a:r>
              <a:rPr lang="zh-CN" altLang="en-US" sz="2000" b="1" spc="-20" dirty="0">
                <a:solidFill>
                  <a:srgbClr val="7FD231"/>
                </a:solidFill>
                <a:latin typeface="宋体" panose="02010600030101010101" pitchFamily="2" charset="-122"/>
                <a:ea typeface="宋体" panose="02010600030101010101" pitchFamily="2" charset="-122"/>
              </a:rPr>
              <a:t>手套握手</a:t>
            </a:r>
            <a:endParaRPr lang="zh-CN" altLang="en-US" sz="1600" b="1" spc="-20" dirty="0">
              <a:solidFill>
                <a:srgbClr val="7FD231"/>
              </a:solidFill>
              <a:latin typeface="宋体" panose="02010600030101010101" pitchFamily="2" charset="-122"/>
              <a:ea typeface="宋体" panose="02010600030101010101" pitchFamily="2" charset="-122"/>
            </a:endParaRPr>
          </a:p>
          <a:p>
            <a:pPr>
              <a:lnSpc>
                <a:spcPts val="1275"/>
              </a:lnSpc>
            </a:pPr>
            <a:endParaRPr lang="en-US" dirty="0" smtClean="0"/>
          </a:p>
          <a:p>
            <a:pPr marL="0" hangingPunct="0">
              <a:lnSpc>
                <a:spcPct val="97000"/>
              </a:lnSpc>
            </a:pPr>
            <a:r>
              <a:rPr lang="zh-CN" altLang="en-US" sz="1600" spc="20" dirty="0">
                <a:solidFill>
                  <a:srgbClr val="000000"/>
                </a:solidFill>
                <a:latin typeface="宋体" panose="02010600030101010101" pitchFamily="2" charset="-122"/>
                <a:ea typeface="宋体" panose="02010600030101010101" pitchFamily="2" charset="-122"/>
              </a:rPr>
              <a:t>男士戴手套握手显不敬，遵循礼</a:t>
            </a:r>
            <a:r>
              <a:rPr lang="zh-CN" altLang="en-US" sz="1600" spc="15" dirty="0">
                <a:solidFill>
                  <a:srgbClr val="000000"/>
                </a:solidFill>
                <a:latin typeface="宋体" panose="02010600030101010101" pitchFamily="2" charset="-122"/>
                <a:ea typeface="宋体" panose="02010600030101010101" pitchFamily="2" charset="-122"/>
              </a:rPr>
              <a:t>仪，男士应摘手套以示尊重，据统计，正式场</a:t>
            </a:r>
            <a:r>
              <a:rPr lang="zh-CN" altLang="en-US" sz="1600" spc="40" dirty="0">
                <a:solidFill>
                  <a:srgbClr val="000000"/>
                </a:solidFill>
                <a:latin typeface="宋体" panose="02010600030101010101" pitchFamily="2" charset="-122"/>
                <a:ea typeface="宋体" panose="02010600030101010101" pitchFamily="2" charset="-122"/>
              </a:rPr>
              <a:t>合男士遵循此规可提升信任</a:t>
            </a:r>
            <a:r>
              <a:rPr lang="zh-CN" altLang="en-US" sz="1600" spc="35" dirty="0">
                <a:solidFill>
                  <a:srgbClr val="000000"/>
                </a:solidFill>
                <a:latin typeface="宋体" panose="02010600030101010101" pitchFamily="2" charset="-122"/>
                <a:ea typeface="宋体" panose="02010600030101010101" pitchFamily="2" charset="-122"/>
              </a:rPr>
              <a:t>度15%。</a:t>
            </a:r>
            <a:endParaRPr lang="zh-CN" altLang="en-US" sz="1600" spc="35" dirty="0">
              <a:solidFill>
                <a:srgbClr val="000000"/>
              </a:solidFill>
              <a:latin typeface="宋体" panose="02010600030101010101" pitchFamily="2" charset="-122"/>
              <a:ea typeface="宋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533900" y="529590"/>
            <a:ext cx="5688965"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、握手礼</a:t>
            </a:r>
            <a:endParaRPr lang="zh-CN" altLang="en-US" sz="2400" b="1" dirty="0"/>
          </a:p>
        </p:txBody>
      </p:sp>
      <p:sp>
        <p:nvSpPr>
          <p:cNvPr id="4" name="标题 5"/>
          <p:cNvSpPr>
            <a:spLocks noGrp="1"/>
          </p:cNvSpPr>
          <p:nvPr>
            <p:ph type="title"/>
          </p:nvPr>
        </p:nvSpPr>
        <p:spPr>
          <a:xfrm>
            <a:off x="1140753" y="1573450"/>
            <a:ext cx="4718509" cy="933450"/>
          </a:xfrm>
        </p:spPr>
        <p:txBody>
          <a:bodyPr/>
          <a:lstStyle/>
          <a:p>
            <a:r>
              <a:rPr lang="zh-CN" altLang="en-US" spc="-20" dirty="0">
                <a:solidFill>
                  <a:srgbClr val="000000"/>
                </a:solidFill>
                <a:latin typeface="宋体" panose="02010600030101010101" pitchFamily="2" charset="-122"/>
                <a:ea typeface="宋体" panose="02010600030101010101" pitchFamily="2" charset="-122"/>
                <a:sym typeface="+mn-ea"/>
              </a:rPr>
              <a:t>握手的</a:t>
            </a:r>
            <a:r>
              <a:rPr lang="zh-CN" altLang="en-US" spc="-10" dirty="0">
                <a:solidFill>
                  <a:srgbClr val="000000"/>
                </a:solidFill>
                <a:latin typeface="宋体" panose="02010600030101010101" pitchFamily="2" charset="-122"/>
                <a:ea typeface="宋体" panose="02010600030101010101" pitchFamily="2" charset="-122"/>
                <a:sym typeface="+mn-ea"/>
              </a:rPr>
              <a:t>特殊情况</a:t>
            </a:r>
            <a:endParaRPr lang="zh-CN" altLang="en-US" dirty="0"/>
          </a:p>
        </p:txBody>
      </p:sp>
      <p:pic>
        <p:nvPicPr>
          <p:cNvPr id="6" name="Picture 109"/>
          <p:cNvPicPr>
            <a:picLocks noChangeAspect="1"/>
          </p:cNvPicPr>
          <p:nvPr/>
        </p:nvPicPr>
        <p:blipFill>
          <a:blip r:embed="rId1"/>
          <a:stretch>
            <a:fillRect/>
          </a:stretch>
        </p:blipFill>
        <p:spPr>
          <a:xfrm>
            <a:off x="2077640" y="4437630"/>
            <a:ext cx="3769804" cy="1474761"/>
          </a:xfrm>
          <a:prstGeom prst="rect">
            <a:avLst/>
          </a:prstGeom>
        </p:spPr>
      </p:pic>
      <p:pic>
        <p:nvPicPr>
          <p:cNvPr id="15" name="Picture 117"/>
          <p:cNvPicPr>
            <a:picLocks noChangeAspect="1"/>
          </p:cNvPicPr>
          <p:nvPr/>
        </p:nvPicPr>
        <p:blipFill>
          <a:blip r:embed="rId2"/>
          <a:stretch>
            <a:fillRect/>
          </a:stretch>
        </p:blipFill>
        <p:spPr>
          <a:xfrm>
            <a:off x="6839443" y="1726371"/>
            <a:ext cx="4298789" cy="1681702"/>
          </a:xfrm>
          <a:prstGeom prst="rect">
            <a:avLst/>
          </a:prstGeom>
        </p:spPr>
      </p:pic>
      <p:sp>
        <p:nvSpPr>
          <p:cNvPr id="23" name="TextBox 124"/>
          <p:cNvSpPr txBox="1"/>
          <p:nvPr/>
        </p:nvSpPr>
        <p:spPr>
          <a:xfrm>
            <a:off x="605966" y="1416981"/>
            <a:ext cx="5502045" cy="3347085"/>
          </a:xfrm>
          <a:prstGeom prst="rect">
            <a:avLst/>
          </a:prstGeom>
          <a:noFill/>
        </p:spPr>
        <p:txBody>
          <a:bodyPr wrap="square" lIns="0" tIns="0" rIns="0" bIns="0" rtlCol="0">
            <a:spAutoFit/>
          </a:bodyPr>
          <a:lstStyle/>
          <a:p>
            <a:pPr marL="0">
              <a:lnSpc>
                <a:spcPct val="101000"/>
              </a:lnSpc>
            </a:pPr>
            <a:endParaRPr lang="zh-CN" altLang="en-US" sz="3200" b="1" spc="-10"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760"/>
              </a:lnSpc>
            </a:pPr>
            <a:endParaRPr lang="en-US" dirty="0" smtClean="0"/>
          </a:p>
          <a:p>
            <a:pPr marL="0" indent="2136775">
              <a:lnSpc>
                <a:spcPct val="101000"/>
              </a:lnSpc>
            </a:pPr>
            <a:r>
              <a:rPr lang="zh-CN" altLang="en-US" sz="2000" b="1" spc="-15" dirty="0">
                <a:solidFill>
                  <a:srgbClr val="000000"/>
                </a:solidFill>
                <a:latin typeface="宋体" panose="02010600030101010101" pitchFamily="2" charset="-122"/>
                <a:ea typeface="宋体" panose="02010600030101010101" pitchFamily="2" charset="-122"/>
              </a:rPr>
              <a:t>与女士握</a:t>
            </a:r>
            <a:r>
              <a:rPr lang="zh-CN" altLang="en-US" sz="2000" b="1" spc="-5" dirty="0">
                <a:solidFill>
                  <a:srgbClr val="000000"/>
                </a:solidFill>
                <a:latin typeface="宋体" panose="02010600030101010101" pitchFamily="2" charset="-122"/>
                <a:ea typeface="宋体" panose="02010600030101010101" pitchFamily="2" charset="-122"/>
              </a:rPr>
              <a:t>手轻握手指</a:t>
            </a:r>
            <a:endParaRPr lang="zh-CN" altLang="en-US" sz="2000" b="1" spc="-5"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505"/>
              </a:lnSpc>
            </a:pPr>
            <a:endParaRPr lang="en-US" dirty="0" smtClean="0"/>
          </a:p>
          <a:p>
            <a:pPr marL="2136775" hangingPunct="0">
              <a:lnSpc>
                <a:spcPct val="138000"/>
              </a:lnSpc>
            </a:pPr>
            <a:r>
              <a:rPr lang="zh-CN" altLang="en-US" sz="1400" spc="-5" dirty="0">
                <a:solidFill>
                  <a:srgbClr val="000000"/>
                </a:solidFill>
                <a:latin typeface="宋体" panose="02010600030101010101" pitchFamily="2" charset="-122"/>
                <a:ea typeface="宋体" panose="02010600030101010101" pitchFamily="2" charset="-122"/>
              </a:rPr>
              <a:t>与女士握手时，轻握手</a:t>
            </a:r>
            <a:r>
              <a:rPr lang="zh-CN" altLang="en-US" sz="1400" dirty="0">
                <a:solidFill>
                  <a:srgbClr val="000000"/>
                </a:solidFill>
                <a:latin typeface="宋体" panose="02010600030101010101" pitchFamily="2" charset="-122"/>
                <a:ea typeface="宋体" panose="02010600030101010101" pitchFamily="2" charset="-122"/>
              </a:rPr>
              <a:t>指是礼仪，研究显示，适度</a:t>
            </a:r>
            <a:r>
              <a:rPr lang="zh-CN" altLang="en-US" sz="1400" spc="10" dirty="0">
                <a:solidFill>
                  <a:srgbClr val="000000"/>
                </a:solidFill>
                <a:latin typeface="宋体" panose="02010600030101010101" pitchFamily="2" charset="-122"/>
                <a:ea typeface="宋体" panose="02010600030101010101" pitchFamily="2" charset="-122"/>
              </a:rPr>
              <a:t>力度约2公斤，能展现</a:t>
            </a:r>
            <a:r>
              <a:rPr lang="zh-CN" altLang="en-US" sz="1400" dirty="0">
                <a:solidFill>
                  <a:srgbClr val="000000"/>
                </a:solidFill>
                <a:latin typeface="宋体" panose="02010600030101010101" pitchFamily="2" charset="-122"/>
                <a:ea typeface="宋体" panose="02010600030101010101" pitchFamily="2" charset="-122"/>
              </a:rPr>
              <a:t>绅士风度，避免尴尬。</a:t>
            </a:r>
            <a:endParaRPr lang="zh-CN" altLang="en-US" sz="1200"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415"/>
              </a:lnSpc>
            </a:pPr>
            <a:endParaRPr lang="en-US" dirty="0" smtClean="0"/>
          </a:p>
          <a:p>
            <a:pPr marL="0" indent="860425">
              <a:lnSpc>
                <a:spcPct val="101000"/>
              </a:lnSpc>
            </a:pPr>
            <a:r>
              <a:rPr lang="zh-CN" altLang="en-US" sz="1800" b="1" spc="200" dirty="0">
                <a:solidFill>
                  <a:srgbClr val="FFFFFF"/>
                </a:solidFill>
                <a:latin typeface="宋体" panose="02010600030101010101" pitchFamily="2" charset="-122"/>
                <a:ea typeface="宋体" panose="02010600030101010101" pitchFamily="2" charset="-122"/>
              </a:rPr>
              <a:t>01</a:t>
            </a:r>
            <a:endParaRPr lang="zh-CN" altLang="en-US" sz="1800" b="1" spc="200" dirty="0">
              <a:solidFill>
                <a:srgbClr val="FFFFFF"/>
              </a:solidFill>
              <a:latin typeface="宋体" panose="02010600030101010101" pitchFamily="2" charset="-122"/>
              <a:ea typeface="宋体" panose="02010600030101010101" pitchFamily="2" charset="-122"/>
            </a:endParaRPr>
          </a:p>
        </p:txBody>
      </p:sp>
      <p:sp>
        <p:nvSpPr>
          <p:cNvPr id="24" name="TextBox 125"/>
          <p:cNvSpPr txBox="1"/>
          <p:nvPr/>
        </p:nvSpPr>
        <p:spPr>
          <a:xfrm>
            <a:off x="8033951" y="3782079"/>
            <a:ext cx="3359162" cy="1988185"/>
          </a:xfrm>
          <a:prstGeom prst="rect">
            <a:avLst/>
          </a:prstGeom>
          <a:noFill/>
        </p:spPr>
        <p:txBody>
          <a:bodyPr wrap="square" lIns="0" tIns="0" rIns="0" bIns="0" rtlCol="0">
            <a:spAutoFit/>
          </a:bodyPr>
          <a:lstStyle/>
          <a:p>
            <a:pPr marL="457200" lvl="1">
              <a:lnSpc>
                <a:spcPct val="101000"/>
              </a:lnSpc>
            </a:pPr>
            <a:r>
              <a:rPr lang="zh-CN" altLang="en-US" sz="2000" b="1" spc="-15" dirty="0">
                <a:solidFill>
                  <a:srgbClr val="000000"/>
                </a:solidFill>
                <a:latin typeface="宋体" panose="02010600030101010101" pitchFamily="2" charset="-122"/>
                <a:ea typeface="宋体" panose="02010600030101010101" pitchFamily="2" charset="-122"/>
              </a:rPr>
              <a:t>与长辈上</a:t>
            </a:r>
            <a:r>
              <a:rPr lang="zh-CN" altLang="en-US" sz="2000" b="1" spc="-5" dirty="0">
                <a:solidFill>
                  <a:srgbClr val="000000"/>
                </a:solidFill>
                <a:latin typeface="宋体" panose="02010600030101010101" pitchFamily="2" charset="-122"/>
                <a:ea typeface="宋体" panose="02010600030101010101" pitchFamily="2" charset="-122"/>
              </a:rPr>
              <a:t>级躬身相握</a:t>
            </a:r>
            <a:endParaRPr lang="zh-CN" altLang="en-US" sz="2000" b="1" spc="-5" dirty="0">
              <a:solidFill>
                <a:srgbClr val="000000"/>
              </a:solidFill>
              <a:latin typeface="宋体" panose="02010600030101010101" pitchFamily="2" charset="-122"/>
              <a:ea typeface="宋体" panose="02010600030101010101" pitchFamily="2" charset="-122"/>
            </a:endParaRPr>
          </a:p>
          <a:p>
            <a:pPr lvl="1">
              <a:lnSpc>
                <a:spcPts val="1000"/>
              </a:lnSpc>
            </a:pPr>
            <a:endParaRPr lang="en-US" dirty="0" smtClean="0"/>
          </a:p>
          <a:p>
            <a:pPr lvl="1">
              <a:lnSpc>
                <a:spcPts val="1505"/>
              </a:lnSpc>
            </a:pPr>
            <a:endParaRPr lang="en-US" dirty="0" smtClean="0"/>
          </a:p>
          <a:p>
            <a:pPr marL="457200" lvl="1" hangingPunct="0">
              <a:lnSpc>
                <a:spcPct val="138000"/>
              </a:lnSpc>
            </a:pPr>
            <a:r>
              <a:rPr lang="zh-CN" altLang="en-US" sz="1600" spc="55" dirty="0">
                <a:solidFill>
                  <a:srgbClr val="000000"/>
                </a:solidFill>
                <a:latin typeface="宋体" panose="02010600030101010101" pitchFamily="2" charset="-122"/>
                <a:ea typeface="宋体" panose="02010600030101010101" pitchFamily="2" charset="-122"/>
              </a:rPr>
              <a:t>躬</a:t>
            </a:r>
            <a:r>
              <a:rPr lang="zh-CN" altLang="en-US" sz="1600" spc="50" dirty="0">
                <a:solidFill>
                  <a:srgbClr val="000000"/>
                </a:solidFill>
                <a:latin typeface="宋体" panose="02010600030101010101" pitchFamily="2" charset="-122"/>
                <a:ea typeface="宋体" panose="02010600030101010101" pitchFamily="2" charset="-122"/>
              </a:rPr>
              <a:t>身约15度与长辈或上级握手，表达尊敬，据职</a:t>
            </a:r>
            <a:r>
              <a:rPr lang="zh-CN" altLang="en-US" sz="1600" spc="-5" dirty="0">
                <a:solidFill>
                  <a:srgbClr val="000000"/>
                </a:solidFill>
                <a:latin typeface="宋体" panose="02010600030101010101" pitchFamily="2" charset="-122"/>
                <a:ea typeface="宋体" panose="02010600030101010101" pitchFamily="2" charset="-122"/>
              </a:rPr>
              <a:t>场礼</a:t>
            </a:r>
            <a:r>
              <a:rPr lang="zh-CN" altLang="en-US" sz="1600" dirty="0">
                <a:solidFill>
                  <a:srgbClr val="000000"/>
                </a:solidFill>
                <a:latin typeface="宋体" panose="02010600030101010101" pitchFamily="2" charset="-122"/>
                <a:ea typeface="宋体" panose="02010600030101010101" pitchFamily="2" charset="-122"/>
              </a:rPr>
              <a:t>仪调查，此举能提升专业形象，增进关系。</a:t>
            </a:r>
            <a:endParaRPr lang="zh-CN" altLang="en-US" sz="1600" dirty="0">
              <a:solidFill>
                <a:srgbClr val="000000"/>
              </a:solidFill>
              <a:latin typeface="宋体" panose="02010600030101010101" pitchFamily="2" charset="-122"/>
              <a:ea typeface="宋体" panose="02010600030101010101" pitchFamily="2" charset="-122"/>
            </a:endParaRPr>
          </a:p>
        </p:txBody>
      </p:sp>
      <p:grpSp>
        <p:nvGrpSpPr>
          <p:cNvPr id="3" name="组合 2"/>
          <p:cNvGrpSpPr/>
          <p:nvPr/>
        </p:nvGrpSpPr>
        <p:grpSpPr>
          <a:xfrm>
            <a:off x="6669682" y="4042089"/>
            <a:ext cx="1580040" cy="1511136"/>
            <a:chOff x="6305550" y="4159250"/>
            <a:chExt cx="1790700" cy="1897253"/>
          </a:xfrm>
        </p:grpSpPr>
        <p:sp>
          <p:nvSpPr>
            <p:cNvPr id="8" name="Freeform 109"/>
            <p:cNvSpPr/>
            <p:nvPr/>
          </p:nvSpPr>
          <p:spPr>
            <a:xfrm>
              <a:off x="6656141" y="4502697"/>
              <a:ext cx="1079993" cy="1079993"/>
            </a:xfrm>
            <a:custGeom>
              <a:avLst/>
              <a:gdLst>
                <a:gd name="connsiteX0" fmla="*/ 1071015 w 1079993"/>
                <a:gd name="connsiteY0" fmla="*/ 539996 h 1079993"/>
                <a:gd name="connsiteX1" fmla="*/ 1068634 w 1079993"/>
                <a:gd name="connsiteY1" fmla="*/ 593971 h 1079993"/>
                <a:gd name="connsiteX2" fmla="*/ 1059902 w 1079993"/>
                <a:gd name="connsiteY2" fmla="*/ 647153 h 1079993"/>
                <a:gd name="connsiteX3" fmla="*/ 1047202 w 1079993"/>
                <a:gd name="connsiteY3" fmla="*/ 697953 h 1079993"/>
                <a:gd name="connsiteX4" fmla="*/ 1028946 w 1079993"/>
                <a:gd name="connsiteY4" fmla="*/ 747165 h 1079993"/>
                <a:gd name="connsiteX5" fmla="*/ 980527 w 1079993"/>
                <a:gd name="connsiteY5" fmla="*/ 836859 h 1079993"/>
                <a:gd name="connsiteX6" fmla="*/ 915440 w 1079993"/>
                <a:gd name="connsiteY6" fmla="*/ 915440 h 1079993"/>
                <a:gd name="connsiteX7" fmla="*/ 836859 w 1079993"/>
                <a:gd name="connsiteY7" fmla="*/ 980528 h 1079993"/>
                <a:gd name="connsiteX8" fmla="*/ 746371 w 1079993"/>
                <a:gd name="connsiteY8" fmla="*/ 1029740 h 1079993"/>
                <a:gd name="connsiteX9" fmla="*/ 697952 w 1079993"/>
                <a:gd name="connsiteY9" fmla="*/ 1047203 h 1079993"/>
                <a:gd name="connsiteX10" fmla="*/ 647152 w 1079993"/>
                <a:gd name="connsiteY10" fmla="*/ 1059903 h 1079993"/>
                <a:gd name="connsiteX11" fmla="*/ 593971 w 1079993"/>
                <a:gd name="connsiteY11" fmla="*/ 1068634 h 1079993"/>
                <a:gd name="connsiteX12" fmla="*/ 539996 w 1079993"/>
                <a:gd name="connsiteY12" fmla="*/ 1071015 h 1079993"/>
                <a:gd name="connsiteX13" fmla="*/ 486021 w 1079993"/>
                <a:gd name="connsiteY13" fmla="*/ 1068634 h 1079993"/>
                <a:gd name="connsiteX14" fmla="*/ 432840 w 1079993"/>
                <a:gd name="connsiteY14" fmla="*/ 1059903 h 1079993"/>
                <a:gd name="connsiteX15" fmla="*/ 382040 w 1079993"/>
                <a:gd name="connsiteY15" fmla="*/ 1047203 h 1079993"/>
                <a:gd name="connsiteX16" fmla="*/ 332827 w 1079993"/>
                <a:gd name="connsiteY16" fmla="*/ 1029740 h 1079993"/>
                <a:gd name="connsiteX17" fmla="*/ 243134 w 1079993"/>
                <a:gd name="connsiteY17" fmla="*/ 980528 h 1079993"/>
                <a:gd name="connsiteX18" fmla="*/ 164552 w 1079993"/>
                <a:gd name="connsiteY18" fmla="*/ 915440 h 1079993"/>
                <a:gd name="connsiteX19" fmla="*/ 99465 w 1079993"/>
                <a:gd name="connsiteY19" fmla="*/ 836859 h 1079993"/>
                <a:gd name="connsiteX20" fmla="*/ 51046 w 1079993"/>
                <a:gd name="connsiteY20" fmla="*/ 747165 h 1079993"/>
                <a:gd name="connsiteX21" fmla="*/ 32790 w 1079993"/>
                <a:gd name="connsiteY21" fmla="*/ 697953 h 1079993"/>
                <a:gd name="connsiteX22" fmla="*/ 20090 w 1079993"/>
                <a:gd name="connsiteY22" fmla="*/ 647153 h 1079993"/>
                <a:gd name="connsiteX23" fmla="*/ 11358 w 1079993"/>
                <a:gd name="connsiteY23" fmla="*/ 593971 h 1079993"/>
                <a:gd name="connsiteX24" fmla="*/ 8977 w 1079993"/>
                <a:gd name="connsiteY24" fmla="*/ 539996 h 1079993"/>
                <a:gd name="connsiteX25" fmla="*/ 11358 w 1079993"/>
                <a:gd name="connsiteY25" fmla="*/ 486021 h 1079993"/>
                <a:gd name="connsiteX26" fmla="*/ 20090 w 1079993"/>
                <a:gd name="connsiteY26" fmla="*/ 432840 h 1079993"/>
                <a:gd name="connsiteX27" fmla="*/ 32790 w 1079993"/>
                <a:gd name="connsiteY27" fmla="*/ 382040 h 1079993"/>
                <a:gd name="connsiteX28" fmla="*/ 51046 w 1079993"/>
                <a:gd name="connsiteY28" fmla="*/ 333621 h 1079993"/>
                <a:gd name="connsiteX29" fmla="*/ 99465 w 1079993"/>
                <a:gd name="connsiteY29" fmla="*/ 243134 h 1079993"/>
                <a:gd name="connsiteX30" fmla="*/ 164552 w 1079993"/>
                <a:gd name="connsiteY30" fmla="*/ 164553 h 1079993"/>
                <a:gd name="connsiteX31" fmla="*/ 243134 w 1079993"/>
                <a:gd name="connsiteY31" fmla="*/ 99465 h 1079993"/>
                <a:gd name="connsiteX32" fmla="*/ 332827 w 1079993"/>
                <a:gd name="connsiteY32" fmla="*/ 51046 h 1079993"/>
                <a:gd name="connsiteX33" fmla="*/ 382040 w 1079993"/>
                <a:gd name="connsiteY33" fmla="*/ 32790 h 1079993"/>
                <a:gd name="connsiteX34" fmla="*/ 432840 w 1079993"/>
                <a:gd name="connsiteY34" fmla="*/ 20090 h 1079993"/>
                <a:gd name="connsiteX35" fmla="*/ 486021 w 1079993"/>
                <a:gd name="connsiteY35" fmla="*/ 11359 h 1079993"/>
                <a:gd name="connsiteX36" fmla="*/ 539996 w 1079993"/>
                <a:gd name="connsiteY36" fmla="*/ 8978 h 1079993"/>
                <a:gd name="connsiteX37" fmla="*/ 593971 w 1079993"/>
                <a:gd name="connsiteY37" fmla="*/ 11359 h 1079993"/>
                <a:gd name="connsiteX38" fmla="*/ 647152 w 1079993"/>
                <a:gd name="connsiteY38" fmla="*/ 20090 h 1079993"/>
                <a:gd name="connsiteX39" fmla="*/ 697952 w 1079993"/>
                <a:gd name="connsiteY39" fmla="*/ 32790 h 1079993"/>
                <a:gd name="connsiteX40" fmla="*/ 746371 w 1079993"/>
                <a:gd name="connsiteY40" fmla="*/ 51046 h 1079993"/>
                <a:gd name="connsiteX41" fmla="*/ 836859 w 1079993"/>
                <a:gd name="connsiteY41" fmla="*/ 99465 h 1079993"/>
                <a:gd name="connsiteX42" fmla="*/ 915440 w 1079993"/>
                <a:gd name="connsiteY42" fmla="*/ 164553 h 1079993"/>
                <a:gd name="connsiteX43" fmla="*/ 980527 w 1079993"/>
                <a:gd name="connsiteY43" fmla="*/ 243134 h 1079993"/>
                <a:gd name="connsiteX44" fmla="*/ 1028946 w 1079993"/>
                <a:gd name="connsiteY44" fmla="*/ 333621 h 1079993"/>
                <a:gd name="connsiteX45" fmla="*/ 1047202 w 1079993"/>
                <a:gd name="connsiteY45" fmla="*/ 382040 h 1079993"/>
                <a:gd name="connsiteX46" fmla="*/ 1059902 w 1079993"/>
                <a:gd name="connsiteY46" fmla="*/ 432840 h 1079993"/>
                <a:gd name="connsiteX47" fmla="*/ 1068634 w 1079993"/>
                <a:gd name="connsiteY47" fmla="*/ 486021 h 1079993"/>
                <a:gd name="connsiteX48" fmla="*/ 1071015 w 1079993"/>
                <a:gd name="connsiteY48" fmla="*/ 539996 h 107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79993" h="1079993">
                  <a:moveTo>
                    <a:pt x="1071015" y="539996"/>
                  </a:moveTo>
                  <a:lnTo>
                    <a:pt x="1068634" y="593971"/>
                  </a:lnTo>
                  <a:lnTo>
                    <a:pt x="1059902" y="647153"/>
                  </a:lnTo>
                  <a:lnTo>
                    <a:pt x="1047202" y="697953"/>
                  </a:lnTo>
                  <a:lnTo>
                    <a:pt x="1028946" y="747165"/>
                  </a:lnTo>
                  <a:lnTo>
                    <a:pt x="980527" y="836859"/>
                  </a:lnTo>
                  <a:lnTo>
                    <a:pt x="915440" y="915440"/>
                  </a:lnTo>
                  <a:lnTo>
                    <a:pt x="836859" y="980528"/>
                  </a:lnTo>
                  <a:lnTo>
                    <a:pt x="746371" y="1029740"/>
                  </a:lnTo>
                  <a:lnTo>
                    <a:pt x="697952" y="1047203"/>
                  </a:lnTo>
                  <a:lnTo>
                    <a:pt x="647152" y="1059903"/>
                  </a:lnTo>
                  <a:lnTo>
                    <a:pt x="593971" y="1068634"/>
                  </a:lnTo>
                  <a:lnTo>
                    <a:pt x="539996" y="1071015"/>
                  </a:lnTo>
                  <a:lnTo>
                    <a:pt x="486021" y="1068634"/>
                  </a:lnTo>
                  <a:lnTo>
                    <a:pt x="432840" y="1059903"/>
                  </a:lnTo>
                  <a:lnTo>
                    <a:pt x="382040" y="1047203"/>
                  </a:lnTo>
                  <a:lnTo>
                    <a:pt x="332827" y="1029740"/>
                  </a:lnTo>
                  <a:lnTo>
                    <a:pt x="243134" y="980528"/>
                  </a:lnTo>
                  <a:lnTo>
                    <a:pt x="164552" y="915440"/>
                  </a:lnTo>
                  <a:lnTo>
                    <a:pt x="99465" y="836859"/>
                  </a:lnTo>
                  <a:lnTo>
                    <a:pt x="51046" y="747165"/>
                  </a:lnTo>
                  <a:lnTo>
                    <a:pt x="32790" y="697953"/>
                  </a:lnTo>
                  <a:lnTo>
                    <a:pt x="20090" y="647153"/>
                  </a:lnTo>
                  <a:lnTo>
                    <a:pt x="11358" y="593971"/>
                  </a:lnTo>
                  <a:lnTo>
                    <a:pt x="8977" y="539996"/>
                  </a:lnTo>
                  <a:lnTo>
                    <a:pt x="11358" y="486021"/>
                  </a:lnTo>
                  <a:lnTo>
                    <a:pt x="20090" y="432840"/>
                  </a:lnTo>
                  <a:lnTo>
                    <a:pt x="32790" y="382040"/>
                  </a:lnTo>
                  <a:lnTo>
                    <a:pt x="51046" y="333621"/>
                  </a:lnTo>
                  <a:lnTo>
                    <a:pt x="99465" y="243134"/>
                  </a:lnTo>
                  <a:lnTo>
                    <a:pt x="164552" y="164553"/>
                  </a:lnTo>
                  <a:lnTo>
                    <a:pt x="243134" y="99465"/>
                  </a:lnTo>
                  <a:lnTo>
                    <a:pt x="332827" y="51046"/>
                  </a:lnTo>
                  <a:lnTo>
                    <a:pt x="382040" y="32790"/>
                  </a:lnTo>
                  <a:lnTo>
                    <a:pt x="432840" y="20090"/>
                  </a:lnTo>
                  <a:lnTo>
                    <a:pt x="486021" y="11359"/>
                  </a:lnTo>
                  <a:lnTo>
                    <a:pt x="539996" y="8978"/>
                  </a:lnTo>
                  <a:lnTo>
                    <a:pt x="593971" y="11359"/>
                  </a:lnTo>
                  <a:lnTo>
                    <a:pt x="647152" y="20090"/>
                  </a:lnTo>
                  <a:lnTo>
                    <a:pt x="697952" y="32790"/>
                  </a:lnTo>
                  <a:lnTo>
                    <a:pt x="746371" y="51046"/>
                  </a:lnTo>
                  <a:lnTo>
                    <a:pt x="836859" y="99465"/>
                  </a:lnTo>
                  <a:lnTo>
                    <a:pt x="915440" y="164553"/>
                  </a:lnTo>
                  <a:lnTo>
                    <a:pt x="980527" y="243134"/>
                  </a:lnTo>
                  <a:lnTo>
                    <a:pt x="1028946" y="333621"/>
                  </a:lnTo>
                  <a:lnTo>
                    <a:pt x="1047202" y="382040"/>
                  </a:lnTo>
                  <a:lnTo>
                    <a:pt x="1059902" y="432840"/>
                  </a:lnTo>
                  <a:lnTo>
                    <a:pt x="1068634" y="486021"/>
                  </a:lnTo>
                  <a:lnTo>
                    <a:pt x="1071015" y="539996"/>
                  </a:lnTo>
                  <a:close/>
                </a:path>
              </a:pathLst>
            </a:custGeom>
            <a:ln w="28">
              <a:solidFill>
                <a:srgbClr val="A0DF5A">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9" name="Picture 111"/>
            <p:cNvPicPr>
              <a:picLocks noChangeAspect="1"/>
            </p:cNvPicPr>
            <p:nvPr/>
          </p:nvPicPr>
          <p:blipFill>
            <a:blip r:embed="rId3"/>
            <a:stretch>
              <a:fillRect/>
            </a:stretch>
          </p:blipFill>
          <p:spPr>
            <a:xfrm>
              <a:off x="6305550" y="4159250"/>
              <a:ext cx="1790700" cy="1778000"/>
            </a:xfrm>
            <a:prstGeom prst="rect">
              <a:avLst/>
            </a:prstGeom>
          </p:spPr>
        </p:pic>
        <p:pic>
          <p:nvPicPr>
            <p:cNvPr id="10" name="Picture 112"/>
            <p:cNvPicPr>
              <a:picLocks noChangeAspect="1"/>
            </p:cNvPicPr>
            <p:nvPr/>
          </p:nvPicPr>
          <p:blipFill>
            <a:blip r:embed="rId4"/>
            <a:stretch>
              <a:fillRect/>
            </a:stretch>
          </p:blipFill>
          <p:spPr>
            <a:xfrm>
              <a:off x="6324600" y="4171950"/>
              <a:ext cx="1746250" cy="1746250"/>
            </a:xfrm>
            <a:prstGeom prst="rect">
              <a:avLst/>
            </a:prstGeom>
          </p:spPr>
        </p:pic>
        <p:pic>
          <p:nvPicPr>
            <p:cNvPr id="11" name="Picture 113"/>
            <p:cNvPicPr>
              <a:picLocks noChangeAspect="1"/>
            </p:cNvPicPr>
            <p:nvPr/>
          </p:nvPicPr>
          <p:blipFill>
            <a:blip r:embed="rId5"/>
            <a:stretch>
              <a:fillRect/>
            </a:stretch>
          </p:blipFill>
          <p:spPr>
            <a:xfrm>
              <a:off x="6762278" y="5683193"/>
              <a:ext cx="862314" cy="373310"/>
            </a:xfrm>
            <a:prstGeom prst="rect">
              <a:avLst/>
            </a:prstGeom>
          </p:spPr>
        </p:pic>
        <p:pic>
          <p:nvPicPr>
            <p:cNvPr id="12" name="Picture 114"/>
            <p:cNvPicPr>
              <a:picLocks noChangeAspect="1"/>
            </p:cNvPicPr>
            <p:nvPr/>
          </p:nvPicPr>
          <p:blipFill>
            <a:blip r:embed="rId6"/>
            <a:stretch>
              <a:fillRect/>
            </a:stretch>
          </p:blipFill>
          <p:spPr>
            <a:xfrm>
              <a:off x="6705600" y="4559300"/>
              <a:ext cx="1022350" cy="1022350"/>
            </a:xfrm>
            <a:prstGeom prst="rect">
              <a:avLst/>
            </a:prstGeom>
          </p:spPr>
        </p:pic>
        <p:pic>
          <p:nvPicPr>
            <p:cNvPr id="13" name="Picture 115"/>
            <p:cNvPicPr>
              <a:picLocks noChangeAspect="1"/>
            </p:cNvPicPr>
            <p:nvPr/>
          </p:nvPicPr>
          <p:blipFill>
            <a:blip r:embed="rId7"/>
            <a:stretch>
              <a:fillRect/>
            </a:stretch>
          </p:blipFill>
          <p:spPr>
            <a:xfrm>
              <a:off x="6754479" y="4607509"/>
              <a:ext cx="870111" cy="870108"/>
            </a:xfrm>
            <a:prstGeom prst="rect">
              <a:avLst/>
            </a:prstGeom>
          </p:spPr>
        </p:pic>
        <p:pic>
          <p:nvPicPr>
            <p:cNvPr id="14" name="Picture 116"/>
            <p:cNvPicPr>
              <a:picLocks noChangeAspect="1"/>
            </p:cNvPicPr>
            <p:nvPr/>
          </p:nvPicPr>
          <p:blipFill>
            <a:blip r:embed="rId8"/>
            <a:stretch>
              <a:fillRect/>
            </a:stretch>
          </p:blipFill>
          <p:spPr>
            <a:xfrm>
              <a:off x="6959600" y="4813300"/>
              <a:ext cx="469900" cy="463550"/>
            </a:xfrm>
            <a:prstGeom prst="rect">
              <a:avLst/>
            </a:prstGeom>
          </p:spPr>
        </p:pic>
        <p:sp>
          <p:nvSpPr>
            <p:cNvPr id="25" name="TextBox 126"/>
            <p:cNvSpPr txBox="1"/>
            <p:nvPr/>
          </p:nvSpPr>
          <p:spPr>
            <a:xfrm>
              <a:off x="7054780" y="5710931"/>
              <a:ext cx="409023" cy="279400"/>
            </a:xfrm>
            <a:prstGeom prst="rect">
              <a:avLst/>
            </a:prstGeom>
            <a:noFill/>
          </p:spPr>
          <p:txBody>
            <a:bodyPr wrap="square" lIns="0" tIns="0" rIns="0" bIns="0" rtlCol="0">
              <a:spAutoFit/>
            </a:bodyPr>
            <a:lstStyle/>
            <a:p>
              <a:pPr marL="0">
                <a:lnSpc>
                  <a:spcPct val="101000"/>
                </a:lnSpc>
              </a:pPr>
              <a:r>
                <a:rPr lang="zh-CN" altLang="en-US" sz="1800" b="1" spc="200" dirty="0">
                  <a:solidFill>
                    <a:srgbClr val="FFFFFF"/>
                  </a:solidFill>
                  <a:latin typeface="宋体" panose="02010600030101010101" pitchFamily="2" charset="-122"/>
                  <a:ea typeface="宋体" panose="02010600030101010101" pitchFamily="2" charset="-122"/>
                </a:rPr>
                <a:t>02</a:t>
              </a:r>
              <a:endParaRPr lang="zh-CN" altLang="en-US" sz="1800" b="1" spc="200" dirty="0">
                <a:solidFill>
                  <a:srgbClr val="FFFFFF"/>
                </a:solidFill>
                <a:latin typeface="宋体" panose="02010600030101010101" pitchFamily="2" charset="-122"/>
                <a:ea typeface="宋体" panose="02010600030101010101" pitchFamily="2" charset="-122"/>
              </a:endParaRPr>
            </a:p>
          </p:txBody>
        </p:sp>
      </p:grpSp>
      <p:grpSp>
        <p:nvGrpSpPr>
          <p:cNvPr id="2" name="组合 1"/>
          <p:cNvGrpSpPr/>
          <p:nvPr/>
        </p:nvGrpSpPr>
        <p:grpSpPr>
          <a:xfrm>
            <a:off x="956172" y="2629219"/>
            <a:ext cx="1482016" cy="1525531"/>
            <a:chOff x="552450" y="1631950"/>
            <a:chExt cx="1790700" cy="1892351"/>
          </a:xfrm>
        </p:grpSpPr>
        <p:sp>
          <p:nvSpPr>
            <p:cNvPr id="16" name="Freeform 117"/>
            <p:cNvSpPr/>
            <p:nvPr/>
          </p:nvSpPr>
          <p:spPr>
            <a:xfrm>
              <a:off x="898278" y="1970634"/>
              <a:ext cx="1079993" cy="1079993"/>
            </a:xfrm>
            <a:custGeom>
              <a:avLst/>
              <a:gdLst>
                <a:gd name="connsiteX0" fmla="*/ 1071015 w 1079993"/>
                <a:gd name="connsiteY0" fmla="*/ 539996 h 1079993"/>
                <a:gd name="connsiteX1" fmla="*/ 1068634 w 1079993"/>
                <a:gd name="connsiteY1" fmla="*/ 593971 h 1079993"/>
                <a:gd name="connsiteX2" fmla="*/ 1059903 w 1079993"/>
                <a:gd name="connsiteY2" fmla="*/ 647152 h 1079993"/>
                <a:gd name="connsiteX3" fmla="*/ 1047203 w 1079993"/>
                <a:gd name="connsiteY3" fmla="*/ 697952 h 1079993"/>
                <a:gd name="connsiteX4" fmla="*/ 1029740 w 1079993"/>
                <a:gd name="connsiteY4" fmla="*/ 747165 h 1079993"/>
                <a:gd name="connsiteX5" fmla="*/ 980528 w 1079993"/>
                <a:gd name="connsiteY5" fmla="*/ 836859 h 1079993"/>
                <a:gd name="connsiteX6" fmla="*/ 915440 w 1079993"/>
                <a:gd name="connsiteY6" fmla="*/ 915440 h 1079993"/>
                <a:gd name="connsiteX7" fmla="*/ 836859 w 1079993"/>
                <a:gd name="connsiteY7" fmla="*/ 980527 h 1079993"/>
                <a:gd name="connsiteX8" fmla="*/ 747165 w 1079993"/>
                <a:gd name="connsiteY8" fmla="*/ 1029740 h 1079993"/>
                <a:gd name="connsiteX9" fmla="*/ 697953 w 1079993"/>
                <a:gd name="connsiteY9" fmla="*/ 1047202 h 1079993"/>
                <a:gd name="connsiteX10" fmla="*/ 647153 w 1079993"/>
                <a:gd name="connsiteY10" fmla="*/ 1059903 h 1079993"/>
                <a:gd name="connsiteX11" fmla="*/ 593971 w 1079993"/>
                <a:gd name="connsiteY11" fmla="*/ 1068634 h 1079993"/>
                <a:gd name="connsiteX12" fmla="*/ 539996 w 1079993"/>
                <a:gd name="connsiteY12" fmla="*/ 1071015 h 1079993"/>
                <a:gd name="connsiteX13" fmla="*/ 486021 w 1079993"/>
                <a:gd name="connsiteY13" fmla="*/ 1068634 h 1079993"/>
                <a:gd name="connsiteX14" fmla="*/ 432840 w 1079993"/>
                <a:gd name="connsiteY14" fmla="*/ 1059903 h 1079993"/>
                <a:gd name="connsiteX15" fmla="*/ 382040 w 1079993"/>
                <a:gd name="connsiteY15" fmla="*/ 1047202 h 1079993"/>
                <a:gd name="connsiteX16" fmla="*/ 333621 w 1079993"/>
                <a:gd name="connsiteY16" fmla="*/ 1029740 h 1079993"/>
                <a:gd name="connsiteX17" fmla="*/ 243134 w 1079993"/>
                <a:gd name="connsiteY17" fmla="*/ 980527 h 1079993"/>
                <a:gd name="connsiteX18" fmla="*/ 164553 w 1079993"/>
                <a:gd name="connsiteY18" fmla="*/ 915440 h 1079993"/>
                <a:gd name="connsiteX19" fmla="*/ 99465 w 1079993"/>
                <a:gd name="connsiteY19" fmla="*/ 836859 h 1079993"/>
                <a:gd name="connsiteX20" fmla="*/ 51046 w 1079993"/>
                <a:gd name="connsiteY20" fmla="*/ 747165 h 1079993"/>
                <a:gd name="connsiteX21" fmla="*/ 32790 w 1079993"/>
                <a:gd name="connsiteY21" fmla="*/ 697952 h 1079993"/>
                <a:gd name="connsiteX22" fmla="*/ 20090 w 1079993"/>
                <a:gd name="connsiteY22" fmla="*/ 647152 h 1079993"/>
                <a:gd name="connsiteX23" fmla="*/ 11359 w 1079993"/>
                <a:gd name="connsiteY23" fmla="*/ 593971 h 1079993"/>
                <a:gd name="connsiteX24" fmla="*/ 8978 w 1079993"/>
                <a:gd name="connsiteY24" fmla="*/ 539996 h 1079993"/>
                <a:gd name="connsiteX25" fmla="*/ 11359 w 1079993"/>
                <a:gd name="connsiteY25" fmla="*/ 486021 h 1079993"/>
                <a:gd name="connsiteX26" fmla="*/ 20090 w 1079993"/>
                <a:gd name="connsiteY26" fmla="*/ 432840 h 1079993"/>
                <a:gd name="connsiteX27" fmla="*/ 32790 w 1079993"/>
                <a:gd name="connsiteY27" fmla="*/ 382040 h 1079993"/>
                <a:gd name="connsiteX28" fmla="*/ 51046 w 1079993"/>
                <a:gd name="connsiteY28" fmla="*/ 333621 h 1079993"/>
                <a:gd name="connsiteX29" fmla="*/ 99465 w 1079993"/>
                <a:gd name="connsiteY29" fmla="*/ 243134 h 1079993"/>
                <a:gd name="connsiteX30" fmla="*/ 164553 w 1079993"/>
                <a:gd name="connsiteY30" fmla="*/ 164552 h 1079993"/>
                <a:gd name="connsiteX31" fmla="*/ 243134 w 1079993"/>
                <a:gd name="connsiteY31" fmla="*/ 99465 h 1079993"/>
                <a:gd name="connsiteX32" fmla="*/ 333621 w 1079993"/>
                <a:gd name="connsiteY32" fmla="*/ 51046 h 1079993"/>
                <a:gd name="connsiteX33" fmla="*/ 382040 w 1079993"/>
                <a:gd name="connsiteY33" fmla="*/ 32790 h 1079993"/>
                <a:gd name="connsiteX34" fmla="*/ 432840 w 1079993"/>
                <a:gd name="connsiteY34" fmla="*/ 20090 h 1079993"/>
                <a:gd name="connsiteX35" fmla="*/ 486021 w 1079993"/>
                <a:gd name="connsiteY35" fmla="*/ 11359 h 1079993"/>
                <a:gd name="connsiteX36" fmla="*/ 539996 w 1079993"/>
                <a:gd name="connsiteY36" fmla="*/ 8977 h 1079993"/>
                <a:gd name="connsiteX37" fmla="*/ 593971 w 1079993"/>
                <a:gd name="connsiteY37" fmla="*/ 11359 h 1079993"/>
                <a:gd name="connsiteX38" fmla="*/ 647153 w 1079993"/>
                <a:gd name="connsiteY38" fmla="*/ 20090 h 1079993"/>
                <a:gd name="connsiteX39" fmla="*/ 697953 w 1079993"/>
                <a:gd name="connsiteY39" fmla="*/ 32790 h 1079993"/>
                <a:gd name="connsiteX40" fmla="*/ 747165 w 1079993"/>
                <a:gd name="connsiteY40" fmla="*/ 51046 h 1079993"/>
                <a:gd name="connsiteX41" fmla="*/ 836859 w 1079993"/>
                <a:gd name="connsiteY41" fmla="*/ 99465 h 1079993"/>
                <a:gd name="connsiteX42" fmla="*/ 915440 w 1079993"/>
                <a:gd name="connsiteY42" fmla="*/ 164552 h 1079993"/>
                <a:gd name="connsiteX43" fmla="*/ 980528 w 1079993"/>
                <a:gd name="connsiteY43" fmla="*/ 243134 h 1079993"/>
                <a:gd name="connsiteX44" fmla="*/ 1029740 w 1079993"/>
                <a:gd name="connsiteY44" fmla="*/ 333621 h 1079993"/>
                <a:gd name="connsiteX45" fmla="*/ 1047203 w 1079993"/>
                <a:gd name="connsiteY45" fmla="*/ 382040 h 1079993"/>
                <a:gd name="connsiteX46" fmla="*/ 1059903 w 1079993"/>
                <a:gd name="connsiteY46" fmla="*/ 432840 h 1079993"/>
                <a:gd name="connsiteX47" fmla="*/ 1068634 w 1079993"/>
                <a:gd name="connsiteY47" fmla="*/ 486021 h 1079993"/>
                <a:gd name="connsiteX48" fmla="*/ 1071015 w 1079993"/>
                <a:gd name="connsiteY48" fmla="*/ 539996 h 107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79993" h="1079993">
                  <a:moveTo>
                    <a:pt x="1071015" y="539996"/>
                  </a:moveTo>
                  <a:lnTo>
                    <a:pt x="1068634" y="593971"/>
                  </a:lnTo>
                  <a:lnTo>
                    <a:pt x="1059903" y="647152"/>
                  </a:lnTo>
                  <a:lnTo>
                    <a:pt x="1047203" y="697952"/>
                  </a:lnTo>
                  <a:lnTo>
                    <a:pt x="1029740" y="747165"/>
                  </a:lnTo>
                  <a:lnTo>
                    <a:pt x="980528" y="836859"/>
                  </a:lnTo>
                  <a:lnTo>
                    <a:pt x="915440" y="915440"/>
                  </a:lnTo>
                  <a:lnTo>
                    <a:pt x="836859" y="980527"/>
                  </a:lnTo>
                  <a:lnTo>
                    <a:pt x="747165" y="1029740"/>
                  </a:lnTo>
                  <a:lnTo>
                    <a:pt x="697953" y="1047202"/>
                  </a:lnTo>
                  <a:lnTo>
                    <a:pt x="647153" y="1059903"/>
                  </a:lnTo>
                  <a:lnTo>
                    <a:pt x="593971" y="1068634"/>
                  </a:lnTo>
                  <a:lnTo>
                    <a:pt x="539996" y="1071015"/>
                  </a:lnTo>
                  <a:lnTo>
                    <a:pt x="486021" y="1068634"/>
                  </a:lnTo>
                  <a:lnTo>
                    <a:pt x="432840" y="1059903"/>
                  </a:lnTo>
                  <a:lnTo>
                    <a:pt x="382040" y="1047202"/>
                  </a:lnTo>
                  <a:lnTo>
                    <a:pt x="333621" y="1029740"/>
                  </a:lnTo>
                  <a:lnTo>
                    <a:pt x="243134" y="980527"/>
                  </a:lnTo>
                  <a:lnTo>
                    <a:pt x="164553" y="915440"/>
                  </a:lnTo>
                  <a:lnTo>
                    <a:pt x="99465" y="836859"/>
                  </a:lnTo>
                  <a:lnTo>
                    <a:pt x="51046" y="747165"/>
                  </a:lnTo>
                  <a:lnTo>
                    <a:pt x="32790" y="697952"/>
                  </a:lnTo>
                  <a:lnTo>
                    <a:pt x="20090" y="647152"/>
                  </a:lnTo>
                  <a:lnTo>
                    <a:pt x="11359" y="593971"/>
                  </a:lnTo>
                  <a:lnTo>
                    <a:pt x="8978" y="539996"/>
                  </a:lnTo>
                  <a:lnTo>
                    <a:pt x="11359" y="486021"/>
                  </a:lnTo>
                  <a:lnTo>
                    <a:pt x="20090" y="432840"/>
                  </a:lnTo>
                  <a:lnTo>
                    <a:pt x="32790" y="382040"/>
                  </a:lnTo>
                  <a:lnTo>
                    <a:pt x="51046" y="333621"/>
                  </a:lnTo>
                  <a:lnTo>
                    <a:pt x="99465" y="243134"/>
                  </a:lnTo>
                  <a:lnTo>
                    <a:pt x="164553" y="164552"/>
                  </a:lnTo>
                  <a:lnTo>
                    <a:pt x="243134" y="99465"/>
                  </a:lnTo>
                  <a:lnTo>
                    <a:pt x="333621" y="51046"/>
                  </a:lnTo>
                  <a:lnTo>
                    <a:pt x="382040" y="32790"/>
                  </a:lnTo>
                  <a:lnTo>
                    <a:pt x="432840" y="20090"/>
                  </a:lnTo>
                  <a:lnTo>
                    <a:pt x="486021" y="11359"/>
                  </a:lnTo>
                  <a:lnTo>
                    <a:pt x="539996" y="8977"/>
                  </a:lnTo>
                  <a:lnTo>
                    <a:pt x="593971" y="11359"/>
                  </a:lnTo>
                  <a:lnTo>
                    <a:pt x="647153" y="20090"/>
                  </a:lnTo>
                  <a:lnTo>
                    <a:pt x="697953" y="32790"/>
                  </a:lnTo>
                  <a:lnTo>
                    <a:pt x="747165" y="51046"/>
                  </a:lnTo>
                  <a:lnTo>
                    <a:pt x="836859" y="99465"/>
                  </a:lnTo>
                  <a:lnTo>
                    <a:pt x="915440" y="164552"/>
                  </a:lnTo>
                  <a:lnTo>
                    <a:pt x="980528" y="243134"/>
                  </a:lnTo>
                  <a:lnTo>
                    <a:pt x="1029740" y="333621"/>
                  </a:lnTo>
                  <a:lnTo>
                    <a:pt x="1047203" y="382040"/>
                  </a:lnTo>
                  <a:lnTo>
                    <a:pt x="1059903" y="432840"/>
                  </a:lnTo>
                  <a:lnTo>
                    <a:pt x="1068634" y="486021"/>
                  </a:lnTo>
                  <a:lnTo>
                    <a:pt x="1071015" y="539996"/>
                  </a:lnTo>
                  <a:close/>
                </a:path>
              </a:pathLst>
            </a:custGeom>
            <a:ln w="28">
              <a:solidFill>
                <a:srgbClr val="7FD231">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7" name="Picture 119"/>
            <p:cNvPicPr>
              <a:picLocks noChangeAspect="1"/>
            </p:cNvPicPr>
            <p:nvPr/>
          </p:nvPicPr>
          <p:blipFill>
            <a:blip r:embed="rId9"/>
            <a:stretch>
              <a:fillRect/>
            </a:stretch>
          </p:blipFill>
          <p:spPr>
            <a:xfrm>
              <a:off x="552450" y="1631950"/>
              <a:ext cx="1790700" cy="1778000"/>
            </a:xfrm>
            <a:prstGeom prst="rect">
              <a:avLst/>
            </a:prstGeom>
          </p:spPr>
        </p:pic>
        <p:pic>
          <p:nvPicPr>
            <p:cNvPr id="18" name="Picture 120"/>
            <p:cNvPicPr>
              <a:picLocks noChangeAspect="1"/>
            </p:cNvPicPr>
            <p:nvPr/>
          </p:nvPicPr>
          <p:blipFill>
            <a:blip r:embed="rId10"/>
            <a:stretch>
              <a:fillRect/>
            </a:stretch>
          </p:blipFill>
          <p:spPr>
            <a:xfrm>
              <a:off x="565150" y="1638300"/>
              <a:ext cx="1752600" cy="1746250"/>
            </a:xfrm>
            <a:prstGeom prst="rect">
              <a:avLst/>
            </a:prstGeom>
          </p:spPr>
        </p:pic>
        <p:pic>
          <p:nvPicPr>
            <p:cNvPr id="19" name="Picture 121"/>
            <p:cNvPicPr>
              <a:picLocks noChangeAspect="1"/>
            </p:cNvPicPr>
            <p:nvPr/>
          </p:nvPicPr>
          <p:blipFill>
            <a:blip r:embed="rId11"/>
            <a:stretch>
              <a:fillRect/>
            </a:stretch>
          </p:blipFill>
          <p:spPr>
            <a:xfrm>
              <a:off x="1005123" y="3150992"/>
              <a:ext cx="862314" cy="373309"/>
            </a:xfrm>
            <a:prstGeom prst="rect">
              <a:avLst/>
            </a:prstGeom>
          </p:spPr>
        </p:pic>
        <p:pic>
          <p:nvPicPr>
            <p:cNvPr id="20" name="Picture 122"/>
            <p:cNvPicPr>
              <a:picLocks noChangeAspect="1"/>
            </p:cNvPicPr>
            <p:nvPr/>
          </p:nvPicPr>
          <p:blipFill>
            <a:blip r:embed="rId6"/>
            <a:stretch>
              <a:fillRect/>
            </a:stretch>
          </p:blipFill>
          <p:spPr>
            <a:xfrm>
              <a:off x="952500" y="2032000"/>
              <a:ext cx="1022350" cy="1022350"/>
            </a:xfrm>
            <a:prstGeom prst="rect">
              <a:avLst/>
            </a:prstGeom>
          </p:spPr>
        </p:pic>
        <p:pic>
          <p:nvPicPr>
            <p:cNvPr id="21" name="Picture 123"/>
            <p:cNvPicPr>
              <a:picLocks noChangeAspect="1"/>
            </p:cNvPicPr>
            <p:nvPr/>
          </p:nvPicPr>
          <p:blipFill>
            <a:blip r:embed="rId12"/>
            <a:stretch>
              <a:fillRect/>
            </a:stretch>
          </p:blipFill>
          <p:spPr>
            <a:xfrm>
              <a:off x="996817" y="2075309"/>
              <a:ext cx="870109" cy="870108"/>
            </a:xfrm>
            <a:prstGeom prst="rect">
              <a:avLst/>
            </a:prstGeom>
          </p:spPr>
        </p:pic>
        <p:pic>
          <p:nvPicPr>
            <p:cNvPr id="22" name="Picture 124"/>
            <p:cNvPicPr>
              <a:picLocks noChangeAspect="1"/>
            </p:cNvPicPr>
            <p:nvPr/>
          </p:nvPicPr>
          <p:blipFill>
            <a:blip r:embed="rId8"/>
            <a:stretch>
              <a:fillRect/>
            </a:stretch>
          </p:blipFill>
          <p:spPr>
            <a:xfrm>
              <a:off x="1206500" y="2286000"/>
              <a:ext cx="469900" cy="463550"/>
            </a:xfrm>
            <a:prstGeom prst="rect">
              <a:avLst/>
            </a:prstGeom>
          </p:spPr>
        </p:pic>
        <p:sp>
          <p:nvSpPr>
            <p:cNvPr id="26" name="TextBox 126"/>
            <p:cNvSpPr txBox="1"/>
            <p:nvPr/>
          </p:nvSpPr>
          <p:spPr>
            <a:xfrm>
              <a:off x="1267390" y="3050281"/>
              <a:ext cx="409023" cy="279400"/>
            </a:xfrm>
            <a:prstGeom prst="rect">
              <a:avLst/>
            </a:prstGeom>
            <a:noFill/>
          </p:spPr>
          <p:txBody>
            <a:bodyPr wrap="square" lIns="0" tIns="0" rIns="0" bIns="0" rtlCol="0">
              <a:spAutoFit/>
            </a:bodyPr>
            <a:lstStyle/>
            <a:p>
              <a:pPr marL="0">
                <a:lnSpc>
                  <a:spcPct val="101000"/>
                </a:lnSpc>
              </a:pPr>
              <a:r>
                <a:rPr lang="zh-CN" altLang="en-US" sz="1800" b="1" spc="200" dirty="0">
                  <a:solidFill>
                    <a:srgbClr val="FFFFFF"/>
                  </a:solidFill>
                  <a:latin typeface="宋体" panose="02010600030101010101" pitchFamily="2" charset="-122"/>
                  <a:ea typeface="宋体" panose="02010600030101010101" pitchFamily="2" charset="-122"/>
                </a:rPr>
                <a:t>0</a:t>
              </a:r>
              <a:r>
                <a:rPr lang="en-US" altLang="zh-CN" sz="1800" b="1" spc="200" dirty="0">
                  <a:solidFill>
                    <a:srgbClr val="FFFFFF"/>
                  </a:solidFill>
                  <a:latin typeface="宋体" panose="02010600030101010101" pitchFamily="2" charset="-122"/>
                  <a:ea typeface="宋体" panose="02010600030101010101" pitchFamily="2" charset="-122"/>
                </a:rPr>
                <a:t>1</a:t>
              </a:r>
              <a:endParaRPr lang="en-US" altLang="zh-CN" sz="1800" b="1" spc="200" dirty="0">
                <a:solidFill>
                  <a:srgbClr val="FFFFFF"/>
                </a:solidFill>
                <a:latin typeface="宋体" panose="02010600030101010101" pitchFamily="2" charset="-122"/>
                <a:ea typeface="宋体" panose="02010600030101010101" pitchFamily="2" charset="-122"/>
              </a:endParaRPr>
            </a:p>
          </p:txBody>
        </p:sp>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736465"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三</a:t>
            </a:r>
            <a:r>
              <a:rPr lang="zh-CN" altLang="en-US" sz="2400" b="1" dirty="0" smtClean="0"/>
              <a:t>、名片礼</a:t>
            </a:r>
            <a:endParaRPr lang="zh-CN" altLang="en-US" sz="2400" b="1" dirty="0"/>
          </a:p>
        </p:txBody>
      </p:sp>
      <p:sp>
        <p:nvSpPr>
          <p:cNvPr id="4" name="标题 6"/>
          <p:cNvSpPr>
            <a:spLocks noGrp="1"/>
          </p:cNvSpPr>
          <p:nvPr>
            <p:ph type="title"/>
          </p:nvPr>
        </p:nvSpPr>
        <p:spPr>
          <a:xfrm>
            <a:off x="1705510" y="1580622"/>
            <a:ext cx="2726952" cy="933450"/>
          </a:xfrm>
        </p:spPr>
        <p:txBody>
          <a:bodyPr>
            <a:normAutofit fontScale="90000"/>
          </a:bodyPr>
          <a:lstStyle/>
          <a:p>
            <a:br>
              <a:rPr lang="en-US" altLang="zh-CN" noProof="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br>
            <a:r>
              <a:rPr lang="en-US" altLang="zh-CN" noProof="0" dirty="0" err="1">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名片</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设计原则</a:t>
            </a:r>
            <a:b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br>
            <a:endParaRPr lang="zh-CN" altLang="en-US" dirty="0"/>
          </a:p>
        </p:txBody>
      </p:sp>
      <p:sp>
        <p:nvSpPr>
          <p:cNvPr id="6" name="Text1"/>
          <p:cNvSpPr txBox="1"/>
          <p:nvPr>
            <p:custDataLst>
              <p:tags r:id="rId1"/>
            </p:custDataLst>
          </p:nvPr>
        </p:nvSpPr>
        <p:spPr>
          <a:xfrm>
            <a:off x="2601745" y="3601448"/>
            <a:ext cx="570669" cy="553998"/>
          </a:xfrm>
          <a:prstGeom prst="rect">
            <a:avLst/>
          </a:prstGeom>
          <a:noFill/>
        </p:spPr>
        <p:txBody>
          <a:bodyPr wrap="none" lIns="0" tIns="0" rIns="0" bIns="0"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atin typeface="微软雅黑" panose="020B0503020204020204" charset="-122"/>
                <a:ea typeface="微软雅黑" panose="020B0503020204020204" charset="-122"/>
              </a:rPr>
              <a:t>01</a:t>
            </a:r>
            <a:endParaRPr lang="zh-CN" altLang="en-US" sz="3600" b="1" dirty="0">
              <a:latin typeface="微软雅黑" panose="020B0503020204020204" charset="-122"/>
              <a:ea typeface="微软雅黑" panose="020B0503020204020204" charset="-122"/>
            </a:endParaRPr>
          </a:p>
        </p:txBody>
      </p:sp>
      <p:sp>
        <p:nvSpPr>
          <p:cNvPr id="8" name="Text2"/>
          <p:cNvSpPr txBox="1"/>
          <p:nvPr>
            <p:custDataLst>
              <p:tags r:id="rId2"/>
            </p:custDataLst>
          </p:nvPr>
        </p:nvSpPr>
        <p:spPr>
          <a:xfrm>
            <a:off x="4567714" y="2606046"/>
            <a:ext cx="671549" cy="553998"/>
          </a:xfrm>
          <a:prstGeom prst="rect">
            <a:avLst/>
          </a:prstGeom>
          <a:noFill/>
        </p:spPr>
        <p:txBody>
          <a:bodyPr wrap="square" lIns="0" tIns="0" rIns="0" bIns="0"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atin typeface="微软雅黑" panose="020B0503020204020204" charset="-122"/>
                <a:ea typeface="微软雅黑" panose="020B0503020204020204" charset="-122"/>
              </a:rPr>
              <a:t>02</a:t>
            </a:r>
            <a:endParaRPr lang="zh-CN" altLang="en-US" sz="3600" b="1" dirty="0">
              <a:latin typeface="微软雅黑" panose="020B0503020204020204" charset="-122"/>
              <a:ea typeface="微软雅黑" panose="020B0503020204020204" charset="-122"/>
            </a:endParaRPr>
          </a:p>
        </p:txBody>
      </p:sp>
      <p:sp>
        <p:nvSpPr>
          <p:cNvPr id="9" name="Text3"/>
          <p:cNvSpPr txBox="1"/>
          <p:nvPr>
            <p:custDataLst>
              <p:tags r:id="rId3"/>
            </p:custDataLst>
          </p:nvPr>
        </p:nvSpPr>
        <p:spPr>
          <a:xfrm>
            <a:off x="8708662" y="1481504"/>
            <a:ext cx="671549" cy="553998"/>
          </a:xfrm>
          <a:prstGeom prst="rect">
            <a:avLst/>
          </a:prstGeom>
          <a:noFill/>
        </p:spPr>
        <p:txBody>
          <a:bodyPr wrap="square" lIns="0" tIns="0" rIns="0" bIns="0"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a:latin typeface="微软雅黑" panose="020B0503020204020204" charset="-122"/>
                <a:ea typeface="微软雅黑" panose="020B0503020204020204" charset="-122"/>
              </a:rPr>
              <a:t>03</a:t>
            </a:r>
            <a:endParaRPr lang="zh-CN" altLang="en-US" sz="3600" b="1">
              <a:latin typeface="微软雅黑" panose="020B0503020204020204" charset="-122"/>
              <a:ea typeface="微软雅黑" panose="020B0503020204020204" charset="-122"/>
            </a:endParaRPr>
          </a:p>
        </p:txBody>
      </p:sp>
      <p:sp>
        <p:nvSpPr>
          <p:cNvPr id="10" name="Text5"/>
          <p:cNvSpPr/>
          <p:nvPr>
            <p:custDataLst>
              <p:tags r:id="rId4"/>
            </p:custDataLst>
          </p:nvPr>
        </p:nvSpPr>
        <p:spPr bwMode="auto">
          <a:xfrm>
            <a:off x="934882" y="4111631"/>
            <a:ext cx="3134360" cy="2275840"/>
          </a:xfrm>
          <a:prstGeom prst="rect">
            <a:avLst/>
          </a:prstGeom>
          <a:solidFill>
            <a:schemeClr val="accent1">
              <a:lumMod val="40000"/>
              <a:lumOff val="60000"/>
            </a:schemeClr>
          </a:solidFill>
          <a:ln w="25400">
            <a:noFill/>
            <a:miter lim="800000"/>
          </a:ln>
        </p:spPr>
        <p:txBody>
          <a:bodyPr lIns="0" tIns="0" rIns="0" bIns="0">
            <a:scene3d>
              <a:camera prst="orthographicFront"/>
              <a:lightRig rig="threePt" dir="t"/>
            </a:scene3d>
          </a:bodyPr>
          <a:lstStyle>
            <a:defPPr>
              <a:defRPr lang="zh-CN"/>
            </a:defPPr>
            <a:lvl1pPr marL="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1pPr>
            <a:lvl2pPr marL="57594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2pPr>
            <a:lvl3pPr marL="115189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3pPr>
            <a:lvl4pPr marL="172847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4pPr>
            <a:lvl5pPr marL="230441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5pPr>
            <a:lvl6pPr marL="288036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6pPr>
            <a:lvl7pPr marL="3456305"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7pPr>
            <a:lvl8pPr marL="403225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8pPr>
            <a:lvl9pPr marL="460883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9pPr>
          </a:lstStyle>
          <a:p>
            <a:pPr defTabSz="914400" fontAlgn="auto">
              <a:spcBef>
                <a:spcPct val="0"/>
              </a:spcBef>
              <a:spcAft>
                <a:spcPct val="0"/>
              </a:spcAft>
              <a:defRPr/>
            </a:pPr>
            <a:endParaRPr lang="en-US" sz="1400" kern="0">
              <a:ln w="22225">
                <a:solidFill>
                  <a:schemeClr val="accent2"/>
                </a:solidFill>
                <a:prstDash val="solid"/>
              </a:ln>
              <a:solidFill>
                <a:schemeClr val="accent2">
                  <a:lumMod val="40000"/>
                  <a:lumOff val="60000"/>
                </a:schemeClr>
              </a:solidFill>
              <a:effectLst/>
              <a:latin typeface="Calibri" panose="020F0502020204030204"/>
            </a:endParaRPr>
          </a:p>
        </p:txBody>
      </p:sp>
      <p:sp>
        <p:nvSpPr>
          <p:cNvPr id="11" name="Freeform 10"/>
          <p:cNvSpPr/>
          <p:nvPr>
            <p:custDataLst>
              <p:tags r:id="rId5"/>
            </p:custDataLst>
          </p:nvPr>
        </p:nvSpPr>
        <p:spPr bwMode="auto">
          <a:xfrm>
            <a:off x="3213262" y="5377821"/>
            <a:ext cx="855980" cy="925195"/>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3"/>
          </a:solidFill>
          <a:ln>
            <a:noFill/>
          </a:ln>
        </p:spPr>
        <p:txBody>
          <a:bodyPr lIns="0" tIns="0" rIns="0" bIns="0"/>
          <a:lstStyle>
            <a:defPPr>
              <a:defRPr lang="zh-CN"/>
            </a:defPPr>
            <a:lvl1pPr marL="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1pPr>
            <a:lvl2pPr marL="57594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2pPr>
            <a:lvl3pPr marL="115189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3pPr>
            <a:lvl4pPr marL="172847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4pPr>
            <a:lvl5pPr marL="230441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5pPr>
            <a:lvl6pPr marL="288036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6pPr>
            <a:lvl7pPr marL="3456305"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7pPr>
            <a:lvl8pPr marL="403225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8pPr>
            <a:lvl9pPr marL="460883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9pPr>
          </a:lstStyle>
          <a:p>
            <a:pPr defTabSz="914400" fontAlgn="auto">
              <a:spcBef>
                <a:spcPct val="0"/>
              </a:spcBef>
              <a:spcAft>
                <a:spcPct val="0"/>
              </a:spcAft>
              <a:defRPr/>
            </a:pPr>
            <a:endParaRPr lang="en-US" sz="1400" kern="0">
              <a:solidFill>
                <a:prstClr val="black"/>
              </a:solidFill>
              <a:latin typeface="Calibri" panose="020F0502020204030204"/>
            </a:endParaRPr>
          </a:p>
        </p:txBody>
      </p:sp>
      <p:sp>
        <p:nvSpPr>
          <p:cNvPr id="12" name="Text6"/>
          <p:cNvSpPr/>
          <p:nvPr>
            <p:custDataLst>
              <p:tags r:id="rId6"/>
            </p:custDataLst>
          </p:nvPr>
        </p:nvSpPr>
        <p:spPr bwMode="auto">
          <a:xfrm>
            <a:off x="3211992" y="3101981"/>
            <a:ext cx="2717165" cy="2275840"/>
          </a:xfrm>
          <a:prstGeom prst="rect">
            <a:avLst/>
          </a:prstGeom>
          <a:solidFill>
            <a:schemeClr val="accent2">
              <a:lumMod val="20000"/>
              <a:lumOff val="80000"/>
            </a:schemeClr>
          </a:solidFill>
          <a:ln w="25400">
            <a:noFill/>
            <a:miter lim="800000"/>
          </a:ln>
        </p:spPr>
        <p:txBody>
          <a:bodyPr lIns="0" tIns="0" rIns="0" bIns="0"/>
          <a:lstStyle>
            <a:defPPr>
              <a:defRPr lang="zh-CN"/>
            </a:defPPr>
            <a:lvl1pPr marL="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1pPr>
            <a:lvl2pPr marL="57594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2pPr>
            <a:lvl3pPr marL="115189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3pPr>
            <a:lvl4pPr marL="172847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4pPr>
            <a:lvl5pPr marL="230441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5pPr>
            <a:lvl6pPr marL="288036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6pPr>
            <a:lvl7pPr marL="3456305"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7pPr>
            <a:lvl8pPr marL="403225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8pPr>
            <a:lvl9pPr marL="460883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9pPr>
          </a:lstStyle>
          <a:p>
            <a:pPr defTabSz="914400" fontAlgn="auto">
              <a:spcBef>
                <a:spcPct val="0"/>
              </a:spcBef>
              <a:spcAft>
                <a:spcPct val="0"/>
              </a:spcAft>
              <a:defRPr/>
            </a:pPr>
            <a:endParaRPr lang="en-US" sz="1400" kern="0">
              <a:solidFill>
                <a:prstClr val="black"/>
              </a:solidFill>
              <a:latin typeface="Calibri" panose="020F0502020204030204"/>
            </a:endParaRPr>
          </a:p>
        </p:txBody>
      </p:sp>
      <p:sp>
        <p:nvSpPr>
          <p:cNvPr id="13" name="Freeform 12"/>
          <p:cNvSpPr/>
          <p:nvPr>
            <p:custDataLst>
              <p:tags r:id="rId7"/>
            </p:custDataLst>
          </p:nvPr>
        </p:nvSpPr>
        <p:spPr bwMode="auto">
          <a:xfrm>
            <a:off x="5261772" y="4561846"/>
            <a:ext cx="667385" cy="815975"/>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3"/>
          </a:solidFill>
          <a:ln>
            <a:noFill/>
          </a:ln>
        </p:spPr>
        <p:txBody>
          <a:bodyPr lIns="0" tIns="0" rIns="0" bIns="0"/>
          <a:lstStyle>
            <a:defPPr>
              <a:defRPr lang="zh-CN"/>
            </a:defPPr>
            <a:lvl1pPr marL="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1pPr>
            <a:lvl2pPr marL="57594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2pPr>
            <a:lvl3pPr marL="115189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3pPr>
            <a:lvl4pPr marL="172847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4pPr>
            <a:lvl5pPr marL="230441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5pPr>
            <a:lvl6pPr marL="288036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6pPr>
            <a:lvl7pPr marL="3456305"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7pPr>
            <a:lvl8pPr marL="403225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8pPr>
            <a:lvl9pPr marL="460883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9pPr>
          </a:lstStyle>
          <a:p>
            <a:pPr defTabSz="914400" fontAlgn="auto">
              <a:spcBef>
                <a:spcPct val="0"/>
              </a:spcBef>
              <a:spcAft>
                <a:spcPct val="0"/>
              </a:spcAft>
              <a:defRPr/>
            </a:pPr>
            <a:endParaRPr lang="en-US" sz="1400" kern="0">
              <a:solidFill>
                <a:prstClr val="black"/>
              </a:solidFill>
              <a:latin typeface="Calibri" panose="020F0502020204030204"/>
            </a:endParaRPr>
          </a:p>
        </p:txBody>
      </p:sp>
      <p:sp>
        <p:nvSpPr>
          <p:cNvPr id="14" name="Text5"/>
          <p:cNvSpPr/>
          <p:nvPr>
            <p:custDataLst>
              <p:tags r:id="rId8"/>
            </p:custDataLst>
          </p:nvPr>
        </p:nvSpPr>
        <p:spPr bwMode="auto">
          <a:xfrm>
            <a:off x="5261772" y="2291086"/>
            <a:ext cx="3246755" cy="2275840"/>
          </a:xfrm>
          <a:prstGeom prst="rect">
            <a:avLst/>
          </a:prstGeom>
          <a:solidFill>
            <a:schemeClr val="accent3">
              <a:lumMod val="20000"/>
              <a:lumOff val="80000"/>
            </a:schemeClr>
          </a:solidFill>
          <a:ln w="25400">
            <a:noFill/>
            <a:miter lim="800000"/>
          </a:ln>
        </p:spPr>
        <p:txBody>
          <a:bodyPr lIns="0" tIns="0" rIns="0" bIns="0">
            <a:scene3d>
              <a:camera prst="orthographicFront"/>
              <a:lightRig rig="threePt" dir="t"/>
            </a:scene3d>
          </a:bodyPr>
          <a:lstStyle>
            <a:defPPr>
              <a:defRPr lang="zh-CN"/>
            </a:defPPr>
            <a:lvl1pPr marL="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1pPr>
            <a:lvl2pPr marL="57594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2pPr>
            <a:lvl3pPr marL="115189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3pPr>
            <a:lvl4pPr marL="172847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4pPr>
            <a:lvl5pPr marL="230441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5pPr>
            <a:lvl6pPr marL="288036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6pPr>
            <a:lvl7pPr marL="3456305"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7pPr>
            <a:lvl8pPr marL="403225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8pPr>
            <a:lvl9pPr marL="460883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9pPr>
          </a:lstStyle>
          <a:p>
            <a:pPr defTabSz="914400" fontAlgn="auto">
              <a:spcBef>
                <a:spcPct val="0"/>
              </a:spcBef>
              <a:spcAft>
                <a:spcPct val="0"/>
              </a:spcAft>
              <a:defRPr/>
            </a:pPr>
            <a:endParaRPr lang="en-US" sz="1400" kern="0">
              <a:ln w="22225">
                <a:solidFill>
                  <a:schemeClr val="accent2"/>
                </a:solidFill>
                <a:prstDash val="solid"/>
              </a:ln>
              <a:solidFill>
                <a:schemeClr val="accent2">
                  <a:lumMod val="40000"/>
                  <a:lumOff val="60000"/>
                </a:schemeClr>
              </a:solidFill>
              <a:effectLst/>
              <a:latin typeface="Calibri" panose="020F0502020204030204"/>
            </a:endParaRPr>
          </a:p>
        </p:txBody>
      </p:sp>
      <p:sp>
        <p:nvSpPr>
          <p:cNvPr id="15" name="Text7"/>
          <p:cNvSpPr/>
          <p:nvPr>
            <p:custDataLst>
              <p:tags r:id="rId9"/>
            </p:custDataLst>
          </p:nvPr>
        </p:nvSpPr>
        <p:spPr bwMode="auto">
          <a:xfrm>
            <a:off x="7651912" y="982351"/>
            <a:ext cx="3629660" cy="3247390"/>
          </a:xfrm>
          <a:prstGeom prst="rightArrow">
            <a:avLst>
              <a:gd name="adj1" fmla="val 69463"/>
              <a:gd name="adj2" fmla="val 28319"/>
            </a:avLst>
          </a:prstGeom>
          <a:solidFill>
            <a:schemeClr val="accent1">
              <a:lumMod val="20000"/>
              <a:lumOff val="80000"/>
            </a:schemeClr>
          </a:solidFill>
          <a:ln w="25400">
            <a:noFill/>
            <a:miter lim="800000"/>
          </a:ln>
        </p:spPr>
        <p:txBody>
          <a:bodyPr lIns="0" tIns="0" rIns="0" bIns="0"/>
          <a:lstStyle>
            <a:defPPr>
              <a:defRPr lang="zh-CN"/>
            </a:defPPr>
            <a:lvl1pPr marL="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1pPr>
            <a:lvl2pPr marL="57594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2pPr>
            <a:lvl3pPr marL="115189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3pPr>
            <a:lvl4pPr marL="172847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4pPr>
            <a:lvl5pPr marL="230441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5pPr>
            <a:lvl6pPr marL="288036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6pPr>
            <a:lvl7pPr marL="3456305"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7pPr>
            <a:lvl8pPr marL="403225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8pPr>
            <a:lvl9pPr marL="460883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9pPr>
          </a:lstStyle>
          <a:p>
            <a:pPr defTabSz="914400" fontAlgn="auto">
              <a:spcBef>
                <a:spcPct val="0"/>
              </a:spcBef>
              <a:spcAft>
                <a:spcPct val="0"/>
              </a:spcAft>
              <a:defRPr/>
            </a:pPr>
            <a:endParaRPr lang="en-US" sz="1400" kern="0">
              <a:solidFill>
                <a:prstClr val="black"/>
              </a:solidFill>
              <a:latin typeface="Calibri" panose="020F0502020204030204"/>
            </a:endParaRPr>
          </a:p>
        </p:txBody>
      </p:sp>
      <p:sp>
        <p:nvSpPr>
          <p:cNvPr id="16" name="Text8"/>
          <p:cNvSpPr txBox="1"/>
          <p:nvPr>
            <p:custDataLst>
              <p:tags r:id="rId10"/>
            </p:custDataLst>
          </p:nvPr>
        </p:nvSpPr>
        <p:spPr>
          <a:xfrm>
            <a:off x="934882" y="4566926"/>
            <a:ext cx="2277745" cy="1795780"/>
          </a:xfrm>
          <a:prstGeom prst="rect">
            <a:avLst/>
          </a:prstGeom>
          <a:noFill/>
        </p:spPr>
        <p:txBody>
          <a:bodyPr wrap="square" rtlCol="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500">
                <a:solidFill>
                  <a:schemeClr val="tx2"/>
                </a:solidFill>
                <a:latin typeface="微软雅黑" panose="020B0503020204020204" charset="-122"/>
                <a:ea typeface="微软雅黑" panose="020B0503020204020204" charset="-122"/>
              </a:rPr>
              <a:t>名片设计元素应简洁，名片设计应包含明确的设计元素，如图案、标志及版式布局等，这些元素需要结合个人或企业的品牌形象来确定，以在短时间内引起他人的注意。</a:t>
            </a:r>
            <a:endParaRPr lang="en-US" altLang="zh-CN" sz="1500">
              <a:solidFill>
                <a:schemeClr val="tx2"/>
              </a:solidFill>
              <a:latin typeface="微软雅黑" panose="020B0503020204020204" charset="-122"/>
              <a:ea typeface="微软雅黑" panose="020B0503020204020204" charset="-122"/>
            </a:endParaRPr>
          </a:p>
        </p:txBody>
      </p:sp>
      <p:sp>
        <p:nvSpPr>
          <p:cNvPr id="17" name="Text9"/>
          <p:cNvSpPr txBox="1"/>
          <p:nvPr>
            <p:custDataLst>
              <p:tags r:id="rId11"/>
            </p:custDataLst>
          </p:nvPr>
        </p:nvSpPr>
        <p:spPr>
          <a:xfrm>
            <a:off x="934882" y="4229746"/>
            <a:ext cx="2355578" cy="337276"/>
          </a:xfrm>
          <a:prstGeom prst="rect">
            <a:avLst/>
          </a:prstGeom>
          <a:noFill/>
        </p:spPr>
        <p:txBody>
          <a:bodyPr wrap="square" rtlCol="0" anchor="ctr" anchorCtr="0">
            <a:normAutofit fontScale="8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charset="-122"/>
                <a:ea typeface="微软雅黑" panose="020B0503020204020204" charset="-122"/>
              </a:rPr>
              <a:t>设计元素的重要性</a:t>
            </a:r>
            <a:endParaRPr lang="zh-CN" altLang="en-US" sz="2000" b="1">
              <a:solidFill>
                <a:schemeClr val="tx2"/>
              </a:solidFill>
              <a:latin typeface="微软雅黑" panose="020B0503020204020204" charset="-122"/>
              <a:ea typeface="微软雅黑" panose="020B0503020204020204" charset="-122"/>
            </a:endParaRPr>
          </a:p>
        </p:txBody>
      </p:sp>
      <p:sp>
        <p:nvSpPr>
          <p:cNvPr id="18" name="Text10"/>
          <p:cNvSpPr txBox="1"/>
          <p:nvPr>
            <p:custDataLst>
              <p:tags r:id="rId12"/>
            </p:custDataLst>
          </p:nvPr>
        </p:nvSpPr>
        <p:spPr>
          <a:xfrm>
            <a:off x="3212627" y="3743966"/>
            <a:ext cx="2159635" cy="163385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zh-CN" altLang="en-US" sz="1200">
                <a:solidFill>
                  <a:schemeClr val="tx2"/>
                </a:solidFill>
                <a:latin typeface="微软雅黑" panose="020B0503020204020204" charset="-122"/>
                <a:ea typeface="微软雅黑" panose="020B0503020204020204" charset="-122"/>
              </a:rPr>
              <a:t>色</a:t>
            </a:r>
            <a:r>
              <a:rPr lang="en-US" altLang="zh-CN" sz="1200">
                <a:solidFill>
                  <a:schemeClr val="tx2"/>
                </a:solidFill>
                <a:latin typeface="微软雅黑" panose="020B0503020204020204" charset="-122"/>
                <a:ea typeface="微软雅黑" panose="020B0503020204020204" charset="-122"/>
              </a:rPr>
              <a:t>彩对比度对于名片的可读性至关重要，高对比度的色彩组合有助于突出重要信息。同时，不同的色彩能够传达出专业、信任或是创意等不同的品牌形象。</a:t>
            </a:r>
            <a:endParaRPr lang="en-US" altLang="zh-CN" sz="1200">
              <a:solidFill>
                <a:schemeClr val="tx2"/>
              </a:solidFill>
              <a:latin typeface="微软雅黑" panose="020B0503020204020204" charset="-122"/>
              <a:ea typeface="微软雅黑" panose="020B0503020204020204" charset="-122"/>
            </a:endParaRPr>
          </a:p>
        </p:txBody>
      </p:sp>
      <p:sp>
        <p:nvSpPr>
          <p:cNvPr id="19" name="Text11"/>
          <p:cNvSpPr txBox="1"/>
          <p:nvPr>
            <p:custDataLst>
              <p:tags r:id="rId13"/>
            </p:custDataLst>
          </p:nvPr>
        </p:nvSpPr>
        <p:spPr>
          <a:xfrm>
            <a:off x="3016833" y="3335244"/>
            <a:ext cx="2355578" cy="337276"/>
          </a:xfrm>
          <a:prstGeom prst="rect">
            <a:avLst/>
          </a:prstGeom>
          <a:noFill/>
        </p:spPr>
        <p:txBody>
          <a:bodyPr wrap="square" rtlCol="0" anchor="ctr"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charset="-122"/>
                <a:ea typeface="微软雅黑" panose="020B0503020204020204" charset="-122"/>
              </a:rPr>
              <a:t>色彩搭配技巧</a:t>
            </a:r>
            <a:endParaRPr lang="zh-CN" altLang="en-US" sz="2000" b="1">
              <a:solidFill>
                <a:schemeClr val="tx2"/>
              </a:solidFill>
              <a:latin typeface="微软雅黑" panose="020B0503020204020204" charset="-122"/>
              <a:ea typeface="微软雅黑" panose="020B0503020204020204" charset="-122"/>
            </a:endParaRPr>
          </a:p>
        </p:txBody>
      </p:sp>
      <p:sp>
        <p:nvSpPr>
          <p:cNvPr id="20" name="Text12"/>
          <p:cNvSpPr txBox="1"/>
          <p:nvPr>
            <p:custDataLst>
              <p:tags r:id="rId14"/>
            </p:custDataLst>
          </p:nvPr>
        </p:nvSpPr>
        <p:spPr>
          <a:xfrm>
            <a:off x="7883687" y="2038356"/>
            <a:ext cx="2834640" cy="1633855"/>
          </a:xfrm>
          <a:prstGeom prst="rect">
            <a:avLst/>
          </a:prstGeom>
          <a:noFill/>
        </p:spPr>
        <p:txBody>
          <a:bodyPr wrap="square" rtlCol="0">
            <a:normAutofit fontScale="80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500">
                <a:solidFill>
                  <a:schemeClr val="tx2"/>
                </a:solidFill>
                <a:latin typeface="微软雅黑" panose="020B0503020204020204" charset="-122"/>
                <a:ea typeface="微软雅黑" panose="020B0503020204020204" charset="-122"/>
                <a:sym typeface="+mn-ea"/>
              </a:rPr>
              <a:t>名片的制作工艺对最终成品的质感起到了决定性作用。高质量的纸张不仅能增强名片的耐用性，也为名片增添了触觉体验。特殊材质或工艺，如烫金、压花等，能够使名片在手中的持感更加独特。</a:t>
            </a:r>
            <a:endParaRPr lang="en-US" altLang="zh-CN" sz="1500">
              <a:solidFill>
                <a:schemeClr val="tx2"/>
              </a:solidFill>
              <a:latin typeface="微软雅黑" panose="020B0503020204020204" charset="-122"/>
              <a:ea typeface="微软雅黑" panose="020B0503020204020204" charset="-122"/>
              <a:sym typeface="+mn-ea"/>
            </a:endParaRPr>
          </a:p>
        </p:txBody>
      </p:sp>
      <p:sp>
        <p:nvSpPr>
          <p:cNvPr id="21" name="Text13"/>
          <p:cNvSpPr txBox="1"/>
          <p:nvPr>
            <p:custDataLst>
              <p:tags r:id="rId15"/>
            </p:custDataLst>
          </p:nvPr>
        </p:nvSpPr>
        <p:spPr>
          <a:xfrm>
            <a:off x="7883687" y="1581791"/>
            <a:ext cx="2534285" cy="337185"/>
          </a:xfrm>
          <a:prstGeom prst="rect">
            <a:avLst/>
          </a:prstGeom>
          <a:noFill/>
        </p:spPr>
        <p:txBody>
          <a:bodyPr wrap="square" rtlCol="0" anchor="ctr" anchorCtr="0">
            <a:normAutofit fontScale="8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charset="-122"/>
                <a:ea typeface="微软雅黑" panose="020B0503020204020204" charset="-122"/>
              </a:rPr>
              <a:t>制作工艺的选择</a:t>
            </a:r>
            <a:endParaRPr lang="zh-CN" altLang="en-US" sz="2000" b="1">
              <a:solidFill>
                <a:schemeClr val="tx2"/>
              </a:solidFill>
              <a:latin typeface="微软雅黑" panose="020B0503020204020204" charset="-122"/>
              <a:ea typeface="微软雅黑" panose="020B0503020204020204" charset="-122"/>
            </a:endParaRPr>
          </a:p>
        </p:txBody>
      </p:sp>
      <p:sp>
        <p:nvSpPr>
          <p:cNvPr id="22" name="Text1"/>
          <p:cNvSpPr txBox="1"/>
          <p:nvPr>
            <p:custDataLst>
              <p:tags r:id="rId16"/>
            </p:custDataLst>
          </p:nvPr>
        </p:nvSpPr>
        <p:spPr>
          <a:xfrm>
            <a:off x="7002088" y="1770348"/>
            <a:ext cx="570669" cy="553998"/>
          </a:xfrm>
          <a:prstGeom prst="rect">
            <a:avLst/>
          </a:prstGeom>
          <a:noFill/>
        </p:spPr>
        <p:txBody>
          <a:bodyPr wrap="none" lIns="0" tIns="0" rIns="0" bIns="0"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atin typeface="微软雅黑" panose="020B0503020204020204" charset="-122"/>
                <a:ea typeface="微软雅黑" panose="020B0503020204020204" charset="-122"/>
              </a:rPr>
              <a:t>03</a:t>
            </a:r>
            <a:endParaRPr lang="zh-CN" altLang="en-US" sz="3600" b="1" dirty="0">
              <a:latin typeface="微软雅黑" panose="020B0503020204020204" charset="-122"/>
              <a:ea typeface="微软雅黑" panose="020B0503020204020204" charset="-122"/>
            </a:endParaRPr>
          </a:p>
        </p:txBody>
      </p:sp>
      <p:sp>
        <p:nvSpPr>
          <p:cNvPr id="23" name="Freeform 12"/>
          <p:cNvSpPr/>
          <p:nvPr>
            <p:custDataLst>
              <p:tags r:id="rId17"/>
            </p:custDataLst>
          </p:nvPr>
        </p:nvSpPr>
        <p:spPr bwMode="auto">
          <a:xfrm>
            <a:off x="7651912" y="3743966"/>
            <a:ext cx="875665" cy="82296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3"/>
          </a:solidFill>
          <a:ln>
            <a:noFill/>
          </a:ln>
        </p:spPr>
        <p:txBody>
          <a:bodyPr lIns="0" tIns="0" rIns="0" bIns="0"/>
          <a:lstStyle>
            <a:defPPr>
              <a:defRPr lang="zh-CN"/>
            </a:defPPr>
            <a:lvl1pPr marL="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1pPr>
            <a:lvl2pPr marL="57594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2pPr>
            <a:lvl3pPr marL="115189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3pPr>
            <a:lvl4pPr marL="1728470"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4pPr>
            <a:lvl5pPr marL="2304415" algn="l" defTabSz="914400" rtl="0" eaLnBrk="1" fontAlgn="base" latinLnBrk="0" hangingPunct="1">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5pPr>
            <a:lvl6pPr marL="288036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6pPr>
            <a:lvl7pPr marL="3456305"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7pPr>
            <a:lvl8pPr marL="403225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8pPr>
            <a:lvl9pPr marL="4608830" algn="l" defTabSz="1151890" rtl="0" eaLnBrk="1" latinLnBrk="0" hangingPunct="1">
              <a:defRPr sz="1800" kern="1200">
                <a:solidFill>
                  <a:schemeClr val="tx1"/>
                </a:solidFill>
                <a:latin typeface="Arial" panose="020B0604020202020204" pitchFamily="34" charset="0"/>
                <a:ea typeface="宋体" panose="02010600030101010101" pitchFamily="2" charset="-122"/>
                <a:cs typeface="+mn-cs"/>
              </a:defRPr>
            </a:lvl9pPr>
          </a:lstStyle>
          <a:p>
            <a:pPr defTabSz="914400" fontAlgn="auto">
              <a:spcBef>
                <a:spcPct val="0"/>
              </a:spcBef>
              <a:spcAft>
                <a:spcPct val="0"/>
              </a:spcAft>
              <a:defRPr/>
            </a:pPr>
            <a:endParaRPr lang="en-US" sz="1400" kern="0">
              <a:solidFill>
                <a:prstClr val="black"/>
              </a:solidFill>
              <a:latin typeface="Calibri" panose="020F0502020204030204"/>
            </a:endParaRPr>
          </a:p>
        </p:txBody>
      </p:sp>
      <p:sp>
        <p:nvSpPr>
          <p:cNvPr id="24" name="Text8"/>
          <p:cNvSpPr txBox="1"/>
          <p:nvPr>
            <p:custDataLst>
              <p:tags r:id="rId18"/>
            </p:custDataLst>
          </p:nvPr>
        </p:nvSpPr>
        <p:spPr>
          <a:xfrm>
            <a:off x="5672617" y="2847981"/>
            <a:ext cx="2066925" cy="1633855"/>
          </a:xfrm>
          <a:prstGeom prst="rect">
            <a:avLst/>
          </a:prstGeom>
          <a:noFill/>
        </p:spPr>
        <p:txBody>
          <a:bodyPr wrap="square" rtlCol="0">
            <a:normAutofit fontScale="80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300"/>
              </a:spcBef>
              <a:spcAft>
                <a:spcPts val="300"/>
              </a:spcAft>
            </a:pPr>
            <a:r>
              <a:rPr lang="en-US" altLang="zh-CN" sz="1500">
                <a:solidFill>
                  <a:schemeClr val="tx2"/>
                </a:solidFill>
                <a:latin typeface="微软雅黑" panose="020B0503020204020204" charset="-122"/>
                <a:ea typeface="微软雅黑" panose="020B0503020204020204" charset="-122"/>
              </a:rPr>
              <a:t>字体大小必须适中，确保名片上的文字在不同光线条件下都能被清晰阅读。合理的排版能够引导观众目光流动，增加名片的可读性和吸引力。</a:t>
            </a:r>
            <a:endParaRPr lang="en-US" altLang="zh-CN" sz="1500">
              <a:solidFill>
                <a:schemeClr val="tx2"/>
              </a:solidFill>
              <a:latin typeface="微软雅黑" panose="020B0503020204020204" charset="-122"/>
              <a:ea typeface="微软雅黑" panose="020B0503020204020204" charset="-122"/>
            </a:endParaRPr>
          </a:p>
        </p:txBody>
      </p:sp>
      <p:sp>
        <p:nvSpPr>
          <p:cNvPr id="25" name="Text9"/>
          <p:cNvSpPr txBox="1"/>
          <p:nvPr>
            <p:custDataLst>
              <p:tags r:id="rId19"/>
            </p:custDataLst>
          </p:nvPr>
        </p:nvSpPr>
        <p:spPr>
          <a:xfrm>
            <a:off x="5296062" y="2364751"/>
            <a:ext cx="2355578" cy="337276"/>
          </a:xfrm>
          <a:prstGeom prst="rect">
            <a:avLst/>
          </a:prstGeom>
          <a:noFill/>
        </p:spPr>
        <p:txBody>
          <a:bodyPr wrap="square" rtlCol="0" anchor="ctr" anchorCtr="0">
            <a:normAutofit fontScale="8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a:solidFill>
                  <a:schemeClr val="tx2"/>
                </a:solidFill>
                <a:latin typeface="微软雅黑" panose="020B0503020204020204" charset="-122"/>
                <a:ea typeface="微软雅黑" panose="020B0503020204020204" charset="-122"/>
              </a:rPr>
              <a:t>字体选择与排版</a:t>
            </a:r>
            <a:endParaRPr lang="zh-CN" altLang="en-US" sz="2000" b="1">
              <a:solidFill>
                <a:schemeClr val="tx2"/>
              </a:solidFill>
              <a:latin typeface="微软雅黑" panose="020B0503020204020204" charset="-122"/>
              <a:ea typeface="微软雅黑" panose="020B0503020204020204" charset="-122"/>
            </a:endParaRPr>
          </a:p>
        </p:txBody>
      </p:sp>
      <p:sp>
        <p:nvSpPr>
          <p:cNvPr id="26" name="Text1"/>
          <p:cNvSpPr txBox="1"/>
          <p:nvPr>
            <p:custDataLst>
              <p:tags r:id="rId20"/>
            </p:custDataLst>
          </p:nvPr>
        </p:nvSpPr>
        <p:spPr>
          <a:xfrm>
            <a:off x="9760222" y="993139"/>
            <a:ext cx="570669" cy="553998"/>
          </a:xfrm>
          <a:prstGeom prst="rect">
            <a:avLst/>
          </a:prstGeom>
          <a:noFill/>
        </p:spPr>
        <p:txBody>
          <a:bodyPr wrap="none" lIns="0" tIns="0" rIns="0" bIns="0"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atin typeface="微软雅黑" panose="020B0503020204020204" charset="-122"/>
                <a:ea typeface="微软雅黑" panose="020B0503020204020204" charset="-122"/>
              </a:rPr>
              <a:t>04</a:t>
            </a:r>
            <a:endParaRPr lang="zh-CN" altLang="en-US" sz="3600" b="1" dirty="0">
              <a:latin typeface="微软雅黑" panose="020B0503020204020204" charset="-122"/>
              <a:ea typeface="微软雅黑" panose="020B0503020204020204"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765040"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三</a:t>
            </a:r>
            <a:r>
              <a:rPr lang="zh-CN" altLang="en-US" sz="2400" b="1" dirty="0" smtClean="0"/>
              <a:t>、名片礼</a:t>
            </a:r>
            <a:endParaRPr lang="zh-CN" altLang="en-US" sz="2400" b="1" dirty="0"/>
          </a:p>
        </p:txBody>
      </p:sp>
      <p:sp>
        <p:nvSpPr>
          <p:cNvPr id="4" name="标题 4"/>
          <p:cNvSpPr>
            <a:spLocks noGrp="1"/>
          </p:cNvSpPr>
          <p:nvPr>
            <p:ph type="title"/>
          </p:nvPr>
        </p:nvSpPr>
        <p:spPr>
          <a:xfrm>
            <a:off x="5656621" y="1300578"/>
            <a:ext cx="2777166" cy="554355"/>
          </a:xfrm>
        </p:spPr>
        <p:txBody>
          <a:bodyPr>
            <a:normAutofit/>
          </a:bodyPr>
          <a:lstStyle/>
          <a:p>
            <a:r>
              <a:rPr lang="en-US" altLang="zh-CN" noProof="0" dirty="0" err="1" smtClean="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名片携带与保管</a:t>
            </a:r>
            <a:endParaRPr lang="zh-CN" altLang="en-US" dirty="0"/>
          </a:p>
        </p:txBody>
      </p:sp>
      <p:sp>
        <p:nvSpPr>
          <p:cNvPr id="6" name="Text2"/>
          <p:cNvSpPr txBox="1"/>
          <p:nvPr>
            <p:custDataLst>
              <p:tags r:id="rId1"/>
            </p:custDataLst>
          </p:nvPr>
        </p:nvSpPr>
        <p:spPr>
          <a:xfrm>
            <a:off x="1571348" y="2456734"/>
            <a:ext cx="9721049" cy="1792314"/>
          </a:xfrm>
          <a:prstGeom prst="rect">
            <a:avLst/>
          </a:prstGeom>
          <a:noFill/>
          <a:ln>
            <a:noFill/>
          </a:ln>
        </p:spPr>
        <p:txBody>
          <a:bodyPr spcFirstLastPara="1" wrap="square" lIns="60950" tIns="30466" rIns="60950" bIns="30466"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1.名片易取处</a:t>
            </a:r>
            <a:r>
              <a:rPr kumimoji="0" lang="zh-CN" altLang="en-US" sz="2000" b="1" i="0" u="none" strike="noStrike" kern="1200" cap="none" spc="0" normalizeH="0" baseline="0" noProof="0" dirty="0" smtClean="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存放：</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名片</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应放名片夹或西装内袋，便于快速取出，据调查，易取名片能</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提升</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第一印象专业度20%。</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2.避免硬物混</a:t>
            </a:r>
            <a:r>
              <a:rPr kumimoji="0" lang="zh-CN" altLang="en-US" sz="2000" b="1" i="0" u="none" strike="noStrike" kern="1200" cap="none" spc="0" normalizeH="0" baseline="0" noProof="0" dirty="0" smtClean="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放：</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与</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硬物混放损坏率高达30%，单独存放可保持名片完好无损，展现</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细致入微</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的职业素养。</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3.定期整理</a:t>
            </a:r>
            <a:r>
              <a:rPr kumimoji="0" lang="zh-CN" altLang="en-US" sz="2000" b="1" i="0" u="none" strike="noStrike" kern="1200" cap="none" spc="0" normalizeH="0" baseline="0" noProof="0" dirty="0" smtClean="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名片：</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每月</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整理一次，淘汰过期名片，保持名片夹整洁，提升工作效率</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约15</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%，形象更专业。</a:t>
            </a:r>
            <a:endPar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5570" y="4249048"/>
            <a:ext cx="4762500" cy="165735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820" y="467360"/>
            <a:ext cx="4707255" cy="93345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任务二：</a:t>
            </a:r>
            <a:r>
              <a:rPr lang="zh-CN" altLang="en-US" sz="3200" b="0" dirty="0" smtClean="0">
                <a:solidFill>
                  <a:schemeClr val="tx1"/>
                </a:solidFill>
                <a:latin typeface="方正粗黑宋简体" panose="02000000000000000000" charset="-122"/>
                <a:ea typeface="方正粗黑宋简体" panose="02000000000000000000" charset="-122"/>
                <a:sym typeface="+mn-ea"/>
              </a:rPr>
              <a:t>介绍握手</a:t>
            </a:r>
            <a:r>
              <a:rPr lang="zh-CN" altLang="en-US" sz="3200" b="0" dirty="0" smtClean="0">
                <a:solidFill>
                  <a:schemeClr val="tx1"/>
                </a:solidFill>
                <a:latin typeface="方正粗黑宋简体" panose="02000000000000000000" charset="-122"/>
                <a:ea typeface="方正粗黑宋简体" panose="02000000000000000000" charset="-122"/>
                <a:sym typeface="+mn-ea"/>
              </a:rPr>
              <a:t>名片</a:t>
            </a:r>
            <a:r>
              <a:rPr lang="zh-CN" altLang="en-US" sz="3200" b="0" dirty="0" smtClean="0">
                <a:solidFill>
                  <a:schemeClr val="tx1"/>
                </a:solidFill>
                <a:latin typeface="方正粗黑宋简体" panose="02000000000000000000" charset="-122"/>
                <a:ea typeface="方正粗黑宋简体" panose="02000000000000000000" charset="-122"/>
                <a:sym typeface="+mn-ea"/>
              </a:rPr>
              <a:t>礼</a:t>
            </a:r>
            <a:endParaRPr lang="zh-CN" altLang="en-US" dirty="0"/>
          </a:p>
        </p:txBody>
      </p:sp>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三</a:t>
            </a:r>
            <a:r>
              <a:rPr lang="zh-CN" altLang="en-US" sz="2400" b="1" dirty="0" smtClean="0"/>
              <a:t>、名片礼</a:t>
            </a:r>
            <a:endParaRPr lang="zh-CN" altLang="en-US" sz="2400" b="1" dirty="0"/>
          </a:p>
        </p:txBody>
      </p:sp>
      <p:sp>
        <p:nvSpPr>
          <p:cNvPr id="8" name="标题 1"/>
          <p:cNvSpPr>
            <a:spLocks noGrp="1"/>
          </p:cNvSpPr>
          <p:nvPr>
            <p:ph type="title"/>
          </p:nvPr>
        </p:nvSpPr>
        <p:spPr>
          <a:xfrm>
            <a:off x="4128382" y="1691516"/>
            <a:ext cx="5113272" cy="615950"/>
          </a:xfrm>
        </p:spPr>
        <p:txBody>
          <a:bodyPr>
            <a:normAutofit/>
          </a:bodyPr>
          <a:lstStyle/>
          <a:p>
            <a:r>
              <a:rPr lang="en-US" altLang="zh-CN" noProof="0" dirty="0" err="1">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名片</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的</a:t>
            </a:r>
            <a:r>
              <a:rPr lang="en-US" altLang="zh-CN" noProof="0" dirty="0" err="1">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递接礼仪</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及后续</a:t>
            </a:r>
            <a:r>
              <a:rPr lang="zh-CN" altLang="en-US" noProof="0" dirty="0" smtClean="0">
                <a:ln>
                  <a:noFill/>
                </a:ln>
                <a:effectLst/>
                <a:uLnTx/>
                <a:uFillTx/>
                <a:latin typeface="微软雅黑" panose="020B0503020204020204" charset="-122"/>
                <a:ea typeface="微软雅黑" panose="020B0503020204020204" charset="-122"/>
                <a:cs typeface="微软雅黑" panose="020B0503020204020204" charset="-122"/>
                <a:sym typeface="思源黑体 CN" panose="020B0500000000000000" pitchFamily="34" charset="-122"/>
              </a:rPr>
              <a:t>处理</a:t>
            </a:r>
            <a:endParaRPr lang="zh-CN" altLang="en-US" dirty="0"/>
          </a:p>
        </p:txBody>
      </p:sp>
      <p:sp>
        <p:nvSpPr>
          <p:cNvPr id="9" name="Text2"/>
          <p:cNvSpPr/>
          <p:nvPr>
            <p:custDataLst>
              <p:tags r:id="rId1"/>
            </p:custDataLst>
          </p:nvPr>
        </p:nvSpPr>
        <p:spPr>
          <a:xfrm>
            <a:off x="856795" y="1999491"/>
            <a:ext cx="10710810" cy="5069840"/>
          </a:xfrm>
          <a:prstGeom prst="rect">
            <a:avLst/>
          </a:prstGeom>
          <a:ln>
            <a:noFill/>
          </a:ln>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1.递出名片</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        一般</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递名片的顺序应是地位低的先把名片交给地位高的，年轻的先把名片交给年老的。名片应该放到名片夹里或手提包里，而不是散乱地</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放在</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公文包或口袋里。递名片时，双手拿着名片的上端，名片的正面应对着对方，名字向着顾客。</a:t>
            </a:r>
            <a:endPar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2</a:t>
            </a:r>
            <a:r>
              <a:rPr kumimoji="0" lang="en-US" altLang="zh-CN"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a:t>
            </a: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接受名片</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       对方</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递过来名片时，应双手去接，接过后仔细看一遍，有不认识的字应马上询问，不可拿着对方的名片玩弄。看完后应将名片放入名片夹</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或认真</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收好，不可随手扔到桌子上或随便放入口袋，这都是对他人的不尊重。</a:t>
            </a:r>
            <a:endPar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ea"/>
                <a:sym typeface="思源黑体 CN" panose="020B0500000000000000" pitchFamily="34" charset="-122"/>
              </a:rPr>
              <a:t>3.名片后续处理</a:t>
            </a:r>
            <a:endPar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r>
              <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1</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r>
              <a:rPr kumimoji="0" lang="en-US" altLang="zh-CN" sz="1400" b="0" i="0" u="none" strike="noStrike" kern="1200" cap="none" spc="0" normalizeH="0" baseline="0" noProof="0" dirty="0" err="1"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妥善保存</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r>
              <a:rPr kumimoji="0" lang="en-US" altLang="zh-CN" sz="1400" b="0" i="0" u="none" strike="noStrike" kern="1200" cap="none" spc="0" normalizeH="0" baseline="0" noProof="0" dirty="0" err="1"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收到的名片应妥善保存</a:t>
            </a:r>
            <a:r>
              <a:rPr kumimoji="0" lang="en-US" altLang="zh-CN" sz="1400" b="0" i="0" u="none" strike="noStrike" kern="1200" cap="none" spc="0" normalizeH="0" baseline="0" noProof="0" dirty="0" err="1">
                <a:ln>
                  <a:noFill/>
                </a:ln>
                <a:effectLst/>
                <a:uLnTx/>
                <a:uFillTx/>
                <a:latin typeface="微软雅黑" panose="020B0503020204020204" charset="-122"/>
                <a:ea typeface="微软雅黑" panose="020B0503020204020204" charset="-122"/>
                <a:cs typeface="+mn-ea"/>
                <a:sym typeface="思源黑体 CN" panose="020B0500000000000000" pitchFamily="34" charset="-122"/>
              </a:rPr>
              <a:t>，可以按照行业、地区或其他分类方式进行整理。定期回顾收到的名片，以便于在需要时能够快速找到联系人</a:t>
            </a:r>
            <a:r>
              <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endPar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endParaRPr>
          </a:p>
          <a:p>
            <a:pPr marL="0" marR="0" lvl="0" indent="0" algn="just" defTabSz="914400" rtl="0" eaLnBrk="1" fontAlgn="auto" latinLnBrk="0" hangingPunct="1">
              <a:lnSpc>
                <a:spcPct val="100000"/>
              </a:lnSpc>
              <a:spcBef>
                <a:spcPts val="1400"/>
              </a:spcBef>
              <a:spcAft>
                <a:spcPct val="0"/>
              </a:spcAft>
              <a:buClrTx/>
              <a:buSzTx/>
              <a:buFontTx/>
              <a:buNone/>
              <a:defRPr/>
            </a:pP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r>
              <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2</a:t>
            </a:r>
            <a:r>
              <a:rPr kumimoji="0" lang="zh-CN" altLang="en-US"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r>
              <a:rPr kumimoji="0" lang="en-US" altLang="zh-CN" sz="1400" b="0" i="0" u="none" strike="noStrike" kern="1200" cap="none" spc="0" normalizeH="0" baseline="0" noProof="0" dirty="0" err="1"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后续联系</a:t>
            </a:r>
            <a:r>
              <a:rPr kumimoji="0" lang="zh-CN" altLang="en-US"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r>
              <a:rPr kumimoji="0" lang="en-US" altLang="zh-CN"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在收到名片后</a:t>
            </a:r>
            <a:r>
              <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，可以适时发送感谢邮件或短信，以加深印象并建立长期联系。在后续的商务交往中，可以引用名片上的信息，</a:t>
            </a:r>
            <a:r>
              <a:rPr kumimoji="0" lang="en-US" altLang="zh-CN" sz="1400" b="0" i="0" u="none" strike="noStrike" kern="1200" cap="none" spc="0" normalizeH="0" baseline="0" noProof="0" dirty="0" smtClean="0">
                <a:ln>
                  <a:noFill/>
                </a:ln>
                <a:effectLst/>
                <a:uLnTx/>
                <a:uFillTx/>
                <a:latin typeface="微软雅黑" panose="020B0503020204020204" charset="-122"/>
                <a:ea typeface="微软雅黑" panose="020B0503020204020204" charset="-122"/>
                <a:cs typeface="+mn-ea"/>
                <a:sym typeface="思源黑体 CN" panose="020B0500000000000000" pitchFamily="34" charset="-122"/>
              </a:rPr>
              <a:t>以显示对对方的重视和记忆</a:t>
            </a:r>
            <a:r>
              <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rPr>
              <a:t>。</a:t>
            </a:r>
            <a:endParaRPr kumimoji="0" lang="en-US" altLang="zh-CN" sz="14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思源黑体 CN" panose="020B0500000000000000" pitchFamily="34"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一、电话礼</a:t>
            </a:r>
            <a:endParaRPr lang="zh-CN" altLang="en-US" sz="2400" b="1" dirty="0"/>
          </a:p>
        </p:txBody>
      </p:sp>
      <p:sp>
        <p:nvSpPr>
          <p:cNvPr id="2" name="矩形 1"/>
          <p:cNvSpPr/>
          <p:nvPr/>
        </p:nvSpPr>
        <p:spPr>
          <a:xfrm>
            <a:off x="1180732" y="1633490"/>
            <a:ext cx="6560598" cy="4181145"/>
          </a:xfrm>
          <a:prstGeom prst="rect">
            <a:avLst/>
          </a:prstGeom>
        </p:spPr>
        <p:txBody>
          <a:bodyPr wrap="square">
            <a:spAutoFit/>
          </a:bodyPr>
          <a:lstStyle/>
          <a:p>
            <a:pPr marL="266700" algn="just">
              <a:lnSpc>
                <a:spcPct val="155000"/>
              </a:lnSpc>
              <a:spcBef>
                <a:spcPts val="1400"/>
              </a:spcBef>
              <a:spcAft>
                <a:spcPts val="1450"/>
              </a:spcAft>
            </a:pPr>
            <a:r>
              <a:rPr lang="zh-CN" altLang="en-US" sz="2400" b="1" kern="100" dirty="0" smtClean="0">
                <a:latin typeface="黑体" panose="02010609060101010101" charset="-122"/>
                <a:ea typeface="黑体" panose="02010609060101010101" charset="-122"/>
              </a:rPr>
              <a:t>接电话的时机：</a:t>
            </a:r>
            <a:endParaRPr lang="zh-CN" altLang="en-US" kern="100" dirty="0">
              <a:latin typeface="Calibri" panose="020F0502020204030204" pitchFamily="34" charset="0"/>
            </a:endParaRPr>
          </a:p>
          <a:p>
            <a:pPr indent="266700" algn="just">
              <a:lnSpc>
                <a:spcPct val="150000"/>
              </a:lnSpc>
            </a:pPr>
            <a:r>
              <a:rPr lang="zh-CN" altLang="en-US" kern="100" dirty="0">
                <a:latin typeface="微软雅黑" panose="020B0503020204020204" charset="-122"/>
                <a:ea typeface="微软雅黑" panose="020B0503020204020204" charset="-122"/>
              </a:rPr>
              <a:t>在旅游服务行业，一般要求铃响两声或三声接电话，不要让铃声响过五下</a:t>
            </a:r>
            <a:r>
              <a:rPr lang="zh-CN" altLang="en-US" kern="100" dirty="0" smtClean="0">
                <a:latin typeface="微软雅黑" panose="020B0503020204020204" charset="-122"/>
                <a:ea typeface="微软雅黑" panose="020B0503020204020204" charset="-122"/>
              </a:rPr>
              <a:t>。</a:t>
            </a:r>
            <a:endParaRPr lang="en-US" altLang="zh-CN" kern="100" dirty="0" smtClean="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铃</a:t>
            </a:r>
            <a:r>
              <a:rPr lang="zh-CN" altLang="en-US" kern="100" dirty="0">
                <a:latin typeface="微软雅黑" panose="020B0503020204020204" charset="-122"/>
                <a:ea typeface="微软雅黑" panose="020B0503020204020204" charset="-122"/>
              </a:rPr>
              <a:t>响三声以后再接电话，往往会让对方因等待时间过长而生烦躁，同时也给对方留下工作效率不高的印象</a:t>
            </a:r>
            <a:r>
              <a:rPr lang="zh-CN" altLang="en-US" kern="100" dirty="0" smtClean="0">
                <a:latin typeface="微软雅黑" panose="020B0503020204020204" charset="-122"/>
                <a:ea typeface="微软雅黑" panose="020B0503020204020204" charset="-122"/>
              </a:rPr>
              <a:t>。</a:t>
            </a:r>
            <a:endParaRPr lang="en-US" altLang="zh-CN" kern="100" dirty="0" smtClean="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没有</a:t>
            </a:r>
            <a:r>
              <a:rPr lang="zh-CN" altLang="en-US" kern="100" dirty="0">
                <a:latin typeface="微软雅黑" panose="020B0503020204020204" charset="-122"/>
                <a:ea typeface="微软雅黑" panose="020B0503020204020204" charset="-122"/>
              </a:rPr>
              <a:t>及时接电话，应向客人致歉“对不起，让您久等了”</a:t>
            </a:r>
            <a:r>
              <a:rPr lang="zh-CN" altLang="en-US" kern="100" dirty="0" smtClean="0">
                <a:latin typeface="微软雅黑" panose="020B0503020204020204" charset="-122"/>
                <a:ea typeface="微软雅黑" panose="020B0503020204020204" charset="-122"/>
              </a:rPr>
              <a:t>。</a:t>
            </a:r>
            <a:endParaRPr lang="en-US" altLang="zh-CN" kern="100" dirty="0" smtClean="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接电话</a:t>
            </a:r>
            <a:r>
              <a:rPr lang="zh-CN" altLang="en-US" kern="100" dirty="0">
                <a:latin typeface="微软雅黑" panose="020B0503020204020204" charset="-122"/>
                <a:ea typeface="微软雅黑" panose="020B0503020204020204" charset="-122"/>
              </a:rPr>
              <a:t>时，态度应当亲切、殷勤、谦恭、敬人。在旅游服务行业</a:t>
            </a:r>
            <a:r>
              <a:rPr lang="zh-CN" altLang="en-US" kern="100" dirty="0" smtClean="0">
                <a:latin typeface="微软雅黑" panose="020B0503020204020204" charset="-122"/>
                <a:ea typeface="微软雅黑" panose="020B0503020204020204" charset="-122"/>
              </a:rPr>
              <a:t>，让</a:t>
            </a:r>
            <a:r>
              <a:rPr lang="zh-CN" altLang="en-US" kern="100" dirty="0">
                <a:latin typeface="微软雅黑" panose="020B0503020204020204" charset="-122"/>
                <a:ea typeface="微软雅黑" panose="020B0503020204020204" charset="-122"/>
              </a:rPr>
              <a:t>对方感受到说话者的微笑，给对方以愉悦感，也在现场的客人感受到服务的到位。</a:t>
            </a:r>
            <a:endParaRPr lang="zh-CN" altLang="en-US" kern="100" dirty="0">
              <a:latin typeface="微软雅黑" panose="020B0503020204020204" charset="-122"/>
              <a:ea typeface="微软雅黑" panose="020B0503020204020204" charset="-122"/>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3110" t="1684" r="2305" b="2136"/>
          <a:stretch>
            <a:fillRect/>
          </a:stretch>
        </p:blipFill>
        <p:spPr>
          <a:xfrm>
            <a:off x="8155832" y="1535836"/>
            <a:ext cx="2861358" cy="3879541"/>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一、电话礼</a:t>
            </a:r>
            <a:endParaRPr lang="zh-CN" altLang="en-US" sz="2400" b="1" dirty="0"/>
          </a:p>
        </p:txBody>
      </p:sp>
      <p:sp>
        <p:nvSpPr>
          <p:cNvPr id="3" name="矩形 2"/>
          <p:cNvSpPr/>
          <p:nvPr/>
        </p:nvSpPr>
        <p:spPr>
          <a:xfrm>
            <a:off x="802640" y="1536065"/>
            <a:ext cx="8286750" cy="4384675"/>
          </a:xfrm>
          <a:prstGeom prst="rect">
            <a:avLst/>
          </a:prstGeom>
        </p:spPr>
        <p:txBody>
          <a:bodyPr wrap="square">
            <a:spAutoFit/>
          </a:bodyPr>
          <a:lstStyle/>
          <a:p>
            <a:pPr indent="266700" algn="just">
              <a:lnSpc>
                <a:spcPct val="150000"/>
              </a:lnSpc>
            </a:pPr>
            <a:r>
              <a:rPr lang="en-US" altLang="zh-CN" b="1" kern="100" dirty="0" smtClean="0">
                <a:latin typeface="Calibri" panose="020F0502020204030204" pitchFamily="34" charset="0"/>
              </a:rPr>
              <a:t> </a:t>
            </a:r>
            <a:r>
              <a:rPr lang="zh-CN" altLang="en-US" sz="2400" b="1" kern="100" dirty="0" smtClean="0">
                <a:latin typeface="黑体" panose="02010609060101010101" charset="-122"/>
                <a:ea typeface="黑体" panose="02010609060101010101" charset="-122"/>
              </a:rPr>
              <a:t>接听电话的基本程序：</a:t>
            </a:r>
            <a:endParaRPr lang="zh-CN" altLang="en-US" b="1"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1</a:t>
            </a:r>
            <a:r>
              <a:rPr lang="zh-CN" altLang="en-US" kern="100" dirty="0">
                <a:latin typeface="微软雅黑" panose="020B0503020204020204" charset="-122"/>
                <a:ea typeface="微软雅黑" panose="020B0503020204020204" charset="-122"/>
              </a:rPr>
              <a:t>）电话铃响两声或三声，立即拿起</a:t>
            </a:r>
            <a:r>
              <a:rPr lang="zh-CN" altLang="en-US" kern="100" dirty="0" smtClean="0">
                <a:latin typeface="微软雅黑" panose="020B0503020204020204" charset="-122"/>
                <a:ea typeface="微软雅黑" panose="020B0503020204020204" charset="-122"/>
              </a:rPr>
              <a:t>话筒；</a:t>
            </a:r>
            <a:endParaRPr lang="en-US" altLang="zh-CN" kern="100" dirty="0" smtClean="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2</a:t>
            </a:r>
            <a:r>
              <a:rPr lang="zh-CN" altLang="en-US" kern="100" dirty="0">
                <a:latin typeface="微软雅黑" panose="020B0503020204020204" charset="-122"/>
                <a:ea typeface="微软雅黑" panose="020B0503020204020204" charset="-122"/>
              </a:rPr>
              <a:t>）致以简单的问候，如“早上好”或“您好”，语气柔和亲切，敬人谦虚。</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3</a:t>
            </a:r>
            <a:r>
              <a:rPr lang="zh-CN" altLang="en-US" kern="100" dirty="0">
                <a:latin typeface="微软雅黑" panose="020B0503020204020204" charset="-122"/>
                <a:ea typeface="微软雅黑" panose="020B0503020204020204" charset="-122"/>
              </a:rPr>
              <a:t>）自报企业或部门名称（外线电话报企业名称，内线电话报部门名称）。</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4</a:t>
            </a:r>
            <a:r>
              <a:rPr lang="zh-CN" altLang="en-US" kern="100" dirty="0">
                <a:latin typeface="微软雅黑" panose="020B0503020204020204" charset="-122"/>
                <a:ea typeface="微软雅黑" panose="020B0503020204020204" charset="-122"/>
              </a:rPr>
              <a:t>）认真倾听对方的电话事由，如果需要传呼他人，应请对方等候，然后轻轻放下电话，去传呼他人（酒店总机在转接电话时，应事先意住店客人的保密程度，或征得客人许可才能接转客人房间）。</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5</a:t>
            </a:r>
            <a:r>
              <a:rPr lang="zh-CN" altLang="en-US" kern="100" dirty="0">
                <a:latin typeface="微软雅黑" panose="020B0503020204020204" charset="-122"/>
                <a:ea typeface="微软雅黑" panose="020B0503020204020204" charset="-122"/>
              </a:rPr>
              <a:t>）如果对方咨询或要求某事，应及时记录，并复述确认或正确回答。</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6</a:t>
            </a:r>
            <a:r>
              <a:rPr lang="zh-CN" altLang="en-US" kern="100" dirty="0">
                <a:latin typeface="微软雅黑" panose="020B0503020204020204" charset="-122"/>
                <a:ea typeface="微软雅黑" panose="020B0503020204020204" charset="-122"/>
              </a:rPr>
              <a:t>）向对方表示感谢。</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7</a:t>
            </a:r>
            <a:r>
              <a:rPr lang="zh-CN" altLang="en-US" kern="100" dirty="0">
                <a:latin typeface="微软雅黑" panose="020B0503020204020204" charset="-122"/>
                <a:ea typeface="微软雅黑" panose="020B0503020204020204" charset="-122"/>
              </a:rPr>
              <a:t>）等对方挂机后再轻轻放下电话。</a:t>
            </a:r>
            <a:endParaRPr lang="zh-CN" altLang="en-US" kern="100" dirty="0">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089390" y="2212975"/>
            <a:ext cx="2455545" cy="2431415"/>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一、电话礼</a:t>
            </a:r>
            <a:endParaRPr lang="zh-CN" altLang="en-US" sz="2400" b="1" dirty="0"/>
          </a:p>
        </p:txBody>
      </p:sp>
      <p:sp>
        <p:nvSpPr>
          <p:cNvPr id="2" name="矩形 1"/>
          <p:cNvSpPr/>
          <p:nvPr/>
        </p:nvSpPr>
        <p:spPr>
          <a:xfrm>
            <a:off x="601238" y="1615736"/>
            <a:ext cx="8604906" cy="4799965"/>
          </a:xfrm>
          <a:prstGeom prst="rect">
            <a:avLst/>
          </a:prstGeom>
        </p:spPr>
        <p:txBody>
          <a:bodyPr wrap="square">
            <a:spAutoFit/>
          </a:bodyPr>
          <a:lstStyle/>
          <a:p>
            <a:pPr indent="266700" algn="just">
              <a:lnSpc>
                <a:spcPct val="150000"/>
              </a:lnSpc>
            </a:pPr>
            <a:r>
              <a:rPr lang="en-US" altLang="zh-CN" sz="2400" b="1" kern="100" dirty="0" smtClean="0">
                <a:latin typeface="Calibri" panose="020F0502020204030204" pitchFamily="34" charset="0"/>
              </a:rPr>
              <a:t>接听电话的注意事项</a:t>
            </a:r>
            <a:r>
              <a:rPr lang="zh-CN" altLang="en-US" sz="2400" b="1" kern="100" dirty="0" smtClean="0">
                <a:latin typeface="Calibri" panose="020F0502020204030204" pitchFamily="34" charset="0"/>
              </a:rPr>
              <a:t>：</a:t>
            </a:r>
            <a:r>
              <a:rPr lang="zh-CN" altLang="en-US" kern="100" dirty="0">
                <a:latin typeface="微软雅黑" panose="020B0503020204020204" charset="-122"/>
                <a:ea typeface="微软雅黑" panose="020B0503020204020204" charset="-122"/>
              </a:rPr>
              <a:t>切忌拿起电话劈头就问</a:t>
            </a:r>
            <a:r>
              <a:rPr lang="en-US" altLang="zh-CN" kern="100" dirty="0">
                <a:latin typeface="微软雅黑" panose="020B0503020204020204" charset="-122"/>
                <a:ea typeface="微软雅黑" panose="020B0503020204020204" charset="-122"/>
              </a:rPr>
              <a:t>:</a:t>
            </a:r>
            <a:r>
              <a:rPr lang="zh-CN" altLang="en-US" kern="100" dirty="0">
                <a:latin typeface="微软雅黑" panose="020B0503020204020204" charset="-122"/>
                <a:ea typeface="微软雅黑" panose="020B0503020204020204" charset="-122"/>
              </a:rPr>
              <a:t>“喂！找谁？”也一定不能用很生硬的口气说“他不在”“打错了”“没这人”“不知道”等。</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1</a:t>
            </a:r>
            <a:r>
              <a:rPr lang="zh-CN" altLang="en-US" kern="100" dirty="0">
                <a:latin typeface="微软雅黑" panose="020B0503020204020204" charset="-122"/>
                <a:ea typeface="微软雅黑" panose="020B0503020204020204" charset="-122"/>
              </a:rPr>
              <a:t>）接电话时</a:t>
            </a:r>
            <a:r>
              <a:rPr lang="zh-CN" altLang="en-US" kern="100" dirty="0" smtClean="0">
                <a:latin typeface="微软雅黑" panose="020B0503020204020204" charset="-122"/>
                <a:ea typeface="微软雅黑" panose="020B0503020204020204" charset="-122"/>
              </a:rPr>
              <a:t>，简明扼要</a:t>
            </a:r>
            <a:r>
              <a:rPr lang="zh-CN" altLang="en-US" kern="100" dirty="0">
                <a:latin typeface="微软雅黑" panose="020B0503020204020204" charset="-122"/>
                <a:ea typeface="微软雅黑" panose="020B0503020204020204" charset="-122"/>
              </a:rPr>
              <a:t>地记录下来如时间、地点、联系事宜、需解决的问题等。</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2</a:t>
            </a:r>
            <a:r>
              <a:rPr lang="zh-CN" altLang="en-US" kern="100" dirty="0">
                <a:latin typeface="微软雅黑" panose="020B0503020204020204" charset="-122"/>
                <a:ea typeface="微软雅黑" panose="020B0503020204020204" charset="-122"/>
              </a:rPr>
              <a:t>）电话交谈完毕时，</a:t>
            </a:r>
            <a:r>
              <a:rPr lang="zh-CN" altLang="en-US" kern="100" dirty="0" smtClean="0">
                <a:latin typeface="微软雅黑" panose="020B0503020204020204" charset="-122"/>
                <a:ea typeface="微软雅黑" panose="020B0503020204020204" charset="-122"/>
              </a:rPr>
              <a:t>应让</a:t>
            </a:r>
            <a:r>
              <a:rPr lang="zh-CN" altLang="en-US" kern="100" dirty="0">
                <a:latin typeface="微软雅黑" panose="020B0503020204020204" charset="-122"/>
                <a:ea typeface="微软雅黑" panose="020B0503020204020204" charset="-122"/>
              </a:rPr>
              <a:t>对方结束对话，若需自己来结束，应解释、致歉</a:t>
            </a:r>
            <a:r>
              <a:rPr lang="zh-CN" altLang="en-US" kern="100" dirty="0" smtClean="0">
                <a:latin typeface="微软雅黑" panose="020B0503020204020204" charset="-122"/>
                <a:ea typeface="微软雅黑" panose="020B0503020204020204" charset="-122"/>
              </a:rPr>
              <a:t>。</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3</a:t>
            </a:r>
            <a:r>
              <a:rPr lang="zh-CN" altLang="en-US" kern="100" dirty="0">
                <a:latin typeface="微软雅黑" panose="020B0503020204020204" charset="-122"/>
                <a:ea typeface="微软雅黑" panose="020B0503020204020204" charset="-122"/>
              </a:rPr>
              <a:t>）接到误拨的电话，应礼貌相待，不能恶狠狠地说“打错了</a:t>
            </a:r>
            <a:r>
              <a:rPr lang="en-US" altLang="zh-CN" kern="100" dirty="0">
                <a:latin typeface="微软雅黑" panose="020B0503020204020204" charset="-122"/>
                <a:ea typeface="微软雅黑" panose="020B0503020204020204" charset="-122"/>
              </a:rPr>
              <a:t>!</a:t>
            </a:r>
            <a:r>
              <a:rPr lang="zh-CN" altLang="en-US" kern="100" dirty="0">
                <a:latin typeface="微软雅黑" panose="020B0503020204020204" charset="-122"/>
                <a:ea typeface="微软雅黑" panose="020B0503020204020204" charset="-122"/>
              </a:rPr>
              <a:t>”然后用力把电话挂上。</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4</a:t>
            </a:r>
            <a:r>
              <a:rPr lang="zh-CN" altLang="en-US" kern="100" dirty="0">
                <a:latin typeface="微软雅黑" panose="020B0503020204020204" charset="-122"/>
                <a:ea typeface="微软雅黑" panose="020B0503020204020204" charset="-122"/>
              </a:rPr>
              <a:t>）会议期间如有人打来电话，可向其说明原因，并表示歉意，会后联系。</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5</a:t>
            </a:r>
            <a:r>
              <a:rPr lang="zh-CN" altLang="en-US" kern="100" dirty="0">
                <a:latin typeface="微软雅黑" panose="020B0503020204020204" charset="-122"/>
                <a:ea typeface="微软雅黑" panose="020B0503020204020204" charset="-122"/>
              </a:rPr>
              <a:t>）接听电话时，又有电话打来</a:t>
            </a:r>
            <a:r>
              <a:rPr lang="zh-CN" altLang="en-US" kern="100" dirty="0" smtClean="0">
                <a:latin typeface="微软雅黑" panose="020B0503020204020204" charset="-122"/>
                <a:ea typeface="微软雅黑" panose="020B0503020204020204" charset="-122"/>
              </a:rPr>
              <a:t>，可</a:t>
            </a:r>
            <a:r>
              <a:rPr lang="zh-CN" altLang="en-US" kern="100" dirty="0">
                <a:latin typeface="微软雅黑" panose="020B0503020204020204" charset="-122"/>
                <a:ea typeface="微软雅黑" panose="020B0503020204020204" charset="-122"/>
              </a:rPr>
              <a:t>对正在通话的一方说明原因，然后接听另一个</a:t>
            </a:r>
            <a:r>
              <a:rPr lang="zh-CN" altLang="en-US" kern="100" dirty="0" smtClean="0">
                <a:latin typeface="微软雅黑" panose="020B0503020204020204" charset="-122"/>
                <a:ea typeface="微软雅黑" panose="020B0503020204020204" charset="-122"/>
              </a:rPr>
              <a:t>电话。</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6</a:t>
            </a:r>
            <a:r>
              <a:rPr lang="zh-CN" altLang="en-US" kern="100" dirty="0">
                <a:latin typeface="微软雅黑" panose="020B0503020204020204" charset="-122"/>
                <a:ea typeface="微软雅黑" panose="020B0503020204020204" charset="-122"/>
              </a:rPr>
              <a:t>）接听电话过程中不能吸烟、喝茶、吃零食。</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7</a:t>
            </a:r>
            <a:r>
              <a:rPr lang="zh-CN" altLang="en-US" kern="100" dirty="0">
                <a:latin typeface="微软雅黑" panose="020B0503020204020204" charset="-122"/>
                <a:ea typeface="微软雅黑" panose="020B0503020204020204" charset="-122"/>
              </a:rPr>
              <a:t>）打电话时，即使看不见对方，也不能表现出懒散、无精打采的</a:t>
            </a:r>
            <a:r>
              <a:rPr lang="zh-CN" altLang="en-US" kern="100" dirty="0" smtClean="0">
                <a:latin typeface="微软雅黑" panose="020B0503020204020204" charset="-122"/>
                <a:ea typeface="微软雅黑" panose="020B0503020204020204" charset="-122"/>
              </a:rPr>
              <a:t>状态。</a:t>
            </a:r>
            <a:endParaRPr lang="zh-CN" altLang="en-US" kern="100" dirty="0">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58049" y="1400791"/>
            <a:ext cx="1905000" cy="1905000"/>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628" t="15032" r="4752"/>
          <a:stretch>
            <a:fillRect/>
          </a:stretch>
        </p:blipFill>
        <p:spPr>
          <a:xfrm>
            <a:off x="9371861" y="3548346"/>
            <a:ext cx="2077375" cy="1772335"/>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一、电话礼</a:t>
            </a:r>
            <a:endParaRPr lang="zh-CN" altLang="en-US" sz="2400" b="1" dirty="0"/>
          </a:p>
        </p:txBody>
      </p:sp>
      <p:sp>
        <p:nvSpPr>
          <p:cNvPr id="3" name="矩形 2"/>
          <p:cNvSpPr/>
          <p:nvPr/>
        </p:nvSpPr>
        <p:spPr>
          <a:xfrm>
            <a:off x="656948" y="1669001"/>
            <a:ext cx="7421732" cy="4384675"/>
          </a:xfrm>
          <a:prstGeom prst="rect">
            <a:avLst/>
          </a:prstGeom>
        </p:spPr>
        <p:txBody>
          <a:bodyPr wrap="square">
            <a:spAutoFit/>
          </a:bodyPr>
          <a:lstStyle/>
          <a:p>
            <a:pPr indent="266700" algn="just">
              <a:lnSpc>
                <a:spcPct val="150000"/>
              </a:lnSpc>
            </a:pPr>
            <a:r>
              <a:rPr lang="zh-CN" altLang="en-US" sz="2400" b="1" kern="100" dirty="0">
                <a:latin typeface="微软雅黑" panose="020B0503020204020204" charset="-122"/>
                <a:ea typeface="微软雅黑" panose="020B0503020204020204" charset="-122"/>
              </a:rPr>
              <a:t>打电话基本</a:t>
            </a:r>
            <a:r>
              <a:rPr lang="zh-CN" altLang="en-US" sz="2400" b="1" kern="100" dirty="0" smtClean="0">
                <a:latin typeface="微软雅黑" panose="020B0503020204020204" charset="-122"/>
                <a:ea typeface="微软雅黑" panose="020B0503020204020204" charset="-122"/>
              </a:rPr>
              <a:t>程序：</a:t>
            </a:r>
            <a:endParaRPr lang="zh-CN" altLang="en-US" b="1"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1</a:t>
            </a:r>
            <a:r>
              <a:rPr lang="zh-CN" altLang="en-US" kern="100" dirty="0">
                <a:latin typeface="微软雅黑" panose="020B0503020204020204" charset="-122"/>
                <a:ea typeface="微软雅黑" panose="020B0503020204020204" charset="-122"/>
              </a:rPr>
              <a:t>）预先将电话内容整理</a:t>
            </a:r>
            <a:r>
              <a:rPr lang="zh-CN" altLang="en-US" kern="100" dirty="0" smtClean="0">
                <a:latin typeface="微软雅黑" panose="020B0503020204020204" charset="-122"/>
                <a:ea typeface="微软雅黑" panose="020B0503020204020204" charset="-122"/>
              </a:rPr>
              <a:t>好；</a:t>
            </a:r>
            <a:endParaRPr lang="en-US" altLang="zh-CN" kern="100" dirty="0" smtClean="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2</a:t>
            </a:r>
            <a:r>
              <a:rPr lang="zh-CN" altLang="en-US" kern="100" dirty="0">
                <a:latin typeface="微软雅黑" panose="020B0503020204020204" charset="-122"/>
                <a:ea typeface="微软雅黑" panose="020B0503020204020204" charset="-122"/>
              </a:rPr>
              <a:t>）向对方准确</a:t>
            </a:r>
            <a:r>
              <a:rPr lang="zh-CN" altLang="en-US" kern="100" dirty="0" smtClean="0">
                <a:latin typeface="微软雅黑" panose="020B0503020204020204" charset="-122"/>
                <a:ea typeface="微软雅黑" panose="020B0503020204020204" charset="-122"/>
              </a:rPr>
              <a:t>拨号；</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3</a:t>
            </a:r>
            <a:r>
              <a:rPr lang="zh-CN" altLang="en-US" kern="100" dirty="0">
                <a:latin typeface="微软雅黑" panose="020B0503020204020204" charset="-122"/>
                <a:ea typeface="微软雅黑" panose="020B0503020204020204" charset="-122"/>
              </a:rPr>
              <a:t>）待对方拿起话筒，简单问候后，以同样的问候语</a:t>
            </a:r>
            <a:r>
              <a:rPr lang="zh-CN" altLang="en-US" kern="100" dirty="0" smtClean="0">
                <a:latin typeface="微软雅黑" panose="020B0503020204020204" charset="-122"/>
                <a:ea typeface="微软雅黑" panose="020B0503020204020204" charset="-122"/>
              </a:rPr>
              <a:t>回复</a:t>
            </a:r>
            <a:r>
              <a:rPr lang="zh-CN" altLang="en-US" kern="100" dirty="0">
                <a:latin typeface="微软雅黑" panose="020B0503020204020204" charset="-122"/>
                <a:ea typeface="微软雅黑" panose="020B0503020204020204" charset="-122"/>
              </a:rPr>
              <a:t>；</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4</a:t>
            </a:r>
            <a:r>
              <a:rPr lang="zh-CN" altLang="en-US" kern="100" dirty="0">
                <a:latin typeface="微软雅黑" panose="020B0503020204020204" charset="-122"/>
                <a:ea typeface="微软雅黑" panose="020B0503020204020204" charset="-122"/>
              </a:rPr>
              <a:t>）自报企业、部门或个人</a:t>
            </a:r>
            <a:r>
              <a:rPr lang="zh-CN" altLang="en-US" kern="100" dirty="0" smtClean="0">
                <a:latin typeface="微软雅黑" panose="020B0503020204020204" charset="-122"/>
                <a:ea typeface="微软雅黑" panose="020B0503020204020204" charset="-122"/>
              </a:rPr>
              <a:t>名称；</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5</a:t>
            </a:r>
            <a:r>
              <a:rPr lang="zh-CN" altLang="en-US" kern="100" dirty="0">
                <a:latin typeface="微软雅黑" panose="020B0503020204020204" charset="-122"/>
                <a:ea typeface="微软雅黑" panose="020B0503020204020204" charset="-122"/>
              </a:rPr>
              <a:t>）使用敬语，说明要找的通话人的姓名或委托对方传呼要找的</a:t>
            </a:r>
            <a:r>
              <a:rPr lang="zh-CN" altLang="en-US" kern="100" dirty="0" smtClean="0">
                <a:latin typeface="微软雅黑" panose="020B0503020204020204" charset="-122"/>
                <a:ea typeface="微软雅黑" panose="020B0503020204020204" charset="-122"/>
              </a:rPr>
              <a:t>人；</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6</a:t>
            </a:r>
            <a:r>
              <a:rPr lang="zh-CN" altLang="en-US" kern="100" dirty="0">
                <a:latin typeface="微软雅黑" panose="020B0503020204020204" charset="-122"/>
                <a:ea typeface="微软雅黑" panose="020B0503020204020204" charset="-122"/>
              </a:rPr>
              <a:t>）按事先的准备条理清晰地简述电话</a:t>
            </a:r>
            <a:r>
              <a:rPr lang="zh-CN" altLang="en-US" kern="100" dirty="0" smtClean="0">
                <a:latin typeface="微软雅黑" panose="020B0503020204020204" charset="-122"/>
                <a:ea typeface="微软雅黑" panose="020B0503020204020204" charset="-122"/>
              </a:rPr>
              <a:t>内容；</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7</a:t>
            </a:r>
            <a:r>
              <a:rPr lang="zh-CN" altLang="en-US" kern="100" dirty="0">
                <a:latin typeface="微软雅黑" panose="020B0503020204020204" charset="-122"/>
                <a:ea typeface="微软雅黑" panose="020B0503020204020204" charset="-122"/>
              </a:rPr>
              <a:t>）确认对方是否明白或是否记录</a:t>
            </a:r>
            <a:r>
              <a:rPr lang="zh-CN" altLang="en-US" kern="100" dirty="0" smtClean="0">
                <a:latin typeface="微软雅黑" panose="020B0503020204020204" charset="-122"/>
                <a:ea typeface="微软雅黑" panose="020B0503020204020204" charset="-122"/>
              </a:rPr>
              <a:t>清楚</a:t>
            </a:r>
            <a:r>
              <a:rPr lang="zh-CN" altLang="en-US" kern="100" dirty="0">
                <a:latin typeface="微软雅黑" panose="020B0503020204020204" charset="-122"/>
                <a:ea typeface="微软雅黑" panose="020B0503020204020204" charset="-122"/>
              </a:rPr>
              <a:t>；</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8</a:t>
            </a:r>
            <a:r>
              <a:rPr lang="zh-CN" altLang="en-US" kern="100" dirty="0">
                <a:latin typeface="微软雅黑" panose="020B0503020204020204" charset="-122"/>
                <a:ea typeface="微软雅黑" panose="020B0503020204020204" charset="-122"/>
              </a:rPr>
              <a:t>）致谢，</a:t>
            </a:r>
            <a:r>
              <a:rPr lang="zh-CN" altLang="en-US" kern="100" dirty="0" smtClean="0">
                <a:latin typeface="微软雅黑" panose="020B0503020204020204" charset="-122"/>
                <a:ea typeface="微软雅黑" panose="020B0503020204020204" charset="-122"/>
              </a:rPr>
              <a:t>再见；</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9</a:t>
            </a:r>
            <a:r>
              <a:rPr lang="zh-CN" altLang="en-US" kern="100" dirty="0">
                <a:latin typeface="微软雅黑" panose="020B0503020204020204" charset="-122"/>
                <a:ea typeface="微软雅黑" panose="020B0503020204020204" charset="-122"/>
              </a:rPr>
              <a:t>）等对方挂机后，再轻轻放下电话。</a:t>
            </a:r>
            <a:endParaRPr lang="zh-CN" altLang="en-US" kern="100" dirty="0">
              <a:latin typeface="微软雅黑" panose="020B0503020204020204" charset="-122"/>
              <a:ea typeface="微软雅黑" panose="020B0503020204020204" charset="-122"/>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2734"/>
          <a:stretch>
            <a:fillRect/>
          </a:stretch>
        </p:blipFill>
        <p:spPr>
          <a:xfrm>
            <a:off x="8167457" y="2233449"/>
            <a:ext cx="3207550" cy="3580059"/>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509185"/>
            <a:ext cx="1995932"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一、致意礼</a:t>
            </a:r>
            <a:endParaRPr lang="zh-CN" altLang="en-US" sz="2400" b="1" dirty="0"/>
          </a:p>
        </p:txBody>
      </p:sp>
      <p:sp>
        <p:nvSpPr>
          <p:cNvPr id="30" name="标题 1"/>
          <p:cNvSpPr>
            <a:spLocks noGrp="1"/>
          </p:cNvSpPr>
          <p:nvPr>
            <p:ph type="title"/>
          </p:nvPr>
        </p:nvSpPr>
        <p:spPr>
          <a:xfrm>
            <a:off x="4308364" y="754510"/>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2" name="矩形 1"/>
          <p:cNvSpPr/>
          <p:nvPr/>
        </p:nvSpPr>
        <p:spPr>
          <a:xfrm>
            <a:off x="1393795" y="1979961"/>
            <a:ext cx="7111014" cy="3692525"/>
          </a:xfrm>
          <a:prstGeom prst="rect">
            <a:avLst/>
          </a:prstGeom>
        </p:spPr>
        <p:txBody>
          <a:bodyPr wrap="square">
            <a:spAutoFit/>
          </a:bodyPr>
          <a:lstStyle/>
          <a:p>
            <a:pPr indent="266700" algn="just">
              <a:lnSpc>
                <a:spcPct val="150000"/>
              </a:lnSpc>
            </a:pPr>
            <a:r>
              <a:rPr lang="zh-CN" altLang="en-US" sz="2400" kern="100" dirty="0" smtClean="0">
                <a:latin typeface="宋体" panose="02010600030101010101" pitchFamily="2" charset="-122"/>
                <a:ea typeface="宋体" panose="02010600030101010101" pitchFamily="2" charset="-122"/>
              </a:rPr>
              <a:t>（一）</a:t>
            </a:r>
            <a:r>
              <a:rPr lang="zh-CN" altLang="en-US" sz="2400" b="1" kern="100" dirty="0" smtClean="0">
                <a:latin typeface="宋体" panose="02010600030101010101" pitchFamily="2" charset="-122"/>
                <a:ea typeface="宋体" panose="02010600030101010101" pitchFamily="2" charset="-122"/>
              </a:rPr>
              <a:t>致意</a:t>
            </a:r>
            <a:r>
              <a:rPr lang="zh-CN" altLang="en-US" sz="2400" b="1" kern="100" dirty="0">
                <a:latin typeface="宋体" panose="02010600030101010101" pitchFamily="2" charset="-122"/>
                <a:ea typeface="宋体" panose="02010600030101010101" pitchFamily="2" charset="-122"/>
              </a:rPr>
              <a:t>的种类</a:t>
            </a:r>
            <a:endParaRPr lang="zh-CN" altLang="en-US" sz="2400" b="1" kern="100" dirty="0">
              <a:latin typeface="Calibri" panose="020F0502020204030204" pitchFamily="34" charset="0"/>
            </a:endParaRPr>
          </a:p>
          <a:p>
            <a:pPr algn="just">
              <a:lnSpc>
                <a:spcPct val="150000"/>
              </a:lnSpc>
            </a:pPr>
            <a:r>
              <a:rPr lang="zh-CN" altLang="en-US" sz="2400" kern="100" dirty="0">
                <a:latin typeface="宋体" panose="02010600030101010101" pitchFamily="2" charset="-122"/>
                <a:ea typeface="宋体" panose="02010600030101010101" pitchFamily="2" charset="-122"/>
              </a:rPr>
              <a:t>一是举手致意</a:t>
            </a:r>
            <a:r>
              <a:rPr lang="zh-CN" altLang="en-US" sz="2400" kern="100" dirty="0" smtClean="0">
                <a:latin typeface="宋体" panose="02010600030101010101" pitchFamily="2" charset="-122"/>
                <a:ea typeface="宋体" panose="02010600030101010101" pitchFamily="2" charset="-122"/>
              </a:rPr>
              <a:t>：</a:t>
            </a:r>
            <a:r>
              <a:rPr lang="zh-CN" altLang="zh-CN" dirty="0"/>
              <a:t>多用于向他人表示问候、致敬、感谢之</a:t>
            </a:r>
            <a:r>
              <a:rPr lang="zh-CN" altLang="zh-CN" dirty="0" smtClean="0"/>
              <a:t>意</a:t>
            </a:r>
            <a:r>
              <a:rPr lang="zh-CN" altLang="en-US" dirty="0" smtClean="0"/>
              <a:t>；</a:t>
            </a:r>
            <a:endParaRPr lang="zh-CN" altLang="en-US" dirty="0"/>
          </a:p>
          <a:p>
            <a:pPr algn="just">
              <a:lnSpc>
                <a:spcPct val="150000"/>
              </a:lnSpc>
            </a:pPr>
            <a:r>
              <a:rPr lang="zh-CN" altLang="en-US" sz="2400" kern="100" dirty="0">
                <a:latin typeface="宋体" panose="02010600030101010101" pitchFamily="2" charset="-122"/>
                <a:ea typeface="宋体" panose="02010600030101010101" pitchFamily="2" charset="-122"/>
              </a:rPr>
              <a:t>二是点头致意</a:t>
            </a:r>
            <a:r>
              <a:rPr lang="zh-CN" altLang="en-US" sz="2400" kern="100" dirty="0" smtClean="0">
                <a:latin typeface="宋体" panose="02010600030101010101" pitchFamily="2" charset="-122"/>
                <a:ea typeface="宋体" panose="02010600030101010101" pitchFamily="2" charset="-122"/>
              </a:rPr>
              <a:t>：</a:t>
            </a:r>
            <a:r>
              <a:rPr lang="zh-CN" altLang="zh-CN" dirty="0"/>
              <a:t>适用于不便于与对方交谈的场合的见面</a:t>
            </a:r>
            <a:r>
              <a:rPr lang="zh-CN" altLang="zh-CN" dirty="0"/>
              <a:t>礼节</a:t>
            </a:r>
            <a:r>
              <a:rPr lang="zh-CN" altLang="en-US" dirty="0"/>
              <a:t>；</a:t>
            </a:r>
            <a:endParaRPr lang="zh-CN" altLang="en-US" dirty="0"/>
          </a:p>
          <a:p>
            <a:pPr algn="just">
              <a:lnSpc>
                <a:spcPct val="150000"/>
              </a:lnSpc>
            </a:pPr>
            <a:r>
              <a:rPr lang="zh-CN" altLang="en-US" sz="2400" kern="100" dirty="0">
                <a:latin typeface="宋体" panose="02010600030101010101" pitchFamily="2" charset="-122"/>
                <a:ea typeface="宋体" panose="02010600030101010101" pitchFamily="2" charset="-122"/>
              </a:rPr>
              <a:t>三是欠身致意</a:t>
            </a:r>
            <a:r>
              <a:rPr lang="zh-CN" altLang="en-US" sz="2400" kern="100" dirty="0" smtClean="0">
                <a:latin typeface="宋体" panose="02010600030101010101" pitchFamily="2" charset="-122"/>
                <a:ea typeface="宋体" panose="02010600030101010101" pitchFamily="2" charset="-122"/>
              </a:rPr>
              <a:t>：</a:t>
            </a:r>
            <a:r>
              <a:rPr lang="zh-CN" altLang="zh-CN" dirty="0"/>
              <a:t>一般用于坐着时与客人打招呼，只需将上身微微向前躬，不必完全站</a:t>
            </a:r>
            <a:r>
              <a:rPr lang="zh-CN" altLang="zh-CN" dirty="0" smtClean="0"/>
              <a:t>起</a:t>
            </a:r>
            <a:r>
              <a:rPr lang="zh-CN" altLang="en-US" dirty="0" smtClean="0"/>
              <a:t>；</a:t>
            </a:r>
            <a:endParaRPr lang="zh-CN" altLang="en-US" sz="2400" kern="100" dirty="0">
              <a:latin typeface="Calibri" panose="020F0502020204030204" pitchFamily="34" charset="0"/>
            </a:endParaRPr>
          </a:p>
          <a:p>
            <a:pPr algn="just">
              <a:lnSpc>
                <a:spcPct val="150000"/>
              </a:lnSpc>
            </a:pPr>
            <a:r>
              <a:rPr lang="zh-CN" altLang="en-US" sz="2400" kern="100" dirty="0">
                <a:latin typeface="宋体" panose="02010600030101010101" pitchFamily="2" charset="-122"/>
                <a:ea typeface="宋体" panose="02010600030101010101" pitchFamily="2" charset="-122"/>
              </a:rPr>
              <a:t>四是脱帽致意</a:t>
            </a:r>
            <a:r>
              <a:rPr lang="zh-CN" altLang="en-US" sz="2400" kern="100" dirty="0" smtClean="0">
                <a:latin typeface="宋体" panose="02010600030101010101" pitchFamily="2" charset="-122"/>
                <a:ea typeface="宋体" panose="02010600030101010101" pitchFamily="2" charset="-122"/>
              </a:rPr>
              <a:t>：</a:t>
            </a:r>
            <a:r>
              <a:rPr lang="zh-CN" altLang="zh-CN" dirty="0"/>
              <a:t>与朋友、熟人见面时，若戴着有檐的帽子，则以脱帽致意最为</a:t>
            </a:r>
            <a:r>
              <a:rPr lang="zh-CN" altLang="zh-CN" dirty="0" smtClean="0"/>
              <a:t>适宜</a:t>
            </a:r>
            <a:r>
              <a:rPr lang="zh-CN" altLang="en-US" dirty="0"/>
              <a:t>。</a:t>
            </a:r>
            <a:endParaRPr lang="zh-CN" altLang="en-US" sz="2400" kern="100" dirty="0">
              <a:latin typeface="Calibri" panose="020F0502020204030204" pitchFamily="34" charset="0"/>
            </a:endParaRPr>
          </a:p>
        </p:txBody>
      </p:sp>
      <p:pic>
        <p:nvPicPr>
          <p:cNvPr id="6" name="图片 5"/>
          <p:cNvPicPr>
            <a:picLocks noChangeAspect="1"/>
          </p:cNvPicPr>
          <p:nvPr/>
        </p:nvPicPr>
        <p:blipFill>
          <a:blip r:embed="rId1"/>
          <a:stretch>
            <a:fillRect/>
          </a:stretch>
        </p:blipFill>
        <p:spPr>
          <a:xfrm>
            <a:off x="8916927" y="1535836"/>
            <a:ext cx="1663148" cy="4221088"/>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一、电话礼</a:t>
            </a:r>
            <a:endParaRPr lang="zh-CN" altLang="en-US" sz="2400" b="1" dirty="0"/>
          </a:p>
        </p:txBody>
      </p:sp>
      <p:sp>
        <p:nvSpPr>
          <p:cNvPr id="2" name="矩形 1"/>
          <p:cNvSpPr/>
          <p:nvPr/>
        </p:nvSpPr>
        <p:spPr>
          <a:xfrm>
            <a:off x="917358" y="1777630"/>
            <a:ext cx="6788459" cy="3969385"/>
          </a:xfrm>
          <a:prstGeom prst="rect">
            <a:avLst/>
          </a:prstGeom>
        </p:spPr>
        <p:txBody>
          <a:bodyPr wrap="square">
            <a:spAutoFit/>
          </a:bodyPr>
          <a:lstStyle/>
          <a:p>
            <a:pPr indent="266700" algn="just">
              <a:lnSpc>
                <a:spcPct val="150000"/>
              </a:lnSpc>
            </a:pPr>
            <a:r>
              <a:rPr lang="zh-CN" altLang="en-US" sz="2400" b="1" kern="100" dirty="0">
                <a:latin typeface="微软雅黑" panose="020B0503020204020204" charset="-122"/>
                <a:ea typeface="微软雅黑" panose="020B0503020204020204" charset="-122"/>
              </a:rPr>
              <a:t>打电话的注意</a:t>
            </a:r>
            <a:r>
              <a:rPr lang="zh-CN" altLang="en-US" sz="2400" b="1" kern="100" dirty="0" smtClean="0">
                <a:latin typeface="微软雅黑" panose="020B0503020204020204" charset="-122"/>
                <a:ea typeface="微软雅黑" panose="020B0503020204020204" charset="-122"/>
              </a:rPr>
              <a:t>事项：</a:t>
            </a:r>
            <a:endParaRPr lang="zh-CN" altLang="en-US" b="1"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1</a:t>
            </a:r>
            <a:r>
              <a:rPr lang="zh-CN" altLang="en-US" kern="100" dirty="0">
                <a:latin typeface="微软雅黑" panose="020B0503020204020204" charset="-122"/>
                <a:ea typeface="微软雅黑" panose="020B0503020204020204" charset="-122"/>
              </a:rPr>
              <a:t>）不要把话筒夹在脖子上，不要趴着、仰着或坐在桌上，不可边走边打座机电话。</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2</a:t>
            </a:r>
            <a:r>
              <a:rPr lang="zh-CN" altLang="en-US" kern="100" dirty="0">
                <a:latin typeface="微软雅黑" panose="020B0503020204020204" charset="-122"/>
                <a:ea typeface="微软雅黑" panose="020B0503020204020204" charset="-122"/>
              </a:rPr>
              <a:t>）不要以笔代手去拨号。</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3</a:t>
            </a:r>
            <a:r>
              <a:rPr lang="zh-CN" altLang="en-US" kern="100" dirty="0">
                <a:latin typeface="微软雅黑" panose="020B0503020204020204" charset="-122"/>
                <a:ea typeface="微软雅黑" panose="020B0503020204020204" charset="-122"/>
              </a:rPr>
              <a:t>）话筒始终与嘴保持</a:t>
            </a:r>
            <a:r>
              <a:rPr lang="en-US" altLang="zh-CN" kern="100" dirty="0">
                <a:latin typeface="微软雅黑" panose="020B0503020204020204" charset="-122"/>
                <a:ea typeface="微软雅黑" panose="020B0503020204020204" charset="-122"/>
              </a:rPr>
              <a:t>3</a:t>
            </a:r>
            <a:r>
              <a:rPr lang="zh-CN" altLang="en-US" kern="100" dirty="0">
                <a:latin typeface="微软雅黑" panose="020B0503020204020204" charset="-122"/>
                <a:ea typeface="微软雅黑" panose="020B0503020204020204" charset="-122"/>
              </a:rPr>
              <a:t>厘米左右的距离，不可“吻话筒”。</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4</a:t>
            </a:r>
            <a:r>
              <a:rPr lang="zh-CN" altLang="en-US" kern="100" dirty="0">
                <a:latin typeface="微软雅黑" panose="020B0503020204020204" charset="-122"/>
                <a:ea typeface="微软雅黑" panose="020B0503020204020204" charset="-122"/>
              </a:rPr>
              <a:t>）不可边咀嚼食物或边喝水、边打呵欠等边通话。</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5</a:t>
            </a:r>
            <a:r>
              <a:rPr lang="zh-CN" altLang="en-US" kern="100" dirty="0">
                <a:latin typeface="微软雅黑" panose="020B0503020204020204" charset="-122"/>
                <a:ea typeface="微软雅黑" panose="020B0503020204020204" charset="-122"/>
              </a:rPr>
              <a:t>）通话时间一般应遵守“三分钟原则”，忌讳说话吞吐、含糊不清、东拉西扯、不得要领。</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6</a:t>
            </a:r>
            <a:r>
              <a:rPr lang="zh-CN" altLang="en-US" kern="100" dirty="0">
                <a:latin typeface="微软雅黑" panose="020B0503020204020204" charset="-122"/>
                <a:ea typeface="微软雅黑" panose="020B0503020204020204" charset="-122"/>
              </a:rPr>
              <a:t>）办公室的电话用于办公，最好不要在上班时间打私人电话。</a:t>
            </a:r>
            <a:endParaRPr lang="zh-CN" altLang="en-US" kern="100" dirty="0">
              <a:latin typeface="微软雅黑" panose="020B0503020204020204" charset="-122"/>
              <a:ea typeface="微软雅黑" panose="020B0503020204020204" charset="-122"/>
            </a:endParaRPr>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18776" t="11017" r="15015"/>
          <a:stretch>
            <a:fillRect/>
          </a:stretch>
        </p:blipFill>
        <p:spPr>
          <a:xfrm>
            <a:off x="8114189" y="1946306"/>
            <a:ext cx="2974021" cy="335318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80" y="1065320"/>
            <a:ext cx="2599612"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、交谈礼</a:t>
            </a:r>
            <a:endParaRPr lang="zh-CN" altLang="en-US" sz="2400" b="1" dirty="0"/>
          </a:p>
        </p:txBody>
      </p:sp>
      <p:sp>
        <p:nvSpPr>
          <p:cNvPr id="2" name="矩形 1"/>
          <p:cNvSpPr/>
          <p:nvPr/>
        </p:nvSpPr>
        <p:spPr>
          <a:xfrm>
            <a:off x="1929414" y="1938606"/>
            <a:ext cx="4382609" cy="2934650"/>
          </a:xfrm>
          <a:prstGeom prst="rect">
            <a:avLst/>
          </a:prstGeom>
        </p:spPr>
        <p:txBody>
          <a:bodyPr wrap="square">
            <a:spAutoFit/>
          </a:bodyPr>
          <a:lstStyle/>
          <a:p>
            <a:pPr marL="266700" algn="just">
              <a:lnSpc>
                <a:spcPct val="155000"/>
              </a:lnSpc>
              <a:spcBef>
                <a:spcPts val="1400"/>
              </a:spcBef>
              <a:spcAft>
                <a:spcPts val="1450"/>
              </a:spcAft>
            </a:pPr>
            <a:r>
              <a:rPr lang="zh-CN" altLang="en-US" sz="2400" b="1" kern="100" dirty="0">
                <a:latin typeface="黑体" panose="02010609060101010101" charset="-122"/>
                <a:ea typeface="黑体" panose="02010609060101010101" charset="-122"/>
              </a:rPr>
              <a:t>交谈时的礼仪</a:t>
            </a:r>
            <a:r>
              <a:rPr lang="zh-CN" altLang="en-US" sz="2400" b="1" kern="100" dirty="0" smtClean="0">
                <a:latin typeface="黑体" panose="02010609060101010101" charset="-122"/>
                <a:ea typeface="黑体" panose="02010609060101010101" charset="-122"/>
              </a:rPr>
              <a:t>表现：</a:t>
            </a:r>
            <a:endParaRPr lang="zh-CN" altLang="en-US" sz="2400" b="1" kern="100" dirty="0">
              <a:latin typeface="Arial" panose="020B0604020202020204" pitchFamily="34" charset="0"/>
              <a:ea typeface="黑体" panose="02010609060101010101" charset="-122"/>
            </a:endParaRPr>
          </a:p>
          <a:p>
            <a:pPr indent="266700" algn="just">
              <a:lnSpc>
                <a:spcPct val="150000"/>
              </a:lnSpc>
            </a:pPr>
            <a:r>
              <a:rPr lang="en-US" altLang="zh-CN" kern="100" dirty="0">
                <a:latin typeface="Calibri" panose="020F0502020204030204" pitchFamily="34" charset="0"/>
                <a:ea typeface="宋体" panose="02010600030101010101" pitchFamily="2" charset="-122"/>
              </a:rPr>
              <a:t>1</a:t>
            </a:r>
            <a:r>
              <a:rPr lang="en-US" altLang="zh-CN" kern="100" dirty="0">
                <a:latin typeface="Calibri" panose="020F0502020204030204" pitchFamily="34" charset="0"/>
              </a:rPr>
              <a:t>. </a:t>
            </a:r>
            <a:r>
              <a:rPr lang="zh-CN" altLang="en-US" kern="100" dirty="0">
                <a:latin typeface="宋体" panose="02010600030101010101" pitchFamily="2" charset="-122"/>
                <a:ea typeface="宋体" panose="02010600030101010101" pitchFamily="2" charset="-122"/>
              </a:rPr>
              <a:t>尊重对方，谅解对方，接受</a:t>
            </a:r>
            <a:r>
              <a:rPr lang="zh-CN" altLang="en-US" kern="100" dirty="0" smtClean="0">
                <a:latin typeface="宋体" panose="02010600030101010101" pitchFamily="2" charset="-122"/>
                <a:ea typeface="宋体" panose="02010600030101010101" pitchFamily="2" charset="-122"/>
              </a:rPr>
              <a:t>对方；</a:t>
            </a:r>
            <a:endParaRPr lang="zh-CN" altLang="en-US" kern="100" dirty="0">
              <a:latin typeface="Calibri" panose="020F0502020204030204" pitchFamily="34" charset="0"/>
            </a:endParaRPr>
          </a:p>
          <a:p>
            <a:pPr indent="266700" algn="just">
              <a:lnSpc>
                <a:spcPct val="150000"/>
              </a:lnSpc>
            </a:pPr>
            <a:r>
              <a:rPr lang="en-US" altLang="zh-CN" kern="100" dirty="0">
                <a:latin typeface="Calibri" panose="020F0502020204030204" pitchFamily="34" charset="0"/>
              </a:rPr>
              <a:t>2. </a:t>
            </a:r>
            <a:r>
              <a:rPr lang="zh-CN" altLang="en-US" kern="100" dirty="0">
                <a:latin typeface="宋体" panose="02010600030101010101" pitchFamily="2" charset="-122"/>
                <a:ea typeface="宋体" panose="02010600030101010101" pitchFamily="2" charset="-122"/>
              </a:rPr>
              <a:t>语速平稳，语调平和，音量</a:t>
            </a:r>
            <a:r>
              <a:rPr lang="zh-CN" altLang="en-US" kern="100" dirty="0" smtClean="0">
                <a:latin typeface="宋体" panose="02010600030101010101" pitchFamily="2" charset="-122"/>
                <a:ea typeface="宋体" panose="02010600030101010101" pitchFamily="2" charset="-122"/>
              </a:rPr>
              <a:t>适中；</a:t>
            </a:r>
            <a:endParaRPr lang="zh-CN" altLang="en-US" kern="100" dirty="0">
              <a:latin typeface="Calibri" panose="020F0502020204030204" pitchFamily="34" charset="0"/>
            </a:endParaRPr>
          </a:p>
          <a:p>
            <a:pPr indent="266700" algn="just">
              <a:lnSpc>
                <a:spcPct val="150000"/>
              </a:lnSpc>
            </a:pPr>
            <a:r>
              <a:rPr lang="en-US" altLang="zh-CN" kern="100" dirty="0">
                <a:latin typeface="Calibri" panose="020F0502020204030204" pitchFamily="34" charset="0"/>
              </a:rPr>
              <a:t>3. </a:t>
            </a:r>
            <a:r>
              <a:rPr lang="zh-CN" altLang="en-US" kern="100" dirty="0">
                <a:latin typeface="宋体" panose="02010600030101010101" pitchFamily="2" charset="-122"/>
                <a:ea typeface="宋体" panose="02010600030101010101" pitchFamily="2" charset="-122"/>
              </a:rPr>
              <a:t>态度和气，言语得体，神态</a:t>
            </a:r>
            <a:r>
              <a:rPr lang="zh-CN" altLang="en-US" kern="100" dirty="0" smtClean="0">
                <a:latin typeface="宋体" panose="02010600030101010101" pitchFamily="2" charset="-122"/>
                <a:ea typeface="宋体" panose="02010600030101010101" pitchFamily="2" charset="-122"/>
              </a:rPr>
              <a:t>专注；</a:t>
            </a:r>
            <a:endParaRPr lang="zh-CN" altLang="en-US" kern="100" dirty="0">
              <a:latin typeface="Calibri" panose="020F0502020204030204" pitchFamily="34" charset="0"/>
            </a:endParaRPr>
          </a:p>
          <a:p>
            <a:pPr indent="266700" algn="just">
              <a:lnSpc>
                <a:spcPct val="150000"/>
              </a:lnSpc>
            </a:pPr>
            <a:r>
              <a:rPr lang="en-US" altLang="zh-CN" kern="100" dirty="0">
                <a:latin typeface="Calibri" panose="020F0502020204030204" pitchFamily="34" charset="0"/>
              </a:rPr>
              <a:t>4</a:t>
            </a:r>
            <a:r>
              <a:rPr lang="en-US" altLang="zh-CN" kern="100" dirty="0" smtClean="0">
                <a:latin typeface="宋体" panose="02010600030101010101" pitchFamily="2" charset="-122"/>
                <a:ea typeface="宋体" panose="02010600030101010101" pitchFamily="2" charset="-122"/>
              </a:rPr>
              <a:t>.</a:t>
            </a:r>
            <a:r>
              <a:rPr lang="zh-CN" altLang="en-US" kern="100" dirty="0" smtClean="0">
                <a:latin typeface="宋体" panose="02010600030101010101" pitchFamily="2" charset="-122"/>
                <a:ea typeface="宋体" panose="02010600030101010101" pitchFamily="2" charset="-122"/>
              </a:rPr>
              <a:t>赞同</a:t>
            </a:r>
            <a:r>
              <a:rPr lang="zh-CN" altLang="en-US" kern="100" dirty="0">
                <a:latin typeface="宋体" panose="02010600030101010101" pitchFamily="2" charset="-122"/>
                <a:ea typeface="宋体" panose="02010600030101010101" pitchFamily="2" charset="-122"/>
              </a:rPr>
              <a:t>对方，肯定对方，鼓励对方；</a:t>
            </a:r>
            <a:endParaRPr lang="en-US" altLang="zh-CN" kern="100" dirty="0">
              <a:latin typeface="宋体" panose="02010600030101010101" pitchFamily="2" charset="-122"/>
              <a:ea typeface="宋体" panose="02010600030101010101" pitchFamily="2" charset="-122"/>
            </a:endParaRPr>
          </a:p>
          <a:p>
            <a:pPr indent="266700" algn="just">
              <a:lnSpc>
                <a:spcPct val="150000"/>
              </a:lnSpc>
            </a:pPr>
            <a:r>
              <a:rPr lang="en-US" altLang="zh-CN" kern="100" dirty="0">
                <a:latin typeface="宋体" panose="02010600030101010101" pitchFamily="2" charset="-122"/>
                <a:ea typeface="宋体" panose="02010600030101010101" pitchFamily="2" charset="-122"/>
              </a:rPr>
              <a:t>5</a:t>
            </a:r>
            <a:r>
              <a:rPr lang="en-US" altLang="zh-CN" kern="100" dirty="0" smtClean="0">
                <a:latin typeface="宋体" panose="02010600030101010101" pitchFamily="2" charset="-122"/>
                <a:ea typeface="宋体" panose="02010600030101010101" pitchFamily="2" charset="-122"/>
              </a:rPr>
              <a:t>.</a:t>
            </a:r>
            <a:r>
              <a:rPr lang="zh-CN" altLang="en-US" kern="100" dirty="0" smtClean="0">
                <a:latin typeface="宋体" panose="02010600030101010101" pitchFamily="2" charset="-122"/>
                <a:ea typeface="宋体" panose="02010600030101010101" pitchFamily="2" charset="-122"/>
              </a:rPr>
              <a:t>双向</a:t>
            </a:r>
            <a:r>
              <a:rPr lang="zh-CN" altLang="en-US" kern="100" dirty="0">
                <a:latin typeface="宋体" panose="02010600030101010101" pitchFamily="2" charset="-122"/>
                <a:ea typeface="宋体" panose="02010600030101010101" pitchFamily="2" charset="-122"/>
              </a:rPr>
              <a:t>沟通，兼顾他人，少说多</a:t>
            </a:r>
            <a:r>
              <a:rPr lang="zh-CN" altLang="en-US" kern="100" dirty="0" smtClean="0">
                <a:latin typeface="宋体" panose="02010600030101010101" pitchFamily="2" charset="-122"/>
                <a:ea typeface="宋体" panose="02010600030101010101" pitchFamily="2" charset="-122"/>
              </a:rPr>
              <a:t>听</a:t>
            </a:r>
            <a:endParaRPr lang="zh-CN" altLang="en-US" kern="1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37599" y="2349040"/>
            <a:ext cx="4273688" cy="2408806"/>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79" y="1065320"/>
            <a:ext cx="268838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、交谈礼</a:t>
            </a:r>
            <a:endParaRPr lang="zh-CN" altLang="en-US" sz="2400" b="1" dirty="0"/>
          </a:p>
        </p:txBody>
      </p:sp>
      <p:sp>
        <p:nvSpPr>
          <p:cNvPr id="2" name="矩形 1"/>
          <p:cNvSpPr/>
          <p:nvPr/>
        </p:nvSpPr>
        <p:spPr>
          <a:xfrm>
            <a:off x="1697179" y="1716663"/>
            <a:ext cx="6649374" cy="3830955"/>
          </a:xfrm>
          <a:prstGeom prst="rect">
            <a:avLst/>
          </a:prstGeom>
        </p:spPr>
        <p:txBody>
          <a:bodyPr wrap="square">
            <a:spAutoFit/>
          </a:bodyPr>
          <a:lstStyle/>
          <a:p>
            <a:pPr marL="266700" algn="just">
              <a:lnSpc>
                <a:spcPct val="150000"/>
              </a:lnSpc>
            </a:pPr>
            <a:r>
              <a:rPr lang="zh-CN" altLang="en-US" sz="2400" kern="100" dirty="0" smtClean="0">
                <a:latin typeface="Calibri" panose="020F0502020204030204" pitchFamily="34" charset="0"/>
              </a:rPr>
              <a:t>交谈</a:t>
            </a:r>
            <a:r>
              <a:rPr lang="zh-CN" altLang="en-US" sz="2400" kern="100" dirty="0">
                <a:latin typeface="Calibri" panose="020F0502020204030204" pitchFamily="34" charset="0"/>
              </a:rPr>
              <a:t>时避免的</a:t>
            </a:r>
            <a:r>
              <a:rPr lang="zh-CN" altLang="en-US" sz="2400" kern="100" dirty="0" smtClean="0">
                <a:latin typeface="Calibri" panose="020F0502020204030204" pitchFamily="34" charset="0"/>
              </a:rPr>
              <a:t>话题</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gn="just">
              <a:lnSpc>
                <a:spcPct val="150000"/>
              </a:lnSpc>
            </a:pPr>
            <a:r>
              <a:rPr lang="zh-CN" altLang="en-US" kern="100" dirty="0" smtClean="0">
                <a:latin typeface="Calibri" panose="020F0502020204030204" pitchFamily="34" charset="0"/>
              </a:rPr>
              <a:t>     </a:t>
            </a:r>
            <a:r>
              <a:rPr lang="en-US" altLang="zh-CN" kern="100" dirty="0" smtClean="0">
                <a:latin typeface="Calibri" panose="020F0502020204030204" pitchFamily="34" charset="0"/>
              </a:rPr>
              <a:t>1.</a:t>
            </a:r>
            <a:r>
              <a:rPr lang="zh-CN" altLang="en-US" kern="100" dirty="0" smtClean="0">
                <a:latin typeface="Calibri" panose="020F0502020204030204" pitchFamily="34" charset="0"/>
              </a:rPr>
              <a:t>避开</a:t>
            </a:r>
            <a:r>
              <a:rPr lang="zh-CN" altLang="en-US" kern="100" dirty="0">
                <a:latin typeface="Calibri" panose="020F0502020204030204" pitchFamily="34" charset="0"/>
              </a:rPr>
              <a:t>别人的</a:t>
            </a:r>
            <a:r>
              <a:rPr lang="zh-CN" altLang="en-US" kern="100" dirty="0" smtClean="0">
                <a:latin typeface="Calibri" panose="020F0502020204030204" pitchFamily="34" charset="0"/>
              </a:rPr>
              <a:t>隐私：</a:t>
            </a:r>
            <a:endParaRPr lang="en-US" altLang="zh-CN" kern="100" dirty="0" smtClean="0">
              <a:latin typeface="Calibri" panose="020F0502020204030204" pitchFamily="34" charset="0"/>
            </a:endParaRPr>
          </a:p>
          <a:p>
            <a:pPr>
              <a:lnSpc>
                <a:spcPct val="150000"/>
              </a:lnSpc>
            </a:pPr>
            <a:r>
              <a:rPr lang="zh-CN" altLang="en-US" sz="1400" dirty="0" smtClean="0"/>
              <a:t>（</a:t>
            </a:r>
            <a:r>
              <a:rPr lang="en-US" altLang="zh-CN" sz="1400" dirty="0"/>
              <a:t>1</a:t>
            </a:r>
            <a:r>
              <a:rPr lang="zh-CN" altLang="en-US" sz="1400" dirty="0"/>
              <a:t>）不谈收入，也尽量避免涉及间接的收入方面的</a:t>
            </a:r>
            <a:r>
              <a:rPr lang="zh-CN" altLang="en-US" sz="1400" dirty="0" smtClean="0"/>
              <a:t>问题。</a:t>
            </a:r>
            <a:endParaRPr lang="en-US" altLang="zh-CN" sz="1400" dirty="0" smtClean="0"/>
          </a:p>
          <a:p>
            <a:pPr>
              <a:lnSpc>
                <a:spcPct val="150000"/>
              </a:lnSpc>
            </a:pPr>
            <a:r>
              <a:rPr lang="zh-CN" altLang="en-US" sz="1400" dirty="0" smtClean="0"/>
              <a:t>（</a:t>
            </a:r>
            <a:r>
              <a:rPr lang="en-US" altLang="zh-CN" sz="1400" dirty="0"/>
              <a:t>2</a:t>
            </a:r>
            <a:r>
              <a:rPr lang="zh-CN" altLang="en-US" sz="1400" dirty="0"/>
              <a:t>）不谈年龄。</a:t>
            </a:r>
            <a:endParaRPr lang="en-US" altLang="zh-CN" sz="1400" dirty="0" smtClean="0"/>
          </a:p>
          <a:p>
            <a:pPr>
              <a:lnSpc>
                <a:spcPct val="150000"/>
              </a:lnSpc>
            </a:pPr>
            <a:r>
              <a:rPr lang="zh-CN" altLang="en-US" sz="1400" dirty="0" smtClean="0"/>
              <a:t>（</a:t>
            </a:r>
            <a:r>
              <a:rPr lang="en-US" altLang="zh-CN" sz="1400" dirty="0"/>
              <a:t>3</a:t>
            </a:r>
            <a:r>
              <a:rPr lang="zh-CN" altLang="en-US" sz="1400" dirty="0"/>
              <a:t>）不谈婚姻家庭</a:t>
            </a:r>
            <a:r>
              <a:rPr lang="zh-CN" altLang="en-US" sz="1400" dirty="0" smtClean="0"/>
              <a:t>。</a:t>
            </a:r>
            <a:endParaRPr lang="zh-CN" altLang="en-US" sz="1400" dirty="0"/>
          </a:p>
          <a:p>
            <a:pPr>
              <a:lnSpc>
                <a:spcPct val="150000"/>
              </a:lnSpc>
            </a:pPr>
            <a:r>
              <a:rPr lang="zh-CN" altLang="en-US" sz="1400" dirty="0"/>
              <a:t>（</a:t>
            </a:r>
            <a:r>
              <a:rPr lang="en-US" altLang="zh-CN" sz="1400" dirty="0"/>
              <a:t>4</a:t>
            </a:r>
            <a:r>
              <a:rPr lang="zh-CN" altLang="en-US" sz="1400" dirty="0"/>
              <a:t>）不谈健康状态。年龄和健康是现代职业人士的立身之本，这些都属于自己关注的</a:t>
            </a:r>
            <a:r>
              <a:rPr lang="zh-CN" altLang="en-US" sz="1400" dirty="0" smtClean="0"/>
              <a:t>问题。</a:t>
            </a:r>
            <a:endParaRPr lang="zh-CN" altLang="en-US" sz="1400" dirty="0"/>
          </a:p>
          <a:p>
            <a:pPr>
              <a:lnSpc>
                <a:spcPct val="150000"/>
              </a:lnSpc>
            </a:pPr>
            <a:r>
              <a:rPr lang="zh-CN" altLang="en-US" sz="1400" dirty="0"/>
              <a:t>（</a:t>
            </a:r>
            <a:r>
              <a:rPr lang="en-US" altLang="zh-CN" sz="1400" dirty="0"/>
              <a:t>5</a:t>
            </a:r>
            <a:r>
              <a:rPr lang="zh-CN" altLang="en-US" sz="1400" dirty="0"/>
              <a:t>）不谈个人经历</a:t>
            </a:r>
            <a:r>
              <a:rPr lang="zh-CN" altLang="en-US" sz="1400" dirty="0" smtClean="0"/>
              <a:t>。</a:t>
            </a:r>
            <a:endParaRPr lang="en-US" altLang="zh-CN" sz="1400" dirty="0" smtClean="0"/>
          </a:p>
          <a:p>
            <a:pPr>
              <a:lnSpc>
                <a:spcPct val="150000"/>
              </a:lnSpc>
            </a:pPr>
            <a:r>
              <a:rPr lang="en-US" altLang="zh-CN" sz="1400" kern="100" dirty="0">
                <a:latin typeface="Calibri" panose="020F0502020204030204" pitchFamily="34" charset="0"/>
              </a:rPr>
              <a:t> </a:t>
            </a:r>
            <a:r>
              <a:rPr lang="en-US" altLang="zh-CN" sz="1400" kern="100" dirty="0" smtClean="0">
                <a:latin typeface="Calibri" panose="020F0502020204030204" pitchFamily="34" charset="0"/>
              </a:rPr>
              <a:t>     </a:t>
            </a:r>
            <a:r>
              <a:rPr lang="en-US" altLang="zh-CN" kern="100" dirty="0" smtClean="0">
                <a:latin typeface="Calibri" panose="020F0502020204030204" pitchFamily="34" charset="0"/>
              </a:rPr>
              <a:t>2.</a:t>
            </a:r>
            <a:r>
              <a:rPr lang="zh-CN" altLang="en-US" kern="100" dirty="0" smtClean="0">
                <a:latin typeface="Calibri" panose="020F0502020204030204" pitchFamily="34" charset="0"/>
              </a:rPr>
              <a:t>不要</a:t>
            </a:r>
            <a:r>
              <a:rPr lang="zh-CN" altLang="en-US" kern="100" dirty="0">
                <a:latin typeface="Calibri" panose="020F0502020204030204" pitchFamily="34" charset="0"/>
              </a:rPr>
              <a:t>选择浅薄话题</a:t>
            </a:r>
            <a:endParaRPr lang="zh-CN" altLang="en-US" kern="100" dirty="0">
              <a:latin typeface="Calibri" panose="020F0502020204030204" pitchFamily="34" charset="0"/>
            </a:endParaRPr>
          </a:p>
          <a:p>
            <a:pPr indent="266700" algn="just">
              <a:lnSpc>
                <a:spcPct val="150000"/>
              </a:lnSpc>
            </a:pPr>
            <a:r>
              <a:rPr lang="en-US" altLang="zh-CN" kern="100" dirty="0" smtClean="0">
                <a:latin typeface="Calibri" panose="020F0502020204030204" pitchFamily="34" charset="0"/>
              </a:rPr>
              <a:t>3.</a:t>
            </a:r>
            <a:r>
              <a:rPr lang="zh-CN" altLang="en-US" kern="100" dirty="0" smtClean="0">
                <a:latin typeface="Calibri" panose="020F0502020204030204" pitchFamily="34" charset="0"/>
              </a:rPr>
              <a:t>倾向</a:t>
            </a:r>
            <a:r>
              <a:rPr lang="zh-CN" altLang="en-US" kern="100" dirty="0">
                <a:latin typeface="Calibri" panose="020F0502020204030204" pitchFamily="34" charset="0"/>
              </a:rPr>
              <a:t>错误的话题</a:t>
            </a:r>
            <a:endParaRPr lang="zh-CN" altLang="en-US" kern="1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2967" y="1400791"/>
            <a:ext cx="2530506" cy="189977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0424" y="3414297"/>
            <a:ext cx="2095592" cy="2095592"/>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79" y="1065320"/>
            <a:ext cx="2537470"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、交谈礼</a:t>
            </a:r>
            <a:endParaRPr lang="zh-CN" altLang="en-US" sz="2400" b="1" dirty="0"/>
          </a:p>
        </p:txBody>
      </p:sp>
      <p:sp>
        <p:nvSpPr>
          <p:cNvPr id="2" name="矩形 1"/>
          <p:cNvSpPr/>
          <p:nvPr/>
        </p:nvSpPr>
        <p:spPr>
          <a:xfrm>
            <a:off x="1457933" y="1663397"/>
            <a:ext cx="7455247" cy="4615815"/>
          </a:xfrm>
          <a:prstGeom prst="rect">
            <a:avLst/>
          </a:prstGeom>
        </p:spPr>
        <p:txBody>
          <a:bodyPr wrap="square">
            <a:spAutoFit/>
          </a:bodyPr>
          <a:lstStyle/>
          <a:p>
            <a:pPr marL="266700" algn="just">
              <a:lnSpc>
                <a:spcPct val="150000"/>
              </a:lnSpc>
            </a:pPr>
            <a:r>
              <a:rPr lang="zh-CN" altLang="en-US" sz="2400" b="1" dirty="0" smtClean="0"/>
              <a:t>语言</a:t>
            </a:r>
            <a:r>
              <a:rPr lang="zh-CN" altLang="en-US" sz="2400" b="1" dirty="0"/>
              <a:t>沟通</a:t>
            </a:r>
            <a:r>
              <a:rPr lang="zh-CN" altLang="en-US" sz="2400" b="1" dirty="0" smtClean="0"/>
              <a:t>技巧</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b="1" dirty="0" smtClean="0"/>
              <a:t>  1</a:t>
            </a:r>
            <a:r>
              <a:rPr lang="en-US" altLang="zh-CN" sz="2000" b="1" dirty="0"/>
              <a:t>. </a:t>
            </a:r>
            <a:r>
              <a:rPr lang="zh-CN" altLang="en-US" sz="2000" b="1" dirty="0"/>
              <a:t>幽默</a:t>
            </a:r>
            <a:r>
              <a:rPr lang="zh-CN" altLang="en-US" sz="2000" b="1" dirty="0" smtClean="0"/>
              <a:t>语言：</a:t>
            </a:r>
            <a:r>
              <a:rPr lang="zh-CN" altLang="en-US" sz="1600" dirty="0"/>
              <a:t>灵活运用幽默、赞美等不同的语言技巧更能增强语言的感染力。</a:t>
            </a:r>
            <a:endParaRPr lang="zh-CN" altLang="en-US" sz="1600" dirty="0"/>
          </a:p>
          <a:p>
            <a:pPr>
              <a:lnSpc>
                <a:spcPct val="150000"/>
              </a:lnSpc>
            </a:pPr>
            <a:r>
              <a:rPr lang="en-US" altLang="zh-CN" dirty="0" smtClean="0"/>
              <a:t>  </a:t>
            </a:r>
            <a:r>
              <a:rPr lang="en-US" altLang="zh-CN" b="1" dirty="0" smtClean="0"/>
              <a:t>  2</a:t>
            </a:r>
            <a:r>
              <a:rPr lang="en-US" altLang="zh-CN" b="1" dirty="0"/>
              <a:t>. </a:t>
            </a:r>
            <a:r>
              <a:rPr lang="zh-CN" altLang="en-US" b="1" dirty="0"/>
              <a:t>赞美</a:t>
            </a:r>
            <a:r>
              <a:rPr lang="zh-CN" altLang="en-US" b="1" dirty="0" smtClean="0"/>
              <a:t>语言：</a:t>
            </a:r>
            <a:r>
              <a:rPr lang="zh-CN" altLang="en-US" sz="1600" dirty="0"/>
              <a:t>例如，在见到游客时，称赞其漂亮，打扮得体等；在游客表演节目时，给予充分的赞美等，这样更易于游客与服务者心理距离的靠近。</a:t>
            </a:r>
            <a:endParaRPr lang="zh-CN" altLang="en-US" sz="1600" dirty="0"/>
          </a:p>
          <a:p>
            <a:pPr>
              <a:lnSpc>
                <a:spcPct val="150000"/>
              </a:lnSpc>
            </a:pPr>
            <a:r>
              <a:rPr lang="en-US" altLang="zh-CN" dirty="0" smtClean="0"/>
              <a:t>   </a:t>
            </a:r>
            <a:r>
              <a:rPr lang="en-US" altLang="zh-CN" b="1" dirty="0" smtClean="0"/>
              <a:t> 3</a:t>
            </a:r>
            <a:r>
              <a:rPr lang="en-US" altLang="zh-CN" b="1" dirty="0"/>
              <a:t>. </a:t>
            </a:r>
            <a:r>
              <a:rPr lang="zh-CN" altLang="en-US" b="1" dirty="0"/>
              <a:t>倾听</a:t>
            </a:r>
            <a:endParaRPr lang="zh-CN" altLang="en-US" b="1" dirty="0"/>
          </a:p>
          <a:p>
            <a:pPr>
              <a:lnSpc>
                <a:spcPct val="150000"/>
              </a:lnSpc>
            </a:pPr>
            <a:r>
              <a:rPr lang="zh-CN" altLang="en-US" dirty="0" smtClean="0"/>
              <a:t>    </a:t>
            </a:r>
            <a:r>
              <a:rPr lang="zh-CN" altLang="en-US" sz="1600" dirty="0" smtClean="0"/>
              <a:t>（</a:t>
            </a:r>
            <a:r>
              <a:rPr lang="en-US" altLang="zh-CN" sz="1600" dirty="0"/>
              <a:t>1</a:t>
            </a:r>
            <a:r>
              <a:rPr lang="zh-CN" altLang="en-US" sz="1600" dirty="0"/>
              <a:t>）认真</a:t>
            </a:r>
            <a:r>
              <a:rPr lang="zh-CN" altLang="en-US" sz="1600" dirty="0" smtClean="0"/>
              <a:t>耐心；</a:t>
            </a:r>
            <a:endParaRPr lang="zh-CN" altLang="en-US" sz="1600" dirty="0"/>
          </a:p>
          <a:p>
            <a:pPr>
              <a:lnSpc>
                <a:spcPct val="150000"/>
              </a:lnSpc>
            </a:pPr>
            <a:r>
              <a:rPr lang="zh-CN" altLang="en-US" sz="1600" dirty="0" smtClean="0"/>
              <a:t>     （</a:t>
            </a:r>
            <a:r>
              <a:rPr lang="en-US" altLang="zh-CN" sz="1600" dirty="0"/>
              <a:t>2</a:t>
            </a:r>
            <a:r>
              <a:rPr lang="zh-CN" altLang="en-US" sz="1600" dirty="0"/>
              <a:t>）专注有</a:t>
            </a:r>
            <a:r>
              <a:rPr lang="zh-CN" altLang="en-US" sz="1600" dirty="0" smtClean="0"/>
              <a:t>礼；</a:t>
            </a:r>
            <a:endParaRPr lang="zh-CN" altLang="en-US" sz="1600" dirty="0"/>
          </a:p>
          <a:p>
            <a:pPr>
              <a:lnSpc>
                <a:spcPct val="150000"/>
              </a:lnSpc>
            </a:pPr>
            <a:r>
              <a:rPr lang="zh-CN" altLang="en-US" sz="1600" dirty="0" smtClean="0"/>
              <a:t>     （</a:t>
            </a:r>
            <a:r>
              <a:rPr lang="en-US" altLang="zh-CN" sz="1600" dirty="0"/>
              <a:t>3</a:t>
            </a:r>
            <a:r>
              <a:rPr lang="zh-CN" altLang="en-US" sz="1600" dirty="0"/>
              <a:t>）呼应</a:t>
            </a:r>
            <a:r>
              <a:rPr lang="zh-CN" altLang="en-US" sz="1600" dirty="0" smtClean="0"/>
              <a:t>理解；</a:t>
            </a:r>
            <a:endParaRPr lang="zh-CN" altLang="en-US" sz="1600" dirty="0"/>
          </a:p>
          <a:p>
            <a:pPr>
              <a:lnSpc>
                <a:spcPct val="150000"/>
              </a:lnSpc>
            </a:pPr>
            <a:r>
              <a:rPr lang="zh-CN" altLang="en-US" sz="1600" dirty="0" smtClean="0"/>
              <a:t>     （</a:t>
            </a:r>
            <a:r>
              <a:rPr lang="en-US" altLang="zh-CN" sz="1600" dirty="0"/>
              <a:t>4</a:t>
            </a:r>
            <a:r>
              <a:rPr lang="zh-CN" altLang="en-US" sz="1600" dirty="0"/>
              <a:t>）柔性</a:t>
            </a:r>
            <a:r>
              <a:rPr lang="zh-CN" altLang="en-US" sz="1600" dirty="0" smtClean="0"/>
              <a:t>语言。</a:t>
            </a:r>
            <a:endParaRPr lang="zh-CN" altLang="en-US" sz="1600" dirty="0"/>
          </a:p>
          <a:p>
            <a:pPr algn="just">
              <a:lnSpc>
                <a:spcPct val="150000"/>
              </a:lnSpc>
            </a:pPr>
            <a:endParaRPr lang="zh-CN" altLang="en-US" kern="1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13986" t="3856" r="5835"/>
          <a:stretch>
            <a:fillRect/>
          </a:stretch>
        </p:blipFill>
        <p:spPr>
          <a:xfrm>
            <a:off x="8833282" y="1917555"/>
            <a:ext cx="2530614" cy="248577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任务三：</a:t>
            </a:r>
            <a:r>
              <a:rPr lang="zh-CN" altLang="en-US" dirty="0" smtClean="0"/>
              <a:t>电话</a:t>
            </a:r>
            <a:r>
              <a:rPr lang="zh-CN" altLang="en-US" dirty="0"/>
              <a:t>交谈沟通</a:t>
            </a:r>
            <a:r>
              <a:rPr lang="zh-CN" altLang="en-US" dirty="0" smtClean="0"/>
              <a:t>礼</a:t>
            </a:r>
            <a:endParaRPr lang="zh-CN" altLang="en-US" dirty="0"/>
          </a:p>
        </p:txBody>
      </p:sp>
      <p:sp>
        <p:nvSpPr>
          <p:cNvPr id="11" name="圆角矩形 10"/>
          <p:cNvSpPr/>
          <p:nvPr/>
        </p:nvSpPr>
        <p:spPr>
          <a:xfrm>
            <a:off x="1697179" y="1065320"/>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、交谈礼</a:t>
            </a:r>
            <a:endParaRPr lang="zh-CN" altLang="en-US" sz="2400" b="1" dirty="0"/>
          </a:p>
        </p:txBody>
      </p:sp>
      <p:graphicFrame>
        <p:nvGraphicFramePr>
          <p:cNvPr id="3" name="表格 2"/>
          <p:cNvGraphicFramePr>
            <a:graphicFrameLocks noGrp="1"/>
          </p:cNvGraphicFramePr>
          <p:nvPr/>
        </p:nvGraphicFramePr>
        <p:xfrm>
          <a:off x="1066862" y="1722319"/>
          <a:ext cx="10127879" cy="4625516"/>
        </p:xfrm>
        <a:graphic>
          <a:graphicData uri="http://schemas.openxmlformats.org/drawingml/2006/table">
            <a:tbl>
              <a:tblPr>
                <a:tableStyleId>{5C22544A-7EE6-4342-B048-85BDC9FD1C3A}</a:tableStyleId>
              </a:tblPr>
              <a:tblGrid>
                <a:gridCol w="1982318"/>
                <a:gridCol w="8145561"/>
              </a:tblGrid>
              <a:tr h="308530">
                <a:tc>
                  <a:txBody>
                    <a:bodyPr/>
                    <a:lstStyle/>
                    <a:p>
                      <a:pPr marL="0" marR="0" algn="ctr">
                        <a:lnSpc>
                          <a:spcPct val="150000"/>
                        </a:lnSpc>
                        <a:spcBef>
                          <a:spcPts val="0"/>
                        </a:spcBef>
                        <a:spcAft>
                          <a:spcPts val="0"/>
                        </a:spcAft>
                      </a:pPr>
                      <a:r>
                        <a:rPr lang="zh-CN" altLang="en-US" sz="1200" b="1" kern="100" dirty="0">
                          <a:effectLst/>
                        </a:rPr>
                        <a:t>类型</a:t>
                      </a:r>
                      <a:endParaRPr lang="zh-CN" altLang="en-US" sz="1200" b="1" kern="100" dirty="0">
                        <a:effectLst/>
                        <a:latin typeface="Calibri" panose="020F0502020204030204" pitchFamily="34" charset="0"/>
                      </a:endParaRPr>
                    </a:p>
                  </a:txBody>
                  <a:tcPr marL="63834" marR="63834" marT="42556" marB="42556"/>
                </a:tc>
                <a:tc>
                  <a:txBody>
                    <a:bodyPr/>
                    <a:lstStyle/>
                    <a:p>
                      <a:pPr marL="0" marR="0" algn="ctr">
                        <a:lnSpc>
                          <a:spcPct val="150000"/>
                        </a:lnSpc>
                        <a:spcBef>
                          <a:spcPts val="0"/>
                        </a:spcBef>
                        <a:spcAft>
                          <a:spcPts val="0"/>
                        </a:spcAft>
                      </a:pPr>
                      <a:r>
                        <a:rPr lang="zh-CN" altLang="en-US" sz="1200" b="1" kern="100" dirty="0">
                          <a:effectLst/>
                        </a:rPr>
                        <a:t>技巧</a:t>
                      </a:r>
                      <a:endParaRPr lang="zh-CN" altLang="en-US" sz="1200" b="1" kern="100" dirty="0">
                        <a:effectLst/>
                        <a:latin typeface="Calibri" panose="020F0502020204030204" pitchFamily="34" charset="0"/>
                      </a:endParaRPr>
                    </a:p>
                  </a:txBody>
                  <a:tcPr marL="63834" marR="63834" marT="42556" marB="42556"/>
                </a:tc>
              </a:tr>
              <a:tr h="468115">
                <a:tc>
                  <a:txBody>
                    <a:bodyPr/>
                    <a:lstStyle/>
                    <a:p>
                      <a:pPr marL="0" marR="0" algn="ctr">
                        <a:lnSpc>
                          <a:spcPts val="1700"/>
                        </a:lnSpc>
                        <a:spcBef>
                          <a:spcPts val="0"/>
                        </a:spcBef>
                        <a:spcAft>
                          <a:spcPts val="0"/>
                        </a:spcAft>
                      </a:pPr>
                      <a:r>
                        <a:rPr lang="zh-CN" altLang="en-US" sz="1100" kern="100" dirty="0">
                          <a:effectLst/>
                        </a:rPr>
                        <a:t>面部和眼睛</a:t>
                      </a:r>
                      <a:endParaRPr lang="zh-CN" altLang="en-US" sz="1100" kern="100" dirty="0">
                        <a:effectLst/>
                        <a:latin typeface="Calibri" panose="020F0502020204030204" pitchFamily="34" charset="0"/>
                      </a:endParaRPr>
                    </a:p>
                  </a:txBody>
                  <a:tcPr marL="63834" marR="63834" marT="42556" marB="42556" anchor="ctr"/>
                </a:tc>
                <a:tc>
                  <a:txBody>
                    <a:bodyPr/>
                    <a:lstStyle/>
                    <a:p>
                      <a:pPr marL="0" marR="0" algn="just">
                        <a:lnSpc>
                          <a:spcPts val="1700"/>
                        </a:lnSpc>
                        <a:spcBef>
                          <a:spcPts val="0"/>
                        </a:spcBef>
                        <a:spcAft>
                          <a:spcPts val="0"/>
                        </a:spcAft>
                      </a:pPr>
                      <a:r>
                        <a:rPr lang="zh-CN" altLang="en-US" sz="1100" kern="100" dirty="0">
                          <a:effectLst/>
                        </a:rPr>
                        <a:t>面部和眼睛是身体上最易引起注意的部位。游客交往时，面部表情应该生动，并要配合语言表达内容。例如，一个亲切的笑容可以表示友善，愿意与人交往，而别人接收了这个友善的信息后，也会愿意接近及你交往。</a:t>
                      </a:r>
                      <a:endParaRPr lang="zh-CN" altLang="en-US" sz="1100" kern="100" dirty="0">
                        <a:effectLst/>
                        <a:latin typeface="Calibri" panose="020F0502020204030204" pitchFamily="34" charset="0"/>
                      </a:endParaRPr>
                    </a:p>
                  </a:txBody>
                  <a:tcPr marL="63834" marR="63834" marT="42556" marB="42556"/>
                </a:tc>
              </a:tr>
              <a:tr h="618979">
                <a:tc>
                  <a:txBody>
                    <a:bodyPr/>
                    <a:lstStyle/>
                    <a:p>
                      <a:pPr marL="0" marR="0" algn="ctr">
                        <a:lnSpc>
                          <a:spcPts val="1700"/>
                        </a:lnSpc>
                        <a:spcBef>
                          <a:spcPts val="0"/>
                        </a:spcBef>
                        <a:spcAft>
                          <a:spcPts val="0"/>
                        </a:spcAft>
                      </a:pPr>
                      <a:r>
                        <a:rPr lang="zh-CN" altLang="en-US" sz="1100" kern="100" dirty="0">
                          <a:effectLst/>
                        </a:rPr>
                        <a:t>眼神接触</a:t>
                      </a:r>
                      <a:endParaRPr lang="zh-CN" altLang="en-US" sz="1100" kern="100" dirty="0">
                        <a:effectLst/>
                        <a:latin typeface="Calibri" panose="020F0502020204030204" pitchFamily="34" charset="0"/>
                      </a:endParaRPr>
                    </a:p>
                  </a:txBody>
                  <a:tcPr marL="63834" marR="63834" marT="42556" marB="42556" anchor="ctr"/>
                </a:tc>
                <a:tc>
                  <a:txBody>
                    <a:bodyPr/>
                    <a:lstStyle/>
                    <a:p>
                      <a:pPr marL="0" marR="0" algn="just">
                        <a:lnSpc>
                          <a:spcPts val="1700"/>
                        </a:lnSpc>
                        <a:spcBef>
                          <a:spcPts val="0"/>
                        </a:spcBef>
                        <a:spcAft>
                          <a:spcPts val="0"/>
                        </a:spcAft>
                      </a:pPr>
                      <a:r>
                        <a:rPr lang="zh-CN" altLang="en-US" sz="1100" kern="100" dirty="0">
                          <a:effectLst/>
                        </a:rPr>
                        <a:t>适当的眼神接触是敬意和注意的有力象征。①如果你避免注视对方，容易让对方认为你是不诚实的；②如果眼神看别处，别人也容易关注你正在看着的事物；③如果眼神交流过多，如瞪视，会令人尴尬和不自然。因此，在旅游接待与服务过程中，要恰当使用眼神交流，即在语言交流的同时，眼睛要关注对方眼睛与鼻子之间的部位，以使对方感觉舒服和被尊重。</a:t>
                      </a:r>
                      <a:endParaRPr lang="zh-CN" altLang="en-US" sz="1100" kern="100" dirty="0">
                        <a:effectLst/>
                        <a:latin typeface="Calibri" panose="020F0502020204030204" pitchFamily="34" charset="0"/>
                      </a:endParaRPr>
                    </a:p>
                  </a:txBody>
                  <a:tcPr marL="63834" marR="63834" marT="42556" marB="42556"/>
                </a:tc>
              </a:tr>
              <a:tr h="612559">
                <a:tc>
                  <a:txBody>
                    <a:bodyPr/>
                    <a:lstStyle/>
                    <a:p>
                      <a:pPr marL="0" marR="0" algn="ctr">
                        <a:lnSpc>
                          <a:spcPts val="1700"/>
                        </a:lnSpc>
                        <a:spcBef>
                          <a:spcPts val="0"/>
                        </a:spcBef>
                        <a:spcAft>
                          <a:spcPts val="0"/>
                        </a:spcAft>
                      </a:pPr>
                      <a:r>
                        <a:rPr lang="zh-CN" altLang="en-US" sz="1100" kern="100">
                          <a:effectLst/>
                        </a:rPr>
                        <a:t>身体姿势</a:t>
                      </a:r>
                      <a:endParaRPr lang="zh-CN" altLang="en-US" sz="1100" kern="100">
                        <a:effectLst/>
                        <a:latin typeface="Calibri" panose="020F0502020204030204" pitchFamily="34" charset="0"/>
                      </a:endParaRPr>
                    </a:p>
                  </a:txBody>
                  <a:tcPr marL="63834" marR="63834" marT="42556" marB="42556" anchor="ctr"/>
                </a:tc>
                <a:tc>
                  <a:txBody>
                    <a:bodyPr/>
                    <a:lstStyle/>
                    <a:p>
                      <a:pPr marL="0" marR="0" algn="just">
                        <a:lnSpc>
                          <a:spcPts val="1700"/>
                        </a:lnSpc>
                        <a:spcBef>
                          <a:spcPts val="0"/>
                        </a:spcBef>
                        <a:spcAft>
                          <a:spcPts val="0"/>
                        </a:spcAft>
                      </a:pPr>
                      <a:r>
                        <a:rPr lang="zh-CN" altLang="en-US" sz="1100" kern="100" dirty="0">
                          <a:effectLst/>
                        </a:rPr>
                        <a:t>身体姿势不同的姿势可以传达不同的信息。如双手交叉或双腿交叠得太紧，都是封闭式的姿势，暗示着你紧张的情绪，或没有兴趣和别人交往；双手不交叉、双腿交叠而方向指向对方或微微张开，都是开放式的姿势，可被理解成你精神放松，而且愿意和别人保持交往。所以说，旅游接待与服务人员在工作中要根据实际情况调整好自己的身体姿势，时刻规范坐姿、站姿及行走姿态。</a:t>
                      </a:r>
                      <a:endParaRPr lang="zh-CN" altLang="en-US" sz="1100" kern="100" dirty="0">
                        <a:effectLst/>
                        <a:latin typeface="Calibri" panose="020F0502020204030204" pitchFamily="34" charset="0"/>
                      </a:endParaRPr>
                    </a:p>
                  </a:txBody>
                  <a:tcPr marL="63834" marR="63834" marT="42556" marB="42556"/>
                </a:tc>
              </a:tr>
              <a:tr h="594804">
                <a:tc>
                  <a:txBody>
                    <a:bodyPr/>
                    <a:lstStyle/>
                    <a:p>
                      <a:pPr marL="0" marR="0" algn="ctr">
                        <a:lnSpc>
                          <a:spcPts val="1700"/>
                        </a:lnSpc>
                        <a:spcBef>
                          <a:spcPts val="0"/>
                        </a:spcBef>
                        <a:spcAft>
                          <a:spcPts val="0"/>
                        </a:spcAft>
                      </a:pPr>
                      <a:r>
                        <a:rPr lang="zh-CN" altLang="en-US" sz="1100" kern="100">
                          <a:effectLst/>
                        </a:rPr>
                        <a:t>手势</a:t>
                      </a:r>
                      <a:endParaRPr lang="zh-CN" altLang="en-US" sz="1100" kern="100">
                        <a:effectLst/>
                        <a:latin typeface="Calibri" panose="020F0502020204030204" pitchFamily="34" charset="0"/>
                      </a:endParaRPr>
                    </a:p>
                  </a:txBody>
                  <a:tcPr marL="63834" marR="63834" marT="42556" marB="42556" anchor="ctr"/>
                </a:tc>
                <a:tc>
                  <a:txBody>
                    <a:bodyPr/>
                    <a:lstStyle/>
                    <a:p>
                      <a:pPr marL="0" marR="0" algn="just">
                        <a:lnSpc>
                          <a:spcPts val="1700"/>
                        </a:lnSpc>
                        <a:spcBef>
                          <a:spcPts val="0"/>
                        </a:spcBef>
                        <a:spcAft>
                          <a:spcPts val="0"/>
                        </a:spcAft>
                      </a:pPr>
                      <a:r>
                        <a:rPr lang="zh-CN" altLang="en-US" sz="1100" kern="100" dirty="0">
                          <a:effectLst/>
                        </a:rPr>
                        <a:t>手势适当地配合语言的运用，丰富内容表达，加强感染力，但要注意手势运用得宜和自然，不要太夸张。如生气的人会手握拳或扳折手指关节；当一个人想表达他的友谊时，经常是张开手臂的。在旅游接待与服务过程中，运用手势时动作要清晰、简单，运用适当的动作丰富表达，增强说服力，但要注意分寸，否则会令人觉得神经质。</a:t>
                      </a:r>
                      <a:endParaRPr lang="zh-CN" altLang="en-US" sz="1100" kern="100" dirty="0">
                        <a:effectLst/>
                        <a:latin typeface="Calibri" panose="020F0502020204030204" pitchFamily="34" charset="0"/>
                      </a:endParaRPr>
                    </a:p>
                  </a:txBody>
                  <a:tcPr marL="63834" marR="63834" marT="42556" marB="42556"/>
                </a:tc>
              </a:tr>
              <a:tr h="468115">
                <a:tc>
                  <a:txBody>
                    <a:bodyPr/>
                    <a:lstStyle/>
                    <a:p>
                      <a:pPr marL="0" marR="0" algn="ctr">
                        <a:lnSpc>
                          <a:spcPts val="1700"/>
                        </a:lnSpc>
                        <a:spcBef>
                          <a:spcPts val="0"/>
                        </a:spcBef>
                        <a:spcAft>
                          <a:spcPts val="0"/>
                        </a:spcAft>
                      </a:pPr>
                      <a:r>
                        <a:rPr lang="zh-CN" altLang="en-US" sz="1100" kern="100">
                          <a:effectLst/>
                        </a:rPr>
                        <a:t>声线</a:t>
                      </a:r>
                      <a:endParaRPr lang="zh-CN" altLang="en-US" sz="1100" kern="100">
                        <a:effectLst/>
                        <a:latin typeface="Calibri" panose="020F0502020204030204" pitchFamily="34" charset="0"/>
                      </a:endParaRPr>
                    </a:p>
                  </a:txBody>
                  <a:tcPr marL="63834" marR="63834" marT="42556" marB="42556" anchor="ctr"/>
                </a:tc>
                <a:tc>
                  <a:txBody>
                    <a:bodyPr/>
                    <a:lstStyle/>
                    <a:p>
                      <a:pPr marL="0" marR="0" algn="just">
                        <a:lnSpc>
                          <a:spcPts val="1700"/>
                        </a:lnSpc>
                        <a:spcBef>
                          <a:spcPts val="0"/>
                        </a:spcBef>
                        <a:spcAft>
                          <a:spcPts val="0"/>
                        </a:spcAft>
                      </a:pPr>
                      <a:r>
                        <a:rPr lang="zh-CN" altLang="en-US" sz="1100" kern="100" dirty="0">
                          <a:effectLst/>
                        </a:rPr>
                        <a:t>声线包括语调、声量、清晰程度及流畅程度。旅游接待与服务人员在和客人交流时，语调要恰当，并且抑扬顿挫，给人以亲切感声量要适中，给人以舒适感；语言要清晰、流畅，不要过于简略或含糊。</a:t>
                      </a:r>
                      <a:endParaRPr lang="zh-CN" altLang="en-US" sz="1100" kern="100" dirty="0">
                        <a:effectLst/>
                        <a:latin typeface="Calibri" panose="020F0502020204030204" pitchFamily="34" charset="0"/>
                      </a:endParaRPr>
                    </a:p>
                  </a:txBody>
                  <a:tcPr marL="63834" marR="63834" marT="42556" marB="42556"/>
                </a:tc>
              </a:tr>
              <a:tr h="446285">
                <a:tc>
                  <a:txBody>
                    <a:bodyPr/>
                    <a:lstStyle/>
                    <a:p>
                      <a:pPr marL="0" marR="0" algn="ctr">
                        <a:lnSpc>
                          <a:spcPts val="1700"/>
                        </a:lnSpc>
                        <a:spcBef>
                          <a:spcPts val="0"/>
                        </a:spcBef>
                        <a:spcAft>
                          <a:spcPts val="0"/>
                        </a:spcAft>
                      </a:pPr>
                      <a:r>
                        <a:rPr lang="zh-CN" altLang="en-US" sz="1100" kern="100">
                          <a:effectLst/>
                        </a:rPr>
                        <a:t>身体距离</a:t>
                      </a:r>
                      <a:endParaRPr lang="zh-CN" altLang="en-US" sz="1100" kern="100">
                        <a:effectLst/>
                        <a:latin typeface="Calibri" panose="020F0502020204030204" pitchFamily="34" charset="0"/>
                      </a:endParaRPr>
                    </a:p>
                  </a:txBody>
                  <a:tcPr marL="63834" marR="63834" marT="42556" marB="42556" anchor="ctr"/>
                </a:tc>
                <a:tc>
                  <a:txBody>
                    <a:bodyPr/>
                    <a:lstStyle/>
                    <a:p>
                      <a:pPr marL="0" marR="0" algn="just">
                        <a:lnSpc>
                          <a:spcPts val="1700"/>
                        </a:lnSpc>
                        <a:spcBef>
                          <a:spcPts val="0"/>
                        </a:spcBef>
                        <a:spcAft>
                          <a:spcPts val="0"/>
                        </a:spcAft>
                      </a:pPr>
                      <a:r>
                        <a:rPr lang="zh-CN" altLang="en-US" sz="1100" kern="100" dirty="0">
                          <a:effectLst/>
                        </a:rPr>
                        <a:t>人与人之间保持距离的远近，代表不同的意义。根据场合的不同及熟悉程度的不同身体距离可分为亲密距离、私人距离和社交距离。旅游接待与服务人员要和游客保持恰当的距离，即保持好社交距离。</a:t>
                      </a:r>
                      <a:endParaRPr lang="zh-CN" altLang="en-US" sz="1100" kern="100" dirty="0">
                        <a:effectLst/>
                        <a:latin typeface="Calibri" panose="020F0502020204030204" pitchFamily="34" charset="0"/>
                      </a:endParaRPr>
                    </a:p>
                  </a:txBody>
                  <a:tcPr marL="63834" marR="63834" marT="42556" marB="42556"/>
                </a:tc>
              </a:tr>
              <a:tr h="468115">
                <a:tc>
                  <a:txBody>
                    <a:bodyPr/>
                    <a:lstStyle/>
                    <a:p>
                      <a:pPr marL="0" marR="0" algn="ctr">
                        <a:lnSpc>
                          <a:spcPts val="1700"/>
                        </a:lnSpc>
                        <a:spcBef>
                          <a:spcPts val="0"/>
                        </a:spcBef>
                        <a:spcAft>
                          <a:spcPts val="0"/>
                        </a:spcAft>
                      </a:pPr>
                      <a:r>
                        <a:rPr lang="zh-CN" altLang="en-US" sz="1100" kern="100">
                          <a:effectLst/>
                        </a:rPr>
                        <a:t>外表</a:t>
                      </a:r>
                      <a:endParaRPr lang="zh-CN" altLang="en-US" sz="1100" kern="100">
                        <a:effectLst/>
                        <a:latin typeface="Calibri" panose="020F0502020204030204" pitchFamily="34" charset="0"/>
                      </a:endParaRPr>
                    </a:p>
                  </a:txBody>
                  <a:tcPr marL="63834" marR="63834" marT="42556" marB="42556" anchor="ctr"/>
                </a:tc>
                <a:tc>
                  <a:txBody>
                    <a:bodyPr/>
                    <a:lstStyle/>
                    <a:p>
                      <a:pPr marL="0" marR="0" algn="just">
                        <a:lnSpc>
                          <a:spcPts val="1700"/>
                        </a:lnSpc>
                        <a:spcBef>
                          <a:spcPts val="0"/>
                        </a:spcBef>
                        <a:spcAft>
                          <a:spcPts val="0"/>
                        </a:spcAft>
                      </a:pPr>
                      <a:r>
                        <a:rPr lang="zh-CN" altLang="en-US" sz="1100" kern="100" dirty="0">
                          <a:effectLst/>
                        </a:rPr>
                        <a:t>外表包括发型、衣着等，它是给人的第一印象。不同着装可以表示不同角色，而良好的外表可以给人留下良好的第一印象，因此旅游接待与服务人员都要规范发型、统一着装。</a:t>
                      </a:r>
                      <a:endParaRPr lang="zh-CN" altLang="en-US" sz="1100" kern="100" dirty="0">
                        <a:effectLst/>
                        <a:latin typeface="Calibri" panose="020F0502020204030204" pitchFamily="34" charset="0"/>
                      </a:endParaRPr>
                    </a:p>
                  </a:txBody>
                  <a:tcPr marL="63834" marR="63834" marT="42556" marB="42556"/>
                </a:tc>
              </a:tr>
            </a:tbl>
          </a:graphicData>
        </a:graphic>
      </p:graphicFrame>
      <p:sp>
        <p:nvSpPr>
          <p:cNvPr id="4" name="矩形 3"/>
          <p:cNvSpPr/>
          <p:nvPr/>
        </p:nvSpPr>
        <p:spPr>
          <a:xfrm>
            <a:off x="5512376" y="1300578"/>
            <a:ext cx="2339102" cy="461665"/>
          </a:xfrm>
          <a:prstGeom prst="rect">
            <a:avLst/>
          </a:prstGeom>
        </p:spPr>
        <p:txBody>
          <a:bodyPr wrap="none">
            <a:spAutoFit/>
          </a:bodyPr>
          <a:lstStyle/>
          <a:p>
            <a:pPr algn="just"/>
            <a:r>
              <a:rPr lang="zh-CN" altLang="en-US" sz="2400" kern="100" dirty="0">
                <a:latin typeface="微软雅黑" panose="020B0503020204020204" charset="-122"/>
                <a:ea typeface="微软雅黑" panose="020B0503020204020204" charset="-122"/>
              </a:rPr>
              <a:t>非语言沟通技巧</a:t>
            </a:r>
            <a:endParaRPr lang="zh-CN" altLang="en-US" sz="2400" kern="100" dirty="0">
              <a:latin typeface="微软雅黑" panose="020B0503020204020204" charset="-122"/>
              <a:ea typeface="微软雅黑" panose="020B0503020204020204"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任务四：</a:t>
            </a:r>
            <a:r>
              <a:rPr lang="zh-CN" altLang="en-US" dirty="0" smtClean="0"/>
              <a:t>微笑手势</a:t>
            </a:r>
            <a:r>
              <a:rPr lang="zh-CN" altLang="en-US" dirty="0" smtClean="0"/>
              <a:t>礼</a:t>
            </a:r>
            <a:endParaRPr lang="zh-CN" altLang="en-US" dirty="0"/>
          </a:p>
        </p:txBody>
      </p:sp>
      <p:sp>
        <p:nvSpPr>
          <p:cNvPr id="11" name="圆角矩形 10"/>
          <p:cNvSpPr/>
          <p:nvPr/>
        </p:nvSpPr>
        <p:spPr>
          <a:xfrm>
            <a:off x="1697179" y="1243755"/>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一</a:t>
            </a:r>
            <a:r>
              <a:rPr lang="zh-CN" altLang="en-US" sz="2400" b="1" dirty="0" smtClean="0"/>
              <a:t>、微笑</a:t>
            </a:r>
            <a:endParaRPr lang="zh-CN" altLang="en-US" sz="2400" b="1" dirty="0"/>
          </a:p>
        </p:txBody>
      </p:sp>
      <p:sp>
        <p:nvSpPr>
          <p:cNvPr id="2" name="矩形 1"/>
          <p:cNvSpPr/>
          <p:nvPr/>
        </p:nvSpPr>
        <p:spPr>
          <a:xfrm>
            <a:off x="1697328" y="2050112"/>
            <a:ext cx="7455247" cy="2030095"/>
          </a:xfrm>
          <a:prstGeom prst="rect">
            <a:avLst/>
          </a:prstGeom>
        </p:spPr>
        <p:txBody>
          <a:bodyPr wrap="square">
            <a:spAutoFit/>
          </a:bodyPr>
          <a:lstStyle/>
          <a:p>
            <a:pPr marL="266700" algn="just">
              <a:lnSpc>
                <a:spcPct val="150000"/>
              </a:lnSpc>
            </a:pPr>
            <a:r>
              <a:rPr lang="zh-CN" altLang="en-US" sz="2400" b="1" dirty="0" smtClean="0"/>
              <a:t>微笑的基本要领</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dirty="0" smtClean="0"/>
              <a:t> </a:t>
            </a:r>
            <a:r>
              <a:rPr lang="en-US" altLang="zh-CN" sz="2000" kern="100" dirty="0">
                <a:latin typeface="宋体" panose="02010600030101010101" pitchFamily="2" charset="-122"/>
                <a:ea typeface="宋体" panose="02010600030101010101" pitchFamily="2" charset="-122"/>
              </a:rPr>
              <a:t>1. </a:t>
            </a:r>
            <a:r>
              <a:rPr lang="zh-CN" altLang="en-US" sz="2000" kern="100" dirty="0">
                <a:latin typeface="宋体" panose="02010600030101010101" pitchFamily="2" charset="-122"/>
                <a:ea typeface="宋体" panose="02010600030101010101" pitchFamily="2" charset="-122"/>
              </a:rPr>
              <a:t>放松面部表情肌肉。</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2. </a:t>
            </a:r>
            <a:r>
              <a:rPr lang="zh-CN" altLang="en-US" sz="2000" kern="100" dirty="0">
                <a:latin typeface="宋体" panose="02010600030101010101" pitchFamily="2" charset="-122"/>
                <a:ea typeface="宋体" panose="02010600030101010101" pitchFamily="2" charset="-122"/>
              </a:rPr>
              <a:t>嘴角两端微微向上翘起，让嘴唇略呈弧形。</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3. </a:t>
            </a:r>
            <a:r>
              <a:rPr lang="zh-CN" altLang="en-US" sz="2000" kern="100" dirty="0">
                <a:latin typeface="宋体" panose="02010600030101010101" pitchFamily="2" charset="-122"/>
                <a:ea typeface="宋体" panose="02010600030101010101" pitchFamily="2" charset="-122"/>
              </a:rPr>
              <a:t>不发出声音，轻轻一笑。</a:t>
            </a:r>
            <a:endParaRPr lang="zh-CN" altLang="en-US" sz="2000" kern="100" dirty="0">
              <a:latin typeface="宋体" panose="02010600030101010101" pitchFamily="2" charset="-122"/>
              <a:ea typeface="宋体" panose="02010600030101010101" pitchFamily="2" charset="-122"/>
            </a:endParaRPr>
          </a:p>
        </p:txBody>
      </p:sp>
      <p:pic>
        <p:nvPicPr>
          <p:cNvPr id="5" name="图片 4"/>
          <p:cNvPicPr/>
          <p:nvPr/>
        </p:nvPicPr>
        <p:blipFill>
          <a:blip r:embed="rId1"/>
          <a:srcRect l="20767" r="18133"/>
          <a:stretch>
            <a:fillRect/>
          </a:stretch>
        </p:blipFill>
        <p:spPr>
          <a:xfrm>
            <a:off x="7588250" y="1524000"/>
            <a:ext cx="3491865" cy="3810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任务四：</a:t>
            </a:r>
            <a:r>
              <a:rPr lang="zh-CN" altLang="en-US" dirty="0" smtClean="0"/>
              <a:t>微笑手势</a:t>
            </a:r>
            <a:r>
              <a:rPr lang="zh-CN" altLang="en-US" dirty="0" smtClean="0"/>
              <a:t>礼</a:t>
            </a:r>
            <a:endParaRPr lang="zh-CN" altLang="en-US" dirty="0"/>
          </a:p>
        </p:txBody>
      </p:sp>
      <p:sp>
        <p:nvSpPr>
          <p:cNvPr id="11" name="圆角矩形 10"/>
          <p:cNvSpPr/>
          <p:nvPr/>
        </p:nvSpPr>
        <p:spPr>
          <a:xfrm>
            <a:off x="1697179" y="1243755"/>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、手势礼</a:t>
            </a:r>
            <a:endParaRPr lang="zh-CN" altLang="en-US" sz="2400" b="1" dirty="0"/>
          </a:p>
        </p:txBody>
      </p:sp>
      <p:sp>
        <p:nvSpPr>
          <p:cNvPr id="2" name="矩形 1"/>
          <p:cNvSpPr/>
          <p:nvPr/>
        </p:nvSpPr>
        <p:spPr>
          <a:xfrm>
            <a:off x="1051560" y="1956435"/>
            <a:ext cx="4918075" cy="3415030"/>
          </a:xfrm>
          <a:prstGeom prst="rect">
            <a:avLst/>
          </a:prstGeom>
        </p:spPr>
        <p:txBody>
          <a:bodyPr wrap="square">
            <a:spAutoFit/>
          </a:bodyPr>
          <a:lstStyle/>
          <a:p>
            <a:pPr marL="266700" algn="just">
              <a:lnSpc>
                <a:spcPct val="150000"/>
              </a:lnSpc>
            </a:pPr>
            <a:r>
              <a:rPr lang="zh-CN" altLang="en-US" sz="2400" b="1" dirty="0" smtClean="0"/>
              <a:t>手势的基本要领</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b="1" dirty="0" smtClean="0"/>
              <a:t> </a:t>
            </a:r>
            <a:r>
              <a:rPr lang="zh-CN" altLang="en-US" sz="2000" kern="100" dirty="0">
                <a:latin typeface="宋体" panose="02010600030101010101" pitchFamily="2" charset="-122"/>
                <a:ea typeface="宋体" panose="02010600030101010101" pitchFamily="2" charset="-122"/>
              </a:rPr>
              <a:t>向对方指引时，要用全手掌，五指并拢，手掌自然伸直，掌心要朝向斜上方，以肘关节为轴，弯曲</a:t>
            </a:r>
            <a:r>
              <a:rPr lang="en-US" altLang="zh-CN" sz="2000" kern="100" dirty="0">
                <a:latin typeface="宋体" panose="02010600030101010101" pitchFamily="2" charset="-122"/>
                <a:ea typeface="宋体" panose="02010600030101010101" pitchFamily="2" charset="-122"/>
              </a:rPr>
              <a:t>90</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140 </a:t>
            </a:r>
            <a:r>
              <a:rPr lang="zh-CN" altLang="en-US" sz="2000" kern="100" dirty="0">
                <a:latin typeface="宋体" panose="02010600030101010101" pitchFamily="2" charset="-122"/>
                <a:ea typeface="宋体" panose="02010600030101010101" pitchFamily="2" charset="-122"/>
              </a:rPr>
              <a:t>度左右为宜，掌心与地面成</a:t>
            </a:r>
            <a:r>
              <a:rPr lang="en-US" altLang="zh-CN" sz="2000" kern="100" dirty="0">
                <a:latin typeface="宋体" panose="02010600030101010101" pitchFamily="2" charset="-122"/>
                <a:ea typeface="宋体" panose="02010600030101010101" pitchFamily="2" charset="-122"/>
              </a:rPr>
              <a:t>45 </a:t>
            </a:r>
            <a:r>
              <a:rPr lang="zh-CN" altLang="en-US" sz="2000" kern="100" dirty="0">
                <a:latin typeface="宋体" panose="02010600030101010101" pitchFamily="2" charset="-122"/>
                <a:ea typeface="宋体" panose="02010600030101010101" pitchFamily="2" charset="-122"/>
              </a:rPr>
              <a:t>度为宜，手臂前伸时，上肢可微微前倾</a:t>
            </a:r>
            <a:r>
              <a:rPr lang="en-US" altLang="zh-CN" sz="2000" kern="100" dirty="0">
                <a:latin typeface="宋体" panose="02010600030101010101" pitchFamily="2" charset="-122"/>
                <a:ea typeface="宋体" panose="02010600030101010101" pitchFamily="2" charset="-122"/>
              </a:rPr>
              <a:t>5</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10 </a:t>
            </a:r>
            <a:r>
              <a:rPr lang="zh-CN" altLang="en-US" sz="2000" kern="100" dirty="0">
                <a:latin typeface="宋体" panose="02010600030101010101" pitchFamily="2" charset="-122"/>
                <a:ea typeface="宋体" panose="02010600030101010101" pitchFamily="2" charset="-122"/>
              </a:rPr>
              <a:t>度，眼神要与手势方向一致，一般采用右手。</a:t>
            </a:r>
            <a:endParaRPr lang="zh-CN" altLang="en-US" sz="2000" kern="100" dirty="0">
              <a:latin typeface="宋体" panose="02010600030101010101" pitchFamily="2" charset="-122"/>
              <a:ea typeface="宋体" panose="02010600030101010101" pitchFamily="2" charset="-122"/>
            </a:endParaRPr>
          </a:p>
        </p:txBody>
      </p:sp>
      <p:pic>
        <p:nvPicPr>
          <p:cNvPr id="-2147482619" name="图片 50"/>
          <p:cNvPicPr>
            <a:picLocks noChangeAspect="1"/>
          </p:cNvPicPr>
          <p:nvPr/>
        </p:nvPicPr>
        <p:blipFill>
          <a:blip r:embed="rId1"/>
          <a:srcRect l="1613" t="4507" r="1971"/>
          <a:stretch>
            <a:fillRect/>
          </a:stretch>
        </p:blipFill>
        <p:spPr>
          <a:xfrm>
            <a:off x="6362700" y="2345690"/>
            <a:ext cx="4454525" cy="2807970"/>
          </a:xfrm>
          <a:prstGeom prst="rect">
            <a:avLst/>
          </a:prstGeom>
          <a:noFill/>
          <a:ln w="9525">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任务四：</a:t>
            </a:r>
            <a:r>
              <a:rPr lang="zh-CN" altLang="en-US" dirty="0" smtClean="0"/>
              <a:t>微笑手势</a:t>
            </a:r>
            <a:r>
              <a:rPr lang="zh-CN" altLang="en-US" dirty="0" smtClean="0"/>
              <a:t>礼</a:t>
            </a:r>
            <a:endParaRPr lang="zh-CN" altLang="en-US" dirty="0"/>
          </a:p>
        </p:txBody>
      </p:sp>
      <p:sp>
        <p:nvSpPr>
          <p:cNvPr id="11" name="圆角矩形 10"/>
          <p:cNvSpPr/>
          <p:nvPr/>
        </p:nvSpPr>
        <p:spPr>
          <a:xfrm>
            <a:off x="1697179" y="1243755"/>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、手势礼</a:t>
            </a:r>
            <a:endParaRPr lang="zh-CN" altLang="en-US" sz="2400" b="1" dirty="0"/>
          </a:p>
        </p:txBody>
      </p:sp>
      <p:sp>
        <p:nvSpPr>
          <p:cNvPr id="2" name="矩形 1"/>
          <p:cNvSpPr/>
          <p:nvPr/>
        </p:nvSpPr>
        <p:spPr>
          <a:xfrm>
            <a:off x="1051560" y="1956435"/>
            <a:ext cx="4918075" cy="2953385"/>
          </a:xfrm>
          <a:prstGeom prst="rect">
            <a:avLst/>
          </a:prstGeom>
        </p:spPr>
        <p:txBody>
          <a:bodyPr wrap="square">
            <a:spAutoFit/>
          </a:bodyPr>
          <a:lstStyle/>
          <a:p>
            <a:pPr marL="266700" algn="just">
              <a:lnSpc>
                <a:spcPct val="150000"/>
              </a:lnSpc>
            </a:pPr>
            <a:r>
              <a:rPr lang="zh-CN" altLang="en-US" sz="2400" b="1" dirty="0" smtClean="0"/>
              <a:t>常见职业礼仪手势</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b="1" dirty="0" smtClean="0"/>
              <a:t> </a:t>
            </a:r>
            <a:r>
              <a:rPr lang="en-US" altLang="zh-CN" sz="2000" b="1" kern="100" dirty="0">
                <a:latin typeface="宋体" panose="02010600030101010101" pitchFamily="2" charset="-122"/>
                <a:ea typeface="宋体" panose="02010600030101010101" pitchFamily="2" charset="-122"/>
              </a:rPr>
              <a:t>1. </a:t>
            </a:r>
            <a:r>
              <a:rPr lang="zh-CN" altLang="en-US" sz="2000" b="1" kern="100" dirty="0">
                <a:latin typeface="宋体" panose="02010600030101010101" pitchFamily="2" charset="-122"/>
                <a:ea typeface="宋体" panose="02010600030101010101" pitchFamily="2" charset="-122"/>
              </a:rPr>
              <a:t>鼓掌手势</a:t>
            </a:r>
            <a:endParaRPr lang="zh-CN" altLang="en-US" sz="2000" b="1" kern="100" dirty="0">
              <a:latin typeface="宋体" panose="02010600030101010101" pitchFamily="2" charset="-122"/>
              <a:ea typeface="宋体" panose="02010600030101010101" pitchFamily="2" charset="-122"/>
            </a:endParaRPr>
          </a:p>
          <a:p>
            <a:pPr>
              <a:lnSpc>
                <a:spcPct val="150000"/>
              </a:lnSpc>
            </a:pPr>
            <a:r>
              <a:rPr lang="zh-CN" altLang="en-US" sz="2000" kern="100" dirty="0">
                <a:latin typeface="宋体" panose="02010600030101010101" pitchFamily="2" charset="-122"/>
                <a:ea typeface="宋体" panose="02010600030101010101" pitchFamily="2" charset="-122"/>
              </a:rPr>
              <a:t>鼓掌用于表示欢迎、祝贺、赞许或感谢。得体的鼓掌方式是伸出左手，掌心朝向右上方，用右手手掌轻击左手掌。鼓掌时应根据情况调整力度和节奏。</a:t>
            </a:r>
            <a:endParaRPr lang="zh-CN" altLang="en-US" sz="2000" kern="100" dirty="0">
              <a:latin typeface="宋体" panose="02010600030101010101" pitchFamily="2" charset="-122"/>
              <a:ea typeface="宋体" panose="02010600030101010101" pitchFamily="2" charset="-122"/>
            </a:endParaRPr>
          </a:p>
        </p:txBody>
      </p:sp>
      <p:pic>
        <p:nvPicPr>
          <p:cNvPr id="-2147482618" name="图片 51" descr="1"/>
          <p:cNvPicPr>
            <a:picLocks noChangeAspect="1"/>
          </p:cNvPicPr>
          <p:nvPr/>
        </p:nvPicPr>
        <p:blipFill>
          <a:blip r:embed="rId1"/>
          <a:stretch>
            <a:fillRect/>
          </a:stretch>
        </p:blipFill>
        <p:spPr>
          <a:xfrm>
            <a:off x="7459980" y="2444750"/>
            <a:ext cx="2769870" cy="2256790"/>
          </a:xfrm>
          <a:prstGeom prst="rect">
            <a:avLst/>
          </a:prstGeom>
          <a:noFill/>
          <a:ln w="9525">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任务四：</a:t>
            </a:r>
            <a:r>
              <a:rPr lang="zh-CN" altLang="en-US" dirty="0" smtClean="0"/>
              <a:t>微笑手势</a:t>
            </a:r>
            <a:r>
              <a:rPr lang="zh-CN" altLang="en-US" dirty="0" smtClean="0"/>
              <a:t>礼</a:t>
            </a:r>
            <a:endParaRPr lang="zh-CN" altLang="en-US" dirty="0"/>
          </a:p>
        </p:txBody>
      </p:sp>
      <p:sp>
        <p:nvSpPr>
          <p:cNvPr id="11" name="圆角矩形 10"/>
          <p:cNvSpPr/>
          <p:nvPr/>
        </p:nvSpPr>
        <p:spPr>
          <a:xfrm>
            <a:off x="1697179" y="1243755"/>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、手势礼</a:t>
            </a:r>
            <a:endParaRPr lang="zh-CN" altLang="en-US" sz="2400" b="1" dirty="0"/>
          </a:p>
        </p:txBody>
      </p:sp>
      <p:sp>
        <p:nvSpPr>
          <p:cNvPr id="2" name="矩形 1"/>
          <p:cNvSpPr/>
          <p:nvPr/>
        </p:nvSpPr>
        <p:spPr>
          <a:xfrm>
            <a:off x="1051560" y="1956435"/>
            <a:ext cx="5631180" cy="2953385"/>
          </a:xfrm>
          <a:prstGeom prst="rect">
            <a:avLst/>
          </a:prstGeom>
        </p:spPr>
        <p:txBody>
          <a:bodyPr wrap="square">
            <a:spAutoFit/>
          </a:bodyPr>
          <a:lstStyle/>
          <a:p>
            <a:pPr marL="266700" algn="just">
              <a:lnSpc>
                <a:spcPct val="150000"/>
              </a:lnSpc>
            </a:pPr>
            <a:r>
              <a:rPr lang="zh-CN" altLang="en-US" sz="2400" b="1" dirty="0" smtClean="0"/>
              <a:t>常见职业礼仪手势</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b="1" dirty="0" smtClean="0"/>
              <a:t> </a:t>
            </a:r>
            <a:r>
              <a:rPr lang="en-US" altLang="zh-CN" sz="2000" b="1" kern="100" dirty="0">
                <a:latin typeface="宋体" panose="02010600030101010101" pitchFamily="2" charset="-122"/>
                <a:ea typeface="宋体" panose="02010600030101010101" pitchFamily="2" charset="-122"/>
              </a:rPr>
              <a:t>2. </a:t>
            </a:r>
            <a:r>
              <a:rPr lang="zh-CN" altLang="en-US" sz="2000" b="1" kern="100" dirty="0">
                <a:latin typeface="宋体" panose="02010600030101010101" pitchFamily="2" charset="-122"/>
                <a:ea typeface="宋体" panose="02010600030101010101" pitchFamily="2" charset="-122"/>
              </a:rPr>
              <a:t>递接物品手势</a:t>
            </a:r>
            <a:endParaRPr lang="zh-CN" altLang="en-US" sz="2000" b="1" kern="100" dirty="0">
              <a:latin typeface="宋体" panose="02010600030101010101" pitchFamily="2" charset="-122"/>
              <a:ea typeface="宋体" panose="02010600030101010101" pitchFamily="2" charset="-122"/>
            </a:endParaRPr>
          </a:p>
          <a:p>
            <a:pPr>
              <a:lnSpc>
                <a:spcPct val="150000"/>
              </a:lnSpc>
            </a:pPr>
            <a:r>
              <a:rPr lang="zh-CN" altLang="en-US" sz="2000" kern="100" dirty="0">
                <a:latin typeface="宋体" panose="02010600030101010101" pitchFamily="2" charset="-122"/>
                <a:ea typeface="宋体" panose="02010600030101010101" pitchFamily="2" charset="-122"/>
              </a:rPr>
              <a:t>递物品时，双手递交。递文件时，将文字向上朝向对方，便于对方阅览。接物品时应站立，双手接收，并说声</a:t>
            </a:r>
            <a:r>
              <a:rPr lang="en-US" altLang="zh-CN" sz="2000" kern="100" dirty="0">
                <a:latin typeface="宋体" panose="02010600030101010101" pitchFamily="2" charset="-122"/>
                <a:ea typeface="宋体" panose="02010600030101010101" pitchFamily="2" charset="-122"/>
              </a:rPr>
              <a:t>“</a:t>
            </a:r>
            <a:r>
              <a:rPr lang="zh-CN" altLang="en-US" sz="2000" kern="100" dirty="0">
                <a:latin typeface="宋体" panose="02010600030101010101" pitchFamily="2" charset="-122"/>
                <a:ea typeface="宋体" panose="02010600030101010101" pitchFamily="2" charset="-122"/>
              </a:rPr>
              <a:t>谢谢</a:t>
            </a:r>
            <a:r>
              <a:rPr lang="en-US" altLang="zh-CN" sz="2000" kern="100" dirty="0">
                <a:latin typeface="宋体" panose="02010600030101010101" pitchFamily="2" charset="-122"/>
                <a:ea typeface="宋体" panose="02010600030101010101" pitchFamily="2" charset="-122"/>
              </a:rPr>
              <a:t>”</a:t>
            </a:r>
            <a:r>
              <a:rPr lang="zh-CN" altLang="en-US" sz="2000" kern="100" dirty="0">
                <a:latin typeface="宋体" panose="02010600030101010101" pitchFamily="2" charset="-122"/>
                <a:ea typeface="宋体" panose="02010600030101010101" pitchFamily="2" charset="-122"/>
              </a:rPr>
              <a:t>。递笔、剪刀等尖利物品时，需将尖端朝向自己握在手中。</a:t>
            </a:r>
            <a:endParaRPr lang="zh-CN" altLang="en-US" sz="2000" kern="100" dirty="0">
              <a:latin typeface="宋体" panose="02010600030101010101" pitchFamily="2" charset="-122"/>
              <a:ea typeface="宋体" panose="02010600030101010101" pitchFamily="2" charset="-122"/>
            </a:endParaRPr>
          </a:p>
        </p:txBody>
      </p:sp>
      <p:pic>
        <p:nvPicPr>
          <p:cNvPr id="-2147482589" name="图片 21"/>
          <p:cNvPicPr>
            <a:picLocks noChangeAspect="1"/>
          </p:cNvPicPr>
          <p:nvPr/>
        </p:nvPicPr>
        <p:blipFill>
          <a:blip r:embed="rId1"/>
          <a:stretch>
            <a:fillRect/>
          </a:stretch>
        </p:blipFill>
        <p:spPr>
          <a:xfrm>
            <a:off x="7534275" y="1959610"/>
            <a:ext cx="3180080" cy="1981200"/>
          </a:xfrm>
          <a:prstGeom prst="rect">
            <a:avLst/>
          </a:prstGeom>
          <a:noFill/>
          <a:ln w="9525">
            <a:noFill/>
          </a:ln>
        </p:spPr>
      </p:pic>
      <p:pic>
        <p:nvPicPr>
          <p:cNvPr id="-2147482588" name="图片 22"/>
          <p:cNvPicPr>
            <a:picLocks noChangeAspect="1"/>
          </p:cNvPicPr>
          <p:nvPr/>
        </p:nvPicPr>
        <p:blipFill>
          <a:blip r:embed="rId2"/>
          <a:stretch>
            <a:fillRect/>
          </a:stretch>
        </p:blipFill>
        <p:spPr>
          <a:xfrm>
            <a:off x="7534275" y="4121150"/>
            <a:ext cx="3180080" cy="1877695"/>
          </a:xfrm>
          <a:prstGeom prst="rect">
            <a:avLst/>
          </a:prstGeom>
          <a:noFill/>
          <a:ln w="9525">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任务四：</a:t>
            </a:r>
            <a:r>
              <a:rPr lang="zh-CN" altLang="en-US" dirty="0" smtClean="0"/>
              <a:t>微笑手势</a:t>
            </a:r>
            <a:r>
              <a:rPr lang="zh-CN" altLang="en-US" dirty="0" smtClean="0"/>
              <a:t>礼</a:t>
            </a:r>
            <a:endParaRPr lang="zh-CN" altLang="en-US" dirty="0"/>
          </a:p>
        </p:txBody>
      </p:sp>
      <p:sp>
        <p:nvSpPr>
          <p:cNvPr id="11" name="圆角矩形 10"/>
          <p:cNvSpPr/>
          <p:nvPr/>
        </p:nvSpPr>
        <p:spPr>
          <a:xfrm>
            <a:off x="1697179" y="1243755"/>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、手势礼</a:t>
            </a:r>
            <a:endParaRPr lang="zh-CN" altLang="en-US" sz="2400" b="1" dirty="0"/>
          </a:p>
        </p:txBody>
      </p:sp>
      <p:sp>
        <p:nvSpPr>
          <p:cNvPr id="2" name="矩形 1"/>
          <p:cNvSpPr/>
          <p:nvPr/>
        </p:nvSpPr>
        <p:spPr>
          <a:xfrm>
            <a:off x="1051560" y="1956435"/>
            <a:ext cx="4918075" cy="2491740"/>
          </a:xfrm>
          <a:prstGeom prst="rect">
            <a:avLst/>
          </a:prstGeom>
        </p:spPr>
        <p:txBody>
          <a:bodyPr wrap="square">
            <a:spAutoFit/>
          </a:bodyPr>
          <a:lstStyle/>
          <a:p>
            <a:pPr marL="266700" algn="just">
              <a:lnSpc>
                <a:spcPct val="150000"/>
              </a:lnSpc>
            </a:pPr>
            <a:r>
              <a:rPr lang="zh-CN" altLang="en-US" sz="2400" b="1" dirty="0" smtClean="0"/>
              <a:t>常见职业礼仪手势</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b="1" dirty="0" smtClean="0"/>
              <a:t> </a:t>
            </a:r>
            <a:r>
              <a:rPr lang="en-US" altLang="zh-CN" sz="2000" b="1" kern="100" dirty="0">
                <a:latin typeface="宋体" panose="02010600030101010101" pitchFamily="2" charset="-122"/>
                <a:ea typeface="宋体" panose="02010600030101010101" pitchFamily="2" charset="-122"/>
              </a:rPr>
              <a:t>3</a:t>
            </a:r>
            <a:r>
              <a:rPr lang="en-US" altLang="zh-CN" sz="2000" b="1" kern="100" dirty="0">
                <a:latin typeface="宋体" panose="02010600030101010101" pitchFamily="2" charset="-122"/>
                <a:ea typeface="宋体" panose="02010600030101010101" pitchFamily="2" charset="-122"/>
              </a:rPr>
              <a:t>. </a:t>
            </a:r>
            <a:r>
              <a:rPr lang="zh-CN" altLang="en-US" sz="2000" b="1" kern="100" dirty="0">
                <a:latin typeface="宋体" panose="02010600030101010101" pitchFamily="2" charset="-122"/>
                <a:ea typeface="宋体" panose="02010600030101010101" pitchFamily="2" charset="-122"/>
              </a:rPr>
              <a:t>引领</a:t>
            </a:r>
            <a:r>
              <a:rPr lang="zh-CN" altLang="en-US" sz="2000" b="1" kern="100" dirty="0">
                <a:latin typeface="宋体" panose="02010600030101010101" pitchFamily="2" charset="-122"/>
                <a:ea typeface="宋体" panose="02010600030101010101" pitchFamily="2" charset="-122"/>
              </a:rPr>
              <a:t>手势</a:t>
            </a:r>
            <a:endParaRPr lang="zh-CN" altLang="en-US" sz="2000" b="1"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1</a:t>
            </a:r>
            <a:r>
              <a:rPr lang="zh-CN" altLang="en-US" sz="2000" kern="100" dirty="0">
                <a:latin typeface="宋体" panose="02010600030101010101" pitchFamily="2" charset="-122"/>
                <a:ea typeface="宋体" panose="02010600030101010101" pitchFamily="2" charset="-122"/>
              </a:rPr>
              <a:t>）横摆式。</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2</a:t>
            </a:r>
            <a:r>
              <a:rPr lang="zh-CN" altLang="en-US" sz="2000" kern="100" dirty="0">
                <a:latin typeface="宋体" panose="02010600030101010101" pitchFamily="2" charset="-122"/>
                <a:ea typeface="宋体" panose="02010600030101010101" pitchFamily="2" charset="-122"/>
              </a:rPr>
              <a:t>）屈臂式。</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3</a:t>
            </a:r>
            <a:r>
              <a:rPr lang="zh-CN" altLang="en-US" sz="2000" kern="100" dirty="0">
                <a:latin typeface="宋体" panose="02010600030101010101" pitchFamily="2" charset="-122"/>
                <a:ea typeface="宋体" panose="02010600030101010101" pitchFamily="2" charset="-122"/>
              </a:rPr>
              <a:t>）斜摆式。</a:t>
            </a:r>
            <a:endParaRPr lang="zh-CN" altLang="en-US" sz="2000" kern="100" dirty="0">
              <a:latin typeface="宋体" panose="02010600030101010101" pitchFamily="2" charset="-122"/>
              <a:ea typeface="宋体" panose="02010600030101010101" pitchFamily="2" charset="-122"/>
            </a:endParaRPr>
          </a:p>
        </p:txBody>
      </p:sp>
      <p:pic>
        <p:nvPicPr>
          <p:cNvPr id="12" name="图片 6" descr="02BABD8D655DE714948201FBD56E1120"/>
          <p:cNvPicPr>
            <a:picLocks noChangeAspect="1"/>
          </p:cNvPicPr>
          <p:nvPr/>
        </p:nvPicPr>
        <p:blipFill>
          <a:blip r:embed="rId1"/>
          <a:stretch>
            <a:fillRect/>
          </a:stretch>
        </p:blipFill>
        <p:spPr>
          <a:xfrm>
            <a:off x="4974908" y="2462530"/>
            <a:ext cx="1753235" cy="2631440"/>
          </a:xfrm>
          <a:prstGeom prst="rect">
            <a:avLst/>
          </a:prstGeom>
        </p:spPr>
      </p:pic>
      <p:pic>
        <p:nvPicPr>
          <p:cNvPr id="13" name="图片 2" descr="CEAE9682E535076DA8B357955B1D9CF5"/>
          <p:cNvPicPr>
            <a:picLocks noChangeAspect="1"/>
          </p:cNvPicPr>
          <p:nvPr/>
        </p:nvPicPr>
        <p:blipFill>
          <a:blip r:embed="rId2"/>
          <a:stretch>
            <a:fillRect/>
          </a:stretch>
        </p:blipFill>
        <p:spPr>
          <a:xfrm>
            <a:off x="7262813" y="2462530"/>
            <a:ext cx="828675" cy="2707640"/>
          </a:xfrm>
          <a:prstGeom prst="rect">
            <a:avLst/>
          </a:prstGeom>
        </p:spPr>
      </p:pic>
      <p:pic>
        <p:nvPicPr>
          <p:cNvPr id="14" name="图片 5" descr="图片2"/>
          <p:cNvPicPr>
            <a:picLocks noChangeAspect="1"/>
          </p:cNvPicPr>
          <p:nvPr/>
        </p:nvPicPr>
        <p:blipFill>
          <a:blip r:embed="rId3"/>
          <a:stretch>
            <a:fillRect/>
          </a:stretch>
        </p:blipFill>
        <p:spPr>
          <a:xfrm>
            <a:off x="8819198" y="2605405"/>
            <a:ext cx="1647825" cy="261747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79" y="1065320"/>
            <a:ext cx="212021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一、致意礼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2" name="矩形 1"/>
          <p:cNvSpPr/>
          <p:nvPr/>
        </p:nvSpPr>
        <p:spPr>
          <a:xfrm>
            <a:off x="1697179" y="1535836"/>
            <a:ext cx="7047326" cy="4338320"/>
          </a:xfrm>
          <a:prstGeom prst="rect">
            <a:avLst/>
          </a:prstGeom>
        </p:spPr>
        <p:txBody>
          <a:bodyPr wrap="square">
            <a:spAutoFit/>
          </a:bodyPr>
          <a:lstStyle/>
          <a:p>
            <a:pPr indent="266700" algn="just">
              <a:lnSpc>
                <a:spcPct val="150000"/>
              </a:lnSpc>
            </a:pPr>
            <a:r>
              <a:rPr lang="zh-CN" altLang="en-US" sz="2400" kern="100" dirty="0" smtClean="0">
                <a:latin typeface="宋体" panose="02010600030101010101" pitchFamily="2" charset="-122"/>
                <a:ea typeface="宋体" panose="02010600030101010101" pitchFamily="2" charset="-122"/>
              </a:rPr>
              <a:t>（二）</a:t>
            </a:r>
            <a:r>
              <a:rPr lang="zh-CN" altLang="en-US" sz="2400" b="1" kern="100" dirty="0" smtClean="0">
                <a:latin typeface="宋体" panose="02010600030101010101" pitchFamily="2" charset="-122"/>
                <a:ea typeface="宋体" panose="02010600030101010101" pitchFamily="2" charset="-122"/>
              </a:rPr>
              <a:t>致意的顺序</a:t>
            </a:r>
            <a:endParaRPr lang="zh-CN" altLang="en-US" sz="2400" b="1" kern="100" dirty="0">
              <a:latin typeface="Calibri" panose="020F0502020204030204" pitchFamily="34" charset="0"/>
            </a:endParaRPr>
          </a:p>
          <a:p>
            <a:pPr>
              <a:lnSpc>
                <a:spcPct val="150000"/>
              </a:lnSpc>
            </a:pPr>
            <a:r>
              <a:rPr lang="zh-CN" altLang="en-US" sz="2000" dirty="0" smtClean="0"/>
              <a:t>（</a:t>
            </a:r>
            <a:r>
              <a:rPr lang="en-US" altLang="zh-CN" sz="2000" dirty="0"/>
              <a:t>1</a:t>
            </a:r>
            <a:r>
              <a:rPr lang="zh-CN" altLang="en-US" sz="2000" dirty="0"/>
              <a:t>）男士应当首先向女士致意。</a:t>
            </a:r>
            <a:endParaRPr lang="zh-CN" altLang="en-US" sz="2000" dirty="0"/>
          </a:p>
          <a:p>
            <a:pPr>
              <a:lnSpc>
                <a:spcPct val="150000"/>
              </a:lnSpc>
            </a:pPr>
            <a:r>
              <a:rPr lang="zh-CN" altLang="en-US" sz="2000" dirty="0"/>
              <a:t>（</a:t>
            </a:r>
            <a:r>
              <a:rPr lang="en-US" altLang="zh-CN" sz="2000" dirty="0"/>
              <a:t>2</a:t>
            </a:r>
            <a:r>
              <a:rPr lang="zh-CN" altLang="en-US" sz="2000" dirty="0"/>
              <a:t>）年轻者应当首先向年长者致意。</a:t>
            </a:r>
            <a:endParaRPr lang="zh-CN" altLang="en-US" sz="2000" dirty="0"/>
          </a:p>
          <a:p>
            <a:pPr>
              <a:lnSpc>
                <a:spcPct val="150000"/>
              </a:lnSpc>
            </a:pPr>
            <a:r>
              <a:rPr lang="zh-CN" altLang="en-US" sz="2000" dirty="0"/>
              <a:t>（</a:t>
            </a:r>
            <a:r>
              <a:rPr lang="en-US" altLang="zh-CN" sz="2000" dirty="0"/>
              <a:t>3</a:t>
            </a:r>
            <a:r>
              <a:rPr lang="zh-CN" altLang="en-US" sz="2000" dirty="0"/>
              <a:t>）学生应当首先向教师致意。</a:t>
            </a:r>
            <a:endParaRPr lang="zh-CN" altLang="en-US" sz="2000" dirty="0"/>
          </a:p>
          <a:p>
            <a:pPr>
              <a:lnSpc>
                <a:spcPct val="150000"/>
              </a:lnSpc>
            </a:pPr>
            <a:r>
              <a:rPr lang="zh-CN" altLang="en-US" sz="2000" dirty="0"/>
              <a:t>（</a:t>
            </a:r>
            <a:r>
              <a:rPr lang="en-US" altLang="zh-CN" sz="2000" dirty="0"/>
              <a:t>4</a:t>
            </a:r>
            <a:r>
              <a:rPr lang="zh-CN" altLang="en-US" sz="2000" dirty="0"/>
              <a:t>）下级应当首先向上级致意。</a:t>
            </a:r>
            <a:endParaRPr lang="zh-CN" altLang="en-US" sz="2000" dirty="0"/>
          </a:p>
          <a:p>
            <a:pPr>
              <a:lnSpc>
                <a:spcPct val="150000"/>
              </a:lnSpc>
            </a:pPr>
            <a:r>
              <a:rPr lang="zh-CN" altLang="en-US" sz="2000" dirty="0"/>
              <a:t>（</a:t>
            </a:r>
            <a:r>
              <a:rPr lang="en-US" altLang="zh-CN" sz="2000" dirty="0"/>
              <a:t>5</a:t>
            </a:r>
            <a:r>
              <a:rPr lang="zh-CN" altLang="en-US" sz="2000" dirty="0"/>
              <a:t>）当年轻的女士遇到比自己年纪大得多的男士的时候，应首先向男土致意。</a:t>
            </a:r>
            <a:endParaRPr lang="zh-CN" altLang="en-US" sz="2000" dirty="0"/>
          </a:p>
          <a:p>
            <a:pPr>
              <a:lnSpc>
                <a:spcPct val="150000"/>
              </a:lnSpc>
            </a:pPr>
            <a:r>
              <a:rPr lang="zh-CN" altLang="en-US" sz="2000" dirty="0"/>
              <a:t>（</a:t>
            </a:r>
            <a:r>
              <a:rPr lang="en-US" altLang="zh-CN" sz="2000" dirty="0"/>
              <a:t>6</a:t>
            </a:r>
            <a:r>
              <a:rPr lang="zh-CN" altLang="en-US" sz="2000" dirty="0"/>
              <a:t>）在社交场合遇见身份高的熟人，一般不宜立即起身去向对方致意，而应在对方的应酬告一段落之后再上前致意。</a:t>
            </a:r>
            <a:endParaRPr lang="zh-CN" altLang="en-US" sz="2000" dirty="0"/>
          </a:p>
        </p:txBody>
      </p:sp>
      <p:pic>
        <p:nvPicPr>
          <p:cNvPr id="6" name="图片 5"/>
          <p:cNvPicPr>
            <a:picLocks noChangeAspect="1"/>
          </p:cNvPicPr>
          <p:nvPr/>
        </p:nvPicPr>
        <p:blipFill>
          <a:blip r:embed="rId1"/>
          <a:stretch>
            <a:fillRect/>
          </a:stretch>
        </p:blipFill>
        <p:spPr>
          <a:xfrm>
            <a:off x="8744505" y="1535836"/>
            <a:ext cx="1663148" cy="4221088"/>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任务四：</a:t>
            </a:r>
            <a:r>
              <a:rPr lang="zh-CN" altLang="en-US" dirty="0" smtClean="0"/>
              <a:t>微笑手势</a:t>
            </a:r>
            <a:r>
              <a:rPr lang="zh-CN" altLang="en-US" dirty="0" smtClean="0"/>
              <a:t>礼</a:t>
            </a:r>
            <a:endParaRPr lang="zh-CN" altLang="en-US" dirty="0"/>
          </a:p>
        </p:txBody>
      </p:sp>
      <p:sp>
        <p:nvSpPr>
          <p:cNvPr id="11" name="圆角矩形 10"/>
          <p:cNvSpPr/>
          <p:nvPr/>
        </p:nvSpPr>
        <p:spPr>
          <a:xfrm>
            <a:off x="1697179" y="1243755"/>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、手势礼</a:t>
            </a:r>
            <a:endParaRPr lang="zh-CN" altLang="en-US" sz="2400" b="1" dirty="0"/>
          </a:p>
        </p:txBody>
      </p:sp>
      <p:sp>
        <p:nvSpPr>
          <p:cNvPr id="2" name="矩形 1"/>
          <p:cNvSpPr/>
          <p:nvPr/>
        </p:nvSpPr>
        <p:spPr>
          <a:xfrm>
            <a:off x="1051560" y="1956435"/>
            <a:ext cx="4918075" cy="2491740"/>
          </a:xfrm>
          <a:prstGeom prst="rect">
            <a:avLst/>
          </a:prstGeom>
        </p:spPr>
        <p:txBody>
          <a:bodyPr wrap="square">
            <a:spAutoFit/>
          </a:bodyPr>
          <a:lstStyle/>
          <a:p>
            <a:pPr marL="266700" algn="just">
              <a:lnSpc>
                <a:spcPct val="150000"/>
              </a:lnSpc>
            </a:pPr>
            <a:r>
              <a:rPr lang="zh-CN" altLang="en-US" sz="2400" b="1" dirty="0" smtClean="0"/>
              <a:t>常见职业礼仪手势</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b="1" dirty="0" smtClean="0"/>
              <a:t> </a:t>
            </a:r>
            <a:r>
              <a:rPr lang="en-US" altLang="zh-CN" sz="2000" b="1" kern="100" dirty="0">
                <a:latin typeface="宋体" panose="02010600030101010101" pitchFamily="2" charset="-122"/>
                <a:ea typeface="宋体" panose="02010600030101010101" pitchFamily="2" charset="-122"/>
              </a:rPr>
              <a:t>3</a:t>
            </a:r>
            <a:r>
              <a:rPr lang="en-US" altLang="zh-CN" sz="2000" b="1" kern="100" dirty="0">
                <a:latin typeface="宋体" panose="02010600030101010101" pitchFamily="2" charset="-122"/>
                <a:ea typeface="宋体" panose="02010600030101010101" pitchFamily="2" charset="-122"/>
              </a:rPr>
              <a:t>. </a:t>
            </a:r>
            <a:r>
              <a:rPr lang="zh-CN" altLang="en-US" sz="2000" b="1" kern="100" dirty="0">
                <a:latin typeface="宋体" panose="02010600030101010101" pitchFamily="2" charset="-122"/>
                <a:ea typeface="宋体" panose="02010600030101010101" pitchFamily="2" charset="-122"/>
              </a:rPr>
              <a:t>引领</a:t>
            </a:r>
            <a:r>
              <a:rPr lang="zh-CN" altLang="en-US" sz="2000" b="1" kern="100" dirty="0">
                <a:latin typeface="宋体" panose="02010600030101010101" pitchFamily="2" charset="-122"/>
                <a:ea typeface="宋体" panose="02010600030101010101" pitchFamily="2" charset="-122"/>
              </a:rPr>
              <a:t>手势</a:t>
            </a:r>
            <a:endParaRPr lang="zh-CN" altLang="en-US" sz="2000" b="1"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4</a:t>
            </a:r>
            <a:r>
              <a:rPr lang="zh-CN" altLang="en-US" sz="2000" kern="100" dirty="0">
                <a:latin typeface="宋体" panose="02010600030101010101" pitchFamily="2" charset="-122"/>
                <a:ea typeface="宋体" panose="02010600030101010101" pitchFamily="2" charset="-122"/>
              </a:rPr>
              <a:t>）直臂式。</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5</a:t>
            </a:r>
            <a:r>
              <a:rPr lang="zh-CN" altLang="en-US" sz="2000" kern="100" dirty="0">
                <a:latin typeface="宋体" panose="02010600030101010101" pitchFamily="2" charset="-122"/>
                <a:ea typeface="宋体" panose="02010600030101010101" pitchFamily="2" charset="-122"/>
              </a:rPr>
              <a:t>）前伸式。</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a:t>
            </a:r>
            <a:r>
              <a:rPr lang="zh-CN" altLang="en-US"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6</a:t>
            </a:r>
            <a:r>
              <a:rPr lang="zh-CN" altLang="en-US" sz="2000" kern="100" dirty="0">
                <a:latin typeface="宋体" panose="02010600030101010101" pitchFamily="2" charset="-122"/>
                <a:ea typeface="宋体" panose="02010600030101010101" pitchFamily="2" charset="-122"/>
              </a:rPr>
              <a:t>）双臂横摆式。</a:t>
            </a:r>
            <a:endParaRPr lang="zh-CN" altLang="en-US" sz="2000" kern="100" dirty="0">
              <a:latin typeface="宋体" panose="02010600030101010101" pitchFamily="2" charset="-122"/>
              <a:ea typeface="宋体" panose="02010600030101010101" pitchFamily="2" charset="-122"/>
            </a:endParaRPr>
          </a:p>
        </p:txBody>
      </p:sp>
      <p:pic>
        <p:nvPicPr>
          <p:cNvPr id="8" name="图片 8" descr="FD912F36ADEAAA8A164B2E10C8EEF3B2"/>
          <p:cNvPicPr>
            <a:picLocks noChangeAspect="1"/>
          </p:cNvPicPr>
          <p:nvPr/>
        </p:nvPicPr>
        <p:blipFill>
          <a:blip r:embed="rId1"/>
          <a:stretch>
            <a:fillRect/>
          </a:stretch>
        </p:blipFill>
        <p:spPr>
          <a:xfrm>
            <a:off x="4401185" y="2681605"/>
            <a:ext cx="2460625" cy="2403475"/>
          </a:xfrm>
          <a:prstGeom prst="rect">
            <a:avLst/>
          </a:prstGeom>
        </p:spPr>
      </p:pic>
      <p:pic>
        <p:nvPicPr>
          <p:cNvPr id="9" name="图片 9" descr="70007542E618072EC8D44616F27904ED"/>
          <p:cNvPicPr>
            <a:picLocks noChangeAspect="1"/>
          </p:cNvPicPr>
          <p:nvPr/>
        </p:nvPicPr>
        <p:blipFill>
          <a:blip r:embed="rId2"/>
          <a:stretch>
            <a:fillRect/>
          </a:stretch>
        </p:blipFill>
        <p:spPr>
          <a:xfrm>
            <a:off x="7261860" y="2681605"/>
            <a:ext cx="1010285" cy="2459990"/>
          </a:xfrm>
          <a:prstGeom prst="rect">
            <a:avLst/>
          </a:prstGeom>
        </p:spPr>
      </p:pic>
      <p:pic>
        <p:nvPicPr>
          <p:cNvPr id="3" name="图片 11" descr="59048239B67F8C3A17C5A00D4B1EFCAD"/>
          <p:cNvPicPr>
            <a:picLocks noChangeAspect="1"/>
          </p:cNvPicPr>
          <p:nvPr/>
        </p:nvPicPr>
        <p:blipFill>
          <a:blip r:embed="rId3"/>
          <a:stretch>
            <a:fillRect/>
          </a:stretch>
        </p:blipFill>
        <p:spPr>
          <a:xfrm>
            <a:off x="8468995" y="2924175"/>
            <a:ext cx="2957830" cy="202311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1" y="467341"/>
            <a:ext cx="4423523"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任务四：</a:t>
            </a:r>
            <a:r>
              <a:rPr lang="zh-CN" altLang="en-US" dirty="0" smtClean="0"/>
              <a:t>微笑手势</a:t>
            </a:r>
            <a:r>
              <a:rPr lang="zh-CN" altLang="en-US" dirty="0" smtClean="0"/>
              <a:t>礼</a:t>
            </a:r>
            <a:endParaRPr lang="zh-CN" altLang="en-US" dirty="0"/>
          </a:p>
        </p:txBody>
      </p:sp>
      <p:sp>
        <p:nvSpPr>
          <p:cNvPr id="11" name="圆角矩形 10"/>
          <p:cNvSpPr/>
          <p:nvPr/>
        </p:nvSpPr>
        <p:spPr>
          <a:xfrm>
            <a:off x="1697179" y="1243755"/>
            <a:ext cx="2537469"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二</a:t>
            </a:r>
            <a:r>
              <a:rPr lang="zh-CN" altLang="en-US" sz="2400" b="1" dirty="0" smtClean="0"/>
              <a:t>、手势礼</a:t>
            </a:r>
            <a:endParaRPr lang="zh-CN" altLang="en-US" sz="2400" b="1" dirty="0"/>
          </a:p>
        </p:txBody>
      </p:sp>
      <p:sp>
        <p:nvSpPr>
          <p:cNvPr id="2" name="矩形 1"/>
          <p:cNvSpPr/>
          <p:nvPr/>
        </p:nvSpPr>
        <p:spPr>
          <a:xfrm>
            <a:off x="1167130" y="2090420"/>
            <a:ext cx="3729990" cy="2491740"/>
          </a:xfrm>
          <a:prstGeom prst="rect">
            <a:avLst/>
          </a:prstGeom>
        </p:spPr>
        <p:txBody>
          <a:bodyPr wrap="square">
            <a:spAutoFit/>
          </a:bodyPr>
          <a:lstStyle/>
          <a:p>
            <a:pPr marL="266700" algn="just">
              <a:lnSpc>
                <a:spcPct val="150000"/>
              </a:lnSpc>
            </a:pPr>
            <a:r>
              <a:rPr lang="zh-CN" altLang="en-US" sz="2400" b="1" dirty="0" smtClean="0"/>
              <a:t>手势礼的主意事项</a:t>
            </a:r>
            <a:r>
              <a:rPr lang="zh-CN" altLang="en-US" sz="2400" b="1" kern="100" dirty="0" smtClean="0">
                <a:latin typeface="黑体" panose="02010609060101010101" charset="-122"/>
                <a:ea typeface="黑体" panose="02010609060101010101" charset="-122"/>
              </a:rPr>
              <a:t>：</a:t>
            </a:r>
            <a:endParaRPr lang="zh-CN" altLang="en-US" sz="2400" b="1" kern="100" dirty="0">
              <a:latin typeface="Arial" panose="020B0604020202020204" pitchFamily="34" charset="0"/>
              <a:ea typeface="黑体" panose="02010609060101010101" charset="-122"/>
            </a:endParaRPr>
          </a:p>
          <a:p>
            <a:pPr>
              <a:lnSpc>
                <a:spcPct val="150000"/>
              </a:lnSpc>
            </a:pPr>
            <a:r>
              <a:rPr lang="en-US" altLang="zh-CN" dirty="0" smtClean="0"/>
              <a:t>  </a:t>
            </a:r>
            <a:r>
              <a:rPr lang="en-US" altLang="zh-CN" sz="2000" kern="100" dirty="0">
                <a:latin typeface="宋体" panose="02010600030101010101" pitchFamily="2" charset="-122"/>
                <a:ea typeface="宋体" panose="02010600030101010101" pitchFamily="2" charset="-122"/>
              </a:rPr>
              <a:t>1. </a:t>
            </a:r>
            <a:r>
              <a:rPr lang="zh-CN" altLang="en-US" sz="2000" kern="100" dirty="0">
                <a:latin typeface="宋体" panose="02010600030101010101" pitchFamily="2" charset="-122"/>
                <a:ea typeface="宋体" panose="02010600030101010101" pitchFamily="2" charset="-122"/>
              </a:rPr>
              <a:t>幅度适中</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2. </a:t>
            </a:r>
            <a:r>
              <a:rPr lang="zh-CN" altLang="en-US" sz="2000" kern="100" dirty="0">
                <a:latin typeface="宋体" panose="02010600030101010101" pitchFamily="2" charset="-122"/>
                <a:ea typeface="宋体" panose="02010600030101010101" pitchFamily="2" charset="-122"/>
              </a:rPr>
              <a:t>频率适中</a:t>
            </a:r>
            <a:endParaRPr lang="zh-CN" altLang="en-US" sz="2000" kern="100" dirty="0">
              <a:latin typeface="宋体" panose="02010600030101010101" pitchFamily="2" charset="-122"/>
              <a:ea typeface="宋体" panose="02010600030101010101" pitchFamily="2" charset="-122"/>
            </a:endParaRPr>
          </a:p>
          <a:p>
            <a:pPr>
              <a:lnSpc>
                <a:spcPct val="150000"/>
              </a:lnSpc>
            </a:pPr>
            <a:r>
              <a:rPr lang="en-US" altLang="zh-CN" sz="2000" kern="100" dirty="0">
                <a:latin typeface="宋体" panose="02010600030101010101" pitchFamily="2" charset="-122"/>
                <a:ea typeface="宋体" panose="02010600030101010101" pitchFamily="2" charset="-122"/>
              </a:rPr>
              <a:t>  3. </a:t>
            </a:r>
            <a:r>
              <a:rPr lang="zh-CN" altLang="en-US" sz="2000" kern="100" dirty="0">
                <a:latin typeface="宋体" panose="02010600030101010101" pitchFamily="2" charset="-122"/>
                <a:ea typeface="宋体" panose="02010600030101010101" pitchFamily="2" charset="-122"/>
              </a:rPr>
              <a:t>避开不礼貌和不雅的动作</a:t>
            </a:r>
            <a:endParaRPr lang="zh-CN" altLang="en-US" sz="2000" kern="100" dirty="0">
              <a:latin typeface="宋体" panose="02010600030101010101" pitchFamily="2" charset="-122"/>
              <a:ea typeface="宋体" panose="02010600030101010101" pitchFamily="2" charset="-122"/>
            </a:endParaRPr>
          </a:p>
          <a:p>
            <a:pPr>
              <a:lnSpc>
                <a:spcPct val="150000"/>
              </a:lnSpc>
            </a:pPr>
            <a:endParaRPr lang="zh-CN" altLang="en-US" sz="2000" kern="100" dirty="0">
              <a:latin typeface="宋体" panose="02010600030101010101" pitchFamily="2" charset="-122"/>
              <a:ea typeface="宋体" panose="02010600030101010101" pitchFamily="2" charset="-122"/>
            </a:endParaRPr>
          </a:p>
        </p:txBody>
      </p:sp>
      <p:pic>
        <p:nvPicPr>
          <p:cNvPr id="3" name="3-4 手势礼仪视频展示">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5191125" y="1574800"/>
            <a:ext cx="5975985" cy="3829685"/>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cTn>
                <p:tgtEl>
                  <p:spTgt spid="3"/>
                </p:tgtEl>
              </p:cMediaNode>
            </p:video>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3"/>
                                        </p:tgtEl>
                                      </p:cBhvr>
                                    </p:cmd>
                                  </p:childTnLst>
                                </p:cTn>
                              </p:par>
                            </p:childTnLst>
                          </p:cTn>
                        </p:par>
                      </p:childTnLst>
                    </p:cTn>
                  </p:par>
                </p:childTnLst>
              </p:cTn>
              <p:nextCondLst>
                <p:cond evt="onClick" delay="0">
                  <p:tgtEl>
                    <p:spTgt spid="3"/>
                  </p:tgtEl>
                </p:cond>
              </p:nextCondLst>
            </p:seq>
          </p:childTnLst>
        </p:cTn>
      </p:par>
    </p:tnLst>
    <p:bldLst>
      <p:bldP spid="11"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2" y="467341"/>
            <a:ext cx="2786768"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项目小结</a:t>
            </a:r>
            <a:endParaRPr lang="zh-CN" altLang="en-US" sz="2000" dirty="0"/>
          </a:p>
        </p:txBody>
      </p:sp>
      <p:pic>
        <p:nvPicPr>
          <p:cNvPr id="1026" name="Picture 2" descr="C:\Users\DELL\AppData\Local\Temp\ksohtml21788\wps7.jpg"/>
          <p:cNvPicPr>
            <a:picLocks noChangeAspect="1" noChangeArrowheads="1"/>
          </p:cNvPicPr>
          <p:nvPr/>
        </p:nvPicPr>
        <p:blipFill rotWithShape="1">
          <a:blip r:embed="rId1">
            <a:extLst>
              <a:ext uri="{28A0092B-C50C-407E-A947-70E740481C1C}">
                <a14:useLocalDpi xmlns:a14="http://schemas.microsoft.com/office/drawing/2010/main" val="0"/>
              </a:ext>
            </a:extLst>
          </a:blip>
          <a:srcRect t="3011" b="3527"/>
          <a:stretch>
            <a:fillRect/>
          </a:stretch>
        </p:blipFill>
        <p:spPr bwMode="auto">
          <a:xfrm>
            <a:off x="2356050" y="1136342"/>
            <a:ext cx="6299679" cy="5122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4398389" y="1150391"/>
            <a:ext cx="1865538" cy="4730906"/>
          </a:xfrm>
          <a:prstGeom prst="rect">
            <a:avLst/>
          </a:prstGeom>
        </p:spPr>
      </p:pic>
      <p:pic>
        <p:nvPicPr>
          <p:cNvPr id="11" name="图片 10"/>
          <p:cNvPicPr>
            <a:picLocks noChangeAspect="1"/>
          </p:cNvPicPr>
          <p:nvPr/>
        </p:nvPicPr>
        <p:blipFill>
          <a:blip r:embed="rId2"/>
          <a:stretch>
            <a:fillRect/>
          </a:stretch>
        </p:blipFill>
        <p:spPr>
          <a:xfrm>
            <a:off x="6342605" y="1726455"/>
            <a:ext cx="1280271" cy="2536156"/>
          </a:xfrm>
          <a:prstGeom prst="rect">
            <a:avLst/>
          </a:prstGeom>
        </p:spPr>
      </p:pic>
      <p:pic>
        <p:nvPicPr>
          <p:cNvPr id="12" name="图片 11"/>
          <p:cNvPicPr>
            <a:picLocks noChangeAspect="1"/>
          </p:cNvPicPr>
          <p:nvPr/>
        </p:nvPicPr>
        <p:blipFill>
          <a:blip r:embed="rId3"/>
          <a:stretch>
            <a:fillRect/>
          </a:stretch>
        </p:blipFill>
        <p:spPr>
          <a:xfrm>
            <a:off x="9677655" y="4262611"/>
            <a:ext cx="1609483" cy="1987468"/>
          </a:xfrm>
          <a:prstGeom prst="rect">
            <a:avLst/>
          </a:prstGeom>
        </p:spPr>
      </p:pic>
      <p:pic>
        <p:nvPicPr>
          <p:cNvPr id="13" name="图片 12"/>
          <p:cNvPicPr>
            <a:picLocks noChangeAspect="1"/>
          </p:cNvPicPr>
          <p:nvPr/>
        </p:nvPicPr>
        <p:blipFill>
          <a:blip r:embed="rId4"/>
          <a:stretch>
            <a:fillRect/>
          </a:stretch>
        </p:blipFill>
        <p:spPr>
          <a:xfrm>
            <a:off x="913639" y="739056"/>
            <a:ext cx="1987468" cy="1609483"/>
          </a:xfrm>
          <a:prstGeom prst="rect">
            <a:avLst/>
          </a:prstGeom>
        </p:spPr>
      </p:pic>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二、鞠躬礼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2" name="矩形 1"/>
          <p:cNvSpPr/>
          <p:nvPr/>
        </p:nvSpPr>
        <p:spPr>
          <a:xfrm>
            <a:off x="1555137" y="1864310"/>
            <a:ext cx="7047326" cy="4431030"/>
          </a:xfrm>
          <a:prstGeom prst="rect">
            <a:avLst/>
          </a:prstGeom>
        </p:spPr>
        <p:txBody>
          <a:bodyPr wrap="square">
            <a:spAutoFit/>
          </a:bodyPr>
          <a:lstStyle/>
          <a:p>
            <a:pPr indent="266700" algn="just">
              <a:lnSpc>
                <a:spcPct val="150000"/>
              </a:lnSpc>
            </a:pPr>
            <a:r>
              <a:rPr lang="zh-CN" altLang="en-US" sz="2400" kern="100" dirty="0" smtClean="0">
                <a:latin typeface="宋体" panose="02010600030101010101" pitchFamily="2" charset="-122"/>
                <a:ea typeface="宋体" panose="02010600030101010101" pitchFamily="2" charset="-122"/>
                <a:sym typeface="+mn-ea"/>
              </a:rPr>
              <a:t>（一）</a:t>
            </a:r>
            <a:r>
              <a:rPr lang="zh-CN" altLang="en-US" sz="2400" b="1" kern="100" dirty="0" smtClean="0">
                <a:latin typeface="宋体" panose="02010600030101010101" pitchFamily="2" charset="-122"/>
                <a:ea typeface="宋体" panose="02010600030101010101" pitchFamily="2" charset="-122"/>
                <a:sym typeface="+mn-ea"/>
              </a:rPr>
              <a:t>鞠躬</a:t>
            </a:r>
            <a:r>
              <a:rPr lang="zh-CN" altLang="en-US" sz="2400" b="1" kern="100" dirty="0" smtClean="0">
                <a:latin typeface="宋体" panose="02010600030101010101" pitchFamily="2" charset="-122"/>
                <a:ea typeface="宋体" panose="02010600030101010101" pitchFamily="2" charset="-122"/>
                <a:sym typeface="+mn-ea"/>
              </a:rPr>
              <a:t>的含义</a:t>
            </a:r>
            <a:endParaRPr lang="zh-CN" altLang="en-US" sz="2400" b="1" kern="100" dirty="0" smtClean="0">
              <a:latin typeface="宋体" panose="02010600030101010101" pitchFamily="2" charset="-122"/>
              <a:ea typeface="宋体" panose="02010600030101010101" pitchFamily="2" charset="-122"/>
              <a:sym typeface="+mn-ea"/>
            </a:endParaRPr>
          </a:p>
          <a:p>
            <a:pPr indent="266700" algn="just">
              <a:lnSpc>
                <a:spcPct val="150000"/>
              </a:lnSpc>
            </a:pPr>
            <a:r>
              <a:rPr lang="zh-CN" altLang="en-US" sz="2400" b="1" kern="100" dirty="0" smtClean="0">
                <a:latin typeface="宋体" panose="02010600030101010101" pitchFamily="2" charset="-122"/>
                <a:ea typeface="宋体" panose="02010600030101010101" pitchFamily="2" charset="-122"/>
                <a:sym typeface="+mn-ea"/>
              </a:rPr>
              <a:t> </a:t>
            </a:r>
            <a:r>
              <a:rPr lang="en-US" altLang="zh-CN" sz="2400" b="1" kern="100" dirty="0" smtClean="0">
                <a:latin typeface="宋体" panose="02010600030101010101" pitchFamily="2" charset="-122"/>
                <a:ea typeface="宋体" panose="02010600030101010101" pitchFamily="2" charset="-122"/>
                <a:sym typeface="+mn-ea"/>
              </a:rPr>
              <a:t>  </a:t>
            </a:r>
            <a:r>
              <a:rPr lang="zh-CN" altLang="en-US" sz="2400" kern="100" dirty="0" smtClean="0">
                <a:latin typeface="宋体" panose="02010600030101010101" pitchFamily="2" charset="-122"/>
                <a:ea typeface="宋体" panose="02010600030101010101" pitchFamily="2" charset="-122"/>
              </a:rPr>
              <a:t>鞠躬</a:t>
            </a:r>
            <a:r>
              <a:rPr lang="zh-CN" altLang="en-US" sz="2400" kern="100" dirty="0">
                <a:latin typeface="宋体" panose="02010600030101010101" pitchFamily="2" charset="-122"/>
                <a:ea typeface="宋体" panose="02010600030101010101" pitchFamily="2" charset="-122"/>
              </a:rPr>
              <a:t>，意思是弯身行礼，是表示对他人敬重的一种郑重礼节。一般适用于庄重肃穆、喜庆欢乐的仪式、一般社交场合：晚辈对长辈、学生对老师、下级对上级、表演者对观众、领奖人上台领奖时向授奖者和与会者、与会者与来宾、服务人员向宾客致敬均可用鞠躬礼。</a:t>
            </a:r>
            <a:endParaRPr lang="zh-CN" altLang="en-US" sz="2400" kern="100" dirty="0">
              <a:latin typeface="宋体" panose="02010600030101010101" pitchFamily="2" charset="-122"/>
              <a:ea typeface="宋体" panose="02010600030101010101" pitchFamily="2" charset="-122"/>
            </a:endParaRPr>
          </a:p>
          <a:p>
            <a:pPr indent="266700" algn="just">
              <a:lnSpc>
                <a:spcPct val="150000"/>
              </a:lnSpc>
            </a:pPr>
            <a:endParaRPr lang="zh-CN" altLang="en-US" sz="2000" dirty="0"/>
          </a:p>
        </p:txBody>
      </p:sp>
      <p:pic>
        <p:nvPicPr>
          <p:cNvPr id="6" name="图片 5"/>
          <p:cNvPicPr>
            <a:picLocks noChangeAspect="1"/>
          </p:cNvPicPr>
          <p:nvPr/>
        </p:nvPicPr>
        <p:blipFill rotWithShape="1">
          <a:blip r:embed="rId1"/>
          <a:srcRect r="62429"/>
          <a:stretch>
            <a:fillRect/>
          </a:stretch>
        </p:blipFill>
        <p:spPr>
          <a:xfrm>
            <a:off x="8680059" y="1864310"/>
            <a:ext cx="1121397" cy="3239592"/>
          </a:xfrm>
          <a:prstGeom prst="rect">
            <a:avLst/>
          </a:prstGeom>
        </p:spPr>
      </p:pic>
      <p:pic>
        <p:nvPicPr>
          <p:cNvPr id="7" name="图片 6"/>
          <p:cNvPicPr>
            <a:picLocks noChangeAspect="1"/>
          </p:cNvPicPr>
          <p:nvPr/>
        </p:nvPicPr>
        <p:blipFill rotWithShape="1">
          <a:blip r:embed="rId1"/>
          <a:srcRect l="52654"/>
          <a:stretch>
            <a:fillRect/>
          </a:stretch>
        </p:blipFill>
        <p:spPr>
          <a:xfrm>
            <a:off x="10132531" y="1908475"/>
            <a:ext cx="1358645" cy="3195427"/>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二、鞠躬礼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2" name="矩形 1"/>
          <p:cNvSpPr/>
          <p:nvPr/>
        </p:nvSpPr>
        <p:spPr>
          <a:xfrm>
            <a:off x="1697180" y="1620692"/>
            <a:ext cx="7544475" cy="4431983"/>
          </a:xfrm>
          <a:prstGeom prst="rect">
            <a:avLst/>
          </a:prstGeom>
        </p:spPr>
        <p:txBody>
          <a:bodyPr wrap="square">
            <a:spAutoFit/>
          </a:bodyPr>
          <a:lstStyle/>
          <a:p>
            <a:pPr indent="266700" algn="just">
              <a:lnSpc>
                <a:spcPct val="150000"/>
              </a:lnSpc>
            </a:pPr>
            <a:r>
              <a:rPr lang="zh-CN" altLang="en-US" sz="2400" kern="100" dirty="0">
                <a:latin typeface="宋体" panose="02010600030101010101" pitchFamily="2" charset="-122"/>
                <a:ea typeface="宋体" panose="02010600030101010101" pitchFamily="2" charset="-122"/>
              </a:rPr>
              <a:t>  </a:t>
            </a:r>
            <a:r>
              <a:rPr lang="zh-CN" altLang="en-US" sz="2400" dirty="0" smtClean="0"/>
              <a:t>鞠躬</a:t>
            </a:r>
            <a:r>
              <a:rPr lang="zh-CN" altLang="en-US" sz="2400" dirty="0"/>
              <a:t>注意</a:t>
            </a:r>
            <a:r>
              <a:rPr lang="zh-CN" altLang="en-US" sz="2400" dirty="0" smtClean="0"/>
              <a:t>事项：</a:t>
            </a:r>
            <a:endParaRPr lang="en-US" altLang="zh-CN" sz="2400" kern="100" dirty="0" smtClean="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1</a:t>
            </a:r>
            <a:r>
              <a:rPr lang="zh-CN" altLang="en-US" kern="100" dirty="0">
                <a:latin typeface="微软雅黑" panose="020B0503020204020204" charset="-122"/>
                <a:ea typeface="微软雅黑" panose="020B0503020204020204" charset="-122"/>
              </a:rPr>
              <a:t>）一般情况下，鞠躬要脱掉帽子，戴帽鞠躬是不礼貌的。鞠躬时目光应该向下看，表示一种谦恭的态度，不可以一面鞠躬一面翻起眼睛看对方。</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2</a:t>
            </a:r>
            <a:r>
              <a:rPr lang="zh-CN" altLang="en-US" kern="100" dirty="0">
                <a:latin typeface="微软雅黑" panose="020B0503020204020204" charset="-122"/>
                <a:ea typeface="微软雅黑" panose="020B0503020204020204" charset="-122"/>
              </a:rPr>
              <a:t>）鞠躬礼节在直起身时，双眼应礼貌注视对方，如果视线移向别处，即使行了鞠躬礼，也不会让人感到诚意。</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3</a:t>
            </a:r>
            <a:r>
              <a:rPr lang="zh-CN" altLang="en-US" kern="100" dirty="0">
                <a:latin typeface="微软雅黑" panose="020B0503020204020204" charset="-122"/>
                <a:ea typeface="微软雅黑" panose="020B0503020204020204" charset="-122"/>
              </a:rPr>
              <a:t>）地位低的人要先鞠躬，幅度相对要深一些，当受到他人向自己行鞠躬礼时，应立即还以鞠躬礼。</a:t>
            </a:r>
            <a:endParaRPr lang="zh-CN" altLang="en-US" kern="100" dirty="0">
              <a:latin typeface="微软雅黑" panose="020B0503020204020204" charset="-122"/>
              <a:ea typeface="微软雅黑" panose="020B0503020204020204" charset="-122"/>
            </a:endParaRPr>
          </a:p>
          <a:p>
            <a:pPr indent="266700" algn="just">
              <a:lnSpc>
                <a:spcPct val="150000"/>
              </a:lnSpc>
            </a:pPr>
            <a:r>
              <a:rPr lang="zh-CN" altLang="en-US" kern="100" dirty="0" smtClean="0">
                <a:latin typeface="微软雅黑" panose="020B0503020204020204" charset="-122"/>
                <a:ea typeface="微软雅黑" panose="020B0503020204020204" charset="-122"/>
              </a:rPr>
              <a:t>（</a:t>
            </a:r>
            <a:r>
              <a:rPr lang="en-US" altLang="zh-CN" kern="100" dirty="0">
                <a:latin typeface="微软雅黑" panose="020B0503020204020204" charset="-122"/>
                <a:ea typeface="微软雅黑" panose="020B0503020204020204" charset="-122"/>
              </a:rPr>
              <a:t>4</a:t>
            </a:r>
            <a:r>
              <a:rPr lang="zh-CN" altLang="en-US" kern="100" dirty="0">
                <a:latin typeface="微软雅黑" panose="020B0503020204020204" charset="-122"/>
                <a:ea typeface="微软雅黑" panose="020B0503020204020204" charset="-122"/>
              </a:rPr>
              <a:t>）鞠躬礼一次即可。不可连续、重复施礼。</a:t>
            </a:r>
            <a:endParaRPr lang="zh-CN" altLang="en-US" kern="100" dirty="0">
              <a:latin typeface="微软雅黑" panose="020B0503020204020204" charset="-122"/>
              <a:ea typeface="微软雅黑" panose="020B0503020204020204" charset="-122"/>
            </a:endParaRPr>
          </a:p>
          <a:p>
            <a:pPr indent="266700" algn="just">
              <a:lnSpc>
                <a:spcPct val="150000"/>
              </a:lnSpc>
            </a:pPr>
            <a:endParaRPr lang="zh-CN" altLang="en-US" sz="2000" dirty="0">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a:stretch>
            <a:fillRect/>
          </a:stretch>
        </p:blipFill>
        <p:spPr>
          <a:xfrm>
            <a:off x="9073972" y="1453220"/>
            <a:ext cx="1663148" cy="4221088"/>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二、鞠躬礼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6" name="内容占位符 2"/>
          <p:cNvSpPr txBox="1"/>
          <p:nvPr/>
        </p:nvSpPr>
        <p:spPr>
          <a:xfrm>
            <a:off x="1074199" y="1719058"/>
            <a:ext cx="5107014" cy="3847241"/>
          </a:xfrm>
          <a:prstGeom prst="rect">
            <a:avLst/>
          </a:prstGeom>
        </p:spPr>
        <p:style>
          <a:lnRef idx="2">
            <a:schemeClr val="accent2"/>
          </a:lnRef>
          <a:fillRef idx="1">
            <a:schemeClr val="lt1"/>
          </a:fillRef>
          <a:effectRef idx="0">
            <a:schemeClr val="accent2"/>
          </a:effectRef>
          <a:fontRef idx="minor">
            <a:schemeClr val="dk1"/>
          </a:fontRef>
        </p:style>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266700" algn="just">
              <a:lnSpc>
                <a:spcPct val="150000"/>
              </a:lnSpc>
              <a:buClrTx/>
              <a:buSzTx/>
              <a:buFontTx/>
              <a:buNone/>
            </a:pPr>
            <a:r>
              <a:rPr lang="zh-CN" altLang="en-US" sz="2400" kern="100" dirty="0" smtClean="0">
                <a:solidFill>
                  <a:schemeClr val="tx1"/>
                </a:solidFill>
                <a:latin typeface="宋体" panose="02010600030101010101" pitchFamily="2" charset="-122"/>
                <a:ea typeface="宋体" panose="02010600030101010101" pitchFamily="2" charset="-122"/>
              </a:rPr>
              <a:t>（二）鞠躬的种类</a:t>
            </a:r>
            <a:endParaRPr lang="zh-CN" altLang="en-US" sz="2400" kern="100" dirty="0" smtClean="0">
              <a:solidFill>
                <a:schemeClr val="tx1"/>
              </a:solidFill>
              <a:latin typeface="宋体" panose="02010600030101010101" pitchFamily="2" charset="-122"/>
              <a:ea typeface="宋体" panose="02010600030101010101" pitchFamily="2" charset="-122"/>
            </a:endParaRPr>
          </a:p>
          <a:p>
            <a:pPr marL="82550" indent="0">
              <a:lnSpc>
                <a:spcPct val="150000"/>
              </a:lnSpc>
              <a:buNone/>
            </a:pPr>
            <a:r>
              <a:rPr lang="en-US" altLang="zh-CN" sz="1800" dirty="0" smtClean="0">
                <a:latin typeface="微软雅黑" panose="020B0503020204020204" charset="-122"/>
                <a:ea typeface="微软雅黑" panose="020B0503020204020204" charset="-122"/>
                <a:cs typeface="微软雅黑" panose="020B0503020204020204" charset="-122"/>
              </a:rPr>
              <a:t>1.</a:t>
            </a:r>
            <a:r>
              <a:rPr lang="zh-CN" altLang="en-US" sz="1800" dirty="0" smtClean="0">
                <a:latin typeface="微软雅黑" panose="020B0503020204020204" charset="-122"/>
                <a:ea typeface="微软雅黑" panose="020B0503020204020204" charset="-122"/>
                <a:cs typeface="微软雅黑" panose="020B0503020204020204" charset="-122"/>
              </a:rPr>
              <a:t>十五度：运用在一般应酬场合，表达问候和谢意；如问候时、介绍、握手、让座等。</a:t>
            </a:r>
            <a:endParaRPr lang="en-US" altLang="zh-CN" sz="1800" dirty="0" smtClean="0">
              <a:latin typeface="微软雅黑" panose="020B0503020204020204" charset="-122"/>
              <a:ea typeface="微软雅黑" panose="020B0503020204020204" charset="-122"/>
              <a:cs typeface="微软雅黑" panose="020B0503020204020204" charset="-122"/>
            </a:endParaRPr>
          </a:p>
          <a:p>
            <a:pPr marL="82550" indent="0">
              <a:lnSpc>
                <a:spcPct val="150000"/>
              </a:lnSpc>
              <a:buFont typeface="Arial" panose="020B0604020202020204" pitchFamily="34" charset="0"/>
              <a:buNone/>
            </a:pPr>
            <a:r>
              <a:rPr lang="en-US" altLang="zh-CN" sz="1800" dirty="0" smtClean="0">
                <a:latin typeface="微软雅黑" panose="020B0503020204020204" charset="-122"/>
                <a:ea typeface="微软雅黑" panose="020B0503020204020204" charset="-122"/>
                <a:cs typeface="微软雅黑" panose="020B0503020204020204" charset="-122"/>
              </a:rPr>
              <a:t>2.</a:t>
            </a:r>
            <a:r>
              <a:rPr lang="zh-CN" altLang="en-US" sz="1800" dirty="0" smtClean="0">
                <a:latin typeface="微软雅黑" panose="020B0503020204020204" charset="-122"/>
                <a:ea typeface="微软雅黑" panose="020B0503020204020204" charset="-122"/>
                <a:cs typeface="微软雅黑" panose="020B0503020204020204" charset="-122"/>
              </a:rPr>
              <a:t>四十五度：表示深深的谢意和重要场合的问候礼；一般是下级给上级，学生给老师，晚辈给前辈，服务人员给来宾表示的敬意。</a:t>
            </a:r>
            <a:endParaRPr lang="en-US" altLang="zh-CN" sz="1800" dirty="0" smtClean="0">
              <a:latin typeface="微软雅黑" panose="020B0503020204020204" charset="-122"/>
              <a:ea typeface="微软雅黑" panose="020B0503020204020204" charset="-122"/>
              <a:cs typeface="微软雅黑" panose="020B0503020204020204" charset="-122"/>
            </a:endParaRPr>
          </a:p>
          <a:p>
            <a:pPr marL="82550" indent="0">
              <a:lnSpc>
                <a:spcPct val="150000"/>
              </a:lnSpc>
              <a:buFont typeface="Arial" panose="020B0604020202020204" pitchFamily="34" charset="0"/>
              <a:buNone/>
            </a:pPr>
            <a:r>
              <a:rPr lang="en-US" altLang="zh-CN" sz="1800" dirty="0" smtClean="0">
                <a:latin typeface="微软雅黑" panose="020B0503020204020204" charset="-122"/>
                <a:ea typeface="微软雅黑" panose="020B0503020204020204" charset="-122"/>
                <a:cs typeface="微软雅黑" panose="020B0503020204020204" charset="-122"/>
              </a:rPr>
              <a:t>3.</a:t>
            </a:r>
            <a:r>
              <a:rPr lang="zh-CN" altLang="en-US" sz="1800" dirty="0" smtClean="0">
                <a:latin typeface="微软雅黑" panose="020B0503020204020204" charset="-122"/>
                <a:ea typeface="微软雅黑" panose="020B0503020204020204" charset="-122"/>
                <a:cs typeface="微软雅黑" panose="020B0503020204020204" charset="-122"/>
              </a:rPr>
              <a:t>九十度：属于最高礼节，这个得慎重分场合人物来定论。一般用于大喜大悲、谢罪和葬礼等。</a:t>
            </a:r>
            <a:endParaRPr lang="zh-CN" altLang="en-US" sz="1800" dirty="0" smtClean="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465297" y="2091921"/>
            <a:ext cx="4868002" cy="324036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fade">
                                      <p:cBhvr>
                                        <p:cTn id="12" dur="2000"/>
                                        <p:tgtEl>
                                          <p:spTgt spid="6">
                                            <p:bg/>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20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20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20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fade">
                                      <p:cBhvr>
                                        <p:cTn id="32" dur="2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三、称呼礼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sp>
        <p:nvSpPr>
          <p:cNvPr id="2" name="矩形 1"/>
          <p:cNvSpPr/>
          <p:nvPr/>
        </p:nvSpPr>
        <p:spPr>
          <a:xfrm>
            <a:off x="1450340" y="2136775"/>
            <a:ext cx="6227445" cy="2814955"/>
          </a:xfrm>
          <a:prstGeom prst="rect">
            <a:avLst/>
          </a:prstGeom>
        </p:spPr>
        <p:txBody>
          <a:bodyPr wrap="square">
            <a:spAutoFit/>
          </a:bodyPr>
          <a:lstStyle/>
          <a:p>
            <a:pPr algn="l">
              <a:lnSpc>
                <a:spcPct val="150000"/>
              </a:lnSpc>
              <a:buClrTx/>
              <a:buSzTx/>
              <a:buFontTx/>
            </a:pPr>
            <a:r>
              <a:rPr lang="zh-CN" altLang="en-US" sz="2800" b="1" kern="100" dirty="0" smtClean="0">
                <a:latin typeface="楷体" panose="02010609060101010101" charset="-122"/>
                <a:ea typeface="楷体" panose="02010609060101010101" charset="-122"/>
                <a:sym typeface="+mn-ea"/>
              </a:rPr>
              <a:t>（一）称呼的含义</a:t>
            </a:r>
            <a:endParaRPr lang="zh-CN" altLang="en-US" sz="2800" b="1" kern="100" dirty="0" smtClean="0">
              <a:latin typeface="楷体" panose="02010609060101010101" charset="-122"/>
              <a:ea typeface="楷体" panose="02010609060101010101" charset="-122"/>
            </a:endParaRPr>
          </a:p>
          <a:p>
            <a:pPr>
              <a:lnSpc>
                <a:spcPct val="150000"/>
              </a:lnSpc>
            </a:pPr>
            <a:r>
              <a:rPr lang="zh-CN" altLang="en-US" b="1" dirty="0">
                <a:latin typeface="微软雅黑" panose="020B0503020204020204" charset="-122"/>
                <a:ea typeface="微软雅黑" panose="020B0503020204020204" charset="-122"/>
              </a:rPr>
              <a:t>称呼</a:t>
            </a:r>
            <a:r>
              <a:rPr lang="zh-CN" altLang="en-US" dirty="0">
                <a:latin typeface="微软雅黑" panose="020B0503020204020204" charset="-122"/>
                <a:ea typeface="微软雅黑" panose="020B0503020204020204" charset="-122"/>
              </a:rPr>
              <a:t>是人们在社会交往中用于识别身份、指代称呼对象以及交际中角色关系定位的特定语言。</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称呼语是交际语言中的先行官，是沟通人际关系的一座桥梁。</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一声得体又充满感情的称呼，会使交往对象感到愉快、亲切，促进双方感情的交融，为以后的深层交往打下良好基础。</a:t>
            </a:r>
            <a:endParaRPr lang="zh-CN" altLang="en-US"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a:stretch>
            <a:fillRect/>
          </a:stretch>
        </p:blipFill>
        <p:spPr>
          <a:xfrm>
            <a:off x="8082630" y="2293004"/>
            <a:ext cx="2704123" cy="2793901"/>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97180" y="1065320"/>
            <a:ext cx="2093586" cy="470516"/>
          </a:xfrm>
          <a:prstGeom prst="roundRect">
            <a:avLst/>
          </a:prstGeom>
          <a:solidFill>
            <a:schemeClr val="bg2">
              <a:lumMod val="50000"/>
            </a:schemeClr>
          </a:solidFill>
          <a:ln w="19050">
            <a:solidFill>
              <a:schemeClr val="bg1"/>
            </a:solidFill>
          </a:ln>
          <a:effectLst>
            <a:outerShdw blurRad="419100" dist="4064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三、称呼礼</a:t>
            </a:r>
            <a:endParaRPr lang="zh-CN" altLang="en-US" sz="2400" b="1" dirty="0"/>
          </a:p>
        </p:txBody>
      </p:sp>
      <p:sp>
        <p:nvSpPr>
          <p:cNvPr id="30" name="标题 1"/>
          <p:cNvSpPr>
            <a:spLocks noGrp="1"/>
          </p:cNvSpPr>
          <p:nvPr>
            <p:ph type="title"/>
          </p:nvPr>
        </p:nvSpPr>
        <p:spPr>
          <a:xfrm>
            <a:off x="4741496" y="434914"/>
            <a:ext cx="4402504"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任务一：致意称呼问候礼</a:t>
            </a:r>
            <a:endParaRPr lang="zh-CN" altLang="en-US" sz="2000" dirty="0"/>
          </a:p>
        </p:txBody>
      </p:sp>
      <p:pic>
        <p:nvPicPr>
          <p:cNvPr id="6" name="图片 5"/>
          <p:cNvPicPr>
            <a:picLocks noChangeAspect="1"/>
          </p:cNvPicPr>
          <p:nvPr/>
        </p:nvPicPr>
        <p:blipFill rotWithShape="1">
          <a:blip r:embed="rId1"/>
          <a:srcRect l="15541" r="6753"/>
          <a:stretch>
            <a:fillRect/>
          </a:stretch>
        </p:blipFill>
        <p:spPr>
          <a:xfrm>
            <a:off x="2247854" y="1905243"/>
            <a:ext cx="2164349" cy="3320368"/>
          </a:xfrm>
          <a:prstGeom prst="rect">
            <a:avLst/>
          </a:prstGeom>
        </p:spPr>
      </p:pic>
      <p:sp>
        <p:nvSpPr>
          <p:cNvPr id="3" name="矩形 2"/>
          <p:cNvSpPr/>
          <p:nvPr/>
        </p:nvSpPr>
        <p:spPr>
          <a:xfrm>
            <a:off x="5113020" y="2087245"/>
            <a:ext cx="6227445" cy="3138170"/>
          </a:xfrm>
          <a:prstGeom prst="rect">
            <a:avLst/>
          </a:prstGeom>
        </p:spPr>
        <p:txBody>
          <a:bodyPr wrap="square">
            <a:spAutoFit/>
          </a:bodyPr>
          <a:lstStyle/>
          <a:p>
            <a:pPr>
              <a:lnSpc>
                <a:spcPct val="150000"/>
              </a:lnSpc>
            </a:pPr>
            <a:r>
              <a:rPr lang="zh-CN" altLang="en-US" sz="2800" b="1" kern="100" dirty="0" smtClean="0">
                <a:latin typeface="楷体" panose="02010609060101010101" charset="-122"/>
                <a:ea typeface="楷体" panose="02010609060101010101" charset="-122"/>
                <a:sym typeface="+mn-ea"/>
              </a:rPr>
              <a:t>（二）称呼的种类</a:t>
            </a:r>
            <a:endParaRPr lang="zh-CN" altLang="en-US" sz="2800" b="1" kern="100" dirty="0">
              <a:latin typeface="楷体" panose="02010609060101010101" charset="-122"/>
              <a:ea typeface="楷体" panose="02010609060101010101" charset="-122"/>
            </a:endParaRPr>
          </a:p>
          <a:p>
            <a:pPr>
              <a:lnSpc>
                <a:spcPct val="150000"/>
              </a:lnSpc>
            </a:pPr>
            <a:r>
              <a:rPr lang="en-US" altLang="zh-CN" sz="2400" dirty="0">
                <a:latin typeface="微软雅黑" panose="020B0503020204020204" charset="-122"/>
                <a:ea typeface="微软雅黑" panose="020B0503020204020204" charset="-122"/>
              </a:rPr>
              <a:t>    </a:t>
            </a:r>
            <a:r>
              <a:rPr lang="en-US" altLang="zh-CN" sz="2000" dirty="0">
                <a:latin typeface="微软雅黑" panose="020B0503020204020204" charset="-122"/>
                <a:ea typeface="微软雅黑" panose="020B0503020204020204" charset="-122"/>
              </a:rPr>
              <a:t>1. </a:t>
            </a:r>
            <a:r>
              <a:rPr lang="zh-CN" altLang="en-US" sz="2000" dirty="0">
                <a:latin typeface="微软雅黑" panose="020B0503020204020204" charset="-122"/>
                <a:ea typeface="微软雅黑" panose="020B0503020204020204" charset="-122"/>
              </a:rPr>
              <a:t>职务性称呼</a:t>
            </a:r>
            <a:endParaRPr lang="zh-CN" altLang="en-US" sz="2000" dirty="0">
              <a:latin typeface="微软雅黑" panose="020B0503020204020204" charset="-122"/>
              <a:ea typeface="微软雅黑" panose="020B0503020204020204" charset="-122"/>
            </a:endParaRPr>
          </a:p>
          <a:p>
            <a:pPr>
              <a:lnSpc>
                <a:spcPct val="150000"/>
              </a:lnSpc>
            </a:pPr>
            <a:r>
              <a:rPr lang="en-US" altLang="zh-CN" sz="2000" dirty="0">
                <a:latin typeface="微软雅黑" panose="020B0503020204020204" charset="-122"/>
                <a:ea typeface="微软雅黑" panose="020B0503020204020204" charset="-122"/>
              </a:rPr>
              <a:t>     2. </a:t>
            </a:r>
            <a:r>
              <a:rPr lang="zh-CN" altLang="en-US" sz="2000" dirty="0">
                <a:latin typeface="微软雅黑" panose="020B0503020204020204" charset="-122"/>
                <a:ea typeface="微软雅黑" panose="020B0503020204020204" charset="-122"/>
              </a:rPr>
              <a:t>职称性称呼</a:t>
            </a:r>
            <a:endParaRPr lang="zh-CN" altLang="en-US" sz="2000" dirty="0">
              <a:latin typeface="微软雅黑" panose="020B0503020204020204" charset="-122"/>
              <a:ea typeface="微软雅黑" panose="020B0503020204020204" charset="-122"/>
            </a:endParaRPr>
          </a:p>
          <a:p>
            <a:pPr>
              <a:lnSpc>
                <a:spcPct val="150000"/>
              </a:lnSpc>
            </a:pPr>
            <a:r>
              <a:rPr lang="en-US" altLang="zh-CN" sz="2000" dirty="0">
                <a:latin typeface="微软雅黑" panose="020B0503020204020204" charset="-122"/>
                <a:ea typeface="微软雅黑" panose="020B0503020204020204" charset="-122"/>
              </a:rPr>
              <a:t>     3. </a:t>
            </a:r>
            <a:r>
              <a:rPr lang="zh-CN" altLang="en-US" sz="2000" dirty="0">
                <a:latin typeface="微软雅黑" panose="020B0503020204020204" charset="-122"/>
                <a:ea typeface="微软雅黑" panose="020B0503020204020204" charset="-122"/>
              </a:rPr>
              <a:t>学衔性称呼</a:t>
            </a:r>
            <a:endParaRPr lang="zh-CN" altLang="en-US" sz="2000" dirty="0">
              <a:latin typeface="微软雅黑" panose="020B0503020204020204" charset="-122"/>
              <a:ea typeface="微软雅黑" panose="020B0503020204020204" charset="-122"/>
            </a:endParaRPr>
          </a:p>
          <a:p>
            <a:pPr>
              <a:lnSpc>
                <a:spcPct val="150000"/>
              </a:lnSpc>
            </a:pPr>
            <a:r>
              <a:rPr lang="en-US" altLang="zh-CN" sz="2000" dirty="0">
                <a:latin typeface="微软雅黑" panose="020B0503020204020204" charset="-122"/>
                <a:ea typeface="微软雅黑" panose="020B0503020204020204" charset="-122"/>
              </a:rPr>
              <a:t>     4. </a:t>
            </a:r>
            <a:r>
              <a:rPr lang="zh-CN" altLang="en-US" sz="2000" dirty="0">
                <a:latin typeface="微软雅黑" panose="020B0503020204020204" charset="-122"/>
                <a:ea typeface="微软雅黑" panose="020B0503020204020204" charset="-122"/>
              </a:rPr>
              <a:t>行业性称呼</a:t>
            </a:r>
            <a:endParaRPr lang="zh-CN" altLang="en-US" sz="2000" dirty="0">
              <a:latin typeface="微软雅黑" panose="020B0503020204020204" charset="-122"/>
              <a:ea typeface="微软雅黑" panose="020B0503020204020204" charset="-122"/>
            </a:endParaRPr>
          </a:p>
          <a:p>
            <a:pPr>
              <a:lnSpc>
                <a:spcPct val="150000"/>
              </a:lnSpc>
            </a:pPr>
            <a:r>
              <a:rPr lang="en-US" altLang="zh-CN" sz="2000" dirty="0">
                <a:latin typeface="微软雅黑" panose="020B0503020204020204" charset="-122"/>
                <a:ea typeface="微软雅黑" panose="020B0503020204020204" charset="-122"/>
              </a:rPr>
              <a:t>     5. </a:t>
            </a:r>
            <a:r>
              <a:rPr lang="zh-CN" altLang="en-US" sz="2000" dirty="0">
                <a:latin typeface="微软雅黑" panose="020B0503020204020204" charset="-122"/>
                <a:ea typeface="微软雅黑" panose="020B0503020204020204" charset="-122"/>
              </a:rPr>
              <a:t>泛尊称</a:t>
            </a:r>
            <a:endParaRPr lang="zh-CN" altLang="en-US" sz="2000" dirty="0">
              <a:latin typeface="微软雅黑" panose="020B0503020204020204" charset="-122"/>
              <a:ea typeface="微软雅黑" panose="020B0503020204020204"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tags/tag1.xml><?xml version="1.0" encoding="utf-8"?>
<p:tagLst xmlns:p="http://schemas.openxmlformats.org/presentationml/2006/main">
  <p:tag name="YOO_CHATSHAPE_TYPE" val="YOO_CHATSHAPE_TITLE"/>
</p:tagLst>
</file>

<file path=ppt/tags/tag10.xml><?xml version="1.0" encoding="utf-8"?>
<p:tagLst xmlns:p="http://schemas.openxmlformats.org/presentationml/2006/main">
  <p:tag name="TAG_CONTENT_DIAGRAM_INDEX" val="3f972c574e914095a9c6ab584c637cb3"/>
  <p:tag name="TAG_CONTENT_GROUPCOUNT" val="2"/>
  <p:tag name="TAG_CONTENT_GROUPINDEX" val="1"/>
  <p:tag name="TAG_CONTENT_SUBINDEX" val="1"/>
  <p:tag name="YOO_CHATSHAPE_TYPE" val="YOO_CHATSHAPE_CHILDCONTENT"/>
</p:tagLst>
</file>

<file path=ppt/tags/tag11.xml><?xml version="1.0" encoding="utf-8"?>
<p:tagLst xmlns:p="http://schemas.openxmlformats.org/presentationml/2006/main">
  <p:tag name="TAG_CONTENT_DIAGRAM_INDEX" val="3f972c574e914095a9c6ab584c637cb3"/>
  <p:tag name="TAG_CONTENT_GROUPCOUNT" val="2"/>
  <p:tag name="TAG_CONTENT_GROUPINDEX" val="1"/>
  <p:tag name="TAG_CONTENT_SUBINDEX" val="1"/>
  <p:tag name="YOO_CHATSHAPE_TYPE" val="YOO_CHATSHAPE_CHILDTITLE"/>
</p:tagLst>
</file>

<file path=ppt/tags/tag12.xml><?xml version="1.0" encoding="utf-8"?>
<p:tagLst xmlns:p="http://schemas.openxmlformats.org/presentationml/2006/main">
  <p:tag name="TAG_CONTENT_DIAGRAM_INDEX" val="3f972c574e914095a9c6ab584c637cb3"/>
  <p:tag name="TAG_CONTENT_GROUPCOUNT" val="2"/>
  <p:tag name="TAG_CONTENT_GROUPINDEX" val="2"/>
  <p:tag name="TAG_CONTENT_SUBINDEX" val="2"/>
  <p:tag name="YOO_CHATSHAPE_TYPE" val="YOO_CHATSHAPE_CHILDCONTENT"/>
</p:tagLst>
</file>

<file path=ppt/tags/tag13.xml><?xml version="1.0" encoding="utf-8"?>
<p:tagLst xmlns:p="http://schemas.openxmlformats.org/presentationml/2006/main">
  <p:tag name="TAG_CONTENT_DIAGRAM_INDEX" val="3f972c574e914095a9c6ab584c637cb3"/>
  <p:tag name="TAG_CONTENT_GROUPCOUNT" val="2"/>
  <p:tag name="TAG_CONTENT_GROUPINDEX" val="2"/>
  <p:tag name="TAG_CONTENT_SUBINDEX" val="2"/>
  <p:tag name="YOO_CHATSHAPE_TYPE" val="YOO_CHATSHAPE_CHILDTITLE"/>
</p:tagLst>
</file>

<file path=ppt/tags/tag14.xml><?xml version="1.0" encoding="utf-8"?>
<p:tagLst xmlns:p="http://schemas.openxmlformats.org/presentationml/2006/main">
  <p:tag name="YOO_CHATSHAPE_TYPE" val="YOO_CHATSHAPE_CONTENT"/>
</p:tagLst>
</file>

<file path=ppt/tags/tag15.xml><?xml version="1.0" encoding="utf-8"?>
<p:tagLst xmlns:p="http://schemas.openxmlformats.org/presentationml/2006/main">
  <p:tag name="TAG_CONTENT_DIAGRAM_INDEX" val="8d9656c7423d46a0b1ff5bc51f68ba56"/>
  <p:tag name="TAG_CONTENT_GROUPCOUNT" val="3"/>
  <p:tag name="TAG_CONTENT_GROUPINDEX" val="1"/>
  <p:tag name="TAG_CONTENT_SUBINDEX" val="1"/>
  <p:tag name="YOO_CHATSHAPE_TYPE" val="YOO_CHATSHAPE_NUM"/>
</p:tagLst>
</file>

<file path=ppt/tags/tag16.xml><?xml version="1.0" encoding="utf-8"?>
<p:tagLst xmlns:p="http://schemas.openxmlformats.org/presentationml/2006/main">
  <p:tag name="TAG_CONTENT_DIAGRAM_INDEX" val="8d9656c7423d46a0b1ff5bc51f68ba56"/>
  <p:tag name="TAG_CONTENT_GROUPCOUNT" val="3"/>
  <p:tag name="TAG_CONTENT_GROUPINDEX" val="2"/>
  <p:tag name="TAG_CONTENT_SUBINDEX" val="2"/>
  <p:tag name="YOO_CHATSHAPE_TYPE" val="YOO_CHATSHAPE_NUM"/>
</p:tagLst>
</file>

<file path=ppt/tags/tag17.xml><?xml version="1.0" encoding="utf-8"?>
<p:tagLst xmlns:p="http://schemas.openxmlformats.org/presentationml/2006/main">
  <p:tag name="TAG_CONTENT_DIAGRAM_INDEX" val="8d9656c7423d46a0b1ff5bc51f68ba56"/>
  <p:tag name="TAG_CONTENT_GROUPCOUNT" val="3"/>
  <p:tag name="TAG_CONTENT_GROUPINDEX" val="3"/>
  <p:tag name="TAG_CONTENT_SUBINDEX" val="3"/>
  <p:tag name="YOO_CHATSHAPE_TYPE" val="YOO_CHATSHAPE_NUM"/>
</p:tagLst>
</file>

<file path=ppt/tags/tag18.xml><?xml version="1.0" encoding="utf-8"?>
<p:tagLst xmlns:p="http://schemas.openxmlformats.org/presentationml/2006/main">
  <p:tag name="TAG_CHATSHAPE_LINK" val="sp:子标题1"/>
  <p:tag name="TAG_CONTENT_DIAGRAM_INDEX" val="8d9656c7423d46a0b1ff5bc51f68ba56"/>
  <p:tag name="TAG_CONTENT_GROUPCOUNT" val="3"/>
  <p:tag name="TAG_CONTENT_GROUPINDEX" val="1"/>
  <p:tag name="TAG_CONTENT_SUBINDEX" val="1"/>
  <p:tag name="YOO_CHATSHAPE_TYPE" val="YOO_CHATSHAPE_CHILDDECORATE"/>
</p:tagLst>
</file>

<file path=ppt/tags/tag19.xml><?xml version="1.0" encoding="utf-8"?>
<p:tagLst xmlns:p="http://schemas.openxmlformats.org/presentationml/2006/main">
  <p:tag name="YOO_CHATSHAPE_TYPE" val="YOO_CHATSHAPE_DECORATION"/>
</p:tagLst>
</file>

<file path=ppt/tags/tag2.xml><?xml version="1.0" encoding="utf-8"?>
<p:tagLst xmlns:p="http://schemas.openxmlformats.org/presentationml/2006/main">
  <p:tag name="TAG_CHATSHAPE_LINK" val="sp:子标题2"/>
  <p:tag name="TAG_CONTENT_DIAGRAM_INDEX" val="3f972c574e914095a9c6ab584c637cb3"/>
  <p:tag name="TAG_CONTENT_GROUPCOUNT" val="2"/>
  <p:tag name="TAG_CONTENT_GROUPINDEX" val="1"/>
  <p:tag name="TAG_CONTENT_SUBINDEX" val="2"/>
  <p:tag name="YOO_CHATSHAPE_TYPE" val="YOO_CHATSHAPE_CHILDDECORATE"/>
</p:tagLst>
</file>

<file path=ppt/tags/tag20.xml><?xml version="1.0" encoding="utf-8"?>
<p:tagLst xmlns:p="http://schemas.openxmlformats.org/presentationml/2006/main">
  <p:tag name="TAG_CHATSHAPE_LINK" val="sp:子标题2"/>
  <p:tag name="TAG_CONTENT_DIAGRAM_INDEX" val="8d9656c7423d46a0b1ff5bc51f68ba56"/>
  <p:tag name="TAG_CONTENT_GROUPCOUNT" val="3"/>
  <p:tag name="TAG_CONTENT_GROUPINDEX" val="1"/>
  <p:tag name="TAG_CONTENT_SUBINDEX" val="2"/>
  <p:tag name="YOO_CHATSHAPE_TYPE" val="YOO_CHATSHAPE_CHILDDECORATE"/>
</p:tagLst>
</file>

<file path=ppt/tags/tag21.xml><?xml version="1.0" encoding="utf-8"?>
<p:tagLst xmlns:p="http://schemas.openxmlformats.org/presentationml/2006/main">
  <p:tag name="YOO_CHATSHAPE_TYPE" val="YOO_CHATSHAPE_DECORATION"/>
</p:tagLst>
</file>

<file path=ppt/tags/tag22.xml><?xml version="1.0" encoding="utf-8"?>
<p:tagLst xmlns:p="http://schemas.openxmlformats.org/presentationml/2006/main">
  <p:tag name="TAG_CHATSHAPE_LINK" val="sp:子标题1"/>
  <p:tag name="TAG_CONTENT_DIAGRAM_INDEX" val="8d9656c7423d46a0b1ff5bc51f68ba56"/>
  <p:tag name="TAG_CONTENT_GROUPCOUNT" val="3"/>
  <p:tag name="TAG_CONTENT_GROUPINDEX" val="1"/>
  <p:tag name="TAG_CONTENT_SUBINDEX" val="1"/>
  <p:tag name="YOO_CHATSHAPE_TYPE" val="YOO_CHATSHAPE_CHILDDECORATE"/>
</p:tagLst>
</file>

<file path=ppt/tags/tag23.xml><?xml version="1.0" encoding="utf-8"?>
<p:tagLst xmlns:p="http://schemas.openxmlformats.org/presentationml/2006/main">
  <p:tag name="TAG_CHATSHAPE_LINK" val="sp:子标题3"/>
  <p:tag name="TAG_CONTENT_DIAGRAM_INDEX" val="8d9656c7423d46a0b1ff5bc51f68ba56"/>
  <p:tag name="TAG_CONTENT_GROUPCOUNT" val="3"/>
  <p:tag name="TAG_CONTENT_GROUPINDEX" val="1"/>
  <p:tag name="TAG_CONTENT_SUBINDEX" val="3"/>
  <p:tag name="YOO_CHATSHAPE_TYPE" val="YOO_CHATSHAPE_CHILDDECORATE"/>
</p:tagLst>
</file>

<file path=ppt/tags/tag24.xml><?xml version="1.0" encoding="utf-8"?>
<p:tagLst xmlns:p="http://schemas.openxmlformats.org/presentationml/2006/main">
  <p:tag name="TAG_CONTENT_DIAGRAM_INDEX" val="8d9656c7423d46a0b1ff5bc51f68ba56"/>
  <p:tag name="TAG_CONTENT_GROUPCOUNT" val="3"/>
  <p:tag name="TAG_CONTENT_GROUPINDEX" val="1"/>
  <p:tag name="TAG_CONTENT_SUBINDEX" val="1"/>
  <p:tag name="YOO_CHATSHAPE_TYPE" val="YOO_CHATSHAPE_CHILDCONTENT"/>
</p:tagLst>
</file>

<file path=ppt/tags/tag25.xml><?xml version="1.0" encoding="utf-8"?>
<p:tagLst xmlns:p="http://schemas.openxmlformats.org/presentationml/2006/main">
  <p:tag name="TAG_CONTENT_DIAGRAM_INDEX" val="8d9656c7423d46a0b1ff5bc51f68ba56"/>
  <p:tag name="TAG_CONTENT_GROUPCOUNT" val="3"/>
  <p:tag name="TAG_CONTENT_GROUPINDEX" val="1"/>
  <p:tag name="TAG_CONTENT_SUBINDEX" val="1"/>
  <p:tag name="YOO_CHATSHAPE_TYPE" val="YOO_CHATSHAPE_CHILDTITLE"/>
</p:tagLst>
</file>

<file path=ppt/tags/tag26.xml><?xml version="1.0" encoding="utf-8"?>
<p:tagLst xmlns:p="http://schemas.openxmlformats.org/presentationml/2006/main">
  <p:tag name="TAG_CONTENT_DIAGRAM_INDEX" val="8d9656c7423d46a0b1ff5bc51f68ba56"/>
  <p:tag name="TAG_CONTENT_GROUPCOUNT" val="3"/>
  <p:tag name="TAG_CONTENT_GROUPINDEX" val="2"/>
  <p:tag name="TAG_CONTENT_SUBINDEX" val="2"/>
  <p:tag name="YOO_CHATSHAPE_TYPE" val="YOO_CHATSHAPE_CHILDCONTENT"/>
</p:tagLst>
</file>

<file path=ppt/tags/tag27.xml><?xml version="1.0" encoding="utf-8"?>
<p:tagLst xmlns:p="http://schemas.openxmlformats.org/presentationml/2006/main">
  <p:tag name="TAG_CONTENT_DIAGRAM_INDEX" val="8d9656c7423d46a0b1ff5bc51f68ba56"/>
  <p:tag name="TAG_CONTENT_GROUPCOUNT" val="3"/>
  <p:tag name="TAG_CONTENT_GROUPINDEX" val="2"/>
  <p:tag name="TAG_CONTENT_SUBINDEX" val="2"/>
  <p:tag name="YOO_CHATSHAPE_TYPE" val="YOO_CHATSHAPE_CHILDTITLE"/>
</p:tagLst>
</file>

<file path=ppt/tags/tag28.xml><?xml version="1.0" encoding="utf-8"?>
<p:tagLst xmlns:p="http://schemas.openxmlformats.org/presentationml/2006/main">
  <p:tag name="TAG_CONTENT_DIAGRAM_INDEX" val="8d9656c7423d46a0b1ff5bc51f68ba56"/>
  <p:tag name="TAG_CONTENT_GROUPCOUNT" val="3"/>
  <p:tag name="TAG_CONTENT_GROUPINDEX" val="3"/>
  <p:tag name="TAG_CONTENT_SUBINDEX" val="3"/>
  <p:tag name="YOO_CHATSHAPE_TYPE" val="YOO_CHATSHAPE_CHILDCONTENT"/>
</p:tagLst>
</file>

<file path=ppt/tags/tag29.xml><?xml version="1.0" encoding="utf-8"?>
<p:tagLst xmlns:p="http://schemas.openxmlformats.org/presentationml/2006/main">
  <p:tag name="TAG_CONTENT_DIAGRAM_INDEX" val="8d9656c7423d46a0b1ff5bc51f68ba56"/>
  <p:tag name="TAG_CONTENT_GROUPCOUNT" val="3"/>
  <p:tag name="TAG_CONTENT_GROUPINDEX" val="3"/>
  <p:tag name="TAG_CONTENT_SUBINDEX" val="3"/>
  <p:tag name="YOO_CHATSHAPE_TYPE" val="YOO_CHATSHAPE_CHILDTITLE"/>
</p:tagLst>
</file>

<file path=ppt/tags/tag3.xml><?xml version="1.0" encoding="utf-8"?>
<p:tagLst xmlns:p="http://schemas.openxmlformats.org/presentationml/2006/main">
  <p:tag name="TAG_CHATSHAPE_LINK" val="sp:子标题1"/>
  <p:tag name="TAG_CONTENT_DIAGRAM_INDEX" val="3f972c574e914095a9c6ab584c637cb3"/>
  <p:tag name="TAG_CONTENT_GROUPCOUNT" val="2"/>
  <p:tag name="TAG_CONTENT_GROUPINDEX" val="1"/>
  <p:tag name="TAG_CONTENT_SUBINDEX" val="1"/>
  <p:tag name="YOO_CHATSHAPE_TYPE" val="YOO_CHATSHAPE_CHILDDECORATE"/>
</p:tagLst>
</file>

<file path=ppt/tags/tag30.xml><?xml version="1.0" encoding="utf-8"?>
<p:tagLst xmlns:p="http://schemas.openxmlformats.org/presentationml/2006/main">
  <p:tag name="TAG_CONTENT_DIAGRAM_INDEX" val="8d9656c7423d46a0b1ff5bc51f68ba56"/>
  <p:tag name="TAG_CONTENT_GROUPCOUNT" val="3"/>
  <p:tag name="TAG_CONTENT_GROUPINDEX" val="1"/>
  <p:tag name="TAG_CONTENT_SUBINDEX" val="1"/>
  <p:tag name="YOO_CHATSHAPE_TYPE" val="YOO_CHATSHAPE_NUM"/>
</p:tagLst>
</file>

<file path=ppt/tags/tag31.xml><?xml version="1.0" encoding="utf-8"?>
<p:tagLst xmlns:p="http://schemas.openxmlformats.org/presentationml/2006/main">
  <p:tag name="YOO_CHATSHAPE_TYPE" val="YOO_CHATSHAPE_DECORATION"/>
</p:tagLst>
</file>

<file path=ppt/tags/tag32.xml><?xml version="1.0" encoding="utf-8"?>
<p:tagLst xmlns:p="http://schemas.openxmlformats.org/presentationml/2006/main">
  <p:tag name="TAG_CONTENT_DIAGRAM_INDEX" val="8d9656c7423d46a0b1ff5bc51f68ba56"/>
  <p:tag name="TAG_CONTENT_GROUPCOUNT" val="3"/>
  <p:tag name="TAG_CONTENT_GROUPINDEX" val="1"/>
  <p:tag name="TAG_CONTENT_SUBINDEX" val="1"/>
  <p:tag name="YOO_CHATSHAPE_TYPE" val="YOO_CHATSHAPE_CHILDCONTENT"/>
</p:tagLst>
</file>

<file path=ppt/tags/tag33.xml><?xml version="1.0" encoding="utf-8"?>
<p:tagLst xmlns:p="http://schemas.openxmlformats.org/presentationml/2006/main">
  <p:tag name="TAG_CONTENT_DIAGRAM_INDEX" val="8d9656c7423d46a0b1ff5bc51f68ba56"/>
  <p:tag name="TAG_CONTENT_GROUPCOUNT" val="3"/>
  <p:tag name="TAG_CONTENT_GROUPINDEX" val="1"/>
  <p:tag name="TAG_CONTENT_SUBINDEX" val="1"/>
  <p:tag name="YOO_CHATSHAPE_TYPE" val="YOO_CHATSHAPE_CHILDTITLE"/>
</p:tagLst>
</file>

<file path=ppt/tags/tag34.xml><?xml version="1.0" encoding="utf-8"?>
<p:tagLst xmlns:p="http://schemas.openxmlformats.org/presentationml/2006/main">
  <p:tag name="TAG_CONTENT_DIAGRAM_INDEX" val="8d9656c7423d46a0b1ff5bc51f68ba56"/>
  <p:tag name="TAG_CONTENT_GROUPCOUNT" val="3"/>
  <p:tag name="TAG_CONTENT_GROUPINDEX" val="1"/>
  <p:tag name="TAG_CONTENT_SUBINDEX" val="1"/>
  <p:tag name="YOO_CHATSHAPE_TYPE" val="YOO_CHATSHAPE_NUM"/>
</p:tagLst>
</file>

<file path=ppt/tags/tag35.xml><?xml version="1.0" encoding="utf-8"?>
<p:tagLst xmlns:p="http://schemas.openxmlformats.org/presentationml/2006/main">
  <p:tag name="YOO_CHATSHAPE_TYPE" val="YOO_CHATSHAPE_CONTENT"/>
</p:tagLst>
</file>

<file path=ppt/tags/tag36.xml><?xml version="1.0" encoding="utf-8"?>
<p:tagLst xmlns:p="http://schemas.openxmlformats.org/presentationml/2006/main">
  <p:tag name="YOO_CHATSHAPE_TYPE" val="YOO_CHATSHAPE_CONTENT"/>
</p:tagLst>
</file>

<file path=ppt/tags/tag37.xml><?xml version="1.0" encoding="utf-8"?>
<p:tagLst xmlns:p="http://schemas.openxmlformats.org/presentationml/2006/main">
  <p:tag name="KSO_WM_MEDIACOVER_FLAG" val="1"/>
  <p:tag name="KSO_WM_UNIT_MEDIACOVER_BTN_STATE" val="1"/>
  <p:tag name="KSO_WM_UNIT_MEDIACOVER_BTNRECT" val="0*0*0*0"/>
</p:tagLst>
</file>

<file path=ppt/tags/tag38.xml><?xml version="1.0" encoding="utf-8"?>
<p:tagLst xmlns:p="http://schemas.openxmlformats.org/presentationml/2006/main">
  <p:tag name="COMMONDATA" val="eyJoZGlkIjoiMzA4OGViY2E0MGZhYmY4YmU0M2ExZGNkYmFkYTFlYjkifQ=="/>
</p:tagLst>
</file>

<file path=ppt/tags/tag4.xml><?xml version="1.0" encoding="utf-8"?>
<p:tagLst xmlns:p="http://schemas.openxmlformats.org/presentationml/2006/main">
  <p:tag name="TAG_CHATSHAPE_LINK" val="sp:子标题1"/>
  <p:tag name="TAG_CONTENT_DIAGRAM_INDEX" val="3f972c574e914095a9c6ab584c637cb3"/>
  <p:tag name="TAG_CONTENT_GROUPCOUNT" val="2"/>
  <p:tag name="TAG_CONTENT_GROUPINDEX" val="1"/>
  <p:tag name="TAG_CONTENT_SUBINDEX" val="1"/>
  <p:tag name="YOO_CHATSHAPE_TYPE" val="YOO_CHATSHAPE_CHILDDECORATE"/>
</p:tagLst>
</file>

<file path=ppt/tags/tag5.xml><?xml version="1.0" encoding="utf-8"?>
<p:tagLst xmlns:p="http://schemas.openxmlformats.org/presentationml/2006/main">
  <p:tag name="TAG_CHATSHAPE_LINK" val="sp:子标题2"/>
  <p:tag name="TAG_CONTENT_DIAGRAM_INDEX" val="3f972c574e914095a9c6ab584c637cb3"/>
  <p:tag name="TAG_CONTENT_GROUPCOUNT" val="2"/>
  <p:tag name="TAG_CONTENT_GROUPINDEX" val="1"/>
  <p:tag name="TAG_CONTENT_SUBINDEX" val="2"/>
  <p:tag name="YOO_CHATSHAPE_TYPE" val="YOO_CHATSHAPE_CHILDDECORATE"/>
</p:tagLst>
</file>

<file path=ppt/tags/tag6.xml><?xml version="1.0" encoding="utf-8"?>
<p:tagLst xmlns:p="http://schemas.openxmlformats.org/presentationml/2006/main">
  <p:tag name="YOO_CHATSHAPE_TYPE" val="YOO_CHATSHAPE_DECORATION"/>
</p:tagLst>
</file>

<file path=ppt/tags/tag7.xml><?xml version="1.0" encoding="utf-8"?>
<p:tagLst xmlns:p="http://schemas.openxmlformats.org/presentationml/2006/main">
  <p:tag name="TAG_CONTENT_DIAGRAM_INDEX" val="3f972c574e914095a9c6ab584c637cb3"/>
  <p:tag name="TAG_CONTENT_GROUPCOUNT" val="2"/>
  <p:tag name="TAG_CONTENT_GROUPINDEX" val="1"/>
  <p:tag name="TAG_CONTENT_SUBINDEX" val="1"/>
  <p:tag name="YOO_CHATSHAPE_TYPE" val="YOO_CHATSHAPE_ICON"/>
</p:tagLst>
</file>

<file path=ppt/tags/tag8.xml><?xml version="1.0" encoding="utf-8"?>
<p:tagLst xmlns:p="http://schemas.openxmlformats.org/presentationml/2006/main">
  <p:tag name="YOO_CHATSHAPE_TYPE" val="YOO_CHATSHAPE_DECORATION"/>
</p:tagLst>
</file>

<file path=ppt/tags/tag9.xml><?xml version="1.0" encoding="utf-8"?>
<p:tagLst xmlns:p="http://schemas.openxmlformats.org/presentationml/2006/main">
  <p:tag name="TAG_CONTENT_DIAGRAM_INDEX" val="3f972c574e914095a9c6ab584c637cb3"/>
  <p:tag name="TAG_CONTENT_GROUPCOUNT" val="2"/>
  <p:tag name="TAG_CONTENT_GROUPINDEX" val="2"/>
  <p:tag name="TAG_CONTENT_SUBINDEX" val="2"/>
  <p:tag name="YOO_CHATSHAPE_TYPE" val="YOO_CHATSHAPE_ICON"/>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思源黑体 CN Bold"/>
        <a:ea typeface="思源黑体 CN Bold"/>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7829</Words>
  <Application>WPS 演示</Application>
  <PresentationFormat>宽屏</PresentationFormat>
  <Paragraphs>633</Paragraphs>
  <Slides>43</Slides>
  <Notes>12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43</vt:i4>
      </vt:variant>
    </vt:vector>
  </HeadingPairs>
  <TitlesOfParts>
    <vt:vector size="57" baseType="lpstr">
      <vt:lpstr>Arial</vt:lpstr>
      <vt:lpstr>宋体</vt:lpstr>
      <vt:lpstr>Wingdings</vt:lpstr>
      <vt:lpstr>思源黑体 CN Bold</vt:lpstr>
      <vt:lpstr>黑体</vt:lpstr>
      <vt:lpstr>微软雅黑</vt:lpstr>
      <vt:lpstr>思源宋体 CN</vt:lpstr>
      <vt:lpstr>方正粗黑宋简体</vt:lpstr>
      <vt:lpstr>Calibri</vt:lpstr>
      <vt:lpstr>楷体</vt:lpstr>
      <vt:lpstr>Arial Unicode MS</vt:lpstr>
      <vt:lpstr>思源黑体 CN</vt:lpstr>
      <vt:lpstr>Calibri</vt:lpstr>
      <vt:lpstr>Office 主题​​</vt:lpstr>
      <vt:lpstr>PowerPoint 演示文稿</vt:lpstr>
      <vt:lpstr>目  录</vt:lpstr>
      <vt:lpstr>任务一：致意称呼问候礼</vt:lpstr>
      <vt:lpstr>任务一：致意称呼问候礼</vt:lpstr>
      <vt:lpstr>任务一：致意称呼问候礼</vt:lpstr>
      <vt:lpstr>任务一：致意称呼问候礼</vt:lpstr>
      <vt:lpstr>任务一：致意称呼问候礼</vt:lpstr>
      <vt:lpstr>任务一：致意称呼问候礼</vt:lpstr>
      <vt:lpstr>任务一：致意称呼问候礼</vt:lpstr>
      <vt:lpstr>任务一：致意称呼问候礼</vt:lpstr>
      <vt:lpstr>任务一：致意称呼问候礼</vt:lpstr>
      <vt:lpstr>任务一：致意称呼问候礼</vt:lpstr>
      <vt:lpstr>任务一：致意称呼问候礼</vt:lpstr>
      <vt:lpstr>任务一：致意称呼问候礼</vt:lpstr>
      <vt:lpstr>介绍礼仪的重要性</vt:lpstr>
      <vt:lpstr>自我介绍与他人介绍</vt:lpstr>
      <vt:lpstr>正式与非正式场合的介绍</vt:lpstr>
      <vt:lpstr>握手基本原则 </vt:lpstr>
      <vt:lpstr>握手力度与时间</vt:lpstr>
      <vt:lpstr>握手时眼神和表情</vt:lpstr>
      <vt:lpstr>握手禁忌</vt:lpstr>
      <vt:lpstr>握手的特殊情况</vt:lpstr>
      <vt:lpstr> 名片设计原则 </vt:lpstr>
      <vt:lpstr>名片携带与保管</vt:lpstr>
      <vt:lpstr>名片的递接礼仪及后续处理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云卷云舒</cp:lastModifiedBy>
  <cp:revision>14</cp:revision>
  <dcterms:created xsi:type="dcterms:W3CDTF">2023-02-13T07:49:00Z</dcterms:created>
  <dcterms:modified xsi:type="dcterms:W3CDTF">2025-12-23T01:21:53Z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334856E561284C358BB36110C3623C83_13</vt:lpwstr>
  </property>
  <property fmtid="{D5CDD505-2E9C-101B-9397-08002B2CF9AE}" pid="3" name="KSOProductBuildVer">
    <vt:lpwstr>2052-12.1.0.24034</vt:lpwstr>
  </property>
</Properties>
</file>