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5.webp" ContentType="image/webp"/>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6"/>
  </p:notesMasterIdLst>
  <p:handoutMasterIdLst>
    <p:handoutMasterId r:id="rId37"/>
  </p:handoutMasterIdLst>
  <p:sldIdLst>
    <p:sldId id="366" r:id="rId3"/>
    <p:sldId id="475" r:id="rId4"/>
    <p:sldId id="476" r:id="rId5"/>
    <p:sldId id="455" r:id="rId6"/>
    <p:sldId id="457" r:id="rId7"/>
    <p:sldId id="472" r:id="rId8"/>
    <p:sldId id="494" r:id="rId9"/>
    <p:sldId id="495" r:id="rId10"/>
    <p:sldId id="496" r:id="rId11"/>
    <p:sldId id="498" r:id="rId12"/>
    <p:sldId id="497" r:id="rId13"/>
    <p:sldId id="500" r:id="rId14"/>
    <p:sldId id="501" r:id="rId15"/>
    <p:sldId id="502" r:id="rId16"/>
    <p:sldId id="503" r:id="rId17"/>
    <p:sldId id="504" r:id="rId18"/>
    <p:sldId id="505" r:id="rId19"/>
    <p:sldId id="506" r:id="rId20"/>
    <p:sldId id="507" r:id="rId21"/>
    <p:sldId id="508" r:id="rId22"/>
    <p:sldId id="509" r:id="rId23"/>
    <p:sldId id="469" r:id="rId24"/>
    <p:sldId id="510" r:id="rId25"/>
    <p:sldId id="511" r:id="rId26"/>
    <p:sldId id="512" r:id="rId27"/>
    <p:sldId id="513" r:id="rId28"/>
    <p:sldId id="470" r:id="rId29"/>
    <p:sldId id="514" r:id="rId30"/>
    <p:sldId id="581" r:id="rId31"/>
    <p:sldId id="515" r:id="rId32"/>
    <p:sldId id="517" r:id="rId33"/>
    <p:sldId id="518" r:id="rId34"/>
    <p:sldId id="580" r:id="rId35"/>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D0C2"/>
    <a:srgbClr val="DDE1E4"/>
    <a:srgbClr val="D6CDD5"/>
    <a:srgbClr val="FFFFFF"/>
    <a:srgbClr val="A68B6B"/>
    <a:srgbClr val="EABE54"/>
    <a:srgbClr val="EAD59C"/>
    <a:srgbClr val="EAD59E"/>
    <a:srgbClr val="D0A267"/>
    <a:srgbClr val="EF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19" autoAdjust="0"/>
    <p:restoredTop sz="94660"/>
  </p:normalViewPr>
  <p:slideViewPr>
    <p:cSldViewPr snapToGrid="0">
      <p:cViewPr varScale="1">
        <p:scale>
          <a:sx n="108" d="100"/>
          <a:sy n="108"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gs" Target="tags/tag35.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宋体 CN" panose="02020400000000000000"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宋体 CN" panose="02020400000000000000"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DE8912FE-691E-4406-824C-19F36CFECA01}" type="slidenum">
              <a:rPr lang="zh-CN" altLang="zh-CN"/>
            </a:fld>
            <a:endParaRPr lang="zh-CN" altLang="zh-CN"/>
          </a:p>
        </p:txBody>
      </p:sp>
    </p:spTree>
  </p:cSld>
  <p:clrMapOvr>
    <a:masterClrMapping/>
  </p:clrMapOvr>
  <p:transition spd="slow" advClick="0" advTm="0">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97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2FA87AC6-B784-4A98-AFCE-9A5EC46D2781}" type="slidenum">
              <a:rPr lang="zh-CN" altLang="zh-CN"/>
            </a:fld>
            <a:endParaRPr lang="zh-CN" altLang="zh-CN"/>
          </a:p>
        </p:txBody>
      </p:sp>
    </p:spTree>
  </p:cSld>
  <p:clrMapOvr>
    <a:masterClrMapping/>
  </p:clrMapOvr>
  <p:transition spd="slow" advClick="0" advTm="0">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355B8F82-E24F-4965-8732-8778518BEC0A}" type="slidenum">
              <a:rPr lang="zh-CN" altLang="zh-CN"/>
            </a:fld>
            <a:endParaRPr lang="zh-CN" altLang="zh-CN"/>
          </a:p>
        </p:txBody>
      </p:sp>
    </p:spTree>
  </p:cSld>
  <p:clrMapOvr>
    <a:masterClrMapping/>
  </p:clrMapOvr>
  <p:transition spd="slow" advClick="0" advTm="0">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quarter" idx="1" hasCustomPrompt="1"/>
          </p:nvPr>
        </p:nvSpPr>
        <p:spPr>
          <a:xfrm>
            <a:off x="609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09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内容占位符 5"/>
          <p:cNvSpPr>
            <a:spLocks noGrp="1"/>
          </p:cNvSpPr>
          <p:nvPr>
            <p:ph sz="quarter" idx="4"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8" name="页脚占位符 7"/>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8737600" y="6245225"/>
            <a:ext cx="2844800" cy="476250"/>
          </a:xfrm>
        </p:spPr>
        <p:txBody>
          <a:bodyPr/>
          <a:lstStyle>
            <a:lvl1pPr>
              <a:defRPr/>
            </a:lvl1pPr>
          </a:lstStyle>
          <a:p>
            <a:fld id="{A67DF7E9-6564-40B7-BBB6-9B1E20CBB325}" type="slidenum">
              <a:rPr lang="zh-CN" altLang="zh-CN"/>
            </a:fld>
            <a:endParaRPr lang="zh-CN" altLang="zh-CN"/>
          </a:p>
        </p:txBody>
      </p:sp>
    </p:spTree>
  </p:cSld>
  <p:clrMapOvr>
    <a:masterClrMapping/>
  </p:clrMapOvr>
  <p:transition spd="slow" advClick="0" advTm="0">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37" name=""/>
        <p:cNvGrpSpPr/>
        <p:nvPr/>
      </p:nvGrpSpPr>
      <p:grpSpPr>
        <a:xfrm>
          <a:off x="0" y="0"/>
          <a:ext cx="0" cy="0"/>
          <a:chOff x="0" y="0"/>
          <a:chExt cx="0" cy="0"/>
        </a:xfrm>
      </p:grpSpPr>
      <p:pic>
        <p:nvPicPr>
          <p:cNvPr id="2097163" name="图片 5" descr="C:/Users/ADMIN/AppData/Local/Temp/fig2wpp/@png2x_bg-2558&amp;1200.png"/>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1048688" name="矩形 3"/>
          <p:cNvSpPr/>
          <p:nvPr userDrawn="1">
            <p:custDataLst>
              <p:tags r:id="rId4"/>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p>
        </p:txBody>
      </p:sp>
      <p:sp>
        <p:nvSpPr>
          <p:cNvPr id="1048690" name="Freeform 14"/>
          <p:cNvSpPr/>
          <p:nvPr userDrawn="1">
            <p:custDataLst>
              <p:tags r:id="rId5"/>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p>
            <a:pPr lvl="0"/>
            <a:endParaRPr lang="zh-CN" altLang="en-US"/>
          </a:p>
        </p:txBody>
      </p:sp>
      <p:sp>
        <p:nvSpPr>
          <p:cNvPr id="1048692" name="标题 1"/>
          <p:cNvSpPr>
            <a:spLocks noGrp="1"/>
          </p:cNvSpPr>
          <p:nvPr>
            <p:ph type="title" hasCustomPrompt="1"/>
            <p:custDataLst>
              <p:tags r:id="rId6"/>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mj-ea"/>
                <a:ea typeface="+mj-ea"/>
              </a:defRPr>
            </a:lvl1pPr>
          </a:lstStyle>
          <a:p>
            <a:r>
              <a:rPr lang="zh-CN" altLang="en-US" dirty="0"/>
              <a:t>标题</a:t>
            </a:r>
            <a:endParaRPr lang="zh-CN" altLang="en-US" dirty="0"/>
          </a:p>
        </p:txBody>
      </p:sp>
      <p:sp>
        <p:nvSpPr>
          <p:cNvPr id="1048694" name="日期占位符 3"/>
          <p:cNvSpPr>
            <a:spLocks noGrp="1"/>
          </p:cNvSpPr>
          <p:nvPr>
            <p:ph type="dt" sz="half" idx="10"/>
            <p:custDataLst>
              <p:tags r:id="rId7"/>
            </p:custDataLst>
          </p:nvPr>
        </p:nvSpPr>
        <p:spPr/>
        <p:txBody>
          <a:bodyPr wrap="square">
            <a:normAutofit/>
          </a:bodyPr>
          <a:p>
            <a:fld id="{5592522B-0F24-4480-B9DD-A9474A6880D6}" type="datetimeFigureOut">
              <a:rPr lang="zh-CN" altLang="en-US" smtClean="0"/>
            </a:fld>
            <a:endParaRPr lang="zh-CN" altLang="en-US"/>
          </a:p>
        </p:txBody>
      </p:sp>
      <p:sp>
        <p:nvSpPr>
          <p:cNvPr id="1048696" name="页脚占位符 4"/>
          <p:cNvSpPr>
            <a:spLocks noGrp="1"/>
          </p:cNvSpPr>
          <p:nvPr>
            <p:ph type="ftr" sz="quarter" idx="11"/>
            <p:custDataLst>
              <p:tags r:id="rId8"/>
            </p:custDataLst>
          </p:nvPr>
        </p:nvSpPr>
        <p:spPr/>
        <p:txBody>
          <a:bodyPr/>
          <a:p>
            <a:endParaRPr lang="zh-CN" altLang="en-US"/>
          </a:p>
        </p:txBody>
      </p:sp>
      <p:sp>
        <p:nvSpPr>
          <p:cNvPr id="1048698" name="灯片编号占位符 5"/>
          <p:cNvSpPr>
            <a:spLocks noGrp="1"/>
          </p:cNvSpPr>
          <p:nvPr>
            <p:ph type="sldNum" sz="quarter" idx="12"/>
            <p:custDataLst>
              <p:tags r:id="rId9"/>
            </p:custDataLst>
          </p:nvPr>
        </p:nvSpPr>
        <p:spPr/>
        <p:txBody>
          <a:bodyPr wrap="square">
            <a:normAutofit/>
          </a:bodyPr>
          <a:p>
            <a:fld id="{BE5F26B5-172A-4DC2-B0B7-181CFC56B87C}" type="slidenum">
              <a:rPr lang="zh-CN" altLang="en-US" smtClean="0"/>
            </a:fld>
            <a:endParaRPr lang="zh-CN" altLang="en-US"/>
          </a:p>
        </p:txBody>
      </p:sp>
    </p:spTree>
  </p:cSld>
  <p:clrMapOvr>
    <a:masterClrMapping/>
  </p:clrMapOvr>
  <p:transition spd="slow" advClick="0" advTm="0">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对角圆角 2"/>
          <p:cNvSpPr/>
          <p:nvPr userDrawn="1"/>
        </p:nvSpPr>
        <p:spPr>
          <a:xfrm>
            <a:off x="471813" y="418938"/>
            <a:ext cx="11248373" cy="6020123"/>
          </a:xfrm>
          <a:prstGeom prst="round2Diag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545157" y="508530"/>
            <a:ext cx="10515600" cy="933450"/>
          </a:xfrm>
        </p:spPr>
        <p:txBody>
          <a:bodyPr/>
          <a:lstStyle>
            <a:lvl1pPr>
              <a:defRPr sz="28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931545" y="720998"/>
            <a:ext cx="508000" cy="508000"/>
            <a:chOff x="8731" y="2398"/>
            <a:chExt cx="988" cy="988"/>
          </a:xfrm>
          <a:effectLst/>
        </p:grpSpPr>
        <p:sp>
          <p:nvSpPr>
            <p:cNvPr id="10" name="圆角矩形 9"/>
            <p:cNvSpPr/>
            <p:nvPr userDrawn="1"/>
          </p:nvSpPr>
          <p:spPr>
            <a:xfrm rot="2580000">
              <a:off x="8847" y="2514"/>
              <a:ext cx="757" cy="757"/>
            </a:xfrm>
            <a:prstGeom prst="roundRect">
              <a:avLst/>
            </a:prstGeom>
            <a:solidFill>
              <a:srgbClr val="D6D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userDrawn="1"/>
          </p:nvSpPr>
          <p:spPr>
            <a:xfrm rot="2580000">
              <a:off x="8731" y="2398"/>
              <a:ext cx="989" cy="989"/>
            </a:xfrm>
            <a:prstGeom prst="roundRect">
              <a:avLst/>
            </a:prstGeom>
            <a:noFill/>
            <a:ln>
              <a:solidFill>
                <a:srgbClr val="D6D0C2"/>
              </a:solidFill>
            </a:ln>
            <a:extLst>
              <a:ext uri="{909E8E84-426E-40DD-AFC4-6F175D3DCCD1}">
                <a14:hiddenFill xmlns:a14="http://schemas.microsoft.com/office/drawing/2010/main">
                  <a:solidFill>
                    <a:srgbClr val="E7E4D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anim calcmode="lin" valueType="num">
                                      <p:cBhvr>
                                        <p:cTn id="1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858760" y="5991225"/>
            <a:ext cx="2743200" cy="365125"/>
          </a:xfrm>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2.jpe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defRPr>
            </a:lvl1pPr>
          </a:lstStyle>
          <a:p>
            <a:fld id="{EDBE0CD0-FE0E-478F-886C-4423D80058E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defRPr>
            </a:lvl1pPr>
          </a:lstStyle>
          <a:p>
            <a:fld id="{40E0B2B7-3355-42C3-95FA-5BAAC6640C9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advClick="0" advTm="0">
    <p:wipe dir="d"/>
  </p:transition>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jpeg"/><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1.jpeg"/><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4.jpeg"/><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webp"/><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7.jpeg"/><Relationship Id="rId3" Type="http://schemas.openxmlformats.org/officeDocument/2006/relationships/tags" Target="../tags/tag22.xml"/><Relationship Id="rId2" Type="http://schemas.openxmlformats.org/officeDocument/2006/relationships/image" Target="../media/image16.jpeg"/><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8.jpeg"/><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jpeg"/><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jpe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0.jpeg"/><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2.jpeg"/><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2.jpeg"/><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3.jpeg"/><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3.jpeg"/><Relationship Id="rId1" Type="http://schemas.openxmlformats.org/officeDocument/2006/relationships/tags" Target="../tags/tag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4.jpeg"/><Relationship Id="rId1" Type="http://schemas.openxmlformats.org/officeDocument/2006/relationships/tags" Target="../tags/tag3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5.jpeg"/><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8.png"/><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jpeg"/><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jpeg"/><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9.png"/><Relationship Id="rId3" Type="http://schemas.openxmlformats.org/officeDocument/2006/relationships/tags" Target="../tags/tag13.xml"/><Relationship Id="rId2" Type="http://schemas.openxmlformats.org/officeDocument/2006/relationships/image" Target="../media/image8.png"/><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086962" y="220255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smtClean="0">
                <a:solidFill>
                  <a:schemeClr val="bg1">
                    <a:lumMod val="85000"/>
                  </a:schemeClr>
                </a:solidFill>
                <a:cs typeface="+mn-ea"/>
                <a:sym typeface="+mn-lt"/>
              </a:rPr>
              <a:t>旅</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2993531" y="220255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游</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5955237"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164" y="1"/>
            <a:ext cx="1678778" cy="1259084"/>
          </a:xfrm>
          <a:prstGeom prst="rect">
            <a:avLst/>
          </a:prstGeom>
        </p:spPr>
      </p:pic>
      <p:pic>
        <p:nvPicPr>
          <p:cNvPr id="39" name="图片 38"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1" y="5665927"/>
            <a:ext cx="1589430" cy="1192073"/>
          </a:xfrm>
          <a:prstGeom prst="rect">
            <a:avLst/>
          </a:prstGeom>
        </p:spPr>
      </p:pic>
      <p:sp>
        <p:nvSpPr>
          <p:cNvPr id="2" name="文本框 1"/>
          <p:cNvSpPr txBox="1"/>
          <p:nvPr/>
        </p:nvSpPr>
        <p:spPr>
          <a:xfrm>
            <a:off x="4372610" y="3429000"/>
            <a:ext cx="4153535" cy="768350"/>
          </a:xfrm>
          <a:prstGeom prst="rect">
            <a:avLst/>
          </a:prstGeom>
          <a:noFill/>
        </p:spPr>
        <p:txBody>
          <a:bodyPr wrap="square" rtlCol="0">
            <a:spAutoFit/>
          </a:bodyPr>
          <a:lstStyle/>
          <a:p>
            <a:r>
              <a:rPr lang="zh-CN" altLang="en-US" sz="4400" dirty="0">
                <a:solidFill>
                  <a:schemeClr val="dk1">
                    <a:lumMod val="85000"/>
                    <a:lumOff val="15000"/>
                  </a:schemeClr>
                </a:solidFill>
                <a:sym typeface="+mn-ea"/>
              </a:rPr>
              <a:t>项目</a:t>
            </a:r>
            <a:r>
              <a:rPr lang="zh-CN" altLang="en-US" sz="4400" dirty="0">
                <a:solidFill>
                  <a:schemeClr val="dk1">
                    <a:lumMod val="85000"/>
                    <a:lumOff val="15000"/>
                  </a:schemeClr>
                </a:solidFill>
                <a:sym typeface="+mn-ea"/>
              </a:rPr>
              <a:t>六：行礼</a:t>
            </a:r>
            <a:endParaRPr lang="zh-CN" altLang="en-US" sz="4400" dirty="0">
              <a:solidFill>
                <a:schemeClr val="dk1">
                  <a:lumMod val="85000"/>
                  <a:lumOff val="15000"/>
                </a:schemeClr>
              </a:solidFill>
              <a:sym typeface="+mn-ea"/>
            </a:endParaRPr>
          </a:p>
        </p:txBody>
      </p:sp>
      <p:sp>
        <p:nvSpPr>
          <p:cNvPr id="13" name="椭圆 12"/>
          <p:cNvSpPr/>
          <p:nvPr/>
        </p:nvSpPr>
        <p:spPr bwMode="auto">
          <a:xfrm>
            <a:off x="6861806"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仪</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21099"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smtClean="0">
                <a:solidFill>
                  <a:schemeClr val="bg1">
                    <a:lumMod val="85000"/>
                  </a:schemeClr>
                </a:solidFill>
                <a:cs typeface="+mn-ea"/>
                <a:sym typeface="+mn-lt"/>
              </a:rPr>
              <a:t>职</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1" name="椭圆 10"/>
          <p:cNvSpPr/>
          <p:nvPr/>
        </p:nvSpPr>
        <p:spPr bwMode="auto">
          <a:xfrm>
            <a:off x="4927668" y="2232274"/>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13" grpId="0" animBg="1"/>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71247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二、导游带团礼仪规范</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14170" y="1640205"/>
            <a:ext cx="4164965"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（二）沿途导游礼仪</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致欢迎词</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介绍相关事项</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首次沿途导游</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p:txBody>
      </p:sp>
      <p:pic>
        <p:nvPicPr>
          <p:cNvPr id="109" name="图片 108"/>
          <p:cNvPicPr/>
          <p:nvPr>
            <p:custDataLst>
              <p:tags r:id="rId1"/>
            </p:custDataLst>
          </p:nvPr>
        </p:nvPicPr>
        <p:blipFill>
          <a:blip r:embed="rId2"/>
          <a:stretch>
            <a:fillRect/>
          </a:stretch>
        </p:blipFill>
        <p:spPr>
          <a:xfrm>
            <a:off x="7018655" y="1640205"/>
            <a:ext cx="3136900" cy="3439795"/>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720725"/>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二、导游带团礼仪规范</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474470" y="1640205"/>
            <a:ext cx="4621530"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（三）入住饭店礼仪</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协助办理登记手续</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简单介绍行程安排及注意事项</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核对商定日程</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p:txBody>
      </p:sp>
      <p:pic>
        <p:nvPicPr>
          <p:cNvPr id="113" name="图片 112"/>
          <p:cNvPicPr/>
          <p:nvPr>
            <p:custDataLst>
              <p:tags r:id="rId1"/>
            </p:custDataLst>
          </p:nvPr>
        </p:nvPicPr>
        <p:blipFill>
          <a:blip r:embed="rId2"/>
          <a:stretch>
            <a:fillRect/>
          </a:stretch>
        </p:blipFill>
        <p:spPr>
          <a:xfrm>
            <a:off x="6376035" y="1978025"/>
            <a:ext cx="3839210" cy="2583180"/>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77545"/>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二、导游带团礼仪规范</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730375" y="1663065"/>
            <a:ext cx="3124835" cy="341503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（四）景区游览礼仪</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出发前服务</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途中导游</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景区游览服务</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4.</a:t>
            </a:r>
            <a:r>
              <a:rPr lang="zh-CN" altLang="en-US" sz="2400" dirty="0">
                <a:latin typeface="隶书" panose="02010509060101010101" pitchFamily="49" charset="-122"/>
                <a:ea typeface="隶书" panose="02010509060101010101" pitchFamily="49" charset="-122"/>
              </a:rPr>
              <a:t>返回途中服务</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p:txBody>
      </p:sp>
      <p:pic>
        <p:nvPicPr>
          <p:cNvPr id="4" name="图片 3" descr="317b17176c4d159f85ec0842bcd2d58"/>
          <p:cNvPicPr>
            <a:picLocks noChangeAspect="1"/>
          </p:cNvPicPr>
          <p:nvPr>
            <p:custDataLst>
              <p:tags r:id="rId1"/>
            </p:custDataLst>
          </p:nvPr>
        </p:nvPicPr>
        <p:blipFill>
          <a:blip r:embed="rId2"/>
          <a:stretch>
            <a:fillRect/>
          </a:stretch>
        </p:blipFill>
        <p:spPr>
          <a:xfrm>
            <a:off x="5704840" y="2078990"/>
            <a:ext cx="4758055" cy="2408555"/>
          </a:xfrm>
          <a:prstGeom prst="rect">
            <a:avLst/>
          </a:prstGeom>
        </p:spPr>
      </p:pic>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50875"/>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二、导游带团礼仪规范</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14170" y="1514475"/>
            <a:ext cx="4719320"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（五）送站礼仪</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送站前准备工作</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离店服务</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赴机场</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车站、码头</a:t>
            </a:r>
            <a:r>
              <a:rPr lang="en-US" altLang="zh-CN" sz="2400" dirty="0">
                <a:latin typeface="隶书" panose="02010509060101010101" pitchFamily="49" charset="-122"/>
                <a:ea typeface="隶书" panose="02010509060101010101" pitchFamily="49" charset="-122"/>
              </a:rPr>
              <a:t>)</a:t>
            </a:r>
            <a:r>
              <a:rPr lang="zh-CN" altLang="en-US" sz="2400" dirty="0">
                <a:latin typeface="隶书" panose="02010509060101010101" pitchFamily="49" charset="-122"/>
                <a:ea typeface="隶书" panose="02010509060101010101" pitchFamily="49" charset="-122"/>
              </a:rPr>
              <a:t>途中导游</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p:txBody>
      </p:sp>
      <p:pic>
        <p:nvPicPr>
          <p:cNvPr id="7" name="图片 6" descr="u=1498075339,4091122766&amp;fm=253&amp;fmt=auto&amp;app=138&amp;f=JPEG.webp"/>
          <p:cNvPicPr>
            <a:picLocks noChangeAspect="1"/>
          </p:cNvPicPr>
          <p:nvPr>
            <p:custDataLst>
              <p:tags r:id="rId1"/>
            </p:custDataLst>
          </p:nvPr>
        </p:nvPicPr>
        <p:blipFill>
          <a:blip r:embed="rId2"/>
          <a:stretch>
            <a:fillRect/>
          </a:stretch>
        </p:blipFill>
        <p:spPr>
          <a:xfrm>
            <a:off x="7135495" y="1379855"/>
            <a:ext cx="2667000" cy="3803650"/>
          </a:xfrm>
          <a:prstGeom prst="rect">
            <a:avLst/>
          </a:prstGeom>
        </p:spPr>
      </p:pic>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860" name="标题"/>
          <p:cNvSpPr/>
          <p:nvPr>
            <p:ph type="title"/>
          </p:nvPr>
        </p:nvSpPr>
        <p:spPr>
          <a:xfrm>
            <a:off x="831850" y="2421890"/>
            <a:ext cx="10515600" cy="1600835"/>
          </a:xfrm>
        </p:spPr>
        <p:txBody>
          <a:bodyPr/>
          <a:p>
            <a:r>
              <a:rPr lang="en-US" altLang="zh-CN" b="1" spc="300" dirty="0">
                <a:solidFill>
                  <a:schemeClr val="tx2"/>
                </a:solidFill>
                <a:sym typeface="+mn-ea"/>
              </a:rPr>
              <a:t>02 </a:t>
            </a:r>
            <a:r>
              <a:rPr lang="zh-CN" altLang="en-US" b="1" spc="300" dirty="0">
                <a:solidFill>
                  <a:schemeClr val="tx2"/>
                </a:solidFill>
                <a:sym typeface="+mn-ea"/>
              </a:rPr>
              <a:t>游客中心服务礼仪</a:t>
            </a:r>
            <a:endParaRPr lang="zh-CN" altLang="en-US"/>
          </a:p>
        </p:txBody>
      </p:sp>
    </p:spTree>
    <p:custDataLst>
      <p:tags r:id="rId1"/>
    </p:custDataLst>
  </p:cSld>
  <p:clrMapOvr>
    <a:masterClrMapping/>
  </p:clrMapOvr>
  <p:transition spd="slow" advClick="0" advTm="0">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6548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256030" y="1588135"/>
            <a:ext cx="4164965" cy="3969385"/>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（一）职业形象准备</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zh-CN" altLang="en-US" dirty="0">
                <a:solidFill>
                  <a:schemeClr val="tx1">
                    <a:lumMod val="85000"/>
                    <a:lumOff val="15000"/>
                  </a:schemeClr>
                </a:solidFill>
                <a:latin typeface="等线" panose="02010600030101010101" charset="-122"/>
                <a:ea typeface="等线" panose="02010600030101010101" charset="-122"/>
              </a:rPr>
              <a:t>景区游客服务中心工作人员应保持仪容仪表端庄，上班时穿着规定的工作服，并佩戴醒目的工号牌。</a:t>
            </a:r>
            <a:endParaRPr lang="zh-CN" altLang="en-US" dirty="0">
              <a:solidFill>
                <a:schemeClr val="tx1">
                  <a:lumMod val="85000"/>
                  <a:lumOff val="15000"/>
                </a:schemeClr>
              </a:solidFill>
              <a:latin typeface="等线" panose="02010600030101010101" charset="-122"/>
              <a:ea typeface="等线" panose="02010600030101010101" charset="-122"/>
            </a:endParaRPr>
          </a:p>
          <a:p>
            <a:pPr algn="l" fontAlgn="base">
              <a:lnSpc>
                <a:spcPct val="150000"/>
              </a:lnSpc>
              <a:buClrTx/>
              <a:buSzTx/>
              <a:buFont typeface="Wingdings" panose="05000000000000000000" pitchFamily="2" charset="2"/>
              <a:buNone/>
            </a:pPr>
            <a:r>
              <a:rPr lang="zh-CN" altLang="en-US" dirty="0">
                <a:solidFill>
                  <a:schemeClr val="tx1">
                    <a:lumMod val="85000"/>
                    <a:lumOff val="15000"/>
                  </a:schemeClr>
                </a:solidFill>
                <a:latin typeface="等线" panose="02010600030101010101" charset="-122"/>
                <a:ea typeface="等线" panose="02010600030101010101" charset="-122"/>
              </a:rPr>
              <a:t>服装应整洁、得体，符合游客服务中心工作职业形象要求，避免过于随意或暴露的装扮。</a:t>
            </a:r>
            <a:endParaRPr lang="zh-CN" altLang="en-US" dirty="0">
              <a:solidFill>
                <a:schemeClr val="tx1">
                  <a:lumMod val="85000"/>
                  <a:lumOff val="15000"/>
                </a:schemeClr>
              </a:solidFill>
              <a:latin typeface="等线" panose="02010600030101010101" charset="-122"/>
              <a:ea typeface="等线" panose="02010600030101010101" charset="-122"/>
            </a:endParaRPr>
          </a:p>
          <a:p>
            <a:pPr algn="l" fontAlgn="base">
              <a:lnSpc>
                <a:spcPct val="150000"/>
              </a:lnSpc>
              <a:buClrTx/>
              <a:buSzTx/>
              <a:buFont typeface="Wingdings" panose="05000000000000000000" pitchFamily="2" charset="2"/>
              <a:buNone/>
            </a:pPr>
            <a:r>
              <a:rPr lang="zh-CN" altLang="en-US" dirty="0">
                <a:solidFill>
                  <a:schemeClr val="tx1">
                    <a:lumMod val="85000"/>
                    <a:lumOff val="15000"/>
                  </a:schemeClr>
                </a:solidFill>
                <a:latin typeface="等线" panose="02010600030101010101" charset="-122"/>
                <a:ea typeface="等线" panose="02010600030101010101" charset="-122"/>
              </a:rPr>
              <a:t>注意个人卫生，保持头发整洁，男士不留长发和长胡须，女士不浓妆艳抹。</a:t>
            </a:r>
            <a:endParaRPr lang="zh-CN" altLang="en-US" dirty="0">
              <a:solidFill>
                <a:schemeClr val="tx1">
                  <a:lumMod val="85000"/>
                  <a:lumOff val="15000"/>
                </a:schemeClr>
              </a:solidFill>
              <a:latin typeface="等线" panose="02010600030101010101" charset="-122"/>
              <a:ea typeface="等线" panose="02010600030101010101" charset="-122"/>
            </a:endParaRPr>
          </a:p>
        </p:txBody>
      </p:sp>
      <p:pic>
        <p:nvPicPr>
          <p:cNvPr id="4" name="图片 3"/>
          <p:cNvPicPr/>
          <p:nvPr>
            <p:custDataLst>
              <p:tags r:id="rId1"/>
            </p:custDataLst>
          </p:nvPr>
        </p:nvPicPr>
        <p:blipFill>
          <a:blip r:embed="rId2"/>
          <a:stretch>
            <a:fillRect/>
          </a:stretch>
        </p:blipFill>
        <p:spPr>
          <a:xfrm>
            <a:off x="5784215" y="1807845"/>
            <a:ext cx="5371465" cy="3242310"/>
          </a:xfrm>
          <a:prstGeom prst="rect">
            <a:avLst/>
          </a:prstGeom>
        </p:spPr>
      </p:pic>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78232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352550" y="1427480"/>
            <a:ext cx="4164965"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（二）物质准备</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 </a:t>
            </a:r>
            <a:r>
              <a:rPr lang="zh-CN" altLang="en-US" sz="2400" dirty="0">
                <a:latin typeface="隶书" panose="02010509060101010101" pitchFamily="49" charset="-122"/>
                <a:ea typeface="隶书" panose="02010509060101010101" pitchFamily="49" charset="-122"/>
              </a:rPr>
              <a:t>旅游宣传资料</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 </a:t>
            </a:r>
            <a:r>
              <a:rPr lang="zh-CN" altLang="en-US" sz="2400" dirty="0">
                <a:latin typeface="隶书" panose="02010509060101010101" pitchFamily="49" charset="-122"/>
                <a:ea typeface="隶书" panose="02010509060101010101" pitchFamily="49" charset="-122"/>
              </a:rPr>
              <a:t>办公用品</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 </a:t>
            </a:r>
            <a:r>
              <a:rPr lang="zh-CN" altLang="en-US" sz="2400" dirty="0">
                <a:latin typeface="隶书" panose="02010509060101010101" pitchFamily="49" charset="-122"/>
                <a:ea typeface="隶书" panose="02010509060101010101" pitchFamily="49" charset="-122"/>
              </a:rPr>
              <a:t>清洁用品</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4. </a:t>
            </a:r>
            <a:r>
              <a:rPr lang="zh-CN" altLang="en-US" sz="2400" dirty="0">
                <a:latin typeface="隶书" panose="02010509060101010101" pitchFamily="49" charset="-122"/>
                <a:ea typeface="隶书" panose="02010509060101010101" pitchFamily="49" charset="-122"/>
              </a:rPr>
              <a:t>票据准备</a:t>
            </a:r>
            <a:endParaRPr lang="zh-CN" altLang="en-US" sz="2400" dirty="0">
              <a:latin typeface="隶书" panose="02010509060101010101" pitchFamily="49" charset="-122"/>
              <a:ea typeface="隶书" panose="02010509060101010101" pitchFamily="49" charset="-122"/>
            </a:endParaRPr>
          </a:p>
        </p:txBody>
      </p:sp>
      <p:pic>
        <p:nvPicPr>
          <p:cNvPr id="6" name="图片 5"/>
          <p:cNvPicPr/>
          <p:nvPr>
            <p:custDataLst>
              <p:tags r:id="rId1"/>
            </p:custDataLst>
          </p:nvPr>
        </p:nvPicPr>
        <p:blipFill>
          <a:blip r:embed="rId2"/>
          <a:stretch>
            <a:fillRect/>
          </a:stretch>
        </p:blipFill>
        <p:spPr>
          <a:xfrm>
            <a:off x="6320155" y="1614805"/>
            <a:ext cx="3727450" cy="3371215"/>
          </a:xfrm>
          <a:prstGeom prst="rect">
            <a:avLst/>
          </a:prstGeom>
        </p:spPr>
      </p:pic>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756285"/>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256030" y="1588135"/>
            <a:ext cx="4164965" cy="119888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（三）环境准备</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p:txBody>
      </p:sp>
      <p:pic>
        <p:nvPicPr>
          <p:cNvPr id="3" name="图片 2"/>
          <p:cNvPicPr/>
          <p:nvPr>
            <p:custDataLst>
              <p:tags r:id="rId1"/>
            </p:custDataLst>
          </p:nvPr>
        </p:nvPicPr>
        <p:blipFill>
          <a:blip r:embed="rId2"/>
          <a:stretch>
            <a:fillRect/>
          </a:stretch>
        </p:blipFill>
        <p:spPr>
          <a:xfrm>
            <a:off x="7773670" y="1169035"/>
            <a:ext cx="3046095" cy="2646680"/>
          </a:xfrm>
          <a:prstGeom prst="rect">
            <a:avLst/>
          </a:prstGeom>
        </p:spPr>
      </p:pic>
      <p:pic>
        <p:nvPicPr>
          <p:cNvPr id="4" name="图片 3"/>
          <p:cNvPicPr/>
          <p:nvPr>
            <p:custDataLst>
              <p:tags r:id="rId3"/>
            </p:custDataLst>
          </p:nvPr>
        </p:nvPicPr>
        <p:blipFill>
          <a:blip r:embed="rId4"/>
          <a:stretch>
            <a:fillRect/>
          </a:stretch>
        </p:blipFill>
        <p:spPr>
          <a:xfrm>
            <a:off x="2641600" y="2643505"/>
            <a:ext cx="4269740" cy="2611120"/>
          </a:xfrm>
          <a:prstGeom prst="rect">
            <a:avLst/>
          </a:prstGeom>
        </p:spPr>
      </p:pic>
    </p:spTree>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7564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二、对客沟通</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14170" y="1481455"/>
            <a:ext cx="4164965" cy="341503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（一）沟通技巧</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善于倾听</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温和友善</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语言表达清晰</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4.</a:t>
            </a:r>
            <a:r>
              <a:rPr lang="zh-CN" altLang="en-US" sz="2400" dirty="0">
                <a:latin typeface="隶书" panose="02010509060101010101" pitchFamily="49" charset="-122"/>
                <a:ea typeface="隶书" panose="02010509060101010101" pitchFamily="49" charset="-122"/>
              </a:rPr>
              <a:t>解决问题能力</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5.</a:t>
            </a:r>
            <a:r>
              <a:rPr lang="zh-CN" altLang="en-US" sz="2400" dirty="0">
                <a:latin typeface="隶书" panose="02010509060101010101" pitchFamily="49" charset="-122"/>
                <a:ea typeface="隶书" panose="02010509060101010101" pitchFamily="49" charset="-122"/>
              </a:rPr>
              <a:t>注意非言语沟通</a:t>
            </a:r>
            <a:endParaRPr lang="zh-CN" altLang="en-US" sz="2400" dirty="0">
              <a:latin typeface="隶书" panose="02010509060101010101" pitchFamily="49" charset="-122"/>
              <a:ea typeface="隶书" panose="02010509060101010101" pitchFamily="49" charset="-122"/>
            </a:endParaRPr>
          </a:p>
        </p:txBody>
      </p:sp>
      <p:pic>
        <p:nvPicPr>
          <p:cNvPr id="6" name="图片 5"/>
          <p:cNvPicPr/>
          <p:nvPr>
            <p:custDataLst>
              <p:tags r:id="rId1"/>
            </p:custDataLst>
          </p:nvPr>
        </p:nvPicPr>
        <p:blipFill>
          <a:blip r:embed="rId2"/>
          <a:stretch>
            <a:fillRect/>
          </a:stretch>
        </p:blipFill>
        <p:spPr>
          <a:xfrm>
            <a:off x="5246370" y="1744345"/>
            <a:ext cx="5203825" cy="3082290"/>
          </a:xfrm>
          <a:prstGeom prst="rect">
            <a:avLst/>
          </a:prstGeom>
        </p:spPr>
      </p:pic>
    </p:spTree>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4643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二、对客沟通</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759585" y="1588135"/>
            <a:ext cx="4164965" cy="341503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（二）沟通方式</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面对面沟通</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电话咨询</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在线沟通</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4.</a:t>
            </a:r>
            <a:r>
              <a:rPr lang="zh-CN" altLang="en-US" sz="2400" dirty="0">
                <a:latin typeface="隶书" panose="02010509060101010101" pitchFamily="49" charset="-122"/>
                <a:ea typeface="隶书" panose="02010509060101010101" pitchFamily="49" charset="-122"/>
              </a:rPr>
              <a:t>多语种服务</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p:txBody>
      </p:sp>
      <p:pic>
        <p:nvPicPr>
          <p:cNvPr id="3" name="图片 2"/>
          <p:cNvPicPr/>
          <p:nvPr>
            <p:custDataLst>
              <p:tags r:id="rId1"/>
            </p:custDataLst>
          </p:nvPr>
        </p:nvPicPr>
        <p:blipFill>
          <a:blip r:embed="rId2"/>
          <a:stretch>
            <a:fillRect/>
          </a:stretch>
        </p:blipFill>
        <p:spPr>
          <a:xfrm>
            <a:off x="5457190" y="1883410"/>
            <a:ext cx="4518025" cy="2824480"/>
          </a:xfrm>
          <a:prstGeom prst="rect">
            <a:avLst/>
          </a:prstGeom>
        </p:spPr>
      </p:pic>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marL="341630" indent="-341630" defTabSz="913130" eaLnBrk="1" hangingPunct="1">
              <a:spcBef>
                <a:spcPct val="100000"/>
              </a:spcBef>
            </a:pPr>
            <a:r>
              <a:rPr lang="zh-CN" altLang="en-US" sz="4000" b="1"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工作情境导入</a:t>
            </a:r>
            <a:r>
              <a:rPr lang="zh-CN" altLang="en-US" sz="4000" b="1"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 </a:t>
            </a:r>
            <a:endParaRPr lang="zh-CN" altLang="en-US" sz="4000" b="1"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615950" y="1167130"/>
            <a:ext cx="11038205" cy="5002530"/>
          </a:xfrm>
          <a:prstGeom prst="rect">
            <a:avLst/>
          </a:prstGeom>
          <a:noFill/>
        </p:spPr>
        <p:txBody>
          <a:bodyPr wrap="square" rtlCol="0" anchor="t">
            <a:noAutofit/>
          </a:bodyPr>
          <a:lstStyle/>
          <a:p>
            <a:pPr eaLnBrk="1" hangingPunct="1">
              <a:lnSpc>
                <a:spcPct val="150000"/>
              </a:lnSpc>
              <a:spcBef>
                <a:spcPct val="20000"/>
              </a:spcBef>
              <a:spcAft>
                <a:spcPct val="10000"/>
              </a:spcAft>
            </a:pP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谢先生一行</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人通过广东中山某旅行社报名参加九寨红叶季</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6</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天团，由于地陪未做好组织工作，到各集合地点集中超时，行程拖沓，致使行程中多日存在早上出发早于</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7:00</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，返回酒店超过</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21:00</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。本来到达成都的航班是天府机场，但去的是双流机场，两个机场路程增加了一小时。</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10</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月</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26</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日前往松潘祥瑞酒店用餐，在未经游客同意的情况下，要求未用餐游客在餐厅外等候，待已经报餐的团友就餐完毕才走，等了一个小时。故投诉请求按照合同约定退回相应违约金，并对违规人员进行处分。</a:t>
            </a:r>
            <a:endPar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8453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二、对客沟通</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995170" y="1529715"/>
            <a:ext cx="4164965" cy="341503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（三）沟通策略</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 1.</a:t>
            </a:r>
            <a:r>
              <a:rPr lang="zh-CN" altLang="en-US" sz="2400" dirty="0">
                <a:latin typeface="隶书" panose="02010509060101010101" pitchFamily="49" charset="-122"/>
                <a:ea typeface="隶书" panose="02010509060101010101" pitchFamily="49" charset="-122"/>
              </a:rPr>
              <a:t>个性化服务</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 2.</a:t>
            </a:r>
            <a:r>
              <a:rPr lang="zh-CN" altLang="en-US" sz="2400" dirty="0">
                <a:latin typeface="隶书" panose="02010509060101010101" pitchFamily="49" charset="-122"/>
                <a:ea typeface="隶书" panose="02010509060101010101" pitchFamily="49" charset="-122"/>
              </a:rPr>
              <a:t>情感共鸣</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 3.</a:t>
            </a:r>
            <a:r>
              <a:rPr lang="zh-CN" altLang="en-US" sz="2400" dirty="0">
                <a:latin typeface="隶书" panose="02010509060101010101" pitchFamily="49" charset="-122"/>
                <a:ea typeface="隶书" panose="02010509060101010101" pitchFamily="49" charset="-122"/>
              </a:rPr>
              <a:t>积极反馈</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 4.</a:t>
            </a:r>
            <a:r>
              <a:rPr lang="zh-CN" altLang="en-US" sz="2400" dirty="0">
                <a:latin typeface="隶书" panose="02010509060101010101" pitchFamily="49" charset="-122"/>
                <a:ea typeface="隶书" panose="02010509060101010101" pitchFamily="49" charset="-122"/>
              </a:rPr>
              <a:t>定期回访</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   </a:t>
            </a:r>
            <a:endParaRPr lang="zh-CN" altLang="en-US" sz="2400" dirty="0">
              <a:latin typeface="隶书" panose="02010509060101010101" pitchFamily="49" charset="-122"/>
              <a:ea typeface="隶书" panose="02010509060101010101" pitchFamily="49" charset="-122"/>
            </a:endParaRPr>
          </a:p>
        </p:txBody>
      </p:sp>
      <p:pic>
        <p:nvPicPr>
          <p:cNvPr id="3" name="图片 2"/>
          <p:cNvPicPr/>
          <p:nvPr>
            <p:custDataLst>
              <p:tags r:id="rId1"/>
            </p:custDataLst>
          </p:nvPr>
        </p:nvPicPr>
        <p:blipFill>
          <a:blip r:embed="rId2"/>
          <a:stretch>
            <a:fillRect/>
          </a:stretch>
        </p:blipFill>
        <p:spPr>
          <a:xfrm>
            <a:off x="5331460" y="1670050"/>
            <a:ext cx="4518025" cy="2824480"/>
          </a:xfrm>
          <a:prstGeom prst="rect">
            <a:avLst/>
          </a:prstGeom>
        </p:spPr>
      </p:pic>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9469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三、投诉处理礼仪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769745" y="1721485"/>
            <a:ext cx="4164965" cy="3969385"/>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（一）投诉处理流程</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投诉受理</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调查核实</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解决方案制定</a:t>
            </a:r>
            <a:r>
              <a:rPr lang="en-US" altLang="zh-CN" sz="2400" dirty="0">
                <a:latin typeface="隶书" panose="02010509060101010101" pitchFamily="49" charset="-122"/>
                <a:ea typeface="隶书" panose="02010509060101010101" pitchFamily="49" charset="-122"/>
              </a:rPr>
              <a:t>  </a:t>
            </a:r>
            <a:endParaRPr lang="en-US" altLang="zh-CN"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4.</a:t>
            </a:r>
            <a:r>
              <a:rPr lang="zh-CN" altLang="en-US" sz="2400" dirty="0">
                <a:latin typeface="隶书" panose="02010509060101010101" pitchFamily="49" charset="-122"/>
                <a:ea typeface="隶书" panose="02010509060101010101" pitchFamily="49" charset="-122"/>
              </a:rPr>
              <a:t>沟通反馈</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5. </a:t>
            </a:r>
            <a:r>
              <a:rPr lang="zh-CN" altLang="en-US" sz="2400" dirty="0">
                <a:latin typeface="隶书" panose="02010509060101010101" pitchFamily="49" charset="-122"/>
                <a:ea typeface="隶书" panose="02010509060101010101" pitchFamily="49" charset="-122"/>
              </a:rPr>
              <a:t>跟踪回访</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p:txBody>
      </p:sp>
      <p:sp>
        <p:nvSpPr>
          <p:cNvPr id="3" name="矩形 2"/>
          <p:cNvSpPr/>
          <p:nvPr/>
        </p:nvSpPr>
        <p:spPr>
          <a:xfrm>
            <a:off x="6362700" y="1721485"/>
            <a:ext cx="4164965" cy="2861310"/>
          </a:xfrm>
          <a:prstGeom prst="rect">
            <a:avLst/>
          </a:prstGeom>
        </p:spPr>
        <p:txBody>
          <a:bodyPr wrap="square">
            <a:spAutoFit/>
          </a:bodyPr>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（二）投诉处理策略</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安抚情绪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客观公正</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灵活应变</a:t>
            </a:r>
            <a:r>
              <a:rPr lang="en-US" altLang="zh-CN" sz="2400" dirty="0">
                <a:latin typeface="隶书" panose="02010509060101010101" pitchFamily="49" charset="-122"/>
                <a:ea typeface="隶书" panose="02010509060101010101" pitchFamily="49" charset="-122"/>
              </a:rPr>
              <a:t>  </a:t>
            </a:r>
            <a:endParaRPr lang="en-US" altLang="zh-CN"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4.</a:t>
            </a:r>
            <a:r>
              <a:rPr lang="zh-CN" altLang="en-US" sz="2400" dirty="0">
                <a:latin typeface="隶书" panose="02010509060101010101" pitchFamily="49" charset="-122"/>
                <a:ea typeface="隶书" panose="02010509060101010101" pitchFamily="49" charset="-122"/>
              </a:rPr>
              <a:t>预防为主</a:t>
            </a:r>
            <a:endParaRPr lang="zh-CN" altLang="en-US" sz="2400" dirty="0">
              <a:latin typeface="隶书" panose="02010509060101010101" pitchFamily="49" charset="-122"/>
              <a:ea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860" name="标题"/>
          <p:cNvSpPr/>
          <p:nvPr>
            <p:ph type="title"/>
          </p:nvPr>
        </p:nvSpPr>
        <p:spPr>
          <a:xfrm>
            <a:off x="831850" y="2421890"/>
            <a:ext cx="10515600" cy="1600835"/>
          </a:xfrm>
        </p:spPr>
        <p:txBody>
          <a:bodyPr/>
          <a:p>
            <a:r>
              <a:rPr lang="en-US" altLang="zh-CN" b="1" spc="300" dirty="0">
                <a:solidFill>
                  <a:schemeClr val="tx2"/>
                </a:solidFill>
                <a:sym typeface="+mn-ea"/>
              </a:rPr>
              <a:t>03 </a:t>
            </a:r>
            <a:r>
              <a:rPr lang="zh-CN" altLang="en-US" b="1" spc="300" dirty="0">
                <a:solidFill>
                  <a:schemeClr val="tx2"/>
                </a:solidFill>
                <a:sym typeface="+mn-ea"/>
              </a:rPr>
              <a:t>交通出行礼仪</a:t>
            </a:r>
            <a:endParaRPr lang="zh-CN" altLang="en-US"/>
          </a:p>
        </p:txBody>
      </p:sp>
    </p:spTree>
    <p:custDataLst>
      <p:tags r:id="rId1"/>
    </p:custDataLst>
  </p:cSld>
  <p:clrMapOvr>
    <a:masterClrMapping/>
  </p:clrMapOvr>
  <p:transition spd="slow" advClick="0" advTm="0">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71374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一、交通出行准备礼仪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273810" y="1971040"/>
            <a:ext cx="5139690"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（一）了解目的地交通规则与文化</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（二）合适的着装与行李准备</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（三）提前规划行程与购票</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p:txBody>
      </p:sp>
      <p:pic>
        <p:nvPicPr>
          <p:cNvPr id="6" name="图片 5"/>
          <p:cNvPicPr/>
          <p:nvPr>
            <p:custDataLst>
              <p:tags r:id="rId1"/>
            </p:custDataLst>
          </p:nvPr>
        </p:nvPicPr>
        <p:blipFill>
          <a:blip r:embed="rId2"/>
          <a:stretch>
            <a:fillRect/>
          </a:stretch>
        </p:blipFill>
        <p:spPr>
          <a:xfrm>
            <a:off x="6541135" y="1971040"/>
            <a:ext cx="4149725" cy="2649220"/>
          </a:xfrm>
          <a:prstGeom prst="rect">
            <a:avLst/>
          </a:prstGeom>
        </p:spPr>
      </p:pic>
    </p:spTree>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704215"/>
            <a:ext cx="7189470"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二、飞机、火车、轮船服务礼仪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508125" y="2072640"/>
            <a:ext cx="4164965" cy="2306955"/>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（一）登机（车、船）礼仪（二）乘坐过程中的礼仪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（三）下机（车、船）礼仪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p:txBody>
      </p:sp>
      <p:pic>
        <p:nvPicPr>
          <p:cNvPr id="3" name="图片 2"/>
          <p:cNvPicPr/>
          <p:nvPr/>
        </p:nvPicPr>
        <p:blipFill>
          <a:blip r:embed="rId1"/>
          <a:stretch>
            <a:fillRect/>
          </a:stretch>
        </p:blipFill>
        <p:spPr>
          <a:xfrm>
            <a:off x="6150610" y="1915795"/>
            <a:ext cx="4254500" cy="2463800"/>
          </a:xfrm>
          <a:prstGeom prst="rect">
            <a:avLst/>
          </a:prstGeom>
        </p:spPr>
      </p:pic>
    </p:spTree>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0045" y="723265"/>
            <a:ext cx="71735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三、旅游汽车司机服务礼仪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430655" y="2286000"/>
            <a:ext cx="4561205" cy="2306955"/>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（一）出车前的准备</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（二）行车过程中的服务礼仪（三）到达目的地后的服务礼仪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p:txBody>
      </p:sp>
      <p:pic>
        <p:nvPicPr>
          <p:cNvPr id="3" name="图片 2"/>
          <p:cNvPicPr/>
          <p:nvPr>
            <p:custDataLst>
              <p:tags r:id="rId1"/>
            </p:custDataLst>
          </p:nvPr>
        </p:nvPicPr>
        <p:blipFill>
          <a:blip r:embed="rId2"/>
          <a:stretch>
            <a:fillRect/>
          </a:stretch>
        </p:blipFill>
        <p:spPr>
          <a:xfrm>
            <a:off x="6329680" y="2138680"/>
            <a:ext cx="3771900" cy="2794000"/>
          </a:xfrm>
          <a:prstGeom prst="rect">
            <a:avLst/>
          </a:prstGeom>
        </p:spPr>
      </p:pic>
    </p:spTree>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0045" y="781685"/>
            <a:ext cx="71735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四、应对乘车投诉礼仪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30045" y="1588135"/>
            <a:ext cx="4164965"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（一）积极倾听</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（二）诚恳道歉</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（三）调查核实</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（四）解决问题</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（五）总结改进</a:t>
            </a:r>
            <a:endParaRPr lang="zh-CN" altLang="en-US" sz="2400" dirty="0">
              <a:latin typeface="隶书" panose="02010509060101010101" pitchFamily="49" charset="-122"/>
              <a:ea typeface="隶书" panose="02010509060101010101" pitchFamily="49" charset="-122"/>
            </a:endParaRPr>
          </a:p>
        </p:txBody>
      </p:sp>
      <p:pic>
        <p:nvPicPr>
          <p:cNvPr id="3" name="图片 2"/>
          <p:cNvPicPr/>
          <p:nvPr>
            <p:custDataLst>
              <p:tags r:id="rId1"/>
            </p:custDataLst>
          </p:nvPr>
        </p:nvPicPr>
        <p:blipFill>
          <a:blip r:embed="rId2"/>
          <a:stretch>
            <a:fillRect/>
          </a:stretch>
        </p:blipFill>
        <p:spPr>
          <a:xfrm>
            <a:off x="6136640" y="1588135"/>
            <a:ext cx="3771900" cy="2794000"/>
          </a:xfrm>
          <a:prstGeom prst="rect">
            <a:avLst/>
          </a:prstGeom>
        </p:spPr>
      </p:pic>
    </p:spTree>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860" name="标题"/>
          <p:cNvSpPr/>
          <p:nvPr>
            <p:ph type="title"/>
          </p:nvPr>
        </p:nvSpPr>
        <p:spPr>
          <a:xfrm>
            <a:off x="831850" y="2421890"/>
            <a:ext cx="10515600" cy="1600835"/>
          </a:xfrm>
        </p:spPr>
        <p:txBody>
          <a:bodyPr/>
          <a:p>
            <a:r>
              <a:rPr lang="en-US" altLang="zh-CN" b="1" spc="300" dirty="0">
                <a:solidFill>
                  <a:schemeClr val="tx2"/>
                </a:solidFill>
                <a:sym typeface="+mn-ea"/>
              </a:rPr>
              <a:t>04 </a:t>
            </a:r>
            <a:r>
              <a:rPr lang="zh-CN" altLang="en-US" b="1" spc="300" dirty="0">
                <a:solidFill>
                  <a:schemeClr val="tx2"/>
                </a:solidFill>
                <a:sym typeface="+mn-ea"/>
              </a:rPr>
              <a:t>景区讲解服务礼仪</a:t>
            </a:r>
            <a:endParaRPr lang="zh-CN" altLang="en-US"/>
          </a:p>
        </p:txBody>
      </p:sp>
    </p:spTree>
    <p:custDataLst>
      <p:tags r:id="rId1"/>
    </p:custDataLst>
  </p:cSld>
  <p:clrMapOvr>
    <a:masterClrMapping/>
  </p:clrMapOvr>
  <p:transition spd="slow" advClick="0" advTm="0">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0045" y="704215"/>
            <a:ext cx="71735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372870" y="1609725"/>
            <a:ext cx="4164965" cy="355346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（一）职业形象准备</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dirty="0">
                <a:latin typeface="隶书" panose="02010509060101010101" pitchFamily="49" charset="-122"/>
                <a:ea typeface="隶书" panose="02010509060101010101" pitchFamily="49" charset="-122"/>
              </a:rPr>
              <a:t>1. </a:t>
            </a:r>
            <a:r>
              <a:rPr lang="zh-CN" altLang="en-US" dirty="0">
                <a:latin typeface="隶书" panose="02010509060101010101" pitchFamily="49" charset="-122"/>
                <a:ea typeface="隶书" panose="02010509060101010101" pitchFamily="49" charset="-122"/>
              </a:rPr>
              <a:t>着装要求：景区讲解人员的着装应与景区的文化氛围相契合。</a:t>
            </a:r>
            <a:endParaRPr lang="zh-CN" altLang="en-US"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dirty="0">
                <a:latin typeface="隶书" panose="02010509060101010101" pitchFamily="49" charset="-122"/>
                <a:ea typeface="隶书" panose="02010509060101010101" pitchFamily="49" charset="-122"/>
              </a:rPr>
              <a:t>2. </a:t>
            </a:r>
            <a:r>
              <a:rPr lang="zh-CN" altLang="en-US" dirty="0">
                <a:latin typeface="隶书" panose="02010509060101010101" pitchFamily="49" charset="-122"/>
                <a:ea typeface="隶书" panose="02010509060101010101" pitchFamily="49" charset="-122"/>
              </a:rPr>
              <a:t>仪容仪表：讲解人员应保持仪容整洁、表情亲切，以专注的眼神与游客热情交流。</a:t>
            </a:r>
            <a:endParaRPr lang="zh-CN" altLang="en-US"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dirty="0">
                <a:latin typeface="隶书" panose="02010509060101010101" pitchFamily="49" charset="-122"/>
                <a:ea typeface="隶书" panose="02010509060101010101" pitchFamily="49" charset="-122"/>
              </a:rPr>
              <a:t>3. </a:t>
            </a:r>
            <a:r>
              <a:rPr lang="zh-CN" altLang="en-US" dirty="0">
                <a:latin typeface="隶书" panose="02010509060101010101" pitchFamily="49" charset="-122"/>
                <a:ea typeface="隶书" panose="02010509060101010101" pitchFamily="49" charset="-122"/>
              </a:rPr>
              <a:t>配饰选择：配饰应简洁大方，避免过于华丽或夸张。</a:t>
            </a:r>
            <a:endParaRPr lang="zh-CN" altLang="en-US" dirty="0">
              <a:latin typeface="隶书" panose="02010509060101010101" pitchFamily="49" charset="-122"/>
              <a:ea typeface="隶书" panose="02010509060101010101" pitchFamily="49" charset="-122"/>
            </a:endParaRPr>
          </a:p>
        </p:txBody>
      </p:sp>
      <p:pic>
        <p:nvPicPr>
          <p:cNvPr id="4" name="图片 3"/>
          <p:cNvPicPr/>
          <p:nvPr>
            <p:custDataLst>
              <p:tags r:id="rId1"/>
            </p:custDataLst>
          </p:nvPr>
        </p:nvPicPr>
        <p:blipFill>
          <a:blip r:embed="rId2"/>
          <a:stretch>
            <a:fillRect/>
          </a:stretch>
        </p:blipFill>
        <p:spPr>
          <a:xfrm>
            <a:off x="6498590" y="1998345"/>
            <a:ext cx="4918075" cy="3144520"/>
          </a:xfrm>
          <a:prstGeom prst="rect">
            <a:avLst/>
          </a:prstGeom>
        </p:spPr>
      </p:pic>
    </p:spTree>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0045" y="704215"/>
            <a:ext cx="71735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721485" y="1926590"/>
            <a:ext cx="4164965" cy="2306955"/>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（二）组织准备</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知识储备</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讲解材料准备</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设备检查</a:t>
            </a:r>
            <a:endParaRPr lang="zh-CN" altLang="en-US" sz="2400" dirty="0">
              <a:latin typeface="隶书" panose="02010509060101010101" pitchFamily="49" charset="-122"/>
              <a:ea typeface="隶书" panose="02010509060101010101" pitchFamily="49" charset="-122"/>
            </a:endParaRPr>
          </a:p>
        </p:txBody>
      </p:sp>
      <p:pic>
        <p:nvPicPr>
          <p:cNvPr id="4" name="图片 3"/>
          <p:cNvPicPr/>
          <p:nvPr>
            <p:custDataLst>
              <p:tags r:id="rId1"/>
            </p:custDataLst>
          </p:nvPr>
        </p:nvPicPr>
        <p:blipFill>
          <a:blip r:embed="rId2"/>
          <a:stretch>
            <a:fillRect/>
          </a:stretch>
        </p:blipFill>
        <p:spPr>
          <a:xfrm>
            <a:off x="5436870" y="1998345"/>
            <a:ext cx="4918075" cy="3144520"/>
          </a:xfrm>
          <a:prstGeom prst="rect">
            <a:avLst/>
          </a:prstGeom>
        </p:spPr>
      </p:pic>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marL="341630" indent="-341630" defTabSz="913130" eaLnBrk="1" hangingPunct="1">
              <a:spcBef>
                <a:spcPct val="100000"/>
              </a:spcBef>
            </a:pPr>
            <a:r>
              <a:rPr lang="zh-CN" altLang="en-US" sz="4000" b="1"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解析：</a:t>
            </a:r>
            <a:r>
              <a:rPr lang="zh-CN" altLang="en-US" sz="4000" b="1"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 </a:t>
            </a:r>
            <a:endParaRPr lang="zh-CN" altLang="en-US" sz="4000" b="1"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615950" y="1813560"/>
            <a:ext cx="11038205" cy="3230880"/>
          </a:xfrm>
          <a:prstGeom prst="rect">
            <a:avLst/>
          </a:prstGeom>
          <a:noFill/>
        </p:spPr>
        <p:txBody>
          <a:bodyPr wrap="square" rtlCol="0" anchor="t">
            <a:noAutofit/>
          </a:bodyPr>
          <a:lstStyle/>
          <a:p>
            <a:pPr eaLnBrk="1" hangingPunct="1">
              <a:lnSpc>
                <a:spcPct val="150000"/>
              </a:lnSpc>
              <a:spcBef>
                <a:spcPct val="20000"/>
              </a:spcBef>
              <a:spcAft>
                <a:spcPct val="10000"/>
              </a:spcAft>
            </a:pP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经投诉受理机构工作人员充分沟通协调，旅行社承认安排欠合理，向游客致歉。游客表示理解，并达成和解。旅行社对导游进行了批评教育并处罚，同时录入旅行社导游评分记录；向每位游客提供</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300</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元作为补偿，并赠送每位游客</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200</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元旅游券。游客对处理结果表示满意。</a:t>
            </a:r>
            <a:endPar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0045" y="675005"/>
            <a:ext cx="71735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二、景区讲解礼仪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30045" y="1167765"/>
            <a:ext cx="4164965" cy="4523105"/>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（一）讲解接待礼仪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迎接礼仪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引导礼仪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介绍礼仪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（二）讲解艺术运用礼仪</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语言艺术</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情感表达艺术</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文化内涵传递艺术</a:t>
            </a:r>
            <a:endParaRPr lang="zh-CN" altLang="en-US" sz="2400" dirty="0">
              <a:latin typeface="隶书" panose="02010509060101010101" pitchFamily="49" charset="-122"/>
              <a:ea typeface="隶书" panose="02010509060101010101" pitchFamily="49" charset="-122"/>
            </a:endParaRPr>
          </a:p>
        </p:txBody>
      </p:sp>
      <p:pic>
        <p:nvPicPr>
          <p:cNvPr id="3" name="图片 2"/>
          <p:cNvPicPr/>
          <p:nvPr>
            <p:custDataLst>
              <p:tags r:id="rId1"/>
            </p:custDataLst>
          </p:nvPr>
        </p:nvPicPr>
        <p:blipFill>
          <a:blip r:embed="rId2"/>
          <a:stretch>
            <a:fillRect/>
          </a:stretch>
        </p:blipFill>
        <p:spPr>
          <a:xfrm>
            <a:off x="5795010" y="1866265"/>
            <a:ext cx="5080000" cy="3378200"/>
          </a:xfrm>
          <a:prstGeom prst="rect">
            <a:avLst/>
          </a:prstGeom>
        </p:spPr>
      </p:pic>
    </p:spTree>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0045" y="713740"/>
            <a:ext cx="71735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三、景区讲解突发事件处理礼仪</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440180" y="1801495"/>
            <a:ext cx="4655185"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（一）游客突发疾病</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（二）游客对讲解内容提出异议</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（三）讲解设备突发故障</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zh-CN" altLang="en-US" sz="2400" dirty="0">
                <a:latin typeface="隶书" panose="02010509060101010101" pitchFamily="49" charset="-122"/>
                <a:ea typeface="隶书" panose="02010509060101010101" pitchFamily="49" charset="-122"/>
              </a:rPr>
              <a:t>（四）遇到恶劣天气</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endParaRPr lang="zh-CN" altLang="en-US" sz="2400" dirty="0">
              <a:latin typeface="隶书" panose="02010509060101010101" pitchFamily="49" charset="-122"/>
              <a:ea typeface="隶书" panose="02010509060101010101" pitchFamily="49" charset="-122"/>
            </a:endParaRPr>
          </a:p>
        </p:txBody>
      </p:sp>
      <p:pic>
        <p:nvPicPr>
          <p:cNvPr id="4" name="图片 3"/>
          <p:cNvPicPr/>
          <p:nvPr>
            <p:custDataLst>
              <p:tags r:id="rId1"/>
            </p:custDataLst>
          </p:nvPr>
        </p:nvPicPr>
        <p:blipFill>
          <a:blip r:embed="rId2"/>
          <a:stretch>
            <a:fillRect/>
          </a:stretch>
        </p:blipFill>
        <p:spPr>
          <a:xfrm>
            <a:off x="6435090" y="1801495"/>
            <a:ext cx="3762375" cy="2852420"/>
          </a:xfrm>
          <a:prstGeom prst="rect">
            <a:avLst/>
          </a:prstGeom>
        </p:spPr>
      </p:pic>
    </p:spTree>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630045" y="713740"/>
            <a:ext cx="203009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总结：</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2" name="图片 1"/>
          <p:cNvPicPr/>
          <p:nvPr/>
        </p:nvPicPr>
        <p:blipFill>
          <a:blip r:embed="rId1"/>
          <a:stretch>
            <a:fillRect/>
          </a:stretch>
        </p:blipFill>
        <p:spPr>
          <a:xfrm>
            <a:off x="2972435" y="1358900"/>
            <a:ext cx="6246495" cy="4457700"/>
          </a:xfrm>
          <a:prstGeom prst="rect">
            <a:avLst/>
          </a:prstGeom>
        </p:spPr>
      </p:pic>
    </p:spTree>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18863" y="1358982"/>
            <a:ext cx="1865538" cy="4730906"/>
          </a:xfrm>
          <a:prstGeom prst="rect">
            <a:avLst/>
          </a:prstGeom>
        </p:spPr>
      </p:pic>
      <p:pic>
        <p:nvPicPr>
          <p:cNvPr id="4" name="图片 3"/>
          <p:cNvPicPr>
            <a:picLocks noChangeAspect="1"/>
          </p:cNvPicPr>
          <p:nvPr/>
        </p:nvPicPr>
        <p:blipFill>
          <a:blip r:embed="rId2"/>
          <a:stretch>
            <a:fillRect/>
          </a:stretch>
        </p:blipFill>
        <p:spPr>
          <a:xfrm>
            <a:off x="7870190" y="1978025"/>
            <a:ext cx="3775710" cy="2901950"/>
          </a:xfrm>
          <a:prstGeom prst="rect">
            <a:avLst/>
          </a:prstGeom>
        </p:spPr>
      </p:pic>
      <p:sp>
        <p:nvSpPr>
          <p:cNvPr id="6" name="文本框 5"/>
          <p:cNvSpPr txBox="1"/>
          <p:nvPr/>
        </p:nvSpPr>
        <p:spPr>
          <a:xfrm>
            <a:off x="2544445" y="1911350"/>
            <a:ext cx="5080000" cy="3291840"/>
          </a:xfrm>
          <a:prstGeom prst="rect">
            <a:avLst/>
          </a:prstGeom>
        </p:spPr>
        <p:txBody>
          <a:bodyPr>
            <a:spAutoFit/>
          </a:bodyPr>
          <a:p>
            <a:pPr marL="0" indent="0" algn="ctr" defTabSz="266700">
              <a:spcBef>
                <a:spcPct val="0"/>
              </a:spcBef>
              <a:spcAft>
                <a:spcPct val="0"/>
              </a:spcAft>
            </a:pPr>
            <a:r>
              <a:rPr lang="zh-CN" altLang="en-US" sz="1600" b="1">
                <a:latin typeface="宋体" panose="02010600030101010101" pitchFamily="2" charset="-122"/>
                <a:ea typeface="宋体" panose="02010600030101010101" pitchFamily="2" charset="-122"/>
              </a:rPr>
              <a:t>民族待客礼仪模拟练习</a:t>
            </a:r>
            <a:endParaRPr lang="zh-CN" altLang="en-US" sz="16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zh-CN" altLang="en-US" sz="1600">
                <a:latin typeface="楷体" panose="02010609060101010101" charset="-122"/>
                <a:ea typeface="楷体" panose="02010609060101010101" charset="-122"/>
              </a:rPr>
              <a:t>每个民族的礼仪、习俗和禁忌都是有所不同的。对于旅游职业人员的待客礼仪有着规范化的要求，熟知各个少数民族的礼仪习俗并能够运用于实践中，需要通过训练发现问题并改进，从而提高旅游职业人员在接待过程中的服务水平。</a:t>
            </a:r>
            <a:endParaRPr lang="zh-CN" altLang="en-US" sz="1600">
              <a:latin typeface="楷体" panose="02010609060101010101" charset="-122"/>
              <a:ea typeface="楷体" panose="02010609060101010101" charset="-122"/>
            </a:endParaRPr>
          </a:p>
          <a:p>
            <a:pPr marL="0" indent="267970" algn="just" defTabSz="266700">
              <a:spcBef>
                <a:spcPct val="0"/>
              </a:spcBef>
              <a:spcAft>
                <a:spcPct val="0"/>
              </a:spcAft>
            </a:pPr>
            <a:r>
              <a:rPr lang="zh-CN" altLang="en-US" sz="1600" b="1">
                <a:latin typeface="楷体" panose="02010609060101010101" charset="-122"/>
                <a:ea typeface="楷体" panose="02010609060101010101" charset="-122"/>
              </a:rPr>
              <a:t>训练要求</a:t>
            </a:r>
            <a:endParaRPr lang="zh-CN" altLang="en-US" sz="1600" b="1">
              <a:latin typeface="楷体" panose="02010609060101010101" charset="-122"/>
              <a:ea typeface="楷体" panose="02010609060101010101" charset="-122"/>
            </a:endParaRPr>
          </a:p>
          <a:p>
            <a:pPr marL="0" indent="266700" algn="just" defTabSz="266700">
              <a:spcBef>
                <a:spcPct val="0"/>
              </a:spcBef>
              <a:spcAft>
                <a:spcPct val="0"/>
              </a:spcAft>
            </a:pPr>
            <a:r>
              <a:rPr lang="en-US" altLang="zh-CN" sz="1600">
                <a:latin typeface="楷体" panose="02010609060101010101" charset="-122"/>
                <a:ea typeface="楷体" panose="02010609060101010101" charset="-122"/>
              </a:rPr>
              <a:t>1.</a:t>
            </a:r>
            <a:r>
              <a:rPr lang="zh-CN" altLang="en-US" sz="1600">
                <a:latin typeface="楷体" panose="02010609060101010101" charset="-122"/>
                <a:ea typeface="楷体" panose="02010609060101010101" charset="-122"/>
              </a:rPr>
              <a:t>学生自由组合（</a:t>
            </a:r>
            <a:r>
              <a:rPr lang="en-US" altLang="zh-CN" sz="1600">
                <a:latin typeface="楷体" panose="02010609060101010101" charset="-122"/>
                <a:ea typeface="楷体" panose="02010609060101010101" charset="-122"/>
              </a:rPr>
              <a:t>4-6</a:t>
            </a:r>
            <a:r>
              <a:rPr lang="zh-CN" altLang="en-US" sz="1600">
                <a:latin typeface="楷体" panose="02010609060101010101" charset="-122"/>
                <a:ea typeface="楷体" panose="02010609060101010101" charset="-122"/>
              </a:rPr>
              <a:t>人为宜），小组分工合作；</a:t>
            </a:r>
            <a:endParaRPr lang="zh-CN" altLang="en-US" sz="1600">
              <a:latin typeface="楷体" panose="02010609060101010101" charset="-122"/>
              <a:ea typeface="楷体" panose="02010609060101010101" charset="-122"/>
            </a:endParaRPr>
          </a:p>
          <a:p>
            <a:pPr marL="0" indent="266700" algn="just" defTabSz="266700">
              <a:spcBef>
                <a:spcPct val="0"/>
              </a:spcBef>
              <a:spcAft>
                <a:spcPct val="0"/>
              </a:spcAft>
            </a:pPr>
            <a:r>
              <a:rPr lang="en-US" altLang="zh-CN" sz="1600">
                <a:latin typeface="楷体" panose="02010609060101010101" charset="-122"/>
                <a:ea typeface="楷体" panose="02010609060101010101" charset="-122"/>
              </a:rPr>
              <a:t>2.</a:t>
            </a:r>
            <a:r>
              <a:rPr lang="zh-CN" altLang="en-US" sz="1600">
                <a:latin typeface="楷体" panose="02010609060101010101" charset="-122"/>
                <a:ea typeface="楷体" panose="02010609060101010101" charset="-122"/>
              </a:rPr>
              <a:t>设置一个情境，学生分别扮演旅游职业人员和少数民族客人，写好剧本，演一段情景剧；</a:t>
            </a:r>
            <a:endParaRPr lang="zh-CN" altLang="en-US" sz="1600">
              <a:latin typeface="楷体" panose="02010609060101010101" charset="-122"/>
              <a:ea typeface="楷体" panose="02010609060101010101" charset="-122"/>
            </a:endParaRPr>
          </a:p>
          <a:p>
            <a:pPr marL="0" indent="266700" algn="just" defTabSz="266700">
              <a:spcBef>
                <a:spcPct val="0"/>
              </a:spcBef>
              <a:spcAft>
                <a:spcPct val="0"/>
              </a:spcAft>
            </a:pPr>
            <a:r>
              <a:rPr lang="en-US" altLang="zh-CN" sz="1600">
                <a:latin typeface="楷体" panose="02010609060101010101" charset="-122"/>
                <a:ea typeface="楷体" panose="02010609060101010101" charset="-122"/>
              </a:rPr>
              <a:t>3.</a:t>
            </a:r>
            <a:r>
              <a:rPr lang="zh-CN" altLang="en-US" sz="1600">
                <a:latin typeface="楷体" panose="02010609060101010101" charset="-122"/>
                <a:ea typeface="楷体" panose="02010609060101010101" charset="-122"/>
              </a:rPr>
              <a:t>在表演中设置错误环节请其他小组同学来指出并提出正确的解决方法；</a:t>
            </a:r>
            <a:endParaRPr lang="zh-CN" altLang="en-US" sz="1600">
              <a:latin typeface="楷体" panose="02010609060101010101" charset="-122"/>
              <a:ea typeface="楷体" panose="02010609060101010101" charset="-122"/>
            </a:endParaRPr>
          </a:p>
          <a:p>
            <a:pPr marL="0" indent="266700" algn="just" defTabSz="266700">
              <a:spcBef>
                <a:spcPct val="0"/>
              </a:spcBef>
              <a:spcAft>
                <a:spcPct val="0"/>
              </a:spcAft>
            </a:pPr>
            <a:r>
              <a:rPr lang="en-US" altLang="zh-CN" sz="1600">
                <a:latin typeface="楷体" panose="02010609060101010101" charset="-122"/>
                <a:ea typeface="楷体" panose="02010609060101010101" charset="-122"/>
              </a:rPr>
              <a:t>4.</a:t>
            </a:r>
            <a:r>
              <a:rPr lang="zh-CN" altLang="en-US" sz="1600">
                <a:latin typeface="楷体" panose="02010609060101010101" charset="-122"/>
                <a:ea typeface="楷体" panose="02010609060101010101" charset="-122"/>
              </a:rPr>
              <a:t>其他小组的同学评价本组表现并打分。</a:t>
            </a:r>
            <a:endParaRPr lang="zh-CN" altLang="en-US" sz="1600">
              <a:latin typeface="楷体" panose="02010609060101010101" charset="-122"/>
              <a:ea typeface="楷体" panose="02010609060101010101" charset="-122"/>
            </a:endParaRPr>
          </a:p>
        </p:txBody>
      </p:sp>
    </p:spTree>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8802" name="标题"/>
          <p:cNvSpPr/>
          <p:nvPr/>
        </p:nvSpPr>
        <p:spPr>
          <a:xfrm>
            <a:off x="632143" y="678421"/>
            <a:ext cx="10252709" cy="119458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sz="6000" kern="1200">
                <a:solidFill>
                  <a:schemeClr val="lt1">
                    <a:lumMod val="100000"/>
                  </a:schemeClr>
                </a:solidFill>
                <a:latin typeface="+mj-ea"/>
                <a:ea typeface="+mj-ea"/>
                <a:cs typeface="+mj-cs"/>
              </a:defRPr>
            </a:lvl1pPr>
          </a:lstStyle>
          <a:p>
            <a:r>
              <a:rPr lang="zh-CN" altLang="en-US">
                <a:solidFill>
                  <a:schemeClr val="accent1">
                    <a:lumMod val="75000"/>
                  </a:schemeClr>
                </a:solidFill>
              </a:rPr>
              <a:t>目录</a:t>
            </a:r>
            <a:endParaRPr lang="zh-CN" altLang="en-US">
              <a:solidFill>
                <a:schemeClr val="accent1">
                  <a:lumMod val="75000"/>
                </a:schemeClr>
              </a:solidFill>
            </a:endParaRPr>
          </a:p>
        </p:txBody>
      </p:sp>
      <p:sp>
        <p:nvSpPr>
          <p:cNvPr id="1048804" name="序号"/>
          <p:cNvSpPr/>
          <p:nvPr/>
        </p:nvSpPr>
        <p:spPr>
          <a:xfrm>
            <a:off x="1275918" y="2436409"/>
            <a:ext cx="687600" cy="687600"/>
          </a:xfrm>
          <a:prstGeom prst="ellipse">
            <a:avLst/>
          </a:prstGeom>
          <a:gradFill>
            <a:gsLst>
              <a:gs pos="0">
                <a:schemeClr val="accent1">
                  <a:alpha val="100000"/>
                  <a:lumMod val="75000"/>
                </a:schemeClr>
              </a:gs>
              <a:gs pos="100000">
                <a:schemeClr val="accent1">
                  <a:alpha val="100000"/>
                  <a:lumMod val="5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r>
              <a:rPr lang="en-US" sz="2600" dirty="0">
                <a:solidFill>
                  <a:schemeClr val="lt1">
                    <a:lumMod val="100000"/>
                  </a:schemeClr>
                </a:solidFill>
                <a:latin typeface="MiSans Bold"/>
                <a:sym typeface="+mn-ea"/>
              </a:rPr>
              <a:t>01</a:t>
            </a:r>
            <a:endParaRPr lang="en-US" sz="2600" dirty="0">
              <a:solidFill>
                <a:schemeClr val="lt1">
                  <a:lumMod val="100000"/>
                </a:schemeClr>
              </a:solidFill>
              <a:latin typeface="MiSans Bold"/>
              <a:sym typeface="+mn-ea"/>
            </a:endParaRPr>
          </a:p>
        </p:txBody>
      </p:sp>
      <p:sp>
        <p:nvSpPr>
          <p:cNvPr id="1048806" name="项标题"/>
          <p:cNvSpPr/>
          <p:nvPr/>
        </p:nvSpPr>
        <p:spPr>
          <a:xfrm>
            <a:off x="2293338" y="2528209"/>
            <a:ext cx="3540202" cy="50400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rPr>
              <a:t>导游服务</a:t>
            </a:r>
            <a:r>
              <a:rPr lang="zh-CN" altLang="en-US" sz="2600" b="1" spc="300" dirty="0">
                <a:solidFill>
                  <a:schemeClr val="tx2"/>
                </a:solidFill>
              </a:rPr>
              <a:t>礼仪</a:t>
            </a:r>
            <a:endParaRPr lang="zh-CN" altLang="en-US" sz="2600" b="1" spc="300" dirty="0">
              <a:solidFill>
                <a:schemeClr val="tx2"/>
              </a:solidFill>
            </a:endParaRPr>
          </a:p>
        </p:txBody>
      </p:sp>
      <p:sp>
        <p:nvSpPr>
          <p:cNvPr id="1048808" name="序号"/>
          <p:cNvSpPr/>
          <p:nvPr/>
        </p:nvSpPr>
        <p:spPr>
          <a:xfrm>
            <a:off x="1275918" y="3559978"/>
            <a:ext cx="687600" cy="687600"/>
          </a:xfrm>
          <a:prstGeom prst="ellipse">
            <a:avLst/>
          </a:prstGeom>
          <a:gradFill>
            <a:gsLst>
              <a:gs pos="0">
                <a:schemeClr val="accent1">
                  <a:alpha val="100000"/>
                  <a:lumMod val="75000"/>
                </a:schemeClr>
              </a:gs>
              <a:gs pos="100000">
                <a:schemeClr val="accent1">
                  <a:alpha val="100000"/>
                  <a:lumMod val="5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r>
              <a:rPr lang="en-US" sz="2600" dirty="0">
                <a:solidFill>
                  <a:schemeClr val="lt1">
                    <a:lumMod val="100000"/>
                  </a:schemeClr>
                </a:solidFill>
                <a:latin typeface="MiSans Bold"/>
                <a:sym typeface="+mn-ea"/>
              </a:rPr>
              <a:t>03</a:t>
            </a:r>
            <a:endParaRPr lang="en-US" sz="2600" dirty="0">
              <a:solidFill>
                <a:schemeClr val="lt1">
                  <a:lumMod val="100000"/>
                </a:schemeClr>
              </a:solidFill>
              <a:latin typeface="MiSans Bold"/>
              <a:sym typeface="+mn-ea"/>
            </a:endParaRPr>
          </a:p>
        </p:txBody>
      </p:sp>
      <p:sp>
        <p:nvSpPr>
          <p:cNvPr id="1048810" name="项标题"/>
          <p:cNvSpPr/>
          <p:nvPr/>
        </p:nvSpPr>
        <p:spPr>
          <a:xfrm>
            <a:off x="2293338" y="3651778"/>
            <a:ext cx="3540202" cy="50400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rPr>
              <a:t>交通出行</a:t>
            </a:r>
            <a:r>
              <a:rPr lang="zh-CN" altLang="en-US" sz="2600" b="1" spc="300" dirty="0">
                <a:solidFill>
                  <a:schemeClr val="tx2"/>
                </a:solidFill>
              </a:rPr>
              <a:t>礼仪</a:t>
            </a:r>
            <a:endParaRPr lang="zh-CN" altLang="en-US" sz="2600" b="1" spc="300" dirty="0">
              <a:solidFill>
                <a:schemeClr val="tx2"/>
              </a:solidFill>
            </a:endParaRPr>
          </a:p>
        </p:txBody>
      </p:sp>
      <p:sp>
        <p:nvSpPr>
          <p:cNvPr id="1048812" name="序号"/>
          <p:cNvSpPr/>
          <p:nvPr/>
        </p:nvSpPr>
        <p:spPr>
          <a:xfrm>
            <a:off x="5521896" y="2372909"/>
            <a:ext cx="687600" cy="687600"/>
          </a:xfrm>
          <a:prstGeom prst="ellipse">
            <a:avLst/>
          </a:prstGeom>
          <a:gradFill>
            <a:gsLst>
              <a:gs pos="0">
                <a:schemeClr val="accent1">
                  <a:alpha val="100000"/>
                  <a:lumMod val="75000"/>
                </a:schemeClr>
              </a:gs>
              <a:gs pos="100000">
                <a:schemeClr val="accent1">
                  <a:alpha val="100000"/>
                  <a:lumMod val="5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r>
              <a:rPr lang="en-US" sz="2600" dirty="0">
                <a:solidFill>
                  <a:schemeClr val="lt1">
                    <a:lumMod val="100000"/>
                  </a:schemeClr>
                </a:solidFill>
                <a:latin typeface="MiSans Bold"/>
                <a:sym typeface="+mn-ea"/>
              </a:rPr>
              <a:t>02</a:t>
            </a:r>
            <a:endParaRPr lang="en-US" sz="2600" dirty="0">
              <a:solidFill>
                <a:schemeClr val="lt1">
                  <a:lumMod val="100000"/>
                </a:schemeClr>
              </a:solidFill>
              <a:latin typeface="MiSans Bold"/>
              <a:sym typeface="+mn-ea"/>
            </a:endParaRPr>
          </a:p>
        </p:txBody>
      </p:sp>
      <p:sp>
        <p:nvSpPr>
          <p:cNvPr id="1048814" name="项标题"/>
          <p:cNvSpPr/>
          <p:nvPr/>
        </p:nvSpPr>
        <p:spPr>
          <a:xfrm>
            <a:off x="6539316" y="2464709"/>
            <a:ext cx="3540202" cy="50400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rPr>
              <a:t>游客中心服务</a:t>
            </a:r>
            <a:r>
              <a:rPr lang="zh-CN" altLang="en-US" sz="2600" b="1" spc="300" dirty="0">
                <a:solidFill>
                  <a:schemeClr val="tx2"/>
                </a:solidFill>
              </a:rPr>
              <a:t>礼仪</a:t>
            </a:r>
            <a:endParaRPr lang="zh-CN" altLang="en-US" sz="2600" b="1" spc="300" dirty="0">
              <a:solidFill>
                <a:schemeClr val="tx2"/>
              </a:solidFill>
            </a:endParaRPr>
          </a:p>
        </p:txBody>
      </p:sp>
      <p:sp>
        <p:nvSpPr>
          <p:cNvPr id="1048816" name="序号"/>
          <p:cNvSpPr/>
          <p:nvPr/>
        </p:nvSpPr>
        <p:spPr>
          <a:xfrm>
            <a:off x="5521896" y="3496478"/>
            <a:ext cx="687600" cy="687600"/>
          </a:xfrm>
          <a:prstGeom prst="ellipse">
            <a:avLst/>
          </a:prstGeom>
          <a:gradFill>
            <a:gsLst>
              <a:gs pos="0">
                <a:schemeClr val="accent1">
                  <a:alpha val="100000"/>
                  <a:lumMod val="75000"/>
                </a:schemeClr>
              </a:gs>
              <a:gs pos="100000">
                <a:schemeClr val="accent1">
                  <a:alpha val="100000"/>
                  <a:lumMod val="5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r>
              <a:rPr lang="en-US" sz="2600" dirty="0">
                <a:solidFill>
                  <a:schemeClr val="lt1">
                    <a:lumMod val="100000"/>
                  </a:schemeClr>
                </a:solidFill>
                <a:latin typeface="MiSans Bold"/>
                <a:sym typeface="+mn-ea"/>
              </a:rPr>
              <a:t>04</a:t>
            </a:r>
            <a:endParaRPr lang="en-US" sz="2600" dirty="0">
              <a:solidFill>
                <a:schemeClr val="lt1">
                  <a:lumMod val="100000"/>
                </a:schemeClr>
              </a:solidFill>
              <a:latin typeface="MiSans Bold"/>
              <a:sym typeface="+mn-ea"/>
            </a:endParaRPr>
          </a:p>
        </p:txBody>
      </p:sp>
      <p:sp>
        <p:nvSpPr>
          <p:cNvPr id="1048818" name="项标题"/>
          <p:cNvSpPr/>
          <p:nvPr/>
        </p:nvSpPr>
        <p:spPr>
          <a:xfrm>
            <a:off x="6539316" y="3588278"/>
            <a:ext cx="3540202" cy="50400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rPr>
              <a:t>景区讲解服务</a:t>
            </a:r>
            <a:r>
              <a:rPr lang="zh-CN" altLang="en-US" sz="2600" b="1" spc="300" dirty="0">
                <a:solidFill>
                  <a:schemeClr val="tx2"/>
                </a:solidFill>
              </a:rPr>
              <a:t>礼仪</a:t>
            </a:r>
            <a:endParaRPr lang="zh-CN" altLang="en-US" sz="2600" b="1" spc="300" dirty="0">
              <a:solidFill>
                <a:schemeClr val="tx2"/>
              </a:solidFill>
            </a:endParaRPr>
          </a:p>
        </p:txBody>
      </p:sp>
    </p:spTree>
  </p:cSld>
  <p:clrMapOvr>
    <a:masterClrMapping/>
  </p:clrMapOvr>
  <p:transition spd="slow" advClick="0" advTm="0">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8860" name="标题"/>
          <p:cNvSpPr/>
          <p:nvPr>
            <p:ph type="title"/>
          </p:nvPr>
        </p:nvSpPr>
        <p:spPr>
          <a:xfrm>
            <a:off x="1676400" y="2326005"/>
            <a:ext cx="10515600" cy="1600835"/>
          </a:xfrm>
        </p:spPr>
        <p:txBody>
          <a:bodyPr/>
          <a:p>
            <a:r>
              <a:rPr lang="en-US" altLang="zh-CN" b="1" spc="300" dirty="0">
                <a:solidFill>
                  <a:schemeClr val="tx2"/>
                </a:solidFill>
                <a:sym typeface="+mn-ea"/>
              </a:rPr>
              <a:t>01 </a:t>
            </a:r>
            <a:r>
              <a:rPr lang="zh-CN" altLang="en-US" b="1" spc="300" dirty="0">
                <a:solidFill>
                  <a:schemeClr val="tx2"/>
                </a:solidFill>
                <a:sym typeface="+mn-ea"/>
              </a:rPr>
              <a:t>导游服务礼仪</a:t>
            </a:r>
            <a:endParaRPr lang="zh-CN" altLang="en-US"/>
          </a:p>
        </p:txBody>
      </p:sp>
    </p:spTree>
    <p:custDataLst>
      <p:tags r:id="rId1"/>
    </p:custDataLst>
  </p:cSld>
  <p:clrMapOvr>
    <a:masterClrMapping/>
  </p:clrMapOvr>
  <p:transition spd="slow" advClick="0" advTm="0">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312" y="720589"/>
            <a:ext cx="308197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841500" y="1902460"/>
            <a:ext cx="4397375" cy="341503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（一）导游职业形象准备</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着装整洁得体</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佩戴导游</a:t>
            </a:r>
            <a:r>
              <a:rPr lang="zh-CN" altLang="en-US" sz="2400" dirty="0">
                <a:latin typeface="隶书" panose="02010509060101010101" pitchFamily="49" charset="-122"/>
                <a:ea typeface="隶书" panose="02010509060101010101" pitchFamily="49" charset="-122"/>
              </a:rPr>
              <a:t>证</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保持</a:t>
            </a:r>
            <a:r>
              <a:rPr lang="en-US" altLang="zh-CN" sz="2400" dirty="0">
                <a:latin typeface="隶书" panose="02010509060101010101" pitchFamily="49" charset="-122"/>
                <a:ea typeface="隶书" panose="02010509060101010101" pitchFamily="49" charset="-122"/>
              </a:rPr>
              <a:t>卫生</a:t>
            </a:r>
            <a:r>
              <a:rPr lang="zh-CN" altLang="en-US" sz="2400" dirty="0">
                <a:latin typeface="隶书" panose="02010509060101010101" pitchFamily="49" charset="-122"/>
                <a:ea typeface="隶书" panose="02010509060101010101" pitchFamily="49" charset="-122"/>
              </a:rPr>
              <a:t>卫生</a:t>
            </a:r>
            <a:endParaRPr lang="en-US" altLang="zh-CN" sz="2400" dirty="0">
              <a:latin typeface="隶书" panose="02010509060101010101" pitchFamily="49" charset="-122"/>
              <a:ea typeface="隶书" panose="02010509060101010101" pitchFamily="49" charset="-122"/>
            </a:endParaRPr>
          </a:p>
          <a:p>
            <a:pPr algn="l" fontAlgn="base">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a:p>
            <a:pPr indent="0" fontAlgn="base">
              <a:spcBef>
                <a:spcPct val="0"/>
              </a:spcBef>
              <a:spcAft>
                <a:spcPct val="0"/>
              </a:spcAft>
              <a:buFont typeface="Wingdings" panose="05000000000000000000" pitchFamily="2" charset="2"/>
              <a:buNone/>
            </a:pPr>
            <a:endParaRPr lang="zh-CN" altLang="en-US" sz="2400" dirty="0">
              <a:solidFill>
                <a:schemeClr val="bg1"/>
              </a:solidFill>
              <a:latin typeface="隶书" panose="02010509060101010101" pitchFamily="49" charset="-122"/>
              <a:ea typeface="隶书" panose="02010509060101010101" pitchFamily="49" charset="-122"/>
            </a:endParaRPr>
          </a:p>
          <a:p>
            <a:pPr indent="0" fontAlgn="base">
              <a:spcBef>
                <a:spcPct val="0"/>
              </a:spcBef>
              <a:spcAft>
                <a:spcPct val="0"/>
              </a:spcAft>
              <a:buFont typeface="Wingdings" panose="05000000000000000000" pitchFamily="2" charset="2"/>
              <a:buNone/>
            </a:pPr>
            <a:endParaRPr lang="zh-CN" altLang="en-US" sz="2400" dirty="0">
              <a:solidFill>
                <a:schemeClr val="bg1"/>
              </a:solidFill>
              <a:latin typeface="隶书" panose="02010509060101010101" pitchFamily="49" charset="-122"/>
              <a:ea typeface="隶书" panose="02010509060101010101" pitchFamily="49" charset="-122"/>
            </a:endParaRPr>
          </a:p>
        </p:txBody>
      </p:sp>
      <p:pic>
        <p:nvPicPr>
          <p:cNvPr id="7" name="图片 6"/>
          <p:cNvPicPr>
            <a:picLocks noChangeAspect="1"/>
          </p:cNvPicPr>
          <p:nvPr>
            <p:custDataLst>
              <p:tags r:id="rId1"/>
            </p:custDataLst>
          </p:nvPr>
        </p:nvPicPr>
        <p:blipFill>
          <a:blip r:embed="rId2"/>
          <a:stretch>
            <a:fillRect/>
          </a:stretch>
        </p:blipFill>
        <p:spPr>
          <a:xfrm>
            <a:off x="6896735" y="1067435"/>
            <a:ext cx="2909570" cy="4164330"/>
          </a:xfrm>
          <a:prstGeom prst="rect">
            <a:avLst/>
          </a:prstGeom>
        </p:spPr>
      </p:pic>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312" y="660264"/>
            <a:ext cx="308197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84020" y="1939925"/>
            <a:ext cx="4164965" cy="341503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（二）导游上团物质准备</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证件及必备物品</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结算票据和费用</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a:t>
            </a:r>
            <a:r>
              <a:rPr lang="zh-CN" altLang="en-US" sz="2400" dirty="0">
                <a:latin typeface="隶书" panose="02010509060101010101" pitchFamily="49" charset="-122"/>
                <a:ea typeface="隶书" panose="02010509060101010101" pitchFamily="49" charset="-122"/>
              </a:rPr>
              <a:t>返程交通票据</a:t>
            </a:r>
            <a:endParaRPr lang="zh-CN" altLang="en-US" sz="2400" dirty="0">
              <a:latin typeface="隶书" panose="02010509060101010101" pitchFamily="49" charset="-122"/>
              <a:ea typeface="隶书" panose="02010509060101010101" pitchFamily="49" charset="-122"/>
            </a:endParaRPr>
          </a:p>
          <a:p>
            <a:pPr algn="l" fontAlgn="base">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a:p>
            <a:pPr indent="0" fontAlgn="base">
              <a:spcBef>
                <a:spcPct val="0"/>
              </a:spcBef>
              <a:spcAft>
                <a:spcPct val="0"/>
              </a:spcAft>
              <a:buFont typeface="Wingdings" panose="05000000000000000000" pitchFamily="2" charset="2"/>
              <a:buNone/>
            </a:pPr>
            <a:endParaRPr lang="zh-CN" altLang="en-US" sz="2400" dirty="0">
              <a:solidFill>
                <a:schemeClr val="bg1"/>
              </a:solidFill>
              <a:latin typeface="隶书" panose="02010509060101010101" pitchFamily="49" charset="-122"/>
              <a:ea typeface="隶书" panose="02010509060101010101" pitchFamily="49" charset="-122"/>
            </a:endParaRPr>
          </a:p>
          <a:p>
            <a:pPr indent="0" fontAlgn="base">
              <a:spcBef>
                <a:spcPct val="0"/>
              </a:spcBef>
              <a:spcAft>
                <a:spcPct val="0"/>
              </a:spcAft>
              <a:buFont typeface="Wingdings" panose="05000000000000000000" pitchFamily="2" charset="2"/>
              <a:buNone/>
            </a:pPr>
            <a:endParaRPr lang="zh-CN" altLang="en-US" sz="2400" dirty="0">
              <a:solidFill>
                <a:schemeClr val="bg1"/>
              </a:solidFill>
              <a:latin typeface="隶书" panose="02010509060101010101" pitchFamily="49" charset="-122"/>
              <a:ea typeface="隶书" panose="02010509060101010101" pitchFamily="49" charset="-122"/>
            </a:endParaRPr>
          </a:p>
        </p:txBody>
      </p:sp>
      <p:pic>
        <p:nvPicPr>
          <p:cNvPr id="93" name="图片 92"/>
          <p:cNvPicPr/>
          <p:nvPr>
            <p:custDataLst>
              <p:tags r:id="rId1"/>
            </p:custDataLst>
          </p:nvPr>
        </p:nvPicPr>
        <p:blipFill>
          <a:blip r:embed="rId2"/>
          <a:stretch>
            <a:fillRect/>
          </a:stretch>
        </p:blipFill>
        <p:spPr>
          <a:xfrm>
            <a:off x="6096000" y="1840865"/>
            <a:ext cx="4309110" cy="2727325"/>
          </a:xfrm>
          <a:prstGeom prst="rect">
            <a:avLst/>
          </a:prstGeom>
        </p:spPr>
      </p:pic>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312" y="615814"/>
            <a:ext cx="308197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一、准备工作</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805940" y="1998345"/>
            <a:ext cx="4164965"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（三）导游上团前迎接准备</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团队基本情况</a:t>
            </a:r>
            <a:endParaRPr lang="zh-CN" altLang="en-US" sz="2400"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a:t>
            </a:r>
            <a:r>
              <a:rPr lang="zh-CN" altLang="en-US" sz="2400" dirty="0">
                <a:latin typeface="隶书" panose="02010509060101010101" pitchFamily="49" charset="-122"/>
                <a:ea typeface="隶书" panose="02010509060101010101" pitchFamily="49" charset="-122"/>
              </a:rPr>
              <a:t>掌握接待标准</a:t>
            </a:r>
            <a:endParaRPr lang="zh-CN" altLang="en-US" sz="2400" dirty="0">
              <a:latin typeface="隶书" panose="02010509060101010101" pitchFamily="49" charset="-122"/>
              <a:ea typeface="隶书" panose="02010509060101010101" pitchFamily="49" charset="-122"/>
            </a:endParaRPr>
          </a:p>
          <a:p>
            <a:pPr algn="l" fontAlgn="base">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a:p>
            <a:pPr indent="0" fontAlgn="base">
              <a:spcBef>
                <a:spcPct val="0"/>
              </a:spcBef>
              <a:spcAft>
                <a:spcPct val="0"/>
              </a:spcAft>
              <a:buFont typeface="Wingdings" panose="05000000000000000000" pitchFamily="2" charset="2"/>
              <a:buNone/>
            </a:pPr>
            <a:endParaRPr lang="zh-CN" altLang="en-US" sz="2400" dirty="0">
              <a:solidFill>
                <a:schemeClr val="bg1"/>
              </a:solidFill>
              <a:latin typeface="隶书" panose="02010509060101010101" pitchFamily="49" charset="-122"/>
              <a:ea typeface="隶书" panose="02010509060101010101" pitchFamily="49" charset="-122"/>
            </a:endParaRPr>
          </a:p>
          <a:p>
            <a:pPr indent="0" fontAlgn="base">
              <a:spcBef>
                <a:spcPct val="0"/>
              </a:spcBef>
              <a:spcAft>
                <a:spcPct val="0"/>
              </a:spcAft>
              <a:buFont typeface="Wingdings" panose="05000000000000000000" pitchFamily="2" charset="2"/>
              <a:buNone/>
            </a:pPr>
            <a:endParaRPr lang="zh-CN" altLang="en-US" sz="2400" dirty="0">
              <a:solidFill>
                <a:schemeClr val="bg1"/>
              </a:solidFill>
              <a:latin typeface="隶书" panose="02010509060101010101" pitchFamily="49" charset="-122"/>
              <a:ea typeface="隶书" panose="02010509060101010101" pitchFamily="49" charset="-122"/>
            </a:endParaRPr>
          </a:p>
        </p:txBody>
      </p:sp>
      <p:pic>
        <p:nvPicPr>
          <p:cNvPr id="23" name="图片 22"/>
          <p:cNvPicPr>
            <a:picLocks noChangeAspect="1"/>
          </p:cNvPicPr>
          <p:nvPr>
            <p:custDataLst>
              <p:tags r:id="rId1"/>
            </p:custDataLst>
          </p:nvPr>
        </p:nvPicPr>
        <p:blipFill>
          <a:blip r:embed="rId2"/>
          <a:stretch>
            <a:fillRect/>
          </a:stretch>
        </p:blipFill>
        <p:spPr>
          <a:xfrm>
            <a:off x="7072630" y="2018030"/>
            <a:ext cx="3801110" cy="2001520"/>
          </a:xfrm>
          <a:prstGeom prst="rect">
            <a:avLst/>
          </a:prstGeom>
        </p:spPr>
      </p:pic>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699770"/>
            <a:ext cx="4926965" cy="645160"/>
          </a:xfrm>
          <a:prstGeom prst="rect">
            <a:avLst/>
          </a:prstGeom>
          <a:noFill/>
        </p:spPr>
        <p:txBody>
          <a:bodyPr wrap="square" rtlCol="0" anchor="t">
            <a:spAutoFit/>
          </a:bodyPr>
          <a:lstStyle/>
          <a:p>
            <a:pPr eaLnBrk="1" hangingPunct="1">
              <a:spcBef>
                <a:spcPct val="50000"/>
              </a:spcBef>
            </a:pPr>
            <a:r>
              <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二、导游带团礼仪规范</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矩形 4"/>
          <p:cNvSpPr/>
          <p:nvPr/>
        </p:nvSpPr>
        <p:spPr>
          <a:xfrm>
            <a:off x="1614170" y="1566545"/>
            <a:ext cx="4164965" cy="2861310"/>
          </a:xfrm>
          <a:prstGeom prst="rect">
            <a:avLst/>
          </a:prstGeom>
        </p:spPr>
        <p:txBody>
          <a:bodyPr wrap="square">
            <a:spAutoFit/>
          </a:bodyPr>
          <a:lstStyle/>
          <a:p>
            <a:pPr indent="0" fontAlgn="base">
              <a:lnSpc>
                <a:spcPct val="150000"/>
              </a:lnSpc>
              <a:spcBef>
                <a:spcPct val="0"/>
              </a:spcBef>
              <a:spcAft>
                <a:spcPct val="0"/>
              </a:spcAft>
              <a:buFont typeface="Wingdings" panose="05000000000000000000" pitchFamily="2" charset="2"/>
              <a:buNone/>
            </a:pPr>
            <a:r>
              <a:rPr lang="zh-CN" altLang="en-US" sz="2400" b="1" dirty="0">
                <a:latin typeface="隶书" panose="02010509060101010101" pitchFamily="49" charset="-122"/>
                <a:ea typeface="隶书" panose="02010509060101010101" pitchFamily="49" charset="-122"/>
              </a:rPr>
              <a:t>（一）导游接团礼仪</a:t>
            </a:r>
            <a:endParaRPr lang="zh-CN" altLang="en-US" sz="2400" b="1" dirty="0">
              <a:latin typeface="隶书" panose="02010509060101010101" pitchFamily="49" charset="-122"/>
              <a:ea typeface="隶书" panose="02010509060101010101" pitchFamily="49" charset="-122"/>
            </a:endParaRPr>
          </a:p>
          <a:p>
            <a:pPr indent="0" fontAlgn="base">
              <a:lnSpc>
                <a:spcPct val="150000"/>
              </a:lnSpc>
              <a:spcBef>
                <a:spcPct val="0"/>
              </a:spcBef>
              <a:spcAft>
                <a:spcPct val="0"/>
              </a:spcAft>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1.</a:t>
            </a:r>
            <a:r>
              <a:rPr lang="zh-CN" altLang="en-US" sz="2400" dirty="0">
                <a:latin typeface="隶书" panose="02010509060101010101" pitchFamily="49" charset="-122"/>
                <a:ea typeface="隶书" panose="02010509060101010101" pitchFamily="49" charset="-122"/>
              </a:rPr>
              <a:t>提前到达车站</a:t>
            </a:r>
            <a:endParaRPr lang="zh-CN" altLang="en-US"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2.认找旅游团</a:t>
            </a:r>
            <a:endParaRPr lang="en-US" altLang="zh-CN"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r>
              <a:rPr lang="en-US" altLang="zh-CN" sz="2400" dirty="0">
                <a:latin typeface="隶书" panose="02010509060101010101" pitchFamily="49" charset="-122"/>
                <a:ea typeface="隶书" panose="02010509060101010101" pitchFamily="49" charset="-122"/>
              </a:rPr>
              <a:t>3.引导游客登车</a:t>
            </a:r>
            <a:endParaRPr lang="en-US" altLang="zh-CN" sz="2400" dirty="0">
              <a:latin typeface="隶书" panose="02010509060101010101" pitchFamily="49" charset="-122"/>
              <a:ea typeface="隶书" panose="02010509060101010101" pitchFamily="49" charset="-122"/>
            </a:endParaRPr>
          </a:p>
          <a:p>
            <a:pPr algn="l" fontAlgn="base">
              <a:lnSpc>
                <a:spcPct val="150000"/>
              </a:lnSpc>
              <a:buClrTx/>
              <a:buSzTx/>
              <a:buFont typeface="Wingdings" panose="05000000000000000000" pitchFamily="2" charset="2"/>
              <a:buNone/>
            </a:pPr>
            <a:endParaRPr lang="en-US" altLang="zh-CN" sz="2400" dirty="0">
              <a:latin typeface="隶书" panose="02010509060101010101" pitchFamily="49" charset="-122"/>
              <a:ea typeface="隶书" panose="02010509060101010101" pitchFamily="49" charset="-122"/>
            </a:endParaRPr>
          </a:p>
        </p:txBody>
      </p:sp>
      <p:pic>
        <p:nvPicPr>
          <p:cNvPr id="6" name="图片 5"/>
          <p:cNvPicPr>
            <a:picLocks noChangeAspect="1"/>
          </p:cNvPicPr>
          <p:nvPr>
            <p:custDataLst>
              <p:tags r:id="rId1"/>
            </p:custDataLst>
          </p:nvPr>
        </p:nvPicPr>
        <p:blipFill>
          <a:blip r:embed="rId2"/>
          <a:stretch>
            <a:fillRect/>
          </a:stretch>
        </p:blipFill>
        <p:spPr>
          <a:xfrm>
            <a:off x="6769735" y="1283335"/>
            <a:ext cx="3317240" cy="2238375"/>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6770370" y="3604260"/>
            <a:ext cx="3316605" cy="2392680"/>
          </a:xfrm>
          <a:prstGeom prst="rect">
            <a:avLst/>
          </a:prstGeom>
        </p:spPr>
      </p:pic>
    </p:spTree>
  </p:cSld>
  <p:clrMapOvr>
    <a:masterClrMapping/>
  </p:clrMapOvr>
  <p:transition spd="slow">
    <p:wipe dir="d"/>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picid" val="{8966c936-c837-402e-9516-b46e11de33c2}"/>
</p:tagLst>
</file>

<file path=ppt/tags/tag11.xml><?xml version="1.0" encoding="utf-8"?>
<p:tagLst xmlns:p="http://schemas.openxmlformats.org/presentationml/2006/main">
  <p:tag name="KSO_WM_BEAUTIFY_FLAG" val=""/>
  <p:tag name="picid" val="{83d68e4f-4f0e-49df-9ed0-2553f6b34286}"/>
</p:tagLst>
</file>

<file path=ppt/tags/tag12.xml><?xml version="1.0" encoding="utf-8"?>
<p:tagLst xmlns:p="http://schemas.openxmlformats.org/presentationml/2006/main">
  <p:tag name="picid" val="{627712fe-d401-4404-833f-cb7772b0622e}"/>
</p:tagLst>
</file>

<file path=ppt/tags/tag13.xml><?xml version="1.0" encoding="utf-8"?>
<p:tagLst xmlns:p="http://schemas.openxmlformats.org/presentationml/2006/main">
  <p:tag name="picid" val="{daf922fe-e4c1-4a7b-ac69-bf41ca06e3a9}"/>
</p:tagLst>
</file>

<file path=ppt/tags/tag14.xml><?xml version="1.0" encoding="utf-8"?>
<p:tagLst xmlns:p="http://schemas.openxmlformats.org/presentationml/2006/main">
  <p:tag name="picid" val="{58ae6809-2729-4b6f-94c4-9d449a1fb594}"/>
</p:tagLst>
</file>

<file path=ppt/tags/tag15.xml><?xml version="1.0" encoding="utf-8"?>
<p:tagLst xmlns:p="http://schemas.openxmlformats.org/presentationml/2006/main">
  <p:tag name="picid" val="{473dbd20-acc3-45b1-946d-713cc6ba38df}"/>
</p:tagLst>
</file>

<file path=ppt/tags/tag16.xml><?xml version="1.0" encoding="utf-8"?>
<p:tagLst xmlns:p="http://schemas.openxmlformats.org/presentationml/2006/main">
  <p:tag name="picid" val="{dd8917f4-7e64-4aee-9f3c-43974c7212f0}"/>
</p:tagLst>
</file>

<file path=ppt/tags/tag17.xml><?xml version="1.0" encoding="utf-8"?>
<p:tagLst xmlns:p="http://schemas.openxmlformats.org/presentationml/2006/main">
  <p:tag name="picid" val="{1a658a40-adf5-4545-b9f4-dafb345e180e}"/>
</p:tagLst>
</file>

<file path=ppt/tags/tag18.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9.xml><?xml version="1.0" encoding="utf-8"?>
<p:tagLst xmlns:p="http://schemas.openxmlformats.org/presentationml/2006/main">
  <p:tag name="picid" val="{2ca2c2e9-ae97-4b8c-badc-72a82254985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picid" val="{303416a1-d2b8-4b37-8c86-1518ee99b687}"/>
</p:tagLst>
</file>

<file path=ppt/tags/tag21.xml><?xml version="1.0" encoding="utf-8"?>
<p:tagLst xmlns:p="http://schemas.openxmlformats.org/presentationml/2006/main">
  <p:tag name="picid" val="{0d7e169a-4f07-4051-adfb-b2e47a58066a}"/>
</p:tagLst>
</file>

<file path=ppt/tags/tag22.xml><?xml version="1.0" encoding="utf-8"?>
<p:tagLst xmlns:p="http://schemas.openxmlformats.org/presentationml/2006/main">
  <p:tag name="picid" val="{90d7ab04-9233-4c37-ba9a-1e01a62bc797}"/>
</p:tagLst>
</file>

<file path=ppt/tags/tag23.xml><?xml version="1.0" encoding="utf-8"?>
<p:tagLst xmlns:p="http://schemas.openxmlformats.org/presentationml/2006/main">
  <p:tag name="picid" val="{11646de3-4471-48c7-981b-90e85851b03f}"/>
</p:tagLst>
</file>

<file path=ppt/tags/tag24.xml><?xml version="1.0" encoding="utf-8"?>
<p:tagLst xmlns:p="http://schemas.openxmlformats.org/presentationml/2006/main">
  <p:tag name="picid" val="{87bfe77b-e853-42da-b93a-457355e6be35}"/>
</p:tagLst>
</file>

<file path=ppt/tags/tag25.xml><?xml version="1.0" encoding="utf-8"?>
<p:tagLst xmlns:p="http://schemas.openxmlformats.org/presentationml/2006/main">
  <p:tag name="picid" val="{87bfe77b-e853-42da-b93a-457355e6be35}"/>
</p:tagLst>
</file>

<file path=ppt/tags/tag26.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7.xml><?xml version="1.0" encoding="utf-8"?>
<p:tagLst xmlns:p="http://schemas.openxmlformats.org/presentationml/2006/main">
  <p:tag name="picid" val="{7896ba61-72f6-4a44-bf49-6fbd3048ec5d}"/>
</p:tagLst>
</file>

<file path=ppt/tags/tag28.xml><?xml version="1.0" encoding="utf-8"?>
<p:tagLst xmlns:p="http://schemas.openxmlformats.org/presentationml/2006/main">
  <p:tag name="picid" val="{0c5eab3c-180a-41bc-ba4e-6b1516728236}"/>
</p:tagLst>
</file>

<file path=ppt/tags/tag29.xml><?xml version="1.0" encoding="utf-8"?>
<p:tagLst xmlns:p="http://schemas.openxmlformats.org/presentationml/2006/main">
  <p:tag name="picid" val="{0c5eab3c-180a-41bc-ba4e-6b151672823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30.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xml><?xml version="1.0" encoding="utf-8"?>
<p:tagLst xmlns:p="http://schemas.openxmlformats.org/presentationml/2006/main">
  <p:tag name="picid" val="{31bb81c6-b7cc-4e30-805d-4b548399429d}"/>
</p:tagLst>
</file>

<file path=ppt/tags/tag32.xml><?xml version="1.0" encoding="utf-8"?>
<p:tagLst xmlns:p="http://schemas.openxmlformats.org/presentationml/2006/main">
  <p:tag name="picid" val="{31bb81c6-b7cc-4e30-805d-4b548399429d}"/>
</p:tagLst>
</file>

<file path=ppt/tags/tag33.xml><?xml version="1.0" encoding="utf-8"?>
<p:tagLst xmlns:p="http://schemas.openxmlformats.org/presentationml/2006/main">
  <p:tag name="picid" val="{3773c5be-837d-4c66-8436-dcfd5fca7c12}"/>
</p:tagLst>
</file>

<file path=ppt/tags/tag34.xml><?xml version="1.0" encoding="utf-8"?>
<p:tagLst xmlns:p="http://schemas.openxmlformats.org/presentationml/2006/main">
  <p:tag name="picid" val="{9759ebb8-7f8d-4c83-b162-ceeaaff21164}"/>
</p:tagLst>
</file>

<file path=ppt/tags/tag35.xml><?xml version="1.0" encoding="utf-8"?>
<p:tagLst xmlns:p="http://schemas.openxmlformats.org/presentationml/2006/main">
  <p:tag name="KSO_WPP_MARK_KEY" val="491eb38f-4d53-4727-9e44-146dcdb9acfe"/>
  <p:tag name="COMMONDATA" val="eyJoZGlkIjoiYWQyNDY1MDUwYzQyNjFmYmJmODYyMmRiNTMyMDNkNzEi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1939</Words>
  <Application>WPS 演示</Application>
  <PresentationFormat>宽屏</PresentationFormat>
  <Paragraphs>256</Paragraphs>
  <Slides>33</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33</vt:i4>
      </vt:variant>
    </vt:vector>
  </HeadingPairs>
  <TitlesOfParts>
    <vt:vector size="51" baseType="lpstr">
      <vt:lpstr>Arial</vt:lpstr>
      <vt:lpstr>宋体</vt:lpstr>
      <vt:lpstr>Wingdings</vt:lpstr>
      <vt:lpstr>思源黑体 CN Bold</vt:lpstr>
      <vt:lpstr>黑体</vt:lpstr>
      <vt:lpstr>思源宋体 CN</vt:lpstr>
      <vt:lpstr>隶书</vt:lpstr>
      <vt:lpstr>MiSans Bold</vt:lpstr>
      <vt:lpstr>AMGDT</vt:lpstr>
      <vt:lpstr>微软雅黑</vt:lpstr>
      <vt:lpstr>Arial Unicode MS</vt:lpstr>
      <vt:lpstr>楷体</vt:lpstr>
      <vt:lpstr>MiSans Bold</vt:lpstr>
      <vt:lpstr>Wingdings</vt:lpstr>
      <vt:lpstr>思源宋体 CN</vt:lpstr>
      <vt:lpstr>思源黑体 CN Bold</vt:lpstr>
      <vt:lpstr>等线</vt:lpstr>
      <vt:lpstr>Office 主题​​</vt:lpstr>
      <vt:lpstr>PowerPoint 演示文稿</vt:lpstr>
      <vt:lpstr>PowerPoint 演示文稿</vt:lpstr>
      <vt:lpstr>PowerPoint 演示文稿</vt:lpstr>
      <vt:lpstr>PowerPoint 演示文稿</vt:lpstr>
      <vt:lpstr>01 导游服务礼仪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02 游客中心服务礼仪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03 交通出行礼仪</vt:lpstr>
      <vt:lpstr>PowerPoint 演示文稿</vt:lpstr>
      <vt:lpstr>PowerPoint 演示文稿</vt:lpstr>
      <vt:lpstr>PowerPoint 演示文稿</vt:lpstr>
      <vt:lpstr>PowerPoint 演示文稿</vt:lpstr>
      <vt:lpstr>04 景区讲解服务礼仪</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云卷云舒</cp:lastModifiedBy>
  <cp:revision>23</cp:revision>
  <dcterms:created xsi:type="dcterms:W3CDTF">2024-12-19T09:32:00Z</dcterms:created>
  <dcterms:modified xsi:type="dcterms:W3CDTF">2025-12-23T05:14:46Z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956EA6F868F1433883A0E17B654A1CDA_13</vt:lpwstr>
  </property>
  <property fmtid="{D5CDD505-2E9C-101B-9397-08002B2CF9AE}" pid="3" name="KSOProductBuildVer">
    <vt:lpwstr>2052-12.1.0.24034</vt:lpwstr>
  </property>
</Properties>
</file>