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handoutMasterIdLst>
    <p:handoutMasterId r:id="rId54"/>
  </p:handoutMasterIdLst>
  <p:sldIdLst>
    <p:sldId id="366" r:id="rId3"/>
    <p:sldId id="461" r:id="rId4"/>
    <p:sldId id="528" r:id="rId6"/>
    <p:sldId id="529" r:id="rId7"/>
    <p:sldId id="494" r:id="rId8"/>
    <p:sldId id="495" r:id="rId9"/>
    <p:sldId id="498" r:id="rId10"/>
    <p:sldId id="497" r:id="rId11"/>
    <p:sldId id="496" r:id="rId12"/>
    <p:sldId id="500" r:id="rId13"/>
    <p:sldId id="499" r:id="rId14"/>
    <p:sldId id="501" r:id="rId15"/>
    <p:sldId id="493" r:id="rId16"/>
    <p:sldId id="481" r:id="rId17"/>
    <p:sldId id="482" r:id="rId18"/>
    <p:sldId id="530" r:id="rId19"/>
    <p:sldId id="483" r:id="rId20"/>
    <p:sldId id="451" r:id="rId21"/>
    <p:sldId id="484" r:id="rId22"/>
    <p:sldId id="486" r:id="rId23"/>
    <p:sldId id="492" r:id="rId24"/>
    <p:sldId id="487" r:id="rId25"/>
    <p:sldId id="489" r:id="rId26"/>
    <p:sldId id="490" r:id="rId27"/>
    <p:sldId id="491" r:id="rId28"/>
    <p:sldId id="488" r:id="rId29"/>
    <p:sldId id="443" r:id="rId30"/>
    <p:sldId id="502" r:id="rId31"/>
    <p:sldId id="503" r:id="rId32"/>
    <p:sldId id="504" r:id="rId33"/>
    <p:sldId id="505" r:id="rId34"/>
    <p:sldId id="506" r:id="rId35"/>
    <p:sldId id="507" r:id="rId36"/>
    <p:sldId id="508" r:id="rId37"/>
    <p:sldId id="511" r:id="rId38"/>
    <p:sldId id="509" r:id="rId39"/>
    <p:sldId id="512" r:id="rId40"/>
    <p:sldId id="510" r:id="rId41"/>
    <p:sldId id="525" r:id="rId42"/>
    <p:sldId id="520" r:id="rId43"/>
    <p:sldId id="521" r:id="rId44"/>
    <p:sldId id="522" r:id="rId45"/>
    <p:sldId id="523" r:id="rId46"/>
    <p:sldId id="524" r:id="rId47"/>
    <p:sldId id="513" r:id="rId48"/>
    <p:sldId id="514" r:id="rId49"/>
    <p:sldId id="515" r:id="rId50"/>
    <p:sldId id="516" r:id="rId51"/>
    <p:sldId id="527" r:id="rId52"/>
    <p:sldId id="526" r:id="rId53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0C2"/>
    <a:srgbClr val="DDE1E4"/>
    <a:srgbClr val="D6CDD5"/>
    <a:srgbClr val="FFFFFF"/>
    <a:srgbClr val="A68B6B"/>
    <a:srgbClr val="EABE54"/>
    <a:srgbClr val="EAD59C"/>
    <a:srgbClr val="EAD59E"/>
    <a:srgbClr val="D0A267"/>
    <a:srgbClr val="EF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45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Bold" panose="020B0800000000000000" pitchFamily="34" charset="-122"/>
                <a:ea typeface="思源宋体 CN" panose="02020400000000000000" charset="-122"/>
              </a:rPr>
            </a:fld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Bold" panose="020B0800000000000000" pitchFamily="34" charset="-122"/>
                <a:ea typeface="思源宋体 CN" panose="02020400000000000000" charset="-122"/>
              </a:rPr>
            </a:fld>
            <a:endParaRPr lang="zh-CN" altLang="en-US" dirty="0">
              <a:latin typeface="思源黑体 CN Bold" panose="020B0800000000000000" pitchFamily="34" charset="-122"/>
              <a:ea typeface="思源宋体 CN" panose="020204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宋体 CN" panose="020204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宋体 CN" panose="020204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E8912FE-691E-4406-824C-19F36CFECA0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2FA87AC6-B784-4A98-AFCE-9A5EC46D278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55B8F82-E24F-4965-8732-8778518BEC0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A67DF7E9-6564-40B7-BBB6-9B1E20CBB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职业形象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ransition spd="slow" advClick="0" advTm="0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/>
          <p:cNvSpPr/>
          <p:nvPr userDrawn="1"/>
        </p:nvSpPr>
        <p:spPr>
          <a:xfrm>
            <a:off x="471813" y="418938"/>
            <a:ext cx="11248373" cy="6020123"/>
          </a:xfrm>
          <a:prstGeom prst="round2Diag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5157" y="508530"/>
            <a:ext cx="10515600" cy="933450"/>
          </a:xfr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931545" y="720998"/>
            <a:ext cx="508000" cy="508000"/>
            <a:chOff x="8731" y="2398"/>
            <a:chExt cx="988" cy="988"/>
          </a:xfrm>
          <a:effectLst/>
        </p:grpSpPr>
        <p:sp>
          <p:nvSpPr>
            <p:cNvPr id="10" name="圆角矩形 9"/>
            <p:cNvSpPr/>
            <p:nvPr userDrawn="1"/>
          </p:nvSpPr>
          <p:spPr>
            <a:xfrm rot="2580000">
              <a:off x="8847" y="2514"/>
              <a:ext cx="757" cy="757"/>
            </a:xfrm>
            <a:prstGeom prst="roundRect">
              <a:avLst/>
            </a:prstGeom>
            <a:solidFill>
              <a:srgbClr val="D6D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 userDrawn="1"/>
          </p:nvSpPr>
          <p:spPr>
            <a:xfrm rot="2580000">
              <a:off x="8731" y="2398"/>
              <a:ext cx="989" cy="989"/>
            </a:xfrm>
            <a:prstGeom prst="roundRect">
              <a:avLst/>
            </a:prstGeom>
            <a:noFill/>
            <a:ln>
              <a:solidFill>
                <a:srgbClr val="D6D0C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4DB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58760" y="5991225"/>
            <a:ext cx="2743200" cy="365125"/>
          </a:xfrm>
        </p:spPr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0CD0-FE0E-478F-886C-4423D80058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0B2B7-3355-42C3-95FA-5BAAC6640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fld id="{EDBE0CD0-FE0E-478F-886C-4423D80058E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</a:defRPr>
            </a:lvl1pPr>
          </a:lstStyle>
          <a:p>
            <a:fld id="{40E0B2B7-3355-42C3-95FA-5BAAC6640C9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 advClick="0" advTm="0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Bold" panose="020B08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3.png"/><Relationship Id="rId2" Type="http://schemas.openxmlformats.org/officeDocument/2006/relationships/tags" Target="../tags/tag29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14.png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3.png"/><Relationship Id="rId2" Type="http://schemas.openxmlformats.org/officeDocument/2006/relationships/tags" Target="../tags/tag39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4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9.png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8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1" Type="http://schemas.openxmlformats.org/officeDocument/2006/relationships/image" Target="../media/image62.GIF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tags" Target="../tags/tag25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5.png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 bwMode="auto">
          <a:xfrm>
            <a:off x="2139350" y="2447436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项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3045919" y="2447436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5772398" y="243575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仪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5" name="图片 34" descr="绿色的植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43908" cy="1832931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 bwMode="auto">
          <a:xfrm>
            <a:off x="6676638" y="243575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礼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4631727" y="380188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方正粗黑宋简体" panose="02000000000000000000" charset="-122"/>
                <a:ea typeface="方正粗黑宋简体" panose="02000000000000000000" charset="-122"/>
              </a:rPr>
              <a:t>内正其心，外正其容</a:t>
            </a:r>
            <a:endParaRPr lang="zh-CN" altLang="en-US" sz="28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4045174" y="2452877"/>
            <a:ext cx="840434" cy="84043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rgbClr val="4C2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二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bldLvl="0" animBg="1"/>
      <p:bldP spid="2" grpId="0" bldLvl="0" animBg="1"/>
      <p:bldP spid="23" grpId="0"/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008400" y="1922717"/>
            <a:ext cx="6096001" cy="2362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化妆</a:t>
            </a: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步骤：</a:t>
            </a:r>
            <a:endParaRPr lang="en-US" altLang="zh-CN" sz="2400" b="1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914400" lvl="1" indent="-457200">
              <a:spcBef>
                <a:spcPct val="20000"/>
              </a:spcBef>
            </a:pP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）洁面：用温水、洗面奶去除脸、颈部的汗水、油垢和灰尘。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914400" lvl="1" indent="-457200"/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）润肤：用化妆棉涂抹爽肤水，然后涂抹润肤露。 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914400" lvl="1" indent="-457200"/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）隔离：为皮肤提供一个清洁温和的环境，形成抵御外界侵袭的防备“前线”。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914400" lvl="1" indent="-457200"/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）粉底：改善肤色、修饰脸型。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08731" y="1156599"/>
            <a:ext cx="5237383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五、化妆</a:t>
            </a:r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仪仪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6747" y="2510088"/>
            <a:ext cx="3762768" cy="23468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7407" y="4544727"/>
            <a:ext cx="94112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化妆禁忌：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不要当众化妆；不要非议他人的妆容；不要借用别人的化妆品；男士化妆体现男子汉气概，稍稍修整眉形和发型，注意皮肤清洁，合理使用护肤品。</a:t>
            </a:r>
            <a:endParaRPr lang="en-US" altLang="zh-CN" b="1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7670307" y="1947007"/>
            <a:ext cx="33735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头发：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头发整洁无异味，发型大方得体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。从业者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要求前发不遮眼、侧发不盖耳、后发不披肩，前台不带发网长发要束起扎发髻。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419954" y="1156600"/>
            <a:ext cx="6090555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六、旅游从业者仪容基础规范</a:t>
            </a:r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495415" y="2234623"/>
            <a:ext cx="26726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面部</a:t>
            </a: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日常化淡妆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清丽大方。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5415" y="3997852"/>
            <a:ext cx="28413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手部</a:t>
            </a: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留长指甲，不涂有颜色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指甲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油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;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不佩戴除手表及婚戒外的任何饰物。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0307" y="4136202"/>
            <a:ext cx="28413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其他</a:t>
            </a: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避免使用气味浓烈的香水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en-US" altLang="zh-CN" b="1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切忌用量过多，一米范围内能闻到幽香比较合适，三米内还可以闻到就过量了。切忌涂抹部位。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7559" y="2132709"/>
            <a:ext cx="2708097" cy="3541591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677880" y="2973287"/>
            <a:ext cx="2490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68066" y="2973287"/>
            <a:ext cx="1256191" cy="144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77880" y="5290514"/>
            <a:ext cx="23170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021585" y="4833315"/>
            <a:ext cx="2068497" cy="4571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785717" y="3793666"/>
            <a:ext cx="31870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761608" y="2309664"/>
            <a:ext cx="2041865" cy="14840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7417292" y="1974425"/>
            <a:ext cx="33735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头发：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干净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整洁，不宜过长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(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前不遮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额头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测不盖耳朵，后不盖衣领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)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，无汗味</a:t>
            </a:r>
            <a:r>
              <a:rPr lang="en-US" altLang="zh-CN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没头屑，不用过多定型产品。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5233" y="2215724"/>
            <a:ext cx="22465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面部</a:t>
            </a: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面部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整洁，勤剃须。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5233" y="3925611"/>
            <a:ext cx="2415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其他</a:t>
            </a:r>
            <a:r>
              <a:rPr lang="zh-CN" altLang="en-US" sz="24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</a:t>
            </a:r>
            <a:endParaRPr lang="en-US" altLang="zh-CN" sz="24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lvl="1"/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勤</a:t>
            </a:r>
            <a:r>
              <a:rPr lang="zh-CN" altLang="en-US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剪指甲，不戴耳饰</a:t>
            </a:r>
            <a:r>
              <a:rPr lang="zh-CN" altLang="en-US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1926" r="55203"/>
          <a:stretch>
            <a:fillRect/>
          </a:stretch>
        </p:blipFill>
        <p:spPr>
          <a:xfrm>
            <a:off x="7954393" y="3925610"/>
            <a:ext cx="1034247" cy="15191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50733" t="3479" r="2659"/>
          <a:stretch>
            <a:fillRect/>
          </a:stretch>
        </p:blipFill>
        <p:spPr>
          <a:xfrm>
            <a:off x="9188659" y="4049493"/>
            <a:ext cx="1011784" cy="13194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239" t="3786" r="8257"/>
          <a:stretch>
            <a:fillRect/>
          </a:stretch>
        </p:blipFill>
        <p:spPr>
          <a:xfrm>
            <a:off x="4590203" y="2086925"/>
            <a:ext cx="2076478" cy="342471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26452" y="2954388"/>
            <a:ext cx="19797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888420" y="2867487"/>
            <a:ext cx="1589103" cy="869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26452" y="4709220"/>
            <a:ext cx="21353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061757" y="3925610"/>
            <a:ext cx="1078415" cy="7836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54898" y="3544085"/>
            <a:ext cx="3235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90783" y="2302055"/>
            <a:ext cx="1664115" cy="1242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标题 1"/>
          <p:cNvSpPr txBox="1"/>
          <p:nvPr/>
        </p:nvSpPr>
        <p:spPr>
          <a:xfrm>
            <a:off x="1126991" y="1203664"/>
            <a:ext cx="6090555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七、旅游从业者仪容基础规范</a:t>
            </a:r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190050" y="2867487"/>
            <a:ext cx="908685" cy="2941320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2865815" y="2867487"/>
            <a:ext cx="908685" cy="2941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050" y="1360786"/>
            <a:ext cx="10515600" cy="933450"/>
          </a:xfrm>
        </p:spPr>
        <p:txBody>
          <a:bodyPr/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一、仪表</a:t>
            </a:r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礼仪的三个规则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2981603" y="3540452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要自然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305838" y="3540452"/>
            <a:ext cx="677108" cy="14399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要整洁</a:t>
            </a:r>
            <a:endParaRPr lang="zh-CN" altLang="en-US" sz="3200" b="1" dirty="0"/>
          </a:p>
        </p:txBody>
      </p:sp>
      <p:pic>
        <p:nvPicPr>
          <p:cNvPr id="10" name="图片 9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541580" y="2867487"/>
            <a:ext cx="908685" cy="2941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57368" y="3598692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要互动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71216" y="2506085"/>
            <a:ext cx="489270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仪表</a:t>
            </a:r>
            <a:r>
              <a:rPr lang="zh-CN" altLang="en-US" sz="2000" dirty="0"/>
              <a:t>由两个部分</a:t>
            </a:r>
            <a:r>
              <a:rPr lang="zh-CN" altLang="en-US" sz="2000" dirty="0" smtClean="0"/>
              <a:t>构成：</a:t>
            </a:r>
            <a:endParaRPr lang="en-US" altLang="zh-CN" sz="2000" dirty="0" smtClean="0"/>
          </a:p>
          <a:p>
            <a:r>
              <a:rPr lang="zh-CN" altLang="en-US" sz="2000" dirty="0" smtClean="0"/>
              <a:t>第一</a:t>
            </a:r>
            <a:r>
              <a:rPr lang="zh-CN" altLang="en-US" sz="2000" dirty="0"/>
              <a:t>个部分是静态的，比如高矮胖瘦、年龄状态，相对在某一个时间之内不会突变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另外</a:t>
            </a:r>
            <a:r>
              <a:rPr lang="zh-CN" altLang="en-US" sz="2000" dirty="0"/>
              <a:t>一方面它是动态的，就是他的举止和表情。</a:t>
            </a:r>
            <a:endParaRPr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341" y="3983413"/>
            <a:ext cx="1219447" cy="25173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12031" t="7519" r="7990" b="2989"/>
          <a:stretch>
            <a:fillRect/>
          </a:stretch>
        </p:blipFill>
        <p:spPr>
          <a:xfrm>
            <a:off x="8843106" y="4115364"/>
            <a:ext cx="1338722" cy="2249926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1miz-E1194252-33A020B2"/>
          <p:cNvPicPr>
            <a:picLocks noChangeAspect="1"/>
          </p:cNvPicPr>
          <p:nvPr/>
        </p:nvPicPr>
        <p:blipFill>
          <a:blip r:embed="rId1">
            <a:alphaModFix amt="60000"/>
            <a:lum bright="-90000"/>
          </a:blip>
          <a:srcRect l="7409" t="53824" r="7644" b="34898"/>
          <a:stretch>
            <a:fillRect/>
          </a:stretch>
        </p:blipFill>
        <p:spPr>
          <a:xfrm>
            <a:off x="3853129" y="1357143"/>
            <a:ext cx="4683125" cy="773430"/>
          </a:xfrm>
          <a:prstGeom prst="rect">
            <a:avLst/>
          </a:prstGeom>
        </p:spPr>
      </p:pic>
      <p:pic>
        <p:nvPicPr>
          <p:cNvPr id="8" name="图片 7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686961" y="2467992"/>
            <a:ext cx="908685" cy="2941320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3316210" y="2467992"/>
            <a:ext cx="908685" cy="2941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11484" y="1519656"/>
            <a:ext cx="35210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第一</a:t>
            </a:r>
            <a:r>
              <a:rPr lang="zh-CN" altLang="en-US" sz="2800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个规则：</a:t>
            </a:r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整洁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431998" y="307174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面部整洁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02749" y="3000757"/>
            <a:ext cx="677108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头部整洁</a:t>
            </a:r>
            <a:endParaRPr lang="zh-CN" altLang="en-US" sz="3200" b="1" dirty="0"/>
          </a:p>
        </p:txBody>
      </p:sp>
      <p:pic>
        <p:nvPicPr>
          <p:cNvPr id="9" name="图片 8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945459" y="2467992"/>
            <a:ext cx="908685" cy="29413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61247" y="307174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口部整洁</a:t>
            </a:r>
            <a:endParaRPr lang="zh-CN" altLang="en-US" dirty="0"/>
          </a:p>
        </p:txBody>
      </p:sp>
      <p:pic>
        <p:nvPicPr>
          <p:cNvPr id="11" name="图片 10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6574708" y="2467992"/>
            <a:ext cx="908685" cy="29413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690496" y="307174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/>
              <a:t>手</a:t>
            </a:r>
            <a:r>
              <a:rPr lang="zh-CN" altLang="en-US" sz="3200" b="1" dirty="0" smtClean="0"/>
              <a:t>部整洁</a:t>
            </a:r>
            <a:endParaRPr lang="zh-CN" altLang="en-US" dirty="0"/>
          </a:p>
        </p:txBody>
      </p:sp>
      <p:pic>
        <p:nvPicPr>
          <p:cNvPr id="14" name="图片 13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8203957" y="2459219"/>
            <a:ext cx="908685" cy="29413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319745" y="3062975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身体整洁</a:t>
            </a:r>
            <a:endParaRPr lang="zh-CN" altLang="en-US" dirty="0"/>
          </a:p>
        </p:txBody>
      </p:sp>
      <p:pic>
        <p:nvPicPr>
          <p:cNvPr id="16" name="图片 15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9833206" y="2467992"/>
            <a:ext cx="908685" cy="29413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948994" y="3062975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着装整洁</a:t>
            </a:r>
            <a:endParaRPr lang="zh-CN" altLang="en-US" dirty="0"/>
          </a:p>
        </p:txBody>
      </p:sp>
      <p:sp>
        <p:nvSpPr>
          <p:cNvPr id="18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1miz-E1194252-33A020B2"/>
          <p:cNvPicPr>
            <a:picLocks noChangeAspect="1"/>
          </p:cNvPicPr>
          <p:nvPr/>
        </p:nvPicPr>
        <p:blipFill>
          <a:blip r:embed="rId1">
            <a:alphaModFix amt="60000"/>
            <a:lum bright="-90000"/>
          </a:blip>
          <a:srcRect l="7409" t="53824" r="7644" b="34898"/>
          <a:stretch>
            <a:fillRect/>
          </a:stretch>
        </p:blipFill>
        <p:spPr>
          <a:xfrm>
            <a:off x="2876585" y="1357143"/>
            <a:ext cx="4683125" cy="773430"/>
          </a:xfrm>
          <a:prstGeom prst="rect">
            <a:avLst/>
          </a:prstGeom>
        </p:spPr>
      </p:pic>
      <p:pic>
        <p:nvPicPr>
          <p:cNvPr id="8" name="图片 7" descr="51miz-E807499-86D1EFD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1686961" y="2467992"/>
            <a:ext cx="908685" cy="2941320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2876585" y="2476765"/>
            <a:ext cx="908685" cy="2941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34940" y="1519656"/>
            <a:ext cx="35210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第二个</a:t>
            </a:r>
            <a:r>
              <a:rPr lang="zh-CN" altLang="en-US" sz="2800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规则</a:t>
            </a:r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：自然</a:t>
            </a:r>
            <a:endParaRPr lang="zh-CN" altLang="en-US" dirty="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992373" y="308052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/>
              <a:t>衣着自然</a:t>
            </a:r>
            <a:endParaRPr lang="zh-CN" altLang="en-US" sz="3200" b="1" dirty="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802749" y="3080132"/>
            <a:ext cx="677108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化妆自然</a:t>
            </a:r>
            <a:endParaRPr lang="zh-CN" altLang="en-US" sz="3200" b="1" dirty="0"/>
          </a:p>
        </p:txBody>
      </p:sp>
      <p:pic>
        <p:nvPicPr>
          <p:cNvPr id="9" name="图片 8" descr="51miz-E807499-86D1EFD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4066209" y="2476765"/>
            <a:ext cx="908685" cy="294132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181997" y="308052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首饰自然</a:t>
            </a:r>
            <a:endParaRPr lang="zh-CN" altLang="en-US" dirty="0"/>
          </a:p>
        </p:txBody>
      </p:sp>
      <p:pic>
        <p:nvPicPr>
          <p:cNvPr id="11" name="图片 10" descr="51miz-E807499-86D1EFD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5255833" y="2476765"/>
            <a:ext cx="908685" cy="294132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5371621" y="308052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表情自然</a:t>
            </a:r>
            <a:endParaRPr lang="zh-CN" altLang="en-US" dirty="0"/>
          </a:p>
        </p:txBody>
      </p:sp>
      <p:pic>
        <p:nvPicPr>
          <p:cNvPr id="14" name="图片 13" descr="51miz-E807499-86D1EFD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6445457" y="2476765"/>
            <a:ext cx="908685" cy="294132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6561245" y="3080521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肢体自然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3"/>
          <a:srcRect l="16926" t="3936" r="19688"/>
          <a:stretch>
            <a:fillRect/>
          </a:stretch>
        </p:blipFill>
        <p:spPr>
          <a:xfrm>
            <a:off x="7714695" y="2476764"/>
            <a:ext cx="2607635" cy="2932547"/>
          </a:xfrm>
          <a:prstGeom prst="rect">
            <a:avLst/>
          </a:prstGeom>
        </p:spPr>
      </p:pic>
      <p:sp>
        <p:nvSpPr>
          <p:cNvPr id="1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1miz-E1194252-33A020B2"/>
          <p:cNvPicPr>
            <a:picLocks noChangeAspect="1"/>
          </p:cNvPicPr>
          <p:nvPr/>
        </p:nvPicPr>
        <p:blipFill>
          <a:blip r:embed="rId1">
            <a:alphaModFix amt="60000"/>
            <a:lum bright="-90000"/>
          </a:blip>
          <a:srcRect l="7409" t="53824" r="7644" b="34898"/>
          <a:stretch>
            <a:fillRect/>
          </a:stretch>
        </p:blipFill>
        <p:spPr>
          <a:xfrm>
            <a:off x="2876585" y="1357143"/>
            <a:ext cx="4683125" cy="773430"/>
          </a:xfrm>
          <a:prstGeom prst="rect">
            <a:avLst/>
          </a:prstGeom>
        </p:spPr>
      </p:pic>
      <p:pic>
        <p:nvPicPr>
          <p:cNvPr id="8" name="图片 7" descr="51miz-E807499-86D1EFD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1686961" y="2467992"/>
            <a:ext cx="908685" cy="2941320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3018155" y="2476500"/>
            <a:ext cx="1590675" cy="2941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34940" y="1519656"/>
            <a:ext cx="352107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第三个</a:t>
            </a:r>
            <a:r>
              <a:rPr lang="zh-CN" altLang="en-US" sz="2800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规则</a:t>
            </a:r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：互动</a:t>
            </a:r>
            <a:endParaRPr lang="zh-CN" altLang="en-US" dirty="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133725" y="2909570"/>
            <a:ext cx="1299845" cy="237299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 algn="l"/>
            <a:r>
              <a:rPr lang="zh-CN" altLang="en-US" sz="3200" b="1" dirty="0">
                <a:sym typeface="+mn-ea"/>
              </a:rPr>
              <a:t>产生良好的</a:t>
            </a:r>
            <a:endParaRPr lang="zh-CN" altLang="en-US" sz="3200" b="1" dirty="0">
              <a:sym typeface="+mn-ea"/>
            </a:endParaRPr>
          </a:p>
          <a:p>
            <a:pPr algn="l"/>
            <a:r>
              <a:rPr lang="zh-CN" altLang="en-US" sz="3200" b="1" dirty="0">
                <a:sym typeface="+mn-ea"/>
              </a:rPr>
              <a:t>预期的</a:t>
            </a:r>
            <a:r>
              <a:rPr lang="zh-CN" altLang="en-US" sz="3200" b="1" dirty="0" smtClean="0">
                <a:sym typeface="+mn-ea"/>
              </a:rPr>
              <a:t>结果</a:t>
            </a:r>
            <a:endParaRPr lang="zh-CN" altLang="en-US" sz="3200" b="1" dirty="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804670" y="2611120"/>
            <a:ext cx="675005" cy="26714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ym typeface="+mn-ea"/>
              </a:rPr>
              <a:t>被</a:t>
            </a:r>
            <a:r>
              <a:rPr lang="zh-CN" altLang="zh-CN" sz="3200" b="1" dirty="0" smtClean="0">
                <a:sym typeface="+mn-ea"/>
              </a:rPr>
              <a:t>理解</a:t>
            </a:r>
            <a:r>
              <a:rPr lang="zh-CN" altLang="zh-CN" sz="3200" b="1" dirty="0">
                <a:sym typeface="+mn-ea"/>
              </a:rPr>
              <a:t>和</a:t>
            </a:r>
            <a:r>
              <a:rPr lang="zh-CN" altLang="zh-CN" sz="3200" b="1" dirty="0" smtClean="0">
                <a:sym typeface="+mn-ea"/>
              </a:rPr>
              <a:t>接受</a:t>
            </a:r>
            <a:endParaRPr lang="zh-CN" altLang="en-US" sz="3200" b="1" dirty="0"/>
          </a:p>
        </p:txBody>
      </p:sp>
      <p:pic>
        <p:nvPicPr>
          <p:cNvPr id="11" name="图片 10" descr="51miz-E807499-86D1EFD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4971415" y="2476500"/>
            <a:ext cx="1520190" cy="294132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5147029" y="2909706"/>
            <a:ext cx="1167765" cy="21329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200" b="1" dirty="0">
                <a:sym typeface="+mn-ea"/>
              </a:rPr>
              <a:t>当笑则</a:t>
            </a:r>
            <a:r>
              <a:rPr lang="zh-CN" altLang="en-US" sz="3200" b="1" dirty="0" smtClean="0">
                <a:sym typeface="+mn-ea"/>
              </a:rPr>
              <a:t>笑，</a:t>
            </a:r>
            <a:endParaRPr lang="zh-CN" altLang="en-US" sz="3200" b="1" dirty="0" smtClean="0">
              <a:sym typeface="+mn-ea"/>
            </a:endParaRPr>
          </a:p>
          <a:p>
            <a:pPr algn="l"/>
            <a:r>
              <a:rPr lang="zh-CN" altLang="en-US" sz="3200" b="1" dirty="0">
                <a:sym typeface="+mn-ea"/>
              </a:rPr>
              <a:t>不该笑别</a:t>
            </a:r>
            <a:r>
              <a:rPr lang="zh-CN" altLang="en-US" sz="3200" b="1" dirty="0" smtClean="0">
                <a:sym typeface="+mn-ea"/>
              </a:rPr>
              <a:t>笑</a:t>
            </a:r>
            <a:endParaRPr lang="zh-CN" altLang="en-US" b="1" dirty="0"/>
          </a:p>
        </p:txBody>
      </p:sp>
      <p:sp>
        <p:nvSpPr>
          <p:cNvPr id="1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  <p:pic>
        <p:nvPicPr>
          <p:cNvPr id="2" name="图片 1"/>
          <p:cNvPicPr/>
          <p:nvPr/>
        </p:nvPicPr>
        <p:blipFill>
          <a:blip r:embed="rId9"/>
          <a:srcRect l="25653" r="12458"/>
          <a:stretch>
            <a:fillRect/>
          </a:stretch>
        </p:blipFill>
        <p:spPr>
          <a:xfrm>
            <a:off x="7852410" y="1673225"/>
            <a:ext cx="3286125" cy="422656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1miz-E1194252-33A020B2"/>
          <p:cNvPicPr>
            <a:picLocks noChangeAspect="1"/>
          </p:cNvPicPr>
          <p:nvPr/>
        </p:nvPicPr>
        <p:blipFill>
          <a:blip r:embed="rId1">
            <a:alphaModFix amt="60000"/>
            <a:lum bright="-90000"/>
          </a:blip>
          <a:srcRect l="7409" t="53824" r="7644" b="34898"/>
          <a:stretch>
            <a:fillRect/>
          </a:stretch>
        </p:blipFill>
        <p:spPr>
          <a:xfrm>
            <a:off x="2705187" y="1151052"/>
            <a:ext cx="4683125" cy="773430"/>
          </a:xfrm>
          <a:prstGeom prst="rect">
            <a:avLst/>
          </a:prstGeom>
        </p:spPr>
      </p:pic>
      <p:pic>
        <p:nvPicPr>
          <p:cNvPr id="8" name="图片 7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385120" y="2246050"/>
            <a:ext cx="908685" cy="2941320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3264734" y="1351491"/>
            <a:ext cx="420516" cy="2085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34790" y="1296035"/>
            <a:ext cx="303085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举止</a:t>
            </a:r>
            <a:r>
              <a:rPr lang="zh-CN" altLang="en-US" sz="2800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要点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900106" y="2178372"/>
            <a:ext cx="111703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 smtClean="0"/>
              <a:t>立</a:t>
            </a:r>
            <a:r>
              <a:rPr lang="zh-CN" altLang="en-US" sz="2400" b="1" dirty="0"/>
              <a:t>似</a:t>
            </a:r>
            <a:r>
              <a:rPr lang="zh-CN" altLang="en-US" sz="2400" b="1" dirty="0" smtClean="0"/>
              <a:t>松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562463" y="2352582"/>
            <a:ext cx="615553" cy="26721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/>
              <a:t>第一要点：美观</a:t>
            </a:r>
            <a:endParaRPr lang="zh-CN" altLang="en-US" sz="2800" b="1" dirty="0"/>
          </a:p>
        </p:txBody>
      </p:sp>
      <p:pic>
        <p:nvPicPr>
          <p:cNvPr id="9" name="图片 8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5046749" y="2239941"/>
            <a:ext cx="908685" cy="2941320"/>
          </a:xfrm>
          <a:prstGeom prst="rect">
            <a:avLst/>
          </a:prstGeom>
        </p:spPr>
      </p:pic>
      <p:pic>
        <p:nvPicPr>
          <p:cNvPr id="20" name="图片 19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3281627" y="2664783"/>
            <a:ext cx="420516" cy="208555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916999" y="3491664"/>
            <a:ext cx="111703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 smtClean="0"/>
              <a:t>坐如</a:t>
            </a:r>
            <a:r>
              <a:rPr lang="zh-CN" altLang="en-US" sz="2400" b="1" dirty="0"/>
              <a:t>钟</a:t>
            </a:r>
            <a:endParaRPr lang="zh-CN" altLang="en-US" sz="2400" b="1" dirty="0"/>
          </a:p>
        </p:txBody>
      </p:sp>
      <p:pic>
        <p:nvPicPr>
          <p:cNvPr id="22" name="图片 21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3281627" y="4012702"/>
            <a:ext cx="420516" cy="208555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16999" y="4839583"/>
            <a:ext cx="1117037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 smtClean="0"/>
              <a:t>行似风</a:t>
            </a:r>
            <a:endParaRPr lang="zh-CN" altLang="en-US" sz="2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200526" y="2361576"/>
            <a:ext cx="615553" cy="2689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/>
              <a:t>第二要点：规范</a:t>
            </a:r>
            <a:endParaRPr lang="zh-CN" altLang="en-US" sz="2800" b="1" dirty="0"/>
          </a:p>
        </p:txBody>
      </p:sp>
      <p:pic>
        <p:nvPicPr>
          <p:cNvPr id="27" name="图片 26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6917623" y="1351491"/>
            <a:ext cx="420516" cy="208555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380272" y="2178372"/>
            <a:ext cx="161766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/>
              <a:t>站有站姿</a:t>
            </a:r>
            <a:endParaRPr lang="zh-CN" altLang="en-US" sz="2400" b="1" dirty="0"/>
          </a:p>
        </p:txBody>
      </p:sp>
      <p:pic>
        <p:nvPicPr>
          <p:cNvPr id="29" name="图片 28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6917623" y="2021117"/>
            <a:ext cx="420516" cy="20855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396747" y="2824455"/>
            <a:ext cx="142804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/>
              <a:t>坐有坐姿</a:t>
            </a:r>
            <a:endParaRPr lang="zh-CN" altLang="en-US" sz="2400" b="1" dirty="0"/>
          </a:p>
        </p:txBody>
      </p:sp>
      <p:pic>
        <p:nvPicPr>
          <p:cNvPr id="31" name="图片 30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6908795" y="2708349"/>
            <a:ext cx="420516" cy="208555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362997" y="3535230"/>
            <a:ext cx="160076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/>
              <a:t>行有行姿</a:t>
            </a:r>
            <a:endParaRPr lang="zh-CN" altLang="en-US" sz="2400" b="1" dirty="0"/>
          </a:p>
        </p:txBody>
      </p:sp>
      <p:pic>
        <p:nvPicPr>
          <p:cNvPr id="33" name="图片 32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6917623" y="3403547"/>
            <a:ext cx="420516" cy="208555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371825" y="4230428"/>
            <a:ext cx="160076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 smtClean="0"/>
              <a:t>蹲有蹲姿</a:t>
            </a:r>
            <a:endParaRPr lang="zh-CN" altLang="en-US" sz="2400" b="1" dirty="0"/>
          </a:p>
        </p:txBody>
      </p:sp>
      <p:pic>
        <p:nvPicPr>
          <p:cNvPr id="38" name="图片 37" descr="51miz-E807499-86D1EFD3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 rot="5400000">
            <a:off x="6917623" y="4070843"/>
            <a:ext cx="420516" cy="208555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6371825" y="4897724"/>
            <a:ext cx="160076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dirty="0"/>
              <a:t>表里如一</a:t>
            </a:r>
            <a:endParaRPr lang="zh-CN" altLang="en-US" sz="2400" b="1" dirty="0"/>
          </a:p>
        </p:txBody>
      </p:sp>
      <p:sp>
        <p:nvSpPr>
          <p:cNvPr id="36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163215" y="1213627"/>
            <a:ext cx="5681468" cy="581025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二、</a:t>
            </a:r>
            <a:r>
              <a:rPr 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仪表礼仪</a:t>
            </a:r>
            <a:r>
              <a:rPr lang="en-US" altLang="zh-CN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TPO</a:t>
            </a:r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的着装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原则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372110" y="4001398"/>
            <a:ext cx="2354723" cy="2316954"/>
            <a:chOff x="6753850" y="3646291"/>
            <a:chExt cx="2354723" cy="2316954"/>
          </a:xfrm>
        </p:grpSpPr>
        <p:sp>
          <p:nvSpPr>
            <p:cNvPr id="5" name="空心弧 4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9000000"/>
                <a:gd name="adj2" fmla="val 162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800000"/>
                <a:gd name="adj2" fmla="val 90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空心弧 26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6200000"/>
                <a:gd name="adj2" fmla="val 18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7467053" y="4491369"/>
              <a:ext cx="928316" cy="928316"/>
            </a:xfrm>
            <a:custGeom>
              <a:avLst/>
              <a:gdLst>
                <a:gd name="connsiteX0" fmla="*/ 0 w 928316"/>
                <a:gd name="connsiteY0" fmla="*/ 464158 h 928316"/>
                <a:gd name="connsiteX1" fmla="*/ 464158 w 928316"/>
                <a:gd name="connsiteY1" fmla="*/ 0 h 928316"/>
                <a:gd name="connsiteX2" fmla="*/ 928316 w 928316"/>
                <a:gd name="connsiteY2" fmla="*/ 464158 h 928316"/>
                <a:gd name="connsiteX3" fmla="*/ 464158 w 928316"/>
                <a:gd name="connsiteY3" fmla="*/ 928316 h 928316"/>
                <a:gd name="connsiteX4" fmla="*/ 0 w 928316"/>
                <a:gd name="connsiteY4" fmla="*/ 464158 h 92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316" h="928316">
                  <a:moveTo>
                    <a:pt x="0" y="464158"/>
                  </a:moveTo>
                  <a:cubicBezTo>
                    <a:pt x="0" y="207811"/>
                    <a:pt x="207811" y="0"/>
                    <a:pt x="464158" y="0"/>
                  </a:cubicBezTo>
                  <a:cubicBezTo>
                    <a:pt x="720505" y="0"/>
                    <a:pt x="928316" y="207811"/>
                    <a:pt x="928316" y="464158"/>
                  </a:cubicBezTo>
                  <a:cubicBezTo>
                    <a:pt x="928316" y="720505"/>
                    <a:pt x="720505" y="928316"/>
                    <a:pt x="464158" y="928316"/>
                  </a:cubicBezTo>
                  <a:cubicBezTo>
                    <a:pt x="207811" y="928316"/>
                    <a:pt x="0" y="720505"/>
                    <a:pt x="0" y="464158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dirty="0"/>
                <a:t>TPO</a:t>
              </a:r>
              <a:endParaRPr lang="zh-CN" altLang="en-US" sz="3200" b="1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606301" y="3646291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200" b="1" dirty="0"/>
                <a:t>TIME</a:t>
              </a:r>
              <a:endParaRPr lang="zh-CN" altLang="en-US" sz="1200" b="1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458752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/>
                <a:t>PLACE</a:t>
              </a:r>
              <a:endParaRPr lang="zh-CN" altLang="en-US" sz="1200" b="1" dirty="0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53850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/>
                <a:t>OBJECT</a:t>
              </a:r>
              <a:endParaRPr lang="zh-CN" altLang="en-US" sz="1200" b="1" kern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10308" y="4504111"/>
            <a:ext cx="504056" cy="1728192"/>
            <a:chOff x="5868144" y="4653136"/>
            <a:chExt cx="504056" cy="172819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6814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72200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5857284" y="4504111"/>
            <a:ext cx="504056" cy="1728192"/>
            <a:chOff x="2987824" y="4653136"/>
            <a:chExt cx="504056" cy="172819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98782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721572" y="3856039"/>
            <a:ext cx="1728000" cy="144016"/>
            <a:chOff x="3852112" y="4005064"/>
            <a:chExt cx="1728000" cy="14401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688582" y="4005064"/>
              <a:ext cx="0" cy="14401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852112" y="4005064"/>
              <a:ext cx="1728000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9" name="Picture 12" descr="C:\Documents and Settings\tdz\桌面\xpic1279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029759" y="3891614"/>
            <a:ext cx="1755517" cy="2340689"/>
          </a:xfrm>
          <a:prstGeom prst="roundRect">
            <a:avLst>
              <a:gd name="adj" fmla="val 1632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15" descr="C:\Documents and Settings\tdz\桌面\xpic291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15572" y="2043623"/>
            <a:ext cx="2340000" cy="1755000"/>
          </a:xfrm>
          <a:prstGeom prst="roundRect">
            <a:avLst>
              <a:gd name="adj" fmla="val 1632"/>
            </a:avLst>
          </a:prstGeom>
          <a:blipFill dpi="0" rotWithShape="1">
            <a:blip r:embed="rId4" cstate="screen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4029759" y="5609626"/>
            <a:ext cx="1755517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上班、社交、休闲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30"/>
          <p:cNvSpPr txBox="1">
            <a:spLocks noChangeArrowheads="1"/>
          </p:cNvSpPr>
          <p:nvPr/>
        </p:nvSpPr>
        <p:spPr bwMode="auto">
          <a:xfrm>
            <a:off x="6415572" y="3279975"/>
            <a:ext cx="2340000" cy="37084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时间、季节、时令、时代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5884" y="1848105"/>
            <a:ext cx="46352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着装</a:t>
            </a:r>
            <a:r>
              <a:rPr lang="zh-CN" altLang="en-US" sz="2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原则（</a:t>
            </a:r>
            <a:r>
              <a:rPr lang="en-US" altLang="zh-CN" sz="2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TPO</a:t>
            </a:r>
            <a:r>
              <a:rPr lang="zh-CN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）：时间、地点、场合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7015" y="3855479"/>
            <a:ext cx="3126003" cy="372410"/>
            <a:chOff x="692819" y="3536507"/>
            <a:chExt cx="3340100" cy="372410"/>
          </a:xfrm>
        </p:grpSpPr>
        <p:sp>
          <p:nvSpPr>
            <p:cNvPr id="3" name="圆角矩形 2"/>
            <p:cNvSpPr/>
            <p:nvPr/>
          </p:nvSpPr>
          <p:spPr>
            <a:xfrm>
              <a:off x="692819" y="3536507"/>
              <a:ext cx="3340100" cy="372410"/>
            </a:xfrm>
            <a:prstGeom prst="roundRect">
              <a:avLst>
                <a:gd name="adj" fmla="val 6436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57919" y="3539585"/>
              <a:ext cx="1993900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规则补充：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65651" y="4302915"/>
            <a:ext cx="3260391" cy="1323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扬长避短：要会遮丑，如长脸不穿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V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领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等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;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遵守常规：不穿奇装异服。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13440" y="4176537"/>
            <a:ext cx="1913890" cy="2056130"/>
          </a:xfrm>
          <a:prstGeom prst="roundRect">
            <a:avLst>
              <a:gd name="adj" fmla="val 1632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30"/>
          <p:cNvSpPr txBox="1">
            <a:spLocks noChangeArrowheads="1"/>
          </p:cNvSpPr>
          <p:nvPr/>
        </p:nvSpPr>
        <p:spPr bwMode="auto">
          <a:xfrm>
            <a:off x="9313440" y="5588587"/>
            <a:ext cx="1913890" cy="652486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3380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地点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、自然环境、国家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2283" y="2356688"/>
            <a:ext cx="2095306" cy="148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与时间相适应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;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与地点相适应；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与场合相适应。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207604" y="938419"/>
            <a:ext cx="5681468" cy="581025"/>
          </a:xfrm>
        </p:spPr>
        <p:txBody>
          <a:bodyPr>
            <a:normAutofit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仪表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服饰</a:t>
            </a:r>
            <a:r>
              <a:rPr 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礼仪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00273" y="1572897"/>
            <a:ext cx="46352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配色原则：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6886" y="3471189"/>
            <a:ext cx="3126003" cy="372410"/>
            <a:chOff x="692819" y="3536507"/>
            <a:chExt cx="3340100" cy="372410"/>
          </a:xfrm>
        </p:grpSpPr>
        <p:sp>
          <p:nvSpPr>
            <p:cNvPr id="3" name="圆角矩形 2"/>
            <p:cNvSpPr/>
            <p:nvPr/>
          </p:nvSpPr>
          <p:spPr>
            <a:xfrm>
              <a:off x="692819" y="3536507"/>
              <a:ext cx="3340100" cy="372410"/>
            </a:xfrm>
            <a:prstGeom prst="roundRect">
              <a:avLst>
                <a:gd name="adj" fmla="val 6436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57919" y="3539585"/>
              <a:ext cx="19939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着装基本要求：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00273" y="3873651"/>
            <a:ext cx="1029916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与年龄相协调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;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要与体型相协调。注意肤色；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要与职业相协调。（导游是形象大使，不宜染色，穿奇装异服，否则会使游客感觉缺乏亲和力，适合户外，大方合适。）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与环境相协调。（喜庆场合不古板，悲伤场合不花哨，庄重场合不随意，休闲场合不隆重。）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7323" y="1956345"/>
            <a:ext cx="6733237" cy="148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黑白灰是服装搭配时最常见得三种颜色。安全色。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服装色彩搭配遵循上深下浅原则，可用同色系配色；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不同颜色不同效果，深色、黑色给人收缩感，浅色给人扩展感。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12948" r="62253" b="27047"/>
          <a:stretch>
            <a:fillRect/>
          </a:stretch>
        </p:blipFill>
        <p:spPr>
          <a:xfrm>
            <a:off x="7705818" y="1104614"/>
            <a:ext cx="1251752" cy="36893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15529" t="5989" r="63060"/>
          <a:stretch>
            <a:fillRect/>
          </a:stretch>
        </p:blipFill>
        <p:spPr>
          <a:xfrm>
            <a:off x="9428085" y="1104614"/>
            <a:ext cx="1536406" cy="3689327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1miz-E807499-86D1EFD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2131083" y="2228295"/>
            <a:ext cx="908685" cy="2556769"/>
          </a:xfrm>
          <a:prstGeom prst="rect">
            <a:avLst/>
          </a:prstGeom>
        </p:spPr>
      </p:pic>
      <p:pic>
        <p:nvPicPr>
          <p:cNvPr id="12" name="图片 11" descr="51miz-E807499-86D1EFD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3806848" y="2228295"/>
            <a:ext cx="908685" cy="25567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0945" y="603590"/>
            <a:ext cx="1908257" cy="933450"/>
          </a:xfrm>
        </p:spPr>
        <p:txBody>
          <a:bodyPr/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目  录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922636" y="2901260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仪表</a:t>
            </a:r>
            <a:endParaRPr lang="zh-CN" altLang="en-US" dirty="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246871" y="2901260"/>
            <a:ext cx="677108" cy="14399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仪容</a:t>
            </a:r>
            <a:endParaRPr lang="zh-CN" altLang="en-US" sz="3200" b="1" dirty="0"/>
          </a:p>
        </p:txBody>
      </p:sp>
      <p:pic>
        <p:nvPicPr>
          <p:cNvPr id="10" name="图片 9" descr="51miz-E807499-86D1EFD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5482613" y="2228295"/>
            <a:ext cx="908685" cy="2556769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598401" y="2959500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仪态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/>
          <a:srcRect l="12031" t="7519" r="7990" b="2989"/>
          <a:stretch>
            <a:fillRect/>
          </a:stretch>
        </p:blipFill>
        <p:spPr>
          <a:xfrm>
            <a:off x="7963438" y="1206492"/>
            <a:ext cx="2290271" cy="3849149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411790" y="1352115"/>
            <a:ext cx="4838090" cy="581025"/>
          </a:xfrm>
        </p:spPr>
        <p:txBody>
          <a:bodyPr>
            <a:normAutofit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首饰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佩戴讲究</a:t>
            </a:r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的四个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原则</a:t>
            </a:r>
            <a:endParaRPr lang="zh-CN" altLang="en-US" dirty="0"/>
          </a:p>
        </p:txBody>
      </p:sp>
      <p:sp>
        <p:nvSpPr>
          <p:cNvPr id="19" name="TextBox 53"/>
          <p:cNvSpPr txBox="1"/>
          <p:nvPr/>
        </p:nvSpPr>
        <p:spPr>
          <a:xfrm>
            <a:off x="2436953" y="1933140"/>
            <a:ext cx="5490807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且“影响工作，炫富、炫耀性别优势”的首饰不能戴。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54"/>
          <p:cNvSpPr txBox="1"/>
          <p:nvPr/>
        </p:nvSpPr>
        <p:spPr>
          <a:xfrm>
            <a:off x="2436953" y="2869244"/>
            <a:ext cx="5490807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每种不多于两件（如耳环、手镯）。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总数不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超过三件。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55"/>
          <p:cNvSpPr txBox="1"/>
          <p:nvPr/>
        </p:nvSpPr>
        <p:spPr>
          <a:xfrm>
            <a:off x="2436953" y="3805348"/>
            <a:ext cx="5215599" cy="450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多首饰应同质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同色，或不同质至少也要同色。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2436953" y="4741452"/>
            <a:ext cx="5215599" cy="450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如十字架形的挂件在国际交往中不宜配戴。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46186" y="1933140"/>
            <a:ext cx="1433064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符合身份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946186" y="2869244"/>
            <a:ext cx="1433064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以少为佳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946186" y="3805348"/>
            <a:ext cx="1433064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同质同色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46186" y="4741452"/>
            <a:ext cx="1433064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符合习俗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040" r="2879"/>
          <a:stretch>
            <a:fillRect/>
          </a:stretch>
        </p:blipFill>
        <p:spPr>
          <a:xfrm>
            <a:off x="7927760" y="1832337"/>
            <a:ext cx="1734999" cy="23325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760" y="4386762"/>
            <a:ext cx="1734999" cy="1450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165" y="2248486"/>
            <a:ext cx="1713647" cy="2570471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114622" y="1973367"/>
            <a:ext cx="4635207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女士套裙穿法：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4925" y="2373477"/>
            <a:ext cx="6733237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上衣最短至腰部，裙子最长到小腿中部。上衣袖长不超过手腕，裙子不盖过脚踝；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穿着到位。领子完全翻好，衣袋盖子拉出来盖住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口袋；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考虑场合。正式商务交往，穿套裙较好；出席宴会、舞会、音乐会，可酌情选择合适的礼服或时装。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协调装饰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。淡妆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即可，饰物以少为宜，合乎职业身份。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鞋袜。大小合宜，完好无损。鞋袜不可当众脱下，不允许穿两只不一样的袜子，不可将袜口暴露在外。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标题 19"/>
          <p:cNvSpPr>
            <a:spLocks noGrp="1"/>
          </p:cNvSpPr>
          <p:nvPr>
            <p:ph type="title"/>
          </p:nvPr>
        </p:nvSpPr>
        <p:spPr>
          <a:xfrm>
            <a:off x="1589545" y="1239972"/>
            <a:ext cx="10515600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四、正装着装规范</a:t>
            </a:r>
            <a:r>
              <a:rPr lang="en-US" alt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女士</a:t>
            </a:r>
            <a:endParaRPr lang="zh-CN" altLang="en-US" sz="3200" b="0" dirty="0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7234" b="5567"/>
          <a:stretch>
            <a:fillRect/>
          </a:stretch>
        </p:blipFill>
        <p:spPr>
          <a:xfrm>
            <a:off x="7847859" y="2372147"/>
            <a:ext cx="3195962" cy="3734360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367155" y="1275715"/>
            <a:ext cx="4982845" cy="581025"/>
          </a:xfrm>
        </p:spPr>
        <p:txBody>
          <a:bodyPr>
            <a:normAutofit fontScale="90000"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、正装着装规范</a:t>
            </a:r>
            <a:r>
              <a:rPr lang="en-US" alt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男士</a:t>
            </a:r>
            <a:endParaRPr lang="zh-CN" altLang="en-US" sz="3200" b="0" dirty="0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3006" y="1872670"/>
            <a:ext cx="369316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男士西装的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穿着要点</a:t>
            </a:r>
            <a:endParaRPr lang="zh-CN" altLang="en-US" sz="2800" b="1" kern="0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58397" y="3460248"/>
            <a:ext cx="675005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/>
              <a:t>少装东西</a:t>
            </a:r>
            <a:endParaRPr lang="zh-CN" altLang="en-US" sz="32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787771" y="3379840"/>
            <a:ext cx="675005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/>
              <a:t>拆除商标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1573100" y="3404923"/>
            <a:ext cx="675005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/>
              <a:t>熨烫平整</a:t>
            </a:r>
            <a:endParaRPr lang="zh-CN" altLang="en-US" sz="3200" b="1"/>
          </a:p>
        </p:txBody>
      </p:sp>
      <p:pic>
        <p:nvPicPr>
          <p:cNvPr id="16" name="图片 15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794876" y="2926858"/>
            <a:ext cx="692435" cy="2941320"/>
          </a:xfrm>
          <a:prstGeom prst="rect">
            <a:avLst/>
          </a:prstGeom>
        </p:spPr>
      </p:pic>
      <p:pic>
        <p:nvPicPr>
          <p:cNvPr id="17" name="图片 16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582607" y="2926858"/>
            <a:ext cx="748051" cy="2941320"/>
          </a:xfrm>
          <a:prstGeom prst="rect">
            <a:avLst/>
          </a:prstGeom>
        </p:spPr>
      </p:pic>
      <p:pic>
        <p:nvPicPr>
          <p:cNvPr id="18" name="图片 17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2426236" y="2926858"/>
            <a:ext cx="717620" cy="2941320"/>
          </a:xfrm>
          <a:prstGeom prst="rect">
            <a:avLst/>
          </a:prstGeom>
        </p:spPr>
      </p:pic>
      <p:pic>
        <p:nvPicPr>
          <p:cNvPr id="21" name="图片 20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3222259" y="2926858"/>
            <a:ext cx="706926" cy="294132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433644" y="3449312"/>
            <a:ext cx="677108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/>
              <a:t>扣好</a:t>
            </a:r>
            <a:r>
              <a:rPr lang="zh-CN" altLang="en-US" sz="3200" b="1" dirty="0" smtClean="0"/>
              <a:t>纽扣</a:t>
            </a:r>
            <a:endParaRPr lang="en-US" altLang="zh-CN" sz="3200" b="1" dirty="0"/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190119" y="1929651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190118" y="1265011"/>
            <a:ext cx="468032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西装</a:t>
            </a:r>
            <a:r>
              <a:rPr lang="en-US" altLang="zh-CN" sz="2800" b="1" kern="0" dirty="0">
                <a:solidFill>
                  <a:srgbClr val="FF66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的纽扣扣法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0119" y="3790142"/>
            <a:ext cx="2757773" cy="2493909"/>
          </a:xfrm>
          <a:prstGeom prst="rect">
            <a:avLst/>
          </a:prstGeom>
        </p:spPr>
      </p:pic>
      <p:sp>
        <p:nvSpPr>
          <p:cNvPr id="29" name="线形标注 3 28"/>
          <p:cNvSpPr/>
          <p:nvPr/>
        </p:nvSpPr>
        <p:spPr>
          <a:xfrm>
            <a:off x="5264458" y="2345697"/>
            <a:ext cx="1886134" cy="911068"/>
          </a:xfrm>
          <a:prstGeom prst="borderCallout3">
            <a:avLst>
              <a:gd name="adj1" fmla="val 105051"/>
              <a:gd name="adj2" fmla="val 59288"/>
              <a:gd name="adj3" fmla="val 151900"/>
              <a:gd name="adj4" fmla="val 35970"/>
              <a:gd name="adj5" fmla="val 236849"/>
              <a:gd name="adj6" fmla="val 34049"/>
              <a:gd name="adj7" fmla="val 325492"/>
              <a:gd name="adj8" fmla="val 98603"/>
            </a:avLst>
          </a:prstGeom>
          <a:ln w="3175">
            <a:solidFill>
              <a:srgbClr val="4681A3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三粒扣</a:t>
            </a:r>
            <a:r>
              <a:rPr lang="zh-CN" altLang="en-US" sz="1600" dirty="0">
                <a:solidFill>
                  <a:srgbClr val="4681A3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扣上面两粒或只扣中间一粒或都不扣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0" name="线形标注 2 29"/>
          <p:cNvSpPr/>
          <p:nvPr/>
        </p:nvSpPr>
        <p:spPr>
          <a:xfrm>
            <a:off x="9203256" y="4212443"/>
            <a:ext cx="2103700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2552"/>
              <a:gd name="adj6" fmla="val -46291"/>
            </a:avLst>
          </a:prstGeom>
          <a:ln w="3175">
            <a:solidFill>
              <a:srgbClr val="4681A3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一粒扣</a:t>
            </a:r>
            <a:r>
              <a:rPr lang="zh-CN" altLang="en-US" sz="1600" b="1" dirty="0">
                <a:solidFill>
                  <a:srgbClr val="4681A3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可扣可不扣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03256" y="3328449"/>
            <a:ext cx="2103700" cy="688722"/>
          </a:xfrm>
          <a:prstGeom prst="rect">
            <a:avLst/>
          </a:prstGeom>
          <a:ln w="3175">
            <a:solidFill>
              <a:srgbClr val="4681A3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两粒扣</a:t>
            </a:r>
            <a:r>
              <a:rPr lang="zh-CN" altLang="en-US" sz="1600" b="1" dirty="0">
                <a:solidFill>
                  <a:srgbClr val="4681A3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扣上面第一粒或都不扣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03256" y="2456870"/>
            <a:ext cx="2103700" cy="688722"/>
          </a:xfrm>
          <a:prstGeom prst="rect">
            <a:avLst/>
          </a:prstGeom>
          <a:ln w="3175">
            <a:solidFill>
              <a:srgbClr val="4681A3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四粒扣</a:t>
            </a:r>
            <a:r>
              <a:rPr lang="zh-CN" altLang="en-US" sz="1600" b="1" dirty="0">
                <a:solidFill>
                  <a:srgbClr val="4681A3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扣中间两粒或都不扣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37" name="直接连接符 36"/>
          <p:cNvCxnSpPr>
            <a:stCxn id="30" idx="3"/>
            <a:endCxn id="35" idx="2"/>
          </p:cNvCxnSpPr>
          <p:nvPr/>
        </p:nvCxnSpPr>
        <p:spPr>
          <a:xfrm flipV="1">
            <a:off x="10255106" y="4017171"/>
            <a:ext cx="0" cy="195272"/>
          </a:xfrm>
          <a:prstGeom prst="line">
            <a:avLst/>
          </a:prstGeom>
          <a:ln w="3175">
            <a:solidFill>
              <a:srgbClr val="4681A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5" idx="0"/>
            <a:endCxn id="36" idx="2"/>
          </p:cNvCxnSpPr>
          <p:nvPr/>
        </p:nvCxnSpPr>
        <p:spPr>
          <a:xfrm flipV="1">
            <a:off x="10255106" y="3145592"/>
            <a:ext cx="0" cy="182857"/>
          </a:xfrm>
          <a:prstGeom prst="line">
            <a:avLst/>
          </a:prstGeom>
          <a:ln w="3175">
            <a:solidFill>
              <a:srgbClr val="4681A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6" idx="1"/>
            <a:endCxn id="29" idx="0"/>
          </p:cNvCxnSpPr>
          <p:nvPr/>
        </p:nvCxnSpPr>
        <p:spPr>
          <a:xfrm flipH="1">
            <a:off x="7150592" y="2801231"/>
            <a:ext cx="2052664" cy="0"/>
          </a:xfrm>
          <a:prstGeom prst="line">
            <a:avLst/>
          </a:prstGeom>
          <a:ln w="3175">
            <a:solidFill>
              <a:srgbClr val="4681A3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150649" y="3460248"/>
            <a:ext cx="677108" cy="18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不卷不挽</a:t>
            </a:r>
            <a:endParaRPr lang="zh-CN" altLang="en-US" sz="3200" b="1" dirty="0"/>
          </a:p>
        </p:txBody>
      </p:sp>
      <p:pic>
        <p:nvPicPr>
          <p:cNvPr id="42" name="图片 41" descr="51miz-E807499-86D1EFD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138381" y="2926858"/>
            <a:ext cx="706926" cy="294132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203256" y="5245363"/>
            <a:ext cx="20269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注意：单排扣背心不扣最下面；双排全扣上。</a:t>
            </a:r>
            <a:endParaRPr lang="zh-CN" altLang="en-US" dirty="0"/>
          </a:p>
        </p:txBody>
      </p:sp>
      <p:sp>
        <p:nvSpPr>
          <p:cNvPr id="26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bldLvl="0" animBg="1"/>
      <p:bldP spid="30" grpId="0" bldLvl="0" animBg="1"/>
      <p:bldP spid="35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358265" y="1186180"/>
            <a:ext cx="5015230" cy="581025"/>
          </a:xfrm>
        </p:spPr>
        <p:txBody>
          <a:bodyPr>
            <a:normAutofit fontScale="90000"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、正装着装规范</a:t>
            </a:r>
            <a:r>
              <a:rPr lang="en-US" altLang="zh-CN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男士</a:t>
            </a:r>
            <a:endParaRPr lang="zh-CN" altLang="en-US" sz="3200" b="0" dirty="0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29817" y="1756014"/>
            <a:ext cx="369316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男士西装的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穿着其他要点</a:t>
            </a:r>
            <a:endParaRPr lang="zh-CN" altLang="en-US" sz="2800" b="1" kern="0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133407" y="1947407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133406" y="1282767"/>
            <a:ext cx="4680323" cy="665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西装</a:t>
            </a:r>
            <a:r>
              <a:rPr lang="en-US" altLang="zh-CN" sz="2800" b="1" kern="0" dirty="0">
                <a:solidFill>
                  <a:srgbClr val="FF66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穿衬衫需要注意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1007" r="30080"/>
          <a:stretch>
            <a:fillRect/>
          </a:stretch>
        </p:blipFill>
        <p:spPr>
          <a:xfrm>
            <a:off x="1863073" y="4304108"/>
            <a:ext cx="1396849" cy="186176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049995" y="2133416"/>
            <a:ext cx="38007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衣扣要系上，打领带全系，不打领带，解开领扣。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袖长合适，露出西服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厘米左右；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抬起手臂时，衬衫袖口也应露出西服袖口外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1.5CM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左右。以保护西服的清洁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衬衣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的下摆一定要塞到裤腰里；</a:t>
            </a:r>
            <a:endParaRPr lang="en-US" altLang="zh-CN" b="1" kern="100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大小合适，不宜紧身或肥大。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合体，系上最上一粒纽扣，能伸进去一个到两个手指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406" y="3059274"/>
            <a:ext cx="1496939" cy="2740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5691" t="13054" r="8766"/>
          <a:stretch>
            <a:fillRect/>
          </a:stretch>
        </p:blipFill>
        <p:spPr>
          <a:xfrm>
            <a:off x="1863073" y="2493249"/>
            <a:ext cx="1403946" cy="16158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0141" r="55486"/>
          <a:stretch>
            <a:fillRect/>
          </a:stretch>
        </p:blipFill>
        <p:spPr>
          <a:xfrm>
            <a:off x="3845477" y="2368961"/>
            <a:ext cx="1874290" cy="3910654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589405" y="1311275"/>
            <a:ext cx="4687570" cy="581025"/>
          </a:xfrm>
        </p:spPr>
        <p:txBody>
          <a:bodyPr>
            <a:normAutofit fontScale="90000"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、正装着装规范</a:t>
            </a:r>
            <a:r>
              <a:rPr lang="en-US" altLang="zh-CN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男士</a:t>
            </a:r>
            <a:endParaRPr lang="zh-CN" altLang="en-US" sz="3200" b="0" dirty="0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75208" y="1914531"/>
            <a:ext cx="4110676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鞋与袜，决不可忽视的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细节</a:t>
            </a:r>
            <a:endParaRPr lang="zh-CN" altLang="en-US" sz="2800" b="1" kern="0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3653" y="2764377"/>
            <a:ext cx="4705722" cy="2599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正式西服不应配休闲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鞋；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黑色的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皮鞋搭配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任何西装都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没错；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浅色的皮鞋只能搭配浅色的休闲西服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正式西服时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应穿深色（如黑色）的袜子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穿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西装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白皮鞋时才能穿白袜子；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最好选择长及小腿肚的中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长袜。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8091" y="4064220"/>
            <a:ext cx="1725318" cy="23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2746" r="7920" b="4557"/>
          <a:stretch>
            <a:fillRect/>
          </a:stretch>
        </p:blipFill>
        <p:spPr>
          <a:xfrm>
            <a:off x="5467067" y="1988598"/>
            <a:ext cx="3394265" cy="30539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18219" b="2133"/>
          <a:stretch>
            <a:fillRect/>
          </a:stretch>
        </p:blipFill>
        <p:spPr>
          <a:xfrm>
            <a:off x="9107504" y="1311281"/>
            <a:ext cx="2130569" cy="2423604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580515" y="1302385"/>
            <a:ext cx="5628005" cy="581025"/>
          </a:xfrm>
        </p:spPr>
        <p:txBody>
          <a:bodyPr>
            <a:normAutofit/>
          </a:bodyPr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、正装着装规范</a:t>
            </a:r>
            <a:r>
              <a:rPr lang="en-US" altLang="zh-CN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男士</a:t>
            </a:r>
            <a:endParaRPr lang="zh-CN" altLang="en-US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97816" y="1873268"/>
            <a:ext cx="326644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领带是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男士服装的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灵魂</a:t>
            </a:r>
            <a:endParaRPr lang="zh-CN" altLang="en-US" sz="2800" b="1" kern="0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529" y="2694366"/>
            <a:ext cx="3634205" cy="305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当站立时，领带的长度要及皮带或皮带扣下端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1~1.5cm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领带结的大小应与衬衫领口敞开的角度相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配合；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当打上领带时，衬衫的领口和袖口都应该系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上；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如果取下领带，领口的纽扣一定要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解开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0341" y="1022294"/>
            <a:ext cx="1722268" cy="1722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406" y="2241885"/>
            <a:ext cx="4897225" cy="306641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1249680" y="1160780"/>
            <a:ext cx="5957570" cy="581025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六、正装着装规范</a:t>
            </a:r>
            <a:r>
              <a:rPr lang="en-US" altLang="zh-CN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</a:t>
            </a:r>
            <a:r>
              <a:rPr lang="zh-CN" altLang="en-US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男士</a:t>
            </a:r>
            <a:endParaRPr lang="zh-CN" altLang="en-US" dirty="0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6200533" y="2079594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035432" y="1417494"/>
            <a:ext cx="4680323" cy="662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的颜色搭配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035687" y="2383760"/>
            <a:ext cx="4679950" cy="3477895"/>
            <a:chOff x="6469" y="2832"/>
            <a:chExt cx="7370" cy="5477"/>
          </a:xfrm>
        </p:grpSpPr>
        <p:sp>
          <p:nvSpPr>
            <p:cNvPr id="35" name="圆角矩形 34"/>
            <p:cNvSpPr/>
            <p:nvPr/>
          </p:nvSpPr>
          <p:spPr>
            <a:xfrm>
              <a:off x="6469" y="2832"/>
              <a:ext cx="7371" cy="586"/>
            </a:xfrm>
            <a:prstGeom prst="roundRect">
              <a:avLst>
                <a:gd name="adj" fmla="val 6436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509" y="2837"/>
              <a:ext cx="4954" cy="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两个单色，一个图案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69" y="3688"/>
              <a:ext cx="7332" cy="1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n"/>
              </a:pPr>
              <a:r>
                <a:rPr lang="zh-CN" altLang="en-US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在西服套装、衬衣、领带中，最少要有两个单色，最多一个图案。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469" y="5539"/>
              <a:ext cx="7371" cy="586"/>
            </a:xfrm>
            <a:prstGeom prst="roundRect">
              <a:avLst>
                <a:gd name="adj" fmla="val 6436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509" y="5544"/>
              <a:ext cx="4954" cy="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深浅交错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469" y="6395"/>
              <a:ext cx="7332" cy="1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300"/>
                </a:spcBef>
                <a:spcAft>
                  <a:spcPts val="300"/>
                </a:spcAft>
                <a:buFont typeface="Wingdings" panose="05000000000000000000" pitchFamily="2" charset="2"/>
                <a:buChar char="n"/>
              </a:pPr>
              <a:r>
                <a:rPr lang="zh-CN" altLang="en-US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深色西服配浅色衬衫和鲜艳、中深色领带；</a:t>
              </a:r>
              <a:endPara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300"/>
                </a:spcBef>
                <a:spcAft>
                  <a:spcPts val="300"/>
                </a:spcAft>
                <a:buFont typeface="Wingdings" panose="05000000000000000000" pitchFamily="2" charset="2"/>
                <a:buChar char="n"/>
              </a:pPr>
              <a:r>
                <a:rPr lang="zh-CN" altLang="en-US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中深色西服配浅色衬衫和深色领带；</a:t>
              </a:r>
              <a:endPara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20000"/>
                </a:lnSpc>
                <a:spcBef>
                  <a:spcPts val="300"/>
                </a:spcBef>
                <a:spcAft>
                  <a:spcPts val="300"/>
                </a:spcAft>
                <a:buFont typeface="Wingdings" panose="05000000000000000000" pitchFamily="2" charset="2"/>
                <a:buChar char="n"/>
              </a:pPr>
              <a:r>
                <a:rPr lang="zh-CN" altLang="en-US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浅色西服配中深色衬衫和深色领带。</a:t>
              </a:r>
              <a:endPara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 flipH="1">
            <a:off x="1164610" y="2352288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190009" y="1696538"/>
            <a:ext cx="468032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个“三”原则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164610" y="2688844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190010" y="2691922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三色原则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64610" y="3167735"/>
            <a:ext cx="46559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即全身穿着限制在三种颜色之内。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164610" y="3815551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190010" y="3818629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三一定律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64610" y="4294442"/>
            <a:ext cx="465590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鞋子、皮带、公文包 一个颜色。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164610" y="4969541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190010" y="4972619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三大禁忌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64610" y="5448432"/>
            <a:ext cx="465590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忌衣袖商标未摘掉、忌西装与皮鞋不相配、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忌不打领带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任务二：仪表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8" name="矩形 2053"/>
          <p:cNvSpPr/>
          <p:nvPr/>
        </p:nvSpPr>
        <p:spPr>
          <a:xfrm>
            <a:off x="2858933" y="1504504"/>
            <a:ext cx="2232025" cy="323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主要内容：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 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站姿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 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坐姿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 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 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蹲姿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 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1"/>
          <a:srcRect l="5157" r="5127"/>
          <a:stretch>
            <a:fillRect/>
          </a:stretch>
        </p:blipFill>
        <p:spPr>
          <a:xfrm>
            <a:off x="4716308" y="1791841"/>
            <a:ext cx="4456112" cy="316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5" name="矩形 2057"/>
          <p:cNvSpPr/>
          <p:nvPr/>
        </p:nvSpPr>
        <p:spPr>
          <a:xfrm>
            <a:off x="989090" y="1613659"/>
            <a:ext cx="7058025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仪态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，是指一个人举止的姿态和风度。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姿态是指一个人身体显现出来的样子，如：站立、行走、就座、眼神、手势、面部表情等。而风度则是一个人内在气质的外在表现。</a:t>
            </a:r>
            <a:endParaRPr lang="zh-CN" altLang="en-US" sz="2000" b="1" dirty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仪态属于人的行为美学范畴，它既依赖于的内在气质的支撑，同时又取决于个人是否接受过规范和严格的体态训练。仪态的美丑，往往还是鉴别一个人是高雅还是粗俗、是严谨还是轻浮的标准之一。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2050"/>
          <p:cNvPicPr>
            <a:picLocks noChangeAspect="1"/>
          </p:cNvPicPr>
          <p:nvPr/>
        </p:nvPicPr>
        <p:blipFill rotWithShape="1">
          <a:blip r:embed="rId1"/>
          <a:srcRect l="6892" r="16116"/>
          <a:stretch>
            <a:fillRect/>
          </a:stretch>
        </p:blipFill>
        <p:spPr>
          <a:xfrm>
            <a:off x="8251302" y="1960084"/>
            <a:ext cx="2831977" cy="316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060"/>
          <p:cNvSpPr/>
          <p:nvPr/>
        </p:nvSpPr>
        <p:spPr>
          <a:xfrm>
            <a:off x="2071813" y="2607807"/>
            <a:ext cx="4103687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站姿是人们最基本的姿势，是其他姿势的基础。站姿是一种静态美，是培养优美典雅仪态的起点。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规范站姿的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头正、肩平、臂垂、躯挺、腿并。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4" name="图片 2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0287" y="1778339"/>
            <a:ext cx="1154112" cy="331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4399" y="1665626"/>
            <a:ext cx="1222375" cy="343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2071813" y="151719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一、站姿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0945" y="603590"/>
            <a:ext cx="1908257" cy="933450"/>
          </a:xfrm>
        </p:spPr>
        <p:txBody>
          <a:bodyPr/>
          <a:lstStyle/>
          <a:p>
            <a:r>
              <a:rPr lang="zh-CN" altLang="en-US" sz="3200" b="0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导</a:t>
            </a:r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课：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621437" y="1469810"/>
            <a:ext cx="1109708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适得其反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的精心装扮：李丽是某</a:t>
            </a:r>
            <a:r>
              <a:rPr lang="zh-CN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旅行社的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导游员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，长得亭亭玉立，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浓妆艳抹，穿着打扮十分时尚、前卫</a:t>
            </a:r>
            <a:r>
              <a:rPr lang="zh-CN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一次，李丽接了一个</a:t>
            </a:r>
            <a:r>
              <a:rPr lang="zh-CN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“娘子军”团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，成员都是</a:t>
            </a: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40</a:t>
            </a:r>
            <a:r>
              <a:rPr lang="zh-CN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岁左右的女士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。她为了展现自己的青春靓丽，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妆容夸张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，特意择了一条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破洞牛仔短裤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，露出修长的腿，上半身穿了一件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无袖背心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。为了整身行头有亮点，还特意戴了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一条金项链和一对大耳环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她按照规范提前半小时到达了机场，在接站口举着本社的导游旗迎接，但是人潮散去她也没有等来游客。这时，李丽的手机响了“李导，您在哪儿呢？我们全团的游客都在机场大厅外。”见面之后，李丽发现一些游客从头到脚打量她，露出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不太友好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的表情。在接下来的行程中，她虽然讲解生动形象、服务周到那些女性游客还是</a:t>
            </a:r>
            <a:r>
              <a:rPr lang="zh-CN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不愿配合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，整个行程中她与游客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相处得并不融洽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，带团效果也很不理想。</a:t>
            </a:r>
            <a:endParaRPr lang="en-US" altLang="zh-CN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Calibri" panose="020F0502020204030204" charset="0"/>
                <a:cs typeface="Times New Roman" panose="02020603050405020304" pitchFamily="18" charset="0"/>
              </a:rPr>
              <a:t>【解析】</a:t>
            </a:r>
            <a:r>
              <a:rPr lang="zh-CN" altLang="zh-CN" kern="100" dirty="0">
                <a:latin typeface="Calibri" panose="020F0502020204030204" charset="0"/>
                <a:cs typeface="Times New Roman" panose="02020603050405020304" pitchFamily="18" charset="0"/>
              </a:rPr>
              <a:t>从事服务行业的导游员如果在上团时刻意地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修饰外表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，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妆容过于夸张，着装过于与众不同，就会显得刺眼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Calibri" panose="020F0502020204030204" charset="0"/>
                <a:cs typeface="Times New Roman" panose="02020603050405020304" pitchFamily="18" charset="0"/>
              </a:rPr>
              <a:t>不能被游客所接受，其服务效果也会适得其反。那么，作为旅游从业人员应该如何选择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得体自然的妆容及大方适合的着装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？</a:t>
            </a:r>
            <a:r>
              <a:rPr lang="zh-CN" altLang="zh-CN" kern="100" dirty="0">
                <a:latin typeface="Calibri" panose="020F0502020204030204" charset="0"/>
                <a:cs typeface="Times New Roman" panose="02020603050405020304" pitchFamily="18" charset="0"/>
              </a:rPr>
              <a:t>在职场里，首当其冲的原则就是要与职业相匹配，导游人员在突出其活力的同时还要</a:t>
            </a:r>
            <a:r>
              <a:rPr lang="zh-CN" altLang="zh-CN" b="1" kern="100" dirty="0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稳重、得体、自然、大方</a:t>
            </a:r>
            <a:r>
              <a:rPr lang="zh-CN" altLang="zh-CN" kern="100" dirty="0">
                <a:latin typeface="Calibri" panose="020F0502020204030204" charset="0"/>
                <a:cs typeface="Times New Roman" panose="02020603050405020304" pitchFamily="18" charset="0"/>
              </a:rPr>
              <a:t>。此外，还应根据时间、地点、场合、自身条件等因素选择</a:t>
            </a:r>
            <a:r>
              <a:rPr lang="zh-CN" altLang="zh-CN" b="1" kern="100" dirty="0">
                <a:latin typeface="Calibri" panose="020F0502020204030204" charset="0"/>
                <a:cs typeface="Times New Roman" panose="02020603050405020304" pitchFamily="18" charset="0"/>
              </a:rPr>
              <a:t>合适的着装</a:t>
            </a:r>
            <a:r>
              <a:rPr lang="zh-CN" altLang="zh-CN" kern="100" dirty="0">
                <a:latin typeface="Calibri" panose="020F0502020204030204" charset="0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065"/>
          <p:cNvSpPr/>
          <p:nvPr/>
        </p:nvSpPr>
        <p:spPr>
          <a:xfrm>
            <a:off x="1602142" y="1986548"/>
            <a:ext cx="6088063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姿步位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字步：双脚和脚后跟要靠紧，两脚张开的距离约为两拳；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丁字步：双脚呈丁字站立，分左、右丁字步；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平行式：男子站立时，可并拢，也可双脚叉开，叉开时，双脚与肩同宽；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前屈膝式：女子的站立时可把重心放在一脚上，另一脚超过前脚斜立而略弯曲。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670974" y="130233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一、站姿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1316" y="2215564"/>
            <a:ext cx="1828800" cy="127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1316" y="3742739"/>
            <a:ext cx="2008187" cy="107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071"/>
          <p:cNvSpPr/>
          <p:nvPr/>
        </p:nvSpPr>
        <p:spPr>
          <a:xfrm>
            <a:off x="1833178" y="1862354"/>
            <a:ext cx="664686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姿的手势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侧放式：双臂自然下垂，双手拿分别放在腿部两侧，手指稍微弯曲，中指对准褲缝，这是一种最基本站姿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前腹式：双手腹前交叉，右手搭在左手上，直立。男子可以两脚分开，女子可以用小丁字步。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后背式：双手背后交叉，这种站姿优美中略带威严，已产生距离感。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833178" y="1276504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一、站姿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4801" y="2384425"/>
            <a:ext cx="1219200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1" y="3795713"/>
            <a:ext cx="1281113" cy="881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pic>
        <p:nvPicPr>
          <p:cNvPr id="3" name="图片 2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5463" y="1486985"/>
            <a:ext cx="3640138" cy="223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20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4508" y="3807275"/>
            <a:ext cx="3660775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1466850" y="1120140"/>
            <a:ext cx="33153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站姿训练：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4699" t="22462" r="2256" b="3859"/>
          <a:stretch>
            <a:fillRect/>
          </a:stretch>
        </p:blipFill>
        <p:spPr>
          <a:xfrm>
            <a:off x="1708047" y="2073090"/>
            <a:ext cx="4101465" cy="43307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6" name="矩形 2090"/>
          <p:cNvSpPr/>
          <p:nvPr/>
        </p:nvSpPr>
        <p:spPr>
          <a:xfrm>
            <a:off x="1382759" y="1287593"/>
            <a:ext cx="7056438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顺序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分清长幼，礼貌邀请对方先入座，也可与对方同时入座。但如果是自己的宾客，则最好是让对方入座之后入座，切勿自己抢先入座。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在适当之处入座，就做时最好从椅子的左侧入座，这样礼貌，也便于入座。注意座位尊卑，将上位让与来宾或客人。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2108"/>
          <p:cNvPicPr>
            <a:picLocks noChangeAspect="1"/>
          </p:cNvPicPr>
          <p:nvPr/>
        </p:nvPicPr>
        <p:blipFill rotWithShape="1">
          <a:blip r:embed="rId1"/>
          <a:srcRect r="73110"/>
          <a:stretch>
            <a:fillRect/>
          </a:stretch>
        </p:blipFill>
        <p:spPr>
          <a:xfrm>
            <a:off x="8841280" y="1287593"/>
            <a:ext cx="1740901" cy="43038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pic>
        <p:nvPicPr>
          <p:cNvPr id="4" name="图片 2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662" y="2176940"/>
            <a:ext cx="4229100" cy="2811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012" y="2176940"/>
            <a:ext cx="1084262" cy="259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2079"/>
          <p:cNvSpPr/>
          <p:nvPr/>
        </p:nvSpPr>
        <p:spPr>
          <a:xfrm>
            <a:off x="1595515" y="1266578"/>
            <a:ext cx="1727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坐姿示范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249" y="2589690"/>
            <a:ext cx="1209675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2412" y="2557940"/>
            <a:ext cx="114935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文本占位符 2099"/>
          <p:cNvSpPr txBox="1"/>
          <p:nvPr/>
        </p:nvSpPr>
        <p:spPr>
          <a:xfrm>
            <a:off x="1735584" y="2203326"/>
            <a:ext cx="5883275" cy="303371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标准式坐式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适合正式场合，要求上身、大腿、与小腿应形成直角，小腿垂直地面。双膝、双脚包括双脚脚跟都应该完全并拢。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506707" y="1018628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（一）适合女士的坐姿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0598" y="2096793"/>
            <a:ext cx="2270866" cy="28707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11" name="矩形 2093"/>
          <p:cNvSpPr/>
          <p:nvPr/>
        </p:nvSpPr>
        <p:spPr>
          <a:xfrm>
            <a:off x="1515404" y="1898141"/>
            <a:ext cx="6838483" cy="3322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腿叠放式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适合穿短裙的女士，造型优雅，将两腿完全上下交叉在一起，交叉后的两腿之间没有任何缝隙，犹如一条直线。双脚斜放一侧。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腿斜放式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适合穿裙子的女士在较低处落座时使用，主要要求：双腿并拢，双脚向一侧斜放。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589277" y="1140441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（一）适合女士的坐姿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1627" y="3353603"/>
            <a:ext cx="1591454" cy="2186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522" y="1400791"/>
            <a:ext cx="1376559" cy="18306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文本占位符 2096"/>
          <p:cNvSpPr txBox="1"/>
          <p:nvPr/>
        </p:nvSpPr>
        <p:spPr>
          <a:xfrm>
            <a:off x="1638871" y="2056104"/>
            <a:ext cx="7306522" cy="345757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黑体 CN Bold" panose="020B0800000000000000" pitchFamily="34" charset="-12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黑体 CN Bold" panose="020B0800000000000000" pitchFamily="34" charset="-12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黑体 CN Bold" panose="020B0800000000000000" pitchFamily="34" charset="-12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黑体 CN Bold" panose="020B0800000000000000" pitchFamily="34" charset="-12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黑体 CN Bold" panose="020B0800000000000000" pitchFamily="34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/>
              <a:buNone/>
              <a:defRPr/>
            </a:pPr>
            <a:r>
              <a:rPr lang="en-US" altLang="zh-CN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双脚交叉式</a:t>
            </a:r>
            <a:endParaRPr lang="zh-CN" altLang="en-US" sz="20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/>
              <a:buNone/>
              <a:defRPr/>
            </a:pPr>
            <a:r>
              <a:rPr lang="zh-CN" altLang="en-US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适合任何场合，男女都可使用，主要要求：双膝先要并拢，然后双脚在脚踝处交叉。但不宜向前方远远伸出去。</a:t>
            </a:r>
            <a:endParaRPr lang="zh-CN" altLang="en-US" sz="20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/>
              <a:buNone/>
              <a:defRPr/>
            </a:pPr>
            <a:r>
              <a:rPr lang="en-US" altLang="zh-CN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大腿叠放式</a:t>
            </a:r>
            <a:endParaRPr lang="zh-CN" altLang="en-US" sz="20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/>
              <a:buNone/>
              <a:defRPr/>
            </a:pPr>
            <a:r>
              <a:rPr lang="zh-CN" altLang="en-US" sz="2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多适合在非正式场合使用。要求两条腿部分重叠在一起，叠放后位于下方的一条腿的小腿垂直于地面，脚掌着地，位于上方的一条腿的小腿向内收，同时脚尖要朝下。</a:t>
            </a:r>
            <a:endParaRPr lang="zh-CN" altLang="en-US" sz="20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•"/>
              <a:defRPr/>
            </a:pPr>
            <a:endParaRPr lang="zh-CN" altLang="en-US" sz="3200" noProof="1">
              <a:latin typeface="+mn-lt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638871" y="1248853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（一）适合女士的坐姿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2626" y="1223669"/>
            <a:ext cx="1518292" cy="19294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2"/>
          <a:srcRect t="7614"/>
          <a:stretch>
            <a:fillRect/>
          </a:stretch>
        </p:blipFill>
        <p:spPr>
          <a:xfrm>
            <a:off x="9217024" y="3539872"/>
            <a:ext cx="1560467" cy="236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文本占位符 2102"/>
          <p:cNvSpPr txBox="1"/>
          <p:nvPr/>
        </p:nvSpPr>
        <p:spPr>
          <a:xfrm>
            <a:off x="1722268" y="1854579"/>
            <a:ext cx="7013359" cy="335661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标准式坐姿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落座后要坐正，腰立直，双膝可稍展开，但展开宽度不得超过肩宽，小腿垂直于地面，双手自然弯曲、放松，放于腿上或膝盖上。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交叉式坐姿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主要要求：双膝先要并拢，然后双脚在脚踝处交叉。但不宜向前方远远伸出去。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638871" y="1248853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（二）适合男士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026" name="Picture 2" descr="C:\Users\DELL\AppData\Local\Temp\ksohtml21788\wps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618" y="1248853"/>
            <a:ext cx="12858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ELL\AppData\Local\Temp\ksohtml21788\wp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336" y="3226293"/>
            <a:ext cx="11049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文本占位符 2102"/>
          <p:cNvSpPr txBox="1"/>
          <p:nvPr/>
        </p:nvSpPr>
        <p:spPr>
          <a:xfrm>
            <a:off x="1074198" y="1685903"/>
            <a:ext cx="8456138" cy="42621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叠腿式坐姿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一种较为放松的坐姿，旅游服务人员在休息时落座后，将其中的一条腿叠放在另一条腿上身体可稍向后靠在椅背上，但并不是身体彻底放松，而是有控制的放松。双手可十指交叉相握放于腹前，也可双手相搭放于膝盖上。要求在上面的腿不能出现任何多余动作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正步点地式坐姿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落座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后要坐正，腰立直，双膝可稍展开，但展开宽度不得超过肩宽，一条腿垂直于地面，另一条腿自然回收，前脚掌点地，双手自然弯曲、放松，放于腿上或膝盖上。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550094" y="1133152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（二）适合男士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的坐姿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54" name="Picture 6" descr="C:\Users\DELL\AppData\Local\Temp\ksohtml21788\wps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443" y="1885765"/>
            <a:ext cx="12096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AppData\Local\Temp\ksohtml21788\wps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359" y="3767830"/>
            <a:ext cx="1155759" cy="226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688302" y="989300"/>
            <a:ext cx="1481276" cy="428154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第一印象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1292" y="1677899"/>
            <a:ext cx="8280920" cy="91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与人第一次交往中给人留下的印象，在对方的头脑中形成并占据着主导地位，这种效应即为第一印象效应。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84988" y="2592299"/>
            <a:ext cx="5639303" cy="2006169"/>
            <a:chOff x="1791691" y="1876217"/>
            <a:chExt cx="5270449" cy="1657087"/>
          </a:xfrm>
        </p:grpSpPr>
        <p:grpSp>
          <p:nvGrpSpPr>
            <p:cNvPr id="8" name="组合 7"/>
            <p:cNvGrpSpPr/>
            <p:nvPr>
              <p:custDataLst>
                <p:tags r:id="rId1"/>
              </p:custDataLst>
            </p:nvPr>
          </p:nvGrpSpPr>
          <p:grpSpPr>
            <a:xfrm>
              <a:off x="1791691" y="1876217"/>
              <a:ext cx="1218612" cy="1188132"/>
              <a:chOff x="1781531" y="1764457"/>
              <a:chExt cx="1218612" cy="1188132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781531" y="1764457"/>
                <a:ext cx="1188132" cy="1188132"/>
                <a:chOff x="1781531" y="1764457"/>
                <a:chExt cx="1188132" cy="1188132"/>
              </a:xfrm>
            </p:grpSpPr>
            <p:sp>
              <p:nvSpPr>
                <p:cNvPr id="26" name="椭圆 25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饼形 26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pie">
                  <a:avLst>
                    <a:gd name="adj1" fmla="val 9146712"/>
                    <a:gd name="adj2" fmla="val 1620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950280" y="1923046"/>
                  <a:ext cx="870954" cy="870954"/>
                </a:xfrm>
                <a:prstGeom prst="ellipse">
                  <a:avLst/>
                </a:prstGeom>
                <a:solidFill>
                  <a:srgbClr val="EBE9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文本框 115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812011" y="2047197"/>
                <a:ext cx="1188132" cy="6232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68</a:t>
                </a:r>
                <a:r>
                  <a:rPr lang="en-US" altLang="zh-CN" sz="2800" dirty="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%</a:t>
                </a:r>
                <a:endParaRPr lang="zh-CN" altLang="en-US" sz="2800" dirty="0">
                  <a:solidFill>
                    <a:srgbClr val="FF6600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3805579" y="1876217"/>
              <a:ext cx="1217760" cy="1188132"/>
              <a:chOff x="3739965" y="1764457"/>
              <a:chExt cx="1217760" cy="118813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739965" y="1764457"/>
                <a:ext cx="1188132" cy="1188132"/>
                <a:chOff x="1781531" y="1764457"/>
                <a:chExt cx="1188132" cy="1188132"/>
              </a:xfrm>
            </p:grpSpPr>
            <p:sp>
              <p:nvSpPr>
                <p:cNvPr id="21" name="椭圆 20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饼形 21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pie">
                  <a:avLst>
                    <a:gd name="adj1" fmla="val 21480594"/>
                    <a:gd name="adj2" fmla="val 1620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950280" y="1923046"/>
                  <a:ext cx="870954" cy="870954"/>
                </a:xfrm>
                <a:prstGeom prst="ellipse">
                  <a:avLst/>
                </a:prstGeom>
                <a:solidFill>
                  <a:srgbClr val="EBE9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文本框 116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769593" y="2047197"/>
                <a:ext cx="1188132" cy="6232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25</a:t>
                </a:r>
                <a:r>
                  <a:rPr lang="en-US" altLang="zh-CN" sz="280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%</a:t>
                </a:r>
                <a:endParaRPr lang="zh-CN" altLang="en-US" sz="2800">
                  <a:solidFill>
                    <a:srgbClr val="FF6600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>
              <p:custDataLst>
                <p:tags r:id="rId11"/>
              </p:custDataLst>
            </p:nvPr>
          </p:nvGrpSpPr>
          <p:grpSpPr>
            <a:xfrm>
              <a:off x="5818615" y="1876217"/>
              <a:ext cx="1228772" cy="1188132"/>
              <a:chOff x="5808455" y="1764457"/>
              <a:chExt cx="1228772" cy="118813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808455" y="1764457"/>
                <a:ext cx="1188132" cy="1188132"/>
                <a:chOff x="1781531" y="1764457"/>
                <a:chExt cx="1188132" cy="1188132"/>
              </a:xfrm>
            </p:grpSpPr>
            <p:sp>
              <p:nvSpPr>
                <p:cNvPr id="16" name="椭圆 15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饼形 16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781531" y="1764457"/>
                  <a:ext cx="1188132" cy="1188132"/>
                </a:xfrm>
                <a:prstGeom prst="pie">
                  <a:avLst>
                    <a:gd name="adj1" fmla="val 17830714"/>
                    <a:gd name="adj2" fmla="val 1620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1950280" y="1923046"/>
                  <a:ext cx="870954" cy="870954"/>
                </a:xfrm>
                <a:prstGeom prst="ellipse">
                  <a:avLst/>
                </a:prstGeom>
                <a:solidFill>
                  <a:srgbClr val="EBE9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文本框 117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849095" y="2047197"/>
                <a:ext cx="1188132" cy="6232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7</a:t>
                </a:r>
                <a:r>
                  <a:rPr lang="en-US" altLang="zh-CN" sz="2800">
                    <a:solidFill>
                      <a:srgbClr val="FF6600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%</a:t>
                </a:r>
                <a:endParaRPr lang="zh-CN" altLang="en-US" sz="2800">
                  <a:solidFill>
                    <a:srgbClr val="FF6600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1" name="Text Box 61"/>
            <p:cNvSpPr txBox="1"/>
            <p:nvPr>
              <p:custDataLst>
                <p:tags r:id="rId16"/>
              </p:custDataLst>
            </p:nvPr>
          </p:nvSpPr>
          <p:spPr bwMode="auto">
            <a:xfrm>
              <a:off x="1801416" y="3190404"/>
              <a:ext cx="1208888" cy="3429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spcAft>
                  <a:spcPct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微软雅黑" panose="020B0503020204020204" charset="-122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sz="1400"/>
                <a:t>形象、举止</a:t>
              </a:r>
              <a:endParaRPr lang="zh-CN" altLang="en-US" sz="1400"/>
            </a:p>
          </p:txBody>
        </p:sp>
        <p:sp>
          <p:nvSpPr>
            <p:cNvPr id="12" name="Text Box 61"/>
            <p:cNvSpPr txBox="1"/>
            <p:nvPr>
              <p:custDataLst>
                <p:tags r:id="rId17"/>
              </p:custDataLst>
            </p:nvPr>
          </p:nvSpPr>
          <p:spPr bwMode="auto">
            <a:xfrm>
              <a:off x="3805702" y="3190404"/>
              <a:ext cx="1217638" cy="3429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spcAft>
                  <a:spcPct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微软雅黑" panose="020B0503020204020204" charset="-122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sz="1400"/>
                <a:t>语气、发音</a:t>
              </a:r>
              <a:endParaRPr lang="zh-CN" altLang="en-US" sz="1400"/>
            </a:p>
          </p:txBody>
        </p:sp>
        <p:sp>
          <p:nvSpPr>
            <p:cNvPr id="13" name="Text Box 61"/>
            <p:cNvSpPr txBox="1"/>
            <p:nvPr>
              <p:custDataLst>
                <p:tags r:id="rId18"/>
              </p:custDataLst>
            </p:nvPr>
          </p:nvSpPr>
          <p:spPr bwMode="auto">
            <a:xfrm>
              <a:off x="5844502" y="3190404"/>
              <a:ext cx="1217638" cy="3429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spcAft>
                  <a:spcPct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微软雅黑" panose="020B0503020204020204" charset="-122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sz="1400"/>
                <a:t>言语内容</a:t>
              </a:r>
              <a:endParaRPr lang="zh-CN" altLang="en-US" sz="1400"/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449956" y="5154673"/>
            <a:ext cx="5474335" cy="316865"/>
          </a:xfrm>
          <a:prstGeom prst="roundRect">
            <a:avLst/>
          </a:prstGeom>
          <a:solidFill>
            <a:srgbClr val="F45A06"/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衣帽震小人，言语压君子，先敬罗衣后敬人。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4" name="矩形 2156"/>
          <p:cNvSpPr/>
          <p:nvPr/>
        </p:nvSpPr>
        <p:spPr>
          <a:xfrm>
            <a:off x="1748902" y="1861941"/>
            <a:ext cx="655172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蹲姿是人体在低处取物、拾物或整理工作环境或自己鞋袜时所呈现的姿态，它是人体静态美和动态美的结合。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姿标准：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直腰下蹲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弯腰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拾物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直腰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21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4442" y="2092351"/>
            <a:ext cx="1714563" cy="273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680845" y="1154430"/>
            <a:ext cx="2407285" cy="70739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三、蹲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8" name="矩形 2164"/>
          <p:cNvSpPr/>
          <p:nvPr/>
        </p:nvSpPr>
        <p:spPr>
          <a:xfrm>
            <a:off x="1712748" y="2033938"/>
            <a:ext cx="5856642" cy="29546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 typeface="Arial" panose="020B0604020202020204" pitchFamily="34" charset="0"/>
              <a:buChar char=" "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式蹲姿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基本特征是双膝一高一低。其要求是，下蹲时，双腿不并排在一起，而是左脚在前，右脚脚掌着地，脚跟提起。右膝应低于左膝，女性要靠紧双腿，男性则可适度将其分开，臀部向下，服务人员选用这种蹲姿既方便又优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21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409" y="2033938"/>
            <a:ext cx="1817688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1780540" y="1186815"/>
            <a:ext cx="1663700" cy="42799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常见蹲姿：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10" name="圆角矩形 9"/>
          <p:cNvSpPr/>
          <p:nvPr/>
        </p:nvSpPr>
        <p:spPr>
          <a:xfrm>
            <a:off x="1780835" y="1186714"/>
            <a:ext cx="1944216" cy="428154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常见蹲姿：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2175"/>
          <p:cNvSpPr/>
          <p:nvPr/>
        </p:nvSpPr>
        <p:spPr>
          <a:xfrm>
            <a:off x="1780835" y="1746571"/>
            <a:ext cx="5183188" cy="355481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蹲姿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适用于女性。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尤其是穿着短裙的女性。造型优美典雅。基本特征是下蹲时，右脚在前，左脚在后，右小腿垂直与地面，全脚着地。右腿在上，左腿在下，二者交叉重叠。左膝由后下方伸向右侧，左脚跟抬起，并且交叉着地。两腿前后靠近。合力支撑身体。上身略向前倾，臀部向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2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015" y="2429939"/>
            <a:ext cx="3313112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pic>
        <p:nvPicPr>
          <p:cNvPr id="4" name="图片 21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1703" y="1985073"/>
            <a:ext cx="4316412" cy="319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158" y="1985073"/>
            <a:ext cx="2452688" cy="273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680829" y="1293246"/>
            <a:ext cx="2736304" cy="428154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蹲姿的错误示范：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pic>
        <p:nvPicPr>
          <p:cNvPr id="8" name="图片 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105" y="2064730"/>
            <a:ext cx="5326062" cy="272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598956" y="1186714"/>
            <a:ext cx="2520280" cy="428154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蹲姿的正确示范：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5" t="3153" r="26942" b="2082"/>
          <a:stretch>
            <a:fillRect/>
          </a:stretch>
        </p:blipFill>
        <p:spPr>
          <a:xfrm>
            <a:off x="7205116" y="2323400"/>
            <a:ext cx="1847744" cy="23138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1" t="22505" r="5771" b="2764"/>
          <a:stretch>
            <a:fillRect/>
          </a:stretch>
        </p:blipFill>
        <p:spPr>
          <a:xfrm>
            <a:off x="9052860" y="2323400"/>
            <a:ext cx="1411056" cy="224188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118"/>
          <p:cNvSpPr/>
          <p:nvPr/>
        </p:nvSpPr>
        <p:spPr>
          <a:xfrm>
            <a:off x="1696720" y="2341880"/>
            <a:ext cx="6368415" cy="2508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buClrTx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走是我们在生活中最常见的动作，属于一种动态的美。走姿是人们在行走过程中应遵循的正确姿势。走姿要求“行如风”，有轻快自然的美，女士走姿要展现身体的曲线美，男士走姿要体现阳刚之气。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走姿的规范要求：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ClrTx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头正、肩平、躯挺、步位直、步幅适当、步速平稳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2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29" y="1895935"/>
            <a:ext cx="2057400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696720" y="1186815"/>
            <a:ext cx="1717040" cy="542925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四、走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124"/>
          <p:cNvSpPr/>
          <p:nvPr/>
        </p:nvSpPr>
        <p:spPr>
          <a:xfrm>
            <a:off x="2939187" y="2093619"/>
            <a:ext cx="3384550" cy="31089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优美走姿的要点：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）步位标准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适度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）步速均匀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）步韵优美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ClrTx/>
              <a:buFont typeface="Arial" panose="020B0604020202020204" pitchFamily="34" charset="0"/>
              <a:buChar char=" "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2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9951" y="1690483"/>
            <a:ext cx="2781300" cy="377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864995" y="1262380"/>
            <a:ext cx="1830705" cy="57658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四、走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sp>
        <p:nvSpPr>
          <p:cNvPr id="3" name="矩形 2129"/>
          <p:cNvSpPr/>
          <p:nvPr/>
        </p:nvSpPr>
        <p:spPr>
          <a:xfrm>
            <a:off x="2407320" y="1674699"/>
            <a:ext cx="4965700" cy="417518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男女行进姿态差异：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buClrTx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女士的行进姿态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交替地走在一条直线上，即“一字步”。背脊挺直，步履轻柔自然，避免做作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男士的行进姿态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交替行进在一条直线上，两脚尖稍微外展，脚步稍大，抬头挺胸，步履稳健、自信。避免八字步。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rcRect l="28244" t="1695" r="25244" b="3928"/>
          <a:stretch>
            <a:fillRect/>
          </a:stretch>
        </p:blipFill>
        <p:spPr>
          <a:xfrm>
            <a:off x="8258391" y="2198631"/>
            <a:ext cx="1685925" cy="365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723390" y="1186815"/>
            <a:ext cx="1928495" cy="487045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四、走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任务三：仪态</a:t>
            </a:r>
            <a:endParaRPr lang="zh-CN" altLang="en-US" sz="2000" dirty="0"/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/>
          <a:srcRect l="11876" t="15840" r="10184" b="4173"/>
          <a:stretch>
            <a:fillRect/>
          </a:stretch>
        </p:blipFill>
        <p:spPr>
          <a:xfrm>
            <a:off x="2495857" y="2564091"/>
            <a:ext cx="3511550" cy="236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2"/>
          <a:srcRect t="2902"/>
          <a:stretch>
            <a:fillRect/>
          </a:stretch>
        </p:blipFill>
        <p:spPr>
          <a:xfrm>
            <a:off x="6769407" y="2300566"/>
            <a:ext cx="3343275" cy="288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545590" y="1186815"/>
            <a:ext cx="1995170" cy="427990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四、走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姿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>
          <a:xfrm>
            <a:off x="4782622" y="467341"/>
            <a:ext cx="2786768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项目小结</a:t>
            </a:r>
            <a:endParaRPr lang="zh-CN" altLang="en-US" sz="2000" dirty="0"/>
          </a:p>
        </p:txBody>
      </p:sp>
      <p:pic>
        <p:nvPicPr>
          <p:cNvPr id="3074" name="Picture 2" descr="C:\Users\DELL\AppData\Local\Temp\ksohtml21788\wps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157" y="1143339"/>
            <a:ext cx="6922640" cy="473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169330" y="3409025"/>
            <a:ext cx="861134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仪礼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419004" y="1194632"/>
            <a:ext cx="308197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一、仪容礼仪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5" name="AutoShape 19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260630" y="3895210"/>
            <a:ext cx="2152122" cy="541655"/>
          </a:xfrm>
          <a:prstGeom prst="roundRect">
            <a:avLst>
              <a:gd name="adj" fmla="val 4630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92157"/>
                  <a:invGamma/>
                </a:schemeClr>
              </a:gs>
              <a:gs pos="100000">
                <a:schemeClr val="accent1"/>
              </a:gs>
            </a:gsLst>
            <a:lin ang="5400000" scaled="0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什么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是仪容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9464" y="2027266"/>
            <a:ext cx="448136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仪容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，是指一个人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的容貌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它包括人的面部、头发、手部、脚部等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是个人仪表美的重要组成部分。</a:t>
            </a:r>
            <a:r>
              <a:rPr lang="zh-CN" altLang="en-US" sz="24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24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虽然无法选择长相，但我们可以努力使自己有魅力，让别人感觉舒服。</a:t>
            </a:r>
            <a:r>
              <a:rPr lang="zh-CN" altLang="en-US" sz="24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24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l="53834" t="2698" r="1159"/>
          <a:stretch>
            <a:fillRect/>
          </a:stretch>
        </p:blipFill>
        <p:spPr>
          <a:xfrm>
            <a:off x="8220724" y="2150510"/>
            <a:ext cx="2743200" cy="403105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8389" y="1150391"/>
            <a:ext cx="1865538" cy="47309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605" y="1726455"/>
            <a:ext cx="1280271" cy="25361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655" y="4262611"/>
            <a:ext cx="1609483" cy="19874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639" y="739056"/>
            <a:ext cx="1987468" cy="160948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7" name="AutoShape 19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827869" y="2076914"/>
            <a:ext cx="1379765" cy="541655"/>
          </a:xfrm>
          <a:prstGeom prst="roundRect">
            <a:avLst>
              <a:gd name="adj" fmla="val 4630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92157"/>
                  <a:invGamma/>
                </a:schemeClr>
              </a:gs>
              <a:gs pos="100000">
                <a:schemeClr val="accent1"/>
              </a:gs>
            </a:gsLst>
            <a:lin ang="5400000" scaled="0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发式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2303" y="1839909"/>
            <a:ext cx="47317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基本要求</a:t>
            </a:r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头发整洁、发型大方。干净、清爽、卫生、整齐的发式能给人留下生机勃勃、神清气爽的良好印象</a:t>
            </a:r>
            <a:r>
              <a:rPr lang="zh-CN" altLang="en-US" sz="2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2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    </a:t>
            </a:r>
            <a:endParaRPr lang="zh-CN" altLang="en-US" sz="2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53834" t="2698" r="1159"/>
          <a:stretch>
            <a:fillRect/>
          </a:stretch>
        </p:blipFill>
        <p:spPr>
          <a:xfrm>
            <a:off x="8237547" y="1739814"/>
            <a:ext cx="2743200" cy="4031056"/>
          </a:xfrm>
          <a:prstGeom prst="rect">
            <a:avLst/>
          </a:prstGeom>
        </p:spPr>
      </p:pic>
      <p:sp>
        <p:nvSpPr>
          <p:cNvPr id="10" name="AutoShape 19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880203" y="3236041"/>
            <a:ext cx="1379765" cy="541655"/>
          </a:xfrm>
          <a:prstGeom prst="roundRect">
            <a:avLst>
              <a:gd name="adj" fmla="val 4630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92157"/>
                  <a:invGamma/>
                </a:schemeClr>
              </a:gs>
              <a:gs pos="100000">
                <a:schemeClr val="accent1"/>
              </a:gs>
            </a:gsLst>
            <a:lin ang="5400000" scaled="0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面容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12303" y="2946377"/>
            <a:ext cx="47317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面容是仪容之首，也是最动人之处。男士应养成每天修面剃须的良好习惯</a:t>
            </a:r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;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女士应注意面部清洁和美化面容，如需要可适当化妆</a:t>
            </a:r>
            <a:r>
              <a:rPr lang="zh-CN" altLang="en-US" sz="2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    </a:t>
            </a:r>
            <a:endParaRPr lang="zh-CN" altLang="en-US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AutoShape 19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827868" y="4470037"/>
            <a:ext cx="1379765" cy="541655"/>
          </a:xfrm>
          <a:prstGeom prst="roundRect">
            <a:avLst>
              <a:gd name="adj" fmla="val 4630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92157"/>
                  <a:invGamma/>
                </a:schemeClr>
              </a:gs>
              <a:gs pos="100000">
                <a:schemeClr val="accent1"/>
              </a:gs>
            </a:gsLst>
            <a:lin ang="5400000" scaled="0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noProof="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手部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9968" y="4269816"/>
            <a:ext cx="49775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手是肢体中使用最多、动作最多的部位。手、手指和指甲的美与人体其他部位的美一起，组成了人的整体风采。员工要勤剪指甲，保持整齐，指甲缝中不能留污垢。</a:t>
            </a:r>
            <a:r>
              <a:rPr lang="zh-CN" altLang="en-US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    </a:t>
            </a:r>
            <a:endParaRPr lang="zh-CN" altLang="en-US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92371" y="1193578"/>
            <a:ext cx="308197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一、仪容礼仪</a:t>
            </a:r>
            <a:endParaRPr lang="zh-CN" altLang="en-US" sz="36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3788607" y="2443943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1.11.1</a:t>
            </a:r>
            <a:r>
              <a:rPr lang="zh-CN" altLang="en-US" dirty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什么是仪容什么是仪容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75965" y="1159423"/>
            <a:ext cx="609600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1630" indent="-341630" defTabSz="913130" eaLnBrk="1" hangingPunct="1">
              <a:spcBef>
                <a:spcPct val="100000"/>
              </a:spcBef>
            </a:pPr>
            <a:r>
              <a:rPr lang="zh-CN" altLang="en-US" sz="4000" b="1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二、仪容</a:t>
            </a:r>
            <a:r>
              <a:rPr lang="zh-CN" altLang="en-US" sz="4000" b="1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基本要求 </a:t>
            </a:r>
            <a:endParaRPr lang="zh-CN" altLang="en-US" sz="4000" b="1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134" y="1867309"/>
            <a:ext cx="7908572" cy="3552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hangingPunct="1">
              <a:spcBef>
                <a:spcPct val="20000"/>
              </a:spcBef>
              <a:spcAft>
                <a:spcPct val="10000"/>
              </a:spcAft>
            </a:pPr>
            <a:r>
              <a:rPr lang="en-US" altLang="zh-CN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．</a:t>
            </a:r>
            <a:r>
              <a:rPr lang="zh-CN" altLang="en-US" sz="20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整洁</a:t>
            </a:r>
            <a:r>
              <a:rPr lang="zh-CN" altLang="en-US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：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整洁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即整齐洁净、清爽，是仪容的首要要求。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20000"/>
              </a:spcBef>
              <a:spcAft>
                <a:spcPct val="10000"/>
              </a:spcAft>
            </a:pPr>
            <a:r>
              <a:rPr lang="en-US" altLang="zh-CN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</a:t>
            </a:r>
            <a:r>
              <a:rPr lang="zh-CN" altLang="en-US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．</a:t>
            </a:r>
            <a:r>
              <a:rPr lang="zh-CN" altLang="en-US" sz="20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自然：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人类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对美的向往与追求的最高境界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spcBef>
                <a:spcPct val="20000"/>
              </a:spcBef>
              <a:spcAft>
                <a:spcPct val="10000"/>
              </a:spcAft>
            </a:pPr>
            <a:r>
              <a:rPr lang="en-US" altLang="zh-CN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最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高明的化妆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如同没化过妆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妆容与主人身份匹配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自然表现个性与气质</a:t>
            </a:r>
            <a:r>
              <a:rPr lang="en-US" altLang="zh-CN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;</a:t>
            </a:r>
            <a:r>
              <a:rPr lang="zh-CN" altLang="en-US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次级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的化妆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突显醒目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引起众人注意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;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拙劣的化妆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为了掩盖自己的缺点或年龄↓最坏的化妆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扭曲个性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失去五官的协调。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美好的妆容</a:t>
            </a: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要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依赖正确的技巧，讲究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过渡</a:t>
            </a: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体现层次</a:t>
            </a: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浓淡相宜。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spcBef>
                <a:spcPct val="20000"/>
              </a:spcBef>
              <a:spcAft>
                <a:spcPct val="10000"/>
              </a:spcAft>
            </a:pPr>
            <a:r>
              <a:rPr lang="en-US" altLang="zh-CN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．</a:t>
            </a:r>
            <a:r>
              <a:rPr lang="zh-CN" altLang="en-US" sz="2000" b="1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端庄：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端庄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是神气充足，道德淳厚而显露于外的自然征象，是美的一种特殊表现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spcBef>
                <a:spcPct val="20000"/>
              </a:spcBef>
              <a:spcAft>
                <a:spcPct val="10000"/>
              </a:spcAft>
            </a:pP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漂亮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、美丽、端庄的外观仪容是形成优美良好的社交形象的基本要素之一。要使仪容达到美观的效果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首先必须了解自己的脸形及脸的各部位特点 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;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其次要清楚怎样扬长避短</a:t>
            </a:r>
            <a:r>
              <a:rPr lang="en-US" altLang="zh-CN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,</a:t>
            </a:r>
            <a:r>
              <a:rPr lang="zh-CN" altLang="en-US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使容貌更迷人。</a:t>
            </a:r>
            <a:endParaRPr lang="zh-CN" altLang="en-US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</a:pPr>
            <a:endParaRPr lang="zh-CN" altLang="en-US" sz="1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r="50441"/>
          <a:stretch>
            <a:fillRect/>
          </a:stretch>
        </p:blipFill>
        <p:spPr>
          <a:xfrm>
            <a:off x="8867361" y="2182482"/>
            <a:ext cx="2661847" cy="323725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1305018" y="1713744"/>
            <a:ext cx="6178857" cy="5046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发型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：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干净利落，不毛躁，深色系，盘发或束发。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妆</a:t>
            </a: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容：</a:t>
            </a:r>
            <a:endParaRPr lang="zh-CN" altLang="en-US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皮肤健康，女士淡妆。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　　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气味：</a:t>
            </a:r>
            <a:endParaRPr lang="en-US" altLang="zh-CN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气味清新，注意头发、身体、口腔。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18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头发颜色</a:t>
            </a: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黑色、深综色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为主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；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18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头发长度</a:t>
            </a:r>
            <a:r>
              <a:rPr lang="en-US" altLang="zh-CN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短发，齐肩以上；长发</a:t>
            </a: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: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低马尾、盘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发；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18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en-US" altLang="zh-CN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刘海：协调，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不要过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厚重。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手部：</a:t>
            </a:r>
            <a:endParaRPr lang="en-US" altLang="zh-CN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皮肤健康，不留长指甲，不染花色指甲。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394236" y="1015017"/>
            <a:ext cx="5237383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三、女士仪容礼仪</a:t>
            </a:r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仪仪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2188" b="6571"/>
          <a:stretch>
            <a:fillRect/>
          </a:stretch>
        </p:blipFill>
        <p:spPr>
          <a:xfrm>
            <a:off x="7573093" y="1830781"/>
            <a:ext cx="3338005" cy="4081219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3539" y="514813"/>
            <a:ext cx="2786768" cy="933450"/>
          </a:xfrm>
        </p:spPr>
        <p:txBody>
          <a:bodyPr>
            <a:normAutofit/>
          </a:bodyPr>
          <a:lstStyle/>
          <a:p>
            <a:r>
              <a:rPr lang="zh-CN" altLang="en-US" sz="3200" b="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任务一：仪容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2121762" y="1864311"/>
            <a:ext cx="5930284" cy="3399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发型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：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三不原则：前不搭眉、侧不搭耳、后不搭领。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妆</a:t>
            </a: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容：</a:t>
            </a:r>
            <a:endParaRPr lang="zh-CN" altLang="en-US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eaLnBrk="1" hangingPunct="1"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皮肤健康，每日剃须，鼻毛、耳毛要清理。</a:t>
            </a:r>
            <a:r>
              <a:rPr lang="zh-CN" altLang="en-US" sz="20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　　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气味：</a:t>
            </a:r>
            <a:endParaRPr lang="en-US" altLang="zh-CN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每日清洗，气味清新，注意头发、身体、口腔。</a:t>
            </a:r>
            <a:endParaRPr lang="en-US" altLang="zh-CN" sz="2000" dirty="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</a:pPr>
            <a:r>
              <a:rPr lang="zh-CN" altLang="en-US" sz="24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手部：</a:t>
            </a:r>
            <a:endParaRPr lang="en-US" altLang="zh-CN" sz="24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>
              <a:lnSpc>
                <a:spcPts val="2300"/>
              </a:lnSpc>
              <a:spcBef>
                <a:spcPct val="20000"/>
              </a:spcBef>
              <a:spcAft>
                <a:spcPct val="2000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健康清洁，不留长指甲</a:t>
            </a:r>
            <a:r>
              <a:rPr lang="zh-CN" altLang="en-US" sz="2000" dirty="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zh-CN" altLang="en-US" sz="20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340970" y="1079193"/>
            <a:ext cx="5237383" cy="933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四、男士仪容礼仪</a:t>
            </a:r>
            <a:r>
              <a:rPr lang="zh-CN" altLang="en-US" sz="3200" dirty="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仪仪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3341" t="7507" r="44584"/>
          <a:stretch>
            <a:fillRect/>
          </a:stretch>
        </p:blipFill>
        <p:spPr>
          <a:xfrm>
            <a:off x="8832838" y="1545918"/>
            <a:ext cx="1163174" cy="384053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10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1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2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3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4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5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6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7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8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19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20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1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2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3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4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25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26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27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28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29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30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1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2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3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4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5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6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7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8.xml><?xml version="1.0" encoding="utf-8"?>
<p:tagLst xmlns:p="http://schemas.openxmlformats.org/presentationml/2006/main">
  <p:tag name="KSO_WM_DIAGRAM_VIRTUALLY_FRAME" val="{&quot;height&quot;:232.29078740157485,&quot;left&quot;:132.8315748031496,&quot;top&quot;:194.3300787401575,&quot;width&quot;:446.23472440944886}"/>
</p:tagLst>
</file>

<file path=ppt/tags/tag39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40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1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2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3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4.xml><?xml version="1.0" encoding="utf-8"?>
<p:tagLst xmlns:p="http://schemas.openxmlformats.org/presentationml/2006/main">
  <p:tag name="KSO_WM_DIAGRAM_VIRTUALLY_FRAME" val="{&quot;height&quot;:398.9699212598425,&quot;left&quot;:103.3,&quot;top&quot;:194.3300787401575,&quot;width&quot;:475.7662992125985}"/>
</p:tagLst>
</file>

<file path=ppt/tags/tag45.xml><?xml version="1.0" encoding="utf-8"?>
<p:tagLst xmlns:p="http://schemas.openxmlformats.org/presentationml/2006/main">
  <p:tag name="COMMONDATA" val="eyJoZGlkIjoiMzA4OGViY2E0MGZhYmY4YmU0M2ExZGNkYmFkYTFlYjkifQ=="/>
</p:tagLst>
</file>

<file path=ppt/tags/tag5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6.xml><?xml version="1.0" encoding="utf-8"?>
<p:tagLst xmlns:p="http://schemas.openxmlformats.org/presentationml/2006/main">
  <p:tag name="KSO_WM_DIAGRAM_VIRTUALLY_FRAME" val="{&quot;height&quot;:201.32039370078738,&quot;left&quot;:167.80181102362207,&quot;top&quot;:175.45629921259842,&quot;width&quot;:335.45}"/>
</p:tagLst>
</file>

<file path=ppt/tags/tag7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8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ags/tag9.xml><?xml version="1.0" encoding="utf-8"?>
<p:tagLst xmlns:p="http://schemas.openxmlformats.org/presentationml/2006/main">
  <p:tag name="KSO_WM_DIAGRAM_VIRTUALLY_FRAME" val="{&quot;height&quot;:130.47929133858267,&quot;left&quot;:141.078031496063,&quot;top&quot;:147.7336220472441,&quot;width&quot;:414.995984251968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思源黑体 CN Bold"/>
        <a:ea typeface="思源黑体 CN Bold"/>
        <a:cs typeface=""/>
      </a:majorFont>
      <a:minorFont>
        <a:latin typeface="思源黑体 CN Bold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思源宋体 C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5826</Words>
  <Application>WPS 演示</Application>
  <PresentationFormat>宽屏</PresentationFormat>
  <Paragraphs>580</Paragraphs>
  <Slides>50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1" baseType="lpstr">
      <vt:lpstr>Arial</vt:lpstr>
      <vt:lpstr>宋体</vt:lpstr>
      <vt:lpstr>Wingdings</vt:lpstr>
      <vt:lpstr>思源黑体 CN Bold</vt:lpstr>
      <vt:lpstr>黑体</vt:lpstr>
      <vt:lpstr>微软雅黑</vt:lpstr>
      <vt:lpstr>思源宋体 CN</vt:lpstr>
      <vt:lpstr>方正粗黑宋简体</vt:lpstr>
      <vt:lpstr>Times New Roman</vt:lpstr>
      <vt:lpstr>Calibri</vt:lpstr>
      <vt:lpstr>Impact</vt:lpstr>
      <vt:lpstr>隶书</vt:lpstr>
      <vt:lpstr>Arial Unicode MS</vt:lpstr>
      <vt:lpstr>微软雅黑 Light</vt:lpstr>
      <vt:lpstr>楷体</vt:lpstr>
      <vt:lpstr>Arial</vt:lpstr>
      <vt:lpstr>思源黑体 CN Bold</vt:lpstr>
      <vt:lpstr>Wingdings</vt:lpstr>
      <vt:lpstr>思源宋体 CN</vt:lpstr>
      <vt:lpstr>方正粗黑宋简体</vt:lpstr>
      <vt:lpstr>Office 主题​​</vt:lpstr>
      <vt:lpstr>PowerPoint 演示文稿</vt:lpstr>
      <vt:lpstr>目  录</vt:lpstr>
      <vt:lpstr>导课：</vt:lpstr>
      <vt:lpstr>PowerPoint 演示文稿</vt:lpstr>
      <vt:lpstr>任务一：仪容</vt:lpstr>
      <vt:lpstr>任务一：仪容</vt:lpstr>
      <vt:lpstr>任务一：仪容</vt:lpstr>
      <vt:lpstr>任务一：仪容</vt:lpstr>
      <vt:lpstr>任务一：仪容</vt:lpstr>
      <vt:lpstr>任务一：仪容</vt:lpstr>
      <vt:lpstr>任务一：仪容</vt:lpstr>
      <vt:lpstr>任务一：仪容</vt:lpstr>
      <vt:lpstr>一、仪表礼仪的三个规则</vt:lpstr>
      <vt:lpstr>PowerPoint 演示文稿</vt:lpstr>
      <vt:lpstr>PowerPoint 演示文稿</vt:lpstr>
      <vt:lpstr>PowerPoint 演示文稿</vt:lpstr>
      <vt:lpstr>PowerPoint 演示文稿</vt:lpstr>
      <vt:lpstr>二、仪表礼仪TPO的着装原则</vt:lpstr>
      <vt:lpstr>三、仪表服饰礼仪</vt:lpstr>
      <vt:lpstr>首饰佩戴讲究的四个原则</vt:lpstr>
      <vt:lpstr>四、正装着装规范</vt:lpstr>
      <vt:lpstr>五、正装着装规范</vt:lpstr>
      <vt:lpstr>五、正装着装规范</vt:lpstr>
      <vt:lpstr>五、正装着装规范</vt:lpstr>
      <vt:lpstr>五、正装着装规范</vt:lpstr>
      <vt:lpstr>六、正装着装规范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云卷云舒</cp:lastModifiedBy>
  <cp:revision>13</cp:revision>
  <dcterms:created xsi:type="dcterms:W3CDTF">2023-02-13T07:49:00Z</dcterms:created>
  <dcterms:modified xsi:type="dcterms:W3CDTF">2025-12-22T11:09:01Z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334856E561284C358BB36110C3623C83_13</vt:lpwstr>
  </property>
  <property fmtid="{D5CDD505-2E9C-101B-9397-08002B2CF9AE}" pid="3" name="KSOProductBuildVer">
    <vt:lpwstr>2052-12.1.0.24034</vt:lpwstr>
  </property>
</Properties>
</file>