
<file path=[Content_Types].xml><?xml version="1.0" encoding="utf-8"?>
<Types xmlns="http://schemas.openxmlformats.org/package/2006/content-types">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15.svg" ContentType="image/svg+xml"/>
  <Override PartName="/ppt/media/image17.svg" ContentType="image/svg+xml"/>
  <Override PartName="/ppt/media/image19.svg" ContentType="image/svg+xml"/>
  <Override PartName="/ppt/media/image2.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42.svg" ContentType="image/svg+xml"/>
  <Override PartName="/ppt/media/image51.svg" ContentType="image/svg+xml"/>
  <Override PartName="/ppt/media/image53.svg" ContentType="image/svg+xml"/>
  <Override PartName="/ppt/media/image55.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9"/>
  </p:notesMasterIdLst>
  <p:sldIdLst>
    <p:sldId id="316" r:id="rId4"/>
    <p:sldId id="317" r:id="rId5"/>
    <p:sldId id="318" r:id="rId6"/>
    <p:sldId id="319" r:id="rId7"/>
    <p:sldId id="320" r:id="rId8"/>
    <p:sldId id="322" r:id="rId10"/>
    <p:sldId id="373" r:id="rId11"/>
    <p:sldId id="372" r:id="rId12"/>
    <p:sldId id="375" r:id="rId13"/>
    <p:sldId id="323" r:id="rId14"/>
    <p:sldId id="376" r:id="rId15"/>
    <p:sldId id="378" r:id="rId16"/>
    <p:sldId id="401" r:id="rId17"/>
    <p:sldId id="402" r:id="rId18"/>
    <p:sldId id="403" r:id="rId19"/>
    <p:sldId id="522" r:id="rId20"/>
    <p:sldId id="523" r:id="rId21"/>
    <p:sldId id="521" r:id="rId22"/>
    <p:sldId id="404" r:id="rId23"/>
    <p:sldId id="405" r:id="rId24"/>
    <p:sldId id="406" r:id="rId25"/>
    <p:sldId id="408" r:id="rId26"/>
    <p:sldId id="409" r:id="rId27"/>
    <p:sldId id="410" r:id="rId28"/>
    <p:sldId id="411" r:id="rId29"/>
    <p:sldId id="412" r:id="rId30"/>
    <p:sldId id="413" r:id="rId31"/>
    <p:sldId id="415" r:id="rId32"/>
    <p:sldId id="416" r:id="rId33"/>
    <p:sldId id="417" r:id="rId34"/>
    <p:sldId id="419" r:id="rId35"/>
    <p:sldId id="418" r:id="rId36"/>
    <p:sldId id="420" r:id="rId37"/>
    <p:sldId id="414" r:id="rId38"/>
    <p:sldId id="421" r:id="rId39"/>
    <p:sldId id="422" r:id="rId40"/>
    <p:sldId id="588" r:id="rId41"/>
    <p:sldId id="589" r:id="rId42"/>
    <p:sldId id="400" r:id="rId43"/>
    <p:sldId id="325" r:id="rId44"/>
    <p:sldId id="326" r:id="rId45"/>
    <p:sldId id="423" r:id="rId46"/>
    <p:sldId id="328" r:id="rId47"/>
    <p:sldId id="329" r:id="rId48"/>
    <p:sldId id="335" r:id="rId49"/>
    <p:sldId id="426" r:id="rId50"/>
    <p:sldId id="634" r:id="rId51"/>
    <p:sldId id="635" r:id="rId52"/>
    <p:sldId id="636" r:id="rId53"/>
    <p:sldId id="637" r:id="rId54"/>
    <p:sldId id="527" r:id="rId55"/>
    <p:sldId id="526" r:id="rId56"/>
    <p:sldId id="430" r:id="rId57"/>
    <p:sldId id="431" r:id="rId58"/>
    <p:sldId id="432" r:id="rId59"/>
    <p:sldId id="631" r:id="rId60"/>
    <p:sldId id="630" r:id="rId61"/>
    <p:sldId id="632" r:id="rId62"/>
    <p:sldId id="633" r:id="rId63"/>
    <p:sldId id="530" r:id="rId64"/>
    <p:sldId id="531" r:id="rId65"/>
    <p:sldId id="436" r:id="rId66"/>
    <p:sldId id="532" r:id="rId67"/>
    <p:sldId id="437" r:id="rId68"/>
    <p:sldId id="529" r:id="rId69"/>
    <p:sldId id="438" r:id="rId70"/>
    <p:sldId id="441" r:id="rId71"/>
    <p:sldId id="442" r:id="rId72"/>
    <p:sldId id="443" r:id="rId73"/>
    <p:sldId id="444" r:id="rId74"/>
    <p:sldId id="454" r:id="rId75"/>
    <p:sldId id="534" r:id="rId76"/>
    <p:sldId id="598" r:id="rId77"/>
    <p:sldId id="595" r:id="rId78"/>
    <p:sldId id="591" r:id="rId79"/>
    <p:sldId id="592" r:id="rId80"/>
    <p:sldId id="593" r:id="rId81"/>
    <p:sldId id="447" r:id="rId82"/>
    <p:sldId id="543" r:id="rId83"/>
    <p:sldId id="544" r:id="rId84"/>
    <p:sldId id="537" r:id="rId85"/>
    <p:sldId id="538" r:id="rId86"/>
    <p:sldId id="448" r:id="rId87"/>
    <p:sldId id="449" r:id="rId88"/>
    <p:sldId id="599" r:id="rId89"/>
    <p:sldId id="600" r:id="rId90"/>
    <p:sldId id="601" r:id="rId91"/>
    <p:sldId id="602" r:id="rId92"/>
    <p:sldId id="603" r:id="rId93"/>
    <p:sldId id="456" r:id="rId94"/>
    <p:sldId id="541" r:id="rId95"/>
    <p:sldId id="542" r:id="rId96"/>
    <p:sldId id="545" r:id="rId97"/>
    <p:sldId id="546" r:id="rId98"/>
    <p:sldId id="457" r:id="rId99"/>
    <p:sldId id="453" r:id="rId100"/>
    <p:sldId id="458" r:id="rId101"/>
    <p:sldId id="459" r:id="rId102"/>
    <p:sldId id="460" r:id="rId103"/>
    <p:sldId id="461" r:id="rId104"/>
    <p:sldId id="462" r:id="rId105"/>
    <p:sldId id="604" r:id="rId106"/>
    <p:sldId id="605" r:id="rId107"/>
    <p:sldId id="606" r:id="rId108"/>
    <p:sldId id="607" r:id="rId109"/>
    <p:sldId id="608" r:id="rId110"/>
    <p:sldId id="548" r:id="rId111"/>
    <p:sldId id="464" r:id="rId112"/>
    <p:sldId id="549" r:id="rId113"/>
    <p:sldId id="550" r:id="rId114"/>
    <p:sldId id="551" r:id="rId115"/>
    <p:sldId id="552" r:id="rId116"/>
    <p:sldId id="465" r:id="rId117"/>
    <p:sldId id="466" r:id="rId118"/>
    <p:sldId id="609" r:id="rId119"/>
    <p:sldId id="610" r:id="rId120"/>
    <p:sldId id="611" r:id="rId121"/>
    <p:sldId id="612" r:id="rId122"/>
    <p:sldId id="613" r:id="rId123"/>
    <p:sldId id="468" r:id="rId124"/>
    <p:sldId id="555" r:id="rId125"/>
    <p:sldId id="557" r:id="rId126"/>
    <p:sldId id="559" r:id="rId127"/>
    <p:sldId id="560" r:id="rId128"/>
    <p:sldId id="558" r:id="rId129"/>
    <p:sldId id="562" r:id="rId130"/>
    <p:sldId id="561" r:id="rId131"/>
    <p:sldId id="563" r:id="rId132"/>
    <p:sldId id="470" r:id="rId133"/>
    <p:sldId id="471" r:id="rId134"/>
    <p:sldId id="472" r:id="rId135"/>
    <p:sldId id="473" r:id="rId136"/>
    <p:sldId id="474" r:id="rId137"/>
    <p:sldId id="475" r:id="rId138"/>
    <p:sldId id="476" r:id="rId139"/>
    <p:sldId id="614" r:id="rId140"/>
    <p:sldId id="615" r:id="rId141"/>
    <p:sldId id="616" r:id="rId142"/>
    <p:sldId id="617" r:id="rId143"/>
    <p:sldId id="618" r:id="rId144"/>
    <p:sldId id="477" r:id="rId145"/>
    <p:sldId id="565" r:id="rId146"/>
    <p:sldId id="568" r:id="rId147"/>
    <p:sldId id="569" r:id="rId148"/>
    <p:sldId id="479" r:id="rId149"/>
    <p:sldId id="494" r:id="rId150"/>
    <p:sldId id="619" r:id="rId151"/>
    <p:sldId id="620" r:id="rId152"/>
    <p:sldId id="621" r:id="rId153"/>
    <p:sldId id="622" r:id="rId154"/>
    <p:sldId id="623" r:id="rId155"/>
    <p:sldId id="497" r:id="rId156"/>
    <p:sldId id="566" r:id="rId157"/>
    <p:sldId id="567" r:id="rId158"/>
    <p:sldId id="572" r:id="rId159"/>
    <p:sldId id="484" r:id="rId160"/>
    <p:sldId id="485" r:id="rId161"/>
    <p:sldId id="511" r:id="rId162"/>
    <p:sldId id="498" r:id="rId163"/>
    <p:sldId id="499" r:id="rId164"/>
    <p:sldId id="500" r:id="rId165"/>
    <p:sldId id="512" r:id="rId166"/>
    <p:sldId id="626" r:id="rId167"/>
    <p:sldId id="625" r:id="rId168"/>
    <p:sldId id="627" r:id="rId169"/>
    <p:sldId id="628" r:id="rId170"/>
    <p:sldId id="514" r:id="rId171"/>
    <p:sldId id="573" r:id="rId172"/>
    <p:sldId id="574" r:id="rId173"/>
    <p:sldId id="575" r:id="rId174"/>
    <p:sldId id="576" r:id="rId175"/>
    <p:sldId id="504" r:id="rId176"/>
    <p:sldId id="515" r:id="rId177"/>
    <p:sldId id="517" r:id="rId178"/>
    <p:sldId id="577" r:id="rId179"/>
    <p:sldId id="578" r:id="rId180"/>
    <p:sldId id="579" r:id="rId181"/>
    <p:sldId id="580" r:id="rId182"/>
    <p:sldId id="581" r:id="rId183"/>
    <p:sldId id="582" r:id="rId184"/>
    <p:sldId id="519" r:id="rId185"/>
    <p:sldId id="584" r:id="rId186"/>
    <p:sldId id="583" r:id="rId187"/>
    <p:sldId id="509" r:id="rId188"/>
    <p:sldId id="510" r:id="rId189"/>
  </p:sldIdLst>
  <p:sldSz cx="12192000" cy="6858000"/>
  <p:notesSz cx="6858000" cy="9144000"/>
  <p:embeddedFontLst>
    <p:embeddedFont>
      <p:font typeface="Calibri" panose="020F0502020204030204" charset="0"/>
      <p:regular r:id="rId194"/>
    </p:embeddedFont>
    <p:embeddedFont>
      <p:font typeface="Tahoma" panose="020B0604030504040204" pitchFamily="34" charset="0"/>
      <p:regular r:id="rId195"/>
      <p:bold r:id="rId196"/>
    </p:embeddedFont>
    <p:embeddedFont>
      <p:font typeface="微软雅黑" panose="020B0503020204020204" charset="-122"/>
      <p:regular r:id="rId197"/>
    </p:embeddedFont>
    <p:embeddedFont>
      <p:font typeface="汉仪正圆-75W" panose="00020600040101010101" charset="-122"/>
      <p:bold r:id="rId198"/>
    </p:embeddedFont>
    <p:embeddedFont>
      <p:font typeface="Wingdings 3" panose="05040102010807070707" pitchFamily="18" charset="2"/>
      <p:regular r:id="rId199"/>
    </p:embeddedFont>
    <p:embeddedFont>
      <p:font typeface="Garamond" panose="02020404030301010803" pitchFamily="18" charset="0"/>
      <p:regular r:id="rId200"/>
      <p:bold r:id="rId201"/>
      <p:italic r:id="rId202"/>
    </p:embeddedFont>
    <p:embeddedFont>
      <p:font typeface="方正小标宋简体" panose="02000000000000000000" pitchFamily="65" charset="-122"/>
      <p:regular r:id="rId203"/>
    </p:embeddedFont>
    <p:embeddedFont>
      <p:font typeface="黑体" panose="02010609060101010101" charset="-122"/>
      <p:regular r:id="rId204"/>
    </p:embeddedFont>
  </p:embeddedFontLst>
  <p:custDataLst>
    <p:tags r:id="rId20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userDrawn="1">
          <p15:clr>
            <a:srgbClr val="A4A3A4"/>
          </p15:clr>
        </p15:guide>
        <p15:guide id="2" pos="37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Yue"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13"/>
        <p:guide pos="379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notesMaster" Target="notesMasters/notesMaster1.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5" Type="http://schemas.openxmlformats.org/officeDocument/2006/relationships/tags" Target="tags/tag1361.xml"/><Relationship Id="rId204" Type="http://schemas.openxmlformats.org/officeDocument/2006/relationships/font" Target="fonts/font11.fntdata"/><Relationship Id="rId203" Type="http://schemas.openxmlformats.org/officeDocument/2006/relationships/font" Target="fonts/font10.fntdata"/><Relationship Id="rId202" Type="http://schemas.openxmlformats.org/officeDocument/2006/relationships/font" Target="fonts/font9.fntdata"/><Relationship Id="rId201" Type="http://schemas.openxmlformats.org/officeDocument/2006/relationships/font" Target="fonts/font8.fntdata"/><Relationship Id="rId200" Type="http://schemas.openxmlformats.org/officeDocument/2006/relationships/font" Target="fonts/font7.fntdata"/><Relationship Id="rId20" Type="http://schemas.openxmlformats.org/officeDocument/2006/relationships/slide" Target="slides/slide16.xml"/><Relationship Id="rId2" Type="http://schemas.openxmlformats.org/officeDocument/2006/relationships/theme" Target="theme/theme1.xml"/><Relationship Id="rId199" Type="http://schemas.openxmlformats.org/officeDocument/2006/relationships/font" Target="fonts/font6.fntdata"/><Relationship Id="rId198" Type="http://schemas.openxmlformats.org/officeDocument/2006/relationships/font" Target="fonts/font5.fntdata"/><Relationship Id="rId197" Type="http://schemas.openxmlformats.org/officeDocument/2006/relationships/font" Target="fonts/font4.fntdata"/><Relationship Id="rId196" Type="http://schemas.openxmlformats.org/officeDocument/2006/relationships/font" Target="fonts/font3.fntdata"/><Relationship Id="rId195" Type="http://schemas.openxmlformats.org/officeDocument/2006/relationships/font" Target="fonts/font2.fntdata"/><Relationship Id="rId194" Type="http://schemas.openxmlformats.org/officeDocument/2006/relationships/font" Target="fonts/font1.fntdata"/><Relationship Id="rId193" Type="http://schemas.openxmlformats.org/officeDocument/2006/relationships/commentAuthors" Target="commentAuthors.xml"/><Relationship Id="rId192" Type="http://schemas.openxmlformats.org/officeDocument/2006/relationships/tableStyles" Target="tableStyles.xml"/><Relationship Id="rId191" Type="http://schemas.openxmlformats.org/officeDocument/2006/relationships/viewProps" Target="viewProps.xml"/><Relationship Id="rId190" Type="http://schemas.openxmlformats.org/officeDocument/2006/relationships/presProps" Target="presProps.xml"/><Relationship Id="rId19" Type="http://schemas.openxmlformats.org/officeDocument/2006/relationships/slide" Target="slides/slide15.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4.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9875" algn="just">
              <a:lnSpc>
                <a:spcPct val="110000"/>
              </a:lnSpc>
            </a:pPr>
            <a:endParaRPr lang="zh-CN" altLang="zh-CN" sz="2800" kern="100" dirty="0">
              <a:effectLs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3.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6.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1372418" y="5112231"/>
            <a:ext cx="398124" cy="398124"/>
          </a:xfrm>
          <a:prstGeom prst="ellipse">
            <a:avLst/>
          </a:prstGeom>
          <a:solidFill>
            <a:schemeClr val="accent1">
              <a:lumMod val="75000"/>
            </a:schemeClr>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79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1498053" y="5242711"/>
            <a:ext cx="159976" cy="135786"/>
          </a:xfrm>
          <a:prstGeom prst="rect">
            <a:avLst/>
          </a:prstGeom>
        </p:spPr>
      </p:pic>
      <p:sp>
        <p:nvSpPr>
          <p:cNvPr id="12" name="任意多边形: 形状 11"/>
          <p:cNvSpPr/>
          <p:nvPr userDrawn="1">
            <p:custDataLst>
              <p:tags r:id="rId7"/>
            </p:custDataLst>
          </p:nvPr>
        </p:nvSpPr>
        <p:spPr>
          <a:xfrm rot="5400000" flipV="1">
            <a:off x="11429928" y="726785"/>
            <a:ext cx="219788" cy="58431"/>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3" name="任意多边形: 形状 12"/>
          <p:cNvSpPr/>
          <p:nvPr userDrawn="1">
            <p:custDataLst>
              <p:tags r:id="rId8"/>
            </p:custDataLst>
          </p:nvPr>
        </p:nvSpPr>
        <p:spPr>
          <a:xfrm>
            <a:off x="7779158" y="1473343"/>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5" name="任意多边形: 形状 14"/>
          <p:cNvSpPr/>
          <p:nvPr userDrawn="1">
            <p:custDataLst>
              <p:tags r:id="rId9"/>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pic>
        <p:nvPicPr>
          <p:cNvPr id="17" name="图片 16"/>
          <p:cNvPicPr>
            <a:picLocks noChangeAspect="1"/>
          </p:cNvPicPr>
          <p:nvPr userDrawn="1">
            <p:custDataLst>
              <p:tags r:id="rId10"/>
            </p:custDataLst>
          </p:nvPr>
        </p:nvPicPr>
        <p:blipFill rotWithShape="1">
          <a:blip r:embed="rId11"/>
          <a:srcRect l="15079" t="17171" r="45790" b="7436"/>
          <a:stretch>
            <a:fillRect/>
          </a:stretch>
        </p:blipFill>
        <p:spPr>
          <a:xfrm>
            <a:off x="7287854" y="1282190"/>
            <a:ext cx="3773318" cy="4545898"/>
          </a:xfrm>
          <a:prstGeom prst="rect">
            <a:avLst/>
          </a:prstGeom>
          <a:effectLst/>
        </p:spPr>
      </p:pic>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239765" y="504000"/>
            <a:ext cx="2880000" cy="504000"/>
          </a:xfrm>
        </p:spPr>
        <p:txBody>
          <a:bodyPr wrap="square" anchor="ctr">
            <a:normAutofit/>
          </a:bodyPr>
          <a:lstStyle>
            <a:lvl1pPr marL="0" indent="0">
              <a:lnSpc>
                <a:spcPct val="100000"/>
              </a:lnSpc>
              <a:buNone/>
              <a:defRPr sz="1800">
                <a:solidFill>
                  <a:schemeClr val="tx1">
                    <a:alpha val="7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8473800" y="504000"/>
            <a:ext cx="2880000" cy="504000"/>
          </a:xfrm>
        </p:spPr>
        <p:txBody>
          <a:bodyPr wrap="square" anchor="ctr">
            <a:normAutofit/>
          </a:bodyPr>
          <a:lstStyle>
            <a:lvl1pPr marL="0" indent="0" algn="r">
              <a:lnSpc>
                <a:spcPct val="100000"/>
              </a:lnSpc>
              <a:buNone/>
              <a:defRPr sz="1800">
                <a:solidFill>
                  <a:schemeClr val="tx1">
                    <a:alpha val="70000"/>
                  </a:schemeClr>
                </a:solidFill>
              </a:defRPr>
            </a:lvl1pPr>
          </a:lstStyle>
          <a:p>
            <a:pPr lvl="0"/>
            <a:r>
              <a:rPr lang="zh-CN" altLang="en-US" dirty="0"/>
              <a:t>年号</a:t>
            </a:r>
            <a:endParaRPr lang="zh-CN" altLang="en-US" dirty="0"/>
          </a:p>
        </p:txBody>
      </p:sp>
      <p:sp>
        <p:nvSpPr>
          <p:cNvPr id="2" name="标题 1"/>
          <p:cNvSpPr>
            <a:spLocks noGrp="1"/>
          </p:cNvSpPr>
          <p:nvPr>
            <p:ph type="ctrTitle"/>
            <p:custDataLst>
              <p:tags r:id="rId17"/>
            </p:custDataLst>
          </p:nvPr>
        </p:nvSpPr>
        <p:spPr>
          <a:xfrm>
            <a:off x="1239767" y="1473505"/>
            <a:ext cx="6001026" cy="2676059"/>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8"/>
            </p:custDataLst>
          </p:nvPr>
        </p:nvSpPr>
        <p:spPr>
          <a:xfrm>
            <a:off x="1878619" y="5058604"/>
            <a:ext cx="2880000" cy="504000"/>
          </a:xfrm>
          <a:prstGeom prst="roundRect">
            <a:avLst>
              <a:gd name="adj" fmla="val 50000"/>
            </a:avLst>
          </a:prstGeom>
          <a:gradFill>
            <a:gsLst>
              <a:gs pos="0">
                <a:schemeClr val="accent1">
                  <a:alpha val="0"/>
                </a:schemeClr>
              </a:gs>
              <a:gs pos="76000">
                <a:schemeClr val="accent1"/>
              </a:gs>
            </a:gsLst>
            <a:lin ang="10800000" scaled="0"/>
          </a:gradFill>
        </p:spPr>
        <p:txBody>
          <a:bodyPr wrap="square" anchor="ctr">
            <a:normAutofit/>
          </a:bodyPr>
          <a:lstStyle>
            <a:lvl1pPr marL="360045" indent="0" algn="l" eaLnBrk="1" fontAlgn="auto" latinLnBrk="0" hangingPunct="1">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7999"/>
          </a:xfrm>
          <a:prstGeom prst="rect">
            <a:avLst/>
          </a:prstGeom>
          <a:gradFill flip="none" rotWithShape="1">
            <a:gsLst>
              <a:gs pos="0">
                <a:schemeClr val="accent1">
                  <a:alpha val="0"/>
                </a:schemeClr>
              </a:gs>
              <a:gs pos="88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矩形 3"/>
          <p:cNvSpPr/>
          <p:nvPr userDrawn="1">
            <p:custDataLst>
              <p:tags r:id="rId3"/>
            </p:custDataLst>
          </p:nvPr>
        </p:nvSpPr>
        <p:spPr>
          <a:xfrm flipH="1">
            <a:off x="0" y="6326116"/>
            <a:ext cx="12191999" cy="531884"/>
          </a:xfrm>
          <a:prstGeom prst="rect">
            <a:avLst/>
          </a:prstGeom>
          <a:gradFill flip="none" rotWithShape="1">
            <a:gsLst>
              <a:gs pos="0">
                <a:schemeClr val="bg2">
                  <a:alpha val="0"/>
                </a:schemeClr>
              </a:gs>
              <a:gs pos="100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custDataLst>
              <p:tags r:id="rId4"/>
            </p:custDataLst>
          </p:nvPr>
        </p:nvSpPr>
        <p:spPr>
          <a:xfrm flipV="1">
            <a:off x="831531" y="6561763"/>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0" name="任意多边形: 形状 9"/>
          <p:cNvSpPr/>
          <p:nvPr userDrawn="1">
            <p:custDataLst>
              <p:tags r:id="rId5"/>
            </p:custDataLst>
          </p:nvPr>
        </p:nvSpPr>
        <p:spPr>
          <a:xfrm flipH="1">
            <a:off x="10572372" y="0"/>
            <a:ext cx="1619628" cy="1616166"/>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alpha val="0"/>
                  <a:lumMod val="50000"/>
                  <a:lumOff val="50000"/>
                </a:schemeClr>
              </a:gs>
              <a:gs pos="100000">
                <a:schemeClr val="accent1">
                  <a:lumMod val="20000"/>
                  <a:lumOff val="8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6"/>
            </p:custDataLst>
          </p:nvPr>
        </p:nvPicPr>
        <p:blipFill rotWithShape="1">
          <a:blip r:embed="rId7"/>
          <a:srcRect l="9710" r="14517" b="15557"/>
          <a:stretch>
            <a:fillRect/>
          </a:stretch>
        </p:blipFill>
        <p:spPr>
          <a:xfrm>
            <a:off x="9437348" y="132972"/>
            <a:ext cx="2164821" cy="1508536"/>
          </a:xfrm>
          <a:prstGeom prst="rect">
            <a:avLst/>
          </a:prstGeom>
        </p:spPr>
      </p:pic>
      <p:sp>
        <p:nvSpPr>
          <p:cNvPr id="2" name="标题 1"/>
          <p:cNvSpPr>
            <a:spLocks noGrp="1"/>
          </p:cNvSpPr>
          <p:nvPr>
            <p:ph type="title" hasCustomPrompt="1"/>
            <p:custDataLst>
              <p:tags r:id="rId8"/>
            </p:custDataLst>
          </p:nvPr>
        </p:nvSpPr>
        <p:spPr>
          <a:xfrm>
            <a:off x="839788" y="565200"/>
            <a:ext cx="1755775"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dirty="0"/>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形状 9"/>
          <p:cNvSpPr/>
          <p:nvPr userDrawn="1">
            <p:custDataLst>
              <p:tags r:id="rId3"/>
            </p:custDataLst>
          </p:nvPr>
        </p:nvSpPr>
        <p:spPr>
          <a:xfrm flipH="1" flipV="1">
            <a:off x="0" y="0"/>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gs>
              <a:gs pos="61000">
                <a:schemeClr val="bg2">
                  <a:alpha val="82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4"/>
            </p:custDataLst>
          </p:nvPr>
        </p:nvPicPr>
        <p:blipFill rotWithShape="1">
          <a:blip r:embed="rId5"/>
          <a:srcRect l="21302" t="13702" r="16670"/>
          <a:stretch>
            <a:fillRect/>
          </a:stretch>
        </p:blipFill>
        <p:spPr>
          <a:xfrm>
            <a:off x="642578" y="1292489"/>
            <a:ext cx="5021039" cy="4367996"/>
          </a:xfrm>
          <a:prstGeom prst="rect">
            <a:avLst/>
          </a:prstGeom>
        </p:spPr>
      </p:pic>
      <p:sp>
        <p:nvSpPr>
          <p:cNvPr id="13" name="任意多边形: 形状 12"/>
          <p:cNvSpPr/>
          <p:nvPr userDrawn="1">
            <p:custDataLst>
              <p:tags r:id="rId6"/>
            </p:custDataLst>
          </p:nvPr>
        </p:nvSpPr>
        <p:spPr>
          <a:xfrm rot="5400000" flipH="1">
            <a:off x="10932431" y="5598431"/>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solidFill>
            <a:srgbClr val="FFFFFF">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p:cNvSpPr/>
          <p:nvPr userDrawn="1">
            <p:custDataLst>
              <p:tags r:id="rId7"/>
            </p:custDataLst>
          </p:nvPr>
        </p:nvSpPr>
        <p:spPr>
          <a:xfrm rot="10800000" flipV="1">
            <a:off x="10415489" y="903272"/>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 1"/>
          <p:cNvSpPr>
            <a:spLocks noGrp="1"/>
          </p:cNvSpPr>
          <p:nvPr>
            <p:ph type="title"/>
            <p:custDataLst>
              <p:tags r:id="rId8"/>
            </p:custDataLst>
          </p:nvPr>
        </p:nvSpPr>
        <p:spPr>
          <a:xfrm>
            <a:off x="5663618" y="3383257"/>
            <a:ext cx="5106563" cy="2165438"/>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5663618" y="1506212"/>
            <a:ext cx="5106563" cy="1740519"/>
          </a:xfrm>
          <a:noFill/>
        </p:spPr>
        <p:txBody>
          <a:bodyPr wrap="none" lIns="0" tIns="0" rIns="0" bIns="0" rtlCol="0" anchor="b" anchorCtr="0">
            <a:normAutofit/>
          </a:bodyPr>
          <a:lstStyle>
            <a:lvl1pPr marL="0" indent="0" algn="r">
              <a:buNone/>
              <a:defRPr lang="zh-CN" altLang="en-US" sz="8800" b="1" dirty="0">
                <a:gradFill flip="none" rotWithShape="1">
                  <a:gsLst>
                    <a:gs pos="28000">
                      <a:schemeClr val="accent1"/>
                    </a:gs>
                    <a:gs pos="75000">
                      <a:schemeClr val="accent1">
                        <a:lumMod val="75000"/>
                      </a:schemeClr>
                    </a:gs>
                  </a:gsLst>
                  <a:lin ang="2700000" scaled="1"/>
                  <a:tileRect/>
                </a:gradFill>
                <a:latin typeface="+mj-ea"/>
                <a:ea typeface="+mj-ea"/>
              </a:defRPr>
            </a:lvl1pPr>
          </a:lstStyle>
          <a:p>
            <a:pPr marL="0" lvl="0" algn="r">
              <a:lnSpc>
                <a:spcPct val="100000"/>
              </a:lnSpc>
            </a:pPr>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6511813" y="0"/>
            <a:ext cx="5680187" cy="6858000"/>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p:cNvSpPr/>
          <p:nvPr userDrawn="1">
            <p:custDataLst>
              <p:tags r:id="rId4"/>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5"/>
            </p:custDataLst>
          </p:nvPr>
        </p:nvPicPr>
        <p:blipFill rotWithShape="1">
          <a:blip r:embed="rId6"/>
          <a:srcRect l="23702" t="9514" r="16456" b="12361"/>
          <a:stretch>
            <a:fillRect/>
          </a:stretch>
        </p:blipFill>
        <p:spPr>
          <a:xfrm>
            <a:off x="6562500" y="1258221"/>
            <a:ext cx="4854023" cy="3962562"/>
          </a:xfrm>
          <a:prstGeom prst="rect">
            <a:avLst/>
          </a:prstGeom>
        </p:spPr>
      </p:pic>
      <p:sp>
        <p:nvSpPr>
          <p:cNvPr id="2" name="标题 1"/>
          <p:cNvSpPr>
            <a:spLocks noGrp="1"/>
          </p:cNvSpPr>
          <p:nvPr>
            <p:ph type="ctrTitle"/>
            <p:custDataLst>
              <p:tags r:id="rId7"/>
            </p:custDataLst>
          </p:nvPr>
        </p:nvSpPr>
        <p:spPr>
          <a:xfrm>
            <a:off x="1235074" y="1215661"/>
            <a:ext cx="5232511" cy="238931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8"/>
            </p:custDataLst>
          </p:nvPr>
        </p:nvSpPr>
        <p:spPr>
          <a:xfrm>
            <a:off x="1235075" y="3731331"/>
            <a:ext cx="5257799" cy="972000"/>
          </a:xfrm>
        </p:spPr>
        <p:txBody>
          <a:bodyPr wrap="square">
            <a:normAutofit/>
          </a:bodyPr>
          <a:lstStyle>
            <a:lvl1pPr marL="0" indent="0" algn="l">
              <a:lnSpc>
                <a:spcPct val="100000"/>
              </a:lnSpc>
              <a:buNone/>
              <a:defRPr sz="3200" b="1" cap="all" baseline="0">
                <a:gradFill>
                  <a:gsLst>
                    <a:gs pos="0">
                      <a:schemeClr val="accent1"/>
                    </a:gs>
                    <a:gs pos="60000">
                      <a:schemeClr val="accent1">
                        <a:lumMod val="75000"/>
                      </a:schemeClr>
                    </a:gs>
                  </a:gsLst>
                  <a:lin ang="2700000" scaled="1"/>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任务一">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122238"/>
            <a:ext cx="10058400" cy="1295400"/>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719263"/>
            <a:ext cx="10972800" cy="4411662"/>
          </a:xfrm>
        </p:spPr>
        <p:txBody>
          <a:bodyPr vert="horz" wrap="square" lIns="0" tIns="45720" rIns="0" bIns="45720" numCol="1" rtlCol="0" anchor="t" anchorCtr="0" compatLnSpc="1">
            <a:normAutofit/>
          </a:bodyPr>
          <a:lstStyle/>
          <a:p>
            <a:pPr marL="90805" marR="0" lvl="0" indent="-90805" algn="l" defTabSz="914400" rtl="0" eaLnBrk="0" fontAlgn="base" latinLnBrk="0" hangingPunct="0">
              <a:lnSpc>
                <a:spcPct val="90000"/>
              </a:lnSpc>
              <a:spcBef>
                <a:spcPts val="1200"/>
              </a:spcBef>
              <a:spcAft>
                <a:spcPts val="200"/>
              </a:spcAft>
              <a:buClr>
                <a:schemeClr val="accent1"/>
              </a:buClr>
              <a:buSzPct val="100000"/>
              <a:buFont typeface="Calibri" panose="020F0502020204030204" charset="0"/>
              <a:buChar char=" "/>
              <a:defRPr/>
            </a:pPr>
            <a:endParaRPr kumimoji="0" lang="zh-CN" altLang="en-US" sz="2000" b="0" i="0" u="none" strike="noStrike" kern="1200" cap="none" spc="0" normalizeH="0" baseline="0" noProof="0">
              <a:ln>
                <a:noFill/>
              </a:ln>
              <a:solidFill>
                <a:srgbClr val="404040"/>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rgbClr val="FFFFFF"/>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zh-CN" sz="900" b="0" i="0" u="none" strike="noStrike" kern="1200" cap="all" spc="0" normalizeH="0" baseline="0" noProof="0">
              <a:ln>
                <a:noFill/>
              </a:ln>
              <a:solidFill>
                <a:srgbClr val="FFFFFF"/>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fld id="{9A0DB2DC-4C9A-4742-B13C-FB6460FD3503}" type="slidenum">
              <a:rPr lang="zh-CN" altLang="zh-CN" dirty="0">
                <a:latin typeface="Tahoma" panose="020B0604030504040204" pitchFamily="34" charset="0"/>
              </a:rPr>
            </a:fld>
            <a:endParaRPr lang="zh-CN" altLang="zh-CN" dirty="0">
              <a:latin typeface="Tahom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3" Type="http://schemas.openxmlformats.org/officeDocument/2006/relationships/theme" Target="../theme/theme2.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slideLayout" Target="../slideLayouts/slideLayout13.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4"/>
            </p:custDataLst>
          </p:nvPr>
        </p:nvSpPr>
        <p:spPr>
          <a:xfrm>
            <a:off x="0" y="0"/>
            <a:ext cx="12192001" cy="6858000"/>
          </a:xfrm>
          <a:prstGeom prst="rect">
            <a:avLst/>
          </a:prstGeom>
          <a:gradFill flip="none" rotWithShape="1">
            <a:gsLst>
              <a:gs pos="0">
                <a:schemeClr val="bg1">
                  <a:alpha val="0"/>
                </a:schemeClr>
              </a:gs>
              <a:gs pos="99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8"/>
          <p:cNvSpPr/>
          <p:nvPr userDrawn="1">
            <p:custDataLst>
              <p:tags r:id="rId15"/>
            </p:custDataLst>
          </p:nvPr>
        </p:nvSpPr>
        <p:spPr>
          <a:xfrm flipH="1">
            <a:off x="10931084"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3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0" name="任意多边形: 形状 9"/>
          <p:cNvSpPr/>
          <p:nvPr userDrawn="1">
            <p:custDataLst>
              <p:tags r:id="rId16"/>
            </p:custDataLst>
          </p:nvPr>
        </p:nvSpPr>
        <p:spPr>
          <a:xfrm rot="10800000" flipV="1">
            <a:off x="11016712" y="892385"/>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占位符 1"/>
          <p:cNvSpPr>
            <a:spLocks noGrp="1"/>
          </p:cNvSpPr>
          <p:nvPr>
            <p:ph type="title"/>
            <p:custDataLst>
              <p:tags r:id="rId17"/>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22"/>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774.xml"/><Relationship Id="rId3" Type="http://schemas.openxmlformats.org/officeDocument/2006/relationships/image" Target="../media/image43.png"/><Relationship Id="rId2" Type="http://schemas.openxmlformats.org/officeDocument/2006/relationships/tags" Target="../tags/tag773.xml"/><Relationship Id="rId1" Type="http://schemas.openxmlformats.org/officeDocument/2006/relationships/tags" Target="../tags/tag772.xml"/></Relationships>
</file>

<file path=ppt/slides/_rels/slide101.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tags" Target="../tags/tag780.xml"/><Relationship Id="rId5" Type="http://schemas.openxmlformats.org/officeDocument/2006/relationships/tags" Target="../tags/tag779.xml"/><Relationship Id="rId4" Type="http://schemas.openxmlformats.org/officeDocument/2006/relationships/tags" Target="../tags/tag778.xml"/><Relationship Id="rId3" Type="http://schemas.openxmlformats.org/officeDocument/2006/relationships/tags" Target="../tags/tag777.xml"/><Relationship Id="rId20" Type="http://schemas.openxmlformats.org/officeDocument/2006/relationships/slideLayout" Target="../slideLayouts/slideLayout13.xml"/><Relationship Id="rId2" Type="http://schemas.openxmlformats.org/officeDocument/2006/relationships/tags" Target="../tags/tag776.xml"/><Relationship Id="rId19" Type="http://schemas.openxmlformats.org/officeDocument/2006/relationships/tags" Target="../tags/tag793.xml"/><Relationship Id="rId18" Type="http://schemas.openxmlformats.org/officeDocument/2006/relationships/tags" Target="../tags/tag792.xml"/><Relationship Id="rId17" Type="http://schemas.openxmlformats.org/officeDocument/2006/relationships/tags" Target="../tags/tag791.xml"/><Relationship Id="rId16" Type="http://schemas.openxmlformats.org/officeDocument/2006/relationships/tags" Target="../tags/tag790.xml"/><Relationship Id="rId15" Type="http://schemas.openxmlformats.org/officeDocument/2006/relationships/tags" Target="../tags/tag789.xml"/><Relationship Id="rId14" Type="http://schemas.openxmlformats.org/officeDocument/2006/relationships/tags" Target="../tags/tag788.xml"/><Relationship Id="rId13" Type="http://schemas.openxmlformats.org/officeDocument/2006/relationships/tags" Target="../tags/tag787.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tags" Target="../tags/tag775.xml"/></Relationships>
</file>

<file path=ppt/slides/_rels/slide102.xml.rels><?xml version="1.0" encoding="UTF-8" standalone="yes"?>
<Relationships xmlns="http://schemas.openxmlformats.org/package/2006/relationships"><Relationship Id="rId9" Type="http://schemas.openxmlformats.org/officeDocument/2006/relationships/tags" Target="../tags/tag802.xml"/><Relationship Id="rId8" Type="http://schemas.openxmlformats.org/officeDocument/2006/relationships/tags" Target="../tags/tag801.xml"/><Relationship Id="rId7" Type="http://schemas.openxmlformats.org/officeDocument/2006/relationships/tags" Target="../tags/tag800.xml"/><Relationship Id="rId6" Type="http://schemas.openxmlformats.org/officeDocument/2006/relationships/tags" Target="../tags/tag799.xml"/><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4" Type="http://schemas.openxmlformats.org/officeDocument/2006/relationships/slideLayout" Target="../slideLayouts/slideLayout13.xml"/><Relationship Id="rId13" Type="http://schemas.openxmlformats.org/officeDocument/2006/relationships/tags" Target="../tags/tag806.xml"/><Relationship Id="rId12" Type="http://schemas.openxmlformats.org/officeDocument/2006/relationships/tags" Target="../tags/tag805.xml"/><Relationship Id="rId11" Type="http://schemas.openxmlformats.org/officeDocument/2006/relationships/tags" Target="../tags/tag804.xml"/><Relationship Id="rId10" Type="http://schemas.openxmlformats.org/officeDocument/2006/relationships/tags" Target="../tags/tag803.xml"/><Relationship Id="rId1" Type="http://schemas.openxmlformats.org/officeDocument/2006/relationships/tags" Target="../tags/tag794.xml"/></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09.xml"/><Relationship Id="rId3" Type="http://schemas.openxmlformats.org/officeDocument/2006/relationships/image" Target="../media/image40.png"/><Relationship Id="rId2" Type="http://schemas.openxmlformats.org/officeDocument/2006/relationships/tags" Target="../tags/tag808.xml"/><Relationship Id="rId1" Type="http://schemas.openxmlformats.org/officeDocument/2006/relationships/tags" Target="../tags/tag807.xml"/></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12.xml"/><Relationship Id="rId3" Type="http://schemas.openxmlformats.org/officeDocument/2006/relationships/image" Target="../media/image40.png"/><Relationship Id="rId2" Type="http://schemas.openxmlformats.org/officeDocument/2006/relationships/tags" Target="../tags/tag811.xml"/><Relationship Id="rId1" Type="http://schemas.openxmlformats.org/officeDocument/2006/relationships/tags" Target="../tags/tag810.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15.xml"/><Relationship Id="rId3" Type="http://schemas.openxmlformats.org/officeDocument/2006/relationships/image" Target="../media/image40.png"/><Relationship Id="rId2" Type="http://schemas.openxmlformats.org/officeDocument/2006/relationships/tags" Target="../tags/tag814.xml"/><Relationship Id="rId1" Type="http://schemas.openxmlformats.org/officeDocument/2006/relationships/tags" Target="../tags/tag813.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18.xml"/><Relationship Id="rId3" Type="http://schemas.openxmlformats.org/officeDocument/2006/relationships/image" Target="../media/image40.png"/><Relationship Id="rId2" Type="http://schemas.openxmlformats.org/officeDocument/2006/relationships/tags" Target="../tags/tag817.xml"/><Relationship Id="rId1" Type="http://schemas.openxmlformats.org/officeDocument/2006/relationships/tags" Target="../tags/tag816.xml"/></Relationships>
</file>

<file path=ppt/slides/_rels/slide10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22.xml"/><Relationship Id="rId3" Type="http://schemas.openxmlformats.org/officeDocument/2006/relationships/tags" Target="../tags/tag821.xml"/><Relationship Id="rId2" Type="http://schemas.openxmlformats.org/officeDocument/2006/relationships/tags" Target="../tags/tag820.xml"/><Relationship Id="rId1" Type="http://schemas.openxmlformats.org/officeDocument/2006/relationships/tags" Target="../tags/tag819.xml"/></Relationships>
</file>

<file path=ppt/slides/_rels/slide108.xml.rels><?xml version="1.0" encoding="UTF-8" standalone="yes"?>
<Relationships xmlns="http://schemas.openxmlformats.org/package/2006/relationships"><Relationship Id="rId9" Type="http://schemas.openxmlformats.org/officeDocument/2006/relationships/tags" Target="../tags/tag831.xml"/><Relationship Id="rId8" Type="http://schemas.openxmlformats.org/officeDocument/2006/relationships/tags" Target="../tags/tag830.xml"/><Relationship Id="rId7" Type="http://schemas.openxmlformats.org/officeDocument/2006/relationships/tags" Target="../tags/tag829.xml"/><Relationship Id="rId6" Type="http://schemas.openxmlformats.org/officeDocument/2006/relationships/tags" Target="../tags/tag828.xml"/><Relationship Id="rId5" Type="http://schemas.openxmlformats.org/officeDocument/2006/relationships/tags" Target="../tags/tag827.xml"/><Relationship Id="rId4" Type="http://schemas.openxmlformats.org/officeDocument/2006/relationships/tags" Target="../tags/tag826.xml"/><Relationship Id="rId3" Type="http://schemas.openxmlformats.org/officeDocument/2006/relationships/tags" Target="../tags/tag825.xml"/><Relationship Id="rId2" Type="http://schemas.openxmlformats.org/officeDocument/2006/relationships/tags" Target="../tags/tag824.xml"/><Relationship Id="rId16" Type="http://schemas.openxmlformats.org/officeDocument/2006/relationships/slideLayout" Target="../slideLayouts/slideLayout13.xml"/><Relationship Id="rId15" Type="http://schemas.openxmlformats.org/officeDocument/2006/relationships/tags" Target="../tags/tag837.xml"/><Relationship Id="rId14" Type="http://schemas.openxmlformats.org/officeDocument/2006/relationships/tags" Target="../tags/tag836.xml"/><Relationship Id="rId13" Type="http://schemas.openxmlformats.org/officeDocument/2006/relationships/tags" Target="../tags/tag835.xml"/><Relationship Id="rId12" Type="http://schemas.openxmlformats.org/officeDocument/2006/relationships/tags" Target="../tags/tag834.xml"/><Relationship Id="rId11" Type="http://schemas.openxmlformats.org/officeDocument/2006/relationships/tags" Target="../tags/tag833.xml"/><Relationship Id="rId10" Type="http://schemas.openxmlformats.org/officeDocument/2006/relationships/tags" Target="../tags/tag832.xml"/><Relationship Id="rId1" Type="http://schemas.openxmlformats.org/officeDocument/2006/relationships/tags" Target="../tags/tag82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2" Type="http://schemas.openxmlformats.org/officeDocument/2006/relationships/slideLayout" Target="../slideLayouts/slideLayout18.xml"/><Relationship Id="rId41" Type="http://schemas.openxmlformats.org/officeDocument/2006/relationships/tags" Target="../tags/tag266.xml"/><Relationship Id="rId40" Type="http://schemas.openxmlformats.org/officeDocument/2006/relationships/image" Target="../media/image23.svg"/><Relationship Id="rId4" Type="http://schemas.openxmlformats.org/officeDocument/2006/relationships/tags" Target="../tags/tag239.xml"/><Relationship Id="rId39" Type="http://schemas.openxmlformats.org/officeDocument/2006/relationships/image" Target="../media/image22.png"/><Relationship Id="rId38" Type="http://schemas.openxmlformats.org/officeDocument/2006/relationships/tags" Target="../tags/tag265.xml"/><Relationship Id="rId37" Type="http://schemas.openxmlformats.org/officeDocument/2006/relationships/image" Target="../media/image21.svg"/><Relationship Id="rId36" Type="http://schemas.openxmlformats.org/officeDocument/2006/relationships/image" Target="../media/image20.png"/><Relationship Id="rId35" Type="http://schemas.openxmlformats.org/officeDocument/2006/relationships/tags" Target="../tags/tag264.xml"/><Relationship Id="rId34" Type="http://schemas.openxmlformats.org/officeDocument/2006/relationships/image" Target="../media/image19.svg"/><Relationship Id="rId33" Type="http://schemas.openxmlformats.org/officeDocument/2006/relationships/image" Target="../media/image18.png"/><Relationship Id="rId32" Type="http://schemas.openxmlformats.org/officeDocument/2006/relationships/tags" Target="../tags/tag263.xml"/><Relationship Id="rId31" Type="http://schemas.openxmlformats.org/officeDocument/2006/relationships/tags" Target="../tags/tag262.xml"/><Relationship Id="rId30" Type="http://schemas.openxmlformats.org/officeDocument/2006/relationships/tags" Target="../tags/tag261.xml"/><Relationship Id="rId3" Type="http://schemas.openxmlformats.org/officeDocument/2006/relationships/tags" Target="../tags/tag238.xml"/><Relationship Id="rId29" Type="http://schemas.openxmlformats.org/officeDocument/2006/relationships/image" Target="../media/image17.svg"/><Relationship Id="rId28" Type="http://schemas.openxmlformats.org/officeDocument/2006/relationships/image" Target="../media/image16.png"/><Relationship Id="rId27" Type="http://schemas.openxmlformats.org/officeDocument/2006/relationships/tags" Target="../tags/tag260.xml"/><Relationship Id="rId26" Type="http://schemas.openxmlformats.org/officeDocument/2006/relationships/tags" Target="../tags/tag259.xml"/><Relationship Id="rId25" Type="http://schemas.openxmlformats.org/officeDocument/2006/relationships/tags" Target="../tags/tag258.xml"/><Relationship Id="rId24" Type="http://schemas.openxmlformats.org/officeDocument/2006/relationships/tags" Target="../tags/tag257.xml"/><Relationship Id="rId23" Type="http://schemas.openxmlformats.org/officeDocument/2006/relationships/tags" Target="../tags/tag256.xml"/><Relationship Id="rId22" Type="http://schemas.openxmlformats.org/officeDocument/2006/relationships/tags" Target="../tags/tag255.xml"/><Relationship Id="rId21" Type="http://schemas.openxmlformats.org/officeDocument/2006/relationships/image" Target="../media/image15.svg"/><Relationship Id="rId20" Type="http://schemas.openxmlformats.org/officeDocument/2006/relationships/image" Target="../media/image14.png"/><Relationship Id="rId2" Type="http://schemas.openxmlformats.org/officeDocument/2006/relationships/tags" Target="../tags/tag237.xml"/><Relationship Id="rId19" Type="http://schemas.openxmlformats.org/officeDocument/2006/relationships/tags" Target="../tags/tag254.xml"/><Relationship Id="rId18" Type="http://schemas.openxmlformats.org/officeDocument/2006/relationships/tags" Target="../tags/tag253.xml"/><Relationship Id="rId17" Type="http://schemas.openxmlformats.org/officeDocument/2006/relationships/tags" Target="../tags/tag252.xml"/><Relationship Id="rId16" Type="http://schemas.openxmlformats.org/officeDocument/2006/relationships/tags" Target="../tags/tag251.xml"/><Relationship Id="rId15" Type="http://schemas.openxmlformats.org/officeDocument/2006/relationships/tags" Target="../tags/tag250.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9" Type="http://schemas.openxmlformats.org/officeDocument/2006/relationships/tags" Target="../tags/tag846.xml"/><Relationship Id="rId8" Type="http://schemas.openxmlformats.org/officeDocument/2006/relationships/tags" Target="../tags/tag845.xml"/><Relationship Id="rId7" Type="http://schemas.openxmlformats.org/officeDocument/2006/relationships/tags" Target="../tags/tag844.xml"/><Relationship Id="rId6" Type="http://schemas.openxmlformats.org/officeDocument/2006/relationships/tags" Target="../tags/tag843.xml"/><Relationship Id="rId5" Type="http://schemas.openxmlformats.org/officeDocument/2006/relationships/tags" Target="../tags/tag842.xml"/><Relationship Id="rId4" Type="http://schemas.openxmlformats.org/officeDocument/2006/relationships/tags" Target="../tags/tag841.xml"/><Relationship Id="rId3" Type="http://schemas.openxmlformats.org/officeDocument/2006/relationships/tags" Target="../tags/tag840.xml"/><Relationship Id="rId22" Type="http://schemas.openxmlformats.org/officeDocument/2006/relationships/notesSlide" Target="../notesSlides/notesSlide26.xml"/><Relationship Id="rId21" Type="http://schemas.openxmlformats.org/officeDocument/2006/relationships/slideLayout" Target="../slideLayouts/slideLayout18.xml"/><Relationship Id="rId20" Type="http://schemas.openxmlformats.org/officeDocument/2006/relationships/tags" Target="../tags/tag857.xml"/><Relationship Id="rId2" Type="http://schemas.openxmlformats.org/officeDocument/2006/relationships/tags" Target="../tags/tag839.xml"/><Relationship Id="rId19" Type="http://schemas.openxmlformats.org/officeDocument/2006/relationships/tags" Target="../tags/tag856.xml"/><Relationship Id="rId18" Type="http://schemas.openxmlformats.org/officeDocument/2006/relationships/tags" Target="../tags/tag855.xml"/><Relationship Id="rId17" Type="http://schemas.openxmlformats.org/officeDocument/2006/relationships/tags" Target="../tags/tag854.xml"/><Relationship Id="rId16" Type="http://schemas.openxmlformats.org/officeDocument/2006/relationships/tags" Target="../tags/tag853.xml"/><Relationship Id="rId15" Type="http://schemas.openxmlformats.org/officeDocument/2006/relationships/tags" Target="../tags/tag852.xml"/><Relationship Id="rId14" Type="http://schemas.openxmlformats.org/officeDocument/2006/relationships/tags" Target="../tags/tag851.xml"/><Relationship Id="rId13" Type="http://schemas.openxmlformats.org/officeDocument/2006/relationships/tags" Target="../tags/tag850.xml"/><Relationship Id="rId12" Type="http://schemas.openxmlformats.org/officeDocument/2006/relationships/tags" Target="../tags/tag849.xml"/><Relationship Id="rId11" Type="http://schemas.openxmlformats.org/officeDocument/2006/relationships/tags" Target="../tags/tag848.xml"/><Relationship Id="rId10" Type="http://schemas.openxmlformats.org/officeDocument/2006/relationships/tags" Target="../tags/tag847.xml"/><Relationship Id="rId1" Type="http://schemas.openxmlformats.org/officeDocument/2006/relationships/tags" Target="../tags/tag838.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60.xml"/><Relationship Id="rId3" Type="http://schemas.openxmlformats.org/officeDocument/2006/relationships/image" Target="../media/image12.png"/><Relationship Id="rId2" Type="http://schemas.openxmlformats.org/officeDocument/2006/relationships/tags" Target="../tags/tag859.xml"/><Relationship Id="rId1" Type="http://schemas.openxmlformats.org/officeDocument/2006/relationships/tags" Target="../tags/tag858.xml"/></Relationships>
</file>

<file path=ppt/slides/_rels/slide114.xml.rels><?xml version="1.0" encoding="UTF-8" standalone="yes"?>
<Relationships xmlns="http://schemas.openxmlformats.org/package/2006/relationships"><Relationship Id="rId9" Type="http://schemas.openxmlformats.org/officeDocument/2006/relationships/tags" Target="../tags/tag869.xml"/><Relationship Id="rId8" Type="http://schemas.openxmlformats.org/officeDocument/2006/relationships/tags" Target="../tags/tag868.xml"/><Relationship Id="rId7" Type="http://schemas.openxmlformats.org/officeDocument/2006/relationships/tags" Target="../tags/tag867.xml"/><Relationship Id="rId6" Type="http://schemas.openxmlformats.org/officeDocument/2006/relationships/tags" Target="../tags/tag866.xml"/><Relationship Id="rId5" Type="http://schemas.openxmlformats.org/officeDocument/2006/relationships/tags" Target="../tags/tag865.xml"/><Relationship Id="rId4" Type="http://schemas.openxmlformats.org/officeDocument/2006/relationships/tags" Target="../tags/tag864.xml"/><Relationship Id="rId3" Type="http://schemas.openxmlformats.org/officeDocument/2006/relationships/tags" Target="../tags/tag863.xml"/><Relationship Id="rId2" Type="http://schemas.openxmlformats.org/officeDocument/2006/relationships/tags" Target="../tags/tag862.xml"/><Relationship Id="rId19" Type="http://schemas.openxmlformats.org/officeDocument/2006/relationships/slideLayout" Target="../slideLayouts/slideLayout13.xml"/><Relationship Id="rId18" Type="http://schemas.openxmlformats.org/officeDocument/2006/relationships/tags" Target="../tags/tag872.xml"/><Relationship Id="rId17" Type="http://schemas.openxmlformats.org/officeDocument/2006/relationships/image" Target="../media/image55.svg"/><Relationship Id="rId16" Type="http://schemas.openxmlformats.org/officeDocument/2006/relationships/image" Target="../media/image54.png"/><Relationship Id="rId15" Type="http://schemas.openxmlformats.org/officeDocument/2006/relationships/tags" Target="../tags/tag871.xml"/><Relationship Id="rId14" Type="http://schemas.openxmlformats.org/officeDocument/2006/relationships/image" Target="../media/image53.svg"/><Relationship Id="rId13" Type="http://schemas.openxmlformats.org/officeDocument/2006/relationships/image" Target="../media/image52.png"/><Relationship Id="rId12" Type="http://schemas.openxmlformats.org/officeDocument/2006/relationships/tags" Target="../tags/tag870.xml"/><Relationship Id="rId11" Type="http://schemas.openxmlformats.org/officeDocument/2006/relationships/image" Target="../media/image51.svg"/><Relationship Id="rId10" Type="http://schemas.openxmlformats.org/officeDocument/2006/relationships/image" Target="../media/image50.png"/><Relationship Id="rId1" Type="http://schemas.openxmlformats.org/officeDocument/2006/relationships/tags" Target="../tags/tag861.xml"/></Relationships>
</file>

<file path=ppt/slides/_rels/slide115.xml.rels><?xml version="1.0" encoding="UTF-8" standalone="yes"?>
<Relationships xmlns="http://schemas.openxmlformats.org/package/2006/relationships"><Relationship Id="rId9" Type="http://schemas.openxmlformats.org/officeDocument/2006/relationships/tags" Target="../tags/tag881.xml"/><Relationship Id="rId8" Type="http://schemas.openxmlformats.org/officeDocument/2006/relationships/tags" Target="../tags/tag880.xml"/><Relationship Id="rId7" Type="http://schemas.openxmlformats.org/officeDocument/2006/relationships/tags" Target="../tags/tag879.xml"/><Relationship Id="rId6" Type="http://schemas.openxmlformats.org/officeDocument/2006/relationships/tags" Target="../tags/tag878.xml"/><Relationship Id="rId5" Type="http://schemas.openxmlformats.org/officeDocument/2006/relationships/tags" Target="../tags/tag877.xml"/><Relationship Id="rId4" Type="http://schemas.openxmlformats.org/officeDocument/2006/relationships/tags" Target="../tags/tag876.xml"/><Relationship Id="rId3" Type="http://schemas.openxmlformats.org/officeDocument/2006/relationships/tags" Target="../tags/tag875.xml"/><Relationship Id="rId2" Type="http://schemas.openxmlformats.org/officeDocument/2006/relationships/tags" Target="../tags/tag874.xml"/><Relationship Id="rId14" Type="http://schemas.openxmlformats.org/officeDocument/2006/relationships/slideLayout" Target="../slideLayouts/slideLayout13.xml"/><Relationship Id="rId13" Type="http://schemas.openxmlformats.org/officeDocument/2006/relationships/tags" Target="../tags/tag885.xml"/><Relationship Id="rId12" Type="http://schemas.openxmlformats.org/officeDocument/2006/relationships/tags" Target="../tags/tag884.xml"/><Relationship Id="rId11" Type="http://schemas.openxmlformats.org/officeDocument/2006/relationships/tags" Target="../tags/tag883.xml"/><Relationship Id="rId10" Type="http://schemas.openxmlformats.org/officeDocument/2006/relationships/tags" Target="../tags/tag882.xml"/><Relationship Id="rId1" Type="http://schemas.openxmlformats.org/officeDocument/2006/relationships/tags" Target="../tags/tag873.xml"/></Relationships>
</file>

<file path=ppt/slides/_rels/slide11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88.xml"/><Relationship Id="rId3" Type="http://schemas.openxmlformats.org/officeDocument/2006/relationships/image" Target="../media/image40.png"/><Relationship Id="rId2" Type="http://schemas.openxmlformats.org/officeDocument/2006/relationships/tags" Target="../tags/tag887.xml"/><Relationship Id="rId1" Type="http://schemas.openxmlformats.org/officeDocument/2006/relationships/tags" Target="../tags/tag886.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91.xml"/><Relationship Id="rId3" Type="http://schemas.openxmlformats.org/officeDocument/2006/relationships/image" Target="../media/image40.png"/><Relationship Id="rId2" Type="http://schemas.openxmlformats.org/officeDocument/2006/relationships/tags" Target="../tags/tag890.xml"/><Relationship Id="rId1" Type="http://schemas.openxmlformats.org/officeDocument/2006/relationships/tags" Target="../tags/tag889.xml"/></Relationships>
</file>

<file path=ppt/slides/_rels/slide11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94.xml"/><Relationship Id="rId3" Type="http://schemas.openxmlformats.org/officeDocument/2006/relationships/image" Target="../media/image40.png"/><Relationship Id="rId2" Type="http://schemas.openxmlformats.org/officeDocument/2006/relationships/tags" Target="../tags/tag893.xml"/><Relationship Id="rId1" Type="http://schemas.openxmlformats.org/officeDocument/2006/relationships/tags" Target="../tags/tag892.xml"/></Relationships>
</file>

<file path=ppt/slides/_rels/slide11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97.xml"/><Relationship Id="rId3" Type="http://schemas.openxmlformats.org/officeDocument/2006/relationships/image" Target="../media/image40.png"/><Relationship Id="rId2" Type="http://schemas.openxmlformats.org/officeDocument/2006/relationships/tags" Target="../tags/tag896.xml"/><Relationship Id="rId1" Type="http://schemas.openxmlformats.org/officeDocument/2006/relationships/tags" Target="../tags/tag895.xml"/></Relationships>
</file>

<file path=ppt/slides/_rels/slide12.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1" Type="http://schemas.openxmlformats.org/officeDocument/2006/relationships/slideLayout" Target="../slideLayouts/slideLayout18.xml"/><Relationship Id="rId20" Type="http://schemas.openxmlformats.org/officeDocument/2006/relationships/tags" Target="../tags/tag280.xml"/><Relationship Id="rId2" Type="http://schemas.openxmlformats.org/officeDocument/2006/relationships/tags" Target="../tags/tag268.xml"/><Relationship Id="rId19" Type="http://schemas.openxmlformats.org/officeDocument/2006/relationships/image" Target="../media/image29.svg"/><Relationship Id="rId18" Type="http://schemas.openxmlformats.org/officeDocument/2006/relationships/image" Target="../media/image28.png"/><Relationship Id="rId17" Type="http://schemas.openxmlformats.org/officeDocument/2006/relationships/tags" Target="../tags/tag279.xml"/><Relationship Id="rId16" Type="http://schemas.openxmlformats.org/officeDocument/2006/relationships/image" Target="../media/image27.svg"/><Relationship Id="rId15" Type="http://schemas.openxmlformats.org/officeDocument/2006/relationships/image" Target="../media/image26.png"/><Relationship Id="rId14" Type="http://schemas.openxmlformats.org/officeDocument/2006/relationships/tags" Target="../tags/tag278.xml"/><Relationship Id="rId13" Type="http://schemas.openxmlformats.org/officeDocument/2006/relationships/image" Target="../media/image25.svg"/><Relationship Id="rId12" Type="http://schemas.openxmlformats.org/officeDocument/2006/relationships/image" Target="../media/image24.png"/><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7.xml"/></Relationships>
</file>

<file path=ppt/slides/_rels/slide120.xml.rels><?xml version="1.0" encoding="UTF-8" standalone="yes"?>
<Relationships xmlns="http://schemas.openxmlformats.org/package/2006/relationships"><Relationship Id="rId9" Type="http://schemas.openxmlformats.org/officeDocument/2006/relationships/tags" Target="../tags/tag906.xml"/><Relationship Id="rId8" Type="http://schemas.openxmlformats.org/officeDocument/2006/relationships/tags" Target="../tags/tag905.xml"/><Relationship Id="rId7" Type="http://schemas.openxmlformats.org/officeDocument/2006/relationships/tags" Target="../tags/tag904.xml"/><Relationship Id="rId6" Type="http://schemas.openxmlformats.org/officeDocument/2006/relationships/tags" Target="../tags/tag903.xml"/><Relationship Id="rId5" Type="http://schemas.openxmlformats.org/officeDocument/2006/relationships/tags" Target="../tags/tag902.xml"/><Relationship Id="rId4" Type="http://schemas.openxmlformats.org/officeDocument/2006/relationships/tags" Target="../tags/tag901.xml"/><Relationship Id="rId3" Type="http://schemas.openxmlformats.org/officeDocument/2006/relationships/tags" Target="../tags/tag900.xml"/><Relationship Id="rId29" Type="http://schemas.openxmlformats.org/officeDocument/2006/relationships/slideLayout" Target="../slideLayouts/slideLayout13.xml"/><Relationship Id="rId28" Type="http://schemas.openxmlformats.org/officeDocument/2006/relationships/tags" Target="../tags/tag925.xml"/><Relationship Id="rId27" Type="http://schemas.openxmlformats.org/officeDocument/2006/relationships/tags" Target="../tags/tag924.xml"/><Relationship Id="rId26" Type="http://schemas.openxmlformats.org/officeDocument/2006/relationships/tags" Target="../tags/tag923.xml"/><Relationship Id="rId25" Type="http://schemas.openxmlformats.org/officeDocument/2006/relationships/tags" Target="../tags/tag922.xml"/><Relationship Id="rId24" Type="http://schemas.openxmlformats.org/officeDocument/2006/relationships/tags" Target="../tags/tag921.xml"/><Relationship Id="rId23" Type="http://schemas.openxmlformats.org/officeDocument/2006/relationships/tags" Target="../tags/tag920.xml"/><Relationship Id="rId22" Type="http://schemas.openxmlformats.org/officeDocument/2006/relationships/tags" Target="../tags/tag919.xml"/><Relationship Id="rId21" Type="http://schemas.openxmlformats.org/officeDocument/2006/relationships/tags" Target="../tags/tag918.xml"/><Relationship Id="rId20" Type="http://schemas.openxmlformats.org/officeDocument/2006/relationships/tags" Target="../tags/tag917.xml"/><Relationship Id="rId2" Type="http://schemas.openxmlformats.org/officeDocument/2006/relationships/tags" Target="../tags/tag899.xml"/><Relationship Id="rId19" Type="http://schemas.openxmlformats.org/officeDocument/2006/relationships/tags" Target="../tags/tag916.xml"/><Relationship Id="rId18" Type="http://schemas.openxmlformats.org/officeDocument/2006/relationships/tags" Target="../tags/tag915.xml"/><Relationship Id="rId17" Type="http://schemas.openxmlformats.org/officeDocument/2006/relationships/tags" Target="../tags/tag914.xml"/><Relationship Id="rId16" Type="http://schemas.openxmlformats.org/officeDocument/2006/relationships/tags" Target="../tags/tag913.xml"/><Relationship Id="rId15" Type="http://schemas.openxmlformats.org/officeDocument/2006/relationships/tags" Target="../tags/tag912.xml"/><Relationship Id="rId14" Type="http://schemas.openxmlformats.org/officeDocument/2006/relationships/tags" Target="../tags/tag911.xml"/><Relationship Id="rId13" Type="http://schemas.openxmlformats.org/officeDocument/2006/relationships/tags" Target="../tags/tag910.xml"/><Relationship Id="rId12" Type="http://schemas.openxmlformats.org/officeDocument/2006/relationships/tags" Target="../tags/tag909.xml"/><Relationship Id="rId11" Type="http://schemas.openxmlformats.org/officeDocument/2006/relationships/tags" Target="../tags/tag908.xml"/><Relationship Id="rId10" Type="http://schemas.openxmlformats.org/officeDocument/2006/relationships/tags" Target="../tags/tag907.xml"/><Relationship Id="rId1" Type="http://schemas.openxmlformats.org/officeDocument/2006/relationships/tags" Target="../tags/tag898.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26.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27.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928.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59.png"/></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30.xml"/><Relationship Id="rId1" Type="http://schemas.openxmlformats.org/officeDocument/2006/relationships/tags" Target="../tags/tag929.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32.xml"/><Relationship Id="rId1" Type="http://schemas.openxmlformats.org/officeDocument/2006/relationships/tags" Target="../tags/tag931.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34.xml"/><Relationship Id="rId1" Type="http://schemas.openxmlformats.org/officeDocument/2006/relationships/tags" Target="../tags/tag933.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36.xml"/><Relationship Id="rId1" Type="http://schemas.openxmlformats.org/officeDocument/2006/relationships/tags" Target="../tags/tag935.xml"/></Relationships>
</file>

<file path=ppt/slides/_rels/slide129.xml.rels><?xml version="1.0" encoding="UTF-8" standalone="yes"?>
<Relationships xmlns="http://schemas.openxmlformats.org/package/2006/relationships"><Relationship Id="rId9" Type="http://schemas.openxmlformats.org/officeDocument/2006/relationships/tags" Target="../tags/tag945.xml"/><Relationship Id="rId8" Type="http://schemas.openxmlformats.org/officeDocument/2006/relationships/tags" Target="../tags/tag944.xml"/><Relationship Id="rId7" Type="http://schemas.openxmlformats.org/officeDocument/2006/relationships/tags" Target="../tags/tag943.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3" Type="http://schemas.openxmlformats.org/officeDocument/2006/relationships/tags" Target="../tags/tag939.xml"/><Relationship Id="rId22" Type="http://schemas.openxmlformats.org/officeDocument/2006/relationships/notesSlide" Target="../notesSlides/notesSlide27.xml"/><Relationship Id="rId21" Type="http://schemas.openxmlformats.org/officeDocument/2006/relationships/slideLayout" Target="../slideLayouts/slideLayout18.xml"/><Relationship Id="rId20" Type="http://schemas.openxmlformats.org/officeDocument/2006/relationships/tags" Target="../tags/tag956.xml"/><Relationship Id="rId2" Type="http://schemas.openxmlformats.org/officeDocument/2006/relationships/tags" Target="../tags/tag938.xml"/><Relationship Id="rId19" Type="http://schemas.openxmlformats.org/officeDocument/2006/relationships/tags" Target="../tags/tag955.xml"/><Relationship Id="rId18" Type="http://schemas.openxmlformats.org/officeDocument/2006/relationships/tags" Target="../tags/tag954.xml"/><Relationship Id="rId17" Type="http://schemas.openxmlformats.org/officeDocument/2006/relationships/tags" Target="../tags/tag953.xml"/><Relationship Id="rId16" Type="http://schemas.openxmlformats.org/officeDocument/2006/relationships/tags" Target="../tags/tag952.xml"/><Relationship Id="rId15" Type="http://schemas.openxmlformats.org/officeDocument/2006/relationships/tags" Target="../tags/tag951.xml"/><Relationship Id="rId14" Type="http://schemas.openxmlformats.org/officeDocument/2006/relationships/tags" Target="../tags/tag950.xml"/><Relationship Id="rId13" Type="http://schemas.openxmlformats.org/officeDocument/2006/relationships/tags" Target="../tags/tag949.xml"/><Relationship Id="rId12" Type="http://schemas.openxmlformats.org/officeDocument/2006/relationships/tags" Target="../tags/tag948.xml"/><Relationship Id="rId11" Type="http://schemas.openxmlformats.org/officeDocument/2006/relationships/tags" Target="../tags/tag947.xml"/><Relationship Id="rId10" Type="http://schemas.openxmlformats.org/officeDocument/2006/relationships/tags" Target="../tags/tag946.xml"/><Relationship Id="rId1" Type="http://schemas.openxmlformats.org/officeDocument/2006/relationships/tags" Target="../tags/tag937.xml"/></Relationships>
</file>

<file path=ppt/slides/_rels/slide13.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8" Type="http://schemas.openxmlformats.org/officeDocument/2006/relationships/notesSlide" Target="../notesSlides/notesSlide2.xml"/><Relationship Id="rId17" Type="http://schemas.openxmlformats.org/officeDocument/2006/relationships/slideLayout" Target="../slideLayouts/slideLayout18.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_rels/slide1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2.xml"/><Relationship Id="rId2" Type="http://schemas.openxmlformats.org/officeDocument/2006/relationships/tags" Target="../tags/tag958.xml"/><Relationship Id="rId1" Type="http://schemas.openxmlformats.org/officeDocument/2006/relationships/tags" Target="../tags/tag957.xml"/></Relationships>
</file>

<file path=ppt/slides/_rels/slide13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s>
</file>

<file path=ppt/slides/_rels/slide132.xml.rels><?xml version="1.0" encoding="UTF-8" standalone="yes"?>
<Relationships xmlns="http://schemas.openxmlformats.org/package/2006/relationships"><Relationship Id="rId9" Type="http://schemas.openxmlformats.org/officeDocument/2006/relationships/tags" Target="../tags/tag970.xml"/><Relationship Id="rId8" Type="http://schemas.openxmlformats.org/officeDocument/2006/relationships/tags" Target="../tags/tag969.xml"/><Relationship Id="rId7" Type="http://schemas.openxmlformats.org/officeDocument/2006/relationships/tags" Target="../tags/tag968.xml"/><Relationship Id="rId6" Type="http://schemas.openxmlformats.org/officeDocument/2006/relationships/tags" Target="../tags/tag967.xml"/><Relationship Id="rId5" Type="http://schemas.openxmlformats.org/officeDocument/2006/relationships/tags" Target="../tags/tag966.xml"/><Relationship Id="rId4" Type="http://schemas.openxmlformats.org/officeDocument/2006/relationships/tags" Target="../tags/tag965.xml"/><Relationship Id="rId3" Type="http://schemas.openxmlformats.org/officeDocument/2006/relationships/tags" Target="../tags/tag964.xml"/><Relationship Id="rId2" Type="http://schemas.openxmlformats.org/officeDocument/2006/relationships/tags" Target="../tags/tag963.xml"/><Relationship Id="rId15" Type="http://schemas.openxmlformats.org/officeDocument/2006/relationships/slideLayout" Target="../slideLayouts/slideLayout19.xml"/><Relationship Id="rId14" Type="http://schemas.openxmlformats.org/officeDocument/2006/relationships/tags" Target="../tags/tag975.xml"/><Relationship Id="rId13" Type="http://schemas.openxmlformats.org/officeDocument/2006/relationships/tags" Target="../tags/tag974.xml"/><Relationship Id="rId12" Type="http://schemas.openxmlformats.org/officeDocument/2006/relationships/tags" Target="../tags/tag973.xml"/><Relationship Id="rId11" Type="http://schemas.openxmlformats.org/officeDocument/2006/relationships/tags" Target="../tags/tag972.xml"/><Relationship Id="rId10" Type="http://schemas.openxmlformats.org/officeDocument/2006/relationships/tags" Target="../tags/tag971.xml"/><Relationship Id="rId1" Type="http://schemas.openxmlformats.org/officeDocument/2006/relationships/tags" Target="../tags/tag962.xml"/></Relationships>
</file>

<file path=ppt/slides/_rels/slide133.xml.rels><?xml version="1.0" encoding="UTF-8" standalone="yes"?>
<Relationships xmlns="http://schemas.openxmlformats.org/package/2006/relationships"><Relationship Id="rId9" Type="http://schemas.openxmlformats.org/officeDocument/2006/relationships/tags" Target="../tags/tag984.xml"/><Relationship Id="rId8" Type="http://schemas.openxmlformats.org/officeDocument/2006/relationships/tags" Target="../tags/tag983.xml"/><Relationship Id="rId7" Type="http://schemas.openxmlformats.org/officeDocument/2006/relationships/tags" Target="../tags/tag982.xml"/><Relationship Id="rId6" Type="http://schemas.openxmlformats.org/officeDocument/2006/relationships/tags" Target="../tags/tag981.xml"/><Relationship Id="rId5" Type="http://schemas.openxmlformats.org/officeDocument/2006/relationships/tags" Target="../tags/tag980.xml"/><Relationship Id="rId4" Type="http://schemas.openxmlformats.org/officeDocument/2006/relationships/tags" Target="../tags/tag979.xml"/><Relationship Id="rId3" Type="http://schemas.openxmlformats.org/officeDocument/2006/relationships/tags" Target="../tags/tag978.xml"/><Relationship Id="rId2" Type="http://schemas.openxmlformats.org/officeDocument/2006/relationships/tags" Target="../tags/tag977.xml"/><Relationship Id="rId16" Type="http://schemas.openxmlformats.org/officeDocument/2006/relationships/notesSlide" Target="../notesSlides/notesSlide29.xml"/><Relationship Id="rId15" Type="http://schemas.openxmlformats.org/officeDocument/2006/relationships/slideLayout" Target="../slideLayouts/slideLayout18.xml"/><Relationship Id="rId14" Type="http://schemas.openxmlformats.org/officeDocument/2006/relationships/tags" Target="../tags/tag987.xml"/><Relationship Id="rId13" Type="http://schemas.openxmlformats.org/officeDocument/2006/relationships/image" Target="../media/image45.png"/><Relationship Id="rId12" Type="http://schemas.openxmlformats.org/officeDocument/2006/relationships/tags" Target="../tags/tag986.xml"/><Relationship Id="rId11" Type="http://schemas.openxmlformats.org/officeDocument/2006/relationships/image" Target="../media/image44.png"/><Relationship Id="rId10" Type="http://schemas.openxmlformats.org/officeDocument/2006/relationships/tags" Target="../tags/tag985.xml"/><Relationship Id="rId1" Type="http://schemas.openxmlformats.org/officeDocument/2006/relationships/tags" Target="../tags/tag976.xml"/></Relationships>
</file>

<file path=ppt/slides/_rels/slide13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990.xml"/><Relationship Id="rId3" Type="http://schemas.openxmlformats.org/officeDocument/2006/relationships/image" Target="../media/image43.png"/><Relationship Id="rId2" Type="http://schemas.openxmlformats.org/officeDocument/2006/relationships/tags" Target="../tags/tag989.xml"/><Relationship Id="rId1" Type="http://schemas.openxmlformats.org/officeDocument/2006/relationships/tags" Target="../tags/tag988.xml"/></Relationships>
</file>

<file path=ppt/slides/_rels/slide135.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995.xml"/><Relationship Id="rId5" Type="http://schemas.openxmlformats.org/officeDocument/2006/relationships/image" Target="../media/image12.png"/><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tags" Target="../tags/tag992.xml"/><Relationship Id="rId1" Type="http://schemas.openxmlformats.org/officeDocument/2006/relationships/tags" Target="../tags/tag991.xml"/></Relationships>
</file>

<file path=ppt/slides/_rels/slide136.xml.rels><?xml version="1.0" encoding="UTF-8" standalone="yes"?>
<Relationships xmlns="http://schemas.openxmlformats.org/package/2006/relationships"><Relationship Id="rId9" Type="http://schemas.openxmlformats.org/officeDocument/2006/relationships/tags" Target="../tags/tag1004.xml"/><Relationship Id="rId8" Type="http://schemas.openxmlformats.org/officeDocument/2006/relationships/tags" Target="../tags/tag1003.xml"/><Relationship Id="rId7" Type="http://schemas.openxmlformats.org/officeDocument/2006/relationships/tags" Target="../tags/tag1002.xml"/><Relationship Id="rId6" Type="http://schemas.openxmlformats.org/officeDocument/2006/relationships/tags" Target="../tags/tag1001.xml"/><Relationship Id="rId5" Type="http://schemas.openxmlformats.org/officeDocument/2006/relationships/tags" Target="../tags/tag1000.xml"/><Relationship Id="rId4" Type="http://schemas.openxmlformats.org/officeDocument/2006/relationships/tags" Target="../tags/tag999.xml"/><Relationship Id="rId3" Type="http://schemas.openxmlformats.org/officeDocument/2006/relationships/tags" Target="../tags/tag998.xml"/><Relationship Id="rId2" Type="http://schemas.openxmlformats.org/officeDocument/2006/relationships/tags" Target="../tags/tag997.xml"/><Relationship Id="rId14" Type="http://schemas.openxmlformats.org/officeDocument/2006/relationships/slideLayout" Target="../slideLayouts/slideLayout13.xml"/><Relationship Id="rId13" Type="http://schemas.openxmlformats.org/officeDocument/2006/relationships/tags" Target="../tags/tag1008.xml"/><Relationship Id="rId12" Type="http://schemas.openxmlformats.org/officeDocument/2006/relationships/tags" Target="../tags/tag1007.xml"/><Relationship Id="rId11" Type="http://schemas.openxmlformats.org/officeDocument/2006/relationships/tags" Target="../tags/tag1006.xml"/><Relationship Id="rId10" Type="http://schemas.openxmlformats.org/officeDocument/2006/relationships/tags" Target="../tags/tag1005.xml"/><Relationship Id="rId1" Type="http://schemas.openxmlformats.org/officeDocument/2006/relationships/tags" Target="../tags/tag996.xml"/></Relationships>
</file>

<file path=ppt/slides/_rels/slide13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011.xml"/><Relationship Id="rId3" Type="http://schemas.openxmlformats.org/officeDocument/2006/relationships/image" Target="../media/image40.png"/><Relationship Id="rId2" Type="http://schemas.openxmlformats.org/officeDocument/2006/relationships/tags" Target="../tags/tag1010.xml"/><Relationship Id="rId1" Type="http://schemas.openxmlformats.org/officeDocument/2006/relationships/tags" Target="../tags/tag1009.xml"/></Relationships>
</file>

<file path=ppt/slides/_rels/slide13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014.xml"/><Relationship Id="rId3" Type="http://schemas.openxmlformats.org/officeDocument/2006/relationships/image" Target="../media/image40.png"/><Relationship Id="rId2" Type="http://schemas.openxmlformats.org/officeDocument/2006/relationships/tags" Target="../tags/tag1013.xml"/><Relationship Id="rId1" Type="http://schemas.openxmlformats.org/officeDocument/2006/relationships/tags" Target="../tags/tag1012.xml"/></Relationships>
</file>

<file path=ppt/slides/_rels/slide13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017.xml"/><Relationship Id="rId3" Type="http://schemas.openxmlformats.org/officeDocument/2006/relationships/image" Target="../media/image40.png"/><Relationship Id="rId2" Type="http://schemas.openxmlformats.org/officeDocument/2006/relationships/tags" Target="../tags/tag1016.xml"/><Relationship Id="rId1" Type="http://schemas.openxmlformats.org/officeDocument/2006/relationships/tags" Target="../tags/tag10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tags" Target="../tags/tag297.xml"/></Relationships>
</file>

<file path=ppt/slides/_rels/slide14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020.xml"/><Relationship Id="rId3" Type="http://schemas.openxmlformats.org/officeDocument/2006/relationships/image" Target="../media/image40.png"/><Relationship Id="rId2" Type="http://schemas.openxmlformats.org/officeDocument/2006/relationships/tags" Target="../tags/tag1019.xml"/><Relationship Id="rId1" Type="http://schemas.openxmlformats.org/officeDocument/2006/relationships/tags" Target="../tags/tag1018.xml"/></Relationships>
</file>

<file path=ppt/slides/_rels/slide141.xml.rels><?xml version="1.0" encoding="UTF-8" standalone="yes"?>
<Relationships xmlns="http://schemas.openxmlformats.org/package/2006/relationships"><Relationship Id="rId9" Type="http://schemas.openxmlformats.org/officeDocument/2006/relationships/tags" Target="../tags/tag1029.xml"/><Relationship Id="rId8" Type="http://schemas.openxmlformats.org/officeDocument/2006/relationships/tags" Target="../tags/tag1028.xml"/><Relationship Id="rId7" Type="http://schemas.openxmlformats.org/officeDocument/2006/relationships/tags" Target="../tags/tag1027.xml"/><Relationship Id="rId6" Type="http://schemas.openxmlformats.org/officeDocument/2006/relationships/tags" Target="../tags/tag1026.xml"/><Relationship Id="rId5" Type="http://schemas.openxmlformats.org/officeDocument/2006/relationships/tags" Target="../tags/tag1025.xml"/><Relationship Id="rId4" Type="http://schemas.openxmlformats.org/officeDocument/2006/relationships/tags" Target="../tags/tag1024.xml"/><Relationship Id="rId3" Type="http://schemas.openxmlformats.org/officeDocument/2006/relationships/tags" Target="../tags/tag1023.xml"/><Relationship Id="rId24" Type="http://schemas.openxmlformats.org/officeDocument/2006/relationships/slideLayout" Target="../slideLayouts/slideLayout13.xml"/><Relationship Id="rId23" Type="http://schemas.openxmlformats.org/officeDocument/2006/relationships/tags" Target="../tags/tag1043.xml"/><Relationship Id="rId22" Type="http://schemas.openxmlformats.org/officeDocument/2006/relationships/tags" Target="../tags/tag1042.xml"/><Relationship Id="rId21" Type="http://schemas.openxmlformats.org/officeDocument/2006/relationships/tags" Target="../tags/tag1041.xml"/><Relationship Id="rId20" Type="http://schemas.openxmlformats.org/officeDocument/2006/relationships/tags" Target="../tags/tag1040.xml"/><Relationship Id="rId2" Type="http://schemas.openxmlformats.org/officeDocument/2006/relationships/tags" Target="../tags/tag1022.xml"/><Relationship Id="rId19" Type="http://schemas.openxmlformats.org/officeDocument/2006/relationships/tags" Target="../tags/tag1039.xml"/><Relationship Id="rId18" Type="http://schemas.openxmlformats.org/officeDocument/2006/relationships/tags" Target="../tags/tag1038.xml"/><Relationship Id="rId17" Type="http://schemas.openxmlformats.org/officeDocument/2006/relationships/tags" Target="../tags/tag1037.xml"/><Relationship Id="rId16" Type="http://schemas.openxmlformats.org/officeDocument/2006/relationships/tags" Target="../tags/tag1036.xml"/><Relationship Id="rId15" Type="http://schemas.openxmlformats.org/officeDocument/2006/relationships/tags" Target="../tags/tag1035.xml"/><Relationship Id="rId14" Type="http://schemas.openxmlformats.org/officeDocument/2006/relationships/tags" Target="../tags/tag1034.xml"/><Relationship Id="rId13" Type="http://schemas.openxmlformats.org/officeDocument/2006/relationships/tags" Target="../tags/tag1033.xml"/><Relationship Id="rId12" Type="http://schemas.openxmlformats.org/officeDocument/2006/relationships/tags" Target="../tags/tag1032.xml"/><Relationship Id="rId11" Type="http://schemas.openxmlformats.org/officeDocument/2006/relationships/tags" Target="../tags/tag1031.xml"/><Relationship Id="rId10" Type="http://schemas.openxmlformats.org/officeDocument/2006/relationships/tags" Target="../tags/tag1030.xml"/><Relationship Id="rId1" Type="http://schemas.openxmlformats.org/officeDocument/2006/relationships/tags" Target="../tags/tag1021.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44.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45.xml"/></Relationships>
</file>

<file path=ppt/slides/_rels/slide144.xml.rels><?xml version="1.0" encoding="UTF-8" standalone="yes"?>
<Relationships xmlns="http://schemas.openxmlformats.org/package/2006/relationships"><Relationship Id="rId9" Type="http://schemas.openxmlformats.org/officeDocument/2006/relationships/tags" Target="../tags/tag1054.xml"/><Relationship Id="rId8" Type="http://schemas.openxmlformats.org/officeDocument/2006/relationships/tags" Target="../tags/tag1053.xml"/><Relationship Id="rId7" Type="http://schemas.openxmlformats.org/officeDocument/2006/relationships/tags" Target="../tags/tag1052.xml"/><Relationship Id="rId6" Type="http://schemas.openxmlformats.org/officeDocument/2006/relationships/tags" Target="../tags/tag1051.xml"/><Relationship Id="rId5" Type="http://schemas.openxmlformats.org/officeDocument/2006/relationships/tags" Target="../tags/tag1050.xml"/><Relationship Id="rId4" Type="http://schemas.openxmlformats.org/officeDocument/2006/relationships/tags" Target="../tags/tag1049.xml"/><Relationship Id="rId3" Type="http://schemas.openxmlformats.org/officeDocument/2006/relationships/tags" Target="../tags/tag1048.xml"/><Relationship Id="rId22" Type="http://schemas.openxmlformats.org/officeDocument/2006/relationships/notesSlide" Target="../notesSlides/notesSlide30.xml"/><Relationship Id="rId21" Type="http://schemas.openxmlformats.org/officeDocument/2006/relationships/slideLayout" Target="../slideLayouts/slideLayout18.xml"/><Relationship Id="rId20" Type="http://schemas.openxmlformats.org/officeDocument/2006/relationships/tags" Target="../tags/tag1065.xml"/><Relationship Id="rId2" Type="http://schemas.openxmlformats.org/officeDocument/2006/relationships/tags" Target="../tags/tag1047.xml"/><Relationship Id="rId19" Type="http://schemas.openxmlformats.org/officeDocument/2006/relationships/tags" Target="../tags/tag1064.xml"/><Relationship Id="rId18" Type="http://schemas.openxmlformats.org/officeDocument/2006/relationships/tags" Target="../tags/tag1063.xml"/><Relationship Id="rId17" Type="http://schemas.openxmlformats.org/officeDocument/2006/relationships/tags" Target="../tags/tag1062.xml"/><Relationship Id="rId16" Type="http://schemas.openxmlformats.org/officeDocument/2006/relationships/tags" Target="../tags/tag1061.xml"/><Relationship Id="rId15" Type="http://schemas.openxmlformats.org/officeDocument/2006/relationships/tags" Target="../tags/tag1060.xml"/><Relationship Id="rId14" Type="http://schemas.openxmlformats.org/officeDocument/2006/relationships/tags" Target="../tags/tag1059.xml"/><Relationship Id="rId13" Type="http://schemas.openxmlformats.org/officeDocument/2006/relationships/tags" Target="../tags/tag1058.xml"/><Relationship Id="rId12" Type="http://schemas.openxmlformats.org/officeDocument/2006/relationships/tags" Target="../tags/tag1057.xml"/><Relationship Id="rId11" Type="http://schemas.openxmlformats.org/officeDocument/2006/relationships/tags" Target="../tags/tag1056.xml"/><Relationship Id="rId10" Type="http://schemas.openxmlformats.org/officeDocument/2006/relationships/tags" Target="../tags/tag1055.xml"/><Relationship Id="rId1" Type="http://schemas.openxmlformats.org/officeDocument/2006/relationships/tags" Target="../tags/tag1046.xml"/></Relationships>
</file>

<file path=ppt/slides/_rels/slide14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068.xml"/><Relationship Id="rId3" Type="http://schemas.openxmlformats.org/officeDocument/2006/relationships/image" Target="../media/image49.png"/><Relationship Id="rId2" Type="http://schemas.openxmlformats.org/officeDocument/2006/relationships/tags" Target="../tags/tag1067.xml"/><Relationship Id="rId1" Type="http://schemas.openxmlformats.org/officeDocument/2006/relationships/tags" Target="../tags/tag1066.xml"/></Relationships>
</file>

<file path=ppt/slides/_rels/slide146.xml.rels><?xml version="1.0" encoding="UTF-8" standalone="yes"?>
<Relationships xmlns="http://schemas.openxmlformats.org/package/2006/relationships"><Relationship Id="rId9" Type="http://schemas.openxmlformats.org/officeDocument/2006/relationships/tags" Target="../tags/tag1077.xml"/><Relationship Id="rId8" Type="http://schemas.openxmlformats.org/officeDocument/2006/relationships/tags" Target="../tags/tag1076.xml"/><Relationship Id="rId7" Type="http://schemas.openxmlformats.org/officeDocument/2006/relationships/tags" Target="../tags/tag1075.xml"/><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tags" Target="../tags/tag1071.xml"/><Relationship Id="rId2" Type="http://schemas.openxmlformats.org/officeDocument/2006/relationships/tags" Target="../tags/tag1070.xml"/><Relationship Id="rId19" Type="http://schemas.openxmlformats.org/officeDocument/2006/relationships/slideLayout" Target="../slideLayouts/slideLayout13.xml"/><Relationship Id="rId18" Type="http://schemas.openxmlformats.org/officeDocument/2006/relationships/tags" Target="../tags/tag1086.xml"/><Relationship Id="rId17" Type="http://schemas.openxmlformats.org/officeDocument/2006/relationships/tags" Target="../tags/tag1085.xml"/><Relationship Id="rId16" Type="http://schemas.openxmlformats.org/officeDocument/2006/relationships/tags" Target="../tags/tag1084.xml"/><Relationship Id="rId15" Type="http://schemas.openxmlformats.org/officeDocument/2006/relationships/tags" Target="../tags/tag1083.xml"/><Relationship Id="rId14" Type="http://schemas.openxmlformats.org/officeDocument/2006/relationships/tags" Target="../tags/tag1082.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tags" Target="../tags/tag1069.xml"/></Relationships>
</file>

<file path=ppt/slides/_rels/slide147.xml.rels><?xml version="1.0" encoding="UTF-8" standalone="yes"?>
<Relationships xmlns="http://schemas.openxmlformats.org/package/2006/relationships"><Relationship Id="rId9" Type="http://schemas.openxmlformats.org/officeDocument/2006/relationships/tags" Target="../tags/tag1095.xml"/><Relationship Id="rId8" Type="http://schemas.openxmlformats.org/officeDocument/2006/relationships/tags" Target="../tags/tag1094.xml"/><Relationship Id="rId7" Type="http://schemas.openxmlformats.org/officeDocument/2006/relationships/tags" Target="../tags/tag1093.xml"/><Relationship Id="rId6" Type="http://schemas.openxmlformats.org/officeDocument/2006/relationships/tags" Target="../tags/tag1092.xml"/><Relationship Id="rId5" Type="http://schemas.openxmlformats.org/officeDocument/2006/relationships/tags" Target="../tags/tag1091.xml"/><Relationship Id="rId4" Type="http://schemas.openxmlformats.org/officeDocument/2006/relationships/tags" Target="../tags/tag1090.xml"/><Relationship Id="rId3" Type="http://schemas.openxmlformats.org/officeDocument/2006/relationships/tags" Target="../tags/tag1089.xml"/><Relationship Id="rId2" Type="http://schemas.openxmlformats.org/officeDocument/2006/relationships/tags" Target="../tags/tag1088.xml"/><Relationship Id="rId14" Type="http://schemas.openxmlformats.org/officeDocument/2006/relationships/slideLayout" Target="../slideLayouts/slideLayout13.xml"/><Relationship Id="rId13" Type="http://schemas.openxmlformats.org/officeDocument/2006/relationships/tags" Target="../tags/tag1099.xml"/><Relationship Id="rId12" Type="http://schemas.openxmlformats.org/officeDocument/2006/relationships/tags" Target="../tags/tag1098.xml"/><Relationship Id="rId11" Type="http://schemas.openxmlformats.org/officeDocument/2006/relationships/tags" Target="../tags/tag1097.xml"/><Relationship Id="rId10" Type="http://schemas.openxmlformats.org/officeDocument/2006/relationships/tags" Target="../tags/tag1096.xml"/><Relationship Id="rId1" Type="http://schemas.openxmlformats.org/officeDocument/2006/relationships/tags" Target="../tags/tag1087.xml"/></Relationships>
</file>

<file path=ppt/slides/_rels/slide14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02.xml"/><Relationship Id="rId3" Type="http://schemas.openxmlformats.org/officeDocument/2006/relationships/image" Target="../media/image40.png"/><Relationship Id="rId2" Type="http://schemas.openxmlformats.org/officeDocument/2006/relationships/tags" Target="../tags/tag1101.xml"/><Relationship Id="rId1" Type="http://schemas.openxmlformats.org/officeDocument/2006/relationships/tags" Target="../tags/tag1100.xml"/></Relationships>
</file>

<file path=ppt/slides/_rels/slide14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05.xml"/><Relationship Id="rId3" Type="http://schemas.openxmlformats.org/officeDocument/2006/relationships/image" Target="../media/image40.png"/><Relationship Id="rId2" Type="http://schemas.openxmlformats.org/officeDocument/2006/relationships/tags" Target="../tags/tag1104.xml"/><Relationship Id="rId1" Type="http://schemas.openxmlformats.org/officeDocument/2006/relationships/tags" Target="../tags/tag110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tags" Target="../tags/tag298.xml"/></Relationships>
</file>

<file path=ppt/slides/_rels/slide15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08.xml"/><Relationship Id="rId3" Type="http://schemas.openxmlformats.org/officeDocument/2006/relationships/image" Target="../media/image40.png"/><Relationship Id="rId2" Type="http://schemas.openxmlformats.org/officeDocument/2006/relationships/tags" Target="../tags/tag1107.xml"/><Relationship Id="rId1" Type="http://schemas.openxmlformats.org/officeDocument/2006/relationships/tags" Target="../tags/tag1106.xml"/></Relationships>
</file>

<file path=ppt/slides/_rels/slide15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11.xml"/><Relationship Id="rId3" Type="http://schemas.openxmlformats.org/officeDocument/2006/relationships/image" Target="../media/image40.png"/><Relationship Id="rId2" Type="http://schemas.openxmlformats.org/officeDocument/2006/relationships/tags" Target="../tags/tag1110.xml"/><Relationship Id="rId1" Type="http://schemas.openxmlformats.org/officeDocument/2006/relationships/tags" Target="../tags/tag1109.xml"/></Relationships>
</file>

<file path=ppt/slides/_rels/slide152.xml.rels><?xml version="1.0" encoding="UTF-8" standalone="yes"?>
<Relationships xmlns="http://schemas.openxmlformats.org/package/2006/relationships"><Relationship Id="rId9" Type="http://schemas.openxmlformats.org/officeDocument/2006/relationships/tags" Target="../tags/tag1120.xml"/><Relationship Id="rId8" Type="http://schemas.openxmlformats.org/officeDocument/2006/relationships/tags" Target="../tags/tag1119.xml"/><Relationship Id="rId7" Type="http://schemas.openxmlformats.org/officeDocument/2006/relationships/tags" Target="../tags/tag1118.xml"/><Relationship Id="rId6" Type="http://schemas.openxmlformats.org/officeDocument/2006/relationships/tags" Target="../tags/tag1117.xml"/><Relationship Id="rId5" Type="http://schemas.openxmlformats.org/officeDocument/2006/relationships/tags" Target="../tags/tag1116.xml"/><Relationship Id="rId4" Type="http://schemas.openxmlformats.org/officeDocument/2006/relationships/tags" Target="../tags/tag1115.xml"/><Relationship Id="rId3" Type="http://schemas.openxmlformats.org/officeDocument/2006/relationships/tags" Target="../tags/tag1114.xml"/><Relationship Id="rId2" Type="http://schemas.openxmlformats.org/officeDocument/2006/relationships/tags" Target="../tags/tag1113.xml"/><Relationship Id="rId12" Type="http://schemas.openxmlformats.org/officeDocument/2006/relationships/slideLayout" Target="../slideLayouts/slideLayout13.xml"/><Relationship Id="rId11" Type="http://schemas.openxmlformats.org/officeDocument/2006/relationships/tags" Target="../tags/tag1122.xml"/><Relationship Id="rId10" Type="http://schemas.openxmlformats.org/officeDocument/2006/relationships/tags" Target="../tags/tag1121.xml"/><Relationship Id="rId1" Type="http://schemas.openxmlformats.org/officeDocument/2006/relationships/tags" Target="../tags/tag1112.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23.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24.xml"/></Relationships>
</file>

<file path=ppt/slides/_rels/slide15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126.xml"/><Relationship Id="rId1" Type="http://schemas.openxmlformats.org/officeDocument/2006/relationships/tags" Target="../tags/tag1125.xml"/></Relationships>
</file>

<file path=ppt/slides/_rels/slide156.xml.rels><?xml version="1.0" encoding="UTF-8" standalone="yes"?>
<Relationships xmlns="http://schemas.openxmlformats.org/package/2006/relationships"><Relationship Id="rId9" Type="http://schemas.openxmlformats.org/officeDocument/2006/relationships/tags" Target="../tags/tag1135.xml"/><Relationship Id="rId8" Type="http://schemas.openxmlformats.org/officeDocument/2006/relationships/tags" Target="../tags/tag1134.xml"/><Relationship Id="rId7" Type="http://schemas.openxmlformats.org/officeDocument/2006/relationships/tags" Target="../tags/tag1133.xml"/><Relationship Id="rId6" Type="http://schemas.openxmlformats.org/officeDocument/2006/relationships/tags" Target="../tags/tag1132.xml"/><Relationship Id="rId5" Type="http://schemas.openxmlformats.org/officeDocument/2006/relationships/tags" Target="../tags/tag1131.xml"/><Relationship Id="rId4" Type="http://schemas.openxmlformats.org/officeDocument/2006/relationships/tags" Target="../tags/tag1130.xml"/><Relationship Id="rId3" Type="http://schemas.openxmlformats.org/officeDocument/2006/relationships/tags" Target="../tags/tag1129.xml"/><Relationship Id="rId22" Type="http://schemas.openxmlformats.org/officeDocument/2006/relationships/notesSlide" Target="../notesSlides/notesSlide31.xml"/><Relationship Id="rId21" Type="http://schemas.openxmlformats.org/officeDocument/2006/relationships/slideLayout" Target="../slideLayouts/slideLayout18.xml"/><Relationship Id="rId20" Type="http://schemas.openxmlformats.org/officeDocument/2006/relationships/tags" Target="../tags/tag1146.xml"/><Relationship Id="rId2" Type="http://schemas.openxmlformats.org/officeDocument/2006/relationships/tags" Target="../tags/tag1128.xml"/><Relationship Id="rId19" Type="http://schemas.openxmlformats.org/officeDocument/2006/relationships/tags" Target="../tags/tag1145.xml"/><Relationship Id="rId18" Type="http://schemas.openxmlformats.org/officeDocument/2006/relationships/tags" Target="../tags/tag1144.xml"/><Relationship Id="rId17" Type="http://schemas.openxmlformats.org/officeDocument/2006/relationships/tags" Target="../tags/tag1143.xml"/><Relationship Id="rId16" Type="http://schemas.openxmlformats.org/officeDocument/2006/relationships/tags" Target="../tags/tag1142.xml"/><Relationship Id="rId15" Type="http://schemas.openxmlformats.org/officeDocument/2006/relationships/tags" Target="../tags/tag1141.xml"/><Relationship Id="rId14" Type="http://schemas.openxmlformats.org/officeDocument/2006/relationships/tags" Target="../tags/tag1140.xml"/><Relationship Id="rId13" Type="http://schemas.openxmlformats.org/officeDocument/2006/relationships/tags" Target="../tags/tag1139.xml"/><Relationship Id="rId12" Type="http://schemas.openxmlformats.org/officeDocument/2006/relationships/tags" Target="../tags/tag1138.xml"/><Relationship Id="rId11" Type="http://schemas.openxmlformats.org/officeDocument/2006/relationships/tags" Target="../tags/tag1137.xml"/><Relationship Id="rId10" Type="http://schemas.openxmlformats.org/officeDocument/2006/relationships/tags" Target="../tags/tag1136.xml"/><Relationship Id="rId1" Type="http://schemas.openxmlformats.org/officeDocument/2006/relationships/tags" Target="../tags/tag1127.xml"/></Relationships>
</file>

<file path=ppt/slides/_rels/slide157.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2.xml"/><Relationship Id="rId2" Type="http://schemas.openxmlformats.org/officeDocument/2006/relationships/tags" Target="../tags/tag1148.xml"/><Relationship Id="rId1" Type="http://schemas.openxmlformats.org/officeDocument/2006/relationships/tags" Target="../tags/tag1147.xml"/></Relationships>
</file>

<file path=ppt/slides/_rels/slide158.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151.xml"/><Relationship Id="rId2" Type="http://schemas.openxmlformats.org/officeDocument/2006/relationships/tags" Target="../tags/tag1150.xml"/><Relationship Id="rId1" Type="http://schemas.openxmlformats.org/officeDocument/2006/relationships/tags" Target="../tags/tag1149.xml"/></Relationships>
</file>

<file path=ppt/slides/_rels/slide159.xml.rels><?xml version="1.0" encoding="UTF-8" standalone="yes"?>
<Relationships xmlns="http://schemas.openxmlformats.org/package/2006/relationships"><Relationship Id="rId9" Type="http://schemas.openxmlformats.org/officeDocument/2006/relationships/tags" Target="../tags/tag1160.xml"/><Relationship Id="rId8" Type="http://schemas.openxmlformats.org/officeDocument/2006/relationships/tags" Target="../tags/tag1159.xml"/><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tags" Target="../tags/tag1155.xml"/><Relationship Id="rId3" Type="http://schemas.openxmlformats.org/officeDocument/2006/relationships/tags" Target="../tags/tag1154.xml"/><Relationship Id="rId2" Type="http://schemas.openxmlformats.org/officeDocument/2006/relationships/tags" Target="../tags/tag1153.xml"/><Relationship Id="rId15" Type="http://schemas.openxmlformats.org/officeDocument/2006/relationships/slideLayout" Target="../slideLayouts/slideLayout19.xml"/><Relationship Id="rId14" Type="http://schemas.openxmlformats.org/officeDocument/2006/relationships/tags" Target="../tags/tag1165.xml"/><Relationship Id="rId13" Type="http://schemas.openxmlformats.org/officeDocument/2006/relationships/tags" Target="../tags/tag1164.xml"/><Relationship Id="rId12" Type="http://schemas.openxmlformats.org/officeDocument/2006/relationships/tags" Target="../tags/tag1163.xml"/><Relationship Id="rId11" Type="http://schemas.openxmlformats.org/officeDocument/2006/relationships/tags" Target="../tags/tag1162.xml"/><Relationship Id="rId10" Type="http://schemas.openxmlformats.org/officeDocument/2006/relationships/tags" Target="../tags/tag1161.xml"/><Relationship Id="rId1" Type="http://schemas.openxmlformats.org/officeDocument/2006/relationships/tags" Target="../tags/tag11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0.xml.rels><?xml version="1.0" encoding="UTF-8" standalone="yes"?>
<Relationships xmlns="http://schemas.openxmlformats.org/package/2006/relationships"><Relationship Id="rId9" Type="http://schemas.openxmlformats.org/officeDocument/2006/relationships/tags" Target="../tags/tag1174.xml"/><Relationship Id="rId8" Type="http://schemas.openxmlformats.org/officeDocument/2006/relationships/tags" Target="../tags/tag1173.xml"/><Relationship Id="rId7" Type="http://schemas.openxmlformats.org/officeDocument/2006/relationships/tags" Target="../tags/tag1172.xml"/><Relationship Id="rId6" Type="http://schemas.openxmlformats.org/officeDocument/2006/relationships/tags" Target="../tags/tag1171.xml"/><Relationship Id="rId5" Type="http://schemas.openxmlformats.org/officeDocument/2006/relationships/tags" Target="../tags/tag1170.xml"/><Relationship Id="rId4" Type="http://schemas.openxmlformats.org/officeDocument/2006/relationships/tags" Target="../tags/tag1169.xml"/><Relationship Id="rId3" Type="http://schemas.openxmlformats.org/officeDocument/2006/relationships/tags" Target="../tags/tag1168.xml"/><Relationship Id="rId2" Type="http://schemas.openxmlformats.org/officeDocument/2006/relationships/tags" Target="../tags/tag1167.xml"/><Relationship Id="rId16" Type="http://schemas.openxmlformats.org/officeDocument/2006/relationships/notesSlide" Target="../notesSlides/notesSlide33.xml"/><Relationship Id="rId15" Type="http://schemas.openxmlformats.org/officeDocument/2006/relationships/slideLayout" Target="../slideLayouts/slideLayout18.xml"/><Relationship Id="rId14" Type="http://schemas.openxmlformats.org/officeDocument/2006/relationships/tags" Target="../tags/tag1177.xml"/><Relationship Id="rId13" Type="http://schemas.openxmlformats.org/officeDocument/2006/relationships/image" Target="../media/image45.png"/><Relationship Id="rId12" Type="http://schemas.openxmlformats.org/officeDocument/2006/relationships/tags" Target="../tags/tag1176.xml"/><Relationship Id="rId11" Type="http://schemas.openxmlformats.org/officeDocument/2006/relationships/image" Target="../media/image44.png"/><Relationship Id="rId10" Type="http://schemas.openxmlformats.org/officeDocument/2006/relationships/tags" Target="../tags/tag1175.xml"/><Relationship Id="rId1" Type="http://schemas.openxmlformats.org/officeDocument/2006/relationships/tags" Target="../tags/tag1166.xml"/></Relationships>
</file>

<file path=ppt/slides/_rels/slide16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80.xml"/><Relationship Id="rId3" Type="http://schemas.openxmlformats.org/officeDocument/2006/relationships/image" Target="../media/image43.png"/><Relationship Id="rId2" Type="http://schemas.openxmlformats.org/officeDocument/2006/relationships/tags" Target="../tags/tag1179.xml"/><Relationship Id="rId1" Type="http://schemas.openxmlformats.org/officeDocument/2006/relationships/tags" Target="../tags/tag1178.xml"/></Relationships>
</file>

<file path=ppt/slides/_rels/slide162.xml.rels><?xml version="1.0" encoding="UTF-8" standalone="yes"?>
<Relationships xmlns="http://schemas.openxmlformats.org/package/2006/relationships"><Relationship Id="rId9" Type="http://schemas.openxmlformats.org/officeDocument/2006/relationships/tags" Target="../tags/tag1188.xml"/><Relationship Id="rId8" Type="http://schemas.openxmlformats.org/officeDocument/2006/relationships/tags" Target="../tags/tag1187.xml"/><Relationship Id="rId7" Type="http://schemas.openxmlformats.org/officeDocument/2006/relationships/tags" Target="../tags/tag1186.xml"/><Relationship Id="rId6" Type="http://schemas.openxmlformats.org/officeDocument/2006/relationships/tags" Target="../tags/tag1185.xml"/><Relationship Id="rId5" Type="http://schemas.openxmlformats.org/officeDocument/2006/relationships/tags" Target="../tags/tag1184.xml"/><Relationship Id="rId4" Type="http://schemas.openxmlformats.org/officeDocument/2006/relationships/tags" Target="../tags/tag1183.xml"/><Relationship Id="rId30" Type="http://schemas.openxmlformats.org/officeDocument/2006/relationships/slideLayout" Target="../slideLayouts/slideLayout13.xml"/><Relationship Id="rId3" Type="http://schemas.openxmlformats.org/officeDocument/2006/relationships/image" Target="../media/image12.png"/><Relationship Id="rId29" Type="http://schemas.openxmlformats.org/officeDocument/2006/relationships/tags" Target="../tags/tag1208.xml"/><Relationship Id="rId28" Type="http://schemas.openxmlformats.org/officeDocument/2006/relationships/tags" Target="../tags/tag1207.xml"/><Relationship Id="rId27" Type="http://schemas.openxmlformats.org/officeDocument/2006/relationships/tags" Target="../tags/tag1206.xml"/><Relationship Id="rId26" Type="http://schemas.openxmlformats.org/officeDocument/2006/relationships/tags" Target="../tags/tag1205.xml"/><Relationship Id="rId25" Type="http://schemas.openxmlformats.org/officeDocument/2006/relationships/tags" Target="../tags/tag1204.xml"/><Relationship Id="rId24" Type="http://schemas.openxmlformats.org/officeDocument/2006/relationships/tags" Target="../tags/tag1203.xml"/><Relationship Id="rId23" Type="http://schemas.openxmlformats.org/officeDocument/2006/relationships/tags" Target="../tags/tag1202.xml"/><Relationship Id="rId22" Type="http://schemas.openxmlformats.org/officeDocument/2006/relationships/tags" Target="../tags/tag1201.xml"/><Relationship Id="rId21" Type="http://schemas.openxmlformats.org/officeDocument/2006/relationships/tags" Target="../tags/tag1200.xml"/><Relationship Id="rId20" Type="http://schemas.openxmlformats.org/officeDocument/2006/relationships/tags" Target="../tags/tag1199.xml"/><Relationship Id="rId2" Type="http://schemas.openxmlformats.org/officeDocument/2006/relationships/tags" Target="../tags/tag1182.xml"/><Relationship Id="rId19" Type="http://schemas.openxmlformats.org/officeDocument/2006/relationships/tags" Target="../tags/tag1198.xml"/><Relationship Id="rId18" Type="http://schemas.openxmlformats.org/officeDocument/2006/relationships/tags" Target="../tags/tag1197.xml"/><Relationship Id="rId17" Type="http://schemas.openxmlformats.org/officeDocument/2006/relationships/tags" Target="../tags/tag1196.xml"/><Relationship Id="rId16" Type="http://schemas.openxmlformats.org/officeDocument/2006/relationships/tags" Target="../tags/tag1195.xml"/><Relationship Id="rId15" Type="http://schemas.openxmlformats.org/officeDocument/2006/relationships/tags" Target="../tags/tag1194.xml"/><Relationship Id="rId14" Type="http://schemas.openxmlformats.org/officeDocument/2006/relationships/tags" Target="../tags/tag1193.xml"/><Relationship Id="rId13" Type="http://schemas.openxmlformats.org/officeDocument/2006/relationships/tags" Target="../tags/tag1192.xml"/><Relationship Id="rId12" Type="http://schemas.openxmlformats.org/officeDocument/2006/relationships/tags" Target="../tags/tag1191.xml"/><Relationship Id="rId11" Type="http://schemas.openxmlformats.org/officeDocument/2006/relationships/tags" Target="../tags/tag1190.xml"/><Relationship Id="rId10" Type="http://schemas.openxmlformats.org/officeDocument/2006/relationships/tags" Target="../tags/tag1189.xml"/><Relationship Id="rId1" Type="http://schemas.openxmlformats.org/officeDocument/2006/relationships/tags" Target="../tags/tag1181.xml"/></Relationships>
</file>

<file path=ppt/slides/_rels/slide163.xml.rels><?xml version="1.0" encoding="UTF-8" standalone="yes"?>
<Relationships xmlns="http://schemas.openxmlformats.org/package/2006/relationships"><Relationship Id="rId9" Type="http://schemas.openxmlformats.org/officeDocument/2006/relationships/tags" Target="../tags/tag1217.xml"/><Relationship Id="rId8" Type="http://schemas.openxmlformats.org/officeDocument/2006/relationships/tags" Target="../tags/tag1216.xml"/><Relationship Id="rId7" Type="http://schemas.openxmlformats.org/officeDocument/2006/relationships/tags" Target="../tags/tag1215.xml"/><Relationship Id="rId6" Type="http://schemas.openxmlformats.org/officeDocument/2006/relationships/tags" Target="../tags/tag1214.xml"/><Relationship Id="rId5" Type="http://schemas.openxmlformats.org/officeDocument/2006/relationships/tags" Target="../tags/tag1213.xml"/><Relationship Id="rId4" Type="http://schemas.openxmlformats.org/officeDocument/2006/relationships/tags" Target="../tags/tag1212.xml"/><Relationship Id="rId3" Type="http://schemas.openxmlformats.org/officeDocument/2006/relationships/tags" Target="../tags/tag1211.xml"/><Relationship Id="rId2" Type="http://schemas.openxmlformats.org/officeDocument/2006/relationships/tags" Target="../tags/tag1210.xml"/><Relationship Id="rId12" Type="http://schemas.openxmlformats.org/officeDocument/2006/relationships/slideLayout" Target="../slideLayouts/slideLayout13.xml"/><Relationship Id="rId11" Type="http://schemas.openxmlformats.org/officeDocument/2006/relationships/tags" Target="../tags/tag1219.xml"/><Relationship Id="rId10" Type="http://schemas.openxmlformats.org/officeDocument/2006/relationships/tags" Target="../tags/tag1218.xml"/><Relationship Id="rId1" Type="http://schemas.openxmlformats.org/officeDocument/2006/relationships/tags" Target="../tags/tag1209.xml"/></Relationships>
</file>

<file path=ppt/slides/_rels/slide16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222.xml"/><Relationship Id="rId3" Type="http://schemas.openxmlformats.org/officeDocument/2006/relationships/image" Target="../media/image40.png"/><Relationship Id="rId2" Type="http://schemas.openxmlformats.org/officeDocument/2006/relationships/tags" Target="../tags/tag1221.xml"/><Relationship Id="rId1" Type="http://schemas.openxmlformats.org/officeDocument/2006/relationships/tags" Target="../tags/tag1220.xml"/></Relationships>
</file>

<file path=ppt/slides/_rels/slide16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225.xml"/><Relationship Id="rId3" Type="http://schemas.openxmlformats.org/officeDocument/2006/relationships/image" Target="../media/image40.png"/><Relationship Id="rId2" Type="http://schemas.openxmlformats.org/officeDocument/2006/relationships/tags" Target="../tags/tag1224.xml"/><Relationship Id="rId1" Type="http://schemas.openxmlformats.org/officeDocument/2006/relationships/tags" Target="../tags/tag1223.xml"/></Relationships>
</file>

<file path=ppt/slides/_rels/slide16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228.xml"/><Relationship Id="rId3" Type="http://schemas.openxmlformats.org/officeDocument/2006/relationships/image" Target="../media/image40.png"/><Relationship Id="rId2" Type="http://schemas.openxmlformats.org/officeDocument/2006/relationships/tags" Target="../tags/tag1227.xml"/><Relationship Id="rId1" Type="http://schemas.openxmlformats.org/officeDocument/2006/relationships/tags" Target="../tags/tag1226.xml"/></Relationships>
</file>

<file path=ppt/slides/_rels/slide167.xml.rels><?xml version="1.0" encoding="UTF-8" standalone="yes"?>
<Relationships xmlns="http://schemas.openxmlformats.org/package/2006/relationships"><Relationship Id="rId9" Type="http://schemas.openxmlformats.org/officeDocument/2006/relationships/tags" Target="../tags/tag1237.xml"/><Relationship Id="rId8" Type="http://schemas.openxmlformats.org/officeDocument/2006/relationships/tags" Target="../tags/tag1236.xml"/><Relationship Id="rId7" Type="http://schemas.openxmlformats.org/officeDocument/2006/relationships/tags" Target="../tags/tag1235.xml"/><Relationship Id="rId6" Type="http://schemas.openxmlformats.org/officeDocument/2006/relationships/tags" Target="../tags/tag1234.xml"/><Relationship Id="rId5" Type="http://schemas.openxmlformats.org/officeDocument/2006/relationships/tags" Target="../tags/tag1233.xml"/><Relationship Id="rId4" Type="http://schemas.openxmlformats.org/officeDocument/2006/relationships/tags" Target="../tags/tag1232.xml"/><Relationship Id="rId3" Type="http://schemas.openxmlformats.org/officeDocument/2006/relationships/tags" Target="../tags/tag1231.xml"/><Relationship Id="rId2" Type="http://schemas.openxmlformats.org/officeDocument/2006/relationships/tags" Target="../tags/tag1230.xml"/><Relationship Id="rId19" Type="http://schemas.openxmlformats.org/officeDocument/2006/relationships/slideLayout" Target="../slideLayouts/slideLayout13.xml"/><Relationship Id="rId18" Type="http://schemas.openxmlformats.org/officeDocument/2006/relationships/tags" Target="../tags/tag1246.xml"/><Relationship Id="rId17" Type="http://schemas.openxmlformats.org/officeDocument/2006/relationships/tags" Target="../tags/tag1245.xml"/><Relationship Id="rId16" Type="http://schemas.openxmlformats.org/officeDocument/2006/relationships/tags" Target="../tags/tag1244.xml"/><Relationship Id="rId15" Type="http://schemas.openxmlformats.org/officeDocument/2006/relationships/tags" Target="../tags/tag1243.xml"/><Relationship Id="rId14" Type="http://schemas.openxmlformats.org/officeDocument/2006/relationships/tags" Target="../tags/tag1242.xml"/><Relationship Id="rId13" Type="http://schemas.openxmlformats.org/officeDocument/2006/relationships/tags" Target="../tags/tag1241.xml"/><Relationship Id="rId12" Type="http://schemas.openxmlformats.org/officeDocument/2006/relationships/tags" Target="../tags/tag1240.xml"/><Relationship Id="rId11" Type="http://schemas.openxmlformats.org/officeDocument/2006/relationships/tags" Target="../tags/tag1239.xml"/><Relationship Id="rId10" Type="http://schemas.openxmlformats.org/officeDocument/2006/relationships/tags" Target="../tags/tag1238.xml"/><Relationship Id="rId1" Type="http://schemas.openxmlformats.org/officeDocument/2006/relationships/tags" Target="../tags/tag1229.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47.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4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30.png"/></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49.xml"/></Relationships>
</file>

<file path=ppt/slides/_rels/slide171.xml.rels><?xml version="1.0" encoding="UTF-8" standalone="yes"?>
<Relationships xmlns="http://schemas.openxmlformats.org/package/2006/relationships"><Relationship Id="rId9" Type="http://schemas.openxmlformats.org/officeDocument/2006/relationships/tags" Target="../tags/tag1258.xml"/><Relationship Id="rId8" Type="http://schemas.openxmlformats.org/officeDocument/2006/relationships/tags" Target="../tags/tag1257.xml"/><Relationship Id="rId7" Type="http://schemas.openxmlformats.org/officeDocument/2006/relationships/tags" Target="../tags/tag1256.xml"/><Relationship Id="rId6" Type="http://schemas.openxmlformats.org/officeDocument/2006/relationships/tags" Target="../tags/tag1255.xml"/><Relationship Id="rId5" Type="http://schemas.openxmlformats.org/officeDocument/2006/relationships/tags" Target="../tags/tag1254.xml"/><Relationship Id="rId4" Type="http://schemas.openxmlformats.org/officeDocument/2006/relationships/tags" Target="../tags/tag1253.xml"/><Relationship Id="rId3" Type="http://schemas.openxmlformats.org/officeDocument/2006/relationships/tags" Target="../tags/tag1252.xml"/><Relationship Id="rId22" Type="http://schemas.openxmlformats.org/officeDocument/2006/relationships/notesSlide" Target="../notesSlides/notesSlide34.xml"/><Relationship Id="rId21" Type="http://schemas.openxmlformats.org/officeDocument/2006/relationships/slideLayout" Target="../slideLayouts/slideLayout18.xml"/><Relationship Id="rId20" Type="http://schemas.openxmlformats.org/officeDocument/2006/relationships/tags" Target="../tags/tag1269.xml"/><Relationship Id="rId2" Type="http://schemas.openxmlformats.org/officeDocument/2006/relationships/tags" Target="../tags/tag1251.xml"/><Relationship Id="rId19" Type="http://schemas.openxmlformats.org/officeDocument/2006/relationships/tags" Target="../tags/tag1268.xml"/><Relationship Id="rId18" Type="http://schemas.openxmlformats.org/officeDocument/2006/relationships/tags" Target="../tags/tag1267.xml"/><Relationship Id="rId17" Type="http://schemas.openxmlformats.org/officeDocument/2006/relationships/tags" Target="../tags/tag1266.xml"/><Relationship Id="rId16" Type="http://schemas.openxmlformats.org/officeDocument/2006/relationships/tags" Target="../tags/tag1265.xml"/><Relationship Id="rId15" Type="http://schemas.openxmlformats.org/officeDocument/2006/relationships/tags" Target="../tags/tag1264.xml"/><Relationship Id="rId14" Type="http://schemas.openxmlformats.org/officeDocument/2006/relationships/tags" Target="../tags/tag1263.xml"/><Relationship Id="rId13" Type="http://schemas.openxmlformats.org/officeDocument/2006/relationships/tags" Target="../tags/tag1262.xml"/><Relationship Id="rId12" Type="http://schemas.openxmlformats.org/officeDocument/2006/relationships/tags" Target="../tags/tag1261.xml"/><Relationship Id="rId11" Type="http://schemas.openxmlformats.org/officeDocument/2006/relationships/tags" Target="../tags/tag1260.xml"/><Relationship Id="rId10" Type="http://schemas.openxmlformats.org/officeDocument/2006/relationships/tags" Target="../tags/tag1259.xml"/><Relationship Id="rId1" Type="http://schemas.openxmlformats.org/officeDocument/2006/relationships/tags" Target="../tags/tag1250.xml"/></Relationships>
</file>

<file path=ppt/slides/_rels/slide17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272.xml"/><Relationship Id="rId3" Type="http://schemas.openxmlformats.org/officeDocument/2006/relationships/image" Target="../media/image60.png"/><Relationship Id="rId2" Type="http://schemas.openxmlformats.org/officeDocument/2006/relationships/tags" Target="../tags/tag1271.xml"/><Relationship Id="rId1" Type="http://schemas.openxmlformats.org/officeDocument/2006/relationships/tags" Target="../tags/tag1270.xml"/></Relationships>
</file>

<file path=ppt/slides/_rels/slide173.xml.rels><?xml version="1.0" encoding="UTF-8" standalone="yes"?>
<Relationships xmlns="http://schemas.openxmlformats.org/package/2006/relationships"><Relationship Id="rId9" Type="http://schemas.openxmlformats.org/officeDocument/2006/relationships/tags" Target="../tags/tag1281.xml"/><Relationship Id="rId8" Type="http://schemas.openxmlformats.org/officeDocument/2006/relationships/tags" Target="../tags/tag1280.xml"/><Relationship Id="rId7" Type="http://schemas.openxmlformats.org/officeDocument/2006/relationships/tags" Target="../tags/tag1279.xml"/><Relationship Id="rId6" Type="http://schemas.openxmlformats.org/officeDocument/2006/relationships/tags" Target="../tags/tag1278.xml"/><Relationship Id="rId5" Type="http://schemas.openxmlformats.org/officeDocument/2006/relationships/tags" Target="../tags/tag1277.xml"/><Relationship Id="rId4" Type="http://schemas.openxmlformats.org/officeDocument/2006/relationships/tags" Target="../tags/tag1276.xml"/><Relationship Id="rId3" Type="http://schemas.openxmlformats.org/officeDocument/2006/relationships/tags" Target="../tags/tag1275.xml"/><Relationship Id="rId2" Type="http://schemas.openxmlformats.org/officeDocument/2006/relationships/tags" Target="../tags/tag1274.xml"/><Relationship Id="rId14" Type="http://schemas.openxmlformats.org/officeDocument/2006/relationships/slideLayout" Target="../slideLayouts/slideLayout13.xml"/><Relationship Id="rId13" Type="http://schemas.openxmlformats.org/officeDocument/2006/relationships/tags" Target="../tags/tag1285.xml"/><Relationship Id="rId12" Type="http://schemas.openxmlformats.org/officeDocument/2006/relationships/tags" Target="../tags/tag1284.xml"/><Relationship Id="rId11" Type="http://schemas.openxmlformats.org/officeDocument/2006/relationships/tags" Target="../tags/tag1283.xml"/><Relationship Id="rId10" Type="http://schemas.openxmlformats.org/officeDocument/2006/relationships/tags" Target="../tags/tag1282.xml"/><Relationship Id="rId1" Type="http://schemas.openxmlformats.org/officeDocument/2006/relationships/tags" Target="../tags/tag1273.xml"/></Relationships>
</file>

<file path=ppt/slides/_rels/slide174.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tags" Target="../tags/tag1290.xml"/><Relationship Id="rId4" Type="http://schemas.openxmlformats.org/officeDocument/2006/relationships/tags" Target="../tags/tag1289.xml"/><Relationship Id="rId3" Type="http://schemas.openxmlformats.org/officeDocument/2006/relationships/tags" Target="../tags/tag1288.xml"/><Relationship Id="rId2" Type="http://schemas.openxmlformats.org/officeDocument/2006/relationships/tags" Target="../tags/tag1287.xml"/><Relationship Id="rId12" Type="http://schemas.openxmlformats.org/officeDocument/2006/relationships/slideLayout" Target="../slideLayouts/slideLayout13.xml"/><Relationship Id="rId11" Type="http://schemas.openxmlformats.org/officeDocument/2006/relationships/tags" Target="../tags/tag1296.xml"/><Relationship Id="rId10" Type="http://schemas.openxmlformats.org/officeDocument/2006/relationships/tags" Target="../tags/tag1295.xml"/><Relationship Id="rId1" Type="http://schemas.openxmlformats.org/officeDocument/2006/relationships/tags" Target="../tags/tag1286.xml"/></Relationships>
</file>

<file path=ppt/slides/_rels/slide17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299.xml"/><Relationship Id="rId3" Type="http://schemas.openxmlformats.org/officeDocument/2006/relationships/image" Target="../media/image61.png"/><Relationship Id="rId2" Type="http://schemas.openxmlformats.org/officeDocument/2006/relationships/tags" Target="../tags/tag1298.xml"/><Relationship Id="rId1" Type="http://schemas.openxmlformats.org/officeDocument/2006/relationships/tags" Target="../tags/tag1297.xml"/></Relationships>
</file>

<file path=ppt/slides/_rels/slide17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02.xml"/><Relationship Id="rId3" Type="http://schemas.openxmlformats.org/officeDocument/2006/relationships/image" Target="../media/image61.png"/><Relationship Id="rId2" Type="http://schemas.openxmlformats.org/officeDocument/2006/relationships/tags" Target="../tags/tag1301.xml"/><Relationship Id="rId1" Type="http://schemas.openxmlformats.org/officeDocument/2006/relationships/tags" Target="../tags/tag1300.xml"/></Relationships>
</file>

<file path=ppt/slides/_rels/slide17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05.xml"/><Relationship Id="rId3" Type="http://schemas.openxmlformats.org/officeDocument/2006/relationships/image" Target="../media/image61.png"/><Relationship Id="rId2" Type="http://schemas.openxmlformats.org/officeDocument/2006/relationships/tags" Target="../tags/tag1304.xml"/><Relationship Id="rId1" Type="http://schemas.openxmlformats.org/officeDocument/2006/relationships/tags" Target="../tags/tag1303.xml"/></Relationships>
</file>

<file path=ppt/slides/_rels/slide17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08.xml"/><Relationship Id="rId3" Type="http://schemas.openxmlformats.org/officeDocument/2006/relationships/image" Target="../media/image61.png"/><Relationship Id="rId2" Type="http://schemas.openxmlformats.org/officeDocument/2006/relationships/tags" Target="../tags/tag1307.xml"/><Relationship Id="rId1" Type="http://schemas.openxmlformats.org/officeDocument/2006/relationships/tags" Target="../tags/tag1306.xml"/></Relationships>
</file>

<file path=ppt/slides/_rels/slide17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11.xml"/><Relationship Id="rId3" Type="http://schemas.openxmlformats.org/officeDocument/2006/relationships/image" Target="../media/image61.png"/><Relationship Id="rId2" Type="http://schemas.openxmlformats.org/officeDocument/2006/relationships/tags" Target="../tags/tag1310.xml"/><Relationship Id="rId1" Type="http://schemas.openxmlformats.org/officeDocument/2006/relationships/tags" Target="../tags/tag130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314.xml"/><Relationship Id="rId3" Type="http://schemas.openxmlformats.org/officeDocument/2006/relationships/image" Target="../media/image13.png"/><Relationship Id="rId2" Type="http://schemas.openxmlformats.org/officeDocument/2006/relationships/tags" Target="../tags/tag1313.xml"/><Relationship Id="rId1" Type="http://schemas.openxmlformats.org/officeDocument/2006/relationships/tags" Target="../tags/tag1312.xml"/></Relationships>
</file>

<file path=ppt/slides/_rels/slide181.xml.rels><?xml version="1.0" encoding="UTF-8" standalone="yes"?>
<Relationships xmlns="http://schemas.openxmlformats.org/package/2006/relationships"><Relationship Id="rId9" Type="http://schemas.openxmlformats.org/officeDocument/2006/relationships/tags" Target="../tags/tag1323.xml"/><Relationship Id="rId8" Type="http://schemas.openxmlformats.org/officeDocument/2006/relationships/tags" Target="../tags/tag1322.xml"/><Relationship Id="rId7" Type="http://schemas.openxmlformats.org/officeDocument/2006/relationships/tags" Target="../tags/tag1321.xml"/><Relationship Id="rId6" Type="http://schemas.openxmlformats.org/officeDocument/2006/relationships/tags" Target="../tags/tag1320.xml"/><Relationship Id="rId5" Type="http://schemas.openxmlformats.org/officeDocument/2006/relationships/tags" Target="../tags/tag1319.xml"/><Relationship Id="rId4" Type="http://schemas.openxmlformats.org/officeDocument/2006/relationships/tags" Target="../tags/tag1318.xml"/><Relationship Id="rId3" Type="http://schemas.openxmlformats.org/officeDocument/2006/relationships/tags" Target="../tags/tag1317.xml"/><Relationship Id="rId20" Type="http://schemas.openxmlformats.org/officeDocument/2006/relationships/slideLayout" Target="../slideLayouts/slideLayout13.xml"/><Relationship Id="rId2" Type="http://schemas.openxmlformats.org/officeDocument/2006/relationships/tags" Target="../tags/tag1316.xml"/><Relationship Id="rId19" Type="http://schemas.openxmlformats.org/officeDocument/2006/relationships/tags" Target="../tags/tag1333.xml"/><Relationship Id="rId18" Type="http://schemas.openxmlformats.org/officeDocument/2006/relationships/tags" Target="../tags/tag1332.xml"/><Relationship Id="rId17" Type="http://schemas.openxmlformats.org/officeDocument/2006/relationships/tags" Target="../tags/tag1331.xml"/><Relationship Id="rId16" Type="http://schemas.openxmlformats.org/officeDocument/2006/relationships/tags" Target="../tags/tag1330.xml"/><Relationship Id="rId15" Type="http://schemas.openxmlformats.org/officeDocument/2006/relationships/tags" Target="../tags/tag1329.xml"/><Relationship Id="rId14" Type="http://schemas.openxmlformats.org/officeDocument/2006/relationships/tags" Target="../tags/tag1328.xml"/><Relationship Id="rId13" Type="http://schemas.openxmlformats.org/officeDocument/2006/relationships/tags" Target="../tags/tag1327.xml"/><Relationship Id="rId12" Type="http://schemas.openxmlformats.org/officeDocument/2006/relationships/tags" Target="../tags/tag1326.xml"/><Relationship Id="rId11" Type="http://schemas.openxmlformats.org/officeDocument/2006/relationships/tags" Target="../tags/tag1325.xml"/><Relationship Id="rId10" Type="http://schemas.openxmlformats.org/officeDocument/2006/relationships/tags" Target="../tags/tag1324.xml"/><Relationship Id="rId1" Type="http://schemas.openxmlformats.org/officeDocument/2006/relationships/tags" Target="../tags/tag1315.xml"/></Relationships>
</file>

<file path=ppt/slides/_rels/slide18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337.xml"/><Relationship Id="rId4" Type="http://schemas.openxmlformats.org/officeDocument/2006/relationships/image" Target="../media/image62.png"/><Relationship Id="rId3" Type="http://schemas.openxmlformats.org/officeDocument/2006/relationships/tags" Target="../tags/tag1336.xml"/><Relationship Id="rId2" Type="http://schemas.openxmlformats.org/officeDocument/2006/relationships/tags" Target="../tags/tag1335.xml"/><Relationship Id="rId1" Type="http://schemas.openxmlformats.org/officeDocument/2006/relationships/tags" Target="../tags/tag1334.xml"/></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38.xml"/></Relationships>
</file>

<file path=ppt/slides/_rels/slide184.xml.rels><?xml version="1.0" encoding="UTF-8" standalone="yes"?>
<Relationships xmlns="http://schemas.openxmlformats.org/package/2006/relationships"><Relationship Id="rId9" Type="http://schemas.openxmlformats.org/officeDocument/2006/relationships/tags" Target="../tags/tag1347.xml"/><Relationship Id="rId8" Type="http://schemas.openxmlformats.org/officeDocument/2006/relationships/tags" Target="../tags/tag1346.xml"/><Relationship Id="rId7" Type="http://schemas.openxmlformats.org/officeDocument/2006/relationships/tags" Target="../tags/tag1345.xml"/><Relationship Id="rId6" Type="http://schemas.openxmlformats.org/officeDocument/2006/relationships/tags" Target="../tags/tag1344.xml"/><Relationship Id="rId5" Type="http://schemas.openxmlformats.org/officeDocument/2006/relationships/tags" Target="../tags/tag1343.xml"/><Relationship Id="rId4" Type="http://schemas.openxmlformats.org/officeDocument/2006/relationships/tags" Target="../tags/tag1342.xml"/><Relationship Id="rId3" Type="http://schemas.openxmlformats.org/officeDocument/2006/relationships/tags" Target="../tags/tag1341.xml"/><Relationship Id="rId22" Type="http://schemas.openxmlformats.org/officeDocument/2006/relationships/notesSlide" Target="../notesSlides/notesSlide35.xml"/><Relationship Id="rId21" Type="http://schemas.openxmlformats.org/officeDocument/2006/relationships/slideLayout" Target="../slideLayouts/slideLayout18.xml"/><Relationship Id="rId20" Type="http://schemas.openxmlformats.org/officeDocument/2006/relationships/tags" Target="../tags/tag1358.xml"/><Relationship Id="rId2" Type="http://schemas.openxmlformats.org/officeDocument/2006/relationships/tags" Target="../tags/tag1340.xml"/><Relationship Id="rId19" Type="http://schemas.openxmlformats.org/officeDocument/2006/relationships/tags" Target="../tags/tag1357.xml"/><Relationship Id="rId18" Type="http://schemas.openxmlformats.org/officeDocument/2006/relationships/tags" Target="../tags/tag1356.xml"/><Relationship Id="rId17" Type="http://schemas.openxmlformats.org/officeDocument/2006/relationships/tags" Target="../tags/tag1355.xml"/><Relationship Id="rId16" Type="http://schemas.openxmlformats.org/officeDocument/2006/relationships/tags" Target="../tags/tag1354.xml"/><Relationship Id="rId15" Type="http://schemas.openxmlformats.org/officeDocument/2006/relationships/tags" Target="../tags/tag1353.xml"/><Relationship Id="rId14" Type="http://schemas.openxmlformats.org/officeDocument/2006/relationships/tags" Target="../tags/tag1352.xml"/><Relationship Id="rId13" Type="http://schemas.openxmlformats.org/officeDocument/2006/relationships/tags" Target="../tags/tag1351.xml"/><Relationship Id="rId12" Type="http://schemas.openxmlformats.org/officeDocument/2006/relationships/tags" Target="../tags/tag1350.xml"/><Relationship Id="rId11" Type="http://schemas.openxmlformats.org/officeDocument/2006/relationships/tags" Target="../tags/tag1349.xml"/><Relationship Id="rId10" Type="http://schemas.openxmlformats.org/officeDocument/2006/relationships/tags" Target="../tags/tag1348.xml"/><Relationship Id="rId1" Type="http://schemas.openxmlformats.org/officeDocument/2006/relationships/tags" Target="../tags/tag1339.xml"/></Relationships>
</file>

<file path=ppt/slides/_rels/slide185.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2.xml"/><Relationship Id="rId2" Type="http://schemas.openxmlformats.org/officeDocument/2006/relationships/tags" Target="../tags/tag1360.xml"/><Relationship Id="rId1" Type="http://schemas.openxmlformats.org/officeDocument/2006/relationships/tags" Target="../tags/tag135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tags" Target="../tags/tag299.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slideLayout" Target="../slideLayouts/slideLayout14.xml"/><Relationship Id="rId1" Type="http://schemas.openxmlformats.org/officeDocument/2006/relationships/tags" Target="../tags/tag15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tags" Target="../tags/tag30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tags" Target="../tags/tag30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6.jpeg"/><Relationship Id="rId1"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7.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3.xml"/><Relationship Id="rId2" Type="http://schemas.openxmlformats.org/officeDocument/2006/relationships/image" Target="../media/image12.png"/><Relationship Id="rId1" Type="http://schemas.openxmlformats.org/officeDocument/2006/relationships/tags" Target="../tags/tag30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3.xml"/><Relationship Id="rId2" Type="http://schemas.openxmlformats.org/officeDocument/2006/relationships/image" Target="../media/image12.png"/><Relationship Id="rId1" Type="http://schemas.openxmlformats.org/officeDocument/2006/relationships/tags" Target="../tags/tag30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3.xml"/><Relationship Id="rId2" Type="http://schemas.openxmlformats.org/officeDocument/2006/relationships/tags" Target="../tags/tag304.xml"/><Relationship Id="rId1" Type="http://schemas.openxmlformats.org/officeDocument/2006/relationships/image" Target="../media/image3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3.xml"/><Relationship Id="rId2" Type="http://schemas.openxmlformats.org/officeDocument/2006/relationships/tags" Target="../tags/tag305.xml"/><Relationship Id="rId1" Type="http://schemas.openxmlformats.org/officeDocument/2006/relationships/image" Target="../media/image39.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3.xml"/><Relationship Id="rId2" Type="http://schemas.openxmlformats.org/officeDocument/2006/relationships/image" Target="../media/image40.png"/><Relationship Id="rId1" Type="http://schemas.openxmlformats.org/officeDocument/2006/relationships/tags" Target="../tags/tag306.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3.xml"/><Relationship Id="rId2" Type="http://schemas.openxmlformats.org/officeDocument/2006/relationships/image" Target="../media/image40.png"/><Relationship Id="rId1" Type="http://schemas.openxmlformats.org/officeDocument/2006/relationships/tags" Target="../tags/tag30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3.xml"/><Relationship Id="rId2" Type="http://schemas.openxmlformats.org/officeDocument/2006/relationships/image" Target="../media/image40.png"/><Relationship Id="rId1" Type="http://schemas.openxmlformats.org/officeDocument/2006/relationships/tags" Target="../tags/tag308.xml"/></Relationships>
</file>

<file path=ppt/slides/_rels/slide35.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6" Type="http://schemas.openxmlformats.org/officeDocument/2006/relationships/notesSlide" Target="../notesSlides/notesSlide10.xml"/><Relationship Id="rId15" Type="http://schemas.openxmlformats.org/officeDocument/2006/relationships/slideLayout" Target="../slideLayouts/slideLayout23.xml"/><Relationship Id="rId14" Type="http://schemas.openxmlformats.org/officeDocument/2006/relationships/image" Target="../media/image42.svg"/><Relationship Id="rId13" Type="http://schemas.openxmlformats.org/officeDocument/2006/relationships/image" Target="../media/image41.png"/><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09.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3.xml"/><Relationship Id="rId2" Type="http://schemas.openxmlformats.org/officeDocument/2006/relationships/image" Target="../media/image43.png"/><Relationship Id="rId1" Type="http://schemas.openxmlformats.org/officeDocument/2006/relationships/tags" Target="../tags/tag32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3.xml"/><Relationship Id="rId2" Type="http://schemas.openxmlformats.org/officeDocument/2006/relationships/image" Target="../media/image43.png"/><Relationship Id="rId1" Type="http://schemas.openxmlformats.org/officeDocument/2006/relationships/tags" Target="../tags/tag32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3.xml"/><Relationship Id="rId2" Type="http://schemas.openxmlformats.org/officeDocument/2006/relationships/image" Target="../media/image43.png"/><Relationship Id="rId1" Type="http://schemas.openxmlformats.org/officeDocument/2006/relationships/tags" Target="../tags/tag323.xml"/></Relationships>
</file>

<file path=ppt/slides/_rels/slide39.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9" Type="http://schemas.openxmlformats.org/officeDocument/2006/relationships/notesSlide" Target="../notesSlides/notesSlide14.xml"/><Relationship Id="rId18" Type="http://schemas.openxmlformats.org/officeDocument/2006/relationships/slideLayout" Target="../slideLayouts/slideLayout18.xml"/><Relationship Id="rId17" Type="http://schemas.openxmlformats.org/officeDocument/2006/relationships/tags" Target="../tags/tag340.xml"/><Relationship Id="rId16" Type="http://schemas.openxmlformats.org/officeDocument/2006/relationships/tags" Target="../tags/tag339.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4.xml"/></Relationships>
</file>

<file path=ppt/slides/_rels/slide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19.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40.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2" Type="http://schemas.openxmlformats.org/officeDocument/2006/relationships/notesSlide" Target="../notesSlides/notesSlide15.xml"/><Relationship Id="rId21" Type="http://schemas.openxmlformats.org/officeDocument/2006/relationships/slideLayout" Target="../slideLayouts/slideLayout18.xml"/><Relationship Id="rId20" Type="http://schemas.openxmlformats.org/officeDocument/2006/relationships/tags" Target="../tags/tag360.xml"/><Relationship Id="rId2" Type="http://schemas.openxmlformats.org/officeDocument/2006/relationships/tags" Target="../tags/tag342.xml"/><Relationship Id="rId19" Type="http://schemas.openxmlformats.org/officeDocument/2006/relationships/tags" Target="../tags/tag359.xml"/><Relationship Id="rId18" Type="http://schemas.openxmlformats.org/officeDocument/2006/relationships/tags" Target="../tags/tag358.xml"/><Relationship Id="rId17" Type="http://schemas.openxmlformats.org/officeDocument/2006/relationships/tags" Target="../tags/tag357.xml"/><Relationship Id="rId16" Type="http://schemas.openxmlformats.org/officeDocument/2006/relationships/tags" Target="../tags/tag356.xml"/><Relationship Id="rId15" Type="http://schemas.openxmlformats.org/officeDocument/2006/relationships/tags" Target="../tags/tag355.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2.xml"/><Relationship Id="rId2" Type="http://schemas.openxmlformats.org/officeDocument/2006/relationships/tags" Target="../tags/tag362.xml"/><Relationship Id="rId1" Type="http://schemas.openxmlformats.org/officeDocument/2006/relationships/tags" Target="../tags/tag361.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43.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5" Type="http://schemas.openxmlformats.org/officeDocument/2006/relationships/slideLayout" Target="../slideLayouts/slideLayout19.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6" Type="http://schemas.openxmlformats.org/officeDocument/2006/relationships/notesSlide" Target="../notesSlides/notesSlide17.xml"/><Relationship Id="rId15" Type="http://schemas.openxmlformats.org/officeDocument/2006/relationships/slideLayout" Target="../slideLayouts/slideLayout18.xml"/><Relationship Id="rId14" Type="http://schemas.openxmlformats.org/officeDocument/2006/relationships/tags" Target="../tags/tag391.xml"/><Relationship Id="rId13" Type="http://schemas.openxmlformats.org/officeDocument/2006/relationships/image" Target="../media/image45.png"/><Relationship Id="rId12" Type="http://schemas.openxmlformats.org/officeDocument/2006/relationships/tags" Target="../tags/tag390.xml"/><Relationship Id="rId11" Type="http://schemas.openxmlformats.org/officeDocument/2006/relationships/image" Target="../media/image44.png"/><Relationship Id="rId10" Type="http://schemas.openxmlformats.org/officeDocument/2006/relationships/tags" Target="../tags/tag389.xml"/><Relationship Id="rId1" Type="http://schemas.openxmlformats.org/officeDocument/2006/relationships/tags" Target="../tags/tag380.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95.xml"/><Relationship Id="rId4" Type="http://schemas.openxmlformats.org/officeDocument/2006/relationships/image" Target="../media/image46.png"/><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46.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4" Type="http://schemas.openxmlformats.org/officeDocument/2006/relationships/slideLayout" Target="../slideLayouts/slideLayout13.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6.xml"/></Relationships>
</file>

<file path=ppt/slides/_rels/slide47.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2" Type="http://schemas.openxmlformats.org/officeDocument/2006/relationships/slideLayout" Target="../slideLayouts/slideLayout13.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09.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22.xml"/><Relationship Id="rId3" Type="http://schemas.openxmlformats.org/officeDocument/2006/relationships/image" Target="../media/image40.png"/><Relationship Id="rId2" Type="http://schemas.openxmlformats.org/officeDocument/2006/relationships/tags" Target="../tags/tag421.xml"/><Relationship Id="rId1" Type="http://schemas.openxmlformats.org/officeDocument/2006/relationships/tags" Target="../tags/tag420.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25.xml"/><Relationship Id="rId3" Type="http://schemas.openxmlformats.org/officeDocument/2006/relationships/image" Target="../media/image40.png"/><Relationship Id="rId2" Type="http://schemas.openxmlformats.org/officeDocument/2006/relationships/tags" Target="../tags/tag424.xml"/><Relationship Id="rId1" Type="http://schemas.openxmlformats.org/officeDocument/2006/relationships/tags" Target="../tags/tag423.xml"/></Relationships>
</file>

<file path=ppt/slides/_rels/slide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notesSlide" Target="../notesSlides/notesSlide1.xml"/><Relationship Id="rId17" Type="http://schemas.openxmlformats.org/officeDocument/2006/relationships/slideLayout" Target="../slideLayouts/slideLayout18.xml"/><Relationship Id="rId16" Type="http://schemas.openxmlformats.org/officeDocument/2006/relationships/tags" Target="../tags/tag18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8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186.xml"/><Relationship Id="rId1" Type="http://schemas.openxmlformats.org/officeDocument/2006/relationships/tags" Target="../tags/tag177.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28.xml"/><Relationship Id="rId3" Type="http://schemas.openxmlformats.org/officeDocument/2006/relationships/image" Target="../media/image40.png"/><Relationship Id="rId2" Type="http://schemas.openxmlformats.org/officeDocument/2006/relationships/tags" Target="../tags/tag427.xml"/><Relationship Id="rId1" Type="http://schemas.openxmlformats.org/officeDocument/2006/relationships/tags" Target="../tags/tag42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29.xml"/></Relationships>
</file>

<file path=ppt/slides/_rels/slide53.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4" Type="http://schemas.openxmlformats.org/officeDocument/2006/relationships/slideLayout" Target="../slideLayouts/slideLayout13.xml"/><Relationship Id="rId23" Type="http://schemas.openxmlformats.org/officeDocument/2006/relationships/tags" Target="../tags/tag452.xml"/><Relationship Id="rId22" Type="http://schemas.openxmlformats.org/officeDocument/2006/relationships/tags" Target="../tags/tag451.xml"/><Relationship Id="rId21" Type="http://schemas.openxmlformats.org/officeDocument/2006/relationships/tags" Target="../tags/tag450.xml"/><Relationship Id="rId20" Type="http://schemas.openxmlformats.org/officeDocument/2006/relationships/tags" Target="../tags/tag449.xml"/><Relationship Id="rId2" Type="http://schemas.openxmlformats.org/officeDocument/2006/relationships/tags" Target="../tags/tag431.xml"/><Relationship Id="rId19" Type="http://schemas.openxmlformats.org/officeDocument/2006/relationships/tags" Target="../tags/tag448.xml"/><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tags" Target="../tags/tag430.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56.xml"/><Relationship Id="rId4" Type="http://schemas.openxmlformats.org/officeDocument/2006/relationships/image" Target="../media/image46.png"/><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s>
</file>

<file path=ppt/slides/_rels/slide55.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4" Type="http://schemas.openxmlformats.org/officeDocument/2006/relationships/slideLayout" Target="../slideLayouts/slideLayout13.xml"/><Relationship Id="rId13" Type="http://schemas.openxmlformats.org/officeDocument/2006/relationships/tags" Target="../tags/tag469.xml"/><Relationship Id="rId12" Type="http://schemas.openxmlformats.org/officeDocument/2006/relationships/tags" Target="../tags/tag468.xml"/><Relationship Id="rId11" Type="http://schemas.openxmlformats.org/officeDocument/2006/relationships/tags" Target="../tags/tag467.xml"/><Relationship Id="rId10" Type="http://schemas.openxmlformats.org/officeDocument/2006/relationships/tags" Target="../tags/tag466.xml"/><Relationship Id="rId1" Type="http://schemas.openxmlformats.org/officeDocument/2006/relationships/tags" Target="../tags/tag457.xml"/></Relationships>
</file>

<file path=ppt/slides/_rels/slide56.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2" Type="http://schemas.openxmlformats.org/officeDocument/2006/relationships/slideLayout" Target="../slideLayouts/slideLayout13.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0.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83.xml"/><Relationship Id="rId3" Type="http://schemas.openxmlformats.org/officeDocument/2006/relationships/image" Target="../media/image40.png"/><Relationship Id="rId2" Type="http://schemas.openxmlformats.org/officeDocument/2006/relationships/tags" Target="../tags/tag482.xml"/><Relationship Id="rId1" Type="http://schemas.openxmlformats.org/officeDocument/2006/relationships/tags" Target="../tags/tag481.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86.xml"/><Relationship Id="rId3" Type="http://schemas.openxmlformats.org/officeDocument/2006/relationships/image" Target="../media/image40.png"/><Relationship Id="rId2" Type="http://schemas.openxmlformats.org/officeDocument/2006/relationships/tags" Target="../tags/tag485.xml"/><Relationship Id="rId1" Type="http://schemas.openxmlformats.org/officeDocument/2006/relationships/tags" Target="../tags/tag484.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89.xml"/><Relationship Id="rId3" Type="http://schemas.openxmlformats.org/officeDocument/2006/relationships/image" Target="../media/image40.png"/><Relationship Id="rId2" Type="http://schemas.openxmlformats.org/officeDocument/2006/relationships/tags" Target="../tags/tag488.xml"/><Relationship Id="rId1" Type="http://schemas.openxmlformats.org/officeDocument/2006/relationships/tags" Target="../tags/tag487.xml"/></Relationships>
</file>

<file path=ppt/slides/_rels/slide6.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4" Type="http://schemas.openxmlformats.org/officeDocument/2006/relationships/slideLayout" Target="../slideLayouts/slideLayout13.xml"/><Relationship Id="rId13" Type="http://schemas.openxmlformats.org/officeDocument/2006/relationships/tags" Target="../tags/tag200.xml"/><Relationship Id="rId12" Type="http://schemas.openxmlformats.org/officeDocument/2006/relationships/image" Target="../media/image11.png"/><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9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91.xml"/></Relationships>
</file>

<file path=ppt/slides/_rels/slide62.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4" Type="http://schemas.openxmlformats.org/officeDocument/2006/relationships/slideLayout" Target="../slideLayouts/slideLayout13.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2" Type="http://schemas.openxmlformats.org/officeDocument/2006/relationships/notesSlide" Target="../notesSlides/notesSlide18.xml"/><Relationship Id="rId21" Type="http://schemas.openxmlformats.org/officeDocument/2006/relationships/slideLayout" Target="../slideLayouts/slideLayout18.xml"/><Relationship Id="rId20" Type="http://schemas.openxmlformats.org/officeDocument/2006/relationships/tags" Target="../tags/tag524.xml"/><Relationship Id="rId2" Type="http://schemas.openxmlformats.org/officeDocument/2006/relationships/tags" Target="../tags/tag506.xml"/><Relationship Id="rId19" Type="http://schemas.openxmlformats.org/officeDocument/2006/relationships/tags" Target="../tags/tag523.xml"/><Relationship Id="rId18" Type="http://schemas.openxmlformats.org/officeDocument/2006/relationships/tags" Target="../tags/tag522.xml"/><Relationship Id="rId17" Type="http://schemas.openxmlformats.org/officeDocument/2006/relationships/tags" Target="../tags/tag521.xml"/><Relationship Id="rId16" Type="http://schemas.openxmlformats.org/officeDocument/2006/relationships/tags" Target="../tags/tag520.xml"/><Relationship Id="rId15" Type="http://schemas.openxmlformats.org/officeDocument/2006/relationships/tags" Target="../tags/tag51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tags" Target="../tags/tag505.xml"/></Relationships>
</file>

<file path=ppt/slides/_rels/slide65.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2" Type="http://schemas.openxmlformats.org/officeDocument/2006/relationships/notesSlide" Target="../notesSlides/notesSlide19.xml"/><Relationship Id="rId21" Type="http://schemas.openxmlformats.org/officeDocument/2006/relationships/slideLayout" Target="../slideLayouts/slideLayout18.xml"/><Relationship Id="rId20" Type="http://schemas.openxmlformats.org/officeDocument/2006/relationships/tags" Target="../tags/tag544.xml"/><Relationship Id="rId2" Type="http://schemas.openxmlformats.org/officeDocument/2006/relationships/tags" Target="../tags/tag526.xml"/><Relationship Id="rId19" Type="http://schemas.openxmlformats.org/officeDocument/2006/relationships/tags" Target="../tags/tag543.xml"/><Relationship Id="rId18" Type="http://schemas.openxmlformats.org/officeDocument/2006/relationships/tags" Target="../tags/tag542.xml"/><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5.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2.xml"/><Relationship Id="rId2" Type="http://schemas.openxmlformats.org/officeDocument/2006/relationships/tags" Target="../tags/tag546.xml"/><Relationship Id="rId1" Type="http://schemas.openxmlformats.org/officeDocument/2006/relationships/tags" Target="../tags/tag545.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68.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 Type="http://schemas.openxmlformats.org/officeDocument/2006/relationships/tags" Target="../tags/tag552.xml"/><Relationship Id="rId2" Type="http://schemas.openxmlformats.org/officeDocument/2006/relationships/tags" Target="../tags/tag551.xml"/><Relationship Id="rId15" Type="http://schemas.openxmlformats.org/officeDocument/2006/relationships/slideLayout" Target="../slideLayouts/slideLayout19.xml"/><Relationship Id="rId14" Type="http://schemas.openxmlformats.org/officeDocument/2006/relationships/tags" Target="../tags/tag563.xml"/><Relationship Id="rId13" Type="http://schemas.openxmlformats.org/officeDocument/2006/relationships/tags" Target="../tags/tag562.xml"/><Relationship Id="rId12" Type="http://schemas.openxmlformats.org/officeDocument/2006/relationships/tags" Target="../tags/tag561.xml"/><Relationship Id="rId11" Type="http://schemas.openxmlformats.org/officeDocument/2006/relationships/tags" Target="../tags/tag560.xml"/><Relationship Id="rId10" Type="http://schemas.openxmlformats.org/officeDocument/2006/relationships/tags" Target="../tags/tag559.xml"/><Relationship Id="rId1" Type="http://schemas.openxmlformats.org/officeDocument/2006/relationships/tags" Target="../tags/tag550.xml"/></Relationships>
</file>

<file path=ppt/slides/_rels/slide69.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6" Type="http://schemas.openxmlformats.org/officeDocument/2006/relationships/notesSlide" Target="../notesSlides/notesSlide21.xml"/><Relationship Id="rId15" Type="http://schemas.openxmlformats.org/officeDocument/2006/relationships/slideLayout" Target="../slideLayouts/slideLayout18.xml"/><Relationship Id="rId14" Type="http://schemas.openxmlformats.org/officeDocument/2006/relationships/tags" Target="../tags/tag575.xml"/><Relationship Id="rId13" Type="http://schemas.openxmlformats.org/officeDocument/2006/relationships/image" Target="../media/image45.png"/><Relationship Id="rId12" Type="http://schemas.openxmlformats.org/officeDocument/2006/relationships/tags" Target="../tags/tag574.xml"/><Relationship Id="rId11" Type="http://schemas.openxmlformats.org/officeDocument/2006/relationships/image" Target="../media/image44.png"/><Relationship Id="rId10" Type="http://schemas.openxmlformats.org/officeDocument/2006/relationships/tags" Target="../tags/tag573.xml"/><Relationship Id="rId1" Type="http://schemas.openxmlformats.org/officeDocument/2006/relationships/tags" Target="../tags/tag564.xml"/></Relationships>
</file>

<file path=ppt/slides/_rels/slide7.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1" Type="http://schemas.openxmlformats.org/officeDocument/2006/relationships/slideLayout" Target="../slideLayouts/slideLayout13.xml"/><Relationship Id="rId10" Type="http://schemas.openxmlformats.org/officeDocument/2006/relationships/tags" Target="../tags/tag209.xml"/><Relationship Id="rId1" Type="http://schemas.openxmlformats.org/officeDocument/2006/relationships/tags" Target="../tags/tag201.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78.xml"/><Relationship Id="rId3" Type="http://schemas.openxmlformats.org/officeDocument/2006/relationships/image" Target="../media/image47.png"/><Relationship Id="rId2" Type="http://schemas.openxmlformats.org/officeDocument/2006/relationships/tags" Target="../tags/tag577.xml"/><Relationship Id="rId1" Type="http://schemas.openxmlformats.org/officeDocument/2006/relationships/tags" Target="../tags/tag576.xml"/></Relationships>
</file>

<file path=ppt/slides/_rels/slide71.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tags" Target="../tags/tag581.xml"/><Relationship Id="rId20" Type="http://schemas.openxmlformats.org/officeDocument/2006/relationships/slideLayout" Target="../slideLayouts/slideLayout13.xml"/><Relationship Id="rId2" Type="http://schemas.openxmlformats.org/officeDocument/2006/relationships/tags" Target="../tags/tag580.xml"/><Relationship Id="rId19" Type="http://schemas.openxmlformats.org/officeDocument/2006/relationships/tags" Target="../tags/tag597.xml"/><Relationship Id="rId18" Type="http://schemas.openxmlformats.org/officeDocument/2006/relationships/tags" Target="../tags/tag596.xml"/><Relationship Id="rId17" Type="http://schemas.openxmlformats.org/officeDocument/2006/relationships/tags" Target="../tags/tag595.xml"/><Relationship Id="rId16" Type="http://schemas.openxmlformats.org/officeDocument/2006/relationships/tags" Target="../tags/tag594.xml"/><Relationship Id="rId15" Type="http://schemas.openxmlformats.org/officeDocument/2006/relationships/tags" Target="../tags/tag593.xml"/><Relationship Id="rId14" Type="http://schemas.openxmlformats.org/officeDocument/2006/relationships/tags" Target="../tags/tag592.xml"/><Relationship Id="rId13" Type="http://schemas.openxmlformats.org/officeDocument/2006/relationships/tags" Target="../tags/tag591.xml"/><Relationship Id="rId12" Type="http://schemas.openxmlformats.org/officeDocument/2006/relationships/tags" Target="../tags/tag590.xml"/><Relationship Id="rId11" Type="http://schemas.openxmlformats.org/officeDocument/2006/relationships/tags" Target="../tags/tag589.xml"/><Relationship Id="rId10" Type="http://schemas.openxmlformats.org/officeDocument/2006/relationships/tags" Target="../tags/tag588.xml"/><Relationship Id="rId1" Type="http://schemas.openxmlformats.org/officeDocument/2006/relationships/tags" Target="../tags/tag579.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598.xml"/></Relationships>
</file>

<file path=ppt/slides/_rels/slide73.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4" Type="http://schemas.openxmlformats.org/officeDocument/2006/relationships/slideLayout" Target="../slideLayouts/slideLayout13.xml"/><Relationship Id="rId13" Type="http://schemas.openxmlformats.org/officeDocument/2006/relationships/tags" Target="../tags/tag611.xml"/><Relationship Id="rId12" Type="http://schemas.openxmlformats.org/officeDocument/2006/relationships/tags" Target="../tags/tag610.xml"/><Relationship Id="rId11" Type="http://schemas.openxmlformats.org/officeDocument/2006/relationships/tags" Target="../tags/tag609.xml"/><Relationship Id="rId10" Type="http://schemas.openxmlformats.org/officeDocument/2006/relationships/tags" Target="../tags/tag608.xml"/><Relationship Id="rId1" Type="http://schemas.openxmlformats.org/officeDocument/2006/relationships/tags" Target="../tags/tag599.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14.xml"/><Relationship Id="rId3" Type="http://schemas.openxmlformats.org/officeDocument/2006/relationships/image" Target="../media/image40.png"/><Relationship Id="rId2" Type="http://schemas.openxmlformats.org/officeDocument/2006/relationships/tags" Target="../tags/tag613.xml"/><Relationship Id="rId1" Type="http://schemas.openxmlformats.org/officeDocument/2006/relationships/tags" Target="../tags/tag612.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17.xml"/><Relationship Id="rId3" Type="http://schemas.openxmlformats.org/officeDocument/2006/relationships/image" Target="../media/image40.png"/><Relationship Id="rId2" Type="http://schemas.openxmlformats.org/officeDocument/2006/relationships/tags" Target="../tags/tag616.xml"/><Relationship Id="rId1" Type="http://schemas.openxmlformats.org/officeDocument/2006/relationships/tags" Target="../tags/tag615.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20.xml"/><Relationship Id="rId3" Type="http://schemas.openxmlformats.org/officeDocument/2006/relationships/image" Target="../media/image40.png"/><Relationship Id="rId2" Type="http://schemas.openxmlformats.org/officeDocument/2006/relationships/tags" Target="../tags/tag619.xml"/><Relationship Id="rId1" Type="http://schemas.openxmlformats.org/officeDocument/2006/relationships/tags" Target="../tags/tag618.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23.xml"/><Relationship Id="rId3" Type="http://schemas.openxmlformats.org/officeDocument/2006/relationships/image" Target="../media/image40.png"/><Relationship Id="rId2" Type="http://schemas.openxmlformats.org/officeDocument/2006/relationships/tags" Target="../tags/tag622.xml"/><Relationship Id="rId1" Type="http://schemas.openxmlformats.org/officeDocument/2006/relationships/tags" Target="../tags/tag621.xml"/></Relationships>
</file>

<file path=ppt/slides/_rels/slide78.xml.rels><?xml version="1.0" encoding="UTF-8" standalone="yes"?>
<Relationships xmlns="http://schemas.openxmlformats.org/package/2006/relationships"><Relationship Id="rId9" Type="http://schemas.openxmlformats.org/officeDocument/2006/relationships/tags" Target="../tags/tag632.xml"/><Relationship Id="rId8" Type="http://schemas.openxmlformats.org/officeDocument/2006/relationships/tags" Target="../tags/tag631.xml"/><Relationship Id="rId7" Type="http://schemas.openxmlformats.org/officeDocument/2006/relationships/tags" Target="../tags/tag630.xml"/><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tags" Target="../tags/tag625.xml"/><Relationship Id="rId16" Type="http://schemas.openxmlformats.org/officeDocument/2006/relationships/slideLayout" Target="../slideLayouts/slideLayout13.xml"/><Relationship Id="rId15" Type="http://schemas.openxmlformats.org/officeDocument/2006/relationships/tags" Target="../tags/tag638.xml"/><Relationship Id="rId14" Type="http://schemas.openxmlformats.org/officeDocument/2006/relationships/tags" Target="../tags/tag637.xml"/><Relationship Id="rId13" Type="http://schemas.openxmlformats.org/officeDocument/2006/relationships/tags" Target="../tags/tag636.xml"/><Relationship Id="rId12" Type="http://schemas.openxmlformats.org/officeDocument/2006/relationships/tags" Target="../tags/tag635.xml"/><Relationship Id="rId11" Type="http://schemas.openxmlformats.org/officeDocument/2006/relationships/tags" Target="../tags/tag634.xml"/><Relationship Id="rId10" Type="http://schemas.openxmlformats.org/officeDocument/2006/relationships/tags" Target="../tags/tag633.xml"/><Relationship Id="rId1" Type="http://schemas.openxmlformats.org/officeDocument/2006/relationships/tags" Target="../tags/tag624.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8.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12.xml"/><Relationship Id="rId3" Type="http://schemas.openxmlformats.org/officeDocument/2006/relationships/image" Target="../media/image13.png"/><Relationship Id="rId2" Type="http://schemas.openxmlformats.org/officeDocument/2006/relationships/tags" Target="../tags/tag211.xml"/><Relationship Id="rId1" Type="http://schemas.openxmlformats.org/officeDocument/2006/relationships/tags" Target="../tags/tag2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639.xml"/></Relationships>
</file>

<file path=ppt/slides/_rels/slide82.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2" Type="http://schemas.openxmlformats.org/officeDocument/2006/relationships/notesSlide" Target="../notesSlides/notesSlide22.xml"/><Relationship Id="rId21" Type="http://schemas.openxmlformats.org/officeDocument/2006/relationships/slideLayout" Target="../slideLayouts/slideLayout18.xml"/><Relationship Id="rId20" Type="http://schemas.openxmlformats.org/officeDocument/2006/relationships/tags" Target="../tags/tag659.xml"/><Relationship Id="rId2" Type="http://schemas.openxmlformats.org/officeDocument/2006/relationships/tags" Target="../tags/tag641.xml"/><Relationship Id="rId19" Type="http://schemas.openxmlformats.org/officeDocument/2006/relationships/tags" Target="../tags/tag658.xml"/><Relationship Id="rId18" Type="http://schemas.openxmlformats.org/officeDocument/2006/relationships/tags" Target="../tags/tag657.xml"/><Relationship Id="rId17" Type="http://schemas.openxmlformats.org/officeDocument/2006/relationships/tags" Target="../tags/tag656.xml"/><Relationship Id="rId16" Type="http://schemas.openxmlformats.org/officeDocument/2006/relationships/tags" Target="../tags/tag655.xml"/><Relationship Id="rId15" Type="http://schemas.openxmlformats.org/officeDocument/2006/relationships/tags" Target="../tags/tag654.xml"/><Relationship Id="rId14" Type="http://schemas.openxmlformats.org/officeDocument/2006/relationships/tags" Target="../tags/tag653.xml"/><Relationship Id="rId13" Type="http://schemas.openxmlformats.org/officeDocument/2006/relationships/tags" Target="../tags/tag652.xml"/><Relationship Id="rId12" Type="http://schemas.openxmlformats.org/officeDocument/2006/relationships/tags" Target="../tags/tag651.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tags" Target="../tags/tag640.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62.xml"/><Relationship Id="rId3" Type="http://schemas.openxmlformats.org/officeDocument/2006/relationships/image" Target="../media/image49.png"/><Relationship Id="rId2" Type="http://schemas.openxmlformats.org/officeDocument/2006/relationships/tags" Target="../tags/tag661.xml"/><Relationship Id="rId1" Type="http://schemas.openxmlformats.org/officeDocument/2006/relationships/tags" Target="../tags/tag660.xml"/></Relationships>
</file>

<file path=ppt/slides/_rels/slide84.xml.rels><?xml version="1.0" encoding="UTF-8" standalone="yes"?>
<Relationships xmlns="http://schemas.openxmlformats.org/package/2006/relationships"><Relationship Id="rId9" Type="http://schemas.openxmlformats.org/officeDocument/2006/relationships/tags" Target="../tags/tag671.xml"/><Relationship Id="rId8" Type="http://schemas.openxmlformats.org/officeDocument/2006/relationships/tags" Target="../tags/tag670.xml"/><Relationship Id="rId7" Type="http://schemas.openxmlformats.org/officeDocument/2006/relationships/tags" Target="../tags/tag669.xml"/><Relationship Id="rId6" Type="http://schemas.openxmlformats.org/officeDocument/2006/relationships/tags" Target="../tags/tag668.xml"/><Relationship Id="rId5" Type="http://schemas.openxmlformats.org/officeDocument/2006/relationships/tags" Target="../tags/tag667.xml"/><Relationship Id="rId4" Type="http://schemas.openxmlformats.org/officeDocument/2006/relationships/tags" Target="../tags/tag666.xml"/><Relationship Id="rId3" Type="http://schemas.openxmlformats.org/officeDocument/2006/relationships/tags" Target="../tags/tag665.xml"/><Relationship Id="rId22" Type="http://schemas.openxmlformats.org/officeDocument/2006/relationships/slideLayout" Target="../slideLayouts/slideLayout13.xml"/><Relationship Id="rId21" Type="http://schemas.openxmlformats.org/officeDocument/2006/relationships/tags" Target="../tags/tag677.xml"/><Relationship Id="rId20" Type="http://schemas.openxmlformats.org/officeDocument/2006/relationships/image" Target="../media/image55.svg"/><Relationship Id="rId2" Type="http://schemas.openxmlformats.org/officeDocument/2006/relationships/tags" Target="../tags/tag664.xml"/><Relationship Id="rId19" Type="http://schemas.openxmlformats.org/officeDocument/2006/relationships/image" Target="../media/image54.png"/><Relationship Id="rId18" Type="http://schemas.openxmlformats.org/officeDocument/2006/relationships/tags" Target="../tags/tag676.xml"/><Relationship Id="rId17" Type="http://schemas.openxmlformats.org/officeDocument/2006/relationships/image" Target="../media/image53.svg"/><Relationship Id="rId16" Type="http://schemas.openxmlformats.org/officeDocument/2006/relationships/image" Target="../media/image52.png"/><Relationship Id="rId15" Type="http://schemas.openxmlformats.org/officeDocument/2006/relationships/tags" Target="../tags/tag675.xml"/><Relationship Id="rId14" Type="http://schemas.openxmlformats.org/officeDocument/2006/relationships/image" Target="../media/image51.svg"/><Relationship Id="rId13" Type="http://schemas.openxmlformats.org/officeDocument/2006/relationships/image" Target="../media/image50.png"/><Relationship Id="rId12" Type="http://schemas.openxmlformats.org/officeDocument/2006/relationships/tags" Target="../tags/tag674.xml"/><Relationship Id="rId11" Type="http://schemas.openxmlformats.org/officeDocument/2006/relationships/tags" Target="../tags/tag673.xml"/><Relationship Id="rId10" Type="http://schemas.openxmlformats.org/officeDocument/2006/relationships/tags" Target="../tags/tag672.xml"/><Relationship Id="rId1" Type="http://schemas.openxmlformats.org/officeDocument/2006/relationships/tags" Target="../tags/tag663.xml"/></Relationships>
</file>

<file path=ppt/slides/_rels/slide85.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tags" Target="../tags/tag681.xml"/><Relationship Id="rId3" Type="http://schemas.openxmlformats.org/officeDocument/2006/relationships/tags" Target="../tags/tag680.xml"/><Relationship Id="rId2" Type="http://schemas.openxmlformats.org/officeDocument/2006/relationships/tags" Target="../tags/tag679.xml"/><Relationship Id="rId14" Type="http://schemas.openxmlformats.org/officeDocument/2006/relationships/slideLayout" Target="../slideLayouts/slideLayout13.xml"/><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tags" Target="../tags/tag678.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93.xml"/><Relationship Id="rId3" Type="http://schemas.openxmlformats.org/officeDocument/2006/relationships/image" Target="../media/image40.png"/><Relationship Id="rId2" Type="http://schemas.openxmlformats.org/officeDocument/2006/relationships/tags" Target="../tags/tag692.xml"/><Relationship Id="rId1" Type="http://schemas.openxmlformats.org/officeDocument/2006/relationships/tags" Target="../tags/tag691.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96.xml"/><Relationship Id="rId3" Type="http://schemas.openxmlformats.org/officeDocument/2006/relationships/image" Target="../media/image40.png"/><Relationship Id="rId2" Type="http://schemas.openxmlformats.org/officeDocument/2006/relationships/tags" Target="../tags/tag695.xml"/><Relationship Id="rId1" Type="http://schemas.openxmlformats.org/officeDocument/2006/relationships/tags" Target="../tags/tag694.xml"/></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99.xml"/><Relationship Id="rId3" Type="http://schemas.openxmlformats.org/officeDocument/2006/relationships/image" Target="../media/image40.png"/><Relationship Id="rId2" Type="http://schemas.openxmlformats.org/officeDocument/2006/relationships/tags" Target="../tags/tag698.xml"/><Relationship Id="rId1" Type="http://schemas.openxmlformats.org/officeDocument/2006/relationships/tags" Target="../tags/tag697.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702.xml"/><Relationship Id="rId3" Type="http://schemas.openxmlformats.org/officeDocument/2006/relationships/image" Target="../media/image40.png"/><Relationship Id="rId2" Type="http://schemas.openxmlformats.org/officeDocument/2006/relationships/tags" Target="../tags/tag701.xml"/><Relationship Id="rId1" Type="http://schemas.openxmlformats.org/officeDocument/2006/relationships/tags" Target="../tags/tag700.xml"/></Relationships>
</file>

<file path=ppt/slides/_rels/slide9.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6" Type="http://schemas.openxmlformats.org/officeDocument/2006/relationships/slideLayout" Target="../slideLayouts/slideLayout13.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3.xml"/></Relationships>
</file>

<file path=ppt/slides/_rels/slide90.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tags" Target="../tags/tag705.xml"/><Relationship Id="rId2" Type="http://schemas.openxmlformats.org/officeDocument/2006/relationships/tags" Target="../tags/tag704.xml"/><Relationship Id="rId19" Type="http://schemas.openxmlformats.org/officeDocument/2006/relationships/slideLayout" Target="../slideLayouts/slideLayout13.xml"/><Relationship Id="rId18" Type="http://schemas.openxmlformats.org/officeDocument/2006/relationships/tags" Target="../tags/tag720.xml"/><Relationship Id="rId17" Type="http://schemas.openxmlformats.org/officeDocument/2006/relationships/tags" Target="../tags/tag719.xml"/><Relationship Id="rId16" Type="http://schemas.openxmlformats.org/officeDocument/2006/relationships/tags" Target="../tags/tag718.xml"/><Relationship Id="rId15" Type="http://schemas.openxmlformats.org/officeDocument/2006/relationships/tags" Target="../tags/tag717.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tags" Target="../tags/tag70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GIF"/></Relationships>
</file>

<file path=ppt/slides/_rels/slide95.xml.rels><?xml version="1.0" encoding="UTF-8" standalone="yes"?>
<Relationships xmlns="http://schemas.openxmlformats.org/package/2006/relationships"><Relationship Id="rId9" Type="http://schemas.openxmlformats.org/officeDocument/2006/relationships/tags" Target="../tags/tag729.xml"/><Relationship Id="rId8" Type="http://schemas.openxmlformats.org/officeDocument/2006/relationships/tags" Target="../tags/tag728.xml"/><Relationship Id="rId7" Type="http://schemas.openxmlformats.org/officeDocument/2006/relationships/tags" Target="../tags/tag727.xml"/><Relationship Id="rId6" Type="http://schemas.openxmlformats.org/officeDocument/2006/relationships/tags" Target="../tags/tag726.xml"/><Relationship Id="rId5" Type="http://schemas.openxmlformats.org/officeDocument/2006/relationships/tags" Target="../tags/tag725.xml"/><Relationship Id="rId4" Type="http://schemas.openxmlformats.org/officeDocument/2006/relationships/tags" Target="../tags/tag724.xml"/><Relationship Id="rId3" Type="http://schemas.openxmlformats.org/officeDocument/2006/relationships/tags" Target="../tags/tag723.xml"/><Relationship Id="rId22" Type="http://schemas.openxmlformats.org/officeDocument/2006/relationships/notesSlide" Target="../notesSlides/notesSlide23.xml"/><Relationship Id="rId21" Type="http://schemas.openxmlformats.org/officeDocument/2006/relationships/slideLayout" Target="../slideLayouts/slideLayout18.xml"/><Relationship Id="rId20" Type="http://schemas.openxmlformats.org/officeDocument/2006/relationships/tags" Target="../tags/tag740.xml"/><Relationship Id="rId2" Type="http://schemas.openxmlformats.org/officeDocument/2006/relationships/tags" Target="../tags/tag722.xml"/><Relationship Id="rId19" Type="http://schemas.openxmlformats.org/officeDocument/2006/relationships/tags" Target="../tags/tag739.xml"/><Relationship Id="rId18" Type="http://schemas.openxmlformats.org/officeDocument/2006/relationships/tags" Target="../tags/tag738.xml"/><Relationship Id="rId17" Type="http://schemas.openxmlformats.org/officeDocument/2006/relationships/tags" Target="../tags/tag737.xml"/><Relationship Id="rId16" Type="http://schemas.openxmlformats.org/officeDocument/2006/relationships/tags" Target="../tags/tag736.xml"/><Relationship Id="rId15" Type="http://schemas.openxmlformats.org/officeDocument/2006/relationships/tags" Target="../tags/tag735.xml"/><Relationship Id="rId14" Type="http://schemas.openxmlformats.org/officeDocument/2006/relationships/tags" Target="../tags/tag734.xml"/><Relationship Id="rId13" Type="http://schemas.openxmlformats.org/officeDocument/2006/relationships/tags" Target="../tags/tag733.xml"/><Relationship Id="rId12" Type="http://schemas.openxmlformats.org/officeDocument/2006/relationships/tags" Target="../tags/tag732.xml"/><Relationship Id="rId11" Type="http://schemas.openxmlformats.org/officeDocument/2006/relationships/tags" Target="../tags/tag731.xml"/><Relationship Id="rId10" Type="http://schemas.openxmlformats.org/officeDocument/2006/relationships/tags" Target="../tags/tag730.xml"/><Relationship Id="rId1" Type="http://schemas.openxmlformats.org/officeDocument/2006/relationships/tags" Target="../tags/tag721.xml"/></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2.xml"/><Relationship Id="rId2" Type="http://schemas.openxmlformats.org/officeDocument/2006/relationships/tags" Target="../tags/tag742.xml"/><Relationship Id="rId1" Type="http://schemas.openxmlformats.org/officeDocument/2006/relationships/tags" Target="../tags/tag741.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745.xml"/><Relationship Id="rId2" Type="http://schemas.openxmlformats.org/officeDocument/2006/relationships/tags" Target="../tags/tag744.xml"/><Relationship Id="rId1" Type="http://schemas.openxmlformats.org/officeDocument/2006/relationships/tags" Target="../tags/tag743.xml"/></Relationships>
</file>

<file path=ppt/slides/_rels/slide98.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tags" Target="../tags/tag747.xml"/><Relationship Id="rId15" Type="http://schemas.openxmlformats.org/officeDocument/2006/relationships/slideLayout" Target="../slideLayouts/slideLayout19.xml"/><Relationship Id="rId14" Type="http://schemas.openxmlformats.org/officeDocument/2006/relationships/tags" Target="../tags/tag759.xml"/><Relationship Id="rId13" Type="http://schemas.openxmlformats.org/officeDocument/2006/relationships/tags" Target="../tags/tag758.xml"/><Relationship Id="rId12" Type="http://schemas.openxmlformats.org/officeDocument/2006/relationships/tags" Target="../tags/tag757.xml"/><Relationship Id="rId11" Type="http://schemas.openxmlformats.org/officeDocument/2006/relationships/tags" Target="../tags/tag756.xml"/><Relationship Id="rId10" Type="http://schemas.openxmlformats.org/officeDocument/2006/relationships/tags" Target="../tags/tag755.xml"/><Relationship Id="rId1" Type="http://schemas.openxmlformats.org/officeDocument/2006/relationships/tags" Target="../tags/tag746.xml"/></Relationships>
</file>

<file path=ppt/slides/_rels/slide99.xml.rels><?xml version="1.0" encoding="UTF-8" standalone="yes"?>
<Relationships xmlns="http://schemas.openxmlformats.org/package/2006/relationships"><Relationship Id="rId9" Type="http://schemas.openxmlformats.org/officeDocument/2006/relationships/tags" Target="../tags/tag768.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6" Type="http://schemas.openxmlformats.org/officeDocument/2006/relationships/notesSlide" Target="../notesSlides/notesSlide25.xml"/><Relationship Id="rId15" Type="http://schemas.openxmlformats.org/officeDocument/2006/relationships/slideLayout" Target="../slideLayouts/slideLayout18.xml"/><Relationship Id="rId14" Type="http://schemas.openxmlformats.org/officeDocument/2006/relationships/tags" Target="../tags/tag771.xml"/><Relationship Id="rId13" Type="http://schemas.openxmlformats.org/officeDocument/2006/relationships/image" Target="../media/image45.png"/><Relationship Id="rId12" Type="http://schemas.openxmlformats.org/officeDocument/2006/relationships/tags" Target="../tags/tag770.xml"/><Relationship Id="rId11" Type="http://schemas.openxmlformats.org/officeDocument/2006/relationships/image" Target="../media/image44.png"/><Relationship Id="rId10" Type="http://schemas.openxmlformats.org/officeDocument/2006/relationships/tags" Target="../tags/tag769.xml"/><Relationship Id="rId1" Type="http://schemas.openxmlformats.org/officeDocument/2006/relationships/tags" Target="../tags/tag7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a:xfrm>
            <a:off x="1138167" y="1169340"/>
            <a:ext cx="6001026" cy="2676059"/>
          </a:xfrm>
        </p:spPr>
        <p:txBody>
          <a:bodyPr/>
          <a:p>
            <a:pPr marL="0" indent="0" algn="l">
              <a:lnSpc>
                <a:spcPct val="100000"/>
              </a:lnSpc>
              <a:spcBef>
                <a:spcPts val="0"/>
              </a:spcBef>
              <a:spcAft>
                <a:spcPts val="0"/>
              </a:spcAft>
              <a:buSzPct val="100000"/>
            </a:pPr>
            <a:r>
              <a:rPr lang="zh-CN" altLang="en-US" sz="8000">
                <a:latin typeface="微软雅黑" panose="020B0503020204020204" charset="-122"/>
                <a:ea typeface="微软雅黑" panose="020B0503020204020204" charset="-122"/>
              </a:rPr>
              <a:t>应用文写作</a:t>
            </a:r>
            <a:endParaRPr lang="zh-CN" altLang="en-US" sz="8000">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三、</a:t>
            </a:r>
            <a:r>
              <a:rPr lang="zh-CN" altLang="en-US">
                <a:solidFill>
                  <a:schemeClr val="tx1"/>
                </a:solidFill>
                <a:latin typeface="微软雅黑" panose="020B0503020204020204" charset="-122"/>
                <a:ea typeface="微软雅黑" panose="020B0503020204020204" charset="-122"/>
              </a:rPr>
              <a:t>公文的分类</a:t>
            </a:r>
            <a:endParaRPr lang="zh-CN" altLang="en-US">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695325" y="1483711"/>
            <a:ext cx="10801985" cy="1423202"/>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zh-CN" altLang="en-US" sz="2000" b="1"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（一）按公文的来源划分</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对外文件、收来文件、内部</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
            </p:custDataLst>
          </p:nvPr>
        </p:nvSpPr>
        <p:spPr>
          <a:xfrm>
            <a:off x="926492" y="143100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4"/>
            </p:custDataLst>
          </p:nvPr>
        </p:nvSpPr>
        <p:spPr>
          <a:xfrm>
            <a:off x="695325" y="3214924"/>
            <a:ext cx="10801985" cy="1423202"/>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zh-CN" altLang="en-US" sz="2000" b="1"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（二）按公文的行文</a:t>
            </a:r>
            <a:r>
              <a:rPr lang="zh-CN" altLang="en-US" sz="2000" b="1"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关系划分</a:t>
            </a:r>
            <a:endParaRPr lang="zh-CN" altLang="en-US" sz="2000" b="1"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上行文、平行文、下行</a:t>
            </a: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文。  </a:t>
            </a:r>
            <a:endPar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圆角矩形 7"/>
          <p:cNvSpPr/>
          <p:nvPr>
            <p:custDataLst>
              <p:tags r:id="rId5"/>
            </p:custDataLst>
          </p:nvPr>
        </p:nvSpPr>
        <p:spPr>
          <a:xfrm>
            <a:off x="927127" y="3162213"/>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圆角矩形 8"/>
          <p:cNvSpPr/>
          <p:nvPr>
            <p:custDataLst>
              <p:tags r:id="rId6"/>
            </p:custDataLst>
          </p:nvPr>
        </p:nvSpPr>
        <p:spPr>
          <a:xfrm>
            <a:off x="695325" y="4946138"/>
            <a:ext cx="10801985" cy="1423202"/>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zh-CN" altLang="en-US" sz="2000" b="1"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（三）按公文的秘密程度和阅读范围划分</a:t>
            </a: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秘密文件、普通</a:t>
            </a: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custDataLst>
              <p:tags r:id="rId7"/>
            </p:custDataLst>
          </p:nvPr>
        </p:nvSpPr>
        <p:spPr>
          <a:xfrm>
            <a:off x="927127" y="4893427"/>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8"/>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62000" y="1859280"/>
            <a:ext cx="10881360"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报告是下级机关向上级机关汇报工作，反映情况，回复上级机关的询问的一种陈述性公文。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 </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报告是上行文。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报告的概念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7" name="https://img8.file.cache.docer.com/storage/1733193788321381100/ebb55943820cd9b7e627b3a5316f50bc.png" descr="彩色文件夹堆叠"/>
          <p:cNvPicPr>
            <a:picLocks noChangeAspect="1"/>
          </p:cNvPicPr>
          <p:nvPr/>
        </p:nvPicPr>
        <p:blipFill>
          <a:blip r:embed="rId3"/>
          <a:stretch>
            <a:fillRect/>
          </a:stretch>
        </p:blipFill>
        <p:spPr>
          <a:xfrm>
            <a:off x="8782050" y="3518535"/>
            <a:ext cx="2402840" cy="2574290"/>
          </a:xfrm>
          <a:prstGeom prst="rect">
            <a:avLst/>
          </a:prstGeom>
        </p:spPr>
      </p:pic>
    </p:spTree>
    <p:custDataLst>
      <p:tags r:id="rId4"/>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矩形: 圆角 2"/>
          <p:cNvSpPr/>
          <p:nvPr>
            <p:custDataLst>
              <p:tags r:id="rId3"/>
            </p:custDataLst>
          </p:nvPr>
        </p:nvSpPr>
        <p:spPr>
          <a:xfrm>
            <a:off x="5785778" y="1798320"/>
            <a:ext cx="4119566" cy="1675431"/>
          </a:xfrm>
          <a:prstGeom prst="roundRect">
            <a:avLst>
              <a:gd name="adj" fmla="val 14162"/>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4" name="椭圆 3"/>
          <p:cNvSpPr/>
          <p:nvPr>
            <p:custDataLst>
              <p:tags r:id="rId4"/>
            </p:custDataLst>
          </p:nvPr>
        </p:nvSpPr>
        <p:spPr>
          <a:xfrm>
            <a:off x="6002889" y="2021023"/>
            <a:ext cx="428376" cy="42837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5" name="矩形 4"/>
          <p:cNvSpPr/>
          <p:nvPr>
            <p:custDataLst>
              <p:tags r:id="rId5"/>
            </p:custDataLst>
          </p:nvPr>
        </p:nvSpPr>
        <p:spPr>
          <a:xfrm>
            <a:off x="6613525" y="2420620"/>
            <a:ext cx="3213100" cy="105283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即向上级机关反映本机关、本地区突发情况的报告，主要用于反映特殊情况、较大事故、突发事件等。</a:t>
            </a:r>
            <a:endParaRPr lang="zh-CN" altLang="en-US" sz="16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6"/>
            </p:custDataLst>
          </p:nvPr>
        </p:nvSpPr>
        <p:spPr>
          <a:xfrm>
            <a:off x="6687467" y="1940274"/>
            <a:ext cx="2935783" cy="364202"/>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情况报告</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4" name="矩形: 圆角 13"/>
          <p:cNvSpPr/>
          <p:nvPr>
            <p:custDataLst>
              <p:tags r:id="rId7"/>
            </p:custDataLst>
          </p:nvPr>
        </p:nvSpPr>
        <p:spPr>
          <a:xfrm>
            <a:off x="5785778" y="3813270"/>
            <a:ext cx="4119566" cy="1675431"/>
          </a:xfrm>
          <a:prstGeom prst="roundRect">
            <a:avLst>
              <a:gd name="adj" fmla="val 12731"/>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8" name="椭圆 7"/>
          <p:cNvSpPr/>
          <p:nvPr>
            <p:custDataLst>
              <p:tags r:id="rId8"/>
            </p:custDataLst>
          </p:nvPr>
        </p:nvSpPr>
        <p:spPr>
          <a:xfrm>
            <a:off x="6002889" y="4035973"/>
            <a:ext cx="428376" cy="42837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04</a:t>
            </a:r>
            <a:endParaRPr lang="en-US" altLang="zh-CN" sz="2000" b="1">
              <a:solidFill>
                <a:schemeClr val="lt1">
                  <a:lumMod val="100000"/>
                </a:schemeClr>
              </a:solidFill>
              <a:latin typeface="+mn-ea"/>
              <a:cs typeface="+mn-ea"/>
            </a:endParaRPr>
          </a:p>
        </p:txBody>
      </p:sp>
      <p:sp>
        <p:nvSpPr>
          <p:cNvPr id="9" name="矩形 8"/>
          <p:cNvSpPr/>
          <p:nvPr>
            <p:custDataLst>
              <p:tags r:id="rId9"/>
            </p:custDataLst>
          </p:nvPr>
        </p:nvSpPr>
        <p:spPr>
          <a:xfrm>
            <a:off x="6687468" y="4435790"/>
            <a:ext cx="2935783"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dk1">
                    <a:lumMod val="85000"/>
                    <a:lumOff val="15000"/>
                  </a:schemeClr>
                </a:solidFill>
                <a:latin typeface="微软雅黑" panose="020B0503020204020204" charset="-122"/>
                <a:ea typeface="微软雅黑" panose="020B0503020204020204" charset="-122"/>
                <a:cs typeface="+mn-ea"/>
              </a:rPr>
              <a:t>即下级机关向上级机关递送文件、物件时写的报告。</a:t>
            </a:r>
            <a:endParaRPr lang="zh-CN" altLang="en-US" sz="160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0" name="矩形 9"/>
          <p:cNvSpPr/>
          <p:nvPr>
            <p:custDataLst>
              <p:tags r:id="rId10"/>
            </p:custDataLst>
          </p:nvPr>
        </p:nvSpPr>
        <p:spPr>
          <a:xfrm>
            <a:off x="6687467" y="3955224"/>
            <a:ext cx="2935783" cy="364202"/>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递送报告</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26" name="矩形: 圆角 25"/>
          <p:cNvSpPr/>
          <p:nvPr>
            <p:custDataLst>
              <p:tags r:id="rId11"/>
            </p:custDataLst>
          </p:nvPr>
        </p:nvSpPr>
        <p:spPr>
          <a:xfrm>
            <a:off x="1335760" y="1798320"/>
            <a:ext cx="4119566" cy="1675431"/>
          </a:xfrm>
          <a:prstGeom prst="roundRect">
            <a:avLst>
              <a:gd name="adj" fmla="val 13447"/>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1" name="椭圆 10"/>
          <p:cNvSpPr/>
          <p:nvPr>
            <p:custDataLst>
              <p:tags r:id="rId12"/>
            </p:custDataLst>
          </p:nvPr>
        </p:nvSpPr>
        <p:spPr>
          <a:xfrm>
            <a:off x="1552367" y="2021023"/>
            <a:ext cx="428375" cy="42837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3" name="矩形 12"/>
          <p:cNvSpPr/>
          <p:nvPr>
            <p:custDataLst>
              <p:tags r:id="rId13"/>
            </p:custDataLst>
          </p:nvPr>
        </p:nvSpPr>
        <p:spPr>
          <a:xfrm>
            <a:off x="2236947" y="2420840"/>
            <a:ext cx="2935782"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dk1">
                    <a:lumMod val="85000"/>
                    <a:lumOff val="15000"/>
                  </a:schemeClr>
                </a:solidFill>
                <a:latin typeface="微软雅黑" panose="020B0503020204020204" charset="-122"/>
                <a:ea typeface="微软雅黑" panose="020B0503020204020204" charset="-122"/>
                <a:cs typeface="+mn-ea"/>
              </a:rPr>
              <a:t>即向上级机关汇报本单位工作情况的报告。</a:t>
            </a:r>
            <a:endParaRPr lang="zh-CN" altLang="en-US" sz="1600" dirty="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custDataLst>
              <p:tags r:id="rId14"/>
            </p:custDataLst>
          </p:nvPr>
        </p:nvSpPr>
        <p:spPr>
          <a:xfrm>
            <a:off x="2236947" y="1940274"/>
            <a:ext cx="2928730" cy="364202"/>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工作报告</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2" name="矩形: 圆角 30"/>
          <p:cNvSpPr/>
          <p:nvPr>
            <p:custDataLst>
              <p:tags r:id="rId15"/>
            </p:custDataLst>
          </p:nvPr>
        </p:nvSpPr>
        <p:spPr>
          <a:xfrm>
            <a:off x="1335760" y="3813270"/>
            <a:ext cx="4119566" cy="1675431"/>
          </a:xfrm>
          <a:prstGeom prst="roundRect">
            <a:avLst>
              <a:gd name="adj" fmla="val 13089"/>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 name="椭圆 18"/>
          <p:cNvSpPr/>
          <p:nvPr>
            <p:custDataLst>
              <p:tags r:id="rId16"/>
            </p:custDataLst>
          </p:nvPr>
        </p:nvSpPr>
        <p:spPr>
          <a:xfrm>
            <a:off x="1552367" y="4035973"/>
            <a:ext cx="428375" cy="42837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03</a:t>
            </a:r>
            <a:endParaRPr lang="en-US" altLang="zh-CN" sz="2000" b="1">
              <a:solidFill>
                <a:schemeClr val="lt1">
                  <a:lumMod val="100000"/>
                </a:schemeClr>
              </a:solidFill>
              <a:latin typeface="+mn-ea"/>
              <a:cs typeface="+mn-ea"/>
            </a:endParaRPr>
          </a:p>
        </p:txBody>
      </p:sp>
      <p:sp>
        <p:nvSpPr>
          <p:cNvPr id="20" name="矩形 19"/>
          <p:cNvSpPr/>
          <p:nvPr>
            <p:custDataLst>
              <p:tags r:id="rId17"/>
            </p:custDataLst>
          </p:nvPr>
        </p:nvSpPr>
        <p:spPr>
          <a:xfrm>
            <a:off x="2236947" y="4435790"/>
            <a:ext cx="2935782"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dk1">
                    <a:lumMod val="85000"/>
                    <a:lumOff val="15000"/>
                  </a:schemeClr>
                </a:solidFill>
                <a:latin typeface="微软雅黑" panose="020B0503020204020204" charset="-122"/>
                <a:ea typeface="微软雅黑" panose="020B0503020204020204" charset="-122"/>
                <a:cs typeface="+mn-ea"/>
              </a:rPr>
              <a:t>用于答复上级机关询问或交代的事项的报告。</a:t>
            </a:r>
            <a:endParaRPr lang="zh-CN" altLang="en-US" sz="1600" dirty="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1" name="矩形 20"/>
          <p:cNvSpPr/>
          <p:nvPr>
            <p:custDataLst>
              <p:tags r:id="rId18"/>
            </p:custDataLst>
          </p:nvPr>
        </p:nvSpPr>
        <p:spPr>
          <a:xfrm>
            <a:off x="2236947" y="3955224"/>
            <a:ext cx="2928730" cy="364202"/>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答复报告</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Tree>
    <p:custDataLst>
      <p:tags r:id="rId19"/>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93345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3"/>
            </p:custDataLst>
          </p:nvPr>
        </p:nvSpPr>
        <p:spPr>
          <a:xfrm>
            <a:off x="8063224"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FFFFFF"/>
                </a:solidFill>
                <a:latin typeface="微软雅黑" panose="020B0503020204020204" charset="-122"/>
                <a:ea typeface="微软雅黑" panose="020B0503020204020204" charset="-122"/>
              </a:rPr>
              <a:t>落款</a:t>
            </a:r>
            <a:endParaRPr lang="zh-CN"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8378614"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7782745" y="2012140"/>
            <a:ext cx="2834570" cy="283457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58483" y="2012140"/>
            <a:ext cx="2834570" cy="283457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2" name="椭圆 11"/>
          <p:cNvSpPr/>
          <p:nvPr>
            <p:custDataLst>
              <p:tags r:id="rId7"/>
            </p:custDataLst>
          </p:nvPr>
        </p:nvSpPr>
        <p:spPr>
          <a:xfrm>
            <a:off x="6000943"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13" name="椭圆 12"/>
          <p:cNvSpPr/>
          <p:nvPr>
            <p:custDataLst>
              <p:tags r:id="rId8"/>
            </p:custDataLst>
          </p:nvPr>
        </p:nvSpPr>
        <p:spPr>
          <a:xfrm>
            <a:off x="6315567"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938662"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主送机关</a:t>
            </a:r>
            <a:endParaRPr lang="zh-CN" altLang="en-US" sz="2400">
              <a:solidFill>
                <a:srgbClr val="FFFFFF"/>
              </a:solidFill>
              <a:latin typeface="微软雅黑" panose="020B0503020204020204" charset="-122"/>
              <a:ea typeface="微软雅黑" panose="020B0503020204020204" charset="-122"/>
            </a:endParaRPr>
          </a:p>
        </p:txBody>
      </p:sp>
      <p:sp>
        <p:nvSpPr>
          <p:cNvPr id="15" name="椭圆 14"/>
          <p:cNvSpPr/>
          <p:nvPr>
            <p:custDataLst>
              <p:tags r:id="rId10"/>
            </p:custDataLst>
          </p:nvPr>
        </p:nvSpPr>
        <p:spPr>
          <a:xfrm>
            <a:off x="4253286"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11"/>
            </p:custDataLst>
          </p:nvPr>
        </p:nvSpPr>
        <p:spPr>
          <a:xfrm>
            <a:off x="1876381"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7" name="椭圆 16"/>
          <p:cNvSpPr/>
          <p:nvPr>
            <p:custDataLst>
              <p:tags r:id="rId12"/>
            </p:custDataLst>
          </p:nvPr>
        </p:nvSpPr>
        <p:spPr>
          <a:xfrm>
            <a:off x="2191005"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5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主送机关</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对于主送机关，要写直属上级机关的名称。</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缘由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事项</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结尾</a:t>
            </a:r>
            <a:endParaRPr lang="en-US" altLang="zh-CN"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在正文右下角写明发文机关名称。在发文机关名称之下写上成文日期。</a:t>
            </a:r>
            <a:endParaRPr lang="en-US" altLang="zh-CN"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34645" y="-1022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633730" y="61785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46083" name="Group 3"/>
          <p:cNvGraphicFramePr>
            <a:graphicFrameLocks noGrp="1"/>
          </p:cNvGraphicFramePr>
          <p:nvPr>
            <p:custDataLst>
              <p:tags r:id="rId3"/>
            </p:custDataLst>
          </p:nvPr>
        </p:nvGraphicFramePr>
        <p:xfrm>
          <a:off x="1022350" y="1565275"/>
          <a:ext cx="10515600" cy="4973955"/>
        </p:xfrm>
        <a:graphic>
          <a:graphicData uri="http://schemas.openxmlformats.org/drawingml/2006/table">
            <a:tbl>
              <a:tblPr/>
              <a:tblGrid>
                <a:gridCol w="10515600"/>
              </a:tblGrid>
              <a:tr h="1501140">
                <a:tc>
                  <a:txBody>
                    <a:bodyPr/>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关于</a:t>
                      </a: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的报告</a:t>
                      </a:r>
                      <a:endPar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endPar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en-US" sz="1800" b="1" i="0" u="none" strike="noStrike" cap="none" normalizeH="0" baseline="0" dirty="0">
                          <a:ln>
                            <a:noFill/>
                          </a:ln>
                          <a:solidFill>
                            <a:schemeClr val="accent1"/>
                          </a:solidFill>
                          <a:effectLst/>
                          <a:latin typeface="微软雅黑" panose="020B0503020204020204" charset="-122"/>
                          <a:ea typeface="微软雅黑" panose="020B0503020204020204" charset="-122"/>
                          <a:cs typeface="微软雅黑" panose="020B0503020204020204" charset="-122"/>
                        </a:rPr>
                        <a:t> </a:t>
                      </a:r>
                      <a:r>
                        <a:rPr kumimoji="0" 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报告缘由</a:t>
                      </a:r>
                      <a:r>
                        <a:rPr kumimoji="0" 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a:t>
                      </a:r>
                      <a:endParaRPr kumimoji="0" 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391160">
                <a:tc>
                  <a:txBody>
                    <a:bodyPr/>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zh-CN"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en-US"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zh-CN"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en-US"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现将有关情况报告如下：</a:t>
                      </a:r>
                      <a:endParaRPr kumimoji="0" 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391795">
                <a:tc>
                  <a:txBody>
                    <a:bodyPr/>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报告事项</a:t>
                      </a:r>
                      <a:r>
                        <a:rPr kumimoji="0" 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a:t>
                      </a:r>
                      <a:endParaRPr kumimoji="0" 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390525">
                <a:tc>
                  <a:txBody>
                    <a:bodyPr/>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0" lang="zh-CN"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391160">
                <a:tc>
                  <a:txBody>
                    <a:bodyPr/>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endParaRPr kumimoji="0" lang="zh-CN"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391160">
                <a:tc>
                  <a:txBody>
                    <a:bodyPr/>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zh-CN"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rPr>
                        <a:t>        </a:t>
                      </a:r>
                      <a:endParaRPr kumimoji="0" lang="zh-CN"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517015">
                <a:tc>
                  <a:txBody>
                    <a:bodyPr/>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cap="none" normalizeH="0" baseline="0" dirty="0">
                          <a:ln>
                            <a:noFill/>
                          </a:ln>
                          <a:solidFill>
                            <a:srgbClr val="00B0F0"/>
                          </a:solidFill>
                          <a:effectLst/>
                          <a:latin typeface="微软雅黑" panose="020B0503020204020204" charset="-122"/>
                          <a:ea typeface="微软雅黑" panose="020B0503020204020204" charset="-122"/>
                          <a:cs typeface="微软雅黑" panose="020B0503020204020204" charset="-122"/>
                        </a:rPr>
                        <a:t>（结尾）</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以上报告</a:t>
                      </a: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请审阅。</a:t>
                      </a:r>
                      <a:endPar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endPar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en-US" altLang="zh-CN"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endPar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tx2"/>
                        </a:buClr>
                        <a:buSzPct val="90000"/>
                        <a:buFont typeface="Symbol" panose="05050102010706020507" pitchFamily="18" charset="2"/>
                        <a:buNone/>
                      </a:pP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                                                                                                                        </a:t>
                      </a:r>
                      <a:r>
                        <a:rPr lang="en-US" sz="1800" b="1" dirty="0">
                          <a:ln>
                            <a:noFill/>
                          </a:ln>
                          <a:solidFill>
                            <a:srgbClr val="000000"/>
                          </a:solidFill>
                          <a:effectLst/>
                          <a:latin typeface="微软雅黑" panose="020B0503020204020204" charset="-122"/>
                          <a:ea typeface="微软雅黑" panose="020B0503020204020204" charset="-122"/>
                          <a:cs typeface="微软雅黑" panose="020B0503020204020204" charset="-122"/>
                          <a:sym typeface="+mn-ea"/>
                        </a:rPr>
                        <a:t>×××</a:t>
                      </a: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年</a:t>
                      </a: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月</a:t>
                      </a:r>
                      <a:r>
                        <a:rPr kumimoji="0" 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a:t>
                      </a:r>
                      <a:r>
                        <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rPr>
                        <a:t>日</a:t>
                      </a:r>
                      <a:endParaRPr kumimoji="0" lang="zh-CN" altLang="en-US" sz="1800" b="1" i="0" u="none" strike="noStrike" cap="none" normalizeH="0" baseline="0" dirty="0">
                        <a:ln>
                          <a:noFill/>
                        </a:ln>
                        <a:solidFill>
                          <a:srgbClr val="000000"/>
                        </a:solidFill>
                        <a:effectLst/>
                        <a:latin typeface="微软雅黑" panose="020B0503020204020204" charset="-122"/>
                        <a:ea typeface="微软雅黑" panose="020B0503020204020204" charset="-122"/>
                        <a:cs typeface="微软雅黑" panose="020B0503020204020204" charset="-122"/>
                      </a:endParaRPr>
                    </a:p>
                  </a:txBody>
                  <a:tcPr marL="91442" marR="91442" marT="45715" marB="4571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additive="base">
                                        <p:cTn id="7" dur="500" fill="hold"/>
                                        <p:tgtEl>
                                          <p:spTgt spid="46083"/>
                                        </p:tgtEl>
                                        <p:attrNameLst>
                                          <p:attrName>ppt_x</p:attrName>
                                        </p:attrNameLst>
                                      </p:cBhvr>
                                      <p:tavLst>
                                        <p:tav tm="0">
                                          <p:val>
                                            <p:strVal val="0-#ppt_w/2"/>
                                          </p:val>
                                        </p:tav>
                                        <p:tav tm="100000">
                                          <p:val>
                                            <p:strVal val="#ppt_x"/>
                                          </p:val>
                                        </p:tav>
                                      </p:tavLst>
                                    </p:anim>
                                    <p:anim calcmode="lin" valueType="num">
                                      <p:cBhvr additive="base">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报告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报告的写作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矩形: 圆角 25"/>
          <p:cNvSpPr/>
          <p:nvPr>
            <p:custDataLst>
              <p:tags r:id="rId3"/>
            </p:custDataLst>
          </p:nvPr>
        </p:nvSpPr>
        <p:spPr>
          <a:xfrm>
            <a:off x="874395" y="1635760"/>
            <a:ext cx="1080897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6" name="椭圆 15"/>
          <p:cNvSpPr/>
          <p:nvPr>
            <p:custDataLst>
              <p:tags r:id="rId4"/>
            </p:custDataLst>
          </p:nvPr>
        </p:nvSpPr>
        <p:spPr>
          <a:xfrm>
            <a:off x="1263650" y="2038350"/>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7" name="矩形 16"/>
          <p:cNvSpPr/>
          <p:nvPr>
            <p:custDataLst>
              <p:tags r:id="rId5"/>
            </p:custDataLst>
          </p:nvPr>
        </p:nvSpPr>
        <p:spPr>
          <a:xfrm>
            <a:off x="2145030" y="2213610"/>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报告的性质决定了报告必须坚持实事求是的原则，不管是汇报工作、反映问题还是答复询问，都要求客观、真实。</a:t>
            </a:r>
            <a:endPar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6"/>
            </p:custDataLst>
          </p:nvPr>
        </p:nvSpPr>
        <p:spPr>
          <a:xfrm>
            <a:off x="2145030" y="1686560"/>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实事求是</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9" name="矩形: 圆角 30"/>
          <p:cNvSpPr/>
          <p:nvPr>
            <p:custDataLst>
              <p:tags r:id="rId7"/>
            </p:custDataLst>
          </p:nvPr>
        </p:nvSpPr>
        <p:spPr>
          <a:xfrm>
            <a:off x="874395" y="3260725"/>
            <a:ext cx="10810800" cy="1398905"/>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20" name="椭圆 19"/>
          <p:cNvSpPr/>
          <p:nvPr>
            <p:custDataLst>
              <p:tags r:id="rId8"/>
            </p:custDataLst>
          </p:nvPr>
        </p:nvSpPr>
        <p:spPr>
          <a:xfrm>
            <a:off x="1263650" y="3663315"/>
            <a:ext cx="593725" cy="5937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21" name="矩形 20"/>
          <p:cNvSpPr/>
          <p:nvPr>
            <p:custDataLst>
              <p:tags r:id="rId9"/>
            </p:custDataLst>
          </p:nvPr>
        </p:nvSpPr>
        <p:spPr>
          <a:xfrm>
            <a:off x="2145030" y="3829685"/>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情况报告在内容上要求反映新事物、新问题和新情况，要有助于推进当前工作的开展，且要在解决某项问题之后立即报告。</a:t>
            </a: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10"/>
            </p:custDataLst>
          </p:nvPr>
        </p:nvSpPr>
        <p:spPr>
          <a:xfrm>
            <a:off x="2145030" y="3302635"/>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注意内容时效，上报及时</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
        <p:nvSpPr>
          <p:cNvPr id="36" name="矩形: 圆角 35"/>
          <p:cNvSpPr/>
          <p:nvPr>
            <p:custDataLst>
              <p:tags r:id="rId11"/>
            </p:custDataLst>
          </p:nvPr>
        </p:nvSpPr>
        <p:spPr>
          <a:xfrm>
            <a:off x="874395" y="4885690"/>
            <a:ext cx="1081080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23" name="椭圆 22"/>
          <p:cNvSpPr/>
          <p:nvPr>
            <p:custDataLst>
              <p:tags r:id="rId12"/>
            </p:custDataLst>
          </p:nvPr>
        </p:nvSpPr>
        <p:spPr>
          <a:xfrm>
            <a:off x="1263650" y="5288280"/>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4" name="矩形 23"/>
          <p:cNvSpPr/>
          <p:nvPr>
            <p:custDataLst>
              <p:tags r:id="rId13"/>
            </p:custDataLst>
          </p:nvPr>
        </p:nvSpPr>
        <p:spPr>
          <a:xfrm>
            <a:off x="2145030" y="5463540"/>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mn-ea"/>
              </a:rPr>
              <a:t>报告中不得夹带请示事项。向上级机关行文必须严格遵守这一禁止性行文规则。</a:t>
            </a:r>
            <a:endParaRPr lang="zh-CN" altLang="en-US" sz="160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8" name="矩形 27"/>
          <p:cNvSpPr/>
          <p:nvPr>
            <p:custDataLst>
              <p:tags r:id="rId14"/>
            </p:custDataLst>
          </p:nvPr>
        </p:nvSpPr>
        <p:spPr>
          <a:xfrm>
            <a:off x="2145030" y="4936490"/>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禁止涉及请示事项</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Tree>
    <p:custDataLst>
      <p:tags r:id="rId15"/>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Grp="1" noChangeArrowheads="1"/>
          </p:cNvSpPr>
          <p:nvPr>
            <p:ph type="body" idx="1"/>
          </p:nvPr>
        </p:nvSpPr>
        <p:spPr>
          <a:xfrm>
            <a:off x="508635" y="788670"/>
            <a:ext cx="11201400" cy="5129530"/>
          </a:xfrm>
          <a:solidFill>
            <a:schemeClr val="bg2"/>
          </a:solidFill>
        </p:spPr>
        <p:txBody>
          <a:bodyPr vert="horz" wrap="square" lIns="91440" tIns="45720" rIns="91440" bIns="45720" numCol="1" rtlCol="0" anchor="t" anchorCtr="0" compatLnSpc="1">
            <a:normAutofit fontScale="90000"/>
          </a:bodyPr>
          <a:lstStyle/>
          <a:p>
            <a:pPr marL="228600" marR="0" lvl="0" indent="-228600" algn="l" defTabSz="914400" rtl="0" fontAlgn="auto">
              <a:lnSpc>
                <a:spcPts val="2500"/>
              </a:lnSpc>
              <a:spcBef>
                <a:spcPts val="100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市应急管理局</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关于</a:t>
            </a:r>
            <a:r>
              <a:rPr lang="en-US" altLang="zh-CN"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区</a:t>
            </a:r>
            <a:r>
              <a:rPr lang="en-US" altLang="zh-CN"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百货大楼重大火灾事故的报告</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市人民政府</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230505" algn="l" defTabSz="914400" rtl="0" fontAlgn="auto">
              <a:lnSpc>
                <a:spcPts val="25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凌晨</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分，我市</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区</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百货大楼发生重大火灾，经过两个多小时的扑救，于</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明火全部扑灭。该大楼二层楼经营的商品以及柜台、货架、门窗等全部烧毁，直接经济损失达</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300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万元。造成此次重大火灾的直接原因，是二楼一个体裁剪户经二楼经理同意从总闸自接线路，夜间没断电导致电线起火。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230505" algn="l" defTabSz="914400" rtl="0" fontAlgn="auto">
              <a:lnSpc>
                <a:spcPts val="2500"/>
              </a:lnSpc>
              <a:spcBef>
                <a:spcPts val="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这次火灾的发生暴露了该大楼领导对安全管理工作极不重视，内部管理混乱，安全制度不健全，违章作业严重等问题，因而造成了惨重的经济损失，教训十分深刻。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230505" algn="l" defTabSz="914400" rtl="0" fontAlgn="auto">
              <a:lnSpc>
                <a:spcPts val="25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火灾发生后，</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我局</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十分重视，三次派人员到事故现场进行调查，并对事故进行认真处理，责令该</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百货大楼二楼经理刘</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停职检查，个体裁剪户李</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罚款</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元，并听候进一步处理。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230505" algn="l" defTabSz="914400" rtl="0" fontAlgn="auto">
              <a:lnSpc>
                <a:spcPts val="25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今后，我们要吸取教训，切实加强对安全工作的领导，尤其加强对零售企业的安全管理，及时消除各种不安全的因素和隐患，为企业创造良好的经营环境。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市应急管理局</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08635" y="7239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77240" y="101555"/>
            <a:ext cx="10800000" cy="720000"/>
          </a:xfrm>
        </p:spPr>
        <p:txBody>
          <a:bodyPr/>
          <a:lstStyle/>
          <a:p>
            <a:r>
              <a:rPr lang="zh-CN" altLang="en-US">
                <a:solidFill>
                  <a:schemeClr val="tx1"/>
                </a:solidFill>
                <a:latin typeface="微软雅黑" panose="020B0503020204020204" charset="-122"/>
                <a:ea typeface="微软雅黑" panose="020B0503020204020204" charset="-122"/>
              </a:rPr>
              <a:t>四、公文的</a:t>
            </a:r>
            <a:r>
              <a:rPr lang="zh-CN" altLang="en-US">
                <a:solidFill>
                  <a:schemeClr val="tx1"/>
                </a:solidFill>
                <a:latin typeface="微软雅黑" panose="020B0503020204020204" charset="-122"/>
                <a:ea typeface="微软雅黑" panose="020B0503020204020204" charset="-122"/>
              </a:rPr>
              <a:t>特点</a:t>
            </a:r>
            <a:endParaRPr lang="zh-CN" altLang="en-US">
              <a:solidFill>
                <a:schemeClr val="tx1"/>
              </a:solidFill>
              <a:latin typeface="微软雅黑" panose="020B0503020204020204" charset="-122"/>
              <a:ea typeface="微软雅黑" panose="020B0503020204020204" charset="-122"/>
            </a:endParaRPr>
          </a:p>
        </p:txBody>
      </p:sp>
      <p:sp>
        <p:nvSpPr>
          <p:cNvPr id="10" name="图形 17"/>
          <p:cNvSpPr/>
          <p:nvPr>
            <p:custDataLst>
              <p:tags r:id="rId2"/>
            </p:custDataLst>
          </p:nvPr>
        </p:nvSpPr>
        <p:spPr>
          <a:xfrm>
            <a:off x="8468344" y="2096115"/>
            <a:ext cx="1242876" cy="110989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8" name="图形 17"/>
          <p:cNvSpPr/>
          <p:nvPr>
            <p:custDataLst>
              <p:tags r:id="rId3"/>
            </p:custDataLst>
          </p:nvPr>
        </p:nvSpPr>
        <p:spPr>
          <a:xfrm>
            <a:off x="5658251" y="3059408"/>
            <a:ext cx="1305149" cy="1181251"/>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45" name="图形 9"/>
          <p:cNvSpPr/>
          <p:nvPr>
            <p:custDataLst>
              <p:tags r:id="rId4"/>
            </p:custDataLst>
          </p:nvPr>
        </p:nvSpPr>
        <p:spPr>
          <a:xfrm>
            <a:off x="541270" y="2053139"/>
            <a:ext cx="1098227" cy="980850"/>
          </a:xfrm>
          <a:custGeom>
            <a:avLst/>
            <a:gdLst>
              <a:gd name="connsiteX0" fmla="*/ 958463 w 1370981"/>
              <a:gd name="connsiteY0" fmla="*/ -1130 h 1224453"/>
              <a:gd name="connsiteX1" fmla="*/ 1078507 w 1370981"/>
              <a:gd name="connsiteY1" fmla="*/ 68177 h 1224453"/>
              <a:gd name="connsiteX2" fmla="*/ 1351945 w 1370981"/>
              <a:gd name="connsiteY2" fmla="*/ 541789 h 1224453"/>
              <a:gd name="connsiteX3" fmla="*/ 1351945 w 1370981"/>
              <a:gd name="connsiteY3" fmla="*/ 680404 h 1224453"/>
              <a:gd name="connsiteX4" fmla="*/ 1078507 w 1370981"/>
              <a:gd name="connsiteY4" fmla="*/ 1154016 h 1224453"/>
              <a:gd name="connsiteX5" fmla="*/ 958463 w 1370981"/>
              <a:gd name="connsiteY5" fmla="*/ 1223323 h 1224453"/>
              <a:gd name="connsiteX6" fmla="*/ 411586 w 1370981"/>
              <a:gd name="connsiteY6" fmla="*/ 1223323 h 1224453"/>
              <a:gd name="connsiteX7" fmla="*/ 291542 w 1370981"/>
              <a:gd name="connsiteY7" fmla="*/ 1154016 h 1224453"/>
              <a:gd name="connsiteX8" fmla="*/ 18104 w 1370981"/>
              <a:gd name="connsiteY8" fmla="*/ 680404 h 1224453"/>
              <a:gd name="connsiteX9" fmla="*/ 18104 w 1370981"/>
              <a:gd name="connsiteY9" fmla="*/ 541789 h 1224453"/>
              <a:gd name="connsiteX10" fmla="*/ 291542 w 1370981"/>
              <a:gd name="connsiteY10" fmla="*/ 68177 h 1224453"/>
              <a:gd name="connsiteX11" fmla="*/ 411586 w 1370981"/>
              <a:gd name="connsiteY11" fmla="*/ -1130 h 1224453"/>
              <a:gd name="connsiteX12" fmla="*/ 958463 w 1370981"/>
              <a:gd name="connsiteY12" fmla="*/ -1130 h 122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0981" h="1224453">
                <a:moveTo>
                  <a:pt x="958463" y="-1130"/>
                </a:moveTo>
                <a:cubicBezTo>
                  <a:pt x="1007986" y="-1130"/>
                  <a:pt x="1053750" y="25276"/>
                  <a:pt x="1078507" y="68177"/>
                </a:cubicBezTo>
                <a:lnTo>
                  <a:pt x="1351945" y="541789"/>
                </a:lnTo>
                <a:cubicBezTo>
                  <a:pt x="1376705" y="584690"/>
                  <a:pt x="1376705" y="637503"/>
                  <a:pt x="1351945" y="680404"/>
                </a:cubicBezTo>
                <a:lnTo>
                  <a:pt x="1078507" y="1154016"/>
                </a:lnTo>
                <a:cubicBezTo>
                  <a:pt x="1053750" y="1196917"/>
                  <a:pt x="1007986" y="1223323"/>
                  <a:pt x="958463" y="1223323"/>
                </a:cubicBezTo>
                <a:lnTo>
                  <a:pt x="411586" y="1223323"/>
                </a:lnTo>
                <a:cubicBezTo>
                  <a:pt x="362062" y="1223323"/>
                  <a:pt x="316299" y="1196917"/>
                  <a:pt x="291542" y="1154016"/>
                </a:cubicBezTo>
                <a:lnTo>
                  <a:pt x="18104" y="680404"/>
                </a:lnTo>
                <a:cubicBezTo>
                  <a:pt x="-6656" y="637503"/>
                  <a:pt x="-6656" y="584690"/>
                  <a:pt x="18104" y="541789"/>
                </a:cubicBezTo>
                <a:lnTo>
                  <a:pt x="291542" y="68177"/>
                </a:lnTo>
                <a:cubicBezTo>
                  <a:pt x="316299" y="25276"/>
                  <a:pt x="362062" y="-1130"/>
                  <a:pt x="411586" y="-1130"/>
                </a:cubicBezTo>
                <a:lnTo>
                  <a:pt x="958463" y="-1130"/>
                </a:lnTo>
                <a:close/>
              </a:path>
            </a:pathLst>
          </a:custGeom>
          <a:noFill/>
          <a:ln w="9525" cap="flat">
            <a:solidFill>
              <a:schemeClr val="tx2">
                <a:lumMod val="50000"/>
                <a:lumOff val="50000"/>
                <a:alpha val="10000"/>
              </a:schemeClr>
            </a:solidFill>
            <a:prstDash val="solid"/>
            <a:miter/>
          </a:ln>
        </p:spPr>
        <p:txBody>
          <a:bodyPr rtlCol="0" anchor="ctr">
            <a:noAutofit/>
          </a:bodyPr>
          <a:p>
            <a:endParaRPr lang="zh-CN" altLang="en-US">
              <a:solidFill>
                <a:schemeClr val="tx1"/>
              </a:solidFill>
            </a:endParaRPr>
          </a:p>
        </p:txBody>
      </p:sp>
      <p:sp>
        <p:nvSpPr>
          <p:cNvPr id="44" name="图形 14"/>
          <p:cNvSpPr/>
          <p:nvPr>
            <p:custDataLst>
              <p:tags r:id="rId5"/>
            </p:custDataLst>
          </p:nvPr>
        </p:nvSpPr>
        <p:spPr>
          <a:xfrm>
            <a:off x="1118633" y="1644912"/>
            <a:ext cx="1735589" cy="1561542"/>
          </a:xfrm>
          <a:custGeom>
            <a:avLst/>
            <a:gdLst>
              <a:gd name="connsiteX0" fmla="*/ 1407114 w 2012417"/>
              <a:gd name="connsiteY0" fmla="*/ -1130 h 1797334"/>
              <a:gd name="connsiteX1" fmla="*/ 1583322 w 2012417"/>
              <a:gd name="connsiteY1" fmla="*/ 100604 h 1797334"/>
              <a:gd name="connsiteX2" fmla="*/ 1984693 w 2012417"/>
              <a:gd name="connsiteY2" fmla="*/ 795803 h 1797334"/>
              <a:gd name="connsiteX3" fmla="*/ 1984693 w 2012417"/>
              <a:gd name="connsiteY3" fmla="*/ 999271 h 1797334"/>
              <a:gd name="connsiteX4" fmla="*/ 1583322 w 2012417"/>
              <a:gd name="connsiteY4" fmla="*/ 1694471 h 1797334"/>
              <a:gd name="connsiteX5" fmla="*/ 1407114 w 2012417"/>
              <a:gd name="connsiteY5" fmla="*/ 1796205 h 1797334"/>
              <a:gd name="connsiteX6" fmla="*/ 604372 w 2012417"/>
              <a:gd name="connsiteY6" fmla="*/ 1796205 h 1797334"/>
              <a:gd name="connsiteX7" fmla="*/ 428163 w 2012417"/>
              <a:gd name="connsiteY7" fmla="*/ 1694471 h 1797334"/>
              <a:gd name="connsiteX8" fmla="*/ 26792 w 2012417"/>
              <a:gd name="connsiteY8" fmla="*/ 999271 h 1797334"/>
              <a:gd name="connsiteX9" fmla="*/ 26792 w 2012417"/>
              <a:gd name="connsiteY9" fmla="*/ 795803 h 1797334"/>
              <a:gd name="connsiteX10" fmla="*/ 428163 w 2012417"/>
              <a:gd name="connsiteY10" fmla="*/ 100604 h 1797334"/>
              <a:gd name="connsiteX11" fmla="*/ 604372 w 2012417"/>
              <a:gd name="connsiteY11" fmla="*/ -1130 h 1797334"/>
              <a:gd name="connsiteX12" fmla="*/ 1407114 w 2012417"/>
              <a:gd name="connsiteY12" fmla="*/ -1130 h 1797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2417" h="1797334">
                <a:moveTo>
                  <a:pt x="1407114" y="-1130"/>
                </a:moveTo>
                <a:cubicBezTo>
                  <a:pt x="1479808" y="-1130"/>
                  <a:pt x="1546983" y="37630"/>
                  <a:pt x="1583322" y="100604"/>
                </a:cubicBezTo>
                <a:lnTo>
                  <a:pt x="1984693" y="795803"/>
                </a:lnTo>
                <a:cubicBezTo>
                  <a:pt x="2021038" y="858777"/>
                  <a:pt x="2021038" y="936298"/>
                  <a:pt x="1984693" y="999271"/>
                </a:cubicBezTo>
                <a:lnTo>
                  <a:pt x="1583322" y="1694471"/>
                </a:lnTo>
                <a:cubicBezTo>
                  <a:pt x="1546983" y="1757444"/>
                  <a:pt x="1479808" y="1796205"/>
                  <a:pt x="1407114" y="1796205"/>
                </a:cubicBezTo>
                <a:lnTo>
                  <a:pt x="604372" y="1796205"/>
                </a:lnTo>
                <a:cubicBezTo>
                  <a:pt x="531677" y="1796205"/>
                  <a:pt x="464503" y="1757444"/>
                  <a:pt x="428163" y="1694471"/>
                </a:cubicBezTo>
                <a:lnTo>
                  <a:pt x="26792" y="999271"/>
                </a:lnTo>
                <a:cubicBezTo>
                  <a:pt x="-9552" y="936298"/>
                  <a:pt x="-9552" y="858777"/>
                  <a:pt x="26792" y="795803"/>
                </a:cubicBezTo>
                <a:lnTo>
                  <a:pt x="428163" y="100604"/>
                </a:lnTo>
                <a:cubicBezTo>
                  <a:pt x="464503" y="37630"/>
                  <a:pt x="531677" y="-1130"/>
                  <a:pt x="604372" y="-1130"/>
                </a:cubicBezTo>
                <a:lnTo>
                  <a:pt x="1407114"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25" name="图形 17"/>
          <p:cNvSpPr/>
          <p:nvPr>
            <p:custDataLst>
              <p:tags r:id="rId6"/>
            </p:custDataLst>
          </p:nvPr>
        </p:nvSpPr>
        <p:spPr>
          <a:xfrm>
            <a:off x="780159" y="4888693"/>
            <a:ext cx="1242876" cy="110989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47" name="图形 17"/>
          <p:cNvSpPr/>
          <p:nvPr>
            <p:custDataLst>
              <p:tags r:id="rId7"/>
            </p:custDataLst>
          </p:nvPr>
        </p:nvSpPr>
        <p:spPr>
          <a:xfrm>
            <a:off x="5575798" y="3647295"/>
            <a:ext cx="2575554" cy="236728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5875" cap="flat">
            <a:solidFill>
              <a:schemeClr val="tx2">
                <a:lumMod val="50000"/>
                <a:lumOff val="50000"/>
                <a:alpha val="20000"/>
              </a:schemeClr>
            </a:solidFill>
            <a:prstDash val="solid"/>
            <a:miter/>
          </a:ln>
        </p:spPr>
        <p:txBody>
          <a:bodyPr rtlCol="0" anchor="ctr">
            <a:noAutofit/>
          </a:bodyPr>
          <a:p>
            <a:endParaRPr lang="zh-CN" altLang="en-US">
              <a:solidFill>
                <a:schemeClr val="tx1"/>
              </a:solidFill>
            </a:endParaRPr>
          </a:p>
        </p:txBody>
      </p:sp>
      <p:sp>
        <p:nvSpPr>
          <p:cNvPr id="48" name="图形 17"/>
          <p:cNvSpPr>
            <a:spLocks noChangeAspect="1"/>
          </p:cNvSpPr>
          <p:nvPr>
            <p:custDataLst>
              <p:tags r:id="rId8"/>
            </p:custDataLst>
          </p:nvPr>
        </p:nvSpPr>
        <p:spPr>
          <a:xfrm>
            <a:off x="8883076" y="2931658"/>
            <a:ext cx="2280640" cy="20962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endParaRPr lang="zh-CN" altLang="en-US">
              <a:solidFill>
                <a:schemeClr val="tx1"/>
              </a:solidFill>
            </a:endParaRPr>
          </a:p>
        </p:txBody>
      </p:sp>
      <p:sp>
        <p:nvSpPr>
          <p:cNvPr id="49" name="图形 17"/>
          <p:cNvSpPr/>
          <p:nvPr>
            <p:custDataLst>
              <p:tags r:id="rId9"/>
            </p:custDataLst>
          </p:nvPr>
        </p:nvSpPr>
        <p:spPr>
          <a:xfrm>
            <a:off x="8460370" y="4691703"/>
            <a:ext cx="1206389" cy="1108833"/>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0" name="图形 17"/>
          <p:cNvSpPr/>
          <p:nvPr>
            <p:custDataLst>
              <p:tags r:id="rId10"/>
            </p:custDataLst>
          </p:nvPr>
        </p:nvSpPr>
        <p:spPr>
          <a:xfrm>
            <a:off x="11004692" y="4823627"/>
            <a:ext cx="714393" cy="65662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1" name="图形 17"/>
          <p:cNvSpPr/>
          <p:nvPr>
            <p:custDataLst>
              <p:tags r:id="rId11"/>
            </p:custDataLst>
          </p:nvPr>
        </p:nvSpPr>
        <p:spPr>
          <a:xfrm>
            <a:off x="9966868" y="1586196"/>
            <a:ext cx="1602751" cy="1473144"/>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3" name="图形 17"/>
          <p:cNvSpPr/>
          <p:nvPr>
            <p:custDataLst>
              <p:tags r:id="rId12"/>
            </p:custDataLst>
          </p:nvPr>
        </p:nvSpPr>
        <p:spPr>
          <a:xfrm>
            <a:off x="6422399" y="1734799"/>
            <a:ext cx="914642" cy="84069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1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4" name="图形 17"/>
          <p:cNvSpPr/>
          <p:nvPr>
            <p:custDataLst>
              <p:tags r:id="rId13"/>
            </p:custDataLst>
          </p:nvPr>
        </p:nvSpPr>
        <p:spPr>
          <a:xfrm>
            <a:off x="4168228" y="3642574"/>
            <a:ext cx="845882" cy="777770"/>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5" name="图形 17"/>
          <p:cNvSpPr/>
          <p:nvPr>
            <p:custDataLst>
              <p:tags r:id="rId14"/>
            </p:custDataLst>
          </p:nvPr>
        </p:nvSpPr>
        <p:spPr>
          <a:xfrm>
            <a:off x="3314565" y="4266052"/>
            <a:ext cx="1667974" cy="1533093"/>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12700" cap="flat">
            <a:solidFill>
              <a:schemeClr val="tx2">
                <a:lumMod val="50000"/>
                <a:lumOff val="50000"/>
                <a:alpha val="2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endParaRPr>
          </a:p>
        </p:txBody>
      </p:sp>
      <p:sp>
        <p:nvSpPr>
          <p:cNvPr id="56" name="图形 17"/>
          <p:cNvSpPr>
            <a:spLocks noChangeAspect="1"/>
          </p:cNvSpPr>
          <p:nvPr>
            <p:custDataLst>
              <p:tags r:id="rId15"/>
            </p:custDataLst>
          </p:nvPr>
        </p:nvSpPr>
        <p:spPr>
          <a:xfrm>
            <a:off x="1682508" y="3037961"/>
            <a:ext cx="2280639" cy="20962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p>
            <a:endParaRPr lang="zh-CN" altLang="en-US">
              <a:solidFill>
                <a:schemeClr val="tx1"/>
              </a:solidFill>
            </a:endParaRPr>
          </a:p>
        </p:txBody>
      </p:sp>
      <p:sp>
        <p:nvSpPr>
          <p:cNvPr id="59" name="图形 17"/>
          <p:cNvSpPr/>
          <p:nvPr>
            <p:custDataLst>
              <p:tags r:id="rId16"/>
            </p:custDataLst>
          </p:nvPr>
        </p:nvSpPr>
        <p:spPr>
          <a:xfrm>
            <a:off x="5753593" y="3826597"/>
            <a:ext cx="2219963" cy="2008676"/>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olidFill>
                <a:schemeClr val="tx1"/>
              </a:solidFill>
              <a:sym typeface="+mn-ea"/>
            </a:endParaRPr>
          </a:p>
        </p:txBody>
      </p:sp>
      <p:sp>
        <p:nvSpPr>
          <p:cNvPr id="60" name="图形 17"/>
          <p:cNvSpPr/>
          <p:nvPr>
            <p:custDataLst>
              <p:tags r:id="rId17"/>
            </p:custDataLst>
          </p:nvPr>
        </p:nvSpPr>
        <p:spPr>
          <a:xfrm>
            <a:off x="6893971" y="1355410"/>
            <a:ext cx="1989036" cy="1799727"/>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alpha val="100000"/>
                </a:schemeClr>
              </a:gs>
              <a:gs pos="50000">
                <a:schemeClr val="accent2">
                  <a:lumMod val="90000"/>
                  <a:lumOff val="10000"/>
                  <a:alpha val="100000"/>
                </a:schemeClr>
              </a:gs>
              <a:gs pos="100000">
                <a:schemeClr val="accent2">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olidFill>
                <a:schemeClr val="tx1"/>
              </a:solidFill>
              <a:sym typeface="+mn-ea"/>
            </a:endParaRPr>
          </a:p>
        </p:txBody>
      </p:sp>
      <p:sp>
        <p:nvSpPr>
          <p:cNvPr id="3" name="图形 17"/>
          <p:cNvSpPr/>
          <p:nvPr>
            <p:custDataLst>
              <p:tags r:id="rId18"/>
            </p:custDataLst>
          </p:nvPr>
        </p:nvSpPr>
        <p:spPr>
          <a:xfrm>
            <a:off x="9037994" y="3090297"/>
            <a:ext cx="1948197" cy="176277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1">
                  <a:lumMod val="95000"/>
                  <a:alpha val="100000"/>
                </a:schemeClr>
              </a:gs>
              <a:gs pos="50000">
                <a:schemeClr val="accent1">
                  <a:lumMod val="90000"/>
                  <a:lumOff val="10000"/>
                  <a:alpha val="100000"/>
                </a:schemeClr>
              </a:gs>
              <a:gs pos="100000">
                <a:schemeClr val="accent1">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1">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2" name="图片 3" descr="拼图"/>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rot="16200000">
            <a:off x="2528623" y="3484239"/>
            <a:ext cx="588411" cy="588411"/>
          </a:xfrm>
          <a:prstGeom prst="rect">
            <a:avLst/>
          </a:prstGeom>
        </p:spPr>
      </p:pic>
      <p:sp>
        <p:nvSpPr>
          <p:cNvPr id="66" name="标题"/>
          <p:cNvSpPr txBox="1"/>
          <p:nvPr>
            <p:custDataLst>
              <p:tags r:id="rId22"/>
            </p:custDataLst>
          </p:nvPr>
        </p:nvSpPr>
        <p:spPr>
          <a:xfrm>
            <a:off x="1906239" y="4130383"/>
            <a:ext cx="1833177" cy="772290"/>
          </a:xfrm>
          <a:prstGeom prst="rect">
            <a:avLst/>
          </a:prstGeom>
          <a:noFill/>
        </p:spPr>
        <p:txBody>
          <a:bodyPr wrap="square" lIns="0" tIns="0" rIns="0" bIns="0" rtlCol="0" anchor="t" anchorCtr="0">
            <a:normAutofit/>
          </a:bodyPr>
          <a:p>
            <a:pPr algn="ct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rPr>
              <a:t>一</a:t>
            </a: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rPr>
              <a:t>作者的法定性</a:t>
            </a:r>
            <a:endPar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9" name="标题"/>
          <p:cNvSpPr txBox="1"/>
          <p:nvPr>
            <p:custDataLst>
              <p:tags r:id="rId23"/>
            </p:custDataLst>
          </p:nvPr>
        </p:nvSpPr>
        <p:spPr>
          <a:xfrm>
            <a:off x="5998881" y="4853015"/>
            <a:ext cx="1729387" cy="772290"/>
          </a:xfrm>
          <a:prstGeom prst="rect">
            <a:avLst/>
          </a:prstGeom>
          <a:noFill/>
        </p:spPr>
        <p:txBody>
          <a:bodyPr wrap="square" lIns="0" tIns="0" rIns="0" bIns="0" rtlCol="0" anchor="t" anchorCtr="0">
            <a:normAutofit/>
          </a:bodyPr>
          <a:p>
            <a:pPr algn="ct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五</a:t>
            </a: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创制的时效性</a:t>
            </a:r>
            <a:endPar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70" name="标题"/>
          <p:cNvSpPr txBox="1"/>
          <p:nvPr>
            <p:custDataLst>
              <p:tags r:id="rId24"/>
            </p:custDataLst>
          </p:nvPr>
        </p:nvSpPr>
        <p:spPr>
          <a:xfrm>
            <a:off x="7023795" y="2284233"/>
            <a:ext cx="1729387" cy="772290"/>
          </a:xfrm>
          <a:prstGeom prst="rect">
            <a:avLst/>
          </a:prstGeom>
          <a:noFill/>
        </p:spPr>
        <p:txBody>
          <a:bodyPr wrap="square" lIns="0" tIns="0" rIns="0" bIns="0" rtlCol="0" anchor="t" anchorCtr="0">
            <a:normAutofit/>
          </a:bodyPr>
          <a:p>
            <a:pPr algn="ct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三</a:t>
            </a: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体式的规范性</a:t>
            </a:r>
            <a:endPar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6" name="标题"/>
          <p:cNvSpPr txBox="1"/>
          <p:nvPr>
            <p:custDataLst>
              <p:tags r:id="rId25"/>
            </p:custDataLst>
          </p:nvPr>
        </p:nvSpPr>
        <p:spPr>
          <a:xfrm>
            <a:off x="9147399" y="4003241"/>
            <a:ext cx="1729387" cy="772290"/>
          </a:xfrm>
          <a:prstGeom prst="rect">
            <a:avLst/>
          </a:prstGeom>
          <a:noFill/>
        </p:spPr>
        <p:txBody>
          <a:bodyPr wrap="square" lIns="0" tIns="0" rIns="0" bIns="0" rtlCol="0" anchor="t" anchorCtr="0">
            <a:normAutofit/>
          </a:bodyPr>
          <a:p>
            <a:pPr algn="ct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四</a:t>
            </a: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sym typeface="+mn-ea"/>
              </a:rPr>
              <a:t>制发的程序性</a:t>
            </a:r>
            <a:endPar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57" name="图形 17"/>
          <p:cNvSpPr>
            <a:spLocks noChangeAspect="1"/>
          </p:cNvSpPr>
          <p:nvPr>
            <p:custDataLst>
              <p:tags r:id="rId26"/>
            </p:custDataLst>
          </p:nvPr>
        </p:nvSpPr>
        <p:spPr>
          <a:xfrm>
            <a:off x="3923026" y="1535653"/>
            <a:ext cx="2032322" cy="1839015"/>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gradFill>
            <a:gsLst>
              <a:gs pos="0">
                <a:schemeClr val="accent2">
                  <a:lumMod val="95000"/>
                  <a:alpha val="100000"/>
                </a:schemeClr>
              </a:gs>
              <a:gs pos="50000">
                <a:schemeClr val="accent2">
                  <a:lumMod val="90000"/>
                  <a:lumOff val="10000"/>
                  <a:alpha val="100000"/>
                </a:schemeClr>
              </a:gs>
              <a:gs pos="100000">
                <a:schemeClr val="accent2">
                  <a:lumMod val="50000"/>
                  <a:lumOff val="50000"/>
                  <a:alpha val="100000"/>
                </a:schemeClr>
              </a:gs>
            </a:gsLst>
            <a:lin ang="18900000" scaled="0"/>
          </a:gradFill>
          <a:ln w="9525" cap="flat">
            <a:noFill/>
            <a:prstDash val="solid"/>
            <a:miter/>
          </a:ln>
          <a:effectLst>
            <a:outerShdw blurRad="127000" dist="127000" dir="7200000" sx="101000" sy="101000" algn="tr" rotWithShape="0">
              <a:schemeClr val="accent2">
                <a:alpha val="20000"/>
              </a:schemeClr>
            </a:outerShdw>
          </a:effectLst>
        </p:spPr>
        <p:txBody>
          <a:bodyPr rtlCol="0" anchor="ctr">
            <a:noAutofit/>
          </a:bodyPr>
          <a:p>
            <a:pPr lvl="0" algn="l">
              <a:buClrTx/>
              <a:buSzTx/>
              <a:buFontTx/>
            </a:pPr>
            <a:endParaRPr lang="zh-CN" altLang="en-US">
              <a:solidFill>
                <a:schemeClr val="tx1"/>
              </a:solidFill>
              <a:sym typeface="+mn-ea"/>
            </a:endParaRPr>
          </a:p>
        </p:txBody>
      </p:sp>
      <p:pic>
        <p:nvPicPr>
          <p:cNvPr id="63" name="图片 8" descr="设置"/>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718310" y="1928755"/>
            <a:ext cx="441104" cy="441104"/>
          </a:xfrm>
          <a:prstGeom prst="rect">
            <a:avLst/>
          </a:prstGeom>
        </p:spPr>
      </p:pic>
      <p:sp>
        <p:nvSpPr>
          <p:cNvPr id="67" name="标题"/>
          <p:cNvSpPr txBox="1"/>
          <p:nvPr>
            <p:custDataLst>
              <p:tags r:id="rId30"/>
            </p:custDataLst>
          </p:nvPr>
        </p:nvSpPr>
        <p:spPr>
          <a:xfrm>
            <a:off x="4074169" y="2511920"/>
            <a:ext cx="1729387" cy="772290"/>
          </a:xfrm>
          <a:prstGeom prst="rect">
            <a:avLst/>
          </a:prstGeom>
          <a:noFill/>
        </p:spPr>
        <p:txBody>
          <a:bodyPr wrap="square" lIns="0" tIns="0" rIns="0" bIns="0" rtlCol="0" anchor="t" anchorCtr="0">
            <a:normAutofit/>
          </a:bodyPr>
          <a:p>
            <a:pPr algn="ct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rPr>
              <a:t>二</a:t>
            </a:r>
            <a:r>
              <a:rPr lang="en-US" altLang="zh-CN" sz="2400" b="1" spc="300" dirty="0">
                <a:solidFill>
                  <a:srgbClr val="FFFFFF"/>
                </a:solidFill>
                <a:latin typeface="微软雅黑" panose="020B0503020204020204" charset="-122"/>
                <a:ea typeface="微软雅黑" panose="020B0503020204020204" charset="-122"/>
                <a:cs typeface="微软雅黑" panose="020B0503020204020204" charset="-122"/>
              </a:rPr>
              <a:t>)</a:t>
            </a:r>
            <a:r>
              <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rPr>
              <a:t>效力的权威性</a:t>
            </a:r>
            <a:endParaRPr lang="zh-CN" altLang="en-US" sz="2400" b="1" spc="300" dirty="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7" name="图形 17"/>
          <p:cNvSpPr>
            <a:spLocks noChangeAspect="1"/>
          </p:cNvSpPr>
          <p:nvPr>
            <p:custDataLst>
              <p:tags r:id="rId31"/>
            </p:custDataLst>
          </p:nvPr>
        </p:nvSpPr>
        <p:spPr>
          <a:xfrm>
            <a:off x="3766693" y="1394240"/>
            <a:ext cx="2343690" cy="2121192"/>
          </a:xfrm>
          <a:custGeom>
            <a:avLst/>
            <a:gdLst>
              <a:gd name="connsiteX0" fmla="*/ 1029010 w 1471843"/>
              <a:gd name="connsiteY0" fmla="*/ -1130 h 1314537"/>
              <a:gd name="connsiteX1" fmla="*/ 1157886 w 1471843"/>
              <a:gd name="connsiteY1" fmla="*/ 73276 h 1314537"/>
              <a:gd name="connsiteX2" fmla="*/ 1451441 w 1471843"/>
              <a:gd name="connsiteY2" fmla="*/ 581732 h 1314537"/>
              <a:gd name="connsiteX3" fmla="*/ 1451441 w 1471843"/>
              <a:gd name="connsiteY3" fmla="*/ 730545 h 1314537"/>
              <a:gd name="connsiteX4" fmla="*/ 1157886 w 1471843"/>
              <a:gd name="connsiteY4" fmla="*/ 1239001 h 1314537"/>
              <a:gd name="connsiteX5" fmla="*/ 1029010 w 1471843"/>
              <a:gd name="connsiteY5" fmla="*/ 1313407 h 1314537"/>
              <a:gd name="connsiteX6" fmla="*/ 441900 w 1471843"/>
              <a:gd name="connsiteY6" fmla="*/ 1313407 h 1314537"/>
              <a:gd name="connsiteX7" fmla="*/ 313025 w 1471843"/>
              <a:gd name="connsiteY7" fmla="*/ 1239001 h 1314537"/>
              <a:gd name="connsiteX8" fmla="*/ 19470 w 1471843"/>
              <a:gd name="connsiteY8" fmla="*/ 730545 h 1314537"/>
              <a:gd name="connsiteX9" fmla="*/ 19470 w 1471843"/>
              <a:gd name="connsiteY9" fmla="*/ 581732 h 1314537"/>
              <a:gd name="connsiteX10" fmla="*/ 313025 w 1471843"/>
              <a:gd name="connsiteY10" fmla="*/ 73276 h 1314537"/>
              <a:gd name="connsiteX11" fmla="*/ 441900 w 1471843"/>
              <a:gd name="connsiteY11" fmla="*/ -1130 h 1314537"/>
              <a:gd name="connsiteX12" fmla="*/ 1029010 w 1471843"/>
              <a:gd name="connsiteY12" fmla="*/ -1130 h 1314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843" h="1314537">
                <a:moveTo>
                  <a:pt x="1029010" y="-1130"/>
                </a:moveTo>
                <a:cubicBezTo>
                  <a:pt x="1082178" y="-1130"/>
                  <a:pt x="1131308" y="27218"/>
                  <a:pt x="1157886" y="73276"/>
                </a:cubicBezTo>
                <a:lnTo>
                  <a:pt x="1451441" y="581732"/>
                </a:lnTo>
                <a:cubicBezTo>
                  <a:pt x="1478023" y="627790"/>
                  <a:pt x="1478023" y="684487"/>
                  <a:pt x="1451441" y="730545"/>
                </a:cubicBezTo>
                <a:lnTo>
                  <a:pt x="1157886" y="1239001"/>
                </a:lnTo>
                <a:cubicBezTo>
                  <a:pt x="1131308" y="1285058"/>
                  <a:pt x="1082178" y="1313407"/>
                  <a:pt x="1029010" y="1313407"/>
                </a:cubicBezTo>
                <a:lnTo>
                  <a:pt x="441900" y="1313407"/>
                </a:lnTo>
                <a:cubicBezTo>
                  <a:pt x="388733" y="1313407"/>
                  <a:pt x="339603" y="1285058"/>
                  <a:pt x="313025" y="1239001"/>
                </a:cubicBezTo>
                <a:lnTo>
                  <a:pt x="19470" y="730545"/>
                </a:lnTo>
                <a:cubicBezTo>
                  <a:pt x="-7112" y="684487"/>
                  <a:pt x="-7112" y="627790"/>
                  <a:pt x="19470" y="581732"/>
                </a:cubicBezTo>
                <a:lnTo>
                  <a:pt x="313025" y="73276"/>
                </a:lnTo>
                <a:cubicBezTo>
                  <a:pt x="339603" y="27218"/>
                  <a:pt x="388733" y="-1130"/>
                  <a:pt x="441900" y="-1130"/>
                </a:cubicBezTo>
                <a:lnTo>
                  <a:pt x="1029010" y="-1130"/>
                </a:lnTo>
                <a:close/>
              </a:path>
            </a:pathLst>
          </a:custGeom>
          <a:noFill/>
          <a:ln w="9525" cap="flat">
            <a:solidFill>
              <a:schemeClr val="tx2">
                <a:lumMod val="50000"/>
                <a:lumOff val="50000"/>
                <a:alpha val="15000"/>
              </a:schemeClr>
            </a:solidFill>
            <a:prstDash val="solid"/>
            <a:miter/>
          </a:ln>
        </p:spPr>
        <p:txBody>
          <a:bodyPr rtlCol="0" anchor="ctr">
            <a:noAutofit/>
          </a:bodyPr>
          <a:p>
            <a:pPr lvl="0" algn="l">
              <a:buClrTx/>
              <a:buSzTx/>
              <a:buFontTx/>
            </a:pPr>
            <a:endParaRPr lang="zh-CN" altLang="en-US">
              <a:solidFill>
                <a:schemeClr val="tx1"/>
              </a:solidFill>
              <a:sym typeface="+mn-ea"/>
            </a:endParaRPr>
          </a:p>
        </p:txBody>
      </p:sp>
      <p:pic>
        <p:nvPicPr>
          <p:cNvPr id="73" name="图片 42" descr="作业批改"/>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661309" y="4296446"/>
            <a:ext cx="404533" cy="404533"/>
          </a:xfrm>
          <a:prstGeom prst="rect">
            <a:avLst/>
          </a:prstGeom>
        </p:spPr>
      </p:pic>
      <p:pic>
        <p:nvPicPr>
          <p:cNvPr id="14" name="图片 41" descr="人"/>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667835" y="1682904"/>
            <a:ext cx="441308" cy="441308"/>
          </a:xfrm>
          <a:prstGeom prst="rect">
            <a:avLst/>
          </a:prstGeom>
        </p:spPr>
      </p:pic>
      <p:pic>
        <p:nvPicPr>
          <p:cNvPr id="15" name="图片 22" descr="条形图"/>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9754663" y="3374668"/>
            <a:ext cx="514860" cy="514860"/>
          </a:xfrm>
          <a:prstGeom prst="rect">
            <a:avLst/>
          </a:prstGeom>
        </p:spPr>
      </p:pic>
    </p:spTree>
    <p:custDataLst>
      <p:tags r:id="rId4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3"/>
          <p:cNvSpPr>
            <a:spLocks noGrp="1" noChangeArrowheads="1"/>
          </p:cNvSpPr>
          <p:nvPr>
            <p:ph type="body" idx="1"/>
          </p:nvPr>
        </p:nvSpPr>
        <p:spPr>
          <a:xfrm>
            <a:off x="638810" y="593090"/>
            <a:ext cx="11022965" cy="5949315"/>
          </a:xfrm>
          <a:solidFill>
            <a:schemeClr val="bg2"/>
          </a:solidFill>
        </p:spPr>
        <p:txBody>
          <a:bodyPr vert="horz" wrap="square" lIns="91440" tIns="45720" rIns="91440" bIns="45720" numCol="1" rtlCol="0" anchor="t" anchorCtr="0" compatLnSpc="1">
            <a:normAutofit/>
          </a:bodyPr>
          <a:lstStyle/>
          <a:p>
            <a:pPr marL="228600" marR="0" lvl="0" indent="-228600" algn="ctr" defTabSz="914400" rtl="0" fontAlgn="auto">
              <a:lnSpc>
                <a:spcPts val="2500"/>
              </a:lnSpc>
              <a:spcBef>
                <a:spcPts val="100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关于张</a:t>
            </a:r>
            <a:r>
              <a:rPr kumimoji="0" lang="en-US" altLang="zh-CN"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同志职称评定问题的答复报告</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市人民政府办公室： </a:t>
            </a:r>
            <a:b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b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接市办</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日查询我单位张</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同志有关职称评定情况的通知后，我们立即进行了调查。现将有关情况报告如下：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同志是我集团二分厂工程师。该同志</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1962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年起曾在</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工学院受过四年函授教育，学习了有关课程。由于“文革”而未能取得学历证明。因缺乏学历证明，在今年上半年职称评定时，根据上级有关文件精神，我单位职称评委会决定暂缓向上一级职称评委会推荐评定他的高级工程师职称，待取得学历证明后补办。该同志认为这是刁难，因而向市政府提出了申诉。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接到市政府办公厅查询通知后，我们专程派人去</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工程学院查核有关材料，得到</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工程学院的支持，正式出具了该同志的学历证明。现在，我集团公司职称评委会已为</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同志专门补办了有关评定高级工程师的推荐手续，并向该同志说明了情况。对此，他本人已表示满意。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5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特此报告。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5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5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集团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endPar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a:p>
            <a:pPr marL="228600" marR="0" lvl="0" indent="-228600" algn="r" defTabSz="914400" rtl="0" fontAlgn="auto">
              <a:lnSpc>
                <a:spcPts val="25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500"/>
              </a:lnSpc>
              <a:spcBef>
                <a:spcPts val="1000"/>
              </a:spcBef>
              <a:spcAft>
                <a:spcPts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7208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Rectangle 3"/>
          <p:cNvSpPr>
            <a:spLocks noGrp="1"/>
          </p:cNvSpPr>
          <p:nvPr>
            <p:ph type="body" idx="4294967295"/>
          </p:nvPr>
        </p:nvSpPr>
        <p:spPr>
          <a:xfrm>
            <a:off x="1370330" y="1013460"/>
            <a:ext cx="9601200" cy="4729480"/>
          </a:xfrm>
          <a:solidFill>
            <a:schemeClr val="bg2"/>
          </a:solidFill>
        </p:spPr>
        <p:txBody>
          <a:bodyPr vert="horz" wrap="square" lIns="91440" tIns="45720" rIns="91440" bIns="45720" anchor="t" anchorCtr="0">
            <a:normAutofit fontScale="90000"/>
          </a:bodyPr>
          <a:p>
            <a:pPr algn="ctr" fontAlgn="auto">
              <a:lnSpc>
                <a:spcPct val="150000"/>
              </a:lnSpc>
              <a:buFontTx/>
              <a:buNone/>
            </a:pPr>
            <a:r>
              <a:rPr lang="zh-CN" altLang="zh-CN" sz="2000" b="1" dirty="0">
                <a:latin typeface="微软雅黑" panose="020B0503020204020204" charset="-122"/>
                <a:ea typeface="微软雅黑" panose="020B0503020204020204" charset="-122"/>
                <a:cs typeface="微软雅黑" panose="020B0503020204020204" charset="-122"/>
              </a:rPr>
              <a:t>××</a:t>
            </a:r>
            <a:r>
              <a:rPr lang="zh-CN" altLang="en-US" sz="2000" b="1" dirty="0">
                <a:latin typeface="微软雅黑" panose="020B0503020204020204" charset="-122"/>
                <a:ea typeface="微软雅黑" panose="020B0503020204020204" charset="-122"/>
                <a:cs typeface="微软雅黑" panose="020B0503020204020204" charset="-122"/>
              </a:rPr>
              <a:t>县人民政府关于报送</a:t>
            </a:r>
            <a:endParaRPr lang="en-US" altLang="zh-CN" sz="2000" b="1" dirty="0">
              <a:latin typeface="微软雅黑" panose="020B0503020204020204" charset="-122"/>
              <a:ea typeface="微软雅黑" panose="020B0503020204020204" charset="-122"/>
              <a:cs typeface="微软雅黑" panose="020B0503020204020204" charset="-122"/>
            </a:endParaRPr>
          </a:p>
          <a:p>
            <a:pPr algn="ctr" fontAlgn="auto">
              <a:lnSpc>
                <a:spcPct val="150000"/>
              </a:lnSpc>
              <a:buFontTx/>
              <a:buNone/>
            </a:pPr>
            <a:r>
              <a:rPr lang="en-US" altLang="zh-CN"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b="1" dirty="0">
                <a:latin typeface="微软雅黑" panose="020B0503020204020204" charset="-122"/>
                <a:ea typeface="微软雅黑" panose="020B0503020204020204" charset="-122"/>
                <a:cs typeface="微软雅黑" panose="020B0503020204020204" charset="-122"/>
              </a:rPr>
              <a:t>年村办企业财务检查整顿工作总结的报告</a:t>
            </a:r>
            <a:endParaRPr lang="zh-CN" altLang="zh-CN" sz="2000" b="1" dirty="0">
              <a:latin typeface="微软雅黑" panose="020B0503020204020204" charset="-122"/>
              <a:ea typeface="微软雅黑" panose="020B0503020204020204" charset="-122"/>
              <a:cs typeface="微软雅黑" panose="020B0503020204020204" charset="-122"/>
            </a:endParaRPr>
          </a:p>
          <a:p>
            <a:pPr fontAlgn="auto">
              <a:lnSpc>
                <a:spcPct val="150000"/>
              </a:lnSpc>
              <a:buFontTx/>
              <a:buNone/>
            </a:pPr>
            <a:r>
              <a:rPr lang="zh-CN"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市人民政府：</a:t>
            </a:r>
            <a:endParaRPr lang="zh-CN" altLang="en-US" sz="2000" dirty="0">
              <a:latin typeface="微软雅黑" panose="020B0503020204020204" charset="-122"/>
              <a:ea typeface="微软雅黑" panose="020B0503020204020204" charset="-122"/>
              <a:cs typeface="微软雅黑" panose="020B0503020204020204" charset="-122"/>
            </a:endParaRPr>
          </a:p>
          <a:p>
            <a:pPr fontAlgn="auto">
              <a:lnSpc>
                <a:spcPct val="150000"/>
              </a:lnSpc>
              <a:buFontTx/>
              <a:buNone/>
            </a:pPr>
            <a:r>
              <a:rPr lang="zh-CN"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现将我县</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rPr>
              <a:t>年在全县范围内开展村办企业财务检查整顿工作的总结报上，请审阅。</a:t>
            </a:r>
            <a:endParaRPr lang="zh-CN" altLang="en-US" sz="2000" dirty="0">
              <a:latin typeface="微软雅黑" panose="020B0503020204020204" charset="-122"/>
              <a:ea typeface="微软雅黑" panose="020B0503020204020204" charset="-122"/>
              <a:cs typeface="微软雅黑" panose="020B0503020204020204" charset="-122"/>
            </a:endParaRPr>
          </a:p>
          <a:p>
            <a:pPr fontAlgn="auto">
              <a:lnSpc>
                <a:spcPct val="150000"/>
              </a:lnSpc>
              <a:buFontTx/>
              <a:buNone/>
            </a:pPr>
            <a:endParaRPr lang="zh-CN" altLang="zh-CN" sz="2000" dirty="0">
              <a:latin typeface="微软雅黑" panose="020B0503020204020204" charset="-122"/>
              <a:ea typeface="微软雅黑" panose="020B0503020204020204" charset="-122"/>
              <a:cs typeface="微软雅黑" panose="020B0503020204020204" charset="-122"/>
            </a:endParaRPr>
          </a:p>
          <a:p>
            <a:pPr fontAlgn="auto">
              <a:lnSpc>
                <a:spcPct val="150000"/>
              </a:lnSpc>
              <a:buFontTx/>
              <a:buNone/>
            </a:pPr>
            <a:r>
              <a:rPr lang="zh-CN"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附件：</a:t>
            </a:r>
            <a:r>
              <a:rPr lang="zh-CN" altLang="zh-CN" sz="2000" dirty="0">
                <a:latin typeface="微软雅黑" panose="020B0503020204020204" charset="-122"/>
                <a:ea typeface="微软雅黑" panose="020B0503020204020204" charset="-122"/>
                <a:cs typeface="微软雅黑" panose="020B0503020204020204" charset="-122"/>
              </a:rPr>
              <a:t>××</a:t>
            </a:r>
            <a:r>
              <a:rPr lang="zh-CN" altLang="en-US" sz="2000" dirty="0">
                <a:latin typeface="微软雅黑" panose="020B0503020204020204" charset="-122"/>
                <a:ea typeface="微软雅黑" panose="020B0503020204020204" charset="-122"/>
                <a:cs typeface="微软雅黑" panose="020B0503020204020204" charset="-122"/>
              </a:rPr>
              <a:t>县</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dirty="0">
                <a:latin typeface="微软雅黑" panose="020B0503020204020204" charset="-122"/>
                <a:ea typeface="微软雅黑" panose="020B0503020204020204" charset="-122"/>
                <a:cs typeface="微软雅黑" panose="020B0503020204020204" charset="-122"/>
              </a:rPr>
              <a:t>年村办企业财务检查整顿工作总结</a:t>
            </a:r>
            <a:endParaRPr lang="zh-CN" altLang="en-US" sz="2000" dirty="0">
              <a:latin typeface="微软雅黑" panose="020B0503020204020204" charset="-122"/>
              <a:ea typeface="微软雅黑" panose="020B0503020204020204" charset="-122"/>
              <a:cs typeface="微软雅黑" panose="020B0503020204020204" charset="-122"/>
            </a:endParaRPr>
          </a:p>
          <a:p>
            <a:pPr fontAlgn="auto">
              <a:lnSpc>
                <a:spcPct val="150000"/>
              </a:lnSpc>
              <a:buFontTx/>
              <a:buNone/>
            </a:pPr>
            <a:endParaRPr lang="zh-CN" altLang="zh-CN" sz="2000" dirty="0">
              <a:latin typeface="微软雅黑" panose="020B0503020204020204" charset="-122"/>
              <a:ea typeface="微软雅黑" panose="020B0503020204020204" charset="-122"/>
              <a:cs typeface="微软雅黑" panose="020B0503020204020204" charset="-122"/>
            </a:endParaRPr>
          </a:p>
          <a:p>
            <a:pPr fontAlgn="auto">
              <a:lnSpc>
                <a:spcPct val="150000"/>
              </a:lnSpc>
              <a:buFontTx/>
              <a:buNone/>
            </a:pPr>
            <a:r>
              <a:rPr lang="zh-CN"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rPr>
              <a:t>××</a:t>
            </a:r>
            <a:r>
              <a:rPr lang="zh-CN" altLang="en-US" sz="2000" dirty="0">
                <a:latin typeface="微软雅黑" panose="020B0503020204020204" charset="-122"/>
                <a:ea typeface="微软雅黑" panose="020B0503020204020204" charset="-122"/>
                <a:cs typeface="微软雅黑" panose="020B0503020204020204" charset="-122"/>
              </a:rPr>
              <a:t>县人民政府</a:t>
            </a:r>
            <a:endParaRPr lang="zh-CN" altLang="en-US" sz="2000" dirty="0">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500"/>
              </a:lnSpc>
              <a:spcBef>
                <a:spcPts val="1000"/>
              </a:spcBef>
              <a:spcAft>
                <a:spcPts val="0"/>
              </a:spcAft>
              <a:buClrTx/>
              <a:buSzTx/>
              <a:buFontTx/>
              <a:buNone/>
              <a:defRPr/>
            </a:pPr>
            <a:r>
              <a:rPr lang="zh-CN"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日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500"/>
              </a:lnSpc>
              <a:spcBef>
                <a:spcPts val="1000"/>
              </a:spcBef>
              <a:spcAft>
                <a:spcPts val="0"/>
              </a:spcAft>
              <a:buClrTx/>
              <a:buSzTx/>
              <a:buFontTx/>
              <a:buNone/>
              <a:defRPr/>
            </a:pP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7208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三】</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241300" y="19050"/>
            <a:ext cx="2068195" cy="72009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953135"/>
            <a:ext cx="10904855" cy="62674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根据下面提供的材料，请以</a:t>
            </a:r>
            <a:r>
              <a:rPr lang="en-US" alt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市商务局的名义向</a:t>
            </a:r>
            <a:r>
              <a:rPr lang="en-US" alt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自治区商务厅起草一份</a:t>
            </a: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报告。</a:t>
            </a:r>
            <a:endPar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45210" y="1946275"/>
            <a:ext cx="9996170" cy="4039870"/>
          </a:xfrm>
          <a:prstGeom prst="rect">
            <a:avLst/>
          </a:prstGeom>
          <a:noFill/>
        </p:spPr>
        <p:txBody>
          <a:bodyPr wrap="square" rtlCol="0" anchor="ctr" anchorCtr="0">
            <a:noAutofit/>
          </a:bodyPr>
          <a:lstStyle/>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(1) </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年</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月</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日上午</a:t>
            </a:r>
            <a:r>
              <a:rPr lang="en-US" altLang="zh-CN">
                <a:latin typeface="微软雅黑" panose="020B0503020204020204" charset="-122"/>
                <a:ea typeface="微软雅黑" panose="020B0503020204020204" charset="-122"/>
                <a:cs typeface="微软雅黑" panose="020B0503020204020204" charset="-122"/>
              </a:rPr>
              <a:t>9</a:t>
            </a:r>
            <a:r>
              <a:rPr lang="zh-CN" altLang="en-US">
                <a:latin typeface="微软雅黑" panose="020B0503020204020204" charset="-122"/>
                <a:ea typeface="微软雅黑" panose="020B0503020204020204" charset="-122"/>
                <a:cs typeface="微软雅黑" panose="020B0503020204020204" charset="-122"/>
              </a:rPr>
              <a:t>点</a:t>
            </a:r>
            <a:r>
              <a:rPr lang="en-US" altLang="zh-CN">
                <a:latin typeface="微软雅黑" panose="020B0503020204020204" charset="-122"/>
                <a:ea typeface="微软雅黑" panose="020B0503020204020204" charset="-122"/>
                <a:cs typeface="微软雅黑" panose="020B0503020204020204" charset="-122"/>
              </a:rPr>
              <a:t>20</a:t>
            </a:r>
            <a:r>
              <a:rPr lang="zh-CN" altLang="en-US">
                <a:latin typeface="微软雅黑" panose="020B0503020204020204" charset="-122"/>
                <a:ea typeface="微软雅黑" panose="020B0503020204020204" charset="-122"/>
                <a:cs typeface="微软雅黑" panose="020B0503020204020204" charset="-122"/>
              </a:rPr>
              <a:t>分，</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市</a:t>
            </a:r>
            <a:r>
              <a:rPr lang="en-US" altLang="en-US">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百货大楼</a:t>
            </a:r>
            <a:r>
              <a:rPr lang="zh-CN" altLang="en-US">
                <a:latin typeface="微软雅黑" panose="020B0503020204020204" charset="-122"/>
                <a:ea typeface="微软雅黑" panose="020B0503020204020204" charset="-122"/>
                <a:cs typeface="微软雅黑" panose="020B0503020204020204" charset="-122"/>
              </a:rPr>
              <a:t>发生重大火灾事故。</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事故后果：未造成人员伤亡，但烧毁三层楼房一幢及大部分商品，直接经济损失</a:t>
            </a:r>
            <a:r>
              <a:rPr lang="en-US" altLang="zh-CN">
                <a:latin typeface="微软雅黑" panose="020B0503020204020204" charset="-122"/>
                <a:ea typeface="微软雅黑" panose="020B0503020204020204" charset="-122"/>
                <a:cs typeface="微软雅黑" panose="020B0503020204020204" charset="-122"/>
              </a:rPr>
              <a:t>792</a:t>
            </a:r>
            <a:r>
              <a:rPr lang="zh-CN" altLang="en-US">
                <a:latin typeface="微软雅黑" panose="020B0503020204020204" charset="-122"/>
                <a:ea typeface="微软雅黑" panose="020B0503020204020204" charset="-122"/>
                <a:cs typeface="微软雅黑" panose="020B0503020204020204" charset="-122"/>
              </a:rPr>
              <a:t>万元。</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施救情况：事故发生后，市消防队出动</a:t>
            </a:r>
            <a:r>
              <a:rPr lang="en-US" altLang="zh-CN">
                <a:latin typeface="微软雅黑" panose="020B0503020204020204" charset="-122"/>
                <a:ea typeface="微软雅黑" panose="020B0503020204020204" charset="-122"/>
                <a:cs typeface="微软雅黑" panose="020B0503020204020204" charset="-122"/>
              </a:rPr>
              <a:t>15</a:t>
            </a:r>
            <a:r>
              <a:rPr lang="zh-CN" altLang="en-US">
                <a:latin typeface="微软雅黑" panose="020B0503020204020204" charset="-122"/>
                <a:ea typeface="微软雅黑" panose="020B0503020204020204" charset="-122"/>
                <a:cs typeface="微软雅黑" panose="020B0503020204020204" charset="-122"/>
              </a:rPr>
              <a:t>辆消防车，经</a:t>
            </a: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个小时扑救，火才被扑灭。</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事故原因：直接原因是电焊工王某违章作业，在一楼焊接铁窗架，电焊火花溅到易燃货品上引起火灾，但也与</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百货公司安全制度落实不到位，管理上存在漏洞，许多安全隐患长期得不到解决，以及员工安全思想模糊有关。</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(5)</a:t>
            </a:r>
            <a:r>
              <a:rPr lang="zh-CN" altLang="en-US">
                <a:latin typeface="微软雅黑" panose="020B0503020204020204" charset="-122"/>
                <a:ea typeface="微软雅黑" panose="020B0503020204020204" charset="-122"/>
                <a:cs typeface="微软雅黑" panose="020B0503020204020204" charset="-122"/>
              </a:rPr>
              <a:t>善后处理：市商务局副局长带领有关人员赶到现场调查处理；带领有关人员赶到现场调查处理；市人民政府召开紧急防火电话会议；市委、市政府对有关人员视情节轻重，做了相应处罚。</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22325" y="1503045"/>
            <a:ext cx="9974580"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请示是下级机关向上级机关请求指示、批准事项的一种请求性公文。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943610"/>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请示的概念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68095" y="2308225"/>
            <a:ext cx="8992870" cy="4243705"/>
          </a:xfrm>
          <a:prstGeom prst="rect">
            <a:avLst/>
          </a:prstGeom>
          <a:noFill/>
        </p:spPr>
        <p:txBody>
          <a:bodyPr wrap="square" rtlCol="0">
            <a:noAutofit/>
          </a:bodyPr>
          <a:p>
            <a:pPr algn="l">
              <a:lnSpc>
                <a:spcPct val="140000"/>
              </a:lnSpc>
            </a:pPr>
            <a:r>
              <a:rPr lang="zh-CN" altLang="en-US" sz="1600" b="1">
                <a:solidFill>
                  <a:srgbClr val="00B050"/>
                </a:solidFill>
                <a:latin typeface="微软雅黑" panose="020B0503020204020204" charset="-122"/>
                <a:ea typeface="微软雅黑" panose="020B0503020204020204" charset="-122"/>
                <a:cs typeface="微软雅黑" panose="020B0503020204020204" charset="-122"/>
                <a:sym typeface="+mn-ea"/>
              </a:rPr>
              <a:t>请示作为一种呈请性的上行文，具有以下特点：</a:t>
            </a:r>
            <a:endParaRPr lang="en-US" altLang="zh-CN" sz="1600" b="1" kern="100" dirty="0">
              <a:solidFill>
                <a:srgbClr val="00B050"/>
              </a:solidFill>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1600" b="1" kern="100" dirty="0">
                <a:effectLst/>
                <a:latin typeface="微软雅黑" panose="020B0503020204020204" charset="-122"/>
                <a:ea typeface="微软雅黑" panose="020B0503020204020204" charset="-122"/>
                <a:cs typeface="微软雅黑" panose="020B0503020204020204" charset="-122"/>
              </a:rPr>
              <a:t>1.</a:t>
            </a:r>
            <a:r>
              <a:rPr lang="zh-CN" altLang="en-US" sz="1600" b="1" kern="100" dirty="0">
                <a:effectLst/>
                <a:latin typeface="微软雅黑" panose="020B0503020204020204" charset="-122"/>
                <a:ea typeface="微软雅黑" panose="020B0503020204020204" charset="-122"/>
                <a:cs typeface="微软雅黑" panose="020B0503020204020204" charset="-122"/>
              </a:rPr>
              <a:t>呈请性</a:t>
            </a:r>
            <a:endParaRPr lang="zh-CN" altLang="en-US" sz="1600" b="1"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1600" kern="100" dirty="0">
                <a:effectLst/>
                <a:latin typeface="微软雅黑" panose="020B0503020204020204" charset="-122"/>
                <a:ea typeface="微软雅黑" panose="020B0503020204020204" charset="-122"/>
                <a:cs typeface="微软雅黑" panose="020B0503020204020204" charset="-122"/>
              </a:rPr>
              <a:t>请示是向上级机关请求指示和批准的公文，行文内容具有请求性。</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1600" b="1" kern="100" dirty="0">
                <a:effectLst/>
                <a:latin typeface="微软雅黑" panose="020B0503020204020204" charset="-122"/>
                <a:ea typeface="微软雅黑" panose="020B0503020204020204" charset="-122"/>
                <a:cs typeface="微软雅黑" panose="020B0503020204020204" charset="-122"/>
              </a:rPr>
              <a:t>2.</a:t>
            </a:r>
            <a:r>
              <a:rPr lang="zh-CN" altLang="en-US" sz="1600" b="1" kern="100" dirty="0">
                <a:effectLst/>
                <a:latin typeface="微软雅黑" panose="020B0503020204020204" charset="-122"/>
                <a:ea typeface="微软雅黑" panose="020B0503020204020204" charset="-122"/>
                <a:cs typeface="微软雅黑" panose="020B0503020204020204" charset="-122"/>
              </a:rPr>
              <a:t>期复性</a:t>
            </a:r>
            <a:endParaRPr lang="zh-CN" altLang="en-US" sz="1600" b="1"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1600" kern="100" dirty="0">
                <a:effectLst/>
                <a:latin typeface="微软雅黑" panose="020B0503020204020204" charset="-122"/>
                <a:ea typeface="微软雅黑" panose="020B0503020204020204" charset="-122"/>
                <a:cs typeface="微软雅黑" panose="020B0503020204020204" charset="-122"/>
              </a:rPr>
              <a:t>请示的行文目的是请求上级批准，解决某个具体问题，期望做出明确答复，因此具有期复性。</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1600" b="1" kern="100" dirty="0">
                <a:effectLst/>
                <a:latin typeface="微软雅黑" panose="020B0503020204020204" charset="-122"/>
                <a:ea typeface="微软雅黑" panose="020B0503020204020204" charset="-122"/>
                <a:cs typeface="微软雅黑" panose="020B0503020204020204" charset="-122"/>
              </a:rPr>
              <a:t>3.</a:t>
            </a:r>
            <a:r>
              <a:rPr lang="zh-CN" altLang="en-US" sz="1600" b="1" kern="100" dirty="0">
                <a:effectLst/>
                <a:latin typeface="微软雅黑" panose="020B0503020204020204" charset="-122"/>
                <a:ea typeface="微软雅黑" panose="020B0503020204020204" charset="-122"/>
                <a:cs typeface="微软雅黑" panose="020B0503020204020204" charset="-122"/>
              </a:rPr>
              <a:t>单一性</a:t>
            </a:r>
            <a:endParaRPr lang="zh-CN" altLang="en-US" sz="1600" b="1"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1600" kern="100" dirty="0">
                <a:effectLst/>
                <a:latin typeface="微软雅黑" panose="020B0503020204020204" charset="-122"/>
                <a:ea typeface="微软雅黑" panose="020B0503020204020204" charset="-122"/>
                <a:cs typeface="微软雅黑" panose="020B0503020204020204" charset="-122"/>
              </a:rPr>
              <a:t>所谓单一性，是指</a:t>
            </a:r>
            <a:r>
              <a:rPr lang="en-US" altLang="zh-CN" sz="1600" kern="100" dirty="0">
                <a:effectLst/>
                <a:latin typeface="微软雅黑" panose="020B0503020204020204" charset="-122"/>
                <a:ea typeface="微软雅黑" panose="020B0503020204020204" charset="-122"/>
                <a:cs typeface="微软雅黑" panose="020B0503020204020204" charset="-122"/>
              </a:rPr>
              <a:t>“</a:t>
            </a:r>
            <a:r>
              <a:rPr lang="zh-CN" altLang="en-US" sz="1600" kern="100" dirty="0">
                <a:effectLst/>
                <a:latin typeface="微软雅黑" panose="020B0503020204020204" charset="-122"/>
                <a:ea typeface="微软雅黑" panose="020B0503020204020204" charset="-122"/>
                <a:cs typeface="微软雅黑" panose="020B0503020204020204" charset="-122"/>
              </a:rPr>
              <a:t>一文一事</a:t>
            </a:r>
            <a:r>
              <a:rPr lang="en-US" altLang="zh-CN" sz="1600" kern="100" dirty="0">
                <a:effectLst/>
                <a:latin typeface="微软雅黑" panose="020B0503020204020204" charset="-122"/>
                <a:ea typeface="微软雅黑" panose="020B0503020204020204" charset="-122"/>
                <a:cs typeface="微软雅黑" panose="020B0503020204020204" charset="-122"/>
              </a:rPr>
              <a:t>”,</a:t>
            </a:r>
            <a:r>
              <a:rPr lang="zh-CN" altLang="en-US" sz="1600" kern="100" dirty="0">
                <a:effectLst/>
                <a:latin typeface="微软雅黑" panose="020B0503020204020204" charset="-122"/>
                <a:ea typeface="微软雅黑" panose="020B0503020204020204" charset="-122"/>
                <a:cs typeface="微软雅黑" panose="020B0503020204020204" charset="-122"/>
              </a:rPr>
              <a:t>一份请示写一个问题。请示的一般都是亟待解决的问题，迫切希望得到上级的及时批复，因此在写请示时一定要体现内容单一</a:t>
            </a: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、集中的特点，做到</a:t>
            </a:r>
            <a:r>
              <a:rPr lang="en-US" altLang="zh-CN" sz="1600" kern="100" dirty="0">
                <a:effectLst/>
                <a:latin typeface="微软雅黑" panose="020B0503020204020204" charset="-122"/>
                <a:ea typeface="微软雅黑" panose="020B0503020204020204" charset="-122"/>
                <a:cs typeface="微软雅黑" panose="020B0503020204020204" charset="-122"/>
              </a:rPr>
              <a:t>“</a:t>
            </a:r>
            <a:r>
              <a:rPr lang="zh-CN" altLang="en-US" sz="1600" kern="100" dirty="0">
                <a:effectLst/>
                <a:latin typeface="微软雅黑" panose="020B0503020204020204" charset="-122"/>
                <a:ea typeface="微软雅黑" panose="020B0503020204020204" charset="-122"/>
                <a:cs typeface="微软雅黑" panose="020B0503020204020204" charset="-122"/>
              </a:rPr>
              <a:t>一文一事，</a:t>
            </a:r>
            <a:r>
              <a:rPr lang="en-US" altLang="zh-CN" sz="1600" kern="100" dirty="0">
                <a:effectLst/>
                <a:latin typeface="微软雅黑" panose="020B0503020204020204" charset="-122"/>
                <a:ea typeface="微软雅黑" panose="020B0503020204020204" charset="-122"/>
                <a:cs typeface="微软雅黑" panose="020B0503020204020204" charset="-122"/>
              </a:rPr>
              <a:t> </a:t>
            </a:r>
            <a:r>
              <a:rPr lang="zh-CN" altLang="en-US" sz="1600" kern="100" dirty="0">
                <a:effectLst/>
                <a:latin typeface="微软雅黑" panose="020B0503020204020204" charset="-122"/>
                <a:ea typeface="微软雅黑" panose="020B0503020204020204" charset="-122"/>
                <a:cs typeface="微软雅黑" panose="020B0503020204020204" charset="-122"/>
              </a:rPr>
              <a:t>一文一请示</a:t>
            </a:r>
            <a:r>
              <a:rPr lang="en-US" altLang="zh-CN" sz="1600" kern="100" dirty="0">
                <a:effectLst/>
                <a:latin typeface="微软雅黑" panose="020B0503020204020204" charset="-122"/>
                <a:ea typeface="微软雅黑" panose="020B0503020204020204" charset="-122"/>
                <a:cs typeface="微软雅黑" panose="020B0503020204020204" charset="-122"/>
              </a:rPr>
              <a:t>”</a:t>
            </a:r>
            <a:r>
              <a:rPr lang="zh-CN" altLang="en-US" sz="1600" kern="100" dirty="0">
                <a:effectLst/>
                <a:latin typeface="微软雅黑" panose="020B0503020204020204" charset="-122"/>
                <a:ea typeface="微软雅黑" panose="020B0503020204020204" charset="-122"/>
                <a:cs typeface="微软雅黑" panose="020B0503020204020204" charset="-122"/>
              </a:rPr>
              <a:t>。</a:t>
            </a:r>
            <a:endParaRPr lang="zh-CN" altLang="en-US" sz="16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1600" b="1" kern="100" dirty="0">
                <a:effectLst/>
                <a:latin typeface="微软雅黑" panose="020B0503020204020204" charset="-122"/>
                <a:ea typeface="微软雅黑" panose="020B0503020204020204" charset="-122"/>
                <a:cs typeface="微软雅黑" panose="020B0503020204020204" charset="-122"/>
              </a:rPr>
              <a:t>4.</a:t>
            </a:r>
            <a:r>
              <a:rPr lang="zh-CN" altLang="en-US" sz="1600" b="1" kern="100" dirty="0">
                <a:effectLst/>
                <a:latin typeface="微软雅黑" panose="020B0503020204020204" charset="-122"/>
                <a:ea typeface="微软雅黑" panose="020B0503020204020204" charset="-122"/>
                <a:cs typeface="微软雅黑" panose="020B0503020204020204" charset="-122"/>
              </a:rPr>
              <a:t>提前性</a:t>
            </a:r>
            <a:endParaRPr lang="zh-CN" altLang="en-US" sz="1600" b="1"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1600" kern="100" dirty="0">
                <a:effectLst/>
                <a:latin typeface="微软雅黑" panose="020B0503020204020204" charset="-122"/>
                <a:ea typeface="微软雅黑" panose="020B0503020204020204" charset="-122"/>
                <a:cs typeface="微软雅黑" panose="020B0503020204020204" charset="-122"/>
              </a:rPr>
              <a:t>请示的行文必须在事前行文，等上级做出指示后才可付诸实施，不能</a:t>
            </a:r>
            <a:r>
              <a:rPr lang="en-US" altLang="zh-CN" sz="1600" kern="100" dirty="0">
                <a:effectLst/>
                <a:latin typeface="微软雅黑" panose="020B0503020204020204" charset="-122"/>
                <a:ea typeface="微软雅黑" panose="020B0503020204020204" charset="-122"/>
                <a:cs typeface="微软雅黑" panose="020B0503020204020204" charset="-122"/>
              </a:rPr>
              <a:t>“</a:t>
            </a:r>
            <a:r>
              <a:rPr lang="zh-CN" altLang="en-US" sz="1600" kern="100" dirty="0">
                <a:effectLst/>
                <a:latin typeface="微软雅黑" panose="020B0503020204020204" charset="-122"/>
                <a:ea typeface="微软雅黑" panose="020B0503020204020204" charset="-122"/>
                <a:cs typeface="微软雅黑" panose="020B0503020204020204" charset="-122"/>
              </a:rPr>
              <a:t>先斩后奏</a:t>
            </a:r>
            <a:r>
              <a:rPr lang="en-US" altLang="zh-CN" sz="1600" kern="100" dirty="0">
                <a:effectLst/>
                <a:latin typeface="微软雅黑" panose="020B0503020204020204" charset="-122"/>
                <a:ea typeface="微软雅黑" panose="020B0503020204020204" charset="-122"/>
                <a:cs typeface="微软雅黑" panose="020B0503020204020204" charset="-122"/>
              </a:rPr>
              <a:t>”</a:t>
            </a:r>
            <a:r>
              <a:rPr lang="zh-CN" altLang="en-US" sz="1600" kern="100" dirty="0">
                <a:effectLst/>
                <a:latin typeface="微软雅黑" panose="020B0503020204020204" charset="-122"/>
                <a:ea typeface="微软雅黑" panose="020B0503020204020204" charset="-122"/>
                <a:cs typeface="微软雅黑" panose="020B0503020204020204" charset="-122"/>
              </a:rPr>
              <a:t>。</a:t>
            </a:r>
            <a:endParaRPr lang="zh-CN" altLang="en-US" sz="1600" kern="100" dirty="0">
              <a:effectLst/>
              <a:latin typeface="微软雅黑" panose="020B0503020204020204" charset="-122"/>
              <a:ea typeface="微软雅黑" panose="020B0503020204020204" charset="-122"/>
              <a:cs typeface="微软雅黑" panose="020B0503020204020204" charset="-122"/>
            </a:endParaRPr>
          </a:p>
        </p:txBody>
      </p:sp>
      <p:pic>
        <p:nvPicPr>
          <p:cNvPr id="29" name="https://img8.file.cache.docer.com/storage/1733140769326149900/73840323e92a4b5a5a0314abbb5cc465.png" descr="铅笔和尺子"/>
          <p:cNvPicPr>
            <a:picLocks noChangeAspect="1"/>
          </p:cNvPicPr>
          <p:nvPr/>
        </p:nvPicPr>
        <p:blipFill>
          <a:blip r:embed="rId3"/>
          <a:stretch>
            <a:fillRect/>
          </a:stretch>
        </p:blipFill>
        <p:spPr>
          <a:xfrm>
            <a:off x="10996295" y="5197475"/>
            <a:ext cx="881380" cy="156019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椭圆 3"/>
          <p:cNvSpPr/>
          <p:nvPr>
            <p:custDataLst>
              <p:tags r:id="rId3"/>
            </p:custDataLst>
          </p:nvPr>
        </p:nvSpPr>
        <p:spPr>
          <a:xfrm rot="10800000">
            <a:off x="5470200" y="2292174"/>
            <a:ext cx="1346024" cy="1346024"/>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 name="椭圆 9"/>
          <p:cNvSpPr/>
          <p:nvPr>
            <p:custDataLst>
              <p:tags r:id="rId4"/>
            </p:custDataLst>
          </p:nvPr>
        </p:nvSpPr>
        <p:spPr>
          <a:xfrm rot="10800000">
            <a:off x="4339232" y="2292174"/>
            <a:ext cx="1346024" cy="134602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3105943" y="4702612"/>
            <a:ext cx="4943103" cy="26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微软雅黑" panose="020B0503020204020204" charset="-122"/>
                <a:ea typeface="微软雅黑" panose="020B0503020204020204" charset="-122"/>
                <a:cs typeface="+mn-ea"/>
              </a:rPr>
              <a:t>请求批转的请示</a:t>
            </a:r>
            <a:endParaRPr lang="zh-CN" altLang="en-US" sz="2000" b="1" kern="0">
              <a:solidFill>
                <a:schemeClr val="accent1"/>
              </a:solidFill>
              <a:latin typeface="微软雅黑" panose="020B0503020204020204" charset="-122"/>
              <a:ea typeface="微软雅黑" panose="020B0503020204020204" charset="-122"/>
              <a:cs typeface="+mn-ea"/>
            </a:endParaRPr>
          </a:p>
        </p:txBody>
      </p:sp>
      <p:sp>
        <p:nvSpPr>
          <p:cNvPr id="15" name="矩形 14"/>
          <p:cNvSpPr/>
          <p:nvPr>
            <p:custDataLst>
              <p:tags r:id="rId6"/>
            </p:custDataLst>
          </p:nvPr>
        </p:nvSpPr>
        <p:spPr>
          <a:xfrm>
            <a:off x="7101003" y="2270442"/>
            <a:ext cx="2258756" cy="262595"/>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微软雅黑" panose="020B0503020204020204" charset="-122"/>
                <a:ea typeface="微软雅黑" panose="020B0503020204020204" charset="-122"/>
                <a:cs typeface="+mn-ea"/>
              </a:rPr>
              <a:t>请求批准的请示</a:t>
            </a:r>
            <a:endParaRPr lang="zh-CN" altLang="en-US" sz="2000" b="1" kern="0">
              <a:solidFill>
                <a:schemeClr val="accent2"/>
              </a:solidFill>
              <a:latin typeface="微软雅黑" panose="020B0503020204020204" charset="-122"/>
              <a:ea typeface="微软雅黑" panose="020B0503020204020204" charset="-122"/>
              <a:cs typeface="+mn-ea"/>
            </a:endParaRPr>
          </a:p>
        </p:txBody>
      </p:sp>
      <p:sp>
        <p:nvSpPr>
          <p:cNvPr id="21" name="矩形 20"/>
          <p:cNvSpPr/>
          <p:nvPr>
            <p:custDataLst>
              <p:tags r:id="rId7"/>
            </p:custDataLst>
          </p:nvPr>
        </p:nvSpPr>
        <p:spPr>
          <a:xfrm>
            <a:off x="1786890" y="2270442"/>
            <a:ext cx="2258756" cy="262595"/>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微软雅黑" panose="020B0503020204020204" charset="-122"/>
                <a:ea typeface="微软雅黑" panose="020B0503020204020204" charset="-122"/>
                <a:cs typeface="+mn-ea"/>
              </a:rPr>
              <a:t>请求指示的请示</a:t>
            </a:r>
            <a:endParaRPr lang="zh-CN" altLang="en-US" sz="2000" b="1" kern="0">
              <a:solidFill>
                <a:schemeClr val="accent1"/>
              </a:solidFill>
              <a:latin typeface="微软雅黑" panose="020B0503020204020204" charset="-122"/>
              <a:ea typeface="微软雅黑" panose="020B0503020204020204" charset="-122"/>
              <a:cs typeface="+mn-ea"/>
            </a:endParaRPr>
          </a:p>
        </p:txBody>
      </p:sp>
      <p:sp>
        <p:nvSpPr>
          <p:cNvPr id="26" name="椭圆 25"/>
          <p:cNvSpPr/>
          <p:nvPr>
            <p:custDataLst>
              <p:tags r:id="rId8"/>
            </p:custDataLst>
          </p:nvPr>
        </p:nvSpPr>
        <p:spPr>
          <a:xfrm rot="10800000">
            <a:off x="4919204" y="3242495"/>
            <a:ext cx="1346024" cy="134602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7" name="图片 4" descr="343439383331313b343532303032303bb8f6c8cb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4444" y="2826419"/>
            <a:ext cx="277210" cy="277210"/>
          </a:xfrm>
          <a:prstGeom prst="rect">
            <a:avLst/>
          </a:prstGeom>
        </p:spPr>
      </p:pic>
      <p:pic>
        <p:nvPicPr>
          <p:cNvPr id="28" name="图片 3" descr="343439383331313b343532303031393bd2b5bca8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4871213" y="2824155"/>
            <a:ext cx="282344" cy="282344"/>
          </a:xfrm>
          <a:prstGeom prst="rect">
            <a:avLst/>
          </a:prstGeom>
        </p:spPr>
      </p:pic>
      <p:pic>
        <p:nvPicPr>
          <p:cNvPr id="29" name="图片 7" descr="343439383331313b343532303032333bc6f3d2b5bcf2bde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453448" y="3776740"/>
            <a:ext cx="277211" cy="277211"/>
          </a:xfrm>
          <a:prstGeom prst="rect">
            <a:avLst/>
          </a:prstGeom>
        </p:spPr>
      </p:pic>
    </p:spTree>
    <p:custDataLst>
      <p:tags r:id="rId18"/>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93345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3"/>
            </p:custDataLst>
          </p:nvPr>
        </p:nvSpPr>
        <p:spPr>
          <a:xfrm>
            <a:off x="8063224"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FFFFFF"/>
                </a:solidFill>
                <a:latin typeface="微软雅黑" panose="020B0503020204020204" charset="-122"/>
                <a:ea typeface="微软雅黑" panose="020B0503020204020204" charset="-122"/>
              </a:rPr>
              <a:t>落款</a:t>
            </a:r>
            <a:endParaRPr lang="zh-CN"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8378614"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7782745" y="2012140"/>
            <a:ext cx="2834570" cy="283457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58483" y="2012140"/>
            <a:ext cx="2834570" cy="283457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2" name="椭圆 11"/>
          <p:cNvSpPr/>
          <p:nvPr>
            <p:custDataLst>
              <p:tags r:id="rId7"/>
            </p:custDataLst>
          </p:nvPr>
        </p:nvSpPr>
        <p:spPr>
          <a:xfrm>
            <a:off x="6000943"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13" name="椭圆 12"/>
          <p:cNvSpPr/>
          <p:nvPr>
            <p:custDataLst>
              <p:tags r:id="rId8"/>
            </p:custDataLst>
          </p:nvPr>
        </p:nvSpPr>
        <p:spPr>
          <a:xfrm>
            <a:off x="6315567"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938662"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主送机关</a:t>
            </a:r>
            <a:endParaRPr lang="zh-CN" altLang="en-US" sz="2400">
              <a:solidFill>
                <a:srgbClr val="FFFFFF"/>
              </a:solidFill>
              <a:latin typeface="微软雅黑" panose="020B0503020204020204" charset="-122"/>
              <a:ea typeface="微软雅黑" panose="020B0503020204020204" charset="-122"/>
            </a:endParaRPr>
          </a:p>
        </p:txBody>
      </p:sp>
      <p:sp>
        <p:nvSpPr>
          <p:cNvPr id="15" name="椭圆 14"/>
          <p:cNvSpPr/>
          <p:nvPr>
            <p:custDataLst>
              <p:tags r:id="rId10"/>
            </p:custDataLst>
          </p:nvPr>
        </p:nvSpPr>
        <p:spPr>
          <a:xfrm>
            <a:off x="4253286"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11"/>
            </p:custDataLst>
          </p:nvPr>
        </p:nvSpPr>
        <p:spPr>
          <a:xfrm>
            <a:off x="1876381"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7" name="椭圆 16"/>
          <p:cNvSpPr/>
          <p:nvPr>
            <p:custDataLst>
              <p:tags r:id="rId12"/>
            </p:custDataLst>
          </p:nvPr>
        </p:nvSpPr>
        <p:spPr>
          <a:xfrm>
            <a:off x="2191005"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5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4099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主送机关</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请示是上行文，只能写一个主管的领导机关。</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缘由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事项</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结尾</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en-US" altLang="zh-CN"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530225" y="1721485"/>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在正文右下角写明发文机关名称。</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在发文机关名称之下写上成文日期。</a:t>
            </a:r>
            <a:endParaRPr lang="en-US" altLang="zh-CN"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77240" y="101555"/>
            <a:ext cx="10800000" cy="720000"/>
          </a:xfrm>
        </p:spPr>
        <p:txBody>
          <a:bodyPr/>
          <a:lstStyle/>
          <a:p>
            <a:r>
              <a:rPr lang="zh-CN" altLang="en-US">
                <a:solidFill>
                  <a:schemeClr val="tx1"/>
                </a:solidFill>
                <a:latin typeface="微软雅黑" panose="020B0503020204020204" charset="-122"/>
                <a:ea typeface="微软雅黑" panose="020B0503020204020204" charset="-122"/>
              </a:rPr>
              <a:t>五、公文文种选择的依据</a:t>
            </a:r>
            <a:endParaRPr lang="zh-CN" altLang="en-US">
              <a:solidFill>
                <a:schemeClr val="tx1"/>
              </a:solidFill>
              <a:latin typeface="微软雅黑" panose="020B0503020204020204" charset="-122"/>
              <a:ea typeface="微软雅黑" panose="020B0503020204020204" charset="-122"/>
            </a:endParaRPr>
          </a:p>
        </p:txBody>
      </p:sp>
      <p:sp>
        <p:nvSpPr>
          <p:cNvPr id="34" name="图形 19"/>
          <p:cNvSpPr/>
          <p:nvPr>
            <p:custDataLst>
              <p:tags r:id="rId2"/>
            </p:custDataLst>
          </p:nvPr>
        </p:nvSpPr>
        <p:spPr>
          <a:xfrm>
            <a:off x="4678745" y="2163510"/>
            <a:ext cx="2198516" cy="3254261"/>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2">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 name="文本框 2"/>
          <p:cNvSpPr txBox="1"/>
          <p:nvPr>
            <p:custDataLst>
              <p:tags r:id="rId3"/>
            </p:custDataLst>
          </p:nvPr>
        </p:nvSpPr>
        <p:spPr>
          <a:xfrm>
            <a:off x="4992370" y="2970530"/>
            <a:ext cx="1571625" cy="124206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二</a:t>
            </a:r>
            <a:r>
              <a:rPr lang="en-US" altLang="zh-CN" sz="2000" b="1" dirty="0">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rPr>
              <a:t>依据发文机关的法定或规定权限</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5" name="椭圆 34"/>
          <p:cNvSpPr/>
          <p:nvPr>
            <p:custDataLst>
              <p:tags r:id="rId4"/>
            </p:custDataLst>
          </p:nvPr>
        </p:nvSpPr>
        <p:spPr>
          <a:xfrm>
            <a:off x="5435934" y="1979930"/>
            <a:ext cx="684773" cy="684773"/>
          </a:xfrm>
          <a:prstGeom prst="ellipse">
            <a:avLst/>
          </a:prstGeom>
          <a:gradFill>
            <a:gsLst>
              <a:gs pos="93000">
                <a:schemeClr val="accent2">
                  <a:alpha val="100000"/>
                </a:schemeClr>
              </a:gs>
              <a:gs pos="0">
                <a:schemeClr val="accent2">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9" name="图形 19"/>
          <p:cNvSpPr/>
          <p:nvPr>
            <p:custDataLst>
              <p:tags r:id="rId5"/>
            </p:custDataLst>
          </p:nvPr>
        </p:nvSpPr>
        <p:spPr>
          <a:xfrm>
            <a:off x="7613939" y="2163510"/>
            <a:ext cx="2198516" cy="3254261"/>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文本框 36"/>
          <p:cNvSpPr txBox="1"/>
          <p:nvPr>
            <p:custDataLst>
              <p:tags r:id="rId6"/>
            </p:custDataLst>
          </p:nvPr>
        </p:nvSpPr>
        <p:spPr>
          <a:xfrm>
            <a:off x="7926705" y="2970530"/>
            <a:ext cx="1571625" cy="1506855"/>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三</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依据行文目的、行文要求和表现主题的需要</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40" name="椭圆 39"/>
          <p:cNvSpPr/>
          <p:nvPr>
            <p:custDataLst>
              <p:tags r:id="rId7"/>
            </p:custDataLst>
          </p:nvPr>
        </p:nvSpPr>
        <p:spPr>
          <a:xfrm>
            <a:off x="8371128" y="1979930"/>
            <a:ext cx="684773" cy="684773"/>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 name="图形 19"/>
          <p:cNvSpPr/>
          <p:nvPr>
            <p:custDataLst>
              <p:tags r:id="rId8"/>
            </p:custDataLst>
          </p:nvPr>
        </p:nvSpPr>
        <p:spPr>
          <a:xfrm>
            <a:off x="1743550" y="2163510"/>
            <a:ext cx="2198516" cy="3254261"/>
          </a:xfrm>
          <a:custGeom>
            <a:avLst/>
            <a:gdLst>
              <a:gd name="connsiteX0" fmla="*/ 1337786 w 1409605"/>
              <a:gd name="connsiteY0" fmla="*/ 223048 h 1765739"/>
              <a:gd name="connsiteX1" fmla="*/ 102775 w 1409605"/>
              <a:gd name="connsiteY1" fmla="*/ 1401 h 1765739"/>
              <a:gd name="connsiteX2" fmla="*/ 0 w 1409605"/>
              <a:gd name="connsiteY2" fmla="*/ 87316 h 1765739"/>
              <a:gd name="connsiteX3" fmla="*/ 0 w 1409605"/>
              <a:gd name="connsiteY3" fmla="*/ 1678373 h 1765739"/>
              <a:gd name="connsiteX4" fmla="*/ 103061 w 1409605"/>
              <a:gd name="connsiteY4" fmla="*/ 1764288 h 1765739"/>
              <a:gd name="connsiteX5" fmla="*/ 1338072 w 1409605"/>
              <a:gd name="connsiteY5" fmla="*/ 1537783 h 1765739"/>
              <a:gd name="connsiteX6" fmla="*/ 1409605 w 1409605"/>
              <a:gd name="connsiteY6" fmla="*/ 1451868 h 1765739"/>
              <a:gd name="connsiteX7" fmla="*/ 1409605 w 1409605"/>
              <a:gd name="connsiteY7" fmla="*/ 308963 h 1765739"/>
              <a:gd name="connsiteX8" fmla="*/ 1337786 w 1409605"/>
              <a:gd name="connsiteY8" fmla="*/ 223048 h 17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605" h="1765739">
                <a:moveTo>
                  <a:pt x="1337786" y="223048"/>
                </a:moveTo>
                <a:lnTo>
                  <a:pt x="102775" y="1401"/>
                </a:lnTo>
                <a:cubicBezTo>
                  <a:pt x="49244" y="-8219"/>
                  <a:pt x="0" y="32929"/>
                  <a:pt x="0" y="87316"/>
                </a:cubicBezTo>
                <a:lnTo>
                  <a:pt x="0" y="1678373"/>
                </a:lnTo>
                <a:cubicBezTo>
                  <a:pt x="0" y="1732951"/>
                  <a:pt x="49435" y="1774099"/>
                  <a:pt x="103061" y="1764288"/>
                </a:cubicBezTo>
                <a:lnTo>
                  <a:pt x="1338072" y="1537783"/>
                </a:lnTo>
                <a:cubicBezTo>
                  <a:pt x="1379506" y="1530163"/>
                  <a:pt x="1409605" y="1494064"/>
                  <a:pt x="1409605" y="1451868"/>
                </a:cubicBezTo>
                <a:lnTo>
                  <a:pt x="1409605" y="308963"/>
                </a:lnTo>
                <a:cubicBezTo>
                  <a:pt x="1409700" y="266672"/>
                  <a:pt x="1379411" y="230477"/>
                  <a:pt x="1337786" y="223048"/>
                </a:cubicBezTo>
                <a:close/>
              </a:path>
            </a:pathLst>
          </a:custGeom>
          <a:solidFill>
            <a:schemeClr val="accent1">
              <a:lumMod val="40000"/>
              <a:lumOff val="60000"/>
              <a:alpha val="18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solidFill>
            </a:endParaRPr>
          </a:p>
        </p:txBody>
      </p:sp>
      <p:sp>
        <p:nvSpPr>
          <p:cNvPr id="7" name="文本框 6"/>
          <p:cNvSpPr txBox="1"/>
          <p:nvPr>
            <p:custDataLst>
              <p:tags r:id="rId9"/>
            </p:custDataLst>
          </p:nvPr>
        </p:nvSpPr>
        <p:spPr>
          <a:xfrm>
            <a:off x="2056765" y="2970530"/>
            <a:ext cx="1571625" cy="1582420"/>
          </a:xfrm>
          <a:prstGeom prst="rect">
            <a:avLst/>
          </a:prstGeom>
          <a:noFill/>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一</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依据发文机关与主要受文者间的</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a:p>
            <a:pPr algn="ct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工作关系</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10"/>
            </p:custDataLst>
          </p:nvPr>
        </p:nvSpPr>
        <p:spPr>
          <a:xfrm>
            <a:off x="2500739" y="1979930"/>
            <a:ext cx="684773" cy="684773"/>
          </a:xfrm>
          <a:prstGeom prst="ellipse">
            <a:avLst/>
          </a:prstGeom>
          <a:gradFill>
            <a:gsLst>
              <a:gs pos="93000">
                <a:schemeClr val="accent1">
                  <a:alpha val="100000"/>
                </a:schemeClr>
              </a:gs>
              <a:gs pos="0">
                <a:schemeClr val="accent1">
                  <a:lumMod val="40000"/>
                  <a:lumOff val="60000"/>
                  <a:alpha val="100000"/>
                </a:schemeClr>
              </a:gs>
            </a:gsLst>
            <a:lin ang="5400000" scaled="1"/>
          </a:gradFill>
          <a:ln w="444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5" name="图片 15" descr="343439383331313b343532303033313bd3a6d3c3c9ccb3c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635077" y="2179073"/>
            <a:ext cx="286487" cy="286487"/>
          </a:xfrm>
          <a:prstGeom prst="rect">
            <a:avLst/>
          </a:prstGeom>
        </p:spPr>
      </p:pic>
      <p:pic>
        <p:nvPicPr>
          <p:cNvPr id="25" name="图片 11" descr="343439383331313b343532303032373bbfcdbba7b5b5b0b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699074" y="2178265"/>
            <a:ext cx="288102" cy="288102"/>
          </a:xfrm>
          <a:prstGeom prst="rect">
            <a:avLst/>
          </a:prstGeom>
        </p:spPr>
      </p:pic>
      <p:pic>
        <p:nvPicPr>
          <p:cNvPr id="27" name="图片 16" descr="343439383331313b343532303033323bd3a6d3c3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8570589" y="2179391"/>
            <a:ext cx="285852" cy="285852"/>
          </a:xfrm>
          <a:prstGeom prst="rect">
            <a:avLst/>
          </a:prstGeom>
        </p:spPr>
      </p:pic>
      <p:sp>
        <p:nvSpPr>
          <p:cNvPr id="2" name="文本框 1"/>
          <p:cNvSpPr txBox="1"/>
          <p:nvPr/>
        </p:nvSpPr>
        <p:spPr>
          <a:xfrm>
            <a:off x="-2202180" y="-122491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20"/>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7515" y="-171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请示</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621030" y="74739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请示的写作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圆角矩形 9"/>
          <p:cNvSpPr/>
          <p:nvPr>
            <p:custDataLst>
              <p:tags r:id="rId3"/>
            </p:custDataLst>
          </p:nvPr>
        </p:nvSpPr>
        <p:spPr>
          <a:xfrm>
            <a:off x="7312978" y="1384618"/>
            <a:ext cx="3766185" cy="143129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1" name="圆角矩形 10"/>
          <p:cNvSpPr/>
          <p:nvPr>
            <p:custDataLst>
              <p:tags r:id="rId4"/>
            </p:custDataLst>
          </p:nvPr>
        </p:nvSpPr>
        <p:spPr>
          <a:xfrm>
            <a:off x="7312978" y="3219768"/>
            <a:ext cx="3766185" cy="143129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8" name="圆角矩形 27"/>
          <p:cNvSpPr/>
          <p:nvPr>
            <p:custDataLst>
              <p:tags r:id="rId5"/>
            </p:custDataLst>
          </p:nvPr>
        </p:nvSpPr>
        <p:spPr>
          <a:xfrm>
            <a:off x="7312978" y="5055553"/>
            <a:ext cx="3766185" cy="143129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48" name="任意多边形 7"/>
          <p:cNvSpPr/>
          <p:nvPr>
            <p:custDataLst>
              <p:tags r:id="rId6"/>
            </p:custDataLst>
          </p:nvPr>
        </p:nvSpPr>
        <p:spPr bwMode="auto">
          <a:xfrm>
            <a:off x="4506913" y="2696528"/>
            <a:ext cx="1697355" cy="643890"/>
          </a:xfrm>
          <a:custGeom>
            <a:avLst/>
            <a:gdLst>
              <a:gd name="connsiteX0" fmla="*/ 393 w 3428"/>
              <a:gd name="connsiteY0" fmla="*/ 0 h 1298"/>
              <a:gd name="connsiteX1" fmla="*/ 514 w 3428"/>
              <a:gd name="connsiteY1" fmla="*/ 0 h 1298"/>
              <a:gd name="connsiteX2" fmla="*/ 2815 w 3428"/>
              <a:gd name="connsiteY2" fmla="*/ 0 h 1298"/>
              <a:gd name="connsiteX3" fmla="*/ 3428 w 3428"/>
              <a:gd name="connsiteY3" fmla="*/ 585 h 1298"/>
              <a:gd name="connsiteX4" fmla="*/ 2815 w 3428"/>
              <a:gd name="connsiteY4" fmla="*/ 1171 h 1298"/>
              <a:gd name="connsiteX5" fmla="*/ 514 w 3428"/>
              <a:gd name="connsiteY5" fmla="*/ 1171 h 1298"/>
              <a:gd name="connsiteX6" fmla="*/ 318 w 3428"/>
              <a:gd name="connsiteY6" fmla="*/ 1171 h 1298"/>
              <a:gd name="connsiteX7" fmla="*/ 0 w 3428"/>
              <a:gd name="connsiteY7" fmla="*/ 1296 h 1298"/>
              <a:gd name="connsiteX8" fmla="*/ 0 w 3428"/>
              <a:gd name="connsiteY8" fmla="*/ 171 h 1298"/>
              <a:gd name="connsiteX9" fmla="*/ 393 w 3428"/>
              <a:gd name="connsiteY9" fmla="*/ 0 h 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428" h="1299">
                <a:moveTo>
                  <a:pt x="393" y="0"/>
                </a:moveTo>
                <a:cubicBezTo>
                  <a:pt x="514" y="0"/>
                  <a:pt x="514" y="0"/>
                  <a:pt x="514" y="0"/>
                </a:cubicBezTo>
                <a:cubicBezTo>
                  <a:pt x="2815" y="0"/>
                  <a:pt x="2815" y="0"/>
                  <a:pt x="2815" y="0"/>
                </a:cubicBezTo>
                <a:cubicBezTo>
                  <a:pt x="3428" y="585"/>
                  <a:pt x="3428" y="585"/>
                  <a:pt x="3428" y="585"/>
                </a:cubicBezTo>
                <a:cubicBezTo>
                  <a:pt x="2815" y="1171"/>
                  <a:pt x="2815" y="1171"/>
                  <a:pt x="2815" y="1171"/>
                </a:cubicBezTo>
                <a:cubicBezTo>
                  <a:pt x="514" y="1171"/>
                  <a:pt x="514" y="1171"/>
                  <a:pt x="514" y="1171"/>
                </a:cubicBezTo>
                <a:cubicBezTo>
                  <a:pt x="318" y="1171"/>
                  <a:pt x="318" y="1171"/>
                  <a:pt x="318" y="1171"/>
                </a:cubicBezTo>
                <a:cubicBezTo>
                  <a:pt x="143" y="1171"/>
                  <a:pt x="0" y="1227"/>
                  <a:pt x="0" y="1296"/>
                </a:cubicBezTo>
                <a:cubicBezTo>
                  <a:pt x="0" y="1365"/>
                  <a:pt x="0" y="171"/>
                  <a:pt x="0" y="171"/>
                </a:cubicBezTo>
                <a:cubicBezTo>
                  <a:pt x="0" y="77"/>
                  <a:pt x="176" y="0"/>
                  <a:pt x="393"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02</a:t>
            </a:r>
            <a:endParaRPr lang="en-US" sz="2400" b="1">
              <a:solidFill>
                <a:srgbClr val="FFFFFF"/>
              </a:solidFill>
              <a:latin typeface="+mn-ea"/>
              <a:cs typeface="+mn-ea"/>
              <a:sym typeface="+mn-ea"/>
            </a:endParaRPr>
          </a:p>
        </p:txBody>
      </p:sp>
      <p:sp>
        <p:nvSpPr>
          <p:cNvPr id="149" name="任意多边形 8"/>
          <p:cNvSpPr/>
          <p:nvPr>
            <p:custDataLst>
              <p:tags r:id="rId7"/>
            </p:custDataLst>
          </p:nvPr>
        </p:nvSpPr>
        <p:spPr bwMode="auto">
          <a:xfrm>
            <a:off x="4500563" y="3275648"/>
            <a:ext cx="254635" cy="123190"/>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latin typeface="+mj-ea"/>
              <a:ea typeface="+mj-ea"/>
              <a:cs typeface="+mn-ea"/>
              <a:sym typeface="+mn-lt"/>
            </a:endParaRPr>
          </a:p>
        </p:txBody>
      </p:sp>
      <p:sp>
        <p:nvSpPr>
          <p:cNvPr id="193" name="圆角矩形 192"/>
          <p:cNvSpPr/>
          <p:nvPr>
            <p:custDataLst>
              <p:tags r:id="rId8"/>
            </p:custDataLst>
          </p:nvPr>
        </p:nvSpPr>
        <p:spPr>
          <a:xfrm>
            <a:off x="721678" y="2302828"/>
            <a:ext cx="3766185" cy="143129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2" name="矩形 11"/>
          <p:cNvSpPr/>
          <p:nvPr>
            <p:custDataLst>
              <p:tags r:id="rId9"/>
            </p:custDataLst>
          </p:nvPr>
        </p:nvSpPr>
        <p:spPr>
          <a:xfrm>
            <a:off x="762953" y="2808923"/>
            <a:ext cx="3532505" cy="79883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请示要切实遵守隶属关系的行文规定，逐级进行请示。如遇特殊情况必须越级行文</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时，应同时抄送直接领导机关。</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矩形 12"/>
          <p:cNvSpPr/>
          <p:nvPr>
            <p:custDataLst>
              <p:tags r:id="rId10"/>
            </p:custDataLst>
          </p:nvPr>
        </p:nvSpPr>
        <p:spPr>
          <a:xfrm>
            <a:off x="762953" y="2433638"/>
            <a:ext cx="3532505" cy="335280"/>
          </a:xfrm>
          <a:prstGeom prst="rect">
            <a:avLst/>
          </a:prstGeom>
          <a:noFill/>
        </p:spPr>
        <p:txBody>
          <a:bodyPr wrap="square" lIns="0" tIns="0" rIns="0" bIns="0" rtlCol="0" anchor="b" anchorCtr="0">
            <a:noAutofit/>
          </a:bodyPr>
          <a:p>
            <a:pPr algn="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rPr>
              <a:t>不越级请示</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15" name="任意多边形 5"/>
          <p:cNvSpPr/>
          <p:nvPr>
            <p:custDataLst>
              <p:tags r:id="rId11"/>
            </p:custDataLst>
          </p:nvPr>
        </p:nvSpPr>
        <p:spPr bwMode="auto">
          <a:xfrm>
            <a:off x="4506913" y="4531678"/>
            <a:ext cx="1697355" cy="641350"/>
          </a:xfrm>
          <a:custGeom>
            <a:avLst/>
            <a:gdLst>
              <a:gd name="connsiteX0" fmla="*/ 393 w 3428"/>
              <a:gd name="connsiteY0" fmla="*/ 0 h 1294"/>
              <a:gd name="connsiteX1" fmla="*/ 514 w 3428"/>
              <a:gd name="connsiteY1" fmla="*/ 0 h 1294"/>
              <a:gd name="connsiteX2" fmla="*/ 2815 w 3428"/>
              <a:gd name="connsiteY2" fmla="*/ 0 h 1294"/>
              <a:gd name="connsiteX3" fmla="*/ 3428 w 3428"/>
              <a:gd name="connsiteY3" fmla="*/ 584 h 1294"/>
              <a:gd name="connsiteX4" fmla="*/ 2815 w 3428"/>
              <a:gd name="connsiteY4" fmla="*/ 1168 h 1294"/>
              <a:gd name="connsiteX5" fmla="*/ 514 w 3428"/>
              <a:gd name="connsiteY5" fmla="*/ 1168 h 1294"/>
              <a:gd name="connsiteX6" fmla="*/ 318 w 3428"/>
              <a:gd name="connsiteY6" fmla="*/ 1168 h 1294"/>
              <a:gd name="connsiteX7" fmla="*/ 0 w 3428"/>
              <a:gd name="connsiteY7" fmla="*/ 1292 h 1294"/>
              <a:gd name="connsiteX8" fmla="*/ 0 w 3428"/>
              <a:gd name="connsiteY8" fmla="*/ 169 h 1294"/>
              <a:gd name="connsiteX9" fmla="*/ 393 w 3428"/>
              <a:gd name="connsiteY9" fmla="*/ 0 h 1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428" h="1295">
                <a:moveTo>
                  <a:pt x="393" y="0"/>
                </a:moveTo>
                <a:cubicBezTo>
                  <a:pt x="514" y="0"/>
                  <a:pt x="514" y="0"/>
                  <a:pt x="514" y="0"/>
                </a:cubicBezTo>
                <a:cubicBezTo>
                  <a:pt x="2815" y="0"/>
                  <a:pt x="2815" y="0"/>
                  <a:pt x="2815" y="0"/>
                </a:cubicBezTo>
                <a:cubicBezTo>
                  <a:pt x="3428" y="584"/>
                  <a:pt x="3428" y="584"/>
                  <a:pt x="3428" y="584"/>
                </a:cubicBezTo>
                <a:cubicBezTo>
                  <a:pt x="2815" y="1168"/>
                  <a:pt x="2815" y="1168"/>
                  <a:pt x="2815" y="1168"/>
                </a:cubicBezTo>
                <a:cubicBezTo>
                  <a:pt x="514" y="1168"/>
                  <a:pt x="514" y="1168"/>
                  <a:pt x="514" y="1168"/>
                </a:cubicBezTo>
                <a:cubicBezTo>
                  <a:pt x="318" y="1168"/>
                  <a:pt x="318" y="1168"/>
                  <a:pt x="318" y="1168"/>
                </a:cubicBezTo>
                <a:cubicBezTo>
                  <a:pt x="143" y="1168"/>
                  <a:pt x="0" y="1225"/>
                  <a:pt x="0" y="1292"/>
                </a:cubicBezTo>
                <a:cubicBezTo>
                  <a:pt x="0" y="1359"/>
                  <a:pt x="0" y="169"/>
                  <a:pt x="0" y="169"/>
                </a:cubicBezTo>
                <a:cubicBezTo>
                  <a:pt x="0" y="75"/>
                  <a:pt x="176" y="0"/>
                  <a:pt x="393"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04</a:t>
            </a:r>
            <a:endParaRPr lang="en-US" sz="2400" b="1">
              <a:solidFill>
                <a:srgbClr val="FFFFFF"/>
              </a:solidFill>
              <a:latin typeface="+mn-ea"/>
              <a:cs typeface="+mn-ea"/>
              <a:sym typeface="+mn-ea"/>
            </a:endParaRPr>
          </a:p>
        </p:txBody>
      </p:sp>
      <p:sp>
        <p:nvSpPr>
          <p:cNvPr id="16" name="任意多边形 6"/>
          <p:cNvSpPr/>
          <p:nvPr>
            <p:custDataLst>
              <p:tags r:id="rId12"/>
            </p:custDataLst>
          </p:nvPr>
        </p:nvSpPr>
        <p:spPr bwMode="auto">
          <a:xfrm>
            <a:off x="4503738" y="5110798"/>
            <a:ext cx="254635" cy="123190"/>
          </a:xfrm>
          <a:custGeom>
            <a:avLst/>
            <a:gdLst>
              <a:gd name="T0" fmla="*/ 236 w 382"/>
              <a:gd name="T1" fmla="*/ 0 h 185"/>
              <a:gd name="T2" fmla="*/ 382 w 382"/>
              <a:gd name="T3" fmla="*/ 0 h 185"/>
              <a:gd name="T4" fmla="*/ 382 w 382"/>
              <a:gd name="T5" fmla="*/ 185 h 185"/>
              <a:gd name="T6" fmla="*/ 236 w 382"/>
              <a:gd name="T7" fmla="*/ 185 h 185"/>
              <a:gd name="T8" fmla="*/ 0 w 382"/>
              <a:gd name="T9" fmla="*/ 92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3"/>
                  <a:pt x="0" y="92"/>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latin typeface="+mj-ea"/>
              <a:ea typeface="+mj-ea"/>
              <a:cs typeface="+mn-ea"/>
              <a:sym typeface="+mn-lt"/>
            </a:endParaRPr>
          </a:p>
        </p:txBody>
      </p:sp>
      <p:sp>
        <p:nvSpPr>
          <p:cNvPr id="26" name="圆角矩形 25"/>
          <p:cNvSpPr/>
          <p:nvPr>
            <p:custDataLst>
              <p:tags r:id="rId13"/>
            </p:custDataLst>
          </p:nvPr>
        </p:nvSpPr>
        <p:spPr>
          <a:xfrm>
            <a:off x="730568" y="4136708"/>
            <a:ext cx="3766185" cy="143129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7" name="矩形 26"/>
          <p:cNvSpPr/>
          <p:nvPr>
            <p:custDataLst>
              <p:tags r:id="rId14"/>
            </p:custDataLst>
          </p:nvPr>
        </p:nvSpPr>
        <p:spPr>
          <a:xfrm>
            <a:off x="771843" y="4642803"/>
            <a:ext cx="3532505" cy="798830"/>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请示是上行文，行文时不得同时抄送给下级机关，以免造成工作秩序混乱。</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29" name="矩形 28"/>
          <p:cNvSpPr/>
          <p:nvPr>
            <p:custDataLst>
              <p:tags r:id="rId15"/>
            </p:custDataLst>
          </p:nvPr>
        </p:nvSpPr>
        <p:spPr>
          <a:xfrm>
            <a:off x="771843" y="4267518"/>
            <a:ext cx="3532505" cy="335280"/>
          </a:xfrm>
          <a:prstGeom prst="rect">
            <a:avLst/>
          </a:prstGeom>
          <a:noFill/>
        </p:spPr>
        <p:txBody>
          <a:bodyPr wrap="square" lIns="0" tIns="0" rIns="0" bIns="0" rtlCol="0" anchor="b" anchorCtr="0">
            <a:noAutofit/>
          </a:bodyPr>
          <a:p>
            <a:pPr algn="r">
              <a:spcBef>
                <a:spcPct val="0"/>
              </a:spcBef>
              <a:spcAft>
                <a:spcPct val="0"/>
              </a:spcAft>
            </a:pPr>
            <a:r>
              <a:rPr lang="zh-CN" altLang="en-US" b="1" dirty="0">
                <a:solidFill>
                  <a:schemeClr val="accent2"/>
                </a:solidFill>
                <a:latin typeface="微软雅黑" panose="020B0503020204020204" charset="-122"/>
                <a:ea typeface="微软雅黑" panose="020B0503020204020204" charset="-122"/>
                <a:cs typeface="+mn-ea"/>
              </a:rPr>
              <a:t>不抄送给下级机关</a:t>
            </a:r>
            <a:endParaRPr lang="zh-CN" altLang="en-US" b="1" dirty="0">
              <a:solidFill>
                <a:schemeClr val="accent2"/>
              </a:solidFill>
              <a:latin typeface="微软雅黑" panose="020B0503020204020204" charset="-122"/>
              <a:ea typeface="微软雅黑" panose="020B0503020204020204" charset="-122"/>
              <a:cs typeface="+mn-ea"/>
            </a:endParaRPr>
          </a:p>
        </p:txBody>
      </p:sp>
      <p:sp>
        <p:nvSpPr>
          <p:cNvPr id="142" name="任意多边形 1"/>
          <p:cNvSpPr/>
          <p:nvPr>
            <p:custDataLst>
              <p:tags r:id="rId16"/>
            </p:custDataLst>
          </p:nvPr>
        </p:nvSpPr>
        <p:spPr bwMode="auto">
          <a:xfrm>
            <a:off x="5615623" y="1778318"/>
            <a:ext cx="1697355" cy="643890"/>
          </a:xfrm>
          <a:custGeom>
            <a:avLst/>
            <a:gdLst>
              <a:gd name="connsiteX0" fmla="*/ 3035 w 3428"/>
              <a:gd name="connsiteY0" fmla="*/ 0 h 1298"/>
              <a:gd name="connsiteX1" fmla="*/ 2915 w 3428"/>
              <a:gd name="connsiteY1" fmla="*/ 0 h 1298"/>
              <a:gd name="connsiteX2" fmla="*/ 613 w 3428"/>
              <a:gd name="connsiteY2" fmla="*/ 0 h 1298"/>
              <a:gd name="connsiteX3" fmla="*/ 0 w 3428"/>
              <a:gd name="connsiteY3" fmla="*/ 587 h 1298"/>
              <a:gd name="connsiteX4" fmla="*/ 613 w 3428"/>
              <a:gd name="connsiteY4" fmla="*/ 1172 h 1298"/>
              <a:gd name="connsiteX5" fmla="*/ 2915 w 3428"/>
              <a:gd name="connsiteY5" fmla="*/ 1172 h 1298"/>
              <a:gd name="connsiteX6" fmla="*/ 3110 w 3428"/>
              <a:gd name="connsiteY6" fmla="*/ 1172 h 1298"/>
              <a:gd name="connsiteX7" fmla="*/ 3428 w 3428"/>
              <a:gd name="connsiteY7" fmla="*/ 1296 h 1298"/>
              <a:gd name="connsiteX8" fmla="*/ 3428 w 3428"/>
              <a:gd name="connsiteY8" fmla="*/ 171 h 1298"/>
              <a:gd name="connsiteX9" fmla="*/ 3035 w 3428"/>
              <a:gd name="connsiteY9" fmla="*/ 0 h 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428" h="1299">
                <a:moveTo>
                  <a:pt x="3035" y="0"/>
                </a:moveTo>
                <a:cubicBezTo>
                  <a:pt x="2915" y="0"/>
                  <a:pt x="2915" y="0"/>
                  <a:pt x="2915" y="0"/>
                </a:cubicBezTo>
                <a:cubicBezTo>
                  <a:pt x="613" y="0"/>
                  <a:pt x="613" y="0"/>
                  <a:pt x="613" y="0"/>
                </a:cubicBezTo>
                <a:cubicBezTo>
                  <a:pt x="0" y="587"/>
                  <a:pt x="0" y="587"/>
                  <a:pt x="0" y="587"/>
                </a:cubicBezTo>
                <a:cubicBezTo>
                  <a:pt x="613" y="1172"/>
                  <a:pt x="613" y="1172"/>
                  <a:pt x="613" y="1172"/>
                </a:cubicBezTo>
                <a:cubicBezTo>
                  <a:pt x="2915" y="1172"/>
                  <a:pt x="2915" y="1172"/>
                  <a:pt x="2915" y="1172"/>
                </a:cubicBezTo>
                <a:cubicBezTo>
                  <a:pt x="3110" y="1172"/>
                  <a:pt x="3110" y="1172"/>
                  <a:pt x="3110" y="1172"/>
                </a:cubicBezTo>
                <a:cubicBezTo>
                  <a:pt x="3285" y="1172"/>
                  <a:pt x="3428" y="1227"/>
                  <a:pt x="3428" y="1296"/>
                </a:cubicBezTo>
                <a:cubicBezTo>
                  <a:pt x="3428" y="1365"/>
                  <a:pt x="3428" y="171"/>
                  <a:pt x="3428" y="171"/>
                </a:cubicBezTo>
                <a:cubicBezTo>
                  <a:pt x="3428" y="77"/>
                  <a:pt x="3252" y="0"/>
                  <a:pt x="3035"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01</a:t>
            </a:r>
            <a:endParaRPr lang="en-US" sz="2400" b="1">
              <a:solidFill>
                <a:srgbClr val="FFFFFF"/>
              </a:solidFill>
              <a:latin typeface="+mn-ea"/>
              <a:cs typeface="+mn-ea"/>
              <a:sym typeface="+mn-ea"/>
            </a:endParaRPr>
          </a:p>
        </p:txBody>
      </p:sp>
      <p:sp>
        <p:nvSpPr>
          <p:cNvPr id="143" name="任意多边形 2"/>
          <p:cNvSpPr/>
          <p:nvPr>
            <p:custDataLst>
              <p:tags r:id="rId17"/>
            </p:custDataLst>
          </p:nvPr>
        </p:nvSpPr>
        <p:spPr bwMode="auto">
          <a:xfrm>
            <a:off x="7065963" y="2359343"/>
            <a:ext cx="253365" cy="123190"/>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latin typeface="+mj-ea"/>
              <a:ea typeface="+mj-ea"/>
              <a:cs typeface="+mn-ea"/>
              <a:sym typeface="+mn-lt"/>
            </a:endParaRPr>
          </a:p>
        </p:txBody>
      </p:sp>
      <p:sp>
        <p:nvSpPr>
          <p:cNvPr id="30" name="矩形 29"/>
          <p:cNvSpPr/>
          <p:nvPr>
            <p:custDataLst>
              <p:tags r:id="rId18"/>
            </p:custDataLst>
          </p:nvPr>
        </p:nvSpPr>
        <p:spPr>
          <a:xfrm>
            <a:off x="7508558" y="1900873"/>
            <a:ext cx="3532505" cy="7988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请示要坚持</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一文一事</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的原则，且请示的事项要明确。</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1" name="矩形 30"/>
          <p:cNvSpPr/>
          <p:nvPr>
            <p:custDataLst>
              <p:tags r:id="rId19"/>
            </p:custDataLst>
          </p:nvPr>
        </p:nvSpPr>
        <p:spPr>
          <a:xfrm>
            <a:off x="7508558" y="1509713"/>
            <a:ext cx="3532505" cy="35115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微软雅黑" panose="020B0503020204020204" charset="-122"/>
              </a:rPr>
              <a:t>一</a:t>
            </a:r>
            <a:r>
              <a:rPr lang="en-US" altLang="zh-CN"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cs typeface="微软雅黑" panose="020B0503020204020204" charset="-122"/>
              </a:rPr>
              <a:t>文</a:t>
            </a:r>
            <a:r>
              <a:rPr lang="en-US" altLang="zh-CN"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cs typeface="微软雅黑" panose="020B0503020204020204" charset="-122"/>
              </a:rPr>
              <a:t>一</a:t>
            </a:r>
            <a:r>
              <a:rPr lang="en-US" altLang="zh-CN"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b="1">
                <a:solidFill>
                  <a:schemeClr val="accent1"/>
                </a:solidFill>
                <a:latin typeface="微软雅黑" panose="020B0503020204020204" charset="-122"/>
                <a:ea typeface="微软雅黑" panose="020B0503020204020204" charset="-122"/>
                <a:cs typeface="微软雅黑" panose="020B0503020204020204" charset="-122"/>
              </a:rPr>
              <a:t>事</a:t>
            </a:r>
            <a:endParaRPr lang="zh-CN" altLang="en-US"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44" name="任意多边形 3"/>
          <p:cNvSpPr/>
          <p:nvPr>
            <p:custDataLst>
              <p:tags r:id="rId20"/>
            </p:custDataLst>
          </p:nvPr>
        </p:nvSpPr>
        <p:spPr bwMode="auto">
          <a:xfrm>
            <a:off x="5615623" y="3614103"/>
            <a:ext cx="1697355" cy="642620"/>
          </a:xfrm>
          <a:custGeom>
            <a:avLst/>
            <a:gdLst>
              <a:gd name="connsiteX0" fmla="*/ 3035 w 3428"/>
              <a:gd name="connsiteY0" fmla="*/ 0 h 1296"/>
              <a:gd name="connsiteX1" fmla="*/ 2915 w 3428"/>
              <a:gd name="connsiteY1" fmla="*/ 0 h 1296"/>
              <a:gd name="connsiteX2" fmla="*/ 613 w 3428"/>
              <a:gd name="connsiteY2" fmla="*/ 0 h 1296"/>
              <a:gd name="connsiteX3" fmla="*/ 0 w 3428"/>
              <a:gd name="connsiteY3" fmla="*/ 586 h 1296"/>
              <a:gd name="connsiteX4" fmla="*/ 613 w 3428"/>
              <a:gd name="connsiteY4" fmla="*/ 1170 h 1296"/>
              <a:gd name="connsiteX5" fmla="*/ 2915 w 3428"/>
              <a:gd name="connsiteY5" fmla="*/ 1170 h 1296"/>
              <a:gd name="connsiteX6" fmla="*/ 3110 w 3428"/>
              <a:gd name="connsiteY6" fmla="*/ 1170 h 1296"/>
              <a:gd name="connsiteX7" fmla="*/ 3428 w 3428"/>
              <a:gd name="connsiteY7" fmla="*/ 1294 h 1296"/>
              <a:gd name="connsiteX8" fmla="*/ 3428 w 3428"/>
              <a:gd name="connsiteY8" fmla="*/ 171 h 1296"/>
              <a:gd name="connsiteX9" fmla="*/ 3035 w 3428"/>
              <a:gd name="connsiteY9" fmla="*/ 0 h 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428" h="1297">
                <a:moveTo>
                  <a:pt x="3035" y="0"/>
                </a:moveTo>
                <a:cubicBezTo>
                  <a:pt x="2915" y="0"/>
                  <a:pt x="2915" y="0"/>
                  <a:pt x="2915" y="0"/>
                </a:cubicBezTo>
                <a:cubicBezTo>
                  <a:pt x="613" y="0"/>
                  <a:pt x="613" y="0"/>
                  <a:pt x="613" y="0"/>
                </a:cubicBezTo>
                <a:cubicBezTo>
                  <a:pt x="0" y="586"/>
                  <a:pt x="0" y="586"/>
                  <a:pt x="0" y="586"/>
                </a:cubicBezTo>
                <a:cubicBezTo>
                  <a:pt x="613" y="1170"/>
                  <a:pt x="613" y="1170"/>
                  <a:pt x="613" y="1170"/>
                </a:cubicBezTo>
                <a:cubicBezTo>
                  <a:pt x="2915" y="1170"/>
                  <a:pt x="2915" y="1170"/>
                  <a:pt x="2915" y="1170"/>
                </a:cubicBezTo>
                <a:cubicBezTo>
                  <a:pt x="3110" y="1170"/>
                  <a:pt x="3110" y="1170"/>
                  <a:pt x="3110" y="1170"/>
                </a:cubicBezTo>
                <a:cubicBezTo>
                  <a:pt x="3285" y="1170"/>
                  <a:pt x="3428" y="1225"/>
                  <a:pt x="3428" y="1294"/>
                </a:cubicBezTo>
                <a:cubicBezTo>
                  <a:pt x="3428" y="1363"/>
                  <a:pt x="3428" y="171"/>
                  <a:pt x="3428" y="171"/>
                </a:cubicBezTo>
                <a:cubicBezTo>
                  <a:pt x="3428" y="77"/>
                  <a:pt x="3252" y="0"/>
                  <a:pt x="3035"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21"/>
            </p:custDataLst>
          </p:nvPr>
        </p:nvSpPr>
        <p:spPr bwMode="auto">
          <a:xfrm>
            <a:off x="7065963" y="4195128"/>
            <a:ext cx="253365" cy="12255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latin typeface="+mj-ea"/>
              <a:ea typeface="+mj-ea"/>
              <a:cs typeface="+mn-ea"/>
              <a:sym typeface="+mn-lt"/>
            </a:endParaRPr>
          </a:p>
        </p:txBody>
      </p:sp>
      <p:sp>
        <p:nvSpPr>
          <p:cNvPr id="32" name="矩形 31"/>
          <p:cNvSpPr/>
          <p:nvPr>
            <p:custDataLst>
              <p:tags r:id="rId22"/>
            </p:custDataLst>
          </p:nvPr>
        </p:nvSpPr>
        <p:spPr>
          <a:xfrm>
            <a:off x="7508558" y="3736023"/>
            <a:ext cx="3532505" cy="7988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请示的主送机关只能</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写一个。</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3" name="矩形 32"/>
          <p:cNvSpPr/>
          <p:nvPr>
            <p:custDataLst>
              <p:tags r:id="rId23"/>
            </p:custDataLst>
          </p:nvPr>
        </p:nvSpPr>
        <p:spPr>
          <a:xfrm>
            <a:off x="7508558" y="3344863"/>
            <a:ext cx="3532505" cy="35115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mn-ea"/>
              </a:rPr>
              <a:t>单头请示</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34" name="任意多边形 33"/>
          <p:cNvSpPr/>
          <p:nvPr>
            <p:custDataLst>
              <p:tags r:id="rId24"/>
            </p:custDataLst>
          </p:nvPr>
        </p:nvSpPr>
        <p:spPr bwMode="auto">
          <a:xfrm>
            <a:off x="5615623" y="5449888"/>
            <a:ext cx="1697355" cy="642620"/>
          </a:xfrm>
          <a:custGeom>
            <a:avLst/>
            <a:gdLst>
              <a:gd name="connsiteX0" fmla="*/ 3035 w 3428"/>
              <a:gd name="connsiteY0" fmla="*/ 0 h 1296"/>
              <a:gd name="connsiteX1" fmla="*/ 2915 w 3428"/>
              <a:gd name="connsiteY1" fmla="*/ 0 h 1296"/>
              <a:gd name="connsiteX2" fmla="*/ 613 w 3428"/>
              <a:gd name="connsiteY2" fmla="*/ 0 h 1296"/>
              <a:gd name="connsiteX3" fmla="*/ 0 w 3428"/>
              <a:gd name="connsiteY3" fmla="*/ 586 h 1296"/>
              <a:gd name="connsiteX4" fmla="*/ 613 w 3428"/>
              <a:gd name="connsiteY4" fmla="*/ 1170 h 1296"/>
              <a:gd name="connsiteX5" fmla="*/ 2915 w 3428"/>
              <a:gd name="connsiteY5" fmla="*/ 1170 h 1296"/>
              <a:gd name="connsiteX6" fmla="*/ 3110 w 3428"/>
              <a:gd name="connsiteY6" fmla="*/ 1170 h 1296"/>
              <a:gd name="connsiteX7" fmla="*/ 3428 w 3428"/>
              <a:gd name="connsiteY7" fmla="*/ 1294 h 1296"/>
              <a:gd name="connsiteX8" fmla="*/ 3428 w 3428"/>
              <a:gd name="connsiteY8" fmla="*/ 171 h 1296"/>
              <a:gd name="connsiteX9" fmla="*/ 3035 w 3428"/>
              <a:gd name="connsiteY9" fmla="*/ 0 h 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428" h="1297">
                <a:moveTo>
                  <a:pt x="3035" y="0"/>
                </a:moveTo>
                <a:cubicBezTo>
                  <a:pt x="2915" y="0"/>
                  <a:pt x="2915" y="0"/>
                  <a:pt x="2915" y="0"/>
                </a:cubicBezTo>
                <a:cubicBezTo>
                  <a:pt x="613" y="0"/>
                  <a:pt x="613" y="0"/>
                  <a:pt x="613" y="0"/>
                </a:cubicBezTo>
                <a:cubicBezTo>
                  <a:pt x="0" y="586"/>
                  <a:pt x="0" y="586"/>
                  <a:pt x="0" y="586"/>
                </a:cubicBezTo>
                <a:cubicBezTo>
                  <a:pt x="613" y="1170"/>
                  <a:pt x="613" y="1170"/>
                  <a:pt x="613" y="1170"/>
                </a:cubicBezTo>
                <a:cubicBezTo>
                  <a:pt x="2915" y="1170"/>
                  <a:pt x="2915" y="1170"/>
                  <a:pt x="2915" y="1170"/>
                </a:cubicBezTo>
                <a:cubicBezTo>
                  <a:pt x="3110" y="1170"/>
                  <a:pt x="3110" y="1170"/>
                  <a:pt x="3110" y="1170"/>
                </a:cubicBezTo>
                <a:cubicBezTo>
                  <a:pt x="3285" y="1170"/>
                  <a:pt x="3428" y="1225"/>
                  <a:pt x="3428" y="1294"/>
                </a:cubicBezTo>
                <a:cubicBezTo>
                  <a:pt x="3428" y="1363"/>
                  <a:pt x="3428" y="171"/>
                  <a:pt x="3428" y="171"/>
                </a:cubicBezTo>
                <a:cubicBezTo>
                  <a:pt x="3428" y="77"/>
                  <a:pt x="3252" y="0"/>
                  <a:pt x="3035"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05</a:t>
            </a:r>
            <a:endParaRPr lang="en-US" sz="2400" b="1">
              <a:solidFill>
                <a:srgbClr val="FFFFFF"/>
              </a:solidFill>
              <a:latin typeface="+mn-ea"/>
              <a:cs typeface="+mn-ea"/>
              <a:sym typeface="+mn-ea"/>
            </a:endParaRPr>
          </a:p>
        </p:txBody>
      </p:sp>
      <p:sp>
        <p:nvSpPr>
          <p:cNvPr id="35" name="任意多边形 34"/>
          <p:cNvSpPr/>
          <p:nvPr>
            <p:custDataLst>
              <p:tags r:id="rId25"/>
            </p:custDataLst>
          </p:nvPr>
        </p:nvSpPr>
        <p:spPr bwMode="auto">
          <a:xfrm>
            <a:off x="7065963" y="6029643"/>
            <a:ext cx="253365" cy="12255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latin typeface="+mj-ea"/>
              <a:ea typeface="+mj-ea"/>
              <a:cs typeface="+mn-ea"/>
              <a:sym typeface="+mn-lt"/>
            </a:endParaRPr>
          </a:p>
        </p:txBody>
      </p:sp>
      <p:sp>
        <p:nvSpPr>
          <p:cNvPr id="36" name="矩形 35"/>
          <p:cNvSpPr/>
          <p:nvPr>
            <p:custDataLst>
              <p:tags r:id="rId26"/>
            </p:custDataLst>
          </p:nvPr>
        </p:nvSpPr>
        <p:spPr>
          <a:xfrm>
            <a:off x="7508558" y="5571808"/>
            <a:ext cx="3532505" cy="79883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请示的语气要和缓，语言要精练，用词要得当。要掌握好分寸，切不可言辞过激、</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口气生硬。</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7" name="矩形 36"/>
          <p:cNvSpPr/>
          <p:nvPr>
            <p:custDataLst>
              <p:tags r:id="rId27"/>
            </p:custDataLst>
          </p:nvPr>
        </p:nvSpPr>
        <p:spPr>
          <a:xfrm>
            <a:off x="7508558" y="5180648"/>
            <a:ext cx="3532505" cy="35115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mn-ea"/>
              </a:rPr>
              <a:t>语气谦和，用词得当</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4" name="文本框 13"/>
          <p:cNvSpPr txBox="1"/>
          <p:nvPr/>
        </p:nvSpPr>
        <p:spPr>
          <a:xfrm>
            <a:off x="6326505" y="1552575"/>
            <a:ext cx="99314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7" name="文本框 16"/>
          <p:cNvSpPr txBox="1"/>
          <p:nvPr/>
        </p:nvSpPr>
        <p:spPr>
          <a:xfrm>
            <a:off x="5395595" y="1552575"/>
            <a:ext cx="2058035"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28"/>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56920" y="798194"/>
            <a:ext cx="10800000" cy="4873625"/>
          </a:xfrm>
          <a:solidFill>
            <a:schemeClr val="bg2"/>
          </a:solidFill>
        </p:spPr>
        <p:txBody>
          <a:bodyPr>
            <a:normAutofit/>
          </a:bodyPr>
          <a:p>
            <a:pPr marL="0" indent="0" algn="ctr">
              <a:buNone/>
            </a:pPr>
            <a:r>
              <a:rPr lang="zh-CN" altLang="en-US" sz="2000" b="1">
                <a:latin typeface="微软雅黑" panose="020B0503020204020204" charset="-122"/>
                <a:ea typeface="微软雅黑" panose="020B0503020204020204" charset="-122"/>
              </a:rPr>
              <a:t>关于交通肇事是否给予被害者家属抚恤金问题的请示</a:t>
            </a:r>
            <a:endParaRPr lang="zh-CN" altLang="en-US" sz="2000" b="1">
              <a:latin typeface="微软雅黑" panose="020B0503020204020204" charset="-122"/>
              <a:ea typeface="微软雅黑" panose="020B0503020204020204" charset="-122"/>
            </a:endParaRPr>
          </a:p>
          <a:p>
            <a:pPr marL="0" indent="0">
              <a:buNone/>
            </a:pPr>
            <a:r>
              <a:rPr lang="zh-CN" altLang="en-US" sz="2000">
                <a:latin typeface="微软雅黑" panose="020B0503020204020204" charset="-122"/>
                <a:ea typeface="微软雅黑" panose="020B0503020204020204" charset="-122"/>
              </a:rPr>
              <a:t>最高人民法院：</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据我省</a:t>
            </a:r>
            <a:r>
              <a:rPr lang="en-US" altLang="en-US"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县人民法院报告，他们对交通肇事致被害人死亡，是否给予被害者家属抚恤金的问题，有不同意见。一种意见认为，被害者若是有劳动能力的人，并遗有家属要抚养的，给予抚恤金。另一种意见认为，只要不是由被害者自己的过失所引起的死亡事故，不管被害者有无劳动能力，都应酌情给予抚恤金。我们同意后一种意见。几年来的实践经验证明，这样做有利于安抚死者家属。</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是否妥当，请批复。</a:t>
            </a:r>
            <a:endParaRPr lang="zh-CN" altLang="en-US" sz="2000">
              <a:latin typeface="微软雅黑" panose="020B0503020204020204" charset="-122"/>
              <a:ea typeface="微软雅黑" panose="020B0503020204020204" charset="-122"/>
            </a:endParaRPr>
          </a:p>
          <a:p>
            <a:pPr marL="0" indent="0" algn="r">
              <a:buNone/>
            </a:pPr>
            <a:r>
              <a:rPr lang="en-US" altLang="en-US"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省高级人民法院</a:t>
            </a:r>
            <a:endParaRPr lang="zh-CN" altLang="en-US" sz="2000">
              <a:latin typeface="微软雅黑" panose="020B0503020204020204" charset="-122"/>
              <a:ea typeface="微软雅黑" panose="020B0503020204020204" charset="-122"/>
            </a:endParaRPr>
          </a:p>
          <a:p>
            <a:pPr marL="0" indent="0" algn="r">
              <a:buNone/>
            </a:pPr>
            <a:r>
              <a:rPr lang="en-US" altLang="en-US"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年</a:t>
            </a:r>
            <a:r>
              <a:rPr lang="en-US" altLang="en-US"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月</a:t>
            </a:r>
            <a:r>
              <a:rPr lang="en-US" altLang="en-US" sz="2000">
                <a:latin typeface="微软雅黑" panose="020B0503020204020204" charset="-122"/>
                <a:ea typeface="微软雅黑" panose="020B0503020204020204" charset="-122"/>
              </a:rPr>
              <a:t>××</a:t>
            </a:r>
            <a:r>
              <a:rPr lang="zh-CN" altLang="en-US" sz="2000">
                <a:latin typeface="微软雅黑" panose="020B0503020204020204" charset="-122"/>
                <a:ea typeface="微软雅黑" panose="020B0503020204020204" charset="-122"/>
              </a:rPr>
              <a:t>日</a:t>
            </a:r>
            <a:endParaRPr lang="zh-CN" altLang="en-US" sz="2000">
              <a:latin typeface="微软雅黑" panose="020B0503020204020204" charset="-122"/>
              <a:ea typeface="微软雅黑" panose="020B0503020204020204" charset="-122"/>
            </a:endParaRPr>
          </a:p>
        </p:txBody>
      </p:sp>
      <p:sp>
        <p:nvSpPr>
          <p:cNvPr id="4" name="文本框 3"/>
          <p:cNvSpPr txBox="1"/>
          <p:nvPr/>
        </p:nvSpPr>
        <p:spPr>
          <a:xfrm>
            <a:off x="508635" y="7239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56920" y="798194"/>
            <a:ext cx="10800000" cy="4873625"/>
          </a:xfrm>
          <a:solidFill>
            <a:schemeClr val="bg2"/>
          </a:solidFill>
        </p:spPr>
        <p:txBody>
          <a:bodyPr>
            <a:normAutofit fontScale="90000" lnSpcReduction="20000"/>
          </a:bodyPr>
          <a:p>
            <a:pPr marL="228600" marR="0" lvl="0" indent="-228600" algn="ctr" defTabSz="914400" rtl="0" fontAlgn="auto">
              <a:lnSpc>
                <a:spcPct val="150000"/>
              </a:lnSpc>
              <a:spcBef>
                <a:spcPts val="0"/>
              </a:spcBef>
              <a:spcAft>
                <a:spcPts val="0"/>
              </a:spcAft>
              <a:buClrTx/>
              <a:buSzTx/>
              <a:buFontTx/>
              <a:buNone/>
              <a:defRPr/>
            </a:pPr>
            <a:r>
              <a:rPr lang="zh-CN" altLang="en-US" sz="20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广州市</a:t>
            </a:r>
            <a:r>
              <a:rPr lang="en-US" altLang="zh-CN" sz="20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机械厂关于给技术革新能手</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ctr" defTabSz="914400" rtl="0" fontAlgn="auto">
              <a:lnSpc>
                <a:spcPct val="150000"/>
              </a:lnSpc>
              <a:spcBef>
                <a:spcPts val="0"/>
              </a:spcBef>
              <a:spcAft>
                <a:spcPts val="0"/>
              </a:spcAft>
              <a:buClrTx/>
              <a:buSzTx/>
              <a:buFontTx/>
              <a:buNone/>
              <a:defRPr/>
            </a:pPr>
            <a:r>
              <a:rPr lang="en-US" altLang="zh-CN" sz="20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同志晋升两级工资的请示</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ct val="150000"/>
              </a:lnSpc>
              <a:spcBef>
                <a:spcPts val="0"/>
              </a:spcBef>
              <a:spcAft>
                <a:spcPts val="0"/>
              </a:spcAft>
              <a:buClrTx/>
              <a:buSzTx/>
              <a:buFontTx/>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局： </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ct val="150000"/>
              </a:lnSpc>
              <a:spcBef>
                <a:spcPts val="0"/>
              </a:spcBef>
              <a:spcAft>
                <a:spcPts val="0"/>
              </a:spcAft>
              <a:buClrTx/>
              <a:buSzTx/>
              <a:buFontTx/>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我厂青年工人</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同志，自</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1990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年入厂以来，虚心向老师傅学习，刻苦钻研技术，积极提合理化建议，</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1993</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年在工程技术人员和老师傅的帮助下，实现了三项技术革新项目，被评为局系统的技术革新能手。今年以来，我厂原有产品滞销，如不迅速开发新产品，企业经营将出现极大的困难。在此情况下，</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同志积极进行市场情况调查，根据用户需要，大胆研制新产品</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TS—2</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型测温仪表。在全厂上下大力支持下，这项新产品已于</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月份投放市场，深受用户欢迎。 </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ct val="150000"/>
              </a:lnSpc>
              <a:spcBef>
                <a:spcPts val="0"/>
              </a:spcBef>
              <a:spcAft>
                <a:spcPts val="0"/>
              </a:spcAft>
              <a:buClrTx/>
              <a:buSzTx/>
              <a:buFontTx/>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为了奖励</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同志对工厂的贡献和调动全厂职工的积极性，拟将</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同志的工资级别由二级晋升为四级。 </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ct val="150000"/>
              </a:lnSpc>
              <a:spcBef>
                <a:spcPts val="0"/>
              </a:spcBef>
              <a:spcAft>
                <a:spcPts val="0"/>
              </a:spcAft>
              <a:buClrTx/>
              <a:buSzTx/>
              <a:buFontTx/>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以上意见当否，请批复。 </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ct val="150000"/>
              </a:lnSpc>
              <a:spcBef>
                <a:spcPts val="0"/>
              </a:spcBef>
              <a:spcAft>
                <a:spcPts val="0"/>
              </a:spcAft>
              <a:buClrTx/>
              <a:buSzTx/>
              <a:buFontTx/>
              <a:buNone/>
              <a:defRPr/>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广州市</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机械厂</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indent="0" algn="r">
              <a:buNone/>
            </a:pP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en-US" sz="2000">
                <a:latin typeface="微软雅黑" panose="020B0503020204020204" charset="-122"/>
                <a:ea typeface="微软雅黑" panose="020B0503020204020204" charset="-122"/>
                <a:sym typeface="+mn-ea"/>
              </a:rPr>
              <a:t>××××</a:t>
            </a:r>
            <a:r>
              <a:rPr lang="zh-CN" altLang="en-US" sz="2000">
                <a:latin typeface="微软雅黑" panose="020B0503020204020204" charset="-122"/>
                <a:ea typeface="微软雅黑" panose="020B0503020204020204" charset="-122"/>
                <a:sym typeface="+mn-ea"/>
              </a:rPr>
              <a:t>年</a:t>
            </a:r>
            <a:r>
              <a:rPr lang="en-US" altLang="en-US" sz="2000">
                <a:latin typeface="微软雅黑" panose="020B0503020204020204" charset="-122"/>
                <a:ea typeface="微软雅黑" panose="020B0503020204020204" charset="-122"/>
                <a:sym typeface="+mn-ea"/>
              </a:rPr>
              <a:t>××</a:t>
            </a:r>
            <a:r>
              <a:rPr lang="zh-CN" altLang="en-US" sz="2000">
                <a:latin typeface="微软雅黑" panose="020B0503020204020204" charset="-122"/>
                <a:ea typeface="微软雅黑" panose="020B0503020204020204" charset="-122"/>
                <a:sym typeface="+mn-ea"/>
              </a:rPr>
              <a:t>月</a:t>
            </a:r>
            <a:r>
              <a:rPr lang="en-US" altLang="en-US" sz="2000">
                <a:latin typeface="微软雅黑" panose="020B0503020204020204" charset="-122"/>
                <a:ea typeface="微软雅黑" panose="020B0503020204020204" charset="-122"/>
                <a:sym typeface="+mn-ea"/>
              </a:rPr>
              <a:t>××</a:t>
            </a:r>
            <a:r>
              <a:rPr lang="zh-CN" altLang="en-US" sz="2000">
                <a:latin typeface="微软雅黑" panose="020B0503020204020204" charset="-122"/>
                <a:ea typeface="微软雅黑" panose="020B0503020204020204" charset="-122"/>
                <a:sym typeface="+mn-ea"/>
              </a:rPr>
              <a:t>日</a:t>
            </a:r>
            <a:endParaRPr lang="en-US" altLang="zh-CN"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08635" y="7239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type="title" idx="4294967295"/>
          </p:nvPr>
        </p:nvSpPr>
        <p:spPr>
          <a:xfrm>
            <a:off x="335280" y="-13970"/>
            <a:ext cx="10972800" cy="1143000"/>
          </a:xfrm>
        </p:spPr>
        <p:txBody>
          <a:bodyPr vert="horz" wrap="square" lIns="91440" tIns="45720" rIns="91440" bIns="45720" anchor="ctr" anchorCtr="0"/>
          <a:p>
            <a:pPr eaLnBrk="1" hangingPunct="1"/>
            <a:r>
              <a:rPr lang="zh-CN" altLang="en-US" sz="3200" b="1" dirty="0">
                <a:solidFill>
                  <a:schemeClr val="tx1"/>
                </a:solidFill>
                <a:latin typeface="微软雅黑" panose="020B0503020204020204" charset="-122"/>
                <a:ea typeface="微软雅黑" panose="020B0503020204020204" charset="-122"/>
                <a:cs typeface="微软雅黑" panose="020B0503020204020204" charset="-122"/>
              </a:rPr>
              <a:t>五、请示与报告的异同</a:t>
            </a:r>
            <a:r>
              <a:rPr lang="zh-CN" altLang="en-US" sz="32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3200" dirty="0">
              <a:solidFill>
                <a:schemeClr val="tx1"/>
              </a:solidFill>
              <a:latin typeface="微软雅黑" panose="020B0503020204020204" charset="-122"/>
              <a:ea typeface="微软雅黑" panose="020B0503020204020204" charset="-122"/>
              <a:cs typeface="微软雅黑" panose="020B0503020204020204" charset="-122"/>
            </a:endParaRPr>
          </a:p>
        </p:txBody>
      </p:sp>
      <p:graphicFrame>
        <p:nvGraphicFramePr>
          <p:cNvPr id="57347" name="Group 3"/>
          <p:cNvGraphicFramePr>
            <a:graphicFrameLocks noGrp="1"/>
          </p:cNvGraphicFramePr>
          <p:nvPr>
            <p:ph sz="half" idx="1"/>
            <p:custDataLst>
              <p:tags r:id="rId1"/>
            </p:custDataLst>
          </p:nvPr>
        </p:nvGraphicFramePr>
        <p:xfrm>
          <a:off x="1582420" y="1640205"/>
          <a:ext cx="8686800" cy="3481388"/>
        </p:xfrm>
        <a:graphic>
          <a:graphicData uri="http://schemas.openxmlformats.org/drawingml/2006/table">
            <a:tbl>
              <a:tblPr/>
              <a:tblGrid>
                <a:gridCol w="4343400"/>
                <a:gridCol w="4343400"/>
              </a:tblGrid>
              <a:tr h="1219200">
                <a:tc>
                  <a:txBody>
                    <a:bodyPr/>
                    <a:lstStyle/>
                    <a:p>
                      <a:pPr marL="0" marR="0" lvl="0" indent="0" algn="ctr" defTabSz="914400" rtl="0" eaLnBrk="1" fontAlgn="ctr" latinLnBrk="0" hangingPunct="1">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cs typeface="微软雅黑" panose="020B0503020204020204" charset="-122"/>
                        </a:rPr>
                        <a:t>行文方向一致 </a:t>
                      </a:r>
                      <a:endPar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tc>
                  <a:txBody>
                    <a:bodyPr/>
                    <a:lstStyle/>
                    <a:p>
                      <a:pPr marL="0" marR="0" lvl="0" indent="0" algn="l" defTabSz="914400" rtl="0" eaLnBrk="1" fontAlgn="ctr" latinLnBrk="0" hangingPunct="1">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rPr>
                        <a:t>格式一致</a:t>
                      </a:r>
                      <a:endPar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tr>
              <a:tr h="2262188">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cs typeface="微软雅黑" panose="020B0503020204020204" charset="-122"/>
                        </a:rPr>
                        <a:t>均属上行文，而且是公文中用得很广泛的两大文种 </a:t>
                      </a:r>
                      <a:endPar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Tx/>
                        <a:buNone/>
                      </a:pPr>
                      <a:endPar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p>
                      <a:pPr marL="0" marR="0" lvl="0" indent="0" algn="l" defTabSz="914400" rtl="0" eaLnBrk="1" fontAlgn="base" latinLnBrk="0" hangingPunct="1">
                        <a:lnSpc>
                          <a:spcPct val="15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rPr>
                        <a:t>都由标题、主送机关、正文、落款四部分组成。</a:t>
                      </a:r>
                      <a:endParaRPr kumimoji="0" lang="en-US" altLang="zh-CN"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p>
                      <a:pPr marL="0" marR="0" lvl="0" indent="0" algn="l" defTabSz="914400" rtl="0" eaLnBrk="1" fontAlgn="base" latinLnBrk="0" hangingPunct="1">
                        <a:lnSpc>
                          <a:spcPct val="150000"/>
                        </a:lnSpc>
                        <a:spcBef>
                          <a:spcPct val="20000"/>
                        </a:spcBef>
                        <a:spcAft>
                          <a:spcPct val="0"/>
                        </a:spcAft>
                        <a:buClrTx/>
                        <a:buSzTx/>
                        <a:buFontTx/>
                        <a:buNone/>
                      </a:pPr>
                      <a:endParaRPr kumimoji="0" lang="zh-CN"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9710" name="Text Box 14"/>
          <p:cNvSpPr txBox="1"/>
          <p:nvPr/>
        </p:nvSpPr>
        <p:spPr>
          <a:xfrm>
            <a:off x="972820" y="883920"/>
            <a:ext cx="3124200" cy="52197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50000"/>
              </a:spcBef>
              <a:buNone/>
            </a:pPr>
            <a:r>
              <a:rPr lang="zh-CN" altLang="en-US" b="1" dirty="0">
                <a:solidFill>
                  <a:schemeClr val="tx1"/>
                </a:solidFill>
                <a:latin typeface="微软雅黑" panose="020B0503020204020204" charset="-122"/>
                <a:ea typeface="微软雅黑" panose="020B0503020204020204" charset="-122"/>
              </a:rPr>
              <a:t>（一）相同之处</a:t>
            </a:r>
            <a:endParaRPr lang="zh-CN" altLang="en-US" b="1" dirty="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idx="4294967295"/>
          </p:nvPr>
        </p:nvSpPr>
        <p:spPr>
          <a:xfrm>
            <a:off x="476250" y="567055"/>
            <a:ext cx="8229600" cy="563563"/>
          </a:xfrm>
        </p:spPr>
        <p:txBody>
          <a:bodyPr vert="horz" wrap="square" lIns="91440" tIns="45720" rIns="91440" bIns="45720" anchor="ctr" anchorCtr="0">
            <a:normAutofit fontScale="90000"/>
          </a:bodyPr>
          <a:p>
            <a:pPr eaLnBrk="1" hangingPunct="1"/>
            <a:r>
              <a:rPr lang="zh-CN" altLang="en-US" sz="3110" b="1" dirty="0">
                <a:solidFill>
                  <a:schemeClr val="tx1"/>
                </a:solidFill>
                <a:latin typeface="微软雅黑" panose="020B0503020204020204" charset="-122"/>
                <a:ea typeface="微软雅黑" panose="020B0503020204020204" charset="-122"/>
              </a:rPr>
              <a:t>（二）不同之处</a:t>
            </a:r>
            <a:endParaRPr lang="zh-CN" altLang="en-US" sz="3110" b="1" dirty="0">
              <a:solidFill>
                <a:schemeClr val="tx1"/>
              </a:solidFill>
              <a:latin typeface="微软雅黑" panose="020B0503020204020204" charset="-122"/>
              <a:ea typeface="微软雅黑" panose="020B0503020204020204" charset="-122"/>
            </a:endParaRPr>
          </a:p>
        </p:txBody>
      </p:sp>
      <p:sp>
        <p:nvSpPr>
          <p:cNvPr id="27651" name="Rectangle 3"/>
          <p:cNvSpPr>
            <a:spLocks noGrp="1" noChangeArrowheads="1"/>
          </p:cNvSpPr>
          <p:nvPr>
            <p:ph type="body" idx="1"/>
          </p:nvPr>
        </p:nvSpPr>
        <p:spPr>
          <a:xfrm>
            <a:off x="748030" y="1090295"/>
            <a:ext cx="10807065" cy="5414645"/>
          </a:xfrm>
        </p:spPr>
        <p:txBody>
          <a:bodyPr vert="horz" wrap="square" lIns="91440" tIns="45720" rIns="91440" bIns="45720" numCol="1" rtlCol="0" anchor="t" anchorCtr="0" compatLnSpc="1">
            <a:normAutofit/>
          </a:bodyPr>
          <a:lstStyle/>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1</a:t>
            </a:r>
            <a:r>
              <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行文目的、内容不同</a:t>
            </a:r>
            <a:endPar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示旨在请求上级批准、指示，需要上级批复。凡是下级机关、单位无权解决、无力解决以及按规定应经上级机关批准认定的问题，均可以请示行文，重在呈请；报告要向上级汇报工作、反映情况、答复上级询问，一般不需上级答复，重在呈报。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2</a:t>
            </a:r>
            <a:r>
              <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行文时间不同</a:t>
            </a:r>
            <a:endPar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请示需要事前行文；报告一般在事后或者工作过程中行文。</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zh-CN"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3</a:t>
            </a:r>
            <a:r>
              <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主送机关数量可以不同</a:t>
            </a:r>
            <a:endPar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请示只写一个主送机关；报告有时可写多个主送机关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如在情况紧急需要多级领导机关尽快知道灾情、疫情时</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4. </a:t>
            </a:r>
            <a:r>
              <a:rPr kumimoji="0" lang="zh-CN" altLang="en-US"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rPr>
              <a:t>受文机关处理方式不同</a:t>
            </a:r>
            <a:endParaRPr kumimoji="0" lang="en-US" altLang="zh-CN" sz="2000" b="1"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请示属办件，收文机关必须及时回复；报告多属阅件，收文机关可不行文回复。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ts val="2900"/>
              </a:lnSpc>
              <a:spcBef>
                <a:spcPts val="1000"/>
              </a:spcBef>
              <a:spcAft>
                <a:spcPts val="0"/>
              </a:spcAft>
              <a:buClrTx/>
              <a:buSzTx/>
              <a:buFont typeface="Arial" panose="020B0604020202020204" pitchFamily="34" charset="0"/>
              <a:buNone/>
              <a:defRPr/>
            </a:pP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9698" name="Rectangle 2"/>
          <p:cNvSpPr>
            <a:spLocks noGrp="1"/>
          </p:cNvSpPr>
          <p:nvPr/>
        </p:nvSpPr>
        <p:spPr>
          <a:xfrm>
            <a:off x="335280" y="-13970"/>
            <a:ext cx="10972800" cy="667385"/>
          </a:xfrm>
          <a:prstGeom prst="rect">
            <a:avLst/>
          </a:prstGeom>
        </p:spPr>
        <p:txBody>
          <a:bodyPr vert="horz" wrap="square" lIns="91440" tIns="45720" rIns="91440" bIns="45720" rtlCol="0" anchor="ctr"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pPr eaLnBrk="1" hangingPunct="1"/>
            <a:r>
              <a:rPr lang="zh-CN" altLang="en-US" sz="3200" b="1" dirty="0">
                <a:solidFill>
                  <a:schemeClr val="tx1"/>
                </a:solidFill>
                <a:latin typeface="微软雅黑" panose="020B0503020204020204" charset="-122"/>
                <a:ea typeface="微软雅黑" panose="020B0503020204020204" charset="-122"/>
                <a:cs typeface="微软雅黑" panose="020B0503020204020204" charset="-122"/>
              </a:rPr>
              <a:t>五、请示与报告的异同</a:t>
            </a:r>
            <a:r>
              <a:rPr lang="zh-CN" altLang="en-US" sz="3200" dirty="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32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1449102196500/c4db0d40abaa3f80740a6ce2f515121d.png" descr="卡通灯泡"/>
          <p:cNvPicPr>
            <a:picLocks noChangeAspect="1"/>
          </p:cNvPicPr>
          <p:nvPr/>
        </p:nvPicPr>
        <p:blipFill>
          <a:blip r:embed="rId1"/>
          <a:stretch>
            <a:fillRect/>
          </a:stretch>
        </p:blipFill>
        <p:spPr>
          <a:xfrm>
            <a:off x="10663555" y="5126990"/>
            <a:ext cx="1353820" cy="1523365"/>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015" y="832485"/>
            <a:ext cx="10800080" cy="5736590"/>
          </a:xfrm>
        </p:spPr>
        <p:txBody>
          <a:bodyPr>
            <a:noAutofit/>
          </a:bodyPr>
          <a:p>
            <a:pPr eaLnBrk="1" hangingPunct="1">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一、判断题 </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1.</a:t>
            </a:r>
            <a:r>
              <a:rPr lang="zh-CN" altLang="en-US" sz="1800" dirty="0">
                <a:latin typeface="微软雅黑" panose="020B0503020204020204" charset="-122"/>
                <a:ea typeface="微软雅黑" panose="020B0503020204020204" charset="-122"/>
                <a:cs typeface="微软雅黑" panose="020B0503020204020204" charset="-122"/>
                <a:sym typeface="+mn-ea"/>
              </a:rPr>
              <a:t>某地发生一突发性重大事故，向上级反映此事故及其有关情况，用报告行文。（</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2.</a:t>
            </a:r>
            <a:r>
              <a:rPr lang="zh-CN" altLang="en-US" sz="1800" dirty="0">
                <a:latin typeface="微软雅黑" panose="020B0503020204020204" charset="-122"/>
                <a:ea typeface="微软雅黑" panose="020B0503020204020204" charset="-122"/>
                <a:cs typeface="微软雅黑" panose="020B0503020204020204" charset="-122"/>
                <a:sym typeface="+mn-ea"/>
              </a:rPr>
              <a:t>报告可以同时上报几个上级机关。</a:t>
            </a:r>
            <a:r>
              <a:rPr lang="en-US" altLang="zh-CN" sz="1800" dirty="0">
                <a:latin typeface="微软雅黑" panose="020B0503020204020204" charset="-122"/>
                <a:ea typeface="微软雅黑" panose="020B0503020204020204" charset="-122"/>
                <a:cs typeface="微软雅黑" panose="020B0503020204020204" charset="-122"/>
                <a:sym typeface="+mn-ea"/>
              </a:rPr>
              <a:t>(    ) </a:t>
            </a:r>
            <a:endParaRPr lang="en-US" altLang="zh-CN"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3.</a:t>
            </a:r>
            <a:r>
              <a:rPr lang="zh-CN" altLang="en-US" sz="1800" dirty="0">
                <a:latin typeface="微软雅黑" panose="020B0503020204020204" charset="-122"/>
                <a:ea typeface="微软雅黑" panose="020B0503020204020204" charset="-122"/>
                <a:cs typeface="微软雅黑" panose="020B0503020204020204" charset="-122"/>
                <a:sym typeface="+mn-ea"/>
              </a:rPr>
              <a:t>报告不能用“以上报告当否，请回复”之类的结束语。</a:t>
            </a:r>
            <a:r>
              <a:rPr lang="en-US" altLang="zh-CN" sz="1800" dirty="0">
                <a:latin typeface="微软雅黑" panose="020B0503020204020204" charset="-122"/>
                <a:ea typeface="微软雅黑" panose="020B0503020204020204" charset="-122"/>
                <a:cs typeface="微软雅黑" panose="020B0503020204020204" charset="-122"/>
                <a:sym typeface="+mn-ea"/>
              </a:rPr>
              <a:t>(    ) </a:t>
            </a:r>
            <a:endParaRPr lang="en-US" altLang="zh-CN"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4.</a:t>
            </a:r>
            <a:r>
              <a:rPr lang="zh-CN" altLang="en-US" sz="1800" dirty="0">
                <a:latin typeface="微软雅黑" panose="020B0503020204020204" charset="-122"/>
                <a:ea typeface="微软雅黑" panose="020B0503020204020204" charset="-122"/>
                <a:cs typeface="微软雅黑" panose="020B0503020204020204" charset="-122"/>
                <a:sym typeface="+mn-ea"/>
              </a:rPr>
              <a:t>关于申请修建教学大楼的报告。（</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 ）</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5.</a:t>
            </a:r>
            <a:r>
              <a:rPr lang="zh-CN" altLang="en-US" sz="1800" dirty="0">
                <a:latin typeface="微软雅黑" panose="020B0503020204020204" charset="-122"/>
                <a:ea typeface="微软雅黑" panose="020B0503020204020204" charset="-122"/>
                <a:cs typeface="微软雅黑" panose="020B0503020204020204" charset="-122"/>
                <a:sym typeface="+mn-ea"/>
              </a:rPr>
              <a:t>关于发生重大火灾事故的报告。</a:t>
            </a:r>
            <a:r>
              <a:rPr lang="en-US" altLang="zh-CN" sz="1800" dirty="0">
                <a:latin typeface="微软雅黑" panose="020B0503020204020204" charset="-122"/>
                <a:ea typeface="微软雅黑" panose="020B0503020204020204" charset="-122"/>
                <a:cs typeface="微软雅黑" panose="020B0503020204020204" charset="-122"/>
                <a:sym typeface="+mn-ea"/>
              </a:rPr>
              <a:t>(    )</a:t>
            </a:r>
            <a:endParaRPr lang="en-US" altLang="zh-CN"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6.</a:t>
            </a:r>
            <a:r>
              <a:rPr lang="zh-CN" altLang="en-US" sz="1800" dirty="0">
                <a:latin typeface="微软雅黑" panose="020B0503020204020204" charset="-122"/>
                <a:ea typeface="微软雅黑" panose="020B0503020204020204" charset="-122"/>
                <a:cs typeface="微软雅黑" panose="020B0503020204020204" charset="-122"/>
                <a:sym typeface="+mn-ea"/>
              </a:rPr>
              <a:t>关于扩建油库的请示报告。</a:t>
            </a:r>
            <a:r>
              <a:rPr lang="en-US" altLang="zh-CN" sz="1800" dirty="0">
                <a:latin typeface="微软雅黑" panose="020B0503020204020204" charset="-122"/>
                <a:ea typeface="微软雅黑" panose="020B0503020204020204" charset="-122"/>
                <a:cs typeface="微软雅黑" panose="020B0503020204020204" charset="-122"/>
                <a:sym typeface="+mn-ea"/>
              </a:rPr>
              <a:t>(    )</a:t>
            </a:r>
            <a:endParaRPr lang="en-US" altLang="zh-CN"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7.</a:t>
            </a:r>
            <a:r>
              <a:rPr lang="zh-CN" altLang="en-US" sz="1800" dirty="0">
                <a:latin typeface="微软雅黑" panose="020B0503020204020204" charset="-122"/>
                <a:ea typeface="微软雅黑" panose="020B0503020204020204" charset="-122"/>
                <a:cs typeface="微软雅黑" panose="020B0503020204020204" charset="-122"/>
                <a:sym typeface="+mn-ea"/>
              </a:rPr>
              <a:t>写请示必须一文一事。（</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8.</a:t>
            </a:r>
            <a:r>
              <a:rPr lang="zh-CN" altLang="en-US" sz="1800" dirty="0">
                <a:latin typeface="微软雅黑" panose="020B0503020204020204" charset="-122"/>
                <a:ea typeface="微软雅黑" panose="020B0503020204020204" charset="-122"/>
                <a:cs typeface="微软雅黑" panose="020B0503020204020204" charset="-122"/>
                <a:sym typeface="+mn-ea"/>
              </a:rPr>
              <a:t>请示可以写多个主送机关。（</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9.</a:t>
            </a:r>
            <a:r>
              <a:rPr lang="zh-CN" altLang="en-US" sz="1800" dirty="0">
                <a:latin typeface="微软雅黑" panose="020B0503020204020204" charset="-122"/>
                <a:ea typeface="微软雅黑" panose="020B0503020204020204" charset="-122"/>
                <a:cs typeface="微软雅黑" panose="020B0503020204020204" charset="-122"/>
                <a:sym typeface="+mn-ea"/>
              </a:rPr>
              <a:t>请示一般写在事情发生之前，而报告写在事情发生后或事情发生过程中。（</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10.</a:t>
            </a:r>
            <a:r>
              <a:rPr lang="zh-CN" altLang="en-US" sz="1800" dirty="0">
                <a:latin typeface="微软雅黑" panose="020B0503020204020204" charset="-122"/>
                <a:ea typeface="微软雅黑" panose="020B0503020204020204" charset="-122"/>
                <a:cs typeface="微软雅黑" panose="020B0503020204020204" charset="-122"/>
                <a:sym typeface="+mn-ea"/>
              </a:rPr>
              <a:t>请示的结尾可以用“请尽快拨款，以解燃眉之急”这样的语句。（</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en-US" altLang="zh-CN" sz="1800" dirty="0">
              <a:latin typeface="微软雅黑" panose="020B0503020204020204" charset="-122"/>
              <a:ea typeface="微软雅黑" panose="020B0503020204020204" charset="-122"/>
              <a:cs typeface="微软雅黑" panose="020B0503020204020204" charset="-122"/>
            </a:endParaRPr>
          </a:p>
          <a:p>
            <a:pPr marL="0" indent="0">
              <a:buNone/>
            </a:pPr>
            <a:endParaRPr lang="en-US" altLang="zh-CN" sz="1800" dirty="0">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ph type="title"/>
            <p:custDataLst>
              <p:tags r:id="rId1"/>
            </p:custDataLst>
          </p:nvPr>
        </p:nvSpPr>
        <p:spPr>
          <a:xfrm>
            <a:off x="410210" y="-41955"/>
            <a:ext cx="10800000" cy="720000"/>
          </a:xfrm>
        </p:spPr>
        <p:txBody>
          <a:bodyPr/>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015" y="995680"/>
            <a:ext cx="11242675" cy="4169410"/>
          </a:xfrm>
        </p:spPr>
        <p:txBody>
          <a:bodyPr>
            <a:noAutofit/>
          </a:bodyPr>
          <a:p>
            <a:pPr eaLnBrk="1" hangingPunct="1">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二、填空题</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eaLnBrk="1" hangingPunct="1">
              <a:buFontTx/>
              <a:buNone/>
            </a:pPr>
            <a:r>
              <a:rPr lang="zh-CN" altLang="zh-CN" sz="1800" dirty="0">
                <a:latin typeface="微软雅黑" panose="020B0503020204020204" charset="-122"/>
                <a:ea typeface="微软雅黑" panose="020B0503020204020204" charset="-122"/>
                <a:cs typeface="微软雅黑" panose="020B0503020204020204" charset="-122"/>
                <a:sym typeface="+mn-ea"/>
              </a:rPr>
              <a:t>1</a:t>
            </a:r>
            <a:r>
              <a:rPr lang="zh-CN" altLang="en-US" sz="1800" dirty="0">
                <a:latin typeface="微软雅黑" panose="020B0503020204020204" charset="-122"/>
                <a:ea typeface="微软雅黑" panose="020B0503020204020204" charset="-122"/>
                <a:cs typeface="微软雅黑" panose="020B0503020204020204" charset="-122"/>
                <a:sym typeface="+mn-ea"/>
              </a:rPr>
              <a:t>、请示适用于向上级机关请求</a:t>
            </a:r>
            <a:r>
              <a:rPr lang="zh-CN" altLang="en-US" sz="1800" u="sng" dirty="0">
                <a:latin typeface="微软雅黑" panose="020B0503020204020204" charset="-122"/>
                <a:ea typeface="微软雅黑" panose="020B0503020204020204" charset="-122"/>
                <a:cs typeface="微软雅黑" panose="020B0503020204020204" charset="-122"/>
                <a:sym typeface="+mn-ea"/>
              </a:rPr>
              <a:t>    </a:t>
            </a:r>
            <a:r>
              <a:rPr lang="en-US" altLang="zh-CN" sz="1800" u="sng"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r>
              <a:rPr lang="zh-CN" altLang="en-US" sz="1800" u="sng" dirty="0">
                <a:latin typeface="微软雅黑" panose="020B0503020204020204" charset="-122"/>
                <a:ea typeface="微软雅黑" panose="020B0503020204020204" charset="-122"/>
                <a:cs typeface="微软雅黑" panose="020B0503020204020204" charset="-122"/>
                <a:sym typeface="+mn-ea"/>
              </a:rPr>
              <a:t>   </a:t>
            </a:r>
            <a:r>
              <a:rPr lang="en-US" altLang="zh-CN" sz="1800" u="sng"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FontTx/>
              <a:buNone/>
            </a:pPr>
            <a:r>
              <a:rPr lang="zh-CN" altLang="zh-CN" sz="1800" dirty="0">
                <a:latin typeface="微软雅黑" panose="020B0503020204020204" charset="-122"/>
                <a:ea typeface="微软雅黑" panose="020B0503020204020204" charset="-122"/>
                <a:cs typeface="微软雅黑" panose="020B0503020204020204" charset="-122"/>
                <a:sym typeface="+mn-ea"/>
              </a:rPr>
              <a:t>2</a:t>
            </a:r>
            <a:r>
              <a:rPr lang="zh-CN" altLang="en-US" sz="1800" dirty="0">
                <a:latin typeface="微软雅黑" panose="020B0503020204020204" charset="-122"/>
                <a:ea typeface="微软雅黑" panose="020B0503020204020204" charset="-122"/>
                <a:cs typeface="微软雅黑" panose="020B0503020204020204" charset="-122"/>
                <a:sym typeface="+mn-ea"/>
              </a:rPr>
              <a:t>、请示应当</a:t>
            </a:r>
            <a:r>
              <a:rPr lang="zh-CN" altLang="en-US" sz="1800" u="sng" dirty="0">
                <a:latin typeface="微软雅黑" panose="020B0503020204020204" charset="-122"/>
                <a:ea typeface="微软雅黑" panose="020B0503020204020204" charset="-122"/>
                <a:cs typeface="微软雅黑" panose="020B0503020204020204" charset="-122"/>
                <a:sym typeface="+mn-ea"/>
              </a:rPr>
              <a:t>    </a:t>
            </a:r>
            <a:r>
              <a:rPr lang="en-US" altLang="zh-CN" sz="1800" u="sng"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；一般只写一个</a:t>
            </a:r>
            <a:r>
              <a:rPr lang="zh-CN" altLang="en-US" sz="1800" u="sng" dirty="0">
                <a:latin typeface="微软雅黑" panose="020B0503020204020204" charset="-122"/>
                <a:ea typeface="微软雅黑" panose="020B0503020204020204" charset="-122"/>
                <a:cs typeface="微软雅黑" panose="020B0503020204020204" charset="-122"/>
                <a:sym typeface="+mn-ea"/>
              </a:rPr>
              <a:t>    </a:t>
            </a:r>
            <a:r>
              <a:rPr lang="en-US" altLang="zh-CN" sz="1800" u="sng"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，需要同时送其他机关的，应当用</a:t>
            </a:r>
            <a:r>
              <a:rPr lang="zh-CN" altLang="en-US" sz="1800" u="sng" dirty="0">
                <a:latin typeface="微软雅黑" panose="020B0503020204020204" charset="-122"/>
                <a:ea typeface="微软雅黑" panose="020B0503020204020204" charset="-122"/>
                <a:cs typeface="微软雅黑" panose="020B0503020204020204" charset="-122"/>
                <a:sym typeface="+mn-ea"/>
              </a:rPr>
              <a:t>   </a:t>
            </a:r>
            <a:r>
              <a:rPr lang="en-US" altLang="zh-CN" sz="1800" u="sng"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形式，但不得</a:t>
            </a:r>
            <a:endParaRPr lang="zh-CN" altLang="en-US" sz="1800" dirty="0">
              <a:latin typeface="微软雅黑" panose="020B0503020204020204" charset="-122"/>
              <a:ea typeface="微软雅黑" panose="020B0503020204020204" charset="-122"/>
              <a:cs typeface="微软雅黑" panose="020B0503020204020204" charset="-122"/>
              <a:sym typeface="+mn-ea"/>
            </a:endParaRPr>
          </a:p>
          <a:p>
            <a:pPr eaLnBrk="1" hangingPunct="1">
              <a:lnSpc>
                <a:spcPct val="150000"/>
              </a:lnSpc>
              <a:buFontTx/>
              <a:buNone/>
            </a:pPr>
            <a:r>
              <a:rPr lang="zh-CN" altLang="en-US" sz="1800" dirty="0">
                <a:latin typeface="微软雅黑" panose="020B0503020204020204" charset="-122"/>
                <a:ea typeface="微软雅黑" panose="020B0503020204020204" charset="-122"/>
                <a:cs typeface="微软雅黑" panose="020B0503020204020204" charset="-122"/>
                <a:sym typeface="+mn-ea"/>
              </a:rPr>
              <a:t> </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抄送其</a:t>
            </a:r>
            <a:r>
              <a:rPr lang="zh-CN" altLang="en-US" sz="1800" u="sng" dirty="0">
                <a:latin typeface="微软雅黑" panose="020B0503020204020204" charset="-122"/>
                <a:ea typeface="微软雅黑" panose="020B0503020204020204" charset="-122"/>
                <a:cs typeface="微软雅黑" panose="020B0503020204020204" charset="-122"/>
                <a:sym typeface="+mn-ea"/>
              </a:rPr>
              <a:t>    </a:t>
            </a:r>
            <a:r>
              <a:rPr lang="en-US" altLang="zh-CN" sz="1800" u="sng" dirty="0">
                <a:latin typeface="微软雅黑" panose="020B0503020204020204" charset="-122"/>
                <a:ea typeface="微软雅黑" panose="020B0503020204020204" charset="-122"/>
                <a:cs typeface="微软雅黑" panose="020B0503020204020204" charset="-122"/>
                <a:sym typeface="+mn-ea"/>
              </a:rPr>
              <a:t>              </a:t>
            </a:r>
            <a:r>
              <a:rPr lang="zh-CN" altLang="en-US" sz="1800" dirty="0">
                <a:latin typeface="微软雅黑" panose="020B0503020204020204" charset="-122"/>
                <a:ea typeface="微软雅黑" panose="020B0503020204020204" charset="-122"/>
                <a:cs typeface="微软雅黑" panose="020B0503020204020204" charset="-122"/>
                <a:sym typeface="+mn-ea"/>
              </a:rPr>
              <a:t>机关。</a:t>
            </a:r>
            <a:endParaRPr lang="zh-CN" altLang="en-US" sz="1800" dirty="0">
              <a:latin typeface="微软雅黑" panose="020B0503020204020204" charset="-122"/>
              <a:ea typeface="微软雅黑" panose="020B0503020204020204" charset="-122"/>
              <a:cs typeface="微软雅黑" panose="020B0503020204020204" charset="-122"/>
            </a:endParaRPr>
          </a:p>
          <a:p>
            <a:pPr marL="0" indent="0">
              <a:buNone/>
            </a:pPr>
            <a:endParaRPr lang="en-US" altLang="zh-CN" sz="1800" dirty="0">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ph type="title"/>
            <p:custDataLst>
              <p:tags r:id="rId1"/>
            </p:custDataLst>
          </p:nvPr>
        </p:nvSpPr>
        <p:spPr>
          <a:xfrm>
            <a:off x="410210" y="-41955"/>
            <a:ext cx="10800000" cy="720000"/>
          </a:xfrm>
        </p:spPr>
        <p:txBody>
          <a:bodyPr/>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015" y="832485"/>
            <a:ext cx="11241405" cy="5736590"/>
          </a:xfrm>
        </p:spPr>
        <p:txBody>
          <a:bodyPr>
            <a:noAutofit/>
          </a:bodyPr>
          <a:p>
            <a:pPr eaLnBrk="1" hangingPunct="1">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三、选择题</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eaLnBrk="1" hangingPunct="1">
              <a:buFontTx/>
              <a:buNone/>
            </a:pPr>
            <a:r>
              <a:rPr lang="en-US" altLang="zh-CN" sz="1800" dirty="0">
                <a:solidFill>
                  <a:srgbClr val="0070C0"/>
                </a:solidFill>
                <a:latin typeface="微软雅黑" panose="020B0503020204020204" charset="-122"/>
                <a:ea typeface="微软雅黑" panose="020B0503020204020204" charset="-122"/>
                <a:cs typeface="微软雅黑" panose="020B0503020204020204" charset="-122"/>
                <a:sym typeface="+mn-ea"/>
              </a:rPr>
              <a:t>1</a:t>
            </a:r>
            <a:r>
              <a:rPr lang="zh-CN" altLang="en-US" sz="1800" dirty="0">
                <a:solidFill>
                  <a:srgbClr val="0070C0"/>
                </a:solidFill>
                <a:latin typeface="微软雅黑" panose="020B0503020204020204" charset="-122"/>
                <a:ea typeface="微软雅黑" panose="020B0503020204020204" charset="-122"/>
                <a:cs typeface="微软雅黑" panose="020B0503020204020204" charset="-122"/>
                <a:sym typeface="+mn-ea"/>
              </a:rPr>
              <a:t>．报告可用于陈述的事项有</a:t>
            </a:r>
            <a:r>
              <a:rPr lang="en-US" altLang="zh-CN" sz="1800" dirty="0">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800" dirty="0">
                <a:solidFill>
                  <a:srgbClr val="0070C0"/>
                </a:solidFill>
                <a:latin typeface="微软雅黑" panose="020B0503020204020204" charset="-122"/>
                <a:ea typeface="微软雅黑" panose="020B0503020204020204" charset="-122"/>
                <a:cs typeface="微软雅黑" panose="020B0503020204020204" charset="-122"/>
                <a:sym typeface="+mn-ea"/>
              </a:rPr>
              <a:t>。</a:t>
            </a:r>
            <a:endParaRPr lang="zh-CN" altLang="en-US" sz="1800" dirty="0">
              <a:solidFill>
                <a:srgbClr val="0070C0"/>
              </a:solidFill>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A. </a:t>
            </a:r>
            <a:r>
              <a:rPr lang="zh-CN" altLang="en-US" sz="1800" dirty="0">
                <a:latin typeface="微软雅黑" panose="020B0503020204020204" charset="-122"/>
                <a:ea typeface="微软雅黑" panose="020B0503020204020204" charset="-122"/>
                <a:cs typeface="微软雅黑" panose="020B0503020204020204" charset="-122"/>
                <a:sym typeface="+mn-ea"/>
              </a:rPr>
              <a:t>向上级汇报工作，反映情况 </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en-US" altLang="zh-CN" sz="1800" dirty="0">
                <a:latin typeface="微软雅黑" panose="020B0503020204020204" charset="-122"/>
                <a:ea typeface="微软雅黑" panose="020B0503020204020204" charset="-122"/>
                <a:cs typeface="微软雅黑" panose="020B0503020204020204" charset="-122"/>
                <a:sym typeface="+mn-ea"/>
              </a:rPr>
              <a:t>B. </a:t>
            </a:r>
            <a:r>
              <a:rPr lang="zh-CN" altLang="en-US" sz="1800" dirty="0">
                <a:latin typeface="微软雅黑" panose="020B0503020204020204" charset="-122"/>
                <a:ea typeface="微软雅黑" panose="020B0503020204020204" charset="-122"/>
                <a:cs typeface="微软雅黑" panose="020B0503020204020204" charset="-122"/>
                <a:sym typeface="+mn-ea"/>
              </a:rPr>
              <a:t>向下级或有关方面介绍工作情况 </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C. </a:t>
            </a:r>
            <a:r>
              <a:rPr lang="zh-CN" altLang="en-US" sz="1800" dirty="0">
                <a:latin typeface="微软雅黑" panose="020B0503020204020204" charset="-122"/>
                <a:ea typeface="微软雅黑" panose="020B0503020204020204" charset="-122"/>
                <a:cs typeface="微软雅黑" panose="020B0503020204020204" charset="-122"/>
                <a:sym typeface="+mn-ea"/>
              </a:rPr>
              <a:t>答复群众的查询、提问 </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en-US" altLang="zh-CN" sz="1800" dirty="0">
                <a:latin typeface="微软雅黑" panose="020B0503020204020204" charset="-122"/>
                <a:ea typeface="微软雅黑" panose="020B0503020204020204" charset="-122"/>
                <a:cs typeface="微软雅黑" panose="020B0503020204020204" charset="-122"/>
                <a:sym typeface="+mn-ea"/>
              </a:rPr>
              <a:t>D. </a:t>
            </a:r>
            <a:r>
              <a:rPr lang="zh-CN" altLang="en-US" sz="1800" dirty="0">
                <a:latin typeface="微软雅黑" panose="020B0503020204020204" charset="-122"/>
                <a:ea typeface="微软雅黑" panose="020B0503020204020204" charset="-122"/>
                <a:cs typeface="微软雅黑" panose="020B0503020204020204" charset="-122"/>
                <a:sym typeface="+mn-ea"/>
              </a:rPr>
              <a:t>答复上级机关的查询、提问 </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solidFill>
                  <a:srgbClr val="0070C0"/>
                </a:solidFill>
                <a:latin typeface="微软雅黑" panose="020B0503020204020204" charset="-122"/>
                <a:ea typeface="微软雅黑" panose="020B0503020204020204" charset="-122"/>
                <a:cs typeface="微软雅黑" panose="020B0503020204020204" charset="-122"/>
                <a:sym typeface="+mn-ea"/>
              </a:rPr>
              <a:t>2</a:t>
            </a:r>
            <a:r>
              <a:rPr lang="zh-CN" altLang="en-US" sz="1800" dirty="0">
                <a:solidFill>
                  <a:srgbClr val="0070C0"/>
                </a:solidFill>
                <a:latin typeface="微软雅黑" panose="020B0503020204020204" charset="-122"/>
                <a:ea typeface="微软雅黑" panose="020B0503020204020204" charset="-122"/>
                <a:cs typeface="微软雅黑" panose="020B0503020204020204" charset="-122"/>
                <a:sym typeface="+mn-ea"/>
              </a:rPr>
              <a:t>．工作报告的内容包括</a:t>
            </a:r>
            <a:r>
              <a:rPr lang="en-US" altLang="zh-CN" sz="1800" dirty="0">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800" dirty="0">
                <a:solidFill>
                  <a:srgbClr val="0070C0"/>
                </a:solidFill>
                <a:latin typeface="微软雅黑" panose="020B0503020204020204" charset="-122"/>
                <a:ea typeface="微软雅黑" panose="020B0503020204020204" charset="-122"/>
                <a:cs typeface="微软雅黑" panose="020B0503020204020204" charset="-122"/>
                <a:sym typeface="+mn-ea"/>
              </a:rPr>
              <a:t>。</a:t>
            </a:r>
            <a:endParaRPr lang="zh-CN" altLang="en-US" sz="1800" dirty="0">
              <a:solidFill>
                <a:srgbClr val="0070C0"/>
              </a:solidFill>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A. </a:t>
            </a:r>
            <a:r>
              <a:rPr lang="zh-CN" altLang="en-US" sz="1800" dirty="0">
                <a:latin typeface="微软雅黑" panose="020B0503020204020204" charset="-122"/>
                <a:ea typeface="微软雅黑" panose="020B0503020204020204" charset="-122"/>
                <a:cs typeface="微软雅黑" panose="020B0503020204020204" charset="-122"/>
                <a:sym typeface="+mn-ea"/>
              </a:rPr>
              <a:t>经常性的常规工作情况   </a:t>
            </a:r>
            <a:r>
              <a:rPr lang="en-US" altLang="zh-CN" sz="1800" dirty="0">
                <a:latin typeface="微软雅黑" panose="020B0503020204020204" charset="-122"/>
                <a:ea typeface="微软雅黑" panose="020B0503020204020204" charset="-122"/>
                <a:cs typeface="微软雅黑" panose="020B0503020204020204" charset="-122"/>
                <a:sym typeface="+mn-ea"/>
              </a:rPr>
              <a:t>                                   B. </a:t>
            </a:r>
            <a:r>
              <a:rPr lang="zh-CN" altLang="en-US" sz="1800" dirty="0">
                <a:latin typeface="微软雅黑" panose="020B0503020204020204" charset="-122"/>
                <a:ea typeface="微软雅黑" panose="020B0503020204020204" charset="-122"/>
                <a:cs typeface="微软雅黑" panose="020B0503020204020204" charset="-122"/>
                <a:sym typeface="+mn-ea"/>
              </a:rPr>
              <a:t>偶发性的特殊情况 </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C. </a:t>
            </a:r>
            <a:r>
              <a:rPr lang="zh-CN" altLang="en-US" sz="1800" dirty="0">
                <a:latin typeface="微软雅黑" panose="020B0503020204020204" charset="-122"/>
                <a:ea typeface="微软雅黑" panose="020B0503020204020204" charset="-122"/>
                <a:cs typeface="微软雅黑" panose="020B0503020204020204" charset="-122"/>
                <a:sym typeface="+mn-ea"/>
              </a:rPr>
              <a:t>向上级汇报的工作进程，总结的工作经验 </a:t>
            </a:r>
            <a:r>
              <a:rPr lang="en-US" altLang="zh-CN" sz="1800" dirty="0">
                <a:latin typeface="微软雅黑" panose="020B0503020204020204" charset="-122"/>
                <a:ea typeface="微软雅黑" panose="020B0503020204020204" charset="-122"/>
                <a:cs typeface="微软雅黑" panose="020B0503020204020204" charset="-122"/>
                <a:sym typeface="+mn-ea"/>
              </a:rPr>
              <a:t>           </a:t>
            </a:r>
            <a:r>
              <a:rPr lang="en-US" altLang="zh-CN" sz="1800" dirty="0">
                <a:latin typeface="微软雅黑" panose="020B0503020204020204" charset="-122"/>
                <a:ea typeface="微软雅黑" panose="020B0503020204020204" charset="-122"/>
                <a:cs typeface="微软雅黑" panose="020B0503020204020204" charset="-122"/>
                <a:sym typeface="+mn-ea"/>
              </a:rPr>
              <a:t>D. </a:t>
            </a:r>
            <a:r>
              <a:rPr lang="zh-CN" altLang="en-US" sz="1800" dirty="0">
                <a:latin typeface="微软雅黑" panose="020B0503020204020204" charset="-122"/>
                <a:ea typeface="微软雅黑" panose="020B0503020204020204" charset="-122"/>
                <a:cs typeface="微软雅黑" panose="020B0503020204020204" charset="-122"/>
                <a:sym typeface="+mn-ea"/>
              </a:rPr>
              <a:t>对上级机关的查问、提问做出的答复</a:t>
            </a:r>
            <a:endParaRPr lang="zh-CN" altLang="en-US" sz="1800" dirty="0">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solidFill>
                  <a:srgbClr val="0070C0"/>
                </a:solidFill>
                <a:latin typeface="微软雅黑" panose="020B0503020204020204" charset="-122"/>
                <a:ea typeface="微软雅黑" panose="020B0503020204020204" charset="-122"/>
                <a:cs typeface="微软雅黑" panose="020B0503020204020204" charset="-122"/>
                <a:sym typeface="+mn-ea"/>
              </a:rPr>
              <a:t>3.</a:t>
            </a:r>
            <a:r>
              <a:rPr lang="zh-CN" altLang="en-US" sz="1800" dirty="0">
                <a:solidFill>
                  <a:srgbClr val="0070C0"/>
                </a:solidFill>
                <a:latin typeface="微软雅黑" panose="020B0503020204020204" charset="-122"/>
                <a:ea typeface="微软雅黑" panose="020B0503020204020204" charset="-122"/>
                <a:cs typeface="微软雅黑" panose="020B0503020204020204" charset="-122"/>
                <a:sym typeface="+mn-ea"/>
              </a:rPr>
              <a:t>向上级机关汇报工作，反映情况，答复上级机关询问时用（  </a:t>
            </a:r>
            <a:r>
              <a:rPr lang="en-US" altLang="zh-CN" sz="1800" dirty="0">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800" dirty="0">
                <a:solidFill>
                  <a:srgbClr val="0070C0"/>
                </a:solidFill>
                <a:latin typeface="微软雅黑" panose="020B0503020204020204" charset="-122"/>
                <a:ea typeface="微软雅黑" panose="020B0503020204020204" charset="-122"/>
                <a:cs typeface="微软雅黑" panose="020B0503020204020204" charset="-122"/>
                <a:sym typeface="+mn-ea"/>
              </a:rPr>
              <a:t>）。</a:t>
            </a:r>
            <a:endParaRPr lang="zh-CN" altLang="en-US" sz="1800" dirty="0">
              <a:solidFill>
                <a:srgbClr val="0070C0"/>
              </a:solidFill>
              <a:latin typeface="微软雅黑" panose="020B0503020204020204" charset="-122"/>
              <a:ea typeface="微软雅黑" panose="020B0503020204020204" charset="-122"/>
              <a:cs typeface="微软雅黑" panose="020B0503020204020204" charset="-122"/>
            </a:endParaRPr>
          </a:p>
          <a:p>
            <a:pPr eaLnBrk="1" hangingPunct="1">
              <a:buFontTx/>
              <a:buNone/>
            </a:pPr>
            <a:r>
              <a:rPr lang="en-US" altLang="zh-CN" sz="1800" dirty="0">
                <a:latin typeface="微软雅黑" panose="020B0503020204020204" charset="-122"/>
                <a:ea typeface="微软雅黑" panose="020B0503020204020204" charset="-122"/>
                <a:cs typeface="微软雅黑" panose="020B0503020204020204" charset="-122"/>
                <a:sym typeface="+mn-ea"/>
              </a:rPr>
              <a:t>A.</a:t>
            </a:r>
            <a:r>
              <a:rPr lang="zh-CN" altLang="en-US" sz="1800" dirty="0">
                <a:latin typeface="微软雅黑" panose="020B0503020204020204" charset="-122"/>
                <a:ea typeface="微软雅黑" panose="020B0503020204020204" charset="-122"/>
                <a:cs typeface="微软雅黑" panose="020B0503020204020204" charset="-122"/>
                <a:sym typeface="+mn-ea"/>
              </a:rPr>
              <a:t>报告      </a:t>
            </a:r>
            <a:r>
              <a:rPr lang="en-US" altLang="zh-CN" sz="1800" dirty="0">
                <a:latin typeface="微软雅黑" panose="020B0503020204020204" charset="-122"/>
                <a:ea typeface="微软雅黑" panose="020B0503020204020204" charset="-122"/>
                <a:cs typeface="微软雅黑" panose="020B0503020204020204" charset="-122"/>
                <a:sym typeface="+mn-ea"/>
              </a:rPr>
              <a:t>B.</a:t>
            </a:r>
            <a:r>
              <a:rPr lang="zh-CN" altLang="en-US" sz="1800" dirty="0">
                <a:latin typeface="微软雅黑" panose="020B0503020204020204" charset="-122"/>
                <a:ea typeface="微软雅黑" panose="020B0503020204020204" charset="-122"/>
                <a:cs typeface="微软雅黑" panose="020B0503020204020204" charset="-122"/>
                <a:sym typeface="+mn-ea"/>
              </a:rPr>
              <a:t>决定        </a:t>
            </a:r>
            <a:r>
              <a:rPr lang="en-US" altLang="zh-CN" sz="1800" dirty="0">
                <a:latin typeface="微软雅黑" panose="020B0503020204020204" charset="-122"/>
                <a:ea typeface="微软雅黑" panose="020B0503020204020204" charset="-122"/>
                <a:cs typeface="微软雅黑" panose="020B0503020204020204" charset="-122"/>
                <a:sym typeface="+mn-ea"/>
              </a:rPr>
              <a:t>C.</a:t>
            </a:r>
            <a:r>
              <a:rPr lang="zh-CN" altLang="en-US" sz="1800" dirty="0">
                <a:latin typeface="微软雅黑" panose="020B0503020204020204" charset="-122"/>
                <a:ea typeface="微软雅黑" panose="020B0503020204020204" charset="-122"/>
                <a:cs typeface="微软雅黑" panose="020B0503020204020204" charset="-122"/>
                <a:sym typeface="+mn-ea"/>
              </a:rPr>
              <a:t>总结         </a:t>
            </a:r>
            <a:r>
              <a:rPr lang="en-US" altLang="zh-CN" sz="1800" dirty="0">
                <a:latin typeface="微软雅黑" panose="020B0503020204020204" charset="-122"/>
                <a:ea typeface="微软雅黑" panose="020B0503020204020204" charset="-122"/>
                <a:cs typeface="微软雅黑" panose="020B0503020204020204" charset="-122"/>
                <a:sym typeface="+mn-ea"/>
              </a:rPr>
              <a:t>D.</a:t>
            </a:r>
            <a:r>
              <a:rPr lang="zh-CN" altLang="en-US" sz="1800" dirty="0">
                <a:latin typeface="微软雅黑" panose="020B0503020204020204" charset="-122"/>
                <a:ea typeface="微软雅黑" panose="020B0503020204020204" charset="-122"/>
                <a:cs typeface="微软雅黑" panose="020B0503020204020204" charset="-122"/>
                <a:sym typeface="+mn-ea"/>
              </a:rPr>
              <a:t>请示</a:t>
            </a:r>
            <a:endParaRPr lang="zh-CN" altLang="en-US" sz="1800" dirty="0">
              <a:latin typeface="微软雅黑" panose="020B0503020204020204" charset="-122"/>
              <a:ea typeface="微软雅黑" panose="020B0503020204020204" charset="-122"/>
              <a:cs typeface="微软雅黑" panose="020B0503020204020204" charset="-122"/>
            </a:endParaRPr>
          </a:p>
          <a:p>
            <a:pPr marL="0" indent="0">
              <a:buNone/>
            </a:pPr>
            <a:endParaRPr lang="en-US" altLang="zh-CN" sz="1800" dirty="0">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ph type="title"/>
            <p:custDataLst>
              <p:tags r:id="rId1"/>
            </p:custDataLst>
          </p:nvPr>
        </p:nvSpPr>
        <p:spPr>
          <a:xfrm>
            <a:off x="410210" y="-41955"/>
            <a:ext cx="10800000" cy="720000"/>
          </a:xfrm>
        </p:spPr>
        <p:txBody>
          <a:bodyPr/>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015" y="832485"/>
            <a:ext cx="11241405" cy="5736590"/>
          </a:xfrm>
        </p:spPr>
        <p:txBody>
          <a:bodyPr>
            <a:noAutofit/>
          </a:bodyPr>
          <a:p>
            <a:pPr eaLnBrk="1" hangingPunct="1">
              <a:buFontTx/>
              <a:buNone/>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三、选择题</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228600" marR="0" lvl="0" indent="-228600" algn="l" defTabSz="914400" rtl="0" fontAlgn="auto">
              <a:lnSpc>
                <a:spcPts val="2800"/>
              </a:lnSpc>
              <a:spcBef>
                <a:spcPts val="1000"/>
              </a:spcBef>
              <a:spcAft>
                <a:spcPts val="0"/>
              </a:spcAft>
              <a:buClrTx/>
              <a:buSzTx/>
              <a:buFontTx/>
              <a:buNone/>
              <a:defRPr/>
            </a:pPr>
            <a:r>
              <a:rPr lang="en-US" altLang="zh-CN"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4</a:t>
            </a:r>
            <a:r>
              <a:rPr lang="zh-CN" altLang="en-US"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、请示的正文一般由请示的事由、请示事项和</a:t>
            </a:r>
            <a:r>
              <a:rPr lang="zh-CN" altLang="en-US" sz="1800" u="sng"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u="sng"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三部分组成。   </a:t>
            </a:r>
            <a:endParaRPr kumimoji="0" lang="zh-CN" altLang="en-US" sz="1800" i="0" u="none" strike="noStrike" kern="1200" cap="none" spc="0" normalizeH="0" baseline="0" noProof="0" dirty="0">
              <a:ln>
                <a:noFill/>
              </a:ln>
              <a:solidFill>
                <a:srgbClr val="00B0F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请求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B.</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目的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C.</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意见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D.</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计划</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en-US" altLang="zh-CN"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5</a:t>
            </a:r>
            <a:r>
              <a:rPr lang="zh-CN" altLang="en-US"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、写请示必须</a:t>
            </a:r>
            <a:r>
              <a:rPr lang="zh-CN" altLang="en-US" sz="1800" u="sng"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u="sng"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endParaRPr kumimoji="0" lang="zh-CN" altLang="en-US" sz="180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用“请示报告”这个文种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B.</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一文一事    </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C.</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注明办理期限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D.</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用</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“报告”这个文种</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en-US" altLang="zh-CN"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、撰写请示，要求</a:t>
            </a:r>
            <a:r>
              <a:rPr lang="en-US" altLang="zh-CN"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__</a:t>
            </a:r>
            <a:r>
              <a:rPr lang="en-US" altLang="zh-CN" sz="1800" u="sng"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180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sym typeface="+mn-ea"/>
              </a:rPr>
              <a:t>。   </a:t>
            </a:r>
            <a:endParaRPr kumimoji="0" lang="zh-CN" altLang="en-US" sz="180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主送一个主管的上级机关   </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B.</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主送上级机关的领导人   </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C.</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受双重领导的机关主送两个上级机关   </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D.</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主送主管的与有关的上级机关</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indent="0">
              <a:buNone/>
            </a:pPr>
            <a:endParaRPr lang="en-US" altLang="zh-CN" sz="1800" dirty="0">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ph type="title"/>
            <p:custDataLst>
              <p:tags r:id="rId1"/>
            </p:custDataLst>
          </p:nvPr>
        </p:nvSpPr>
        <p:spPr>
          <a:xfrm>
            <a:off x="410210" y="-41955"/>
            <a:ext cx="10800000" cy="720000"/>
          </a:xfrm>
        </p:spPr>
        <p:txBody>
          <a:bodyPr/>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430530" y="9520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074420"/>
            <a:ext cx="10904855" cy="70231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四、写作训练</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99795" y="1957705"/>
            <a:ext cx="9885680" cy="2799080"/>
          </a:xfrm>
          <a:prstGeom prst="rect">
            <a:avLst/>
          </a:prstGeom>
          <a:noFill/>
        </p:spPr>
        <p:txBody>
          <a:bodyPr wrap="square" rtlCol="0" anchor="ctr" anchorCtr="0">
            <a:noAutofit/>
          </a:bodyPr>
          <a:lstStyle/>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      </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公园准备新增娱乐项目</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太空飞行器</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项目总投资</a:t>
            </a:r>
            <a:r>
              <a:rPr lang="en-US" altLang="zh-CN" sz="2000">
                <a:latin typeface="微软雅黑" panose="020B0503020204020204" charset="-122"/>
                <a:ea typeface="微软雅黑" panose="020B0503020204020204" charset="-122"/>
                <a:cs typeface="微软雅黑" panose="020B0503020204020204" charset="-122"/>
              </a:rPr>
              <a:t>180000</a:t>
            </a:r>
            <a:r>
              <a:rPr lang="zh-CN" altLang="en-US" sz="2000">
                <a:latin typeface="微软雅黑" panose="020B0503020204020204" charset="-122"/>
                <a:ea typeface="微软雅黑" panose="020B0503020204020204" charset="-122"/>
                <a:cs typeface="微软雅黑" panose="020B0503020204020204" charset="-122"/>
              </a:rPr>
              <a:t>元，其中购买设备</a:t>
            </a:r>
            <a:r>
              <a:rPr lang="en-US" altLang="zh-CN" sz="2000">
                <a:latin typeface="微软雅黑" panose="020B0503020204020204" charset="-122"/>
                <a:ea typeface="微软雅黑" panose="020B0503020204020204" charset="-122"/>
                <a:cs typeface="微软雅黑" panose="020B0503020204020204" charset="-122"/>
              </a:rPr>
              <a:t>120000</a:t>
            </a:r>
            <a:r>
              <a:rPr lang="zh-CN" altLang="en-US" sz="2000">
                <a:latin typeface="微软雅黑" panose="020B0503020204020204" charset="-122"/>
                <a:ea typeface="微软雅黑" panose="020B0503020204020204" charset="-122"/>
                <a:cs typeface="微软雅黑" panose="020B0503020204020204" charset="-122"/>
              </a:rPr>
              <a:t>元，基建</a:t>
            </a:r>
            <a:r>
              <a:rPr lang="en-US" altLang="zh-CN" sz="2000">
                <a:latin typeface="微软雅黑" panose="020B0503020204020204" charset="-122"/>
                <a:ea typeface="微软雅黑" panose="020B0503020204020204" charset="-122"/>
                <a:cs typeface="微软雅黑" panose="020B0503020204020204" charset="-122"/>
              </a:rPr>
              <a:t>60000</a:t>
            </a:r>
            <a:r>
              <a:rPr lang="zh-CN" altLang="en-US" sz="2000">
                <a:latin typeface="微软雅黑" panose="020B0503020204020204" charset="-122"/>
                <a:ea typeface="微软雅黑" panose="020B0503020204020204" charset="-122"/>
                <a:cs typeface="微软雅黑" panose="020B0503020204020204" charset="-122"/>
              </a:rPr>
              <a:t>元，全部投资需向工商银行贷款解决，</a:t>
            </a:r>
            <a:r>
              <a:rPr lang="zh-CN" altLang="en-US" sz="2000">
                <a:latin typeface="微软雅黑" panose="020B0503020204020204" charset="-122"/>
                <a:ea typeface="微软雅黑" panose="020B0503020204020204" charset="-122"/>
                <a:cs typeface="微软雅黑" panose="020B0503020204020204" charset="-122"/>
              </a:rPr>
              <a:t>拟定乘坐太空飞行器收费标准为每人次</a:t>
            </a:r>
            <a:r>
              <a:rPr lang="en-US" altLang="zh-CN" sz="2000">
                <a:latin typeface="微软雅黑" panose="020B0503020204020204" charset="-122"/>
                <a:ea typeface="微软雅黑" panose="020B0503020204020204" charset="-122"/>
                <a:cs typeface="微软雅黑" panose="020B0503020204020204" charset="-122"/>
              </a:rPr>
              <a:t>20</a:t>
            </a:r>
            <a:r>
              <a:rPr lang="zh-CN" altLang="en-US" sz="2000">
                <a:latin typeface="微软雅黑" panose="020B0503020204020204" charset="-122"/>
                <a:ea typeface="微软雅黑" panose="020B0503020204020204" charset="-122"/>
                <a:cs typeface="微软雅黑" panose="020B0503020204020204" charset="-122"/>
              </a:rPr>
              <a:t>元。请你就收费标准问题向园林局提交一份请示。</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641985" y="133940"/>
            <a:ext cx="10800000" cy="720000"/>
          </a:xfrm>
        </p:spPr>
        <p:txBody>
          <a:bodyPr/>
          <a:lstStyle/>
          <a:p>
            <a:r>
              <a:rPr lang="zh-CN" altLang="en-US" dirty="0">
                <a:solidFill>
                  <a:schemeClr val="tx1"/>
                </a:solidFill>
                <a:latin typeface="微软雅黑" panose="020B0503020204020204" charset="-122"/>
                <a:ea typeface="微软雅黑" panose="020B0503020204020204" charset="-122"/>
              </a:rPr>
              <a:t>六、公文的文面</a:t>
            </a:r>
            <a:r>
              <a:rPr lang="zh-CN" altLang="en-US" dirty="0">
                <a:solidFill>
                  <a:schemeClr val="tx1"/>
                </a:solidFill>
                <a:latin typeface="微软雅黑" panose="020B0503020204020204" charset="-122"/>
                <a:ea typeface="微软雅黑" panose="020B0503020204020204" charset="-122"/>
              </a:rPr>
              <a:t>格式</a:t>
            </a:r>
            <a:endParaRPr lang="zh-CN" altLang="en-US" dirty="0">
              <a:solidFill>
                <a:schemeClr val="tx1"/>
              </a:solidFill>
              <a:latin typeface="微软雅黑" panose="020B0503020204020204" charset="-122"/>
              <a:ea typeface="微软雅黑" panose="020B0503020204020204" charset="-122"/>
            </a:endParaRPr>
          </a:p>
        </p:txBody>
      </p:sp>
      <p:sp>
        <p:nvSpPr>
          <p:cNvPr id="38" name="任意多边形: 形状 37"/>
          <p:cNvSpPr/>
          <p:nvPr>
            <p:custDataLst>
              <p:tags r:id="rId2"/>
            </p:custDataLst>
          </p:nvPr>
        </p:nvSpPr>
        <p:spPr>
          <a:xfrm>
            <a:off x="934399" y="1565923"/>
            <a:ext cx="3172776" cy="4176259"/>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9" name="椭圆 38"/>
          <p:cNvSpPr/>
          <p:nvPr>
            <p:custDataLst>
              <p:tags r:id="rId3"/>
            </p:custDataLst>
          </p:nvPr>
        </p:nvSpPr>
        <p:spPr>
          <a:xfrm>
            <a:off x="934397" y="2563543"/>
            <a:ext cx="2169294" cy="2169294"/>
          </a:xfrm>
          <a:prstGeom prst="ellipse">
            <a:avLst/>
          </a:prstGeom>
          <a:solidFill>
            <a:schemeClr val="accent1"/>
          </a:solidFill>
          <a:ln>
            <a:gradFill>
              <a:gsLst>
                <a:gs pos="37000">
                  <a:srgbClr val="FFFFFF"/>
                </a:gs>
                <a:gs pos="0">
                  <a:schemeClr val="accent1">
                    <a:lumMod val="45000"/>
                    <a:lumOff val="55000"/>
                    <a:alpha val="100000"/>
                  </a:schemeClr>
                </a:gs>
                <a:gs pos="100000">
                  <a:srgbClr val="FFFFFF"/>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spc="150" dirty="0">
                <a:solidFill>
                  <a:srgbClr val="FFFFFF"/>
                </a:solidFill>
                <a:latin typeface="微软雅黑" panose="020B0503020204020204" charset="-122"/>
                <a:ea typeface="微软雅黑" panose="020B0503020204020204" charset="-122"/>
                <a:cs typeface="+mn-ea"/>
                <a:sym typeface="+mn-ea"/>
              </a:rPr>
              <a:t>文面</a:t>
            </a:r>
            <a:r>
              <a:rPr lang="zh-CN" altLang="en-US" sz="2000" b="1" spc="150" dirty="0">
                <a:solidFill>
                  <a:srgbClr val="FFFFFF"/>
                </a:solidFill>
                <a:latin typeface="微软雅黑" panose="020B0503020204020204" charset="-122"/>
                <a:ea typeface="微软雅黑" panose="020B0503020204020204" charset="-122"/>
                <a:cs typeface="+mn-ea"/>
                <a:sym typeface="+mn-ea"/>
              </a:rPr>
              <a:t>格式</a:t>
            </a:r>
            <a:endParaRPr lang="zh-CN" altLang="en-US" sz="2000" b="1" spc="150" dirty="0">
              <a:solidFill>
                <a:srgbClr val="FFFFFF"/>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4"/>
            </p:custDataLst>
          </p:nvPr>
        </p:nvSpPr>
        <p:spPr>
          <a:xfrm>
            <a:off x="4981464" y="5406957"/>
            <a:ext cx="6208779" cy="811233"/>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页码即公文页数顺序号。页码位于版心外</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0" name="矩形 19"/>
          <p:cNvSpPr/>
          <p:nvPr>
            <p:custDataLst>
              <p:tags r:id="rId5"/>
            </p:custDataLst>
          </p:nvPr>
        </p:nvSpPr>
        <p:spPr>
          <a:xfrm>
            <a:off x="5009403" y="4968782"/>
            <a:ext cx="6208778" cy="410869"/>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2"/>
                </a:solidFill>
                <a:latin typeface="微软雅黑" panose="020B0503020204020204" charset="-122"/>
                <a:ea typeface="微软雅黑" panose="020B0503020204020204" charset="-122"/>
                <a:cs typeface="+mn-ea"/>
              </a:rPr>
              <a:t>页码</a:t>
            </a:r>
            <a:endParaRPr lang="zh-CN" altLang="en-US" b="1" dirty="0">
              <a:solidFill>
                <a:schemeClr val="accent2"/>
              </a:solidFill>
              <a:latin typeface="微软雅黑" panose="020B0503020204020204" charset="-122"/>
              <a:ea typeface="微软雅黑" panose="020B0503020204020204" charset="-122"/>
              <a:cs typeface="+mn-ea"/>
            </a:endParaRPr>
          </a:p>
        </p:txBody>
      </p:sp>
      <p:sp>
        <p:nvSpPr>
          <p:cNvPr id="21" name="矩形 20"/>
          <p:cNvSpPr/>
          <p:nvPr>
            <p:custDataLst>
              <p:tags r:id="rId6"/>
            </p:custDataLst>
          </p:nvPr>
        </p:nvSpPr>
        <p:spPr>
          <a:xfrm>
            <a:off x="4981464" y="4170537"/>
            <a:ext cx="6208779" cy="811233"/>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版记中的分割线、抄送机关、印发机关和印发日期</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3" name="矩形 22"/>
          <p:cNvSpPr/>
          <p:nvPr>
            <p:custDataLst>
              <p:tags r:id="rId7"/>
            </p:custDataLst>
          </p:nvPr>
        </p:nvSpPr>
        <p:spPr>
          <a:xfrm>
            <a:off x="4981463" y="3759667"/>
            <a:ext cx="6208778" cy="410869"/>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版记</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25" name="矩形 24"/>
          <p:cNvSpPr/>
          <p:nvPr>
            <p:custDataLst>
              <p:tags r:id="rId8"/>
            </p:custDataLst>
          </p:nvPr>
        </p:nvSpPr>
        <p:spPr>
          <a:xfrm>
            <a:off x="4981464" y="2934118"/>
            <a:ext cx="6208779" cy="811233"/>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标题、主送机关、正文、附件说明、发文机关署名与成文日期、印章、附注、附件</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6" name="矩形 25"/>
          <p:cNvSpPr/>
          <p:nvPr>
            <p:custDataLst>
              <p:tags r:id="rId9"/>
            </p:custDataLst>
          </p:nvPr>
        </p:nvSpPr>
        <p:spPr>
          <a:xfrm>
            <a:off x="5009515" y="2523490"/>
            <a:ext cx="6181090" cy="410845"/>
          </a:xfrm>
          <a:prstGeom prst="rect">
            <a:avLst/>
          </a:prstGeom>
          <a:noFill/>
        </p:spPr>
        <p:txBody>
          <a:bodyPr wrap="square" lIns="0" tIns="0" rIns="0" bIns="36000" rtlCol="0" anchor="b">
            <a:noAutofit/>
          </a:bodyPr>
          <a:p>
            <a:pPr lvl="0" algn="l">
              <a:buClrTx/>
              <a:buSzTx/>
              <a:buFontTx/>
            </a:pPr>
            <a:r>
              <a:rPr lang="zh-CN" altLang="en-US" b="1" dirty="0">
                <a:solidFill>
                  <a:schemeClr val="accent2"/>
                </a:solidFill>
                <a:latin typeface="微软雅黑" panose="020B0503020204020204" charset="-122"/>
                <a:ea typeface="微软雅黑" panose="020B0503020204020204" charset="-122"/>
                <a:cs typeface="+mn-ea"/>
                <a:sym typeface="+mn-ea"/>
              </a:rPr>
              <a:t>主体</a:t>
            </a:r>
            <a:endParaRPr lang="zh-CN" altLang="en-US" b="1" dirty="0">
              <a:solidFill>
                <a:schemeClr val="accent2"/>
              </a:solidFill>
              <a:latin typeface="微软雅黑" panose="020B0503020204020204" charset="-122"/>
              <a:ea typeface="微软雅黑" panose="020B0503020204020204" charset="-122"/>
              <a:cs typeface="+mn-ea"/>
              <a:sym typeface="+mn-ea"/>
            </a:endParaRPr>
          </a:p>
        </p:txBody>
      </p:sp>
      <p:sp>
        <p:nvSpPr>
          <p:cNvPr id="27" name="矩形 26"/>
          <p:cNvSpPr/>
          <p:nvPr>
            <p:custDataLst>
              <p:tags r:id="rId10"/>
            </p:custDataLst>
          </p:nvPr>
        </p:nvSpPr>
        <p:spPr>
          <a:xfrm>
            <a:off x="4981464" y="1697700"/>
            <a:ext cx="6208779" cy="811233"/>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份号、密级和保密期限、紧急程度、发文机关标志、发文字号、签发人、版头中的分割线</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8" name="矩形 27"/>
          <p:cNvSpPr/>
          <p:nvPr>
            <p:custDataLst>
              <p:tags r:id="rId11"/>
            </p:custDataLst>
          </p:nvPr>
        </p:nvSpPr>
        <p:spPr>
          <a:xfrm>
            <a:off x="4981463" y="1272225"/>
            <a:ext cx="6208778" cy="410869"/>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版头</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30" name="椭圆 29"/>
          <p:cNvSpPr/>
          <p:nvPr>
            <p:custDataLst>
              <p:tags r:id="rId12"/>
            </p:custDataLst>
          </p:nvPr>
        </p:nvSpPr>
        <p:spPr>
          <a:xfrm>
            <a:off x="3753007" y="2794342"/>
            <a:ext cx="607733" cy="607733"/>
          </a:xfrm>
          <a:prstGeom prst="ellipse">
            <a:avLst/>
          </a:prstGeom>
          <a:solidFill>
            <a:schemeClr val="accent2"/>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dirty="0">
                <a:solidFill>
                  <a:srgbClr val="FFFFFF"/>
                </a:solidFill>
                <a:latin typeface="微软雅黑" panose="020B0503020204020204" charset="-122"/>
                <a:ea typeface="微软雅黑" panose="020B0503020204020204" charset="-122"/>
                <a:cs typeface="+mn-ea"/>
                <a:sym typeface="+mn-ea"/>
              </a:rPr>
              <a:t>02</a:t>
            </a:r>
            <a:endParaRPr lang="en-US" altLang="zh-CN" sz="1400" b="1" dirty="0">
              <a:solidFill>
                <a:srgbClr val="FFFFFF"/>
              </a:solidFill>
              <a:latin typeface="微软雅黑" panose="020B0503020204020204" charset="-122"/>
              <a:ea typeface="微软雅黑" panose="020B0503020204020204" charset="-122"/>
              <a:cs typeface="+mn-ea"/>
              <a:sym typeface="+mn-ea"/>
            </a:endParaRPr>
          </a:p>
        </p:txBody>
      </p:sp>
      <p:sp>
        <p:nvSpPr>
          <p:cNvPr id="31" name="椭圆 30"/>
          <p:cNvSpPr/>
          <p:nvPr>
            <p:custDataLst>
              <p:tags r:id="rId13"/>
            </p:custDataLst>
          </p:nvPr>
        </p:nvSpPr>
        <p:spPr>
          <a:xfrm>
            <a:off x="3080990" y="4994272"/>
            <a:ext cx="607733" cy="607733"/>
          </a:xfrm>
          <a:prstGeom prst="ellipse">
            <a:avLst/>
          </a:prstGeom>
          <a:solidFill>
            <a:schemeClr val="accent2"/>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微软雅黑" panose="020B0503020204020204" charset="-122"/>
                <a:ea typeface="微软雅黑" panose="020B0503020204020204" charset="-122"/>
                <a:cs typeface="+mn-ea"/>
                <a:sym typeface="+mn-ea"/>
              </a:rPr>
              <a:t>04</a:t>
            </a:r>
            <a:endParaRPr lang="en-US" altLang="zh-CN" sz="1400" b="1">
              <a:solidFill>
                <a:srgbClr val="FFFFFF"/>
              </a:solidFill>
              <a:latin typeface="微软雅黑" panose="020B0503020204020204" charset="-122"/>
              <a:ea typeface="微软雅黑" panose="020B0503020204020204" charset="-122"/>
              <a:cs typeface="+mn-ea"/>
              <a:sym typeface="+mn-ea"/>
            </a:endParaRPr>
          </a:p>
        </p:txBody>
      </p:sp>
      <p:sp>
        <p:nvSpPr>
          <p:cNvPr id="32" name="椭圆 31"/>
          <p:cNvSpPr/>
          <p:nvPr>
            <p:custDataLst>
              <p:tags r:id="rId14"/>
            </p:custDataLst>
          </p:nvPr>
        </p:nvSpPr>
        <p:spPr>
          <a:xfrm>
            <a:off x="3080990" y="1694376"/>
            <a:ext cx="607733" cy="607733"/>
          </a:xfrm>
          <a:prstGeom prst="ellipse">
            <a:avLst/>
          </a:prstGeom>
          <a:solidFill>
            <a:schemeClr val="accent1"/>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微软雅黑" panose="020B0503020204020204" charset="-122"/>
                <a:ea typeface="微软雅黑" panose="020B0503020204020204" charset="-122"/>
                <a:cs typeface="+mn-ea"/>
                <a:sym typeface="+mn-ea"/>
              </a:rPr>
              <a:t>01</a:t>
            </a:r>
            <a:endParaRPr lang="en-US" altLang="zh-CN" sz="1400" b="1" dirty="0">
              <a:solidFill>
                <a:srgbClr val="FFFFFF"/>
              </a:solidFill>
              <a:latin typeface="微软雅黑" panose="020B0503020204020204" charset="-122"/>
              <a:ea typeface="微软雅黑" panose="020B0503020204020204" charset="-122"/>
              <a:cs typeface="+mn-ea"/>
              <a:sym typeface="+mn-ea"/>
            </a:endParaRPr>
          </a:p>
        </p:txBody>
      </p:sp>
      <p:sp>
        <p:nvSpPr>
          <p:cNvPr id="36" name="椭圆 35"/>
          <p:cNvSpPr/>
          <p:nvPr>
            <p:custDataLst>
              <p:tags r:id="rId15"/>
            </p:custDataLst>
          </p:nvPr>
        </p:nvSpPr>
        <p:spPr>
          <a:xfrm>
            <a:off x="3753007" y="3894307"/>
            <a:ext cx="607733" cy="607733"/>
          </a:xfrm>
          <a:prstGeom prst="ellipse">
            <a:avLst/>
          </a:prstGeom>
          <a:solidFill>
            <a:schemeClr val="accent1"/>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微软雅黑" panose="020B0503020204020204" charset="-122"/>
                <a:ea typeface="微软雅黑" panose="020B0503020204020204" charset="-122"/>
                <a:cs typeface="+mn-ea"/>
                <a:sym typeface="+mn-ea"/>
              </a:rPr>
              <a:t>03</a:t>
            </a:r>
            <a:endParaRPr lang="en-US" altLang="zh-CN" sz="1400" b="1">
              <a:solidFill>
                <a:srgbClr val="FFFFFF"/>
              </a:solidFill>
              <a:latin typeface="微软雅黑" panose="020B0503020204020204" charset="-122"/>
              <a:ea typeface="微软雅黑" panose="020B0503020204020204" charset="-122"/>
              <a:cs typeface="+mn-ea"/>
              <a:sym typeface="+mn-ea"/>
            </a:endParaRPr>
          </a:p>
        </p:txBody>
      </p:sp>
    </p:spTree>
    <p:custDataLst>
      <p:tags r:id="rId16"/>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96000" y="1642110"/>
            <a:ext cx="6166485" cy="4314190"/>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公文概述</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公告与通告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sym typeface="+mn-ea"/>
              </a:rPr>
              <a:t>第三节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通知与通报</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第四节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报告与请示</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第五节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批复与函</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第六节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决定与</a:t>
            </a:r>
            <a:r>
              <a:rPr lang="zh-CN" altLang="en-US" sz="3110">
                <a:latin typeface="微软雅黑" panose="020B0503020204020204" charset="-122"/>
                <a:ea typeface="微软雅黑" panose="020B0503020204020204" charset="-122"/>
                <a:cs typeface="微软雅黑" panose="020B0503020204020204" charset="-122"/>
                <a:sym typeface="+mn-ea"/>
              </a:rPr>
              <a:t>纪要</a:t>
            </a:r>
            <a:endParaRPr lang="zh-CN" altLang="en-US" sz="3110">
              <a:latin typeface="微软雅黑" panose="020B0503020204020204" charset="-122"/>
              <a:ea typeface="微软雅黑" panose="020B0503020204020204" charset="-122"/>
              <a:cs typeface="微软雅黑" panose="020B0503020204020204" charset="-122"/>
              <a:sym typeface="+mn-ea"/>
            </a:endParaRPr>
          </a:p>
        </p:txBody>
      </p:sp>
      <p:sp>
        <p:nvSpPr>
          <p:cNvPr id="5" name="节编号"/>
          <p:cNvSpPr>
            <a:spLocks noGrp="1"/>
          </p:cNvSpPr>
          <p:nvPr>
            <p:ph type="body" sz="quarter" idx="13"/>
            <p:custDataLst>
              <p:tags r:id="rId2"/>
            </p:custDataLst>
          </p:nvPr>
        </p:nvSpPr>
        <p:spPr>
          <a:xfrm>
            <a:off x="3825240" y="38100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公务文书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422900" y="448627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800100" y="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批复与</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函</a:t>
            </a:r>
            <a:endPar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259840" y="3606165"/>
            <a:ext cx="2879090" cy="255143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了解批复与函的含义、种类、用途；</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了解批复的文体结构；</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3.</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掌握公函的文体</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结构，能够写出规范的文书。</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810293" y="3724184"/>
            <a:ext cx="2452035" cy="1907778"/>
          </a:xfrm>
          <a:prstGeom prst="rect">
            <a:avLst/>
          </a:prstGeom>
          <a:noFill/>
        </p:spPr>
        <p:txBody>
          <a:bodyPr wrap="square" lIns="91440" tIns="45720" rIns="91440" bIns="45720" rtlCol="0" anchor="t" anchorCtr="0">
            <a:normAutofit lnSpcReduction="20000"/>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能撰写出合格的</a:t>
            </a: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公函。</a:t>
            </a: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37855" y="3724275"/>
            <a:ext cx="2980690" cy="2348230"/>
          </a:xfrm>
          <a:prstGeom prst="rect">
            <a:avLst/>
          </a:prstGeom>
          <a:noFill/>
        </p:spPr>
        <p:txBody>
          <a:bodyPr wrap="square" lIns="91440" tIns="45720" rIns="91440" bIns="45720" rtlCol="0" anchor="t" anchorCtr="0">
            <a:noAutofit/>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rPr>
              <a:t>强化规则意识，严守纪律。</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2154555" y="-215011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5" name="文本框 4"/>
          <p:cNvSpPr txBox="1"/>
          <p:nvPr/>
        </p:nvSpPr>
        <p:spPr>
          <a:xfrm>
            <a:off x="-4343400" y="-29444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6" name="文本框 5"/>
          <p:cNvSpPr txBox="1"/>
          <p:nvPr/>
        </p:nvSpPr>
        <p:spPr>
          <a:xfrm>
            <a:off x="-6532245" y="-375221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9724390" y="650430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9" name="文本框 8"/>
          <p:cNvSpPr txBox="1"/>
          <p:nvPr/>
        </p:nvSpPr>
        <p:spPr>
          <a:xfrm>
            <a:off x="11224260" y="775335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transition spd="slow"/>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330" y="452120"/>
            <a:ext cx="10968990" cy="1120140"/>
          </a:xfrm>
        </p:spPr>
        <p:txBody>
          <a:bodyPr wrap="square">
            <a:normAutofit fontScale="90000"/>
          </a:bodyPr>
          <a:lstStyle/>
          <a:p>
            <a:pPr algn="l"/>
            <a:b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br>
            <a: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4445">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t>批复与函</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2416810" y="4237355"/>
            <a:ext cx="2940685" cy="1174750"/>
          </a:xfrm>
          <a:prstGeom prst="rect">
            <a:avLst/>
          </a:prstGeom>
          <a:noFill/>
        </p:spPr>
        <p:txBody>
          <a:bodyPr vert="horz" wrap="square" lIns="0" tIns="0" rIns="0" bIns="0" rtlCol="0" anchor="t" anchorCtr="0">
            <a:noAutofit/>
          </a:bodyPr>
          <a:p>
            <a:pPr indent="452755" algn="just">
              <a:lnSpc>
                <a:spcPct val="200000"/>
              </a:lnSpc>
            </a:pPr>
            <a:r>
              <a:rPr lang="zh-CN" altLang="en-US">
                <a:solidFill>
                  <a:schemeClr val="tx1"/>
                </a:solidFill>
                <a:latin typeface="微软雅黑" panose="020B0503020204020204" charset="-122"/>
                <a:ea typeface="微软雅黑" panose="020B0503020204020204" charset="-122"/>
                <a:sym typeface="+mn-ea"/>
              </a:rPr>
              <a:t>公函的撰写</a:t>
            </a: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356475" y="2776855"/>
            <a:ext cx="4152265" cy="1174750"/>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函的文体结构及写作方法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
        <p:nvSpPr>
          <p:cNvPr id="2" name="文本框 1"/>
          <p:cNvSpPr txBox="1"/>
          <p:nvPr/>
        </p:nvSpPr>
        <p:spPr>
          <a:xfrm>
            <a:off x="13463270" y="784479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224280" y="1859280"/>
            <a:ext cx="10881360" cy="1979930"/>
          </a:xfrm>
          <a:prstGeom prst="rect">
            <a:avLst/>
          </a:prstGeom>
        </p:spPr>
        <p:txBody>
          <a:bodyPr vert="horz" wrap="square" lIns="0" tIns="0" rIns="0" bIns="0" rtlCol="0">
            <a:normAutofit fontScale="4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7000">
                <a:solidFill>
                  <a:schemeClr val="dk1"/>
                </a:solidFill>
                <a:latin typeface="微软雅黑" panose="020B0503020204020204" charset="-122"/>
                <a:ea typeface="微软雅黑" panose="020B0503020204020204" charset="-122"/>
                <a:cs typeface="微软雅黑" panose="020B0503020204020204" charset="-122"/>
              </a:rPr>
              <a:t>批复是上级机关用来答复下级机关请示事项时使用的下行公文。</a:t>
            </a:r>
            <a:endParaRPr lang="zh-CN" altLang="en-US" sz="700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70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70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70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批复的概念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7" name="https://img8.file.cache.docer.com/storage/1733193788321381100/ebb55943820cd9b7e627b3a5316f50bc.png" descr="彩色文件夹堆叠"/>
          <p:cNvPicPr>
            <a:picLocks noChangeAspect="1"/>
          </p:cNvPicPr>
          <p:nvPr/>
        </p:nvPicPr>
        <p:blipFill>
          <a:blip r:embed="rId3"/>
          <a:stretch>
            <a:fillRect/>
          </a:stretch>
        </p:blipFill>
        <p:spPr>
          <a:xfrm>
            <a:off x="10373360" y="5006975"/>
            <a:ext cx="1600835" cy="1715135"/>
          </a:xfrm>
          <a:prstGeom prst="rect">
            <a:avLst/>
          </a:prstGeom>
        </p:spPr>
      </p:pic>
      <p:sp>
        <p:nvSpPr>
          <p:cNvPr id="4" name="文本框 3"/>
          <p:cNvSpPr txBox="1"/>
          <p:nvPr/>
        </p:nvSpPr>
        <p:spPr>
          <a:xfrm>
            <a:off x="1369060" y="2979420"/>
            <a:ext cx="9828530" cy="2030095"/>
          </a:xfrm>
          <a:prstGeom prst="rect">
            <a:avLst/>
          </a:prstGeom>
          <a:noFill/>
        </p:spPr>
        <p:txBody>
          <a:bodyPr wrap="square" rtlCol="0" anchor="t">
            <a:spAutoFit/>
          </a:bodyPr>
          <a:p>
            <a:pPr marL="0" indent="0">
              <a:lnSpc>
                <a:spcPct val="150000"/>
              </a:lnSpc>
              <a:buNone/>
            </a:pPr>
            <a:r>
              <a:rPr lang="zh-CN" altLang="en-US" sz="2800">
                <a:solidFill>
                  <a:srgbClr val="0070C0"/>
                </a:solidFill>
                <a:latin typeface="微软雅黑" panose="020B0503020204020204" charset="-122"/>
                <a:ea typeface="微软雅黑" panose="020B0503020204020204" charset="-122"/>
                <a:cs typeface="微软雅黑" panose="020B0503020204020204" charset="-122"/>
                <a:sym typeface="+mn-ea"/>
              </a:rPr>
              <a:t>批复是根据下级机关的请示而发的，</a:t>
            </a:r>
            <a:r>
              <a:rPr lang="en-US" altLang="zh-CN" sz="2800">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rgbClr val="0070C0"/>
                </a:solidFill>
                <a:latin typeface="微软雅黑" panose="020B0503020204020204" charset="-122"/>
                <a:ea typeface="微软雅黑" panose="020B0503020204020204" charset="-122"/>
                <a:cs typeface="微软雅黑" panose="020B0503020204020204" charset="-122"/>
                <a:sym typeface="+mn-ea"/>
              </a:rPr>
              <a:t>一般只发给来文</a:t>
            </a:r>
            <a:endParaRPr lang="zh-CN" altLang="en-US" sz="2800">
              <a:solidFill>
                <a:srgbClr val="0070C0"/>
              </a:solidFill>
              <a:latin typeface="微软雅黑" panose="020B0503020204020204" charset="-122"/>
              <a:ea typeface="微软雅黑" panose="020B0503020204020204" charset="-122"/>
              <a:cs typeface="微软雅黑" panose="020B0503020204020204" charset="-122"/>
              <a:sym typeface="+mn-ea"/>
            </a:endParaRPr>
          </a:p>
          <a:p>
            <a:pPr marL="0" indent="0">
              <a:lnSpc>
                <a:spcPct val="150000"/>
              </a:lnSpc>
              <a:buNone/>
            </a:pPr>
            <a:r>
              <a:rPr lang="zh-CN" altLang="en-US" sz="2800">
                <a:solidFill>
                  <a:srgbClr val="0070C0"/>
                </a:solidFill>
                <a:latin typeface="微软雅黑" panose="020B0503020204020204" charset="-122"/>
                <a:ea typeface="微软雅黑" panose="020B0503020204020204" charset="-122"/>
                <a:cs typeface="微软雅黑" panose="020B0503020204020204" charset="-122"/>
                <a:sym typeface="+mn-ea"/>
              </a:rPr>
              <a:t>请示的机关。</a:t>
            </a:r>
            <a:endParaRPr lang="zh-CN" altLang="en-US" sz="2800">
              <a:solidFill>
                <a:srgbClr val="0070C0"/>
              </a:solidFill>
              <a:latin typeface="微软雅黑" panose="020B0503020204020204" charset="-122"/>
              <a:ea typeface="微软雅黑" panose="020B0503020204020204" charset="-122"/>
              <a:cs typeface="微软雅黑" panose="020B0503020204020204" charset="-122"/>
            </a:endParaRPr>
          </a:p>
          <a:p>
            <a:pPr marL="0" indent="0">
              <a:lnSpc>
                <a:spcPct val="150000"/>
              </a:lnSpc>
              <a:buNone/>
            </a:pPr>
            <a:endParaRPr lang="zh-CN" altLang="en-US" sz="2800" kern="100" dirty="0">
              <a:solidFill>
                <a:srgbClr val="0070C0"/>
              </a:solidFill>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（二）批复的作用</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矩形: 圆角 2"/>
          <p:cNvSpPr/>
          <p:nvPr>
            <p:custDataLst>
              <p:tags r:id="rId3"/>
            </p:custDataLst>
          </p:nvPr>
        </p:nvSpPr>
        <p:spPr>
          <a:xfrm>
            <a:off x="1665605" y="1940560"/>
            <a:ext cx="8960485" cy="1675130"/>
          </a:xfrm>
          <a:prstGeom prst="roundRect">
            <a:avLst>
              <a:gd name="adj" fmla="val 14162"/>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5" name="矩形 4"/>
          <p:cNvSpPr/>
          <p:nvPr>
            <p:custDataLst>
              <p:tags r:id="rId4"/>
            </p:custDataLst>
          </p:nvPr>
        </p:nvSpPr>
        <p:spPr>
          <a:xfrm>
            <a:off x="1899920" y="2203450"/>
            <a:ext cx="8429625" cy="90551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《条例》明确规定，批复</a:t>
            </a:r>
            <a:r>
              <a:rPr lang="en-US" altLang="zh-CN" sz="2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适用于答复下级机关请示事项</a:t>
            </a:r>
            <a:r>
              <a:rPr lang="en-US" altLang="zh-CN" sz="2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。批复是与请示相对应的一种答复性公文。</a:t>
            </a:r>
            <a:endPar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29" name="https://img8.file.cache.docer.com/storage/1733140769326149900/73840323e92a4b5a5a0314abbb5cc465.png" descr="铅笔和尺子"/>
          <p:cNvPicPr>
            <a:picLocks noChangeAspect="1"/>
          </p:cNvPicPr>
          <p:nvPr/>
        </p:nvPicPr>
        <p:blipFill>
          <a:blip r:embed="rId5"/>
          <a:stretch>
            <a:fillRect/>
          </a:stretch>
        </p:blipFill>
        <p:spPr>
          <a:xfrm>
            <a:off x="10278745" y="4670425"/>
            <a:ext cx="1522730" cy="2033270"/>
          </a:xfrm>
          <a:prstGeom prst="rect">
            <a:avLst/>
          </a:prstGeom>
        </p:spPr>
      </p:pic>
    </p:spTree>
    <p:custDataLst>
      <p:tags r:id="rId6"/>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286385" y="89281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批复的文体结构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3"/>
            </p:custDataLst>
          </p:nvPr>
        </p:nvSpPr>
        <p:spPr>
          <a:xfrm>
            <a:off x="8063224"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FFFFFF"/>
                </a:solidFill>
                <a:latin typeface="微软雅黑" panose="020B0503020204020204" charset="-122"/>
                <a:ea typeface="微软雅黑" panose="020B0503020204020204" charset="-122"/>
              </a:rPr>
              <a:t>落款</a:t>
            </a:r>
            <a:endParaRPr lang="zh-CN"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8378614"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7782745" y="2012140"/>
            <a:ext cx="2834570" cy="283457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58483" y="2012140"/>
            <a:ext cx="2834570" cy="283457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2" name="椭圆 11"/>
          <p:cNvSpPr/>
          <p:nvPr>
            <p:custDataLst>
              <p:tags r:id="rId7"/>
            </p:custDataLst>
          </p:nvPr>
        </p:nvSpPr>
        <p:spPr>
          <a:xfrm>
            <a:off x="6000943"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13" name="椭圆 12"/>
          <p:cNvSpPr/>
          <p:nvPr>
            <p:custDataLst>
              <p:tags r:id="rId8"/>
            </p:custDataLst>
          </p:nvPr>
        </p:nvSpPr>
        <p:spPr>
          <a:xfrm>
            <a:off x="6315567"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938662"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主送机关</a:t>
            </a:r>
            <a:endParaRPr lang="zh-CN" altLang="en-US" sz="2400">
              <a:solidFill>
                <a:srgbClr val="FFFFFF"/>
              </a:solidFill>
              <a:latin typeface="微软雅黑" panose="020B0503020204020204" charset="-122"/>
              <a:ea typeface="微软雅黑" panose="020B0503020204020204" charset="-122"/>
            </a:endParaRPr>
          </a:p>
        </p:txBody>
      </p:sp>
      <p:sp>
        <p:nvSpPr>
          <p:cNvPr id="15" name="椭圆 14"/>
          <p:cNvSpPr/>
          <p:nvPr>
            <p:custDataLst>
              <p:tags r:id="rId10"/>
            </p:custDataLst>
          </p:nvPr>
        </p:nvSpPr>
        <p:spPr>
          <a:xfrm>
            <a:off x="4253286"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11"/>
            </p:custDataLst>
          </p:nvPr>
        </p:nvSpPr>
        <p:spPr>
          <a:xfrm>
            <a:off x="1876381"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7" name="椭圆 16"/>
          <p:cNvSpPr/>
          <p:nvPr>
            <p:custDataLst>
              <p:tags r:id="rId12"/>
            </p:custDataLst>
          </p:nvPr>
        </p:nvSpPr>
        <p:spPr>
          <a:xfrm>
            <a:off x="2191005"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批复的文体结构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5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41592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批复的文体结构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625475" y="1721485"/>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主送机关</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mn-ea"/>
                <a:sym typeface="+mn-ea"/>
              </a:rPr>
              <a:t>主送机关为直属下级机关，即主送向本机关发出请示的机关。</a:t>
            </a:r>
            <a:endParaRPr lang="zh-CN" altLang="en-US" sz="2400" dirty="0">
              <a:ln>
                <a:noFill/>
                <a:prstDash val="sysDot"/>
              </a:ln>
              <a:solidFill>
                <a:schemeClr val="dk1">
                  <a:lumMod val="85000"/>
                  <a:lumOff val="15000"/>
                </a:schemeClr>
              </a:solidFill>
              <a:latin typeface="+mn-ea"/>
              <a:cs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41592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批复的文体结构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625475" y="1721485"/>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mn-ea"/>
                <a:sym typeface="+mn-ea"/>
              </a:rPr>
              <a:t>由批复引语、批复内容和结语三部分组成。</a:t>
            </a:r>
            <a:endParaRPr lang="zh-CN" altLang="en-US" sz="2400" dirty="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en-US" altLang="zh-CN" sz="2400"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4211" name="Text Box 3"/>
          <p:cNvSpPr txBox="1"/>
          <p:nvPr/>
        </p:nvSpPr>
        <p:spPr>
          <a:xfrm>
            <a:off x="695960" y="1290955"/>
            <a:ext cx="10961370" cy="4523105"/>
          </a:xfrm>
          <a:prstGeom prst="rect">
            <a:avLst/>
          </a:prstGeom>
          <a:noFill/>
          <a:ln w="9525">
            <a:noFill/>
          </a:ln>
        </p:spPr>
        <p:txBody>
          <a:bodyPr wrap="square" anchor="t" anchorCtr="0">
            <a:spAutoFit/>
          </a:bodyPr>
          <a:p>
            <a:pPr eaLnBrk="0" hangingPunct="0">
              <a:lnSpc>
                <a:spcPct val="150000"/>
              </a:lnSpc>
            </a:pPr>
            <a:r>
              <a:rPr lang="zh-CN" altLang="en-US" dirty="0">
                <a:solidFill>
                  <a:srgbClr val="660066"/>
                </a:solidFill>
                <a:latin typeface="Arial" panose="020B0604020202020204" pitchFamily="34" charset="0"/>
                <a:ea typeface="楷体_GB2312" pitchFamily="49" charset="-122"/>
                <a:sym typeface="楷体_GB2312" pitchFamily="49" charset="-122"/>
              </a:rPr>
              <a:t>  </a:t>
            </a:r>
            <a:r>
              <a:rPr lang="zh-CN" altLang="en-US" sz="2400" b="1" dirty="0">
                <a:solidFill>
                  <a:srgbClr val="660066"/>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sym typeface="楷体_GB2312" pitchFamily="49" charset="-122"/>
              </a:rPr>
              <a:t>1.</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楷体_GB2312" pitchFamily="49" charset="-122"/>
              </a:rPr>
              <a:t>版头</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endParaRPr>
          </a:p>
          <a:p>
            <a:pPr eaLnBrk="0" hangingPunct="0">
              <a:lnSpc>
                <a:spcPct val="15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1</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）份号</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。公文印制份数的顺序号。涉密公文应当标注份号。</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2</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）密级和保密期限。</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公文的秘密等级和保密的期限。涉密公文应当根据涉密程度分别标注“绝密”“机密”“秘密”和保密期限。</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3</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）紧急程度。</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公文送达和办理的时限要求。根据紧急程度，紧急公文应当分别标注“特急”“加急”，电报应当分别标注“特提”“特急”“加急”“平急”。</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5" name="标题 4"/>
          <p:cNvSpPr>
            <a:spLocks noGrp="1"/>
          </p:cNvSpPr>
          <p:nvPr>
            <p:ph type="title"/>
            <p:custDataLst>
              <p:tags r:id="rId1"/>
            </p:custDataLst>
          </p:nvPr>
        </p:nvSpPr>
        <p:spPr/>
        <p:txBody>
          <a:bodyPr/>
          <a:p>
            <a:r>
              <a:rPr lang="zh-CN" altLang="en-US" dirty="0">
                <a:solidFill>
                  <a:schemeClr val="tx1"/>
                </a:solidFill>
                <a:latin typeface="微软雅黑" panose="020B0503020204020204" charset="-122"/>
                <a:ea typeface="微软雅黑" panose="020B0503020204020204" charset="-122"/>
              </a:rPr>
              <a:t>六、公文的文面</a:t>
            </a:r>
            <a:r>
              <a:rPr lang="zh-CN" altLang="en-US" dirty="0">
                <a:solidFill>
                  <a:schemeClr val="tx1"/>
                </a:solidFill>
                <a:latin typeface="微软雅黑" panose="020B0503020204020204" charset="-122"/>
                <a:ea typeface="微软雅黑" panose="020B0503020204020204" charset="-122"/>
              </a:rPr>
              <a:t>格式</a:t>
            </a:r>
            <a:endParaRPr lang="zh-CN" altLang="en-US" dirty="0">
              <a:solidFill>
                <a:schemeClr val="tx1"/>
              </a:solidFill>
              <a:latin typeface="微软雅黑" panose="020B0503020204020204" charset="-122"/>
              <a:ea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2"/>
          <a:stretch>
            <a:fillRect/>
          </a:stretch>
        </p:blipFill>
        <p:spPr>
          <a:xfrm>
            <a:off x="10877550" y="4590415"/>
            <a:ext cx="1031240" cy="2002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34211"/>
                                        </p:tgtEl>
                                        <p:attrNameLst>
                                          <p:attrName>style.visibility</p:attrName>
                                        </p:attrNameLst>
                                      </p:cBhvr>
                                      <p:to>
                                        <p:strVal val="visible"/>
                                      </p:to>
                                    </p:set>
                                    <p:animEffect transition="in" filter="checkerboard(across)">
                                      <p:cBhvr>
                                        <p:cTn id="7" dur="500"/>
                                        <p:tgtEl>
                                          <p:spTgt spid="73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4211" grpId="0"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41592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批复的文体结构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625475" y="1721485"/>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ct val="0"/>
              </a:spcBef>
              <a:spcAft>
                <a:spcPct val="0"/>
              </a:spcAft>
            </a:pPr>
            <a:r>
              <a:rPr lang="zh-CN" altLang="en-US" sz="2400">
                <a:ln>
                  <a:noFill/>
                  <a:prstDash val="sysDot"/>
                </a:ln>
                <a:solidFill>
                  <a:schemeClr val="dk1">
                    <a:lumMod val="85000"/>
                    <a:lumOff val="15000"/>
                  </a:schemeClr>
                </a:solidFill>
                <a:latin typeface="微软雅黑" panose="020B0503020204020204" charset="-122"/>
                <a:ea typeface="微软雅黑" panose="020B0503020204020204" charset="-122"/>
                <a:cs typeface="+mn-ea"/>
                <a:sym typeface="+mn-ea"/>
              </a:rPr>
              <a:t>在正文右下角写明发文机关名称；</a:t>
            </a:r>
            <a:endParaRPr lang="zh-CN" altLang="en-US" sz="240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a:p>
            <a:pPr>
              <a:lnSpc>
                <a:spcPct val="150000"/>
              </a:lnSpc>
              <a:spcBef>
                <a:spcPct val="0"/>
              </a:spcBef>
              <a:spcAft>
                <a:spcPct val="0"/>
              </a:spcAft>
            </a:pPr>
            <a:r>
              <a:rPr lang="zh-CN" altLang="en-US" sz="2400">
                <a:ln>
                  <a:noFill/>
                  <a:prstDash val="sysDot"/>
                </a:ln>
                <a:solidFill>
                  <a:schemeClr val="dk1">
                    <a:lumMod val="85000"/>
                    <a:lumOff val="15000"/>
                  </a:schemeClr>
                </a:solidFill>
                <a:latin typeface="微软雅黑" panose="020B0503020204020204" charset="-122"/>
                <a:ea typeface="微软雅黑" panose="020B0503020204020204" charset="-122"/>
                <a:cs typeface="+mn-ea"/>
                <a:sym typeface="+mn-ea"/>
              </a:rPr>
              <a:t>在发文机关名称之下写上成文日期。</a:t>
            </a:r>
            <a:endParaRPr lang="zh-CN" altLang="en-US" sz="240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a:p>
            <a:pPr>
              <a:lnSpc>
                <a:spcPct val="150000"/>
              </a:lnSpc>
              <a:spcBef>
                <a:spcPct val="0"/>
              </a:spcBef>
              <a:spcAft>
                <a:spcPct val="0"/>
              </a:spcAft>
            </a:pPr>
            <a:endParaRPr lang="zh-CN" altLang="en-US" sz="2400">
              <a:ln>
                <a:noFill/>
                <a:prstDash val="sysDot"/>
              </a:ln>
              <a:solidFill>
                <a:schemeClr val="dk1">
                  <a:lumMod val="85000"/>
                  <a:lumOff val="15000"/>
                </a:schemeClr>
              </a:solidFill>
              <a:latin typeface="+mn-ea"/>
              <a:cs typeface="+mn-ea"/>
            </a:endParaRPr>
          </a:p>
          <a:p>
            <a:pPr marL="0" indent="0" algn="l">
              <a:lnSpc>
                <a:spcPct val="100000"/>
              </a:lnSpc>
              <a:spcBef>
                <a:spcPts val="0"/>
              </a:spcBef>
              <a:spcAft>
                <a:spcPts val="0"/>
              </a:spcAft>
              <a:buSzPct val="100000"/>
            </a:pPr>
            <a:endParaRPr lang="en-US" altLang="zh-CN" sz="2400"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批复</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四）批复的写作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矩形: 圆角 2"/>
          <p:cNvSpPr/>
          <p:nvPr>
            <p:custDataLst>
              <p:tags r:id="rId3"/>
            </p:custDataLst>
          </p:nvPr>
        </p:nvSpPr>
        <p:spPr>
          <a:xfrm>
            <a:off x="682308" y="2309602"/>
            <a:ext cx="2497634" cy="311328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6" name="矩形 5"/>
          <p:cNvSpPr/>
          <p:nvPr>
            <p:custDataLst>
              <p:tags r:id="rId4"/>
            </p:custDataLst>
          </p:nvPr>
        </p:nvSpPr>
        <p:spPr>
          <a:xfrm>
            <a:off x="681990" y="3390900"/>
            <a:ext cx="2437130" cy="1764030"/>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下级机关请示什么事项，上级机关就批复什么事项。</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8" name="圆角矩形 7"/>
          <p:cNvSpPr/>
          <p:nvPr>
            <p:custDataLst>
              <p:tags r:id="rId5"/>
            </p:custDataLst>
          </p:nvPr>
        </p:nvSpPr>
        <p:spPr>
          <a:xfrm>
            <a:off x="947797" y="1871577"/>
            <a:ext cx="695874" cy="681868"/>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9" name="矩形: 圆角 2"/>
          <p:cNvSpPr/>
          <p:nvPr>
            <p:custDataLst>
              <p:tags r:id="rId6"/>
            </p:custDataLst>
          </p:nvPr>
        </p:nvSpPr>
        <p:spPr>
          <a:xfrm>
            <a:off x="3453071" y="2309617"/>
            <a:ext cx="2497634" cy="311328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7"/>
            </p:custDataLst>
          </p:nvPr>
        </p:nvSpPr>
        <p:spPr>
          <a:xfrm>
            <a:off x="3672840" y="3404779"/>
            <a:ext cx="1997216" cy="1764197"/>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答复态度要明朗，不能模棱两可，以免使下级机关无所遵循。</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3" name="圆角矩形 12"/>
          <p:cNvSpPr/>
          <p:nvPr>
            <p:custDataLst>
              <p:tags r:id="rId8"/>
            </p:custDataLst>
          </p:nvPr>
        </p:nvSpPr>
        <p:spPr>
          <a:xfrm>
            <a:off x="3718560" y="1871592"/>
            <a:ext cx="695874" cy="681868"/>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18" name="矩形: 圆角 2"/>
          <p:cNvSpPr/>
          <p:nvPr>
            <p:custDataLst>
              <p:tags r:id="rId9"/>
            </p:custDataLst>
          </p:nvPr>
        </p:nvSpPr>
        <p:spPr>
          <a:xfrm>
            <a:off x="6223635" y="2309495"/>
            <a:ext cx="2497455" cy="432244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9" name="矩形 18"/>
          <p:cNvSpPr/>
          <p:nvPr>
            <p:custDataLst>
              <p:tags r:id="rId10"/>
            </p:custDataLst>
          </p:nvPr>
        </p:nvSpPr>
        <p:spPr>
          <a:xfrm>
            <a:off x="6285230" y="3354705"/>
            <a:ext cx="2405380" cy="2297430"/>
          </a:xfrm>
          <a:prstGeom prst="rect">
            <a:avLst/>
          </a:prstGeom>
          <a:noFill/>
        </p:spPr>
        <p:txBody>
          <a:bodyPr wrap="square" lIns="0" tIns="0" rIns="0" bIns="0" rtlCol="0" anchor="t" anchorCtr="0">
            <a:noAutofit/>
          </a:bodyPr>
          <a:p>
            <a:pPr marL="0" indent="0" algn="l">
              <a:lnSpc>
                <a:spcPct val="150000"/>
              </a:lnSpc>
              <a:spcBef>
                <a:spcPts val="0"/>
              </a:spcBef>
              <a:spcAft>
                <a:spcPts val="0"/>
              </a:spcAft>
              <a:buSzPct val="100000"/>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批复是因下级机关的请示而行文，凡下级机关向上级机关行文请示的，说明事关重要，时间紧迫，急需得到上级机关的指示和批准，所以上级机关应当及时批复，否则就会贻误工作，甚至会造成重大损失。如果批复内容涉及其他部门，应及时同有关部门会签或商量，及时批复</a:t>
            </a: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0" name="圆角矩形 19"/>
          <p:cNvSpPr/>
          <p:nvPr>
            <p:custDataLst>
              <p:tags r:id="rId11"/>
            </p:custDataLst>
          </p:nvPr>
        </p:nvSpPr>
        <p:spPr>
          <a:xfrm>
            <a:off x="6489323" y="1871577"/>
            <a:ext cx="695874" cy="681868"/>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sp>
        <p:nvSpPr>
          <p:cNvPr id="69" name="矩形: 圆角 2"/>
          <p:cNvSpPr/>
          <p:nvPr>
            <p:custDataLst>
              <p:tags r:id="rId12"/>
            </p:custDataLst>
          </p:nvPr>
        </p:nvSpPr>
        <p:spPr>
          <a:xfrm>
            <a:off x="8994597" y="2309617"/>
            <a:ext cx="2497634" cy="3113289"/>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21" name="矩形 20"/>
          <p:cNvSpPr/>
          <p:nvPr>
            <p:custDataLst>
              <p:tags r:id="rId13"/>
            </p:custDataLst>
          </p:nvPr>
        </p:nvSpPr>
        <p:spPr>
          <a:xfrm>
            <a:off x="9260086" y="3442879"/>
            <a:ext cx="1997216" cy="17641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dirty="0">
                <a:solidFill>
                  <a:schemeClr val="tx1">
                    <a:lumMod val="85000"/>
                    <a:lumOff val="15000"/>
                  </a:schemeClr>
                </a:solidFill>
                <a:latin typeface="微软雅黑" panose="020B0503020204020204" charset="-122"/>
                <a:ea typeface="微软雅黑" panose="020B0503020204020204" charset="-122"/>
                <a:cs typeface="+mn-ea"/>
              </a:rPr>
              <a:t>批复要做到言止意尽，庄重周严，以充分体现批复的权威性。</a:t>
            </a:r>
            <a:endParaRPr lang="zh-CN" altLang="en-US" sz="14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71" name="圆角矩形 70"/>
          <p:cNvSpPr/>
          <p:nvPr>
            <p:custDataLst>
              <p:tags r:id="rId14"/>
            </p:custDataLst>
          </p:nvPr>
        </p:nvSpPr>
        <p:spPr>
          <a:xfrm>
            <a:off x="9260086" y="1871592"/>
            <a:ext cx="695874" cy="681868"/>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04</a:t>
            </a:r>
            <a:endParaRPr lang="en-US" altLang="zh-CN" sz="2000" b="1" dirty="0">
              <a:solidFill>
                <a:schemeClr val="lt1"/>
              </a:solidFill>
              <a:latin typeface="+mn-ea"/>
              <a:cs typeface="+mn-ea"/>
              <a:sym typeface="+mn-ea"/>
            </a:endParaRPr>
          </a:p>
        </p:txBody>
      </p:sp>
      <p:cxnSp>
        <p:nvCxnSpPr>
          <p:cNvPr id="80" name="直接连接符 79"/>
          <p:cNvCxnSpPr/>
          <p:nvPr>
            <p:custDataLst>
              <p:tags r:id="rId15"/>
            </p:custDataLst>
          </p:nvPr>
        </p:nvCxnSpPr>
        <p:spPr>
          <a:xfrm flipV="1">
            <a:off x="868508" y="3290065"/>
            <a:ext cx="213020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22" name="直接连接符 21"/>
          <p:cNvCxnSpPr/>
          <p:nvPr>
            <p:custDataLst>
              <p:tags r:id="rId16"/>
            </p:custDataLst>
          </p:nvPr>
        </p:nvCxnSpPr>
        <p:spPr>
          <a:xfrm flipV="1">
            <a:off x="3639272" y="3290065"/>
            <a:ext cx="213020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17"/>
            </p:custDataLst>
          </p:nvPr>
        </p:nvCxnSpPr>
        <p:spPr>
          <a:xfrm flipV="1">
            <a:off x="6410035" y="3290065"/>
            <a:ext cx="213020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8"/>
            </p:custDataLst>
          </p:nvPr>
        </p:nvCxnSpPr>
        <p:spPr>
          <a:xfrm flipV="1">
            <a:off x="9180798" y="3290065"/>
            <a:ext cx="213020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24" name="矩形 23"/>
          <p:cNvSpPr/>
          <p:nvPr>
            <p:custDataLst>
              <p:tags r:id="rId19"/>
            </p:custDataLst>
          </p:nvPr>
        </p:nvSpPr>
        <p:spPr>
          <a:xfrm>
            <a:off x="950857" y="2699877"/>
            <a:ext cx="1997530" cy="443755"/>
          </a:xfrm>
          <a:prstGeom prst="rect">
            <a:avLst/>
          </a:prstGeom>
          <a:noFill/>
        </p:spPr>
        <p:txBody>
          <a:bodyPr wrap="square" lIns="0" tIns="0" rIns="0" bIns="0" rtlCol="0" anchor="ctr" anchorCtr="0">
            <a:noAutofit/>
          </a:bodyPr>
          <a:p>
            <a:pPr marL="0" indent="0" algn="l">
              <a:lnSpc>
                <a:spcPct val="100000"/>
              </a:lnSpc>
              <a:spcBef>
                <a:spcPts val="0"/>
              </a:spcBef>
              <a:spcAft>
                <a:spcPts val="0"/>
              </a:spcAft>
              <a:buSzPct val="100000"/>
            </a:pPr>
            <a:r>
              <a:rPr lang="zh-CN" altLang="en-US" b="1">
                <a:solidFill>
                  <a:schemeClr val="accent1"/>
                </a:solidFill>
                <a:latin typeface="微软雅黑" panose="020B0503020204020204" charset="-122"/>
                <a:ea typeface="微软雅黑" panose="020B0503020204020204" charset="-122"/>
                <a:cs typeface="+mn-ea"/>
              </a:rPr>
              <a:t>行文有针对性</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25" name="矩形 24"/>
          <p:cNvSpPr/>
          <p:nvPr>
            <p:custDataLst>
              <p:tags r:id="rId20"/>
            </p:custDataLst>
          </p:nvPr>
        </p:nvSpPr>
        <p:spPr>
          <a:xfrm>
            <a:off x="3724243" y="2701165"/>
            <a:ext cx="1997530" cy="443755"/>
          </a:xfrm>
          <a:prstGeom prst="rect">
            <a:avLst/>
          </a:prstGeom>
          <a:noFill/>
        </p:spPr>
        <p:txBody>
          <a:bodyPr wrap="square" lIns="0" tIns="0" rIns="0" bIns="0" rtlCol="0" anchor="ctr" anchorCtr="0">
            <a:noAutofit/>
          </a:bodyPr>
          <a:p>
            <a:pPr marL="0" indent="0" algn="l">
              <a:lnSpc>
                <a:spcPct val="100000"/>
              </a:lnSpc>
              <a:spcBef>
                <a:spcPts val="0"/>
              </a:spcBef>
              <a:spcAft>
                <a:spcPts val="0"/>
              </a:spcAft>
              <a:buSzPct val="100000"/>
            </a:pPr>
            <a:r>
              <a:rPr lang="zh-CN" altLang="en-US" b="1">
                <a:solidFill>
                  <a:schemeClr val="accent2"/>
                </a:solidFill>
                <a:latin typeface="微软雅黑" panose="020B0503020204020204" charset="-122"/>
                <a:ea typeface="微软雅黑" panose="020B0503020204020204" charset="-122"/>
                <a:cs typeface="+mn-ea"/>
              </a:rPr>
              <a:t>观点明确</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26" name="矩形 25"/>
          <p:cNvSpPr/>
          <p:nvPr>
            <p:custDataLst>
              <p:tags r:id="rId21"/>
            </p:custDataLst>
          </p:nvPr>
        </p:nvSpPr>
        <p:spPr>
          <a:xfrm>
            <a:off x="6489323" y="2699877"/>
            <a:ext cx="1997530" cy="443755"/>
          </a:xfrm>
          <a:prstGeom prst="rect">
            <a:avLst/>
          </a:prstGeom>
          <a:noFill/>
        </p:spPr>
        <p:txBody>
          <a:bodyPr wrap="square" lIns="0" tIns="0" rIns="0" bIns="0" rtlCol="0" anchor="ctr" anchorCtr="0">
            <a:noAutofit/>
          </a:bodyPr>
          <a:p>
            <a:pPr marL="0" indent="0" algn="l">
              <a:lnSpc>
                <a:spcPct val="100000"/>
              </a:lnSpc>
              <a:spcBef>
                <a:spcPts val="0"/>
              </a:spcBef>
              <a:spcAft>
                <a:spcPts val="0"/>
              </a:spcAft>
              <a:buSzPct val="100000"/>
            </a:pPr>
            <a:r>
              <a:rPr lang="zh-CN" altLang="en-US" b="1" dirty="0">
                <a:solidFill>
                  <a:schemeClr val="accent1"/>
                </a:solidFill>
                <a:latin typeface="微软雅黑" panose="020B0503020204020204" charset="-122"/>
                <a:ea typeface="微软雅黑" panose="020B0503020204020204" charset="-122"/>
                <a:cs typeface="+mn-ea"/>
              </a:rPr>
              <a:t>批复及时</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27" name="矩形 26"/>
          <p:cNvSpPr/>
          <p:nvPr>
            <p:custDataLst>
              <p:tags r:id="rId22"/>
            </p:custDataLst>
          </p:nvPr>
        </p:nvSpPr>
        <p:spPr>
          <a:xfrm>
            <a:off x="9260086" y="2701165"/>
            <a:ext cx="1997530" cy="44375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rPr>
              <a:t>行文言简意赅</a:t>
            </a:r>
            <a:endParaRPr lang="zh-CN" altLang="en-US" b="1">
              <a:solidFill>
                <a:schemeClr val="accent2"/>
              </a:solidFill>
              <a:latin typeface="微软雅黑" panose="020B0503020204020204" charset="-122"/>
              <a:ea typeface="微软雅黑" panose="020B0503020204020204" charset="-122"/>
              <a:cs typeface="+mn-ea"/>
            </a:endParaRPr>
          </a:p>
        </p:txBody>
      </p:sp>
    </p:spTree>
    <p:custDataLst>
      <p:tags r:id="rId23"/>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8015" y="798195"/>
            <a:ext cx="10928985" cy="4873625"/>
          </a:xfrm>
          <a:solidFill>
            <a:schemeClr val="bg2"/>
          </a:solidFill>
        </p:spPr>
        <p:txBody>
          <a:bodyPr>
            <a:normAutofit fontScale="80000"/>
          </a:bodyPr>
          <a:p>
            <a:pPr marL="0" indent="0" algn="ctr">
              <a:buNone/>
            </a:pPr>
            <a:r>
              <a:rPr lang="zh-CN" altLang="en-US" sz="2500" b="1">
                <a:latin typeface="微软雅黑" panose="020B0503020204020204" charset="-122"/>
                <a:ea typeface="微软雅黑" panose="020B0503020204020204" charset="-122"/>
              </a:rPr>
              <a:t>国务院关于同意撤销深圳经济特区管理线的批复</a:t>
            </a:r>
            <a:endParaRPr lang="zh-CN" altLang="en-US" sz="2500" b="1">
              <a:latin typeface="微软雅黑" panose="020B0503020204020204" charset="-122"/>
              <a:ea typeface="微软雅黑" panose="020B0503020204020204" charset="-122"/>
            </a:endParaRPr>
          </a:p>
          <a:p>
            <a:pPr marL="0" indent="0">
              <a:buNone/>
            </a:pPr>
            <a:r>
              <a:rPr lang="zh-CN" altLang="en-US" sz="2000">
                <a:latin typeface="微软雅黑" panose="020B0503020204020204" charset="-122"/>
                <a:ea typeface="微软雅黑" panose="020B0503020204020204" charset="-122"/>
              </a:rPr>
              <a:t>广东省人民政府：</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你省《关于撤销深圳经济特区管理线的请示》（粤府〔</a:t>
            </a:r>
            <a:r>
              <a:rPr lang="en-US" altLang="zh-CN" sz="2000">
                <a:latin typeface="微软雅黑" panose="020B0503020204020204" charset="-122"/>
                <a:ea typeface="微软雅黑" panose="020B0503020204020204" charset="-122"/>
              </a:rPr>
              <a:t>2017</a:t>
            </a:r>
            <a:r>
              <a:rPr lang="zh-CN" altLang="en-US" sz="2000">
                <a:latin typeface="微软雅黑" panose="020B0503020204020204" charset="-122"/>
                <a:ea typeface="微软雅黑" panose="020B0503020204020204" charset="-122"/>
              </a:rPr>
              <a:t>〕</a:t>
            </a:r>
            <a:r>
              <a:rPr lang="en-US" altLang="zh-CN" sz="2000">
                <a:latin typeface="微软雅黑" panose="020B0503020204020204" charset="-122"/>
                <a:ea typeface="微软雅黑" panose="020B0503020204020204" charset="-122"/>
              </a:rPr>
              <a:t>88</a:t>
            </a:r>
            <a:r>
              <a:rPr lang="zh-CN" altLang="en-US" sz="2000">
                <a:latin typeface="微软雅黑" panose="020B0503020204020204" charset="-122"/>
                <a:ea typeface="微软雅黑" panose="020B0503020204020204" charset="-122"/>
              </a:rPr>
              <a:t>号）收悉。现批复如下：</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一、为促进深圳经济特区一体化发展，结合特区建设发展面临的新形势新使命新任务，同意撤销深圳经济特区管理线。</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二、你省和深圳市要认真做好经济特区管理线撤销相关工作，并以此为契机，实施深圳全市域统一的城乡规划建设管理，进一步优化城市功能布局，完善交通基础设施，推进节约集约用地，强化环境保护和生态建设，有序提升公共产品和服务供给水平，实现更高质量的城市化，为新时期超大城市规划建设管理运营积累经验、当好示范。</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三、深圳经济特区管理线撤销后，要进一步加强粤港边界一线管控，强化基础设施建设，确保粤港边界持续稳定。</a:t>
            </a:r>
            <a:endParaRPr lang="zh-CN" altLang="en-US" sz="2000">
              <a:latin typeface="微软雅黑" panose="020B0503020204020204" charset="-122"/>
              <a:ea typeface="微软雅黑" panose="020B0503020204020204" charset="-122"/>
            </a:endParaRPr>
          </a:p>
          <a:p>
            <a:pPr marL="0" indent="0">
              <a:buNone/>
            </a:pPr>
            <a:r>
              <a:rPr lang="en-US" altLang="zh-CN" sz="2000">
                <a:latin typeface="微软雅黑" panose="020B0503020204020204" charset="-122"/>
                <a:ea typeface="微软雅黑" panose="020B0503020204020204" charset="-122"/>
              </a:rPr>
              <a:t>        </a:t>
            </a:r>
            <a:r>
              <a:rPr lang="zh-CN" altLang="en-US" sz="2000">
                <a:latin typeface="微软雅黑" panose="020B0503020204020204" charset="-122"/>
                <a:ea typeface="微软雅黑" panose="020B0503020204020204" charset="-122"/>
              </a:rPr>
              <a:t>四、国务院有关部门要按照职责分工，支持广东省和深圳市做好撤销深圳经济特区管理线相关工作。</a:t>
            </a:r>
            <a:endParaRPr lang="zh-CN" altLang="en-US" sz="2000">
              <a:latin typeface="微软雅黑" panose="020B0503020204020204" charset="-122"/>
              <a:ea typeface="微软雅黑" panose="020B0503020204020204" charset="-122"/>
            </a:endParaRPr>
          </a:p>
          <a:p>
            <a:pPr marL="0" indent="0" algn="r">
              <a:buNone/>
            </a:pPr>
            <a:r>
              <a:rPr lang="zh-CN" altLang="en-US" sz="2000">
                <a:latin typeface="微软雅黑" panose="020B0503020204020204" charset="-122"/>
                <a:ea typeface="微软雅黑" panose="020B0503020204020204" charset="-122"/>
              </a:rPr>
              <a:t>国务院</a:t>
            </a:r>
            <a:endParaRPr lang="zh-CN" altLang="en-US" sz="2000">
              <a:latin typeface="微软雅黑" panose="020B0503020204020204" charset="-122"/>
              <a:ea typeface="微软雅黑" panose="020B0503020204020204" charset="-122"/>
            </a:endParaRPr>
          </a:p>
          <a:p>
            <a:pPr marL="0" indent="0" algn="r">
              <a:buNone/>
            </a:pPr>
            <a:r>
              <a:rPr lang="en-US" altLang="zh-CN" sz="2000">
                <a:latin typeface="微软雅黑" panose="020B0503020204020204" charset="-122"/>
                <a:ea typeface="微软雅黑" panose="020B0503020204020204" charset="-122"/>
              </a:rPr>
              <a:t>2018</a:t>
            </a:r>
            <a:r>
              <a:rPr lang="zh-CN" altLang="en-US" sz="2000">
                <a:latin typeface="微软雅黑" panose="020B0503020204020204" charset="-122"/>
                <a:ea typeface="微软雅黑" panose="020B0503020204020204" charset="-122"/>
              </a:rPr>
              <a:t>年</a:t>
            </a: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月</a:t>
            </a:r>
            <a:r>
              <a:rPr lang="en-US" altLang="zh-CN" sz="2000">
                <a:latin typeface="微软雅黑" panose="020B0503020204020204" charset="-122"/>
                <a:ea typeface="微软雅黑" panose="020B0503020204020204" charset="-122"/>
              </a:rPr>
              <a:t>6</a:t>
            </a:r>
            <a:r>
              <a:rPr lang="zh-CN" altLang="en-US" sz="2000">
                <a:latin typeface="微软雅黑" panose="020B0503020204020204" charset="-122"/>
                <a:ea typeface="微软雅黑" panose="020B0503020204020204" charset="-122"/>
              </a:rPr>
              <a:t>日</a:t>
            </a:r>
            <a:endParaRPr lang="zh-CN" altLang="en-US" sz="2000">
              <a:latin typeface="微软雅黑" panose="020B0503020204020204" charset="-122"/>
              <a:ea typeface="微软雅黑" panose="020B0503020204020204" charset="-122"/>
            </a:endParaRPr>
          </a:p>
        </p:txBody>
      </p:sp>
      <p:sp>
        <p:nvSpPr>
          <p:cNvPr id="4" name="文本框 3"/>
          <p:cNvSpPr txBox="1"/>
          <p:nvPr/>
        </p:nvSpPr>
        <p:spPr>
          <a:xfrm>
            <a:off x="508635" y="7239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10210" y="550545"/>
            <a:ext cx="11351260" cy="6056630"/>
          </a:xfrm>
          <a:solidFill>
            <a:schemeClr val="bg2"/>
          </a:solidFill>
        </p:spPr>
        <p:txBody>
          <a:bodyPr>
            <a:normAutofit fontScale="70000"/>
          </a:bodyPr>
          <a:p>
            <a:pPr marL="0" algn="ctr" fontAlgn="auto">
              <a:lnSpc>
                <a:spcPts val="2800"/>
              </a:lnSpc>
              <a:spcBef>
                <a:spcPts val="0"/>
              </a:spcBef>
              <a:buNone/>
            </a:pPr>
            <a:r>
              <a:rPr lang="zh-CN" altLang="en-US" sz="2665" b="1" dirty="0" smtClean="0">
                <a:latin typeface="微软雅黑" panose="020B0503020204020204" charset="-122"/>
                <a:ea typeface="微软雅黑" panose="020B0503020204020204" charset="-122"/>
                <a:cs typeface="微软雅黑" panose="020B0503020204020204" charset="-122"/>
                <a:sym typeface="+mn-ea"/>
              </a:rPr>
              <a:t>省物价局关于华润广水花山等地风电项目上网电价的批复</a:t>
            </a:r>
            <a:endParaRPr lang="zh-CN" altLang="en-US" sz="2665" b="1" dirty="0" smtClean="0">
              <a:latin typeface="微软雅黑" panose="020B0503020204020204" charset="-122"/>
              <a:ea typeface="微软雅黑" panose="020B0503020204020204" charset="-122"/>
              <a:cs typeface="微软雅黑" panose="020B0503020204020204" charset="-122"/>
            </a:endParaRPr>
          </a:p>
          <a:p>
            <a:pPr marL="0" fontAlgn="auto">
              <a:lnSpc>
                <a:spcPts val="2800"/>
              </a:lnSpc>
              <a:spcBef>
                <a:spcPts val="0"/>
              </a:spcBef>
              <a:buNone/>
            </a:pPr>
            <a:r>
              <a:rPr lang="zh-CN" altLang="en-US" sz="2665" dirty="0" smtClean="0">
                <a:latin typeface="微软雅黑" panose="020B0503020204020204" charset="-122"/>
                <a:ea typeface="微软雅黑" panose="020B0503020204020204" charset="-122"/>
                <a:cs typeface="微软雅黑" panose="020B0503020204020204" charset="-122"/>
                <a:sym typeface="+mn-ea"/>
              </a:rPr>
              <a:t>随州市、襄阳市物价局：</a:t>
            </a:r>
            <a:endParaRPr lang="zh-CN" altLang="en-US" sz="2665" dirty="0" smtClean="0">
              <a:latin typeface="微软雅黑" panose="020B0503020204020204" charset="-122"/>
              <a:ea typeface="微软雅黑" panose="020B0503020204020204" charset="-122"/>
              <a:cs typeface="微软雅黑" panose="020B0503020204020204" charset="-122"/>
            </a:endParaRPr>
          </a:p>
          <a:p>
            <a:pPr marL="0" fontAlgn="auto">
              <a:lnSpc>
                <a:spcPts val="2800"/>
              </a:lnSpc>
              <a:spcBef>
                <a:spcPts val="0"/>
              </a:spcBef>
              <a:buNone/>
            </a:pPr>
            <a:r>
              <a:rPr lang="zh-CN" altLang="en-US" sz="2665" dirty="0" smtClean="0">
                <a:latin typeface="微软雅黑" panose="020B0503020204020204" charset="-122"/>
                <a:ea typeface="微软雅黑" panose="020B0503020204020204" charset="-122"/>
                <a:cs typeface="微软雅黑" panose="020B0503020204020204" charset="-122"/>
                <a:sym typeface="+mn-ea"/>
              </a:rPr>
              <a:t>　　你们</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关于核定华润花山风电场工程项目上网电价的请示</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（随价文</a:t>
            </a:r>
            <a:r>
              <a:rPr lang="en-US" altLang="zh-CN" sz="2665" dirty="0" smtClean="0">
                <a:latin typeface="微软雅黑" panose="020B0503020204020204" charset="-122"/>
                <a:ea typeface="微软雅黑" panose="020B0503020204020204" charset="-122"/>
                <a:cs typeface="微软雅黑" panose="020B0503020204020204" charset="-122"/>
                <a:sym typeface="+mn-ea"/>
              </a:rPr>
              <a:t>〔2015〕30</a:t>
            </a:r>
            <a:r>
              <a:rPr lang="zh-CN" altLang="en-US" sz="2665" dirty="0" smtClean="0">
                <a:latin typeface="微软雅黑" panose="020B0503020204020204" charset="-122"/>
                <a:ea typeface="微软雅黑" panose="020B0503020204020204" charset="-122"/>
                <a:cs typeface="微软雅黑" panose="020B0503020204020204" charset="-122"/>
                <a:sym typeface="+mn-ea"/>
              </a:rPr>
              <a:t>号）、</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关于核定国电广水中华山风电场工程项目上网电价的请示</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（随价文</a:t>
            </a:r>
            <a:r>
              <a:rPr lang="en-US" altLang="zh-CN" sz="2665" dirty="0" smtClean="0">
                <a:latin typeface="微软雅黑" panose="020B0503020204020204" charset="-122"/>
                <a:ea typeface="微软雅黑" panose="020B0503020204020204" charset="-122"/>
                <a:cs typeface="微软雅黑" panose="020B0503020204020204" charset="-122"/>
                <a:sym typeface="+mn-ea"/>
              </a:rPr>
              <a:t>〔2015〕31</a:t>
            </a:r>
            <a:r>
              <a:rPr lang="zh-CN" altLang="en-US" sz="2665" dirty="0" smtClean="0">
                <a:latin typeface="微软雅黑" panose="020B0503020204020204" charset="-122"/>
                <a:ea typeface="微软雅黑" panose="020B0503020204020204" charset="-122"/>
                <a:cs typeface="微软雅黑" panose="020B0503020204020204" charset="-122"/>
                <a:sym typeface="+mn-ea"/>
              </a:rPr>
              <a:t>号）、</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关于华润风电（枣阳）有限公司枣阳白鹤风电场上网电价的请示</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（襄价管字</a:t>
            </a:r>
            <a:r>
              <a:rPr lang="en-US" altLang="zh-CN" sz="2665" dirty="0" smtClean="0">
                <a:latin typeface="微软雅黑" panose="020B0503020204020204" charset="-122"/>
                <a:ea typeface="微软雅黑" panose="020B0503020204020204" charset="-122"/>
                <a:cs typeface="微软雅黑" panose="020B0503020204020204" charset="-122"/>
                <a:sym typeface="+mn-ea"/>
              </a:rPr>
              <a:t>〔2015〕108</a:t>
            </a:r>
            <a:r>
              <a:rPr lang="zh-CN" altLang="en-US" sz="2665" dirty="0" smtClean="0">
                <a:latin typeface="微软雅黑" panose="020B0503020204020204" charset="-122"/>
                <a:ea typeface="微软雅黑" panose="020B0503020204020204" charset="-122"/>
                <a:cs typeface="微软雅黑" panose="020B0503020204020204" charset="-122"/>
                <a:sym typeface="+mn-ea"/>
              </a:rPr>
              <a:t>号）和</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关于华润风电（宜城）有限公司宜城板桥风电场上网电价的请示</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（襄价管字</a:t>
            </a:r>
            <a:r>
              <a:rPr lang="en-US" altLang="zh-CN" sz="2665" dirty="0" smtClean="0">
                <a:latin typeface="微软雅黑" panose="020B0503020204020204" charset="-122"/>
                <a:ea typeface="微软雅黑" panose="020B0503020204020204" charset="-122"/>
                <a:cs typeface="微软雅黑" panose="020B0503020204020204" charset="-122"/>
                <a:sym typeface="+mn-ea"/>
              </a:rPr>
              <a:t>〔2015〕109</a:t>
            </a:r>
            <a:r>
              <a:rPr lang="zh-CN" altLang="en-US" sz="2665" dirty="0" smtClean="0">
                <a:latin typeface="微软雅黑" panose="020B0503020204020204" charset="-122"/>
                <a:ea typeface="微软雅黑" panose="020B0503020204020204" charset="-122"/>
                <a:cs typeface="微软雅黑" panose="020B0503020204020204" charset="-122"/>
                <a:sym typeface="+mn-ea"/>
              </a:rPr>
              <a:t>号）收悉。其中，华润广水花山风电场建设规模为</a:t>
            </a:r>
            <a:r>
              <a:rPr lang="en-US" altLang="zh-CN" sz="2665" dirty="0" smtClean="0">
                <a:latin typeface="微软雅黑" panose="020B0503020204020204" charset="-122"/>
                <a:ea typeface="微软雅黑" panose="020B0503020204020204" charset="-122"/>
                <a:cs typeface="微软雅黑" panose="020B0503020204020204" charset="-122"/>
                <a:sym typeface="+mn-ea"/>
              </a:rPr>
              <a:t>4.98</a:t>
            </a:r>
            <a:r>
              <a:rPr lang="zh-CN" altLang="en-US" sz="2665" dirty="0" smtClean="0">
                <a:latin typeface="微软雅黑" panose="020B0503020204020204" charset="-122"/>
                <a:ea typeface="微软雅黑" panose="020B0503020204020204" charset="-122"/>
                <a:cs typeface="微软雅黑" panose="020B0503020204020204" charset="-122"/>
                <a:sym typeface="+mn-ea"/>
              </a:rPr>
              <a:t>万千瓦，年等效满负荷小时数为</a:t>
            </a:r>
            <a:r>
              <a:rPr lang="en-US" altLang="zh-CN" sz="2665" dirty="0" smtClean="0">
                <a:latin typeface="微软雅黑" panose="020B0503020204020204" charset="-122"/>
                <a:ea typeface="微软雅黑" panose="020B0503020204020204" charset="-122"/>
                <a:cs typeface="微软雅黑" panose="020B0503020204020204" charset="-122"/>
                <a:sym typeface="+mn-ea"/>
              </a:rPr>
              <a:t>1827</a:t>
            </a:r>
            <a:r>
              <a:rPr lang="zh-CN" altLang="en-US" sz="2665" dirty="0" smtClean="0">
                <a:latin typeface="微软雅黑" panose="020B0503020204020204" charset="-122"/>
                <a:ea typeface="微软雅黑" panose="020B0503020204020204" charset="-122"/>
                <a:cs typeface="微软雅黑" panose="020B0503020204020204" charset="-122"/>
                <a:sym typeface="+mn-ea"/>
              </a:rPr>
              <a:t>小时；国电长源广水中华山风电场建设规模为</a:t>
            </a:r>
            <a:r>
              <a:rPr lang="en-US" altLang="zh-CN" sz="2665" dirty="0" smtClean="0">
                <a:latin typeface="微软雅黑" panose="020B0503020204020204" charset="-122"/>
                <a:ea typeface="微软雅黑" panose="020B0503020204020204" charset="-122"/>
                <a:cs typeface="微软雅黑" panose="020B0503020204020204" charset="-122"/>
                <a:sym typeface="+mn-ea"/>
              </a:rPr>
              <a:t>4.95</a:t>
            </a:r>
            <a:r>
              <a:rPr lang="zh-CN" altLang="en-US" sz="2665" dirty="0" smtClean="0">
                <a:latin typeface="微软雅黑" panose="020B0503020204020204" charset="-122"/>
                <a:ea typeface="微软雅黑" panose="020B0503020204020204" charset="-122"/>
                <a:cs typeface="微软雅黑" panose="020B0503020204020204" charset="-122"/>
                <a:sym typeface="+mn-ea"/>
              </a:rPr>
              <a:t>万千瓦，年等效满负荷小时数为</a:t>
            </a:r>
            <a:r>
              <a:rPr lang="en-US" altLang="zh-CN" sz="2665" dirty="0" smtClean="0">
                <a:latin typeface="微软雅黑" panose="020B0503020204020204" charset="-122"/>
                <a:ea typeface="微软雅黑" panose="020B0503020204020204" charset="-122"/>
                <a:cs typeface="微软雅黑" panose="020B0503020204020204" charset="-122"/>
                <a:sym typeface="+mn-ea"/>
              </a:rPr>
              <a:t>1745</a:t>
            </a:r>
            <a:r>
              <a:rPr lang="zh-CN" altLang="en-US" sz="2665" dirty="0" smtClean="0">
                <a:latin typeface="微软雅黑" panose="020B0503020204020204" charset="-122"/>
                <a:ea typeface="微软雅黑" panose="020B0503020204020204" charset="-122"/>
                <a:cs typeface="微软雅黑" panose="020B0503020204020204" charset="-122"/>
                <a:sym typeface="+mn-ea"/>
              </a:rPr>
              <a:t>小时；华润枣阳白鹤风电场建设规模为</a:t>
            </a:r>
            <a:r>
              <a:rPr lang="en-US" altLang="zh-CN" sz="2665" dirty="0" smtClean="0">
                <a:latin typeface="微软雅黑" panose="020B0503020204020204" charset="-122"/>
                <a:ea typeface="微软雅黑" panose="020B0503020204020204" charset="-122"/>
                <a:cs typeface="微软雅黑" panose="020B0503020204020204" charset="-122"/>
                <a:sym typeface="+mn-ea"/>
              </a:rPr>
              <a:t>4.98</a:t>
            </a:r>
            <a:r>
              <a:rPr lang="zh-CN" altLang="en-US" sz="2665" dirty="0" smtClean="0">
                <a:latin typeface="微软雅黑" panose="020B0503020204020204" charset="-122"/>
                <a:ea typeface="微软雅黑" panose="020B0503020204020204" charset="-122"/>
                <a:cs typeface="微软雅黑" panose="020B0503020204020204" charset="-122"/>
                <a:sym typeface="+mn-ea"/>
              </a:rPr>
              <a:t>万千瓦，年等效满负荷小时数为</a:t>
            </a:r>
            <a:r>
              <a:rPr lang="en-US" altLang="zh-CN" sz="2665" dirty="0" smtClean="0">
                <a:latin typeface="微软雅黑" panose="020B0503020204020204" charset="-122"/>
                <a:ea typeface="微软雅黑" panose="020B0503020204020204" charset="-122"/>
                <a:cs typeface="微软雅黑" panose="020B0503020204020204" charset="-122"/>
                <a:sym typeface="+mn-ea"/>
              </a:rPr>
              <a:t>1852</a:t>
            </a:r>
            <a:r>
              <a:rPr lang="zh-CN" altLang="en-US" sz="2665" dirty="0" smtClean="0">
                <a:latin typeface="微软雅黑" panose="020B0503020204020204" charset="-122"/>
                <a:ea typeface="微软雅黑" panose="020B0503020204020204" charset="-122"/>
                <a:cs typeface="微软雅黑" panose="020B0503020204020204" charset="-122"/>
                <a:sym typeface="+mn-ea"/>
              </a:rPr>
              <a:t>小时；华润宜城板桥风电场建设规模为</a:t>
            </a:r>
            <a:r>
              <a:rPr lang="en-US" altLang="zh-CN" sz="2665" dirty="0" smtClean="0">
                <a:latin typeface="微软雅黑" panose="020B0503020204020204" charset="-122"/>
                <a:ea typeface="微软雅黑" panose="020B0503020204020204" charset="-122"/>
                <a:cs typeface="微软雅黑" panose="020B0503020204020204" charset="-122"/>
                <a:sym typeface="+mn-ea"/>
              </a:rPr>
              <a:t>4.98</a:t>
            </a:r>
            <a:r>
              <a:rPr lang="zh-CN" altLang="en-US" sz="2665" dirty="0" smtClean="0">
                <a:latin typeface="微软雅黑" panose="020B0503020204020204" charset="-122"/>
                <a:ea typeface="微软雅黑" panose="020B0503020204020204" charset="-122"/>
                <a:cs typeface="微软雅黑" panose="020B0503020204020204" charset="-122"/>
                <a:sym typeface="+mn-ea"/>
              </a:rPr>
              <a:t>万千瓦，年等效满负荷小时数为</a:t>
            </a:r>
            <a:r>
              <a:rPr lang="en-US" altLang="zh-CN" sz="2665" dirty="0" smtClean="0">
                <a:latin typeface="微软雅黑" panose="020B0503020204020204" charset="-122"/>
                <a:ea typeface="微软雅黑" panose="020B0503020204020204" charset="-122"/>
                <a:cs typeface="微软雅黑" panose="020B0503020204020204" charset="-122"/>
                <a:sym typeface="+mn-ea"/>
              </a:rPr>
              <a:t>1830</a:t>
            </a:r>
            <a:r>
              <a:rPr lang="zh-CN" altLang="en-US" sz="2665" dirty="0" smtClean="0">
                <a:latin typeface="微软雅黑" panose="020B0503020204020204" charset="-122"/>
                <a:ea typeface="微软雅黑" panose="020B0503020204020204" charset="-122"/>
                <a:cs typeface="微软雅黑" panose="020B0503020204020204" charset="-122"/>
                <a:sym typeface="+mn-ea"/>
              </a:rPr>
              <a:t>小时。</a:t>
            </a:r>
            <a:endParaRPr lang="zh-CN" altLang="en-US" sz="2665" dirty="0" smtClean="0">
              <a:latin typeface="微软雅黑" panose="020B0503020204020204" charset="-122"/>
              <a:ea typeface="微软雅黑" panose="020B0503020204020204" charset="-122"/>
              <a:cs typeface="微软雅黑" panose="020B0503020204020204" charset="-122"/>
            </a:endParaRPr>
          </a:p>
          <a:p>
            <a:pPr marL="0" fontAlgn="auto">
              <a:lnSpc>
                <a:spcPts val="2800"/>
              </a:lnSpc>
              <a:spcBef>
                <a:spcPts val="0"/>
              </a:spcBef>
              <a:buNone/>
            </a:pPr>
            <a:r>
              <a:rPr lang="zh-CN" altLang="en-US" sz="2665" dirty="0" smtClean="0">
                <a:latin typeface="微软雅黑" panose="020B0503020204020204" charset="-122"/>
                <a:ea typeface="微软雅黑" panose="020B0503020204020204" charset="-122"/>
                <a:cs typeface="微软雅黑" panose="020B0503020204020204" charset="-122"/>
                <a:sym typeface="+mn-ea"/>
              </a:rPr>
              <a:t>　　根据国家发展改革委</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关于完善风力发电上网电价政策的通知</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发改价格</a:t>
            </a:r>
            <a:r>
              <a:rPr lang="en-US" altLang="zh-CN" sz="2665" dirty="0" smtClean="0">
                <a:latin typeface="微软雅黑" panose="020B0503020204020204" charset="-122"/>
                <a:ea typeface="微软雅黑" panose="020B0503020204020204" charset="-122"/>
                <a:cs typeface="微软雅黑" panose="020B0503020204020204" charset="-122"/>
                <a:sym typeface="+mn-ea"/>
              </a:rPr>
              <a:t>〔2009〕1906</a:t>
            </a:r>
            <a:r>
              <a:rPr lang="zh-CN" altLang="en-US" sz="2665" dirty="0" smtClean="0">
                <a:latin typeface="微软雅黑" panose="020B0503020204020204" charset="-122"/>
                <a:ea typeface="微软雅黑" panose="020B0503020204020204" charset="-122"/>
                <a:cs typeface="微软雅黑" panose="020B0503020204020204" charset="-122"/>
                <a:sym typeface="+mn-ea"/>
              </a:rPr>
              <a:t>号）和</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关于适当调整陆上风电标杆上网电价的通知</a:t>
            </a:r>
            <a:r>
              <a:rPr lang="en-US" altLang="zh-CN" sz="2665" dirty="0" smtClean="0">
                <a:latin typeface="微软雅黑" panose="020B0503020204020204" charset="-122"/>
                <a:ea typeface="微软雅黑" panose="020B0503020204020204" charset="-122"/>
                <a:cs typeface="微软雅黑" panose="020B0503020204020204" charset="-122"/>
                <a:sym typeface="+mn-ea"/>
              </a:rPr>
              <a:t>》</a:t>
            </a:r>
            <a:r>
              <a:rPr lang="zh-CN" altLang="en-US" sz="2665" dirty="0" smtClean="0">
                <a:latin typeface="微软雅黑" panose="020B0503020204020204" charset="-122"/>
                <a:ea typeface="微软雅黑" panose="020B0503020204020204" charset="-122"/>
                <a:cs typeface="微软雅黑" panose="020B0503020204020204" charset="-122"/>
                <a:sym typeface="+mn-ea"/>
              </a:rPr>
              <a:t>（发改价格</a:t>
            </a:r>
            <a:r>
              <a:rPr lang="en-US" altLang="zh-CN" sz="2665" dirty="0" smtClean="0">
                <a:latin typeface="微软雅黑" panose="020B0503020204020204" charset="-122"/>
                <a:ea typeface="微软雅黑" panose="020B0503020204020204" charset="-122"/>
                <a:cs typeface="微软雅黑" panose="020B0503020204020204" charset="-122"/>
                <a:sym typeface="+mn-ea"/>
              </a:rPr>
              <a:t>〔2014〕3008</a:t>
            </a:r>
            <a:r>
              <a:rPr lang="zh-CN" altLang="en-US" sz="2665" dirty="0" smtClean="0">
                <a:latin typeface="微软雅黑" panose="020B0503020204020204" charset="-122"/>
                <a:ea typeface="微软雅黑" panose="020B0503020204020204" charset="-122"/>
                <a:cs typeface="微软雅黑" panose="020B0503020204020204" charset="-122"/>
                <a:sym typeface="+mn-ea"/>
              </a:rPr>
              <a:t>号）规定，同意华润广水花山风电场、国电长源广水中华山风电场、华润枣阳白鹤风电场和华润宜城板桥风电场项目执行每千瓦时</a:t>
            </a:r>
            <a:r>
              <a:rPr lang="en-US" altLang="zh-CN" sz="2665" dirty="0" smtClean="0">
                <a:latin typeface="微软雅黑" panose="020B0503020204020204" charset="-122"/>
                <a:ea typeface="微软雅黑" panose="020B0503020204020204" charset="-122"/>
                <a:cs typeface="微软雅黑" panose="020B0503020204020204" charset="-122"/>
                <a:sym typeface="+mn-ea"/>
              </a:rPr>
              <a:t>0.61</a:t>
            </a:r>
            <a:r>
              <a:rPr lang="zh-CN" altLang="en-US" sz="2665" dirty="0" smtClean="0">
                <a:latin typeface="微软雅黑" panose="020B0503020204020204" charset="-122"/>
                <a:ea typeface="微软雅黑" panose="020B0503020204020204" charset="-122"/>
                <a:cs typeface="微软雅黑" panose="020B0503020204020204" charset="-122"/>
                <a:sym typeface="+mn-ea"/>
              </a:rPr>
              <a:t>元（含税）的风电标杆上网电价，自风电场发电机组并网发电之日起执行。同时明确，该上网电价在我省现行燃煤机组标杆上网电价（含脱硫、脱销、除尘）以内的部分，由省电力公司负担；高出部分，通过国家可再生能源发展基金分摊解决。燃煤机组标杆上网电价调整后，由省电力公司负担的部分相应调整。</a:t>
            </a:r>
            <a:endParaRPr lang="zh-CN" altLang="en-US" sz="2665" dirty="0" smtClean="0">
              <a:latin typeface="微软雅黑" panose="020B0503020204020204" charset="-122"/>
              <a:ea typeface="微软雅黑" panose="020B0503020204020204" charset="-122"/>
              <a:cs typeface="微软雅黑" panose="020B0503020204020204" charset="-122"/>
            </a:endParaRPr>
          </a:p>
          <a:p>
            <a:pPr marL="0" algn="r" fontAlgn="auto">
              <a:lnSpc>
                <a:spcPts val="2800"/>
              </a:lnSpc>
              <a:spcBef>
                <a:spcPts val="0"/>
              </a:spcBef>
              <a:buNone/>
            </a:pPr>
            <a:r>
              <a:rPr lang="zh-CN" altLang="en-US" sz="2665" dirty="0" smtClean="0">
                <a:latin typeface="微软雅黑" panose="020B0503020204020204" charset="-122"/>
                <a:ea typeface="微软雅黑" panose="020B0503020204020204" charset="-122"/>
                <a:cs typeface="微软雅黑" panose="020B0503020204020204" charset="-122"/>
                <a:sym typeface="+mn-ea"/>
              </a:rPr>
              <a:t>　　湖北省物价局</a:t>
            </a:r>
            <a:endParaRPr lang="zh-CN" altLang="en-US" sz="2665" dirty="0" smtClean="0">
              <a:latin typeface="微软雅黑" panose="020B0503020204020204" charset="-122"/>
              <a:ea typeface="微软雅黑" panose="020B0503020204020204" charset="-122"/>
              <a:cs typeface="微软雅黑" panose="020B0503020204020204" charset="-122"/>
            </a:endParaRPr>
          </a:p>
          <a:p>
            <a:pPr marL="0" algn="r" fontAlgn="auto">
              <a:lnSpc>
                <a:spcPts val="2800"/>
              </a:lnSpc>
              <a:spcBef>
                <a:spcPts val="0"/>
              </a:spcBef>
              <a:buNone/>
            </a:pPr>
            <a:r>
              <a:rPr lang="zh-CN" altLang="en-US" sz="2665" dirty="0" smtClean="0">
                <a:latin typeface="微软雅黑" panose="020B0503020204020204" charset="-122"/>
                <a:ea typeface="微软雅黑" panose="020B0503020204020204" charset="-122"/>
                <a:cs typeface="微软雅黑" panose="020B0503020204020204" charset="-122"/>
                <a:sym typeface="+mn-ea"/>
              </a:rPr>
              <a:t>　　</a:t>
            </a:r>
            <a:r>
              <a:rPr lang="en-US" altLang="zh-CN" sz="2665" dirty="0" smtClean="0">
                <a:latin typeface="微软雅黑" panose="020B0503020204020204" charset="-122"/>
                <a:ea typeface="微软雅黑" panose="020B0503020204020204" charset="-122"/>
                <a:cs typeface="微软雅黑" panose="020B0503020204020204" charset="-122"/>
                <a:sym typeface="+mn-ea"/>
              </a:rPr>
              <a:t>2015</a:t>
            </a:r>
            <a:r>
              <a:rPr lang="zh-CN" altLang="en-US" sz="2665" dirty="0" smtClean="0">
                <a:latin typeface="微软雅黑" panose="020B0503020204020204" charset="-122"/>
                <a:ea typeface="微软雅黑" panose="020B0503020204020204" charset="-122"/>
                <a:cs typeface="微软雅黑" panose="020B0503020204020204" charset="-122"/>
                <a:sym typeface="+mn-ea"/>
              </a:rPr>
              <a:t>年</a:t>
            </a:r>
            <a:r>
              <a:rPr lang="en-US" altLang="zh-CN" sz="2665" dirty="0" smtClean="0">
                <a:latin typeface="微软雅黑" panose="020B0503020204020204" charset="-122"/>
                <a:ea typeface="微软雅黑" panose="020B0503020204020204" charset="-122"/>
                <a:cs typeface="微软雅黑" panose="020B0503020204020204" charset="-122"/>
                <a:sym typeface="+mn-ea"/>
              </a:rPr>
              <a:t>10</a:t>
            </a:r>
            <a:r>
              <a:rPr lang="zh-CN" altLang="en-US" sz="2665" dirty="0" smtClean="0">
                <a:latin typeface="微软雅黑" panose="020B0503020204020204" charset="-122"/>
                <a:ea typeface="微软雅黑" panose="020B0503020204020204" charset="-122"/>
                <a:cs typeface="微软雅黑" panose="020B0503020204020204" charset="-122"/>
                <a:sym typeface="+mn-ea"/>
              </a:rPr>
              <a:t>月</a:t>
            </a:r>
            <a:r>
              <a:rPr lang="en-US" altLang="zh-CN" sz="2665" dirty="0" smtClean="0">
                <a:latin typeface="微软雅黑" panose="020B0503020204020204" charset="-122"/>
                <a:ea typeface="微软雅黑" panose="020B0503020204020204" charset="-122"/>
                <a:cs typeface="微软雅黑" panose="020B0503020204020204" charset="-122"/>
                <a:sym typeface="+mn-ea"/>
              </a:rPr>
              <a:t>27</a:t>
            </a:r>
            <a:r>
              <a:rPr lang="zh-CN" altLang="en-US" sz="2665" dirty="0" smtClean="0">
                <a:latin typeface="微软雅黑" panose="020B0503020204020204" charset="-122"/>
                <a:ea typeface="微软雅黑" panose="020B0503020204020204" charset="-122"/>
                <a:cs typeface="微软雅黑" panose="020B0503020204020204" charset="-122"/>
                <a:sym typeface="+mn-ea"/>
              </a:rPr>
              <a:t>日</a:t>
            </a:r>
            <a:endParaRPr lang="zh-CN" altLang="en-US" sz="2665" dirty="0" smtClean="0">
              <a:latin typeface="微软雅黑" panose="020B0503020204020204" charset="-122"/>
              <a:ea typeface="微软雅黑" panose="020B0503020204020204" charset="-122"/>
              <a:cs typeface="微软雅黑" panose="020B0503020204020204" charset="-122"/>
            </a:endParaRPr>
          </a:p>
          <a:p>
            <a:pPr marL="0" fontAlgn="auto">
              <a:lnSpc>
                <a:spcPts val="2800"/>
              </a:lnSpc>
              <a:spcBef>
                <a:spcPts val="0"/>
              </a:spcBef>
              <a:buNone/>
            </a:pPr>
            <a:endParaRPr lang="zh-CN" altLang="en-US" sz="2665" dirty="0">
              <a:latin typeface="微软雅黑" panose="020B0503020204020204" charset="-122"/>
              <a:ea typeface="微软雅黑" panose="020B0503020204020204" charset="-122"/>
              <a:cs typeface="微软雅黑" panose="020B0503020204020204" charset="-122"/>
            </a:endParaRPr>
          </a:p>
          <a:p>
            <a:pPr marL="0" indent="0">
              <a:buNone/>
            </a:pPr>
            <a:endParaRPr lang="zh-CN" altLang="en-US" sz="2665">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46710"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241300" y="-4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953135"/>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请指出下文的问题并加以修改。</a:t>
            </a:r>
            <a:endPar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42010" y="1946275"/>
            <a:ext cx="10199370" cy="4039870"/>
          </a:xfrm>
          <a:prstGeom prst="rect">
            <a:avLst/>
          </a:prstGeom>
          <a:noFill/>
        </p:spPr>
        <p:txBody>
          <a:bodyPr wrap="square" rtlCol="0" anchor="ctr" anchorCtr="0">
            <a:noAutofit/>
          </a:bodyPr>
          <a:lstStyle/>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a:t>
            </a:r>
            <a:r>
              <a:rPr lang="en-US" altLang="zh-CN" sz="2000" b="1">
                <a:latin typeface="微软雅黑" panose="020B0503020204020204" charset="-122"/>
                <a:ea typeface="微软雅黑" panose="020B0503020204020204" charset="-122"/>
                <a:cs typeface="微软雅黑" panose="020B0503020204020204" charset="-122"/>
              </a:rPr>
              <a:t> </a:t>
            </a:r>
            <a:r>
              <a:rPr lang="zh-CN" altLang="en-US" sz="2000" b="1">
                <a:latin typeface="微软雅黑" panose="020B0503020204020204" charset="-122"/>
                <a:ea typeface="微软雅黑" panose="020B0503020204020204" charset="-122"/>
                <a:cs typeface="微软雅黑" panose="020B0503020204020204" charset="-122"/>
              </a:rPr>
              <a:t>关于</a:t>
            </a:r>
            <a:r>
              <a:rPr lang="en-US" altLang="zh-CN" sz="2000" b="1">
                <a:latin typeface="微软雅黑" panose="020B0503020204020204" charset="-122"/>
                <a:ea typeface="微软雅黑" panose="020B0503020204020204" charset="-122"/>
                <a:cs typeface="微软雅黑" panose="020B0503020204020204" charset="-122"/>
              </a:rPr>
              <a:t> XX </a:t>
            </a:r>
            <a:r>
              <a:rPr lang="zh-CN" altLang="en-US" sz="2000" b="1">
                <a:latin typeface="微软雅黑" panose="020B0503020204020204" charset="-122"/>
                <a:ea typeface="微软雅黑" panose="020B0503020204020204" charset="-122"/>
                <a:cs typeface="微软雅黑" panose="020B0503020204020204" charset="-122"/>
              </a:rPr>
              <a:t>区教育局申请项目资金的批复</a:t>
            </a:r>
            <a:endParaRPr lang="zh-CN" altLang="en-US" sz="2000" b="1">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区教育局：</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你局《关于拨付老旧校舍改造专项资金的请示》</a:t>
            </a:r>
            <a:r>
              <a:rPr lang="en-US" altLang="zh-CN">
                <a:latin typeface="微软雅黑" panose="020B0503020204020204" charset="-122"/>
                <a:ea typeface="微软雅黑" panose="020B0503020204020204" charset="-122"/>
                <a:cs typeface="微软雅黑" panose="020B0503020204020204" charset="-122"/>
              </a:rPr>
              <a:t>(</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教〔</a:t>
            </a: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收悉。经研究，现将有关事项通知如下：</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一</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、老旧校舍改造是民生工程的重要组成部分，必须高度重视。</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二</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、原则同意你局提出的改造方案。</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三</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、请严格遵守财政纪律，确保专款专用。</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此致</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敬礼</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zh-CN">
                <a:latin typeface="微软雅黑" panose="020B0503020204020204" charset="-122"/>
                <a:ea typeface="微软雅黑" panose="020B0503020204020204" charset="-122"/>
                <a:cs typeface="微软雅黑" panose="020B0503020204020204" charset="-122"/>
              </a:rPr>
              <a:t>                                                                                                                   2023</a:t>
            </a:r>
            <a:r>
              <a:rPr lang="zh-CN" altLang="en-US">
                <a:latin typeface="微软雅黑" panose="020B0503020204020204" charset="-122"/>
                <a:ea typeface="微软雅黑" panose="020B0503020204020204" charset="-122"/>
                <a:cs typeface="微软雅黑" panose="020B0503020204020204" charset="-122"/>
              </a:rPr>
              <a:t>年</a:t>
            </a:r>
            <a:r>
              <a:rPr lang="en-US" altLang="zh-CN">
                <a:latin typeface="微软雅黑" panose="020B0503020204020204" charset="-122"/>
                <a:ea typeface="微软雅黑" panose="020B0503020204020204" charset="-122"/>
                <a:cs typeface="微软雅黑" panose="020B0503020204020204" charset="-122"/>
              </a:rPr>
              <a:t>8</a:t>
            </a:r>
            <a:r>
              <a:rPr lang="zh-CN" altLang="en-US">
                <a:latin typeface="微软雅黑" panose="020B0503020204020204" charset="-122"/>
                <a:ea typeface="微软雅黑" panose="020B0503020204020204" charset="-122"/>
                <a:cs typeface="微软雅黑" panose="020B0503020204020204" charset="-122"/>
              </a:rPr>
              <a:t>月</a:t>
            </a:r>
            <a:r>
              <a:rPr lang="en-US" altLang="zh-CN">
                <a:latin typeface="微软雅黑" panose="020B0503020204020204" charset="-122"/>
                <a:ea typeface="微软雅黑" panose="020B0503020204020204" charset="-122"/>
                <a:cs typeface="微软雅黑" panose="020B0503020204020204" charset="-122"/>
              </a:rPr>
              <a:t>15</a:t>
            </a:r>
            <a:r>
              <a:rPr lang="zh-CN" altLang="en-US">
                <a:latin typeface="微软雅黑" panose="020B0503020204020204" charset="-122"/>
                <a:ea typeface="微软雅黑" panose="020B0503020204020204" charset="-122"/>
                <a:cs typeface="微软雅黑" panose="020B0503020204020204" charset="-122"/>
              </a:rPr>
              <a:t>日</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ts val="2800"/>
              </a:lnSpc>
            </a:pPr>
            <a:r>
              <a:rPr lang="en-US" altLang="en-US">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市</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区人民政府</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22325" y="1503045"/>
            <a:ext cx="9974580"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函是适用于不相隶属机关之间商洽工作、询问和答复问题、请求批准和答复审批事项的公文。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943610"/>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函的概念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66190" y="2560320"/>
            <a:ext cx="9918065" cy="2407920"/>
          </a:xfrm>
          <a:prstGeom prst="rect">
            <a:avLst/>
          </a:prstGeom>
          <a:noFill/>
        </p:spPr>
        <p:txBody>
          <a:bodyPr wrap="square" rtlCol="0">
            <a:noAutofit/>
          </a:bodyPr>
          <a:p>
            <a:pPr algn="l">
              <a:lnSpc>
                <a:spcPct val="140000"/>
              </a:lnSpc>
            </a:pPr>
            <a:r>
              <a:rPr lang="zh-CN" altLang="en-US" sz="2400" kern="100" dirty="0">
                <a:effectLst/>
                <a:latin typeface="微软雅黑" panose="020B0503020204020204" charset="-122"/>
                <a:ea typeface="微软雅黑" panose="020B0503020204020204" charset="-122"/>
                <a:cs typeface="微软雅黑" panose="020B0503020204020204" charset="-122"/>
              </a:rPr>
              <a:t>具体来说，函的适用范围包括四个方面。</a:t>
            </a:r>
            <a:endParaRPr lang="zh-CN" altLang="en-US" sz="24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2400" kern="100" dirty="0">
                <a:effectLst/>
                <a:latin typeface="微软雅黑" panose="020B0503020204020204" charset="-122"/>
                <a:ea typeface="微软雅黑" panose="020B0503020204020204" charset="-122"/>
                <a:cs typeface="微软雅黑" panose="020B0503020204020204" charset="-122"/>
              </a:rPr>
              <a:t>(1)</a:t>
            </a:r>
            <a:r>
              <a:rPr lang="zh-CN" altLang="en-US" sz="2400" kern="100" dirty="0">
                <a:effectLst/>
                <a:latin typeface="微软雅黑" panose="020B0503020204020204" charset="-122"/>
                <a:ea typeface="微软雅黑" panose="020B0503020204020204" charset="-122"/>
                <a:cs typeface="微软雅黑" panose="020B0503020204020204" charset="-122"/>
              </a:rPr>
              <a:t>平级机关或不相隶属机关单位之间的商洽性、询问性和答复性公务联系。</a:t>
            </a:r>
            <a:endParaRPr lang="zh-CN" altLang="en-US" sz="24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2400" kern="100" dirty="0">
                <a:effectLst/>
                <a:latin typeface="微软雅黑" panose="020B0503020204020204" charset="-122"/>
                <a:ea typeface="微软雅黑" panose="020B0503020204020204" charset="-122"/>
                <a:cs typeface="微软雅黑" panose="020B0503020204020204" charset="-122"/>
              </a:rPr>
              <a:t>(2)</a:t>
            </a:r>
            <a:r>
              <a:rPr lang="zh-CN" altLang="en-US" sz="2400" kern="100" dirty="0">
                <a:effectLst/>
                <a:latin typeface="微软雅黑" panose="020B0503020204020204" charset="-122"/>
                <a:ea typeface="微软雅黑" panose="020B0503020204020204" charset="-122"/>
                <a:cs typeface="微软雅黑" panose="020B0503020204020204" charset="-122"/>
              </a:rPr>
              <a:t>向无隶属关系的业务主管部门请求批准有关事项。</a:t>
            </a:r>
            <a:endParaRPr lang="zh-CN" altLang="en-US" sz="24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2400" kern="100" dirty="0">
                <a:effectLst/>
                <a:latin typeface="微软雅黑" panose="020B0503020204020204" charset="-122"/>
                <a:ea typeface="微软雅黑" panose="020B0503020204020204" charset="-122"/>
                <a:cs typeface="微软雅黑" panose="020B0503020204020204" charset="-122"/>
              </a:rPr>
              <a:t>(3)</a:t>
            </a:r>
            <a:r>
              <a:rPr lang="zh-CN" altLang="en-US" sz="2400" kern="100" dirty="0">
                <a:effectLst/>
                <a:latin typeface="微软雅黑" panose="020B0503020204020204" charset="-122"/>
                <a:ea typeface="微软雅黑" panose="020B0503020204020204" charset="-122"/>
                <a:cs typeface="微软雅黑" panose="020B0503020204020204" charset="-122"/>
              </a:rPr>
              <a:t>业务主管部门答复或审批无隶属关系的机关请示批准的事项。</a:t>
            </a:r>
            <a:endParaRPr lang="zh-CN" altLang="en-US" sz="24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2400" kern="100" dirty="0">
                <a:effectLst/>
                <a:latin typeface="微软雅黑" panose="020B0503020204020204" charset="-122"/>
                <a:ea typeface="微软雅黑" panose="020B0503020204020204" charset="-122"/>
                <a:cs typeface="微软雅黑" panose="020B0503020204020204" charset="-122"/>
              </a:rPr>
              <a:t>(4)</a:t>
            </a:r>
            <a:r>
              <a:rPr lang="zh-CN" altLang="en-US" sz="2400" kern="100" dirty="0">
                <a:effectLst/>
                <a:latin typeface="微软雅黑" panose="020B0503020204020204" charset="-122"/>
                <a:ea typeface="微软雅黑" panose="020B0503020204020204" charset="-122"/>
                <a:cs typeface="微软雅黑" panose="020B0503020204020204" charset="-122"/>
              </a:rPr>
              <a:t>机关单位对个人的公务联系，如回复群众来信等。</a:t>
            </a:r>
            <a:endParaRPr lang="zh-CN" altLang="en-US" sz="2400" kern="100" dirty="0">
              <a:effectLst/>
              <a:latin typeface="微软雅黑" panose="020B0503020204020204" charset="-122"/>
              <a:ea typeface="微软雅黑" panose="020B0503020204020204" charset="-122"/>
              <a:cs typeface="微软雅黑" panose="020B0503020204020204" charset="-122"/>
            </a:endParaRPr>
          </a:p>
        </p:txBody>
      </p:sp>
      <p:pic>
        <p:nvPicPr>
          <p:cNvPr id="32" name="https://img8.file.cache.docer.com/storage/1730541139909656800/f86a6c3598a3f465bff1d06f5b3838bb.png" descr="卡通黄色五角星"/>
          <p:cNvPicPr>
            <a:picLocks noChangeAspect="1"/>
          </p:cNvPicPr>
          <p:nvPr/>
        </p:nvPicPr>
        <p:blipFill>
          <a:blip r:embed="rId3"/>
          <a:stretch>
            <a:fillRect/>
          </a:stretch>
        </p:blipFill>
        <p:spPr>
          <a:xfrm>
            <a:off x="10391775" y="5204460"/>
            <a:ext cx="1478915" cy="141351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617220" y="890270"/>
            <a:ext cx="10330815" cy="79057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useBgFill="1">
        <p:nvSpPr>
          <p:cNvPr id="36" name="矩形: 圆角 35"/>
          <p:cNvSpPr/>
          <p:nvPr>
            <p:custDataLst>
              <p:tags r:id="rId3"/>
            </p:custDataLst>
          </p:nvPr>
        </p:nvSpPr>
        <p:spPr>
          <a:xfrm>
            <a:off x="2085028" y="4462641"/>
            <a:ext cx="8862788" cy="1146835"/>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4" name="矩形: 圆角 25"/>
          <p:cNvSpPr/>
          <p:nvPr>
            <p:custDataLst>
              <p:tags r:id="rId4"/>
            </p:custDataLst>
          </p:nvPr>
        </p:nvSpPr>
        <p:spPr>
          <a:xfrm>
            <a:off x="2085778" y="4462641"/>
            <a:ext cx="8861288" cy="1146835"/>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31" name="矩形: 圆角 30"/>
          <p:cNvSpPr/>
          <p:nvPr>
            <p:custDataLst>
              <p:tags r:id="rId5"/>
            </p:custDataLst>
          </p:nvPr>
        </p:nvSpPr>
        <p:spPr>
          <a:xfrm>
            <a:off x="2085028" y="3130481"/>
            <a:ext cx="8862788" cy="1146835"/>
          </a:xfrm>
          <a:prstGeom prst="roundRect">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5" name="矩形: 圆角 25"/>
          <p:cNvSpPr/>
          <p:nvPr>
            <p:custDataLst>
              <p:tags r:id="rId6"/>
            </p:custDataLst>
          </p:nvPr>
        </p:nvSpPr>
        <p:spPr>
          <a:xfrm>
            <a:off x="2085778" y="3130481"/>
            <a:ext cx="8861288" cy="1146835"/>
          </a:xfrm>
          <a:prstGeom prst="roundRect">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useBgFill="1">
        <p:nvSpPr>
          <p:cNvPr id="26" name="矩形: 圆角 25"/>
          <p:cNvSpPr/>
          <p:nvPr>
            <p:custDataLst>
              <p:tags r:id="rId7"/>
            </p:custDataLst>
          </p:nvPr>
        </p:nvSpPr>
        <p:spPr>
          <a:xfrm>
            <a:off x="2085028" y="1798320"/>
            <a:ext cx="8861288" cy="1146835"/>
          </a:xfrm>
          <a:prstGeom prst="roundRect">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0" name="矩形: 圆角 25"/>
          <p:cNvSpPr/>
          <p:nvPr>
            <p:custDataLst>
              <p:tags r:id="rId8"/>
            </p:custDataLst>
          </p:nvPr>
        </p:nvSpPr>
        <p:spPr>
          <a:xfrm>
            <a:off x="2085028" y="1798320"/>
            <a:ext cx="8861288" cy="1146835"/>
          </a:xfrm>
          <a:prstGeom prst="roundRect">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15" name="椭圆 14"/>
          <p:cNvSpPr/>
          <p:nvPr>
            <p:custDataLst>
              <p:tags r:id="rId9"/>
            </p:custDataLst>
          </p:nvPr>
        </p:nvSpPr>
        <p:spPr>
          <a:xfrm>
            <a:off x="2403936" y="2128367"/>
            <a:ext cx="486741" cy="486741"/>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fontScale="80000"/>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21" name="矩形 20"/>
          <p:cNvSpPr/>
          <p:nvPr>
            <p:custDataLst>
              <p:tags r:id="rId10"/>
            </p:custDataLst>
          </p:nvPr>
        </p:nvSpPr>
        <p:spPr>
          <a:xfrm>
            <a:off x="3126813" y="2277721"/>
            <a:ext cx="7381804" cy="602309"/>
          </a:xfrm>
          <a:prstGeom prst="rect">
            <a:avLst/>
          </a:prstGeom>
          <a:noFill/>
        </p:spPr>
        <p:txBody>
          <a:bodyPr wrap="square" lIns="0" tIns="0" rIns="0" bIns="0" rtlCol="0" anchor="t" anchorCtr="0">
            <a:noAutofit/>
          </a:bodyPr>
          <a:p>
            <a:pPr marL="0" indent="0" algn="l">
              <a:lnSpc>
                <a:spcPct val="150000"/>
              </a:lnSpc>
              <a:spcBef>
                <a:spcPts val="0"/>
              </a:spcBef>
              <a:spcAft>
                <a:spcPts val="0"/>
              </a:spcAft>
              <a:buSzPct val="100000"/>
            </a:pPr>
            <a:r>
              <a:rPr lang="zh-CN" altLang="en-US" dirty="0">
                <a:solidFill>
                  <a:schemeClr val="dk1">
                    <a:lumMod val="85000"/>
                    <a:lumOff val="15000"/>
                  </a:schemeClr>
                </a:solidFill>
                <a:latin typeface="微软雅黑" panose="020B0503020204020204" charset="-122"/>
                <a:ea typeface="微软雅黑" panose="020B0503020204020204" charset="-122"/>
                <a:cs typeface="+mn-ea"/>
              </a:rPr>
              <a:t>公函和便函</a:t>
            </a:r>
            <a:endParaRPr lang="zh-CN" altLang="en-US"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5" name="矩形 24"/>
          <p:cNvSpPr/>
          <p:nvPr>
            <p:custDataLst>
              <p:tags r:id="rId11"/>
            </p:custDataLst>
          </p:nvPr>
        </p:nvSpPr>
        <p:spPr>
          <a:xfrm>
            <a:off x="3126813" y="1874531"/>
            <a:ext cx="7381804" cy="376378"/>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b="1" dirty="0">
                <a:solidFill>
                  <a:schemeClr val="dk1">
                    <a:lumMod val="100000"/>
                  </a:schemeClr>
                </a:solidFill>
                <a:latin typeface="微软雅黑" panose="020B0503020204020204" charset="-122"/>
                <a:ea typeface="微软雅黑" panose="020B0503020204020204" charset="-122"/>
                <a:cs typeface="+mn-ea"/>
              </a:rPr>
              <a:t>按照文面规格划分</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27" name="椭圆 26"/>
          <p:cNvSpPr/>
          <p:nvPr>
            <p:custDataLst>
              <p:tags r:id="rId12"/>
            </p:custDataLst>
          </p:nvPr>
        </p:nvSpPr>
        <p:spPr>
          <a:xfrm>
            <a:off x="2403936" y="3460527"/>
            <a:ext cx="486741" cy="486741"/>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fontScale="80000"/>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28" name="矩形 27"/>
          <p:cNvSpPr/>
          <p:nvPr>
            <p:custDataLst>
              <p:tags r:id="rId13"/>
            </p:custDataLst>
          </p:nvPr>
        </p:nvSpPr>
        <p:spPr>
          <a:xfrm>
            <a:off x="3126813" y="3602594"/>
            <a:ext cx="7381804" cy="602309"/>
          </a:xfrm>
          <a:prstGeom prst="rect">
            <a:avLst/>
          </a:prstGeom>
          <a:noFill/>
        </p:spPr>
        <p:txBody>
          <a:bodyPr wrap="square" lIns="0" tIns="0" rIns="0" bIns="0" rtlCol="0" anchor="t" anchorCtr="0">
            <a:noAutofit/>
          </a:bodyPr>
          <a:p>
            <a:pPr marL="0" indent="0" algn="l">
              <a:lnSpc>
                <a:spcPct val="150000"/>
              </a:lnSpc>
              <a:spcBef>
                <a:spcPts val="0"/>
              </a:spcBef>
              <a:spcAft>
                <a:spcPts val="0"/>
              </a:spcAft>
              <a:buSzPct val="100000"/>
            </a:pPr>
            <a:r>
              <a:rPr lang="zh-CN" altLang="en-US" dirty="0">
                <a:solidFill>
                  <a:schemeClr val="dk1">
                    <a:lumMod val="85000"/>
                    <a:lumOff val="15000"/>
                  </a:schemeClr>
                </a:solidFill>
                <a:latin typeface="微软雅黑" panose="020B0503020204020204" charset="-122"/>
                <a:ea typeface="微软雅黑" panose="020B0503020204020204" charset="-122"/>
                <a:cs typeface="+mn-ea"/>
              </a:rPr>
              <a:t>去函和复函</a:t>
            </a:r>
            <a:endParaRPr lang="zh-CN" altLang="en-US"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9" name="矩形 28"/>
          <p:cNvSpPr/>
          <p:nvPr>
            <p:custDataLst>
              <p:tags r:id="rId14"/>
            </p:custDataLst>
          </p:nvPr>
        </p:nvSpPr>
        <p:spPr>
          <a:xfrm>
            <a:off x="3126813" y="3199403"/>
            <a:ext cx="7381804" cy="376378"/>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b="1" dirty="0">
                <a:solidFill>
                  <a:schemeClr val="dk1">
                    <a:lumMod val="100000"/>
                  </a:schemeClr>
                </a:solidFill>
                <a:latin typeface="微软雅黑" panose="020B0503020204020204" charset="-122"/>
                <a:ea typeface="微软雅黑" panose="020B0503020204020204" charset="-122"/>
                <a:cs typeface="+mn-ea"/>
              </a:rPr>
              <a:t>按照行文方向划分</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30" name="椭圆 29"/>
          <p:cNvSpPr/>
          <p:nvPr>
            <p:custDataLst>
              <p:tags r:id="rId15"/>
            </p:custDataLst>
          </p:nvPr>
        </p:nvSpPr>
        <p:spPr>
          <a:xfrm>
            <a:off x="2403936" y="4792688"/>
            <a:ext cx="486741" cy="486741"/>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fontScale="80000"/>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32" name="矩形 31"/>
          <p:cNvSpPr/>
          <p:nvPr>
            <p:custDataLst>
              <p:tags r:id="rId16"/>
            </p:custDataLst>
          </p:nvPr>
        </p:nvSpPr>
        <p:spPr>
          <a:xfrm>
            <a:off x="3126813" y="4942042"/>
            <a:ext cx="7381804" cy="60230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商洽函</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，询问、答复函，请批、批准函</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3" name="矩形 32"/>
          <p:cNvSpPr/>
          <p:nvPr>
            <p:custDataLst>
              <p:tags r:id="rId17"/>
            </p:custDataLst>
          </p:nvPr>
        </p:nvSpPr>
        <p:spPr>
          <a:xfrm>
            <a:off x="3126813" y="4538852"/>
            <a:ext cx="7381804" cy="376378"/>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b="1" dirty="0">
                <a:solidFill>
                  <a:schemeClr val="dk1">
                    <a:lumMod val="100000"/>
                  </a:schemeClr>
                </a:solidFill>
                <a:latin typeface="微软雅黑" panose="020B0503020204020204" charset="-122"/>
                <a:ea typeface="微软雅黑" panose="020B0503020204020204" charset="-122"/>
                <a:cs typeface="+mn-ea"/>
              </a:rPr>
              <a:t>按照函的内容划分</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Tree>
    <p:custDataLst>
      <p:tags r:id="rId18"/>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65024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3"/>
            </p:custDataLst>
          </p:nvPr>
        </p:nvSpPr>
        <p:spPr>
          <a:xfrm>
            <a:off x="8063224"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FFFFFF"/>
                </a:solidFill>
                <a:latin typeface="微软雅黑" panose="020B0503020204020204" charset="-122"/>
                <a:ea typeface="微软雅黑" panose="020B0503020204020204" charset="-122"/>
              </a:rPr>
              <a:t>落款</a:t>
            </a:r>
            <a:endParaRPr lang="zh-CN"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8378614"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7782745" y="2012140"/>
            <a:ext cx="2834570" cy="283457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58483" y="2012140"/>
            <a:ext cx="2834570" cy="283457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2" name="椭圆 11"/>
          <p:cNvSpPr/>
          <p:nvPr>
            <p:custDataLst>
              <p:tags r:id="rId7"/>
            </p:custDataLst>
          </p:nvPr>
        </p:nvSpPr>
        <p:spPr>
          <a:xfrm>
            <a:off x="6000943"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13" name="椭圆 12"/>
          <p:cNvSpPr/>
          <p:nvPr>
            <p:custDataLst>
              <p:tags r:id="rId8"/>
            </p:custDataLst>
          </p:nvPr>
        </p:nvSpPr>
        <p:spPr>
          <a:xfrm>
            <a:off x="6315567"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938662"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主送机关</a:t>
            </a:r>
            <a:endParaRPr lang="zh-CN" altLang="en-US" sz="2400">
              <a:solidFill>
                <a:srgbClr val="FFFFFF"/>
              </a:solidFill>
              <a:latin typeface="微软雅黑" panose="020B0503020204020204" charset="-122"/>
              <a:ea typeface="微软雅黑" panose="020B0503020204020204" charset="-122"/>
            </a:endParaRPr>
          </a:p>
        </p:txBody>
      </p:sp>
      <p:sp>
        <p:nvSpPr>
          <p:cNvPr id="15" name="椭圆 14"/>
          <p:cNvSpPr/>
          <p:nvPr>
            <p:custDataLst>
              <p:tags r:id="rId10"/>
            </p:custDataLst>
          </p:nvPr>
        </p:nvSpPr>
        <p:spPr>
          <a:xfrm>
            <a:off x="4253286"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11"/>
            </p:custDataLst>
          </p:nvPr>
        </p:nvSpPr>
        <p:spPr>
          <a:xfrm>
            <a:off x="1876381"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7" name="椭圆 16"/>
          <p:cNvSpPr/>
          <p:nvPr>
            <p:custDataLst>
              <p:tags r:id="rId12"/>
            </p:custDataLst>
          </p:nvPr>
        </p:nvSpPr>
        <p:spPr>
          <a:xfrm>
            <a:off x="2191005"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5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主送机关</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主送机关是指接受函的机关、单位，用全称或规范化简称。</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4211" name="Text Box 3"/>
          <p:cNvSpPr txBox="1"/>
          <p:nvPr/>
        </p:nvSpPr>
        <p:spPr>
          <a:xfrm>
            <a:off x="417195" y="890270"/>
            <a:ext cx="11318875" cy="5077460"/>
          </a:xfrm>
          <a:prstGeom prst="rect">
            <a:avLst/>
          </a:prstGeom>
          <a:noFill/>
          <a:ln w="9525">
            <a:noFill/>
          </a:ln>
        </p:spPr>
        <p:txBody>
          <a:bodyPr wrap="square" anchor="t" anchorCtr="0">
            <a:spAutoFit/>
          </a:bodyPr>
          <a:p>
            <a:pPr algn="just">
              <a:lnSpc>
                <a:spcPct val="150000"/>
              </a:lnSpc>
            </a:pPr>
            <a:r>
              <a:rPr lang="zh-CN" altLang="en-US" b="1" dirty="0">
                <a:solidFill>
                  <a:srgbClr val="660066"/>
                </a:solidFill>
                <a:latin typeface="Arial" panose="020B0604020202020204" pitchFamily="34" charset="0"/>
                <a:ea typeface="楷体_GB2312" pitchFamily="49" charset="-122"/>
                <a:sym typeface="楷体_GB2312" pitchFamily="49" charset="-122"/>
              </a:rPr>
              <a:t>     </a:t>
            </a:r>
            <a:r>
              <a:rPr lang="zh-CN" altLang="en-US" b="1" dirty="0">
                <a:solidFill>
                  <a:schemeClr val="tx1"/>
                </a:solidFill>
                <a:latin typeface="Arial" panose="020B0604020202020204" pitchFamily="34" charset="0"/>
                <a:ea typeface="楷体_GB2312" pitchFamily="49" charset="-122"/>
                <a:sym typeface="楷体_GB2312" pitchFamily="49" charset="-122"/>
              </a:rPr>
              <a:t> </a:t>
            </a:r>
            <a:r>
              <a:rPr lang="en-US" altLang="zh-CN" b="1" dirty="0">
                <a:solidFill>
                  <a:schemeClr val="tx1"/>
                </a:solidFill>
                <a:latin typeface="Arial" panose="020B0604020202020204" pitchFamily="34" charset="0"/>
                <a:ea typeface="楷体_GB2312" pitchFamily="49" charset="-122"/>
                <a:sym typeface="楷体_GB2312" pitchFamily="49" charset="-122"/>
              </a:rPr>
              <a:t>  </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latin typeface="微软雅黑" panose="020B0503020204020204" charset="-122"/>
                <a:ea typeface="微软雅黑" panose="020B0503020204020204" charset="-122"/>
                <a:cs typeface="微软雅黑" panose="020B0503020204020204" charset="-122"/>
                <a:sym typeface="楷体_GB2312" pitchFamily="49" charset="-122"/>
              </a:rPr>
              <a:t>（</a:t>
            </a:r>
            <a:r>
              <a:rPr lang="en-US" altLang="zh-CN" sz="2400" b="1" dirty="0">
                <a:latin typeface="微软雅黑" panose="020B0503020204020204" charset="-122"/>
                <a:ea typeface="微软雅黑" panose="020B0503020204020204" charset="-122"/>
                <a:cs typeface="微软雅黑" panose="020B0503020204020204" charset="-122"/>
                <a:sym typeface="楷体_GB2312" pitchFamily="49" charset="-122"/>
              </a:rPr>
              <a:t>4</a:t>
            </a:r>
            <a:r>
              <a:rPr lang="zh-CN" altLang="en-US" sz="2400" b="1" dirty="0">
                <a:latin typeface="微软雅黑" panose="020B0503020204020204" charset="-122"/>
                <a:ea typeface="微软雅黑" panose="020B0503020204020204" charset="-122"/>
                <a:cs typeface="微软雅黑" panose="020B0503020204020204" charset="-122"/>
                <a:sym typeface="楷体_GB2312" pitchFamily="49" charset="-122"/>
              </a:rPr>
              <a:t>）</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发文机关标志。</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由发文机关全称或者规范化简称加“文件”二字组成，也可以使用发文机关全称或者规范化简称。联合行文时，发文机关标志可以并用联合发文机关名称，也可以单独用主办机关名称。</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endParaRPr>
          </a:p>
          <a:p>
            <a:pPr>
              <a:lnSpc>
                <a:spcPct val="150000"/>
              </a:lnSpc>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（5）发文字号。</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由发文机关代字、年份、发文顺序号组成。联合行文时，使用主办机关的发文字号。</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6</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）签发人。</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上行文应当标注签发人姓名。</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   （7）版头中的分割线。</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rPr>
              <a:t>发文字号之下4mm处居中的一条与版心等宽的红色分隔线。</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endParaRPr>
          </a:p>
          <a:p>
            <a:pPr>
              <a:lnSpc>
                <a:spcPct val="150000"/>
              </a:lnSpc>
            </a:pP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楷体_GB2312" pitchFamily="49" charset="-122"/>
            </a:endParaRPr>
          </a:p>
        </p:txBody>
      </p:sp>
      <p:sp>
        <p:nvSpPr>
          <p:cNvPr id="5" name="标题 4"/>
          <p:cNvSpPr>
            <a:spLocks noGrp="1"/>
          </p:cNvSpPr>
          <p:nvPr>
            <p:ph type="title"/>
            <p:custDataLst>
              <p:tags r:id="rId1"/>
            </p:custDataLst>
          </p:nvPr>
        </p:nvSpPr>
        <p:spPr>
          <a:xfrm>
            <a:off x="510540" y="81235"/>
            <a:ext cx="10800000" cy="720000"/>
          </a:xfrm>
        </p:spPr>
        <p:txBody>
          <a:bodyPr/>
          <a:p>
            <a:r>
              <a:rPr lang="zh-CN" altLang="en-US" dirty="0">
                <a:solidFill>
                  <a:schemeClr val="tx1"/>
                </a:solidFill>
                <a:latin typeface="微软雅黑" panose="020B0503020204020204" charset="-122"/>
                <a:ea typeface="微软雅黑" panose="020B0503020204020204" charset="-122"/>
              </a:rPr>
              <a:t>六、公文的文面</a:t>
            </a:r>
            <a:r>
              <a:rPr lang="zh-CN" altLang="en-US" dirty="0">
                <a:solidFill>
                  <a:schemeClr val="tx1"/>
                </a:solidFill>
                <a:latin typeface="微软雅黑" panose="020B0503020204020204" charset="-122"/>
                <a:ea typeface="微软雅黑" panose="020B0503020204020204" charset="-122"/>
              </a:rPr>
              <a:t>格式</a:t>
            </a:r>
            <a:endParaRPr lang="zh-CN" altLang="en-US" dirty="0">
              <a:solidFill>
                <a:schemeClr val="tx1"/>
              </a:solidFill>
              <a:latin typeface="微软雅黑" panose="020B0503020204020204" charset="-122"/>
              <a:ea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2"/>
          <a:stretch>
            <a:fillRect/>
          </a:stretch>
        </p:blipFill>
        <p:spPr>
          <a:xfrm>
            <a:off x="10972800" y="4644390"/>
            <a:ext cx="1031240" cy="2002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34211"/>
                                        </p:tgtEl>
                                        <p:attrNameLst>
                                          <p:attrName>style.visibility</p:attrName>
                                        </p:attrNameLst>
                                      </p:cBhvr>
                                      <p:to>
                                        <p:strVal val="visible"/>
                                      </p:to>
                                    </p:set>
                                    <p:animEffect transition="in" filter="checkerboard(across)">
                                      <p:cBhvr>
                                        <p:cTn id="7" dur="500"/>
                                        <p:tgtEl>
                                          <p:spTgt spid="73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4211" grpId="0" bldLvl="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去函正文结构：</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缘由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事项</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结尾</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just">
              <a:lnSpc>
                <a:spcPct val="15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复函正文结构：引语</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答复意见</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结尾</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en-US" altLang="zh-CN"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530225" y="1721485"/>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在正文右下角写明发文机关名称。</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在发文机关名称之下写上成文日期。</a:t>
            </a:r>
            <a:endParaRPr lang="en-US" altLang="zh-CN" sz="24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7515" y="-171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89305" y="6985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函的写作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6326505" y="155257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7" name="文本框 16"/>
          <p:cNvSpPr txBox="1"/>
          <p:nvPr/>
        </p:nvSpPr>
        <p:spPr>
          <a:xfrm>
            <a:off x="5395595" y="155257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0" name="圆角矩形 9"/>
          <p:cNvSpPr/>
          <p:nvPr>
            <p:custDataLst>
              <p:tags r:id="rId3"/>
            </p:custDataLst>
          </p:nvPr>
        </p:nvSpPr>
        <p:spPr>
          <a:xfrm>
            <a:off x="7392537" y="2152432"/>
            <a:ext cx="3698693" cy="1834105"/>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任意多边形 1"/>
          <p:cNvSpPr/>
          <p:nvPr>
            <p:custDataLst>
              <p:tags r:id="rId4"/>
            </p:custDataLst>
          </p:nvPr>
        </p:nvSpPr>
        <p:spPr bwMode="auto">
          <a:xfrm>
            <a:off x="5346316" y="2681769"/>
            <a:ext cx="2046221" cy="775430"/>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01</a:t>
            </a:r>
            <a:endParaRPr lang="en-US" sz="2400" b="1">
              <a:solidFill>
                <a:srgbClr val="FFFFFF"/>
              </a:solidFill>
              <a:latin typeface="+mn-ea"/>
              <a:cs typeface="+mn-ea"/>
              <a:sym typeface="+mn-ea"/>
            </a:endParaRPr>
          </a:p>
        </p:txBody>
      </p:sp>
      <p:sp>
        <p:nvSpPr>
          <p:cNvPr id="12" name="任意多边形 2"/>
          <p:cNvSpPr/>
          <p:nvPr>
            <p:custDataLst>
              <p:tags r:id="rId5"/>
            </p:custDataLst>
          </p:nvPr>
        </p:nvSpPr>
        <p:spPr bwMode="auto">
          <a:xfrm>
            <a:off x="7092780" y="3380990"/>
            <a:ext cx="305472" cy="147973"/>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3" name="任意多边形 7"/>
          <p:cNvSpPr/>
          <p:nvPr>
            <p:custDataLst>
              <p:tags r:id="rId6"/>
            </p:custDataLst>
          </p:nvPr>
        </p:nvSpPr>
        <p:spPr bwMode="auto">
          <a:xfrm>
            <a:off x="4413386" y="4413626"/>
            <a:ext cx="2046221" cy="775430"/>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dirty="0">
                <a:solidFill>
                  <a:srgbClr val="FFFFFF"/>
                </a:solidFill>
                <a:latin typeface="+mn-ea"/>
                <a:cs typeface="+mn-ea"/>
                <a:sym typeface="+mn-ea"/>
              </a:rPr>
              <a:t>02</a:t>
            </a:r>
            <a:endParaRPr lang="en-US" sz="2400" b="1" dirty="0">
              <a:solidFill>
                <a:srgbClr val="FFFFFF"/>
              </a:solidFill>
              <a:latin typeface="+mn-ea"/>
              <a:cs typeface="+mn-ea"/>
              <a:sym typeface="+mn-ea"/>
            </a:endParaRPr>
          </a:p>
        </p:txBody>
      </p:sp>
      <p:sp>
        <p:nvSpPr>
          <p:cNvPr id="15" name="任意多边形 8"/>
          <p:cNvSpPr/>
          <p:nvPr>
            <p:custDataLst>
              <p:tags r:id="rId7"/>
            </p:custDataLst>
          </p:nvPr>
        </p:nvSpPr>
        <p:spPr bwMode="auto">
          <a:xfrm>
            <a:off x="4407036" y="5111577"/>
            <a:ext cx="306743" cy="147973"/>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6" name="圆角矩形 15"/>
          <p:cNvSpPr/>
          <p:nvPr>
            <p:custDataLst>
              <p:tags r:id="rId8"/>
            </p:custDataLst>
          </p:nvPr>
        </p:nvSpPr>
        <p:spPr>
          <a:xfrm>
            <a:off x="709613" y="3884289"/>
            <a:ext cx="3697423" cy="1834105"/>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7" name="矩形 26"/>
          <p:cNvSpPr/>
          <p:nvPr>
            <p:custDataLst>
              <p:tags r:id="rId9"/>
            </p:custDataLst>
          </p:nvPr>
        </p:nvSpPr>
        <p:spPr>
          <a:xfrm>
            <a:off x="7647203" y="2292466"/>
            <a:ext cx="3315741" cy="553153"/>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b="1">
                <a:solidFill>
                  <a:schemeClr val="accent1"/>
                </a:solidFill>
                <a:latin typeface="微软雅黑" panose="020B0503020204020204" charset="-122"/>
                <a:ea typeface="微软雅黑" panose="020B0503020204020204" charset="-122"/>
                <a:cs typeface="+mn-ea"/>
              </a:rPr>
              <a:t>开门见山，直叙其事</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10"/>
            </p:custDataLst>
          </p:nvPr>
        </p:nvSpPr>
        <p:spPr>
          <a:xfrm>
            <a:off x="855045" y="4023688"/>
            <a:ext cx="3315741" cy="553153"/>
          </a:xfrm>
          <a:prstGeom prst="rect">
            <a:avLst/>
          </a:prstGeom>
          <a:noFill/>
        </p:spPr>
        <p:txBody>
          <a:bodyPr wrap="square" lIns="0" tIns="0" rIns="0" bIns="0" rtlCol="0" anchor="b" anchorCtr="0">
            <a:noAutofit/>
          </a:bodyPr>
          <a:p>
            <a:pPr marL="0" indent="0" algn="r">
              <a:lnSpc>
                <a:spcPct val="100000"/>
              </a:lnSpc>
              <a:spcBef>
                <a:spcPts val="0"/>
              </a:spcBef>
              <a:spcAft>
                <a:spcPts val="0"/>
              </a:spcAft>
              <a:buSzPct val="100000"/>
            </a:pPr>
            <a:r>
              <a:rPr lang="zh-CN" altLang="en-US" b="1">
                <a:solidFill>
                  <a:schemeClr val="accent2"/>
                </a:solidFill>
                <a:latin typeface="微软雅黑" panose="020B0503020204020204" charset="-122"/>
                <a:ea typeface="微软雅黑" panose="020B0503020204020204" charset="-122"/>
                <a:cs typeface="+mn-ea"/>
              </a:rPr>
              <a:t>措辞得体，平等待人</a:t>
            </a:r>
            <a:endParaRPr lang="zh-CN" altLang="en-US" b="1">
              <a:solidFill>
                <a:schemeClr val="accent2"/>
              </a:solidFill>
              <a:latin typeface="微软雅黑" panose="020B0503020204020204" charset="-122"/>
              <a:ea typeface="微软雅黑" panose="020B0503020204020204" charset="-122"/>
              <a:cs typeface="+mn-ea"/>
            </a:endParaRPr>
          </a:p>
        </p:txBody>
      </p:sp>
    </p:spTree>
    <p:custDataLst>
      <p:tags r:id="rId1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1825" y="944880"/>
            <a:ext cx="10928985" cy="4349750"/>
          </a:xfrm>
          <a:solidFill>
            <a:schemeClr val="bg2"/>
          </a:solidFill>
        </p:spPr>
        <p:txBody>
          <a:bodyPr>
            <a:noAutofit/>
          </a:bodyPr>
          <a:p>
            <a:pPr marL="0" marR="0" lvl="0" indent="-285750" algn="ctr" defTabSz="457200" rtl="0" fontAlgn="auto">
              <a:lnSpc>
                <a:spcPts val="3000"/>
              </a:lnSpc>
              <a:spcBef>
                <a:spcPts val="0"/>
              </a:spcBef>
              <a:spcAft>
                <a:spcPts val="600"/>
              </a:spcAft>
              <a:buClr>
                <a:schemeClr val="accent1"/>
              </a:buClr>
              <a:buSzPct val="115000"/>
              <a:buFontTx/>
              <a:buNone/>
              <a:defRPr/>
            </a:pPr>
            <a:r>
              <a:rPr lang="en-US" altLang="zh-CN" sz="1800" b="1"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b="1"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省人民政府办公厅</a:t>
            </a:r>
            <a:endParaRPr kumimoji="0" lang="en-US" altLang="zh-CN" sz="18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85750" algn="ctr" defTabSz="457200" rtl="0" fontAlgn="auto">
              <a:lnSpc>
                <a:spcPts val="3000"/>
              </a:lnSpc>
              <a:spcBef>
                <a:spcPts val="0"/>
              </a:spcBef>
              <a:spcAft>
                <a:spcPts val="600"/>
              </a:spcAft>
              <a:buClr>
                <a:schemeClr val="accent1"/>
              </a:buClr>
              <a:buSzPct val="115000"/>
              <a:buFontTx/>
              <a:buNone/>
              <a:defRPr/>
            </a:pPr>
            <a:r>
              <a:rPr lang="zh-CN" altLang="en-US" sz="1800" b="1"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关于商请办理直通香港运输车辆有关牌证的函</a:t>
            </a:r>
            <a:endParaRPr kumimoji="0" lang="zh-CN" altLang="en-US" sz="1800" b="1"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85750" algn="l" defTabSz="457200" rtl="0" fontAlgn="auto">
              <a:lnSpc>
                <a:spcPts val="3000"/>
              </a:lnSpc>
              <a:spcBef>
                <a:spcPts val="0"/>
              </a:spcBef>
              <a:spcAft>
                <a:spcPts val="600"/>
              </a:spcAft>
              <a:buClr>
                <a:schemeClr val="accent1"/>
              </a:buClr>
              <a:buSzPct val="115000"/>
              <a:buFontTx/>
              <a:buNone/>
              <a:defRPr/>
            </a:pP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  广东省人民政府办公厅：</a:t>
            </a:r>
            <a:endParaRPr kumimoji="0" lang="zh-CN" altLang="en-US" sz="1800"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85750" algn="l" defTabSz="457200" rtl="0" fontAlgn="auto">
              <a:lnSpc>
                <a:spcPts val="3000"/>
              </a:lnSpc>
              <a:spcBef>
                <a:spcPts val="0"/>
              </a:spcBef>
              <a:spcAft>
                <a:spcPts val="600"/>
              </a:spcAft>
              <a:buClr>
                <a:schemeClr val="accent1"/>
              </a:buClr>
              <a:buSzPct val="115000"/>
              <a:buFontTx/>
              <a:buNone/>
              <a:defRPr/>
            </a:pP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省人民政府同意国营</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农场与香港</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陆运公司合作经营</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直通运输公司，经营</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往返香港的进出口物资运输业务，为有利于开展正常的业务活动，请协助办理该公司直通香港的</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100</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部各类运输车辆在贵省境内行驶的有关牌证。</a:t>
            </a:r>
            <a:endParaRPr kumimoji="0" lang="zh-CN" altLang="en-US" sz="1800"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85750" algn="l" defTabSz="457200" rtl="0" fontAlgn="auto">
              <a:lnSpc>
                <a:spcPts val="3000"/>
              </a:lnSpc>
              <a:spcBef>
                <a:spcPts val="0"/>
              </a:spcBef>
              <a:spcAft>
                <a:spcPts val="600"/>
              </a:spcAft>
              <a:buClr>
                <a:schemeClr val="accent1"/>
              </a:buClr>
              <a:buSzPct val="115000"/>
              <a:buFontTx/>
              <a:buNone/>
              <a:defRPr/>
            </a:pP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　　  妥否，请函复。</a:t>
            </a:r>
            <a:endParaRPr kumimoji="0" lang="zh-CN" altLang="en-US" sz="1800"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85750" algn="r" defTabSz="457200" rtl="0" fontAlgn="auto">
              <a:lnSpc>
                <a:spcPts val="3000"/>
              </a:lnSpc>
              <a:spcBef>
                <a:spcPts val="0"/>
              </a:spcBef>
              <a:spcAft>
                <a:spcPts val="600"/>
              </a:spcAft>
              <a:buClr>
                <a:schemeClr val="accent1"/>
              </a:buClr>
              <a:buSzPct val="115000"/>
              <a:buFontTx/>
              <a:buNone/>
              <a:defRPr/>
            </a:pP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省人民政府办公厅</a:t>
            </a:r>
            <a:endParaRPr kumimoji="0" lang="zh-CN" altLang="en-US" sz="1800" i="0" u="none" strike="noStrike" kern="120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285750" algn="r" defTabSz="457200" rtl="0" fontAlgn="auto">
              <a:lnSpc>
                <a:spcPts val="3000"/>
              </a:lnSpc>
              <a:spcBef>
                <a:spcPts val="0"/>
              </a:spcBef>
              <a:spcAft>
                <a:spcPts val="600"/>
              </a:spcAft>
              <a:buClr>
                <a:schemeClr val="accent1"/>
              </a:buClr>
              <a:buSzPct val="115000"/>
              <a:buFontTx/>
              <a:buNone/>
              <a:defRPr/>
            </a:pP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年</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月</a:t>
            </a:r>
            <a:r>
              <a:rPr lang="en-US" altLang="zh-CN"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1800" noProof="0" dirty="0">
                <a:ln>
                  <a:noFill/>
                </a:ln>
                <a:solidFill>
                  <a:schemeClr val="tx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日</a:t>
            </a:r>
            <a:endParaRPr lang="zh-CN" altLang="en-US" sz="1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5242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7375" y="564515"/>
            <a:ext cx="10928985" cy="5947410"/>
          </a:xfrm>
          <a:solidFill>
            <a:schemeClr val="bg2"/>
          </a:solidFill>
        </p:spPr>
        <p:txBody>
          <a:bodyPr>
            <a:noAutofit/>
          </a:bodyPr>
          <a:p>
            <a:pPr marL="0" indent="0" algn="ctr">
              <a:buNone/>
            </a:pPr>
            <a:r>
              <a:rPr lang="zh-CN" altLang="en-US" sz="1800" b="1">
                <a:latin typeface="微软雅黑" panose="020B0503020204020204" charset="-122"/>
                <a:ea typeface="微软雅黑" panose="020B0503020204020204" charset="-122"/>
              </a:rPr>
              <a:t>关于商请支持汽车产业链重点企业电力保障的函</a:t>
            </a:r>
            <a:endParaRPr lang="zh-CN" altLang="en-US" sz="1800" b="1">
              <a:latin typeface="微软雅黑" panose="020B0503020204020204" charset="-122"/>
              <a:ea typeface="微软雅黑" panose="020B0503020204020204" charset="-122"/>
            </a:endParaRPr>
          </a:p>
          <a:p>
            <a:pPr marL="0" indent="0" algn="l">
              <a:buNone/>
            </a:pPr>
            <a:r>
              <a:rPr lang="zh-CN" altLang="en-US" sz="1600">
                <a:latin typeface="微软雅黑" panose="020B0503020204020204" charset="-122"/>
                <a:ea typeface="微软雅黑" panose="020B0503020204020204" charset="-122"/>
              </a:rPr>
              <a:t>四川省经济和信息化厅：</a:t>
            </a:r>
            <a:endParaRPr lang="zh-CN" altLang="en-US" sz="1600">
              <a:latin typeface="微软雅黑" panose="020B0503020204020204" charset="-122"/>
              <a:ea typeface="微软雅黑" panose="020B0503020204020204" charset="-122"/>
            </a:endParaRPr>
          </a:p>
          <a:p>
            <a:pPr marL="0" indent="0" algn="l" fontAlgn="auto">
              <a:lnSpc>
                <a:spcPts val="2800"/>
              </a:lnSpc>
              <a:spcBef>
                <a:spcPts val="0"/>
              </a:spcBef>
              <a:buNone/>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四川省与上海市同为我国汽车产业链发展重点地区，在产业链供应链方面关联紧密，感谢贵厅长期以来的支持与帮助。上汽集团与特斯拉公司是上海打造世界级汽车产业中心的龙头企业，与四川省多家汽车零部件企业建立了重要的供应合作伙伴关系。</a:t>
            </a:r>
            <a:endParaRPr lang="zh-CN" altLang="en-US" sz="1600">
              <a:latin typeface="微软雅黑" panose="020B0503020204020204" charset="-122"/>
              <a:ea typeface="微软雅黑" panose="020B0503020204020204" charset="-122"/>
            </a:endParaRPr>
          </a:p>
          <a:p>
            <a:pPr marL="0" indent="0" algn="l" fontAlgn="auto">
              <a:lnSpc>
                <a:spcPts val="2800"/>
              </a:lnSpc>
              <a:spcBef>
                <a:spcPts val="0"/>
              </a:spcBef>
              <a:buNone/>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近日我委收到上汽集团与特斯拉公司反映，受四川省部分街镇限电的影响，重点汽车零部件供应商无法足量生产，将导致上汽乘用车、特斯拉等主机厂出现零部件短缺，影响整车下线，目前主要涉及成都银利汽车零部件有限公司等</a:t>
            </a:r>
            <a:r>
              <a:rPr lang="en-US" altLang="zh-CN" sz="1600">
                <a:latin typeface="微软雅黑" panose="020B0503020204020204" charset="-122"/>
                <a:ea typeface="微软雅黑" panose="020B0503020204020204" charset="-122"/>
              </a:rPr>
              <a:t>16</a:t>
            </a:r>
            <a:r>
              <a:rPr lang="zh-CN" altLang="en-US" sz="1600">
                <a:latin typeface="微软雅黑" panose="020B0503020204020204" charset="-122"/>
                <a:ea typeface="微软雅黑" panose="020B0503020204020204" charset="-122"/>
              </a:rPr>
              <a:t>家零部件企业（详见附件）。</a:t>
            </a:r>
            <a:endParaRPr lang="zh-CN" altLang="en-US" sz="1600">
              <a:latin typeface="微软雅黑" panose="020B0503020204020204" charset="-122"/>
              <a:ea typeface="微软雅黑" panose="020B0503020204020204" charset="-122"/>
            </a:endParaRPr>
          </a:p>
          <a:p>
            <a:pPr marL="0" indent="0" algn="l" fontAlgn="auto">
              <a:lnSpc>
                <a:spcPts val="2800"/>
              </a:lnSpc>
              <a:spcBef>
                <a:spcPts val="0"/>
              </a:spcBef>
              <a:buNone/>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为持续保障两地产业链供应链稳定，特商请贵厅协调当地有关部门，为上述企业给予一定电力资源倾斜，减少白天限电时间，满足企业连续足量生产需求。请予支持为盼</a:t>
            </a:r>
            <a:r>
              <a:rPr lang="en-US" altLang="zh-CN" sz="1600">
                <a:latin typeface="微软雅黑" panose="020B0503020204020204" charset="-122"/>
                <a:ea typeface="微软雅黑" panose="020B0503020204020204" charset="-122"/>
              </a:rPr>
              <a:t>!</a:t>
            </a:r>
            <a:endParaRPr lang="en-US" altLang="zh-CN" sz="1600">
              <a:latin typeface="微软雅黑" panose="020B0503020204020204" charset="-122"/>
              <a:ea typeface="微软雅黑" panose="020B0503020204020204" charset="-122"/>
            </a:endParaRPr>
          </a:p>
          <a:p>
            <a:pPr marL="0" indent="0" algn="l" fontAlgn="auto">
              <a:lnSpc>
                <a:spcPts val="2800"/>
              </a:lnSpc>
              <a:spcBef>
                <a:spcPts val="0"/>
              </a:spcBef>
              <a:buNone/>
            </a:pPr>
            <a:r>
              <a:rPr lang="en-US" altLang="zh-CN" sz="1600">
                <a:latin typeface="微软雅黑" panose="020B0503020204020204" charset="-122"/>
                <a:ea typeface="微软雅黑" panose="020B0503020204020204" charset="-122"/>
              </a:rPr>
              <a:t>     </a:t>
            </a:r>
            <a:endParaRPr lang="en-US" altLang="zh-CN" sz="1600">
              <a:latin typeface="微软雅黑" panose="020B0503020204020204" charset="-122"/>
              <a:ea typeface="微软雅黑" panose="020B0503020204020204" charset="-122"/>
            </a:endParaRPr>
          </a:p>
          <a:p>
            <a:pPr marL="0" indent="0" algn="l" fontAlgn="auto">
              <a:lnSpc>
                <a:spcPts val="2800"/>
              </a:lnSpc>
              <a:spcBef>
                <a:spcPts val="0"/>
              </a:spcBef>
              <a:buNone/>
            </a:pPr>
            <a:r>
              <a:rPr lang="en-US" altLang="zh-CN" sz="1600">
                <a:latin typeface="微软雅黑" panose="020B0503020204020204" charset="-122"/>
                <a:ea typeface="微软雅黑" panose="020B0503020204020204" charset="-122"/>
              </a:rPr>
              <a:t>      </a:t>
            </a:r>
            <a:r>
              <a:rPr lang="zh-CN" altLang="en-US" sz="1600">
                <a:latin typeface="微软雅黑" panose="020B0503020204020204" charset="-122"/>
                <a:ea typeface="微软雅黑" panose="020B0503020204020204" charset="-122"/>
              </a:rPr>
              <a:t>附件：四川省受限电影响汽车零部件企业名单</a:t>
            </a:r>
            <a:endParaRPr lang="zh-CN" altLang="en-US" sz="1600">
              <a:latin typeface="微软雅黑" panose="020B0503020204020204" charset="-122"/>
              <a:ea typeface="微软雅黑" panose="020B0503020204020204" charset="-122"/>
            </a:endParaRPr>
          </a:p>
          <a:p>
            <a:pPr marL="0" indent="0" algn="l" fontAlgn="auto">
              <a:lnSpc>
                <a:spcPts val="2800"/>
              </a:lnSpc>
              <a:spcBef>
                <a:spcPts val="0"/>
              </a:spcBef>
              <a:buNone/>
            </a:pPr>
            <a:endParaRPr lang="zh-CN" altLang="en-US" sz="1600">
              <a:latin typeface="微软雅黑" panose="020B0503020204020204" charset="-122"/>
              <a:ea typeface="微软雅黑" panose="020B0503020204020204" charset="-122"/>
            </a:endParaRPr>
          </a:p>
          <a:p>
            <a:pPr marL="0" indent="0" algn="r">
              <a:buNone/>
            </a:pPr>
            <a:r>
              <a:rPr lang="zh-CN" altLang="en-US" sz="1600">
                <a:latin typeface="微软雅黑" panose="020B0503020204020204" charset="-122"/>
                <a:ea typeface="微软雅黑" panose="020B0503020204020204" charset="-122"/>
              </a:rPr>
              <a:t>上海市经济和信息化委员会</a:t>
            </a:r>
            <a:endParaRPr lang="zh-CN" altLang="en-US" sz="1600">
              <a:latin typeface="微软雅黑" panose="020B0503020204020204" charset="-122"/>
              <a:ea typeface="微软雅黑" panose="020B0503020204020204" charset="-122"/>
            </a:endParaRPr>
          </a:p>
          <a:p>
            <a:pPr marL="0" indent="0" algn="r">
              <a:buNone/>
            </a:pPr>
            <a:r>
              <a:rPr lang="en-US" altLang="zh-CN" sz="1600">
                <a:latin typeface="微软雅黑" panose="020B0503020204020204" charset="-122"/>
                <a:ea typeface="微软雅黑" panose="020B0503020204020204" charset="-122"/>
              </a:rPr>
              <a:t>2022</a:t>
            </a:r>
            <a:r>
              <a:rPr lang="zh-CN" altLang="en-US" sz="1600">
                <a:latin typeface="微软雅黑" panose="020B0503020204020204" charset="-122"/>
                <a:ea typeface="微软雅黑" panose="020B0503020204020204" charset="-122"/>
              </a:rPr>
              <a:t>年</a:t>
            </a:r>
            <a:r>
              <a:rPr lang="en-US" altLang="zh-CN" sz="1600">
                <a:latin typeface="微软雅黑" panose="020B0503020204020204" charset="-122"/>
                <a:ea typeface="微软雅黑" panose="020B0503020204020204" charset="-122"/>
              </a:rPr>
              <a:t>8</a:t>
            </a:r>
            <a:r>
              <a:rPr lang="zh-CN" altLang="en-US" sz="1600">
                <a:latin typeface="微软雅黑" panose="020B0503020204020204" charset="-122"/>
                <a:ea typeface="微软雅黑" panose="020B0503020204020204" charset="-122"/>
              </a:rPr>
              <a:t>月</a:t>
            </a:r>
            <a:r>
              <a:rPr lang="en-US" altLang="zh-CN" sz="1600">
                <a:latin typeface="微软雅黑" panose="020B0503020204020204" charset="-122"/>
                <a:ea typeface="微软雅黑" panose="020B0503020204020204" charset="-122"/>
              </a:rPr>
              <a:t>16</a:t>
            </a:r>
            <a:r>
              <a:rPr lang="zh-CN" altLang="en-US" sz="1600">
                <a:latin typeface="微软雅黑" panose="020B0503020204020204" charset="-122"/>
                <a:ea typeface="微软雅黑" panose="020B0503020204020204" charset="-122"/>
              </a:rPr>
              <a:t>日</a:t>
            </a:r>
            <a:endParaRPr lang="zh-CN" altLang="en-US" sz="1600">
              <a:latin typeface="微软雅黑" panose="020B0503020204020204" charset="-122"/>
              <a:ea typeface="微软雅黑" panose="020B0503020204020204" charset="-122"/>
            </a:endParaRPr>
          </a:p>
        </p:txBody>
      </p:sp>
      <p:sp>
        <p:nvSpPr>
          <p:cNvPr id="4" name="文本框 3"/>
          <p:cNvSpPr txBox="1"/>
          <p:nvPr/>
        </p:nvSpPr>
        <p:spPr>
          <a:xfrm>
            <a:off x="35242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695960" y="54565"/>
            <a:ext cx="10800000" cy="720000"/>
          </a:xfrm>
        </p:spPr>
        <p:txBody>
          <a:bodyPr/>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774700" y="943610"/>
            <a:ext cx="10661650" cy="5534660"/>
          </a:xfrm>
          <a:prstGeom prst="rect">
            <a:avLst/>
          </a:prstGeom>
          <a:noFill/>
        </p:spPr>
        <p:txBody>
          <a:bodyPr wrap="square" rtlCol="0">
            <a:normAutofit/>
          </a:bodyPr>
          <a:p>
            <a:pPr marL="228600" marR="0" lvl="0" indent="-228600" algn="l" defTabSz="914400" rtl="0" eaLnBrk="1" fontAlgn="auto" latinLnBrk="0" hangingPunct="1">
              <a:lnSpc>
                <a:spcPct val="90000"/>
              </a:lnSpc>
              <a:spcBef>
                <a:spcPts val="1000"/>
              </a:spcBef>
              <a:spcAft>
                <a:spcPts val="0"/>
              </a:spcAft>
              <a:buClrTx/>
              <a:buSzTx/>
              <a:buFontTx/>
              <a:buNone/>
              <a:defRPr/>
            </a:pPr>
            <a:r>
              <a:rPr lang="zh-CN" altLang="en-US" sz="2000" b="1"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一、判断题 </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1500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．某县教育局行文请求县财政局增拨希望工程资金，应该使用的文种是函。</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1500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公司拟行文到</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大学了解本公司员工进修情况，应该使用函行文。</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1500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．在一定情况下，请求批准的函可以用“请示”代替。（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1500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4</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．请求批准的函用批复作答。（  </a:t>
            </a: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   </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1500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5</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．向业务主管部门请求批准的公文，用“请示”。（  ）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150000"/>
              </a:lnSpc>
              <a:spcBef>
                <a:spcPts val="1000"/>
              </a:spcBef>
              <a:spcAft>
                <a:spcPts val="0"/>
              </a:spcAft>
              <a:buClrTx/>
              <a:buSzTx/>
              <a:buFontTx/>
              <a:buNone/>
              <a:defRPr/>
            </a:pPr>
            <a:r>
              <a:rPr lang="en-US" altLang="zh-CN"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6</a:t>
            </a:r>
            <a:r>
              <a:rPr lang="zh-CN" altLang="en-US" sz="20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．函的语言表达非常讲究，必须礼貌、得体、尊重对方，一般不用“必须”“应该”“注意“等指示性语言。（   ）</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90000"/>
              </a:lnSpc>
              <a:spcBef>
                <a:spcPts val="1000"/>
              </a:spcBef>
              <a:spcAft>
                <a:spcPts val="0"/>
              </a:spcAft>
              <a:buClrTx/>
              <a:buSzTx/>
              <a:buFontTx/>
              <a:buNone/>
              <a:defRPr/>
            </a:pP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457835" y="-66720"/>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925830"/>
            <a:ext cx="10904855" cy="85090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二、请根据下面内容，代</a:t>
            </a:r>
            <a:r>
              <a:rPr lang="en-US"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镇人民政府写一份函。</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28065" y="2246630"/>
            <a:ext cx="9409430" cy="2042795"/>
          </a:xfrm>
          <a:prstGeom prst="rect">
            <a:avLst/>
          </a:prstGeom>
          <a:noFill/>
        </p:spPr>
        <p:txBody>
          <a:bodyPr wrap="square" rtlCol="0" anchor="ctr" anchorCtr="0">
            <a:noAutofit/>
          </a:bodyPr>
          <a:lstStyle/>
          <a:p>
            <a:pPr indent="0" algn="just" fontAlgn="auto">
              <a:lnSpc>
                <a:spcPct val="150000"/>
              </a:lnSpc>
            </a:pP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镇李村到魏村通村公路自</a:t>
            </a:r>
            <a:r>
              <a:rPr lang="en-US" altLang="zh-CN" sz="2400">
                <a:latin typeface="微软雅黑" panose="020B0503020204020204" charset="-122"/>
                <a:ea typeface="微软雅黑" panose="020B0503020204020204" charset="-122"/>
                <a:cs typeface="微软雅黑" panose="020B0503020204020204" charset="-122"/>
              </a:rPr>
              <a:t>2016</a:t>
            </a:r>
            <a:r>
              <a:rPr lang="zh-CN" altLang="en-US" sz="2400">
                <a:latin typeface="微软雅黑" panose="020B0503020204020204" charset="-122"/>
                <a:ea typeface="微软雅黑" panose="020B0503020204020204" charset="-122"/>
                <a:cs typeface="微软雅黑" panose="020B0503020204020204" charset="-122"/>
              </a:rPr>
              <a:t>年</a:t>
            </a:r>
            <a:r>
              <a:rPr lang="en-US" altLang="zh-CN" sz="2400">
                <a:latin typeface="微软雅黑" panose="020B0503020204020204" charset="-122"/>
                <a:ea typeface="微软雅黑" panose="020B0503020204020204" charset="-122"/>
                <a:cs typeface="微软雅黑" panose="020B0503020204020204" charset="-122"/>
              </a:rPr>
              <a:t>5</a:t>
            </a:r>
            <a:r>
              <a:rPr lang="zh-CN" altLang="en-US" sz="2400">
                <a:latin typeface="微软雅黑" panose="020B0503020204020204" charset="-122"/>
                <a:ea typeface="微软雅黑" panose="020B0503020204020204" charset="-122"/>
                <a:cs typeface="微软雅黑" panose="020B0503020204020204" charset="-122"/>
              </a:rPr>
              <a:t>月动工开始，于</a:t>
            </a:r>
            <a:r>
              <a:rPr lang="en-US" altLang="zh-CN" sz="2400">
                <a:latin typeface="微软雅黑" panose="020B0503020204020204" charset="-122"/>
                <a:ea typeface="微软雅黑" panose="020B0503020204020204" charset="-122"/>
                <a:cs typeface="微软雅黑" panose="020B0503020204020204" charset="-122"/>
              </a:rPr>
              <a:t>2016</a:t>
            </a:r>
            <a:r>
              <a:rPr lang="zh-CN" altLang="en-US" sz="2400">
                <a:latin typeface="微软雅黑" panose="020B0503020204020204" charset="-122"/>
                <a:ea typeface="微软雅黑" panose="020B0503020204020204" charset="-122"/>
                <a:cs typeface="微软雅黑" panose="020B0503020204020204" charset="-122"/>
              </a:rPr>
              <a:t>年</a:t>
            </a:r>
            <a:r>
              <a:rPr lang="en-US" altLang="zh-CN" sz="2400">
                <a:latin typeface="微软雅黑" panose="020B0503020204020204" charset="-122"/>
                <a:ea typeface="微软雅黑" panose="020B0503020204020204" charset="-122"/>
                <a:cs typeface="微软雅黑" panose="020B0503020204020204" charset="-122"/>
              </a:rPr>
              <a:t>10</a:t>
            </a:r>
            <a:r>
              <a:rPr lang="zh-CN" altLang="en-US" sz="2400">
                <a:latin typeface="微软雅黑" panose="020B0503020204020204" charset="-122"/>
                <a:ea typeface="微软雅黑" panose="020B0503020204020204" charset="-122"/>
                <a:cs typeface="微软雅黑" panose="020B0503020204020204" charset="-122"/>
              </a:rPr>
              <a:t>月完成混凝土路面浇筑，并已达到竣工验收的要求。现请你为</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镇人民政府拟一份给</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市交通运输局的函，请他们来验收。</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96000" y="1642110"/>
            <a:ext cx="6166485" cy="4314190"/>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公文概述</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公告与通告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sym typeface="+mn-ea"/>
              </a:rPr>
              <a:t>第三节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通知与通报</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第四节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报告与请示</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第五节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批复与函</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第六节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决定与</a:t>
            </a:r>
            <a:r>
              <a:rPr lang="zh-CN" altLang="en-US" sz="3110">
                <a:latin typeface="微软雅黑" panose="020B0503020204020204" charset="-122"/>
                <a:ea typeface="微软雅黑" panose="020B0503020204020204" charset="-122"/>
                <a:cs typeface="微软雅黑" panose="020B0503020204020204" charset="-122"/>
                <a:sym typeface="+mn-ea"/>
              </a:rPr>
              <a:t>纪要</a:t>
            </a:r>
            <a:endParaRPr lang="zh-CN" altLang="en-US" sz="3110">
              <a:latin typeface="微软雅黑" panose="020B0503020204020204" charset="-122"/>
              <a:ea typeface="微软雅黑" panose="020B0503020204020204" charset="-122"/>
              <a:cs typeface="微软雅黑" panose="020B0503020204020204" charset="-122"/>
              <a:sym typeface="+mn-ea"/>
            </a:endParaRPr>
          </a:p>
        </p:txBody>
      </p:sp>
      <p:sp>
        <p:nvSpPr>
          <p:cNvPr id="5" name="节编号"/>
          <p:cNvSpPr>
            <a:spLocks noGrp="1"/>
          </p:cNvSpPr>
          <p:nvPr>
            <p:ph type="body" sz="quarter" idx="13"/>
            <p:custDataLst>
              <p:tags r:id="rId2"/>
            </p:custDataLst>
          </p:nvPr>
        </p:nvSpPr>
        <p:spPr>
          <a:xfrm>
            <a:off x="3825240" y="38100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公务文书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672455" y="525272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800100" y="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第六节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决定与</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纪要</a:t>
            </a:r>
            <a:endPar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259840" y="3606165"/>
            <a:ext cx="2879090" cy="255143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了解决定与</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纪要的含义、种类、用途；</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决定的文体结构；</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3.</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掌握纪要的文体</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结构，能够写出规范的文书。</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42348" y="3724184"/>
            <a:ext cx="2452035" cy="1907778"/>
          </a:xfrm>
          <a:prstGeom prst="rect">
            <a:avLst/>
          </a:prstGeom>
          <a:noFill/>
        </p:spPr>
        <p:txBody>
          <a:bodyPr wrap="square" lIns="91440" tIns="45720" rIns="91440" bIns="45720" rtlCol="0" anchor="t" anchorCtr="0">
            <a:normAutofit lnSpcReduction="20000"/>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能撰写出合格的决定文书和纪要</a:t>
            </a: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文书。</a:t>
            </a: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37855" y="3724275"/>
            <a:ext cx="2980690" cy="2348230"/>
          </a:xfrm>
          <a:prstGeom prst="rect">
            <a:avLst/>
          </a:prstGeom>
          <a:noFill/>
        </p:spPr>
        <p:txBody>
          <a:bodyPr wrap="square" lIns="91440" tIns="45720" rIns="91440" bIns="45720" rtlCol="0" anchor="t" anchorCtr="0">
            <a:noAutofit/>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rPr>
              <a:t>强化规则意识，严守纪律。</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2154555" y="-215011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5" name="文本框 4"/>
          <p:cNvSpPr txBox="1"/>
          <p:nvPr/>
        </p:nvSpPr>
        <p:spPr>
          <a:xfrm>
            <a:off x="-4343400" y="-29444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6" name="文本框 5"/>
          <p:cNvSpPr txBox="1"/>
          <p:nvPr/>
        </p:nvSpPr>
        <p:spPr>
          <a:xfrm>
            <a:off x="-6532245" y="-375221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9724390" y="650430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9" name="文本框 8"/>
          <p:cNvSpPr txBox="1"/>
          <p:nvPr/>
        </p:nvSpPr>
        <p:spPr>
          <a:xfrm>
            <a:off x="11224260" y="775335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982028" y="1418908"/>
            <a:ext cx="5113338" cy="2747963"/>
          </a:xfrm>
          <a:solidFill>
            <a:schemeClr val="bg1">
              <a:lumMod val="95000"/>
            </a:schemeClr>
          </a:solidFill>
        </p:spPr>
        <p:txBody>
          <a:bodyPr vert="horz" wrap="square" lIns="91440" tIns="45720" rIns="91440" bIns="45720" numCol="1" rtlCol="0" anchor="t" anchorCtr="0" compatLnSpc="1">
            <a:normAutofit/>
          </a:bodyPr>
          <a:lstStyle/>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panose="05040102010807070707" pitchFamily="18" charset="2"/>
              <a:buChar char=""/>
              <a:defRPr/>
            </a:pPr>
            <a:endParaRPr kumimoji="0" lang="zh-CN" altLang="zh-CN" sz="1800" b="1" i="0" u="none" strike="noStrike" kern="1200" cap="none" spc="0" normalizeH="0" baseline="0" noProof="0" dirty="0">
              <a:ln>
                <a:noFill/>
              </a:ln>
              <a:solidFill>
                <a:srgbClr val="262634"/>
              </a:solidFill>
              <a:effectLst>
                <a:outerShdw blurRad="38100" dist="38100" dir="2700000" algn="tl">
                  <a:srgbClr val="C0C0C0"/>
                </a:outerShdw>
              </a:effectLst>
              <a:uLnTx/>
              <a:uFillTx/>
              <a:latin typeface="Times New Roman" panose="02020603050405020304" pitchFamily="18" charset="0"/>
              <a:ea typeface="+mn-ea"/>
              <a:cs typeface="+mn-cs"/>
            </a:endParaRPr>
          </a:p>
          <a:p>
            <a:pPr marL="342900" marR="0" lvl="0" indent="-342900" algn="ctr" defTabSz="457200" rtl="0" eaLnBrk="1" fontAlgn="auto" latinLnBrk="0" hangingPunct="1">
              <a:lnSpc>
                <a:spcPct val="100000"/>
              </a:lnSpc>
              <a:spcBef>
                <a:spcPts val="1000"/>
              </a:spcBef>
              <a:spcAft>
                <a:spcPts val="0"/>
              </a:spcAft>
              <a:buClr>
                <a:schemeClr val="accent1"/>
              </a:buClr>
              <a:buSzTx/>
              <a:buFontTx/>
              <a:buNone/>
              <a:defRPr/>
            </a:pPr>
            <a:r>
              <a:rPr kumimoji="0" lang="zh-CN" altLang="en-US" sz="32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rPr>
              <a:t>××省人民政府文件</a:t>
            </a:r>
            <a:endParaRPr kumimoji="0" lang="zh-CN" altLang="en-US" sz="32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endParaRPr>
          </a:p>
          <a:p>
            <a:pPr marL="342900" marR="0" lvl="0" indent="-342900" algn="ctr" defTabSz="457200" rtl="0" eaLnBrk="1" fontAlgn="auto" latinLnBrk="0" hangingPunct="1">
              <a:lnSpc>
                <a:spcPct val="100000"/>
              </a:lnSpc>
              <a:spcBef>
                <a:spcPts val="1000"/>
              </a:spcBef>
              <a:spcAft>
                <a:spcPts val="0"/>
              </a:spcAft>
              <a:buClr>
                <a:schemeClr val="accent1"/>
              </a:buClr>
              <a:buSzTx/>
              <a:buFontTx/>
              <a:buNone/>
              <a:defRPr/>
            </a:pPr>
            <a:r>
              <a:rPr lang="zh-CN" altLang="en-US" sz="3200" b="1" noProof="0" dirty="0">
                <a:ln>
                  <a:noFill/>
                </a:ln>
                <a:solidFill>
                  <a:srgbClr val="0000FF"/>
                </a:solidFill>
                <a:effectLst/>
                <a:uLnTx/>
                <a:uFillTx/>
                <a:latin typeface="微软雅黑" panose="020B0503020204020204" charset="-122"/>
                <a:ea typeface="微软雅黑" panose="020B0503020204020204" charset="-122"/>
                <a:sym typeface="+mn-ea"/>
              </a:rPr>
              <a:t>××</a:t>
            </a:r>
            <a:r>
              <a:rPr kumimoji="0" lang="zh-CN" altLang="en-US" sz="32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rPr>
              <a:t>市商业局文件</a:t>
            </a:r>
            <a:endParaRPr kumimoji="0" lang="zh-CN" altLang="en-US" sz="32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endParaRPr>
          </a:p>
          <a:p>
            <a:pPr marL="342900" marR="0" lvl="0" indent="-342900" algn="ctr" defTabSz="457200" rtl="0" eaLnBrk="1" fontAlgn="auto" latinLnBrk="0" hangingPunct="1">
              <a:lnSpc>
                <a:spcPct val="100000"/>
              </a:lnSpc>
              <a:spcBef>
                <a:spcPts val="1000"/>
              </a:spcBef>
              <a:spcAft>
                <a:spcPts val="0"/>
              </a:spcAft>
              <a:buClr>
                <a:schemeClr val="accent1"/>
              </a:buClr>
              <a:buSzTx/>
              <a:buFontTx/>
              <a:buNone/>
              <a:defRPr/>
            </a:pPr>
            <a:r>
              <a:rPr lang="zh-CN" altLang="en-US" sz="3200" b="1" noProof="0" dirty="0">
                <a:ln>
                  <a:noFill/>
                </a:ln>
                <a:solidFill>
                  <a:srgbClr val="0000FF"/>
                </a:solidFill>
                <a:effectLst/>
                <a:uLnTx/>
                <a:uFillTx/>
                <a:latin typeface="微软雅黑" panose="020B0503020204020204" charset="-122"/>
                <a:ea typeface="微软雅黑" panose="020B0503020204020204" charset="-122"/>
                <a:sym typeface="+mn-ea"/>
              </a:rPr>
              <a:t>××××</a:t>
            </a:r>
            <a:r>
              <a:rPr kumimoji="0" lang="zh-CN" altLang="en-US" sz="32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rPr>
              <a:t>职业学院文件</a:t>
            </a:r>
            <a:endParaRPr kumimoji="0" lang="zh-CN" altLang="en-US" sz="32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endParaRPr>
          </a:p>
        </p:txBody>
      </p:sp>
      <p:sp>
        <p:nvSpPr>
          <p:cNvPr id="2" name="Rectangle 3"/>
          <p:cNvSpPr txBox="1">
            <a:spLocks noChangeArrowheads="1"/>
          </p:cNvSpPr>
          <p:nvPr/>
        </p:nvSpPr>
        <p:spPr>
          <a:xfrm>
            <a:off x="6456363" y="1484313"/>
            <a:ext cx="5472113" cy="2747963"/>
          </a:xfrm>
          <a:prstGeom prst="rect">
            <a:avLst/>
          </a:prstGeom>
          <a:solidFill>
            <a:schemeClr val="bg1">
              <a:lumMod val="95000"/>
            </a:schemeClr>
          </a:solidFill>
        </p:spPr>
        <p:txBody>
          <a:bodyPr>
            <a:normAutofit/>
          </a:bodyPr>
          <a:lstStyle>
            <a:lvl1pPr marL="342900" indent="-342900" algn="l" defTabSz="457200" rtl="0" eaLnBrk="1" latinLnBrk="0" hangingPunct="1">
              <a:spcBef>
                <a:spcPts val="1000"/>
              </a:spcBef>
              <a:spcAft>
                <a:spcPts val="0"/>
              </a:spcAft>
              <a:buClr>
                <a:schemeClr val="accent1"/>
              </a:buClr>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panose="05040102010807070707" pitchFamily="18"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panose="05040102010807070707" pitchFamily="18"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panose="05040102010807070707" pitchFamily="18"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panose="05040102010807070707" pitchFamily="18"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panose="05040102010807070707" pitchFamily="18"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chemeClr val="accent1"/>
              </a:buClr>
              <a:buSzTx/>
              <a:buFont typeface="Wingdings 3" panose="05040102010807070707" pitchFamily="18" charset="2"/>
              <a:buChar char=""/>
              <a:defRPr/>
            </a:pPr>
            <a:endParaRPr kumimoji="0" lang="zh-CN" altLang="zh-CN" sz="1800" b="1" i="0" u="none" strike="noStrike" kern="1200" cap="none" spc="0" normalizeH="0" baseline="0" noProof="0" dirty="0">
              <a:ln>
                <a:noFill/>
              </a:ln>
              <a:solidFill>
                <a:srgbClr val="262634"/>
              </a:solidFill>
              <a:effectLst>
                <a:outerShdw blurRad="38100" dist="38100" dir="2700000" algn="tl">
                  <a:srgbClr val="C0C0C0"/>
                </a:outerShdw>
              </a:effectLst>
              <a:uLnTx/>
              <a:uFillTx/>
              <a:latin typeface="Times New Roman" panose="02020603050405020304" pitchFamily="18" charset="0"/>
              <a:ea typeface="+mn-ea"/>
              <a:cs typeface="+mn-cs"/>
            </a:endParaRPr>
          </a:p>
          <a:p>
            <a:pPr marL="342900" marR="0" lvl="0" indent="-342900" algn="ctr" defTabSz="457200" rtl="0" eaLnBrk="1" fontAlgn="auto" latinLnBrk="0" hangingPunct="1">
              <a:lnSpc>
                <a:spcPct val="150000"/>
              </a:lnSpc>
              <a:spcBef>
                <a:spcPts val="1000"/>
              </a:spcBef>
              <a:spcAft>
                <a:spcPts val="0"/>
              </a:spcAft>
              <a:buClr>
                <a:schemeClr val="accent1"/>
              </a:buClr>
              <a:buSzTx/>
              <a:buFontTx/>
              <a:buNone/>
              <a:defRPr/>
            </a:pPr>
            <a:r>
              <a:rPr lang="zh-CN" altLang="en-US" sz="3600" b="1" noProof="0" dirty="0">
                <a:ln>
                  <a:noFill/>
                </a:ln>
                <a:solidFill>
                  <a:srgbClr val="0000FF"/>
                </a:solidFill>
                <a:effectLst/>
                <a:uLnTx/>
                <a:uFillTx/>
                <a:latin typeface="微软雅黑" panose="020B0503020204020204" charset="-122"/>
                <a:ea typeface="微软雅黑" panose="020B0503020204020204" charset="-122"/>
                <a:sym typeface="+mn-ea"/>
              </a:rPr>
              <a:t>××</a:t>
            </a:r>
            <a:r>
              <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rPr>
              <a:t>省教育厅</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mn-ea"/>
              <a:cs typeface="+mn-cs"/>
            </a:endParaRPr>
          </a:p>
          <a:p>
            <a:pPr marL="342900" marR="0" lvl="0" indent="-342900" algn="ctr" defTabSz="457200" rtl="0" eaLnBrk="1" fontAlgn="auto" latinLnBrk="0" hangingPunct="1">
              <a:lnSpc>
                <a:spcPct val="150000"/>
              </a:lnSpc>
              <a:spcBef>
                <a:spcPts val="1000"/>
              </a:spcBef>
              <a:spcAft>
                <a:spcPts val="0"/>
              </a:spcAft>
              <a:buClr>
                <a:schemeClr val="accent1"/>
              </a:buClr>
              <a:buSzTx/>
              <a:buFontTx/>
              <a:buNone/>
              <a:defRPr/>
            </a:pPr>
            <a:r>
              <a:rPr lang="zh-CN" altLang="en-US" sz="3600" b="1" noProof="0" dirty="0">
                <a:ln>
                  <a:noFill/>
                </a:ln>
                <a:solidFill>
                  <a:srgbClr val="0000FF"/>
                </a:solidFill>
                <a:effectLst/>
                <a:uLnTx/>
                <a:uFillTx/>
                <a:latin typeface="微软雅黑" panose="020B0503020204020204" charset="-122"/>
                <a:ea typeface="微软雅黑" panose="020B0503020204020204" charset="-122"/>
                <a:sym typeface="+mn-ea"/>
              </a:rPr>
              <a:t>××××</a:t>
            </a:r>
            <a:r>
              <a:rPr kumimoji="0" lang="zh-CN" altLang="en-US" sz="36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职业学院教务处</a:t>
            </a:r>
            <a:endParaRPr kumimoji="0" lang="zh-CN" altLang="en-US" sz="36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sp>
        <p:nvSpPr>
          <p:cNvPr id="19458" name="Text Box 2"/>
          <p:cNvSpPr txBox="1">
            <a:spLocks noChangeArrowheads="1"/>
          </p:cNvSpPr>
          <p:nvPr/>
        </p:nvSpPr>
        <p:spPr bwMode="auto">
          <a:xfrm>
            <a:off x="762000" y="187325"/>
            <a:ext cx="1097280" cy="460375"/>
          </a:xfrm>
          <a:prstGeom prst="rect">
            <a:avLst/>
          </a:prstGeom>
          <a:noFill/>
          <a:ln w="9525">
            <a:noFill/>
            <a:miter lim="800000"/>
          </a:ln>
        </p:spPr>
        <p:txBody>
          <a:bodyPr wrap="none">
            <a:spAutoFit/>
          </a:bodyPr>
          <a:p>
            <a:pPr marR="0" defTabSz="914400" eaLnBrk="1" hangingPunct="1">
              <a:buClrTx/>
              <a:buSzTx/>
              <a:buFont typeface="Arial" panose="020B0604020202020204" pitchFamily="34" charset="0"/>
              <a:buNone/>
              <a:defRPr/>
            </a:pPr>
            <a:r>
              <a:rPr kumimoji="0" lang="zh-CN" altLang="en-US" sz="2400" b="1" kern="1200" cap="none" spc="0" normalizeH="0" baseline="0" noProof="0" dirty="0">
                <a:solidFill>
                  <a:schemeClr val="tx1"/>
                </a:solidFill>
                <a:effectLst/>
                <a:latin typeface="微软雅黑" panose="020B0503020204020204" charset="-122"/>
                <a:ea typeface="微软雅黑" panose="020B0503020204020204" charset="-122"/>
                <a:cs typeface="+mn-cs"/>
              </a:rPr>
              <a:t>【例】</a:t>
            </a:r>
            <a:endParaRPr kumimoji="0" lang="zh-CN" altLang="en-US" sz="2400" b="1"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330" y="452120"/>
            <a:ext cx="10968990" cy="1120140"/>
          </a:xfrm>
        </p:spPr>
        <p:txBody>
          <a:bodyPr wrap="square">
            <a:normAutofit fontScale="90000"/>
          </a:bodyPr>
          <a:lstStyle/>
          <a:p>
            <a:pPr algn="l"/>
            <a:b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br>
            <a: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t>第六节</a:t>
            </a:r>
            <a:r>
              <a:rPr lang="en-US" altLang="zh-CN" sz="4445">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445">
                <a:solidFill>
                  <a:schemeClr val="tx1"/>
                </a:solidFill>
                <a:latin typeface="微软雅黑" panose="020B0503020204020204" charset="-122"/>
                <a:ea typeface="微软雅黑" panose="020B0503020204020204" charset="-122"/>
                <a:cs typeface="微软雅黑" panose="020B0503020204020204" charset="-122"/>
                <a:sym typeface="+mn-ea"/>
              </a:rPr>
              <a:t>决定与纪要</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1539240" y="4147185"/>
            <a:ext cx="2940685" cy="1174750"/>
          </a:xfrm>
          <a:prstGeom prst="rect">
            <a:avLst/>
          </a:prstGeom>
          <a:noFill/>
        </p:spPr>
        <p:txBody>
          <a:bodyPr vert="horz" wrap="square" lIns="0" tIns="0" rIns="0" bIns="0" rtlCol="0" anchor="t" anchorCtr="0">
            <a:noAutofit/>
          </a:bodyPr>
          <a:p>
            <a:pPr indent="452755" algn="just">
              <a:lnSpc>
                <a:spcPct val="200000"/>
              </a:lnSpc>
            </a:pPr>
            <a:r>
              <a:rPr lang="zh-CN" altLang="en-US">
                <a:solidFill>
                  <a:schemeClr val="tx1"/>
                </a:solidFill>
                <a:latin typeface="微软雅黑" panose="020B0503020204020204" charset="-122"/>
                <a:ea typeface="微软雅黑" panose="020B0503020204020204" charset="-122"/>
                <a:sym typeface="+mn-ea"/>
              </a:rPr>
              <a:t>决定与</a:t>
            </a:r>
            <a:r>
              <a:rPr lang="zh-CN" altLang="en-US">
                <a:solidFill>
                  <a:schemeClr val="tx1"/>
                </a:solidFill>
                <a:latin typeface="微软雅黑" panose="020B0503020204020204" charset="-122"/>
                <a:ea typeface="微软雅黑" panose="020B0503020204020204" charset="-122"/>
                <a:sym typeface="+mn-ea"/>
              </a:rPr>
              <a:t>纪要的撰写</a:t>
            </a: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356475" y="2776855"/>
            <a:ext cx="4152265" cy="1174750"/>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决定与</a:t>
            </a: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纪要的文体结构及写作方法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
        <p:nvSpPr>
          <p:cNvPr id="2" name="文本框 1"/>
          <p:cNvSpPr txBox="1"/>
          <p:nvPr/>
        </p:nvSpPr>
        <p:spPr>
          <a:xfrm>
            <a:off x="13463270" y="784479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89305" y="1859280"/>
            <a:ext cx="10881360" cy="1979930"/>
          </a:xfrm>
          <a:prstGeom prst="rect">
            <a:avLst/>
          </a:prstGeom>
        </p:spPr>
        <p:txBody>
          <a:bodyPr vert="horz" wrap="square" lIns="0" tIns="0" rIns="0" bIns="0" rtlCol="0">
            <a:normAutofit fontScale="4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6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6000">
                <a:solidFill>
                  <a:schemeClr val="dk1"/>
                </a:solidFill>
                <a:latin typeface="微软雅黑" panose="020B0503020204020204" charset="-122"/>
                <a:ea typeface="微软雅黑" panose="020B0503020204020204" charset="-122"/>
                <a:cs typeface="微软雅黑" panose="020B0503020204020204" charset="-122"/>
              </a:rPr>
              <a:t>决定是对重要事项做出决策和部署、奖惩有关单位和人员、变更或者撤销下级机关不适当的决定事项时使用的行政公文。重要事项是指带有全局性或具有重大意义和影响的事项。</a:t>
            </a:r>
            <a:endParaRPr lang="zh-CN" altLang="en-US" sz="60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决定的概念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7" name="https://img8.file.cache.docer.com/storage/1733193788321381100/ebb55943820cd9b7e627b3a5316f50bc.png" descr="彩色文件夹堆叠"/>
          <p:cNvPicPr>
            <a:picLocks noChangeAspect="1"/>
          </p:cNvPicPr>
          <p:nvPr/>
        </p:nvPicPr>
        <p:blipFill>
          <a:blip r:embed="rId3"/>
          <a:stretch>
            <a:fillRect/>
          </a:stretch>
        </p:blipFill>
        <p:spPr>
          <a:xfrm>
            <a:off x="10542905" y="5230495"/>
            <a:ext cx="1518920" cy="1627505"/>
          </a:xfrm>
          <a:prstGeom prst="rect">
            <a:avLst/>
          </a:prstGeom>
        </p:spPr>
      </p:pic>
    </p:spTree>
    <p:custDataLst>
      <p:tags r:id="rId4"/>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（二）决定的种类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29" name="https://img8.file.cache.docer.com/storage/1733140769326149900/73840323e92a4b5a5a0314abbb5cc465.png" descr="铅笔和尺子"/>
          <p:cNvPicPr>
            <a:picLocks noChangeAspect="1"/>
          </p:cNvPicPr>
          <p:nvPr/>
        </p:nvPicPr>
        <p:blipFill>
          <a:blip r:embed="rId3"/>
          <a:stretch>
            <a:fillRect/>
          </a:stretch>
        </p:blipFill>
        <p:spPr>
          <a:xfrm>
            <a:off x="10827385" y="5147945"/>
            <a:ext cx="1364615" cy="1822450"/>
          </a:xfrm>
          <a:prstGeom prst="rect">
            <a:avLst/>
          </a:prstGeom>
        </p:spPr>
      </p:pic>
      <p:sp>
        <p:nvSpPr>
          <p:cNvPr id="4" name="单圆角矩形 5"/>
          <p:cNvSpPr/>
          <p:nvPr>
            <p:custDataLst>
              <p:tags r:id="rId4"/>
            </p:custDataLst>
          </p:nvPr>
        </p:nvSpPr>
        <p:spPr>
          <a:xfrm>
            <a:off x="690563" y="1806297"/>
            <a:ext cx="5135214" cy="1467658"/>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5" name="矩形 4"/>
          <p:cNvSpPr/>
          <p:nvPr>
            <p:custDataLst>
              <p:tags r:id="rId5"/>
            </p:custDataLst>
          </p:nvPr>
        </p:nvSpPr>
        <p:spPr>
          <a:xfrm>
            <a:off x="1288168" y="1996184"/>
            <a:ext cx="4430916" cy="395016"/>
          </a:xfrm>
          <a:prstGeom prst="rect">
            <a:avLst/>
          </a:prstGeom>
          <a:noFill/>
        </p:spPr>
        <p:txBody>
          <a:bodyPr wrap="square" lIns="0" tIns="0" rIns="0" bIns="0" rtlCol="0" anchor="b">
            <a:noAutofit/>
          </a:bodyPr>
          <a:p>
            <a:pPr>
              <a:spcBef>
                <a:spcPct val="0"/>
              </a:spcBef>
              <a:spcAft>
                <a:spcPct val="0"/>
              </a:spcAft>
            </a:pPr>
            <a:r>
              <a:rPr lang="en-US" altLang="zh-CN" sz="2000" b="1">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法规性决定</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6"/>
            </p:custDataLst>
          </p:nvPr>
        </p:nvSpPr>
        <p:spPr>
          <a:xfrm>
            <a:off x="1288168" y="2395011"/>
            <a:ext cx="4430916" cy="878943"/>
          </a:xfrm>
          <a:prstGeom prst="rect">
            <a:avLst/>
          </a:prstGeom>
          <a:noFill/>
        </p:spPr>
        <p:txBody>
          <a:bodyPr wrap="square" lIns="0" tIns="0" rIns="0" bIns="0" rtlCol="0" anchor="t" anchorCtr="0">
            <a:noAutofit/>
          </a:bodyPr>
          <a:p>
            <a:pPr>
              <a:lnSpc>
                <a:spcPct val="120000"/>
              </a:lnSpc>
              <a:spcBef>
                <a:spcPct val="0"/>
              </a:spcBef>
              <a:spcAft>
                <a:spcPct val="0"/>
              </a:spcAft>
            </a:pPr>
            <a:r>
              <a:rPr lang="zh-CN" altLang="en-US" sz="1600">
                <a:solidFill>
                  <a:srgbClr val="333333"/>
                </a:solidFill>
                <a:latin typeface="微软雅黑" panose="020B0503020204020204" charset="-122"/>
                <a:ea typeface="微软雅黑" panose="020B0503020204020204" charset="-122"/>
                <a:cs typeface="微软雅黑" panose="020B0503020204020204" charset="-122"/>
              </a:rPr>
              <a:t>法规性决定用于发布权力机关制定、修订或试行的法律文件以及由政府部门制定的行政法规。</a:t>
            </a:r>
            <a:endParaRPr lang="zh-CN" altLang="en-US" sz="160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3" name="圆角矩形 19"/>
          <p:cNvSpPr/>
          <p:nvPr>
            <p:custDataLst>
              <p:tags r:id="rId7"/>
            </p:custDataLst>
          </p:nvPr>
        </p:nvSpPr>
        <p:spPr>
          <a:xfrm rot="5400000">
            <a:off x="692468" y="1994279"/>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 name="燕尾形 20"/>
          <p:cNvSpPr/>
          <p:nvPr>
            <p:custDataLst>
              <p:tags r:id="rId8"/>
            </p:custDataLst>
          </p:nvPr>
        </p:nvSpPr>
        <p:spPr>
          <a:xfrm>
            <a:off x="853142" y="2128915"/>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9" name="单圆角矩形 5"/>
          <p:cNvSpPr/>
          <p:nvPr>
            <p:custDataLst>
              <p:tags r:id="rId9"/>
            </p:custDataLst>
          </p:nvPr>
        </p:nvSpPr>
        <p:spPr>
          <a:xfrm>
            <a:off x="6366225" y="1806297"/>
            <a:ext cx="5135214" cy="1467658"/>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0" name="矩形 19"/>
          <p:cNvSpPr/>
          <p:nvPr>
            <p:custDataLst>
              <p:tags r:id="rId10"/>
            </p:custDataLst>
          </p:nvPr>
        </p:nvSpPr>
        <p:spPr>
          <a:xfrm>
            <a:off x="6963830" y="1996184"/>
            <a:ext cx="4430915" cy="395016"/>
          </a:xfrm>
          <a:prstGeom prst="rect">
            <a:avLst/>
          </a:prstGeom>
          <a:noFill/>
        </p:spPr>
        <p:txBody>
          <a:bodyPr wrap="square" lIns="0" tIns="0" rIns="0" bIns="0" rtlCol="0" anchor="b">
            <a:noAutofit/>
          </a:bodyPr>
          <a:p>
            <a:pPr>
              <a:spcBef>
                <a:spcPct val="0"/>
              </a:spcBef>
              <a:spcAft>
                <a:spcPct val="0"/>
              </a:spcAft>
            </a:pP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2.</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指挥性决定</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1"/>
            </p:custDataLst>
          </p:nvPr>
        </p:nvSpPr>
        <p:spPr>
          <a:xfrm>
            <a:off x="6963830" y="2395011"/>
            <a:ext cx="4430915" cy="878943"/>
          </a:xfrm>
          <a:prstGeom prst="rect">
            <a:avLst/>
          </a:prstGeom>
          <a:noFill/>
        </p:spPr>
        <p:txBody>
          <a:bodyPr wrap="square" lIns="0" tIns="0" rIns="0" bIns="0" rtlCol="0" anchor="t" anchorCtr="0">
            <a:noAutofit/>
          </a:bodyPr>
          <a:p>
            <a:pPr>
              <a:lnSpc>
                <a:spcPct val="120000"/>
              </a:lnSpc>
              <a:spcBef>
                <a:spcPct val="0"/>
              </a:spcBef>
              <a:spcAft>
                <a:spcPct val="0"/>
              </a:spcAft>
            </a:pPr>
            <a:r>
              <a:rPr lang="zh-CN" altLang="en-US" sz="1600" dirty="0">
                <a:solidFill>
                  <a:srgbClr val="333333"/>
                </a:solidFill>
                <a:latin typeface="微软雅黑" panose="020B0503020204020204" charset="-122"/>
                <a:ea typeface="微软雅黑" panose="020B0503020204020204" charset="-122"/>
                <a:cs typeface="+mn-ea"/>
              </a:rPr>
              <a:t>指挥性决定用于对某个问题、某种事项、某种行动进行决策的指挥性公文。</a:t>
            </a:r>
            <a:endParaRPr lang="zh-CN" altLang="en-US" sz="1600" dirty="0">
              <a:solidFill>
                <a:srgbClr val="333333"/>
              </a:solidFill>
              <a:latin typeface="微软雅黑" panose="020B0503020204020204" charset="-122"/>
              <a:ea typeface="微软雅黑" panose="020B0503020204020204" charset="-122"/>
              <a:cs typeface="+mn-ea"/>
            </a:endParaRPr>
          </a:p>
        </p:txBody>
      </p:sp>
      <p:sp>
        <p:nvSpPr>
          <p:cNvPr id="22" name="圆角矩形 19"/>
          <p:cNvSpPr/>
          <p:nvPr>
            <p:custDataLst>
              <p:tags r:id="rId12"/>
            </p:custDataLst>
          </p:nvPr>
        </p:nvSpPr>
        <p:spPr>
          <a:xfrm rot="5400000">
            <a:off x="6368130" y="1994279"/>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3" name="燕尾形 20"/>
          <p:cNvSpPr/>
          <p:nvPr>
            <p:custDataLst>
              <p:tags r:id="rId13"/>
            </p:custDataLst>
          </p:nvPr>
        </p:nvSpPr>
        <p:spPr>
          <a:xfrm>
            <a:off x="6528169" y="2128915"/>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24" name="单圆角矩形 5"/>
          <p:cNvSpPr/>
          <p:nvPr>
            <p:custDataLst>
              <p:tags r:id="rId14"/>
            </p:custDataLst>
          </p:nvPr>
        </p:nvSpPr>
        <p:spPr>
          <a:xfrm>
            <a:off x="690563" y="3439709"/>
            <a:ext cx="5135214" cy="1467658"/>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8" name="矩形 27"/>
          <p:cNvSpPr/>
          <p:nvPr>
            <p:custDataLst>
              <p:tags r:id="rId15"/>
            </p:custDataLst>
          </p:nvPr>
        </p:nvSpPr>
        <p:spPr>
          <a:xfrm>
            <a:off x="1288168" y="3629596"/>
            <a:ext cx="4430916" cy="395016"/>
          </a:xfrm>
          <a:prstGeom prst="rect">
            <a:avLst/>
          </a:prstGeom>
          <a:noFill/>
        </p:spPr>
        <p:txBody>
          <a:bodyPr wrap="square" lIns="0" tIns="0" rIns="0" bIns="0" rtlCol="0" anchor="b">
            <a:noAutofit/>
          </a:bodyPr>
          <a:p>
            <a:pPr>
              <a:spcBef>
                <a:spcPct val="0"/>
              </a:spcBef>
              <a:spcAft>
                <a:spcPct val="0"/>
              </a:spcAft>
            </a:pPr>
            <a:r>
              <a:rPr lang="en-US" altLang="zh-CN" sz="2000" b="1">
                <a:solidFill>
                  <a:schemeClr val="accent1"/>
                </a:solidFill>
                <a:latin typeface="微软雅黑" panose="020B0503020204020204" charset="-122"/>
                <a:ea typeface="微软雅黑" panose="020B0503020204020204" charset="-122"/>
                <a:cs typeface="微软雅黑" panose="020B0503020204020204" charset="-122"/>
              </a:rPr>
              <a:t>3.</a:t>
            </a: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知照性决定</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16"/>
            </p:custDataLst>
          </p:nvPr>
        </p:nvSpPr>
        <p:spPr>
          <a:xfrm>
            <a:off x="1288168" y="4028423"/>
            <a:ext cx="4430916" cy="878943"/>
          </a:xfrm>
          <a:prstGeom prst="rect">
            <a:avLst/>
          </a:prstGeom>
          <a:noFill/>
        </p:spPr>
        <p:txBody>
          <a:bodyPr wrap="square" lIns="0" tIns="0" rIns="0" bIns="0" rtlCol="0" anchor="t" anchorCtr="0">
            <a:noAutofit/>
          </a:bodyPr>
          <a:p>
            <a:pPr>
              <a:lnSpc>
                <a:spcPct val="120000"/>
              </a:lnSpc>
              <a:spcBef>
                <a:spcPct val="0"/>
              </a:spcBef>
              <a:spcAft>
                <a:spcPct val="0"/>
              </a:spcAft>
            </a:pPr>
            <a:r>
              <a:rPr lang="zh-CN" altLang="en-US" sz="1600">
                <a:solidFill>
                  <a:srgbClr val="333333"/>
                </a:solidFill>
                <a:latin typeface="微软雅黑" panose="020B0503020204020204" charset="-122"/>
                <a:ea typeface="微软雅黑" panose="020B0503020204020204" charset="-122"/>
                <a:cs typeface="微软雅黑" panose="020B0503020204020204" charset="-122"/>
              </a:rPr>
              <a:t>知照性决定用于知照重大事项，即不要求受文单位具体办什么事，只需要受文单位</a:t>
            </a:r>
            <a:r>
              <a:rPr lang="en-US" altLang="zh-CN" sz="160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1600">
                <a:solidFill>
                  <a:srgbClr val="333333"/>
                </a:solidFill>
                <a:latin typeface="微软雅黑" panose="020B0503020204020204" charset="-122"/>
                <a:ea typeface="微软雅黑" panose="020B0503020204020204" charset="-122"/>
                <a:cs typeface="微软雅黑" panose="020B0503020204020204" charset="-122"/>
              </a:rPr>
              <a:t>知晓。</a:t>
            </a:r>
            <a:endParaRPr lang="zh-CN" altLang="en-US" sz="160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30" name="圆角矩形 19"/>
          <p:cNvSpPr/>
          <p:nvPr>
            <p:custDataLst>
              <p:tags r:id="rId17"/>
            </p:custDataLst>
          </p:nvPr>
        </p:nvSpPr>
        <p:spPr>
          <a:xfrm rot="5400000">
            <a:off x="692468" y="3627691"/>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1" name="燕尾形 20"/>
          <p:cNvSpPr/>
          <p:nvPr>
            <p:custDataLst>
              <p:tags r:id="rId18"/>
            </p:custDataLst>
          </p:nvPr>
        </p:nvSpPr>
        <p:spPr>
          <a:xfrm>
            <a:off x="853142" y="3762327"/>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80" name="单圆角矩形 5"/>
          <p:cNvSpPr/>
          <p:nvPr>
            <p:custDataLst>
              <p:tags r:id="rId19"/>
            </p:custDataLst>
          </p:nvPr>
        </p:nvSpPr>
        <p:spPr>
          <a:xfrm>
            <a:off x="6366225" y="3439709"/>
            <a:ext cx="5135214" cy="1467658"/>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2" name="矩形 31"/>
          <p:cNvSpPr/>
          <p:nvPr>
            <p:custDataLst>
              <p:tags r:id="rId20"/>
            </p:custDataLst>
          </p:nvPr>
        </p:nvSpPr>
        <p:spPr>
          <a:xfrm>
            <a:off x="6963830" y="3629596"/>
            <a:ext cx="4430915" cy="395016"/>
          </a:xfrm>
          <a:prstGeom prst="rect">
            <a:avLst/>
          </a:prstGeom>
          <a:noFill/>
        </p:spPr>
        <p:txBody>
          <a:bodyPr wrap="square" lIns="0" tIns="0" rIns="0" bIns="0" rtlCol="0" anchor="b">
            <a:noAutofit/>
          </a:bodyPr>
          <a:p>
            <a:pPr>
              <a:spcBef>
                <a:spcPct val="0"/>
              </a:spcBef>
              <a:spcAft>
                <a:spcPct val="0"/>
              </a:spcAft>
            </a:pPr>
            <a:r>
              <a:rPr lang="en-US" altLang="zh-CN" sz="2200" b="1">
                <a:solidFill>
                  <a:schemeClr val="accent2"/>
                </a:solidFill>
                <a:latin typeface="微软雅黑" panose="020B0503020204020204" charset="-122"/>
                <a:ea typeface="微软雅黑" panose="020B0503020204020204" charset="-122"/>
                <a:cs typeface="微软雅黑" panose="020B0503020204020204" charset="-122"/>
              </a:rPr>
              <a:t>4.</a:t>
            </a:r>
            <a:r>
              <a:rPr lang="zh-CN" altLang="en-US" sz="2200" b="1">
                <a:solidFill>
                  <a:schemeClr val="accent2"/>
                </a:solidFill>
                <a:latin typeface="微软雅黑" panose="020B0503020204020204" charset="-122"/>
                <a:ea typeface="微软雅黑" panose="020B0503020204020204" charset="-122"/>
                <a:cs typeface="微软雅黑" panose="020B0503020204020204" charset="-122"/>
              </a:rPr>
              <a:t>奖惩性决定</a:t>
            </a:r>
            <a:endParaRPr lang="zh-CN" altLang="en-US" sz="22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3" name="矩形 32"/>
          <p:cNvSpPr/>
          <p:nvPr>
            <p:custDataLst>
              <p:tags r:id="rId21"/>
            </p:custDataLst>
          </p:nvPr>
        </p:nvSpPr>
        <p:spPr>
          <a:xfrm>
            <a:off x="6963830" y="4028423"/>
            <a:ext cx="4430915" cy="878943"/>
          </a:xfrm>
          <a:prstGeom prst="rect">
            <a:avLst/>
          </a:prstGeom>
          <a:noFill/>
        </p:spPr>
        <p:txBody>
          <a:bodyPr wrap="square" lIns="0" tIns="0" rIns="0" bIns="0" rtlCol="0" anchor="t" anchorCtr="0">
            <a:noAutofit/>
          </a:bodyPr>
          <a:p>
            <a:pPr>
              <a:lnSpc>
                <a:spcPct val="120000"/>
              </a:lnSpc>
              <a:spcBef>
                <a:spcPct val="0"/>
              </a:spcBef>
              <a:spcAft>
                <a:spcPct val="0"/>
              </a:spcAft>
            </a:pPr>
            <a:r>
              <a:rPr lang="zh-CN" altLang="en-US" sz="1600">
                <a:solidFill>
                  <a:srgbClr val="333333"/>
                </a:solidFill>
                <a:latin typeface="微软雅黑" panose="020B0503020204020204" charset="-122"/>
                <a:ea typeface="微软雅黑" panose="020B0503020204020204" charset="-122"/>
                <a:cs typeface="+mn-ea"/>
              </a:rPr>
              <a:t>奖惩性决定用于表彰或处分有关人员。</a:t>
            </a:r>
            <a:endParaRPr lang="zh-CN" altLang="en-US" sz="1600">
              <a:solidFill>
                <a:srgbClr val="333333"/>
              </a:solidFill>
              <a:latin typeface="微软雅黑" panose="020B0503020204020204" charset="-122"/>
              <a:ea typeface="微软雅黑" panose="020B0503020204020204" charset="-122"/>
              <a:cs typeface="+mn-ea"/>
            </a:endParaRPr>
          </a:p>
        </p:txBody>
      </p:sp>
      <p:sp>
        <p:nvSpPr>
          <p:cNvPr id="83" name="圆角矩形 19"/>
          <p:cNvSpPr/>
          <p:nvPr>
            <p:custDataLst>
              <p:tags r:id="rId22"/>
            </p:custDataLst>
          </p:nvPr>
        </p:nvSpPr>
        <p:spPr>
          <a:xfrm rot="5400000">
            <a:off x="6368130" y="3627691"/>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4" name="燕尾形 20"/>
          <p:cNvSpPr/>
          <p:nvPr>
            <p:custDataLst>
              <p:tags r:id="rId23"/>
            </p:custDataLst>
          </p:nvPr>
        </p:nvSpPr>
        <p:spPr>
          <a:xfrm>
            <a:off x="6528804" y="3762327"/>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98" name="单圆角矩形 5"/>
          <p:cNvSpPr/>
          <p:nvPr>
            <p:custDataLst>
              <p:tags r:id="rId24"/>
            </p:custDataLst>
          </p:nvPr>
        </p:nvSpPr>
        <p:spPr>
          <a:xfrm>
            <a:off x="690563" y="5073756"/>
            <a:ext cx="5135214" cy="1467658"/>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4" name="矩形 33"/>
          <p:cNvSpPr/>
          <p:nvPr>
            <p:custDataLst>
              <p:tags r:id="rId25"/>
            </p:custDataLst>
          </p:nvPr>
        </p:nvSpPr>
        <p:spPr>
          <a:xfrm>
            <a:off x="1288168" y="5263643"/>
            <a:ext cx="4430916" cy="395016"/>
          </a:xfrm>
          <a:prstGeom prst="rect">
            <a:avLst/>
          </a:prstGeom>
          <a:noFill/>
        </p:spPr>
        <p:txBody>
          <a:bodyPr wrap="square" lIns="0" tIns="0" rIns="0" bIns="0" rtlCol="0" anchor="b">
            <a:noAutofit/>
          </a:bodyPr>
          <a:p>
            <a:pPr>
              <a:spcBef>
                <a:spcPct val="0"/>
              </a:spcBef>
              <a:spcAft>
                <a:spcPct val="0"/>
              </a:spcAft>
            </a:pPr>
            <a:r>
              <a:rPr lang="en-US" altLang="zh-CN" sz="2000" b="1">
                <a:solidFill>
                  <a:schemeClr val="accent1"/>
                </a:solidFill>
                <a:latin typeface="微软雅黑" panose="020B0503020204020204" charset="-122"/>
                <a:ea typeface="微软雅黑" panose="020B0503020204020204" charset="-122"/>
                <a:cs typeface="微软雅黑" panose="020B0503020204020204" charset="-122"/>
              </a:rPr>
              <a:t>5.</a:t>
            </a: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变更性决定</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5" name="矩形 34"/>
          <p:cNvSpPr/>
          <p:nvPr>
            <p:custDataLst>
              <p:tags r:id="rId26"/>
            </p:custDataLst>
          </p:nvPr>
        </p:nvSpPr>
        <p:spPr>
          <a:xfrm>
            <a:off x="1288168" y="5662470"/>
            <a:ext cx="4430916" cy="878943"/>
          </a:xfrm>
          <a:prstGeom prst="rect">
            <a:avLst/>
          </a:prstGeom>
          <a:noFill/>
        </p:spPr>
        <p:txBody>
          <a:bodyPr wrap="square" lIns="0" tIns="0" rIns="0" bIns="0" rtlCol="0" anchor="t" anchorCtr="0">
            <a:noAutofit/>
          </a:bodyPr>
          <a:p>
            <a:pPr>
              <a:lnSpc>
                <a:spcPct val="120000"/>
              </a:lnSpc>
              <a:spcBef>
                <a:spcPct val="0"/>
              </a:spcBef>
              <a:spcAft>
                <a:spcPct val="0"/>
              </a:spcAft>
            </a:pPr>
            <a:r>
              <a:rPr lang="zh-CN" altLang="en-US" sz="1600">
                <a:solidFill>
                  <a:srgbClr val="333333"/>
                </a:solidFill>
                <a:latin typeface="微软雅黑" panose="020B0503020204020204" charset="-122"/>
                <a:ea typeface="微软雅黑" panose="020B0503020204020204" charset="-122"/>
                <a:cs typeface="+mn-ea"/>
              </a:rPr>
              <a:t>变更性决定用于变更或者撤销下级机关不适当的决定事项。</a:t>
            </a:r>
            <a:endParaRPr lang="zh-CN" altLang="en-US" sz="1600">
              <a:solidFill>
                <a:srgbClr val="333333"/>
              </a:solidFill>
              <a:latin typeface="微软雅黑" panose="020B0503020204020204" charset="-122"/>
              <a:ea typeface="微软雅黑" panose="020B0503020204020204" charset="-122"/>
              <a:cs typeface="+mn-ea"/>
            </a:endParaRPr>
          </a:p>
        </p:txBody>
      </p:sp>
      <p:sp>
        <p:nvSpPr>
          <p:cNvPr id="101" name="圆角矩形 19"/>
          <p:cNvSpPr/>
          <p:nvPr>
            <p:custDataLst>
              <p:tags r:id="rId27"/>
            </p:custDataLst>
          </p:nvPr>
        </p:nvSpPr>
        <p:spPr>
          <a:xfrm rot="5400000">
            <a:off x="693103" y="5261738"/>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102" name="燕尾形 20"/>
          <p:cNvSpPr/>
          <p:nvPr>
            <p:custDataLst>
              <p:tags r:id="rId28"/>
            </p:custDataLst>
          </p:nvPr>
        </p:nvSpPr>
        <p:spPr>
          <a:xfrm>
            <a:off x="853142" y="5396374"/>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29"/>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01370" y="1015365"/>
            <a:ext cx="10330815" cy="108839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决定的文体结构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弧形 2"/>
          <p:cNvSpPr/>
          <p:nvPr>
            <p:custDataLst>
              <p:tags r:id="rId3"/>
            </p:custDataLst>
          </p:nvPr>
        </p:nvSpPr>
        <p:spPr>
          <a:xfrm>
            <a:off x="6809289" y="2011965"/>
            <a:ext cx="2835226" cy="2835226"/>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4" name="弧形 3"/>
          <p:cNvSpPr/>
          <p:nvPr>
            <p:custDataLst>
              <p:tags r:id="rId4"/>
            </p:custDataLst>
          </p:nvPr>
        </p:nvSpPr>
        <p:spPr>
          <a:xfrm>
            <a:off x="2631282" y="2011965"/>
            <a:ext cx="2835226" cy="2835226"/>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25" name="椭圆 24"/>
          <p:cNvSpPr/>
          <p:nvPr>
            <p:custDataLst>
              <p:tags r:id="rId5"/>
            </p:custDataLst>
          </p:nvPr>
        </p:nvSpPr>
        <p:spPr>
          <a:xfrm>
            <a:off x="7051433" y="2237252"/>
            <a:ext cx="2384347" cy="2384347"/>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chemeClr val="tx1"/>
                </a:solidFill>
                <a:latin typeface="微软雅黑" panose="020B0503020204020204" charset="-122"/>
                <a:ea typeface="微软雅黑" panose="020B0503020204020204" charset="-122"/>
              </a:rPr>
              <a:t>落款</a:t>
            </a:r>
            <a:endParaRPr lang="zh-CN" altLang="zh-CN" sz="2400">
              <a:solidFill>
                <a:schemeClr val="tx1"/>
              </a:solidFill>
              <a:latin typeface="微软雅黑" panose="020B0503020204020204" charset="-122"/>
              <a:ea typeface="微软雅黑" panose="020B0503020204020204" charset="-122"/>
            </a:endParaRPr>
          </a:p>
        </p:txBody>
      </p:sp>
      <p:sp>
        <p:nvSpPr>
          <p:cNvPr id="26" name="椭圆 25"/>
          <p:cNvSpPr/>
          <p:nvPr>
            <p:custDataLst>
              <p:tags r:id="rId6"/>
            </p:custDataLst>
          </p:nvPr>
        </p:nvSpPr>
        <p:spPr>
          <a:xfrm>
            <a:off x="7364598" y="2284724"/>
            <a:ext cx="321588" cy="321588"/>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 name="椭圆 7"/>
          <p:cNvSpPr/>
          <p:nvPr>
            <p:custDataLst>
              <p:tags r:id="rId7"/>
            </p:custDataLst>
          </p:nvPr>
        </p:nvSpPr>
        <p:spPr>
          <a:xfrm>
            <a:off x="4950390" y="2237252"/>
            <a:ext cx="2384347" cy="2384347"/>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正文</a:t>
            </a:r>
            <a:endParaRPr lang="zh-CN" altLang="en-US" sz="2400">
              <a:solidFill>
                <a:srgbClr val="FFFFFF"/>
              </a:solidFill>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5264321" y="2284724"/>
            <a:ext cx="321588" cy="321588"/>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椭圆 5"/>
          <p:cNvSpPr/>
          <p:nvPr>
            <p:custDataLst>
              <p:tags r:id="rId9"/>
            </p:custDataLst>
          </p:nvPr>
        </p:nvSpPr>
        <p:spPr>
          <a:xfrm>
            <a:off x="2849347" y="2237252"/>
            <a:ext cx="2384347" cy="2384347"/>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9" name="椭圆 8"/>
          <p:cNvSpPr/>
          <p:nvPr>
            <p:custDataLst>
              <p:tags r:id="rId10"/>
            </p:custDataLst>
          </p:nvPr>
        </p:nvSpPr>
        <p:spPr>
          <a:xfrm>
            <a:off x="3164044" y="2284724"/>
            <a:ext cx="321588" cy="321588"/>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675640"/>
            <a:ext cx="10330815" cy="75311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决定的文体结构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925" y="1649730"/>
            <a:ext cx="11504295" cy="253047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881235" y="1887855"/>
            <a:ext cx="1984375" cy="2132965"/>
          </a:xfrm>
          <a:prstGeom prst="rect">
            <a:avLst/>
          </a:prstGeom>
        </p:spPr>
      </p:pic>
      <p:sp>
        <p:nvSpPr>
          <p:cNvPr id="3" name="文本框 2"/>
          <p:cNvSpPr txBox="1"/>
          <p:nvPr/>
        </p:nvSpPr>
        <p:spPr>
          <a:xfrm>
            <a:off x="775335" y="1823720"/>
            <a:ext cx="8199755" cy="226187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5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决定的文体结构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925" y="1649730"/>
            <a:ext cx="11504295" cy="256476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892030" y="1721485"/>
            <a:ext cx="1973580" cy="2227580"/>
          </a:xfrm>
          <a:prstGeom prst="rect">
            <a:avLst/>
          </a:prstGeom>
        </p:spPr>
      </p:pic>
      <p:sp>
        <p:nvSpPr>
          <p:cNvPr id="3" name="文本框 2"/>
          <p:cNvSpPr txBox="1"/>
          <p:nvPr/>
        </p:nvSpPr>
        <p:spPr>
          <a:xfrm>
            <a:off x="652780" y="1721485"/>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dk1">
                    <a:lumMod val="85000"/>
                    <a:lumOff val="15000"/>
                  </a:schemeClr>
                </a:solidFill>
                <a:latin typeface="微软雅黑" panose="020B0503020204020204" charset="-122"/>
                <a:ea typeface="微软雅黑" panose="020B0503020204020204" charset="-122"/>
                <a:cs typeface="+mn-ea"/>
                <a:sym typeface="+mn-ea"/>
              </a:rPr>
              <a:t>决定正文一般按照先缘由、后事项、再结尾的顺序写作。</a:t>
            </a:r>
            <a:endParaRPr lang="zh-CN" altLang="en-US" sz="2400" dirty="0">
              <a:solidFill>
                <a:schemeClr val="dk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44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323850"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决定的文体结构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652780" y="1721485"/>
            <a:ext cx="8199755" cy="3172460"/>
          </a:xfrm>
          <a:prstGeom prst="rect">
            <a:avLst/>
          </a:prstGeom>
          <a:noFill/>
        </p:spPr>
        <p:txBody>
          <a:bodyPr wrap="square" rtlCol="0">
            <a:normAutofit lnSpcReduction="10000"/>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50000"/>
              </a:lnSpc>
              <a:spcBef>
                <a:spcPts val="0"/>
              </a:spcBef>
              <a:spcAft>
                <a:spcPts val="0"/>
              </a:spcAft>
              <a:buSzPct val="100000"/>
            </a:pPr>
            <a:r>
              <a:rPr lang="zh-CN" altLang="en-US" sz="2400">
                <a:solidFill>
                  <a:schemeClr val="dk1">
                    <a:lumMod val="85000"/>
                    <a:lumOff val="15000"/>
                  </a:schemeClr>
                </a:solidFill>
                <a:latin typeface="微软雅黑" panose="020B0503020204020204" charset="-122"/>
                <a:ea typeface="微软雅黑" panose="020B0503020204020204" charset="-122"/>
                <a:cs typeface="+mn-ea"/>
                <a:sym typeface="+mn-ea"/>
              </a:rPr>
              <a:t>在正文右下方写明发文机关名称。如果标题已有发文机关名称，落款处则可省略。若是会议通过的决定，日期须用圆括号置于标题之下；若是领导机关的决定，日期一般放在发文机关名称之下。</a:t>
            </a:r>
            <a:endParaRPr lang="zh-CN" altLang="en-US" sz="2400">
              <a:solidFill>
                <a:schemeClr val="dk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决定</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决定的写作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矩形: 圆角 2"/>
          <p:cNvSpPr/>
          <p:nvPr>
            <p:custDataLst>
              <p:tags r:id="rId3"/>
            </p:custDataLst>
          </p:nvPr>
        </p:nvSpPr>
        <p:spPr>
          <a:xfrm>
            <a:off x="681990" y="2311416"/>
            <a:ext cx="3233664" cy="310843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4"/>
            </p:custDataLst>
          </p:nvPr>
        </p:nvSpPr>
        <p:spPr>
          <a:xfrm>
            <a:off x="946785" y="3545840"/>
            <a:ext cx="2705735" cy="1871980"/>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在做出决定时，对所决定的事项，要充分贯彻落实党和国家的路线方针、政策和法律法规，同时要坚持一切从实际出发，结合本地区实际情况。</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0" name="圆角矩形 59"/>
          <p:cNvSpPr/>
          <p:nvPr>
            <p:custDataLst>
              <p:tags r:id="rId5"/>
            </p:custDataLst>
          </p:nvPr>
        </p:nvSpPr>
        <p:spPr>
          <a:xfrm>
            <a:off x="947065" y="1874074"/>
            <a:ext cx="694790" cy="68080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0" name="矩形 9"/>
          <p:cNvSpPr/>
          <p:nvPr>
            <p:custDataLst>
              <p:tags r:id="rId6"/>
            </p:custDataLst>
          </p:nvPr>
        </p:nvSpPr>
        <p:spPr>
          <a:xfrm>
            <a:off x="950244" y="2730324"/>
            <a:ext cx="2706692" cy="455777"/>
          </a:xfrm>
          <a:prstGeom prst="rect">
            <a:avLst/>
          </a:prstGeom>
          <a:noFill/>
        </p:spPr>
        <p:txBody>
          <a:bodyPr wrap="square" lIns="0" tIns="0" rIns="0" bIns="0" rtlCol="0" anchor="ctr" anchorCtr="0">
            <a:noAutofit/>
          </a:bodyPr>
          <a:p>
            <a:pPr marL="0" algn="l">
              <a:lnSpc>
                <a:spcPct val="150000"/>
              </a:lnSpc>
              <a:spcBef>
                <a:spcPts val="0"/>
              </a:spcBef>
              <a:spcAft>
                <a:spcPts val="0"/>
              </a:spcAft>
              <a:buClrTx/>
              <a:buSzTx/>
              <a:buFontTx/>
            </a:pPr>
            <a:r>
              <a:rPr lang="zh-CN" altLang="en-US" dirty="0">
                <a:solidFill>
                  <a:schemeClr val="dk1">
                    <a:lumMod val="85000"/>
                    <a:lumOff val="15000"/>
                  </a:schemeClr>
                </a:solidFill>
                <a:latin typeface="微软雅黑" panose="020B0503020204020204" charset="-122"/>
                <a:ea typeface="微软雅黑" panose="020B0503020204020204" charset="-122"/>
                <a:cs typeface="+mn-ea"/>
              </a:rPr>
              <a:t>政策和法律依据充分，</a:t>
            </a:r>
            <a:endParaRPr lang="zh-CN" altLang="en-US" dirty="0">
              <a:solidFill>
                <a:schemeClr val="dk1">
                  <a:lumMod val="85000"/>
                  <a:lumOff val="15000"/>
                </a:schemeClr>
              </a:solidFill>
              <a:latin typeface="微软雅黑" panose="020B0503020204020204" charset="-122"/>
              <a:ea typeface="微软雅黑" panose="020B0503020204020204" charset="-122"/>
              <a:cs typeface="+mn-ea"/>
            </a:endParaRPr>
          </a:p>
          <a:p>
            <a:pPr marL="0" algn="l">
              <a:lnSpc>
                <a:spcPct val="150000"/>
              </a:lnSpc>
              <a:spcBef>
                <a:spcPts val="0"/>
              </a:spcBef>
              <a:spcAft>
                <a:spcPts val="0"/>
              </a:spcAft>
              <a:buClrTx/>
              <a:buSzTx/>
              <a:buFontTx/>
            </a:pPr>
            <a:r>
              <a:rPr lang="zh-CN" altLang="en-US" dirty="0">
                <a:solidFill>
                  <a:schemeClr val="dk1">
                    <a:lumMod val="85000"/>
                    <a:lumOff val="15000"/>
                  </a:schemeClr>
                </a:solidFill>
                <a:latin typeface="微软雅黑" panose="020B0503020204020204" charset="-122"/>
                <a:ea typeface="微软雅黑" panose="020B0503020204020204" charset="-122"/>
                <a:cs typeface="+mn-ea"/>
              </a:rPr>
              <a:t>结合实际</a:t>
            </a:r>
            <a:endParaRPr lang="zh-CN" altLang="en-US"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33" name="矩形: 圆角 2"/>
          <p:cNvSpPr/>
          <p:nvPr>
            <p:custDataLst>
              <p:tags r:id="rId7"/>
            </p:custDataLst>
          </p:nvPr>
        </p:nvSpPr>
        <p:spPr>
          <a:xfrm>
            <a:off x="4470596" y="2311416"/>
            <a:ext cx="3233664" cy="310843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1" name="矩形 10"/>
          <p:cNvSpPr/>
          <p:nvPr>
            <p:custDataLst>
              <p:tags r:id="rId8"/>
            </p:custDataLst>
          </p:nvPr>
        </p:nvSpPr>
        <p:spPr>
          <a:xfrm>
            <a:off x="4735672" y="3550977"/>
            <a:ext cx="2705421" cy="1606979"/>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决定中的内容，特别是决定的事项、措施、办法、要求等，表述一定要完整、周密，</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明确突出。</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0" name="圆角矩形 39"/>
          <p:cNvSpPr/>
          <p:nvPr>
            <p:custDataLst>
              <p:tags r:id="rId9"/>
            </p:custDataLst>
          </p:nvPr>
        </p:nvSpPr>
        <p:spPr>
          <a:xfrm>
            <a:off x="4735672" y="1874074"/>
            <a:ext cx="694790" cy="68080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14" name="矩形 13"/>
          <p:cNvSpPr/>
          <p:nvPr>
            <p:custDataLst>
              <p:tags r:id="rId10"/>
            </p:custDataLst>
          </p:nvPr>
        </p:nvSpPr>
        <p:spPr>
          <a:xfrm>
            <a:off x="4741393" y="2742402"/>
            <a:ext cx="2706692" cy="443699"/>
          </a:xfrm>
          <a:prstGeom prst="rect">
            <a:avLst/>
          </a:prstGeom>
          <a:noFill/>
        </p:spPr>
        <p:txBody>
          <a:bodyPr wrap="square" lIns="0" tIns="0" rIns="0" bIns="0" rtlCol="0" anchor="ctr" anchorCtr="0">
            <a:noAutofit/>
          </a:bodyPr>
          <a:p>
            <a:pPr marL="0" indent="0" algn="l">
              <a:lnSpc>
                <a:spcPct val="100000"/>
              </a:lnSpc>
              <a:spcBef>
                <a:spcPts val="0"/>
              </a:spcBef>
              <a:spcAft>
                <a:spcPts val="0"/>
              </a:spcAft>
              <a:buSzPct val="100000"/>
            </a:pPr>
            <a:r>
              <a:rPr lang="zh-CN" altLang="en-US" b="1">
                <a:solidFill>
                  <a:schemeClr val="accent2"/>
                </a:solidFill>
                <a:latin typeface="微软雅黑" panose="020B0503020204020204" charset="-122"/>
                <a:ea typeface="微软雅黑" panose="020B0503020204020204" charset="-122"/>
                <a:cs typeface="+mn-ea"/>
              </a:rPr>
              <a:t>决定的事项明确突出</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63" name="矩形: 圆角 2"/>
          <p:cNvSpPr/>
          <p:nvPr>
            <p:custDataLst>
              <p:tags r:id="rId11"/>
            </p:custDataLst>
          </p:nvPr>
        </p:nvSpPr>
        <p:spPr>
          <a:xfrm>
            <a:off x="8259202" y="2311416"/>
            <a:ext cx="3233664" cy="310843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4"/>
          <p:cNvSpPr/>
          <p:nvPr>
            <p:custDataLst>
              <p:tags r:id="rId12"/>
            </p:custDataLst>
          </p:nvPr>
        </p:nvSpPr>
        <p:spPr>
          <a:xfrm>
            <a:off x="8388350" y="3545840"/>
            <a:ext cx="3104515" cy="1607185"/>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决定适用于对重要事项作出决策和部署、奖惩有关单位和人员、变更或者撤销下级机关不适当的决定事项。其性质决定了其语言风格要准确、严谨、庄重。</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5" name="圆角矩形 64"/>
          <p:cNvSpPr/>
          <p:nvPr>
            <p:custDataLst>
              <p:tags r:id="rId13"/>
            </p:custDataLst>
          </p:nvPr>
        </p:nvSpPr>
        <p:spPr>
          <a:xfrm>
            <a:off x="8524278" y="1874074"/>
            <a:ext cx="694790" cy="68080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16" name="直接连接符 15"/>
          <p:cNvCxnSpPr/>
          <p:nvPr>
            <p:custDataLst>
              <p:tags r:id="rId14"/>
            </p:custDataLst>
          </p:nvPr>
        </p:nvCxnSpPr>
        <p:spPr>
          <a:xfrm flipV="1">
            <a:off x="867606" y="3350105"/>
            <a:ext cx="284717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5"/>
            </p:custDataLst>
          </p:nvPr>
        </p:nvCxnSpPr>
        <p:spPr>
          <a:xfrm>
            <a:off x="4656213" y="3350105"/>
            <a:ext cx="2847176"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8444819" y="3350105"/>
            <a:ext cx="2847176"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17"/>
            </p:custDataLst>
          </p:nvPr>
        </p:nvSpPr>
        <p:spPr>
          <a:xfrm>
            <a:off x="8524278" y="2747488"/>
            <a:ext cx="2706692" cy="443699"/>
          </a:xfrm>
          <a:prstGeom prst="rect">
            <a:avLst/>
          </a:prstGeom>
          <a:noFill/>
        </p:spPr>
        <p:txBody>
          <a:bodyPr wrap="square" lIns="0" tIns="0" rIns="0" bIns="0" rtlCol="0" anchor="ctr" anchorCtr="0">
            <a:noAutofit/>
          </a:bodyPr>
          <a:p>
            <a:pPr marL="0" indent="0" algn="l">
              <a:lnSpc>
                <a:spcPct val="100000"/>
              </a:lnSpc>
              <a:spcBef>
                <a:spcPts val="0"/>
              </a:spcBef>
              <a:spcAft>
                <a:spcPts val="0"/>
              </a:spcAft>
              <a:buSzPct val="100000"/>
            </a:pPr>
            <a:r>
              <a:rPr lang="zh-CN" altLang="en-US" b="1">
                <a:solidFill>
                  <a:schemeClr val="accent1"/>
                </a:solidFill>
                <a:latin typeface="微软雅黑" panose="020B0503020204020204" charset="-122"/>
                <a:ea typeface="微软雅黑" panose="020B0503020204020204" charset="-122"/>
                <a:cs typeface="+mn-ea"/>
              </a:rPr>
              <a:t>语言要准确、严谨、庄重</a:t>
            </a:r>
            <a:endParaRPr lang="zh-CN" altLang="en-US" b="1">
              <a:solidFill>
                <a:schemeClr val="accent1"/>
              </a:solidFill>
              <a:latin typeface="微软雅黑" panose="020B0503020204020204" charset="-122"/>
              <a:ea typeface="微软雅黑" panose="020B0503020204020204" charset="-122"/>
              <a:cs typeface="+mn-ea"/>
            </a:endParaRPr>
          </a:p>
        </p:txBody>
      </p:sp>
    </p:spTree>
    <p:custDataLst>
      <p:tags r:id="rId18"/>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95960" y="567055"/>
            <a:ext cx="10800080" cy="6247130"/>
          </a:xfrm>
          <a:solidFill>
            <a:schemeClr val="bg2"/>
          </a:solidFill>
        </p:spPr>
        <p:txBody>
          <a:bodyPr>
            <a:normAutofit/>
          </a:bodyPr>
          <a:p>
            <a:pPr marL="0" indent="0" algn="ctr" fontAlgn="auto">
              <a:lnSpc>
                <a:spcPts val="2500"/>
              </a:lnSpc>
              <a:spcBef>
                <a:spcPts val="0"/>
              </a:spcBef>
              <a:buNone/>
            </a:pPr>
            <a:r>
              <a:rPr lang="zh-CN" altLang="en-US" sz="1600" b="1">
                <a:latin typeface="微软雅黑" panose="020B0503020204020204" charset="-122"/>
                <a:ea typeface="微软雅黑" panose="020B0503020204020204" charset="-122"/>
                <a:cs typeface="微软雅黑" panose="020B0503020204020204" charset="-122"/>
              </a:rPr>
              <a:t>中共中央　国务院　中央军委</a:t>
            </a:r>
            <a:endParaRPr lang="zh-CN" altLang="en-US" sz="1600" b="1">
              <a:latin typeface="微软雅黑" panose="020B0503020204020204" charset="-122"/>
              <a:ea typeface="微软雅黑" panose="020B0503020204020204" charset="-122"/>
              <a:cs typeface="微软雅黑" panose="020B0503020204020204" charset="-122"/>
            </a:endParaRPr>
          </a:p>
          <a:p>
            <a:pPr marL="0" indent="0" algn="ctr" fontAlgn="auto">
              <a:lnSpc>
                <a:spcPts val="2500"/>
              </a:lnSpc>
              <a:spcBef>
                <a:spcPts val="0"/>
              </a:spcBef>
              <a:buNone/>
            </a:pPr>
            <a:r>
              <a:rPr lang="zh-CN" altLang="en-US" sz="1600" b="1">
                <a:latin typeface="微软雅黑" panose="020B0503020204020204" charset="-122"/>
                <a:ea typeface="微软雅黑" panose="020B0503020204020204" charset="-122"/>
                <a:cs typeface="微软雅黑" panose="020B0503020204020204" charset="-122"/>
              </a:rPr>
              <a:t>关于给景海鹏颁发</a:t>
            </a: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a:latin typeface="微软雅黑" panose="020B0503020204020204" charset="-122"/>
                <a:ea typeface="微软雅黑" panose="020B0503020204020204" charset="-122"/>
                <a:cs typeface="微软雅黑" panose="020B0503020204020204" charset="-122"/>
              </a:rPr>
              <a:t>特级航天功勋奖章</a:t>
            </a:r>
            <a:r>
              <a:rPr lang="en-US" altLang="zh-CN" sz="1600" b="1">
                <a:latin typeface="微软雅黑" panose="020B0503020204020204" charset="-122"/>
                <a:ea typeface="微软雅黑" panose="020B0503020204020204" charset="-122"/>
                <a:cs typeface="微软雅黑" panose="020B0503020204020204" charset="-122"/>
              </a:rPr>
              <a:t>”</a:t>
            </a:r>
            <a:endParaRPr lang="en-US" altLang="zh-CN" sz="1600" b="1">
              <a:latin typeface="微软雅黑" panose="020B0503020204020204" charset="-122"/>
              <a:ea typeface="微软雅黑" panose="020B0503020204020204" charset="-122"/>
              <a:cs typeface="微软雅黑" panose="020B0503020204020204" charset="-122"/>
            </a:endParaRPr>
          </a:p>
          <a:p>
            <a:pPr marL="0" indent="0" algn="ctr" fontAlgn="auto">
              <a:lnSpc>
                <a:spcPts val="2500"/>
              </a:lnSpc>
              <a:spcBef>
                <a:spcPts val="0"/>
              </a:spcBef>
              <a:buNone/>
            </a:pPr>
            <a:r>
              <a:rPr lang="zh-CN" altLang="en-US" sz="1600" b="1">
                <a:latin typeface="微软雅黑" panose="020B0503020204020204" charset="-122"/>
                <a:ea typeface="微软雅黑" panose="020B0503020204020204" charset="-122"/>
                <a:cs typeface="微软雅黑" panose="020B0503020204020204" charset="-122"/>
              </a:rPr>
              <a:t>授予朱杨柱、桂海潮</a:t>
            </a: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a:latin typeface="微软雅黑" panose="020B0503020204020204" charset="-122"/>
                <a:ea typeface="微软雅黑" panose="020B0503020204020204" charset="-122"/>
                <a:cs typeface="微软雅黑" panose="020B0503020204020204" charset="-122"/>
              </a:rPr>
              <a:t>英雄航天员</a:t>
            </a: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a:latin typeface="微软雅黑" panose="020B0503020204020204" charset="-122"/>
                <a:ea typeface="微软雅黑" panose="020B0503020204020204" charset="-122"/>
                <a:cs typeface="微软雅黑" panose="020B0503020204020204" charset="-122"/>
              </a:rPr>
              <a:t>荣誉称号</a:t>
            </a:r>
            <a:endParaRPr lang="zh-CN" altLang="en-US" sz="1600" b="1">
              <a:latin typeface="微软雅黑" panose="020B0503020204020204" charset="-122"/>
              <a:ea typeface="微软雅黑" panose="020B0503020204020204" charset="-122"/>
              <a:cs typeface="微软雅黑" panose="020B0503020204020204" charset="-122"/>
            </a:endParaRPr>
          </a:p>
          <a:p>
            <a:pPr marL="0" indent="0" algn="ctr" fontAlgn="auto">
              <a:lnSpc>
                <a:spcPts val="2500"/>
              </a:lnSpc>
              <a:spcBef>
                <a:spcPts val="0"/>
              </a:spcBef>
              <a:buNone/>
            </a:pPr>
            <a:r>
              <a:rPr lang="zh-CN" altLang="en-US" sz="1600" b="1">
                <a:latin typeface="微软雅黑" panose="020B0503020204020204" charset="-122"/>
                <a:ea typeface="微软雅黑" panose="020B0503020204020204" charset="-122"/>
                <a:cs typeface="微软雅黑" panose="020B0503020204020204" charset="-122"/>
              </a:rPr>
              <a:t>并颁发</a:t>
            </a: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a:latin typeface="微软雅黑" panose="020B0503020204020204" charset="-122"/>
                <a:ea typeface="微软雅黑" panose="020B0503020204020204" charset="-122"/>
                <a:cs typeface="微软雅黑" panose="020B0503020204020204" charset="-122"/>
              </a:rPr>
              <a:t>三级航天功勋奖章</a:t>
            </a: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a:latin typeface="微软雅黑" panose="020B0503020204020204" charset="-122"/>
                <a:ea typeface="微软雅黑" panose="020B0503020204020204" charset="-122"/>
                <a:cs typeface="微软雅黑" panose="020B0503020204020204" charset="-122"/>
              </a:rPr>
              <a:t>的决定</a:t>
            </a:r>
            <a:endParaRPr lang="zh-CN" altLang="en-US" sz="1600" b="1">
              <a:latin typeface="微软雅黑" panose="020B0503020204020204" charset="-122"/>
              <a:ea typeface="微软雅黑" panose="020B0503020204020204" charset="-122"/>
              <a:cs typeface="微软雅黑" panose="020B0503020204020204" charset="-122"/>
            </a:endParaRPr>
          </a:p>
          <a:p>
            <a:pPr marL="0" indent="0" algn="ctr" fontAlgn="auto">
              <a:lnSpc>
                <a:spcPts val="2500"/>
              </a:lnSpc>
              <a:spcBef>
                <a:spcPts val="0"/>
              </a:spcBef>
              <a:buNone/>
            </a:pPr>
            <a:r>
              <a:rPr lang="zh-CN" altLang="en-US" sz="1400">
                <a:latin typeface="微软雅黑" panose="020B0503020204020204" charset="-122"/>
                <a:ea typeface="微软雅黑" panose="020B0503020204020204" charset="-122"/>
                <a:cs typeface="微软雅黑" panose="020B0503020204020204" charset="-122"/>
              </a:rPr>
              <a:t>（</a:t>
            </a:r>
            <a:r>
              <a:rPr lang="en-US" altLang="zh-CN" sz="1400">
                <a:latin typeface="微软雅黑" panose="020B0503020204020204" charset="-122"/>
                <a:ea typeface="微软雅黑" panose="020B0503020204020204" charset="-122"/>
                <a:cs typeface="微软雅黑" panose="020B0503020204020204" charset="-122"/>
              </a:rPr>
              <a:t>2024</a:t>
            </a:r>
            <a:r>
              <a:rPr lang="zh-CN" altLang="en-US" sz="1400">
                <a:latin typeface="微软雅黑" panose="020B0503020204020204" charset="-122"/>
                <a:ea typeface="微软雅黑" panose="020B0503020204020204" charset="-122"/>
                <a:cs typeface="微软雅黑" panose="020B0503020204020204" charset="-122"/>
              </a:rPr>
              <a:t>年</a:t>
            </a:r>
            <a:r>
              <a:rPr lang="en-US" altLang="zh-CN" sz="1400">
                <a:latin typeface="微软雅黑" panose="020B0503020204020204" charset="-122"/>
                <a:ea typeface="微软雅黑" panose="020B0503020204020204" charset="-122"/>
                <a:cs typeface="微软雅黑" panose="020B0503020204020204" charset="-122"/>
              </a:rPr>
              <a:t>4</a:t>
            </a:r>
            <a:r>
              <a:rPr lang="zh-CN" altLang="en-US" sz="1400">
                <a:latin typeface="微软雅黑" panose="020B0503020204020204" charset="-122"/>
                <a:ea typeface="微软雅黑" panose="020B0503020204020204" charset="-122"/>
                <a:cs typeface="微软雅黑" panose="020B0503020204020204" charset="-122"/>
              </a:rPr>
              <a:t>月</a:t>
            </a:r>
            <a:r>
              <a:rPr lang="en-US" altLang="zh-CN" sz="1400">
                <a:latin typeface="微软雅黑" panose="020B0503020204020204" charset="-122"/>
                <a:ea typeface="微软雅黑" panose="020B0503020204020204" charset="-122"/>
                <a:cs typeface="微软雅黑" panose="020B0503020204020204" charset="-122"/>
              </a:rPr>
              <a:t>18</a:t>
            </a:r>
            <a:r>
              <a:rPr lang="zh-CN" altLang="en-US" sz="1400">
                <a:latin typeface="微软雅黑" panose="020B0503020204020204" charset="-122"/>
                <a:ea typeface="微软雅黑" panose="020B0503020204020204" charset="-122"/>
                <a:cs typeface="微软雅黑" panose="020B0503020204020204" charset="-122"/>
              </a:rPr>
              <a:t>日）</a:t>
            </a:r>
            <a:endParaRPr lang="zh-CN" altLang="en-US" sz="1400">
              <a:latin typeface="微软雅黑" panose="020B0503020204020204" charset="-122"/>
              <a:ea typeface="微软雅黑" panose="020B0503020204020204" charset="-122"/>
              <a:cs typeface="微软雅黑" panose="020B0503020204020204" charset="-122"/>
            </a:endParaRPr>
          </a:p>
          <a:p>
            <a:pPr marL="0" indent="0" fontAlgn="auto">
              <a:lnSpc>
                <a:spcPts val="2000"/>
              </a:lnSpc>
              <a:spcBef>
                <a:spcPts val="0"/>
              </a:spcBef>
              <a:buNone/>
            </a:pPr>
            <a:r>
              <a:rPr lang="en-US" altLang="zh-CN" sz="1400">
                <a:latin typeface="微软雅黑" panose="020B0503020204020204" charset="-122"/>
                <a:ea typeface="微软雅黑" panose="020B0503020204020204" charset="-122"/>
                <a:cs typeface="微软雅黑" panose="020B0503020204020204" charset="-122"/>
              </a:rPr>
              <a:t>          2023</a:t>
            </a:r>
            <a:r>
              <a:rPr lang="zh-CN" altLang="en-US" sz="1400">
                <a:latin typeface="微软雅黑" panose="020B0503020204020204" charset="-122"/>
                <a:ea typeface="微软雅黑" panose="020B0503020204020204" charset="-122"/>
                <a:cs typeface="微软雅黑" panose="020B0503020204020204" charset="-122"/>
              </a:rPr>
              <a:t>年</a:t>
            </a:r>
            <a:r>
              <a:rPr lang="en-US" altLang="zh-CN" sz="1400">
                <a:latin typeface="微软雅黑" panose="020B0503020204020204" charset="-122"/>
                <a:ea typeface="微软雅黑" panose="020B0503020204020204" charset="-122"/>
                <a:cs typeface="微软雅黑" panose="020B0503020204020204" charset="-122"/>
              </a:rPr>
              <a:t>5</a:t>
            </a:r>
            <a:r>
              <a:rPr lang="zh-CN" altLang="en-US" sz="1400">
                <a:latin typeface="微软雅黑" panose="020B0503020204020204" charset="-122"/>
                <a:ea typeface="微软雅黑" panose="020B0503020204020204" charset="-122"/>
                <a:cs typeface="微软雅黑" panose="020B0503020204020204" charset="-122"/>
              </a:rPr>
              <a:t>月</a:t>
            </a:r>
            <a:r>
              <a:rPr lang="en-US" altLang="zh-CN" sz="1400">
                <a:latin typeface="微软雅黑" panose="020B0503020204020204" charset="-122"/>
                <a:ea typeface="微软雅黑" panose="020B0503020204020204" charset="-122"/>
                <a:cs typeface="微软雅黑" panose="020B0503020204020204" charset="-122"/>
              </a:rPr>
              <a:t>30</a:t>
            </a:r>
            <a:r>
              <a:rPr lang="zh-CN" altLang="en-US" sz="1400">
                <a:latin typeface="微软雅黑" panose="020B0503020204020204" charset="-122"/>
                <a:ea typeface="微软雅黑" panose="020B0503020204020204" charset="-122"/>
                <a:cs typeface="微软雅黑" panose="020B0503020204020204" charset="-122"/>
              </a:rPr>
              <a:t>日，神舟十六号载人飞船成功发射，航天员景海鹏、朱杨柱、桂海潮驾乘飞船顺利进驻天和核心舱，在轨驻留</a:t>
            </a:r>
            <a:r>
              <a:rPr lang="en-US" altLang="zh-CN" sz="1400">
                <a:latin typeface="微软雅黑" panose="020B0503020204020204" charset="-122"/>
                <a:ea typeface="微软雅黑" panose="020B0503020204020204" charset="-122"/>
                <a:cs typeface="微软雅黑" panose="020B0503020204020204" charset="-122"/>
              </a:rPr>
              <a:t>5</a:t>
            </a:r>
            <a:r>
              <a:rPr lang="zh-CN" altLang="en-US" sz="1400">
                <a:latin typeface="微软雅黑" panose="020B0503020204020204" charset="-122"/>
                <a:ea typeface="微软雅黑" panose="020B0503020204020204" charset="-122"/>
                <a:cs typeface="微软雅黑" panose="020B0503020204020204" charset="-122"/>
              </a:rPr>
              <a:t>个月，先后进行</a:t>
            </a:r>
            <a:r>
              <a:rPr lang="en-US" altLang="zh-CN" sz="1400">
                <a:latin typeface="微软雅黑" panose="020B0503020204020204" charset="-122"/>
                <a:ea typeface="微软雅黑" panose="020B0503020204020204" charset="-122"/>
                <a:cs typeface="微软雅黑" panose="020B0503020204020204" charset="-122"/>
              </a:rPr>
              <a:t>1</a:t>
            </a:r>
            <a:r>
              <a:rPr lang="zh-CN" altLang="en-US" sz="1400">
                <a:latin typeface="微软雅黑" panose="020B0503020204020204" charset="-122"/>
                <a:ea typeface="微软雅黑" panose="020B0503020204020204" charset="-122"/>
                <a:cs typeface="微软雅黑" panose="020B0503020204020204" charset="-122"/>
              </a:rPr>
              <a:t>次出舱活动、</a:t>
            </a:r>
            <a:r>
              <a:rPr lang="en-US" altLang="zh-CN" sz="1400">
                <a:latin typeface="微软雅黑" panose="020B0503020204020204" charset="-122"/>
                <a:ea typeface="微软雅黑" panose="020B0503020204020204" charset="-122"/>
                <a:cs typeface="微软雅黑" panose="020B0503020204020204" charset="-122"/>
              </a:rPr>
              <a:t>1</a:t>
            </a:r>
            <a:r>
              <a:rPr lang="zh-CN" altLang="en-US" sz="1400">
                <a:latin typeface="微软雅黑" panose="020B0503020204020204" charset="-122"/>
                <a:ea typeface="微软雅黑" panose="020B0503020204020204" charset="-122"/>
                <a:cs typeface="微软雅黑" panose="020B0503020204020204" charset="-122"/>
              </a:rPr>
              <a:t>次太空授课，开展一系列空间科学实验与应用载荷在轨实（试）验，完成空间站</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三舱三船</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构型下的平台管理照料，于</a:t>
            </a:r>
            <a:r>
              <a:rPr lang="en-US" altLang="zh-CN" sz="1400">
                <a:latin typeface="微软雅黑" panose="020B0503020204020204" charset="-122"/>
                <a:ea typeface="微软雅黑" panose="020B0503020204020204" charset="-122"/>
                <a:cs typeface="微软雅黑" panose="020B0503020204020204" charset="-122"/>
              </a:rPr>
              <a:t>2023</a:t>
            </a:r>
            <a:r>
              <a:rPr lang="zh-CN" altLang="en-US" sz="1400">
                <a:latin typeface="微软雅黑" panose="020B0503020204020204" charset="-122"/>
                <a:ea typeface="微软雅黑" panose="020B0503020204020204" charset="-122"/>
                <a:cs typeface="微软雅黑" panose="020B0503020204020204" charset="-122"/>
              </a:rPr>
              <a:t>年</a:t>
            </a:r>
            <a:r>
              <a:rPr lang="en-US" altLang="zh-CN" sz="1400">
                <a:latin typeface="微软雅黑" panose="020B0503020204020204" charset="-122"/>
                <a:ea typeface="微软雅黑" panose="020B0503020204020204" charset="-122"/>
                <a:cs typeface="微软雅黑" panose="020B0503020204020204" charset="-122"/>
              </a:rPr>
              <a:t>10</a:t>
            </a:r>
            <a:r>
              <a:rPr lang="zh-CN" altLang="en-US" sz="1400">
                <a:latin typeface="微软雅黑" panose="020B0503020204020204" charset="-122"/>
                <a:ea typeface="微软雅黑" panose="020B0503020204020204" charset="-122"/>
                <a:cs typeface="微软雅黑" panose="020B0503020204020204" charset="-122"/>
              </a:rPr>
              <a:t>月</a:t>
            </a:r>
            <a:r>
              <a:rPr lang="en-US" altLang="zh-CN" sz="1400">
                <a:latin typeface="微软雅黑" panose="020B0503020204020204" charset="-122"/>
                <a:ea typeface="微软雅黑" panose="020B0503020204020204" charset="-122"/>
                <a:cs typeface="微软雅黑" panose="020B0503020204020204" charset="-122"/>
              </a:rPr>
              <a:t>31</a:t>
            </a:r>
            <a:r>
              <a:rPr lang="zh-CN" altLang="en-US" sz="1400">
                <a:latin typeface="微软雅黑" panose="020B0503020204020204" charset="-122"/>
                <a:ea typeface="微软雅黑" panose="020B0503020204020204" charset="-122"/>
                <a:cs typeface="微软雅黑" panose="020B0503020204020204" charset="-122"/>
              </a:rPr>
              <a:t>日安全返回。神舟十六号载人飞行任务，是空间站全面建成、载人航天工程进入应用与发展新阶段的首次载人飞行任务，首次由航天驾驶员、航天飞行工程师、载荷专家</a:t>
            </a:r>
            <a:r>
              <a:rPr lang="en-US" altLang="zh-CN" sz="1400">
                <a:latin typeface="微软雅黑" panose="020B0503020204020204" charset="-122"/>
                <a:ea typeface="微软雅黑" panose="020B0503020204020204" charset="-122"/>
                <a:cs typeface="微软雅黑" panose="020B0503020204020204" charset="-122"/>
              </a:rPr>
              <a:t>3</a:t>
            </a:r>
            <a:r>
              <a:rPr lang="zh-CN" altLang="en-US" sz="1400">
                <a:latin typeface="微软雅黑" panose="020B0503020204020204" charset="-122"/>
                <a:ea typeface="微软雅黑" panose="020B0503020204020204" charset="-122"/>
                <a:cs typeface="微软雅黑" panose="020B0503020204020204" charset="-122"/>
              </a:rPr>
              <a:t>种类型航天员共同执行任务，标志着中国航天事业高水平科技自立自强迈出新步伐，加快建设航天强国实现新突破，对提升我国综合国力和增强中华民族凝聚力，激励全党全军全国各族人民昂扬斗志、团结拼搏，奋力谱写中国式现代化新篇章，具有重要意义。</a:t>
            </a:r>
            <a:endParaRPr lang="zh-CN" altLang="en-US" sz="1400">
              <a:latin typeface="微软雅黑" panose="020B0503020204020204" charset="-122"/>
              <a:ea typeface="微软雅黑" panose="020B0503020204020204" charset="-122"/>
              <a:cs typeface="微软雅黑" panose="020B0503020204020204" charset="-122"/>
            </a:endParaRPr>
          </a:p>
          <a:p>
            <a:pPr marL="0" indent="0" fontAlgn="auto">
              <a:lnSpc>
                <a:spcPts val="2000"/>
              </a:lnSpc>
              <a:spcBef>
                <a:spcPts val="0"/>
              </a:spcBef>
              <a:buNone/>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神舟十六号载人飞行任务的圆满成功，凝聚着广大科技工作者、航天员、干部职工、解放军指战员的智慧和心血。景海鹏、朱杨柱、桂海潮同志是其中的杰出代表，他们矢志报国、忠诚使命，不畏艰险、团结协作，向世界展示了强大的中国精神、中国力量。景海鹏同志</a:t>
            </a:r>
            <a:r>
              <a:rPr lang="en-US" altLang="zh-CN" sz="1400">
                <a:latin typeface="微软雅黑" panose="020B0503020204020204" charset="-122"/>
                <a:ea typeface="微软雅黑" panose="020B0503020204020204" charset="-122"/>
                <a:cs typeface="微软雅黑" panose="020B0503020204020204" charset="-122"/>
              </a:rPr>
              <a:t>4</a:t>
            </a:r>
            <a:r>
              <a:rPr lang="zh-CN" altLang="en-US" sz="1400">
                <a:latin typeface="微软雅黑" panose="020B0503020204020204" charset="-122"/>
                <a:ea typeface="微软雅黑" panose="020B0503020204020204" charset="-122"/>
                <a:cs typeface="微软雅黑" panose="020B0503020204020204" charset="-122"/>
              </a:rPr>
              <a:t>次执行载人飞行任务、</a:t>
            </a:r>
            <a:r>
              <a:rPr lang="en-US" altLang="zh-CN" sz="1400">
                <a:latin typeface="微软雅黑" panose="020B0503020204020204" charset="-122"/>
                <a:ea typeface="微软雅黑" panose="020B0503020204020204" charset="-122"/>
                <a:cs typeface="微软雅黑" panose="020B0503020204020204" charset="-122"/>
              </a:rPr>
              <a:t>3</a:t>
            </a:r>
            <a:r>
              <a:rPr lang="zh-CN" altLang="en-US" sz="1400">
                <a:latin typeface="微软雅黑" panose="020B0503020204020204" charset="-122"/>
                <a:ea typeface="微软雅黑" panose="020B0503020204020204" charset="-122"/>
                <a:cs typeface="微软雅黑" panose="020B0503020204020204" charset="-122"/>
              </a:rPr>
              <a:t>次担任指令长，成为执行载人飞行任务次数最多的中国航天员。朱杨柱同志坚毅果敢、勇于挑战，精心精细操作，成为我国首位执行载人飞行任务、开展出舱活动的航天飞行工程师。桂海潮同志艰苦训练、历经重重考核，光荣入选神舟十六号乘组，成为我国首位执行载人飞行任务的载荷专家。为褒奖他们为我国载人航天事业建立的卓著功绩，中共中央、国务院、中央军委决定，给景海鹏同志颁发</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特级航天功勋奖章</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，授予朱杨柱、桂海潮同志</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英雄航天员</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荣誉称号并颁发</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三级航天功勋奖章</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a:t>
            </a:r>
            <a:endParaRPr lang="zh-CN" altLang="en-US" sz="1400">
              <a:latin typeface="微软雅黑" panose="020B0503020204020204" charset="-122"/>
              <a:ea typeface="微软雅黑" panose="020B0503020204020204" charset="-122"/>
              <a:cs typeface="微软雅黑" panose="020B0503020204020204" charset="-122"/>
            </a:endParaRPr>
          </a:p>
          <a:p>
            <a:pPr marL="0" indent="0" fontAlgn="auto">
              <a:lnSpc>
                <a:spcPts val="2000"/>
              </a:lnSpc>
              <a:spcBef>
                <a:spcPts val="0"/>
              </a:spcBef>
              <a:buNone/>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景海鹏、朱杨柱、桂海潮同志是不忘初心、牢记使命、献身崇高事业的时代先锋，是探索宇宙、筑梦太空、建设航天强国的标兵模范。党中央号召，全党全军全国各族人民要以习近平新时代中国特色社会主义思想为指导，全面贯彻党的二十大精神，以受到褒奖的航天员为榜样，深刻领悟</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两个确立</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的决定性意义，增强</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四个意识</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、坚定</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四个自信</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、做到</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两个维护</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，更加紧密团结在以习近平同志为核心的党中央周围，大力弘扬</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两弹一星</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精神和载人航天精神，自信自强、同心同德，踔厉奋发、勇毅前行，为以中国式现代化全面推进强国建设、民族复兴伟业而团结奋斗！</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5242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0390" y="594360"/>
            <a:ext cx="11091545" cy="4492625"/>
          </a:xfrm>
          <a:solidFill>
            <a:schemeClr val="bg2"/>
          </a:solidFill>
        </p:spPr>
        <p:txBody>
          <a:bodyPr>
            <a:noAutofit/>
          </a:bodyPr>
          <a:p>
            <a:pPr marL="0" indent="0" algn="ctr" fontAlgn="auto">
              <a:lnSpc>
                <a:spcPts val="2800"/>
              </a:lnSpc>
              <a:spcBef>
                <a:spcPts val="0"/>
              </a:spcBef>
              <a:buNone/>
            </a:pPr>
            <a:r>
              <a:rPr lang="zh-CN" altLang="zh-CN" sz="2000" b="1" kern="100" spc="600" dirty="0">
                <a:solidFill>
                  <a:schemeClr val="tx1"/>
                </a:solidFill>
                <a:effectLst/>
                <a:latin typeface="微软雅黑" panose="020B0503020204020204" charset="-122"/>
                <a:ea typeface="微软雅黑" panose="020B0503020204020204" charset="-122"/>
                <a:sym typeface="+mn-ea"/>
              </a:rPr>
              <a:t>国务院关于授权和委托用地审批权的决定</a:t>
            </a:r>
            <a:endParaRPr lang="zh-CN" altLang="zh-CN" sz="2000" b="1" kern="100" spc="600" dirty="0">
              <a:solidFill>
                <a:schemeClr val="tx1"/>
              </a:solidFill>
              <a:effectLst/>
              <a:latin typeface="微软雅黑" panose="020B0503020204020204" charset="-122"/>
              <a:ea typeface="微软雅黑" panose="020B0503020204020204" charset="-122"/>
              <a:sym typeface="+mn-ea"/>
            </a:endParaRPr>
          </a:p>
          <a:p>
            <a:pPr marL="0" indent="0" algn="ctr" fontAlgn="auto">
              <a:lnSpc>
                <a:spcPts val="2800"/>
              </a:lnSpc>
              <a:spcBef>
                <a:spcPts val="0"/>
              </a:spcBef>
              <a:buNone/>
            </a:pPr>
            <a:endParaRPr lang="zh-CN" altLang="zh-CN" sz="1700" b="1" kern="100" spc="600" dirty="0">
              <a:solidFill>
                <a:schemeClr val="tx1"/>
              </a:solidFill>
              <a:effectLst/>
              <a:latin typeface="微软雅黑" panose="020B0503020204020204" charset="-122"/>
              <a:ea typeface="微软雅黑" panose="020B0503020204020204" charset="-122"/>
            </a:endParaRPr>
          </a:p>
          <a:p>
            <a:pPr marL="0" indent="0" algn="just" fontAlgn="auto">
              <a:lnSpc>
                <a:spcPts val="2800"/>
              </a:lnSpc>
              <a:spcBef>
                <a:spcPts val="0"/>
              </a:spcBef>
              <a:buNone/>
            </a:pPr>
            <a:r>
              <a:rPr lang="x-none" altLang="zh-CN" sz="1800" kern="500" dirty="0">
                <a:solidFill>
                  <a:schemeClr val="tx1"/>
                </a:solidFill>
                <a:effectLst/>
                <a:latin typeface="微软雅黑" panose="020B0503020204020204" charset="-122"/>
                <a:ea typeface="微软雅黑" panose="020B0503020204020204" charset="-122"/>
                <a:sym typeface="+mn-ea"/>
              </a:rPr>
              <a:t>各省、自治区、直辖市人民政府，国务院各部委、各直属机构：</a:t>
            </a:r>
            <a:endParaRPr lang="zh-CN" altLang="zh-CN" sz="1800" kern="500" dirty="0">
              <a:solidFill>
                <a:schemeClr val="tx1"/>
              </a:solidFill>
              <a:effectLst/>
              <a:latin typeface="微软雅黑" panose="020B0503020204020204" charset="-122"/>
              <a:ea typeface="微软雅黑" panose="020B0503020204020204" charset="-122"/>
            </a:endParaRPr>
          </a:p>
          <a:p>
            <a:pPr marL="0" indent="0" algn="just" fontAlgn="auto">
              <a:lnSpc>
                <a:spcPts val="2800"/>
              </a:lnSpc>
              <a:spcBef>
                <a:spcPts val="0"/>
              </a:spcBef>
              <a:buNone/>
            </a:pPr>
            <a:r>
              <a:rPr lang="en-US" altLang="x-none" sz="1800" kern="500" dirty="0">
                <a:solidFill>
                  <a:schemeClr val="tx1"/>
                </a:solidFill>
                <a:effectLst/>
                <a:latin typeface="微软雅黑" panose="020B0503020204020204" charset="-122"/>
                <a:ea typeface="微软雅黑" panose="020B0503020204020204" charset="-122"/>
                <a:sym typeface="+mn-ea"/>
              </a:rPr>
              <a:t>       </a:t>
            </a:r>
            <a:r>
              <a:rPr lang="zh-CN" altLang="en-US" sz="1800" kern="500" dirty="0">
                <a:solidFill>
                  <a:schemeClr val="tx1"/>
                </a:solidFill>
                <a:effectLst/>
                <a:latin typeface="微软雅黑" panose="020B0503020204020204" charset="-122"/>
                <a:ea typeface="微软雅黑" panose="020B0503020204020204" charset="-122"/>
                <a:sym typeface="+mn-ea"/>
              </a:rPr>
              <a:t>为贯彻落实党的十九届四中全会和中央经济工作会议精神，根据《中华人民共和国土地管理法》相关规定，在严格保护耕地、节约集约用地的前提下，进一步深化</a:t>
            </a:r>
            <a:r>
              <a:rPr lang="en-US" altLang="zh-CN" sz="1800" kern="500" dirty="0">
                <a:solidFill>
                  <a:schemeClr val="tx1"/>
                </a:solidFill>
                <a:effectLst/>
                <a:latin typeface="微软雅黑" panose="020B0503020204020204" charset="-122"/>
                <a:ea typeface="微软雅黑" panose="020B0503020204020204" charset="-122"/>
                <a:sym typeface="+mn-ea"/>
              </a:rPr>
              <a:t>“</a:t>
            </a:r>
            <a:r>
              <a:rPr lang="zh-CN" altLang="en-US" sz="1800" kern="500" dirty="0">
                <a:solidFill>
                  <a:schemeClr val="tx1"/>
                </a:solidFill>
                <a:effectLst/>
                <a:latin typeface="微软雅黑" panose="020B0503020204020204" charset="-122"/>
                <a:ea typeface="微软雅黑" panose="020B0503020204020204" charset="-122"/>
                <a:sym typeface="+mn-ea"/>
              </a:rPr>
              <a:t>放管服</a:t>
            </a:r>
            <a:r>
              <a:rPr lang="en-US" altLang="zh-CN" sz="1800" kern="500" dirty="0">
                <a:solidFill>
                  <a:schemeClr val="tx1"/>
                </a:solidFill>
                <a:effectLst/>
                <a:latin typeface="微软雅黑" panose="020B0503020204020204" charset="-122"/>
                <a:ea typeface="微软雅黑" panose="020B0503020204020204" charset="-122"/>
                <a:sym typeface="+mn-ea"/>
              </a:rPr>
              <a:t>”</a:t>
            </a:r>
            <a:r>
              <a:rPr lang="zh-CN" altLang="en-US" sz="1800" kern="500" dirty="0">
                <a:solidFill>
                  <a:schemeClr val="tx1"/>
                </a:solidFill>
                <a:effectLst/>
                <a:latin typeface="微软雅黑" panose="020B0503020204020204" charset="-122"/>
                <a:ea typeface="微软雅黑" panose="020B0503020204020204" charset="-122"/>
                <a:sym typeface="+mn-ea"/>
              </a:rPr>
              <a:t>改革，改革土地管理制度，赋予省级人民政府更大用地自主权，现决定如下：</a:t>
            </a:r>
            <a:endParaRPr lang="zh-CN" altLang="en-US" sz="1800" kern="500" dirty="0">
              <a:solidFill>
                <a:schemeClr val="tx1"/>
              </a:solidFill>
              <a:effectLst/>
              <a:latin typeface="微软雅黑" panose="020B0503020204020204" charset="-122"/>
              <a:ea typeface="微软雅黑" panose="020B0503020204020204" charset="-122"/>
              <a:sym typeface="+mn-ea"/>
            </a:endParaRPr>
          </a:p>
          <a:p>
            <a:pPr marL="0" indent="0" algn="just" fontAlgn="auto">
              <a:lnSpc>
                <a:spcPts val="2800"/>
              </a:lnSpc>
              <a:spcBef>
                <a:spcPts val="0"/>
              </a:spcBef>
              <a:buNone/>
            </a:pPr>
            <a:r>
              <a:rPr lang="en-US" altLang="x-none" sz="1800" kern="500" dirty="0">
                <a:solidFill>
                  <a:schemeClr val="tx1"/>
                </a:solidFill>
                <a:effectLst/>
                <a:latin typeface="微软雅黑" panose="020B0503020204020204" charset="-122"/>
                <a:ea typeface="微软雅黑" panose="020B0503020204020204" charset="-122"/>
                <a:sym typeface="+mn-ea"/>
              </a:rPr>
              <a:t>       </a:t>
            </a:r>
            <a:r>
              <a:rPr lang="zh-CN" altLang="en-US" sz="1800" kern="500" dirty="0">
                <a:solidFill>
                  <a:schemeClr val="tx1"/>
                </a:solidFill>
                <a:effectLst/>
                <a:latin typeface="微软雅黑" panose="020B0503020204020204" charset="-122"/>
                <a:ea typeface="微软雅黑" panose="020B0503020204020204" charset="-122"/>
                <a:sym typeface="+mn-ea"/>
              </a:rPr>
              <a:t>一、将国务院可以授权的永久基本农田以外的农用地转为建设用地审批事项授权各省、自治区、直辖市人民政府批准。自本决定发布之日起，按照《中华人民共和国土地管理法》第四十四条第三款规定，对国务院批准土地利用总体规划的城市在建设用地规模范围内，按土地利用年度计划分批次将永久基本农田以外的农用地转为建设用地的，国务院授权各省、自治区、直辖市人民政府批准；按照《中华人民共和国土地管理法》第四十四条第四款规定，对在土地利用总体规划确定的城市和村庄、集镇建设用地规模范围外，将永久基本农田以外的农用地转为建设用地的，国务院授权各省、自治区、直辖市人民政府批准。</a:t>
            </a:r>
            <a:endParaRPr lang="zh-CN" altLang="en-US" sz="1800" kern="500" dirty="0">
              <a:solidFill>
                <a:schemeClr val="tx1"/>
              </a:solidFill>
              <a:effectLst/>
              <a:latin typeface="微软雅黑" panose="020B0503020204020204" charset="-122"/>
              <a:ea typeface="微软雅黑" panose="020B0503020204020204" charset="-122"/>
              <a:sym typeface="+mn-ea"/>
            </a:endParaRPr>
          </a:p>
          <a:p>
            <a:pPr marL="0" indent="0" algn="just" fontAlgn="auto">
              <a:lnSpc>
                <a:spcPts val="2800"/>
              </a:lnSpc>
              <a:spcBef>
                <a:spcPts val="0"/>
              </a:spcBef>
              <a:buNone/>
            </a:pPr>
            <a:r>
              <a:rPr lang="en-US" altLang="x-none" sz="1800" kern="500" dirty="0">
                <a:solidFill>
                  <a:schemeClr val="tx1"/>
                </a:solidFill>
                <a:effectLst/>
                <a:latin typeface="微软雅黑" panose="020B0503020204020204" charset="-122"/>
                <a:ea typeface="微软雅黑" panose="020B0503020204020204" charset="-122"/>
                <a:sym typeface="+mn-ea"/>
              </a:rPr>
              <a:t>    </a:t>
            </a:r>
            <a:r>
              <a:rPr lang="en-US" altLang="zh-CN" sz="1800" kern="500" dirty="0" smtClean="0">
                <a:solidFill>
                  <a:schemeClr val="tx1"/>
                </a:solidFill>
                <a:effectLst/>
                <a:latin typeface="微软雅黑" panose="020B0503020204020204" charset="-122"/>
                <a:ea typeface="微软雅黑" panose="020B0503020204020204" charset="-122"/>
                <a:sym typeface="+mn-ea"/>
              </a:rPr>
              <a:t>                                                                             </a:t>
            </a:r>
            <a:r>
              <a:rPr lang="en-US" altLang="zh-CN" sz="1700" kern="500" dirty="0" smtClean="0">
                <a:solidFill>
                  <a:schemeClr val="tx1"/>
                </a:solidFill>
                <a:effectLst/>
                <a:latin typeface="微软雅黑" panose="020B0503020204020204" charset="-122"/>
                <a:ea typeface="微软雅黑" panose="020B0503020204020204" charset="-122"/>
                <a:sym typeface="+mn-ea"/>
              </a:rPr>
              <a:t>                                                                                                                                                                                                                  </a:t>
            </a:r>
            <a:endParaRPr lang="en-US" altLang="zh-CN" sz="1700" kern="500" dirty="0" smtClean="0">
              <a:solidFill>
                <a:schemeClr val="tx1"/>
              </a:solidFill>
              <a:effectLst/>
              <a:latin typeface="微软雅黑" panose="020B0503020204020204" charset="-122"/>
              <a:ea typeface="微软雅黑" panose="020B0503020204020204" charset="-122"/>
              <a:sym typeface="+mn-ea"/>
            </a:endParaRPr>
          </a:p>
          <a:p>
            <a:pPr indent="0" algn="just">
              <a:lnSpc>
                <a:spcPct val="114000"/>
              </a:lnSpc>
              <a:buNone/>
            </a:pPr>
            <a:r>
              <a:rPr lang="en-US" altLang="zh-CN" sz="1700" kern="500" dirty="0" smtClean="0">
                <a:solidFill>
                  <a:schemeClr val="tx1"/>
                </a:solidFill>
                <a:effectLst/>
                <a:latin typeface="微软雅黑" panose="020B0503020204020204" charset="-122"/>
                <a:ea typeface="微软雅黑" panose="020B0503020204020204" charset="-122"/>
                <a:sym typeface="+mn-ea"/>
              </a:rPr>
              <a:t>                                                                                                                                                </a:t>
            </a:r>
            <a:endParaRPr lang="zh-CN" altLang="zh-CN" sz="1000" kern="500" dirty="0">
              <a:solidFill>
                <a:schemeClr val="tx1"/>
              </a:solidFill>
              <a:effectLst/>
              <a:latin typeface="微软雅黑" panose="020B0503020204020204" charset="-122"/>
              <a:ea typeface="微软雅黑" panose="020B0503020204020204" charset="-122"/>
            </a:endParaRPr>
          </a:p>
        </p:txBody>
      </p:sp>
      <p:sp>
        <p:nvSpPr>
          <p:cNvPr id="4" name="文本框 3"/>
          <p:cNvSpPr txBox="1"/>
          <p:nvPr/>
        </p:nvSpPr>
        <p:spPr>
          <a:xfrm>
            <a:off x="35242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1" descr="微信图片_20210909123627"/>
          <p:cNvPicPr>
            <a:picLocks noChangeAspect="1"/>
          </p:cNvPicPr>
          <p:nvPr/>
        </p:nvPicPr>
        <p:blipFill>
          <a:blip r:embed="rId1"/>
          <a:stretch>
            <a:fillRect/>
          </a:stretch>
        </p:blipFill>
        <p:spPr>
          <a:xfrm>
            <a:off x="1558925" y="290513"/>
            <a:ext cx="8569325" cy="6275387"/>
          </a:xfrm>
          <a:prstGeom prst="rect">
            <a:avLst/>
          </a:prstGeom>
          <a:noFill/>
          <a:ln w="9525">
            <a:noFill/>
          </a:ln>
        </p:spPr>
      </p:pic>
      <p:sp>
        <p:nvSpPr>
          <p:cNvPr id="19458" name="Text Box 2"/>
          <p:cNvSpPr txBox="1">
            <a:spLocks noChangeArrowheads="1"/>
          </p:cNvSpPr>
          <p:nvPr/>
        </p:nvSpPr>
        <p:spPr bwMode="auto">
          <a:xfrm>
            <a:off x="346710" y="187325"/>
            <a:ext cx="1097280" cy="460375"/>
          </a:xfrm>
          <a:prstGeom prst="rect">
            <a:avLst/>
          </a:prstGeom>
          <a:noFill/>
          <a:ln w="9525">
            <a:noFill/>
            <a:miter lim="800000"/>
          </a:ln>
        </p:spPr>
        <p:txBody>
          <a:bodyPr wrap="none">
            <a:spAutoFit/>
          </a:bodyPr>
          <a:p>
            <a:pPr marR="0" defTabSz="914400" eaLnBrk="1" hangingPunct="1">
              <a:buClrTx/>
              <a:buSzTx/>
              <a:buFont typeface="Arial" panose="020B0604020202020204" pitchFamily="34" charset="0"/>
              <a:buNone/>
              <a:defRPr/>
            </a:pPr>
            <a:r>
              <a:rPr kumimoji="0" lang="zh-CN" altLang="en-US" sz="2400" b="1" kern="1200" cap="none" spc="0" normalizeH="0" baseline="0" noProof="0" dirty="0">
                <a:solidFill>
                  <a:schemeClr val="tx1"/>
                </a:solidFill>
                <a:effectLst/>
                <a:latin typeface="微软雅黑" panose="020B0503020204020204" charset="-122"/>
                <a:ea typeface="微软雅黑" panose="020B0503020204020204" charset="-122"/>
                <a:cs typeface="+mn-cs"/>
              </a:rPr>
              <a:t>【例】</a:t>
            </a:r>
            <a:endParaRPr kumimoji="0" lang="zh-CN" altLang="en-US" sz="2400" b="1"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99110" y="615315"/>
            <a:ext cx="11227435" cy="4989195"/>
          </a:xfrm>
          <a:solidFill>
            <a:schemeClr val="bg2"/>
          </a:solidFill>
        </p:spPr>
        <p:txBody>
          <a:bodyPr>
            <a:normAutofit fontScale="25000"/>
          </a:bodyPr>
          <a:p>
            <a:pPr marL="0" indent="0" algn="just" fontAlgn="auto">
              <a:lnSpc>
                <a:spcPts val="2800"/>
              </a:lnSpc>
              <a:spcBef>
                <a:spcPts val="0"/>
              </a:spcBef>
              <a:buNone/>
            </a:pPr>
            <a:r>
              <a:rPr lang="en-US" altLang="x-none" kern="500" dirty="0">
                <a:effectLst/>
                <a:latin typeface="微软雅黑" panose="020B0503020204020204" charset="-122"/>
                <a:ea typeface="微软雅黑" panose="020B0503020204020204" charset="-122"/>
                <a:sym typeface="+mn-ea"/>
              </a:rPr>
              <a:t>                </a:t>
            </a:r>
            <a:r>
              <a:rPr lang="zh-CN" altLang="en-US" sz="6000" kern="500" dirty="0">
                <a:effectLst/>
                <a:latin typeface="微软雅黑" panose="020B0503020204020204" charset="-122"/>
                <a:ea typeface="微软雅黑" panose="020B0503020204020204" charset="-122"/>
                <a:cs typeface="微软雅黑" panose="020B0503020204020204" charset="-122"/>
                <a:sym typeface="+mn-ea"/>
              </a:rPr>
              <a:t>二、试点将永久基本农田转为建设用地和国务院批准土地征收审批事项委托部分省、自治区、直辖市人民政府批准。自本决定发布之日起，对《中华人民共和国土地管理法》第四十四条第二款规定的永久基本农田转为建设用地审批事项，以及第四十六条第一款规定的永久基本农田、永久基本农田以外的耕地超过三十五公顷的、其他土地超过七十公顷的土地征收审批事项，国务院委托部分试点省、自治区、直辖市人民政府批准。首批试点省份为北京、天津、上海、江苏、浙江、安徽、广东、重庆，试点期限</a:t>
            </a:r>
            <a:r>
              <a:rPr lang="en-US" altLang="zh-CN" sz="6000" kern="500" dirty="0">
                <a:effectLst/>
                <a:latin typeface="微软雅黑" panose="020B0503020204020204" charset="-122"/>
                <a:ea typeface="微软雅黑" panose="020B0503020204020204" charset="-122"/>
                <a:cs typeface="微软雅黑" panose="020B0503020204020204" charset="-122"/>
                <a:sym typeface="+mn-ea"/>
              </a:rPr>
              <a:t>1</a:t>
            </a:r>
            <a:r>
              <a:rPr lang="zh-CN" altLang="en-US" sz="6000" kern="500" dirty="0">
                <a:effectLst/>
                <a:latin typeface="微软雅黑" panose="020B0503020204020204" charset="-122"/>
                <a:ea typeface="微软雅黑" panose="020B0503020204020204" charset="-122"/>
                <a:cs typeface="微软雅黑" panose="020B0503020204020204" charset="-122"/>
                <a:sym typeface="+mn-ea"/>
              </a:rPr>
              <a:t>年，具体实施方案由试点省份人民政府制订并报自然资源部备案。国务院将建立健全省级人民政府用地审批工作评价机制，根据各省、自治区、直辖市的土地管理水平综合评估结果，对试点省份进行动态调整，对连续排名靠后或考核不合格的试点省份，国务院将收回委托。</a:t>
            </a:r>
            <a:r>
              <a:rPr lang="en-US" altLang="x-none" sz="6000" kern="500" dirty="0">
                <a:effectLst/>
                <a:latin typeface="微软雅黑" panose="020B0503020204020204" charset="-122"/>
                <a:ea typeface="微软雅黑" panose="020B0503020204020204" charset="-122"/>
                <a:cs typeface="微软雅黑" panose="020B0503020204020204" charset="-122"/>
                <a:sym typeface="+mn-ea"/>
              </a:rPr>
              <a:t>    </a:t>
            </a:r>
            <a:endParaRPr lang="zh-CN" altLang="en-US" sz="6000">
              <a:latin typeface="微软雅黑" panose="020B0503020204020204" charset="-122"/>
              <a:ea typeface="微软雅黑" panose="020B0503020204020204" charset="-122"/>
              <a:cs typeface="微软雅黑" panose="020B0503020204020204" charset="-122"/>
            </a:endParaRPr>
          </a:p>
          <a:p>
            <a:pPr marL="0" indent="0" fontAlgn="auto">
              <a:lnSpc>
                <a:spcPts val="2800"/>
              </a:lnSpc>
              <a:spcBef>
                <a:spcPts val="0"/>
              </a:spcBef>
              <a:buNone/>
            </a:pPr>
            <a:r>
              <a:rPr lang="en-US" altLang="zh-CN" sz="6000">
                <a:latin typeface="微软雅黑" panose="020B0503020204020204" charset="-122"/>
                <a:ea typeface="微软雅黑" panose="020B0503020204020204" charset="-122"/>
                <a:cs typeface="微软雅黑" panose="020B0503020204020204" charset="-122"/>
              </a:rPr>
              <a:t>        </a:t>
            </a:r>
            <a:r>
              <a:rPr lang="zh-CN" altLang="en-US" sz="6000">
                <a:latin typeface="微软雅黑" panose="020B0503020204020204" charset="-122"/>
                <a:ea typeface="微软雅黑" panose="020B0503020204020204" charset="-122"/>
                <a:cs typeface="微软雅黑" panose="020B0503020204020204" charset="-122"/>
              </a:rPr>
              <a:t>三、有关要求。各省、自治区、直辖市人民政府要按照法律、行政法规和有关政策规定，严格审查把关，特别要严格审查涉及占用永久基本农田、生态保护红线、自然保护区的用地，切实保护耕地，节约集约用地，盘活存量土地，维护被征地农民合法权益，确保相关用地审批权</a:t>
            </a:r>
            <a:r>
              <a:rPr lang="en-US" altLang="zh-CN" sz="6000">
                <a:latin typeface="微软雅黑" panose="020B0503020204020204" charset="-122"/>
                <a:ea typeface="微软雅黑" panose="020B0503020204020204" charset="-122"/>
                <a:cs typeface="微软雅黑" panose="020B0503020204020204" charset="-122"/>
              </a:rPr>
              <a:t>“</a:t>
            </a:r>
            <a:r>
              <a:rPr lang="zh-CN" altLang="en-US" sz="6000">
                <a:latin typeface="微软雅黑" panose="020B0503020204020204" charset="-122"/>
                <a:ea typeface="微软雅黑" panose="020B0503020204020204" charset="-122"/>
                <a:cs typeface="微软雅黑" panose="020B0503020204020204" charset="-122"/>
              </a:rPr>
              <a:t>放得下、接得住、管得好</a:t>
            </a:r>
            <a:r>
              <a:rPr lang="en-US" altLang="zh-CN" sz="6000">
                <a:latin typeface="微软雅黑" panose="020B0503020204020204" charset="-122"/>
                <a:ea typeface="微软雅黑" panose="020B0503020204020204" charset="-122"/>
                <a:cs typeface="微软雅黑" panose="020B0503020204020204" charset="-122"/>
              </a:rPr>
              <a:t>”</a:t>
            </a:r>
            <a:r>
              <a:rPr lang="zh-CN" altLang="en-US" sz="6000">
                <a:latin typeface="微软雅黑" panose="020B0503020204020204" charset="-122"/>
                <a:ea typeface="微软雅黑" panose="020B0503020204020204" charset="-122"/>
                <a:cs typeface="微软雅黑" panose="020B0503020204020204" charset="-122"/>
              </a:rPr>
              <a:t>。各省、自治区、直辖市人民政府不得将承接的用地审批权进一步授权或委托。</a:t>
            </a:r>
            <a:endParaRPr lang="zh-CN" altLang="en-US" sz="6000">
              <a:latin typeface="微软雅黑" panose="020B0503020204020204" charset="-122"/>
              <a:ea typeface="微软雅黑" panose="020B0503020204020204" charset="-122"/>
              <a:cs typeface="微软雅黑" panose="020B0503020204020204" charset="-122"/>
            </a:endParaRPr>
          </a:p>
          <a:p>
            <a:pPr marL="0" indent="0" fontAlgn="auto">
              <a:lnSpc>
                <a:spcPts val="2800"/>
              </a:lnSpc>
              <a:spcBef>
                <a:spcPts val="0"/>
              </a:spcBef>
              <a:buNone/>
            </a:pPr>
            <a:r>
              <a:rPr lang="en-US" altLang="zh-CN" sz="6000">
                <a:latin typeface="微软雅黑" panose="020B0503020204020204" charset="-122"/>
                <a:ea typeface="微软雅黑" panose="020B0503020204020204" charset="-122"/>
                <a:cs typeface="微软雅黑" panose="020B0503020204020204" charset="-122"/>
              </a:rPr>
              <a:t>       </a:t>
            </a:r>
            <a:r>
              <a:rPr lang="zh-CN" altLang="en-US" sz="6000">
                <a:latin typeface="微软雅黑" panose="020B0503020204020204" charset="-122"/>
                <a:ea typeface="微软雅黑" panose="020B0503020204020204" charset="-122"/>
                <a:cs typeface="微软雅黑" panose="020B0503020204020204" charset="-122"/>
              </a:rPr>
              <a:t>自然资源部要加强对各省、自治区、直辖市人民政府用地审批工作的指导和服务，明确审批要求和标准，切实提高审批质量和效率；要采取</a:t>
            </a:r>
            <a:r>
              <a:rPr lang="en-US" altLang="zh-CN" sz="6000">
                <a:latin typeface="微软雅黑" panose="020B0503020204020204" charset="-122"/>
                <a:ea typeface="微软雅黑" panose="020B0503020204020204" charset="-122"/>
                <a:cs typeface="微软雅黑" panose="020B0503020204020204" charset="-122"/>
              </a:rPr>
              <a:t>“</a:t>
            </a:r>
            <a:r>
              <a:rPr lang="zh-CN" altLang="en-US" sz="6000">
                <a:latin typeface="微软雅黑" panose="020B0503020204020204" charset="-122"/>
                <a:ea typeface="微软雅黑" panose="020B0503020204020204" charset="-122"/>
                <a:cs typeface="微软雅黑" panose="020B0503020204020204" charset="-122"/>
              </a:rPr>
              <a:t>双随机、一公开</a:t>
            </a:r>
            <a:r>
              <a:rPr lang="en-US" altLang="zh-CN" sz="6000">
                <a:latin typeface="微软雅黑" panose="020B0503020204020204" charset="-122"/>
                <a:ea typeface="微软雅黑" panose="020B0503020204020204" charset="-122"/>
                <a:cs typeface="微软雅黑" panose="020B0503020204020204" charset="-122"/>
              </a:rPr>
              <a:t>”</a:t>
            </a:r>
            <a:r>
              <a:rPr lang="zh-CN" altLang="en-US" sz="6000">
                <a:latin typeface="微软雅黑" panose="020B0503020204020204" charset="-122"/>
                <a:ea typeface="微软雅黑" panose="020B0503020204020204" charset="-122"/>
                <a:cs typeface="微软雅黑" panose="020B0503020204020204" charset="-122"/>
              </a:rPr>
              <a:t>等方式，加强对用地审批情况的监督检查，发现违规问题及时督促纠正，重大问题及时向国务院报告。</a:t>
            </a:r>
            <a:endParaRPr lang="zh-CN" altLang="en-US" sz="6000">
              <a:latin typeface="微软雅黑" panose="020B0503020204020204" charset="-122"/>
              <a:ea typeface="微软雅黑" panose="020B0503020204020204" charset="-122"/>
              <a:cs typeface="微软雅黑" panose="020B0503020204020204" charset="-122"/>
            </a:endParaRPr>
          </a:p>
          <a:p>
            <a:pPr marL="0" indent="0" fontAlgn="auto">
              <a:lnSpc>
                <a:spcPts val="2800"/>
              </a:lnSpc>
              <a:spcBef>
                <a:spcPts val="0"/>
              </a:spcBef>
              <a:buNone/>
            </a:pPr>
            <a:endParaRPr lang="en-US" altLang="zh-CN" sz="6000">
              <a:latin typeface="微软雅黑" panose="020B0503020204020204" charset="-122"/>
              <a:ea typeface="微软雅黑" panose="020B0503020204020204" charset="-122"/>
              <a:cs typeface="微软雅黑" panose="020B0503020204020204" charset="-122"/>
            </a:endParaRPr>
          </a:p>
          <a:p>
            <a:pPr marL="0" indent="0" algn="r" fontAlgn="auto">
              <a:lnSpc>
                <a:spcPts val="2800"/>
              </a:lnSpc>
              <a:spcBef>
                <a:spcPts val="0"/>
              </a:spcBef>
              <a:buNone/>
            </a:pPr>
            <a:r>
              <a:rPr lang="zh-CN" altLang="en-US" sz="6000">
                <a:latin typeface="微软雅黑" panose="020B0503020204020204" charset="-122"/>
                <a:ea typeface="微软雅黑" panose="020B0503020204020204" charset="-122"/>
                <a:cs typeface="微软雅黑" panose="020B0503020204020204" charset="-122"/>
              </a:rPr>
              <a:t>国务院</a:t>
            </a:r>
            <a:r>
              <a:rPr lang="en-US" altLang="zh-CN" sz="6000">
                <a:latin typeface="微软雅黑" panose="020B0503020204020204" charset="-122"/>
                <a:ea typeface="微软雅黑" panose="020B0503020204020204" charset="-122"/>
                <a:cs typeface="微软雅黑" panose="020B0503020204020204" charset="-122"/>
              </a:rPr>
              <a:t>         </a:t>
            </a:r>
            <a:endParaRPr lang="en-US" altLang="zh-CN" sz="6000">
              <a:latin typeface="微软雅黑" panose="020B0503020204020204" charset="-122"/>
              <a:ea typeface="微软雅黑" panose="020B0503020204020204" charset="-122"/>
              <a:cs typeface="微软雅黑" panose="020B0503020204020204" charset="-122"/>
            </a:endParaRPr>
          </a:p>
          <a:p>
            <a:pPr marL="0" indent="0" algn="r" fontAlgn="auto">
              <a:lnSpc>
                <a:spcPts val="2800"/>
              </a:lnSpc>
              <a:spcBef>
                <a:spcPts val="0"/>
              </a:spcBef>
              <a:buNone/>
            </a:pPr>
            <a:r>
              <a:rPr lang="en-US" altLang="zh-CN" sz="6000">
                <a:latin typeface="微软雅黑" panose="020B0503020204020204" charset="-122"/>
                <a:ea typeface="微软雅黑" panose="020B0503020204020204" charset="-122"/>
                <a:cs typeface="微软雅黑" panose="020B0503020204020204" charset="-122"/>
              </a:rPr>
              <a:t>2020</a:t>
            </a:r>
            <a:r>
              <a:rPr lang="zh-CN" altLang="en-US" sz="6000">
                <a:latin typeface="微软雅黑" panose="020B0503020204020204" charset="-122"/>
                <a:ea typeface="微软雅黑" panose="020B0503020204020204" charset="-122"/>
                <a:cs typeface="微软雅黑" panose="020B0503020204020204" charset="-122"/>
              </a:rPr>
              <a:t>年</a:t>
            </a:r>
            <a:r>
              <a:rPr lang="en-US" altLang="zh-CN" sz="6000">
                <a:latin typeface="微软雅黑" panose="020B0503020204020204" charset="-122"/>
                <a:ea typeface="微软雅黑" panose="020B0503020204020204" charset="-122"/>
                <a:cs typeface="微软雅黑" panose="020B0503020204020204" charset="-122"/>
              </a:rPr>
              <a:t>3</a:t>
            </a:r>
            <a:r>
              <a:rPr lang="zh-CN" altLang="en-US" sz="6000">
                <a:latin typeface="微软雅黑" panose="020B0503020204020204" charset="-122"/>
                <a:ea typeface="微软雅黑" panose="020B0503020204020204" charset="-122"/>
                <a:cs typeface="微软雅黑" panose="020B0503020204020204" charset="-122"/>
              </a:rPr>
              <a:t>月</a:t>
            </a:r>
            <a:r>
              <a:rPr lang="en-US" altLang="zh-CN" sz="6000">
                <a:latin typeface="微软雅黑" panose="020B0503020204020204" charset="-122"/>
                <a:ea typeface="微软雅黑" panose="020B0503020204020204" charset="-122"/>
                <a:cs typeface="微软雅黑" panose="020B0503020204020204" charset="-122"/>
              </a:rPr>
              <a:t>1</a:t>
            </a:r>
            <a:r>
              <a:rPr lang="zh-CN" altLang="en-US" sz="6000">
                <a:latin typeface="微软雅黑" panose="020B0503020204020204" charset="-122"/>
                <a:ea typeface="微软雅黑" panose="020B0503020204020204" charset="-122"/>
                <a:cs typeface="微软雅黑" panose="020B0503020204020204" charset="-122"/>
              </a:rPr>
              <a:t>日</a:t>
            </a:r>
            <a:r>
              <a:rPr lang="en-US" altLang="zh-CN" sz="4500">
                <a:latin typeface="微软雅黑" panose="020B0503020204020204" charset="-122"/>
                <a:ea typeface="微软雅黑" panose="020B0503020204020204" charset="-122"/>
                <a:cs typeface="微软雅黑" panose="020B0503020204020204" charset="-122"/>
              </a:rPr>
              <a:t>   </a:t>
            </a:r>
            <a:endParaRPr lang="en-US" altLang="zh-CN" sz="45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5242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294640" y="-4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953135"/>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试分析下文存在的问题并做出修改。</a:t>
            </a:r>
            <a:endPar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42010" y="1946275"/>
            <a:ext cx="9750425" cy="4039870"/>
          </a:xfrm>
          <a:prstGeom prst="rect">
            <a:avLst/>
          </a:prstGeom>
          <a:noFill/>
        </p:spPr>
        <p:txBody>
          <a:bodyPr wrap="square" rtlCol="0" anchor="ctr" anchorCtr="0">
            <a:noAutofit/>
          </a:bodyPr>
          <a:lstStyle/>
          <a:p>
            <a:pPr indent="0" algn="just" fontAlgn="auto">
              <a:lnSpc>
                <a:spcPts val="2100"/>
              </a:lnSpc>
            </a:pPr>
            <a:r>
              <a:rPr lang="en-US" altLang="zh-CN">
                <a:latin typeface="微软雅黑" panose="020B0503020204020204" charset="-122"/>
                <a:ea typeface="微软雅黑" panose="020B0503020204020204" charset="-122"/>
                <a:cs typeface="微软雅黑" panose="020B0503020204020204" charset="-122"/>
              </a:rPr>
              <a:t>                                                      </a:t>
            </a:r>
            <a:r>
              <a:rPr lang="zh-CN" altLang="en-US" sz="1600" b="1">
                <a:latin typeface="微软雅黑" panose="020B0503020204020204" charset="-122"/>
                <a:ea typeface="微软雅黑" panose="020B0503020204020204" charset="-122"/>
                <a:cs typeface="微软雅黑" panose="020B0503020204020204" charset="-122"/>
              </a:rPr>
              <a:t>关于向</a:t>
            </a:r>
            <a:r>
              <a:rPr lang="en-US" altLang="en-US" sz="1600" b="1">
                <a:latin typeface="微软雅黑" panose="020B0503020204020204" charset="-122"/>
                <a:ea typeface="微软雅黑" panose="020B0503020204020204" charset="-122"/>
                <a:cs typeface="微软雅黑" panose="020B0503020204020204" charset="-122"/>
              </a:rPr>
              <a:t>×××</a:t>
            </a:r>
            <a:r>
              <a:rPr lang="zh-CN" altLang="en-US" sz="1600" b="1">
                <a:latin typeface="微软雅黑" panose="020B0503020204020204" charset="-122"/>
                <a:ea typeface="微软雅黑" panose="020B0503020204020204" charset="-122"/>
                <a:cs typeface="微软雅黑" panose="020B0503020204020204" charset="-122"/>
              </a:rPr>
              <a:t>同志学习的决定</a:t>
            </a:r>
            <a:endParaRPr lang="zh-CN" altLang="en-US" sz="1600" b="1">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zh-CN" altLang="en-US" sz="1600">
                <a:latin typeface="微软雅黑" panose="020B0503020204020204" charset="-122"/>
                <a:ea typeface="微软雅黑" panose="020B0503020204020204" charset="-122"/>
                <a:cs typeface="微软雅黑" panose="020B0503020204020204" charset="-122"/>
              </a:rPr>
              <a:t>各车间、班组，各党支部：</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我厂装配车间职工</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在上月十五日的特大洪水灾害中，为抢救国家财产不幸</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牺牲</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zh-CN" altLang="en-US" sz="1600">
                <a:latin typeface="微软雅黑" panose="020B0503020204020204" charset="-122"/>
                <a:ea typeface="微软雅黑" panose="020B0503020204020204" charset="-122"/>
                <a:cs typeface="微软雅黑" panose="020B0503020204020204" charset="-122"/>
              </a:rPr>
              <a:t>厂党委和厂委员会决定在全厂开展向</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同志学习的活动。</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一</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、学习</a:t>
            </a:r>
            <a:r>
              <a:rPr lang="en-US" altLang="zh-CN" sz="1600">
                <a:latin typeface="微软雅黑" panose="020B0503020204020204" charset="-122"/>
                <a:ea typeface="微软雅黑" panose="020B0503020204020204" charset="-122"/>
                <a:cs typeface="微软雅黑" panose="020B0503020204020204" charset="-122"/>
              </a:rPr>
              <a:t> </a:t>
            </a:r>
            <a:r>
              <a:rPr lang="en-US"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同志公而忘私、奋勇保护国家财产的高尚品德和爱祖国爱人民，敢于牺牲的精神。</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二</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、根据</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同志生前的表现和愿望，追记</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同志为中共党员。</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三</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、在全厂广泛宣传</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同志的先进事迹，运用这一典型对全厂党员职工进行一</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次努力奉献、坚持改革、敢于进取的革命精神，以及勇于献身的革命英雄主义精神教育。宣传科和工会要把</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同志的事迹册子、墙报，广为发放。</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四</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、各车间</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、班组</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、党支部要开展讨论</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 </a:t>
            </a:r>
            <a:r>
              <a:rPr lang="zh-CN" altLang="en-US" sz="1600">
                <a:latin typeface="微软雅黑" panose="020B0503020204020204" charset="-122"/>
                <a:ea typeface="微软雅黑" panose="020B0503020204020204" charset="-122"/>
                <a:cs typeface="微软雅黑" panose="020B0503020204020204" charset="-122"/>
              </a:rPr>
              <a:t>学习</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同志的优秀品质、开展比、学、赶、帮活动，争取生产上一个新台阶。</a:t>
            </a:r>
            <a:endParaRPr lang="zh-CN" altLang="en-US" sz="1600">
              <a:latin typeface="微软雅黑" panose="020B0503020204020204" charset="-122"/>
              <a:ea typeface="微软雅黑" panose="020B0503020204020204" charset="-122"/>
              <a:cs typeface="微软雅黑" panose="020B0503020204020204" charset="-122"/>
            </a:endParaRPr>
          </a:p>
          <a:p>
            <a:pPr indent="0" algn="just" fontAlgn="auto">
              <a:lnSpc>
                <a:spcPts val="2100"/>
              </a:lnSpc>
            </a:pPr>
            <a:endParaRPr lang="en-US" altLang="zh-CN" sz="1600">
              <a:latin typeface="微软雅黑" panose="020B0503020204020204" charset="-122"/>
              <a:ea typeface="微软雅黑" panose="020B0503020204020204" charset="-122"/>
              <a:cs typeface="微软雅黑" panose="020B0503020204020204" charset="-122"/>
            </a:endParaRPr>
          </a:p>
          <a:p>
            <a:pPr indent="0" algn="r" fontAlgn="auto">
              <a:lnSpc>
                <a:spcPts val="2100"/>
              </a:lnSpc>
            </a:pP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厂党委</a:t>
            </a:r>
            <a:endParaRPr lang="zh-CN" altLang="en-US" sz="1600">
              <a:latin typeface="微软雅黑" panose="020B0503020204020204" charset="-122"/>
              <a:ea typeface="微软雅黑" panose="020B0503020204020204" charset="-122"/>
              <a:cs typeface="微软雅黑" panose="020B0503020204020204" charset="-122"/>
            </a:endParaRPr>
          </a:p>
          <a:p>
            <a:pPr indent="0" algn="r" fontAlgn="auto">
              <a:lnSpc>
                <a:spcPts val="2100"/>
              </a:lnSpc>
            </a:pP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厂委员会</a:t>
            </a:r>
            <a:endParaRPr lang="zh-CN" altLang="en-US" sz="1600">
              <a:latin typeface="微软雅黑" panose="020B0503020204020204" charset="-122"/>
              <a:ea typeface="微软雅黑" panose="020B0503020204020204" charset="-122"/>
              <a:cs typeface="微软雅黑" panose="020B0503020204020204" charset="-122"/>
            </a:endParaRPr>
          </a:p>
          <a:p>
            <a:pPr indent="0" algn="r" fontAlgn="auto">
              <a:lnSpc>
                <a:spcPts val="2100"/>
              </a:lnSpc>
            </a:pP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年</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月</a:t>
            </a:r>
            <a:r>
              <a:rPr lang="en-US" altLang="en-US"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日</a:t>
            </a:r>
            <a:endParaRPr lang="zh-CN" altLang="en-US" sz="16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22325" y="1503045"/>
            <a:ext cx="9974580" cy="1016000"/>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纪要是记载会议主要情况和议定事项的公文。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943610"/>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纪要的概念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14" name="https://img8.file.cache.docer.com/storage/1731032701959808600/df7a62d4a6fec98c92681658dab730b6.png" descr="搜索与探索"/>
          <p:cNvPicPr>
            <a:picLocks noChangeAspect="1"/>
          </p:cNvPicPr>
          <p:nvPr/>
        </p:nvPicPr>
        <p:blipFill>
          <a:blip r:embed="rId3"/>
          <a:stretch>
            <a:fillRect/>
          </a:stretch>
        </p:blipFill>
        <p:spPr>
          <a:xfrm>
            <a:off x="9716135" y="4425950"/>
            <a:ext cx="1537335" cy="1805305"/>
          </a:xfrm>
          <a:prstGeom prst="rect">
            <a:avLst/>
          </a:prstGeom>
        </p:spPr>
      </p:pic>
      <p:sp>
        <p:nvSpPr>
          <p:cNvPr id="5" name="文本框 4"/>
          <p:cNvSpPr txBox="1"/>
          <p:nvPr/>
        </p:nvSpPr>
        <p:spPr>
          <a:xfrm>
            <a:off x="1454785" y="2658110"/>
            <a:ext cx="7905115" cy="1309370"/>
          </a:xfrm>
          <a:prstGeom prst="rect">
            <a:avLst/>
          </a:prstGeom>
          <a:noFill/>
        </p:spPr>
        <p:txBody>
          <a:bodyPr wrap="square" rtlCol="0" anchor="t">
            <a:spAutoFit/>
          </a:bodyPr>
          <a:p>
            <a:pPr marL="0" indent="0">
              <a:lnSpc>
                <a:spcPct val="200000"/>
              </a:lnSpc>
              <a:buNone/>
            </a:pPr>
            <a:r>
              <a:rPr lang="zh-CN" altLang="en-US" sz="2400">
                <a:solidFill>
                  <a:schemeClr val="dk1"/>
                </a:solidFill>
                <a:latin typeface="微软雅黑" panose="020B0503020204020204" charset="-122"/>
                <a:ea typeface="微软雅黑" panose="020B0503020204020204" charset="-122"/>
                <a:cs typeface="微软雅黑" panose="020B0503020204020204" charset="-122"/>
                <a:sym typeface="+mn-ea"/>
              </a:rPr>
              <a:t>除少数学术会议和某些座谈会等的纪要外，它要求与会单位或个人共同遵守、执行。</a:t>
            </a:r>
            <a:endParaRPr lang="zh-CN" altLang="en-US" sz="2400"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useBgFill="1">
        <p:nvSpPr>
          <p:cNvPr id="3" name="矩形: 圆角 2"/>
          <p:cNvSpPr/>
          <p:nvPr>
            <p:custDataLst>
              <p:tags r:id="rId3"/>
            </p:custDataLst>
          </p:nvPr>
        </p:nvSpPr>
        <p:spPr>
          <a:xfrm>
            <a:off x="6686919" y="1798320"/>
            <a:ext cx="4256711" cy="3811156"/>
          </a:xfrm>
          <a:prstGeom prst="roundRect">
            <a:avLst>
              <a:gd name="adj" fmla="val 7930"/>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6" name="矩形: 圆角 25"/>
          <p:cNvSpPr/>
          <p:nvPr>
            <p:custDataLst>
              <p:tags r:id="rId4"/>
            </p:custDataLst>
          </p:nvPr>
        </p:nvSpPr>
        <p:spPr>
          <a:xfrm>
            <a:off x="6686919" y="1798320"/>
            <a:ext cx="4256711" cy="3811156"/>
          </a:xfrm>
          <a:prstGeom prst="roundRect">
            <a:avLst>
              <a:gd name="adj" fmla="val 8081"/>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useBgFill="1">
        <p:nvSpPr>
          <p:cNvPr id="8" name="矩形: 圆角 25"/>
          <p:cNvSpPr/>
          <p:nvPr>
            <p:custDataLst>
              <p:tags r:id="rId5"/>
            </p:custDataLst>
          </p:nvPr>
        </p:nvSpPr>
        <p:spPr>
          <a:xfrm>
            <a:off x="2088756" y="1798320"/>
            <a:ext cx="4256711" cy="3811156"/>
          </a:xfrm>
          <a:prstGeom prst="roundRect">
            <a:avLst>
              <a:gd name="adj" fmla="val 8081"/>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9" name="椭圆 8"/>
          <p:cNvSpPr/>
          <p:nvPr>
            <p:custDataLst>
              <p:tags r:id="rId6"/>
            </p:custDataLst>
          </p:nvPr>
        </p:nvSpPr>
        <p:spPr>
          <a:xfrm>
            <a:off x="7022758" y="2433110"/>
            <a:ext cx="472145" cy="47214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lnSpcReduction="20000"/>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11" name="矩形: 圆角 25"/>
          <p:cNvSpPr/>
          <p:nvPr>
            <p:custDataLst>
              <p:tags r:id="rId7"/>
            </p:custDataLst>
          </p:nvPr>
        </p:nvSpPr>
        <p:spPr>
          <a:xfrm>
            <a:off x="2088756" y="1798320"/>
            <a:ext cx="4256711" cy="3811156"/>
          </a:xfrm>
          <a:prstGeom prst="roundRect">
            <a:avLst>
              <a:gd name="adj" fmla="val 8081"/>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12" name="椭圆 11"/>
          <p:cNvSpPr/>
          <p:nvPr>
            <p:custDataLst>
              <p:tags r:id="rId8"/>
            </p:custDataLst>
          </p:nvPr>
        </p:nvSpPr>
        <p:spPr>
          <a:xfrm>
            <a:off x="2425115" y="2433110"/>
            <a:ext cx="472145" cy="47214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lnSpcReduction="20000"/>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3" name="矩形 12"/>
          <p:cNvSpPr/>
          <p:nvPr>
            <p:custDataLst>
              <p:tags r:id="rId9"/>
            </p:custDataLst>
          </p:nvPr>
        </p:nvSpPr>
        <p:spPr>
          <a:xfrm>
            <a:off x="7729496" y="3031923"/>
            <a:ext cx="2974701" cy="2096604"/>
          </a:xfrm>
          <a:prstGeom prst="rect">
            <a:avLst/>
          </a:prstGeom>
          <a:noFill/>
        </p:spPr>
        <p:txBody>
          <a:bodyPr wrap="square" lIns="0" tIns="0" rIns="0" bIns="0" rtlCol="0" anchor="t" anchorCtr="0">
            <a:noAutofit/>
          </a:bodyPr>
          <a:p>
            <a:pPr marL="0" indent="0" algn="l">
              <a:lnSpc>
                <a:spcPct val="150000"/>
              </a:lnSpc>
              <a:spcBef>
                <a:spcPts val="0"/>
              </a:spcBef>
              <a:spcAft>
                <a:spcPts val="0"/>
              </a:spcAft>
              <a:buSzPct val="100000"/>
            </a:pPr>
            <a:r>
              <a:rPr lang="zh-CN" altLang="en-US">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条项式</a:t>
            </a:r>
            <a:r>
              <a:rPr lang="en-US" altLang="zh-CN">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决议式</a:t>
            </a:r>
            <a:r>
              <a:rPr lang="en-US" altLang="zh-CN">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纪要、综合式</a:t>
            </a:r>
            <a:r>
              <a:rPr lang="en-US" altLang="zh-CN">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概述式</a:t>
            </a:r>
            <a:r>
              <a:rPr lang="en-US" altLang="zh-CN">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纪要和摘要式纪要</a:t>
            </a:r>
            <a:endParaRPr lang="zh-CN" altLang="en-US">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10"/>
            </p:custDataLst>
          </p:nvPr>
        </p:nvSpPr>
        <p:spPr>
          <a:xfrm>
            <a:off x="7660916" y="2447393"/>
            <a:ext cx="2973660" cy="376327"/>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sz="2000" b="1" dirty="0">
                <a:solidFill>
                  <a:schemeClr val="dk1">
                    <a:lumMod val="100000"/>
                  </a:schemeClr>
                </a:solidFill>
                <a:latin typeface="微软雅黑" panose="020B0503020204020204" charset="-122"/>
                <a:ea typeface="微软雅黑" panose="020B0503020204020204" charset="-122"/>
                <a:cs typeface="+mn-ea"/>
              </a:rPr>
              <a:t>按照写法的不同划分</a:t>
            </a:r>
            <a:endParaRPr lang="zh-CN" altLang="en-US" sz="2000" b="1" dirty="0">
              <a:solidFill>
                <a:schemeClr val="dk1">
                  <a:lumMod val="100000"/>
                </a:schemeClr>
              </a:solidFill>
              <a:latin typeface="微软雅黑" panose="020B0503020204020204" charset="-122"/>
              <a:ea typeface="微软雅黑" panose="020B0503020204020204" charset="-122"/>
              <a:cs typeface="+mn-ea"/>
            </a:endParaRPr>
          </a:p>
        </p:txBody>
      </p:sp>
      <p:sp>
        <p:nvSpPr>
          <p:cNvPr id="16" name="矩形 15"/>
          <p:cNvSpPr/>
          <p:nvPr>
            <p:custDataLst>
              <p:tags r:id="rId11"/>
            </p:custDataLst>
          </p:nvPr>
        </p:nvSpPr>
        <p:spPr>
          <a:xfrm>
            <a:off x="2897767" y="3079548"/>
            <a:ext cx="2974701" cy="2096604"/>
          </a:xfrm>
          <a:prstGeom prst="rect">
            <a:avLst/>
          </a:prstGeom>
          <a:noFill/>
        </p:spPr>
        <p:txBody>
          <a:bodyPr wrap="square" lIns="0" tIns="0" rIns="0" bIns="0" rtlCol="0" anchor="t" anchorCtr="0">
            <a:noAutofit/>
          </a:bodyPr>
          <a:p>
            <a:pPr marL="0" indent="0" algn="l">
              <a:lnSpc>
                <a:spcPct val="150000"/>
              </a:lnSpc>
              <a:spcBef>
                <a:spcPts val="0"/>
              </a:spcBef>
              <a:spcAft>
                <a:spcPts val="0"/>
              </a:spcAft>
              <a:buSzPct val="100000"/>
            </a:pPr>
            <a:r>
              <a:rPr lang="zh-CN" altLang="en-US" dirty="0">
                <a:ln>
                  <a:noFill/>
                  <a:prstDash val="sysDot"/>
                </a:ln>
                <a:solidFill>
                  <a:schemeClr val="dk1">
                    <a:lumMod val="85000"/>
                    <a:lumOff val="15000"/>
                  </a:schemeClr>
                </a:solidFill>
                <a:latin typeface="微软雅黑" panose="020B0503020204020204" charset="-122"/>
                <a:ea typeface="微软雅黑" panose="020B0503020204020204" charset="-122"/>
                <a:cs typeface="+mn-ea"/>
              </a:rPr>
              <a:t>办公会议纪要和其他会议纪要</a:t>
            </a:r>
            <a:endParaRPr lang="zh-CN" altLang="en-US" dirty="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7" name="矩形 16"/>
          <p:cNvSpPr/>
          <p:nvPr>
            <p:custDataLst>
              <p:tags r:id="rId12"/>
            </p:custDataLst>
          </p:nvPr>
        </p:nvSpPr>
        <p:spPr>
          <a:xfrm>
            <a:off x="3033395" y="2433320"/>
            <a:ext cx="3169920" cy="376555"/>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sz="2000" b="1" dirty="0">
                <a:solidFill>
                  <a:schemeClr val="dk1">
                    <a:lumMod val="100000"/>
                  </a:schemeClr>
                </a:solidFill>
                <a:latin typeface="微软雅黑" panose="020B0503020204020204" charset="-122"/>
                <a:ea typeface="微软雅黑" panose="020B0503020204020204" charset="-122"/>
                <a:cs typeface="+mn-ea"/>
              </a:rPr>
              <a:t>按照会议性质的不同划分</a:t>
            </a:r>
            <a:endParaRPr lang="zh-CN" altLang="en-US" sz="2000" b="1" dirty="0">
              <a:solidFill>
                <a:schemeClr val="dk1">
                  <a:lumMod val="100000"/>
                </a:schemeClr>
              </a:solidFill>
              <a:latin typeface="微软雅黑" panose="020B0503020204020204" charset="-122"/>
              <a:ea typeface="微软雅黑" panose="020B0503020204020204" charset="-122"/>
              <a:cs typeface="+mn-ea"/>
            </a:endParaRPr>
          </a:p>
        </p:txBody>
      </p:sp>
    </p:spTree>
    <p:custDataLst>
      <p:tags r:id="rId13"/>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32790" y="98552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9" name="弧形 58"/>
          <p:cNvSpPr/>
          <p:nvPr>
            <p:custDataLst>
              <p:tags r:id="rId3"/>
            </p:custDataLst>
          </p:nvPr>
        </p:nvSpPr>
        <p:spPr>
          <a:xfrm>
            <a:off x="6796723" y="2012315"/>
            <a:ext cx="2351314" cy="2351314"/>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4"/>
            </p:custDataLst>
          </p:nvPr>
        </p:nvSpPr>
        <p:spPr>
          <a:xfrm>
            <a:off x="3331528" y="2012315"/>
            <a:ext cx="2351314" cy="2351314"/>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4" name="椭圆 3"/>
          <p:cNvSpPr/>
          <p:nvPr>
            <p:custDataLst>
              <p:tags r:id="rId5"/>
            </p:custDataLst>
          </p:nvPr>
        </p:nvSpPr>
        <p:spPr>
          <a:xfrm>
            <a:off x="6997383" y="2199005"/>
            <a:ext cx="1977390" cy="1977390"/>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5" name="椭圆 4"/>
          <p:cNvSpPr/>
          <p:nvPr>
            <p:custDataLst>
              <p:tags r:id="rId6"/>
            </p:custDataLst>
          </p:nvPr>
        </p:nvSpPr>
        <p:spPr>
          <a:xfrm>
            <a:off x="7257098" y="2238375"/>
            <a:ext cx="266700" cy="266700"/>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椭圆 9"/>
          <p:cNvSpPr/>
          <p:nvPr>
            <p:custDataLst>
              <p:tags r:id="rId7"/>
            </p:custDataLst>
          </p:nvPr>
        </p:nvSpPr>
        <p:spPr>
          <a:xfrm>
            <a:off x="5254943" y="2199005"/>
            <a:ext cx="1977390" cy="1977390"/>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en-US" altLang="zh-CN" sz="2400">
                <a:solidFill>
                  <a:srgbClr val="FFFFFF"/>
                </a:solidFill>
                <a:latin typeface="微软雅黑" panose="020B0503020204020204" charset="-122"/>
                <a:ea typeface="微软雅黑" panose="020B0503020204020204" charset="-122"/>
              </a:rPr>
              <a:t>+</a:t>
            </a:r>
            <a:endParaRPr lang="en-US"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8"/>
            </p:custDataLst>
          </p:nvPr>
        </p:nvSpPr>
        <p:spPr>
          <a:xfrm>
            <a:off x="5515293" y="2238375"/>
            <a:ext cx="266700" cy="266700"/>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512503" y="2199005"/>
            <a:ext cx="1977390" cy="1977390"/>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5" name="椭圆 14"/>
          <p:cNvSpPr/>
          <p:nvPr>
            <p:custDataLst>
              <p:tags r:id="rId10"/>
            </p:custDataLst>
          </p:nvPr>
        </p:nvSpPr>
        <p:spPr>
          <a:xfrm>
            <a:off x="3773488" y="2238375"/>
            <a:ext cx="266700" cy="266700"/>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32790" y="98552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51230" y="2221230"/>
            <a:ext cx="10485120" cy="3454400"/>
          </a:xfrm>
          <a:prstGeom prst="rect">
            <a:avLst/>
          </a:prstGeom>
          <a:noFill/>
        </p:spPr>
        <p:txBody>
          <a:bodyPr wrap="square" rtlCol="0">
            <a:normAutofit/>
          </a:bodyPr>
          <a:p>
            <a:pPr algn="l">
              <a:lnSpc>
                <a:spcPct val="140000"/>
              </a:lnSpc>
            </a:pP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a:t>
            </a:r>
            <a:r>
              <a:rPr lang="en-US" altLang="zh-CN" sz="2000" kern="100" dirty="0">
                <a:solidFill>
                  <a:srgbClr val="00B0F0"/>
                </a:solidFill>
                <a:effectLst/>
                <a:latin typeface="微软雅黑" panose="020B0503020204020204" charset="-122"/>
                <a:ea typeface="微软雅黑" panose="020B0503020204020204" charset="-122"/>
                <a:cs typeface="微软雅黑" panose="020B0503020204020204" charset="-122"/>
              </a:rPr>
              <a:t>1</a:t>
            </a: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）单标题。</a:t>
            </a:r>
            <a:r>
              <a:rPr lang="zh-CN" altLang="en-US" sz="2000" u="sng" kern="100" dirty="0">
                <a:effectLst/>
                <a:latin typeface="微软雅黑" panose="020B0503020204020204" charset="-122"/>
                <a:ea typeface="微软雅黑" panose="020B0503020204020204" charset="-122"/>
                <a:cs typeface="微软雅黑" panose="020B0503020204020204" charset="-122"/>
              </a:rPr>
              <a:t>由</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会议名称＋文种</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构成，</a:t>
            </a:r>
            <a:r>
              <a:rPr lang="zh-CN" altLang="en-US" sz="2000" kern="100" dirty="0">
                <a:effectLst/>
                <a:latin typeface="微软雅黑" panose="020B0503020204020204" charset="-122"/>
                <a:ea typeface="微软雅黑" panose="020B0503020204020204" charset="-122"/>
                <a:cs typeface="微软雅黑" panose="020B0503020204020204" charset="-122"/>
              </a:rPr>
              <a:t>如《关于协调解决建设大街</a:t>
            </a:r>
            <a:r>
              <a:rPr lang="en-US" altLang="zh-CN" sz="2000" kern="100" dirty="0">
                <a:effectLst/>
                <a:latin typeface="微软雅黑" panose="020B0503020204020204" charset="-122"/>
                <a:ea typeface="微软雅黑" panose="020B0503020204020204" charset="-122"/>
                <a:cs typeface="微软雅黑" panose="020B0503020204020204" charset="-122"/>
              </a:rPr>
              <a:t>56</a:t>
            </a:r>
            <a:r>
              <a:rPr lang="zh-CN" altLang="en-US" sz="2000" kern="100" dirty="0">
                <a:effectLst/>
                <a:latin typeface="微软雅黑" panose="020B0503020204020204" charset="-122"/>
                <a:ea typeface="微软雅黑" panose="020B0503020204020204" charset="-122"/>
                <a:cs typeface="微软雅黑" panose="020B0503020204020204" charset="-122"/>
              </a:rPr>
              <a:t>号北苑小区房屋使用权问题的会议纪要》。</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2000" kern="100" dirty="0">
                <a:effectLst/>
                <a:latin typeface="微软雅黑" panose="020B0503020204020204" charset="-122"/>
                <a:ea typeface="微软雅黑" panose="020B0503020204020204" charset="-122"/>
                <a:cs typeface="微软雅黑" panose="020B0503020204020204" charset="-122"/>
              </a:rPr>
              <a:t> </a:t>
            </a:r>
            <a:r>
              <a:rPr lang="en-US" altLang="zh-CN" sz="2000" kern="100" dirty="0">
                <a:effectLst/>
                <a:latin typeface="微软雅黑" panose="020B0503020204020204" charset="-122"/>
                <a:ea typeface="微软雅黑" panose="020B0503020204020204" charset="-122"/>
                <a:cs typeface="微软雅黑" panose="020B0503020204020204" charset="-122"/>
              </a:rPr>
              <a:t>      </a:t>
            </a:r>
            <a:r>
              <a:rPr lang="zh-CN" altLang="en-US" sz="2000" kern="100" dirty="0">
                <a:effectLst/>
                <a:latin typeface="微软雅黑" panose="020B0503020204020204" charset="-122"/>
                <a:ea typeface="微软雅黑" panose="020B0503020204020204" charset="-122"/>
                <a:cs typeface="微软雅黑" panose="020B0503020204020204" charset="-122"/>
              </a:rPr>
              <a:t>有的</a:t>
            </a:r>
            <a:r>
              <a:rPr lang="zh-CN" altLang="en-US" sz="2000" u="sng" kern="100" dirty="0">
                <a:effectLst/>
                <a:latin typeface="微软雅黑" panose="020B0503020204020204" charset="-122"/>
                <a:ea typeface="微软雅黑" panose="020B0503020204020204" charset="-122"/>
                <a:cs typeface="微软雅黑" panose="020B0503020204020204" charset="-122"/>
              </a:rPr>
              <a:t>由</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发文机关</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会议名称</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文种</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构成</a:t>
            </a:r>
            <a:r>
              <a:rPr lang="zh-CN" altLang="en-US" sz="2000" kern="100" dirty="0">
                <a:effectLst/>
                <a:latin typeface="微软雅黑" panose="020B0503020204020204" charset="-122"/>
                <a:ea typeface="微软雅黑" panose="020B0503020204020204" charset="-122"/>
                <a:cs typeface="微软雅黑" panose="020B0503020204020204" charset="-122"/>
              </a:rPr>
              <a:t>，如《中国国际贸易学会国际商务英语研究委员会第六届全国国际商务英语研讨会会议纪要》。</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a:t>
            </a:r>
            <a:r>
              <a:rPr lang="en-US" altLang="zh-CN" sz="2000" kern="100" dirty="0">
                <a:solidFill>
                  <a:srgbClr val="00B0F0"/>
                </a:solidFill>
                <a:effectLst/>
                <a:latin typeface="微软雅黑" panose="020B0503020204020204" charset="-122"/>
                <a:ea typeface="微软雅黑" panose="020B0503020204020204" charset="-122"/>
                <a:cs typeface="微软雅黑" panose="020B0503020204020204" charset="-122"/>
              </a:rPr>
              <a:t>2</a:t>
            </a: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）双标题。</a:t>
            </a:r>
            <a:r>
              <a:rPr lang="zh-CN" altLang="en-US" sz="2000" u="sng" kern="100" dirty="0">
                <a:effectLst/>
                <a:latin typeface="微软雅黑" panose="020B0503020204020204" charset="-122"/>
                <a:ea typeface="微软雅黑" panose="020B0503020204020204" charset="-122"/>
                <a:cs typeface="微软雅黑" panose="020B0503020204020204" charset="-122"/>
              </a:rPr>
              <a:t>由</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正标题＋副标题</a:t>
            </a:r>
            <a:r>
              <a:rPr lang="en-US" altLang="zh-CN" sz="2000" u="sng" kern="100" dirty="0">
                <a:effectLst/>
                <a:latin typeface="微软雅黑" panose="020B0503020204020204" charset="-122"/>
                <a:ea typeface="微软雅黑" panose="020B0503020204020204" charset="-122"/>
                <a:cs typeface="微软雅黑" panose="020B0503020204020204" charset="-122"/>
              </a:rPr>
              <a:t>”</a:t>
            </a:r>
            <a:r>
              <a:rPr lang="zh-CN" altLang="en-US" sz="2000" u="sng" kern="100" dirty="0">
                <a:effectLst/>
                <a:latin typeface="微软雅黑" panose="020B0503020204020204" charset="-122"/>
                <a:ea typeface="微软雅黑" panose="020B0503020204020204" charset="-122"/>
                <a:cs typeface="微软雅黑" panose="020B0503020204020204" charset="-122"/>
              </a:rPr>
              <a:t>构成</a:t>
            </a:r>
            <a:r>
              <a:rPr lang="zh-CN" altLang="en-US" sz="2000" kern="100" dirty="0">
                <a:effectLst/>
                <a:latin typeface="微软雅黑" panose="020B0503020204020204" charset="-122"/>
                <a:ea typeface="微软雅黑" panose="020B0503020204020204" charset="-122"/>
                <a:cs typeface="微软雅黑" panose="020B0503020204020204" charset="-122"/>
              </a:rPr>
              <a:t>。正标题揭示会议主旨，副标题标示会议名称和文种，如《抓住机遇　扩大开放</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沿长江五市对外开放研讨会纪要》。</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15060" y="1602105"/>
            <a:ext cx="2026285" cy="619125"/>
          </a:xfrm>
          <a:prstGeom prst="rect">
            <a:avLst/>
          </a:prstGeom>
          <a:noFill/>
        </p:spPr>
        <p:txBody>
          <a:bodyPr wrap="square" rtlCol="0">
            <a:normAutofit/>
          </a:bodyPr>
          <a:p>
            <a:pPr algn="l">
              <a:lnSpc>
                <a:spcPct val="140000"/>
              </a:lnSpc>
            </a:pPr>
            <a:r>
              <a:rPr lang="en-US" altLang="zh-CN" sz="2400" b="1" kern="100" dirty="0">
                <a:solidFill>
                  <a:schemeClr val="tx1"/>
                </a:solidFill>
                <a:effectLst/>
                <a:latin typeface="微软雅黑" panose="020B0503020204020204" charset="-122"/>
                <a:ea typeface="微软雅黑" panose="020B0503020204020204" charset="-122"/>
                <a:cs typeface="微软雅黑" panose="020B0503020204020204" charset="-122"/>
              </a:rPr>
              <a:t>1.</a:t>
            </a: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rPr>
              <a:t>标题</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244600" y="5121910"/>
            <a:ext cx="9764395" cy="922020"/>
          </a:xfrm>
          <a:prstGeom prst="rect">
            <a:avLst/>
          </a:prstGeom>
          <a:solidFill>
            <a:schemeClr val="accent1">
              <a:alpha val="15000"/>
            </a:schemeClr>
          </a:solidFill>
        </p:spPr>
        <p:txBody>
          <a:bodyPr wrap="square">
            <a:spAutoFit/>
          </a:bodyPr>
          <a:p>
            <a:pPr indent="0" fontAlgn="auto">
              <a:lnSpc>
                <a:spcPct val="150000"/>
              </a:lnSpc>
            </a:pPr>
            <a:r>
              <a:rPr lang="zh-CN" altLang="en-US">
                <a:solidFill>
                  <a:srgbClr val="231F20"/>
                </a:solidFill>
                <a:latin typeface="微软雅黑" panose="020B0503020204020204" charset="-122"/>
                <a:ea typeface="微软雅黑" panose="020B0503020204020204" charset="-122"/>
              </a:rPr>
              <a:t>成文时间即会议通过的时间或领导人签发的时间。一般在标题下居中位置用括号注明年、月、日，也可把成文时间写在尾部的署名下面。</a:t>
            </a:r>
            <a:endParaRPr lang="zh-CN" altLang="en-US">
              <a:solidFill>
                <a:srgbClr val="231F20"/>
              </a:solidFill>
              <a:latin typeface="微软雅黑" panose="020B0503020204020204" charset="-122"/>
              <a:ea typeface="微软雅黑" panose="020B0503020204020204" charset="-122"/>
            </a:endParaRPr>
          </a:p>
        </p:txBody>
      </p:sp>
      <p:pic>
        <p:nvPicPr>
          <p:cNvPr id="11" name="https://img8.file.cache.docer.com/storage/1731485726382740200/79e29b23c02007a8f2bd8e51bb786b53.png" descr="卡通毛笔"/>
          <p:cNvPicPr>
            <a:picLocks noChangeAspect="1"/>
          </p:cNvPicPr>
          <p:nvPr/>
        </p:nvPicPr>
        <p:blipFill>
          <a:blip r:embed="rId3"/>
          <a:stretch>
            <a:fillRect/>
          </a:stretch>
        </p:blipFill>
        <p:spPr>
          <a:xfrm>
            <a:off x="8482965" y="360045"/>
            <a:ext cx="2040890" cy="136652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32790" y="98552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51230" y="2221230"/>
            <a:ext cx="10485120" cy="1475740"/>
          </a:xfrm>
          <a:prstGeom prst="rect">
            <a:avLst/>
          </a:prstGeom>
          <a:noFill/>
        </p:spPr>
        <p:txBody>
          <a:bodyPr wrap="square" rtlCol="0">
            <a:normAutofit/>
          </a:bodyPr>
          <a:p>
            <a:pPr algn="l">
              <a:lnSpc>
                <a:spcPct val="140000"/>
              </a:lnSpc>
            </a:pP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a:t>
            </a:r>
            <a:r>
              <a:rPr lang="en-US" altLang="zh-CN" sz="2000" kern="100" dirty="0">
                <a:solidFill>
                  <a:srgbClr val="00B0F0"/>
                </a:solidFill>
                <a:effectLst/>
                <a:latin typeface="微软雅黑" panose="020B0503020204020204" charset="-122"/>
                <a:ea typeface="微软雅黑" panose="020B0503020204020204" charset="-122"/>
                <a:cs typeface="微软雅黑" panose="020B0503020204020204" charset="-122"/>
              </a:rPr>
              <a:t>1</a:t>
            </a: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）导言（开头部分）</a:t>
            </a:r>
            <a:r>
              <a:rPr lang="zh-CN" altLang="en-US" sz="2000" kern="100" dirty="0">
                <a:effectLst/>
                <a:latin typeface="微软雅黑" panose="020B0503020204020204" charset="-122"/>
                <a:ea typeface="微软雅黑" panose="020B0503020204020204" charset="-122"/>
                <a:cs typeface="微软雅黑" panose="020B0503020204020204" charset="-122"/>
              </a:rPr>
              <a:t>。导言写会议的基本情况，要写得概括，内容包括：会议的名称、目的、内容、时间、地点、规模、参加人员、主要议题和会议成果等，然后用</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现将这次会议研究的几个问题纪要如下：</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或</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现将会议主要精神纪要如下：</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等语句转入下文。</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15060" y="1602105"/>
            <a:ext cx="2026285" cy="619125"/>
          </a:xfrm>
          <a:prstGeom prst="rect">
            <a:avLst/>
          </a:prstGeom>
          <a:noFill/>
        </p:spPr>
        <p:txBody>
          <a:bodyPr wrap="square" rtlCol="0">
            <a:normAutofit/>
          </a:bodyPr>
          <a:p>
            <a:pPr algn="l">
              <a:lnSpc>
                <a:spcPct val="140000"/>
              </a:lnSpc>
            </a:pPr>
            <a:r>
              <a:rPr lang="en-US" altLang="zh-CN" sz="2400" b="1" kern="100" dirty="0">
                <a:solidFill>
                  <a:schemeClr val="tx1"/>
                </a:solidFill>
                <a:effectLst/>
                <a:latin typeface="微软雅黑" panose="020B0503020204020204" charset="-122"/>
                <a:ea typeface="微软雅黑" panose="020B0503020204020204" charset="-122"/>
                <a:cs typeface="微软雅黑" panose="020B0503020204020204" charset="-122"/>
              </a:rPr>
              <a:t>2.</a:t>
            </a: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rPr>
              <a:t>正文</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pic>
        <p:nvPicPr>
          <p:cNvPr id="11" name="https://img8.file.cache.docer.com/storage/1731485726382740200/79e29b23c02007a8f2bd8e51bb786b53.png" descr="卡通毛笔"/>
          <p:cNvPicPr>
            <a:picLocks noChangeAspect="1"/>
          </p:cNvPicPr>
          <p:nvPr/>
        </p:nvPicPr>
        <p:blipFill>
          <a:blip r:embed="rId3"/>
          <a:stretch>
            <a:fillRect/>
          </a:stretch>
        </p:blipFill>
        <p:spPr>
          <a:xfrm>
            <a:off x="8422640" y="448310"/>
            <a:ext cx="1917700" cy="1284605"/>
          </a:xfrm>
          <a:prstGeom prst="rect">
            <a:avLst/>
          </a:prstGeom>
        </p:spPr>
      </p:pic>
      <p:sp>
        <p:nvSpPr>
          <p:cNvPr id="3" name="文本框 2"/>
          <p:cNvSpPr txBox="1"/>
          <p:nvPr/>
        </p:nvSpPr>
        <p:spPr>
          <a:xfrm>
            <a:off x="1115060" y="3761740"/>
            <a:ext cx="9869170" cy="2368550"/>
          </a:xfrm>
          <a:prstGeom prst="rect">
            <a:avLst/>
          </a:prstGeom>
          <a:solidFill>
            <a:schemeClr val="bg2"/>
          </a:solidFill>
        </p:spPr>
        <p:txBody>
          <a:bodyPr wrap="square" rtlCol="0" anchor="t">
            <a:noAutofit/>
          </a:bodyPr>
          <a:p>
            <a:pPr algn="l">
              <a:lnSpc>
                <a:spcPct val="140000"/>
              </a:lnSpc>
            </a:pPr>
            <a:r>
              <a:rPr lang="zh-CN" altLang="en-US" sz="2000" dirty="0">
                <a:latin typeface="微软雅黑" panose="020B0503020204020204" charset="-122"/>
                <a:ea typeface="微软雅黑" panose="020B0503020204020204" charset="-122"/>
                <a:cs typeface="黑体" panose="02010609060101010101" charset="-122"/>
                <a:sym typeface="+mn-ea"/>
              </a:rPr>
              <a:t>例如：</a:t>
            </a:r>
            <a:endParaRPr lang="zh-CN" altLang="en-US" sz="2000" dirty="0">
              <a:solidFill>
                <a:schemeClr val="tx1"/>
              </a:solidFill>
              <a:latin typeface="微软雅黑" panose="020B0503020204020204" charset="-122"/>
              <a:ea typeface="微软雅黑" panose="020B0503020204020204" charset="-122"/>
              <a:cs typeface="黑体" panose="02010609060101010101" charset="-122"/>
            </a:endParaRPr>
          </a:p>
          <a:p>
            <a:pPr algn="l">
              <a:lnSpc>
                <a:spcPct val="140000"/>
              </a:lnSpc>
            </a:pPr>
            <a:r>
              <a:rPr lang="zh-CN" altLang="en-US" sz="2000" dirty="0">
                <a:latin typeface="微软雅黑" panose="020B0503020204020204" charset="-122"/>
                <a:ea typeface="微软雅黑" panose="020B0503020204020204" charset="-122"/>
                <a:cs typeface="黑体" panose="02010609060101010101" charset="-122"/>
                <a:sym typeface="+mn-ea"/>
              </a:rPr>
              <a:t>×年×月×日，××党委常委会召开第×次会议，听取上半年经济运行和近期疫情防控工作情况汇报，部署下半年经济工作和当前疫情防控工作。××同志主持会议并讲话。××同志在会上汇报上半年经济运行情况和近期疫情防控工作情况。常委同志深入讨论，结合分管工作提出意见建议。政府班子成员和有关部门负责同志列席会议。现纪要如下。</a:t>
            </a:r>
            <a:endParaRPr lang="zh-CN" altLang="en-US" sz="2000" kern="100" dirty="0">
              <a:effectLst/>
              <a:latin typeface="微软雅黑" panose="020B0503020204020204" charset="-122"/>
              <a:ea typeface="微软雅黑" panose="020B0503020204020204"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06705" y="-8513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541020" y="6350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2790" y="1824990"/>
            <a:ext cx="10485120" cy="1475740"/>
          </a:xfrm>
          <a:prstGeom prst="rect">
            <a:avLst/>
          </a:prstGeom>
          <a:noFill/>
        </p:spPr>
        <p:txBody>
          <a:bodyPr wrap="square" rtlCol="0">
            <a:normAutofit/>
          </a:bodyPr>
          <a:p>
            <a:pPr algn="l">
              <a:lnSpc>
                <a:spcPct val="140000"/>
              </a:lnSpc>
            </a:pP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a:t>
            </a:r>
            <a:r>
              <a:rPr lang="en-US" altLang="zh-CN" sz="2000" kern="100" dirty="0">
                <a:solidFill>
                  <a:srgbClr val="00B0F0"/>
                </a:solidFill>
                <a:effectLst/>
                <a:latin typeface="微软雅黑" panose="020B0503020204020204" charset="-122"/>
                <a:ea typeface="微软雅黑" panose="020B0503020204020204" charset="-122"/>
                <a:cs typeface="微软雅黑" panose="020B0503020204020204" charset="-122"/>
              </a:rPr>
              <a:t>2</a:t>
            </a:r>
            <a:r>
              <a:rPr lang="zh-CN" altLang="en-US" sz="2000" kern="100" dirty="0">
                <a:solidFill>
                  <a:srgbClr val="00B0F0"/>
                </a:solidFill>
                <a:effectLst/>
                <a:latin typeface="微软雅黑" panose="020B0503020204020204" charset="-122"/>
                <a:ea typeface="微软雅黑" panose="020B0503020204020204" charset="-122"/>
                <a:cs typeface="微软雅黑" panose="020B0503020204020204" charset="-122"/>
              </a:rPr>
              <a:t>）主体。</a:t>
            </a:r>
            <a:r>
              <a:rPr lang="zh-CN" altLang="en-US" sz="2000" kern="100" dirty="0">
                <a:effectLst/>
                <a:latin typeface="微软雅黑" panose="020B0503020204020204" charset="-122"/>
                <a:ea typeface="微软雅黑" panose="020B0503020204020204" charset="-122"/>
                <a:cs typeface="微软雅黑" panose="020B0503020204020204" charset="-122"/>
              </a:rPr>
              <a:t>主体是会议纪要的核心部分，按主次、有重点地写出会议的情况和成果，内容包括：对工作的评价、对问题的分析、会议议定的事项、提出的要求等。</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2000" kern="100" dirty="0">
                <a:effectLst/>
                <a:latin typeface="微软雅黑" panose="020B0503020204020204" charset="-122"/>
                <a:ea typeface="微软雅黑" panose="020B0503020204020204" charset="-122"/>
                <a:cs typeface="微软雅黑" panose="020B0503020204020204" charset="-122"/>
              </a:rPr>
              <a:t> </a:t>
            </a:r>
            <a:r>
              <a:rPr lang="en-US" altLang="zh-CN" sz="2000" kern="100" dirty="0">
                <a:effectLst/>
                <a:latin typeface="微软雅黑" panose="020B0503020204020204" charset="-122"/>
                <a:ea typeface="微软雅黑" panose="020B0503020204020204" charset="-122"/>
                <a:cs typeface="微软雅黑" panose="020B0503020204020204" charset="-122"/>
              </a:rPr>
              <a:t>      </a:t>
            </a:r>
            <a:r>
              <a:rPr lang="zh-CN" altLang="en-US" sz="2000" kern="100" dirty="0">
                <a:effectLst/>
                <a:latin typeface="微软雅黑" panose="020B0503020204020204" charset="-122"/>
                <a:ea typeface="微软雅黑" panose="020B0503020204020204" charset="-122"/>
                <a:cs typeface="微软雅黑" panose="020B0503020204020204" charset="-122"/>
              </a:rPr>
              <a:t>主体一般有三种写法。</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51230" y="1264920"/>
            <a:ext cx="2026285" cy="619125"/>
          </a:xfrm>
          <a:prstGeom prst="rect">
            <a:avLst/>
          </a:prstGeom>
          <a:noFill/>
        </p:spPr>
        <p:txBody>
          <a:bodyPr wrap="square" rtlCol="0">
            <a:normAutofit/>
          </a:bodyPr>
          <a:p>
            <a:pPr algn="l">
              <a:lnSpc>
                <a:spcPct val="140000"/>
              </a:lnSpc>
            </a:pPr>
            <a:r>
              <a:rPr lang="en-US" altLang="zh-CN" sz="2400" b="1" kern="100" dirty="0">
                <a:solidFill>
                  <a:schemeClr val="tx1"/>
                </a:solidFill>
                <a:effectLst/>
                <a:latin typeface="微软雅黑" panose="020B0503020204020204" charset="-122"/>
                <a:ea typeface="微软雅黑" panose="020B0503020204020204" charset="-122"/>
                <a:cs typeface="微软雅黑" panose="020B0503020204020204" charset="-122"/>
              </a:rPr>
              <a:t>2.</a:t>
            </a: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rPr>
              <a:t>正文</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pic>
        <p:nvPicPr>
          <p:cNvPr id="11" name="https://img8.file.cache.docer.com/storage/1731485726382740200/79e29b23c02007a8f2bd8e51bb786b53.png" descr="卡通毛笔"/>
          <p:cNvPicPr>
            <a:picLocks noChangeAspect="1"/>
          </p:cNvPicPr>
          <p:nvPr/>
        </p:nvPicPr>
        <p:blipFill>
          <a:blip r:embed="rId3"/>
          <a:stretch>
            <a:fillRect/>
          </a:stretch>
        </p:blipFill>
        <p:spPr>
          <a:xfrm>
            <a:off x="8965565" y="295275"/>
            <a:ext cx="1544320" cy="1034415"/>
          </a:xfrm>
          <a:prstGeom prst="rect">
            <a:avLst/>
          </a:prstGeom>
        </p:spPr>
      </p:pic>
      <p:sp>
        <p:nvSpPr>
          <p:cNvPr id="6" name="文本框 5"/>
          <p:cNvSpPr txBox="1"/>
          <p:nvPr/>
        </p:nvSpPr>
        <p:spPr>
          <a:xfrm>
            <a:off x="855345" y="3142615"/>
            <a:ext cx="9945370" cy="953135"/>
          </a:xfrm>
          <a:prstGeom prst="rect">
            <a:avLst/>
          </a:prstGeom>
        </p:spPr>
        <p:txBody>
          <a:bodyPr wrap="square">
            <a:spAutoFit/>
          </a:bodyPr>
          <a:p>
            <a:pPr algn="l">
              <a:lnSpc>
                <a:spcPct val="140000"/>
              </a:lnSpc>
              <a:buClrTx/>
              <a:buSzTx/>
              <a:buFontTx/>
            </a:pPr>
            <a:r>
              <a:rPr lang="zh-CN" altLang="en-US" sz="2000" b="1" kern="100" dirty="0">
                <a:effectLst/>
                <a:latin typeface="微软雅黑" panose="020B0503020204020204" charset="-122"/>
                <a:ea typeface="微软雅黑" panose="020B0503020204020204" charset="-122"/>
                <a:cs typeface="微软雅黑" panose="020B0503020204020204" charset="-122"/>
              </a:rPr>
              <a:t>①条项式。</a:t>
            </a:r>
            <a:r>
              <a:rPr lang="zh-CN" altLang="en-US" sz="2000" kern="100" dirty="0">
                <a:effectLst/>
                <a:latin typeface="微软雅黑" panose="020B0503020204020204" charset="-122"/>
                <a:ea typeface="微软雅黑" panose="020B0503020204020204" charset="-122"/>
                <a:cs typeface="微软雅黑" panose="020B0503020204020204" charset="-122"/>
              </a:rPr>
              <a:t>这种写法把主体内容，包括讨论的问题和议定的事项，按主次一条条列</a:t>
            </a:r>
            <a:endParaRPr lang="zh-CN" altLang="en-US" sz="2000" kern="100" dirty="0">
              <a:effectLst/>
              <a:latin typeface="微软雅黑" panose="020B0503020204020204" charset="-122"/>
              <a:ea typeface="微软雅黑" panose="020B0503020204020204" charset="-122"/>
              <a:cs typeface="微软雅黑" panose="020B0503020204020204" charset="-122"/>
            </a:endParaRPr>
          </a:p>
          <a:p>
            <a:pPr algn="l">
              <a:lnSpc>
                <a:spcPct val="140000"/>
              </a:lnSpc>
              <a:buClrTx/>
              <a:buSzTx/>
              <a:buFontTx/>
            </a:pPr>
            <a:r>
              <a:rPr lang="zh-CN" altLang="en-US" sz="2000" kern="100" dirty="0">
                <a:effectLst/>
                <a:latin typeface="微软雅黑" panose="020B0503020204020204" charset="-122"/>
                <a:ea typeface="微软雅黑" panose="020B0503020204020204" charset="-122"/>
                <a:cs typeface="微软雅黑" panose="020B0503020204020204" charset="-122"/>
              </a:rPr>
              <a:t>出来，使其条理化，让人一目了然。</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985510" y="3994150"/>
            <a:ext cx="5932805" cy="2195830"/>
          </a:xfrm>
          <a:prstGeom prst="rect">
            <a:avLst/>
          </a:prstGeom>
          <a:solidFill>
            <a:schemeClr val="bg2"/>
          </a:solidFill>
        </p:spPr>
        <p:txBody>
          <a:bodyPr wrap="square" rtlCol="0" anchor="t">
            <a:spAutoFit/>
          </a:bodyPr>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再如：</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会议听取文化产业重点项目推进情况，研究讨论有关事宜。</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一、关于项目定位问题。会议指出……会议明确……</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二、关于项目选址问题。会议强调……会议议定……</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三、关于招商引资问题。会议强调……会议要求……</a:t>
            </a:r>
            <a:endParaRPr lang="zh-CN" altLang="en-US" sz="2000" kern="100" dirty="0">
              <a:effectLst/>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678180" y="4227830"/>
            <a:ext cx="4961255" cy="1727835"/>
          </a:xfrm>
          <a:prstGeom prst="rect">
            <a:avLst/>
          </a:prstGeom>
          <a:solidFill>
            <a:schemeClr val="bg2"/>
          </a:solidFill>
        </p:spPr>
        <p:txBody>
          <a:bodyPr wrap="square" rtlCol="0" anchor="t">
            <a:spAutoFit/>
          </a:bodyPr>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例如：</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××党委常委会召开会议，……</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一、会议研究×××事宜。会议强调，……</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eaLnBrk="1" hangingPunct="1">
              <a:lnSpc>
                <a:spcPct val="140000"/>
              </a:lnSpc>
              <a:buClrTx/>
              <a:buSzTx/>
              <a:buFont typeface="Wingdings" panose="05000000000000000000" pitchFamily="2" charset="2"/>
              <a:buNone/>
            </a:pPr>
            <a:r>
              <a:rPr lang="zh-CN" altLang="en-US" sz="2000" kern="100" dirty="0">
                <a:effectLst/>
                <a:latin typeface="微软雅黑" panose="020B0503020204020204" charset="-122"/>
                <a:ea typeface="微软雅黑" panose="020B0503020204020204" charset="-122"/>
                <a:cs typeface="微软雅黑" panose="020B0503020204020204" charset="-122"/>
                <a:sym typeface="+mn-ea"/>
              </a:rPr>
              <a:t>二、会议审议×××方案。会议强调，……</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indent="0" eaLnBrk="1" hangingPunct="1">
              <a:buFont typeface="Wingdings" panose="05000000000000000000" pitchFamily="2" charset="2"/>
              <a:buNone/>
            </a:pP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ppt_y</p:attrName>
                                        </p:attrNameLst>
                                      </p:cBhvr>
                                      <p:tavLst>
                                        <p:tav tm="0">
                                          <p:val>
                                            <p:strVal val="#ppt_y+#ppt_h*1.125000"/>
                                          </p:val>
                                        </p:tav>
                                        <p:tav tm="100000">
                                          <p:val>
                                            <p:strVal val="#ppt_y"/>
                                          </p:val>
                                        </p:tav>
                                      </p:tavLst>
                                    </p:anim>
                                    <p:animEffect transition="in" filter="wipe(up)">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animBg="1"/>
      <p:bldP spid="10" grpId="1" animBg="1"/>
      <p:bldP spid="9" grpId="0" animBg="1"/>
      <p:bldP spid="9" grpId="1"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06705" y="-8513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541020" y="6350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2790" y="1824990"/>
            <a:ext cx="10485120" cy="1475740"/>
          </a:xfrm>
          <a:prstGeom prst="rect">
            <a:avLst/>
          </a:prstGeom>
          <a:noFill/>
        </p:spPr>
        <p:txBody>
          <a:bodyPr wrap="square" rtlCol="0">
            <a:normAutofit/>
          </a:bodyPr>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51230" y="1264920"/>
            <a:ext cx="2026285" cy="619125"/>
          </a:xfrm>
          <a:prstGeom prst="rect">
            <a:avLst/>
          </a:prstGeom>
          <a:noFill/>
        </p:spPr>
        <p:txBody>
          <a:bodyPr wrap="square" rtlCol="0">
            <a:normAutofit/>
          </a:bodyPr>
          <a:p>
            <a:pPr algn="l">
              <a:lnSpc>
                <a:spcPct val="140000"/>
              </a:lnSpc>
            </a:pPr>
            <a:r>
              <a:rPr lang="en-US" altLang="zh-CN" sz="2400" b="1" kern="100" dirty="0">
                <a:solidFill>
                  <a:schemeClr val="tx1"/>
                </a:solidFill>
                <a:effectLst/>
                <a:latin typeface="微软雅黑" panose="020B0503020204020204" charset="-122"/>
                <a:ea typeface="微软雅黑" panose="020B0503020204020204" charset="-122"/>
                <a:cs typeface="微软雅黑" panose="020B0503020204020204" charset="-122"/>
              </a:rPr>
              <a:t>2.</a:t>
            </a: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rPr>
              <a:t>正文</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pic>
        <p:nvPicPr>
          <p:cNvPr id="11" name="https://img8.file.cache.docer.com/storage/1731485726382740200/79e29b23c02007a8f2bd8e51bb786b53.png" descr="卡通毛笔"/>
          <p:cNvPicPr>
            <a:picLocks noChangeAspect="1"/>
          </p:cNvPicPr>
          <p:nvPr/>
        </p:nvPicPr>
        <p:blipFill>
          <a:blip r:embed="rId3"/>
          <a:stretch>
            <a:fillRect/>
          </a:stretch>
        </p:blipFill>
        <p:spPr>
          <a:xfrm>
            <a:off x="8965565" y="295275"/>
            <a:ext cx="1544320" cy="1034415"/>
          </a:xfrm>
          <a:prstGeom prst="rect">
            <a:avLst/>
          </a:prstGeom>
        </p:spPr>
      </p:pic>
      <p:sp>
        <p:nvSpPr>
          <p:cNvPr id="6" name="文本框 5"/>
          <p:cNvSpPr txBox="1"/>
          <p:nvPr/>
        </p:nvSpPr>
        <p:spPr>
          <a:xfrm>
            <a:off x="926465" y="1917065"/>
            <a:ext cx="9945370" cy="1383665"/>
          </a:xfrm>
          <a:prstGeom prst="rect">
            <a:avLst/>
          </a:prstGeom>
        </p:spPr>
        <p:txBody>
          <a:bodyPr wrap="square">
            <a:spAutoFit/>
          </a:bodyPr>
          <a:p>
            <a:pPr algn="l">
              <a:lnSpc>
                <a:spcPct val="140000"/>
              </a:lnSpc>
              <a:buClrTx/>
              <a:buSzTx/>
              <a:buFontTx/>
            </a:pPr>
            <a:r>
              <a:rPr lang="en-US" altLang="en-US" sz="2000" b="1" kern="100" dirty="0">
                <a:solidFill>
                  <a:schemeClr val="tx1"/>
                </a:solidFill>
                <a:effectLst/>
                <a:latin typeface="微软雅黑" panose="020B0503020204020204" charset="-122"/>
                <a:ea typeface="微软雅黑" panose="020B0503020204020204" charset="-122"/>
                <a:cs typeface="微软雅黑" panose="020B0503020204020204" charset="-122"/>
              </a:rPr>
              <a:t>②</a:t>
            </a:r>
            <a:r>
              <a:rPr lang="zh-CN" altLang="en-US" sz="2000" b="1" kern="100" dirty="0">
                <a:solidFill>
                  <a:schemeClr val="tx1"/>
                </a:solidFill>
                <a:effectLst/>
                <a:latin typeface="微软雅黑" panose="020B0503020204020204" charset="-122"/>
                <a:ea typeface="微软雅黑" panose="020B0503020204020204" charset="-122"/>
                <a:cs typeface="微软雅黑" panose="020B0503020204020204" charset="-122"/>
              </a:rPr>
              <a:t>综合式。</a:t>
            </a:r>
            <a:r>
              <a:rPr lang="zh-CN" altLang="en-US" sz="2000" kern="100" dirty="0">
                <a:effectLst/>
                <a:latin typeface="微软雅黑" panose="020B0503020204020204" charset="-122"/>
                <a:ea typeface="微软雅黑" panose="020B0503020204020204" charset="-122"/>
                <a:cs typeface="微软雅黑" panose="020B0503020204020204" charset="-122"/>
              </a:rPr>
              <a:t>这是一种比较普遍的写法，将会议的内容或议定事项进行综合概括，分成若干个部分。每个部分谈一个方面的内容。较复杂的工作会议或经验交流会议纪要多用这种写法。</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93750" y="3540760"/>
            <a:ext cx="10720070" cy="2553335"/>
          </a:xfrm>
          <a:prstGeom prst="rect">
            <a:avLst/>
          </a:prstGeom>
          <a:solidFill>
            <a:schemeClr val="bg2"/>
          </a:solidFill>
        </p:spPr>
        <p:txBody>
          <a:bodyPr wrap="square" rtlCol="0" anchor="t">
            <a:spAutoFit/>
          </a:bodyPr>
          <a:p>
            <a:pPr indent="0" fontAlgn="auto">
              <a:buFont typeface="Wingdings" panose="05000000000000000000" pitchFamily="2" charset="2"/>
              <a:buNone/>
            </a:pPr>
            <a:r>
              <a:rPr lang="zh-CN" altLang="en-US" sz="2000" dirty="0">
                <a:latin typeface="微软雅黑" panose="020B0503020204020204" charset="-122"/>
                <a:ea typeface="微软雅黑" panose="020B0503020204020204" charset="-122"/>
                <a:cs typeface="微软雅黑" panose="020B0503020204020204" charset="-122"/>
                <a:sym typeface="+mn-ea"/>
              </a:rPr>
              <a:t>例如：</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会议深入学习中央全面深化改革委员会第×次会议精神，研究推进全区全面深化改革工作。</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会议强调，要贯彻落实中央部署要求，坚持目标导向、问题导向、效果导向，持续推进全面深化改革。……</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会议指出，要围绕“六稳”“六保”，抓好重点改革。……</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会议强调，要聚焦系统集成，提升改革整体效应。……</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会议指出，要统筹当下与长远，既要抓好已部署的改革任务，又要做好“十四五”时期重点改革思路谋划。……</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06705" y="-8513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541020" y="6350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2790" y="1824990"/>
            <a:ext cx="10485120" cy="1475740"/>
          </a:xfrm>
          <a:prstGeom prst="rect">
            <a:avLst/>
          </a:prstGeom>
          <a:noFill/>
        </p:spPr>
        <p:txBody>
          <a:bodyPr wrap="square" rtlCol="0">
            <a:normAutofit/>
          </a:bodyPr>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51230" y="1264920"/>
            <a:ext cx="2026285" cy="619125"/>
          </a:xfrm>
          <a:prstGeom prst="rect">
            <a:avLst/>
          </a:prstGeom>
          <a:noFill/>
        </p:spPr>
        <p:txBody>
          <a:bodyPr wrap="square" rtlCol="0">
            <a:normAutofit/>
          </a:bodyPr>
          <a:p>
            <a:pPr algn="l">
              <a:lnSpc>
                <a:spcPct val="140000"/>
              </a:lnSpc>
            </a:pPr>
            <a:r>
              <a:rPr lang="en-US" altLang="zh-CN" sz="2400" b="1" kern="100" dirty="0">
                <a:solidFill>
                  <a:schemeClr val="tx1"/>
                </a:solidFill>
                <a:effectLst/>
                <a:latin typeface="微软雅黑" panose="020B0503020204020204" charset="-122"/>
                <a:ea typeface="微软雅黑" panose="020B0503020204020204" charset="-122"/>
                <a:cs typeface="微软雅黑" panose="020B0503020204020204" charset="-122"/>
              </a:rPr>
              <a:t>2.</a:t>
            </a: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rPr>
              <a:t>正文</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pic>
        <p:nvPicPr>
          <p:cNvPr id="11" name="https://img8.file.cache.docer.com/storage/1731485726382740200/79e29b23c02007a8f2bd8e51bb786b53.png" descr="卡通毛笔"/>
          <p:cNvPicPr>
            <a:picLocks noChangeAspect="1"/>
          </p:cNvPicPr>
          <p:nvPr/>
        </p:nvPicPr>
        <p:blipFill>
          <a:blip r:embed="rId3"/>
          <a:stretch>
            <a:fillRect/>
          </a:stretch>
        </p:blipFill>
        <p:spPr>
          <a:xfrm>
            <a:off x="8211185" y="295275"/>
            <a:ext cx="2298700" cy="1539875"/>
          </a:xfrm>
          <a:prstGeom prst="rect">
            <a:avLst/>
          </a:prstGeom>
        </p:spPr>
      </p:pic>
      <p:sp>
        <p:nvSpPr>
          <p:cNvPr id="6" name="文本框 5"/>
          <p:cNvSpPr txBox="1"/>
          <p:nvPr/>
        </p:nvSpPr>
        <p:spPr>
          <a:xfrm>
            <a:off x="926465" y="1917065"/>
            <a:ext cx="9945370" cy="2245360"/>
          </a:xfrm>
          <a:prstGeom prst="rect">
            <a:avLst/>
          </a:prstGeom>
        </p:spPr>
        <p:txBody>
          <a:bodyPr wrap="square">
            <a:spAutoFit/>
          </a:bodyPr>
          <a:p>
            <a:pPr algn="l">
              <a:lnSpc>
                <a:spcPct val="140000"/>
              </a:lnSpc>
              <a:buClrTx/>
              <a:buSzTx/>
              <a:buFontTx/>
            </a:pPr>
            <a:r>
              <a:rPr lang="en-US" altLang="en-US" sz="2000" b="1" kern="100" dirty="0">
                <a:effectLst/>
                <a:latin typeface="微软雅黑" panose="020B0503020204020204" charset="-122"/>
                <a:ea typeface="微软雅黑" panose="020B0503020204020204" charset="-122"/>
                <a:cs typeface="微软雅黑" panose="020B0503020204020204" charset="-122"/>
              </a:rPr>
              <a:t>③</a:t>
            </a:r>
            <a:r>
              <a:rPr lang="zh-CN" altLang="en-US" sz="2000" b="1" kern="100" dirty="0">
                <a:effectLst/>
                <a:latin typeface="微软雅黑" panose="020B0503020204020204" charset="-122"/>
                <a:ea typeface="微软雅黑" panose="020B0503020204020204" charset="-122"/>
                <a:cs typeface="微软雅黑" panose="020B0503020204020204" charset="-122"/>
              </a:rPr>
              <a:t>摘要式。</a:t>
            </a:r>
            <a:r>
              <a:rPr lang="zh-CN" altLang="en-US" sz="2000" kern="100" dirty="0">
                <a:effectLst/>
                <a:latin typeface="微软雅黑" panose="020B0503020204020204" charset="-122"/>
                <a:ea typeface="微软雅黑" panose="020B0503020204020204" charset="-122"/>
                <a:cs typeface="微软雅黑" panose="020B0503020204020204" charset="-122"/>
              </a:rPr>
              <a:t>这种写法把与会者具有典型性、代表性的发言要点摘录出来，按发言顺序或按内容性质先后写出。这种写法的好处是，可尽量保留发言人谈话的风格，比较客观、具体。一般在记录发言人首次发言时，在其姓名后用括号注明发言人所在单位和职务。为了便于把握发言内容，有时根据会议议题，在发言人前面冠以小标题，在小标题下写发言人的名字。</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223010" y="4341495"/>
            <a:ext cx="10720070" cy="1630045"/>
          </a:xfrm>
          <a:prstGeom prst="rect">
            <a:avLst/>
          </a:prstGeom>
          <a:solidFill>
            <a:schemeClr val="bg2"/>
          </a:solidFill>
        </p:spPr>
        <p:txBody>
          <a:bodyPr wrap="square" rtlCol="0" anchor="t">
            <a:spAutoFit/>
          </a:bodyPr>
          <a:p>
            <a:pPr indent="0" eaLnBrk="1" hangingPunct="1">
              <a:buFont typeface="Wingdings" panose="05000000000000000000" pitchFamily="2" charset="2"/>
              <a:buNone/>
            </a:pPr>
            <a:r>
              <a:rPr lang="zh-CN" altLang="en-US" sz="2000" dirty="0">
                <a:latin typeface="微软雅黑" panose="020B0503020204020204" charset="-122"/>
                <a:ea typeface="微软雅黑" panose="020B0503020204020204" charset="-122"/>
                <a:cs typeface="微软雅黑" panose="020B0503020204020204" charset="-122"/>
                <a:sym typeface="+mn-ea"/>
              </a:rPr>
              <a:t>例如：</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eaLnBrk="1" hangingPunct="1">
              <a:buFont typeface="Wingdings" panose="05000000000000000000" pitchFamily="2" charset="2"/>
              <a:buNone/>
            </a:pP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eaLnBrk="1" hangingPunct="1">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会议听取各民主党派、工商联负责人和无党派人士代表对明年经济工作的意见建议。</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eaLnBrk="1" hangingPunct="1">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××同志建议，一是……二是……三是……</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a:p>
            <a:pPr indent="0" eaLnBrk="1" hangingPunct="1">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微软雅黑" panose="020B0503020204020204" charset="-122"/>
                <a:ea typeface="微软雅黑" panose="020B0503020204020204" charset="-122"/>
                <a:cs typeface="微软雅黑" panose="020B0503020204020204" charset="-122"/>
                <a:sym typeface="+mn-ea"/>
              </a:rPr>
              <a:t>××同志建议，一是……二是……三是……</a:t>
            </a:r>
            <a:endParaRPr lang="zh-CN" altLang="en-US" sz="20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762000" y="187325"/>
            <a:ext cx="1402080" cy="460375"/>
          </a:xfrm>
          <a:prstGeom prst="rect">
            <a:avLst/>
          </a:prstGeom>
          <a:noFill/>
          <a:ln w="9525">
            <a:noFill/>
            <a:miter lim="800000"/>
          </a:ln>
        </p:spPr>
        <p:txBody>
          <a:bodyPr wrap="none">
            <a:spAutoFit/>
          </a:bodyPr>
          <a:lstStyle/>
          <a:p>
            <a:pPr marR="0" defTabSz="914400" eaLnBrk="1" hangingPunct="1">
              <a:buClrTx/>
              <a:buSzTx/>
              <a:buFont typeface="Arial" panose="020B0604020202020204" pitchFamily="34" charset="0"/>
              <a:buNone/>
              <a:defRPr/>
            </a:pPr>
            <a:r>
              <a:rPr kumimoji="0" lang="zh-CN" altLang="en-US" sz="2400" b="1" kern="1200" cap="none" spc="0" normalizeH="0" baseline="0" noProof="0" dirty="0">
                <a:solidFill>
                  <a:schemeClr val="tx1"/>
                </a:solidFill>
                <a:effectLst/>
                <a:latin typeface="微软雅黑" panose="020B0503020204020204" charset="-122"/>
                <a:ea typeface="微软雅黑" panose="020B0503020204020204" charset="-122"/>
                <a:cs typeface="+mn-cs"/>
              </a:rPr>
              <a:t>【例文】</a:t>
            </a:r>
            <a:endParaRPr kumimoji="0" lang="zh-CN" altLang="en-US" sz="2400" b="1" kern="1200" cap="none" spc="0" normalizeH="0" baseline="0" noProof="0" dirty="0">
              <a:solidFill>
                <a:schemeClr val="tx1"/>
              </a:solidFill>
              <a:effectLst/>
              <a:latin typeface="微软雅黑" panose="020B0503020204020204" charset="-122"/>
              <a:ea typeface="微软雅黑" panose="020B0503020204020204" charset="-122"/>
              <a:cs typeface="+mn-cs"/>
            </a:endParaRPr>
          </a:p>
        </p:txBody>
      </p:sp>
      <p:sp>
        <p:nvSpPr>
          <p:cNvPr id="19459" name="Text Box 3"/>
          <p:cNvSpPr txBox="1">
            <a:spLocks noChangeArrowheads="1"/>
          </p:cNvSpPr>
          <p:nvPr/>
        </p:nvSpPr>
        <p:spPr bwMode="auto">
          <a:xfrm>
            <a:off x="3849370" y="3535680"/>
            <a:ext cx="4768215" cy="645160"/>
          </a:xfrm>
          <a:prstGeom prst="rect">
            <a:avLst/>
          </a:prstGeom>
          <a:noFill/>
          <a:ln w="9525">
            <a:noFill/>
            <a:miter lim="800000"/>
          </a:ln>
        </p:spPr>
        <p:txBody>
          <a:bodyPr wrap="none">
            <a:spAutoFit/>
          </a:bodyPr>
          <a:lstStyle/>
          <a:p>
            <a:pPr marR="0" algn="l" defTabSz="914400" eaLnBrk="1" hangingPunct="1">
              <a:buClrTx/>
              <a:buSzTx/>
              <a:buFont typeface="Arial" panose="020B0604020202020204" pitchFamily="34" charset="0"/>
              <a:buNone/>
              <a:defRPr/>
            </a:pPr>
            <a:r>
              <a:rPr lang="zh-CN" altLang="en-US" sz="3600" b="1" noProof="0" dirty="0">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sym typeface="+mn-ea"/>
              </a:rPr>
              <a:t>××</a:t>
            </a:r>
            <a:r>
              <a:rPr kumimoji="0" lang="zh-CN" altLang="en-US" sz="3600" b="1" kern="1200" cap="none" spc="0" normalizeH="0" baseline="0" noProof="0" dirty="0">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府办</a:t>
            </a:r>
            <a:r>
              <a:rPr kumimoji="0" lang="en-US" sz="3600" b="1" kern="1200" cap="none" spc="0" normalizeH="0" baseline="0" noProof="0" dirty="0">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2024 〕2</a:t>
            </a:r>
            <a:r>
              <a:rPr kumimoji="0" lang="zh-CN" altLang="en-US" sz="3600" b="1" kern="1200" cap="none" spc="0" normalizeH="0" baseline="0" noProof="0" dirty="0">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号</a:t>
            </a:r>
            <a:endParaRPr kumimoji="0" lang="zh-CN" altLang="en-US" kern="1200" cap="none" spc="0" normalizeH="0" baseline="0" noProof="0" dirty="0">
              <a:solidFill>
                <a:srgbClr val="000000"/>
              </a:solidFill>
              <a:latin typeface="Times New Roman" panose="02020603050405020304" pitchFamily="18" charset="0"/>
              <a:ea typeface="宋体" panose="02010600030101010101" pitchFamily="2" charset="-122"/>
              <a:cs typeface="+mn-cs"/>
            </a:endParaRPr>
          </a:p>
        </p:txBody>
      </p:sp>
      <p:sp>
        <p:nvSpPr>
          <p:cNvPr id="19460" name="Text Box 4"/>
          <p:cNvSpPr txBox="1">
            <a:spLocks noChangeArrowheads="1"/>
          </p:cNvSpPr>
          <p:nvPr/>
        </p:nvSpPr>
        <p:spPr bwMode="auto">
          <a:xfrm>
            <a:off x="3733800" y="1212850"/>
            <a:ext cx="5122545" cy="645160"/>
          </a:xfrm>
          <a:prstGeom prst="rect">
            <a:avLst/>
          </a:prstGeom>
          <a:noFill/>
          <a:ln w="9525">
            <a:noFill/>
            <a:miter lim="800000"/>
          </a:ln>
        </p:spPr>
        <p:txBody>
          <a:bodyPr wrap="none">
            <a:spAutoFit/>
          </a:bodyPr>
          <a:lstStyle/>
          <a:p>
            <a:pPr marR="0" defTabSz="914400" eaLnBrk="1" hangingPunct="1">
              <a:buClrTx/>
              <a:buSzTx/>
              <a:buFont typeface="Arial" panose="020B0604020202020204" pitchFamily="34" charset="0"/>
              <a:buNone/>
              <a:defRPr/>
            </a:pPr>
            <a:r>
              <a:rPr kumimoji="0" lang="zh-CN" altLang="en-US" sz="3600" b="1" kern="1200" cap="none" spc="0" normalizeH="0" baseline="0" noProof="0" dirty="0">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0" lang="zh-CN" altLang="en-US" sz="3600" b="1" kern="1200" cap="none" spc="0" normalizeH="0" baseline="0" noProof="0" dirty="0">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×职院政</a:t>
            </a:r>
            <a:r>
              <a:rPr kumimoji="0" lang="en-US" sz="3600" b="1" kern="1200" cap="none" spc="0" normalizeH="0" baseline="0" noProof="0" dirty="0">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0" lang="en-US" sz="3600" b="1" kern="1200" cap="none" spc="0" normalizeH="0" baseline="0" noProof="0" dirty="0">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2024</a:t>
            </a:r>
            <a:r>
              <a:rPr kumimoji="0" lang="en-US" sz="3600" b="1" kern="1200" cap="none" spc="0" normalizeH="0" baseline="0" noProof="0" dirty="0">
                <a:solidFill>
                  <a:srgbClr val="0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0" lang="en-US" sz="3600" b="1" kern="1200" cap="none" spc="0" normalizeH="0" baseline="0" noProof="0" dirty="0">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4</a:t>
            </a:r>
            <a:r>
              <a:rPr kumimoji="0" lang="zh-CN" altLang="en-US" sz="3600" b="1" kern="1200" cap="none" spc="0" normalizeH="0" baseline="0" noProof="0" dirty="0">
                <a:solidFill>
                  <a:srgbClr val="0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号</a:t>
            </a:r>
            <a:r>
              <a:rPr kumimoji="0" lang="zh-CN" altLang="en-US" sz="3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0" lang="zh-CN" altLang="en-US" sz="3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19461" name="AutoShape 5"/>
          <p:cNvSpPr>
            <a:spLocks noChangeArrowheads="1"/>
          </p:cNvSpPr>
          <p:nvPr/>
        </p:nvSpPr>
        <p:spPr bwMode="auto">
          <a:xfrm>
            <a:off x="2689860" y="2103755"/>
            <a:ext cx="2438400" cy="838200"/>
          </a:xfrm>
          <a:prstGeom prst="wedgeRectCallout">
            <a:avLst>
              <a:gd name="adj1" fmla="val 50259"/>
              <a:gd name="adj2" fmla="val -97537"/>
            </a:avLst>
          </a:prstGeom>
          <a:gradFill rotWithShape="0">
            <a:gsLst>
              <a:gs pos="0">
                <a:schemeClr val="hlink"/>
              </a:gs>
              <a:gs pos="50000">
                <a:schemeClr val="bg1"/>
              </a:gs>
              <a:gs pos="100000">
                <a:schemeClr val="hlink"/>
              </a:gs>
            </a:gsLst>
            <a:lin ang="5400000" scaled="1"/>
          </a:gradFill>
          <a:ln w="9525" cmpd="sng">
            <a:solidFill>
              <a:schemeClr val="tx1"/>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机关代字</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462" name="AutoShape 6"/>
          <p:cNvSpPr>
            <a:spLocks noChangeArrowheads="1"/>
          </p:cNvSpPr>
          <p:nvPr/>
        </p:nvSpPr>
        <p:spPr bwMode="auto">
          <a:xfrm>
            <a:off x="5749925" y="2103755"/>
            <a:ext cx="2438400" cy="838200"/>
          </a:xfrm>
          <a:prstGeom prst="wedgeRectCallout">
            <a:avLst>
              <a:gd name="adj1" fmla="val -4426"/>
              <a:gd name="adj2" fmla="val -83903"/>
            </a:avLst>
          </a:prstGeom>
          <a:gradFill rotWithShape="0">
            <a:gsLst>
              <a:gs pos="0">
                <a:schemeClr val="hlink"/>
              </a:gs>
              <a:gs pos="50000">
                <a:schemeClr val="bg1"/>
              </a:gs>
              <a:gs pos="100000">
                <a:schemeClr val="hlink"/>
              </a:gs>
            </a:gsLst>
            <a:lin ang="5400000" scaled="1"/>
          </a:gradFill>
          <a:ln w="9525" cmpd="sng">
            <a:solidFill>
              <a:schemeClr val="tx1"/>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年</a:t>
            </a: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份</a:t>
            </a:r>
            <a:endPar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9463" name="AutoShape 7"/>
          <p:cNvSpPr>
            <a:spLocks noChangeArrowheads="1"/>
          </p:cNvSpPr>
          <p:nvPr/>
        </p:nvSpPr>
        <p:spPr bwMode="auto">
          <a:xfrm>
            <a:off x="8617585" y="2103755"/>
            <a:ext cx="2606040" cy="838200"/>
          </a:xfrm>
          <a:prstGeom prst="wedgeRectCallout">
            <a:avLst>
              <a:gd name="adj1" fmla="val -60833"/>
              <a:gd name="adj2" fmla="val -100569"/>
            </a:avLst>
          </a:prstGeom>
          <a:gradFill rotWithShape="0">
            <a:gsLst>
              <a:gs pos="0">
                <a:schemeClr val="hlink"/>
              </a:gs>
              <a:gs pos="50000">
                <a:schemeClr val="bg1"/>
              </a:gs>
              <a:gs pos="100000">
                <a:schemeClr val="hlink"/>
              </a:gs>
            </a:gsLst>
            <a:lin ang="5400000" scaled="1"/>
          </a:gradFill>
          <a:ln w="9525" cmpd="sng">
            <a:solidFill>
              <a:schemeClr val="tx1"/>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发文</a:t>
            </a: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顺序号</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464" name="AutoShape 8"/>
          <p:cNvSpPr>
            <a:spLocks noChangeArrowheads="1"/>
          </p:cNvSpPr>
          <p:nvPr/>
        </p:nvSpPr>
        <p:spPr bwMode="auto">
          <a:xfrm>
            <a:off x="2368550" y="4674235"/>
            <a:ext cx="2438400" cy="838200"/>
          </a:xfrm>
          <a:prstGeom prst="wedgeRectCallout">
            <a:avLst>
              <a:gd name="adj1" fmla="val 47657"/>
              <a:gd name="adj2" fmla="val -117236"/>
            </a:avLst>
          </a:prstGeom>
          <a:gradFill rotWithShape="0">
            <a:gsLst>
              <a:gs pos="0">
                <a:schemeClr val="hlink"/>
              </a:gs>
              <a:gs pos="50000">
                <a:schemeClr val="bg1"/>
              </a:gs>
              <a:gs pos="100000">
                <a:schemeClr val="hlink"/>
              </a:gs>
            </a:gsLst>
            <a:lin ang="5400000" scaled="1"/>
          </a:gradFill>
          <a:ln w="9525" cmpd="sng">
            <a:solidFill>
              <a:schemeClr val="tx1"/>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机关代字</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465" name="AutoShape 9"/>
          <p:cNvSpPr>
            <a:spLocks noChangeArrowheads="1"/>
          </p:cNvSpPr>
          <p:nvPr/>
        </p:nvSpPr>
        <p:spPr bwMode="auto">
          <a:xfrm>
            <a:off x="5311775" y="4585970"/>
            <a:ext cx="2438400" cy="838200"/>
          </a:xfrm>
          <a:prstGeom prst="wedgeRectCallout">
            <a:avLst>
              <a:gd name="adj1" fmla="val -1824"/>
              <a:gd name="adj2" fmla="val -112690"/>
            </a:avLst>
          </a:prstGeom>
          <a:gradFill rotWithShape="0">
            <a:gsLst>
              <a:gs pos="0">
                <a:schemeClr val="hlink"/>
              </a:gs>
              <a:gs pos="50000">
                <a:schemeClr val="bg1"/>
              </a:gs>
              <a:gs pos="100000">
                <a:schemeClr val="hlink"/>
              </a:gs>
            </a:gsLst>
            <a:lin ang="5400000" scaled="1"/>
          </a:gradFill>
          <a:ln w="9525" cmpd="sng">
            <a:solidFill>
              <a:schemeClr val="tx1"/>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年</a:t>
            </a: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份</a:t>
            </a:r>
            <a:endPar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
        <p:nvSpPr>
          <p:cNvPr id="19466" name="AutoShape 10"/>
          <p:cNvSpPr>
            <a:spLocks noChangeArrowheads="1"/>
          </p:cNvSpPr>
          <p:nvPr/>
        </p:nvSpPr>
        <p:spPr bwMode="auto">
          <a:xfrm>
            <a:off x="7998460" y="4674235"/>
            <a:ext cx="2702560" cy="838200"/>
          </a:xfrm>
          <a:prstGeom prst="wedgeRectCallout">
            <a:avLst>
              <a:gd name="adj1" fmla="val -43491"/>
              <a:gd name="adj2" fmla="val -118750"/>
            </a:avLst>
          </a:prstGeom>
          <a:gradFill rotWithShape="0">
            <a:gsLst>
              <a:gs pos="0">
                <a:schemeClr val="hlink"/>
              </a:gs>
              <a:gs pos="50000">
                <a:schemeClr val="bg1"/>
              </a:gs>
              <a:gs pos="100000">
                <a:schemeClr val="hlink"/>
              </a:gs>
            </a:gsLst>
            <a:lin ang="5400000" scaled="1"/>
          </a:gradFill>
          <a:ln w="9525" cmpd="sng">
            <a:solidFill>
              <a:schemeClr val="tx1"/>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3600" b="1"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sym typeface="+mn-ea"/>
              </a:rPr>
              <a:t>发文顺</a:t>
            </a:r>
            <a:r>
              <a:rPr kumimoji="0" lang="zh-CN" altLang="en-US" sz="3600" b="1" i="0" u="none" strike="noStrike" kern="1200" cap="none" spc="0" normalizeH="0" baseline="0" noProof="0">
                <a:ln>
                  <a:noFill/>
                </a:ln>
                <a:solidFill>
                  <a:srgbClr val="CC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序号</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barn(outHorizontal)">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9461"/>
                                        </p:tgtEl>
                                        <p:attrNameLst>
                                          <p:attrName>style.visibility</p:attrName>
                                        </p:attrNameLst>
                                      </p:cBhvr>
                                      <p:to>
                                        <p:strVal val="visible"/>
                                      </p:to>
                                    </p:set>
                                    <p:anim calcmode="lin" valueType="num">
                                      <p:cBhvr additive="base">
                                        <p:cTn id="12" dur="500" fill="hold"/>
                                        <p:tgtEl>
                                          <p:spTgt spid="19461"/>
                                        </p:tgtEl>
                                        <p:attrNameLst>
                                          <p:attrName>ppt_x</p:attrName>
                                        </p:attrNameLst>
                                      </p:cBhvr>
                                      <p:tavLst>
                                        <p:tav tm="0">
                                          <p:val>
                                            <p:strVal val="0-#ppt_w/2"/>
                                          </p:val>
                                        </p:tav>
                                        <p:tav tm="100000">
                                          <p:val>
                                            <p:strVal val="#ppt_x"/>
                                          </p:val>
                                        </p:tav>
                                      </p:tavLst>
                                    </p:anim>
                                    <p:anim calcmode="lin" valueType="num">
                                      <p:cBhvr additive="base">
                                        <p:cTn id="13" dur="500" fill="hold"/>
                                        <p:tgtEl>
                                          <p:spTgt spid="1946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9462"/>
                                        </p:tgtEl>
                                        <p:attrNameLst>
                                          <p:attrName>style.visibility</p:attrName>
                                        </p:attrNameLst>
                                      </p:cBhvr>
                                      <p:to>
                                        <p:strVal val="visible"/>
                                      </p:to>
                                    </p:set>
                                    <p:anim calcmode="lin" valueType="num">
                                      <p:cBhvr additive="base">
                                        <p:cTn id="18" dur="500" fill="hold"/>
                                        <p:tgtEl>
                                          <p:spTgt spid="19462"/>
                                        </p:tgtEl>
                                        <p:attrNameLst>
                                          <p:attrName>ppt_x</p:attrName>
                                        </p:attrNameLst>
                                      </p:cBhvr>
                                      <p:tavLst>
                                        <p:tav tm="0">
                                          <p:val>
                                            <p:strVal val="#ppt_x"/>
                                          </p:val>
                                        </p:tav>
                                        <p:tav tm="100000">
                                          <p:val>
                                            <p:strVal val="#ppt_x"/>
                                          </p:val>
                                        </p:tav>
                                      </p:tavLst>
                                    </p:anim>
                                    <p:anim calcmode="lin" valueType="num">
                                      <p:cBhvr additive="base">
                                        <p:cTn id="19"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9463"/>
                                        </p:tgtEl>
                                        <p:attrNameLst>
                                          <p:attrName>style.visibility</p:attrName>
                                        </p:attrNameLst>
                                      </p:cBhvr>
                                      <p:to>
                                        <p:strVal val="visible"/>
                                      </p:to>
                                    </p:set>
                                    <p:anim calcmode="lin" valueType="num">
                                      <p:cBhvr additive="base">
                                        <p:cTn id="24" dur="500" fill="hold"/>
                                        <p:tgtEl>
                                          <p:spTgt spid="19463"/>
                                        </p:tgtEl>
                                        <p:attrNameLst>
                                          <p:attrName>ppt_x</p:attrName>
                                        </p:attrNameLst>
                                      </p:cBhvr>
                                      <p:tavLst>
                                        <p:tav tm="0">
                                          <p:val>
                                            <p:strVal val="1+#ppt_w/2"/>
                                          </p:val>
                                        </p:tav>
                                        <p:tav tm="100000">
                                          <p:val>
                                            <p:strVal val="#ppt_x"/>
                                          </p:val>
                                        </p:tav>
                                      </p:tavLst>
                                    </p:anim>
                                    <p:anim calcmode="lin" valueType="num">
                                      <p:cBhvr additive="base">
                                        <p:cTn id="25" dur="500" fill="hold"/>
                                        <p:tgtEl>
                                          <p:spTgt spid="1946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9459"/>
                                        </p:tgtEl>
                                        <p:attrNameLst>
                                          <p:attrName>style.visibility</p:attrName>
                                        </p:attrNameLst>
                                      </p:cBhvr>
                                      <p:to>
                                        <p:strVal val="visible"/>
                                      </p:to>
                                    </p:set>
                                    <p:anim calcmode="lin" valueType="num">
                                      <p:cBhvr additive="base">
                                        <p:cTn id="30" dur="500" fill="hold"/>
                                        <p:tgtEl>
                                          <p:spTgt spid="19459"/>
                                        </p:tgtEl>
                                        <p:attrNameLst>
                                          <p:attrName>ppt_x</p:attrName>
                                        </p:attrNameLst>
                                      </p:cBhvr>
                                      <p:tavLst>
                                        <p:tav tm="0">
                                          <p:val>
                                            <p:strVal val="#ppt_x"/>
                                          </p:val>
                                        </p:tav>
                                        <p:tav tm="100000">
                                          <p:val>
                                            <p:strVal val="#ppt_x"/>
                                          </p:val>
                                        </p:tav>
                                      </p:tavLst>
                                    </p:anim>
                                    <p:anim calcmode="lin" valueType="num">
                                      <p:cBhvr additive="base">
                                        <p:cTn id="31"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9464"/>
                                        </p:tgtEl>
                                        <p:attrNameLst>
                                          <p:attrName>style.visibility</p:attrName>
                                        </p:attrNameLst>
                                      </p:cBhvr>
                                      <p:to>
                                        <p:strVal val="visible"/>
                                      </p:to>
                                    </p:set>
                                    <p:anim calcmode="lin" valueType="num">
                                      <p:cBhvr additive="base">
                                        <p:cTn id="36" dur="500" fill="hold"/>
                                        <p:tgtEl>
                                          <p:spTgt spid="19464"/>
                                        </p:tgtEl>
                                        <p:attrNameLst>
                                          <p:attrName>ppt_x</p:attrName>
                                        </p:attrNameLst>
                                      </p:cBhvr>
                                      <p:tavLst>
                                        <p:tav tm="0">
                                          <p:val>
                                            <p:strVal val="0-#ppt_w/2"/>
                                          </p:val>
                                        </p:tav>
                                        <p:tav tm="100000">
                                          <p:val>
                                            <p:strVal val="#ppt_x"/>
                                          </p:val>
                                        </p:tav>
                                      </p:tavLst>
                                    </p:anim>
                                    <p:anim calcmode="lin" valueType="num">
                                      <p:cBhvr additive="base">
                                        <p:cTn id="37" dur="500" fill="hold"/>
                                        <p:tgtEl>
                                          <p:spTgt spid="19464"/>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9465"/>
                                        </p:tgtEl>
                                        <p:attrNameLst>
                                          <p:attrName>style.visibility</p:attrName>
                                        </p:attrNameLst>
                                      </p:cBhvr>
                                      <p:to>
                                        <p:strVal val="visible"/>
                                      </p:to>
                                    </p:set>
                                    <p:anim calcmode="lin" valueType="num">
                                      <p:cBhvr additive="base">
                                        <p:cTn id="42" dur="500" fill="hold"/>
                                        <p:tgtEl>
                                          <p:spTgt spid="19465"/>
                                        </p:tgtEl>
                                        <p:attrNameLst>
                                          <p:attrName>ppt_x</p:attrName>
                                        </p:attrNameLst>
                                      </p:cBhvr>
                                      <p:tavLst>
                                        <p:tav tm="0">
                                          <p:val>
                                            <p:strVal val="#ppt_x"/>
                                          </p:val>
                                        </p:tav>
                                        <p:tav tm="100000">
                                          <p:val>
                                            <p:strVal val="#ppt_x"/>
                                          </p:val>
                                        </p:tav>
                                      </p:tavLst>
                                    </p:anim>
                                    <p:anim calcmode="lin" valueType="num">
                                      <p:cBhvr additive="base">
                                        <p:cTn id="43"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9466"/>
                                        </p:tgtEl>
                                        <p:attrNameLst>
                                          <p:attrName>style.visibility</p:attrName>
                                        </p:attrNameLst>
                                      </p:cBhvr>
                                      <p:to>
                                        <p:strVal val="visible"/>
                                      </p:to>
                                    </p:set>
                                    <p:anim calcmode="lin" valueType="num">
                                      <p:cBhvr additive="base">
                                        <p:cTn id="48" dur="500" fill="hold"/>
                                        <p:tgtEl>
                                          <p:spTgt spid="19466"/>
                                        </p:tgtEl>
                                        <p:attrNameLst>
                                          <p:attrName>ppt_x</p:attrName>
                                        </p:attrNameLst>
                                      </p:cBhvr>
                                      <p:tavLst>
                                        <p:tav tm="0">
                                          <p:val>
                                            <p:strVal val="1+#ppt_w/2"/>
                                          </p:val>
                                        </p:tav>
                                        <p:tav tm="100000">
                                          <p:val>
                                            <p:strVal val="#ppt_x"/>
                                          </p:val>
                                        </p:tav>
                                      </p:tavLst>
                                    </p:anim>
                                    <p:anim calcmode="lin" valueType="num">
                                      <p:cBhvr additive="base">
                                        <p:cTn id="49" dur="500" fill="hold"/>
                                        <p:tgtEl>
                                          <p:spTgt spid="19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P spid="19461" grpId="0" animBg="1"/>
      <p:bldP spid="19462" grpId="0" animBg="1"/>
      <p:bldP spid="19463" grpId="0" bldLvl="0" animBg="1"/>
      <p:bldP spid="19464" grpId="0" animBg="1"/>
      <p:bldP spid="19465" grpId="0" animBg="1"/>
      <p:bldP spid="19466"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06705" y="-8513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541020" y="6350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2790" y="1824990"/>
            <a:ext cx="10485120" cy="1475740"/>
          </a:xfrm>
          <a:prstGeom prst="rect">
            <a:avLst/>
          </a:prstGeom>
          <a:noFill/>
        </p:spPr>
        <p:txBody>
          <a:bodyPr wrap="square" rtlCol="0">
            <a:normAutofit/>
          </a:bodyPr>
          <a:p>
            <a:pPr algn="l">
              <a:lnSpc>
                <a:spcPct val="140000"/>
              </a:lnSpc>
            </a:pP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51230" y="1264920"/>
            <a:ext cx="2026285" cy="619125"/>
          </a:xfrm>
          <a:prstGeom prst="rect">
            <a:avLst/>
          </a:prstGeom>
          <a:noFill/>
        </p:spPr>
        <p:txBody>
          <a:bodyPr wrap="square" rtlCol="0">
            <a:normAutofit/>
          </a:bodyPr>
          <a:p>
            <a:pPr algn="l">
              <a:lnSpc>
                <a:spcPct val="140000"/>
              </a:lnSpc>
            </a:pPr>
            <a:r>
              <a:rPr lang="en-US" altLang="zh-CN" sz="2400" b="1" kern="100" dirty="0">
                <a:solidFill>
                  <a:schemeClr val="tx1"/>
                </a:solidFill>
                <a:effectLst/>
                <a:latin typeface="微软雅黑" panose="020B0503020204020204" charset="-122"/>
                <a:ea typeface="微软雅黑" panose="020B0503020204020204" charset="-122"/>
                <a:cs typeface="微软雅黑" panose="020B0503020204020204" charset="-122"/>
              </a:rPr>
              <a:t>3.</a:t>
            </a:r>
            <a:r>
              <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rPr>
              <a:t>结尾</a:t>
            </a:r>
            <a:endParaRPr lang="zh-CN" altLang="en-US" sz="2400" b="1"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26465" y="1917065"/>
            <a:ext cx="9945370" cy="521970"/>
          </a:xfrm>
          <a:prstGeom prst="rect">
            <a:avLst/>
          </a:prstGeom>
        </p:spPr>
        <p:txBody>
          <a:bodyPr wrap="square">
            <a:spAutoFit/>
          </a:bodyPr>
          <a:p>
            <a:pPr algn="l">
              <a:lnSpc>
                <a:spcPct val="140000"/>
              </a:lnSpc>
              <a:buClrTx/>
              <a:buSzTx/>
              <a:buFontTx/>
            </a:pPr>
            <a:r>
              <a:rPr lang="zh-CN" altLang="en-US" sz="2000" kern="100" dirty="0">
                <a:effectLst/>
                <a:latin typeface="微软雅黑" panose="020B0503020204020204" charset="-122"/>
                <a:ea typeface="微软雅黑" panose="020B0503020204020204" charset="-122"/>
                <a:cs typeface="微软雅黑" panose="020B0503020204020204" charset="-122"/>
              </a:rPr>
              <a:t>结尾一般写对与会者的希望和要求，也有的纪要不写专门的结尾用语。</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3"/>
          <a:stretch>
            <a:fillRect/>
          </a:stretch>
        </p:blipFill>
        <p:spPr>
          <a:xfrm>
            <a:off x="10248265" y="3490595"/>
            <a:ext cx="1499870" cy="2912110"/>
          </a:xfrm>
          <a:prstGeom prst="rect">
            <a:avLst/>
          </a:prstGeom>
        </p:spPr>
      </p:pic>
    </p:spTree>
    <p:custDataLst>
      <p:tags r:id="rId4"/>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7515" y="-171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89305" y="6985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纪要的写作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6326505" y="155257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7" name="文本框 16"/>
          <p:cNvSpPr txBox="1"/>
          <p:nvPr/>
        </p:nvSpPr>
        <p:spPr>
          <a:xfrm>
            <a:off x="5395595" y="155257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48" name="任意多边形 7"/>
          <p:cNvSpPr/>
          <p:nvPr>
            <p:custDataLst>
              <p:tags r:id="rId3"/>
            </p:custDataLst>
          </p:nvPr>
        </p:nvSpPr>
        <p:spPr bwMode="auto">
          <a:xfrm>
            <a:off x="4399821" y="3026710"/>
            <a:ext cx="2001437" cy="758419"/>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dirty="0">
                <a:solidFill>
                  <a:srgbClr val="FFFFFF"/>
                </a:solidFill>
                <a:latin typeface="+mn-ea"/>
                <a:cs typeface="+mn-ea"/>
                <a:sym typeface="+mn-ea"/>
              </a:rPr>
              <a:t>02</a:t>
            </a:r>
            <a:endParaRPr lang="en-US" sz="2400" b="1" dirty="0">
              <a:solidFill>
                <a:srgbClr val="FFFFFF"/>
              </a:solidFill>
              <a:latin typeface="+mn-ea"/>
              <a:cs typeface="+mn-ea"/>
              <a:sym typeface="+mn-ea"/>
            </a:endParaRPr>
          </a:p>
        </p:txBody>
      </p:sp>
      <p:sp>
        <p:nvSpPr>
          <p:cNvPr id="149" name="任意多边形 8"/>
          <p:cNvSpPr/>
          <p:nvPr>
            <p:custDataLst>
              <p:tags r:id="rId4"/>
            </p:custDataLst>
          </p:nvPr>
        </p:nvSpPr>
        <p:spPr bwMode="auto">
          <a:xfrm>
            <a:off x="4394090" y="3709350"/>
            <a:ext cx="299929" cy="145189"/>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93" name="圆角矩形 192"/>
          <p:cNvSpPr/>
          <p:nvPr>
            <p:custDataLst>
              <p:tags r:id="rId5"/>
            </p:custDataLst>
          </p:nvPr>
        </p:nvSpPr>
        <p:spPr>
          <a:xfrm>
            <a:off x="709613" y="2625850"/>
            <a:ext cx="3685751" cy="156014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矩形 3"/>
          <p:cNvSpPr/>
          <p:nvPr>
            <p:custDataLst>
              <p:tags r:id="rId6"/>
            </p:custDataLst>
          </p:nvPr>
        </p:nvSpPr>
        <p:spPr>
          <a:xfrm>
            <a:off x="789240" y="3194752"/>
            <a:ext cx="3437402" cy="369339"/>
          </a:xfrm>
          <a:prstGeom prst="rect">
            <a:avLst/>
          </a:prstGeom>
          <a:noFill/>
        </p:spPr>
        <p:txBody>
          <a:bodyPr wrap="square" lIns="0" tIns="0" rIns="0" bIns="0" rtlCol="0" anchor="b" anchorCtr="0">
            <a:noAutofit/>
          </a:bodyPr>
          <a:p>
            <a:pPr marL="0" indent="0" algn="r">
              <a:lnSpc>
                <a:spcPct val="100000"/>
              </a:lnSpc>
              <a:spcBef>
                <a:spcPts val="0"/>
              </a:spcBef>
              <a:spcAft>
                <a:spcPts val="0"/>
              </a:spcAft>
              <a:buSzPct val="100000"/>
            </a:pPr>
            <a:r>
              <a:rPr lang="zh-CN" altLang="en-US" b="1">
                <a:solidFill>
                  <a:schemeClr val="accent2"/>
                </a:solidFill>
                <a:latin typeface="微软雅黑" panose="020B0503020204020204" charset="-122"/>
                <a:ea typeface="微软雅黑" panose="020B0503020204020204" charset="-122"/>
                <a:cs typeface="+mn-ea"/>
              </a:rPr>
              <a:t>内容要条理化、理论化。</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142" name="任意多边形 1"/>
          <p:cNvSpPr/>
          <p:nvPr>
            <p:custDataLst>
              <p:tags r:id="rId7"/>
            </p:custDataLst>
          </p:nvPr>
        </p:nvSpPr>
        <p:spPr bwMode="auto">
          <a:xfrm>
            <a:off x="5397037" y="1965178"/>
            <a:ext cx="2001437" cy="758419"/>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dirty="0">
                <a:solidFill>
                  <a:srgbClr val="FFFFFF"/>
                </a:solidFill>
                <a:latin typeface="+mn-ea"/>
                <a:cs typeface="+mn-ea"/>
                <a:sym typeface="+mn-ea"/>
              </a:rPr>
              <a:t>01</a:t>
            </a:r>
            <a:endParaRPr lang="en-US" sz="2400" b="1" dirty="0">
              <a:solidFill>
                <a:srgbClr val="FFFFFF"/>
              </a:solidFill>
              <a:latin typeface="+mn-ea"/>
              <a:cs typeface="+mn-ea"/>
              <a:sym typeface="+mn-ea"/>
            </a:endParaRPr>
          </a:p>
        </p:txBody>
      </p:sp>
      <p:sp>
        <p:nvSpPr>
          <p:cNvPr id="143" name="任意多边形 2"/>
          <p:cNvSpPr/>
          <p:nvPr>
            <p:custDataLst>
              <p:tags r:id="rId8"/>
            </p:custDataLst>
          </p:nvPr>
        </p:nvSpPr>
        <p:spPr bwMode="auto">
          <a:xfrm>
            <a:off x="7105550" y="2649092"/>
            <a:ext cx="299292" cy="145189"/>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95" name="圆角矩形 194"/>
          <p:cNvSpPr/>
          <p:nvPr>
            <p:custDataLst>
              <p:tags r:id="rId9"/>
            </p:custDataLst>
          </p:nvPr>
        </p:nvSpPr>
        <p:spPr>
          <a:xfrm>
            <a:off x="7405479" y="1564318"/>
            <a:ext cx="3686388" cy="156014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6" name="矩形 5"/>
          <p:cNvSpPr/>
          <p:nvPr>
            <p:custDataLst>
              <p:tags r:id="rId10"/>
            </p:custDataLst>
          </p:nvPr>
        </p:nvSpPr>
        <p:spPr>
          <a:xfrm>
            <a:off x="7654861" y="2159255"/>
            <a:ext cx="3437402" cy="369339"/>
          </a:xfrm>
          <a:prstGeom prst="rect">
            <a:avLst/>
          </a:prstGeom>
          <a:noFill/>
        </p:spPr>
        <p:txBody>
          <a:bodyPr wrap="square" lIns="0" tIns="0" rIns="0" bIns="0" rtlCol="0" anchor="b" anchorCtr="0">
            <a:noAutofit/>
          </a:bodyPr>
          <a:p>
            <a:pPr marL="0" indent="0" algn="l">
              <a:lnSpc>
                <a:spcPct val="100000"/>
              </a:lnSpc>
              <a:spcBef>
                <a:spcPts val="0"/>
              </a:spcBef>
              <a:spcAft>
                <a:spcPts val="0"/>
              </a:spcAft>
              <a:buSzPct val="100000"/>
            </a:pPr>
            <a:r>
              <a:rPr lang="zh-CN" altLang="en-US" b="1">
                <a:solidFill>
                  <a:schemeClr val="accent1"/>
                </a:solidFill>
                <a:latin typeface="微软雅黑" panose="020B0503020204020204" charset="-122"/>
                <a:ea typeface="微软雅黑" panose="020B0503020204020204" charset="-122"/>
                <a:cs typeface="+mn-ea"/>
              </a:rPr>
              <a:t>纪要一定要突出中心，注意吸收正确意见。</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44" name="任意多边形 3"/>
          <p:cNvSpPr/>
          <p:nvPr>
            <p:custDataLst>
              <p:tags r:id="rId11"/>
            </p:custDataLst>
          </p:nvPr>
        </p:nvSpPr>
        <p:spPr bwMode="auto">
          <a:xfrm>
            <a:off x="5397037" y="4087605"/>
            <a:ext cx="2001437" cy="757146"/>
          </a:xfrm>
          <a:custGeom>
            <a:avLst/>
            <a:gdLst>
              <a:gd name="connsiteX0" fmla="*/ 3140 w 3547"/>
              <a:gd name="connsiteY0" fmla="*/ 0 h 1341"/>
              <a:gd name="connsiteX1" fmla="*/ 3016 w 3547"/>
              <a:gd name="connsiteY1" fmla="*/ 0 h 1341"/>
              <a:gd name="connsiteX2" fmla="*/ 634 w 3547"/>
              <a:gd name="connsiteY2" fmla="*/ 0 h 1341"/>
              <a:gd name="connsiteX3" fmla="*/ 0 w 3547"/>
              <a:gd name="connsiteY3" fmla="*/ 606 h 1341"/>
              <a:gd name="connsiteX4" fmla="*/ 634 w 3547"/>
              <a:gd name="connsiteY4" fmla="*/ 1211 h 1341"/>
              <a:gd name="connsiteX5" fmla="*/ 3016 w 3547"/>
              <a:gd name="connsiteY5" fmla="*/ 1211 h 1341"/>
              <a:gd name="connsiteX6" fmla="*/ 3218 w 3547"/>
              <a:gd name="connsiteY6" fmla="*/ 1211 h 1341"/>
              <a:gd name="connsiteX7" fmla="*/ 3547 w 3547"/>
              <a:gd name="connsiteY7" fmla="*/ 1339 h 1341"/>
              <a:gd name="connsiteX8" fmla="*/ 3547 w 3547"/>
              <a:gd name="connsiteY8" fmla="*/ 177 h 1341"/>
              <a:gd name="connsiteX9" fmla="*/ 3140 w 3547"/>
              <a:gd name="connsiteY9" fmla="*/ 0 h 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2">
                <a:moveTo>
                  <a:pt x="3140" y="0"/>
                </a:moveTo>
                <a:cubicBezTo>
                  <a:pt x="3016" y="0"/>
                  <a:pt x="3016" y="0"/>
                  <a:pt x="3016" y="0"/>
                </a:cubicBezTo>
                <a:cubicBezTo>
                  <a:pt x="634" y="0"/>
                  <a:pt x="634" y="0"/>
                  <a:pt x="634" y="0"/>
                </a:cubicBezTo>
                <a:cubicBezTo>
                  <a:pt x="0" y="606"/>
                  <a:pt x="0" y="606"/>
                  <a:pt x="0" y="606"/>
                </a:cubicBezTo>
                <a:cubicBezTo>
                  <a:pt x="634" y="1211"/>
                  <a:pt x="634" y="1211"/>
                  <a:pt x="634" y="1211"/>
                </a:cubicBezTo>
                <a:cubicBezTo>
                  <a:pt x="3016" y="1211"/>
                  <a:pt x="3016" y="1211"/>
                  <a:pt x="3016" y="1211"/>
                </a:cubicBezTo>
                <a:cubicBezTo>
                  <a:pt x="3218" y="1211"/>
                  <a:pt x="3218" y="1211"/>
                  <a:pt x="3218" y="1211"/>
                </a:cubicBezTo>
                <a:cubicBezTo>
                  <a:pt x="3399" y="1211"/>
                  <a:pt x="3547" y="1268"/>
                  <a:pt x="3547" y="1339"/>
                </a:cubicBezTo>
                <a:cubicBezTo>
                  <a:pt x="3547" y="1410"/>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12"/>
            </p:custDataLst>
          </p:nvPr>
        </p:nvSpPr>
        <p:spPr bwMode="auto">
          <a:xfrm>
            <a:off x="7105550" y="4771519"/>
            <a:ext cx="299292" cy="144552"/>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220" name="圆角矩形 219"/>
          <p:cNvSpPr/>
          <p:nvPr>
            <p:custDataLst>
              <p:tags r:id="rId13"/>
            </p:custDataLst>
          </p:nvPr>
        </p:nvSpPr>
        <p:spPr>
          <a:xfrm>
            <a:off x="7405479" y="3686108"/>
            <a:ext cx="3686388" cy="156014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矩形 8"/>
          <p:cNvSpPr/>
          <p:nvPr>
            <p:custDataLst>
              <p:tags r:id="rId14"/>
            </p:custDataLst>
          </p:nvPr>
        </p:nvSpPr>
        <p:spPr>
          <a:xfrm>
            <a:off x="7570408" y="4658871"/>
            <a:ext cx="3437402" cy="369339"/>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微软雅黑" panose="020B0503020204020204" charset="-122"/>
              </a:rPr>
              <a:t>要忠于会议的实际内容，认真做好会议记录，详尽地占有材料；并且要认真研究会议的精神，以便对材料合理删减。</a:t>
            </a:r>
            <a:endParaRPr lang="zh-CN" altLang="en-US" b="1" dirty="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46" name="任意多边形 5"/>
          <p:cNvSpPr/>
          <p:nvPr>
            <p:custDataLst>
              <p:tags r:id="rId15"/>
            </p:custDataLst>
          </p:nvPr>
        </p:nvSpPr>
        <p:spPr bwMode="auto">
          <a:xfrm>
            <a:off x="4399821" y="5148500"/>
            <a:ext cx="2001437" cy="755872"/>
          </a:xfrm>
          <a:custGeom>
            <a:avLst/>
            <a:gdLst>
              <a:gd name="connsiteX0" fmla="*/ 407 w 3547"/>
              <a:gd name="connsiteY0" fmla="*/ 0 h 1339"/>
              <a:gd name="connsiteX1" fmla="*/ 532 w 3547"/>
              <a:gd name="connsiteY1" fmla="*/ 0 h 1339"/>
              <a:gd name="connsiteX2" fmla="*/ 2913 w 3547"/>
              <a:gd name="connsiteY2" fmla="*/ 0 h 1339"/>
              <a:gd name="connsiteX3" fmla="*/ 3547 w 3547"/>
              <a:gd name="connsiteY3" fmla="*/ 605 h 1339"/>
              <a:gd name="connsiteX4" fmla="*/ 2913 w 3547"/>
              <a:gd name="connsiteY4" fmla="*/ 1209 h 1339"/>
              <a:gd name="connsiteX5" fmla="*/ 532 w 3547"/>
              <a:gd name="connsiteY5" fmla="*/ 1209 h 1339"/>
              <a:gd name="connsiteX6" fmla="*/ 329 w 3547"/>
              <a:gd name="connsiteY6" fmla="*/ 1209 h 1339"/>
              <a:gd name="connsiteX7" fmla="*/ 0 w 3547"/>
              <a:gd name="connsiteY7" fmla="*/ 1337 h 1339"/>
              <a:gd name="connsiteX8" fmla="*/ 0 w 3547"/>
              <a:gd name="connsiteY8" fmla="*/ 175 h 1339"/>
              <a:gd name="connsiteX9" fmla="*/ 407 w 3547"/>
              <a:gd name="connsiteY9" fmla="*/ 0 h 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0">
                <a:moveTo>
                  <a:pt x="407" y="0"/>
                </a:moveTo>
                <a:cubicBezTo>
                  <a:pt x="532" y="0"/>
                  <a:pt x="532" y="0"/>
                  <a:pt x="532" y="0"/>
                </a:cubicBezTo>
                <a:cubicBezTo>
                  <a:pt x="2913" y="0"/>
                  <a:pt x="2913" y="0"/>
                  <a:pt x="2913" y="0"/>
                </a:cubicBezTo>
                <a:cubicBezTo>
                  <a:pt x="3547" y="605"/>
                  <a:pt x="3547" y="605"/>
                  <a:pt x="3547" y="605"/>
                </a:cubicBezTo>
                <a:cubicBezTo>
                  <a:pt x="2913" y="1209"/>
                  <a:pt x="2913" y="1209"/>
                  <a:pt x="2913" y="1209"/>
                </a:cubicBezTo>
                <a:cubicBezTo>
                  <a:pt x="532" y="1209"/>
                  <a:pt x="532" y="1209"/>
                  <a:pt x="532" y="1209"/>
                </a:cubicBezTo>
                <a:cubicBezTo>
                  <a:pt x="329" y="1209"/>
                  <a:pt x="329" y="1209"/>
                  <a:pt x="329" y="1209"/>
                </a:cubicBezTo>
                <a:cubicBezTo>
                  <a:pt x="148" y="1209"/>
                  <a:pt x="0" y="1268"/>
                  <a:pt x="0" y="1337"/>
                </a:cubicBezTo>
                <a:cubicBezTo>
                  <a:pt x="0" y="1406"/>
                  <a:pt x="0" y="175"/>
                  <a:pt x="0" y="175"/>
                </a:cubicBezTo>
                <a:cubicBezTo>
                  <a:pt x="0" y="78"/>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dirty="0">
                <a:solidFill>
                  <a:srgbClr val="FFFFFF"/>
                </a:solidFill>
                <a:latin typeface="+mn-ea"/>
                <a:cs typeface="+mn-ea"/>
                <a:sym typeface="+mn-ea"/>
              </a:rPr>
              <a:t>04</a:t>
            </a:r>
            <a:endParaRPr lang="en-US" sz="2400" b="1" dirty="0">
              <a:solidFill>
                <a:srgbClr val="FFFFFF"/>
              </a:solidFill>
              <a:latin typeface="+mn-ea"/>
              <a:cs typeface="+mn-ea"/>
              <a:sym typeface="+mn-ea"/>
            </a:endParaRPr>
          </a:p>
        </p:txBody>
      </p:sp>
      <p:sp>
        <p:nvSpPr>
          <p:cNvPr id="147" name="任意多边形 6"/>
          <p:cNvSpPr/>
          <p:nvPr>
            <p:custDataLst>
              <p:tags r:id="rId16"/>
            </p:custDataLst>
          </p:nvPr>
        </p:nvSpPr>
        <p:spPr bwMode="auto">
          <a:xfrm>
            <a:off x="4394090" y="5831141"/>
            <a:ext cx="299929" cy="145189"/>
          </a:xfrm>
          <a:custGeom>
            <a:avLst/>
            <a:gdLst>
              <a:gd name="T0" fmla="*/ 236 w 382"/>
              <a:gd name="T1" fmla="*/ 0 h 185"/>
              <a:gd name="T2" fmla="*/ 382 w 382"/>
              <a:gd name="T3" fmla="*/ 0 h 185"/>
              <a:gd name="T4" fmla="*/ 382 w 382"/>
              <a:gd name="T5" fmla="*/ 185 h 185"/>
              <a:gd name="T6" fmla="*/ 236 w 382"/>
              <a:gd name="T7" fmla="*/ 185 h 185"/>
              <a:gd name="T8" fmla="*/ 0 w 382"/>
              <a:gd name="T9" fmla="*/ 92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3"/>
                  <a:pt x="0" y="92"/>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94" name="圆角矩形 193"/>
          <p:cNvSpPr/>
          <p:nvPr>
            <p:custDataLst>
              <p:tags r:id="rId17"/>
            </p:custDataLst>
          </p:nvPr>
        </p:nvSpPr>
        <p:spPr>
          <a:xfrm>
            <a:off x="710249" y="4746367"/>
            <a:ext cx="3685751" cy="156014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9" name="矩形 18"/>
          <p:cNvSpPr/>
          <p:nvPr>
            <p:custDataLst>
              <p:tags r:id="rId18"/>
            </p:custDataLst>
          </p:nvPr>
        </p:nvSpPr>
        <p:spPr>
          <a:xfrm>
            <a:off x="895350" y="4844415"/>
            <a:ext cx="3437255" cy="1180465"/>
          </a:xfrm>
          <a:prstGeom prst="rect">
            <a:avLst/>
          </a:prstGeom>
          <a:noFill/>
        </p:spPr>
        <p:txBody>
          <a:bodyPr wrap="square" lIns="0" tIns="0" rIns="0" bIns="0" rtlCol="0" anchor="b" anchorCtr="0">
            <a:noAutofit/>
          </a:bodyPr>
          <a:p>
            <a:pPr algn="l">
              <a:spcBef>
                <a:spcPct val="0"/>
              </a:spcBef>
              <a:spcAft>
                <a:spcPct val="0"/>
              </a:spcAft>
            </a:pPr>
            <a:r>
              <a:rPr lang="zh-CN" altLang="en-US" b="1" dirty="0">
                <a:solidFill>
                  <a:schemeClr val="accent2"/>
                </a:solidFill>
                <a:latin typeface="微软雅黑" panose="020B0503020204020204" charset="-122"/>
                <a:ea typeface="微软雅黑" panose="020B0503020204020204" charset="-122"/>
                <a:cs typeface="微软雅黑" panose="020B0503020204020204" charset="-122"/>
              </a:rPr>
              <a:t>纪要是与会者共同意志的体现，落款应是全体与会者，故不写落款，不加盖公章，与会者带回去执行即可。</a:t>
            </a:r>
            <a:endParaRPr lang="zh-CN" altLang="en-US" b="1" dirty="0">
              <a:solidFill>
                <a:schemeClr val="accent2"/>
              </a:solidFill>
              <a:latin typeface="微软雅黑" panose="020B0503020204020204" charset="-122"/>
              <a:ea typeface="微软雅黑" panose="020B0503020204020204" charset="-122"/>
              <a:cs typeface="微软雅黑" panose="020B0503020204020204" charset="-122"/>
            </a:endParaRPr>
          </a:p>
        </p:txBody>
      </p:sp>
    </p:spTree>
    <p:custDataLst>
      <p:tags r:id="rId19"/>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7515" y="-171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纪要</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89305" y="69850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（五）纪要与会议记录的</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区别</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6326505" y="155257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7" name="文本框 16"/>
          <p:cNvSpPr txBox="1"/>
          <p:nvPr/>
        </p:nvSpPr>
        <p:spPr>
          <a:xfrm>
            <a:off x="5395595" y="155257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graphicFrame>
        <p:nvGraphicFramePr>
          <p:cNvPr id="31747" name="Group 3"/>
          <p:cNvGraphicFramePr>
            <a:graphicFrameLocks noGrp="1"/>
          </p:cNvGraphicFramePr>
          <p:nvPr>
            <p:ph idx="1"/>
            <p:custDataLst>
              <p:tags r:id="rId3"/>
            </p:custDataLst>
          </p:nvPr>
        </p:nvGraphicFramePr>
        <p:xfrm>
          <a:off x="2646045" y="1599565"/>
          <a:ext cx="7226935" cy="4495419"/>
        </p:xfrm>
        <a:graphic>
          <a:graphicData uri="http://schemas.openxmlformats.org/drawingml/2006/table">
            <a:tbl>
              <a:tblPr/>
              <a:tblGrid>
                <a:gridCol w="1756410"/>
                <a:gridCol w="3061970"/>
                <a:gridCol w="2408555"/>
              </a:tblGrid>
              <a:tr h="600075">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1800" b="0"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rPr>
                        <a:t>纪要</a:t>
                      </a:r>
                      <a:endPar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alpha val="20000"/>
                      </a:schemeClr>
                    </a:solidFill>
                  </a:tcPr>
                </a:tc>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rPr>
                        <a:t>会议记录</a:t>
                      </a:r>
                      <a:endPar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alpha val="20000"/>
                      </a:schemeClr>
                    </a:solidFill>
                  </a:tcPr>
                </a:tc>
              </a:tr>
              <a:tr h="1737360">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rPr>
                        <a:t>文体性质</a:t>
                      </a:r>
                      <a:endPar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20000"/>
                      </a:schemeClr>
                    </a:solidFill>
                  </a:tcPr>
                </a:tc>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rPr>
                        <a:t>正式公文文种，需要在一定范围内公布传达，有的还直接在报刊上发表，对工作有一定的指导作用。</a:t>
                      </a: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rPr>
                        <a:t>会议的情况记录，只作为资料和凭证保存，作为机关单位内部存查使用的文书，不对外公布，不具备指导工作的作用。</a:t>
                      </a: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3330">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rPr>
                        <a:t>内容</a:t>
                      </a:r>
                      <a:endPar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20000"/>
                      </a:schemeClr>
                    </a:solidFill>
                  </a:tcPr>
                </a:tc>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rPr>
                        <a:t>以会议记录为基础和依据，选择性、提要性，表现会议的主要内容。</a:t>
                      </a: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rPr>
                        <a:t>如实记录，会议情况都要一一记录下来。</a:t>
                      </a: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400">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rPr>
                        <a:t>过程和时间</a:t>
                      </a:r>
                      <a:endParaRPr kumimoji="0" lang="zh-CN" altLang="en-US" sz="1800" b="1" i="0" u="none" strike="noStrike" cap="none" normalizeH="0" baseline="0">
                        <a:ln>
                          <a:noFill/>
                        </a:ln>
                        <a:solidFill>
                          <a:srgbClr val="00B0F0"/>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20000"/>
                      </a:schemeClr>
                    </a:solidFill>
                  </a:tcPr>
                </a:tc>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rPr>
                        <a:t>会议后期，甚至会议结束后通过选择归纳，加工提炼之后才能形成。</a:t>
                      </a: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rPr>
                        <a:t>随着会议的进行过程同步产生。</a:t>
                      </a:r>
                      <a:endParaRPr kumimoji="0" lang="zh-CN" altLang="en-US" sz="18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8" name="https://img8.file.cache.docer.com/storage/1733193676427057400/85b3bea026428bf128be703ba22080cb.png" descr="黄色螺旋装订笔记本"/>
          <p:cNvPicPr>
            <a:picLocks noChangeAspect="1"/>
          </p:cNvPicPr>
          <p:nvPr/>
        </p:nvPicPr>
        <p:blipFill>
          <a:blip r:embed="rId4"/>
          <a:stretch>
            <a:fillRect/>
          </a:stretch>
        </p:blipFill>
        <p:spPr>
          <a:xfrm>
            <a:off x="789305" y="2466975"/>
            <a:ext cx="1199515" cy="1824355"/>
          </a:xfrm>
          <a:prstGeom prst="rect">
            <a:avLst/>
          </a:prstGeom>
        </p:spPr>
      </p:pic>
    </p:spTree>
    <p:custDataLst>
      <p:tags r:id="rId5"/>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53720" y="567055"/>
            <a:ext cx="11248390" cy="5880100"/>
          </a:xfrm>
          <a:solidFill>
            <a:schemeClr val="bg2"/>
          </a:solidFill>
        </p:spPr>
        <p:txBody>
          <a:bodyPr>
            <a:normAutofit/>
          </a:bodyPr>
          <a:p>
            <a:pPr marL="0" indent="457200" algn="ctr" fontAlgn="auto">
              <a:lnSpc>
                <a:spcPts val="2500"/>
              </a:lnSpc>
              <a:spcBef>
                <a:spcPts val="0"/>
              </a:spcBef>
              <a:buNone/>
            </a:pPr>
            <a:r>
              <a:rPr lang="zh-CN" altLang="en-US" sz="1400" b="1">
                <a:latin typeface="微软雅黑" panose="020B0503020204020204" charset="-122"/>
                <a:ea typeface="微软雅黑" panose="020B0503020204020204" charset="-122"/>
                <a:cs typeface="微软雅黑" panose="020B0503020204020204" charset="-122"/>
              </a:rPr>
              <a:t>严厉打击制贩注水猪肉会议纪要</a:t>
            </a:r>
            <a:endParaRPr lang="zh-CN" altLang="en-US" sz="1400" b="1">
              <a:latin typeface="微软雅黑" panose="020B0503020204020204" charset="-122"/>
              <a:ea typeface="微软雅黑" panose="020B0503020204020204" charset="-122"/>
              <a:cs typeface="微软雅黑" panose="020B0503020204020204" charset="-122"/>
            </a:endParaRPr>
          </a:p>
          <a:p>
            <a:pPr marL="0" indent="457200" algn="l" fontAlgn="auto">
              <a:lnSpc>
                <a:spcPts val="2500"/>
              </a:lnSpc>
              <a:spcBef>
                <a:spcPts val="0"/>
              </a:spcBef>
              <a:buNone/>
            </a:pP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年</a:t>
            </a:r>
            <a:r>
              <a:rPr lang="en-US" altLang="zh-CN" sz="1400">
                <a:latin typeface="微软雅黑" panose="020B0503020204020204" charset="-122"/>
                <a:ea typeface="微软雅黑" panose="020B0503020204020204" charset="-122"/>
                <a:cs typeface="微软雅黑" panose="020B0503020204020204" charset="-122"/>
              </a:rPr>
              <a:t>4</a:t>
            </a:r>
            <a:r>
              <a:rPr lang="zh-CN" altLang="en-US" sz="1400">
                <a:latin typeface="微软雅黑" panose="020B0503020204020204" charset="-122"/>
                <a:ea typeface="微软雅黑" panose="020B0503020204020204" charset="-122"/>
                <a:cs typeface="微软雅黑" panose="020B0503020204020204" charset="-122"/>
              </a:rPr>
              <a:t>月</a:t>
            </a:r>
            <a:r>
              <a:rPr lang="en-US" altLang="zh-CN" sz="1400">
                <a:latin typeface="微软雅黑" panose="020B0503020204020204" charset="-122"/>
                <a:ea typeface="微软雅黑" panose="020B0503020204020204" charset="-122"/>
                <a:cs typeface="微软雅黑" panose="020B0503020204020204" charset="-122"/>
              </a:rPr>
              <a:t>3</a:t>
            </a:r>
            <a:r>
              <a:rPr lang="zh-CN" altLang="en-US" sz="1400">
                <a:latin typeface="微软雅黑" panose="020B0503020204020204" charset="-122"/>
                <a:ea typeface="微软雅黑" panose="020B0503020204020204" charset="-122"/>
                <a:cs typeface="微软雅黑" panose="020B0503020204020204" charset="-122"/>
              </a:rPr>
              <a:t>日下午，在市政府二会议室，副市长主持召开了严厉打击制贩注水猪肉的专题会议。参加会议的有：市政府副秘书长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，市委财经办副主任</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，市技术监督局局长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、副局长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，市公安局副局长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，市工商局副局长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，市卫生局副局长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，市物价局副局长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，市畜牧食品局纪检组组长</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和市中级人民法院办公室副主任</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等。现将会议议定事项纪要如下：</a:t>
            </a:r>
            <a:endParaRPr lang="zh-CN" altLang="en-US" sz="1400">
              <a:latin typeface="微软雅黑" panose="020B0503020204020204" charset="-122"/>
              <a:ea typeface="微软雅黑" panose="020B0503020204020204" charset="-122"/>
              <a:cs typeface="微软雅黑" panose="020B0503020204020204" charset="-122"/>
            </a:endParaRPr>
          </a:p>
          <a:p>
            <a:pPr marL="0" indent="457200" algn="l" fontAlgn="auto">
              <a:lnSpc>
                <a:spcPts val="2500"/>
              </a:lnSpc>
              <a:spcBef>
                <a:spcPts val="0"/>
              </a:spcBef>
              <a:buNone/>
            </a:pPr>
            <a:r>
              <a:rPr lang="zh-CN" altLang="en-US" sz="1400">
                <a:latin typeface="微软雅黑" panose="020B0503020204020204" charset="-122"/>
                <a:ea typeface="微软雅黑" panose="020B0503020204020204" charset="-122"/>
                <a:cs typeface="微软雅黑" panose="020B0503020204020204" charset="-122"/>
              </a:rPr>
              <a:t>一、进一步提高认识，加强组织领导。目前一些不法厂商在猪肉中注水，以牟取暴利，危害人民群众身心健康，损害农民和消费者利益，扰乱正常的市场秩序，破坏</a:t>
            </a:r>
            <a:r>
              <a:rPr lang="en-US" altLang="en-US" sz="1400">
                <a:latin typeface="微软雅黑" panose="020B0503020204020204" charset="-122"/>
                <a:ea typeface="微软雅黑" panose="020B0503020204020204" charset="-122"/>
                <a:cs typeface="微软雅黑" panose="020B0503020204020204" charset="-122"/>
              </a:rPr>
              <a:t>××</a:t>
            </a: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市形象。我们要站在促进经济建设和对人民负责的高度来认识这个问题。市政府要尽快调整以市委财经办、市技术监督局、市工商局、市畜牧食品局、市卫生局、市公安局等职能部门组成的市</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整顿猪肉市场</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领导小组；市委财经办负责领导小组的日常工作。领导小组人员名单由市委财经办拟制后，报市政府审定行文。</a:t>
            </a:r>
            <a:endParaRPr lang="zh-CN" altLang="en-US" sz="1400">
              <a:latin typeface="微软雅黑" panose="020B0503020204020204" charset="-122"/>
              <a:ea typeface="微软雅黑" panose="020B0503020204020204" charset="-122"/>
              <a:cs typeface="微软雅黑" panose="020B0503020204020204" charset="-122"/>
            </a:endParaRPr>
          </a:p>
          <a:p>
            <a:pPr marL="0" indent="457200" algn="l" fontAlgn="auto">
              <a:lnSpc>
                <a:spcPts val="2500"/>
              </a:lnSpc>
              <a:spcBef>
                <a:spcPts val="0"/>
              </a:spcBef>
              <a:buNone/>
            </a:pPr>
            <a:r>
              <a:rPr lang="zh-CN" altLang="en-US" sz="1400">
                <a:latin typeface="微软雅黑" panose="020B0503020204020204" charset="-122"/>
                <a:ea typeface="微软雅黑" panose="020B0503020204020204" charset="-122"/>
                <a:cs typeface="微软雅黑" panose="020B0503020204020204" charset="-122"/>
              </a:rPr>
              <a:t>二、完善制度，规范行为。责成市委财经办牵头会同有关职能部门尽快制订可操作的具体管理办法。同意以市委财经办、市技术监督局、市工商局、市畜牧食品局、市卫生局和市公安局的名义联合发出打击制贩注水猪肉的通告。通告经市政府审定后冠以</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经市人民政府同意</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字样。</a:t>
            </a:r>
            <a:endParaRPr lang="zh-CN" altLang="en-US" sz="1400">
              <a:latin typeface="微软雅黑" panose="020B0503020204020204" charset="-122"/>
              <a:ea typeface="微软雅黑" panose="020B0503020204020204" charset="-122"/>
              <a:cs typeface="微软雅黑" panose="020B0503020204020204" charset="-122"/>
            </a:endParaRPr>
          </a:p>
          <a:p>
            <a:pPr marL="0" indent="457200" algn="l" fontAlgn="auto">
              <a:lnSpc>
                <a:spcPts val="2500"/>
              </a:lnSpc>
              <a:spcBef>
                <a:spcPts val="0"/>
              </a:spcBef>
              <a:buNone/>
            </a:pPr>
            <a:r>
              <a:rPr lang="zh-CN" altLang="en-US" sz="1400">
                <a:latin typeface="微软雅黑" panose="020B0503020204020204" charset="-122"/>
                <a:ea typeface="微软雅黑" panose="020B0503020204020204" charset="-122"/>
                <a:cs typeface="微软雅黑" panose="020B0503020204020204" charset="-122"/>
              </a:rPr>
              <a:t>三、加大打击力度。由市委财经办牵头组织有关部门，制订方案，抽调得力人员，组成联合行动组，于</a:t>
            </a:r>
            <a:r>
              <a:rPr lang="en-US" altLang="zh-CN" sz="1400">
                <a:latin typeface="微软雅黑" panose="020B0503020204020204" charset="-122"/>
                <a:ea typeface="微软雅黑" panose="020B0503020204020204" charset="-122"/>
                <a:cs typeface="微软雅黑" panose="020B0503020204020204" charset="-122"/>
              </a:rPr>
              <a:t>4</a:t>
            </a:r>
            <a:r>
              <a:rPr lang="zh-CN" altLang="en-US" sz="1400">
                <a:latin typeface="微软雅黑" panose="020B0503020204020204" charset="-122"/>
                <a:ea typeface="微软雅黑" panose="020B0503020204020204" charset="-122"/>
                <a:cs typeface="微软雅黑" panose="020B0503020204020204" charset="-122"/>
              </a:rPr>
              <a:t>月、</a:t>
            </a:r>
            <a:r>
              <a:rPr lang="en-US" altLang="zh-CN" sz="1400">
                <a:latin typeface="微软雅黑" panose="020B0503020204020204" charset="-122"/>
                <a:ea typeface="微软雅黑" panose="020B0503020204020204" charset="-122"/>
                <a:cs typeface="微软雅黑" panose="020B0503020204020204" charset="-122"/>
              </a:rPr>
              <a:t>5</a:t>
            </a:r>
            <a:r>
              <a:rPr lang="zh-CN" altLang="en-US" sz="1400">
                <a:latin typeface="微软雅黑" panose="020B0503020204020204" charset="-122"/>
                <a:ea typeface="微软雅黑" panose="020B0503020204020204" charset="-122"/>
                <a:cs typeface="微软雅黑" panose="020B0503020204020204" charset="-122"/>
              </a:rPr>
              <a:t>月、</a:t>
            </a:r>
            <a:r>
              <a:rPr lang="en-US" altLang="zh-CN" sz="1400">
                <a:latin typeface="微软雅黑" panose="020B0503020204020204" charset="-122"/>
                <a:ea typeface="微软雅黑" panose="020B0503020204020204" charset="-122"/>
                <a:cs typeface="微软雅黑" panose="020B0503020204020204" charset="-122"/>
              </a:rPr>
              <a:t>6</a:t>
            </a:r>
            <a:r>
              <a:rPr lang="zh-CN" altLang="en-US" sz="1400">
                <a:latin typeface="微软雅黑" panose="020B0503020204020204" charset="-122"/>
                <a:ea typeface="微软雅黑" panose="020B0503020204020204" charset="-122"/>
                <a:cs typeface="微软雅黑" panose="020B0503020204020204" charset="-122"/>
              </a:rPr>
              <a:t>月分别进行三次集中整治行动；查获一起，惩处一起。</a:t>
            </a:r>
            <a:endParaRPr lang="zh-CN" altLang="en-US" sz="1400">
              <a:latin typeface="微软雅黑" panose="020B0503020204020204" charset="-122"/>
              <a:ea typeface="微软雅黑" panose="020B0503020204020204" charset="-122"/>
              <a:cs typeface="微软雅黑" panose="020B0503020204020204" charset="-122"/>
            </a:endParaRPr>
          </a:p>
          <a:p>
            <a:pPr marL="0" indent="457200" algn="l" fontAlgn="auto">
              <a:lnSpc>
                <a:spcPts val="2500"/>
              </a:lnSpc>
              <a:spcBef>
                <a:spcPts val="0"/>
              </a:spcBef>
              <a:buNone/>
            </a:pPr>
            <a:r>
              <a:rPr lang="zh-CN" altLang="en-US" sz="1400">
                <a:latin typeface="微软雅黑" panose="020B0503020204020204" charset="-122"/>
                <a:ea typeface="微软雅黑" panose="020B0503020204020204" charset="-122"/>
                <a:cs typeface="微软雅黑" panose="020B0503020204020204" charset="-122"/>
              </a:rPr>
              <a:t>四、加强宣传。市级各新闻单位应在近段时期内对通告广泛宣传，使群众知晓，形成社会氛围；与各有关职能部门做好衔接配合工作，对典型案件要顶住压力，坚决予以曝光，并进行跟踪报道；同时注意做好面上的宣教工作，努力提高全社会的质量意识和法律意识。</a:t>
            </a:r>
            <a:endParaRPr lang="zh-CN" altLang="en-US" sz="1400">
              <a:latin typeface="微软雅黑" panose="020B0503020204020204" charset="-122"/>
              <a:ea typeface="微软雅黑" panose="020B0503020204020204" charset="-122"/>
              <a:cs typeface="微软雅黑" panose="020B0503020204020204" charset="-122"/>
            </a:endParaRPr>
          </a:p>
          <a:p>
            <a:pPr marL="0" indent="457200" algn="l" fontAlgn="auto">
              <a:lnSpc>
                <a:spcPts val="2500"/>
              </a:lnSpc>
              <a:spcBef>
                <a:spcPts val="0"/>
              </a:spcBef>
              <a:buNone/>
            </a:pPr>
            <a:r>
              <a:rPr lang="zh-CN" altLang="en-US" sz="1400">
                <a:latin typeface="微软雅黑" panose="020B0503020204020204" charset="-122"/>
                <a:ea typeface="微软雅黑" panose="020B0503020204020204" charset="-122"/>
                <a:cs typeface="微软雅黑" panose="020B0503020204020204" charset="-122"/>
              </a:rPr>
              <a:t>五、各级政府、各有关部门要将打击制贩注水猪肉工作纳入议事日程，加强信息交流，各尽其职，密切配合，务求将此项工作抓紧、抓实、抓出成效。</a:t>
            </a:r>
            <a:endParaRPr lang="zh-CN" altLang="en-US" sz="1400">
              <a:latin typeface="微软雅黑" panose="020B0503020204020204" charset="-122"/>
              <a:ea typeface="微软雅黑" panose="020B0503020204020204" charset="-122"/>
              <a:cs typeface="微软雅黑" panose="020B0503020204020204" charset="-122"/>
            </a:endParaRPr>
          </a:p>
          <a:p>
            <a:pPr marL="0" indent="457200" algn="ctr" fontAlgn="auto">
              <a:lnSpc>
                <a:spcPts val="2500"/>
              </a:lnSpc>
              <a:spcBef>
                <a:spcPts val="0"/>
              </a:spcBef>
              <a:buNone/>
            </a:pPr>
            <a:r>
              <a:rPr lang="en-US" altLang="en-US"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年</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月</a:t>
            </a:r>
            <a:r>
              <a:rPr lang="en-US" altLang="en-US"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日</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52425" y="0"/>
            <a:ext cx="1101725" cy="478155"/>
          </a:xfrm>
          <a:prstGeom prst="rect">
            <a:avLst/>
          </a:prstGeom>
          <a:noFill/>
        </p:spPr>
        <p:txBody>
          <a:bodyPr wrap="square" rtlCol="0">
            <a:normAutofit fontScale="25000"/>
          </a:bodyPr>
          <a:p>
            <a:pPr algn="l">
              <a:lnSpc>
                <a:spcPct val="140000"/>
              </a:lnSpc>
            </a:pP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sz="7200" b="1" kern="100" dirty="0">
                <a:effectLst/>
                <a:latin typeface="微软雅黑" panose="020B0503020204020204" charset="-122"/>
                <a:ea typeface="微软雅黑" panose="020B0503020204020204" charset="-122"/>
                <a:cs typeface="江城圆体 400W" panose="020B0500000000000000" pitchFamily="34" charset="-122"/>
              </a:rPr>
              <a:t>】</a:t>
            </a:r>
            <a:endParaRPr lang="zh-CN" altLang="en-US" sz="7200" b="1" kern="100" dirty="0">
              <a:effectLst/>
              <a:latin typeface="微软雅黑" panose="020B0503020204020204" charset="-122"/>
              <a:ea typeface="微软雅黑" panose="020B0503020204020204" charset="-122"/>
              <a:cs typeface="江城圆体 400W" panose="020B0500000000000000" pitchFamily="34" charset="-122"/>
            </a:endParaRPr>
          </a:p>
        </p:txBody>
      </p:sp>
    </p:spTree>
    <p:custDataLst>
      <p:tags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695960" y="5456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95960" y="1029335"/>
            <a:ext cx="10904855" cy="68834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请根据下面内容，撰写一份会议纪要。</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28065" y="2246630"/>
            <a:ext cx="9409430" cy="2042795"/>
          </a:xfrm>
          <a:prstGeom prst="rect">
            <a:avLst/>
          </a:prstGeom>
          <a:noFill/>
        </p:spPr>
        <p:txBody>
          <a:bodyPr wrap="square" rtlCol="0" anchor="ctr" anchorCtr="0">
            <a:noAutofit/>
          </a:bodyPr>
          <a:lstStyle/>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23</a:t>
            </a:r>
            <a:r>
              <a:rPr lang="zh-CN" altLang="en-US" sz="2000">
                <a:latin typeface="微软雅黑" panose="020B0503020204020204" charset="-122"/>
                <a:ea typeface="微软雅黑" panose="020B0503020204020204" charset="-122"/>
                <a:cs typeface="微软雅黑" panose="020B0503020204020204" charset="-122"/>
              </a:rPr>
              <a:t>级软件技术</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班近日召开班会，讨论组织全班同学到</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植物园游玩事宜。请进行情景模拟，以小组为单位开展讨论，根据此班会内容，撰写出会议纪要。</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5235" name="Text Box 3"/>
          <p:cNvSpPr txBox="1">
            <a:spLocks noChangeArrowheads="1"/>
          </p:cNvSpPr>
          <p:nvPr/>
        </p:nvSpPr>
        <p:spPr bwMode="auto">
          <a:xfrm>
            <a:off x="742315" y="975995"/>
            <a:ext cx="10070465" cy="3969385"/>
          </a:xfrm>
          <a:prstGeom prst="rect">
            <a:avLst/>
          </a:prstGeom>
          <a:noFill/>
          <a:ln w="9525">
            <a:noFill/>
            <a:miter lim="800000"/>
          </a:ln>
          <a:effectLst/>
        </p:spPr>
        <p:txBody>
          <a:bodyPr wrap="square">
            <a:spAutoFit/>
          </a:bodyPr>
          <a:lstStyle/>
          <a:p>
            <a:pPr marR="0" defTabSz="914400">
              <a:lnSpc>
                <a:spcPct val="150000"/>
              </a:lnSpc>
              <a:buClrTx/>
              <a:buSzTx/>
              <a:defRPr/>
            </a:pPr>
            <a:r>
              <a:rPr kumimoji="0" lang="zh-CN" altLang="en-US" sz="2000" kern="1200" cap="none" spc="0" normalizeH="0" baseline="0" noProof="0" dirty="0">
                <a:solidFill>
                  <a:srgbClr val="660033"/>
                </a:solidFill>
                <a:latin typeface="楷体_GB2312" pitchFamily="49" charset="-122"/>
                <a:ea typeface="楷体_GB2312" pitchFamily="49" charset="-122"/>
                <a:cs typeface="+mn-cs"/>
                <a:sym typeface="+mn-ea"/>
              </a:rPr>
              <a:t>　　 </a:t>
            </a:r>
            <a:r>
              <a:rPr kumimoji="0" lang="en-US" altLang="zh-CN" sz="2400" b="1" kern="1200" cap="none" spc="0" normalizeH="0" baseline="0" noProof="0" dirty="0">
                <a:solidFill>
                  <a:srgbClr val="00B0F0"/>
                </a:solidFill>
                <a:latin typeface="微软雅黑" panose="020B0503020204020204" charset="-122"/>
                <a:ea typeface="微软雅黑" panose="020B0503020204020204" charset="-122"/>
                <a:cs typeface="微软雅黑" panose="020B0503020204020204" charset="-122"/>
                <a:sym typeface="+mn-ea"/>
              </a:rPr>
              <a:t>2.</a:t>
            </a:r>
            <a:r>
              <a:rPr kumimoji="0" lang="zh-CN" altLang="en-US" sz="2400" b="1" kern="1200" cap="none" spc="0" normalizeH="0" baseline="0" noProof="0" dirty="0">
                <a:solidFill>
                  <a:srgbClr val="00B0F0"/>
                </a:solidFill>
                <a:latin typeface="微软雅黑" panose="020B0503020204020204" charset="-122"/>
                <a:ea typeface="微软雅黑" panose="020B0503020204020204" charset="-122"/>
                <a:cs typeface="微软雅黑" panose="020B0503020204020204" charset="-122"/>
                <a:sym typeface="+mn-ea"/>
              </a:rPr>
              <a:t>主体</a:t>
            </a:r>
            <a:endParaRPr kumimoji="0" lang="zh-CN" altLang="en-US" sz="2400" b="1" kern="1200" cap="none" spc="0" normalizeH="0" baseline="0" noProof="0"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R="0" defTabSz="914400">
              <a:lnSpc>
                <a:spcPct val="150000"/>
              </a:lnSpc>
              <a:buClrTx/>
              <a:buSzTx/>
              <a:defRPr/>
            </a:pP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en-US" altLang="zh-CN"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kumimoji="0" lang="en-US" altLang="zh-CN"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）标题。</a:t>
            </a: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由发文机关名称、事由和文种组成。</a:t>
            </a:r>
            <a:b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b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kumimoji="0" lang="en-US" altLang="zh-CN"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）主送机关。</a:t>
            </a: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公文的主要受理机关，应当使用机关全称、规范化简称或者同类型机关统称。</a:t>
            </a:r>
            <a:b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b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kumimoji="0" lang="en-US" altLang="zh-CN"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）正文。</a:t>
            </a: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公文的主体，用来表述公文的内容。</a:t>
            </a:r>
            <a:b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b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kumimoji="0" lang="en-US" altLang="zh-CN"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）附件说明。</a:t>
            </a: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公文附件的顺序号和名称。</a:t>
            </a:r>
            <a:b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rPr>
            </a:b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kumimoji="0" lang="en-US" altLang="zh-CN"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5</a:t>
            </a:r>
            <a:r>
              <a:rPr kumimoji="0" lang="zh-CN" altLang="en-US" sz="2400" b="1"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）发文机关署名。</a:t>
            </a:r>
            <a:r>
              <a:rPr kumimoji="0" lang="zh-CN" altLang="en-US" sz="2400" kern="1200" cap="none" spc="0" normalizeH="0" baseline="0" noProof="0" dirty="0">
                <a:solidFill>
                  <a:schemeClr val="tx1"/>
                </a:solidFill>
                <a:latin typeface="微软雅黑" panose="020B0503020204020204" charset="-122"/>
                <a:ea typeface="微软雅黑" panose="020B0503020204020204" charset="-122"/>
                <a:cs typeface="微软雅黑" panose="020B0503020204020204" charset="-122"/>
                <a:sym typeface="+mn-ea"/>
              </a:rPr>
              <a:t>署发文机关全称或者规范化简称。</a:t>
            </a:r>
            <a:r>
              <a:rPr kumimoji="0" lang="zh-CN" altLang="en-US" sz="2400" kern="1200" cap="none" spc="0" normalizeH="0" baseline="0" noProof="0" dirty="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sym typeface="+mn-ea"/>
              </a:rPr>
              <a:t> </a:t>
            </a:r>
            <a:endParaRPr kumimoji="0" lang="zh-CN" altLang="en-US" sz="2400" kern="1200" cap="none" spc="0" normalizeH="0" baseline="0" noProof="0" dirty="0">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 name="标题 4"/>
          <p:cNvSpPr>
            <a:spLocks noGrp="1"/>
          </p:cNvSpPr>
          <p:nvPr>
            <p:ph type="title"/>
            <p:custDataLst>
              <p:tags r:id="rId1"/>
            </p:custDataLst>
          </p:nvPr>
        </p:nvSpPr>
        <p:spPr>
          <a:xfrm>
            <a:off x="695960" y="135845"/>
            <a:ext cx="10800000" cy="720000"/>
          </a:xfrm>
        </p:spPr>
        <p:txBody>
          <a:bodyPr/>
          <a:p>
            <a:r>
              <a:rPr lang="zh-CN" altLang="en-US" dirty="0">
                <a:solidFill>
                  <a:schemeClr val="tx1"/>
                </a:solidFill>
                <a:latin typeface="微软雅黑" panose="020B0503020204020204" charset="-122"/>
                <a:ea typeface="微软雅黑" panose="020B0503020204020204" charset="-122"/>
              </a:rPr>
              <a:t>六、公文的文面</a:t>
            </a:r>
            <a:r>
              <a:rPr lang="zh-CN" altLang="en-US" dirty="0">
                <a:solidFill>
                  <a:schemeClr val="tx1"/>
                </a:solidFill>
                <a:latin typeface="微软雅黑" panose="020B0503020204020204" charset="-122"/>
                <a:ea typeface="微软雅黑" panose="020B0503020204020204" charset="-122"/>
              </a:rPr>
              <a:t>格式</a:t>
            </a:r>
            <a:endParaRPr lang="zh-CN" altLang="en-US" dirty="0">
              <a:solidFill>
                <a:schemeClr val="tx1"/>
              </a:solidFill>
              <a:latin typeface="微软雅黑" panose="020B0503020204020204" charset="-122"/>
              <a:ea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2"/>
          <a:stretch>
            <a:fillRect/>
          </a:stretch>
        </p:blipFill>
        <p:spPr>
          <a:xfrm>
            <a:off x="10972800" y="4644390"/>
            <a:ext cx="1031240" cy="2002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35235"/>
                                        </p:tgtEl>
                                        <p:attrNameLst>
                                          <p:attrName>style.visibility</p:attrName>
                                        </p:attrNameLst>
                                      </p:cBhvr>
                                      <p:to>
                                        <p:strVal val="visible"/>
                                      </p:to>
                                    </p:set>
                                    <p:animEffect transition="in" filter="checkerboard(across)">
                                      <p:cBhvr>
                                        <p:cTn id="7" dur="500"/>
                                        <p:tgtEl>
                                          <p:spTgt spid="73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523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latin typeface="微软雅黑" panose="020B0503020204020204" charset="-122"/>
                <a:ea typeface="微软雅黑" panose="020B0503020204020204" charset="-122"/>
              </a:rPr>
              <a:t>目录</a:t>
            </a:r>
            <a:endParaRPr lang="zh-CN" altLang="en-US">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4110114" y="77757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第一章    应用文基础知识</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3" name="文本框 2"/>
          <p:cNvSpPr txBox="1"/>
          <p:nvPr>
            <p:custDataLst>
              <p:tags r:id="rId3"/>
            </p:custDataLst>
          </p:nvPr>
        </p:nvSpPr>
        <p:spPr>
          <a:xfrm>
            <a:off x="4110114" y="156052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5" name="文本框 4"/>
          <p:cNvSpPr txBox="1"/>
          <p:nvPr>
            <p:custDataLst>
              <p:tags r:id="rId4"/>
            </p:custDataLst>
          </p:nvPr>
        </p:nvSpPr>
        <p:spPr>
          <a:xfrm>
            <a:off x="4110114" y="234348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8" name="文本框 7"/>
          <p:cNvSpPr txBox="1"/>
          <p:nvPr>
            <p:custDataLst>
              <p:tags r:id="rId5"/>
            </p:custDataLst>
          </p:nvPr>
        </p:nvSpPr>
        <p:spPr>
          <a:xfrm>
            <a:off x="4110114" y="299943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文本框 21"/>
          <p:cNvSpPr txBox="1"/>
          <p:nvPr>
            <p:custDataLst>
              <p:tags r:id="rId6"/>
            </p:custDataLst>
          </p:nvPr>
        </p:nvSpPr>
        <p:spPr>
          <a:xfrm>
            <a:off x="4110114" y="378239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学业与求职文书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3" name="文本框 22"/>
          <p:cNvSpPr txBox="1"/>
          <p:nvPr>
            <p:custDataLst>
              <p:tags r:id="rId7"/>
            </p:custDataLst>
          </p:nvPr>
        </p:nvSpPr>
        <p:spPr>
          <a:xfrm>
            <a:off x="4109479" y="453359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公务文书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5" name="文本框 24"/>
          <p:cNvSpPr txBox="1"/>
          <p:nvPr>
            <p:custDataLst>
              <p:tags r:id="rId8"/>
            </p:custDataLst>
          </p:nvPr>
        </p:nvSpPr>
        <p:spPr>
          <a:xfrm>
            <a:off x="4110114" y="528480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第七章    经济文书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3946525" y="436308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22" name="Text Box 2"/>
          <p:cNvSpPr txBox="1"/>
          <p:nvPr/>
        </p:nvSpPr>
        <p:spPr>
          <a:xfrm>
            <a:off x="965835" y="1374140"/>
            <a:ext cx="10574020" cy="3415030"/>
          </a:xfrm>
          <a:prstGeom prst="rect">
            <a:avLst/>
          </a:prstGeom>
          <a:noFill/>
          <a:ln w="9525">
            <a:noFill/>
          </a:ln>
        </p:spPr>
        <p:txBody>
          <a:bodyPr wrap="square" anchor="t" anchorCtr="0">
            <a:spAutoFit/>
          </a:bodyPr>
          <a:p>
            <a:pPr>
              <a:lnSpc>
                <a:spcPct val="150000"/>
              </a:lnSpc>
            </a:pPr>
            <a:r>
              <a:rPr lang="zh-CN" altLang="en-US" sz="2000" dirty="0">
                <a:solidFill>
                  <a:srgbClr val="660033"/>
                </a:solidFill>
                <a:latin typeface="楷体_GB2312" pitchFamily="49" charset="-122"/>
                <a:ea typeface="楷体_GB2312" pitchFamily="49" charset="-122"/>
              </a:rPr>
              <a:t>　　</a:t>
            </a:r>
            <a:r>
              <a:rPr lang="zh-CN" altLang="en-US" sz="2400" dirty="0">
                <a:solidFill>
                  <a:srgbClr val="660033"/>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6</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）成文日期。</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署会议通过或者发文机关负责人签发的日期。联合行文时，署最后签发机关负责人签发的日期。</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7</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）印章。</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公文中有发文机关署名的，应当加盖发文机关印章，并与署名机关相符。有特定发文机关标志的普发性公文和电报可以不加盖印章。</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8</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）附注。</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公文印发传达范围等需要说明的事项。</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9</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）附件。</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公文正文的说明、补充或者参考资料。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标题 4"/>
          <p:cNvSpPr>
            <a:spLocks noGrp="1"/>
          </p:cNvSpPr>
          <p:nvPr>
            <p:ph type="title"/>
            <p:custDataLst>
              <p:tags r:id="rId1"/>
            </p:custDataLst>
          </p:nvPr>
        </p:nvSpPr>
        <p:spPr>
          <a:xfrm>
            <a:off x="641985" y="251415"/>
            <a:ext cx="10800000" cy="720000"/>
          </a:xfrm>
        </p:spPr>
        <p:txBody>
          <a:bodyPr/>
          <a:p>
            <a:r>
              <a:rPr lang="zh-CN" altLang="en-US" dirty="0">
                <a:solidFill>
                  <a:schemeClr val="tx1"/>
                </a:solidFill>
                <a:latin typeface="微软雅黑" panose="020B0503020204020204" charset="-122"/>
                <a:ea typeface="微软雅黑" panose="020B0503020204020204" charset="-122"/>
              </a:rPr>
              <a:t>六、公文的文面</a:t>
            </a:r>
            <a:r>
              <a:rPr lang="zh-CN" altLang="en-US" dirty="0">
                <a:solidFill>
                  <a:schemeClr val="tx1"/>
                </a:solidFill>
                <a:latin typeface="微软雅黑" panose="020B0503020204020204" charset="-122"/>
                <a:ea typeface="微软雅黑" panose="020B0503020204020204" charset="-122"/>
              </a:rPr>
              <a:t>格式</a:t>
            </a:r>
            <a:endParaRPr lang="zh-CN" altLang="en-US" dirty="0">
              <a:solidFill>
                <a:schemeClr val="tx1"/>
              </a:solidFill>
              <a:latin typeface="微软雅黑" panose="020B0503020204020204" charset="-122"/>
              <a:ea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2"/>
          <a:stretch>
            <a:fillRect/>
          </a:stretch>
        </p:blipFill>
        <p:spPr>
          <a:xfrm>
            <a:off x="10972800" y="4644390"/>
            <a:ext cx="1031240" cy="2002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57122"/>
                                        </p:tgtEl>
                                        <p:attrNameLst>
                                          <p:attrName>style.visibility</p:attrName>
                                        </p:attrNameLst>
                                      </p:cBhvr>
                                      <p:to>
                                        <p:strVal val="visible"/>
                                      </p:to>
                                    </p:set>
                                    <p:animEffect transition="in" filter="checkerboard(across)">
                                      <p:cBhvr>
                                        <p:cTn id="7" dur="500"/>
                                        <p:tgtEl>
                                          <p:spTgt spid="1157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22" name="Text Box 2"/>
          <p:cNvSpPr txBox="1"/>
          <p:nvPr/>
        </p:nvSpPr>
        <p:spPr>
          <a:xfrm>
            <a:off x="803275" y="1149985"/>
            <a:ext cx="10178415" cy="3969385"/>
          </a:xfrm>
          <a:prstGeom prst="rect">
            <a:avLst/>
          </a:prstGeom>
          <a:noFill/>
          <a:ln w="9525">
            <a:noFill/>
          </a:ln>
        </p:spPr>
        <p:txBody>
          <a:bodyPr wrap="square" anchor="t" anchorCtr="0">
            <a:spAutoFit/>
          </a:bodyPr>
          <a:p>
            <a:pPr>
              <a:lnSpc>
                <a:spcPct val="150000"/>
              </a:lnSpc>
            </a:pPr>
            <a:r>
              <a:rPr lang="zh-CN" altLang="en-US" sz="2000" dirty="0">
                <a:solidFill>
                  <a:srgbClr val="660033"/>
                </a:solidFill>
                <a:latin typeface="楷体_GB2312" pitchFamily="49" charset="-122"/>
                <a:ea typeface="楷体_GB2312" pitchFamily="49" charset="-122"/>
              </a:rPr>
              <a:t>　　</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rPr>
              <a:t> </a:t>
            </a: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rPr>
              <a:t>3.</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rPr>
              <a:t>版记</a:t>
            </a:r>
            <a:endParaRPr lang="en-US" altLang="zh-CN"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）版记中的分隔线。</a:t>
            </a:r>
            <a:endParaRPr lang="zh-CN" altLang="en-US" sz="2400" b="1"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）抄送机关。</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除主送机关外需要执行或者知晓公文内容的其他机关，应当使用机关全称、规范化简称或者同类型机关统称。</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b="1"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）印发机关和印发日期。</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公文的送印机关和送印日期。</a:t>
            </a:r>
            <a:b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rPr>
              <a:t>4.</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rPr>
              <a:t>页码</a:t>
            </a:r>
            <a:endParaRPr lang="en-US" altLang="zh-CN" sz="2400" b="1" dirty="0">
              <a:solidFill>
                <a:srgbClr val="00B0F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公文页数顺序号。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标题 4"/>
          <p:cNvSpPr>
            <a:spLocks noGrp="1"/>
          </p:cNvSpPr>
          <p:nvPr>
            <p:ph type="title"/>
            <p:custDataLst>
              <p:tags r:id="rId1"/>
            </p:custDataLst>
          </p:nvPr>
        </p:nvSpPr>
        <p:spPr>
          <a:xfrm>
            <a:off x="641985" y="251415"/>
            <a:ext cx="10800000" cy="720000"/>
          </a:xfrm>
        </p:spPr>
        <p:txBody>
          <a:bodyPr/>
          <a:p>
            <a:r>
              <a:rPr lang="zh-CN" altLang="en-US" dirty="0">
                <a:solidFill>
                  <a:schemeClr val="tx1"/>
                </a:solidFill>
                <a:latin typeface="微软雅黑" panose="020B0503020204020204" charset="-122"/>
                <a:ea typeface="微软雅黑" panose="020B0503020204020204" charset="-122"/>
              </a:rPr>
              <a:t>六、公文的文面</a:t>
            </a:r>
            <a:r>
              <a:rPr lang="zh-CN" altLang="en-US" dirty="0">
                <a:solidFill>
                  <a:schemeClr val="tx1"/>
                </a:solidFill>
                <a:latin typeface="微软雅黑" panose="020B0503020204020204" charset="-122"/>
                <a:ea typeface="微软雅黑" panose="020B0503020204020204" charset="-122"/>
              </a:rPr>
              <a:t>格式</a:t>
            </a:r>
            <a:endParaRPr lang="zh-CN" altLang="en-US" dirty="0">
              <a:solidFill>
                <a:schemeClr val="tx1"/>
              </a:solidFill>
              <a:latin typeface="微软雅黑" panose="020B0503020204020204" charset="-122"/>
              <a:ea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2"/>
          <a:stretch>
            <a:fillRect/>
          </a:stretch>
        </p:blipFill>
        <p:spPr>
          <a:xfrm>
            <a:off x="10972800" y="4644390"/>
            <a:ext cx="1031240" cy="20021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57122"/>
                                        </p:tgtEl>
                                        <p:attrNameLst>
                                          <p:attrName>style.visibility</p:attrName>
                                        </p:attrNameLst>
                                      </p:cBhvr>
                                      <p:to>
                                        <p:strVal val="visible"/>
                                      </p:to>
                                    </p:set>
                                    <p:animEffect transition="in" filter="checkerboard(across)">
                                      <p:cBhvr>
                                        <p:cTn id="7" dur="500"/>
                                        <p:tgtEl>
                                          <p:spTgt spid="1157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Picture 2" descr="图片2"/>
          <p:cNvPicPr>
            <a:picLocks noChangeAspect="1"/>
          </p:cNvPicPr>
          <p:nvPr>
            <p:ph idx="1"/>
          </p:nvPr>
        </p:nvPicPr>
        <p:blipFill>
          <a:blip r:embed="rId1"/>
          <a:stretch>
            <a:fillRect/>
          </a:stretch>
        </p:blipFill>
        <p:spPr>
          <a:xfrm>
            <a:off x="4040505" y="765175"/>
            <a:ext cx="4216400" cy="6335713"/>
          </a:xfrm>
          <a:solidFill>
            <a:srgbClr val="99CC00"/>
          </a:solidFill>
          <a:ln>
            <a:noFill/>
          </a:ln>
        </p:spPr>
      </p:pic>
      <p:sp>
        <p:nvSpPr>
          <p:cNvPr id="43010" name="AutoShape 3"/>
          <p:cNvSpPr/>
          <p:nvPr/>
        </p:nvSpPr>
        <p:spPr>
          <a:xfrm rot="-5400000">
            <a:off x="2091690" y="-1890395"/>
            <a:ext cx="633730" cy="4495800"/>
          </a:xfrm>
          <a:prstGeom prst="can">
            <a:avLst>
              <a:gd name="adj" fmla="val 0"/>
            </a:avLst>
          </a:prstGeom>
          <a:solidFill>
            <a:schemeClr val="bg2"/>
          </a:solidFill>
          <a:ln>
            <a:noFill/>
          </a:ln>
        </p:spPr>
        <p:style>
          <a:lnRef idx="3">
            <a:schemeClr val="accent4"/>
          </a:lnRef>
          <a:fillRef idx="0">
            <a:srgbClr val="FFFFFF"/>
          </a:fillRef>
          <a:effectRef idx="0">
            <a:srgbClr val="FFFFFF"/>
          </a:effectRef>
          <a:fontRef idx="minor">
            <a:schemeClr val="tx1"/>
          </a:fontRef>
        </p:style>
        <p:txBody>
          <a:bodyPr vert="eaVert" wrap="none" anchor="ctr" anchorCtr="0"/>
          <a:p>
            <a:pPr algn="ctr" eaLnBrk="0" hangingPunct="0">
              <a:lnSpc>
                <a:spcPct val="100000"/>
              </a:lnSpc>
            </a:pPr>
            <a:r>
              <a:rPr lang="zh-CN" altLang="en-US" sz="3200" b="0" dirty="0">
                <a:solidFill>
                  <a:schemeClr val="accent2"/>
                </a:solidFill>
                <a:latin typeface="微软雅黑" panose="020B0503020204020204" charset="-122"/>
                <a:ea typeface="微软雅黑" panose="020B0503020204020204" charset="-122"/>
              </a:rPr>
              <a:t>党政机关公文基本格式</a:t>
            </a:r>
            <a:endParaRPr lang="zh-CN" altLang="en-US" sz="3200" b="0" dirty="0">
              <a:solidFill>
                <a:schemeClr val="accent2"/>
              </a:solidFill>
              <a:latin typeface="微软雅黑" panose="020B0503020204020204" charset="-122"/>
              <a:ea typeface="微软雅黑" panose="020B0503020204020204" charset="-122"/>
            </a:endParaRPr>
          </a:p>
        </p:txBody>
      </p:sp>
      <p:sp>
        <p:nvSpPr>
          <p:cNvPr id="1161220" name="Line 4"/>
          <p:cNvSpPr>
            <a:spLocks noChangeShapeType="1"/>
          </p:cNvSpPr>
          <p:nvPr/>
        </p:nvSpPr>
        <p:spPr bwMode="auto">
          <a:xfrm>
            <a:off x="6527800" y="1557338"/>
            <a:ext cx="0" cy="647700"/>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3012" name="AutoShape 5"/>
          <p:cNvSpPr/>
          <p:nvPr/>
        </p:nvSpPr>
        <p:spPr>
          <a:xfrm rot="10800000">
            <a:off x="7505700" y="1026795"/>
            <a:ext cx="2064385" cy="795020"/>
          </a:xfrm>
          <a:prstGeom prst="wedgeRoundRectCallout">
            <a:avLst>
              <a:gd name="adj1" fmla="val 96194"/>
              <a:gd name="adj2" fmla="val -47364"/>
              <a:gd name="adj3" fmla="val 16667"/>
            </a:avLst>
          </a:prstGeom>
          <a:solidFill>
            <a:schemeClr val="accent1"/>
          </a:solidFill>
          <a:ln w="9525" cap="flat" cmpd="sng">
            <a:solidFill>
              <a:schemeClr val="tx1"/>
            </a:solidFill>
            <a:prstDash val="solid"/>
            <a:miter/>
            <a:headEnd type="none" w="med" len="med"/>
            <a:tailEnd type="none" w="med" len="med"/>
          </a:ln>
        </p:spPr>
        <p:txBody>
          <a:bodyPr rot="10800000" anchor="t" anchorCtr="0"/>
          <a:p>
            <a:pPr algn="ct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发文机关标志上边缘至版心上边缘：</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35mm</a:t>
            </a:r>
            <a:endParaRPr lang="en-US" altLang="zh-CN"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161223" name="AutoShape 7"/>
          <p:cNvSpPr>
            <a:spLocks noChangeArrowheads="1"/>
          </p:cNvSpPr>
          <p:nvPr/>
        </p:nvSpPr>
        <p:spPr bwMode="auto">
          <a:xfrm rot="3953177">
            <a:off x="4583906" y="2348706"/>
            <a:ext cx="144463" cy="2305050"/>
          </a:xfrm>
          <a:prstGeom prst="upArrow">
            <a:avLst>
              <a:gd name="adj1" fmla="val 50000"/>
              <a:gd name="adj2" fmla="val 398900"/>
            </a:avLst>
          </a:prstGeom>
          <a:solidFill>
            <a:srgbClr val="FF0000"/>
          </a:solidFill>
          <a:ln w="9525">
            <a:solidFill>
              <a:srgbClr val="FF0000"/>
            </a:solidFill>
            <a:miter lim="800000"/>
          </a:ln>
          <a:effectLst/>
        </p:spPr>
        <p:txBody>
          <a:bodyPr vert="eaVert"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3015" name="Rectangle 8"/>
          <p:cNvSpPr/>
          <p:nvPr/>
        </p:nvSpPr>
        <p:spPr>
          <a:xfrm>
            <a:off x="1847850" y="3284538"/>
            <a:ext cx="2124075" cy="1296987"/>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发文字号之下</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4mm</a:t>
            </a:r>
            <a:endParaRPr lang="en-US" altLang="zh-CN"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是与版心等宽的红</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色分隔线</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3016" name="AutoShape 9"/>
          <p:cNvSpPr/>
          <p:nvPr/>
        </p:nvSpPr>
        <p:spPr>
          <a:xfrm rot="10800000">
            <a:off x="7967980" y="3357880"/>
            <a:ext cx="1924685" cy="575945"/>
          </a:xfrm>
          <a:prstGeom prst="wedgeRoundRectCallout">
            <a:avLst>
              <a:gd name="adj1" fmla="val 81255"/>
              <a:gd name="adj2" fmla="val 62065"/>
              <a:gd name="adj3" fmla="val 16667"/>
            </a:avLst>
          </a:prstGeom>
          <a:solidFill>
            <a:schemeClr val="accent1"/>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红色分隔线下</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行是正文标题</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161226" name="Line 10"/>
          <p:cNvSpPr>
            <a:spLocks noChangeShapeType="1"/>
          </p:cNvSpPr>
          <p:nvPr/>
        </p:nvSpPr>
        <p:spPr bwMode="auto">
          <a:xfrm>
            <a:off x="7175500" y="3068638"/>
            <a:ext cx="0" cy="360363"/>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3018" name="Rectangle 11"/>
          <p:cNvSpPr/>
          <p:nvPr/>
        </p:nvSpPr>
        <p:spPr>
          <a:xfrm>
            <a:off x="4727575" y="2205038"/>
            <a:ext cx="2736850" cy="35877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pPr>
              <a:lnSpc>
                <a:spcPct val="100000"/>
              </a:lnSpc>
            </a:pPr>
            <a:r>
              <a:rPr lang="zh-CN" altLang="en-US" dirty="0">
                <a:solidFill>
                  <a:srgbClr val="FF3300"/>
                </a:solidFill>
                <a:latin typeface="Garamond" panose="02020404030301010803" pitchFamily="18" charset="0"/>
                <a:ea typeface="方正小标宋简体" panose="02000000000000000000" pitchFamily="65" charset="-122"/>
              </a:rPr>
              <a:t>某某市人民政府文件</a:t>
            </a:r>
            <a:endParaRPr lang="zh-CN" altLang="en-US" dirty="0">
              <a:solidFill>
                <a:srgbClr val="FF3300"/>
              </a:solidFill>
              <a:latin typeface="Garamond" panose="02020404030301010803" pitchFamily="18" charset="0"/>
              <a:ea typeface="方正小标宋简体" panose="02000000000000000000" pitchFamily="65" charset="-122"/>
            </a:endParaRPr>
          </a:p>
        </p:txBody>
      </p:sp>
      <p:sp>
        <p:nvSpPr>
          <p:cNvPr id="43019" name="Rectangle 12"/>
          <p:cNvSpPr/>
          <p:nvPr/>
        </p:nvSpPr>
        <p:spPr>
          <a:xfrm>
            <a:off x="4843463" y="2819400"/>
            <a:ext cx="1154112" cy="177800"/>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pPr algn="ctr">
              <a:lnSpc>
                <a:spcPct val="100000"/>
              </a:lnSpc>
            </a:pPr>
            <a:r>
              <a:rPr lang="en-US" altLang="zh-CN" sz="1000" b="0" dirty="0">
                <a:solidFill>
                  <a:schemeClr val="bg2"/>
                </a:solidFill>
                <a:latin typeface="仿宋_GB2312" pitchFamily="49" charset="-122"/>
                <a:ea typeface="仿宋_GB2312" pitchFamily="49" charset="-122"/>
              </a:rPr>
              <a:t>×</a:t>
            </a:r>
            <a:r>
              <a:rPr lang="zh-CN" altLang="en-US" sz="1000" b="0" dirty="0">
                <a:solidFill>
                  <a:schemeClr val="bg2"/>
                </a:solidFill>
                <a:latin typeface="仿宋_GB2312" pitchFamily="49" charset="-122"/>
                <a:ea typeface="仿宋_GB2312" pitchFamily="49" charset="-122"/>
              </a:rPr>
              <a:t>××〔2011〕×号</a:t>
            </a:r>
            <a:endParaRPr lang="zh-CN" altLang="en-US" sz="1000" b="0" dirty="0">
              <a:solidFill>
                <a:schemeClr val="bg2"/>
              </a:solidFill>
              <a:latin typeface="仿宋_GB2312" pitchFamily="49" charset="-122"/>
              <a:ea typeface="仿宋_GB2312" pitchFamily="49" charset="-122"/>
            </a:endParaRPr>
          </a:p>
        </p:txBody>
      </p:sp>
      <p:sp>
        <p:nvSpPr>
          <p:cNvPr id="43020" name="AutoShape 13"/>
          <p:cNvSpPr/>
          <p:nvPr/>
        </p:nvSpPr>
        <p:spPr>
          <a:xfrm rot="10800000">
            <a:off x="1774825" y="1341755"/>
            <a:ext cx="2232025" cy="814705"/>
          </a:xfrm>
          <a:prstGeom prst="wedgeRectCallout">
            <a:avLst>
              <a:gd name="adj1" fmla="val -122972"/>
              <a:gd name="adj2" fmla="val -115315"/>
            </a:avLst>
          </a:prstGeom>
          <a:solidFill>
            <a:schemeClr val="accent1"/>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发文机关标识下边缘发文字号的距离是：</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行字。</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3021" name="Rectangle 14"/>
          <p:cNvSpPr/>
          <p:nvPr/>
        </p:nvSpPr>
        <p:spPr>
          <a:xfrm>
            <a:off x="6096000" y="2852738"/>
            <a:ext cx="571500" cy="1444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pPr algn="ctr">
              <a:lnSpc>
                <a:spcPct val="100000"/>
              </a:lnSpc>
            </a:pPr>
            <a:r>
              <a:rPr lang="en-US" altLang="zh-CN" sz="1000" b="0" dirty="0">
                <a:solidFill>
                  <a:schemeClr val="bg2"/>
                </a:solidFill>
                <a:latin typeface="Garamond" panose="02020404030301010803" pitchFamily="18" charset="0"/>
                <a:ea typeface="仿宋_GB2312" pitchFamily="49" charset="-122"/>
              </a:rPr>
              <a:t>                              </a:t>
            </a:r>
            <a:r>
              <a:rPr lang="zh-CN" altLang="en-US" sz="1000" b="0" dirty="0">
                <a:solidFill>
                  <a:schemeClr val="bg2"/>
                </a:solidFill>
                <a:latin typeface="Garamond" panose="02020404030301010803" pitchFamily="18" charset="0"/>
                <a:ea typeface="仿宋_GB2312" pitchFamily="49" charset="-122"/>
              </a:rPr>
              <a:t>签</a:t>
            </a:r>
            <a:r>
              <a:rPr lang="en-US" altLang="zh-CN" sz="1000" b="0" dirty="0">
                <a:solidFill>
                  <a:schemeClr val="bg2"/>
                </a:solidFill>
                <a:latin typeface="Garamond" panose="02020404030301010803" pitchFamily="18" charset="0"/>
                <a:ea typeface="仿宋_GB2312" pitchFamily="49" charset="-122"/>
              </a:rPr>
              <a:t>发人：</a:t>
            </a:r>
            <a:r>
              <a:rPr lang="en-US" altLang="zh-CN" sz="1000" b="0" dirty="0">
                <a:solidFill>
                  <a:schemeClr val="bg2"/>
                </a:solidFill>
                <a:latin typeface="Garamond" panose="02020404030301010803" pitchFamily="18" charset="0"/>
                <a:ea typeface="宋体" panose="02010600030101010101" pitchFamily="2" charset="-122"/>
              </a:rPr>
              <a:t>×</a:t>
            </a:r>
            <a:r>
              <a:rPr lang="zh-CN" altLang="en-US" sz="1000" b="0" dirty="0">
                <a:solidFill>
                  <a:schemeClr val="bg2"/>
                </a:solidFill>
                <a:latin typeface="Garamond" panose="02020404030301010803" pitchFamily="18" charset="0"/>
                <a:ea typeface="宋体" panose="02010600030101010101" pitchFamily="2" charset="-122"/>
              </a:rPr>
              <a:t>××</a:t>
            </a:r>
            <a:endParaRPr lang="zh-CN" altLang="en-US" sz="1000" b="0" dirty="0">
              <a:solidFill>
                <a:schemeClr val="bg2"/>
              </a:solidFill>
              <a:latin typeface="Garamond" panose="02020404030301010803" pitchFamily="18" charset="0"/>
              <a:ea typeface="宋体" panose="02010600030101010101" pitchFamily="2" charset="-122"/>
            </a:endParaRPr>
          </a:p>
        </p:txBody>
      </p:sp>
      <p:sp>
        <p:nvSpPr>
          <p:cNvPr id="1161231" name="AutoShape 15"/>
          <p:cNvSpPr>
            <a:spLocks noChangeArrowheads="1"/>
          </p:cNvSpPr>
          <p:nvPr/>
        </p:nvSpPr>
        <p:spPr bwMode="auto">
          <a:xfrm rot="3953177" flipV="1">
            <a:off x="8255794" y="4796631"/>
            <a:ext cx="71438" cy="1800225"/>
          </a:xfrm>
          <a:prstGeom prst="upArrow">
            <a:avLst>
              <a:gd name="adj1" fmla="val 50000"/>
              <a:gd name="adj2" fmla="val 629996"/>
            </a:avLst>
          </a:prstGeom>
          <a:solidFill>
            <a:srgbClr val="FF0000"/>
          </a:solidFill>
          <a:ln w="9525">
            <a:solidFill>
              <a:srgbClr val="FF0000"/>
            </a:solidFill>
            <a:miter lim="800000"/>
          </a:ln>
          <a:effectLst/>
        </p:spPr>
        <p:txBody>
          <a:bodyPr vert="eaVert"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3023" name="Text Box 16"/>
          <p:cNvSpPr txBox="1"/>
          <p:nvPr/>
        </p:nvSpPr>
        <p:spPr>
          <a:xfrm>
            <a:off x="8256905" y="4937125"/>
            <a:ext cx="1634490" cy="1609090"/>
          </a:xfrm>
          <a:prstGeom prst="rect">
            <a:avLst/>
          </a:prstGeom>
          <a:solidFill>
            <a:srgbClr val="FF99CC"/>
          </a:solidFill>
          <a:ln w="9525">
            <a:noFill/>
          </a:ln>
        </p:spPr>
        <p:txBody>
          <a:bodyPr wrap="square" lIns="90000" tIns="46800" rIns="90000" bIns="46800" anchor="t" anchorCtr="0">
            <a:noAutofit/>
          </a:bodyPr>
          <a:p>
            <a:pPr eaLnBrk="0" hangingPunct="0">
              <a:lnSpc>
                <a:spcPct val="100000"/>
              </a:lnSpc>
            </a:pP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一字线距版心下边缘 </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7mm</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 </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4</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号半角阿拉伯数字，单页右空 </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1</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字，双页左空 </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1</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字</a:t>
            </a:r>
            <a:endParaRPr lang="zh-CN" altLang="en-US" sz="1600" b="0" dirty="0">
              <a:solidFill>
                <a:srgbClr val="333300"/>
              </a:solidFill>
              <a:latin typeface="微软雅黑" panose="020B0503020204020204" charset="-122"/>
              <a:ea typeface="微软雅黑" panose="020B0503020204020204" charset="-122"/>
              <a:cs typeface="微软雅黑" panose="020B0503020204020204" charset="-122"/>
            </a:endParaRPr>
          </a:p>
          <a:p>
            <a:pPr eaLnBrk="0" hangingPunct="0">
              <a:lnSpc>
                <a:spcPct val="100000"/>
              </a:lnSpc>
            </a:pPr>
            <a:endParaRPr lang="en-US" altLang="zh-CN" sz="1600" b="0" dirty="0">
              <a:solidFill>
                <a:srgbClr val="333300"/>
              </a:solidFill>
              <a:latin typeface="微软雅黑" panose="020B0503020204020204" charset="-122"/>
              <a:ea typeface="微软雅黑" panose="020B0503020204020204" charset="-122"/>
              <a:cs typeface="微软雅黑" panose="020B0503020204020204" charset="-122"/>
            </a:endParaRPr>
          </a:p>
        </p:txBody>
      </p:sp>
      <p:sp>
        <p:nvSpPr>
          <p:cNvPr id="1161233" name="Line 17"/>
          <p:cNvSpPr>
            <a:spLocks noChangeShapeType="1"/>
          </p:cNvSpPr>
          <p:nvPr/>
        </p:nvSpPr>
        <p:spPr bwMode="auto">
          <a:xfrm>
            <a:off x="5303838" y="836613"/>
            <a:ext cx="0" cy="719138"/>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1234" name="Line 18"/>
          <p:cNvSpPr>
            <a:spLocks noChangeShapeType="1"/>
          </p:cNvSpPr>
          <p:nvPr/>
        </p:nvSpPr>
        <p:spPr bwMode="auto">
          <a:xfrm>
            <a:off x="5303838" y="5949950"/>
            <a:ext cx="0" cy="647700"/>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1235" name="Line 19"/>
          <p:cNvSpPr>
            <a:spLocks noChangeShapeType="1"/>
          </p:cNvSpPr>
          <p:nvPr/>
        </p:nvSpPr>
        <p:spPr bwMode="auto">
          <a:xfrm flipH="1" flipV="1">
            <a:off x="4151313" y="5013325"/>
            <a:ext cx="504825" cy="0"/>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1236" name="Line 20"/>
          <p:cNvSpPr>
            <a:spLocks noChangeShapeType="1"/>
          </p:cNvSpPr>
          <p:nvPr/>
        </p:nvSpPr>
        <p:spPr bwMode="auto">
          <a:xfrm flipH="1" flipV="1">
            <a:off x="7751763" y="2565400"/>
            <a:ext cx="504825" cy="1588"/>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3028" name="Text Box 21"/>
          <p:cNvSpPr txBox="1"/>
          <p:nvPr/>
        </p:nvSpPr>
        <p:spPr>
          <a:xfrm>
            <a:off x="5303838" y="981075"/>
            <a:ext cx="1871662" cy="306705"/>
          </a:xfrm>
          <a:prstGeom prst="rect">
            <a:avLst/>
          </a:prstGeom>
          <a:noFill/>
          <a:ln w="9525">
            <a:noFill/>
          </a:ln>
        </p:spPr>
        <p:txBody>
          <a:bodyPr anchor="t" anchorCtr="0">
            <a:spAutoFit/>
          </a:bodyPr>
          <a:p>
            <a:pPr>
              <a:lnSpc>
                <a:spcPct val="100000"/>
              </a:lnSpc>
              <a:spcBef>
                <a:spcPct val="50000"/>
              </a:spcBef>
            </a:pPr>
            <a:r>
              <a:rPr lang="zh-CN" altLang="en-US" sz="1400" dirty="0">
                <a:solidFill>
                  <a:srgbClr val="FF3300"/>
                </a:solidFill>
                <a:latin typeface="黑体" panose="02010609060101010101" charset="-122"/>
                <a:ea typeface="黑体" panose="02010609060101010101" charset="-122"/>
              </a:rPr>
              <a:t>上白边：</a:t>
            </a:r>
            <a:r>
              <a:rPr lang="en-US" altLang="zh-CN" sz="1400" dirty="0">
                <a:solidFill>
                  <a:srgbClr val="FF3300"/>
                </a:solidFill>
                <a:latin typeface="黑体" panose="02010609060101010101" charset="-122"/>
                <a:ea typeface="黑体" panose="02010609060101010101" charset="-122"/>
              </a:rPr>
              <a:t>37±1mm</a:t>
            </a:r>
            <a:endParaRPr lang="en-US" altLang="zh-CN" sz="1400" dirty="0">
              <a:solidFill>
                <a:srgbClr val="FF3300"/>
              </a:solidFill>
              <a:latin typeface="黑体" panose="02010609060101010101" charset="-122"/>
              <a:ea typeface="黑体" panose="02010609060101010101" charset="-122"/>
            </a:endParaRPr>
          </a:p>
        </p:txBody>
      </p:sp>
      <p:sp>
        <p:nvSpPr>
          <p:cNvPr id="43029" name="Text Box 22"/>
          <p:cNvSpPr txBox="1"/>
          <p:nvPr/>
        </p:nvSpPr>
        <p:spPr>
          <a:xfrm>
            <a:off x="5303838" y="6165850"/>
            <a:ext cx="1439862" cy="275590"/>
          </a:xfrm>
          <a:prstGeom prst="rect">
            <a:avLst/>
          </a:prstGeom>
          <a:noFill/>
          <a:ln w="9525">
            <a:noFill/>
          </a:ln>
        </p:spPr>
        <p:txBody>
          <a:bodyPr anchor="t" anchorCtr="0">
            <a:spAutoFit/>
          </a:bodyPr>
          <a:p>
            <a:pPr>
              <a:lnSpc>
                <a:spcPct val="100000"/>
              </a:lnSpc>
              <a:spcBef>
                <a:spcPct val="50000"/>
              </a:spcBef>
            </a:pPr>
            <a:r>
              <a:rPr lang="zh-CN" altLang="en-US" sz="1200" dirty="0">
                <a:solidFill>
                  <a:srgbClr val="FF3300"/>
                </a:solidFill>
                <a:latin typeface="Garamond" panose="02020404030301010803" pitchFamily="18" charset="0"/>
                <a:ea typeface="宋体" panose="02010600030101010101" pitchFamily="2" charset="-122"/>
              </a:rPr>
              <a:t>下白边：</a:t>
            </a:r>
            <a:r>
              <a:rPr lang="en-US" altLang="zh-CN" sz="1200" dirty="0">
                <a:solidFill>
                  <a:srgbClr val="FF3300"/>
                </a:solidFill>
                <a:latin typeface="Garamond" panose="02020404030301010803" pitchFamily="18" charset="0"/>
                <a:ea typeface="宋体" panose="02010600030101010101" pitchFamily="2" charset="-122"/>
              </a:rPr>
              <a:t>35±1mm</a:t>
            </a:r>
            <a:endParaRPr lang="en-US" altLang="zh-CN" sz="1200" dirty="0">
              <a:solidFill>
                <a:srgbClr val="FF3300"/>
              </a:solidFill>
              <a:latin typeface="Garamond" panose="02020404030301010803" pitchFamily="18" charset="0"/>
              <a:ea typeface="宋体" panose="02010600030101010101" pitchFamily="2" charset="-122"/>
            </a:endParaRPr>
          </a:p>
        </p:txBody>
      </p:sp>
      <p:sp>
        <p:nvSpPr>
          <p:cNvPr id="43030" name="Text Box 23"/>
          <p:cNvSpPr txBox="1"/>
          <p:nvPr/>
        </p:nvSpPr>
        <p:spPr>
          <a:xfrm>
            <a:off x="4079875" y="5084763"/>
            <a:ext cx="504825" cy="737235"/>
          </a:xfrm>
          <a:prstGeom prst="rect">
            <a:avLst/>
          </a:prstGeom>
          <a:noFill/>
          <a:ln w="9525">
            <a:noFill/>
          </a:ln>
        </p:spPr>
        <p:txBody>
          <a:bodyPr anchor="t" anchorCtr="0">
            <a:spAutoFit/>
          </a:bodyPr>
          <a:p>
            <a:pPr>
              <a:lnSpc>
                <a:spcPct val="100000"/>
              </a:lnSpc>
              <a:spcBef>
                <a:spcPct val="50000"/>
              </a:spcBef>
            </a:pPr>
            <a:r>
              <a:rPr lang="zh-CN" altLang="en-US" sz="1200" dirty="0">
                <a:solidFill>
                  <a:srgbClr val="FF3300"/>
                </a:solidFill>
                <a:latin typeface="Garamond" panose="02020404030301010803" pitchFamily="18" charset="0"/>
                <a:ea typeface="宋体" panose="02010600030101010101" pitchFamily="2" charset="-122"/>
              </a:rPr>
              <a:t>订口：</a:t>
            </a:r>
            <a:endParaRPr lang="zh-CN" altLang="en-US" sz="1200" dirty="0">
              <a:solidFill>
                <a:srgbClr val="FF3300"/>
              </a:solidFill>
              <a:latin typeface="Garamond" panose="02020404030301010803" pitchFamily="18" charset="0"/>
              <a:ea typeface="宋体" panose="02010600030101010101" pitchFamily="2" charset="-122"/>
            </a:endParaRPr>
          </a:p>
          <a:p>
            <a:pPr>
              <a:lnSpc>
                <a:spcPct val="100000"/>
              </a:lnSpc>
              <a:spcBef>
                <a:spcPct val="50000"/>
              </a:spcBef>
            </a:pPr>
            <a:r>
              <a:rPr lang="en-US" altLang="zh-CN" sz="1200" dirty="0">
                <a:solidFill>
                  <a:srgbClr val="FF3300"/>
                </a:solidFill>
                <a:latin typeface="Garamond" panose="02020404030301010803" pitchFamily="18" charset="0"/>
                <a:ea typeface="宋体" panose="02010600030101010101" pitchFamily="2" charset="-122"/>
              </a:rPr>
              <a:t>28±1mm</a:t>
            </a:r>
            <a:endParaRPr lang="en-US" altLang="zh-CN" sz="1200" dirty="0">
              <a:solidFill>
                <a:srgbClr val="FF3300"/>
              </a:solidFill>
              <a:latin typeface="Garamond" panose="02020404030301010803" pitchFamily="18" charset="0"/>
              <a:ea typeface="宋体" panose="02010600030101010101" pitchFamily="2" charset="-122"/>
            </a:endParaRPr>
          </a:p>
        </p:txBody>
      </p:sp>
      <p:sp>
        <p:nvSpPr>
          <p:cNvPr id="43031" name="Text Box 24"/>
          <p:cNvSpPr txBox="1"/>
          <p:nvPr/>
        </p:nvSpPr>
        <p:spPr>
          <a:xfrm>
            <a:off x="7751763" y="2636838"/>
            <a:ext cx="504825" cy="737235"/>
          </a:xfrm>
          <a:prstGeom prst="rect">
            <a:avLst/>
          </a:prstGeom>
          <a:noFill/>
          <a:ln w="9525">
            <a:noFill/>
          </a:ln>
        </p:spPr>
        <p:txBody>
          <a:bodyPr anchor="t" anchorCtr="0">
            <a:spAutoFit/>
          </a:bodyPr>
          <a:p>
            <a:pPr>
              <a:lnSpc>
                <a:spcPct val="100000"/>
              </a:lnSpc>
              <a:spcBef>
                <a:spcPct val="50000"/>
              </a:spcBef>
            </a:pPr>
            <a:r>
              <a:rPr lang="zh-CN" altLang="en-US" sz="1200" b="0" dirty="0">
                <a:solidFill>
                  <a:srgbClr val="FF3300"/>
                </a:solidFill>
                <a:latin typeface="Garamond" panose="02020404030301010803" pitchFamily="18" charset="0"/>
                <a:ea typeface="宋体" panose="02010600030101010101" pitchFamily="2" charset="-122"/>
              </a:rPr>
              <a:t>切口：</a:t>
            </a:r>
            <a:endParaRPr lang="zh-CN" altLang="en-US" sz="1200" b="0" dirty="0">
              <a:solidFill>
                <a:srgbClr val="FF3300"/>
              </a:solidFill>
              <a:latin typeface="Garamond" panose="02020404030301010803" pitchFamily="18" charset="0"/>
              <a:ea typeface="宋体" panose="02010600030101010101" pitchFamily="2" charset="-122"/>
            </a:endParaRPr>
          </a:p>
          <a:p>
            <a:pPr>
              <a:lnSpc>
                <a:spcPct val="100000"/>
              </a:lnSpc>
              <a:spcBef>
                <a:spcPct val="50000"/>
              </a:spcBef>
            </a:pPr>
            <a:r>
              <a:rPr lang="en-US" altLang="zh-CN" sz="1200" dirty="0">
                <a:solidFill>
                  <a:srgbClr val="FF3300"/>
                </a:solidFill>
                <a:latin typeface="Garamond" panose="02020404030301010803" pitchFamily="18" charset="0"/>
                <a:ea typeface="宋体" panose="02010600030101010101" pitchFamily="2" charset="-122"/>
              </a:rPr>
              <a:t>26±1mm</a:t>
            </a:r>
            <a:endParaRPr lang="en-US" altLang="zh-CN" sz="1200" dirty="0">
              <a:solidFill>
                <a:srgbClr val="FF3300"/>
              </a:solidFill>
              <a:latin typeface="Garamond" panose="02020404030301010803" pitchFamily="18" charset="0"/>
              <a:ea typeface="宋体" panose="02010600030101010101" pitchFamily="2" charset="-122"/>
            </a:endParaRPr>
          </a:p>
        </p:txBody>
      </p:sp>
      <p:sp>
        <p:nvSpPr>
          <p:cNvPr id="1161241" name="Line 25"/>
          <p:cNvSpPr>
            <a:spLocks noChangeShapeType="1"/>
          </p:cNvSpPr>
          <p:nvPr/>
        </p:nvSpPr>
        <p:spPr bwMode="auto">
          <a:xfrm>
            <a:off x="5664200" y="2492375"/>
            <a:ext cx="0" cy="360363"/>
          </a:xfrm>
          <a:prstGeom prst="line">
            <a:avLst/>
          </a:prstGeom>
          <a:noFill/>
          <a:ln w="9525">
            <a:solidFill>
              <a:schemeClr val="bg2"/>
            </a:solidFill>
            <a:round/>
            <a:headEnd type="arrow" w="med" len="med"/>
            <a:tailEnd type="arrow"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3033" name="Text Box 26"/>
          <p:cNvSpPr txBox="1"/>
          <p:nvPr/>
        </p:nvSpPr>
        <p:spPr>
          <a:xfrm>
            <a:off x="5735638" y="3860800"/>
            <a:ext cx="865187" cy="646430"/>
          </a:xfrm>
          <a:prstGeom prst="rect">
            <a:avLst/>
          </a:prstGeom>
          <a:noFill/>
          <a:ln w="38100">
            <a:noFill/>
          </a:ln>
        </p:spPr>
        <p:txBody>
          <a:bodyPr lIns="90000" tIns="46800" rIns="90000" bIns="46800" anchor="t" anchorCtr="0">
            <a:spAutoFit/>
          </a:bodyPr>
          <a:p>
            <a:pPr eaLnBrk="0" hangingPunct="0">
              <a:lnSpc>
                <a:spcPct val="100000"/>
              </a:lnSpc>
            </a:pPr>
            <a:endParaRPr lang="zh-CN" altLang="zh-CN" sz="3600" dirty="0">
              <a:solidFill>
                <a:schemeClr val="tx1"/>
              </a:solidFill>
              <a:latin typeface="方正魏碑简体" pitchFamily="65" charset="-122"/>
              <a:ea typeface="方正魏碑简体" pitchFamily="65" charset="-122"/>
            </a:endParaRPr>
          </a:p>
        </p:txBody>
      </p:sp>
      <p:sp>
        <p:nvSpPr>
          <p:cNvPr id="43034" name="AutoShape 27"/>
          <p:cNvSpPr/>
          <p:nvPr/>
        </p:nvSpPr>
        <p:spPr>
          <a:xfrm rot="10800000">
            <a:off x="5416550" y="4149090"/>
            <a:ext cx="2089150" cy="657860"/>
          </a:xfrm>
          <a:prstGeom prst="wedgeRoundRectCallout">
            <a:avLst>
              <a:gd name="adj1" fmla="val 48704"/>
              <a:gd name="adj2" fmla="val 114014"/>
              <a:gd name="adj3" fmla="val 16667"/>
            </a:avLst>
          </a:prstGeom>
          <a:solidFill>
            <a:srgbClr val="FF6600"/>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rPr>
              <a:t>主送机关与正文标题空一行</a:t>
            </a:r>
            <a:endParaRPr lang="zh-CN" altLang="en-US" sz="1600" b="0" dirty="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3" descr="图片3"/>
          <p:cNvPicPr>
            <a:picLocks noChangeAspect="1"/>
          </p:cNvPicPr>
          <p:nvPr/>
        </p:nvPicPr>
        <p:blipFill>
          <a:blip r:embed="rId1"/>
          <a:stretch>
            <a:fillRect/>
          </a:stretch>
        </p:blipFill>
        <p:spPr>
          <a:xfrm>
            <a:off x="3648075" y="620713"/>
            <a:ext cx="4802188" cy="6985000"/>
          </a:xfrm>
          <a:prstGeom prst="rect">
            <a:avLst/>
          </a:prstGeom>
          <a:noFill/>
          <a:ln w="9525">
            <a:noFill/>
          </a:ln>
        </p:spPr>
      </p:pic>
      <p:sp>
        <p:nvSpPr>
          <p:cNvPr id="44035" name="Rectangle 4"/>
          <p:cNvSpPr/>
          <p:nvPr/>
        </p:nvSpPr>
        <p:spPr>
          <a:xfrm>
            <a:off x="2121535" y="2781300"/>
            <a:ext cx="2138045" cy="647700"/>
          </a:xfrm>
          <a:prstGeom prst="rect">
            <a:avLst/>
          </a:prstGeom>
          <a:solidFill>
            <a:srgbClr val="FFFF99"/>
          </a:solidFill>
          <a:ln w="9525" cap="flat" cmpd="sng">
            <a:solidFill>
              <a:schemeClr val="tx1"/>
            </a:solidFill>
            <a:prstDash val="solid"/>
            <a:miter/>
            <a:headEnd type="none" w="med" len="med"/>
            <a:tailEnd type="none" w="med" len="med"/>
          </a:ln>
        </p:spPr>
        <p:txBody>
          <a:bodyPr wrap="none" anchor="ctr" anchorCtr="0"/>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顶格，</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号黑体，密级</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与期限用“</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隔开</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162245" name="AutoShape 5"/>
          <p:cNvSpPr>
            <a:spLocks noChangeArrowheads="1"/>
          </p:cNvSpPr>
          <p:nvPr/>
        </p:nvSpPr>
        <p:spPr bwMode="auto">
          <a:xfrm rot="3953177" flipV="1">
            <a:off x="3431381" y="1485106"/>
            <a:ext cx="71438" cy="1800225"/>
          </a:xfrm>
          <a:prstGeom prst="upArrow">
            <a:avLst>
              <a:gd name="adj1" fmla="val 50000"/>
              <a:gd name="adj2" fmla="val 629996"/>
            </a:avLst>
          </a:prstGeom>
          <a:solidFill>
            <a:srgbClr val="FF0000"/>
          </a:solidFill>
          <a:ln w="9525">
            <a:solidFill>
              <a:srgbClr val="FF0000"/>
            </a:solidFill>
            <a:miter lim="800000"/>
          </a:ln>
          <a:effectLst/>
        </p:spPr>
        <p:txBody>
          <a:bodyPr vert="eaVert"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4038" name="Rectangle 7"/>
          <p:cNvSpPr/>
          <p:nvPr/>
        </p:nvSpPr>
        <p:spPr>
          <a:xfrm>
            <a:off x="4511675" y="3860800"/>
            <a:ext cx="1154113" cy="144463"/>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pPr algn="ctr">
              <a:lnSpc>
                <a:spcPct val="100000"/>
              </a:lnSpc>
            </a:pPr>
            <a:r>
              <a:rPr lang="en-US" altLang="zh-CN" sz="1000" b="0" dirty="0">
                <a:solidFill>
                  <a:schemeClr val="bg2"/>
                </a:solidFill>
                <a:latin typeface="仿宋_GB2312" pitchFamily="49" charset="-122"/>
                <a:ea typeface="仿宋_GB2312" pitchFamily="49" charset="-122"/>
              </a:rPr>
              <a:t>×</a:t>
            </a:r>
            <a:r>
              <a:rPr lang="zh-CN" altLang="en-US" sz="1000" b="0" dirty="0">
                <a:solidFill>
                  <a:schemeClr val="bg2"/>
                </a:solidFill>
                <a:latin typeface="仿宋_GB2312" pitchFamily="49" charset="-122"/>
                <a:ea typeface="仿宋_GB2312" pitchFamily="49" charset="-122"/>
              </a:rPr>
              <a:t>××〔2011〕×号</a:t>
            </a:r>
            <a:endParaRPr lang="zh-CN" altLang="en-US" sz="1000" b="0" dirty="0">
              <a:solidFill>
                <a:schemeClr val="bg2"/>
              </a:solidFill>
              <a:latin typeface="仿宋_GB2312" pitchFamily="49" charset="-122"/>
              <a:ea typeface="仿宋_GB2312" pitchFamily="49" charset="-122"/>
            </a:endParaRPr>
          </a:p>
        </p:txBody>
      </p:sp>
      <p:sp>
        <p:nvSpPr>
          <p:cNvPr id="44039" name="Rectangle 8"/>
          <p:cNvSpPr/>
          <p:nvPr/>
        </p:nvSpPr>
        <p:spPr>
          <a:xfrm>
            <a:off x="5665788" y="3860800"/>
            <a:ext cx="935037" cy="144463"/>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pPr>
              <a:lnSpc>
                <a:spcPct val="100000"/>
              </a:lnSpc>
            </a:pPr>
            <a:r>
              <a:rPr lang="en-US" altLang="zh-CN" sz="1000" b="0" dirty="0">
                <a:solidFill>
                  <a:schemeClr val="bg2"/>
                </a:solidFill>
                <a:latin typeface="Garamond" panose="02020404030301010803" pitchFamily="18" charset="0"/>
                <a:ea typeface="仿宋_GB2312" pitchFamily="49" charset="-122"/>
              </a:rPr>
              <a:t>                  </a:t>
            </a:r>
            <a:r>
              <a:rPr lang="zh-CN" altLang="en-US" sz="1000" b="0" dirty="0">
                <a:solidFill>
                  <a:schemeClr val="bg2"/>
                </a:solidFill>
                <a:latin typeface="Garamond" panose="02020404030301010803" pitchFamily="18" charset="0"/>
                <a:ea typeface="仿宋_GB2312" pitchFamily="49" charset="-122"/>
              </a:rPr>
              <a:t>签</a:t>
            </a:r>
            <a:r>
              <a:rPr lang="en-US" altLang="zh-CN" sz="1000" b="0" dirty="0">
                <a:solidFill>
                  <a:schemeClr val="bg2"/>
                </a:solidFill>
                <a:latin typeface="Garamond" panose="02020404030301010803" pitchFamily="18" charset="0"/>
                <a:ea typeface="仿宋_GB2312" pitchFamily="49" charset="-122"/>
              </a:rPr>
              <a:t>发人：</a:t>
            </a:r>
            <a:r>
              <a:rPr lang="en-US" altLang="zh-CN" sz="1000" b="0" dirty="0">
                <a:solidFill>
                  <a:schemeClr val="bg2"/>
                </a:solidFill>
                <a:latin typeface="Garamond" panose="02020404030301010803" pitchFamily="18" charset="0"/>
                <a:ea typeface="宋体" panose="02010600030101010101" pitchFamily="2" charset="-122"/>
              </a:rPr>
              <a:t>×</a:t>
            </a:r>
            <a:r>
              <a:rPr lang="zh-CN" altLang="en-US" sz="1000" b="0" dirty="0">
                <a:solidFill>
                  <a:schemeClr val="bg2"/>
                </a:solidFill>
                <a:latin typeface="Garamond" panose="02020404030301010803" pitchFamily="18" charset="0"/>
                <a:ea typeface="宋体" panose="02010600030101010101" pitchFamily="2" charset="-122"/>
              </a:rPr>
              <a:t>××</a:t>
            </a:r>
            <a:endParaRPr lang="zh-CN" altLang="en-US" sz="1000" b="0" dirty="0">
              <a:solidFill>
                <a:schemeClr val="bg2"/>
              </a:solidFill>
              <a:latin typeface="Garamond" panose="02020404030301010803" pitchFamily="18" charset="0"/>
              <a:ea typeface="宋体" panose="02010600030101010101" pitchFamily="2" charset="-122"/>
            </a:endParaRPr>
          </a:p>
        </p:txBody>
      </p:sp>
      <p:sp>
        <p:nvSpPr>
          <p:cNvPr id="44040" name="AutoShape 9"/>
          <p:cNvSpPr/>
          <p:nvPr/>
        </p:nvSpPr>
        <p:spPr>
          <a:xfrm rot="10647255">
            <a:off x="8035925" y="5673725"/>
            <a:ext cx="1575435" cy="373380"/>
          </a:xfrm>
          <a:prstGeom prst="wedgeRoundRectCallout">
            <a:avLst>
              <a:gd name="adj1" fmla="val 91602"/>
              <a:gd name="adj2" fmla="val 31454"/>
              <a:gd name="adj3" fmla="val 16667"/>
            </a:avLst>
          </a:prstGeom>
          <a:solidFill>
            <a:schemeClr val="accent1"/>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正文：</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号仿宋</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4041" name="AutoShape 10"/>
          <p:cNvSpPr/>
          <p:nvPr/>
        </p:nvSpPr>
        <p:spPr>
          <a:xfrm rot="10800000">
            <a:off x="8041005" y="4149725"/>
            <a:ext cx="2339975" cy="842010"/>
          </a:xfrm>
          <a:prstGeom prst="wedgeRoundRectCallout">
            <a:avLst>
              <a:gd name="adj1" fmla="val 73810"/>
              <a:gd name="adj2" fmla="val 3111"/>
              <a:gd name="adj3" fmla="val 16667"/>
            </a:avLst>
          </a:prstGeom>
          <a:solidFill>
            <a:srgbClr val="808000">
              <a:alpha val="98822"/>
            </a:srgbClr>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标题：</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号小标宋</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eaLnBrk="0" hangingPunct="0">
              <a:lnSpc>
                <a:spcPct val="100000"/>
              </a:lnSpc>
            </a:pPr>
            <a:r>
              <a:rPr lang="zh-CN" altLang="en-US" sz="1600" b="0" dirty="0">
                <a:solidFill>
                  <a:srgbClr val="FFFF00"/>
                </a:solidFill>
                <a:latin typeface="微软雅黑" panose="020B0503020204020204" charset="-122"/>
                <a:ea typeface="微软雅黑" panose="020B0503020204020204" charset="-122"/>
                <a:cs typeface="微软雅黑" panose="020B0503020204020204" charset="-122"/>
              </a:rPr>
              <a:t>发文机关名称＋事由＋文种</a:t>
            </a:r>
            <a:endParaRPr lang="zh-CN" altLang="en-US" sz="1600" b="0" dirty="0">
              <a:solidFill>
                <a:srgbClr val="FFFF00"/>
              </a:solidFill>
              <a:latin typeface="微软雅黑" panose="020B0503020204020204" charset="-122"/>
              <a:ea typeface="微软雅黑" panose="020B0503020204020204" charset="-122"/>
              <a:cs typeface="微软雅黑" panose="020B0503020204020204" charset="-122"/>
            </a:endParaRPr>
          </a:p>
        </p:txBody>
      </p:sp>
      <p:sp>
        <p:nvSpPr>
          <p:cNvPr id="1162251" name="AutoShape 11"/>
          <p:cNvSpPr>
            <a:spLocks noChangeArrowheads="1"/>
          </p:cNvSpPr>
          <p:nvPr/>
        </p:nvSpPr>
        <p:spPr bwMode="auto">
          <a:xfrm rot="3953177" flipV="1">
            <a:off x="8400256" y="2709069"/>
            <a:ext cx="71438" cy="1800225"/>
          </a:xfrm>
          <a:prstGeom prst="upArrow">
            <a:avLst>
              <a:gd name="adj1" fmla="val 50000"/>
              <a:gd name="adj2" fmla="val 630004"/>
            </a:avLst>
          </a:prstGeom>
          <a:solidFill>
            <a:srgbClr val="FFFF00"/>
          </a:solidFill>
          <a:ln w="9525">
            <a:solidFill>
              <a:srgbClr val="FF00FF"/>
            </a:solidFill>
            <a:miter lim="800000"/>
          </a:ln>
          <a:effectLst/>
        </p:spPr>
        <p:txBody>
          <a:bodyPr vert="eaVert"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4043" name="Text Box 12"/>
          <p:cNvSpPr txBox="1"/>
          <p:nvPr/>
        </p:nvSpPr>
        <p:spPr>
          <a:xfrm>
            <a:off x="7967980" y="2133600"/>
            <a:ext cx="2199005" cy="1569720"/>
          </a:xfrm>
          <a:prstGeom prst="rect">
            <a:avLst/>
          </a:prstGeom>
          <a:solidFill>
            <a:srgbClr val="FF99CC"/>
          </a:solidFill>
          <a:ln w="9525">
            <a:noFill/>
          </a:ln>
        </p:spPr>
        <p:txBody>
          <a:bodyPr wrap="square" lIns="90000" tIns="46800" rIns="90000" bIns="46800" anchor="t" anchorCtr="0">
            <a:spAutoFit/>
          </a:bodyPr>
          <a:p>
            <a:pPr eaLnBrk="0" hangingPunct="0">
              <a:lnSpc>
                <a:spcPct val="100000"/>
              </a:lnSpc>
            </a:pP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签发人”为</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3</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号楷体</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发文字号前、签发人姓名后分别空一格。除有专门说明外，正文其他字体均为</a:t>
            </a:r>
            <a:r>
              <a:rPr lang="en-US" altLang="zh-CN" sz="1600" b="0" dirty="0">
                <a:solidFill>
                  <a:srgbClr val="333300"/>
                </a:solidFill>
                <a:latin typeface="微软雅黑" panose="020B0503020204020204" charset="-122"/>
                <a:ea typeface="微软雅黑" panose="020B0503020204020204" charset="-122"/>
                <a:cs typeface="微软雅黑" panose="020B0503020204020204" charset="-122"/>
              </a:rPr>
              <a:t>3</a:t>
            </a:r>
            <a:r>
              <a:rPr lang="zh-CN" altLang="en-US" sz="1600" b="0" dirty="0">
                <a:solidFill>
                  <a:srgbClr val="333300"/>
                </a:solidFill>
                <a:latin typeface="微软雅黑" panose="020B0503020204020204" charset="-122"/>
                <a:ea typeface="微软雅黑" panose="020B0503020204020204" charset="-122"/>
                <a:cs typeface="微软雅黑" panose="020B0503020204020204" charset="-122"/>
              </a:rPr>
              <a:t>号仿宋体</a:t>
            </a:r>
            <a:endParaRPr lang="zh-CN" altLang="en-US" sz="1600" b="0" dirty="0">
              <a:solidFill>
                <a:srgbClr val="333300"/>
              </a:solidFill>
              <a:latin typeface="微软雅黑" panose="020B0503020204020204" charset="-122"/>
              <a:ea typeface="微软雅黑" panose="020B0503020204020204" charset="-122"/>
              <a:cs typeface="微软雅黑" panose="020B0503020204020204" charset="-122"/>
            </a:endParaRPr>
          </a:p>
        </p:txBody>
      </p:sp>
      <p:sp>
        <p:nvSpPr>
          <p:cNvPr id="44044" name="AutoShape 13"/>
          <p:cNvSpPr/>
          <p:nvPr/>
        </p:nvSpPr>
        <p:spPr>
          <a:xfrm rot="10800000">
            <a:off x="1847850" y="4076700"/>
            <a:ext cx="2232025" cy="1097915"/>
          </a:xfrm>
          <a:prstGeom prst="wedgeRectCallout">
            <a:avLst>
              <a:gd name="adj1" fmla="val -79530"/>
              <a:gd name="adj2" fmla="val 112579"/>
            </a:avLst>
          </a:prstGeom>
          <a:solidFill>
            <a:srgbClr val="808000"/>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rPr>
              <a:t>发文机关标识推荐使用小标宋字体，颜色为红色，以醒目、美观、庄重为原则</a:t>
            </a:r>
            <a:endParaRPr lang="zh-CN" altLang="en-US" sz="1600" b="0" dirty="0">
              <a:solidFill>
                <a:schemeClr val="tx1"/>
              </a:solidFill>
              <a:latin typeface="微软雅黑" panose="020B0503020204020204" charset="-122"/>
              <a:ea typeface="微软雅黑" panose="020B0503020204020204" charset="-122"/>
            </a:endParaRPr>
          </a:p>
        </p:txBody>
      </p:sp>
      <p:sp>
        <p:nvSpPr>
          <p:cNvPr id="44045" name="AutoShape 14"/>
          <p:cNvSpPr/>
          <p:nvPr/>
        </p:nvSpPr>
        <p:spPr>
          <a:xfrm rot="10647255">
            <a:off x="6757035" y="1352550"/>
            <a:ext cx="3457575" cy="623570"/>
          </a:xfrm>
          <a:prstGeom prst="wedgeRoundRectCallout">
            <a:avLst>
              <a:gd name="adj1" fmla="val 56971"/>
              <a:gd name="adj2" fmla="val -173206"/>
              <a:gd name="adj3" fmla="val 16667"/>
            </a:avLst>
          </a:prstGeom>
          <a:solidFill>
            <a:schemeClr val="accent1"/>
          </a:solidFill>
          <a:ln w="9525" cap="flat" cmpd="sng">
            <a:solidFill>
              <a:schemeClr val="tx1"/>
            </a:solidFill>
            <a:prstDash val="solid"/>
            <a:miter/>
            <a:headEnd type="none" w="med" len="med"/>
            <a:tailEnd type="none" w="med" len="med"/>
          </a:ln>
        </p:spPr>
        <p:txBody>
          <a:bodyPr rot="10800000" anchor="t" anchorCtr="0"/>
          <a:p>
            <a:pPr algn="ct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联合行文时，主办机关名称放在前，机关后面上下居中排</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“文件</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AutoShape 3"/>
          <p:cNvSpPr/>
          <p:nvPr/>
        </p:nvSpPr>
        <p:spPr>
          <a:xfrm rot="-5400000">
            <a:off x="2091690" y="-1890395"/>
            <a:ext cx="633730" cy="4495800"/>
          </a:xfrm>
          <a:prstGeom prst="can">
            <a:avLst>
              <a:gd name="adj" fmla="val 0"/>
            </a:avLst>
          </a:prstGeom>
          <a:solidFill>
            <a:schemeClr val="bg2"/>
          </a:solidFill>
          <a:ln>
            <a:noFill/>
          </a:ln>
        </p:spPr>
        <p:style>
          <a:lnRef idx="3">
            <a:schemeClr val="accent4"/>
          </a:lnRef>
          <a:fillRef idx="0">
            <a:srgbClr val="FFFFFF"/>
          </a:fillRef>
          <a:effectRef idx="0">
            <a:srgbClr val="FFFFFF"/>
          </a:effectRef>
          <a:fontRef idx="minor">
            <a:schemeClr val="tx1"/>
          </a:fontRef>
        </p:style>
        <p:txBody>
          <a:bodyPr vert="eaVert" wrap="none" anchor="ctr" anchorCtr="0"/>
          <a:p>
            <a:pPr algn="ctr" eaLnBrk="0" hangingPunct="0">
              <a:lnSpc>
                <a:spcPct val="100000"/>
              </a:lnSpc>
            </a:pPr>
            <a:r>
              <a:rPr lang="zh-CN" altLang="en-US" sz="3200" b="0" dirty="0">
                <a:solidFill>
                  <a:schemeClr val="accent2"/>
                </a:solidFill>
                <a:latin typeface="微软雅黑" panose="020B0503020204020204" charset="-122"/>
                <a:ea typeface="微软雅黑" panose="020B0503020204020204" charset="-122"/>
              </a:rPr>
              <a:t>党政机关公文基本格式</a:t>
            </a:r>
            <a:endParaRPr lang="zh-CN" altLang="en-US" sz="3200" b="0" dirty="0">
              <a:solidFill>
                <a:schemeClr val="accent2"/>
              </a:solidFill>
              <a:latin typeface="微软雅黑" panose="020B0503020204020204" charset="-122"/>
              <a:ea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7" name="Group 2"/>
          <p:cNvGrpSpPr/>
          <p:nvPr/>
        </p:nvGrpSpPr>
        <p:grpSpPr>
          <a:xfrm>
            <a:off x="1524000" y="692150"/>
            <a:ext cx="9144000" cy="6165850"/>
            <a:chOff x="0" y="0"/>
            <a:chExt cx="5014" cy="2721"/>
          </a:xfrm>
        </p:grpSpPr>
        <p:sp>
          <p:nvSpPr>
            <p:cNvPr id="1163267" name="Rectangle 3"/>
            <p:cNvSpPr>
              <a:spLocks noChangeArrowheads="1"/>
            </p:cNvSpPr>
            <p:nvPr/>
          </p:nvSpPr>
          <p:spPr bwMode="auto">
            <a:xfrm>
              <a:off x="0" y="0"/>
              <a:ext cx="5014" cy="2712"/>
            </a:xfrm>
            <a:prstGeom prst="rect">
              <a:avLst/>
            </a:prstGeom>
            <a:solidFill>
              <a:srgbClr val="C2CCD8"/>
            </a:solidFill>
            <a:ln w="9525">
              <a:noFill/>
              <a:miter lim="800000"/>
            </a:ln>
            <a:effectLst/>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68" name="Rectangle 4"/>
            <p:cNvSpPr>
              <a:spLocks noChangeArrowheads="1"/>
            </p:cNvSpPr>
            <p:nvPr/>
          </p:nvSpPr>
          <p:spPr bwMode="auto">
            <a:xfrm>
              <a:off x="35" y="33"/>
              <a:ext cx="4968" cy="2688"/>
            </a:xfrm>
            <a:prstGeom prst="rect">
              <a:avLst/>
            </a:prstGeom>
            <a:gradFill rotWithShape="0">
              <a:gsLst>
                <a:gs pos="0">
                  <a:srgbClr val="0099CC">
                    <a:gamma/>
                    <a:shade val="46275"/>
                    <a:invGamma/>
                  </a:srgbClr>
                </a:gs>
                <a:gs pos="100000">
                  <a:srgbClr val="0099CC"/>
                </a:gs>
              </a:gsLst>
              <a:lin ang="2700000" scaled="1"/>
            </a:gradFill>
            <a:ln w="9525">
              <a:noFill/>
              <a:miter lim="800000"/>
            </a:ln>
            <a:effectLst>
              <a:outerShdw dist="63500" dir="2212194" algn="ctr" rotWithShape="0">
                <a:srgbClr val="003366"/>
              </a:outerShdw>
            </a:effectLst>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grpSp>
          <p:nvGrpSpPr>
            <p:cNvPr id="45060" name="Group 5"/>
            <p:cNvGrpSpPr/>
            <p:nvPr/>
          </p:nvGrpSpPr>
          <p:grpSpPr>
            <a:xfrm>
              <a:off x="791" y="78"/>
              <a:ext cx="3168" cy="2569"/>
              <a:chOff x="0" y="0"/>
              <a:chExt cx="4453" cy="3611"/>
            </a:xfrm>
          </p:grpSpPr>
          <p:sp>
            <p:nvSpPr>
              <p:cNvPr id="1163270" name="未知"/>
              <p:cNvSpPr/>
              <p:nvPr/>
            </p:nvSpPr>
            <p:spPr bwMode="auto">
              <a:xfrm>
                <a:off x="0" y="0"/>
                <a:ext cx="4453" cy="3414"/>
              </a:xfrm>
              <a:custGeom>
                <a:avLst/>
                <a:gdLst/>
                <a:ahLst/>
                <a:cxnLst>
                  <a:cxn ang="0">
                    <a:pos x="3442" y="29"/>
                  </a:cxn>
                  <a:cxn ang="0">
                    <a:pos x="3425" y="161"/>
                  </a:cxn>
                  <a:cxn ang="0">
                    <a:pos x="3294" y="413"/>
                  </a:cxn>
                  <a:cxn ang="0">
                    <a:pos x="3138" y="629"/>
                  </a:cxn>
                  <a:cxn ang="0">
                    <a:pos x="3438" y="653"/>
                  </a:cxn>
                  <a:cxn ang="0">
                    <a:pos x="3304" y="737"/>
                  </a:cxn>
                  <a:cxn ang="0">
                    <a:pos x="3090" y="929"/>
                  </a:cxn>
                  <a:cxn ang="0">
                    <a:pos x="2914" y="1053"/>
                  </a:cxn>
                  <a:cxn ang="0">
                    <a:pos x="2533" y="1230"/>
                  </a:cxn>
                  <a:cxn ang="0">
                    <a:pos x="2122" y="1177"/>
                  </a:cxn>
                  <a:cxn ang="0">
                    <a:pos x="1734" y="998"/>
                  </a:cxn>
                  <a:cxn ang="0">
                    <a:pos x="1455" y="840"/>
                  </a:cxn>
                  <a:cxn ang="0">
                    <a:pos x="1437" y="589"/>
                  </a:cxn>
                  <a:cxn ang="0">
                    <a:pos x="1122" y="477"/>
                  </a:cxn>
                  <a:cxn ang="0">
                    <a:pos x="950" y="549"/>
                  </a:cxn>
                  <a:cxn ang="0">
                    <a:pos x="726" y="701"/>
                  </a:cxn>
                  <a:cxn ang="0">
                    <a:pos x="590" y="913"/>
                  </a:cxn>
                  <a:cxn ang="0">
                    <a:pos x="242" y="1093"/>
                  </a:cxn>
                  <a:cxn ang="0">
                    <a:pos x="53" y="1230"/>
                  </a:cxn>
                  <a:cxn ang="0">
                    <a:pos x="108" y="1471"/>
                  </a:cxn>
                  <a:cxn ang="0">
                    <a:pos x="229" y="1657"/>
                  </a:cxn>
                  <a:cxn ang="0">
                    <a:pos x="194" y="1949"/>
                  </a:cxn>
                  <a:cxn ang="0">
                    <a:pos x="362" y="2217"/>
                  </a:cxn>
                  <a:cxn ang="0">
                    <a:pos x="594" y="2349"/>
                  </a:cxn>
                  <a:cxn ang="0">
                    <a:pos x="806" y="2521"/>
                  </a:cxn>
                  <a:cxn ang="0">
                    <a:pos x="991" y="2633"/>
                  </a:cxn>
                  <a:cxn ang="0">
                    <a:pos x="1226" y="2585"/>
                  </a:cxn>
                  <a:cxn ang="0">
                    <a:pos x="1455" y="2688"/>
                  </a:cxn>
                  <a:cxn ang="0">
                    <a:pos x="1786" y="2609"/>
                  </a:cxn>
                  <a:cxn ang="0">
                    <a:pos x="1738" y="2977"/>
                  </a:cxn>
                  <a:cxn ang="0">
                    <a:pos x="1918" y="3153"/>
                  </a:cxn>
                  <a:cxn ang="0">
                    <a:pos x="1950" y="3297"/>
                  </a:cxn>
                  <a:cxn ang="0">
                    <a:pos x="2106" y="3274"/>
                  </a:cxn>
                  <a:cxn ang="0">
                    <a:pos x="2394" y="3181"/>
                  </a:cxn>
                  <a:cxn ang="0">
                    <a:pos x="2546" y="3173"/>
                  </a:cxn>
                  <a:cxn ang="0">
                    <a:pos x="2806" y="3317"/>
                  </a:cxn>
                  <a:cxn ang="0">
                    <a:pos x="2942" y="3401"/>
                  </a:cxn>
                  <a:cxn ang="0">
                    <a:pos x="3106" y="3245"/>
                  </a:cxn>
                  <a:cxn ang="0">
                    <a:pos x="3266" y="3229"/>
                  </a:cxn>
                  <a:cxn ang="0">
                    <a:pos x="3566" y="3029"/>
                  </a:cxn>
                  <a:cxn ang="0">
                    <a:pos x="3657" y="2939"/>
                  </a:cxn>
                  <a:cxn ang="0">
                    <a:pos x="3826" y="2569"/>
                  </a:cxn>
                  <a:cxn ang="0">
                    <a:pos x="3908" y="2410"/>
                  </a:cxn>
                  <a:cxn ang="0">
                    <a:pos x="3880" y="2242"/>
                  </a:cxn>
                  <a:cxn ang="0">
                    <a:pos x="3750" y="2001"/>
                  </a:cxn>
                  <a:cxn ang="0">
                    <a:pos x="3704" y="1722"/>
                  </a:cxn>
                  <a:cxn ang="0">
                    <a:pos x="3797" y="1592"/>
                  </a:cxn>
                  <a:cxn ang="0">
                    <a:pos x="3618" y="1633"/>
                  </a:cxn>
                  <a:cxn ang="0">
                    <a:pos x="3418" y="1493"/>
                  </a:cxn>
                  <a:cxn ang="0">
                    <a:pos x="3670" y="1277"/>
                  </a:cxn>
                  <a:cxn ang="0">
                    <a:pos x="3704" y="1471"/>
                  </a:cxn>
                  <a:cxn ang="0">
                    <a:pos x="3874" y="1353"/>
                  </a:cxn>
                  <a:cxn ang="0">
                    <a:pos x="4086" y="1133"/>
                  </a:cxn>
                  <a:cxn ang="0">
                    <a:pos x="4170" y="1069"/>
                  </a:cxn>
                  <a:cxn ang="0">
                    <a:pos x="4342" y="997"/>
                  </a:cxn>
                  <a:cxn ang="0">
                    <a:pos x="4430" y="689"/>
                  </a:cxn>
                  <a:cxn ang="0">
                    <a:pos x="4442" y="441"/>
                  </a:cxn>
                  <a:cxn ang="0">
                    <a:pos x="4280" y="422"/>
                  </a:cxn>
                  <a:cxn ang="0">
                    <a:pos x="4159" y="366"/>
                  </a:cxn>
                  <a:cxn ang="0">
                    <a:pos x="3843" y="180"/>
                  </a:cxn>
                  <a:cxn ang="0">
                    <a:pos x="3704" y="13"/>
                  </a:cxn>
                </a:cxnLst>
                <a:rect l="0" t="0" r="r" b="b"/>
                <a:pathLst>
                  <a:path w="4453" h="3414">
                    <a:moveTo>
                      <a:pt x="3704" y="13"/>
                    </a:moveTo>
                    <a:cubicBezTo>
                      <a:pt x="3635" y="7"/>
                      <a:pt x="3628" y="21"/>
                      <a:pt x="3566" y="1"/>
                    </a:cubicBezTo>
                    <a:cubicBezTo>
                      <a:pt x="3532" y="1"/>
                      <a:pt x="3518" y="25"/>
                      <a:pt x="3498" y="29"/>
                    </a:cubicBezTo>
                    <a:cubicBezTo>
                      <a:pt x="3477" y="34"/>
                      <a:pt x="3456" y="26"/>
                      <a:pt x="3442" y="29"/>
                    </a:cubicBezTo>
                    <a:cubicBezTo>
                      <a:pt x="3433" y="38"/>
                      <a:pt x="3427" y="43"/>
                      <a:pt x="3416" y="50"/>
                    </a:cubicBezTo>
                    <a:cubicBezTo>
                      <a:pt x="3373" y="78"/>
                      <a:pt x="3396" y="34"/>
                      <a:pt x="3379" y="87"/>
                    </a:cubicBezTo>
                    <a:cubicBezTo>
                      <a:pt x="3382" y="109"/>
                      <a:pt x="3376" y="133"/>
                      <a:pt x="3388" y="152"/>
                    </a:cubicBezTo>
                    <a:cubicBezTo>
                      <a:pt x="3395" y="163"/>
                      <a:pt x="3417" y="151"/>
                      <a:pt x="3425" y="161"/>
                    </a:cubicBezTo>
                    <a:cubicBezTo>
                      <a:pt x="3440" y="181"/>
                      <a:pt x="3386" y="238"/>
                      <a:pt x="3382" y="241"/>
                    </a:cubicBezTo>
                    <a:cubicBezTo>
                      <a:pt x="3345" y="295"/>
                      <a:pt x="3378" y="213"/>
                      <a:pt x="3360" y="310"/>
                    </a:cubicBezTo>
                    <a:cubicBezTo>
                      <a:pt x="3355" y="335"/>
                      <a:pt x="3362" y="370"/>
                      <a:pt x="3341" y="384"/>
                    </a:cubicBezTo>
                    <a:cubicBezTo>
                      <a:pt x="3330" y="401"/>
                      <a:pt x="3317" y="402"/>
                      <a:pt x="3294" y="413"/>
                    </a:cubicBezTo>
                    <a:cubicBezTo>
                      <a:pt x="3278" y="416"/>
                      <a:pt x="3257" y="399"/>
                      <a:pt x="3242" y="405"/>
                    </a:cubicBezTo>
                    <a:cubicBezTo>
                      <a:pt x="3227" y="411"/>
                      <a:pt x="3216" y="429"/>
                      <a:pt x="3202" y="449"/>
                    </a:cubicBezTo>
                    <a:cubicBezTo>
                      <a:pt x="3179" y="515"/>
                      <a:pt x="3199" y="494"/>
                      <a:pt x="3156" y="524"/>
                    </a:cubicBezTo>
                    <a:cubicBezTo>
                      <a:pt x="3148" y="551"/>
                      <a:pt x="3132" y="611"/>
                      <a:pt x="3138" y="629"/>
                    </a:cubicBezTo>
                    <a:cubicBezTo>
                      <a:pt x="3144" y="647"/>
                      <a:pt x="3167" y="635"/>
                      <a:pt x="3193" y="635"/>
                    </a:cubicBezTo>
                    <a:cubicBezTo>
                      <a:pt x="3227" y="632"/>
                      <a:pt x="3262" y="633"/>
                      <a:pt x="3295" y="626"/>
                    </a:cubicBezTo>
                    <a:cubicBezTo>
                      <a:pt x="3370" y="610"/>
                      <a:pt x="3296" y="581"/>
                      <a:pt x="3386" y="605"/>
                    </a:cubicBezTo>
                    <a:cubicBezTo>
                      <a:pt x="3408" y="636"/>
                      <a:pt x="3402" y="641"/>
                      <a:pt x="3438" y="653"/>
                    </a:cubicBezTo>
                    <a:cubicBezTo>
                      <a:pt x="3441" y="662"/>
                      <a:pt x="3487" y="706"/>
                      <a:pt x="3478" y="709"/>
                    </a:cubicBezTo>
                    <a:cubicBezTo>
                      <a:pt x="3471" y="718"/>
                      <a:pt x="3432" y="693"/>
                      <a:pt x="3406" y="693"/>
                    </a:cubicBezTo>
                    <a:cubicBezTo>
                      <a:pt x="3385" y="695"/>
                      <a:pt x="3367" y="714"/>
                      <a:pt x="3350" y="721"/>
                    </a:cubicBezTo>
                    <a:cubicBezTo>
                      <a:pt x="3339" y="724"/>
                      <a:pt x="3312" y="729"/>
                      <a:pt x="3304" y="737"/>
                    </a:cubicBezTo>
                    <a:cubicBezTo>
                      <a:pt x="3284" y="756"/>
                      <a:pt x="3272" y="757"/>
                      <a:pt x="3248" y="765"/>
                    </a:cubicBezTo>
                    <a:cubicBezTo>
                      <a:pt x="3233" y="813"/>
                      <a:pt x="3242" y="830"/>
                      <a:pt x="3194" y="845"/>
                    </a:cubicBezTo>
                    <a:cubicBezTo>
                      <a:pt x="3179" y="893"/>
                      <a:pt x="3163" y="847"/>
                      <a:pt x="3122" y="869"/>
                    </a:cubicBezTo>
                    <a:cubicBezTo>
                      <a:pt x="3102" y="880"/>
                      <a:pt x="3090" y="929"/>
                      <a:pt x="3090" y="929"/>
                    </a:cubicBezTo>
                    <a:cubicBezTo>
                      <a:pt x="3074" y="933"/>
                      <a:pt x="3068" y="946"/>
                      <a:pt x="3046" y="945"/>
                    </a:cubicBezTo>
                    <a:cubicBezTo>
                      <a:pt x="3024" y="944"/>
                      <a:pt x="2984" y="921"/>
                      <a:pt x="2960" y="923"/>
                    </a:cubicBezTo>
                    <a:cubicBezTo>
                      <a:pt x="2940" y="933"/>
                      <a:pt x="2905" y="960"/>
                      <a:pt x="2905" y="960"/>
                    </a:cubicBezTo>
                    <a:cubicBezTo>
                      <a:pt x="2875" y="1004"/>
                      <a:pt x="2886" y="1011"/>
                      <a:pt x="2914" y="1053"/>
                    </a:cubicBezTo>
                    <a:cubicBezTo>
                      <a:pt x="2900" y="1096"/>
                      <a:pt x="2886" y="1084"/>
                      <a:pt x="2849" y="1109"/>
                    </a:cubicBezTo>
                    <a:cubicBezTo>
                      <a:pt x="2822" y="1194"/>
                      <a:pt x="2681" y="1188"/>
                      <a:pt x="2617" y="1193"/>
                    </a:cubicBezTo>
                    <a:cubicBezTo>
                      <a:pt x="2598" y="1199"/>
                      <a:pt x="2577" y="1200"/>
                      <a:pt x="2561" y="1211"/>
                    </a:cubicBezTo>
                    <a:cubicBezTo>
                      <a:pt x="2552" y="1217"/>
                      <a:pt x="2543" y="1225"/>
                      <a:pt x="2533" y="1230"/>
                    </a:cubicBezTo>
                    <a:cubicBezTo>
                      <a:pt x="2515" y="1238"/>
                      <a:pt x="2470" y="1265"/>
                      <a:pt x="2470" y="1265"/>
                    </a:cubicBezTo>
                    <a:cubicBezTo>
                      <a:pt x="2402" y="1311"/>
                      <a:pt x="2350" y="1230"/>
                      <a:pt x="2282" y="1220"/>
                    </a:cubicBezTo>
                    <a:cubicBezTo>
                      <a:pt x="2248" y="1215"/>
                      <a:pt x="2264" y="1212"/>
                      <a:pt x="2230" y="1209"/>
                    </a:cubicBezTo>
                    <a:cubicBezTo>
                      <a:pt x="2198" y="1189"/>
                      <a:pt x="2158" y="1190"/>
                      <a:pt x="2122" y="1177"/>
                    </a:cubicBezTo>
                    <a:cubicBezTo>
                      <a:pt x="2037" y="1200"/>
                      <a:pt x="1904" y="1155"/>
                      <a:pt x="1818" y="1145"/>
                    </a:cubicBezTo>
                    <a:cubicBezTo>
                      <a:pt x="1801" y="1134"/>
                      <a:pt x="1781" y="1099"/>
                      <a:pt x="1771" y="1081"/>
                    </a:cubicBezTo>
                    <a:cubicBezTo>
                      <a:pt x="1762" y="1064"/>
                      <a:pt x="1764" y="1041"/>
                      <a:pt x="1753" y="1025"/>
                    </a:cubicBezTo>
                    <a:cubicBezTo>
                      <a:pt x="1747" y="1016"/>
                      <a:pt x="1741" y="1006"/>
                      <a:pt x="1734" y="998"/>
                    </a:cubicBezTo>
                    <a:cubicBezTo>
                      <a:pt x="1725" y="988"/>
                      <a:pt x="1714" y="980"/>
                      <a:pt x="1706" y="970"/>
                    </a:cubicBezTo>
                    <a:cubicBezTo>
                      <a:pt x="1667" y="920"/>
                      <a:pt x="1672" y="905"/>
                      <a:pt x="1613" y="886"/>
                    </a:cubicBezTo>
                    <a:cubicBezTo>
                      <a:pt x="1582" y="866"/>
                      <a:pt x="1560" y="877"/>
                      <a:pt x="1534" y="869"/>
                    </a:cubicBezTo>
                    <a:cubicBezTo>
                      <a:pt x="1508" y="861"/>
                      <a:pt x="1468" y="855"/>
                      <a:pt x="1455" y="840"/>
                    </a:cubicBezTo>
                    <a:cubicBezTo>
                      <a:pt x="1436" y="782"/>
                      <a:pt x="1425" y="823"/>
                      <a:pt x="1454" y="777"/>
                    </a:cubicBezTo>
                    <a:cubicBezTo>
                      <a:pt x="1464" y="760"/>
                      <a:pt x="1470" y="741"/>
                      <a:pt x="1470" y="741"/>
                    </a:cubicBezTo>
                    <a:cubicBezTo>
                      <a:pt x="1467" y="710"/>
                      <a:pt x="1473" y="679"/>
                      <a:pt x="1466" y="649"/>
                    </a:cubicBezTo>
                    <a:cubicBezTo>
                      <a:pt x="1462" y="630"/>
                      <a:pt x="1447" y="601"/>
                      <a:pt x="1437" y="589"/>
                    </a:cubicBezTo>
                    <a:cubicBezTo>
                      <a:pt x="1397" y="541"/>
                      <a:pt x="1378" y="549"/>
                      <a:pt x="1334" y="505"/>
                    </a:cubicBezTo>
                    <a:cubicBezTo>
                      <a:pt x="1313" y="447"/>
                      <a:pt x="1311" y="386"/>
                      <a:pt x="1266" y="401"/>
                    </a:cubicBezTo>
                    <a:cubicBezTo>
                      <a:pt x="1257" y="407"/>
                      <a:pt x="1217" y="464"/>
                      <a:pt x="1206" y="465"/>
                    </a:cubicBezTo>
                    <a:cubicBezTo>
                      <a:pt x="1198" y="477"/>
                      <a:pt x="1139" y="457"/>
                      <a:pt x="1122" y="477"/>
                    </a:cubicBezTo>
                    <a:cubicBezTo>
                      <a:pt x="1105" y="497"/>
                      <a:pt x="1119" y="567"/>
                      <a:pt x="1106" y="585"/>
                    </a:cubicBezTo>
                    <a:cubicBezTo>
                      <a:pt x="1090" y="582"/>
                      <a:pt x="1056" y="593"/>
                      <a:pt x="1042" y="585"/>
                    </a:cubicBezTo>
                    <a:cubicBezTo>
                      <a:pt x="1032" y="580"/>
                      <a:pt x="994" y="569"/>
                      <a:pt x="986" y="561"/>
                    </a:cubicBezTo>
                    <a:cubicBezTo>
                      <a:pt x="964" y="556"/>
                      <a:pt x="966" y="546"/>
                      <a:pt x="950" y="549"/>
                    </a:cubicBezTo>
                    <a:cubicBezTo>
                      <a:pt x="929" y="555"/>
                      <a:pt x="909" y="581"/>
                      <a:pt x="890" y="609"/>
                    </a:cubicBezTo>
                    <a:cubicBezTo>
                      <a:pt x="861" y="652"/>
                      <a:pt x="846" y="663"/>
                      <a:pt x="838" y="717"/>
                    </a:cubicBezTo>
                    <a:cubicBezTo>
                      <a:pt x="824" y="735"/>
                      <a:pt x="801" y="696"/>
                      <a:pt x="782" y="693"/>
                    </a:cubicBezTo>
                    <a:cubicBezTo>
                      <a:pt x="763" y="690"/>
                      <a:pt x="749" y="698"/>
                      <a:pt x="726" y="701"/>
                    </a:cubicBezTo>
                    <a:cubicBezTo>
                      <a:pt x="700" y="701"/>
                      <a:pt x="655" y="697"/>
                      <a:pt x="646" y="709"/>
                    </a:cubicBezTo>
                    <a:cubicBezTo>
                      <a:pt x="637" y="721"/>
                      <a:pt x="668" y="747"/>
                      <a:pt x="670" y="773"/>
                    </a:cubicBezTo>
                    <a:cubicBezTo>
                      <a:pt x="663" y="797"/>
                      <a:pt x="671" y="842"/>
                      <a:pt x="658" y="865"/>
                    </a:cubicBezTo>
                    <a:cubicBezTo>
                      <a:pt x="645" y="888"/>
                      <a:pt x="601" y="894"/>
                      <a:pt x="590" y="913"/>
                    </a:cubicBezTo>
                    <a:cubicBezTo>
                      <a:pt x="570" y="1018"/>
                      <a:pt x="638" y="918"/>
                      <a:pt x="590" y="977"/>
                    </a:cubicBezTo>
                    <a:cubicBezTo>
                      <a:pt x="582" y="987"/>
                      <a:pt x="565" y="1013"/>
                      <a:pt x="545" y="1016"/>
                    </a:cubicBezTo>
                    <a:cubicBezTo>
                      <a:pt x="478" y="1027"/>
                      <a:pt x="409" y="1022"/>
                      <a:pt x="341" y="1025"/>
                    </a:cubicBezTo>
                    <a:cubicBezTo>
                      <a:pt x="262" y="1079"/>
                      <a:pt x="296" y="1120"/>
                      <a:pt x="242" y="1093"/>
                    </a:cubicBezTo>
                    <a:cubicBezTo>
                      <a:pt x="233" y="1089"/>
                      <a:pt x="227" y="1048"/>
                      <a:pt x="218" y="1045"/>
                    </a:cubicBezTo>
                    <a:cubicBezTo>
                      <a:pt x="178" y="1048"/>
                      <a:pt x="170" y="1038"/>
                      <a:pt x="130" y="1045"/>
                    </a:cubicBezTo>
                    <a:cubicBezTo>
                      <a:pt x="102" y="1050"/>
                      <a:pt x="37" y="1125"/>
                      <a:pt x="14" y="1141"/>
                    </a:cubicBezTo>
                    <a:cubicBezTo>
                      <a:pt x="5" y="1208"/>
                      <a:pt x="0" y="1194"/>
                      <a:pt x="53" y="1230"/>
                    </a:cubicBezTo>
                    <a:cubicBezTo>
                      <a:pt x="58" y="1265"/>
                      <a:pt x="83" y="1319"/>
                      <a:pt x="78" y="1337"/>
                    </a:cubicBezTo>
                    <a:cubicBezTo>
                      <a:pt x="73" y="1355"/>
                      <a:pt x="26" y="1328"/>
                      <a:pt x="25" y="1341"/>
                    </a:cubicBezTo>
                    <a:cubicBezTo>
                      <a:pt x="46" y="1408"/>
                      <a:pt x="27" y="1386"/>
                      <a:pt x="71" y="1416"/>
                    </a:cubicBezTo>
                    <a:cubicBezTo>
                      <a:pt x="83" y="1434"/>
                      <a:pt x="105" y="1449"/>
                      <a:pt x="108" y="1471"/>
                    </a:cubicBezTo>
                    <a:cubicBezTo>
                      <a:pt x="120" y="1547"/>
                      <a:pt x="100" y="1523"/>
                      <a:pt x="145" y="1555"/>
                    </a:cubicBezTo>
                    <a:cubicBezTo>
                      <a:pt x="154" y="1581"/>
                      <a:pt x="158" y="1573"/>
                      <a:pt x="186" y="1589"/>
                    </a:cubicBezTo>
                    <a:cubicBezTo>
                      <a:pt x="203" y="1598"/>
                      <a:pt x="238" y="1629"/>
                      <a:pt x="238" y="1629"/>
                    </a:cubicBezTo>
                    <a:cubicBezTo>
                      <a:pt x="235" y="1638"/>
                      <a:pt x="226" y="1648"/>
                      <a:pt x="229" y="1657"/>
                    </a:cubicBezTo>
                    <a:cubicBezTo>
                      <a:pt x="236" y="1678"/>
                      <a:pt x="274" y="1753"/>
                      <a:pt x="274" y="1753"/>
                    </a:cubicBezTo>
                    <a:cubicBezTo>
                      <a:pt x="264" y="1826"/>
                      <a:pt x="243" y="1808"/>
                      <a:pt x="266" y="1880"/>
                    </a:cubicBezTo>
                    <a:cubicBezTo>
                      <a:pt x="248" y="1936"/>
                      <a:pt x="271" y="1894"/>
                      <a:pt x="229" y="1889"/>
                    </a:cubicBezTo>
                    <a:cubicBezTo>
                      <a:pt x="213" y="1887"/>
                      <a:pt x="209" y="1946"/>
                      <a:pt x="194" y="1949"/>
                    </a:cubicBezTo>
                    <a:cubicBezTo>
                      <a:pt x="203" y="2039"/>
                      <a:pt x="195" y="2041"/>
                      <a:pt x="257" y="2103"/>
                    </a:cubicBezTo>
                    <a:cubicBezTo>
                      <a:pt x="272" y="2143"/>
                      <a:pt x="283" y="2106"/>
                      <a:pt x="294" y="2117"/>
                    </a:cubicBezTo>
                    <a:cubicBezTo>
                      <a:pt x="305" y="2128"/>
                      <a:pt x="311" y="2151"/>
                      <a:pt x="322" y="2168"/>
                    </a:cubicBezTo>
                    <a:cubicBezTo>
                      <a:pt x="331" y="2174"/>
                      <a:pt x="351" y="2214"/>
                      <a:pt x="362" y="2217"/>
                    </a:cubicBezTo>
                    <a:cubicBezTo>
                      <a:pt x="381" y="2223"/>
                      <a:pt x="450" y="2217"/>
                      <a:pt x="450" y="2217"/>
                    </a:cubicBezTo>
                    <a:cubicBezTo>
                      <a:pt x="479" y="2247"/>
                      <a:pt x="457" y="2236"/>
                      <a:pt x="480" y="2270"/>
                    </a:cubicBezTo>
                    <a:cubicBezTo>
                      <a:pt x="496" y="2291"/>
                      <a:pt x="515" y="2304"/>
                      <a:pt x="534" y="2317"/>
                    </a:cubicBezTo>
                    <a:cubicBezTo>
                      <a:pt x="553" y="2330"/>
                      <a:pt x="576" y="2329"/>
                      <a:pt x="594" y="2349"/>
                    </a:cubicBezTo>
                    <a:cubicBezTo>
                      <a:pt x="609" y="2427"/>
                      <a:pt x="580" y="2375"/>
                      <a:pt x="642" y="2437"/>
                    </a:cubicBezTo>
                    <a:cubicBezTo>
                      <a:pt x="670" y="2407"/>
                      <a:pt x="695" y="2470"/>
                      <a:pt x="706" y="2481"/>
                    </a:cubicBezTo>
                    <a:cubicBezTo>
                      <a:pt x="710" y="2486"/>
                      <a:pt x="729" y="2506"/>
                      <a:pt x="746" y="2513"/>
                    </a:cubicBezTo>
                    <a:cubicBezTo>
                      <a:pt x="763" y="2520"/>
                      <a:pt x="786" y="2514"/>
                      <a:pt x="806" y="2521"/>
                    </a:cubicBezTo>
                    <a:cubicBezTo>
                      <a:pt x="826" y="2528"/>
                      <a:pt x="836" y="2550"/>
                      <a:pt x="866" y="2553"/>
                    </a:cubicBezTo>
                    <a:cubicBezTo>
                      <a:pt x="896" y="2556"/>
                      <a:pt x="969" y="2537"/>
                      <a:pt x="986" y="2541"/>
                    </a:cubicBezTo>
                    <a:cubicBezTo>
                      <a:pt x="1003" y="2545"/>
                      <a:pt x="965" y="2562"/>
                      <a:pt x="966" y="2577"/>
                    </a:cubicBezTo>
                    <a:cubicBezTo>
                      <a:pt x="963" y="2587"/>
                      <a:pt x="970" y="2623"/>
                      <a:pt x="991" y="2633"/>
                    </a:cubicBezTo>
                    <a:cubicBezTo>
                      <a:pt x="1000" y="2637"/>
                      <a:pt x="1010" y="2626"/>
                      <a:pt x="1019" y="2623"/>
                    </a:cubicBezTo>
                    <a:cubicBezTo>
                      <a:pt x="1028" y="2614"/>
                      <a:pt x="1020" y="2576"/>
                      <a:pt x="1034" y="2561"/>
                    </a:cubicBezTo>
                    <a:cubicBezTo>
                      <a:pt x="1048" y="2546"/>
                      <a:pt x="1074" y="2529"/>
                      <a:pt x="1106" y="2533"/>
                    </a:cubicBezTo>
                    <a:cubicBezTo>
                      <a:pt x="1126" y="2547"/>
                      <a:pt x="1207" y="2569"/>
                      <a:pt x="1226" y="2585"/>
                    </a:cubicBezTo>
                    <a:cubicBezTo>
                      <a:pt x="1253" y="2607"/>
                      <a:pt x="1230" y="2635"/>
                      <a:pt x="1258" y="2657"/>
                    </a:cubicBezTo>
                    <a:cubicBezTo>
                      <a:pt x="1266" y="2663"/>
                      <a:pt x="1289" y="2701"/>
                      <a:pt x="1298" y="2705"/>
                    </a:cubicBezTo>
                    <a:cubicBezTo>
                      <a:pt x="1327" y="2717"/>
                      <a:pt x="1333" y="2705"/>
                      <a:pt x="1358" y="2721"/>
                    </a:cubicBezTo>
                    <a:cubicBezTo>
                      <a:pt x="1392" y="2688"/>
                      <a:pt x="1415" y="2711"/>
                      <a:pt x="1455" y="2688"/>
                    </a:cubicBezTo>
                    <a:cubicBezTo>
                      <a:pt x="1466" y="2657"/>
                      <a:pt x="1462" y="2656"/>
                      <a:pt x="1522" y="2637"/>
                    </a:cubicBezTo>
                    <a:cubicBezTo>
                      <a:pt x="1550" y="2631"/>
                      <a:pt x="1607" y="2605"/>
                      <a:pt x="1642" y="2609"/>
                    </a:cubicBezTo>
                    <a:cubicBezTo>
                      <a:pt x="1677" y="2613"/>
                      <a:pt x="1706" y="2661"/>
                      <a:pt x="1730" y="2661"/>
                    </a:cubicBezTo>
                    <a:cubicBezTo>
                      <a:pt x="1750" y="2660"/>
                      <a:pt x="1766" y="2593"/>
                      <a:pt x="1786" y="2609"/>
                    </a:cubicBezTo>
                    <a:cubicBezTo>
                      <a:pt x="1822" y="2620"/>
                      <a:pt x="1804" y="2668"/>
                      <a:pt x="1836" y="2688"/>
                    </a:cubicBezTo>
                    <a:cubicBezTo>
                      <a:pt x="1856" y="2744"/>
                      <a:pt x="1885" y="2761"/>
                      <a:pt x="1850" y="2813"/>
                    </a:cubicBezTo>
                    <a:cubicBezTo>
                      <a:pt x="1838" y="2851"/>
                      <a:pt x="1832" y="2869"/>
                      <a:pt x="1794" y="2881"/>
                    </a:cubicBezTo>
                    <a:cubicBezTo>
                      <a:pt x="1775" y="2908"/>
                      <a:pt x="1747" y="2948"/>
                      <a:pt x="1738" y="2977"/>
                    </a:cubicBezTo>
                    <a:cubicBezTo>
                      <a:pt x="1730" y="2999"/>
                      <a:pt x="1723" y="3046"/>
                      <a:pt x="1738" y="3057"/>
                    </a:cubicBezTo>
                    <a:cubicBezTo>
                      <a:pt x="1753" y="3068"/>
                      <a:pt x="1808" y="3030"/>
                      <a:pt x="1827" y="3041"/>
                    </a:cubicBezTo>
                    <a:cubicBezTo>
                      <a:pt x="1838" y="3076"/>
                      <a:pt x="1829" y="3095"/>
                      <a:pt x="1850" y="3125"/>
                    </a:cubicBezTo>
                    <a:cubicBezTo>
                      <a:pt x="1860" y="3145"/>
                      <a:pt x="1914" y="3144"/>
                      <a:pt x="1918" y="3153"/>
                    </a:cubicBezTo>
                    <a:cubicBezTo>
                      <a:pt x="1922" y="3162"/>
                      <a:pt x="1880" y="3165"/>
                      <a:pt x="1874" y="3177"/>
                    </a:cubicBezTo>
                    <a:cubicBezTo>
                      <a:pt x="1868" y="3189"/>
                      <a:pt x="1872" y="3217"/>
                      <a:pt x="1883" y="3227"/>
                    </a:cubicBezTo>
                    <a:cubicBezTo>
                      <a:pt x="1888" y="3250"/>
                      <a:pt x="1927" y="3225"/>
                      <a:pt x="1938" y="3237"/>
                    </a:cubicBezTo>
                    <a:cubicBezTo>
                      <a:pt x="1949" y="3249"/>
                      <a:pt x="1935" y="3289"/>
                      <a:pt x="1950" y="3297"/>
                    </a:cubicBezTo>
                    <a:cubicBezTo>
                      <a:pt x="1965" y="3305"/>
                      <a:pt x="2010" y="3283"/>
                      <a:pt x="2030" y="3285"/>
                    </a:cubicBezTo>
                    <a:cubicBezTo>
                      <a:pt x="2050" y="3287"/>
                      <a:pt x="2056" y="3304"/>
                      <a:pt x="2069" y="3311"/>
                    </a:cubicBezTo>
                    <a:cubicBezTo>
                      <a:pt x="2081" y="3317"/>
                      <a:pt x="2092" y="3331"/>
                      <a:pt x="2106" y="3329"/>
                    </a:cubicBezTo>
                    <a:cubicBezTo>
                      <a:pt x="2149" y="3322"/>
                      <a:pt x="2111" y="3281"/>
                      <a:pt x="2106" y="3274"/>
                    </a:cubicBezTo>
                    <a:cubicBezTo>
                      <a:pt x="2120" y="3217"/>
                      <a:pt x="2135" y="3206"/>
                      <a:pt x="2190" y="3193"/>
                    </a:cubicBezTo>
                    <a:cubicBezTo>
                      <a:pt x="2225" y="3178"/>
                      <a:pt x="2265" y="3210"/>
                      <a:pt x="2306" y="3201"/>
                    </a:cubicBezTo>
                    <a:cubicBezTo>
                      <a:pt x="2332" y="3196"/>
                      <a:pt x="2331" y="3168"/>
                      <a:pt x="2346" y="3165"/>
                    </a:cubicBezTo>
                    <a:cubicBezTo>
                      <a:pt x="2361" y="3162"/>
                      <a:pt x="2379" y="3185"/>
                      <a:pt x="2394" y="3181"/>
                    </a:cubicBezTo>
                    <a:cubicBezTo>
                      <a:pt x="2409" y="3177"/>
                      <a:pt x="2419" y="3146"/>
                      <a:pt x="2434" y="3141"/>
                    </a:cubicBezTo>
                    <a:cubicBezTo>
                      <a:pt x="2439" y="3138"/>
                      <a:pt x="2475" y="3147"/>
                      <a:pt x="2487" y="3153"/>
                    </a:cubicBezTo>
                    <a:cubicBezTo>
                      <a:pt x="2496" y="3157"/>
                      <a:pt x="2492" y="3172"/>
                      <a:pt x="2496" y="3181"/>
                    </a:cubicBezTo>
                    <a:cubicBezTo>
                      <a:pt x="2501" y="3191"/>
                      <a:pt x="2538" y="3166"/>
                      <a:pt x="2546" y="3173"/>
                    </a:cubicBezTo>
                    <a:cubicBezTo>
                      <a:pt x="2563" y="3188"/>
                      <a:pt x="2550" y="3229"/>
                      <a:pt x="2550" y="3229"/>
                    </a:cubicBezTo>
                    <a:cubicBezTo>
                      <a:pt x="2572" y="3262"/>
                      <a:pt x="2644" y="3297"/>
                      <a:pt x="2682" y="3309"/>
                    </a:cubicBezTo>
                    <a:cubicBezTo>
                      <a:pt x="2711" y="3318"/>
                      <a:pt x="2749" y="3276"/>
                      <a:pt x="2770" y="3277"/>
                    </a:cubicBezTo>
                    <a:cubicBezTo>
                      <a:pt x="2791" y="3278"/>
                      <a:pt x="2793" y="3312"/>
                      <a:pt x="2806" y="3317"/>
                    </a:cubicBezTo>
                    <a:cubicBezTo>
                      <a:pt x="2818" y="3322"/>
                      <a:pt x="2845" y="3293"/>
                      <a:pt x="2850" y="3305"/>
                    </a:cubicBezTo>
                    <a:cubicBezTo>
                      <a:pt x="2862" y="3313"/>
                      <a:pt x="2847" y="3357"/>
                      <a:pt x="2858" y="3373"/>
                    </a:cubicBezTo>
                    <a:cubicBezTo>
                      <a:pt x="2863" y="3390"/>
                      <a:pt x="2868" y="3404"/>
                      <a:pt x="2882" y="3409"/>
                    </a:cubicBezTo>
                    <a:cubicBezTo>
                      <a:pt x="2896" y="3414"/>
                      <a:pt x="2935" y="3414"/>
                      <a:pt x="2942" y="3401"/>
                    </a:cubicBezTo>
                    <a:cubicBezTo>
                      <a:pt x="2974" y="3379"/>
                      <a:pt x="2917" y="3369"/>
                      <a:pt x="2926" y="3333"/>
                    </a:cubicBezTo>
                    <a:cubicBezTo>
                      <a:pt x="2930" y="3318"/>
                      <a:pt x="2946" y="3317"/>
                      <a:pt x="2960" y="3311"/>
                    </a:cubicBezTo>
                    <a:cubicBezTo>
                      <a:pt x="2997" y="3295"/>
                      <a:pt x="3041" y="3305"/>
                      <a:pt x="3081" y="3302"/>
                    </a:cubicBezTo>
                    <a:cubicBezTo>
                      <a:pt x="3090" y="3296"/>
                      <a:pt x="3095" y="3249"/>
                      <a:pt x="3106" y="3245"/>
                    </a:cubicBezTo>
                    <a:cubicBezTo>
                      <a:pt x="3121" y="3239"/>
                      <a:pt x="3153" y="3263"/>
                      <a:pt x="3166" y="3253"/>
                    </a:cubicBezTo>
                    <a:cubicBezTo>
                      <a:pt x="3184" y="3239"/>
                      <a:pt x="3173" y="3228"/>
                      <a:pt x="3193" y="3218"/>
                    </a:cubicBezTo>
                    <a:cubicBezTo>
                      <a:pt x="3205" y="3212"/>
                      <a:pt x="3218" y="3205"/>
                      <a:pt x="3230" y="3199"/>
                    </a:cubicBezTo>
                    <a:cubicBezTo>
                      <a:pt x="3242" y="3190"/>
                      <a:pt x="3249" y="3235"/>
                      <a:pt x="3266" y="3229"/>
                    </a:cubicBezTo>
                    <a:cubicBezTo>
                      <a:pt x="3290" y="3233"/>
                      <a:pt x="3297" y="3169"/>
                      <a:pt x="3390" y="3169"/>
                    </a:cubicBezTo>
                    <a:cubicBezTo>
                      <a:pt x="3442" y="3169"/>
                      <a:pt x="3441" y="3152"/>
                      <a:pt x="3490" y="3134"/>
                    </a:cubicBezTo>
                    <a:cubicBezTo>
                      <a:pt x="3493" y="3119"/>
                      <a:pt x="3489" y="3100"/>
                      <a:pt x="3499" y="3088"/>
                    </a:cubicBezTo>
                    <a:cubicBezTo>
                      <a:pt x="3513" y="3071"/>
                      <a:pt x="3545" y="3037"/>
                      <a:pt x="3566" y="3029"/>
                    </a:cubicBezTo>
                    <a:cubicBezTo>
                      <a:pt x="3582" y="3017"/>
                      <a:pt x="3592" y="3063"/>
                      <a:pt x="3602" y="3057"/>
                    </a:cubicBezTo>
                    <a:cubicBezTo>
                      <a:pt x="3612" y="3051"/>
                      <a:pt x="3621" y="3010"/>
                      <a:pt x="3629" y="2995"/>
                    </a:cubicBezTo>
                    <a:cubicBezTo>
                      <a:pt x="3635" y="2986"/>
                      <a:pt x="3643" y="2977"/>
                      <a:pt x="3648" y="2967"/>
                    </a:cubicBezTo>
                    <a:cubicBezTo>
                      <a:pt x="3652" y="2958"/>
                      <a:pt x="3648" y="2944"/>
                      <a:pt x="3657" y="2939"/>
                    </a:cubicBezTo>
                    <a:cubicBezTo>
                      <a:pt x="3682" y="2925"/>
                      <a:pt x="3731" y="2866"/>
                      <a:pt x="3758" y="2857"/>
                    </a:cubicBezTo>
                    <a:cubicBezTo>
                      <a:pt x="3804" y="2785"/>
                      <a:pt x="3702" y="2745"/>
                      <a:pt x="3802" y="2681"/>
                    </a:cubicBezTo>
                    <a:cubicBezTo>
                      <a:pt x="3808" y="2672"/>
                      <a:pt x="3845" y="2640"/>
                      <a:pt x="3846" y="2629"/>
                    </a:cubicBezTo>
                    <a:cubicBezTo>
                      <a:pt x="3847" y="2618"/>
                      <a:pt x="3805" y="2584"/>
                      <a:pt x="3826" y="2569"/>
                    </a:cubicBezTo>
                    <a:cubicBezTo>
                      <a:pt x="3842" y="2558"/>
                      <a:pt x="3910" y="2545"/>
                      <a:pt x="3910" y="2545"/>
                    </a:cubicBezTo>
                    <a:cubicBezTo>
                      <a:pt x="3948" y="2507"/>
                      <a:pt x="3877" y="2544"/>
                      <a:pt x="3894" y="2497"/>
                    </a:cubicBezTo>
                    <a:cubicBezTo>
                      <a:pt x="3891" y="2485"/>
                      <a:pt x="3921" y="2450"/>
                      <a:pt x="3917" y="2438"/>
                    </a:cubicBezTo>
                    <a:cubicBezTo>
                      <a:pt x="3914" y="2429"/>
                      <a:pt x="3905" y="2419"/>
                      <a:pt x="3908" y="2410"/>
                    </a:cubicBezTo>
                    <a:cubicBezTo>
                      <a:pt x="3912" y="2398"/>
                      <a:pt x="3928" y="2392"/>
                      <a:pt x="3936" y="2382"/>
                    </a:cubicBezTo>
                    <a:cubicBezTo>
                      <a:pt x="3918" y="2365"/>
                      <a:pt x="3899" y="2346"/>
                      <a:pt x="3880" y="2335"/>
                    </a:cubicBezTo>
                    <a:cubicBezTo>
                      <a:pt x="3861" y="2329"/>
                      <a:pt x="3824" y="2317"/>
                      <a:pt x="3824" y="2317"/>
                    </a:cubicBezTo>
                    <a:cubicBezTo>
                      <a:pt x="3856" y="2295"/>
                      <a:pt x="3868" y="2279"/>
                      <a:pt x="3880" y="2242"/>
                    </a:cubicBezTo>
                    <a:cubicBezTo>
                      <a:pt x="3874" y="2227"/>
                      <a:pt x="3873" y="2209"/>
                      <a:pt x="3862" y="2196"/>
                    </a:cubicBezTo>
                    <a:cubicBezTo>
                      <a:pt x="3838" y="2168"/>
                      <a:pt x="3796" y="2216"/>
                      <a:pt x="3871" y="2159"/>
                    </a:cubicBezTo>
                    <a:cubicBezTo>
                      <a:pt x="3845" y="2124"/>
                      <a:pt x="3823" y="2099"/>
                      <a:pt x="3787" y="2075"/>
                    </a:cubicBezTo>
                    <a:cubicBezTo>
                      <a:pt x="3762" y="2037"/>
                      <a:pt x="3789" y="2027"/>
                      <a:pt x="3750" y="2001"/>
                    </a:cubicBezTo>
                    <a:cubicBezTo>
                      <a:pt x="3739" y="1971"/>
                      <a:pt x="3723" y="1954"/>
                      <a:pt x="3710" y="1925"/>
                    </a:cubicBezTo>
                    <a:cubicBezTo>
                      <a:pt x="3703" y="1910"/>
                      <a:pt x="3643" y="1889"/>
                      <a:pt x="3630" y="1885"/>
                    </a:cubicBezTo>
                    <a:cubicBezTo>
                      <a:pt x="3620" y="1866"/>
                      <a:pt x="3658" y="1828"/>
                      <a:pt x="3670" y="1801"/>
                    </a:cubicBezTo>
                    <a:cubicBezTo>
                      <a:pt x="3682" y="1774"/>
                      <a:pt x="3681" y="1744"/>
                      <a:pt x="3704" y="1722"/>
                    </a:cubicBezTo>
                    <a:cubicBezTo>
                      <a:pt x="3708" y="1716"/>
                      <a:pt x="3796" y="1672"/>
                      <a:pt x="3806" y="1669"/>
                    </a:cubicBezTo>
                    <a:cubicBezTo>
                      <a:pt x="3837" y="1661"/>
                      <a:pt x="3862" y="1657"/>
                      <a:pt x="3862" y="1657"/>
                    </a:cubicBezTo>
                    <a:cubicBezTo>
                      <a:pt x="3859" y="1642"/>
                      <a:pt x="3863" y="1622"/>
                      <a:pt x="3852" y="1611"/>
                    </a:cubicBezTo>
                    <a:cubicBezTo>
                      <a:pt x="3838" y="1597"/>
                      <a:pt x="3813" y="1602"/>
                      <a:pt x="3797" y="1592"/>
                    </a:cubicBezTo>
                    <a:cubicBezTo>
                      <a:pt x="3788" y="1586"/>
                      <a:pt x="3779" y="1579"/>
                      <a:pt x="3769" y="1574"/>
                    </a:cubicBezTo>
                    <a:cubicBezTo>
                      <a:pt x="3760" y="1570"/>
                      <a:pt x="3750" y="1567"/>
                      <a:pt x="3741" y="1564"/>
                    </a:cubicBezTo>
                    <a:cubicBezTo>
                      <a:pt x="3700" y="1568"/>
                      <a:pt x="3687" y="1560"/>
                      <a:pt x="3658" y="1589"/>
                    </a:cubicBezTo>
                    <a:cubicBezTo>
                      <a:pt x="3651" y="1596"/>
                      <a:pt x="3624" y="1625"/>
                      <a:pt x="3618" y="1633"/>
                    </a:cubicBezTo>
                    <a:cubicBezTo>
                      <a:pt x="3611" y="1642"/>
                      <a:pt x="3567" y="1647"/>
                      <a:pt x="3558" y="1653"/>
                    </a:cubicBezTo>
                    <a:cubicBezTo>
                      <a:pt x="3550" y="1649"/>
                      <a:pt x="3579" y="1606"/>
                      <a:pt x="3562" y="1589"/>
                    </a:cubicBezTo>
                    <a:cubicBezTo>
                      <a:pt x="3545" y="1572"/>
                      <a:pt x="3482" y="1565"/>
                      <a:pt x="3458" y="1549"/>
                    </a:cubicBezTo>
                    <a:cubicBezTo>
                      <a:pt x="3468" y="1519"/>
                      <a:pt x="3385" y="1507"/>
                      <a:pt x="3418" y="1493"/>
                    </a:cubicBezTo>
                    <a:cubicBezTo>
                      <a:pt x="3436" y="1485"/>
                      <a:pt x="3538" y="1477"/>
                      <a:pt x="3538" y="1477"/>
                    </a:cubicBezTo>
                    <a:cubicBezTo>
                      <a:pt x="3562" y="1440"/>
                      <a:pt x="3526" y="1441"/>
                      <a:pt x="3564" y="1416"/>
                    </a:cubicBezTo>
                    <a:cubicBezTo>
                      <a:pt x="3579" y="1375"/>
                      <a:pt x="3596" y="1382"/>
                      <a:pt x="3629" y="1351"/>
                    </a:cubicBezTo>
                    <a:cubicBezTo>
                      <a:pt x="3650" y="1332"/>
                      <a:pt x="3652" y="1285"/>
                      <a:pt x="3670" y="1277"/>
                    </a:cubicBezTo>
                    <a:cubicBezTo>
                      <a:pt x="3688" y="1269"/>
                      <a:pt x="3727" y="1284"/>
                      <a:pt x="3734" y="1301"/>
                    </a:cubicBezTo>
                    <a:cubicBezTo>
                      <a:pt x="3746" y="1316"/>
                      <a:pt x="3712" y="1359"/>
                      <a:pt x="3714" y="1377"/>
                    </a:cubicBezTo>
                    <a:cubicBezTo>
                      <a:pt x="3716" y="1395"/>
                      <a:pt x="3748" y="1393"/>
                      <a:pt x="3746" y="1409"/>
                    </a:cubicBezTo>
                    <a:cubicBezTo>
                      <a:pt x="3745" y="1419"/>
                      <a:pt x="3700" y="1462"/>
                      <a:pt x="3704" y="1471"/>
                    </a:cubicBezTo>
                    <a:cubicBezTo>
                      <a:pt x="3708" y="1481"/>
                      <a:pt x="3723" y="1484"/>
                      <a:pt x="3732" y="1490"/>
                    </a:cubicBezTo>
                    <a:cubicBezTo>
                      <a:pt x="3762" y="1469"/>
                      <a:pt x="3767" y="1428"/>
                      <a:pt x="3802" y="1417"/>
                    </a:cubicBezTo>
                    <a:cubicBezTo>
                      <a:pt x="3818" y="1396"/>
                      <a:pt x="3820" y="1404"/>
                      <a:pt x="3838" y="1393"/>
                    </a:cubicBezTo>
                    <a:cubicBezTo>
                      <a:pt x="3850" y="1382"/>
                      <a:pt x="3854" y="1362"/>
                      <a:pt x="3874" y="1353"/>
                    </a:cubicBezTo>
                    <a:cubicBezTo>
                      <a:pt x="3903" y="1343"/>
                      <a:pt x="3938" y="1371"/>
                      <a:pt x="3958" y="1341"/>
                    </a:cubicBezTo>
                    <a:cubicBezTo>
                      <a:pt x="3981" y="1307"/>
                      <a:pt x="3938" y="1268"/>
                      <a:pt x="3986" y="1241"/>
                    </a:cubicBezTo>
                    <a:cubicBezTo>
                      <a:pt x="4003" y="1231"/>
                      <a:pt x="4046" y="1213"/>
                      <a:pt x="4046" y="1213"/>
                    </a:cubicBezTo>
                    <a:cubicBezTo>
                      <a:pt x="4058" y="1195"/>
                      <a:pt x="4067" y="1144"/>
                      <a:pt x="4086" y="1133"/>
                    </a:cubicBezTo>
                    <a:cubicBezTo>
                      <a:pt x="4097" y="1116"/>
                      <a:pt x="4107" y="1140"/>
                      <a:pt x="4122" y="1141"/>
                    </a:cubicBezTo>
                    <a:cubicBezTo>
                      <a:pt x="4137" y="1142"/>
                      <a:pt x="4165" y="1141"/>
                      <a:pt x="4177" y="1137"/>
                    </a:cubicBezTo>
                    <a:cubicBezTo>
                      <a:pt x="4192" y="1095"/>
                      <a:pt x="4207" y="1159"/>
                      <a:pt x="4194" y="1117"/>
                    </a:cubicBezTo>
                    <a:cubicBezTo>
                      <a:pt x="4199" y="1109"/>
                      <a:pt x="4168" y="1080"/>
                      <a:pt x="4170" y="1069"/>
                    </a:cubicBezTo>
                    <a:cubicBezTo>
                      <a:pt x="4172" y="1058"/>
                      <a:pt x="4196" y="1056"/>
                      <a:pt x="4206" y="1053"/>
                    </a:cubicBezTo>
                    <a:cubicBezTo>
                      <a:pt x="4213" y="1062"/>
                      <a:pt x="4224" y="1047"/>
                      <a:pt x="4233" y="1053"/>
                    </a:cubicBezTo>
                    <a:cubicBezTo>
                      <a:pt x="4276" y="990"/>
                      <a:pt x="4263" y="1019"/>
                      <a:pt x="4280" y="970"/>
                    </a:cubicBezTo>
                    <a:cubicBezTo>
                      <a:pt x="4328" y="982"/>
                      <a:pt x="4300" y="1024"/>
                      <a:pt x="4342" y="997"/>
                    </a:cubicBezTo>
                    <a:cubicBezTo>
                      <a:pt x="4355" y="994"/>
                      <a:pt x="4336" y="971"/>
                      <a:pt x="4338" y="953"/>
                    </a:cubicBezTo>
                    <a:cubicBezTo>
                      <a:pt x="4340" y="935"/>
                      <a:pt x="4357" y="921"/>
                      <a:pt x="4354" y="886"/>
                    </a:cubicBezTo>
                    <a:cubicBezTo>
                      <a:pt x="4363" y="821"/>
                      <a:pt x="4355" y="799"/>
                      <a:pt x="4318" y="745"/>
                    </a:cubicBezTo>
                    <a:cubicBezTo>
                      <a:pt x="4335" y="692"/>
                      <a:pt x="4383" y="704"/>
                      <a:pt x="4430" y="689"/>
                    </a:cubicBezTo>
                    <a:cubicBezTo>
                      <a:pt x="4433" y="667"/>
                      <a:pt x="4428" y="639"/>
                      <a:pt x="4428" y="617"/>
                    </a:cubicBezTo>
                    <a:cubicBezTo>
                      <a:pt x="4428" y="607"/>
                      <a:pt x="4446" y="595"/>
                      <a:pt x="4446" y="585"/>
                    </a:cubicBezTo>
                    <a:cubicBezTo>
                      <a:pt x="4446" y="547"/>
                      <a:pt x="4422" y="545"/>
                      <a:pt x="4446" y="521"/>
                    </a:cubicBezTo>
                    <a:cubicBezTo>
                      <a:pt x="4452" y="496"/>
                      <a:pt x="4443" y="474"/>
                      <a:pt x="4442" y="441"/>
                    </a:cubicBezTo>
                    <a:cubicBezTo>
                      <a:pt x="4441" y="408"/>
                      <a:pt x="4453" y="335"/>
                      <a:pt x="4438" y="321"/>
                    </a:cubicBezTo>
                    <a:cubicBezTo>
                      <a:pt x="4423" y="307"/>
                      <a:pt x="4371" y="346"/>
                      <a:pt x="4354" y="356"/>
                    </a:cubicBezTo>
                    <a:cubicBezTo>
                      <a:pt x="4348" y="365"/>
                      <a:pt x="4343" y="376"/>
                      <a:pt x="4335" y="384"/>
                    </a:cubicBezTo>
                    <a:cubicBezTo>
                      <a:pt x="4318" y="399"/>
                      <a:pt x="4280" y="422"/>
                      <a:pt x="4280" y="422"/>
                    </a:cubicBezTo>
                    <a:cubicBezTo>
                      <a:pt x="4264" y="427"/>
                      <a:pt x="4240" y="435"/>
                      <a:pt x="4226" y="433"/>
                    </a:cubicBezTo>
                    <a:cubicBezTo>
                      <a:pt x="4212" y="431"/>
                      <a:pt x="4202" y="420"/>
                      <a:pt x="4196" y="412"/>
                    </a:cubicBezTo>
                    <a:cubicBezTo>
                      <a:pt x="4187" y="408"/>
                      <a:pt x="4193" y="392"/>
                      <a:pt x="4187" y="384"/>
                    </a:cubicBezTo>
                    <a:cubicBezTo>
                      <a:pt x="4180" y="375"/>
                      <a:pt x="4169" y="370"/>
                      <a:pt x="4159" y="366"/>
                    </a:cubicBezTo>
                    <a:cubicBezTo>
                      <a:pt x="4105" y="342"/>
                      <a:pt x="4086" y="337"/>
                      <a:pt x="4038" y="301"/>
                    </a:cubicBezTo>
                    <a:cubicBezTo>
                      <a:pt x="4033" y="302"/>
                      <a:pt x="3962" y="345"/>
                      <a:pt x="3942" y="325"/>
                    </a:cubicBezTo>
                    <a:cubicBezTo>
                      <a:pt x="3935" y="318"/>
                      <a:pt x="3903" y="262"/>
                      <a:pt x="3898" y="253"/>
                    </a:cubicBezTo>
                    <a:cubicBezTo>
                      <a:pt x="3874" y="210"/>
                      <a:pt x="3888" y="194"/>
                      <a:pt x="3843" y="180"/>
                    </a:cubicBezTo>
                    <a:cubicBezTo>
                      <a:pt x="3814" y="136"/>
                      <a:pt x="3806" y="102"/>
                      <a:pt x="3759" y="87"/>
                    </a:cubicBezTo>
                    <a:cubicBezTo>
                      <a:pt x="3747" y="68"/>
                      <a:pt x="3734" y="50"/>
                      <a:pt x="3722" y="31"/>
                    </a:cubicBezTo>
                    <a:cubicBezTo>
                      <a:pt x="3717" y="23"/>
                      <a:pt x="3720" y="10"/>
                      <a:pt x="3713" y="3"/>
                    </a:cubicBezTo>
                    <a:cubicBezTo>
                      <a:pt x="3710" y="0"/>
                      <a:pt x="3707" y="10"/>
                      <a:pt x="3704" y="13"/>
                    </a:cubicBezTo>
                    <a:close/>
                  </a:path>
                </a:pathLst>
              </a:custGeom>
              <a:gradFill rotWithShape="0">
                <a:gsLst>
                  <a:gs pos="0">
                    <a:srgbClr val="0099CC">
                      <a:gamma/>
                      <a:shade val="86275"/>
                      <a:invGamma/>
                    </a:srgbClr>
                  </a:gs>
                  <a:gs pos="100000">
                    <a:srgbClr val="0099CC"/>
                  </a:gs>
                </a:gsLst>
                <a:lin ang="2700000" scaled="1"/>
              </a:gradFill>
              <a:ln w="9525">
                <a:noFill/>
                <a:round/>
              </a:ln>
              <a:effectLst>
                <a:outerShdw dist="17961" dir="2700000" algn="ctr" rotWithShape="0">
                  <a:srgbClr val="336699"/>
                </a:outerShdw>
              </a:effectLst>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1" name="未知"/>
              <p:cNvSpPr/>
              <p:nvPr/>
            </p:nvSpPr>
            <p:spPr bwMode="auto">
              <a:xfrm>
                <a:off x="2744" y="3416"/>
                <a:ext cx="248" cy="195"/>
              </a:xfrm>
              <a:custGeom>
                <a:avLst/>
                <a:gdLst/>
                <a:ahLst/>
                <a:cxnLst>
                  <a:cxn ang="0">
                    <a:pos x="231" y="9"/>
                  </a:cxn>
                  <a:cxn ang="0">
                    <a:pos x="135" y="13"/>
                  </a:cxn>
                  <a:cxn ang="0">
                    <a:pos x="71" y="29"/>
                  </a:cxn>
                  <a:cxn ang="0">
                    <a:pos x="31" y="63"/>
                  </a:cxn>
                  <a:cxn ang="0">
                    <a:pos x="6" y="104"/>
                  </a:cxn>
                  <a:cxn ang="0">
                    <a:pos x="35" y="177"/>
                  </a:cxn>
                  <a:cxn ang="0">
                    <a:pos x="97" y="194"/>
                  </a:cxn>
                  <a:cxn ang="0">
                    <a:pos x="155" y="170"/>
                  </a:cxn>
                  <a:cxn ang="0">
                    <a:pos x="196" y="129"/>
                  </a:cxn>
                  <a:cxn ang="0">
                    <a:pos x="237" y="71"/>
                  </a:cxn>
                  <a:cxn ang="0">
                    <a:pos x="231" y="9"/>
                  </a:cxn>
                </a:cxnLst>
                <a:rect l="0" t="0" r="r" b="b"/>
                <a:pathLst>
                  <a:path w="249" h="195">
                    <a:moveTo>
                      <a:pt x="231" y="9"/>
                    </a:moveTo>
                    <a:cubicBezTo>
                      <a:pt x="194" y="3"/>
                      <a:pt x="171" y="24"/>
                      <a:pt x="135" y="13"/>
                    </a:cubicBezTo>
                    <a:cubicBezTo>
                      <a:pt x="92" y="21"/>
                      <a:pt x="99" y="0"/>
                      <a:pt x="71" y="29"/>
                    </a:cubicBezTo>
                    <a:cubicBezTo>
                      <a:pt x="48" y="98"/>
                      <a:pt x="66" y="5"/>
                      <a:pt x="31" y="63"/>
                    </a:cubicBezTo>
                    <a:cubicBezTo>
                      <a:pt x="0" y="115"/>
                      <a:pt x="47" y="65"/>
                      <a:pt x="6" y="104"/>
                    </a:cubicBezTo>
                    <a:cubicBezTo>
                      <a:pt x="9" y="122"/>
                      <a:pt x="20" y="162"/>
                      <a:pt x="35" y="177"/>
                    </a:cubicBezTo>
                    <a:cubicBezTo>
                      <a:pt x="50" y="192"/>
                      <a:pt x="77" y="195"/>
                      <a:pt x="97" y="194"/>
                    </a:cubicBezTo>
                    <a:cubicBezTo>
                      <a:pt x="143" y="185"/>
                      <a:pt x="129" y="195"/>
                      <a:pt x="155" y="170"/>
                    </a:cubicBezTo>
                    <a:cubicBezTo>
                      <a:pt x="169" y="156"/>
                      <a:pt x="196" y="129"/>
                      <a:pt x="196" y="129"/>
                    </a:cubicBezTo>
                    <a:cubicBezTo>
                      <a:pt x="215" y="71"/>
                      <a:pt x="195" y="84"/>
                      <a:pt x="237" y="71"/>
                    </a:cubicBezTo>
                    <a:cubicBezTo>
                      <a:pt x="249" y="33"/>
                      <a:pt x="241" y="59"/>
                      <a:pt x="231" y="9"/>
                    </a:cubicBezTo>
                    <a:close/>
                  </a:path>
                </a:pathLst>
              </a:custGeom>
              <a:gradFill rotWithShape="0">
                <a:gsLst>
                  <a:gs pos="0">
                    <a:srgbClr val="0099CC">
                      <a:gamma/>
                      <a:shade val="86275"/>
                      <a:invGamma/>
                    </a:srgbClr>
                  </a:gs>
                  <a:gs pos="100000">
                    <a:srgbClr val="0099CC"/>
                  </a:gs>
                </a:gsLst>
                <a:lin ang="2700000" scaled="1"/>
              </a:gradFill>
              <a:ln w="9525">
                <a:noFill/>
                <a:round/>
              </a:ln>
              <a:effectLst>
                <a:outerShdw dist="17961" dir="2700000" algn="ctr" rotWithShape="0">
                  <a:srgbClr val="336699"/>
                </a:outerShdw>
              </a:effectLst>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2" name="未知"/>
              <p:cNvSpPr/>
              <p:nvPr/>
            </p:nvSpPr>
            <p:spPr bwMode="auto">
              <a:xfrm>
                <a:off x="3792" y="2821"/>
                <a:ext cx="186" cy="384"/>
              </a:xfrm>
              <a:custGeom>
                <a:avLst/>
                <a:gdLst/>
                <a:ahLst/>
                <a:cxnLst>
                  <a:cxn ang="0">
                    <a:pos x="118" y="0"/>
                  </a:cxn>
                  <a:cxn ang="0">
                    <a:pos x="50" y="116"/>
                  </a:cxn>
                  <a:cxn ang="0">
                    <a:pos x="27" y="279"/>
                  </a:cxn>
                  <a:cxn ang="0">
                    <a:pos x="68" y="320"/>
                  </a:cxn>
                  <a:cxn ang="0">
                    <a:pos x="86" y="364"/>
                  </a:cxn>
                  <a:cxn ang="0">
                    <a:pos x="110" y="376"/>
                  </a:cxn>
                  <a:cxn ang="0">
                    <a:pos x="114" y="292"/>
                  </a:cxn>
                  <a:cxn ang="0">
                    <a:pos x="151" y="246"/>
                  </a:cxn>
                  <a:cxn ang="0">
                    <a:pos x="175" y="123"/>
                  </a:cxn>
                  <a:cxn ang="0">
                    <a:pos x="118" y="0"/>
                  </a:cxn>
                </a:cxnLst>
                <a:rect l="0" t="0" r="r" b="b"/>
                <a:pathLst>
                  <a:path w="186" h="384">
                    <a:moveTo>
                      <a:pt x="118" y="0"/>
                    </a:moveTo>
                    <a:cubicBezTo>
                      <a:pt x="88" y="28"/>
                      <a:pt x="80" y="88"/>
                      <a:pt x="50" y="116"/>
                    </a:cubicBezTo>
                    <a:cubicBezTo>
                      <a:pt x="26" y="189"/>
                      <a:pt x="0" y="178"/>
                      <a:pt x="27" y="279"/>
                    </a:cubicBezTo>
                    <a:cubicBezTo>
                      <a:pt x="32" y="298"/>
                      <a:pt x="54" y="306"/>
                      <a:pt x="68" y="320"/>
                    </a:cubicBezTo>
                    <a:cubicBezTo>
                      <a:pt x="74" y="326"/>
                      <a:pt x="86" y="364"/>
                      <a:pt x="86" y="364"/>
                    </a:cubicBezTo>
                    <a:cubicBezTo>
                      <a:pt x="94" y="373"/>
                      <a:pt x="105" y="384"/>
                      <a:pt x="110" y="376"/>
                    </a:cubicBezTo>
                    <a:cubicBezTo>
                      <a:pt x="116" y="369"/>
                      <a:pt x="107" y="314"/>
                      <a:pt x="114" y="292"/>
                    </a:cubicBezTo>
                    <a:cubicBezTo>
                      <a:pt x="121" y="270"/>
                      <a:pt x="141" y="274"/>
                      <a:pt x="151" y="246"/>
                    </a:cubicBezTo>
                    <a:cubicBezTo>
                      <a:pt x="164" y="206"/>
                      <a:pt x="162" y="164"/>
                      <a:pt x="175" y="123"/>
                    </a:cubicBezTo>
                    <a:cubicBezTo>
                      <a:pt x="169" y="50"/>
                      <a:pt x="186" y="16"/>
                      <a:pt x="118" y="0"/>
                    </a:cubicBezTo>
                    <a:close/>
                  </a:path>
                </a:pathLst>
              </a:custGeom>
              <a:gradFill rotWithShape="0">
                <a:gsLst>
                  <a:gs pos="0">
                    <a:srgbClr val="0099CC">
                      <a:gamma/>
                      <a:shade val="86275"/>
                      <a:invGamma/>
                    </a:srgbClr>
                  </a:gs>
                  <a:gs pos="100000">
                    <a:srgbClr val="0099CC"/>
                  </a:gs>
                </a:gsLst>
                <a:lin ang="2700000" scaled="1"/>
              </a:gradFill>
              <a:ln w="9525">
                <a:noFill/>
                <a:round/>
              </a:ln>
              <a:effectLst>
                <a:outerShdw dist="17961" dir="2700000" algn="ctr" rotWithShape="0">
                  <a:srgbClr val="336699"/>
                </a:outerShdw>
              </a:effectLst>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grpSp>
        <p:sp>
          <p:nvSpPr>
            <p:cNvPr id="1163273" name="Line 9"/>
            <p:cNvSpPr>
              <a:spLocks noChangeShapeType="1"/>
            </p:cNvSpPr>
            <p:nvPr/>
          </p:nvSpPr>
          <p:spPr bwMode="auto">
            <a:xfrm>
              <a:off x="39" y="1713"/>
              <a:ext cx="4967" cy="0"/>
            </a:xfrm>
            <a:prstGeom prst="line">
              <a:avLst/>
            </a:prstGeom>
            <a:noFill/>
            <a:ln w="9525">
              <a:solidFill>
                <a:schemeClr val="bg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4" name="Line 10"/>
            <p:cNvSpPr>
              <a:spLocks noChangeShapeType="1"/>
            </p:cNvSpPr>
            <p:nvPr/>
          </p:nvSpPr>
          <p:spPr bwMode="auto">
            <a:xfrm>
              <a:off x="39" y="1689"/>
              <a:ext cx="4967" cy="0"/>
            </a:xfrm>
            <a:prstGeom prst="line">
              <a:avLst/>
            </a:prstGeom>
            <a:noFill/>
            <a:ln w="9525">
              <a:solidFill>
                <a:schemeClr val="tx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5" name="Line 11"/>
            <p:cNvSpPr>
              <a:spLocks noChangeShapeType="1"/>
            </p:cNvSpPr>
            <p:nvPr/>
          </p:nvSpPr>
          <p:spPr bwMode="auto">
            <a:xfrm>
              <a:off x="39" y="849"/>
              <a:ext cx="4967" cy="0"/>
            </a:xfrm>
            <a:prstGeom prst="line">
              <a:avLst/>
            </a:prstGeom>
            <a:noFill/>
            <a:ln w="9525">
              <a:solidFill>
                <a:schemeClr val="bg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6" name="Line 12"/>
            <p:cNvSpPr>
              <a:spLocks noChangeShapeType="1"/>
            </p:cNvSpPr>
            <p:nvPr/>
          </p:nvSpPr>
          <p:spPr bwMode="auto">
            <a:xfrm>
              <a:off x="39" y="825"/>
              <a:ext cx="4967" cy="0"/>
            </a:xfrm>
            <a:prstGeom prst="line">
              <a:avLst/>
            </a:prstGeom>
            <a:noFill/>
            <a:ln w="9525">
              <a:solidFill>
                <a:schemeClr val="tx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7" name="Line 13"/>
            <p:cNvSpPr>
              <a:spLocks noChangeShapeType="1"/>
            </p:cNvSpPr>
            <p:nvPr/>
          </p:nvSpPr>
          <p:spPr bwMode="auto">
            <a:xfrm>
              <a:off x="39" y="460"/>
              <a:ext cx="4967" cy="0"/>
            </a:xfrm>
            <a:prstGeom prst="line">
              <a:avLst/>
            </a:prstGeom>
            <a:noFill/>
            <a:ln w="9525">
              <a:solidFill>
                <a:schemeClr val="bg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8" name="Line 14"/>
            <p:cNvSpPr>
              <a:spLocks noChangeShapeType="1"/>
            </p:cNvSpPr>
            <p:nvPr/>
          </p:nvSpPr>
          <p:spPr bwMode="auto">
            <a:xfrm>
              <a:off x="39" y="436"/>
              <a:ext cx="4967" cy="0"/>
            </a:xfrm>
            <a:prstGeom prst="line">
              <a:avLst/>
            </a:prstGeom>
            <a:noFill/>
            <a:ln w="9525">
              <a:solidFill>
                <a:schemeClr val="tx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79" name="Line 15"/>
            <p:cNvSpPr>
              <a:spLocks noChangeShapeType="1"/>
            </p:cNvSpPr>
            <p:nvPr/>
          </p:nvSpPr>
          <p:spPr bwMode="auto">
            <a:xfrm>
              <a:off x="39" y="1281"/>
              <a:ext cx="4967" cy="0"/>
            </a:xfrm>
            <a:prstGeom prst="line">
              <a:avLst/>
            </a:prstGeom>
            <a:noFill/>
            <a:ln w="9525">
              <a:solidFill>
                <a:schemeClr val="bg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80" name="Line 16"/>
            <p:cNvSpPr>
              <a:spLocks noChangeShapeType="1"/>
            </p:cNvSpPr>
            <p:nvPr/>
          </p:nvSpPr>
          <p:spPr bwMode="auto">
            <a:xfrm>
              <a:off x="39" y="1257"/>
              <a:ext cx="4967" cy="0"/>
            </a:xfrm>
            <a:prstGeom prst="line">
              <a:avLst/>
            </a:prstGeom>
            <a:noFill/>
            <a:ln w="9525">
              <a:solidFill>
                <a:schemeClr val="tx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81" name="Line 17"/>
            <p:cNvSpPr>
              <a:spLocks noChangeShapeType="1"/>
            </p:cNvSpPr>
            <p:nvPr/>
          </p:nvSpPr>
          <p:spPr bwMode="auto">
            <a:xfrm>
              <a:off x="39" y="2241"/>
              <a:ext cx="4967" cy="0"/>
            </a:xfrm>
            <a:prstGeom prst="line">
              <a:avLst/>
            </a:prstGeom>
            <a:noFill/>
            <a:ln w="9525">
              <a:solidFill>
                <a:schemeClr val="bg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3282" name="Line 18"/>
            <p:cNvSpPr>
              <a:spLocks noChangeShapeType="1"/>
            </p:cNvSpPr>
            <p:nvPr/>
          </p:nvSpPr>
          <p:spPr bwMode="auto">
            <a:xfrm>
              <a:off x="39" y="2217"/>
              <a:ext cx="4967" cy="0"/>
            </a:xfrm>
            <a:prstGeom prst="line">
              <a:avLst/>
            </a:prstGeom>
            <a:noFill/>
            <a:ln w="9525">
              <a:solidFill>
                <a:schemeClr val="tx1"/>
              </a:solidFill>
              <a:round/>
            </a:ln>
          </p:spPr>
          <p:txBody>
            <a:bodyPr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grpSp>
      <p:pic>
        <p:nvPicPr>
          <p:cNvPr id="45074" name="Picture 19" descr="图片4"/>
          <p:cNvPicPr>
            <a:picLocks noChangeAspect="1"/>
          </p:cNvPicPr>
          <p:nvPr/>
        </p:nvPicPr>
        <p:blipFill>
          <a:blip r:embed="rId1"/>
          <a:stretch>
            <a:fillRect/>
          </a:stretch>
        </p:blipFill>
        <p:spPr>
          <a:xfrm>
            <a:off x="2640013" y="620713"/>
            <a:ext cx="4195762" cy="6237287"/>
          </a:xfrm>
          <a:prstGeom prst="rect">
            <a:avLst/>
          </a:prstGeom>
          <a:noFill/>
          <a:ln w="9525">
            <a:noFill/>
          </a:ln>
        </p:spPr>
      </p:pic>
      <p:sp>
        <p:nvSpPr>
          <p:cNvPr id="45076" name="AutoShape 21"/>
          <p:cNvSpPr/>
          <p:nvPr/>
        </p:nvSpPr>
        <p:spPr>
          <a:xfrm rot="10800000">
            <a:off x="7886700" y="2392045"/>
            <a:ext cx="2188845" cy="3808095"/>
          </a:xfrm>
          <a:prstGeom prst="wedgeRoundRectCallout">
            <a:avLst>
              <a:gd name="adj1" fmla="val 140005"/>
              <a:gd name="adj2" fmla="val 13894"/>
              <a:gd name="adj3" fmla="val 16667"/>
            </a:avLst>
          </a:prstGeom>
          <a:solidFill>
            <a:srgbClr val="FF00FF">
              <a:alpha val="52156"/>
            </a:srgbClr>
          </a:solidFill>
          <a:ln w="9525" cap="flat" cmpd="sng">
            <a:solidFill>
              <a:schemeClr val="tx1"/>
            </a:solidFill>
            <a:prstDash val="solid"/>
            <a:miter/>
            <a:headEnd type="none" w="med" len="med"/>
            <a:tailEnd type="none" w="med" len="med"/>
          </a:ln>
        </p:spPr>
        <p:txBody>
          <a:bodyPr rot="10800000" anchor="t" anchorCtr="0"/>
          <a:p>
            <a:pPr>
              <a:lnSpc>
                <a:spcPct val="100000"/>
              </a:lnSpc>
            </a:pPr>
            <a:r>
              <a:rPr lang="zh-CN" altLang="en-US" sz="2000" b="0" dirty="0">
                <a:solidFill>
                  <a:schemeClr val="tx1"/>
                </a:solidFill>
                <a:latin typeface="黑体" panose="02010609060101010101" charset="-122"/>
                <a:ea typeface="黑体" panose="02010609060101010101" charset="-122"/>
              </a:rPr>
              <a:t>多名签发人：每一排排两人，主办机关排在前。</a:t>
            </a:r>
            <a:endParaRPr lang="zh-CN" altLang="en-US" sz="2000" b="0" dirty="0">
              <a:solidFill>
                <a:schemeClr val="tx1"/>
              </a:solidFill>
              <a:latin typeface="黑体" panose="02010609060101010101" charset="-122"/>
              <a:ea typeface="黑体" panose="02010609060101010101" charset="-122"/>
            </a:endParaRPr>
          </a:p>
          <a:p>
            <a:pPr eaLnBrk="0" hangingPunct="0">
              <a:lnSpc>
                <a:spcPct val="100000"/>
              </a:lnSpc>
            </a:pPr>
            <a:endParaRPr lang="zh-CN" altLang="en-US" sz="2000" b="0" dirty="0">
              <a:solidFill>
                <a:schemeClr val="tx1"/>
              </a:solidFill>
              <a:latin typeface="黑体" panose="02010609060101010101" charset="-122"/>
              <a:ea typeface="黑体" panose="02010609060101010101" charset="-122"/>
            </a:endParaRPr>
          </a:p>
          <a:p>
            <a:pPr eaLnBrk="0" hangingPunct="0">
              <a:lnSpc>
                <a:spcPct val="100000"/>
              </a:lnSpc>
            </a:pPr>
            <a:r>
              <a:rPr lang="zh-CN" altLang="en-US" sz="2000" b="0" dirty="0">
                <a:solidFill>
                  <a:schemeClr val="tx1"/>
                </a:solidFill>
                <a:latin typeface="黑体" panose="02010609060101010101" charset="-122"/>
                <a:ea typeface="黑体" panose="02010609060101010101" charset="-122"/>
              </a:rPr>
              <a:t>正文中的结构层次序数</a:t>
            </a:r>
            <a:endParaRPr lang="zh-CN" altLang="en-US" sz="2000" b="0" dirty="0">
              <a:solidFill>
                <a:schemeClr val="tx1"/>
              </a:solidFill>
              <a:latin typeface="黑体" panose="02010609060101010101" charset="-122"/>
              <a:ea typeface="黑体" panose="02010609060101010101" charset="-122"/>
            </a:endParaRPr>
          </a:p>
          <a:p>
            <a:pPr eaLnBrk="0" hangingPunct="0">
              <a:lnSpc>
                <a:spcPct val="100000"/>
              </a:lnSpc>
            </a:pPr>
            <a:r>
              <a:rPr lang="zh-CN" altLang="en-US" sz="2800" b="0" dirty="0">
                <a:solidFill>
                  <a:schemeClr val="tx1"/>
                </a:solidFill>
                <a:latin typeface="黑体" panose="02010609060101010101" charset="-122"/>
                <a:ea typeface="黑体" panose="02010609060101010101" charset="-122"/>
              </a:rPr>
              <a:t>一、黑体</a:t>
            </a:r>
            <a:endParaRPr lang="zh-CN" altLang="en-US" sz="2800" b="0" dirty="0">
              <a:solidFill>
                <a:schemeClr val="tx1"/>
              </a:solidFill>
              <a:latin typeface="黑体" panose="02010609060101010101" charset="-122"/>
              <a:ea typeface="黑体" panose="02010609060101010101" charset="-122"/>
            </a:endParaRPr>
          </a:p>
          <a:p>
            <a:pPr eaLnBrk="0" hangingPunct="0">
              <a:lnSpc>
                <a:spcPct val="100000"/>
              </a:lnSpc>
            </a:pPr>
            <a:r>
              <a:rPr lang="en-US" altLang="zh-CN" sz="2800" b="0" dirty="0">
                <a:solidFill>
                  <a:schemeClr val="tx1"/>
                </a:solidFill>
                <a:latin typeface="楷体_GB2312" pitchFamily="49" charset="-122"/>
                <a:ea typeface="楷体_GB2312" pitchFamily="49" charset="-122"/>
              </a:rPr>
              <a:t>(</a:t>
            </a:r>
            <a:r>
              <a:rPr lang="zh-CN" altLang="en-US" sz="2800" b="0" dirty="0">
                <a:solidFill>
                  <a:schemeClr val="tx1"/>
                </a:solidFill>
                <a:latin typeface="楷体_GB2312" pitchFamily="49" charset="-122"/>
                <a:ea typeface="楷体_GB2312" pitchFamily="49" charset="-122"/>
              </a:rPr>
              <a:t>二</a:t>
            </a:r>
            <a:r>
              <a:rPr lang="en-US" altLang="zh-CN" sz="2800" b="0" dirty="0">
                <a:solidFill>
                  <a:schemeClr val="tx1"/>
                </a:solidFill>
                <a:latin typeface="楷体_GB2312" pitchFamily="49" charset="-122"/>
                <a:ea typeface="楷体_GB2312" pitchFamily="49" charset="-122"/>
              </a:rPr>
              <a:t>)</a:t>
            </a:r>
            <a:r>
              <a:rPr lang="zh-CN" altLang="en-US" sz="2800" b="0" dirty="0">
                <a:solidFill>
                  <a:schemeClr val="tx1"/>
                </a:solidFill>
                <a:latin typeface="楷体_GB2312" pitchFamily="49" charset="-122"/>
                <a:ea typeface="楷体_GB2312" pitchFamily="49" charset="-122"/>
              </a:rPr>
              <a:t>楷体</a:t>
            </a:r>
            <a:endParaRPr lang="zh-CN" altLang="en-US" sz="2800" b="0" dirty="0">
              <a:solidFill>
                <a:schemeClr val="tx1"/>
              </a:solidFill>
              <a:latin typeface="楷体_GB2312" pitchFamily="49" charset="-122"/>
              <a:ea typeface="楷体_GB2312" pitchFamily="49" charset="-122"/>
            </a:endParaRPr>
          </a:p>
          <a:p>
            <a:pPr eaLnBrk="0" hangingPunct="0">
              <a:lnSpc>
                <a:spcPct val="100000"/>
              </a:lnSpc>
            </a:pPr>
            <a:r>
              <a:rPr lang="en-US" altLang="zh-CN" sz="2800" b="0" dirty="0">
                <a:solidFill>
                  <a:schemeClr val="tx1"/>
                </a:solidFill>
                <a:latin typeface="仿宋_GB2312" pitchFamily="49" charset="-122"/>
                <a:ea typeface="仿宋_GB2312" pitchFamily="49" charset="-122"/>
              </a:rPr>
              <a:t>3.</a:t>
            </a:r>
            <a:r>
              <a:rPr lang="zh-CN" altLang="en-US" sz="2800" b="0" dirty="0">
                <a:solidFill>
                  <a:schemeClr val="tx1"/>
                </a:solidFill>
                <a:latin typeface="仿宋_GB2312" pitchFamily="49" charset="-122"/>
                <a:ea typeface="仿宋_GB2312" pitchFamily="49" charset="-122"/>
              </a:rPr>
              <a:t>仿宋</a:t>
            </a:r>
            <a:endParaRPr lang="zh-CN" altLang="en-US" sz="2800" b="0" dirty="0">
              <a:solidFill>
                <a:schemeClr val="tx1"/>
              </a:solidFill>
              <a:latin typeface="仿宋_GB2312" pitchFamily="49" charset="-122"/>
              <a:ea typeface="仿宋_GB2312" pitchFamily="49" charset="-122"/>
            </a:endParaRPr>
          </a:p>
          <a:p>
            <a:pPr eaLnBrk="0" hangingPunct="0">
              <a:lnSpc>
                <a:spcPct val="100000"/>
              </a:lnSpc>
            </a:pPr>
            <a:r>
              <a:rPr lang="en-US" altLang="zh-CN" sz="2800" b="0" dirty="0">
                <a:solidFill>
                  <a:schemeClr val="tx1"/>
                </a:solidFill>
                <a:latin typeface="仿宋_GB2312" pitchFamily="49" charset="-122"/>
                <a:ea typeface="仿宋_GB2312" pitchFamily="49" charset="-122"/>
              </a:rPr>
              <a:t>(4)</a:t>
            </a:r>
            <a:r>
              <a:rPr lang="zh-CN" altLang="en-US" sz="2800" b="0" dirty="0">
                <a:solidFill>
                  <a:schemeClr val="tx1"/>
                </a:solidFill>
                <a:latin typeface="仿宋_GB2312" pitchFamily="49" charset="-122"/>
                <a:ea typeface="仿宋_GB2312" pitchFamily="49" charset="-122"/>
              </a:rPr>
              <a:t>仿宋</a:t>
            </a:r>
            <a:endParaRPr lang="zh-CN" altLang="en-US" sz="2800" b="0" dirty="0">
              <a:solidFill>
                <a:schemeClr val="tx1"/>
              </a:solidFill>
              <a:latin typeface="仿宋_GB2312" pitchFamily="49" charset="-122"/>
              <a:ea typeface="仿宋_GB2312" pitchFamily="49" charset="-122"/>
            </a:endParaRPr>
          </a:p>
        </p:txBody>
      </p:sp>
      <p:sp>
        <p:nvSpPr>
          <p:cNvPr id="3" name="AutoShape 3"/>
          <p:cNvSpPr/>
          <p:nvPr/>
        </p:nvSpPr>
        <p:spPr>
          <a:xfrm rot="-5400000">
            <a:off x="2091690" y="-1890395"/>
            <a:ext cx="633730" cy="4495800"/>
          </a:xfrm>
          <a:prstGeom prst="can">
            <a:avLst>
              <a:gd name="adj" fmla="val 0"/>
            </a:avLst>
          </a:prstGeom>
          <a:solidFill>
            <a:schemeClr val="bg2"/>
          </a:solidFill>
          <a:ln>
            <a:noFill/>
          </a:ln>
        </p:spPr>
        <p:style>
          <a:lnRef idx="3">
            <a:schemeClr val="accent4"/>
          </a:lnRef>
          <a:fillRef idx="0">
            <a:srgbClr val="FFFFFF"/>
          </a:fillRef>
          <a:effectRef idx="0">
            <a:srgbClr val="FFFFFF"/>
          </a:effectRef>
          <a:fontRef idx="minor">
            <a:schemeClr val="tx1"/>
          </a:fontRef>
        </p:style>
        <p:txBody>
          <a:bodyPr vert="eaVert" wrap="none" anchor="ctr" anchorCtr="0"/>
          <a:p>
            <a:pPr algn="ctr" eaLnBrk="0" hangingPunct="0">
              <a:lnSpc>
                <a:spcPct val="100000"/>
              </a:lnSpc>
            </a:pPr>
            <a:r>
              <a:rPr lang="zh-CN" altLang="en-US" sz="3200" b="0" dirty="0">
                <a:solidFill>
                  <a:schemeClr val="accent2"/>
                </a:solidFill>
                <a:latin typeface="微软雅黑" panose="020B0503020204020204" charset="-122"/>
                <a:ea typeface="微软雅黑" panose="020B0503020204020204" charset="-122"/>
              </a:rPr>
              <a:t>党政机关公文基本格式</a:t>
            </a:r>
            <a:endParaRPr lang="zh-CN" altLang="en-US" sz="3200" b="0" dirty="0">
              <a:solidFill>
                <a:schemeClr val="accent2"/>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Picture 3" descr="图片5"/>
          <p:cNvPicPr>
            <a:picLocks noChangeAspect="1"/>
          </p:cNvPicPr>
          <p:nvPr/>
        </p:nvPicPr>
        <p:blipFill>
          <a:blip r:embed="rId1"/>
          <a:stretch>
            <a:fillRect/>
          </a:stretch>
        </p:blipFill>
        <p:spPr>
          <a:xfrm>
            <a:off x="3503613" y="765175"/>
            <a:ext cx="4060825" cy="6092825"/>
          </a:xfrm>
          <a:prstGeom prst="rect">
            <a:avLst/>
          </a:prstGeom>
          <a:noFill/>
          <a:ln w="9525">
            <a:noFill/>
          </a:ln>
        </p:spPr>
      </p:pic>
      <p:sp>
        <p:nvSpPr>
          <p:cNvPr id="46083" name="Text Box 4"/>
          <p:cNvSpPr txBox="1"/>
          <p:nvPr/>
        </p:nvSpPr>
        <p:spPr>
          <a:xfrm>
            <a:off x="4079875" y="2133600"/>
            <a:ext cx="1728788" cy="400050"/>
          </a:xfrm>
          <a:prstGeom prst="rect">
            <a:avLst/>
          </a:prstGeom>
          <a:solidFill>
            <a:schemeClr val="bg1"/>
          </a:solidFill>
          <a:ln w="9525">
            <a:noFill/>
          </a:ln>
        </p:spPr>
        <p:txBody>
          <a:bodyPr lIns="90000" tIns="46800" rIns="90000" bIns="46800" anchor="t" anchorCtr="0">
            <a:spAutoFit/>
          </a:bodyPr>
          <a:p>
            <a:pPr eaLnBrk="0" hangingPunct="0">
              <a:lnSpc>
                <a:spcPct val="100000"/>
              </a:lnSpc>
            </a:pPr>
            <a:r>
              <a:rPr lang="en-US" altLang="zh-CN" sz="800" b="0" dirty="0">
                <a:solidFill>
                  <a:srgbClr val="333300"/>
                </a:solidFill>
                <a:latin typeface="仿宋_GB2312" pitchFamily="49" charset="-122"/>
                <a:ea typeface="仿宋_GB2312" pitchFamily="49" charset="-122"/>
              </a:rPr>
              <a:t> </a:t>
            </a:r>
            <a:endParaRPr lang="en-US" altLang="zh-CN" sz="800" b="0" dirty="0">
              <a:solidFill>
                <a:srgbClr val="333300"/>
              </a:solidFill>
              <a:latin typeface="仿宋_GB2312" pitchFamily="49" charset="-122"/>
              <a:ea typeface="仿宋_GB2312" pitchFamily="49" charset="-122"/>
            </a:endParaRPr>
          </a:p>
          <a:p>
            <a:pPr eaLnBrk="0" hangingPunct="0">
              <a:lnSpc>
                <a:spcPct val="100000"/>
              </a:lnSpc>
            </a:pPr>
            <a:r>
              <a:rPr lang="en-US" altLang="zh-CN" sz="1200" b="0" dirty="0">
                <a:solidFill>
                  <a:srgbClr val="333300"/>
                </a:solidFill>
                <a:latin typeface="仿宋_GB2312" pitchFamily="49" charset="-122"/>
                <a:ea typeface="仿宋_GB2312" pitchFamily="49" charset="-122"/>
              </a:rPr>
              <a:t>  </a:t>
            </a:r>
            <a:r>
              <a:rPr lang="zh-CN" altLang="en-US" sz="1200" b="0" dirty="0">
                <a:solidFill>
                  <a:srgbClr val="333300"/>
                </a:solidFill>
                <a:latin typeface="仿宋_GB2312" pitchFamily="49" charset="-122"/>
                <a:ea typeface="仿宋_GB2312" pitchFamily="49" charset="-122"/>
              </a:rPr>
              <a:t>附件：</a:t>
            </a:r>
            <a:r>
              <a:rPr lang="en-US" altLang="zh-CN" sz="1200" b="0" dirty="0">
                <a:solidFill>
                  <a:srgbClr val="333300"/>
                </a:solidFill>
                <a:latin typeface="仿宋_GB2312" pitchFamily="49" charset="-122"/>
                <a:ea typeface="仿宋_GB2312" pitchFamily="49" charset="-122"/>
              </a:rPr>
              <a:t>1.</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方正魏碑简体" pitchFamily="65" charset="-122"/>
                <a:ea typeface="方正魏碑简体" pitchFamily="65" charset="-122"/>
              </a:rPr>
              <a:t>××</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方正魏碑简体" pitchFamily="65" charset="-122"/>
                <a:ea typeface="方正魏碑简体" pitchFamily="65" charset="-122"/>
              </a:rPr>
              <a:t>×</a:t>
            </a:r>
            <a:r>
              <a:rPr lang="en-US" altLang="zh-CN" sz="1200" b="0" dirty="0">
                <a:solidFill>
                  <a:srgbClr val="333300"/>
                </a:solidFill>
                <a:latin typeface="方正魏碑简体" pitchFamily="65" charset="-122"/>
                <a:ea typeface="方正魏碑简体" pitchFamily="65" charset="-122"/>
              </a:rPr>
              <a:t>       </a:t>
            </a:r>
            <a:endParaRPr lang="en-US" altLang="zh-CN" sz="1200" b="0" dirty="0">
              <a:solidFill>
                <a:srgbClr val="333300"/>
              </a:solidFill>
              <a:latin typeface="方正魏碑简体" pitchFamily="65" charset="-122"/>
              <a:ea typeface="方正魏碑简体" pitchFamily="65" charset="-122"/>
            </a:endParaRPr>
          </a:p>
        </p:txBody>
      </p:sp>
      <p:sp>
        <p:nvSpPr>
          <p:cNvPr id="46084" name="Text Box 5"/>
          <p:cNvSpPr txBox="1"/>
          <p:nvPr/>
        </p:nvSpPr>
        <p:spPr>
          <a:xfrm>
            <a:off x="4151313" y="3357563"/>
            <a:ext cx="2736850" cy="646430"/>
          </a:xfrm>
          <a:prstGeom prst="rect">
            <a:avLst/>
          </a:prstGeom>
          <a:solidFill>
            <a:schemeClr val="bg1"/>
          </a:solidFill>
          <a:ln w="9525">
            <a:noFill/>
          </a:ln>
        </p:spPr>
        <p:txBody>
          <a:bodyPr lIns="90000" tIns="46800" rIns="90000" bIns="46800" anchor="t" anchorCtr="0">
            <a:spAutoFit/>
          </a:bodyPr>
          <a:p>
            <a:pPr eaLnBrk="0" hangingPunct="0">
              <a:lnSpc>
                <a:spcPct val="100000"/>
              </a:lnSpc>
            </a:pPr>
            <a:r>
              <a:rPr lang="en-US" altLang="zh-CN" sz="1200" b="0" dirty="0">
                <a:solidFill>
                  <a:srgbClr val="333300"/>
                </a:solidFill>
                <a:latin typeface="仿宋_GB2312" pitchFamily="49" charset="-122"/>
                <a:ea typeface="仿宋_GB2312" pitchFamily="49" charset="-122"/>
              </a:rPr>
              <a:t>(</a:t>
            </a:r>
            <a:r>
              <a:rPr lang="zh-CN" altLang="en-US" sz="1200" b="0" dirty="0">
                <a:solidFill>
                  <a:srgbClr val="333300"/>
                </a:solidFill>
                <a:latin typeface="仿宋_GB2312" pitchFamily="49" charset="-122"/>
                <a:ea typeface="仿宋_GB2312" pitchFamily="49" charset="-122"/>
              </a:rPr>
              <a:t>联系人：</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方正魏碑简体" pitchFamily="65" charset="-122"/>
                <a:ea typeface="方正魏碑简体" pitchFamily="65" charset="-122"/>
              </a:rPr>
              <a:t>×</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仿宋_GB2312" pitchFamily="49" charset="-122"/>
                <a:ea typeface="仿宋_GB2312" pitchFamily="49" charset="-122"/>
              </a:rPr>
              <a:t>，电话：</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方正魏碑简体" pitchFamily="65" charset="-122"/>
                <a:ea typeface="方正魏碑简体" pitchFamily="65" charset="-122"/>
              </a:rPr>
              <a:t>×</a:t>
            </a:r>
            <a:r>
              <a:rPr lang="en-US" altLang="zh-CN" sz="1200" b="0" dirty="0">
                <a:solidFill>
                  <a:srgbClr val="333300"/>
                </a:solidFill>
                <a:latin typeface="方正魏碑简体" pitchFamily="65" charset="-122"/>
                <a:ea typeface="方正魏碑简体" pitchFamily="65" charset="-122"/>
              </a:rPr>
              <a:t>×</a:t>
            </a:r>
            <a:r>
              <a:rPr lang="en-US" altLang="zh-CN" sz="1200" b="0" dirty="0">
                <a:solidFill>
                  <a:srgbClr val="333300"/>
                </a:solidFill>
                <a:latin typeface="仿宋_GB2312" pitchFamily="49" charset="-122"/>
                <a:ea typeface="仿宋_GB2312" pitchFamily="49" charset="-122"/>
              </a:rPr>
              <a:t>)</a:t>
            </a:r>
            <a:endParaRPr lang="en-US" altLang="zh-CN" sz="1200" b="0" dirty="0">
              <a:solidFill>
                <a:srgbClr val="333300"/>
              </a:solidFill>
              <a:latin typeface="仿宋_GB2312" pitchFamily="49" charset="-122"/>
              <a:ea typeface="仿宋_GB2312" pitchFamily="49" charset="-122"/>
            </a:endParaRPr>
          </a:p>
          <a:p>
            <a:pPr eaLnBrk="0" hangingPunct="0">
              <a:lnSpc>
                <a:spcPct val="100000"/>
              </a:lnSpc>
            </a:pPr>
            <a:r>
              <a:rPr lang="en-US" altLang="zh-CN" sz="1200" b="0" dirty="0">
                <a:solidFill>
                  <a:srgbClr val="333300"/>
                </a:solidFill>
                <a:latin typeface="仿宋_GB2312" pitchFamily="49" charset="-122"/>
                <a:ea typeface="仿宋_GB2312" pitchFamily="49" charset="-122"/>
              </a:rPr>
              <a:t>(</a:t>
            </a:r>
            <a:r>
              <a:rPr lang="zh-CN" altLang="en-US" sz="1200" b="0" dirty="0">
                <a:solidFill>
                  <a:srgbClr val="333300"/>
                </a:solidFill>
                <a:latin typeface="仿宋_GB2312" pitchFamily="49" charset="-122"/>
                <a:ea typeface="仿宋_GB2312" pitchFamily="49" charset="-122"/>
              </a:rPr>
              <a:t>附件径送</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方正魏碑简体" pitchFamily="65" charset="-122"/>
                <a:ea typeface="方正魏碑简体" pitchFamily="65" charset="-122"/>
              </a:rPr>
              <a:t>×</a:t>
            </a:r>
            <a:r>
              <a:rPr lang="en-US" altLang="zh-CN" sz="1200" b="0" dirty="0">
                <a:solidFill>
                  <a:srgbClr val="333300"/>
                </a:solidFill>
                <a:latin typeface="方正魏碑简体" pitchFamily="65" charset="-122"/>
                <a:ea typeface="方正魏碑简体" pitchFamily="65" charset="-122"/>
              </a:rPr>
              <a:t>×</a:t>
            </a:r>
            <a:r>
              <a:rPr lang="zh-CN" altLang="en-US" sz="1200" b="0" dirty="0">
                <a:solidFill>
                  <a:srgbClr val="333300"/>
                </a:solidFill>
                <a:latin typeface="仿宋_GB2312" pitchFamily="49" charset="-122"/>
                <a:ea typeface="仿宋_GB2312" pitchFamily="49" charset="-122"/>
              </a:rPr>
              <a:t>办公室</a:t>
            </a:r>
            <a:r>
              <a:rPr lang="en-US" altLang="zh-CN" sz="1200" b="0" dirty="0">
                <a:solidFill>
                  <a:srgbClr val="333300"/>
                </a:solidFill>
                <a:latin typeface="仿宋_GB2312" pitchFamily="49" charset="-122"/>
                <a:ea typeface="仿宋_GB2312" pitchFamily="49" charset="-122"/>
              </a:rPr>
              <a:t>)</a:t>
            </a:r>
            <a:endParaRPr lang="en-US" altLang="zh-CN" sz="1200" b="0" dirty="0">
              <a:solidFill>
                <a:srgbClr val="333300"/>
              </a:solidFill>
              <a:latin typeface="仿宋_GB2312" pitchFamily="49" charset="-122"/>
              <a:ea typeface="仿宋_GB2312" pitchFamily="49" charset="-122"/>
            </a:endParaRPr>
          </a:p>
          <a:p>
            <a:pPr eaLnBrk="0" hangingPunct="0">
              <a:lnSpc>
                <a:spcPct val="100000"/>
              </a:lnSpc>
            </a:pPr>
            <a:endParaRPr lang="en-US" altLang="zh-CN" sz="1200" b="0" dirty="0">
              <a:solidFill>
                <a:srgbClr val="333300"/>
              </a:solidFill>
              <a:latin typeface="仿宋_GB2312" pitchFamily="49" charset="-122"/>
              <a:ea typeface="仿宋_GB2312" pitchFamily="49" charset="-122"/>
            </a:endParaRPr>
          </a:p>
        </p:txBody>
      </p:sp>
      <p:sp>
        <p:nvSpPr>
          <p:cNvPr id="46085" name="AutoShape 6"/>
          <p:cNvSpPr/>
          <p:nvPr/>
        </p:nvSpPr>
        <p:spPr>
          <a:xfrm rot="10647255">
            <a:off x="6954520" y="883920"/>
            <a:ext cx="2772410" cy="1524635"/>
          </a:xfrm>
          <a:prstGeom prst="wedgeRoundRectCallout">
            <a:avLst>
              <a:gd name="adj1" fmla="val 86926"/>
              <a:gd name="adj2" fmla="val -34329"/>
              <a:gd name="adj3" fmla="val 16667"/>
            </a:avLst>
          </a:prstGeom>
          <a:solidFill>
            <a:schemeClr val="accent1">
              <a:alpha val="81960"/>
            </a:schemeClr>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正文下空一行左空</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 “</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附件”</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，全角冒号后写排附件名称，附件后不加标点符号。附件回行时与上一行附件名称首字对齐。</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6086" name="AutoShape 7"/>
          <p:cNvSpPr/>
          <p:nvPr/>
        </p:nvSpPr>
        <p:spPr>
          <a:xfrm rot="10800000">
            <a:off x="7391400" y="2853055"/>
            <a:ext cx="2125345" cy="676275"/>
          </a:xfrm>
          <a:prstGeom prst="wedgeRoundRectCallout">
            <a:avLst>
              <a:gd name="adj1" fmla="val 100672"/>
              <a:gd name="adj2" fmla="val -50240"/>
              <a:gd name="adj3" fmla="val 16667"/>
            </a:avLst>
          </a:prstGeom>
          <a:solidFill>
            <a:srgbClr val="CCFFCC">
              <a:alpha val="89803"/>
            </a:srgbClr>
          </a:solidFill>
          <a:ln w="9525" cap="flat" cmpd="sng">
            <a:solidFill>
              <a:schemeClr val="tx1"/>
            </a:solidFill>
            <a:prstDash val="solid"/>
            <a:miter/>
            <a:headEnd type="none" w="med" len="med"/>
            <a:tailEnd type="none" w="med" len="med"/>
          </a:ln>
        </p:spPr>
        <p:txBody>
          <a:bodyPr rot="10800000" anchor="t" anchorCtr="0"/>
          <a:p>
            <a:pPr eaLnBrk="0" hangingPunct="0">
              <a:lnSpc>
                <a:spcPct val="100000"/>
              </a:lnSpc>
            </a:pPr>
            <a:r>
              <a:rPr lang="zh-CN" altLang="en-US" sz="1600" b="0" dirty="0">
                <a:solidFill>
                  <a:srgbClr val="FF0000"/>
                </a:solidFill>
                <a:latin typeface="微软雅黑" panose="020B0503020204020204" charset="-122"/>
                <a:ea typeface="微软雅黑" panose="020B0503020204020204" charset="-122"/>
                <a:cs typeface="微软雅黑" panose="020B0503020204020204" charset="-122"/>
              </a:rPr>
              <a:t>附注居左空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0" dirty="0">
                <a:solidFill>
                  <a:srgbClr val="FF0000"/>
                </a:solidFill>
                <a:latin typeface="微软雅黑" panose="020B0503020204020204" charset="-122"/>
                <a:ea typeface="微软雅黑" panose="020B0503020204020204" charset="-122"/>
                <a:cs typeface="微软雅黑" panose="020B0503020204020204" charset="-122"/>
              </a:rPr>
              <a:t>行排在成文日期下一行</a:t>
            </a:r>
            <a:endParaRPr lang="zh-CN" altLang="en-US" sz="1600" b="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64296" name="AutoShape 8"/>
          <p:cNvSpPr>
            <a:spLocks noChangeArrowheads="1"/>
          </p:cNvSpPr>
          <p:nvPr/>
        </p:nvSpPr>
        <p:spPr bwMode="auto">
          <a:xfrm rot="5400000">
            <a:off x="4290219" y="1785144"/>
            <a:ext cx="219075" cy="2535238"/>
          </a:xfrm>
          <a:prstGeom prst="upArrow">
            <a:avLst>
              <a:gd name="adj1" fmla="val 50000"/>
              <a:gd name="adj2" fmla="val 289312"/>
            </a:avLst>
          </a:prstGeom>
          <a:solidFill>
            <a:srgbClr val="FF00FF"/>
          </a:solidFill>
          <a:ln w="9525">
            <a:solidFill>
              <a:srgbClr val="000000"/>
            </a:solidFill>
            <a:miter lim="800000"/>
          </a:ln>
          <a:effectLst/>
        </p:spPr>
        <p:txBody>
          <a:bodyPr vert="eaVert"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6088" name="Rectangle 9"/>
          <p:cNvSpPr/>
          <p:nvPr/>
        </p:nvSpPr>
        <p:spPr>
          <a:xfrm>
            <a:off x="2141855" y="1271270"/>
            <a:ext cx="1687195" cy="2732405"/>
          </a:xfrm>
          <a:prstGeom prst="rect">
            <a:avLst/>
          </a:prstGeom>
          <a:solidFill>
            <a:srgbClr val="FFFF99"/>
          </a:solidFill>
          <a:ln w="9525" cap="flat" cmpd="sng">
            <a:solidFill>
              <a:schemeClr val="tx1"/>
            </a:solidFill>
            <a:prstDash val="solid"/>
            <a:miter/>
            <a:headEnd type="none" w="med" len="med"/>
            <a:tailEnd type="none" w="med" len="med"/>
          </a:ln>
        </p:spPr>
        <p:txBody>
          <a:bodyPr wrap="none" anchor="ctr" anchorCtr="0"/>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单一机关行文时，</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成文日期右空</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4</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编排，以日期为</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准居中编排发文</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机关，印章端正</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居中下压署名及</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日期，并使署名、</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日期居印章中心</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偏下位置，印章</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顶端上距正文或</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附件</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行内。</a:t>
            </a:r>
            <a:endParaRPr lang="en-US" altLang="zh-CN"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164298" name="AutoShape 10"/>
          <p:cNvSpPr>
            <a:spLocks noChangeArrowheads="1"/>
          </p:cNvSpPr>
          <p:nvPr/>
        </p:nvSpPr>
        <p:spPr bwMode="auto">
          <a:xfrm rot="-12575833">
            <a:off x="5667375" y="4721225"/>
            <a:ext cx="1584325" cy="84138"/>
          </a:xfrm>
          <a:prstGeom prst="rightArrow">
            <a:avLst>
              <a:gd name="adj1" fmla="val 50000"/>
              <a:gd name="adj2" fmla="val 470752"/>
            </a:avLst>
          </a:prstGeom>
          <a:solidFill>
            <a:srgbClr val="FFCC99"/>
          </a:solidFill>
          <a:ln w="12700">
            <a:noFill/>
            <a:miter lim="800000"/>
          </a:ln>
          <a:effectLst/>
          <a:scene3d>
            <a:camera prst="legacyObliqueBottom"/>
            <a:lightRig rig="legacyFlat3" dir="t"/>
          </a:scene3d>
          <a:sp3d extrusionH="227000" prstMaterial="legacyMatte">
            <a:bevelT w="13500" h="13500" prst="angle"/>
            <a:bevelB w="13500" h="13500" prst="angle"/>
            <a:extrusionClr>
              <a:srgbClr val="FFCC99"/>
            </a:extrusionClr>
          </a:sp3d>
        </p:spPr>
        <p:txBody>
          <a:bodyPr wrap="none" anchor="ctr">
            <a:flatTx/>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6090" name="Rectangle 11"/>
          <p:cNvSpPr/>
          <p:nvPr/>
        </p:nvSpPr>
        <p:spPr>
          <a:xfrm>
            <a:off x="7032625" y="3957320"/>
            <a:ext cx="3091180" cy="1972310"/>
          </a:xfrm>
          <a:prstGeom prst="rect">
            <a:avLst/>
          </a:prstGeom>
          <a:solidFill>
            <a:srgbClr val="FFFF99">
              <a:alpha val="89803"/>
            </a:srgbClr>
          </a:solidFill>
          <a:ln w="9525" cap="flat" cmpd="sng">
            <a:solidFill>
              <a:schemeClr val="tx1"/>
            </a:solidFill>
            <a:prstDash val="solid"/>
            <a:miter/>
            <a:headEnd type="none" w="med" len="med"/>
            <a:tailEnd type="none" w="med" len="med"/>
          </a:ln>
        </p:spPr>
        <p:txBody>
          <a:bodyPr wrap="none" anchor="ctr" anchorCtr="0"/>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版记中的各要素均为</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4</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号仿宋体，</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分隔线与版心等宽，首末条用</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0.35mm</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粗线，中间用</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0.25mm</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细</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线。抄送机关左右各空</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字编排，</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回行时对齐冒号后的首字，最后</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用句号。有“</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主送”</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的，主送在</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抄送前。印发机关和日期左右各</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空</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字，日期后加“</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印发”</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6091" name="Rectangle 12"/>
          <p:cNvSpPr/>
          <p:nvPr/>
        </p:nvSpPr>
        <p:spPr>
          <a:xfrm>
            <a:off x="2141220" y="4581525"/>
            <a:ext cx="1109980" cy="6731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nSpc>
                <a:spcPct val="100000"/>
              </a:lnSpc>
            </a:pPr>
            <a:r>
              <a:rPr lang="zh-CN" altLang="en-US" sz="1600" b="0" dirty="0">
                <a:solidFill>
                  <a:schemeClr val="tx1"/>
                </a:solidFill>
                <a:latin typeface="微软雅黑" panose="020B0503020204020204" charset="-122"/>
                <a:ea typeface="微软雅黑" panose="020B0503020204020204" charset="-122"/>
              </a:rPr>
              <a:t>成文日期用</a:t>
            </a:r>
            <a:endParaRPr lang="zh-CN" altLang="en-US" sz="1600" b="0" dirty="0">
              <a:solidFill>
                <a:schemeClr val="tx1"/>
              </a:solidFill>
              <a:latin typeface="微软雅黑" panose="020B0503020204020204" charset="-122"/>
              <a:ea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rPr>
              <a:t>阿拉伯数字</a:t>
            </a:r>
            <a:endParaRPr lang="zh-CN" altLang="en-US" sz="1600" b="0" dirty="0">
              <a:solidFill>
                <a:schemeClr val="tx1"/>
              </a:solidFill>
              <a:latin typeface="微软雅黑" panose="020B0503020204020204" charset="-122"/>
              <a:ea typeface="微软雅黑" panose="020B0503020204020204" charset="-122"/>
            </a:endParaRPr>
          </a:p>
        </p:txBody>
      </p:sp>
      <p:sp>
        <p:nvSpPr>
          <p:cNvPr id="1164301" name="AutoShape 13"/>
          <p:cNvSpPr>
            <a:spLocks noChangeArrowheads="1"/>
          </p:cNvSpPr>
          <p:nvPr/>
        </p:nvSpPr>
        <p:spPr bwMode="auto">
          <a:xfrm rot="3710918">
            <a:off x="4427538" y="2422525"/>
            <a:ext cx="71438" cy="3097213"/>
          </a:xfrm>
          <a:prstGeom prst="upArrow">
            <a:avLst>
              <a:gd name="adj1" fmla="val 50000"/>
              <a:gd name="adj2" fmla="val 1083897"/>
            </a:avLst>
          </a:prstGeom>
          <a:solidFill>
            <a:srgbClr val="FF00FF"/>
          </a:solidFill>
          <a:ln w="9525">
            <a:solidFill>
              <a:srgbClr val="000000"/>
            </a:solidFill>
            <a:miter lim="800000"/>
          </a:ln>
          <a:effectLst/>
        </p:spPr>
        <p:txBody>
          <a:bodyPr vert="eaVert" wrap="none" anchor="ct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3" name="AutoShape 3"/>
          <p:cNvSpPr/>
          <p:nvPr/>
        </p:nvSpPr>
        <p:spPr>
          <a:xfrm rot="-5400000">
            <a:off x="2091690" y="-1890395"/>
            <a:ext cx="633730" cy="4495800"/>
          </a:xfrm>
          <a:prstGeom prst="can">
            <a:avLst>
              <a:gd name="adj" fmla="val 0"/>
            </a:avLst>
          </a:prstGeom>
          <a:solidFill>
            <a:schemeClr val="bg2"/>
          </a:solidFill>
          <a:ln>
            <a:noFill/>
          </a:ln>
        </p:spPr>
        <p:style>
          <a:lnRef idx="3">
            <a:schemeClr val="accent4"/>
          </a:lnRef>
          <a:fillRef idx="0">
            <a:srgbClr val="FFFFFF"/>
          </a:fillRef>
          <a:effectRef idx="0">
            <a:srgbClr val="FFFFFF"/>
          </a:effectRef>
          <a:fontRef idx="minor">
            <a:schemeClr val="tx1"/>
          </a:fontRef>
        </p:style>
        <p:txBody>
          <a:bodyPr vert="eaVert" wrap="none" anchor="ctr" anchorCtr="0"/>
          <a:p>
            <a:pPr algn="ctr" eaLnBrk="0" hangingPunct="0">
              <a:lnSpc>
                <a:spcPct val="100000"/>
              </a:lnSpc>
            </a:pPr>
            <a:r>
              <a:rPr lang="zh-CN" altLang="en-US" sz="3200" b="0" dirty="0">
                <a:solidFill>
                  <a:schemeClr val="accent2"/>
                </a:solidFill>
                <a:latin typeface="微软雅黑" panose="020B0503020204020204" charset="-122"/>
                <a:ea typeface="微软雅黑" panose="020B0503020204020204" charset="-122"/>
              </a:rPr>
              <a:t>党政机关公文基本格式</a:t>
            </a:r>
            <a:endParaRPr lang="zh-CN" altLang="en-US" sz="3200" b="0" dirty="0">
              <a:solidFill>
                <a:schemeClr val="accent2"/>
              </a:solidFill>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2" descr="图片7"/>
          <p:cNvPicPr>
            <a:picLocks noChangeAspect="1"/>
          </p:cNvPicPr>
          <p:nvPr/>
        </p:nvPicPr>
        <p:blipFill>
          <a:blip r:embed="rId1"/>
          <a:stretch>
            <a:fillRect/>
          </a:stretch>
        </p:blipFill>
        <p:spPr>
          <a:xfrm>
            <a:off x="1703388" y="333375"/>
            <a:ext cx="4470400" cy="6524625"/>
          </a:xfrm>
          <a:prstGeom prst="rect">
            <a:avLst/>
          </a:prstGeom>
          <a:noFill/>
          <a:ln w="9525">
            <a:noFill/>
          </a:ln>
        </p:spPr>
      </p:pic>
      <p:pic>
        <p:nvPicPr>
          <p:cNvPr id="47106" name="Picture 3" descr="图片8"/>
          <p:cNvPicPr>
            <a:picLocks noChangeAspect="1"/>
          </p:cNvPicPr>
          <p:nvPr/>
        </p:nvPicPr>
        <p:blipFill>
          <a:blip r:embed="rId2"/>
          <a:stretch>
            <a:fillRect/>
          </a:stretch>
        </p:blipFill>
        <p:spPr>
          <a:xfrm>
            <a:off x="6249988" y="333375"/>
            <a:ext cx="4310062" cy="6524625"/>
          </a:xfrm>
          <a:prstGeom prst="rect">
            <a:avLst/>
          </a:prstGeom>
          <a:noFill/>
          <a:ln w="9525">
            <a:noFill/>
          </a:ln>
        </p:spPr>
      </p:pic>
      <p:sp>
        <p:nvSpPr>
          <p:cNvPr id="47107" name="Rectangle 4"/>
          <p:cNvSpPr/>
          <p:nvPr/>
        </p:nvSpPr>
        <p:spPr>
          <a:xfrm>
            <a:off x="3675380" y="4565650"/>
            <a:ext cx="4016375" cy="1463675"/>
          </a:xfrm>
          <a:prstGeom prst="rect">
            <a:avLst/>
          </a:prstGeom>
          <a:solidFill>
            <a:srgbClr val="FF99CC"/>
          </a:solidFill>
          <a:ln w="9525" cap="flat" cmpd="sng">
            <a:solidFill>
              <a:schemeClr val="tx1"/>
            </a:solidFill>
            <a:prstDash val="solid"/>
            <a:miter/>
            <a:headEnd type="none" w="med" len="med"/>
            <a:tailEnd type="none" w="med" len="med"/>
          </a:ln>
        </p:spPr>
        <p:txBody>
          <a:bodyPr wrap="none" anchor="ctr" anchorCtr="0"/>
          <a:p>
            <a:pPr>
              <a:lnSpc>
                <a:spcPct val="100000"/>
              </a:lnSpc>
            </a:pPr>
            <a:r>
              <a:rPr lang="en-US" altLang="zh-CN" sz="2000" b="0" dirty="0">
                <a:solidFill>
                  <a:schemeClr val="bg2"/>
                </a:solidFill>
                <a:latin typeface="黑体" panose="02010609060101010101" charset="-122"/>
                <a:ea typeface="黑体" panose="02010609060101010101" charset="-122"/>
              </a:rPr>
              <a:t>   </a:t>
            </a:r>
            <a:r>
              <a:rPr lang="en-US" altLang="zh-CN" sz="1600" b="0" dirty="0">
                <a:solidFill>
                  <a:schemeClr val="bg2"/>
                </a:solidFill>
                <a:latin typeface="微软雅黑" panose="020B0503020204020204" charset="-122"/>
                <a:ea typeface="微软雅黑" panose="020B0503020204020204" charset="-122"/>
                <a:cs typeface="微软雅黑" panose="020B0503020204020204" charset="-122"/>
              </a:rPr>
              <a:t> </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联合行文时，按发文排列顺序将机关</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名称排列在相应位置，印章下压机关署名，</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最后一个印章端正居中下压机关署名和成</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文日期。印章排列整齐，不相交，不相切，</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每排印章不超版心，首排印章顶端上距正</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文或附件说明</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行内。  </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47108" name="Group 5"/>
          <p:cNvGrpSpPr/>
          <p:nvPr/>
        </p:nvGrpSpPr>
        <p:grpSpPr>
          <a:xfrm rot="5400000">
            <a:off x="5376863" y="2708275"/>
            <a:ext cx="1584325" cy="2305050"/>
            <a:chOff x="1438" y="1007"/>
            <a:chExt cx="2280" cy="2928"/>
          </a:xfrm>
        </p:grpSpPr>
        <p:sp>
          <p:nvSpPr>
            <p:cNvPr id="1165318" name="Freeform 6"/>
            <p:cNvSpPr/>
            <p:nvPr/>
          </p:nvSpPr>
          <p:spPr bwMode="auto">
            <a:xfrm rot="5400000">
              <a:off x="1324" y="2177"/>
              <a:ext cx="1746" cy="1645"/>
            </a:xfrm>
            <a:custGeom>
              <a:avLst/>
              <a:gdLst/>
              <a:ahLst/>
              <a:cxnLst>
                <a:cxn ang="0">
                  <a:pos x="923" y="56"/>
                </a:cxn>
                <a:cxn ang="0">
                  <a:pos x="992" y="169"/>
                </a:cxn>
                <a:cxn ang="0">
                  <a:pos x="1070" y="284"/>
                </a:cxn>
                <a:cxn ang="0">
                  <a:pos x="1158" y="401"/>
                </a:cxn>
                <a:cxn ang="0">
                  <a:pos x="1255" y="520"/>
                </a:cxn>
                <a:cxn ang="0">
                  <a:pos x="1359" y="638"/>
                </a:cxn>
                <a:cxn ang="0">
                  <a:pos x="1471" y="756"/>
                </a:cxn>
                <a:cxn ang="0">
                  <a:pos x="1588" y="873"/>
                </a:cxn>
                <a:cxn ang="0">
                  <a:pos x="1712" y="988"/>
                </a:cxn>
                <a:cxn ang="0">
                  <a:pos x="1841" y="1101"/>
                </a:cxn>
                <a:cxn ang="0">
                  <a:pos x="1974" y="1211"/>
                </a:cxn>
                <a:cxn ang="0">
                  <a:pos x="2110" y="1317"/>
                </a:cxn>
                <a:cxn ang="0">
                  <a:pos x="2250" y="1419"/>
                </a:cxn>
                <a:cxn ang="0">
                  <a:pos x="2391" y="1516"/>
                </a:cxn>
                <a:cxn ang="0">
                  <a:pos x="2534" y="1608"/>
                </a:cxn>
                <a:cxn ang="0">
                  <a:pos x="2678" y="1693"/>
                </a:cxn>
                <a:cxn ang="0">
                  <a:pos x="838" y="1733"/>
                </a:cxn>
                <a:cxn ang="0">
                  <a:pos x="771" y="1640"/>
                </a:cxn>
                <a:cxn ang="0">
                  <a:pos x="705" y="1542"/>
                </a:cxn>
                <a:cxn ang="0">
                  <a:pos x="640" y="1441"/>
                </a:cxn>
                <a:cxn ang="0">
                  <a:pos x="576" y="1336"/>
                </a:cxn>
                <a:cxn ang="0">
                  <a:pos x="514" y="1227"/>
                </a:cxn>
                <a:cxn ang="0">
                  <a:pos x="453" y="1117"/>
                </a:cxn>
                <a:cxn ang="0">
                  <a:pos x="421" y="1004"/>
                </a:cxn>
                <a:cxn ang="0">
                  <a:pos x="355" y="890"/>
                </a:cxn>
                <a:cxn ang="0">
                  <a:pos x="301" y="779"/>
                </a:cxn>
                <a:cxn ang="0">
                  <a:pos x="254" y="661"/>
                </a:cxn>
                <a:cxn ang="0">
                  <a:pos x="205" y="551"/>
                </a:cxn>
                <a:cxn ang="0">
                  <a:pos x="163" y="437"/>
                </a:cxn>
                <a:cxn ang="0">
                  <a:pos x="116" y="320"/>
                </a:cxn>
                <a:cxn ang="0">
                  <a:pos x="76" y="211"/>
                </a:cxn>
                <a:cxn ang="0">
                  <a:pos x="40" y="106"/>
                </a:cxn>
                <a:cxn ang="0">
                  <a:pos x="0" y="0"/>
                </a:cxn>
              </a:cxnLst>
              <a:rect l="0" t="0" r="r" b="b"/>
              <a:pathLst>
                <a:path w="2750" h="1733">
                  <a:moveTo>
                    <a:pt x="892" y="0"/>
                  </a:moveTo>
                  <a:lnTo>
                    <a:pt x="923" y="56"/>
                  </a:lnTo>
                  <a:lnTo>
                    <a:pt x="956" y="112"/>
                  </a:lnTo>
                  <a:lnTo>
                    <a:pt x="992" y="169"/>
                  </a:lnTo>
                  <a:lnTo>
                    <a:pt x="1030" y="226"/>
                  </a:lnTo>
                  <a:lnTo>
                    <a:pt x="1070" y="284"/>
                  </a:lnTo>
                  <a:lnTo>
                    <a:pt x="1113" y="343"/>
                  </a:lnTo>
                  <a:lnTo>
                    <a:pt x="1158" y="401"/>
                  </a:lnTo>
                  <a:lnTo>
                    <a:pt x="1206" y="461"/>
                  </a:lnTo>
                  <a:lnTo>
                    <a:pt x="1255" y="520"/>
                  </a:lnTo>
                  <a:lnTo>
                    <a:pt x="1306" y="579"/>
                  </a:lnTo>
                  <a:lnTo>
                    <a:pt x="1359" y="638"/>
                  </a:lnTo>
                  <a:lnTo>
                    <a:pt x="1414" y="697"/>
                  </a:lnTo>
                  <a:lnTo>
                    <a:pt x="1471" y="756"/>
                  </a:lnTo>
                  <a:lnTo>
                    <a:pt x="1529" y="815"/>
                  </a:lnTo>
                  <a:lnTo>
                    <a:pt x="1588" y="873"/>
                  </a:lnTo>
                  <a:lnTo>
                    <a:pt x="1650" y="931"/>
                  </a:lnTo>
                  <a:lnTo>
                    <a:pt x="1712" y="988"/>
                  </a:lnTo>
                  <a:lnTo>
                    <a:pt x="1776" y="1045"/>
                  </a:lnTo>
                  <a:lnTo>
                    <a:pt x="1841" y="1101"/>
                  </a:lnTo>
                  <a:lnTo>
                    <a:pt x="1907" y="1157"/>
                  </a:lnTo>
                  <a:lnTo>
                    <a:pt x="1974" y="1211"/>
                  </a:lnTo>
                  <a:lnTo>
                    <a:pt x="2041" y="1265"/>
                  </a:lnTo>
                  <a:lnTo>
                    <a:pt x="2110" y="1317"/>
                  </a:lnTo>
                  <a:lnTo>
                    <a:pt x="2180" y="1369"/>
                  </a:lnTo>
                  <a:lnTo>
                    <a:pt x="2250" y="1419"/>
                  </a:lnTo>
                  <a:lnTo>
                    <a:pt x="2320" y="1469"/>
                  </a:lnTo>
                  <a:lnTo>
                    <a:pt x="2391" y="1516"/>
                  </a:lnTo>
                  <a:lnTo>
                    <a:pt x="2462" y="1563"/>
                  </a:lnTo>
                  <a:lnTo>
                    <a:pt x="2534" y="1608"/>
                  </a:lnTo>
                  <a:lnTo>
                    <a:pt x="2606" y="1651"/>
                  </a:lnTo>
                  <a:lnTo>
                    <a:pt x="2678" y="1693"/>
                  </a:lnTo>
                  <a:lnTo>
                    <a:pt x="2750" y="1733"/>
                  </a:lnTo>
                  <a:lnTo>
                    <a:pt x="838" y="1733"/>
                  </a:lnTo>
                  <a:lnTo>
                    <a:pt x="805" y="1687"/>
                  </a:lnTo>
                  <a:lnTo>
                    <a:pt x="771" y="1640"/>
                  </a:lnTo>
                  <a:lnTo>
                    <a:pt x="738" y="1592"/>
                  </a:lnTo>
                  <a:lnTo>
                    <a:pt x="705" y="1542"/>
                  </a:lnTo>
                  <a:lnTo>
                    <a:pt x="672" y="1492"/>
                  </a:lnTo>
                  <a:lnTo>
                    <a:pt x="640" y="1441"/>
                  </a:lnTo>
                  <a:lnTo>
                    <a:pt x="608" y="1389"/>
                  </a:lnTo>
                  <a:lnTo>
                    <a:pt x="576" y="1336"/>
                  </a:lnTo>
                  <a:lnTo>
                    <a:pt x="545" y="1282"/>
                  </a:lnTo>
                  <a:lnTo>
                    <a:pt x="514" y="1227"/>
                  </a:lnTo>
                  <a:lnTo>
                    <a:pt x="483" y="1172"/>
                  </a:lnTo>
                  <a:lnTo>
                    <a:pt x="453" y="1117"/>
                  </a:lnTo>
                  <a:lnTo>
                    <a:pt x="427" y="1057"/>
                  </a:lnTo>
                  <a:lnTo>
                    <a:pt x="421" y="1004"/>
                  </a:lnTo>
                  <a:lnTo>
                    <a:pt x="386" y="947"/>
                  </a:lnTo>
                  <a:lnTo>
                    <a:pt x="355" y="890"/>
                  </a:lnTo>
                  <a:lnTo>
                    <a:pt x="329" y="832"/>
                  </a:lnTo>
                  <a:lnTo>
                    <a:pt x="301" y="779"/>
                  </a:lnTo>
                  <a:lnTo>
                    <a:pt x="277" y="719"/>
                  </a:lnTo>
                  <a:lnTo>
                    <a:pt x="254" y="661"/>
                  </a:lnTo>
                  <a:lnTo>
                    <a:pt x="227" y="607"/>
                  </a:lnTo>
                  <a:lnTo>
                    <a:pt x="205" y="551"/>
                  </a:lnTo>
                  <a:lnTo>
                    <a:pt x="182" y="491"/>
                  </a:lnTo>
                  <a:lnTo>
                    <a:pt x="163" y="437"/>
                  </a:lnTo>
                  <a:lnTo>
                    <a:pt x="140" y="380"/>
                  </a:lnTo>
                  <a:lnTo>
                    <a:pt x="116" y="320"/>
                  </a:lnTo>
                  <a:lnTo>
                    <a:pt x="94" y="268"/>
                  </a:lnTo>
                  <a:lnTo>
                    <a:pt x="76" y="211"/>
                  </a:lnTo>
                  <a:lnTo>
                    <a:pt x="55" y="158"/>
                  </a:lnTo>
                  <a:lnTo>
                    <a:pt x="40" y="106"/>
                  </a:lnTo>
                  <a:lnTo>
                    <a:pt x="25" y="50"/>
                  </a:lnTo>
                  <a:lnTo>
                    <a:pt x="0" y="0"/>
                  </a:lnTo>
                  <a:lnTo>
                    <a:pt x="892" y="0"/>
                  </a:lnTo>
                  <a:close/>
                </a:path>
              </a:pathLst>
            </a:custGeom>
            <a:gradFill rotWithShape="0">
              <a:gsLst>
                <a:gs pos="0">
                  <a:srgbClr val="26CA74"/>
                </a:gs>
                <a:gs pos="100000">
                  <a:srgbClr val="26CA74">
                    <a:gamma/>
                    <a:tint val="0"/>
                    <a:invGamma/>
                  </a:srgbClr>
                </a:gs>
              </a:gsLst>
              <a:lin ang="5400000" scaled="1"/>
            </a:gradFill>
            <a:ln w="9525" cap="flat" cmpd="sng">
              <a:noFill/>
              <a:prstDash val="solid"/>
              <a:round/>
              <a:headEnd type="none" w="med" len="med"/>
              <a:tailEnd type="none"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5319" name="Freeform 7"/>
            <p:cNvSpPr/>
            <p:nvPr/>
          </p:nvSpPr>
          <p:spPr bwMode="auto">
            <a:xfrm rot="5400000">
              <a:off x="2823" y="2091"/>
              <a:ext cx="1028" cy="635"/>
            </a:xfrm>
            <a:custGeom>
              <a:avLst/>
              <a:gdLst/>
              <a:ahLst/>
              <a:cxnLst>
                <a:cxn ang="0">
                  <a:pos x="0" y="2485"/>
                </a:cxn>
                <a:cxn ang="0">
                  <a:pos x="6472" y="2485"/>
                </a:cxn>
                <a:cxn ang="0">
                  <a:pos x="3236" y="0"/>
                </a:cxn>
                <a:cxn ang="0">
                  <a:pos x="0" y="2485"/>
                </a:cxn>
              </a:cxnLst>
              <a:rect l="0" t="0" r="r" b="b"/>
              <a:pathLst>
                <a:path w="6472" h="2485">
                  <a:moveTo>
                    <a:pt x="0" y="2485"/>
                  </a:moveTo>
                  <a:lnTo>
                    <a:pt x="6472" y="2485"/>
                  </a:lnTo>
                  <a:lnTo>
                    <a:pt x="3236" y="0"/>
                  </a:lnTo>
                  <a:lnTo>
                    <a:pt x="0" y="2485"/>
                  </a:lnTo>
                  <a:close/>
                </a:path>
              </a:pathLst>
            </a:custGeom>
            <a:gradFill rotWithShape="0">
              <a:gsLst>
                <a:gs pos="0">
                  <a:srgbClr val="006666"/>
                </a:gs>
                <a:gs pos="100000">
                  <a:srgbClr val="006666">
                    <a:gamma/>
                    <a:tint val="33725"/>
                    <a:invGamma/>
                  </a:srgbClr>
                </a:gs>
              </a:gsLst>
              <a:lin ang="0" scaled="1"/>
            </a:gradFill>
            <a:ln w="9525" cap="flat" cmpd="sng">
              <a:noFill/>
              <a:prstDash val="solid"/>
              <a:round/>
              <a:headEnd type="none" w="med" len="med"/>
              <a:tailEnd type="none"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5320" name="Freeform 8"/>
            <p:cNvSpPr/>
            <p:nvPr/>
          </p:nvSpPr>
          <p:spPr bwMode="auto">
            <a:xfrm rot="5400000">
              <a:off x="1324" y="996"/>
              <a:ext cx="1746" cy="1645"/>
            </a:xfrm>
            <a:custGeom>
              <a:avLst/>
              <a:gdLst/>
              <a:ahLst/>
              <a:cxnLst>
                <a:cxn ang="0">
                  <a:pos x="7309" y="222"/>
                </a:cxn>
                <a:cxn ang="0">
                  <a:pos x="7034" y="675"/>
                </a:cxn>
                <a:cxn ang="0">
                  <a:pos x="6720" y="1137"/>
                </a:cxn>
                <a:cxn ang="0">
                  <a:pos x="6367" y="1605"/>
                </a:cxn>
                <a:cxn ang="0">
                  <a:pos x="5981" y="2078"/>
                </a:cxn>
                <a:cxn ang="0">
                  <a:pos x="5564" y="2551"/>
                </a:cxn>
                <a:cxn ang="0">
                  <a:pos x="5118" y="3023"/>
                </a:cxn>
                <a:cxn ang="0">
                  <a:pos x="4647" y="3491"/>
                </a:cxn>
                <a:cxn ang="0">
                  <a:pos x="4152" y="3953"/>
                </a:cxn>
                <a:cxn ang="0">
                  <a:pos x="3638" y="4405"/>
                </a:cxn>
                <a:cxn ang="0">
                  <a:pos x="3106" y="4844"/>
                </a:cxn>
                <a:cxn ang="0">
                  <a:pos x="2560" y="5269"/>
                </a:cxn>
                <a:cxn ang="0">
                  <a:pos x="2002" y="5677"/>
                </a:cxn>
                <a:cxn ang="0">
                  <a:pos x="1437" y="6065"/>
                </a:cxn>
                <a:cxn ang="0">
                  <a:pos x="864" y="6431"/>
                </a:cxn>
                <a:cxn ang="0">
                  <a:pos x="288" y="6771"/>
                </a:cxn>
                <a:cxn ang="0">
                  <a:pos x="7647" y="6931"/>
                </a:cxn>
                <a:cxn ang="0">
                  <a:pos x="7915" y="6560"/>
                </a:cxn>
                <a:cxn ang="0">
                  <a:pos x="8180" y="6169"/>
                </a:cxn>
                <a:cxn ang="0">
                  <a:pos x="8442" y="5762"/>
                </a:cxn>
                <a:cxn ang="0">
                  <a:pos x="8696" y="5342"/>
                </a:cxn>
                <a:cxn ang="0">
                  <a:pos x="8946" y="4909"/>
                </a:cxn>
                <a:cxn ang="0">
                  <a:pos x="9188" y="4468"/>
                </a:cxn>
                <a:cxn ang="0">
                  <a:pos x="9422" y="4019"/>
                </a:cxn>
                <a:cxn ang="0">
                  <a:pos x="9647" y="3563"/>
                </a:cxn>
                <a:cxn ang="0">
                  <a:pos x="9862" y="3106"/>
                </a:cxn>
                <a:cxn ang="0">
                  <a:pos x="10066" y="2647"/>
                </a:cxn>
                <a:cxn ang="0">
                  <a:pos x="10257" y="2190"/>
                </a:cxn>
                <a:cxn ang="0">
                  <a:pos x="10436" y="1735"/>
                </a:cxn>
                <a:cxn ang="0">
                  <a:pos x="10601" y="1287"/>
                </a:cxn>
                <a:cxn ang="0">
                  <a:pos x="10750" y="847"/>
                </a:cxn>
                <a:cxn ang="0">
                  <a:pos x="10884" y="417"/>
                </a:cxn>
                <a:cxn ang="0">
                  <a:pos x="11000" y="0"/>
                </a:cxn>
              </a:cxnLst>
              <a:rect l="0" t="0" r="r" b="b"/>
              <a:pathLst>
                <a:path w="11000" h="6931">
                  <a:moveTo>
                    <a:pt x="7432" y="0"/>
                  </a:moveTo>
                  <a:lnTo>
                    <a:pt x="7309" y="222"/>
                  </a:lnTo>
                  <a:lnTo>
                    <a:pt x="7177" y="447"/>
                  </a:lnTo>
                  <a:lnTo>
                    <a:pt x="7034" y="675"/>
                  </a:lnTo>
                  <a:lnTo>
                    <a:pt x="6882" y="905"/>
                  </a:lnTo>
                  <a:lnTo>
                    <a:pt x="6720" y="1137"/>
                  </a:lnTo>
                  <a:lnTo>
                    <a:pt x="6548" y="1370"/>
                  </a:lnTo>
                  <a:lnTo>
                    <a:pt x="6367" y="1605"/>
                  </a:lnTo>
                  <a:lnTo>
                    <a:pt x="6178" y="1842"/>
                  </a:lnTo>
                  <a:lnTo>
                    <a:pt x="5981" y="2078"/>
                  </a:lnTo>
                  <a:lnTo>
                    <a:pt x="5776" y="2315"/>
                  </a:lnTo>
                  <a:lnTo>
                    <a:pt x="5564" y="2551"/>
                  </a:lnTo>
                  <a:lnTo>
                    <a:pt x="5344" y="2788"/>
                  </a:lnTo>
                  <a:lnTo>
                    <a:pt x="5118" y="3023"/>
                  </a:lnTo>
                  <a:lnTo>
                    <a:pt x="4886" y="3258"/>
                  </a:lnTo>
                  <a:lnTo>
                    <a:pt x="4647" y="3491"/>
                  </a:lnTo>
                  <a:lnTo>
                    <a:pt x="4402" y="3722"/>
                  </a:lnTo>
                  <a:lnTo>
                    <a:pt x="4152" y="3953"/>
                  </a:lnTo>
                  <a:lnTo>
                    <a:pt x="3897" y="4180"/>
                  </a:lnTo>
                  <a:lnTo>
                    <a:pt x="3638" y="4405"/>
                  </a:lnTo>
                  <a:lnTo>
                    <a:pt x="3374" y="4626"/>
                  </a:lnTo>
                  <a:lnTo>
                    <a:pt x="3106" y="4844"/>
                  </a:lnTo>
                  <a:lnTo>
                    <a:pt x="2835" y="5058"/>
                  </a:lnTo>
                  <a:lnTo>
                    <a:pt x="2560" y="5269"/>
                  </a:lnTo>
                  <a:lnTo>
                    <a:pt x="2282" y="5475"/>
                  </a:lnTo>
                  <a:lnTo>
                    <a:pt x="2002" y="5677"/>
                  </a:lnTo>
                  <a:lnTo>
                    <a:pt x="1720" y="5874"/>
                  </a:lnTo>
                  <a:lnTo>
                    <a:pt x="1437" y="6065"/>
                  </a:lnTo>
                  <a:lnTo>
                    <a:pt x="1151" y="6251"/>
                  </a:lnTo>
                  <a:lnTo>
                    <a:pt x="864" y="6431"/>
                  </a:lnTo>
                  <a:lnTo>
                    <a:pt x="576" y="6604"/>
                  </a:lnTo>
                  <a:lnTo>
                    <a:pt x="288" y="6771"/>
                  </a:lnTo>
                  <a:lnTo>
                    <a:pt x="0" y="6931"/>
                  </a:lnTo>
                  <a:lnTo>
                    <a:pt x="7647" y="6931"/>
                  </a:lnTo>
                  <a:lnTo>
                    <a:pt x="7782" y="6748"/>
                  </a:lnTo>
                  <a:lnTo>
                    <a:pt x="7915" y="6560"/>
                  </a:lnTo>
                  <a:lnTo>
                    <a:pt x="8049" y="6366"/>
                  </a:lnTo>
                  <a:lnTo>
                    <a:pt x="8180" y="6169"/>
                  </a:lnTo>
                  <a:lnTo>
                    <a:pt x="8312" y="5968"/>
                  </a:lnTo>
                  <a:lnTo>
                    <a:pt x="8442" y="5762"/>
                  </a:lnTo>
                  <a:lnTo>
                    <a:pt x="8570" y="5554"/>
                  </a:lnTo>
                  <a:lnTo>
                    <a:pt x="8696" y="5342"/>
                  </a:lnTo>
                  <a:lnTo>
                    <a:pt x="8822" y="5127"/>
                  </a:lnTo>
                  <a:lnTo>
                    <a:pt x="8946" y="4909"/>
                  </a:lnTo>
                  <a:lnTo>
                    <a:pt x="9069" y="4689"/>
                  </a:lnTo>
                  <a:lnTo>
                    <a:pt x="9188" y="4468"/>
                  </a:lnTo>
                  <a:lnTo>
                    <a:pt x="9307" y="4243"/>
                  </a:lnTo>
                  <a:lnTo>
                    <a:pt x="9422" y="4019"/>
                  </a:lnTo>
                  <a:lnTo>
                    <a:pt x="9536" y="3792"/>
                  </a:lnTo>
                  <a:lnTo>
                    <a:pt x="9647" y="3563"/>
                  </a:lnTo>
                  <a:lnTo>
                    <a:pt x="9756" y="3335"/>
                  </a:lnTo>
                  <a:lnTo>
                    <a:pt x="9862" y="3106"/>
                  </a:lnTo>
                  <a:lnTo>
                    <a:pt x="9966" y="2876"/>
                  </a:lnTo>
                  <a:lnTo>
                    <a:pt x="10066" y="2647"/>
                  </a:lnTo>
                  <a:lnTo>
                    <a:pt x="10163" y="2418"/>
                  </a:lnTo>
                  <a:lnTo>
                    <a:pt x="10257" y="2190"/>
                  </a:lnTo>
                  <a:lnTo>
                    <a:pt x="10348" y="1963"/>
                  </a:lnTo>
                  <a:lnTo>
                    <a:pt x="10436" y="1735"/>
                  </a:lnTo>
                  <a:lnTo>
                    <a:pt x="10520" y="1511"/>
                  </a:lnTo>
                  <a:lnTo>
                    <a:pt x="10601" y="1287"/>
                  </a:lnTo>
                  <a:lnTo>
                    <a:pt x="10677" y="1066"/>
                  </a:lnTo>
                  <a:lnTo>
                    <a:pt x="10750" y="847"/>
                  </a:lnTo>
                  <a:lnTo>
                    <a:pt x="10818" y="631"/>
                  </a:lnTo>
                  <a:lnTo>
                    <a:pt x="10884" y="417"/>
                  </a:lnTo>
                  <a:lnTo>
                    <a:pt x="10944" y="207"/>
                  </a:lnTo>
                  <a:lnTo>
                    <a:pt x="11000" y="0"/>
                  </a:lnTo>
                  <a:lnTo>
                    <a:pt x="7432" y="0"/>
                  </a:lnTo>
                  <a:close/>
                </a:path>
              </a:pathLst>
            </a:custGeom>
            <a:solidFill>
              <a:srgbClr val="00FF00"/>
            </a:solidFill>
            <a:ln w="9525" cap="flat" cmpd="sng">
              <a:noFill/>
              <a:prstDash val="solid"/>
              <a:round/>
              <a:headEnd type="none" w="med" len="med"/>
              <a:tailEnd type="none"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1165321" name="Freeform 9"/>
            <p:cNvSpPr/>
            <p:nvPr/>
          </p:nvSpPr>
          <p:spPr bwMode="auto">
            <a:xfrm rot="5400000">
              <a:off x="2215" y="1885"/>
              <a:ext cx="565" cy="1046"/>
            </a:xfrm>
            <a:custGeom>
              <a:avLst/>
              <a:gdLst/>
              <a:ahLst/>
              <a:cxnLst>
                <a:cxn ang="0">
                  <a:pos x="34" y="128"/>
                </a:cxn>
                <a:cxn ang="0">
                  <a:pos x="107" y="386"/>
                </a:cxn>
                <a:cxn ang="0">
                  <a:pos x="187" y="650"/>
                </a:cxn>
                <a:cxn ang="0">
                  <a:pos x="273" y="918"/>
                </a:cxn>
                <a:cxn ang="0">
                  <a:pos x="365" y="1190"/>
                </a:cxn>
                <a:cxn ang="0">
                  <a:pos x="463" y="1465"/>
                </a:cxn>
                <a:cxn ang="0">
                  <a:pos x="566" y="1742"/>
                </a:cxn>
                <a:cxn ang="0">
                  <a:pos x="676" y="2022"/>
                </a:cxn>
                <a:cxn ang="0">
                  <a:pos x="790" y="2304"/>
                </a:cxn>
                <a:cxn ang="0">
                  <a:pos x="908" y="2586"/>
                </a:cxn>
                <a:cxn ang="0">
                  <a:pos x="1032" y="2870"/>
                </a:cxn>
                <a:cxn ang="0">
                  <a:pos x="1160" y="3153"/>
                </a:cxn>
                <a:cxn ang="0">
                  <a:pos x="1292" y="3437"/>
                </a:cxn>
                <a:cxn ang="0">
                  <a:pos x="1428" y="3718"/>
                </a:cxn>
                <a:cxn ang="0">
                  <a:pos x="1567" y="3999"/>
                </a:cxn>
                <a:cxn ang="0">
                  <a:pos x="1711" y="4277"/>
                </a:cxn>
                <a:cxn ang="0">
                  <a:pos x="1857" y="4277"/>
                </a:cxn>
                <a:cxn ang="0">
                  <a:pos x="2001" y="3999"/>
                </a:cxn>
                <a:cxn ang="0">
                  <a:pos x="2140" y="3718"/>
                </a:cxn>
                <a:cxn ang="0">
                  <a:pos x="2276" y="3437"/>
                </a:cxn>
                <a:cxn ang="0">
                  <a:pos x="2408" y="3153"/>
                </a:cxn>
                <a:cxn ang="0">
                  <a:pos x="2536" y="2870"/>
                </a:cxn>
                <a:cxn ang="0">
                  <a:pos x="2660" y="2586"/>
                </a:cxn>
                <a:cxn ang="0">
                  <a:pos x="2778" y="2304"/>
                </a:cxn>
                <a:cxn ang="0">
                  <a:pos x="2892" y="2022"/>
                </a:cxn>
                <a:cxn ang="0">
                  <a:pos x="3002" y="1742"/>
                </a:cxn>
                <a:cxn ang="0">
                  <a:pos x="3105" y="1465"/>
                </a:cxn>
                <a:cxn ang="0">
                  <a:pos x="3203" y="1190"/>
                </a:cxn>
                <a:cxn ang="0">
                  <a:pos x="3295" y="918"/>
                </a:cxn>
                <a:cxn ang="0">
                  <a:pos x="3381" y="650"/>
                </a:cxn>
                <a:cxn ang="0">
                  <a:pos x="3461" y="386"/>
                </a:cxn>
                <a:cxn ang="0">
                  <a:pos x="3534" y="128"/>
                </a:cxn>
                <a:cxn ang="0">
                  <a:pos x="0" y="0"/>
                </a:cxn>
              </a:cxnLst>
              <a:rect l="0" t="0" r="r" b="b"/>
              <a:pathLst>
                <a:path w="3568" h="4416">
                  <a:moveTo>
                    <a:pt x="0" y="0"/>
                  </a:moveTo>
                  <a:lnTo>
                    <a:pt x="34" y="128"/>
                  </a:lnTo>
                  <a:lnTo>
                    <a:pt x="70" y="256"/>
                  </a:lnTo>
                  <a:lnTo>
                    <a:pt x="107" y="386"/>
                  </a:lnTo>
                  <a:lnTo>
                    <a:pt x="146" y="517"/>
                  </a:lnTo>
                  <a:lnTo>
                    <a:pt x="187" y="650"/>
                  </a:lnTo>
                  <a:lnTo>
                    <a:pt x="229" y="784"/>
                  </a:lnTo>
                  <a:lnTo>
                    <a:pt x="273" y="918"/>
                  </a:lnTo>
                  <a:lnTo>
                    <a:pt x="319" y="1053"/>
                  </a:lnTo>
                  <a:lnTo>
                    <a:pt x="365" y="1190"/>
                  </a:lnTo>
                  <a:lnTo>
                    <a:pt x="413" y="1328"/>
                  </a:lnTo>
                  <a:lnTo>
                    <a:pt x="463" y="1465"/>
                  </a:lnTo>
                  <a:lnTo>
                    <a:pt x="514" y="1603"/>
                  </a:lnTo>
                  <a:lnTo>
                    <a:pt x="566" y="1742"/>
                  </a:lnTo>
                  <a:lnTo>
                    <a:pt x="620" y="1882"/>
                  </a:lnTo>
                  <a:lnTo>
                    <a:pt x="676" y="2022"/>
                  </a:lnTo>
                  <a:lnTo>
                    <a:pt x="732" y="2163"/>
                  </a:lnTo>
                  <a:lnTo>
                    <a:pt x="790" y="2304"/>
                  </a:lnTo>
                  <a:lnTo>
                    <a:pt x="849" y="2445"/>
                  </a:lnTo>
                  <a:lnTo>
                    <a:pt x="908" y="2586"/>
                  </a:lnTo>
                  <a:lnTo>
                    <a:pt x="970" y="2728"/>
                  </a:lnTo>
                  <a:lnTo>
                    <a:pt x="1032" y="2870"/>
                  </a:lnTo>
                  <a:lnTo>
                    <a:pt x="1095" y="3011"/>
                  </a:lnTo>
                  <a:lnTo>
                    <a:pt x="1160" y="3153"/>
                  </a:lnTo>
                  <a:lnTo>
                    <a:pt x="1225" y="3295"/>
                  </a:lnTo>
                  <a:lnTo>
                    <a:pt x="1292" y="3437"/>
                  </a:lnTo>
                  <a:lnTo>
                    <a:pt x="1359" y="3577"/>
                  </a:lnTo>
                  <a:lnTo>
                    <a:pt x="1428" y="3718"/>
                  </a:lnTo>
                  <a:lnTo>
                    <a:pt x="1497" y="3858"/>
                  </a:lnTo>
                  <a:lnTo>
                    <a:pt x="1567" y="3999"/>
                  </a:lnTo>
                  <a:lnTo>
                    <a:pt x="1639" y="4138"/>
                  </a:lnTo>
                  <a:lnTo>
                    <a:pt x="1711" y="4277"/>
                  </a:lnTo>
                  <a:lnTo>
                    <a:pt x="1784" y="4416"/>
                  </a:lnTo>
                  <a:lnTo>
                    <a:pt x="1857" y="4277"/>
                  </a:lnTo>
                  <a:lnTo>
                    <a:pt x="1929" y="4138"/>
                  </a:lnTo>
                  <a:lnTo>
                    <a:pt x="2001" y="3999"/>
                  </a:lnTo>
                  <a:lnTo>
                    <a:pt x="2071" y="3858"/>
                  </a:lnTo>
                  <a:lnTo>
                    <a:pt x="2140" y="3718"/>
                  </a:lnTo>
                  <a:lnTo>
                    <a:pt x="2208" y="3577"/>
                  </a:lnTo>
                  <a:lnTo>
                    <a:pt x="2276" y="3437"/>
                  </a:lnTo>
                  <a:lnTo>
                    <a:pt x="2343" y="3295"/>
                  </a:lnTo>
                  <a:lnTo>
                    <a:pt x="2408" y="3153"/>
                  </a:lnTo>
                  <a:lnTo>
                    <a:pt x="2473" y="3011"/>
                  </a:lnTo>
                  <a:lnTo>
                    <a:pt x="2536" y="2870"/>
                  </a:lnTo>
                  <a:lnTo>
                    <a:pt x="2598" y="2728"/>
                  </a:lnTo>
                  <a:lnTo>
                    <a:pt x="2660" y="2586"/>
                  </a:lnTo>
                  <a:lnTo>
                    <a:pt x="2719" y="2445"/>
                  </a:lnTo>
                  <a:lnTo>
                    <a:pt x="2778" y="2304"/>
                  </a:lnTo>
                  <a:lnTo>
                    <a:pt x="2836" y="2163"/>
                  </a:lnTo>
                  <a:lnTo>
                    <a:pt x="2892" y="2022"/>
                  </a:lnTo>
                  <a:lnTo>
                    <a:pt x="2948" y="1882"/>
                  </a:lnTo>
                  <a:lnTo>
                    <a:pt x="3002" y="1742"/>
                  </a:lnTo>
                  <a:lnTo>
                    <a:pt x="3054" y="1603"/>
                  </a:lnTo>
                  <a:lnTo>
                    <a:pt x="3105" y="1465"/>
                  </a:lnTo>
                  <a:lnTo>
                    <a:pt x="3155" y="1328"/>
                  </a:lnTo>
                  <a:lnTo>
                    <a:pt x="3203" y="1190"/>
                  </a:lnTo>
                  <a:lnTo>
                    <a:pt x="3249" y="1053"/>
                  </a:lnTo>
                  <a:lnTo>
                    <a:pt x="3295" y="918"/>
                  </a:lnTo>
                  <a:lnTo>
                    <a:pt x="3339" y="784"/>
                  </a:lnTo>
                  <a:lnTo>
                    <a:pt x="3381" y="650"/>
                  </a:lnTo>
                  <a:lnTo>
                    <a:pt x="3422" y="517"/>
                  </a:lnTo>
                  <a:lnTo>
                    <a:pt x="3461" y="386"/>
                  </a:lnTo>
                  <a:lnTo>
                    <a:pt x="3498" y="256"/>
                  </a:lnTo>
                  <a:lnTo>
                    <a:pt x="3534" y="128"/>
                  </a:lnTo>
                  <a:lnTo>
                    <a:pt x="3568" y="0"/>
                  </a:lnTo>
                  <a:lnTo>
                    <a:pt x="0" y="0"/>
                  </a:lnTo>
                  <a:close/>
                </a:path>
              </a:pathLst>
            </a:custGeom>
            <a:gradFill rotWithShape="0">
              <a:gsLst>
                <a:gs pos="0">
                  <a:srgbClr val="336699"/>
                </a:gs>
                <a:gs pos="100000">
                  <a:srgbClr val="339966"/>
                </a:gs>
              </a:gsLst>
              <a:lin ang="5400000" scaled="1"/>
            </a:gradFill>
            <a:ln w="9525" cap="flat" cmpd="sng">
              <a:noFill/>
              <a:prstDash val="solid"/>
              <a:round/>
              <a:headEnd type="none" w="med" len="med"/>
              <a:tailEnd type="none" w="med" len="med"/>
            </a:ln>
            <a:effectLst/>
          </p:spPr>
          <p:txBody>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grpSp>
      <p:sp>
        <p:nvSpPr>
          <p:cNvPr id="3" name="AutoShape 3"/>
          <p:cNvSpPr/>
          <p:nvPr/>
        </p:nvSpPr>
        <p:spPr>
          <a:xfrm rot="-5400000">
            <a:off x="2091690" y="-1890395"/>
            <a:ext cx="633730" cy="4495800"/>
          </a:xfrm>
          <a:prstGeom prst="can">
            <a:avLst>
              <a:gd name="adj" fmla="val 0"/>
            </a:avLst>
          </a:prstGeom>
          <a:solidFill>
            <a:schemeClr val="bg2"/>
          </a:solidFill>
          <a:ln>
            <a:noFill/>
          </a:ln>
        </p:spPr>
        <p:style>
          <a:lnRef idx="3">
            <a:schemeClr val="accent4"/>
          </a:lnRef>
          <a:fillRef idx="0">
            <a:srgbClr val="FFFFFF"/>
          </a:fillRef>
          <a:effectRef idx="0">
            <a:srgbClr val="FFFFFF"/>
          </a:effectRef>
          <a:fontRef idx="minor">
            <a:schemeClr val="tx1"/>
          </a:fontRef>
        </p:style>
        <p:txBody>
          <a:bodyPr vert="eaVert" wrap="none" anchor="ctr" anchorCtr="0"/>
          <a:p>
            <a:pPr algn="ctr" eaLnBrk="0" hangingPunct="0">
              <a:lnSpc>
                <a:spcPct val="100000"/>
              </a:lnSpc>
            </a:pPr>
            <a:r>
              <a:rPr lang="zh-CN" altLang="en-US" sz="3200" b="0" dirty="0">
                <a:solidFill>
                  <a:schemeClr val="accent2"/>
                </a:solidFill>
                <a:latin typeface="微软雅黑" panose="020B0503020204020204" charset="-122"/>
                <a:ea typeface="微软雅黑" panose="020B0503020204020204" charset="-122"/>
              </a:rPr>
              <a:t>党政机关公文基本格式</a:t>
            </a:r>
            <a:endParaRPr lang="zh-CN" altLang="en-US" sz="3200" b="0" dirty="0">
              <a:solidFill>
                <a:schemeClr val="accent2"/>
              </a:solidFill>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Picture 2" descr="图片9"/>
          <p:cNvPicPr>
            <a:picLocks noChangeAspect="1"/>
          </p:cNvPicPr>
          <p:nvPr/>
        </p:nvPicPr>
        <p:blipFill>
          <a:blip r:embed="rId1"/>
          <a:stretch>
            <a:fillRect/>
          </a:stretch>
        </p:blipFill>
        <p:spPr>
          <a:xfrm>
            <a:off x="1524000" y="0"/>
            <a:ext cx="4618038" cy="5876925"/>
          </a:xfrm>
          <a:prstGeom prst="rect">
            <a:avLst/>
          </a:prstGeom>
          <a:noFill/>
          <a:ln w="9525">
            <a:noFill/>
          </a:ln>
        </p:spPr>
      </p:pic>
      <p:pic>
        <p:nvPicPr>
          <p:cNvPr id="48130" name="Picture 3" descr="图片9"/>
          <p:cNvPicPr>
            <a:picLocks noChangeAspect="1"/>
          </p:cNvPicPr>
          <p:nvPr/>
        </p:nvPicPr>
        <p:blipFill>
          <a:blip r:embed="rId1"/>
          <a:stretch>
            <a:fillRect/>
          </a:stretch>
        </p:blipFill>
        <p:spPr>
          <a:xfrm>
            <a:off x="6167438" y="0"/>
            <a:ext cx="4500562" cy="6167438"/>
          </a:xfrm>
          <a:prstGeom prst="rect">
            <a:avLst/>
          </a:prstGeom>
          <a:noFill/>
          <a:ln w="9525">
            <a:noFill/>
          </a:ln>
        </p:spPr>
      </p:pic>
      <p:sp>
        <p:nvSpPr>
          <p:cNvPr id="48131" name="Rectangle 4"/>
          <p:cNvSpPr/>
          <p:nvPr/>
        </p:nvSpPr>
        <p:spPr>
          <a:xfrm>
            <a:off x="1524000" y="3429000"/>
            <a:ext cx="3258820" cy="2225675"/>
          </a:xfrm>
          <a:prstGeom prst="rect">
            <a:avLst/>
          </a:prstGeom>
          <a:solidFill>
            <a:srgbClr val="CCFFFF"/>
          </a:solidFill>
          <a:ln w="9525" cap="flat" cmpd="sng">
            <a:solidFill>
              <a:schemeClr val="tx1"/>
            </a:solidFill>
            <a:prstDash val="solid"/>
            <a:miter/>
            <a:headEnd type="none" w="med" len="med"/>
            <a:tailEnd type="none" w="med" len="med"/>
          </a:ln>
        </p:spPr>
        <p:txBody>
          <a:bodyPr wrap="none" anchor="ctr" anchorCtr="0"/>
          <a:p>
            <a:pPr algn="just">
              <a:lnSpc>
                <a:spcPct val="100000"/>
              </a:lnSpc>
            </a:pPr>
            <a:r>
              <a:rPr lang="en-US" altLang="zh-CN" sz="2000" b="0" dirty="0">
                <a:solidFill>
                  <a:schemeClr val="bg2"/>
                </a:solidFill>
                <a:latin typeface="黑体" panose="02010609060101010101" charset="-122"/>
                <a:ea typeface="黑体" panose="02010609060101010101" charset="-122"/>
              </a:rPr>
              <a:t>   </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不加盖印章的公文，在</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正文或附件下空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行、右空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2</a:t>
            </a:r>
            <a:endParaRPr lang="en-US" altLang="zh-CN" sz="1600" b="0" dirty="0">
              <a:solidFill>
                <a:srgbClr val="FF0000"/>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字编排机关署名，在署名下</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1</a:t>
            </a:r>
            <a:endParaRPr lang="en-US" altLang="zh-CN" sz="1600" b="0" dirty="0">
              <a:solidFill>
                <a:srgbClr val="FF0000"/>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行编排日期，首字比机关署</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名首字右移</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发文日期长于署名的，</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使日期右空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字编排，并相</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应增加机关署名右空字数。</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166341" name="AutoShape 5"/>
          <p:cNvSpPr>
            <a:spLocks noChangeArrowheads="1"/>
          </p:cNvSpPr>
          <p:nvPr/>
        </p:nvSpPr>
        <p:spPr bwMode="auto">
          <a:xfrm rot="-3690771">
            <a:off x="2896394" y="2886869"/>
            <a:ext cx="1295400" cy="249238"/>
          </a:xfrm>
          <a:prstGeom prst="rightArrow">
            <a:avLst>
              <a:gd name="adj1" fmla="val 50000"/>
              <a:gd name="adj2" fmla="val 129936"/>
            </a:avLst>
          </a:prstGeom>
          <a:gradFill rotWithShape="0">
            <a:gsLst>
              <a:gs pos="0">
                <a:srgbClr val="00BDF0">
                  <a:gamma/>
                  <a:shade val="46275"/>
                  <a:invGamma/>
                </a:srgbClr>
              </a:gs>
              <a:gs pos="50000">
                <a:srgbClr val="00BDF0"/>
              </a:gs>
              <a:gs pos="100000">
                <a:srgbClr val="00BDF0">
                  <a:gamma/>
                  <a:shade val="46275"/>
                  <a:invGamma/>
                </a:srgbClr>
              </a:gs>
            </a:gsLst>
            <a:lin ang="2700000" scaled="1"/>
          </a:gradFill>
          <a:ln w="9525">
            <a:noFill/>
            <a:miter lim="800000"/>
          </a:ln>
          <a:effectLst/>
          <a:scene3d>
            <a:camera prst="legacyObliqueTopRight"/>
            <a:lightRig rig="legacyFlat3" dir="b"/>
          </a:scene3d>
          <a:sp3d extrusionH="176200" prstMaterial="legacyMatte">
            <a:bevelT w="13500" h="13500" prst="angle"/>
            <a:bevelB w="13500" h="13500" prst="angle"/>
            <a:extrusionClr>
              <a:srgbClr val="00BDF0"/>
            </a:extrusionClr>
          </a:sp3d>
        </p:spPr>
        <p:txBody>
          <a:bodyPr wrap="none" lIns="73025" tIns="36512" rIns="73025" bIns="36512" anchor="ctr">
            <a:flatTx/>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48133" name="Rectangle 6"/>
          <p:cNvSpPr/>
          <p:nvPr/>
        </p:nvSpPr>
        <p:spPr>
          <a:xfrm>
            <a:off x="6264275" y="3429000"/>
            <a:ext cx="3503930" cy="2519045"/>
          </a:xfrm>
          <a:prstGeom prst="rect">
            <a:avLst/>
          </a:prstGeom>
          <a:solidFill>
            <a:srgbClr val="CCFFFF"/>
          </a:solidFill>
          <a:ln w="9525" cap="flat" cmpd="sng">
            <a:solidFill>
              <a:schemeClr val="tx1"/>
            </a:solidFill>
            <a:prstDash val="solid"/>
            <a:miter/>
            <a:headEnd type="none" w="med" len="med"/>
            <a:tailEnd type="none" w="med" len="med"/>
          </a:ln>
        </p:spPr>
        <p:txBody>
          <a:bodyPr wrap="none" anchor="ctr" anchorCtr="0"/>
          <a:p>
            <a:pPr>
              <a:lnSpc>
                <a:spcPct val="100000"/>
              </a:lnSpc>
            </a:pPr>
            <a:r>
              <a:rPr lang="en-US" altLang="zh-CN" sz="2000" b="0" dirty="0">
                <a:solidFill>
                  <a:schemeClr val="bg2"/>
                </a:solidFill>
                <a:latin typeface="黑体" panose="02010609060101010101" charset="-122"/>
                <a:ea typeface="黑体" panose="02010609060101010101" charset="-122"/>
              </a:rPr>
              <a:t>   </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加盖签发人签名章的公文，</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在正文或附件下空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行、右空</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4</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字加盖签名章，签名章左空</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字标注签发人职务，以签名章</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为准上下居中排布。</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1600" b="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在签名章下空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1600" b="0" dirty="0">
                <a:solidFill>
                  <a:srgbClr val="FF0000"/>
                </a:solidFill>
                <a:latin typeface="微软雅黑" panose="020B0503020204020204" charset="-122"/>
                <a:ea typeface="微软雅黑" panose="020B0503020204020204" charset="-122"/>
                <a:cs typeface="微软雅黑" panose="020B0503020204020204" charset="-122"/>
              </a:rPr>
              <a:t>行</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右空</a:t>
            </a:r>
            <a:r>
              <a:rPr lang="en-US" altLang="zh-CN" sz="1600" b="0" dirty="0">
                <a:solidFill>
                  <a:srgbClr val="FF0000"/>
                </a:solidFill>
                <a:latin typeface="微软雅黑" panose="020B0503020204020204" charset="-122"/>
                <a:ea typeface="微软雅黑" panose="020B0503020204020204" charset="-122"/>
                <a:cs typeface="微软雅黑" panose="020B0503020204020204" charset="-122"/>
              </a:rPr>
              <a:t>4</a:t>
            </a: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字</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1600" b="0" dirty="0">
                <a:solidFill>
                  <a:schemeClr val="tx1"/>
                </a:solidFill>
                <a:latin typeface="微软雅黑" panose="020B0503020204020204" charset="-122"/>
                <a:ea typeface="微软雅黑" panose="020B0503020204020204" charset="-122"/>
                <a:cs typeface="微软雅黑" panose="020B0503020204020204" charset="-122"/>
              </a:rPr>
              <a:t>编排成文日期。</a:t>
            </a:r>
            <a:endParaRPr lang="zh-CN" altLang="en-US" sz="1600" b="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8134" name="Rectangle 7"/>
          <p:cNvSpPr/>
          <p:nvPr/>
        </p:nvSpPr>
        <p:spPr>
          <a:xfrm>
            <a:off x="6888163" y="1989138"/>
            <a:ext cx="2952750" cy="1512887"/>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pPr algn="ctr">
              <a:lnSpc>
                <a:spcPct val="100000"/>
              </a:lnSpc>
            </a:pPr>
            <a:r>
              <a:rPr lang="en-US" altLang="zh-CN" sz="2000" b="0" dirty="0">
                <a:solidFill>
                  <a:schemeClr val="bg2"/>
                </a:solidFill>
                <a:latin typeface="黑体" panose="02010609060101010101" charset="-122"/>
                <a:ea typeface="黑体" panose="02010609060101010101" charset="-122"/>
              </a:rPr>
              <a:t>      </a:t>
            </a:r>
            <a:r>
              <a:rPr lang="zh-CN" altLang="en-US" sz="1200" b="0" dirty="0">
                <a:solidFill>
                  <a:schemeClr val="bg2"/>
                </a:solidFill>
                <a:latin typeface="仿宋_GB2312" pitchFamily="49" charset="-122"/>
                <a:ea typeface="仿宋_GB2312" pitchFamily="49" charset="-122"/>
              </a:rPr>
              <a:t>市 长　</a:t>
            </a:r>
            <a:r>
              <a:rPr lang="en-US" altLang="zh-CN" sz="1200" b="0" dirty="0">
                <a:solidFill>
                  <a:srgbClr val="FF0066"/>
                </a:solidFill>
                <a:latin typeface="方正魏碑简体" pitchFamily="65" charset="-122"/>
                <a:ea typeface="方正魏碑简体" pitchFamily="65" charset="-122"/>
              </a:rPr>
              <a:t>×  </a:t>
            </a:r>
            <a:r>
              <a:rPr lang="zh-CN" altLang="en-US" sz="1200" b="0" dirty="0">
                <a:solidFill>
                  <a:srgbClr val="FF0066"/>
                </a:solidFill>
                <a:latin typeface="方正魏碑简体" pitchFamily="65" charset="-122"/>
                <a:ea typeface="方正魏碑简体" pitchFamily="65" charset="-122"/>
              </a:rPr>
              <a:t>×</a:t>
            </a:r>
            <a:r>
              <a:rPr lang="en-US" altLang="zh-CN" sz="1200" b="0" dirty="0">
                <a:solidFill>
                  <a:srgbClr val="FF0066"/>
                </a:solidFill>
                <a:latin typeface="方正魏碑简体" pitchFamily="65" charset="-122"/>
                <a:ea typeface="方正魏碑简体" pitchFamily="65" charset="-122"/>
              </a:rPr>
              <a:t>  ×</a:t>
            </a:r>
            <a:r>
              <a:rPr lang="en-US" altLang="zh-CN" sz="1800" b="0" dirty="0">
                <a:solidFill>
                  <a:srgbClr val="FF0066"/>
                </a:solidFill>
                <a:latin typeface="方正魏碑简体" pitchFamily="65" charset="-122"/>
                <a:ea typeface="方正魏碑简体" pitchFamily="65" charset="-122"/>
              </a:rPr>
              <a:t> </a:t>
            </a:r>
            <a:endParaRPr lang="en-US" altLang="zh-CN" sz="1800" b="0" dirty="0">
              <a:solidFill>
                <a:srgbClr val="FF0066"/>
              </a:solidFill>
              <a:latin typeface="方正魏碑简体" pitchFamily="65" charset="-122"/>
              <a:ea typeface="方正魏碑简体" pitchFamily="65" charset="-122"/>
            </a:endParaRPr>
          </a:p>
          <a:p>
            <a:pPr algn="ctr">
              <a:lnSpc>
                <a:spcPct val="100000"/>
              </a:lnSpc>
            </a:pPr>
            <a:endParaRPr lang="en-US" altLang="zh-CN" sz="1200" b="0" dirty="0">
              <a:solidFill>
                <a:srgbClr val="FF0066"/>
              </a:solidFill>
              <a:latin typeface="仿宋_GB2312" pitchFamily="49" charset="-122"/>
              <a:ea typeface="仿宋_GB2312" pitchFamily="49" charset="-122"/>
            </a:endParaRPr>
          </a:p>
          <a:p>
            <a:pPr algn="ctr">
              <a:lnSpc>
                <a:spcPct val="100000"/>
              </a:lnSpc>
            </a:pPr>
            <a:r>
              <a:rPr lang="en-US" altLang="zh-CN" sz="1200" b="0" dirty="0">
                <a:solidFill>
                  <a:srgbClr val="FF0066"/>
                </a:solidFill>
                <a:latin typeface="仿宋_GB2312" pitchFamily="49" charset="-122"/>
                <a:ea typeface="仿宋_GB2312" pitchFamily="49" charset="-122"/>
              </a:rPr>
              <a:t>               </a:t>
            </a:r>
            <a:r>
              <a:rPr lang="en-US" altLang="zh-CN" sz="1200" b="0" dirty="0">
                <a:solidFill>
                  <a:srgbClr val="333300"/>
                </a:solidFill>
                <a:latin typeface="仿宋_GB2312" pitchFamily="49" charset="-122"/>
                <a:ea typeface="仿宋_GB2312" pitchFamily="49" charset="-122"/>
              </a:rPr>
              <a:t>2012</a:t>
            </a:r>
            <a:r>
              <a:rPr lang="zh-CN" altLang="en-US" sz="1200" b="0" dirty="0">
                <a:solidFill>
                  <a:srgbClr val="333300"/>
                </a:solidFill>
                <a:latin typeface="仿宋_GB2312" pitchFamily="49" charset="-122"/>
                <a:ea typeface="仿宋_GB2312" pitchFamily="49" charset="-122"/>
              </a:rPr>
              <a:t>年</a:t>
            </a:r>
            <a:r>
              <a:rPr lang="en-US" altLang="zh-CN" sz="1200" b="0" dirty="0">
                <a:solidFill>
                  <a:srgbClr val="333300"/>
                </a:solidFill>
                <a:latin typeface="仿宋_GB2312" pitchFamily="49" charset="-122"/>
                <a:ea typeface="仿宋_GB2312" pitchFamily="49" charset="-122"/>
              </a:rPr>
              <a:t>7</a:t>
            </a:r>
            <a:r>
              <a:rPr lang="zh-CN" altLang="en-US" sz="1200" b="0" dirty="0">
                <a:solidFill>
                  <a:srgbClr val="333300"/>
                </a:solidFill>
                <a:latin typeface="仿宋_GB2312" pitchFamily="49" charset="-122"/>
                <a:ea typeface="仿宋_GB2312" pitchFamily="49" charset="-122"/>
              </a:rPr>
              <a:t>月</a:t>
            </a:r>
            <a:r>
              <a:rPr lang="en-US" altLang="zh-CN" sz="1200" b="0" dirty="0">
                <a:solidFill>
                  <a:srgbClr val="333300"/>
                </a:solidFill>
                <a:latin typeface="仿宋_GB2312" pitchFamily="49" charset="-122"/>
                <a:ea typeface="仿宋_GB2312" pitchFamily="49" charset="-122"/>
              </a:rPr>
              <a:t>1</a:t>
            </a:r>
            <a:r>
              <a:rPr lang="zh-CN" altLang="en-US" sz="1200" b="0" dirty="0">
                <a:solidFill>
                  <a:srgbClr val="333300"/>
                </a:solidFill>
                <a:latin typeface="仿宋_GB2312" pitchFamily="49" charset="-122"/>
                <a:ea typeface="仿宋_GB2312" pitchFamily="49" charset="-122"/>
              </a:rPr>
              <a:t>日</a:t>
            </a:r>
            <a:endParaRPr lang="zh-CN" altLang="en-US" sz="1200" b="0" dirty="0">
              <a:solidFill>
                <a:srgbClr val="333300"/>
              </a:solidFill>
              <a:latin typeface="仿宋_GB2312" pitchFamily="49" charset="-122"/>
              <a:ea typeface="仿宋_GB2312" pitchFamily="49" charset="-122"/>
            </a:endParaRPr>
          </a:p>
          <a:p>
            <a:pPr algn="ctr">
              <a:lnSpc>
                <a:spcPct val="100000"/>
              </a:lnSpc>
            </a:pPr>
            <a:r>
              <a:rPr lang="zh-CN" altLang="en-US" sz="800" b="0" dirty="0">
                <a:solidFill>
                  <a:srgbClr val="FF0066"/>
                </a:solidFill>
                <a:latin typeface="方正魏碑简体" pitchFamily="65" charset="-122"/>
                <a:ea typeface="方正魏碑简体" pitchFamily="65" charset="-122"/>
              </a:rPr>
              <a:t>   </a:t>
            </a:r>
            <a:r>
              <a:rPr lang="zh-CN" altLang="en-US" sz="800" b="0" dirty="0">
                <a:solidFill>
                  <a:schemeClr val="bg2"/>
                </a:solidFill>
                <a:latin typeface="黑体" panose="02010609060101010101" charset="-122"/>
                <a:ea typeface="黑体" panose="02010609060101010101" charset="-122"/>
              </a:rPr>
              <a:t> </a:t>
            </a:r>
            <a:endParaRPr lang="zh-CN" altLang="en-US" sz="800" b="0" dirty="0">
              <a:solidFill>
                <a:schemeClr val="bg2"/>
              </a:solidFill>
              <a:latin typeface="黑体" panose="02010609060101010101" charset="-122"/>
              <a:ea typeface="黑体" panose="02010609060101010101" charset="-122"/>
            </a:endParaRPr>
          </a:p>
        </p:txBody>
      </p:sp>
      <p:sp>
        <p:nvSpPr>
          <p:cNvPr id="1166344" name="AutoShape 8"/>
          <p:cNvSpPr>
            <a:spLocks noChangeArrowheads="1"/>
          </p:cNvSpPr>
          <p:nvPr/>
        </p:nvSpPr>
        <p:spPr bwMode="auto">
          <a:xfrm rot="-3055718">
            <a:off x="7430294" y="2945606"/>
            <a:ext cx="1319213" cy="231775"/>
          </a:xfrm>
          <a:prstGeom prst="rightArrow">
            <a:avLst>
              <a:gd name="adj1" fmla="val 50000"/>
              <a:gd name="adj2" fmla="val 142294"/>
            </a:avLst>
          </a:prstGeom>
          <a:solidFill>
            <a:srgbClr val="FFCC99"/>
          </a:solidFill>
          <a:ln w="12700">
            <a:noFill/>
            <a:miter lim="800000"/>
          </a:ln>
          <a:effectLst/>
          <a:scene3d>
            <a:camera prst="legacyObliqueBottom"/>
            <a:lightRig rig="legacyFlat3" dir="t"/>
          </a:scene3d>
          <a:sp3d extrusionH="227000" prstMaterial="legacyMatte">
            <a:bevelT w="13500" h="13500" prst="angle"/>
            <a:bevelB w="13500" h="13500" prst="angle"/>
            <a:extrusionClr>
              <a:srgbClr val="FFCC99"/>
            </a:extrusionClr>
          </a:sp3d>
        </p:spPr>
        <p:txBody>
          <a:bodyPr wrap="none" anchor="ctr">
            <a:flatTx/>
          </a:body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CC66"/>
              </a:solidFill>
              <a:effectLst>
                <a:outerShdw blurRad="38100" dist="38100" dir="2700000" algn="tl">
                  <a:srgbClr val="000000">
                    <a:alpha val="43137"/>
                  </a:srgbClr>
                </a:outerShdw>
              </a:effectLst>
              <a:uLnTx/>
              <a:uFillTx/>
              <a:latin typeface="Arial" panose="020B0604020202020204" pitchFamily="34" charset="0"/>
              <a:ea typeface="楷体_GB2312" pitchFamily="49" charset="-122"/>
              <a:cs typeface="+mn-cs"/>
            </a:endParaRPr>
          </a:p>
        </p:txBody>
      </p:sp>
      <p:sp>
        <p:nvSpPr>
          <p:cNvPr id="2" name="AutoShape 3"/>
          <p:cNvSpPr/>
          <p:nvPr/>
        </p:nvSpPr>
        <p:spPr>
          <a:xfrm rot="-5400000">
            <a:off x="2091690" y="-1890395"/>
            <a:ext cx="633730" cy="4495800"/>
          </a:xfrm>
          <a:prstGeom prst="can">
            <a:avLst>
              <a:gd name="adj" fmla="val 0"/>
            </a:avLst>
          </a:prstGeom>
          <a:solidFill>
            <a:schemeClr val="bg2"/>
          </a:solidFill>
          <a:ln>
            <a:noFill/>
          </a:ln>
        </p:spPr>
        <p:style>
          <a:lnRef idx="3">
            <a:schemeClr val="accent4"/>
          </a:lnRef>
          <a:fillRef idx="0">
            <a:srgbClr val="FFFFFF"/>
          </a:fillRef>
          <a:effectRef idx="0">
            <a:srgbClr val="FFFFFF"/>
          </a:effectRef>
          <a:fontRef idx="minor">
            <a:schemeClr val="tx1"/>
          </a:fontRef>
        </p:style>
        <p:txBody>
          <a:bodyPr vert="eaVert" wrap="none" anchor="ctr" anchorCtr="0"/>
          <a:p>
            <a:pPr algn="ctr" eaLnBrk="0" hangingPunct="0">
              <a:lnSpc>
                <a:spcPct val="100000"/>
              </a:lnSpc>
            </a:pPr>
            <a:r>
              <a:rPr lang="zh-CN" altLang="en-US" sz="3200" b="0" dirty="0">
                <a:solidFill>
                  <a:schemeClr val="accent2"/>
                </a:solidFill>
                <a:latin typeface="微软雅黑" panose="020B0503020204020204" charset="-122"/>
                <a:ea typeface="微软雅黑" panose="020B0503020204020204" charset="-122"/>
              </a:rPr>
              <a:t>党政机关公文基本格式</a:t>
            </a:r>
            <a:endParaRPr lang="zh-CN" altLang="en-US" sz="3200" b="0" dirty="0">
              <a:solidFill>
                <a:schemeClr val="accent2"/>
              </a:solidFill>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5615" y="996220"/>
            <a:ext cx="2900680" cy="1045210"/>
          </a:xfrm>
          <a:prstGeom prst="rect">
            <a:avLst/>
          </a:prstGeom>
        </p:spPr>
        <p:txBody>
          <a:bodyPr wrap="none">
            <a:spAutoFit/>
          </a:bodyPr>
          <a:lstStyle/>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（一）</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信函格式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5" name="矩形 4"/>
          <p:cNvSpPr/>
          <p:nvPr/>
        </p:nvSpPr>
        <p:spPr>
          <a:xfrm>
            <a:off x="285750" y="1755775"/>
            <a:ext cx="11666220" cy="334645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513721" y="1796900"/>
            <a:ext cx="11438543" cy="2861310"/>
          </a:xfrm>
          <a:prstGeom prst="rect">
            <a:avLst/>
          </a:prstGeom>
          <a:noFill/>
        </p:spPr>
        <p:txBody>
          <a:bodyPr wrap="square">
            <a:spAutoFit/>
          </a:bodyPr>
          <a:lstStyle/>
          <a:p>
            <a:pPr indent="533400" algn="just">
              <a:lnSpc>
                <a:spcPct val="300000"/>
              </a:lnSpc>
            </a:pPr>
            <a:r>
              <a:rPr lang="zh-CN" altLang="en-US" sz="2000" kern="100" dirty="0">
                <a:effectLst/>
                <a:latin typeface="微软雅黑" panose="020B0503020204020204" charset="-122"/>
                <a:ea typeface="微软雅黑" panose="020B0503020204020204" charset="-122"/>
                <a:cs typeface="微软雅黑" panose="020B0503020204020204" charset="-122"/>
              </a:rPr>
              <a:t>发文机关标志使用发文机关全称或者规范化简称，居中排布，上边缘至上页边为</a:t>
            </a:r>
            <a:r>
              <a:rPr lang="en-US" altLang="zh-CN" sz="2000" kern="100" dirty="0">
                <a:effectLst/>
                <a:latin typeface="微软雅黑" panose="020B0503020204020204" charset="-122"/>
                <a:ea typeface="微软雅黑" panose="020B0503020204020204" charset="-122"/>
                <a:cs typeface="微软雅黑" panose="020B0503020204020204" charset="-122"/>
              </a:rPr>
              <a:t>30 mm</a:t>
            </a:r>
            <a:r>
              <a:rPr lang="zh-CN" altLang="en-US" sz="2000" kern="100" dirty="0">
                <a:effectLst/>
                <a:latin typeface="微软雅黑" panose="020B0503020204020204" charset="-122"/>
                <a:ea typeface="微软雅黑" panose="020B0503020204020204" charset="-122"/>
                <a:cs typeface="微软雅黑" panose="020B0503020204020204" charset="-122"/>
              </a:rPr>
              <a:t>，推荐使用红色小标宋体字。联合行文时，使用主办机关标志。发文机关标志下</a:t>
            </a:r>
            <a:r>
              <a:rPr lang="en-US" altLang="zh-CN" sz="2000" kern="100" dirty="0">
                <a:effectLst/>
                <a:latin typeface="微软雅黑" panose="020B0503020204020204" charset="-122"/>
                <a:ea typeface="微软雅黑" panose="020B0503020204020204" charset="-122"/>
                <a:cs typeface="微软雅黑" panose="020B0503020204020204" charset="-122"/>
              </a:rPr>
              <a:t>4 mm</a:t>
            </a:r>
            <a:r>
              <a:rPr lang="zh-CN" altLang="en-US" sz="2000" kern="100" dirty="0">
                <a:effectLst/>
                <a:latin typeface="微软雅黑" panose="020B0503020204020204" charset="-122"/>
                <a:ea typeface="微软雅黑" panose="020B0503020204020204" charset="-122"/>
                <a:cs typeface="微软雅黑" panose="020B0503020204020204" charset="-122"/>
              </a:rPr>
              <a:t>处印一条红色双线（上粗下细），距下页边</a:t>
            </a:r>
            <a:r>
              <a:rPr lang="en-US" altLang="zh-CN" sz="2000" kern="100" dirty="0">
                <a:effectLst/>
                <a:latin typeface="微软雅黑" panose="020B0503020204020204" charset="-122"/>
                <a:ea typeface="微软雅黑" panose="020B0503020204020204" charset="-122"/>
                <a:cs typeface="微软雅黑" panose="020B0503020204020204" charset="-122"/>
              </a:rPr>
              <a:t>20 mm</a:t>
            </a:r>
            <a:r>
              <a:rPr lang="zh-CN" altLang="en-US" sz="2000" kern="100" dirty="0">
                <a:effectLst/>
                <a:latin typeface="微软雅黑" panose="020B0503020204020204" charset="-122"/>
                <a:ea typeface="微软雅黑" panose="020B0503020204020204" charset="-122"/>
                <a:cs typeface="微软雅黑" panose="020B0503020204020204" charset="-122"/>
              </a:rPr>
              <a:t>处印一条红色双线（上细下粗），线长均为</a:t>
            </a:r>
            <a:r>
              <a:rPr lang="en-US" altLang="zh-CN" sz="2000" kern="100" dirty="0">
                <a:effectLst/>
                <a:latin typeface="微软雅黑" panose="020B0503020204020204" charset="-122"/>
                <a:ea typeface="微软雅黑" panose="020B0503020204020204" charset="-122"/>
                <a:cs typeface="微软雅黑" panose="020B0503020204020204" charset="-122"/>
              </a:rPr>
              <a:t>170 mm</a:t>
            </a:r>
            <a:r>
              <a:rPr lang="zh-CN" altLang="en-US" sz="2000" kern="100" dirty="0">
                <a:effectLst/>
                <a:latin typeface="微软雅黑" panose="020B0503020204020204" charset="-122"/>
                <a:ea typeface="微软雅黑" panose="020B0503020204020204" charset="-122"/>
                <a:cs typeface="微软雅黑" panose="020B0503020204020204" charset="-122"/>
              </a:rPr>
              <a:t>，居中排布。</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6" name="标题 5"/>
          <p:cNvSpPr>
            <a:spLocks noGrp="1"/>
          </p:cNvSpPr>
          <p:nvPr>
            <p:ph type="title"/>
            <p:custDataLst>
              <p:tags r:id="rId1"/>
            </p:custDataLst>
          </p:nvPr>
        </p:nvSpPr>
        <p:spPr>
          <a:xfrm>
            <a:off x="469265"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pic>
        <p:nvPicPr>
          <p:cNvPr id="29" name="https://img8.file.cache.docer.com/storage/1733140769326149900/73840323e92a4b5a5a0314abbb5cc465.png" descr="铅笔和尺子"/>
          <p:cNvPicPr>
            <a:picLocks noChangeAspect="1"/>
          </p:cNvPicPr>
          <p:nvPr/>
        </p:nvPicPr>
        <p:blipFill>
          <a:blip r:embed="rId2"/>
          <a:stretch>
            <a:fillRect/>
          </a:stretch>
        </p:blipFill>
        <p:spPr>
          <a:xfrm>
            <a:off x="11322685" y="5564505"/>
            <a:ext cx="689610" cy="920750"/>
          </a:xfrm>
          <a:prstGeom prst="rect">
            <a:avLst/>
          </a:prstGeom>
        </p:spPr>
      </p:pic>
    </p:spTree>
  </p:cSld>
  <p:clrMapOvr>
    <a:masterClrMapping/>
  </p:clrMapOvr>
  <p:transition spd="slow">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3090" y="169517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567061" y="1695300"/>
            <a:ext cx="11438543" cy="3169285"/>
          </a:xfrm>
          <a:prstGeom prst="rect">
            <a:avLst/>
          </a:prstGeom>
          <a:noFill/>
        </p:spPr>
        <p:txBody>
          <a:bodyPr wrap="square">
            <a:spAutoFit/>
          </a:bodyPr>
          <a:lstStyle/>
          <a:p>
            <a:pPr indent="533400" algn="just">
              <a:lnSpc>
                <a:spcPct val="250000"/>
              </a:lnSpc>
            </a:pPr>
            <a:r>
              <a:rPr lang="zh-CN" altLang="en-US" sz="2000" kern="100" dirty="0">
                <a:effectLst/>
                <a:latin typeface="微软雅黑" panose="020B0503020204020204" charset="-122"/>
                <a:ea typeface="微软雅黑" panose="020B0503020204020204" charset="-122"/>
                <a:cs typeface="微软雅黑" panose="020B0503020204020204" charset="-122"/>
              </a:rPr>
              <a:t>如果需要标注份号、密级和保密期限、紧急程度，则应当顶格居版心左边缘编排在第一条红色双线下，按照份号、密级和保密期限、紧急程度的顺序自上而下分行排列，第一个要素与该线的距离为</a:t>
            </a:r>
            <a:r>
              <a:rPr lang="en-US" altLang="zh-CN" sz="2000" kern="100" dirty="0">
                <a:effectLst/>
                <a:latin typeface="微软雅黑" panose="020B0503020204020204" charset="-122"/>
                <a:ea typeface="微软雅黑" panose="020B0503020204020204" charset="-122"/>
                <a:cs typeface="微软雅黑" panose="020B0503020204020204" charset="-122"/>
              </a:rPr>
              <a:t>3</a:t>
            </a:r>
            <a:r>
              <a:rPr lang="zh-CN" altLang="en-US" sz="2000" kern="100" dirty="0">
                <a:effectLst/>
                <a:latin typeface="微软雅黑" panose="020B0503020204020204" charset="-122"/>
                <a:ea typeface="微软雅黑" panose="020B0503020204020204" charset="-122"/>
                <a:cs typeface="微软雅黑" panose="020B0503020204020204" charset="-122"/>
              </a:rPr>
              <a:t>号汉字高度的</a:t>
            </a:r>
            <a:r>
              <a:rPr lang="en-US" altLang="zh-CN" sz="2000" kern="100" dirty="0">
                <a:effectLst/>
                <a:latin typeface="微软雅黑" panose="020B0503020204020204" charset="-122"/>
                <a:ea typeface="微软雅黑" panose="020B0503020204020204" charset="-122"/>
                <a:cs typeface="微软雅黑" panose="020B0503020204020204" charset="-122"/>
              </a:rPr>
              <a:t>7/8</a:t>
            </a:r>
            <a:r>
              <a:rPr lang="zh-CN" altLang="en-US" sz="2000" kern="100" dirty="0">
                <a:effectLst/>
                <a:latin typeface="微软雅黑" panose="020B0503020204020204" charset="-122"/>
                <a:ea typeface="微软雅黑" panose="020B0503020204020204" charset="-122"/>
                <a:cs typeface="微软雅黑" panose="020B0503020204020204" charset="-122"/>
              </a:rPr>
              <a:t>。发文字号顶格居版心右边缘编排在第一条红色双线下，与该线的距离为</a:t>
            </a:r>
            <a:r>
              <a:rPr lang="en-US" altLang="zh-CN" sz="2000" kern="100" dirty="0">
                <a:effectLst/>
                <a:latin typeface="微软雅黑" panose="020B0503020204020204" charset="-122"/>
                <a:ea typeface="微软雅黑" panose="020B0503020204020204" charset="-122"/>
                <a:cs typeface="微软雅黑" panose="020B0503020204020204" charset="-122"/>
              </a:rPr>
              <a:t>3</a:t>
            </a:r>
            <a:r>
              <a:rPr lang="zh-CN" altLang="en-US" sz="2000" kern="100" dirty="0">
                <a:effectLst/>
                <a:latin typeface="微软雅黑" panose="020B0503020204020204" charset="-122"/>
                <a:ea typeface="微软雅黑" panose="020B0503020204020204" charset="-122"/>
                <a:cs typeface="微软雅黑" panose="020B0503020204020204" charset="-122"/>
              </a:rPr>
              <a:t>号汉字高度的</a:t>
            </a:r>
            <a:r>
              <a:rPr lang="en-US" altLang="zh-CN" sz="2000" kern="100" dirty="0">
                <a:effectLst/>
                <a:latin typeface="微软雅黑" panose="020B0503020204020204" charset="-122"/>
                <a:ea typeface="微软雅黑" panose="020B0503020204020204" charset="-122"/>
                <a:cs typeface="微软雅黑" panose="020B0503020204020204" charset="-122"/>
              </a:rPr>
              <a:t>7/8</a:t>
            </a:r>
            <a:r>
              <a:rPr lang="zh-CN" altLang="en-US" sz="2000" kern="100" dirty="0">
                <a:effectLst/>
                <a:latin typeface="微软雅黑" panose="020B0503020204020204" charset="-122"/>
                <a:ea typeface="微软雅黑" panose="020B0503020204020204" charset="-122"/>
                <a:cs typeface="微软雅黑" panose="020B0503020204020204" charset="-122"/>
              </a:rPr>
              <a:t>。</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6" name="标题 5"/>
          <p:cNvSpPr>
            <a:spLocks noGrp="1"/>
          </p:cNvSpPr>
          <p:nvPr>
            <p:ph type="title"/>
            <p:custDataLst>
              <p:tags r:id="rId1"/>
            </p:custDataLst>
          </p:nvPr>
        </p:nvSpPr>
        <p:spPr>
          <a:xfrm>
            <a:off x="469265"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sp>
        <p:nvSpPr>
          <p:cNvPr id="4" name="矩形 3"/>
          <p:cNvSpPr/>
          <p:nvPr/>
        </p:nvSpPr>
        <p:spPr>
          <a:xfrm>
            <a:off x="285615" y="996220"/>
            <a:ext cx="2900680" cy="1045210"/>
          </a:xfrm>
          <a:prstGeom prst="rect">
            <a:avLst/>
          </a:prstGeom>
        </p:spPr>
        <p:txBody>
          <a:bodyPr wrap="none">
            <a:sp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（一）</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信函格式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pic>
        <p:nvPicPr>
          <p:cNvPr id="29" name="https://img8.file.cache.docer.com/storage/1733140769326149900/73840323e92a4b5a5a0314abbb5cc465.png" descr="铅笔和尺子"/>
          <p:cNvPicPr>
            <a:picLocks noChangeAspect="1"/>
          </p:cNvPicPr>
          <p:nvPr/>
        </p:nvPicPr>
        <p:blipFill>
          <a:blip r:embed="rId2"/>
          <a:stretch>
            <a:fillRect/>
          </a:stretch>
        </p:blipFill>
        <p:spPr>
          <a:xfrm>
            <a:off x="11227435" y="5647055"/>
            <a:ext cx="689610" cy="920750"/>
          </a:xfrm>
          <a:prstGeom prst="rect">
            <a:avLst/>
          </a:prstGeom>
        </p:spPr>
      </p:pic>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96000" y="1642110"/>
            <a:ext cx="6166485" cy="4314190"/>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公文概述</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公告与通告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sym typeface="+mn-ea"/>
              </a:rPr>
              <a:t>第三节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通知与通报</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第四节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报告与请示</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第五节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批复与函</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第六节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决定与</a:t>
            </a:r>
            <a:r>
              <a:rPr lang="zh-CN" altLang="en-US" sz="3110">
                <a:latin typeface="微软雅黑" panose="020B0503020204020204" charset="-122"/>
                <a:ea typeface="微软雅黑" panose="020B0503020204020204" charset="-122"/>
                <a:cs typeface="微软雅黑" panose="020B0503020204020204" charset="-122"/>
                <a:sym typeface="+mn-ea"/>
              </a:rPr>
              <a:t>纪要</a:t>
            </a:r>
            <a:endParaRPr lang="zh-CN" altLang="en-US" sz="3110">
              <a:latin typeface="微软雅黑" panose="020B0503020204020204" charset="-122"/>
              <a:ea typeface="微软雅黑" panose="020B0503020204020204" charset="-122"/>
              <a:cs typeface="微软雅黑" panose="020B0503020204020204" charset="-122"/>
              <a:sym typeface="+mn-ea"/>
            </a:endParaRPr>
          </a:p>
        </p:txBody>
      </p:sp>
      <p:sp>
        <p:nvSpPr>
          <p:cNvPr id="5" name="节编号"/>
          <p:cNvSpPr>
            <a:spLocks noGrp="1"/>
          </p:cNvSpPr>
          <p:nvPr>
            <p:ph type="body" sz="quarter" idx="13"/>
            <p:custDataLst>
              <p:tags r:id="rId2"/>
            </p:custDataLst>
          </p:nvPr>
        </p:nvSpPr>
        <p:spPr>
          <a:xfrm>
            <a:off x="3825240" y="38100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公务文书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652770" y="175450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4180" y="2117725"/>
            <a:ext cx="11504295" cy="38696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557983" y="2393761"/>
            <a:ext cx="7301978" cy="3169285"/>
          </a:xfrm>
          <a:prstGeom prst="rect">
            <a:avLst/>
          </a:prstGeom>
          <a:noFill/>
        </p:spPr>
        <p:txBody>
          <a:bodyPr wrap="square">
            <a:spAutoFit/>
          </a:bodyPr>
          <a:lstStyle/>
          <a:p>
            <a:pPr indent="533400" algn="just">
              <a:lnSpc>
                <a:spcPct val="250000"/>
              </a:lnSpc>
            </a:pPr>
            <a:r>
              <a:rPr lang="zh-CN" altLang="en-US" sz="2000" kern="100" dirty="0">
                <a:effectLst/>
                <a:latin typeface="微软雅黑" panose="020B0503020204020204" charset="-122"/>
                <a:ea typeface="微软雅黑" panose="020B0503020204020204" charset="-122"/>
                <a:cs typeface="微软雅黑" panose="020B0503020204020204" charset="-122"/>
              </a:rPr>
              <a:t>标题居中编排，与其上最后一个要素相距两行。第</a:t>
            </a:r>
            <a:r>
              <a:rPr lang="en-US" altLang="zh-CN" sz="2000" kern="100" dirty="0">
                <a:effectLst/>
                <a:latin typeface="微软雅黑" panose="020B0503020204020204" charset="-122"/>
                <a:ea typeface="微软雅黑" panose="020B0503020204020204" charset="-122"/>
                <a:cs typeface="微软雅黑" panose="020B0503020204020204" charset="-122"/>
              </a:rPr>
              <a:t>2</a:t>
            </a:r>
            <a:r>
              <a:rPr lang="zh-CN" altLang="en-US" sz="2000" kern="100" dirty="0">
                <a:effectLst/>
                <a:latin typeface="微软雅黑" panose="020B0503020204020204" charset="-122"/>
                <a:ea typeface="微软雅黑" panose="020B0503020204020204" charset="-122"/>
                <a:cs typeface="微软雅黑" panose="020B0503020204020204" charset="-122"/>
              </a:rPr>
              <a:t>条红色双线上一行如有文字，与该线的距离为</a:t>
            </a:r>
            <a:r>
              <a:rPr lang="en-US" altLang="zh-CN" sz="2000" kern="100" dirty="0">
                <a:effectLst/>
                <a:latin typeface="微软雅黑" panose="020B0503020204020204" charset="-122"/>
                <a:ea typeface="微软雅黑" panose="020B0503020204020204" charset="-122"/>
                <a:cs typeface="微软雅黑" panose="020B0503020204020204" charset="-122"/>
              </a:rPr>
              <a:t>3</a:t>
            </a:r>
            <a:r>
              <a:rPr lang="zh-CN" altLang="en-US" sz="2000" kern="100" dirty="0">
                <a:effectLst/>
                <a:latin typeface="微软雅黑" panose="020B0503020204020204" charset="-122"/>
                <a:ea typeface="微软雅黑" panose="020B0503020204020204" charset="-122"/>
                <a:cs typeface="微软雅黑" panose="020B0503020204020204" charset="-122"/>
              </a:rPr>
              <a:t>号汉字高度的</a:t>
            </a:r>
            <a:r>
              <a:rPr lang="en-US" altLang="zh-CN" sz="2000" kern="100" dirty="0">
                <a:effectLst/>
                <a:latin typeface="微软雅黑" panose="020B0503020204020204" charset="-122"/>
                <a:ea typeface="微软雅黑" panose="020B0503020204020204" charset="-122"/>
                <a:cs typeface="微软雅黑" panose="020B0503020204020204" charset="-122"/>
              </a:rPr>
              <a:t>7/8</a:t>
            </a:r>
            <a:r>
              <a:rPr lang="zh-CN" altLang="en-US" sz="2000" kern="100" dirty="0">
                <a:effectLst/>
                <a:latin typeface="微软雅黑" panose="020B0503020204020204" charset="-122"/>
                <a:ea typeface="微软雅黑" panose="020B0503020204020204" charset="-122"/>
                <a:cs typeface="微软雅黑" panose="020B0503020204020204" charset="-122"/>
              </a:rPr>
              <a:t>，如图所示。首页不显示页码。版记不加印发机关和印发日期、分隔线，位于公文最后一面版心内最下方。</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pic>
        <p:nvPicPr>
          <p:cNvPr id="1026"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63670" y="1258207"/>
            <a:ext cx="3923929" cy="511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5"/>
          <p:cNvSpPr>
            <a:spLocks noGrp="1"/>
          </p:cNvSpPr>
          <p:nvPr>
            <p:ph type="title"/>
            <p:custDataLst>
              <p:tags r:id="rId2"/>
            </p:custDataLst>
          </p:nvPr>
        </p:nvSpPr>
        <p:spPr>
          <a:xfrm>
            <a:off x="469265"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sp>
        <p:nvSpPr>
          <p:cNvPr id="4" name="矩形 3"/>
          <p:cNvSpPr/>
          <p:nvPr/>
        </p:nvSpPr>
        <p:spPr>
          <a:xfrm>
            <a:off x="285615" y="996220"/>
            <a:ext cx="2900680" cy="1045210"/>
          </a:xfrm>
          <a:prstGeom prst="rect">
            <a:avLst/>
          </a:prstGeom>
        </p:spPr>
        <p:txBody>
          <a:bodyPr wrap="none">
            <a:sp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（一）</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信函格式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Tree>
  </p:cSld>
  <p:clrMapOvr>
    <a:masterClrMapping/>
  </p:clrMapOvr>
  <p:transition spd="slow">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r>
              <a:rPr lang="zh-CN" altLang="en-US">
                <a:latin typeface="Times New Roman" panose="02020603050405020304" pitchFamily="18" charset="0"/>
                <a:ea typeface="微软雅黑" panose="020B0503020204020204" charset="-122"/>
                <a:sym typeface="Times New Roman" panose="02020603050405020304" pitchFamily="18" charset="0"/>
              </a:rPr>
              <a:t>第 </a:t>
            </a:r>
            <a:fld id="{D9C38225-B6DE-479C-8FF2-0E08F4FAF1C5}" type="slidenum">
              <a:rPr lang="zh-CN" altLang="en-US" smtClean="0">
                <a:latin typeface="Times New Roman" panose="02020603050405020304" pitchFamily="18" charset="0"/>
                <a:ea typeface="微软雅黑" panose="020B0503020204020204" charset="-122"/>
                <a:sym typeface="Times New Roman" panose="02020603050405020304" pitchFamily="18" charset="0"/>
              </a:rPr>
            </a:fld>
            <a:r>
              <a:rPr lang="zh-CN" altLang="en-US">
                <a:latin typeface="Times New Roman" panose="02020603050405020304" pitchFamily="18" charset="0"/>
                <a:ea typeface="微软雅黑" panose="020B0503020204020204" charset="-122"/>
                <a:sym typeface="Times New Roman" panose="02020603050405020304" pitchFamily="18" charset="0"/>
              </a:rPr>
              <a:t> 页</a:t>
            </a:r>
            <a:endParaRPr lang="zh-CN" altLang="en-US" dirty="0">
              <a:latin typeface="Times New Roman" panose="02020603050405020304" pitchFamily="18" charset="0"/>
              <a:ea typeface="微软雅黑" panose="020B0503020204020204" charset="-122"/>
              <a:sym typeface="Times New Roman" panose="02020603050405020304" pitchFamily="18" charset="0"/>
            </a:endParaRPr>
          </a:p>
        </p:txBody>
      </p:sp>
      <p:sp>
        <p:nvSpPr>
          <p:cNvPr id="5" name="矩形 4"/>
          <p:cNvSpPr/>
          <p:nvPr/>
        </p:nvSpPr>
        <p:spPr>
          <a:xfrm>
            <a:off x="468970" y="19669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613228" y="2101661"/>
            <a:ext cx="7301978" cy="3169285"/>
          </a:xfrm>
          <a:prstGeom prst="rect">
            <a:avLst/>
          </a:prstGeom>
          <a:noFill/>
        </p:spPr>
        <p:txBody>
          <a:bodyPr wrap="square">
            <a:spAutoFit/>
          </a:bodyPr>
          <a:lstStyle/>
          <a:p>
            <a:pPr indent="533400" algn="just">
              <a:lnSpc>
                <a:spcPct val="200000"/>
              </a:lnSpc>
            </a:pPr>
            <a:r>
              <a:rPr lang="zh-CN" altLang="en-US" sz="2000" kern="100" dirty="0">
                <a:effectLst/>
                <a:latin typeface="微软雅黑" panose="020B0503020204020204" charset="-122"/>
                <a:ea typeface="微软雅黑" panose="020B0503020204020204" charset="-122"/>
                <a:cs typeface="微软雅黑" panose="020B0503020204020204" charset="-122"/>
              </a:rPr>
              <a:t>发文机关标志由发文机关全称加“命令”或“令”字组成，居中排布，上边缘至版心上边缘为</a:t>
            </a:r>
            <a:r>
              <a:rPr lang="en-US" altLang="zh-CN" sz="2000" kern="100" dirty="0">
                <a:effectLst/>
                <a:latin typeface="微软雅黑" panose="020B0503020204020204" charset="-122"/>
                <a:ea typeface="微软雅黑" panose="020B0503020204020204" charset="-122"/>
                <a:cs typeface="微软雅黑" panose="020B0503020204020204" charset="-122"/>
              </a:rPr>
              <a:t>20 mm</a:t>
            </a:r>
            <a:r>
              <a:rPr lang="zh-CN" altLang="en-US" sz="2000" kern="100" dirty="0">
                <a:effectLst/>
                <a:latin typeface="微软雅黑" panose="020B0503020204020204" charset="-122"/>
                <a:ea typeface="微软雅黑" panose="020B0503020204020204" charset="-122"/>
                <a:cs typeface="微软雅黑" panose="020B0503020204020204" charset="-122"/>
              </a:rPr>
              <a:t>，推荐使用红色小标宋体字。发文机关标志下空两行居中编排令号，令号下空两行编排正文。签发人职务、签名章和成文日期的编排同加盖签发人签名章的公文，如图所示。</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pic>
        <p:nvPicPr>
          <p:cNvPr id="2050" name="图片 4"/>
          <p:cNvPicPr>
            <a:picLocks noChangeAspect="1" noChangeArrowheads="1"/>
          </p:cNvPicPr>
          <p:nvPr/>
        </p:nvPicPr>
        <p:blipFill>
          <a:blip r:embed="rId1">
            <a:grayscl/>
            <a:extLst>
              <a:ext uri="{28A0092B-C50C-407E-A947-70E740481C1C}">
                <a14:useLocalDpi xmlns:a14="http://schemas.microsoft.com/office/drawing/2010/main" val="0"/>
              </a:ext>
            </a:extLst>
          </a:blip>
          <a:srcRect/>
          <a:stretch>
            <a:fillRect/>
          </a:stretch>
        </p:blipFill>
        <p:spPr bwMode="auto">
          <a:xfrm>
            <a:off x="8204103" y="1085352"/>
            <a:ext cx="3746472" cy="528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5"/>
          <p:cNvSpPr>
            <a:spLocks noGrp="1"/>
          </p:cNvSpPr>
          <p:nvPr>
            <p:ph type="title"/>
            <p:custDataLst>
              <p:tags r:id="rId2"/>
            </p:custDataLst>
          </p:nvPr>
        </p:nvSpPr>
        <p:spPr>
          <a:xfrm>
            <a:off x="469265"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sp>
        <p:nvSpPr>
          <p:cNvPr id="4" name="矩形 3"/>
          <p:cNvSpPr/>
          <p:nvPr/>
        </p:nvSpPr>
        <p:spPr>
          <a:xfrm>
            <a:off x="285615" y="996220"/>
            <a:ext cx="2900680" cy="1045210"/>
          </a:xfrm>
          <a:prstGeom prst="rect">
            <a:avLst/>
          </a:prstGeom>
        </p:spPr>
        <p:txBody>
          <a:bodyPr wrap="none">
            <a:sp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（二）</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命令格式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Tree>
  </p:cSld>
  <p:clrMapOvr>
    <a:masterClrMapping/>
  </p:clrMapOvr>
  <p:transition spd="slow">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r>
              <a:rPr lang="zh-CN" altLang="en-US">
                <a:latin typeface="Times New Roman" panose="02020603050405020304" pitchFamily="18" charset="0"/>
                <a:ea typeface="微软雅黑" panose="020B0503020204020204" charset="-122"/>
                <a:sym typeface="Times New Roman" panose="02020603050405020304" pitchFamily="18" charset="0"/>
              </a:rPr>
              <a:t>第 </a:t>
            </a:r>
            <a:fld id="{D9C38225-B6DE-479C-8FF2-0E08F4FAF1C5}" type="slidenum">
              <a:rPr lang="zh-CN" altLang="en-US" smtClean="0">
                <a:latin typeface="Times New Roman" panose="02020603050405020304" pitchFamily="18" charset="0"/>
                <a:ea typeface="微软雅黑" panose="020B0503020204020204" charset="-122"/>
                <a:sym typeface="Times New Roman" panose="02020603050405020304" pitchFamily="18" charset="0"/>
              </a:rPr>
            </a:fld>
            <a:r>
              <a:rPr lang="zh-CN" altLang="en-US">
                <a:latin typeface="Times New Roman" panose="02020603050405020304" pitchFamily="18" charset="0"/>
                <a:ea typeface="微软雅黑" panose="020B0503020204020204" charset="-122"/>
                <a:sym typeface="Times New Roman" panose="02020603050405020304" pitchFamily="18" charset="0"/>
              </a:rPr>
              <a:t> 页</a:t>
            </a:r>
            <a:endParaRPr lang="zh-CN" altLang="en-US" dirty="0">
              <a:latin typeface="Times New Roman" panose="02020603050405020304" pitchFamily="18" charset="0"/>
              <a:ea typeface="微软雅黑" panose="020B0503020204020204" charset="-122"/>
              <a:sym typeface="Times New Roman" panose="02020603050405020304" pitchFamily="18" charset="0"/>
            </a:endParaRPr>
          </a:p>
        </p:txBody>
      </p:sp>
      <p:sp>
        <p:nvSpPr>
          <p:cNvPr id="5" name="矩形 4"/>
          <p:cNvSpPr/>
          <p:nvPr/>
        </p:nvSpPr>
        <p:spPr>
          <a:xfrm>
            <a:off x="468970" y="1755498"/>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840839" y="2130901"/>
            <a:ext cx="7156955" cy="1938020"/>
          </a:xfrm>
          <a:prstGeom prst="rect">
            <a:avLst/>
          </a:prstGeom>
          <a:noFill/>
        </p:spPr>
        <p:txBody>
          <a:bodyPr wrap="square">
            <a:spAutoFit/>
          </a:bodyPr>
          <a:lstStyle/>
          <a:p>
            <a:pPr indent="533400" algn="just">
              <a:lnSpc>
                <a:spcPct val="300000"/>
              </a:lnSpc>
            </a:pPr>
            <a:r>
              <a:rPr lang="zh-CN" altLang="en-US" sz="2000" kern="100" dirty="0">
                <a:effectLst/>
                <a:latin typeface="微软雅黑" panose="020B0503020204020204" charset="-122"/>
                <a:ea typeface="微软雅黑" panose="020B0503020204020204" charset="-122"/>
                <a:cs typeface="微软雅黑" panose="020B0503020204020204" charset="-122"/>
              </a:rPr>
              <a:t>纪要标志由“</a:t>
            </a:r>
            <a:r>
              <a:rPr lang="en-US" altLang="zh-CN" sz="2000" kern="100" dirty="0">
                <a:effectLst/>
                <a:latin typeface="微软雅黑" panose="020B0503020204020204" charset="-122"/>
                <a:ea typeface="微软雅黑" panose="020B0503020204020204" charset="-122"/>
                <a:cs typeface="微软雅黑" panose="020B0503020204020204" charset="-122"/>
              </a:rPr>
              <a:t>×××××</a:t>
            </a:r>
            <a:r>
              <a:rPr lang="zh-CN" altLang="en-US" sz="2000" kern="100" dirty="0">
                <a:effectLst/>
                <a:latin typeface="微软雅黑" panose="020B0503020204020204" charset="-122"/>
                <a:ea typeface="微软雅黑" panose="020B0503020204020204" charset="-122"/>
                <a:cs typeface="微软雅黑" panose="020B0503020204020204" charset="-122"/>
              </a:rPr>
              <a:t>纪要”组成，居中排布，上边缘至版心上边缘为</a:t>
            </a:r>
            <a:r>
              <a:rPr lang="en-US" altLang="zh-CN" sz="2000" kern="100" dirty="0">
                <a:effectLst/>
                <a:latin typeface="微软雅黑" panose="020B0503020204020204" charset="-122"/>
                <a:ea typeface="微软雅黑" panose="020B0503020204020204" charset="-122"/>
                <a:cs typeface="微软雅黑" panose="020B0503020204020204" charset="-122"/>
              </a:rPr>
              <a:t>35 mm</a:t>
            </a:r>
            <a:r>
              <a:rPr lang="zh-CN" altLang="en-US" sz="2000" kern="100" dirty="0">
                <a:effectLst/>
                <a:latin typeface="微软雅黑" panose="020B0503020204020204" charset="-122"/>
                <a:ea typeface="微软雅黑" panose="020B0503020204020204" charset="-122"/>
                <a:cs typeface="微软雅黑" panose="020B0503020204020204" charset="-122"/>
              </a:rPr>
              <a:t>，推荐使用红色小标宋体字。</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6" name="标题 5"/>
          <p:cNvSpPr>
            <a:spLocks noGrp="1"/>
          </p:cNvSpPr>
          <p:nvPr>
            <p:ph type="title"/>
            <p:custDataLst>
              <p:tags r:id="rId1"/>
            </p:custDataLst>
          </p:nvPr>
        </p:nvSpPr>
        <p:spPr>
          <a:xfrm>
            <a:off x="469265"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285615" y="996220"/>
            <a:ext cx="2900680" cy="1045210"/>
          </a:xfrm>
          <a:prstGeom prst="rect">
            <a:avLst/>
          </a:prstGeom>
        </p:spPr>
        <p:txBody>
          <a:bodyPr wrap="none">
            <a:sp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（三）</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纪要格式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8815070" y="1891665"/>
            <a:ext cx="3112770" cy="2975610"/>
          </a:xfrm>
          <a:prstGeom prst="rect">
            <a:avLst/>
          </a:prstGeom>
        </p:spPr>
      </p:pic>
    </p:spTree>
  </p:cSld>
  <p:clrMapOvr>
    <a:masterClrMapping/>
  </p:clrMapOvr>
  <p:transition spd="slow">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r>
              <a:rPr lang="zh-CN" altLang="en-US">
                <a:latin typeface="Times New Roman" panose="02020603050405020304" pitchFamily="18" charset="0"/>
                <a:ea typeface="微软雅黑" panose="020B0503020204020204" charset="-122"/>
                <a:sym typeface="Times New Roman" panose="02020603050405020304" pitchFamily="18" charset="0"/>
              </a:rPr>
              <a:t>第 </a:t>
            </a:r>
            <a:fld id="{D9C38225-B6DE-479C-8FF2-0E08F4FAF1C5}" type="slidenum">
              <a:rPr lang="zh-CN" altLang="en-US" smtClean="0">
                <a:latin typeface="Times New Roman" panose="02020603050405020304" pitchFamily="18" charset="0"/>
                <a:ea typeface="微软雅黑" panose="020B0503020204020204" charset="-122"/>
                <a:sym typeface="Times New Roman" panose="02020603050405020304" pitchFamily="18" charset="0"/>
              </a:rPr>
            </a:fld>
            <a:r>
              <a:rPr lang="zh-CN" altLang="en-US">
                <a:latin typeface="Times New Roman" panose="02020603050405020304" pitchFamily="18" charset="0"/>
                <a:ea typeface="微软雅黑" panose="020B0503020204020204" charset="-122"/>
                <a:sym typeface="Times New Roman" panose="02020603050405020304" pitchFamily="18" charset="0"/>
              </a:rPr>
              <a:t> 页</a:t>
            </a:r>
            <a:endParaRPr lang="zh-CN" altLang="en-US" dirty="0">
              <a:latin typeface="Times New Roman" panose="02020603050405020304" pitchFamily="18" charset="0"/>
              <a:ea typeface="微软雅黑" panose="020B0503020204020204" charset="-122"/>
              <a:sym typeface="Times New Roman" panose="02020603050405020304" pitchFamily="18" charset="0"/>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725269" y="2074596"/>
            <a:ext cx="7156955" cy="3169285"/>
          </a:xfrm>
          <a:prstGeom prst="rect">
            <a:avLst/>
          </a:prstGeom>
          <a:noFill/>
        </p:spPr>
        <p:txBody>
          <a:bodyPr wrap="square">
            <a:spAutoFit/>
          </a:bodyPr>
          <a:lstStyle/>
          <a:p>
            <a:pPr indent="533400" algn="just">
              <a:lnSpc>
                <a:spcPct val="250000"/>
              </a:lnSpc>
            </a:pPr>
            <a:r>
              <a:rPr lang="zh-CN" altLang="en-US" sz="2000" kern="100" dirty="0">
                <a:effectLst/>
                <a:latin typeface="微软雅黑" panose="020B0503020204020204" charset="-122"/>
                <a:ea typeface="微软雅黑" panose="020B0503020204020204" charset="-122"/>
                <a:cs typeface="微软雅黑" panose="020B0503020204020204" charset="-122"/>
              </a:rPr>
              <a:t>标注出席人员名单，一般用</a:t>
            </a:r>
            <a:r>
              <a:rPr lang="en-US" altLang="zh-CN" sz="2000" kern="100" dirty="0">
                <a:effectLst/>
                <a:latin typeface="微软雅黑" panose="020B0503020204020204" charset="-122"/>
                <a:ea typeface="微软雅黑" panose="020B0503020204020204" charset="-122"/>
                <a:cs typeface="微软雅黑" panose="020B0503020204020204" charset="-122"/>
              </a:rPr>
              <a:t>3</a:t>
            </a:r>
            <a:r>
              <a:rPr lang="zh-CN" altLang="en-US" sz="2000" kern="100" dirty="0">
                <a:effectLst/>
                <a:latin typeface="微软雅黑" panose="020B0503020204020204" charset="-122"/>
                <a:ea typeface="微软雅黑" panose="020B0503020204020204" charset="-122"/>
                <a:cs typeface="微软雅黑" panose="020B0503020204020204" charset="-122"/>
              </a:rPr>
              <a:t>号黑体字，在正文或附件说明下空一行、左空两字编排“出席”两字，后标全角冒号，冒号后用</a:t>
            </a:r>
            <a:r>
              <a:rPr lang="en-US" altLang="zh-CN" sz="2000" kern="100" dirty="0">
                <a:effectLst/>
                <a:latin typeface="微软雅黑" panose="020B0503020204020204" charset="-122"/>
                <a:ea typeface="微软雅黑" panose="020B0503020204020204" charset="-122"/>
                <a:cs typeface="微软雅黑" panose="020B0503020204020204" charset="-122"/>
              </a:rPr>
              <a:t>3</a:t>
            </a:r>
            <a:r>
              <a:rPr lang="zh-CN" altLang="en-US" sz="2000" kern="100" dirty="0">
                <a:effectLst/>
                <a:latin typeface="微软雅黑" panose="020B0503020204020204" charset="-122"/>
                <a:ea typeface="微软雅黑" panose="020B0503020204020204" charset="-122"/>
                <a:cs typeface="微软雅黑" panose="020B0503020204020204" charset="-122"/>
              </a:rPr>
              <a:t>号仿宋体字标注出席人单位、姓名，回行时与冒号后的首字对齐。</a:t>
            </a:r>
            <a:endParaRPr lang="zh-CN" altLang="en-US" sz="2000" kern="100" dirty="0">
              <a:effectLst/>
              <a:latin typeface="微软雅黑" panose="020B0503020204020204" charset="-122"/>
              <a:ea typeface="微软雅黑" panose="020B0503020204020204" charset="-122"/>
              <a:cs typeface="微软雅黑" panose="020B0503020204020204" charset="-122"/>
            </a:endParaRPr>
          </a:p>
        </p:txBody>
      </p:sp>
      <p:sp>
        <p:nvSpPr>
          <p:cNvPr id="6" name="标题 5"/>
          <p:cNvSpPr>
            <a:spLocks noGrp="1"/>
          </p:cNvSpPr>
          <p:nvPr>
            <p:ph type="title"/>
            <p:custDataLst>
              <p:tags r:id="rId1"/>
            </p:custDataLst>
          </p:nvPr>
        </p:nvSpPr>
        <p:spPr>
          <a:xfrm>
            <a:off x="469265"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285615" y="996220"/>
            <a:ext cx="2900680" cy="1045210"/>
          </a:xfrm>
          <a:prstGeom prst="rect">
            <a:avLst/>
          </a:prstGeom>
        </p:spPr>
        <p:txBody>
          <a:bodyPr wrap="none">
            <a:sp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（三）</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纪要格式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8754110" y="2081530"/>
            <a:ext cx="3112770" cy="2975610"/>
          </a:xfrm>
          <a:prstGeom prst="rect">
            <a:avLst/>
          </a:prstGeom>
        </p:spPr>
      </p:pic>
    </p:spTree>
  </p:cSld>
  <p:clrMapOvr>
    <a:masterClrMapping/>
  </p:clrMapOvr>
  <p:transition spd="slow">
    <p:wipe dir="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bg>
      <p:bgPr>
        <a:pattFill prst="pct5">
          <a:fgClr>
            <a:srgbClr val="FFFFFF"/>
          </a:fgClr>
          <a:bgClr>
            <a:schemeClr val="bg1"/>
          </a:bgClr>
        </a:pattFill>
        <a:effectLst/>
      </p:bgPr>
    </p:bg>
    <p:spTree>
      <p:nvGrpSpPr>
        <p:cNvPr id="1" name=""/>
        <p:cNvGrpSpPr/>
        <p:nvPr/>
      </p:nvGrpSpPr>
      <p:grpSpPr>
        <a:xfrm>
          <a:off x="0" y="0"/>
          <a:ext cx="0" cy="0"/>
          <a:chOff x="0" y="0"/>
          <a:chExt cx="0" cy="0"/>
        </a:xfrm>
      </p:grpSpPr>
      <p:sp>
        <p:nvSpPr>
          <p:cNvPr id="5" name="矩形 4"/>
          <p:cNvSpPr/>
          <p:nvPr/>
        </p:nvSpPr>
        <p:spPr>
          <a:xfrm>
            <a:off x="49500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800199" y="2082851"/>
            <a:ext cx="7156955" cy="2692340"/>
          </a:xfrm>
          <a:prstGeom prst="rect">
            <a:avLst/>
          </a:prstGeom>
          <a:noFill/>
        </p:spPr>
        <p:txBody>
          <a:bodyPr wrap="square">
            <a:spAutoFit/>
          </a:bodyPr>
          <a:lstStyle/>
          <a:p>
            <a:pPr indent="533400" algn="just">
              <a:lnSpc>
                <a:spcPct val="300000"/>
              </a:lnSpc>
            </a:pPr>
            <a:r>
              <a:rPr lang="zh-CN" altLang="en-US" sz="2000" kern="100" dirty="0">
                <a:effectLst/>
                <a:latin typeface="Times New Roman" panose="02020603050405020304" pitchFamily="18" charset="0"/>
                <a:ea typeface="微软雅黑" panose="020B0503020204020204" charset="-122"/>
              </a:rPr>
              <a:t>标注请假和列席人员名单，除依次另起一行并将“出席”两字改为“请假”或“列席”外，编排方法同出席人员名单。纪要格式可以根据实际制订。</a:t>
            </a:r>
            <a:endParaRPr lang="zh-CN" altLang="en-US" sz="2000" kern="100" dirty="0">
              <a:effectLst/>
              <a:latin typeface="Times New Roman" panose="02020603050405020304" pitchFamily="18" charset="0"/>
              <a:ea typeface="微软雅黑" panose="020B0503020204020204" charset="-122"/>
            </a:endParaRPr>
          </a:p>
        </p:txBody>
      </p:sp>
      <p:sp>
        <p:nvSpPr>
          <p:cNvPr id="6" name="标题 5"/>
          <p:cNvSpPr>
            <a:spLocks noGrp="1"/>
          </p:cNvSpPr>
          <p:nvPr>
            <p:ph type="title"/>
            <p:custDataLst>
              <p:tags r:id="rId1"/>
            </p:custDataLst>
          </p:nvPr>
        </p:nvSpPr>
        <p:spPr>
          <a:xfrm>
            <a:off x="381000" y="62185"/>
            <a:ext cx="10800000" cy="720000"/>
          </a:xfrm>
        </p:spPr>
        <p:txBody>
          <a:bodyPr/>
          <a:p>
            <a:r>
              <a:rPr lang="zh-CN" altLang="en-US" dirty="0">
                <a:solidFill>
                  <a:schemeClr val="tx1"/>
                </a:solidFill>
                <a:latin typeface="微软雅黑" panose="020B0503020204020204" charset="-122"/>
                <a:ea typeface="微软雅黑" panose="020B0503020204020204" charset="-122"/>
              </a:rPr>
              <a:t>七、公文的</a:t>
            </a:r>
            <a:r>
              <a:rPr lang="zh-CN" altLang="en-US" dirty="0">
                <a:solidFill>
                  <a:schemeClr val="tx1"/>
                </a:solidFill>
                <a:latin typeface="微软雅黑" panose="020B0503020204020204" charset="-122"/>
                <a:ea typeface="微软雅黑" panose="020B0503020204020204" charset="-122"/>
              </a:rPr>
              <a:t>特定格式</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285615" y="996220"/>
            <a:ext cx="2900680" cy="1045210"/>
          </a:xfrm>
          <a:prstGeom prst="rect">
            <a:avLst/>
          </a:prstGeom>
        </p:spPr>
        <p:txBody>
          <a:bodyPr wrap="none">
            <a:sp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（三）</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纪要格式</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pic>
        <p:nvPicPr>
          <p:cNvPr id="31" name="https://img8.file.cache.docer.com/storage/1731143583860198500/b106940bbbc47fc37f20e5509335195a.png" descr="时间管理"/>
          <p:cNvPicPr>
            <a:picLocks noChangeAspect="1"/>
          </p:cNvPicPr>
          <p:nvPr/>
        </p:nvPicPr>
        <p:blipFill>
          <a:blip r:embed="rId2"/>
          <a:stretch>
            <a:fillRect/>
          </a:stretch>
        </p:blipFill>
        <p:spPr>
          <a:xfrm>
            <a:off x="8774430" y="2082800"/>
            <a:ext cx="3112770" cy="2975610"/>
          </a:xfrm>
          <a:prstGeom prst="rect">
            <a:avLst/>
          </a:prstGeom>
        </p:spPr>
      </p:pic>
    </p:spTree>
  </p:cSld>
  <p:clrMapOvr>
    <a:masterClrMapping/>
  </p:clrMapOvr>
  <p:transition spd="slow">
    <p:wipe dir="r"/>
  </p:transition>
</p:sld>
</file>

<file path=ppt/slides/slide35.xml><?xml version="1.0" encoding="utf-8"?>
<p:sld xmlns:a="http://schemas.openxmlformats.org/drawingml/2006/main" xmlns:r="http://schemas.openxmlformats.org/officeDocument/2006/relationships" xmlns:p="http://schemas.openxmlformats.org/presentationml/2006/main">
  <p:cSld>
    <p:bg>
      <p:bgPr>
        <a:pattFill prst="pct5">
          <a:fgClr>
            <a:srgbClr val="FFFFFF"/>
          </a:fgClr>
          <a:bgClr>
            <a:schemeClr val="bg1"/>
          </a:bgClr>
        </a:pattFill>
        <a:effectLst/>
      </p:bgPr>
    </p:bg>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381000" y="62185"/>
            <a:ext cx="10800000" cy="720000"/>
          </a:xfrm>
        </p:spPr>
        <p:txBody>
          <a:bodyPr/>
          <a:p>
            <a:r>
              <a:rPr lang="zh-CN" altLang="en-US" dirty="0">
                <a:solidFill>
                  <a:schemeClr val="tx1"/>
                </a:solidFill>
                <a:latin typeface="微软雅黑" panose="020B0503020204020204" charset="-122"/>
                <a:ea typeface="微软雅黑" panose="020B0503020204020204" charset="-122"/>
              </a:rPr>
              <a:t>八、公文的行文</a:t>
            </a:r>
            <a:r>
              <a:rPr lang="zh-CN" altLang="en-US" dirty="0">
                <a:solidFill>
                  <a:schemeClr val="tx1"/>
                </a:solidFill>
                <a:latin typeface="微软雅黑" panose="020B0503020204020204" charset="-122"/>
                <a:ea typeface="微软雅黑" panose="020B0503020204020204" charset="-122"/>
              </a:rPr>
              <a:t>规范</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316865" y="976630"/>
            <a:ext cx="3967480" cy="692150"/>
          </a:xfrm>
          <a:prstGeom prst="rect">
            <a:avLst/>
          </a:prstGeom>
        </p:spPr>
        <p:txBody>
          <a:bodyPr wrap="none">
            <a:no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（一）</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公文的行文关系</a:t>
            </a:r>
            <a:endParaRPr lang="zh-CN" altLang="en-US" sz="2800" b="1" dirty="0">
              <a:solidFill>
                <a:schemeClr val="tx1"/>
              </a:solidFill>
              <a:latin typeface="微软雅黑" panose="020B0503020204020204" charset="-122"/>
              <a:ea typeface="微软雅黑" panose="020B0503020204020204" charset="-122"/>
            </a:endParaRPr>
          </a:p>
          <a:p>
            <a:pPr algn="just">
              <a:spcBef>
                <a:spcPts val="360"/>
              </a:spcBef>
              <a:spcAft>
                <a:spcPts val="360"/>
              </a:spcAft>
            </a:pPr>
            <a:endPar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2" name="矩形 1"/>
          <p:cNvSpPr/>
          <p:nvPr>
            <p:custDataLst>
              <p:tags r:id="rId2"/>
            </p:custDataLst>
          </p:nvPr>
        </p:nvSpPr>
        <p:spPr>
          <a:xfrm>
            <a:off x="2433955" y="3331210"/>
            <a:ext cx="3085465"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上下级关系    </a:t>
            </a:r>
            <a:endPar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custDataLst>
              <p:tags r:id="rId3"/>
            </p:custDataLst>
          </p:nvPr>
        </p:nvSpPr>
        <p:spPr>
          <a:xfrm>
            <a:off x="8455025" y="3206115"/>
            <a:ext cx="3158490"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0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4.</a:t>
            </a:r>
            <a:r>
              <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非</a:t>
            </a:r>
            <a:r>
              <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隶属关系</a:t>
            </a:r>
            <a:endPar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4" name="矩形 3"/>
          <p:cNvSpPr/>
          <p:nvPr>
            <p:custDataLst>
              <p:tags r:id="rId4"/>
            </p:custDataLst>
          </p:nvPr>
        </p:nvSpPr>
        <p:spPr>
          <a:xfrm>
            <a:off x="6484620" y="2167255"/>
            <a:ext cx="3048000"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平级</a:t>
            </a:r>
            <a:r>
              <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关系</a:t>
            </a:r>
            <a:endPar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custDataLst>
              <p:tags r:id="rId5"/>
            </p:custDataLst>
          </p:nvPr>
        </p:nvSpPr>
        <p:spPr>
          <a:xfrm>
            <a:off x="3843655" y="2242820"/>
            <a:ext cx="3185795" cy="9632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50000"/>
              </a:lnSpc>
            </a:pPr>
            <a:r>
              <a:rPr lang="en-US" altLang="zh-CN"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隶属关系</a:t>
            </a:r>
            <a:endParaRPr lang="zh-CN" altLang="en-US" sz="2000" kern="0" spc="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5" name="任意多边形: 形状 8"/>
          <p:cNvSpPr/>
          <p:nvPr>
            <p:custDataLst>
              <p:tags r:id="rId6"/>
            </p:custDataLst>
          </p:nvPr>
        </p:nvSpPr>
        <p:spPr>
          <a:xfrm>
            <a:off x="3604639" y="2653812"/>
            <a:ext cx="4969220" cy="2318546"/>
          </a:xfrm>
          <a:custGeom>
            <a:avLst/>
            <a:gdLst>
              <a:gd name="connsiteX0" fmla="*/ 2484360 w 4968848"/>
              <a:gd name="connsiteY0" fmla="*/ 0 h 2318615"/>
              <a:gd name="connsiteX1" fmla="*/ 4965501 w 4968848"/>
              <a:gd name="connsiteY1" fmla="*/ 2253065 h 2318615"/>
              <a:gd name="connsiteX2" fmla="*/ 4968849 w 4968848"/>
              <a:gd name="connsiteY2" fmla="*/ 2318616 h 2318615"/>
              <a:gd name="connsiteX3" fmla="*/ 3839676 w 4968848"/>
              <a:gd name="connsiteY3" fmla="*/ 2318616 h 2318615"/>
              <a:gd name="connsiteX4" fmla="*/ 3833366 w 4968848"/>
              <a:gd name="connsiteY4" fmla="*/ 2192537 h 2318615"/>
              <a:gd name="connsiteX5" fmla="*/ 2122221 w 4968848"/>
              <a:gd name="connsiteY5" fmla="*/ 638637 h 2318615"/>
              <a:gd name="connsiteX6" fmla="*/ 410819 w 4968848"/>
              <a:gd name="connsiteY6" fmla="*/ 2192537 h 2318615"/>
              <a:gd name="connsiteX7" fmla="*/ 404509 w 4968848"/>
              <a:gd name="connsiteY7" fmla="*/ 2318616 h 2318615"/>
              <a:gd name="connsiteX8" fmla="*/ 0 w 4968848"/>
              <a:gd name="connsiteY8" fmla="*/ 2318616 h 2318615"/>
              <a:gd name="connsiteX9" fmla="*/ 3348 w 4968848"/>
              <a:gd name="connsiteY9" fmla="*/ 2253065 h 2318615"/>
              <a:gd name="connsiteX10" fmla="*/ 2484360 w 4968848"/>
              <a:gd name="connsiteY10" fmla="*/ 0 h 231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68848" h="2318615">
                <a:moveTo>
                  <a:pt x="2484360" y="0"/>
                </a:moveTo>
                <a:cubicBezTo>
                  <a:pt x="3775671" y="0"/>
                  <a:pt x="4837747" y="987511"/>
                  <a:pt x="4965501" y="2253065"/>
                </a:cubicBezTo>
                <a:lnTo>
                  <a:pt x="4968849" y="2318616"/>
                </a:lnTo>
                <a:lnTo>
                  <a:pt x="3839676" y="2318616"/>
                </a:lnTo>
                <a:lnTo>
                  <a:pt x="3833366" y="2192537"/>
                </a:lnTo>
                <a:cubicBezTo>
                  <a:pt x="3745278" y="1319772"/>
                  <a:pt x="3012758" y="638637"/>
                  <a:pt x="2122221" y="638637"/>
                </a:cubicBezTo>
                <a:cubicBezTo>
                  <a:pt x="1231684" y="638637"/>
                  <a:pt x="498907" y="1319772"/>
                  <a:pt x="410819" y="2192537"/>
                </a:cubicBezTo>
                <a:lnTo>
                  <a:pt x="404509" y="2318616"/>
                </a:lnTo>
                <a:lnTo>
                  <a:pt x="0" y="2318616"/>
                </a:lnTo>
                <a:lnTo>
                  <a:pt x="3348" y="2253065"/>
                </a:lnTo>
                <a:cubicBezTo>
                  <a:pt x="130973" y="987511"/>
                  <a:pt x="1193049" y="0"/>
                  <a:pt x="2484360" y="0"/>
                </a:cubicBezTo>
              </a:path>
            </a:pathLst>
          </a:custGeom>
          <a:solidFill>
            <a:schemeClr val="accent1">
              <a:alpha val="75000"/>
            </a:schemeClr>
          </a:solidFill>
          <a:ln w="12856" cap="flat">
            <a:noFill/>
            <a:prstDash val="solid"/>
            <a:miter/>
          </a:ln>
        </p:spPr>
        <p:txBody>
          <a:bodyPr rtlCol="0" anchor="ctr"/>
          <a:p>
            <a:endParaRPr lang="zh-CN" altLang="en-US"/>
          </a:p>
        </p:txBody>
      </p:sp>
      <p:sp>
        <p:nvSpPr>
          <p:cNvPr id="26" name="任意多边形: 形状 10"/>
          <p:cNvSpPr/>
          <p:nvPr>
            <p:custDataLst>
              <p:tags r:id="rId7"/>
            </p:custDataLst>
          </p:nvPr>
        </p:nvSpPr>
        <p:spPr>
          <a:xfrm>
            <a:off x="3604639" y="2653812"/>
            <a:ext cx="4033800" cy="2318546"/>
          </a:xfrm>
          <a:custGeom>
            <a:avLst/>
            <a:gdLst>
              <a:gd name="connsiteX0" fmla="*/ 2484360 w 4033495"/>
              <a:gd name="connsiteY0" fmla="*/ 0 h 2318615"/>
              <a:gd name="connsiteX1" fmla="*/ 3850623 w 4033495"/>
              <a:gd name="connsiteY1" fmla="*/ 409789 h 2318615"/>
              <a:gd name="connsiteX2" fmla="*/ 3948112 w 4033495"/>
              <a:gd name="connsiteY2" fmla="*/ 482294 h 2318615"/>
              <a:gd name="connsiteX3" fmla="*/ 4033495 w 4033495"/>
              <a:gd name="connsiteY3" fmla="*/ 1170383 h 2318615"/>
              <a:gd name="connsiteX4" fmla="*/ 3420744 w 4033495"/>
              <a:gd name="connsiteY4" fmla="*/ 1236964 h 2318615"/>
              <a:gd name="connsiteX5" fmla="*/ 3388291 w 4033495"/>
              <a:gd name="connsiteY5" fmla="*/ 1198072 h 2318615"/>
              <a:gd name="connsiteX6" fmla="*/ 2122092 w 4033495"/>
              <a:gd name="connsiteY6" fmla="*/ 638637 h 2318615"/>
              <a:gd name="connsiteX7" fmla="*/ 410948 w 4033495"/>
              <a:gd name="connsiteY7" fmla="*/ 2192537 h 2318615"/>
              <a:gd name="connsiteX8" fmla="*/ 404637 w 4033495"/>
              <a:gd name="connsiteY8" fmla="*/ 2318616 h 2318615"/>
              <a:gd name="connsiteX9" fmla="*/ 0 w 4033495"/>
              <a:gd name="connsiteY9" fmla="*/ 2318616 h 2318615"/>
              <a:gd name="connsiteX10" fmla="*/ 3348 w 4033495"/>
              <a:gd name="connsiteY10" fmla="*/ 2253065 h 2318615"/>
              <a:gd name="connsiteX11" fmla="*/ 2484360 w 4033495"/>
              <a:gd name="connsiteY11" fmla="*/ 0 h 231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33495" h="2318615">
                <a:moveTo>
                  <a:pt x="2484360" y="0"/>
                </a:moveTo>
                <a:cubicBezTo>
                  <a:pt x="2988805" y="0"/>
                  <a:pt x="3458220" y="150677"/>
                  <a:pt x="3850623" y="409789"/>
                </a:cubicBezTo>
                <a:lnTo>
                  <a:pt x="3948112" y="482294"/>
                </a:lnTo>
                <a:lnTo>
                  <a:pt x="4033495" y="1170383"/>
                </a:lnTo>
                <a:lnTo>
                  <a:pt x="3420744" y="1236964"/>
                </a:lnTo>
                <a:lnTo>
                  <a:pt x="3388291" y="1198072"/>
                </a:lnTo>
                <a:cubicBezTo>
                  <a:pt x="3073930" y="854220"/>
                  <a:pt x="2623060" y="638637"/>
                  <a:pt x="2122092" y="638637"/>
                </a:cubicBezTo>
                <a:cubicBezTo>
                  <a:pt x="1231555" y="638637"/>
                  <a:pt x="499036" y="1319772"/>
                  <a:pt x="410948" y="2192537"/>
                </a:cubicBezTo>
                <a:lnTo>
                  <a:pt x="404637" y="2318616"/>
                </a:lnTo>
                <a:lnTo>
                  <a:pt x="0" y="2318616"/>
                </a:lnTo>
                <a:lnTo>
                  <a:pt x="3348" y="2253065"/>
                </a:lnTo>
                <a:cubicBezTo>
                  <a:pt x="130973" y="987511"/>
                  <a:pt x="1193049" y="0"/>
                  <a:pt x="2484360" y="0"/>
                </a:cubicBezTo>
              </a:path>
            </a:pathLst>
          </a:custGeom>
          <a:solidFill>
            <a:schemeClr val="accent1">
              <a:lumMod val="60000"/>
              <a:lumOff val="40000"/>
              <a:alpha val="75000"/>
            </a:schemeClr>
          </a:solidFill>
          <a:ln w="12856" cap="flat">
            <a:noFill/>
            <a:prstDash val="solid"/>
            <a:miter/>
          </a:ln>
        </p:spPr>
        <p:txBody>
          <a:bodyPr rtlCol="0" anchor="ctr"/>
          <a:p>
            <a:endParaRPr lang="zh-CN" altLang="en-US"/>
          </a:p>
        </p:txBody>
      </p:sp>
      <p:sp>
        <p:nvSpPr>
          <p:cNvPr id="27" name="任意多边形: 形状 11"/>
          <p:cNvSpPr/>
          <p:nvPr>
            <p:custDataLst>
              <p:tags r:id="rId8"/>
            </p:custDataLst>
          </p:nvPr>
        </p:nvSpPr>
        <p:spPr>
          <a:xfrm>
            <a:off x="3604639" y="2678578"/>
            <a:ext cx="2415073" cy="2293779"/>
          </a:xfrm>
          <a:custGeom>
            <a:avLst/>
            <a:gdLst>
              <a:gd name="connsiteX0" fmla="*/ 2152099 w 2414945"/>
              <a:gd name="connsiteY0" fmla="*/ 0 h 2293889"/>
              <a:gd name="connsiteX1" fmla="*/ 2414946 w 2414945"/>
              <a:gd name="connsiteY1" fmla="*/ 306504 h 2293889"/>
              <a:gd name="connsiteX2" fmla="*/ 2173091 w 2414945"/>
              <a:gd name="connsiteY2" fmla="*/ 616615 h 2293889"/>
              <a:gd name="connsiteX3" fmla="*/ 2122092 w 2414945"/>
              <a:gd name="connsiteY3" fmla="*/ 613910 h 2293889"/>
              <a:gd name="connsiteX4" fmla="*/ 410948 w 2414945"/>
              <a:gd name="connsiteY4" fmla="*/ 2167811 h 2293889"/>
              <a:gd name="connsiteX5" fmla="*/ 404637 w 2414945"/>
              <a:gd name="connsiteY5" fmla="*/ 2293889 h 2293889"/>
              <a:gd name="connsiteX6" fmla="*/ 0 w 2414945"/>
              <a:gd name="connsiteY6" fmla="*/ 2293889 h 2293889"/>
              <a:gd name="connsiteX7" fmla="*/ 3348 w 2414945"/>
              <a:gd name="connsiteY7" fmla="*/ 2228339 h 2293889"/>
              <a:gd name="connsiteX8" fmla="*/ 2012369 w 2414945"/>
              <a:gd name="connsiteY8" fmla="*/ 20219 h 2293889"/>
              <a:gd name="connsiteX9" fmla="*/ 2152099 w 2414945"/>
              <a:gd name="connsiteY9" fmla="*/ 0 h 2293889"/>
              <a:gd name="connsiteX10" fmla="*/ 2152099 w 2414945"/>
              <a:gd name="connsiteY10" fmla="*/ 0 h 2293889"/>
              <a:gd name="connsiteX11" fmla="*/ 2152099 w 2414945"/>
              <a:gd name="connsiteY11" fmla="*/ 0 h 229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4945" h="2293889">
                <a:moveTo>
                  <a:pt x="2152099" y="0"/>
                </a:moveTo>
                <a:lnTo>
                  <a:pt x="2414946" y="306504"/>
                </a:lnTo>
                <a:lnTo>
                  <a:pt x="2173091" y="616615"/>
                </a:lnTo>
                <a:lnTo>
                  <a:pt x="2122092" y="613910"/>
                </a:lnTo>
                <a:cubicBezTo>
                  <a:pt x="1231555" y="613910"/>
                  <a:pt x="499036" y="1295046"/>
                  <a:pt x="410948" y="2167811"/>
                </a:cubicBezTo>
                <a:lnTo>
                  <a:pt x="404637" y="2293889"/>
                </a:lnTo>
                <a:lnTo>
                  <a:pt x="0" y="2293889"/>
                </a:lnTo>
                <a:lnTo>
                  <a:pt x="3348" y="2228339"/>
                </a:lnTo>
                <a:cubicBezTo>
                  <a:pt x="115132" y="1121059"/>
                  <a:pt x="942179" y="226530"/>
                  <a:pt x="2012369" y="20219"/>
                </a:cubicBezTo>
                <a:lnTo>
                  <a:pt x="2152099" y="0"/>
                </a:lnTo>
                <a:lnTo>
                  <a:pt x="2152099" y="0"/>
                </a:lnTo>
                <a:lnTo>
                  <a:pt x="2152099" y="0"/>
                </a:lnTo>
                <a:close/>
              </a:path>
            </a:pathLst>
          </a:custGeom>
          <a:solidFill>
            <a:schemeClr val="accent1">
              <a:lumMod val="40000"/>
              <a:lumOff val="60000"/>
              <a:alpha val="75000"/>
            </a:schemeClr>
          </a:solidFill>
          <a:ln w="12856" cap="flat">
            <a:noFill/>
            <a:prstDash val="solid"/>
            <a:miter/>
          </a:ln>
        </p:spPr>
        <p:txBody>
          <a:bodyPr rtlCol="0" anchor="ctr"/>
          <a:p>
            <a:endParaRPr lang="zh-CN" altLang="en-US"/>
          </a:p>
        </p:txBody>
      </p:sp>
      <p:sp>
        <p:nvSpPr>
          <p:cNvPr id="29" name="任意多边形: 形状 12"/>
          <p:cNvSpPr/>
          <p:nvPr>
            <p:custDataLst>
              <p:tags r:id="rId9"/>
            </p:custDataLst>
          </p:nvPr>
        </p:nvSpPr>
        <p:spPr>
          <a:xfrm>
            <a:off x="3604639" y="3351090"/>
            <a:ext cx="1022421" cy="1621268"/>
          </a:xfrm>
          <a:custGeom>
            <a:avLst/>
            <a:gdLst>
              <a:gd name="connsiteX0" fmla="*/ 759564 w 1022539"/>
              <a:gd name="connsiteY0" fmla="*/ 0 h 1620867"/>
              <a:gd name="connsiteX1" fmla="*/ 990859 w 1022539"/>
              <a:gd name="connsiteY1" fmla="*/ 0 h 1620867"/>
              <a:gd name="connsiteX2" fmla="*/ 1022540 w 1022539"/>
              <a:gd name="connsiteY2" fmla="*/ 342950 h 1620867"/>
              <a:gd name="connsiteX3" fmla="*/ 965489 w 1022539"/>
              <a:gd name="connsiteY3" fmla="*/ 390600 h 1620867"/>
              <a:gd name="connsiteX4" fmla="*/ 410819 w 1022539"/>
              <a:gd name="connsiteY4" fmla="*/ 1494789 h 1620867"/>
              <a:gd name="connsiteX5" fmla="*/ 404509 w 1022539"/>
              <a:gd name="connsiteY5" fmla="*/ 1620868 h 1620867"/>
              <a:gd name="connsiteX6" fmla="*/ 0 w 1022539"/>
              <a:gd name="connsiteY6" fmla="*/ 1620868 h 1620867"/>
              <a:gd name="connsiteX7" fmla="*/ 3348 w 1022539"/>
              <a:gd name="connsiteY7" fmla="*/ 1555317 h 1620867"/>
              <a:gd name="connsiteX8" fmla="*/ 751322 w 1022539"/>
              <a:gd name="connsiteY8" fmla="*/ 7341 h 1620867"/>
              <a:gd name="connsiteX9" fmla="*/ 759564 w 1022539"/>
              <a:gd name="connsiteY9" fmla="*/ 0 h 1620867"/>
              <a:gd name="connsiteX10" fmla="*/ 759564 w 1022539"/>
              <a:gd name="connsiteY10" fmla="*/ 0 h 1620867"/>
              <a:gd name="connsiteX11" fmla="*/ 759564 w 1022539"/>
              <a:gd name="connsiteY11" fmla="*/ 0 h 1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2539" h="1620867">
                <a:moveTo>
                  <a:pt x="759564" y="0"/>
                </a:moveTo>
                <a:lnTo>
                  <a:pt x="990859" y="0"/>
                </a:lnTo>
                <a:lnTo>
                  <a:pt x="1022540" y="342950"/>
                </a:lnTo>
                <a:lnTo>
                  <a:pt x="965489" y="390600"/>
                </a:lnTo>
                <a:cubicBezTo>
                  <a:pt x="660015" y="669931"/>
                  <a:pt x="454863" y="1058471"/>
                  <a:pt x="410819" y="1494789"/>
                </a:cubicBezTo>
                <a:lnTo>
                  <a:pt x="404509" y="1620868"/>
                </a:lnTo>
                <a:lnTo>
                  <a:pt x="0" y="1620868"/>
                </a:lnTo>
                <a:lnTo>
                  <a:pt x="3348" y="1555317"/>
                </a:lnTo>
                <a:cubicBezTo>
                  <a:pt x="64520" y="949777"/>
                  <a:pt x="339473" y="407857"/>
                  <a:pt x="751322" y="7341"/>
                </a:cubicBezTo>
                <a:lnTo>
                  <a:pt x="759564" y="0"/>
                </a:lnTo>
                <a:lnTo>
                  <a:pt x="759564" y="0"/>
                </a:lnTo>
                <a:lnTo>
                  <a:pt x="759564" y="0"/>
                </a:lnTo>
                <a:close/>
              </a:path>
            </a:pathLst>
          </a:custGeom>
          <a:solidFill>
            <a:schemeClr val="accent1">
              <a:lumMod val="20000"/>
              <a:lumOff val="80000"/>
              <a:alpha val="75000"/>
            </a:schemeClr>
          </a:solidFill>
          <a:ln w="12856" cap="flat">
            <a:noFill/>
            <a:prstDash val="solid"/>
            <a:miter/>
          </a:ln>
        </p:spPr>
        <p:txBody>
          <a:bodyPr rtlCol="0" anchor="ctr"/>
          <a:p>
            <a:endParaRPr lang="zh-CN" altLang="en-US"/>
          </a:p>
        </p:txBody>
      </p:sp>
      <p:sp>
        <p:nvSpPr>
          <p:cNvPr id="30" name="任意多边形: 形状 16"/>
          <p:cNvSpPr/>
          <p:nvPr>
            <p:custDataLst>
              <p:tags r:id="rId10"/>
            </p:custDataLst>
          </p:nvPr>
        </p:nvSpPr>
        <p:spPr>
          <a:xfrm>
            <a:off x="3597654" y="4969183"/>
            <a:ext cx="412135" cy="51517"/>
          </a:xfrm>
          <a:custGeom>
            <a:avLst/>
            <a:gdLst>
              <a:gd name="connsiteX0" fmla="*/ 0 w 412106"/>
              <a:gd name="connsiteY0" fmla="*/ 0 h 51513"/>
              <a:gd name="connsiteX1" fmla="*/ 412107 w 412106"/>
              <a:gd name="connsiteY1" fmla="*/ 0 h 51513"/>
              <a:gd name="connsiteX2" fmla="*/ 412107 w 412106"/>
              <a:gd name="connsiteY2" fmla="*/ 51513 h 51513"/>
              <a:gd name="connsiteX3" fmla="*/ 0 w 412106"/>
              <a:gd name="connsiteY3" fmla="*/ 51513 h 51513"/>
            </a:gdLst>
            <a:ahLst/>
            <a:cxnLst>
              <a:cxn ang="0">
                <a:pos x="connsiteX0" y="connsiteY0"/>
              </a:cxn>
              <a:cxn ang="0">
                <a:pos x="connsiteX1" y="connsiteY1"/>
              </a:cxn>
              <a:cxn ang="0">
                <a:pos x="connsiteX2" y="connsiteY2"/>
              </a:cxn>
              <a:cxn ang="0">
                <a:pos x="connsiteX3" y="connsiteY3"/>
              </a:cxn>
            </a:cxnLst>
            <a:rect l="l" t="t" r="r" b="b"/>
            <a:pathLst>
              <a:path w="412106" h="51513">
                <a:moveTo>
                  <a:pt x="0" y="0"/>
                </a:moveTo>
                <a:lnTo>
                  <a:pt x="412107" y="0"/>
                </a:lnTo>
                <a:lnTo>
                  <a:pt x="412107" y="51513"/>
                </a:lnTo>
                <a:lnTo>
                  <a:pt x="0" y="51513"/>
                </a:lnTo>
                <a:close/>
              </a:path>
            </a:pathLst>
          </a:custGeom>
          <a:solidFill>
            <a:schemeClr val="accent1">
              <a:lumMod val="40000"/>
              <a:lumOff val="60000"/>
            </a:schemeClr>
          </a:solidFill>
          <a:ln w="12856" cap="flat">
            <a:noFill/>
            <a:prstDash val="solid"/>
            <a:miter/>
          </a:ln>
        </p:spPr>
        <p:txBody>
          <a:bodyPr rtlCol="0" anchor="ctr"/>
          <a:p>
            <a:endParaRPr lang="zh-CN" altLang="en-US"/>
          </a:p>
        </p:txBody>
      </p:sp>
      <p:sp>
        <p:nvSpPr>
          <p:cNvPr id="8" name="任意多边形: 形状 21"/>
          <p:cNvSpPr/>
          <p:nvPr>
            <p:custDataLst>
              <p:tags r:id="rId11"/>
            </p:custDataLst>
          </p:nvPr>
        </p:nvSpPr>
        <p:spPr>
          <a:xfrm>
            <a:off x="7441576" y="4956482"/>
            <a:ext cx="1133372" cy="51517"/>
          </a:xfrm>
          <a:custGeom>
            <a:avLst/>
            <a:gdLst>
              <a:gd name="connsiteX0" fmla="*/ 0 w 1133293"/>
              <a:gd name="connsiteY0" fmla="*/ 0 h 51513"/>
              <a:gd name="connsiteX1" fmla="*/ 1133294 w 1133293"/>
              <a:gd name="connsiteY1" fmla="*/ 0 h 51513"/>
              <a:gd name="connsiteX2" fmla="*/ 1133294 w 1133293"/>
              <a:gd name="connsiteY2" fmla="*/ 51513 h 51513"/>
              <a:gd name="connsiteX3" fmla="*/ 0 w 1133293"/>
              <a:gd name="connsiteY3" fmla="*/ 51513 h 51513"/>
            </a:gdLst>
            <a:ahLst/>
            <a:cxnLst>
              <a:cxn ang="0">
                <a:pos x="connsiteX0" y="connsiteY0"/>
              </a:cxn>
              <a:cxn ang="0">
                <a:pos x="connsiteX1" y="connsiteY1"/>
              </a:cxn>
              <a:cxn ang="0">
                <a:pos x="connsiteX2" y="connsiteY2"/>
              </a:cxn>
              <a:cxn ang="0">
                <a:pos x="connsiteX3" y="connsiteY3"/>
              </a:cxn>
            </a:cxnLst>
            <a:rect l="l" t="t" r="r" b="b"/>
            <a:pathLst>
              <a:path w="1133293" h="51513">
                <a:moveTo>
                  <a:pt x="0" y="0"/>
                </a:moveTo>
                <a:lnTo>
                  <a:pt x="1133294" y="0"/>
                </a:lnTo>
                <a:lnTo>
                  <a:pt x="1133294" y="51513"/>
                </a:lnTo>
                <a:lnTo>
                  <a:pt x="0" y="51513"/>
                </a:lnTo>
                <a:close/>
              </a:path>
            </a:pathLst>
          </a:custGeom>
          <a:solidFill>
            <a:schemeClr val="accent1"/>
          </a:solidFill>
          <a:ln w="12856" cap="flat">
            <a:noFill/>
            <a:prstDash val="solid"/>
            <a:miter/>
          </a:ln>
        </p:spPr>
        <p:txBody>
          <a:bodyPr rtlCol="0" anchor="ctr"/>
          <a:p>
            <a:endParaRPr lang="zh-CN" altLang="en-US"/>
          </a:p>
        </p:txBody>
      </p:sp>
      <p:pic>
        <p:nvPicPr>
          <p:cNvPr id="32" name="图形 2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rcRect/>
          <a:stretch>
            <a:fillRect/>
          </a:stretch>
        </p:blipFill>
        <p:spPr>
          <a:xfrm>
            <a:off x="5574546" y="2974509"/>
            <a:ext cx="1315811" cy="2130361"/>
          </a:xfrm>
          <a:custGeom>
            <a:avLst/>
            <a:gdLst>
              <a:gd name="connsiteX0" fmla="*/ 209551 w 1315720"/>
              <a:gd name="connsiteY0" fmla="*/ 1769534 h 2130213"/>
              <a:gd name="connsiteX1" fmla="*/ 71121 w 1315720"/>
              <a:gd name="connsiteY1" fmla="*/ 1907964 h 2130213"/>
              <a:gd name="connsiteX2" fmla="*/ 209551 w 1315720"/>
              <a:gd name="connsiteY2" fmla="*/ 2046394 h 2130213"/>
              <a:gd name="connsiteX3" fmla="*/ 347981 w 1315720"/>
              <a:gd name="connsiteY3" fmla="*/ 1907964 h 2130213"/>
              <a:gd name="connsiteX4" fmla="*/ 209551 w 1315720"/>
              <a:gd name="connsiteY4" fmla="*/ 1769534 h 2130213"/>
              <a:gd name="connsiteX5" fmla="*/ 0 w 1315720"/>
              <a:gd name="connsiteY5" fmla="*/ 0 h 2130213"/>
              <a:gd name="connsiteX6" fmla="*/ 1315720 w 1315720"/>
              <a:gd name="connsiteY6" fmla="*/ 0 h 2130213"/>
              <a:gd name="connsiteX7" fmla="*/ 1315720 w 1315720"/>
              <a:gd name="connsiteY7" fmla="*/ 2130213 h 2130213"/>
              <a:gd name="connsiteX8" fmla="*/ 0 w 1315720"/>
              <a:gd name="connsiteY8" fmla="*/ 2130213 h 213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5720" h="2130213">
                <a:moveTo>
                  <a:pt x="209551" y="1769534"/>
                </a:moveTo>
                <a:cubicBezTo>
                  <a:pt x="133098" y="1769534"/>
                  <a:pt x="71121" y="1831511"/>
                  <a:pt x="71121" y="1907964"/>
                </a:cubicBezTo>
                <a:cubicBezTo>
                  <a:pt x="71121" y="1984417"/>
                  <a:pt x="133098" y="2046394"/>
                  <a:pt x="209551" y="2046394"/>
                </a:cubicBezTo>
                <a:cubicBezTo>
                  <a:pt x="286004" y="2046394"/>
                  <a:pt x="347981" y="1984417"/>
                  <a:pt x="347981" y="1907964"/>
                </a:cubicBezTo>
                <a:cubicBezTo>
                  <a:pt x="347981" y="1831511"/>
                  <a:pt x="286004" y="1769534"/>
                  <a:pt x="209551" y="1769534"/>
                </a:cubicBezTo>
                <a:close/>
                <a:moveTo>
                  <a:pt x="0" y="0"/>
                </a:moveTo>
                <a:lnTo>
                  <a:pt x="1315720" y="0"/>
                </a:lnTo>
                <a:lnTo>
                  <a:pt x="1315720" y="2130213"/>
                </a:lnTo>
                <a:lnTo>
                  <a:pt x="0" y="2130213"/>
                </a:lnTo>
                <a:close/>
              </a:path>
            </a:pathLst>
          </a:custGeom>
        </p:spPr>
      </p:pic>
    </p:spTree>
  </p:cSld>
  <p:clrMapOvr>
    <a:masterClrMapping/>
  </p:clrMapOvr>
  <p:transition spd="slow">
    <p:wipe dir="r"/>
  </p:transition>
</p:sld>
</file>

<file path=ppt/slides/slide36.xml><?xml version="1.0" encoding="utf-8"?>
<p:sld xmlns:a="http://schemas.openxmlformats.org/drawingml/2006/main" xmlns:r="http://schemas.openxmlformats.org/officeDocument/2006/relationships" xmlns:p="http://schemas.openxmlformats.org/presentationml/2006/main">
  <p:cSld>
    <p:bg>
      <p:bgPr>
        <a:pattFill prst="pct5">
          <a:fgClr>
            <a:srgbClr val="FFFFFF"/>
          </a:fgClr>
          <a:bgClr>
            <a:schemeClr val="bg1"/>
          </a:bgClr>
        </a:pattFill>
        <a:effectLst/>
      </p:bgPr>
    </p:bg>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381000" y="62185"/>
            <a:ext cx="10800000" cy="720000"/>
          </a:xfrm>
        </p:spPr>
        <p:txBody>
          <a:bodyPr/>
          <a:p>
            <a:r>
              <a:rPr lang="zh-CN" altLang="en-US" dirty="0">
                <a:solidFill>
                  <a:schemeClr val="tx1"/>
                </a:solidFill>
                <a:latin typeface="微软雅黑" panose="020B0503020204020204" charset="-122"/>
                <a:ea typeface="微软雅黑" panose="020B0503020204020204" charset="-122"/>
              </a:rPr>
              <a:t>八、公文的行文</a:t>
            </a:r>
            <a:r>
              <a:rPr lang="zh-CN" altLang="en-US" dirty="0">
                <a:solidFill>
                  <a:schemeClr val="tx1"/>
                </a:solidFill>
                <a:latin typeface="微软雅黑" panose="020B0503020204020204" charset="-122"/>
                <a:ea typeface="微软雅黑" panose="020B0503020204020204" charset="-122"/>
              </a:rPr>
              <a:t>规范</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316865" y="976630"/>
            <a:ext cx="3967480" cy="692150"/>
          </a:xfrm>
          <a:prstGeom prst="rect">
            <a:avLst/>
          </a:prstGeom>
        </p:spPr>
        <p:txBody>
          <a:bodyPr wrap="none">
            <a:no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（二）</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公文的行文</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规则</a:t>
            </a:r>
            <a:endPar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2" name="矩形 1"/>
          <p:cNvSpPr/>
          <p:nvPr/>
        </p:nvSpPr>
        <p:spPr>
          <a:xfrm>
            <a:off x="316865" y="1551940"/>
            <a:ext cx="11504295" cy="37541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文本框 2"/>
          <p:cNvSpPr txBox="1"/>
          <p:nvPr/>
        </p:nvSpPr>
        <p:spPr>
          <a:xfrm>
            <a:off x="668020" y="1863090"/>
            <a:ext cx="11093450" cy="3661410"/>
          </a:xfrm>
          <a:prstGeom prst="rect">
            <a:avLst/>
          </a:prstGeom>
          <a:noFill/>
        </p:spPr>
        <p:txBody>
          <a:bodyPr wrap="square" rtlCol="0" anchor="t">
            <a:spAutoFit/>
          </a:bodyPr>
          <a:p>
            <a:pPr algn="l">
              <a:spcBef>
                <a:spcPct val="0"/>
              </a:spcBef>
              <a:spcAft>
                <a:spcPct val="0"/>
              </a:spcAft>
            </a:pPr>
            <a:r>
              <a:rPr lang="en-US" altLang="zh-CN" sz="1600" b="1">
                <a:solidFill>
                  <a:srgbClr val="00B0F0"/>
                </a:solidFill>
                <a:latin typeface="微软雅黑" panose="020B0503020204020204" charset="-122"/>
                <a:ea typeface="微软雅黑" panose="020B0503020204020204" charset="-122"/>
                <a:cs typeface="微软雅黑" panose="020B0503020204020204" charset="-122"/>
                <a:sym typeface="+mn-ea"/>
              </a:rPr>
              <a:t>1. </a:t>
            </a:r>
            <a:r>
              <a:rPr lang="zh-CN" altLang="en-US" sz="1600" b="1">
                <a:solidFill>
                  <a:srgbClr val="00B0F0"/>
                </a:solidFill>
                <a:latin typeface="微软雅黑" panose="020B0503020204020204" charset="-122"/>
                <a:ea typeface="微软雅黑" panose="020B0503020204020204" charset="-122"/>
                <a:cs typeface="微软雅黑" panose="020B0503020204020204" charset="-122"/>
                <a:sym typeface="+mn-ea"/>
              </a:rPr>
              <a:t>向上级机关行文应遵循的规则</a:t>
            </a:r>
            <a:endParaRPr lang="zh-CN" altLang="en-US" sz="16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原则上主送一个上级机关，根据需要同时抄送相关上级机关和同级机关，不抄送下级机关。</a:t>
            </a:r>
            <a:endParaRPr lang="zh-CN" altLang="en-US" sz="1600" kern="0" spc="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党委、政府的部门向上级主管部门请示、报告重大事项，应当经本级党委、政府同意或者授权；属于部门职权范围内的事项应当直接报送上级主管部门。</a:t>
            </a:r>
            <a:endParaRPr lang="zh-CN" altLang="en-US" sz="1600" kern="0" spc="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下级机关的请示事项，如需以本机关名义向上级机关请示，应当提出倾向性意见后上报，不得原文转报上级机关。</a:t>
            </a:r>
            <a:endParaRPr lang="zh-CN" altLang="en-US" sz="1600" kern="0" spc="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请示应当一文一事。不得在报告等非请示性公文中夹带请示事项。</a:t>
            </a:r>
            <a:endParaRPr lang="zh-CN" altLang="en-US" sz="1600" kern="0" spc="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(5)</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除上级机关负责人直接交办事项外，不得以本机关名义向上级机关负责人报送</a:t>
            </a: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公文，不得以本机关负责人名义向上级机关报送公文。</a:t>
            </a:r>
            <a:endParaRPr lang="zh-CN" altLang="en-US" sz="1600" kern="0" spc="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r>
              <a:rPr lang="en-US" altLang="zh-CN"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(6)</a:t>
            </a:r>
            <a:r>
              <a:rPr lang="zh-CN" altLang="en-US" sz="1600" kern="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受双重领导的机关向一个上级机关行文，必要时抄送另一个上级机关。</a:t>
            </a:r>
            <a:endParaRPr lang="zh-CN" altLang="en-US" sz="1600" kern="0" spc="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ct val="0"/>
              </a:spcBef>
              <a:spcAft>
                <a:spcPct val="0"/>
              </a:spcAft>
            </a:pPr>
            <a:endParaRPr lang="zh-CN" altLang="en-US" sz="1600"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7" name="https://img8.file.cache.docer.com/storage/1733193788321381100/ebb55943820cd9b7e627b3a5316f50bc.png" descr="彩色文件夹堆叠"/>
          <p:cNvPicPr>
            <a:picLocks noChangeAspect="1"/>
          </p:cNvPicPr>
          <p:nvPr/>
        </p:nvPicPr>
        <p:blipFill>
          <a:blip r:embed="rId2"/>
          <a:stretch>
            <a:fillRect/>
          </a:stretch>
        </p:blipFill>
        <p:spPr>
          <a:xfrm>
            <a:off x="10621010" y="5427345"/>
            <a:ext cx="1057910" cy="1133475"/>
          </a:xfrm>
          <a:prstGeom prst="rect">
            <a:avLst/>
          </a:prstGeom>
        </p:spPr>
      </p:pic>
    </p:spTree>
  </p:cSld>
  <p:clrMapOvr>
    <a:masterClrMapping/>
  </p:clrMapOvr>
  <p:transition spd="slow">
    <p:wipe dir="r"/>
  </p:transition>
</p:sld>
</file>

<file path=ppt/slides/slide37.xml><?xml version="1.0" encoding="utf-8"?>
<p:sld xmlns:a="http://schemas.openxmlformats.org/drawingml/2006/main" xmlns:r="http://schemas.openxmlformats.org/officeDocument/2006/relationships" xmlns:p="http://schemas.openxmlformats.org/presentationml/2006/main">
  <p:cSld>
    <p:bg>
      <p:bgPr>
        <a:pattFill prst="pct5">
          <a:fgClr>
            <a:srgbClr val="FFFFFF"/>
          </a:fgClr>
          <a:bgClr>
            <a:schemeClr val="bg1"/>
          </a:bgClr>
        </a:pattFill>
        <a:effectLst/>
      </p:bgPr>
    </p:bg>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381000" y="62185"/>
            <a:ext cx="10800000" cy="720000"/>
          </a:xfrm>
        </p:spPr>
        <p:txBody>
          <a:bodyPr/>
          <a:p>
            <a:r>
              <a:rPr lang="zh-CN" altLang="en-US" dirty="0">
                <a:solidFill>
                  <a:schemeClr val="tx1"/>
                </a:solidFill>
                <a:latin typeface="微软雅黑" panose="020B0503020204020204" charset="-122"/>
                <a:ea typeface="微软雅黑" panose="020B0503020204020204" charset="-122"/>
              </a:rPr>
              <a:t>八、公文的行文</a:t>
            </a:r>
            <a:r>
              <a:rPr lang="zh-CN" altLang="en-US" dirty="0">
                <a:solidFill>
                  <a:schemeClr val="tx1"/>
                </a:solidFill>
                <a:latin typeface="微软雅黑" panose="020B0503020204020204" charset="-122"/>
                <a:ea typeface="微软雅黑" panose="020B0503020204020204" charset="-122"/>
              </a:rPr>
              <a:t>规范</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316865" y="976630"/>
            <a:ext cx="3967480" cy="692150"/>
          </a:xfrm>
          <a:prstGeom prst="rect">
            <a:avLst/>
          </a:prstGeom>
        </p:spPr>
        <p:txBody>
          <a:bodyPr wrap="none">
            <a:no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（二）</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公文的行文</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规则</a:t>
            </a:r>
            <a:endPar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2" name="矩形 1"/>
          <p:cNvSpPr/>
          <p:nvPr/>
        </p:nvSpPr>
        <p:spPr>
          <a:xfrm>
            <a:off x="468970" y="1755498"/>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文本框 2"/>
          <p:cNvSpPr txBox="1"/>
          <p:nvPr/>
        </p:nvSpPr>
        <p:spPr>
          <a:xfrm>
            <a:off x="668020" y="1863090"/>
            <a:ext cx="11093450" cy="3538220"/>
          </a:xfrm>
          <a:prstGeom prst="rect">
            <a:avLst/>
          </a:prstGeom>
          <a:noFill/>
        </p:spPr>
        <p:txBody>
          <a:bodyPr wrap="square" rtlCol="0" anchor="t">
            <a:spAutoFit/>
          </a:bodyPr>
          <a:p>
            <a:pPr algn="l">
              <a:spcBef>
                <a:spcPct val="0"/>
              </a:spcBef>
              <a:spcAft>
                <a:spcPct val="0"/>
              </a:spcAft>
            </a:pPr>
            <a:r>
              <a:rPr lang="en-US" altLang="zh-CN" sz="1600" b="1" dirty="0">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1600" b="1" dirty="0">
                <a:solidFill>
                  <a:srgbClr val="00B0F0"/>
                </a:solidFill>
                <a:latin typeface="微软雅黑" panose="020B0503020204020204" charset="-122"/>
                <a:ea typeface="微软雅黑" panose="020B0503020204020204" charset="-122"/>
                <a:cs typeface="微软雅黑" panose="020B0503020204020204" charset="-122"/>
                <a:sym typeface="+mn-ea"/>
              </a:rPr>
              <a:t>向下级机关行文应遵循的规则</a:t>
            </a:r>
            <a:endParaRPr lang="zh-CN" altLang="en-US" sz="16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ct val="0"/>
              </a:spcBef>
              <a:spcAft>
                <a:spcPct val="0"/>
              </a:spcAft>
            </a:pP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主送受理机关，根据需要抄送相关机关。重要行文应当同时抄送发文机关的直接上级机关。</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党委、政府的办公厅</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室</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根据本级党委、政府授权，可以向下级党委、政府行文，其他部门和单位不得向下级党委、政府发布指令性公文或者在公文中向下级党委、</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政府提出指令性要求。需经政府审批的具体事项，经政府同意后可以由政府职能部门行文，文中须注明已经政府同意。</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党委、政府的部门在各自职权范围内可以向下级党委、政府的相关部门行文。</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涉及多个部门职权范围内的事务，部门之间未协商一致的，不得向下行文；擅自行文的，上级机关应当责令其纠正或者撤销。</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上级机关向受双重领导的下级机关行文，必要时抄送该下级机关的另一个上级机关</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a:p>
            <a:pPr algn="l">
              <a:spcBef>
                <a:spcPct val="0"/>
              </a:spcBef>
              <a:spcAft>
                <a:spcPct val="0"/>
              </a:spcAft>
            </a:pPr>
            <a:endParaRPr lang="zh-CN" altLang="en-US" sz="16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7" name="https://img8.file.cache.docer.com/storage/1733193788321381100/ebb55943820cd9b7e627b3a5316f50bc.png" descr="彩色文件夹堆叠"/>
          <p:cNvPicPr>
            <a:picLocks noChangeAspect="1"/>
          </p:cNvPicPr>
          <p:nvPr/>
        </p:nvPicPr>
        <p:blipFill>
          <a:blip r:embed="rId2"/>
          <a:stretch>
            <a:fillRect/>
          </a:stretch>
        </p:blipFill>
        <p:spPr>
          <a:xfrm>
            <a:off x="10621010" y="5427345"/>
            <a:ext cx="1057910" cy="1133475"/>
          </a:xfrm>
          <a:prstGeom prst="rect">
            <a:avLst/>
          </a:prstGeom>
        </p:spPr>
      </p:pic>
    </p:spTree>
  </p:cSld>
  <p:clrMapOvr>
    <a:masterClrMapping/>
  </p:clrMapOvr>
  <p:transition spd="slow">
    <p:wipe dir="r"/>
  </p:transition>
</p:sld>
</file>

<file path=ppt/slides/slide38.xml><?xml version="1.0" encoding="utf-8"?>
<p:sld xmlns:a="http://schemas.openxmlformats.org/drawingml/2006/main" xmlns:r="http://schemas.openxmlformats.org/officeDocument/2006/relationships" xmlns:p="http://schemas.openxmlformats.org/presentationml/2006/main">
  <p:cSld>
    <p:bg>
      <p:bgPr>
        <a:pattFill prst="pct5">
          <a:fgClr>
            <a:srgbClr val="FFFFFF"/>
          </a:fgClr>
          <a:bgClr>
            <a:schemeClr val="bg1"/>
          </a:bgClr>
        </a:pattFill>
        <a:effectLst/>
      </p:bgPr>
    </p:bg>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381000" y="62185"/>
            <a:ext cx="10800000" cy="720000"/>
          </a:xfrm>
        </p:spPr>
        <p:txBody>
          <a:bodyPr/>
          <a:p>
            <a:r>
              <a:rPr lang="zh-CN" altLang="en-US" dirty="0">
                <a:solidFill>
                  <a:schemeClr val="tx1"/>
                </a:solidFill>
                <a:latin typeface="微软雅黑" panose="020B0503020204020204" charset="-122"/>
                <a:ea typeface="微软雅黑" panose="020B0503020204020204" charset="-122"/>
              </a:rPr>
              <a:t>八、公文的行文</a:t>
            </a:r>
            <a:r>
              <a:rPr lang="zh-CN" altLang="en-US" dirty="0">
                <a:solidFill>
                  <a:schemeClr val="tx1"/>
                </a:solidFill>
                <a:latin typeface="微软雅黑" panose="020B0503020204020204" charset="-122"/>
                <a:ea typeface="微软雅黑" panose="020B0503020204020204" charset="-122"/>
              </a:rPr>
              <a:t>规范</a:t>
            </a:r>
            <a:endParaRPr lang="zh-CN" altLang="en-US"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316865" y="976630"/>
            <a:ext cx="3967480" cy="692150"/>
          </a:xfrm>
          <a:prstGeom prst="rect">
            <a:avLst/>
          </a:prstGeom>
        </p:spPr>
        <p:txBody>
          <a:bodyPr wrap="none">
            <a:noAutofit/>
          </a:bodyPr>
          <a:p>
            <a:pPr algn="just">
              <a:spcBef>
                <a:spcPts val="360"/>
              </a:spcBef>
              <a:spcAft>
                <a:spcPts val="360"/>
              </a:spcAft>
            </a:pPr>
            <a:r>
              <a:rPr lang="zh-CN" altLang="en-US" sz="2800" b="1" kern="100" spc="600" dirty="0">
                <a:solidFill>
                  <a:schemeClr val="tx1"/>
                </a:solidFill>
                <a:latin typeface="微软雅黑" panose="020B0503020204020204" charset="-122"/>
                <a:ea typeface="微软雅黑" panose="020B0503020204020204" charset="-122"/>
                <a:sym typeface="Times New Roman" panose="02020603050405020304" pitchFamily="18" charset="0"/>
              </a:rPr>
              <a:t>（二）</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公文的行文</a:t>
            </a:r>
            <a:r>
              <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rPr>
              <a:t>规则</a:t>
            </a:r>
            <a:endParaRPr lang="zh-CN" altLang="en-US" sz="2800" b="1" kern="100" dirty="0">
              <a:solidFill>
                <a:schemeClr val="tx1"/>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2" name="矩形 1"/>
          <p:cNvSpPr/>
          <p:nvPr/>
        </p:nvSpPr>
        <p:spPr>
          <a:xfrm>
            <a:off x="668020" y="1863725"/>
            <a:ext cx="11210290" cy="14770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文本框 2"/>
          <p:cNvSpPr txBox="1"/>
          <p:nvPr/>
        </p:nvSpPr>
        <p:spPr>
          <a:xfrm>
            <a:off x="668020" y="1863090"/>
            <a:ext cx="11093450" cy="1198880"/>
          </a:xfrm>
          <a:prstGeom prst="rect">
            <a:avLst/>
          </a:prstGeom>
          <a:noFill/>
        </p:spPr>
        <p:txBody>
          <a:bodyPr wrap="square" rtlCol="0" anchor="t">
            <a:spAutoFit/>
          </a:bodyPr>
          <a:p>
            <a:pPr algn="l">
              <a:lnSpc>
                <a:spcPct val="150000"/>
              </a:lnSpc>
              <a:spcBef>
                <a:spcPct val="0"/>
              </a:spcBef>
              <a:spcAft>
                <a:spcPct val="0"/>
              </a:spcAft>
            </a:pPr>
            <a:r>
              <a:rPr lang="en-US" altLang="zh-CN" sz="16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1600" b="1">
                <a:solidFill>
                  <a:srgbClr val="00B0F0"/>
                </a:solidFill>
                <a:latin typeface="微软雅黑" panose="020B0503020204020204" charset="-122"/>
                <a:ea typeface="微软雅黑" panose="020B0503020204020204" charset="-122"/>
                <a:cs typeface="微软雅黑" panose="020B0503020204020204" charset="-122"/>
                <a:sym typeface="+mn-ea"/>
              </a:rPr>
              <a:t>同级党政机关、党政机关与其他同级机关行文应遵循的规则</a:t>
            </a:r>
            <a:endParaRPr lang="zh-CN" altLang="en-US" sz="1600" b="1">
              <a:solidFill>
                <a:srgbClr val="00B0F0"/>
              </a:solidFill>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同级党政机关、党政机关与其他同级机关必要时可以联合行文。属于党委、政府各</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自职权范围内的工作，不得联合行文。党委、政府的部门依据职权可以相互行文。部门内设机构除办公厅</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室</a:t>
            </a:r>
            <a:r>
              <a:rPr lang="en-US" altLang="zh-CN"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外不得对外正式行文。</a:t>
            </a:r>
            <a:endParaRPr lang="zh-CN" altLang="en-US" sz="1600" kern="1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7" name="https://img8.file.cache.docer.com/storage/1733193788321381100/ebb55943820cd9b7e627b3a5316f50bc.png" descr="彩色文件夹堆叠"/>
          <p:cNvPicPr>
            <a:picLocks noChangeAspect="1"/>
          </p:cNvPicPr>
          <p:nvPr/>
        </p:nvPicPr>
        <p:blipFill>
          <a:blip r:embed="rId2"/>
          <a:stretch>
            <a:fillRect/>
          </a:stretch>
        </p:blipFill>
        <p:spPr>
          <a:xfrm>
            <a:off x="10764520" y="5109845"/>
            <a:ext cx="996950" cy="1410970"/>
          </a:xfrm>
          <a:prstGeom prst="rect">
            <a:avLst/>
          </a:prstGeom>
        </p:spPr>
      </p:pic>
    </p:spTree>
  </p:cSld>
  <p:clrMapOvr>
    <a:masterClrMapping/>
  </p:clrMapOvr>
  <p:transition spd="slow">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lstStyle/>
          <a:p>
            <a:r>
              <a:rPr lang="zh-CN" altLang="en-US" dirty="0">
                <a:solidFill>
                  <a:schemeClr val="tx1"/>
                </a:solidFill>
                <a:latin typeface="微软雅黑" panose="020B0503020204020204" charset="-122"/>
                <a:ea typeface="微软雅黑" panose="020B0503020204020204" charset="-122"/>
              </a:rPr>
              <a:t>九、公文</a:t>
            </a:r>
            <a:r>
              <a:rPr lang="zh-CN" altLang="en-US" dirty="0">
                <a:solidFill>
                  <a:schemeClr val="tx1"/>
                </a:solidFill>
                <a:latin typeface="微软雅黑" panose="020B0503020204020204" charset="-122"/>
                <a:ea typeface="微软雅黑" panose="020B0503020204020204" charset="-122"/>
              </a:rPr>
              <a:t>办理</a:t>
            </a:r>
            <a:endParaRPr lang="zh-CN" altLang="en-US" dirty="0">
              <a:solidFill>
                <a:schemeClr val="tx1"/>
              </a:solidFill>
              <a:latin typeface="微软雅黑" panose="020B0503020204020204" charset="-122"/>
              <a:ea typeface="微软雅黑" panose="020B0503020204020204" charset="-122"/>
            </a:endParaRPr>
          </a:p>
        </p:txBody>
      </p:sp>
      <p:sp>
        <p:nvSpPr>
          <p:cNvPr id="142" name="任意多边形 1"/>
          <p:cNvSpPr/>
          <p:nvPr>
            <p:custDataLst>
              <p:tags r:id="rId2"/>
            </p:custDataLst>
          </p:nvPr>
        </p:nvSpPr>
        <p:spPr bwMode="auto">
          <a:xfrm>
            <a:off x="5506086" y="1557973"/>
            <a:ext cx="1958975" cy="742315"/>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01</a:t>
            </a:r>
            <a:endParaRPr lang="en-US" sz="2400" b="1">
              <a:solidFill>
                <a:srgbClr val="FFFFFF"/>
              </a:solidFill>
              <a:latin typeface="+mn-ea"/>
              <a:cs typeface="+mn-ea"/>
              <a:sym typeface="+mn-ea"/>
            </a:endParaRPr>
          </a:p>
        </p:txBody>
      </p:sp>
      <p:sp>
        <p:nvSpPr>
          <p:cNvPr id="143" name="任意多边形 2"/>
          <p:cNvSpPr/>
          <p:nvPr>
            <p:custDataLst>
              <p:tags r:id="rId3"/>
            </p:custDataLst>
          </p:nvPr>
        </p:nvSpPr>
        <p:spPr bwMode="auto">
          <a:xfrm>
            <a:off x="7178041" y="2227263"/>
            <a:ext cx="292735" cy="142240"/>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b="1">
              <a:solidFill>
                <a:schemeClr val="lt1"/>
              </a:solidFill>
              <a:latin typeface="+mj-ea"/>
              <a:ea typeface="+mj-ea"/>
              <a:cs typeface="+mn-lt"/>
              <a:sym typeface="+mn-lt"/>
            </a:endParaRPr>
          </a:p>
        </p:txBody>
      </p:sp>
      <p:sp>
        <p:nvSpPr>
          <p:cNvPr id="195" name="圆角矩形 194"/>
          <p:cNvSpPr/>
          <p:nvPr>
            <p:custDataLst>
              <p:tags r:id="rId4"/>
            </p:custDataLst>
          </p:nvPr>
        </p:nvSpPr>
        <p:spPr>
          <a:xfrm>
            <a:off x="7473316" y="1029018"/>
            <a:ext cx="3696335" cy="180086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6" name="矩形 5"/>
          <p:cNvSpPr/>
          <p:nvPr>
            <p:custDataLst>
              <p:tags r:id="rId5"/>
            </p:custDataLst>
          </p:nvPr>
        </p:nvSpPr>
        <p:spPr>
          <a:xfrm>
            <a:off x="7715886" y="1751013"/>
            <a:ext cx="3315335" cy="95631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签收、登记、初审、承办、传阅、催办、</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答复</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8" name="矩形 7"/>
          <p:cNvSpPr/>
          <p:nvPr>
            <p:custDataLst>
              <p:tags r:id="rId6"/>
            </p:custDataLst>
          </p:nvPr>
        </p:nvSpPr>
        <p:spPr>
          <a:xfrm>
            <a:off x="7715886" y="1152208"/>
            <a:ext cx="3315335" cy="552450"/>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收文办理主要程序</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144" name="任意多边形 3"/>
          <p:cNvSpPr/>
          <p:nvPr>
            <p:custDataLst>
              <p:tags r:id="rId7"/>
            </p:custDataLst>
          </p:nvPr>
        </p:nvSpPr>
        <p:spPr bwMode="auto">
          <a:xfrm>
            <a:off x="5506086" y="4170998"/>
            <a:ext cx="1958975" cy="741045"/>
          </a:xfrm>
          <a:custGeom>
            <a:avLst/>
            <a:gdLst>
              <a:gd name="connsiteX0" fmla="*/ 3140 w 3547"/>
              <a:gd name="connsiteY0" fmla="*/ 0 h 1341"/>
              <a:gd name="connsiteX1" fmla="*/ 3016 w 3547"/>
              <a:gd name="connsiteY1" fmla="*/ 0 h 1341"/>
              <a:gd name="connsiteX2" fmla="*/ 634 w 3547"/>
              <a:gd name="connsiteY2" fmla="*/ 0 h 1341"/>
              <a:gd name="connsiteX3" fmla="*/ 0 w 3547"/>
              <a:gd name="connsiteY3" fmla="*/ 606 h 1341"/>
              <a:gd name="connsiteX4" fmla="*/ 634 w 3547"/>
              <a:gd name="connsiteY4" fmla="*/ 1211 h 1341"/>
              <a:gd name="connsiteX5" fmla="*/ 3016 w 3547"/>
              <a:gd name="connsiteY5" fmla="*/ 1211 h 1341"/>
              <a:gd name="connsiteX6" fmla="*/ 3218 w 3547"/>
              <a:gd name="connsiteY6" fmla="*/ 1211 h 1341"/>
              <a:gd name="connsiteX7" fmla="*/ 3547 w 3547"/>
              <a:gd name="connsiteY7" fmla="*/ 1339 h 1341"/>
              <a:gd name="connsiteX8" fmla="*/ 3547 w 3547"/>
              <a:gd name="connsiteY8" fmla="*/ 177 h 1341"/>
              <a:gd name="connsiteX9" fmla="*/ 3140 w 3547"/>
              <a:gd name="connsiteY9" fmla="*/ 0 h 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2">
                <a:moveTo>
                  <a:pt x="3140" y="0"/>
                </a:moveTo>
                <a:cubicBezTo>
                  <a:pt x="3016" y="0"/>
                  <a:pt x="3016" y="0"/>
                  <a:pt x="3016" y="0"/>
                </a:cubicBezTo>
                <a:cubicBezTo>
                  <a:pt x="634" y="0"/>
                  <a:pt x="634" y="0"/>
                  <a:pt x="634" y="0"/>
                </a:cubicBezTo>
                <a:cubicBezTo>
                  <a:pt x="0" y="606"/>
                  <a:pt x="0" y="606"/>
                  <a:pt x="0" y="606"/>
                </a:cubicBezTo>
                <a:cubicBezTo>
                  <a:pt x="634" y="1211"/>
                  <a:pt x="634" y="1211"/>
                  <a:pt x="634" y="1211"/>
                </a:cubicBezTo>
                <a:cubicBezTo>
                  <a:pt x="3016" y="1211"/>
                  <a:pt x="3016" y="1211"/>
                  <a:pt x="3016" y="1211"/>
                </a:cubicBezTo>
                <a:cubicBezTo>
                  <a:pt x="3218" y="1211"/>
                  <a:pt x="3218" y="1211"/>
                  <a:pt x="3218" y="1211"/>
                </a:cubicBezTo>
                <a:cubicBezTo>
                  <a:pt x="3399" y="1211"/>
                  <a:pt x="3547" y="1268"/>
                  <a:pt x="3547" y="1339"/>
                </a:cubicBezTo>
                <a:cubicBezTo>
                  <a:pt x="3547" y="1410"/>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8"/>
            </p:custDataLst>
          </p:nvPr>
        </p:nvSpPr>
        <p:spPr bwMode="auto">
          <a:xfrm>
            <a:off x="7178041" y="4840288"/>
            <a:ext cx="292735" cy="14160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220" name="圆角矩形 219"/>
          <p:cNvSpPr/>
          <p:nvPr>
            <p:custDataLst>
              <p:tags r:id="rId9"/>
            </p:custDataLst>
          </p:nvPr>
        </p:nvSpPr>
        <p:spPr>
          <a:xfrm>
            <a:off x="7473315" y="3641725"/>
            <a:ext cx="3696335" cy="2453005"/>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 name="矩形 8"/>
          <p:cNvSpPr/>
          <p:nvPr>
            <p:custDataLst>
              <p:tags r:id="rId10"/>
            </p:custDataLst>
          </p:nvPr>
        </p:nvSpPr>
        <p:spPr>
          <a:xfrm>
            <a:off x="7670800" y="4064000"/>
            <a:ext cx="3498850" cy="19551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需要归档的公文及有关材料，应当根据有关档案法律法规及机关档案管理规定，及时收集齐全、整理归档。两个以上机关联合办理的公文，原件由主办机关归档，相关机关保存复制件。机关负责人兼任其他机关职务的，在履行所兼职务过程中形成的公文，</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由其兼职机关归档。</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spcBef>
                <a:spcPct val="0"/>
              </a:spcBef>
              <a:spcAft>
                <a:spcPct val="0"/>
              </a:spcAft>
            </a:pP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矩形 9"/>
          <p:cNvSpPr/>
          <p:nvPr>
            <p:custDataLst>
              <p:tags r:id="rId11"/>
            </p:custDataLst>
          </p:nvPr>
        </p:nvSpPr>
        <p:spPr>
          <a:xfrm>
            <a:off x="7715885" y="3536315"/>
            <a:ext cx="3315335" cy="478790"/>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mn-ea"/>
              </a:rPr>
              <a:t>整理归档</a:t>
            </a:r>
            <a:endParaRPr lang="zh-CN" altLang="en-US" b="1">
              <a:solidFill>
                <a:schemeClr val="accent1"/>
              </a:solidFill>
              <a:latin typeface="微软雅黑" panose="020B0503020204020204" charset="-122"/>
              <a:ea typeface="微软雅黑" panose="020B0503020204020204" charset="-122"/>
              <a:cs typeface="+mn-ea"/>
            </a:endParaRPr>
          </a:p>
        </p:txBody>
      </p:sp>
      <p:sp>
        <p:nvSpPr>
          <p:cNvPr id="148" name="任意多边形 7"/>
          <p:cNvSpPr/>
          <p:nvPr>
            <p:custDataLst>
              <p:tags r:id="rId12"/>
            </p:custDataLst>
          </p:nvPr>
        </p:nvSpPr>
        <p:spPr bwMode="auto">
          <a:xfrm>
            <a:off x="4493896" y="2864803"/>
            <a:ext cx="1958975" cy="742315"/>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p>
            <a:pPr lvl="0" algn="ctr">
              <a:spcBef>
                <a:spcPct val="0"/>
              </a:spcBef>
              <a:spcAft>
                <a:spcPct val="0"/>
              </a:spcAft>
              <a:buClrTx/>
              <a:buSzTx/>
              <a:buFontTx/>
            </a:pPr>
            <a:r>
              <a:rPr lang="en-US" sz="2400" b="1">
                <a:solidFill>
                  <a:srgbClr val="FFFFFF"/>
                </a:solidFill>
                <a:latin typeface="+mn-ea"/>
                <a:cs typeface="+mn-ea"/>
                <a:sym typeface="+mn-ea"/>
              </a:rPr>
              <a:t>02</a:t>
            </a:r>
            <a:endParaRPr lang="en-US" sz="2400" b="1">
              <a:solidFill>
                <a:srgbClr val="FFFFFF"/>
              </a:solidFill>
              <a:latin typeface="+mn-ea"/>
              <a:cs typeface="+mn-ea"/>
              <a:sym typeface="+mn-ea"/>
            </a:endParaRPr>
          </a:p>
        </p:txBody>
      </p:sp>
      <p:sp>
        <p:nvSpPr>
          <p:cNvPr id="149" name="任意多边形 8"/>
          <p:cNvSpPr/>
          <p:nvPr>
            <p:custDataLst>
              <p:tags r:id="rId13"/>
            </p:custDataLst>
          </p:nvPr>
        </p:nvSpPr>
        <p:spPr bwMode="auto">
          <a:xfrm>
            <a:off x="4487546" y="3535998"/>
            <a:ext cx="294005" cy="142240"/>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solidFill>
                <a:schemeClr val="lt1"/>
              </a:solidFill>
              <a:cs typeface="+mn-ea"/>
              <a:sym typeface="+mn-lt"/>
            </a:endParaRPr>
          </a:p>
        </p:txBody>
      </p:sp>
      <p:sp>
        <p:nvSpPr>
          <p:cNvPr id="193" name="圆角矩形 192"/>
          <p:cNvSpPr/>
          <p:nvPr>
            <p:custDataLst>
              <p:tags r:id="rId14"/>
            </p:custDataLst>
          </p:nvPr>
        </p:nvSpPr>
        <p:spPr>
          <a:xfrm>
            <a:off x="791210" y="2335848"/>
            <a:ext cx="3696970" cy="180086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5" name="矩形 14"/>
          <p:cNvSpPr/>
          <p:nvPr>
            <p:custDataLst>
              <p:tags r:id="rId15"/>
            </p:custDataLst>
          </p:nvPr>
        </p:nvSpPr>
        <p:spPr>
          <a:xfrm>
            <a:off x="941705" y="3057843"/>
            <a:ext cx="3315970" cy="956310"/>
          </a:xfrm>
          <a:prstGeom prst="rect">
            <a:avLst/>
          </a:prstGeom>
          <a:noFill/>
        </p:spPr>
        <p:txBody>
          <a:bodyPr wrap="square" lIns="0" tIns="0" rIns="0" bIns="0" rtlCol="0" anchor="t" anchorCtr="0">
            <a:noAutofit/>
          </a:bodyPr>
          <a:p>
            <a:pPr algn="r">
              <a:lnSpc>
                <a:spcPct val="130000"/>
              </a:lnSpc>
              <a:spcBef>
                <a:spcPct val="0"/>
              </a:spcBef>
              <a:spcAft>
                <a:spcPct val="0"/>
              </a:spcAft>
            </a:pP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复核、登记、印制、</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核发</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16" name="矩形 15"/>
          <p:cNvSpPr/>
          <p:nvPr>
            <p:custDataLst>
              <p:tags r:id="rId16"/>
            </p:custDataLst>
          </p:nvPr>
        </p:nvSpPr>
        <p:spPr>
          <a:xfrm>
            <a:off x="941705" y="2459038"/>
            <a:ext cx="3315970" cy="552450"/>
          </a:xfrm>
          <a:prstGeom prst="rect">
            <a:avLst/>
          </a:prstGeom>
          <a:noFill/>
        </p:spPr>
        <p:txBody>
          <a:bodyPr wrap="square" lIns="0" tIns="0" rIns="0" bIns="0" rtlCol="0" anchor="b" anchorCtr="0">
            <a:noAutofit/>
          </a:bodyPr>
          <a:p>
            <a:pPr algn="r">
              <a:spcBef>
                <a:spcPct val="0"/>
              </a:spcBef>
              <a:spcAft>
                <a:spcPct val="0"/>
              </a:spcAft>
            </a:pPr>
            <a:r>
              <a:rPr lang="zh-CN" altLang="en-US" b="1" dirty="0">
                <a:solidFill>
                  <a:schemeClr val="accent2"/>
                </a:solidFill>
                <a:latin typeface="微软雅黑" panose="020B0503020204020204" charset="-122"/>
                <a:ea typeface="微软雅黑" panose="020B0503020204020204" charset="-122"/>
                <a:cs typeface="+mn-ea"/>
              </a:rPr>
              <a:t>发文办理主要程序</a:t>
            </a:r>
            <a:endParaRPr lang="zh-CN" altLang="en-US" b="1" dirty="0">
              <a:solidFill>
                <a:schemeClr val="accent2"/>
              </a:solidFill>
              <a:latin typeface="微软雅黑" panose="020B0503020204020204" charset="-122"/>
              <a:ea typeface="微软雅黑" panose="020B0503020204020204" charset="-122"/>
              <a:cs typeface="+mn-ea"/>
            </a:endParaRPr>
          </a:p>
        </p:txBody>
      </p:sp>
    </p:spTree>
    <p:custDataLst>
      <p:tags r:id="rId1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第一节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公文概述</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293372" y="3600519"/>
            <a:ext cx="2452035" cy="1907778"/>
          </a:xfrm>
          <a:prstGeom prst="rect">
            <a:avLst/>
          </a:prstGeom>
          <a:noFill/>
        </p:spPr>
        <p:txBody>
          <a:bodyPr wrap="square" lIns="91440" tIns="45720" rIns="91440" bIns="45720" rtlCol="0" anchor="t" anchorCtr="0">
            <a:normAutofit/>
          </a:bodyPr>
          <a:p>
            <a:pPr marL="0" indent="0" algn="l">
              <a:lnSpc>
                <a:spcPct val="120000"/>
              </a:lnSpc>
              <a:spcBef>
                <a:spcPts val="0"/>
              </a:spcBef>
              <a:spcAft>
                <a:spcPts val="0"/>
              </a:spcAft>
              <a:buSzPct val="100000"/>
            </a:pPr>
            <a:r>
              <a:rPr lang="en-US" altLang="zh-CN"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1.</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掌握公务文书的概念，了解公务文书的特点；</a:t>
            </a:r>
            <a:r>
              <a:rPr lang="en-US" altLang="zh-CN"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2.</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熟悉公务文书的分类和作用，对公文格式有一个初步的认识。</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693" y="3513364"/>
            <a:ext cx="2452035" cy="1907778"/>
          </a:xfrm>
          <a:prstGeom prst="rect">
            <a:avLst/>
          </a:prstGeom>
          <a:noFill/>
        </p:spPr>
        <p:txBody>
          <a:bodyPr wrap="square" lIns="91440" tIns="45720" rIns="91440" bIns="45720" rtlCol="0" anchor="t" anchorCtr="0">
            <a:normAutofit/>
          </a:bodyPr>
          <a:p>
            <a:pPr marL="0" indent="0" algn="l">
              <a:lnSpc>
                <a:spcPct val="120000"/>
              </a:lnSpc>
              <a:spcBef>
                <a:spcPts val="0"/>
              </a:spcBef>
              <a:spcAft>
                <a:spcPts val="0"/>
              </a:spcAft>
              <a:buSzPct val="100000"/>
            </a:pPr>
            <a:r>
              <a:rPr lang="en-US" altLang="zh-CN" sz="1600" spc="150" dirty="0">
                <a:solidFill>
                  <a:schemeClr val="tx1"/>
                </a:solidFill>
                <a:latin typeface="微软雅黑" panose="020B0503020204020204" charset="-122"/>
                <a:ea typeface="微软雅黑" panose="020B0503020204020204" charset="-122"/>
                <a:cs typeface="微软雅黑" panose="020B0503020204020204" charset="-122"/>
                <a:sym typeface="+mn-lt"/>
              </a:rPr>
              <a:t>1.</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lt"/>
              </a:rPr>
              <a:t>完全掌握所学事务文书的写作格式与要求，能撰写合格的事务文书；</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0" indent="0" algn="l">
              <a:lnSpc>
                <a:spcPct val="120000"/>
              </a:lnSpc>
              <a:spcBef>
                <a:spcPts val="0"/>
              </a:spcBef>
              <a:spcAft>
                <a:spcPts val="0"/>
              </a:spcAft>
              <a:buSzPct val="100000"/>
            </a:pPr>
            <a:r>
              <a:rPr lang="en-US" altLang="zh-CN" sz="1600" spc="150" dirty="0">
                <a:solidFill>
                  <a:schemeClr val="tx1"/>
                </a:solidFill>
                <a:latin typeface="微软雅黑" panose="020B0503020204020204" charset="-122"/>
                <a:ea typeface="微软雅黑" panose="020B0503020204020204" charset="-122"/>
                <a:cs typeface="微软雅黑" panose="020B0503020204020204" charset="-122"/>
                <a:sym typeface="+mn-lt"/>
              </a:rPr>
              <a:t>2.</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lt"/>
              </a:rPr>
              <a:t>掌握公文标题的拟写格式。</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7871460" y="3513455"/>
            <a:ext cx="3709035" cy="1907540"/>
          </a:xfrm>
          <a:prstGeom prst="rect">
            <a:avLst/>
          </a:prstGeom>
          <a:noFill/>
        </p:spPr>
        <p:txBody>
          <a:bodyPr wrap="square" lIns="91440" tIns="45720" rIns="91440" bIns="45720" rtlCol="0" anchor="t" anchorCtr="0">
            <a:noAutofit/>
          </a:bodyPr>
          <a:p>
            <a:pPr marL="0" indent="0" algn="l">
              <a:lnSpc>
                <a:spcPct val="120000"/>
              </a:lnSpc>
              <a:spcBef>
                <a:spcPts val="0"/>
              </a:spcBef>
              <a:spcAft>
                <a:spcPts val="0"/>
              </a:spcAft>
              <a:buSzPct val="100000"/>
            </a:pPr>
            <a:r>
              <a:rPr lang="en-US" altLang="zh-CN"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1.</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理解公务文书作为传达贯彻党和国家的方针政策，公布法规和规章，指导、布置和商洽工作，请示和答复问题，报告、通报和交流情况等的重要工具性质；</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a:p>
            <a:pPr marL="0" indent="0" algn="l">
              <a:lnSpc>
                <a:spcPct val="120000"/>
              </a:lnSpc>
              <a:spcBef>
                <a:spcPts val="0"/>
              </a:spcBef>
              <a:spcAft>
                <a:spcPts val="0"/>
              </a:spcAft>
              <a:buSzPct val="100000"/>
            </a:pPr>
            <a:r>
              <a:rPr lang="en-US" altLang="zh-CN"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2.</a:t>
            </a:r>
            <a:r>
              <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通过对公务文书的了解，理解公务文书作为国家管理的工具，所承载着的文以载道的作用，培养学生令行即止、雷厉风行、按时完成各项任务的作风。</a:t>
            </a:r>
            <a:endParaRPr lang="zh-CN" altLang="en-US" sz="1600"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437515" y="88220"/>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95960" y="1074420"/>
            <a:ext cx="10904855" cy="64325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指出下面发文字号、成文日期及标题的错误，并予改正。</a:t>
            </a:r>
            <a:r>
              <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2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44575" y="1943735"/>
            <a:ext cx="10401935" cy="4197985"/>
          </a:xfrm>
          <a:prstGeom prst="rect">
            <a:avLst/>
          </a:prstGeom>
          <a:noFill/>
        </p:spPr>
        <p:txBody>
          <a:bodyPr wrap="square" rtlCol="0" anchor="ctr" anchorCtr="0">
            <a:noAutofit/>
          </a:bodyPr>
          <a:lstStyle/>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国办发</a:t>
            </a:r>
            <a:r>
              <a:rPr lang="en-US" altLang="zh-CN" sz="2000">
                <a:latin typeface="微软雅黑" panose="020B0503020204020204" charset="-122"/>
                <a:ea typeface="微软雅黑" panose="020B0503020204020204" charset="-122"/>
                <a:cs typeface="微软雅黑" panose="020B0503020204020204" charset="-122"/>
              </a:rPr>
              <a:t>(23)</a:t>
            </a:r>
            <a:r>
              <a:rPr lang="zh-CN" altLang="en-US" sz="2000">
                <a:latin typeface="微软雅黑" panose="020B0503020204020204" charset="-122"/>
                <a:ea typeface="微软雅黑" panose="020B0503020204020204" charset="-122"/>
                <a:cs typeface="微软雅黑" panose="020B0503020204020204" charset="-122"/>
              </a:rPr>
              <a:t>第</a:t>
            </a:r>
            <a:r>
              <a:rPr lang="en-US" altLang="zh-CN" sz="2000">
                <a:latin typeface="微软雅黑" panose="020B0503020204020204" charset="-122"/>
                <a:ea typeface="微软雅黑" panose="020B0503020204020204" charset="-122"/>
                <a:cs typeface="微软雅黑" panose="020B0503020204020204" charset="-122"/>
              </a:rPr>
              <a:t>16</a:t>
            </a:r>
            <a:r>
              <a:rPr lang="zh-CN" altLang="en-US" sz="2000">
                <a:latin typeface="微软雅黑" panose="020B0503020204020204" charset="-122"/>
                <a:ea typeface="微软雅黑" panose="020B0503020204020204" charset="-122"/>
                <a:cs typeface="微软雅黑" panose="020B0503020204020204" charset="-122"/>
              </a:rPr>
              <a:t>号</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2 . </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政发〔二</a:t>
            </a:r>
            <a:r>
              <a:rPr lang="en-US" altLang="en-US" sz="2000">
                <a:latin typeface="微软雅黑" panose="020B0503020204020204" charset="-122"/>
                <a:ea typeface="微软雅黑" panose="020B0503020204020204" charset="-122"/>
                <a:cs typeface="微软雅黑" panose="020B0503020204020204" charset="-122"/>
              </a:rPr>
              <a:t>O</a:t>
            </a:r>
            <a:r>
              <a:rPr lang="zh-CN" altLang="en-US" sz="2000">
                <a:latin typeface="微软雅黑" panose="020B0503020204020204" charset="-122"/>
                <a:ea typeface="微软雅黑" panose="020B0503020204020204" charset="-122"/>
                <a:cs typeface="微软雅黑" panose="020B0503020204020204" charset="-122"/>
              </a:rPr>
              <a:t>二三〕字第</a:t>
            </a:r>
            <a:r>
              <a:rPr lang="en-US" altLang="zh-CN" sz="2000">
                <a:latin typeface="微软雅黑" panose="020B0503020204020204" charset="-122"/>
                <a:ea typeface="微软雅黑" panose="020B0503020204020204" charset="-122"/>
                <a:cs typeface="微软雅黑" panose="020B0503020204020204" charset="-122"/>
              </a:rPr>
              <a:t>6</a:t>
            </a:r>
            <a:r>
              <a:rPr lang="zh-CN" altLang="en-US" sz="2000">
                <a:latin typeface="微软雅黑" panose="020B0503020204020204" charset="-122"/>
                <a:ea typeface="微软雅黑" panose="020B0503020204020204" charset="-122"/>
                <a:cs typeface="微软雅黑" panose="020B0503020204020204" charset="-122"/>
              </a:rPr>
              <a:t>号</a:t>
            </a:r>
            <a:r>
              <a:rPr lang="en-US" altLang="zh-CN" sz="2000">
                <a:latin typeface="微软雅黑" panose="020B0503020204020204" charset="-122"/>
                <a:ea typeface="微软雅黑" panose="020B0503020204020204" charset="-122"/>
                <a:cs typeface="微软雅黑" panose="020B0503020204020204" charset="-122"/>
              </a:rPr>
              <a:t> </a:t>
            </a:r>
            <a:endParaRPr lang="en-US" altLang="zh-CN"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3.2024</a:t>
            </a:r>
            <a:r>
              <a:rPr lang="zh-CN" altLang="en-US" sz="2000">
                <a:latin typeface="微软雅黑" panose="020B0503020204020204" charset="-122"/>
                <a:ea typeface="微软雅黑" panose="020B0503020204020204" charset="-122"/>
                <a:cs typeface="微软雅黑" panose="020B0503020204020204" charset="-122"/>
              </a:rPr>
              <a:t>年九月十日</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二三年一</a:t>
            </a:r>
            <a:r>
              <a:rPr lang="en-US" altLang="en-US" sz="2000">
                <a:latin typeface="微软雅黑" panose="020B0503020204020204" charset="-122"/>
                <a:ea typeface="微软雅黑" panose="020B0503020204020204" charset="-122"/>
                <a:cs typeface="微软雅黑" panose="020B0503020204020204" charset="-122"/>
                <a:sym typeface="+mn-ea"/>
              </a:rPr>
              <a:t>O</a:t>
            </a:r>
            <a:r>
              <a:rPr lang="zh-CN" altLang="en-US" sz="2000">
                <a:latin typeface="微软雅黑" panose="020B0503020204020204" charset="-122"/>
                <a:ea typeface="微软雅黑" panose="020B0503020204020204" charset="-122"/>
                <a:cs typeface="微软雅黑" panose="020B0503020204020204" charset="-122"/>
              </a:rPr>
              <a:t>月二四日</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5 . </a:t>
            </a:r>
            <a:r>
              <a:rPr lang="zh-CN" altLang="en-US" sz="2000">
                <a:latin typeface="微软雅黑" panose="020B0503020204020204" charset="-122"/>
                <a:ea typeface="微软雅黑" panose="020B0503020204020204" charset="-122"/>
                <a:cs typeface="微软雅黑" panose="020B0503020204020204" charset="-122"/>
              </a:rPr>
              <a:t>关于</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职业学院</a:t>
            </a:r>
            <a:r>
              <a:rPr lang="en-US" altLang="zh-CN" sz="2000">
                <a:latin typeface="微软雅黑" panose="020B0503020204020204" charset="-122"/>
                <a:ea typeface="微软雅黑" panose="020B0503020204020204" charset="-122"/>
                <a:cs typeface="微软雅黑" panose="020B0503020204020204" charset="-122"/>
              </a:rPr>
              <a:t>2024</a:t>
            </a:r>
            <a:r>
              <a:rPr lang="zh-CN" altLang="en-US" sz="2000">
                <a:latin typeface="微软雅黑" panose="020B0503020204020204" charset="-122"/>
                <a:ea typeface="微软雅黑" panose="020B0503020204020204" charset="-122"/>
                <a:cs typeface="微软雅黑" panose="020B0503020204020204" charset="-122"/>
              </a:rPr>
              <a:t>年劳动节放假安排的通知</a:t>
            </a:r>
            <a:r>
              <a:rPr lang="en-US" altLang="zh-CN" sz="2000">
                <a:latin typeface="微软雅黑" panose="020B0503020204020204" charset="-122"/>
                <a:ea typeface="微软雅黑" panose="020B0503020204020204" charset="-122"/>
                <a:cs typeface="微软雅黑" panose="020B0503020204020204" charset="-122"/>
              </a:rPr>
              <a:t> </a:t>
            </a:r>
            <a:endParaRPr lang="en-US" altLang="zh-CN"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6.</a:t>
            </a:r>
            <a:r>
              <a:rPr lang="zh-CN" altLang="en-US" sz="2000">
                <a:latin typeface="微软雅黑" panose="020B0503020204020204" charset="-122"/>
                <a:ea typeface="微软雅黑" panose="020B0503020204020204" charset="-122"/>
                <a:cs typeface="微软雅黑" panose="020B0503020204020204" charset="-122"/>
              </a:rPr>
              <a:t>关于期中教学检查总结会议的通知</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7.</a:t>
            </a:r>
            <a:r>
              <a:rPr lang="zh-CN" altLang="en-US" sz="2000">
                <a:latin typeface="微软雅黑" panose="020B0503020204020204" charset="-122"/>
                <a:ea typeface="微软雅黑" panose="020B0503020204020204" charset="-122"/>
                <a:cs typeface="微软雅黑" panose="020B0503020204020204" charset="-122"/>
              </a:rPr>
              <a:t>机构调整问题的请示</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000">
                <a:latin typeface="微软雅黑" panose="020B0503020204020204" charset="-122"/>
                <a:ea typeface="微软雅黑" panose="020B0503020204020204" charset="-122"/>
                <a:cs typeface="微软雅黑" panose="020B0503020204020204" charset="-122"/>
              </a:rPr>
              <a:t>8.</a:t>
            </a:r>
            <a:r>
              <a:rPr lang="zh-CN" altLang="en-US" sz="2000">
                <a:latin typeface="微软雅黑" panose="020B0503020204020204" charset="-122"/>
                <a:ea typeface="微软雅黑" panose="020B0503020204020204" charset="-122"/>
                <a:cs typeface="微软雅黑" panose="020B0503020204020204" charset="-122"/>
              </a:rPr>
              <a:t>关于水灾恢复工作的报告</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96000" y="1642110"/>
            <a:ext cx="6166485" cy="4314190"/>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公文概述</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公告与通告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sym typeface="+mn-ea"/>
              </a:rPr>
              <a:t>第三节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通知与通报</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第四节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报告与请示</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第五节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批复与函</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第六节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决定与</a:t>
            </a:r>
            <a:r>
              <a:rPr lang="zh-CN" altLang="en-US" sz="3110">
                <a:latin typeface="微软雅黑" panose="020B0503020204020204" charset="-122"/>
                <a:ea typeface="微软雅黑" panose="020B0503020204020204" charset="-122"/>
                <a:cs typeface="微软雅黑" panose="020B0503020204020204" charset="-122"/>
                <a:sym typeface="+mn-ea"/>
              </a:rPr>
              <a:t>纪要</a:t>
            </a:r>
            <a:endParaRPr lang="zh-CN" altLang="en-US" sz="3110">
              <a:latin typeface="微软雅黑" panose="020B0503020204020204" charset="-122"/>
              <a:ea typeface="微软雅黑" panose="020B0503020204020204" charset="-122"/>
              <a:cs typeface="微软雅黑" panose="020B0503020204020204" charset="-122"/>
              <a:sym typeface="+mn-ea"/>
            </a:endParaRPr>
          </a:p>
        </p:txBody>
      </p:sp>
      <p:sp>
        <p:nvSpPr>
          <p:cNvPr id="5" name="节编号"/>
          <p:cNvSpPr>
            <a:spLocks noGrp="1"/>
          </p:cNvSpPr>
          <p:nvPr>
            <p:ph type="body" sz="quarter" idx="13"/>
            <p:custDataLst>
              <p:tags r:id="rId2"/>
            </p:custDataLst>
          </p:nvPr>
        </p:nvSpPr>
        <p:spPr>
          <a:xfrm>
            <a:off x="3825240" y="38100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公务文书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556885" y="244475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公告与</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通告</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rmAutofit lnSpcReduction="20000"/>
          </a:bodyPr>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了解公告与通告的含义、种类、用途；</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掌握通告的写法，能够写出规范的文书。</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7890" y="3826510"/>
            <a:ext cx="2729865" cy="1907540"/>
          </a:xfrm>
          <a:prstGeom prst="rect">
            <a:avLst/>
          </a:prstGeom>
          <a:noFill/>
        </p:spPr>
        <p:txBody>
          <a:bodyPr wrap="square" lIns="91440" tIns="45720" rIns="91440" bIns="45720" rtlCol="0" anchor="t" anchorCtr="0">
            <a:normAutofit lnSpcReduction="20000"/>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能撰写出合格的通告文书。</a:t>
            </a: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rPr>
              <a:t>强化规则意识，严守纪律。</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2154555" y="-215011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5" name="文本框 4"/>
          <p:cNvSpPr txBox="1"/>
          <p:nvPr/>
        </p:nvSpPr>
        <p:spPr>
          <a:xfrm>
            <a:off x="-4343400" y="-29444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6" name="文本框 5"/>
          <p:cNvSpPr txBox="1"/>
          <p:nvPr/>
        </p:nvSpPr>
        <p:spPr>
          <a:xfrm>
            <a:off x="-6532245" y="-375221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9724390" y="650430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9" name="文本框 8"/>
          <p:cNvSpPr txBox="1"/>
          <p:nvPr/>
        </p:nvSpPr>
        <p:spPr>
          <a:xfrm>
            <a:off x="11224260" y="775335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784930"/>
            <a:ext cx="10969200" cy="705600"/>
          </a:xfrm>
        </p:spPr>
        <p:txBody>
          <a:bodyPr wrap="square">
            <a:normAutofit fontScale="90000"/>
          </a:bodyPr>
          <a:lstStyle/>
          <a:p>
            <a:pPr algn="l"/>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公告与通告</a:t>
            </a: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2266950" y="4172585"/>
            <a:ext cx="2212975" cy="1174750"/>
          </a:xfrm>
          <a:prstGeom prst="rect">
            <a:avLst/>
          </a:prstGeom>
          <a:noFill/>
        </p:spPr>
        <p:txBody>
          <a:bodyPr vert="horz" wrap="square" lIns="0" tIns="0" rIns="0" bIns="0" rtlCol="0" anchor="t" anchorCtr="0">
            <a:noAutofit/>
          </a:bodyPr>
          <a:p>
            <a:pPr indent="452755" algn="just">
              <a:lnSpc>
                <a:spcPct val="200000"/>
              </a:lnSpc>
            </a:pPr>
            <a:r>
              <a:rPr lang="zh-CN" altLang="en-US">
                <a:solidFill>
                  <a:schemeClr val="tx1"/>
                </a:solidFill>
                <a:latin typeface="微软雅黑" panose="020B0503020204020204" charset="-122"/>
                <a:ea typeface="微软雅黑" panose="020B0503020204020204" charset="-122"/>
                <a:sym typeface="+mn-ea"/>
              </a:rPr>
              <a:t>通告的写作</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通告的文体结构与写法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
        <p:nvSpPr>
          <p:cNvPr id="2" name="文本框 1"/>
          <p:cNvSpPr txBox="1"/>
          <p:nvPr/>
        </p:nvSpPr>
        <p:spPr>
          <a:xfrm>
            <a:off x="13463270" y="784479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1251585" y="2734945"/>
            <a:ext cx="8468360" cy="1700530"/>
          </a:xfrm>
          <a:prstGeom prst="rect">
            <a:avLst/>
          </a:prstGeom>
          <a:noFill/>
        </p:spPr>
        <p:txBody>
          <a:bodyPr wrap="square" rtlCol="0" anchor="t">
            <a:noAutofit/>
          </a:bodyPr>
          <a:p>
            <a:pPr algn="l">
              <a:lnSpc>
                <a:spcPct val="140000"/>
              </a:lnSpc>
            </a:pPr>
            <a:r>
              <a:rPr lang="en-US" altLang="zh-CN" sz="2300">
                <a:solidFill>
                  <a:srgbClr val="7030A0"/>
                </a:solidFill>
                <a:latin typeface="微软雅黑" panose="020B0503020204020204" charset="-122"/>
                <a:ea typeface="微软雅黑" panose="020B0503020204020204" charset="-122"/>
                <a:sym typeface="+mn-ea"/>
              </a:rPr>
              <a:t>    </a:t>
            </a:r>
            <a:r>
              <a:rPr lang="zh-CN" altLang="en-US" sz="2300">
                <a:solidFill>
                  <a:srgbClr val="7030A0"/>
                </a:solidFill>
                <a:latin typeface="微软雅黑" panose="020B0503020204020204" charset="-122"/>
                <a:ea typeface="微软雅黑" panose="020B0503020204020204" charset="-122"/>
                <a:sym typeface="+mn-ea"/>
              </a:rPr>
              <a:t>公告具有发文权力的限制性。公告宣布的是重大事项和法定事项，发文的权力被限定在高层党政机关及其职能部门的范围。</a:t>
            </a:r>
            <a:endParaRPr lang="zh-CN" altLang="en-US" sz="2300">
              <a:solidFill>
                <a:srgbClr val="7030A0"/>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762000" y="1859280"/>
            <a:ext cx="10881360"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公告是向国内外宣布重要事项或者法定事项时使用的公文。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410845"/>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（一）公告的概念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4" name="https://img8.file.cache.docer.com/storage/1730541690883506000/5c064b92f7512863ad5cb07057337bf4.png" descr="卡通绿叶植物插画"/>
          <p:cNvPicPr>
            <a:picLocks noChangeAspect="1"/>
          </p:cNvPicPr>
          <p:nvPr/>
        </p:nvPicPr>
        <p:blipFill>
          <a:blip r:embed="rId4"/>
          <a:stretch>
            <a:fillRect/>
          </a:stretch>
        </p:blipFill>
        <p:spPr>
          <a:xfrm flipH="1">
            <a:off x="10418445" y="4364990"/>
            <a:ext cx="1278890" cy="200025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（二）公告的种类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3"/>
            </p:custDataLst>
          </p:nvPr>
        </p:nvSpPr>
        <p:spPr>
          <a:xfrm>
            <a:off x="695960" y="1704961"/>
            <a:ext cx="5268416" cy="4937789"/>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9" name="矩形 18"/>
          <p:cNvSpPr/>
          <p:nvPr>
            <p:custDataLst>
              <p:tags r:id="rId4"/>
            </p:custDataLst>
          </p:nvPr>
        </p:nvSpPr>
        <p:spPr>
          <a:xfrm>
            <a:off x="695960" y="1705596"/>
            <a:ext cx="5268416" cy="10809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3" name="矩形 2"/>
          <p:cNvSpPr/>
          <p:nvPr>
            <p:custDataLst>
              <p:tags r:id="rId5"/>
            </p:custDataLst>
          </p:nvPr>
        </p:nvSpPr>
        <p:spPr>
          <a:xfrm>
            <a:off x="1310163" y="1813686"/>
            <a:ext cx="4039373" cy="1127947"/>
          </a:xfrm>
          <a:prstGeom prst="rect">
            <a:avLst/>
          </a:prstGeom>
          <a:noFill/>
        </p:spPr>
        <p:txBody>
          <a:bodyPr wrap="square" lIns="0" tIns="0" rIns="0" bIns="0" rtlCol="0" anchor="b" anchorCtr="0">
            <a:noAutofit/>
          </a:bodyPr>
          <a:p>
            <a:pPr algn="just">
              <a:spcBef>
                <a:spcPct val="0"/>
              </a:spcBef>
              <a:spcAft>
                <a:spcPct val="0"/>
              </a:spcAft>
            </a:pPr>
            <a:r>
              <a:rPr lang="zh-CN" altLang="en-US" sz="2800" b="1" dirty="0">
                <a:solidFill>
                  <a:schemeClr val="accent1"/>
                </a:solidFill>
                <a:latin typeface="微软雅黑" panose="020B0503020204020204" charset="-122"/>
                <a:ea typeface="微软雅黑" panose="020B0503020204020204" charset="-122"/>
                <a:cs typeface="+mn-ea"/>
              </a:rPr>
              <a:t>重要事项的公告</a:t>
            </a:r>
            <a:endParaRPr lang="zh-CN" altLang="en-US" sz="2800" b="1" dirty="0">
              <a:solidFill>
                <a:schemeClr val="accent1"/>
              </a:solidFill>
              <a:latin typeface="微软雅黑" panose="020B0503020204020204" charset="-122"/>
              <a:ea typeface="微软雅黑" panose="020B0503020204020204" charset="-122"/>
              <a:cs typeface="+mn-ea"/>
            </a:endParaRPr>
          </a:p>
        </p:txBody>
      </p:sp>
      <p:sp>
        <p:nvSpPr>
          <p:cNvPr id="6" name="矩形 5"/>
          <p:cNvSpPr/>
          <p:nvPr>
            <p:custDataLst>
              <p:tags r:id="rId6"/>
            </p:custDataLst>
          </p:nvPr>
        </p:nvSpPr>
        <p:spPr>
          <a:xfrm>
            <a:off x="1310163" y="3195962"/>
            <a:ext cx="4039373" cy="28554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凡是用来宣布有关国家的政治、经济、军事、科技、教育、人事、外交等方面需要</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告知全民的重要事项的，都属此类公告。</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7"/>
            </p:custDataLst>
          </p:nvPr>
        </p:nvSpPr>
        <p:spPr>
          <a:xfrm>
            <a:off x="4150378" y="5575205"/>
            <a:ext cx="1248117" cy="1021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800" b="1" dirty="0">
                <a:solidFill>
                  <a:schemeClr val="accent1">
                    <a:alpha val="50000"/>
                  </a:schemeClr>
                </a:solidFill>
                <a:latin typeface="+mn-ea"/>
                <a:cs typeface="+mn-ea"/>
                <a:sym typeface="+mn-ea"/>
              </a:rPr>
              <a:t>01</a:t>
            </a:r>
            <a:endParaRPr lang="en-US" altLang="zh-CN" sz="4800" b="1" dirty="0">
              <a:solidFill>
                <a:schemeClr val="accent1">
                  <a:alpha val="50000"/>
                </a:schemeClr>
              </a:solidFill>
              <a:latin typeface="+mn-ea"/>
              <a:cs typeface="+mn-ea"/>
              <a:sym typeface="+mn-ea"/>
            </a:endParaRPr>
          </a:p>
        </p:txBody>
      </p:sp>
      <p:sp>
        <p:nvSpPr>
          <p:cNvPr id="23" name="矩形 22"/>
          <p:cNvSpPr/>
          <p:nvPr>
            <p:custDataLst>
              <p:tags r:id="rId8"/>
            </p:custDataLst>
          </p:nvPr>
        </p:nvSpPr>
        <p:spPr>
          <a:xfrm>
            <a:off x="6228242" y="1704961"/>
            <a:ext cx="5268416" cy="4937789"/>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9"/>
            </p:custDataLst>
          </p:nvPr>
        </p:nvSpPr>
        <p:spPr>
          <a:xfrm>
            <a:off x="6228242" y="1705596"/>
            <a:ext cx="5268416" cy="10809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8" name="矩形 7"/>
          <p:cNvSpPr/>
          <p:nvPr>
            <p:custDataLst>
              <p:tags r:id="rId10"/>
            </p:custDataLst>
          </p:nvPr>
        </p:nvSpPr>
        <p:spPr>
          <a:xfrm>
            <a:off x="6843081" y="1813686"/>
            <a:ext cx="4039372" cy="1127947"/>
          </a:xfrm>
          <a:prstGeom prst="rect">
            <a:avLst/>
          </a:prstGeom>
          <a:noFill/>
        </p:spPr>
        <p:txBody>
          <a:bodyPr wrap="square" lIns="0" tIns="0" rIns="0" bIns="0" rtlCol="0" anchor="b" anchorCtr="0">
            <a:noAutofit/>
          </a:bodyPr>
          <a:p>
            <a:pPr algn="just">
              <a:spcBef>
                <a:spcPct val="0"/>
              </a:spcBef>
              <a:spcAft>
                <a:spcPct val="0"/>
              </a:spcAft>
            </a:pPr>
            <a:r>
              <a:rPr lang="zh-CN" altLang="en-US" sz="2800" b="1">
                <a:solidFill>
                  <a:schemeClr val="accent2"/>
                </a:solidFill>
                <a:latin typeface="微软雅黑" panose="020B0503020204020204" charset="-122"/>
                <a:ea typeface="微软雅黑" panose="020B0503020204020204" charset="-122"/>
                <a:cs typeface="+mn-ea"/>
              </a:rPr>
              <a:t>法定事项的公告</a:t>
            </a:r>
            <a:endParaRPr lang="zh-CN" altLang="en-US" sz="2800" b="1">
              <a:solidFill>
                <a:schemeClr val="accent2"/>
              </a:solidFill>
              <a:latin typeface="微软雅黑" panose="020B0503020204020204" charset="-122"/>
              <a:ea typeface="微软雅黑" panose="020B0503020204020204" charset="-122"/>
              <a:cs typeface="+mn-ea"/>
            </a:endParaRPr>
          </a:p>
        </p:txBody>
      </p:sp>
      <p:sp>
        <p:nvSpPr>
          <p:cNvPr id="9" name="矩形 8"/>
          <p:cNvSpPr/>
          <p:nvPr>
            <p:custDataLst>
              <p:tags r:id="rId11"/>
            </p:custDataLst>
          </p:nvPr>
        </p:nvSpPr>
        <p:spPr>
          <a:xfrm>
            <a:off x="6843081" y="3195962"/>
            <a:ext cx="4039372" cy="28554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依照有关法律和法规的规定，一些重要事情和主要环节必须以公告的方式向全民公布</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12"/>
            </p:custDataLst>
          </p:nvPr>
        </p:nvSpPr>
        <p:spPr>
          <a:xfrm>
            <a:off x="9668671" y="5575205"/>
            <a:ext cx="1248117" cy="1021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800" b="1" dirty="0">
                <a:solidFill>
                  <a:schemeClr val="accent2">
                    <a:alpha val="50000"/>
                  </a:schemeClr>
                </a:solidFill>
                <a:latin typeface="+mn-ea"/>
                <a:cs typeface="+mn-ea"/>
                <a:sym typeface="+mn-ea"/>
              </a:rPr>
              <a:t>02</a:t>
            </a:r>
            <a:endParaRPr lang="en-US" altLang="zh-CN" sz="4800" b="1" dirty="0">
              <a:solidFill>
                <a:schemeClr val="accent2">
                  <a:alpha val="50000"/>
                </a:schemeClr>
              </a:solidFill>
              <a:latin typeface="+mn-ea"/>
              <a:cs typeface="+mn-ea"/>
              <a:sym typeface="+mn-ea"/>
            </a:endParaRPr>
          </a:p>
        </p:txBody>
      </p:sp>
    </p:spTree>
    <p:custDataLst>
      <p:tags r:id="rId13"/>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公告的文体结构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弧形 2"/>
          <p:cNvSpPr/>
          <p:nvPr>
            <p:custDataLst>
              <p:tags r:id="rId3"/>
            </p:custDataLst>
          </p:nvPr>
        </p:nvSpPr>
        <p:spPr>
          <a:xfrm>
            <a:off x="6809289" y="2011965"/>
            <a:ext cx="2835226" cy="2835226"/>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4" name="弧形 3"/>
          <p:cNvSpPr/>
          <p:nvPr>
            <p:custDataLst>
              <p:tags r:id="rId4"/>
            </p:custDataLst>
          </p:nvPr>
        </p:nvSpPr>
        <p:spPr>
          <a:xfrm>
            <a:off x="2631282" y="2011965"/>
            <a:ext cx="2835226" cy="2835226"/>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25" name="椭圆 24"/>
          <p:cNvSpPr/>
          <p:nvPr>
            <p:custDataLst>
              <p:tags r:id="rId5"/>
            </p:custDataLst>
          </p:nvPr>
        </p:nvSpPr>
        <p:spPr>
          <a:xfrm>
            <a:off x="7051433" y="2237252"/>
            <a:ext cx="2384347" cy="2384347"/>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chemeClr val="tx1"/>
                </a:solidFill>
                <a:latin typeface="微软雅黑" panose="020B0503020204020204" charset="-122"/>
                <a:ea typeface="微软雅黑" panose="020B0503020204020204" charset="-122"/>
              </a:rPr>
              <a:t>落款</a:t>
            </a:r>
            <a:endParaRPr lang="zh-CN" altLang="zh-CN" sz="2400">
              <a:solidFill>
                <a:schemeClr val="tx1"/>
              </a:solidFill>
              <a:latin typeface="微软雅黑" panose="020B0503020204020204" charset="-122"/>
              <a:ea typeface="微软雅黑" panose="020B0503020204020204" charset="-122"/>
            </a:endParaRPr>
          </a:p>
        </p:txBody>
      </p:sp>
      <p:sp>
        <p:nvSpPr>
          <p:cNvPr id="26" name="椭圆 25"/>
          <p:cNvSpPr/>
          <p:nvPr>
            <p:custDataLst>
              <p:tags r:id="rId6"/>
            </p:custDataLst>
          </p:nvPr>
        </p:nvSpPr>
        <p:spPr>
          <a:xfrm>
            <a:off x="7364598" y="2284724"/>
            <a:ext cx="321588" cy="321588"/>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 name="椭圆 7"/>
          <p:cNvSpPr/>
          <p:nvPr>
            <p:custDataLst>
              <p:tags r:id="rId7"/>
            </p:custDataLst>
          </p:nvPr>
        </p:nvSpPr>
        <p:spPr>
          <a:xfrm>
            <a:off x="4950390" y="2237252"/>
            <a:ext cx="2384347" cy="2384347"/>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正文</a:t>
            </a:r>
            <a:endParaRPr lang="zh-CN" altLang="en-US" sz="2400">
              <a:solidFill>
                <a:srgbClr val="FFFFFF"/>
              </a:solidFill>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5264321" y="2284724"/>
            <a:ext cx="321588" cy="321588"/>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椭圆 5"/>
          <p:cNvSpPr/>
          <p:nvPr>
            <p:custDataLst>
              <p:tags r:id="rId9"/>
            </p:custDataLst>
          </p:nvPr>
        </p:nvSpPr>
        <p:spPr>
          <a:xfrm>
            <a:off x="2849347" y="2237252"/>
            <a:ext cx="2384347" cy="2384347"/>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9" name="椭圆 8"/>
          <p:cNvSpPr/>
          <p:nvPr>
            <p:custDataLst>
              <p:tags r:id="rId10"/>
            </p:custDataLst>
          </p:nvPr>
        </p:nvSpPr>
        <p:spPr>
          <a:xfrm>
            <a:off x="3164044" y="2284724"/>
            <a:ext cx="321588" cy="321588"/>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公告的文体结构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702310" y="2012950"/>
            <a:ext cx="8407400" cy="3599815"/>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(4)只写文种“</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公</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告”二字</a:t>
            </a: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公告的文体结构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702310" y="2012950"/>
            <a:ext cx="8407400" cy="1568450"/>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公告的正文一般包括</a:t>
            </a:r>
            <a:r>
              <a:rPr lang="zh-CN" altLang="en-US" sz="2400" dirty="0">
                <a:solidFill>
                  <a:srgbClr val="00B0F0"/>
                </a:solidFill>
                <a:latin typeface="微软雅黑" panose="020B0503020204020204" charset="-122"/>
                <a:ea typeface="微软雅黑" panose="020B0503020204020204" charset="-122"/>
                <a:cs typeface="+mn-ea"/>
                <a:sym typeface="+mn-ea"/>
              </a:rPr>
              <a:t>缘由、事项和结语</a:t>
            </a: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三部分内容。</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pPr algn="l"/>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第一节 公文概述</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4208891"/>
            <a:ext cx="3857615" cy="1174655"/>
          </a:xfrm>
          <a:prstGeom prst="rect">
            <a:avLst/>
          </a:prstGeom>
          <a:noFill/>
        </p:spPr>
        <p:txBody>
          <a:bodyPr vert="horz"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公文标题的拟写</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公文标题的格式</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55280" y="2819473"/>
            <a:ext cx="517657" cy="517657"/>
          </a:xfrm>
          <a:prstGeom prst="rect">
            <a:avLst/>
          </a:prstGeom>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公告的文体结构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702310" y="2012950"/>
            <a:ext cx="8407400" cy="3046095"/>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在正文右下角写明发文机关名称，如果发文机关名称在标题中出现，此处可省略。</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公告成文日期可写在标题之下用括号括上，也可写在发文机关名称之下。</a:t>
            </a: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2"/>
          <p:cNvSpPr txBox="1">
            <a:spLocks noChangeArrowheads="1"/>
          </p:cNvSpPr>
          <p:nvPr/>
        </p:nvSpPr>
        <p:spPr bwMode="auto">
          <a:xfrm>
            <a:off x="762000" y="774065"/>
            <a:ext cx="10439400" cy="5769610"/>
          </a:xfrm>
          <a:prstGeom prst="rect">
            <a:avLst/>
          </a:prstGeom>
          <a:solidFill>
            <a:schemeClr val="bg2"/>
          </a:solidFill>
          <a:ln>
            <a:noFill/>
          </a:ln>
        </p:spPr>
        <p:txBody>
          <a:bodyP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中华人民共和国外交部、国家移民管理局</a:t>
            </a:r>
            <a:endParaRPr kumimoji="0" lang="en-US" altLang="zh-CN"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关于暂时停止持有效中国签证、居留许可的外国人入境的公告</a:t>
            </a:r>
            <a:endParaRPr kumimoji="0" lang="zh-CN" altLang="en-US" sz="18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鉴于新冠肺炎疫情在全球范围快速蔓延，中方决定自2020年3月28日0时起，暂时停止外国人持目前有效来华签证和居留许可入境。暂停外国人持APEC商务旅行卡入境。暂停口岸签证、24/72/144小时过境免签、海南入境免签、上海邮轮免签、港澳地区外国人组团入境广东144小时免签、东盟旅游团入境广西免签等政策。持外交、公务、礼遇、C字签证入境不受影响。外国人如来华从事必要的经贸、科技等活动，以及出于紧急人道主义需要，可向中国驻外使领馆申办签证。外国人持公告后签发的签证入境不受影响。</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这是中方为应对当前疫情，参考多国做法，不得已采取的临时性措施。中方愿与各方保持密切沟通，做好当前形势下中外人员往来工作。中方将根据疫情形势调整上述措施并另行公告。</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特此公告。</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中华人民共和国外交部</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国家移民管理局</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2020年3月26日</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ph type="title"/>
          </p:nvPr>
        </p:nvSpPr>
        <p:spPr>
          <a:xfrm>
            <a:off x="519430" y="134620"/>
            <a:ext cx="1525905" cy="401320"/>
          </a:xfrm>
        </p:spPr>
        <p:txBody>
          <a:bodyPr/>
          <a:p>
            <a:r>
              <a:rPr lang="zh-CN" altLang="en-US" sz="2000">
                <a:solidFill>
                  <a:schemeClr val="tx1"/>
                </a:solidFill>
                <a:latin typeface="微软雅黑" panose="020B0503020204020204" charset="-122"/>
                <a:ea typeface="微软雅黑" panose="020B0503020204020204" charset="-122"/>
              </a:rPr>
              <a:t>【</a:t>
            </a:r>
            <a:r>
              <a:rPr lang="zh-CN" altLang="en-US" sz="2000">
                <a:solidFill>
                  <a:schemeClr val="tx1"/>
                </a:solidFill>
                <a:latin typeface="微软雅黑" panose="020B0503020204020204" charset="-122"/>
                <a:ea typeface="微软雅黑" panose="020B0503020204020204" charset="-122"/>
                <a:sym typeface="+mn-ea"/>
              </a:rPr>
              <a:t>例文</a:t>
            </a:r>
            <a:r>
              <a:rPr lang="zh-CN" altLang="en-US" sz="2000">
                <a:solidFill>
                  <a:schemeClr val="tx1"/>
                </a:solidFill>
                <a:latin typeface="微软雅黑" panose="020B0503020204020204" charset="-122"/>
                <a:ea typeface="微软雅黑" panose="020B0503020204020204" charset="-122"/>
                <a:sym typeface="+mn-ea"/>
              </a:rPr>
              <a:t>一】</a:t>
            </a:r>
            <a:endParaRPr lang="zh-CN" altLang="en-US" sz="2000">
              <a:solidFill>
                <a:schemeClr val="tx1"/>
              </a:solidFill>
              <a:latin typeface="微软雅黑" panose="020B0503020204020204" charset="-122"/>
              <a:ea typeface="微软雅黑" panose="020B0503020204020204"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19430" y="134620"/>
            <a:ext cx="1525905" cy="401320"/>
          </a:xfrm>
        </p:spPr>
        <p:txBody>
          <a:bodyPr/>
          <a:p>
            <a:r>
              <a:rPr lang="zh-CN" altLang="en-US" sz="2000">
                <a:solidFill>
                  <a:schemeClr val="tx1"/>
                </a:solidFill>
                <a:latin typeface="微软雅黑" panose="020B0503020204020204" charset="-122"/>
                <a:ea typeface="微软雅黑" panose="020B0503020204020204" charset="-122"/>
              </a:rPr>
              <a:t>【</a:t>
            </a:r>
            <a:r>
              <a:rPr lang="zh-CN" altLang="en-US" sz="2000">
                <a:solidFill>
                  <a:schemeClr val="tx1"/>
                </a:solidFill>
                <a:latin typeface="微软雅黑" panose="020B0503020204020204" charset="-122"/>
                <a:ea typeface="微软雅黑" panose="020B0503020204020204" charset="-122"/>
                <a:sym typeface="+mn-ea"/>
              </a:rPr>
              <a:t>例文</a:t>
            </a:r>
            <a:r>
              <a:rPr lang="zh-CN" altLang="en-US" sz="2000">
                <a:solidFill>
                  <a:schemeClr val="tx1"/>
                </a:solidFill>
                <a:latin typeface="微软雅黑" panose="020B0503020204020204" charset="-122"/>
                <a:ea typeface="微软雅黑" panose="020B0503020204020204" charset="-122"/>
                <a:sym typeface="+mn-ea"/>
              </a:rPr>
              <a:t>二】</a:t>
            </a:r>
            <a:endParaRPr lang="zh-CN" altLang="en-US" sz="200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ph idx="1"/>
          </p:nvPr>
        </p:nvSpPr>
        <p:spPr>
          <a:xfrm>
            <a:off x="695960" y="624840"/>
            <a:ext cx="10969625" cy="6070600"/>
          </a:xfrm>
          <a:solidFill>
            <a:schemeClr val="bg2"/>
          </a:solidFill>
        </p:spPr>
        <p:txBody>
          <a:bodyPr>
            <a:noAutofit/>
          </a:bodyPr>
          <a:p>
            <a:pPr marL="0" indent="0" algn="ctr" fontAlgn="auto">
              <a:lnSpc>
                <a:spcPct val="100000"/>
              </a:lnSpc>
              <a:spcBef>
                <a:spcPts val="0"/>
              </a:spcBef>
              <a:buNone/>
            </a:pPr>
            <a:r>
              <a:rPr lang="zh-CN" altLang="en-US" sz="1800" b="1">
                <a:latin typeface="微软雅黑" panose="020B0503020204020204" charset="-122"/>
                <a:ea typeface="微软雅黑" panose="020B0503020204020204" charset="-122"/>
                <a:cs typeface="微软雅黑" panose="020B0503020204020204" charset="-122"/>
              </a:rPr>
              <a:t>中华人民共和国农业农村部公告</a:t>
            </a:r>
            <a:endParaRPr lang="zh-CN" altLang="en-US" sz="1800" b="1">
              <a:latin typeface="微软雅黑" panose="020B0503020204020204" charset="-122"/>
              <a:ea typeface="微软雅黑" panose="020B0503020204020204" charset="-122"/>
              <a:cs typeface="微软雅黑" panose="020B0503020204020204" charset="-122"/>
            </a:endParaRPr>
          </a:p>
          <a:p>
            <a:pPr marL="0" indent="0" fontAlgn="auto">
              <a:lnSpc>
                <a:spcPct val="100000"/>
              </a:lnSpc>
              <a:spcBef>
                <a:spcPts val="0"/>
              </a:spcBef>
              <a:buNone/>
            </a:pP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为便利渔民使用渔船证书，提高办事效率，农业农村部决定启用国内渔船电子证书。现将有关事项公告如下。</a:t>
            </a: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一、电子证书包括渔业船网工具指标批准书、渔业船舶所有权登记证书、渔业船舶国籍证书和渔业捕捞许可证。电子证书在全国范围内有效。出示有效电子证书的，不再要求出示纸质证书。</a:t>
            </a: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二、电子证书主要用途</a:t>
            </a:r>
            <a:endParaRPr lang="zh-CN" altLang="en-US"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（一）接受渔业执法检查时出示；</a:t>
            </a: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（二）办理渔业渔政相关业务时出示；</a:t>
            </a:r>
            <a:endParaRPr lang="zh-CN" altLang="en-US"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（三）查询渔船信息及业务办理进度；</a:t>
            </a: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（四）县级以上渔业渔政主管部门规定的其他用途。</a:t>
            </a: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三、自</a:t>
            </a:r>
            <a:r>
              <a:rPr lang="en-US" altLang="zh-CN" sz="1500">
                <a:latin typeface="微软雅黑" panose="020B0503020204020204" charset="-122"/>
                <a:ea typeface="微软雅黑" panose="020B0503020204020204" charset="-122"/>
                <a:cs typeface="微软雅黑" panose="020B0503020204020204" charset="-122"/>
              </a:rPr>
              <a:t>2025</a:t>
            </a:r>
            <a:r>
              <a:rPr lang="zh-CN" altLang="en-US" sz="1500">
                <a:latin typeface="微软雅黑" panose="020B0503020204020204" charset="-122"/>
                <a:ea typeface="微软雅黑" panose="020B0503020204020204" charset="-122"/>
                <a:cs typeface="微软雅黑" panose="020B0503020204020204" charset="-122"/>
              </a:rPr>
              <a:t>年</a:t>
            </a:r>
            <a:r>
              <a:rPr lang="en-US" altLang="zh-CN" sz="1500">
                <a:latin typeface="微软雅黑" panose="020B0503020204020204" charset="-122"/>
                <a:ea typeface="微软雅黑" panose="020B0503020204020204" charset="-122"/>
                <a:cs typeface="微软雅黑" panose="020B0503020204020204" charset="-122"/>
              </a:rPr>
              <a:t>3</a:t>
            </a:r>
            <a:r>
              <a:rPr lang="zh-CN" altLang="en-US" sz="1500">
                <a:latin typeface="微软雅黑" panose="020B0503020204020204" charset="-122"/>
                <a:ea typeface="微软雅黑" panose="020B0503020204020204" charset="-122"/>
                <a:cs typeface="微软雅黑" panose="020B0503020204020204" charset="-122"/>
              </a:rPr>
              <a:t>月</a:t>
            </a:r>
            <a:r>
              <a:rPr lang="en-US" altLang="zh-CN" sz="1500">
                <a:latin typeface="微软雅黑" panose="020B0503020204020204" charset="-122"/>
                <a:ea typeface="微软雅黑" panose="020B0503020204020204" charset="-122"/>
                <a:cs typeface="微软雅黑" panose="020B0503020204020204" charset="-122"/>
              </a:rPr>
              <a:t>1</a:t>
            </a:r>
            <a:r>
              <a:rPr lang="zh-CN" altLang="en-US" sz="1500">
                <a:latin typeface="微软雅黑" panose="020B0503020204020204" charset="-122"/>
                <a:ea typeface="微软雅黑" panose="020B0503020204020204" charset="-122"/>
                <a:cs typeface="微软雅黑" panose="020B0503020204020204" charset="-122"/>
              </a:rPr>
              <a:t>日起，持有合法有效的渔船证书的企业、个人及其委托人可按规定程序申领和使用电子证书。</a:t>
            </a:r>
            <a:r>
              <a:rPr lang="en-US" altLang="zh-CN" sz="1500">
                <a:latin typeface="微软雅黑" panose="020B0503020204020204" charset="-122"/>
                <a:ea typeface="微软雅黑" panose="020B0503020204020204" charset="-122"/>
                <a:cs typeface="微软雅黑" panose="020B0503020204020204" charset="-122"/>
              </a:rPr>
              <a:t>2025</a:t>
            </a:r>
            <a:r>
              <a:rPr lang="zh-CN" altLang="en-US" sz="1500">
                <a:latin typeface="微软雅黑" panose="020B0503020204020204" charset="-122"/>
                <a:ea typeface="微软雅黑" panose="020B0503020204020204" charset="-122"/>
                <a:cs typeface="微软雅黑" panose="020B0503020204020204" charset="-122"/>
              </a:rPr>
              <a:t>年</a:t>
            </a:r>
            <a:r>
              <a:rPr lang="en-US" altLang="zh-CN" sz="1500">
                <a:latin typeface="微软雅黑" panose="020B0503020204020204" charset="-122"/>
                <a:ea typeface="微软雅黑" panose="020B0503020204020204" charset="-122"/>
                <a:cs typeface="微软雅黑" panose="020B0503020204020204" charset="-122"/>
              </a:rPr>
              <a:t>3</a:t>
            </a:r>
            <a:r>
              <a:rPr lang="zh-CN" altLang="en-US" sz="1500">
                <a:latin typeface="微软雅黑" panose="020B0503020204020204" charset="-122"/>
                <a:ea typeface="微软雅黑" panose="020B0503020204020204" charset="-122"/>
                <a:cs typeface="微软雅黑" panose="020B0503020204020204" charset="-122"/>
              </a:rPr>
              <a:t>月</a:t>
            </a:r>
            <a:r>
              <a:rPr lang="en-US" altLang="zh-CN" sz="1500">
                <a:latin typeface="微软雅黑" panose="020B0503020204020204" charset="-122"/>
                <a:ea typeface="微软雅黑" panose="020B0503020204020204" charset="-122"/>
                <a:cs typeface="微软雅黑" panose="020B0503020204020204" charset="-122"/>
              </a:rPr>
              <a:t>1</a:t>
            </a:r>
            <a:r>
              <a:rPr lang="zh-CN" altLang="en-US" sz="1500">
                <a:latin typeface="微软雅黑" panose="020B0503020204020204" charset="-122"/>
                <a:ea typeface="微软雅黑" panose="020B0503020204020204" charset="-122"/>
                <a:cs typeface="微软雅黑" panose="020B0503020204020204" charset="-122"/>
              </a:rPr>
              <a:t>日起，电子证书申领功能模块上线试运行；</a:t>
            </a:r>
            <a:r>
              <a:rPr lang="en-US" altLang="zh-CN" sz="1500">
                <a:latin typeface="微软雅黑" panose="020B0503020204020204" charset="-122"/>
                <a:ea typeface="微软雅黑" panose="020B0503020204020204" charset="-122"/>
                <a:cs typeface="微软雅黑" panose="020B0503020204020204" charset="-122"/>
              </a:rPr>
              <a:t>2025</a:t>
            </a:r>
            <a:r>
              <a:rPr lang="zh-CN" altLang="en-US" sz="1500">
                <a:latin typeface="微软雅黑" panose="020B0503020204020204" charset="-122"/>
                <a:ea typeface="微软雅黑" panose="020B0503020204020204" charset="-122"/>
                <a:cs typeface="微软雅黑" panose="020B0503020204020204" charset="-122"/>
              </a:rPr>
              <a:t>年</a:t>
            </a:r>
            <a:r>
              <a:rPr lang="en-US" altLang="zh-CN" sz="1500">
                <a:latin typeface="微软雅黑" panose="020B0503020204020204" charset="-122"/>
                <a:ea typeface="微软雅黑" panose="020B0503020204020204" charset="-122"/>
                <a:cs typeface="微软雅黑" panose="020B0503020204020204" charset="-122"/>
              </a:rPr>
              <a:t>9</a:t>
            </a:r>
            <a:r>
              <a:rPr lang="zh-CN" altLang="en-US" sz="1500">
                <a:latin typeface="微软雅黑" panose="020B0503020204020204" charset="-122"/>
                <a:ea typeface="微软雅黑" panose="020B0503020204020204" charset="-122"/>
                <a:cs typeface="微软雅黑" panose="020B0503020204020204" charset="-122"/>
              </a:rPr>
              <a:t>月</a:t>
            </a:r>
            <a:r>
              <a:rPr lang="en-US" altLang="zh-CN" sz="1500">
                <a:latin typeface="微软雅黑" panose="020B0503020204020204" charset="-122"/>
                <a:ea typeface="微软雅黑" panose="020B0503020204020204" charset="-122"/>
                <a:cs typeface="微软雅黑" panose="020B0503020204020204" charset="-122"/>
              </a:rPr>
              <a:t>1</a:t>
            </a:r>
            <a:r>
              <a:rPr lang="zh-CN" altLang="en-US" sz="1500">
                <a:latin typeface="微软雅黑" panose="020B0503020204020204" charset="-122"/>
                <a:ea typeface="微软雅黑" panose="020B0503020204020204" charset="-122"/>
                <a:cs typeface="微软雅黑" panose="020B0503020204020204" charset="-122"/>
              </a:rPr>
              <a:t>日起正式运行。申领和使用指南可从农业农村部官方网站及当地相关服务平台下载。</a:t>
            </a:r>
            <a:endParaRPr lang="en-US" altLang="zh-CN"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a:latin typeface="微软雅黑" panose="020B0503020204020204" charset="-122"/>
                <a:ea typeface="微软雅黑" panose="020B0503020204020204" charset="-122"/>
                <a:cs typeface="微软雅黑" panose="020B0503020204020204" charset="-122"/>
              </a:rPr>
              <a:t>特此公告。</a:t>
            </a:r>
            <a:endParaRPr lang="zh-CN" altLang="en-US" sz="1500">
              <a:latin typeface="微软雅黑" panose="020B0503020204020204" charset="-122"/>
              <a:ea typeface="微软雅黑" panose="020B0503020204020204" charset="-122"/>
              <a:cs typeface="微软雅黑" panose="020B0503020204020204" charset="-122"/>
            </a:endParaRPr>
          </a:p>
          <a:p>
            <a:pPr marL="0" indent="0" fontAlgn="auto">
              <a:lnSpc>
                <a:spcPct val="150000"/>
              </a:lnSpc>
              <a:spcBef>
                <a:spcPts val="0"/>
              </a:spcBef>
              <a:buNone/>
            </a:pPr>
            <a:endParaRPr lang="en-US" altLang="zh-CN" sz="1500">
              <a:latin typeface="微软雅黑" panose="020B0503020204020204" charset="-122"/>
              <a:ea typeface="微软雅黑" panose="020B0503020204020204" charset="-122"/>
              <a:cs typeface="微软雅黑" panose="020B0503020204020204" charset="-122"/>
            </a:endParaRPr>
          </a:p>
          <a:p>
            <a:pPr marL="0" indent="0" algn="r" fontAlgn="auto">
              <a:lnSpc>
                <a:spcPct val="150000"/>
              </a:lnSpc>
              <a:spcBef>
                <a:spcPts val="0"/>
              </a:spcBef>
              <a:buNone/>
            </a:pPr>
            <a:r>
              <a:rPr lang="zh-CN" altLang="en-US" sz="1500">
                <a:latin typeface="微软雅黑" panose="020B0503020204020204" charset="-122"/>
                <a:ea typeface="微软雅黑" panose="020B0503020204020204" charset="-122"/>
                <a:cs typeface="微软雅黑" panose="020B0503020204020204" charset="-122"/>
              </a:rPr>
              <a:t>农业农村部</a:t>
            </a:r>
            <a:endParaRPr lang="zh-CN" altLang="en-US" sz="1500">
              <a:latin typeface="微软雅黑" panose="020B0503020204020204" charset="-122"/>
              <a:ea typeface="微软雅黑" panose="020B0503020204020204" charset="-122"/>
              <a:cs typeface="微软雅黑" panose="020B0503020204020204" charset="-122"/>
            </a:endParaRPr>
          </a:p>
          <a:p>
            <a:pPr marL="0" indent="0" algn="r" fontAlgn="auto">
              <a:lnSpc>
                <a:spcPct val="150000"/>
              </a:lnSpc>
              <a:spcBef>
                <a:spcPts val="0"/>
              </a:spcBef>
              <a:buNone/>
            </a:pPr>
            <a:r>
              <a:rPr lang="en-US" altLang="zh-CN" sz="1500">
                <a:latin typeface="微软雅黑" panose="020B0503020204020204" charset="-122"/>
                <a:ea typeface="微软雅黑" panose="020B0503020204020204" charset="-122"/>
                <a:cs typeface="微软雅黑" panose="020B0503020204020204" charset="-122"/>
              </a:rPr>
              <a:t>2025</a:t>
            </a:r>
            <a:r>
              <a:rPr lang="zh-CN" altLang="en-US" sz="1500">
                <a:latin typeface="微软雅黑" panose="020B0503020204020204" charset="-122"/>
                <a:ea typeface="微软雅黑" panose="020B0503020204020204" charset="-122"/>
                <a:cs typeface="微软雅黑" panose="020B0503020204020204" charset="-122"/>
              </a:rPr>
              <a:t>年</a:t>
            </a:r>
            <a:r>
              <a:rPr lang="en-US" altLang="zh-CN" sz="1500">
                <a:latin typeface="微软雅黑" panose="020B0503020204020204" charset="-122"/>
                <a:ea typeface="微软雅黑" panose="020B0503020204020204" charset="-122"/>
                <a:cs typeface="微软雅黑" panose="020B0503020204020204" charset="-122"/>
              </a:rPr>
              <a:t>2</a:t>
            </a:r>
            <a:r>
              <a:rPr lang="zh-CN" altLang="en-US" sz="1500">
                <a:latin typeface="微软雅黑" panose="020B0503020204020204" charset="-122"/>
                <a:ea typeface="微软雅黑" panose="020B0503020204020204" charset="-122"/>
                <a:cs typeface="微软雅黑" panose="020B0503020204020204" charset="-122"/>
              </a:rPr>
              <a:t>月</a:t>
            </a:r>
            <a:r>
              <a:rPr lang="en-US" altLang="zh-CN" sz="1500">
                <a:latin typeface="微软雅黑" panose="020B0503020204020204" charset="-122"/>
                <a:ea typeface="微软雅黑" panose="020B0503020204020204" charset="-122"/>
                <a:cs typeface="微软雅黑" panose="020B0503020204020204" charset="-122"/>
              </a:rPr>
              <a:t>9</a:t>
            </a:r>
            <a:r>
              <a:rPr lang="zh-CN" altLang="en-US" sz="1500">
                <a:latin typeface="微软雅黑" panose="020B0503020204020204" charset="-122"/>
                <a:ea typeface="微软雅黑" panose="020B0503020204020204" charset="-122"/>
                <a:cs typeface="微软雅黑" panose="020B0503020204020204" charset="-122"/>
              </a:rPr>
              <a:t>日</a:t>
            </a:r>
            <a:endParaRPr lang="zh-CN" altLang="en-US" sz="1500">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（四）公告的写作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单圆角矩形 5"/>
          <p:cNvSpPr/>
          <p:nvPr>
            <p:custDataLst>
              <p:tags r:id="rId3"/>
            </p:custDataLst>
          </p:nvPr>
        </p:nvSpPr>
        <p:spPr>
          <a:xfrm>
            <a:off x="703898" y="1871733"/>
            <a:ext cx="5127593" cy="1969367"/>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 name="矩形 2"/>
          <p:cNvSpPr/>
          <p:nvPr>
            <p:custDataLst>
              <p:tags r:id="rId4"/>
            </p:custDataLst>
          </p:nvPr>
        </p:nvSpPr>
        <p:spPr>
          <a:xfrm>
            <a:off x="1297057" y="2174664"/>
            <a:ext cx="4431551" cy="435661"/>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撰写者有限定性</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4" name="矩形 3"/>
          <p:cNvSpPr/>
          <p:nvPr>
            <p:custDataLst>
              <p:tags r:id="rId5"/>
            </p:custDataLst>
          </p:nvPr>
        </p:nvSpPr>
        <p:spPr>
          <a:xfrm>
            <a:off x="1297692" y="2665577"/>
            <a:ext cx="4431551" cy="98627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mn-ea"/>
              </a:rPr>
              <a:t>公告的作者通常是国家领导机关，社会团体、企事业单位不能制发公告。</a:t>
            </a:r>
            <a:endParaRPr lang="zh-CN" altLang="en-US">
              <a:solidFill>
                <a:srgbClr val="333333"/>
              </a:solidFill>
              <a:latin typeface="微软雅黑" panose="020B0503020204020204" charset="-122"/>
              <a:ea typeface="微软雅黑" panose="020B0503020204020204" charset="-122"/>
              <a:cs typeface="+mn-ea"/>
            </a:endParaRPr>
          </a:p>
        </p:txBody>
      </p:sp>
      <p:sp>
        <p:nvSpPr>
          <p:cNvPr id="26" name="圆角矩形 19"/>
          <p:cNvSpPr/>
          <p:nvPr>
            <p:custDataLst>
              <p:tags r:id="rId6"/>
            </p:custDataLst>
          </p:nvPr>
        </p:nvSpPr>
        <p:spPr>
          <a:xfrm rot="5400000">
            <a:off x="706268" y="2172922"/>
            <a:ext cx="434237"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7"/>
            </p:custDataLst>
          </p:nvPr>
        </p:nvSpPr>
        <p:spPr>
          <a:xfrm>
            <a:off x="866506" y="2307721"/>
            <a:ext cx="113761" cy="16923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71" name="单圆角矩形 5"/>
          <p:cNvSpPr/>
          <p:nvPr>
            <p:custDataLst>
              <p:tags r:id="rId8"/>
            </p:custDataLst>
          </p:nvPr>
        </p:nvSpPr>
        <p:spPr>
          <a:xfrm>
            <a:off x="6387181" y="1871733"/>
            <a:ext cx="5127593" cy="1969367"/>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9" name="矩形 8"/>
          <p:cNvSpPr/>
          <p:nvPr>
            <p:custDataLst>
              <p:tags r:id="rId9"/>
            </p:custDataLst>
          </p:nvPr>
        </p:nvSpPr>
        <p:spPr>
          <a:xfrm>
            <a:off x="6980341" y="2174664"/>
            <a:ext cx="4431550" cy="435661"/>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慎重使用</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10" name="矩形 9"/>
          <p:cNvSpPr/>
          <p:nvPr>
            <p:custDataLst>
              <p:tags r:id="rId10"/>
            </p:custDataLst>
          </p:nvPr>
        </p:nvSpPr>
        <p:spPr>
          <a:xfrm>
            <a:off x="6980976" y="2665577"/>
            <a:ext cx="4431551" cy="98627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微软雅黑" panose="020B0503020204020204" charset="-122"/>
              </a:rPr>
              <a:t>公告是向国内外宣布重要事项或者法定事项，有的公告事项要求公众执行，有的公告事项仅为使大众周知。</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74" name="圆角矩形 19"/>
          <p:cNvSpPr/>
          <p:nvPr>
            <p:custDataLst>
              <p:tags r:id="rId11"/>
            </p:custDataLst>
          </p:nvPr>
        </p:nvSpPr>
        <p:spPr>
          <a:xfrm rot="5400000">
            <a:off x="6389086" y="2172759"/>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75" name="燕尾形 20"/>
          <p:cNvSpPr/>
          <p:nvPr>
            <p:custDataLst>
              <p:tags r:id="rId12"/>
            </p:custDataLst>
          </p:nvPr>
        </p:nvSpPr>
        <p:spPr>
          <a:xfrm>
            <a:off x="6549760" y="2308030"/>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85" name="单圆角矩形 5"/>
          <p:cNvSpPr/>
          <p:nvPr>
            <p:custDataLst>
              <p:tags r:id="rId13"/>
            </p:custDataLst>
          </p:nvPr>
        </p:nvSpPr>
        <p:spPr>
          <a:xfrm>
            <a:off x="703898" y="4098305"/>
            <a:ext cx="5127593" cy="1969367"/>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1" name="矩形 10"/>
          <p:cNvSpPr/>
          <p:nvPr>
            <p:custDataLst>
              <p:tags r:id="rId14"/>
            </p:custDataLst>
          </p:nvPr>
        </p:nvSpPr>
        <p:spPr>
          <a:xfrm>
            <a:off x="1297057" y="4497767"/>
            <a:ext cx="4431551" cy="435661"/>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用语规范</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12" name="矩形 11"/>
          <p:cNvSpPr/>
          <p:nvPr>
            <p:custDataLst>
              <p:tags r:id="rId15"/>
            </p:custDataLst>
          </p:nvPr>
        </p:nvSpPr>
        <p:spPr>
          <a:xfrm>
            <a:off x="1297692" y="4988680"/>
            <a:ext cx="4431551" cy="98627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mn-ea"/>
              </a:rPr>
              <a:t>公告的语言要准确、通俗和简明。</a:t>
            </a:r>
            <a:endParaRPr lang="zh-CN" altLang="en-US">
              <a:solidFill>
                <a:srgbClr val="333333"/>
              </a:solidFill>
              <a:latin typeface="微软雅黑" panose="020B0503020204020204" charset="-122"/>
              <a:ea typeface="微软雅黑" panose="020B0503020204020204" charset="-122"/>
              <a:cs typeface="+mn-ea"/>
            </a:endParaRPr>
          </a:p>
        </p:txBody>
      </p:sp>
      <p:sp>
        <p:nvSpPr>
          <p:cNvPr id="88" name="圆角矩形 19"/>
          <p:cNvSpPr/>
          <p:nvPr>
            <p:custDataLst>
              <p:tags r:id="rId16"/>
            </p:custDataLst>
          </p:nvPr>
        </p:nvSpPr>
        <p:spPr>
          <a:xfrm rot="5400000">
            <a:off x="706438" y="4495862"/>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9" name="燕尾形 20"/>
          <p:cNvSpPr/>
          <p:nvPr>
            <p:custDataLst>
              <p:tags r:id="rId17"/>
            </p:custDataLst>
          </p:nvPr>
        </p:nvSpPr>
        <p:spPr>
          <a:xfrm>
            <a:off x="866477" y="4631133"/>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5" name="单圆角矩形 5"/>
          <p:cNvSpPr/>
          <p:nvPr>
            <p:custDataLst>
              <p:tags r:id="rId18"/>
            </p:custDataLst>
          </p:nvPr>
        </p:nvSpPr>
        <p:spPr>
          <a:xfrm>
            <a:off x="6387181" y="4098305"/>
            <a:ext cx="5127593" cy="1969367"/>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3" name="矩形 12"/>
          <p:cNvSpPr/>
          <p:nvPr>
            <p:custDataLst>
              <p:tags r:id="rId19"/>
            </p:custDataLst>
          </p:nvPr>
        </p:nvSpPr>
        <p:spPr>
          <a:xfrm>
            <a:off x="7021830" y="4497705"/>
            <a:ext cx="4431665" cy="695325"/>
          </a:xfrm>
          <a:prstGeom prst="rect">
            <a:avLst/>
          </a:prstGeom>
          <a:noFill/>
        </p:spPr>
        <p:txBody>
          <a:bodyPr wrap="square" lIns="0" tIns="0" rIns="0" bIns="0" rtlCol="0" anchor="b">
            <a:noAutofit/>
          </a:bodyPr>
          <a:p>
            <a:pPr>
              <a:spcBef>
                <a:spcPct val="0"/>
              </a:spcBef>
              <a:spcAft>
                <a:spcPct val="0"/>
              </a:spcAft>
            </a:pPr>
            <a:endParaRPr lang="zh-CN" altLang="en-US" sz="2400" b="1">
              <a:solidFill>
                <a:schemeClr val="accent1"/>
              </a:solidFill>
              <a:latin typeface="+mn-ea"/>
              <a:cs typeface="+mn-ea"/>
              <a:sym typeface="+mn-ea"/>
            </a:endParaRPr>
          </a:p>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对象</a:t>
            </a:r>
            <a:r>
              <a:rPr lang="zh-CN" altLang="en-US" sz="2400" b="1">
                <a:solidFill>
                  <a:schemeClr val="accent1"/>
                </a:solidFill>
                <a:latin typeface="微软雅黑" panose="020B0503020204020204" charset="-122"/>
                <a:ea typeface="微软雅黑" panose="020B0503020204020204" charset="-122"/>
                <a:cs typeface="+mn-ea"/>
              </a:rPr>
              <a:t>明确</a:t>
            </a:r>
            <a:endParaRPr lang="zh-CN" altLang="en-US" sz="2400" b="1">
              <a:solidFill>
                <a:schemeClr val="accent1"/>
              </a:solidFill>
              <a:latin typeface="微软雅黑" panose="020B0503020204020204" charset="-122"/>
              <a:ea typeface="微软雅黑" panose="020B0503020204020204" charset="-122"/>
              <a:cs typeface="+mn-ea"/>
            </a:endParaRPr>
          </a:p>
          <a:p>
            <a:pPr>
              <a:spcBef>
                <a:spcPct val="0"/>
              </a:spcBef>
              <a:spcAft>
                <a:spcPct val="0"/>
              </a:spcAft>
            </a:pP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14" name="矩形 13"/>
          <p:cNvSpPr/>
          <p:nvPr>
            <p:custDataLst>
              <p:tags r:id="rId20"/>
            </p:custDataLst>
          </p:nvPr>
        </p:nvSpPr>
        <p:spPr>
          <a:xfrm>
            <a:off x="6980976" y="4892149"/>
            <a:ext cx="4431551" cy="98627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微软雅黑" panose="020B0503020204020204" charset="-122"/>
              </a:rPr>
              <a:t>公告重在事项写作，要求明确而具体。</a:t>
            </a:r>
            <a:r>
              <a:rPr lang="en-US" altLang="zh-CN">
                <a:solidFill>
                  <a:srgbClr val="333333"/>
                </a:solidFill>
                <a:latin typeface="微软雅黑" panose="020B0503020204020204" charset="-122"/>
                <a:ea typeface="微软雅黑" panose="020B0503020204020204" charset="-122"/>
                <a:cs typeface="微软雅黑" panose="020B0503020204020204" charset="-122"/>
              </a:rPr>
              <a:t> </a:t>
            </a:r>
            <a:r>
              <a:rPr lang="zh-CN" altLang="en-US">
                <a:solidFill>
                  <a:srgbClr val="333333"/>
                </a:solidFill>
                <a:latin typeface="微软雅黑" panose="020B0503020204020204" charset="-122"/>
                <a:ea typeface="微软雅黑" panose="020B0503020204020204" charset="-122"/>
                <a:cs typeface="微软雅黑" panose="020B0503020204020204" charset="-122"/>
              </a:rPr>
              <a:t>一则公告只公布一项专门事件或事项。</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6" name="圆角矩形 19"/>
          <p:cNvSpPr/>
          <p:nvPr>
            <p:custDataLst>
              <p:tags r:id="rId21"/>
            </p:custDataLst>
          </p:nvPr>
        </p:nvSpPr>
        <p:spPr>
          <a:xfrm rot="5400000">
            <a:off x="6389721" y="4399331"/>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 name="燕尾形 20"/>
          <p:cNvSpPr/>
          <p:nvPr>
            <p:custDataLst>
              <p:tags r:id="rId22"/>
            </p:custDataLst>
          </p:nvPr>
        </p:nvSpPr>
        <p:spPr>
          <a:xfrm>
            <a:off x="6549760" y="4534601"/>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23"/>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通告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custDataLst>
              <p:tags r:id="rId2"/>
            </p:custDataLst>
          </p:nvPr>
        </p:nvSpPr>
        <p:spPr>
          <a:xfrm>
            <a:off x="1251585" y="2734945"/>
            <a:ext cx="8549005" cy="1700530"/>
          </a:xfrm>
          <a:prstGeom prst="rect">
            <a:avLst/>
          </a:prstGeom>
          <a:noFill/>
        </p:spPr>
        <p:txBody>
          <a:bodyPr wrap="square" rtlCol="0" anchor="t">
            <a:noAutofit/>
          </a:bodyPr>
          <a:p>
            <a:pPr algn="l">
              <a:lnSpc>
                <a:spcPct val="140000"/>
              </a:lnSpc>
            </a:pPr>
            <a:r>
              <a:rPr lang="en-US" altLang="zh-CN" sz="2300">
                <a:solidFill>
                  <a:srgbClr val="7030A0"/>
                </a:solidFill>
                <a:latin typeface="微软雅黑" panose="020B0503020204020204" charset="-122"/>
                <a:ea typeface="微软雅黑" panose="020B0503020204020204" charset="-122"/>
                <a:sym typeface="+mn-ea"/>
              </a:rPr>
              <a:t>      </a:t>
            </a:r>
            <a:r>
              <a:rPr lang="zh-CN" altLang="en-US" sz="2300">
                <a:solidFill>
                  <a:srgbClr val="7030A0"/>
                </a:solidFill>
                <a:latin typeface="微软雅黑" panose="020B0503020204020204" charset="-122"/>
                <a:ea typeface="微软雅黑" panose="020B0503020204020204" charset="-122"/>
                <a:sym typeface="+mn-ea"/>
              </a:rPr>
              <a:t>国家机关、社会</a:t>
            </a:r>
            <a:r>
              <a:rPr lang="en-US" altLang="zh-CN" sz="2300">
                <a:solidFill>
                  <a:srgbClr val="7030A0"/>
                </a:solidFill>
                <a:latin typeface="微软雅黑" panose="020B0503020204020204" charset="-122"/>
                <a:ea typeface="微软雅黑" panose="020B0503020204020204" charset="-122"/>
                <a:sym typeface="+mn-ea"/>
              </a:rPr>
              <a:t> </a:t>
            </a:r>
            <a:r>
              <a:rPr lang="zh-CN" altLang="en-US" sz="2300">
                <a:solidFill>
                  <a:srgbClr val="7030A0"/>
                </a:solidFill>
                <a:latin typeface="微软雅黑" panose="020B0503020204020204" charset="-122"/>
                <a:ea typeface="微软雅黑" panose="020B0503020204020204" charset="-122"/>
                <a:sym typeface="+mn-ea"/>
              </a:rPr>
              <a:t>团体及企事业单位都可以使用。其发布形式多样，可以借助报刊、广播、电视、互联网来公布，也可以用张贴和发文的方式发布。</a:t>
            </a:r>
            <a:endParaRPr lang="zh-CN" altLang="en-US" sz="2300">
              <a:solidFill>
                <a:srgbClr val="7030A0"/>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3"/>
            </p:custDataLst>
          </p:nvPr>
        </p:nvSpPr>
        <p:spPr>
          <a:xfrm>
            <a:off x="762000" y="1859280"/>
            <a:ext cx="10881360"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通告是在一定范围内公布应当遵守或者周知的事项时使用的公文。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通告的概念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4" name="https://img8.file.cache.docer.com/storage/1730541690883506000/5c064b92f7512863ad5cb07057337bf4.png" descr="卡通绿叶植物插画"/>
          <p:cNvPicPr>
            <a:picLocks noChangeAspect="1"/>
          </p:cNvPicPr>
          <p:nvPr/>
        </p:nvPicPr>
        <p:blipFill>
          <a:blip r:embed="rId4"/>
          <a:stretch>
            <a:fillRect/>
          </a:stretch>
        </p:blipFill>
        <p:spPr>
          <a:xfrm flipH="1">
            <a:off x="10555605" y="4700905"/>
            <a:ext cx="1346835" cy="210629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通告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通告的种类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3"/>
            </p:custDataLst>
          </p:nvPr>
        </p:nvSpPr>
        <p:spPr>
          <a:xfrm>
            <a:off x="695960" y="1704961"/>
            <a:ext cx="5268416" cy="4937789"/>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9" name="矩形 18"/>
          <p:cNvSpPr/>
          <p:nvPr>
            <p:custDataLst>
              <p:tags r:id="rId4"/>
            </p:custDataLst>
          </p:nvPr>
        </p:nvSpPr>
        <p:spPr>
          <a:xfrm>
            <a:off x="695960" y="1705596"/>
            <a:ext cx="5268416" cy="10809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3" name="矩形 2"/>
          <p:cNvSpPr/>
          <p:nvPr>
            <p:custDataLst>
              <p:tags r:id="rId5"/>
            </p:custDataLst>
          </p:nvPr>
        </p:nvSpPr>
        <p:spPr>
          <a:xfrm>
            <a:off x="1310163" y="1813686"/>
            <a:ext cx="4039373" cy="1127947"/>
          </a:xfrm>
          <a:prstGeom prst="rect">
            <a:avLst/>
          </a:prstGeom>
          <a:noFill/>
        </p:spPr>
        <p:txBody>
          <a:bodyPr wrap="square" lIns="0" tIns="0" rIns="0" bIns="0" rtlCol="0" anchor="b" anchorCtr="0">
            <a:noAutofit/>
          </a:bodyPr>
          <a:p>
            <a:pPr algn="just">
              <a:spcBef>
                <a:spcPct val="0"/>
              </a:spcBef>
              <a:spcAft>
                <a:spcPct val="0"/>
              </a:spcAft>
            </a:pPr>
            <a:r>
              <a:rPr lang="zh-CN" altLang="en-US" sz="2800" b="1" dirty="0">
                <a:solidFill>
                  <a:schemeClr val="accent1"/>
                </a:solidFill>
                <a:latin typeface="微软雅黑" panose="020B0503020204020204" charset="-122"/>
                <a:ea typeface="微软雅黑" panose="020B0503020204020204" charset="-122"/>
                <a:cs typeface="+mn-ea"/>
              </a:rPr>
              <a:t>知照性通告</a:t>
            </a:r>
            <a:endParaRPr lang="zh-CN" altLang="en-US" sz="2800" b="1" dirty="0">
              <a:solidFill>
                <a:schemeClr val="accent1"/>
              </a:solidFill>
              <a:latin typeface="微软雅黑" panose="020B0503020204020204" charset="-122"/>
              <a:ea typeface="微软雅黑" panose="020B0503020204020204" charset="-122"/>
              <a:cs typeface="+mn-ea"/>
            </a:endParaRPr>
          </a:p>
        </p:txBody>
      </p:sp>
      <p:sp>
        <p:nvSpPr>
          <p:cNvPr id="6" name="矩形 5"/>
          <p:cNvSpPr/>
          <p:nvPr>
            <p:custDataLst>
              <p:tags r:id="rId6"/>
            </p:custDataLst>
          </p:nvPr>
        </p:nvSpPr>
        <p:spPr>
          <a:xfrm>
            <a:off x="1310163" y="3195962"/>
            <a:ext cx="4039373" cy="28554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知照性通告是在一定范围内向单位或个人告知具体事项。</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7"/>
            </p:custDataLst>
          </p:nvPr>
        </p:nvSpPr>
        <p:spPr>
          <a:xfrm>
            <a:off x="4150378" y="5575205"/>
            <a:ext cx="1248117" cy="1021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800" b="1" dirty="0">
                <a:solidFill>
                  <a:schemeClr val="accent1">
                    <a:alpha val="50000"/>
                  </a:schemeClr>
                </a:solidFill>
                <a:latin typeface="+mn-ea"/>
                <a:cs typeface="+mn-ea"/>
                <a:sym typeface="+mn-ea"/>
              </a:rPr>
              <a:t>01</a:t>
            </a:r>
            <a:endParaRPr lang="en-US" altLang="zh-CN" sz="4800" b="1" dirty="0">
              <a:solidFill>
                <a:schemeClr val="accent1">
                  <a:alpha val="50000"/>
                </a:schemeClr>
              </a:solidFill>
              <a:latin typeface="+mn-ea"/>
              <a:cs typeface="+mn-ea"/>
              <a:sym typeface="+mn-ea"/>
            </a:endParaRPr>
          </a:p>
        </p:txBody>
      </p:sp>
      <p:sp>
        <p:nvSpPr>
          <p:cNvPr id="23" name="矩形 22"/>
          <p:cNvSpPr/>
          <p:nvPr>
            <p:custDataLst>
              <p:tags r:id="rId8"/>
            </p:custDataLst>
          </p:nvPr>
        </p:nvSpPr>
        <p:spPr>
          <a:xfrm>
            <a:off x="6228242" y="1704961"/>
            <a:ext cx="5268416" cy="4937789"/>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9"/>
            </p:custDataLst>
          </p:nvPr>
        </p:nvSpPr>
        <p:spPr>
          <a:xfrm>
            <a:off x="6228242" y="1705596"/>
            <a:ext cx="5268416" cy="10809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8" name="矩形 7"/>
          <p:cNvSpPr/>
          <p:nvPr>
            <p:custDataLst>
              <p:tags r:id="rId10"/>
            </p:custDataLst>
          </p:nvPr>
        </p:nvSpPr>
        <p:spPr>
          <a:xfrm>
            <a:off x="6843081" y="1813686"/>
            <a:ext cx="4039372" cy="1127947"/>
          </a:xfrm>
          <a:prstGeom prst="rect">
            <a:avLst/>
          </a:prstGeom>
          <a:noFill/>
        </p:spPr>
        <p:txBody>
          <a:bodyPr wrap="square" lIns="0" tIns="0" rIns="0" bIns="0" rtlCol="0" anchor="b" anchorCtr="0">
            <a:noAutofit/>
          </a:bodyPr>
          <a:p>
            <a:pPr algn="just">
              <a:spcBef>
                <a:spcPct val="0"/>
              </a:spcBef>
              <a:spcAft>
                <a:spcPct val="0"/>
              </a:spcAft>
            </a:pPr>
            <a:r>
              <a:rPr lang="zh-CN" altLang="en-US" sz="2800" b="1">
                <a:solidFill>
                  <a:schemeClr val="accent2"/>
                </a:solidFill>
                <a:latin typeface="微软雅黑" panose="020B0503020204020204" charset="-122"/>
                <a:ea typeface="微软雅黑" panose="020B0503020204020204" charset="-122"/>
                <a:cs typeface="+mn-ea"/>
              </a:rPr>
              <a:t>制约性通告</a:t>
            </a:r>
            <a:endParaRPr lang="zh-CN" altLang="en-US" sz="2800" b="1">
              <a:solidFill>
                <a:schemeClr val="accent2"/>
              </a:solidFill>
              <a:latin typeface="微软雅黑" panose="020B0503020204020204" charset="-122"/>
              <a:ea typeface="微软雅黑" panose="020B0503020204020204" charset="-122"/>
              <a:cs typeface="+mn-ea"/>
            </a:endParaRPr>
          </a:p>
        </p:txBody>
      </p:sp>
      <p:sp>
        <p:nvSpPr>
          <p:cNvPr id="9" name="矩形 8"/>
          <p:cNvSpPr/>
          <p:nvPr>
            <p:custDataLst>
              <p:tags r:id="rId11"/>
            </p:custDataLst>
          </p:nvPr>
        </p:nvSpPr>
        <p:spPr>
          <a:xfrm>
            <a:off x="6843081" y="3195962"/>
            <a:ext cx="4039372" cy="28554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制约性通告是依照法规性文件的规定，政府有关部门公布的为确保某一重要事项的执行，让有关单位和人员知晓和遵守的，具有一定的行政约束力。</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12"/>
            </p:custDataLst>
          </p:nvPr>
        </p:nvSpPr>
        <p:spPr>
          <a:xfrm>
            <a:off x="9668671" y="5575205"/>
            <a:ext cx="1248117" cy="1021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800" b="1" dirty="0">
                <a:solidFill>
                  <a:schemeClr val="accent2">
                    <a:alpha val="50000"/>
                  </a:schemeClr>
                </a:solidFill>
                <a:latin typeface="+mn-ea"/>
                <a:cs typeface="+mn-ea"/>
                <a:sym typeface="+mn-ea"/>
              </a:rPr>
              <a:t>02</a:t>
            </a:r>
            <a:endParaRPr lang="en-US" altLang="zh-CN" sz="4800" b="1" dirty="0">
              <a:solidFill>
                <a:schemeClr val="accent2">
                  <a:alpha val="50000"/>
                </a:schemeClr>
              </a:solidFill>
              <a:latin typeface="+mn-ea"/>
              <a:cs typeface="+mn-ea"/>
              <a:sym typeface="+mn-ea"/>
            </a:endParaRPr>
          </a:p>
        </p:txBody>
      </p:sp>
    </p:spTree>
    <p:custDataLst>
      <p:tags r:id="rId13"/>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弧形 2"/>
          <p:cNvSpPr/>
          <p:nvPr>
            <p:custDataLst>
              <p:tags r:id="rId3"/>
            </p:custDataLst>
          </p:nvPr>
        </p:nvSpPr>
        <p:spPr>
          <a:xfrm>
            <a:off x="6809289" y="2011965"/>
            <a:ext cx="2835226" cy="2835226"/>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4" name="弧形 3"/>
          <p:cNvSpPr/>
          <p:nvPr>
            <p:custDataLst>
              <p:tags r:id="rId4"/>
            </p:custDataLst>
          </p:nvPr>
        </p:nvSpPr>
        <p:spPr>
          <a:xfrm>
            <a:off x="2631282" y="2011965"/>
            <a:ext cx="2835226" cy="2835226"/>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25" name="椭圆 24"/>
          <p:cNvSpPr/>
          <p:nvPr>
            <p:custDataLst>
              <p:tags r:id="rId5"/>
            </p:custDataLst>
          </p:nvPr>
        </p:nvSpPr>
        <p:spPr>
          <a:xfrm>
            <a:off x="7051433" y="2237252"/>
            <a:ext cx="2384347" cy="2384347"/>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chemeClr val="tx1"/>
                </a:solidFill>
                <a:latin typeface="微软雅黑" panose="020B0503020204020204" charset="-122"/>
                <a:ea typeface="微软雅黑" panose="020B0503020204020204" charset="-122"/>
              </a:rPr>
              <a:t>落款</a:t>
            </a:r>
            <a:endParaRPr lang="zh-CN" altLang="zh-CN" sz="2400">
              <a:solidFill>
                <a:schemeClr val="tx1"/>
              </a:solidFill>
              <a:latin typeface="微软雅黑" panose="020B0503020204020204" charset="-122"/>
              <a:ea typeface="微软雅黑" panose="020B0503020204020204" charset="-122"/>
            </a:endParaRPr>
          </a:p>
        </p:txBody>
      </p:sp>
      <p:sp>
        <p:nvSpPr>
          <p:cNvPr id="26" name="椭圆 25"/>
          <p:cNvSpPr/>
          <p:nvPr>
            <p:custDataLst>
              <p:tags r:id="rId6"/>
            </p:custDataLst>
          </p:nvPr>
        </p:nvSpPr>
        <p:spPr>
          <a:xfrm>
            <a:off x="7364598" y="2284724"/>
            <a:ext cx="321588" cy="321588"/>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 name="椭圆 7"/>
          <p:cNvSpPr/>
          <p:nvPr>
            <p:custDataLst>
              <p:tags r:id="rId7"/>
            </p:custDataLst>
          </p:nvPr>
        </p:nvSpPr>
        <p:spPr>
          <a:xfrm>
            <a:off x="4950390" y="2237252"/>
            <a:ext cx="2384347" cy="2384347"/>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正文</a:t>
            </a:r>
            <a:endParaRPr lang="zh-CN" altLang="en-US" sz="2400">
              <a:solidFill>
                <a:srgbClr val="FFFFFF"/>
              </a:solidFill>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5264321" y="2284724"/>
            <a:ext cx="321588" cy="321588"/>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椭圆 5"/>
          <p:cNvSpPr/>
          <p:nvPr>
            <p:custDataLst>
              <p:tags r:id="rId9"/>
            </p:custDataLst>
          </p:nvPr>
        </p:nvSpPr>
        <p:spPr>
          <a:xfrm>
            <a:off x="2849347" y="2237252"/>
            <a:ext cx="2384347" cy="2384347"/>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9" name="椭圆 8"/>
          <p:cNvSpPr/>
          <p:nvPr>
            <p:custDataLst>
              <p:tags r:id="rId10"/>
            </p:custDataLst>
          </p:nvPr>
        </p:nvSpPr>
        <p:spPr>
          <a:xfrm>
            <a:off x="3164044" y="2284724"/>
            <a:ext cx="321588" cy="321588"/>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702310" y="2012950"/>
            <a:ext cx="8407400" cy="3599815"/>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(4)</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只写文种“</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通</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告”二字</a:t>
            </a: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593090" y="1920240"/>
            <a:ext cx="8407400" cy="1568450"/>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通告的正文一般包括</a:t>
            </a:r>
            <a:r>
              <a:rPr lang="zh-CN" altLang="en-US" sz="2400" dirty="0">
                <a:solidFill>
                  <a:srgbClr val="00B0F0"/>
                </a:solidFill>
                <a:latin typeface="微软雅黑" panose="020B0503020204020204" charset="-122"/>
                <a:ea typeface="微软雅黑" panose="020B0503020204020204" charset="-122"/>
                <a:cs typeface="+mn-ea"/>
                <a:sym typeface="+mn-ea"/>
              </a:rPr>
              <a:t>缘由、事项和结语</a:t>
            </a: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三部分内容。</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通告的文体结构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593090" y="1920240"/>
            <a:ext cx="8407400" cy="3046095"/>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在正文右下角写明发文机关名称，如果发文机关名称在标题中出现，此处可省略。</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通告成文日期可写在标题之下用括号括上，也可写在发文机关名称之下。</a:t>
            </a: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公文的产生与发展沿革</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矩形 3"/>
          <p:cNvSpPr/>
          <p:nvPr>
            <p:custDataLst>
              <p:tags r:id="rId2"/>
            </p:custDataLst>
          </p:nvPr>
        </p:nvSpPr>
        <p:spPr>
          <a:xfrm>
            <a:off x="981551" y="1911114"/>
            <a:ext cx="4770338" cy="467006"/>
          </a:xfrm>
          <a:prstGeom prst="rect">
            <a:avLst/>
          </a:prstGeom>
          <a:noFill/>
        </p:spPr>
        <p:txBody>
          <a:bodyPr wrap="none" lIns="0" tIns="0" rIns="0" bIns="0" rtlCol="0" anchor="ctr" anchorCtr="0">
            <a:noAutofit/>
          </a:bodyPr>
          <a:p>
            <a:pPr algn="l">
              <a:spcBef>
                <a:spcPct val="0"/>
              </a:spcBef>
              <a:spcAft>
                <a:spcPct val="0"/>
              </a:spcAft>
            </a:pPr>
            <a:endParaRPr lang="en-US" altLang="zh-CN" sz="1500" b="1">
              <a:solidFill>
                <a:srgbClr val="00B050"/>
              </a:solidFill>
              <a:sym typeface="+mn-ea"/>
            </a:endParaRPr>
          </a:p>
          <a:p>
            <a:pPr algn="l">
              <a:spcBef>
                <a:spcPct val="0"/>
              </a:spcBef>
              <a:spcAft>
                <a:spcPct val="0"/>
              </a:spcAft>
            </a:pPr>
            <a:r>
              <a:rPr lang="en-US" altLang="zh-CN" sz="1500" b="1">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sz="1500" b="1" dirty="0">
                <a:solidFill>
                  <a:srgbClr val="00B050"/>
                </a:solidFill>
                <a:latin typeface="微软雅黑" panose="020B0503020204020204" charset="-122"/>
                <a:ea typeface="微软雅黑" panose="020B0503020204020204" charset="-122"/>
                <a:cs typeface="微软雅黑" panose="020B0503020204020204" charset="-122"/>
              </a:rPr>
              <a:t>古代公文的起源与发展</a:t>
            </a:r>
            <a:endParaRPr lang="zh-CN" altLang="en-US" sz="1500" b="1" dirty="0">
              <a:solidFill>
                <a:srgbClr val="00B050"/>
              </a:solidFill>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custDataLst>
              <p:tags r:id="rId3"/>
            </p:custDataLst>
          </p:nvPr>
        </p:nvCxnSpPr>
        <p:spPr>
          <a:xfrm>
            <a:off x="961866" y="2479729"/>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4"/>
            </p:custDataLst>
          </p:nvPr>
        </p:nvSpPr>
        <p:spPr>
          <a:xfrm>
            <a:off x="981710" y="2479675"/>
            <a:ext cx="5119370" cy="1204595"/>
          </a:xfrm>
          <a:prstGeom prst="rect">
            <a:avLst/>
          </a:prstGeom>
          <a:ln>
            <a:noFill/>
            <a:prstDash val="sysDash"/>
          </a:ln>
        </p:spPr>
        <p:txBody>
          <a:bodyPr vert="horz" wrap="square" lIns="0" tIns="0" rIns="0" bIns="0" rtlCol="0">
            <a:noAutofit/>
          </a:bodyPr>
          <a:p>
            <a:pPr algn="just">
              <a:lnSpc>
                <a:spcPct val="100000"/>
              </a:lnSpc>
              <a:spcBef>
                <a:spcPct val="0"/>
              </a:spcBef>
              <a:spcAft>
                <a:spcPct val="0"/>
              </a:spcAft>
            </a:pPr>
            <a:r>
              <a:rPr lang="zh-CN" altLang="en-US" sz="1400" b="1" dirty="0">
                <a:solidFill>
                  <a:schemeClr val="tx1"/>
                </a:solidFill>
                <a:latin typeface="微软雅黑" panose="020B0503020204020204" charset="-122"/>
                <a:ea typeface="微软雅黑" panose="020B0503020204020204" charset="-122"/>
                <a:cs typeface="+mn-ea"/>
                <a:sym typeface="+mn-ea"/>
              </a:rPr>
              <a:t>起源</a:t>
            </a:r>
            <a:r>
              <a:rPr lang="zh-CN" altLang="en-US" sz="1400" dirty="0">
                <a:solidFill>
                  <a:schemeClr val="tx1"/>
                </a:solidFill>
                <a:latin typeface="微软雅黑" panose="020B0503020204020204" charset="-122"/>
                <a:ea typeface="微软雅黑" panose="020B0503020204020204" charset="-122"/>
                <a:cs typeface="+mn-ea"/>
                <a:sym typeface="+mn-ea"/>
              </a:rPr>
              <a:t>：我国公文写作历史悠久，早在原始社会末期就出现了比较成熟的文字，殷商时期已用龟甲、兽骨等载体记录文字，用于政务活动。</a:t>
            </a:r>
            <a:endParaRPr lang="zh-CN" altLang="en-US" sz="1400" dirty="0">
              <a:solidFill>
                <a:schemeClr val="tx1"/>
              </a:solidFill>
              <a:latin typeface="微软雅黑" panose="020B0503020204020204" charset="-122"/>
              <a:ea typeface="微软雅黑" panose="020B0503020204020204" charset="-122"/>
              <a:cs typeface="+mn-ea"/>
              <a:sym typeface="+mn-ea"/>
            </a:endParaRPr>
          </a:p>
          <a:p>
            <a:pPr algn="just">
              <a:lnSpc>
                <a:spcPct val="100000"/>
              </a:lnSpc>
              <a:spcBef>
                <a:spcPct val="0"/>
              </a:spcBef>
              <a:spcAft>
                <a:spcPct val="0"/>
              </a:spcAft>
            </a:pPr>
            <a:r>
              <a:rPr lang="zh-CN" altLang="en-US" sz="1400" dirty="0">
                <a:solidFill>
                  <a:schemeClr val="tx1"/>
                </a:solidFill>
                <a:latin typeface="微软雅黑" panose="020B0503020204020204" charset="-122"/>
                <a:ea typeface="微软雅黑" panose="020B0503020204020204" charset="-122"/>
                <a:cs typeface="+mn-ea"/>
                <a:sym typeface="+mn-ea"/>
              </a:rPr>
              <a:t>发展：</a:t>
            </a:r>
            <a:endParaRPr lang="zh-CN" altLang="en-US" sz="1400" dirty="0">
              <a:solidFill>
                <a:schemeClr val="tx1"/>
              </a:solidFill>
              <a:latin typeface="微软雅黑" panose="020B0503020204020204" charset="-122"/>
              <a:ea typeface="微软雅黑" panose="020B0503020204020204" charset="-122"/>
              <a:cs typeface="+mn-ea"/>
              <a:sym typeface="+mn-ea"/>
            </a:endParaRPr>
          </a:p>
          <a:p>
            <a:pPr algn="just">
              <a:lnSpc>
                <a:spcPct val="100000"/>
              </a:lnSpc>
              <a:spcBef>
                <a:spcPct val="0"/>
              </a:spcBef>
              <a:spcAft>
                <a:spcPct val="0"/>
              </a:spcAft>
            </a:pPr>
            <a:r>
              <a:rPr lang="zh-CN" altLang="en-US" sz="1400" b="1" dirty="0">
                <a:solidFill>
                  <a:schemeClr val="tx1"/>
                </a:solidFill>
                <a:latin typeface="微软雅黑" panose="020B0503020204020204" charset="-122"/>
                <a:ea typeface="微软雅黑" panose="020B0503020204020204" charset="-122"/>
                <a:cs typeface="+mn-ea"/>
                <a:sym typeface="+mn-ea"/>
              </a:rPr>
              <a:t>秦汉时期：</a:t>
            </a:r>
            <a:r>
              <a:rPr lang="zh-CN" altLang="en-US" sz="1400" dirty="0">
                <a:solidFill>
                  <a:schemeClr val="tx1"/>
                </a:solidFill>
                <a:latin typeface="微软雅黑" panose="020B0503020204020204" charset="-122"/>
                <a:ea typeface="微软雅黑" panose="020B0503020204020204" charset="-122"/>
                <a:cs typeface="+mn-ea"/>
                <a:sym typeface="+mn-ea"/>
              </a:rPr>
              <a:t>汉字统一，纸张出现，公文作用范围扩大，体式更细致，出现了文书报告请示制度、传递制度等。</a:t>
            </a:r>
            <a:endParaRPr lang="zh-CN" altLang="en-US" sz="1400" dirty="0">
              <a:solidFill>
                <a:schemeClr val="tx1"/>
              </a:solidFill>
              <a:latin typeface="微软雅黑" panose="020B0503020204020204" charset="-122"/>
              <a:ea typeface="微软雅黑" panose="020B0503020204020204" charset="-122"/>
              <a:cs typeface="+mn-ea"/>
              <a:sym typeface="+mn-ea"/>
            </a:endParaRPr>
          </a:p>
          <a:p>
            <a:pPr algn="just">
              <a:lnSpc>
                <a:spcPct val="100000"/>
              </a:lnSpc>
              <a:spcBef>
                <a:spcPct val="0"/>
              </a:spcBef>
              <a:spcAft>
                <a:spcPct val="0"/>
              </a:spcAft>
            </a:pPr>
            <a:r>
              <a:rPr lang="zh-CN" altLang="en-US" sz="1400" b="1" dirty="0">
                <a:solidFill>
                  <a:schemeClr val="tx1"/>
                </a:solidFill>
                <a:latin typeface="微软雅黑" panose="020B0503020204020204" charset="-122"/>
                <a:ea typeface="微软雅黑" panose="020B0503020204020204" charset="-122"/>
                <a:cs typeface="+mn-ea"/>
                <a:sym typeface="+mn-ea"/>
              </a:rPr>
              <a:t>唐宋时期：</a:t>
            </a:r>
            <a:r>
              <a:rPr lang="zh-CN" altLang="en-US" sz="1400" dirty="0">
                <a:solidFill>
                  <a:schemeClr val="tx1"/>
                </a:solidFill>
                <a:latin typeface="微软雅黑" panose="020B0503020204020204" charset="-122"/>
                <a:ea typeface="微软雅黑" panose="020B0503020204020204" charset="-122"/>
                <a:cs typeface="+mn-ea"/>
                <a:sym typeface="+mn-ea"/>
              </a:rPr>
              <a:t>经济、政治制度完备，公文发展成熟，分类详细，制度严格，对后世影响深远。</a:t>
            </a:r>
            <a:endParaRPr lang="zh-CN" altLang="en-US" sz="1400" dirty="0">
              <a:solidFill>
                <a:schemeClr val="tx1"/>
              </a:solidFill>
              <a:latin typeface="微软雅黑" panose="020B0503020204020204" charset="-122"/>
              <a:ea typeface="微软雅黑" panose="020B0503020204020204" charset="-122"/>
              <a:cs typeface="+mn-ea"/>
              <a:sym typeface="+mn-ea"/>
            </a:endParaRPr>
          </a:p>
          <a:p>
            <a:pPr algn="just">
              <a:lnSpc>
                <a:spcPct val="100000"/>
              </a:lnSpc>
              <a:spcBef>
                <a:spcPct val="0"/>
              </a:spcBef>
              <a:spcAft>
                <a:spcPct val="0"/>
              </a:spcAft>
            </a:pPr>
            <a:r>
              <a:rPr lang="zh-CN" altLang="en-US" sz="1400" dirty="0">
                <a:solidFill>
                  <a:schemeClr val="tx1"/>
                </a:solidFill>
                <a:latin typeface="微软雅黑" panose="020B0503020204020204" charset="-122"/>
                <a:ea typeface="微软雅黑" panose="020B0503020204020204" charset="-122"/>
                <a:cs typeface="+mn-ea"/>
                <a:sym typeface="+mn-ea"/>
              </a:rPr>
              <a:t>明清时期：公文种类繁多，行文复杂，出现专用文书，对文种、样式、用语等有严格规定。</a:t>
            </a:r>
            <a:endParaRPr lang="zh-CN" altLang="en-US" sz="1400" dirty="0">
              <a:solidFill>
                <a:schemeClr val="tx1"/>
              </a:solidFill>
              <a:latin typeface="微软雅黑" panose="020B0503020204020204" charset="-122"/>
              <a:ea typeface="微软雅黑" panose="020B0503020204020204" charset="-122"/>
              <a:cs typeface="+mn-ea"/>
              <a:sym typeface="+mn-ea"/>
            </a:endParaRPr>
          </a:p>
        </p:txBody>
      </p:sp>
      <p:sp>
        <p:nvSpPr>
          <p:cNvPr id="11" name="矩形 10"/>
          <p:cNvSpPr/>
          <p:nvPr>
            <p:custDataLst>
              <p:tags r:id="rId5"/>
            </p:custDataLst>
          </p:nvPr>
        </p:nvSpPr>
        <p:spPr>
          <a:xfrm>
            <a:off x="4674076" y="4439589"/>
            <a:ext cx="4771483" cy="467006"/>
          </a:xfrm>
          <a:prstGeom prst="rect">
            <a:avLst/>
          </a:prstGeom>
          <a:noFill/>
        </p:spPr>
        <p:txBody>
          <a:bodyPr wrap="square" lIns="0" tIns="0" rIns="0" bIns="0" rtlCol="0" anchor="ctr" anchorCtr="0">
            <a:normAutofit/>
          </a:bodyPr>
          <a:p>
            <a:pPr>
              <a:spcBef>
                <a:spcPct val="0"/>
              </a:spcBef>
              <a:spcAft>
                <a:spcPct val="0"/>
              </a:spcAft>
            </a:pPr>
            <a:r>
              <a:rPr lang="en-US" altLang="zh-CN" sz="1600" b="1" dirty="0">
                <a:solidFill>
                  <a:schemeClr val="accent5">
                    <a:lumMod val="75000"/>
                  </a:schemeClr>
                </a:solidFill>
                <a:latin typeface="微软雅黑" panose="020B0503020204020204" charset="-122"/>
                <a:ea typeface="微软雅黑" panose="020B0503020204020204" charset="-122"/>
                <a:cs typeface="微软雅黑" panose="020B0503020204020204" charset="-122"/>
              </a:rPr>
              <a:t>3.</a:t>
            </a:r>
            <a:r>
              <a:rPr lang="zh-CN" altLang="en-US" sz="1600" b="1" dirty="0">
                <a:solidFill>
                  <a:schemeClr val="accent5">
                    <a:lumMod val="75000"/>
                  </a:schemeClr>
                </a:solidFill>
                <a:latin typeface="微软雅黑" panose="020B0503020204020204" charset="-122"/>
                <a:ea typeface="微软雅黑" panose="020B0503020204020204" charset="-122"/>
                <a:cs typeface="微软雅黑" panose="020B0503020204020204" charset="-122"/>
              </a:rPr>
              <a:t>新中国成立后的变化</a:t>
            </a:r>
            <a:endParaRPr lang="zh-CN" altLang="en-US" sz="1600" b="1" dirty="0">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6"/>
            </p:custDataLst>
          </p:nvPr>
        </p:nvCxnSpPr>
        <p:spPr>
          <a:xfrm>
            <a:off x="4011771" y="4906825"/>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7"/>
            </p:custDataLst>
          </p:nvPr>
        </p:nvSpPr>
        <p:spPr>
          <a:xfrm>
            <a:off x="4011930" y="4953635"/>
            <a:ext cx="5176520" cy="1692910"/>
          </a:xfrm>
          <a:prstGeom prst="rect">
            <a:avLst/>
          </a:prstGeom>
          <a:ln>
            <a:noFill/>
            <a:prstDash val="sysDash"/>
          </a:ln>
        </p:spPr>
        <p:txBody>
          <a:bodyPr vert="horz" wrap="square" lIns="0" tIns="0" rIns="0" bIns="0" rtlCol="0">
            <a:normAutofit/>
          </a:bodyPr>
          <a:p>
            <a:pPr algn="just">
              <a:lnSpc>
                <a:spcPct val="100000"/>
              </a:lnSpc>
              <a:buClrTx/>
              <a:buSzTx/>
              <a:buNone/>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ea"/>
              </a:rPr>
              <a:t>重视与规范化：</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党和国家重视公文工作，提倡规范化，强调选拔和培养写作人员，公文质量不断提高。</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00000"/>
              </a:lnSpc>
              <a:buClrTx/>
              <a:buSzTx/>
              <a:buNone/>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ea"/>
              </a:rPr>
              <a:t>学科化问题：</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公文写作一直未独立成为一门学科，而是依附于基础写作，处于“寄人篱下”的状态。</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6" name="矩形 15"/>
          <p:cNvSpPr/>
          <p:nvPr>
            <p:custDataLst>
              <p:tags r:id="rId8"/>
            </p:custDataLst>
          </p:nvPr>
        </p:nvSpPr>
        <p:spPr>
          <a:xfrm>
            <a:off x="7499985" y="2012950"/>
            <a:ext cx="3338195" cy="466725"/>
          </a:xfrm>
          <a:prstGeom prst="rect">
            <a:avLst/>
          </a:prstGeom>
          <a:noFill/>
        </p:spPr>
        <p:txBody>
          <a:bodyPr wrap="square" lIns="0" tIns="0" rIns="0" bIns="0" rtlCol="0" anchor="ctr" anchorCtr="0">
            <a:normAutofit/>
          </a:bodyPr>
          <a:p>
            <a:pPr lvl="0" algn="l">
              <a:buClrTx/>
              <a:buSzTx/>
              <a:buFontTx/>
            </a:pPr>
            <a:r>
              <a:rPr lang="en-US" altLang="zh-CN" sz="1600" b="1" dirty="0">
                <a:solidFill>
                  <a:srgbClr val="7030A0"/>
                </a:solidFill>
                <a:latin typeface="微软雅黑" panose="020B0503020204020204" charset="-122"/>
                <a:ea typeface="微软雅黑" panose="020B0503020204020204" charset="-122"/>
                <a:cs typeface="微软雅黑" panose="020B0503020204020204" charset="-122"/>
                <a:sym typeface="+mn-ea"/>
              </a:rPr>
              <a:t>2.</a:t>
            </a:r>
            <a:r>
              <a:rPr lang="zh-CN" altLang="en-US" sz="1600" b="1" dirty="0">
                <a:solidFill>
                  <a:srgbClr val="7030A0"/>
                </a:solidFill>
                <a:latin typeface="微软雅黑" panose="020B0503020204020204" charset="-122"/>
                <a:ea typeface="微软雅黑" panose="020B0503020204020204" charset="-122"/>
                <a:cs typeface="微软雅黑" panose="020B0503020204020204" charset="-122"/>
                <a:sym typeface="+mn-ea"/>
              </a:rPr>
              <a:t>近代公文的变革</a:t>
            </a:r>
            <a:endParaRPr lang="zh-CN" altLang="en-US" sz="1600" b="1"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cxnSp>
        <p:nvCxnSpPr>
          <p:cNvPr id="43" name="直接连接符 42"/>
          <p:cNvCxnSpPr/>
          <p:nvPr>
            <p:custDataLst>
              <p:tags r:id="rId9"/>
            </p:custDataLst>
          </p:nvPr>
        </p:nvCxnSpPr>
        <p:spPr>
          <a:xfrm>
            <a:off x="6903219" y="2479728"/>
            <a:ext cx="4790219"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10"/>
            </p:custDataLst>
          </p:nvPr>
        </p:nvSpPr>
        <p:spPr>
          <a:xfrm>
            <a:off x="7099434" y="2581080"/>
            <a:ext cx="4771368" cy="1204541"/>
          </a:xfrm>
          <a:prstGeom prst="rect">
            <a:avLst/>
          </a:prstGeom>
          <a:ln>
            <a:noFill/>
            <a:prstDash val="sysDash"/>
          </a:ln>
        </p:spPr>
        <p:txBody>
          <a:bodyPr vert="horz" wrap="square" lIns="0" tIns="0" rIns="0" bIns="0" rtlCol="0">
            <a:noAutofit/>
          </a:bodyPr>
          <a:p>
            <a:pPr algn="just">
              <a:lnSpc>
                <a:spcPct val="100000"/>
              </a:lnSpc>
              <a:buClrTx/>
              <a:buSzTx/>
              <a:buNone/>
            </a:pPr>
            <a:r>
              <a:rPr lang="zh-CN" altLang="en-US" sz="1400" dirty="0">
                <a:solidFill>
                  <a:schemeClr val="tx1"/>
                </a:solidFill>
                <a:latin typeface="微软雅黑" panose="020B0503020204020204" charset="-122"/>
                <a:ea typeface="微软雅黑" panose="020B0503020204020204" charset="-122"/>
                <a:cs typeface="+mn-ea"/>
                <a:sym typeface="+mn-ea"/>
              </a:rPr>
              <a:t>南京临时政府、北洋政府、南京国民政府：对公文进行改革，重新分类和统一，开创了现代公文的新起点。</a:t>
            </a:r>
            <a:endParaRPr lang="zh-CN" altLang="en-US" sz="1400" dirty="0">
              <a:solidFill>
                <a:schemeClr val="tx1"/>
              </a:solidFill>
              <a:latin typeface="微软雅黑" panose="020B0503020204020204" charset="-122"/>
              <a:ea typeface="微软雅黑" panose="020B0503020204020204" charset="-122"/>
              <a:cs typeface="+mn-ea"/>
              <a:sym typeface="+mn-ea"/>
            </a:endParaRPr>
          </a:p>
          <a:p>
            <a:pPr algn="just">
              <a:lnSpc>
                <a:spcPct val="100000"/>
              </a:lnSpc>
              <a:buClrTx/>
              <a:buSzTx/>
              <a:buNone/>
            </a:pPr>
            <a:r>
              <a:rPr lang="zh-CN" altLang="en-US" sz="1400" b="1" dirty="0">
                <a:solidFill>
                  <a:schemeClr val="tx1"/>
                </a:solidFill>
                <a:latin typeface="微软雅黑" panose="020B0503020204020204" charset="-122"/>
                <a:ea typeface="微软雅黑" panose="020B0503020204020204" charset="-122"/>
                <a:cs typeface="+mn-ea"/>
                <a:sym typeface="+mn-ea"/>
              </a:rPr>
              <a:t>问题：</a:t>
            </a:r>
            <a:r>
              <a:rPr lang="zh-CN" altLang="en-US" sz="1400" dirty="0">
                <a:solidFill>
                  <a:schemeClr val="tx1"/>
                </a:solidFill>
                <a:latin typeface="微软雅黑" panose="020B0503020204020204" charset="-122"/>
                <a:ea typeface="微软雅黑" panose="020B0503020204020204" charset="-122"/>
                <a:cs typeface="+mn-ea"/>
                <a:sym typeface="+mn-ea"/>
              </a:rPr>
              <a:t>缺乏严格管理，公文分类增多，管理混乱，套话多，实效性和规范性减弱。</a:t>
            </a:r>
            <a:endParaRPr lang="zh-CN" altLang="en-US" sz="1400" dirty="0">
              <a:solidFill>
                <a:schemeClr val="tx1"/>
              </a:solidFill>
              <a:latin typeface="微软雅黑" panose="020B0503020204020204" charset="-122"/>
              <a:ea typeface="微软雅黑" panose="020B0503020204020204" charset="-122"/>
              <a:cs typeface="+mn-ea"/>
              <a:sym typeface="+mn-ea"/>
            </a:endParaRPr>
          </a:p>
        </p:txBody>
      </p:sp>
      <p:sp>
        <p:nvSpPr>
          <p:cNvPr id="13" name="内容占位符 2"/>
          <p:cNvSpPr>
            <a:spLocks noGrp="1"/>
          </p:cNvSpPr>
          <p:nvPr>
            <p:custDataLst>
              <p:tags r:id="rId11"/>
            </p:custDataLst>
          </p:nvPr>
        </p:nvSpPr>
        <p:spPr>
          <a:xfrm>
            <a:off x="961390" y="865505"/>
            <a:ext cx="10800080" cy="130683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（一）公文写作的历史化发展</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800">
                <a:solidFill>
                  <a:schemeClr val="dk1"/>
                </a:solidFill>
              </a:rPr>
              <a:t>  </a:t>
            </a:r>
            <a:endParaRPr lang="en-US" altLang="zh-CN" sz="2800">
              <a:solidFill>
                <a:schemeClr val="dk1"/>
              </a:solidFill>
            </a:endParaRPr>
          </a:p>
        </p:txBody>
      </p:sp>
      <p:pic>
        <p:nvPicPr>
          <p:cNvPr id="30" name="https://img8.file.cache.docer.com/storage/1733196371798414600/9cd9afc737f257d60bba4222b98b00dc.png" descr="堆叠的书籍"/>
          <p:cNvPicPr>
            <a:picLocks noChangeAspect="1"/>
          </p:cNvPicPr>
          <p:nvPr/>
        </p:nvPicPr>
        <p:blipFill>
          <a:blip r:embed="rId12"/>
          <a:stretch>
            <a:fillRect/>
          </a:stretch>
        </p:blipFill>
        <p:spPr>
          <a:xfrm>
            <a:off x="10774680" y="5411470"/>
            <a:ext cx="1096010" cy="1176655"/>
          </a:xfrm>
          <a:prstGeom prst="rect">
            <a:avLst/>
          </a:prstGeom>
        </p:spPr>
      </p:pic>
    </p:spTree>
    <p:custDataLst>
      <p:tags r:id="rId1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70890" y="275590"/>
            <a:ext cx="10800080" cy="6278245"/>
          </a:xfrm>
          <a:solidFill>
            <a:schemeClr val="bg2">
              <a:alpha val="10000"/>
            </a:schemeClr>
          </a:solidFill>
        </p:spPr>
        <p:txBody>
          <a:bodyPr>
            <a:noAutofit/>
          </a:bodyPr>
          <a:p>
            <a:pPr marL="0" indent="457200" algn="ctr" fontAlgn="auto">
              <a:lnSpc>
                <a:spcPct val="150000"/>
              </a:lnSpc>
              <a:spcBef>
                <a:spcPts val="0"/>
              </a:spcBef>
              <a:buNone/>
            </a:pPr>
            <a:r>
              <a:rPr lang="zh-CN" altLang="en-US" sz="1800" b="1">
                <a:latin typeface="微软雅黑" panose="020B0503020204020204" charset="-122"/>
                <a:ea typeface="微软雅黑" panose="020B0503020204020204" charset="-122"/>
                <a:cs typeface="微软雅黑" panose="020B0503020204020204" charset="-122"/>
              </a:rPr>
              <a:t>湖北省人民政府关于禁止在三峡水运新通道和</a:t>
            </a:r>
            <a:endParaRPr lang="zh-CN" altLang="en-US" sz="1800" b="1">
              <a:latin typeface="微软雅黑" panose="020B0503020204020204" charset="-122"/>
              <a:ea typeface="微软雅黑" panose="020B0503020204020204" charset="-122"/>
              <a:cs typeface="微软雅黑" panose="020B0503020204020204" charset="-122"/>
            </a:endParaRPr>
          </a:p>
          <a:p>
            <a:pPr marL="0" indent="457200" algn="ctr" fontAlgn="auto">
              <a:lnSpc>
                <a:spcPct val="150000"/>
              </a:lnSpc>
              <a:spcBef>
                <a:spcPts val="0"/>
              </a:spcBef>
              <a:buNone/>
            </a:pPr>
            <a:r>
              <a:rPr lang="zh-CN" altLang="en-US" sz="1800" b="1">
                <a:latin typeface="微软雅黑" panose="020B0503020204020204" charset="-122"/>
                <a:ea typeface="微软雅黑" panose="020B0503020204020204" charset="-122"/>
                <a:cs typeface="微软雅黑" panose="020B0503020204020204" charset="-122"/>
              </a:rPr>
              <a:t>葛洲坝航运扩能工程建设控制范围内新增</a:t>
            </a:r>
            <a:endParaRPr lang="zh-CN" altLang="en-US" sz="1800" b="1">
              <a:latin typeface="微软雅黑" panose="020B0503020204020204" charset="-122"/>
              <a:ea typeface="微软雅黑" panose="020B0503020204020204" charset="-122"/>
              <a:cs typeface="微软雅黑" panose="020B0503020204020204" charset="-122"/>
            </a:endParaRPr>
          </a:p>
          <a:p>
            <a:pPr marL="0" indent="457200" algn="ctr" fontAlgn="auto">
              <a:lnSpc>
                <a:spcPct val="150000"/>
              </a:lnSpc>
              <a:spcBef>
                <a:spcPts val="0"/>
              </a:spcBef>
              <a:buNone/>
            </a:pPr>
            <a:r>
              <a:rPr lang="zh-CN" altLang="en-US" sz="1800" b="1">
                <a:latin typeface="微软雅黑" panose="020B0503020204020204" charset="-122"/>
                <a:ea typeface="微软雅黑" panose="020B0503020204020204" charset="-122"/>
                <a:cs typeface="微软雅黑" panose="020B0503020204020204" charset="-122"/>
              </a:rPr>
              <a:t>建设项目及迁入人口的通告</a:t>
            </a:r>
            <a:endParaRPr lang="zh-CN" altLang="en-US" sz="1800" b="1">
              <a:latin typeface="微软雅黑" panose="020B0503020204020204" charset="-122"/>
              <a:ea typeface="微软雅黑" panose="020B0503020204020204" charset="-122"/>
              <a:cs typeface="微软雅黑" panose="020B0503020204020204" charset="-122"/>
            </a:endParaRPr>
          </a:p>
          <a:p>
            <a:pPr marL="0" indent="457200" algn="ctr" fontAlgn="auto">
              <a:lnSpc>
                <a:spcPct val="150000"/>
              </a:lnSpc>
              <a:spcBef>
                <a:spcPts val="0"/>
              </a:spcBef>
              <a:buNone/>
            </a:pPr>
            <a:endParaRPr lang="zh-CN" altLang="en-US" sz="1800" b="1">
              <a:latin typeface="微软雅黑" panose="020B0503020204020204" charset="-122"/>
              <a:ea typeface="微软雅黑" panose="020B0503020204020204" charset="-122"/>
              <a:cs typeface="微软雅黑" panose="020B0503020204020204" charset="-122"/>
            </a:endParaRPr>
          </a:p>
          <a:p>
            <a:pPr marL="0" indent="0" algn="l"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宜昌市人民政府，省政府有关部门：</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just"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根据《大中型水利水电工程建设征地补偿和移民安置条例》（国务院令第</a:t>
            </a:r>
            <a:r>
              <a:rPr lang="en-US" altLang="zh-CN" sz="1600">
                <a:latin typeface="微软雅黑" panose="020B0503020204020204" charset="-122"/>
                <a:ea typeface="微软雅黑" panose="020B0503020204020204" charset="-122"/>
                <a:cs typeface="微软雅黑" panose="020B0503020204020204" charset="-122"/>
              </a:rPr>
              <a:t>679</a:t>
            </a:r>
            <a:r>
              <a:rPr lang="zh-CN" altLang="en-US" sz="1600">
                <a:latin typeface="微软雅黑" panose="020B0503020204020204" charset="-122"/>
                <a:ea typeface="微软雅黑" panose="020B0503020204020204" charset="-122"/>
                <a:cs typeface="微软雅黑" panose="020B0503020204020204" charset="-122"/>
              </a:rPr>
              <a:t>号）有关规定，为确保三峡水运新通道和葛洲坝航运扩能工程建设及移民安置工作顺利进行，现通告如下：</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just"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一、三峡水运新通道和葛洲坝航运扩能工程建设控制范围包括两部分。三峡水运新通道工程涉及宜昌市夷陵区太平溪镇许家冲村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组，太平溪村</a:t>
            </a:r>
            <a:r>
              <a:rPr lang="en-US" altLang="zh-CN" sz="1600">
                <a:latin typeface="微软雅黑" panose="020B0503020204020204" charset="-122"/>
                <a:ea typeface="微软雅黑" panose="020B0503020204020204" charset="-122"/>
                <a:cs typeface="微软雅黑" panose="020B0503020204020204" charset="-122"/>
              </a:rPr>
              <a:t>7</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8</a:t>
            </a:r>
            <a:r>
              <a:rPr lang="zh-CN" altLang="en-US" sz="1600">
                <a:latin typeface="微软雅黑" panose="020B0503020204020204" charset="-122"/>
                <a:ea typeface="微软雅黑" panose="020B0503020204020204" charset="-122"/>
                <a:cs typeface="微软雅黑" panose="020B0503020204020204" charset="-122"/>
              </a:rPr>
              <a:t>组，伍相庙社区，落佛村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4</a:t>
            </a:r>
            <a:r>
              <a:rPr lang="zh-CN" altLang="en-US" sz="1600">
                <a:latin typeface="微软雅黑" panose="020B0503020204020204" charset="-122"/>
                <a:ea typeface="微软雅黑" panose="020B0503020204020204" charset="-122"/>
                <a:cs typeface="微软雅黑" panose="020B0503020204020204" charset="-122"/>
              </a:rPr>
              <a:t>组，富城坪村</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4</a:t>
            </a:r>
            <a:r>
              <a:rPr lang="zh-CN" altLang="en-US" sz="1600">
                <a:latin typeface="微软雅黑" panose="020B0503020204020204" charset="-122"/>
                <a:ea typeface="微软雅黑" panose="020B0503020204020204" charset="-122"/>
                <a:cs typeface="微软雅黑" panose="020B0503020204020204" charset="-122"/>
              </a:rPr>
              <a:t>组，龙潭坪村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7</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8</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9</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10</a:t>
            </a:r>
            <a:r>
              <a:rPr lang="zh-CN" altLang="en-US" sz="1600">
                <a:latin typeface="微软雅黑" panose="020B0503020204020204" charset="-122"/>
                <a:ea typeface="微软雅黑" panose="020B0503020204020204" charset="-122"/>
                <a:cs typeface="微软雅黑" panose="020B0503020204020204" charset="-122"/>
              </a:rPr>
              <a:t>组，长岭村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组；乐天溪镇陈家冲村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6</a:t>
            </a:r>
            <a:r>
              <a:rPr lang="zh-CN" altLang="en-US" sz="1600">
                <a:latin typeface="微软雅黑" panose="020B0503020204020204" charset="-122"/>
                <a:ea typeface="微软雅黑" panose="020B0503020204020204" charset="-122"/>
                <a:cs typeface="微软雅黑" panose="020B0503020204020204" charset="-122"/>
              </a:rPr>
              <a:t>组，瓦窑坪村</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4</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5</a:t>
            </a:r>
            <a:r>
              <a:rPr lang="zh-CN" altLang="en-US" sz="1600">
                <a:latin typeface="微软雅黑" panose="020B0503020204020204" charset="-122"/>
                <a:ea typeface="微软雅黑" panose="020B0503020204020204" charset="-122"/>
                <a:cs typeface="微软雅黑" panose="020B0503020204020204" charset="-122"/>
              </a:rPr>
              <a:t>组，朱家湾村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 </a:t>
            </a:r>
            <a:r>
              <a:rPr lang="zh-CN" altLang="en-US" sz="1600">
                <a:latin typeface="微软雅黑" panose="020B0503020204020204" charset="-122"/>
                <a:ea typeface="微软雅黑" panose="020B0503020204020204" charset="-122"/>
                <a:cs typeface="微软雅黑" panose="020B0503020204020204" charset="-122"/>
              </a:rPr>
              <a:t>组，八户店村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组，乐天溪社区</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组，乐天溪村</a:t>
            </a:r>
            <a:r>
              <a:rPr lang="en-US" altLang="zh-CN" sz="1600">
                <a:latin typeface="微软雅黑" panose="020B0503020204020204" charset="-122"/>
                <a:ea typeface="微软雅黑" panose="020B0503020204020204" charset="-122"/>
                <a:cs typeface="微软雅黑" panose="020B0503020204020204" charset="-122"/>
              </a:rPr>
              <a:t>6</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7</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8</a:t>
            </a:r>
            <a:r>
              <a:rPr lang="zh-CN" altLang="en-US" sz="1600">
                <a:latin typeface="微软雅黑" panose="020B0503020204020204" charset="-122"/>
                <a:ea typeface="微软雅黑" panose="020B0503020204020204" charset="-122"/>
                <a:cs typeface="微软雅黑" panose="020B0503020204020204" charset="-122"/>
              </a:rPr>
              <a:t>组，下岸溪村</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2</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5</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6</a:t>
            </a:r>
            <a:r>
              <a:rPr lang="zh-CN" altLang="en-US" sz="1600">
                <a:latin typeface="微软雅黑" panose="020B0503020204020204" charset="-122"/>
                <a:ea typeface="微软雅黑" panose="020B0503020204020204" charset="-122"/>
                <a:cs typeface="微软雅黑" panose="020B0503020204020204" charset="-122"/>
              </a:rPr>
              <a:t>组；三峡枢纽管理区部分区域。</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just"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葛洲坝航运扩能工程涉及宜昌市西陵区葛洲坝街道东湖社区、石子岭社区、清波路社区以及夜明珠街道上导堤社区、镇平路社区，范围为南起葛洲坝中心医院、北至长江溪大桥，西起沿江大道长江岸线、东至樵湖一路和镇平路沿线。具体区域为：东湖二路、樵湖一路、石子岭路、清波路、镇平路、上导堤路及沿江大道长江岸线合围区域，镇平路、绵羊山路合围区域（坝头小区），樵湖一路、东湖二路、沿江大道长江岸线、葛洲坝中心医院合围区域（葛洲坝中心医院家属楼小区）。夷陵区小溪塔街道南津关村、文仙洞村。（具体征地范围以现场打桩定界为准）</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4" name="标题 3"/>
          <p:cNvSpPr>
            <a:spLocks noGrp="1"/>
          </p:cNvSpPr>
          <p:nvPr>
            <p:ph type="title"/>
          </p:nvPr>
        </p:nvSpPr>
        <p:spPr>
          <a:xfrm>
            <a:off x="132080" y="134620"/>
            <a:ext cx="1525905" cy="401320"/>
          </a:xfrm>
        </p:spPr>
        <p:txBody>
          <a:bodyPr/>
          <a:p>
            <a:r>
              <a:rPr lang="zh-CN" altLang="en-US" sz="2000">
                <a:solidFill>
                  <a:schemeClr val="tx1"/>
                </a:solidFill>
                <a:latin typeface="微软雅黑" panose="020B0503020204020204" charset="-122"/>
                <a:ea typeface="微软雅黑" panose="020B0503020204020204" charset="-122"/>
              </a:rPr>
              <a:t>【</a:t>
            </a:r>
            <a:r>
              <a:rPr lang="zh-CN" altLang="en-US" sz="2000">
                <a:solidFill>
                  <a:schemeClr val="tx1"/>
                </a:solidFill>
                <a:latin typeface="微软雅黑" panose="020B0503020204020204" charset="-122"/>
                <a:ea typeface="微软雅黑" panose="020B0503020204020204" charset="-122"/>
                <a:sym typeface="+mn-ea"/>
              </a:rPr>
              <a:t>例文</a:t>
            </a:r>
            <a:r>
              <a:rPr lang="zh-CN" altLang="en-US" sz="2000">
                <a:solidFill>
                  <a:schemeClr val="tx1"/>
                </a:solidFill>
                <a:latin typeface="微软雅黑" panose="020B0503020204020204" charset="-122"/>
                <a:ea typeface="微软雅黑" panose="020B0503020204020204" charset="-122"/>
                <a:sym typeface="+mn-ea"/>
              </a:rPr>
              <a:t>】</a:t>
            </a:r>
            <a:endParaRPr lang="zh-CN" altLang="en-US" sz="2000">
              <a:solidFill>
                <a:schemeClr val="tx1"/>
              </a:solidFill>
              <a:latin typeface="微软雅黑" panose="020B0503020204020204" charset="-122"/>
              <a:ea typeface="微软雅黑" panose="020B0503020204020204" charset="-122"/>
              <a:sym typeface="+mn-ea"/>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70890" y="1471930"/>
            <a:ext cx="10800080" cy="3337560"/>
          </a:xfrm>
          <a:solidFill>
            <a:schemeClr val="bg2">
              <a:alpha val="10000"/>
            </a:schemeClr>
          </a:solidFill>
        </p:spPr>
        <p:txBody>
          <a:bodyPr>
            <a:noAutofit/>
          </a:bodyPr>
          <a:p>
            <a:pPr marL="0" indent="457200" algn="l"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二、未经省人民政府批准，严禁任何单位或个人在上述工程建设控制范围内新增建设项目，不得扩建和改建在建项目，不得擅自从事采矿、采石、取土、修坟、植树和种植多年生作物等活动，不得对工程建设中的通信、道路、机械、输电线路等设施设备和一切标志物进行破坏和搬移，不得进行房屋、土地等不动产交易或转让。</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l"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三、在上述工程建设控制范围内，宜昌市人民政府要严格按照现行法律、法规、规章和有关政策规定，认真做好人口控制工作。凡在本通告发布之后违规迁入的人口，一律不得按移民对待。</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l"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四、对违反本通告的行为，将依法予以处理。</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l" fontAlgn="auto">
              <a:lnSpc>
                <a:spcPct val="150000"/>
              </a:lnSpc>
              <a:spcBef>
                <a:spcPts val="0"/>
              </a:spcBef>
              <a:buNone/>
            </a:pPr>
            <a:r>
              <a:rPr lang="zh-CN" altLang="en-US" sz="1600">
                <a:latin typeface="微软雅黑" panose="020B0503020204020204" charset="-122"/>
                <a:ea typeface="微软雅黑" panose="020B0503020204020204" charset="-122"/>
                <a:cs typeface="微软雅黑" panose="020B0503020204020204" charset="-122"/>
              </a:rPr>
              <a:t>五、本通告自发布之日起施行。</a:t>
            </a: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l" fontAlgn="auto">
              <a:lnSpc>
                <a:spcPct val="150000"/>
              </a:lnSpc>
              <a:spcBef>
                <a:spcPts val="0"/>
              </a:spcBef>
              <a:buNone/>
            </a:pPr>
            <a:endParaRPr lang="zh-CN" altLang="en-US" sz="1600">
              <a:latin typeface="微软雅黑" panose="020B0503020204020204" charset="-122"/>
              <a:ea typeface="微软雅黑" panose="020B0503020204020204" charset="-122"/>
              <a:cs typeface="微软雅黑" panose="020B0503020204020204" charset="-122"/>
            </a:endParaRPr>
          </a:p>
          <a:p>
            <a:pPr marL="0" indent="457200" algn="l" fontAlgn="auto">
              <a:lnSpc>
                <a:spcPct val="150000"/>
              </a:lnSpc>
              <a:spcBef>
                <a:spcPts val="0"/>
              </a:spcBef>
              <a:buNone/>
            </a:pPr>
            <a:r>
              <a:rPr lang="en-US" altLang="zh-CN" sz="1600">
                <a:latin typeface="微软雅黑" panose="020B0503020204020204" charset="-122"/>
                <a:ea typeface="微软雅黑" panose="020B0503020204020204" charset="-122"/>
                <a:cs typeface="微软雅黑" panose="020B0503020204020204" charset="-122"/>
              </a:rPr>
              <a:t>                                                                                                                                                     2024</a:t>
            </a:r>
            <a:r>
              <a:rPr lang="zh-CN" altLang="en-US" sz="1600">
                <a:latin typeface="微软雅黑" panose="020B0503020204020204" charset="-122"/>
                <a:ea typeface="微软雅黑" panose="020B0503020204020204" charset="-122"/>
                <a:cs typeface="微软雅黑" panose="020B0503020204020204" charset="-122"/>
              </a:rPr>
              <a:t>年</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a:latin typeface="微软雅黑" panose="020B0503020204020204" charset="-122"/>
                <a:ea typeface="微软雅黑" panose="020B0503020204020204" charset="-122"/>
                <a:cs typeface="微软雅黑" panose="020B0503020204020204" charset="-122"/>
              </a:rPr>
              <a:t>月</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日</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4" name="标题 3"/>
          <p:cNvSpPr>
            <a:spLocks noGrp="1"/>
          </p:cNvSpPr>
          <p:nvPr>
            <p:ph type="title"/>
          </p:nvPr>
        </p:nvSpPr>
        <p:spPr>
          <a:xfrm>
            <a:off x="132080" y="134620"/>
            <a:ext cx="1525905" cy="401320"/>
          </a:xfrm>
        </p:spPr>
        <p:txBody>
          <a:bodyPr/>
          <a:p>
            <a:r>
              <a:rPr lang="zh-CN" altLang="en-US" sz="2000">
                <a:solidFill>
                  <a:schemeClr val="tx1"/>
                </a:solidFill>
                <a:latin typeface="微软雅黑" panose="020B0503020204020204" charset="-122"/>
                <a:ea typeface="微软雅黑" panose="020B0503020204020204" charset="-122"/>
              </a:rPr>
              <a:t>【</a:t>
            </a:r>
            <a:r>
              <a:rPr lang="zh-CN" altLang="en-US" sz="2000">
                <a:solidFill>
                  <a:schemeClr val="tx1"/>
                </a:solidFill>
                <a:latin typeface="微软雅黑" panose="020B0503020204020204" charset="-122"/>
                <a:ea typeface="微软雅黑" panose="020B0503020204020204" charset="-122"/>
                <a:sym typeface="+mn-ea"/>
              </a:rPr>
              <a:t>例文</a:t>
            </a:r>
            <a:r>
              <a:rPr lang="zh-CN" altLang="en-US" sz="2000">
                <a:solidFill>
                  <a:schemeClr val="tx1"/>
                </a:solidFill>
                <a:latin typeface="微软雅黑" panose="020B0503020204020204" charset="-122"/>
                <a:ea typeface="微软雅黑" panose="020B0503020204020204" charset="-122"/>
                <a:sym typeface="+mn-ea"/>
              </a:rPr>
              <a:t>】</a:t>
            </a:r>
            <a:endParaRPr lang="zh-CN" altLang="en-US" sz="2000">
              <a:solidFill>
                <a:schemeClr val="tx1"/>
              </a:solidFill>
              <a:latin typeface="微软雅黑" panose="020B0503020204020204" charset="-122"/>
              <a:ea typeface="微软雅黑" panose="020B0503020204020204" charset="-122"/>
              <a:sym typeface="+mn-ea"/>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通告</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通告的写作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单圆角矩形 5"/>
          <p:cNvSpPr/>
          <p:nvPr>
            <p:custDataLst>
              <p:tags r:id="rId3"/>
            </p:custDataLst>
          </p:nvPr>
        </p:nvSpPr>
        <p:spPr>
          <a:xfrm>
            <a:off x="785813" y="2279338"/>
            <a:ext cx="5219153" cy="2564754"/>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6" name="矩形 15"/>
          <p:cNvSpPr/>
          <p:nvPr>
            <p:custDataLst>
              <p:tags r:id="rId4"/>
            </p:custDataLst>
          </p:nvPr>
        </p:nvSpPr>
        <p:spPr>
          <a:xfrm>
            <a:off x="1370098" y="2798138"/>
            <a:ext cx="4529327" cy="488918"/>
          </a:xfrm>
          <a:prstGeom prst="rect">
            <a:avLst/>
          </a:prstGeom>
          <a:noFill/>
        </p:spPr>
        <p:txBody>
          <a:bodyPr wrap="square" lIns="0" tIns="0" rIns="0" bIns="0" rtlCol="0" anchor="b">
            <a:noAutofit/>
          </a:bodyPr>
          <a:p>
            <a:pPr marL="0" indent="0" algn="l">
              <a:lnSpc>
                <a:spcPct val="100000"/>
              </a:lnSpc>
              <a:spcBef>
                <a:spcPts val="0"/>
              </a:spcBef>
              <a:spcAft>
                <a:spcPts val="0"/>
              </a:spcAft>
              <a:buSzPct val="100000"/>
            </a:pPr>
            <a:r>
              <a:rPr lang="zh-CN" altLang="en-US" sz="2000" b="1">
                <a:solidFill>
                  <a:schemeClr val="accent1"/>
                </a:solidFill>
                <a:latin typeface="微软雅黑" panose="020B0503020204020204" charset="-122"/>
                <a:ea typeface="微软雅黑" panose="020B0503020204020204" charset="-122"/>
                <a:cs typeface="+mn-ea"/>
              </a:rPr>
              <a:t>事项明确，具体单一</a:t>
            </a:r>
            <a:endParaRPr lang="zh-CN" altLang="en-US" sz="2000" b="1">
              <a:solidFill>
                <a:schemeClr val="accent1"/>
              </a:solidFill>
              <a:latin typeface="微软雅黑" panose="020B0503020204020204" charset="-122"/>
              <a:ea typeface="微软雅黑" panose="020B0503020204020204" charset="-122"/>
              <a:cs typeface="+mn-ea"/>
            </a:endParaRPr>
          </a:p>
        </p:txBody>
      </p:sp>
      <p:sp>
        <p:nvSpPr>
          <p:cNvPr id="17" name="矩形 16"/>
          <p:cNvSpPr/>
          <p:nvPr>
            <p:custDataLst>
              <p:tags r:id="rId5"/>
            </p:custDataLst>
          </p:nvPr>
        </p:nvSpPr>
        <p:spPr>
          <a:xfrm>
            <a:off x="1370098" y="3440280"/>
            <a:ext cx="4529327" cy="100962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rgbClr val="333333"/>
                </a:solidFill>
                <a:latin typeface="微软雅黑" panose="020B0503020204020204" charset="-122"/>
                <a:ea typeface="微软雅黑" panose="020B0503020204020204" charset="-122"/>
                <a:cs typeface="微软雅黑" panose="020B0503020204020204" charset="-122"/>
              </a:rPr>
              <a:t>通告的事项写作，要求明确而具体，以便落实和办理。</a:t>
            </a:r>
            <a:r>
              <a:rPr lang="en-US" altLang="zh-CN" sz="1600" dirty="0">
                <a:solidFill>
                  <a:srgbClr val="333333"/>
                </a:solidFill>
                <a:latin typeface="微软雅黑" panose="020B0503020204020204" charset="-122"/>
                <a:ea typeface="微软雅黑" panose="020B0503020204020204" charset="-122"/>
                <a:cs typeface="微软雅黑" panose="020B0503020204020204" charset="-122"/>
              </a:rPr>
              <a:t> </a:t>
            </a:r>
            <a:r>
              <a:rPr lang="zh-CN" altLang="en-US" sz="1600" dirty="0">
                <a:solidFill>
                  <a:srgbClr val="333333"/>
                </a:solidFill>
                <a:latin typeface="微软雅黑" panose="020B0503020204020204" charset="-122"/>
                <a:ea typeface="微软雅黑" panose="020B0503020204020204" charset="-122"/>
                <a:cs typeface="微软雅黑" panose="020B0503020204020204" charset="-122"/>
              </a:rPr>
              <a:t>一则通告只公布一项专门事件或事项。</a:t>
            </a:r>
            <a:endParaRPr lang="zh-CN" altLang="en-US" sz="1600" dirty="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18" name="圆角矩形 19"/>
          <p:cNvSpPr/>
          <p:nvPr>
            <p:custDataLst>
              <p:tags r:id="rId6"/>
            </p:custDataLst>
          </p:nvPr>
        </p:nvSpPr>
        <p:spPr>
          <a:xfrm rot="5400000">
            <a:off x="788185" y="2851714"/>
            <a:ext cx="434722" cy="43932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19" name="燕尾形 20"/>
          <p:cNvSpPr/>
          <p:nvPr>
            <p:custDataLst>
              <p:tags r:id="rId7"/>
            </p:custDataLst>
          </p:nvPr>
        </p:nvSpPr>
        <p:spPr>
          <a:xfrm>
            <a:off x="948602" y="2986664"/>
            <a:ext cx="113888" cy="1694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bg2"/>
              </a:solidFill>
            </a:endParaRPr>
          </a:p>
        </p:txBody>
      </p:sp>
      <p:sp>
        <p:nvSpPr>
          <p:cNvPr id="20" name="单圆角矩形 5"/>
          <p:cNvSpPr/>
          <p:nvPr>
            <p:custDataLst>
              <p:tags r:id="rId8"/>
            </p:custDataLst>
          </p:nvPr>
        </p:nvSpPr>
        <p:spPr>
          <a:xfrm>
            <a:off x="6378171" y="2279338"/>
            <a:ext cx="5219153" cy="2564754"/>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rgbClr val="FFFFFF"/>
              </a:solidFill>
              <a:latin typeface="+mj-ea"/>
              <a:ea typeface="+mj-ea"/>
              <a:sym typeface="+mn-ea"/>
            </a:endParaRPr>
          </a:p>
        </p:txBody>
      </p:sp>
      <p:sp>
        <p:nvSpPr>
          <p:cNvPr id="21" name="矩形 20"/>
          <p:cNvSpPr/>
          <p:nvPr>
            <p:custDataLst>
              <p:tags r:id="rId9"/>
            </p:custDataLst>
          </p:nvPr>
        </p:nvSpPr>
        <p:spPr>
          <a:xfrm>
            <a:off x="6962457" y="2798138"/>
            <a:ext cx="4529327" cy="48891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2"/>
                </a:solidFill>
                <a:latin typeface="微软雅黑" panose="020B0503020204020204" charset="-122"/>
                <a:ea typeface="微软雅黑" panose="020B0503020204020204" charset="-122"/>
                <a:cs typeface="+mn-ea"/>
              </a:rPr>
              <a:t>语言准确、通俗和简明</a:t>
            </a:r>
            <a:endParaRPr lang="zh-CN" altLang="en-US" sz="2000" b="1">
              <a:solidFill>
                <a:schemeClr val="accent2"/>
              </a:solidFill>
              <a:latin typeface="微软雅黑" panose="020B0503020204020204" charset="-122"/>
              <a:ea typeface="微软雅黑" panose="020B0503020204020204" charset="-122"/>
              <a:cs typeface="+mn-ea"/>
            </a:endParaRPr>
          </a:p>
        </p:txBody>
      </p:sp>
      <p:sp>
        <p:nvSpPr>
          <p:cNvPr id="22" name="矩形 21"/>
          <p:cNvSpPr/>
          <p:nvPr>
            <p:custDataLst>
              <p:tags r:id="rId10"/>
            </p:custDataLst>
          </p:nvPr>
        </p:nvSpPr>
        <p:spPr>
          <a:xfrm>
            <a:off x="6962457" y="3440280"/>
            <a:ext cx="4529327" cy="100962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rgbClr val="333333"/>
                </a:solidFill>
                <a:latin typeface="微软雅黑" panose="020B0503020204020204" charset="-122"/>
                <a:ea typeface="微软雅黑" panose="020B0503020204020204" charset="-122"/>
                <a:cs typeface="+mn-ea"/>
              </a:rPr>
              <a:t>为便于受文对象认读、理解和记忆，通告的语言要准确、通俗和简明。</a:t>
            </a:r>
            <a:endParaRPr lang="zh-CN" altLang="en-US" sz="1600" dirty="0">
              <a:solidFill>
                <a:srgbClr val="333333"/>
              </a:solidFill>
              <a:latin typeface="微软雅黑" panose="020B0503020204020204" charset="-122"/>
              <a:ea typeface="微软雅黑" panose="020B0503020204020204" charset="-122"/>
              <a:cs typeface="+mn-ea"/>
            </a:endParaRPr>
          </a:p>
        </p:txBody>
      </p:sp>
      <p:sp>
        <p:nvSpPr>
          <p:cNvPr id="23" name="圆角矩形 19"/>
          <p:cNvSpPr/>
          <p:nvPr>
            <p:custDataLst>
              <p:tags r:id="rId11"/>
            </p:custDataLst>
          </p:nvPr>
        </p:nvSpPr>
        <p:spPr>
          <a:xfrm rot="5400000">
            <a:off x="6380544" y="2851714"/>
            <a:ext cx="434722" cy="43932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4" name="燕尾形 20"/>
          <p:cNvSpPr/>
          <p:nvPr>
            <p:custDataLst>
              <p:tags r:id="rId12"/>
            </p:custDataLst>
          </p:nvPr>
        </p:nvSpPr>
        <p:spPr>
          <a:xfrm>
            <a:off x="6540961" y="2986664"/>
            <a:ext cx="113888" cy="1694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bg2"/>
              </a:solidFill>
            </a:endParaRPr>
          </a:p>
        </p:txBody>
      </p:sp>
    </p:spTree>
    <p:custDataLst>
      <p:tags r:id="rId13"/>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noChangeArrowheads="1"/>
          </p:cNvSpPr>
          <p:nvPr>
            <p:ph type="title"/>
          </p:nvPr>
        </p:nvSpPr>
        <p:spPr bwMode="auto">
          <a:xfrm>
            <a:off x="175895" y="-43815"/>
            <a:ext cx="3224530" cy="732155"/>
          </a:xfrm>
          <a:effectLst/>
          <a:scene3d>
            <a:camera prst="orthographicFront"/>
            <a:lightRig rig="balanced" dir="t"/>
          </a:scene3d>
          <a:sp3d prstMaterial="plastic"/>
        </p:spPr>
        <p:txBody>
          <a:bodyPr vert="horz" wrap="square" lIns="91440" tIns="45720" rIns="91440" bIns="45720" numCol="1" rtlCol="0" anchor="b" anchorCtr="0" compatLnSpc="1">
            <a:normAutofit/>
          </a:bodyPr>
          <a:lstStyle/>
          <a:p>
            <a:pPr marL="0" marR="0" lvl="0" indent="0" algn="l" defTabSz="914400" rtl="0" eaLnBrk="1" fontAlgn="auto" latinLnBrk="0" hangingPunct="1">
              <a:lnSpc>
                <a:spcPct val="85000"/>
              </a:lnSpc>
              <a:spcBef>
                <a:spcPct val="0"/>
              </a:spcBef>
              <a:spcAft>
                <a:spcPts val="0"/>
              </a:spcAft>
              <a:buClrTx/>
              <a:buSzTx/>
              <a:buFontTx/>
              <a:buNone/>
              <a:defRPr/>
            </a:pPr>
            <a:r>
              <a:rPr kumimoji="0" lang="zh-CN" altLang="en-US" sz="2400" i="0" u="none" strike="noStrike" kern="1200" cap="none" spc="-5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rPr>
              <a:t>【公告与通告的区别 】</a:t>
            </a:r>
            <a:endParaRPr kumimoji="0" lang="zh-CN" altLang="en-US" sz="2400" i="0" u="none" strike="noStrike" kern="1200" cap="none" spc="-5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29698" name="内容占位符 29697"/>
          <p:cNvGraphicFramePr>
            <a:graphicFrameLocks noGrp="1"/>
          </p:cNvGraphicFramePr>
          <p:nvPr>
            <p:ph type="tbl" idx="4294967295"/>
          </p:nvPr>
        </p:nvGraphicFramePr>
        <p:xfrm>
          <a:off x="914400" y="990600"/>
          <a:ext cx="10123170" cy="4886325"/>
        </p:xfrm>
        <a:graphic>
          <a:graphicData uri="http://schemas.openxmlformats.org/drawingml/2006/table">
            <a:tbl>
              <a:tblPr/>
              <a:tblGrid>
                <a:gridCol w="561975"/>
                <a:gridCol w="1911350"/>
                <a:gridCol w="2907030"/>
                <a:gridCol w="2586355"/>
                <a:gridCol w="2156460"/>
              </a:tblGrid>
              <a:tr h="896503">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spcBef>
                          <a:spcPct val="20000"/>
                        </a:spcBef>
                        <a:buClr>
                          <a:schemeClr val="tx2"/>
                        </a:buClr>
                        <a:buSzPct val="70000"/>
                        <a:buNone/>
                      </a:pPr>
                      <a:endParaRPr lang="zh-CN" altLang="zh-CN" sz="1800" b="0" dirty="0">
                        <a:latin typeface="微软雅黑" panose="020B0503020204020204" charset="-122"/>
                        <a:ea typeface="微软雅黑" panose="020B0503020204020204" charset="-122"/>
                      </a:endParaRPr>
                    </a:p>
                  </a:txBody>
                  <a:tcPr marL="0" marR="0" marT="0" marB="0" anchor="ctr" anchorCtr="1">
                    <a:lnL w="28575"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a:solidFill>
                            <a:srgbClr val="00B0F0"/>
                          </a:solidFill>
                          <a:latin typeface="微软雅黑" panose="020B0503020204020204" charset="-122"/>
                          <a:ea typeface="微软雅黑" panose="020B0503020204020204" charset="-122"/>
                          <a:cs typeface="微软雅黑" panose="020B0503020204020204" charset="-122"/>
                        </a:rPr>
                        <a:t>发文机关不同 </a:t>
                      </a:r>
                      <a:endParaRPr lang="zh-CN" altLang="zh-CN" sz="1800" b="0">
                        <a:solidFill>
                          <a:srgbClr val="00B0F0"/>
                        </a:solidFill>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solidFill>
                            <a:srgbClr val="00B0F0"/>
                          </a:solidFill>
                          <a:latin typeface="微软雅黑" panose="020B0503020204020204" charset="-122"/>
                          <a:ea typeface="微软雅黑" panose="020B0503020204020204" charset="-122"/>
                          <a:cs typeface="微软雅黑" panose="020B0503020204020204" charset="-122"/>
                        </a:rPr>
                        <a:t>内容特点不同 </a:t>
                      </a:r>
                      <a:endParaRPr lang="zh-CN" altLang="zh-CN" sz="1800" b="0" dirty="0">
                        <a:solidFill>
                          <a:srgbClr val="00B0F0"/>
                        </a:solidFill>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a:solidFill>
                            <a:srgbClr val="00B0F0"/>
                          </a:solidFill>
                          <a:latin typeface="微软雅黑" panose="020B0503020204020204" charset="-122"/>
                          <a:ea typeface="微软雅黑" panose="020B0503020204020204" charset="-122"/>
                          <a:cs typeface="微软雅黑" panose="020B0503020204020204" charset="-122"/>
                        </a:rPr>
                        <a:t>使用范围不同 </a:t>
                      </a:r>
                      <a:endParaRPr lang="zh-CN" altLang="zh-CN" sz="1800" b="0">
                        <a:solidFill>
                          <a:srgbClr val="00B0F0"/>
                        </a:solidFill>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a:solidFill>
                            <a:srgbClr val="00B0F0"/>
                          </a:solidFill>
                          <a:latin typeface="微软雅黑" panose="020B0503020204020204" charset="-122"/>
                          <a:ea typeface="微软雅黑" panose="020B0503020204020204" charset="-122"/>
                          <a:cs typeface="微软雅黑" panose="020B0503020204020204" charset="-122"/>
                        </a:rPr>
                        <a:t>发布方式不同 </a:t>
                      </a:r>
                      <a:endParaRPr lang="zh-CN" altLang="zh-CN" sz="1800" b="0">
                        <a:solidFill>
                          <a:srgbClr val="00B0F0"/>
                        </a:solidFill>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28575"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r>
              <a:tr h="1709833">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spcBef>
                          <a:spcPct val="20000"/>
                        </a:spcBef>
                        <a:buClr>
                          <a:schemeClr val="tx2"/>
                        </a:buClr>
                        <a:buSzPct val="70000"/>
                        <a:buNone/>
                      </a:pPr>
                      <a:r>
                        <a:rPr lang="zh-CN" altLang="zh-CN" sz="1800" b="0">
                          <a:solidFill>
                            <a:srgbClr val="FF0000"/>
                          </a:solidFill>
                          <a:latin typeface="微软雅黑" panose="020B0503020204020204" charset="-122"/>
                          <a:ea typeface="微软雅黑" panose="020B0503020204020204" charset="-122"/>
                        </a:rPr>
                        <a:t>公告</a:t>
                      </a:r>
                      <a:endParaRPr lang="zh-CN" altLang="zh-CN" sz="1800" b="0">
                        <a:solidFill>
                          <a:srgbClr val="FF0000"/>
                        </a:solidFill>
                        <a:latin typeface="微软雅黑" panose="020B0503020204020204" charset="-122"/>
                        <a:ea typeface="微软雅黑" panose="020B0503020204020204" charset="-122"/>
                      </a:endParaRPr>
                    </a:p>
                  </a:txBody>
                  <a:tcPr marL="0" marR="0" marT="0" marB="0" anchor="ctr" anchorCtr="1">
                    <a:lnL w="28575"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a:latin typeface="微软雅黑" panose="020B0503020204020204" charset="-122"/>
                          <a:ea typeface="微软雅黑" panose="020B0503020204020204" charset="-122"/>
                          <a:cs typeface="微软雅黑" panose="020B0503020204020204" charset="-122"/>
                        </a:rPr>
                        <a:t>发文机关级别较高 </a:t>
                      </a:r>
                      <a:endParaRPr lang="zh-CN" altLang="zh-CN" sz="1800" b="0">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cs typeface="微软雅黑" panose="020B0503020204020204" charset="-122"/>
                        </a:rPr>
                        <a:t>宣布</a:t>
                      </a:r>
                      <a:r>
                        <a:rPr lang="zh-CN" altLang="zh-CN" sz="1800" b="0" dirty="0">
                          <a:latin typeface="微软雅黑" panose="020B0503020204020204" charset="-122"/>
                          <a:ea typeface="微软雅黑" panose="020B0503020204020204" charset="-122"/>
                          <a:cs typeface="微软雅黑" panose="020B0503020204020204" charset="-122"/>
                        </a:rPr>
                        <a:t>重要事项</a:t>
                      </a:r>
                      <a:endParaRPr lang="zh-CN" altLang="zh-CN" sz="1800" b="0" dirty="0">
                        <a:latin typeface="微软雅黑" panose="020B0503020204020204" charset="-122"/>
                        <a:ea typeface="微软雅黑" panose="020B0503020204020204" charset="-122"/>
                        <a:cs typeface="微软雅黑" panose="020B0503020204020204" charset="-122"/>
                      </a:endParaRPr>
                    </a:p>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cs typeface="微软雅黑" panose="020B0503020204020204" charset="-122"/>
                        </a:rPr>
                        <a:t>和法定事项，告知性强 </a:t>
                      </a:r>
                      <a:endParaRPr lang="zh-CN" altLang="zh-CN" sz="1800" b="0" dirty="0">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cs typeface="微软雅黑" panose="020B0503020204020204" charset="-122"/>
                        </a:rPr>
                        <a:t>知晓范围广泛，</a:t>
                      </a:r>
                      <a:endParaRPr lang="zh-CN" altLang="zh-CN" sz="1800" b="0" dirty="0">
                        <a:latin typeface="微软雅黑" panose="020B0503020204020204" charset="-122"/>
                        <a:ea typeface="微软雅黑" panose="020B0503020204020204" charset="-122"/>
                        <a:cs typeface="微软雅黑" panose="020B0503020204020204" charset="-122"/>
                      </a:endParaRPr>
                    </a:p>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cs typeface="微软雅黑" panose="020B0503020204020204" charset="-122"/>
                        </a:rPr>
                        <a:t>面向国内外 </a:t>
                      </a:r>
                      <a:endParaRPr lang="zh-CN" altLang="zh-CN" sz="1800" b="0" dirty="0">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a:latin typeface="微软雅黑" panose="020B0503020204020204" charset="-122"/>
                          <a:ea typeface="微软雅黑" panose="020B0503020204020204" charset="-122"/>
                          <a:cs typeface="微软雅黑" panose="020B0503020204020204" charset="-122"/>
                        </a:rPr>
                        <a:t>多用登报、广播的方式发布 </a:t>
                      </a:r>
                      <a:endParaRPr lang="zh-CN" altLang="zh-CN" sz="1800" b="0">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r>
              <a:tr h="2279989">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spcBef>
                          <a:spcPct val="20000"/>
                        </a:spcBef>
                        <a:buClr>
                          <a:schemeClr val="tx2"/>
                        </a:buClr>
                        <a:buSzPct val="70000"/>
                        <a:buNone/>
                      </a:pPr>
                      <a:r>
                        <a:rPr lang="zh-CN" altLang="zh-CN" sz="1800" b="0">
                          <a:solidFill>
                            <a:srgbClr val="FF0000"/>
                          </a:solidFill>
                          <a:latin typeface="微软雅黑" panose="020B0503020204020204" charset="-122"/>
                          <a:ea typeface="微软雅黑" panose="020B0503020204020204" charset="-122"/>
                        </a:rPr>
                        <a:t>通告</a:t>
                      </a:r>
                      <a:endParaRPr lang="zh-CN" altLang="zh-CN" sz="1800" b="0">
                        <a:solidFill>
                          <a:srgbClr val="FF0000"/>
                        </a:solidFill>
                        <a:latin typeface="微软雅黑" panose="020B0503020204020204" charset="-122"/>
                        <a:ea typeface="微软雅黑" panose="020B0503020204020204" charset="-122"/>
                      </a:endParaRPr>
                    </a:p>
                  </a:txBody>
                  <a:tcPr marL="0" marR="0" marT="0" marB="0" anchor="ctr" anchorCtr="1">
                    <a:lnL w="28575"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rPr>
                        <a:t>发文机关</a:t>
                      </a:r>
                      <a:r>
                        <a:rPr lang="zh-CN" altLang="en-US" sz="1800" b="0" dirty="0">
                          <a:latin typeface="微软雅黑" panose="020B0503020204020204" charset="-122"/>
                          <a:ea typeface="微软雅黑" panose="020B0503020204020204" charset="-122"/>
                        </a:rPr>
                        <a:t>没有限制</a:t>
                      </a:r>
                      <a:endParaRPr lang="zh-CN" altLang="zh-CN" sz="1800" b="0" dirty="0">
                        <a:latin typeface="微软雅黑" panose="020B0503020204020204" charset="-122"/>
                        <a:ea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cs typeface="微软雅黑" panose="020B0503020204020204" charset="-122"/>
                        </a:rPr>
                        <a:t>应当遵守或周知的事项，多用于事前制定，强制性、</a:t>
                      </a:r>
                      <a:endParaRPr lang="zh-CN" altLang="zh-CN" sz="1800" b="0" dirty="0">
                        <a:latin typeface="微软雅黑" panose="020B0503020204020204" charset="-122"/>
                        <a:ea typeface="微软雅黑" panose="020B0503020204020204" charset="-122"/>
                        <a:cs typeface="微软雅黑" panose="020B0503020204020204" charset="-122"/>
                      </a:endParaRPr>
                    </a:p>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cs typeface="微软雅黑" panose="020B0503020204020204" charset="-122"/>
                        </a:rPr>
                        <a:t>业务性强 </a:t>
                      </a:r>
                      <a:endParaRPr lang="zh-CN" altLang="zh-CN" sz="1800" b="0" dirty="0">
                        <a:latin typeface="微软雅黑" panose="020B0503020204020204" charset="-122"/>
                        <a:ea typeface="微软雅黑" panose="020B0503020204020204" charset="-122"/>
                        <a:cs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rPr>
                        <a:t>知晓范围相对窄小</a:t>
                      </a:r>
                      <a:r>
                        <a:rPr lang="zh-CN" altLang="en-US" sz="1800" b="0" dirty="0">
                          <a:latin typeface="微软雅黑" panose="020B0503020204020204" charset="-122"/>
                          <a:ea typeface="微软雅黑" panose="020B0503020204020204" charset="-122"/>
                        </a:rPr>
                        <a:t>，向发文机关统辖范围内的中国公民及有关外籍人士。</a:t>
                      </a:r>
                      <a:endParaRPr lang="zh-CN" altLang="zh-CN" sz="1800" b="0" dirty="0">
                        <a:latin typeface="微软雅黑" panose="020B0503020204020204" charset="-122"/>
                        <a:ea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rPr>
                        <a:t>可登报、广播</a:t>
                      </a:r>
                      <a:r>
                        <a:rPr lang="zh-CN" altLang="en-US" sz="1800" b="0" dirty="0">
                          <a:latin typeface="微软雅黑" panose="020B0503020204020204" charset="-122"/>
                          <a:ea typeface="微软雅黑" panose="020B0503020204020204" charset="-122"/>
                        </a:rPr>
                        <a:t>、</a:t>
                      </a:r>
                      <a:endParaRPr lang="zh-CN" altLang="en-US" sz="1800" b="0" dirty="0">
                        <a:latin typeface="微软雅黑" panose="020B0503020204020204" charset="-122"/>
                        <a:ea typeface="微软雅黑" panose="020B0503020204020204" charset="-122"/>
                      </a:endParaRPr>
                    </a:p>
                    <a:p>
                      <a:pPr lvl="0" algn="ctr">
                        <a:spcBef>
                          <a:spcPct val="20000"/>
                        </a:spcBef>
                        <a:buClr>
                          <a:schemeClr val="tx2"/>
                        </a:buClr>
                        <a:buSzPct val="70000"/>
                        <a:buNone/>
                      </a:pPr>
                      <a:r>
                        <a:rPr lang="zh-CN" altLang="zh-CN" sz="1800" b="0" dirty="0">
                          <a:latin typeface="微软雅黑" panose="020B0503020204020204" charset="-122"/>
                          <a:ea typeface="微软雅黑" panose="020B0503020204020204" charset="-122"/>
                        </a:rPr>
                        <a:t>张贴</a:t>
                      </a:r>
                      <a:r>
                        <a:rPr lang="zh-CN" altLang="en-US" sz="1800" b="0" dirty="0">
                          <a:latin typeface="微软雅黑" panose="020B0503020204020204" charset="-122"/>
                          <a:ea typeface="微软雅黑" panose="020B0503020204020204" charset="-122"/>
                        </a:rPr>
                        <a:t>，也可</a:t>
                      </a:r>
                      <a:r>
                        <a:rPr lang="zh-CN" altLang="zh-CN" sz="1800" b="0" dirty="0">
                          <a:latin typeface="微软雅黑" panose="020B0503020204020204" charset="-122"/>
                          <a:ea typeface="微软雅黑" panose="020B0503020204020204" charset="-122"/>
                        </a:rPr>
                        <a:t>用文件形式印发</a:t>
                      </a:r>
                      <a:endParaRPr lang="zh-CN" altLang="zh-CN" sz="1800" b="0" dirty="0">
                        <a:latin typeface="微软雅黑" panose="020B0503020204020204" charset="-122"/>
                        <a:ea typeface="微软雅黑" panose="020B0503020204020204" charset="-122"/>
                      </a:endParaRPr>
                    </a:p>
                  </a:txBody>
                  <a:tcPr marL="0" marR="0" marT="0" marB="0" anchor="ctr" anchorCtr="1">
                    <a:lnL w="12700" cap="flat" cmpd="sng">
                      <a:solidFill>
                        <a:srgbClr val="000000"/>
                      </a:solidFill>
                      <a:prstDash val="solid"/>
                      <a:round/>
                      <a:headEnd type="none" w="med" len="med"/>
                      <a:tailEnd type="none" w="med" len="med"/>
                    </a:lnL>
                    <a:lnR w="28575"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8575" cap="flat" cmpd="sng">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403860" y="-4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80085" y="1013460"/>
            <a:ext cx="10904855" cy="65405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一、试判断下列情况应用哪种公文行文，确定文种后请拟出标题。</a:t>
            </a:r>
            <a:endPar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99795" y="1801495"/>
            <a:ext cx="9409430" cy="3310255"/>
          </a:xfrm>
          <a:prstGeom prst="rect">
            <a:avLst/>
          </a:prstGeom>
          <a:noFill/>
        </p:spPr>
        <p:txBody>
          <a:bodyPr wrap="square" rtlCol="0" anchor="ctr" anchorCtr="0">
            <a:noAutofit/>
          </a:bodyPr>
          <a:lstStyle/>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某港务局告知在某水域通过的船只，注意减速避让水文测验船只。</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全国人民代表大会告知有关职务的选举结果。</a:t>
            </a:r>
            <a:r>
              <a:rPr lang="en-US" altLang="zh-CN" sz="2400">
                <a:latin typeface="微软雅黑" panose="020B0503020204020204" charset="-122"/>
                <a:ea typeface="微软雅黑" panose="020B0503020204020204" charset="-122"/>
                <a:cs typeface="微软雅黑" panose="020B0503020204020204" charset="-122"/>
              </a:rPr>
              <a:t> </a:t>
            </a:r>
            <a:endParaRPr lang="en-US" altLang="zh-CN"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国务院宣布采取新税制的有关事项。</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4. </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市人民政府告知严禁城区违规燃放烟花爆竹。</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5. </a:t>
            </a:r>
            <a:r>
              <a:rPr lang="en-US" altLang="en-US"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市交通管理局告知交通管制事项。</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403860" y="-45"/>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80085" y="1013460"/>
            <a:ext cx="10904855" cy="65405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rPr>
              <a:t>二、写作</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rPr>
              <a:t>训练</a:t>
            </a:r>
            <a:endPar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133475" y="1960880"/>
            <a:ext cx="9720580" cy="3310255"/>
          </a:xfrm>
          <a:prstGeom prst="rect">
            <a:avLst/>
          </a:prstGeom>
          <a:noFill/>
        </p:spPr>
        <p:txBody>
          <a:bodyPr wrap="square" rtlCol="0" anchor="ctr" anchorCtr="0">
            <a:noAutofit/>
          </a:bodyPr>
          <a:lstStyle/>
          <a:p>
            <a:pPr indent="0" algn="just" fontAlgn="auto">
              <a:lnSpc>
                <a:spcPct val="150000"/>
              </a:lnSpc>
            </a:pPr>
            <a:r>
              <a:rPr lang="en-US" altLang="zh-CN" sz="2400" b="1" dirty="0">
                <a:ea typeface="黑体" panose="02010609060101010101" charset="-122"/>
                <a:sym typeface="+mn-ea"/>
              </a:rPr>
              <a:t>   </a:t>
            </a:r>
            <a:r>
              <a:rPr lang="en-US" altLang="zh-CN" sz="2400" b="1" dirty="0">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夏天快到了，我校学工处拟发布一则通告，告知学生穿着要得体，穿着背心、拖鞋、暴露服饰等禁止入教室。请以此材料为基础，代替学工处起草这份通告。</a:t>
            </a:r>
            <a:endParaRPr lang="zh-CN" altLang="en-US" sz="2400" dirty="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96000" y="1642110"/>
            <a:ext cx="6166485" cy="4314190"/>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公文概述</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公告与通告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sym typeface="+mn-ea"/>
              </a:rPr>
              <a:t>第三节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通知与通报</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第四节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报告与请示</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第五节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批复与函</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第六节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决定与</a:t>
            </a:r>
            <a:r>
              <a:rPr lang="zh-CN" altLang="en-US" sz="3110">
                <a:latin typeface="微软雅黑" panose="020B0503020204020204" charset="-122"/>
                <a:ea typeface="微软雅黑" panose="020B0503020204020204" charset="-122"/>
                <a:cs typeface="微软雅黑" panose="020B0503020204020204" charset="-122"/>
                <a:sym typeface="+mn-ea"/>
              </a:rPr>
              <a:t>纪要</a:t>
            </a:r>
            <a:endParaRPr lang="zh-CN" altLang="en-US" sz="3110">
              <a:latin typeface="微软雅黑" panose="020B0503020204020204" charset="-122"/>
              <a:ea typeface="微软雅黑" panose="020B0503020204020204" charset="-122"/>
              <a:cs typeface="微软雅黑" panose="020B0503020204020204" charset="-122"/>
              <a:sym typeface="+mn-ea"/>
            </a:endParaRPr>
          </a:p>
        </p:txBody>
      </p:sp>
      <p:sp>
        <p:nvSpPr>
          <p:cNvPr id="5" name="节编号"/>
          <p:cNvSpPr>
            <a:spLocks noGrp="1"/>
          </p:cNvSpPr>
          <p:nvPr>
            <p:ph type="body" sz="quarter" idx="13"/>
            <p:custDataLst>
              <p:tags r:id="rId2"/>
            </p:custDataLst>
          </p:nvPr>
        </p:nvSpPr>
        <p:spPr>
          <a:xfrm>
            <a:off x="3825240" y="38100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公务文书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586095" y="313436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通知与通</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报</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239520" y="3825240"/>
            <a:ext cx="2778125" cy="190754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了解通知与通报的含义、种类、用途；</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掌握通知和通报的写法，能够写出规范的文书。</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rmAutofit lnSpcReduction="20000"/>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能撰写出合格的通知文书和通报</a:t>
            </a: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文书。</a:t>
            </a: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rPr>
              <a:t>强化规则意识，严守纪律。</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2154555" y="-215011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5" name="文本框 4"/>
          <p:cNvSpPr txBox="1"/>
          <p:nvPr/>
        </p:nvSpPr>
        <p:spPr>
          <a:xfrm>
            <a:off x="-4343400" y="-29444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6" name="文本框 5"/>
          <p:cNvSpPr txBox="1"/>
          <p:nvPr/>
        </p:nvSpPr>
        <p:spPr>
          <a:xfrm>
            <a:off x="-6532245" y="-375221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9724390" y="650430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9" name="文本框 8"/>
          <p:cNvSpPr txBox="1"/>
          <p:nvPr/>
        </p:nvSpPr>
        <p:spPr>
          <a:xfrm>
            <a:off x="11224260" y="775335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11505" y="814705"/>
            <a:ext cx="10968990" cy="1617980"/>
          </a:xfrm>
        </p:spPr>
        <p:txBody>
          <a:bodyPr wrap="square">
            <a:normAutofit fontScale="90000"/>
          </a:bodyPr>
          <a:lstStyle/>
          <a:p>
            <a:pPr algn="l"/>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通知与通报</a:t>
            </a: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1899920" y="4172585"/>
            <a:ext cx="2580005" cy="1174750"/>
          </a:xfrm>
          <a:prstGeom prst="rect">
            <a:avLst/>
          </a:prstGeom>
          <a:noFill/>
        </p:spPr>
        <p:txBody>
          <a:bodyPr vert="horz" wrap="square" lIns="0" tIns="0" rIns="0" bIns="0" rtlCol="0" anchor="t" anchorCtr="0">
            <a:noAutofit/>
          </a:bodyPr>
          <a:p>
            <a:pPr indent="452755" algn="just">
              <a:lnSpc>
                <a:spcPct val="200000"/>
              </a:lnSpc>
            </a:pPr>
            <a:r>
              <a:rPr lang="zh-CN" altLang="en-US">
                <a:solidFill>
                  <a:schemeClr val="tx1"/>
                </a:solidFill>
                <a:latin typeface="微软雅黑" panose="020B0503020204020204" charset="-122"/>
                <a:ea typeface="微软雅黑" panose="020B0503020204020204" charset="-122"/>
                <a:sym typeface="+mn-ea"/>
              </a:rPr>
              <a:t>通知与</a:t>
            </a:r>
            <a:r>
              <a:rPr lang="zh-CN" altLang="en-US">
                <a:solidFill>
                  <a:schemeClr val="tx1"/>
                </a:solidFill>
                <a:latin typeface="微软雅黑" panose="020B0503020204020204" charset="-122"/>
                <a:ea typeface="微软雅黑" panose="020B0503020204020204" charset="-122"/>
                <a:sym typeface="+mn-ea"/>
              </a:rPr>
              <a:t>通报的写作</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776862"/>
            <a:ext cx="3856545" cy="1174655"/>
          </a:xfrm>
          <a:prstGeom prst="rect">
            <a:avLst/>
          </a:prstGeom>
          <a:noFill/>
        </p:spPr>
        <p:txBody>
          <a:bodyPr vert="horz" wrap="square" lIns="0" tIns="0" rIns="0" bIns="0" rtlCol="0" anchor="t" anchorCtr="0">
            <a:noAutofit/>
          </a:bodyPr>
          <a:p>
            <a:pPr indent="452755" algn="just">
              <a:lnSpc>
                <a:spcPct val="200000"/>
              </a:lnSpc>
            </a:pP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通知与通报的文体结构</a:t>
            </a: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及写法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
        <p:nvSpPr>
          <p:cNvPr id="2" name="文本框 1"/>
          <p:cNvSpPr txBox="1"/>
          <p:nvPr/>
        </p:nvSpPr>
        <p:spPr>
          <a:xfrm>
            <a:off x="13463270" y="784479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公文的产生与发展沿革</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矩形 3"/>
          <p:cNvSpPr/>
          <p:nvPr>
            <p:custDataLst>
              <p:tags r:id="rId2"/>
            </p:custDataLst>
          </p:nvPr>
        </p:nvSpPr>
        <p:spPr>
          <a:xfrm>
            <a:off x="1029176" y="1841264"/>
            <a:ext cx="4770338" cy="467006"/>
          </a:xfrm>
          <a:prstGeom prst="rect">
            <a:avLst/>
          </a:prstGeom>
          <a:noFill/>
        </p:spPr>
        <p:txBody>
          <a:bodyPr wrap="none" lIns="0" tIns="0" rIns="0" bIns="0" rtlCol="0" anchor="ctr" anchorCtr="0">
            <a:noAutofit/>
          </a:bodyPr>
          <a:p>
            <a:pPr algn="l">
              <a:spcBef>
                <a:spcPct val="0"/>
              </a:spcBef>
              <a:spcAft>
                <a:spcPct val="0"/>
              </a:spcAft>
            </a:pPr>
            <a:endParaRPr lang="en-US" altLang="zh-CN" sz="1500" b="1">
              <a:solidFill>
                <a:srgbClr val="00B050"/>
              </a:solidFill>
              <a:sym typeface="+mn-ea"/>
            </a:endParaRPr>
          </a:p>
          <a:p>
            <a:pPr algn="l">
              <a:spcBef>
                <a:spcPct val="0"/>
              </a:spcBef>
              <a:spcAft>
                <a:spcPct val="0"/>
              </a:spcAft>
            </a:pPr>
            <a:r>
              <a:rPr lang="en-US" altLang="zh-CN" sz="1600" b="1">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sz="1600" b="1" dirty="0">
                <a:solidFill>
                  <a:srgbClr val="00B050"/>
                </a:solidFill>
                <a:latin typeface="微软雅黑" panose="020B0503020204020204" charset="-122"/>
                <a:ea typeface="微软雅黑" panose="020B0503020204020204" charset="-122"/>
                <a:cs typeface="微软雅黑" panose="020B0503020204020204" charset="-122"/>
              </a:rPr>
              <a:t>改革开放后的学科化</a:t>
            </a:r>
            <a:endParaRPr lang="zh-CN" altLang="en-US" sz="1600" b="1" dirty="0">
              <a:solidFill>
                <a:srgbClr val="00B050"/>
              </a:solidFill>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custDataLst>
              <p:tags r:id="rId3"/>
            </p:custDataLst>
          </p:nvPr>
        </p:nvCxnSpPr>
        <p:spPr>
          <a:xfrm>
            <a:off x="961866" y="2479729"/>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4"/>
            </p:custDataLst>
          </p:nvPr>
        </p:nvSpPr>
        <p:spPr>
          <a:xfrm>
            <a:off x="981710" y="2479675"/>
            <a:ext cx="5119370" cy="12045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ea"/>
              </a:rPr>
              <a:t>党的十一届三中全会后：</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公文写作作为一门学科应运而生，</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sym typeface="+mn-ea"/>
              </a:rPr>
              <a:t>20</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世纪</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sym typeface="+mn-ea"/>
              </a:rPr>
              <a:t>80</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年代末，全国多所高等院校、党校、行政学院开设公文写作课程，逐步成为主干学科。</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ea"/>
              </a:rPr>
              <a:t>普及与师资教材：</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课程普及到中等职业教育和成人教育，师资队伍壮大，教材质量提高，成为热门课程。</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ea"/>
              </a:rPr>
              <a:t>考试科目：</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全国秘书职业资格考试和国家公务员录用考试都将公文写作列为必考科目。</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6" name="矩形 15"/>
          <p:cNvSpPr/>
          <p:nvPr>
            <p:custDataLst>
              <p:tags r:id="rId5"/>
            </p:custDataLst>
          </p:nvPr>
        </p:nvSpPr>
        <p:spPr>
          <a:xfrm>
            <a:off x="7628890" y="2012950"/>
            <a:ext cx="3338195" cy="466725"/>
          </a:xfrm>
          <a:prstGeom prst="rect">
            <a:avLst/>
          </a:prstGeom>
          <a:noFill/>
        </p:spPr>
        <p:txBody>
          <a:bodyPr wrap="square" lIns="0" tIns="0" rIns="0" bIns="0" rtlCol="0" anchor="ctr" anchorCtr="0">
            <a:normAutofit/>
          </a:bodyPr>
          <a:p>
            <a:pPr lvl="0" algn="l">
              <a:buClrTx/>
              <a:buSzTx/>
              <a:buFontTx/>
            </a:pPr>
            <a:r>
              <a:rPr lang="en-US" altLang="zh-CN" sz="1600" b="1" dirty="0">
                <a:solidFill>
                  <a:srgbClr val="7030A0"/>
                </a:solidFill>
                <a:latin typeface="微软雅黑" panose="020B0503020204020204" charset="-122"/>
                <a:ea typeface="微软雅黑" panose="020B0503020204020204" charset="-122"/>
                <a:cs typeface="微软雅黑" panose="020B0503020204020204" charset="-122"/>
                <a:sym typeface="+mn-ea"/>
              </a:rPr>
              <a:t>2.21</a:t>
            </a:r>
            <a:r>
              <a:rPr lang="zh-CN" altLang="en-US" sz="1600" b="1" dirty="0">
                <a:solidFill>
                  <a:srgbClr val="7030A0"/>
                </a:solidFill>
                <a:latin typeface="微软雅黑" panose="020B0503020204020204" charset="-122"/>
                <a:ea typeface="微软雅黑" panose="020B0503020204020204" charset="-122"/>
                <a:cs typeface="微软雅黑" panose="020B0503020204020204" charset="-122"/>
                <a:sym typeface="+mn-ea"/>
              </a:rPr>
              <a:t>世纪以来的发展</a:t>
            </a:r>
            <a:endParaRPr lang="zh-CN" altLang="en-US" sz="1600" b="1"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cxnSp>
        <p:nvCxnSpPr>
          <p:cNvPr id="43" name="直接连接符 42"/>
          <p:cNvCxnSpPr/>
          <p:nvPr>
            <p:custDataLst>
              <p:tags r:id="rId6"/>
            </p:custDataLst>
          </p:nvPr>
        </p:nvCxnSpPr>
        <p:spPr>
          <a:xfrm>
            <a:off x="6903219" y="2479728"/>
            <a:ext cx="4790219"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7"/>
            </p:custDataLst>
          </p:nvPr>
        </p:nvSpPr>
        <p:spPr>
          <a:xfrm>
            <a:off x="6903085" y="2581275"/>
            <a:ext cx="4967605" cy="1204595"/>
          </a:xfrm>
          <a:prstGeom prst="rect">
            <a:avLst/>
          </a:prstGeom>
          <a:ln>
            <a:noFill/>
            <a:prstDash val="sysDash"/>
          </a:ln>
        </p:spPr>
        <p:txBody>
          <a:bodyPr vert="horz" wrap="square" lIns="0" tIns="0" rIns="0" bIns="0" rtlCol="0">
            <a:noAutofit/>
          </a:bodyPr>
          <a:p>
            <a:pPr algn="just">
              <a:lnSpc>
                <a:spcPct val="150000"/>
              </a:lnSpc>
              <a:buClrTx/>
              <a:buSzTx/>
              <a:buNone/>
            </a:pPr>
            <a:r>
              <a:rPr lang="zh-CN" altLang="en-US" sz="1400" b="1" dirty="0">
                <a:solidFill>
                  <a:schemeClr val="tx1"/>
                </a:solidFill>
                <a:latin typeface="微软雅黑" panose="020B0503020204020204" charset="-122"/>
                <a:ea typeface="微软雅黑" panose="020B0503020204020204" charset="-122"/>
                <a:cs typeface="+mn-ea"/>
                <a:sym typeface="+mn-ea"/>
              </a:rPr>
              <a:t>理论研究：</a:t>
            </a:r>
            <a:r>
              <a:rPr lang="zh-CN" altLang="en-US" sz="1400" dirty="0">
                <a:solidFill>
                  <a:schemeClr val="tx1"/>
                </a:solidFill>
                <a:latin typeface="微软雅黑" panose="020B0503020204020204" charset="-122"/>
                <a:ea typeface="微软雅黑" panose="020B0503020204020204" charset="-122"/>
                <a:cs typeface="+mn-ea"/>
                <a:sym typeface="+mn-ea"/>
              </a:rPr>
              <a:t>公文写作理论研究迅猛发展，教材和专著不断出版。</a:t>
            </a:r>
            <a:endParaRPr lang="zh-CN" altLang="en-US" sz="1400" dirty="0">
              <a:solidFill>
                <a:schemeClr val="tx1"/>
              </a:solidFill>
              <a:latin typeface="微软雅黑" panose="020B0503020204020204" charset="-122"/>
              <a:ea typeface="微软雅黑" panose="020B0503020204020204" charset="-122"/>
              <a:cs typeface="+mn-ea"/>
              <a:sym typeface="+mn-ea"/>
            </a:endParaRPr>
          </a:p>
          <a:p>
            <a:pPr algn="just">
              <a:lnSpc>
                <a:spcPct val="150000"/>
              </a:lnSpc>
              <a:buClrTx/>
              <a:buSzTx/>
              <a:buNone/>
            </a:pPr>
            <a:r>
              <a:rPr lang="zh-CN" altLang="en-US" sz="1400" dirty="0">
                <a:solidFill>
                  <a:schemeClr val="tx1"/>
                </a:solidFill>
                <a:latin typeface="微软雅黑" panose="020B0503020204020204" charset="-122"/>
                <a:ea typeface="微软雅黑" panose="020B0503020204020204" charset="-122"/>
                <a:cs typeface="+mn-ea"/>
                <a:sym typeface="+mn-ea"/>
              </a:rPr>
              <a:t>电子公文研究：随着信息技术和计算机的普及，电子公文写作的理论研究开始出现。</a:t>
            </a:r>
            <a:endParaRPr lang="zh-CN" altLang="en-US" sz="1400" dirty="0">
              <a:solidFill>
                <a:schemeClr val="tx1"/>
              </a:solidFill>
              <a:latin typeface="微软雅黑" panose="020B0503020204020204" charset="-122"/>
              <a:ea typeface="微软雅黑" panose="020B0503020204020204" charset="-122"/>
              <a:cs typeface="+mn-ea"/>
              <a:sym typeface="+mn-ea"/>
            </a:endParaRPr>
          </a:p>
        </p:txBody>
      </p:sp>
      <p:sp>
        <p:nvSpPr>
          <p:cNvPr id="13" name="内容占位符 2"/>
          <p:cNvSpPr>
            <a:spLocks noGrp="1"/>
          </p:cNvSpPr>
          <p:nvPr>
            <p:custDataLst>
              <p:tags r:id="rId8"/>
            </p:custDataLst>
          </p:nvPr>
        </p:nvSpPr>
        <p:spPr>
          <a:xfrm>
            <a:off x="961390" y="865505"/>
            <a:ext cx="10800080" cy="1306830"/>
          </a:xfrm>
          <a:prstGeom prst="rect">
            <a:avLst/>
          </a:prstGeom>
        </p:spPr>
        <p:txBody>
          <a:bodyPr vert="horz" wrap="square" lIns="0" tIns="0" rIns="0" bIns="0" rtlCol="0">
            <a:normAutofit lnSpcReduction="1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rPr>
              <a:t>二）公文写作的学科化发展</a:t>
            </a:r>
            <a:endParaRPr lang="zh-CN" altLang="en-US" sz="2800" b="1">
              <a:solidFill>
                <a:schemeClr val="dk1"/>
              </a:solidFill>
              <a:latin typeface="微软雅黑" panose="020B0503020204020204" charset="-122"/>
              <a:ea typeface="微软雅黑" panose="020B0503020204020204" charset="-122"/>
            </a:endParaRPr>
          </a:p>
          <a:p>
            <a:pPr marL="0" indent="0">
              <a:buNone/>
            </a:pPr>
            <a:r>
              <a:rPr lang="en-US" altLang="zh-CN" sz="2800">
                <a:solidFill>
                  <a:schemeClr val="dk1"/>
                </a:solidFill>
              </a:rPr>
              <a:t>     </a:t>
            </a:r>
            <a:endParaRPr lang="en-US" altLang="zh-CN" sz="2800">
              <a:solidFill>
                <a:schemeClr val="dk1"/>
              </a:solidFill>
            </a:endParaRPr>
          </a:p>
        </p:txBody>
      </p:sp>
      <p:pic>
        <p:nvPicPr>
          <p:cNvPr id="29" name="https://img8.file.cache.docer.com/storage/1733140769326149900/73840323e92a4b5a5a0314abbb5cc465.png" descr="铅笔和尺子"/>
          <p:cNvPicPr>
            <a:picLocks noChangeAspect="1"/>
          </p:cNvPicPr>
          <p:nvPr/>
        </p:nvPicPr>
        <p:blipFill>
          <a:blip r:embed="rId9"/>
          <a:stretch>
            <a:fillRect/>
          </a:stretch>
        </p:blipFill>
        <p:spPr>
          <a:xfrm>
            <a:off x="10894060" y="5454015"/>
            <a:ext cx="976630" cy="1303655"/>
          </a:xfrm>
          <a:prstGeom prst="rect">
            <a:avLst/>
          </a:prstGeom>
        </p:spPr>
      </p:pic>
    </p:spTree>
    <p:custDataLst>
      <p:tags r:id="rId10"/>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7095" y="2352040"/>
            <a:ext cx="8093710"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通知是用于批转下级机关的公文，转发上级机关和不相隶属机关的公文，传达要求下级机关执行和有关单位周知或执行的事项的公文。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通知的概念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11" name="https://img8.file.cache.docer.com/storage/1731295058993991300/159e121538f731acd9b37772eb90b4a3.png" descr="卡通木制指示牌"/>
          <p:cNvPicPr>
            <a:picLocks noChangeAspect="1"/>
          </p:cNvPicPr>
          <p:nvPr/>
        </p:nvPicPr>
        <p:blipFill>
          <a:blip r:embed="rId3"/>
          <a:stretch>
            <a:fillRect/>
          </a:stretch>
        </p:blipFill>
        <p:spPr>
          <a:xfrm>
            <a:off x="9528175" y="4131945"/>
            <a:ext cx="2444115" cy="2431415"/>
          </a:xfrm>
          <a:prstGeom prst="rect">
            <a:avLst/>
          </a:prstGeom>
        </p:spPr>
      </p:pic>
    </p:spTree>
    <p:custDataLst>
      <p:tags r:id="rId4"/>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通知的种类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矩形: 圆角 2"/>
          <p:cNvSpPr/>
          <p:nvPr>
            <p:custDataLst>
              <p:tags r:id="rId3"/>
            </p:custDataLst>
          </p:nvPr>
        </p:nvSpPr>
        <p:spPr>
          <a:xfrm>
            <a:off x="5785778" y="1798320"/>
            <a:ext cx="4119566" cy="1675431"/>
          </a:xfrm>
          <a:prstGeom prst="roundRect">
            <a:avLst>
              <a:gd name="adj" fmla="val 14162"/>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4" name="椭圆 3"/>
          <p:cNvSpPr/>
          <p:nvPr>
            <p:custDataLst>
              <p:tags r:id="rId4"/>
            </p:custDataLst>
          </p:nvPr>
        </p:nvSpPr>
        <p:spPr>
          <a:xfrm>
            <a:off x="6002889" y="2021023"/>
            <a:ext cx="428376" cy="42837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5" name="矩形 4"/>
          <p:cNvSpPr/>
          <p:nvPr>
            <p:custDataLst>
              <p:tags r:id="rId5"/>
            </p:custDataLst>
          </p:nvPr>
        </p:nvSpPr>
        <p:spPr>
          <a:xfrm>
            <a:off x="6687468" y="2420840"/>
            <a:ext cx="2935783"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告知有关单位或人员需要周知或执行的事项。如设立或撤销机构、调整办公时间、</a:t>
            </a:r>
            <a:r>
              <a:rPr lang="en-US" altLang="zh-CN"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任免人员、召开会议等。</a:t>
            </a:r>
            <a:endPar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6"/>
            </p:custDataLst>
          </p:nvPr>
        </p:nvSpPr>
        <p:spPr>
          <a:xfrm>
            <a:off x="6687467" y="1940274"/>
            <a:ext cx="2935783" cy="364202"/>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周知性通知</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4" name="矩形: 圆角 13"/>
          <p:cNvSpPr/>
          <p:nvPr>
            <p:custDataLst>
              <p:tags r:id="rId7"/>
            </p:custDataLst>
          </p:nvPr>
        </p:nvSpPr>
        <p:spPr>
          <a:xfrm>
            <a:off x="5785778" y="3813270"/>
            <a:ext cx="4119566" cy="1675431"/>
          </a:xfrm>
          <a:prstGeom prst="roundRect">
            <a:avLst>
              <a:gd name="adj" fmla="val 12731"/>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8" name="椭圆 7"/>
          <p:cNvSpPr/>
          <p:nvPr>
            <p:custDataLst>
              <p:tags r:id="rId8"/>
            </p:custDataLst>
          </p:nvPr>
        </p:nvSpPr>
        <p:spPr>
          <a:xfrm>
            <a:off x="6002889" y="4035973"/>
            <a:ext cx="428376" cy="42837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04</a:t>
            </a:r>
            <a:endParaRPr lang="en-US" altLang="zh-CN" sz="2000" b="1">
              <a:solidFill>
                <a:schemeClr val="lt1">
                  <a:lumMod val="100000"/>
                </a:schemeClr>
              </a:solidFill>
              <a:latin typeface="+mn-ea"/>
              <a:cs typeface="+mn-ea"/>
            </a:endParaRPr>
          </a:p>
        </p:txBody>
      </p:sp>
      <p:sp>
        <p:nvSpPr>
          <p:cNvPr id="9" name="矩形 8"/>
          <p:cNvSpPr/>
          <p:nvPr>
            <p:custDataLst>
              <p:tags r:id="rId9"/>
            </p:custDataLst>
          </p:nvPr>
        </p:nvSpPr>
        <p:spPr>
          <a:xfrm>
            <a:off x="6687468" y="4435790"/>
            <a:ext cx="2935783"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a:ln>
                  <a:noFill/>
                  <a:prstDash val="sysDot"/>
                </a:ln>
                <a:solidFill>
                  <a:schemeClr val="dk1">
                    <a:lumMod val="85000"/>
                    <a:lumOff val="15000"/>
                  </a:schemeClr>
                </a:solidFill>
                <a:latin typeface="微软雅黑" panose="020B0503020204020204" charset="-122"/>
                <a:ea typeface="微软雅黑" panose="020B0503020204020204" charset="-122"/>
                <a:cs typeface="+mn-ea"/>
              </a:rPr>
              <a:t>用于批转下级机关的公文或转发上级机关和不相隶属的机关的公文。</a:t>
            </a:r>
            <a:endParaRPr lang="zh-CN" altLang="en-US" sz="140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0" name="矩形 9"/>
          <p:cNvSpPr/>
          <p:nvPr>
            <p:custDataLst>
              <p:tags r:id="rId10"/>
            </p:custDataLst>
          </p:nvPr>
        </p:nvSpPr>
        <p:spPr>
          <a:xfrm>
            <a:off x="6687467" y="3955224"/>
            <a:ext cx="2935783" cy="364202"/>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批转、转发性通知</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26" name="矩形: 圆角 25"/>
          <p:cNvSpPr/>
          <p:nvPr>
            <p:custDataLst>
              <p:tags r:id="rId11"/>
            </p:custDataLst>
          </p:nvPr>
        </p:nvSpPr>
        <p:spPr>
          <a:xfrm>
            <a:off x="1335760" y="1798320"/>
            <a:ext cx="4119566" cy="1675431"/>
          </a:xfrm>
          <a:prstGeom prst="roundRect">
            <a:avLst>
              <a:gd name="adj" fmla="val 13447"/>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1" name="椭圆 10"/>
          <p:cNvSpPr/>
          <p:nvPr>
            <p:custDataLst>
              <p:tags r:id="rId12"/>
            </p:custDataLst>
          </p:nvPr>
        </p:nvSpPr>
        <p:spPr>
          <a:xfrm>
            <a:off x="1552367" y="2021023"/>
            <a:ext cx="428375" cy="42837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3" name="矩形 12"/>
          <p:cNvSpPr/>
          <p:nvPr>
            <p:custDataLst>
              <p:tags r:id="rId13"/>
            </p:custDataLst>
          </p:nvPr>
        </p:nvSpPr>
        <p:spPr>
          <a:xfrm>
            <a:off x="2236947" y="2420840"/>
            <a:ext cx="2935782"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mn-ea"/>
              </a:rPr>
              <a:t>用于向下级机关布置工作事项，指示工作方法、步骤。</a:t>
            </a:r>
            <a:endPar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custDataLst>
              <p:tags r:id="rId14"/>
            </p:custDataLst>
          </p:nvPr>
        </p:nvSpPr>
        <p:spPr>
          <a:xfrm>
            <a:off x="2236947" y="1940274"/>
            <a:ext cx="2928730" cy="364202"/>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指示性通知</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2" name="矩形: 圆角 30"/>
          <p:cNvSpPr/>
          <p:nvPr>
            <p:custDataLst>
              <p:tags r:id="rId15"/>
            </p:custDataLst>
          </p:nvPr>
        </p:nvSpPr>
        <p:spPr>
          <a:xfrm>
            <a:off x="1335760" y="3813270"/>
            <a:ext cx="4119566" cy="1675431"/>
          </a:xfrm>
          <a:prstGeom prst="roundRect">
            <a:avLst>
              <a:gd name="adj" fmla="val 13089"/>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9" name="椭圆 18"/>
          <p:cNvSpPr/>
          <p:nvPr>
            <p:custDataLst>
              <p:tags r:id="rId16"/>
            </p:custDataLst>
          </p:nvPr>
        </p:nvSpPr>
        <p:spPr>
          <a:xfrm>
            <a:off x="1552367" y="4035973"/>
            <a:ext cx="428375" cy="42837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000" b="1">
                <a:solidFill>
                  <a:schemeClr val="lt1">
                    <a:lumMod val="100000"/>
                  </a:schemeClr>
                </a:solidFill>
                <a:latin typeface="+mn-ea"/>
                <a:cs typeface="+mn-ea"/>
              </a:rPr>
              <a:t>03</a:t>
            </a:r>
            <a:endParaRPr lang="en-US" altLang="zh-CN" sz="2000" b="1">
              <a:solidFill>
                <a:schemeClr val="lt1">
                  <a:lumMod val="100000"/>
                </a:schemeClr>
              </a:solidFill>
              <a:latin typeface="+mn-ea"/>
              <a:cs typeface="+mn-ea"/>
            </a:endParaRPr>
          </a:p>
        </p:txBody>
      </p:sp>
      <p:sp>
        <p:nvSpPr>
          <p:cNvPr id="20" name="矩形 19"/>
          <p:cNvSpPr/>
          <p:nvPr>
            <p:custDataLst>
              <p:tags r:id="rId17"/>
            </p:custDataLst>
          </p:nvPr>
        </p:nvSpPr>
        <p:spPr>
          <a:xfrm>
            <a:off x="2236947" y="4435790"/>
            <a:ext cx="2935782" cy="90521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用于颁布</a:t>
            </a:r>
            <a:r>
              <a:rPr lang="en-US" altLang="zh-CN"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颁发</a:t>
            </a:r>
            <a:r>
              <a:rPr lang="en-US" altLang="zh-CN"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法律法规和规章等。</a:t>
            </a:r>
            <a:endParaRPr lang="zh-CN" altLang="en-US" sz="1400" dirty="0">
              <a:ln>
                <a:noFill/>
                <a:prstDash val="sysDot"/>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8"/>
            </p:custDataLst>
          </p:nvPr>
        </p:nvSpPr>
        <p:spPr>
          <a:xfrm>
            <a:off x="2236947" y="3955224"/>
            <a:ext cx="2928730" cy="364202"/>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颁布性通知</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Tree>
    <p:custDataLst>
      <p:tags r:id="rId19"/>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
          <p:cNvSpPr txBox="1">
            <a:spLocks noChangeArrowheads="1"/>
          </p:cNvSpPr>
          <p:nvPr/>
        </p:nvSpPr>
        <p:spPr bwMode="auto">
          <a:xfrm>
            <a:off x="882650" y="1557020"/>
            <a:ext cx="10558145" cy="4246245"/>
          </a:xfrm>
          <a:prstGeom prst="rect">
            <a:avLst/>
          </a:prstGeom>
          <a:noFill/>
          <a:ln>
            <a:noFill/>
          </a:ln>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学校公布修订后的考勤管理规定。</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教务处对全校任课老师开展教学能力大赛软件操作培训，此事需告知各学院。</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学校表彰王仁刚拾金不昧的精神。</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学校公布</a:t>
            </a: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2024</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年奖学金获得者名单。</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经研究，学校发文任命校长助理人选。</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学校转发省教育厅的文件。</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学校召开全体教职工大会。</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××市交通管理局告知全体市民，</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路进行提升改造，需对该路段进行交通管制。</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 name="流程图: 数据 3"/>
          <p:cNvSpPr/>
          <p:nvPr/>
        </p:nvSpPr>
        <p:spPr>
          <a:xfrm>
            <a:off x="5162868" y="1634490"/>
            <a:ext cx="1154113"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流程图: 数据 7"/>
          <p:cNvSpPr/>
          <p:nvPr/>
        </p:nvSpPr>
        <p:spPr>
          <a:xfrm>
            <a:off x="5077778" y="2549208"/>
            <a:ext cx="1485900"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不可以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0" name="流程图: 数据 9"/>
          <p:cNvSpPr/>
          <p:nvPr/>
        </p:nvSpPr>
        <p:spPr>
          <a:xfrm>
            <a:off x="10165398" y="4869498"/>
            <a:ext cx="1584325"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不可以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流程图: 数据 1"/>
          <p:cNvSpPr/>
          <p:nvPr/>
        </p:nvSpPr>
        <p:spPr>
          <a:xfrm>
            <a:off x="9927590" y="2126933"/>
            <a:ext cx="1152525"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2" name="流程图: 数据 11"/>
          <p:cNvSpPr/>
          <p:nvPr/>
        </p:nvSpPr>
        <p:spPr>
          <a:xfrm>
            <a:off x="5243830" y="2997518"/>
            <a:ext cx="1154113"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流程图: 数据 12"/>
          <p:cNvSpPr/>
          <p:nvPr/>
        </p:nvSpPr>
        <p:spPr>
          <a:xfrm>
            <a:off x="5449570" y="3428683"/>
            <a:ext cx="1154113"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4" name="流程图: 数据 13"/>
          <p:cNvSpPr/>
          <p:nvPr/>
        </p:nvSpPr>
        <p:spPr>
          <a:xfrm>
            <a:off x="4295140" y="3963988"/>
            <a:ext cx="1154113"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5" name="流程图: 数据 14"/>
          <p:cNvSpPr/>
          <p:nvPr/>
        </p:nvSpPr>
        <p:spPr>
          <a:xfrm>
            <a:off x="4294823" y="4428808"/>
            <a:ext cx="1154113" cy="287338"/>
          </a:xfrm>
          <a:prstGeom prst="flowChartInputOutpu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可以</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7" name="标题 16"/>
          <p:cNvSpPr>
            <a:spLocks noGrp="1"/>
          </p:cNvSpPr>
          <p:nvPr>
            <p:custDataLst>
              <p:tags r:id="rId1"/>
            </p:custDataLst>
          </p:nvPr>
        </p:nvSpPr>
        <p:spPr>
          <a:xfrm>
            <a:off x="193675" y="-4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882650" y="826770"/>
            <a:ext cx="6096000" cy="47053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altLang="en-US" sz="2000"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下列情形可以使用通知行文吗？</a:t>
            </a:r>
            <a:endParaRPr lang="zh-CN" altLang="en-US" sz="2000" b="1" kern="100" noProof="0" dirty="0">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ircle(in)">
                                      <p:cBhvr>
                                        <p:cTn id="37" dur="2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2" grpId="0" animBg="1"/>
      <p:bldP spid="12" grpId="0" animBg="1"/>
      <p:bldP spid="13" grpId="0" animBg="1"/>
      <p:bldP spid="14" grpId="0" animBg="1"/>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97853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3"/>
            </p:custDataLst>
          </p:nvPr>
        </p:nvSpPr>
        <p:spPr>
          <a:xfrm>
            <a:off x="8063224"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FFFFFF"/>
                </a:solidFill>
                <a:latin typeface="微软雅黑" panose="020B0503020204020204" charset="-122"/>
                <a:ea typeface="微软雅黑" panose="020B0503020204020204" charset="-122"/>
              </a:rPr>
              <a:t>落款</a:t>
            </a:r>
            <a:endParaRPr lang="zh-CN"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8378614"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7782745" y="2012140"/>
            <a:ext cx="2834570" cy="283457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58483" y="2012140"/>
            <a:ext cx="2834570" cy="283457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2" name="椭圆 11"/>
          <p:cNvSpPr/>
          <p:nvPr>
            <p:custDataLst>
              <p:tags r:id="rId7"/>
            </p:custDataLst>
          </p:nvPr>
        </p:nvSpPr>
        <p:spPr>
          <a:xfrm>
            <a:off x="6000943"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13" name="椭圆 12"/>
          <p:cNvSpPr/>
          <p:nvPr>
            <p:custDataLst>
              <p:tags r:id="rId8"/>
            </p:custDataLst>
          </p:nvPr>
        </p:nvSpPr>
        <p:spPr>
          <a:xfrm>
            <a:off x="6315567"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938662"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主送机关</a:t>
            </a:r>
            <a:endParaRPr lang="zh-CN" altLang="en-US" sz="2400">
              <a:solidFill>
                <a:srgbClr val="FFFFFF"/>
              </a:solidFill>
              <a:latin typeface="微软雅黑" panose="020B0503020204020204" charset="-122"/>
              <a:ea typeface="微软雅黑" panose="020B0503020204020204" charset="-122"/>
            </a:endParaRPr>
          </a:p>
        </p:txBody>
      </p:sp>
      <p:sp>
        <p:nvSpPr>
          <p:cNvPr id="15" name="椭圆 14"/>
          <p:cNvSpPr/>
          <p:nvPr>
            <p:custDataLst>
              <p:tags r:id="rId10"/>
            </p:custDataLst>
          </p:nvPr>
        </p:nvSpPr>
        <p:spPr>
          <a:xfrm>
            <a:off x="4253286"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11"/>
            </p:custDataLst>
          </p:nvPr>
        </p:nvSpPr>
        <p:spPr>
          <a:xfrm>
            <a:off x="1876381"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7" name="椭圆 16"/>
          <p:cNvSpPr/>
          <p:nvPr>
            <p:custDataLst>
              <p:tags r:id="rId12"/>
            </p:custDataLst>
          </p:nvPr>
        </p:nvSpPr>
        <p:spPr>
          <a:xfrm>
            <a:off x="2191005"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851535" y="2020570"/>
            <a:ext cx="8407400" cy="3599815"/>
          </a:xfrm>
          <a:prstGeom prst="rect">
            <a:avLst/>
          </a:prstGeom>
          <a:noFill/>
        </p:spPr>
        <p:txBody>
          <a:bodyPr wrap="square" rtlCol="0" anchor="t">
            <a:sp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如果通知发文范围很小，内容简单，甚至张贴都可以，标题可以只写文种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通知</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二字。</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851535" y="2020570"/>
            <a:ext cx="8407400" cy="3784600"/>
          </a:xfrm>
          <a:prstGeom prst="rect">
            <a:avLst/>
          </a:prstGeom>
          <a:noFill/>
        </p:spPr>
        <p:txBody>
          <a:bodyPr wrap="square" rtlCol="0" anchor="t">
            <a:spAutoFit/>
          </a:bodyPr>
          <a:p>
            <a:pPr marL="0" indent="0" algn="just">
              <a:lnSpc>
                <a:spcPct val="15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主送机关</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通过文件传递渠道发出的通知必须写明主送机关。主送机关单一或不超过三个时应直接书写或依次排序。</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spcBef>
                <a:spcPct val="0"/>
              </a:spcBef>
              <a:spcAft>
                <a:spcPct val="0"/>
              </a:spcAft>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主送机关较多，属于普发性文件时，应采取抽象、概括的写法，</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并用顿号和逗号区别主送机关的类别。</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620395" y="1823085"/>
            <a:ext cx="8407400" cy="3700145"/>
          </a:xfrm>
          <a:prstGeom prst="rect">
            <a:avLst/>
          </a:prstGeom>
          <a:noFill/>
        </p:spPr>
        <p:txBody>
          <a:bodyPr wrap="square" rtlCol="0" anchor="t">
            <a:noAutofit/>
          </a:bodyPr>
          <a:p>
            <a:pPr indent="0" algn="just" fontAlgn="auto">
              <a:lnSpc>
                <a:spcPts val="3500"/>
              </a:lnSpc>
              <a:spcBef>
                <a:spcPct val="0"/>
              </a:spcBef>
              <a:spcAft>
                <a:spcPct val="0"/>
              </a:spcAft>
            </a:pPr>
            <a:r>
              <a:rPr lang="en-US" altLang="zh-CN" sz="2400" b="1" dirty="0">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2400" b="1" dirty="0">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2400" b="1" dirty="0">
              <a:solidFill>
                <a:srgbClr val="00B0F0"/>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指示性通知与周知性通知</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缘由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事项</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结尾</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颁布、批转、转发性通知</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简短地说明所颁布或转发的公文的制发机关、制发</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批准、生效</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日期与公文标题以及颁布、批转或转发的目的、意义与要求等。被颁布、批转或转发的公文均为通知的附件</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fontAlgn="auto">
              <a:lnSpc>
                <a:spcPts val="32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通知的文体结构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521675" y="191996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4" name="文本框 3"/>
          <p:cNvSpPr txBox="1"/>
          <p:nvPr/>
        </p:nvSpPr>
        <p:spPr>
          <a:xfrm>
            <a:off x="729615" y="1920240"/>
            <a:ext cx="8407400" cy="3700145"/>
          </a:xfrm>
          <a:prstGeom prst="rect">
            <a:avLst/>
          </a:prstGeom>
          <a:noFill/>
        </p:spPr>
        <p:txBody>
          <a:bodyPr wrap="square" rtlCol="0" anchor="t">
            <a:noAutofit/>
          </a:bodyPr>
          <a:p>
            <a:pPr indent="0" algn="just" fontAlgn="auto">
              <a:lnSpc>
                <a:spcPts val="35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ts val="3500"/>
              </a:lnSpc>
              <a:spcBef>
                <a:spcPts val="0"/>
              </a:spcBef>
              <a:spcAft>
                <a:spcPts val="0"/>
              </a:spcAft>
              <a:buSzPct val="100000"/>
            </a:pPr>
            <a:endParaRPr lang="zh-CN" altLang="en-US" sz="2400" b="1">
              <a:solidFill>
                <a:srgbClr val="00B0F0"/>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在正文右下角写明发文机关名称。在发文机关名称之下写上成文日期。</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fontAlgn="auto">
              <a:lnSpc>
                <a:spcPts val="3200"/>
              </a:lnSpc>
              <a:spcBef>
                <a:spcPts val="0"/>
              </a:spcBef>
              <a:spcAft>
                <a:spcPts val="0"/>
              </a:spcAft>
              <a:buSzPct val="100000"/>
            </a:pPr>
            <a:endParaRPr lang="zh-CN" altLang="en-US" sz="2400" b="1" kern="10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447530" y="2020570"/>
            <a:ext cx="2637155" cy="2975610"/>
          </a:xfrm>
          <a:prstGeom prst="rect">
            <a:avLst/>
          </a:prstGeom>
        </p:spPr>
      </p:pic>
    </p:spTree>
    <p:custDataLst>
      <p:tags r:id="rId4"/>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通知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知的写作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矩形: 圆角 25"/>
          <p:cNvSpPr/>
          <p:nvPr>
            <p:custDataLst>
              <p:tags r:id="rId3"/>
            </p:custDataLst>
          </p:nvPr>
        </p:nvSpPr>
        <p:spPr>
          <a:xfrm>
            <a:off x="874395" y="1635760"/>
            <a:ext cx="1080897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16" name="椭圆 15"/>
          <p:cNvSpPr/>
          <p:nvPr>
            <p:custDataLst>
              <p:tags r:id="rId4"/>
            </p:custDataLst>
          </p:nvPr>
        </p:nvSpPr>
        <p:spPr>
          <a:xfrm>
            <a:off x="1263650" y="2038350"/>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7" name="矩形 16"/>
          <p:cNvSpPr/>
          <p:nvPr>
            <p:custDataLst>
              <p:tags r:id="rId5"/>
            </p:custDataLst>
          </p:nvPr>
        </p:nvSpPr>
        <p:spPr>
          <a:xfrm>
            <a:off x="2145030" y="2213610"/>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不同种类的通知在语言表达上有着不同的要求，因此通知的语言要准确得当。还要注意规范使用不同种类的通知。例如，批转性的通知不能写成转发性的通知。</a:t>
            </a:r>
            <a:endPar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6"/>
            </p:custDataLst>
          </p:nvPr>
        </p:nvSpPr>
        <p:spPr>
          <a:xfrm>
            <a:off x="2145030" y="1686560"/>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dirty="0">
                <a:solidFill>
                  <a:schemeClr val="dk1">
                    <a:lumMod val="100000"/>
                  </a:schemeClr>
                </a:solidFill>
                <a:latin typeface="微软雅黑" panose="020B0503020204020204" charset="-122"/>
                <a:ea typeface="微软雅黑" panose="020B0503020204020204" charset="-122"/>
                <a:cs typeface="+mn-ea"/>
              </a:rPr>
              <a:t>语言得当，格式正确</a:t>
            </a:r>
            <a:endParaRPr lang="zh-CN" altLang="en-US" b="1" dirty="0">
              <a:solidFill>
                <a:schemeClr val="dk1">
                  <a:lumMod val="100000"/>
                </a:schemeClr>
              </a:solidFill>
              <a:latin typeface="微软雅黑" panose="020B0503020204020204" charset="-122"/>
              <a:ea typeface="微软雅黑" panose="020B0503020204020204" charset="-122"/>
              <a:cs typeface="+mn-ea"/>
            </a:endParaRPr>
          </a:p>
        </p:txBody>
      </p:sp>
      <p:sp>
        <p:nvSpPr>
          <p:cNvPr id="19" name="矩形: 圆角 30"/>
          <p:cNvSpPr/>
          <p:nvPr>
            <p:custDataLst>
              <p:tags r:id="rId7"/>
            </p:custDataLst>
          </p:nvPr>
        </p:nvSpPr>
        <p:spPr>
          <a:xfrm>
            <a:off x="874395" y="3260725"/>
            <a:ext cx="10810800" cy="1398905"/>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20" name="椭圆 19"/>
          <p:cNvSpPr/>
          <p:nvPr>
            <p:custDataLst>
              <p:tags r:id="rId8"/>
            </p:custDataLst>
          </p:nvPr>
        </p:nvSpPr>
        <p:spPr>
          <a:xfrm>
            <a:off x="1263650" y="3663315"/>
            <a:ext cx="593725" cy="5937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21" name="矩形 20"/>
          <p:cNvSpPr/>
          <p:nvPr>
            <p:custDataLst>
              <p:tags r:id="rId9"/>
            </p:custDataLst>
          </p:nvPr>
        </p:nvSpPr>
        <p:spPr>
          <a:xfrm>
            <a:off x="2145030" y="3829685"/>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mn-ea"/>
              </a:rPr>
              <a:t>通知内容较多时，要重点突出，条理清晰，可采用条款式行文。</a:t>
            </a:r>
            <a:endParaRPr lang="zh-CN" altLang="en-US" sz="160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2" name="矩形 21"/>
          <p:cNvSpPr/>
          <p:nvPr>
            <p:custDataLst>
              <p:tags r:id="rId10"/>
            </p:custDataLst>
          </p:nvPr>
        </p:nvSpPr>
        <p:spPr>
          <a:xfrm>
            <a:off x="2145030" y="3302635"/>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重点突出，条理清晰</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
        <p:nvSpPr>
          <p:cNvPr id="36" name="矩形: 圆角 35"/>
          <p:cNvSpPr/>
          <p:nvPr>
            <p:custDataLst>
              <p:tags r:id="rId11"/>
            </p:custDataLst>
          </p:nvPr>
        </p:nvSpPr>
        <p:spPr>
          <a:xfrm>
            <a:off x="874395" y="4885690"/>
            <a:ext cx="10810800" cy="139890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23" name="椭圆 22"/>
          <p:cNvSpPr/>
          <p:nvPr>
            <p:custDataLst>
              <p:tags r:id="rId12"/>
            </p:custDataLst>
          </p:nvPr>
        </p:nvSpPr>
        <p:spPr>
          <a:xfrm>
            <a:off x="1263650" y="5288280"/>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24" name="矩形 23"/>
          <p:cNvSpPr/>
          <p:nvPr>
            <p:custDataLst>
              <p:tags r:id="rId13"/>
            </p:custDataLst>
          </p:nvPr>
        </p:nvSpPr>
        <p:spPr>
          <a:xfrm>
            <a:off x="2145030" y="5463540"/>
            <a:ext cx="9004300" cy="7346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通知事项必须清楚明确，要明白无误地提出工作的任务和要求，切忌泛泛而言，让人不得要领。</a:t>
            </a: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custDataLst>
              <p:tags r:id="rId14"/>
            </p:custDataLst>
          </p:nvPr>
        </p:nvSpPr>
        <p:spPr>
          <a:xfrm>
            <a:off x="2145030" y="4936490"/>
            <a:ext cx="9004300" cy="459105"/>
          </a:xfrm>
          <a:prstGeom prst="rect">
            <a:avLst/>
          </a:prstGeom>
          <a:noFill/>
        </p:spPr>
        <p:txBody>
          <a:bodyPr wrap="square" lIns="0" tIns="0" rIns="0" bIns="0" rtlCol="0" anchor="b" anchorCtr="0">
            <a:noAutofit/>
          </a:bodyPr>
          <a:p>
            <a:pPr>
              <a:spcBef>
                <a:spcPct val="0"/>
              </a:spcBef>
              <a:spcAft>
                <a:spcPct val="0"/>
              </a:spcAft>
            </a:pPr>
            <a:r>
              <a:rPr lang="zh-CN" altLang="en-US" b="1">
                <a:solidFill>
                  <a:schemeClr val="dk1">
                    <a:lumMod val="100000"/>
                  </a:schemeClr>
                </a:solidFill>
                <a:latin typeface="微软雅黑" panose="020B0503020204020204" charset="-122"/>
                <a:ea typeface="微软雅黑" panose="020B0503020204020204" charset="-122"/>
                <a:cs typeface="+mn-ea"/>
              </a:rPr>
              <a:t>内容明确，主题集中</a:t>
            </a:r>
            <a:endParaRPr lang="zh-CN" altLang="en-US" b="1">
              <a:solidFill>
                <a:schemeClr val="dk1">
                  <a:lumMod val="100000"/>
                </a:schemeClr>
              </a:solidFill>
              <a:latin typeface="微软雅黑" panose="020B0503020204020204" charset="-122"/>
              <a:ea typeface="微软雅黑" panose="020B0503020204020204" charset="-122"/>
              <a:cs typeface="+mn-ea"/>
            </a:endParaRPr>
          </a:p>
        </p:txBody>
      </p:sp>
    </p:spTree>
    <p:custDataLst>
      <p:tags r:id="rId15"/>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718185" y="230505"/>
            <a:ext cx="10196195" cy="6413500"/>
          </a:xfrm>
          <a:prstGeom prst="rect">
            <a:avLst/>
          </a:prstGeom>
          <a:noFill/>
          <a:ln w="9525">
            <a:noFill/>
          </a:ln>
        </p:spPr>
      </p:pic>
      <p:sp>
        <p:nvSpPr>
          <p:cNvPr id="3" name="文本框 2"/>
          <p:cNvSpPr txBox="1"/>
          <p:nvPr/>
        </p:nvSpPr>
        <p:spPr>
          <a:xfrm>
            <a:off x="523240" y="133985"/>
            <a:ext cx="1298575" cy="401320"/>
          </a:xfrm>
          <a:prstGeom prst="rect">
            <a:avLst/>
          </a:prstGeom>
          <a:noFill/>
        </p:spPr>
        <p:txBody>
          <a:bodyPr wrap="square" rtlCol="0">
            <a:noAutofit/>
          </a:bodyPr>
          <a:p>
            <a:pPr algn="l">
              <a:lnSpc>
                <a:spcPct val="140000"/>
              </a:lnSpc>
            </a:pPr>
            <a:r>
              <a:rPr lang="zh-CN" altLang="en-US"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公文的概念与</a:t>
            </a:r>
            <a:r>
              <a:rPr lang="zh-CN" altLang="en-US" dirty="0">
                <a:solidFill>
                  <a:schemeClr val="tx1"/>
                </a:solidFill>
                <a:latin typeface="微软雅黑" panose="020B0503020204020204" charset="-122"/>
                <a:ea typeface="微软雅黑" panose="020B0503020204020204" charset="-122"/>
                <a:sym typeface="+mn-ea"/>
              </a:rPr>
              <a:t>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3" name="内容占位符 2"/>
          <p:cNvSpPr>
            <a:spLocks noGrp="1"/>
          </p:cNvSpPr>
          <p:nvPr>
            <p:custDataLst>
              <p:tags r:id="rId2"/>
            </p:custDataLst>
          </p:nvPr>
        </p:nvSpPr>
        <p:spPr>
          <a:xfrm>
            <a:off x="961390" y="865505"/>
            <a:ext cx="10800080" cy="130683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一）公文的概念</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40130" y="1790700"/>
            <a:ext cx="8486140" cy="2968625"/>
          </a:xfrm>
          <a:prstGeom prst="rect">
            <a:avLst/>
          </a:prstGeom>
        </p:spPr>
        <p:txBody>
          <a:bodyPr wrap="square">
            <a:spAutoFit/>
          </a:bodyPr>
          <a:p>
            <a:pPr marL="0" indent="200025" algn="l" defTabSz="266700" eaLnBrk="0" fontAlgn="base">
              <a:lnSpc>
                <a:spcPct val="130000"/>
              </a:lnSpc>
              <a:spcBef>
                <a:spcPts val="700"/>
              </a:spcBef>
              <a:spcAft>
                <a:spcPct val="0"/>
              </a:spcAft>
            </a:pPr>
            <a:r>
              <a:rPr lang="en-US" altLang="zh-CN" sz="1600">
                <a:solidFill>
                  <a:srgbClr val="000000"/>
                </a:solidFill>
                <a:latin typeface="宋体" panose="02010600030101010101" pitchFamily="2" charset="-122"/>
                <a:ea typeface="宋体" panose="02010600030101010101" pitchFamily="2" charset="-122"/>
              </a:rPr>
              <a:t> </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党政机关公文处理工作条例</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中办发〔</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2012</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14</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号，以下简称</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条例</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第三条规定：</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党政机关公文是党政机关实施领导、履行职能、处理公务的具有特定效力和规范体式的文书，是传达贯彻党和国家的方针政策，公布法规和规章，指导、布置和商洽工作，</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请示和答复问题，报告、通报和交流情况等的重要工具。”</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3"/>
          <a:stretch>
            <a:fillRect/>
          </a:stretch>
        </p:blipFill>
        <p:spPr>
          <a:xfrm>
            <a:off x="10116185" y="3114675"/>
            <a:ext cx="1645285" cy="3194050"/>
          </a:xfrm>
          <a:prstGeom prst="rect">
            <a:avLst/>
          </a:prstGeom>
        </p:spPr>
      </p:pic>
    </p:spTree>
    <p:custDataLst>
      <p:tags r:id="rId4"/>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Box 1"/>
          <p:cNvSpPr txBox="1">
            <a:spLocks noChangeArrowheads="1"/>
          </p:cNvSpPr>
          <p:nvPr/>
        </p:nvSpPr>
        <p:spPr bwMode="auto">
          <a:xfrm>
            <a:off x="367665" y="499110"/>
            <a:ext cx="11581765" cy="6249670"/>
          </a:xfrm>
          <a:prstGeom prst="rect">
            <a:avLst/>
          </a:prstGeom>
          <a:solidFill>
            <a:schemeClr val="bg2"/>
          </a:solidFill>
          <a:ln>
            <a:noFill/>
          </a:ln>
        </p:spPr>
        <p:txBody>
          <a:bodyPr wrap="square">
            <a:spAutoFit/>
          </a:bodyPr>
          <a:lstStyle/>
          <a:p>
            <a:pPr marR="0" algn="ctr" defTabSz="914400">
              <a:buClrTx/>
              <a:buSzTx/>
              <a:buFont typeface="Arial" panose="020B0604020202020204" pitchFamily="34" charset="0"/>
              <a:buNone/>
              <a:defRPr/>
            </a:pPr>
            <a:r>
              <a:rPr kumimoji="0" lang="en-US" altLang="zh-CN" b="1" kern="1200" cap="none" spc="0" normalizeH="0" baseline="0" noProof="0" dirty="0">
                <a:latin typeface="微软雅黑" panose="020B0503020204020204" charset="-122"/>
                <a:ea typeface="微软雅黑" panose="020B0503020204020204" charset="-122"/>
                <a:cs typeface="微软雅黑" panose="020B0503020204020204" charset="-122"/>
              </a:rPr>
              <a:t>市场监管总局关于进一步加强电梯等特种设备安全工作的通知</a:t>
            </a:r>
            <a:endParaRPr kumimoji="0" lang="en-US" altLang="zh-CN" b="1"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algn="l" defTabSz="914400">
              <a:buClrTx/>
              <a:buSzTx/>
              <a:buFont typeface="Arial" panose="020B0604020202020204" pitchFamily="34" charset="0"/>
              <a:buNone/>
              <a:defRPr/>
            </a:pPr>
            <a:endParaRPr kumimoji="0" lang="en-US" altLang="zh-CN" b="1"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各省、自治区、直辖市和新疆生产建设兵团市场监管局（厅、委）：</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      近期，福建省厦门市发生“纸片人”维保电梯事件，上海市发生自动人行道伤人事故，深圳市公布欢乐谷“10·27”过山车碰撞事故调查报告，引起社会广泛关注。为强化隐患排查治理，有效遏制电梯等特种设备事故发生，保障人民群众生命财产安全，现就有关事项通知如下。</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rPr>
              <a:t>       一、全力保障电梯安全可靠运行</a:t>
            </a:r>
            <a:endPar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rPr>
              <a:t>     </a:t>
            </a: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一）落实安全管理和技术保障措施。督促电梯使用单位加强电梯使用管理，对于自动扶梯和自动人行道，每日开启时进行试运行，并对设备安全状态进行检查确认；设备运行时进行定期巡检，发现问题及时处理。督促电梯维保单位严格按照《电梯维护保养规则》（TSG T5002—2017）和电梯安装使用维护说明书的相应要求，做好电梯各部位、各组件的检查、调整、润滑、更换等维护保养工作；重点关注梯级或者踏板安装是否牢固，有无失效、缺失、松动等现象，梯级或者踏板及其缺失、下陷保护等装置（功能）是否正常，扶手带运行速度、扶手带速度监控系统是否正常等。督促检验机构、检测单位检验检测时对上述相关部件和保护功能进行检查、确认，发现问题和隐患的，提出明确整改要求，及时消除事故隐患。</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    （二）提升安全技防能力水平。</a:t>
            </a:r>
            <a:r>
              <a:rPr kumimoji="0" lang="zh-CN" altLang="en-US" sz="1600" kern="1200" cap="none" spc="0" normalizeH="0" baseline="0" noProof="0" dirty="0">
                <a:latin typeface="微软雅黑" panose="020B0503020204020204" charset="-122"/>
                <a:ea typeface="微软雅黑" panose="020B0503020204020204" charset="-122"/>
                <a:cs typeface="微软雅黑" panose="020B0503020204020204" charset="-122"/>
              </a:rPr>
              <a:t>（略）</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    （三）强化社会监督与共治。</a:t>
            </a:r>
            <a:r>
              <a:rPr lang="zh-CN" altLang="en-US" sz="1600" noProof="0" dirty="0">
                <a:latin typeface="微软雅黑" panose="020B0503020204020204" charset="-122"/>
                <a:ea typeface="微软雅黑" panose="020B0503020204020204" charset="-122"/>
                <a:cs typeface="微软雅黑" panose="020B0503020204020204" charset="-122"/>
                <a:sym typeface="+mn-ea"/>
              </a:rPr>
              <a:t>（略）</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rPr>
              <a:t>      二、持续开展高风险大型游乐设施隐患排查整治</a:t>
            </a:r>
            <a:r>
              <a:rPr lang="zh-CN" altLang="en-US" sz="1600" b="1" noProof="0" dirty="0">
                <a:latin typeface="微软雅黑" panose="020B0503020204020204" charset="-122"/>
                <a:ea typeface="微软雅黑" panose="020B0503020204020204" charset="-122"/>
                <a:cs typeface="微软雅黑" panose="020B0503020204020204" charset="-122"/>
                <a:sym typeface="+mn-ea"/>
              </a:rPr>
              <a:t>（略）</a:t>
            </a:r>
            <a:endPar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rPr>
              <a:t>      三、加强景区客运索道和非公路用旅游观光车辆安全风险防范</a:t>
            </a:r>
            <a:r>
              <a:rPr lang="zh-CN" altLang="en-US" sz="1600" b="1" noProof="0" dirty="0">
                <a:latin typeface="微软雅黑" panose="020B0503020204020204" charset="-122"/>
                <a:ea typeface="微软雅黑" panose="020B0503020204020204" charset="-122"/>
                <a:cs typeface="微软雅黑" panose="020B0503020204020204" charset="-122"/>
                <a:sym typeface="+mn-ea"/>
              </a:rPr>
              <a:t>（略）</a:t>
            </a:r>
            <a:endPar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rPr>
              <a:t>      </a:t>
            </a: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各地工作中遇到的问题，请及时报总局特种设备局。</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b="1" kern="1200" cap="none" spc="0" normalizeH="0" baseline="0" noProof="0" dirty="0">
                <a:latin typeface="微软雅黑" panose="020B0503020204020204" charset="-122"/>
                <a:ea typeface="微软雅黑" panose="020B0503020204020204" charset="-122"/>
                <a:cs typeface="微软雅黑" panose="020B0503020204020204" charset="-122"/>
              </a:rPr>
              <a:t>                                                                                                                                                            </a:t>
            </a: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市场监管总局</a:t>
            </a:r>
            <a:endPar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a:p>
            <a:pPr marR="0" indent="0" algn="l" defTabSz="914400" fontAlgn="auto">
              <a:lnSpc>
                <a:spcPts val="2300"/>
              </a:lnSpc>
              <a:buClrTx/>
              <a:buSzTx/>
              <a:buFont typeface="Arial" panose="020B0604020202020204" pitchFamily="34" charset="0"/>
              <a:buNone/>
              <a:defRPr/>
            </a:pPr>
            <a:r>
              <a:rPr kumimoji="0" lang="en-US" altLang="zh-CN" sz="1600" kern="1200" cap="none" spc="0" normalizeH="0" baseline="0" noProof="0" dirty="0">
                <a:latin typeface="微软雅黑" panose="020B0503020204020204" charset="-122"/>
                <a:ea typeface="微软雅黑" panose="020B0503020204020204" charset="-122"/>
                <a:cs typeface="微软雅黑" panose="020B0503020204020204" charset="-122"/>
              </a:rPr>
              <a:t>                                                                                                                                                          2024年4月30日</a:t>
            </a:r>
            <a:endParaRPr kumimoji="0" lang="zh-CN" altLang="zh-CN" sz="1600" kern="1200" cap="none" spc="0" normalizeH="0" baseline="0" noProof="0" dirty="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55575" y="0"/>
            <a:ext cx="1318895" cy="401320"/>
          </a:xfrm>
          <a:prstGeom prst="rect">
            <a:avLst/>
          </a:prstGeom>
          <a:noFill/>
        </p:spPr>
        <p:txBody>
          <a:bodyPr wrap="square" rtlCol="0">
            <a:noAutofit/>
          </a:bodyPr>
          <a:p>
            <a:pPr algn="l">
              <a:lnSpc>
                <a:spcPct val="140000"/>
              </a:lnSpc>
            </a:pPr>
            <a:r>
              <a:rPr lang="zh-CN" altLang="en-US"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bwMode="auto">
          <a:xfrm>
            <a:off x="636905" y="1097915"/>
            <a:ext cx="10917555" cy="5492115"/>
          </a:xfrm>
          <a:prstGeom prst="rect">
            <a:avLst/>
          </a:prstGeom>
          <a:solidFill>
            <a:schemeClr val="bg2"/>
          </a:solidFill>
          <a:ln>
            <a:noFill/>
          </a:ln>
        </p:spPr>
        <p:txBody>
          <a:bodyPr lIns="0" rIns="0"/>
          <a:lstStyle>
            <a:lvl1pPr marL="90805" indent="-90805" algn="l" rtl="0" eaLnBrk="0" fontAlgn="base" hangingPunct="0">
              <a:lnSpc>
                <a:spcPct val="90000"/>
              </a:lnSpc>
              <a:spcBef>
                <a:spcPts val="1200"/>
              </a:spcBef>
              <a:spcAft>
                <a:spcPts val="200"/>
              </a:spcAft>
              <a:buClr>
                <a:schemeClr val="accent1"/>
              </a:buClr>
              <a:buSzPct val="100000"/>
              <a:buFont typeface="Calibri" panose="020F0502020204030204" charset="0"/>
              <a:buChar char=" "/>
              <a:defRPr sz="2000" kern="1200">
                <a:solidFill>
                  <a:srgbClr val="404040"/>
                </a:solidFill>
                <a:latin typeface="+mn-lt"/>
                <a:ea typeface="+mn-ea"/>
                <a:cs typeface="+mn-cs"/>
              </a:defRPr>
            </a:lvl1pPr>
            <a:lvl2pPr marL="382905" indent="-182880" algn="l" rtl="0" eaLnBrk="0" fontAlgn="base" hangingPunct="0">
              <a:lnSpc>
                <a:spcPct val="90000"/>
              </a:lnSpc>
              <a:spcBef>
                <a:spcPts val="200"/>
              </a:spcBef>
              <a:spcAft>
                <a:spcPts val="400"/>
              </a:spcAft>
              <a:buClr>
                <a:schemeClr val="accent1"/>
              </a:buClr>
              <a:buFont typeface="Calibri" panose="020F0502020204030204" charset="0"/>
              <a:buChar char="◦"/>
              <a:defRPr kern="1200">
                <a:solidFill>
                  <a:srgbClr val="404040"/>
                </a:solidFill>
                <a:latin typeface="+mn-lt"/>
                <a:ea typeface="+mn-ea"/>
                <a:cs typeface="+mn-cs"/>
              </a:defRPr>
            </a:lvl2pPr>
            <a:lvl3pPr marL="567055"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3pPr>
            <a:lvl4pPr marL="749300"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4pPr>
            <a:lvl5pPr marL="932180" indent="-182880" algn="l" rtl="0" eaLnBrk="0" fontAlgn="base" hangingPunct="0">
              <a:lnSpc>
                <a:spcPct val="90000"/>
              </a:lnSpc>
              <a:spcBef>
                <a:spcPts val="200"/>
              </a:spcBef>
              <a:spcAft>
                <a:spcPts val="400"/>
              </a:spcAft>
              <a:buClr>
                <a:schemeClr val="accent1"/>
              </a:buClr>
              <a:buFont typeface="Calibri" panose="020F0502020204030204" charset="0"/>
              <a:buChar char="◦"/>
              <a:defRPr sz="1400" kern="1200">
                <a:solidFill>
                  <a:srgbClr val="404040"/>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charset="0"/>
              <a:buChar char="◦"/>
              <a:defRPr sz="1400" kern="1200">
                <a:solidFill>
                  <a:schemeClr val="tx1">
                    <a:lumMod val="75000"/>
                    <a:lumOff val="25000"/>
                  </a:schemeClr>
                </a:solidFill>
                <a:latin typeface="+mn-lt"/>
                <a:ea typeface="+mn-ea"/>
                <a:cs typeface="+mn-cs"/>
              </a:defRPr>
            </a:lvl9pPr>
          </a:lstStyle>
          <a:p>
            <a:pPr marL="90805" marR="0" lvl="0" indent="-90805" algn="l" defTabSz="914400" rtl="0" eaLnBrk="0" fontAlgn="base" latinLnBrk="0" hangingPunct="0">
              <a:lnSpc>
                <a:spcPct val="80000"/>
              </a:lnSpc>
              <a:spcBef>
                <a:spcPts val="1200"/>
              </a:spcBef>
              <a:spcAft>
                <a:spcPts val="200"/>
              </a:spcAft>
              <a:buClr>
                <a:schemeClr val="accent1"/>
              </a:buClr>
              <a:buSzPct val="100000"/>
              <a:buFontTx/>
              <a:buNone/>
              <a:defRPr/>
            </a:pPr>
            <a:endParaRPr kumimoji="0" lang="zh-CN" altLang="en-US" sz="2000" b="1" i="0" u="none" strike="noStrike" kern="1200" cap="none" spc="0" normalizeH="0" baseline="0" noProof="0" dirty="0">
              <a:ln>
                <a:noFill/>
              </a:ln>
              <a:solidFill>
                <a:srgbClr val="FF3300"/>
              </a:solidFill>
              <a:effectLst/>
              <a:uLnTx/>
              <a:uFillTx/>
              <a:latin typeface="+mn-lt"/>
              <a:ea typeface="+mn-ea"/>
              <a:cs typeface="+mn-cs"/>
            </a:endParaRPr>
          </a:p>
          <a:p>
            <a:pPr marL="90805" marR="0" lvl="0" indent="-90805" algn="ctr" defTabSz="914400" rtl="0">
              <a:lnSpc>
                <a:spcPts val="2800"/>
              </a:lnSpc>
              <a:spcBef>
                <a:spcPts val="1200"/>
              </a:spcBef>
              <a:spcAft>
                <a:spcPts val="20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游泳池办证的通知</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90805" marR="0" lvl="0" indent="-90805" algn="l" defTabSz="914400" rtl="0">
              <a:lnSpc>
                <a:spcPts val="2800"/>
              </a:lnSpc>
              <a:spcBef>
                <a:spcPts val="1200"/>
              </a:spcBef>
              <a:spcAft>
                <a:spcPts val="20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各部门：</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90170" algn="l" defTabSz="914400" rtl="0">
              <a:lnSpc>
                <a:spcPts val="2800"/>
              </a:lnSpc>
              <a:spcBef>
                <a:spcPts val="0"/>
              </a:spcBef>
              <a:spcAft>
                <a:spcPts val="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公司游泳池定于</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日正式开放，</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19</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日开始办理游泳证。请你们接此通知后，按下列规定到工会</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办公室办理游泳手续。</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90170" algn="l" defTabSz="914400" rtl="0">
              <a:lnSpc>
                <a:spcPts val="2800"/>
              </a:lnSpc>
              <a:spcBef>
                <a:spcPts val="0"/>
              </a:spcBef>
              <a:spcAft>
                <a:spcPts val="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一、办证对象：仅限你部门身体健康者。</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90170" algn="l" defTabSz="914400" rtl="0">
              <a:lnSpc>
                <a:spcPts val="2800"/>
              </a:lnSpc>
              <a:spcBef>
                <a:spcPts val="0"/>
              </a:spcBef>
              <a:spcAft>
                <a:spcPts val="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二、办证方法：由你部门统一登记名单、加盖印章到</a:t>
            </a:r>
            <a:r>
              <a:rPr lang="zh-CN" altLang="en-US" noProof="0" dirty="0">
                <a:ln>
                  <a:noFill/>
                </a:ln>
                <a:effectLst/>
                <a:uLnTx/>
                <a:uFillTx/>
                <a:latin typeface="微软雅黑" panose="020B0503020204020204" charset="-122"/>
                <a:ea typeface="微软雅黑" panose="020B0503020204020204" charset="-122"/>
                <a:cs typeface="微软雅黑" panose="020B0503020204020204" charset="-122"/>
                <a:sym typeface="+mn-ea"/>
              </a:rPr>
              <a:t>工会</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办理，交一张免冠照片。</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90170" algn="l" defTabSz="914400" rtl="0">
              <a:lnSpc>
                <a:spcPts val="2800"/>
              </a:lnSpc>
              <a:spcBef>
                <a:spcPts val="0"/>
              </a:spcBef>
              <a:spcAft>
                <a:spcPts val="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三、每个游泳证收费</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元。</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90170" algn="l" defTabSz="914400" rtl="0">
              <a:lnSpc>
                <a:spcPts val="2800"/>
              </a:lnSpc>
              <a:spcBef>
                <a:spcPts val="0"/>
              </a:spcBef>
              <a:spcAft>
                <a:spcPts val="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四、凭证入池游泳，主动示证，遵守纪律，听从管理人员指挥。不得将此证转让他人使用，违者没收作废。</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0" marR="0" lvl="0" indent="90170" algn="l" defTabSz="914400" rtl="0">
              <a:lnSpc>
                <a:spcPts val="2800"/>
              </a:lnSpc>
              <a:spcBef>
                <a:spcPts val="0"/>
              </a:spcBef>
              <a:spcAft>
                <a:spcPts val="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      五、家属游泳一律凭身份证，临时购买另票，在规定的开放时间内入池。</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90805" marR="0" lvl="0" indent="-90805" algn="r" defTabSz="914400" rtl="0">
              <a:lnSpc>
                <a:spcPts val="2800"/>
              </a:lnSpc>
              <a:spcBef>
                <a:spcPts val="1200"/>
              </a:spcBef>
              <a:spcAft>
                <a:spcPts val="200"/>
              </a:spcAft>
              <a:buClr>
                <a:schemeClr val="accent1"/>
              </a:buClr>
              <a:buSzPct val="100000"/>
              <a:buFontTx/>
              <a:buNone/>
              <a:defRPr/>
            </a:pP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××有限公司</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工会</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a:p>
            <a:pPr marL="90805" marR="0" lvl="0" indent="-90805" algn="r" defTabSz="914400" rtl="0">
              <a:lnSpc>
                <a:spcPts val="2800"/>
              </a:lnSpc>
              <a:spcBef>
                <a:spcPts val="1200"/>
              </a:spcBef>
              <a:spcAft>
                <a:spcPts val="200"/>
              </a:spcAft>
              <a:buClr>
                <a:schemeClr val="accent1"/>
              </a:buClr>
              <a:buSzPct val="100000"/>
              <a:buFontTx/>
              <a:buNone/>
              <a:defRPr/>
            </a:pP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2023</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16</a:t>
            </a:r>
            <a:r>
              <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i="0" u="none" strike="noStrike" kern="1200" cap="none" spc="0" normalizeH="0" baseline="0" noProof="0" dirty="0">
              <a:ln>
                <a:noFill/>
              </a:ln>
              <a:solidFill>
                <a:srgbClr val="40404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 name="标题 16"/>
          <p:cNvSpPr>
            <a:spLocks noGrp="1"/>
          </p:cNvSpPr>
          <p:nvPr>
            <p:custDataLst>
              <p:tags r:id="rId1"/>
            </p:custDataLst>
          </p:nvPr>
        </p:nvSpPr>
        <p:spPr>
          <a:xfrm>
            <a:off x="172085" y="-45"/>
            <a:ext cx="10800000" cy="720000"/>
          </a:xfrm>
          <a:prstGeom prst="rect">
            <a:avLst/>
          </a:prstGeom>
        </p:spPr>
        <p:txBody>
          <a:bodyPr vert="horz" wrap="square" lIns="0" tIns="0" rIns="0" bIns="0" rtlCol="0" anchor="b" anchorCtr="0">
            <a:normAutofit/>
          </a:bodyPr>
          <a:lst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736600" y="655955"/>
            <a:ext cx="6096000" cy="441960"/>
          </a:xfrm>
          <a:prstGeom prst="rect">
            <a:avLst/>
          </a:prstGeom>
          <a:noFill/>
        </p:spPr>
        <p:txBody>
          <a:bodyPr wrap="square" rtlCol="0" anchor="t">
            <a:spAutoFit/>
          </a:bodyPr>
          <a:p>
            <a:pPr algn="l">
              <a:lnSpc>
                <a:spcPct val="140000"/>
              </a:lnSpc>
            </a:pPr>
            <a:r>
              <a:rPr lang="zh-CN" altLang="en-US" sz="2000" b="1" dirty="0">
                <a:latin typeface="微软雅黑" panose="020B0503020204020204" charset="-122"/>
                <a:ea typeface="微软雅黑" panose="020B0503020204020204" charset="-122"/>
                <a:sym typeface="+mn-ea"/>
              </a:rPr>
              <a:t>一、请对该篇文章进行修改。</a:t>
            </a:r>
            <a:endParaRPr lang="zh-CN" altLang="en-US" sz="2000" b="1" kern="100" dirty="0">
              <a:effectLst/>
              <a:latin typeface="微软雅黑" panose="020B0503020204020204" charset="-122"/>
              <a:ea typeface="微软雅黑" panose="020B0503020204020204" charset="-122"/>
              <a:cs typeface="江城圆体 400W" panose="020B0500000000000000"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384810" y="79330"/>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6910" y="1017270"/>
            <a:ext cx="10904855" cy="70104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rPr>
              <a:t>二、请依据下列材料撰写一则通知。</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80135" y="1718310"/>
            <a:ext cx="9409430" cy="3310255"/>
          </a:xfrm>
          <a:prstGeom prst="rect">
            <a:avLst/>
          </a:prstGeom>
          <a:noFill/>
        </p:spPr>
        <p:txBody>
          <a:bodyPr wrap="square" rtlCol="0" anchor="ctr" anchorCtr="0">
            <a:noAutofit/>
          </a:bodyPr>
          <a:lstStyle/>
          <a:p>
            <a:pPr indent="0" algn="just"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根据校长办公会议精神，武汉</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学院定于</a:t>
            </a:r>
            <a:r>
              <a:rPr lang="en-US" altLang="zh-CN" sz="2000">
                <a:latin typeface="微软雅黑" panose="020B0503020204020204" charset="-122"/>
                <a:ea typeface="微软雅黑" panose="020B0503020204020204" charset="-122"/>
                <a:cs typeface="微软雅黑" panose="020B0503020204020204" charset="-122"/>
              </a:rPr>
              <a:t>2023</a:t>
            </a:r>
            <a:r>
              <a:rPr lang="zh-CN" altLang="en-US" sz="2000">
                <a:latin typeface="微软雅黑" panose="020B0503020204020204" charset="-122"/>
                <a:ea typeface="微软雅黑" panose="020B0503020204020204" charset="-122"/>
                <a:cs typeface="微软雅黑" panose="020B0503020204020204" charset="-122"/>
              </a:rPr>
              <a:t>年</a:t>
            </a:r>
            <a:r>
              <a:rPr lang="en-US" altLang="zh-CN" sz="2000">
                <a:latin typeface="微软雅黑" panose="020B0503020204020204" charset="-122"/>
                <a:ea typeface="微软雅黑" panose="020B0503020204020204" charset="-122"/>
                <a:cs typeface="微软雅黑" panose="020B0503020204020204" charset="-122"/>
              </a:rPr>
              <a:t>5</a:t>
            </a:r>
            <a:r>
              <a:rPr lang="zh-CN" altLang="en-US" sz="2000">
                <a:latin typeface="微软雅黑" panose="020B0503020204020204" charset="-122"/>
                <a:ea typeface="微软雅黑" panose="020B0503020204020204" charset="-122"/>
                <a:cs typeface="微软雅黑" panose="020B0503020204020204" charset="-122"/>
              </a:rPr>
              <a:t>月</a:t>
            </a:r>
            <a:r>
              <a:rPr lang="en-US" altLang="zh-CN" sz="2000">
                <a:latin typeface="微软雅黑" panose="020B0503020204020204" charset="-122"/>
                <a:ea typeface="微软雅黑" panose="020B0503020204020204" charset="-122"/>
                <a:cs typeface="微软雅黑" panose="020B0503020204020204" charset="-122"/>
              </a:rPr>
              <a:t>25</a:t>
            </a:r>
            <a:r>
              <a:rPr lang="zh-CN" altLang="en-US" sz="2000">
                <a:latin typeface="微软雅黑" panose="020B0503020204020204" charset="-122"/>
                <a:ea typeface="微软雅黑" panose="020B0503020204020204" charset="-122"/>
                <a:cs typeface="微软雅黑" panose="020B0503020204020204" charset="-122"/>
              </a:rPr>
              <a:t>日在</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号报告厅召开</a:t>
            </a:r>
            <a:r>
              <a:rPr lang="en-US" altLang="zh-CN" sz="2000">
                <a:latin typeface="微软雅黑" panose="020B0503020204020204" charset="-122"/>
                <a:ea typeface="微软雅黑" panose="020B0503020204020204" charset="-122"/>
                <a:cs typeface="微软雅黑" panose="020B0503020204020204" charset="-122"/>
              </a:rPr>
              <a:t> 2023—2024</a:t>
            </a:r>
            <a:r>
              <a:rPr lang="zh-CN" altLang="en-US" sz="2000">
                <a:latin typeface="微软雅黑" panose="020B0503020204020204" charset="-122"/>
                <a:ea typeface="微软雅黑" panose="020B0503020204020204" charset="-122"/>
                <a:cs typeface="微软雅黑" panose="020B0503020204020204" charset="-122"/>
              </a:rPr>
              <a:t>学年第一学期期中教学检查总结会，参会人员为各学院书记、院长、副院长、全体任课教师、辅导员、教学秘书，时间为下午</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时</a:t>
            </a:r>
            <a:r>
              <a:rPr lang="en-US" altLang="zh-CN" sz="2000">
                <a:latin typeface="微软雅黑" panose="020B0503020204020204" charset="-122"/>
                <a:ea typeface="微软雅黑" panose="020B0503020204020204" charset="-122"/>
                <a:cs typeface="微软雅黑" panose="020B0503020204020204" charset="-122"/>
              </a:rPr>
              <a:t>30</a:t>
            </a:r>
            <a:r>
              <a:rPr lang="zh-CN" altLang="en-US" sz="2000">
                <a:latin typeface="微软雅黑" panose="020B0503020204020204" charset="-122"/>
                <a:ea typeface="微软雅黑" panose="020B0503020204020204" charset="-122"/>
                <a:cs typeface="微软雅黑" panose="020B0503020204020204" charset="-122"/>
              </a:rPr>
              <a:t>分至</a:t>
            </a: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时，目的在于总结成绩，寻找不足。</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7695" y="1288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通报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62000" y="2359660"/>
            <a:ext cx="8438515" cy="1878965"/>
          </a:xfrm>
          <a:prstGeom prst="rect">
            <a:avLst/>
          </a:prstGeom>
        </p:spPr>
        <p:txBody>
          <a:bodyPr vert="horz" wrap="square" lIns="0" tIns="0" rIns="0" bIns="0" rtlCol="0">
            <a:normAutofit lnSpcReduction="20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通报是国家机关、社会团体、企事业单位用以表彰先进、批评错误、传达重要精神和告知重要情况的公文。</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6785" y="1196975"/>
            <a:ext cx="6096000" cy="521970"/>
          </a:xfrm>
          <a:prstGeom prst="rect">
            <a:avLst/>
          </a:prstGeom>
          <a:noFill/>
        </p:spPr>
        <p:txBody>
          <a:bodyPr wrap="square" rtlCol="0" anchor="t">
            <a:spAutoFit/>
          </a:bodyPr>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通报的概念</a:t>
            </a:r>
            <a:endParaRPr lang="zh-CN" altLang="en-US" sz="2800" b="1" kern="100" dirty="0">
              <a:solidFill>
                <a:schemeClr val="dk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2" name="https://img8.file.cache.docer.com/storage/1730541139909656800/f86a6c3598a3f465bff1d06f5b3838bb.png" descr="卡通黄色五角星"/>
          <p:cNvPicPr>
            <a:picLocks noChangeAspect="1"/>
          </p:cNvPicPr>
          <p:nvPr/>
        </p:nvPicPr>
        <p:blipFill>
          <a:blip r:embed="rId3"/>
          <a:stretch>
            <a:fillRect/>
          </a:stretch>
        </p:blipFill>
        <p:spPr>
          <a:xfrm>
            <a:off x="9337675" y="4085590"/>
            <a:ext cx="2854325" cy="2727960"/>
          </a:xfrm>
          <a:prstGeom prst="rect">
            <a:avLst/>
          </a:prstGeom>
        </p:spPr>
      </p:pic>
    </p:spTree>
    <p:custDataLst>
      <p:tags r:id="rId4"/>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774700" y="993140"/>
            <a:ext cx="10330815" cy="8121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报的种类</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椭圆 3"/>
          <p:cNvSpPr/>
          <p:nvPr>
            <p:custDataLst>
              <p:tags r:id="rId3"/>
            </p:custDataLst>
          </p:nvPr>
        </p:nvSpPr>
        <p:spPr>
          <a:xfrm rot="10800000">
            <a:off x="5449880" y="2130884"/>
            <a:ext cx="1346024" cy="1346024"/>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 name="椭圆 9"/>
          <p:cNvSpPr/>
          <p:nvPr>
            <p:custDataLst>
              <p:tags r:id="rId4"/>
            </p:custDataLst>
          </p:nvPr>
        </p:nvSpPr>
        <p:spPr>
          <a:xfrm rot="10800000">
            <a:off x="4318912" y="2130884"/>
            <a:ext cx="1346024" cy="134602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 name="矩形 10"/>
          <p:cNvSpPr/>
          <p:nvPr>
            <p:custDataLst>
              <p:tags r:id="rId5"/>
            </p:custDataLst>
          </p:nvPr>
        </p:nvSpPr>
        <p:spPr>
          <a:xfrm>
            <a:off x="3085623" y="4855530"/>
            <a:ext cx="4943103" cy="550543"/>
          </a:xfrm>
          <a:prstGeom prst="rect">
            <a:avLst/>
          </a:prstGeom>
        </p:spPr>
        <p:txBody>
          <a:bodyPr wrap="square" lIns="0" tIns="0" rIns="0" bIns="0">
            <a:noAutofit/>
          </a:bodyPr>
          <a:p>
            <a:pPr algn="just">
              <a:lnSpc>
                <a:spcPct val="13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情况通报用于传达情况、沟通信息。</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5" name="矩形 4"/>
          <p:cNvSpPr/>
          <p:nvPr>
            <p:custDataLst>
              <p:tags r:id="rId6"/>
            </p:custDataLst>
          </p:nvPr>
        </p:nvSpPr>
        <p:spPr>
          <a:xfrm>
            <a:off x="3085623" y="4541322"/>
            <a:ext cx="4943103" cy="26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微软雅黑" panose="020B0503020204020204" charset="-122"/>
                <a:ea typeface="微软雅黑" panose="020B0503020204020204" charset="-122"/>
                <a:cs typeface="+mn-ea"/>
              </a:rPr>
              <a:t>情况通报</a:t>
            </a:r>
            <a:endParaRPr lang="zh-CN" altLang="en-US" sz="2000" b="1" kern="0">
              <a:solidFill>
                <a:schemeClr val="accent1"/>
              </a:solidFill>
              <a:latin typeface="微软雅黑" panose="020B0503020204020204" charset="-122"/>
              <a:ea typeface="微软雅黑" panose="020B0503020204020204" charset="-122"/>
              <a:cs typeface="+mn-ea"/>
            </a:endParaRPr>
          </a:p>
        </p:txBody>
      </p:sp>
      <p:sp>
        <p:nvSpPr>
          <p:cNvPr id="14" name="矩形 13"/>
          <p:cNvSpPr/>
          <p:nvPr>
            <p:custDataLst>
              <p:tags r:id="rId7"/>
            </p:custDataLst>
          </p:nvPr>
        </p:nvSpPr>
        <p:spPr>
          <a:xfrm>
            <a:off x="7080683" y="2436490"/>
            <a:ext cx="2258756" cy="1249588"/>
          </a:xfrm>
          <a:prstGeom prst="rect">
            <a:avLst/>
          </a:prstGeom>
        </p:spPr>
        <p:txBody>
          <a:bodyPr wrap="square" lIns="0" tIns="0" rIns="0" bIns="0">
            <a:noAutofit/>
          </a:bodyPr>
          <a:p>
            <a:pPr>
              <a:lnSpc>
                <a:spcPct val="13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批评性通报用于批评错误，通报事故或反面典型，总结教训。</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5" name="矩形 14"/>
          <p:cNvSpPr/>
          <p:nvPr>
            <p:custDataLst>
              <p:tags r:id="rId8"/>
            </p:custDataLst>
          </p:nvPr>
        </p:nvSpPr>
        <p:spPr>
          <a:xfrm>
            <a:off x="7080683" y="2109152"/>
            <a:ext cx="2258756" cy="262595"/>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微软雅黑" panose="020B0503020204020204" charset="-122"/>
                <a:ea typeface="微软雅黑" panose="020B0503020204020204" charset="-122"/>
                <a:cs typeface="+mn-ea"/>
              </a:rPr>
              <a:t>批评性通报</a:t>
            </a:r>
            <a:endParaRPr lang="zh-CN" altLang="en-US" sz="2000" b="1" kern="0">
              <a:solidFill>
                <a:schemeClr val="accent2"/>
              </a:solidFill>
              <a:latin typeface="微软雅黑" panose="020B0503020204020204" charset="-122"/>
              <a:ea typeface="微软雅黑" panose="020B0503020204020204" charset="-122"/>
              <a:cs typeface="+mn-ea"/>
            </a:endParaRPr>
          </a:p>
        </p:txBody>
      </p:sp>
      <p:sp>
        <p:nvSpPr>
          <p:cNvPr id="18" name="矩形 17"/>
          <p:cNvSpPr/>
          <p:nvPr>
            <p:custDataLst>
              <p:tags r:id="rId9"/>
            </p:custDataLst>
          </p:nvPr>
        </p:nvSpPr>
        <p:spPr>
          <a:xfrm>
            <a:off x="1773555" y="2436490"/>
            <a:ext cx="2258756" cy="1249588"/>
          </a:xfrm>
          <a:prstGeom prst="rect">
            <a:avLst/>
          </a:prstGeom>
        </p:spPr>
        <p:txBody>
          <a:bodyPr wrap="square" lIns="0" tIns="0" rIns="0" bIns="0">
            <a:noAutofit/>
          </a:bodyPr>
          <a:p>
            <a:pPr algn="r">
              <a:lnSpc>
                <a:spcPct val="13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表彰性通报用来表彰先进人物和先进集体的事迹，树立榜样，宣传典型，总结成功</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经验。</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0"/>
            </p:custDataLst>
          </p:nvPr>
        </p:nvSpPr>
        <p:spPr>
          <a:xfrm>
            <a:off x="1773555" y="2109152"/>
            <a:ext cx="2258756" cy="262595"/>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微软雅黑" panose="020B0503020204020204" charset="-122"/>
                <a:ea typeface="微软雅黑" panose="020B0503020204020204" charset="-122"/>
                <a:cs typeface="+mn-ea"/>
              </a:rPr>
              <a:t>表彰性通报</a:t>
            </a:r>
            <a:endParaRPr lang="zh-CN" altLang="en-US" sz="2000" b="1" kern="0">
              <a:solidFill>
                <a:schemeClr val="accent1"/>
              </a:solidFill>
              <a:latin typeface="微软雅黑" panose="020B0503020204020204" charset="-122"/>
              <a:ea typeface="微软雅黑" panose="020B0503020204020204" charset="-122"/>
              <a:cs typeface="+mn-ea"/>
            </a:endParaRPr>
          </a:p>
        </p:txBody>
      </p:sp>
      <p:sp>
        <p:nvSpPr>
          <p:cNvPr id="26" name="椭圆 25"/>
          <p:cNvSpPr/>
          <p:nvPr>
            <p:custDataLst>
              <p:tags r:id="rId11"/>
            </p:custDataLst>
          </p:nvPr>
        </p:nvSpPr>
        <p:spPr>
          <a:xfrm rot="10800000">
            <a:off x="4898884" y="3081205"/>
            <a:ext cx="1346024" cy="1346024"/>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7" name="图片 4" descr="343439383331313b343532303032303bb8f6c8cbd0c5cfa2"/>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984124" y="2665129"/>
            <a:ext cx="277210" cy="277210"/>
          </a:xfrm>
          <a:prstGeom prst="rect">
            <a:avLst/>
          </a:prstGeom>
        </p:spPr>
      </p:pic>
      <p:pic>
        <p:nvPicPr>
          <p:cNvPr id="28" name="图片 3" descr="343439383331313b343532303031393bd2b5bca8b9dcc0e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850893" y="2662865"/>
            <a:ext cx="282344" cy="282344"/>
          </a:xfrm>
          <a:prstGeom prst="rect">
            <a:avLst/>
          </a:prstGeom>
        </p:spPr>
      </p:pic>
      <p:pic>
        <p:nvPicPr>
          <p:cNvPr id="29" name="图片 7" descr="343439383331313b343532303032333bc6f3d2b5bcf2bde9"/>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433128" y="3615450"/>
            <a:ext cx="277211" cy="277211"/>
          </a:xfrm>
          <a:prstGeom prst="rect">
            <a:avLst/>
          </a:prstGeom>
        </p:spPr>
      </p:pic>
    </p:spTree>
    <p:custDataLst>
      <p:tags r:id="rId2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03910" y="94170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椭圆 9"/>
          <p:cNvSpPr/>
          <p:nvPr>
            <p:custDataLst>
              <p:tags r:id="rId3"/>
            </p:custDataLst>
          </p:nvPr>
        </p:nvSpPr>
        <p:spPr>
          <a:xfrm>
            <a:off x="8063224"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FFFFFF"/>
                </a:solidFill>
                <a:latin typeface="微软雅黑" panose="020B0503020204020204" charset="-122"/>
                <a:ea typeface="微软雅黑" panose="020B0503020204020204" charset="-122"/>
              </a:rPr>
              <a:t>落款</a:t>
            </a:r>
            <a:endParaRPr lang="zh-CN" altLang="zh-CN" sz="2400">
              <a:solidFill>
                <a:srgbClr val="FFFFFF"/>
              </a:solidFill>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8378614"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7782745" y="2012140"/>
            <a:ext cx="2834570" cy="2834570"/>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58483" y="2012140"/>
            <a:ext cx="2834570" cy="2834570"/>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2" name="椭圆 11"/>
          <p:cNvSpPr/>
          <p:nvPr>
            <p:custDataLst>
              <p:tags r:id="rId7"/>
            </p:custDataLst>
          </p:nvPr>
        </p:nvSpPr>
        <p:spPr>
          <a:xfrm>
            <a:off x="6000943"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a:solidFill>
                  <a:srgbClr val="262626"/>
                </a:solidFill>
                <a:latin typeface="微软雅黑" panose="020B0503020204020204" charset="-122"/>
                <a:ea typeface="微软雅黑" panose="020B0503020204020204" charset="-122"/>
                <a:cs typeface="+mn-ea"/>
              </a:rPr>
              <a:t>正文</a:t>
            </a:r>
            <a:endParaRPr lang="zh-CN" altLang="zh-CN" sz="2400">
              <a:solidFill>
                <a:srgbClr val="262626"/>
              </a:solidFill>
              <a:latin typeface="微软雅黑" panose="020B0503020204020204" charset="-122"/>
              <a:ea typeface="微软雅黑" panose="020B0503020204020204" charset="-122"/>
              <a:cs typeface="+mn-ea"/>
            </a:endParaRPr>
          </a:p>
        </p:txBody>
      </p:sp>
      <p:sp>
        <p:nvSpPr>
          <p:cNvPr id="13" name="椭圆 12"/>
          <p:cNvSpPr/>
          <p:nvPr>
            <p:custDataLst>
              <p:tags r:id="rId8"/>
            </p:custDataLst>
          </p:nvPr>
        </p:nvSpPr>
        <p:spPr>
          <a:xfrm>
            <a:off x="6315567"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椭圆 13"/>
          <p:cNvSpPr/>
          <p:nvPr>
            <p:custDataLst>
              <p:tags r:id="rId9"/>
            </p:custDataLst>
          </p:nvPr>
        </p:nvSpPr>
        <p:spPr>
          <a:xfrm>
            <a:off x="3938662" y="2237375"/>
            <a:ext cx="2383795" cy="2383795"/>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en-US" sz="2400">
                <a:solidFill>
                  <a:srgbClr val="FFFFFF"/>
                </a:solidFill>
                <a:latin typeface="微软雅黑" panose="020B0503020204020204" charset="-122"/>
                <a:ea typeface="微软雅黑" panose="020B0503020204020204" charset="-122"/>
              </a:rPr>
              <a:t>主送机关</a:t>
            </a:r>
            <a:endParaRPr lang="zh-CN" altLang="en-US" sz="2400">
              <a:solidFill>
                <a:srgbClr val="FFFFFF"/>
              </a:solidFill>
              <a:latin typeface="微软雅黑" panose="020B0503020204020204" charset="-122"/>
              <a:ea typeface="微软雅黑" panose="020B0503020204020204" charset="-122"/>
            </a:endParaRPr>
          </a:p>
        </p:txBody>
      </p:sp>
      <p:sp>
        <p:nvSpPr>
          <p:cNvPr id="15" name="椭圆 14"/>
          <p:cNvSpPr/>
          <p:nvPr>
            <p:custDataLst>
              <p:tags r:id="rId10"/>
            </p:custDataLst>
          </p:nvPr>
        </p:nvSpPr>
        <p:spPr>
          <a:xfrm>
            <a:off x="4253286" y="2284836"/>
            <a:ext cx="321514" cy="32151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椭圆 15"/>
          <p:cNvSpPr/>
          <p:nvPr>
            <p:custDataLst>
              <p:tags r:id="rId11"/>
            </p:custDataLst>
          </p:nvPr>
        </p:nvSpPr>
        <p:spPr>
          <a:xfrm>
            <a:off x="1876381" y="2237375"/>
            <a:ext cx="2383795" cy="2383795"/>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p>
            <a:pPr marL="0" indent="0" algn="ctr">
              <a:lnSpc>
                <a:spcPct val="130000"/>
              </a:lnSpc>
              <a:spcBef>
                <a:spcPts val="0"/>
              </a:spcBef>
              <a:spcAft>
                <a:spcPts val="0"/>
              </a:spcAft>
              <a:buSzPct val="100000"/>
            </a:pPr>
            <a:r>
              <a:rPr lang="zh-CN" altLang="zh-CN" sz="2400" dirty="0">
                <a:solidFill>
                  <a:srgbClr val="262626"/>
                </a:solidFill>
                <a:latin typeface="微软雅黑" panose="020B0503020204020204" charset="-122"/>
                <a:ea typeface="微软雅黑" panose="020B0503020204020204" charset="-122"/>
                <a:cs typeface="+mn-ea"/>
              </a:rPr>
              <a:t>标题</a:t>
            </a:r>
            <a:endParaRPr lang="zh-CN" altLang="zh-CN" sz="2400" dirty="0">
              <a:solidFill>
                <a:srgbClr val="262626"/>
              </a:solidFill>
              <a:latin typeface="微软雅黑" panose="020B0503020204020204" charset="-122"/>
              <a:ea typeface="微软雅黑" panose="020B0503020204020204" charset="-122"/>
              <a:cs typeface="+mn-ea"/>
            </a:endParaRPr>
          </a:p>
        </p:txBody>
      </p:sp>
      <p:sp>
        <p:nvSpPr>
          <p:cNvPr id="17" name="椭圆 16"/>
          <p:cNvSpPr/>
          <p:nvPr>
            <p:custDataLst>
              <p:tags r:id="rId12"/>
            </p:custDataLst>
          </p:nvPr>
        </p:nvSpPr>
        <p:spPr>
          <a:xfrm>
            <a:off x="2191005" y="2284836"/>
            <a:ext cx="321514" cy="32151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3"/>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652145" y="1960245"/>
            <a:ext cx="8199755" cy="2537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1.</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标题</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endPar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发文机关名称</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事由</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文种</a:t>
            </a:r>
            <a:r>
              <a:rPr lang="en-US" altLang="zh-CN"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组成</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1795145"/>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2400" b="1">
                <a:solidFill>
                  <a:srgbClr val="00B0F0"/>
                </a:solidFill>
                <a:latin typeface="微软雅黑" panose="020B0503020204020204" charset="-122"/>
                <a:ea typeface="微软雅黑" panose="020B0503020204020204" charset="-122"/>
                <a:cs typeface="微软雅黑" panose="020B0503020204020204" charset="-122"/>
                <a:sym typeface="+mn-ea"/>
              </a:rPr>
              <a:t>2.</a:t>
            </a:r>
            <a:r>
              <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rPr>
              <a:t>主送机关</a:t>
            </a:r>
            <a:endParaRPr lang="zh-CN" altLang="en-US" sz="24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除普发性通报外，其他通报应该标明主送机关。</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fontScale="90000" lnSpcReduction="10000"/>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3.</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正文</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表彰性通报正文：</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情况概述</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性质分析</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表彰决定</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希望和号召</a:t>
            </a:r>
            <a:endParaRPr lang="zh-CN" altLang="en-US" sz="2665" dirty="0">
              <a:solidFill>
                <a:srgbClr val="00B0F0"/>
              </a:solidFill>
              <a:latin typeface="微软雅黑" panose="020B0503020204020204" charset="-122"/>
              <a:ea typeface="微软雅黑" panose="020B0503020204020204" charset="-122"/>
              <a:cs typeface="微软雅黑" panose="020B0503020204020204" charset="-122"/>
            </a:endParaRPr>
          </a:p>
          <a:p>
            <a:pPr marL="0" indent="0" algn="just">
              <a:lnSpc>
                <a:spcPct val="150000"/>
              </a:lnSpc>
              <a:spcBef>
                <a:spcPts val="0"/>
              </a:spcBef>
              <a:spcAft>
                <a:spcPts val="0"/>
              </a:spcAft>
              <a:buSzPct val="100000"/>
            </a:pPr>
            <a:r>
              <a:rPr lang="en-US" altLang="zh-CN"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批评性通报正文：</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情况概述</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性质分析</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分析原因</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提出要求或发出警告</a:t>
            </a:r>
            <a:endPar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just">
              <a:lnSpc>
                <a:spcPct val="150000"/>
              </a:lnSpc>
              <a:spcBef>
                <a:spcPts val="0"/>
              </a:spcBef>
              <a:spcAft>
                <a:spcPts val="0"/>
              </a:spcAft>
              <a:buSzPct val="100000"/>
            </a:pPr>
            <a:r>
              <a:rPr lang="en-US" altLang="zh-CN"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情况通报正文：</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通报的相关情况</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分析情况</a:t>
            </a:r>
            <a:r>
              <a:rPr lang="en-US" altLang="zh-CN" sz="2665" dirty="0">
                <a:solidFill>
                  <a:srgbClr val="00B0F0"/>
                </a:solidFill>
                <a:latin typeface="微软雅黑" panose="020B0503020204020204" charset="-122"/>
                <a:ea typeface="微软雅黑" panose="020B0503020204020204" charset="-122"/>
                <a:cs typeface="微软雅黑" panose="020B0503020204020204" charset="-122"/>
                <a:sym typeface="+mn-ea"/>
              </a:rPr>
              <a:t>+</a:t>
            </a:r>
            <a:r>
              <a:rPr lang="zh-CN" altLang="en-US" sz="2665" dirty="0">
                <a:solidFill>
                  <a:srgbClr val="00B0F0"/>
                </a:solidFill>
                <a:latin typeface="微软雅黑" panose="020B0503020204020204" charset="-122"/>
                <a:ea typeface="微软雅黑" panose="020B0503020204020204" charset="-122"/>
                <a:cs typeface="微软雅黑" panose="020B0503020204020204" charset="-122"/>
                <a:sym typeface="+mn-ea"/>
              </a:rPr>
              <a:t>提出要求</a:t>
            </a:r>
            <a:endParaRPr lang="zh-CN" altLang="en-US" sz="2665"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（三）通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报的文体结构</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415630" y="1649453"/>
            <a:ext cx="11504263" cy="334658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pic>
        <p:nvPicPr>
          <p:cNvPr id="31" name="https://img8.file.cache.docer.com/storage/1731143583860198500/b106940bbbc47fc37f20e5509335195a.png" descr="时间管理"/>
          <p:cNvPicPr>
            <a:picLocks noChangeAspect="1"/>
          </p:cNvPicPr>
          <p:nvPr/>
        </p:nvPicPr>
        <p:blipFill>
          <a:blip r:embed="rId3"/>
          <a:stretch>
            <a:fillRect/>
          </a:stretch>
        </p:blipFill>
        <p:spPr>
          <a:xfrm>
            <a:off x="9228455" y="1721485"/>
            <a:ext cx="2637155" cy="2975610"/>
          </a:xfrm>
          <a:prstGeom prst="rect">
            <a:avLst/>
          </a:prstGeom>
        </p:spPr>
      </p:pic>
      <p:sp>
        <p:nvSpPr>
          <p:cNvPr id="3" name="文本框 2"/>
          <p:cNvSpPr txBox="1"/>
          <p:nvPr/>
        </p:nvSpPr>
        <p:spPr>
          <a:xfrm>
            <a:off x="775335" y="1823720"/>
            <a:ext cx="8199755" cy="3172460"/>
          </a:xfrm>
          <a:prstGeom prst="rect">
            <a:avLst/>
          </a:prstGeom>
          <a:noFill/>
        </p:spPr>
        <p:txBody>
          <a:bodyPr wrap="square" rtlCol="0">
            <a:normAutofit/>
          </a:bodyPr>
          <a:p>
            <a:pPr marL="0" indent="0" algn="l">
              <a:lnSpc>
                <a:spcPct val="100000"/>
              </a:lnSpc>
              <a:spcBef>
                <a:spcPts val="0"/>
              </a:spcBef>
              <a:spcAft>
                <a:spcPts val="0"/>
              </a:spcAft>
              <a:buSzPct val="100000"/>
            </a:pPr>
            <a:r>
              <a:rPr lang="en-US" altLang="zh-CN" sz="3000" b="1">
                <a:solidFill>
                  <a:srgbClr val="00B0F0"/>
                </a:solidFill>
                <a:latin typeface="微软雅黑" panose="020B0503020204020204" charset="-122"/>
                <a:ea typeface="微软雅黑" panose="020B0503020204020204" charset="-122"/>
                <a:cs typeface="微软雅黑" panose="020B0503020204020204" charset="-122"/>
                <a:sym typeface="+mn-ea"/>
              </a:rPr>
              <a:t>4.</a:t>
            </a:r>
            <a:r>
              <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rPr>
              <a:t>落款</a:t>
            </a: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00000"/>
              </a:lnSpc>
              <a:spcBef>
                <a:spcPts val="0"/>
              </a:spcBef>
              <a:spcAft>
                <a:spcPts val="0"/>
              </a:spcAft>
              <a:buSzPct val="100000"/>
            </a:pPr>
            <a:endParaRPr lang="zh-CN" altLang="en-US" sz="3000" b="1">
              <a:solidFill>
                <a:srgbClr val="00B0F0"/>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在正文右下角写明发文机关名称。</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indent="0" algn="l" fontAlgn="auto">
              <a:lnSpc>
                <a:spcPct val="150000"/>
              </a:lnSpc>
              <a:spcBef>
                <a:spcPts val="0"/>
              </a:spcBef>
              <a:spcAft>
                <a:spcPts val="0"/>
              </a:spcAft>
              <a:buSzPct val="100000"/>
            </a:pPr>
            <a:r>
              <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rPr>
              <a:t>在发文机关名称之下写上成文日期。</a:t>
            </a: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endParaRPr>
          </a:p>
          <a:p>
            <a:pPr marL="0" indent="0" algn="l">
              <a:lnSpc>
                <a:spcPct val="15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zh-CN" altLang="en-US" sz="24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marL="0" indent="0" algn="l">
              <a:lnSpc>
                <a:spcPct val="100000"/>
              </a:lnSpc>
              <a:spcBef>
                <a:spcPts val="0"/>
              </a:spcBef>
              <a:spcAft>
                <a:spcPts val="0"/>
              </a:spcAft>
              <a:buSzPct val="100000"/>
            </a:pPr>
            <a:endParaRPr lang="en-US" altLang="zh-CN" sz="2400" kern="100" dirty="0">
              <a:effectLst/>
              <a:latin typeface="+mn-ea"/>
              <a:cs typeface="江城圆体 400W" panose="020B0500000000000000" pitchFamily="34" charset="-122"/>
            </a:endParaRPr>
          </a:p>
        </p:txBody>
      </p:sp>
    </p:spTree>
    <p:custDataLst>
      <p:tags r:id="rId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zh-CN" altLang="en-US" dirty="0">
                <a:solidFill>
                  <a:schemeClr val="tx1"/>
                </a:solidFill>
                <a:latin typeface="微软雅黑" panose="020B0503020204020204" charset="-122"/>
                <a:ea typeface="微软雅黑" panose="020B0503020204020204" charset="-122"/>
                <a:sym typeface="+mn-ea"/>
              </a:rPr>
              <a:t>公文的概念与</a:t>
            </a:r>
            <a:r>
              <a:rPr lang="zh-CN" altLang="en-US" dirty="0">
                <a:solidFill>
                  <a:schemeClr val="tx1"/>
                </a:solidFill>
                <a:latin typeface="微软雅黑" panose="020B0503020204020204" charset="-122"/>
                <a:ea typeface="微软雅黑" panose="020B0503020204020204" charset="-122"/>
                <a:sym typeface="+mn-ea"/>
              </a:rPr>
              <a:t>作用</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3" name="内容占位符 2"/>
          <p:cNvSpPr>
            <a:spLocks noGrp="1"/>
          </p:cNvSpPr>
          <p:nvPr>
            <p:custDataLst>
              <p:tags r:id="rId2"/>
            </p:custDataLst>
          </p:nvPr>
        </p:nvSpPr>
        <p:spPr>
          <a:xfrm>
            <a:off x="961390" y="865505"/>
            <a:ext cx="10800080" cy="130683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（二）公文的作用</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椭圆 3"/>
          <p:cNvSpPr/>
          <p:nvPr>
            <p:custDataLst>
              <p:tags r:id="rId3"/>
            </p:custDataLst>
          </p:nvPr>
        </p:nvSpPr>
        <p:spPr>
          <a:xfrm>
            <a:off x="8677082" y="2260291"/>
            <a:ext cx="1978534" cy="1978534"/>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en-US" altLang="zh-CN" sz="1400" b="1" dirty="0">
                <a:solidFill>
                  <a:srgbClr val="262626"/>
                </a:solidFill>
                <a:latin typeface="微软雅黑" panose="020B0503020204020204" charset="-122"/>
                <a:ea typeface="微软雅黑" panose="020B0503020204020204" charset="-122"/>
                <a:cs typeface="微软雅黑" panose="020B0503020204020204" charset="-122"/>
              </a:rPr>
              <a:t>5.</a:t>
            </a:r>
            <a:r>
              <a:rPr lang="zh-CN" altLang="en-US" sz="1400" b="1" dirty="0">
                <a:solidFill>
                  <a:srgbClr val="262626"/>
                </a:solidFill>
                <a:latin typeface="微软雅黑" panose="020B0503020204020204" charset="-122"/>
                <a:ea typeface="微软雅黑" panose="020B0503020204020204" charset="-122"/>
                <a:cs typeface="微软雅黑" panose="020B0503020204020204" charset="-122"/>
              </a:rPr>
              <a:t>凭证和依据</a:t>
            </a:r>
            <a:endParaRPr lang="zh-CN" altLang="en-US" sz="1400" b="1" dirty="0">
              <a:solidFill>
                <a:srgbClr val="262626"/>
              </a:solidFill>
              <a:latin typeface="微软雅黑" panose="020B0503020204020204" charset="-122"/>
              <a:ea typeface="微软雅黑" panose="020B0503020204020204" charset="-122"/>
              <a:cs typeface="微软雅黑" panose="020B0503020204020204" charset="-122"/>
            </a:endParaRPr>
          </a:p>
          <a:p>
            <a:pPr algn="ctr">
              <a:lnSpc>
                <a:spcPct val="130000"/>
              </a:lnSpc>
            </a:pPr>
            <a:r>
              <a:rPr lang="zh-CN" altLang="en-US" sz="1400" b="1" dirty="0">
                <a:solidFill>
                  <a:srgbClr val="262626"/>
                </a:solidFill>
                <a:latin typeface="微软雅黑" panose="020B0503020204020204" charset="-122"/>
                <a:ea typeface="微软雅黑" panose="020B0503020204020204" charset="-122"/>
                <a:cs typeface="微软雅黑" panose="020B0503020204020204" charset="-122"/>
              </a:rPr>
              <a:t>作用</a:t>
            </a:r>
            <a:endParaRPr lang="zh-CN" altLang="zh-CN" sz="1400" b="1" dirty="0">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5" name="椭圆 4"/>
          <p:cNvSpPr/>
          <p:nvPr>
            <p:custDataLst>
              <p:tags r:id="rId4"/>
            </p:custDataLst>
          </p:nvPr>
        </p:nvSpPr>
        <p:spPr>
          <a:xfrm>
            <a:off x="8938218" y="2299684"/>
            <a:ext cx="266854" cy="26685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9" name="弧形 58"/>
          <p:cNvSpPr/>
          <p:nvPr>
            <p:custDataLst>
              <p:tags r:id="rId5"/>
            </p:custDataLst>
          </p:nvPr>
        </p:nvSpPr>
        <p:spPr>
          <a:xfrm>
            <a:off x="8487371" y="2073348"/>
            <a:ext cx="2352674" cy="2352674"/>
          </a:xfrm>
          <a:prstGeom prst="arc">
            <a:avLst>
              <a:gd name="adj1" fmla="val 15382684"/>
              <a:gd name="adj2" fmla="val 7430173"/>
            </a:avLst>
          </a:prstGeom>
          <a:ln w="28575">
            <a:solidFill>
              <a:schemeClr val="accent1">
                <a:lumMod val="40000"/>
                <a:lumOff val="6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58" name="弧形 57"/>
          <p:cNvSpPr/>
          <p:nvPr>
            <p:custDataLst>
              <p:tags r:id="rId6"/>
            </p:custDataLst>
          </p:nvPr>
        </p:nvSpPr>
        <p:spPr>
          <a:xfrm>
            <a:off x="1692834" y="2073348"/>
            <a:ext cx="2352674" cy="2352674"/>
          </a:xfrm>
          <a:prstGeom prst="arc">
            <a:avLst>
              <a:gd name="adj1" fmla="val 2576083"/>
              <a:gd name="adj2" fmla="val 12584694"/>
            </a:avLst>
          </a:prstGeom>
          <a:ln w="28575">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0" name="椭圆 9"/>
          <p:cNvSpPr/>
          <p:nvPr>
            <p:custDataLst>
              <p:tags r:id="rId7"/>
            </p:custDataLst>
          </p:nvPr>
        </p:nvSpPr>
        <p:spPr>
          <a:xfrm>
            <a:off x="6976203" y="2260291"/>
            <a:ext cx="1978534" cy="1978534"/>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en-US" altLang="zh-CN" sz="1400" b="1">
                <a:solidFill>
                  <a:srgbClr val="FFFFFF"/>
                </a:solidFill>
                <a:latin typeface="微软雅黑" panose="020B0503020204020204" charset="-122"/>
                <a:ea typeface="微软雅黑" panose="020B0503020204020204" charset="-122"/>
              </a:rPr>
              <a:t>4.</a:t>
            </a:r>
            <a:r>
              <a:rPr lang="zh-CN" altLang="en-US" sz="1400" b="1">
                <a:solidFill>
                  <a:srgbClr val="FFFFFF"/>
                </a:solidFill>
                <a:latin typeface="微软雅黑" panose="020B0503020204020204" charset="-122"/>
                <a:ea typeface="微软雅黑" panose="020B0503020204020204" charset="-122"/>
              </a:rPr>
              <a:t>宣传和教育</a:t>
            </a:r>
            <a:endParaRPr lang="zh-CN" altLang="en-US" sz="1400" b="1">
              <a:solidFill>
                <a:srgbClr val="FFFFFF"/>
              </a:solidFill>
              <a:latin typeface="微软雅黑" panose="020B0503020204020204" charset="-122"/>
              <a:ea typeface="微软雅黑" panose="020B0503020204020204" charset="-122"/>
            </a:endParaRPr>
          </a:p>
          <a:p>
            <a:pPr algn="ctr">
              <a:lnSpc>
                <a:spcPct val="130000"/>
              </a:lnSpc>
            </a:pPr>
            <a:r>
              <a:rPr lang="zh-CN" altLang="en-US" sz="1400" b="1">
                <a:solidFill>
                  <a:srgbClr val="FFFFFF"/>
                </a:solidFill>
                <a:latin typeface="微软雅黑" panose="020B0503020204020204" charset="-122"/>
                <a:ea typeface="微软雅黑" panose="020B0503020204020204" charset="-122"/>
              </a:rPr>
              <a:t>作用</a:t>
            </a:r>
            <a:endParaRPr lang="zh-CN" altLang="zh-CN" sz="1400" b="1">
              <a:solidFill>
                <a:srgbClr val="FFFFFF"/>
              </a:solidFill>
              <a:latin typeface="微软雅黑" panose="020B0503020204020204" charset="-122"/>
              <a:ea typeface="微软雅黑" panose="020B0503020204020204" charset="-122"/>
            </a:endParaRPr>
          </a:p>
        </p:txBody>
      </p:sp>
      <p:sp>
        <p:nvSpPr>
          <p:cNvPr id="11" name="椭圆 10"/>
          <p:cNvSpPr/>
          <p:nvPr>
            <p:custDataLst>
              <p:tags r:id="rId8"/>
            </p:custDataLst>
          </p:nvPr>
        </p:nvSpPr>
        <p:spPr>
          <a:xfrm>
            <a:off x="7237339" y="2299684"/>
            <a:ext cx="266854" cy="26685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椭圆 11"/>
          <p:cNvSpPr/>
          <p:nvPr>
            <p:custDataLst>
              <p:tags r:id="rId9"/>
            </p:custDataLst>
          </p:nvPr>
        </p:nvSpPr>
        <p:spPr>
          <a:xfrm>
            <a:off x="5275325" y="2260291"/>
            <a:ext cx="1978534" cy="1978534"/>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en-US" altLang="zh-CN" sz="1400" b="1">
                <a:solidFill>
                  <a:srgbClr val="262626"/>
                </a:solidFill>
                <a:latin typeface="微软雅黑" panose="020B0503020204020204" charset="-122"/>
                <a:ea typeface="微软雅黑" panose="020B0503020204020204" charset="-122"/>
                <a:cs typeface="微软雅黑" panose="020B0503020204020204" charset="-122"/>
              </a:rPr>
              <a:t>3.</a:t>
            </a:r>
            <a:r>
              <a:rPr lang="zh-CN" altLang="en-US" sz="1400" b="1">
                <a:solidFill>
                  <a:srgbClr val="262626"/>
                </a:solidFill>
                <a:latin typeface="微软雅黑" panose="020B0503020204020204" charset="-122"/>
                <a:ea typeface="微软雅黑" panose="020B0503020204020204" charset="-122"/>
                <a:cs typeface="微软雅黑" panose="020B0503020204020204" charset="-122"/>
              </a:rPr>
              <a:t>交流沟通作用</a:t>
            </a:r>
            <a:endParaRPr lang="zh-CN" altLang="zh-CN" sz="1400" b="1">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14" name="椭圆 13"/>
          <p:cNvSpPr/>
          <p:nvPr>
            <p:custDataLst>
              <p:tags r:id="rId10"/>
            </p:custDataLst>
          </p:nvPr>
        </p:nvSpPr>
        <p:spPr>
          <a:xfrm>
            <a:off x="5537096" y="2299684"/>
            <a:ext cx="266854" cy="26685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8" name="椭圆 17"/>
          <p:cNvSpPr/>
          <p:nvPr>
            <p:custDataLst>
              <p:tags r:id="rId11"/>
            </p:custDataLst>
          </p:nvPr>
        </p:nvSpPr>
        <p:spPr>
          <a:xfrm>
            <a:off x="3574446" y="2260291"/>
            <a:ext cx="1978534" cy="1978534"/>
          </a:xfrm>
          <a:prstGeom prst="ellipse">
            <a:avLst/>
          </a:prstGeom>
          <a:gradFill flip="none" rotWithShape="1">
            <a:gsLst>
              <a:gs pos="19580">
                <a:schemeClr val="accent2">
                  <a:lumMod val="40000"/>
                  <a:lumOff val="60000"/>
                  <a:alpha val="100000"/>
                </a:schemeClr>
              </a:gs>
              <a:gs pos="94000">
                <a:schemeClr val="accent2">
                  <a:lumMod val="75000"/>
                  <a:alpha val="100000"/>
                </a:schemeClr>
              </a:gs>
              <a:gs pos="73000">
                <a:schemeClr val="accent2">
                  <a:alpha val="100000"/>
                </a:schemeClr>
              </a:gs>
            </a:gsLst>
            <a:path path="circle">
              <a:fillToRect r="100000" b="100000"/>
            </a:path>
            <a:tileRect l="-100000" t="-100000"/>
          </a:gradFill>
          <a:ln w="15875">
            <a:gradFill flip="none" rotWithShape="1">
              <a:gsLst>
                <a:gs pos="0">
                  <a:schemeClr val="accent2">
                    <a:alpha val="100000"/>
                  </a:schemeClr>
                </a:gs>
                <a:gs pos="100000">
                  <a:schemeClr val="accent2">
                    <a:alpha val="20000"/>
                  </a:schemeClr>
                </a:gs>
                <a:gs pos="65000">
                  <a:schemeClr val="accent2">
                    <a:alpha val="100000"/>
                  </a:schemeClr>
                </a:gs>
                <a:gs pos="32000">
                  <a:schemeClr val="accent2">
                    <a:alpha val="20000"/>
                  </a:schemeClr>
                </a:gs>
              </a:gsLst>
              <a:lin ang="8100000" scaled="1"/>
              <a:tileRect/>
            </a:gradFill>
          </a:ln>
          <a:effectLst>
            <a:outerShdw blurRad="203200" dist="1016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en-US" altLang="zh-CN" sz="1400" b="1">
                <a:solidFill>
                  <a:srgbClr val="FFFFFF"/>
                </a:solidFill>
                <a:latin typeface="微软雅黑" panose="020B0503020204020204" charset="-122"/>
                <a:ea typeface="微软雅黑" panose="020B0503020204020204" charset="-122"/>
              </a:rPr>
              <a:t>2.</a:t>
            </a:r>
            <a:r>
              <a:rPr lang="zh-CN" altLang="en-US" sz="1400" b="1">
                <a:solidFill>
                  <a:srgbClr val="FFFFFF"/>
                </a:solidFill>
                <a:latin typeface="微软雅黑" panose="020B0503020204020204" charset="-122"/>
                <a:ea typeface="微软雅黑" panose="020B0503020204020204" charset="-122"/>
              </a:rPr>
              <a:t>领导和指导</a:t>
            </a:r>
            <a:endParaRPr lang="zh-CN" altLang="en-US" sz="1400" b="1">
              <a:solidFill>
                <a:srgbClr val="FFFFFF"/>
              </a:solidFill>
              <a:latin typeface="微软雅黑" panose="020B0503020204020204" charset="-122"/>
              <a:ea typeface="微软雅黑" panose="020B0503020204020204" charset="-122"/>
            </a:endParaRPr>
          </a:p>
          <a:p>
            <a:pPr algn="ctr">
              <a:lnSpc>
                <a:spcPct val="130000"/>
              </a:lnSpc>
            </a:pPr>
            <a:r>
              <a:rPr lang="zh-CN" altLang="en-US" sz="1400" b="1">
                <a:solidFill>
                  <a:srgbClr val="FFFFFF"/>
                </a:solidFill>
                <a:latin typeface="微软雅黑" panose="020B0503020204020204" charset="-122"/>
                <a:ea typeface="微软雅黑" panose="020B0503020204020204" charset="-122"/>
              </a:rPr>
              <a:t>作用</a:t>
            </a:r>
            <a:endParaRPr lang="zh-CN" altLang="zh-CN" sz="1400" b="1">
              <a:solidFill>
                <a:srgbClr val="FFFFFF"/>
              </a:solidFill>
              <a:latin typeface="微软雅黑" panose="020B0503020204020204" charset="-122"/>
              <a:ea typeface="微软雅黑" panose="020B0503020204020204" charset="-122"/>
            </a:endParaRPr>
          </a:p>
        </p:txBody>
      </p:sp>
      <p:sp>
        <p:nvSpPr>
          <p:cNvPr id="21" name="椭圆 20"/>
          <p:cNvSpPr/>
          <p:nvPr>
            <p:custDataLst>
              <p:tags r:id="rId12"/>
            </p:custDataLst>
          </p:nvPr>
        </p:nvSpPr>
        <p:spPr>
          <a:xfrm>
            <a:off x="3835582" y="2299684"/>
            <a:ext cx="266854" cy="266854"/>
          </a:xfrm>
          <a:prstGeom prst="ellipse">
            <a:avLst/>
          </a:prstGeom>
          <a:gradFill flip="none" rotWithShape="1">
            <a:gsLst>
              <a:gs pos="0">
                <a:schemeClr val="accent2">
                  <a:lumMod val="20000"/>
                  <a:lumOff val="80000"/>
                  <a:alpha val="100000"/>
                </a:schemeClr>
              </a:gs>
              <a:gs pos="100000">
                <a:schemeClr val="accent2">
                  <a:lumMod val="60000"/>
                  <a:lumOff val="40000"/>
                  <a:alpha val="100000"/>
                </a:schemeClr>
              </a:gs>
            </a:gsLst>
            <a:path path="circle">
              <a:fillToRect r="100000" b="100000"/>
            </a:path>
            <a:tileRect l="-100000" t="-100000"/>
          </a:gradFill>
          <a:ln>
            <a:solidFill>
              <a:schemeClr val="accent2">
                <a:lumMod val="60000"/>
                <a:lumOff val="40000"/>
              </a:schemeClr>
            </a:solidFill>
          </a:ln>
          <a:effectLst>
            <a:outerShdw blurRad="190500" sx="102000" sy="102000" algn="ctr" rotWithShape="0">
              <a:schemeClr val="accent2">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椭圆 25"/>
          <p:cNvSpPr/>
          <p:nvPr>
            <p:custDataLst>
              <p:tags r:id="rId13"/>
            </p:custDataLst>
          </p:nvPr>
        </p:nvSpPr>
        <p:spPr>
          <a:xfrm>
            <a:off x="1873568" y="2260291"/>
            <a:ext cx="1978534" cy="1978534"/>
          </a:xfrm>
          <a:prstGeom prst="ellipse">
            <a:avLst/>
          </a:prstGeom>
          <a:gradFill flip="none" rotWithShape="1">
            <a:gsLst>
              <a:gs pos="75000">
                <a:schemeClr val="accent1">
                  <a:lumMod val="20000"/>
                  <a:lumOff val="80000"/>
                  <a:alpha val="100000"/>
                </a:schemeClr>
              </a:gs>
              <a:gs pos="48000">
                <a:srgbClr val="F7FBFF"/>
              </a:gs>
            </a:gsLst>
            <a:path path="circle">
              <a:fillToRect r="100000" b="100000"/>
            </a:path>
            <a:tileRect l="-100000" t="-100000"/>
          </a:gradFill>
          <a:ln w="15875">
            <a:gradFill flip="none" rotWithShape="1">
              <a:gsLst>
                <a:gs pos="0">
                  <a:schemeClr val="accent1">
                    <a:alpha val="100000"/>
                  </a:schemeClr>
                </a:gs>
                <a:gs pos="100000">
                  <a:schemeClr val="accent1">
                    <a:alpha val="20000"/>
                  </a:schemeClr>
                </a:gs>
                <a:gs pos="65000">
                  <a:schemeClr val="accent1">
                    <a:alpha val="100000"/>
                  </a:schemeClr>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en-US" altLang="zh-CN" sz="1400" b="1">
                <a:solidFill>
                  <a:srgbClr val="262626"/>
                </a:solidFill>
                <a:latin typeface="微软雅黑" panose="020B0503020204020204" charset="-122"/>
                <a:ea typeface="微软雅黑" panose="020B0503020204020204" charset="-122"/>
                <a:cs typeface="微软雅黑" panose="020B0503020204020204" charset="-122"/>
              </a:rPr>
              <a:t>1.</a:t>
            </a:r>
            <a:r>
              <a:rPr lang="zh-CN" altLang="en-US" sz="1400" b="1">
                <a:solidFill>
                  <a:srgbClr val="262626"/>
                </a:solidFill>
                <a:latin typeface="微软雅黑" panose="020B0503020204020204" charset="-122"/>
                <a:ea typeface="微软雅黑" panose="020B0503020204020204" charset="-122"/>
                <a:cs typeface="微软雅黑" panose="020B0503020204020204" charset="-122"/>
              </a:rPr>
              <a:t>制定和贯彻执行政策作用</a:t>
            </a:r>
            <a:endParaRPr lang="zh-CN" altLang="zh-CN" sz="1400" b="1">
              <a:solidFill>
                <a:srgbClr val="262626"/>
              </a:solidFill>
              <a:latin typeface="微软雅黑" panose="020B0503020204020204" charset="-122"/>
              <a:ea typeface="微软雅黑" panose="020B0503020204020204" charset="-122"/>
              <a:cs typeface="微软雅黑" panose="020B0503020204020204" charset="-122"/>
            </a:endParaRPr>
          </a:p>
        </p:txBody>
      </p:sp>
      <p:sp>
        <p:nvSpPr>
          <p:cNvPr id="27" name="椭圆 26"/>
          <p:cNvSpPr/>
          <p:nvPr>
            <p:custDataLst>
              <p:tags r:id="rId14"/>
            </p:custDataLst>
          </p:nvPr>
        </p:nvSpPr>
        <p:spPr>
          <a:xfrm>
            <a:off x="2135339" y="2299684"/>
            <a:ext cx="266854" cy="266854"/>
          </a:xfrm>
          <a:prstGeom prst="ellipse">
            <a:avLst/>
          </a:prstGeom>
          <a:gradFill flip="none" rotWithShape="1">
            <a:gsLst>
              <a:gs pos="82000">
                <a:schemeClr val="accent1">
                  <a:lumMod val="75000"/>
                  <a:alpha val="100000"/>
                </a:schemeClr>
              </a:gs>
              <a:gs pos="0">
                <a:schemeClr val="accent1">
                  <a:lumMod val="60000"/>
                  <a:lumOff val="40000"/>
                  <a:alpha val="100000"/>
                </a:schemeClr>
              </a:gs>
              <a:gs pos="33000">
                <a:schemeClr val="accent1">
                  <a:alpha val="100000"/>
                </a:schemeClr>
              </a:gs>
            </a:gsLst>
            <a:path path="circle">
              <a:fillToRect r="100000" b="100000"/>
            </a:path>
            <a:tileRect l="-100000" t="-100000"/>
          </a:gradFill>
          <a:ln>
            <a:noFill/>
          </a:ln>
          <a:effectLst>
            <a:outerShdw blurRad="190500" sx="102000" sy="102000" algn="ctr" rotWithShape="0">
              <a:schemeClr val="accent1">
                <a:alpha val="2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5"/>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二、通</a:t>
            </a:r>
            <a:r>
              <a:rPr lang="zh-CN" altLang="en-US" dirty="0">
                <a:solidFill>
                  <a:schemeClr val="tx1"/>
                </a:solidFill>
                <a:latin typeface="微软雅黑" panose="020B0503020204020204" charset="-122"/>
                <a:ea typeface="微软雅黑" panose="020B0503020204020204" charset="-122"/>
                <a:sym typeface="+mn-ea"/>
              </a:rPr>
              <a:t>报</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（四）通</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报的写作</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要求</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5" name="单圆角矩形 5"/>
          <p:cNvSpPr/>
          <p:nvPr>
            <p:custDataLst>
              <p:tags r:id="rId3"/>
            </p:custDataLst>
          </p:nvPr>
        </p:nvSpPr>
        <p:spPr>
          <a:xfrm>
            <a:off x="875348" y="1515456"/>
            <a:ext cx="10812146" cy="1415581"/>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 name="矩形 2"/>
          <p:cNvSpPr/>
          <p:nvPr>
            <p:custDataLst>
              <p:tags r:id="rId4"/>
            </p:custDataLst>
          </p:nvPr>
        </p:nvSpPr>
        <p:spPr>
          <a:xfrm>
            <a:off x="1419620" y="1777102"/>
            <a:ext cx="9839847" cy="435661"/>
          </a:xfrm>
          <a:prstGeom prst="rect">
            <a:avLst/>
          </a:prstGeom>
          <a:noFill/>
        </p:spPr>
        <p:txBody>
          <a:bodyPr wrap="square" lIns="0" tIns="0" rIns="0" bIns="0" rtlCol="0" anchor="b">
            <a:noAutofit/>
          </a:bodyPr>
          <a:p>
            <a:pPr marL="0" indent="0" algn="l">
              <a:lnSpc>
                <a:spcPct val="100000"/>
              </a:lnSpc>
              <a:spcBef>
                <a:spcPts val="0"/>
              </a:spcBef>
              <a:spcAft>
                <a:spcPts val="0"/>
              </a:spcAft>
              <a:buSzPct val="100000"/>
            </a:pPr>
            <a:r>
              <a:rPr lang="zh-CN" altLang="en-US" sz="2400" b="1">
                <a:solidFill>
                  <a:schemeClr val="accent1"/>
                </a:solidFill>
                <a:latin typeface="微软雅黑" panose="020B0503020204020204" charset="-122"/>
                <a:ea typeface="微软雅黑" panose="020B0503020204020204" charset="-122"/>
                <a:cs typeface="+mn-ea"/>
              </a:rPr>
              <a:t>选材典型，客观真实</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4" name="矩形 3"/>
          <p:cNvSpPr/>
          <p:nvPr>
            <p:custDataLst>
              <p:tags r:id="rId5"/>
            </p:custDataLst>
          </p:nvPr>
        </p:nvSpPr>
        <p:spPr>
          <a:xfrm>
            <a:off x="1265555" y="2212975"/>
            <a:ext cx="10425430" cy="746125"/>
          </a:xfrm>
          <a:prstGeom prst="rect">
            <a:avLst/>
          </a:prstGeom>
          <a:noFill/>
        </p:spPr>
        <p:txBody>
          <a:bodyPr wrap="square" lIns="0" tIns="0" rIns="0" bIns="0" rtlCol="0" anchor="t" anchorCtr="0">
            <a:noAutofit/>
          </a:bodyPr>
          <a:p>
            <a:pPr marL="0" indent="0" algn="l">
              <a:lnSpc>
                <a:spcPct val="130000"/>
              </a:lnSpc>
              <a:spcBef>
                <a:spcPts val="0"/>
              </a:spcBef>
              <a:spcAft>
                <a:spcPts val="0"/>
              </a:spcAft>
              <a:buSzPct val="100000"/>
            </a:pPr>
            <a:r>
              <a:rPr lang="en-US" altLang="zh-CN" dirty="0">
                <a:solidFill>
                  <a:srgbClr val="333333"/>
                </a:solidFill>
                <a:latin typeface="+mn-ea"/>
                <a:cs typeface="+mn-ea"/>
              </a:rPr>
              <a:t> </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在表彰性和批评性的通报中，所反映的情况一定要真实可靠，不能夸大和缩小，以免因失实而产生不良影响。</a:t>
            </a:r>
            <a:endParaRPr lang="zh-CN" altLang="en-US" dirty="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80" name="单圆角矩形 5"/>
          <p:cNvSpPr/>
          <p:nvPr>
            <p:custDataLst>
              <p:tags r:id="rId6"/>
            </p:custDataLst>
          </p:nvPr>
        </p:nvSpPr>
        <p:spPr>
          <a:xfrm>
            <a:off x="826453" y="3539403"/>
            <a:ext cx="10812146" cy="1452416"/>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5" name="矩形 4"/>
          <p:cNvSpPr/>
          <p:nvPr>
            <p:custDataLst>
              <p:tags r:id="rId7"/>
            </p:custDataLst>
          </p:nvPr>
        </p:nvSpPr>
        <p:spPr>
          <a:xfrm>
            <a:off x="1483755" y="3764220"/>
            <a:ext cx="9839847" cy="435661"/>
          </a:xfrm>
          <a:prstGeom prst="rect">
            <a:avLst/>
          </a:prstGeom>
          <a:noFill/>
        </p:spPr>
        <p:txBody>
          <a:bodyPr wrap="square" lIns="0" tIns="0" rIns="0" bIns="0" rtlCol="0" anchor="b">
            <a:noAutofit/>
          </a:bodyPr>
          <a:p>
            <a:pPr marL="0" indent="0" algn="l">
              <a:lnSpc>
                <a:spcPct val="100000"/>
              </a:lnSpc>
              <a:spcBef>
                <a:spcPts val="0"/>
              </a:spcBef>
              <a:spcAft>
                <a:spcPts val="0"/>
              </a:spcAft>
              <a:buSzPct val="100000"/>
            </a:pPr>
            <a:r>
              <a:rPr lang="zh-CN" altLang="en-US" sz="2400" b="1">
                <a:solidFill>
                  <a:schemeClr val="accent2"/>
                </a:solidFill>
                <a:latin typeface="微软雅黑" panose="020B0503020204020204" charset="-122"/>
                <a:ea typeface="微软雅黑" panose="020B0503020204020204" charset="-122"/>
                <a:cs typeface="+mn-ea"/>
              </a:rPr>
              <a:t>评价得当，有的放矢</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6" name="矩形 5"/>
          <p:cNvSpPr/>
          <p:nvPr>
            <p:custDataLst>
              <p:tags r:id="rId8"/>
            </p:custDataLst>
          </p:nvPr>
        </p:nvSpPr>
        <p:spPr>
          <a:xfrm>
            <a:off x="1483755" y="4255133"/>
            <a:ext cx="9838576" cy="562041"/>
          </a:xfrm>
          <a:prstGeom prst="rect">
            <a:avLst/>
          </a:prstGeom>
          <a:noFill/>
        </p:spPr>
        <p:txBody>
          <a:bodyPr wrap="square" lIns="0" tIns="0" rIns="0" bIns="0" rtlCol="0" anchor="t" anchorCtr="0">
            <a:noAutofit/>
          </a:bodyPr>
          <a:p>
            <a:pPr marL="0" indent="0" algn="l">
              <a:lnSpc>
                <a:spcPct val="130000"/>
              </a:lnSpc>
              <a:spcBef>
                <a:spcPts val="0"/>
              </a:spcBef>
              <a:spcAft>
                <a:spcPts val="0"/>
              </a:spcAft>
              <a:buSzPct val="100000"/>
            </a:pPr>
            <a:r>
              <a:rPr lang="zh-CN" altLang="en-US" dirty="0">
                <a:solidFill>
                  <a:srgbClr val="333333"/>
                </a:solidFill>
                <a:latin typeface="微软雅黑" panose="020B0503020204020204" charset="-122"/>
                <a:ea typeface="微软雅黑" panose="020B0503020204020204" charset="-122"/>
                <a:cs typeface="微软雅黑" panose="020B0503020204020204" charset="-122"/>
              </a:rPr>
              <a:t>表扬人物要从平凡中总结不平凡之处，批评也应该抓住问题的实质，需要掌握分寸，</a:t>
            </a:r>
            <a:r>
              <a:rPr lang="en-US" altLang="zh-CN" dirty="0">
                <a:solidFill>
                  <a:srgbClr val="333333"/>
                </a:solidFill>
                <a:latin typeface="微软雅黑" panose="020B0503020204020204" charset="-122"/>
                <a:ea typeface="微软雅黑" panose="020B0503020204020204" charset="-122"/>
                <a:cs typeface="微软雅黑" panose="020B0503020204020204" charset="-122"/>
              </a:rPr>
              <a:t> </a:t>
            </a:r>
            <a:r>
              <a:rPr lang="zh-CN" altLang="en-US" dirty="0">
                <a:solidFill>
                  <a:srgbClr val="333333"/>
                </a:solidFill>
                <a:latin typeface="微软雅黑" panose="020B0503020204020204" charset="-122"/>
                <a:ea typeface="微软雅黑" panose="020B0503020204020204" charset="-122"/>
                <a:cs typeface="微软雅黑" panose="020B0503020204020204" charset="-122"/>
              </a:rPr>
              <a:t>就事论事。</a:t>
            </a:r>
            <a:endParaRPr lang="zh-CN" altLang="en-US" dirty="0">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91" name="单圆角矩形 5"/>
          <p:cNvSpPr/>
          <p:nvPr>
            <p:custDataLst>
              <p:tags r:id="rId9"/>
            </p:custDataLst>
          </p:nvPr>
        </p:nvSpPr>
        <p:spPr>
          <a:xfrm>
            <a:off x="826453" y="5316977"/>
            <a:ext cx="10812146" cy="1418122"/>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8" name="矩形 7"/>
          <p:cNvSpPr/>
          <p:nvPr>
            <p:custDataLst>
              <p:tags r:id="rId10"/>
            </p:custDataLst>
          </p:nvPr>
        </p:nvSpPr>
        <p:spPr>
          <a:xfrm>
            <a:off x="1483755" y="5438277"/>
            <a:ext cx="9839847" cy="435661"/>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时间及时，态度认真</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9" name="矩形 8"/>
          <p:cNvSpPr/>
          <p:nvPr>
            <p:custDataLst>
              <p:tags r:id="rId11"/>
            </p:custDataLst>
          </p:nvPr>
        </p:nvSpPr>
        <p:spPr>
          <a:xfrm>
            <a:off x="1483755" y="5929189"/>
            <a:ext cx="9839847" cy="562041"/>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a:solidFill>
                  <a:srgbClr val="333333"/>
                </a:solidFill>
                <a:latin typeface="微软雅黑" panose="020B0503020204020204" charset="-122"/>
                <a:ea typeface="微软雅黑" panose="020B0503020204020204" charset="-122"/>
                <a:cs typeface="+mn-ea"/>
              </a:rPr>
              <a:t>通报有很强的时效性，应抓住时机，及时发布，并且态度要严肃认真。</a:t>
            </a:r>
            <a:endParaRPr lang="zh-CN" altLang="en-US">
              <a:solidFill>
                <a:srgbClr val="333333"/>
              </a:solidFill>
              <a:latin typeface="微软雅黑" panose="020B0503020204020204" charset="-122"/>
              <a:ea typeface="微软雅黑" panose="020B0503020204020204" charset="-122"/>
              <a:cs typeface="+mn-ea"/>
            </a:endParaRPr>
          </a:p>
        </p:txBody>
      </p:sp>
      <p:sp>
        <p:nvSpPr>
          <p:cNvPr id="48" name="圆角矩形 19"/>
          <p:cNvSpPr/>
          <p:nvPr>
            <p:custDataLst>
              <p:tags r:id="rId12"/>
            </p:custDataLst>
          </p:nvPr>
        </p:nvSpPr>
        <p:spPr>
          <a:xfrm rot="5400000">
            <a:off x="877888" y="1776467"/>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9" name="燕尾形 20"/>
          <p:cNvSpPr/>
          <p:nvPr>
            <p:custDataLst>
              <p:tags r:id="rId13"/>
            </p:custDataLst>
          </p:nvPr>
        </p:nvSpPr>
        <p:spPr>
          <a:xfrm>
            <a:off x="989032" y="1954283"/>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83" name="圆角矩形 19"/>
          <p:cNvSpPr/>
          <p:nvPr>
            <p:custDataLst>
              <p:tags r:id="rId14"/>
            </p:custDataLst>
          </p:nvPr>
        </p:nvSpPr>
        <p:spPr>
          <a:xfrm rot="5400000">
            <a:off x="828993" y="3762315"/>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4" name="燕尾形 20"/>
          <p:cNvSpPr/>
          <p:nvPr>
            <p:custDataLst>
              <p:tags r:id="rId15"/>
            </p:custDataLst>
          </p:nvPr>
        </p:nvSpPr>
        <p:spPr>
          <a:xfrm>
            <a:off x="989032" y="3897586"/>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94" name="圆角矩形 19"/>
          <p:cNvSpPr/>
          <p:nvPr>
            <p:custDataLst>
              <p:tags r:id="rId16"/>
            </p:custDataLst>
          </p:nvPr>
        </p:nvSpPr>
        <p:spPr>
          <a:xfrm rot="5400000">
            <a:off x="828993" y="5436372"/>
            <a:ext cx="434391"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95" name="燕尾形 20"/>
          <p:cNvSpPr/>
          <p:nvPr>
            <p:custDataLst>
              <p:tags r:id="rId17"/>
            </p:custDataLst>
          </p:nvPr>
        </p:nvSpPr>
        <p:spPr>
          <a:xfrm>
            <a:off x="989032" y="5571642"/>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Tree>
    <p:custDataLst>
      <p:tags r:id="rId18"/>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Grp="1" noChangeArrowheads="1"/>
          </p:cNvSpPr>
          <p:nvPr>
            <p:ph type="body" idx="1"/>
          </p:nvPr>
        </p:nvSpPr>
        <p:spPr>
          <a:xfrm>
            <a:off x="675640" y="828675"/>
            <a:ext cx="10936605" cy="5073015"/>
          </a:xfrm>
          <a:solidFill>
            <a:schemeClr val="bg2"/>
          </a:solidFill>
        </p:spPr>
        <p:txBody>
          <a:bodyPr vert="horz" wrap="square" lIns="91440" tIns="45720" rIns="91440" bIns="45720" numCol="1" rtlCol="0" anchor="t" anchorCtr="0" compatLnSpc="1">
            <a:normAutofit fontScale="90000"/>
          </a:bodyPr>
          <a:lstStyle/>
          <a:p>
            <a:pPr marL="228600" marR="0" lvl="0" indent="-228600" algn="ctr" defTabSz="914400" rtl="0" eaLnBrk="1" fontAlgn="auto" latinLnBrk="0" hangingPunct="1">
              <a:lnSpc>
                <a:spcPct val="90000"/>
              </a:lnSpc>
              <a:spcBef>
                <a:spcPts val="1000"/>
              </a:spcBef>
              <a:spcAft>
                <a:spcPts val="0"/>
              </a:spcAft>
              <a:buClrTx/>
              <a:buSzTx/>
              <a:buFontTx/>
              <a:buNone/>
              <a:defRPr/>
            </a:pPr>
            <a:r>
              <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关于表彰</a:t>
            </a:r>
            <a:r>
              <a:rPr kumimoji="0" lang="en-US" altLang="zh-CN"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××年市政府为民办实事工作先进单位的通报</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ctr" defTabSz="914400" rtl="0" eaLnBrk="1" fontAlgn="auto" latinLnBrk="0" hangingPunct="1">
              <a:lnSpc>
                <a:spcPct val="90000"/>
              </a:lnSpc>
              <a:spcBef>
                <a:spcPts val="1000"/>
              </a:spcBef>
              <a:spcAft>
                <a:spcPts val="0"/>
              </a:spcAft>
              <a:buClrTx/>
              <a:buSzTx/>
              <a:buFontTx/>
              <a:buNone/>
              <a:defRPr/>
            </a:pP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ct val="1500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各区、县（市）人民政府，市政府各部门、各直属单位</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b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b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年，各区、县</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市</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和市各有关部门围绕</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政府工作报告</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确定的为民办实事项目，层层分解目标任务，认真落实工作责任，精心组织实施，较好地完成了年度目标任务，为进一步提高人民生活质量、改善生活环境、促进我市经济社会可持续发展作出了积极贡献。根据</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年市政府为民办实事项目管理和督查考核的要求，市政府决定，对</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年市政府为民办实事工作考核先进单位予以通报表彰。</a:t>
            </a:r>
            <a:b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b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希望受表彰的单位发扬成绩，再接再厉，再创佳绩，在今年市政府为民办实事工作中作出新的贡献。</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90000"/>
              </a:lnSpc>
              <a:spcBef>
                <a:spcPts val="100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附件：</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年市政府为民办实事工作先进单位名单</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.doc</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eaLnBrk="1" fontAlgn="auto" latinLnBrk="0" hangingPunct="1">
              <a:lnSpc>
                <a:spcPct val="900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eaLnBrk="1" fontAlgn="auto" latinLnBrk="0" hangingPunct="1">
              <a:lnSpc>
                <a:spcPct val="900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7810" y="59055"/>
            <a:ext cx="1298575" cy="401320"/>
          </a:xfrm>
          <a:prstGeom prst="rect">
            <a:avLst/>
          </a:prstGeom>
          <a:noFill/>
        </p:spPr>
        <p:txBody>
          <a:bodyPr wrap="square" rtlCol="0">
            <a:noAutofit/>
          </a:bodyPr>
          <a:p>
            <a:pPr algn="l">
              <a:lnSpc>
                <a:spcPct val="140000"/>
              </a:lnSpc>
            </a:pPr>
            <a:r>
              <a:rPr lang="zh-CN" altLang="en-US"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b="1" kern="100" dirty="0">
                <a:effectLst/>
                <a:latin typeface="微软雅黑" panose="020B0503020204020204" charset="-122"/>
                <a:ea typeface="微软雅黑" panose="020B0503020204020204" charset="-122"/>
                <a:cs typeface="江城圆体 400W" panose="020B0500000000000000" pitchFamily="34" charset="-122"/>
              </a:rPr>
              <a:t>一】</a:t>
            </a:r>
            <a:endParaRPr lang="zh-CN" altLang="en-US"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a:spLocks noGrp="1" noChangeArrowheads="1"/>
          </p:cNvSpPr>
          <p:nvPr>
            <p:ph type="body" idx="1"/>
          </p:nvPr>
        </p:nvSpPr>
        <p:spPr>
          <a:xfrm>
            <a:off x="716280" y="627380"/>
            <a:ext cx="10843260" cy="5603240"/>
          </a:xfrm>
          <a:solidFill>
            <a:schemeClr val="bg2"/>
          </a:solidFill>
        </p:spPr>
        <p:txBody>
          <a:bodyPr vert="horz" wrap="square" lIns="91440" tIns="45720" rIns="91440" bIns="45720" numCol="1" rtlCol="0" anchor="t" anchorCtr="0" compatLnSpc="1">
            <a:normAutofit fontScale="80000"/>
          </a:bodyPr>
          <a:lstStyle/>
          <a:p>
            <a:pPr marL="228600" marR="0" lvl="0" indent="-228600" algn="ctr" defTabSz="914400" rtl="0" fontAlgn="auto">
              <a:lnSpc>
                <a:spcPts val="2800"/>
              </a:lnSpc>
              <a:spcBef>
                <a:spcPts val="1000"/>
              </a:spcBef>
              <a:spcAft>
                <a:spcPts val="0"/>
              </a:spcAft>
              <a:buClrTx/>
              <a:buSzTx/>
              <a:buFontTx/>
              <a:buNone/>
              <a:defRPr/>
            </a:pPr>
            <a:r>
              <a:rPr kumimoji="0" lang="zh-CN" altLang="en-US"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关于李为民同志的表彰通报</a:t>
            </a:r>
            <a:endParaRPr kumimoji="0" lang="zh-CN" altLang="en-US" sz="25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各科、室，各车间：</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3</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日晚</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7</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时许，第二车间工人李为民同志回家时，骑车行至下港胡同，突然听到呼救声，李为民急忙应声奔去，见两名歹徒正在调戏一位女青年，李为民喝令住手。两名歹徒见状，其中一名反拧着女青年的手臂，另一名大个歹徒手持匕首向李为民猛扑过来。在搏斗中，李为民脸部、腿部等多处被刺伤，但他一面死死抓住歹徒，一面大声呼救，临近居民闻声赶来将大个歹徒扭获，另一名歹徒慌忙逃跑，女青年被救。</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李为民同志平时工作积极，热心帮助同志，受到大家的好评。在当前我厂开展的学习雷锋活动中，李为民同志以雷锋为榜样，面对歹徒，临危不惧。经厂部研究决定特给予通报表扬，并向上浮动一级工资。</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l" defTabSz="914400" rtl="0" fontAlgn="auto">
              <a:lnSpc>
                <a:spcPts val="2800"/>
              </a:lnSpc>
              <a:spcBef>
                <a:spcPts val="1000"/>
              </a:spcBef>
              <a:spcAft>
                <a:spcPts val="0"/>
              </a:spcAft>
              <a:buClrTx/>
              <a:buSzTx/>
              <a:buFontTx/>
              <a:buNone/>
              <a:defRPr/>
            </a:pP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希望全厂广大职工学习李为民同志在严峻时刻不畏强暴、舍己救人的高尚品质，同违法犯罪分子作坚决的斗争，共同维护社会治安秩序，为精神文明建设多做奉献</a:t>
            </a: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8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厂</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228600" marR="0" lvl="0" indent="-228600" algn="r" defTabSz="914400" rtl="0" fontAlgn="auto">
              <a:lnSpc>
                <a:spcPts val="2800"/>
              </a:lnSpc>
              <a:spcBef>
                <a:spcPts val="1000"/>
              </a:spcBef>
              <a:spcAft>
                <a:spcPts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lang="zh-CN" altLang="en-US" sz="20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20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7810" y="59055"/>
            <a:ext cx="1298575" cy="401320"/>
          </a:xfrm>
          <a:prstGeom prst="rect">
            <a:avLst/>
          </a:prstGeom>
          <a:noFill/>
        </p:spPr>
        <p:txBody>
          <a:bodyPr wrap="square" rtlCol="0">
            <a:noAutofit/>
          </a:bodyPr>
          <a:p>
            <a:pPr algn="l">
              <a:lnSpc>
                <a:spcPct val="140000"/>
              </a:lnSpc>
            </a:pPr>
            <a:r>
              <a:rPr lang="zh-CN" altLang="en-US"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b="1" kern="100" dirty="0">
                <a:effectLst/>
                <a:latin typeface="微软雅黑" panose="020B0503020204020204" charset="-122"/>
                <a:ea typeface="微软雅黑" panose="020B0503020204020204" charset="-122"/>
                <a:cs typeface="江城圆体 400W" panose="020B0500000000000000" pitchFamily="34" charset="-122"/>
              </a:rPr>
              <a:t>二】</a:t>
            </a:r>
            <a:endParaRPr lang="zh-CN" altLang="en-US"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blinds(horizontal)">
                                      <p:cBhvr>
                                        <p:cTn id="7" dur="500"/>
                                        <p:tgtEl>
                                          <p:spTgt spid="1536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362">
                                            <p:txEl>
                                              <p:pRg st="1" end="1"/>
                                            </p:txEl>
                                          </p:spTgt>
                                        </p:tgtEl>
                                        <p:attrNameLst>
                                          <p:attrName>style.visibility</p:attrName>
                                        </p:attrNameLst>
                                      </p:cBhvr>
                                      <p:to>
                                        <p:strVal val="visible"/>
                                      </p:to>
                                    </p:set>
                                    <p:animEffect transition="in" filter="blinds(horizontal)">
                                      <p:cBhvr>
                                        <p:cTn id="10" dur="500"/>
                                        <p:tgtEl>
                                          <p:spTgt spid="1536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362">
                                            <p:txEl>
                                              <p:pRg st="2" end="2"/>
                                            </p:txEl>
                                          </p:spTgt>
                                        </p:tgtEl>
                                        <p:attrNameLst>
                                          <p:attrName>style.visibility</p:attrName>
                                        </p:attrNameLst>
                                      </p:cBhvr>
                                      <p:to>
                                        <p:strVal val="visible"/>
                                      </p:to>
                                    </p:set>
                                    <p:animEffect transition="in" filter="blinds(horizontal)">
                                      <p:cBhvr>
                                        <p:cTn id="13" dur="500"/>
                                        <p:tgtEl>
                                          <p:spTgt spid="1536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362">
                                            <p:txEl>
                                              <p:pRg st="3" end="3"/>
                                            </p:txEl>
                                          </p:spTgt>
                                        </p:tgtEl>
                                        <p:attrNameLst>
                                          <p:attrName>style.visibility</p:attrName>
                                        </p:attrNameLst>
                                      </p:cBhvr>
                                      <p:to>
                                        <p:strVal val="visible"/>
                                      </p:to>
                                    </p:set>
                                    <p:animEffect transition="in" filter="blinds(horizontal)">
                                      <p:cBhvr>
                                        <p:cTn id="16" dur="500"/>
                                        <p:tgtEl>
                                          <p:spTgt spid="1536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animEffect transition="in" filter="blinds(horizontal)">
                                      <p:cBhvr>
                                        <p:cTn id="19" dur="500"/>
                                        <p:tgtEl>
                                          <p:spTgt spid="1536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5362">
                                            <p:txEl>
                                              <p:pRg st="5" end="5"/>
                                            </p:txEl>
                                          </p:spTgt>
                                        </p:tgtEl>
                                        <p:attrNameLst>
                                          <p:attrName>style.visibility</p:attrName>
                                        </p:attrNameLst>
                                      </p:cBhvr>
                                      <p:to>
                                        <p:strVal val="visible"/>
                                      </p:to>
                                    </p:set>
                                    <p:animEffect transition="in" filter="blinds(horizontal)">
                                      <p:cBhvr>
                                        <p:cTn id="22" dur="500"/>
                                        <p:tgtEl>
                                          <p:spTgt spid="15362">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5362">
                                            <p:txEl>
                                              <p:pRg st="6" end="6"/>
                                            </p:txEl>
                                          </p:spTgt>
                                        </p:tgtEl>
                                        <p:attrNameLst>
                                          <p:attrName>style.visibility</p:attrName>
                                        </p:attrNameLst>
                                      </p:cBhvr>
                                      <p:to>
                                        <p:strVal val="visible"/>
                                      </p:to>
                                    </p:set>
                                    <p:animEffect transition="in" filter="blinds(horizontal)">
                                      <p:cBhvr>
                                        <p:cTn id="25" dur="500"/>
                                        <p:tgtEl>
                                          <p:spTgt spid="153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5200" y="1205230"/>
            <a:ext cx="10342880" cy="3638550"/>
          </a:xfrm>
          <a:prstGeom prst="rect">
            <a:avLst/>
          </a:prstGeom>
          <a:solidFill>
            <a:schemeClr val="bg2"/>
          </a:solidFill>
        </p:spPr>
        <p:txBody>
          <a:bodyPr wrap="square">
            <a:noAutofit/>
          </a:bodyPr>
          <a:p>
            <a:pPr indent="0" algn="ctr" fontAlgn="auto">
              <a:lnSpc>
                <a:spcPts val="2800"/>
              </a:lnSpc>
            </a:pPr>
            <a:r>
              <a:rPr lang="zh-CN" altLang="en-US" sz="2400" b="1">
                <a:solidFill>
                  <a:srgbClr val="231F20"/>
                </a:solidFill>
                <a:latin typeface="微软雅黑" panose="020B0503020204020204" charset="-122"/>
                <a:ea typeface="微软雅黑" panose="020B0503020204020204" charset="-122"/>
                <a:cs typeface="微软雅黑" panose="020B0503020204020204" charset="-122"/>
              </a:rPr>
              <a:t>关于</a:t>
            </a:r>
            <a:r>
              <a:rPr lang="en-US" altLang="zh-CN" sz="2400" b="1">
                <a:solidFill>
                  <a:srgbClr val="231F20"/>
                </a:solidFill>
                <a:latin typeface="微软雅黑" panose="020B0503020204020204" charset="-122"/>
                <a:ea typeface="微软雅黑" panose="020B0503020204020204" charset="-122"/>
                <a:cs typeface="微软雅黑" panose="020B0503020204020204" charset="-122"/>
              </a:rPr>
              <a:t>2023</a:t>
            </a:r>
            <a:r>
              <a:rPr lang="zh-CN" altLang="en-US" sz="2400" b="1">
                <a:solidFill>
                  <a:srgbClr val="231F20"/>
                </a:solidFill>
                <a:latin typeface="微软雅黑" panose="020B0503020204020204" charset="-122"/>
                <a:ea typeface="微软雅黑" panose="020B0503020204020204" charset="-122"/>
                <a:cs typeface="微软雅黑" panose="020B0503020204020204" charset="-122"/>
              </a:rPr>
              <a:t>级学生李</a:t>
            </a:r>
            <a:r>
              <a:rPr lang="en-US" altLang="zh-CN" sz="2400" b="1">
                <a:solidFill>
                  <a:srgbClr val="231F2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231F20"/>
                </a:solidFill>
                <a:latin typeface="微软雅黑" panose="020B0503020204020204" charset="-122"/>
                <a:ea typeface="微软雅黑" panose="020B0503020204020204" charset="-122"/>
                <a:cs typeface="微软雅黑" panose="020B0503020204020204" charset="-122"/>
              </a:rPr>
              <a:t>的批评通报</a:t>
            </a:r>
            <a:endParaRPr lang="zh-CN" altLang="en-US" sz="2400" b="1">
              <a:solidFill>
                <a:srgbClr val="231F20"/>
              </a:solidFill>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sz="2000">
                <a:solidFill>
                  <a:srgbClr val="231F20"/>
                </a:solidFill>
                <a:latin typeface="微软雅黑" panose="020B0503020204020204" charset="-122"/>
                <a:ea typeface="微软雅黑" panose="020B0503020204020204" charset="-122"/>
                <a:cs typeface="微软雅黑" panose="020B0503020204020204" charset="-122"/>
              </a:rPr>
              <a:t>各学院、各部门：</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2023</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级</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1</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班物流管理专业的李</a:t>
            </a:r>
            <a:r>
              <a:rPr lang="en-US" altLang="en-US"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，未经办理正常请假手续，于</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2023</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年</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9</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月</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11</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日至</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9</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月</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12</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日期间擅自离校。李</a:t>
            </a:r>
            <a:r>
              <a:rPr lang="en-US" altLang="en-US"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在新生军训期间，纪律意识淡薄，其擅自离校缺席军训课程、夜不归宿等行为，严重违反了《</a:t>
            </a:r>
            <a:r>
              <a:rPr lang="en-US" altLang="en-US"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职业学院学生管理规定》，在同学中造成了不良的影响。经院系研究，决定给予李</a:t>
            </a:r>
            <a:r>
              <a:rPr lang="en-US" altLang="en-US" sz="2000">
                <a:solidFill>
                  <a:srgbClr val="231F20"/>
                </a:solidFill>
                <a:latin typeface="微软雅黑" panose="020B0503020204020204" charset="-122"/>
                <a:ea typeface="微软雅黑" panose="020B0503020204020204" charset="-122"/>
                <a:cs typeface="微软雅黑" panose="020B0503020204020204" charset="-122"/>
              </a:rPr>
              <a:t>×</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全校通报批评。</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希望同学们以此为戒，严于律己，遵守校纪校规。</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en-US" altLang="en-US" sz="2000">
                <a:solidFill>
                  <a:srgbClr val="231F20"/>
                </a:solidFill>
                <a:latin typeface="微软雅黑" panose="020B0503020204020204" charset="-122"/>
                <a:ea typeface="微软雅黑" panose="020B0503020204020204" charset="-122"/>
                <a:cs typeface="微软雅黑" panose="020B0503020204020204" charset="-122"/>
              </a:rPr>
              <a:t>                                                                                                  ××</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职业学院管理系</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en-US" altLang="zh-CN" sz="2000">
                <a:solidFill>
                  <a:srgbClr val="231F20"/>
                </a:solidFill>
                <a:latin typeface="微软雅黑" panose="020B0503020204020204" charset="-122"/>
                <a:ea typeface="微软雅黑" panose="020B0503020204020204" charset="-122"/>
                <a:cs typeface="微软雅黑" panose="020B0503020204020204" charset="-122"/>
              </a:rPr>
              <a:t>                                                                                                      2023</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年</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9</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月</a:t>
            </a:r>
            <a:r>
              <a:rPr lang="en-US" altLang="zh-CN" sz="2000">
                <a:solidFill>
                  <a:srgbClr val="231F20"/>
                </a:solidFill>
                <a:latin typeface="微软雅黑" panose="020B0503020204020204" charset="-122"/>
                <a:ea typeface="微软雅黑" panose="020B0503020204020204" charset="-122"/>
                <a:cs typeface="微软雅黑" panose="020B0503020204020204" charset="-122"/>
              </a:rPr>
              <a:t>20</a:t>
            </a:r>
            <a:r>
              <a:rPr lang="zh-CN" altLang="en-US" sz="2000">
                <a:solidFill>
                  <a:srgbClr val="231F20"/>
                </a:solidFill>
                <a:latin typeface="微软雅黑" panose="020B0503020204020204" charset="-122"/>
                <a:ea typeface="微软雅黑" panose="020B0503020204020204" charset="-122"/>
                <a:cs typeface="微软雅黑" panose="020B0503020204020204" charset="-122"/>
              </a:rPr>
              <a:t>日</a:t>
            </a:r>
            <a:endParaRPr lang="zh-CN" altLang="en-US" sz="20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57810" y="59055"/>
            <a:ext cx="1298575" cy="401320"/>
          </a:xfrm>
          <a:prstGeom prst="rect">
            <a:avLst/>
          </a:prstGeom>
          <a:noFill/>
        </p:spPr>
        <p:txBody>
          <a:bodyPr wrap="square" rtlCol="0">
            <a:noAutofit/>
          </a:bodyPr>
          <a:p>
            <a:pPr algn="l">
              <a:lnSpc>
                <a:spcPct val="140000"/>
              </a:lnSpc>
            </a:pPr>
            <a:r>
              <a:rPr lang="zh-CN" altLang="en-US"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b="1" kern="100" dirty="0">
                <a:effectLst/>
                <a:latin typeface="微软雅黑" panose="020B0503020204020204" charset="-122"/>
                <a:ea typeface="微软雅黑" panose="020B0503020204020204" charset="-122"/>
                <a:cs typeface="江城圆体 400W" panose="020B0500000000000000" pitchFamily="34" charset="-122"/>
              </a:rPr>
              <a:t>三】</a:t>
            </a:r>
            <a:endParaRPr lang="zh-CN" altLang="en-US"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a:spLocks noChangeArrowheads="1"/>
          </p:cNvSpPr>
          <p:nvPr/>
        </p:nvSpPr>
        <p:spPr bwMode="auto">
          <a:xfrm>
            <a:off x="640080" y="704850"/>
            <a:ext cx="11010900" cy="5528945"/>
          </a:xfrm>
          <a:prstGeom prst="rect">
            <a:avLst/>
          </a:prstGeom>
          <a:solidFill>
            <a:schemeClr val="bg2"/>
          </a:solidFill>
          <a:ln>
            <a:noFill/>
          </a:ln>
        </p:spPr>
        <p:txBody>
          <a:bodyPr wrap="square">
            <a:spAutoFit/>
          </a:bodyPr>
          <a:lstStyle>
            <a:lvl1pPr>
              <a:spcBef>
                <a:spcPct val="20000"/>
              </a:spcBef>
              <a:buBlip>
                <a:blip r:embed="rId1"/>
              </a:buBlip>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Blip>
                <a:blip r:embed="rId2"/>
              </a:buBlip>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Blip>
                <a:blip r:embed="rId3"/>
              </a:buBlip>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rgbClr val="CC6600"/>
              </a:buClr>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rgbClr val="800000"/>
              </a:buClr>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rgbClr val="800000"/>
              </a:buClr>
              <a:buChar char="•"/>
              <a:defRPr sz="20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关于公寓管理专项检查情况的通报</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R="0" lvl="0" indent="0" algn="l" defTabSz="914400" rtl="0" eaLnBrk="0" fontAlgn="base" hangingPunct="0">
              <a:lnSpc>
                <a:spcPts val="25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各学院、各部门：</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R="0" lvl="0" indent="0" algn="l" defTabSz="914400" rtl="0" eaLnBrk="0" fontAlgn="base" hangingPunct="0">
              <a:lnSpc>
                <a:spcPts val="25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为督促各系公寓管理工作的开展，给学生创造一个良好的学习生活环境，学工处于</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10</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下午对学生公寓进行了专项大检查，现对检查情况进行了总结通报。检查发现，从总体上看，教育系、文法系、经济系、计算机系相对较好；女生优于男生，低年级好于高年级。普遍存在的问题是：有的学生晚上睡的晚，白天起床晚；有的宿舍个别同学不叠被褥、物品乱放；有的宿舍没有值日生，宿舍卫生打扫不彻底；有的宿舍有乱贴乱挂现象；公寓走廊玻璃、墙壁较脏。南区宿舍有用大功率电器现象；有的宿舍墙壁上有污印，门、窗玻璃较脏，室内卫生间打扫不及时等。</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R="0" lvl="0" indent="0" algn="l" defTabSz="914400" rtl="0" eaLnBrk="0" fontAlgn="base" hangingPunct="0">
              <a:lnSpc>
                <a:spcPts val="25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针对上述现象，学工处对加强公寓管理工作提出了具体要求。一是学生干部要严格要求自己，以身作则，当好学生管理的带头人。经常深入实际检查，高标准，严要求，切实解决存在的问题。二要积极争取系领导对公寓管理工作的支持，充分发挥辅导员、班主任、学生干部队伍的作用。三要加强责任意识，抓好日常工作。要坚持每天卫生检查和每周一次卫生大扫除、大检查制度，检查结果要通报，要与个人综合测评、班级积分挂钩，对一贯表现较好的要通报表扬，对一贯表现较差的要批评教育。各系要加强对辅导员队伍与学生干部队伍的建设与管理，狠抓各项规章制度的落实，促进全院公寓管理工作再上一个新台阶。 </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R="0" lvl="0" indent="0" algn="l" defTabSz="914400" rtl="0" eaLnBrk="0" fontAlgn="base" hangingPunct="0">
              <a:lnSpc>
                <a:spcPts val="25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b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b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学院学生工作处</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R="0" lvl="0" indent="0" algn="l" defTabSz="914400" rtl="0" eaLnBrk="0" fontAlgn="base" hangingPunct="0">
              <a:lnSpc>
                <a:spcPts val="2500"/>
              </a:lnSpc>
              <a:spcBef>
                <a:spcPct val="0"/>
              </a:spcBef>
              <a:spcAft>
                <a:spcPct val="0"/>
              </a:spcAft>
              <a:buClrTx/>
              <a:buSzTx/>
              <a:buFontTx/>
              <a:buNone/>
              <a:defRPr/>
            </a:pP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en-US" altLang="zh-CN"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20</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月</a:t>
            </a:r>
            <a:r>
              <a:rPr lang="zh-CN" altLang="en-US" sz="1800" noProof="0" dirty="0">
                <a:ln>
                  <a:noFill/>
                </a:ln>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日</a:t>
            </a:r>
            <a:endParaRPr kumimoji="0" lang="zh-CN" altLang="en-US" sz="180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7810" y="59055"/>
            <a:ext cx="1298575" cy="401320"/>
          </a:xfrm>
          <a:prstGeom prst="rect">
            <a:avLst/>
          </a:prstGeom>
          <a:noFill/>
        </p:spPr>
        <p:txBody>
          <a:bodyPr wrap="square" rtlCol="0">
            <a:noAutofit/>
          </a:bodyPr>
          <a:p>
            <a:pPr algn="l">
              <a:lnSpc>
                <a:spcPct val="140000"/>
              </a:lnSpc>
            </a:pPr>
            <a:r>
              <a:rPr lang="zh-CN" altLang="en-US" b="1" kern="100" dirty="0">
                <a:effectLst/>
                <a:latin typeface="微软雅黑" panose="020B0503020204020204" charset="-122"/>
                <a:ea typeface="微软雅黑" panose="020B0503020204020204" charset="-122"/>
                <a:cs typeface="江城圆体 400W" panose="020B0500000000000000" pitchFamily="34" charset="-122"/>
              </a:rPr>
              <a:t>【例文</a:t>
            </a:r>
            <a:r>
              <a:rPr lang="zh-CN" altLang="en-US" b="1" kern="100" dirty="0">
                <a:effectLst/>
                <a:latin typeface="微软雅黑" panose="020B0503020204020204" charset="-122"/>
                <a:ea typeface="微软雅黑" panose="020B0503020204020204" charset="-122"/>
                <a:cs typeface="江城圆体 400W" panose="020B0500000000000000" pitchFamily="34" charset="-122"/>
              </a:rPr>
              <a:t>四】</a:t>
            </a:r>
            <a:endParaRPr lang="zh-CN" altLang="en-US" b="1" kern="100" dirty="0">
              <a:effectLst/>
              <a:latin typeface="微软雅黑" panose="020B0503020204020204" charset="-122"/>
              <a:ea typeface="微软雅黑" panose="020B0503020204020204" charset="-122"/>
              <a:cs typeface="江城圆体 400W"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ox(in)">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a:xfrm>
            <a:off x="213360" y="65360"/>
            <a:ext cx="10800000" cy="720000"/>
          </a:xfrm>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034415"/>
            <a:ext cx="10904855" cy="74231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just" fontAlgn="auto">
              <a:lnSpc>
                <a:spcPct val="150000"/>
              </a:lnSpc>
            </a:pPr>
            <a:r>
              <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rPr>
              <a:t>请依据下列材料撰写一则通报。</a:t>
            </a:r>
            <a:endPar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20470" y="2025650"/>
            <a:ext cx="9792335" cy="3555365"/>
          </a:xfrm>
          <a:prstGeom prst="rect">
            <a:avLst/>
          </a:prstGeom>
          <a:noFill/>
        </p:spPr>
        <p:txBody>
          <a:bodyPr wrap="square" rtlCol="0" anchor="ctr" anchorCtr="0">
            <a:noAutofit/>
          </a:bodyPr>
          <a:lstStyle/>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年</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月</a:t>
            </a:r>
            <a:r>
              <a:rPr lang="en-US" altLang="zh-CN">
                <a:latin typeface="微软雅黑" panose="020B0503020204020204" charset="-122"/>
                <a:ea typeface="微软雅黑" panose="020B0503020204020204" charset="-122"/>
                <a:cs typeface="微软雅黑" panose="020B0503020204020204" charset="-122"/>
              </a:rPr>
              <a:t>6</a:t>
            </a:r>
            <a:r>
              <a:rPr lang="zh-CN" altLang="en-US">
                <a:latin typeface="微软雅黑" panose="020B0503020204020204" charset="-122"/>
                <a:ea typeface="微软雅黑" panose="020B0503020204020204" charset="-122"/>
                <a:cs typeface="微软雅黑" panose="020B0503020204020204" charset="-122"/>
              </a:rPr>
              <a:t>日晚上</a:t>
            </a:r>
            <a:r>
              <a:rPr lang="en-US" altLang="zh-CN">
                <a:latin typeface="微软雅黑" panose="020B0503020204020204" charset="-122"/>
                <a:ea typeface="微软雅黑" panose="020B0503020204020204" charset="-122"/>
                <a:cs typeface="微软雅黑" panose="020B0503020204020204" charset="-122"/>
              </a:rPr>
              <a:t>8</a:t>
            </a:r>
            <a:r>
              <a:rPr lang="zh-CN" altLang="en-US">
                <a:latin typeface="微软雅黑" panose="020B0503020204020204" charset="-122"/>
                <a:ea typeface="微软雅黑" panose="020B0503020204020204" charset="-122"/>
                <a:cs typeface="微软雅黑" panose="020B0503020204020204" charset="-122"/>
              </a:rPr>
              <a:t>点，杨先生在</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市</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区</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大厦附近乘坐李胜驾驶的车牌号鄂</a:t>
            </a:r>
            <a:r>
              <a:rPr lang="en-US" altLang="zh-CN">
                <a:latin typeface="微软雅黑" panose="020B0503020204020204" charset="-122"/>
                <a:ea typeface="微软雅黑" panose="020B0503020204020204" charset="-122"/>
                <a:cs typeface="微软雅黑" panose="020B0503020204020204" charset="-122"/>
              </a:rPr>
              <a:t> A1234D </a:t>
            </a:r>
            <a:r>
              <a:rPr lang="zh-CN" altLang="en-US">
                <a:latin typeface="微软雅黑" panose="020B0503020204020204" charset="-122"/>
                <a:ea typeface="微软雅黑" panose="020B0503020204020204" charset="-122"/>
                <a:cs typeface="微软雅黑" panose="020B0503020204020204" charset="-122"/>
              </a:rPr>
              <a:t>的出租车，前往</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路，下车后，不慎将一部手机遗落在出租车后排座位上。第二天早上，杨先生才发现手机不见了，仔细回想后推断，手机应该是落在晚上乘坐的出租车上了。李胜是夜班司机，乘客下车后，他就发现了遗落的手机，于是通过微信支付平台给乘客杨先生留言，想着乘客看见后第一时间送还，随后向公司进行报备，并妥善保管了手机。</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月</a:t>
            </a:r>
            <a:r>
              <a:rPr lang="en-US" altLang="zh-CN">
                <a:latin typeface="微软雅黑" panose="020B0503020204020204" charset="-122"/>
                <a:ea typeface="微软雅黑" panose="020B0503020204020204" charset="-122"/>
                <a:cs typeface="微软雅黑" panose="020B0503020204020204" charset="-122"/>
              </a:rPr>
              <a:t>7</a:t>
            </a:r>
            <a:r>
              <a:rPr lang="zh-CN" altLang="en-US">
                <a:latin typeface="微软雅黑" panose="020B0503020204020204" charset="-122"/>
                <a:ea typeface="微软雅黑" panose="020B0503020204020204" charset="-122"/>
                <a:cs typeface="微软雅黑" panose="020B0503020204020204" charset="-122"/>
              </a:rPr>
              <a:t>日早上</a:t>
            </a:r>
            <a:r>
              <a:rPr lang="en-US" altLang="zh-CN">
                <a:latin typeface="微软雅黑" panose="020B0503020204020204" charset="-122"/>
                <a:ea typeface="微软雅黑" panose="020B0503020204020204" charset="-122"/>
                <a:cs typeface="微软雅黑" panose="020B0503020204020204" charset="-122"/>
              </a:rPr>
              <a:t>8</a:t>
            </a:r>
            <a:r>
              <a:rPr lang="zh-CN" altLang="en-US">
                <a:latin typeface="微软雅黑" panose="020B0503020204020204" charset="-122"/>
                <a:ea typeface="微软雅黑" panose="020B0503020204020204" charset="-122"/>
                <a:cs typeface="微软雅黑" panose="020B0503020204020204" charset="-122"/>
              </a:rPr>
              <a:t>点，电话铃响起，李胜终于等到失主杨先生打来的认领电话，核对手机信息无误后，约定当晚将手机送还至乘客位于</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路</a:t>
            </a: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小区的家中。杨先生见到失而复得的手机时连声道谢，当他准备酬谢时，被李胜谢绝了。</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为了表彰李胜同志拾金不昧的高尚品质，</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出租汽车有限责任公司拟对李胜同志进行通报表扬。</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96000" y="1642110"/>
            <a:ext cx="6166485" cy="4314190"/>
          </a:xfrm>
        </p:spPr>
        <p:txBody>
          <a:bodyPr>
            <a:normAutofit/>
          </a:bodyPr>
          <a:p>
            <a:pPr marL="0" indent="0" algn="l">
              <a:lnSpc>
                <a:spcPct val="15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公文概述</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公告与通告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sym typeface="+mn-ea"/>
              </a:rPr>
              <a:t>第三节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通知与通报</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第四节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报告与请示</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第五节 </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批复与函</a:t>
            </a:r>
            <a:br>
              <a:rPr lang="zh-CN" altLang="en-US" sz="3110">
                <a:latin typeface="微软雅黑" panose="020B0503020204020204" charset="-122"/>
                <a:ea typeface="微软雅黑" panose="020B0503020204020204" charset="-122"/>
                <a:cs typeface="微软雅黑" panose="020B0503020204020204" charset="-122"/>
                <a:sym typeface="+mn-ea"/>
              </a:rPr>
            </a:br>
            <a:r>
              <a:rPr lang="zh-CN" altLang="en-US" sz="3110">
                <a:latin typeface="微软雅黑" panose="020B0503020204020204" charset="-122"/>
                <a:ea typeface="微软雅黑" panose="020B0503020204020204" charset="-122"/>
                <a:cs typeface="微软雅黑" panose="020B0503020204020204" charset="-122"/>
                <a:sym typeface="+mn-ea"/>
              </a:rPr>
              <a:t>第六节</a:t>
            </a:r>
            <a:r>
              <a:rPr lang="en-US" altLang="zh-CN" sz="3110">
                <a:latin typeface="微软雅黑" panose="020B0503020204020204" charset="-122"/>
                <a:ea typeface="微软雅黑" panose="020B0503020204020204" charset="-122"/>
                <a:cs typeface="微软雅黑" panose="020B0503020204020204" charset="-122"/>
                <a:sym typeface="+mn-ea"/>
              </a:rPr>
              <a:t> </a:t>
            </a:r>
            <a:r>
              <a:rPr lang="zh-CN" altLang="en-US" sz="3110">
                <a:latin typeface="微软雅黑" panose="020B0503020204020204" charset="-122"/>
                <a:ea typeface="微软雅黑" panose="020B0503020204020204" charset="-122"/>
                <a:cs typeface="微软雅黑" panose="020B0503020204020204" charset="-122"/>
                <a:sym typeface="+mn-ea"/>
              </a:rPr>
              <a:t> 决定与</a:t>
            </a:r>
            <a:r>
              <a:rPr lang="zh-CN" altLang="en-US" sz="3110">
                <a:latin typeface="微软雅黑" panose="020B0503020204020204" charset="-122"/>
                <a:ea typeface="微软雅黑" panose="020B0503020204020204" charset="-122"/>
                <a:cs typeface="微软雅黑" panose="020B0503020204020204" charset="-122"/>
                <a:sym typeface="+mn-ea"/>
              </a:rPr>
              <a:t>纪要</a:t>
            </a:r>
            <a:endParaRPr lang="zh-CN" altLang="en-US" sz="3110">
              <a:latin typeface="微软雅黑" panose="020B0503020204020204" charset="-122"/>
              <a:ea typeface="微软雅黑" panose="020B0503020204020204" charset="-122"/>
              <a:cs typeface="微软雅黑" panose="020B0503020204020204" charset="-122"/>
              <a:sym typeface="+mn-ea"/>
            </a:endParaRPr>
          </a:p>
        </p:txBody>
      </p:sp>
      <p:sp>
        <p:nvSpPr>
          <p:cNvPr id="5" name="节编号"/>
          <p:cNvSpPr>
            <a:spLocks noGrp="1"/>
          </p:cNvSpPr>
          <p:nvPr>
            <p:ph type="body" sz="quarter" idx="13"/>
            <p:custDataLst>
              <p:tags r:id="rId2"/>
            </p:custDataLst>
          </p:nvPr>
        </p:nvSpPr>
        <p:spPr>
          <a:xfrm>
            <a:off x="3825240" y="38100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公务文书</a:t>
            </a:r>
            <a:endPar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5297805" y="380555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800100" y="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报告与请示</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913380" cy="1907540"/>
          </a:xfrm>
          <a:prstGeom prst="rect">
            <a:avLst/>
          </a:prstGeom>
          <a:noFill/>
        </p:spPr>
        <p:txBody>
          <a:bodyPr wrap="square" lIns="91440" tIns="45720" rIns="91440" bIns="45720" rtlCol="0" anchor="t" anchorCtr="0">
            <a:noAutofit/>
          </a:bodyPr>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1.</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了解</a:t>
            </a:r>
            <a:r>
              <a:rPr lang="zh-CN" altLang="en-US" sz="1600" spc="150" dirty="0">
                <a:latin typeface="微软雅黑" panose="020B0503020204020204" charset="-122"/>
                <a:ea typeface="微软雅黑" panose="020B0503020204020204" charset="-122"/>
                <a:cs typeface="宋体" panose="02010600030101010101" pitchFamily="2" charset="-122"/>
                <a:sym typeface="+mn-ea"/>
              </a:rPr>
              <a:t>报告</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与</a:t>
            </a:r>
            <a:r>
              <a:rPr lang="zh-CN" altLang="en-US" sz="1600" spc="150" dirty="0">
                <a:latin typeface="微软雅黑" panose="020B0503020204020204" charset="-122"/>
                <a:ea typeface="微软雅黑" panose="020B0503020204020204" charset="-122"/>
                <a:cs typeface="宋体" panose="02010600030101010101" pitchFamily="2" charset="-122"/>
                <a:sym typeface="+mn-ea"/>
              </a:rPr>
              <a:t>请示</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的含义、种类、用途；</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0" algn="just">
              <a:lnSpc>
                <a:spcPct val="150000"/>
              </a:lnSpc>
              <a:buFont typeface="Wingdings" panose="05000000000000000000" pitchFamily="2" charset="2"/>
              <a:buNone/>
            </a:pPr>
            <a:r>
              <a:rPr lang="en-US" altLang="zh-CN"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掌握</a:t>
            </a:r>
            <a:r>
              <a:rPr lang="zh-CN" altLang="en-US" sz="1600" spc="150" dirty="0">
                <a:latin typeface="微软雅黑" panose="020B0503020204020204" charset="-122"/>
                <a:ea typeface="微软雅黑" panose="020B0503020204020204" charset="-122"/>
                <a:cs typeface="宋体" panose="02010600030101010101" pitchFamily="2" charset="-122"/>
                <a:sym typeface="+mn-ea"/>
              </a:rPr>
              <a:t>报告与请示</a:t>
            </a:r>
            <a:r>
              <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rPr>
              <a:t>的写法，能够写出规范的文书。</a:t>
            </a:r>
            <a:endParaRPr lang="zh-CN" altLang="en-US" sz="1600"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803308" y="3825149"/>
            <a:ext cx="2452035" cy="1907778"/>
          </a:xfrm>
          <a:prstGeom prst="rect">
            <a:avLst/>
          </a:prstGeom>
          <a:noFill/>
        </p:spPr>
        <p:txBody>
          <a:bodyPr wrap="square" lIns="91440" tIns="45720" rIns="91440" bIns="45720" rtlCol="0" anchor="t" anchorCtr="0">
            <a:normAutofit lnSpcReduction="20000"/>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能撰写出合格的</a:t>
            </a:r>
            <a:r>
              <a:rPr lang="zh-CN" altLang="en-US" sz="1600" spc="150" dirty="0">
                <a:latin typeface="微软雅黑" panose="020B0503020204020204" charset="-122"/>
                <a:ea typeface="微软雅黑" panose="020B0503020204020204" charset="-122"/>
                <a:cs typeface="宋体" panose="02010600030101010101" pitchFamily="2" charset="-122"/>
                <a:sym typeface="+mn-ea"/>
              </a:rPr>
              <a:t>报告与请示</a:t>
            </a:r>
            <a:r>
              <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文书。</a:t>
            </a:r>
            <a:endParaRPr lang="zh-CN" altLang="en-US"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indent="0" algn="just">
              <a:lnSpc>
                <a:spcPct val="200000"/>
              </a:lnSpc>
              <a:buFont typeface="Wingdings" panose="05000000000000000000" pitchFamily="2" charset="2"/>
              <a:buNone/>
            </a:pPr>
            <a:r>
              <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rPr>
              <a:t>强化规则意识，严守纪律。</a:t>
            </a:r>
            <a:endParaRPr lang="zh-CN" altLang="en-US" sz="1600" kern="100" spc="150" dirty="0">
              <a:solidFill>
                <a:schemeClr val="tx1"/>
              </a:solidFill>
              <a:latin typeface="微软雅黑" panose="020B0503020204020204" charset="-122"/>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2154555" y="-215011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5" name="文本框 4"/>
          <p:cNvSpPr txBox="1"/>
          <p:nvPr/>
        </p:nvSpPr>
        <p:spPr>
          <a:xfrm>
            <a:off x="-4343400" y="-29444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6" name="文本框 5"/>
          <p:cNvSpPr txBox="1"/>
          <p:nvPr/>
        </p:nvSpPr>
        <p:spPr>
          <a:xfrm>
            <a:off x="-6532245" y="-375221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8" name="文本框 7"/>
          <p:cNvSpPr txBox="1"/>
          <p:nvPr/>
        </p:nvSpPr>
        <p:spPr>
          <a:xfrm>
            <a:off x="9724390" y="650430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9" name="文本框 8"/>
          <p:cNvSpPr txBox="1"/>
          <p:nvPr/>
        </p:nvSpPr>
        <p:spPr>
          <a:xfrm>
            <a:off x="11224260" y="775335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transition spd="slow"/>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920820"/>
            <a:ext cx="10969200" cy="705600"/>
          </a:xfrm>
        </p:spPr>
        <p:txBody>
          <a:bodyPr wrap="square">
            <a:normAutofit fontScale="90000"/>
          </a:bodyPr>
          <a:lstStyle/>
          <a:p>
            <a:pPr algn="l"/>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报告与请示</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b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b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1539240" y="4147185"/>
            <a:ext cx="2940685" cy="1174750"/>
          </a:xfrm>
          <a:prstGeom prst="rect">
            <a:avLst/>
          </a:prstGeom>
          <a:noFill/>
        </p:spPr>
        <p:txBody>
          <a:bodyPr vert="horz" wrap="square" lIns="0" tIns="0" rIns="0" bIns="0" rtlCol="0" anchor="t" anchorCtr="0">
            <a:noAutofit/>
          </a:bodyPr>
          <a:p>
            <a:pPr indent="452755" algn="just">
              <a:lnSpc>
                <a:spcPct val="200000"/>
              </a:lnSpc>
            </a:pPr>
            <a:r>
              <a:rPr lang="zh-CN" altLang="en-US">
                <a:latin typeface="微软雅黑" panose="020B0503020204020204" charset="-122"/>
                <a:ea typeface="微软雅黑" panose="020B0503020204020204" charset="-122"/>
                <a:sym typeface="+mn-ea"/>
              </a:rPr>
              <a:t>报告</a:t>
            </a:r>
            <a:r>
              <a:rPr lang="zh-CN" altLang="en-US">
                <a:solidFill>
                  <a:schemeClr val="tx1"/>
                </a:solidFill>
                <a:latin typeface="微软雅黑" panose="020B0503020204020204" charset="-122"/>
                <a:ea typeface="微软雅黑" panose="020B0503020204020204" charset="-122"/>
                <a:sym typeface="+mn-ea"/>
              </a:rPr>
              <a:t>与</a:t>
            </a:r>
            <a:r>
              <a:rPr lang="zh-CN" altLang="en-US">
                <a:latin typeface="微软雅黑" panose="020B0503020204020204" charset="-122"/>
                <a:ea typeface="微软雅黑" panose="020B0503020204020204" charset="-122"/>
                <a:sym typeface="+mn-ea"/>
              </a:rPr>
              <a:t>请示</a:t>
            </a:r>
            <a:r>
              <a:rPr lang="zh-CN" altLang="en-US">
                <a:solidFill>
                  <a:schemeClr val="tx1"/>
                </a:solidFill>
                <a:latin typeface="微软雅黑" panose="020B0503020204020204" charset="-122"/>
                <a:ea typeface="微软雅黑" panose="020B0503020204020204" charset="-122"/>
                <a:sym typeface="+mn-ea"/>
              </a:rPr>
              <a:t>正文的撰写</a:t>
            </a: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356475" y="2776855"/>
            <a:ext cx="4152265" cy="1174750"/>
          </a:xfrm>
          <a:prstGeom prst="rect">
            <a:avLst/>
          </a:prstGeom>
          <a:noFill/>
        </p:spPr>
        <p:txBody>
          <a:bodyPr vert="horz" wrap="square" lIns="0" tIns="0" rIns="0" bIns="0" rtlCol="0" anchor="t" anchorCtr="0">
            <a:noAutofit/>
          </a:bodyPr>
          <a:p>
            <a:pPr indent="452755" algn="just">
              <a:lnSpc>
                <a:spcPct val="200000"/>
              </a:lnSpc>
            </a:pPr>
            <a:r>
              <a:rPr lang="zh-CN" altLang="en-US">
                <a:latin typeface="微软雅黑" panose="020B0503020204020204" charset="-122"/>
                <a:ea typeface="微软雅黑" panose="020B0503020204020204" charset="-122"/>
                <a:sym typeface="+mn-ea"/>
              </a:rPr>
              <a:t>报告与请示</a:t>
            </a:r>
            <a:r>
              <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的文体结构及写作方法</a:t>
            </a: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19473"/>
            <a:ext cx="517657" cy="517657"/>
          </a:xfrm>
          <a:prstGeom prst="rect">
            <a:avLst/>
          </a:prstGeom>
        </p:spPr>
      </p:pic>
      <p:sp>
        <p:nvSpPr>
          <p:cNvPr id="2" name="文本框 1"/>
          <p:cNvSpPr txBox="1"/>
          <p:nvPr/>
        </p:nvSpPr>
        <p:spPr>
          <a:xfrm>
            <a:off x="13463270" y="7844790"/>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1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02.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10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0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0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06.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10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0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09.xml><?xml version="1.0" encoding="utf-8"?>
<p:tagLst xmlns:p="http://schemas.openxmlformats.org/presentationml/2006/main">
  <p:tag name="KSO_WM_UNIT_INDEX" val="1"/>
  <p:tag name="KSO_WM_UNIT_TYPE" val="a"/>
  <p:tag name="KSO_WM_BEAUTIFY_FLAG" val="#wm#"/>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01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12.xml><?xml version="1.0" encoding="utf-8"?>
<p:tagLst xmlns:p="http://schemas.openxmlformats.org/presentationml/2006/main">
  <p:tag name="KSO_WM_UNIT_INDEX" val="1"/>
  <p:tag name="KSO_WM_UNIT_TYPE" val="a"/>
  <p:tag name="KSO_WM_BEAUTIFY_FLAG" val="#wm#"/>
</p:tagLst>
</file>

<file path=ppt/tags/tag101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1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15.xml><?xml version="1.0" encoding="utf-8"?>
<p:tagLst xmlns:p="http://schemas.openxmlformats.org/presentationml/2006/main">
  <p:tag name="KSO_WM_UNIT_INDEX" val="1"/>
  <p:tag name="KSO_WM_UNIT_TYPE" val="a"/>
  <p:tag name="KSO_WM_BEAUTIFY_FLAG" val="#wm#"/>
</p:tagLst>
</file>

<file path=ppt/tags/tag101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1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18.xml><?xml version="1.0" encoding="utf-8"?>
<p:tagLst xmlns:p="http://schemas.openxmlformats.org/presentationml/2006/main">
  <p:tag name="KSO_WM_UNIT_INDEX" val="1"/>
  <p:tag name="KSO_WM_UNIT_TYPE" val="a"/>
  <p:tag name="KSO_WM_BEAUTIFY_FLAG" val="#wm#"/>
</p:tagLst>
</file>

<file path=ppt/tags/tag101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2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21.xml><?xml version="1.0" encoding="utf-8"?>
<p:tagLst xmlns:p="http://schemas.openxmlformats.org/presentationml/2006/main">
  <p:tag name="KSO_WM_UNIT_INDEX" val="1"/>
  <p:tag name="KSO_WM_UNIT_TYPE" val="a"/>
  <p:tag name="KSO_WM_BEAUTIFY_FLAG" val="#wm#"/>
</p:tagLst>
</file>

<file path=ppt/tags/tag102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0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02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0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0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0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0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0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0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4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404.47499389648436,&quot;left&quot;:53.7,&quot;top&quot;:117.72500610351562,&quot;width&quot;:851.2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4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44.xml><?xml version="1.0" encoding="utf-8"?>
<p:tagLst xmlns:p="http://schemas.openxmlformats.org/presentationml/2006/main">
  <p:tag name="KSO_WM_BEAUTIFY_FLAG" val="#wm#"/>
  <p:tag name="KSO_WM_TEMPLATE_CATEGORY" val="custom"/>
  <p:tag name="KSO_WM_TEMPLATE_INDEX" val="20235956"/>
</p:tagLst>
</file>

<file path=ppt/tags/tag1045.xml><?xml version="1.0" encoding="utf-8"?>
<p:tagLst xmlns:p="http://schemas.openxmlformats.org/presentationml/2006/main">
  <p:tag name="KSO_WM_BEAUTIFY_FLAG" val="#wm#"/>
  <p:tag name="KSO_WM_TEMPLATE_CATEGORY" val="custom"/>
  <p:tag name="KSO_WM_TEMPLATE_INDEX" val="20235956"/>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104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1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10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106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106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066.xml><?xml version="1.0" encoding="utf-8"?>
<p:tagLst xmlns:p="http://schemas.openxmlformats.org/presentationml/2006/main">
  <p:tag name="KSO_WM_UNIT_INDEX" val="1"/>
  <p:tag name="KSO_WM_UNIT_TYPE" val="a"/>
  <p:tag name="KSO_WM_BEAUTIFY_FLAG" val="#wm#"/>
</p:tagLst>
</file>

<file path=ppt/tags/tag106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6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69.xml><?xml version="1.0" encoding="utf-8"?>
<p:tagLst xmlns:p="http://schemas.openxmlformats.org/presentationml/2006/main">
  <p:tag name="KSO_WM_UNIT_INDEX" val="1"/>
  <p:tag name="KSO_WM_UNIT_TYPE" val="a"/>
  <p:tag name="KSO_WM_BEAUTIFY_FLAG" val="#wm#"/>
</p:tagLst>
</file>

<file path=ppt/tags/tag1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7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3"/>
  <p:tag name="KSO_WM_TEMPLATE_CATEGORY" val="diagram"/>
  <p:tag name="KSO_WM_TEMPLATE_INDEX" val="20232462"/>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3"/>
  <p:tag name="KSO_WM_TEMPLATE_CATEGORY" val="diagram"/>
  <p:tag name="KSO_WM_TEMPLATE_INDEX" val="20232462"/>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3"/>
  <p:tag name="KSO_WM_TEMPLATE_CATEGORY" val="diagram"/>
  <p:tag name="KSO_WM_TEMPLATE_INDEX" val="20232462"/>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0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尽量言简意赅的阐述观点。单击此处输入正文，文字是您思想的提炼，请尽量言简意赅的阐述观点。单击此处输入您的项正文"/>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0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0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08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087.xml><?xml version="1.0" encoding="utf-8"?>
<p:tagLst xmlns:p="http://schemas.openxmlformats.org/presentationml/2006/main">
  <p:tag name="KSO_WM_UNIT_INDEX" val="1"/>
  <p:tag name="KSO_WM_UNIT_TYPE" val="a"/>
  <p:tag name="KSO_WM_BEAUTIFY_FLAG" val="#wm#"/>
</p:tagLst>
</file>

<file path=ppt/tags/tag108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089.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093.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10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9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0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97.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10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09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100.xml><?xml version="1.0" encoding="utf-8"?>
<p:tagLst xmlns:p="http://schemas.openxmlformats.org/presentationml/2006/main">
  <p:tag name="KSO_WM_UNIT_INDEX" val="1"/>
  <p:tag name="KSO_WM_UNIT_TYPE" val="a"/>
  <p:tag name="KSO_WM_BEAUTIFY_FLAG" val="#wm#"/>
</p:tagLst>
</file>

<file path=ppt/tags/tag110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0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03.xml><?xml version="1.0" encoding="utf-8"?>
<p:tagLst xmlns:p="http://schemas.openxmlformats.org/presentationml/2006/main">
  <p:tag name="KSO_WM_UNIT_INDEX" val="1"/>
  <p:tag name="KSO_WM_UNIT_TYPE" val="a"/>
  <p:tag name="KSO_WM_BEAUTIFY_FLAG" val="#wm#"/>
</p:tagLst>
</file>

<file path=ppt/tags/tag110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0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06.xml><?xml version="1.0" encoding="utf-8"?>
<p:tagLst xmlns:p="http://schemas.openxmlformats.org/presentationml/2006/main">
  <p:tag name="KSO_WM_UNIT_INDEX" val="1"/>
  <p:tag name="KSO_WM_UNIT_TYPE" val="a"/>
  <p:tag name="KSO_WM_BEAUTIFY_FLAG" val="#wm#"/>
</p:tagLst>
</file>

<file path=ppt/tags/tag110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0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09.xml><?xml version="1.0" encoding="utf-8"?>
<p:tagLst xmlns:p="http://schemas.openxmlformats.org/presentationml/2006/main">
  <p:tag name="KSO_WM_UNIT_INDEX" val="1"/>
  <p:tag name="KSO_WM_UNIT_TYPE" val="a"/>
  <p:tag name="KSO_WM_BEAUTIFY_FLAG" val="#wm#"/>
</p:tagLst>
</file>

<file path=ppt/tags/tag1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12.xml><?xml version="1.0" encoding="utf-8"?>
<p:tagLst xmlns:p="http://schemas.openxmlformats.org/presentationml/2006/main">
  <p:tag name="KSO_WM_UNIT_INDEX" val="1"/>
  <p:tag name="KSO_WM_UNIT_TYPE" val="a"/>
  <p:tag name="KSO_WM_BEAUTIFY_FLAG" val="#wm#"/>
</p:tagLst>
</file>

<file path=ppt/tags/tag111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1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315_1*l_h_i*1_1_3"/>
  <p:tag name="KSO_WM_TEMPLATE_CATEGORY" val="diagram"/>
  <p:tag name="KSO_WM_TEMPLATE_INDEX" val="20230315"/>
  <p:tag name="KSO_WM_UNIT_LAYERLEVEL" val="1_1_1"/>
  <p:tag name="KSO_WM_TAG_VERSION" val="3.0"/>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15.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0315_1*l_h_i*1_1_1"/>
  <p:tag name="KSO_WM_TEMPLATE_CATEGORY" val="diagram"/>
  <p:tag name="KSO_WM_TEMPLATE_INDEX" val="20230315"/>
  <p:tag name="KSO_WM_UNIT_LAYERLEVEL" val="1_1_1"/>
  <p:tag name="KSO_WM_TAG_VERSION" val="3.0"/>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116.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315_1*l_h_i*1_1_2"/>
  <p:tag name="KSO_WM_TEMPLATE_CATEGORY" val="diagram"/>
  <p:tag name="KSO_WM_TEMPLATE_INDEX" val="20230315"/>
  <p:tag name="KSO_WM_UNIT_LAYERLEVEL" val="1_1_1"/>
  <p:tag name="KSO_WM_TAG_VERSION" val="3.0"/>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17.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0315_1*l_h_i*1_2_1"/>
  <p:tag name="KSO_WM_TEMPLATE_CATEGORY" val="diagram"/>
  <p:tag name="KSO_WM_TEMPLATE_INDEX" val="20230315"/>
  <p:tag name="KSO_WM_UNIT_LAYERLEVEL" val="1_1_1"/>
  <p:tag name="KSO_WM_TAG_VERSION" val="3.0"/>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LINE_FORE_SCHEMECOLOR_INDEX_BRIGHTNESS" val="0"/>
  <p:tag name="KSO_WM_UNIT_LINE_FILL_TYPE" val="2"/>
  <p:tag name="KSO_WM_UNIT_SHADOW_SCHEMECOLOR_INDEX_BRIGHTNESS" val="0"/>
  <p:tag name="KSO_WM_UNIT_SHADOW_SCHEMECOLOR_INDEX" val="8"/>
  <p:tag name="KSO_WM_UNIT_USESOURCEFORMAT_APPLY" val="1"/>
  <p:tag name="KSO_WM_DIAGRAM_USE_COLOR_VALUE" val="{&quot;color_scheme&quot;:1,&quot;color_type&quot;:1,&quot;theme_color_indexes&quot;:[5,6,5,6,5,6]}"/>
</p:tagLst>
</file>

<file path=ppt/tags/tag1118.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315_1*l_h_i*1_2_2"/>
  <p:tag name="KSO_WM_TEMPLATE_CATEGORY" val="diagram"/>
  <p:tag name="KSO_WM_TEMPLATE_INDEX" val="20230315"/>
  <p:tag name="KSO_WM_UNIT_LAYERLEVEL" val="1_1_1"/>
  <p:tag name="KSO_WM_TAG_VERSION" val="3.0"/>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19.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315_1*l_h_i*1_2_3"/>
  <p:tag name="KSO_WM_TEMPLATE_CATEGORY" val="diagram"/>
  <p:tag name="KSO_WM_TEMPLATE_INDEX" val="20230315"/>
  <p:tag name="KSO_WM_UNIT_LAYERLEVEL" val="1_1_1"/>
  <p:tag name="KSO_WM_TAG_VERSION" val="3.0"/>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1*l_h_a*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1*l_h_a*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003937007875,&quot;left&quot;:55.87501220703125,&quot;top&quot;:109.025,&quot;width&quot;:817.4501846433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12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23.xml><?xml version="1.0" encoding="utf-8"?>
<p:tagLst xmlns:p="http://schemas.openxmlformats.org/presentationml/2006/main">
  <p:tag name="KSO_WM_BEAUTIFY_FLAG" val="#wm#"/>
  <p:tag name="KSO_WM_TEMPLATE_CATEGORY" val="custom"/>
  <p:tag name="KSO_WM_TEMPLATE_INDEX" val="20235956"/>
</p:tagLst>
</file>

<file path=ppt/tags/tag1124.xml><?xml version="1.0" encoding="utf-8"?>
<p:tagLst xmlns:p="http://schemas.openxmlformats.org/presentationml/2006/main">
  <p:tag name="KSO_WM_BEAUTIFY_FLAG" val="#wm#"/>
  <p:tag name="KSO_WM_TEMPLATE_CATEGORY" val="custom"/>
  <p:tag name="KSO_WM_TEMPLATE_INDEX" val="20235956"/>
</p:tagLst>
</file>

<file path=ppt/tags/tag11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1126.xml><?xml version="1.0" encoding="utf-8"?>
<p:tagLst xmlns:p="http://schemas.openxmlformats.org/presentationml/2006/main">
  <p:tag name="KSO_WM_BEAUTIFY_FLAG" val="#wm#"/>
  <p:tag name="KSO_WM_TEMPLATE_CATEGORY" val="custom"/>
  <p:tag name="KSO_WM_TEMPLATE_INDEX" val="20234968"/>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11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1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114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114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147.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1148.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1149.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50.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15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152.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5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5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6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116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6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1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17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76.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77.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178.xml><?xml version="1.0" encoding="utf-8"?>
<p:tagLst xmlns:p="http://schemas.openxmlformats.org/presentationml/2006/main">
  <p:tag name="KSO_WM_UNIT_INDEX" val="1"/>
  <p:tag name="KSO_WM_UNIT_TYPE" val="a"/>
  <p:tag name="KSO_WM_BEAUTIFY_FLAG" val="#wm#"/>
</p:tagLst>
</file>

<file path=ppt/tags/tag117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181.xml><?xml version="1.0" encoding="utf-8"?>
<p:tagLst xmlns:p="http://schemas.openxmlformats.org/presentationml/2006/main">
  <p:tag name="KSO_WM_UNIT_INDEX" val="1"/>
  <p:tag name="KSO_WM_UNIT_TYPE" val="a"/>
  <p:tag name="KSO_WM_BEAUTIFY_FLAG" val="#wm#"/>
</p:tagLst>
</file>

<file path=ppt/tags/tag118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1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4*l_h_a*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4*l_h_f*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4*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4*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3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4*l_h_a*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4*l_h_f*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3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4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76_4*l_h_a*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976_4*l_h_f*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4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5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976_4*l_h_a*1_5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2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976_4*l_h_f*1_5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5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4*l_h_i*1_5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1"/>
  <p:tag name="KSO_WM_DIAGRAM_MAX_ITEMCNT" val="6"/>
  <p:tag name="KSO_WM_DIAGRAM_MIN_ITEMCNT" val="2"/>
  <p:tag name="KSO_WM_DIAGRAM_VIRTUALLY_FRAME" val="{&quot;height&quot;:387.25003937007875,&quot;left&quot;:54.35,&quot;top&quot;:135.025,&quot;width&quot;:851.275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0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09.xml><?xml version="1.0" encoding="utf-8"?>
<p:tagLst xmlns:p="http://schemas.openxmlformats.org/presentationml/2006/main">
  <p:tag name="KSO_WM_UNIT_INDEX" val="1"/>
  <p:tag name="KSO_WM_UNIT_TYPE" val="a"/>
  <p:tag name="KSO_WM_BEAUTIFY_FLAG" val="#wm#"/>
</p:tagLst>
</file>

<file path=ppt/tags/tag1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2*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2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2*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213.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3_1"/>
  <p:tag name="KSO_WM_TEMPLATE_INDEX" val="20231447"/>
  <p:tag name="KSO_WM_TAG_VERSION" val="3.0"/>
  <p:tag name="KSO_WM_DIAGRAM_VERSION" val="3"/>
  <p:tag name="KSO_WM_DIAGRAM_COLOR_TEXT_CAN_REMOVE" val="n"/>
  <p:tag name="KSO_WM_DIAGRAM_MAX_ITEMCNT" val="6"/>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12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2*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1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24614173228346,&quot;left&quot;:51.75984251968504,&quot;top&quot;:158.42244094488188,&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2*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2*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17.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1_1"/>
  <p:tag name="KSO_WM_TEMPLATE_INDEX" val="20231447"/>
  <p:tag name="KSO_WM_TAG_VERSION" val="3.0"/>
  <p:tag name="KSO_WM_DIAGRAM_VERSION" val="3"/>
  <p:tag name="KSO_WM_DIAGRAM_COLOR_TEXT_CAN_REMOVE" val="n"/>
  <p:tag name="KSO_WM_DIAGRAM_MAX_ITEMCNT" val="6"/>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1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2*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21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96"/>
</p:tagLst>
</file>

<file path=ppt/tags/tag1220.xml><?xml version="1.0" encoding="utf-8"?>
<p:tagLst xmlns:p="http://schemas.openxmlformats.org/presentationml/2006/main">
  <p:tag name="KSO_WM_UNIT_INDEX" val="1"/>
  <p:tag name="KSO_WM_UNIT_TYPE" val="a"/>
  <p:tag name="KSO_WM_BEAUTIFY_FLAG" val="#wm#"/>
</p:tagLst>
</file>

<file path=ppt/tags/tag122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2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23.xml><?xml version="1.0" encoding="utf-8"?>
<p:tagLst xmlns:p="http://schemas.openxmlformats.org/presentationml/2006/main">
  <p:tag name="KSO_WM_UNIT_INDEX" val="1"/>
  <p:tag name="KSO_WM_UNIT_TYPE" val="a"/>
  <p:tag name="KSO_WM_BEAUTIFY_FLAG" val="#wm#"/>
</p:tagLst>
</file>

<file path=ppt/tags/tag122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2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26.xml><?xml version="1.0" encoding="utf-8"?>
<p:tagLst xmlns:p="http://schemas.openxmlformats.org/presentationml/2006/main">
  <p:tag name="KSO_WM_UNIT_INDEX" val="1"/>
  <p:tag name="KSO_WM_UNIT_TYPE" val="a"/>
  <p:tag name="KSO_WM_BEAUTIFY_FLAG" val="#wm#"/>
</p:tagLst>
</file>

<file path=ppt/tags/tag122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2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29.xml><?xml version="1.0" encoding="utf-8"?>
<p:tagLst xmlns:p="http://schemas.openxmlformats.org/presentationml/2006/main">
  <p:tag name="KSO_WM_UNIT_INDEX" val="1"/>
  <p:tag name="KSO_WM_UNIT_TYPE" val="a"/>
  <p:tag name="KSO_WM_BEAUTIFY_FLAG" val="#wm#"/>
</p:tagLst>
</file>

<file path=ppt/tags/tag1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3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2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2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3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color_type&quot;:1,&quot;theme_color_indexes&quot;:[5,6,5,6,5,6]}"/>
</p:tagLst>
</file>

<file path=ppt/tags/tag1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2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2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ORE_SCHEMECOLOR_INDEX_BRIGHTNESS" val="0"/>
  <p:tag name="KSO_WM_UNIT_LINE_FILL_TYPE" val="2"/>
  <p:tag name="KSO_WM_UNIT_USESOURCEFORMAT_APPLY" val="1"/>
  <p:tag name="KSO_WM_DIAGRAM_USE_COLOR_VALUE" val="{&quot;color_scheme&quot;:1,&quot;color_type&quot;:1,&quot;theme_color_indexes&quot;:[5,6,5,6,5,6]}"/>
</p:tagLst>
</file>

<file path=ppt/tags/tag12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8.8749938964844,&quot;left&quot;:53.7,&quot;top&quot;:117.72500610351562,&quot;width&quot;:851.25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4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47.xml><?xml version="1.0" encoding="utf-8"?>
<p:tagLst xmlns:p="http://schemas.openxmlformats.org/presentationml/2006/main">
  <p:tag name="KSO_WM_BEAUTIFY_FLAG" val="#wm#"/>
  <p:tag name="KSO_WM_TEMPLATE_CATEGORY" val="custom"/>
  <p:tag name="KSO_WM_TEMPLATE_INDEX" val="20235956"/>
</p:tagLst>
</file>

<file path=ppt/tags/tag1248.xml><?xml version="1.0" encoding="utf-8"?>
<p:tagLst xmlns:p="http://schemas.openxmlformats.org/presentationml/2006/main">
  <p:tag name="KSO_WM_BEAUTIFY_FLAG" val="#wm#"/>
  <p:tag name="KSO_WM_TEMPLATE_CATEGORY" val="custom"/>
  <p:tag name="KSO_WM_TEMPLATE_INDEX" val="20235956"/>
</p:tagLst>
</file>

<file path=ppt/tags/tag1249.xml><?xml version="1.0" encoding="utf-8"?>
<p:tagLst xmlns:p="http://schemas.openxmlformats.org/presentationml/2006/main">
  <p:tag name="KSO_WM_BEAUTIFY_FLAG" val="#wm#"/>
  <p:tag name="KSO_WM_TEMPLATE_CATEGORY" val="custom"/>
  <p:tag name="KSO_WM_TEMPLATE_INDEX" val="20235956"/>
</p:tagLst>
</file>

<file path=ppt/tags/tag12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12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1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126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1269.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0.xml><?xml version="1.0" encoding="utf-8"?>
<p:tagLst xmlns:p="http://schemas.openxmlformats.org/presentationml/2006/main">
  <p:tag name="KSO_WM_UNIT_INDEX" val="1"/>
  <p:tag name="KSO_WM_UNIT_TYPE" val="a"/>
  <p:tag name="KSO_WM_BEAUTIFY_FLAG" val="#wm#"/>
</p:tagLst>
</file>

<file path=ppt/tags/tag127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7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73.xml><?xml version="1.0" encoding="utf-8"?>
<p:tagLst xmlns:p="http://schemas.openxmlformats.org/presentationml/2006/main">
  <p:tag name="KSO_WM_UNIT_INDEX" val="1"/>
  <p:tag name="KSO_WM_UNIT_TYPE" val="a"/>
  <p:tag name="KSO_WM_BEAUTIFY_FLAG" val="#wm#"/>
</p:tagLst>
</file>

<file path=ppt/tags/tag127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62_1*l_h_i*1_2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2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2_1*l_h_i*1_2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2_1*l_h_i*1_1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1*l_h_i*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2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2_1*l_h_i*1_1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1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1*l_h_i*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1*l_h_a*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1*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1*l_h_a*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910236220472,&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128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86.xml><?xml version="1.0" encoding="utf-8"?>
<p:tagLst xmlns:p="http://schemas.openxmlformats.org/presentationml/2006/main">
  <p:tag name="KSO_WM_UNIT_INDEX" val="1"/>
  <p:tag name="KSO_WM_UNIT_TYPE" val="a"/>
  <p:tag name="KSO_WM_BEAUTIFY_FLAG" val="#wm#"/>
</p:tagLst>
</file>

<file path=ppt/tags/tag128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2*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4283464566924,&quot;left&quot;:51.78717041015625,&quot;top&quot;:158.45,&quot;width&quot;:862.925659179687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2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2*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4283464566924,&quot;left&quot;:51.78717041015625,&quot;top&quot;:158.45,&quot;width&quot;:862.9256591796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0.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3_1"/>
  <p:tag name="KSO_WM_TEMPLATE_INDEX" val="20231447"/>
  <p:tag name="KSO_WM_TAG_VERSION" val="3.0"/>
  <p:tag name="KSO_WM_DIAGRAM_VERSION" val="3"/>
  <p:tag name="KSO_WM_DIAGRAM_COLOR_TEXT_CAN_REMOVE" val="n"/>
  <p:tag name="KSO_WM_DIAGRAM_MAX_ITEMCNT" val="6"/>
  <p:tag name="KSO_WM_DIAGRAM_VIRTUALLY_FRAME" val="{&quot;height&quot;:223.14283464566924,&quot;left&quot;:51.78717041015625,&quot;top&quot;:158.45,&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DIAGRAM_USE_COLOR_VALUE" val="{&quot;color_scheme&quot;:1,&quot;color_type&quot;:1,&quot;theme_color_indexes&quot;:[5,6,5,6,5,6]}"/>
</p:tagLst>
</file>

<file path=ppt/tags/tag12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2*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4283464566924,&quot;left&quot;:51.78717041015625,&quot;top&quot;:158.45,&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292.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4283464566924,&quot;left&quot;:51.78717041015625,&quot;top&quot;:158.45,&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2*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DIAGRAM_USE_COLOR_VALUE" val="{&quot;color_scheme&quot;:1,&quot;color_type&quot;:1,&quot;theme_color_indexes&quot;:[5,6,5,6,5,6]}"/>
</p:tagLst>
</file>

<file path=ppt/tags/tag12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2*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4283464566924,&quot;left&quot;:51.78717041015625,&quot;top&quot;:158.45,&quot;width&quot;:862.925659179687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129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1_1"/>
  <p:tag name="KSO_WM_TEMPLATE_INDEX" val="20231447"/>
  <p:tag name="KSO_WM_TAG_VERSION" val="3.0"/>
  <p:tag name="KSO_WM_DIAGRAM_VERSION" val="3"/>
  <p:tag name="KSO_WM_DIAGRAM_COLOR_TEXT_CAN_REMOVE" val="n"/>
  <p:tag name="KSO_WM_DIAGRAM_MAX_ITEMCNT" val="6"/>
  <p:tag name="KSO_WM_DIAGRAM_VIRTUALLY_FRAME" val="{&quot;height&quot;:223.14283464566924,&quot;left&quot;:51.78717041015625,&quot;top&quot;:158.45,&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DIAGRAM_USE_COLOR_VALUE" val="{&quot;color_scheme&quot;:1,&quot;color_type&quot;:1,&quot;theme_color_indexes&quot;:[5,6,5,6,5,6]}"/>
</p:tagLst>
</file>

<file path=ppt/tags/tag12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2*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4283464566924,&quot;left&quot;:51.78717041015625,&quot;top&quot;:158.45,&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29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297.xml><?xml version="1.0" encoding="utf-8"?>
<p:tagLst xmlns:p="http://schemas.openxmlformats.org/presentationml/2006/main">
  <p:tag name="KSO_WM_UNIT_INDEX" val="1"/>
  <p:tag name="KSO_WM_UNIT_TYPE" val="a"/>
  <p:tag name="KSO_WM_BEAUTIFY_FLAG" val="#wm#"/>
</p:tagLst>
</file>

<file path=ppt/tags/tag129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29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00.xml><?xml version="1.0" encoding="utf-8"?>
<p:tagLst xmlns:p="http://schemas.openxmlformats.org/presentationml/2006/main">
  <p:tag name="KSO_WM_UNIT_INDEX" val="1"/>
  <p:tag name="KSO_WM_UNIT_TYPE" val="a"/>
  <p:tag name="KSO_WM_BEAUTIFY_FLAG" val="#wm#"/>
</p:tagLst>
</file>

<file path=ppt/tags/tag130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0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03.xml><?xml version="1.0" encoding="utf-8"?>
<p:tagLst xmlns:p="http://schemas.openxmlformats.org/presentationml/2006/main">
  <p:tag name="KSO_WM_UNIT_INDEX" val="1"/>
  <p:tag name="KSO_WM_UNIT_TYPE" val="a"/>
  <p:tag name="KSO_WM_BEAUTIFY_FLAG" val="#wm#"/>
</p:tagLst>
</file>

<file path=ppt/tags/tag130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0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06.xml><?xml version="1.0" encoding="utf-8"?>
<p:tagLst xmlns:p="http://schemas.openxmlformats.org/presentationml/2006/main">
  <p:tag name="KSO_WM_UNIT_INDEX" val="1"/>
  <p:tag name="KSO_WM_UNIT_TYPE" val="a"/>
  <p:tag name="KSO_WM_BEAUTIFY_FLAG" val="#wm#"/>
</p:tagLst>
</file>

<file path=ppt/tags/tag130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0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09.xml><?xml version="1.0" encoding="utf-8"?>
<p:tagLst xmlns:p="http://schemas.openxmlformats.org/presentationml/2006/main">
  <p:tag name="KSO_WM_UNIT_INDEX" val="1"/>
  <p:tag name="KSO_WM_UNIT_TYPE" val="a"/>
  <p:tag name="KSO_WM_BEAUTIFY_FLAG" val="#wm#"/>
</p:tagLst>
</file>

<file path=ppt/tags/tag13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12.xml><?xml version="1.0" encoding="utf-8"?>
<p:tagLst xmlns:p="http://schemas.openxmlformats.org/presentationml/2006/main">
  <p:tag name="KSO_WM_UNIT_INDEX" val="1"/>
  <p:tag name="KSO_WM_UNIT_TYPE" val="a"/>
  <p:tag name="KSO_WM_BEAUTIFY_FLAG" val="#wm#"/>
</p:tagLst>
</file>

<file path=ppt/tags/tag131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1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15.xml><?xml version="1.0" encoding="utf-8"?>
<p:tagLst xmlns:p="http://schemas.openxmlformats.org/presentationml/2006/main">
  <p:tag name="KSO_WM_UNIT_INDEX" val="1"/>
  <p:tag name="KSO_WM_UNIT_TYPE" val="a"/>
  <p:tag name="KSO_WM_BEAUTIFY_FLAG" val="#wm#"/>
</p:tagLst>
</file>

<file path=ppt/tags/tag131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2_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LINE_FORE_SCHEMECOLOR_INDEX_BRIGHTNESS" val="0"/>
  <p:tag name="KSO_WM_UNIT_LINE_FILL_TYPE" val="2"/>
  <p:tag name="KSO_WM_UNIT_SHADOW_SCHEMECOLOR_INDEX_BRIGHTNESS" val="0"/>
  <p:tag name="KSO_WM_UNIT_SHADOW_SCHEMECOLOR_INDEX" val="8"/>
  <p:tag name="KSO_WM_UNIT_USESOURCEFORMAT_APPLY" val="1"/>
  <p:tag name="KSO_WM_DIAGRAM_USE_COLOR_VALUE" val="{&quot;color_scheme&quot;:1,&quot;color_type&quot;:1,&quot;theme_color_indexes&quot;:[5,6,5,6,5,6]}"/>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2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2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3*l_h_a*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1_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1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3*l_h_a*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3_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3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3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315_3*l_h_a*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4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4_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LINE_FORE_SCHEMECOLOR_INDEX_BRIGHTNESS" val="0"/>
  <p:tag name="KSO_WM_UNIT_LINE_FILL_TYPE" val="2"/>
  <p:tag name="KSO_WM_UNIT_SHADOW_SCHEMECOLOR_INDEX_BRIGHTNESS" val="0"/>
  <p:tag name="KSO_WM_UNIT_SHADOW_SCHEMECOLOR_INDEX" val="8"/>
  <p:tag name="KSO_WM_UNIT_USESOURCEFORMAT_APPLY" val="1"/>
  <p:tag name="KSO_WM_DIAGRAM_USE_COLOR_VALUE" val="{&quot;color_scheme&quot;:1,&quot;color_type&quot;:1,&quot;theme_color_indexes&quot;:[5,6,5,6,5,6]}"/>
</p:tagLst>
</file>

<file path=ppt/tags/tag13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4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3*l_h_i*1_4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13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315_3*l_h_a*1_4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1.75003937007875,&quot;left&quot;:55.87501220703125,&quot;top&quot;:109.025,&quot;width&quot;:817.53152322603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133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34.xml><?xml version="1.0" encoding="utf-8"?>
<p:tagLst xmlns:p="http://schemas.openxmlformats.org/presentationml/2006/main">
  <p:tag name="KSO_WM_UNIT_INDEX" val="1"/>
  <p:tag name="KSO_WM_UNIT_TYPE" val="a"/>
  <p:tag name="KSO_WM_BEAUTIFY_FLAG" val="#wm#"/>
</p:tagLst>
</file>

<file path=ppt/tags/tag133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336.xml><?xml version="1.0" encoding="utf-8"?>
<p:tagLst xmlns:p="http://schemas.openxmlformats.org/presentationml/2006/main">
  <p:tag name="KSO_WM_UNIT_TABLE_BEAUTIFY" val="smartTable{1a723e52-2a23-43f3-869a-151523ebd304}"/>
  <p:tag name="TABLE_ENDDRAG_ORIGIN_RECT" val="569*338"/>
  <p:tag name="TABLE_ENDDRAG_RECT" val="85*117*569*338"/>
</p:tagLst>
</file>

<file path=ppt/tags/tag133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338.xml><?xml version="1.0" encoding="utf-8"?>
<p:tagLst xmlns:p="http://schemas.openxmlformats.org/presentationml/2006/main">
  <p:tag name="KSO_WM_BEAUTIFY_FLAG" val="#wm#"/>
  <p:tag name="KSO_WM_TEMPLATE_CATEGORY" val="custom"/>
  <p:tag name="KSO_WM_TEMPLATE_INDEX" val="20235956"/>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13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135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135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1359.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1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8"/>
</p:tagLst>
</file>

<file path=ppt/tags/tag136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1361.xml><?xml version="1.0" encoding="utf-8"?>
<p:tagLst xmlns:p="http://schemas.openxmlformats.org/presentationml/2006/main">
  <p:tag name="resource_record_key" val="{&quot;10&quot;:[50048990],&quot;65&quot;:[20235956],&quot;70&quot;:[3321884,3322227,3322023,3322233,3326237,3321502,3318593,3328027,3321730,3324576,3333583,3331586,3333622,3321646,3330155],&quot;71&quot;:[76235679899]}"/>
  <p:tag name="KSO_WPP_MARK_KEY" val="950c41a2-09fc-40c0-b525-cf075fb17760"/>
  <p:tag name="COMMONDATA" val="eyJoZGlkIjoiYjJhYjEwZWJhZDViNTA2Nzg5ZTBlYTAxYjZhZjY3MzkifQ=="/>
</p:tagLst>
</file>

<file path=ppt/tags/tag13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56"/>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TEMPLATE_CATEGORY" val="custom"/>
  <p:tag name="KSO_WM_TEMPLATE_INDEX" val="20235956"/>
</p:tagLst>
</file>

<file path=ppt/tags/tag1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56"/>
  <p:tag name="KSO_WM_TEMPLATE_CATEGORY" val="custom"/>
  <p:tag name="KSO_WM_TEMPLATE_MASTER_TYPE" val="0"/>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5956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24"/>
  <p:tag name="KSO_WM_UNIT_PRESET_TEXT" val="单击此处&#10;添加文档标题"/>
  <p:tag name="KSO_WM_UNIT_TEXT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1"/>
  <p:tag name="KSO_WM_SLIDE_ID" val="custom20235956_1"/>
  <p:tag name="KSO_WM_TEMPLATE_MASTER_TYPE" val="0"/>
  <p:tag name="KSO_WM_SLIDE_LAYOUT" val="a_b_f"/>
  <p:tag name="KSO_WM_SLIDE_LAYOUT_CNT" val="1_1_3"/>
  <p:tag name="KSO_WM_SLIDE_THEME_ID" val="3328924"/>
  <p:tag name="KSO_WM_SLIDE_THEME_NAME" val="橙色3D书本教育教学可爱卡通主题"/>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VALUE" val="2"/>
  <p:tag name="KSO_WM_UNIT_USESOURCEFORMAT_APPLY" val="1"/>
  <p:tag name="KSO_WM_UNIT_PRESET_TEXT" val="标题"/>
  <p:tag name="KSO_WM_UNIT_ID" val="_3*a*1"/>
</p:tagLst>
</file>

<file path=ppt/tags/tag152.xml><?xml version="1.0" encoding="utf-8"?>
<p:tagLst xmlns:p="http://schemas.openxmlformats.org/presentationml/2006/main">
  <p:tag name="KSO_WM_UNIT_INDEX" val="2"/>
  <p:tag name="KSO_WM_UNIT_TYPE" val="f"/>
  <p:tag name="KSO_WM_BEAUTIFY_FLAG" val="#wm#"/>
</p:tagLst>
</file>

<file path=ppt/tags/tag153.xml><?xml version="1.0" encoding="utf-8"?>
<p:tagLst xmlns:p="http://schemas.openxmlformats.org/presentationml/2006/main">
  <p:tag name="KSO_WM_UNIT_INDEX" val="3"/>
  <p:tag name="KSO_WM_UNIT_TYPE" val="f"/>
  <p:tag name="KSO_WM_BEAUTIFY_FLAG" val="#wm#"/>
</p:tagLst>
</file>

<file path=ppt/tags/tag154.xml><?xml version="1.0" encoding="utf-8"?>
<p:tagLst xmlns:p="http://schemas.openxmlformats.org/presentationml/2006/main">
  <p:tag name="KSO_WM_UNIT_INDEX" val="4"/>
  <p:tag name="KSO_WM_UNIT_TYPE" val="f"/>
  <p:tag name="KSO_WM_BEAUTIFY_FLAG" val="#wm#"/>
</p:tagLst>
</file>

<file path=ppt/tags/tag155.xml><?xml version="1.0" encoding="utf-8"?>
<p:tagLst xmlns:p="http://schemas.openxmlformats.org/presentationml/2006/main">
  <p:tag name="KSO_WM_UNIT_INDEX" val="5"/>
  <p:tag name="KSO_WM_UNIT_TYPE" val="f"/>
  <p:tag name="KSO_WM_BEAUTIFY_FLAG" val="#wm#"/>
</p:tagLst>
</file>

<file path=ppt/tags/tag156.xml><?xml version="1.0" encoding="utf-8"?>
<p:tagLst xmlns:p="http://schemas.openxmlformats.org/presentationml/2006/main">
  <p:tag name="KSO_WM_UNIT_INDEX" val="6"/>
  <p:tag name="KSO_WM_UNIT_TYPE" val="f"/>
  <p:tag name="KSO_WM_BEAUTIFY_FLAG" val="#wm#"/>
</p:tagLst>
</file>

<file path=ppt/tags/tag157.xml><?xml version="1.0" encoding="utf-8"?>
<p:tagLst xmlns:p="http://schemas.openxmlformats.org/presentationml/2006/main">
  <p:tag name="KSO_WM_UNIT_INDEX" val="7"/>
  <p:tag name="KSO_WM_UNIT_TYPE" val="f"/>
  <p:tag name="KSO_WM_BEAUTIFY_FLAG" val="#wm#"/>
</p:tagLst>
</file>

<file path=ppt/tags/tag158.xml><?xml version="1.0" encoding="utf-8"?>
<p:tagLst xmlns:p="http://schemas.openxmlformats.org/presentationml/2006/main">
  <p:tag name="KSO_WM_UNIT_INDEX" val="8"/>
  <p:tag name="KSO_WM_UNIT_TYPE" val="f"/>
  <p:tag name="KSO_WM_BEAUTIFY_FLAG" val="#wm#"/>
</p:tagLst>
</file>

<file path=ppt/tags/tag1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6"/>
  <p:tag name="KSO_WM_DIAGRAM_GROUP_CODE" val="l1-1"/>
  <p:tag name="KSO_WM_BEAUTIFY_FLAG" val="#wm#"/>
  <p:tag name="KSO_WM_TEMPLATE_INDEX" val="20235992"/>
  <p:tag name="KSO_WM_TEMPLATE_CATEGORY" val="custom"/>
  <p:tag name="KSO_WM_SLIDE_INDEX" val="4"/>
  <p:tag name="KSO_WM_SLIDE_ID" val="custom20235992_4"/>
  <p:tag name="KSO_WM_TEMPLATE_MASTER_TYPE" val="0"/>
  <p:tag name="KSO_WM_SLIDE_LAYOUT" val="a_l"/>
  <p:tag name="KSO_WM_SLIDE_LAYOUT_CNT" val="1_1"/>
  <p:tag name="KSO_WM_SLIDE_DIAGTYPE" val="l"/>
  <p:tag name="KSO_WM_SLIDE_THEME_ID" val="3328924"/>
  <p:tag name="KSO_WM_SLIDE_THEME_NAME" val="橙色3D书本教育教学可爱卡通主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818.0096850393701}"/>
</p:tagLst>
</file>

<file path=ppt/tags/tag1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89.xml><?xml version="1.0" encoding="utf-8"?>
<p:tagLst xmlns:p="http://schemas.openxmlformats.org/presentationml/2006/main">
  <p:tag name="KSO_WM_UNIT_INDEX" val="1"/>
  <p:tag name="KSO_WM_UNIT_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3*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3*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3*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BEAUTIFY_FLAG" val="#wm#"/>
  <p:tag name="KSO_WM_UNIT_PRESET_TEXT" val="单击此处输入(你的)智能图形项正文，文字是您思想的提炼，请尽量言简意赅的阐述观点。单击此处输入正文，文字是您思想的提炼，请尽量言简意赅的阐述观点。"/>
  <p:tag name="KSO_WM_UNIT_TEXT_FILL_FORE_SCHEMECOLOR_INDEX" val="1"/>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131_3*l_h_i*1_3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4.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131_3*l_h_i*1_3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31_3*l_h_f*1_3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3*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7.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3*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3*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单击此处输入"/>
</p:tagLst>
</file>

<file path=ppt/tags/tag19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01.xml><?xml version="1.0" encoding="utf-8"?>
<p:tagLst xmlns:p="http://schemas.openxmlformats.org/presentationml/2006/main">
  <p:tag name="KSO_WM_UNIT_INDEX" val="1"/>
  <p:tag name="KSO_WM_UNIT_TYPE" val="a"/>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3*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203.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3*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3*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BEAUTIFY_FLAG" val="#wm#"/>
  <p:tag name="KSO_WM_UNIT_PRESET_TEXT" val="单击此处输入(你的)智能图形项正文，文字是您思想的提炼，请尽量言简意赅的阐述观点。单击此处输入正文，文字是您思想的提炼，请尽量言简意赅的阐述观点。"/>
  <p:tag name="KSO_WM_UNIT_TEXT_FILL_FORE_SCHEMECOLOR_INDEX" val="1"/>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3*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206.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3*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2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3*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5.86858267716536,&quot;left&quot;:36.48748031496062,&quot;top&quot;:141.78141732283464,&quot;width&quot;:915.91251968503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单击此处输入"/>
</p:tagLst>
</file>

<file path=ppt/tags/tag20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09.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NDEX" val="1"/>
  <p:tag name="KSO_WM_UNIT_TYPE" val="a"/>
  <p:tag name="KSO_WM_BEAUTIFY_FLAG" val="#wm#"/>
</p:tagLst>
</file>

<file path=ppt/tags/tag21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12.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13.xml><?xml version="1.0" encoding="utf-8"?>
<p:tagLst xmlns:p="http://schemas.openxmlformats.org/presentationml/2006/main">
  <p:tag name="KSO_WM_UNIT_INDEX" val="1"/>
  <p:tag name="KSO_WM_UNIT_TYPE" val="a"/>
  <p:tag name="KSO_WM_BEAUTIFY_FLAG" val="#wm#"/>
</p:tagLst>
</file>

<file path=ppt/tags/tag21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1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5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4*l_h_f*1_5_1"/>
  <p:tag name="KSO_WM_TEMPLATE_INDEX" val="20231447"/>
  <p:tag name="KSO_WM_TAG_VERSION" val="3.0"/>
  <p:tag name="KSO_WM_DIAGRAM_VERSION" val="3"/>
  <p:tag name="KSO_WM_DIAGRAM_COLOR_TEXT_CAN_REMOVE" val="n"/>
  <p:tag name="KSO_WM_DIAGRAM_MAX_ITEMCNT" val="6"/>
  <p:tag name="KSO_WM_DIAGRAM_VIRTUALLY_FRAME" val="{&quot;height&quot;:185.2499212598425,&quot;left&quot;:61.38717041015625,&quot;top&quot;:163.25574803149607,&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2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447_4*l_h_i*1_5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4*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4*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19.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185.2499212598425,&quot;left&quot;:61.38717041015625,&quot;top&quot;:163.25574803149607,&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4*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4*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21.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4*l_h_f*1_3_1"/>
  <p:tag name="KSO_WM_TEMPLATE_INDEX" val="20231447"/>
  <p:tag name="KSO_WM_TAG_VERSION" val="3.0"/>
  <p:tag name="KSO_WM_DIAGRAM_VERSION" val="3"/>
  <p:tag name="KSO_WM_DIAGRAM_COLOR_TEXT_CAN_REMOVE" val="n"/>
  <p:tag name="KSO_WM_DIAGRAM_MAX_ITEMCNT" val="6"/>
  <p:tag name="KSO_WM_DIAGRAM_VIRTUALLY_FRAME" val="{&quot;height&quot;:185.2499212598425,&quot;left&quot;:61.38717041015625,&quot;top&quot;:163.25574803149607,&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2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4*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23.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185.2499212598425,&quot;left&quot;:61.38717041015625,&quot;top&quot;:163.25574803149607,&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4*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4*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2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4*l_h_f*1_1_1"/>
  <p:tag name="KSO_WM_TEMPLATE_INDEX" val="20231447"/>
  <p:tag name="KSO_WM_TAG_VERSION" val="3.0"/>
  <p:tag name="KSO_WM_DIAGRAM_VERSION" val="3"/>
  <p:tag name="KSO_WM_DIAGRAM_COLOR_TEXT_CAN_REMOVE" val="n"/>
  <p:tag name="KSO_WM_DIAGRAM_MAX_ITEMCNT" val="6"/>
  <p:tag name="KSO_WM_DIAGRAM_VIRTUALLY_FRAME" val="{&quot;height&quot;:185.2499212598425,&quot;left&quot;:61.38717041015625,&quot;top&quot;:163.25574803149607,&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4*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185.2499212598425,&quot;left&quot;:61.38717041015625,&quot;top&quot;:163.25574803149607,&quot;width&quot;:862.925659179687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27.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4"/>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2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5929133858264,&quot;left&quot;:54.75,&quot;top&quot;:112.66354330708661,&quot;width&quot;:850.5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5929133858264,&quot;left&quot;:54.75,&quot;top&quot;:112.66354330708661,&quot;width&quot;:850.5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5929133858264,&quot;left&quot;:54.75,&quot;top&quot;:112.66354330708661,&quot;width&quot;:850.5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5929133858264,&quot;left&quot;:54.75,&quot;top&quot;:112.66354330708661,&quot;width&quot;:850.5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46_2*l_h_f*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88.85929133858264,&quot;left&quot;:54.75,&quot;top&quot;:112.66354330708661,&quot;width&quot;:850.5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46_2*l_h_i*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8.85929133858264,&quot;left&quot;:54.75,&quot;top&quot;:112.66354330708661,&quot;width&quot;:850.5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3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2"/>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3"/>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4"/>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5"/>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3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5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5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6"/>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7"/>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8"/>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9"/>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10"/>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i*1_11"/>
  <p:tag name="KSO_WM_TEMPLATE_CATEGORY" val="diagram"/>
  <p:tag name="KSO_WM_TEMPLATE_INDEX" val="20235187"/>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1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gradient&quot;:[{&quot;brightness&quot;:-0.05000000074505806,&quot;colorType&quot;:1,&quot;foreColorIndex&quot;:10,&quot;pos&quot;:0,&quot;transparency&quot;:0},{&quot;brightness&quot;:0.10000000149011612,&quot;colorType&quot;:1,&quot;foreColorIndex&quot;:10,&quot;pos&quot;:0.5,&quot;transparency&quot;:0},{&quot;brightness&quot;:0.5,&quot;colorType&quot;:1,&quot;foreColorIndex&quot;:10,&quot;pos&quot;: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1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3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gradient&quot;:[{&quot;brightness&quot;:-0.05000000074505806,&quot;colorType&quot;:1,&quot;foreColorIndex&quot;:6,&quot;pos&quot;:0,&quot;transparency&quot;:0},{&quot;brightness&quot;:0.10000000149011612,&quot;colorType&quot;:1,&quot;foreColorIndex&quot;:6,&quot;pos&quot;:0.5,&quot;transparency&quot;:0},{&quot;brightness&quot;:0.5,&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6"/>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4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gradient&quot;:[{&quot;brightness&quot;:-0.05000000074505806,&quot;colorType&quot;:1,&quot;foreColorIndex&quot;:7,&quot;pos&quot;:0,&quot;transparency&quot;:0},{&quot;brightness&quot;:0.10000000149011612,&quot;colorType&quot;:1,&quot;foreColorIndex&quot;:7,&quot;pos&quot;:0.5,&quot;transparency&quot;:0},{&quot;brightness&quot;:0.5,&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7"/>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5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5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gradient&quot;:[{&quot;brightness&quot;:-0.05000000074505806,&quot;colorType&quot;:1,&quot;foreColorIndex&quot;:8,&quot;pos&quot;:0,&quot;transparency&quot;:0},{&quot;brightness&quot;:0.10000000149011612,&quot;colorType&quot;:1,&quot;foreColorIndex&quot;:8,&quot;pos&quot;:0.5,&quot;transparency&quot;:0},{&quot;brightness&quot;:0.5,&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8"/>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x*1_1_1"/>
  <p:tag name="KSO_WM_TEMPLATE_CATEGORY" val="diagram"/>
  <p:tag name="KSO_WM_TEMPLATE_INDEX" val="20235187"/>
  <p:tag name="KSO_WM_UNIT_LAYERLEVEL" val="1_1_1"/>
  <p:tag name="KSO_WM_TAG_VERSION" val="3.0"/>
  <p:tag name="KSO_WM_BEAUTIFY_FLAG" val="#wm#"/>
  <p:tag name="KSO_WM_UNIT_VALUE" val="160*160"/>
  <p:tag name="KSO_WM_DIAGRAM_GROUP_CODE" val="l1-1"/>
  <p:tag name="KSO_WM_UNIT_TYPE" val="l_h_x"/>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Lst>
</file>

<file path=ppt/tags/tag2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187_4*l_h_f*1_1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一亿"/>
  <p:tag name="KSO_WM_UNIT_TEXT_TYPE" val="1"/>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187_4*l_h_f*1_3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30+"/>
  <p:tag name="KSO_WM_UNIT_TEXT_TYPE" val="1"/>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187_4*l_h_f*1_4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80%"/>
  <p:tag name="KSO_WM_UNIT_TEXT_TYPE" val="1"/>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187_4*l_h_f*1_5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UNIT_VALUE" val="4"/>
  <p:tag name="KSO_WM_DIAGRAM_VERSION" val="3"/>
  <p:tag name="KSO_WM_DIAGRAM_COLOR_TRICK" val="4"/>
  <p:tag name="KSO_WM_DIAGRAM_COLOR_TEXT_CAN_REMOVE" val="n"/>
  <p:tag name="KSO_WM_UNIT_PRESET_TEXT" val="25+"/>
  <p:tag name="KSO_WM_UNIT_TEXT_TYPE" val="1"/>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2_1"/>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gradient&quot;:[{&quot;brightness&quot;:-0.05000000074505806,&quot;colorType&quot;:1,&quot;foreColorIndex&quot;:5,&quot;pos&quot;:0,&quot;transparency&quot;:0},{&quot;brightness&quot;:0.10000000149011612,&quot;colorType&quot;:1,&quot;foreColorIndex&quot;:5,&quot;pos&quot;:0.5,&quot;transparency&quot;:0},{&quot;brightness&quot;:0.5,&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x*1_2_1"/>
  <p:tag name="KSO_WM_TEMPLATE_CATEGORY" val="diagram"/>
  <p:tag name="KSO_WM_TEMPLATE_INDEX" val="20235187"/>
  <p:tag name="KSO_WM_UNIT_LAYERLEVEL" val="1_1_1"/>
  <p:tag name="KSO_WM_TAG_VERSION" val="3.0"/>
  <p:tag name="KSO_WM_BEAUTIFY_FLAG" val="#wm#"/>
  <p:tag name="KSO_WM_UNIT_VALUE" val="120*120"/>
  <p:tag name="KSO_WM_DIAGRAM_GROUP_CODE" val="l1-1"/>
  <p:tag name="KSO_WM_UNIT_TYPE" val="l_h_x"/>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187_4*l_h_f*1_2_1"/>
  <p:tag name="KSO_WM_TEMPLATE_CATEGORY" val="diagram"/>
  <p:tag name="KSO_WM_TEMPLATE_INDEX" val="20235187"/>
  <p:tag name="KSO_WM_UNIT_LAYERLEVEL" val="1_1_1"/>
  <p:tag name="KSO_WM_TAG_VERSION" val="3.0"/>
  <p:tag name="KSO_WM_BEAUTIFY_FLAG" val="#wm#"/>
  <p:tag name="KSO_WM_UNIT_TEXT_FILL_FORE_SCHEMECOLOR_INDEX_BRIGHTNESS" val="0.15"/>
  <p:tag name="KSO_WM_UNIT_TEXT_FILL_TYPE" val="1"/>
  <p:tag name="KSO_WM_UNIT_SUBTYPE" val="a"/>
  <p:tag name="KSO_WM_UNIT_TEXT_LAYER_COUNT" val="1"/>
  <p:tag name="KSO_WM_DIAGRAM_GROUP_CODE" val="l1-1"/>
  <p:tag name="KSO_WM_DIAGRAM_VERSION" val="3"/>
  <p:tag name="KSO_WM_DIAGRAM_COLOR_TRICK" val="4"/>
  <p:tag name="KSO_WM_DIAGRAM_COLOR_TEXT_CAN_REMOVE" val="n"/>
  <p:tag name="KSO_WM_UNIT_PRESET_TEXT" val="七千万"/>
  <p:tag name="KSO_WM_UNIT_TEXT_TYPE" val="1"/>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87_4*l_h_i*1_2_2"/>
  <p:tag name="KSO_WM_TEMPLATE_CATEGORY" val="diagram"/>
  <p:tag name="KSO_WM_TEMPLATE_INDEX" val="20235187"/>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4"/>
  <p:tag name="KSO_WM_DIAGRAM_COLOR_TEXT_CAN_REMOVE" val="n"/>
  <p:tag name="KSO_WM_UNIT_LINE_FORE_SCHEMECOLOR_INDEX" val="15"/>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type&quot;:0},&quot;glow&quot;:{&quot;colorType&quot;:0},&quot;line&quot;:{&quot;solidLine&quot;:{&quot;brightness&quot;:0.5,&quot;colorType&quot;:1,&quot;foreColorIndex&quot;:1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4*l_h_x*1_3_1"/>
  <p:tag name="KSO_WM_TEMPLATE_CATEGORY" val="diagram"/>
  <p:tag name="KSO_WM_TEMPLATE_INDEX" val="20235187"/>
  <p:tag name="KSO_WM_UNIT_LAYERLEVEL" val="1_1_1"/>
  <p:tag name="KSO_WM_TAG_VERSION" val="3.0"/>
  <p:tag name="KSO_WM_UNIT_VALUE" val="110*110"/>
  <p:tag name="KSO_WM_DIAGRAM_GROUP_CODE" val="l1-1"/>
  <p:tag name="KSO_WM_UNIT_TYPE" val="l_h_x"/>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Lst>
</file>

<file path=ppt/tags/tag2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4*l_h_x*1_4_1"/>
  <p:tag name="KSO_WM_TEMPLATE_CATEGORY" val="diagram"/>
  <p:tag name="KSO_WM_TEMPLATE_INDEX" val="20235187"/>
  <p:tag name="KSO_WM_UNIT_LAYERLEVEL" val="1_1_1"/>
  <p:tag name="KSO_WM_TAG_VERSION" val="3.0"/>
  <p:tag name="KSO_WM_UNIT_VALUE" val="120*120"/>
  <p:tag name="KSO_WM_DIAGRAM_GROUP_CODE" val="l1-1"/>
  <p:tag name="KSO_WM_UNIT_TYPE" val="l_h_x"/>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Lst>
</file>

<file path=ppt/tags/tag2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5187_4*l_h_x*1_5_1"/>
  <p:tag name="KSO_WM_TEMPLATE_CATEGORY" val="diagram"/>
  <p:tag name="KSO_WM_TEMPLATE_INDEX" val="20235187"/>
  <p:tag name="KSO_WM_UNIT_LAYERLEVEL" val="1_1_1"/>
  <p:tag name="KSO_WM_TAG_VERSION" val="3.0"/>
  <p:tag name="KSO_WM_UNIT_VALUE" val="140*140"/>
  <p:tag name="KSO_WM_DIAGRAM_GROUP_CODE" val="l1-1"/>
  <p:tag name="KSO_WM_UNIT_TYPE" val="l_h_x"/>
  <p:tag name="KSO_WM_UNIT_INDEX" val="1_5_1"/>
  <p:tag name="KSO_WM_DIAGRAM_VERSION" val="3"/>
  <p:tag name="KSO_WM_DIAGRAM_COLOR_TRICK" val="4"/>
  <p:tag name="KSO_WM_DIAGRAM_COLOR_TEXT_CAN_REMOVE" val="n"/>
  <p:tag name="KSO_WM_DIAGRAM_MAX_ITEMCNT" val="6"/>
  <p:tag name="KSO_WM_DIAGRAM_MIN_ITEMCNT" val="2"/>
  <p:tag name="KSO_WM_DIAGRAM_VIRTUALLY_FRAME" val="{&quot;height&quot;:406.82747467281314,&quot;left&quot;:42.619685039370076,&quot;top&quot;:86.69756469726562,&quot;width&quot;:880.142913385826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Lst>
</file>

<file path=ppt/tags/tag266.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6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68.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3_2*l_h_i*1_2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69.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3_2*l_h_a*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3_2*l_h_i*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71.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6953_2*l_h_i*1_3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72.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3_2*l_h_a*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273.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3_2*l_h_i*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74.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3_2*l_h_i*1_1_2"/>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6000000238418579,&quot;colorType&quot;:1,&quot;foreColorIndex&quot;:5,&quot;transparency&quot;:0.819999992847442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275.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3_2*l_h_a*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276.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3_2*l_h_i*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gradient&quot;:[{&quot;brightness&quot;:0,&quot;colorType&quot;:1,&quot;foreColorIndex&quot;:5,&quot;pos&quot;:0.9300000071525574,&quot;transparency&quot;:0},{&quot;brightness&quot;:0.6000000238418579,&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277.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VALUE" val="79*7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3_2*l_h_x*1_2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 name="KSO_WM_DIAGRAM_USE_COLOR_VALUE" val="{&quot;color_scheme&quot;:1,&quot;color_type&quot;:1,&quot;theme_color_indexes&quot;:[5,6,5,6,5,6]}"/>
</p:tagLst>
</file>

<file path=ppt/tags/tag278.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VALUE" val="74*7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3_2*l_h_x*1_1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 name="KSO_WM_DIAGRAM_USE_COLOR_VALUE" val="{&quot;color_scheme&quot;:1,&quot;color_type&quot;:1,&quot;theme_color_indexes&quot;:[5,6,5,6,5,6]}"/>
</p:tagLst>
</file>

<file path=ppt/tags/tag279.xml><?xml version="1.0" encoding="utf-8"?>
<p:tagLst xmlns:p="http://schemas.openxmlformats.org/presentationml/2006/main">
  <p:tag name="KSO_WM_DIAGRAM_VIRTUALLY_FRAME" val="{&quot;height&quot;:271.1961417322835,&quot;left&quot;:60.7,&quot;top&quot;:155.9,&quot;width&quot;:787.35}"/>
  <p:tag name="KSO_WM_DIAGRAM_VERSION" val="3"/>
  <p:tag name="KSO_WM_DIAGRAM_COLOR_TRICK" val="1"/>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3_2*l_h_x*1_3_1"/>
  <p:tag name="KSO_WM_TEMPLATE_CATEGORY" val="diagram"/>
  <p:tag name="KSO_WM_TEMPLATE_INDEX" val="20236953"/>
  <p:tag name="KSO_WM_UNIT_LAYERLEVEL" val="1_1_1"/>
  <p:tag name="KSO_WM_TAG_VERSION" val="3.0"/>
  <p:tag name="KSO_WM_BEAUTIFY_FLAG" val="#wm#"/>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USESOURCEFORMAT_APPLY" val="1"/>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8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8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3*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Lst>
</file>

<file path=ppt/tags/tag2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HIGHLIGHT" val="0"/>
  <p:tag name="KSO_WM_UNIT_COMPATIBLE" val="0"/>
  <p:tag name="KSO_WM_UNIT_DIAGRAM_ISNUMVISUAL" val="0"/>
  <p:tag name="KSO_WM_UNIT_DIAGRAM_ISREFERUNIT" val="0"/>
  <p:tag name="KSO_WM_UNIT_ID" val="diagram20230945_3*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 name="KSO_WM_UNIT_LINE_FORE_SCHEMECOLOR_INDEX" val="5"/>
</p:tagLst>
</file>

<file path=ppt/tags/tag2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0945_3*n_h_h_f*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45_3*n_h_h_a*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3*n_h_h_f*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3*n_h_h_a*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3*n_h_h_f*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3*n_h_h_a*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3*n_h_h_f*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3*n_h_h_a*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29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8"/>
  <p:tag name="KSO_WM_UNIT_LINE_FORE_SCHEMECOLOR_INDEX_1" val="6"/>
  <p:tag name="KSO_WM_UNIT_LINE_FORE_SCHEMECOLOR_INDEX_1_POS" val="0"/>
  <p:tag name="KSO_WM_UNIT_LINE_FORE_SCHEMECOLOR_INDEX_1_TRANS" val="0"/>
  <p:tag name="KSO_WM_BEAUTIFY_FLAG" val="#wm#"/>
  <p:tag name="KSO_WM_UNIT_HIGHLIGHT" val="0"/>
  <p:tag name="KSO_WM_UNIT_COMPATIBLE" val="0"/>
  <p:tag name="KSO_WM_UNIT_DIAGRAM_ISNUMVISUAL" val="0"/>
  <p:tag name="KSO_WM_UNIT_DIAGRAM_ISREFERUNIT" val="0"/>
  <p:tag name="KSO_WM_UNIT_ID" val="diagram20230945_3*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 name="KSO_WM_UNIT_LINE_FORE_SCHEMECOLOR_INDEX" val="6"/>
</p:tagLst>
</file>

<file path=ppt/tags/tag29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8"/>
  <p:tag name="KSO_WM_UNIT_LINE_FORE_SCHEMECOLOR_INDEX_1" val="5"/>
  <p:tag name="KSO_WM_UNIT_LINE_FORE_SCHEMECOLOR_INDEX_1_POS" val="0"/>
  <p:tag name="KSO_WM_UNIT_LINE_FORE_SCHEMECOLOR_INDEX_1_TRANS" val="0"/>
  <p:tag name="KSO_WM_BEAUTIFY_FLAG" val="#wm#"/>
  <p:tag name="KSO_WM_UNIT_HIGHLIGHT" val="0"/>
  <p:tag name="KSO_WM_UNIT_COMPATIBLE" val="0"/>
  <p:tag name="KSO_WM_UNIT_DIAGRAM_ISNUMVISUAL" val="0"/>
  <p:tag name="KSO_WM_UNIT_DIAGRAM_ISREFERUNIT" val="0"/>
  <p:tag name="KSO_WM_UNIT_ID" val="diagram20230945_3*n_h_h_i*1_2_4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4_1"/>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 name="KSO_WM_UNIT_LINE_FORE_SCHEMECOLOR_INDEX" val="6"/>
</p:tagLst>
</file>

<file path=ppt/tags/tag29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8"/>
  <p:tag name="KSO_WM_UNIT_LINE_FORE_SCHEMECOLOR_INDEX_1" val="5"/>
  <p:tag name="KSO_WM_UNIT_LINE_FORE_SCHEMECOLOR_INDEX_1_POS" val="0"/>
  <p:tag name="KSO_WM_UNIT_LINE_FORE_SCHEMECOLOR_INDEX_1_TRANS" val="0"/>
  <p:tag name="KSO_WM_BEAUTIFY_FLAG" val="#wm#"/>
  <p:tag name="KSO_WM_UNIT_HIGHLIGHT" val="0"/>
  <p:tag name="KSO_WM_UNIT_COMPATIBLE" val="0"/>
  <p:tag name="KSO_WM_UNIT_DIAGRAM_ISNUMVISUAL" val="0"/>
  <p:tag name="KSO_WM_UNIT_DIAGRAM_ISREFERUNIT" val="0"/>
  <p:tag name="KSO_WM_UNIT_ID" val="diagram20230945_3*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 name="KSO_WM_UNIT_LINE_FORE_SCHEMECOLOR_INDEX" val="5"/>
</p:tagLst>
</file>

<file path=ppt/tags/tag29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8"/>
  <p:tag name="KSO_WM_UNIT_LINE_FORE_SCHEMECOLOR_INDEX_1" val="10"/>
  <p:tag name="KSO_WM_UNIT_LINE_FORE_SCHEMECOLOR_INDEX_1_POS" val="0"/>
  <p:tag name="KSO_WM_UNIT_LINE_FORE_SCHEMECOLOR_INDEX_1_TRANS" val="0"/>
  <p:tag name="KSO_WM_BEAUTIFY_FLAG" val="#wm#"/>
  <p:tag name="KSO_WM_UNIT_HIGHLIGHT" val="0"/>
  <p:tag name="KSO_WM_UNIT_COMPATIBLE" val="0"/>
  <p:tag name="KSO_WM_UNIT_DIAGRAM_ISNUMVISUAL" val="0"/>
  <p:tag name="KSO_WM_UNIT_DIAGRAM_ISREFERUNIT" val="0"/>
  <p:tag name="KSO_WM_UNIT_ID" val="diagram20230945_3*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9.4480361818329,&quot;left&quot;:73.55,&quot;top&quot;:100.17519685039369,&quot;width&quot;:809.7713385826771}"/>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UNIT_USESOURCEFORMAT_APPLY" val="1"/>
  <p:tag name="KSO_WM_DIAGRAM_USE_COLOR_VALUE" val="{&quot;color_scheme&quot;:1,&quot;color_type&quot;:1,&quot;theme_color_indexes&quot;:[5,6,5,6,5,6]}"/>
  <p:tag name="KSO_WM_UNIT_LINE_FORE_SCHEMECOLOR_INDEX" val="5"/>
</p:tagLst>
</file>

<file path=ppt/tags/tag296.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29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9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9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0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7_1*l_h_f*1_1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3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407_1*l_h_f*1_4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3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7_1*l_h_f*1_3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7_1*l_h_f*1_2_1"/>
  <p:tag name="KSO_WM_TEMPLATE_CATEGORY" val="diagram"/>
  <p:tag name="KSO_WM_TEMPLATE_INDEX" val="2023440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
  <p:tag name="KSO_WM_UNIT_LINE_FORE_SCHEMECOLOR_INDEX" val="-2"/>
  <p:tag name="KSO_WM_UNIT_TEXT_FILL_FORE_SCHEMECOLOR_INDEX" val="1"/>
  <p:tag name="KSO_WM_UNIT_TEXT_FILL_TYPE" val="1"/>
  <p:tag name="KSO_WM_UNIT_TEXT_TYPE" val="1"/>
  <p:tag name="KSO_WM_UNIT_USESOURCEFORMAT_APPLY" val="1"/>
</p:tagLst>
</file>

<file path=ppt/tags/tag3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407_1*l_h_i*1_4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407_1*l_h_i*1_3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4000000059604645,&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07_1*l_h_i*1_2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6000000238418579,&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407_1*l_h_i*1_1_2"/>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800000011920929,&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407_1*l_h_i*1_1_3"/>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407_1*l_h_i*1_4_3"/>
  <p:tag name="KSO_WM_TEMPLATE_CATEGORY" val="diagram"/>
  <p:tag name="KSO_WM_TEMPLATE_INDEX" val="20234407"/>
  <p:tag name="KSO_WM_UNIT_LAYERLEVEL" val="1_1_1"/>
  <p:tag name="KSO_WM_TAG_VERSION" val="3.0"/>
  <p:tag name="KSO_WM_BEAUTIFY_FLAG" val="#wm#"/>
  <p:tag name="KSO_WM_UNIT_FILL_TYPE" val="1"/>
  <p:tag name="KSO_WM_UNIT_FILL_FORE_SCHEMECOLOR_INDEX" val="5"/>
  <p:tag name="KSO_WM_UNIT_FILL_FORE_SCHEMECOLOR_INDEX_BRIGHTNESS" val="1"/>
  <p:tag name="KSO_WM_UNIT_LINE_FORE_SCHEMECOLOR_INDEX" val="-2"/>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7_1*l_i*1_1"/>
  <p:tag name="KSO_WM_TEMPLATE_CATEGORY" val="diagram"/>
  <p:tag name="KSO_WM_TEMPLATE_INDEX" val="20234407"/>
  <p:tag name="KSO_WM_UNIT_LAYERLEVEL" val="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4"/>
  <p:tag name="KSO_WM_DIAGRAM_VIRTUALLY_FRAME" val="{&quot;height&quot;:320.5723571777344,&quot;left&quot;:51.45,&quot;top&quot;:81.39429385207768,&quot;width&quot;:863}"/>
  <p:tag name="KSO_WM_DIAGRAM_COLOR_MATCH_VALUE" val="{&quot;shape&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13"/>
  <p:tag name="KSO_WM_UNIT_FILL_FORE_SCHEMECOLOR_INDEX_BRIGHTNESS" val="0.75"/>
  <p:tag name="KSO_WM_UNIT_USESOURCEFORMAT_APPLY" val="1"/>
</p:tagLst>
</file>

<file path=ppt/tags/tag32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2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2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2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7_1*a*1"/>
  <p:tag name="KSO_WM_TEMPLATE_CATEGORY" val="diagram"/>
  <p:tag name="KSO_WM_TEMPLATE_INDEX" val="20234407"/>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1_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315_2*l_h_f*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2*l_h_a*1_1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3_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3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315_2*l_h_f*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315_2*l_h_a*1_3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SUBTYPE" val="d"/>
  <p:tag name="KSO_WM_UNIT_TYPE" val="l_h_i"/>
  <p:tag name="KSO_WM_UNIT_INDEX" val="1_2_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DIAGRAM_USE_COLOR_VALUE" val="{&quot;color_scheme&quot;:1,&quot;color_type&quot;:1,&quot;theme_color_indexes&quot;:[5,6,5,6,5,6]}"/>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2"/>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3"/>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DIAGRAM_USE_COLOR_VALUE" val="{&quot;color_scheme&quot;:1,&quot;color_type&quot;:1,&quot;theme_color_indexes&quot;:[5,6,5,6,5,6]}"/>
</p:tagLst>
</file>

<file path=ppt/tags/tag3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315_2*l_h_f*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可酌情增减文字"/>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2*l_h_a*1_2_1"/>
  <p:tag name="KSO_WM_TEMPLATE_CATEGORY" val="diagram"/>
  <p:tag name="KSO_WM_TEMPLATE_INDEX" val="20230315"/>
  <p:tag name="KSO_WM_UNIT_LAYERLEVEL" val="1_1_1"/>
  <p:tag name="KSO_WM_TAG_VERSION" val="3.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25.975,&quot;left&quot;:62.22501220703125,&quot;top&quot;:53.925,&quot;width&quot;:820.824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SLIDE_ID" val="diagram2023440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4407"/>
  <p:tag name="KSO_WM_SLIDE_TYPE" val="text"/>
  <p:tag name="KSO_WM_SLIDE_SUBTYPE" val="diag"/>
  <p:tag name="KSO_WM_SLIDE_SIZE" val="850.659*320.572"/>
  <p:tag name="KSO_WM_SLIDE_POSITION" val="55.0139*142.428"/>
  <p:tag name="KSO_WM_SLIDE_LAYOUT" val="a_l"/>
  <p:tag name="KSO_WM_SLIDE_LAYOUT_CNT" val="1_1"/>
  <p:tag name="KSO_WM_SPECIAL_SOURCE" val="bdnull"/>
  <p:tag name="KSO_WM_DIAGRAM_GROUP_CODE" val="l1-1"/>
  <p:tag name="KSO_WM_SLIDE_DIAGTYPE" val="l"/>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61.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36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363.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364.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36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366.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379.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3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389.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91.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92.xml><?xml version="1.0" encoding="utf-8"?>
<p:tagLst xmlns:p="http://schemas.openxmlformats.org/presentationml/2006/main">
  <p:tag name="KSO_WM_UNIT_INDEX" val="1"/>
  <p:tag name="KSO_WM_UNIT_TYPE" val="a"/>
  <p:tag name="KSO_WM_BEAUTIFY_FLAG" val="#wm#"/>
</p:tagLst>
</file>

<file path=ppt/tags/tag393.xml><?xml version="1.0" encoding="utf-8"?>
<p:tagLst xmlns:p="http://schemas.openxmlformats.org/presentationml/2006/main">
  <p:tag name="KSO_WM_UNIT_TEXT_SUBTYPE" val="a"/>
  <p:tag name="KSO_WM_UNIT_SUBTYPE" val="a"/>
</p:tagLst>
</file>

<file path=ppt/tags/tag39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9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96.xml><?xml version="1.0" encoding="utf-8"?>
<p:tagLst xmlns:p="http://schemas.openxmlformats.org/presentationml/2006/main">
  <p:tag name="KSO_WM_UNIT_INDEX" val="1"/>
  <p:tag name="KSO_WM_UNIT_TYPE" val="a"/>
  <p:tag name="KSO_WM_BEAUTIFY_FLAG" val="#wm#"/>
</p:tagLst>
</file>

<file path=ppt/tags/tag39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01.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1*l_h_i*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1*l_h_i*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0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09.xml><?xml version="1.0" encoding="utf-8"?>
<p:tagLst xmlns:p="http://schemas.openxmlformats.org/presentationml/2006/main">
  <p:tag name="KSO_WM_UNIT_INDEX" val="1"/>
  <p:tag name="KSO_WM_UNIT_TYPE" val="a"/>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2*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2*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13.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3_1"/>
  <p:tag name="KSO_WM_TEMPLATE_INDEX" val="20231447"/>
  <p:tag name="KSO_WM_TAG_VERSION" val="3.0"/>
  <p:tag name="KSO_WM_DIAGRAM_VERSION" val="3"/>
  <p:tag name="KSO_WM_DIAGRAM_COLOR_TEXT_CAN_REMOVE" val="n"/>
  <p:tag name="KSO_WM_DIAGRAM_MAX_ITEMCNT" val="6"/>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4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2*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1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24614173228346,&quot;left&quot;:51.75984251968504,&quot;top&quot;:158.42244094488188,&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2*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4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2*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17.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1_1"/>
  <p:tag name="KSO_WM_TEMPLATE_INDEX" val="20231447"/>
  <p:tag name="KSO_WM_TAG_VERSION" val="3.0"/>
  <p:tag name="KSO_WM_DIAGRAM_VERSION" val="3"/>
  <p:tag name="KSO_WM_DIAGRAM_COLOR_TEXT_CAN_REMOVE" val="n"/>
  <p:tag name="KSO_WM_DIAGRAM_MAX_ITEMCNT" val="6"/>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4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2*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1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INDEX" val="1"/>
  <p:tag name="KSO_WM_UNIT_TYPE" val="a"/>
  <p:tag name="KSO_WM_BEAUTIFY_FLAG" val="#wm#"/>
</p:tagLst>
</file>

<file path=ppt/tags/tag42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2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23.xml><?xml version="1.0" encoding="utf-8"?>
<p:tagLst xmlns:p="http://schemas.openxmlformats.org/presentationml/2006/main">
  <p:tag name="KSO_WM_UNIT_INDEX" val="1"/>
  <p:tag name="KSO_WM_UNIT_TYPE" val="a"/>
  <p:tag name="KSO_WM_BEAUTIFY_FLAG" val="#wm#"/>
</p:tagLst>
</file>

<file path=ppt/tags/tag42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2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26.xml><?xml version="1.0" encoding="utf-8"?>
<p:tagLst xmlns:p="http://schemas.openxmlformats.org/presentationml/2006/main">
  <p:tag name="KSO_WM_UNIT_INDEX" val="1"/>
  <p:tag name="KSO_WM_UNIT_TYPE" val="a"/>
  <p:tag name="KSO_WM_BEAUTIFY_FLAG" val="#wm#"/>
</p:tagLst>
</file>

<file path=ppt/tags/tag42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2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29.xml><?xml version="1.0" encoding="utf-8"?>
<p:tagLst xmlns:p="http://schemas.openxmlformats.org/presentationml/2006/main">
  <p:tag name="KSO_WM_BEAUTIFY_FLAG" val="#wm#"/>
  <p:tag name="KSO_WM_TEMPLATE_CATEGORY" val="custom"/>
  <p:tag name="KSO_WM_TEMPLATE_INDEX" val="202359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INDEX" val="1"/>
  <p:tag name="KSO_WM_UNIT_TYPE" val="a"/>
  <p:tag name="KSO_WM_BEAUTIFY_FLAG" val="#wm#"/>
</p:tagLst>
</file>

<file path=ppt/tags/tag43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3*l_h_a*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3*l_h_f*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3*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3*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3*l_h_a*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3*l_h_f*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3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76_3*l_h_a*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976_3*l_h_f*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4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87.25003937007875,&quot;left&quot;:55.425,&quot;top&quot;:118.925,&quot;width&quot;:851.25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5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53.xml><?xml version="1.0" encoding="utf-8"?>
<p:tagLst xmlns:p="http://schemas.openxmlformats.org/presentationml/2006/main">
  <p:tag name="KSO_WM_UNIT_INDEX" val="1"/>
  <p:tag name="KSO_WM_UNIT_TYPE" val="a"/>
  <p:tag name="KSO_WM_BEAUTIFY_FLAG" val="#wm#"/>
</p:tagLst>
</file>

<file path=ppt/tags/tag454.xml><?xml version="1.0" encoding="utf-8"?>
<p:tagLst xmlns:p="http://schemas.openxmlformats.org/presentationml/2006/main">
  <p:tag name="KSO_WM_UNIT_TEXT_SUBTYPE" val="a"/>
  <p:tag name="KSO_WM_UNIT_SUBTYPE" val="a"/>
</p:tagLst>
</file>

<file path=ppt/tags/tag45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5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57.xml><?xml version="1.0" encoding="utf-8"?>
<p:tagLst xmlns:p="http://schemas.openxmlformats.org/presentationml/2006/main">
  <p:tag name="KSO_WM_UNIT_INDEX" val="1"/>
  <p:tag name="KSO_WM_UNIT_TYPE" val="a"/>
  <p:tag name="KSO_WM_BEAUTIFY_FLAG" val="#wm#"/>
</p:tagLst>
</file>

<file path=ppt/tags/tag45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6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1*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62.xml><?xml version="1.0" encoding="utf-8"?>
<p:tagLst xmlns:p="http://schemas.openxmlformats.org/presentationml/2006/main">
  <p:tag name="KSO_WM_UNIT_SUBTYPE" val="a"/>
  <p:tag name="KSO_WM_UNIT_NOCLEAR" val="0"/>
  <p:tag name="KSO_WM_UNIT_VALUE" val="11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1*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1*l_h_i*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1*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1*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1*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6"/>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1*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1*l_h_i*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79998779296875,&quot;top&quot;:134.04436340332032,&quot;width&quot;:850.448673624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6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INDEX" val="1"/>
  <p:tag name="KSO_WM_UNIT_TYPE" val="a"/>
  <p:tag name="KSO_WM_BEAUTIFY_FLAG" val="#wm#"/>
</p:tagLst>
</file>

<file path=ppt/tags/tag47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2*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2*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47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3_1"/>
  <p:tag name="KSO_WM_TEMPLATE_INDEX" val="20231447"/>
  <p:tag name="KSO_WM_TAG_VERSION" val="3.0"/>
  <p:tag name="KSO_WM_DIAGRAM_VERSION" val="3"/>
  <p:tag name="KSO_WM_DIAGRAM_COLOR_TEXT_CAN_REMOVE" val="n"/>
  <p:tag name="KSO_WM_DIAGRAM_MAX_ITEMCNT" val="6"/>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4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2*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76.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24614173228346,&quot;left&quot;:51.75984251968504,&quot;top&quot;:158.42244094488188,&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2*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4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2*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78.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2*l_h_f*1_1_1"/>
  <p:tag name="KSO_WM_TEMPLATE_INDEX" val="20231447"/>
  <p:tag name="KSO_WM_TAG_VERSION" val="3.0"/>
  <p:tag name="KSO_WM_DIAGRAM_VERSION" val="3"/>
  <p:tag name="KSO_WM_DIAGRAM_COLOR_TEXT_CAN_REMOVE" val="n"/>
  <p:tag name="KSO_WM_DIAGRAM_MAX_ITEMCNT" val="6"/>
  <p:tag name="KSO_WM_DIAGRAM_VIRTUALLY_FRAME" val="{&quot;height&quot;:223.24614173228346,&quot;left&quot;:51.75984251968504,&quot;top&quot;:158.42244094488188,&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2*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24614173228346,&quot;left&quot;:51.75984251968504,&quot;top&quot;:158.42244094488188,&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81.xml><?xml version="1.0" encoding="utf-8"?>
<p:tagLst xmlns:p="http://schemas.openxmlformats.org/presentationml/2006/main">
  <p:tag name="KSO_WM_UNIT_INDEX" val="1"/>
  <p:tag name="KSO_WM_UNIT_TYPE" val="a"/>
  <p:tag name="KSO_WM_BEAUTIFY_FLAG" val="#wm#"/>
</p:tagLst>
</file>

<file path=ppt/tags/tag48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8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84.xml><?xml version="1.0" encoding="utf-8"?>
<p:tagLst xmlns:p="http://schemas.openxmlformats.org/presentationml/2006/main">
  <p:tag name="KSO_WM_UNIT_INDEX" val="1"/>
  <p:tag name="KSO_WM_UNIT_TYPE" val="a"/>
  <p:tag name="KSO_WM_BEAUTIFY_FLAG" val="#wm#"/>
</p:tagLst>
</file>

<file path=ppt/tags/tag48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8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87.xml><?xml version="1.0" encoding="utf-8"?>
<p:tagLst xmlns:p="http://schemas.openxmlformats.org/presentationml/2006/main">
  <p:tag name="KSO_WM_UNIT_INDEX" val="1"/>
  <p:tag name="KSO_WM_UNIT_TYPE" val="a"/>
  <p:tag name="KSO_WM_BEAUTIFY_FLAG" val="#wm#"/>
</p:tagLst>
</file>

<file path=ppt/tags/tag48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8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BEAUTIFY_FLAG" val="#wm#"/>
  <p:tag name="KSO_WM_TEMPLATE_CATEGORY" val="custom"/>
  <p:tag name="KSO_WM_TEMPLATE_INDEX" val="20235956"/>
</p:tagLst>
</file>

<file path=ppt/tags/tag491.xml><?xml version="1.0" encoding="utf-8"?>
<p:tagLst xmlns:p="http://schemas.openxmlformats.org/presentationml/2006/main">
  <p:tag name="KSO_WM_BEAUTIFY_FLAG" val="#wm#"/>
  <p:tag name="KSO_WM_TEMPLATE_CATEGORY" val="custom"/>
  <p:tag name="KSO_WM_TEMPLATE_INDEX" val="20235956"/>
</p:tagLst>
</file>

<file path=ppt/tags/tag492.xml><?xml version="1.0" encoding="utf-8"?>
<p:tagLst xmlns:p="http://schemas.openxmlformats.org/presentationml/2006/main">
  <p:tag name="KSO_WM_UNIT_INDEX" val="1"/>
  <p:tag name="KSO_WM_UNIT_TYPE" val="a"/>
  <p:tag name="KSO_WM_BEAUTIFY_FLAG" val="#wm#"/>
</p:tagLst>
</file>

<file path=ppt/tags/tag49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6_1*l_h_i*1_1_3"/>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4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1*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6_1*l_h_i*1_1_2"/>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76_1*l_h_i*1_1_1"/>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UNIT_TEXT_FILL_FORE_SCHEMECOLOR_INDEX_BRIGHTNESS" val="0"/>
  <p:tag name="KSO_WM_UNIT_TEXT_FILL_FORE_SCHEMECOLOR_INDEX" val="16"/>
  <p:tag name="KSO_WM_UNIT_TEXT_FILL_TYPE" val="1"/>
  <p:tag name="KSO_WM_UNIT_USESOURCEFORMAT_APPLY" val="1"/>
  <p:tag name="KSO_WM_DIAGRAM_USE_COLOR_VALUE" val="{&quot;color_scheme&quot;:1,&quot;color_type&quot;:1,&quot;theme_color_indexes&quot;:[5,6,5,6,5,6]}"/>
</p:tagLst>
</file>

<file path=ppt/tags/tag4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6_1*l_h_i*1_2_3"/>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USESOURCEFORMAT_APPLY" val="1"/>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1*l_h_a*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1*l_h_f*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5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6_1*l_h_i*1_2_2"/>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5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76_1*l_h_i*1_2_1"/>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387.25003937007875,&quot;left&quot;:61.875,&quot;top&quot;:86.825,&quot;width&quot;:851.300118110236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TEXT_FILL_FORE_SCHEMECOLOR_INDEX_BRIGHTNESS" val="0"/>
  <p:tag name="KSO_WM_UNIT_TEXT_FILL_FORE_SCHEMECOLOR_INDEX" val="16"/>
  <p:tag name="KSO_WM_UNIT_TEXT_FILL_TYPE" val="1"/>
  <p:tag name="KSO_WM_UNIT_USESOURCEFORMAT_APPLY" val="1"/>
  <p:tag name="KSO_WM_DIAGRAM_USE_COLOR_VALUE" val="{&quot;color_scheme&quot;:1,&quot;color_type&quot;:1,&quot;theme_color_indexes&quot;:[5,6,5,6,5,6]}"/>
</p:tagLst>
</file>

<file path=ppt/tags/tag50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50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2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2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5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4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4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45.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546.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547.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548.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549.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5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563.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6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74.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75.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576.xml><?xml version="1.0" encoding="utf-8"?>
<p:tagLst xmlns:p="http://schemas.openxmlformats.org/presentationml/2006/main">
  <p:tag name="KSO_WM_UNIT_INDEX" val="1"/>
  <p:tag name="KSO_WM_UNIT_TYPE" val="a"/>
  <p:tag name="KSO_WM_BEAUTIFY_FLAG" val="#wm#"/>
</p:tagLst>
</file>

<file path=ppt/tags/tag57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7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79.xml><?xml version="1.0" encoding="utf-8"?>
<p:tagLst xmlns:p="http://schemas.openxmlformats.org/presentationml/2006/main">
  <p:tag name="KSO_WM_UNIT_INDEX" val="1"/>
  <p:tag name="KSO_WM_UNIT_TYPE" val="a"/>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2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3*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5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3*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3*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4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62_3*l_h_i*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5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2462_3*l_h_f*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62_3*l_h_a*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1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3*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5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3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3*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5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3*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3*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59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99.xml><?xml version="1.0" encoding="utf-8"?>
<p:tagLst xmlns:p="http://schemas.openxmlformats.org/presentationml/2006/main">
  <p:tag name="KSO_WM_UNIT_INDEX" val="1"/>
  <p:tag name="KSO_WM_UNIT_TYPE" val="a"/>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01.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6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6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60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6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07.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6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09.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12.xml><?xml version="1.0" encoding="utf-8"?>
<p:tagLst xmlns:p="http://schemas.openxmlformats.org/presentationml/2006/main">
  <p:tag name="KSO_WM_UNIT_INDEX" val="1"/>
  <p:tag name="KSO_WM_UNIT_TYPE" val="a"/>
  <p:tag name="KSO_WM_BEAUTIFY_FLAG" val="#wm#"/>
</p:tagLst>
</file>

<file path=ppt/tags/tag61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1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15.xml><?xml version="1.0" encoding="utf-8"?>
<p:tagLst xmlns:p="http://schemas.openxmlformats.org/presentationml/2006/main">
  <p:tag name="KSO_WM_UNIT_INDEX" val="1"/>
  <p:tag name="KSO_WM_UNIT_TYPE" val="a"/>
  <p:tag name="KSO_WM_BEAUTIFY_FLAG" val="#wm#"/>
</p:tagLst>
</file>

<file path=ppt/tags/tag61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1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18.xml><?xml version="1.0" encoding="utf-8"?>
<p:tagLst xmlns:p="http://schemas.openxmlformats.org/presentationml/2006/main">
  <p:tag name="KSO_WM_UNIT_INDEX" val="1"/>
  <p:tag name="KSO_WM_UNIT_TYPE" val="a"/>
  <p:tag name="KSO_WM_BEAUTIFY_FLAG" val="#wm#"/>
</p:tagLst>
</file>

<file path=ppt/tags/tag61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21.xml><?xml version="1.0" encoding="utf-8"?>
<p:tagLst xmlns:p="http://schemas.openxmlformats.org/presentationml/2006/main">
  <p:tag name="KSO_WM_UNIT_INDEX" val="1"/>
  <p:tag name="KSO_WM_UNIT_TYPE" val="a"/>
  <p:tag name="KSO_WM_BEAUTIFY_FLAG" val="#wm#"/>
</p:tagLst>
</file>

<file path=ppt/tags/tag62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2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24.xml><?xml version="1.0" encoding="utf-8"?>
<p:tagLst xmlns:p="http://schemas.openxmlformats.org/presentationml/2006/main">
  <p:tag name="KSO_WM_UNIT_INDEX" val="1"/>
  <p:tag name="KSO_WM_UNIT_TYPE" val="a"/>
  <p:tag name="KSO_WM_BEAUTIFY_FLAG" val="#wm#"/>
</p:tagLst>
</file>

<file path=ppt/tags/tag62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6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3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65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659.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INDEX" val="1"/>
  <p:tag name="KSO_WM_UNIT_TYPE" val="a"/>
  <p:tag name="KSO_WM_BEAUTIFY_FLAG" val="#wm#"/>
</p:tagLst>
</file>

<file path=ppt/tags/tag66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6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63.xml><?xml version="1.0" encoding="utf-8"?>
<p:tagLst xmlns:p="http://schemas.openxmlformats.org/presentationml/2006/main">
  <p:tag name="KSO_WM_UNIT_INDEX" val="1"/>
  <p:tag name="KSO_WM_UNIT_TYPE" val="a"/>
  <p:tag name="KSO_WM_BEAUTIFY_FLAG" val="#wm#"/>
</p:tagLst>
</file>

<file path=ppt/tags/tag66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65.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66.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67.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69.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1.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73.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BEAUTIFY_FLAG" val="#wm#"/>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BEAUTIFY_FLAG" val="#wm#"/>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BEAUTIFY_FLAG" val="#wm#"/>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1220703134,&quot;left&quot;:139.65000610351564,&quot;top&quot;:166.0749938964844,&quot;width&quot;:614.69998779296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7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78.xml><?xml version="1.0" encoding="utf-8"?>
<p:tagLst xmlns:p="http://schemas.openxmlformats.org/presentationml/2006/main">
  <p:tag name="KSO_WM_UNIT_INDEX" val="1"/>
  <p:tag name="KSO_WM_UNIT_TYPE" val="a"/>
  <p:tag name="KSO_WM_BEAUTIFY_FLAG" val="#wm#"/>
</p:tagLst>
</file>

<file path=ppt/tags/tag67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8.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6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6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68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6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86.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6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88.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6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6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91.xml><?xml version="1.0" encoding="utf-8"?>
<p:tagLst xmlns:p="http://schemas.openxmlformats.org/presentationml/2006/main">
  <p:tag name="KSO_WM_UNIT_INDEX" val="1"/>
  <p:tag name="KSO_WM_UNIT_TYPE" val="a"/>
  <p:tag name="KSO_WM_BEAUTIFY_FLAG" val="#wm#"/>
</p:tagLst>
</file>

<file path=ppt/tags/tag69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9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94.xml><?xml version="1.0" encoding="utf-8"?>
<p:tagLst xmlns:p="http://schemas.openxmlformats.org/presentationml/2006/main">
  <p:tag name="KSO_WM_UNIT_INDEX" val="1"/>
  <p:tag name="KSO_WM_UNIT_TYPE" val="a"/>
  <p:tag name="KSO_WM_BEAUTIFY_FLAG" val="#wm#"/>
</p:tagLst>
</file>

<file path=ppt/tags/tag69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9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97.xml><?xml version="1.0" encoding="utf-8"?>
<p:tagLst xmlns:p="http://schemas.openxmlformats.org/presentationml/2006/main">
  <p:tag name="KSO_WM_UNIT_INDEX" val="1"/>
  <p:tag name="KSO_WM_UNIT_TYPE" val="a"/>
  <p:tag name="KSO_WM_BEAUTIFY_FLAG" val="#wm#"/>
</p:tagLst>
</file>

<file path=ppt/tags/tag69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9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INDEX" val="1"/>
  <p:tag name="KSO_WM_UNIT_TYPE" val="a"/>
  <p:tag name="KSO_WM_BEAUTIFY_FLAG" val="#wm#"/>
</p:tagLst>
</file>

<file path=ppt/tags/tag70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0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03.xml><?xml version="1.0" encoding="utf-8"?>
<p:tagLst xmlns:p="http://schemas.openxmlformats.org/presentationml/2006/main">
  <p:tag name="KSO_WM_UNIT_INDEX" val="1"/>
  <p:tag name="KSO_WM_UNIT_TYPE" val="a"/>
  <p:tag name="KSO_WM_BEAUTIFY_FLAG" val="#wm#"/>
</p:tagLst>
</file>

<file path=ppt/tags/tag70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2*l_h_a*1_1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2*l_h_f*1_1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7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2*l_h_a*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7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2*l_h_a*1_3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2*l_h_f*1_3_1"/>
  <p:tag name="KSO_WM_TEMPLATE_CATEGORY" val="diagram"/>
  <p:tag name="KSO_WM_TEMPLATE_INDEX" val="20231976"/>
  <p:tag name="KSO_WM_UNIT_LAYERLEVEL" val="1_1_1"/>
  <p:tag name="KSO_WM_TAG_VERSION" val="3.0"/>
  <p:tag name="KSO_WM_BEAUTIFY_FLAG" val="#wm#"/>
  <p:tag name="KSO_WM_DIAGRAM_GROUP_CODE" val="l1-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7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USESOURCEFORMAT_APPLY" val="1"/>
  <p:tag name="KSO_WM_DIAGRAM_USE_COLOR_VALUE" val="{&quot;color_scheme&quot;:1,&quot;color_type&quot;:1,&quot;theme_color_indexes&quot;:[5,6,5,6,5,6]}"/>
</p:tagLst>
</file>

<file path=ppt/tags/tag7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USESOURCEFORMAT_APPLY" val="1"/>
  <p:tag name="KSO_WM_DIAGRAM_USE_COLOR_VALUE" val="{&quot;color_scheme&quot;:1,&quot;color_type&quot;:1,&quot;theme_color_indexes&quot;:[5,6,5,6,5,6]}"/>
</p:tagLst>
</file>

<file path=ppt/tags/tag7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976_2*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2"/>
  <p:tag name="KSO_WM_DIAGRAM_VIRTUALLY_FRAME" val="{&quot;height&quot;:411.4455118110236,&quot;left&quot;:65.075,&quot;top&quot;:119.3272440944882,&quot;width&quot;:855.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USESOURCEFORMAT_APPLY" val="1"/>
  <p:tag name="KSO_WM_DIAGRAM_USE_COLOR_VALUE" val="{&quot;color_scheme&quot;:1,&quot;color_type&quot;:1,&quot;theme_color_indexes&quot;:[5,6,5,6,5,6]}"/>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7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73.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73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74.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4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741.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74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743.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744.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74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746.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4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4"/>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8.4596850393701}"/>
</p:tagLst>
</file>

<file path=ppt/tags/tag759.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6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7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769.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70.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71.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772.xml><?xml version="1.0" encoding="utf-8"?>
<p:tagLst xmlns:p="http://schemas.openxmlformats.org/presentationml/2006/main">
  <p:tag name="KSO_WM_UNIT_INDEX" val="1"/>
  <p:tag name="KSO_WM_UNIT_TYPE" val="a"/>
  <p:tag name="KSO_WM_BEAUTIFY_FLAG" val="#wm#"/>
</p:tagLst>
</file>

<file path=ppt/tags/tag77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7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75.xml><?xml version="1.0" encoding="utf-8"?>
<p:tagLst xmlns:p="http://schemas.openxmlformats.org/presentationml/2006/main">
  <p:tag name="KSO_WM_UNIT_INDEX" val="1"/>
  <p:tag name="KSO_WM_UNIT_TYPE" val="a"/>
  <p:tag name="KSO_WM_BEAUTIFY_FLAG" val="#wm#"/>
</p:tagLst>
</file>

<file path=ppt/tags/tag77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2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3*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7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3*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30"/>
</p:tagLst>
</file>

<file path=ppt/tags/tag7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3*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4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62_3*l_h_i*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7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2462_3*l_h_f*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62_3*l_h_a*1_4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1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3*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7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3*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3*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3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3*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7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3*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3*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79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94.xml><?xml version="1.0" encoding="utf-8"?>
<p:tagLst xmlns:p="http://schemas.openxmlformats.org/presentationml/2006/main">
  <p:tag name="KSO_WM_UNIT_INDEX" val="1"/>
  <p:tag name="KSO_WM_UNIT_TYPE" val="a"/>
  <p:tag name="KSO_WM_BEAUTIFY_FLAG" val="#wm#"/>
</p:tagLst>
</file>

<file path=ppt/tags/tag79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96.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7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7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7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8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02.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8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04.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8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0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7.xml><?xml version="1.0" encoding="utf-8"?>
<p:tagLst xmlns:p="http://schemas.openxmlformats.org/presentationml/2006/main">
  <p:tag name="KSO_WM_UNIT_INDEX" val="1"/>
  <p:tag name="KSO_WM_UNIT_TYPE" val="a"/>
  <p:tag name="KSO_WM_BEAUTIFY_FLAG" val="#wm#"/>
</p:tagLst>
</file>

<file path=ppt/tags/tag80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0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UNIT_INDEX" val="1"/>
  <p:tag name="KSO_WM_UNIT_TYPE" val="a"/>
  <p:tag name="KSO_WM_BEAUTIFY_FLAG" val="#wm#"/>
</p:tagLst>
</file>

<file path=ppt/tags/tag81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3.xml><?xml version="1.0" encoding="utf-8"?>
<p:tagLst xmlns:p="http://schemas.openxmlformats.org/presentationml/2006/main">
  <p:tag name="KSO_WM_UNIT_INDEX" val="1"/>
  <p:tag name="KSO_WM_UNIT_TYPE" val="a"/>
  <p:tag name="KSO_WM_BEAUTIFY_FLAG" val="#wm#"/>
</p:tagLst>
</file>

<file path=ppt/tags/tag81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6.xml><?xml version="1.0" encoding="utf-8"?>
<p:tagLst xmlns:p="http://schemas.openxmlformats.org/presentationml/2006/main">
  <p:tag name="KSO_WM_UNIT_INDEX" val="1"/>
  <p:tag name="KSO_WM_UNIT_TYPE" val="a"/>
  <p:tag name="KSO_WM_BEAUTIFY_FLAG" val="#wm#"/>
</p:tagLst>
</file>

<file path=ppt/tags/tag81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1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9.xml><?xml version="1.0" encoding="utf-8"?>
<p:tagLst xmlns:p="http://schemas.openxmlformats.org/presentationml/2006/main">
  <p:tag name="KSO_WM_UNIT_INDEX" val="1"/>
  <p:tag name="KSO_WM_UNIT_TYPE" val="a"/>
  <p:tag name="KSO_WM_BEAUTIFY_FLAG" val="#wm#"/>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21.xml><?xml version="1.0" encoding="utf-8"?>
<p:tagLst xmlns:p="http://schemas.openxmlformats.org/presentationml/2006/main">
  <p:tag name="TABLE_ENDDRAG_ORIGIN_RECT" val="828*391"/>
  <p:tag name="TABLE_ENDDRAG_RECT" val="66*94*828*391"/>
</p:tagLst>
</file>

<file path=ppt/tags/tag82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23.xml><?xml version="1.0" encoding="utf-8"?>
<p:tagLst xmlns:p="http://schemas.openxmlformats.org/presentationml/2006/main">
  <p:tag name="KSO_WM_UNIT_INDEX" val="1"/>
  <p:tag name="KSO_WM_UNIT_TYPE" val="a"/>
  <p:tag name="KSO_WM_BEAUTIFY_FLAG" val="#wm#"/>
</p:tagLst>
</file>

<file path=ppt/tags/tag82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3_2"/>
  <p:tag name="KSO_WM_TEMPLATE_CATEGORY" val="diagram"/>
  <p:tag name="KSO_WM_TEMPLATE_INDEX" val="20232462"/>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62_2*l_h_i*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62_2*l_h_f*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62_2*l_h_a*1_3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68.82796020507813,&quot;top&quot;:128.65000610351564,&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3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8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85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85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858.xml><?xml version="1.0" encoding="utf-8"?>
<p:tagLst xmlns:p="http://schemas.openxmlformats.org/presentationml/2006/main">
  <p:tag name="KSO_WM_UNIT_INDEX" val="1"/>
  <p:tag name="KSO_WM_UNIT_TYPE" val="a"/>
  <p:tag name="KSO_WM_BEAUTIFY_FLAG" val="#wm#"/>
</p:tagLst>
</file>

<file path=ppt/tags/tag85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61.xml><?xml version="1.0" encoding="utf-8"?>
<p:tagLst xmlns:p="http://schemas.openxmlformats.org/presentationml/2006/main">
  <p:tag name="KSO_WM_UNIT_INDEX" val="1"/>
  <p:tag name="KSO_WM_UNIT_TYPE" val="a"/>
  <p:tag name="KSO_WM_BEAUTIFY_FLAG" val="#wm#"/>
</p:tagLst>
</file>

<file path=ppt/tags/tag86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63.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4.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8.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BEAUTIFY_FLAG" val="#wm#"/>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BEAUTIFY_FLAG" val="#wm#"/>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BEAUTIFY_FLAG" val="#wm#"/>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259.6000787401575,&quot;left&quot;:140.7,&quot;top&quot;:178.77496062992122,&quot;width&quot;:615.249993896484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7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73.xml><?xml version="1.0" encoding="utf-8"?>
<p:tagLst xmlns:p="http://schemas.openxmlformats.org/presentationml/2006/main">
  <p:tag name="KSO_WM_UNIT_INDEX" val="1"/>
  <p:tag name="KSO_WM_UNIT_TYPE" val="a"/>
  <p:tag name="KSO_WM_BEAUTIFY_FLAG" val="#wm#"/>
</p:tagLst>
</file>

<file path=ppt/tags/tag87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7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8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447_3*l_i*1_1"/>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6"/>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8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447_3*l_i*1_2"/>
  <p:tag name="KSO_WM_TEMPLATE_CATEGORY" val="diagram"/>
  <p:tag name="KSO_WM_TEMPLATE_INDEX" val="20231447"/>
  <p:tag name="KSO_WM_UNIT_LAYERLEVEL" val="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879.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3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47_3*l_h_i*1_3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81.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8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47_3*l_h_i*1_2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83.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3*l_h_f*1_1_1"/>
  <p:tag name="KSO_WM_TEMPLATE_INDEX" val="20231447"/>
  <p:tag name="KSO_WM_TAG_VERSION" val="3.0"/>
  <p:tag name="KSO_WM_DIAGRAM_VERSION" val="3"/>
  <p:tag name="KSO_WM_DIAGRAM_COLOR_TEXT_CAN_REMOVE" val="n"/>
  <p:tag name="KSO_WM_DIAGRAM_MAX_ITEMCNT" val="6"/>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USESOURCEFORMAT_APPLY" val="1"/>
  <p:tag name="KSO_WM_DIAGRAM_USE_COLOR_VALUE" val="{&quot;color_scheme&quot;:1,&quot;color_type&quot;:1,&quot;theme_color_indexes&quot;:[5,6,5,6,5,6]}"/>
  <p:tag name="KSO_WM_UNIT_FILL_FORE_SCHEMECOLOR_INDEX" val="5"/>
</p:tagLst>
</file>

<file path=ppt/tags/tag8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47_3*l_h_i*1_1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25,&quot;colorType&quot;:1,&quot;foreColorIndex&quot;:5,&quot;pos&quot;:0.8199999928474426,&quot;transparency&quot;:0},{&quot;brightness&quot;:0.4000000059604645,&quot;colorType&quot;:1,&quot;foreColorIndex&quot;:5,&quot;pos&quot;:0,&quot;transparency&quot;:0},{&quot;brightness&quot;:0,&quot;colorType&quot;:1,&quot;foreColorIndex&quot;:5,&quot;pos&quot;:0.33000001311302185,&quot;transparency&quot;:0}],&quot;type&quot;:3},&quot;glow&quot;:{&quot;colorType&quot;:0},&quot;line&quot;:{&quot;type&quot;:0},&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88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86.xml><?xml version="1.0" encoding="utf-8"?>
<p:tagLst xmlns:p="http://schemas.openxmlformats.org/presentationml/2006/main">
  <p:tag name="KSO_WM_UNIT_INDEX" val="1"/>
  <p:tag name="KSO_WM_UNIT_TYPE" val="a"/>
  <p:tag name="KSO_WM_BEAUTIFY_FLAG" val="#wm#"/>
</p:tagLst>
</file>

<file path=ppt/tags/tag88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8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89.xml><?xml version="1.0" encoding="utf-8"?>
<p:tagLst xmlns:p="http://schemas.openxmlformats.org/presentationml/2006/main">
  <p:tag name="KSO_WM_UNIT_INDEX" val="1"/>
  <p:tag name="KSO_WM_UNIT_TYPE" val="a"/>
  <p:tag name="KSO_WM_BEAUTIFY_FLAG" val="#wm#"/>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9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92.xml><?xml version="1.0" encoding="utf-8"?>
<p:tagLst xmlns:p="http://schemas.openxmlformats.org/presentationml/2006/main">
  <p:tag name="KSO_WM_UNIT_INDEX" val="1"/>
  <p:tag name="KSO_WM_UNIT_TYPE" val="a"/>
  <p:tag name="KSO_WM_BEAUTIFY_FLAG" val="#wm#"/>
</p:tagLst>
</file>

<file path=ppt/tags/tag89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9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95.xml><?xml version="1.0" encoding="utf-8"?>
<p:tagLst xmlns:p="http://schemas.openxmlformats.org/presentationml/2006/main">
  <p:tag name="KSO_WM_UNIT_INDEX" val="1"/>
  <p:tag name="KSO_WM_UNIT_TYPE" val="a"/>
  <p:tag name="KSO_WM_BEAUTIFY_FLAG" val="#wm#"/>
</p:tagLst>
</file>

<file path=ppt/tags/tag89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9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98.xml><?xml version="1.0" encoding="utf-8"?>
<p:tagLst xmlns:p="http://schemas.openxmlformats.org/presentationml/2006/main">
  <p:tag name="KSO_WM_UNIT_INDEX" val="1"/>
  <p:tag name="KSO_WM_UNIT_TYPE" val="a"/>
  <p:tag name="KSO_WM_BEAUTIFY_FLAG" val="#wm#"/>
</p:tagLst>
</file>

<file path=ppt/tags/tag89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1_3"/>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1_3"/>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3_3"/>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3_3"/>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5_3"/>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5_3"/>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2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SUBTYPE" val="d"/>
  <p:tag name="KSO_WM_UNIT_TYPE" val="l_h_i"/>
  <p:tag name="KSO_WM_UNIT_INDEX" val="1_2_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LINE_FORE_SCHEMECOLOR_INDEX_BRIGHTNESS" val="0"/>
  <p:tag name="KSO_WM_UNIT_LINE_FILL_TYPE" val="2"/>
  <p:tag name="KSO_WM_UNIT_SHADOW_SCHEMECOLOR_INDEX_BRIGHTNESS" val="0"/>
  <p:tag name="KSO_WM_UNIT_SHADOW_SCHEMECOLOR_INDEX" val="8"/>
  <p:tag name="KSO_WM_UNIT_USESOURCEFORMAT_APPLY" val="1"/>
  <p:tag name="KSO_WM_DIAGRAM_USE_COLOR_VALUE" val="{&quot;color_scheme&quot;:1,&quot;color_type&quot;:1,&quot;theme_color_indexes&quot;:[5,6,5,6,5,6]}"/>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2_2"/>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2_2"/>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2_3"/>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2_3"/>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315_4*l_h_f*1_2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可酌情增减文字"/>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315_4*l_h_a*1_2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4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SUBTYPE" val="d"/>
  <p:tag name="KSO_WM_UNIT_TYPE" val="l_h_i"/>
  <p:tag name="KSO_WM_UNIT_INDEX" val="1_4_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LINE_FORE_SCHEMECOLOR_INDEX_BRIGHTNESS" val="0"/>
  <p:tag name="KSO_WM_UNIT_LINE_FILL_TYPE" val="2"/>
  <p:tag name="KSO_WM_UNIT_SHADOW_SCHEMECOLOR_INDEX_BRIGHTNESS" val="0"/>
  <p:tag name="KSO_WM_UNIT_SHADOW_SCHEMECOLOR_INDEX" val="8"/>
  <p:tag name="KSO_WM_UNIT_USESOURCEFORMAT_APPLY" val="1"/>
  <p:tag name="KSO_WM_DIAGRAM_USE_COLOR_VALUE" val="{&quot;color_scheme&quot;:1,&quot;color_type&quot;:1,&quot;theme_color_indexes&quot;:[5,6,5,6,5,6]}"/>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4_2"/>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4_2"/>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4_3"/>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4_3"/>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315_4*l_h_f*1_4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简明扼要地阐述您的观点。根据需要增减文字"/>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315_4*l_h_a*1_4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1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SUBTYPE" val="d"/>
  <p:tag name="KSO_WM_UNIT_TYPE" val="l_h_i"/>
  <p:tag name="KSO_WM_UNIT_INDEX" val="1_1_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1_2"/>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1_2"/>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315_4*l_h_f*1_1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简明扼要地阐述您的观点。根据需要增减文字"/>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315_4*l_h_a*1_1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3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SUBTYPE" val="d"/>
  <p:tag name="KSO_WM_UNIT_TYPE" val="l_h_i"/>
  <p:tag name="KSO_WM_UNIT_INDEX" val="1_3_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3_2"/>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3_2"/>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315_4*l_h_f*1_3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内容，简明扼要地阐述您的观点。根据需要增减文字"/>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315_4*l_h_a*1_3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5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SUBTYPE" val="d"/>
  <p:tag name="KSO_WM_UNIT_TYPE" val="l_h_i"/>
  <p:tag name="KSO_WM_UNIT_INDEX" val="1_5_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4*l_h_i*1_5_2"/>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UNIT_TYPE" val="l_h_i"/>
  <p:tag name="KSO_WM_UNIT_INDEX" val="1_5_2"/>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9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0315_4*l_h_f*1_5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简明扼要地阐述您的观点。根据需要增减文字"/>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0315_4*l_h_a*1_5_1"/>
  <p:tag name="KSO_WM_TEMPLATE_CATEGORY" val="diagram"/>
  <p:tag name="KSO_WM_TEMPLATE_INDEX" val="20230315"/>
  <p:tag name="KSO_WM_UNIT_LAYERLEVEL" val="1_1_1"/>
  <p:tag name="KSO_WM_TAG_VERSION" val="3.0"/>
  <p:tag name="KSO_WM_DIAGRAM_COLOR_TRICK" val="2"/>
  <p:tag name="KSO_WM_DIAGRAM_COLOR_TEXT_CAN_REMOVE" val="n"/>
  <p:tag name="KSO_WM_DIAGRAM_GROUP_CODE" val="l1-1"/>
  <p:tag name="KSO_WM_DIAGRAM_VERSION" val="3"/>
  <p:tag name="KSO_WM_DIAGRAM_MAX_ITEMCNT" val="6"/>
  <p:tag name="KSO_WM_DIAGRAM_MIN_ITEMCNT" val="2"/>
  <p:tag name="KSO_WM_DIAGRAM_VIRTUALLY_FRAME" val="{&quot;height&quot;:401.75003937007875,&quot;left&quot;:55.87501220703125,&quot;top&quot;:109.025,&quot;width&quot;:817.40010590320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小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2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3"/>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26.xml><?xml version="1.0" encoding="utf-8"?>
<p:tagLst xmlns:p="http://schemas.openxmlformats.org/presentationml/2006/main">
  <p:tag name="KSO_WM_BEAUTIFY_FLAG" val="#wm#"/>
  <p:tag name="KSO_WM_TEMPLATE_CATEGORY" val="custom"/>
  <p:tag name="KSO_WM_TEMPLATE_INDEX" val="20235956"/>
</p:tagLst>
</file>

<file path=ppt/tags/tag927.xml><?xml version="1.0" encoding="utf-8"?>
<p:tagLst xmlns:p="http://schemas.openxmlformats.org/presentationml/2006/main">
  <p:tag name="KSO_WM_BEAUTIFY_FLAG" val="#wm#"/>
  <p:tag name="KSO_WM_TEMPLATE_CATEGORY" val="custom"/>
  <p:tag name="KSO_WM_TEMPLATE_INDEX" val="20235956"/>
</p:tagLst>
</file>

<file path=ppt/tags/tag928.xml><?xml version="1.0" encoding="utf-8"?>
<p:tagLst xmlns:p="http://schemas.openxmlformats.org/presentationml/2006/main">
  <p:tag name="KSO_WM_UNIT_TABLE_BEAUTIFY" val="smartTable{0e2e2598-2829-4cf4-80b7-550efb7183dc}"/>
</p:tagLst>
</file>

<file path=ppt/tags/tag9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BEAUTIFY_FLAG" val="#wm#"/>
  <p:tag name="KSO_WM_TEMPLATE_CATEGORY" val="custom"/>
  <p:tag name="KSO_WM_TEMPLATE_INDEX" val="20235956"/>
</p:tagLst>
</file>

<file path=ppt/tags/tag9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32.xml><?xml version="1.0" encoding="utf-8"?>
<p:tagLst xmlns:p="http://schemas.openxmlformats.org/presentationml/2006/main">
  <p:tag name="KSO_WM_BEAUTIFY_FLAG" val="#wm#"/>
  <p:tag name="KSO_WM_TEMPLATE_CATEGORY" val="custom"/>
  <p:tag name="KSO_WM_TEMPLATE_INDEX" val="20235956"/>
</p:tagLst>
</file>

<file path=ppt/tags/tag9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34.xml><?xml version="1.0" encoding="utf-8"?>
<p:tagLst xmlns:p="http://schemas.openxmlformats.org/presentationml/2006/main">
  <p:tag name="KSO_WM_BEAUTIFY_FLAG" val="#wm#"/>
  <p:tag name="KSO_WM_TEMPLATE_CATEGORY" val="custom"/>
  <p:tag name="KSO_WM_TEMPLATE_INDEX" val="20235956"/>
</p:tagLst>
</file>

<file path=ppt/tags/tag93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36.xml><?xml version="1.0" encoding="utf-8"?>
<p:tagLst xmlns:p="http://schemas.openxmlformats.org/presentationml/2006/main">
  <p:tag name="KSO_WM_BEAUTIFY_FLAG" val="#wm#"/>
  <p:tag name="KSO_WM_TEMPLATE_CATEGORY" val="custom"/>
  <p:tag name="KSO_WM_TEMPLATE_INDEX" val="20235956"/>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9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95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956.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957.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958.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959.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60.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96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962.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6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68.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97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7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26.5114960629922,&quot;left&quot;:93.84031496062991,&quot;top&quot;:159.58850393700783,&quot;width&quot;:789.5096850393701}"/>
</p:tagLst>
</file>

<file path=ppt/tags/tag975.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9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9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9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98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6.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7.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988.xml><?xml version="1.0" encoding="utf-8"?>
<p:tagLst xmlns:p="http://schemas.openxmlformats.org/presentationml/2006/main">
  <p:tag name="KSO_WM_UNIT_INDEX" val="1"/>
  <p:tag name="KSO_WM_UNIT_TYPE" val="a"/>
  <p:tag name="KSO_WM_BEAUTIFY_FLAG" val="#wm#"/>
</p:tagLst>
</file>

<file path=ppt/tags/tag989.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91.xml><?xml version="1.0" encoding="utf-8"?>
<p:tagLst xmlns:p="http://schemas.openxmlformats.org/presentationml/2006/main">
  <p:tag name="KSO_WM_UNIT_INDEX" val="1"/>
  <p:tag name="KSO_WM_UNIT_TYPE" val="a"/>
  <p:tag name="KSO_WM_BEAUTIFY_FLAG" val="#wm#"/>
</p:tagLst>
</file>

<file path=ppt/tags/tag992.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3*l_h_i*1_2_2"/>
  <p:tag name="KSO_WM_TEMPLATE_CATEGORY" val="diagram"/>
  <p:tag name="KSO_WM_TEMPLATE_INDEX" val="202324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ORE_SCHEMECOLOR_INDEX_BRIGHTNESS" val="0"/>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5,6,5,6,5,6]}"/>
</p:tagLst>
</file>

<file path=ppt/tags/tag9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3*l_h_f*1_2_1"/>
  <p:tag name="KSO_WM_TEMPLATE_CATEGORY" val="diagram"/>
  <p:tag name="KSO_WM_TEMPLATE_INDEX" val="20232462"/>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00.05,&quot;left&quot;:105.17795275590552,&quot;top&quot;:141.6,&quot;width&quot;:815.81614173228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99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96.xml><?xml version="1.0" encoding="utf-8"?>
<p:tagLst xmlns:p="http://schemas.openxmlformats.org/presentationml/2006/main">
  <p:tag name="KSO_WM_UNIT_INDEX" val="1"/>
  <p:tag name="KSO_WM_UNIT_TYPE" val="a"/>
  <p:tag name="KSO_WM_BEAUTIFY_FLAG" val="#wm#"/>
</p:tagLst>
</file>

<file path=ppt/tags/tag99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998.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DIAGRAM_MAX_ITEMCNT" val="6"/>
  <p:tag name="KSO_WM_DIAGRAM_VIRTUALLY_FRAME" val="{&quot;height&quot;:223.19448818897635,&quot;left&quot;:51.75984251968504,&quot;top&quot;:158.43622047244094,&quot;width&quot;:863.0292913385825}"/>
  <p:tag name="KSO_WM_UNIT_SUBTYPE" val="a"/>
  <p:tag name="KSO_WM_UNIT_NOCLEAR" val="0"/>
  <p:tag name="KSO_WM_UNIT_VALUE" val="60"/>
  <p:tag name="KSO_WM_UNIT_COMPATIBLE" val="0"/>
  <p:tag name="KSO_WM_UNIT_DIAGRAM_ISREFERUNIT" val="0"/>
  <p:tag name="KSO_WM_UNIT_TYPE" val="l_h_f"/>
  <p:tag name="KSO_WM_UNIT_ID" val="diagram20231447_3*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输入你的项正文，请阐述观点"/>
  <p:tag name="KSO_WM_UNIT_FILL_TYPE" val="3"/>
  <p:tag name="KSO_WM_UNIT_LINE_FORE_SCHEMECOLOR_INDEX_1_BRIGHTNESS" val="0"/>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32"/>
  <p:tag name="KSO_WM_UNIT_LINE_FORE_SCHEMECOLOR_INDEX_2_TRANS" val="0.8"/>
  <p:tag name="KSO_WM_UNIT_LINE_FORE_SCHEMECOLOR_INDEX_3_BRIGHTNESS" val="0"/>
  <p:tag name="KSO_WM_UNIT_LINE_FORE_SCHEMECOLOR_INDEX_3" val="5"/>
  <p:tag name="KSO_WM_UNIT_LINE_FORE_SCHEMECOLOR_INDEX_3_POS" val="0.65"/>
  <p:tag name="KSO_WM_UNIT_LINE_FORE_SCHEMECOLOR_INDEX_3_TRANS" val="0"/>
  <p:tag name="KSO_WM_UNIT_LINE_FORE_SCHEMECOLOR_INDEX_4_BRIGHTNESS" val="0"/>
  <p:tag name="KSO_WM_UNIT_LINE_FORE_SCHEMECOLOR_INDEX_4" val="5"/>
  <p:tag name="KSO_WM_UNIT_LINE_FORE_SCHEMECOLOR_INDEX_4_POS" val="1"/>
  <p:tag name="KSO_WM_UNIT_LINE_FORE_SCHEMECOLOR_INDEX_4_TRANS" val="0.8"/>
  <p:tag name="KSO_WM_UNIT_LINE_GRADIENT_TYPE" val="0"/>
  <p:tag name="KSO_WM_UNIT_LINE_GRADIENT_ANGLE" val="135"/>
  <p:tag name="KSO_WM_UNIT_LINE_GRADIENT_Direction" val="2"/>
  <p:tag name="KSO_WM_UNIT_LINE_FILL_TYPE" val="5"/>
  <p:tag name="KSO_WM_UNIT_SHADOW_SCHEMECOLOR_INDEX_BRIGHTNESS" val="0"/>
  <p:tag name="KSO_WM_UNIT_SHADOW_SCHEMECOLOR_INDEX" val="5"/>
  <p:tag name="KSO_WM_UNIT_USESOURCEFORMAT_APPLY" val="1"/>
  <p:tag name="KSO_WM_DIAGRAM_USE_COLOR_VALUE" val="{&quot;color_scheme&quot;:1,&quot;color_type&quot;:1,&quot;theme_color_indexes&quot;:[5,6,5,6,5,6]}"/>
</p:tagLst>
</file>

<file path=ppt/tags/tag9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47_3*l_h_i*1_4_1"/>
  <p:tag name="KSO_WM_TEMPLATE_CATEGORY" val="diagram"/>
  <p:tag name="KSO_WM_TEMPLATE_INDEX" val="20231447"/>
  <p:tag name="KSO_WM_UNIT_LAYERLEVEL" val="1_1_1"/>
  <p:tag name="KSO_WM_TAG_VERSION" val="3.0"/>
  <p:tag name="KSO_WM_DIAGRAM_MAX_ITEMCNT" val="6"/>
  <p:tag name="KSO_WM_DIAGRAM_MIN_ITEMCNT" val="2"/>
  <p:tag name="KSO_WM_DIAGRAM_VIRTUALLY_FRAME" val="{&quot;height&quot;:223.19448818897635,&quot;left&quot;:51.75984251968504,&quot;top&quot;:158.43622047244094,&quot;width&quot;:863.0292913385825}"/>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1,&quot;transparency&quot;:0}],&quot;type&quot;:3},&quot;glow&quot;:{&quot;colorType&quot;:0},&quot;line&quot;:{&quot;solidLine&quot;:{&quot;brightness&quot;:0.4000000059604645,&quot;colorType&quot;:1,&quot;foreColorIndex&quot;:5,&quot;transparency&quot;:0},&quot;type&quot;:1},&quot;shadow&quot;:{&quot;brightness&quot;:0,&quot;colorType&quot;:1,&quot;foreColorIndex&quot;:5,&quot;transparency&quot;:0.720000028610229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LINE_FORE_SCHEMECOLOR_INDEX_BRIGHTNESS" val="0.4"/>
  <p:tag name="KSO_WM_UNIT_LINE_FILL_TYPE" val="2"/>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03.可爱卡通-主题模板字体">
      <a:majorFont>
        <a:latin typeface="汉仪正圆 55简"/>
        <a:ea typeface="汉仪正圆-75W"/>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2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33417</Words>
  <Application>WPS 演示</Application>
  <PresentationFormat>宽屏</PresentationFormat>
  <Paragraphs>2255</Paragraphs>
  <Slides>185</Slides>
  <Notes>4</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185</vt:i4>
      </vt:variant>
    </vt:vector>
  </HeadingPairs>
  <TitlesOfParts>
    <vt:vector size="211" baseType="lpstr">
      <vt:lpstr>Arial</vt:lpstr>
      <vt:lpstr>宋体</vt:lpstr>
      <vt:lpstr>Wingdings</vt:lpstr>
      <vt:lpstr>Wingdings</vt:lpstr>
      <vt:lpstr>江城圆体 400W</vt:lpstr>
      <vt:lpstr>Calibri</vt:lpstr>
      <vt:lpstr>Tahoma</vt:lpstr>
      <vt:lpstr>微软雅黑</vt:lpstr>
      <vt:lpstr>Times New Roman</vt:lpstr>
      <vt:lpstr>汉仪正圆 55简</vt:lpstr>
      <vt:lpstr>Segoe Print</vt:lpstr>
      <vt:lpstr>Arial Unicode MS</vt:lpstr>
      <vt:lpstr>汉仪正圆-75W</vt:lpstr>
      <vt:lpstr>楷体_GB2312</vt:lpstr>
      <vt:lpstr>新宋体</vt:lpstr>
      <vt:lpstr>Wingdings 3</vt:lpstr>
      <vt:lpstr>Garamond</vt:lpstr>
      <vt:lpstr>方正小标宋简体</vt:lpstr>
      <vt:lpstr>仿宋_GB2312</vt:lpstr>
      <vt:lpstr>仿宋</vt:lpstr>
      <vt:lpstr>黑体</vt:lpstr>
      <vt:lpstr>方正魏碑简体</vt:lpstr>
      <vt:lpstr>MS PGothic</vt:lpstr>
      <vt:lpstr>Symbol</vt:lpstr>
      <vt:lpstr>自定义设计方案</vt:lpstr>
      <vt:lpstr>1_Office 主题​​</vt:lpstr>
      <vt:lpstr>应用文写作</vt:lpstr>
      <vt:lpstr>目录</vt:lpstr>
      <vt:lpstr>第一节  公文概述 第二节  公告与通告 第三节  通知与通报 第四节  报告与请示 第五节  批复与函 第六节  决定与纪要</vt:lpstr>
      <vt:lpstr>PowerPoint 演示文稿</vt:lpstr>
      <vt:lpstr>第一节 公文概述</vt:lpstr>
      <vt:lpstr>一、公文的产生与发展沿革</vt:lpstr>
      <vt:lpstr>一、公文的产生与发展沿革</vt:lpstr>
      <vt:lpstr>二、公文的概念与作用</vt:lpstr>
      <vt:lpstr>二、公文的概念与作用</vt:lpstr>
      <vt:lpstr>三、公文的分类</vt:lpstr>
      <vt:lpstr>四、公文的特点</vt:lpstr>
      <vt:lpstr>五、公文文种选择的依据</vt:lpstr>
      <vt:lpstr>六、公文的文面格式</vt:lpstr>
      <vt:lpstr>六、公文的文面格式</vt:lpstr>
      <vt:lpstr>六、公文的文面格式</vt:lpstr>
      <vt:lpstr>PowerPoint 演示文稿</vt:lpstr>
      <vt:lpstr>PowerPoint 演示文稿</vt:lpstr>
      <vt:lpstr>PowerPoint 演示文稿</vt:lpstr>
      <vt:lpstr>六、公文的文面格式</vt:lpstr>
      <vt:lpstr>六、公文的文面格式</vt:lpstr>
      <vt:lpstr>六、公文的文面格式</vt:lpstr>
      <vt:lpstr>PowerPoint 演示文稿</vt:lpstr>
      <vt:lpstr>PowerPoint 演示文稿</vt:lpstr>
      <vt:lpstr>PowerPoint 演示文稿</vt:lpstr>
      <vt:lpstr>PowerPoint 演示文稿</vt:lpstr>
      <vt:lpstr>PowerPoint 演示文稿</vt:lpstr>
      <vt:lpstr>PowerPoint 演示文稿</vt:lpstr>
      <vt:lpstr>七、公文的特定格式</vt:lpstr>
      <vt:lpstr>七、公文的特定格式</vt:lpstr>
      <vt:lpstr>七、公文的特定格式</vt:lpstr>
      <vt:lpstr>七、公文的特定格式</vt:lpstr>
      <vt:lpstr>七、公文的特定格式</vt:lpstr>
      <vt:lpstr>七、公文的特定格式</vt:lpstr>
      <vt:lpstr>七、公文的特定格式</vt:lpstr>
      <vt:lpstr>八、公文的行文规范</vt:lpstr>
      <vt:lpstr>八、公文的行文规范</vt:lpstr>
      <vt:lpstr>八、公文的行文规范</vt:lpstr>
      <vt:lpstr>八、公文的行文规范</vt:lpstr>
      <vt:lpstr>九、公文办理</vt:lpstr>
      <vt:lpstr>课堂练习</vt:lpstr>
      <vt:lpstr>感谢观看</vt:lpstr>
      <vt:lpstr>第一节  公文概述 第二节  公告与通告 第三节  通知与通报 第四节  报告与请示 第五节  批复与函 第六节  决定与纪要</vt:lpstr>
      <vt:lpstr>PowerPoint 演示文稿</vt:lpstr>
      <vt:lpstr>第二节   公告与通告 </vt:lpstr>
      <vt:lpstr>一、公告</vt:lpstr>
      <vt:lpstr>一、公告</vt:lpstr>
      <vt:lpstr>一、公告</vt:lpstr>
      <vt:lpstr>一、公告</vt:lpstr>
      <vt:lpstr>一、公告</vt:lpstr>
      <vt:lpstr>一、公告</vt:lpstr>
      <vt:lpstr>【例文一】</vt:lpstr>
      <vt:lpstr>【例文二】</vt:lpstr>
      <vt:lpstr>一、公告</vt:lpstr>
      <vt:lpstr>二、通告</vt:lpstr>
      <vt:lpstr>二、通告</vt:lpstr>
      <vt:lpstr>二、通告</vt:lpstr>
      <vt:lpstr>二、通告</vt:lpstr>
      <vt:lpstr>二、通告</vt:lpstr>
      <vt:lpstr>二、通告</vt:lpstr>
      <vt:lpstr>【例文】</vt:lpstr>
      <vt:lpstr>【例文】</vt:lpstr>
      <vt:lpstr>二、通告</vt:lpstr>
      <vt:lpstr>【公告与通告的区别 】</vt:lpstr>
      <vt:lpstr>课堂练习</vt:lpstr>
      <vt:lpstr>课堂练习</vt:lpstr>
      <vt:lpstr>感谢观看</vt:lpstr>
      <vt:lpstr>第一节  公文概述 第二节  公告与通告 第三节  通知与通报 第四节  报告与请示 第五节  批复与函 第六节  决定与纪要</vt:lpstr>
      <vt:lpstr>PowerPoint 演示文稿</vt:lpstr>
      <vt:lpstr>      第三节   通知与通报  </vt:lpstr>
      <vt:lpstr>一、通知</vt:lpstr>
      <vt:lpstr>一、通知</vt:lpstr>
      <vt:lpstr>PowerPoint 演示文稿</vt:lpstr>
      <vt:lpstr>一、通知</vt:lpstr>
      <vt:lpstr>一、通知</vt:lpstr>
      <vt:lpstr>一、通知</vt:lpstr>
      <vt:lpstr>一、通知</vt:lpstr>
      <vt:lpstr>一、通知</vt:lpstr>
      <vt:lpstr>一、通知</vt:lpstr>
      <vt:lpstr>PowerPoint 演示文稿</vt:lpstr>
      <vt:lpstr>PowerPoint 演示文稿</vt:lpstr>
      <vt:lpstr>PowerPoint 演示文稿</vt:lpstr>
      <vt:lpstr>课堂练习</vt:lpstr>
      <vt:lpstr>二、通报</vt:lpstr>
      <vt:lpstr>二、通报</vt:lpstr>
      <vt:lpstr>二、通报</vt:lpstr>
      <vt:lpstr>二、通报</vt:lpstr>
      <vt:lpstr>二、通报</vt:lpstr>
      <vt:lpstr>二、通报</vt:lpstr>
      <vt:lpstr>二、通报</vt:lpstr>
      <vt:lpstr>二、通报</vt:lpstr>
      <vt:lpstr>PowerPoint 演示文稿</vt:lpstr>
      <vt:lpstr>PowerPoint 演示文稿</vt:lpstr>
      <vt:lpstr>PowerPoint 演示文稿</vt:lpstr>
      <vt:lpstr>PowerPoint 演示文稿</vt:lpstr>
      <vt:lpstr>课堂练习</vt:lpstr>
      <vt:lpstr>感谢观看</vt:lpstr>
      <vt:lpstr>第一节  公文概述 第二节  公告与通告 第三节  通知与通报 第四节  报告与请示 第五节  批复与函 第六节  决定与纪要</vt:lpstr>
      <vt:lpstr>PowerPoint 演示文稿</vt:lpstr>
      <vt:lpstr>第四节   报告与请示  </vt:lpstr>
      <vt:lpstr>一、报告</vt:lpstr>
      <vt:lpstr>一、报告</vt:lpstr>
      <vt:lpstr>一、报告</vt:lpstr>
      <vt:lpstr>一、报告</vt:lpstr>
      <vt:lpstr>一、报告</vt:lpstr>
      <vt:lpstr>一、报告</vt:lpstr>
      <vt:lpstr>一、报告</vt:lpstr>
      <vt:lpstr>一、报告</vt:lpstr>
      <vt:lpstr>一、报告</vt:lpstr>
      <vt:lpstr>PowerPoint 演示文稿</vt:lpstr>
      <vt:lpstr>PowerPoint 演示文稿</vt:lpstr>
      <vt:lpstr>PowerPoint 演示文稿</vt:lpstr>
      <vt:lpstr>课堂练习</vt:lpstr>
      <vt:lpstr>二、请示</vt:lpstr>
      <vt:lpstr>二、请示</vt:lpstr>
      <vt:lpstr>二、请示</vt:lpstr>
      <vt:lpstr>二、请示</vt:lpstr>
      <vt:lpstr>二、请示</vt:lpstr>
      <vt:lpstr>二、请示</vt:lpstr>
      <vt:lpstr>二、请示</vt:lpstr>
      <vt:lpstr>二、请示</vt:lpstr>
      <vt:lpstr>PowerPoint 演示文稿</vt:lpstr>
      <vt:lpstr>PowerPoint 演示文稿</vt:lpstr>
      <vt:lpstr>五、请示与报告的异同 </vt:lpstr>
      <vt:lpstr>（二）不同之处</vt:lpstr>
      <vt:lpstr>课堂练习</vt:lpstr>
      <vt:lpstr>课堂练习</vt:lpstr>
      <vt:lpstr>课堂练习</vt:lpstr>
      <vt:lpstr>课堂练习</vt:lpstr>
      <vt:lpstr>课堂练习</vt:lpstr>
      <vt:lpstr>感谢观看</vt:lpstr>
      <vt:lpstr>第一节  公文概述 第二节  公告与通告 第三节  通知与通报 第四节  报告与请示 第五节  批复与函 第六节  决定与纪要</vt:lpstr>
      <vt:lpstr>PowerPoint 演示文稿</vt:lpstr>
      <vt:lpstr>  第五节   批复与函  </vt:lpstr>
      <vt:lpstr>一、批复</vt:lpstr>
      <vt:lpstr>一、批复</vt:lpstr>
      <vt:lpstr>一、批复</vt:lpstr>
      <vt:lpstr>一、批复</vt:lpstr>
      <vt:lpstr>一、批复</vt:lpstr>
      <vt:lpstr>一、批复</vt:lpstr>
      <vt:lpstr>一、批复</vt:lpstr>
      <vt:lpstr>一、批复</vt:lpstr>
      <vt:lpstr>PowerPoint 演示文稿</vt:lpstr>
      <vt:lpstr>PowerPoint 演示文稿</vt:lpstr>
      <vt:lpstr>课堂练习</vt:lpstr>
      <vt:lpstr>二、函</vt:lpstr>
      <vt:lpstr>二、函</vt:lpstr>
      <vt:lpstr>二、函</vt:lpstr>
      <vt:lpstr>二、函</vt:lpstr>
      <vt:lpstr>二、函</vt:lpstr>
      <vt:lpstr>二、函</vt:lpstr>
      <vt:lpstr>二、函</vt:lpstr>
      <vt:lpstr>二、函</vt:lpstr>
      <vt:lpstr>PowerPoint 演示文稿</vt:lpstr>
      <vt:lpstr>PowerPoint 演示文稿</vt:lpstr>
      <vt:lpstr>课堂练习</vt:lpstr>
      <vt:lpstr>课堂练习</vt:lpstr>
      <vt:lpstr>感谢观看</vt:lpstr>
      <vt:lpstr>第一节  公文概述 第二节  公告与通告 第三节  通知与通报 第四节  报告与请示 第五节  批复与函 第六节  决定与纪要</vt:lpstr>
      <vt:lpstr>PowerPoint 演示文稿</vt:lpstr>
      <vt:lpstr>  第六节   决定与纪要  </vt:lpstr>
      <vt:lpstr>一、决定</vt:lpstr>
      <vt:lpstr>一、决定</vt:lpstr>
      <vt:lpstr>一、决定</vt:lpstr>
      <vt:lpstr>一、决定</vt:lpstr>
      <vt:lpstr>一、决定</vt:lpstr>
      <vt:lpstr>一、决定</vt:lpstr>
      <vt:lpstr>一、决定</vt:lpstr>
      <vt:lpstr>PowerPoint 演示文稿</vt:lpstr>
      <vt:lpstr>PowerPoint 演示文稿</vt:lpstr>
      <vt:lpstr>PowerPoint 演示文稿</vt:lpstr>
      <vt:lpstr>课堂练习</vt:lpstr>
      <vt:lpstr>二、纪要</vt:lpstr>
      <vt:lpstr>二、纪要</vt:lpstr>
      <vt:lpstr>二、纪要</vt:lpstr>
      <vt:lpstr>二、纪要</vt:lpstr>
      <vt:lpstr>二、纪要</vt:lpstr>
      <vt:lpstr>二、纪要</vt:lpstr>
      <vt:lpstr>二、纪要</vt:lpstr>
      <vt:lpstr>二、纪要</vt:lpstr>
      <vt:lpstr>二、纪要</vt:lpstr>
      <vt:lpstr>二、纪要</vt:lpstr>
      <vt:lpstr>二、纪要</vt:lpstr>
      <vt:lpstr>PowerPoint 演示文稿</vt:lpstr>
      <vt:lpstr>课堂练习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leland</cp:lastModifiedBy>
  <cp:revision>217</cp:revision>
  <dcterms:created xsi:type="dcterms:W3CDTF">2019-06-19T02:08:00Z</dcterms:created>
  <dcterms:modified xsi:type="dcterms:W3CDTF">2025-04-24T13:12:02Z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00CF4253D8144E2785BA538894FC578B_11</vt:lpwstr>
  </property>
</Properties>
</file>