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svg" ContentType="image/svg+xml"/>
  <Override PartName="/ppt/media/image13.svg" ContentType="image/svg+xml"/>
  <Override PartName="/ppt/media/image15.svg" ContentType="image/svg+xml"/>
  <Override PartName="/ppt/media/image17.svg" ContentType="image/svg+xml"/>
  <Override PartName="/ppt/media/image2.svg" ContentType="image/svg+xml"/>
  <Override PartName="/ppt/media/image24.svg" ContentType="image/svg+xml"/>
  <Override PartName="/ppt/media/image26.svg" ContentType="image/svg+xml"/>
  <Override PartName="/ppt/media/image28.svg" ContentType="image/svg+xml"/>
  <Override PartName="/ppt/media/image31.svg" ContentType="image/svg+xml"/>
  <Override PartName="/ppt/media/image33.svg" ContentType="image/svg+xml"/>
  <Override PartName="/ppt/media/image35.svg" ContentType="image/svg+xml"/>
  <Override PartName="/ppt/media/image36.svg" ContentType="image/svg+xml"/>
  <Override PartName="/ppt/media/image38.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9"/>
  </p:notesMasterIdLst>
  <p:sldIdLst>
    <p:sldId id="316" r:id="rId4"/>
    <p:sldId id="317" r:id="rId5"/>
    <p:sldId id="555" r:id="rId6"/>
    <p:sldId id="319" r:id="rId7"/>
    <p:sldId id="320" r:id="rId8"/>
    <p:sldId id="321" r:id="rId10"/>
    <p:sldId id="322" r:id="rId11"/>
    <p:sldId id="372" r:id="rId12"/>
    <p:sldId id="679" r:id="rId13"/>
    <p:sldId id="323" r:id="rId14"/>
    <p:sldId id="465" r:id="rId15"/>
    <p:sldId id="681" r:id="rId16"/>
    <p:sldId id="374" r:id="rId17"/>
    <p:sldId id="467" r:id="rId18"/>
    <p:sldId id="468" r:id="rId19"/>
    <p:sldId id="380" r:id="rId20"/>
    <p:sldId id="381" r:id="rId21"/>
    <p:sldId id="324" r:id="rId22"/>
    <p:sldId id="797" r:id="rId23"/>
    <p:sldId id="325" r:id="rId24"/>
    <p:sldId id="798" r:id="rId25"/>
    <p:sldId id="326" r:id="rId26"/>
    <p:sldId id="554" r:id="rId27"/>
    <p:sldId id="390" r:id="rId28"/>
    <p:sldId id="329" r:id="rId29"/>
    <p:sldId id="799" r:id="rId30"/>
    <p:sldId id="391" r:id="rId31"/>
    <p:sldId id="338" r:id="rId32"/>
    <p:sldId id="504" r:id="rId33"/>
    <p:sldId id="506" r:id="rId34"/>
    <p:sldId id="410" r:id="rId35"/>
    <p:sldId id="413" r:id="rId36"/>
    <p:sldId id="411" r:id="rId37"/>
    <p:sldId id="414" r:id="rId38"/>
    <p:sldId id="416" r:id="rId39"/>
    <p:sldId id="509" r:id="rId40"/>
    <p:sldId id="510" r:id="rId41"/>
    <p:sldId id="508" r:id="rId42"/>
    <p:sldId id="511" r:id="rId43"/>
    <p:sldId id="417" r:id="rId44"/>
    <p:sldId id="420" r:id="rId45"/>
    <p:sldId id="549" r:id="rId46"/>
    <p:sldId id="440" r:id="rId47"/>
    <p:sldId id="441" r:id="rId48"/>
    <p:sldId id="442" r:id="rId49"/>
    <p:sldId id="446" r:id="rId50"/>
    <p:sldId id="550" r:id="rId51"/>
    <p:sldId id="451" r:id="rId52"/>
    <p:sldId id="551" r:id="rId53"/>
    <p:sldId id="552" r:id="rId54"/>
    <p:sldId id="452" r:id="rId55"/>
    <p:sldId id="453" r:id="rId56"/>
    <p:sldId id="371" r:id="rId57"/>
    <p:sldId id="801" r:id="rId58"/>
    <p:sldId id="557" r:id="rId59"/>
    <p:sldId id="558" r:id="rId60"/>
    <p:sldId id="559" r:id="rId61"/>
    <p:sldId id="568" r:id="rId62"/>
    <p:sldId id="560" r:id="rId63"/>
    <p:sldId id="570" r:id="rId64"/>
    <p:sldId id="573" r:id="rId65"/>
    <p:sldId id="561" r:id="rId66"/>
    <p:sldId id="571" r:id="rId67"/>
    <p:sldId id="574" r:id="rId68"/>
    <p:sldId id="572" r:id="rId69"/>
    <p:sldId id="562" r:id="rId70"/>
    <p:sldId id="564" r:id="rId71"/>
    <p:sldId id="592" r:id="rId72"/>
    <p:sldId id="565" r:id="rId73"/>
    <p:sldId id="566" r:id="rId74"/>
    <p:sldId id="567" r:id="rId75"/>
    <p:sldId id="802" r:id="rId76"/>
    <p:sldId id="576" r:id="rId77"/>
    <p:sldId id="577" r:id="rId78"/>
    <p:sldId id="578" r:id="rId79"/>
    <p:sldId id="579" r:id="rId80"/>
    <p:sldId id="580" r:id="rId81"/>
    <p:sldId id="581" r:id="rId82"/>
    <p:sldId id="582" r:id="rId83"/>
    <p:sldId id="593" r:id="rId84"/>
    <p:sldId id="583" r:id="rId85"/>
    <p:sldId id="594" r:id="rId86"/>
    <p:sldId id="595" r:id="rId87"/>
    <p:sldId id="584" r:id="rId88"/>
    <p:sldId id="585" r:id="rId89"/>
    <p:sldId id="586" r:id="rId90"/>
    <p:sldId id="596" r:id="rId91"/>
    <p:sldId id="587" r:id="rId92"/>
    <p:sldId id="589" r:id="rId93"/>
    <p:sldId id="590" r:id="rId94"/>
    <p:sldId id="591" r:id="rId95"/>
    <p:sldId id="803" r:id="rId96"/>
    <p:sldId id="598" r:id="rId97"/>
    <p:sldId id="599" r:id="rId98"/>
    <p:sldId id="600" r:id="rId99"/>
    <p:sldId id="601" r:id="rId100"/>
    <p:sldId id="602" r:id="rId101"/>
    <p:sldId id="603" r:id="rId102"/>
    <p:sldId id="604" r:id="rId103"/>
    <p:sldId id="618" r:id="rId104"/>
    <p:sldId id="619" r:id="rId105"/>
    <p:sldId id="613" r:id="rId106"/>
    <p:sldId id="620" r:id="rId107"/>
    <p:sldId id="614" r:id="rId108"/>
    <p:sldId id="615" r:id="rId109"/>
    <p:sldId id="616" r:id="rId110"/>
    <p:sldId id="804" r:id="rId111"/>
    <p:sldId id="622" r:id="rId112"/>
    <p:sldId id="623" r:id="rId113"/>
    <p:sldId id="624" r:id="rId114"/>
    <p:sldId id="625" r:id="rId115"/>
    <p:sldId id="626" r:id="rId116"/>
    <p:sldId id="627" r:id="rId117"/>
    <p:sldId id="628" r:id="rId118"/>
    <p:sldId id="636" r:id="rId119"/>
    <p:sldId id="629" r:id="rId120"/>
    <p:sldId id="637" r:id="rId121"/>
    <p:sldId id="638" r:id="rId122"/>
    <p:sldId id="640" r:id="rId123"/>
    <p:sldId id="639" r:id="rId124"/>
    <p:sldId id="631" r:id="rId125"/>
    <p:sldId id="632" r:id="rId126"/>
    <p:sldId id="633" r:id="rId127"/>
    <p:sldId id="634" r:id="rId128"/>
    <p:sldId id="635" r:id="rId129"/>
  </p:sldIdLst>
  <p:sldSz cx="12192000" cy="6858000"/>
  <p:notesSz cx="6858000" cy="9144000"/>
  <p:embeddedFontLst>
    <p:embeddedFont>
      <p:font typeface="微软雅黑" panose="020B0503020204020204" charset="-122"/>
      <p:regular r:id="rId134"/>
    </p:embeddedFont>
    <p:embeddedFont>
      <p:font typeface="黑体" panose="02010609060101010101" charset="-122"/>
      <p:regular r:id="rId135"/>
    </p:embeddedFont>
    <p:embeddedFont>
      <p:font typeface="汉仪正圆 55简" panose="00020600040101010101" charset="-122"/>
      <p:regular r:id="rId136"/>
    </p:embeddedFont>
    <p:embeddedFont>
      <p:font typeface="汉仪正圆-75W" panose="00020600040101010101" charset="-122"/>
      <p:bold r:id="rId137"/>
    </p:embeddedFont>
    <p:embeddedFont>
      <p:font typeface="Calibri" panose="020F0502020204030204" charset="0"/>
      <p:regular r:id="rId138"/>
      <p:bold r:id="rId139"/>
      <p:italic r:id="rId140"/>
      <p:boldItalic r:id="rId141"/>
    </p:embeddedFont>
    <p:embeddedFont>
      <p:font typeface="微软雅黑 Light" panose="020B0502040204020203" charset="-122"/>
      <p:regular r:id="rId142"/>
    </p:embeddedFont>
    <p:embeddedFont>
      <p:font typeface="Wingdings 3" panose="05040102010807070707" pitchFamily="18" charset="2"/>
      <p:regular r:id="rId143"/>
    </p:embeddedFont>
    <p:embeddedFont>
      <p:font typeface="仿宋" panose="02010609060101010101" pitchFamily="49" charset="-122"/>
      <p:regular r:id="rId144"/>
    </p:embeddedFont>
    <p:embeddedFont>
      <p:font typeface="MiSans Normal" panose="00000500000000000000" charset="-122"/>
      <p:regular r:id="rId145"/>
    </p:embeddedFont>
  </p:embeddedFontLst>
  <p:custDataLst>
    <p:tags r:id="rId1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3" userDrawn="1">
          <p15:clr>
            <a:srgbClr val="A4A3A4"/>
          </p15:clr>
        </p15:guide>
        <p15:guide id="2" pos="37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Yue" initials="X"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03"/>
        <p:guide pos="378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notesMaster" Target="notesMasters/notesMaster1.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6" Type="http://schemas.openxmlformats.org/officeDocument/2006/relationships/tags" Target="tags/tag1078.xml"/><Relationship Id="rId145" Type="http://schemas.openxmlformats.org/officeDocument/2006/relationships/font" Target="fonts/font12.fntdata"/><Relationship Id="rId144" Type="http://schemas.openxmlformats.org/officeDocument/2006/relationships/font" Target="fonts/font11.fntdata"/><Relationship Id="rId143" Type="http://schemas.openxmlformats.org/officeDocument/2006/relationships/font" Target="fonts/font10.fntdata"/><Relationship Id="rId142" Type="http://schemas.openxmlformats.org/officeDocument/2006/relationships/font" Target="fonts/font9.fntdata"/><Relationship Id="rId141" Type="http://schemas.openxmlformats.org/officeDocument/2006/relationships/font" Target="fonts/font8.fntdata"/><Relationship Id="rId140" Type="http://schemas.openxmlformats.org/officeDocument/2006/relationships/font" Target="fonts/font7.fntdata"/><Relationship Id="rId14" Type="http://schemas.openxmlformats.org/officeDocument/2006/relationships/slide" Target="slides/slide10.xml"/><Relationship Id="rId139" Type="http://schemas.openxmlformats.org/officeDocument/2006/relationships/font" Target="fonts/font6.fntdata"/><Relationship Id="rId138" Type="http://schemas.openxmlformats.org/officeDocument/2006/relationships/font" Target="fonts/font5.fntdata"/><Relationship Id="rId137" Type="http://schemas.openxmlformats.org/officeDocument/2006/relationships/font" Target="fonts/font4.fntdata"/><Relationship Id="rId136" Type="http://schemas.openxmlformats.org/officeDocument/2006/relationships/font" Target="fonts/font3.fntdata"/><Relationship Id="rId135" Type="http://schemas.openxmlformats.org/officeDocument/2006/relationships/font" Target="fonts/font2.fntdata"/><Relationship Id="rId134" Type="http://schemas.openxmlformats.org/officeDocument/2006/relationships/font" Target="fonts/font1.fntdata"/><Relationship Id="rId133" Type="http://schemas.openxmlformats.org/officeDocument/2006/relationships/commentAuthors" Target="commentAuthors.xml"/><Relationship Id="rId132" Type="http://schemas.openxmlformats.org/officeDocument/2006/relationships/tableStyles" Target="tableStyles.xml"/><Relationship Id="rId131" Type="http://schemas.openxmlformats.org/officeDocument/2006/relationships/viewProps" Target="viewProps.xml"/><Relationship Id="rId130" Type="http://schemas.openxmlformats.org/officeDocument/2006/relationships/presProps" Target="presProps.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3.png"/><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image" Target="../media/image4.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5.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6.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1372418" y="5112231"/>
            <a:ext cx="398124" cy="398124"/>
          </a:xfrm>
          <a:prstGeom prst="ellipse">
            <a:avLst/>
          </a:prstGeom>
          <a:solidFill>
            <a:schemeClr val="accent1">
              <a:lumMod val="75000"/>
            </a:schemeClr>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79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6200000">
            <a:off x="1498053" y="5242711"/>
            <a:ext cx="159976" cy="135786"/>
          </a:xfrm>
          <a:prstGeom prst="rect">
            <a:avLst/>
          </a:prstGeom>
        </p:spPr>
      </p:pic>
      <p:sp>
        <p:nvSpPr>
          <p:cNvPr id="12" name="任意多边形: 形状 11"/>
          <p:cNvSpPr/>
          <p:nvPr userDrawn="1">
            <p:custDataLst>
              <p:tags r:id="rId7"/>
            </p:custDataLst>
          </p:nvPr>
        </p:nvSpPr>
        <p:spPr>
          <a:xfrm rot="5400000" flipV="1">
            <a:off x="11429928" y="726785"/>
            <a:ext cx="219788" cy="58431"/>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3" name="任意多边形: 形状 12"/>
          <p:cNvSpPr/>
          <p:nvPr userDrawn="1">
            <p:custDataLst>
              <p:tags r:id="rId8"/>
            </p:custDataLst>
          </p:nvPr>
        </p:nvSpPr>
        <p:spPr>
          <a:xfrm>
            <a:off x="7779158" y="1473343"/>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5" name="任意多边形: 形状 14"/>
          <p:cNvSpPr/>
          <p:nvPr userDrawn="1">
            <p:custDataLst>
              <p:tags r:id="rId9"/>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pic>
        <p:nvPicPr>
          <p:cNvPr id="17" name="图片 16"/>
          <p:cNvPicPr>
            <a:picLocks noChangeAspect="1"/>
          </p:cNvPicPr>
          <p:nvPr userDrawn="1">
            <p:custDataLst>
              <p:tags r:id="rId10"/>
            </p:custDataLst>
          </p:nvPr>
        </p:nvPicPr>
        <p:blipFill rotWithShape="1">
          <a:blip r:embed="rId11"/>
          <a:srcRect l="15079" t="17171" r="45790" b="7436"/>
          <a:stretch>
            <a:fillRect/>
          </a:stretch>
        </p:blipFill>
        <p:spPr>
          <a:xfrm>
            <a:off x="7287854" y="1282190"/>
            <a:ext cx="3773318" cy="4545898"/>
          </a:xfrm>
          <a:prstGeom prst="rect">
            <a:avLst/>
          </a:prstGeom>
          <a:effectLst/>
        </p:spPr>
      </p:pic>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239765" y="504000"/>
            <a:ext cx="2880000" cy="504000"/>
          </a:xfrm>
        </p:spPr>
        <p:txBody>
          <a:bodyPr wrap="square" anchor="ctr">
            <a:normAutofit/>
          </a:bodyPr>
          <a:lstStyle>
            <a:lvl1pPr marL="0" indent="0">
              <a:lnSpc>
                <a:spcPct val="100000"/>
              </a:lnSpc>
              <a:buNone/>
              <a:defRPr sz="1800">
                <a:solidFill>
                  <a:schemeClr val="tx1">
                    <a:alpha val="7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6"/>
            </p:custDataLst>
          </p:nvPr>
        </p:nvSpPr>
        <p:spPr>
          <a:xfrm>
            <a:off x="8473800" y="504000"/>
            <a:ext cx="2880000" cy="504000"/>
          </a:xfrm>
        </p:spPr>
        <p:txBody>
          <a:bodyPr wrap="square" anchor="ctr">
            <a:normAutofit/>
          </a:bodyPr>
          <a:lstStyle>
            <a:lvl1pPr marL="0" indent="0" algn="r">
              <a:lnSpc>
                <a:spcPct val="100000"/>
              </a:lnSpc>
              <a:buNone/>
              <a:defRPr sz="1800">
                <a:solidFill>
                  <a:schemeClr val="tx1">
                    <a:alpha val="70000"/>
                  </a:schemeClr>
                </a:solidFill>
              </a:defRPr>
            </a:lvl1pPr>
          </a:lstStyle>
          <a:p>
            <a:pPr lvl="0"/>
            <a:r>
              <a:rPr lang="zh-CN" altLang="en-US" dirty="0"/>
              <a:t>年号</a:t>
            </a:r>
            <a:endParaRPr lang="zh-CN" altLang="en-US" dirty="0"/>
          </a:p>
        </p:txBody>
      </p:sp>
      <p:sp>
        <p:nvSpPr>
          <p:cNvPr id="2" name="标题 1"/>
          <p:cNvSpPr>
            <a:spLocks noGrp="1"/>
          </p:cNvSpPr>
          <p:nvPr>
            <p:ph type="ctrTitle"/>
            <p:custDataLst>
              <p:tags r:id="rId17"/>
            </p:custDataLst>
          </p:nvPr>
        </p:nvSpPr>
        <p:spPr>
          <a:xfrm>
            <a:off x="1239767" y="1473505"/>
            <a:ext cx="6001026" cy="2676059"/>
          </a:xfrm>
        </p:spPr>
        <p:txBody>
          <a:bodyPr wrap="square" anchor="b">
            <a:normAutofit/>
          </a:bodyPr>
          <a:lstStyle>
            <a:lvl1pPr algn="l">
              <a:lnSpc>
                <a:spcPct val="100000"/>
              </a:lnSpc>
              <a:defRPr sz="6000">
                <a:solidFill>
                  <a:schemeClr val="tx2"/>
                </a:solidFill>
              </a:defRPr>
            </a:lvl1pPr>
          </a:lstStyle>
          <a:p>
            <a:r>
              <a:rPr lang="zh-CN" altLang="en-US" dirty="0"/>
              <a:t>单击此处编辑母版标题样式</a:t>
            </a:r>
            <a:endParaRPr lang="zh-CN" altLang="en-US" dirty="0"/>
          </a:p>
        </p:txBody>
      </p:sp>
      <p:sp>
        <p:nvSpPr>
          <p:cNvPr id="24" name="署名占位符 10"/>
          <p:cNvSpPr>
            <a:spLocks noGrp="1"/>
          </p:cNvSpPr>
          <p:nvPr>
            <p:ph type="body" sz="quarter" idx="17" hasCustomPrompt="1"/>
            <p:custDataLst>
              <p:tags r:id="rId18"/>
            </p:custDataLst>
          </p:nvPr>
        </p:nvSpPr>
        <p:spPr>
          <a:xfrm>
            <a:off x="1878619" y="5058604"/>
            <a:ext cx="2880000" cy="504000"/>
          </a:xfrm>
          <a:prstGeom prst="roundRect">
            <a:avLst>
              <a:gd name="adj" fmla="val 50000"/>
            </a:avLst>
          </a:prstGeom>
          <a:gradFill>
            <a:gsLst>
              <a:gs pos="0">
                <a:schemeClr val="accent1">
                  <a:alpha val="0"/>
                </a:schemeClr>
              </a:gs>
              <a:gs pos="76000">
                <a:schemeClr val="accent1"/>
              </a:gs>
            </a:gsLst>
            <a:lin ang="10800000" scaled="0"/>
          </a:gradFill>
        </p:spPr>
        <p:txBody>
          <a:bodyPr wrap="square" anchor="ctr">
            <a:normAutofit/>
          </a:bodyPr>
          <a:lstStyle>
            <a:lvl1pPr marL="360045" indent="0" algn="l" eaLnBrk="1" fontAlgn="auto" latinLnBrk="0" hangingPunct="1">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7999"/>
          </a:xfrm>
          <a:prstGeom prst="rect">
            <a:avLst/>
          </a:prstGeom>
          <a:gradFill flip="none" rotWithShape="1">
            <a:gsLst>
              <a:gs pos="0">
                <a:schemeClr val="accent1">
                  <a:alpha val="0"/>
                </a:schemeClr>
              </a:gs>
              <a:gs pos="88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矩形 3"/>
          <p:cNvSpPr/>
          <p:nvPr userDrawn="1">
            <p:custDataLst>
              <p:tags r:id="rId3"/>
            </p:custDataLst>
          </p:nvPr>
        </p:nvSpPr>
        <p:spPr>
          <a:xfrm flipH="1">
            <a:off x="0" y="6326116"/>
            <a:ext cx="12191999" cy="531884"/>
          </a:xfrm>
          <a:prstGeom prst="rect">
            <a:avLst/>
          </a:prstGeom>
          <a:gradFill flip="none" rotWithShape="1">
            <a:gsLst>
              <a:gs pos="0">
                <a:schemeClr val="bg2">
                  <a:alpha val="0"/>
                </a:schemeClr>
              </a:gs>
              <a:gs pos="100000">
                <a:schemeClr val="bg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custDataLst>
              <p:tags r:id="rId4"/>
            </p:custDataLst>
          </p:nvPr>
        </p:nvSpPr>
        <p:spPr>
          <a:xfrm flipV="1">
            <a:off x="831531" y="6561763"/>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0" name="任意多边形: 形状 9"/>
          <p:cNvSpPr/>
          <p:nvPr userDrawn="1">
            <p:custDataLst>
              <p:tags r:id="rId5"/>
            </p:custDataLst>
          </p:nvPr>
        </p:nvSpPr>
        <p:spPr>
          <a:xfrm flipH="1">
            <a:off x="10572372" y="0"/>
            <a:ext cx="1619628" cy="1616166"/>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alpha val="0"/>
                  <a:lumMod val="50000"/>
                  <a:lumOff val="50000"/>
                </a:schemeClr>
              </a:gs>
              <a:gs pos="100000">
                <a:schemeClr val="accent1">
                  <a:lumMod val="20000"/>
                  <a:lumOff val="8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6"/>
            </p:custDataLst>
          </p:nvPr>
        </p:nvPicPr>
        <p:blipFill rotWithShape="1">
          <a:blip r:embed="rId7"/>
          <a:srcRect l="9710" r="14517" b="15557"/>
          <a:stretch>
            <a:fillRect/>
          </a:stretch>
        </p:blipFill>
        <p:spPr>
          <a:xfrm>
            <a:off x="9437348" y="132972"/>
            <a:ext cx="2164821" cy="1508536"/>
          </a:xfrm>
          <a:prstGeom prst="rect">
            <a:avLst/>
          </a:prstGeom>
        </p:spPr>
      </p:pic>
      <p:sp>
        <p:nvSpPr>
          <p:cNvPr id="2" name="标题 1"/>
          <p:cNvSpPr>
            <a:spLocks noGrp="1"/>
          </p:cNvSpPr>
          <p:nvPr>
            <p:ph type="title" hasCustomPrompt="1"/>
            <p:custDataLst>
              <p:tags r:id="rId8"/>
            </p:custDataLst>
          </p:nvPr>
        </p:nvSpPr>
        <p:spPr>
          <a:xfrm>
            <a:off x="839788" y="565200"/>
            <a:ext cx="1755775" cy="1081088"/>
          </a:xfrm>
        </p:spPr>
        <p:txBody>
          <a:bodyPr wrap="square" anchor="b">
            <a:normAutofit/>
          </a:bodyPr>
          <a:lstStyle>
            <a:lvl1pPr>
              <a:defRPr sz="6000"/>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dirty="0"/>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形状 9"/>
          <p:cNvSpPr/>
          <p:nvPr userDrawn="1">
            <p:custDataLst>
              <p:tags r:id="rId3"/>
            </p:custDataLst>
          </p:nvPr>
        </p:nvSpPr>
        <p:spPr>
          <a:xfrm flipH="1" flipV="1">
            <a:off x="0" y="0"/>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gs>
              <a:gs pos="61000">
                <a:schemeClr val="bg2">
                  <a:alpha val="82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4"/>
            </p:custDataLst>
          </p:nvPr>
        </p:nvPicPr>
        <p:blipFill rotWithShape="1">
          <a:blip r:embed="rId5"/>
          <a:srcRect l="21302" t="13702" r="16670"/>
          <a:stretch>
            <a:fillRect/>
          </a:stretch>
        </p:blipFill>
        <p:spPr>
          <a:xfrm>
            <a:off x="642578" y="1292489"/>
            <a:ext cx="5021039" cy="4367996"/>
          </a:xfrm>
          <a:prstGeom prst="rect">
            <a:avLst/>
          </a:prstGeom>
        </p:spPr>
      </p:pic>
      <p:sp>
        <p:nvSpPr>
          <p:cNvPr id="13" name="任意多边形: 形状 12"/>
          <p:cNvSpPr/>
          <p:nvPr userDrawn="1">
            <p:custDataLst>
              <p:tags r:id="rId6"/>
            </p:custDataLst>
          </p:nvPr>
        </p:nvSpPr>
        <p:spPr>
          <a:xfrm rot="5400000" flipH="1">
            <a:off x="10932431" y="5598431"/>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solidFill>
            <a:srgbClr val="FFFFFF">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任意多边形: 形状 13"/>
          <p:cNvSpPr/>
          <p:nvPr userDrawn="1">
            <p:custDataLst>
              <p:tags r:id="rId7"/>
            </p:custDataLst>
          </p:nvPr>
        </p:nvSpPr>
        <p:spPr>
          <a:xfrm rot="10800000" flipV="1">
            <a:off x="10415489" y="903272"/>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 1"/>
          <p:cNvSpPr>
            <a:spLocks noGrp="1"/>
          </p:cNvSpPr>
          <p:nvPr>
            <p:ph type="title"/>
            <p:custDataLst>
              <p:tags r:id="rId8"/>
            </p:custDataLst>
          </p:nvPr>
        </p:nvSpPr>
        <p:spPr>
          <a:xfrm>
            <a:off x="5663618" y="3383257"/>
            <a:ext cx="5106563" cy="2165438"/>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9"/>
            </p:custDataLst>
          </p:nvPr>
        </p:nvSpPr>
        <p:spPr>
          <a:xfrm>
            <a:off x="5663618" y="1506212"/>
            <a:ext cx="5106563" cy="1740519"/>
          </a:xfrm>
          <a:noFill/>
        </p:spPr>
        <p:txBody>
          <a:bodyPr wrap="none" lIns="0" tIns="0" rIns="0" bIns="0" rtlCol="0" anchor="b" anchorCtr="0">
            <a:normAutofit/>
          </a:bodyPr>
          <a:lstStyle>
            <a:lvl1pPr marL="0" indent="0" algn="r">
              <a:buNone/>
              <a:defRPr lang="zh-CN" altLang="en-US" sz="8800" b="1" dirty="0">
                <a:gradFill flip="none" rotWithShape="1">
                  <a:gsLst>
                    <a:gs pos="28000">
                      <a:schemeClr val="accent1"/>
                    </a:gs>
                    <a:gs pos="75000">
                      <a:schemeClr val="accent1">
                        <a:lumMod val="75000"/>
                      </a:schemeClr>
                    </a:gs>
                  </a:gsLst>
                  <a:lin ang="2700000" scaled="1"/>
                  <a:tileRect/>
                </a:gradFill>
                <a:latin typeface="+mj-ea"/>
                <a:ea typeface="+mj-ea"/>
              </a:defRPr>
            </a:lvl1pPr>
          </a:lstStyle>
          <a:p>
            <a:pPr marL="0" lvl="0" algn="r">
              <a:lnSpc>
                <a:spcPct val="100000"/>
              </a:lnSpc>
            </a:pPr>
            <a:r>
              <a:rPr lang="zh-CN" altLang="en-US" dirty="0"/>
              <a:t>节编号</a:t>
            </a:r>
            <a:endParaRPr lang="zh-CN" altLang="en-US" dirty="0"/>
          </a:p>
        </p:txBody>
      </p:sp>
      <p:sp>
        <p:nvSpPr>
          <p:cNvPr id="4"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1"/>
            </p:custDataLst>
          </p:nvPr>
        </p:nvSpPr>
        <p:spPr/>
        <p:txBody>
          <a:bodyPr/>
          <a:lstStyle/>
          <a:p>
            <a:endParaRPr lang="zh-CN" altLang="en-US"/>
          </a:p>
        </p:txBody>
      </p:sp>
      <p:sp>
        <p:nvSpPr>
          <p:cNvPr id="6" name="灯片编号占位符 6"/>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6511813" y="0"/>
            <a:ext cx="5680187" cy="6858000"/>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p:cNvSpPr/>
          <p:nvPr userDrawn="1">
            <p:custDataLst>
              <p:tags r:id="rId4"/>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5"/>
            </p:custDataLst>
          </p:nvPr>
        </p:nvPicPr>
        <p:blipFill rotWithShape="1">
          <a:blip r:embed="rId6"/>
          <a:srcRect l="23702" t="9514" r="16456" b="12361"/>
          <a:stretch>
            <a:fillRect/>
          </a:stretch>
        </p:blipFill>
        <p:spPr>
          <a:xfrm>
            <a:off x="6562500" y="1258221"/>
            <a:ext cx="4854023" cy="3962562"/>
          </a:xfrm>
          <a:prstGeom prst="rect">
            <a:avLst/>
          </a:prstGeom>
        </p:spPr>
      </p:pic>
      <p:sp>
        <p:nvSpPr>
          <p:cNvPr id="2" name="标题 1"/>
          <p:cNvSpPr>
            <a:spLocks noGrp="1"/>
          </p:cNvSpPr>
          <p:nvPr>
            <p:ph type="ctrTitle"/>
            <p:custDataLst>
              <p:tags r:id="rId7"/>
            </p:custDataLst>
          </p:nvPr>
        </p:nvSpPr>
        <p:spPr>
          <a:xfrm>
            <a:off x="1235074" y="1215661"/>
            <a:ext cx="5232511" cy="238931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8"/>
            </p:custDataLst>
          </p:nvPr>
        </p:nvSpPr>
        <p:spPr>
          <a:xfrm>
            <a:off x="1235075" y="3731331"/>
            <a:ext cx="5257799" cy="972000"/>
          </a:xfrm>
        </p:spPr>
        <p:txBody>
          <a:bodyPr wrap="square">
            <a:normAutofit/>
          </a:bodyPr>
          <a:lstStyle>
            <a:lvl1pPr marL="0" indent="0" algn="l">
              <a:lnSpc>
                <a:spcPct val="100000"/>
              </a:lnSpc>
              <a:buNone/>
              <a:defRPr sz="3200" b="1" cap="all" baseline="0">
                <a:gradFill>
                  <a:gsLst>
                    <a:gs pos="0">
                      <a:schemeClr val="accent1"/>
                    </a:gs>
                    <a:gs pos="60000">
                      <a:schemeClr val="accent1">
                        <a:lumMod val="75000"/>
                      </a:schemeClr>
                    </a:gs>
                  </a:gsLst>
                  <a:lin ang="2700000" scaled="1"/>
                </a:gra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148.xml"/><Relationship Id="rId2" Type="http://schemas.openxmlformats.org/officeDocument/2006/relationships/slideLayout" Target="../slideLayouts/slideLayout13.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1" cy="6858000"/>
          </a:xfrm>
          <a:prstGeom prst="rect">
            <a:avLst/>
          </a:prstGeom>
          <a:gradFill flip="none" rotWithShape="1">
            <a:gsLst>
              <a:gs pos="0">
                <a:schemeClr val="bg1">
                  <a:alpha val="0"/>
                </a:schemeClr>
              </a:gs>
              <a:gs pos="99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形状 8"/>
          <p:cNvSpPr/>
          <p:nvPr userDrawn="1">
            <p:custDataLst>
              <p:tags r:id="rId13"/>
            </p:custDataLst>
          </p:nvPr>
        </p:nvSpPr>
        <p:spPr>
          <a:xfrm flipH="1">
            <a:off x="10931084"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34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0" name="任意多边形: 形状 9"/>
          <p:cNvSpPr/>
          <p:nvPr userDrawn="1">
            <p:custDataLst>
              <p:tags r:id="rId14"/>
            </p:custDataLst>
          </p:nvPr>
        </p:nvSpPr>
        <p:spPr>
          <a:xfrm rot="10800000" flipV="1">
            <a:off x="11016712" y="892385"/>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20"/>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0.xml"/><Relationship Id="rId1" Type="http://schemas.openxmlformats.org/officeDocument/2006/relationships/tags" Target="../tags/tag149.xml"/></Relationships>
</file>

<file path=ppt/slides/_rels/slide10.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8" Type="http://schemas.openxmlformats.org/officeDocument/2006/relationships/slideLayout" Target="../slideLayouts/slideLayout18.xml"/><Relationship Id="rId27" Type="http://schemas.openxmlformats.org/officeDocument/2006/relationships/tags" Target="../tags/tag237.xml"/><Relationship Id="rId26" Type="http://schemas.openxmlformats.org/officeDocument/2006/relationships/tags" Target="../tags/tag236.xml"/><Relationship Id="rId25" Type="http://schemas.openxmlformats.org/officeDocument/2006/relationships/tags" Target="../tags/tag235.xml"/><Relationship Id="rId24" Type="http://schemas.openxmlformats.org/officeDocument/2006/relationships/tags" Target="../tags/tag234.xml"/><Relationship Id="rId23" Type="http://schemas.openxmlformats.org/officeDocument/2006/relationships/tags" Target="../tags/tag233.xml"/><Relationship Id="rId22" Type="http://schemas.openxmlformats.org/officeDocument/2006/relationships/tags" Target="../tags/tag232.xml"/><Relationship Id="rId21" Type="http://schemas.openxmlformats.org/officeDocument/2006/relationships/tags" Target="../tags/tag231.xml"/><Relationship Id="rId20" Type="http://schemas.openxmlformats.org/officeDocument/2006/relationships/tags" Target="../tags/tag230.xml"/><Relationship Id="rId2" Type="http://schemas.openxmlformats.org/officeDocument/2006/relationships/tags" Target="../tags/tag212.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1.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20.xml"/><Relationship Id="rId1" Type="http://schemas.openxmlformats.org/officeDocument/2006/relationships/tags" Target="../tags/tag919.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22.xml"/><Relationship Id="rId1" Type="http://schemas.openxmlformats.org/officeDocument/2006/relationships/tags" Target="../tags/tag92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9" Type="http://schemas.openxmlformats.org/officeDocument/2006/relationships/tags" Target="../tags/tag931.xml"/><Relationship Id="rId8" Type="http://schemas.openxmlformats.org/officeDocument/2006/relationships/tags" Target="../tags/tag930.xml"/><Relationship Id="rId7" Type="http://schemas.openxmlformats.org/officeDocument/2006/relationships/tags" Target="../tags/tag929.xml"/><Relationship Id="rId6" Type="http://schemas.openxmlformats.org/officeDocument/2006/relationships/tags" Target="../tags/tag928.xml"/><Relationship Id="rId5" Type="http://schemas.openxmlformats.org/officeDocument/2006/relationships/tags" Target="../tags/tag927.xml"/><Relationship Id="rId4" Type="http://schemas.openxmlformats.org/officeDocument/2006/relationships/tags" Target="../tags/tag926.xml"/><Relationship Id="rId3" Type="http://schemas.openxmlformats.org/officeDocument/2006/relationships/tags" Target="../tags/tag925.xml"/><Relationship Id="rId2" Type="http://schemas.openxmlformats.org/officeDocument/2006/relationships/tags" Target="../tags/tag924.xml"/><Relationship Id="rId17" Type="http://schemas.openxmlformats.org/officeDocument/2006/relationships/notesSlide" Target="../notesSlides/notesSlide32.xml"/><Relationship Id="rId16" Type="http://schemas.openxmlformats.org/officeDocument/2006/relationships/slideLayout" Target="../slideLayouts/slideLayout19.xml"/><Relationship Id="rId15" Type="http://schemas.openxmlformats.org/officeDocument/2006/relationships/tags" Target="../tags/tag937.xml"/><Relationship Id="rId14" Type="http://schemas.openxmlformats.org/officeDocument/2006/relationships/tags" Target="../tags/tag936.xml"/><Relationship Id="rId13" Type="http://schemas.openxmlformats.org/officeDocument/2006/relationships/tags" Target="../tags/tag935.xml"/><Relationship Id="rId12" Type="http://schemas.openxmlformats.org/officeDocument/2006/relationships/tags" Target="../tags/tag934.xml"/><Relationship Id="rId11" Type="http://schemas.openxmlformats.org/officeDocument/2006/relationships/tags" Target="../tags/tag933.xml"/><Relationship Id="rId10" Type="http://schemas.openxmlformats.org/officeDocument/2006/relationships/tags" Target="../tags/tag932.xml"/><Relationship Id="rId1" Type="http://schemas.openxmlformats.org/officeDocument/2006/relationships/tags" Target="../tags/tag923.xml"/></Relationships>
</file>

<file path=ppt/slides/_rels/slide105.xml.rels><?xml version="1.0" encoding="UTF-8" standalone="yes"?>
<Relationships xmlns="http://schemas.openxmlformats.org/package/2006/relationships"><Relationship Id="rId9" Type="http://schemas.openxmlformats.org/officeDocument/2006/relationships/tags" Target="../tags/tag946.xml"/><Relationship Id="rId8" Type="http://schemas.openxmlformats.org/officeDocument/2006/relationships/tags" Target="../tags/tag945.xml"/><Relationship Id="rId7" Type="http://schemas.openxmlformats.org/officeDocument/2006/relationships/tags" Target="../tags/tag944.xml"/><Relationship Id="rId6" Type="http://schemas.openxmlformats.org/officeDocument/2006/relationships/tags" Target="../tags/tag943.xml"/><Relationship Id="rId5" Type="http://schemas.openxmlformats.org/officeDocument/2006/relationships/tags" Target="../tags/tag942.xml"/><Relationship Id="rId4" Type="http://schemas.openxmlformats.org/officeDocument/2006/relationships/tags" Target="../tags/tag941.xml"/><Relationship Id="rId3" Type="http://schemas.openxmlformats.org/officeDocument/2006/relationships/tags" Target="../tags/tag940.xml"/><Relationship Id="rId22" Type="http://schemas.openxmlformats.org/officeDocument/2006/relationships/notesSlide" Target="../notesSlides/notesSlide33.xml"/><Relationship Id="rId21" Type="http://schemas.openxmlformats.org/officeDocument/2006/relationships/slideLayout" Target="../slideLayouts/slideLayout18.xml"/><Relationship Id="rId20" Type="http://schemas.openxmlformats.org/officeDocument/2006/relationships/tags" Target="../tags/tag957.xml"/><Relationship Id="rId2" Type="http://schemas.openxmlformats.org/officeDocument/2006/relationships/tags" Target="../tags/tag939.xml"/><Relationship Id="rId19" Type="http://schemas.openxmlformats.org/officeDocument/2006/relationships/tags" Target="../tags/tag956.xml"/><Relationship Id="rId18" Type="http://schemas.openxmlformats.org/officeDocument/2006/relationships/tags" Target="../tags/tag955.xml"/><Relationship Id="rId17" Type="http://schemas.openxmlformats.org/officeDocument/2006/relationships/tags" Target="../tags/tag954.xml"/><Relationship Id="rId16" Type="http://schemas.openxmlformats.org/officeDocument/2006/relationships/tags" Target="../tags/tag953.xml"/><Relationship Id="rId15" Type="http://schemas.openxmlformats.org/officeDocument/2006/relationships/tags" Target="../tags/tag952.xml"/><Relationship Id="rId14" Type="http://schemas.openxmlformats.org/officeDocument/2006/relationships/tags" Target="../tags/tag951.xml"/><Relationship Id="rId13" Type="http://schemas.openxmlformats.org/officeDocument/2006/relationships/tags" Target="../tags/tag950.xml"/><Relationship Id="rId12" Type="http://schemas.openxmlformats.org/officeDocument/2006/relationships/tags" Target="../tags/tag949.xml"/><Relationship Id="rId11" Type="http://schemas.openxmlformats.org/officeDocument/2006/relationships/tags" Target="../tags/tag948.xml"/><Relationship Id="rId10" Type="http://schemas.openxmlformats.org/officeDocument/2006/relationships/tags" Target="../tags/tag947.xml"/><Relationship Id="rId1" Type="http://schemas.openxmlformats.org/officeDocument/2006/relationships/tags" Target="../tags/tag938.xml"/></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2.xml"/><Relationship Id="rId2" Type="http://schemas.openxmlformats.org/officeDocument/2006/relationships/tags" Target="../tags/tag959.xml"/><Relationship Id="rId1" Type="http://schemas.openxmlformats.org/officeDocument/2006/relationships/tags" Target="../tags/tag958.xml"/></Relationships>
</file>

<file path=ppt/slides/_rels/slide10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962.xml"/><Relationship Id="rId2" Type="http://schemas.openxmlformats.org/officeDocument/2006/relationships/tags" Target="../tags/tag961.xml"/><Relationship Id="rId1" Type="http://schemas.openxmlformats.org/officeDocument/2006/relationships/tags" Target="../tags/tag960.xml"/></Relationships>
</file>

<file path=ppt/slides/_rels/slide108.xml.rels><?xml version="1.0" encoding="UTF-8" standalone="yes"?>
<Relationships xmlns="http://schemas.openxmlformats.org/package/2006/relationships"><Relationship Id="rId9" Type="http://schemas.openxmlformats.org/officeDocument/2006/relationships/tags" Target="../tags/tag971.xml"/><Relationship Id="rId8" Type="http://schemas.openxmlformats.org/officeDocument/2006/relationships/tags" Target="../tags/tag970.xml"/><Relationship Id="rId7" Type="http://schemas.openxmlformats.org/officeDocument/2006/relationships/tags" Target="../tags/tag969.xml"/><Relationship Id="rId6" Type="http://schemas.openxmlformats.org/officeDocument/2006/relationships/tags" Target="../tags/tag968.xml"/><Relationship Id="rId5" Type="http://schemas.openxmlformats.org/officeDocument/2006/relationships/tags" Target="../tags/tag967.xml"/><Relationship Id="rId4" Type="http://schemas.openxmlformats.org/officeDocument/2006/relationships/tags" Target="../tags/tag966.xml"/><Relationship Id="rId3" Type="http://schemas.openxmlformats.org/officeDocument/2006/relationships/tags" Target="../tags/tag965.xml"/><Relationship Id="rId2" Type="http://schemas.openxmlformats.org/officeDocument/2006/relationships/tags" Target="../tags/tag964.xml"/><Relationship Id="rId15" Type="http://schemas.openxmlformats.org/officeDocument/2006/relationships/slideLayout" Target="../slideLayouts/slideLayout19.xml"/><Relationship Id="rId14" Type="http://schemas.openxmlformats.org/officeDocument/2006/relationships/tags" Target="../tags/tag976.xml"/><Relationship Id="rId13" Type="http://schemas.openxmlformats.org/officeDocument/2006/relationships/tags" Target="../tags/tag975.xml"/><Relationship Id="rId12" Type="http://schemas.openxmlformats.org/officeDocument/2006/relationships/tags" Target="../tags/tag974.xml"/><Relationship Id="rId11" Type="http://schemas.openxmlformats.org/officeDocument/2006/relationships/tags" Target="../tags/tag973.xml"/><Relationship Id="rId10" Type="http://schemas.openxmlformats.org/officeDocument/2006/relationships/tags" Target="../tags/tag972.xml"/><Relationship Id="rId1" Type="http://schemas.openxmlformats.org/officeDocument/2006/relationships/tags" Target="../tags/tag963.xml"/></Relationships>
</file>

<file path=ppt/slides/_rels/slide109.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tags" Target="../tags/tag984.xml"/><Relationship Id="rId7" Type="http://schemas.openxmlformats.org/officeDocument/2006/relationships/tags" Target="../tags/tag983.xml"/><Relationship Id="rId6" Type="http://schemas.openxmlformats.org/officeDocument/2006/relationships/tags" Target="../tags/tag982.xml"/><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 Type="http://schemas.openxmlformats.org/officeDocument/2006/relationships/tags" Target="../tags/tag978.xml"/><Relationship Id="rId16" Type="http://schemas.openxmlformats.org/officeDocument/2006/relationships/notesSlide" Target="../notesSlides/notesSlide35.xml"/><Relationship Id="rId15" Type="http://schemas.openxmlformats.org/officeDocument/2006/relationships/slideLayout" Target="../slideLayouts/slideLayout18.xml"/><Relationship Id="rId14" Type="http://schemas.openxmlformats.org/officeDocument/2006/relationships/tags" Target="../tags/tag988.xml"/><Relationship Id="rId13" Type="http://schemas.openxmlformats.org/officeDocument/2006/relationships/image" Target="../media/image21.png"/><Relationship Id="rId12" Type="http://schemas.openxmlformats.org/officeDocument/2006/relationships/tags" Target="../tags/tag987.xml"/><Relationship Id="rId11" Type="http://schemas.openxmlformats.org/officeDocument/2006/relationships/image" Target="../media/image20.png"/><Relationship Id="rId10" Type="http://schemas.openxmlformats.org/officeDocument/2006/relationships/tags" Target="../tags/tag986.xml"/><Relationship Id="rId1" Type="http://schemas.openxmlformats.org/officeDocument/2006/relationships/tags" Target="../tags/tag97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11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991.xml"/><Relationship Id="rId3" Type="http://schemas.openxmlformats.org/officeDocument/2006/relationships/image" Target="../media/image29.png"/><Relationship Id="rId2" Type="http://schemas.openxmlformats.org/officeDocument/2006/relationships/tags" Target="../tags/tag990.xml"/><Relationship Id="rId1" Type="http://schemas.openxmlformats.org/officeDocument/2006/relationships/tags" Target="../tags/tag989.xml"/></Relationships>
</file>

<file path=ppt/slides/_rels/slide111.xml.rels><?xml version="1.0" encoding="UTF-8" standalone="yes"?>
<Relationships xmlns="http://schemas.openxmlformats.org/package/2006/relationships"><Relationship Id="rId9" Type="http://schemas.openxmlformats.org/officeDocument/2006/relationships/tags" Target="../tags/tag998.xml"/><Relationship Id="rId8" Type="http://schemas.openxmlformats.org/officeDocument/2006/relationships/tags" Target="../tags/tag997.xml"/><Relationship Id="rId7" Type="http://schemas.openxmlformats.org/officeDocument/2006/relationships/tags" Target="../tags/tag996.xml"/><Relationship Id="rId6" Type="http://schemas.openxmlformats.org/officeDocument/2006/relationships/image" Target="../media/image14.png"/><Relationship Id="rId5" Type="http://schemas.openxmlformats.org/officeDocument/2006/relationships/tags" Target="../tags/tag995.xml"/><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image" Target="../media/image29.png"/><Relationship Id="rId19" Type="http://schemas.openxmlformats.org/officeDocument/2006/relationships/slideLayout" Target="../slideLayouts/slideLayout13.xml"/><Relationship Id="rId18" Type="http://schemas.openxmlformats.org/officeDocument/2006/relationships/tags" Target="../tags/tag1005.xml"/><Relationship Id="rId17" Type="http://schemas.openxmlformats.org/officeDocument/2006/relationships/tags" Target="../tags/tag1004.xml"/><Relationship Id="rId16" Type="http://schemas.openxmlformats.org/officeDocument/2006/relationships/tags" Target="../tags/tag1003.xml"/><Relationship Id="rId15" Type="http://schemas.openxmlformats.org/officeDocument/2006/relationships/tags" Target="../tags/tag1002.xml"/><Relationship Id="rId14" Type="http://schemas.openxmlformats.org/officeDocument/2006/relationships/image" Target="../media/image16.png"/><Relationship Id="rId13" Type="http://schemas.openxmlformats.org/officeDocument/2006/relationships/tags" Target="../tags/tag1001.xml"/><Relationship Id="rId12" Type="http://schemas.openxmlformats.org/officeDocument/2006/relationships/tags" Target="../tags/tag1000.xml"/><Relationship Id="rId11" Type="http://schemas.openxmlformats.org/officeDocument/2006/relationships/tags" Target="../tags/tag999.xml"/><Relationship Id="rId10" Type="http://schemas.openxmlformats.org/officeDocument/2006/relationships/image" Target="../media/image12.png"/><Relationship Id="rId1" Type="http://schemas.openxmlformats.org/officeDocument/2006/relationships/tags" Target="../tags/tag992.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07.xml"/><Relationship Id="rId1" Type="http://schemas.openxmlformats.org/officeDocument/2006/relationships/tags" Target="../tags/tag1006.xml"/></Relationships>
</file>

<file path=ppt/slides/_rels/slide113.xml.rels><?xml version="1.0" encoding="UTF-8" standalone="yes"?>
<Relationships xmlns="http://schemas.openxmlformats.org/package/2006/relationships"><Relationship Id="rId9" Type="http://schemas.openxmlformats.org/officeDocument/2006/relationships/tags" Target="../tags/tag1016.xml"/><Relationship Id="rId8" Type="http://schemas.openxmlformats.org/officeDocument/2006/relationships/tags" Target="../tags/tag1015.xml"/><Relationship Id="rId7" Type="http://schemas.openxmlformats.org/officeDocument/2006/relationships/tags" Target="../tags/tag1014.xml"/><Relationship Id="rId6" Type="http://schemas.openxmlformats.org/officeDocument/2006/relationships/tags" Target="../tags/tag1013.xml"/><Relationship Id="rId5" Type="http://schemas.openxmlformats.org/officeDocument/2006/relationships/tags" Target="../tags/tag1012.xml"/><Relationship Id="rId4" Type="http://schemas.openxmlformats.org/officeDocument/2006/relationships/tags" Target="../tags/tag1011.xml"/><Relationship Id="rId3" Type="http://schemas.openxmlformats.org/officeDocument/2006/relationships/tags" Target="../tags/tag1010.xml"/><Relationship Id="rId23" Type="http://schemas.openxmlformats.org/officeDocument/2006/relationships/slideLayout" Target="../slideLayouts/slideLayout13.xml"/><Relationship Id="rId22" Type="http://schemas.openxmlformats.org/officeDocument/2006/relationships/tags" Target="../tags/tag1029.xml"/><Relationship Id="rId21" Type="http://schemas.openxmlformats.org/officeDocument/2006/relationships/tags" Target="../tags/tag1028.xml"/><Relationship Id="rId20" Type="http://schemas.openxmlformats.org/officeDocument/2006/relationships/tags" Target="../tags/tag1027.xml"/><Relationship Id="rId2" Type="http://schemas.openxmlformats.org/officeDocument/2006/relationships/tags" Target="../tags/tag1009.xml"/><Relationship Id="rId19" Type="http://schemas.openxmlformats.org/officeDocument/2006/relationships/tags" Target="../tags/tag1026.xml"/><Relationship Id="rId18" Type="http://schemas.openxmlformats.org/officeDocument/2006/relationships/tags" Target="../tags/tag1025.xml"/><Relationship Id="rId17" Type="http://schemas.openxmlformats.org/officeDocument/2006/relationships/tags" Target="../tags/tag1024.xml"/><Relationship Id="rId16" Type="http://schemas.openxmlformats.org/officeDocument/2006/relationships/tags" Target="../tags/tag1023.xml"/><Relationship Id="rId15" Type="http://schemas.openxmlformats.org/officeDocument/2006/relationships/tags" Target="../tags/tag1022.xml"/><Relationship Id="rId14" Type="http://schemas.openxmlformats.org/officeDocument/2006/relationships/tags" Target="../tags/tag1021.xml"/><Relationship Id="rId13" Type="http://schemas.openxmlformats.org/officeDocument/2006/relationships/tags" Target="../tags/tag1020.xml"/><Relationship Id="rId12" Type="http://schemas.openxmlformats.org/officeDocument/2006/relationships/tags" Target="../tags/tag1019.xml"/><Relationship Id="rId11" Type="http://schemas.openxmlformats.org/officeDocument/2006/relationships/tags" Target="../tags/tag1018.xml"/><Relationship Id="rId10" Type="http://schemas.openxmlformats.org/officeDocument/2006/relationships/tags" Target="../tags/tag1017.xml"/><Relationship Id="rId1" Type="http://schemas.openxmlformats.org/officeDocument/2006/relationships/tags" Target="../tags/tag1008.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31.xml"/><Relationship Id="rId1" Type="http://schemas.openxmlformats.org/officeDocument/2006/relationships/tags" Target="../tags/tag1030.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33.xml"/><Relationship Id="rId1" Type="http://schemas.openxmlformats.org/officeDocument/2006/relationships/tags" Target="../tags/tag1032.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35.xml"/><Relationship Id="rId1" Type="http://schemas.openxmlformats.org/officeDocument/2006/relationships/tags" Target="../tags/tag1034.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37.xml"/><Relationship Id="rId1" Type="http://schemas.openxmlformats.org/officeDocument/2006/relationships/tags" Target="../tags/tag1036.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39.xml"/><Relationship Id="rId1" Type="http://schemas.openxmlformats.org/officeDocument/2006/relationships/tags" Target="../tags/tag1038.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41.xml"/><Relationship Id="rId1" Type="http://schemas.openxmlformats.org/officeDocument/2006/relationships/tags" Target="../tags/tag1040.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43.xml"/><Relationship Id="rId1" Type="http://schemas.openxmlformats.org/officeDocument/2006/relationships/tags" Target="../tags/tag104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9" Type="http://schemas.openxmlformats.org/officeDocument/2006/relationships/tags" Target="../tags/tag1052.xml"/><Relationship Id="rId8" Type="http://schemas.openxmlformats.org/officeDocument/2006/relationships/tags" Target="../tags/tag1051.xml"/><Relationship Id="rId7" Type="http://schemas.openxmlformats.org/officeDocument/2006/relationships/tags" Target="../tags/tag1050.xml"/><Relationship Id="rId6" Type="http://schemas.openxmlformats.org/officeDocument/2006/relationships/tags" Target="../tags/tag1049.xml"/><Relationship Id="rId5" Type="http://schemas.openxmlformats.org/officeDocument/2006/relationships/tags" Target="../tags/tag1048.xml"/><Relationship Id="rId4" Type="http://schemas.openxmlformats.org/officeDocument/2006/relationships/tags" Target="../tags/tag1047.xml"/><Relationship Id="rId3" Type="http://schemas.openxmlformats.org/officeDocument/2006/relationships/tags" Target="../tags/tag1046.xml"/><Relationship Id="rId2" Type="http://schemas.openxmlformats.org/officeDocument/2006/relationships/tags" Target="../tags/tag1045.xml"/><Relationship Id="rId14" Type="http://schemas.openxmlformats.org/officeDocument/2006/relationships/notesSlide" Target="../notesSlides/notesSlide36.xml"/><Relationship Id="rId13" Type="http://schemas.openxmlformats.org/officeDocument/2006/relationships/slideLayout" Target="../slideLayouts/slideLayout19.xml"/><Relationship Id="rId12" Type="http://schemas.openxmlformats.org/officeDocument/2006/relationships/tags" Target="../tags/tag1055.xml"/><Relationship Id="rId11" Type="http://schemas.openxmlformats.org/officeDocument/2006/relationships/tags" Target="../tags/tag1054.xml"/><Relationship Id="rId10" Type="http://schemas.openxmlformats.org/officeDocument/2006/relationships/tags" Target="../tags/tag1053.xml"/><Relationship Id="rId1" Type="http://schemas.openxmlformats.org/officeDocument/2006/relationships/tags" Target="../tags/tag1044.xml"/></Relationships>
</file>

<file path=ppt/slides/_rels/slide124.xml.rels><?xml version="1.0" encoding="UTF-8" standalone="yes"?>
<Relationships xmlns="http://schemas.openxmlformats.org/package/2006/relationships"><Relationship Id="rId9" Type="http://schemas.openxmlformats.org/officeDocument/2006/relationships/tags" Target="../tags/tag1064.xml"/><Relationship Id="rId8" Type="http://schemas.openxmlformats.org/officeDocument/2006/relationships/tags" Target="../tags/tag1063.xml"/><Relationship Id="rId7" Type="http://schemas.openxmlformats.org/officeDocument/2006/relationships/tags" Target="../tags/tag1062.xml"/><Relationship Id="rId6" Type="http://schemas.openxmlformats.org/officeDocument/2006/relationships/tags" Target="../tags/tag1061.xml"/><Relationship Id="rId5" Type="http://schemas.openxmlformats.org/officeDocument/2006/relationships/tags" Target="../tags/tag1060.xml"/><Relationship Id="rId4" Type="http://schemas.openxmlformats.org/officeDocument/2006/relationships/tags" Target="../tags/tag1059.xml"/><Relationship Id="rId3" Type="http://schemas.openxmlformats.org/officeDocument/2006/relationships/tags" Target="../tags/tag1058.xml"/><Relationship Id="rId22" Type="http://schemas.openxmlformats.org/officeDocument/2006/relationships/notesSlide" Target="../notesSlides/notesSlide37.xml"/><Relationship Id="rId21" Type="http://schemas.openxmlformats.org/officeDocument/2006/relationships/slideLayout" Target="../slideLayouts/slideLayout18.xml"/><Relationship Id="rId20" Type="http://schemas.openxmlformats.org/officeDocument/2006/relationships/tags" Target="../tags/tag1075.xml"/><Relationship Id="rId2" Type="http://schemas.openxmlformats.org/officeDocument/2006/relationships/tags" Target="../tags/tag1057.xml"/><Relationship Id="rId19" Type="http://schemas.openxmlformats.org/officeDocument/2006/relationships/tags" Target="../tags/tag1074.xml"/><Relationship Id="rId18" Type="http://schemas.openxmlformats.org/officeDocument/2006/relationships/tags" Target="../tags/tag1073.xml"/><Relationship Id="rId17" Type="http://schemas.openxmlformats.org/officeDocument/2006/relationships/tags" Target="../tags/tag1072.xml"/><Relationship Id="rId16" Type="http://schemas.openxmlformats.org/officeDocument/2006/relationships/tags" Target="../tags/tag1071.xml"/><Relationship Id="rId15" Type="http://schemas.openxmlformats.org/officeDocument/2006/relationships/tags" Target="../tags/tag1070.xml"/><Relationship Id="rId14" Type="http://schemas.openxmlformats.org/officeDocument/2006/relationships/tags" Target="../tags/tag1069.xml"/><Relationship Id="rId13" Type="http://schemas.openxmlformats.org/officeDocument/2006/relationships/tags" Target="../tags/tag1068.xml"/><Relationship Id="rId12" Type="http://schemas.openxmlformats.org/officeDocument/2006/relationships/tags" Target="../tags/tag1067.xml"/><Relationship Id="rId11" Type="http://schemas.openxmlformats.org/officeDocument/2006/relationships/tags" Target="../tags/tag1066.xml"/><Relationship Id="rId10" Type="http://schemas.openxmlformats.org/officeDocument/2006/relationships/tags" Target="../tags/tag1065.xml"/><Relationship Id="rId1" Type="http://schemas.openxmlformats.org/officeDocument/2006/relationships/tags" Target="../tags/tag1056.xml"/></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2.xml"/><Relationship Id="rId2" Type="http://schemas.openxmlformats.org/officeDocument/2006/relationships/tags" Target="../tags/tag1077.xml"/><Relationship Id="rId1" Type="http://schemas.openxmlformats.org/officeDocument/2006/relationships/tags" Target="../tags/tag1076.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8.xml"/><Relationship Id="rId2" Type="http://schemas.openxmlformats.org/officeDocument/2006/relationships/tags" Target="../tags/tag244.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tags" Target="../tags/tag245.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8.xml"/><Relationship Id="rId3" Type="http://schemas.openxmlformats.org/officeDocument/2006/relationships/tags" Target="../tags/tag247.xml"/><Relationship Id="rId2" Type="http://schemas.openxmlformats.org/officeDocument/2006/relationships/image" Target="../media/image19.png"/><Relationship Id="rId1" Type="http://schemas.openxmlformats.org/officeDocument/2006/relationships/tags" Target="../tags/tag2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8.xml"/><Relationship Id="rId2" Type="http://schemas.openxmlformats.org/officeDocument/2006/relationships/tags" Target="../tags/tag250.xml"/><Relationship Id="rId1" Type="http://schemas.openxmlformats.org/officeDocument/2006/relationships/tags" Target="../tags/tag249.xml"/></Relationships>
</file>

<file path=ppt/slides/_rels/slide19.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7" Type="http://schemas.openxmlformats.org/officeDocument/2006/relationships/slideLayout" Target="../slideLayouts/slideLayout13.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1.xml"/></Relationships>
</file>

<file path=ppt/slides/_rels/slide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slideLayout" Target="../slideLayouts/slideLayout14.xml"/><Relationship Id="rId1" Type="http://schemas.openxmlformats.org/officeDocument/2006/relationships/tags" Target="../tags/tag151.xml"/></Relationships>
</file>

<file path=ppt/slides/_rels/slide20.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2" Type="http://schemas.openxmlformats.org/officeDocument/2006/relationships/notesSlide" Target="../notesSlides/notesSlide6.xml"/><Relationship Id="rId21" Type="http://schemas.openxmlformats.org/officeDocument/2006/relationships/slideLayout" Target="../slideLayouts/slideLayout18.xml"/><Relationship Id="rId20" Type="http://schemas.openxmlformats.org/officeDocument/2006/relationships/tags" Target="../tags/tag286.xml"/><Relationship Id="rId2" Type="http://schemas.openxmlformats.org/officeDocument/2006/relationships/tags" Target="../tags/tag268.xml"/><Relationship Id="rId19" Type="http://schemas.openxmlformats.org/officeDocument/2006/relationships/tags" Target="../tags/tag285.xml"/><Relationship Id="rId18" Type="http://schemas.openxmlformats.org/officeDocument/2006/relationships/tags" Target="../tags/tag284.xml"/><Relationship Id="rId17" Type="http://schemas.openxmlformats.org/officeDocument/2006/relationships/tags" Target="../tags/tag283.xml"/><Relationship Id="rId16" Type="http://schemas.openxmlformats.org/officeDocument/2006/relationships/tags" Target="../tags/tag282.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7.xml"/></Relationships>
</file>

<file path=ppt/slides/_rels/slide21.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2" Type="http://schemas.openxmlformats.org/officeDocument/2006/relationships/notesSlide" Target="../notesSlides/notesSlide7.xml"/><Relationship Id="rId21" Type="http://schemas.openxmlformats.org/officeDocument/2006/relationships/slideLayout" Target="../slideLayouts/slideLayout18.xml"/><Relationship Id="rId20" Type="http://schemas.openxmlformats.org/officeDocument/2006/relationships/tags" Target="../tags/tag306.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2.xml"/><Relationship Id="rId2" Type="http://schemas.openxmlformats.org/officeDocument/2006/relationships/tags" Target="../tags/tag308.xml"/><Relationship Id="rId1" Type="http://schemas.openxmlformats.org/officeDocument/2006/relationships/tags" Target="../tags/tag307.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s>
</file>

<file path=ppt/slides/_rels/slide24.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5" Type="http://schemas.openxmlformats.org/officeDocument/2006/relationships/slideLayout" Target="../slideLayouts/slideLayout19.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tags" Target="../tags/tag312.xml"/></Relationships>
</file>

<file path=ppt/slides/_rels/slide25.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6" Type="http://schemas.openxmlformats.org/officeDocument/2006/relationships/notesSlide" Target="../notesSlides/notesSlide9.xml"/><Relationship Id="rId15" Type="http://schemas.openxmlformats.org/officeDocument/2006/relationships/slideLayout" Target="../slideLayouts/slideLayout18.xml"/><Relationship Id="rId14" Type="http://schemas.openxmlformats.org/officeDocument/2006/relationships/tags" Target="../tags/tag337.xml"/><Relationship Id="rId13" Type="http://schemas.openxmlformats.org/officeDocument/2006/relationships/image" Target="../media/image21.png"/><Relationship Id="rId12" Type="http://schemas.openxmlformats.org/officeDocument/2006/relationships/tags" Target="../tags/tag336.xml"/><Relationship Id="rId11" Type="http://schemas.openxmlformats.org/officeDocument/2006/relationships/image" Target="../media/image20.png"/><Relationship Id="rId10" Type="http://schemas.openxmlformats.org/officeDocument/2006/relationships/tags" Target="../tags/tag335.xml"/><Relationship Id="rId1" Type="http://schemas.openxmlformats.org/officeDocument/2006/relationships/tags" Target="../tags/tag326.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42.xml"/><Relationship Id="rId5" Type="http://schemas.openxmlformats.org/officeDocument/2006/relationships/image" Target="../media/image11.png"/><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45.xml"/><Relationship Id="rId3" Type="http://schemas.openxmlformats.org/officeDocument/2006/relationships/image" Target="../media/image22.png"/><Relationship Id="rId2" Type="http://schemas.openxmlformats.org/officeDocument/2006/relationships/tags" Target="../tags/tag344.xml"/><Relationship Id="rId1" Type="http://schemas.openxmlformats.org/officeDocument/2006/relationships/tags" Target="../tags/tag343.xml"/></Relationships>
</file>

<file path=ppt/slides/_rels/slide28.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image" Target="../media/image14.png"/><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8" Type="http://schemas.openxmlformats.org/officeDocument/2006/relationships/slideLayout" Target="../slideLayouts/slideLayout13.xml"/><Relationship Id="rId17" Type="http://schemas.openxmlformats.org/officeDocument/2006/relationships/tags" Target="../tags/tag359.xml"/><Relationship Id="rId16" Type="http://schemas.openxmlformats.org/officeDocument/2006/relationships/tags" Target="../tags/tag358.xml"/><Relationship Id="rId15" Type="http://schemas.openxmlformats.org/officeDocument/2006/relationships/tags" Target="../tags/tag357.xml"/><Relationship Id="rId14" Type="http://schemas.openxmlformats.org/officeDocument/2006/relationships/tags" Target="../tags/tag356.xml"/><Relationship Id="rId13" Type="http://schemas.openxmlformats.org/officeDocument/2006/relationships/image" Target="../media/image16.png"/><Relationship Id="rId12" Type="http://schemas.openxmlformats.org/officeDocument/2006/relationships/tags" Target="../tags/tag355.xml"/><Relationship Id="rId11" Type="http://schemas.openxmlformats.org/officeDocument/2006/relationships/tags" Target="../tags/tag354.xml"/><Relationship Id="rId10" Type="http://schemas.openxmlformats.org/officeDocument/2006/relationships/tags" Target="../tags/tag353.xml"/><Relationship Id="rId1" Type="http://schemas.openxmlformats.org/officeDocument/2006/relationships/tags" Target="../tags/tag346.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4" Type="http://schemas.openxmlformats.org/officeDocument/2006/relationships/slideLayout" Target="../slideLayouts/slideLayout13.xml"/><Relationship Id="rId33" Type="http://schemas.openxmlformats.org/officeDocument/2006/relationships/tags" Target="../tags/tag390.xml"/><Relationship Id="rId32" Type="http://schemas.openxmlformats.org/officeDocument/2006/relationships/image" Target="../media/image28.svg"/><Relationship Id="rId31" Type="http://schemas.openxmlformats.org/officeDocument/2006/relationships/image" Target="../media/image27.png"/><Relationship Id="rId30" Type="http://schemas.openxmlformats.org/officeDocument/2006/relationships/tags" Target="../tags/tag389.xml"/><Relationship Id="rId3" Type="http://schemas.openxmlformats.org/officeDocument/2006/relationships/tags" Target="../tags/tag366.xml"/><Relationship Id="rId29" Type="http://schemas.openxmlformats.org/officeDocument/2006/relationships/tags" Target="../tags/tag388.xml"/><Relationship Id="rId28" Type="http://schemas.openxmlformats.org/officeDocument/2006/relationships/tags" Target="../tags/tag387.xml"/><Relationship Id="rId27" Type="http://schemas.openxmlformats.org/officeDocument/2006/relationships/tags" Target="../tags/tag386.xml"/><Relationship Id="rId26" Type="http://schemas.openxmlformats.org/officeDocument/2006/relationships/image" Target="../media/image26.svg"/><Relationship Id="rId25" Type="http://schemas.openxmlformats.org/officeDocument/2006/relationships/image" Target="../media/image25.png"/><Relationship Id="rId24" Type="http://schemas.openxmlformats.org/officeDocument/2006/relationships/tags" Target="../tags/tag385.xml"/><Relationship Id="rId23" Type="http://schemas.openxmlformats.org/officeDocument/2006/relationships/tags" Target="../tags/tag384.xml"/><Relationship Id="rId22" Type="http://schemas.openxmlformats.org/officeDocument/2006/relationships/tags" Target="../tags/tag383.xml"/><Relationship Id="rId21" Type="http://schemas.openxmlformats.org/officeDocument/2006/relationships/tags" Target="../tags/tag382.xml"/><Relationship Id="rId20" Type="http://schemas.openxmlformats.org/officeDocument/2006/relationships/image" Target="../media/image24.svg"/><Relationship Id="rId2" Type="http://schemas.openxmlformats.org/officeDocument/2006/relationships/tags" Target="../tags/tag365.xml"/><Relationship Id="rId19" Type="http://schemas.openxmlformats.org/officeDocument/2006/relationships/image" Target="../media/image23.png"/><Relationship Id="rId18" Type="http://schemas.openxmlformats.org/officeDocument/2006/relationships/tags" Target="../tags/tag381.xml"/><Relationship Id="rId17" Type="http://schemas.openxmlformats.org/officeDocument/2006/relationships/tags" Target="../tags/tag380.xml"/><Relationship Id="rId16" Type="http://schemas.openxmlformats.org/officeDocument/2006/relationships/tags" Target="../tags/tag379.xml"/><Relationship Id="rId15" Type="http://schemas.openxmlformats.org/officeDocument/2006/relationships/tags" Target="../tags/tag378.xml"/><Relationship Id="rId14" Type="http://schemas.openxmlformats.org/officeDocument/2006/relationships/tags" Target="../tags/tag377.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4.xml"/></Relationships>
</file>

<file path=ppt/slides/_rels/slide31.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3" Type="http://schemas.openxmlformats.org/officeDocument/2006/relationships/notesSlide" Target="../notesSlides/notesSlide10.xml"/><Relationship Id="rId22" Type="http://schemas.openxmlformats.org/officeDocument/2006/relationships/slideLayout" Target="../slideLayouts/slideLayout13.xml"/><Relationship Id="rId21" Type="http://schemas.openxmlformats.org/officeDocument/2006/relationships/tags" Target="../tags/tag411.xml"/><Relationship Id="rId20" Type="http://schemas.openxmlformats.org/officeDocument/2006/relationships/tags" Target="../tags/tag410.xml"/><Relationship Id="rId2" Type="http://schemas.openxmlformats.org/officeDocument/2006/relationships/tags" Target="../tags/tag392.xml"/><Relationship Id="rId19" Type="http://schemas.openxmlformats.org/officeDocument/2006/relationships/tags" Target="../tags/tag409.xml"/><Relationship Id="rId18" Type="http://schemas.openxmlformats.org/officeDocument/2006/relationships/tags" Target="../tags/tag408.xml"/><Relationship Id="rId17" Type="http://schemas.openxmlformats.org/officeDocument/2006/relationships/tags" Target="../tags/tag407.xml"/><Relationship Id="rId16" Type="http://schemas.openxmlformats.org/officeDocument/2006/relationships/tags" Target="../tags/tag406.xml"/><Relationship Id="rId15" Type="http://schemas.openxmlformats.org/officeDocument/2006/relationships/tags" Target="../tags/tag405.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tags" Target="../tags/tag391.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8.xml"/><Relationship Id="rId2" Type="http://schemas.openxmlformats.org/officeDocument/2006/relationships/tags" Target="../tags/tag413.xml"/><Relationship Id="rId1" Type="http://schemas.openxmlformats.org/officeDocument/2006/relationships/tags" Target="../tags/tag41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8.xml"/><Relationship Id="rId2" Type="http://schemas.openxmlformats.org/officeDocument/2006/relationships/tags" Target="../tags/tag415.xml"/><Relationship Id="rId1" Type="http://schemas.openxmlformats.org/officeDocument/2006/relationships/tags" Target="../tags/tag414.xml"/></Relationships>
</file>

<file path=ppt/slides/_rels/slide34.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2" Type="http://schemas.openxmlformats.org/officeDocument/2006/relationships/notesSlide" Target="../notesSlides/notesSlide13.xml"/><Relationship Id="rId11" Type="http://schemas.openxmlformats.org/officeDocument/2006/relationships/slideLayout" Target="../slideLayouts/slideLayout18.xml"/><Relationship Id="rId10" Type="http://schemas.openxmlformats.org/officeDocument/2006/relationships/tags" Target="../tags/tag425.xml"/><Relationship Id="rId1" Type="http://schemas.openxmlformats.org/officeDocument/2006/relationships/tags" Target="../tags/tag4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tags" Target="../tags/tag430.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8.xml"/><Relationship Id="rId2" Type="http://schemas.openxmlformats.org/officeDocument/2006/relationships/tags" Target="../tags/tag432.xml"/><Relationship Id="rId1" Type="http://schemas.openxmlformats.org/officeDocument/2006/relationships/tags" Target="../tags/tag431.xml"/></Relationships>
</file>

<file path=ppt/slides/_rels/slide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19.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40.xml.rels><?xml version="1.0" encoding="UTF-8" standalone="yes"?>
<Relationships xmlns="http://schemas.openxmlformats.org/package/2006/relationships"><Relationship Id="rId9" Type="http://schemas.openxmlformats.org/officeDocument/2006/relationships/tags" Target="../tags/tag441.xml"/><Relationship Id="rId8" Type="http://schemas.openxmlformats.org/officeDocument/2006/relationships/tags" Target="../tags/tag440.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notesSlide" Target="../notesSlides/notesSlide16.xml"/><Relationship Id="rId12" Type="http://schemas.openxmlformats.org/officeDocument/2006/relationships/slideLayout" Target="../slideLayouts/slideLayout19.xml"/><Relationship Id="rId11" Type="http://schemas.openxmlformats.org/officeDocument/2006/relationships/tags" Target="../tags/tag443.xml"/><Relationship Id="rId10" Type="http://schemas.openxmlformats.org/officeDocument/2006/relationships/tags" Target="../tags/tag442.xml"/><Relationship Id="rId1" Type="http://schemas.openxmlformats.org/officeDocument/2006/relationships/tags" Target="../tags/tag433.xml"/></Relationships>
</file>

<file path=ppt/slides/_rels/slide41.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2" Type="http://schemas.openxmlformats.org/officeDocument/2006/relationships/notesSlide" Target="../notesSlides/notesSlide17.xml"/><Relationship Id="rId21" Type="http://schemas.openxmlformats.org/officeDocument/2006/relationships/slideLayout" Target="../slideLayouts/slideLayout18.xml"/><Relationship Id="rId20" Type="http://schemas.openxmlformats.org/officeDocument/2006/relationships/tags" Target="../tags/tag463.xml"/><Relationship Id="rId2" Type="http://schemas.openxmlformats.org/officeDocument/2006/relationships/tags" Target="../tags/tag445.xml"/><Relationship Id="rId19" Type="http://schemas.openxmlformats.org/officeDocument/2006/relationships/tags" Target="../tags/tag462.xml"/><Relationship Id="rId18" Type="http://schemas.openxmlformats.org/officeDocument/2006/relationships/tags" Target="../tags/tag461.xml"/><Relationship Id="rId17" Type="http://schemas.openxmlformats.org/officeDocument/2006/relationships/tags" Target="../tags/tag460.xml"/><Relationship Id="rId16" Type="http://schemas.openxmlformats.org/officeDocument/2006/relationships/tags" Target="../tags/tag459.xml"/><Relationship Id="rId15" Type="http://schemas.openxmlformats.org/officeDocument/2006/relationships/tags" Target="../tags/tag45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4.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43.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5" Type="http://schemas.openxmlformats.org/officeDocument/2006/relationships/slideLayout" Target="../slideLayouts/slideLayout19.xml"/><Relationship Id="rId14" Type="http://schemas.openxmlformats.org/officeDocument/2006/relationships/tags" Target="../tags/tag480.xml"/><Relationship Id="rId13" Type="http://schemas.openxmlformats.org/officeDocument/2006/relationships/tags" Target="../tags/tag479.xml"/><Relationship Id="rId12" Type="http://schemas.openxmlformats.org/officeDocument/2006/relationships/tags" Target="../tags/tag478.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44.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6" Type="http://schemas.openxmlformats.org/officeDocument/2006/relationships/notesSlide" Target="../notesSlides/notesSlide18.xml"/><Relationship Id="rId15" Type="http://schemas.openxmlformats.org/officeDocument/2006/relationships/slideLayout" Target="../slideLayouts/slideLayout18.xml"/><Relationship Id="rId14" Type="http://schemas.openxmlformats.org/officeDocument/2006/relationships/tags" Target="../tags/tag492.xml"/><Relationship Id="rId13" Type="http://schemas.openxmlformats.org/officeDocument/2006/relationships/image" Target="../media/image21.png"/><Relationship Id="rId12" Type="http://schemas.openxmlformats.org/officeDocument/2006/relationships/tags" Target="../tags/tag491.xml"/><Relationship Id="rId11" Type="http://schemas.openxmlformats.org/officeDocument/2006/relationships/image" Target="../media/image20.png"/><Relationship Id="rId10" Type="http://schemas.openxmlformats.org/officeDocument/2006/relationships/tags" Target="../tags/tag490.xml"/><Relationship Id="rId1" Type="http://schemas.openxmlformats.org/officeDocument/2006/relationships/tags" Target="../tags/tag481.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95.xml"/><Relationship Id="rId3" Type="http://schemas.openxmlformats.org/officeDocument/2006/relationships/image" Target="../media/image29.png"/><Relationship Id="rId2" Type="http://schemas.openxmlformats.org/officeDocument/2006/relationships/tags" Target="../tags/tag494.xml"/><Relationship Id="rId1" Type="http://schemas.openxmlformats.org/officeDocument/2006/relationships/tags" Target="../tags/tag493.xml"/></Relationships>
</file>

<file path=ppt/slides/_rels/slide46.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tags" Target="../tags/tag498.xml"/><Relationship Id="rId21" Type="http://schemas.openxmlformats.org/officeDocument/2006/relationships/slideLayout" Target="../slideLayouts/slideLayout13.xml"/><Relationship Id="rId20" Type="http://schemas.openxmlformats.org/officeDocument/2006/relationships/tags" Target="../tags/tag511.xml"/><Relationship Id="rId2" Type="http://schemas.openxmlformats.org/officeDocument/2006/relationships/tags" Target="../tags/tag497.xml"/><Relationship Id="rId19" Type="http://schemas.openxmlformats.org/officeDocument/2006/relationships/image" Target="../media/image33.svg"/><Relationship Id="rId18" Type="http://schemas.openxmlformats.org/officeDocument/2006/relationships/image" Target="../media/image32.png"/><Relationship Id="rId17" Type="http://schemas.openxmlformats.org/officeDocument/2006/relationships/tags" Target="../tags/tag510.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509.xml"/><Relationship Id="rId13" Type="http://schemas.openxmlformats.org/officeDocument/2006/relationships/tags" Target="../tags/tag508.xml"/><Relationship Id="rId12" Type="http://schemas.openxmlformats.org/officeDocument/2006/relationships/tags" Target="../tags/tag507.xml"/><Relationship Id="rId11" Type="http://schemas.openxmlformats.org/officeDocument/2006/relationships/tags" Target="../tags/tag506.xml"/><Relationship Id="rId10" Type="http://schemas.openxmlformats.org/officeDocument/2006/relationships/tags" Target="../tags/tag505.xml"/><Relationship Id="rId1" Type="http://schemas.openxmlformats.org/officeDocument/2006/relationships/tags" Target="../tags/tag496.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513.xml"/><Relationship Id="rId2" Type="http://schemas.openxmlformats.org/officeDocument/2006/relationships/image" Target="../media/image34.png"/><Relationship Id="rId1" Type="http://schemas.openxmlformats.org/officeDocument/2006/relationships/tags" Target="../tags/tag5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notesSlide" Target="../notesSlides/notesSlide1.xml"/><Relationship Id="rId17" Type="http://schemas.openxmlformats.org/officeDocument/2006/relationships/slideLayout" Target="../slideLayouts/slideLayout18.xml"/><Relationship Id="rId16" Type="http://schemas.openxmlformats.org/officeDocument/2006/relationships/tags" Target="../tags/tag188.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187.xml"/><Relationship Id="rId12" Type="http://schemas.openxmlformats.org/officeDocument/2006/relationships/image" Target="../media/image8.svg"/><Relationship Id="rId11" Type="http://schemas.openxmlformats.org/officeDocument/2006/relationships/image" Target="../media/image7.png"/><Relationship Id="rId10" Type="http://schemas.openxmlformats.org/officeDocument/2006/relationships/tags" Target="../tags/tag186.xml"/><Relationship Id="rId1" Type="http://schemas.openxmlformats.org/officeDocument/2006/relationships/tags" Target="../tags/tag17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14.xml"/></Relationships>
</file>

<file path=ppt/slides/_rels/slide51.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tags" Target="../tags/tag521.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3" Type="http://schemas.openxmlformats.org/officeDocument/2006/relationships/notesSlide" Target="../notesSlides/notesSlide19.xml"/><Relationship Id="rId12" Type="http://schemas.openxmlformats.org/officeDocument/2006/relationships/slideLayout" Target="../slideLayouts/slideLayout19.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tags" Target="../tags/tag515.xml"/></Relationships>
</file>

<file path=ppt/slides/_rels/slide52.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2" Type="http://schemas.openxmlformats.org/officeDocument/2006/relationships/notesSlide" Target="../notesSlides/notesSlide20.xml"/><Relationship Id="rId21" Type="http://schemas.openxmlformats.org/officeDocument/2006/relationships/slideLayout" Target="../slideLayouts/slideLayout18.xml"/><Relationship Id="rId20" Type="http://schemas.openxmlformats.org/officeDocument/2006/relationships/tags" Target="../tags/tag545.xml"/><Relationship Id="rId2" Type="http://schemas.openxmlformats.org/officeDocument/2006/relationships/tags" Target="../tags/tag527.xml"/><Relationship Id="rId19" Type="http://schemas.openxmlformats.org/officeDocument/2006/relationships/tags" Target="../tags/tag544.xml"/><Relationship Id="rId18" Type="http://schemas.openxmlformats.org/officeDocument/2006/relationships/tags" Target="../tags/tag543.xml"/><Relationship Id="rId17" Type="http://schemas.openxmlformats.org/officeDocument/2006/relationships/tags" Target="../tags/tag542.xml"/><Relationship Id="rId16" Type="http://schemas.openxmlformats.org/officeDocument/2006/relationships/tags" Target="../tags/tag541.xml"/><Relationship Id="rId15" Type="http://schemas.openxmlformats.org/officeDocument/2006/relationships/tags" Target="../tags/tag540.xml"/><Relationship Id="rId14" Type="http://schemas.openxmlformats.org/officeDocument/2006/relationships/tags" Target="../tags/tag539.xml"/><Relationship Id="rId13" Type="http://schemas.openxmlformats.org/officeDocument/2006/relationships/tags" Target="../tags/tag538.xml"/><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6.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2.xml"/><Relationship Id="rId2" Type="http://schemas.openxmlformats.org/officeDocument/2006/relationships/tags" Target="../tags/tag547.xml"/><Relationship Id="rId1" Type="http://schemas.openxmlformats.org/officeDocument/2006/relationships/tags" Target="../tags/tag546.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tags" Target="../tags/tag548.xml"/></Relationships>
</file>

<file path=ppt/slides/_rels/slide55.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5" Type="http://schemas.openxmlformats.org/officeDocument/2006/relationships/slideLayout" Target="../slideLayouts/slideLayout19.xml"/><Relationship Id="rId14" Type="http://schemas.openxmlformats.org/officeDocument/2006/relationships/tags" Target="../tags/tag564.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tags" Target="../tags/tag551.xml"/></Relationships>
</file>

<file path=ppt/slides/_rels/slide56.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6" Type="http://schemas.openxmlformats.org/officeDocument/2006/relationships/notesSlide" Target="../notesSlides/notesSlide22.xml"/><Relationship Id="rId15" Type="http://schemas.openxmlformats.org/officeDocument/2006/relationships/slideLayout" Target="../slideLayouts/slideLayout18.xml"/><Relationship Id="rId14" Type="http://schemas.openxmlformats.org/officeDocument/2006/relationships/tags" Target="../tags/tag576.xml"/><Relationship Id="rId13" Type="http://schemas.openxmlformats.org/officeDocument/2006/relationships/image" Target="../media/image21.png"/><Relationship Id="rId12" Type="http://schemas.openxmlformats.org/officeDocument/2006/relationships/tags" Target="../tags/tag575.xml"/><Relationship Id="rId11" Type="http://schemas.openxmlformats.org/officeDocument/2006/relationships/image" Target="../media/image20.png"/><Relationship Id="rId10" Type="http://schemas.openxmlformats.org/officeDocument/2006/relationships/tags" Target="../tags/tag574.xml"/><Relationship Id="rId1" Type="http://schemas.openxmlformats.org/officeDocument/2006/relationships/tags" Target="../tags/tag565.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79.xml"/><Relationship Id="rId3" Type="http://schemas.openxmlformats.org/officeDocument/2006/relationships/image" Target="../media/image29.png"/><Relationship Id="rId2" Type="http://schemas.openxmlformats.org/officeDocument/2006/relationships/tags" Target="../tags/tag578.xml"/><Relationship Id="rId1" Type="http://schemas.openxmlformats.org/officeDocument/2006/relationships/tags" Target="../tags/tag577.xml"/></Relationships>
</file>

<file path=ppt/slides/_rels/slide58.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image" Target="../media/image14.png"/><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image" Target="../media/image29.png"/><Relationship Id="rId19" Type="http://schemas.openxmlformats.org/officeDocument/2006/relationships/slideLayout" Target="../slideLayouts/slideLayout13.xml"/><Relationship Id="rId18" Type="http://schemas.openxmlformats.org/officeDocument/2006/relationships/tags" Target="../tags/tag593.xml"/><Relationship Id="rId17" Type="http://schemas.openxmlformats.org/officeDocument/2006/relationships/tags" Target="../tags/tag592.xml"/><Relationship Id="rId16" Type="http://schemas.openxmlformats.org/officeDocument/2006/relationships/tags" Target="../tags/tag591.xml"/><Relationship Id="rId15" Type="http://schemas.openxmlformats.org/officeDocument/2006/relationships/tags" Target="../tags/tag590.xml"/><Relationship Id="rId14" Type="http://schemas.openxmlformats.org/officeDocument/2006/relationships/image" Target="../media/image16.png"/><Relationship Id="rId13" Type="http://schemas.openxmlformats.org/officeDocument/2006/relationships/tags" Target="../tags/tag589.xml"/><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image" Target="../media/image12.png"/><Relationship Id="rId1" Type="http://schemas.openxmlformats.org/officeDocument/2006/relationships/tags" Target="../tags/tag580.xml"/></Relationships>
</file>

<file path=ppt/slides/_rels/slide59.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5" Type="http://schemas.openxmlformats.org/officeDocument/2006/relationships/slideLayout" Target="../slideLayouts/slideLayout13.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4.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92.xml"/><Relationship Id="rId4" Type="http://schemas.openxmlformats.org/officeDocument/2006/relationships/image" Target="../media/image11.png"/><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60.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image" Target="../media/image35.svg"/><Relationship Id="rId7" Type="http://schemas.openxmlformats.org/officeDocument/2006/relationships/image" Target="../media/image32.png"/><Relationship Id="rId6" Type="http://schemas.openxmlformats.org/officeDocument/2006/relationships/tags" Target="../tags/tag613.xml"/><Relationship Id="rId5" Type="http://schemas.openxmlformats.org/officeDocument/2006/relationships/tags" Target="../tags/tag612.xml"/><Relationship Id="rId4" Type="http://schemas.openxmlformats.org/officeDocument/2006/relationships/tags" Target="../tags/tag611.xml"/><Relationship Id="rId3" Type="http://schemas.openxmlformats.org/officeDocument/2006/relationships/tags" Target="../tags/tag610.xml"/><Relationship Id="rId29" Type="http://schemas.openxmlformats.org/officeDocument/2006/relationships/slideLayout" Target="../slideLayouts/slideLayout13.xml"/><Relationship Id="rId28" Type="http://schemas.openxmlformats.org/officeDocument/2006/relationships/tags" Target="../tags/tag629.xml"/><Relationship Id="rId27" Type="http://schemas.openxmlformats.org/officeDocument/2006/relationships/tags" Target="../tags/tag628.xml"/><Relationship Id="rId26" Type="http://schemas.openxmlformats.org/officeDocument/2006/relationships/tags" Target="../tags/tag627.xml"/><Relationship Id="rId25" Type="http://schemas.openxmlformats.org/officeDocument/2006/relationships/tags" Target="../tags/tag626.xml"/><Relationship Id="rId24" Type="http://schemas.openxmlformats.org/officeDocument/2006/relationships/tags" Target="../tags/tag625.xml"/><Relationship Id="rId23" Type="http://schemas.openxmlformats.org/officeDocument/2006/relationships/tags" Target="../tags/tag624.xml"/><Relationship Id="rId22" Type="http://schemas.openxmlformats.org/officeDocument/2006/relationships/image" Target="../media/image38.svg"/><Relationship Id="rId21" Type="http://schemas.openxmlformats.org/officeDocument/2006/relationships/image" Target="../media/image37.png"/><Relationship Id="rId20" Type="http://schemas.openxmlformats.org/officeDocument/2006/relationships/tags" Target="../tags/tag623.xml"/><Relationship Id="rId2" Type="http://schemas.openxmlformats.org/officeDocument/2006/relationships/tags" Target="../tags/tag609.xml"/><Relationship Id="rId19" Type="http://schemas.openxmlformats.org/officeDocument/2006/relationships/tags" Target="../tags/tag622.xml"/><Relationship Id="rId18" Type="http://schemas.openxmlformats.org/officeDocument/2006/relationships/tags" Target="../tags/tag621.xml"/><Relationship Id="rId17" Type="http://schemas.openxmlformats.org/officeDocument/2006/relationships/tags" Target="../tags/tag620.xml"/><Relationship Id="rId16" Type="http://schemas.openxmlformats.org/officeDocument/2006/relationships/tags" Target="../tags/tag619.xml"/><Relationship Id="rId15" Type="http://schemas.openxmlformats.org/officeDocument/2006/relationships/image" Target="../media/image36.svg"/><Relationship Id="rId14" Type="http://schemas.openxmlformats.org/officeDocument/2006/relationships/image" Target="../media/image30.png"/><Relationship Id="rId13" Type="http://schemas.openxmlformats.org/officeDocument/2006/relationships/tags" Target="../tags/tag618.xml"/><Relationship Id="rId12" Type="http://schemas.openxmlformats.org/officeDocument/2006/relationships/tags" Target="../tags/tag617.xml"/><Relationship Id="rId11" Type="http://schemas.openxmlformats.org/officeDocument/2006/relationships/tags" Target="../tags/tag616.xml"/><Relationship Id="rId10" Type="http://schemas.openxmlformats.org/officeDocument/2006/relationships/tags" Target="../tags/tag615.xml"/><Relationship Id="rId1" Type="http://schemas.openxmlformats.org/officeDocument/2006/relationships/tags" Target="../tags/tag608.xml"/></Relationships>
</file>

<file path=ppt/slides/_rels/slide61.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1" Type="http://schemas.openxmlformats.org/officeDocument/2006/relationships/slideLayout" Target="../slideLayouts/slideLayout13.xml"/><Relationship Id="rId20" Type="http://schemas.openxmlformats.org/officeDocument/2006/relationships/tags" Target="../tags/tag645.xml"/><Relationship Id="rId2" Type="http://schemas.openxmlformats.org/officeDocument/2006/relationships/tags" Target="../tags/tag631.xml"/><Relationship Id="rId19" Type="http://schemas.openxmlformats.org/officeDocument/2006/relationships/image" Target="../media/image33.svg"/><Relationship Id="rId18" Type="http://schemas.openxmlformats.org/officeDocument/2006/relationships/image" Target="../media/image32.png"/><Relationship Id="rId17" Type="http://schemas.openxmlformats.org/officeDocument/2006/relationships/tags" Target="../tags/tag644.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643.xml"/><Relationship Id="rId13" Type="http://schemas.openxmlformats.org/officeDocument/2006/relationships/tags" Target="../tags/tag642.xml"/><Relationship Id="rId12" Type="http://schemas.openxmlformats.org/officeDocument/2006/relationships/tags" Target="../tags/tag641.xml"/><Relationship Id="rId11" Type="http://schemas.openxmlformats.org/officeDocument/2006/relationships/tags" Target="../tags/tag640.xml"/><Relationship Id="rId10" Type="http://schemas.openxmlformats.org/officeDocument/2006/relationships/tags" Target="../tags/tag639.xml"/><Relationship Id="rId1" Type="http://schemas.openxmlformats.org/officeDocument/2006/relationships/tags" Target="../tags/tag630.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47.xml"/><Relationship Id="rId1" Type="http://schemas.openxmlformats.org/officeDocument/2006/relationships/tags" Target="../tags/tag646.xml"/></Relationships>
</file>

<file path=ppt/slides/_rels/slide63.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12.png"/><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1" Type="http://schemas.openxmlformats.org/officeDocument/2006/relationships/slideLayout" Target="../slideLayouts/slideLayout13.xml"/><Relationship Id="rId20" Type="http://schemas.openxmlformats.org/officeDocument/2006/relationships/tags" Target="../tags/tag664.xml"/><Relationship Id="rId2" Type="http://schemas.openxmlformats.org/officeDocument/2006/relationships/tags" Target="../tags/tag649.xml"/><Relationship Id="rId19" Type="http://schemas.openxmlformats.org/officeDocument/2006/relationships/image" Target="../media/image16.png"/><Relationship Id="rId18" Type="http://schemas.openxmlformats.org/officeDocument/2006/relationships/tags" Target="../tags/tag663.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image" Target="../media/image14.png"/><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tags" Target="../tags/tag648.xml"/></Relationships>
</file>

<file path=ppt/slides/_rels/slide64.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image" Target="../media/image12.png"/><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tags" Target="../tags/tag668.xml"/><Relationship Id="rId3" Type="http://schemas.openxmlformats.org/officeDocument/2006/relationships/tags" Target="../tags/tag667.xml"/><Relationship Id="rId21" Type="http://schemas.openxmlformats.org/officeDocument/2006/relationships/slideLayout" Target="../slideLayouts/slideLayout13.xml"/><Relationship Id="rId20" Type="http://schemas.openxmlformats.org/officeDocument/2006/relationships/tags" Target="../tags/tag681.xml"/><Relationship Id="rId2" Type="http://schemas.openxmlformats.org/officeDocument/2006/relationships/tags" Target="../tags/tag666.xml"/><Relationship Id="rId19" Type="http://schemas.openxmlformats.org/officeDocument/2006/relationships/image" Target="../media/image14.png"/><Relationship Id="rId18" Type="http://schemas.openxmlformats.org/officeDocument/2006/relationships/tags" Target="../tags/tag680.xml"/><Relationship Id="rId17" Type="http://schemas.openxmlformats.org/officeDocument/2006/relationships/tags" Target="../tags/tag679.xml"/><Relationship Id="rId16" Type="http://schemas.openxmlformats.org/officeDocument/2006/relationships/tags" Target="../tags/tag678.xml"/><Relationship Id="rId15" Type="http://schemas.openxmlformats.org/officeDocument/2006/relationships/tags" Target="../tags/tag677.xml"/><Relationship Id="rId14" Type="http://schemas.openxmlformats.org/officeDocument/2006/relationships/tags" Target="../tags/tag676.xml"/><Relationship Id="rId13" Type="http://schemas.openxmlformats.org/officeDocument/2006/relationships/image" Target="../media/image16.png"/><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tags" Target="../tags/tag665.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83.xml"/><Relationship Id="rId1" Type="http://schemas.openxmlformats.org/officeDocument/2006/relationships/tags" Target="../tags/tag68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3" Type="http://schemas.openxmlformats.org/officeDocument/2006/relationships/notesSlide" Target="../notesSlides/notesSlide23.xml"/><Relationship Id="rId12" Type="http://schemas.openxmlformats.org/officeDocument/2006/relationships/slideLayout" Target="../slideLayouts/slideLayout19.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70.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2" Type="http://schemas.openxmlformats.org/officeDocument/2006/relationships/notesSlide" Target="../notesSlides/notesSlide24.xml"/><Relationship Id="rId21" Type="http://schemas.openxmlformats.org/officeDocument/2006/relationships/slideLayout" Target="../slideLayouts/slideLayout18.xml"/><Relationship Id="rId20" Type="http://schemas.openxmlformats.org/officeDocument/2006/relationships/tags" Target="../tags/tag714.xml"/><Relationship Id="rId2" Type="http://schemas.openxmlformats.org/officeDocument/2006/relationships/tags" Target="../tags/tag696.xml"/><Relationship Id="rId19" Type="http://schemas.openxmlformats.org/officeDocument/2006/relationships/tags" Target="../tags/tag713.xml"/><Relationship Id="rId18" Type="http://schemas.openxmlformats.org/officeDocument/2006/relationships/tags" Target="../tags/tag712.xml"/><Relationship Id="rId17" Type="http://schemas.openxmlformats.org/officeDocument/2006/relationships/tags" Target="../tags/tag711.xml"/><Relationship Id="rId16" Type="http://schemas.openxmlformats.org/officeDocument/2006/relationships/tags" Target="../tags/tag710.xml"/><Relationship Id="rId15" Type="http://schemas.openxmlformats.org/officeDocument/2006/relationships/tags" Target="../tags/tag709.xml"/><Relationship Id="rId14" Type="http://schemas.openxmlformats.org/officeDocument/2006/relationships/tags" Target="../tags/tag708.xml"/><Relationship Id="rId13" Type="http://schemas.openxmlformats.org/officeDocument/2006/relationships/tags" Target="../tags/tag707.xml"/><Relationship Id="rId12" Type="http://schemas.openxmlformats.org/officeDocument/2006/relationships/tags" Target="../tags/tag706.xml"/><Relationship Id="rId11" Type="http://schemas.openxmlformats.org/officeDocument/2006/relationships/tags" Target="../tags/tag705.xml"/><Relationship Id="rId10" Type="http://schemas.openxmlformats.org/officeDocument/2006/relationships/tags" Target="../tags/tag704.xml"/><Relationship Id="rId1" Type="http://schemas.openxmlformats.org/officeDocument/2006/relationships/tags" Target="../tags/tag695.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2.xml"/><Relationship Id="rId2" Type="http://schemas.openxmlformats.org/officeDocument/2006/relationships/tags" Target="../tags/tag716.xml"/><Relationship Id="rId1" Type="http://schemas.openxmlformats.org/officeDocument/2006/relationships/tags" Target="../tags/tag715.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719.xml"/><Relationship Id="rId2" Type="http://schemas.openxmlformats.org/officeDocument/2006/relationships/tags" Target="../tags/tag718.xml"/><Relationship Id="rId1" Type="http://schemas.openxmlformats.org/officeDocument/2006/relationships/tags" Target="../tags/tag717.xml"/></Relationships>
</file>

<file path=ppt/slides/_rels/slide73.xml.rels><?xml version="1.0" encoding="UTF-8" standalone="yes"?>
<Relationships xmlns="http://schemas.openxmlformats.org/package/2006/relationships"><Relationship Id="rId9" Type="http://schemas.openxmlformats.org/officeDocument/2006/relationships/tags" Target="../tags/tag728.xml"/><Relationship Id="rId8" Type="http://schemas.openxmlformats.org/officeDocument/2006/relationships/tags" Target="../tags/tag727.xml"/><Relationship Id="rId7" Type="http://schemas.openxmlformats.org/officeDocument/2006/relationships/tags" Target="../tags/tag726.xml"/><Relationship Id="rId6" Type="http://schemas.openxmlformats.org/officeDocument/2006/relationships/tags" Target="../tags/tag725.xml"/><Relationship Id="rId5" Type="http://schemas.openxmlformats.org/officeDocument/2006/relationships/tags" Target="../tags/tag724.xml"/><Relationship Id="rId4" Type="http://schemas.openxmlformats.org/officeDocument/2006/relationships/tags" Target="../tags/tag723.xml"/><Relationship Id="rId3" Type="http://schemas.openxmlformats.org/officeDocument/2006/relationships/tags" Target="../tags/tag722.xml"/><Relationship Id="rId2" Type="http://schemas.openxmlformats.org/officeDocument/2006/relationships/tags" Target="../tags/tag721.xml"/><Relationship Id="rId15" Type="http://schemas.openxmlformats.org/officeDocument/2006/relationships/slideLayout" Target="../slideLayouts/slideLayout19.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tags" Target="../tags/tag720.xml"/></Relationships>
</file>

<file path=ppt/slides/_rels/slide74.xml.rels><?xml version="1.0" encoding="UTF-8" standalone="yes"?>
<Relationships xmlns="http://schemas.openxmlformats.org/package/2006/relationships"><Relationship Id="rId9" Type="http://schemas.openxmlformats.org/officeDocument/2006/relationships/tags" Target="../tags/tag742.xml"/><Relationship Id="rId8" Type="http://schemas.openxmlformats.org/officeDocument/2006/relationships/tags" Target="../tags/tag741.xml"/><Relationship Id="rId7" Type="http://schemas.openxmlformats.org/officeDocument/2006/relationships/tags" Target="../tags/tag740.xml"/><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tags" Target="../tags/tag735.xml"/><Relationship Id="rId16" Type="http://schemas.openxmlformats.org/officeDocument/2006/relationships/notesSlide" Target="../notesSlides/notesSlide26.xml"/><Relationship Id="rId15" Type="http://schemas.openxmlformats.org/officeDocument/2006/relationships/slideLayout" Target="../slideLayouts/slideLayout18.xml"/><Relationship Id="rId14" Type="http://schemas.openxmlformats.org/officeDocument/2006/relationships/tags" Target="../tags/tag745.xml"/><Relationship Id="rId13" Type="http://schemas.openxmlformats.org/officeDocument/2006/relationships/image" Target="../media/image21.png"/><Relationship Id="rId12" Type="http://schemas.openxmlformats.org/officeDocument/2006/relationships/tags" Target="../tags/tag744.xml"/><Relationship Id="rId11" Type="http://schemas.openxmlformats.org/officeDocument/2006/relationships/image" Target="../media/image20.png"/><Relationship Id="rId10" Type="http://schemas.openxmlformats.org/officeDocument/2006/relationships/tags" Target="../tags/tag743.xml"/><Relationship Id="rId1" Type="http://schemas.openxmlformats.org/officeDocument/2006/relationships/tags" Target="../tags/tag734.xml"/></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748.xml"/><Relationship Id="rId3" Type="http://schemas.openxmlformats.org/officeDocument/2006/relationships/image" Target="../media/image29.png"/><Relationship Id="rId2" Type="http://schemas.openxmlformats.org/officeDocument/2006/relationships/tags" Target="../tags/tag747.xml"/><Relationship Id="rId1" Type="http://schemas.openxmlformats.org/officeDocument/2006/relationships/tags" Target="../tags/tag746.xml"/></Relationships>
</file>

<file path=ppt/slides/_rels/slide76.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image" Target="../media/image14.png"/><Relationship Id="rId5" Type="http://schemas.openxmlformats.org/officeDocument/2006/relationships/tags" Target="../tags/tag752.xml"/><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image" Target="../media/image29.png"/><Relationship Id="rId19" Type="http://schemas.openxmlformats.org/officeDocument/2006/relationships/slideLayout" Target="../slideLayouts/slideLayout13.xml"/><Relationship Id="rId18" Type="http://schemas.openxmlformats.org/officeDocument/2006/relationships/tags" Target="../tags/tag762.xml"/><Relationship Id="rId17" Type="http://schemas.openxmlformats.org/officeDocument/2006/relationships/tags" Target="../tags/tag761.xml"/><Relationship Id="rId16" Type="http://schemas.openxmlformats.org/officeDocument/2006/relationships/tags" Target="../tags/tag760.xml"/><Relationship Id="rId15" Type="http://schemas.openxmlformats.org/officeDocument/2006/relationships/tags" Target="../tags/tag759.xml"/><Relationship Id="rId14" Type="http://schemas.openxmlformats.org/officeDocument/2006/relationships/image" Target="../media/image16.png"/><Relationship Id="rId13" Type="http://schemas.openxmlformats.org/officeDocument/2006/relationships/tags" Target="../tags/tag758.xml"/><Relationship Id="rId12" Type="http://schemas.openxmlformats.org/officeDocument/2006/relationships/tags" Target="../tags/tag757.xml"/><Relationship Id="rId11" Type="http://schemas.openxmlformats.org/officeDocument/2006/relationships/tags" Target="../tags/tag756.xml"/><Relationship Id="rId10" Type="http://schemas.openxmlformats.org/officeDocument/2006/relationships/image" Target="../media/image12.png"/><Relationship Id="rId1" Type="http://schemas.openxmlformats.org/officeDocument/2006/relationships/tags" Target="../tags/tag749.xml"/></Relationships>
</file>

<file path=ppt/slides/_rels/slide77.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tags" Target="../tags/tag770.xml"/><Relationship Id="rId7" Type="http://schemas.openxmlformats.org/officeDocument/2006/relationships/tags" Target="../tags/tag769.xml"/><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tags" Target="../tags/tag766.xml"/><Relationship Id="rId3" Type="http://schemas.openxmlformats.org/officeDocument/2006/relationships/tags" Target="../tags/tag765.xml"/><Relationship Id="rId22" Type="http://schemas.openxmlformats.org/officeDocument/2006/relationships/slideLayout" Target="../slideLayouts/slideLayout13.xml"/><Relationship Id="rId21" Type="http://schemas.openxmlformats.org/officeDocument/2006/relationships/tags" Target="../tags/tag783.xml"/><Relationship Id="rId20" Type="http://schemas.openxmlformats.org/officeDocument/2006/relationships/tags" Target="../tags/tag782.xml"/><Relationship Id="rId2" Type="http://schemas.openxmlformats.org/officeDocument/2006/relationships/tags" Target="../tags/tag764.xml"/><Relationship Id="rId19" Type="http://schemas.openxmlformats.org/officeDocument/2006/relationships/tags" Target="../tags/tag781.xml"/><Relationship Id="rId18" Type="http://schemas.openxmlformats.org/officeDocument/2006/relationships/tags" Target="../tags/tag780.xml"/><Relationship Id="rId17" Type="http://schemas.openxmlformats.org/officeDocument/2006/relationships/tags" Target="../tags/tag779.xml"/><Relationship Id="rId16" Type="http://schemas.openxmlformats.org/officeDocument/2006/relationships/tags" Target="../tags/tag778.xml"/><Relationship Id="rId15" Type="http://schemas.openxmlformats.org/officeDocument/2006/relationships/tags" Target="../tags/tag777.xml"/><Relationship Id="rId14" Type="http://schemas.openxmlformats.org/officeDocument/2006/relationships/tags" Target="../tags/tag776.xml"/><Relationship Id="rId13" Type="http://schemas.openxmlformats.org/officeDocument/2006/relationships/tags" Target="../tags/tag775.xml"/><Relationship Id="rId12" Type="http://schemas.openxmlformats.org/officeDocument/2006/relationships/tags" Target="../tags/tag774.xml"/><Relationship Id="rId11" Type="http://schemas.openxmlformats.org/officeDocument/2006/relationships/tags" Target="../tags/tag773.xml"/><Relationship Id="rId10" Type="http://schemas.openxmlformats.org/officeDocument/2006/relationships/tags" Target="../tags/tag772.xml"/><Relationship Id="rId1" Type="http://schemas.openxmlformats.org/officeDocument/2006/relationships/tags" Target="../tags/tag763.xml"/></Relationships>
</file>

<file path=ppt/slides/_rels/slide78.xml.rels><?xml version="1.0" encoding="UTF-8" standalone="yes"?>
<Relationships xmlns="http://schemas.openxmlformats.org/package/2006/relationships"><Relationship Id="rId9" Type="http://schemas.openxmlformats.org/officeDocument/2006/relationships/tags" Target="../tags/tag790.xml"/><Relationship Id="rId8" Type="http://schemas.openxmlformats.org/officeDocument/2006/relationships/image" Target="../media/image35.svg"/><Relationship Id="rId7" Type="http://schemas.openxmlformats.org/officeDocument/2006/relationships/image" Target="../media/image32.png"/><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 Id="rId3" Type="http://schemas.openxmlformats.org/officeDocument/2006/relationships/tags" Target="../tags/tag786.xml"/><Relationship Id="rId24" Type="http://schemas.openxmlformats.org/officeDocument/2006/relationships/slideLayout" Target="../slideLayouts/slideLayout13.xml"/><Relationship Id="rId23" Type="http://schemas.openxmlformats.org/officeDocument/2006/relationships/tags" Target="../tags/tag800.xml"/><Relationship Id="rId22" Type="http://schemas.openxmlformats.org/officeDocument/2006/relationships/image" Target="../media/image38.svg"/><Relationship Id="rId21" Type="http://schemas.openxmlformats.org/officeDocument/2006/relationships/image" Target="../media/image37.png"/><Relationship Id="rId20" Type="http://schemas.openxmlformats.org/officeDocument/2006/relationships/tags" Target="../tags/tag799.xml"/><Relationship Id="rId2" Type="http://schemas.openxmlformats.org/officeDocument/2006/relationships/tags" Target="../tags/tag785.xml"/><Relationship Id="rId19" Type="http://schemas.openxmlformats.org/officeDocument/2006/relationships/tags" Target="../tags/tag798.xml"/><Relationship Id="rId18" Type="http://schemas.openxmlformats.org/officeDocument/2006/relationships/tags" Target="../tags/tag797.xml"/><Relationship Id="rId17" Type="http://schemas.openxmlformats.org/officeDocument/2006/relationships/tags" Target="../tags/tag796.xml"/><Relationship Id="rId16" Type="http://schemas.openxmlformats.org/officeDocument/2006/relationships/tags" Target="../tags/tag795.xml"/><Relationship Id="rId15" Type="http://schemas.openxmlformats.org/officeDocument/2006/relationships/image" Target="../media/image36.svg"/><Relationship Id="rId14" Type="http://schemas.openxmlformats.org/officeDocument/2006/relationships/image" Target="../media/image30.png"/><Relationship Id="rId13" Type="http://schemas.openxmlformats.org/officeDocument/2006/relationships/tags" Target="../tags/tag794.xml"/><Relationship Id="rId12" Type="http://schemas.openxmlformats.org/officeDocument/2006/relationships/tags" Target="../tags/tag793.xml"/><Relationship Id="rId11" Type="http://schemas.openxmlformats.org/officeDocument/2006/relationships/tags" Target="../tags/tag792.xml"/><Relationship Id="rId10" Type="http://schemas.openxmlformats.org/officeDocument/2006/relationships/tags" Target="../tags/tag791.xml"/><Relationship Id="rId1" Type="http://schemas.openxmlformats.org/officeDocument/2006/relationships/tags" Target="../tags/tag784.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01.xml"/><Relationship Id="rId1" Type="http://schemas.openxmlformats.org/officeDocument/2006/relationships/image" Target="../media/image39.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803.xml"/><Relationship Id="rId2" Type="http://schemas.openxmlformats.org/officeDocument/2006/relationships/image" Target="../media/image40.jpeg"/><Relationship Id="rId1" Type="http://schemas.openxmlformats.org/officeDocument/2006/relationships/tags" Target="../tags/tag802.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05.xml"/><Relationship Id="rId1" Type="http://schemas.openxmlformats.org/officeDocument/2006/relationships/tags" Target="../tags/tag804.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07.xml"/><Relationship Id="rId1" Type="http://schemas.openxmlformats.org/officeDocument/2006/relationships/tags" Target="../tags/tag806.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3.xml"/><Relationship Id="rId2" Type="http://schemas.openxmlformats.org/officeDocument/2006/relationships/tags" Target="../tags/tag809.xml"/><Relationship Id="rId1" Type="http://schemas.openxmlformats.org/officeDocument/2006/relationships/tags" Target="../tags/tag808.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11.xml"/><Relationship Id="rId1" Type="http://schemas.openxmlformats.org/officeDocument/2006/relationships/tags" Target="../tags/tag810.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13.xml"/><Relationship Id="rId1" Type="http://schemas.openxmlformats.org/officeDocument/2006/relationships/tags" Target="../tags/tag812.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15.xml"/><Relationship Id="rId1" Type="http://schemas.openxmlformats.org/officeDocument/2006/relationships/tags" Target="../tags/tag814.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17.xml"/><Relationship Id="rId1" Type="http://schemas.openxmlformats.org/officeDocument/2006/relationships/tags" Target="../tags/tag81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9" Type="http://schemas.openxmlformats.org/officeDocument/2006/relationships/tags" Target="../tags/tag826.xml"/><Relationship Id="rId8" Type="http://schemas.openxmlformats.org/officeDocument/2006/relationships/tags" Target="../tags/tag825.xml"/><Relationship Id="rId7" Type="http://schemas.openxmlformats.org/officeDocument/2006/relationships/tags" Target="../tags/tag824.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 Type="http://schemas.openxmlformats.org/officeDocument/2006/relationships/tags" Target="../tags/tag819.xml"/><Relationship Id="rId17" Type="http://schemas.openxmlformats.org/officeDocument/2006/relationships/notesSlide" Target="../notesSlides/notesSlide28.xml"/><Relationship Id="rId16" Type="http://schemas.openxmlformats.org/officeDocument/2006/relationships/slideLayout" Target="../slideLayouts/slideLayout19.xml"/><Relationship Id="rId15" Type="http://schemas.openxmlformats.org/officeDocument/2006/relationships/tags" Target="../tags/tag832.xml"/><Relationship Id="rId14" Type="http://schemas.openxmlformats.org/officeDocument/2006/relationships/tags" Target="../tags/tag831.xml"/><Relationship Id="rId13" Type="http://schemas.openxmlformats.org/officeDocument/2006/relationships/tags" Target="../tags/tag830.xml"/><Relationship Id="rId12" Type="http://schemas.openxmlformats.org/officeDocument/2006/relationships/tags" Target="../tags/tag829.xml"/><Relationship Id="rId11" Type="http://schemas.openxmlformats.org/officeDocument/2006/relationships/tags" Target="../tags/tag828.xml"/><Relationship Id="rId10" Type="http://schemas.openxmlformats.org/officeDocument/2006/relationships/tags" Target="../tags/tag827.xml"/><Relationship Id="rId1" Type="http://schemas.openxmlformats.org/officeDocument/2006/relationships/tags" Target="../tags/tag818.xml"/></Relationships>
</file>

<file path=ppt/slides/_rels/slide9.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9" Type="http://schemas.openxmlformats.org/officeDocument/2006/relationships/slideLayout" Target="../slideLayouts/slideLayout13.xml"/><Relationship Id="rId18" Type="http://schemas.openxmlformats.org/officeDocument/2006/relationships/tags" Target="../tags/tag210.xml"/><Relationship Id="rId17" Type="http://schemas.openxmlformats.org/officeDocument/2006/relationships/image" Target="../media/image17.svg"/><Relationship Id="rId16" Type="http://schemas.openxmlformats.org/officeDocument/2006/relationships/image" Target="../media/image16.png"/><Relationship Id="rId15" Type="http://schemas.openxmlformats.org/officeDocument/2006/relationships/tags" Target="../tags/tag209.xml"/><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tags" Target="../tags/tag208.xml"/><Relationship Id="rId11" Type="http://schemas.openxmlformats.org/officeDocument/2006/relationships/image" Target="../media/image13.svg"/><Relationship Id="rId10" Type="http://schemas.openxmlformats.org/officeDocument/2006/relationships/image" Target="../media/image12.png"/><Relationship Id="rId1" Type="http://schemas.openxmlformats.org/officeDocument/2006/relationships/tags" Target="../tags/tag199.xml"/></Relationships>
</file>

<file path=ppt/slides/_rels/slide90.xml.rels><?xml version="1.0" encoding="UTF-8" standalone="yes"?>
<Relationships xmlns="http://schemas.openxmlformats.org/package/2006/relationships"><Relationship Id="rId9" Type="http://schemas.openxmlformats.org/officeDocument/2006/relationships/tags" Target="../tags/tag841.xml"/><Relationship Id="rId8" Type="http://schemas.openxmlformats.org/officeDocument/2006/relationships/tags" Target="../tags/tag840.xml"/><Relationship Id="rId7" Type="http://schemas.openxmlformats.org/officeDocument/2006/relationships/tags" Target="../tags/tag839.xml"/><Relationship Id="rId6" Type="http://schemas.openxmlformats.org/officeDocument/2006/relationships/tags" Target="../tags/tag838.xml"/><Relationship Id="rId5" Type="http://schemas.openxmlformats.org/officeDocument/2006/relationships/tags" Target="../tags/tag837.xml"/><Relationship Id="rId4" Type="http://schemas.openxmlformats.org/officeDocument/2006/relationships/tags" Target="../tags/tag836.xml"/><Relationship Id="rId3" Type="http://schemas.openxmlformats.org/officeDocument/2006/relationships/tags" Target="../tags/tag835.xml"/><Relationship Id="rId22" Type="http://schemas.openxmlformats.org/officeDocument/2006/relationships/notesSlide" Target="../notesSlides/notesSlide29.xml"/><Relationship Id="rId21" Type="http://schemas.openxmlformats.org/officeDocument/2006/relationships/slideLayout" Target="../slideLayouts/slideLayout18.xml"/><Relationship Id="rId20" Type="http://schemas.openxmlformats.org/officeDocument/2006/relationships/tags" Target="../tags/tag852.xml"/><Relationship Id="rId2" Type="http://schemas.openxmlformats.org/officeDocument/2006/relationships/tags" Target="../tags/tag834.xml"/><Relationship Id="rId19" Type="http://schemas.openxmlformats.org/officeDocument/2006/relationships/tags" Target="../tags/tag851.xml"/><Relationship Id="rId18" Type="http://schemas.openxmlformats.org/officeDocument/2006/relationships/tags" Target="../tags/tag850.xml"/><Relationship Id="rId17" Type="http://schemas.openxmlformats.org/officeDocument/2006/relationships/tags" Target="../tags/tag849.xml"/><Relationship Id="rId16" Type="http://schemas.openxmlformats.org/officeDocument/2006/relationships/tags" Target="../tags/tag848.xml"/><Relationship Id="rId15" Type="http://schemas.openxmlformats.org/officeDocument/2006/relationships/tags" Target="../tags/tag847.xml"/><Relationship Id="rId14" Type="http://schemas.openxmlformats.org/officeDocument/2006/relationships/tags" Target="../tags/tag846.xml"/><Relationship Id="rId13" Type="http://schemas.openxmlformats.org/officeDocument/2006/relationships/tags" Target="../tags/tag845.xml"/><Relationship Id="rId12" Type="http://schemas.openxmlformats.org/officeDocument/2006/relationships/tags" Target="../tags/tag844.xml"/><Relationship Id="rId11" Type="http://schemas.openxmlformats.org/officeDocument/2006/relationships/tags" Target="../tags/tag843.xml"/><Relationship Id="rId10" Type="http://schemas.openxmlformats.org/officeDocument/2006/relationships/tags" Target="../tags/tag842.xml"/><Relationship Id="rId1" Type="http://schemas.openxmlformats.org/officeDocument/2006/relationships/tags" Target="../tags/tag833.xml"/></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2.xml"/><Relationship Id="rId2" Type="http://schemas.openxmlformats.org/officeDocument/2006/relationships/tags" Target="../tags/tag854.xml"/><Relationship Id="rId1" Type="http://schemas.openxmlformats.org/officeDocument/2006/relationships/tags" Target="../tags/tag853.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857.xml"/><Relationship Id="rId2" Type="http://schemas.openxmlformats.org/officeDocument/2006/relationships/tags" Target="../tags/tag856.xml"/><Relationship Id="rId1" Type="http://schemas.openxmlformats.org/officeDocument/2006/relationships/tags" Target="../tags/tag855.xml"/></Relationships>
</file>

<file path=ppt/slides/_rels/slide93.xml.rels><?xml version="1.0" encoding="UTF-8" standalone="yes"?>
<Relationships xmlns="http://schemas.openxmlformats.org/package/2006/relationships"><Relationship Id="rId9" Type="http://schemas.openxmlformats.org/officeDocument/2006/relationships/tags" Target="../tags/tag866.xml"/><Relationship Id="rId8" Type="http://schemas.openxmlformats.org/officeDocument/2006/relationships/tags" Target="../tags/tag865.xml"/><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tags" Target="../tags/tag860.xml"/><Relationship Id="rId2" Type="http://schemas.openxmlformats.org/officeDocument/2006/relationships/tags" Target="../tags/tag859.xml"/><Relationship Id="rId15" Type="http://schemas.openxmlformats.org/officeDocument/2006/relationships/slideLayout" Target="../slideLayouts/slideLayout19.xml"/><Relationship Id="rId14" Type="http://schemas.openxmlformats.org/officeDocument/2006/relationships/tags" Target="../tags/tag871.xml"/><Relationship Id="rId13" Type="http://schemas.openxmlformats.org/officeDocument/2006/relationships/tags" Target="../tags/tag870.xml"/><Relationship Id="rId12" Type="http://schemas.openxmlformats.org/officeDocument/2006/relationships/tags" Target="../tags/tag869.xml"/><Relationship Id="rId11" Type="http://schemas.openxmlformats.org/officeDocument/2006/relationships/tags" Target="../tags/tag868.xml"/><Relationship Id="rId10" Type="http://schemas.openxmlformats.org/officeDocument/2006/relationships/tags" Target="../tags/tag867.xml"/><Relationship Id="rId1" Type="http://schemas.openxmlformats.org/officeDocument/2006/relationships/tags" Target="../tags/tag858.xml"/></Relationships>
</file>

<file path=ppt/slides/_rels/slide94.xml.rels><?xml version="1.0" encoding="UTF-8" standalone="yes"?>
<Relationships xmlns="http://schemas.openxmlformats.org/package/2006/relationships"><Relationship Id="rId9" Type="http://schemas.openxmlformats.org/officeDocument/2006/relationships/tags" Target="../tags/tag880.xml"/><Relationship Id="rId8" Type="http://schemas.openxmlformats.org/officeDocument/2006/relationships/tags" Target="../tags/tag879.xml"/><Relationship Id="rId7" Type="http://schemas.openxmlformats.org/officeDocument/2006/relationships/tags" Target="../tags/tag878.xml"/><Relationship Id="rId6" Type="http://schemas.openxmlformats.org/officeDocument/2006/relationships/tags" Target="../tags/tag877.xml"/><Relationship Id="rId5" Type="http://schemas.openxmlformats.org/officeDocument/2006/relationships/tags" Target="../tags/tag876.xml"/><Relationship Id="rId4" Type="http://schemas.openxmlformats.org/officeDocument/2006/relationships/tags" Target="../tags/tag875.xml"/><Relationship Id="rId3" Type="http://schemas.openxmlformats.org/officeDocument/2006/relationships/tags" Target="../tags/tag874.xml"/><Relationship Id="rId2" Type="http://schemas.openxmlformats.org/officeDocument/2006/relationships/tags" Target="../tags/tag873.xml"/><Relationship Id="rId16" Type="http://schemas.openxmlformats.org/officeDocument/2006/relationships/notesSlide" Target="../notesSlides/notesSlide31.xml"/><Relationship Id="rId15" Type="http://schemas.openxmlformats.org/officeDocument/2006/relationships/slideLayout" Target="../slideLayouts/slideLayout18.xml"/><Relationship Id="rId14" Type="http://schemas.openxmlformats.org/officeDocument/2006/relationships/tags" Target="../tags/tag883.xml"/><Relationship Id="rId13" Type="http://schemas.openxmlformats.org/officeDocument/2006/relationships/image" Target="../media/image21.png"/><Relationship Id="rId12" Type="http://schemas.openxmlformats.org/officeDocument/2006/relationships/tags" Target="../tags/tag882.xml"/><Relationship Id="rId11" Type="http://schemas.openxmlformats.org/officeDocument/2006/relationships/image" Target="../media/image20.png"/><Relationship Id="rId10" Type="http://schemas.openxmlformats.org/officeDocument/2006/relationships/tags" Target="../tags/tag881.xml"/><Relationship Id="rId1" Type="http://schemas.openxmlformats.org/officeDocument/2006/relationships/tags" Target="../tags/tag872.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86.xml"/><Relationship Id="rId3" Type="http://schemas.openxmlformats.org/officeDocument/2006/relationships/image" Target="../media/image29.png"/><Relationship Id="rId2" Type="http://schemas.openxmlformats.org/officeDocument/2006/relationships/tags" Target="../tags/tag885.xml"/><Relationship Id="rId1" Type="http://schemas.openxmlformats.org/officeDocument/2006/relationships/tags" Target="../tags/tag884.xml"/></Relationships>
</file>

<file path=ppt/slides/_rels/slide96.xml.rels><?xml version="1.0" encoding="UTF-8" standalone="yes"?>
<Relationships xmlns="http://schemas.openxmlformats.org/package/2006/relationships"><Relationship Id="rId9" Type="http://schemas.openxmlformats.org/officeDocument/2006/relationships/tags" Target="../tags/tag893.xml"/><Relationship Id="rId8" Type="http://schemas.openxmlformats.org/officeDocument/2006/relationships/tags" Target="../tags/tag892.xml"/><Relationship Id="rId7" Type="http://schemas.openxmlformats.org/officeDocument/2006/relationships/tags" Target="../tags/tag891.xml"/><Relationship Id="rId6" Type="http://schemas.openxmlformats.org/officeDocument/2006/relationships/image" Target="../media/image14.png"/><Relationship Id="rId5" Type="http://schemas.openxmlformats.org/officeDocument/2006/relationships/tags" Target="../tags/tag890.xml"/><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image" Target="../media/image29.png"/><Relationship Id="rId16" Type="http://schemas.openxmlformats.org/officeDocument/2006/relationships/slideLayout" Target="../slideLayouts/slideLayout13.xml"/><Relationship Id="rId15" Type="http://schemas.openxmlformats.org/officeDocument/2006/relationships/tags" Target="../tags/tag897.xml"/><Relationship Id="rId14" Type="http://schemas.openxmlformats.org/officeDocument/2006/relationships/image" Target="../media/image16.png"/><Relationship Id="rId13" Type="http://schemas.openxmlformats.org/officeDocument/2006/relationships/tags" Target="../tags/tag896.xml"/><Relationship Id="rId12" Type="http://schemas.openxmlformats.org/officeDocument/2006/relationships/tags" Target="../tags/tag895.xml"/><Relationship Id="rId11" Type="http://schemas.openxmlformats.org/officeDocument/2006/relationships/tags" Target="../tags/tag894.xml"/><Relationship Id="rId10" Type="http://schemas.openxmlformats.org/officeDocument/2006/relationships/image" Target="../media/image12.png"/><Relationship Id="rId1" Type="http://schemas.openxmlformats.org/officeDocument/2006/relationships/tags" Target="../tags/tag887.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99.xml"/><Relationship Id="rId1" Type="http://schemas.openxmlformats.org/officeDocument/2006/relationships/tags" Target="../tags/tag898.xml"/></Relationships>
</file>

<file path=ppt/slides/_rels/slide98.xml.rels><?xml version="1.0" encoding="UTF-8" standalone="yes"?>
<Relationships xmlns="http://schemas.openxmlformats.org/package/2006/relationships"><Relationship Id="rId9" Type="http://schemas.openxmlformats.org/officeDocument/2006/relationships/tags" Target="../tags/tag906.xml"/><Relationship Id="rId8" Type="http://schemas.openxmlformats.org/officeDocument/2006/relationships/image" Target="../media/image35.svg"/><Relationship Id="rId7" Type="http://schemas.openxmlformats.org/officeDocument/2006/relationships/image" Target="../media/image32.png"/><Relationship Id="rId6" Type="http://schemas.openxmlformats.org/officeDocument/2006/relationships/tags" Target="../tags/tag905.xml"/><Relationship Id="rId5" Type="http://schemas.openxmlformats.org/officeDocument/2006/relationships/tags" Target="../tags/tag904.xml"/><Relationship Id="rId4" Type="http://schemas.openxmlformats.org/officeDocument/2006/relationships/tags" Target="../tags/tag903.xml"/><Relationship Id="rId3" Type="http://schemas.openxmlformats.org/officeDocument/2006/relationships/tags" Target="../tags/tag902.xml"/><Relationship Id="rId24" Type="http://schemas.openxmlformats.org/officeDocument/2006/relationships/slideLayout" Target="../slideLayouts/slideLayout13.xml"/><Relationship Id="rId23" Type="http://schemas.openxmlformats.org/officeDocument/2006/relationships/tags" Target="../tags/tag916.xml"/><Relationship Id="rId22" Type="http://schemas.openxmlformats.org/officeDocument/2006/relationships/image" Target="../media/image38.svg"/><Relationship Id="rId21" Type="http://schemas.openxmlformats.org/officeDocument/2006/relationships/image" Target="../media/image37.png"/><Relationship Id="rId20" Type="http://schemas.openxmlformats.org/officeDocument/2006/relationships/tags" Target="../tags/tag915.xml"/><Relationship Id="rId2" Type="http://schemas.openxmlformats.org/officeDocument/2006/relationships/tags" Target="../tags/tag901.xml"/><Relationship Id="rId19" Type="http://schemas.openxmlformats.org/officeDocument/2006/relationships/tags" Target="../tags/tag914.xml"/><Relationship Id="rId18" Type="http://schemas.openxmlformats.org/officeDocument/2006/relationships/tags" Target="../tags/tag913.xml"/><Relationship Id="rId17" Type="http://schemas.openxmlformats.org/officeDocument/2006/relationships/tags" Target="../tags/tag912.xml"/><Relationship Id="rId16" Type="http://schemas.openxmlformats.org/officeDocument/2006/relationships/tags" Target="../tags/tag911.xml"/><Relationship Id="rId15" Type="http://schemas.openxmlformats.org/officeDocument/2006/relationships/image" Target="../media/image36.svg"/><Relationship Id="rId14" Type="http://schemas.openxmlformats.org/officeDocument/2006/relationships/image" Target="../media/image30.png"/><Relationship Id="rId13" Type="http://schemas.openxmlformats.org/officeDocument/2006/relationships/tags" Target="../tags/tag910.xml"/><Relationship Id="rId12" Type="http://schemas.openxmlformats.org/officeDocument/2006/relationships/tags" Target="../tags/tag909.xml"/><Relationship Id="rId11" Type="http://schemas.openxmlformats.org/officeDocument/2006/relationships/tags" Target="../tags/tag908.xml"/><Relationship Id="rId10" Type="http://schemas.openxmlformats.org/officeDocument/2006/relationships/tags" Target="../tags/tag907.xml"/><Relationship Id="rId1" Type="http://schemas.openxmlformats.org/officeDocument/2006/relationships/tags" Target="../tags/tag900.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18.xml"/><Relationship Id="rId1" Type="http://schemas.openxmlformats.org/officeDocument/2006/relationships/tags" Target="../tags/tag9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a:xfrm>
            <a:off x="1138167" y="1169340"/>
            <a:ext cx="6001026" cy="2676059"/>
          </a:xfrm>
        </p:spPr>
        <p:txBody>
          <a:bodyPr/>
          <a:p>
            <a:pPr marL="0" indent="0" algn="l">
              <a:lnSpc>
                <a:spcPct val="100000"/>
              </a:lnSpc>
              <a:spcBef>
                <a:spcPts val="0"/>
              </a:spcBef>
              <a:spcAft>
                <a:spcPts val="0"/>
              </a:spcAft>
              <a:buSzPct val="100000"/>
            </a:pPr>
            <a:r>
              <a:rPr lang="zh-CN" altLang="en-US" sz="8000">
                <a:latin typeface="微软雅黑" panose="020B0503020204020204" charset="-122"/>
                <a:ea typeface="微软雅黑" panose="020B0503020204020204" charset="-122"/>
              </a:rPr>
              <a:t>应用文写作</a:t>
            </a:r>
            <a:endParaRPr lang="zh-CN" altLang="en-US" sz="8000">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tx1"/>
                </a:solidFill>
                <a:latin typeface="微软雅黑" panose="020B0503020204020204" charset="-122"/>
                <a:ea typeface="微软雅黑" panose="020B0503020204020204" charset="-122"/>
              </a:rPr>
              <a:t>二、计划的种类</a:t>
            </a:r>
            <a:endParaRPr lang="zh-CN" altLang="en-US">
              <a:solidFill>
                <a:schemeClr val="tx1"/>
              </a:solidFill>
              <a:latin typeface="微软雅黑" panose="020B0503020204020204" charset="-122"/>
              <a:ea typeface="微软雅黑" panose="020B0503020204020204" charset="-122"/>
            </a:endParaRPr>
          </a:p>
        </p:txBody>
      </p:sp>
      <p:sp>
        <p:nvSpPr>
          <p:cNvPr id="3" name="矩形: 圆角 2"/>
          <p:cNvSpPr/>
          <p:nvPr>
            <p:custDataLst>
              <p:tags r:id="rId2"/>
            </p:custDataLst>
          </p:nvPr>
        </p:nvSpPr>
        <p:spPr>
          <a:xfrm>
            <a:off x="696595" y="2110105"/>
            <a:ext cx="1732280" cy="352361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0" name="矩形 9"/>
          <p:cNvSpPr/>
          <p:nvPr>
            <p:custDataLst>
              <p:tags r:id="rId3"/>
            </p:custDataLst>
          </p:nvPr>
        </p:nvSpPr>
        <p:spPr>
          <a:xfrm>
            <a:off x="838835" y="3026410"/>
            <a:ext cx="1449070" cy="3460750"/>
          </a:xfrm>
          <a:prstGeom prst="rect">
            <a:avLst/>
          </a:prstGeom>
          <a:noFill/>
        </p:spPr>
        <p:txBody>
          <a:bodyPr wrap="square" lIns="0" tIns="0" rIns="0" bIns="0" rtlCol="0" anchor="t" anchorCtr="0">
            <a:noAutofit/>
          </a:bodyPr>
          <a:p>
            <a:pPr marR="0" lvl="0" algn="just" defTabSz="914400" rtl="0" eaLnBrk="1" latinLnBrk="0" hangingPunct="1">
              <a:lnSpc>
                <a:spcPct val="150000"/>
              </a:lnSpc>
              <a:spcBef>
                <a:spcPts val="0"/>
              </a:spcBef>
              <a:buClrTx/>
              <a:buSzTx/>
              <a:buFontTx/>
              <a:buNone/>
            </a:pPr>
            <a:r>
              <a:rPr lang="zh-CN" altLang="en-US" b="1" spc="130">
                <a:latin typeface="微软雅黑" panose="020B0503020204020204" charset="-122"/>
                <a:ea typeface="微软雅黑" panose="020B0503020204020204" charset="-122"/>
                <a:sym typeface="+mn-ea"/>
              </a:rPr>
              <a:t>综合性计划、</a:t>
            </a:r>
            <a:endParaRPr lang="zh-CN" altLang="en-US" b="1" spc="130">
              <a:latin typeface="微软雅黑" panose="020B0503020204020204" charset="-122"/>
              <a:ea typeface="微软雅黑" panose="020B0503020204020204" charset="-122"/>
              <a:sym typeface="+mn-ea"/>
            </a:endParaRPr>
          </a:p>
          <a:p>
            <a:pPr marR="0" lvl="0" algn="just" defTabSz="914400" rtl="0" eaLnBrk="1" latinLnBrk="0" hangingPunct="1">
              <a:lnSpc>
                <a:spcPct val="150000"/>
              </a:lnSpc>
              <a:spcBef>
                <a:spcPts val="0"/>
              </a:spcBef>
              <a:buClrTx/>
              <a:buSzTx/>
              <a:buFontTx/>
              <a:buNone/>
            </a:pPr>
            <a:r>
              <a:rPr lang="zh-CN" altLang="en-US" b="1" spc="130">
                <a:latin typeface="微软雅黑" panose="020B0503020204020204" charset="-122"/>
                <a:ea typeface="微软雅黑" panose="020B0503020204020204" charset="-122"/>
                <a:sym typeface="+mn-ea"/>
              </a:rPr>
              <a:t>专题性计划</a:t>
            </a:r>
            <a:endParaRPr lang="zh-CN" altLang="en-US" b="1" spc="130">
              <a:latin typeface="微软雅黑" panose="020B0503020204020204" charset="-122"/>
              <a:ea typeface="微软雅黑" panose="020B0503020204020204" charset="-122"/>
              <a:sym typeface="+mn-ea"/>
            </a:endParaRPr>
          </a:p>
          <a:p>
            <a:pPr marR="0" lvl="0" algn="just" defTabSz="914400" rtl="0" eaLnBrk="1" latinLnBrk="0" hangingPunct="1">
              <a:lnSpc>
                <a:spcPct val="150000"/>
              </a:lnSpc>
              <a:spcBef>
                <a:spcPts val="0"/>
              </a:spcBef>
              <a:buClrTx/>
              <a:buSzTx/>
              <a:buFontTx/>
              <a:buNone/>
            </a:pPr>
            <a:endParaRPr lang="zh-CN" altLang="en-US" b="1" spc="13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60" name="圆角矩形 59"/>
          <p:cNvSpPr/>
          <p:nvPr>
            <p:custDataLst>
              <p:tags r:id="rId4"/>
            </p:custDataLst>
          </p:nvPr>
        </p:nvSpPr>
        <p:spPr>
          <a:xfrm>
            <a:off x="838835" y="1786255"/>
            <a:ext cx="437515" cy="5048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1" name="矩形 10"/>
          <p:cNvSpPr/>
          <p:nvPr>
            <p:custDataLst>
              <p:tags r:id="rId5"/>
            </p:custDataLst>
          </p:nvPr>
        </p:nvSpPr>
        <p:spPr>
          <a:xfrm>
            <a:off x="840105" y="2421255"/>
            <a:ext cx="1449705" cy="33782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sym typeface="+mn-ea"/>
              </a:rPr>
              <a:t>按性质分</a:t>
            </a:r>
            <a:endParaRPr lang="zh-CN" altLang="en-US" sz="2200" b="1">
              <a:solidFill>
                <a:schemeClr val="accent1"/>
              </a:solidFill>
              <a:latin typeface="+mn-ea"/>
              <a:cs typeface="+mn-ea"/>
            </a:endParaRPr>
          </a:p>
        </p:txBody>
      </p:sp>
      <p:sp>
        <p:nvSpPr>
          <p:cNvPr id="2" name="矩形: 圆角 2"/>
          <p:cNvSpPr/>
          <p:nvPr>
            <p:custDataLst>
              <p:tags r:id="rId6"/>
            </p:custDataLst>
          </p:nvPr>
        </p:nvSpPr>
        <p:spPr>
          <a:xfrm>
            <a:off x="2726055" y="2110105"/>
            <a:ext cx="1732280" cy="352361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7"/>
            </p:custDataLst>
          </p:nvPr>
        </p:nvSpPr>
        <p:spPr>
          <a:xfrm>
            <a:off x="2868295" y="3030220"/>
            <a:ext cx="1449070" cy="1939290"/>
          </a:xfrm>
          <a:prstGeom prst="rect">
            <a:avLst/>
          </a:prstGeom>
          <a:noFill/>
        </p:spPr>
        <p:txBody>
          <a:bodyPr wrap="square" lIns="0" tIns="0" rIns="0" bIns="0" rtlCol="0" anchor="t" anchorCtr="0">
            <a:noAutofit/>
          </a:bodyPr>
          <a:p>
            <a:pPr marR="0" lvl="0" algn="just" defTabSz="914400" rtl="0" eaLnBrk="1" latinLnBrk="0" hangingPunct="1">
              <a:lnSpc>
                <a:spcPct val="150000"/>
              </a:lnSpc>
              <a:spcBef>
                <a:spcPts val="0"/>
              </a:spcBef>
              <a:buClrTx/>
              <a:buSzTx/>
              <a:buFontTx/>
              <a:buNone/>
            </a:pPr>
            <a:r>
              <a:rPr lang="zh-CN" altLang="en-US" sz="1800" b="1" spc="130">
                <a:latin typeface="微软雅黑" panose="020B0503020204020204" charset="-122"/>
                <a:ea typeface="微软雅黑" panose="020B0503020204020204" charset="-122"/>
                <a:sym typeface="+mn-ea"/>
              </a:rPr>
              <a:t>工作计划、</a:t>
            </a:r>
            <a:r>
              <a:rPr lang="zh-CN" altLang="en-US" b="1" spc="130">
                <a:latin typeface="微软雅黑" panose="020B0503020204020204" charset="-122"/>
                <a:ea typeface="微软雅黑" panose="020B0503020204020204" charset="-122"/>
                <a:sym typeface="+mn-ea"/>
              </a:rPr>
              <a:t>生产计划、</a:t>
            </a:r>
            <a:endParaRPr lang="zh-CN" altLang="en-US" b="1" spc="130">
              <a:latin typeface="微软雅黑" panose="020B0503020204020204" charset="-122"/>
              <a:ea typeface="微软雅黑" panose="020B0503020204020204" charset="-122"/>
              <a:sym typeface="+mn-ea"/>
            </a:endParaRPr>
          </a:p>
          <a:p>
            <a:pPr marR="0" lvl="0" algn="just" defTabSz="914400" rtl="0" eaLnBrk="1" latinLnBrk="0" hangingPunct="1">
              <a:lnSpc>
                <a:spcPct val="150000"/>
              </a:lnSpc>
              <a:spcBef>
                <a:spcPts val="0"/>
              </a:spcBef>
              <a:buClrTx/>
              <a:buSzTx/>
              <a:buFontTx/>
              <a:buNone/>
            </a:pPr>
            <a:r>
              <a:rPr lang="zh-CN" altLang="en-US" sz="1800" b="1" spc="130">
                <a:latin typeface="微软雅黑" panose="020B0503020204020204" charset="-122"/>
                <a:ea typeface="微软雅黑" panose="020B0503020204020204" charset="-122"/>
                <a:sym typeface="+mn-ea"/>
              </a:rPr>
              <a:t>学习计划、科研计划等</a:t>
            </a:r>
            <a:endParaRPr lang="zh-CN" altLang="en-US" sz="1800" b="1" spc="130">
              <a:latin typeface="微软雅黑" panose="020B0503020204020204" charset="-122"/>
              <a:ea typeface="微软雅黑" panose="020B0503020204020204" charset="-122"/>
            </a:endParaRPr>
          </a:p>
        </p:txBody>
      </p:sp>
      <p:sp>
        <p:nvSpPr>
          <p:cNvPr id="40" name="圆角矩形 39"/>
          <p:cNvSpPr/>
          <p:nvPr>
            <p:custDataLst>
              <p:tags r:id="rId8"/>
            </p:custDataLst>
          </p:nvPr>
        </p:nvSpPr>
        <p:spPr>
          <a:xfrm>
            <a:off x="2868295" y="1786255"/>
            <a:ext cx="450850" cy="5048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13" name="矩形 12"/>
          <p:cNvSpPr/>
          <p:nvPr>
            <p:custDataLst>
              <p:tags r:id="rId9"/>
            </p:custDataLst>
          </p:nvPr>
        </p:nvSpPr>
        <p:spPr>
          <a:xfrm>
            <a:off x="2870835" y="2430145"/>
            <a:ext cx="1449705" cy="3289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按内容分</a:t>
            </a:r>
            <a:endParaRPr lang="zh-CN" altLang="en-US" sz="2200" b="1">
              <a:solidFill>
                <a:schemeClr val="accent2"/>
              </a:solidFill>
              <a:latin typeface="+mn-ea"/>
              <a:cs typeface="+mn-ea"/>
            </a:endParaRPr>
          </a:p>
        </p:txBody>
      </p:sp>
      <p:sp>
        <p:nvSpPr>
          <p:cNvPr id="63" name="矩形: 圆角 2"/>
          <p:cNvSpPr/>
          <p:nvPr>
            <p:custDataLst>
              <p:tags r:id="rId10"/>
            </p:custDataLst>
          </p:nvPr>
        </p:nvSpPr>
        <p:spPr>
          <a:xfrm>
            <a:off x="4755515" y="2110105"/>
            <a:ext cx="1732280" cy="352361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13"/>
          <p:cNvSpPr/>
          <p:nvPr>
            <p:custDataLst>
              <p:tags r:id="rId11"/>
            </p:custDataLst>
          </p:nvPr>
        </p:nvSpPr>
        <p:spPr>
          <a:xfrm>
            <a:off x="4897755" y="3026410"/>
            <a:ext cx="1449070" cy="253936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b="1" spc="130">
                <a:latin typeface="微软雅黑" panose="020B0503020204020204" charset="-122"/>
                <a:ea typeface="微软雅黑" panose="020B0503020204020204" charset="-122"/>
                <a:sym typeface="+mn-ea"/>
              </a:rPr>
              <a:t>长远计划、中期计划、</a:t>
            </a:r>
            <a:endParaRPr lang="zh-CN" altLang="en-US" b="1" spc="130">
              <a:latin typeface="微软雅黑" panose="020B0503020204020204" charset="-122"/>
              <a:ea typeface="微软雅黑" panose="020B0503020204020204" charset="-122"/>
              <a:sym typeface="+mn-ea"/>
            </a:endParaRPr>
          </a:p>
          <a:p>
            <a:pPr algn="just">
              <a:lnSpc>
                <a:spcPct val="150000"/>
              </a:lnSpc>
              <a:spcBef>
                <a:spcPct val="0"/>
              </a:spcBef>
              <a:spcAft>
                <a:spcPct val="0"/>
              </a:spcAft>
            </a:pPr>
            <a:r>
              <a:rPr lang="zh-CN" altLang="en-US" b="1" spc="130">
                <a:latin typeface="微软雅黑" panose="020B0503020204020204" charset="-122"/>
                <a:ea typeface="微软雅黑" panose="020B0503020204020204" charset="-122"/>
                <a:sym typeface="+mn-ea"/>
              </a:rPr>
              <a:t>短期计划、</a:t>
            </a:r>
            <a:endParaRPr lang="zh-CN" altLang="en-US" b="1" spc="130">
              <a:latin typeface="微软雅黑" panose="020B0503020204020204" charset="-122"/>
              <a:ea typeface="微软雅黑" panose="020B0503020204020204" charset="-122"/>
              <a:sym typeface="+mn-ea"/>
            </a:endParaRPr>
          </a:p>
          <a:p>
            <a:pPr algn="just">
              <a:lnSpc>
                <a:spcPct val="150000"/>
              </a:lnSpc>
              <a:spcBef>
                <a:spcPct val="0"/>
              </a:spcBef>
              <a:spcAft>
                <a:spcPct val="0"/>
              </a:spcAft>
            </a:pPr>
            <a:r>
              <a:rPr lang="zh-CN" altLang="en-US" b="1" spc="130">
                <a:latin typeface="微软雅黑" panose="020B0503020204020204" charset="-122"/>
                <a:ea typeface="微软雅黑" panose="020B0503020204020204" charset="-122"/>
                <a:sym typeface="+mn-ea"/>
              </a:rPr>
              <a:t>年度计划、</a:t>
            </a:r>
            <a:endParaRPr lang="zh-CN" altLang="en-US" b="1" spc="130">
              <a:latin typeface="微软雅黑" panose="020B0503020204020204" charset="-122"/>
              <a:ea typeface="微软雅黑" panose="020B0503020204020204" charset="-122"/>
              <a:sym typeface="+mn-ea"/>
            </a:endParaRPr>
          </a:p>
          <a:p>
            <a:pPr algn="just">
              <a:lnSpc>
                <a:spcPct val="150000"/>
              </a:lnSpc>
              <a:spcBef>
                <a:spcPct val="0"/>
              </a:spcBef>
              <a:spcAft>
                <a:spcPct val="0"/>
              </a:spcAft>
            </a:pPr>
            <a:r>
              <a:rPr lang="zh-CN" altLang="en-US" b="1" spc="130">
                <a:latin typeface="微软雅黑" panose="020B0503020204020204" charset="-122"/>
                <a:ea typeface="微软雅黑" panose="020B0503020204020204" charset="-122"/>
                <a:sym typeface="+mn-ea"/>
              </a:rPr>
              <a:t>季度计划、</a:t>
            </a:r>
            <a:endParaRPr lang="zh-CN" altLang="en-US" b="1" spc="130">
              <a:latin typeface="微软雅黑" panose="020B0503020204020204" charset="-122"/>
              <a:ea typeface="微软雅黑" panose="020B0503020204020204" charset="-122"/>
              <a:sym typeface="+mn-ea"/>
            </a:endParaRPr>
          </a:p>
          <a:p>
            <a:pPr algn="just">
              <a:lnSpc>
                <a:spcPct val="150000"/>
              </a:lnSpc>
              <a:spcBef>
                <a:spcPct val="0"/>
              </a:spcBef>
              <a:spcAft>
                <a:spcPct val="0"/>
              </a:spcAft>
            </a:pPr>
            <a:r>
              <a:rPr lang="zh-CN" altLang="en-US" b="1" spc="130">
                <a:latin typeface="微软雅黑" panose="020B0503020204020204" charset="-122"/>
                <a:ea typeface="微软雅黑" panose="020B0503020204020204" charset="-122"/>
                <a:sym typeface="+mn-ea"/>
              </a:rPr>
              <a:t>月份计划等</a:t>
            </a:r>
            <a:endParaRPr lang="zh-CN" altLang="en-US" sz="1800" b="1" spc="130">
              <a:latin typeface="微软雅黑" panose="020B0503020204020204" charset="-122"/>
              <a:ea typeface="微软雅黑" panose="020B0503020204020204" charset="-122"/>
            </a:endParaRPr>
          </a:p>
        </p:txBody>
      </p:sp>
      <p:sp>
        <p:nvSpPr>
          <p:cNvPr id="65" name="圆角矩形 64"/>
          <p:cNvSpPr/>
          <p:nvPr>
            <p:custDataLst>
              <p:tags r:id="rId12"/>
            </p:custDataLst>
          </p:nvPr>
        </p:nvSpPr>
        <p:spPr>
          <a:xfrm>
            <a:off x="4897755" y="1786255"/>
            <a:ext cx="407035" cy="5048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15" name="直接连接符 14"/>
          <p:cNvCxnSpPr/>
          <p:nvPr>
            <p:custDataLst>
              <p:tags r:id="rId13"/>
            </p:custDataLst>
          </p:nvPr>
        </p:nvCxnSpPr>
        <p:spPr>
          <a:xfrm flipV="1">
            <a:off x="795655" y="2880995"/>
            <a:ext cx="152527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3"/>
          <p:cNvCxnSpPr/>
          <p:nvPr>
            <p:custDataLst>
              <p:tags r:id="rId14"/>
            </p:custDataLst>
          </p:nvPr>
        </p:nvCxnSpPr>
        <p:spPr>
          <a:xfrm>
            <a:off x="2825750" y="2880995"/>
            <a:ext cx="152527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15"/>
            </p:custDataLst>
          </p:nvPr>
        </p:nvCxnSpPr>
        <p:spPr>
          <a:xfrm flipV="1">
            <a:off x="4855210" y="2880995"/>
            <a:ext cx="152527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6" name="矩形 15"/>
          <p:cNvSpPr/>
          <p:nvPr>
            <p:custDataLst>
              <p:tags r:id="rId16"/>
            </p:custDataLst>
          </p:nvPr>
        </p:nvSpPr>
        <p:spPr>
          <a:xfrm>
            <a:off x="4897755" y="2433955"/>
            <a:ext cx="1449705" cy="3289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sym typeface="+mn-ea"/>
              </a:rPr>
              <a:t>按时间分</a:t>
            </a:r>
            <a:endParaRPr lang="zh-CN" altLang="en-US" sz="2200" b="1" dirty="0">
              <a:solidFill>
                <a:schemeClr val="accent1"/>
              </a:solidFill>
              <a:latin typeface="+mn-ea"/>
              <a:cs typeface="+mn-ea"/>
            </a:endParaRPr>
          </a:p>
        </p:txBody>
      </p:sp>
      <p:sp>
        <p:nvSpPr>
          <p:cNvPr id="7" name="矩形: 圆角 2"/>
          <p:cNvSpPr/>
          <p:nvPr>
            <p:custDataLst>
              <p:tags r:id="rId17"/>
            </p:custDataLst>
          </p:nvPr>
        </p:nvSpPr>
        <p:spPr>
          <a:xfrm>
            <a:off x="6876415" y="2125345"/>
            <a:ext cx="1732280" cy="350774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矩形 7"/>
          <p:cNvSpPr/>
          <p:nvPr>
            <p:custDataLst>
              <p:tags r:id="rId18"/>
            </p:custDataLst>
          </p:nvPr>
        </p:nvSpPr>
        <p:spPr>
          <a:xfrm>
            <a:off x="7018655" y="3045460"/>
            <a:ext cx="1449070" cy="1934845"/>
          </a:xfrm>
          <a:prstGeom prst="rect">
            <a:avLst/>
          </a:prstGeom>
          <a:noFill/>
        </p:spPr>
        <p:txBody>
          <a:bodyPr wrap="square" lIns="0" tIns="0" rIns="0" bIns="0" rtlCol="0" anchor="t" anchorCtr="0">
            <a:noAutofit/>
          </a:bodyPr>
          <a:p>
            <a:pPr marR="0" lvl="0" algn="just" defTabSz="914400" rtl="0" eaLnBrk="1" latinLnBrk="0" hangingPunct="1">
              <a:lnSpc>
                <a:spcPct val="150000"/>
              </a:lnSpc>
              <a:spcBef>
                <a:spcPts val="0"/>
              </a:spcBef>
              <a:buClrTx/>
              <a:buSzTx/>
              <a:buFontTx/>
              <a:buNone/>
            </a:pPr>
            <a:r>
              <a:rPr lang="zh-CN" altLang="en-US" b="1" spc="130">
                <a:latin typeface="微软雅黑" panose="020B0503020204020204" charset="-122"/>
                <a:ea typeface="微软雅黑" panose="020B0503020204020204" charset="-122"/>
                <a:sym typeface="+mn-ea"/>
              </a:rPr>
              <a:t>国家计划、单位计划、</a:t>
            </a:r>
            <a:endParaRPr lang="zh-CN" altLang="en-US" b="1" spc="130">
              <a:latin typeface="微软雅黑" panose="020B0503020204020204" charset="-122"/>
              <a:ea typeface="微软雅黑" panose="020B0503020204020204" charset="-122"/>
              <a:sym typeface="+mn-ea"/>
            </a:endParaRPr>
          </a:p>
          <a:p>
            <a:pPr marR="0" lvl="0" algn="just" defTabSz="914400" rtl="0" eaLnBrk="1" latinLnBrk="0" hangingPunct="1">
              <a:lnSpc>
                <a:spcPct val="150000"/>
              </a:lnSpc>
              <a:spcBef>
                <a:spcPts val="0"/>
              </a:spcBef>
              <a:buClrTx/>
              <a:buSzTx/>
              <a:buFontTx/>
              <a:buNone/>
            </a:pPr>
            <a:r>
              <a:rPr lang="zh-CN" altLang="en-US" b="1" spc="130">
                <a:latin typeface="微软雅黑" panose="020B0503020204020204" charset="-122"/>
                <a:ea typeface="微软雅黑" panose="020B0503020204020204" charset="-122"/>
                <a:sym typeface="+mn-ea"/>
              </a:rPr>
              <a:t>部门计划、</a:t>
            </a:r>
            <a:r>
              <a:rPr lang="zh-CN" altLang="en-US" b="1" spc="130">
                <a:latin typeface="微软雅黑" panose="020B0503020204020204" charset="-122"/>
                <a:ea typeface="微软雅黑" panose="020B0503020204020204" charset="-122"/>
                <a:sym typeface="+mn-ea"/>
              </a:rPr>
              <a:t>个人计划等</a:t>
            </a:r>
            <a:endParaRPr lang="zh-CN" altLang="en-US" sz="1800" b="1" spc="130">
              <a:latin typeface="微软雅黑" panose="020B0503020204020204" charset="-122"/>
              <a:ea typeface="微软雅黑" panose="020B0503020204020204" charset="-122"/>
            </a:endParaRPr>
          </a:p>
        </p:txBody>
      </p:sp>
      <p:sp>
        <p:nvSpPr>
          <p:cNvPr id="9" name="圆角矩形 8"/>
          <p:cNvSpPr/>
          <p:nvPr>
            <p:custDataLst>
              <p:tags r:id="rId19"/>
            </p:custDataLst>
          </p:nvPr>
        </p:nvSpPr>
        <p:spPr>
          <a:xfrm>
            <a:off x="7018655" y="1801495"/>
            <a:ext cx="450850" cy="5048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04</a:t>
            </a:r>
            <a:endParaRPr lang="en-US" altLang="zh-CN" sz="2000" b="1" dirty="0">
              <a:solidFill>
                <a:schemeClr val="lt1"/>
              </a:solidFill>
              <a:latin typeface="+mn-ea"/>
              <a:cs typeface="+mn-ea"/>
              <a:sym typeface="+mn-ea"/>
            </a:endParaRPr>
          </a:p>
        </p:txBody>
      </p:sp>
      <p:sp>
        <p:nvSpPr>
          <p:cNvPr id="18" name="矩形 17"/>
          <p:cNvSpPr/>
          <p:nvPr>
            <p:custDataLst>
              <p:tags r:id="rId20"/>
            </p:custDataLst>
          </p:nvPr>
        </p:nvSpPr>
        <p:spPr>
          <a:xfrm>
            <a:off x="7021195" y="2445385"/>
            <a:ext cx="1449705" cy="3289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按范围分</a:t>
            </a:r>
            <a:endParaRPr lang="zh-CN" altLang="en-US" sz="2200" b="1">
              <a:solidFill>
                <a:schemeClr val="accent2"/>
              </a:solidFill>
              <a:latin typeface="+mn-ea"/>
              <a:cs typeface="+mn-ea"/>
            </a:endParaRPr>
          </a:p>
        </p:txBody>
      </p:sp>
      <p:sp>
        <p:nvSpPr>
          <p:cNvPr id="19" name="矩形: 圆角 2"/>
          <p:cNvSpPr/>
          <p:nvPr>
            <p:custDataLst>
              <p:tags r:id="rId21"/>
            </p:custDataLst>
          </p:nvPr>
        </p:nvSpPr>
        <p:spPr>
          <a:xfrm>
            <a:off x="8905875" y="2125345"/>
            <a:ext cx="1732280" cy="350774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0" name="矩形 19"/>
          <p:cNvSpPr/>
          <p:nvPr>
            <p:custDataLst>
              <p:tags r:id="rId22"/>
            </p:custDataLst>
          </p:nvPr>
        </p:nvSpPr>
        <p:spPr>
          <a:xfrm>
            <a:off x="9048115" y="3041650"/>
            <a:ext cx="1449070" cy="1876425"/>
          </a:xfrm>
          <a:prstGeom prst="rect">
            <a:avLst/>
          </a:prstGeom>
          <a:noFill/>
        </p:spPr>
        <p:txBody>
          <a:bodyPr wrap="square" lIns="0" tIns="0" rIns="0" bIns="0" rtlCol="0" anchor="t" anchorCtr="0">
            <a:noAutofit/>
          </a:bodyPr>
          <a:p>
            <a:pPr marR="0" lvl="0" algn="just" defTabSz="914400" rtl="0" eaLnBrk="1" latinLnBrk="0" hangingPunct="1">
              <a:lnSpc>
                <a:spcPct val="150000"/>
              </a:lnSpc>
              <a:spcBef>
                <a:spcPts val="0"/>
              </a:spcBef>
              <a:buClrTx/>
              <a:buSzTx/>
              <a:buFontTx/>
              <a:buNone/>
            </a:pPr>
            <a:r>
              <a:rPr lang="zh-CN" altLang="en-US" b="1" spc="130">
                <a:latin typeface="微软雅黑" panose="020B0503020204020204" charset="-122"/>
                <a:ea typeface="微软雅黑" panose="020B0503020204020204" charset="-122"/>
                <a:sym typeface="+mn-ea"/>
              </a:rPr>
              <a:t>条文式计划、表格式计划、文表结合式</a:t>
            </a:r>
            <a:endParaRPr lang="zh-CN" altLang="en-US" b="1" spc="130">
              <a:latin typeface="微软雅黑" panose="020B0503020204020204" charset="-122"/>
              <a:ea typeface="微软雅黑" panose="020B0503020204020204" charset="-122"/>
              <a:sym typeface="+mn-ea"/>
            </a:endParaRPr>
          </a:p>
          <a:p>
            <a:pPr marR="0" lvl="0" algn="just" defTabSz="914400" rtl="0" eaLnBrk="1" latinLnBrk="0" hangingPunct="1">
              <a:lnSpc>
                <a:spcPct val="150000"/>
              </a:lnSpc>
              <a:spcBef>
                <a:spcPts val="0"/>
              </a:spcBef>
              <a:buClrTx/>
              <a:buSzTx/>
              <a:buFontTx/>
              <a:buNone/>
            </a:pPr>
            <a:r>
              <a:rPr lang="zh-CN" altLang="en-US" b="1" spc="130">
                <a:latin typeface="微软雅黑" panose="020B0503020204020204" charset="-122"/>
                <a:ea typeface="微软雅黑" panose="020B0503020204020204" charset="-122"/>
                <a:sym typeface="+mn-ea"/>
              </a:rPr>
              <a:t>计划</a:t>
            </a:r>
            <a:endParaRPr lang="zh-CN" altLang="en-US" sz="1800" b="1" spc="130">
              <a:latin typeface="微软雅黑" panose="020B0503020204020204" charset="-122"/>
              <a:ea typeface="微软雅黑" panose="020B0503020204020204" charset="-122"/>
            </a:endParaRPr>
          </a:p>
        </p:txBody>
      </p:sp>
      <p:sp>
        <p:nvSpPr>
          <p:cNvPr id="21" name="圆角矩形 20"/>
          <p:cNvSpPr/>
          <p:nvPr>
            <p:custDataLst>
              <p:tags r:id="rId23"/>
            </p:custDataLst>
          </p:nvPr>
        </p:nvSpPr>
        <p:spPr>
          <a:xfrm>
            <a:off x="9048115" y="1801495"/>
            <a:ext cx="407035" cy="5048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05</a:t>
            </a:r>
            <a:endParaRPr lang="en-US" altLang="zh-CN" sz="2000" b="1" dirty="0">
              <a:solidFill>
                <a:schemeClr val="lt1"/>
              </a:solidFill>
              <a:latin typeface="+mn-ea"/>
              <a:cs typeface="+mn-ea"/>
              <a:sym typeface="+mn-ea"/>
            </a:endParaRPr>
          </a:p>
        </p:txBody>
      </p:sp>
      <p:cxnSp>
        <p:nvCxnSpPr>
          <p:cNvPr id="22" name="直接连接符 21"/>
          <p:cNvCxnSpPr/>
          <p:nvPr>
            <p:custDataLst>
              <p:tags r:id="rId24"/>
            </p:custDataLst>
          </p:nvPr>
        </p:nvCxnSpPr>
        <p:spPr>
          <a:xfrm>
            <a:off x="6976110" y="2896235"/>
            <a:ext cx="152527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25"/>
            </p:custDataLst>
          </p:nvPr>
        </p:nvCxnSpPr>
        <p:spPr>
          <a:xfrm flipV="1">
            <a:off x="9005570" y="2896235"/>
            <a:ext cx="152527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24" name="矩形 23"/>
          <p:cNvSpPr/>
          <p:nvPr>
            <p:custDataLst>
              <p:tags r:id="rId26"/>
            </p:custDataLst>
          </p:nvPr>
        </p:nvSpPr>
        <p:spPr>
          <a:xfrm>
            <a:off x="8953500" y="2449195"/>
            <a:ext cx="1716405" cy="3289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按表达形式分</a:t>
            </a:r>
            <a:endParaRPr lang="zh-CN" altLang="en-US" sz="2200" b="1" dirty="0">
              <a:solidFill>
                <a:schemeClr val="accent1"/>
              </a:solidFill>
              <a:latin typeface="+mn-ea"/>
              <a:cs typeface="+mn-ea"/>
            </a:endParaRPr>
          </a:p>
        </p:txBody>
      </p:sp>
    </p:spTree>
    <p:custDataLst>
      <p:tags r:id="rId27"/>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三、会议记录的文体结构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781685" y="1167765"/>
            <a:ext cx="10714355" cy="925195"/>
          </a:xfrm>
          <a:prstGeom prst="rect">
            <a:avLst/>
          </a:prstGeom>
          <a:noFill/>
        </p:spPr>
        <p:txBody>
          <a:bodyPr wrap="square" rtlCol="0"/>
          <a:p>
            <a:pPr indent="457200" algn="l" fontAlgn="auto">
              <a:lnSpc>
                <a:spcPct val="140000"/>
              </a:lnSpc>
            </a:pPr>
            <a:r>
              <a:rPr lang="zh-CN" altLang="en-US" sz="2400" kern="100" dirty="0">
                <a:effectLst/>
                <a:latin typeface="微软雅黑" panose="020B0503020204020204" charset="-122"/>
                <a:ea typeface="微软雅黑" panose="020B0503020204020204" charset="-122"/>
                <a:cs typeface="微软雅黑" panose="020B0503020204020204" charset="-122"/>
              </a:rPr>
              <a:t>会议记录有固定的格式，它由会议的组织情况和会议内容两部分构成。</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
        <p:nvSpPr>
          <p:cNvPr id="7" name="内容占位符 2"/>
          <p:cNvSpPr>
            <a:spLocks noGrp="1"/>
          </p:cNvSpPr>
          <p:nvPr>
            <p:custDataLst>
              <p:tags r:id="rId1"/>
            </p:custDataLst>
          </p:nvPr>
        </p:nvSpPr>
        <p:spPr>
          <a:xfrm>
            <a:off x="929005" y="184721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会议记录</a:t>
            </a:r>
            <a:r>
              <a:rPr lang="zh-CN" sz="2800" b="1">
                <a:solidFill>
                  <a:schemeClr val="dk1"/>
                </a:solidFill>
                <a:latin typeface="微软雅黑" panose="020B0503020204020204" charset="-122"/>
                <a:ea typeface="微软雅黑" panose="020B0503020204020204" charset="-122"/>
                <a:cs typeface="微软雅黑" panose="020B0503020204020204" charset="-122"/>
              </a:rPr>
              <a:t>的组织情况</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10210" y="2602230"/>
            <a:ext cx="11170920" cy="3206750"/>
          </a:xfrm>
          <a:prstGeom prst="rect">
            <a:avLst/>
          </a:prstGeom>
          <a:noFill/>
        </p:spPr>
        <p:txBody>
          <a:bodyPr wrap="square" rtlCol="0">
            <a:noAutofit/>
          </a:bodyPr>
          <a:p>
            <a:pPr marL="228600" indent="457200" algn="just">
              <a:lnSpc>
                <a:spcPct val="16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sym typeface="+mn-ea"/>
              </a:rPr>
              <a:t>(5)</a:t>
            </a:r>
            <a:r>
              <a:rPr lang="zh-CN" altLang="en-US" sz="2000">
                <a:solidFill>
                  <a:srgbClr val="00B0F0"/>
                </a:solidFill>
                <a:latin typeface="微软雅黑" panose="020B0503020204020204" charset="-122"/>
                <a:ea typeface="微软雅黑" panose="020B0503020204020204" charset="-122"/>
                <a:cs typeface="微软雅黑" panose="020B0503020204020204" charset="-122"/>
                <a:sym typeface="+mn-ea"/>
              </a:rPr>
              <a:t>缺席人。</a:t>
            </a: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缺席人员应注明缺席的原因。</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6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sym typeface="+mn-ea"/>
              </a:rPr>
              <a:t>(6)</a:t>
            </a:r>
            <a:r>
              <a:rPr lang="zh-CN" altLang="en-US" sz="2000">
                <a:solidFill>
                  <a:srgbClr val="00B0F0"/>
                </a:solidFill>
                <a:latin typeface="微软雅黑" panose="020B0503020204020204" charset="-122"/>
                <a:ea typeface="微软雅黑" panose="020B0503020204020204" charset="-122"/>
                <a:cs typeface="微软雅黑" panose="020B0503020204020204" charset="-122"/>
                <a:sym typeface="+mn-ea"/>
              </a:rPr>
              <a:t>列席人。</a:t>
            </a: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列席人一般注明列席人数即可。</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6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sym typeface="+mn-ea"/>
              </a:rPr>
              <a:t>(7)</a:t>
            </a:r>
            <a:r>
              <a:rPr lang="zh-CN" altLang="en-US" sz="2000">
                <a:solidFill>
                  <a:srgbClr val="00B0F0"/>
                </a:solidFill>
                <a:latin typeface="微软雅黑" panose="020B0503020204020204" charset="-122"/>
                <a:ea typeface="微软雅黑" panose="020B0503020204020204" charset="-122"/>
                <a:cs typeface="微软雅黑" panose="020B0503020204020204" charset="-122"/>
                <a:sym typeface="+mn-ea"/>
              </a:rPr>
              <a:t>主持人。</a:t>
            </a: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主持人即主持会议的领导的姓名，注明职务。</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6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sym typeface="+mn-ea"/>
              </a:rPr>
              <a:t>(8)</a:t>
            </a:r>
            <a:r>
              <a:rPr lang="zh-CN" altLang="en-US" sz="2000">
                <a:solidFill>
                  <a:srgbClr val="00B0F0"/>
                </a:solidFill>
                <a:latin typeface="微软雅黑" panose="020B0503020204020204" charset="-122"/>
                <a:ea typeface="微软雅黑" panose="020B0503020204020204" charset="-122"/>
                <a:cs typeface="微软雅黑" panose="020B0503020204020204" charset="-122"/>
                <a:sym typeface="+mn-ea"/>
              </a:rPr>
              <a:t>记录人。</a:t>
            </a: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记录人即记录者的姓名。</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581025" y="16950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三、会议记录的文体结构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739140" y="1033145"/>
            <a:ext cx="10714355" cy="925195"/>
          </a:xfrm>
          <a:prstGeom prst="rect">
            <a:avLst/>
          </a:prstGeom>
          <a:noFill/>
        </p:spPr>
        <p:txBody>
          <a:bodyPr wrap="square" rtlCol="0"/>
          <a:p>
            <a:pPr indent="457200" algn="l" fontAlgn="auto">
              <a:lnSpc>
                <a:spcPct val="140000"/>
              </a:lnSpc>
            </a:pPr>
            <a:r>
              <a:rPr lang="zh-CN" altLang="en-US" sz="2400" kern="100" dirty="0">
                <a:effectLst/>
                <a:latin typeface="微软雅黑" panose="020B0503020204020204" charset="-122"/>
                <a:ea typeface="微软雅黑" panose="020B0503020204020204" charset="-122"/>
                <a:cs typeface="微软雅黑" panose="020B0503020204020204" charset="-122"/>
              </a:rPr>
              <a:t>会议记录有固定的格式，它由会议的组织情况和会议内容两部分构成。</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
        <p:nvSpPr>
          <p:cNvPr id="7" name="内容占位符 2"/>
          <p:cNvSpPr>
            <a:spLocks noGrp="1"/>
          </p:cNvSpPr>
          <p:nvPr>
            <p:custDataLst>
              <p:tags r:id="rId1"/>
            </p:custDataLst>
          </p:nvPr>
        </p:nvSpPr>
        <p:spPr>
          <a:xfrm>
            <a:off x="929005" y="167703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会议内容</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31165" y="2371090"/>
            <a:ext cx="11341100" cy="4248150"/>
          </a:xfrm>
          <a:prstGeom prst="rect">
            <a:avLst/>
          </a:prstGeom>
          <a:noFill/>
        </p:spPr>
        <p:txBody>
          <a:bodyPr wrap="square" rtlCol="0"/>
          <a:p>
            <a:pPr marL="228600" indent="457200" algn="just">
              <a:lnSpc>
                <a:spcPct val="12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按会议议题顺序，会议包括发言、报告、讨论和决议等事项。记录会议内容的方法有摘要记录和详细记录。</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2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摘要记录。摘要记录是指记录一般会议中的发言要点、结论、决议等，不必</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有闻必录</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2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详细记录。详细记录是在重要会议中尽可能详细、准确、完整地记录会议上的重要发言、不同看法等。有条件的可采用录音、录像手段，会后再整理出全文；没有录音条件的，应由速记人员担任记录；没有速记人员的，可以多配几个记得快的人担任记录，以便会后互相校对补充。</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2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现场记录下来的文字需要进行整理，整理后，应送发言人和会议主持人审阅。最后单独一行写</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散会</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或</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休会</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使记录有头有尾，结构完整。</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50000"/>
              </a:lnSpc>
              <a:spcBef>
                <a:spcPts val="1000"/>
              </a:spcBef>
              <a:buClrTx/>
              <a:buSzTx/>
              <a:buFont typeface="Arial" panose="020B0604020202020204" pitchFamily="34"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490855" y="13208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文本框 1"/>
          <p:cNvSpPr txBox="1"/>
          <p:nvPr/>
        </p:nvSpPr>
        <p:spPr>
          <a:xfrm>
            <a:off x="271145" y="986155"/>
            <a:ext cx="11770995" cy="5611495"/>
          </a:xfrm>
          <a:prstGeom prst="rect">
            <a:avLst/>
          </a:prstGeom>
          <a:noFill/>
        </p:spPr>
        <p:txBody>
          <a:bodyPr wrap="square" rtlCol="0">
            <a:noAutofit/>
          </a:bodyPr>
          <a:p>
            <a:pPr indent="457200" algn="l" fontAlgn="auto">
              <a:lnSpc>
                <a:spcPct val="140000"/>
              </a:lnSpc>
            </a:pPr>
            <a:endParaRPr lang="zh-CN" altLang="en-US" sz="500" kern="100" dirty="0">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32130" y="349250"/>
            <a:ext cx="11332210" cy="5678805"/>
          </a:xfrm>
          <a:prstGeom prst="rect">
            <a:avLst/>
          </a:prstGeom>
          <a:noFill/>
        </p:spPr>
        <p:txBody>
          <a:bodyPr wrap="square">
            <a:noAutofit/>
          </a:bodyPr>
          <a:p>
            <a:pPr indent="457200" algn="l" fontAlgn="auto">
              <a:lnSpc>
                <a:spcPct val="130000"/>
              </a:lnSpc>
              <a:spcBef>
                <a:spcPts val="200"/>
              </a:spcBef>
            </a:pPr>
            <a:endParaRPr lang="en-US" altLang="en-US" sz="2000" kern="100" dirty="0">
              <a:effectLst/>
              <a:latin typeface="微软雅黑" panose="020B0503020204020204" charset="-122"/>
              <a:ea typeface="微软雅黑" panose="020B0503020204020204" charset="-122"/>
            </a:endParaRPr>
          </a:p>
          <a:p>
            <a:pPr indent="457200" algn="ctr" fontAlgn="auto">
              <a:lnSpc>
                <a:spcPct val="130000"/>
              </a:lnSpc>
              <a:spcBef>
                <a:spcPts val="200"/>
              </a:spcBef>
            </a:pPr>
            <a:r>
              <a:rPr lang="en-US" altLang="en-US" sz="2400" b="1" kern="100" dirty="0">
                <a:effectLst/>
                <a:latin typeface="微软雅黑" panose="020B0503020204020204" charset="-122"/>
                <a:ea typeface="微软雅黑" panose="020B0503020204020204" charset="-122"/>
              </a:rPr>
              <a:t>××</a:t>
            </a:r>
            <a:r>
              <a:rPr lang="zh-CN" altLang="en-US" sz="2400" b="1" kern="100" dirty="0">
                <a:effectLst/>
                <a:latin typeface="微软雅黑" panose="020B0503020204020204" charset="-122"/>
                <a:ea typeface="微软雅黑" panose="020B0503020204020204" charset="-122"/>
              </a:rPr>
              <a:t>公司项目会议记录</a:t>
            </a:r>
            <a:endParaRPr lang="zh-CN" altLang="en-US" sz="2400" b="1"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rPr>
              <a:t>时间：</a:t>
            </a:r>
            <a:r>
              <a:rPr lang="en-US" altLang="zh-CN" sz="2000" kern="100" dirty="0">
                <a:effectLst/>
                <a:latin typeface="微软雅黑" panose="020B0503020204020204" charset="-122"/>
                <a:ea typeface="微软雅黑" panose="020B0503020204020204" charset="-122"/>
              </a:rPr>
              <a:t>20</a:t>
            </a:r>
            <a:r>
              <a:rPr lang="en-US" altLang="en-US" sz="2000" kern="100" dirty="0">
                <a:effectLst/>
                <a:latin typeface="微软雅黑" panose="020B0503020204020204" charset="-122"/>
                <a:ea typeface="微软雅黑" panose="020B0503020204020204" charset="-122"/>
              </a:rPr>
              <a:t>××</a:t>
            </a:r>
            <a:r>
              <a:rPr lang="zh-CN" altLang="en-US" sz="2000" kern="100" dirty="0">
                <a:effectLst/>
                <a:latin typeface="微软雅黑" panose="020B0503020204020204" charset="-122"/>
                <a:ea typeface="微软雅黑" panose="020B0503020204020204" charset="-122"/>
              </a:rPr>
              <a:t>年</a:t>
            </a:r>
            <a:r>
              <a:rPr lang="en-US" altLang="zh-CN" sz="2000" kern="100" dirty="0">
                <a:effectLst/>
                <a:latin typeface="微软雅黑" panose="020B0503020204020204" charset="-122"/>
                <a:ea typeface="微软雅黑" panose="020B0503020204020204" charset="-122"/>
              </a:rPr>
              <a:t>9</a:t>
            </a:r>
            <a:r>
              <a:rPr lang="zh-CN" altLang="en-US" sz="2000" kern="100" dirty="0">
                <a:effectLst/>
                <a:latin typeface="微软雅黑" panose="020B0503020204020204" charset="-122"/>
                <a:ea typeface="微软雅黑" panose="020B0503020204020204" charset="-122"/>
              </a:rPr>
              <a:t>月</a:t>
            </a:r>
            <a:r>
              <a:rPr lang="en-US" altLang="zh-CN" sz="2000" kern="100" dirty="0">
                <a:effectLst/>
                <a:latin typeface="微软雅黑" panose="020B0503020204020204" charset="-122"/>
                <a:ea typeface="微软雅黑" panose="020B0503020204020204" charset="-122"/>
              </a:rPr>
              <a:t>1</a:t>
            </a:r>
            <a:r>
              <a:rPr lang="zh-CN" altLang="en-US" sz="2000" kern="100" dirty="0">
                <a:effectLst/>
                <a:latin typeface="微软雅黑" panose="020B0503020204020204" charset="-122"/>
                <a:ea typeface="微软雅黑" panose="020B0503020204020204" charset="-122"/>
              </a:rPr>
              <a:t>日</a:t>
            </a:r>
            <a:r>
              <a:rPr lang="en-US" altLang="zh-CN" sz="2000" kern="100" dirty="0">
                <a:effectLst/>
                <a:latin typeface="微软雅黑" panose="020B0503020204020204" charset="-122"/>
                <a:ea typeface="微软雅黑" panose="020B0503020204020204" charset="-122"/>
              </a:rPr>
              <a:t> </a:t>
            </a:r>
            <a:endParaRPr lang="en-US" altLang="zh-CN"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rPr>
              <a:t>地点：公司会议室</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rPr>
              <a:t>出席人：公司各部门主任</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rPr>
              <a:t>主持人：</a:t>
            </a:r>
            <a:r>
              <a:rPr lang="en-US" altLang="en-US" sz="2000" kern="100" dirty="0">
                <a:effectLst/>
                <a:latin typeface="微软雅黑" panose="020B0503020204020204" charset="-122"/>
                <a:ea typeface="微软雅黑" panose="020B0503020204020204" charset="-122"/>
              </a:rPr>
              <a:t>××</a:t>
            </a:r>
            <a:r>
              <a:rPr lang="en-US" altLang="zh-CN" sz="2000" kern="100" dirty="0">
                <a:effectLst/>
                <a:latin typeface="微软雅黑" panose="020B0503020204020204" charset="-122"/>
                <a:ea typeface="微软雅黑" panose="020B0503020204020204" charset="-122"/>
              </a:rPr>
              <a:t>(</a:t>
            </a:r>
            <a:r>
              <a:rPr lang="zh-CN" altLang="en-US" sz="2000" kern="100" dirty="0">
                <a:effectLst/>
                <a:latin typeface="微软雅黑" panose="020B0503020204020204" charset="-122"/>
                <a:ea typeface="微软雅黑" panose="020B0503020204020204" charset="-122"/>
              </a:rPr>
              <a:t>公司副总经理</a:t>
            </a:r>
            <a:r>
              <a:rPr lang="en-US" altLang="zh-CN" sz="2000" kern="100" dirty="0">
                <a:effectLst/>
                <a:latin typeface="微软雅黑" panose="020B0503020204020204" charset="-122"/>
                <a:ea typeface="微软雅黑" panose="020B0503020204020204" charset="-122"/>
              </a:rPr>
              <a:t>) </a:t>
            </a:r>
            <a:endParaRPr lang="en-US" altLang="zh-CN"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rPr>
              <a:t>记录人：</a:t>
            </a:r>
            <a:r>
              <a:rPr lang="en-US" altLang="en-US" sz="2000" kern="100" dirty="0">
                <a:effectLst/>
                <a:latin typeface="微软雅黑" panose="020B0503020204020204" charset="-122"/>
                <a:ea typeface="微软雅黑" panose="020B0503020204020204" charset="-122"/>
              </a:rPr>
              <a:t>×××</a:t>
            </a:r>
            <a:r>
              <a:rPr lang="en-US" altLang="zh-CN" sz="2000" kern="100" dirty="0">
                <a:effectLst/>
                <a:latin typeface="微软雅黑" panose="020B0503020204020204" charset="-122"/>
                <a:ea typeface="微软雅黑" panose="020B0503020204020204" charset="-122"/>
              </a:rPr>
              <a:t>(</a:t>
            </a:r>
            <a:r>
              <a:rPr lang="zh-CN" altLang="en-US" sz="2000" kern="100" dirty="0">
                <a:effectLst/>
                <a:latin typeface="微软雅黑" panose="020B0503020204020204" charset="-122"/>
                <a:ea typeface="微软雅黑" panose="020B0503020204020204" charset="-122"/>
              </a:rPr>
              <a:t>办公室主任</a:t>
            </a:r>
            <a:r>
              <a:rPr lang="en-US" altLang="zh-CN" sz="2000" kern="100" dirty="0">
                <a:effectLst/>
                <a:latin typeface="微软雅黑" panose="020B0503020204020204" charset="-122"/>
                <a:ea typeface="微软雅黑" panose="020B0503020204020204" charset="-122"/>
              </a:rPr>
              <a:t>) </a:t>
            </a:r>
            <a:endParaRPr lang="en-US" altLang="zh-CN"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b="1" kern="100" dirty="0">
                <a:effectLst/>
                <a:latin typeface="微软雅黑" panose="020B0503020204020204" charset="-122"/>
                <a:ea typeface="微软雅黑" panose="020B0503020204020204" charset="-122"/>
              </a:rPr>
              <a:t>一</a:t>
            </a:r>
            <a:r>
              <a:rPr lang="en-US" altLang="zh-CN" sz="2000" b="1" kern="100" dirty="0">
                <a:effectLst/>
                <a:latin typeface="微软雅黑" panose="020B0503020204020204" charset="-122"/>
                <a:ea typeface="微软雅黑" panose="020B0503020204020204" charset="-122"/>
              </a:rPr>
              <a:t> </a:t>
            </a:r>
            <a:r>
              <a:rPr lang="zh-CN" altLang="en-US" sz="2000" b="1" kern="100" dirty="0">
                <a:effectLst/>
                <a:latin typeface="微软雅黑" panose="020B0503020204020204" charset="-122"/>
                <a:ea typeface="微软雅黑" panose="020B0503020204020204" charset="-122"/>
              </a:rPr>
              <a:t>、主持人讲话</a:t>
            </a:r>
            <a:endParaRPr lang="zh-CN" altLang="en-US" sz="2000" b="1"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rPr>
              <a:t>今天主要讨论</a:t>
            </a:r>
            <a:r>
              <a:rPr lang="en-US" altLang="zh-CN" sz="2000" kern="100" dirty="0">
                <a:effectLst/>
                <a:latin typeface="微软雅黑" panose="020B0503020204020204" charset="-122"/>
                <a:ea typeface="微软雅黑" panose="020B0503020204020204" charset="-122"/>
              </a:rPr>
              <a:t>“</a:t>
            </a:r>
            <a:r>
              <a:rPr lang="en-US" altLang="en-US" sz="2000" kern="100" dirty="0">
                <a:effectLst/>
                <a:latin typeface="微软雅黑" panose="020B0503020204020204" charset="-122"/>
                <a:ea typeface="微软雅黑" panose="020B0503020204020204" charset="-122"/>
              </a:rPr>
              <a:t>××</a:t>
            </a:r>
            <a:r>
              <a:rPr lang="zh-CN" altLang="en-US" sz="2000" kern="100" dirty="0">
                <a:effectLst/>
                <a:latin typeface="微软雅黑" panose="020B0503020204020204" charset="-122"/>
                <a:ea typeface="微软雅黑" panose="020B0503020204020204" charset="-122"/>
              </a:rPr>
              <a:t>办公室</a:t>
            </a:r>
            <a:r>
              <a:rPr lang="en-US" altLang="zh-CN" sz="2000" kern="100" dirty="0">
                <a:effectLst/>
                <a:latin typeface="微软雅黑" panose="020B0503020204020204" charset="-122"/>
                <a:ea typeface="微软雅黑" panose="020B0503020204020204" charset="-122"/>
              </a:rPr>
              <a:t>”</a:t>
            </a:r>
            <a:r>
              <a:rPr lang="zh-CN" altLang="en-US" sz="2000" kern="100" dirty="0">
                <a:effectLst/>
                <a:latin typeface="微软雅黑" panose="020B0503020204020204" charset="-122"/>
                <a:ea typeface="微软雅黑" panose="020B0503020204020204" charset="-122"/>
              </a:rPr>
              <a:t>软件是否投入开发以及如何开展前期工作的问题。</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en-US" altLang="zh-CN" sz="2000" kern="100" dirty="0">
                <a:effectLst/>
                <a:latin typeface="微软雅黑" panose="020B0503020204020204" charset="-122"/>
                <a:ea typeface="微软雅黑" panose="020B0503020204020204" charset="-122"/>
              </a:rPr>
              <a:t> </a:t>
            </a:r>
            <a:r>
              <a:rPr lang="zh-CN" altLang="en-US" sz="2000" b="1" kern="100" dirty="0">
                <a:effectLst/>
                <a:latin typeface="微软雅黑" panose="020B0503020204020204" charset="-122"/>
                <a:ea typeface="微软雅黑" panose="020B0503020204020204" charset="-122"/>
              </a:rPr>
              <a:t>二</a:t>
            </a:r>
            <a:r>
              <a:rPr lang="en-US" altLang="zh-CN" sz="2000" b="1" kern="100" dirty="0">
                <a:effectLst/>
                <a:latin typeface="微软雅黑" panose="020B0503020204020204" charset="-122"/>
                <a:ea typeface="微软雅黑" panose="020B0503020204020204" charset="-122"/>
              </a:rPr>
              <a:t> </a:t>
            </a:r>
            <a:r>
              <a:rPr lang="zh-CN" altLang="en-US" sz="2000" b="1" kern="100" dirty="0">
                <a:effectLst/>
                <a:latin typeface="微软雅黑" panose="020B0503020204020204" charset="-122"/>
                <a:ea typeface="微软雅黑" panose="020B0503020204020204" charset="-122"/>
              </a:rPr>
              <a:t>、发</a:t>
            </a:r>
            <a:r>
              <a:rPr lang="en-US" altLang="zh-CN" sz="2000" b="1" kern="100" dirty="0">
                <a:effectLst/>
                <a:latin typeface="微软雅黑" panose="020B0503020204020204" charset="-122"/>
                <a:ea typeface="微软雅黑" panose="020B0503020204020204" charset="-122"/>
              </a:rPr>
              <a:t> </a:t>
            </a:r>
            <a:r>
              <a:rPr lang="zh-CN" altLang="en-US" sz="2000" b="1" kern="100" dirty="0">
                <a:effectLst/>
                <a:latin typeface="微软雅黑" panose="020B0503020204020204" charset="-122"/>
                <a:ea typeface="微软雅黑" panose="020B0503020204020204" charset="-122"/>
              </a:rPr>
              <a:t>言</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rPr>
              <a:t>技术部朱总：类似的办公软件已经有不少，如</a:t>
            </a:r>
            <a:r>
              <a:rPr lang="en-US" altLang="zh-CN" sz="2000" kern="100" dirty="0">
                <a:effectLst/>
                <a:latin typeface="微软雅黑" panose="020B0503020204020204" charset="-122"/>
                <a:ea typeface="微软雅黑" panose="020B0503020204020204" charset="-122"/>
              </a:rPr>
              <a:t>Microsoft </a:t>
            </a:r>
            <a:r>
              <a:rPr lang="zh-CN" altLang="en-US" sz="2000" kern="100" dirty="0">
                <a:effectLst/>
                <a:latin typeface="微软雅黑" panose="020B0503020204020204" charset="-122"/>
                <a:ea typeface="微软雅黑" panose="020B0503020204020204" charset="-122"/>
              </a:rPr>
              <a:t>公司的</a:t>
            </a:r>
            <a:r>
              <a:rPr lang="en-US" altLang="zh-CN" sz="2000" kern="100" dirty="0">
                <a:effectLst/>
                <a:latin typeface="微软雅黑" panose="020B0503020204020204" charset="-122"/>
                <a:ea typeface="微软雅黑" panose="020B0503020204020204" charset="-122"/>
              </a:rPr>
              <a:t> Word</a:t>
            </a:r>
            <a:r>
              <a:rPr lang="zh-CN" altLang="en-US" sz="2000" kern="100" dirty="0">
                <a:effectLst/>
                <a:latin typeface="微软雅黑" panose="020B0503020204020204" charset="-122"/>
                <a:ea typeface="微软雅黑" panose="020B0503020204020204" charset="-122"/>
              </a:rPr>
              <a:t>、金</a:t>
            </a:r>
            <a:r>
              <a:rPr lang="en-US" altLang="zh-CN" sz="2000" kern="100" dirty="0">
                <a:effectLst/>
                <a:latin typeface="微软雅黑" panose="020B0503020204020204" charset="-122"/>
                <a:ea typeface="微软雅黑" panose="020B0503020204020204" charset="-122"/>
              </a:rPr>
              <a:t> </a:t>
            </a:r>
            <a:r>
              <a:rPr lang="zh-CN" altLang="en-US" sz="2000" kern="100" dirty="0">
                <a:effectLst/>
                <a:latin typeface="微软雅黑" panose="020B0503020204020204" charset="-122"/>
                <a:ea typeface="微软雅黑" panose="020B0503020204020204" charset="-122"/>
              </a:rPr>
              <a:t>山</a:t>
            </a:r>
            <a:r>
              <a:rPr lang="en-US" altLang="zh-CN" sz="2000" kern="100" dirty="0">
                <a:effectLst/>
                <a:latin typeface="微软雅黑" panose="020B0503020204020204" charset="-122"/>
                <a:ea typeface="微软雅黑" panose="020B0503020204020204" charset="-122"/>
              </a:rPr>
              <a:t> </a:t>
            </a:r>
            <a:r>
              <a:rPr lang="zh-CN" altLang="en-US" sz="2000" kern="100" dirty="0">
                <a:effectLst/>
                <a:latin typeface="微软雅黑" panose="020B0503020204020204" charset="-122"/>
                <a:ea typeface="微软雅黑" panose="020B0503020204020204" charset="-122"/>
              </a:rPr>
              <a:t>公</a:t>
            </a:r>
            <a:r>
              <a:rPr lang="en-US" altLang="zh-CN" sz="2000" kern="100" dirty="0">
                <a:effectLst/>
                <a:latin typeface="微软雅黑" panose="020B0503020204020204" charset="-122"/>
                <a:ea typeface="微软雅黑" panose="020B0503020204020204" charset="-122"/>
              </a:rPr>
              <a:t> </a:t>
            </a:r>
            <a:r>
              <a:rPr lang="zh-CN" altLang="en-US" sz="2000" kern="100" dirty="0">
                <a:effectLst/>
                <a:latin typeface="微软雅黑" panose="020B0503020204020204" charset="-122"/>
                <a:ea typeface="微软雅黑" panose="020B0503020204020204" charset="-122"/>
              </a:rPr>
              <a:t>司</a:t>
            </a:r>
            <a:r>
              <a:rPr lang="en-US" altLang="zh-CN" sz="2000" kern="100" dirty="0">
                <a:effectLst/>
                <a:latin typeface="微软雅黑" panose="020B0503020204020204" charset="-122"/>
                <a:ea typeface="微软雅黑" panose="020B0503020204020204" charset="-122"/>
              </a:rPr>
              <a:t> </a:t>
            </a:r>
            <a:r>
              <a:rPr lang="zh-CN" altLang="en-US" sz="2000" kern="100" dirty="0">
                <a:effectLst/>
                <a:latin typeface="微软雅黑" panose="020B0503020204020204" charset="-122"/>
                <a:ea typeface="微软雅黑" panose="020B0503020204020204" charset="-122"/>
              </a:rPr>
              <a:t>的</a:t>
            </a:r>
            <a:r>
              <a:rPr lang="en-US" altLang="zh-CN" sz="2000" kern="100" dirty="0">
                <a:effectLst/>
                <a:latin typeface="微软雅黑" panose="020B0503020204020204" charset="-122"/>
                <a:ea typeface="微软雅黑" panose="020B0503020204020204" charset="-122"/>
              </a:rPr>
              <a:t> WPS </a:t>
            </a:r>
            <a:r>
              <a:rPr lang="zh-CN" altLang="en-US" sz="2000" kern="100" dirty="0">
                <a:effectLst/>
                <a:latin typeface="微软雅黑" panose="020B0503020204020204" charset="-122"/>
                <a:ea typeface="微软雅黑" panose="020B0503020204020204" charset="-122"/>
              </a:rPr>
              <a:t>系列，以及众多的财务、税务、管理方面的软件。我认为首要的问题是确定选题方</a:t>
            </a:r>
            <a:r>
              <a:rPr lang="en-US" altLang="zh-CN" sz="2000" kern="100" dirty="0">
                <a:effectLst/>
                <a:latin typeface="微软雅黑" panose="020B0503020204020204" charset="-122"/>
                <a:ea typeface="微软雅黑" panose="020B0503020204020204" charset="-122"/>
              </a:rPr>
              <a:t> </a:t>
            </a:r>
            <a:r>
              <a:rPr lang="zh-CN" altLang="en-US" sz="2000" kern="100" dirty="0">
                <a:effectLst/>
                <a:latin typeface="微软雅黑" panose="020B0503020204020204" charset="-122"/>
                <a:ea typeface="微软雅黑" panose="020B0503020204020204" charset="-122"/>
              </a:rPr>
              <a:t>向，如果没有特点，千万不能动手。</a:t>
            </a:r>
            <a:endParaRPr lang="zh-CN" altLang="en-US" sz="2000" kern="100" dirty="0">
              <a:effectLst/>
              <a:latin typeface="微软雅黑" panose="020B0503020204020204" charset="-122"/>
              <a:ea typeface="微软雅黑" panose="020B0503020204020204" charset="-122"/>
            </a:endParaRPr>
          </a:p>
          <a:p>
            <a:pPr algn="l">
              <a:lnSpc>
                <a:spcPct val="130000"/>
              </a:lnSpc>
              <a:spcBef>
                <a:spcPts val="240"/>
              </a:spcBef>
            </a:pPr>
            <a:endParaRPr lang="en-US" altLang="zh-CN" sz="2000" kern="100" dirty="0">
              <a:effectLst/>
              <a:latin typeface="微软雅黑" panose="020B0503020204020204" charset="-122"/>
              <a:ea typeface="微软雅黑" panose="020B0503020204020204" charset="-122"/>
            </a:endParaRPr>
          </a:p>
        </p:txBody>
      </p:sp>
    </p:spTree>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文本框 1"/>
          <p:cNvSpPr txBox="1"/>
          <p:nvPr/>
        </p:nvSpPr>
        <p:spPr>
          <a:xfrm>
            <a:off x="271145" y="986155"/>
            <a:ext cx="11770995" cy="5611495"/>
          </a:xfrm>
          <a:prstGeom prst="rect">
            <a:avLst/>
          </a:prstGeom>
          <a:noFill/>
        </p:spPr>
        <p:txBody>
          <a:bodyPr wrap="square" rtlCol="0">
            <a:noAutofit/>
          </a:bodyPr>
          <a:p>
            <a:pPr indent="457200" algn="l" fontAlgn="auto">
              <a:lnSpc>
                <a:spcPct val="140000"/>
              </a:lnSpc>
            </a:pPr>
            <a:endParaRPr lang="zh-CN" altLang="en-US" sz="500" kern="100" dirty="0">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1965" y="829945"/>
            <a:ext cx="11198860" cy="5252720"/>
          </a:xfrm>
          <a:prstGeom prst="rect">
            <a:avLst/>
          </a:prstGeom>
          <a:noFill/>
        </p:spPr>
        <p:txBody>
          <a:bodyPr wrap="square">
            <a:noAutofit/>
          </a:bodyPr>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sym typeface="+mn-ea"/>
              </a:rPr>
              <a:t>资料部祁主任：应该看到的是，办公软件虽然很多，但从专业角度而言，大都不太规范。我指的是编辑方面的问题。如</a:t>
            </a:r>
            <a:r>
              <a:rPr lang="en-US" altLang="zh-CN" sz="2000" kern="100" dirty="0">
                <a:effectLst/>
                <a:latin typeface="微软雅黑" panose="020B0503020204020204" charset="-122"/>
                <a:ea typeface="微软雅黑" panose="020B0503020204020204" charset="-122"/>
                <a:sym typeface="+mn-ea"/>
              </a:rPr>
              <a:t>Word  </a:t>
            </a:r>
            <a:r>
              <a:rPr lang="zh-CN" altLang="en-US" sz="2000" kern="100" dirty="0">
                <a:effectLst/>
                <a:latin typeface="微软雅黑" panose="020B0503020204020204" charset="-122"/>
                <a:ea typeface="微软雅黑" panose="020B0503020204020204" charset="-122"/>
                <a:sym typeface="+mn-ea"/>
              </a:rPr>
              <a:t>中对于行政公文这部分就干脆忽略掉，而书信这一部分也大多是英文习惯，中国人使用起来很不方便。</a:t>
            </a:r>
            <a:r>
              <a:rPr lang="en-US" altLang="zh-CN" sz="2000" kern="100" dirty="0">
                <a:effectLst/>
                <a:latin typeface="微软雅黑" panose="020B0503020204020204" charset="-122"/>
                <a:ea typeface="微软雅黑" panose="020B0503020204020204" charset="-122"/>
                <a:sym typeface="+mn-ea"/>
              </a:rPr>
              <a:t> WPS  </a:t>
            </a:r>
            <a:r>
              <a:rPr lang="zh-CN" altLang="en-US" sz="2000" kern="100" dirty="0">
                <a:effectLst/>
                <a:latin typeface="微软雅黑" panose="020B0503020204020204" charset="-122"/>
                <a:ea typeface="微软雅黑" panose="020B0503020204020204" charset="-122"/>
                <a:sym typeface="+mn-ea"/>
              </a:rPr>
              <a:t>是中国人开发的软件，</a:t>
            </a:r>
            <a:r>
              <a:rPr lang="en-US" altLang="zh-CN" sz="2000" kern="100" dirty="0">
                <a:effectLst/>
                <a:latin typeface="微软雅黑" panose="020B0503020204020204" charset="-122"/>
                <a:ea typeface="微软雅黑" panose="020B0503020204020204" charset="-122"/>
                <a:sym typeface="+mn-ea"/>
              </a:rPr>
              <a:t> </a:t>
            </a:r>
            <a:r>
              <a:rPr lang="zh-CN" altLang="en-US" sz="2000" kern="100" dirty="0">
                <a:effectLst/>
                <a:latin typeface="微软雅黑" panose="020B0503020204020204" charset="-122"/>
                <a:ea typeface="微软雅黑" panose="020B0503020204020204" charset="-122"/>
                <a:sym typeface="+mn-ea"/>
              </a:rPr>
              <a:t>在技术上很有特点，但在中国应用文方面的编辑十分简陋，离专业水准相差很远。我认为我们定位在这一方面是很有市场的。</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sym typeface="+mn-ea"/>
              </a:rPr>
              <a:t>市场部唐主任：这是在众多航空母舰中间寻求突破，我认为有成功的希望，关键的问题就是必须小巧，并且速度极快。因为我们建造的不是航空母舰，因此必须考虑到兼容问题。</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sym typeface="+mn-ea"/>
              </a:rPr>
              <a:t>三</a:t>
            </a:r>
            <a:r>
              <a:rPr lang="en-US" altLang="zh-CN" sz="2000" kern="100" dirty="0">
                <a:effectLst/>
                <a:latin typeface="微软雅黑" panose="020B0503020204020204" charset="-122"/>
                <a:ea typeface="微软雅黑" panose="020B0503020204020204" charset="-122"/>
                <a:sym typeface="+mn-ea"/>
              </a:rPr>
              <a:t> </a:t>
            </a:r>
            <a:r>
              <a:rPr lang="zh-CN" altLang="en-US" sz="2000" kern="100" dirty="0">
                <a:effectLst/>
                <a:latin typeface="微软雅黑" panose="020B0503020204020204" charset="-122"/>
                <a:ea typeface="微软雅黑" panose="020B0503020204020204" charset="-122"/>
                <a:sym typeface="+mn-ea"/>
              </a:rPr>
              <a:t>、会议结论</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sym typeface="+mn-ea"/>
              </a:rPr>
              <a:t>各部门都同意立项，初步的技术方案将在十天内完成，资料部预计需要三个月完成资料编辑工作，系统集成约需要二十天，该软件预定于元旦投放市场。</a:t>
            </a:r>
            <a:endParaRPr lang="zh-CN" altLang="en-US" sz="2000" kern="100" dirty="0">
              <a:effectLst/>
              <a:latin typeface="微软雅黑" panose="020B0503020204020204" charset="-122"/>
              <a:ea typeface="微软雅黑" panose="020B0503020204020204" charset="-122"/>
            </a:endParaRPr>
          </a:p>
          <a:p>
            <a:pPr indent="457200" algn="l" fontAlgn="auto">
              <a:lnSpc>
                <a:spcPct val="130000"/>
              </a:lnSpc>
              <a:spcBef>
                <a:spcPts val="200"/>
              </a:spcBef>
            </a:pPr>
            <a:r>
              <a:rPr lang="zh-CN" altLang="en-US" sz="2000" kern="100" dirty="0">
                <a:effectLst/>
                <a:latin typeface="微软雅黑" panose="020B0503020204020204" charset="-122"/>
                <a:ea typeface="微软雅黑" panose="020B0503020204020204" charset="-122"/>
                <a:sym typeface="+mn-ea"/>
              </a:rPr>
              <a:t>散会。</a:t>
            </a:r>
            <a:endParaRPr lang="zh-CN" altLang="en-US" sz="2000" kern="100" dirty="0">
              <a:effectLst/>
              <a:latin typeface="微软雅黑" panose="020B0503020204020204" charset="-122"/>
              <a:ea typeface="微软雅黑" panose="020B0503020204020204" charset="-122"/>
            </a:endParaRPr>
          </a:p>
          <a:p>
            <a:pPr algn="r">
              <a:lnSpc>
                <a:spcPct val="130000"/>
              </a:lnSpc>
              <a:spcBef>
                <a:spcPts val="240"/>
              </a:spcBef>
            </a:pPr>
            <a:r>
              <a:rPr lang="zh-CN" altLang="en-US" sz="2000" kern="100" dirty="0">
                <a:effectLst/>
                <a:latin typeface="微软雅黑" panose="020B0503020204020204" charset="-122"/>
                <a:ea typeface="微软雅黑" panose="020B0503020204020204" charset="-122"/>
                <a:sym typeface="+mn-ea"/>
              </a:rPr>
              <a:t>主持人：</a:t>
            </a:r>
            <a:r>
              <a:rPr lang="en-US" altLang="zh-CN" sz="2000" kern="100" dirty="0">
                <a:effectLst/>
                <a:latin typeface="微软雅黑" panose="020B0503020204020204" charset="-122"/>
                <a:ea typeface="微软雅黑" panose="020B0503020204020204" charset="-122"/>
                <a:sym typeface="+mn-ea"/>
              </a:rPr>
              <a:t>(</a:t>
            </a:r>
            <a:r>
              <a:rPr lang="zh-CN" altLang="en-US" sz="2000" kern="100" dirty="0">
                <a:effectLst/>
                <a:latin typeface="微软雅黑" panose="020B0503020204020204" charset="-122"/>
                <a:ea typeface="微软雅黑" panose="020B0503020204020204" charset="-122"/>
                <a:sym typeface="+mn-ea"/>
              </a:rPr>
              <a:t>签名</a:t>
            </a:r>
            <a:r>
              <a:rPr lang="en-US" altLang="zh-CN" sz="2000" kern="100" dirty="0">
                <a:effectLst/>
                <a:latin typeface="微软雅黑" panose="020B0503020204020204" charset="-122"/>
                <a:ea typeface="微软雅黑" panose="020B0503020204020204" charset="-122"/>
                <a:sym typeface="+mn-ea"/>
              </a:rPr>
              <a:t>)</a:t>
            </a:r>
            <a:endParaRPr lang="en-US" altLang="zh-CN" sz="2000" kern="100" dirty="0">
              <a:effectLst/>
              <a:latin typeface="微软雅黑" panose="020B0503020204020204" charset="-122"/>
              <a:ea typeface="微软雅黑" panose="020B0503020204020204" charset="-122"/>
              <a:sym typeface="+mn-ea"/>
            </a:endParaRPr>
          </a:p>
          <a:p>
            <a:pPr algn="r">
              <a:lnSpc>
                <a:spcPct val="130000"/>
              </a:lnSpc>
              <a:spcBef>
                <a:spcPts val="240"/>
              </a:spcBef>
            </a:pPr>
            <a:r>
              <a:rPr lang="zh-CN" altLang="en-US" sz="2000" kern="100" dirty="0">
                <a:effectLst/>
                <a:latin typeface="微软雅黑" panose="020B0503020204020204" charset="-122"/>
                <a:ea typeface="微软雅黑" panose="020B0503020204020204" charset="-122"/>
                <a:sym typeface="+mn-ea"/>
              </a:rPr>
              <a:t>记录人：</a:t>
            </a:r>
            <a:r>
              <a:rPr lang="en-US" altLang="zh-CN" sz="2000" kern="100" dirty="0">
                <a:effectLst/>
                <a:latin typeface="微软雅黑" panose="020B0503020204020204" charset="-122"/>
                <a:ea typeface="微软雅黑" panose="020B0503020204020204" charset="-122"/>
                <a:sym typeface="+mn-ea"/>
              </a:rPr>
              <a:t>(</a:t>
            </a:r>
            <a:r>
              <a:rPr lang="zh-CN" altLang="en-US" sz="2000" kern="100" dirty="0">
                <a:effectLst/>
                <a:latin typeface="微软雅黑" panose="020B0503020204020204" charset="-122"/>
                <a:ea typeface="微软雅黑" panose="020B0503020204020204" charset="-122"/>
                <a:sym typeface="+mn-ea"/>
              </a:rPr>
              <a:t>签名</a:t>
            </a:r>
            <a:r>
              <a:rPr lang="en-US" altLang="zh-CN" sz="2000" kern="100" dirty="0">
                <a:effectLst/>
                <a:latin typeface="微软雅黑" panose="020B0503020204020204" charset="-122"/>
                <a:ea typeface="微软雅黑" panose="020B0503020204020204" charset="-122"/>
                <a:sym typeface="+mn-ea"/>
              </a:rPr>
              <a:t>)</a:t>
            </a:r>
            <a:endParaRPr lang="en-US" altLang="zh-CN" sz="2000" kern="100" dirty="0">
              <a:effectLst/>
              <a:latin typeface="微软雅黑" panose="020B0503020204020204" charset="-122"/>
              <a:ea typeface="微软雅黑" panose="020B0503020204020204" charset="-122"/>
            </a:endParaRPr>
          </a:p>
        </p:txBody>
      </p:sp>
    </p:spTree>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2"/>
          <p:cNvSpPr/>
          <p:nvPr>
            <p:custDataLst>
              <p:tags r:id="rId1"/>
            </p:custDataLst>
          </p:nvPr>
        </p:nvSpPr>
        <p:spPr>
          <a:xfrm>
            <a:off x="711518" y="11452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2" name="对象2"/>
          <p:cNvSpPr/>
          <p:nvPr>
            <p:custDataLst>
              <p:tags r:id="rId2"/>
            </p:custDataLst>
          </p:nvPr>
        </p:nvSpPr>
        <p:spPr>
          <a:xfrm>
            <a:off x="737235" y="3705225"/>
            <a:ext cx="10798810" cy="2060575"/>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4" name="对象2"/>
          <p:cNvSpPr/>
          <p:nvPr>
            <p:custDataLst>
              <p:tags r:id="rId3"/>
            </p:custDataLst>
          </p:nvPr>
        </p:nvSpPr>
        <p:spPr>
          <a:xfrm>
            <a:off x="696278" y="1170623"/>
            <a:ext cx="10798810" cy="124098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6" name="对象2"/>
          <p:cNvSpPr/>
          <p:nvPr>
            <p:custDataLst>
              <p:tags r:id="rId4"/>
            </p:custDataLst>
          </p:nvPr>
        </p:nvSpPr>
        <p:spPr>
          <a:xfrm>
            <a:off x="696278" y="11706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5" name="对象2"/>
          <p:cNvSpPr/>
          <p:nvPr>
            <p:custDataLst>
              <p:tags r:id="rId5"/>
            </p:custDataLst>
          </p:nvPr>
        </p:nvSpPr>
        <p:spPr>
          <a:xfrm>
            <a:off x="716598" y="11706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7" name="对象4"/>
          <p:cNvSpPr/>
          <p:nvPr>
            <p:custDataLst>
              <p:tags r:id="rId6"/>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mn-ea"/>
              </a:rPr>
              <a:t>准确写明会议性质。</a:t>
            </a:r>
            <a:endParaRPr lang="zh-CN" altLang="en-US" sz="2000" kern="100" dirty="0">
              <a:solidFill>
                <a:schemeClr val="tx1"/>
              </a:solidFill>
              <a:effectLst/>
              <a:latin typeface="微软雅黑" panose="020B0503020204020204" charset="-122"/>
              <a:ea typeface="微软雅黑" panose="020B0503020204020204" charset="-122"/>
              <a:sym typeface="Times New Roman" panose="02020603050405020304" pitchFamily="18" charset="0"/>
            </a:endParaRPr>
          </a:p>
        </p:txBody>
      </p:sp>
      <p:sp>
        <p:nvSpPr>
          <p:cNvPr id="13" name="对象5"/>
          <p:cNvSpPr/>
          <p:nvPr>
            <p:custDataLst>
              <p:tags r:id="rId7"/>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8"/>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详细记录出席情况。</a:t>
            </a:r>
            <a:endParaRPr lang="zh-CN" altLang="en-US" sz="2000" b="1" kern="100" dirty="0">
              <a:solidFill>
                <a:schemeClr val="tx1"/>
              </a:solidFill>
              <a:effectLst/>
              <a:latin typeface="Times New Roman" panose="02020603050405020304" pitchFamily="18" charset="0"/>
              <a:ea typeface="微软雅黑" panose="020B0503020204020204" charset="-122"/>
              <a:sym typeface="+mn-ea"/>
            </a:endParaRPr>
          </a:p>
        </p:txBody>
      </p:sp>
      <p:sp>
        <p:nvSpPr>
          <p:cNvPr id="17" name="对象8"/>
          <p:cNvSpPr/>
          <p:nvPr>
            <p:custDataLst>
              <p:tags r:id="rId9"/>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10"/>
            </p:custDataLst>
          </p:nvPr>
        </p:nvSpPr>
        <p:spPr>
          <a:xfrm>
            <a:off x="1951673" y="442499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buNone/>
            </a:pPr>
            <a:r>
              <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rPr>
              <a:t>忠实记录会议上的发言和有关动态。</a:t>
            </a:r>
            <a:endPar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endParaRPr>
          </a:p>
        </p:txBody>
      </p:sp>
      <p:sp>
        <p:nvSpPr>
          <p:cNvPr id="19" name="对象11"/>
          <p:cNvSpPr/>
          <p:nvPr>
            <p:custDataLst>
              <p:tags r:id="rId11"/>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8" name="对象2"/>
          <p:cNvSpPr/>
          <p:nvPr>
            <p:custDataLst>
              <p:tags r:id="rId12"/>
            </p:custDataLst>
          </p:nvPr>
        </p:nvSpPr>
        <p:spPr>
          <a:xfrm>
            <a:off x="721678" y="36852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9" name="对象7"/>
          <p:cNvSpPr/>
          <p:nvPr>
            <p:custDataLst>
              <p:tags r:id="rId13"/>
            </p:custDataLst>
          </p:nvPr>
        </p:nvSpPr>
        <p:spPr>
          <a:xfrm>
            <a:off x="1923098" y="57083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记录会议的结果。</a:t>
            </a:r>
            <a:endParaRPr lang="zh-CN" altLang="en-US" sz="2000" b="1" kern="100" dirty="0">
              <a:solidFill>
                <a:schemeClr val="tx1"/>
              </a:solidFill>
              <a:effectLst/>
              <a:latin typeface="Times New Roman" panose="02020603050405020304" pitchFamily="18" charset="0"/>
              <a:ea typeface="微软雅黑" panose="020B0503020204020204" charset="-122"/>
              <a:sym typeface="+mn-ea"/>
            </a:endParaRPr>
          </a:p>
        </p:txBody>
      </p:sp>
      <p:sp>
        <p:nvSpPr>
          <p:cNvPr id="10" name="对象8"/>
          <p:cNvSpPr/>
          <p:nvPr>
            <p:custDataLst>
              <p:tags r:id="rId14"/>
            </p:custDataLst>
          </p:nvPr>
        </p:nvSpPr>
        <p:spPr>
          <a:xfrm>
            <a:off x="2133918" y="58626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dirty="0">
                <a:solidFill>
                  <a:srgbClr val="FFFFFF"/>
                </a:solidFill>
                <a:latin typeface="+mn-ea"/>
                <a:cs typeface="+mn-ea"/>
                <a:sym typeface="+mn-ea"/>
              </a:rPr>
              <a:t>4</a:t>
            </a:r>
            <a:endParaRPr lang="en-US" altLang="zh-CN" sz="2000" b="1" dirty="0">
              <a:solidFill>
                <a:srgbClr val="FFFFFF"/>
              </a:solidFill>
              <a:latin typeface="+mn-ea"/>
              <a:cs typeface="+mn-ea"/>
              <a:sym typeface="+mn-ea"/>
            </a:endParaRPr>
          </a:p>
        </p:txBody>
      </p:sp>
      <p:sp>
        <p:nvSpPr>
          <p:cNvPr id="11" name="文本框 10"/>
          <p:cNvSpPr txBox="1"/>
          <p:nvPr/>
        </p:nvSpPr>
        <p:spPr>
          <a:xfrm>
            <a:off x="565785" y="226695"/>
            <a:ext cx="6096000" cy="460375"/>
          </a:xfrm>
          <a:prstGeom prst="rect">
            <a:avLst/>
          </a:prstGeom>
          <a:noFill/>
        </p:spPr>
        <p:txBody>
          <a:bodyPr wrap="square" rtlCol="0" anchor="t">
            <a:spAutoFit/>
          </a:bodyPr>
          <a:p>
            <a:pPr lvl="0" algn="l">
              <a:spcBef>
                <a:spcPct val="0"/>
              </a:spcBef>
              <a:spcAft>
                <a:spcPct val="0"/>
              </a:spcAft>
              <a:buClrTx/>
              <a:buSzTx/>
              <a:buFontTx/>
            </a:pPr>
            <a:r>
              <a:rPr lang="zh-CN" altLang="en-US" sz="3200" b="1" dirty="0">
                <a:latin typeface="微软雅黑" panose="020B0503020204020204" charset="-122"/>
                <a:ea typeface="微软雅黑" panose="020B0503020204020204" charset="-122"/>
                <a:cs typeface="+mn-ea"/>
                <a:sym typeface="+mn-ea"/>
              </a:rPr>
              <a:t>四、会议记录的写作要求</a:t>
            </a:r>
            <a:endParaRPr lang="zh-CN" altLang="en-US" sz="3200" b="1" kern="100" dirty="0">
              <a:effectLst/>
              <a:latin typeface="微软雅黑" panose="020B0503020204020204" charset="-122"/>
              <a:ea typeface="微软雅黑" panose="020B0503020204020204" charset="-122"/>
              <a:cs typeface="+mn-ea"/>
              <a:sym typeface="+mn-ea"/>
            </a:endParaRPr>
          </a:p>
        </p:txBody>
      </p:sp>
    </p:spTree>
    <p:custDataLst>
      <p:tags r:id="rId15"/>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29146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795655" y="1776730"/>
            <a:ext cx="10445750" cy="4190365"/>
          </a:xfrm>
          <a:prstGeom prst="rect">
            <a:avLst/>
          </a:prstGeom>
          <a:noFill/>
        </p:spPr>
        <p:txBody>
          <a:bodyPr wrap="square" rtlCol="0" anchor="ctr" anchorCtr="0">
            <a:noAutofit/>
          </a:bodyPr>
          <a:lstStyle/>
          <a:p>
            <a:pPr indent="457200" algn="just" fontAlgn="auto">
              <a:lnSpc>
                <a:spcPct val="170000"/>
              </a:lnSpc>
            </a:pP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写作训练</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70000"/>
              </a:lnSpc>
            </a:pPr>
            <a:r>
              <a:rPr lang="zh-CN" altLang="en-US" sz="2400" kern="100" dirty="0">
                <a:effectLst/>
                <a:latin typeface="微软雅黑" panose="020B0503020204020204" charset="-122"/>
                <a:ea typeface="微软雅黑" panose="020B0503020204020204" charset="-122"/>
                <a:cs typeface="微软雅黑" panose="020B0503020204020204" charset="-122"/>
                <a:sym typeface="+mn-ea"/>
              </a:rPr>
              <a:t>请模拟</a:t>
            </a:r>
            <a:r>
              <a:rPr lang="zh-CN" altLang="en-US" sz="2400" kern="100" dirty="0">
                <a:effectLst/>
                <a:latin typeface="微软雅黑" panose="020B0503020204020204" charset="-122"/>
                <a:ea typeface="微软雅黑" panose="020B0503020204020204" charset="-122"/>
                <a:cs typeface="微软雅黑" panose="020B0503020204020204" charset="-122"/>
                <a:sym typeface="+mn-ea"/>
              </a:rPr>
              <a:t>召开班会讨论</a:t>
            </a:r>
            <a:r>
              <a:rPr lang="zh-CN" altLang="en-US" sz="2400" kern="100" dirty="0">
                <a:effectLst/>
                <a:latin typeface="微软雅黑" panose="020B0503020204020204" charset="-122"/>
                <a:ea typeface="微软雅黑" panose="020B0503020204020204" charset="-122"/>
                <a:cs typeface="微软雅黑" panose="020B0503020204020204" charset="-122"/>
                <a:sym typeface="+mn-ea"/>
              </a:rPr>
              <a:t>“当代大学生的消费观”，每个学生自愿发言，表达自己对“当代大学生的消费观”的看法，其他学生做好会议记录。</a:t>
            </a:r>
            <a:endParaRPr lang="zh-CN" altLang="en-US" sz="2400" kern="100" dirty="0">
              <a:effectLst/>
              <a:latin typeface="微软雅黑" panose="020B0503020204020204" charset="-122"/>
              <a:ea typeface="微软雅黑" panose="020B0503020204020204" charset="-122"/>
              <a:cs typeface="微软雅黑" panose="020B0503020204020204" charset="-122"/>
            </a:endParaRPr>
          </a:p>
          <a:p>
            <a:pPr algn="just">
              <a:lnSpc>
                <a:spcPct val="170000"/>
              </a:lnSpc>
              <a:spcAft>
                <a:spcPts val="600"/>
              </a:spcAft>
            </a:pPr>
            <a:r>
              <a:rPr lang="en-US" altLang="zh-CN" sz="2400" b="1" noProof="0" dirty="0">
                <a:latin typeface="微软雅黑" panose="020B0503020204020204" charset="-122"/>
                <a:ea typeface="微软雅黑" panose="020B0503020204020204" charset="-122"/>
                <a:cs typeface="微软雅黑" panose="020B0503020204020204" charset="-122"/>
                <a:sym typeface="+mn-ea"/>
              </a:rPr>
              <a:t>                                                       </a:t>
            </a:r>
            <a:r>
              <a:rPr lang="en-US" altLang="zh-CN" sz="2400" b="1" noProof="0" dirty="0">
                <a:latin typeface="宋体" panose="02010600030101010101" pitchFamily="2" charset="-122"/>
                <a:ea typeface="宋体" panose="02010600030101010101" pitchFamily="2" charset="-122"/>
                <a:sym typeface="+mn-ea"/>
              </a:rPr>
              <a:t>            </a:t>
            </a:r>
            <a:endParaRPr kumimoji="0" lang="zh-CN" altLang="en-US" sz="2400" b="1" kern="1200" cap="none" spc="0" normalizeH="0" baseline="0" noProof="0" dirty="0">
              <a:latin typeface="宋体" panose="02010600030101010101" pitchFamily="2" charset="-122"/>
              <a:ea typeface="宋体" panose="02010600030101010101" pitchFamily="2" charset="-122"/>
              <a:cs typeface="+mn-cs"/>
            </a:endParaRPr>
          </a:p>
          <a:p>
            <a:pPr indent="0" algn="just" fontAlgn="auto">
              <a:lnSpc>
                <a:spcPct val="13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686425" y="2240915"/>
            <a:ext cx="6505575" cy="349059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计划</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总结</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专题活动策划书</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述职报告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简报</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第六节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会议记录</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第七节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调查报告</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267325" y="6123305"/>
            <a:ext cx="5884545" cy="627380"/>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772795" y="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第七节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调查报告</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50000"/>
              </a:lnSpc>
              <a:spcBef>
                <a:spcPts val="0"/>
              </a:spcBef>
              <a:spcAft>
                <a:spcPts val="0"/>
              </a:spcAft>
              <a:buSzPct val="100000"/>
            </a:pPr>
            <a:r>
              <a:rPr lang="zh-CN" altLang="en-US" dirty="0">
                <a:solidFill>
                  <a:schemeClr val="tx1"/>
                </a:solidFill>
                <a:ea typeface="微软雅黑" panose="020B0503020204020204" charset="-122"/>
                <a:sym typeface="+mn-lt"/>
              </a:rPr>
              <a:t>了解调查报告的概念、特点、种类及作用；掌握调查报告的文体结构及写作方法。</a:t>
            </a:r>
            <a:endParaRPr lang="en-US" altLang="zh-CN" dirty="0">
              <a:solidFill>
                <a:srgbClr val="404040"/>
              </a:solidFill>
              <a:ea typeface="微软雅黑" panose="020B0503020204020204" charset="-122"/>
              <a:sym typeface="+mn-lt"/>
            </a:endParaRPr>
          </a:p>
          <a:p>
            <a:pPr marL="0" indent="0" algn="ctr">
              <a:lnSpc>
                <a:spcPct val="12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dirty="0">
                <a:solidFill>
                  <a:schemeClr val="tx1"/>
                </a:solidFill>
                <a:ea typeface="微软雅黑" panose="020B0503020204020204" charset="-122"/>
                <a:sym typeface="+mn-lt"/>
              </a:rPr>
              <a:t>能熟练说出调查报告的文体结构并撰写出合格的调查报告。</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培养尊重事实，尊重科学的态度，树立求真务实的工作作风。</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第四节</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 调查报告</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pPr>
            <a:r>
              <a:rPr lang="zh-CN" altLang="en-US">
                <a:solidFill>
                  <a:schemeClr val="tx1"/>
                </a:solidFill>
                <a:latin typeface="微软雅黑" panose="020B0503020204020204" charset="-122"/>
                <a:ea typeface="微软雅黑" panose="020B0503020204020204" charset="-122"/>
                <a:sym typeface="+mn-ea"/>
              </a:rPr>
              <a:t>调查报告的文体结构</a:t>
            </a:r>
            <a:endParaRPr lang="zh-CN" altLang="en-US">
              <a:solidFill>
                <a:schemeClr val="tx1"/>
              </a:solidFill>
              <a:latin typeface="微软雅黑" panose="020B0503020204020204" charset="-122"/>
              <a:ea typeface="微软雅黑" panose="020B0503020204020204" charset="-122"/>
              <a:sym typeface="+mn-ea"/>
            </a:endParaRPr>
          </a:p>
          <a:p>
            <a:pPr indent="452755" algn="r">
              <a:lnSpc>
                <a:spcPct val="20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dirty="0">
                <a:ln>
                  <a:noFill/>
                  <a:prstDash val="sysDot"/>
                </a:ln>
                <a:solidFill>
                  <a:schemeClr val="tx1"/>
                </a:solidFill>
                <a:latin typeface="微软雅黑" panose="020B0503020204020204" charset="-122"/>
                <a:ea typeface="微软雅黑" panose="020B0503020204020204" charset="-122"/>
                <a:cs typeface="+mn-ea"/>
              </a:rPr>
              <a:t>调查报告的撰写</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三、计划的文体结构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108140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标题</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41095" y="1758950"/>
            <a:ext cx="9594215" cy="3339465"/>
          </a:xfrm>
          <a:prstGeom prst="rect">
            <a:avLst/>
          </a:prstGeom>
          <a:noFill/>
        </p:spPr>
        <p:txBody>
          <a:bodyPr wrap="square" rtlCol="0" anchor="t">
            <a:noAutofit/>
          </a:bodyPr>
          <a:p>
            <a:pPr algn="l" defTabSz="914400" eaLnBrk="1" hangingPunct="1">
              <a:lnSpc>
                <a:spcPct val="220000"/>
              </a:lnSpc>
              <a:buClrTx/>
              <a:buSzTx/>
              <a:buFontTx/>
            </a:pPr>
            <a:r>
              <a:rPr lang="en-US" sz="2400" dirty="0">
                <a:latin typeface="微软雅黑" panose="020B0503020204020204" charset="-122"/>
                <a:ea typeface="微软雅黑" panose="020B0503020204020204" charset="-122"/>
                <a:sym typeface="Wingdings" panose="05000000000000000000" pitchFamily="2" charset="2"/>
              </a:rPr>
              <a:t>1.</a:t>
            </a:r>
            <a:r>
              <a:rPr lang="zh-CN" altLang="en-US" sz="2400" b="1" dirty="0">
                <a:latin typeface="微软雅黑" panose="020B0503020204020204" charset="-122"/>
                <a:ea typeface="微软雅黑" panose="020B0503020204020204" charset="-122"/>
                <a:sym typeface="Wingdings" panose="05000000000000000000" pitchFamily="2" charset="2"/>
              </a:rPr>
              <a:t>完全式标题</a:t>
            </a:r>
            <a:r>
              <a:rPr lang="zh-CN" altLang="en-US" sz="2400" dirty="0">
                <a:latin typeface="微软雅黑" panose="020B0503020204020204" charset="-122"/>
                <a:ea typeface="微软雅黑" panose="020B0503020204020204" charset="-122"/>
                <a:sym typeface="Wingdings" panose="05000000000000000000" pitchFamily="2" charset="2"/>
              </a:rPr>
              <a:t>：单位名称</a:t>
            </a:r>
            <a:r>
              <a:rPr lang="en-US" altLang="zh-CN" sz="2400" dirty="0">
                <a:latin typeface="微软雅黑" panose="020B0503020204020204" charset="-122"/>
                <a:ea typeface="微软雅黑" panose="020B0503020204020204" charset="-122"/>
                <a:sym typeface="Wingdings" panose="05000000000000000000" pitchFamily="2" charset="2"/>
              </a:rPr>
              <a:t>+</a:t>
            </a:r>
            <a:r>
              <a:rPr lang="zh-CN" altLang="en-US" sz="2400" dirty="0">
                <a:latin typeface="微软雅黑" panose="020B0503020204020204" charset="-122"/>
                <a:ea typeface="微软雅黑" panose="020B0503020204020204" charset="-122"/>
                <a:sym typeface="Wingdings" panose="05000000000000000000" pitchFamily="2" charset="2"/>
              </a:rPr>
              <a:t>时限</a:t>
            </a:r>
            <a:r>
              <a:rPr lang="en-US" altLang="zh-CN" sz="2400" dirty="0">
                <a:latin typeface="微软雅黑" panose="020B0503020204020204" charset="-122"/>
                <a:ea typeface="微软雅黑" panose="020B0503020204020204" charset="-122"/>
                <a:sym typeface="Wingdings" panose="05000000000000000000" pitchFamily="2" charset="2"/>
              </a:rPr>
              <a:t>+</a:t>
            </a:r>
            <a:r>
              <a:rPr lang="zh-CN" altLang="en-US" sz="2400" dirty="0">
                <a:latin typeface="微软雅黑" panose="020B0503020204020204" charset="-122"/>
                <a:ea typeface="微软雅黑" panose="020B0503020204020204" charset="-122"/>
                <a:sym typeface="Wingdings" panose="05000000000000000000" pitchFamily="2" charset="2"/>
              </a:rPr>
              <a:t>内容</a:t>
            </a:r>
            <a:r>
              <a:rPr lang="en-US" altLang="zh-CN" sz="2400" dirty="0">
                <a:latin typeface="微软雅黑" panose="020B0503020204020204" charset="-122"/>
                <a:ea typeface="微软雅黑" panose="020B0503020204020204" charset="-122"/>
                <a:sym typeface="Wingdings" panose="05000000000000000000" pitchFamily="2" charset="2"/>
              </a:rPr>
              <a:t>+</a:t>
            </a:r>
            <a:r>
              <a:rPr lang="zh-CN" altLang="en-US" sz="2400" dirty="0">
                <a:latin typeface="微软雅黑" panose="020B0503020204020204" charset="-122"/>
                <a:ea typeface="微软雅黑" panose="020B0503020204020204" charset="-122"/>
                <a:sym typeface="Wingdings" panose="05000000000000000000" pitchFamily="2" charset="2"/>
              </a:rPr>
              <a:t>文种</a:t>
            </a:r>
            <a:r>
              <a:rPr lang="en-US" altLang="zh-CN" sz="2400" dirty="0">
                <a:latin typeface="微软雅黑" panose="020B0503020204020204" charset="-122"/>
                <a:ea typeface="微软雅黑" panose="020B0503020204020204" charset="-122"/>
                <a:sym typeface="Wingdings" panose="05000000000000000000" pitchFamily="2" charset="2"/>
              </a:rPr>
              <a:t>    </a:t>
            </a:r>
            <a:endParaRPr lang="en-US" altLang="zh-CN" sz="2400" dirty="0">
              <a:latin typeface="微软雅黑" panose="020B0503020204020204" charset="-122"/>
              <a:ea typeface="微软雅黑" panose="020B0503020204020204" charset="-122"/>
              <a:sym typeface="Wingdings" panose="05000000000000000000" pitchFamily="2" charset="2"/>
            </a:endParaRPr>
          </a:p>
          <a:p>
            <a:pPr algn="l" defTabSz="914400" eaLnBrk="1" hangingPunct="1">
              <a:lnSpc>
                <a:spcPct val="220000"/>
              </a:lnSpc>
              <a:buClrTx/>
              <a:buSzTx/>
              <a:buFontTx/>
            </a:pPr>
            <a:r>
              <a:rPr lang="en-US" altLang="zh-CN" sz="2400" dirty="0">
                <a:latin typeface="微软雅黑" panose="020B0503020204020204" charset="-122"/>
                <a:ea typeface="微软雅黑" panose="020B0503020204020204" charset="-122"/>
                <a:sym typeface="Wingdings" panose="05000000000000000000" pitchFamily="2" charset="2"/>
              </a:rPr>
              <a:t>           </a:t>
            </a:r>
            <a:r>
              <a:rPr lang="zh-CN" altLang="en-US" sz="2400" dirty="0">
                <a:latin typeface="微软雅黑" panose="020B0503020204020204" charset="-122"/>
                <a:ea typeface="微软雅黑" panose="020B0503020204020204" charset="-122"/>
                <a:sym typeface="Wingdings" panose="05000000000000000000" pitchFamily="2" charset="2"/>
              </a:rPr>
              <a:t>如：</a:t>
            </a:r>
            <a:r>
              <a:rPr lang="en-US" altLang="zh-CN" sz="2400" dirty="0">
                <a:latin typeface="微软雅黑" panose="020B0503020204020204" charset="-122"/>
                <a:ea typeface="微软雅黑" panose="020B0503020204020204" charset="-122"/>
                <a:sym typeface="Wingdings" panose="05000000000000000000" pitchFamily="2" charset="2"/>
              </a:rPr>
              <a:t> </a:t>
            </a:r>
            <a:r>
              <a:rPr lang="zh-CN" altLang="en-US" sz="2400" dirty="0">
                <a:latin typeface="微软雅黑" panose="020B0503020204020204" charset="-122"/>
                <a:ea typeface="微软雅黑" panose="020B0503020204020204" charset="-122"/>
                <a:sym typeface="Wingdings" panose="05000000000000000000" pitchFamily="2" charset="2"/>
              </a:rPr>
              <a:t>《华为技术有限公司</a:t>
            </a:r>
            <a:r>
              <a:rPr lang="en-US" altLang="zh-CN" sz="2400" dirty="0">
                <a:latin typeface="微软雅黑" panose="020B0503020204020204" charset="-122"/>
                <a:ea typeface="微软雅黑" panose="020B0503020204020204" charset="-122"/>
                <a:sym typeface="Wingdings" panose="05000000000000000000" pitchFamily="2" charset="2"/>
              </a:rPr>
              <a:t> 2025 </a:t>
            </a:r>
            <a:r>
              <a:rPr lang="zh-CN" altLang="en-US" sz="2400" dirty="0">
                <a:latin typeface="微软雅黑" panose="020B0503020204020204" charset="-122"/>
                <a:ea typeface="微软雅黑" panose="020B0503020204020204" charset="-122"/>
                <a:sym typeface="Wingdings" panose="05000000000000000000" pitchFamily="2" charset="2"/>
              </a:rPr>
              <a:t>年营销工作计划》</a:t>
            </a:r>
            <a:r>
              <a:rPr lang="en-US" altLang="zh-CN" sz="2400" dirty="0">
                <a:latin typeface="微软雅黑" panose="020B0503020204020204" charset="-122"/>
                <a:ea typeface="微软雅黑" panose="020B0503020204020204" charset="-122"/>
                <a:sym typeface="Wingdings" panose="05000000000000000000" pitchFamily="2" charset="2"/>
              </a:rPr>
              <a:t>    </a:t>
            </a:r>
            <a:endParaRPr lang="en-US" altLang="zh-CN" sz="2400" dirty="0">
              <a:latin typeface="微软雅黑" panose="020B0503020204020204" charset="-122"/>
              <a:ea typeface="微软雅黑" panose="020B0503020204020204" charset="-122"/>
              <a:sym typeface="Wingdings" panose="05000000000000000000" pitchFamily="2" charset="2"/>
            </a:endParaRPr>
          </a:p>
          <a:p>
            <a:pPr algn="l" defTabSz="914400" eaLnBrk="1" hangingPunct="1">
              <a:lnSpc>
                <a:spcPct val="220000"/>
              </a:lnSpc>
              <a:buClrTx/>
              <a:buSzTx/>
              <a:buFontTx/>
            </a:pPr>
            <a:endParaRPr lang="en-US" altLang="zh-CN" sz="2400" dirty="0">
              <a:latin typeface="微软雅黑" panose="020B0503020204020204" charset="-122"/>
              <a:ea typeface="微软雅黑" panose="020B0503020204020204" charset="-122"/>
              <a:sym typeface="Wingdings" panose="05000000000000000000" pitchFamily="2" charset="2"/>
            </a:endParaRPr>
          </a:p>
        </p:txBody>
      </p:sp>
    </p:spTree>
    <p:custDataLst>
      <p:tags r:id="rId3"/>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一、调查报告的概念与特点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010285" y="2007235"/>
            <a:ext cx="10761980" cy="2468245"/>
          </a:xfrm>
          <a:prstGeom prst="rect">
            <a:avLst/>
          </a:prstGeom>
        </p:spPr>
        <p:txBody>
          <a:bodyPr vert="horz" wrap="square" lIns="0" tIns="0" rIns="0" bIns="0" rtlCol="0">
            <a:normAutofit fontScale="90000"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调查报告是对某一事件或问题进行调查研究，将所获得的成果反映出来的书面报告。</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它通常反映重大事件、新生事物、突出的典型、重要的经验和严重的问题。调查报告有时也被称作</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考察报告</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情况介绍</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或简称为</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某某调查</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调查记</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等。</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调查研究是报告的前提，报告是调查研究的结晶，没有调查的研究，也就不会产生</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调查报告。</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None/>
            </a:pP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10302875" y="4716145"/>
            <a:ext cx="1287145" cy="1382395"/>
          </a:xfrm>
          <a:prstGeom prst="rect">
            <a:avLst/>
          </a:prstGeom>
        </p:spPr>
      </p:pic>
      <p:sp>
        <p:nvSpPr>
          <p:cNvPr id="3" name="文本框 2"/>
          <p:cNvSpPr txBox="1"/>
          <p:nvPr/>
        </p:nvSpPr>
        <p:spPr>
          <a:xfrm>
            <a:off x="1233170" y="1189990"/>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（一）调查报告的概念</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90550" y="20633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一、调查报告的概念与特点</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30" name="https://img8.file.cache.docer.com/storage/1733196371798414600/9cd9afc737f257d60bba4222b98b00dc.png" descr="堆叠的书籍"/>
          <p:cNvPicPr>
            <a:picLocks noChangeAspect="1"/>
          </p:cNvPicPr>
          <p:nvPr/>
        </p:nvPicPr>
        <p:blipFill>
          <a:blip r:embed="rId2"/>
          <a:stretch>
            <a:fillRect/>
          </a:stretch>
        </p:blipFill>
        <p:spPr>
          <a:xfrm>
            <a:off x="10302875" y="4716145"/>
            <a:ext cx="1287145" cy="1382395"/>
          </a:xfrm>
          <a:prstGeom prst="rect">
            <a:avLst/>
          </a:prstGeom>
        </p:spPr>
      </p:pic>
      <p:sp>
        <p:nvSpPr>
          <p:cNvPr id="3" name="文本框 2"/>
          <p:cNvSpPr txBox="1"/>
          <p:nvPr/>
        </p:nvSpPr>
        <p:spPr>
          <a:xfrm>
            <a:off x="1105535" y="1190625"/>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（二）调查报告的特点</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19" name="组合 18"/>
          <p:cNvGrpSpPr/>
          <p:nvPr/>
        </p:nvGrpSpPr>
        <p:grpSpPr>
          <a:xfrm rot="0">
            <a:off x="1639570" y="2400300"/>
            <a:ext cx="1570990" cy="1327785"/>
            <a:chOff x="3743" y="3868"/>
            <a:chExt cx="2474" cy="2091"/>
          </a:xfrm>
        </p:grpSpPr>
        <p:sp>
          <p:nvSpPr>
            <p:cNvPr id="5" name="文本框 4"/>
            <p:cNvSpPr txBox="1"/>
            <p:nvPr>
              <p:custDataLst>
                <p:tags r:id="rId3"/>
              </p:custDataLst>
            </p:nvPr>
          </p:nvSpPr>
          <p:spPr>
            <a:xfrm>
              <a:off x="3743"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微软雅黑" panose="020B0503020204020204" charset="-122"/>
                  <a:ea typeface="微软雅黑" panose="020B0503020204020204" charset="-122"/>
                </a:rPr>
                <a:t>真实性</a:t>
              </a:r>
              <a:endParaRPr lang="zh-CN" altLang="en-US" sz="2000" b="1" dirty="0">
                <a:solidFill>
                  <a:schemeClr val="accent1"/>
                </a:solidFill>
                <a:latin typeface="微软雅黑" panose="020B0503020204020204" charset="-122"/>
                <a:ea typeface="微软雅黑" panose="020B0503020204020204" charset="-122"/>
              </a:endParaRPr>
            </a:p>
          </p:txBody>
        </p:sp>
        <p:sp>
          <p:nvSpPr>
            <p:cNvPr id="22" name="椭圆 21"/>
            <p:cNvSpPr/>
            <p:nvPr>
              <p:custDataLst>
                <p:tags r:id="rId4"/>
              </p:custDataLst>
            </p:nvPr>
          </p:nvSpPr>
          <p:spPr>
            <a:xfrm>
              <a:off x="4442"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0" name="图片 11" descr="343439383331313b343532303032373bbfcdbba7b5b5b0b8"/>
            <p:cNvPicPr>
              <a:picLocks noChangeAspect="1"/>
            </p:cNvPicPr>
            <p:nvPr>
              <p:custDataLst>
                <p:tags r:id="rId5"/>
              </p:custDataLst>
            </p:nvPr>
          </p:nvPicPr>
          <p:blipFill>
            <a:blip r:embed="rId6"/>
            <a:stretch>
              <a:fillRect/>
            </a:stretch>
          </p:blipFill>
          <p:spPr>
            <a:xfrm>
              <a:off x="4754" y="4180"/>
              <a:ext cx="454" cy="454"/>
            </a:xfrm>
            <a:prstGeom prst="rect">
              <a:avLst/>
            </a:prstGeom>
          </p:spPr>
        </p:pic>
      </p:grpSp>
      <p:grpSp>
        <p:nvGrpSpPr>
          <p:cNvPr id="16" name="组合 15"/>
          <p:cNvGrpSpPr/>
          <p:nvPr/>
        </p:nvGrpSpPr>
        <p:grpSpPr>
          <a:xfrm rot="0">
            <a:off x="4011295" y="2400300"/>
            <a:ext cx="1570990" cy="1327785"/>
            <a:chOff x="8364" y="3868"/>
            <a:chExt cx="2474" cy="2091"/>
          </a:xfrm>
        </p:grpSpPr>
        <p:sp>
          <p:nvSpPr>
            <p:cNvPr id="4" name="文本框 3"/>
            <p:cNvSpPr txBox="1"/>
            <p:nvPr>
              <p:custDataLst>
                <p:tags r:id="rId7"/>
              </p:custDataLst>
            </p:nvPr>
          </p:nvSpPr>
          <p:spPr>
            <a:xfrm>
              <a:off x="836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latin typeface="微软雅黑" panose="020B0503020204020204" charset="-122"/>
                  <a:ea typeface="微软雅黑" panose="020B0503020204020204" charset="-122"/>
                </a:rPr>
                <a:t>典型性</a:t>
              </a:r>
              <a:endParaRPr lang="zh-CN" altLang="en-US" sz="2000" b="1" dirty="0">
                <a:solidFill>
                  <a:schemeClr val="accent2"/>
                </a:solidFill>
                <a:latin typeface="微软雅黑" panose="020B0503020204020204" charset="-122"/>
                <a:ea typeface="微软雅黑" panose="020B0503020204020204" charset="-122"/>
              </a:endParaRPr>
            </a:p>
          </p:txBody>
        </p:sp>
        <p:sp>
          <p:nvSpPr>
            <p:cNvPr id="35" name="椭圆 34"/>
            <p:cNvSpPr/>
            <p:nvPr>
              <p:custDataLst>
                <p:tags r:id="rId8"/>
              </p:custDataLst>
            </p:nvPr>
          </p:nvSpPr>
          <p:spPr>
            <a:xfrm>
              <a:off x="9063" y="3868"/>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9"/>
              </p:custDataLst>
            </p:nvPr>
          </p:nvPicPr>
          <p:blipFill>
            <a:blip r:embed="rId10"/>
            <a:stretch>
              <a:fillRect/>
            </a:stretch>
          </p:blipFill>
          <p:spPr>
            <a:xfrm>
              <a:off x="9376" y="4182"/>
              <a:ext cx="451" cy="451"/>
            </a:xfrm>
            <a:prstGeom prst="rect">
              <a:avLst/>
            </a:prstGeom>
          </p:spPr>
        </p:pic>
      </p:grpSp>
      <p:grpSp>
        <p:nvGrpSpPr>
          <p:cNvPr id="17" name="组合 16"/>
          <p:cNvGrpSpPr/>
          <p:nvPr/>
        </p:nvGrpSpPr>
        <p:grpSpPr>
          <a:xfrm rot="0">
            <a:off x="6512560" y="2400300"/>
            <a:ext cx="1570990" cy="1327785"/>
            <a:chOff x="12984" y="3868"/>
            <a:chExt cx="2474" cy="2091"/>
          </a:xfrm>
        </p:grpSpPr>
        <p:sp>
          <p:nvSpPr>
            <p:cNvPr id="37" name="文本框 36"/>
            <p:cNvSpPr txBox="1"/>
            <p:nvPr>
              <p:custDataLst>
                <p:tags r:id="rId11"/>
              </p:custDataLst>
            </p:nvPr>
          </p:nvSpPr>
          <p:spPr>
            <a:xfrm>
              <a:off x="1298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微软雅黑" panose="020B0503020204020204" charset="-122"/>
                  <a:ea typeface="微软雅黑" panose="020B0503020204020204" charset="-122"/>
                </a:rPr>
                <a:t>逻辑性</a:t>
              </a:r>
              <a:endParaRPr lang="zh-CN" altLang="en-US" sz="2000" b="1" dirty="0">
                <a:solidFill>
                  <a:schemeClr val="accent1"/>
                </a:solidFill>
                <a:latin typeface="微软雅黑" panose="020B0503020204020204" charset="-122"/>
                <a:ea typeface="微软雅黑" panose="020B0503020204020204" charset="-122"/>
              </a:endParaRPr>
            </a:p>
          </p:txBody>
        </p:sp>
        <p:sp>
          <p:nvSpPr>
            <p:cNvPr id="40" name="椭圆 39"/>
            <p:cNvSpPr/>
            <p:nvPr>
              <p:custDataLst>
                <p:tags r:id="rId12"/>
              </p:custDataLst>
            </p:nvPr>
          </p:nvSpPr>
          <p:spPr>
            <a:xfrm>
              <a:off x="13683"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1" name="图片 16" descr="343439383331313b343532303033323bd3a6d3c3b9dcc0ed"/>
            <p:cNvPicPr>
              <a:picLocks noChangeAspect="1"/>
            </p:cNvPicPr>
            <p:nvPr>
              <p:custDataLst>
                <p:tags r:id="rId13"/>
              </p:custDataLst>
            </p:nvPr>
          </p:nvPicPr>
          <p:blipFill>
            <a:blip r:embed="rId14"/>
            <a:stretch>
              <a:fillRect/>
            </a:stretch>
          </p:blipFill>
          <p:spPr>
            <a:xfrm>
              <a:off x="13997" y="4182"/>
              <a:ext cx="450" cy="450"/>
            </a:xfrm>
            <a:prstGeom prst="rect">
              <a:avLst/>
            </a:prstGeom>
          </p:spPr>
        </p:pic>
      </p:grpSp>
      <p:grpSp>
        <p:nvGrpSpPr>
          <p:cNvPr id="6" name="组合 5"/>
          <p:cNvGrpSpPr/>
          <p:nvPr/>
        </p:nvGrpSpPr>
        <p:grpSpPr>
          <a:xfrm rot="0">
            <a:off x="9013825" y="2400300"/>
            <a:ext cx="1570990" cy="1327785"/>
            <a:chOff x="8364" y="3868"/>
            <a:chExt cx="2474" cy="2091"/>
          </a:xfrm>
        </p:grpSpPr>
        <p:sp>
          <p:nvSpPr>
            <p:cNvPr id="7" name="文本框 6"/>
            <p:cNvSpPr txBox="1"/>
            <p:nvPr>
              <p:custDataLst>
                <p:tags r:id="rId15"/>
              </p:custDataLst>
            </p:nvPr>
          </p:nvSpPr>
          <p:spPr>
            <a:xfrm>
              <a:off x="836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latin typeface="微软雅黑" panose="020B0503020204020204" charset="-122"/>
                  <a:ea typeface="微软雅黑" panose="020B0503020204020204" charset="-122"/>
                </a:rPr>
                <a:t>时效性</a:t>
              </a:r>
              <a:endParaRPr lang="zh-CN" altLang="en-US" sz="2000" b="1" dirty="0">
                <a:solidFill>
                  <a:schemeClr val="accent2"/>
                </a:solidFill>
                <a:latin typeface="微软雅黑" panose="020B0503020204020204" charset="-122"/>
                <a:ea typeface="微软雅黑" panose="020B0503020204020204" charset="-122"/>
              </a:endParaRPr>
            </a:p>
          </p:txBody>
        </p:sp>
        <p:sp>
          <p:nvSpPr>
            <p:cNvPr id="8" name="椭圆 7"/>
            <p:cNvSpPr/>
            <p:nvPr>
              <p:custDataLst>
                <p:tags r:id="rId16"/>
              </p:custDataLst>
            </p:nvPr>
          </p:nvSpPr>
          <p:spPr>
            <a:xfrm>
              <a:off x="9063" y="3868"/>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9" name="图片 15" descr="343439383331313b343532303033313bd3a6d3c3c9ccb3c7"/>
            <p:cNvPicPr>
              <a:picLocks noChangeAspect="1"/>
            </p:cNvPicPr>
            <p:nvPr>
              <p:custDataLst>
                <p:tags r:id="rId17"/>
              </p:custDataLst>
            </p:nvPr>
          </p:nvPicPr>
          <p:blipFill>
            <a:blip r:embed="rId10"/>
            <a:stretch>
              <a:fillRect/>
            </a:stretch>
          </p:blipFill>
          <p:spPr>
            <a:xfrm>
              <a:off x="9376" y="4182"/>
              <a:ext cx="451" cy="451"/>
            </a:xfrm>
            <a:prstGeom prst="rect">
              <a:avLst/>
            </a:prstGeom>
          </p:spPr>
        </p:pic>
      </p:grpSp>
    </p:spTree>
    <p:custDataLst>
      <p:tags r:id="rId18"/>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520700" y="19680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二、调查报告的种类与作用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调查报告</a:t>
            </a:r>
            <a:r>
              <a:rPr lang="zh-CN" sz="2800" b="1">
                <a:solidFill>
                  <a:schemeClr val="dk1"/>
                </a:solidFill>
                <a:latin typeface="微软雅黑" panose="020B0503020204020204" charset="-122"/>
                <a:ea typeface="微软雅黑" panose="020B0503020204020204" charset="-122"/>
                <a:cs typeface="微软雅黑" panose="020B0503020204020204" charset="-122"/>
              </a:rPr>
              <a:t>的种类</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4380" y="1983105"/>
            <a:ext cx="10154920" cy="3940175"/>
          </a:xfrm>
          <a:prstGeom prst="rect">
            <a:avLst/>
          </a:prstGeom>
          <a:noFill/>
        </p:spPr>
        <p:txBody>
          <a:bodyPr wrap="square" rtlCol="0">
            <a:normAutofit/>
          </a:bodyPr>
          <a:p>
            <a:pPr marL="228600" indent="457200" algn="just">
              <a:lnSpc>
                <a:spcPct val="150000"/>
              </a:lnSpc>
              <a:spcBef>
                <a:spcPts val="1000"/>
              </a:spcBef>
              <a:buClrTx/>
              <a:buSzTx/>
              <a:buFont typeface="Arial" panose="020B0604020202020204" pitchFamily="34" charset="0"/>
            </a:pPr>
            <a:r>
              <a:rPr lang="zh-CN" altLang="en-US" sz="2400">
                <a:solidFill>
                  <a:schemeClr val="dk1"/>
                </a:solidFill>
                <a:latin typeface="微软雅黑" panose="020B0503020204020204" charset="-122"/>
                <a:ea typeface="微软雅黑" panose="020B0503020204020204" charset="-122"/>
                <a:cs typeface="微软雅黑" panose="020B0503020204020204" charset="-122"/>
              </a:rPr>
              <a:t>按调查报告的</a:t>
            </a:r>
            <a:r>
              <a:rPr lang="zh-CN" altLang="en-US" sz="2400" b="1">
                <a:solidFill>
                  <a:schemeClr val="dk1"/>
                </a:solidFill>
                <a:latin typeface="微软雅黑" panose="020B0503020204020204" charset="-122"/>
                <a:ea typeface="微软雅黑" panose="020B0503020204020204" charset="-122"/>
                <a:cs typeface="微软雅黑" panose="020B0503020204020204" charset="-122"/>
              </a:rPr>
              <a:t>作用的不同</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，可分为四种：</a:t>
            </a: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一是树立典型、总结经验的</a:t>
            </a: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调查报告；二是反映经济情况和问题的调查报告；三是揭露矛盾、纠正错误的调查报告；</a:t>
            </a: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四是探讨理论、研究政策问题的调查报告。</a:t>
            </a:r>
            <a:endParaRPr lang="zh-CN" altLang="en-US" sz="24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50000"/>
              </a:lnSpc>
              <a:spcBef>
                <a:spcPts val="1000"/>
              </a:spcBef>
              <a:buClrTx/>
              <a:buSzTx/>
              <a:buFont typeface="Arial" panose="020B0604020202020204" pitchFamily="34" charset="0"/>
            </a:pPr>
            <a:r>
              <a:rPr lang="zh-CN" altLang="en-US" sz="2400">
                <a:solidFill>
                  <a:schemeClr val="dk1"/>
                </a:solidFill>
                <a:latin typeface="微软雅黑" panose="020B0503020204020204" charset="-122"/>
                <a:ea typeface="微软雅黑" panose="020B0503020204020204" charset="-122"/>
                <a:cs typeface="微软雅黑" panose="020B0503020204020204" charset="-122"/>
              </a:rPr>
              <a:t>按调查报告的</a:t>
            </a:r>
            <a:r>
              <a:rPr lang="zh-CN" altLang="en-US" sz="2400" b="1">
                <a:solidFill>
                  <a:schemeClr val="dk1"/>
                </a:solidFill>
                <a:latin typeface="微软雅黑" panose="020B0503020204020204" charset="-122"/>
                <a:ea typeface="微软雅黑" panose="020B0503020204020204" charset="-122"/>
                <a:cs typeface="微软雅黑" panose="020B0503020204020204" charset="-122"/>
              </a:rPr>
              <a:t>内容的不同</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，可分为两大类：</a:t>
            </a: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一是综合型调查报告；二是专题型调查报告。</a:t>
            </a:r>
            <a:endParaRPr lang="zh-CN" altLang="en-US" sz="24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786765" y="8187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调查报告的种类与作用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（二）调查报告</a:t>
            </a:r>
            <a:r>
              <a:rPr lang="zh-CN" sz="2800" b="1">
                <a:solidFill>
                  <a:schemeClr val="dk1"/>
                </a:solidFill>
                <a:latin typeface="微软雅黑" panose="020B0503020204020204" charset="-122"/>
                <a:ea typeface="微软雅黑" panose="020B0503020204020204" charset="-122"/>
                <a:cs typeface="微软雅黑" panose="020B0503020204020204" charset="-122"/>
              </a:rPr>
              <a:t>的作用</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8" name="组合 27"/>
          <p:cNvGrpSpPr/>
          <p:nvPr/>
        </p:nvGrpSpPr>
        <p:grpSpPr>
          <a:xfrm>
            <a:off x="693420" y="1913255"/>
            <a:ext cx="10649585" cy="4462780"/>
            <a:chOff x="1092" y="3013"/>
            <a:chExt cx="16771" cy="7028"/>
          </a:xfrm>
        </p:grpSpPr>
        <p:sp>
          <p:nvSpPr>
            <p:cNvPr id="4" name="MG-缺角矩形 6"/>
            <p:cNvSpPr/>
            <p:nvPr>
              <p:custDataLst>
                <p:tags r:id="rId2"/>
              </p:custDataLst>
            </p:nvPr>
          </p:nvSpPr>
          <p:spPr>
            <a:xfrm>
              <a:off x="1092" y="6597"/>
              <a:ext cx="16767" cy="1527"/>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MG-缺角矩形 7"/>
            <p:cNvSpPr/>
            <p:nvPr>
              <p:custDataLst>
                <p:tags r:id="rId3"/>
              </p:custDataLst>
            </p:nvPr>
          </p:nvSpPr>
          <p:spPr>
            <a:xfrm>
              <a:off x="1239" y="6679"/>
              <a:ext cx="16473" cy="1362"/>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6" name="MG-直接连接符 8"/>
            <p:cNvCxnSpPr/>
            <p:nvPr>
              <p:custDataLst>
                <p:tags r:id="rId4"/>
              </p:custDataLst>
            </p:nvPr>
          </p:nvCxnSpPr>
          <p:spPr>
            <a:xfrm>
              <a:off x="4178" y="6983"/>
              <a:ext cx="0" cy="842"/>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5"/>
              </p:custDataLst>
            </p:nvPr>
          </p:nvSpPr>
          <p:spPr>
            <a:xfrm>
              <a:off x="4624" y="6700"/>
              <a:ext cx="13072" cy="1410"/>
            </a:xfrm>
            <a:prstGeom prst="rect">
              <a:avLst/>
            </a:prstGeom>
            <a:noFill/>
          </p:spPr>
          <p:txBody>
            <a:bodyPr wrap="square" lIns="0" tIns="0" rIns="0" bIns="0" rtlCol="0" anchor="ctr" anchorCtr="0">
              <a:noAutofit/>
            </a:bodyPr>
            <a:p>
              <a:pPr algn="just">
                <a:lnSpc>
                  <a:spcPct val="110000"/>
                </a:lnSpc>
                <a:spcBef>
                  <a:spcPct val="0"/>
                </a:spcBef>
                <a:spcAft>
                  <a:spcPct val="0"/>
                </a:spcAft>
              </a:pPr>
              <a:r>
                <a:rPr lang="zh-CN" altLang="en-US" sz="1600">
                  <a:solidFill>
                    <a:schemeClr val="tx1"/>
                  </a:solidFill>
                  <a:latin typeface="微软雅黑" panose="020B0503020204020204" charset="-122"/>
                  <a:ea typeface="微软雅黑" panose="020B0503020204020204" charset="-122"/>
                  <a:cs typeface="+mn-ea"/>
                </a:rPr>
                <a:t>它将社会生活及各方面存在的性质严重又不为人重视或重视又解决不力的问题及时地反映出来，以期引起有关主管部门的重视，最终得以解决。调查报告还可以披露某些事件、案情的真相，以正视听。</a:t>
              </a:r>
              <a:endParaRPr lang="zh-CN" altLang="en-US" sz="1600">
                <a:solidFill>
                  <a:schemeClr val="tx1"/>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1481" y="6890"/>
              <a:ext cx="2377" cy="94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mn-ea"/>
                </a:rPr>
                <a:t>警示鞭策</a:t>
              </a:r>
              <a:endPar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mn-ea"/>
              </a:endParaRPr>
            </a:p>
          </p:txBody>
        </p:sp>
        <p:sp>
          <p:nvSpPr>
            <p:cNvPr id="9" name="MG-缺角矩形 6"/>
            <p:cNvSpPr/>
            <p:nvPr>
              <p:custDataLst>
                <p:tags r:id="rId7"/>
              </p:custDataLst>
            </p:nvPr>
          </p:nvSpPr>
          <p:spPr>
            <a:xfrm>
              <a:off x="1097" y="3013"/>
              <a:ext cx="16767" cy="1527"/>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MG-缺角矩形 7"/>
            <p:cNvSpPr/>
            <p:nvPr>
              <p:custDataLst>
                <p:tags r:id="rId8"/>
              </p:custDataLst>
            </p:nvPr>
          </p:nvSpPr>
          <p:spPr>
            <a:xfrm>
              <a:off x="1244" y="3095"/>
              <a:ext cx="16473" cy="1362"/>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7" name="MG-直接连接符 8"/>
            <p:cNvCxnSpPr/>
            <p:nvPr>
              <p:custDataLst>
                <p:tags r:id="rId9"/>
              </p:custDataLst>
            </p:nvPr>
          </p:nvCxnSpPr>
          <p:spPr>
            <a:xfrm>
              <a:off x="4178" y="3295"/>
              <a:ext cx="0" cy="842"/>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10"/>
              </p:custDataLst>
            </p:nvPr>
          </p:nvSpPr>
          <p:spPr>
            <a:xfrm>
              <a:off x="4498" y="3151"/>
              <a:ext cx="13197" cy="1371"/>
            </a:xfrm>
            <a:prstGeom prst="rect">
              <a:avLst/>
            </a:prstGeom>
            <a:noFill/>
          </p:spPr>
          <p:txBody>
            <a:bodyPr wrap="square" lIns="0" tIns="0" rIns="0" bIns="0" rtlCol="0" anchor="ctr" anchorCtr="0">
              <a:noAutofit/>
            </a:bodyPr>
            <a:p>
              <a:pPr algn="just">
                <a:lnSpc>
                  <a:spcPct val="120000"/>
                </a:lnSpc>
                <a:spcBef>
                  <a:spcPct val="0"/>
                </a:spcBef>
                <a:spcAft>
                  <a:spcPct val="0"/>
                </a:spcAft>
              </a:pPr>
              <a:r>
                <a:rPr lang="zh-CN" altLang="en-US" sz="1600" dirty="0">
                  <a:solidFill>
                    <a:schemeClr val="tx1"/>
                  </a:solidFill>
                  <a:latin typeface="微软雅黑" panose="020B0503020204020204" charset="-122"/>
                  <a:ea typeface="微软雅黑" panose="020B0503020204020204" charset="-122"/>
                  <a:cs typeface="+mn-ea"/>
                </a:rPr>
                <a:t>如实地反映政治、经济、文化、生活的基本状况，及时地反映社会各个领域的新情况、新问题，反映群众的心声和意见，可以为社会广大读者所了解。</a:t>
              </a:r>
              <a:endParaRPr lang="zh-CN" altLang="en-US" sz="1600" dirty="0">
                <a:solidFill>
                  <a:schemeClr val="tx1"/>
                </a:solidFill>
                <a:latin typeface="微软雅黑" panose="020B0503020204020204" charset="-122"/>
                <a:ea typeface="微软雅黑" panose="020B0503020204020204" charset="-122"/>
                <a:cs typeface="+mn-ea"/>
              </a:endParaRPr>
            </a:p>
          </p:txBody>
        </p:sp>
        <p:sp>
          <p:nvSpPr>
            <p:cNvPr id="21" name="矩形 20"/>
            <p:cNvSpPr/>
            <p:nvPr>
              <p:custDataLst>
                <p:tags r:id="rId11"/>
              </p:custDataLst>
            </p:nvPr>
          </p:nvSpPr>
          <p:spPr>
            <a:xfrm>
              <a:off x="1244" y="3306"/>
              <a:ext cx="2757" cy="94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mn-ea"/>
                </a:rPr>
                <a:t>认识了解</a:t>
              </a:r>
              <a:endPar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mn-ea"/>
              </a:endParaRPr>
            </a:p>
          </p:txBody>
        </p:sp>
        <p:grpSp>
          <p:nvGrpSpPr>
            <p:cNvPr id="12" name="组合 11"/>
            <p:cNvGrpSpPr/>
            <p:nvPr/>
          </p:nvGrpSpPr>
          <p:grpSpPr>
            <a:xfrm>
              <a:off x="1092" y="4797"/>
              <a:ext cx="16766" cy="1526"/>
              <a:chOff x="1092" y="4467"/>
              <a:chExt cx="16766" cy="1526"/>
            </a:xfrm>
          </p:grpSpPr>
          <p:sp>
            <p:nvSpPr>
              <p:cNvPr id="18" name="MG-缺角矩形 6"/>
              <p:cNvSpPr/>
              <p:nvPr>
                <p:custDataLst>
                  <p:tags r:id="rId12"/>
                </p:custDataLst>
              </p:nvPr>
            </p:nvSpPr>
            <p:spPr>
              <a:xfrm>
                <a:off x="1092" y="4467"/>
                <a:ext cx="16767" cy="1527"/>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MG-缺角矩形 7"/>
              <p:cNvSpPr/>
              <p:nvPr>
                <p:custDataLst>
                  <p:tags r:id="rId13"/>
                </p:custDataLst>
              </p:nvPr>
            </p:nvSpPr>
            <p:spPr>
              <a:xfrm>
                <a:off x="1239" y="4549"/>
                <a:ext cx="16473" cy="1362"/>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23" name="MG-直接连接符 8"/>
              <p:cNvCxnSpPr/>
              <p:nvPr>
                <p:custDataLst>
                  <p:tags r:id="rId14"/>
                </p:custDataLst>
              </p:nvPr>
            </p:nvCxnSpPr>
            <p:spPr>
              <a:xfrm>
                <a:off x="4178" y="4750"/>
                <a:ext cx="0" cy="842"/>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5"/>
                </p:custDataLst>
              </p:nvPr>
            </p:nvSpPr>
            <p:spPr>
              <a:xfrm>
                <a:off x="4498" y="4632"/>
                <a:ext cx="13213" cy="1232"/>
              </a:xfrm>
              <a:prstGeom prst="rect">
                <a:avLst/>
              </a:prstGeom>
              <a:noFill/>
            </p:spPr>
            <p:txBody>
              <a:bodyPr wrap="square" lIns="0" tIns="0" rIns="0" bIns="0" rtlCol="0" anchor="ctr" anchorCtr="0">
                <a:noAutofit/>
              </a:bodyPr>
              <a:p>
                <a:pPr algn="just">
                  <a:lnSpc>
                    <a:spcPct val="110000"/>
                  </a:lnSpc>
                  <a:spcBef>
                    <a:spcPct val="0"/>
                  </a:spcBef>
                  <a:spcAft>
                    <a:spcPct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rPr>
                  <a:t>有的调查报告反映了某些企业、单位在某些工作领域的改革经验，反映了他们先进的思想和举措，为后来者提供很好的学习典型。这种闪光</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点</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的宣传和报道，</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对于</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面</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上的工作无疑是一种有力的指导和极大的推动。</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6"/>
                </p:custDataLst>
              </p:nvPr>
            </p:nvSpPr>
            <p:spPr>
              <a:xfrm>
                <a:off x="1481" y="4760"/>
                <a:ext cx="2377" cy="94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mn-ea"/>
                  </a:rPr>
                  <a:t>指导推动</a:t>
                </a:r>
                <a:endPar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mn-ea"/>
                </a:endParaRPr>
              </a:p>
            </p:txBody>
          </p:sp>
        </p:grpSp>
        <p:grpSp>
          <p:nvGrpSpPr>
            <p:cNvPr id="13" name="组合 12"/>
            <p:cNvGrpSpPr/>
            <p:nvPr/>
          </p:nvGrpSpPr>
          <p:grpSpPr>
            <a:xfrm>
              <a:off x="1092" y="8515"/>
              <a:ext cx="16766" cy="1526"/>
              <a:chOff x="1092" y="4467"/>
              <a:chExt cx="16766" cy="1526"/>
            </a:xfrm>
          </p:grpSpPr>
          <p:sp>
            <p:nvSpPr>
              <p:cNvPr id="14" name="MG-缺角矩形 6"/>
              <p:cNvSpPr/>
              <p:nvPr>
                <p:custDataLst>
                  <p:tags r:id="rId17"/>
                </p:custDataLst>
              </p:nvPr>
            </p:nvSpPr>
            <p:spPr>
              <a:xfrm>
                <a:off x="1092" y="4467"/>
                <a:ext cx="16767" cy="1527"/>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MG-缺角矩形 7"/>
              <p:cNvSpPr/>
              <p:nvPr>
                <p:custDataLst>
                  <p:tags r:id="rId18"/>
                </p:custDataLst>
              </p:nvPr>
            </p:nvSpPr>
            <p:spPr>
              <a:xfrm>
                <a:off x="1239" y="4549"/>
                <a:ext cx="16473" cy="1362"/>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6" name="MG-直接连接符 8"/>
              <p:cNvCxnSpPr/>
              <p:nvPr>
                <p:custDataLst>
                  <p:tags r:id="rId19"/>
                </p:custDataLst>
              </p:nvPr>
            </p:nvCxnSpPr>
            <p:spPr>
              <a:xfrm>
                <a:off x="4178" y="4750"/>
                <a:ext cx="0" cy="842"/>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20"/>
                </p:custDataLst>
              </p:nvPr>
            </p:nvSpPr>
            <p:spPr>
              <a:xfrm>
                <a:off x="4498" y="4632"/>
                <a:ext cx="13213" cy="1232"/>
              </a:xfrm>
              <a:prstGeom prst="rect">
                <a:avLst/>
              </a:prstGeom>
              <a:noFill/>
            </p:spPr>
            <p:txBody>
              <a:bodyPr wrap="square" lIns="0" tIns="0" rIns="0" bIns="0" rtlCol="0" anchor="ctr" anchorCtr="0">
                <a:noAutofit/>
              </a:bodyPr>
              <a:p>
                <a:pPr algn="just">
                  <a:lnSpc>
                    <a:spcPct val="110000"/>
                  </a:lnSpc>
                  <a:spcBef>
                    <a:spcPct val="0"/>
                  </a:spcBef>
                  <a:spcAft>
                    <a:spcPct val="0"/>
                  </a:spcAft>
                </a:pPr>
                <a:r>
                  <a:rPr lang="zh-CN" altLang="en-US" sz="1600">
                    <a:solidFill>
                      <a:schemeClr val="tx1"/>
                    </a:solidFill>
                    <a:latin typeface="微软雅黑" panose="020B0503020204020204" charset="-122"/>
                    <a:ea typeface="微软雅黑" panose="020B0503020204020204" charset="-122"/>
                    <a:cs typeface="+mn-ea"/>
                  </a:rPr>
                  <a:t>有一些特殊的调查项目关系到国计民生的重大工程的调查，是为可行性报告写作做准备的。这样的调查报告的结论，可以给决策者的最后定夺提供一定的参考。</a:t>
                </a:r>
                <a:endParaRPr lang="zh-CN" altLang="en-US" sz="1600">
                  <a:solidFill>
                    <a:schemeClr val="tx1"/>
                  </a:solidFill>
                  <a:latin typeface="微软雅黑" panose="020B0503020204020204" charset="-122"/>
                  <a:ea typeface="微软雅黑" panose="020B0503020204020204" charset="-122"/>
                  <a:cs typeface="+mn-ea"/>
                </a:endParaRPr>
              </a:p>
            </p:txBody>
          </p:sp>
          <p:sp>
            <p:nvSpPr>
              <p:cNvPr id="27" name="矩形 26"/>
              <p:cNvSpPr/>
              <p:nvPr>
                <p:custDataLst>
                  <p:tags r:id="rId21"/>
                </p:custDataLst>
              </p:nvPr>
            </p:nvSpPr>
            <p:spPr>
              <a:xfrm>
                <a:off x="1481" y="4760"/>
                <a:ext cx="2377" cy="94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mn-ea"/>
                  </a:rPr>
                  <a:t>帮助决策</a:t>
                </a:r>
                <a:endPar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mn-ea"/>
                </a:endParaRPr>
              </a:p>
            </p:txBody>
          </p:sp>
        </p:grpSp>
      </p:grpSp>
    </p:spTree>
    <p:custDataLst>
      <p:tags r:id="rId22"/>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781685" y="1167765"/>
            <a:ext cx="10714355" cy="925195"/>
          </a:xfrm>
          <a:prstGeom prst="rect">
            <a:avLst/>
          </a:prstGeom>
          <a:noFill/>
        </p:spPr>
        <p:txBody>
          <a:bodyPr wrap="square" rtlCol="0"/>
          <a:p>
            <a:pPr indent="457200" algn="l" fontAlgn="auto">
              <a:lnSpc>
                <a:spcPct val="140000"/>
              </a:lnSpc>
            </a:pPr>
            <a:r>
              <a:rPr lang="zh-CN" altLang="en-US" sz="2400" kern="100" dirty="0">
                <a:effectLst/>
                <a:latin typeface="微软雅黑" panose="020B0503020204020204" charset="-122"/>
                <a:ea typeface="微软雅黑" panose="020B0503020204020204" charset="-122"/>
                <a:cs typeface="微软雅黑" panose="020B0503020204020204" charset="-122"/>
              </a:rPr>
              <a:t>调查报告一般由标题、正文、落款。</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
        <p:nvSpPr>
          <p:cNvPr id="7" name="内容占位符 2"/>
          <p:cNvSpPr>
            <a:spLocks noGrp="1"/>
          </p:cNvSpPr>
          <p:nvPr>
            <p:custDataLst>
              <p:tags r:id="rId1"/>
            </p:custDataLst>
          </p:nvPr>
        </p:nvSpPr>
        <p:spPr>
          <a:xfrm>
            <a:off x="929005" y="184721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标题</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5325" y="2371090"/>
            <a:ext cx="11170920" cy="3295650"/>
          </a:xfrm>
          <a:prstGeom prst="rect">
            <a:avLst/>
          </a:prstGeom>
          <a:noFill/>
        </p:spPr>
        <p:txBody>
          <a:bodyPr wrap="square" rtlCol="0">
            <a:noAutofit/>
          </a:bodyPr>
          <a:p>
            <a:pPr marL="228600" indent="457200" algn="just">
              <a:lnSpc>
                <a:spcPct val="130000"/>
              </a:lnSpc>
              <a:spcBef>
                <a:spcPts val="1000"/>
              </a:spcBef>
              <a:buClrTx/>
              <a:buSzTx/>
              <a:buFont typeface="Arial" panose="020B0604020202020204" pitchFamily="34" charset="0"/>
            </a:pPr>
            <a:r>
              <a:rPr lang="en-US" altLang="zh-CN" sz="2000" b="1">
                <a:solidFill>
                  <a:srgbClr val="00B0F0"/>
                </a:solidFill>
                <a:latin typeface="微软雅黑" panose="020B0503020204020204" charset="-122"/>
                <a:ea typeface="微软雅黑" panose="020B0503020204020204" charset="-122"/>
                <a:cs typeface="微软雅黑" panose="020B0503020204020204" charset="-122"/>
              </a:rPr>
              <a:t>1. </a:t>
            </a:r>
            <a:r>
              <a:rPr lang="zh-CN" altLang="en-US" sz="2000" b="1">
                <a:solidFill>
                  <a:srgbClr val="00B0F0"/>
                </a:solidFill>
                <a:latin typeface="微软雅黑" panose="020B0503020204020204" charset="-122"/>
                <a:ea typeface="微软雅黑" panose="020B0503020204020204" charset="-122"/>
                <a:cs typeface="微软雅黑" panose="020B0503020204020204" charset="-122"/>
              </a:rPr>
              <a:t>单标题</a:t>
            </a:r>
            <a:endParaRPr lang="zh-CN" altLang="en-US" sz="2000" b="1">
              <a:solidFill>
                <a:srgbClr val="00B0F0"/>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单标题的形式比较灵活，常见的形式有以下几种。</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公文式的标题。这种标题由</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事由</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文种</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构成，如《浙江省农村中学语文教学情况的调查报告》《产品销售情况调查报告》。</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只写调查范围、地点，如《</a:t>
            </a:r>
            <a:r>
              <a:rPr lang="en-US" altLang="en-US"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事件的调查》。</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设问式标题，如《改革定向何方》。</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781685" y="1167765"/>
            <a:ext cx="10714355" cy="925195"/>
          </a:xfrm>
          <a:prstGeom prst="rect">
            <a:avLst/>
          </a:prstGeom>
          <a:noFill/>
        </p:spPr>
        <p:txBody>
          <a:bodyPr wrap="square" rtlCol="0"/>
          <a:p>
            <a:pPr indent="457200" algn="l" fontAlgn="auto">
              <a:lnSpc>
                <a:spcPct val="140000"/>
              </a:lnSpc>
            </a:pPr>
            <a:r>
              <a:rPr lang="zh-CN" altLang="en-US" sz="2400" kern="100" dirty="0">
                <a:effectLst/>
                <a:latin typeface="微软雅黑" panose="020B0503020204020204" charset="-122"/>
                <a:ea typeface="微软雅黑" panose="020B0503020204020204" charset="-122"/>
                <a:cs typeface="微软雅黑" panose="020B0503020204020204" charset="-122"/>
              </a:rPr>
              <a:t>调查报告一般由标题、正文、落款。</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
        <p:nvSpPr>
          <p:cNvPr id="7" name="内容占位符 2"/>
          <p:cNvSpPr>
            <a:spLocks noGrp="1"/>
          </p:cNvSpPr>
          <p:nvPr>
            <p:custDataLst>
              <p:tags r:id="rId1"/>
            </p:custDataLst>
          </p:nvPr>
        </p:nvSpPr>
        <p:spPr>
          <a:xfrm>
            <a:off x="929005" y="1723390"/>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标题</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5325" y="2371090"/>
            <a:ext cx="11170920" cy="3295650"/>
          </a:xfrm>
          <a:prstGeom prst="rect">
            <a:avLst/>
          </a:prstGeom>
          <a:noFill/>
        </p:spPr>
        <p:txBody>
          <a:bodyPr wrap="square" rtlCol="0">
            <a:noAutofit/>
          </a:bodyPr>
          <a:p>
            <a:pPr marL="228600" indent="457200" algn="just">
              <a:lnSpc>
                <a:spcPct val="130000"/>
              </a:lnSpc>
              <a:spcBef>
                <a:spcPts val="1000"/>
              </a:spcBef>
              <a:buClrTx/>
              <a:buSzTx/>
              <a:buFont typeface="Arial" panose="020B0604020202020204" pitchFamily="34" charset="0"/>
            </a:pPr>
            <a:r>
              <a:rPr lang="en-US" altLang="zh-CN" sz="2000" b="1">
                <a:solidFill>
                  <a:srgbClr val="00B0F0"/>
                </a:solidFill>
                <a:latin typeface="微软雅黑" panose="020B0503020204020204" charset="-122"/>
                <a:ea typeface="微软雅黑" panose="020B0503020204020204" charset="-122"/>
                <a:cs typeface="微软雅黑" panose="020B0503020204020204" charset="-122"/>
              </a:rPr>
              <a:t>2. </a:t>
            </a:r>
            <a:r>
              <a:rPr lang="zh-CN" altLang="en-US" sz="2000" b="1">
                <a:solidFill>
                  <a:srgbClr val="00B0F0"/>
                </a:solidFill>
                <a:latin typeface="微软雅黑" panose="020B0503020204020204" charset="-122"/>
                <a:ea typeface="微软雅黑" panose="020B0503020204020204" charset="-122"/>
                <a:cs typeface="微软雅黑" panose="020B0503020204020204" charset="-122"/>
              </a:rPr>
              <a:t>双标题</a:t>
            </a:r>
            <a:endParaRPr lang="zh-CN" altLang="en-US" sz="2000" b="1">
              <a:solidFill>
                <a:srgbClr val="00B0F0"/>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双标题是指有正副两个标题，正标题鲜明地揭示主题，副标题指明调查的地点、内容或范围。如《大学生是否应具备自我牺牲精神</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首都十所大学的调查报告》《高校发展重在学科建设</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 — </a:t>
            </a:r>
            <a:r>
              <a:rPr lang="zh-CN" sz="2000">
                <a:solidFill>
                  <a:schemeClr val="dk1"/>
                </a:solidFill>
                <a:latin typeface="微软雅黑" panose="020B0503020204020204" charset="-122"/>
                <a:ea typeface="微软雅黑" panose="020B0503020204020204" charset="-122"/>
                <a:cs typeface="微软雅黑" panose="020B0503020204020204" charset="-122"/>
              </a:rPr>
              <a:t>大地学院</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学科建设实践思考》。</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301750"/>
            <a:ext cx="10330815" cy="61595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正文</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5325" y="1918335"/>
            <a:ext cx="11170920" cy="4916805"/>
          </a:xfrm>
          <a:prstGeom prst="rect">
            <a:avLst/>
          </a:prstGeom>
          <a:noFill/>
        </p:spPr>
        <p:txBody>
          <a:bodyPr wrap="square" rtlCol="0">
            <a:noAutofit/>
          </a:bodyPr>
          <a:p>
            <a:pPr marL="228600" indent="457200" algn="just">
              <a:lnSpc>
                <a:spcPct val="16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正文分为开头、主体、结尾三部分。</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b="1">
                <a:solidFill>
                  <a:srgbClr val="00B0F0"/>
                </a:solidFill>
                <a:latin typeface="微软雅黑" panose="020B0503020204020204" charset="-122"/>
                <a:ea typeface="微软雅黑" panose="020B0503020204020204" charset="-122"/>
                <a:cs typeface="微软雅黑" panose="020B0503020204020204" charset="-122"/>
              </a:rPr>
              <a:t>1. </a:t>
            </a:r>
            <a:r>
              <a:rPr lang="zh-CN" altLang="en-US" sz="2000" b="1">
                <a:solidFill>
                  <a:srgbClr val="00B0F0"/>
                </a:solidFill>
                <a:latin typeface="微软雅黑" panose="020B0503020204020204" charset="-122"/>
                <a:ea typeface="微软雅黑" panose="020B0503020204020204" charset="-122"/>
                <a:cs typeface="微软雅黑" panose="020B0503020204020204" charset="-122"/>
              </a:rPr>
              <a:t>开头。</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主要是概括介绍调查对象的基本情况，或者是提示全文的基本内容，或者是直接提出调查的问题和结论。开头的写法比较灵活，常见的有以下几种。</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概括介绍式，即介绍调查对象的基本情况。</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结论式，即在开头先写调查报告的结论，再阐述主要事实。</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议论式，针对调查的问题说明意义，作简要的评述，再叙写事情的经过。</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提问式，开门见山，抓住中心提出问题，引起读者的思考和兴趣。</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不管运用何种方式开头，都应该重点突出，简明精要，切入内容要旨。</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60000"/>
              </a:lnSpc>
              <a:spcBef>
                <a:spcPts val="1000"/>
              </a:spcBef>
              <a:buClrTx/>
              <a:buSzTx/>
              <a:buFont typeface="Arial" panose="020B0604020202020204" pitchFamily="34"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301750"/>
            <a:ext cx="10330815" cy="61595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正文</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5325" y="1918335"/>
            <a:ext cx="11170920" cy="4916805"/>
          </a:xfrm>
          <a:prstGeom prst="rect">
            <a:avLst/>
          </a:prstGeom>
          <a:noFill/>
        </p:spPr>
        <p:txBody>
          <a:bodyPr wrap="square" rtlCol="0">
            <a:noAutofit/>
          </a:bodyPr>
          <a:p>
            <a:pPr marL="228600" indent="457200" algn="just">
              <a:lnSpc>
                <a:spcPct val="160000"/>
              </a:lnSpc>
              <a:spcBef>
                <a:spcPts val="1000"/>
              </a:spcBef>
              <a:buClrTx/>
              <a:buSzTx/>
              <a:buFont typeface="Arial" panose="020B0604020202020204" pitchFamily="34" charset="0"/>
            </a:pPr>
            <a:r>
              <a:rPr lang="en-US" sz="2000" b="1">
                <a:solidFill>
                  <a:srgbClr val="00B0F0"/>
                </a:solidFill>
                <a:latin typeface="微软雅黑" panose="020B0503020204020204" charset="-122"/>
                <a:ea typeface="微软雅黑" panose="020B0503020204020204" charset="-122"/>
                <a:cs typeface="微软雅黑" panose="020B0503020204020204" charset="-122"/>
              </a:rPr>
              <a:t>2. </a:t>
            </a:r>
            <a:r>
              <a:rPr lang="zh-CN" altLang="en-US" sz="2000" b="1">
                <a:solidFill>
                  <a:srgbClr val="00B0F0"/>
                </a:solidFill>
                <a:latin typeface="微软雅黑" panose="020B0503020204020204" charset="-122"/>
                <a:ea typeface="微软雅黑" panose="020B0503020204020204" charset="-122"/>
                <a:cs typeface="微软雅黑" panose="020B0503020204020204" charset="-122"/>
              </a:rPr>
              <a:t>主体</a:t>
            </a:r>
            <a:endParaRPr lang="zh-CN" altLang="en-US" sz="2000" b="1">
              <a:solidFill>
                <a:srgbClr val="00B0F0"/>
              </a:solidFill>
              <a:latin typeface="微软雅黑" panose="020B0503020204020204" charset="-122"/>
              <a:ea typeface="微软雅黑" panose="020B0503020204020204" charset="-122"/>
              <a:cs typeface="微软雅黑" panose="020B0503020204020204" charset="-122"/>
            </a:endParaRPr>
          </a:p>
          <a:p>
            <a:pPr marL="228600" indent="457200" algn="just">
              <a:lnSpc>
                <a:spcPct val="16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主体是正文的核心部分，既要具体地叙述调查中的事实情况，又要在事实的叙述报告中引发认识，阐述观点，做到由事入理、叙议结合。主体部分为了突出段旨即各段的中心意思，常给各段加上小标题。</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一般常用的结构形式有以下三种。</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301750"/>
            <a:ext cx="10330815" cy="61595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正文</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60375" y="1918335"/>
            <a:ext cx="11405870" cy="4916805"/>
          </a:xfrm>
          <a:prstGeom prst="rect">
            <a:avLst/>
          </a:prstGeom>
          <a:noFill/>
        </p:spPr>
        <p:txBody>
          <a:bodyPr wrap="square" rtlCol="0">
            <a:noAutofit/>
          </a:bodyPr>
          <a:p>
            <a:pPr marL="228600" indent="457200" algn="just">
              <a:lnSpc>
                <a:spcPct val="160000"/>
              </a:lnSpc>
              <a:spcBef>
                <a:spcPts val="1000"/>
              </a:spcBef>
              <a:buClrTx/>
              <a:buSzTx/>
              <a:buFont typeface="Arial" panose="020B0604020202020204" pitchFamily="34" charset="0"/>
            </a:pPr>
            <a:r>
              <a:rPr lang="en-US" sz="2000" b="1">
                <a:solidFill>
                  <a:srgbClr val="00B0F0"/>
                </a:solidFill>
                <a:latin typeface="微软雅黑" panose="020B0503020204020204" charset="-122"/>
                <a:ea typeface="微软雅黑" panose="020B0503020204020204" charset="-122"/>
                <a:cs typeface="微软雅黑" panose="020B0503020204020204" charset="-122"/>
              </a:rPr>
              <a:t>2. </a:t>
            </a:r>
            <a:r>
              <a:rPr lang="zh-CN" altLang="en-US" sz="2000" b="1">
                <a:solidFill>
                  <a:srgbClr val="00B0F0"/>
                </a:solidFill>
                <a:latin typeface="微软雅黑" panose="020B0503020204020204" charset="-122"/>
                <a:ea typeface="微软雅黑" panose="020B0503020204020204" charset="-122"/>
                <a:cs typeface="微软雅黑" panose="020B0503020204020204" charset="-122"/>
              </a:rPr>
              <a:t>主体</a:t>
            </a:r>
            <a:endParaRPr lang="zh-CN" altLang="en-US" sz="2000" b="1">
              <a:solidFill>
                <a:srgbClr val="00B0F0"/>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u="sng">
                <a:solidFill>
                  <a:schemeClr val="dk1"/>
                </a:solidFill>
                <a:latin typeface="微软雅黑" panose="020B0503020204020204" charset="-122"/>
                <a:ea typeface="微软雅黑" panose="020B0503020204020204" charset="-122"/>
                <a:cs typeface="微软雅黑" panose="020B0503020204020204" charset="-122"/>
              </a:rPr>
              <a:t>纵式结构</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。纵式结构是按照时间顺序或事物发展进程的先后组织材料安排层次。</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如《</a:t>
            </a:r>
            <a:r>
              <a:rPr lang="en-US" altLang="en-US"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医院一起严重医疗事故的调查》《一个具有中国特色的新型游览区</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关于黄</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河游览区的调查》。</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u="sng">
                <a:solidFill>
                  <a:schemeClr val="dk1"/>
                </a:solidFill>
                <a:latin typeface="微软雅黑" panose="020B0503020204020204" charset="-122"/>
                <a:ea typeface="微软雅黑" panose="020B0503020204020204" charset="-122"/>
                <a:cs typeface="微软雅黑" panose="020B0503020204020204" charset="-122"/>
              </a:rPr>
              <a:t>横式结构</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。横式结构是一种并列式的结构，根据问题的性质和内在联系，分项分层地来组织材料。具体写作时可以采用小标题、序号分别进行阐述，也可以分段而不用标题序号，如《有些地方的农民为什么富不起来》。</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u="sng">
                <a:solidFill>
                  <a:schemeClr val="dk1"/>
                </a:solidFill>
                <a:latin typeface="微软雅黑" panose="020B0503020204020204" charset="-122"/>
                <a:ea typeface="微软雅黑" panose="020B0503020204020204" charset="-122"/>
                <a:cs typeface="微软雅黑" panose="020B0503020204020204" charset="-122"/>
              </a:rPr>
              <a:t>纵横式结构</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。纵横式结构亦称综合式、交错式结构。这是将纵式和横式结合起来的一种结构形式，先按时间顺序介绍事件、项目情况，后面又分层次写对事件、事物的认识归纳或处理意见。</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60000"/>
              </a:lnSpc>
              <a:spcBef>
                <a:spcPts val="1000"/>
              </a:spcBef>
              <a:buClrTx/>
              <a:buSzTx/>
              <a:buFont typeface="Arial" panose="020B0604020202020204" pitchFamily="34"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301750"/>
            <a:ext cx="10330815" cy="61595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正文</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5325" y="1918335"/>
            <a:ext cx="11170920" cy="4916805"/>
          </a:xfrm>
          <a:prstGeom prst="rect">
            <a:avLst/>
          </a:prstGeom>
          <a:noFill/>
        </p:spPr>
        <p:txBody>
          <a:bodyPr wrap="square" rtlCol="0">
            <a:noAutofit/>
          </a:bodyPr>
          <a:p>
            <a:pPr marL="228600" indent="457200" algn="just">
              <a:lnSpc>
                <a:spcPct val="160000"/>
              </a:lnSpc>
              <a:spcBef>
                <a:spcPts val="1000"/>
              </a:spcBef>
              <a:buClrTx/>
              <a:buSzTx/>
              <a:buFont typeface="Arial" panose="020B0604020202020204" pitchFamily="34" charset="0"/>
            </a:pPr>
            <a:r>
              <a:rPr lang="en-US" sz="2000" b="1">
                <a:solidFill>
                  <a:srgbClr val="00B0F0"/>
                </a:solidFill>
                <a:latin typeface="微软雅黑" panose="020B0503020204020204" charset="-122"/>
                <a:ea typeface="微软雅黑" panose="020B0503020204020204" charset="-122"/>
                <a:cs typeface="微软雅黑" panose="020B0503020204020204" charset="-122"/>
              </a:rPr>
              <a:t>3. </a:t>
            </a:r>
            <a:r>
              <a:rPr lang="zh-CN" altLang="en-US" sz="2000" b="1">
                <a:solidFill>
                  <a:srgbClr val="00B0F0"/>
                </a:solidFill>
                <a:latin typeface="微软雅黑" panose="020B0503020204020204" charset="-122"/>
                <a:ea typeface="微软雅黑" panose="020B0503020204020204" charset="-122"/>
                <a:cs typeface="微软雅黑" panose="020B0503020204020204" charset="-122"/>
              </a:rPr>
              <a:t>结尾</a:t>
            </a:r>
            <a:endParaRPr lang="zh-CN" altLang="en-US" sz="2000" b="1">
              <a:solidFill>
                <a:srgbClr val="00B0F0"/>
              </a:solidFill>
              <a:latin typeface="微软雅黑" panose="020B0503020204020204" charset="-122"/>
              <a:ea typeface="微软雅黑" panose="020B0503020204020204" charset="-122"/>
              <a:cs typeface="微软雅黑" panose="020B0503020204020204" charset="-122"/>
            </a:endParaRPr>
          </a:p>
          <a:p>
            <a:pPr marL="228600" indent="457200" algn="just">
              <a:lnSpc>
                <a:spcPct val="14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调查报告结尾部分的内容应简明扼要，或者总结全篇主要观点，借以加深读者印象；</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或者指出存在的问题，提出建议；或者对所调查的现状作归纳性说明，并指出其发展远景等。有的调查报告主体部分结束了，言尽意止，就不需另写结尾了。</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三、计划的文体结构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104457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标题</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31570" y="1500505"/>
            <a:ext cx="9594215" cy="1078230"/>
          </a:xfrm>
          <a:prstGeom prst="rect">
            <a:avLst/>
          </a:prstGeom>
          <a:noFill/>
        </p:spPr>
        <p:txBody>
          <a:bodyPr wrap="square" rtlCol="0" anchor="t">
            <a:noAutofit/>
          </a:bodyPr>
          <a:p>
            <a:pPr algn="l" defTabSz="914400" eaLnBrk="1" hangingPunct="1">
              <a:lnSpc>
                <a:spcPct val="220000"/>
              </a:lnSpc>
              <a:buClrTx/>
              <a:buSzTx/>
              <a:buFontTx/>
            </a:pPr>
            <a:r>
              <a:rPr lang="en-US" sz="2400" dirty="0">
                <a:latin typeface="微软雅黑" panose="020B0503020204020204" charset="-122"/>
                <a:ea typeface="微软雅黑" panose="020B0503020204020204" charset="-122"/>
                <a:sym typeface="Wingdings" panose="05000000000000000000" pitchFamily="2" charset="2"/>
              </a:rPr>
              <a:t>2.</a:t>
            </a:r>
            <a:r>
              <a:rPr lang="zh-CN" altLang="en-US" sz="2400" b="1" dirty="0">
                <a:latin typeface="微软雅黑" panose="020B0503020204020204" charset="-122"/>
                <a:ea typeface="微软雅黑" panose="020B0503020204020204" charset="-122"/>
                <a:cs typeface="微软雅黑" panose="020B0503020204020204" charset="-122"/>
                <a:sym typeface="Wingdings" panose="05000000000000000000" pitchFamily="2" charset="2"/>
              </a:rPr>
              <a:t>非完全式标题</a:t>
            </a:r>
            <a:r>
              <a:rPr lang="zh-CN" altLang="en-US" sz="2400" dirty="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sym typeface="+mn-ea"/>
              </a:rPr>
              <a:t>即视实际需要省略某些标题要素。</a:t>
            </a:r>
            <a:r>
              <a:rPr lang="en-US" altLang="zh-CN" sz="2400" dirty="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endParaRPr lang="en-US" altLang="zh-CN" sz="2400" dirty="0">
              <a:latin typeface="微软雅黑" panose="020B0503020204020204" charset="-122"/>
              <a:ea typeface="微软雅黑" panose="020B0503020204020204" charset="-122"/>
              <a:sym typeface="Wingdings" panose="05000000000000000000" pitchFamily="2" charset="2"/>
            </a:endParaRPr>
          </a:p>
          <a:p>
            <a:pPr algn="l" defTabSz="914400" eaLnBrk="1" hangingPunct="1">
              <a:lnSpc>
                <a:spcPct val="220000"/>
              </a:lnSpc>
              <a:buClrTx/>
              <a:buSzTx/>
              <a:buFontTx/>
            </a:pPr>
            <a:r>
              <a:rPr lang="en-US" altLang="zh-CN" sz="2400" dirty="0">
                <a:latin typeface="微软雅黑" panose="020B0503020204020204" charset="-122"/>
                <a:ea typeface="微软雅黑" panose="020B0503020204020204" charset="-122"/>
                <a:sym typeface="Wingdings" panose="05000000000000000000" pitchFamily="2" charset="2"/>
              </a:rPr>
              <a:t>            </a:t>
            </a:r>
            <a:endParaRPr lang="en-US" altLang="zh-CN" sz="2400" dirty="0">
              <a:latin typeface="微软雅黑" panose="020B0503020204020204" charset="-122"/>
              <a:ea typeface="微软雅黑" panose="020B0503020204020204" charset="-122"/>
              <a:sym typeface="Wingdings" panose="05000000000000000000" pitchFamily="2" charset="2"/>
            </a:endParaRPr>
          </a:p>
          <a:p>
            <a:pPr algn="l" defTabSz="914400" eaLnBrk="1" hangingPunct="1">
              <a:lnSpc>
                <a:spcPct val="220000"/>
              </a:lnSpc>
              <a:buClrTx/>
              <a:buSzTx/>
              <a:buFontTx/>
            </a:pPr>
            <a:endParaRPr lang="en-US" altLang="zh-CN" sz="2400" dirty="0">
              <a:latin typeface="微软雅黑" panose="020B0503020204020204" charset="-122"/>
              <a:ea typeface="微软雅黑" panose="020B0503020204020204" charset="-122"/>
              <a:sym typeface="Wingdings" panose="05000000000000000000" pitchFamily="2" charset="2"/>
            </a:endParaRPr>
          </a:p>
        </p:txBody>
      </p:sp>
      <p:sp>
        <p:nvSpPr>
          <p:cNvPr id="5" name="Text Box 2"/>
          <p:cNvSpPr txBox="1"/>
          <p:nvPr/>
        </p:nvSpPr>
        <p:spPr>
          <a:xfrm>
            <a:off x="1028700" y="2252980"/>
            <a:ext cx="10020300" cy="1198880"/>
          </a:xfrm>
          <a:prstGeom prst="rect">
            <a:avLst/>
          </a:prstGeom>
          <a:noFill/>
          <a:ln w="9525">
            <a:noFill/>
          </a:ln>
        </p:spPr>
        <p:txBody>
          <a:bodyPr wrap="square">
            <a:spAutoFit/>
          </a:bodyPr>
          <a:p>
            <a:pPr algn="just" defTabSz="914400" eaLnBrk="1" hangingPunct="1">
              <a:lnSpc>
                <a:spcPct val="150000"/>
              </a:lnSpc>
            </a:pPr>
            <a:r>
              <a:rPr lang="en-US" altLang="zh-CN" sz="2300" dirty="0">
                <a:solidFill>
                  <a:srgbClr val="660066"/>
                </a:solidFill>
                <a:latin typeface="微软雅黑" panose="020B0503020204020204" charset="-122"/>
                <a:ea typeface="微软雅黑" panose="020B0503020204020204" charset="-122"/>
                <a:cs typeface="微软雅黑" panose="020B0503020204020204" charset="-122"/>
              </a:rPr>
              <a:t>  </a:t>
            </a:r>
            <a:r>
              <a:rPr lang="en-US" altLang="zh-CN" sz="2300" dirty="0">
                <a:solidFill>
                  <a:schemeClr val="tx1"/>
                </a:solidFill>
                <a:latin typeface="微软雅黑" panose="020B0503020204020204" charset="-122"/>
                <a:ea typeface="微软雅黑" panose="020B0503020204020204" charset="-122"/>
                <a:cs typeface="微软雅黑" panose="020B0503020204020204" charset="-122"/>
              </a:rPr>
              <a:t>①</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省略时限：</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机关名称</a:t>
            </a:r>
            <a:r>
              <a:rPr lang="en-US" altLang="zh-CN" sz="2400" u="sng"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内容</a:t>
            </a:r>
            <a:r>
              <a:rPr lang="en-US" altLang="zh-CN" sz="2400" u="sng"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文种，在</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时间要求不那么具体时用。</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a:p>
            <a:pPr algn="just" defTabSz="914400" eaLnBrk="1" hangingPunct="1">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小米科技公司营销方案</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Text Box 2"/>
          <p:cNvSpPr txBox="1"/>
          <p:nvPr/>
        </p:nvSpPr>
        <p:spPr>
          <a:xfrm>
            <a:off x="1028700" y="3264535"/>
            <a:ext cx="9544685" cy="1198880"/>
          </a:xfrm>
          <a:prstGeom prst="rect">
            <a:avLst/>
          </a:prstGeom>
          <a:noFill/>
          <a:ln w="9525">
            <a:noFill/>
          </a:ln>
        </p:spPr>
        <p:txBody>
          <a:bodyPr wrap="square">
            <a:spAutoFit/>
          </a:bodyPr>
          <a:p>
            <a:pPr algn="just" defTabSz="914400" eaLnBrk="1" hangingPunct="1">
              <a:lnSpc>
                <a:spcPct val="150000"/>
              </a:lnSpc>
            </a:pPr>
            <a:r>
              <a:rPr lang="en-US" altLang="zh-CN" sz="2300" dirty="0">
                <a:solidFill>
                  <a:srgbClr val="660066"/>
                </a:solidFill>
                <a:latin typeface="微软雅黑" panose="020B0503020204020204" charset="-122"/>
                <a:ea typeface="微软雅黑" panose="020B0503020204020204" charset="-122"/>
                <a:cs typeface="微软雅黑" panose="020B0503020204020204" charset="-122"/>
              </a:rPr>
              <a:t>  </a:t>
            </a:r>
            <a:r>
              <a:rPr lang="en-US" altLang="zh-CN" sz="2300" dirty="0">
                <a:latin typeface="微软雅黑" panose="020B0503020204020204" charset="-122"/>
                <a:ea typeface="微软雅黑" panose="020B0503020204020204" charset="-122"/>
                <a:cs typeface="微软雅黑" panose="020B0503020204020204" charset="-122"/>
              </a:rPr>
              <a:t>②省略单位：</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时限</a:t>
            </a:r>
            <a:r>
              <a:rPr lang="en-US" altLang="zh-CN" sz="2400" u="sng"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内容</a:t>
            </a:r>
            <a:r>
              <a:rPr lang="en-US" altLang="zh-CN" sz="2400" u="sng"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文种，</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一般单位内部使用。</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a:p>
            <a:pPr algn="just" defTabSz="914400" eaLnBrk="1" hangingPunct="1">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如</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《2024</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年工会工作要点</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9" name="Text Box 2"/>
          <p:cNvSpPr txBox="1"/>
          <p:nvPr/>
        </p:nvSpPr>
        <p:spPr>
          <a:xfrm>
            <a:off x="1028700" y="4353560"/>
            <a:ext cx="9791700" cy="1198880"/>
          </a:xfrm>
          <a:prstGeom prst="rect">
            <a:avLst/>
          </a:prstGeom>
          <a:noFill/>
          <a:ln w="9525">
            <a:noFill/>
          </a:ln>
        </p:spPr>
        <p:txBody>
          <a:bodyPr>
            <a:spAutoFit/>
          </a:bodyPr>
          <a:p>
            <a:pPr algn="just" defTabSz="914400" eaLnBrk="1" hangingPunct="1">
              <a:lnSpc>
                <a:spcPct val="150000"/>
              </a:lnSpc>
            </a:pPr>
            <a:r>
              <a:rPr lang="en-US" altLang="zh-CN" sz="2300" dirty="0">
                <a:solidFill>
                  <a:srgbClr val="660066"/>
                </a:solidFill>
                <a:latin typeface="微软雅黑" panose="020B0503020204020204" charset="-122"/>
                <a:ea typeface="微软雅黑" panose="020B0503020204020204" charset="-122"/>
                <a:cs typeface="微软雅黑" panose="020B0503020204020204" charset="-122"/>
              </a:rPr>
              <a:t>  </a:t>
            </a:r>
            <a:r>
              <a:rPr lang="en-US" altLang="zh-CN" sz="2300" dirty="0">
                <a:latin typeface="微软雅黑" panose="020B0503020204020204" charset="-122"/>
                <a:ea typeface="微软雅黑" panose="020B0503020204020204" charset="-122"/>
                <a:cs typeface="微软雅黑" panose="020B0503020204020204" charset="-122"/>
              </a:rPr>
              <a:t>③省略单位和时限：</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内容</a:t>
            </a:r>
            <a:r>
              <a:rPr lang="en-US" altLang="zh-CN" sz="2400" u="sng"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u="sng" dirty="0">
                <a:solidFill>
                  <a:srgbClr val="000000"/>
                </a:solidFill>
                <a:latin typeface="微软雅黑" panose="020B0503020204020204" charset="-122"/>
                <a:ea typeface="微软雅黑" panose="020B0503020204020204" charset="-122"/>
                <a:cs typeface="微软雅黑" panose="020B0503020204020204" charset="-122"/>
              </a:rPr>
              <a:t>文种</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。单位内部使用，且时间要求不那么具体。如</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毕业生就业工作计划</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301750"/>
            <a:ext cx="10330815" cy="61595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sz="2800" b="1">
                <a:solidFill>
                  <a:schemeClr val="dk1"/>
                </a:solidFill>
                <a:latin typeface="微软雅黑" panose="020B0503020204020204" charset="-122"/>
                <a:ea typeface="微软雅黑" panose="020B0503020204020204" charset="-122"/>
                <a:cs typeface="微软雅黑" panose="020B0503020204020204" charset="-122"/>
              </a:rPr>
              <a:t>落款</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50875" y="2256790"/>
            <a:ext cx="11170920" cy="4916805"/>
          </a:xfrm>
          <a:prstGeom prst="rect">
            <a:avLst/>
          </a:prstGeom>
          <a:noFill/>
        </p:spPr>
        <p:txBody>
          <a:bodyPr wrap="square" rtlCol="0">
            <a:noAutofit/>
          </a:bodyPr>
          <a:p>
            <a:pPr marL="228600" indent="457200" algn="just">
              <a:lnSpc>
                <a:spcPct val="16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调查报告的落款部分包括署名和成文日期。调查报告的署名，就是写上作者的名字、</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单位的名称。署名可以放在标题之下，也可以放在文末。如果使用公文式标题，署名位置应在标题之下居中，若作者名称已在标题中出现，则不必另外署名；如果是个人署名，</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可置于标题右下方，亦可置于文尾右下方。在署名之后写上成文日期。</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文本框 1"/>
          <p:cNvSpPr txBox="1"/>
          <p:nvPr/>
        </p:nvSpPr>
        <p:spPr>
          <a:xfrm>
            <a:off x="271145" y="986155"/>
            <a:ext cx="11770995" cy="5611495"/>
          </a:xfrm>
          <a:prstGeom prst="rect">
            <a:avLst/>
          </a:prstGeom>
          <a:noFill/>
        </p:spPr>
        <p:txBody>
          <a:bodyPr wrap="square" rtlCol="0">
            <a:noAutofit/>
          </a:bodyPr>
          <a:p>
            <a:pPr indent="457200" algn="l" fontAlgn="auto">
              <a:lnSpc>
                <a:spcPct val="140000"/>
              </a:lnSpc>
            </a:pPr>
            <a:endParaRPr lang="zh-CN" altLang="en-US" sz="500" kern="100" dirty="0">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48615" y="668655"/>
            <a:ext cx="11332210" cy="5840095"/>
          </a:xfrm>
          <a:prstGeom prst="rect">
            <a:avLst/>
          </a:prstGeom>
          <a:noFill/>
        </p:spPr>
        <p:txBody>
          <a:bodyPr wrap="square">
            <a:noAutofit/>
          </a:bodyPr>
          <a:p>
            <a:pPr indent="457200" algn="ctr" fontAlgn="auto">
              <a:lnSpc>
                <a:spcPct val="130000"/>
              </a:lnSpc>
              <a:spcBef>
                <a:spcPts val="200"/>
              </a:spcBef>
            </a:pPr>
            <a:r>
              <a:rPr lang="zh-CN" altLang="en-US" sz="2000" b="1" kern="100" dirty="0">
                <a:effectLst/>
                <a:latin typeface="微软雅黑" panose="020B0503020204020204" charset="-122"/>
                <a:ea typeface="微软雅黑" panose="020B0503020204020204" charset="-122"/>
              </a:rPr>
              <a:t>大学生心理健康调查报告</a:t>
            </a:r>
            <a:endParaRPr lang="zh-CN" altLang="en-US" sz="2000" b="1"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zh-CN" altLang="en-US" b="1" kern="100" dirty="0">
                <a:effectLst/>
                <a:latin typeface="微软雅黑" panose="020B0503020204020204" charset="-122"/>
                <a:ea typeface="微软雅黑" panose="020B0503020204020204" charset="-122"/>
              </a:rPr>
              <a:t>一</a:t>
            </a:r>
            <a:r>
              <a:rPr lang="en-US" altLang="zh-CN" b="1" kern="100" dirty="0">
                <a:effectLst/>
                <a:latin typeface="微软雅黑" panose="020B0503020204020204" charset="-122"/>
                <a:ea typeface="微软雅黑" panose="020B0503020204020204" charset="-122"/>
              </a:rPr>
              <a:t> </a:t>
            </a:r>
            <a:r>
              <a:rPr lang="zh-CN" altLang="en-US" b="1" kern="100" dirty="0">
                <a:effectLst/>
                <a:latin typeface="微软雅黑" panose="020B0503020204020204" charset="-122"/>
                <a:ea typeface="微软雅黑" panose="020B0503020204020204" charset="-122"/>
              </a:rPr>
              <a:t>、调查背景</a:t>
            </a:r>
            <a:endParaRPr lang="zh-CN" altLang="en-US" b="1"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zh-CN" altLang="en-US" kern="100" dirty="0">
                <a:effectLst/>
                <a:latin typeface="微软雅黑" panose="020B0503020204020204" charset="-122"/>
                <a:ea typeface="微软雅黑" panose="020B0503020204020204" charset="-122"/>
              </a:rPr>
              <a:t>近年来，大学生心理健康问题越来越受到社会的关注。由于学业压力、人际关系、</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就业压力等多方面因素的影响，大学生的心理健康状况呈现出一</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定的问题。因此，我们</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进行了这次大学生心理健康调查，旨在了解当前大学生的心理健康状况，为高校心理健康教育提供参考。</a:t>
            </a:r>
            <a:endParaRPr lang="zh-CN" altLang="en-US"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zh-CN" altLang="en-US" b="1" kern="100" dirty="0">
                <a:effectLst/>
                <a:latin typeface="微软雅黑" panose="020B0503020204020204" charset="-122"/>
                <a:ea typeface="微软雅黑" panose="020B0503020204020204" charset="-122"/>
              </a:rPr>
              <a:t>二</a:t>
            </a:r>
            <a:r>
              <a:rPr lang="en-US" altLang="zh-CN" b="1" kern="100" dirty="0">
                <a:effectLst/>
                <a:latin typeface="微软雅黑" panose="020B0503020204020204" charset="-122"/>
                <a:ea typeface="微软雅黑" panose="020B0503020204020204" charset="-122"/>
              </a:rPr>
              <a:t> </a:t>
            </a:r>
            <a:r>
              <a:rPr lang="zh-CN" altLang="en-US" b="1" kern="100" dirty="0">
                <a:effectLst/>
                <a:latin typeface="微软雅黑" panose="020B0503020204020204" charset="-122"/>
                <a:ea typeface="微软雅黑" panose="020B0503020204020204" charset="-122"/>
              </a:rPr>
              <a:t>、调查方法</a:t>
            </a:r>
            <a:endParaRPr lang="zh-CN" altLang="en-US" b="1"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zh-CN" altLang="en-US" kern="100" dirty="0">
                <a:effectLst/>
                <a:latin typeface="微软雅黑" panose="020B0503020204020204" charset="-122"/>
                <a:ea typeface="微软雅黑" panose="020B0503020204020204" charset="-122"/>
              </a:rPr>
              <a:t>本次调查采用问卷调查的方式，共发放问卷</a:t>
            </a:r>
            <a:r>
              <a:rPr lang="en-US" altLang="zh-CN" kern="100" dirty="0">
                <a:effectLst/>
                <a:latin typeface="微软雅黑" panose="020B0503020204020204" charset="-122"/>
                <a:ea typeface="微软雅黑" panose="020B0503020204020204" charset="-122"/>
              </a:rPr>
              <a:t>1000</a:t>
            </a:r>
            <a:r>
              <a:rPr lang="zh-CN" altLang="en-US" kern="100" dirty="0">
                <a:effectLst/>
                <a:latin typeface="微软雅黑" panose="020B0503020204020204" charset="-122"/>
                <a:ea typeface="微软雅黑" panose="020B0503020204020204" charset="-122"/>
              </a:rPr>
              <a:t>份，回收有效问卷</a:t>
            </a:r>
            <a:r>
              <a:rPr lang="en-US" altLang="zh-CN" kern="100" dirty="0">
                <a:effectLst/>
                <a:latin typeface="微软雅黑" panose="020B0503020204020204" charset="-122"/>
                <a:ea typeface="微软雅黑" panose="020B0503020204020204" charset="-122"/>
              </a:rPr>
              <a:t>920</a:t>
            </a:r>
            <a:r>
              <a:rPr lang="zh-CN" altLang="en-US" kern="100" dirty="0">
                <a:effectLst/>
                <a:latin typeface="微软雅黑" panose="020B0503020204020204" charset="-122"/>
                <a:ea typeface="微软雅黑" panose="020B0503020204020204" charset="-122"/>
              </a:rPr>
              <a:t>份。调查</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对象为本市五所高校的在校大学生，包括大一至大四的学生。</a:t>
            </a:r>
            <a:endParaRPr lang="zh-CN" altLang="en-US"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zh-CN" altLang="en-US" b="1" kern="100" dirty="0">
                <a:effectLst/>
                <a:latin typeface="微软雅黑" panose="020B0503020204020204" charset="-122"/>
                <a:ea typeface="微软雅黑" panose="020B0503020204020204" charset="-122"/>
              </a:rPr>
              <a:t>三</a:t>
            </a:r>
            <a:r>
              <a:rPr lang="en-US" altLang="zh-CN" b="1" kern="100" dirty="0">
                <a:effectLst/>
                <a:latin typeface="微软雅黑" panose="020B0503020204020204" charset="-122"/>
                <a:ea typeface="微软雅黑" panose="020B0503020204020204" charset="-122"/>
              </a:rPr>
              <a:t> </a:t>
            </a:r>
            <a:r>
              <a:rPr lang="zh-CN" altLang="en-US" b="1" kern="100" dirty="0">
                <a:effectLst/>
                <a:latin typeface="微软雅黑" panose="020B0503020204020204" charset="-122"/>
                <a:ea typeface="微软雅黑" panose="020B0503020204020204" charset="-122"/>
              </a:rPr>
              <a:t>、调查结果</a:t>
            </a:r>
            <a:endParaRPr lang="zh-CN" altLang="en-US" b="1"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en-US" altLang="zh-CN" kern="100" dirty="0">
                <a:effectLst/>
                <a:latin typeface="微软雅黑" panose="020B0503020204020204" charset="-122"/>
                <a:ea typeface="微软雅黑" panose="020B0503020204020204" charset="-122"/>
              </a:rPr>
              <a:t>1.</a:t>
            </a:r>
            <a:r>
              <a:rPr lang="zh-CN" altLang="en-US" kern="100" dirty="0">
                <a:effectLst/>
                <a:latin typeface="微软雅黑" panose="020B0503020204020204" charset="-122"/>
                <a:ea typeface="微软雅黑" panose="020B0503020204020204" charset="-122"/>
              </a:rPr>
              <a:t>心理健康状况。调查结果显示，有</a:t>
            </a:r>
            <a:r>
              <a:rPr lang="en-US" altLang="zh-CN" kern="100" dirty="0">
                <a:effectLst/>
                <a:latin typeface="微软雅黑" panose="020B0503020204020204" charset="-122"/>
                <a:ea typeface="微软雅黑" panose="020B0503020204020204" charset="-122"/>
              </a:rPr>
              <a:t>65%</a:t>
            </a:r>
            <a:r>
              <a:rPr lang="zh-CN" altLang="en-US" kern="100" dirty="0">
                <a:effectLst/>
                <a:latin typeface="微软雅黑" panose="020B0503020204020204" charset="-122"/>
                <a:ea typeface="微软雅黑" panose="020B0503020204020204" charset="-122"/>
              </a:rPr>
              <a:t>的学生认为自己的心理健康状况良好，但有</a:t>
            </a:r>
            <a:r>
              <a:rPr lang="en-US" altLang="zh-CN" kern="100" dirty="0">
                <a:effectLst/>
                <a:latin typeface="微软雅黑" panose="020B0503020204020204" charset="-122"/>
                <a:ea typeface="微软雅黑" panose="020B0503020204020204" charset="-122"/>
              </a:rPr>
              <a:t>35%</a:t>
            </a:r>
            <a:r>
              <a:rPr lang="zh-CN" altLang="en-US" kern="100" dirty="0">
                <a:effectLst/>
                <a:latin typeface="微软雅黑" panose="020B0503020204020204" charset="-122"/>
                <a:ea typeface="微软雅黑" panose="020B0503020204020204" charset="-122"/>
              </a:rPr>
              <a:t>的学生表示存在一定的心理问题。其中，焦虑、抑郁、压力等问题是大学生最为常见的心理问题。</a:t>
            </a:r>
            <a:endParaRPr lang="zh-CN" altLang="en-US"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en-US" altLang="zh-CN" kern="100" dirty="0">
                <a:effectLst/>
                <a:latin typeface="微软雅黑" panose="020B0503020204020204" charset="-122"/>
                <a:ea typeface="微软雅黑" panose="020B0503020204020204" charset="-122"/>
              </a:rPr>
              <a:t>2.</a:t>
            </a:r>
            <a:r>
              <a:rPr lang="zh-CN" altLang="en-US" kern="100" dirty="0">
                <a:effectLst/>
                <a:latin typeface="微软雅黑" panose="020B0503020204020204" charset="-122"/>
                <a:ea typeface="微软雅黑" panose="020B0503020204020204" charset="-122"/>
              </a:rPr>
              <a:t>影响因素。影响大学生心理健康的因素主要有学业压力、人际关系、就业压力等。其中，学业压力是最主要的因素，约有</a:t>
            </a:r>
            <a:r>
              <a:rPr lang="en-US" altLang="zh-CN" kern="100" dirty="0">
                <a:effectLst/>
                <a:latin typeface="微软雅黑" panose="020B0503020204020204" charset="-122"/>
                <a:ea typeface="微软雅黑" panose="020B0503020204020204" charset="-122"/>
              </a:rPr>
              <a:t>70%</a:t>
            </a:r>
            <a:r>
              <a:rPr lang="zh-CN" altLang="en-US" kern="100" dirty="0">
                <a:effectLst/>
                <a:latin typeface="微软雅黑" panose="020B0503020204020204" charset="-122"/>
                <a:ea typeface="微软雅黑" panose="020B0503020204020204" charset="-122"/>
              </a:rPr>
              <a:t>的学生表示学业压力较大。此外，人际关系和就业压力也对大学生的心理健康产生了一定的影响。</a:t>
            </a:r>
            <a:endParaRPr lang="zh-CN" altLang="en-US" kern="100" dirty="0">
              <a:effectLst/>
              <a:latin typeface="微软雅黑" panose="020B0503020204020204" charset="-122"/>
              <a:ea typeface="微软雅黑" panose="020B0503020204020204" charset="-122"/>
            </a:endParaRPr>
          </a:p>
          <a:p>
            <a:pPr indent="457200" algn="l" fontAlgn="auto">
              <a:lnSpc>
                <a:spcPct val="120000"/>
              </a:lnSpc>
              <a:spcBef>
                <a:spcPts val="200"/>
              </a:spcBef>
            </a:pPr>
            <a:r>
              <a:rPr lang="en-US" altLang="zh-CN" kern="100" dirty="0">
                <a:effectLst/>
                <a:latin typeface="微软雅黑" panose="020B0503020204020204" charset="-122"/>
                <a:ea typeface="微软雅黑" panose="020B0503020204020204" charset="-122"/>
              </a:rPr>
              <a:t>3.</a:t>
            </a:r>
            <a:r>
              <a:rPr lang="zh-CN" altLang="en-US" kern="100" dirty="0">
                <a:effectLst/>
                <a:latin typeface="微软雅黑" panose="020B0503020204020204" charset="-122"/>
                <a:ea typeface="微软雅黑" panose="020B0503020204020204" charset="-122"/>
              </a:rPr>
              <a:t>心理健康教育需求。调查结果显示，大学生对心理健康教育的需求较高。约有</a:t>
            </a:r>
            <a:r>
              <a:rPr lang="en-US" altLang="zh-CN" kern="100" dirty="0">
                <a:effectLst/>
                <a:latin typeface="微软雅黑" panose="020B0503020204020204" charset="-122"/>
                <a:ea typeface="微软雅黑" panose="020B0503020204020204" charset="-122"/>
              </a:rPr>
              <a:t>80%</a:t>
            </a:r>
            <a:r>
              <a:rPr lang="zh-CN" altLang="en-US" kern="100" dirty="0">
                <a:effectLst/>
                <a:latin typeface="微软雅黑" panose="020B0503020204020204" charset="-122"/>
                <a:ea typeface="微软雅黑" panose="020B0503020204020204" charset="-122"/>
              </a:rPr>
              <a:t>的学生表示希望学校</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能够加强心理健康教育，提供更多的心理咨询服务。同时，学生们也希望能够通过心理</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健康教育了解更多的心理健康知识，提高自我调节能力。</a:t>
            </a:r>
            <a:endParaRPr lang="zh-CN" altLang="en-US" kern="100" dirty="0">
              <a:effectLst/>
              <a:latin typeface="微软雅黑" panose="020B0503020204020204" charset="-122"/>
              <a:ea typeface="微软雅黑" panose="020B0503020204020204" charset="-122"/>
            </a:endParaRPr>
          </a:p>
          <a:p>
            <a:pPr algn="l">
              <a:lnSpc>
                <a:spcPct val="120000"/>
              </a:lnSpc>
              <a:spcBef>
                <a:spcPts val="240"/>
              </a:spcBef>
            </a:pPr>
            <a:endParaRPr lang="zh-CN" altLang="en-US" kern="100" dirty="0">
              <a:effectLst/>
              <a:latin typeface="微软雅黑" panose="020B0503020204020204" charset="-122"/>
              <a:ea typeface="微软雅黑" panose="020B0503020204020204" charset="-122"/>
            </a:endParaRPr>
          </a:p>
        </p:txBody>
      </p:sp>
    </p:spTree>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271145" y="15811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文本框 1"/>
          <p:cNvSpPr txBox="1"/>
          <p:nvPr/>
        </p:nvSpPr>
        <p:spPr>
          <a:xfrm>
            <a:off x="271145" y="986155"/>
            <a:ext cx="11770995" cy="5611495"/>
          </a:xfrm>
          <a:prstGeom prst="rect">
            <a:avLst/>
          </a:prstGeom>
          <a:noFill/>
        </p:spPr>
        <p:txBody>
          <a:bodyPr wrap="square" rtlCol="0">
            <a:noAutofit/>
          </a:bodyPr>
          <a:p>
            <a:pPr indent="457200" algn="l" fontAlgn="auto">
              <a:lnSpc>
                <a:spcPct val="140000"/>
              </a:lnSpc>
            </a:pPr>
            <a:endParaRPr lang="zh-CN" altLang="en-US" sz="500" kern="100" dirty="0">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48615" y="829945"/>
            <a:ext cx="11332210" cy="13841730"/>
          </a:xfrm>
          <a:prstGeom prst="rect">
            <a:avLst/>
          </a:prstGeom>
          <a:noFill/>
        </p:spPr>
        <p:txBody>
          <a:bodyPr wrap="square">
            <a:noAutofit/>
          </a:bodyPr>
          <a:p>
            <a:pPr indent="457200" algn="l" fontAlgn="auto">
              <a:lnSpc>
                <a:spcPct val="130000"/>
              </a:lnSpc>
              <a:spcBef>
                <a:spcPts val="200"/>
              </a:spcBef>
            </a:pPr>
            <a:r>
              <a:rPr lang="zh-CN" altLang="en-US" b="1" kern="100" dirty="0">
                <a:effectLst/>
                <a:latin typeface="微软雅黑" panose="020B0503020204020204" charset="-122"/>
                <a:ea typeface="微软雅黑" panose="020B0503020204020204" charset="-122"/>
              </a:rPr>
              <a:t>四</a:t>
            </a:r>
            <a:r>
              <a:rPr lang="en-US" altLang="zh-CN" b="1" kern="100" dirty="0">
                <a:effectLst/>
                <a:latin typeface="微软雅黑" panose="020B0503020204020204" charset="-122"/>
                <a:ea typeface="微软雅黑" panose="020B0503020204020204" charset="-122"/>
              </a:rPr>
              <a:t> </a:t>
            </a:r>
            <a:r>
              <a:rPr lang="zh-CN" altLang="en-US" b="1" kern="100" dirty="0">
                <a:effectLst/>
                <a:latin typeface="微软雅黑" panose="020B0503020204020204" charset="-122"/>
                <a:ea typeface="微软雅黑" panose="020B0503020204020204" charset="-122"/>
              </a:rPr>
              <a:t>、建议措施</a:t>
            </a:r>
            <a:endParaRPr lang="zh-CN" altLang="en-US" b="1"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r>
              <a:rPr lang="zh-CN" altLang="en-US" kern="100" dirty="0">
                <a:effectLst/>
                <a:latin typeface="微软雅黑" panose="020B0503020204020204" charset="-122"/>
                <a:ea typeface="微软雅黑" panose="020B0503020204020204" charset="-122"/>
              </a:rPr>
              <a:t>针对以上调查结果，我们提出以下建议措施。</a:t>
            </a:r>
            <a:endParaRPr lang="zh-CN" altLang="en-US"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r>
              <a:rPr lang="en-US" altLang="zh-CN" kern="100" dirty="0">
                <a:effectLst/>
                <a:latin typeface="微软雅黑" panose="020B0503020204020204" charset="-122"/>
                <a:ea typeface="微软雅黑" panose="020B0503020204020204" charset="-122"/>
              </a:rPr>
              <a:t>1.</a:t>
            </a:r>
            <a:r>
              <a:rPr lang="zh-CN" altLang="en-US" kern="100" dirty="0">
                <a:effectLst/>
                <a:latin typeface="微软雅黑" panose="020B0503020204020204" charset="-122"/>
                <a:ea typeface="微软雅黑" panose="020B0503020204020204" charset="-122"/>
              </a:rPr>
              <a:t>加强心理健康教育。高校应该加强心理健康教育，提供更多的心理咨询服务。同时，可以开设心理健康</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课程，帮助学生了解心理健康知识，提高自我调节能力。</a:t>
            </a:r>
            <a:endParaRPr lang="zh-CN" altLang="en-US"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r>
              <a:rPr lang="en-US" altLang="zh-CN" kern="100" dirty="0">
                <a:effectLst/>
                <a:latin typeface="微软雅黑" panose="020B0503020204020204" charset="-122"/>
                <a:ea typeface="微软雅黑" panose="020B0503020204020204" charset="-122"/>
              </a:rPr>
              <a:t>2.</a:t>
            </a:r>
            <a:r>
              <a:rPr lang="zh-CN" altLang="en-US" kern="100" dirty="0">
                <a:effectLst/>
                <a:latin typeface="微软雅黑" panose="020B0503020204020204" charset="-122"/>
                <a:ea typeface="微软雅黑" panose="020B0503020204020204" charset="-122"/>
              </a:rPr>
              <a:t>减轻学业压力。高校应该合理安排学业任务，减轻学生的学业压力。同时，可以建立学业辅导机制，</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帮助学生解决学业问题，减轻心理压力。</a:t>
            </a:r>
            <a:endParaRPr lang="zh-CN" altLang="en-US"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r>
              <a:rPr lang="en-US" altLang="zh-CN" kern="100" dirty="0">
                <a:effectLst/>
                <a:latin typeface="微软雅黑" panose="020B0503020204020204" charset="-122"/>
                <a:ea typeface="微软雅黑" panose="020B0503020204020204" charset="-122"/>
              </a:rPr>
              <a:t>3.</a:t>
            </a:r>
            <a:r>
              <a:rPr lang="zh-CN" altLang="en-US" kern="100" dirty="0">
                <a:effectLst/>
                <a:latin typeface="微软雅黑" panose="020B0503020204020204" charset="-122"/>
                <a:ea typeface="微软雅黑" panose="020B0503020204020204" charset="-122"/>
              </a:rPr>
              <a:t>加强人际关系指导。高校应该加强人际关系指导，帮助学生建立良好的人际关系。可以组织各类社交活</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动，增进学生之间的交流，提高其人际交往能力。</a:t>
            </a:r>
            <a:endParaRPr lang="en-US" altLang="zh-CN"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r>
              <a:rPr lang="en-US" altLang="zh-CN" kern="100" dirty="0">
                <a:effectLst/>
                <a:latin typeface="微软雅黑" panose="020B0503020204020204" charset="-122"/>
                <a:ea typeface="微软雅黑" panose="020B0503020204020204" charset="-122"/>
              </a:rPr>
              <a:t>4.</a:t>
            </a:r>
            <a:r>
              <a:rPr lang="zh-CN" altLang="en-US" kern="100" dirty="0">
                <a:effectLst/>
                <a:latin typeface="微软雅黑" panose="020B0503020204020204" charset="-122"/>
                <a:ea typeface="微软雅黑" panose="020B0503020204020204" charset="-122"/>
              </a:rPr>
              <a:t>加强就业指导。高校应该加强就业指导，帮助学生规划职业生涯。可以开展职业规划课程，提供就业咨询服务，帮助学生了解就业市场，减轻就业压力。</a:t>
            </a:r>
            <a:endParaRPr lang="zh-CN" altLang="en-US"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r>
              <a:rPr lang="zh-CN" altLang="en-US" b="1" kern="100" dirty="0">
                <a:effectLst/>
                <a:latin typeface="微软雅黑" panose="020B0503020204020204" charset="-122"/>
                <a:ea typeface="微软雅黑" panose="020B0503020204020204" charset="-122"/>
              </a:rPr>
              <a:t>五</a:t>
            </a:r>
            <a:r>
              <a:rPr lang="en-US" altLang="zh-CN" b="1" kern="100" dirty="0">
                <a:effectLst/>
                <a:latin typeface="微软雅黑" panose="020B0503020204020204" charset="-122"/>
                <a:ea typeface="微软雅黑" panose="020B0503020204020204" charset="-122"/>
              </a:rPr>
              <a:t> </a:t>
            </a:r>
            <a:r>
              <a:rPr lang="zh-CN" altLang="en-US" b="1" kern="100" dirty="0">
                <a:effectLst/>
                <a:latin typeface="微软雅黑" panose="020B0503020204020204" charset="-122"/>
                <a:ea typeface="微软雅黑" panose="020B0503020204020204" charset="-122"/>
              </a:rPr>
              <a:t>、结</a:t>
            </a:r>
            <a:r>
              <a:rPr lang="en-US" altLang="zh-CN" b="1" kern="100" dirty="0">
                <a:effectLst/>
                <a:latin typeface="微软雅黑" panose="020B0503020204020204" charset="-122"/>
                <a:ea typeface="微软雅黑" panose="020B0503020204020204" charset="-122"/>
              </a:rPr>
              <a:t> </a:t>
            </a:r>
            <a:r>
              <a:rPr lang="zh-CN" altLang="en-US" b="1" kern="100" dirty="0">
                <a:effectLst/>
                <a:latin typeface="微软雅黑" panose="020B0503020204020204" charset="-122"/>
                <a:ea typeface="微软雅黑" panose="020B0503020204020204" charset="-122"/>
              </a:rPr>
              <a:t>论</a:t>
            </a:r>
            <a:endParaRPr lang="zh-CN" altLang="en-US" b="1"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r>
              <a:rPr lang="zh-CN" altLang="en-US" kern="100" dirty="0">
                <a:effectLst/>
                <a:latin typeface="微软雅黑" panose="020B0503020204020204" charset="-122"/>
                <a:ea typeface="微软雅黑" panose="020B0503020204020204" charset="-122"/>
              </a:rPr>
              <a:t>本次调查表明，大学生心理健康问题不容忽视。高校应该加强心理健康教育，减轻学业压力，加强人际关系指导和就业指导，以提高学生的心理健康水平。同时，大学生也应该积极关注自身心理健康，学会自我调节，保持积极向上的心态。</a:t>
            </a:r>
            <a:endParaRPr lang="zh-CN" altLang="en-US"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endParaRPr lang="en-US" altLang="zh-CN" kern="100" dirty="0">
              <a:effectLst/>
              <a:latin typeface="微软雅黑" panose="020B0503020204020204" charset="-122"/>
              <a:ea typeface="微软雅黑" panose="020B0503020204020204" charset="-122"/>
            </a:endParaRPr>
          </a:p>
          <a:p>
            <a:pPr indent="457200" algn="r" fontAlgn="auto">
              <a:lnSpc>
                <a:spcPct val="110000"/>
              </a:lnSpc>
              <a:spcBef>
                <a:spcPts val="200"/>
              </a:spcBef>
            </a:pPr>
            <a:r>
              <a:rPr lang="en-US" altLang="en-US" kern="100" dirty="0">
                <a:effectLst/>
                <a:latin typeface="微软雅黑" panose="020B0503020204020204" charset="-122"/>
                <a:ea typeface="微软雅黑" panose="020B0503020204020204" charset="-122"/>
              </a:rPr>
              <a:t>××</a:t>
            </a:r>
            <a:r>
              <a:rPr lang="zh-CN" altLang="en-US" kern="100" dirty="0">
                <a:effectLst/>
                <a:latin typeface="微软雅黑" panose="020B0503020204020204" charset="-122"/>
                <a:ea typeface="微软雅黑" panose="020B0503020204020204" charset="-122"/>
              </a:rPr>
              <a:t>大学心理健康协会</a:t>
            </a:r>
            <a:endParaRPr lang="zh-CN" altLang="en-US" kern="100" dirty="0">
              <a:effectLst/>
              <a:latin typeface="微软雅黑" panose="020B0503020204020204" charset="-122"/>
              <a:ea typeface="微软雅黑" panose="020B0503020204020204" charset="-122"/>
            </a:endParaRPr>
          </a:p>
          <a:p>
            <a:pPr indent="457200" algn="r" fontAlgn="auto">
              <a:lnSpc>
                <a:spcPct val="110000"/>
              </a:lnSpc>
              <a:spcBef>
                <a:spcPts val="200"/>
              </a:spcBef>
            </a:pP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年</a:t>
            </a:r>
            <a:r>
              <a:rPr lang="en-US" altLang="zh-CN" kern="100" dirty="0">
                <a:effectLst/>
                <a:latin typeface="微软雅黑" panose="020B0503020204020204" charset="-122"/>
                <a:ea typeface="微软雅黑" panose="020B0503020204020204" charset="-122"/>
              </a:rPr>
              <a:t> </a:t>
            </a: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月</a:t>
            </a:r>
            <a:r>
              <a:rPr lang="en-US" altLang="zh-CN" kern="100" dirty="0">
                <a:effectLst/>
                <a:latin typeface="微软雅黑" panose="020B0503020204020204" charset="-122"/>
                <a:ea typeface="微软雅黑" panose="020B0503020204020204" charset="-122"/>
              </a:rPr>
              <a:t> </a:t>
            </a: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en-US" altLang="en-US" kern="100" dirty="0">
                <a:effectLst/>
                <a:latin typeface="微软雅黑" panose="020B0503020204020204" charset="-122"/>
                <a:ea typeface="微软雅黑" panose="020B0503020204020204" charset="-122"/>
              </a:rPr>
              <a:t>×</a:t>
            </a:r>
            <a:r>
              <a:rPr lang="en-US" altLang="zh-CN" kern="100" dirty="0">
                <a:effectLst/>
                <a:latin typeface="微软雅黑" panose="020B0503020204020204" charset="-122"/>
                <a:ea typeface="微软雅黑" panose="020B0503020204020204" charset="-122"/>
              </a:rPr>
              <a:t> </a:t>
            </a:r>
            <a:r>
              <a:rPr lang="zh-CN" altLang="en-US" kern="100" dirty="0">
                <a:effectLst/>
                <a:latin typeface="微软雅黑" panose="020B0503020204020204" charset="-122"/>
                <a:ea typeface="微软雅黑" panose="020B0503020204020204" charset="-122"/>
              </a:rPr>
              <a:t>日</a:t>
            </a:r>
            <a:endParaRPr lang="zh-CN" altLang="en-US" kern="100" dirty="0">
              <a:effectLst/>
              <a:latin typeface="微软雅黑" panose="020B0503020204020204" charset="-122"/>
              <a:ea typeface="微软雅黑" panose="020B0503020204020204" charset="-122"/>
            </a:endParaRPr>
          </a:p>
          <a:p>
            <a:pPr indent="457200" algn="l" fontAlgn="auto">
              <a:lnSpc>
                <a:spcPct val="110000"/>
              </a:lnSpc>
              <a:spcBef>
                <a:spcPts val="200"/>
              </a:spcBef>
            </a:pPr>
            <a:endParaRPr lang="zh-CN" altLang="en-US" kern="100" dirty="0">
              <a:effectLst/>
              <a:latin typeface="微软雅黑" panose="020B0503020204020204" charset="-122"/>
              <a:ea typeface="微软雅黑" panose="020B0503020204020204" charset="-122"/>
            </a:endParaRPr>
          </a:p>
        </p:txBody>
      </p:sp>
    </p:spTree>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2"/>
          <p:cNvSpPr/>
          <p:nvPr>
            <p:custDataLst>
              <p:tags r:id="rId1"/>
            </p:custDataLst>
          </p:nvPr>
        </p:nvSpPr>
        <p:spPr>
          <a:xfrm>
            <a:off x="711518" y="11452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2" name="对象2"/>
          <p:cNvSpPr/>
          <p:nvPr>
            <p:custDataLst>
              <p:tags r:id="rId2"/>
            </p:custDataLst>
          </p:nvPr>
        </p:nvSpPr>
        <p:spPr>
          <a:xfrm>
            <a:off x="737235" y="3705225"/>
            <a:ext cx="10798810" cy="2060575"/>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4" name="对象2"/>
          <p:cNvSpPr/>
          <p:nvPr>
            <p:custDataLst>
              <p:tags r:id="rId3"/>
            </p:custDataLst>
          </p:nvPr>
        </p:nvSpPr>
        <p:spPr>
          <a:xfrm>
            <a:off x="696278" y="1170623"/>
            <a:ext cx="10798810" cy="124098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6" name="对象2"/>
          <p:cNvSpPr/>
          <p:nvPr>
            <p:custDataLst>
              <p:tags r:id="rId4"/>
            </p:custDataLst>
          </p:nvPr>
        </p:nvSpPr>
        <p:spPr>
          <a:xfrm>
            <a:off x="696278" y="11706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5" name="对象2"/>
          <p:cNvSpPr/>
          <p:nvPr>
            <p:custDataLst>
              <p:tags r:id="rId5"/>
            </p:custDataLst>
          </p:nvPr>
        </p:nvSpPr>
        <p:spPr>
          <a:xfrm>
            <a:off x="716598" y="11706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7" name="对象4"/>
          <p:cNvSpPr/>
          <p:nvPr>
            <p:custDataLst>
              <p:tags r:id="rId6"/>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mn-ea"/>
              </a:rPr>
              <a:t>选择典型，有针对性地深入调查。</a:t>
            </a:r>
            <a:endParaRPr lang="zh-CN" altLang="en-US" sz="2000" kern="100" dirty="0">
              <a:solidFill>
                <a:schemeClr val="tx1"/>
              </a:solidFill>
              <a:effectLst/>
              <a:latin typeface="微软雅黑" panose="020B0503020204020204" charset="-122"/>
              <a:ea typeface="微软雅黑" panose="020B0503020204020204" charset="-122"/>
              <a:sym typeface="Times New Roman" panose="02020603050405020304" pitchFamily="18" charset="0"/>
            </a:endParaRPr>
          </a:p>
        </p:txBody>
      </p:sp>
      <p:sp>
        <p:nvSpPr>
          <p:cNvPr id="13" name="对象5"/>
          <p:cNvSpPr/>
          <p:nvPr>
            <p:custDataLst>
              <p:tags r:id="rId7"/>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8"/>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认真分析材料，找出规律，概括出合乎事理的观点。</a:t>
            </a:r>
            <a:endParaRPr lang="zh-CN" altLang="en-US" sz="2000" b="1" kern="100" dirty="0">
              <a:solidFill>
                <a:schemeClr val="tx1"/>
              </a:solidFill>
              <a:effectLst/>
              <a:latin typeface="Times New Roman" panose="02020603050405020304" pitchFamily="18" charset="0"/>
              <a:ea typeface="微软雅黑" panose="020B0503020204020204" charset="-122"/>
              <a:sym typeface="+mn-ea"/>
            </a:endParaRPr>
          </a:p>
        </p:txBody>
      </p:sp>
      <p:sp>
        <p:nvSpPr>
          <p:cNvPr id="17" name="对象8"/>
          <p:cNvSpPr/>
          <p:nvPr>
            <p:custDataLst>
              <p:tags r:id="rId9"/>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10"/>
            </p:custDataLst>
          </p:nvPr>
        </p:nvSpPr>
        <p:spPr>
          <a:xfrm>
            <a:off x="1951673" y="442499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buNone/>
            </a:pPr>
            <a:r>
              <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rPr>
              <a:t>要用事实说话，做到观点和材料的统一。</a:t>
            </a:r>
            <a:endPar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endParaRPr>
          </a:p>
        </p:txBody>
      </p:sp>
      <p:sp>
        <p:nvSpPr>
          <p:cNvPr id="19" name="对象11"/>
          <p:cNvSpPr/>
          <p:nvPr>
            <p:custDataLst>
              <p:tags r:id="rId11"/>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9" name="文本框 8"/>
          <p:cNvSpPr txBox="1"/>
          <p:nvPr/>
        </p:nvSpPr>
        <p:spPr>
          <a:xfrm>
            <a:off x="416560" y="284480"/>
            <a:ext cx="6096000" cy="645160"/>
          </a:xfrm>
          <a:prstGeom prst="rect">
            <a:avLst/>
          </a:prstGeom>
          <a:noFill/>
        </p:spPr>
        <p:txBody>
          <a:bodyPr wrap="square" rtlCol="0" anchor="t">
            <a:spAutoFit/>
          </a:bodyPr>
          <a:p>
            <a:pPr algn="l">
              <a:lnSpc>
                <a:spcPct val="140000"/>
              </a:lnSpc>
            </a:pPr>
            <a:r>
              <a:rPr lang="zh-CN" altLang="en-US" sz="3200" b="1" dirty="0">
                <a:latin typeface="微软雅黑" panose="020B0503020204020204" charset="-122"/>
                <a:ea typeface="微软雅黑" panose="020B0503020204020204" charset="-122"/>
                <a:cs typeface="+mn-ea"/>
                <a:sym typeface="+mn-ea"/>
              </a:rPr>
              <a:t>四、调查报告的写作要求</a:t>
            </a:r>
            <a:endParaRPr lang="zh-CN" altLang="en-US" sz="3200" b="1" kern="100" dirty="0">
              <a:effectLst/>
              <a:latin typeface="微软雅黑" panose="020B0503020204020204" charset="-122"/>
              <a:ea typeface="微软雅黑" panose="020B0503020204020204" charset="-122"/>
              <a:cs typeface="+mn-ea"/>
              <a:sym typeface="+mn-ea"/>
            </a:endParaRPr>
          </a:p>
        </p:txBody>
      </p:sp>
    </p:spTree>
    <p:custDataLst>
      <p:tags r:id="rId12"/>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29146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71855" y="2010410"/>
            <a:ext cx="10445750" cy="2858770"/>
          </a:xfrm>
          <a:prstGeom prst="rect">
            <a:avLst/>
          </a:prstGeom>
          <a:noFill/>
        </p:spPr>
        <p:txBody>
          <a:bodyPr wrap="square" rtlCol="0" anchor="ctr" anchorCtr="0">
            <a:noAutofit/>
          </a:bodyPr>
          <a:lstStyle/>
          <a:p>
            <a:pPr indent="457200" algn="just" fontAlgn="auto">
              <a:lnSpc>
                <a:spcPct val="200000"/>
              </a:lnSpc>
            </a:pP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写作训练</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200000"/>
              </a:lnSpc>
            </a:pPr>
            <a:r>
              <a:rPr lang="zh-CN" altLang="en-US" sz="2400" kern="100" dirty="0">
                <a:effectLst/>
                <a:latin typeface="微软雅黑" panose="020B0503020204020204" charset="-122"/>
                <a:ea typeface="微软雅黑" panose="020B0503020204020204" charset="-122"/>
                <a:cs typeface="微软雅黑" panose="020B0503020204020204" charset="-122"/>
                <a:sym typeface="+mn-ea"/>
              </a:rPr>
              <a:t>请以“当代大学生人生追求及信仰”为主题，以小组为单位开展调查，并撰写一份调查报告。</a:t>
            </a:r>
            <a:r>
              <a:rPr lang="en-US" altLang="zh-CN" sz="2400" b="1" noProof="0" dirty="0">
                <a:latin typeface="微软雅黑" panose="020B0503020204020204" charset="-122"/>
                <a:ea typeface="微软雅黑" panose="020B0503020204020204" charset="-122"/>
                <a:cs typeface="微软雅黑" panose="020B0503020204020204" charset="-122"/>
                <a:sym typeface="+mn-ea"/>
              </a:rPr>
              <a:t>                                                       </a:t>
            </a:r>
            <a:r>
              <a:rPr lang="en-US" altLang="zh-CN" sz="2400" b="1" noProof="0" dirty="0">
                <a:latin typeface="宋体" panose="02010600030101010101" pitchFamily="2" charset="-122"/>
                <a:ea typeface="宋体" panose="02010600030101010101" pitchFamily="2" charset="-122"/>
                <a:sym typeface="+mn-ea"/>
              </a:rPr>
              <a:t>            </a:t>
            </a:r>
            <a:endParaRPr kumimoji="0" lang="zh-CN" altLang="en-US" sz="2400" b="1" kern="1200" cap="none" spc="0" normalizeH="0" baseline="0" noProof="0" dirty="0">
              <a:latin typeface="宋体" panose="02010600030101010101" pitchFamily="2" charset="-122"/>
              <a:ea typeface="宋体" panose="02010600030101010101" pitchFamily="2" charset="-122"/>
              <a:cs typeface="+mn-cs"/>
            </a:endParaRPr>
          </a:p>
          <a:p>
            <a:pPr indent="0" algn="just" fontAlgn="auto">
              <a:lnSpc>
                <a:spcPct val="13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26720" y="274955"/>
            <a:ext cx="2405380" cy="497205"/>
          </a:xfrm>
          <a:prstGeom prst="rect">
            <a:avLst/>
          </a:prstGeom>
          <a:noFill/>
        </p:spPr>
        <p:txBody>
          <a:bodyPr wrap="square">
            <a:spAutoFit/>
          </a:bodyPr>
          <a:p>
            <a:pPr algn="just">
              <a:lnSpc>
                <a:spcPct val="110000"/>
              </a:lnSpc>
              <a:buClrTx/>
              <a:buSzTx/>
              <a:buFontTx/>
            </a:pPr>
            <a:r>
              <a:rPr lang="zh-CN" altLang="en-US" sz="2400" b="1" kern="0" dirty="0">
                <a:ln>
                  <a:noFill/>
                  <a:prstDash val="sysDot"/>
                </a:ln>
                <a:solidFill>
                  <a:schemeClr val="tx1">
                    <a:lumMod val="85000"/>
                    <a:lumOff val="15000"/>
                  </a:schemeClr>
                </a:solidFill>
                <a:latin typeface="微软雅黑" panose="020B0503020204020204" charset="-122"/>
                <a:ea typeface="微软雅黑" panose="020B0503020204020204" charset="-122"/>
              </a:rPr>
              <a:t>（二）正文</a:t>
            </a:r>
            <a:endParaRPr lang="x-none" altLang="zh-CN" sz="2800" b="1" kern="100" spc="600" dirty="0">
              <a:effectLst/>
              <a:latin typeface="微软雅黑" panose="020B0503020204020204" charset="-122"/>
              <a:ea typeface="微软雅黑" panose="020B0503020204020204" charset="-122"/>
            </a:endParaRPr>
          </a:p>
        </p:txBody>
      </p:sp>
      <p:sp>
        <p:nvSpPr>
          <p:cNvPr id="7" name="Text Box 2"/>
          <p:cNvSpPr txBox="1"/>
          <p:nvPr/>
        </p:nvSpPr>
        <p:spPr>
          <a:xfrm>
            <a:off x="993775" y="1130300"/>
            <a:ext cx="9573260" cy="1198880"/>
          </a:xfrm>
          <a:prstGeom prst="rect">
            <a:avLst/>
          </a:prstGeom>
          <a:noFill/>
          <a:ln w="9525">
            <a:noFill/>
          </a:ln>
        </p:spPr>
        <p:txBody>
          <a:bodyPr wrap="square">
            <a:spAutoFit/>
          </a:bodyPr>
          <a:p>
            <a:pPr algn="just" defTabSz="914400" eaLnBrk="1" latinLnBrk="1" hangingPunct="1">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首先写前言。</a:t>
            </a:r>
            <a:r>
              <a:rPr sz="2400" dirty="0">
                <a:solidFill>
                  <a:schemeClr val="tx1"/>
                </a:solidFill>
                <a:latin typeface="微软雅黑" panose="020B0503020204020204" charset="-122"/>
                <a:ea typeface="微软雅黑" panose="020B0503020204020204" charset="-122"/>
                <a:cs typeface="微软雅黑" panose="020B0503020204020204" charset="-122"/>
              </a:rPr>
              <a:t>前言是计划的开头部分，一般简明扼要地介绍制订计划的目的、依据、指导思想、重要意义或背景。</a:t>
            </a:r>
            <a:endParaRPr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Text Box 2"/>
          <p:cNvSpPr txBox="1"/>
          <p:nvPr/>
        </p:nvSpPr>
        <p:spPr>
          <a:xfrm>
            <a:off x="1021715" y="2451735"/>
            <a:ext cx="9525000" cy="1198880"/>
          </a:xfrm>
          <a:prstGeom prst="rect">
            <a:avLst/>
          </a:prstGeom>
          <a:noFill/>
          <a:ln w="9525">
            <a:noFill/>
          </a:ln>
        </p:spPr>
        <p:txBody>
          <a:bodyPr wrap="square">
            <a:spAutoFit/>
          </a:bodyPr>
          <a:p>
            <a:pPr algn="just" defTabSz="914400" eaLnBrk="1" latinLnBrk="1" hangingPunct="1">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前言的详略、长短要根据工作的重要程度、内容的多少来确定，总体上以精练简洁为原则。</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3" name="https://img8.file.cache.docer.com/storage/1731398603024535700/dfb60268713b37ae2e742cd92629d122.png" descr="木制指示牌"/>
          <p:cNvPicPr>
            <a:picLocks noChangeAspect="1"/>
          </p:cNvPicPr>
          <p:nvPr/>
        </p:nvPicPr>
        <p:blipFill>
          <a:blip r:embed="rId1"/>
          <a:stretch>
            <a:fillRect/>
          </a:stretch>
        </p:blipFill>
        <p:spPr>
          <a:xfrm>
            <a:off x="9455785" y="4088130"/>
            <a:ext cx="1562100" cy="195008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p:nvPr/>
        </p:nvSpPr>
        <p:spPr>
          <a:xfrm>
            <a:off x="1246505" y="998220"/>
            <a:ext cx="9573260" cy="534035"/>
          </a:xfrm>
          <a:prstGeom prst="rect">
            <a:avLst/>
          </a:prstGeom>
          <a:noFill/>
          <a:ln w="9525">
            <a:noFill/>
          </a:ln>
        </p:spPr>
        <p:txBody>
          <a:bodyPr wrap="square">
            <a:spAutoFit/>
          </a:bodyPr>
          <a:p>
            <a:pPr algn="just" defTabSz="914400" eaLnBrk="1" latinLnBrk="1" hangingPunct="1">
              <a:lnSpc>
                <a:spcPct val="12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其次写主体部分</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r>
              <a:rPr lang="zh-CN" sz="2400" dirty="0">
                <a:solidFill>
                  <a:schemeClr val="tx1"/>
                </a:solidFill>
                <a:latin typeface="微软雅黑" panose="020B0503020204020204" charset="-122"/>
                <a:ea typeface="微软雅黑" panose="020B0503020204020204" charset="-122"/>
                <a:cs typeface="微软雅黑" panose="020B0503020204020204" charset="-122"/>
              </a:rPr>
              <a:t>一般要写清以下三个方面</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Text Box 2"/>
          <p:cNvSpPr txBox="1"/>
          <p:nvPr/>
        </p:nvSpPr>
        <p:spPr>
          <a:xfrm>
            <a:off x="1271905" y="1650365"/>
            <a:ext cx="9648190" cy="2332355"/>
          </a:xfrm>
          <a:prstGeom prst="rect">
            <a:avLst/>
          </a:prstGeom>
          <a:noFill/>
          <a:ln w="9525">
            <a:noFill/>
          </a:ln>
        </p:spPr>
        <p:txBody>
          <a:bodyPr>
            <a:noAutofit/>
          </a:bodyPr>
          <a:p>
            <a:pPr marL="342900" indent="-342900" algn="just" defTabSz="914400" eaLnBrk="1" latinLnBrk="1" hangingPunct="1">
              <a:lnSpc>
                <a:spcPct val="150000"/>
              </a:lnSpc>
              <a:buClrTx/>
              <a:buSzTx/>
              <a:buFont typeface="Arial" panose="020B0604020202020204" pitchFamily="34" charset="0"/>
              <a:buChar char="•"/>
            </a:pPr>
            <a:r>
              <a:rPr lang="zh-CN" altLang="en-US" sz="2400" dirty="0">
                <a:latin typeface="微软雅黑" panose="020B0503020204020204" charset="-122"/>
                <a:ea typeface="微软雅黑" panose="020B0503020204020204" charset="-122"/>
                <a:cs typeface="微软雅黑" panose="020B0503020204020204" charset="-122"/>
                <a:sym typeface="+mn-ea"/>
              </a:rPr>
              <a:t>目标和任务——</a:t>
            </a:r>
            <a:r>
              <a:rPr lang="zh-CN" altLang="en-US" sz="2400" u="sng" dirty="0">
                <a:latin typeface="微软雅黑" panose="020B0503020204020204" charset="-122"/>
                <a:ea typeface="微软雅黑" panose="020B0503020204020204" charset="-122"/>
                <a:cs typeface="微软雅黑" panose="020B0503020204020204" charset="-122"/>
                <a:sym typeface="+mn-ea"/>
              </a:rPr>
              <a:t>“</a:t>
            </a:r>
            <a:r>
              <a:rPr lang="zh-CN" altLang="en-US" sz="2400" b="1" u="sng" dirty="0">
                <a:latin typeface="微软雅黑" panose="020B0503020204020204" charset="-122"/>
                <a:ea typeface="微软雅黑" panose="020B0503020204020204" charset="-122"/>
                <a:cs typeface="微软雅黑" panose="020B0503020204020204" charset="-122"/>
                <a:sym typeface="+mn-ea"/>
              </a:rPr>
              <a:t>做什么”</a:t>
            </a:r>
            <a:r>
              <a:rPr lang="zh-CN" altLang="en-US" sz="2400" dirty="0">
                <a:latin typeface="微软雅黑" panose="020B0503020204020204" charset="-122"/>
                <a:ea typeface="微软雅黑" panose="020B0503020204020204" charset="-122"/>
                <a:cs typeface="微软雅黑" panose="020B0503020204020204" charset="-122"/>
                <a:sym typeface="+mn-ea"/>
              </a:rPr>
              <a:t>。即某一时段内要完成的任务。</a:t>
            </a: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marL="342900" indent="-342900" algn="just" defTabSz="914400" eaLnBrk="1" latinLnBrk="1" hangingPunct="1">
              <a:lnSpc>
                <a:spcPct val="150000"/>
              </a:lnSpc>
              <a:buClrTx/>
              <a:buSzTx/>
              <a:buFont typeface="Arial" panose="020B0604020202020204" pitchFamily="34" charset="0"/>
              <a:buChar char="•"/>
            </a:pPr>
            <a:r>
              <a:rPr lang="zh-CN" altLang="en-US" sz="2400" dirty="0">
                <a:latin typeface="微软雅黑" panose="020B0503020204020204" charset="-122"/>
                <a:ea typeface="微软雅黑" panose="020B0503020204020204" charset="-122"/>
                <a:cs typeface="微软雅黑" panose="020B0503020204020204" charset="-122"/>
                <a:sym typeface="+mn-ea"/>
              </a:rPr>
              <a:t>措施和步骤——“</a:t>
            </a:r>
            <a:r>
              <a:rPr lang="zh-CN" altLang="en-US" sz="2400" b="1" u="sng" dirty="0">
                <a:latin typeface="微软雅黑" panose="020B0503020204020204" charset="-122"/>
                <a:ea typeface="微软雅黑" panose="020B0503020204020204" charset="-122"/>
                <a:cs typeface="微软雅黑" panose="020B0503020204020204" charset="-122"/>
                <a:sym typeface="+mn-ea"/>
              </a:rPr>
              <a:t>怎么做”</a:t>
            </a:r>
            <a:r>
              <a:rPr lang="zh-CN" altLang="en-US" sz="2400" dirty="0">
                <a:latin typeface="微软雅黑" panose="020B0503020204020204" charset="-122"/>
                <a:ea typeface="微软雅黑" panose="020B0503020204020204" charset="-122"/>
                <a:cs typeface="微软雅黑" panose="020B0503020204020204" charset="-122"/>
                <a:sym typeface="+mn-ea"/>
              </a:rPr>
              <a:t>。写清楚采取何种办法，利用什么条件，由何单位何人具体负责，如何协调配合完成任务。</a:t>
            </a:r>
            <a:endParaRPr lang="zh-CN" altLang="en-US" sz="2400" dirty="0">
              <a:latin typeface="微软雅黑" panose="020B0503020204020204" charset="-122"/>
              <a:ea typeface="微软雅黑" panose="020B0503020204020204" charset="-122"/>
              <a:cs typeface="微软雅黑" panose="020B0503020204020204" charset="-122"/>
            </a:endParaRPr>
          </a:p>
          <a:p>
            <a:pPr marL="342900" indent="-342900" algn="just" defTabSz="914400" eaLnBrk="1" latinLnBrk="1" hangingPunct="1">
              <a:lnSpc>
                <a:spcPct val="150000"/>
              </a:lnSpc>
              <a:buClrTx/>
              <a:buSzTx/>
              <a:buFont typeface="Arial" panose="020B0604020202020204" pitchFamily="34" charset="0"/>
              <a:buChar char="•"/>
            </a:pPr>
            <a:r>
              <a:rPr lang="zh-CN" altLang="en-US" sz="2400" dirty="0">
                <a:latin typeface="微软雅黑" panose="020B0503020204020204" charset="-122"/>
                <a:ea typeface="微软雅黑" panose="020B0503020204020204" charset="-122"/>
                <a:cs typeface="微软雅黑" panose="020B0503020204020204" charset="-122"/>
                <a:sym typeface="+mn-ea"/>
              </a:rPr>
              <a:t>时间安排——“</a:t>
            </a:r>
            <a:r>
              <a:rPr lang="zh-CN" altLang="en-US" sz="2400" b="1" u="sng" dirty="0">
                <a:latin typeface="微软雅黑" panose="020B0503020204020204" charset="-122"/>
                <a:ea typeface="微软雅黑" panose="020B0503020204020204" charset="-122"/>
                <a:cs typeface="微软雅黑" panose="020B0503020204020204" charset="-122"/>
                <a:sym typeface="+mn-ea"/>
              </a:rPr>
              <a:t>何时做”</a:t>
            </a:r>
            <a:r>
              <a:rPr lang="zh-CN" altLang="en-US" sz="2400" dirty="0">
                <a:latin typeface="微软雅黑" panose="020B0503020204020204" charset="-122"/>
                <a:ea typeface="微软雅黑" panose="020B0503020204020204" charset="-122"/>
                <a:cs typeface="微软雅黑" panose="020B0503020204020204" charset="-122"/>
                <a:sym typeface="+mn-ea"/>
              </a:rPr>
              <a:t>。即写明实现计划分几个步骤或几个阶段。</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gn="just" defTabSz="914400" eaLnBrk="1" latinLnBrk="1" hangingPunct="1">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529080" y="4415790"/>
            <a:ext cx="9290685" cy="1511935"/>
          </a:xfrm>
          <a:prstGeom prst="rect">
            <a:avLst/>
          </a:prstGeom>
          <a:noFill/>
        </p:spPr>
        <p:txBody>
          <a:bodyPr wrap="square" rtlCol="0"/>
          <a:p>
            <a:pPr indent="0" algn="just" defTabSz="914400" eaLnBrk="1" latinLnBrk="1" hangingPunct="1">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Wingdings" panose="05000000000000000000" pitchFamily="2" charset="2"/>
              </a:rPr>
              <a:t>注：</a:t>
            </a:r>
            <a:r>
              <a:rPr lang="zh-CN" altLang="en-US" dirty="0">
                <a:latin typeface="微软雅黑" panose="020B0503020204020204" charset="-122"/>
                <a:ea typeface="微软雅黑" panose="020B0503020204020204" charset="-122"/>
                <a:cs typeface="微软雅黑" panose="020B0503020204020204" charset="-122"/>
                <a:sym typeface="+mn-ea"/>
              </a:rPr>
              <a:t>目标、措施、步骤、时间安排，可分开写，也可将后三者放在一起。</a:t>
            </a:r>
            <a:endParaRPr lang="zh-CN" altLang="en-US" dirty="0">
              <a:latin typeface="微软雅黑" panose="020B0503020204020204" charset="-122"/>
              <a:ea typeface="微软雅黑" panose="020B0503020204020204" charset="-122"/>
              <a:cs typeface="微软雅黑" panose="020B0503020204020204" charset="-122"/>
            </a:endParaRPr>
          </a:p>
          <a:p>
            <a:pPr indent="0" algn="just" defTabSz="914400" eaLnBrk="1" latinLnBrk="1" hangingPunct="1">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dirty="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zh-CN" altLang="en-US" dirty="0">
                <a:latin typeface="微软雅黑" panose="020B0503020204020204" charset="-122"/>
                <a:ea typeface="微软雅黑" panose="020B0503020204020204" charset="-122"/>
                <a:cs typeface="微软雅黑" panose="020B0503020204020204" charset="-122"/>
                <a:sym typeface="Wingdings" panose="05000000000000000000" pitchFamily="2" charset="2"/>
              </a:rPr>
              <a:t>可</a:t>
            </a:r>
            <a:r>
              <a:rPr lang="zh-CN" altLang="en-US" dirty="0">
                <a:latin typeface="微软雅黑" panose="020B0503020204020204" charset="-122"/>
                <a:ea typeface="微软雅黑" panose="020B0503020204020204" charset="-122"/>
                <a:cs typeface="微软雅黑" panose="020B0503020204020204" charset="-122"/>
                <a:sym typeface="+mn-ea"/>
              </a:rPr>
              <a:t>根据需要，选择写条文式、表格式或文表结合式。</a:t>
            </a:r>
            <a:endParaRPr lang="zh-CN" altLang="en-US" dirty="0">
              <a:latin typeface="微软雅黑" panose="020B0503020204020204" charset="-122"/>
              <a:ea typeface="微软雅黑" panose="020B0503020204020204" charset="-122"/>
              <a:cs typeface="微软雅黑" panose="020B0503020204020204" charset="-122"/>
            </a:endParaRPr>
          </a:p>
          <a:p>
            <a:pPr indent="0" algn="just" defTabSz="914400" eaLnBrk="1" latinLnBrk="1" hangingPunct="1">
              <a:lnSpc>
                <a:spcPct val="150000"/>
              </a:lnSpc>
              <a:buClrTx/>
              <a:buSzTx/>
              <a:buNone/>
            </a:pPr>
            <a:r>
              <a:rPr lang="zh-CN" altLang="en-US" dirty="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dirty="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zh-CN" altLang="en-US" dirty="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dirty="0">
                <a:latin typeface="微软雅黑" panose="020B0503020204020204" charset="-122"/>
                <a:ea typeface="微软雅黑" panose="020B0503020204020204" charset="-122"/>
                <a:cs typeface="微软雅黑" panose="020B0503020204020204" charset="-122"/>
                <a:sym typeface="+mn-ea"/>
              </a:rPr>
              <a:t>正文不便表述的内容，另作“附件”。　</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26720" y="274955"/>
            <a:ext cx="2405380" cy="497205"/>
          </a:xfrm>
          <a:prstGeom prst="rect">
            <a:avLst/>
          </a:prstGeom>
          <a:noFill/>
        </p:spPr>
        <p:txBody>
          <a:bodyPr wrap="square">
            <a:spAutoFit/>
          </a:bodyPr>
          <a:p>
            <a:pPr algn="just">
              <a:lnSpc>
                <a:spcPct val="110000"/>
              </a:lnSpc>
              <a:buClrTx/>
              <a:buSzTx/>
              <a:buFontTx/>
            </a:pPr>
            <a:r>
              <a:rPr lang="zh-CN" altLang="en-US" sz="2400" b="1" kern="0" dirty="0">
                <a:ln>
                  <a:noFill/>
                  <a:prstDash val="sysDot"/>
                </a:ln>
                <a:solidFill>
                  <a:schemeClr val="tx1">
                    <a:lumMod val="85000"/>
                    <a:lumOff val="15000"/>
                  </a:schemeClr>
                </a:solidFill>
                <a:latin typeface="微软雅黑" panose="020B0503020204020204" charset="-122"/>
                <a:ea typeface="微软雅黑" panose="020B0503020204020204" charset="-122"/>
              </a:rPr>
              <a:t>（二）正文</a:t>
            </a:r>
            <a:endParaRPr lang="x-none" altLang="zh-CN" sz="2800" b="1" kern="100" spc="600" dirty="0">
              <a:effectLst/>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p:nvPr/>
        </p:nvSpPr>
        <p:spPr>
          <a:xfrm>
            <a:off x="867410" y="1170940"/>
            <a:ext cx="9946640" cy="1198880"/>
          </a:xfrm>
          <a:prstGeom prst="rect">
            <a:avLst/>
          </a:prstGeom>
          <a:noFill/>
          <a:ln w="9525">
            <a:noFill/>
          </a:ln>
        </p:spPr>
        <p:txBody>
          <a:bodyPr wrap="square">
            <a:spAutoFit/>
          </a:bodyPr>
          <a:p>
            <a:pPr indent="0" algn="just" defTabSz="914400" eaLnBrk="1" latinLnBrk="1" hangingPunct="1">
              <a:lnSpc>
                <a:spcPct val="150000"/>
              </a:lnSpc>
              <a:buClrTx/>
              <a:buSzTx/>
              <a:buNone/>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 最后写结尾部分</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sym typeface="+mn-ea"/>
              </a:rPr>
              <a:t>计划的结尾可以提出希望、发出号召、展望前景、明确执行要求等，也可以在正文之后就结束全文，不写专门的结尾部分。</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41" name="文本框 40"/>
          <p:cNvSpPr txBox="1"/>
          <p:nvPr/>
        </p:nvSpPr>
        <p:spPr>
          <a:xfrm>
            <a:off x="1475105" y="4220210"/>
            <a:ext cx="7310755" cy="834390"/>
          </a:xfrm>
          <a:prstGeom prst="rect">
            <a:avLst/>
          </a:prstGeom>
          <a:noFill/>
        </p:spPr>
        <p:txBody>
          <a:bodyPr wrap="square" rtlCol="0" anchor="t">
            <a:noAutofit/>
          </a:bodyPr>
          <a:p>
            <a:pPr indent="457200" algn="just" fontAlgn="auto">
              <a:lnSpc>
                <a:spcPct val="150000"/>
              </a:lnSpc>
            </a:pPr>
            <a:r>
              <a:rPr lang="zh-CN" altLang="zh-CN" sz="2400" kern="100" dirty="0">
                <a:effectLst/>
                <a:latin typeface="微软雅黑" panose="020B0503020204020204" charset="-122"/>
                <a:ea typeface="微软雅黑" panose="020B0503020204020204" charset="-122"/>
                <a:sym typeface="+mn-ea"/>
              </a:rPr>
              <a:t>正文右下方署名，并标注成文日期。</a:t>
            </a:r>
            <a:endParaRPr lang="zh-CN" altLang="zh-CN" sz="2400" kern="100" dirty="0">
              <a:effectLst/>
              <a:latin typeface="微软雅黑" panose="020B0503020204020204" charset="-122"/>
              <a:ea typeface="微软雅黑" panose="020B0503020204020204" charset="-122"/>
              <a:cs typeface="江城圆体 400W" panose="020B0500000000000000" pitchFamily="34" charset="-122"/>
              <a:sym typeface="+mn-ea"/>
            </a:endParaRPr>
          </a:p>
        </p:txBody>
      </p:sp>
      <p:sp>
        <p:nvSpPr>
          <p:cNvPr id="43" name="文本框 42"/>
          <p:cNvSpPr txBox="1"/>
          <p:nvPr/>
        </p:nvSpPr>
        <p:spPr>
          <a:xfrm>
            <a:off x="419100" y="3451225"/>
            <a:ext cx="2486660" cy="497205"/>
          </a:xfrm>
          <a:prstGeom prst="rect">
            <a:avLst/>
          </a:prstGeom>
          <a:noFill/>
        </p:spPr>
        <p:txBody>
          <a:bodyPr wrap="square">
            <a:spAutoFit/>
          </a:bodyPr>
          <a:p>
            <a:pPr algn="just">
              <a:lnSpc>
                <a:spcPct val="110000"/>
              </a:lnSpc>
            </a:pPr>
            <a:r>
              <a:rPr lang="zh-CN" altLang="x-none" sz="2400" b="1" kern="100" spc="600" dirty="0">
                <a:effectLst/>
                <a:latin typeface="微软雅黑" panose="020B0503020204020204" charset="-122"/>
                <a:ea typeface="微软雅黑" panose="020B0503020204020204" charset="-122"/>
              </a:rPr>
              <a:t>（三）</a:t>
            </a:r>
            <a:r>
              <a:rPr lang="x-none" altLang="zh-CN" sz="2400" b="1" kern="100" spc="600" dirty="0">
                <a:effectLst/>
                <a:latin typeface="微软雅黑" panose="020B0503020204020204" charset="-122"/>
                <a:ea typeface="微软雅黑" panose="020B0503020204020204" charset="-122"/>
              </a:rPr>
              <a:t>落款</a:t>
            </a:r>
            <a:endParaRPr lang="x-none" altLang="zh-CN" sz="2400" b="1" kern="100" spc="600" dirty="0">
              <a:solidFill>
                <a:srgbClr val="E4007F"/>
              </a:solidFill>
              <a:effectLst/>
              <a:latin typeface="微软雅黑" panose="020B0503020204020204" charset="-122"/>
              <a:ea typeface="微软雅黑" panose="020B0503020204020204" charset="-122"/>
            </a:endParaRPr>
          </a:p>
        </p:txBody>
      </p:sp>
      <p:pic>
        <p:nvPicPr>
          <p:cNvPr id="10" name="https://img8.file.cache.docer.com/storage/1731485726382740200/79e29b23c02007a8f2bd8e51bb786b53.png" descr="卡通毛笔"/>
          <p:cNvPicPr>
            <a:picLocks noChangeAspect="1"/>
          </p:cNvPicPr>
          <p:nvPr>
            <p:custDataLst>
              <p:tags r:id="rId1"/>
            </p:custDataLst>
          </p:nvPr>
        </p:nvPicPr>
        <p:blipFill>
          <a:blip r:embed="rId2"/>
          <a:stretch>
            <a:fillRect/>
          </a:stretch>
        </p:blipFill>
        <p:spPr>
          <a:xfrm rot="19620000">
            <a:off x="9700895" y="4457700"/>
            <a:ext cx="2064385" cy="1383030"/>
          </a:xfrm>
          <a:prstGeom prst="rect">
            <a:avLst/>
          </a:prstGeom>
        </p:spPr>
      </p:pic>
      <p:sp>
        <p:nvSpPr>
          <p:cNvPr id="3" name="文本框 2"/>
          <p:cNvSpPr txBox="1"/>
          <p:nvPr/>
        </p:nvSpPr>
        <p:spPr>
          <a:xfrm>
            <a:off x="426720" y="274955"/>
            <a:ext cx="2405380" cy="497205"/>
          </a:xfrm>
          <a:prstGeom prst="rect">
            <a:avLst/>
          </a:prstGeom>
          <a:noFill/>
        </p:spPr>
        <p:txBody>
          <a:bodyPr wrap="square">
            <a:spAutoFit/>
          </a:bodyPr>
          <a:p>
            <a:pPr algn="just">
              <a:lnSpc>
                <a:spcPct val="110000"/>
              </a:lnSpc>
              <a:buClrTx/>
              <a:buSzTx/>
              <a:buFontTx/>
            </a:pPr>
            <a:r>
              <a:rPr lang="zh-CN" altLang="en-US" sz="2400" b="1" kern="0" dirty="0">
                <a:ln>
                  <a:noFill/>
                  <a:prstDash val="sysDot"/>
                </a:ln>
                <a:solidFill>
                  <a:schemeClr val="tx1">
                    <a:lumMod val="85000"/>
                    <a:lumOff val="15000"/>
                  </a:schemeClr>
                </a:solidFill>
                <a:latin typeface="微软雅黑" panose="020B0503020204020204" charset="-122"/>
                <a:ea typeface="微软雅黑" panose="020B0503020204020204" charset="-122"/>
              </a:rPr>
              <a:t>（二）正文</a:t>
            </a:r>
            <a:endParaRPr lang="x-none" altLang="zh-CN" sz="2800" b="1" kern="100" spc="600" dirty="0">
              <a:effectLst/>
              <a:latin typeface="微软雅黑" panose="020B0503020204020204" charset="-122"/>
              <a:ea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393065" y="15811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924560" y="617855"/>
            <a:ext cx="10710545" cy="6065520"/>
          </a:xfrm>
          <a:prstGeom prst="rect">
            <a:avLst/>
          </a:prstGeom>
        </p:spPr>
        <p:style>
          <a:lnRef idx="3">
            <a:schemeClr val="accent1"/>
          </a:lnRef>
          <a:fillRef idx="0">
            <a:srgbClr val="FFFFFF"/>
          </a:fillRef>
          <a:effectRef idx="0">
            <a:srgbClr val="FFFFFF"/>
          </a:effectRef>
          <a:fontRef idx="minor">
            <a:schemeClr val="tx1"/>
          </a:fontRef>
        </p:style>
        <p:txBody>
          <a:bodyPr wrap="square">
            <a:noAutofit/>
          </a:bodyPr>
          <a:lstStyle/>
          <a:p>
            <a:pPr marL="0" marR="0" lvl="0" indent="0" algn="ctr" defTabSz="914400" rtl="0" eaLnBrk="1" fontAlgn="base" latinLnBrk="0" hangingPunct="1">
              <a:lnSpc>
                <a:spcPct val="80000"/>
              </a:lnSpc>
              <a:spcBef>
                <a:spcPct val="0"/>
              </a:spcBef>
              <a:spcAft>
                <a:spcPct val="0"/>
              </a:spcAft>
              <a:buClrTx/>
              <a:buSzTx/>
              <a:buFont typeface="Wingdings" panose="05000000000000000000" pitchFamily="2" charset="2"/>
              <a:buNone/>
              <a:defRPr/>
            </a:pPr>
            <a:r>
              <a:rPr lang="en-US" altLang="zh-CN" sz="2000" b="1" spc="-5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2024-2025</a:t>
            </a:r>
            <a:r>
              <a:rPr lang="zh-CN" altLang="en-US" sz="2000" b="1" spc="-5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学年第二学期学习计划</a:t>
            </a:r>
            <a:endParaRPr lang="zh-CN" altLang="en-US" sz="2000" b="1" spc="-5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ctr" defTabSz="914400" rtl="0" eaLnBrk="1" fontAlgn="base" latinLnBrk="0" hangingPunct="1">
              <a:lnSpc>
                <a:spcPct val="70000"/>
              </a:lnSpc>
              <a:spcBef>
                <a:spcPct val="0"/>
              </a:spcBef>
              <a:spcAft>
                <a:spcPct val="0"/>
              </a:spcAft>
              <a:buClrTx/>
              <a:buSzTx/>
              <a:buFont typeface="Wingdings" panose="05000000000000000000" pitchFamily="2" charset="2"/>
              <a:buNone/>
              <a:defRPr/>
            </a:pPr>
            <a:endParaRPr lang="zh-CN" altLang="en-US" sz="2000" b="1" spc="-5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endParaRPr>
          </a:p>
          <a:p>
            <a:pPr marR="0" lvl="0" indent="457200" algn="l" defTabSz="914400" rtl="0" fontAlgn="base">
              <a:lnSpc>
                <a:spcPct val="90000"/>
              </a:lnSpc>
              <a:spcBef>
                <a:spcPct val="0"/>
              </a:spcBef>
              <a:spcAft>
                <a:spcPct val="0"/>
              </a:spcAft>
              <a:buClrTx/>
              <a:buSzTx/>
              <a:buFont typeface="Wingdings" panose="05000000000000000000" pitchFamily="2" charset="2"/>
              <a:buNone/>
              <a:defRPr/>
            </a:pPr>
            <a:r>
              <a:rPr lang="zh-CN" altLang="en-US"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为了提高学习效率，让自己学有所成，特制定计划</a:t>
            </a:r>
            <a:r>
              <a:rPr lang="zh-CN" altLang="en-US"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如下</a:t>
            </a:r>
            <a:r>
              <a:rPr lang="zh-CN" altLang="en-US"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kumimoji="0" lang="en-US" altLang="zh-CN"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b="1" noProof="0" dirty="0">
                <a:ln>
                  <a:noFill/>
                </a:ln>
                <a:solidFill>
                  <a:srgbClr val="FF3300"/>
                </a:solidFill>
                <a:effectLst/>
                <a:uLnTx/>
                <a:uFillTx/>
                <a:latin typeface="微软雅黑" panose="020B0503020204020204" charset="-122"/>
                <a:ea typeface="微软雅黑" panose="020B0503020204020204" charset="-122"/>
                <a:cs typeface="微软雅黑" panose="020B0503020204020204" charset="-122"/>
                <a:sym typeface="+mn-ea"/>
              </a:rPr>
              <a:t>一、目标</a:t>
            </a:r>
            <a:endParaRPr kumimoji="0" lang="en-US" altLang="zh-CN" b="1" i="0" u="none" strike="noStrike" kern="1200" cap="none" spc="0" normalizeH="0" baseline="0" noProof="0" dirty="0">
              <a:ln>
                <a:noFill/>
              </a:ln>
              <a:solidFill>
                <a:srgbClr val="FF3300"/>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顺利拿到每门课程的学分；</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考取普通话证书；</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为获取英语四级证书打好基础；</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4.</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拓展专业知识。</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zh-CN" altLang="en-US" b="1" noProof="0" dirty="0">
                <a:ln>
                  <a:noFill/>
                </a:ln>
                <a:solidFill>
                  <a:srgbClr val="FF3300"/>
                </a:solidFill>
                <a:effectLst/>
                <a:uLnTx/>
                <a:uFillTx/>
                <a:latin typeface="微软雅黑" panose="020B0503020204020204" charset="-122"/>
                <a:ea typeface="微软雅黑" panose="020B0503020204020204" charset="-122"/>
                <a:cs typeface="微软雅黑" panose="020B0503020204020204" charset="-122"/>
                <a:sym typeface="+mn-ea"/>
              </a:rPr>
              <a:t>二、措施</a:t>
            </a:r>
            <a:endParaRPr kumimoji="0" lang="en-US" altLang="zh-CN" b="1" i="0" u="none" strike="noStrike" kern="1200" cap="none" spc="0" normalizeH="0" baseline="0" noProof="0" dirty="0">
              <a:ln>
                <a:noFill/>
              </a:ln>
              <a:solidFill>
                <a:srgbClr val="FF3300"/>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不缺勤，不早退，认真听讲，按时保质完成作业；</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每天早晨</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7</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点开始练声</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20</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分钟；</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每天晚自习背诵</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10</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个新单词，每天中午做</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篇阅读理解，每天睡前听</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30</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分钟英语听力，每周做完两套英语四级考试真题；</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4.</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每周四下午去图书馆</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个小时，阅读专业书籍。</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auto" latinLnBrk="0" hangingPunct="1">
              <a:lnSpc>
                <a:spcPct val="7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王晓明</a:t>
            </a:r>
            <a:endParaRPr kumimoji="0" lang="en-US" altLang="zh-CN"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auto" latinLnBrk="0" hangingPunct="1">
              <a:lnSpc>
                <a:spcPct val="70000"/>
              </a:lnSpc>
              <a:spcBef>
                <a:spcPts val="1200"/>
              </a:spcBef>
              <a:spcAft>
                <a:spcPts val="200"/>
              </a:spcAft>
              <a:buClr>
                <a:schemeClr val="accent1"/>
              </a:buClr>
              <a:buSzPct val="100000"/>
              <a:buFont typeface="Calibri" panose="020F0502020204030204" charset="0"/>
              <a:buNone/>
              <a:defRPr/>
            </a:pP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2023</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5</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466725" y="3695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graphicFrame>
        <p:nvGraphicFramePr>
          <p:cNvPr id="2" name="表格 4"/>
          <p:cNvGraphicFramePr>
            <a:graphicFrameLocks noGrp="1"/>
          </p:cNvGraphicFramePr>
          <p:nvPr>
            <p:custDataLst>
              <p:tags r:id="rId1"/>
            </p:custDataLst>
          </p:nvPr>
        </p:nvGraphicFramePr>
        <p:xfrm>
          <a:off x="1584960" y="1210310"/>
          <a:ext cx="8589010" cy="5520690"/>
        </p:xfrm>
        <a:graphic>
          <a:graphicData uri="http://schemas.openxmlformats.org/drawingml/2006/table">
            <a:tbl>
              <a:tblPr firstRow="1" bandRow="1">
                <a:tableStyleId>{5C22544A-7EE6-4342-B048-85BDC9FD1C3A}</a:tableStyleId>
              </a:tblPr>
              <a:tblGrid>
                <a:gridCol w="881380"/>
                <a:gridCol w="1221740"/>
                <a:gridCol w="1153160"/>
                <a:gridCol w="1235710"/>
                <a:gridCol w="1248410"/>
                <a:gridCol w="1187450"/>
                <a:gridCol w="779780"/>
                <a:gridCol w="881380"/>
              </a:tblGrid>
              <a:tr h="428625">
                <a:tc>
                  <a:txBody>
                    <a:bodyPr/>
                    <a:p>
                      <a:endParaRPr lang="zh-CN" altLang="en-US" sz="1400" b="1">
                        <a:latin typeface="微软雅黑" panose="020B0503020204020204" charset="-122"/>
                        <a:ea typeface="微软雅黑" panose="020B0503020204020204" charset="-122"/>
                      </a:endParaRPr>
                    </a:p>
                  </a:txBody>
                  <a:tcPr/>
                </a:tc>
                <a:tc>
                  <a:txBody>
                    <a:bodyPr/>
                    <a:p>
                      <a:r>
                        <a:rPr lang="zh-CN" altLang="en-US" sz="1400" b="1" dirty="0">
                          <a:latin typeface="微软雅黑" panose="020B0503020204020204" charset="-122"/>
                          <a:ea typeface="微软雅黑" panose="020B0503020204020204" charset="-122"/>
                        </a:rPr>
                        <a:t>星期一</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dirty="0">
                          <a:latin typeface="微软雅黑" panose="020B0503020204020204" charset="-122"/>
                          <a:ea typeface="微软雅黑" panose="020B0503020204020204" charset="-122"/>
                        </a:rPr>
                        <a:t>星期二</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dirty="0">
                          <a:latin typeface="微软雅黑" panose="020B0503020204020204" charset="-122"/>
                          <a:ea typeface="微软雅黑" panose="020B0503020204020204" charset="-122"/>
                        </a:rPr>
                        <a:t>星期三</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dirty="0">
                          <a:latin typeface="微软雅黑" panose="020B0503020204020204" charset="-122"/>
                          <a:ea typeface="微软雅黑" panose="020B0503020204020204" charset="-122"/>
                        </a:rPr>
                        <a:t>星期四</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dirty="0">
                          <a:latin typeface="微软雅黑" panose="020B0503020204020204" charset="-122"/>
                          <a:ea typeface="微软雅黑" panose="020B0503020204020204" charset="-122"/>
                        </a:rPr>
                        <a:t>星期五</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dirty="0">
                          <a:latin typeface="微软雅黑" panose="020B0503020204020204" charset="-122"/>
                          <a:ea typeface="微软雅黑" panose="020B0503020204020204" charset="-122"/>
                        </a:rPr>
                        <a:t>星期六</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dirty="0">
                          <a:latin typeface="微软雅黑" panose="020B0503020204020204" charset="-122"/>
                          <a:ea typeface="微软雅黑" panose="020B0503020204020204" charset="-122"/>
                        </a:rPr>
                        <a:t>星期日</a:t>
                      </a:r>
                      <a:endParaRPr lang="zh-CN" altLang="en-US" sz="1400" b="1" dirty="0">
                        <a:latin typeface="微软雅黑" panose="020B0503020204020204" charset="-122"/>
                        <a:ea typeface="微软雅黑" panose="020B0503020204020204" charset="-122"/>
                      </a:endParaRPr>
                    </a:p>
                  </a:txBody>
                  <a:tcPr/>
                </a:tc>
              </a:tr>
              <a:tr h="374015">
                <a:tc>
                  <a:txBody>
                    <a:bodyPr/>
                    <a:p>
                      <a:r>
                        <a:rPr lang="zh-CN" altLang="en-US" sz="1400" b="1" dirty="0">
                          <a:latin typeface="微软雅黑" panose="020B0503020204020204" charset="-122"/>
                          <a:ea typeface="微软雅黑" panose="020B0503020204020204" charset="-122"/>
                          <a:cs typeface="微软雅黑" panose="020B0503020204020204" charset="-122"/>
                        </a:rPr>
                        <a:t>早上</a:t>
                      </a:r>
                      <a:r>
                        <a:rPr lang="en-US" altLang="zh-CN" sz="1400" b="1" dirty="0">
                          <a:latin typeface="微软雅黑" panose="020B0503020204020204" charset="-122"/>
                          <a:ea typeface="微软雅黑" panose="020B0503020204020204" charset="-122"/>
                          <a:cs typeface="微软雅黑" panose="020B0503020204020204" charset="-122"/>
                        </a:rPr>
                        <a:t>7</a:t>
                      </a:r>
                      <a:r>
                        <a:rPr lang="zh-CN" altLang="en-US" sz="1400" b="1" dirty="0">
                          <a:latin typeface="微软雅黑" panose="020B0503020204020204" charset="-122"/>
                          <a:ea typeface="微软雅黑" panose="020B0503020204020204" charset="-122"/>
                          <a:cs typeface="微软雅黑" panose="020B0503020204020204" charset="-122"/>
                        </a:rPr>
                        <a:t>点</a:t>
                      </a:r>
                      <a:endParaRPr lang="zh-CN" altLang="en-US" sz="1400" b="1" dirty="0">
                        <a:latin typeface="微软雅黑" panose="020B0503020204020204" charset="-122"/>
                        <a:ea typeface="微软雅黑" panose="020B0503020204020204" charset="-122"/>
                        <a:cs typeface="微软雅黑" panose="020B0503020204020204" charset="-122"/>
                      </a:endParaRPr>
                    </a:p>
                  </a:txBody>
                  <a:tcPr/>
                </a:tc>
                <a:tc>
                  <a:txBody>
                    <a:bodyPr/>
                    <a:p>
                      <a:r>
                        <a:rPr lang="en-US" altLang="zh-CN" sz="1400" b="1">
                          <a:latin typeface="微软雅黑" panose="020B0503020204020204" charset="-122"/>
                          <a:ea typeface="微软雅黑" panose="020B0503020204020204" charset="-122"/>
                          <a:cs typeface="微软雅黑" panose="020B0503020204020204" charset="-122"/>
                        </a:rPr>
                        <a:t>  </a:t>
                      </a:r>
                      <a:r>
                        <a:rPr lang="zh-CN" altLang="en-US" sz="1400" b="1">
                          <a:latin typeface="微软雅黑" panose="020B0503020204020204" charset="-122"/>
                          <a:ea typeface="微软雅黑" panose="020B0503020204020204" charset="-122"/>
                          <a:cs typeface="微软雅黑" panose="020B0503020204020204" charset="-122"/>
                        </a:rPr>
                        <a:t>练声</a:t>
                      </a:r>
                      <a:endParaRPr lang="zh-CN" altLang="en-US" sz="1400" b="1">
                        <a:latin typeface="微软雅黑" panose="020B0503020204020204" charset="-122"/>
                        <a:ea typeface="微软雅黑" panose="020B0503020204020204" charset="-122"/>
                        <a:cs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练声</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练声</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练声</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练声</a:t>
                      </a:r>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r>
              <a:tr h="607695">
                <a:tc>
                  <a:txBody>
                    <a:bodyPr/>
                    <a:p>
                      <a:r>
                        <a:rPr lang="en-US" altLang="zh-CN" sz="1400" b="1" dirty="0">
                          <a:latin typeface="微软雅黑" panose="020B0503020204020204" charset="-122"/>
                          <a:ea typeface="微软雅黑" panose="020B0503020204020204" charset="-122"/>
                        </a:rPr>
                        <a:t>1-2</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sym typeface="+mn-ea"/>
                        </a:rPr>
                        <a:t>练习普通话</a:t>
                      </a:r>
                      <a:endParaRPr lang="zh-CN" altLang="en-US" sz="1400" b="1">
                        <a:latin typeface="微软雅黑" panose="020B0503020204020204" charset="-122"/>
                        <a:ea typeface="微软雅黑" panose="020B0503020204020204" charset="-122"/>
                      </a:endParaRPr>
                    </a:p>
                    <a:p>
                      <a:endParaRPr lang="zh-CN" altLang="en-US"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r>
              <a:tr h="424180">
                <a:tc>
                  <a:txBody>
                    <a:bodyPr/>
                    <a:p>
                      <a:r>
                        <a:rPr lang="en-US" altLang="zh-CN" sz="1400" b="1" dirty="0">
                          <a:latin typeface="微软雅黑" panose="020B0503020204020204" charset="-122"/>
                          <a:ea typeface="微软雅黑" panose="020B0503020204020204" charset="-122"/>
                        </a:rPr>
                        <a:t>3-4</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a:latin typeface="微软雅黑" panose="020B0503020204020204" charset="-122"/>
                          <a:ea typeface="微软雅黑" panose="020B0503020204020204" charset="-122"/>
                        </a:rPr>
                        <a:t>\</a:t>
                      </a:r>
                      <a:endParaRPr lang="en-US" altLang="zh-CN"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r>
              <a:tr h="415290">
                <a:tc>
                  <a:txBody>
                    <a:bodyPr/>
                    <a:p>
                      <a:r>
                        <a:rPr lang="zh-CN" altLang="en-US" sz="1400" b="1" dirty="0">
                          <a:latin typeface="微软雅黑" panose="020B0503020204020204" charset="-122"/>
                          <a:ea typeface="微软雅黑" panose="020B0503020204020204" charset="-122"/>
                        </a:rPr>
                        <a:t>中午</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做两篇阅读理解</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做两篇阅读理解</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做两篇阅读理解</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做两篇阅读理解</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做两篇阅读理解</a:t>
                      </a:r>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r>
              <a:tr h="607695">
                <a:tc>
                  <a:txBody>
                    <a:bodyPr/>
                    <a:p>
                      <a:r>
                        <a:rPr lang="en-US" altLang="zh-CN" sz="1400" b="1" dirty="0">
                          <a:latin typeface="微软雅黑" panose="020B0503020204020204" charset="-122"/>
                          <a:ea typeface="微软雅黑" panose="020B0503020204020204" charset="-122"/>
                        </a:rPr>
                        <a:t>5-6</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sym typeface="+mn-ea"/>
                        </a:rPr>
                        <a:t>练习普通话</a:t>
                      </a:r>
                      <a:endParaRPr lang="zh-CN" altLang="en-US" sz="1400" b="1">
                        <a:latin typeface="微软雅黑" panose="020B0503020204020204" charset="-122"/>
                        <a:ea typeface="微软雅黑" panose="020B0503020204020204" charset="-122"/>
                      </a:endParaRPr>
                    </a:p>
                    <a:p>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图书馆读专业相关书籍</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rPr>
                        <a:t>机动</a:t>
                      </a:r>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r>
              <a:tr h="841375">
                <a:tc>
                  <a:txBody>
                    <a:bodyPr/>
                    <a:p>
                      <a:r>
                        <a:rPr lang="en-US" altLang="zh-CN" sz="1400" b="1" dirty="0">
                          <a:latin typeface="微软雅黑" panose="020B0503020204020204" charset="-122"/>
                          <a:ea typeface="微软雅黑" panose="020B0503020204020204" charset="-122"/>
                        </a:rPr>
                        <a:t>7-8</a:t>
                      </a:r>
                      <a:endParaRPr lang="en-US" altLang="zh-CN" sz="1400" b="1" dirty="0">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sym typeface="+mn-ea"/>
                        </a:rPr>
                        <a:t>练习</a:t>
                      </a:r>
                      <a:r>
                        <a:rPr lang="zh-CN" altLang="en-US" sz="1400" b="1">
                          <a:latin typeface="微软雅黑" panose="020B0503020204020204" charset="-122"/>
                          <a:ea typeface="微软雅黑" panose="020B0503020204020204" charset="-122"/>
                        </a:rPr>
                        <a:t>普通话</a:t>
                      </a:r>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sym typeface="+mn-ea"/>
                        </a:rPr>
                        <a:t>练习普通话</a:t>
                      </a:r>
                      <a:endParaRPr lang="zh-CN" altLang="en-US" sz="1400" b="1">
                        <a:latin typeface="微软雅黑" panose="020B0503020204020204" charset="-122"/>
                        <a:ea typeface="微软雅黑" panose="020B0503020204020204" charset="-122"/>
                      </a:endParaRPr>
                    </a:p>
                    <a:p>
                      <a:endParaRPr lang="zh-CN" altLang="en-US" sz="1400" b="1">
                        <a:latin typeface="微软雅黑" panose="020B0503020204020204" charset="-122"/>
                        <a:ea typeface="微软雅黑" panose="020B0503020204020204" charset="-122"/>
                      </a:endParaRPr>
                    </a:p>
                  </a:txBody>
                  <a:tcPr/>
                </a:tc>
                <a:tc>
                  <a:txBody>
                    <a:bodyPr/>
                    <a:p>
                      <a:r>
                        <a:rPr lang="en-US" altLang="zh-CN" sz="1400" b="1" dirty="0">
                          <a:latin typeface="微软雅黑" panose="020B0503020204020204" charset="-122"/>
                          <a:ea typeface="微软雅黑" panose="020B0503020204020204" charset="-122"/>
                        </a:rPr>
                        <a:t>\</a:t>
                      </a:r>
                      <a:endParaRPr lang="en-US" altLang="zh-CN" sz="1400" b="1" dirty="0">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sym typeface="+mn-ea"/>
                        </a:rPr>
                        <a:t>图书馆读专业相关书籍</a:t>
                      </a:r>
                      <a:endParaRPr lang="zh-CN" altLang="en-US" sz="1400" b="1">
                        <a:latin typeface="微软雅黑" panose="020B0503020204020204" charset="-122"/>
                        <a:ea typeface="微软雅黑" panose="020B0503020204020204" charset="-122"/>
                      </a:endParaRPr>
                    </a:p>
                    <a:p>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sym typeface="+mn-ea"/>
                        </a:rPr>
                        <a:t>机动</a:t>
                      </a:r>
                      <a:endParaRPr lang="zh-CN" altLang="en-US" sz="1400" b="1">
                        <a:latin typeface="微软雅黑" panose="020B0503020204020204" charset="-122"/>
                        <a:ea typeface="微软雅黑" panose="020B0503020204020204" charset="-122"/>
                      </a:endParaRPr>
                    </a:p>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r>
              <a:tr h="1075055">
                <a:tc>
                  <a:txBody>
                    <a:bodyPr/>
                    <a:p>
                      <a:r>
                        <a:rPr lang="zh-CN" altLang="en-US" sz="1400" b="1" dirty="0">
                          <a:latin typeface="微软雅黑" panose="020B0503020204020204" charset="-122"/>
                          <a:ea typeface="微软雅黑" panose="020B0503020204020204" charset="-122"/>
                        </a:rPr>
                        <a:t>晚自习</a:t>
                      </a:r>
                      <a:endParaRPr lang="zh-CN" altLang="en-US" sz="1400" b="1" dirty="0">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cs typeface="微软雅黑" panose="020B0503020204020204" charset="-122"/>
                        </a:rPr>
                        <a:t>记忆</a:t>
                      </a:r>
                      <a:r>
                        <a:rPr lang="en-US" altLang="zh-CN" sz="1400" b="1">
                          <a:latin typeface="微软雅黑" panose="020B0503020204020204" charset="-122"/>
                          <a:ea typeface="微软雅黑" panose="020B0503020204020204" charset="-122"/>
                          <a:cs typeface="微软雅黑" panose="020B0503020204020204" charset="-122"/>
                        </a:rPr>
                        <a:t>10</a:t>
                      </a:r>
                      <a:r>
                        <a:rPr lang="zh-CN" altLang="en-US" sz="1400" b="1">
                          <a:latin typeface="微软雅黑" panose="020B0503020204020204" charset="-122"/>
                          <a:ea typeface="微软雅黑" panose="020B0503020204020204" charset="-122"/>
                          <a:cs typeface="微软雅黑" panose="020B0503020204020204" charset="-122"/>
                        </a:rPr>
                        <a:t>个新单词、做英语四级考试真题</a:t>
                      </a:r>
                      <a:endParaRPr lang="zh-CN" altLang="en-US" sz="1400" b="1">
                        <a:latin typeface="微软雅黑" panose="020B0503020204020204" charset="-122"/>
                        <a:ea typeface="微软雅黑" panose="020B0503020204020204" charset="-122"/>
                        <a:cs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cs typeface="微软雅黑" panose="020B0503020204020204" charset="-122"/>
                        </a:rPr>
                        <a:t>记忆10个新单词、做</a:t>
                      </a:r>
                      <a:r>
                        <a:rPr lang="zh-CN" altLang="en-US" sz="1400" b="1">
                          <a:latin typeface="微软雅黑" panose="020B0503020204020204" charset="-122"/>
                          <a:ea typeface="微软雅黑" panose="020B0503020204020204" charset="-122"/>
                          <a:cs typeface="微软雅黑" panose="020B0503020204020204" charset="-122"/>
                          <a:sym typeface="+mn-ea"/>
                        </a:rPr>
                        <a:t>英语四级考试</a:t>
                      </a:r>
                      <a:r>
                        <a:rPr lang="zh-CN" altLang="en-US" sz="1400" b="1">
                          <a:latin typeface="微软雅黑" panose="020B0503020204020204" charset="-122"/>
                          <a:ea typeface="微软雅黑" panose="020B0503020204020204" charset="-122"/>
                          <a:cs typeface="微软雅黑" panose="020B0503020204020204" charset="-122"/>
                        </a:rPr>
                        <a:t>真题</a:t>
                      </a:r>
                      <a:endParaRPr lang="zh-CN" altLang="en-US" sz="1400" b="1">
                        <a:latin typeface="微软雅黑" panose="020B0503020204020204" charset="-122"/>
                        <a:ea typeface="微软雅黑" panose="020B0503020204020204" charset="-122"/>
                        <a:cs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cs typeface="微软雅黑" panose="020B0503020204020204" charset="-122"/>
                        </a:rPr>
                        <a:t>记忆10个新单词、做</a:t>
                      </a:r>
                      <a:r>
                        <a:rPr lang="zh-CN" altLang="en-US" sz="1400" b="1">
                          <a:latin typeface="微软雅黑" panose="020B0503020204020204" charset="-122"/>
                          <a:ea typeface="微软雅黑" panose="020B0503020204020204" charset="-122"/>
                          <a:cs typeface="微软雅黑" panose="020B0503020204020204" charset="-122"/>
                          <a:sym typeface="+mn-ea"/>
                        </a:rPr>
                        <a:t>英语四级考试</a:t>
                      </a:r>
                      <a:r>
                        <a:rPr lang="zh-CN" altLang="en-US" sz="1400" b="1">
                          <a:latin typeface="微软雅黑" panose="020B0503020204020204" charset="-122"/>
                          <a:ea typeface="微软雅黑" panose="020B0503020204020204" charset="-122"/>
                          <a:cs typeface="微软雅黑" panose="020B0503020204020204" charset="-122"/>
                        </a:rPr>
                        <a:t>真题</a:t>
                      </a:r>
                      <a:endParaRPr lang="zh-CN" altLang="en-US" sz="1400" b="1">
                        <a:latin typeface="微软雅黑" panose="020B0503020204020204" charset="-122"/>
                        <a:ea typeface="微软雅黑" panose="020B0503020204020204" charset="-122"/>
                        <a:cs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sym typeface="+mn-ea"/>
                        </a:rPr>
                        <a:t>机动</a:t>
                      </a:r>
                      <a:endParaRPr lang="zh-CN" altLang="en-US" sz="1400" b="1">
                        <a:latin typeface="微软雅黑" panose="020B0503020204020204" charset="-122"/>
                        <a:ea typeface="微软雅黑" panose="020B0503020204020204" charset="-122"/>
                      </a:endParaRPr>
                    </a:p>
                    <a:p>
                      <a:endParaRPr lang="zh-CN" altLang="en-US" sz="1400" b="1">
                        <a:latin typeface="微软雅黑" panose="020B0503020204020204" charset="-122"/>
                        <a:ea typeface="微软雅黑" panose="020B0503020204020204" charset="-122"/>
                      </a:endParaRPr>
                    </a:p>
                  </a:txBody>
                  <a:tcPr/>
                </a:tc>
                <a:tc>
                  <a:txBody>
                    <a:bodyPr/>
                    <a:p>
                      <a:r>
                        <a:rPr lang="zh-CN" altLang="en-US" sz="1400" b="1">
                          <a:latin typeface="微软雅黑" panose="020B0503020204020204" charset="-122"/>
                          <a:ea typeface="微软雅黑" panose="020B0503020204020204" charset="-122"/>
                          <a:cs typeface="微软雅黑" panose="020B0503020204020204" charset="-122"/>
                          <a:sym typeface="+mn-ea"/>
                        </a:rPr>
                        <a:t>记忆</a:t>
                      </a:r>
                      <a:r>
                        <a:rPr lang="en-US" altLang="zh-CN" sz="1400" b="1">
                          <a:latin typeface="微软雅黑" panose="020B0503020204020204" charset="-122"/>
                          <a:ea typeface="微软雅黑" panose="020B0503020204020204" charset="-122"/>
                          <a:cs typeface="微软雅黑" panose="020B0503020204020204" charset="-122"/>
                          <a:sym typeface="+mn-ea"/>
                        </a:rPr>
                        <a:t>10</a:t>
                      </a:r>
                      <a:r>
                        <a:rPr lang="zh-CN" altLang="en-US" sz="1400" b="1">
                          <a:latin typeface="微软雅黑" panose="020B0503020204020204" charset="-122"/>
                          <a:ea typeface="微软雅黑" panose="020B0503020204020204" charset="-122"/>
                          <a:cs typeface="微软雅黑" panose="020B0503020204020204" charset="-122"/>
                          <a:sym typeface="+mn-ea"/>
                        </a:rPr>
                        <a:t>个新单词、做英语四级考试真题</a:t>
                      </a:r>
                      <a:endParaRPr lang="zh-CN" altLang="en-US" sz="1400" b="1">
                        <a:latin typeface="微软雅黑" panose="020B0503020204020204" charset="-122"/>
                        <a:ea typeface="微软雅黑" panose="020B0503020204020204" charset="-122"/>
                        <a:cs typeface="微软雅黑" panose="020B0503020204020204" charset="-122"/>
                      </a:endParaRPr>
                    </a:p>
                    <a:p>
                      <a:endParaRPr lang="zh-CN" altLang="en-US" sz="1400" b="1">
                        <a:latin typeface="微软雅黑" panose="020B0503020204020204" charset="-122"/>
                        <a:ea typeface="微软雅黑" panose="020B0503020204020204" charset="-122"/>
                        <a:cs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c>
                  <a:txBody>
                    <a:bodyPr/>
                    <a:p>
                      <a:endParaRPr lang="zh-CN" altLang="en-US" sz="1400" b="1">
                        <a:latin typeface="微软雅黑" panose="020B0503020204020204" charset="-122"/>
                        <a:ea typeface="微软雅黑" panose="020B0503020204020204" charset="-122"/>
                      </a:endParaRPr>
                    </a:p>
                  </a:txBody>
                  <a:tcPr/>
                </a:tc>
              </a:tr>
              <a:tr h="560705">
                <a:tc>
                  <a:txBody>
                    <a:bodyPr/>
                    <a:p>
                      <a:r>
                        <a:rPr lang="zh-CN" altLang="en-US" sz="1400" b="1" dirty="0">
                          <a:latin typeface="微软雅黑" panose="020B0503020204020204" charset="-122"/>
                          <a:ea typeface="微软雅黑" panose="020B0503020204020204" charset="-122"/>
                        </a:rPr>
                        <a:t>备注</a:t>
                      </a:r>
                      <a:endParaRPr lang="zh-CN" altLang="en-US" sz="1400" b="1" dirty="0">
                        <a:latin typeface="微软雅黑" panose="020B0503020204020204" charset="-122"/>
                        <a:ea typeface="微软雅黑" panose="020B0503020204020204" charset="-122"/>
                      </a:endParaRPr>
                    </a:p>
                  </a:txBody>
                  <a:tcPr/>
                </a:tc>
                <a:tc gridSpan="7">
                  <a:txBody>
                    <a:bodyPr/>
                    <a:p>
                      <a:pPr algn="ctr"/>
                      <a:r>
                        <a:rPr lang="zh-CN" altLang="en-US" sz="1400" b="1">
                          <a:latin typeface="微软雅黑" panose="020B0503020204020204" charset="-122"/>
                          <a:ea typeface="微软雅黑" panose="020B0503020204020204" charset="-122"/>
                          <a:cs typeface="微软雅黑" panose="020B0503020204020204" charset="-122"/>
                        </a:rPr>
                        <a:t>睡前听</a:t>
                      </a:r>
                      <a:r>
                        <a:rPr lang="en-US" altLang="zh-CN" sz="1400" b="1">
                          <a:latin typeface="微软雅黑" panose="020B0503020204020204" charset="-122"/>
                          <a:ea typeface="微软雅黑" panose="020B0503020204020204" charset="-122"/>
                          <a:cs typeface="微软雅黑" panose="020B0503020204020204" charset="-122"/>
                        </a:rPr>
                        <a:t>30</a:t>
                      </a:r>
                      <a:r>
                        <a:rPr lang="zh-CN" altLang="en-US" sz="1400" b="1">
                          <a:latin typeface="微软雅黑" panose="020B0503020204020204" charset="-122"/>
                          <a:ea typeface="微软雅黑" panose="020B0503020204020204" charset="-122"/>
                          <a:cs typeface="微软雅黑" panose="020B0503020204020204" charset="-122"/>
                        </a:rPr>
                        <a:t>分钟英语听力</a:t>
                      </a:r>
                      <a:endParaRPr lang="zh-CN" altLang="en-US" sz="1400" b="1">
                        <a:latin typeface="微软雅黑" panose="020B0503020204020204" charset="-122"/>
                        <a:ea typeface="微软雅黑" panose="020B0503020204020204" charset="-122"/>
                        <a:cs typeface="微软雅黑" panose="020B0503020204020204" charset="-122"/>
                      </a:endParaRPr>
                    </a:p>
                  </a:txBody>
                  <a:tcPr/>
                </a:tc>
                <a:tc hMerge="1">
                  <a:tcPr/>
                </a:tc>
                <a:tc hMerge="1">
                  <a:tcPr/>
                </a:tc>
                <a:tc hMerge="1">
                  <a:tcPr/>
                </a:tc>
                <a:tc hMerge="1">
                  <a:tcPr/>
                </a:tc>
                <a:tc hMerge="1">
                  <a:tcPr/>
                </a:tc>
                <a:tc hMerge="1">
                  <a:tcPr/>
                </a:tc>
              </a:tr>
            </a:tbl>
          </a:graphicData>
        </a:graphic>
      </p:graphicFrame>
      <p:sp>
        <p:nvSpPr>
          <p:cNvPr id="5" name="标题 4"/>
          <p:cNvSpPr>
            <a:spLocks noGrp="1"/>
          </p:cNvSpPr>
          <p:nvPr>
            <p:ph type="title"/>
          </p:nvPr>
        </p:nvSpPr>
        <p:spPr>
          <a:xfrm>
            <a:off x="975043" y="426403"/>
            <a:ext cx="10058400" cy="701675"/>
          </a:xfrm>
        </p:spPr>
        <p:txBody>
          <a:bodyPr vert="horz" lIns="91440" tIns="45720" rIns="91440" bIns="45720" rtlCol="0" anchor="b">
            <a:normAutofit/>
          </a:bodyPr>
          <a:p>
            <a:pPr marL="0" marR="0" lvl="0" indent="0" algn="ctr" defTabSz="914400" rtl="0" eaLnBrk="0" fontAlgn="base" latinLnBrk="0" hangingPunct="0">
              <a:lnSpc>
                <a:spcPct val="85000"/>
              </a:lnSpc>
              <a:spcBef>
                <a:spcPct val="0"/>
              </a:spcBef>
              <a:spcAft>
                <a:spcPct val="0"/>
              </a:spcAft>
              <a:buClrTx/>
              <a:buSzTx/>
              <a:buFontTx/>
              <a:buNone/>
              <a:defRPr/>
            </a:pPr>
            <a:r>
              <a:rPr kumimoji="0" lang="zh-CN" altLang="en-US" sz="2400" b="1" i="0" u="none" strike="noStrike" kern="1200" cap="none" spc="-50" normalizeH="0" baseline="0" noProof="0" dirty="0">
                <a:ln>
                  <a:noFill/>
                </a:ln>
                <a:solidFill>
                  <a:srgbClr val="404040"/>
                </a:solidFill>
                <a:effectLst/>
                <a:uLnTx/>
                <a:uFillTx/>
                <a:latin typeface="微软雅黑" panose="020B0503020204020204" charset="-122"/>
                <a:ea typeface="微软雅黑" panose="020B0503020204020204" charset="-122"/>
                <a:cs typeface="+mj-cs"/>
              </a:rPr>
              <a:t>大一上学期第八周学习计划</a:t>
            </a:r>
            <a:endParaRPr kumimoji="0" lang="zh-CN" altLang="en-US" sz="2400" b="1" i="0" u="none" strike="noStrike" kern="1200" cap="none" spc="-50" normalizeH="0" baseline="0" noProof="0" dirty="0">
              <a:ln>
                <a:noFill/>
              </a:ln>
              <a:solidFill>
                <a:srgbClr val="404040"/>
              </a:solidFill>
              <a:effectLst/>
              <a:uLnTx/>
              <a:uFillTx/>
              <a:latin typeface="微软雅黑" panose="020B0503020204020204" charset="-122"/>
              <a:ea typeface="微软雅黑" panose="020B0503020204020204" charset="-122"/>
              <a:cs typeface="+mj-cs"/>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内容占位符 15"/>
          <p:cNvSpPr>
            <a:spLocks noGrp="1"/>
          </p:cNvSpPr>
          <p:nvPr>
            <p:ph idx="1"/>
          </p:nvPr>
        </p:nvSpPr>
        <p:spPr>
          <a:xfrm>
            <a:off x="1296035" y="600710"/>
            <a:ext cx="10058400" cy="3200400"/>
          </a:xfrm>
        </p:spPr>
        <p:txBody>
          <a:bodyPr>
            <a:normAutofit lnSpcReduction="10000"/>
          </a:bodyPr>
          <a:p>
            <a:pPr marL="0" marR="0" lvl="0" indent="457200" algn="ctr" defTabSz="914400" rtl="0" eaLnBrk="1" fontAlgn="auto" latinLnBrk="0" hangingPunct="1">
              <a:lnSpc>
                <a:spcPct val="100000"/>
              </a:lnSpc>
              <a:spcBef>
                <a:spcPts val="500"/>
              </a:spcBef>
              <a:buClr>
                <a:schemeClr val="accent1"/>
              </a:buClr>
              <a:buSzPct val="100000"/>
              <a:buFont typeface="Calibri" panose="020F0502020204030204" charset="0"/>
              <a:buNone/>
              <a:defRPr/>
            </a:pPr>
            <a: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2022-2023</a:t>
            </a: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学年第二学期学习计划</a:t>
            </a:r>
            <a:endPar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457200" algn="l" defTabSz="914400" rtl="0" eaLnBrk="1" fontAlgn="auto" latinLnBrk="0" hangingPunct="1">
              <a:lnSpc>
                <a:spcPct val="100000"/>
              </a:lnSpc>
              <a:spcBef>
                <a:spcPts val="500"/>
              </a:spcBef>
              <a:buClr>
                <a:schemeClr val="accent1"/>
              </a:buClr>
              <a:buSzPct val="100000"/>
              <a:buFont typeface="Calibri" panose="020F0502020204030204" charset="0"/>
              <a:buNone/>
              <a:defRPr/>
            </a:pPr>
            <a:r>
              <a:rPr lang="zh-CN" altLang="en-US"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为了提高学习效率，让自己学有所成，特制定如下计划：</a:t>
            </a:r>
            <a:endPar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100000"/>
              </a:lnSpc>
              <a:spcBef>
                <a:spcPts val="500"/>
              </a:spcBef>
              <a:buClr>
                <a:schemeClr val="accent1"/>
              </a:buClr>
              <a:buSzPct val="100000"/>
              <a:buFont typeface="Calibri" panose="020F0502020204030204" charset="0"/>
              <a:buNone/>
              <a:defRPr/>
            </a:pPr>
            <a:r>
              <a:rPr lang="en-US" altLang="zh-CN" sz="160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1600" noProof="0" dirty="0">
                <a:ln>
                  <a:noFill/>
                </a:ln>
                <a:solidFill>
                  <a:srgbClr val="FF3300"/>
                </a:solidFill>
                <a:effectLst/>
                <a:uLnTx/>
                <a:uFillTx/>
                <a:latin typeface="微软雅黑" panose="020B0503020204020204" charset="-122"/>
                <a:ea typeface="微软雅黑" panose="020B0503020204020204" charset="-122"/>
                <a:cs typeface="微软雅黑" panose="020B0503020204020204" charset="-122"/>
                <a:sym typeface="+mn-ea"/>
              </a:rPr>
              <a:t>一、目标</a:t>
            </a:r>
            <a:endParaRPr kumimoji="0" lang="en-US" altLang="zh-CN" sz="1600" i="0" u="none" strike="noStrike" kern="1200" cap="none" spc="0" normalizeH="0" baseline="0" noProof="0" dirty="0">
              <a:ln>
                <a:noFill/>
              </a:ln>
              <a:solidFill>
                <a:srgbClr val="FF3300"/>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100000"/>
              </a:lnSpc>
              <a:spcBef>
                <a:spcPts val="500"/>
              </a:spcBef>
              <a:buClr>
                <a:schemeClr val="accent1"/>
              </a:buClr>
              <a:buSzPct val="100000"/>
              <a:buFont typeface="Calibri" panose="020F0502020204030204" charset="0"/>
              <a:buNone/>
              <a:defRPr/>
            </a:pPr>
            <a:r>
              <a:rPr lang="en-US" altLang="zh-CN"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顺利拿到每门课程的学分；</a:t>
            </a:r>
            <a:endPar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100000"/>
              </a:lnSpc>
              <a:spcBef>
                <a:spcPts val="500"/>
              </a:spcBef>
              <a:buClr>
                <a:schemeClr val="accent1"/>
              </a:buClr>
              <a:buSzPct val="100000"/>
              <a:buFont typeface="Calibri" panose="020F0502020204030204" charset="0"/>
              <a:buNone/>
              <a:defRPr/>
            </a:pPr>
            <a:r>
              <a:rPr lang="en-US" altLang="zh-CN"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考取普通话证书；</a:t>
            </a:r>
            <a:endPar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100000"/>
              </a:lnSpc>
              <a:spcBef>
                <a:spcPts val="500"/>
              </a:spcBef>
              <a:buClr>
                <a:schemeClr val="accent1"/>
              </a:buClr>
              <a:buSzPct val="100000"/>
              <a:buFont typeface="Calibri" panose="020F0502020204030204" charset="0"/>
              <a:buNone/>
              <a:defRPr/>
            </a:pPr>
            <a:r>
              <a:rPr lang="en-US" altLang="zh-CN"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为获取英语四级证书打好基础；</a:t>
            </a:r>
            <a:endPar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auto" latinLnBrk="0" hangingPunct="1">
              <a:lnSpc>
                <a:spcPct val="100000"/>
              </a:lnSpc>
              <a:spcBef>
                <a:spcPts val="500"/>
              </a:spcBef>
              <a:buClr>
                <a:schemeClr val="accent1"/>
              </a:buClr>
              <a:buSzPct val="100000"/>
              <a:buFont typeface="Calibri" panose="020F0502020204030204" charset="0"/>
              <a:buNone/>
              <a:defRPr/>
            </a:pPr>
            <a:r>
              <a:rPr lang="en-US" altLang="zh-CN"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4.</a:t>
            </a:r>
            <a:r>
              <a:rPr lang="zh-CN" altLang="en-US"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拓展专业知识。</a:t>
            </a:r>
            <a:endParaRPr lang="zh-CN" altLang="en-US" sz="16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457200" algn="l" defTabSz="914400" rtl="0" eaLnBrk="1" fontAlgn="auto" latinLnBrk="0" hangingPunct="1">
              <a:lnSpc>
                <a:spcPct val="90000"/>
              </a:lnSpc>
              <a:spcBef>
                <a:spcPts val="1200"/>
              </a:spcBef>
              <a:spcAft>
                <a:spcPts val="200"/>
              </a:spcAft>
              <a:buClr>
                <a:schemeClr val="accent1"/>
              </a:buClr>
              <a:buSzPct val="100000"/>
              <a:buFont typeface="Calibri" panose="020F0502020204030204" charset="0"/>
              <a:buNone/>
              <a:defRPr/>
            </a:pPr>
            <a:r>
              <a:rPr lang="zh-CN" altLang="en-US" sz="1600">
                <a:solidFill>
                  <a:srgbClr val="FF0000"/>
                </a:solidFill>
                <a:latin typeface="微软雅黑" panose="020B0503020204020204" charset="-122"/>
                <a:ea typeface="微软雅黑" panose="020B0503020204020204" charset="-122"/>
                <a:cs typeface="微软雅黑" panose="020B0503020204020204" charset="-122"/>
              </a:rPr>
              <a:t>二、每周安排</a:t>
            </a:r>
            <a:endParaRPr lang="zh-CN" altLang="en-US" sz="16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18" name="表格 4"/>
          <p:cNvGraphicFramePr>
            <a:graphicFrameLocks noGrp="1"/>
          </p:cNvGraphicFramePr>
          <p:nvPr>
            <p:custDataLst>
              <p:tags r:id="rId1"/>
            </p:custDataLst>
          </p:nvPr>
        </p:nvGraphicFramePr>
        <p:xfrm>
          <a:off x="1669415" y="3040380"/>
          <a:ext cx="8589010" cy="3442970"/>
        </p:xfrm>
        <a:graphic>
          <a:graphicData uri="http://schemas.openxmlformats.org/drawingml/2006/table">
            <a:tbl>
              <a:tblPr firstRow="1" bandRow="1">
                <a:tableStyleId>{5C22544A-7EE6-4342-B048-85BDC9FD1C3A}</a:tableStyleId>
              </a:tblPr>
              <a:tblGrid>
                <a:gridCol w="881380"/>
                <a:gridCol w="1221740"/>
                <a:gridCol w="1153160"/>
                <a:gridCol w="1235710"/>
                <a:gridCol w="1248410"/>
                <a:gridCol w="1187450"/>
                <a:gridCol w="779780"/>
                <a:gridCol w="881380"/>
              </a:tblGrid>
              <a:tr h="243840">
                <a:tc>
                  <a:txBody>
                    <a:bodyPr/>
                    <a:p>
                      <a:endParaRPr lang="zh-CN" altLang="en-US" sz="1000" b="1">
                        <a:latin typeface="黑体" panose="02010609060101010101" charset="-122"/>
                        <a:ea typeface="黑体" panose="02010609060101010101" charset="-122"/>
                      </a:endParaRPr>
                    </a:p>
                  </a:txBody>
                  <a:tcPr/>
                </a:tc>
                <a:tc>
                  <a:txBody>
                    <a:bodyPr/>
                    <a:p>
                      <a:r>
                        <a:rPr lang="zh-CN" altLang="en-US" sz="1000" b="1" dirty="0">
                          <a:latin typeface="黑体" panose="02010609060101010101" charset="-122"/>
                          <a:ea typeface="黑体" panose="02010609060101010101" charset="-122"/>
                        </a:rPr>
                        <a:t>星期一</a:t>
                      </a:r>
                      <a:endParaRPr lang="zh-CN" altLang="en-US" sz="1000" b="1" dirty="0">
                        <a:latin typeface="黑体" panose="02010609060101010101" charset="-122"/>
                        <a:ea typeface="黑体" panose="02010609060101010101" charset="-122"/>
                      </a:endParaRPr>
                    </a:p>
                  </a:txBody>
                  <a:tcPr/>
                </a:tc>
                <a:tc>
                  <a:txBody>
                    <a:bodyPr/>
                    <a:p>
                      <a:r>
                        <a:rPr lang="zh-CN" altLang="en-US" sz="1000" b="1" dirty="0">
                          <a:latin typeface="黑体" panose="02010609060101010101" charset="-122"/>
                          <a:ea typeface="黑体" panose="02010609060101010101" charset="-122"/>
                        </a:rPr>
                        <a:t>星期二</a:t>
                      </a:r>
                      <a:endParaRPr lang="zh-CN" altLang="en-US" sz="1000" b="1" dirty="0">
                        <a:latin typeface="黑体" panose="02010609060101010101" charset="-122"/>
                        <a:ea typeface="黑体" panose="02010609060101010101" charset="-122"/>
                      </a:endParaRPr>
                    </a:p>
                  </a:txBody>
                  <a:tcPr/>
                </a:tc>
                <a:tc>
                  <a:txBody>
                    <a:bodyPr/>
                    <a:p>
                      <a:r>
                        <a:rPr lang="zh-CN" altLang="en-US" sz="1000" b="1" dirty="0">
                          <a:latin typeface="黑体" panose="02010609060101010101" charset="-122"/>
                          <a:ea typeface="黑体" panose="02010609060101010101" charset="-122"/>
                        </a:rPr>
                        <a:t>星期三</a:t>
                      </a:r>
                      <a:endParaRPr lang="zh-CN" altLang="en-US" sz="1000" b="1" dirty="0">
                        <a:latin typeface="黑体" panose="02010609060101010101" charset="-122"/>
                        <a:ea typeface="黑体" panose="02010609060101010101" charset="-122"/>
                      </a:endParaRPr>
                    </a:p>
                  </a:txBody>
                  <a:tcPr/>
                </a:tc>
                <a:tc>
                  <a:txBody>
                    <a:bodyPr/>
                    <a:p>
                      <a:r>
                        <a:rPr lang="zh-CN" altLang="en-US" sz="1000" b="1" dirty="0">
                          <a:latin typeface="黑体" panose="02010609060101010101" charset="-122"/>
                          <a:ea typeface="黑体" panose="02010609060101010101" charset="-122"/>
                        </a:rPr>
                        <a:t>星期四</a:t>
                      </a:r>
                      <a:endParaRPr lang="zh-CN" altLang="en-US" sz="1000" b="1" dirty="0">
                        <a:latin typeface="黑体" panose="02010609060101010101" charset="-122"/>
                        <a:ea typeface="黑体" panose="02010609060101010101" charset="-122"/>
                      </a:endParaRPr>
                    </a:p>
                  </a:txBody>
                  <a:tcPr/>
                </a:tc>
                <a:tc>
                  <a:txBody>
                    <a:bodyPr/>
                    <a:p>
                      <a:r>
                        <a:rPr lang="zh-CN" altLang="en-US" sz="1000" b="1" dirty="0">
                          <a:latin typeface="黑体" panose="02010609060101010101" charset="-122"/>
                          <a:ea typeface="黑体" panose="02010609060101010101" charset="-122"/>
                        </a:rPr>
                        <a:t>星期五</a:t>
                      </a:r>
                      <a:endParaRPr lang="zh-CN" altLang="en-US" sz="1000" b="1" dirty="0">
                        <a:latin typeface="黑体" panose="02010609060101010101" charset="-122"/>
                        <a:ea typeface="黑体" panose="02010609060101010101" charset="-122"/>
                      </a:endParaRPr>
                    </a:p>
                  </a:txBody>
                  <a:tcPr/>
                </a:tc>
                <a:tc>
                  <a:txBody>
                    <a:bodyPr/>
                    <a:p>
                      <a:r>
                        <a:rPr lang="zh-CN" altLang="en-US" sz="1000" b="1" dirty="0">
                          <a:latin typeface="黑体" panose="02010609060101010101" charset="-122"/>
                          <a:ea typeface="黑体" panose="02010609060101010101" charset="-122"/>
                        </a:rPr>
                        <a:t>星期六</a:t>
                      </a:r>
                      <a:endParaRPr lang="zh-CN" altLang="en-US" sz="1000" b="1" dirty="0">
                        <a:latin typeface="黑体" panose="02010609060101010101" charset="-122"/>
                        <a:ea typeface="黑体" panose="02010609060101010101" charset="-122"/>
                      </a:endParaRPr>
                    </a:p>
                  </a:txBody>
                  <a:tcPr/>
                </a:tc>
                <a:tc>
                  <a:txBody>
                    <a:bodyPr/>
                    <a:p>
                      <a:r>
                        <a:rPr lang="zh-CN" altLang="en-US" sz="1000" b="1" dirty="0">
                          <a:latin typeface="黑体" panose="02010609060101010101" charset="-122"/>
                          <a:ea typeface="黑体" panose="02010609060101010101" charset="-122"/>
                        </a:rPr>
                        <a:t>星期日</a:t>
                      </a:r>
                      <a:endParaRPr lang="zh-CN" altLang="en-US" sz="1000" b="1" dirty="0">
                        <a:latin typeface="黑体" panose="02010609060101010101" charset="-122"/>
                        <a:ea typeface="黑体" panose="02010609060101010101" charset="-122"/>
                      </a:endParaRPr>
                    </a:p>
                  </a:txBody>
                  <a:tcPr/>
                </a:tc>
              </a:tr>
              <a:tr h="222885">
                <a:tc>
                  <a:txBody>
                    <a:bodyPr/>
                    <a:p>
                      <a:r>
                        <a:rPr lang="zh-CN" altLang="en-US" sz="1000" b="1" dirty="0">
                          <a:latin typeface="黑体" panose="02010609060101010101" charset="-122"/>
                          <a:ea typeface="黑体" panose="02010609060101010101" charset="-122"/>
                          <a:cs typeface="黑体" panose="02010609060101010101" charset="-122"/>
                        </a:rPr>
                        <a:t>早上</a:t>
                      </a:r>
                      <a:r>
                        <a:rPr lang="en-US" altLang="zh-CN" sz="1000" b="1" dirty="0">
                          <a:latin typeface="黑体" panose="02010609060101010101" charset="-122"/>
                          <a:ea typeface="黑体" panose="02010609060101010101" charset="-122"/>
                          <a:cs typeface="黑体" panose="02010609060101010101" charset="-122"/>
                        </a:rPr>
                        <a:t>7</a:t>
                      </a:r>
                      <a:r>
                        <a:rPr lang="zh-CN" altLang="en-US" sz="1000" b="1" dirty="0">
                          <a:latin typeface="黑体" panose="02010609060101010101" charset="-122"/>
                          <a:ea typeface="黑体" panose="02010609060101010101" charset="-122"/>
                          <a:cs typeface="黑体" panose="02010609060101010101" charset="-122"/>
                        </a:rPr>
                        <a:t>点</a:t>
                      </a:r>
                      <a:endParaRPr lang="zh-CN" altLang="en-US" sz="1000" b="1" dirty="0">
                        <a:latin typeface="黑体" panose="02010609060101010101" charset="-122"/>
                        <a:ea typeface="黑体" panose="02010609060101010101" charset="-122"/>
                        <a:cs typeface="黑体" panose="02010609060101010101" charset="-122"/>
                      </a:endParaRPr>
                    </a:p>
                  </a:txBody>
                  <a:tcPr/>
                </a:tc>
                <a:tc>
                  <a:txBody>
                    <a:bodyPr/>
                    <a:p>
                      <a:r>
                        <a:rPr lang="en-US" altLang="zh-CN" sz="1000" b="1">
                          <a:latin typeface="黑体" panose="02010609060101010101" charset="-122"/>
                          <a:ea typeface="黑体" panose="02010609060101010101" charset="-122"/>
                          <a:cs typeface="黑体" panose="02010609060101010101" charset="-122"/>
                        </a:rPr>
                        <a:t>  </a:t>
                      </a:r>
                      <a:r>
                        <a:rPr lang="zh-CN" altLang="en-US" sz="1000" b="1">
                          <a:latin typeface="黑体" panose="02010609060101010101" charset="-122"/>
                          <a:ea typeface="黑体" panose="02010609060101010101" charset="-122"/>
                          <a:cs typeface="黑体" panose="02010609060101010101" charset="-122"/>
                        </a:rPr>
                        <a:t>练声</a:t>
                      </a:r>
                      <a:endParaRPr lang="zh-CN" altLang="en-US" sz="1000" b="1">
                        <a:latin typeface="黑体" panose="02010609060101010101" charset="-122"/>
                        <a:ea typeface="黑体" panose="02010609060101010101" charset="-122"/>
                        <a:cs typeface="黑体" panose="02010609060101010101" charset="-122"/>
                      </a:endParaRPr>
                    </a:p>
                  </a:txBody>
                  <a:tcPr/>
                </a:tc>
                <a:tc>
                  <a:txBody>
                    <a:bodyPr/>
                    <a:p>
                      <a:r>
                        <a:rPr lang="zh-CN" altLang="en-US" sz="1000" b="1">
                          <a:latin typeface="黑体" panose="02010609060101010101" charset="-122"/>
                          <a:ea typeface="黑体" panose="02010609060101010101" charset="-122"/>
                        </a:rPr>
                        <a:t>练声</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练声</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练声</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练声</a:t>
                      </a:r>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r>
              <a:tr h="264160">
                <a:tc>
                  <a:txBody>
                    <a:bodyPr/>
                    <a:p>
                      <a:r>
                        <a:rPr lang="en-US" altLang="zh-CN" sz="1000" b="1" dirty="0">
                          <a:latin typeface="黑体" panose="02010609060101010101" charset="-122"/>
                          <a:ea typeface="黑体" panose="02010609060101010101" charset="-122"/>
                        </a:rPr>
                        <a:t>1-2</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sym typeface="+mn-ea"/>
                        </a:rPr>
                        <a:t>练习</a:t>
                      </a:r>
                      <a:r>
                        <a:rPr lang="zh-CN" altLang="en-US" sz="1000" b="1">
                          <a:latin typeface="黑体" panose="02010609060101010101" charset="-122"/>
                          <a:ea typeface="黑体" panose="02010609060101010101" charset="-122"/>
                          <a:sym typeface="+mn-ea"/>
                        </a:rPr>
                        <a:t>普通话</a:t>
                      </a:r>
                      <a:endParaRPr lang="zh-CN" altLang="en-US" sz="1000" b="1">
                        <a:latin typeface="黑体" panose="02010609060101010101" charset="-122"/>
                        <a:ea typeface="黑体" panose="02010609060101010101" charset="-122"/>
                      </a:endParaRPr>
                    </a:p>
                    <a:p>
                      <a:endParaRPr lang="zh-CN" altLang="en-US"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r>
              <a:tr h="276860">
                <a:tc>
                  <a:txBody>
                    <a:bodyPr/>
                    <a:p>
                      <a:r>
                        <a:rPr lang="en-US" altLang="zh-CN" sz="1000" b="1" dirty="0">
                          <a:latin typeface="黑体" panose="02010609060101010101" charset="-122"/>
                          <a:ea typeface="黑体" panose="02010609060101010101" charset="-122"/>
                        </a:rPr>
                        <a:t>3-4</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en-US" altLang="zh-CN" sz="1000" b="1">
                          <a:latin typeface="黑体" panose="02010609060101010101" charset="-122"/>
                          <a:ea typeface="黑体" panose="02010609060101010101" charset="-122"/>
                        </a:rPr>
                        <a:t>\</a:t>
                      </a:r>
                      <a:endParaRPr lang="en-US" altLang="zh-CN"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r>
              <a:tr h="270510">
                <a:tc>
                  <a:txBody>
                    <a:bodyPr/>
                    <a:p>
                      <a:r>
                        <a:rPr lang="zh-CN" altLang="en-US" sz="1000" b="1" dirty="0">
                          <a:latin typeface="黑体" panose="02010609060101010101" charset="-122"/>
                          <a:ea typeface="黑体" panose="02010609060101010101" charset="-122"/>
                        </a:rPr>
                        <a:t>中午</a:t>
                      </a:r>
                      <a:endParaRPr lang="zh-CN" altLang="en-US" sz="1000" b="1" dirty="0">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做两篇阅读理解</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做两篇阅读理解</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做两篇阅读理解</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做两篇阅读理解</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做两篇阅读理解</a:t>
                      </a:r>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r>
              <a:tr h="257175">
                <a:tc>
                  <a:txBody>
                    <a:bodyPr/>
                    <a:p>
                      <a:r>
                        <a:rPr lang="en-US" altLang="zh-CN" sz="1000" b="1" dirty="0">
                          <a:latin typeface="黑体" panose="02010609060101010101" charset="-122"/>
                          <a:ea typeface="黑体" panose="02010609060101010101" charset="-122"/>
                        </a:rPr>
                        <a:t>5-6</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sym typeface="+mn-ea"/>
                        </a:rPr>
                        <a:t>练习普通话</a:t>
                      </a:r>
                      <a:endParaRPr lang="zh-CN" altLang="en-US" sz="1000" b="1">
                        <a:latin typeface="黑体" panose="02010609060101010101" charset="-122"/>
                        <a:ea typeface="黑体" panose="02010609060101010101" charset="-122"/>
                      </a:endParaRPr>
                    </a:p>
                    <a:p>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图书馆读专业相关书籍</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rPr>
                        <a:t>机动</a:t>
                      </a:r>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r>
              <a:tr h="250190">
                <a:tc>
                  <a:txBody>
                    <a:bodyPr/>
                    <a:p>
                      <a:r>
                        <a:rPr lang="en-US" altLang="zh-CN" sz="1000" b="1" dirty="0">
                          <a:latin typeface="黑体" panose="02010609060101010101" charset="-122"/>
                          <a:ea typeface="黑体" panose="02010609060101010101" charset="-122"/>
                        </a:rPr>
                        <a:t>7-8</a:t>
                      </a:r>
                      <a:endParaRPr lang="en-US" altLang="zh-CN" sz="1000" b="1" dirty="0">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sym typeface="+mn-ea"/>
                        </a:rPr>
                        <a:t>练习</a:t>
                      </a:r>
                      <a:r>
                        <a:rPr lang="zh-CN" altLang="en-US" sz="1000" b="1">
                          <a:latin typeface="黑体" panose="02010609060101010101" charset="-122"/>
                          <a:ea typeface="黑体" panose="02010609060101010101" charset="-122"/>
                        </a:rPr>
                        <a:t>普通话</a:t>
                      </a:r>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sym typeface="+mn-ea"/>
                        </a:rPr>
                        <a:t>练习</a:t>
                      </a:r>
                      <a:r>
                        <a:rPr lang="zh-CN" altLang="en-US" sz="1000" b="1">
                          <a:latin typeface="黑体" panose="02010609060101010101" charset="-122"/>
                          <a:ea typeface="黑体" panose="02010609060101010101" charset="-122"/>
                          <a:sym typeface="+mn-ea"/>
                        </a:rPr>
                        <a:t>普通话</a:t>
                      </a:r>
                      <a:endParaRPr lang="zh-CN" altLang="en-US" sz="1000" b="1">
                        <a:latin typeface="黑体" panose="02010609060101010101" charset="-122"/>
                        <a:ea typeface="黑体" panose="02010609060101010101" charset="-122"/>
                      </a:endParaRPr>
                    </a:p>
                    <a:p>
                      <a:endParaRPr lang="zh-CN" altLang="en-US" sz="1000" b="1">
                        <a:latin typeface="黑体" panose="02010609060101010101" charset="-122"/>
                        <a:ea typeface="黑体" panose="02010609060101010101" charset="-122"/>
                      </a:endParaRPr>
                    </a:p>
                  </a:txBody>
                  <a:tcPr/>
                </a:tc>
                <a:tc>
                  <a:txBody>
                    <a:bodyPr/>
                    <a:p>
                      <a:r>
                        <a:rPr lang="en-US" altLang="zh-CN" sz="1000" b="1" dirty="0">
                          <a:latin typeface="黑体" panose="02010609060101010101" charset="-122"/>
                          <a:ea typeface="黑体" panose="02010609060101010101" charset="-122"/>
                        </a:rPr>
                        <a:t>\</a:t>
                      </a:r>
                      <a:endParaRPr lang="en-US" altLang="zh-CN" sz="1000" b="1" dirty="0">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sym typeface="+mn-ea"/>
                        </a:rPr>
                        <a:t>图书馆读专业相关书籍</a:t>
                      </a:r>
                      <a:endParaRPr lang="zh-CN" altLang="en-US" sz="1000" b="1">
                        <a:latin typeface="黑体" panose="02010609060101010101" charset="-122"/>
                        <a:ea typeface="黑体" panose="02010609060101010101" charset="-122"/>
                      </a:endParaRPr>
                    </a:p>
                    <a:p>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sym typeface="+mn-ea"/>
                        </a:rPr>
                        <a:t>机动</a:t>
                      </a:r>
                      <a:endParaRPr lang="zh-CN" altLang="en-US" sz="1000" b="1">
                        <a:latin typeface="黑体" panose="02010609060101010101" charset="-122"/>
                        <a:ea typeface="黑体" panose="02010609060101010101" charset="-122"/>
                      </a:endParaRPr>
                    </a:p>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r>
              <a:tr h="284480">
                <a:tc>
                  <a:txBody>
                    <a:bodyPr/>
                    <a:p>
                      <a:r>
                        <a:rPr lang="zh-CN" altLang="en-US" sz="1000" b="1" dirty="0">
                          <a:latin typeface="黑体" panose="02010609060101010101" charset="-122"/>
                          <a:ea typeface="黑体" panose="02010609060101010101" charset="-122"/>
                        </a:rPr>
                        <a:t>晚自习</a:t>
                      </a:r>
                      <a:endParaRPr lang="zh-CN" altLang="en-US" sz="1000" b="1" dirty="0">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cs typeface="黑体" panose="02010609060101010101" charset="-122"/>
                        </a:rPr>
                        <a:t>记忆</a:t>
                      </a:r>
                      <a:r>
                        <a:rPr lang="en-US" altLang="zh-CN" sz="1000" b="1">
                          <a:latin typeface="黑体" panose="02010609060101010101" charset="-122"/>
                          <a:ea typeface="黑体" panose="02010609060101010101" charset="-122"/>
                          <a:cs typeface="黑体" panose="02010609060101010101" charset="-122"/>
                        </a:rPr>
                        <a:t>10</a:t>
                      </a:r>
                      <a:r>
                        <a:rPr lang="zh-CN" altLang="en-US" sz="1000" b="1">
                          <a:latin typeface="黑体" panose="02010609060101010101" charset="-122"/>
                          <a:ea typeface="黑体" panose="02010609060101010101" charset="-122"/>
                          <a:cs typeface="黑体" panose="02010609060101010101" charset="-122"/>
                        </a:rPr>
                        <a:t>个新单词、做英语四级</a:t>
                      </a:r>
                      <a:r>
                        <a:rPr lang="zh-CN" altLang="en-US" sz="1000" b="1">
                          <a:latin typeface="黑体" panose="02010609060101010101" charset="-122"/>
                          <a:ea typeface="黑体" panose="02010609060101010101" charset="-122"/>
                          <a:cs typeface="黑体" panose="02010609060101010101" charset="-122"/>
                        </a:rPr>
                        <a:t>考试真题</a:t>
                      </a:r>
                      <a:endParaRPr lang="zh-CN" altLang="en-US" sz="1000" b="1">
                        <a:latin typeface="黑体" panose="02010609060101010101" charset="-122"/>
                        <a:ea typeface="黑体" panose="02010609060101010101" charset="-122"/>
                        <a:cs typeface="黑体" panose="02010609060101010101" charset="-122"/>
                      </a:endParaRPr>
                    </a:p>
                  </a:txBody>
                  <a:tcPr/>
                </a:tc>
                <a:tc>
                  <a:txBody>
                    <a:bodyPr/>
                    <a:p>
                      <a:r>
                        <a:rPr lang="zh-CN" altLang="en-US" sz="1000" b="1">
                          <a:latin typeface="黑体" panose="02010609060101010101" charset="-122"/>
                          <a:ea typeface="黑体" panose="02010609060101010101" charset="-122"/>
                          <a:cs typeface="黑体" panose="02010609060101010101" charset="-122"/>
                        </a:rPr>
                        <a:t>记忆10个新单词、做</a:t>
                      </a:r>
                      <a:r>
                        <a:rPr lang="zh-CN" altLang="en-US" sz="1000" b="1">
                          <a:latin typeface="黑体" panose="02010609060101010101" charset="-122"/>
                          <a:ea typeface="黑体" panose="02010609060101010101" charset="-122"/>
                          <a:cs typeface="黑体" panose="02010609060101010101" charset="-122"/>
                          <a:sym typeface="+mn-ea"/>
                        </a:rPr>
                        <a:t>英语四级考试</a:t>
                      </a:r>
                      <a:r>
                        <a:rPr lang="zh-CN" altLang="en-US" sz="1000" b="1">
                          <a:latin typeface="黑体" panose="02010609060101010101" charset="-122"/>
                          <a:ea typeface="黑体" panose="02010609060101010101" charset="-122"/>
                          <a:cs typeface="黑体" panose="02010609060101010101" charset="-122"/>
                        </a:rPr>
                        <a:t>真题</a:t>
                      </a:r>
                      <a:endParaRPr lang="zh-CN" altLang="en-US" sz="1000" b="1">
                        <a:latin typeface="黑体" panose="02010609060101010101" charset="-122"/>
                        <a:ea typeface="黑体" panose="02010609060101010101" charset="-122"/>
                        <a:cs typeface="黑体" panose="02010609060101010101" charset="-122"/>
                      </a:endParaRPr>
                    </a:p>
                  </a:txBody>
                  <a:tcPr/>
                </a:tc>
                <a:tc>
                  <a:txBody>
                    <a:bodyPr/>
                    <a:p>
                      <a:r>
                        <a:rPr lang="zh-CN" altLang="en-US" sz="1000" b="1">
                          <a:latin typeface="黑体" panose="02010609060101010101" charset="-122"/>
                          <a:ea typeface="黑体" panose="02010609060101010101" charset="-122"/>
                          <a:cs typeface="黑体" panose="02010609060101010101" charset="-122"/>
                        </a:rPr>
                        <a:t>记忆10个新单词、做</a:t>
                      </a:r>
                      <a:r>
                        <a:rPr lang="zh-CN" altLang="en-US" sz="1000" b="1">
                          <a:latin typeface="黑体" panose="02010609060101010101" charset="-122"/>
                          <a:ea typeface="黑体" panose="02010609060101010101" charset="-122"/>
                          <a:cs typeface="黑体" panose="02010609060101010101" charset="-122"/>
                          <a:sym typeface="+mn-ea"/>
                        </a:rPr>
                        <a:t>英语四级考试</a:t>
                      </a:r>
                      <a:r>
                        <a:rPr lang="zh-CN" altLang="en-US" sz="1000" b="1">
                          <a:latin typeface="黑体" panose="02010609060101010101" charset="-122"/>
                          <a:ea typeface="黑体" panose="02010609060101010101" charset="-122"/>
                          <a:cs typeface="黑体" panose="02010609060101010101" charset="-122"/>
                        </a:rPr>
                        <a:t>真题</a:t>
                      </a:r>
                      <a:endParaRPr lang="zh-CN" altLang="en-US" sz="1000" b="1">
                        <a:latin typeface="黑体" panose="02010609060101010101" charset="-122"/>
                        <a:ea typeface="黑体" panose="02010609060101010101" charset="-122"/>
                        <a:cs typeface="黑体" panose="02010609060101010101" charset="-122"/>
                      </a:endParaRPr>
                    </a:p>
                  </a:txBody>
                  <a:tcPr/>
                </a:tc>
                <a:tc>
                  <a:txBody>
                    <a:bodyPr/>
                    <a:p>
                      <a:r>
                        <a:rPr lang="zh-CN" altLang="en-US" sz="1000" b="1">
                          <a:latin typeface="黑体" panose="02010609060101010101" charset="-122"/>
                          <a:ea typeface="黑体" panose="02010609060101010101" charset="-122"/>
                          <a:sym typeface="+mn-ea"/>
                        </a:rPr>
                        <a:t>机动</a:t>
                      </a:r>
                      <a:endParaRPr lang="zh-CN" altLang="en-US" sz="1000" b="1">
                        <a:latin typeface="黑体" panose="02010609060101010101" charset="-122"/>
                        <a:ea typeface="黑体" panose="02010609060101010101" charset="-122"/>
                      </a:endParaRPr>
                    </a:p>
                    <a:p>
                      <a:endParaRPr lang="zh-CN" altLang="en-US" sz="1000" b="1">
                        <a:latin typeface="黑体" panose="02010609060101010101" charset="-122"/>
                        <a:ea typeface="黑体" panose="02010609060101010101" charset="-122"/>
                      </a:endParaRPr>
                    </a:p>
                  </a:txBody>
                  <a:tcPr/>
                </a:tc>
                <a:tc>
                  <a:txBody>
                    <a:bodyPr/>
                    <a:p>
                      <a:r>
                        <a:rPr lang="zh-CN" altLang="en-US" sz="1000" b="1">
                          <a:latin typeface="黑体" panose="02010609060101010101" charset="-122"/>
                          <a:ea typeface="黑体" panose="02010609060101010101" charset="-122"/>
                          <a:cs typeface="黑体" panose="02010609060101010101" charset="-122"/>
                          <a:sym typeface="+mn-ea"/>
                        </a:rPr>
                        <a:t>记忆</a:t>
                      </a:r>
                      <a:r>
                        <a:rPr lang="en-US" altLang="zh-CN" sz="1000" b="1">
                          <a:latin typeface="黑体" panose="02010609060101010101" charset="-122"/>
                          <a:ea typeface="黑体" panose="02010609060101010101" charset="-122"/>
                          <a:cs typeface="黑体" panose="02010609060101010101" charset="-122"/>
                          <a:sym typeface="+mn-ea"/>
                        </a:rPr>
                        <a:t>10</a:t>
                      </a:r>
                      <a:r>
                        <a:rPr lang="zh-CN" altLang="en-US" sz="1000" b="1">
                          <a:latin typeface="黑体" panose="02010609060101010101" charset="-122"/>
                          <a:ea typeface="黑体" panose="02010609060101010101" charset="-122"/>
                          <a:cs typeface="黑体" panose="02010609060101010101" charset="-122"/>
                          <a:sym typeface="+mn-ea"/>
                        </a:rPr>
                        <a:t>个新单词、做</a:t>
                      </a:r>
                      <a:r>
                        <a:rPr lang="zh-CN" altLang="en-US" sz="1000" b="1">
                          <a:latin typeface="黑体" panose="02010609060101010101" charset="-122"/>
                          <a:ea typeface="黑体" panose="02010609060101010101" charset="-122"/>
                          <a:cs typeface="黑体" panose="02010609060101010101" charset="-122"/>
                          <a:sym typeface="+mn-ea"/>
                        </a:rPr>
                        <a:t>英语四级考试</a:t>
                      </a:r>
                      <a:r>
                        <a:rPr lang="zh-CN" altLang="en-US" sz="1000" b="1">
                          <a:latin typeface="黑体" panose="02010609060101010101" charset="-122"/>
                          <a:ea typeface="黑体" panose="02010609060101010101" charset="-122"/>
                          <a:cs typeface="黑体" panose="02010609060101010101" charset="-122"/>
                          <a:sym typeface="+mn-ea"/>
                        </a:rPr>
                        <a:t>真题</a:t>
                      </a:r>
                      <a:endParaRPr lang="zh-CN" altLang="en-US" sz="1000" b="1">
                        <a:latin typeface="黑体" panose="02010609060101010101" charset="-122"/>
                        <a:ea typeface="黑体" panose="02010609060101010101" charset="-122"/>
                        <a:cs typeface="黑体" panose="02010609060101010101" charset="-122"/>
                      </a:endParaRPr>
                    </a:p>
                    <a:p>
                      <a:endParaRPr lang="zh-CN" altLang="en-US" sz="1000" b="1">
                        <a:latin typeface="黑体" panose="02010609060101010101" charset="-122"/>
                        <a:ea typeface="黑体" panose="02010609060101010101" charset="-122"/>
                        <a:cs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c>
                  <a:txBody>
                    <a:bodyPr/>
                    <a:p>
                      <a:endParaRPr lang="zh-CN" altLang="en-US" sz="1000" b="1">
                        <a:latin typeface="黑体" panose="02010609060101010101" charset="-122"/>
                        <a:ea typeface="黑体" panose="02010609060101010101" charset="-122"/>
                      </a:endParaRPr>
                    </a:p>
                  </a:txBody>
                  <a:tcPr/>
                </a:tc>
              </a:tr>
              <a:tr h="365760">
                <a:tc>
                  <a:txBody>
                    <a:bodyPr/>
                    <a:p>
                      <a:r>
                        <a:rPr lang="zh-CN" altLang="en-US" sz="1000" b="1" dirty="0">
                          <a:latin typeface="黑体" panose="02010609060101010101" charset="-122"/>
                          <a:ea typeface="黑体" panose="02010609060101010101" charset="-122"/>
                        </a:rPr>
                        <a:t>备注</a:t>
                      </a:r>
                      <a:endParaRPr lang="zh-CN" altLang="en-US" sz="1000" b="1" dirty="0">
                        <a:latin typeface="黑体" panose="02010609060101010101" charset="-122"/>
                        <a:ea typeface="黑体" panose="02010609060101010101" charset="-122"/>
                      </a:endParaRPr>
                    </a:p>
                  </a:txBody>
                  <a:tcPr/>
                </a:tc>
                <a:tc gridSpan="7">
                  <a:txBody>
                    <a:bodyPr/>
                    <a:p>
                      <a:pPr algn="ctr"/>
                      <a:r>
                        <a:rPr lang="zh-CN" altLang="en-US" sz="1000" b="1">
                          <a:latin typeface="黑体" panose="02010609060101010101" charset="-122"/>
                          <a:ea typeface="黑体" panose="02010609060101010101" charset="-122"/>
                          <a:cs typeface="黑体" panose="02010609060101010101" charset="-122"/>
                        </a:rPr>
                        <a:t>睡前听</a:t>
                      </a:r>
                      <a:r>
                        <a:rPr lang="en-US" altLang="zh-CN" sz="1000" b="1">
                          <a:latin typeface="黑体" panose="02010609060101010101" charset="-122"/>
                          <a:ea typeface="黑体" panose="02010609060101010101" charset="-122"/>
                          <a:cs typeface="黑体" panose="02010609060101010101" charset="-122"/>
                        </a:rPr>
                        <a:t>30</a:t>
                      </a:r>
                      <a:r>
                        <a:rPr lang="zh-CN" altLang="en-US" sz="1000" b="1">
                          <a:latin typeface="黑体" panose="02010609060101010101" charset="-122"/>
                          <a:ea typeface="黑体" panose="02010609060101010101" charset="-122"/>
                          <a:cs typeface="黑体" panose="02010609060101010101" charset="-122"/>
                        </a:rPr>
                        <a:t>分钟英语听力</a:t>
                      </a:r>
                      <a:endParaRPr lang="zh-CN" altLang="en-US" sz="1000" b="1">
                        <a:latin typeface="黑体" panose="02010609060101010101" charset="-122"/>
                        <a:ea typeface="黑体" panose="02010609060101010101" charset="-122"/>
                        <a:cs typeface="黑体" panose="02010609060101010101" charset="-122"/>
                      </a:endParaRPr>
                    </a:p>
                  </a:txBody>
                  <a:tcPr/>
                </a:tc>
                <a:tc hMerge="1">
                  <a:tcPr/>
                </a:tc>
                <a:tc hMerge="1">
                  <a:tcPr/>
                </a:tc>
                <a:tc hMerge="1">
                  <a:tcPr/>
                </a:tc>
                <a:tc hMerge="1">
                  <a:tcPr/>
                </a:tc>
                <a:tc hMerge="1">
                  <a:tcPr/>
                </a:tc>
                <a:tc hMerge="1">
                  <a:tcPr/>
                </a:tc>
              </a:tr>
            </a:tbl>
          </a:graphicData>
        </a:graphic>
      </p:graphicFrame>
      <p:sp>
        <p:nvSpPr>
          <p:cNvPr id="28675" name="TextBox 4"/>
          <p:cNvSpPr txBox="1"/>
          <p:nvPr/>
        </p:nvSpPr>
        <p:spPr>
          <a:xfrm>
            <a:off x="371475" y="21399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例文三</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23"/>
          <p:cNvSpPr/>
          <p:nvPr>
            <p:custDataLst>
              <p:tags r:id="rId1"/>
            </p:custDataLst>
          </p:nvPr>
        </p:nvSpPr>
        <p:spPr>
          <a:xfrm>
            <a:off x="4344353" y="1305560"/>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
            </p:custDataLst>
          </p:nvPr>
        </p:nvSpPr>
        <p:spPr>
          <a:xfrm>
            <a:off x="4344353" y="1305560"/>
            <a:ext cx="3311824" cy="10800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4" name="矩形 3"/>
          <p:cNvSpPr/>
          <p:nvPr>
            <p:custDataLst>
              <p:tags r:id="rId3"/>
            </p:custDataLst>
          </p:nvPr>
        </p:nvSpPr>
        <p:spPr>
          <a:xfrm>
            <a:off x="4686935" y="1412875"/>
            <a:ext cx="2628265" cy="631190"/>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2"/>
                </a:solidFill>
                <a:latin typeface="+mn-ea"/>
                <a:cs typeface="+mn-ea"/>
              </a:rPr>
              <a:t>任务指标有余地</a:t>
            </a:r>
            <a:endParaRPr lang="zh-CN" altLang="en-US" sz="2400" b="1">
              <a:solidFill>
                <a:schemeClr val="accent2"/>
              </a:solidFill>
              <a:latin typeface="+mn-ea"/>
              <a:cs typeface="+mn-ea"/>
            </a:endParaRPr>
          </a:p>
        </p:txBody>
      </p:sp>
      <p:sp>
        <p:nvSpPr>
          <p:cNvPr id="20" name="矩形 19"/>
          <p:cNvSpPr/>
          <p:nvPr>
            <p:custDataLst>
              <p:tags r:id="rId4"/>
            </p:custDataLst>
          </p:nvPr>
        </p:nvSpPr>
        <p:spPr>
          <a:xfrm>
            <a:off x="600393" y="1305560"/>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9" name="矩形 18"/>
          <p:cNvSpPr/>
          <p:nvPr>
            <p:custDataLst>
              <p:tags r:id="rId5"/>
            </p:custDataLst>
          </p:nvPr>
        </p:nvSpPr>
        <p:spPr>
          <a:xfrm>
            <a:off x="600393" y="1305560"/>
            <a:ext cx="3311824" cy="10800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5" name="矩形 4"/>
          <p:cNvSpPr/>
          <p:nvPr>
            <p:custDataLst>
              <p:tags r:id="rId6"/>
            </p:custDataLst>
          </p:nvPr>
        </p:nvSpPr>
        <p:spPr>
          <a:xfrm>
            <a:off x="1069340" y="1412875"/>
            <a:ext cx="2628265" cy="631190"/>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基础材料要准确</a:t>
            </a:r>
            <a:endParaRPr lang="zh-CN" altLang="en-US" sz="2400" b="1">
              <a:solidFill>
                <a:schemeClr val="accent1"/>
              </a:solidFill>
              <a:latin typeface="+mn-ea"/>
              <a:cs typeface="+mn-ea"/>
            </a:endParaRPr>
          </a:p>
        </p:txBody>
      </p:sp>
      <p:sp>
        <p:nvSpPr>
          <p:cNvPr id="6" name="矩形 5"/>
          <p:cNvSpPr/>
          <p:nvPr>
            <p:custDataLst>
              <p:tags r:id="rId7"/>
            </p:custDataLst>
          </p:nvPr>
        </p:nvSpPr>
        <p:spPr>
          <a:xfrm>
            <a:off x="741045" y="2254885"/>
            <a:ext cx="3030855" cy="35572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写计划文书的各种基础材料，包括数据、信息、资源情况、历史资料等凡是需要参考的资料，一定要准确、真实，不能有假。如果以假材料为依据，推测出来的设想不仅会使规划、计划很难实现，还会造成重大失误。</a:t>
            </a:r>
            <a:endParaRPr lang="zh-CN" altLang="en-US">
              <a:solidFill>
                <a:schemeClr val="tx1">
                  <a:lumMod val="85000"/>
                  <a:lumOff val="15000"/>
                </a:schemeClr>
              </a:solidFill>
              <a:latin typeface="+mn-ea"/>
              <a:cs typeface="+mn-ea"/>
            </a:endParaRPr>
          </a:p>
        </p:txBody>
      </p:sp>
      <p:sp>
        <p:nvSpPr>
          <p:cNvPr id="7" name="矩形 6"/>
          <p:cNvSpPr/>
          <p:nvPr>
            <p:custDataLst>
              <p:tags r:id="rId8"/>
            </p:custDataLst>
          </p:nvPr>
        </p:nvSpPr>
        <p:spPr>
          <a:xfrm>
            <a:off x="4437380" y="2254885"/>
            <a:ext cx="3126740" cy="39827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rPr>
              <a:t>计划文书里所提出来的目标、任务和各种措施要求，一定要实事求是，既不能脱离现实、好高骛远，也不能因循守旧、停滞不前。否则，不是保守，就是冒进。因此，在目标、任务、措施上应留有余地，要适时检查计划执行情况，允许有上升的空间。</a:t>
            </a:r>
            <a:endParaRPr lang="zh-CN" altLang="en-US">
              <a:solidFill>
                <a:schemeClr val="tx1">
                  <a:lumMod val="85000"/>
                  <a:lumOff val="15000"/>
                </a:schemeClr>
              </a:solidFill>
              <a:latin typeface="+mn-ea"/>
              <a:cs typeface="+mn-ea"/>
            </a:endParaRPr>
          </a:p>
        </p:txBody>
      </p:sp>
      <p:sp>
        <p:nvSpPr>
          <p:cNvPr id="25" name="矩形 24"/>
          <p:cNvSpPr/>
          <p:nvPr>
            <p:custDataLst>
              <p:tags r:id="rId9"/>
            </p:custDataLst>
          </p:nvPr>
        </p:nvSpPr>
        <p:spPr>
          <a:xfrm>
            <a:off x="8088948" y="1305560"/>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矩形 22"/>
          <p:cNvSpPr/>
          <p:nvPr>
            <p:custDataLst>
              <p:tags r:id="rId10"/>
            </p:custDataLst>
          </p:nvPr>
        </p:nvSpPr>
        <p:spPr>
          <a:xfrm>
            <a:off x="8088948" y="1305560"/>
            <a:ext cx="3311824" cy="10800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dirty="0">
              <a:solidFill>
                <a:schemeClr val="tx1"/>
              </a:solidFill>
              <a:sym typeface="+mn-ea"/>
            </a:endParaRPr>
          </a:p>
        </p:txBody>
      </p:sp>
      <p:sp>
        <p:nvSpPr>
          <p:cNvPr id="8" name="矩形 7"/>
          <p:cNvSpPr/>
          <p:nvPr>
            <p:custDataLst>
              <p:tags r:id="rId11"/>
            </p:custDataLst>
          </p:nvPr>
        </p:nvSpPr>
        <p:spPr>
          <a:xfrm>
            <a:off x="8430895" y="1412875"/>
            <a:ext cx="2628265" cy="573405"/>
          </a:xfrm>
          <a:prstGeom prst="rect">
            <a:avLst/>
          </a:prstGeom>
          <a:noFill/>
        </p:spPr>
        <p:txBody>
          <a:bodyPr wrap="square" lIns="0" tIns="0" rIns="0" bIns="0" rtlCol="0" anchor="b" anchorCtr="0">
            <a:noAutofit/>
          </a:bodyPr>
          <a:p>
            <a:pPr algn="just">
              <a:spcBef>
                <a:spcPct val="0"/>
              </a:spcBef>
              <a:spcAft>
                <a:spcPct val="0"/>
              </a:spcAft>
            </a:pPr>
            <a:r>
              <a:rPr lang="zh-CN" altLang="en-US" sz="2400" b="1">
                <a:solidFill>
                  <a:schemeClr val="accent1"/>
                </a:solidFill>
                <a:latin typeface="+mn-ea"/>
                <a:cs typeface="+mn-ea"/>
              </a:rPr>
              <a:t>使用朴实的语言</a:t>
            </a:r>
            <a:endParaRPr lang="zh-CN" altLang="en-US" sz="2400" b="1">
              <a:solidFill>
                <a:schemeClr val="accent1"/>
              </a:solidFill>
              <a:latin typeface="+mn-ea"/>
              <a:cs typeface="+mn-ea"/>
            </a:endParaRPr>
          </a:p>
        </p:txBody>
      </p:sp>
      <p:sp>
        <p:nvSpPr>
          <p:cNvPr id="9" name="矩形 8"/>
          <p:cNvSpPr/>
          <p:nvPr>
            <p:custDataLst>
              <p:tags r:id="rId12"/>
            </p:custDataLst>
          </p:nvPr>
        </p:nvSpPr>
        <p:spPr>
          <a:xfrm>
            <a:off x="8169275" y="2254885"/>
            <a:ext cx="3150870" cy="371411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rPr>
              <a:t>计划文书一般使用朴实、庄重的语言。因为计划文书的内容都是要求人们未来做的，只有理解明白才能执行。所以，语言要朴实无华，不能似是而非、模棱两可，特别是对任务指标决不能含糊，一定要表达准确清晰。</a:t>
            </a:r>
            <a:endParaRPr lang="zh-CN" altLang="en-US" dirty="0">
              <a:solidFill>
                <a:schemeClr val="tx1">
                  <a:lumMod val="85000"/>
                  <a:lumOff val="15000"/>
                </a:schemeClr>
              </a:solidFill>
              <a:latin typeface="+mn-ea"/>
              <a:cs typeface="+mn-ea"/>
            </a:endParaRPr>
          </a:p>
        </p:txBody>
      </p:sp>
      <p:sp>
        <p:nvSpPr>
          <p:cNvPr id="15" name="矩形 14"/>
          <p:cNvSpPr/>
          <p:nvPr>
            <p:custDataLst>
              <p:tags r:id="rId13"/>
            </p:custDataLst>
          </p:nvPr>
        </p:nvSpPr>
        <p:spPr>
          <a:xfrm>
            <a:off x="9927908" y="5206365"/>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r">
              <a:spcBef>
                <a:spcPct val="0"/>
              </a:spcBef>
              <a:spcAft>
                <a:spcPct val="0"/>
              </a:spcAft>
              <a:buClrTx/>
              <a:buSzTx/>
              <a:buFontTx/>
            </a:pPr>
            <a:r>
              <a:rPr lang="en-US" altLang="zh-CN" sz="4000" b="1">
                <a:solidFill>
                  <a:schemeClr val="accent1">
                    <a:alpha val="50000"/>
                  </a:schemeClr>
                </a:solidFill>
                <a:latin typeface="+mn-ea"/>
                <a:cs typeface="+mn-ea"/>
                <a:sym typeface="+mn-ea"/>
              </a:rPr>
              <a:t>03</a:t>
            </a:r>
            <a:endParaRPr lang="en-US" altLang="zh-CN" sz="4000" b="1" dirty="0">
              <a:solidFill>
                <a:schemeClr val="accent1">
                  <a:alpha val="50000"/>
                </a:schemeClr>
              </a:solidFill>
              <a:latin typeface="+mn-ea"/>
              <a:cs typeface="+mn-ea"/>
              <a:sym typeface="+mn-ea"/>
            </a:endParaRPr>
          </a:p>
        </p:txBody>
      </p:sp>
      <p:sp>
        <p:nvSpPr>
          <p:cNvPr id="16" name="矩形 15"/>
          <p:cNvSpPr/>
          <p:nvPr>
            <p:custDataLst>
              <p:tags r:id="rId14"/>
            </p:custDataLst>
          </p:nvPr>
        </p:nvSpPr>
        <p:spPr>
          <a:xfrm>
            <a:off x="2398713" y="5219065"/>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a:solidFill>
                  <a:schemeClr val="accent1">
                    <a:alpha val="50000"/>
                  </a:schemeClr>
                </a:solidFill>
                <a:latin typeface="+mn-ea"/>
                <a:cs typeface="+mn-ea"/>
                <a:sym typeface="+mn-ea"/>
              </a:rPr>
              <a:t>01</a:t>
            </a:r>
            <a:endParaRPr lang="en-US" altLang="zh-CN" sz="4000" b="1" dirty="0">
              <a:solidFill>
                <a:schemeClr val="accent1">
                  <a:alpha val="50000"/>
                </a:schemeClr>
              </a:solidFill>
              <a:latin typeface="+mn-ea"/>
              <a:cs typeface="+mn-ea"/>
              <a:sym typeface="+mn-ea"/>
            </a:endParaRPr>
          </a:p>
        </p:txBody>
      </p:sp>
      <p:sp>
        <p:nvSpPr>
          <p:cNvPr id="17" name="矩形 16"/>
          <p:cNvSpPr/>
          <p:nvPr>
            <p:custDataLst>
              <p:tags r:id="rId15"/>
            </p:custDataLst>
          </p:nvPr>
        </p:nvSpPr>
        <p:spPr>
          <a:xfrm>
            <a:off x="6183948" y="5206365"/>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dirty="0">
                <a:solidFill>
                  <a:schemeClr val="accent2">
                    <a:alpha val="50000"/>
                  </a:schemeClr>
                </a:solidFill>
                <a:latin typeface="+mn-ea"/>
                <a:cs typeface="+mn-ea"/>
                <a:sym typeface="+mn-ea"/>
              </a:rPr>
              <a:t>02</a:t>
            </a:r>
            <a:endParaRPr lang="en-US" altLang="zh-CN" sz="4000" b="1" dirty="0">
              <a:solidFill>
                <a:schemeClr val="accent2">
                  <a:alpha val="50000"/>
                </a:schemeClr>
              </a:solidFill>
              <a:latin typeface="+mn-ea"/>
              <a:cs typeface="+mn-ea"/>
              <a:sym typeface="+mn-ea"/>
            </a:endParaRPr>
          </a:p>
        </p:txBody>
      </p:sp>
      <p:sp>
        <p:nvSpPr>
          <p:cNvPr id="3" name="文本框 2"/>
          <p:cNvSpPr txBox="1"/>
          <p:nvPr/>
        </p:nvSpPr>
        <p:spPr>
          <a:xfrm>
            <a:off x="577850" y="180340"/>
            <a:ext cx="3611880" cy="645160"/>
          </a:xfrm>
          <a:prstGeom prst="rect">
            <a:avLst/>
          </a:prstGeom>
          <a:noFill/>
        </p:spPr>
        <p:txBody>
          <a:bodyPr wrap="none" rtlCol="0" anchor="t">
            <a:spAutoFit/>
          </a:bodyPr>
          <a:p>
            <a:pPr algn="l">
              <a:lnSpc>
                <a:spcPct val="140000"/>
              </a:lnSpc>
            </a:pPr>
            <a:r>
              <a:rPr lang="zh-CN" altLang="en-US" sz="3200" b="1" dirty="0">
                <a:latin typeface="微软雅黑" panose="020B0503020204020204" charset="-122"/>
                <a:ea typeface="微软雅黑" panose="020B0503020204020204" charset="-122"/>
                <a:cs typeface="+mn-ea"/>
                <a:sym typeface="+mn-ea"/>
              </a:rPr>
              <a:t>四、计划的写作要求</a:t>
            </a:r>
            <a:endParaRPr lang="zh-CN" altLang="en-US" sz="3200" kern="100" dirty="0">
              <a:effectLst/>
              <a:latin typeface="+mn-ea"/>
              <a:cs typeface="江城圆体 400W" panose="020B0500000000000000" pitchFamily="34" charset="-122"/>
            </a:endParaRPr>
          </a:p>
        </p:txBody>
      </p:sp>
    </p:spTree>
    <p:custDataLst>
      <p:tags r:id="rId1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latin typeface="微软雅黑" panose="020B0503020204020204" charset="-122"/>
                <a:ea typeface="微软雅黑" panose="020B0503020204020204" charset="-122"/>
              </a:rPr>
              <a:t>目录</a:t>
            </a:r>
            <a:endParaRPr lang="zh-CN" altLang="en-US">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4110114" y="77757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第一章    应用文基础知识</a:t>
            </a:r>
            <a:endPar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3" name="文本框 2"/>
          <p:cNvSpPr txBox="1"/>
          <p:nvPr>
            <p:custDataLst>
              <p:tags r:id="rId3"/>
            </p:custDataLst>
          </p:nvPr>
        </p:nvSpPr>
        <p:spPr>
          <a:xfrm>
            <a:off x="4110114" y="156052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5" name="文本框 4"/>
          <p:cNvSpPr txBox="1"/>
          <p:nvPr>
            <p:custDataLst>
              <p:tags r:id="rId4"/>
            </p:custDataLst>
          </p:nvPr>
        </p:nvSpPr>
        <p:spPr>
          <a:xfrm>
            <a:off x="4110114" y="234348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8" name="文本框 7"/>
          <p:cNvSpPr txBox="1"/>
          <p:nvPr>
            <p:custDataLst>
              <p:tags r:id="rId5"/>
            </p:custDataLst>
          </p:nvPr>
        </p:nvSpPr>
        <p:spPr>
          <a:xfrm>
            <a:off x="4110114" y="299943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文本框 21"/>
          <p:cNvSpPr txBox="1"/>
          <p:nvPr>
            <p:custDataLst>
              <p:tags r:id="rId6"/>
            </p:custDataLst>
          </p:nvPr>
        </p:nvSpPr>
        <p:spPr>
          <a:xfrm>
            <a:off x="4110114" y="378239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学业与求职文书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3" name="文本框 22"/>
          <p:cNvSpPr txBox="1"/>
          <p:nvPr>
            <p:custDataLst>
              <p:tags r:id="rId7"/>
            </p:custDataLst>
          </p:nvPr>
        </p:nvSpPr>
        <p:spPr>
          <a:xfrm>
            <a:off x="4109479" y="453359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公务文书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5" name="文本框 24"/>
          <p:cNvSpPr txBox="1"/>
          <p:nvPr>
            <p:custDataLst>
              <p:tags r:id="rId8"/>
            </p:custDataLst>
          </p:nvPr>
        </p:nvSpPr>
        <p:spPr>
          <a:xfrm>
            <a:off x="4110114" y="528480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第七章    经济文书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3456305" y="221488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indent="0" algn="l" defTabSz="914400" rtl="0" eaLnBrk="1" fontAlgn="base" latinLnBrk="0" hangingPunct="1">
              <a:lnSpc>
                <a:spcPct val="150000"/>
              </a:lnSpc>
              <a:spcBef>
                <a:spcPts val="1200"/>
              </a:spcBef>
              <a:spcAft>
                <a:spcPts val="200"/>
              </a:spcAft>
              <a:buClr>
                <a:schemeClr val="accent1"/>
              </a:buClr>
              <a:buSzPct val="100000"/>
              <a:buFont typeface="Calibri" panose="020F0502020204030204" charset="0"/>
              <a:buNone/>
              <a:defRPr/>
            </a:pPr>
            <a:r>
              <a:rPr lang="zh-CN" altLang="en-US" b="1"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1. 试评论并修改下面这篇计划。</a:t>
            </a:r>
            <a:endParaRPr lang="zh-CN" altLang="en-US" b="1"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46455" y="2033270"/>
            <a:ext cx="10128885" cy="3779520"/>
          </a:xfrm>
          <a:prstGeom prst="rect">
            <a:avLst/>
          </a:prstGeom>
          <a:noFill/>
        </p:spPr>
        <p:txBody>
          <a:bodyPr wrap="square" rtlCol="0" anchor="ctr" anchorCtr="0">
            <a:noAutofit/>
          </a:bodyPr>
          <a:lstStyle/>
          <a:p>
            <a:pPr marR="0" lvl="0" indent="0" algn="ctr" defTabSz="914400" rtl="0" eaLnBrk="1" fontAlgn="base" latinLnBrk="0" hangingPunct="1">
              <a:lnSpc>
                <a:spcPct val="100000"/>
              </a:lnSpc>
              <a:spcBef>
                <a:spcPts val="1200"/>
              </a:spcBef>
              <a:spcAft>
                <a:spcPts val="200"/>
              </a:spcAft>
              <a:buClr>
                <a:schemeClr val="accent1"/>
              </a:buClr>
              <a:buSzPct val="100000"/>
              <a:buFont typeface="Calibri" panose="020F0502020204030204" charset="0"/>
              <a:buNone/>
              <a:defRPr/>
            </a:pPr>
            <a:r>
              <a:rPr lang="zh-CN" altLang="en-US" sz="2000" b="1" noProof="0" dirty="0">
                <a:ln>
                  <a:noFill/>
                </a:ln>
                <a:solidFill>
                  <a:schemeClr val="tx1"/>
                </a:solidFill>
                <a:effectLst/>
                <a:uLnTx/>
                <a:uFillTx/>
                <a:latin typeface="微软雅黑" panose="020B0503020204020204" charset="-122"/>
                <a:ea typeface="微软雅黑" panose="020B0503020204020204" charset="-122"/>
                <a:sym typeface="+mn-ea"/>
              </a:rPr>
              <a:t>本学期学习计划</a:t>
            </a:r>
            <a:endParaRPr lang="zh-CN" altLang="en-US" sz="2000" b="1" noProof="0" dirty="0">
              <a:ln>
                <a:noFill/>
              </a:ln>
              <a:solidFill>
                <a:schemeClr val="tx1"/>
              </a:solidFill>
              <a:effectLst/>
              <a:uLnTx/>
              <a:uFillTx/>
              <a:latin typeface="微软雅黑" panose="020B0503020204020204" charset="-122"/>
              <a:ea typeface="微软雅黑" panose="020B0503020204020204" charset="-122"/>
              <a:sym typeface="+mn-ea"/>
            </a:endParaRPr>
          </a:p>
          <a:p>
            <a:pPr marR="0" lvl="0" indent="457200" algn="just" defTabSz="914400" rtl="0" fontAlgn="base">
              <a:lnSpc>
                <a:spcPct val="150000"/>
              </a:lnSpc>
              <a:spcBef>
                <a:spcPts val="1200"/>
              </a:spcBef>
              <a:spcAft>
                <a:spcPts val="200"/>
              </a:spcAft>
              <a:buClr>
                <a:schemeClr val="accent1"/>
              </a:buClr>
              <a:buSzPct val="100000"/>
              <a:buFont typeface="Calibri" panose="020F0502020204030204" charset="0"/>
              <a:buNone/>
              <a:defRPr/>
            </a:pPr>
            <a:r>
              <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rPr>
              <a:t>学习是学生的首要任务，也是学生的神圣职责，就像服从命令是军人的天职一样，不好好学习的学生一定不是好学生，所以我必须好好学习。为了学好各科知识，在期末取得良好的成绩，特制订本学期的学习计划。</a:t>
            </a:r>
            <a:endPar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endParaRPr>
          </a:p>
          <a:p>
            <a:pPr marR="0" lvl="0" indent="457200" algn="just" defTabSz="914400" rtl="0" fontAlgn="base">
              <a:lnSpc>
                <a:spcPct val="100000"/>
              </a:lnSpc>
              <a:spcBef>
                <a:spcPts val="1200"/>
              </a:spcBef>
              <a:spcAft>
                <a:spcPts val="200"/>
              </a:spcAft>
              <a:buClr>
                <a:schemeClr val="accent1"/>
              </a:buClr>
              <a:buSzPct val="100000"/>
              <a:buFont typeface="Calibri" panose="020F0502020204030204" charset="0"/>
              <a:buNone/>
              <a:defRPr/>
            </a:pPr>
            <a:r>
              <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rPr>
              <a:t>第一，端正学习态度，晚睡早起，抓紧时间。</a:t>
            </a:r>
            <a:endPar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endParaRPr>
          </a:p>
          <a:p>
            <a:pPr marR="0" lvl="0" indent="457200" algn="just" defTabSz="914400" rtl="0" fontAlgn="base">
              <a:lnSpc>
                <a:spcPct val="100000"/>
              </a:lnSpc>
              <a:spcBef>
                <a:spcPts val="1200"/>
              </a:spcBef>
              <a:spcAft>
                <a:spcPts val="200"/>
              </a:spcAft>
              <a:buClr>
                <a:schemeClr val="accent1"/>
              </a:buClr>
              <a:buSzPct val="100000"/>
              <a:buFont typeface="Calibri" panose="020F0502020204030204" charset="0"/>
              <a:buNone/>
              <a:defRPr/>
            </a:pPr>
            <a:r>
              <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rPr>
              <a:t>第二，采取有效措施，保证学习的自觉性和积极性。</a:t>
            </a:r>
            <a:endPar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endParaRPr>
          </a:p>
          <a:p>
            <a:pPr marR="0" lvl="0" indent="457200" algn="just" defTabSz="914400" rtl="0" fontAlgn="base">
              <a:lnSpc>
                <a:spcPct val="100000"/>
              </a:lnSpc>
              <a:spcBef>
                <a:spcPts val="1200"/>
              </a:spcBef>
              <a:spcAft>
                <a:spcPts val="200"/>
              </a:spcAft>
              <a:buClr>
                <a:schemeClr val="accent1"/>
              </a:buClr>
              <a:buSzPct val="100000"/>
              <a:buFont typeface="Calibri" panose="020F0502020204030204" charset="0"/>
              <a:buNone/>
              <a:defRPr/>
            </a:pPr>
            <a:r>
              <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rPr>
              <a:t>第三，争取专业课考试成绩优良，其他科目也要有明显进步，最好能拿到奖学金。</a:t>
            </a:r>
            <a:endPar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endParaRPr>
          </a:p>
          <a:p>
            <a:pPr marR="0" lvl="0" indent="457200" algn="just" defTabSz="914400" rtl="0" fontAlgn="base">
              <a:lnSpc>
                <a:spcPct val="100000"/>
              </a:lnSpc>
              <a:spcBef>
                <a:spcPts val="1200"/>
              </a:spcBef>
              <a:spcAft>
                <a:spcPts val="200"/>
              </a:spcAft>
              <a:buClr>
                <a:schemeClr val="accent1"/>
              </a:buClr>
              <a:buSzPct val="100000"/>
              <a:buFont typeface="Calibri" panose="020F0502020204030204" charset="0"/>
              <a:buNone/>
              <a:defRPr/>
            </a:pPr>
            <a:r>
              <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rPr>
              <a:t>第四，学习之余，注意实践能力的锻炼和培养，使自己以后能适应工作，让时间来检阅我吧！</a:t>
            </a:r>
            <a:endParaRPr lang="zh-CN" altLang="en-US" sz="1600" noProof="0" dirty="0">
              <a:ln>
                <a:noFill/>
              </a:ln>
              <a:solidFill>
                <a:schemeClr val="tx1"/>
              </a:solidFill>
              <a:effectLst/>
              <a:uLnTx/>
              <a:uFillTx/>
              <a:latin typeface="微软雅黑" panose="020B0503020204020204" charset="-122"/>
              <a:ea typeface="微软雅黑" panose="020B0503020204020204" charset="-122"/>
              <a:sym typeface="+mn-ea"/>
            </a:endParaRPr>
          </a:p>
        </p:txBody>
      </p:sp>
    </p:spTree>
    <p:custDataLst>
      <p:tags r:id="rId20"/>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095375" y="1717675"/>
            <a:ext cx="9593580" cy="3779520"/>
          </a:xfrm>
          <a:prstGeom prst="rect">
            <a:avLst/>
          </a:prstGeom>
          <a:noFill/>
        </p:spPr>
        <p:txBody>
          <a:bodyPr wrap="square" rtlCol="0" anchor="ctr" anchorCtr="0">
            <a:noAutofit/>
          </a:bodyPr>
          <a:lstStyle/>
          <a:p>
            <a:pPr marR="0" lvl="0" indent="0" algn="l" defTabSz="914400" rtl="0" eaLnBrk="1" fontAlgn="base" latinLnBrk="0" hangingPunct="1">
              <a:lnSpc>
                <a:spcPct val="150000"/>
              </a:lnSpc>
              <a:spcBef>
                <a:spcPts val="1200"/>
              </a:spcBef>
              <a:spcAft>
                <a:spcPts val="200"/>
              </a:spcAft>
              <a:buClr>
                <a:schemeClr val="accent1"/>
              </a:buClr>
              <a:buSzPct val="100000"/>
              <a:buFont typeface="Calibri" panose="020F0502020204030204" charset="0"/>
              <a:buNone/>
              <a:defRPr/>
            </a:pPr>
            <a:r>
              <a:rPr lang="en-US" altLang="zh-CN" sz="2000" b="1"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2000" b="1"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请制定这学期或大学期间的学习、工作或生活方面的计划。</a:t>
            </a:r>
            <a:endParaRPr lang="zh-CN" altLang="en-US" sz="2000" b="1"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endParaRPr>
          </a:p>
          <a:p>
            <a:pPr marR="0" lvl="0" indent="0" algn="l" defTabSz="914400" rtl="0" eaLnBrk="1" fontAlgn="base" latinLnBrk="0" hangingPunct="1">
              <a:lnSpc>
                <a:spcPct val="150000"/>
              </a:lnSpc>
              <a:spcBef>
                <a:spcPts val="1200"/>
              </a:spcBef>
              <a:spcAft>
                <a:spcPts val="200"/>
              </a:spcAft>
              <a:buClr>
                <a:schemeClr val="accent1"/>
              </a:buClr>
              <a:buSzPct val="100000"/>
              <a:buFont typeface="Calibri" panose="020F0502020204030204" charset="0"/>
              <a:buNone/>
              <a:defRPr/>
            </a:pP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写作要求：目标明确、步骤具体、措施可行、语言简洁。</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686425" y="2240915"/>
            <a:ext cx="6505575" cy="349059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计划</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总结</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专题活动策划书</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述职报告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简报</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第六节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会议记录</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第七节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调查报告</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344160" y="2965450"/>
            <a:ext cx="5884545" cy="627380"/>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第二节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总结</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00">
                <a:ln w="3175">
                  <a:noFill/>
                  <a:prstDash val="dash"/>
                </a:ln>
                <a:latin typeface="微软雅黑" panose="020B0503020204020204" charset="-122"/>
                <a:ea typeface="微软雅黑" panose="020B0503020204020204" charset="-122"/>
                <a:cs typeface="微软雅黑" panose="020B0503020204020204" charset="-122"/>
                <a:sym typeface="+mn-ea"/>
              </a:rPr>
              <a:t>了解总结的概念、特点、种类和文体结构</a:t>
            </a:r>
            <a:r>
              <a:rPr spc="100">
                <a:ln w="3175">
                  <a:noFill/>
                  <a:prstDash val="dash"/>
                </a:ln>
                <a:latin typeface="微软雅黑" panose="020B0503020204020204" charset="-122"/>
                <a:ea typeface="微软雅黑" panose="020B0503020204020204" charset="-122"/>
                <a:cs typeface="微软雅黑" panose="020B0503020204020204" charset="-122"/>
                <a:sym typeface="+mn-ea"/>
              </a:rPr>
              <a:t> </a:t>
            </a:r>
            <a:br>
              <a:rPr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b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69018" y="382514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latin typeface="Arial" panose="020B0604020202020204" pitchFamily="34" charset="0"/>
                <a:ea typeface="微软雅黑" panose="020B0503020204020204" charset="-122"/>
                <a:sym typeface="+mn-ea"/>
              </a:rPr>
              <a:t>掌握总结的写作方法和要求，能撰写合格总结文书</a:t>
            </a:r>
            <a:br>
              <a:rPr lang="zh-CN" altLang="en-US" spc="150" dirty="0">
                <a:latin typeface="Arial" panose="020B0604020202020204" pitchFamily="34" charset="0"/>
                <a:ea typeface="微软雅黑" panose="020B0503020204020204" charset="-122"/>
                <a:sym typeface="+mn-ea"/>
              </a:rPr>
            </a:b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树立定期复盘、求真务实的观念</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第二节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总结</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spcBef>
                <a:spcPct val="0"/>
              </a:spcBef>
              <a:spcAft>
                <a:spcPct val="0"/>
              </a:spcAft>
            </a:pPr>
            <a:r>
              <a:rPr lang="zh-CN" altLang="en-US">
                <a:solidFill>
                  <a:schemeClr val="tx1"/>
                </a:solidFill>
                <a:latin typeface="微软雅黑" panose="020B0503020204020204" charset="-122"/>
                <a:ea typeface="微软雅黑" panose="020B0503020204020204" charset="-122"/>
                <a:sym typeface="+mn-ea"/>
              </a:rPr>
              <a:t>总结中经验教训的提炼</a:t>
            </a:r>
            <a:endParaRPr lang="zh-CN" altLang="en-US"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dirty="0">
                <a:ln>
                  <a:noFill/>
                  <a:prstDash val="sysDot"/>
                </a:ln>
                <a:solidFill>
                  <a:schemeClr val="tx1"/>
                </a:solidFill>
                <a:latin typeface="微软雅黑" panose="020B0503020204020204" charset="-122"/>
                <a:ea typeface="微软雅黑" panose="020B0503020204020204" charset="-122"/>
                <a:cs typeface="+mn-ea"/>
              </a:rPr>
              <a:t>总结正文的写作</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一、总结的概念与特点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2108200" y="3669030"/>
            <a:ext cx="6096000" cy="694055"/>
          </a:xfrm>
          <a:prstGeom prst="rect">
            <a:avLst/>
          </a:prstGeom>
          <a:noFill/>
        </p:spPr>
        <p:txBody>
          <a:bodyPr wrap="square" rtlCol="0" anchor="t">
            <a:normAutofit/>
          </a:bodyPr>
          <a:p>
            <a:pPr algn="l">
              <a:lnSpc>
                <a:spcPct val="140000"/>
              </a:lnSpc>
            </a:pPr>
            <a:endParaRPr lang="zh-CN" altLang="en-US" sz="280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3"/>
            </p:custDataLst>
          </p:nvPr>
        </p:nvSpPr>
        <p:spPr>
          <a:xfrm>
            <a:off x="1590675" y="1534160"/>
            <a:ext cx="9744710" cy="513588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30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fontAlgn="auto">
              <a:lnSpc>
                <a:spcPct val="150000"/>
              </a:lnSpc>
              <a:spcBef>
                <a:spcPct val="0"/>
              </a:spcBef>
              <a:spcAft>
                <a:spcPts val="0"/>
              </a:spcAft>
              <a:buClrTx/>
              <a:buSzTx/>
              <a:buFontTx/>
              <a:buNone/>
              <a:defRPr/>
            </a:pPr>
            <a:r>
              <a:rPr lang="en-US" altLang="zh-CN" sz="20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小王作为公司新人，有幸和其他老员工一起参加了在广州举办的广交会，他觉得用 “大开眼界”来形容真是一点也不为过！还没等小王从满目琳琅、目不暇接的会场中缓过来，就听经理说：“小王，你第一次参加广交会，肯定有很多收获。写份总结，把情况汇报一下吧！注意，一定要全面，而且要写出点新意来！”小王不禁犯愁，总结该怎么写呢？</a:t>
            </a:r>
            <a:endParaRPr lang="en-US" altLang="zh-CN" sz="2000"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auto" latinLnBrk="0" hangingPunct="1">
              <a:lnSpc>
                <a:spcPct val="150000"/>
              </a:lnSpc>
              <a:spcBef>
                <a:spcPct val="0"/>
              </a:spcBef>
              <a:spcAft>
                <a:spcPts val="0"/>
              </a:spcAft>
              <a:buClrTx/>
              <a:buSzTx/>
              <a:buFontTx/>
              <a:buNone/>
              <a:defRPr/>
            </a:pPr>
            <a:endParaRPr lang="en-US" altLang="zh-CN" sz="2000" b="1"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28" name="https://img8.file.cache.docer.com/storage/1733193676427057400/85b3bea026428bf128be703ba22080cb.png" descr="黄色螺旋装订笔记本"/>
          <p:cNvPicPr>
            <a:picLocks noChangeAspect="1"/>
          </p:cNvPicPr>
          <p:nvPr>
            <p:custDataLst>
              <p:tags r:id="rId4"/>
            </p:custDataLst>
          </p:nvPr>
        </p:nvPicPr>
        <p:blipFill>
          <a:blip r:embed="rId5"/>
          <a:stretch>
            <a:fillRect/>
          </a:stretch>
        </p:blipFill>
        <p:spPr>
          <a:xfrm>
            <a:off x="208915" y="2575560"/>
            <a:ext cx="1122680" cy="1553845"/>
          </a:xfrm>
          <a:prstGeom prst="rect">
            <a:avLst/>
          </a:prstGeom>
        </p:spPr>
      </p:pic>
      <p:sp>
        <p:nvSpPr>
          <p:cNvPr id="3" name="文本框 2"/>
          <p:cNvSpPr txBox="1"/>
          <p:nvPr/>
        </p:nvSpPr>
        <p:spPr>
          <a:xfrm>
            <a:off x="1485265" y="1245235"/>
            <a:ext cx="1621790" cy="410845"/>
          </a:xfrm>
          <a:prstGeom prst="rect">
            <a:avLst/>
          </a:prstGeom>
          <a:noFill/>
        </p:spPr>
        <p:txBody>
          <a:bodyPr wrap="non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情境导入</a:t>
            </a:r>
            <a:r>
              <a:rPr lang="en-US" altLang="zh-CN" sz="28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800" kern="100" dirty="0">
              <a:effectLst/>
              <a:latin typeface="+mn-ea"/>
              <a:cs typeface="江城圆体 400W" panose="020B0500000000000000" pitchFamily="34"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一、总结的概念与特点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1441450" y="1301750"/>
            <a:ext cx="10459085" cy="643890"/>
          </a:xfrm>
          <a:prstGeom prst="rect">
            <a:avLst/>
          </a:prstGeom>
        </p:spPr>
        <p:txBody>
          <a:bodyPr vert="horz" wrap="square" lIns="0" tIns="0" rIns="0" bIns="0" rtlCol="0"/>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（一）总结的概念</a:t>
            </a:r>
            <a:r>
              <a:rPr lang="zh-CN" altLang="en-US" sz="2800" kern="100" dirty="0">
                <a:solidFill>
                  <a:srgbClr val="000000"/>
                </a:solidFill>
                <a:latin typeface="微软雅黑" panose="020B0503020204020204" charset="-122"/>
                <a:ea typeface="微软雅黑" panose="020B0503020204020204" charset="-122"/>
              </a:rPr>
              <a:t> </a:t>
            </a:r>
            <a:endParaRPr lang="zh-CN" altLang="en-US" sz="2800" kern="100" dirty="0">
              <a:solidFill>
                <a:srgbClr val="000000"/>
              </a:solidFill>
              <a:latin typeface="微软雅黑" panose="020B0503020204020204" charset="-122"/>
              <a:ea typeface="微软雅黑" panose="020B0503020204020204" charset="-122"/>
              <a:sym typeface="Times New Roman" panose="02020603050405020304" pitchFamily="18" charset="0"/>
            </a:endParaRPr>
          </a:p>
        </p:txBody>
      </p:sp>
      <p:sp>
        <p:nvSpPr>
          <p:cNvPr id="6" name="文本框 5"/>
          <p:cNvSpPr txBox="1"/>
          <p:nvPr/>
        </p:nvSpPr>
        <p:spPr>
          <a:xfrm>
            <a:off x="1157605" y="2064385"/>
            <a:ext cx="10417175" cy="2886075"/>
          </a:xfrm>
          <a:prstGeom prst="rect">
            <a:avLst/>
          </a:prstGeom>
          <a:noFill/>
        </p:spPr>
        <p:txBody>
          <a:bodyPr wrap="square" rtlCol="0">
            <a:normAutofit lnSpcReduction="20000"/>
          </a:bodyPr>
          <a:p>
            <a:pPr marR="0" lvl="0" indent="0" algn="l" defTabSz="914400" rtl="0" eaLnBrk="1" fontAlgn="ctr" latinLnBrk="0" hangingPunct="1">
              <a:lnSpc>
                <a:spcPct val="160000"/>
              </a:lnSpc>
              <a:spcBef>
                <a:spcPts val="0"/>
              </a:spcBef>
              <a:spcAft>
                <a:spcPts val="800"/>
              </a:spcAft>
              <a:buSzPct val="100000"/>
              <a:buFont typeface="Wingdings" panose="05000000000000000000" charset="0"/>
              <a:buNone/>
            </a:pPr>
            <a:r>
              <a:rPr lang="zh-CN" altLang="en-US" sz="2400" kern="100" dirty="0">
                <a:solidFill>
                  <a:srgbClr val="000000"/>
                </a:solidFill>
                <a:latin typeface="微软雅黑" panose="020B0503020204020204" charset="-122"/>
                <a:ea typeface="微软雅黑" panose="020B0503020204020204" charset="-122"/>
                <a:sym typeface="+mn-ea"/>
              </a:rPr>
              <a:t> </a:t>
            </a:r>
            <a:r>
              <a:rPr lang="en-US" altLang="zh-CN" sz="2400" kern="100" dirty="0">
                <a:solidFill>
                  <a:srgbClr val="000000"/>
                </a:solidFill>
                <a:latin typeface="微软雅黑" panose="020B0503020204020204" charset="-122"/>
                <a:ea typeface="微软雅黑" panose="020B0503020204020204" charset="-122"/>
                <a:sym typeface="+mn-ea"/>
              </a:rPr>
              <a:t>   </a:t>
            </a:r>
            <a:r>
              <a:rPr lang="zh-CN" altLang="en-US" sz="2400" spc="200" noProof="0" dirty="0">
                <a:ln>
                  <a:noFill/>
                </a:ln>
                <a:solidFill>
                  <a:schemeClr val="tx1"/>
                </a:solidFill>
                <a:effectLst/>
                <a:latin typeface="微软雅黑" panose="020B0503020204020204" charset="-122"/>
                <a:ea typeface="微软雅黑" panose="020B0503020204020204" charset="-122"/>
                <a:sym typeface="+mn-ea"/>
              </a:rPr>
              <a:t>总结是机关、团体、企事业单位或个人对前一阶段的工作或任务加以回顾、分析、评判，从中归纳经验和教训，引出规律性的认识，以明确努力方向，指导今后工作的一种事务文书。</a:t>
            </a:r>
            <a:endParaRPr lang="zh-CN" altLang="en-US" sz="2400" spc="200" noProof="0" dirty="0">
              <a:ln>
                <a:noFill/>
              </a:ln>
              <a:solidFill>
                <a:schemeClr val="tx1"/>
              </a:solidFill>
              <a:effectLst/>
              <a:latin typeface="微软雅黑" panose="020B0503020204020204" charset="-122"/>
              <a:ea typeface="微软雅黑" panose="020B0503020204020204" charset="-122"/>
              <a:sym typeface="+mn-ea"/>
            </a:endParaRPr>
          </a:p>
        </p:txBody>
      </p:sp>
      <p:pic>
        <p:nvPicPr>
          <p:cNvPr id="29" name="https://img8.file.cache.docer.com/storage/1733140769326149900/73840323e92a4b5a5a0314abbb5cc465.png" descr="铅笔和尺子"/>
          <p:cNvPicPr>
            <a:picLocks noChangeAspect="1"/>
          </p:cNvPicPr>
          <p:nvPr/>
        </p:nvPicPr>
        <p:blipFill>
          <a:blip r:embed="rId3"/>
          <a:stretch>
            <a:fillRect/>
          </a:stretch>
        </p:blipFill>
        <p:spPr>
          <a:xfrm>
            <a:off x="10283825" y="4731385"/>
            <a:ext cx="1492250" cy="1992630"/>
          </a:xfrm>
          <a:prstGeom prst="rect">
            <a:avLst/>
          </a:prstGeom>
        </p:spPr>
      </p:pic>
    </p:spTree>
    <p:custDataLst>
      <p:tags r:id="rId4"/>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custDataLst>
              <p:tags r:id="rId1"/>
            </p:custDataLst>
          </p:nvPr>
        </p:nvSpPr>
        <p:spPr>
          <a:xfrm>
            <a:off x="929005" y="1166495"/>
            <a:ext cx="10330815" cy="154368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（二）总结的特点</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2"/>
          <p:cNvSpPr/>
          <p:nvPr>
            <p:ph type="title"/>
          </p:nvPr>
        </p:nvSpPr>
        <p:spPr>
          <a:xfrm>
            <a:off x="610235" y="26475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一、总结的概念与特点</a:t>
            </a:r>
            <a:endParaRPr lang="zh-CN" altLang="en-US" dirty="0">
              <a:solidFill>
                <a:schemeClr val="tx1"/>
              </a:solidFill>
              <a:latin typeface="微软雅黑" panose="020B0503020204020204" charset="-122"/>
              <a:ea typeface="微软雅黑" panose="020B0503020204020204" charset="-122"/>
              <a:sym typeface="+mn-ea"/>
            </a:endParaRPr>
          </a:p>
        </p:txBody>
      </p:sp>
      <p:grpSp>
        <p:nvGrpSpPr>
          <p:cNvPr id="26" name="组合 25"/>
          <p:cNvGrpSpPr/>
          <p:nvPr/>
        </p:nvGrpSpPr>
        <p:grpSpPr>
          <a:xfrm>
            <a:off x="1598613" y="2379980"/>
            <a:ext cx="8994775" cy="1404620"/>
            <a:chOff x="1812" y="3748"/>
            <a:chExt cx="14165" cy="2212"/>
          </a:xfrm>
        </p:grpSpPr>
        <p:grpSp>
          <p:nvGrpSpPr>
            <p:cNvPr id="27" name="组合 26"/>
            <p:cNvGrpSpPr/>
            <p:nvPr/>
          </p:nvGrpSpPr>
          <p:grpSpPr>
            <a:xfrm>
              <a:off x="1812" y="3748"/>
              <a:ext cx="2474" cy="2091"/>
              <a:chOff x="3743" y="3868"/>
              <a:chExt cx="2474" cy="2091"/>
            </a:xfrm>
          </p:grpSpPr>
          <p:sp>
            <p:nvSpPr>
              <p:cNvPr id="28" name="文本框 27"/>
              <p:cNvSpPr txBox="1"/>
              <p:nvPr>
                <p:custDataLst>
                  <p:tags r:id="rId2"/>
                </p:custDataLst>
              </p:nvPr>
            </p:nvSpPr>
            <p:spPr>
              <a:xfrm>
                <a:off x="3743"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rPr>
                  <a:t>自指性</a:t>
                </a:r>
                <a:endParaRPr lang="zh-CN" altLang="en-US" sz="2000" b="1" dirty="0">
                  <a:solidFill>
                    <a:schemeClr val="accent1"/>
                  </a:solidFill>
                </a:endParaRPr>
              </a:p>
            </p:txBody>
          </p:sp>
          <p:sp>
            <p:nvSpPr>
              <p:cNvPr id="29" name="椭圆 28"/>
              <p:cNvSpPr/>
              <p:nvPr>
                <p:custDataLst>
                  <p:tags r:id="rId3"/>
                </p:custDataLst>
              </p:nvPr>
            </p:nvSpPr>
            <p:spPr>
              <a:xfrm>
                <a:off x="4442"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30" name="图片 11" descr="343439383331313b343532303032373bbfcdbba7b5b5b0b8"/>
              <p:cNvPicPr>
                <a:picLocks noChangeAspect="1"/>
              </p:cNvPicPr>
              <p:nvPr>
                <p:custDataLst>
                  <p:tags r:id="rId4"/>
                </p:custDataLst>
              </p:nvPr>
            </p:nvPicPr>
            <p:blipFill>
              <a:blip r:embed="rId5"/>
              <a:stretch>
                <a:fillRect/>
              </a:stretch>
            </p:blipFill>
            <p:spPr>
              <a:xfrm>
                <a:off x="4754" y="4180"/>
                <a:ext cx="454" cy="454"/>
              </a:xfrm>
              <a:prstGeom prst="rect">
                <a:avLst/>
              </a:prstGeom>
            </p:spPr>
          </p:pic>
        </p:grpSp>
        <p:grpSp>
          <p:nvGrpSpPr>
            <p:cNvPr id="31" name="组合 30"/>
            <p:cNvGrpSpPr/>
            <p:nvPr/>
          </p:nvGrpSpPr>
          <p:grpSpPr>
            <a:xfrm>
              <a:off x="5547" y="3749"/>
              <a:ext cx="2474" cy="2091"/>
              <a:chOff x="8364" y="3868"/>
              <a:chExt cx="2474" cy="2091"/>
            </a:xfrm>
          </p:grpSpPr>
          <p:sp>
            <p:nvSpPr>
              <p:cNvPr id="32" name="文本框 31"/>
              <p:cNvSpPr txBox="1"/>
              <p:nvPr>
                <p:custDataLst>
                  <p:tags r:id="rId6"/>
                </p:custDataLst>
              </p:nvPr>
            </p:nvSpPr>
            <p:spPr>
              <a:xfrm>
                <a:off x="836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rPr>
                  <a:t>回顾性</a:t>
                </a:r>
                <a:endParaRPr lang="zh-CN" altLang="en-US" sz="2000" b="1" dirty="0">
                  <a:solidFill>
                    <a:schemeClr val="accent2"/>
                  </a:solidFill>
                </a:endParaRPr>
              </a:p>
            </p:txBody>
          </p:sp>
          <p:sp>
            <p:nvSpPr>
              <p:cNvPr id="35" name="椭圆 34"/>
              <p:cNvSpPr/>
              <p:nvPr>
                <p:custDataLst>
                  <p:tags r:id="rId7"/>
                </p:custDataLst>
              </p:nvPr>
            </p:nvSpPr>
            <p:spPr>
              <a:xfrm>
                <a:off x="9063" y="3868"/>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33" name="图片 15" descr="343439383331313b343532303033313bd3a6d3c3c9ccb3c7"/>
              <p:cNvPicPr>
                <a:picLocks noChangeAspect="1"/>
              </p:cNvPicPr>
              <p:nvPr>
                <p:custDataLst>
                  <p:tags r:id="rId8"/>
                </p:custDataLst>
              </p:nvPr>
            </p:nvPicPr>
            <p:blipFill>
              <a:blip r:embed="rId9"/>
              <a:stretch>
                <a:fillRect/>
              </a:stretch>
            </p:blipFill>
            <p:spPr>
              <a:xfrm>
                <a:off x="9376" y="4182"/>
                <a:ext cx="451" cy="451"/>
              </a:xfrm>
              <a:prstGeom prst="rect">
                <a:avLst/>
              </a:prstGeom>
            </p:spPr>
          </p:pic>
        </p:grpSp>
        <p:grpSp>
          <p:nvGrpSpPr>
            <p:cNvPr id="34" name="组合 33"/>
            <p:cNvGrpSpPr/>
            <p:nvPr/>
          </p:nvGrpSpPr>
          <p:grpSpPr>
            <a:xfrm>
              <a:off x="9486" y="3870"/>
              <a:ext cx="2474" cy="2091"/>
              <a:chOff x="12984" y="3868"/>
              <a:chExt cx="2474" cy="2091"/>
            </a:xfrm>
          </p:grpSpPr>
          <p:sp>
            <p:nvSpPr>
              <p:cNvPr id="37" name="文本框 36"/>
              <p:cNvSpPr txBox="1"/>
              <p:nvPr>
                <p:custDataLst>
                  <p:tags r:id="rId10"/>
                </p:custDataLst>
              </p:nvPr>
            </p:nvSpPr>
            <p:spPr>
              <a:xfrm>
                <a:off x="1298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rPr>
                  <a:t>客观性</a:t>
                </a:r>
                <a:endParaRPr lang="zh-CN" altLang="en-US" sz="2000" b="1" dirty="0">
                  <a:solidFill>
                    <a:schemeClr val="accent1"/>
                  </a:solidFill>
                </a:endParaRPr>
              </a:p>
            </p:txBody>
          </p:sp>
          <p:sp>
            <p:nvSpPr>
              <p:cNvPr id="40" name="椭圆 39"/>
              <p:cNvSpPr/>
              <p:nvPr>
                <p:custDataLst>
                  <p:tags r:id="rId11"/>
                </p:custDataLst>
              </p:nvPr>
            </p:nvSpPr>
            <p:spPr>
              <a:xfrm>
                <a:off x="13683"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36" name="图片 16" descr="343439383331313b343532303033323bd3a6d3c3b9dcc0ed"/>
              <p:cNvPicPr>
                <a:picLocks noChangeAspect="1"/>
              </p:cNvPicPr>
              <p:nvPr>
                <p:custDataLst>
                  <p:tags r:id="rId12"/>
                </p:custDataLst>
              </p:nvPr>
            </p:nvPicPr>
            <p:blipFill>
              <a:blip r:embed="rId13"/>
              <a:stretch>
                <a:fillRect/>
              </a:stretch>
            </p:blipFill>
            <p:spPr>
              <a:xfrm>
                <a:off x="13997" y="4182"/>
                <a:ext cx="450" cy="450"/>
              </a:xfrm>
              <a:prstGeom prst="rect">
                <a:avLst/>
              </a:prstGeom>
            </p:spPr>
          </p:pic>
        </p:grpSp>
        <p:grpSp>
          <p:nvGrpSpPr>
            <p:cNvPr id="38" name="组合 37"/>
            <p:cNvGrpSpPr/>
            <p:nvPr/>
          </p:nvGrpSpPr>
          <p:grpSpPr>
            <a:xfrm>
              <a:off x="13503" y="3869"/>
              <a:ext cx="2474" cy="2091"/>
              <a:chOff x="12021" y="4184"/>
              <a:chExt cx="2474" cy="2091"/>
            </a:xfrm>
          </p:grpSpPr>
          <p:sp>
            <p:nvSpPr>
              <p:cNvPr id="39" name="文本框 38"/>
              <p:cNvSpPr txBox="1"/>
              <p:nvPr>
                <p:custDataLst>
                  <p:tags r:id="rId14"/>
                </p:custDataLst>
              </p:nvPr>
            </p:nvSpPr>
            <p:spPr>
              <a:xfrm>
                <a:off x="12021" y="5743"/>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rPr>
                  <a:t>经验性</a:t>
                </a:r>
                <a:endParaRPr lang="zh-CN" altLang="en-US" sz="2000" b="1" dirty="0">
                  <a:solidFill>
                    <a:schemeClr val="accent2"/>
                  </a:solidFill>
                </a:endParaRPr>
              </a:p>
            </p:txBody>
          </p:sp>
          <p:sp>
            <p:nvSpPr>
              <p:cNvPr id="41" name="椭圆 40"/>
              <p:cNvSpPr/>
              <p:nvPr>
                <p:custDataLst>
                  <p:tags r:id="rId15"/>
                </p:custDataLst>
              </p:nvPr>
            </p:nvSpPr>
            <p:spPr>
              <a:xfrm>
                <a:off x="12720" y="4184"/>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42" name="图片 15" descr="343439383331313b343532303033313bd3a6d3c3c9ccb3c7"/>
              <p:cNvPicPr>
                <a:picLocks noChangeAspect="1"/>
              </p:cNvPicPr>
              <p:nvPr>
                <p:custDataLst>
                  <p:tags r:id="rId16"/>
                </p:custDataLst>
              </p:nvPr>
            </p:nvPicPr>
            <p:blipFill>
              <a:blip r:embed="rId9"/>
              <a:stretch>
                <a:fillRect/>
              </a:stretch>
            </p:blipFill>
            <p:spPr>
              <a:xfrm>
                <a:off x="13033" y="4498"/>
                <a:ext cx="451" cy="451"/>
              </a:xfrm>
              <a:prstGeom prst="rect">
                <a:avLst/>
              </a:prstGeom>
            </p:spPr>
          </p:pic>
        </p:grpSp>
      </p:grpSp>
    </p:spTree>
    <p:custDataLst>
      <p:tags r:id="rId17"/>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379730" y="7234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二、总结的种类与作用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95" name="圆角矩形 194"/>
          <p:cNvSpPr/>
          <p:nvPr>
            <p:custDataLst>
              <p:tags r:id="rId1"/>
            </p:custDataLst>
          </p:nvPr>
        </p:nvSpPr>
        <p:spPr>
          <a:xfrm>
            <a:off x="7588886" y="1547813"/>
            <a:ext cx="3696335" cy="180086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graphicFrame>
        <p:nvGraphicFramePr>
          <p:cNvPr id="6" name="Group 4"/>
          <p:cNvGraphicFramePr>
            <a:graphicFrameLocks noGrp="1"/>
          </p:cNvGraphicFramePr>
          <p:nvPr>
            <p:custDataLst>
              <p:tags r:id="rId2"/>
            </p:custDataLst>
          </p:nvPr>
        </p:nvGraphicFramePr>
        <p:xfrm>
          <a:off x="1156970" y="1927225"/>
          <a:ext cx="10509250" cy="4507230"/>
        </p:xfrm>
        <a:graphic>
          <a:graphicData uri="http://schemas.openxmlformats.org/drawingml/2006/table">
            <a:tbl>
              <a:tblPr>
                <a:tableStyleId>{69CF1AB2-1976-4502-BF36-3FF5EA218861}</a:tableStyleId>
              </a:tblPr>
              <a:tblGrid>
                <a:gridCol w="2038985"/>
                <a:gridCol w="8470265"/>
              </a:tblGrid>
              <a:tr h="939165">
                <a:tc>
                  <a:txBody>
                    <a:bodyPr/>
                    <a:p>
                      <a:pPr marR="0" lvl="0" indent="0" algn="ctr" defTabSz="914400" rtl="0" eaLnBrk="1" fontAlgn="base" latinLnBrk="0" hangingPunct="1">
                        <a:lnSpc>
                          <a:spcPct val="80000"/>
                        </a:lnSpc>
                        <a:spcBef>
                          <a:spcPts val="0"/>
                        </a:spcBef>
                        <a:spcAft>
                          <a:spcPts val="0"/>
                        </a:spcAft>
                        <a:buClrTx/>
                        <a:buSzTx/>
                        <a:buFontTx/>
                        <a:buNone/>
                      </a:pPr>
                      <a:r>
                        <a:rPr lang="zh-CN" altLang="en-US" sz="2400" b="1" spc="130">
                          <a:solidFill>
                            <a:schemeClr val="tx1"/>
                          </a:solidFill>
                          <a:latin typeface="微软雅黑" panose="020B0503020204020204" charset="-122"/>
                          <a:ea typeface="微软雅黑" panose="020B0503020204020204" charset="-122"/>
                        </a:rPr>
                        <a:t>划分标准</a:t>
                      </a:r>
                      <a:endParaRPr lang="zh-CN" altLang="en-US" sz="2400" b="1" spc="130">
                        <a:solidFill>
                          <a:schemeClr val="tx1"/>
                        </a:solidFill>
                        <a:latin typeface="微软雅黑" panose="020B0503020204020204" charset="-122"/>
                        <a:ea typeface="微软雅黑" panose="020B0503020204020204" charset="-122"/>
                      </a:endParaRPr>
                    </a:p>
                  </a:txBody>
                  <a:tcPr marL="215900" marR="215900" marT="133350" marB="133350" anchor="ctr" anchorCtr="1" horzOverflow="overflow">
                    <a:noFill/>
                  </a:tcPr>
                </a:tc>
                <a:tc>
                  <a:txBody>
                    <a:bodyPr/>
                    <a:p>
                      <a:pPr marR="0" lvl="0" indent="0" algn="ctr" defTabSz="914400" rtl="0" eaLnBrk="1" fontAlgn="base" latinLnBrk="0" hangingPunct="1">
                        <a:lnSpc>
                          <a:spcPct val="80000"/>
                        </a:lnSpc>
                        <a:spcBef>
                          <a:spcPts val="0"/>
                        </a:spcBef>
                        <a:spcAft>
                          <a:spcPts val="0"/>
                        </a:spcAft>
                        <a:buClrTx/>
                        <a:buSzTx/>
                        <a:buFontTx/>
                        <a:buNone/>
                      </a:pPr>
                      <a:r>
                        <a:rPr lang="zh-CN" altLang="en-US" sz="2400" b="1" spc="130">
                          <a:latin typeface="微软雅黑" panose="020B0503020204020204" charset="-122"/>
                          <a:ea typeface="微软雅黑" panose="020B0503020204020204" charset="-122"/>
                          <a:cs typeface="微软雅黑" panose="020B0503020204020204" charset="-122"/>
                        </a:rPr>
                        <a:t>种类</a:t>
                      </a:r>
                      <a:endParaRPr lang="zh-CN" altLang="en-US" sz="2400" b="1" spc="130">
                        <a:latin typeface="微软雅黑" panose="020B0503020204020204" charset="-122"/>
                        <a:ea typeface="微软雅黑" panose="020B0503020204020204" charset="-122"/>
                        <a:cs typeface="微软雅黑" panose="020B0503020204020204" charset="-122"/>
                      </a:endParaRPr>
                    </a:p>
                  </a:txBody>
                  <a:tcPr marL="215900" marR="215900" marT="133350" marB="133350" anchor="ctr" anchorCtr="1" horzOverflow="overflow">
                    <a:noFill/>
                  </a:tcPr>
                </a:tc>
              </a:tr>
              <a:tr h="998220">
                <a:tc>
                  <a:txBody>
                    <a:bodyPr/>
                    <a:p>
                      <a:pPr marR="0" lvl="0" indent="0" algn="ctr" defTabSz="914400" rtl="0" eaLnBrk="1" fontAlgn="base" latinLnBrk="0" hangingPunct="1">
                        <a:lnSpc>
                          <a:spcPct val="80000"/>
                        </a:lnSpc>
                        <a:spcBef>
                          <a:spcPts val="0"/>
                        </a:spcBef>
                        <a:spcAft>
                          <a:spcPts val="0"/>
                        </a:spcAft>
                        <a:buClrTx/>
                        <a:buSzTx/>
                        <a:buFontTx/>
                        <a:buNone/>
                      </a:pPr>
                      <a:r>
                        <a:rPr lang="zh-CN" altLang="en-US" sz="2400" b="1" spc="130">
                          <a:solidFill>
                            <a:schemeClr val="tx1"/>
                          </a:solidFill>
                          <a:latin typeface="微软雅黑" panose="020B0503020204020204" charset="-122"/>
                          <a:ea typeface="微软雅黑" panose="020B0503020204020204" charset="-122"/>
                        </a:rPr>
                        <a:t>范围</a:t>
                      </a:r>
                      <a:endParaRPr lang="zh-CN" altLang="en-US" sz="2400" b="1" spc="130">
                        <a:solidFill>
                          <a:schemeClr val="tx1"/>
                        </a:solidFill>
                        <a:latin typeface="微软雅黑" panose="020B0503020204020204" charset="-122"/>
                        <a:ea typeface="微软雅黑" panose="020B0503020204020204" charset="-122"/>
                      </a:endParaRPr>
                    </a:p>
                  </a:txBody>
                  <a:tcPr marL="215900" marR="215900" marT="133350" marB="133350" anchor="ctr" anchorCtr="1" horzOverflow="overflow">
                    <a:noFill/>
                  </a:tcPr>
                </a:tc>
                <a:tc>
                  <a:txBody>
                    <a:bodyPr/>
                    <a:p>
                      <a:pPr marR="0" lvl="0" indent="0" algn="ctr" defTabSz="914400" rtl="0" eaLnBrk="1" fontAlgn="base" latinLnBrk="0" hangingPunct="1">
                        <a:lnSpc>
                          <a:spcPct val="100000"/>
                        </a:lnSpc>
                        <a:spcBef>
                          <a:spcPts val="0"/>
                        </a:spcBef>
                        <a:spcAft>
                          <a:spcPts val="0"/>
                        </a:spcAft>
                        <a:buClrTx/>
                        <a:buSzTx/>
                        <a:buFontTx/>
                        <a:buNone/>
                      </a:pPr>
                      <a:r>
                        <a:rPr lang="zh-CN" altLang="en-US" sz="2400" spc="130">
                          <a:latin typeface="微软雅黑" panose="020B0503020204020204" charset="-122"/>
                          <a:ea typeface="微软雅黑" panose="020B0503020204020204" charset="-122"/>
                          <a:sym typeface="+mn-ea"/>
                        </a:rPr>
                        <a:t>国家总结、部门总结、单位总结、个人总结</a:t>
                      </a:r>
                      <a:endParaRPr lang="zh-CN" altLang="en-US" sz="2400" spc="130">
                        <a:latin typeface="微软雅黑" panose="020B0503020204020204" charset="-122"/>
                        <a:ea typeface="微软雅黑" panose="020B0503020204020204" charset="-122"/>
                      </a:endParaRPr>
                    </a:p>
                    <a:p>
                      <a:pPr marR="0" lvl="0" indent="0" algn="ctr" defTabSz="914400" rtl="0" eaLnBrk="1" fontAlgn="base" latinLnBrk="0" hangingPunct="1">
                        <a:lnSpc>
                          <a:spcPct val="100000"/>
                        </a:lnSpc>
                        <a:spcBef>
                          <a:spcPts val="0"/>
                        </a:spcBef>
                        <a:spcAft>
                          <a:spcPts val="0"/>
                        </a:spcAft>
                        <a:buClrTx/>
                        <a:buSzTx/>
                        <a:buFontTx/>
                        <a:buNone/>
                      </a:pPr>
                      <a:endParaRPr lang="zh-CN" altLang="en-US" sz="2400" spc="130">
                        <a:latin typeface="微软雅黑" panose="020B0503020204020204" charset="-122"/>
                        <a:ea typeface="微软雅黑" panose="020B0503020204020204" charset="-122"/>
                      </a:endParaRPr>
                    </a:p>
                  </a:txBody>
                  <a:tcPr marL="215900" marR="215900" marT="133350" marB="133350" anchor="ctr" anchorCtr="1" horzOverflow="overflow">
                    <a:noFill/>
                  </a:tcPr>
                </a:tc>
              </a:tr>
              <a:tr h="998220">
                <a:tc>
                  <a:txBody>
                    <a:bodyPr/>
                    <a:p>
                      <a:pPr marR="0" lvl="0" indent="0" algn="ctr" defTabSz="914400" rtl="0" eaLnBrk="1" fontAlgn="base" latinLnBrk="0" hangingPunct="1">
                        <a:lnSpc>
                          <a:spcPct val="80000"/>
                        </a:lnSpc>
                        <a:spcBef>
                          <a:spcPts val="0"/>
                        </a:spcBef>
                        <a:spcAft>
                          <a:spcPts val="0"/>
                        </a:spcAft>
                        <a:buClrTx/>
                        <a:buSzTx/>
                        <a:buFontTx/>
                        <a:buNone/>
                      </a:pPr>
                      <a:r>
                        <a:rPr lang="zh-CN" altLang="en-US" sz="2400" b="1" spc="130">
                          <a:solidFill>
                            <a:schemeClr val="tx1"/>
                          </a:solidFill>
                          <a:latin typeface="微软雅黑" panose="020B0503020204020204" charset="-122"/>
                          <a:ea typeface="微软雅黑" panose="020B0503020204020204" charset="-122"/>
                        </a:rPr>
                        <a:t>内容</a:t>
                      </a:r>
                      <a:endParaRPr lang="zh-CN" altLang="en-US" sz="2400" b="1" spc="130">
                        <a:solidFill>
                          <a:schemeClr val="tx1"/>
                        </a:solidFill>
                        <a:latin typeface="微软雅黑" panose="020B0503020204020204" charset="-122"/>
                        <a:ea typeface="微软雅黑" panose="020B0503020204020204" charset="-122"/>
                      </a:endParaRPr>
                    </a:p>
                  </a:txBody>
                  <a:tcPr marL="215900" marR="215900" marT="133350" marB="133350" anchor="ctr" anchorCtr="1" horzOverflow="overflow">
                    <a:noFill/>
                  </a:tcPr>
                </a:tc>
                <a:tc>
                  <a:txBody>
                    <a:bodyPr/>
                    <a:p>
                      <a:pPr marR="0" lvl="0" indent="0" algn="ctr" defTabSz="914400" rtl="0" eaLnBrk="1" fontAlgn="base" latinLnBrk="0" hangingPunct="1">
                        <a:lnSpc>
                          <a:spcPct val="100000"/>
                        </a:lnSpc>
                        <a:spcBef>
                          <a:spcPts val="0"/>
                        </a:spcBef>
                        <a:spcAft>
                          <a:spcPts val="0"/>
                        </a:spcAft>
                        <a:buClrTx/>
                        <a:buSzTx/>
                        <a:buFontTx/>
                        <a:buNone/>
                      </a:pPr>
                      <a:r>
                        <a:rPr lang="zh-CN" altLang="en-US" sz="2400" spc="130">
                          <a:latin typeface="微软雅黑" panose="020B0503020204020204" charset="-122"/>
                          <a:ea typeface="微软雅黑" panose="020B0503020204020204" charset="-122"/>
                        </a:rPr>
                        <a:t>工作总结、教学总结、学习总结、科研总结、思想总结等</a:t>
                      </a:r>
                      <a:endParaRPr lang="zh-CN" altLang="en-US" sz="2400" spc="130">
                        <a:latin typeface="微软雅黑" panose="020B0503020204020204" charset="-122"/>
                        <a:ea typeface="微软雅黑" panose="020B0503020204020204" charset="-122"/>
                      </a:endParaRPr>
                    </a:p>
                  </a:txBody>
                  <a:tcPr marL="215900" marR="215900" marT="133350" marB="133350" anchor="ctr" anchorCtr="1" horzOverflow="overflow">
                    <a:noFill/>
                  </a:tcPr>
                </a:tc>
              </a:tr>
              <a:tr h="632460">
                <a:tc>
                  <a:txBody>
                    <a:bodyPr/>
                    <a:p>
                      <a:pPr marR="0" lvl="0" indent="0" algn="ctr" defTabSz="914400" rtl="0" eaLnBrk="1" fontAlgn="base" latinLnBrk="0" hangingPunct="1">
                        <a:lnSpc>
                          <a:spcPct val="80000"/>
                        </a:lnSpc>
                        <a:spcBef>
                          <a:spcPts val="0"/>
                        </a:spcBef>
                        <a:spcAft>
                          <a:spcPts val="0"/>
                        </a:spcAft>
                        <a:buClrTx/>
                        <a:buSzTx/>
                        <a:buFontTx/>
                        <a:buNone/>
                      </a:pPr>
                      <a:r>
                        <a:rPr lang="zh-CN" altLang="en-US" sz="2400" b="1" spc="130">
                          <a:solidFill>
                            <a:schemeClr val="tx1"/>
                          </a:solidFill>
                          <a:latin typeface="微软雅黑" panose="020B0503020204020204" charset="-122"/>
                          <a:ea typeface="微软雅黑" panose="020B0503020204020204" charset="-122"/>
                        </a:rPr>
                        <a:t>时间</a:t>
                      </a:r>
                      <a:endParaRPr lang="zh-CN" altLang="en-US" sz="2400" b="1" spc="130">
                        <a:solidFill>
                          <a:schemeClr val="tx1"/>
                        </a:solidFill>
                        <a:latin typeface="微软雅黑" panose="020B0503020204020204" charset="-122"/>
                        <a:ea typeface="微软雅黑" panose="020B0503020204020204" charset="-122"/>
                      </a:endParaRPr>
                    </a:p>
                  </a:txBody>
                  <a:tcPr marL="215900" marR="215900" marT="133350" marB="133350" anchor="ctr" anchorCtr="1" horzOverflow="overflow">
                    <a:noFill/>
                  </a:tcPr>
                </a:tc>
                <a:tc>
                  <a:txBody>
                    <a:bodyPr/>
                    <a:p>
                      <a:pPr marR="0" lvl="0" indent="0" algn="l" defTabSz="914400" rtl="0" eaLnBrk="1" fontAlgn="base" latinLnBrk="0" hangingPunct="1">
                        <a:lnSpc>
                          <a:spcPct val="100000"/>
                        </a:lnSpc>
                        <a:spcBef>
                          <a:spcPts val="0"/>
                        </a:spcBef>
                        <a:spcAft>
                          <a:spcPts val="0"/>
                        </a:spcAft>
                        <a:buClrTx/>
                        <a:buSzTx/>
                        <a:buFontTx/>
                        <a:buNone/>
                      </a:pPr>
                      <a:r>
                        <a:rPr lang="zh-CN" altLang="en-US" sz="2400" spc="130">
                          <a:latin typeface="微软雅黑" panose="020B0503020204020204" charset="-122"/>
                          <a:ea typeface="微软雅黑" panose="020B0503020204020204" charset="-122"/>
                        </a:rPr>
                        <a:t>月份总结、季度总结、半年总结、年度总结等</a:t>
                      </a:r>
                      <a:endParaRPr lang="zh-CN" altLang="en-US" sz="2400" spc="130">
                        <a:latin typeface="微软雅黑" panose="020B0503020204020204" charset="-122"/>
                        <a:ea typeface="微软雅黑" panose="020B0503020204020204" charset="-122"/>
                      </a:endParaRPr>
                    </a:p>
                  </a:txBody>
                  <a:tcPr marL="215900" marR="215900" marT="133350" marB="133350" anchor="ctr" anchorCtr="1" horzOverflow="overflow">
                    <a:noFill/>
                  </a:tcPr>
                </a:tc>
              </a:tr>
              <a:tr h="939165">
                <a:tc>
                  <a:txBody>
                    <a:bodyPr/>
                    <a:p>
                      <a:pPr marR="0" lvl="0" indent="0" algn="ctr" defTabSz="914400" rtl="0" eaLnBrk="1" fontAlgn="base" latinLnBrk="0" hangingPunct="1">
                        <a:lnSpc>
                          <a:spcPct val="80000"/>
                        </a:lnSpc>
                        <a:spcBef>
                          <a:spcPts val="0"/>
                        </a:spcBef>
                        <a:spcAft>
                          <a:spcPts val="0"/>
                        </a:spcAft>
                        <a:buClrTx/>
                        <a:buSzTx/>
                        <a:buFontTx/>
                        <a:buNone/>
                      </a:pPr>
                      <a:r>
                        <a:rPr lang="zh-CN" altLang="en-US" sz="2400" b="1" spc="130">
                          <a:solidFill>
                            <a:schemeClr val="tx1"/>
                          </a:solidFill>
                          <a:latin typeface="微软雅黑" panose="020B0503020204020204" charset="-122"/>
                          <a:ea typeface="微软雅黑" panose="020B0503020204020204" charset="-122"/>
                        </a:rPr>
                        <a:t>性质</a:t>
                      </a:r>
                      <a:endParaRPr lang="zh-CN" altLang="en-US" sz="2400" b="1" spc="130">
                        <a:solidFill>
                          <a:schemeClr val="tx1"/>
                        </a:solidFill>
                        <a:latin typeface="微软雅黑" panose="020B0503020204020204" charset="-122"/>
                        <a:ea typeface="微软雅黑" panose="020B0503020204020204" charset="-122"/>
                      </a:endParaRPr>
                    </a:p>
                  </a:txBody>
                  <a:tcPr marL="215900" marR="215900" marT="133350" marB="133350" anchor="ctr" anchorCtr="1" horzOverflow="overflow">
                    <a:noFill/>
                  </a:tcPr>
                </a:tc>
                <a:tc>
                  <a:txBody>
                    <a:bodyPr/>
                    <a:p>
                      <a:pPr marR="0" lvl="0" indent="0" algn="l" defTabSz="914400" rtl="0" eaLnBrk="1" fontAlgn="base" latinLnBrk="0" hangingPunct="1">
                        <a:lnSpc>
                          <a:spcPct val="100000"/>
                        </a:lnSpc>
                        <a:spcBef>
                          <a:spcPts val="0"/>
                        </a:spcBef>
                        <a:spcAft>
                          <a:spcPts val="0"/>
                        </a:spcAft>
                        <a:buClrTx/>
                        <a:buSzTx/>
                        <a:buFontTx/>
                        <a:buNone/>
                      </a:pPr>
                      <a:r>
                        <a:rPr lang="zh-CN" altLang="en-US" sz="2400" spc="130">
                          <a:latin typeface="微软雅黑" panose="020B0503020204020204" charset="-122"/>
                          <a:ea typeface="微软雅黑" panose="020B0503020204020204" charset="-122"/>
                        </a:rPr>
                        <a:t>全面总结、专题总结等</a:t>
                      </a:r>
                      <a:endParaRPr lang="zh-CN" altLang="en-US" sz="2400" spc="130">
                        <a:latin typeface="微软雅黑" panose="020B0503020204020204" charset="-122"/>
                        <a:ea typeface="微软雅黑" panose="020B0503020204020204" charset="-122"/>
                      </a:endParaRPr>
                    </a:p>
                  </a:txBody>
                  <a:tcPr marL="215900" marR="215900" marT="133350" marB="133350" anchor="ctr" anchorCtr="1" horzOverflow="overflow">
                    <a:noFill/>
                  </a:tcPr>
                </a:tc>
              </a:tr>
            </a:tbl>
          </a:graphicData>
        </a:graphic>
      </p:graphicFrame>
      <p:sp>
        <p:nvSpPr>
          <p:cNvPr id="7" name="内容占位符 2"/>
          <p:cNvSpPr>
            <a:spLocks noGrp="1"/>
          </p:cNvSpPr>
          <p:nvPr>
            <p:custDataLst>
              <p:tags r:id="rId3"/>
            </p:custDataLst>
          </p:nvPr>
        </p:nvSpPr>
        <p:spPr>
          <a:xfrm>
            <a:off x="614680" y="878840"/>
            <a:ext cx="10330815" cy="154368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（一）总结的种类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686425" y="2240915"/>
            <a:ext cx="6505575" cy="461708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计划</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总结</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专题活动策划书</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述职报告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简报</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第六节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会议记录</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第七节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调查报告</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456555" y="2240915"/>
            <a:ext cx="5884545" cy="627380"/>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586105" y="11235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二、总结的种类与作用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95" name="圆角矩形 194"/>
          <p:cNvSpPr/>
          <p:nvPr>
            <p:custDataLst>
              <p:tags r:id="rId1"/>
            </p:custDataLst>
          </p:nvPr>
        </p:nvSpPr>
        <p:spPr>
          <a:xfrm>
            <a:off x="7588886" y="1547813"/>
            <a:ext cx="3696335" cy="180086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内容占位符 2"/>
          <p:cNvSpPr>
            <a:spLocks noGrp="1"/>
          </p:cNvSpPr>
          <p:nvPr>
            <p:custDataLst>
              <p:tags r:id="rId2"/>
            </p:custDataLst>
          </p:nvPr>
        </p:nvSpPr>
        <p:spPr>
          <a:xfrm>
            <a:off x="929005" y="1166495"/>
            <a:ext cx="10330815" cy="154368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（二）总结的</a:t>
            </a:r>
            <a:r>
              <a:rPr lang="zh-CN" sz="2800" b="1">
                <a:solidFill>
                  <a:schemeClr val="dk1"/>
                </a:solidFill>
                <a:latin typeface="微软雅黑" panose="020B0503020204020204" charset="-122"/>
                <a:ea typeface="微软雅黑" panose="020B0503020204020204" charset="-122"/>
                <a:cs typeface="微软雅黑" panose="020B0503020204020204" charset="-122"/>
              </a:rPr>
              <a:t>作用</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图形 17"/>
          <p:cNvSpPr/>
          <p:nvPr>
            <p:custDataLst>
              <p:tags r:id="rId3"/>
            </p:custDataLst>
          </p:nvPr>
        </p:nvSpPr>
        <p:spPr>
          <a:xfrm>
            <a:off x="6157913" y="4638358"/>
            <a:ext cx="1568945" cy="144207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7" name="图形 17"/>
          <p:cNvSpPr/>
          <p:nvPr>
            <p:custDataLst>
              <p:tags r:id="rId4"/>
            </p:custDataLst>
          </p:nvPr>
        </p:nvSpPr>
        <p:spPr>
          <a:xfrm>
            <a:off x="4487863" y="5556568"/>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9" name="图形 17"/>
          <p:cNvSpPr/>
          <p:nvPr>
            <p:custDataLst>
              <p:tags r:id="rId5"/>
            </p:custDataLst>
          </p:nvPr>
        </p:nvSpPr>
        <p:spPr>
          <a:xfrm>
            <a:off x="8143558" y="4633278"/>
            <a:ext cx="1180943" cy="108544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3" name="图形 17"/>
          <p:cNvSpPr/>
          <p:nvPr>
            <p:custDataLst>
              <p:tags r:id="rId6"/>
            </p:custDataLst>
          </p:nvPr>
        </p:nvSpPr>
        <p:spPr>
          <a:xfrm>
            <a:off x="3881438" y="2660333"/>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0" name="图形 17"/>
          <p:cNvSpPr/>
          <p:nvPr>
            <p:custDataLst>
              <p:tags r:id="rId7"/>
            </p:custDataLst>
          </p:nvPr>
        </p:nvSpPr>
        <p:spPr>
          <a:xfrm>
            <a:off x="7511098" y="1721803"/>
            <a:ext cx="1537335" cy="137414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2" name="图形 17"/>
          <p:cNvSpPr/>
          <p:nvPr>
            <p:custDataLst>
              <p:tags r:id="rId8"/>
            </p:custDataLst>
          </p:nvPr>
        </p:nvSpPr>
        <p:spPr>
          <a:xfrm>
            <a:off x="10126663" y="6199188"/>
            <a:ext cx="605790" cy="55816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4" name="图形 14"/>
          <p:cNvSpPr/>
          <p:nvPr>
            <p:custDataLst>
              <p:tags r:id="rId9"/>
            </p:custDataLst>
          </p:nvPr>
        </p:nvSpPr>
        <p:spPr>
          <a:xfrm>
            <a:off x="1073467" y="2188528"/>
            <a:ext cx="1698981" cy="1528605"/>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7" name="图形 17"/>
          <p:cNvSpPr>
            <a:spLocks noChangeAspect="1"/>
          </p:cNvSpPr>
          <p:nvPr>
            <p:custDataLst>
              <p:tags r:id="rId10"/>
            </p:custDataLst>
          </p:nvPr>
        </p:nvSpPr>
        <p:spPr>
          <a:xfrm>
            <a:off x="7313613" y="3805238"/>
            <a:ext cx="3194630" cy="295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solidFill>
                <a:schemeClr val="tx1"/>
              </a:solidFill>
            </a:endParaRPr>
          </a:p>
        </p:txBody>
      </p:sp>
      <p:sp>
        <p:nvSpPr>
          <p:cNvPr id="50" name="图形 17"/>
          <p:cNvSpPr/>
          <p:nvPr>
            <p:custDataLst>
              <p:tags r:id="rId11"/>
            </p:custDataLst>
          </p:nvPr>
        </p:nvSpPr>
        <p:spPr>
          <a:xfrm>
            <a:off x="10750868" y="5300663"/>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1" name="图形 17"/>
          <p:cNvSpPr/>
          <p:nvPr>
            <p:custDataLst>
              <p:tags r:id="rId12"/>
            </p:custDataLst>
          </p:nvPr>
        </p:nvSpPr>
        <p:spPr>
          <a:xfrm>
            <a:off x="9772968" y="2300923"/>
            <a:ext cx="1568945" cy="144207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2" name="图形 17"/>
          <p:cNvSpPr/>
          <p:nvPr>
            <p:custDataLst>
              <p:tags r:id="rId13"/>
            </p:custDataLst>
          </p:nvPr>
        </p:nvSpPr>
        <p:spPr>
          <a:xfrm>
            <a:off x="10940733" y="2131378"/>
            <a:ext cx="743288" cy="68318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solidFill>
                <a:schemeClr val="tx1"/>
              </a:solidFill>
            </a:endParaRPr>
          </a:p>
        </p:txBody>
      </p:sp>
      <p:sp>
        <p:nvSpPr>
          <p:cNvPr id="54" name="图形 17"/>
          <p:cNvSpPr/>
          <p:nvPr>
            <p:custDataLst>
              <p:tags r:id="rId14"/>
            </p:custDataLst>
          </p:nvPr>
        </p:nvSpPr>
        <p:spPr>
          <a:xfrm>
            <a:off x="4826953" y="4117658"/>
            <a:ext cx="1056640" cy="97155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5" name="图形 17"/>
          <p:cNvSpPr/>
          <p:nvPr>
            <p:custDataLst>
              <p:tags r:id="rId15"/>
            </p:custDataLst>
          </p:nvPr>
        </p:nvSpPr>
        <p:spPr>
          <a:xfrm>
            <a:off x="1764348" y="4564063"/>
            <a:ext cx="1632792" cy="150075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6" name="图形 17"/>
          <p:cNvSpPr>
            <a:spLocks noChangeAspect="1"/>
          </p:cNvSpPr>
          <p:nvPr>
            <p:custDataLst>
              <p:tags r:id="rId16"/>
            </p:custDataLst>
          </p:nvPr>
        </p:nvSpPr>
        <p:spPr>
          <a:xfrm>
            <a:off x="2391727" y="3090863"/>
            <a:ext cx="2859211" cy="2628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p>
            <a:endParaRPr lang="zh-CN" altLang="en-US">
              <a:solidFill>
                <a:schemeClr val="tx1"/>
              </a:solidFill>
            </a:endParaRPr>
          </a:p>
        </p:txBody>
      </p:sp>
      <p:sp>
        <p:nvSpPr>
          <p:cNvPr id="59" name="图形 17"/>
          <p:cNvSpPr>
            <a:spLocks noChangeAspect="1"/>
          </p:cNvSpPr>
          <p:nvPr>
            <p:custDataLst>
              <p:tags r:id="rId17"/>
            </p:custDataLst>
          </p:nvPr>
        </p:nvSpPr>
        <p:spPr>
          <a:xfrm>
            <a:off x="7482523" y="3985578"/>
            <a:ext cx="2864645" cy="259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2" name="图片 3" descr="拼图"/>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rot="16200000">
            <a:off x="3533458" y="3756343"/>
            <a:ext cx="576000" cy="576000"/>
          </a:xfrm>
          <a:prstGeom prst="rect">
            <a:avLst/>
          </a:prstGeom>
        </p:spPr>
      </p:pic>
      <p:sp>
        <p:nvSpPr>
          <p:cNvPr id="66" name="标题"/>
          <p:cNvSpPr txBox="1"/>
          <p:nvPr>
            <p:custDataLst>
              <p:tags r:id="rId21"/>
            </p:custDataLst>
          </p:nvPr>
        </p:nvSpPr>
        <p:spPr>
          <a:xfrm>
            <a:off x="2835593" y="4426903"/>
            <a:ext cx="1971675" cy="936000"/>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mn-ea"/>
              </a:rPr>
              <a:t>总结经验</a:t>
            </a:r>
            <a:endParaRPr lang="zh-CN" altLang="en-US" sz="2800" b="1" spc="300" dirty="0">
              <a:solidFill>
                <a:srgbClr val="FFFFFF"/>
              </a:solidFill>
              <a:latin typeface="+mn-ea"/>
            </a:endParaRPr>
          </a:p>
          <a:p>
            <a:pPr algn="ctr"/>
            <a:r>
              <a:rPr lang="zh-CN" altLang="en-US" sz="2800" b="1" spc="300" dirty="0">
                <a:solidFill>
                  <a:srgbClr val="FFFFFF"/>
                </a:solidFill>
                <a:latin typeface="+mn-ea"/>
              </a:rPr>
              <a:t>发扬优点</a:t>
            </a:r>
            <a:endParaRPr lang="zh-CN" altLang="en-US" sz="2800" b="1" spc="300" dirty="0">
              <a:solidFill>
                <a:srgbClr val="FFFFFF"/>
              </a:solidFill>
              <a:latin typeface="+mn-ea"/>
            </a:endParaRPr>
          </a:p>
        </p:txBody>
      </p:sp>
      <p:sp>
        <p:nvSpPr>
          <p:cNvPr id="69" name="标题"/>
          <p:cNvSpPr txBox="1"/>
          <p:nvPr>
            <p:custDataLst>
              <p:tags r:id="rId22"/>
            </p:custDataLst>
          </p:nvPr>
        </p:nvSpPr>
        <p:spPr>
          <a:xfrm>
            <a:off x="7811453" y="5214303"/>
            <a:ext cx="2206625" cy="936000"/>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mn-ea"/>
                <a:sym typeface="+mn-ea"/>
              </a:rPr>
              <a:t>互通信息</a:t>
            </a:r>
            <a:endParaRPr lang="zh-CN" altLang="en-US" sz="2800" b="1" spc="300" dirty="0">
              <a:solidFill>
                <a:srgbClr val="FFFFFF"/>
              </a:solidFill>
              <a:latin typeface="+mn-ea"/>
              <a:sym typeface="+mn-ea"/>
            </a:endParaRPr>
          </a:p>
          <a:p>
            <a:pPr algn="ctr"/>
            <a:r>
              <a:rPr lang="zh-CN" altLang="en-US" sz="2800" b="1" spc="300" dirty="0">
                <a:solidFill>
                  <a:srgbClr val="FFFFFF"/>
                </a:solidFill>
                <a:latin typeface="+mn-ea"/>
                <a:sym typeface="+mn-ea"/>
              </a:rPr>
              <a:t>共同提高</a:t>
            </a:r>
            <a:endParaRPr lang="zh-CN" altLang="en-US" sz="2800" b="1" spc="300" dirty="0">
              <a:solidFill>
                <a:srgbClr val="FFFFFF"/>
              </a:solidFill>
              <a:latin typeface="+mn-ea"/>
              <a:sym typeface="+mn-ea"/>
            </a:endParaRPr>
          </a:p>
        </p:txBody>
      </p:sp>
      <p:sp>
        <p:nvSpPr>
          <p:cNvPr id="57" name="图形 17"/>
          <p:cNvSpPr>
            <a:spLocks noChangeAspect="1"/>
          </p:cNvSpPr>
          <p:nvPr>
            <p:custDataLst>
              <p:tags r:id="rId23"/>
            </p:custDataLst>
          </p:nvPr>
        </p:nvSpPr>
        <p:spPr>
          <a:xfrm>
            <a:off x="5063808" y="1729423"/>
            <a:ext cx="2784887" cy="2520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alpha val="100000"/>
                </a:schemeClr>
              </a:gs>
              <a:gs pos="50000">
                <a:schemeClr val="accent2">
                  <a:lumMod val="90000"/>
                  <a:lumOff val="10000"/>
                  <a:alpha val="100000"/>
                </a:schemeClr>
              </a:gs>
              <a:gs pos="100000">
                <a:schemeClr val="accent2">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3" name="图片 8" descr="设置"/>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240463" y="2292033"/>
            <a:ext cx="431800" cy="431800"/>
          </a:xfrm>
          <a:prstGeom prst="rect">
            <a:avLst/>
          </a:prstGeom>
        </p:spPr>
      </p:pic>
      <p:sp>
        <p:nvSpPr>
          <p:cNvPr id="67" name="标题"/>
          <p:cNvSpPr txBox="1"/>
          <p:nvPr>
            <p:custDataLst>
              <p:tags r:id="rId27"/>
            </p:custDataLst>
          </p:nvPr>
        </p:nvSpPr>
        <p:spPr>
          <a:xfrm>
            <a:off x="5403533" y="2939098"/>
            <a:ext cx="2105660" cy="936000"/>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mn-ea"/>
              </a:rPr>
              <a:t>反思过去</a:t>
            </a:r>
            <a:endParaRPr lang="zh-CN" altLang="en-US" sz="2800" b="1" spc="300" dirty="0">
              <a:solidFill>
                <a:srgbClr val="FFFFFF"/>
              </a:solidFill>
              <a:latin typeface="+mn-ea"/>
            </a:endParaRPr>
          </a:p>
          <a:p>
            <a:pPr algn="ctr"/>
            <a:r>
              <a:rPr lang="zh-CN" altLang="en-US" sz="2800" b="1" spc="300" dirty="0">
                <a:solidFill>
                  <a:srgbClr val="FFFFFF"/>
                </a:solidFill>
                <a:latin typeface="+mn-ea"/>
              </a:rPr>
              <a:t>展望未来</a:t>
            </a:r>
            <a:endParaRPr lang="zh-CN" altLang="en-US" sz="2800" b="1" spc="300" dirty="0">
              <a:solidFill>
                <a:srgbClr val="FFFFFF"/>
              </a:solidFill>
              <a:latin typeface="+mn-ea"/>
            </a:endParaRPr>
          </a:p>
        </p:txBody>
      </p:sp>
      <p:sp>
        <p:nvSpPr>
          <p:cNvPr id="8" name="图形 17"/>
          <p:cNvSpPr>
            <a:spLocks noChangeAspect="1"/>
          </p:cNvSpPr>
          <p:nvPr>
            <p:custDataLst>
              <p:tags r:id="rId28"/>
            </p:custDataLst>
          </p:nvPr>
        </p:nvSpPr>
        <p:spPr>
          <a:xfrm>
            <a:off x="4924743" y="1590993"/>
            <a:ext cx="3062763" cy="277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pPr lvl="0" algn="l">
              <a:buClrTx/>
              <a:buSzTx/>
              <a:buFontTx/>
            </a:pPr>
            <a:endParaRPr lang="zh-CN" altLang="en-US">
              <a:solidFill>
                <a:schemeClr val="tx1"/>
              </a:solidFill>
              <a:sym typeface="+mn-ea"/>
            </a:endParaRPr>
          </a:p>
        </p:txBody>
      </p:sp>
      <p:sp>
        <p:nvSpPr>
          <p:cNvPr id="14" name="图形 17"/>
          <p:cNvSpPr/>
          <p:nvPr>
            <p:custDataLst>
              <p:tags r:id="rId29"/>
            </p:custDataLst>
          </p:nvPr>
        </p:nvSpPr>
        <p:spPr>
          <a:xfrm>
            <a:off x="8749348" y="2927033"/>
            <a:ext cx="845820" cy="77787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pic>
        <p:nvPicPr>
          <p:cNvPr id="73" name="图片 42" descr="作业批改"/>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698548" y="4564063"/>
            <a:ext cx="432000" cy="432000"/>
          </a:xfrm>
          <a:prstGeom prst="rect">
            <a:avLst/>
          </a:prstGeom>
        </p:spPr>
      </p:pic>
    </p:spTree>
    <p:custDataLst>
      <p:tags r:id="rId33"/>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6823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三、总结的文体结构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nvSpPr>
        <p:spPr>
          <a:xfrm>
            <a:off x="685800" y="1085215"/>
            <a:ext cx="8007985" cy="534035"/>
          </a:xfrm>
          <a:prstGeom prst="rect">
            <a:avLst/>
          </a:prstGeom>
          <a:noFill/>
        </p:spPr>
        <p:txBody>
          <a:bodyPr wrap="square">
            <a:spAutoFit/>
          </a:bodyPr>
          <a:p>
            <a:pPr algn="just">
              <a:lnSpc>
                <a:spcPct val="120000"/>
              </a:lnSpc>
            </a:pPr>
            <a:r>
              <a:rPr lang="zh-CN" altLang="zh-CN" sz="2400" kern="100" dirty="0">
                <a:effectLst/>
                <a:latin typeface="微软雅黑" panose="020B0503020204020204" charset="-122"/>
                <a:ea typeface="微软雅黑" panose="020B0503020204020204" charset="-122"/>
              </a:rPr>
              <a:t>总结一般由标题、正文和落款</a:t>
            </a:r>
            <a:r>
              <a:rPr lang="en-US" altLang="zh-CN" sz="2400" kern="100" dirty="0">
                <a:effectLst/>
                <a:latin typeface="微软雅黑" panose="020B0503020204020204" charset="-122"/>
                <a:ea typeface="微软雅黑" panose="020B0503020204020204" charset="-122"/>
              </a:rPr>
              <a:t>3</a:t>
            </a:r>
            <a:r>
              <a:rPr lang="zh-CN" altLang="zh-CN" sz="2400" kern="100" dirty="0">
                <a:effectLst/>
                <a:latin typeface="微软雅黑" panose="020B0503020204020204" charset="-122"/>
                <a:ea typeface="微软雅黑" panose="020B0503020204020204" charset="-122"/>
              </a:rPr>
              <a:t>个部分构成。</a:t>
            </a:r>
            <a:endParaRPr lang="zh-CN" altLang="zh-CN" sz="2400" kern="100" dirty="0">
              <a:effectLst/>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1355725" y="1882140"/>
            <a:ext cx="3185795"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en-US" altLang="zh-CN" sz="2400" b="1" kern="0" spc="0" dirty="0">
                <a:ln>
                  <a:noFill/>
                  <a:prstDash val="sysDot"/>
                </a:ln>
                <a:solidFill>
                  <a:srgbClr val="00B0F0"/>
                </a:solidFill>
                <a:latin typeface="微软雅黑" panose="020B0503020204020204" charset="-122"/>
                <a:ea typeface="微软雅黑" panose="020B0503020204020204" charset="-122"/>
                <a:sym typeface="+mn-ea"/>
              </a:rPr>
              <a:t>1.</a:t>
            </a:r>
            <a:r>
              <a:rPr lang="zh-CN" altLang="en-US" sz="2400" b="1" kern="0" spc="0" dirty="0">
                <a:ln>
                  <a:noFill/>
                  <a:prstDash val="sysDot"/>
                </a:ln>
                <a:solidFill>
                  <a:srgbClr val="00B0F0"/>
                </a:solidFill>
                <a:latin typeface="微软雅黑" panose="020B0503020204020204" charset="-122"/>
                <a:ea typeface="微软雅黑" panose="020B0503020204020204" charset="-122"/>
                <a:sym typeface="+mn-ea"/>
              </a:rPr>
              <a:t>标题</a:t>
            </a:r>
            <a:endParaRPr lang="zh-CN" altLang="en-US" sz="2400" b="1" kern="0" spc="0" dirty="0">
              <a:ln>
                <a:noFill/>
                <a:prstDash val="sysDot"/>
              </a:ln>
              <a:solidFill>
                <a:srgbClr val="00B0F0"/>
              </a:solidFill>
              <a:latin typeface="微软雅黑" panose="020B0503020204020204" charset="-122"/>
              <a:ea typeface="微软雅黑" panose="020B0503020204020204" charset="-122"/>
              <a:sym typeface="+mn-ea"/>
            </a:endParaRPr>
          </a:p>
        </p:txBody>
      </p:sp>
      <p:sp>
        <p:nvSpPr>
          <p:cNvPr id="34" name="图形 19"/>
          <p:cNvSpPr/>
          <p:nvPr>
            <p:custDataLst>
              <p:tags r:id="rId3"/>
            </p:custDataLst>
          </p:nvPr>
        </p:nvSpPr>
        <p:spPr>
          <a:xfrm>
            <a:off x="4997768" y="2903538"/>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2">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9" name="图形 19"/>
          <p:cNvSpPr/>
          <p:nvPr>
            <p:custDataLst>
              <p:tags r:id="rId4"/>
            </p:custDataLst>
          </p:nvPr>
        </p:nvSpPr>
        <p:spPr>
          <a:xfrm>
            <a:off x="7931468" y="2903538"/>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 name="图形 19"/>
          <p:cNvSpPr/>
          <p:nvPr>
            <p:custDataLst>
              <p:tags r:id="rId5"/>
            </p:custDataLst>
          </p:nvPr>
        </p:nvSpPr>
        <p:spPr>
          <a:xfrm>
            <a:off x="2063433" y="2903538"/>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grpSp>
        <p:nvGrpSpPr>
          <p:cNvPr id="51" name="组合 50"/>
          <p:cNvGrpSpPr/>
          <p:nvPr/>
        </p:nvGrpSpPr>
        <p:grpSpPr>
          <a:xfrm>
            <a:off x="1938021" y="2712085"/>
            <a:ext cx="8068945" cy="3889493"/>
            <a:chOff x="1092" y="2683"/>
            <a:chExt cx="17015" cy="9273"/>
          </a:xfrm>
        </p:grpSpPr>
        <p:sp>
          <p:nvSpPr>
            <p:cNvPr id="29" name="MG-缺角矩形 6"/>
            <p:cNvSpPr/>
            <p:nvPr>
              <p:custDataLst>
                <p:tags r:id="rId6"/>
              </p:custDataLst>
            </p:nvPr>
          </p:nvSpPr>
          <p:spPr>
            <a:xfrm>
              <a:off x="1092" y="8139"/>
              <a:ext cx="17010" cy="2324"/>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MG-缺角矩形 7"/>
            <p:cNvSpPr/>
            <p:nvPr>
              <p:custDataLst>
                <p:tags r:id="rId7"/>
              </p:custDataLst>
            </p:nvPr>
          </p:nvSpPr>
          <p:spPr>
            <a:xfrm>
              <a:off x="1241" y="8263"/>
              <a:ext cx="16711" cy="3449"/>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31" name="MG-直接连接符 8"/>
            <p:cNvCxnSpPr/>
            <p:nvPr>
              <p:custDataLst>
                <p:tags r:id="rId8"/>
              </p:custDataLst>
            </p:nvPr>
          </p:nvCxnSpPr>
          <p:spPr>
            <a:xfrm>
              <a:off x="5503" y="8661"/>
              <a:ext cx="0" cy="1281"/>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9"/>
              </p:custDataLst>
            </p:nvPr>
          </p:nvSpPr>
          <p:spPr>
            <a:xfrm>
              <a:off x="6028" y="8301"/>
              <a:ext cx="11925" cy="3655"/>
            </a:xfrm>
            <a:prstGeom prst="rect">
              <a:avLst/>
            </a:prstGeom>
            <a:noFill/>
          </p:spPr>
          <p:txBody>
            <a:bodyPr wrap="square" lIns="0" tIns="0" rIns="0" bIns="0" rtlCol="0" anchor="ctr" anchorCtr="0">
              <a:noAutofit/>
            </a:bodyPr>
            <a:p>
              <a:pPr marL="0" indent="0">
                <a:lnSpc>
                  <a:spcPct val="150000"/>
                </a:lnSpc>
                <a:buNone/>
              </a:pPr>
              <a:r>
                <a:rPr lang="zh-CN" altLang="en-US" sz="1800" u="sng"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一般由正题+副题组成。</a:t>
              </a:r>
              <a:endParaRPr lang="zh-CN" altLang="en-US" sz="1800" u="sng"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如《</a:t>
              </a:r>
              <a:r>
                <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蹄疾步稳 精准发力 深化财政“放管服”改革</a:t>
              </a:r>
              <a:endPar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a:p>
              <a:pPr marL="0" indent="0" algn="l">
                <a:lnSpc>
                  <a:spcPct val="150000"/>
                </a:lnSpc>
                <a:buNone/>
              </a:pPr>
              <a:r>
                <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——财政部2019年“放管服“改革工作总结》</a:t>
              </a:r>
              <a:endPar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algn="just">
                <a:lnSpc>
                  <a:spcPct val="140000"/>
                </a:lnSpc>
                <a:spcBef>
                  <a:spcPct val="0"/>
                </a:spcBef>
                <a:spcAft>
                  <a:spcPct val="0"/>
                </a:spcAft>
              </a:pPr>
              <a:endPar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 name="矩形 35"/>
            <p:cNvSpPr/>
            <p:nvPr>
              <p:custDataLst>
                <p:tags r:id="rId10"/>
              </p:custDataLst>
            </p:nvPr>
          </p:nvSpPr>
          <p:spPr>
            <a:xfrm>
              <a:off x="1487" y="8585"/>
              <a:ext cx="3758" cy="143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alpha val="100000"/>
                        </a:schemeClr>
                      </a:gs>
                    </a:gsLst>
                    <a:lin ang="4800000" scaled="0"/>
                  </a:gradFill>
                  <a:latin typeface="+mn-ea"/>
                  <a:cs typeface="+mn-ea"/>
                </a:rPr>
                <a:t>双行标题</a:t>
              </a:r>
              <a:endParaRPr lang="zh-CN" altLang="en-US" sz="2600" b="1">
                <a:gradFill>
                  <a:gsLst>
                    <a:gs pos="5000">
                      <a:schemeClr val="accent1">
                        <a:alpha val="60000"/>
                      </a:schemeClr>
                    </a:gs>
                    <a:gs pos="100000">
                      <a:schemeClr val="accent1">
                        <a:alpha val="100000"/>
                      </a:schemeClr>
                    </a:gs>
                  </a:gsLst>
                  <a:lin ang="4800000" scaled="0"/>
                </a:gradFill>
                <a:latin typeface="+mn-ea"/>
                <a:cs typeface="+mn-ea"/>
              </a:endParaRPr>
            </a:p>
          </p:txBody>
        </p:sp>
        <p:sp>
          <p:nvSpPr>
            <p:cNvPr id="41" name="MG-缺角矩形 6"/>
            <p:cNvSpPr/>
            <p:nvPr>
              <p:custDataLst>
                <p:tags r:id="rId11"/>
              </p:custDataLst>
            </p:nvPr>
          </p:nvSpPr>
          <p:spPr>
            <a:xfrm>
              <a:off x="1097" y="2683"/>
              <a:ext cx="17010" cy="2324"/>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MG-缺角矩形 7"/>
            <p:cNvSpPr/>
            <p:nvPr>
              <p:custDataLst>
                <p:tags r:id="rId12"/>
              </p:custDataLst>
            </p:nvPr>
          </p:nvSpPr>
          <p:spPr>
            <a:xfrm>
              <a:off x="1246" y="2808"/>
              <a:ext cx="16711" cy="2074"/>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43" name="MG-直接连接符 8"/>
            <p:cNvCxnSpPr/>
            <p:nvPr>
              <p:custDataLst>
                <p:tags r:id="rId13"/>
              </p:custDataLst>
            </p:nvPr>
          </p:nvCxnSpPr>
          <p:spPr>
            <a:xfrm>
              <a:off x="5508" y="3204"/>
              <a:ext cx="0" cy="1281"/>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44" name="矩形 43"/>
            <p:cNvSpPr/>
            <p:nvPr>
              <p:custDataLst>
                <p:tags r:id="rId14"/>
              </p:custDataLst>
            </p:nvPr>
          </p:nvSpPr>
          <p:spPr>
            <a:xfrm>
              <a:off x="6032" y="3052"/>
              <a:ext cx="11462" cy="143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u="sng"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单位名称、时间、内容、文种</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适用于平时的总结。如</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武汉光谷职业学院</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2023</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年度工作总结</a:t>
              </a:r>
              <a:r>
                <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endParaRPr lang="en-US" altLang="zh-CN"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5" name="矩形 44"/>
            <p:cNvSpPr/>
            <p:nvPr>
              <p:custDataLst>
                <p:tags r:id="rId15"/>
              </p:custDataLst>
            </p:nvPr>
          </p:nvSpPr>
          <p:spPr>
            <a:xfrm>
              <a:off x="1492" y="3129"/>
              <a:ext cx="3758" cy="143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alpha val="100000"/>
                        </a:schemeClr>
                      </a:gs>
                    </a:gsLst>
                    <a:lin ang="4800000" scaled="0"/>
                  </a:gradFill>
                  <a:latin typeface="+mn-ea"/>
                  <a:cs typeface="+mn-ea"/>
                </a:rPr>
                <a:t>文件式标题</a:t>
              </a:r>
              <a:endParaRPr lang="zh-CN" altLang="en-US" sz="2600" b="1">
                <a:gradFill>
                  <a:gsLst>
                    <a:gs pos="5000">
                      <a:schemeClr val="accent1">
                        <a:alpha val="60000"/>
                      </a:schemeClr>
                    </a:gs>
                    <a:gs pos="100000">
                      <a:schemeClr val="accent1">
                        <a:alpha val="100000"/>
                      </a:schemeClr>
                    </a:gs>
                  </a:gsLst>
                  <a:lin ang="4800000" scaled="0"/>
                </a:gradFill>
                <a:latin typeface="+mn-ea"/>
                <a:cs typeface="+mn-ea"/>
              </a:endParaRPr>
            </a:p>
          </p:txBody>
        </p:sp>
        <p:sp>
          <p:nvSpPr>
            <p:cNvPr id="46" name="MG-缺角矩形 6"/>
            <p:cNvSpPr/>
            <p:nvPr>
              <p:custDataLst>
                <p:tags r:id="rId16"/>
              </p:custDataLst>
            </p:nvPr>
          </p:nvSpPr>
          <p:spPr>
            <a:xfrm>
              <a:off x="1092" y="5398"/>
              <a:ext cx="17010" cy="2324"/>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7" name="MG-缺角矩形 7"/>
            <p:cNvSpPr/>
            <p:nvPr>
              <p:custDataLst>
                <p:tags r:id="rId17"/>
              </p:custDataLst>
            </p:nvPr>
          </p:nvSpPr>
          <p:spPr>
            <a:xfrm>
              <a:off x="1241" y="5523"/>
              <a:ext cx="16711" cy="2074"/>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48" name="MG-直接连接符 8"/>
            <p:cNvCxnSpPr/>
            <p:nvPr>
              <p:custDataLst>
                <p:tags r:id="rId18"/>
              </p:custDataLst>
            </p:nvPr>
          </p:nvCxnSpPr>
          <p:spPr>
            <a:xfrm>
              <a:off x="5503" y="5920"/>
              <a:ext cx="0" cy="1281"/>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49" name="矩形 48"/>
            <p:cNvSpPr/>
            <p:nvPr>
              <p:custDataLst>
                <p:tags r:id="rId19"/>
              </p:custDataLst>
            </p:nvPr>
          </p:nvSpPr>
          <p:spPr>
            <a:xfrm>
              <a:off x="6027" y="5768"/>
              <a:ext cx="11462" cy="143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800" u="sng"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揭示文章主题、观点与内容等。</a:t>
              </a:r>
              <a:r>
                <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如《医德医风是为人民服务的具体表现》</a:t>
              </a:r>
              <a:endParaRPr lang="zh-CN" altLang="en-US" sz="18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50" name="矩形 49"/>
            <p:cNvSpPr/>
            <p:nvPr>
              <p:custDataLst>
                <p:tags r:id="rId20"/>
              </p:custDataLst>
            </p:nvPr>
          </p:nvSpPr>
          <p:spPr>
            <a:xfrm>
              <a:off x="1487" y="5844"/>
              <a:ext cx="3758" cy="143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2">
                          <a:alpha val="60000"/>
                        </a:schemeClr>
                      </a:gs>
                      <a:gs pos="100000">
                        <a:schemeClr val="accent2">
                          <a:alpha val="100000"/>
                        </a:schemeClr>
                      </a:gs>
                    </a:gsLst>
                    <a:lin ang="4800000" scaled="0"/>
                  </a:gradFill>
                  <a:latin typeface="+mn-ea"/>
                  <a:cs typeface="+mn-ea"/>
                </a:rPr>
                <a:t>文章式标题</a:t>
              </a:r>
              <a:endParaRPr lang="zh-CN" altLang="en-US" sz="2600" b="1">
                <a:gradFill>
                  <a:gsLst>
                    <a:gs pos="5000">
                      <a:schemeClr val="accent2">
                        <a:alpha val="60000"/>
                      </a:schemeClr>
                    </a:gs>
                    <a:gs pos="100000">
                      <a:schemeClr val="accent2">
                        <a:alpha val="100000"/>
                      </a:schemeClr>
                    </a:gs>
                  </a:gsLst>
                  <a:lin ang="4800000" scaled="0"/>
                </a:gradFill>
                <a:latin typeface="+mn-ea"/>
                <a:cs typeface="+mn-ea"/>
              </a:endParaRPr>
            </a:p>
          </p:txBody>
        </p:sp>
      </p:grpSp>
    </p:spTree>
    <p:custDataLst>
      <p:tags r:id="rId2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78460" y="332105"/>
            <a:ext cx="2405380" cy="497205"/>
          </a:xfrm>
          <a:prstGeom prst="rect">
            <a:avLst/>
          </a:prstGeom>
          <a:noFill/>
        </p:spPr>
        <p:txBody>
          <a:bodyPr wrap="square">
            <a:spAutoFit/>
          </a:bodyPr>
          <a:p>
            <a:pPr algn="just">
              <a:lnSpc>
                <a:spcPct val="110000"/>
              </a:lnSpc>
              <a:buClrTx/>
              <a:buSzTx/>
              <a:buFontTx/>
            </a:pPr>
            <a:r>
              <a:rPr lang="zh-CN" altLang="en-US" sz="2400" b="1" kern="0" dirty="0">
                <a:ln>
                  <a:noFill/>
                  <a:prstDash val="sysDot"/>
                </a:ln>
                <a:solidFill>
                  <a:srgbClr val="00B0F0"/>
                </a:solidFill>
                <a:latin typeface="微软雅黑" panose="020B0503020204020204" charset="-122"/>
                <a:ea typeface="微软雅黑" panose="020B0503020204020204" charset="-122"/>
              </a:rPr>
              <a:t>2．正文</a:t>
            </a:r>
            <a:endParaRPr lang="zh-CN" altLang="en-US" sz="2400" b="1" kern="0" spc="600" dirty="0">
              <a:ln>
                <a:noFill/>
                <a:prstDash val="sysDot"/>
              </a:ln>
              <a:solidFill>
                <a:srgbClr val="00B0F0"/>
              </a:solidFill>
              <a:effectLst/>
              <a:latin typeface="微软雅黑" panose="020B0503020204020204" charset="-122"/>
              <a:ea typeface="微软雅黑" panose="020B0503020204020204" charset="-122"/>
            </a:endParaRPr>
          </a:p>
        </p:txBody>
      </p:sp>
      <p:sp>
        <p:nvSpPr>
          <p:cNvPr id="16" name="PA-102265"/>
          <p:cNvSpPr/>
          <p:nvPr>
            <p:custDataLst>
              <p:tags r:id="rId1"/>
            </p:custDataLst>
          </p:nvPr>
        </p:nvSpPr>
        <p:spPr>
          <a:xfrm>
            <a:off x="860425" y="1072515"/>
            <a:ext cx="9883775" cy="941070"/>
          </a:xfrm>
          <a:prstGeom prst="rect">
            <a:avLst/>
          </a:prstGeom>
        </p:spPr>
        <p:txBody>
          <a:bodyPr wrap="square">
            <a:noAutofit/>
          </a:bodyPr>
          <a:p>
            <a:pPr indent="533400" algn="just">
              <a:lnSpc>
                <a:spcPct val="150000"/>
              </a:lnSpc>
            </a:pPr>
            <a:r>
              <a:rPr lang="zh-CN" altLang="en-US" sz="2400" kern="100" dirty="0">
                <a:solidFill>
                  <a:schemeClr val="tx1"/>
                </a:solidFill>
                <a:effectLst/>
                <a:latin typeface="微软雅黑" panose="020B0503020204020204" charset="-122"/>
                <a:ea typeface="微软雅黑" panose="020B0503020204020204" charset="-122"/>
              </a:rPr>
              <a:t>总结的正文可分为开头、主体、结尾三部分，各部分均有特定的内容。</a:t>
            </a:r>
            <a:endParaRPr lang="zh-CN" altLang="en-US" sz="2400" kern="100" dirty="0">
              <a:solidFill>
                <a:schemeClr val="tx1"/>
              </a:solidFill>
              <a:effectLst/>
              <a:latin typeface="微软雅黑" panose="020B0503020204020204" charset="-122"/>
              <a:ea typeface="微软雅黑" panose="020B0503020204020204" charset="-122"/>
            </a:endParaRPr>
          </a:p>
        </p:txBody>
      </p:sp>
      <p:sp>
        <p:nvSpPr>
          <p:cNvPr id="5" name="文本框 4"/>
          <p:cNvSpPr txBox="1"/>
          <p:nvPr/>
        </p:nvSpPr>
        <p:spPr>
          <a:xfrm>
            <a:off x="998220" y="1837055"/>
            <a:ext cx="9608820" cy="1769110"/>
          </a:xfrm>
          <a:prstGeom prst="rect">
            <a:avLst/>
          </a:prstGeom>
          <a:noFill/>
        </p:spPr>
        <p:txBody>
          <a:bodyPr wrap="square" rtlCol="0">
            <a:normAutofit/>
          </a:bodyPr>
          <a:p>
            <a:pPr algn="l">
              <a:lnSpc>
                <a:spcPct val="140000"/>
              </a:lnSpc>
            </a:pPr>
            <a:r>
              <a:rPr lang="zh-CN" altLang="en-US" sz="2400" b="1" kern="100" dirty="0">
                <a:effectLst/>
                <a:latin typeface="微软雅黑" panose="020B0503020204020204" charset="-122"/>
                <a:ea typeface="微软雅黑" panose="020B0503020204020204" charset="-122"/>
                <a:cs typeface="微软雅黑" panose="020B0503020204020204" charset="-122"/>
              </a:rPr>
              <a:t>（</a:t>
            </a:r>
            <a:r>
              <a:rPr lang="en-US" altLang="zh-CN" sz="2400" b="1" kern="100" dirty="0">
                <a:effectLst/>
                <a:latin typeface="微软雅黑" panose="020B0503020204020204" charset="-122"/>
                <a:ea typeface="微软雅黑" panose="020B0503020204020204" charset="-122"/>
                <a:cs typeface="微软雅黑" panose="020B0503020204020204" charset="-122"/>
              </a:rPr>
              <a:t>1</a:t>
            </a:r>
            <a:r>
              <a:rPr lang="zh-CN" altLang="en-US" sz="2400" b="1" kern="100" dirty="0">
                <a:effectLst/>
                <a:latin typeface="微软雅黑" panose="020B0503020204020204" charset="-122"/>
                <a:ea typeface="微软雅黑" panose="020B0503020204020204" charset="-122"/>
                <a:cs typeface="微软雅黑" panose="020B0503020204020204" charset="-122"/>
              </a:rPr>
              <a:t>）开头</a:t>
            </a:r>
            <a:endParaRPr lang="zh-CN" altLang="en-US" sz="2400" b="1"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40000"/>
              </a:lnSpc>
            </a:pPr>
            <a:r>
              <a:rPr lang="zh-CN" altLang="en-US" sz="2400" kern="100" dirty="0">
                <a:effectLst/>
                <a:latin typeface="微软雅黑" panose="020B0503020204020204" charset="-122"/>
                <a:ea typeface="微软雅黑" panose="020B0503020204020204" charset="-122"/>
              </a:rPr>
              <a:t>总结的开头一般开门见山、简明扼要地概括基本情况，包括时间、背景、指导思想、自我评价、总体收获等。如：</a:t>
            </a:r>
            <a:endParaRPr lang="zh-CN" altLang="en-US" sz="2400" kern="100" dirty="0">
              <a:effectLst/>
              <a:latin typeface="微软雅黑" panose="020B0503020204020204" charset="-122"/>
              <a:ea typeface="微软雅黑" panose="020B0503020204020204" charset="-122"/>
            </a:endParaRPr>
          </a:p>
        </p:txBody>
      </p:sp>
      <p:sp>
        <p:nvSpPr>
          <p:cNvPr id="6" name="文本框 5"/>
          <p:cNvSpPr txBox="1"/>
          <p:nvPr/>
        </p:nvSpPr>
        <p:spPr>
          <a:xfrm>
            <a:off x="1337310" y="3914140"/>
            <a:ext cx="9269730" cy="214376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R="0" defTabSz="914400" eaLnBrk="1" hangingPunct="1">
              <a:lnSpc>
                <a:spcPct val="150000"/>
              </a:lnSpc>
              <a:buClrTx/>
              <a:buSzTx/>
              <a:buFont typeface="Arial" panose="020B0604020202020204" pitchFamily="34" charset="0"/>
              <a:buNone/>
              <a:defRPr/>
            </a:pPr>
            <a:r>
              <a:rPr kumimoji="0" lang="en-US" altLang="zh-CN" sz="2400" kern="1200" cap="none" spc="0" normalizeH="0" baseline="0" noProof="0" dirty="0">
                <a:solidFill>
                  <a:srgbClr val="CC00FF"/>
                </a:solidFill>
                <a:latin typeface="黑体" panose="02010609060101010101" charset="-122"/>
                <a:ea typeface="黑体" panose="02010609060101010101" charset="-122"/>
                <a:cs typeface="+mn-cs"/>
              </a:rPr>
              <a:t>  </a:t>
            </a:r>
            <a:r>
              <a:rPr kumimoji="0" lang="en-US" altLang="zh-CN"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t> </a:t>
            </a:r>
            <a:r>
              <a:rPr kumimoji="0" lang="zh-CN" altLang="zh-CN"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t>20</a:t>
            </a:r>
            <a:r>
              <a:rPr kumimoji="0" 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t>24</a:t>
            </a: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t>年以来，我公司经过全体员工的共同努力，克服各种困难，顺利完成了全年的生产销售任务，经济效益大幅度增长，职工收入不断提高。在新的一年到来之际，我们对本年度的工作总结如下：</a:t>
            </a:r>
            <a:endPar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497205" y="278765"/>
            <a:ext cx="1388110"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zh-CN" sz="24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再如：</a:t>
            </a:r>
            <a:endParaRPr lang="zh-CN" sz="24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3074" name="Rectangle 3"/>
          <p:cNvSpPr>
            <a:spLocks noGrp="1" noChangeArrowheads="1"/>
          </p:cNvSpPr>
          <p:nvPr>
            <p:ph idx="1"/>
          </p:nvPr>
        </p:nvSpPr>
        <p:spPr>
          <a:xfrm>
            <a:off x="882015" y="1028700"/>
            <a:ext cx="10427970" cy="4801235"/>
          </a:xfrm>
          <a:ln>
            <a:solidFill>
              <a:schemeClr val="accent1"/>
            </a:solidFill>
          </a:ln>
        </p:spPr>
        <p:style>
          <a:lnRef idx="2">
            <a:schemeClr val="accent4"/>
          </a:lnRef>
          <a:fillRef idx="0">
            <a:srgbClr val="FFFFFF"/>
          </a:fillRef>
          <a:effectRef idx="0">
            <a:srgbClr val="FFFFFF"/>
          </a:effectRef>
          <a:fontRef idx="minor">
            <a:schemeClr val="tx1"/>
          </a:fontRef>
        </p:style>
        <p:txBody>
          <a:bodyPr vert="horz" wrap="square" lIns="91440" tIns="45720" rIns="91440" bIns="45720" numCol="1" anchor="t" anchorCtr="0" compatLnSpc="1">
            <a:normAutofit fontScale="70000"/>
          </a:bodyPr>
          <a:p>
            <a:pPr marL="365760" marR="0" lvl="0" indent="-255905" algn="ctr" defTabSz="914400" rtl="0" eaLnBrk="1" fontAlgn="auto" latinLnBrk="0" hangingPunct="1">
              <a:lnSpc>
                <a:spcPct val="170000"/>
              </a:lnSpc>
              <a:spcBef>
                <a:spcPts val="400"/>
              </a:spcBef>
              <a:spcAft>
                <a:spcPts val="0"/>
              </a:spcAft>
              <a:buClr>
                <a:schemeClr val="accent1"/>
              </a:buClr>
              <a:buSzPct val="68000"/>
              <a:buFont typeface="Wingdings 3" panose="05040102010807070707" pitchFamily="18" charset="2"/>
              <a:buNone/>
              <a:defRPr/>
            </a:pPr>
            <a:r>
              <a:rPr kumimoji="0" lang="en-US" altLang="zh-CN" sz="311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 </a:t>
            </a:r>
            <a:r>
              <a:rPr kumimoji="0" lang="zh-CN" altLang="en-US" sz="311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年家庭工作总结</a:t>
            </a:r>
            <a:endParaRPr kumimoji="0" lang="en-US" altLang="zh-CN" sz="311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65760" marR="0" lvl="0" indent="-255905" algn="l" defTabSz="914400" rtl="0" eaLnBrk="1" fontAlgn="auto" latinLnBrk="0" hangingPunct="1">
              <a:lnSpc>
                <a:spcPct val="160000"/>
              </a:lnSpc>
              <a:spcBef>
                <a:spcPts val="400"/>
              </a:spcBef>
              <a:spcAft>
                <a:spcPts val="0"/>
              </a:spcAft>
              <a:buClr>
                <a:schemeClr val="accent1"/>
              </a:buClr>
              <a:buSzPct val="68000"/>
              <a:buFont typeface="Wingdings 3" panose="05040102010807070707" pitchFamily="18" charset="2"/>
              <a:buNone/>
              <a:defRPr/>
            </a:pPr>
            <a:r>
              <a:rPr kumimoji="0" lang="zh-CN" altLang="en-US" sz="28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28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en-US" sz="3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过去的一年中，我在夫人的直接领导下，在岳父岳母的英明指导下，在大小姨子的集体关怀下，遵照夫人的指示，按照夫人的部署，兢兢业业、恪尽职守，摸爬滚打、积极进取，各项家庭工作均取得显著成效</a:t>
            </a:r>
            <a:r>
              <a:rPr kumimoji="0" lang="zh-CN" altLang="en-US"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。据统计，至去年底，咱家的银行存款、股票市值、固定资产三项指标分别比前年增长了</a:t>
            </a:r>
            <a:r>
              <a:rPr kumimoji="0" lang="en-US" altLang="zh-CN"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18</a:t>
            </a:r>
            <a:r>
              <a:rPr kumimoji="0" lang="zh-CN" altLang="en-US"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19</a:t>
            </a:r>
            <a:r>
              <a:rPr kumimoji="0" lang="zh-CN" altLang="en-US"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％。超额完成了去年初制定的“三项指标增幅要达到</a:t>
            </a:r>
            <a:r>
              <a:rPr kumimoji="0" lang="en-US" altLang="zh-CN"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3000" i="0"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％”的任务，同时咱家还被本胡同评为“五好家庭”，我被本楼道评为“最称职老公”，夫人则光荣当选“最幸福太太”，实现了物质文明、精神文明的双丰收。</a:t>
            </a:r>
            <a:r>
              <a:rPr kumimoji="0" lang="zh-CN" altLang="en-US" sz="3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现将本人一年来的工作情况总结如下</a:t>
            </a:r>
            <a:r>
              <a:rPr kumimoji="0" lang="en-US" altLang="zh-CN" sz="3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3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365760" marR="0" lvl="0" indent="-255905" algn="l" defTabSz="914400" rtl="0" eaLnBrk="1" fontAlgn="auto" latinLnBrk="0" hangingPunct="1">
              <a:lnSpc>
                <a:spcPct val="160000"/>
              </a:lnSpc>
              <a:spcBef>
                <a:spcPts val="400"/>
              </a:spcBef>
              <a:spcAft>
                <a:spcPts val="0"/>
              </a:spcAft>
              <a:buClr>
                <a:schemeClr val="accent1"/>
              </a:buClr>
              <a:buSzPct val="68000"/>
              <a:buFont typeface="Wingdings 3" panose="05040102010807070707" pitchFamily="18" charset="2"/>
              <a:buNone/>
              <a:defRPr/>
            </a:pPr>
            <a:r>
              <a:rPr kumimoji="0" lang="zh-CN" altLang="en-US" sz="2220" b="1" i="0" u="none" strike="noStrike" kern="1200" cap="none" spc="0" normalizeH="0" baseline="0" noProof="0" dirty="0">
                <a:ln>
                  <a:noFill/>
                </a:ln>
                <a:solidFill>
                  <a:schemeClr val="tx1"/>
                </a:solidFill>
                <a:effectLst/>
                <a:uLnTx/>
                <a:uFillTx/>
                <a:latin typeface="微软雅黑 Light" panose="020B0502040204020203" charset="-122"/>
                <a:ea typeface="微软雅黑 Light" panose="020B0502040204020203" charset="-122"/>
                <a:cs typeface="微软雅黑 Light" panose="020B0502040204020203" charset="-122"/>
              </a:rPr>
              <a:t>      </a:t>
            </a:r>
            <a:endParaRPr kumimoji="0" lang="en-US" altLang="zh-CN" sz="2220" b="1" i="0" u="none" strike="noStrike" kern="1200" cap="none" spc="0" normalizeH="0" baseline="0" noProof="0" dirty="0">
              <a:ln>
                <a:noFill/>
              </a:ln>
              <a:solidFill>
                <a:schemeClr val="tx1"/>
              </a:solidFill>
              <a:effectLst/>
              <a:uLnTx/>
              <a:uFillTx/>
              <a:latin typeface="微软雅黑 Light" panose="020B0502040204020203" charset="-122"/>
              <a:ea typeface="微软雅黑 Light" panose="020B0502040204020203" charset="-122"/>
              <a:cs typeface="微软雅黑 Light" panose="020B0502040204020203"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4">
                                            <p:bg/>
                                          </p:spTgt>
                                        </p:tgtEl>
                                        <p:attrNameLst>
                                          <p:attrName>style.visibility</p:attrName>
                                        </p:attrNameLst>
                                      </p:cBhvr>
                                      <p:to>
                                        <p:strVal val="visible"/>
                                      </p:to>
                                    </p:set>
                                    <p:animEffect transition="in" filter="blinds(horizontal)">
                                      <p:cBhvr>
                                        <p:cTn id="7" dur="500"/>
                                        <p:tgtEl>
                                          <p:spTgt spid="3074">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4">
                                            <p:txEl>
                                              <p:pRg st="0" end="0"/>
                                            </p:txEl>
                                          </p:spTgt>
                                        </p:tgtEl>
                                        <p:attrNameLst>
                                          <p:attrName>style.visibility</p:attrName>
                                        </p:attrNameLst>
                                      </p:cBhvr>
                                      <p:to>
                                        <p:strVal val="visible"/>
                                      </p:to>
                                    </p:set>
                                    <p:animEffect transition="in" filter="blinds(horizontal)">
                                      <p:cBhvr>
                                        <p:cTn id="12" dur="500"/>
                                        <p:tgtEl>
                                          <p:spTgt spid="307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4">
                                            <p:txEl>
                                              <p:pRg st="1" end="1"/>
                                            </p:txEl>
                                          </p:spTgt>
                                        </p:tgtEl>
                                        <p:attrNameLst>
                                          <p:attrName>style.visibility</p:attrName>
                                        </p:attrNameLst>
                                      </p:cBhvr>
                                      <p:to>
                                        <p:strVal val="visible"/>
                                      </p:to>
                                    </p:set>
                                    <p:animEffect transition="in" filter="blinds(horizontal)">
                                      <p:cBhvr>
                                        <p:cTn id="17" dur="500"/>
                                        <p:tgtEl>
                                          <p:spTgt spid="307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4">
                                            <p:txEl>
                                              <p:pRg st="2" end="2"/>
                                            </p:txEl>
                                          </p:spTgt>
                                        </p:tgtEl>
                                        <p:attrNameLst>
                                          <p:attrName>style.visibility</p:attrName>
                                        </p:attrNameLst>
                                      </p:cBhvr>
                                      <p:to>
                                        <p:strVal val="visible"/>
                                      </p:to>
                                    </p:set>
                                    <p:animEffect transition="in" filter="blinds(horizontal)">
                                      <p:cBhvr>
                                        <p:cTn id="22" dur="500"/>
                                        <p:tgtEl>
                                          <p:spTgt spid="30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build="p"/>
      <p:bldP spid="3074" grpId="1"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512060" y="1237615"/>
            <a:ext cx="8027035" cy="1464945"/>
          </a:xfrm>
          <a:prstGeom prst="rect">
            <a:avLst/>
          </a:prstGeom>
          <a:noFill/>
        </p:spPr>
        <p:txBody>
          <a:bodyPr wrap="square" rtlCol="0" anchor="t">
            <a:noAutofit/>
          </a:bodyPr>
          <a:p>
            <a:pPr marL="109855" indent="457200" fontAlgn="auto">
              <a:lnSpc>
                <a:spcPct val="150000"/>
              </a:lnSpc>
              <a:buNone/>
            </a:pPr>
            <a:r>
              <a:rPr lang="zh-CN" altLang="en-US" sz="2400" kern="100" dirty="0">
                <a:effectLst/>
                <a:latin typeface="微软雅黑" panose="020B0503020204020204" charset="-122"/>
                <a:ea typeface="微软雅黑" panose="020B0503020204020204" charset="-122"/>
                <a:cs typeface="江城圆体 400W" panose="020B0500000000000000" pitchFamily="34" charset="-122"/>
                <a:sym typeface="+mn-ea"/>
              </a:rPr>
              <a:t>主体主要写取得的成绩、存在的问题、经验教训。一般采用纵式结构、横式结构、纵横相结合式结构。</a:t>
            </a:r>
            <a:endParaRPr lang="zh-CN" altLang="en-US" sz="2400" kern="100" dirty="0">
              <a:effectLst/>
              <a:latin typeface="微软雅黑" panose="020B0503020204020204" charset="-122"/>
              <a:ea typeface="微软雅黑" panose="020B0503020204020204" charset="-122"/>
              <a:cs typeface="江城圆体 400W" panose="020B0500000000000000" pitchFamily="34" charset="-122"/>
              <a:sym typeface="+mn-ea"/>
            </a:endParaRPr>
          </a:p>
        </p:txBody>
      </p:sp>
      <p:sp>
        <p:nvSpPr>
          <p:cNvPr id="43" name="文本框 42"/>
          <p:cNvSpPr txBox="1"/>
          <p:nvPr/>
        </p:nvSpPr>
        <p:spPr>
          <a:xfrm>
            <a:off x="500380" y="543560"/>
            <a:ext cx="2630805" cy="607695"/>
          </a:xfrm>
          <a:prstGeom prst="rect">
            <a:avLst/>
          </a:prstGeom>
          <a:noFill/>
        </p:spPr>
        <p:txBody>
          <a:bodyPr wrap="square">
            <a:spAutoFit/>
          </a:bodyPr>
          <a:p>
            <a:pPr algn="l">
              <a:lnSpc>
                <a:spcPct val="140000"/>
              </a:lnSpc>
              <a:buClrTx/>
              <a:buSzTx/>
              <a:buFontTx/>
            </a:pPr>
            <a:r>
              <a:rPr lang="zh-CN" altLang="en-US" sz="2400" b="1" kern="100" dirty="0">
                <a:effectLst/>
                <a:latin typeface="微软雅黑" panose="020B0503020204020204" charset="-122"/>
                <a:ea typeface="微软雅黑" panose="020B0503020204020204" charset="-122"/>
                <a:cs typeface="微软雅黑" panose="020B0503020204020204" charset="-122"/>
              </a:rPr>
              <a:t>（2）主体</a:t>
            </a:r>
            <a:endParaRPr lang="zh-CN" altLang="en-US" sz="2400" b="1" kern="100" dirty="0">
              <a:effectLst/>
              <a:latin typeface="微软雅黑" panose="020B0503020204020204" charset="-122"/>
              <a:ea typeface="微软雅黑" panose="020B0503020204020204" charset="-122"/>
              <a:cs typeface="微软雅黑" panose="020B0503020204020204" charset="-122"/>
            </a:endParaRPr>
          </a:p>
        </p:txBody>
      </p:sp>
      <p:sp>
        <p:nvSpPr>
          <p:cNvPr id="16" name="任意多边形: 形状 15"/>
          <p:cNvSpPr/>
          <p:nvPr>
            <p:custDataLst>
              <p:tags r:id="rId1"/>
            </p:custDataLst>
          </p:nvPr>
        </p:nvSpPr>
        <p:spPr>
          <a:xfrm>
            <a:off x="1685290" y="278892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4" name="文本框 3"/>
          <p:cNvSpPr txBox="1"/>
          <p:nvPr>
            <p:custDataLst>
              <p:tags r:id="rId2"/>
            </p:custDataLst>
          </p:nvPr>
        </p:nvSpPr>
        <p:spPr>
          <a:xfrm>
            <a:off x="2277745" y="3597275"/>
            <a:ext cx="1701792" cy="337820"/>
          </a:xfrm>
          <a:prstGeom prst="rect">
            <a:avLst/>
          </a:prstGeom>
          <a:noFill/>
        </p:spPr>
        <p:txBody>
          <a:bodyPr wrap="square" lIns="0" tIns="0" rIns="0" bIns="0" rtlCol="0">
            <a:noAutofit/>
          </a:bodyPr>
          <a:lstStyle/>
          <a:p>
            <a:pPr algn="l"/>
            <a:r>
              <a:rPr lang="zh-CN" altLang="en-US" sz="2000" b="1" dirty="0">
                <a:solidFill>
                  <a:srgbClr val="FFFFFF"/>
                </a:solidFill>
              </a:rPr>
              <a:t>纵式结构</a:t>
            </a:r>
            <a:endParaRPr lang="zh-CN" altLang="en-US" sz="2000" b="1" dirty="0">
              <a:solidFill>
                <a:srgbClr val="FFFFFF"/>
              </a:solidFill>
            </a:endParaRPr>
          </a:p>
        </p:txBody>
      </p:sp>
      <p:sp>
        <p:nvSpPr>
          <p:cNvPr id="19" name="任意多边形: 形状 15"/>
          <p:cNvSpPr/>
          <p:nvPr>
            <p:custDataLst>
              <p:tags r:id="rId3"/>
            </p:custDataLst>
          </p:nvPr>
        </p:nvSpPr>
        <p:spPr>
          <a:xfrm>
            <a:off x="4844415" y="278892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2">
                  <a:alpha val="100000"/>
                </a:schemeClr>
              </a:gs>
              <a:gs pos="0">
                <a:schemeClr val="accent2">
                  <a:lumMod val="60000"/>
                  <a:lumOff val="40000"/>
                  <a:alpha val="100000"/>
                </a:schemeClr>
              </a:gs>
            </a:gsLst>
            <a:lin ang="108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accent2"/>
              </a:solidFill>
              <a:sym typeface="+mn-ea"/>
            </a:endParaRPr>
          </a:p>
        </p:txBody>
      </p:sp>
      <p:sp>
        <p:nvSpPr>
          <p:cNvPr id="20" name="文本框 19"/>
          <p:cNvSpPr txBox="1"/>
          <p:nvPr>
            <p:custDataLst>
              <p:tags r:id="rId4"/>
            </p:custDataLst>
          </p:nvPr>
        </p:nvSpPr>
        <p:spPr>
          <a:xfrm>
            <a:off x="5436870" y="3597275"/>
            <a:ext cx="1701792" cy="337820"/>
          </a:xfrm>
          <a:prstGeom prst="rect">
            <a:avLst/>
          </a:prstGeom>
          <a:noFill/>
        </p:spPr>
        <p:txBody>
          <a:bodyPr wrap="square" lIns="0" tIns="0" rIns="0" bIns="0" rtlCol="0">
            <a:noAutofit/>
          </a:bodyPr>
          <a:lstStyle/>
          <a:p>
            <a:pPr algn="l"/>
            <a:r>
              <a:rPr lang="zh-CN" altLang="en-US" sz="2000" b="1" dirty="0">
                <a:solidFill>
                  <a:srgbClr val="FFFFFF"/>
                </a:solidFill>
              </a:rPr>
              <a:t>横式结构</a:t>
            </a:r>
            <a:endParaRPr lang="zh-CN" altLang="en-US" sz="2000" b="1" dirty="0">
              <a:solidFill>
                <a:srgbClr val="FFFFFF"/>
              </a:solidFill>
            </a:endParaRPr>
          </a:p>
        </p:txBody>
      </p:sp>
      <p:sp>
        <p:nvSpPr>
          <p:cNvPr id="23" name="任意多边形: 形状 15"/>
          <p:cNvSpPr/>
          <p:nvPr>
            <p:custDataLst>
              <p:tags r:id="rId5"/>
            </p:custDataLst>
          </p:nvPr>
        </p:nvSpPr>
        <p:spPr>
          <a:xfrm>
            <a:off x="8003540" y="278892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24" name="文本框 23"/>
          <p:cNvSpPr txBox="1"/>
          <p:nvPr>
            <p:custDataLst>
              <p:tags r:id="rId6"/>
            </p:custDataLst>
          </p:nvPr>
        </p:nvSpPr>
        <p:spPr>
          <a:xfrm>
            <a:off x="8595995" y="3597275"/>
            <a:ext cx="1701792" cy="337820"/>
          </a:xfrm>
          <a:prstGeom prst="rect">
            <a:avLst/>
          </a:prstGeom>
          <a:noFill/>
        </p:spPr>
        <p:txBody>
          <a:bodyPr wrap="square" lIns="0" tIns="0" rIns="0" bIns="0" rtlCol="0">
            <a:noAutofit/>
          </a:bodyPr>
          <a:lstStyle/>
          <a:p>
            <a:pPr algn="l"/>
            <a:r>
              <a:rPr lang="zh-CN" altLang="en-US" sz="2000" b="1" dirty="0">
                <a:solidFill>
                  <a:srgbClr val="FFFFFF"/>
                </a:solidFill>
              </a:rPr>
              <a:t>纵横式结构</a:t>
            </a:r>
            <a:endParaRPr lang="zh-CN" altLang="en-US" sz="2000" b="1" dirty="0">
              <a:solidFill>
                <a:srgbClr val="FFFFFF"/>
              </a:solidFill>
            </a:endParaRPr>
          </a:p>
        </p:txBody>
      </p:sp>
      <p:sp>
        <p:nvSpPr>
          <p:cNvPr id="5" name="文本框 4"/>
          <p:cNvSpPr txBox="1"/>
          <p:nvPr>
            <p:custDataLst>
              <p:tags r:id="rId7"/>
            </p:custDataLst>
          </p:nvPr>
        </p:nvSpPr>
        <p:spPr>
          <a:xfrm>
            <a:off x="1742440" y="4083685"/>
            <a:ext cx="2229485" cy="2066290"/>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fontAlgn="auto">
              <a:spcBef>
                <a:spcPts val="2100"/>
              </a:spcBef>
            </a:pPr>
            <a:r>
              <a:rPr lang="zh-CN" altLang="en-US" sz="1600" dirty="0">
                <a:solidFill>
                  <a:srgbClr val="FFFFFF"/>
                </a:solidFill>
                <a:sym typeface="+mn-ea"/>
              </a:rPr>
              <a:t>按事物或实践活动的过程安排内容，写作时可分为几个阶段，分别叙述每个阶段的成绩、做法、经验、体会。</a:t>
            </a:r>
            <a:endParaRPr lang="zh-CN" altLang="en-US" sz="1600" dirty="0">
              <a:solidFill>
                <a:srgbClr val="FFFFFF"/>
              </a:solidFill>
              <a:sym typeface="+mn-ea"/>
            </a:endParaRPr>
          </a:p>
        </p:txBody>
      </p:sp>
      <p:sp>
        <p:nvSpPr>
          <p:cNvPr id="6" name="文本框 5"/>
          <p:cNvSpPr txBox="1"/>
          <p:nvPr>
            <p:custDataLst>
              <p:tags r:id="rId8"/>
            </p:custDataLst>
          </p:nvPr>
        </p:nvSpPr>
        <p:spPr>
          <a:xfrm>
            <a:off x="5022215" y="4083685"/>
            <a:ext cx="2058035" cy="2066290"/>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fontAlgn="auto">
              <a:spcBef>
                <a:spcPts val="2100"/>
              </a:spcBef>
            </a:pPr>
            <a:r>
              <a:rPr lang="zh-CN" altLang="en-US" sz="1600" dirty="0">
                <a:solidFill>
                  <a:srgbClr val="FFFFFF"/>
                </a:solidFill>
                <a:sym typeface="+mn-ea"/>
              </a:rPr>
              <a:t>按事实性质和规律的不同，分门别类地依次展开内容，使各层次呈现相互并列的态势。</a:t>
            </a:r>
            <a:endParaRPr lang="zh-CN" altLang="en-US" sz="1600" dirty="0">
              <a:solidFill>
                <a:srgbClr val="FFFFFF"/>
              </a:solidFill>
              <a:sym typeface="+mn-ea"/>
            </a:endParaRPr>
          </a:p>
        </p:txBody>
      </p:sp>
      <p:sp>
        <p:nvSpPr>
          <p:cNvPr id="7" name="文本框 6"/>
          <p:cNvSpPr txBox="1"/>
          <p:nvPr>
            <p:custDataLst>
              <p:tags r:id="rId9"/>
            </p:custDataLst>
          </p:nvPr>
        </p:nvSpPr>
        <p:spPr>
          <a:xfrm>
            <a:off x="8130540" y="4227195"/>
            <a:ext cx="2103120" cy="1922780"/>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fontAlgn="auto">
              <a:spcBef>
                <a:spcPts val="2100"/>
              </a:spcBef>
            </a:pPr>
            <a:r>
              <a:rPr lang="zh-CN" altLang="en-US" sz="1600" dirty="0">
                <a:solidFill>
                  <a:srgbClr val="FFFFFF"/>
                </a:solidFill>
                <a:sym typeface="+mn-ea"/>
              </a:rPr>
              <a:t>既考虑时间的先后顺序，又注意内容的逻辑联系，从几个方面总结经验教训。一般先纵再横。</a:t>
            </a:r>
            <a:endParaRPr lang="zh-CN" altLang="en-US" sz="1600" dirty="0">
              <a:solidFill>
                <a:srgbClr val="FFFFFF"/>
              </a:solidFill>
              <a:sym typeface="+mn-ea"/>
            </a:endParaRPr>
          </a:p>
        </p:txBody>
      </p:sp>
    </p:spTree>
    <p:custDataLst>
      <p:tags r:id="rId10"/>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89635" y="1359535"/>
            <a:ext cx="10083165" cy="5118735"/>
          </a:xfrm>
          <a:prstGeom prst="rect">
            <a:avLst/>
          </a:prstGeom>
        </p:spPr>
        <p:style>
          <a:lnRef idx="3">
            <a:schemeClr val="accent1"/>
          </a:lnRef>
          <a:fillRef idx="0">
            <a:srgbClr val="FFFFFF"/>
          </a:fillRef>
          <a:effectRef idx="0">
            <a:srgbClr val="FFFFFF"/>
          </a:effectRef>
          <a:fontRef idx="minor">
            <a:schemeClr val="tx1"/>
          </a:fontRef>
        </p:style>
        <p:txBody>
          <a:bodyPr>
            <a:noAutofit/>
          </a:bodyPr>
          <a:lstStyle/>
          <a:p>
            <a:pPr marL="0" marR="0" lvl="0" indent="0" algn="ctr" defTabSz="914400" rtl="0" eaLnBrk="0" fontAlgn="base" latinLnBrk="0" hangingPunct="0">
              <a:lnSpc>
                <a:spcPct val="100000"/>
              </a:lnSpc>
              <a:spcBef>
                <a:spcPts val="1200"/>
              </a:spcBef>
              <a:spcAft>
                <a:spcPts val="200"/>
              </a:spcAft>
              <a:buClr>
                <a:schemeClr val="accent1"/>
              </a:buClr>
              <a:buSzPct val="100000"/>
              <a:buFont typeface="Calibri" panose="020F0502020204030204" charset="0"/>
              <a:buNone/>
              <a:defRPr/>
            </a:pPr>
            <a:r>
              <a:rPr lang="en-US" altLang="zh-CN" sz="2400" noProof="0" dirty="0">
                <a:ln>
                  <a:noFill/>
                </a:ln>
                <a:solidFill>
                  <a:srgbClr val="404040"/>
                </a:solidFill>
                <a:effectLst/>
                <a:uLnTx/>
                <a:uFillTx/>
                <a:latin typeface="+mn-ea"/>
                <a:sym typeface="+mn-ea"/>
              </a:rPr>
              <a:t> </a:t>
            </a:r>
            <a:r>
              <a:rPr lang="en-US" altLang="zh-CN" sz="2000" noProof="0" dirty="0">
                <a:ln>
                  <a:noFill/>
                </a:ln>
                <a:solidFill>
                  <a:srgbClr val="404040"/>
                </a:solidFill>
                <a:effectLst/>
                <a:uLnTx/>
                <a:uFillTx/>
                <a:latin typeface="微软雅黑 Light" panose="020B0502040204020203" charset="-122"/>
                <a:ea typeface="微软雅黑 Light" panose="020B0502040204020203" charset="-122"/>
                <a:cs typeface="微软雅黑 Light" panose="020B0502040204020203" charset="-122"/>
                <a:sym typeface="+mn-ea"/>
              </a:rPr>
              <a:t> </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b="1"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2024</a:t>
            </a:r>
            <a:r>
              <a:rPr lang="zh-CN" altLang="en-US" sz="2000" b="1"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年个人工作总结</a:t>
            </a:r>
            <a:endParaRPr kumimoji="0" lang="en-US" altLang="zh-CN" sz="2000" b="1"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ts val="1200"/>
              </a:spcBef>
              <a:spcAft>
                <a:spcPts val="200"/>
              </a:spcAft>
              <a:buClr>
                <a:schemeClr val="accent1"/>
              </a:buClr>
              <a:buSzPct val="100000"/>
              <a:buFont typeface="Calibri" panose="020F0502020204030204" charset="0"/>
              <a:buNone/>
              <a:defRPr/>
            </a:pPr>
            <a:r>
              <a:rPr lang="en-US" altLang="zh-CN" sz="2000" noProof="0" dirty="0">
                <a:ln>
                  <a:noFill/>
                </a:ln>
                <a:solidFill>
                  <a:srgbClr val="404040"/>
                </a:solidFill>
                <a:effectLst/>
                <a:uLnTx/>
                <a:uFillTx/>
                <a:latin typeface="微软雅黑 Light" panose="020B0502040204020203" charset="-122"/>
                <a:ea typeface="微软雅黑 Light" panose="020B0502040204020203" charset="-122"/>
                <a:cs typeface="微软雅黑 Light" panose="020B0502040204020203" charset="-122"/>
                <a:sym typeface="+mn-ea"/>
              </a:rPr>
              <a:t>     </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 2024</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在单位领导的正确领导下</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在部门领导的悉心指导下和同事们的关心帮助下</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我能够按照自身职责</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通过抓实理论学习不放松</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抓实核心工作不放松</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圆满完成了</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XXX</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XX</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X</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等重大任务</a:t>
            </a:r>
            <a:r>
              <a:rPr lang="en-US" altLang="zh-CN"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sym typeface="+mn-ea"/>
              </a:rPr>
              <a:t>表现突出。现将一年来的工作情况总结如下：</a:t>
            </a:r>
            <a:endParaRPr kumimoji="0" lang="en-US" altLang="zh-CN" sz="200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None/>
              <a:defRPr/>
            </a:pPr>
            <a:r>
              <a:rPr lang="en-US" altLang="zh-CN" sz="2000" noProof="0" dirty="0">
                <a:ln>
                  <a:noFill/>
                </a:ln>
                <a:solidFill>
                  <a:srgbClr val="0033CC"/>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一、工作完成情况</a:t>
            </a:r>
            <a:endPar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None/>
              <a:defRPr/>
            </a:pP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谈成绩（好的做法）</a:t>
            </a:r>
            <a:endPar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None/>
              <a:defRPr/>
            </a:pP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二、工作体会</a:t>
            </a:r>
            <a:endPar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None/>
              <a:defRPr/>
            </a:pPr>
            <a:r>
              <a:rPr lang="en-US" altLang="zh-CN"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谈经验</a:t>
            </a:r>
            <a:endPar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None/>
              <a:defRPr/>
            </a:pP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三、不足与教训</a:t>
            </a:r>
            <a:endPar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None/>
              <a:defRPr/>
            </a:pP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谈问题及出现问题的原因</a:t>
            </a:r>
            <a:endParaRPr kumimoji="0" lang="zh-CN" altLang="en-US" sz="200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None/>
              <a:defRPr/>
            </a:pPr>
            <a:r>
              <a:rPr lang="zh-CN" altLang="en-US" sz="2000" noProof="0" dirty="0">
                <a:ln>
                  <a:noFill/>
                </a:ln>
                <a:solidFill>
                  <a:srgbClr val="0033CC"/>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rgbClr val="0033CC"/>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rgbClr val="0033CC"/>
                </a:solidFill>
                <a:effectLst/>
                <a:uLnTx/>
                <a:uFillTx/>
                <a:latin typeface="微软雅黑" panose="020B0503020204020204" charset="-122"/>
                <a:ea typeface="微软雅黑" panose="020B0503020204020204" charset="-122"/>
                <a:cs typeface="微软雅黑" panose="020B0503020204020204" charset="-122"/>
                <a:sym typeface="+mn-ea"/>
              </a:rPr>
              <a:t>展望未来</a:t>
            </a:r>
            <a:r>
              <a:rPr lang="en-US" altLang="zh-CN" sz="2000" noProof="0" dirty="0">
                <a:ln>
                  <a:noFill/>
                </a:ln>
                <a:solidFill>
                  <a:srgbClr val="0033CC"/>
                </a:solidFill>
                <a:effectLst/>
                <a:uLnTx/>
                <a:uFillTx/>
                <a:latin typeface="微软雅黑" panose="020B0503020204020204" charset="-122"/>
                <a:ea typeface="微软雅黑" panose="020B0503020204020204" charset="-122"/>
                <a:cs typeface="微软雅黑" panose="020B0503020204020204" charset="-122"/>
                <a:sym typeface="+mn-ea"/>
              </a:rPr>
              <a:t>......</a:t>
            </a:r>
            <a:endParaRPr kumimoji="0" lang="en-US" altLang="zh-CN" sz="2000" i="0" u="none" strike="noStrike" kern="1200" cap="none" spc="0" normalizeH="0" baseline="0" noProof="0" dirty="0">
              <a:ln>
                <a:noFill/>
              </a:ln>
              <a:solidFill>
                <a:srgbClr val="0033CC"/>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08025" y="422910"/>
            <a:ext cx="10264775" cy="936625"/>
          </a:xfrm>
          <a:prstGeom prst="rect">
            <a:avLst/>
          </a:prstGeom>
          <a:noFill/>
        </p:spPr>
        <p:txBody>
          <a:bodyPr wrap="square" rtlCol="0"/>
          <a:p>
            <a:pPr algn="l">
              <a:lnSpc>
                <a:spcPct val="140000"/>
              </a:lnSpc>
            </a:pPr>
            <a:r>
              <a:rPr lang="en-US" altLang="zh-CN" kern="100" dirty="0">
                <a:effectLst/>
                <a:latin typeface="微软雅黑 Light" panose="020B0502040204020203" charset="-122"/>
                <a:ea typeface="微软雅黑 Light" panose="020B0502040204020203" charset="-122"/>
                <a:cs typeface="微软雅黑 Light" panose="020B0502040204020203" charset="-122"/>
              </a:rPr>
              <a:t>       </a:t>
            </a:r>
            <a:r>
              <a:rPr lang="en-US" altLang="zh-CN" sz="2000" kern="100" dirty="0">
                <a:effectLst/>
                <a:latin typeface="微软雅黑" panose="020B0503020204020204" charset="-122"/>
                <a:ea typeface="微软雅黑" panose="020B0503020204020204" charset="-122"/>
                <a:cs typeface="微软雅黑" panose="020B0503020204020204" charset="-122"/>
              </a:rPr>
              <a:t> </a:t>
            </a:r>
            <a:r>
              <a:rPr lang="zh-CN" altLang="en-US" sz="2000" b="1" u="sng" kern="100" dirty="0">
                <a:effectLst/>
                <a:latin typeface="微软雅黑" panose="020B0503020204020204" charset="-122"/>
                <a:ea typeface="微软雅黑" panose="020B0503020204020204" charset="-122"/>
                <a:cs typeface="微软雅黑" panose="020B0503020204020204" charset="-122"/>
              </a:rPr>
              <a:t>纵式结构</a:t>
            </a:r>
            <a:r>
              <a:rPr lang="zh-CN" altLang="en-US" sz="2000" kern="100" dirty="0">
                <a:effectLst/>
                <a:latin typeface="微软雅黑" panose="020B0503020204020204" charset="-122"/>
                <a:ea typeface="微软雅黑" panose="020B0503020204020204" charset="-122"/>
                <a:cs typeface="微软雅黑" panose="020B0503020204020204" charset="-122"/>
              </a:rPr>
              <a:t>按时间顺序或者工作进程来写：</a:t>
            </a:r>
            <a:r>
              <a:rPr lang="en-US" altLang="zh-CN" sz="2000" kern="100" dirty="0">
                <a:effectLst/>
                <a:latin typeface="微软雅黑" panose="020B0503020204020204" charset="-122"/>
                <a:ea typeface="微软雅黑" panose="020B0503020204020204" charset="-122"/>
                <a:cs typeface="微软雅黑" panose="020B0503020204020204" charset="-122"/>
              </a:rPr>
              <a:t> </a:t>
            </a:r>
            <a:r>
              <a:rPr lang="zh-CN" altLang="en-US" sz="2000" kern="100" dirty="0">
                <a:effectLst/>
                <a:latin typeface="微软雅黑" panose="020B0503020204020204" charset="-122"/>
                <a:ea typeface="微软雅黑" panose="020B0503020204020204" charset="-122"/>
                <a:cs typeface="微软雅黑" panose="020B0503020204020204" charset="-122"/>
              </a:rPr>
              <a:t>成绩</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经验（体会）</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问题</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教训</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68655" y="344805"/>
            <a:ext cx="10264775" cy="936625"/>
          </a:xfrm>
          <a:prstGeom prst="rect">
            <a:avLst/>
          </a:prstGeom>
          <a:noFill/>
        </p:spPr>
        <p:txBody>
          <a:bodyPr wrap="square" rtlCol="0"/>
          <a:p>
            <a:pPr algn="l">
              <a:lnSpc>
                <a:spcPct val="140000"/>
              </a:lnSpc>
            </a:pPr>
            <a:r>
              <a:rPr lang="en-US" altLang="zh-CN" kern="100" dirty="0">
                <a:effectLst/>
                <a:latin typeface="微软雅黑 Light" panose="020B0502040204020203" charset="-122"/>
                <a:ea typeface="微软雅黑 Light" panose="020B0502040204020203" charset="-122"/>
                <a:cs typeface="微软雅黑 Light" panose="020B0502040204020203" charset="-122"/>
              </a:rPr>
              <a:t>       </a:t>
            </a:r>
            <a:r>
              <a:rPr lang="zh-CN" sz="2000" b="1" u="sng" kern="100" dirty="0">
                <a:effectLst/>
                <a:latin typeface="微软雅黑" panose="020B0503020204020204" charset="-122"/>
                <a:ea typeface="微软雅黑" panose="020B0503020204020204" charset="-122"/>
                <a:cs typeface="微软雅黑 Light" panose="020B0502040204020203" charset="-122"/>
              </a:rPr>
              <a:t>横</a:t>
            </a:r>
            <a:r>
              <a:rPr lang="zh-CN" altLang="en-US" sz="2000" b="1" u="sng" kern="100" dirty="0">
                <a:effectLst/>
                <a:latin typeface="微软雅黑" panose="020B0503020204020204" charset="-122"/>
                <a:ea typeface="微软雅黑" panose="020B0503020204020204" charset="-122"/>
                <a:cs typeface="微软雅黑 Light" panose="020B0502040204020203" charset="-122"/>
              </a:rPr>
              <a:t>式结构</a:t>
            </a:r>
            <a:r>
              <a:rPr lang="zh-CN" altLang="en-US" sz="2000" kern="100" dirty="0">
                <a:effectLst/>
                <a:latin typeface="微软雅黑" panose="020B0503020204020204" charset="-122"/>
                <a:ea typeface="微软雅黑" panose="020B0503020204020204" charset="-122"/>
                <a:cs typeface="微软雅黑 Light" panose="020B0502040204020203" charset="-122"/>
              </a:rPr>
              <a:t>是把经验体会上升到一定理论高度，归纳出几个并列的观点，按照其内部的逻辑关系来安排内容和层次。</a:t>
            </a:r>
            <a:endParaRPr lang="zh-CN" altLang="en-US" sz="2000" kern="100" dirty="0">
              <a:effectLst/>
              <a:latin typeface="微软雅黑" panose="020B0503020204020204" charset="-122"/>
              <a:ea typeface="微软雅黑" panose="020B0503020204020204" charset="-122"/>
              <a:cs typeface="微软雅黑 Light" panose="020B0502040204020203" charset="-122"/>
            </a:endParaRPr>
          </a:p>
          <a:p>
            <a:pPr algn="l">
              <a:lnSpc>
                <a:spcPct val="140000"/>
              </a:lnSpc>
            </a:pPr>
            <a:endParaRPr lang="zh-CN" altLang="en-US" sz="2000" kern="100" dirty="0">
              <a:effectLst/>
              <a:latin typeface="微软雅黑" panose="020B0503020204020204" charset="-122"/>
              <a:ea typeface="微软雅黑" panose="020B0503020204020204" charset="-122"/>
              <a:cs typeface="微软雅黑 Light" panose="020B0502040204020203" charset="-122"/>
            </a:endParaRPr>
          </a:p>
        </p:txBody>
      </p:sp>
      <p:sp>
        <p:nvSpPr>
          <p:cNvPr id="5" name="Rectangle 3"/>
          <p:cNvSpPr txBox="1">
            <a:spLocks noChangeArrowheads="1"/>
          </p:cNvSpPr>
          <p:nvPr/>
        </p:nvSpPr>
        <p:spPr>
          <a:xfrm>
            <a:off x="520700" y="1588135"/>
            <a:ext cx="11407775" cy="4999990"/>
          </a:xfrm>
          <a:prstGeom prst="rect">
            <a:avLst/>
          </a:prstGeom>
          <a:ln>
            <a:solidFill>
              <a:schemeClr val="accent1"/>
            </a:solidFill>
          </a:ln>
        </p:spPr>
        <p:txBody>
          <a:bodyPr/>
          <a:lstStyle>
            <a:lvl1pPr marL="90805" indent="-90805" algn="l" rtl="0" eaLnBrk="0" fontAlgn="base" hangingPunct="0">
              <a:lnSpc>
                <a:spcPct val="90000"/>
              </a:lnSpc>
              <a:spcBef>
                <a:spcPts val="1200"/>
              </a:spcBef>
              <a:spcAft>
                <a:spcPts val="200"/>
              </a:spcAft>
              <a:buClr>
                <a:schemeClr val="accent1"/>
              </a:buClr>
              <a:buSzPct val="100000"/>
              <a:buFont typeface="Calibri" panose="020F0502020204030204" charset="0"/>
              <a:buChar char=" "/>
              <a:defRPr sz="2000" kern="1200">
                <a:solidFill>
                  <a:srgbClr val="404040"/>
                </a:solidFill>
                <a:latin typeface="+mn-lt"/>
                <a:ea typeface="+mn-ea"/>
                <a:cs typeface="+mn-cs"/>
              </a:defRPr>
            </a:lvl1pPr>
            <a:lvl2pPr marL="382905" indent="-182880" algn="l" rtl="0" eaLnBrk="0" fontAlgn="base" hangingPunct="0">
              <a:lnSpc>
                <a:spcPct val="90000"/>
              </a:lnSpc>
              <a:spcBef>
                <a:spcPts val="200"/>
              </a:spcBef>
              <a:spcAft>
                <a:spcPts val="400"/>
              </a:spcAft>
              <a:buClr>
                <a:schemeClr val="accent1"/>
              </a:buClr>
              <a:buFont typeface="Calibri" panose="020F0502020204030204" charset="0"/>
              <a:buChar char="◦"/>
              <a:defRPr kern="1200">
                <a:solidFill>
                  <a:srgbClr val="404040"/>
                </a:solidFill>
                <a:latin typeface="+mn-lt"/>
                <a:ea typeface="+mn-ea"/>
                <a:cs typeface="+mn-cs"/>
              </a:defRPr>
            </a:lvl2pPr>
            <a:lvl3pPr marL="567055"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3pPr>
            <a:lvl4pPr marL="749300"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4pPr>
            <a:lvl5pPr marL="932180"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9pPr>
          </a:lstStyle>
          <a:p>
            <a:pPr marL="0" marR="0" lvl="0" indent="0" algn="ctr"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zh-CN" altLang="zh-CN" b="1" i="0" u="none" strike="noStrike" kern="1200" cap="none" spc="0" normalizeH="0" baseline="0" noProof="0" dirty="0">
                <a:ln>
                  <a:noFill/>
                </a:ln>
                <a:solidFill>
                  <a:srgbClr val="404040"/>
                </a:solidFill>
                <a:effectLst/>
                <a:uLnTx/>
                <a:uFillTx/>
                <a:latin typeface="+mn-ea"/>
                <a:ea typeface="+mn-ea"/>
                <a:cs typeface="+mn-cs"/>
              </a:rPr>
              <a:t>售后服务是企业的命根子 </a:t>
            </a:r>
            <a:endParaRPr kumimoji="0" lang="en-US" altLang="zh-CN" b="1" i="0" u="none" strike="noStrike" kern="1200" cap="none" spc="0" normalizeH="0" baseline="0" noProof="0" dirty="0">
              <a:ln>
                <a:noFill/>
              </a:ln>
              <a:solidFill>
                <a:srgbClr val="404040"/>
              </a:solidFill>
              <a:effectLst/>
              <a:uLnTx/>
              <a:uFillTx/>
              <a:latin typeface="+mn-ea"/>
              <a:ea typeface="+mn-ea"/>
              <a:cs typeface="+mn-cs"/>
            </a:endParaRPr>
          </a:p>
          <a:p>
            <a:pPr marL="0" marR="0" lvl="0" indent="-90805" algn="ctr" defTabSz="914400" rtl="0" eaLnBrk="0" fontAlgn="base" latinLnBrk="0" hangingPunct="0">
              <a:lnSpc>
                <a:spcPts val="2500"/>
              </a:lnSpc>
              <a:spcBef>
                <a:spcPts val="0"/>
              </a:spcBef>
              <a:spcAft>
                <a:spcPts val="0"/>
              </a:spcAft>
              <a:buClr>
                <a:schemeClr val="accent1"/>
              </a:buClr>
              <a:buSzPct val="100000"/>
              <a:buFont typeface="Calibri" panose="020F0502020204030204" charset="0"/>
              <a:buChar char=" "/>
              <a:defRPr/>
            </a:pPr>
            <a:r>
              <a:rPr kumimoji="0" lang="zh-CN" altLang="zh-CN" b="1" i="0" u="none" strike="noStrike" kern="1200" cap="none" spc="0" normalizeH="0" baseline="0" noProof="0" dirty="0">
                <a:ln>
                  <a:noFill/>
                </a:ln>
                <a:solidFill>
                  <a:srgbClr val="404040"/>
                </a:solidFill>
                <a:effectLst/>
                <a:uLnTx/>
                <a:uFillTx/>
                <a:latin typeface="+mn-ea"/>
                <a:ea typeface="+mn-ea"/>
                <a:cs typeface="+mn-cs"/>
              </a:rPr>
              <a:t>——万宝技术服务中心</a:t>
            </a:r>
            <a:r>
              <a:rPr kumimoji="0" lang="en-US" altLang="zh-CN" b="1" i="0" u="none" strike="noStrike" kern="1200" cap="none" spc="0" normalizeH="0" baseline="0" noProof="0" dirty="0">
                <a:ln>
                  <a:noFill/>
                </a:ln>
                <a:solidFill>
                  <a:srgbClr val="404040"/>
                </a:solidFill>
                <a:effectLst/>
                <a:uLnTx/>
                <a:uFillTx/>
                <a:latin typeface="+mn-ea"/>
                <a:ea typeface="+mn-ea"/>
                <a:cs typeface="+mn-cs"/>
              </a:rPr>
              <a:t>1993</a:t>
            </a:r>
            <a:r>
              <a:rPr kumimoji="0" lang="zh-CN" altLang="zh-CN" b="1" i="0" u="none" strike="noStrike" kern="1200" cap="none" spc="0" normalizeH="0" baseline="0" noProof="0" dirty="0">
                <a:ln>
                  <a:noFill/>
                </a:ln>
                <a:solidFill>
                  <a:srgbClr val="404040"/>
                </a:solidFill>
                <a:effectLst/>
                <a:uLnTx/>
                <a:uFillTx/>
                <a:latin typeface="+mn-ea"/>
                <a:ea typeface="+mn-ea"/>
                <a:cs typeface="+mn-cs"/>
              </a:rPr>
              <a:t>年工作总结</a:t>
            </a:r>
            <a:endParaRPr kumimoji="0" lang="en-US" altLang="zh-CN" b="1" i="0" u="none" strike="noStrike" kern="1200" cap="none" spc="0" normalizeH="0" baseline="0" noProof="0" dirty="0">
              <a:ln>
                <a:noFill/>
              </a:ln>
              <a:solidFill>
                <a:srgbClr val="404040"/>
              </a:solidFill>
              <a:effectLst/>
              <a:uLnTx/>
              <a:uFillTx/>
              <a:latin typeface="+mn-ea"/>
              <a:ea typeface="+mn-ea"/>
              <a:cs typeface="+mn-cs"/>
            </a:endParaRPr>
          </a:p>
          <a:p>
            <a:pPr marL="0" marR="0" lvl="0" indent="-90805"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Char char=" "/>
              <a:defRPr/>
            </a:pPr>
            <a:r>
              <a:rPr kumimoji="0" lang="zh-CN" altLang="zh-CN" sz="1600" b="1" i="0" u="none" strike="noStrike" kern="1200" cap="none" spc="0" normalizeH="0" baseline="0" noProof="0" dirty="0">
                <a:ln>
                  <a:noFill/>
                </a:ln>
                <a:solidFill>
                  <a:srgbClr val="404040"/>
                </a:solidFill>
                <a:effectLst/>
                <a:uLnTx/>
                <a:uFillTx/>
                <a:latin typeface="+mn-ea"/>
                <a:ea typeface="+mn-ea"/>
                <a:cs typeface="+mn-cs"/>
              </a:rPr>
              <a:t> </a:t>
            </a:r>
            <a:endParaRPr kumimoji="0" lang="zh-CN" altLang="zh-CN" sz="1600" b="1" i="0" u="none" strike="noStrike" kern="1200" cap="none" spc="0" normalizeH="0" baseline="0" noProof="0" dirty="0">
              <a:ln>
                <a:noFill/>
              </a:ln>
              <a:solidFill>
                <a:srgbClr val="404040"/>
              </a:solidFill>
              <a:effectLst/>
              <a:uLnTx/>
              <a:uFillTx/>
              <a:latin typeface="+mn-ea"/>
              <a:ea typeface="+mn-ea"/>
              <a:cs typeface="+mn-cs"/>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mn-ea"/>
                <a:ea typeface="+mn-ea"/>
                <a:cs typeface="+mn-cs"/>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1993</a:t>
            </a:r>
            <a:r>
              <a:rPr kumimoji="0" lang="zh-CN" altLang="zh-CN" sz="16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万宝集团技术服务中心全体员工和分布在全国各地维修网点的员工一起，根据何总经理关于“售后服务是企业的命根子”的指示精神，坚持“拥有万宝电器，享受一流服务”的宗旨和“一切为了使用户满意”的标准，发扬“同心多奉献，合力创一流”的企业精神，大力开展优质服务活动，扎扎实实地做好各项工作</a:t>
            </a:r>
            <a:r>
              <a:rPr kumimoji="0" lang="en-US" altLang="zh-CN" sz="16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现将一年来的工作情况总结如下</a:t>
            </a:r>
            <a:r>
              <a:rPr kumimoji="0" lang="zh-CN" altLang="zh-CN"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1"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a:t>
            </a:r>
            <a:r>
              <a:rPr kumimoji="0" lang="zh-CN" altLang="zh-CN" sz="1600" b="1"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一、优化网点建设，加强网点管理</a:t>
            </a:r>
            <a:endPar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1</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．开展网点升级达标活动。</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略</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2</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．开展网点调研考察。</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略</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3</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．合理调整网点布局，扩大维修服务的覆盖面。</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略</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4</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．开展用户抽查，优化网点结构。</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略</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zh-CN" altLang="zh-CN" sz="1600" b="1"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二、调整售后服务策略，适应市场和用户需要</a:t>
            </a:r>
            <a:endPar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1</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．增加服务项目，扩展服务范围。</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略</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2</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．转换服务形式，提高服务水平。</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略</a:t>
            </a: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342900" algn="l" defTabSz="914400" rtl="0" eaLnBrk="0" fontAlgn="base" latinLnBrk="0" hangingPunct="0">
              <a:lnSpc>
                <a:spcPts val="2500"/>
              </a:lnSpc>
              <a:spcBef>
                <a:spcPts val="0"/>
              </a:spcBef>
              <a:spcAft>
                <a:spcPts val="0"/>
              </a:spcAft>
              <a:buClr>
                <a:schemeClr val="accent1"/>
              </a:buClr>
              <a:buSzPct val="100000"/>
              <a:buFont typeface="Calibri" panose="020F0502020204030204" charset="0"/>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3</a:t>
            </a:r>
            <a:r>
              <a:rPr kumimoji="0" lang="zh-CN" altLang="zh-CN" sz="1600" b="0"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．开拓服务经营一体化道路，增强自身实力。</a:t>
            </a:r>
            <a:endParaRPr kumimoji="0" lang="zh-CN" altLang="en-US" sz="1600" b="1" i="0" u="none" strike="noStrike" kern="1200" cap="none" spc="0" normalizeH="0" baseline="0" noProof="0" dirty="0">
              <a:ln>
                <a:noFill/>
              </a:ln>
              <a:solidFill>
                <a:schemeClr val="tx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 name="线形标注 2(带强调线) 5"/>
          <p:cNvSpPr/>
          <p:nvPr>
            <p:custDataLst>
              <p:tags r:id="rId1"/>
            </p:custDataLst>
          </p:nvPr>
        </p:nvSpPr>
        <p:spPr>
          <a:xfrm>
            <a:off x="5022850" y="3265170"/>
            <a:ext cx="1295400" cy="327025"/>
          </a:xfrm>
          <a:prstGeom prst="accentCallout2">
            <a:avLst>
              <a:gd name="adj1" fmla="val 120948"/>
              <a:gd name="adj2" fmla="val 1496"/>
              <a:gd name="adj3" fmla="val 79739"/>
              <a:gd name="adj4" fmla="val -8120"/>
              <a:gd name="adj5" fmla="val 145137"/>
              <a:gd name="adj6" fmla="val -62992"/>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经验</a:t>
            </a:r>
            <a:endParaRPr kumimoji="0" lang="zh-CN" altLang="en-US" sz="18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7" name="线形标注 2(带强调线) 5"/>
          <p:cNvSpPr/>
          <p:nvPr>
            <p:custDataLst>
              <p:tags r:id="rId2"/>
            </p:custDataLst>
          </p:nvPr>
        </p:nvSpPr>
        <p:spPr>
          <a:xfrm>
            <a:off x="6529388" y="4986655"/>
            <a:ext cx="1223963" cy="390525"/>
          </a:xfrm>
          <a:prstGeom prst="accentCallout2">
            <a:avLst>
              <a:gd name="adj1" fmla="val 120948"/>
              <a:gd name="adj2" fmla="val 1496"/>
              <a:gd name="adj3" fmla="val 79739"/>
              <a:gd name="adj4" fmla="val -8120"/>
              <a:gd name="adj5" fmla="val 122719"/>
              <a:gd name="adj6" fmla="val -59915"/>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经验</a:t>
            </a:r>
            <a:endParaRPr kumimoji="0" lang="zh-CN" altLang="en-US" sz="18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8" name="线形标注 2(带强调线) 7"/>
          <p:cNvSpPr/>
          <p:nvPr>
            <p:custDataLst>
              <p:tags r:id="rId3"/>
            </p:custDataLst>
          </p:nvPr>
        </p:nvSpPr>
        <p:spPr>
          <a:xfrm>
            <a:off x="5448300" y="4046855"/>
            <a:ext cx="2160588" cy="327025"/>
          </a:xfrm>
          <a:prstGeom prst="accentCallout2">
            <a:avLst>
              <a:gd name="adj1" fmla="val 120948"/>
              <a:gd name="adj2" fmla="val 1496"/>
              <a:gd name="adj3" fmla="val 79739"/>
              <a:gd name="adj4" fmla="val -8120"/>
              <a:gd name="adj5" fmla="val 145137"/>
              <a:gd name="adj6" fmla="val -6299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rPr>
              <a:t>具体做法及成绩</a:t>
            </a:r>
            <a:endParaRPr kumimoji="0" lang="zh-CN" altLang="en-US" sz="1800" b="0"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
        <p:nvSpPr>
          <p:cNvPr id="9" name="线形标注 2(带强调线) 5"/>
          <p:cNvSpPr/>
          <p:nvPr>
            <p:custDataLst>
              <p:tags r:id="rId4"/>
            </p:custDataLst>
          </p:nvPr>
        </p:nvSpPr>
        <p:spPr>
          <a:xfrm>
            <a:off x="6457950" y="5824855"/>
            <a:ext cx="1941513" cy="328613"/>
          </a:xfrm>
          <a:prstGeom prst="accentCallout2">
            <a:avLst>
              <a:gd name="adj1" fmla="val 120948"/>
              <a:gd name="adj2" fmla="val 1496"/>
              <a:gd name="adj3" fmla="val 79739"/>
              <a:gd name="adj4" fmla="val -8120"/>
              <a:gd name="adj5" fmla="val 145137"/>
              <a:gd name="adj6" fmla="val -6299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rPr>
              <a:t>具体做法及成绩</a:t>
            </a:r>
            <a:endParaRPr kumimoji="0" lang="zh-CN" altLang="en-US" sz="1800" b="0"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07390" y="651510"/>
            <a:ext cx="10264775" cy="936625"/>
          </a:xfrm>
          <a:prstGeom prst="rect">
            <a:avLst/>
          </a:prstGeom>
          <a:noFill/>
        </p:spPr>
        <p:txBody>
          <a:bodyPr wrap="square" rtlCol="0"/>
          <a:p>
            <a:pPr algn="l">
              <a:lnSpc>
                <a:spcPct val="140000"/>
              </a:lnSpc>
            </a:pPr>
            <a:r>
              <a:rPr lang="en-US" altLang="zh-CN" kern="100" dirty="0">
                <a:effectLst/>
                <a:latin typeface="微软雅黑 Light" panose="020B0502040204020203" charset="-122"/>
                <a:ea typeface="微软雅黑 Light" panose="020B0502040204020203" charset="-122"/>
                <a:cs typeface="微软雅黑 Light" panose="020B0502040204020203" charset="-122"/>
              </a:rPr>
              <a:t>       </a:t>
            </a:r>
            <a:r>
              <a:rPr lang="zh-CN" altLang="en-US" b="1" u="sng" kern="100" dirty="0">
                <a:effectLst/>
                <a:latin typeface="微软雅黑" panose="020B0503020204020204" charset="-122"/>
                <a:ea typeface="微软雅黑" panose="020B0503020204020204" charset="-122"/>
                <a:cs typeface="微软雅黑 Light" panose="020B0502040204020203" charset="-122"/>
              </a:rPr>
              <a:t>纵</a:t>
            </a:r>
            <a:r>
              <a:rPr lang="zh-CN" sz="2000" b="1" u="sng" kern="100" dirty="0">
                <a:effectLst/>
                <a:latin typeface="微软雅黑" panose="020B0503020204020204" charset="-122"/>
                <a:ea typeface="微软雅黑" panose="020B0503020204020204" charset="-122"/>
                <a:cs typeface="微软雅黑 Light" panose="020B0502040204020203" charset="-122"/>
              </a:rPr>
              <a:t>横</a:t>
            </a:r>
            <a:r>
              <a:rPr lang="zh-CN" altLang="en-US" sz="2000" b="1" u="sng" kern="100" dirty="0">
                <a:effectLst/>
                <a:latin typeface="微软雅黑" panose="020B0503020204020204" charset="-122"/>
                <a:ea typeface="微软雅黑" panose="020B0503020204020204" charset="-122"/>
                <a:cs typeface="微软雅黑 Light" panose="020B0502040204020203" charset="-122"/>
              </a:rPr>
              <a:t>式结构</a:t>
            </a:r>
            <a:r>
              <a:rPr lang="zh-CN" altLang="en-US" sz="2000" dirty="0">
                <a:solidFill>
                  <a:schemeClr val="tx1"/>
                </a:solidFill>
                <a:latin typeface="微软雅黑" panose="020B0503020204020204" charset="-122"/>
                <a:ea typeface="微软雅黑" panose="020B0503020204020204" charset="-122"/>
                <a:sym typeface="+mn-ea"/>
              </a:rPr>
              <a:t>既考虑时间的先后顺序，又注意内容的逻辑联系，从几个方面总结经验教训。一般先采用纵式结构，写事物发展的各个阶段的情况和问题，然后用横式结构总结经验或教训。</a:t>
            </a:r>
            <a:endParaRPr lang="zh-CN" altLang="en-US" sz="2000" kern="100" dirty="0">
              <a:solidFill>
                <a:schemeClr val="tx1"/>
              </a:solidFill>
              <a:effectLst/>
              <a:latin typeface="微软雅黑" panose="020B0503020204020204" charset="-122"/>
              <a:ea typeface="微软雅黑" panose="020B0503020204020204" charset="-122"/>
              <a:cs typeface="微软雅黑 Light" panose="020B0502040204020203" charset="-122"/>
            </a:endParaRPr>
          </a:p>
        </p:txBody>
      </p:sp>
      <p:sp>
        <p:nvSpPr>
          <p:cNvPr id="3" name="文本框 1"/>
          <p:cNvSpPr txBox="1">
            <a:spLocks noChangeArrowheads="1"/>
          </p:cNvSpPr>
          <p:nvPr/>
        </p:nvSpPr>
        <p:spPr bwMode="auto">
          <a:xfrm>
            <a:off x="3838575" y="2273300"/>
            <a:ext cx="4679950" cy="2861310"/>
          </a:xfrm>
          <a:prstGeom prst="rect">
            <a:avLst/>
          </a:prstGeom>
          <a:solidFill>
            <a:schemeClr val="accent1">
              <a:lumMod val="20000"/>
              <a:lumOff val="80000"/>
            </a:schemeClr>
          </a:solidFill>
          <a:ln>
            <a:noFill/>
          </a:ln>
        </p:spPr>
        <p:txBody>
          <a:bodyPr wrap="squar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黑体" panose="02010609060101010101" charset="-122"/>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黑体" panose="02010609060101010101" charset="-122"/>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黑体" panose="02010609060101010101" charset="-122"/>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黑体" panose="02010609060101010101" charset="-122"/>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ea typeface="黑体" panose="02010609060101010101" charset="-122"/>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ea typeface="黑体" panose="02010609060101010101" charset="-122"/>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ea typeface="黑体" panose="02010609060101010101" charset="-122"/>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ea typeface="黑体" panose="02010609060101010101" charset="-122"/>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ea typeface="黑体" panose="02010609060101010101"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accent4">
                    <a:lumMod val="75000"/>
                  </a:schemeClr>
                </a:solidFill>
                <a:effectLst/>
                <a:uLnTx/>
                <a:uFillTx/>
                <a:latin typeface="+mn-ea"/>
                <a:ea typeface="+mn-ea"/>
                <a:cs typeface="+mn-cs"/>
              </a:rPr>
              <a:t> </a:t>
            </a:r>
            <a:r>
              <a:rPr kumimoji="0" lang="zh-CN" altLang="en-US" sz="2000" b="1" i="0" u="none" strike="noStrike" kern="1200" cap="none" spc="0" normalizeH="0" baseline="0" noProof="0" dirty="0">
                <a:ln>
                  <a:noFill/>
                </a:ln>
                <a:solidFill>
                  <a:srgbClr val="00B0F0"/>
                </a:solidFill>
                <a:effectLst/>
                <a:uLnTx/>
                <a:uFillTx/>
                <a:latin typeface="+mn-ea"/>
                <a:ea typeface="+mn-ea"/>
                <a:cs typeface="+mn-cs"/>
              </a:rPr>
              <a:t>一、期初工作</a:t>
            </a:r>
            <a:endParaRPr kumimoji="0" lang="en-US" altLang="zh-CN" sz="2000" b="1" i="0" u="none" strike="noStrike" kern="1200" cap="none" spc="0" normalizeH="0" baseline="0" noProof="0" dirty="0">
              <a:ln>
                <a:noFill/>
              </a:ln>
              <a:solidFill>
                <a:srgbClr val="00B0F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accent4">
                    <a:lumMod val="75000"/>
                  </a:schemeClr>
                </a:solidFill>
                <a:effectLst/>
                <a:uLnTx/>
                <a:uFillTx/>
                <a:latin typeface="+mn-ea"/>
                <a:ea typeface="+mn-ea"/>
                <a:cs typeface="+mn-cs"/>
              </a:rPr>
              <a:t>   </a:t>
            </a:r>
            <a:r>
              <a:rPr kumimoji="0" lang="zh-CN" altLang="en-US" sz="2000" b="1" i="0" u="none" strike="noStrike" kern="1200" cap="none" spc="0" normalizeH="0" baseline="0" noProof="0" dirty="0">
                <a:ln>
                  <a:noFill/>
                </a:ln>
                <a:solidFill>
                  <a:schemeClr val="tx1"/>
                </a:solidFill>
                <a:effectLst/>
                <a:uLnTx/>
                <a:uFillTx/>
                <a:latin typeface="+mn-ea"/>
                <a:ea typeface="+mn-ea"/>
                <a:cs typeface="+mn-cs"/>
              </a:rPr>
              <a:t>经验、教训</a:t>
            </a:r>
            <a:endParaRPr kumimoji="0" lang="en-US"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 </a:t>
            </a:r>
            <a:r>
              <a:rPr kumimoji="0" lang="zh-CN" altLang="en-US" sz="2000" b="1" i="0" u="none" strike="noStrike" kern="1200" cap="none" spc="0" normalizeH="0" baseline="0" noProof="0" dirty="0">
                <a:ln>
                  <a:noFill/>
                </a:ln>
                <a:solidFill>
                  <a:srgbClr val="00B0F0"/>
                </a:solidFill>
                <a:effectLst/>
                <a:uLnTx/>
                <a:uFillTx/>
                <a:latin typeface="+mn-ea"/>
                <a:ea typeface="+mn-ea"/>
                <a:cs typeface="+mn-cs"/>
              </a:rPr>
              <a:t>二、期中</a:t>
            </a:r>
            <a:r>
              <a:rPr kumimoji="0" lang="zh-CN" sz="2000" b="1" i="0" u="none" strike="noStrike" kern="1200" cap="none" spc="0" normalizeH="0" baseline="0" noProof="0" dirty="0">
                <a:ln>
                  <a:noFill/>
                </a:ln>
                <a:solidFill>
                  <a:srgbClr val="00B0F0"/>
                </a:solidFill>
                <a:effectLst/>
                <a:uLnTx/>
                <a:uFillTx/>
                <a:latin typeface="+mn-ea"/>
                <a:ea typeface="+mn-ea"/>
                <a:cs typeface="+mn-cs"/>
              </a:rPr>
              <a:t>工作</a:t>
            </a:r>
            <a:endParaRPr kumimoji="0" lang="zh-CN" sz="2000" b="1" i="0" u="none" strike="noStrike" kern="1200" cap="none" spc="0" normalizeH="0" baseline="0" noProof="0" dirty="0">
              <a:ln>
                <a:noFill/>
              </a:ln>
              <a:solidFill>
                <a:srgbClr val="00B0F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0070C0"/>
                </a:solidFill>
                <a:effectLst/>
                <a:uLnTx/>
                <a:uFillTx/>
                <a:latin typeface="+mn-ea"/>
                <a:ea typeface="+mn-ea"/>
                <a:cs typeface="+mn-cs"/>
              </a:rPr>
              <a:t>   </a:t>
            </a:r>
            <a:r>
              <a:rPr kumimoji="0" lang="zh-CN" altLang="en-US" sz="2000" b="1" i="0" u="none" strike="noStrike" kern="1200" cap="none" spc="0" normalizeH="0" baseline="0" noProof="0" dirty="0">
                <a:ln>
                  <a:noFill/>
                </a:ln>
                <a:solidFill>
                  <a:schemeClr val="tx1"/>
                </a:solidFill>
                <a:effectLst/>
                <a:uLnTx/>
                <a:uFillTx/>
                <a:latin typeface="+mn-ea"/>
                <a:ea typeface="+mn-ea"/>
                <a:cs typeface="+mn-cs"/>
              </a:rPr>
              <a:t>经验</a:t>
            </a:r>
            <a:r>
              <a:rPr kumimoji="0" lang="zh-CN" sz="20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000" b="1" i="0" u="none" strike="noStrike" kern="1200" cap="none" spc="0" normalizeH="0" baseline="0" noProof="0" dirty="0">
                <a:ln>
                  <a:noFill/>
                </a:ln>
                <a:solidFill>
                  <a:schemeClr val="tx1"/>
                </a:solidFill>
                <a:effectLst/>
                <a:uLnTx/>
                <a:uFillTx/>
                <a:latin typeface="+mn-ea"/>
                <a:ea typeface="+mn-ea"/>
                <a:cs typeface="+mn-cs"/>
              </a:rPr>
              <a:t>教训</a:t>
            </a:r>
            <a:endParaRPr kumimoji="0" lang="en-US" altLang="zh-CN" sz="20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rgbClr val="39639D">
                    <a:lumMod val="75000"/>
                  </a:srgbClr>
                </a:solidFill>
                <a:effectLst/>
                <a:uLnTx/>
                <a:uFillTx/>
                <a:latin typeface="黑体" panose="02010609060101010101" charset="-122"/>
                <a:ea typeface="黑体" panose="02010609060101010101" charset="-122"/>
                <a:cs typeface="+mn-cs"/>
              </a:rPr>
              <a:t> </a:t>
            </a:r>
            <a:r>
              <a:rPr kumimoji="0" lang="zh-CN" sz="2000" b="1" i="0" u="none" strike="noStrike" kern="1200" cap="none" spc="0" normalizeH="0" baseline="0" noProof="0" dirty="0">
                <a:ln>
                  <a:noFill/>
                </a:ln>
                <a:solidFill>
                  <a:srgbClr val="00B0F0"/>
                </a:solidFill>
                <a:effectLst/>
                <a:uLnTx/>
                <a:uFillTx/>
                <a:latin typeface="黑体" panose="02010609060101010101" charset="-122"/>
                <a:ea typeface="黑体" panose="02010609060101010101" charset="-122"/>
                <a:cs typeface="+mn-cs"/>
              </a:rPr>
              <a:t>三</a:t>
            </a:r>
            <a:r>
              <a:rPr lang="zh-CN" altLang="en-US" sz="2000" b="1" noProof="0" dirty="0">
                <a:ln>
                  <a:noFill/>
                </a:ln>
                <a:solidFill>
                  <a:srgbClr val="00B0F0"/>
                </a:solidFill>
                <a:effectLst/>
                <a:uLnTx/>
                <a:uFillTx/>
                <a:latin typeface="+mn-ea"/>
                <a:ea typeface="+mn-ea"/>
                <a:sym typeface="+mn-ea"/>
              </a:rPr>
              <a:t>、期末</a:t>
            </a:r>
            <a:r>
              <a:rPr lang="zh-CN" sz="2000" b="1" noProof="0" dirty="0">
                <a:ln>
                  <a:noFill/>
                </a:ln>
                <a:solidFill>
                  <a:srgbClr val="00B0F0"/>
                </a:solidFill>
                <a:effectLst/>
                <a:uLnTx/>
                <a:uFillTx/>
                <a:latin typeface="+mn-ea"/>
                <a:ea typeface="+mn-ea"/>
                <a:sym typeface="+mn-ea"/>
              </a:rPr>
              <a:t>工作</a:t>
            </a:r>
            <a:endParaRPr kumimoji="0" lang="zh-CN" sz="2000" b="1" i="0" u="none" strike="noStrike" kern="1200" cap="none" spc="0" normalizeH="0" baseline="0" noProof="0" dirty="0">
              <a:ln>
                <a:noFill/>
              </a:ln>
              <a:solidFill>
                <a:srgbClr val="00B0F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rgbClr val="39639D">
                    <a:lumMod val="75000"/>
                  </a:srgbClr>
                </a:solidFill>
                <a:effectLst/>
                <a:uLnTx/>
                <a:uFillTx/>
                <a:latin typeface="黑体" panose="02010609060101010101" charset="-122"/>
                <a:ea typeface="黑体" panose="02010609060101010101" charset="-122"/>
                <a:cs typeface="+mn-cs"/>
              </a:rPr>
              <a:t>  </a:t>
            </a:r>
            <a:r>
              <a:rPr lang="zh-CN" altLang="en-US" sz="2000" b="1" noProof="0" dirty="0">
                <a:ln>
                  <a:noFill/>
                </a:ln>
                <a:effectLst/>
                <a:uLnTx/>
                <a:uFillTx/>
                <a:latin typeface="+mn-ea"/>
                <a:ea typeface="+mn-ea"/>
                <a:sym typeface="+mn-ea"/>
              </a:rPr>
              <a:t>经验</a:t>
            </a:r>
            <a:r>
              <a:rPr lang="zh-CN" sz="2000" b="1" noProof="0" dirty="0">
                <a:ln>
                  <a:noFill/>
                </a:ln>
                <a:effectLst/>
                <a:uLnTx/>
                <a:uFillTx/>
                <a:latin typeface="+mn-ea"/>
                <a:ea typeface="+mn-ea"/>
                <a:sym typeface="+mn-ea"/>
              </a:rPr>
              <a:t>、</a:t>
            </a:r>
            <a:r>
              <a:rPr lang="zh-CN" altLang="en-US" sz="2000" b="1" noProof="0" dirty="0">
                <a:ln>
                  <a:noFill/>
                </a:ln>
                <a:effectLst/>
                <a:uLnTx/>
                <a:uFillTx/>
                <a:latin typeface="+mn-ea"/>
                <a:ea typeface="+mn-ea"/>
                <a:sym typeface="+mn-ea"/>
              </a:rPr>
              <a:t>教训</a:t>
            </a:r>
            <a:r>
              <a:rPr kumimoji="0" lang="en-US" altLang="zh-CN" sz="2000" b="1" i="0" u="none" strike="noStrike" kern="1200" cap="none" spc="0" normalizeH="0" baseline="0" noProof="0" dirty="0">
                <a:ln>
                  <a:noFill/>
                </a:ln>
                <a:solidFill>
                  <a:srgbClr val="39639D">
                    <a:lumMod val="75000"/>
                  </a:srgbClr>
                </a:solidFill>
                <a:effectLst/>
                <a:uLnTx/>
                <a:uFillTx/>
                <a:latin typeface="黑体" panose="02010609060101010101" charset="-122"/>
                <a:ea typeface="黑体" panose="02010609060101010101" charset="-122"/>
                <a:cs typeface="+mn-cs"/>
              </a:rPr>
              <a:t>    </a:t>
            </a:r>
            <a:endParaRPr kumimoji="0" lang="en-US" altLang="zh-CN" sz="2000" b="1" i="0" u="none" strike="noStrike" kern="1200" cap="none" spc="0" normalizeH="0" baseline="0" noProof="0" dirty="0">
              <a:ln>
                <a:noFill/>
              </a:ln>
              <a:solidFill>
                <a:schemeClr val="accent4">
                  <a:lumMod val="75000"/>
                </a:schemeClr>
              </a:solidFill>
              <a:effectLst/>
              <a:uLnTx/>
              <a:uFillTx/>
              <a:latin typeface="+mn-ea"/>
              <a:ea typeface="+mn-ea"/>
              <a:cs typeface="+mn-cs"/>
            </a:endParaRPr>
          </a:p>
        </p:txBody>
      </p:sp>
      <p:sp>
        <p:nvSpPr>
          <p:cNvPr id="2" name="左大括号 1"/>
          <p:cNvSpPr/>
          <p:nvPr/>
        </p:nvSpPr>
        <p:spPr>
          <a:xfrm>
            <a:off x="3086100" y="2370455"/>
            <a:ext cx="558165" cy="2764155"/>
          </a:xfrm>
          <a:prstGeom prst="leftBrace">
            <a:avLst/>
          </a:prstGeom>
        </p:spPr>
        <p:style>
          <a:lnRef idx="1">
            <a:schemeClr val="accent2"/>
          </a:lnRef>
          <a:fillRef idx="0">
            <a:schemeClr val="accent2"/>
          </a:fillRef>
          <a:effectRef idx="0">
            <a:schemeClr val="accent2"/>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文本框 12"/>
          <p:cNvSpPr txBox="1"/>
          <p:nvPr/>
        </p:nvSpPr>
        <p:spPr>
          <a:xfrm>
            <a:off x="1426201" y="3503930"/>
            <a:ext cx="1465263" cy="400050"/>
          </a:xfrm>
          <a:prstGeom prst="rect">
            <a:avLst/>
          </a:prstGeom>
        </p:spPr>
        <p:style>
          <a:lnRef idx="2">
            <a:schemeClr val="accent1"/>
          </a:lnRef>
          <a:fillRef idx="0">
            <a:srgbClr val="FFFFFF"/>
          </a:fillRef>
          <a:effectRef idx="0">
            <a:srgbClr val="FFFFFF"/>
          </a:effectRef>
          <a:fontRef idx="minor">
            <a:schemeClr val="tx1"/>
          </a:fontRef>
        </p:style>
        <p:txBody>
          <a:bodyPr>
            <a:spAutoFit/>
          </a:bodyPr>
          <a:lstStyle/>
          <a:p>
            <a:pPr marR="0" defTabSz="914400">
              <a:buClrTx/>
              <a:buSzTx/>
              <a:buFontTx/>
              <a:buNone/>
              <a:defRPr/>
            </a:pPr>
            <a:r>
              <a:rPr kumimoji="0" lang="zh-CN" altLang="en-US" sz="2000" b="1" kern="1200" cap="none" spc="0" normalizeH="0" baseline="0" noProof="0" dirty="0">
                <a:latin typeface="+mn-ea"/>
                <a:ea typeface="+mn-ea"/>
                <a:cs typeface="+mn-cs"/>
              </a:rPr>
              <a:t>纵横式结构</a:t>
            </a:r>
            <a:r>
              <a:rPr kumimoji="0" lang="zh-CN" altLang="en-US" sz="2000" b="1" kern="1200" cap="none" spc="0" normalizeH="0" baseline="0" noProof="0" dirty="0">
                <a:highlight>
                  <a:srgbClr val="FFFF00"/>
                </a:highlight>
                <a:latin typeface="+mn-ea"/>
                <a:ea typeface="+mn-ea"/>
                <a:cs typeface="+mn-cs"/>
              </a:rPr>
              <a:t> </a:t>
            </a:r>
            <a:endParaRPr kumimoji="0" lang="zh-CN" altLang="en-US" sz="2000" kern="1200" cap="none" spc="0" normalizeH="0" baseline="0" noProof="0" dirty="0">
              <a:highlight>
                <a:srgbClr val="FFFF00"/>
              </a:highlight>
              <a:latin typeface="Calibri" panose="020F0502020204030204" charset="0"/>
              <a:ea typeface="宋体" panose="02010600030101010101" pitchFamily="2" charset="-122"/>
              <a:cs typeface="+mn-cs"/>
            </a:endParaRPr>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1651000" y="954405"/>
            <a:ext cx="9396730" cy="1464945"/>
          </a:xfrm>
          <a:prstGeom prst="rect">
            <a:avLst/>
          </a:prstGeom>
          <a:noFill/>
        </p:spPr>
        <p:txBody>
          <a:bodyPr wrap="square" rtlCol="0" anchor="t">
            <a:noAutofit/>
          </a:bodyPr>
          <a:p>
            <a:pPr marL="109855" indent="457200" fontAlgn="auto">
              <a:lnSpc>
                <a:spcPct val="130000"/>
              </a:lnSpc>
              <a:buNone/>
            </a:pPr>
            <a:r>
              <a:rPr lang="zh-CN" altLang="en-US" sz="2400" kern="100" dirty="0">
                <a:effectLst/>
                <a:latin typeface="微软雅黑" panose="020B0503020204020204" charset="-122"/>
                <a:ea typeface="微软雅黑" panose="020B0503020204020204" charset="-122"/>
                <a:cs typeface="江城圆体 400W" panose="020B0500000000000000" pitchFamily="34" charset="-122"/>
                <a:sym typeface="+mn-ea"/>
              </a:rPr>
              <a:t>结尾是正文的收束，一般在总结经验教训的基础上，提出今后的方向、任务和措施，表明决心、展望前景。这段内容不宜过长。</a:t>
            </a:r>
            <a:endParaRPr lang="zh-CN" altLang="en-US" sz="2400" kern="100" dirty="0">
              <a:effectLst/>
              <a:latin typeface="微软雅黑" panose="020B0503020204020204" charset="-122"/>
              <a:ea typeface="微软雅黑" panose="020B0503020204020204" charset="-122"/>
              <a:cs typeface="江城圆体 400W" panose="020B0500000000000000" pitchFamily="34" charset="-122"/>
              <a:sym typeface="+mn-ea"/>
            </a:endParaRPr>
          </a:p>
        </p:txBody>
      </p:sp>
      <p:sp>
        <p:nvSpPr>
          <p:cNvPr id="43" name="文本框 42"/>
          <p:cNvSpPr txBox="1"/>
          <p:nvPr/>
        </p:nvSpPr>
        <p:spPr>
          <a:xfrm>
            <a:off x="274955" y="289560"/>
            <a:ext cx="2630805" cy="607695"/>
          </a:xfrm>
          <a:prstGeom prst="rect">
            <a:avLst/>
          </a:prstGeom>
          <a:noFill/>
        </p:spPr>
        <p:txBody>
          <a:bodyPr wrap="square">
            <a:spAutoFit/>
          </a:bodyPr>
          <a:p>
            <a:pPr algn="l">
              <a:lnSpc>
                <a:spcPct val="140000"/>
              </a:lnSpc>
              <a:buClrTx/>
              <a:buSzTx/>
              <a:buFontTx/>
            </a:pPr>
            <a:r>
              <a:rPr lang="zh-CN" altLang="en-US" sz="2400" b="1" kern="100" dirty="0">
                <a:effectLst/>
                <a:latin typeface="微软雅黑" panose="020B0503020204020204" charset="-122"/>
                <a:ea typeface="微软雅黑" panose="020B0503020204020204" charset="-122"/>
                <a:cs typeface="微软雅黑" panose="020B0503020204020204" charset="-122"/>
              </a:rPr>
              <a:t>（</a:t>
            </a:r>
            <a:r>
              <a:rPr lang="en-US" altLang="zh-CN" sz="2400" b="1" kern="100" dirty="0">
                <a:effectLst/>
                <a:latin typeface="微软雅黑" panose="020B0503020204020204" charset="-122"/>
                <a:ea typeface="微软雅黑" panose="020B0503020204020204" charset="-122"/>
                <a:cs typeface="微软雅黑" panose="020B0503020204020204" charset="-122"/>
              </a:rPr>
              <a:t>3</a:t>
            </a:r>
            <a:r>
              <a:rPr lang="zh-CN" altLang="en-US" sz="2400" b="1" kern="100" dirty="0">
                <a:effectLst/>
                <a:latin typeface="微软雅黑" panose="020B0503020204020204" charset="-122"/>
                <a:ea typeface="微软雅黑" panose="020B0503020204020204" charset="-122"/>
                <a:cs typeface="微软雅黑" panose="020B0503020204020204" charset="-122"/>
              </a:rPr>
              <a:t>）结尾</a:t>
            </a:r>
            <a:endParaRPr lang="zh-CN" altLang="en-US" sz="2400" b="1" kern="100" dirty="0">
              <a:effectLst/>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087120" y="2305050"/>
            <a:ext cx="9653270" cy="1536065"/>
          </a:xfrm>
          <a:prstGeom prst="rect">
            <a:avLst/>
          </a:prstGeom>
          <a:noFill/>
          <a:ln>
            <a:solidFill>
              <a:schemeClr val="accent1"/>
            </a:solidFill>
          </a:ln>
        </p:spPr>
        <p:txBody>
          <a:bodyPr wrap="square">
            <a:noAutofit/>
          </a:bodyPr>
          <a:p>
            <a:pPr marR="0" defTabSz="914400">
              <a:lnSpc>
                <a:spcPct val="150000"/>
              </a:lnSpc>
              <a:buClrTx/>
              <a:buSzTx/>
              <a:buFontTx/>
              <a:buNone/>
              <a:defRPr/>
            </a:pPr>
            <a:r>
              <a:rPr kumimoji="0" lang="zh-CN" altLang="en-US" sz="2000" b="1" kern="1200" cap="none" spc="0" normalizeH="0" baseline="0" noProof="0" dirty="0">
                <a:latin typeface="微软雅黑 Light" panose="020B0502040204020203" charset="-122"/>
                <a:ea typeface="微软雅黑 Light" panose="020B0502040204020203" charset="-122"/>
                <a:cs typeface="微软雅黑 Light" panose="020B0502040204020203" charset="-122"/>
              </a:rPr>
              <a:t>如：</a:t>
            </a:r>
            <a:endParaRPr kumimoji="0" lang="en-US" altLang="zh-CN" sz="2000" b="1" kern="1200" cap="none" spc="0" normalizeH="0" baseline="0" noProof="0" dirty="0">
              <a:latin typeface="微软雅黑 Light" panose="020B0502040204020203" charset="-122"/>
              <a:ea typeface="微软雅黑 Light" panose="020B0502040204020203" charset="-122"/>
              <a:cs typeface="微软雅黑 Light" panose="020B0502040204020203" charset="-122"/>
            </a:endParaRPr>
          </a:p>
          <a:p>
            <a:pPr marR="0" defTabSz="914400">
              <a:lnSpc>
                <a:spcPct val="150000"/>
              </a:lnSpc>
              <a:buClrTx/>
              <a:buSzTx/>
              <a:buFontTx/>
              <a:buNone/>
              <a:defRPr/>
            </a:pPr>
            <a:r>
              <a:rPr kumimoji="0" lang="zh-CN" altLang="en-US" sz="2000" b="1" kern="1200" cap="none" spc="0" normalizeH="0" baseline="0" noProof="0">
                <a:latin typeface="微软雅黑 Light" panose="020B0502040204020203" charset="-122"/>
                <a:ea typeface="微软雅黑 Light" panose="020B0502040204020203" charset="-122"/>
                <a:cs typeface="微软雅黑 Light" panose="020B0502040204020203" charset="-122"/>
              </a:rPr>
              <a:t>        在</a:t>
            </a:r>
            <a:r>
              <a:rPr kumimoji="0" lang="zh-CN" altLang="en-US" sz="2000" b="1" kern="1200" cap="none" spc="0" normalizeH="0" baseline="0" noProof="0" dirty="0">
                <a:latin typeface="微软雅黑 Light" panose="020B0502040204020203" charset="-122"/>
                <a:ea typeface="微软雅黑 Light" panose="020B0502040204020203" charset="-122"/>
                <a:cs typeface="微软雅黑 Light" panose="020B0502040204020203" charset="-122"/>
              </a:rPr>
              <a:t>新的一年里，我将牢固树立服务意识，创新工作理念，不断提升工作能力，尽己所能，为公司的高质量发展贡献自己的力量。</a:t>
            </a:r>
            <a:endParaRPr kumimoji="0" lang="zh-CN" altLang="en-US" sz="2000" b="1" kern="1200" cap="none" spc="0" normalizeH="0" baseline="0" noProof="0" dirty="0">
              <a:latin typeface="微软雅黑 Light" panose="020B0502040204020203" charset="-122"/>
              <a:ea typeface="微软雅黑 Light" panose="020B0502040204020203" charset="-122"/>
              <a:cs typeface="微软雅黑 Light" panose="020B0502040204020203" charset="-122"/>
            </a:endParaRPr>
          </a:p>
          <a:p>
            <a:pPr marR="0" defTabSz="914400">
              <a:lnSpc>
                <a:spcPct val="150000"/>
              </a:lnSpc>
              <a:buClrTx/>
              <a:buSzTx/>
              <a:buFontTx/>
              <a:buNone/>
              <a:defRPr/>
            </a:pPr>
            <a:endParaRPr lang="zh-CN" altLang="en-US" sz="2000" b="1" noProof="0" dirty="0">
              <a:latin typeface="微软雅黑 Light" panose="020B0502040204020203" charset="-122"/>
              <a:ea typeface="微软雅黑 Light" panose="020B0502040204020203" charset="-122"/>
              <a:cs typeface="微软雅黑 Light" panose="020B0502040204020203" charset="-122"/>
              <a:sym typeface="+mn-ea"/>
            </a:endParaRPr>
          </a:p>
          <a:p>
            <a:pPr marL="228600" marR="0" lvl="0" indent="-228600" algn="l" defTabSz="914400" rtl="0" eaLnBrk="1" fontAlgn="auto" latinLnBrk="0" hangingPunct="1">
              <a:lnSpc>
                <a:spcPct val="100000"/>
              </a:lnSpc>
              <a:spcBef>
                <a:spcPts val="1000"/>
              </a:spcBef>
              <a:spcAft>
                <a:spcPts val="0"/>
              </a:spcAft>
              <a:buClrTx/>
              <a:buSzTx/>
              <a:buFontTx/>
              <a:buNone/>
              <a:defRPr/>
            </a:pPr>
            <a:r>
              <a:rPr lang="en-US" altLang="zh-CN" b="1" noProof="0" dirty="0">
                <a:ln>
                  <a:noFill/>
                </a:ln>
                <a:effectLst/>
                <a:uLnTx/>
                <a:uFillTx/>
                <a:latin typeface="仿宋" panose="02010609060101010101" pitchFamily="49" charset="-122"/>
                <a:ea typeface="仿宋" panose="02010609060101010101" pitchFamily="49" charset="-122"/>
                <a:sym typeface="+mn-ea"/>
              </a:rPr>
              <a:t>                    </a:t>
            </a:r>
            <a:endParaRPr kumimoji="0" lang="en-US" altLang="zh-CN" b="1" kern="1200" cap="none" spc="0" normalizeH="0" baseline="0" noProof="0" dirty="0">
              <a:latin typeface="Calibri" panose="020F0502020204030204" charset="0"/>
              <a:ea typeface="宋体" panose="02010600030101010101" pitchFamily="2" charset="-122"/>
              <a:cs typeface="+mn-cs"/>
            </a:endParaRPr>
          </a:p>
        </p:txBody>
      </p:sp>
      <p:sp>
        <p:nvSpPr>
          <p:cNvPr id="3" name="文本框 2"/>
          <p:cNvSpPr txBox="1"/>
          <p:nvPr/>
        </p:nvSpPr>
        <p:spPr>
          <a:xfrm>
            <a:off x="1029970" y="4168140"/>
            <a:ext cx="9652635" cy="1927225"/>
          </a:xfrm>
          <a:prstGeom prst="rect">
            <a:avLst/>
          </a:prstGeom>
          <a:noFill/>
          <a:ln>
            <a:solidFill>
              <a:schemeClr val="accent1"/>
            </a:solidFill>
          </a:ln>
        </p:spPr>
        <p:txBody>
          <a:bodyPr wrap="square">
            <a:noAutofit/>
          </a:bodyPr>
          <a:p>
            <a:pPr marR="0" defTabSz="914400">
              <a:lnSpc>
                <a:spcPct val="150000"/>
              </a:lnSpc>
              <a:buClrTx/>
              <a:buSzTx/>
              <a:buFontTx/>
              <a:buNone/>
              <a:defRPr/>
            </a:pPr>
            <a:r>
              <a:rPr kumimoji="0" lang="zh-CN" altLang="en-US" sz="2000" b="1" kern="1200" cap="none" spc="0" normalizeH="0" baseline="0" noProof="0" dirty="0">
                <a:latin typeface="微软雅黑 Light" panose="020B0502040204020203" charset="-122"/>
                <a:ea typeface="微软雅黑 Light" panose="020B0502040204020203" charset="-122"/>
                <a:cs typeface="微软雅黑 Light" panose="020B0502040204020203" charset="-122"/>
              </a:rPr>
              <a:t>再如：</a:t>
            </a:r>
            <a:endParaRPr kumimoji="0" lang="en-US" altLang="zh-CN" sz="2000" b="1" kern="1200" cap="none" spc="0" normalizeH="0" baseline="0" noProof="0" dirty="0">
              <a:latin typeface="微软雅黑 Light" panose="020B0502040204020203" charset="-122"/>
              <a:ea typeface="微软雅黑 Light" panose="020B0502040204020203" charset="-122"/>
              <a:cs typeface="微软雅黑 Light" panose="020B0502040204020203" charset="-122"/>
            </a:endParaRPr>
          </a:p>
          <a:p>
            <a:pPr marR="0" defTabSz="914400">
              <a:lnSpc>
                <a:spcPct val="150000"/>
              </a:lnSpc>
              <a:buClrTx/>
              <a:buSzTx/>
              <a:buFontTx/>
              <a:buNone/>
              <a:defRPr/>
            </a:pPr>
            <a:r>
              <a:rPr kumimoji="0" lang="zh-CN" altLang="en-US" sz="2000" b="1" kern="1200" cap="none" spc="0" normalizeH="0" baseline="0" noProof="0">
                <a:latin typeface="微软雅黑 Light" panose="020B0502040204020203" charset="-122"/>
                <a:ea typeface="微软雅黑 Light" panose="020B0502040204020203" charset="-122"/>
                <a:cs typeface="微软雅黑 Light" panose="020B0502040204020203" charset="-122"/>
              </a:rPr>
              <a:t>        </a:t>
            </a:r>
            <a:r>
              <a:rPr lang="zh-CN" altLang="en-US" sz="2000" b="1" noProof="0" dirty="0">
                <a:latin typeface="微软雅黑 Light" panose="020B0502040204020203" charset="-122"/>
                <a:ea typeface="微软雅黑 Light" panose="020B0502040204020203" charset="-122"/>
                <a:cs typeface="微软雅黑 Light" panose="020B0502040204020203" charset="-122"/>
                <a:sym typeface="+mn-ea"/>
              </a:rPr>
              <a:t>回顾上学期整个学习历程，我感觉自己很多方面做的还是不错的，当然也有些不足，如学习效率有待进一步提高、学习主动性有待增强等，好的方面我会继续保持，不足之处我会加强改正。</a:t>
            </a:r>
            <a:endParaRPr kumimoji="0" lang="zh-CN" altLang="en-US" sz="2000" b="1" i="0" u="none" strike="noStrike" kern="1200" cap="none" spc="0" normalizeH="0" baseline="0" noProof="0" dirty="0">
              <a:solidFill>
                <a:schemeClr val="tx1"/>
              </a:solidFill>
              <a:latin typeface="微软雅黑 Light" panose="020B0502040204020203" charset="-122"/>
              <a:ea typeface="微软雅黑 Light" panose="020B0502040204020203" charset="-122"/>
              <a:cs typeface="微软雅黑 Light" panose="020B0502040204020203" charset="-122"/>
            </a:endParaRPr>
          </a:p>
          <a:p>
            <a:pPr marR="0" defTabSz="914400">
              <a:lnSpc>
                <a:spcPct val="150000"/>
              </a:lnSpc>
              <a:buClrTx/>
              <a:buSzTx/>
              <a:buFontTx/>
              <a:buNone/>
              <a:defRPr/>
            </a:pPr>
            <a:endParaRPr lang="zh-CN" altLang="en-US" sz="2000" b="1" noProof="0" dirty="0">
              <a:latin typeface="微软雅黑 Light" panose="020B0502040204020203" charset="-122"/>
              <a:ea typeface="微软雅黑 Light" panose="020B0502040204020203" charset="-122"/>
              <a:cs typeface="微软雅黑 Light" panose="020B0502040204020203" charset="-122"/>
              <a:sym typeface="+mn-ea"/>
            </a:endParaRPr>
          </a:p>
          <a:p>
            <a:pPr marL="228600" marR="0" lvl="0" indent="-228600" algn="l" defTabSz="914400" rtl="0" eaLnBrk="1" fontAlgn="auto" latinLnBrk="0" hangingPunct="1">
              <a:lnSpc>
                <a:spcPct val="100000"/>
              </a:lnSpc>
              <a:spcBef>
                <a:spcPts val="1000"/>
              </a:spcBef>
              <a:spcAft>
                <a:spcPts val="0"/>
              </a:spcAft>
              <a:buClrTx/>
              <a:buSzTx/>
              <a:buFontTx/>
              <a:buNone/>
              <a:defRPr/>
            </a:pPr>
            <a:r>
              <a:rPr lang="en-US" altLang="zh-CN" b="1" noProof="0" dirty="0">
                <a:ln>
                  <a:noFill/>
                </a:ln>
                <a:effectLst/>
                <a:uLnTx/>
                <a:uFillTx/>
                <a:latin typeface="仿宋" panose="02010609060101010101" pitchFamily="49" charset="-122"/>
                <a:ea typeface="仿宋" panose="02010609060101010101" pitchFamily="49" charset="-122"/>
                <a:sym typeface="+mn-ea"/>
              </a:rPr>
              <a:t>                    </a:t>
            </a:r>
            <a:endParaRPr kumimoji="0" lang="en-US" altLang="zh-CN" b="1" kern="1200" cap="none" spc="0" normalizeH="0" baseline="0" noProof="0" dirty="0">
              <a:latin typeface="Calibri" panose="020F0502020204030204" charset="0"/>
              <a:ea typeface="宋体" panose="02010600030101010101" pitchFamily="2"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3" grpId="0" bldLvl="0" animBg="1"/>
      <p:bldP spid="3"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26720" y="1022350"/>
            <a:ext cx="2405380" cy="497205"/>
          </a:xfrm>
          <a:prstGeom prst="rect">
            <a:avLst/>
          </a:prstGeom>
          <a:noFill/>
        </p:spPr>
        <p:txBody>
          <a:bodyPr wrap="square">
            <a:spAutoFit/>
          </a:bodyPr>
          <a:p>
            <a:pPr algn="just">
              <a:lnSpc>
                <a:spcPct val="110000"/>
              </a:lnSpc>
              <a:buClrTx/>
              <a:buSzTx/>
              <a:buFontTx/>
            </a:pPr>
            <a:r>
              <a:rPr lang="en-US" altLang="zh-CN" sz="2400" b="1" kern="0" dirty="0">
                <a:ln>
                  <a:noFill/>
                  <a:prstDash val="sysDot"/>
                </a:ln>
                <a:solidFill>
                  <a:srgbClr val="00B0F0"/>
                </a:solidFill>
                <a:latin typeface="微软雅黑" panose="020B0503020204020204" charset="-122"/>
                <a:ea typeface="微软雅黑" panose="020B0503020204020204" charset="-122"/>
              </a:rPr>
              <a:t>3</a:t>
            </a:r>
            <a:r>
              <a:rPr lang="zh-CN" altLang="en-US" sz="2400" b="1" kern="0" dirty="0">
                <a:ln>
                  <a:noFill/>
                  <a:prstDash val="sysDot"/>
                </a:ln>
                <a:solidFill>
                  <a:srgbClr val="00B0F0"/>
                </a:solidFill>
                <a:latin typeface="微软雅黑" panose="020B0503020204020204" charset="-122"/>
                <a:ea typeface="微软雅黑" panose="020B0503020204020204" charset="-122"/>
              </a:rPr>
              <a:t>．落款</a:t>
            </a:r>
            <a:endParaRPr lang="zh-CN" altLang="en-US" sz="2400" b="1" kern="0" spc="600" dirty="0">
              <a:ln>
                <a:noFill/>
                <a:prstDash val="sysDot"/>
              </a:ln>
              <a:solidFill>
                <a:srgbClr val="00B0F0"/>
              </a:solidFill>
              <a:effectLst/>
              <a:latin typeface="微软雅黑" panose="020B0503020204020204" charset="-122"/>
              <a:ea typeface="微软雅黑" panose="020B0503020204020204" charset="-122"/>
            </a:endParaRPr>
          </a:p>
        </p:txBody>
      </p:sp>
      <p:sp>
        <p:nvSpPr>
          <p:cNvPr id="16" name="PA-102265"/>
          <p:cNvSpPr/>
          <p:nvPr>
            <p:custDataLst>
              <p:tags r:id="rId1"/>
            </p:custDataLst>
          </p:nvPr>
        </p:nvSpPr>
        <p:spPr>
          <a:xfrm>
            <a:off x="676275" y="1781810"/>
            <a:ext cx="10407015" cy="2062480"/>
          </a:xfrm>
          <a:prstGeom prst="rect">
            <a:avLst/>
          </a:prstGeom>
        </p:spPr>
        <p:txBody>
          <a:bodyPr wrap="square">
            <a:noAutofit/>
          </a:bodyPr>
          <a:p>
            <a:pPr lvl="0" indent="457200" fontAlgn="auto">
              <a:lnSpc>
                <a:spcPct val="150000"/>
              </a:lnSpc>
              <a:buNone/>
            </a:pPr>
            <a:r>
              <a:rPr lang="zh-CN" altLang="en-US" sz="2400" dirty="0">
                <a:latin typeface="微软雅黑" panose="020B0503020204020204" charset="-122"/>
                <a:ea typeface="微软雅黑" panose="020B0503020204020204" charset="-122"/>
                <a:sym typeface="+mn-ea"/>
              </a:rPr>
              <a:t>一般在正文右下方署名署日期；</a:t>
            </a:r>
            <a:endParaRPr lang="en-US" altLang="zh-CN" sz="2400" dirty="0">
              <a:latin typeface="微软雅黑" panose="020B0503020204020204" charset="-122"/>
              <a:ea typeface="微软雅黑" panose="020B0503020204020204" charset="-122"/>
            </a:endParaRPr>
          </a:p>
          <a:p>
            <a:pPr lvl="0" indent="457200" fontAlgn="auto">
              <a:lnSpc>
                <a:spcPct val="150000"/>
              </a:lnSpc>
              <a:buNone/>
            </a:pPr>
            <a:r>
              <a:rPr lang="zh-CN" altLang="en-US" sz="2400" dirty="0">
                <a:latin typeface="微软雅黑" panose="020B0503020204020204" charset="-122"/>
                <a:ea typeface="微软雅黑" panose="020B0503020204020204" charset="-122"/>
                <a:sym typeface="+mn-ea"/>
              </a:rPr>
              <a:t>若是报刊杂志或简报刊用的交流经验的专题总结，应在标题下方居中署名。</a:t>
            </a:r>
            <a:endParaRPr lang="zh-CN" altLang="en-US" sz="2400" kern="100" dirty="0">
              <a:solidFill>
                <a:schemeClr val="tx1"/>
              </a:solidFill>
              <a:effectLst/>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第一节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计划</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了解计划的概念、种类与文体结构</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marL="0" indent="0" algn="ctr">
              <a:lnSpc>
                <a:spcPct val="12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503420" y="3826510"/>
            <a:ext cx="2758440" cy="1907540"/>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mn-lt"/>
              </a:rPr>
              <a:t>能规范撰写计划类文书</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培养未雨绸缪和实事求是的精神</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象2"/>
          <p:cNvSpPr/>
          <p:nvPr>
            <p:custDataLst>
              <p:tags r:id="rId1"/>
            </p:custDataLst>
          </p:nvPr>
        </p:nvSpPr>
        <p:spPr>
          <a:xfrm>
            <a:off x="737235" y="3705225"/>
            <a:ext cx="10798810" cy="2060575"/>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4" name="对象2"/>
          <p:cNvSpPr/>
          <p:nvPr>
            <p:custDataLst>
              <p:tags r:id="rId2"/>
            </p:custDataLst>
          </p:nvPr>
        </p:nvSpPr>
        <p:spPr>
          <a:xfrm>
            <a:off x="696278" y="1170623"/>
            <a:ext cx="10798810" cy="124098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6" name="对象2"/>
          <p:cNvSpPr/>
          <p:nvPr>
            <p:custDataLst>
              <p:tags r:id="rId3"/>
            </p:custDataLst>
          </p:nvPr>
        </p:nvSpPr>
        <p:spPr>
          <a:xfrm>
            <a:off x="696278" y="11706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5" name="对象2"/>
          <p:cNvSpPr/>
          <p:nvPr>
            <p:custDataLst>
              <p:tags r:id="rId4"/>
            </p:custDataLst>
          </p:nvPr>
        </p:nvSpPr>
        <p:spPr>
          <a:xfrm>
            <a:off x="696278" y="11706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7" name="对象4"/>
          <p:cNvSpPr/>
          <p:nvPr>
            <p:custDataLst>
              <p:tags r:id="rId5"/>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lvl="0" algn="l">
              <a:spcBef>
                <a:spcPct val="0"/>
              </a:spcBef>
              <a:spcAft>
                <a:spcPct val="0"/>
              </a:spcAft>
              <a:buClrTx/>
              <a:buSzTx/>
              <a:buFontTx/>
            </a:pPr>
            <a:r>
              <a:rPr lang="zh-CN" altLang="en-US" sz="2000" b="1" kern="100" dirty="0">
                <a:solidFill>
                  <a:schemeClr val="tx1"/>
                </a:solidFill>
                <a:effectLst/>
                <a:latin typeface="微软雅黑" panose="020B0503020204020204" charset="-122"/>
                <a:ea typeface="微软雅黑" panose="020B0503020204020204" charset="-122"/>
                <a:sym typeface="+mn-ea"/>
              </a:rPr>
              <a:t>坚持实事求是的原则。</a:t>
            </a:r>
            <a:endParaRPr lang="zh-CN" altLang="en-US" sz="2000" b="1" kern="100" dirty="0">
              <a:solidFill>
                <a:schemeClr val="tx1"/>
              </a:solidFill>
              <a:effectLst/>
              <a:latin typeface="微软雅黑" panose="020B0503020204020204" charset="-122"/>
              <a:ea typeface="微软雅黑" panose="020B0503020204020204" charset="-122"/>
              <a:sym typeface="+mn-ea"/>
            </a:endParaRPr>
          </a:p>
        </p:txBody>
      </p:sp>
      <p:sp>
        <p:nvSpPr>
          <p:cNvPr id="13" name="对象5"/>
          <p:cNvSpPr/>
          <p:nvPr>
            <p:custDataLst>
              <p:tags r:id="rId6"/>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7"/>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marL="0" lvl="0" algn="l" fontAlgn="auto">
              <a:lnSpc>
                <a:spcPct val="100000"/>
              </a:lnSpc>
              <a:spcBef>
                <a:spcPts val="0"/>
              </a:spcBef>
              <a:buClrTx/>
              <a:buSzTx/>
              <a:buFontTx/>
              <a:buNone/>
            </a:pPr>
            <a:r>
              <a:rPr lang="zh-CN" altLang="en-US" sz="2000" b="1" kern="100" dirty="0">
                <a:solidFill>
                  <a:schemeClr val="tx1"/>
                </a:solidFill>
                <a:effectLst/>
                <a:latin typeface="微软雅黑" panose="020B0503020204020204" charset="-122"/>
                <a:ea typeface="微软雅黑" panose="020B0503020204020204" charset="-122"/>
                <a:sym typeface="+mn-ea"/>
              </a:rPr>
              <a:t>注意共性，把握个性。</a:t>
            </a:r>
            <a:endParaRPr lang="zh-CN" altLang="en-US" sz="2000" b="1" kern="100" dirty="0">
              <a:solidFill>
                <a:schemeClr val="tx1"/>
              </a:solidFill>
              <a:effectLst/>
              <a:latin typeface="微软雅黑" panose="020B0503020204020204" charset="-122"/>
              <a:ea typeface="微软雅黑" panose="020B0503020204020204" charset="-122"/>
              <a:sym typeface="+mn-ea"/>
            </a:endParaRPr>
          </a:p>
        </p:txBody>
      </p:sp>
      <p:sp>
        <p:nvSpPr>
          <p:cNvPr id="17" name="对象8"/>
          <p:cNvSpPr/>
          <p:nvPr>
            <p:custDataLst>
              <p:tags r:id="rId8"/>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9"/>
            </p:custDataLst>
          </p:nvPr>
        </p:nvSpPr>
        <p:spPr>
          <a:xfrm>
            <a:off x="1897698" y="474884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l">
              <a:spcBef>
                <a:spcPts val="0"/>
              </a:spcBef>
              <a:buClrTx/>
              <a:buSzTx/>
              <a:buFontTx/>
              <a:buNone/>
            </a:pPr>
            <a:r>
              <a:rPr lang="zh-CN" altLang="en-US" sz="2000" b="1" kern="100" dirty="0">
                <a:solidFill>
                  <a:schemeClr val="tx1"/>
                </a:solidFill>
                <a:effectLst/>
                <a:latin typeface="微软雅黑" panose="020B0503020204020204" charset="-122"/>
                <a:ea typeface="微软雅黑" panose="020B0503020204020204" charset="-122"/>
                <a:sym typeface="+mn-ea"/>
              </a:rPr>
              <a:t>详略得当，重点突出。</a:t>
            </a:r>
            <a:endParaRPr lang="zh-CN" altLang="en-US" sz="2000" b="1" kern="100" dirty="0">
              <a:solidFill>
                <a:schemeClr val="tx1"/>
              </a:solidFill>
              <a:effectLst/>
              <a:latin typeface="微软雅黑" panose="020B0503020204020204" charset="-122"/>
              <a:ea typeface="微软雅黑" panose="020B0503020204020204" charset="-122"/>
              <a:sym typeface="微软雅黑" panose="020B0503020204020204" charset="-122"/>
            </a:endParaRPr>
          </a:p>
        </p:txBody>
      </p:sp>
      <p:sp>
        <p:nvSpPr>
          <p:cNvPr id="19" name="对象11"/>
          <p:cNvSpPr/>
          <p:nvPr>
            <p:custDataLst>
              <p:tags r:id="rId10"/>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3" name="文本框 2"/>
          <p:cNvSpPr txBox="1"/>
          <p:nvPr/>
        </p:nvSpPr>
        <p:spPr>
          <a:xfrm>
            <a:off x="389255" y="379730"/>
            <a:ext cx="6096000" cy="460375"/>
          </a:xfrm>
          <a:prstGeom prst="rect">
            <a:avLst/>
          </a:prstGeom>
          <a:noFill/>
        </p:spPr>
        <p:txBody>
          <a:bodyPr wrap="square" rtlCol="0" anchor="t">
            <a:spAutoFit/>
          </a:bodyPr>
          <a:p>
            <a:pPr lvl="0" algn="l">
              <a:spcBef>
                <a:spcPct val="0"/>
              </a:spcBef>
              <a:spcAft>
                <a:spcPct val="0"/>
              </a:spcAft>
              <a:buClrTx/>
              <a:buSzTx/>
              <a:buFontTx/>
            </a:pPr>
            <a:r>
              <a:rPr lang="zh-CN" altLang="en-US" sz="3200" b="1" dirty="0">
                <a:latin typeface="微软雅黑" panose="020B0503020204020204" charset="-122"/>
                <a:ea typeface="微软雅黑" panose="020B0503020204020204" charset="-122"/>
                <a:cs typeface="+mn-ea"/>
                <a:sym typeface="+mn-ea"/>
              </a:rPr>
              <a:t>四、总结的写作要求</a:t>
            </a:r>
            <a:endParaRPr lang="zh-CN" altLang="en-US" sz="3200" b="1" kern="100" dirty="0">
              <a:effectLst/>
              <a:latin typeface="微软雅黑" panose="020B0503020204020204" charset="-122"/>
              <a:ea typeface="微软雅黑" panose="020B0503020204020204" charset="-122"/>
              <a:cs typeface="+mn-ea"/>
              <a:sym typeface="+mn-ea"/>
            </a:endParaRPr>
          </a:p>
        </p:txBody>
      </p:sp>
    </p:spTree>
    <p:custDataLst>
      <p:tags r:id="rId1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PA-102265"/>
          <p:cNvSpPr/>
          <p:nvPr>
            <p:custDataLst>
              <p:tags r:id="rId19"/>
            </p:custDataLst>
          </p:nvPr>
        </p:nvSpPr>
        <p:spPr>
          <a:xfrm>
            <a:off x="672465" y="2697480"/>
            <a:ext cx="10407015" cy="2062480"/>
          </a:xfrm>
          <a:prstGeom prst="rect">
            <a:avLst/>
          </a:prstGeom>
        </p:spPr>
        <p:txBody>
          <a:bodyPr wrap="square">
            <a:noAutofit/>
          </a:bodyPr>
          <a:p>
            <a:pPr lvl="0" indent="457200" fontAlgn="auto">
              <a:lnSpc>
                <a:spcPct val="150000"/>
              </a:lnSpc>
              <a:buNone/>
            </a:pPr>
            <a:r>
              <a:rPr lang="zh-CN" altLang="en-US" sz="2400" dirty="0">
                <a:latin typeface="微软雅黑" panose="020B0503020204020204" charset="-122"/>
                <a:ea typeface="微软雅黑" panose="020B0503020204020204" charset="-122"/>
                <a:sym typeface="+mn-ea"/>
              </a:rPr>
              <a:t>回顾入学以来的情况，从学习、生活、工作等方面着手写一份</a:t>
            </a:r>
            <a:r>
              <a:rPr lang="zh-CN" altLang="en-US" sz="2400" dirty="0">
                <a:latin typeface="微软雅黑" panose="020B0503020204020204" charset="-122"/>
                <a:ea typeface="微软雅黑" panose="020B0503020204020204" charset="-122"/>
                <a:sym typeface="+mn-ea"/>
              </a:rPr>
              <a:t>总结。</a:t>
            </a:r>
            <a:endParaRPr lang="zh-CN" altLang="en-US" sz="2400" dirty="0">
              <a:latin typeface="微软雅黑" panose="020B0503020204020204" charset="-122"/>
              <a:ea typeface="微软雅黑" panose="020B0503020204020204" charset="-122"/>
              <a:sym typeface="+mn-ea"/>
            </a:endParaRPr>
          </a:p>
        </p:txBody>
      </p:sp>
    </p:spTree>
    <p:custDataLst>
      <p:tags r:id="rId20"/>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686425" y="2240915"/>
            <a:ext cx="6505575" cy="349059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计划</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总结</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专题活动策划书</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述职报告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简报</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第六节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会议记录</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第七节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调查报告</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382260" y="3564255"/>
            <a:ext cx="5884545" cy="627380"/>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902335"/>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第三节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专题活动策划书</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2557145" cy="1907540"/>
          </a:xfrm>
          <a:prstGeom prst="rect">
            <a:avLst/>
          </a:prstGeom>
          <a:noFill/>
        </p:spPr>
        <p:txBody>
          <a:bodyPr wrap="square" lIns="91440" tIns="45720" rIns="91440" bIns="45720" rtlCol="0" anchor="t" anchorCtr="0">
            <a:normAutofit/>
          </a:bodyPr>
          <a:p>
            <a:pPr marL="0" indent="0" algn="ctr">
              <a:lnSpc>
                <a:spcPct val="150000"/>
              </a:lnSpc>
              <a:spcBef>
                <a:spcPts val="0"/>
              </a:spcBef>
              <a:spcAft>
                <a:spcPts val="0"/>
              </a:spcAft>
              <a:buSzPct val="100000"/>
            </a:pPr>
            <a:r>
              <a:rPr lang="zh-CN" altLang="en-US" dirty="0">
                <a:solidFill>
                  <a:srgbClr val="404040"/>
                </a:solidFill>
                <a:ea typeface="微软雅黑" panose="020B0503020204020204" charset="-122"/>
                <a:sym typeface="+mn-lt"/>
              </a:rPr>
              <a:t>了解专题活动策划书的概念；掌握策划书的文体结构及写作方法。</a:t>
            </a:r>
            <a:endParaRPr lang="en-US" altLang="zh-CN" dirty="0">
              <a:solidFill>
                <a:srgbClr val="404040"/>
              </a:solidFill>
              <a:ea typeface="微软雅黑" panose="020B0503020204020204" charset="-122"/>
              <a:sym typeface="+mn-lt"/>
            </a:endParaRPr>
          </a:p>
          <a:p>
            <a:pPr marL="0" indent="0" algn="ctr">
              <a:lnSpc>
                <a:spcPct val="15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dirty="0">
                <a:solidFill>
                  <a:srgbClr val="404040"/>
                </a:solidFill>
                <a:ea typeface="微软雅黑" panose="020B0503020204020204" charset="-122"/>
                <a:sym typeface="+mn-lt"/>
              </a:rPr>
              <a:t>能熟练说出专题活动策划书的写作格式并撰写出合格的策划书。</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增强合作意识及全局观念，提高处理问题的自主性和自觉性。</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第三节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专题活动策划书</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pPr>
            <a:r>
              <a:rPr lang="zh-CN" altLang="en-US">
                <a:latin typeface="微软雅黑" panose="020B0503020204020204" charset="-122"/>
                <a:ea typeface="微软雅黑" panose="020B0503020204020204" charset="-122"/>
                <a:sym typeface="+mn-ea"/>
              </a:rPr>
              <a:t>专题活动策划书的文体结构</a:t>
            </a:r>
            <a:endParaRPr lang="zh-CN" altLang="en-US">
              <a:solidFill>
                <a:schemeClr val="tx1"/>
              </a:solidFill>
              <a:latin typeface="微软雅黑" panose="020B0503020204020204" charset="-122"/>
              <a:ea typeface="微软雅黑" panose="020B0503020204020204" charset="-122"/>
              <a:sym typeface="+mn-ea"/>
            </a:endParaRPr>
          </a:p>
          <a:p>
            <a:pPr indent="452755" algn="r">
              <a:lnSpc>
                <a:spcPct val="20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专题活动策划书的撰写</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一、专题活动策划书的概念</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010285" y="1273175"/>
            <a:ext cx="10761980" cy="2468245"/>
          </a:xfrm>
          <a:prstGeom prst="rect">
            <a:avLst/>
          </a:prstGeom>
        </p:spPr>
        <p:txBody>
          <a:bodyPr vert="horz" wrap="square" lIns="0" tIns="0" rIns="0" bIns="0" rtlCol="0">
            <a:normAutofit fontScale="90000"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fontAlgn="auto">
              <a:lnSpc>
                <a:spcPct val="150000"/>
              </a:lnSpc>
              <a:buNone/>
            </a:pPr>
            <a:r>
              <a:rPr lang="zh-CN" altLang="en-US" kern="100" dirty="0">
                <a:solidFill>
                  <a:srgbClr val="000000"/>
                </a:solidFill>
                <a:latin typeface="微软雅黑" panose="020B0503020204020204" charset="-122"/>
                <a:ea typeface="微软雅黑" panose="020B0503020204020204" charset="-122"/>
                <a:sym typeface="+mn-ea"/>
              </a:rPr>
              <a:t> 专题活动策划书就是根据掌握的信息，对即将举办的专题活动有关事宜进行规划，设计出活动的基本框架，做出全面、周密的安排和计划，并用文字进行表达的书面文案。</a:t>
            </a:r>
            <a:endParaRPr lang="zh-CN" altLang="en-US" kern="100" dirty="0">
              <a:solidFill>
                <a:srgbClr val="000000"/>
              </a:solidFill>
              <a:latin typeface="微软雅黑" panose="020B0503020204020204" charset="-122"/>
              <a:ea typeface="微软雅黑" panose="020B0503020204020204" charset="-122"/>
              <a:sym typeface="+mn-ea"/>
            </a:endParaRPr>
          </a:p>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撰写策划书时，应把活动中</a:t>
            </a:r>
            <a:r>
              <a:rPr lang="zh-CN" altLang="en-US" b="1">
                <a:solidFill>
                  <a:schemeClr val="dk1"/>
                </a:solidFill>
                <a:latin typeface="微软雅黑" panose="020B0503020204020204" charset="-122"/>
                <a:ea typeface="微软雅黑" panose="020B0503020204020204" charset="-122"/>
                <a:cs typeface="微软雅黑" panose="020B0503020204020204" charset="-122"/>
              </a:rPr>
              <a:t>需要安排的事情全部按部就班地写进去</a:t>
            </a:r>
            <a:r>
              <a:rPr lang="zh-CN" altLang="en-US">
                <a:solidFill>
                  <a:schemeClr val="dk1"/>
                </a:solidFill>
                <a:latin typeface="微软雅黑" panose="020B0503020204020204" charset="-122"/>
                <a:ea typeface="微软雅黑" panose="020B0503020204020204" charset="-122"/>
                <a:cs typeface="微软雅黑" panose="020B0503020204020204" charset="-122"/>
              </a:rPr>
              <a:t>，为专题活动取得预期效果提供有力保障。</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10302875" y="4716145"/>
            <a:ext cx="1287145" cy="1382395"/>
          </a:xfrm>
          <a:prstGeom prst="rect">
            <a:avLst/>
          </a:prstGeom>
        </p:spPr>
      </p:pic>
    </p:spTree>
    <p:custDataLst>
      <p:tags r:id="rId4"/>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二、专题活动策划书的文体结构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标题</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769620" y="2030730"/>
            <a:ext cx="10079990" cy="4455160"/>
            <a:chOff x="2071" y="2931"/>
            <a:chExt cx="12440" cy="7283"/>
          </a:xfrm>
        </p:grpSpPr>
        <p:sp>
          <p:nvSpPr>
            <p:cNvPr id="4" name="圆角矩形 3"/>
            <p:cNvSpPr/>
            <p:nvPr>
              <p:custDataLst>
                <p:tags r:id="rId2"/>
              </p:custDataLst>
            </p:nvPr>
          </p:nvSpPr>
          <p:spPr>
            <a:xfrm>
              <a:off x="2071" y="3604"/>
              <a:ext cx="5096" cy="661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3"/>
              </p:custDataLst>
            </p:nvPr>
          </p:nvSpPr>
          <p:spPr>
            <a:xfrm>
              <a:off x="9415" y="3604"/>
              <a:ext cx="5096" cy="661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4"/>
              </p:custDataLst>
            </p:nvPr>
          </p:nvSpPr>
          <p:spPr>
            <a:xfrm>
              <a:off x="2430" y="5659"/>
              <a:ext cx="4534" cy="3678"/>
            </a:xfrm>
            <a:prstGeom prst="rect">
              <a:avLst/>
            </a:prstGeom>
          </p:spPr>
          <p:txBody>
            <a:bodyPr wrap="square" lIns="0" tIns="0" rIns="0" bIns="0">
              <a:noAutofit/>
            </a:bodyPr>
            <a:p>
              <a:pPr>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ea"/>
                </a:rPr>
                <a:t>策划单位名称</a:t>
              </a:r>
              <a:r>
                <a:rPr lang="en-US" altLang="zh-CN"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ea"/>
                </a:rPr>
                <a:t>活动内容</a:t>
              </a:r>
              <a:r>
                <a:rPr lang="en-US" altLang="zh-CN"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ea"/>
                </a:rPr>
                <a:t>文种</a:t>
              </a:r>
              <a:endParaRPr lang="en-US" altLang="zh-CN" b="1"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dirty="0">
                  <a:latin typeface="微软雅黑" panose="020B0503020204020204" charset="-122"/>
                  <a:ea typeface="微软雅黑" panose="020B0503020204020204" charset="-122"/>
                  <a:cs typeface="微软雅黑" panose="020B0503020204020204" charset="-122"/>
                  <a:sym typeface="+mn-ea"/>
                </a:rPr>
                <a:t>如：</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武汉群光广场</a:t>
              </a:r>
              <a:r>
                <a:rPr lang="en-US" altLang="zh-CN" dirty="0">
                  <a:latin typeface="微软雅黑" panose="020B0503020204020204" charset="-122"/>
                  <a:ea typeface="微软雅黑" panose="020B0503020204020204" charset="-122"/>
                  <a:cs typeface="微软雅黑" panose="020B0503020204020204" charset="-122"/>
                  <a:sym typeface="+mn-ea"/>
                </a:rPr>
                <a:t>15</a:t>
              </a:r>
              <a:r>
                <a:rPr lang="zh-CN" altLang="en-US" dirty="0">
                  <a:latin typeface="微软雅黑" panose="020B0503020204020204" charset="-122"/>
                  <a:ea typeface="微软雅黑" panose="020B0503020204020204" charset="-122"/>
                  <a:cs typeface="微软雅黑" panose="020B0503020204020204" charset="-122"/>
                  <a:sym typeface="+mn-ea"/>
                </a:rPr>
                <a:t>周年庆促销活动策划书</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大地职业学院节能减排活动策划书</a:t>
              </a:r>
              <a:r>
                <a:rPr lang="en-US" altLang="zh-CN" dirty="0">
                  <a:latin typeface="微软雅黑" panose="020B0503020204020204" charset="-122"/>
                  <a:ea typeface="微软雅黑" panose="020B0503020204020204" charset="-122"/>
                  <a:cs typeface="微软雅黑" panose="020B0503020204020204" charset="-122"/>
                  <a:sym typeface="+mn-ea"/>
                </a:rPr>
                <a:t>》</a:t>
              </a:r>
              <a:endParaRPr lang="en-US" altLang="zh-CN"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矩形 8"/>
            <p:cNvSpPr/>
            <p:nvPr>
              <p:custDataLst>
                <p:tags r:id="rId5"/>
              </p:custDataLst>
            </p:nvPr>
          </p:nvSpPr>
          <p:spPr>
            <a:xfrm>
              <a:off x="2430" y="4676"/>
              <a:ext cx="4378" cy="697"/>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微软雅黑" panose="020B0503020204020204" charset="-122"/>
                  <a:ea typeface="微软雅黑" panose="020B0503020204020204" charset="-122"/>
                  <a:cs typeface="+mn-ea"/>
                </a:rPr>
                <a:t>单标题</a:t>
              </a:r>
              <a:endParaRPr lang="zh-CN" altLang="en-US" sz="2400" b="1" kern="0">
                <a:solidFill>
                  <a:schemeClr val="accent1"/>
                </a:solidFill>
                <a:latin typeface="微软雅黑" panose="020B0503020204020204" charset="-122"/>
                <a:ea typeface="微软雅黑" panose="020B0503020204020204" charset="-122"/>
                <a:cs typeface="+mn-ea"/>
              </a:endParaRPr>
            </a:p>
          </p:txBody>
        </p:sp>
        <p:sp>
          <p:nvSpPr>
            <p:cNvPr id="10" name="矩形 9"/>
            <p:cNvSpPr/>
            <p:nvPr>
              <p:custDataLst>
                <p:tags r:id="rId6"/>
              </p:custDataLst>
            </p:nvPr>
          </p:nvSpPr>
          <p:spPr>
            <a:xfrm>
              <a:off x="9415" y="5659"/>
              <a:ext cx="4990" cy="3678"/>
            </a:xfrm>
            <a:prstGeom prst="rect">
              <a:avLst/>
            </a:prstGeom>
          </p:spPr>
          <p:txBody>
            <a:bodyPr wrap="square" lIns="0" tIns="0" rIns="0" bIns="0">
              <a:noAutofit/>
            </a:bodyPr>
            <a:p>
              <a:pPr algn="ctr">
                <a:lnSpc>
                  <a:spcPct val="150000"/>
                </a:lnSpc>
                <a:buClrTx/>
                <a:buSzTx/>
                <a:buNone/>
              </a:pPr>
              <a:r>
                <a:rPr lang="zh-CN" altLang="en-US" sz="1800" b="1" dirty="0">
                  <a:latin typeface="微软雅黑" panose="020B0503020204020204" charset="-122"/>
                  <a:ea typeface="微软雅黑" panose="020B0503020204020204" charset="-122"/>
                  <a:cs typeface="微软雅黑" panose="020B0503020204020204" charset="-122"/>
                  <a:sym typeface="+mn-ea"/>
                </a:rPr>
                <a:t>正标题+副标题</a:t>
              </a:r>
              <a:endParaRPr lang="zh-CN" altLang="en-US" sz="1800" b="1" dirty="0">
                <a:latin typeface="微软雅黑" panose="020B0503020204020204" charset="-122"/>
                <a:ea typeface="微软雅黑" panose="020B0503020204020204" charset="-122"/>
                <a:cs typeface="微软雅黑" panose="020B0503020204020204" charset="-122"/>
                <a:sym typeface="+mn-ea"/>
              </a:endParaRPr>
            </a:p>
            <a:p>
              <a:pPr algn="l">
                <a:lnSpc>
                  <a:spcPct val="150000"/>
                </a:lnSpc>
                <a:buClrTx/>
                <a:buSzTx/>
                <a:buNone/>
              </a:pPr>
              <a:r>
                <a:rPr lang="zh-CN" altLang="en-US" sz="1800" dirty="0">
                  <a:latin typeface="微软雅黑" panose="020B0503020204020204" charset="-122"/>
                  <a:ea typeface="微软雅黑" panose="020B0503020204020204" charset="-122"/>
                  <a:cs typeface="微软雅黑" panose="020B0503020204020204" charset="-122"/>
                  <a:sym typeface="+mn-ea"/>
                </a:rPr>
                <a:t>如：《中秋月，家国情</a:t>
              </a:r>
              <a:endParaRPr lang="zh-CN" altLang="en-US" sz="1800" dirty="0">
                <a:latin typeface="微软雅黑" panose="020B0503020204020204" charset="-122"/>
                <a:ea typeface="微软雅黑" panose="020B0503020204020204" charset="-122"/>
                <a:cs typeface="微软雅黑" panose="020B0503020204020204" charset="-122"/>
                <a:sym typeface="+mn-ea"/>
              </a:endParaRPr>
            </a:p>
            <a:p>
              <a:pPr algn="l">
                <a:lnSpc>
                  <a:spcPct val="150000"/>
                </a:lnSpc>
                <a:buClrTx/>
                <a:buSzTx/>
                <a:buNone/>
              </a:pPr>
              <a:r>
                <a:rPr lang="zh-CN" altLang="en-US" sz="1800" dirty="0">
                  <a:latin typeface="微软雅黑" panose="020B0503020204020204" charset="-122"/>
                  <a:ea typeface="微软雅黑" panose="020B0503020204020204" charset="-122"/>
                  <a:cs typeface="微软雅黑" panose="020B0503020204020204" charset="-122"/>
                  <a:sym typeface="+mn-ea"/>
                </a:rPr>
                <a:t>——天籁公司移动杯手机短信大赛活动策划书》</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7"/>
              </p:custDataLst>
            </p:nvPr>
          </p:nvSpPr>
          <p:spPr>
            <a:xfrm>
              <a:off x="9774" y="4676"/>
              <a:ext cx="4378" cy="697"/>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微软雅黑" panose="020B0503020204020204" charset="-122"/>
                  <a:ea typeface="微软雅黑" panose="020B0503020204020204" charset="-122"/>
                  <a:cs typeface="+mn-ea"/>
                </a:rPr>
                <a:t>双标题</a:t>
              </a:r>
              <a:endParaRPr lang="zh-CN" altLang="en-US" sz="2400" b="1" kern="0">
                <a:solidFill>
                  <a:schemeClr val="accent2"/>
                </a:solidFill>
                <a:latin typeface="微软雅黑" panose="020B0503020204020204" charset="-122"/>
                <a:ea typeface="微软雅黑" panose="020B0503020204020204" charset="-122"/>
                <a:cs typeface="+mn-ea"/>
              </a:endParaRPr>
            </a:p>
          </p:txBody>
        </p:sp>
        <p:cxnSp>
          <p:nvCxnSpPr>
            <p:cNvPr id="30" name="直接连接符 29"/>
            <p:cNvCxnSpPr/>
            <p:nvPr>
              <p:custDataLst>
                <p:tags r:id="rId8"/>
              </p:custDataLst>
            </p:nvPr>
          </p:nvCxnSpPr>
          <p:spPr>
            <a:xfrm>
              <a:off x="4353" y="9713"/>
              <a:ext cx="532"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9"/>
              </p:custDataLst>
            </p:nvPr>
          </p:nvCxnSpPr>
          <p:spPr>
            <a:xfrm>
              <a:off x="11697" y="9713"/>
              <a:ext cx="532"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10"/>
              </p:custDataLst>
            </p:nvPr>
          </p:nvSpPr>
          <p:spPr>
            <a:xfrm>
              <a:off x="3977" y="2932"/>
              <a:ext cx="1402" cy="140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1"/>
              </p:custDataLst>
            </p:nvPr>
          </p:nvSpPr>
          <p:spPr>
            <a:xfrm>
              <a:off x="4024" y="2931"/>
              <a:ext cx="1307" cy="1307"/>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2"/>
              </p:custDataLst>
            </p:nvPr>
          </p:nvSpPr>
          <p:spPr>
            <a:xfrm>
              <a:off x="11262" y="2932"/>
              <a:ext cx="1402" cy="1402"/>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3"/>
              </p:custDataLst>
            </p:nvPr>
          </p:nvSpPr>
          <p:spPr>
            <a:xfrm>
              <a:off x="11309" y="2931"/>
              <a:ext cx="1307" cy="1307"/>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形 23" descr="333438303937363b333438313038303bd7e9d6afbcdcb9b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422" y="3329"/>
              <a:ext cx="511" cy="511"/>
            </a:xfrm>
            <a:prstGeom prst="rect">
              <a:avLst/>
            </a:prstGeom>
          </p:spPr>
        </p:pic>
        <p:pic>
          <p:nvPicPr>
            <p:cNvPr id="34" name="图形 25" descr="333438303937363b333438313039323bcfeec4bfbcc6bba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1707" y="3329"/>
              <a:ext cx="510" cy="510"/>
            </a:xfrm>
            <a:prstGeom prst="rect">
              <a:avLst/>
            </a:prstGeom>
          </p:spPr>
        </p:pic>
      </p:grpSp>
    </p:spTree>
    <p:custDataLst>
      <p:tags r:id="rId20"/>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二、专题活动策划书的文体结构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正文的基本要素</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8" name="图片 27" descr="专题活动策划书正文的基本要素"/>
          <p:cNvPicPr>
            <a:picLocks noChangeAspect="1"/>
          </p:cNvPicPr>
          <p:nvPr/>
        </p:nvPicPr>
        <p:blipFill>
          <a:blip r:embed="rId2"/>
          <a:srcRect l="3142" t="4721" r="3132" b="6337"/>
          <a:stretch>
            <a:fillRect/>
          </a:stretch>
        </p:blipFill>
        <p:spPr>
          <a:xfrm>
            <a:off x="1360170" y="2031365"/>
            <a:ext cx="6452235" cy="4309110"/>
          </a:xfrm>
          <a:prstGeom prst="rect">
            <a:avLst/>
          </a:prstGeom>
        </p:spPr>
      </p:pic>
      <p:sp>
        <p:nvSpPr>
          <p:cNvPr id="29" name="文本框 28"/>
          <p:cNvSpPr txBox="1"/>
          <p:nvPr/>
        </p:nvSpPr>
        <p:spPr>
          <a:xfrm>
            <a:off x="8649970" y="4656455"/>
            <a:ext cx="2922270" cy="1837055"/>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50000"/>
              </a:lnSpc>
              <a:buClrTx/>
              <a:buSzTx/>
              <a:buFontTx/>
            </a:pPr>
            <a:r>
              <a:rPr lang="zh-CN" altLang="en-US" sz="1800" dirty="0">
                <a:latin typeface="微软雅黑" panose="020B0503020204020204" charset="-122"/>
                <a:ea typeface="微软雅黑" panose="020B0503020204020204" charset="-122"/>
                <a:cs typeface="微软雅黑" panose="020B0503020204020204" charset="-122"/>
                <a:sym typeface="+mn-ea"/>
              </a:rPr>
              <a:t>根据需要添加内容，如：活动所需资源、活动主办单位、应急预案、评分标准、奖项设置等。</a:t>
            </a:r>
            <a:endParaRPr lang="zh-CN" altLang="en-US" sz="1800" dirty="0">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endParaRPr lang="zh-CN" altLang="en-US" sz="1800" dirty="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1026" name="Rectangle 2"/>
          <p:cNvSpPr>
            <a:spLocks noChangeArrowheads="1"/>
          </p:cNvSpPr>
          <p:nvPr/>
        </p:nvSpPr>
        <p:spPr bwMode="auto">
          <a:xfrm>
            <a:off x="2326640" y="86995"/>
            <a:ext cx="6645275" cy="6523990"/>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p>
            <a:pPr lvl="0" algn="ctr" fontAlgn="base">
              <a:spcBef>
                <a:spcPct val="0"/>
              </a:spcBef>
              <a:spcAft>
                <a:spcPct val="0"/>
              </a:spcAft>
            </a:pPr>
            <a:r>
              <a:rPr lang="en-US" altLang="zh-CN" sz="2800" dirty="0">
                <a:latin typeface="黑体" panose="02010609060101010101" charset="-122"/>
                <a:ea typeface="黑体" panose="02010609060101010101" charset="-122"/>
                <a:cs typeface="Times New Roman" panose="02020603050405020304" pitchFamily="18" charset="0"/>
              </a:rPr>
              <a:t>   </a:t>
            </a:r>
            <a:r>
              <a:rPr lang="zh-CN" altLang="en-US" sz="2800" dirty="0">
                <a:latin typeface="黑体" panose="02010609060101010101" charset="-122"/>
                <a:ea typeface="黑体" panose="02010609060101010101" charset="-122"/>
                <a:cs typeface="Times New Roman" panose="02020603050405020304" pitchFamily="18" charset="0"/>
              </a:rPr>
              <a:t>武汉</a:t>
            </a:r>
            <a:r>
              <a:rPr lang="en-US" altLang="zh-CN" sz="2800" dirty="0">
                <a:latin typeface="黑体" panose="02010609060101010101" charset="-122"/>
                <a:ea typeface="黑体" panose="02010609060101010101" charset="-122"/>
                <a:cs typeface="Times New Roman" panose="02020603050405020304" pitchFamily="18" charset="0"/>
              </a:rPr>
              <a:t>× ×</a:t>
            </a:r>
            <a:r>
              <a:rPr lang="zh-CN" altLang="en-US" sz="2800" dirty="0">
                <a:latin typeface="黑体" panose="02010609060101010101" charset="-122"/>
                <a:ea typeface="黑体" panose="02010609060101010101" charset="-122"/>
                <a:cs typeface="Times New Roman" panose="02020603050405020304" pitchFamily="18" charset="0"/>
              </a:rPr>
              <a:t>职业学院</a:t>
            </a:r>
            <a:endParaRPr lang="zh-CN" altLang="en-US" sz="2800" dirty="0">
              <a:latin typeface="黑体" panose="02010609060101010101" charset="-122"/>
              <a:ea typeface="黑体" panose="02010609060101010101" charset="-122"/>
              <a:cs typeface="宋体" panose="02010600030101010101" pitchFamily="2" charset="-122"/>
            </a:endParaRPr>
          </a:p>
          <a:p>
            <a:pPr lvl="0" algn="ctr" eaLnBrk="0" fontAlgn="base" hangingPunct="0">
              <a:spcBef>
                <a:spcPct val="0"/>
              </a:spcBef>
              <a:spcAft>
                <a:spcPct val="0"/>
              </a:spcAft>
            </a:pPr>
            <a:r>
              <a:rPr lang="en-US" altLang="zh-CN" sz="2800" dirty="0">
                <a:latin typeface="黑体" panose="02010609060101010101" charset="-122"/>
                <a:ea typeface="黑体" panose="02010609060101010101" charset="-122"/>
                <a:cs typeface="Times New Roman" panose="02020603050405020304" pitchFamily="18" charset="0"/>
              </a:rPr>
              <a:t>   × × × ×</a:t>
            </a:r>
            <a:r>
              <a:rPr lang="zh-CN" altLang="en-US" sz="2800" dirty="0">
                <a:latin typeface="黑体" panose="02010609060101010101" charset="-122"/>
                <a:ea typeface="黑体" panose="02010609060101010101" charset="-122"/>
                <a:cs typeface="Times New Roman" panose="02020603050405020304" pitchFamily="18" charset="0"/>
              </a:rPr>
              <a:t>学院</a:t>
            </a:r>
            <a:endParaRPr lang="en-US" altLang="zh-CN" sz="2800" dirty="0">
              <a:latin typeface="黑体" panose="02010609060101010101" charset="-122"/>
              <a:ea typeface="黑体" panose="02010609060101010101" charset="-122"/>
              <a:cs typeface="Times New Roman" panose="02020603050405020304" pitchFamily="18" charset="0"/>
            </a:endParaRPr>
          </a:p>
          <a:p>
            <a:pPr lvl="0" eaLnBrk="0" fontAlgn="base" hangingPunct="0">
              <a:spcBef>
                <a:spcPct val="0"/>
              </a:spcBef>
              <a:spcAft>
                <a:spcPct val="0"/>
              </a:spcAft>
            </a:pPr>
            <a:endParaRPr lang="en-US" altLang="zh-CN" sz="2800" dirty="0">
              <a:latin typeface="黑体" panose="02010609060101010101" charset="-122"/>
              <a:ea typeface="黑体" panose="02010609060101010101" charset="-122"/>
              <a:cs typeface="Times New Roman" panose="02020603050405020304" pitchFamily="18" charset="0"/>
            </a:endParaRPr>
          </a:p>
          <a:p>
            <a:pPr lvl="0" algn="ctr" eaLnBrk="0" fontAlgn="base" hangingPunct="0">
              <a:spcBef>
                <a:spcPct val="0"/>
              </a:spcBef>
              <a:spcAft>
                <a:spcPct val="0"/>
              </a:spcAft>
            </a:pPr>
            <a:r>
              <a:rPr lang="en-US" altLang="zh-CN" sz="2800" dirty="0">
                <a:latin typeface="黑体" panose="02010609060101010101" charset="-122"/>
                <a:ea typeface="黑体" panose="02010609060101010101" charset="-122"/>
                <a:cs typeface="Times New Roman" panose="02020603050405020304" pitchFamily="18" charset="0"/>
              </a:rPr>
              <a:t> </a:t>
            </a:r>
            <a:r>
              <a:rPr lang="zh-CN" altLang="zh-CN" sz="2400" dirty="0">
                <a:latin typeface="黑体" panose="02010609060101010101" charset="-122"/>
                <a:ea typeface="黑体" panose="02010609060101010101" charset="-122"/>
              </a:rPr>
              <a:t>地</a:t>
            </a:r>
            <a:endParaRPr lang="zh-CN" altLang="zh-CN" sz="2400" dirty="0">
              <a:latin typeface="黑体" panose="02010609060101010101" charset="-122"/>
              <a:ea typeface="黑体" panose="02010609060101010101" charset="-122"/>
            </a:endParaRPr>
          </a:p>
          <a:p>
            <a:pPr algn="ctr"/>
            <a:r>
              <a:rPr lang="en-US" altLang="zh-CN" sz="2400" dirty="0">
                <a:latin typeface="黑体" panose="02010609060101010101" charset="-122"/>
                <a:ea typeface="黑体" panose="02010609060101010101" charset="-122"/>
              </a:rPr>
              <a:t> </a:t>
            </a:r>
            <a:r>
              <a:rPr lang="zh-CN" altLang="zh-CN" sz="2400" dirty="0">
                <a:latin typeface="黑体" panose="02010609060101010101" charset="-122"/>
                <a:ea typeface="黑体" panose="02010609060101010101" charset="-122"/>
              </a:rPr>
              <a:t>球</a:t>
            </a:r>
            <a:endParaRPr lang="zh-CN" altLang="zh-CN" sz="2400" dirty="0">
              <a:latin typeface="黑体" panose="02010609060101010101" charset="-122"/>
              <a:ea typeface="黑体" panose="02010609060101010101" charset="-122"/>
            </a:endParaRPr>
          </a:p>
          <a:p>
            <a:pPr algn="ctr"/>
            <a:r>
              <a:rPr lang="en-US" altLang="zh-CN" sz="2400" dirty="0">
                <a:latin typeface="黑体" panose="02010609060101010101" charset="-122"/>
                <a:ea typeface="黑体" panose="02010609060101010101" charset="-122"/>
              </a:rPr>
              <a:t> </a:t>
            </a:r>
            <a:r>
              <a:rPr lang="zh-CN" altLang="zh-CN" sz="2400" dirty="0">
                <a:latin typeface="黑体" panose="02010609060101010101" charset="-122"/>
                <a:ea typeface="黑体" panose="02010609060101010101" charset="-122"/>
              </a:rPr>
              <a:t>日</a:t>
            </a:r>
            <a:endParaRPr lang="en-US" altLang="zh-CN" sz="2400" dirty="0">
              <a:latin typeface="黑体" panose="02010609060101010101" charset="-122"/>
              <a:ea typeface="黑体" panose="02010609060101010101" charset="-122"/>
            </a:endParaRPr>
          </a:p>
          <a:p>
            <a:pPr algn="ctr"/>
            <a:r>
              <a:rPr lang="en-US" altLang="zh-CN" sz="2400"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活</a:t>
            </a:r>
            <a:endParaRPr lang="en-US" altLang="zh-CN" sz="2400" dirty="0">
              <a:latin typeface="黑体" panose="02010609060101010101" charset="-122"/>
              <a:ea typeface="黑体" panose="02010609060101010101" charset="-122"/>
            </a:endParaRPr>
          </a:p>
          <a:p>
            <a:pPr algn="ctr"/>
            <a:r>
              <a:rPr lang="en-US" altLang="zh-CN" sz="2400" dirty="0">
                <a:latin typeface="黑体" panose="02010609060101010101" charset="-122"/>
                <a:ea typeface="黑体" panose="02010609060101010101" charset="-122"/>
              </a:rPr>
              <a:t> </a:t>
            </a:r>
            <a:r>
              <a:rPr lang="zh-CN" altLang="en-US" sz="2400" dirty="0">
                <a:latin typeface="黑体" panose="02010609060101010101" charset="-122"/>
                <a:ea typeface="黑体" panose="02010609060101010101" charset="-122"/>
              </a:rPr>
              <a:t>动</a:t>
            </a:r>
            <a:endParaRPr lang="zh-CN" altLang="zh-CN" sz="2400" dirty="0">
              <a:latin typeface="黑体" panose="02010609060101010101" charset="-122"/>
              <a:ea typeface="黑体" panose="02010609060101010101" charset="-122"/>
            </a:endParaRPr>
          </a:p>
          <a:p>
            <a:pPr algn="ctr"/>
            <a:r>
              <a:rPr lang="en-US" altLang="zh-CN" sz="2400" dirty="0">
                <a:latin typeface="黑体" panose="02010609060101010101" charset="-122"/>
                <a:ea typeface="黑体" panose="02010609060101010101" charset="-122"/>
              </a:rPr>
              <a:t> </a:t>
            </a:r>
            <a:r>
              <a:rPr lang="zh-CN" altLang="zh-CN" sz="2400" dirty="0">
                <a:latin typeface="黑体" panose="02010609060101010101" charset="-122"/>
                <a:ea typeface="黑体" panose="02010609060101010101" charset="-122"/>
              </a:rPr>
              <a:t>策</a:t>
            </a:r>
            <a:endParaRPr lang="zh-CN" altLang="zh-CN" sz="2400" dirty="0">
              <a:latin typeface="黑体" panose="02010609060101010101" charset="-122"/>
              <a:ea typeface="黑体" panose="02010609060101010101" charset="-122"/>
            </a:endParaRPr>
          </a:p>
          <a:p>
            <a:pPr algn="ctr"/>
            <a:r>
              <a:rPr lang="en-US" altLang="zh-CN" sz="2400" dirty="0">
                <a:latin typeface="黑体" panose="02010609060101010101" charset="-122"/>
                <a:ea typeface="黑体" panose="02010609060101010101" charset="-122"/>
              </a:rPr>
              <a:t> </a:t>
            </a:r>
            <a:r>
              <a:rPr lang="zh-CN" altLang="zh-CN" sz="2400" dirty="0">
                <a:latin typeface="黑体" panose="02010609060101010101" charset="-122"/>
                <a:ea typeface="黑体" panose="02010609060101010101" charset="-122"/>
              </a:rPr>
              <a:t>划</a:t>
            </a:r>
            <a:endParaRPr lang="zh-CN" altLang="zh-CN" sz="2400" dirty="0">
              <a:latin typeface="黑体" panose="02010609060101010101" charset="-122"/>
              <a:ea typeface="黑体" panose="02010609060101010101" charset="-122"/>
            </a:endParaRPr>
          </a:p>
          <a:p>
            <a:pPr algn="ctr"/>
            <a:r>
              <a:rPr lang="en-US" altLang="zh-CN" sz="2400" dirty="0">
                <a:latin typeface="黑体" panose="02010609060101010101" charset="-122"/>
                <a:ea typeface="黑体" panose="02010609060101010101" charset="-122"/>
              </a:rPr>
              <a:t> </a:t>
            </a:r>
            <a:r>
              <a:rPr lang="zh-CN" altLang="zh-CN" sz="2400" dirty="0">
                <a:latin typeface="黑体" panose="02010609060101010101" charset="-122"/>
                <a:ea typeface="黑体" panose="02010609060101010101" charset="-122"/>
              </a:rPr>
              <a:t>书</a:t>
            </a:r>
            <a:endParaRPr lang="en-US" altLang="zh-CN" sz="2400" dirty="0">
              <a:latin typeface="黑体" panose="02010609060101010101" charset="-122"/>
              <a:ea typeface="黑体" panose="02010609060101010101" charset="-122"/>
            </a:endParaRPr>
          </a:p>
          <a:p>
            <a:pPr algn="ctr"/>
            <a:endParaRPr lang="zh-CN" altLang="zh-CN" sz="2400" dirty="0">
              <a:latin typeface="黑体" panose="02010609060101010101" charset="-122"/>
              <a:ea typeface="黑体" panose="02010609060101010101" charset="-122"/>
            </a:endParaRPr>
          </a:p>
          <a:p>
            <a:pPr algn="ctr"/>
            <a:r>
              <a:rPr lang="en-US" altLang="zh-CN" sz="2400" dirty="0"/>
              <a:t>                      </a:t>
            </a:r>
            <a:endParaRPr lang="en-US" altLang="zh-CN" sz="2400" dirty="0"/>
          </a:p>
          <a:p>
            <a:pPr algn="ctr"/>
            <a:r>
              <a:rPr lang="en-US" altLang="zh-CN" sz="2400" dirty="0">
                <a:latin typeface="Calibri" panose="020F0502020204030204" charset="0"/>
                <a:ea typeface="宋体" panose="02010600030101010101" pitchFamily="2" charset="-122"/>
                <a:cs typeface="Times New Roman" panose="02020603050405020304" pitchFamily="18" charset="0"/>
              </a:rPr>
              <a:t>      </a:t>
            </a:r>
            <a:r>
              <a:rPr lang="en-US" altLang="zh-CN" sz="2000" dirty="0">
                <a:latin typeface="宋体" panose="02010600030101010101" pitchFamily="2" charset="-122"/>
                <a:ea typeface="宋体" panose="02010600030101010101" pitchFamily="2" charset="-122"/>
                <a:cs typeface="Times New Roman" panose="02020603050405020304" pitchFamily="18" charset="0"/>
              </a:rPr>
              <a:t>× × × ×</a:t>
            </a:r>
            <a:r>
              <a:rPr lang="zh-CN" altLang="zh-CN" sz="2000" dirty="0">
                <a:latin typeface="宋体" panose="02010600030101010101" pitchFamily="2" charset="-122"/>
                <a:ea typeface="宋体" panose="02010600030101010101" pitchFamily="2" charset="-122"/>
                <a:cs typeface="Times New Roman" panose="02020603050405020304" pitchFamily="18" charset="0"/>
              </a:rPr>
              <a:t>学院</a:t>
            </a:r>
            <a:r>
              <a:rPr lang="zh-CN" altLang="en-US" sz="2000" dirty="0">
                <a:latin typeface="宋体" panose="02010600030101010101" pitchFamily="2" charset="-122"/>
                <a:ea typeface="宋体" panose="02010600030101010101" pitchFamily="2" charset="-122"/>
                <a:cs typeface="Times New Roman" panose="02020603050405020304" pitchFamily="18" charset="0"/>
              </a:rPr>
              <a:t>学生会</a:t>
            </a:r>
            <a:endParaRPr lang="zh-CN" altLang="zh-CN" sz="2000" dirty="0">
              <a:latin typeface="宋体" panose="02010600030101010101" pitchFamily="2" charset="-122"/>
              <a:ea typeface="宋体" panose="02010600030101010101" pitchFamily="2" charset="-122"/>
            </a:endParaRPr>
          </a:p>
          <a:p>
            <a:pPr algn="ctr"/>
            <a:r>
              <a:rPr lang="en-US" altLang="zh-CN" sz="2000" dirty="0">
                <a:latin typeface="宋体" panose="02010600030101010101" pitchFamily="2" charset="-122"/>
                <a:ea typeface="宋体" panose="02010600030101010101" pitchFamily="2" charset="-122"/>
              </a:rPr>
              <a:t>  2018</a:t>
            </a:r>
            <a:r>
              <a:rPr lang="zh-CN" altLang="en-US" sz="2000" dirty="0">
                <a:latin typeface="宋体" panose="02010600030101010101" pitchFamily="2" charset="-122"/>
                <a:ea typeface="宋体" panose="02010600030101010101" pitchFamily="2" charset="-122"/>
              </a:rPr>
              <a:t>年</a:t>
            </a:r>
            <a:r>
              <a:rPr lang="en-US" altLang="zh-CN" sz="2000" dirty="0">
                <a:latin typeface="宋体" panose="02010600030101010101" pitchFamily="2" charset="-122"/>
                <a:ea typeface="宋体" panose="02010600030101010101" pitchFamily="2" charset="-122"/>
              </a:rPr>
              <a:t>4</a:t>
            </a:r>
            <a:r>
              <a:rPr lang="zh-CN" altLang="en-US" sz="2000" dirty="0">
                <a:latin typeface="宋体" panose="02010600030101010101" pitchFamily="2" charset="-122"/>
                <a:ea typeface="宋体" panose="02010600030101010101" pitchFamily="2" charset="-122"/>
              </a:rPr>
              <a:t>月</a:t>
            </a:r>
            <a:r>
              <a:rPr lang="en-US" altLang="zh-CN" sz="2000" dirty="0">
                <a:latin typeface="宋体" panose="02010600030101010101" pitchFamily="2" charset="-122"/>
                <a:ea typeface="宋体" panose="02010600030101010101" pitchFamily="2" charset="-122"/>
              </a:rPr>
              <a:t>14</a:t>
            </a:r>
            <a:r>
              <a:rPr lang="zh-CN" altLang="en-US" sz="2000" dirty="0">
                <a:latin typeface="宋体" panose="02010600030101010101" pitchFamily="2" charset="-122"/>
                <a:ea typeface="宋体" panose="02010600030101010101" pitchFamily="2" charset="-122"/>
              </a:rPr>
              <a:t>日</a:t>
            </a:r>
            <a:endParaRPr lang="zh-CN" altLang="zh-CN" sz="2000" dirty="0">
              <a:latin typeface="宋体" panose="02010600030101010101" pitchFamily="2" charset="-122"/>
              <a:ea typeface="宋体" panose="02010600030101010101" pitchFamily="2" charset="-122"/>
            </a:endParaRPr>
          </a:p>
          <a:p>
            <a:br>
              <a:rPr lang="en-US" altLang="zh-CN" sz="2400" dirty="0"/>
            </a:br>
            <a:endParaRPr lang="en-US" altLang="zh-CN" sz="2200" dirty="0">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3" name="内容占位符 2"/>
          <p:cNvSpPr>
            <a:spLocks noGrp="1"/>
          </p:cNvSpPr>
          <p:nvPr>
            <p:ph idx="1"/>
          </p:nvPr>
        </p:nvSpPr>
        <p:spPr>
          <a:xfrm>
            <a:off x="371475" y="739140"/>
            <a:ext cx="11449050" cy="5947410"/>
          </a:xfrm>
          <a:solidFill>
            <a:schemeClr val="bg1">
              <a:lumMod val="95000"/>
            </a:schemeClr>
          </a:solidFill>
        </p:spPr>
        <p:txBody>
          <a:bodyPr>
            <a:noAutofit/>
          </a:bodyPr>
          <a:p>
            <a:pPr lvl="0">
              <a:lnSpc>
                <a:spcPct val="100000"/>
              </a:lnSpc>
              <a:buNone/>
            </a:pPr>
            <a:r>
              <a:rPr lang="zh-CN" altLang="en-US" sz="1400" b="1" dirty="0">
                <a:latin typeface="宋体" panose="02010600030101010101" pitchFamily="2" charset="-122"/>
                <a:ea typeface="宋体" panose="02010600030101010101" pitchFamily="2" charset="-122"/>
              </a:rPr>
              <a:t>        </a:t>
            </a:r>
            <a:r>
              <a:rPr lang="zh-CN" altLang="en-US" sz="1600" b="1" dirty="0">
                <a:solidFill>
                  <a:srgbClr val="7030A0"/>
                </a:solidFill>
                <a:latin typeface="宋体" panose="02010600030101010101" pitchFamily="2" charset="-122"/>
                <a:ea typeface="宋体" panose="02010600030101010101" pitchFamily="2" charset="-122"/>
              </a:rPr>
              <a:t>一、</a:t>
            </a:r>
            <a:r>
              <a:rPr lang="zh-CN" altLang="zh-CN" sz="1600" b="1" dirty="0">
                <a:solidFill>
                  <a:srgbClr val="7030A0"/>
                </a:solidFill>
                <a:latin typeface="宋体" panose="02010600030101010101" pitchFamily="2" charset="-122"/>
                <a:ea typeface="宋体" panose="02010600030101010101" pitchFamily="2" charset="-122"/>
              </a:rPr>
              <a:t>活动背景</a:t>
            </a:r>
            <a:endParaRPr lang="zh-CN" altLang="zh-CN" sz="1600" b="1" dirty="0">
              <a:solidFill>
                <a:srgbClr val="7030A0"/>
              </a:solidFill>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rPr>
              <a:t>       </a:t>
            </a:r>
            <a:r>
              <a:rPr lang="zh-CN" altLang="zh-CN" sz="1600" dirty="0">
                <a:latin typeface="宋体" panose="02010600030101010101" pitchFamily="2" charset="-122"/>
                <a:ea typeface="宋体" panose="02010600030101010101" pitchFamily="2" charset="-122"/>
              </a:rPr>
              <a:t>世界地球日（</a:t>
            </a:r>
            <a:r>
              <a:rPr lang="en-US" altLang="zh-CN" sz="1600" dirty="0">
                <a:latin typeface="宋体" panose="02010600030101010101" pitchFamily="2" charset="-122"/>
                <a:ea typeface="宋体" panose="02010600030101010101" pitchFamily="2" charset="-122"/>
              </a:rPr>
              <a:t>Earth Day</a:t>
            </a:r>
            <a:r>
              <a:rPr lang="zh-CN" altLang="zh-CN" sz="1600" dirty="0">
                <a:latin typeface="宋体" panose="02010600030101010101" pitchFamily="2" charset="-122"/>
                <a:ea typeface="宋体" panose="02010600030101010101" pitchFamily="2" charset="-122"/>
              </a:rPr>
              <a:t>）即每年的</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22</a:t>
            </a:r>
            <a:r>
              <a:rPr lang="zh-CN" altLang="zh-CN" sz="1600" dirty="0">
                <a:latin typeface="宋体" panose="02010600030101010101" pitchFamily="2" charset="-122"/>
                <a:ea typeface="宋体" panose="02010600030101010101" pitchFamily="2" charset="-122"/>
              </a:rPr>
              <a:t>日，是一个专为世界环境保护而设立的节日，旨在提高民众对于现有环境问题的意识，并动员民众参与到环保运动中，通过绿色低碳生活，改善地球的整体环境。地球日由盖洛德</a:t>
            </a:r>
            <a:r>
              <a:rPr lang="en-US" altLang="zh-CN" sz="1600" dirty="0">
                <a:latin typeface="宋体" panose="02010600030101010101" pitchFamily="2" charset="-122"/>
                <a:ea typeface="宋体" panose="02010600030101010101" pitchFamily="2" charset="-122"/>
              </a:rPr>
              <a:t>·</a:t>
            </a:r>
            <a:r>
              <a:rPr lang="zh-CN" altLang="zh-CN" sz="1600" dirty="0">
                <a:latin typeface="宋体" panose="02010600030101010101" pitchFamily="2" charset="-122"/>
                <a:ea typeface="宋体" panose="02010600030101010101" pitchFamily="2" charset="-122"/>
              </a:rPr>
              <a:t>尼尔森和丹尼斯</a:t>
            </a:r>
            <a:r>
              <a:rPr lang="en-US" altLang="zh-CN" sz="1600" dirty="0">
                <a:latin typeface="宋体" panose="02010600030101010101" pitchFamily="2" charset="-122"/>
                <a:ea typeface="宋体" panose="02010600030101010101" pitchFamily="2" charset="-122"/>
              </a:rPr>
              <a:t>·</a:t>
            </a:r>
            <a:r>
              <a:rPr lang="zh-CN" altLang="zh-CN" sz="1600" dirty="0">
                <a:latin typeface="宋体" panose="02010600030101010101" pitchFamily="2" charset="-122"/>
                <a:ea typeface="宋体" panose="02010600030101010101" pitchFamily="2" charset="-122"/>
              </a:rPr>
              <a:t>海斯于</a:t>
            </a:r>
            <a:r>
              <a:rPr lang="en-US" altLang="zh-CN" sz="1600" dirty="0">
                <a:latin typeface="宋体" panose="02010600030101010101" pitchFamily="2" charset="-122"/>
                <a:ea typeface="宋体" panose="02010600030101010101" pitchFamily="2" charset="-122"/>
              </a:rPr>
              <a:t>1970</a:t>
            </a:r>
            <a:r>
              <a:rPr lang="zh-CN" altLang="zh-CN" sz="1600" dirty="0">
                <a:latin typeface="宋体" panose="02010600030101010101" pitchFamily="2" charset="-122"/>
                <a:ea typeface="宋体" panose="02010600030101010101" pitchFamily="2" charset="-122"/>
              </a:rPr>
              <a:t>年发起。现今，地球日的庆祝活动已发展至全球</a:t>
            </a:r>
            <a:r>
              <a:rPr lang="en-US" altLang="zh-CN" sz="1600" dirty="0">
                <a:latin typeface="宋体" panose="02010600030101010101" pitchFamily="2" charset="-122"/>
                <a:ea typeface="宋体" panose="02010600030101010101" pitchFamily="2" charset="-122"/>
              </a:rPr>
              <a:t>192</a:t>
            </a:r>
            <a:r>
              <a:rPr lang="zh-CN" altLang="zh-CN" sz="1600" dirty="0">
                <a:latin typeface="宋体" panose="02010600030101010101" pitchFamily="2" charset="-122"/>
                <a:ea typeface="宋体" panose="02010600030101010101" pitchFamily="2" charset="-122"/>
              </a:rPr>
              <a:t>个国家，每年有超过</a:t>
            </a:r>
            <a:r>
              <a:rPr lang="en-US" altLang="zh-CN" sz="1600" dirty="0">
                <a:latin typeface="宋体" panose="02010600030101010101" pitchFamily="2" charset="-122"/>
                <a:ea typeface="宋体" panose="02010600030101010101" pitchFamily="2" charset="-122"/>
              </a:rPr>
              <a:t>10</a:t>
            </a:r>
            <a:r>
              <a:rPr lang="zh-CN" altLang="zh-CN" sz="1600" dirty="0">
                <a:latin typeface="宋体" panose="02010600030101010101" pitchFamily="2" charset="-122"/>
                <a:ea typeface="宋体" panose="02010600030101010101" pitchFamily="2" charset="-122"/>
              </a:rPr>
              <a:t>亿人参与其中，使其成为世界上最大的民间环保节日。中国从</a:t>
            </a:r>
            <a:r>
              <a:rPr lang="en-US" altLang="zh-CN" sz="1600" dirty="0">
                <a:latin typeface="宋体" panose="02010600030101010101" pitchFamily="2" charset="-122"/>
                <a:ea typeface="宋体" panose="02010600030101010101" pitchFamily="2" charset="-122"/>
              </a:rPr>
              <a:t>20</a:t>
            </a:r>
            <a:r>
              <a:rPr lang="zh-CN" altLang="zh-CN" sz="1600" dirty="0">
                <a:latin typeface="宋体" panose="02010600030101010101" pitchFamily="2" charset="-122"/>
                <a:ea typeface="宋体" panose="02010600030101010101" pitchFamily="2" charset="-122"/>
              </a:rPr>
              <a:t>世纪</a:t>
            </a:r>
            <a:r>
              <a:rPr lang="en-US" altLang="zh-CN" sz="1600" dirty="0">
                <a:latin typeface="宋体" panose="02010600030101010101" pitchFamily="2" charset="-122"/>
                <a:ea typeface="宋体" panose="02010600030101010101" pitchFamily="2" charset="-122"/>
              </a:rPr>
              <a:t>90</a:t>
            </a:r>
            <a:r>
              <a:rPr lang="zh-CN" altLang="zh-CN" sz="1600" dirty="0">
                <a:latin typeface="宋体" panose="02010600030101010101" pitchFamily="2" charset="-122"/>
                <a:ea typeface="宋体" panose="02010600030101010101" pitchFamily="2" charset="-122"/>
              </a:rPr>
              <a:t>年代起，每年都会在</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22</a:t>
            </a:r>
            <a:r>
              <a:rPr lang="zh-CN" altLang="zh-CN" sz="1600" dirty="0">
                <a:latin typeface="宋体" panose="02010600030101010101" pitchFamily="2" charset="-122"/>
                <a:ea typeface="宋体" panose="02010600030101010101" pitchFamily="2" charset="-122"/>
              </a:rPr>
              <a:t>日举办世界地球日活动。</a:t>
            </a:r>
            <a:endParaRPr lang="zh-CN" altLang="zh-CN" sz="1600" dirty="0">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rPr>
              <a:t>      </a:t>
            </a:r>
            <a:r>
              <a:rPr lang="zh-CN" altLang="zh-CN" sz="1600" dirty="0">
                <a:latin typeface="宋体" panose="02010600030101010101" pitchFamily="2" charset="-122"/>
                <a:ea typeface="宋体" panose="02010600030101010101" pitchFamily="2" charset="-122"/>
              </a:rPr>
              <a:t>当下的同学们每日刷着手机，玩着电脑，过分依赖网络，沉迷于虚拟世界。也许有一天，世界如同《头号玩家》电影中，男主角所生活的环境一样，人人活在虚拟世界里。殊不知，这种行为不仅仅让同学们脱离了社会，还对地球产生了污染。据报道，为了维持全球电脑运行，人类每年会增加向大气层排放大约</a:t>
            </a:r>
            <a:r>
              <a:rPr lang="en-US" altLang="zh-CN" sz="1600" dirty="0">
                <a:latin typeface="宋体" panose="02010600030101010101" pitchFamily="2" charset="-122"/>
                <a:ea typeface="宋体" panose="02010600030101010101" pitchFamily="2" charset="-122"/>
              </a:rPr>
              <a:t>3500</a:t>
            </a:r>
            <a:r>
              <a:rPr lang="zh-CN" altLang="zh-CN" sz="1600" dirty="0">
                <a:latin typeface="宋体" panose="02010600030101010101" pitchFamily="2" charset="-122"/>
                <a:ea typeface="宋体" panose="02010600030101010101" pitchFamily="2" charset="-122"/>
              </a:rPr>
              <a:t>万吨废气。</a:t>
            </a:r>
            <a:endParaRPr lang="en-US" altLang="zh-CN" sz="1600" dirty="0">
              <a:latin typeface="宋体" panose="02010600030101010101" pitchFamily="2" charset="-122"/>
              <a:ea typeface="宋体" panose="02010600030101010101" pitchFamily="2" charset="-122"/>
            </a:endParaRPr>
          </a:p>
          <a:p>
            <a:pPr lvl="0">
              <a:lnSpc>
                <a:spcPct val="100000"/>
              </a:lnSpc>
              <a:buNone/>
            </a:pPr>
            <a:r>
              <a:rPr lang="zh-CN" altLang="en-US" sz="1600" b="1" dirty="0">
                <a:solidFill>
                  <a:srgbClr val="7030A0"/>
                </a:solidFill>
                <a:latin typeface="宋体" panose="02010600030101010101" pitchFamily="2" charset="-122"/>
                <a:ea typeface="宋体" panose="02010600030101010101" pitchFamily="2" charset="-122"/>
              </a:rPr>
              <a:t>       二、</a:t>
            </a:r>
            <a:r>
              <a:rPr lang="zh-CN" altLang="zh-CN" sz="1600" b="1" dirty="0">
                <a:solidFill>
                  <a:srgbClr val="7030A0"/>
                </a:solidFill>
                <a:latin typeface="宋体" panose="02010600030101010101" pitchFamily="2" charset="-122"/>
                <a:ea typeface="宋体" panose="02010600030101010101" pitchFamily="2" charset="-122"/>
              </a:rPr>
              <a:t>活动目的</a:t>
            </a:r>
            <a:endParaRPr lang="zh-CN" altLang="zh-CN" sz="1600" b="1" dirty="0">
              <a:solidFill>
                <a:srgbClr val="7030A0"/>
              </a:solidFill>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rPr>
              <a:t>       </a:t>
            </a:r>
            <a:r>
              <a:rPr lang="zh-CN" altLang="zh-CN" sz="1600" dirty="0">
                <a:latin typeface="宋体" panose="02010600030101010101" pitchFamily="2" charset="-122"/>
                <a:ea typeface="宋体" panose="02010600030101010101" pitchFamily="2" charset="-122"/>
              </a:rPr>
              <a:t>通过开展</a:t>
            </a:r>
            <a:r>
              <a:rPr lang="zh-CN" altLang="en-US" sz="1600" dirty="0">
                <a:latin typeface="宋体" panose="02010600030101010101" pitchFamily="2" charset="-122"/>
                <a:ea typeface="宋体" panose="02010600030101010101" pitchFamily="2" charset="-122"/>
              </a:rPr>
              <a:t>宣传</a:t>
            </a:r>
            <a:r>
              <a:rPr lang="zh-CN" altLang="zh-CN" sz="1600" dirty="0">
                <a:latin typeface="宋体" panose="02010600030101010101" pitchFamily="2" charset="-122"/>
                <a:ea typeface="宋体" panose="02010600030101010101" pitchFamily="2" charset="-122"/>
              </a:rPr>
              <a:t>地球日活动，让同学们了解地球日存在的意义，认识到爱护地球人人有责，保护环境从自身做起。 </a:t>
            </a:r>
            <a:endParaRPr lang="en-US" altLang="zh-CN" sz="1600" dirty="0">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rPr>
              <a:t>       </a:t>
            </a:r>
            <a:r>
              <a:rPr lang="zh-CN" altLang="zh-CN" sz="1600" b="1" dirty="0">
                <a:solidFill>
                  <a:srgbClr val="7030A0"/>
                </a:solidFill>
                <a:latin typeface="宋体" panose="02010600030101010101" pitchFamily="2" charset="-122"/>
                <a:ea typeface="宋体" panose="02010600030101010101" pitchFamily="2" charset="-122"/>
              </a:rPr>
              <a:t>三、活动主题</a:t>
            </a:r>
            <a:endParaRPr lang="zh-CN" altLang="zh-CN" sz="1600" b="1" dirty="0">
              <a:solidFill>
                <a:srgbClr val="7030A0"/>
              </a:solidFill>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rPr>
              <a:t>       </a:t>
            </a:r>
            <a:r>
              <a:rPr lang="zh-CN" altLang="zh-CN" sz="1600" dirty="0">
                <a:latin typeface="宋体" panose="02010600030101010101" pitchFamily="2" charset="-122"/>
                <a:ea typeface="宋体" panose="02010600030101010101" pitchFamily="2" charset="-122"/>
              </a:rPr>
              <a:t>了解地球日，爱护地球</a:t>
            </a:r>
            <a:endParaRPr lang="zh-CN" altLang="zh-CN" sz="1600" dirty="0">
              <a:latin typeface="宋体" panose="02010600030101010101" pitchFamily="2" charset="-122"/>
              <a:ea typeface="宋体" panose="02010600030101010101" pitchFamily="2" charset="-122"/>
            </a:endParaRPr>
          </a:p>
          <a:p>
            <a:pPr>
              <a:lnSpc>
                <a:spcPct val="100000"/>
              </a:lnSpc>
              <a:buNone/>
            </a:pPr>
            <a:r>
              <a:rPr lang="en-US" altLang="zh-CN" sz="1600" dirty="0">
                <a:solidFill>
                  <a:srgbClr val="7030A0"/>
                </a:solidFill>
                <a:latin typeface="宋体" panose="02010600030101010101" pitchFamily="2" charset="-122"/>
                <a:ea typeface="宋体" panose="02010600030101010101" pitchFamily="2" charset="-122"/>
              </a:rPr>
              <a:t>       </a:t>
            </a:r>
            <a:r>
              <a:rPr lang="zh-CN" altLang="zh-CN" sz="1600" b="1" dirty="0">
                <a:solidFill>
                  <a:srgbClr val="7030A0"/>
                </a:solidFill>
                <a:latin typeface="宋体" panose="02010600030101010101" pitchFamily="2" charset="-122"/>
                <a:ea typeface="宋体" panose="02010600030101010101" pitchFamily="2" charset="-122"/>
              </a:rPr>
              <a:t>四、活动时间</a:t>
            </a:r>
            <a:endParaRPr lang="zh-CN" altLang="zh-CN" sz="1600" b="1" dirty="0">
              <a:solidFill>
                <a:srgbClr val="7030A0"/>
              </a:solidFill>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rPr>
              <a:t>       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18</a:t>
            </a:r>
            <a:r>
              <a:rPr lang="zh-CN" altLang="zh-CN" sz="1600" dirty="0">
                <a:latin typeface="宋体" panose="02010600030101010101" pitchFamily="2" charset="-122"/>
                <a:ea typeface="宋体" panose="02010600030101010101" pitchFamily="2" charset="-122"/>
              </a:rPr>
              <a:t>日</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24</a:t>
            </a:r>
            <a:r>
              <a:rPr lang="zh-CN" altLang="zh-CN" sz="1600" dirty="0">
                <a:latin typeface="宋体" panose="02010600030101010101" pitchFamily="2" charset="-122"/>
                <a:ea typeface="宋体" panose="02010600030101010101" pitchFamily="2" charset="-122"/>
              </a:rPr>
              <a:t>日</a:t>
            </a:r>
            <a:endParaRPr lang="zh-CN" altLang="zh-CN" sz="1600" dirty="0">
              <a:latin typeface="宋体" panose="02010600030101010101" pitchFamily="2" charset="-122"/>
              <a:ea typeface="宋体" panose="02010600030101010101" pitchFamily="2" charset="-122"/>
            </a:endParaRPr>
          </a:p>
          <a:p>
            <a:pPr>
              <a:lnSpc>
                <a:spcPct val="100000"/>
              </a:lnSpc>
              <a:buNone/>
            </a:pPr>
            <a:r>
              <a:rPr lang="en-US" altLang="zh-CN" sz="1600" b="1" dirty="0">
                <a:latin typeface="宋体" panose="02010600030101010101" pitchFamily="2" charset="-122"/>
                <a:ea typeface="宋体" panose="02010600030101010101" pitchFamily="2" charset="-122"/>
              </a:rPr>
              <a:t>       </a:t>
            </a:r>
            <a:r>
              <a:rPr lang="zh-CN" altLang="zh-CN" sz="1600" b="1" dirty="0">
                <a:solidFill>
                  <a:srgbClr val="7030A0"/>
                </a:solidFill>
                <a:latin typeface="宋体" panose="02010600030101010101" pitchFamily="2" charset="-122"/>
                <a:ea typeface="宋体" panose="02010600030101010101" pitchFamily="2" charset="-122"/>
              </a:rPr>
              <a:t>五、活动地点</a:t>
            </a:r>
            <a:endParaRPr lang="zh-CN" altLang="zh-CN" sz="1600" b="1" dirty="0">
              <a:solidFill>
                <a:srgbClr val="7030A0"/>
              </a:solidFill>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rPr>
              <a:t>       </a:t>
            </a:r>
            <a:r>
              <a:rPr lang="zh-CN" altLang="en-US" sz="1600" dirty="0">
                <a:latin typeface="宋体" panose="02010600030101010101" pitchFamily="2" charset="-122"/>
                <a:ea typeface="宋体" panose="02010600030101010101" pitchFamily="2" charset="-122"/>
              </a:rPr>
              <a:t>武汉</a:t>
            </a:r>
            <a:r>
              <a:rPr lang="en-US" altLang="zh-CN" sz="1600" dirty="0">
                <a:latin typeface="宋体" panose="02010600030101010101" pitchFamily="2" charset="-122"/>
                <a:ea typeface="宋体" panose="02010600030101010101" pitchFamily="2" charset="-122"/>
                <a:cs typeface="Times New Roman" panose="02020603050405020304" pitchFamily="18" charset="0"/>
              </a:rPr>
              <a:t>× ×</a:t>
            </a:r>
            <a:r>
              <a:rPr lang="zh-CN" altLang="en-US" sz="1600" dirty="0">
                <a:latin typeface="宋体" panose="02010600030101010101" pitchFamily="2" charset="-122"/>
                <a:ea typeface="宋体" panose="02010600030101010101" pitchFamily="2" charset="-122"/>
              </a:rPr>
              <a:t>职业学院校内</a:t>
            </a:r>
            <a:endParaRPr lang="zh-CN" altLang="zh-CN" sz="1600" dirty="0">
              <a:latin typeface="宋体" panose="02010600030101010101" pitchFamily="2" charset="-122"/>
              <a:ea typeface="宋体" panose="02010600030101010101" pitchFamily="2" charset="-122"/>
            </a:endParaRPr>
          </a:p>
          <a:p>
            <a:pPr>
              <a:lnSpc>
                <a:spcPct val="100000"/>
              </a:lnSpc>
              <a:buNone/>
            </a:pPr>
            <a:r>
              <a:rPr lang="en-US" altLang="zh-CN" sz="1600" b="1" dirty="0">
                <a:solidFill>
                  <a:srgbClr val="7030A0"/>
                </a:solidFill>
                <a:latin typeface="宋体" panose="02010600030101010101" pitchFamily="2" charset="-122"/>
                <a:ea typeface="宋体" panose="02010600030101010101" pitchFamily="2" charset="-122"/>
              </a:rPr>
              <a:t>       </a:t>
            </a:r>
            <a:r>
              <a:rPr lang="zh-CN" altLang="zh-CN" sz="1600" b="1" dirty="0">
                <a:solidFill>
                  <a:srgbClr val="7030A0"/>
                </a:solidFill>
                <a:latin typeface="宋体" panose="02010600030101010101" pitchFamily="2" charset="-122"/>
                <a:ea typeface="宋体" panose="02010600030101010101" pitchFamily="2" charset="-122"/>
              </a:rPr>
              <a:t>六、活动对象</a:t>
            </a:r>
            <a:endParaRPr lang="zh-CN" altLang="zh-CN" sz="1600" b="1" dirty="0">
              <a:solidFill>
                <a:srgbClr val="7030A0"/>
              </a:solidFill>
              <a:latin typeface="宋体" panose="02010600030101010101" pitchFamily="2" charset="-122"/>
              <a:ea typeface="宋体" panose="02010600030101010101" pitchFamily="2" charset="-122"/>
            </a:endParaRPr>
          </a:p>
          <a:p>
            <a:pPr>
              <a:lnSpc>
                <a:spcPct val="100000"/>
              </a:lnSpc>
              <a:buNone/>
            </a:pPr>
            <a:r>
              <a:rPr lang="en-US" altLang="zh-CN" sz="1600" dirty="0">
                <a:latin typeface="宋体" panose="02010600030101010101" pitchFamily="2" charset="-122"/>
                <a:ea typeface="宋体" panose="02010600030101010101" pitchFamily="2" charset="-122"/>
                <a:cs typeface="Times New Roman" panose="02020603050405020304" pitchFamily="18" charset="0"/>
              </a:rPr>
              <a:t>        × × × ×</a:t>
            </a:r>
            <a:r>
              <a:rPr lang="zh-CN" altLang="zh-CN" sz="1600" dirty="0">
                <a:latin typeface="宋体" panose="02010600030101010101" pitchFamily="2" charset="-122"/>
                <a:ea typeface="宋体" panose="02010600030101010101" pitchFamily="2" charset="-122"/>
              </a:rPr>
              <a:t>学院全体学生</a:t>
            </a:r>
            <a:endParaRPr lang="zh-CN" altLang="zh-CN" sz="1600" dirty="0">
              <a:latin typeface="宋体" panose="02010600030101010101" pitchFamily="2" charset="-122"/>
              <a:ea typeface="宋体" panose="02010600030101010101" pitchFamily="2" charset="-122"/>
            </a:endParaRPr>
          </a:p>
          <a:p>
            <a:pPr>
              <a:lnSpc>
                <a:spcPct val="100000"/>
              </a:lnSpc>
              <a:buNone/>
            </a:pPr>
            <a:endParaRPr lang="zh-CN" altLang="zh-CN" sz="1400" dirty="0">
              <a:latin typeface="宋体" panose="02010600030101010101" pitchFamily="2" charset="-122"/>
              <a:ea typeface="宋体" panose="02010600030101010101" pitchFamily="2" charset="-122"/>
            </a:endParaRPr>
          </a:p>
          <a:p>
            <a:pPr>
              <a:lnSpc>
                <a:spcPct val="100000"/>
              </a:lnSpc>
              <a:buNone/>
            </a:pPr>
            <a:endParaRPr lang="zh-CN" altLang="en-US" sz="2000" dirty="0">
              <a:latin typeface="+mn-ea"/>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pPr algn="l"/>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第一节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计划</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rPr>
              <a:t>计划的文体结构</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rPr>
              <a:t>计划文书的撰写</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3892" t="-2095" r="-8426" b="-1935"/>
          <a:stretch>
            <a:fillRect/>
          </a:stretch>
        </p:blipFill>
        <p:spPr>
          <a:xfrm>
            <a:off x="6255280" y="2819473"/>
            <a:ext cx="517657" cy="517657"/>
          </a:xfrm>
          <a:prstGeom prst="rect">
            <a:avLst/>
          </a:prstGeom>
        </p:spPr>
      </p:pic>
    </p:spTree>
    <p:custDataLst>
      <p:tags r:id="rId1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3" name="内容占位符 2"/>
          <p:cNvSpPr>
            <a:spLocks noGrp="1"/>
          </p:cNvSpPr>
          <p:nvPr>
            <p:ph idx="1"/>
          </p:nvPr>
        </p:nvSpPr>
        <p:spPr>
          <a:xfrm>
            <a:off x="698957" y="973118"/>
            <a:ext cx="11089232" cy="3888432"/>
          </a:xfrm>
          <a:solidFill>
            <a:schemeClr val="bg1">
              <a:lumMod val="95000"/>
            </a:schemeClr>
          </a:solidFill>
        </p:spPr>
        <p:txBody>
          <a:bodyPr>
            <a:normAutofit lnSpcReduction="10000"/>
          </a:bodyPr>
          <a:p>
            <a:pPr>
              <a:buNone/>
            </a:pPr>
            <a:r>
              <a:rPr lang="en-US" altLang="zh-CN" sz="2800" dirty="0"/>
              <a:t>    </a:t>
            </a:r>
            <a:r>
              <a:rPr lang="zh-CN" altLang="zh-CN" sz="1600" b="1" dirty="0">
                <a:solidFill>
                  <a:srgbClr val="7030A0"/>
                </a:solidFill>
                <a:latin typeface="宋体" panose="02010600030101010101" pitchFamily="2" charset="-122"/>
                <a:ea typeface="宋体" panose="02010600030101010101" pitchFamily="2" charset="-122"/>
              </a:rPr>
              <a:t>七、活动安排</a:t>
            </a:r>
            <a:endParaRPr lang="zh-CN" altLang="zh-CN" sz="1600" b="1" dirty="0">
              <a:solidFill>
                <a:srgbClr val="7030A0"/>
              </a:solidFill>
              <a:latin typeface="宋体" panose="02010600030101010101" pitchFamily="2" charset="-122"/>
              <a:ea typeface="宋体" panose="02010600030101010101" pitchFamily="2" charset="-122"/>
            </a:endParaRPr>
          </a:p>
          <a:p>
            <a:pPr marL="0" indent="0">
              <a:spcAft>
                <a:spcPts val="0"/>
              </a:spcAft>
              <a:buNone/>
            </a:pPr>
            <a:r>
              <a:rPr lang="en-US" altLang="zh-CN" sz="1600" dirty="0">
                <a:latin typeface="宋体" panose="02010600030101010101" pitchFamily="2" charset="-122"/>
                <a:ea typeface="宋体" panose="02010600030101010101" pitchFamily="2" charset="-122"/>
              </a:rPr>
              <a:t>      1</a:t>
            </a:r>
            <a:r>
              <a:rPr lang="zh-CN" altLang="zh-CN"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18</a:t>
            </a:r>
            <a:r>
              <a:rPr lang="zh-CN" altLang="zh-CN" sz="1600" dirty="0">
                <a:latin typeface="宋体" panose="02010600030101010101" pitchFamily="2" charset="-122"/>
                <a:ea typeface="宋体" panose="02010600030101010101" pitchFamily="2" charset="-122"/>
              </a:rPr>
              <a:t>日</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20</a:t>
            </a:r>
            <a:r>
              <a:rPr lang="zh-CN" altLang="zh-CN" sz="1600" dirty="0">
                <a:latin typeface="宋体" panose="02010600030101010101" pitchFamily="2" charset="-122"/>
                <a:ea typeface="宋体" panose="02010600030101010101" pitchFamily="2" charset="-122"/>
              </a:rPr>
              <a:t>日</a:t>
            </a:r>
            <a:r>
              <a:rPr lang="zh-CN" altLang="en-US" sz="1600" dirty="0">
                <a:latin typeface="宋体" panose="02010600030101010101" pitchFamily="2" charset="-122"/>
                <a:ea typeface="宋体" panose="02010600030101010101" pitchFamily="2" charset="-122"/>
              </a:rPr>
              <a:t>，</a:t>
            </a:r>
            <a:r>
              <a:rPr lang="zh-CN" altLang="zh-CN" sz="1600" dirty="0">
                <a:latin typeface="宋体" panose="02010600030101010101" pitchFamily="2" charset="-122"/>
                <a:ea typeface="宋体" panose="02010600030101010101" pitchFamily="2" charset="-122"/>
              </a:rPr>
              <a:t>对</a:t>
            </a:r>
            <a:r>
              <a:rPr lang="en-US" altLang="zh-CN" sz="1600" dirty="0">
                <a:latin typeface="宋体" panose="02010600030101010101" pitchFamily="2" charset="-122"/>
                <a:ea typeface="宋体" panose="02010600030101010101" pitchFamily="2" charset="-122"/>
                <a:cs typeface="Times New Roman" panose="02020603050405020304" pitchFamily="18" charset="0"/>
              </a:rPr>
              <a:t>× × × ×</a:t>
            </a:r>
            <a:r>
              <a:rPr lang="zh-CN" altLang="zh-CN" sz="1600" dirty="0">
                <a:latin typeface="宋体" panose="02010600030101010101" pitchFamily="2" charset="-122"/>
                <a:ea typeface="宋体" panose="02010600030101010101" pitchFamily="2" charset="-122"/>
              </a:rPr>
              <a:t>学院各班级</a:t>
            </a:r>
            <a:r>
              <a:rPr lang="zh-CN" altLang="en-US" sz="1600" dirty="0">
                <a:latin typeface="宋体" panose="02010600030101010101" pitchFamily="2" charset="-122"/>
                <a:ea typeface="宋体" panose="02010600030101010101" pitchFamily="2" charset="-122"/>
              </a:rPr>
              <a:t>开展</a:t>
            </a:r>
            <a:r>
              <a:rPr lang="zh-CN" altLang="zh-CN" sz="1600" dirty="0">
                <a:latin typeface="宋体" panose="02010600030101010101" pitchFamily="2" charset="-122"/>
                <a:ea typeface="宋体" panose="02010600030101010101" pitchFamily="2" charset="-122"/>
              </a:rPr>
              <a:t>地球日宣传</a:t>
            </a:r>
            <a:r>
              <a:rPr lang="zh-CN" altLang="en-US" sz="1600" dirty="0">
                <a:latin typeface="宋体" panose="02010600030101010101" pitchFamily="2" charset="-122"/>
                <a:ea typeface="宋体" panose="02010600030101010101" pitchFamily="2" charset="-122"/>
              </a:rPr>
              <a:t>活动</a:t>
            </a:r>
            <a:r>
              <a:rPr lang="zh-CN" altLang="zh-CN" sz="1600" dirty="0">
                <a:latin typeface="宋体" panose="02010600030101010101" pitchFamily="2" charset="-122"/>
                <a:ea typeface="宋体" panose="02010600030101010101" pitchFamily="2" charset="-122"/>
              </a:rPr>
              <a:t>，学习了解地球日的前后历史，科普地球日的来历。</a:t>
            </a:r>
            <a:endParaRPr lang="zh-CN" altLang="zh-CN" sz="1600" dirty="0">
              <a:latin typeface="宋体" panose="02010600030101010101" pitchFamily="2" charset="-122"/>
              <a:ea typeface="宋体" panose="02010600030101010101" pitchFamily="2" charset="-122"/>
            </a:endParaRPr>
          </a:p>
          <a:p>
            <a:pPr marL="0" indent="0">
              <a:spcAft>
                <a:spcPts val="0"/>
              </a:spcAft>
              <a:buNone/>
            </a:pPr>
            <a:r>
              <a:rPr lang="en-US" altLang="zh-CN" sz="1600" dirty="0">
                <a:latin typeface="宋体" panose="02010600030101010101" pitchFamily="2" charset="-122"/>
                <a:ea typeface="宋体" panose="02010600030101010101" pitchFamily="2" charset="-122"/>
              </a:rPr>
              <a:t>      2</a:t>
            </a:r>
            <a:r>
              <a:rPr lang="zh-CN" altLang="zh-CN"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19</a:t>
            </a:r>
            <a:r>
              <a:rPr lang="zh-CN" altLang="zh-CN" sz="1600" dirty="0">
                <a:latin typeface="宋体" panose="02010600030101010101" pitchFamily="2" charset="-122"/>
                <a:ea typeface="宋体" panose="02010600030101010101" pitchFamily="2" charset="-122"/>
              </a:rPr>
              <a:t>日</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20</a:t>
            </a:r>
            <a:r>
              <a:rPr lang="zh-CN" altLang="zh-CN" sz="1600" dirty="0">
                <a:latin typeface="宋体" panose="02010600030101010101" pitchFamily="2" charset="-122"/>
                <a:ea typeface="宋体" panose="02010600030101010101" pitchFamily="2" charset="-122"/>
              </a:rPr>
              <a:t>日</a:t>
            </a:r>
            <a:r>
              <a:rPr lang="zh-CN" altLang="en-US" sz="1600" dirty="0">
                <a:latin typeface="宋体" panose="02010600030101010101" pitchFamily="2" charset="-122"/>
                <a:ea typeface="宋体" panose="02010600030101010101" pitchFamily="2" charset="-122"/>
              </a:rPr>
              <a:t>，</a:t>
            </a:r>
            <a:r>
              <a:rPr lang="zh-CN" altLang="zh-CN" sz="1600" dirty="0">
                <a:latin typeface="宋体" panose="02010600030101010101" pitchFamily="2" charset="-122"/>
                <a:ea typeface="宋体" panose="02010600030101010101" pitchFamily="2" charset="-122"/>
              </a:rPr>
              <a:t>同各班主任进行交流，号召</a:t>
            </a:r>
            <a:r>
              <a:rPr lang="en-US" altLang="zh-CN" sz="1600" dirty="0">
                <a:latin typeface="宋体" panose="02010600030101010101" pitchFamily="2" charset="-122"/>
                <a:ea typeface="宋体" panose="02010600030101010101" pitchFamily="2" charset="-122"/>
                <a:cs typeface="Times New Roman" panose="02020603050405020304" pitchFamily="18" charset="0"/>
              </a:rPr>
              <a:t>× × × ×</a:t>
            </a:r>
            <a:r>
              <a:rPr lang="zh-CN" altLang="zh-CN" sz="1600" dirty="0">
                <a:latin typeface="宋体" panose="02010600030101010101" pitchFamily="2" charset="-122"/>
                <a:ea typeface="宋体" panose="02010600030101010101" pitchFamily="2" charset="-122"/>
              </a:rPr>
              <a:t>学院全体成员对操场</a:t>
            </a:r>
            <a:r>
              <a:rPr lang="zh-CN" altLang="en-US" sz="1600" dirty="0">
                <a:latin typeface="宋体" panose="02010600030101010101" pitchFamily="2" charset="-122"/>
                <a:ea typeface="宋体" panose="02010600030101010101" pitchFamily="2" charset="-122"/>
              </a:rPr>
              <a:t>及其周边</a:t>
            </a:r>
            <a:r>
              <a:rPr lang="zh-CN" altLang="zh-CN" sz="1600" dirty="0">
                <a:latin typeface="宋体" panose="02010600030101010101" pitchFamily="2" charset="-122"/>
                <a:ea typeface="宋体" panose="02010600030101010101" pitchFamily="2" charset="-122"/>
              </a:rPr>
              <a:t>进行垃圾</a:t>
            </a:r>
            <a:r>
              <a:rPr lang="zh-CN" altLang="en-US" sz="1600" dirty="0">
                <a:latin typeface="宋体" panose="02010600030101010101" pitchFamily="2" charset="-122"/>
                <a:ea typeface="宋体" panose="02010600030101010101" pitchFamily="2" charset="-122"/>
              </a:rPr>
              <a:t>清扫</a:t>
            </a:r>
            <a:r>
              <a:rPr lang="zh-CN" altLang="zh-CN" sz="1600" dirty="0">
                <a:latin typeface="宋体" panose="02010600030101010101" pitchFamily="2" charset="-122"/>
                <a:ea typeface="宋体" panose="02010600030101010101" pitchFamily="2" charset="-122"/>
              </a:rPr>
              <a:t>。</a:t>
            </a:r>
            <a:endParaRPr lang="zh-CN" altLang="zh-CN" sz="1600" dirty="0">
              <a:latin typeface="宋体" panose="02010600030101010101" pitchFamily="2" charset="-122"/>
              <a:ea typeface="宋体" panose="02010600030101010101" pitchFamily="2" charset="-122"/>
            </a:endParaRPr>
          </a:p>
          <a:p>
            <a:pPr marL="0" indent="0">
              <a:spcAft>
                <a:spcPts val="0"/>
              </a:spcAft>
              <a:buNone/>
            </a:pPr>
            <a:r>
              <a:rPr lang="en-US" altLang="zh-CN" sz="1600" dirty="0">
                <a:latin typeface="宋体" panose="02010600030101010101" pitchFamily="2" charset="-122"/>
                <a:ea typeface="宋体" panose="02010600030101010101" pitchFamily="2" charset="-122"/>
              </a:rPr>
              <a:t>      3</a:t>
            </a:r>
            <a:r>
              <a:rPr lang="zh-CN" altLang="zh-CN"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18</a:t>
            </a:r>
            <a:r>
              <a:rPr lang="zh-CN" altLang="zh-CN" sz="1600" dirty="0">
                <a:latin typeface="宋体" panose="02010600030101010101" pitchFamily="2" charset="-122"/>
                <a:ea typeface="宋体" panose="02010600030101010101" pitchFamily="2" charset="-122"/>
              </a:rPr>
              <a:t>日</a:t>
            </a:r>
            <a:r>
              <a:rPr lang="en-US" altLang="zh-CN" sz="1600" dirty="0">
                <a:latin typeface="宋体" panose="02010600030101010101" pitchFamily="2" charset="-122"/>
                <a:ea typeface="宋体" panose="02010600030101010101" pitchFamily="2" charset="-122"/>
              </a:rPr>
              <a:t>-4</a:t>
            </a:r>
            <a:r>
              <a:rPr lang="zh-CN" altLang="zh-CN" sz="1600" dirty="0">
                <a:latin typeface="宋体" panose="02010600030101010101" pitchFamily="2" charset="-122"/>
                <a:ea typeface="宋体" panose="02010600030101010101" pitchFamily="2" charset="-122"/>
              </a:rPr>
              <a:t>月</a:t>
            </a:r>
            <a:r>
              <a:rPr lang="en-US" altLang="zh-CN" sz="1600" dirty="0">
                <a:latin typeface="宋体" panose="02010600030101010101" pitchFamily="2" charset="-122"/>
                <a:ea typeface="宋体" panose="02010600030101010101" pitchFamily="2" charset="-122"/>
              </a:rPr>
              <a:t>24</a:t>
            </a:r>
            <a:r>
              <a:rPr lang="zh-CN" altLang="zh-CN" sz="1600" dirty="0">
                <a:latin typeface="宋体" panose="02010600030101010101" pitchFamily="2" charset="-122"/>
                <a:ea typeface="宋体" panose="02010600030101010101" pitchFamily="2" charset="-122"/>
              </a:rPr>
              <a:t>日</a:t>
            </a:r>
            <a:r>
              <a:rPr lang="zh-CN" altLang="en-US" sz="1600" dirty="0">
                <a:latin typeface="宋体" panose="02010600030101010101" pitchFamily="2" charset="-122"/>
                <a:ea typeface="宋体" panose="02010600030101010101" pitchFamily="2" charset="-122"/>
              </a:rPr>
              <a:t>，</a:t>
            </a:r>
            <a:r>
              <a:rPr lang="zh-CN" altLang="zh-CN" sz="1600" dirty="0">
                <a:latin typeface="宋体" panose="02010600030101010101" pitchFamily="2" charset="-122"/>
                <a:ea typeface="宋体" panose="02010600030101010101" pitchFamily="2" charset="-122"/>
              </a:rPr>
              <a:t>录视频，以保护现实和精神环境为主题，上传至学校公众号。</a:t>
            </a:r>
            <a:endParaRPr lang="en-US" altLang="zh-CN" sz="1600" dirty="0">
              <a:latin typeface="宋体" panose="02010600030101010101" pitchFamily="2" charset="-122"/>
              <a:ea typeface="宋体" panose="02010600030101010101" pitchFamily="2" charset="-122"/>
            </a:endParaRPr>
          </a:p>
          <a:p>
            <a:pPr>
              <a:buNone/>
            </a:pPr>
            <a:r>
              <a:rPr lang="zh-CN" altLang="en-US" sz="1600" b="1" dirty="0">
                <a:solidFill>
                  <a:srgbClr val="7030A0"/>
                </a:solidFill>
                <a:latin typeface="宋体" panose="02010600030101010101" pitchFamily="2" charset="-122"/>
                <a:ea typeface="宋体" panose="02010600030101010101" pitchFamily="2" charset="-122"/>
              </a:rPr>
              <a:t>      八、人员分工</a:t>
            </a:r>
            <a:endParaRPr lang="en-US" altLang="zh-CN" sz="1600" b="1" dirty="0">
              <a:solidFill>
                <a:srgbClr val="7030A0"/>
              </a:solidFill>
              <a:latin typeface="宋体" panose="02010600030101010101" pitchFamily="2" charset="-122"/>
              <a:ea typeface="宋体" panose="02010600030101010101" pitchFamily="2" charset="-122"/>
            </a:endParaRPr>
          </a:p>
          <a:p>
            <a:pPr>
              <a:buNone/>
            </a:pPr>
            <a:r>
              <a:rPr lang="zh-CN" altLang="en-US" sz="1600" dirty="0">
                <a:latin typeface="宋体" panose="02010600030101010101" pitchFamily="2" charset="-122"/>
                <a:ea typeface="宋体" panose="02010600030101010101" pitchFamily="2" charset="-122"/>
              </a:rPr>
              <a:t>      进班宣讲：张山   李向杨</a:t>
            </a:r>
            <a:endParaRPr lang="en-US" altLang="zh-CN" sz="1600" dirty="0">
              <a:latin typeface="宋体" panose="02010600030101010101" pitchFamily="2" charset="-122"/>
              <a:ea typeface="宋体" panose="02010600030101010101" pitchFamily="2" charset="-122"/>
            </a:endParaRPr>
          </a:p>
          <a:p>
            <a:pPr>
              <a:buNone/>
            </a:pPr>
            <a:r>
              <a:rPr lang="zh-CN" altLang="en-US" sz="1600" dirty="0">
                <a:latin typeface="宋体" panose="02010600030101010101" pitchFamily="2" charset="-122"/>
                <a:ea typeface="宋体" panose="02010600030101010101" pitchFamily="2" charset="-122"/>
              </a:rPr>
              <a:t>      与班主任沟通：王小  杨璐</a:t>
            </a:r>
            <a:endParaRPr lang="en-US" altLang="zh-CN" sz="1600" dirty="0">
              <a:latin typeface="宋体" panose="02010600030101010101" pitchFamily="2" charset="-122"/>
              <a:ea typeface="宋体" panose="02010600030101010101" pitchFamily="2" charset="-122"/>
            </a:endParaRPr>
          </a:p>
          <a:p>
            <a:pPr>
              <a:buNone/>
            </a:pPr>
            <a:r>
              <a:rPr lang="zh-CN" altLang="en-US" sz="1600" dirty="0">
                <a:latin typeface="宋体" panose="02010600030101010101" pitchFamily="2" charset="-122"/>
                <a:ea typeface="宋体" panose="02010600030101010101" pitchFamily="2" charset="-122"/>
              </a:rPr>
              <a:t>      录视频：孙强   李刚</a:t>
            </a:r>
            <a:endParaRPr lang="en-US" altLang="zh-CN" sz="1600" dirty="0">
              <a:latin typeface="宋体" panose="02010600030101010101" pitchFamily="2" charset="-122"/>
              <a:ea typeface="宋体" panose="02010600030101010101" pitchFamily="2" charset="-122"/>
            </a:endParaRPr>
          </a:p>
          <a:p>
            <a:pPr>
              <a:buNone/>
            </a:pPr>
            <a:endParaRPr lang="zh-CN" altLang="zh-CN" sz="1600" dirty="0">
              <a:latin typeface="宋体" panose="02010600030101010101" pitchFamily="2" charset="-122"/>
              <a:ea typeface="宋体" panose="02010600030101010101" pitchFamily="2" charset="-122"/>
            </a:endParaRPr>
          </a:p>
          <a:p>
            <a:pPr>
              <a:buNone/>
            </a:pPr>
            <a:endParaRPr lang="zh-CN" altLang="en-US" sz="1800" dirty="0"/>
          </a:p>
        </p:txBody>
      </p:sp>
      <p:graphicFrame>
        <p:nvGraphicFramePr>
          <p:cNvPr id="5" name="表格 4"/>
          <p:cNvGraphicFramePr>
            <a:graphicFrameLocks noGrp="1"/>
          </p:cNvGraphicFramePr>
          <p:nvPr>
            <p:custDataLst>
              <p:tags r:id="rId1"/>
            </p:custDataLst>
          </p:nvPr>
        </p:nvGraphicFramePr>
        <p:xfrm>
          <a:off x="1222237" y="4933558"/>
          <a:ext cx="6096000" cy="1483360"/>
        </p:xfrm>
        <a:graphic>
          <a:graphicData uri="http://schemas.openxmlformats.org/drawingml/2006/table">
            <a:tbl>
              <a:tblPr firstRow="1" bandRow="1">
                <a:tableStyleId>{93296810-A885-4BE3-A3E7-6D5BEEA58F35}</a:tableStyleId>
              </a:tblPr>
              <a:tblGrid>
                <a:gridCol w="1524000"/>
                <a:gridCol w="1524000"/>
                <a:gridCol w="1524000"/>
                <a:gridCol w="1524000"/>
              </a:tblGrid>
              <a:tr h="370840">
                <a:tc>
                  <a:txBody>
                    <a:bodyPr/>
                    <a:p>
                      <a:pPr algn="ctr"/>
                      <a:endParaRPr lang="zh-CN" altLang="en-US" dirty="0"/>
                    </a:p>
                  </a:txBody>
                  <a:tcPr/>
                </a:tc>
                <a:tc>
                  <a:txBody>
                    <a:bodyPr/>
                    <a:p>
                      <a:pPr algn="ctr"/>
                      <a:r>
                        <a:rPr lang="zh-CN" altLang="en-US" dirty="0"/>
                        <a:t>   单价</a:t>
                      </a:r>
                      <a:r>
                        <a:rPr lang="en-US" altLang="zh-CN" dirty="0"/>
                        <a:t>/</a:t>
                      </a:r>
                      <a:r>
                        <a:rPr lang="zh-CN" altLang="en-US" dirty="0"/>
                        <a:t>元</a:t>
                      </a:r>
                      <a:endParaRPr lang="zh-CN" altLang="en-US" dirty="0">
                        <a:latin typeface="宋体" panose="02010600030101010101" pitchFamily="2" charset="-122"/>
                        <a:ea typeface="宋体" panose="02010600030101010101" pitchFamily="2" charset="-122"/>
                      </a:endParaRPr>
                    </a:p>
                  </a:txBody>
                  <a:tcPr/>
                </a:tc>
                <a:tc>
                  <a:txBody>
                    <a:bodyPr/>
                    <a:p>
                      <a:pPr algn="ctr"/>
                      <a:r>
                        <a:rPr lang="zh-CN" altLang="en-US" dirty="0"/>
                        <a:t>数量</a:t>
                      </a:r>
                      <a:r>
                        <a:rPr lang="en-US" altLang="zh-CN" dirty="0"/>
                        <a:t>/</a:t>
                      </a:r>
                      <a:r>
                        <a:rPr lang="zh-CN" altLang="en-US" dirty="0"/>
                        <a:t>个</a:t>
                      </a:r>
                      <a:endParaRPr lang="zh-CN" altLang="en-US" dirty="0">
                        <a:latin typeface="宋体" panose="02010600030101010101" pitchFamily="2" charset="-122"/>
                        <a:ea typeface="宋体" panose="02010600030101010101" pitchFamily="2" charset="-122"/>
                      </a:endParaRPr>
                    </a:p>
                  </a:txBody>
                  <a:tcPr/>
                </a:tc>
                <a:tc>
                  <a:txBody>
                    <a:bodyPr/>
                    <a:p>
                      <a:pPr algn="ctr"/>
                      <a:r>
                        <a:rPr lang="zh-CN" altLang="en-US" dirty="0"/>
                        <a:t>总价</a:t>
                      </a:r>
                      <a:r>
                        <a:rPr lang="en-US" altLang="zh-CN" dirty="0"/>
                        <a:t>/</a:t>
                      </a:r>
                      <a:r>
                        <a:rPr lang="zh-CN" altLang="en-US" dirty="0"/>
                        <a:t>元</a:t>
                      </a:r>
                      <a:endParaRPr lang="zh-CN" altLang="en-US" dirty="0">
                        <a:latin typeface="宋体" panose="02010600030101010101" pitchFamily="2" charset="-122"/>
                        <a:ea typeface="宋体" panose="02010600030101010101" pitchFamily="2" charset="-122"/>
                      </a:endParaRPr>
                    </a:p>
                  </a:txBody>
                  <a:tcPr/>
                </a:tc>
              </a:tr>
              <a:tr h="370840">
                <a:tc>
                  <a:txBody>
                    <a:bodyPr/>
                    <a:p>
                      <a:pPr algn="ctr"/>
                      <a:r>
                        <a:rPr lang="zh-CN" altLang="en-US" dirty="0"/>
                        <a:t>展板</a:t>
                      </a:r>
                      <a:endParaRPr lang="zh-CN" altLang="en-US" dirty="0">
                        <a:latin typeface="宋体" panose="02010600030101010101" pitchFamily="2" charset="-122"/>
                        <a:ea typeface="宋体" panose="02010600030101010101" pitchFamily="2" charset="-122"/>
                      </a:endParaRPr>
                    </a:p>
                  </a:txBody>
                  <a:tcPr/>
                </a:tc>
                <a:tc>
                  <a:txBody>
                    <a:bodyPr/>
                    <a:p>
                      <a:pPr algn="ctr"/>
                      <a:r>
                        <a:rPr lang="en-US" altLang="zh-CN" dirty="0"/>
                        <a:t>      35</a:t>
                      </a:r>
                      <a:endParaRPr lang="zh-CN" altLang="en-US" dirty="0">
                        <a:latin typeface="宋体" panose="02010600030101010101" pitchFamily="2" charset="-122"/>
                        <a:ea typeface="宋体" panose="02010600030101010101" pitchFamily="2" charset="-122"/>
                      </a:endParaRPr>
                    </a:p>
                  </a:txBody>
                  <a:tcPr/>
                </a:tc>
                <a:tc>
                  <a:txBody>
                    <a:bodyPr/>
                    <a:p>
                      <a:pPr algn="ctr"/>
                      <a:r>
                        <a:rPr lang="en-US" altLang="zh-CN" dirty="0"/>
                        <a:t>1</a:t>
                      </a:r>
                      <a:endParaRPr lang="zh-CN" altLang="en-US" dirty="0">
                        <a:latin typeface="宋体" panose="02010600030101010101" pitchFamily="2" charset="-122"/>
                        <a:ea typeface="宋体" panose="02010600030101010101" pitchFamily="2" charset="-122"/>
                      </a:endParaRPr>
                    </a:p>
                  </a:txBody>
                  <a:tcPr/>
                </a:tc>
                <a:tc>
                  <a:txBody>
                    <a:bodyPr/>
                    <a:p>
                      <a:pPr algn="ctr"/>
                      <a:r>
                        <a:rPr lang="en-US" altLang="zh-CN" dirty="0"/>
                        <a:t>35</a:t>
                      </a:r>
                      <a:endParaRPr lang="zh-CN" altLang="en-US" dirty="0">
                        <a:latin typeface="宋体" panose="02010600030101010101" pitchFamily="2" charset="-122"/>
                        <a:ea typeface="宋体" panose="02010600030101010101" pitchFamily="2" charset="-122"/>
                      </a:endParaRPr>
                    </a:p>
                  </a:txBody>
                  <a:tcPr/>
                </a:tc>
              </a:tr>
              <a:tr h="370840">
                <a:tc>
                  <a:txBody>
                    <a:bodyPr/>
                    <a:p>
                      <a:pPr algn="ctr"/>
                      <a:r>
                        <a:rPr lang="zh-CN" altLang="en-US" dirty="0"/>
                        <a:t>横幅</a:t>
                      </a:r>
                      <a:endParaRPr lang="zh-CN" altLang="en-US" dirty="0">
                        <a:latin typeface="宋体" panose="02010600030101010101" pitchFamily="2" charset="-122"/>
                        <a:ea typeface="宋体" panose="02010600030101010101" pitchFamily="2" charset="-122"/>
                      </a:endParaRPr>
                    </a:p>
                  </a:txBody>
                  <a:tcPr/>
                </a:tc>
                <a:tc>
                  <a:txBody>
                    <a:bodyPr/>
                    <a:p>
                      <a:pPr algn="ctr"/>
                      <a:r>
                        <a:rPr lang="en-US" altLang="zh-CN" dirty="0"/>
                        <a:t>      25</a:t>
                      </a:r>
                      <a:endParaRPr lang="zh-CN" altLang="en-US" dirty="0">
                        <a:latin typeface="宋体" panose="02010600030101010101" pitchFamily="2" charset="-122"/>
                        <a:ea typeface="宋体" panose="02010600030101010101" pitchFamily="2" charset="-122"/>
                      </a:endParaRPr>
                    </a:p>
                  </a:txBody>
                  <a:tcPr/>
                </a:tc>
                <a:tc>
                  <a:txBody>
                    <a:bodyPr/>
                    <a:p>
                      <a:pPr algn="ctr"/>
                      <a:r>
                        <a:rPr lang="en-US" altLang="zh-CN" dirty="0"/>
                        <a:t>1</a:t>
                      </a:r>
                      <a:endParaRPr lang="zh-CN" altLang="en-US" dirty="0">
                        <a:latin typeface="宋体" panose="02010600030101010101" pitchFamily="2" charset="-122"/>
                        <a:ea typeface="宋体" panose="02010600030101010101" pitchFamily="2" charset="-122"/>
                      </a:endParaRPr>
                    </a:p>
                  </a:txBody>
                  <a:tcPr/>
                </a:tc>
                <a:tc>
                  <a:txBody>
                    <a:bodyPr/>
                    <a:p>
                      <a:pPr algn="ctr"/>
                      <a:r>
                        <a:rPr lang="en-US" altLang="zh-CN" dirty="0"/>
                        <a:t>25</a:t>
                      </a:r>
                      <a:endParaRPr lang="zh-CN" altLang="en-US" dirty="0">
                        <a:latin typeface="宋体" panose="02010600030101010101" pitchFamily="2" charset="-122"/>
                        <a:ea typeface="宋体" panose="02010600030101010101" pitchFamily="2" charset="-122"/>
                      </a:endParaRPr>
                    </a:p>
                  </a:txBody>
                  <a:tcPr/>
                </a:tc>
              </a:tr>
              <a:tr h="370840">
                <a:tc gridSpan="3">
                  <a:txBody>
                    <a:bodyPr/>
                    <a:p>
                      <a:pPr algn="ctr"/>
                      <a:r>
                        <a:rPr lang="zh-CN" altLang="en-US" dirty="0"/>
                        <a:t>总计</a:t>
                      </a:r>
                      <a:endParaRPr lang="zh-CN" altLang="en-US" dirty="0">
                        <a:latin typeface="宋体" panose="02010600030101010101" pitchFamily="2" charset="-122"/>
                        <a:ea typeface="宋体" panose="02010600030101010101" pitchFamily="2" charset="-122"/>
                      </a:endParaRPr>
                    </a:p>
                  </a:txBody>
                  <a:tcPr/>
                </a:tc>
                <a:tc hMerge="1">
                  <a:tcPr/>
                </a:tc>
                <a:tc hMerge="1">
                  <a:tcPr/>
                </a:tc>
                <a:tc>
                  <a:txBody>
                    <a:bodyPr/>
                    <a:p>
                      <a:pPr algn="ctr"/>
                      <a:r>
                        <a:rPr lang="en-US" altLang="zh-CN" dirty="0"/>
                        <a:t>60</a:t>
                      </a:r>
                      <a:endParaRPr lang="zh-CN" altLang="en-US" dirty="0">
                        <a:latin typeface="宋体" panose="02010600030101010101" pitchFamily="2" charset="-122"/>
                        <a:ea typeface="宋体" panose="02010600030101010101" pitchFamily="2" charset="-122"/>
                      </a:endParaRPr>
                    </a:p>
                  </a:txBody>
                  <a:tcPr/>
                </a:tc>
              </a:tr>
            </a:tbl>
          </a:graphicData>
        </a:graphic>
      </p:graphicFrame>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象2"/>
          <p:cNvSpPr/>
          <p:nvPr>
            <p:custDataLst>
              <p:tags r:id="rId1"/>
            </p:custDataLst>
          </p:nvPr>
        </p:nvSpPr>
        <p:spPr>
          <a:xfrm>
            <a:off x="737235" y="3705225"/>
            <a:ext cx="10798810" cy="2060575"/>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4" name="对象2"/>
          <p:cNvSpPr/>
          <p:nvPr>
            <p:custDataLst>
              <p:tags r:id="rId2"/>
            </p:custDataLst>
          </p:nvPr>
        </p:nvSpPr>
        <p:spPr>
          <a:xfrm>
            <a:off x="696278" y="1170623"/>
            <a:ext cx="10798810" cy="124098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6" name="对象2"/>
          <p:cNvSpPr/>
          <p:nvPr>
            <p:custDataLst>
              <p:tags r:id="rId3"/>
            </p:custDataLst>
          </p:nvPr>
        </p:nvSpPr>
        <p:spPr>
          <a:xfrm>
            <a:off x="696278" y="11706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5" name="对象2"/>
          <p:cNvSpPr/>
          <p:nvPr>
            <p:custDataLst>
              <p:tags r:id="rId4"/>
            </p:custDataLst>
          </p:nvPr>
        </p:nvSpPr>
        <p:spPr>
          <a:xfrm>
            <a:off x="696278" y="11706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7" name="对象4"/>
          <p:cNvSpPr/>
          <p:nvPr>
            <p:custDataLst>
              <p:tags r:id="rId5"/>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mn-ea"/>
              </a:rPr>
              <a:t>文章内容紧扣主题，主题单一</a:t>
            </a:r>
            <a:r>
              <a:rPr lang="zh-CN" altLang="en-US" sz="2000" kern="100" dirty="0">
                <a:solidFill>
                  <a:schemeClr val="tx1"/>
                </a:solidFill>
                <a:effectLst/>
                <a:latin typeface="微软雅黑" panose="020B0503020204020204" charset="-122"/>
                <a:ea typeface="微软雅黑" panose="020B0503020204020204" charset="-122"/>
                <a:sym typeface="Times New Roman" panose="02020603050405020304" pitchFamily="18" charset="0"/>
              </a:rPr>
              <a:t>。</a:t>
            </a:r>
            <a:endParaRPr lang="zh-CN" altLang="en-US" sz="2000" kern="100" dirty="0">
              <a:solidFill>
                <a:schemeClr val="tx1"/>
              </a:solidFill>
              <a:effectLst/>
              <a:latin typeface="微软雅黑" panose="020B0503020204020204" charset="-122"/>
              <a:ea typeface="微软雅黑" panose="020B0503020204020204" charset="-122"/>
              <a:sym typeface="Times New Roman" panose="02020603050405020304" pitchFamily="18" charset="0"/>
            </a:endParaRPr>
          </a:p>
        </p:txBody>
      </p:sp>
      <p:sp>
        <p:nvSpPr>
          <p:cNvPr id="13" name="对象5"/>
          <p:cNvSpPr/>
          <p:nvPr>
            <p:custDataLst>
              <p:tags r:id="rId6"/>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7"/>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活动设计有创意，活动安排应周密。</a:t>
            </a:r>
            <a:endParaRPr lang="zh-CN" altLang="en-US" sz="2000" b="1" kern="100" dirty="0">
              <a:solidFill>
                <a:schemeClr val="tx1"/>
              </a:solidFill>
              <a:effectLst/>
              <a:latin typeface="Times New Roman" panose="02020603050405020304" pitchFamily="18" charset="0"/>
              <a:ea typeface="微软雅黑" panose="020B0503020204020204" charset="-122"/>
              <a:sym typeface="+mn-ea"/>
            </a:endParaRPr>
          </a:p>
        </p:txBody>
      </p:sp>
      <p:sp>
        <p:nvSpPr>
          <p:cNvPr id="17" name="对象8"/>
          <p:cNvSpPr/>
          <p:nvPr>
            <p:custDataLst>
              <p:tags r:id="rId8"/>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9"/>
            </p:custDataLst>
          </p:nvPr>
        </p:nvSpPr>
        <p:spPr>
          <a:xfrm>
            <a:off x="1951673" y="442499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buNone/>
            </a:pPr>
            <a:r>
              <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rPr>
              <a:t>表述应客观。</a:t>
            </a:r>
            <a:endPar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endParaRPr>
          </a:p>
        </p:txBody>
      </p:sp>
      <p:sp>
        <p:nvSpPr>
          <p:cNvPr id="19" name="对象11"/>
          <p:cNvSpPr/>
          <p:nvPr>
            <p:custDataLst>
              <p:tags r:id="rId10"/>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3" name="文本框 2"/>
          <p:cNvSpPr txBox="1"/>
          <p:nvPr/>
        </p:nvSpPr>
        <p:spPr>
          <a:xfrm>
            <a:off x="409575" y="342900"/>
            <a:ext cx="6096000" cy="460375"/>
          </a:xfrm>
          <a:prstGeom prst="rect">
            <a:avLst/>
          </a:prstGeom>
          <a:noFill/>
        </p:spPr>
        <p:txBody>
          <a:bodyPr wrap="square" rtlCol="0" anchor="t">
            <a:spAutoFit/>
          </a:bodyPr>
          <a:p>
            <a:pPr lvl="0" algn="l">
              <a:spcBef>
                <a:spcPct val="0"/>
              </a:spcBef>
              <a:spcAft>
                <a:spcPct val="0"/>
              </a:spcAft>
              <a:buClrTx/>
              <a:buSzTx/>
              <a:buFontTx/>
            </a:pPr>
            <a:r>
              <a:rPr lang="zh-CN" altLang="en-US" sz="3200" b="1" dirty="0">
                <a:latin typeface="微软雅黑" panose="020B0503020204020204" charset="-122"/>
                <a:ea typeface="微软雅黑" panose="020B0503020204020204" charset="-122"/>
                <a:cs typeface="+mn-ea"/>
                <a:sym typeface="+mn-ea"/>
              </a:rPr>
              <a:t>三、专题活动策划书的写作要求</a:t>
            </a:r>
            <a:endParaRPr lang="zh-CN" altLang="en-US" sz="3200" b="1" kern="100" dirty="0">
              <a:effectLst/>
              <a:latin typeface="微软雅黑" panose="020B0503020204020204" charset="-122"/>
              <a:ea typeface="微软雅黑" panose="020B0503020204020204" charset="-122"/>
              <a:cs typeface="+mn-ea"/>
              <a:sym typeface="+mn-ea"/>
            </a:endParaRPr>
          </a:p>
        </p:txBody>
      </p:sp>
    </p:spTree>
    <p:custDataLst>
      <p:tags r:id="rId1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29146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71855" y="2161540"/>
            <a:ext cx="10445750" cy="4537710"/>
          </a:xfrm>
          <a:prstGeom prst="rect">
            <a:avLst/>
          </a:prstGeom>
          <a:noFill/>
        </p:spPr>
        <p:txBody>
          <a:bodyPr wrap="square" rtlCol="0" anchor="ctr" anchorCtr="0">
            <a:noAutofit/>
          </a:bodyPr>
          <a:lstStyle/>
          <a:p>
            <a:pPr marL="0" indent="0">
              <a:buNone/>
            </a:pPr>
            <a:r>
              <a:rPr lang="zh-CN" altLang="en-US" sz="2400" b="1" noProof="0" dirty="0">
                <a:latin typeface="宋体" panose="02010600030101010101" pitchFamily="2" charset="-122"/>
                <a:ea typeface="宋体" panose="02010600030101010101" pitchFamily="2" charset="-122"/>
                <a:sym typeface="+mn-ea"/>
              </a:rPr>
              <a:t> </a:t>
            </a:r>
            <a:r>
              <a:rPr lang="en-US" altLang="zh-CN" sz="2400" b="1" noProof="0" dirty="0">
                <a:latin typeface="微软雅黑" panose="020B0503020204020204" charset="-122"/>
                <a:ea typeface="微软雅黑" panose="020B0503020204020204" charset="-122"/>
                <a:cs typeface="微软雅黑" panose="020B0503020204020204" charset="-122"/>
                <a:sym typeface="+mn-ea"/>
              </a:rPr>
              <a:t>1-4人一组，制定一份策划书及邀请函，可参考题目如下：</a:t>
            </a:r>
            <a:endParaRPr lang="en-US" altLang="zh-CN" sz="2400" b="1" noProof="0" dirty="0">
              <a:latin typeface="微软雅黑" panose="020B0503020204020204" charset="-122"/>
              <a:ea typeface="微软雅黑" panose="020B0503020204020204" charset="-122"/>
              <a:cs typeface="微软雅黑" panose="020B0503020204020204" charset="-122"/>
              <a:sym typeface="+mn-ea"/>
            </a:endParaRPr>
          </a:p>
          <a:p>
            <a:pPr marL="0" indent="0">
              <a:buNone/>
            </a:pPr>
            <a:endParaRPr lang="en-US" altLang="zh-CN" sz="2400" b="1" noProof="0" dirty="0">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1.“配音秀”活动策划书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2.联谊活动策划书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3.职业生涯规划大赛策划书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4.春华秋实歌唱大赛策划书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5.计算机编程技能大赛策划书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6.演讲比赛策划书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7.辩论赛策划书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110000"/>
              </a:lnSpc>
              <a:buClrTx/>
              <a:buSzTx/>
              <a:buFont typeface="Arial" panose="020B0604020202020204" pitchFamily="34" charset="0"/>
              <a:buNone/>
              <a:defRPr/>
            </a:pPr>
            <a:r>
              <a:rPr lang="en-US" altLang="zh-CN" sz="2000" noProof="0" dirty="0">
                <a:latin typeface="微软雅黑" panose="020B0503020204020204" charset="-122"/>
                <a:ea typeface="微软雅黑" panose="020B0503020204020204" charset="-122"/>
                <a:cs typeface="微软雅黑" panose="020B0503020204020204" charset="-122"/>
                <a:sym typeface="+mn-ea"/>
              </a:rPr>
              <a:t>8.××文艺晚会策划书</a:t>
            </a:r>
            <a:endParaRPr lang="en-US" altLang="zh-CN" sz="2000" noProof="0" dirty="0">
              <a:solidFill>
                <a:schemeClr val="tx1"/>
              </a:solidFill>
              <a:latin typeface="微软雅黑" panose="020B0503020204020204" charset="-122"/>
              <a:ea typeface="微软雅黑" panose="020B0503020204020204" charset="-122"/>
              <a:cs typeface="微软雅黑" panose="020B0503020204020204" charset="-122"/>
            </a:endParaRPr>
          </a:p>
          <a:p>
            <a:pPr marR="0" defTabSz="914400" eaLnBrk="1" hangingPunct="1">
              <a:lnSpc>
                <a:spcPct val="90000"/>
              </a:lnSpc>
              <a:buClrTx/>
              <a:buSzTx/>
              <a:buFont typeface="Arial" panose="020B0604020202020204" pitchFamily="34" charset="0"/>
              <a:buNone/>
              <a:defRPr/>
            </a:pPr>
            <a:r>
              <a:rPr lang="en-US" altLang="zh-CN" sz="2400" b="1" noProof="0" dirty="0">
                <a:latin typeface="微软雅黑" panose="020B0503020204020204" charset="-122"/>
                <a:ea typeface="微软雅黑" panose="020B0503020204020204" charset="-122"/>
                <a:cs typeface="微软雅黑" panose="020B0503020204020204" charset="-122"/>
                <a:sym typeface="+mn-ea"/>
              </a:rPr>
              <a:t>                         </a:t>
            </a:r>
            <a:r>
              <a:rPr lang="en-US" altLang="zh-CN" sz="2400" b="1" noProof="0" dirty="0">
                <a:latin typeface="宋体" panose="02010600030101010101" pitchFamily="2" charset="-122"/>
                <a:ea typeface="宋体" panose="02010600030101010101" pitchFamily="2" charset="-122"/>
                <a:sym typeface="+mn-ea"/>
              </a:rPr>
              <a:t>                                          </a:t>
            </a:r>
            <a:endParaRPr kumimoji="0" lang="zh-CN" altLang="en-US" sz="2400" b="1" kern="1200" cap="none" spc="0" normalizeH="0" baseline="0" noProof="0" dirty="0">
              <a:latin typeface="宋体" panose="02010600030101010101" pitchFamily="2" charset="-122"/>
              <a:ea typeface="宋体" panose="02010600030101010101" pitchFamily="2" charset="-122"/>
              <a:cs typeface="+mn-cs"/>
            </a:endParaRPr>
          </a:p>
          <a:p>
            <a:pPr indent="0" algn="just" fontAlgn="auto">
              <a:lnSpc>
                <a:spcPct val="12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686425" y="2240915"/>
            <a:ext cx="6505575" cy="349059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计划</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总结</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专题活动策划书</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述职报告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简报</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第六节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会议记录</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第七节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调查报告</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401945" y="4292600"/>
            <a:ext cx="5884545" cy="627380"/>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7493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述职报告</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dirty="0">
                <a:solidFill>
                  <a:srgbClr val="404040"/>
                </a:solidFill>
                <a:ea typeface="微软雅黑" panose="020B0503020204020204" charset="-122"/>
                <a:sym typeface="+mn-lt"/>
              </a:rPr>
              <a:t>了解述职报告的概念特点、种类和作用；掌握述职报告的文体结构及写作方法。</a:t>
            </a:r>
            <a:endParaRPr lang="en-US" altLang="zh-CN" dirty="0">
              <a:solidFill>
                <a:srgbClr val="404040"/>
              </a:solidFill>
              <a:ea typeface="微软雅黑" panose="020B0503020204020204" charset="-122"/>
              <a:sym typeface="+mn-lt"/>
            </a:endParaRPr>
          </a:p>
          <a:p>
            <a:pPr marL="0" indent="0" algn="ctr">
              <a:lnSpc>
                <a:spcPct val="12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dirty="0">
                <a:solidFill>
                  <a:srgbClr val="404040"/>
                </a:solidFill>
                <a:ea typeface="微软雅黑" panose="020B0503020204020204" charset="-122"/>
                <a:sym typeface="+mn-lt"/>
              </a:rPr>
              <a:t>能熟练说出述职报告的文体结构并撰写出合格的述职报告。</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培养担当意识，塑造全局思维。</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第四节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述职报告</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pPr>
            <a:r>
              <a:rPr lang="zh-CN" altLang="en-US">
                <a:latin typeface="微软雅黑" panose="020B0503020204020204" charset="-122"/>
                <a:ea typeface="微软雅黑" panose="020B0503020204020204" charset="-122"/>
                <a:sym typeface="+mn-ea"/>
              </a:rPr>
              <a:t>述职报告的文体结构</a:t>
            </a:r>
            <a:endParaRPr lang="zh-CN" altLang="en-US">
              <a:solidFill>
                <a:schemeClr val="tx1"/>
              </a:solidFill>
              <a:latin typeface="微软雅黑" panose="020B0503020204020204" charset="-122"/>
              <a:ea typeface="微软雅黑" panose="020B0503020204020204" charset="-122"/>
              <a:sym typeface="+mn-ea"/>
            </a:endParaRPr>
          </a:p>
          <a:p>
            <a:pPr indent="452755" algn="r">
              <a:lnSpc>
                <a:spcPct val="20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述职报告的撰写</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一、述职报告的概念与特点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010285" y="2007235"/>
            <a:ext cx="10761980" cy="246824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述职报告是领导者个人对一个时期内执行岗位职责的实践活动进行自我评述的总结报告。其主要作用是使上级或人事部门和群众细致地了解和评定个人和集体的工作成绩，</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预测其发展潜力，促使其忠于职守、更好地完成工作任务。</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述职报告是一种新兴、常用的事务文书。</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None/>
            </a:pP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10302875" y="4716145"/>
            <a:ext cx="1287145" cy="1382395"/>
          </a:xfrm>
          <a:prstGeom prst="rect">
            <a:avLst/>
          </a:prstGeom>
        </p:spPr>
      </p:pic>
      <p:sp>
        <p:nvSpPr>
          <p:cNvPr id="3" name="文本框 2"/>
          <p:cNvSpPr txBox="1"/>
          <p:nvPr/>
        </p:nvSpPr>
        <p:spPr>
          <a:xfrm>
            <a:off x="1196340" y="1189990"/>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（一）述职报告的概念</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一、述职报告的概念与特点</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30" name="https://img8.file.cache.docer.com/storage/1733196371798414600/9cd9afc737f257d60bba4222b98b00dc.png" descr="堆叠的书籍"/>
          <p:cNvPicPr>
            <a:picLocks noChangeAspect="1"/>
          </p:cNvPicPr>
          <p:nvPr/>
        </p:nvPicPr>
        <p:blipFill>
          <a:blip r:embed="rId2"/>
          <a:stretch>
            <a:fillRect/>
          </a:stretch>
        </p:blipFill>
        <p:spPr>
          <a:xfrm>
            <a:off x="10302875" y="4716145"/>
            <a:ext cx="1287145" cy="1382395"/>
          </a:xfrm>
          <a:prstGeom prst="rect">
            <a:avLst/>
          </a:prstGeom>
        </p:spPr>
      </p:pic>
      <p:sp>
        <p:nvSpPr>
          <p:cNvPr id="3" name="文本框 2"/>
          <p:cNvSpPr txBox="1"/>
          <p:nvPr/>
        </p:nvSpPr>
        <p:spPr>
          <a:xfrm>
            <a:off x="1174750" y="1190625"/>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（二）述职报告的特点</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4" name="组合 23"/>
          <p:cNvGrpSpPr/>
          <p:nvPr/>
        </p:nvGrpSpPr>
        <p:grpSpPr>
          <a:xfrm>
            <a:off x="1598613" y="2379980"/>
            <a:ext cx="8994775" cy="1404620"/>
            <a:chOff x="1812" y="3748"/>
            <a:chExt cx="14165" cy="2212"/>
          </a:xfrm>
        </p:grpSpPr>
        <p:grpSp>
          <p:nvGrpSpPr>
            <p:cNvPr id="19" name="组合 18"/>
            <p:cNvGrpSpPr/>
            <p:nvPr/>
          </p:nvGrpSpPr>
          <p:grpSpPr>
            <a:xfrm>
              <a:off x="1812" y="3748"/>
              <a:ext cx="2474" cy="2091"/>
              <a:chOff x="3743" y="3868"/>
              <a:chExt cx="2474" cy="2091"/>
            </a:xfrm>
          </p:grpSpPr>
          <p:sp>
            <p:nvSpPr>
              <p:cNvPr id="5" name="文本框 4"/>
              <p:cNvSpPr txBox="1"/>
              <p:nvPr>
                <p:custDataLst>
                  <p:tags r:id="rId3"/>
                </p:custDataLst>
              </p:nvPr>
            </p:nvSpPr>
            <p:spPr>
              <a:xfrm>
                <a:off x="3743"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rPr>
                  <a:t>自我性</a:t>
                </a:r>
                <a:endParaRPr lang="zh-CN" altLang="en-US" sz="2000" b="1" dirty="0">
                  <a:solidFill>
                    <a:schemeClr val="accent1"/>
                  </a:solidFill>
                </a:endParaRPr>
              </a:p>
            </p:txBody>
          </p:sp>
          <p:sp>
            <p:nvSpPr>
              <p:cNvPr id="22" name="椭圆 21"/>
              <p:cNvSpPr/>
              <p:nvPr>
                <p:custDataLst>
                  <p:tags r:id="rId4"/>
                </p:custDataLst>
              </p:nvPr>
            </p:nvSpPr>
            <p:spPr>
              <a:xfrm>
                <a:off x="4442"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0" name="图片 11" descr="343439383331313b343532303032373bbfcdbba7b5b5b0b8"/>
              <p:cNvPicPr>
                <a:picLocks noChangeAspect="1"/>
              </p:cNvPicPr>
              <p:nvPr>
                <p:custDataLst>
                  <p:tags r:id="rId5"/>
                </p:custDataLst>
              </p:nvPr>
            </p:nvPicPr>
            <p:blipFill>
              <a:blip r:embed="rId6"/>
              <a:stretch>
                <a:fillRect/>
              </a:stretch>
            </p:blipFill>
            <p:spPr>
              <a:xfrm>
                <a:off x="4754" y="4180"/>
                <a:ext cx="454" cy="454"/>
              </a:xfrm>
              <a:prstGeom prst="rect">
                <a:avLst/>
              </a:prstGeom>
            </p:spPr>
          </p:pic>
        </p:grpSp>
        <p:grpSp>
          <p:nvGrpSpPr>
            <p:cNvPr id="16" name="组合 15"/>
            <p:cNvGrpSpPr/>
            <p:nvPr/>
          </p:nvGrpSpPr>
          <p:grpSpPr>
            <a:xfrm>
              <a:off x="5547" y="3749"/>
              <a:ext cx="2474" cy="2091"/>
              <a:chOff x="8364" y="3868"/>
              <a:chExt cx="2474" cy="2091"/>
            </a:xfrm>
          </p:grpSpPr>
          <p:sp>
            <p:nvSpPr>
              <p:cNvPr id="4" name="文本框 3"/>
              <p:cNvSpPr txBox="1"/>
              <p:nvPr>
                <p:custDataLst>
                  <p:tags r:id="rId7"/>
                </p:custDataLst>
              </p:nvPr>
            </p:nvSpPr>
            <p:spPr>
              <a:xfrm>
                <a:off x="836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rPr>
                  <a:t>规律性</a:t>
                </a:r>
                <a:endParaRPr lang="zh-CN" altLang="en-US" sz="2000" b="1" dirty="0">
                  <a:solidFill>
                    <a:schemeClr val="accent2"/>
                  </a:solidFill>
                </a:endParaRPr>
              </a:p>
            </p:txBody>
          </p:sp>
          <p:sp>
            <p:nvSpPr>
              <p:cNvPr id="35" name="椭圆 34"/>
              <p:cNvSpPr/>
              <p:nvPr>
                <p:custDataLst>
                  <p:tags r:id="rId8"/>
                </p:custDataLst>
              </p:nvPr>
            </p:nvSpPr>
            <p:spPr>
              <a:xfrm>
                <a:off x="9063" y="3868"/>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9"/>
                </p:custDataLst>
              </p:nvPr>
            </p:nvPicPr>
            <p:blipFill>
              <a:blip r:embed="rId10"/>
              <a:stretch>
                <a:fillRect/>
              </a:stretch>
            </p:blipFill>
            <p:spPr>
              <a:xfrm>
                <a:off x="9376" y="4182"/>
                <a:ext cx="451" cy="451"/>
              </a:xfrm>
              <a:prstGeom prst="rect">
                <a:avLst/>
              </a:prstGeom>
            </p:spPr>
          </p:pic>
        </p:grpSp>
        <p:grpSp>
          <p:nvGrpSpPr>
            <p:cNvPr id="17" name="组合 16"/>
            <p:cNvGrpSpPr/>
            <p:nvPr/>
          </p:nvGrpSpPr>
          <p:grpSpPr>
            <a:xfrm>
              <a:off x="9486" y="3870"/>
              <a:ext cx="2474" cy="2091"/>
              <a:chOff x="12984" y="3868"/>
              <a:chExt cx="2474" cy="2091"/>
            </a:xfrm>
          </p:grpSpPr>
          <p:sp>
            <p:nvSpPr>
              <p:cNvPr id="37" name="文本框 36"/>
              <p:cNvSpPr txBox="1"/>
              <p:nvPr>
                <p:custDataLst>
                  <p:tags r:id="rId11"/>
                </p:custDataLst>
              </p:nvPr>
            </p:nvSpPr>
            <p:spPr>
              <a:xfrm>
                <a:off x="1298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rPr>
                  <a:t>通俗性</a:t>
                </a:r>
                <a:endParaRPr lang="zh-CN" altLang="en-US" sz="2000" b="1" dirty="0">
                  <a:solidFill>
                    <a:schemeClr val="accent1"/>
                  </a:solidFill>
                </a:endParaRPr>
              </a:p>
            </p:txBody>
          </p:sp>
          <p:sp>
            <p:nvSpPr>
              <p:cNvPr id="40" name="椭圆 39"/>
              <p:cNvSpPr/>
              <p:nvPr>
                <p:custDataLst>
                  <p:tags r:id="rId12"/>
                </p:custDataLst>
              </p:nvPr>
            </p:nvSpPr>
            <p:spPr>
              <a:xfrm>
                <a:off x="13683"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1" name="图片 16" descr="343439383331313b343532303033323bd3a6d3c3b9dcc0ed"/>
              <p:cNvPicPr>
                <a:picLocks noChangeAspect="1"/>
              </p:cNvPicPr>
              <p:nvPr>
                <p:custDataLst>
                  <p:tags r:id="rId13"/>
                </p:custDataLst>
              </p:nvPr>
            </p:nvPicPr>
            <p:blipFill>
              <a:blip r:embed="rId14"/>
              <a:stretch>
                <a:fillRect/>
              </a:stretch>
            </p:blipFill>
            <p:spPr>
              <a:xfrm>
                <a:off x="13997" y="4182"/>
                <a:ext cx="450" cy="450"/>
              </a:xfrm>
              <a:prstGeom prst="rect">
                <a:avLst/>
              </a:prstGeom>
            </p:spPr>
          </p:pic>
        </p:grpSp>
        <p:grpSp>
          <p:nvGrpSpPr>
            <p:cNvPr id="23" name="组合 22"/>
            <p:cNvGrpSpPr/>
            <p:nvPr/>
          </p:nvGrpSpPr>
          <p:grpSpPr>
            <a:xfrm>
              <a:off x="13503" y="3869"/>
              <a:ext cx="2474" cy="2091"/>
              <a:chOff x="12021" y="4184"/>
              <a:chExt cx="2474" cy="2091"/>
            </a:xfrm>
          </p:grpSpPr>
          <p:sp>
            <p:nvSpPr>
              <p:cNvPr id="10" name="文本框 9"/>
              <p:cNvSpPr txBox="1"/>
              <p:nvPr>
                <p:custDataLst>
                  <p:tags r:id="rId15"/>
                </p:custDataLst>
              </p:nvPr>
            </p:nvSpPr>
            <p:spPr>
              <a:xfrm>
                <a:off x="12021" y="5743"/>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rPr>
                  <a:t>艺术性</a:t>
                </a:r>
                <a:endParaRPr lang="zh-CN" altLang="en-US" sz="2000" b="1" dirty="0">
                  <a:solidFill>
                    <a:schemeClr val="accent2"/>
                  </a:solidFill>
                </a:endParaRPr>
              </a:p>
            </p:txBody>
          </p:sp>
          <p:sp>
            <p:nvSpPr>
              <p:cNvPr id="11" name="椭圆 10"/>
              <p:cNvSpPr/>
              <p:nvPr>
                <p:custDataLst>
                  <p:tags r:id="rId16"/>
                </p:custDataLst>
              </p:nvPr>
            </p:nvSpPr>
            <p:spPr>
              <a:xfrm>
                <a:off x="12720" y="4184"/>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4" name="图片 15" descr="343439383331313b343532303033313bd3a6d3c3c9ccb3c7"/>
              <p:cNvPicPr>
                <a:picLocks noChangeAspect="1"/>
              </p:cNvPicPr>
              <p:nvPr>
                <p:custDataLst>
                  <p:tags r:id="rId17"/>
                </p:custDataLst>
              </p:nvPr>
            </p:nvPicPr>
            <p:blipFill>
              <a:blip r:embed="rId10"/>
              <a:stretch>
                <a:fillRect/>
              </a:stretch>
            </p:blipFill>
            <p:spPr>
              <a:xfrm>
                <a:off x="13033" y="4498"/>
                <a:ext cx="451" cy="451"/>
              </a:xfrm>
              <a:prstGeom prst="rect">
                <a:avLst/>
              </a:prstGeom>
            </p:spPr>
          </p:pic>
        </p:grpSp>
      </p:grpSp>
    </p:spTree>
    <p:custDataLst>
      <p:tags r:id="rId18"/>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535940" y="168275"/>
            <a:ext cx="10723880" cy="720090"/>
          </a:xfrm>
        </p:spPr>
        <p:txBody>
          <a:bodyPr/>
          <a:p>
            <a:r>
              <a:rPr lang="zh-CN" altLang="en-US" dirty="0">
                <a:solidFill>
                  <a:schemeClr val="tx1"/>
                </a:solidFill>
                <a:latin typeface="微软雅黑" panose="020B0503020204020204" charset="-122"/>
                <a:ea typeface="微软雅黑" panose="020B0503020204020204" charset="-122"/>
                <a:sym typeface="+mn-ea"/>
              </a:rPr>
              <a:t>二、述职报告的种类与作用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述职报告的种类</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矩形: 圆角 25"/>
          <p:cNvSpPr/>
          <p:nvPr>
            <p:custDataLst>
              <p:tags r:id="rId2"/>
            </p:custDataLst>
          </p:nvPr>
        </p:nvSpPr>
        <p:spPr>
          <a:xfrm>
            <a:off x="690880" y="1849755"/>
            <a:ext cx="1080897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2" name="椭圆 1"/>
          <p:cNvSpPr/>
          <p:nvPr>
            <p:custDataLst>
              <p:tags r:id="rId3"/>
            </p:custDataLst>
          </p:nvPr>
        </p:nvSpPr>
        <p:spPr>
          <a:xfrm>
            <a:off x="1080135" y="2252345"/>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6" name="矩形 5"/>
          <p:cNvSpPr/>
          <p:nvPr>
            <p:custDataLst>
              <p:tags r:id="rId4"/>
            </p:custDataLst>
          </p:nvPr>
        </p:nvSpPr>
        <p:spPr>
          <a:xfrm>
            <a:off x="1961515" y="2427605"/>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000" dirty="0">
                <a:solidFill>
                  <a:schemeClr val="dk1">
                    <a:lumMod val="85000"/>
                    <a:lumOff val="15000"/>
                  </a:schemeClr>
                </a:solidFill>
                <a:latin typeface="微软雅黑" panose="020B0503020204020204" charset="-122"/>
                <a:ea typeface="微软雅黑" panose="020B0503020204020204" charset="-122"/>
                <a:cs typeface="+mn-ea"/>
              </a:rPr>
              <a:t>领导个人的述职报告；领导班子集体的述职报告</a:t>
            </a:r>
            <a:endParaRPr lang="zh-CN" altLang="en-US" sz="2000"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3" name="矩形 12"/>
          <p:cNvSpPr/>
          <p:nvPr>
            <p:custDataLst>
              <p:tags r:id="rId5"/>
            </p:custDataLst>
          </p:nvPr>
        </p:nvSpPr>
        <p:spPr>
          <a:xfrm>
            <a:off x="1961515" y="1900555"/>
            <a:ext cx="9004300" cy="459105"/>
          </a:xfrm>
          <a:prstGeom prst="rect">
            <a:avLst/>
          </a:prstGeom>
          <a:noFill/>
        </p:spPr>
        <p:txBody>
          <a:bodyPr wrap="square" lIns="0" tIns="0" rIns="0" bIns="0" rtlCol="0" anchor="b" anchorCtr="0">
            <a:noAutofit/>
          </a:bodyPr>
          <a:p>
            <a:pPr>
              <a:spcBef>
                <a:spcPct val="0"/>
              </a:spcBef>
              <a:spcAft>
                <a:spcPct val="0"/>
              </a:spcAft>
            </a:pPr>
            <a:r>
              <a:rPr lang="zh-CN" altLang="en-US" sz="2400" b="1" dirty="0">
                <a:solidFill>
                  <a:schemeClr val="dk1">
                    <a:lumMod val="100000"/>
                  </a:schemeClr>
                </a:solidFill>
                <a:latin typeface="微软雅黑" panose="020B0503020204020204" charset="-122"/>
                <a:ea typeface="微软雅黑" panose="020B0503020204020204" charset="-122"/>
                <a:cs typeface="+mn-ea"/>
              </a:rPr>
              <a:t>按述职者划分</a:t>
            </a:r>
            <a:endParaRPr lang="zh-CN" altLang="en-US" sz="2400" b="1" dirty="0">
              <a:solidFill>
                <a:schemeClr val="dk1">
                  <a:lumMod val="100000"/>
                </a:schemeClr>
              </a:solidFill>
              <a:latin typeface="微软雅黑" panose="020B0503020204020204" charset="-122"/>
              <a:ea typeface="微软雅黑" panose="020B0503020204020204" charset="-122"/>
              <a:cs typeface="+mn-ea"/>
            </a:endParaRPr>
          </a:p>
        </p:txBody>
      </p:sp>
      <p:sp>
        <p:nvSpPr>
          <p:cNvPr id="14" name="矩形: 圆角 30"/>
          <p:cNvSpPr/>
          <p:nvPr>
            <p:custDataLst>
              <p:tags r:id="rId6"/>
            </p:custDataLst>
          </p:nvPr>
        </p:nvSpPr>
        <p:spPr>
          <a:xfrm>
            <a:off x="690880" y="3474720"/>
            <a:ext cx="10810800" cy="1398905"/>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5" name="椭圆 14"/>
          <p:cNvSpPr/>
          <p:nvPr>
            <p:custDataLst>
              <p:tags r:id="rId7"/>
            </p:custDataLst>
          </p:nvPr>
        </p:nvSpPr>
        <p:spPr>
          <a:xfrm>
            <a:off x="1080135" y="3877310"/>
            <a:ext cx="593725" cy="5937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6" name="矩形 15"/>
          <p:cNvSpPr/>
          <p:nvPr>
            <p:custDataLst>
              <p:tags r:id="rId8"/>
            </p:custDataLst>
          </p:nvPr>
        </p:nvSpPr>
        <p:spPr>
          <a:xfrm>
            <a:off x="1961515" y="4043680"/>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solidFill>
                  <a:schemeClr val="dk1">
                    <a:lumMod val="85000"/>
                    <a:lumOff val="15000"/>
                  </a:schemeClr>
                </a:solidFill>
                <a:latin typeface="微软雅黑" panose="020B0503020204020204" charset="-122"/>
                <a:ea typeface="微软雅黑" panose="020B0503020204020204" charset="-122"/>
                <a:cs typeface="+mn-ea"/>
              </a:rPr>
              <a:t>年度述职报告；任期述职报告；临时述职报告</a:t>
            </a:r>
            <a:endParaRPr lang="zh-CN" altLang="en-US">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custDataLst>
              <p:tags r:id="rId9"/>
            </p:custDataLst>
          </p:nvPr>
        </p:nvSpPr>
        <p:spPr>
          <a:xfrm>
            <a:off x="1961515" y="3516630"/>
            <a:ext cx="9004300" cy="459105"/>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dk1">
                    <a:lumMod val="100000"/>
                  </a:schemeClr>
                </a:solidFill>
                <a:latin typeface="微软雅黑" panose="020B0503020204020204" charset="-122"/>
                <a:ea typeface="微软雅黑" panose="020B0503020204020204" charset="-122"/>
                <a:cs typeface="+mn-ea"/>
              </a:rPr>
              <a:t>按述职时限划分</a:t>
            </a:r>
            <a:endParaRPr lang="zh-CN" altLang="en-US" sz="2400" b="1">
              <a:solidFill>
                <a:schemeClr val="dk1">
                  <a:lumMod val="100000"/>
                </a:schemeClr>
              </a:solidFill>
              <a:latin typeface="微软雅黑" panose="020B0503020204020204" charset="-122"/>
              <a:ea typeface="微软雅黑" panose="020B0503020204020204" charset="-122"/>
              <a:cs typeface="+mn-ea"/>
            </a:endParaRPr>
          </a:p>
        </p:txBody>
      </p:sp>
      <p:sp>
        <p:nvSpPr>
          <p:cNvPr id="36" name="矩形: 圆角 35"/>
          <p:cNvSpPr/>
          <p:nvPr>
            <p:custDataLst>
              <p:tags r:id="rId10"/>
            </p:custDataLst>
          </p:nvPr>
        </p:nvSpPr>
        <p:spPr>
          <a:xfrm>
            <a:off x="690880" y="5099685"/>
            <a:ext cx="1081080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sz="2400">
              <a:solidFill>
                <a:schemeClr val="tx1"/>
              </a:solidFill>
              <a:latin typeface="微软雅黑" panose="020B0503020204020204" charset="-122"/>
              <a:ea typeface="微软雅黑" panose="020B0503020204020204" charset="-122"/>
            </a:endParaRPr>
          </a:p>
        </p:txBody>
      </p:sp>
      <p:sp>
        <p:nvSpPr>
          <p:cNvPr id="21" name="椭圆 20"/>
          <p:cNvSpPr/>
          <p:nvPr>
            <p:custDataLst>
              <p:tags r:id="rId11"/>
            </p:custDataLst>
          </p:nvPr>
        </p:nvSpPr>
        <p:spPr>
          <a:xfrm>
            <a:off x="1080135" y="5502275"/>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7" name="矩形 26"/>
          <p:cNvSpPr/>
          <p:nvPr>
            <p:custDataLst>
              <p:tags r:id="rId12"/>
            </p:custDataLst>
          </p:nvPr>
        </p:nvSpPr>
        <p:spPr>
          <a:xfrm>
            <a:off x="1961515" y="5677535"/>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solidFill>
                  <a:schemeClr val="dk1">
                    <a:lumMod val="85000"/>
                    <a:lumOff val="15000"/>
                  </a:schemeClr>
                </a:solidFill>
                <a:latin typeface="微软雅黑" panose="020B0503020204020204" charset="-122"/>
                <a:ea typeface="微软雅黑" panose="020B0503020204020204" charset="-122"/>
                <a:cs typeface="+mn-ea"/>
              </a:rPr>
              <a:t>专题性述职报告；综合性述职报告</a:t>
            </a:r>
            <a:endParaRPr lang="zh-CN" altLang="en-US">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28" name="矩形 27"/>
          <p:cNvSpPr/>
          <p:nvPr>
            <p:custDataLst>
              <p:tags r:id="rId13"/>
            </p:custDataLst>
          </p:nvPr>
        </p:nvSpPr>
        <p:spPr>
          <a:xfrm>
            <a:off x="1961515" y="5150485"/>
            <a:ext cx="9004300" cy="459105"/>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dk1">
                    <a:lumMod val="100000"/>
                  </a:schemeClr>
                </a:solidFill>
                <a:latin typeface="微软雅黑" panose="020B0503020204020204" charset="-122"/>
                <a:ea typeface="微软雅黑" panose="020B0503020204020204" charset="-122"/>
                <a:cs typeface="+mn-ea"/>
              </a:rPr>
              <a:t>按述职内容划分</a:t>
            </a:r>
            <a:endParaRPr lang="zh-CN" altLang="en-US" sz="2400" b="1">
              <a:solidFill>
                <a:schemeClr val="dk1">
                  <a:lumMod val="100000"/>
                </a:schemeClr>
              </a:solidFill>
              <a:latin typeface="微软雅黑" panose="020B0503020204020204" charset="-122"/>
              <a:ea typeface="微软雅黑" panose="020B0503020204020204" charset="-122"/>
              <a:cs typeface="+mn-ea"/>
            </a:endParaRPr>
          </a:p>
        </p:txBody>
      </p:sp>
    </p:spTree>
    <p:custDataLst>
      <p:tags r:id="rId1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一、计划的概念与特点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2108200" y="3669030"/>
            <a:ext cx="6096000" cy="694055"/>
          </a:xfrm>
          <a:prstGeom prst="rect">
            <a:avLst/>
          </a:prstGeom>
          <a:noFill/>
        </p:spPr>
        <p:txBody>
          <a:bodyPr wrap="square" rtlCol="0" anchor="t">
            <a:normAutofit/>
          </a:bodyPr>
          <a:p>
            <a:pPr algn="l">
              <a:lnSpc>
                <a:spcPct val="140000"/>
              </a:lnSpc>
            </a:pPr>
            <a:endParaRPr lang="zh-CN" altLang="en-US" sz="280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3"/>
            </p:custDataLst>
          </p:nvPr>
        </p:nvSpPr>
        <p:spPr>
          <a:xfrm>
            <a:off x="1726565" y="1137920"/>
            <a:ext cx="8604885" cy="5375275"/>
          </a:xfrm>
          <a:prstGeom prst="rect">
            <a:avLst/>
          </a:prstGeom>
        </p:spPr>
        <p:txBody>
          <a:bodyPr vert="horz" wrap="square" lIns="0" tIns="0" rIns="0" bIns="0" rtlCol="0">
            <a:normAutofit fontScale="8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000" b="1">
                <a:solidFill>
                  <a:schemeClr val="dk1"/>
                </a:solidFill>
                <a:latin typeface="微软雅黑" panose="020B0503020204020204" charset="-122"/>
                <a:ea typeface="微软雅黑" panose="020B0503020204020204" charset="-122"/>
                <a:cs typeface="微软雅黑" panose="020B0503020204020204" charset="-122"/>
              </a:rPr>
              <a:t>情境导入</a:t>
            </a:r>
            <a:r>
              <a:rPr lang="en-US" altLang="zh-CN" sz="30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30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indent="0">
              <a:buNone/>
            </a:pPr>
            <a:endParaRPr lang="en-US" altLang="zh-CN" sz="30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marR="0" lvl="0" indent="0" algn="ctr" defTabSz="914400" rtl="0" eaLnBrk="1" fontAlgn="auto" latinLnBrk="0" hangingPunct="1">
              <a:lnSpc>
                <a:spcPct val="85000"/>
              </a:lnSpc>
              <a:spcBef>
                <a:spcPct val="0"/>
              </a:spcBef>
              <a:spcAft>
                <a:spcPts val="0"/>
              </a:spcAft>
              <a:buClrTx/>
              <a:buSzTx/>
              <a:buFontTx/>
              <a:buNone/>
              <a:defRPr/>
            </a:pPr>
            <a:r>
              <a:rPr lang="en-US" altLang="zh-CN" sz="30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计划一词，哪些曾在你的经历中出现过？</a:t>
            </a:r>
            <a:endParaRPr lang="en-US" altLang="zh-CN" sz="30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marR="0" lvl="0" indent="0" algn="ctr" defTabSz="914400" rtl="0" eaLnBrk="1" fontAlgn="auto" latinLnBrk="0" hangingPunct="1">
              <a:lnSpc>
                <a:spcPct val="85000"/>
              </a:lnSpc>
              <a:spcBef>
                <a:spcPct val="0"/>
              </a:spcBef>
              <a:spcAft>
                <a:spcPts val="0"/>
              </a:spcAft>
              <a:buClrTx/>
              <a:buSzTx/>
              <a:buFontTx/>
              <a:buNone/>
              <a:defRPr/>
            </a:pPr>
            <a:endParaRPr lang="en-US" altLang="zh-CN" sz="28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indent="0" algn="ctr" eaLnBrk="1" hangingPunct="1">
              <a:lnSpc>
                <a:spcPct val="150000"/>
              </a:lnSpc>
              <a:buNone/>
            </a:pPr>
            <a:r>
              <a:rPr lang="zh-CN" altLang="en-US" sz="3000" b="1" dirty="0">
                <a:solidFill>
                  <a:schemeClr val="tx1"/>
                </a:solidFill>
                <a:latin typeface="微软雅黑" panose="020B0503020204020204" charset="-122"/>
                <a:ea typeface="微软雅黑" panose="020B0503020204020204" charset="-122"/>
                <a:sym typeface="+mn-ea"/>
              </a:rPr>
              <a:t>学习计划</a:t>
            </a:r>
            <a:endParaRPr lang="en-US" altLang="zh-CN" sz="3000" b="1" dirty="0">
              <a:solidFill>
                <a:schemeClr val="tx1"/>
              </a:solidFill>
              <a:latin typeface="微软雅黑" panose="020B0503020204020204" charset="-122"/>
              <a:ea typeface="微软雅黑" panose="020B0503020204020204" charset="-122"/>
            </a:endParaRPr>
          </a:p>
          <a:p>
            <a:pPr marL="0" indent="0" algn="ctr" eaLnBrk="1" hangingPunct="1">
              <a:lnSpc>
                <a:spcPct val="150000"/>
              </a:lnSpc>
              <a:buNone/>
            </a:pPr>
            <a:r>
              <a:rPr lang="zh-CN" altLang="en-US" sz="3000" b="1" dirty="0">
                <a:solidFill>
                  <a:schemeClr val="tx1"/>
                </a:solidFill>
                <a:latin typeface="微软雅黑" panose="020B0503020204020204" charset="-122"/>
                <a:ea typeface="微软雅黑" panose="020B0503020204020204" charset="-122"/>
                <a:sym typeface="+mn-ea"/>
              </a:rPr>
              <a:t>减肥计划</a:t>
            </a:r>
            <a:endParaRPr lang="zh-CN" altLang="en-US" sz="3000" b="1" dirty="0">
              <a:solidFill>
                <a:schemeClr val="tx1"/>
              </a:solidFill>
              <a:latin typeface="微软雅黑" panose="020B0503020204020204" charset="-122"/>
              <a:ea typeface="微软雅黑" panose="020B0503020204020204" charset="-122"/>
            </a:endParaRPr>
          </a:p>
          <a:p>
            <a:pPr marL="0" indent="0" algn="ctr" eaLnBrk="1" hangingPunct="1">
              <a:lnSpc>
                <a:spcPct val="150000"/>
              </a:lnSpc>
              <a:buNone/>
            </a:pPr>
            <a:r>
              <a:rPr lang="zh-CN" altLang="en-US" sz="3000" b="1" dirty="0">
                <a:solidFill>
                  <a:schemeClr val="tx1"/>
                </a:solidFill>
                <a:latin typeface="微软雅黑" panose="020B0503020204020204" charset="-122"/>
                <a:ea typeface="微软雅黑" panose="020B0503020204020204" charset="-122"/>
                <a:sym typeface="+mn-ea"/>
              </a:rPr>
              <a:t>旅游计划</a:t>
            </a:r>
            <a:endParaRPr lang="zh-CN" altLang="en-US" sz="3000" b="1" dirty="0">
              <a:solidFill>
                <a:schemeClr val="tx1"/>
              </a:solidFill>
              <a:latin typeface="微软雅黑" panose="020B0503020204020204" charset="-122"/>
              <a:ea typeface="微软雅黑" panose="020B0503020204020204" charset="-122"/>
            </a:endParaRPr>
          </a:p>
          <a:p>
            <a:pPr marL="0" indent="0" algn="ctr" eaLnBrk="1" hangingPunct="1">
              <a:lnSpc>
                <a:spcPct val="150000"/>
              </a:lnSpc>
              <a:buNone/>
            </a:pPr>
            <a:r>
              <a:rPr lang="zh-CN" altLang="en-US" sz="3000" b="1" dirty="0">
                <a:solidFill>
                  <a:schemeClr val="tx1"/>
                </a:solidFill>
                <a:latin typeface="微软雅黑" panose="020B0503020204020204" charset="-122"/>
                <a:ea typeface="微软雅黑" panose="020B0503020204020204" charset="-122"/>
                <a:sym typeface="+mn-ea"/>
              </a:rPr>
              <a:t>工作计划</a:t>
            </a:r>
            <a:endParaRPr lang="zh-CN" altLang="en-US" sz="3000" b="1" dirty="0">
              <a:solidFill>
                <a:schemeClr val="tx1"/>
              </a:solidFill>
              <a:latin typeface="微软雅黑" panose="020B0503020204020204" charset="-122"/>
              <a:ea typeface="微软雅黑" panose="020B0503020204020204" charset="-122"/>
              <a:sym typeface="+mn-ea"/>
            </a:endParaRPr>
          </a:p>
          <a:p>
            <a:pPr marL="0" algn="ctr" eaLnBrk="1" hangingPunct="1">
              <a:lnSpc>
                <a:spcPct val="150000"/>
              </a:lnSpc>
              <a:buClrTx/>
              <a:buSzTx/>
              <a:buNone/>
            </a:pPr>
            <a:r>
              <a:rPr lang="zh-CN" altLang="en-US" sz="3000" b="1" dirty="0">
                <a:solidFill>
                  <a:schemeClr val="tx1"/>
                </a:solidFill>
                <a:latin typeface="微软雅黑" panose="020B0503020204020204" charset="-122"/>
                <a:ea typeface="微软雅黑" panose="020B0503020204020204" charset="-122"/>
                <a:sym typeface="+mn-ea"/>
              </a:rPr>
              <a:t>......</a:t>
            </a:r>
            <a:endParaRPr lang="zh-CN" altLang="en-US" sz="3000" b="1" dirty="0">
              <a:solidFill>
                <a:schemeClr val="tx1"/>
              </a:solidFill>
              <a:latin typeface="微软雅黑" panose="020B0503020204020204" charset="-122"/>
              <a:ea typeface="微软雅黑" panose="020B0503020204020204" charset="-122"/>
            </a:endParaRPr>
          </a:p>
          <a:p>
            <a:pPr marL="0" indent="0" algn="ctr" eaLnBrk="1" hangingPunct="1">
              <a:lnSpc>
                <a:spcPct val="150000"/>
              </a:lnSpc>
              <a:buNone/>
            </a:pPr>
            <a:endParaRPr lang="zh-CN" altLang="en-US" sz="3000" b="1" dirty="0">
              <a:solidFill>
                <a:schemeClr val="tx1"/>
              </a:solidFill>
              <a:latin typeface="微软雅黑" panose="020B0503020204020204" charset="-122"/>
              <a:ea typeface="微软雅黑" panose="020B0503020204020204" charset="-122"/>
            </a:endParaRPr>
          </a:p>
          <a:p>
            <a:pPr marL="0" marR="0" lvl="0" indent="0" algn="ctr" defTabSz="914400" rtl="0" eaLnBrk="1" fontAlgn="auto" latinLnBrk="0" hangingPunct="1">
              <a:lnSpc>
                <a:spcPct val="85000"/>
              </a:lnSpc>
              <a:spcBef>
                <a:spcPct val="0"/>
              </a:spcBef>
              <a:spcAft>
                <a:spcPts val="0"/>
              </a:spcAft>
              <a:buClrTx/>
              <a:buSzTx/>
              <a:buFontTx/>
              <a:buNone/>
              <a:defRPr/>
            </a:pPr>
            <a:endParaRPr lang="zh-CN" altLang="en-US" sz="3000" b="1" spc="160" dirty="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8" name="https://img8.file.cache.docer.com/storage/1733193676427057400/85b3bea026428bf128be703ba22080cb.png" descr="黄色螺旋装订笔记本"/>
          <p:cNvPicPr>
            <a:picLocks noChangeAspect="1"/>
          </p:cNvPicPr>
          <p:nvPr/>
        </p:nvPicPr>
        <p:blipFill>
          <a:blip r:embed="rId4"/>
          <a:stretch>
            <a:fillRect/>
          </a:stretch>
        </p:blipFill>
        <p:spPr>
          <a:xfrm>
            <a:off x="2662555" y="3429000"/>
            <a:ext cx="1122680" cy="1553845"/>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459740" y="16823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二、述职报告的种类与作用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述职报告的作用</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1" name="对角圆角矩形 30"/>
          <p:cNvSpPr/>
          <p:nvPr>
            <p:custDataLst>
              <p:tags r:id="rId2"/>
            </p:custDataLst>
          </p:nvPr>
        </p:nvSpPr>
        <p:spPr>
          <a:xfrm>
            <a:off x="695960" y="2051685"/>
            <a:ext cx="2480310" cy="4229735"/>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述职报告中述职者的德、勤、能、绩是上级主管部门考核、评估、任免、使用</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干部的依据。</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2" name="正文"/>
          <p:cNvSpPr txBox="1"/>
          <p:nvPr>
            <p:custDataLst>
              <p:tags r:id="rId3"/>
            </p:custDataLst>
          </p:nvPr>
        </p:nvSpPr>
        <p:spPr>
          <a:xfrm>
            <a:off x="2553335" y="5634990"/>
            <a:ext cx="554990" cy="593090"/>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01</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33" name="椭圆 32"/>
          <p:cNvSpPr/>
          <p:nvPr>
            <p:custDataLst>
              <p:tags r:id="rId4"/>
            </p:custDataLst>
          </p:nvPr>
        </p:nvSpPr>
        <p:spPr>
          <a:xfrm>
            <a:off x="1665605" y="1707515"/>
            <a:ext cx="540385" cy="680720"/>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4" name="椭圆 33"/>
          <p:cNvSpPr/>
          <p:nvPr>
            <p:custDataLst>
              <p:tags r:id="rId5"/>
            </p:custDataLst>
          </p:nvPr>
        </p:nvSpPr>
        <p:spPr>
          <a:xfrm>
            <a:off x="1740535" y="1801495"/>
            <a:ext cx="391795" cy="493395"/>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5" name="图片 34" descr="333438303937363b333438313039323bcfeec4bfbcc6bbae"/>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1856740" y="1947545"/>
            <a:ext cx="158750" cy="200660"/>
          </a:xfrm>
          <a:prstGeom prst="rect">
            <a:avLst/>
          </a:prstGeom>
        </p:spPr>
      </p:pic>
      <p:sp>
        <p:nvSpPr>
          <p:cNvPr id="37" name="对角圆角矩形 36"/>
          <p:cNvSpPr/>
          <p:nvPr>
            <p:custDataLst>
              <p:tags r:id="rId9"/>
            </p:custDataLst>
          </p:nvPr>
        </p:nvSpPr>
        <p:spPr>
          <a:xfrm>
            <a:off x="3432810" y="2051685"/>
            <a:ext cx="2480310" cy="4229735"/>
          </a:xfrm>
          <a:prstGeom prst="round2DiagRect">
            <a:avLst>
              <a:gd name="adj1" fmla="val 12858"/>
              <a:gd name="adj2" fmla="val 0"/>
            </a:avLst>
          </a:prstGeom>
          <a:gradFill>
            <a:gsLst>
              <a:gs pos="0">
                <a:srgbClr val="FFFFFF">
                  <a:alpha val="5000"/>
                </a:srgbClr>
              </a:gs>
              <a:gs pos="100000">
                <a:schemeClr val="accent2">
                  <a:alpha val="25000"/>
                </a:schemeClr>
              </a:gs>
            </a:gsLst>
            <a:lin ang="5400000" scaled="0"/>
          </a:gradFill>
          <a:ln>
            <a:solidFill>
              <a:schemeClr val="accent2">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述职者对自己履行职责的回顾、反思是述职者本人总结经验、改进工作、提高</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素质的一个途径。</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8" name="正文"/>
          <p:cNvSpPr txBox="1"/>
          <p:nvPr>
            <p:custDataLst>
              <p:tags r:id="rId10"/>
            </p:custDataLst>
          </p:nvPr>
        </p:nvSpPr>
        <p:spPr>
          <a:xfrm>
            <a:off x="5290185" y="5634990"/>
            <a:ext cx="554990" cy="593090"/>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rPr>
              <a:t>02</a:t>
            </a:r>
            <a:endPar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endParaRPr>
          </a:p>
        </p:txBody>
      </p:sp>
      <p:sp>
        <p:nvSpPr>
          <p:cNvPr id="39" name="椭圆 38"/>
          <p:cNvSpPr/>
          <p:nvPr>
            <p:custDataLst>
              <p:tags r:id="rId11"/>
            </p:custDataLst>
          </p:nvPr>
        </p:nvSpPr>
        <p:spPr>
          <a:xfrm>
            <a:off x="4402455" y="1707515"/>
            <a:ext cx="540385" cy="680720"/>
          </a:xfrm>
          <a:prstGeom prst="ellipse">
            <a:avLst/>
          </a:prstGeom>
          <a:solidFill>
            <a:schemeClr val="accent2">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1" name="椭圆 40"/>
          <p:cNvSpPr/>
          <p:nvPr>
            <p:custDataLst>
              <p:tags r:id="rId12"/>
            </p:custDataLst>
          </p:nvPr>
        </p:nvSpPr>
        <p:spPr>
          <a:xfrm>
            <a:off x="4477385" y="1801495"/>
            <a:ext cx="391795" cy="493395"/>
          </a:xfrm>
          <a:prstGeom prst="ellipse">
            <a:avLst/>
          </a:prstGeom>
          <a:gradFill>
            <a:gsLst>
              <a:gs pos="0">
                <a:schemeClr val="accent2">
                  <a:lumMod val="60000"/>
                  <a:lumOff val="40000"/>
                  <a:alpha val="100000"/>
                </a:schemeClr>
              </a:gs>
              <a:gs pos="100000">
                <a:schemeClr val="accent2">
                  <a:alpha val="100000"/>
                </a:schemeClr>
              </a:gs>
            </a:gsLst>
            <a:lin ang="2700000" scaled="0"/>
          </a:gradFill>
          <a:ln>
            <a:noFill/>
          </a:ln>
          <a:effectLst>
            <a:outerShdw blurRad="1397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2" name="图片 41" descr="333438303937363b333438313038303bd7e9d6afbcdcb9b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584065" y="1935480"/>
            <a:ext cx="178435" cy="224790"/>
          </a:xfrm>
          <a:prstGeom prst="rect">
            <a:avLst/>
          </a:prstGeom>
        </p:spPr>
      </p:pic>
      <p:sp>
        <p:nvSpPr>
          <p:cNvPr id="43" name="对角圆角矩形 42"/>
          <p:cNvSpPr/>
          <p:nvPr>
            <p:custDataLst>
              <p:tags r:id="rId16"/>
            </p:custDataLst>
          </p:nvPr>
        </p:nvSpPr>
        <p:spPr>
          <a:xfrm>
            <a:off x="6169660" y="2052955"/>
            <a:ext cx="2480310" cy="4229735"/>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述职报告是领导干部与所属单位群众之间一个很好的思想感情和工作见解交流渠道</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4" name="正文"/>
          <p:cNvSpPr txBox="1"/>
          <p:nvPr>
            <p:custDataLst>
              <p:tags r:id="rId17"/>
            </p:custDataLst>
          </p:nvPr>
        </p:nvSpPr>
        <p:spPr>
          <a:xfrm>
            <a:off x="8027035" y="5636260"/>
            <a:ext cx="554990" cy="593090"/>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03</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45" name="椭圆 44"/>
          <p:cNvSpPr/>
          <p:nvPr>
            <p:custDataLst>
              <p:tags r:id="rId18"/>
            </p:custDataLst>
          </p:nvPr>
        </p:nvSpPr>
        <p:spPr>
          <a:xfrm>
            <a:off x="7139305" y="1706880"/>
            <a:ext cx="540385" cy="680720"/>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椭圆 45"/>
          <p:cNvSpPr/>
          <p:nvPr>
            <p:custDataLst>
              <p:tags r:id="rId19"/>
            </p:custDataLst>
          </p:nvPr>
        </p:nvSpPr>
        <p:spPr>
          <a:xfrm>
            <a:off x="7214235" y="1800225"/>
            <a:ext cx="391795" cy="493395"/>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7" name="图片 46" descr="333438303937363b333438313037333bcad0b3a1bebad5f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320915" y="1934210"/>
            <a:ext cx="178435" cy="224790"/>
          </a:xfrm>
          <a:prstGeom prst="rect">
            <a:avLst/>
          </a:prstGeom>
        </p:spPr>
      </p:pic>
      <p:grpSp>
        <p:nvGrpSpPr>
          <p:cNvPr id="54" name="组合 53"/>
          <p:cNvGrpSpPr/>
          <p:nvPr/>
        </p:nvGrpSpPr>
        <p:grpSpPr>
          <a:xfrm>
            <a:off x="8930640" y="1708150"/>
            <a:ext cx="2846705" cy="4573905"/>
            <a:chOff x="7322" y="2690"/>
            <a:chExt cx="5304" cy="7766"/>
          </a:xfrm>
        </p:grpSpPr>
        <p:sp>
          <p:nvSpPr>
            <p:cNvPr id="49" name="对角圆角矩形 48"/>
            <p:cNvSpPr/>
            <p:nvPr>
              <p:custDataLst>
                <p:tags r:id="rId23"/>
              </p:custDataLst>
            </p:nvPr>
          </p:nvSpPr>
          <p:spPr>
            <a:xfrm>
              <a:off x="7322" y="3274"/>
              <a:ext cx="5304" cy="7183"/>
            </a:xfrm>
            <a:prstGeom prst="round2DiagRect">
              <a:avLst>
                <a:gd name="adj1" fmla="val 12858"/>
                <a:gd name="adj2" fmla="val 0"/>
              </a:avLst>
            </a:prstGeom>
            <a:gradFill>
              <a:gsLst>
                <a:gs pos="0">
                  <a:srgbClr val="FFFFFF">
                    <a:alpha val="5000"/>
                  </a:srgbClr>
                </a:gs>
                <a:gs pos="100000">
                  <a:schemeClr val="accent2">
                    <a:alpha val="25000"/>
                  </a:schemeClr>
                </a:gs>
              </a:gsLst>
              <a:lin ang="5400000" scaled="0"/>
            </a:gradFill>
            <a:ln>
              <a:solidFill>
                <a:schemeClr val="accent2">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述职报告是建立健全党和政府有关部门考察领导干部、公务员及专业技术人员</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的重要环节，是考核工作制度化、规范化的基础。</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0" name="正文"/>
            <p:cNvSpPr txBox="1"/>
            <p:nvPr>
              <p:custDataLst>
                <p:tags r:id="rId24"/>
              </p:custDataLst>
            </p:nvPr>
          </p:nvSpPr>
          <p:spPr>
            <a:xfrm>
              <a:off x="11294" y="9360"/>
              <a:ext cx="1187" cy="1007"/>
            </a:xfrm>
            <a:prstGeom prst="rect">
              <a:avLst/>
            </a:prstGeom>
            <a:noFill/>
          </p:spPr>
          <p:txBody>
            <a:bodyPr wrap="none" lIns="0" tIns="0" rIns="0" bIns="107950" rtlCol="0" anchor="ctr" anchorCtr="0">
              <a:normAutofit fontScale="50000"/>
            </a:bodyPr>
            <a:p>
              <a:pPr indent="0" algn="ctr" fontAlgn="auto">
                <a:lnSpc>
                  <a:spcPct val="140000"/>
                </a:lnSpc>
                <a:spcAft>
                  <a:spcPts val="1000"/>
                </a:spcAft>
              </a:pPr>
              <a:r>
                <a:rPr lang="en-US" altLang="zh-CN" sz="4000" b="1" dirty="0">
                  <a:ln>
                    <a:noFill/>
                    <a:prstDash val="sysDot"/>
                  </a:ln>
                  <a:solidFill>
                    <a:schemeClr val="accent2">
                      <a:alpha val="15000"/>
                    </a:schemeClr>
                  </a:solidFill>
                  <a:uFillTx/>
                  <a:latin typeface="微软雅黑" panose="020B0503020204020204" charset="-122"/>
                  <a:ea typeface="微软雅黑" panose="020B0503020204020204" charset="-122"/>
                  <a:cs typeface="MiSans Normal" panose="00000500000000000000" charset="-122"/>
                  <a:sym typeface="MiSans Normal" panose="00000500000000000000" charset="-122"/>
                </a:rPr>
                <a:t>02</a:t>
              </a:r>
              <a:endParaRPr lang="en-US" altLang="zh-CN" sz="4000" b="1" dirty="0">
                <a:ln>
                  <a:noFill/>
                  <a:prstDash val="sysDot"/>
                </a:ln>
                <a:solidFill>
                  <a:schemeClr val="accent2">
                    <a:alpha val="15000"/>
                  </a:schemeClr>
                </a:solidFill>
                <a:uFillTx/>
                <a:latin typeface="微软雅黑" panose="020B0503020204020204" charset="-122"/>
                <a:ea typeface="微软雅黑" panose="020B0503020204020204" charset="-122"/>
                <a:cs typeface="MiSans Normal" panose="00000500000000000000" charset="-122"/>
                <a:sym typeface="MiSans Normal" panose="00000500000000000000" charset="-122"/>
              </a:endParaRPr>
            </a:p>
          </p:txBody>
        </p:sp>
        <p:sp>
          <p:nvSpPr>
            <p:cNvPr id="51" name="椭圆 50"/>
            <p:cNvSpPr/>
            <p:nvPr>
              <p:custDataLst>
                <p:tags r:id="rId25"/>
              </p:custDataLst>
            </p:nvPr>
          </p:nvSpPr>
          <p:spPr>
            <a:xfrm>
              <a:off x="9396" y="2690"/>
              <a:ext cx="1156" cy="1156"/>
            </a:xfrm>
            <a:prstGeom prst="ellipse">
              <a:avLst/>
            </a:prstGeom>
            <a:solidFill>
              <a:schemeClr val="accent2">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solidFill>
                  <a:schemeClr val="lt1"/>
                </a:solidFill>
                <a:latin typeface="微软雅黑" panose="020B0503020204020204" charset="-122"/>
                <a:ea typeface="微软雅黑" panose="020B0503020204020204" charset="-122"/>
              </a:endParaRPr>
            </a:p>
          </p:txBody>
        </p:sp>
        <p:sp>
          <p:nvSpPr>
            <p:cNvPr id="52" name="椭圆 51"/>
            <p:cNvSpPr/>
            <p:nvPr>
              <p:custDataLst>
                <p:tags r:id="rId26"/>
              </p:custDataLst>
            </p:nvPr>
          </p:nvSpPr>
          <p:spPr>
            <a:xfrm>
              <a:off x="9556" y="2849"/>
              <a:ext cx="838" cy="838"/>
            </a:xfrm>
            <a:prstGeom prst="ellipse">
              <a:avLst/>
            </a:prstGeom>
            <a:gradFill>
              <a:gsLst>
                <a:gs pos="0">
                  <a:schemeClr val="accent2">
                    <a:lumMod val="60000"/>
                    <a:lumOff val="40000"/>
                    <a:alpha val="100000"/>
                  </a:schemeClr>
                </a:gs>
                <a:gs pos="100000">
                  <a:schemeClr val="accent2">
                    <a:alpha val="100000"/>
                  </a:schemeClr>
                </a:gs>
              </a:gsLst>
              <a:lin ang="2700000" scaled="0"/>
            </a:gradFill>
            <a:ln>
              <a:noFill/>
            </a:ln>
            <a:effectLst>
              <a:outerShdw blurRad="1397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solidFill>
                  <a:schemeClr val="lt1"/>
                </a:solidFill>
                <a:latin typeface="微软雅黑" panose="020B0503020204020204" charset="-122"/>
                <a:ea typeface="微软雅黑" panose="020B0503020204020204" charset="-122"/>
              </a:endParaRPr>
            </a:p>
          </p:txBody>
        </p:sp>
        <p:pic>
          <p:nvPicPr>
            <p:cNvPr id="53" name="图片 52" descr="333438303937363b333438313038303bd7e9d6afbcdcb9b9"/>
            <p:cNvPicPr>
              <a:picLocks noChangeAspect="1"/>
            </p:cNvPicPr>
            <p:nvPr>
              <p:custDataLst>
                <p:tags r:id="rId27"/>
              </p:custDataLst>
            </p:nvPr>
          </p:nvPicPr>
          <p:blipFill>
            <a:blip r:embed="rId14">
              <a:extLst>
                <a:ext uri="{96DAC541-7B7A-43D3-8B79-37D633B846F1}">
                  <asvg:svgBlip xmlns:asvg="http://schemas.microsoft.com/office/drawing/2016/SVG/main" r:embed="rId15"/>
                </a:ext>
              </a:extLst>
            </a:blip>
            <a:stretch>
              <a:fillRect/>
            </a:stretch>
          </p:blipFill>
          <p:spPr>
            <a:xfrm>
              <a:off x="9784" y="3077"/>
              <a:ext cx="381" cy="382"/>
            </a:xfrm>
            <a:prstGeom prst="rect">
              <a:avLst/>
            </a:prstGeom>
          </p:spPr>
        </p:pic>
      </p:grpSp>
    </p:spTree>
    <p:custDataLst>
      <p:tags r:id="rId28"/>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00075" y="20379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三、述职报告的文体结构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标题</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769620" y="2030730"/>
            <a:ext cx="10079990" cy="4455160"/>
            <a:chOff x="2071" y="2931"/>
            <a:chExt cx="12440" cy="7283"/>
          </a:xfrm>
        </p:grpSpPr>
        <p:sp>
          <p:nvSpPr>
            <p:cNvPr id="4" name="圆角矩形 3"/>
            <p:cNvSpPr/>
            <p:nvPr>
              <p:custDataLst>
                <p:tags r:id="rId2"/>
              </p:custDataLst>
            </p:nvPr>
          </p:nvSpPr>
          <p:spPr>
            <a:xfrm>
              <a:off x="2071" y="3604"/>
              <a:ext cx="5096" cy="661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3"/>
              </p:custDataLst>
            </p:nvPr>
          </p:nvSpPr>
          <p:spPr>
            <a:xfrm>
              <a:off x="9415" y="3604"/>
              <a:ext cx="5096" cy="661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4"/>
              </p:custDataLst>
            </p:nvPr>
          </p:nvSpPr>
          <p:spPr>
            <a:xfrm>
              <a:off x="2430" y="5659"/>
              <a:ext cx="4534" cy="3678"/>
            </a:xfrm>
            <a:prstGeom prst="rect">
              <a:avLst/>
            </a:prstGeom>
          </p:spPr>
          <p:txBody>
            <a:bodyPr wrap="square" lIns="0" tIns="0" rIns="0" bIns="0">
              <a:noAutofit/>
            </a:bodyPr>
            <a:p>
              <a:pPr>
                <a:lnSpc>
                  <a:spcPct val="150000"/>
                </a:lnSpc>
              </a:pP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述职报告</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a:t>
              </a:r>
              <a:endParaRPr lang="zh-CN" altLang="en-US" dirty="0">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dirty="0">
                  <a:latin typeface="微软雅黑" panose="020B0503020204020204" charset="-122"/>
                  <a:ea typeface="微软雅黑" panose="020B0503020204020204" charset="-122"/>
                  <a:cs typeface="微软雅黑" panose="020B0503020204020204" charset="-122"/>
                  <a:sym typeface="+mn-ea"/>
                </a:rPr>
                <a:t>在</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上</a:t>
              </a:r>
              <a:r>
                <a:rPr lang="en-US" altLang="zh-CN" dirty="0">
                  <a:latin typeface="微软雅黑" panose="020B0503020204020204" charset="-122"/>
                  <a:ea typeface="微软雅黑" panose="020B0503020204020204" charset="-122"/>
                  <a:cs typeface="微软雅黑" panose="020B0503020204020204" charset="-122"/>
                  <a:sym typeface="+mn-ea"/>
                </a:rPr>
                <a:t>)</a:t>
              </a:r>
              <a:r>
                <a:rPr lang="zh-CN" altLang="en-US" dirty="0">
                  <a:latin typeface="微软雅黑" panose="020B0503020204020204" charset="-122"/>
                  <a:ea typeface="微软雅黑" panose="020B0503020204020204" charset="-122"/>
                  <a:cs typeface="微软雅黑" panose="020B0503020204020204" charset="-122"/>
                  <a:sym typeface="+mn-ea"/>
                </a:rPr>
                <a:t>的述职报告</a:t>
              </a:r>
              <a:r>
                <a:rPr lang="en-US" altLang="zh-CN" dirty="0">
                  <a:latin typeface="微软雅黑" panose="020B0503020204020204" charset="-122"/>
                  <a:ea typeface="微软雅黑" panose="020B0503020204020204" charset="-122"/>
                  <a:cs typeface="微软雅黑" panose="020B0503020204020204" charset="-122"/>
                  <a:sym typeface="+mn-ea"/>
                </a:rPr>
                <a:t>”</a:t>
              </a:r>
              <a:endParaRPr lang="en-US" altLang="zh-CN"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矩形 8"/>
            <p:cNvSpPr/>
            <p:nvPr>
              <p:custDataLst>
                <p:tags r:id="rId5"/>
              </p:custDataLst>
            </p:nvPr>
          </p:nvSpPr>
          <p:spPr>
            <a:xfrm>
              <a:off x="2430" y="4676"/>
              <a:ext cx="4378" cy="697"/>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单标题</a:t>
              </a:r>
              <a:endParaRPr lang="zh-CN" altLang="en-US" sz="2400" b="1" kern="0">
                <a:solidFill>
                  <a:schemeClr val="accent1"/>
                </a:solidFill>
                <a:latin typeface="+mn-ea"/>
                <a:cs typeface="+mn-ea"/>
              </a:endParaRPr>
            </a:p>
          </p:txBody>
        </p:sp>
        <p:sp>
          <p:nvSpPr>
            <p:cNvPr id="10" name="矩形 9"/>
            <p:cNvSpPr/>
            <p:nvPr>
              <p:custDataLst>
                <p:tags r:id="rId6"/>
              </p:custDataLst>
            </p:nvPr>
          </p:nvSpPr>
          <p:spPr>
            <a:xfrm>
              <a:off x="9415" y="5659"/>
              <a:ext cx="4990" cy="3678"/>
            </a:xfrm>
            <a:prstGeom prst="rect">
              <a:avLst/>
            </a:prstGeom>
          </p:spPr>
          <p:txBody>
            <a:bodyPr wrap="square" lIns="0" tIns="0" rIns="0" bIns="0">
              <a:noAutofit/>
            </a:bodyPr>
            <a:p>
              <a:pPr algn="ctr">
                <a:lnSpc>
                  <a:spcPct val="150000"/>
                </a:lnSpc>
                <a:buClrTx/>
                <a:buSzTx/>
                <a:buNone/>
              </a:pPr>
              <a:r>
                <a:rPr lang="zh-CN" altLang="en-US" sz="1800" b="1" dirty="0">
                  <a:latin typeface="微软雅黑" panose="020B0503020204020204" charset="-122"/>
                  <a:ea typeface="微软雅黑" panose="020B0503020204020204" charset="-122"/>
                  <a:cs typeface="微软雅黑" panose="020B0503020204020204" charset="-122"/>
                  <a:sym typeface="+mn-ea"/>
                </a:rPr>
                <a:t>正标题+副标题</a:t>
              </a:r>
              <a:endParaRPr lang="zh-CN" altLang="en-US" sz="1800" b="1" dirty="0">
                <a:latin typeface="微软雅黑" panose="020B0503020204020204" charset="-122"/>
                <a:ea typeface="微软雅黑" panose="020B0503020204020204" charset="-122"/>
                <a:cs typeface="微软雅黑" panose="020B0503020204020204" charset="-122"/>
                <a:sym typeface="+mn-ea"/>
              </a:endParaRPr>
            </a:p>
            <a:p>
              <a:pPr algn="ctr">
                <a:lnSpc>
                  <a:spcPct val="150000"/>
                </a:lnSpc>
                <a:buClrTx/>
                <a:buSzTx/>
                <a:buNone/>
              </a:pPr>
              <a:r>
                <a:rPr lang="zh-CN" altLang="en-US" sz="1800" dirty="0">
                  <a:latin typeface="微软雅黑" panose="020B0503020204020204" charset="-122"/>
                  <a:ea typeface="微软雅黑" panose="020B0503020204020204" charset="-122"/>
                  <a:cs typeface="微软雅黑" panose="020B0503020204020204" charset="-122"/>
                </a:rPr>
                <a:t>主题</a:t>
              </a:r>
              <a:r>
                <a:rPr lang="en-US" altLang="zh-CN"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述职场合</a:t>
              </a:r>
              <a:r>
                <a:rPr lang="en-US" altLang="zh-CN"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述职类型</a:t>
              </a:r>
              <a:r>
                <a:rPr lang="en-US" altLang="zh-CN"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述职场合</a:t>
              </a:r>
              <a:endParaRPr lang="zh-CN" altLang="en-US" sz="1800" dirty="0">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1800" dirty="0">
                  <a:latin typeface="微软雅黑" panose="020B0503020204020204" charset="-122"/>
                  <a:ea typeface="微软雅黑" panose="020B0503020204020204" charset="-122"/>
                  <a:cs typeface="微软雅黑" panose="020B0503020204020204" charset="-122"/>
                </a:rPr>
                <a:t>如：《《继往开来，与时俱进，全力以赴向国家级示范性高中冲刺</a:t>
              </a:r>
              <a:r>
                <a:rPr lang="en-US" altLang="zh-CN" sz="1800" dirty="0">
                  <a:latin typeface="微软雅黑" panose="020B0503020204020204" charset="-122"/>
                  <a:ea typeface="微软雅黑" panose="020B0503020204020204" charset="-122"/>
                  <a:cs typeface="微软雅黑" panose="020B0503020204020204" charset="-122"/>
                </a:rPr>
                <a:t> — — </a:t>
              </a:r>
              <a:r>
                <a:rPr lang="zh-CN" altLang="en-US" sz="1800" dirty="0">
                  <a:latin typeface="微软雅黑" panose="020B0503020204020204" charset="-122"/>
                  <a:ea typeface="微软雅黑" panose="020B0503020204020204" charset="-122"/>
                  <a:cs typeface="微软雅黑" panose="020B0503020204020204" charset="-122"/>
                </a:rPr>
                <a:t>在</a:t>
              </a:r>
              <a:r>
                <a:rPr lang="en-US" altLang="en-US"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中学第</a:t>
              </a:r>
              <a:r>
                <a:rPr lang="en-US" altLang="en-US"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届教职工代表大会第</a:t>
              </a:r>
              <a:r>
                <a:rPr lang="en-US" altLang="en-US"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次</a:t>
              </a:r>
              <a:r>
                <a:rPr lang="en-US" altLang="zh-CN" sz="1800" dirty="0">
                  <a:latin typeface="微软雅黑" panose="020B0503020204020204" charset="-122"/>
                  <a:ea typeface="微软雅黑" panose="020B0503020204020204" charset="-122"/>
                  <a:cs typeface="微软雅黑" panose="020B0503020204020204" charset="-122"/>
                </a:rPr>
                <a:t> </a:t>
              </a:r>
              <a:r>
                <a:rPr lang="zh-CN" altLang="en-US" sz="1800" dirty="0">
                  <a:latin typeface="微软雅黑" panose="020B0503020204020204" charset="-122"/>
                  <a:ea typeface="微软雅黑" panose="020B0503020204020204" charset="-122"/>
                  <a:cs typeface="微软雅黑" panose="020B0503020204020204" charset="-122"/>
                </a:rPr>
                <a:t>扩大会议上的述职报告</a:t>
              </a:r>
              <a:r>
                <a:rPr lang="en-US" altLang="zh-CN" sz="1800" dirty="0">
                  <a:latin typeface="微软雅黑" panose="020B0503020204020204" charset="-122"/>
                  <a:ea typeface="微软雅黑" panose="020B0503020204020204" charset="-122"/>
                  <a:cs typeface="微软雅黑" panose="020B0503020204020204" charset="-122"/>
                </a:rPr>
                <a:t>(2022—2023</a:t>
              </a:r>
              <a:r>
                <a:rPr lang="zh-CN" altLang="en-US" sz="1800" dirty="0">
                  <a:latin typeface="微软雅黑" panose="020B0503020204020204" charset="-122"/>
                  <a:ea typeface="微软雅黑" panose="020B0503020204020204" charset="-122"/>
                  <a:cs typeface="微软雅黑" panose="020B0503020204020204" charset="-122"/>
                </a:rPr>
                <a:t>年度</a:t>
              </a:r>
              <a:r>
                <a:rPr lang="en-US" altLang="zh-CN" sz="1800" dirty="0">
                  <a:latin typeface="微软雅黑" panose="020B0503020204020204" charset="-122"/>
                  <a:ea typeface="微软雅黑" panose="020B0503020204020204" charset="-122"/>
                  <a:cs typeface="微软雅黑" panose="020B0503020204020204" charset="-122"/>
                </a:rPr>
                <a:t>)</a:t>
              </a:r>
              <a:r>
                <a:rPr lang="zh-CN" altLang="en-US" sz="1800" dirty="0">
                  <a:latin typeface="微软雅黑" panose="020B0503020204020204" charset="-122"/>
                  <a:ea typeface="微软雅黑" panose="020B0503020204020204" charset="-122"/>
                  <a:cs typeface="微软雅黑" panose="020B0503020204020204" charset="-122"/>
                </a:rPr>
                <a:t>》</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7"/>
              </p:custDataLst>
            </p:nvPr>
          </p:nvSpPr>
          <p:spPr>
            <a:xfrm>
              <a:off x="9774" y="4676"/>
              <a:ext cx="4378" cy="697"/>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mn-ea"/>
                  <a:cs typeface="+mn-ea"/>
                </a:rPr>
                <a:t>双标题</a:t>
              </a:r>
              <a:endParaRPr lang="zh-CN" altLang="en-US" sz="2400" b="1" kern="0">
                <a:solidFill>
                  <a:schemeClr val="accent2"/>
                </a:solidFill>
                <a:latin typeface="+mn-ea"/>
                <a:cs typeface="+mn-ea"/>
              </a:endParaRPr>
            </a:p>
          </p:txBody>
        </p:sp>
        <p:cxnSp>
          <p:nvCxnSpPr>
            <p:cNvPr id="30" name="直接连接符 29"/>
            <p:cNvCxnSpPr/>
            <p:nvPr>
              <p:custDataLst>
                <p:tags r:id="rId8"/>
              </p:custDataLst>
            </p:nvPr>
          </p:nvCxnSpPr>
          <p:spPr>
            <a:xfrm>
              <a:off x="4353" y="9713"/>
              <a:ext cx="532"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9"/>
              </p:custDataLst>
            </p:nvPr>
          </p:nvCxnSpPr>
          <p:spPr>
            <a:xfrm>
              <a:off x="11697" y="9713"/>
              <a:ext cx="532"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10"/>
              </p:custDataLst>
            </p:nvPr>
          </p:nvSpPr>
          <p:spPr>
            <a:xfrm>
              <a:off x="3977" y="2932"/>
              <a:ext cx="1402" cy="140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1"/>
              </p:custDataLst>
            </p:nvPr>
          </p:nvSpPr>
          <p:spPr>
            <a:xfrm>
              <a:off x="4024" y="2931"/>
              <a:ext cx="1307" cy="1307"/>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2"/>
              </p:custDataLst>
            </p:nvPr>
          </p:nvSpPr>
          <p:spPr>
            <a:xfrm>
              <a:off x="11262" y="2932"/>
              <a:ext cx="1402" cy="1402"/>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3"/>
              </p:custDataLst>
            </p:nvPr>
          </p:nvSpPr>
          <p:spPr>
            <a:xfrm>
              <a:off x="11309" y="2931"/>
              <a:ext cx="1307" cy="1307"/>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形 23" descr="333438303937363b333438313038303bd7e9d6afbcdcb9b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422" y="3329"/>
              <a:ext cx="511" cy="511"/>
            </a:xfrm>
            <a:prstGeom prst="rect">
              <a:avLst/>
            </a:prstGeom>
          </p:spPr>
        </p:pic>
        <p:pic>
          <p:nvPicPr>
            <p:cNvPr id="34" name="图形 25" descr="333438303937363b333438313039323bcfeec4bfbcc6bba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1707" y="3329"/>
              <a:ext cx="510" cy="510"/>
            </a:xfrm>
            <a:prstGeom prst="rect">
              <a:avLst/>
            </a:prstGeom>
          </p:spPr>
        </p:pic>
      </p:grpSp>
    </p:spTree>
    <p:custDataLst>
      <p:tags r:id="rId20"/>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772160" y="12949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三、述职报告的文体结构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称谓</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929640" y="1942465"/>
            <a:ext cx="10642600" cy="455104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称谓是报告者对听众的称呼，要根据会议性质及听众对象而定，如</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各位领导、</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代表</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称谓放在标题之下正文的开头，提行书写，加上礼貌用语；有时根据需要在正文中间适当穿插使用。如：在教职工代表大会上述职报告的称谓是</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尊敬的各位领导、来宾，全体教职工代表，全校教职工同志们</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590550" y="19680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三、述职报告的文体结构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sz="2800" b="1">
                <a:solidFill>
                  <a:schemeClr val="dk1"/>
                </a:solidFill>
                <a:latin typeface="微软雅黑" panose="020B0503020204020204" charset="-122"/>
                <a:ea typeface="微软雅黑" panose="020B0503020204020204" charset="-122"/>
                <a:cs typeface="微软雅黑" panose="020B0503020204020204" charset="-122"/>
              </a:rPr>
              <a:t>正文</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473200" y="1651000"/>
            <a:ext cx="10642600" cy="1195070"/>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4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述职报告的写法依据报告的场合和对象而定，</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一般来说采用总结式写法，内容分为以下五部分。</a:t>
            </a:r>
            <a:endParaRPr lang="zh-CN" altLang="en-US" sz="2400" dirty="0">
              <a:latin typeface="微软雅黑" panose="020B0503020204020204" charset="-122"/>
              <a:ea typeface="微软雅黑" panose="020B0503020204020204" charset="-122"/>
              <a:cs typeface="微软雅黑" panose="020B0503020204020204" charset="-122"/>
            </a:endParaRPr>
          </a:p>
        </p:txBody>
      </p:sp>
      <p:grpSp>
        <p:nvGrpSpPr>
          <p:cNvPr id="31" name="组合 30"/>
          <p:cNvGrpSpPr/>
          <p:nvPr/>
        </p:nvGrpSpPr>
        <p:grpSpPr>
          <a:xfrm>
            <a:off x="1415415" y="2974340"/>
            <a:ext cx="8512175" cy="3500755"/>
            <a:chOff x="586" y="4973"/>
            <a:chExt cx="10672" cy="5813"/>
          </a:xfrm>
        </p:grpSpPr>
        <p:sp>
          <p:nvSpPr>
            <p:cNvPr id="5" name="图形 19"/>
            <p:cNvSpPr/>
            <p:nvPr>
              <p:custDataLst>
                <p:tags r:id="rId2"/>
              </p:custDataLst>
            </p:nvPr>
          </p:nvSpPr>
          <p:spPr>
            <a:xfrm>
              <a:off x="586" y="5393"/>
              <a:ext cx="3284" cy="5393"/>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grpSp>
          <p:nvGrpSpPr>
            <p:cNvPr id="26" name="组合 25"/>
            <p:cNvGrpSpPr/>
            <p:nvPr/>
          </p:nvGrpSpPr>
          <p:grpSpPr>
            <a:xfrm rot="0">
              <a:off x="4118" y="5089"/>
              <a:ext cx="3583" cy="5697"/>
              <a:chOff x="5045" y="5374"/>
              <a:chExt cx="3776" cy="5412"/>
            </a:xfrm>
          </p:grpSpPr>
          <p:sp>
            <p:nvSpPr>
              <p:cNvPr id="34" name="图形 19"/>
              <p:cNvSpPr/>
              <p:nvPr>
                <p:custDataLst>
                  <p:tags r:id="rId3"/>
                </p:custDataLst>
              </p:nvPr>
            </p:nvSpPr>
            <p:spPr>
              <a:xfrm>
                <a:off x="5096" y="5663"/>
                <a:ext cx="3573" cy="5123"/>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2">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 name="文本框 3"/>
              <p:cNvSpPr txBox="1"/>
              <p:nvPr>
                <p:custDataLst>
                  <p:tags r:id="rId4"/>
                </p:custDataLst>
              </p:nvPr>
            </p:nvSpPr>
            <p:spPr>
              <a:xfrm>
                <a:off x="5045" y="6933"/>
                <a:ext cx="3776"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2"/>
                    </a:solidFill>
                  </a:rPr>
                  <a:t>2. </a:t>
                </a:r>
                <a:r>
                  <a:rPr lang="zh-CN" altLang="en-US" sz="2000" b="1" dirty="0">
                    <a:solidFill>
                      <a:schemeClr val="accent2"/>
                    </a:solidFill>
                  </a:rPr>
                  <a:t>对内容加以概括</a:t>
                </a:r>
                <a:endParaRPr lang="zh-CN" altLang="en-US" sz="2000" b="1" dirty="0">
                  <a:solidFill>
                    <a:schemeClr val="accent2"/>
                  </a:solidFill>
                </a:endParaRPr>
              </a:p>
            </p:txBody>
          </p:sp>
          <p:sp>
            <p:nvSpPr>
              <p:cNvPr id="33" name="文本框 32"/>
              <p:cNvSpPr txBox="1"/>
              <p:nvPr>
                <p:custDataLst>
                  <p:tags r:id="rId5"/>
                </p:custDataLst>
              </p:nvPr>
            </p:nvSpPr>
            <p:spPr>
              <a:xfrm>
                <a:off x="5188" y="7712"/>
                <a:ext cx="3481" cy="223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将总结出来的规律性的认识、经验或教训、主要的成绩或存在的问题，用简短概括的文字写出来。</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35" name="椭圆 34"/>
              <p:cNvSpPr/>
              <p:nvPr>
                <p:custDataLst>
                  <p:tags r:id="rId6"/>
                </p:custDataLst>
              </p:nvPr>
            </p:nvSpPr>
            <p:spPr>
              <a:xfrm>
                <a:off x="6399" y="5374"/>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7"/>
                </p:custDataLst>
              </p:nvPr>
            </p:nvPicPr>
            <p:blipFill>
              <a:blip r:embed="rId8"/>
              <a:stretch>
                <a:fillRect/>
              </a:stretch>
            </p:blipFill>
            <p:spPr>
              <a:xfrm>
                <a:off x="6712" y="5688"/>
                <a:ext cx="451" cy="451"/>
              </a:xfrm>
              <a:prstGeom prst="rect">
                <a:avLst/>
              </a:prstGeom>
            </p:spPr>
          </p:pic>
        </p:grpSp>
        <p:grpSp>
          <p:nvGrpSpPr>
            <p:cNvPr id="25" name="组合 24"/>
            <p:cNvGrpSpPr/>
            <p:nvPr/>
          </p:nvGrpSpPr>
          <p:grpSpPr>
            <a:xfrm rot="0">
              <a:off x="797" y="5089"/>
              <a:ext cx="2970" cy="5581"/>
              <a:chOff x="808" y="5374"/>
              <a:chExt cx="3130" cy="5302"/>
            </a:xfrm>
          </p:grpSpPr>
          <p:sp>
            <p:nvSpPr>
              <p:cNvPr id="6" name="文本框 5"/>
              <p:cNvSpPr txBox="1"/>
              <p:nvPr>
                <p:custDataLst>
                  <p:tags r:id="rId9"/>
                </p:custDataLst>
              </p:nvPr>
            </p:nvSpPr>
            <p:spPr>
              <a:xfrm>
                <a:off x="808" y="6933"/>
                <a:ext cx="3130"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1"/>
                    </a:solidFill>
                  </a:rPr>
                  <a:t>1. </a:t>
                </a:r>
                <a:r>
                  <a:rPr lang="zh-CN" altLang="en-US" sz="2000" b="1" dirty="0">
                    <a:solidFill>
                      <a:schemeClr val="accent1"/>
                    </a:solidFill>
                  </a:rPr>
                  <a:t>介绍基本情况</a:t>
                </a:r>
                <a:endParaRPr lang="zh-CN" altLang="en-US" sz="2000" b="1" dirty="0">
                  <a:solidFill>
                    <a:schemeClr val="accent1"/>
                  </a:solidFill>
                </a:endParaRPr>
              </a:p>
            </p:txBody>
          </p:sp>
          <p:sp>
            <p:nvSpPr>
              <p:cNvPr id="2" name="文本框 1"/>
              <p:cNvSpPr txBox="1"/>
              <p:nvPr>
                <p:custDataLst>
                  <p:tags r:id="rId10"/>
                </p:custDataLst>
              </p:nvPr>
            </p:nvSpPr>
            <p:spPr>
              <a:xfrm>
                <a:off x="810" y="7712"/>
                <a:ext cx="2743" cy="2964"/>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写履行职责的基本情况，如主要情况、时间、地点、背景、事件经过等，用平直、概括、简短、精练的文字书写。</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2" name="椭圆 21"/>
              <p:cNvSpPr/>
              <p:nvPr>
                <p:custDataLst>
                  <p:tags r:id="rId11"/>
                </p:custDataLst>
              </p:nvPr>
            </p:nvSpPr>
            <p:spPr>
              <a:xfrm>
                <a:off x="1778" y="5374"/>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0" name="图片 11" descr="343439383331313b343532303032373bbfcdbba7b5b5b0b8"/>
              <p:cNvPicPr>
                <a:picLocks noChangeAspect="1"/>
              </p:cNvPicPr>
              <p:nvPr>
                <p:custDataLst>
                  <p:tags r:id="rId12"/>
                </p:custDataLst>
              </p:nvPr>
            </p:nvPicPr>
            <p:blipFill>
              <a:blip r:embed="rId13"/>
              <a:stretch>
                <a:fillRect/>
              </a:stretch>
            </p:blipFill>
            <p:spPr>
              <a:xfrm>
                <a:off x="2090" y="5686"/>
                <a:ext cx="454" cy="454"/>
              </a:xfrm>
              <a:prstGeom prst="rect">
                <a:avLst/>
              </a:prstGeom>
            </p:spPr>
          </p:pic>
        </p:grpSp>
        <p:grpSp>
          <p:nvGrpSpPr>
            <p:cNvPr id="27" name="组合 26"/>
            <p:cNvGrpSpPr/>
            <p:nvPr/>
          </p:nvGrpSpPr>
          <p:grpSpPr>
            <a:xfrm rot="0">
              <a:off x="7956" y="4973"/>
              <a:ext cx="3302" cy="5697"/>
              <a:chOff x="9827" y="5374"/>
              <a:chExt cx="3480" cy="5412"/>
            </a:xfrm>
          </p:grpSpPr>
          <p:sp>
            <p:nvSpPr>
              <p:cNvPr id="39" name="图形 19"/>
              <p:cNvSpPr/>
              <p:nvPr>
                <p:custDataLst>
                  <p:tags r:id="rId14"/>
                </p:custDataLst>
              </p:nvPr>
            </p:nvSpPr>
            <p:spPr>
              <a:xfrm>
                <a:off x="9827" y="5663"/>
                <a:ext cx="3461" cy="5123"/>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nvGrpSpPr>
              <p:cNvPr id="24" name="组合 23"/>
              <p:cNvGrpSpPr/>
              <p:nvPr/>
            </p:nvGrpSpPr>
            <p:grpSpPr>
              <a:xfrm>
                <a:off x="9864" y="5374"/>
                <a:ext cx="3443" cy="4847"/>
                <a:chOff x="9864" y="5374"/>
                <a:chExt cx="3443" cy="4847"/>
              </a:xfrm>
            </p:grpSpPr>
            <p:sp>
              <p:nvSpPr>
                <p:cNvPr id="37" name="文本框 36"/>
                <p:cNvSpPr txBox="1"/>
                <p:nvPr>
                  <p:custDataLst>
                    <p:tags r:id="rId15"/>
                  </p:custDataLst>
                </p:nvPr>
              </p:nvSpPr>
              <p:spPr>
                <a:xfrm>
                  <a:off x="10019" y="6933"/>
                  <a:ext cx="2776"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1"/>
                      </a:solidFill>
                    </a:rPr>
                    <a:t>3. </a:t>
                  </a:r>
                  <a:r>
                    <a:rPr lang="zh-CN" altLang="en-US" sz="2000" b="1" dirty="0">
                      <a:solidFill>
                        <a:schemeClr val="accent1"/>
                      </a:solidFill>
                    </a:rPr>
                    <a:t>谈主题认识</a:t>
                  </a:r>
                  <a:endParaRPr lang="zh-CN" altLang="en-US" sz="2000" b="1" dirty="0">
                    <a:solidFill>
                      <a:schemeClr val="accent1"/>
                    </a:solidFill>
                  </a:endParaRPr>
                </a:p>
              </p:txBody>
            </p:sp>
            <p:sp>
              <p:nvSpPr>
                <p:cNvPr id="38" name="文本框 37"/>
                <p:cNvSpPr txBox="1"/>
                <p:nvPr>
                  <p:custDataLst>
                    <p:tags r:id="rId16"/>
                  </p:custDataLst>
                </p:nvPr>
              </p:nvSpPr>
              <p:spPr>
                <a:xfrm>
                  <a:off x="9864" y="7712"/>
                  <a:ext cx="3443" cy="2509"/>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4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让听众对述职报告的全貌有一个大致了解，也能够统领全篇，激发听众的兴趣，启发和引导听众积极思考。</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40" name="椭圆 39"/>
                <p:cNvSpPr/>
                <p:nvPr>
                  <p:custDataLst>
                    <p:tags r:id="rId17"/>
                  </p:custDataLst>
                </p:nvPr>
              </p:nvSpPr>
              <p:spPr>
                <a:xfrm>
                  <a:off x="11019" y="5374"/>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1" name="图片 16" descr="343439383331313b343532303033323bd3a6d3c3b9dcc0ed"/>
                <p:cNvPicPr>
                  <a:picLocks noChangeAspect="1"/>
                </p:cNvPicPr>
                <p:nvPr>
                  <p:custDataLst>
                    <p:tags r:id="rId18"/>
                  </p:custDataLst>
                </p:nvPr>
              </p:nvPicPr>
              <p:blipFill>
                <a:blip r:embed="rId19"/>
                <a:stretch>
                  <a:fillRect/>
                </a:stretch>
              </p:blipFill>
              <p:spPr>
                <a:xfrm>
                  <a:off x="11333" y="5688"/>
                  <a:ext cx="450" cy="450"/>
                </a:xfrm>
                <a:prstGeom prst="rect">
                  <a:avLst/>
                </a:prstGeom>
              </p:spPr>
            </p:pic>
          </p:grpSp>
        </p:grpSp>
      </p:grpSp>
    </p:spTree>
    <p:custDataLst>
      <p:tags r:id="rId20"/>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95960" y="20569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三、述职报告的文体结构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sz="2800" b="1">
                <a:solidFill>
                  <a:schemeClr val="dk1"/>
                </a:solidFill>
                <a:latin typeface="微软雅黑" panose="020B0503020204020204" charset="-122"/>
                <a:ea typeface="微软雅黑" panose="020B0503020204020204" charset="-122"/>
                <a:cs typeface="微软雅黑" panose="020B0503020204020204" charset="-122"/>
              </a:rPr>
              <a:t>正文</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473200" y="1651000"/>
            <a:ext cx="10642600" cy="1195070"/>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4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述职报告的写法依据报告的场合和对象而定，</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一般来说采用总结式写法，内容分为以下六部分。</a:t>
            </a:r>
            <a:endParaRPr lang="zh-CN" altLang="en-US" sz="2400" dirty="0">
              <a:latin typeface="微软雅黑" panose="020B0503020204020204" charset="-122"/>
              <a:ea typeface="微软雅黑" panose="020B0503020204020204" charset="-122"/>
              <a:cs typeface="微软雅黑" panose="020B0503020204020204" charset="-122"/>
            </a:endParaRPr>
          </a:p>
        </p:txBody>
      </p:sp>
      <p:grpSp>
        <p:nvGrpSpPr>
          <p:cNvPr id="43" name="组合 42"/>
          <p:cNvGrpSpPr/>
          <p:nvPr/>
        </p:nvGrpSpPr>
        <p:grpSpPr>
          <a:xfrm>
            <a:off x="1473200" y="2889250"/>
            <a:ext cx="9177020" cy="3482340"/>
            <a:chOff x="4184" y="4775"/>
            <a:chExt cx="12015" cy="5696"/>
          </a:xfrm>
        </p:grpSpPr>
        <p:sp>
          <p:nvSpPr>
            <p:cNvPr id="9" name="图形 19"/>
            <p:cNvSpPr/>
            <p:nvPr>
              <p:custDataLst>
                <p:tags r:id="rId2"/>
              </p:custDataLst>
            </p:nvPr>
          </p:nvSpPr>
          <p:spPr>
            <a:xfrm>
              <a:off x="5136" y="5079"/>
              <a:ext cx="3284" cy="5393"/>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2">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文本框 9"/>
            <p:cNvSpPr txBox="1"/>
            <p:nvPr>
              <p:custDataLst>
                <p:tags r:id="rId3"/>
              </p:custDataLst>
            </p:nvPr>
          </p:nvSpPr>
          <p:spPr>
            <a:xfrm>
              <a:off x="5134" y="6416"/>
              <a:ext cx="3211" cy="56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2"/>
                  </a:solidFill>
                </a:rPr>
                <a:t>4. </a:t>
              </a:r>
              <a:r>
                <a:rPr lang="zh-CN" altLang="en-US" sz="2000" b="1" dirty="0">
                  <a:solidFill>
                    <a:schemeClr val="accent2"/>
                  </a:solidFill>
                </a:rPr>
                <a:t>承认问题教训</a:t>
              </a:r>
              <a:endParaRPr lang="zh-CN" altLang="en-US" sz="2000" b="1" dirty="0">
                <a:solidFill>
                  <a:schemeClr val="accent2"/>
                </a:solidFill>
              </a:endParaRPr>
            </a:p>
          </p:txBody>
        </p:sp>
        <p:sp>
          <p:nvSpPr>
            <p:cNvPr id="11" name="文本框 10"/>
            <p:cNvSpPr txBox="1"/>
            <p:nvPr>
              <p:custDataLst>
                <p:tags r:id="rId4"/>
              </p:custDataLst>
            </p:nvPr>
          </p:nvSpPr>
          <p:spPr>
            <a:xfrm>
              <a:off x="5283" y="7236"/>
              <a:ext cx="2669" cy="206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这部分的内容要实实在在，要有条理，不要避重就轻。</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2" name="椭圆 11"/>
            <p:cNvSpPr/>
            <p:nvPr>
              <p:custDataLst>
                <p:tags r:id="rId5"/>
              </p:custDataLst>
            </p:nvPr>
          </p:nvSpPr>
          <p:spPr>
            <a:xfrm>
              <a:off x="6267" y="4775"/>
              <a:ext cx="1023" cy="1135"/>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7" name="图片 15" descr="343439383331313b343532303033313bd3a6d3c3c9ccb3c7"/>
            <p:cNvPicPr>
              <a:picLocks noChangeAspect="1"/>
            </p:cNvPicPr>
            <p:nvPr>
              <p:custDataLst>
                <p:tags r:id="rId6"/>
              </p:custDataLst>
            </p:nvPr>
          </p:nvPicPr>
          <p:blipFill>
            <a:blip r:embed="rId7"/>
            <a:stretch>
              <a:fillRect/>
            </a:stretch>
          </p:blipFill>
          <p:spPr>
            <a:xfrm>
              <a:off x="6564" y="5106"/>
              <a:ext cx="428" cy="475"/>
            </a:xfrm>
            <a:prstGeom prst="rect">
              <a:avLst/>
            </a:prstGeom>
          </p:spPr>
        </p:pic>
        <p:grpSp>
          <p:nvGrpSpPr>
            <p:cNvPr id="28" name="组合 27"/>
            <p:cNvGrpSpPr/>
            <p:nvPr/>
          </p:nvGrpSpPr>
          <p:grpSpPr>
            <a:xfrm rot="0">
              <a:off x="8890" y="4775"/>
              <a:ext cx="3460" cy="5697"/>
              <a:chOff x="16856" y="5264"/>
              <a:chExt cx="3647" cy="5412"/>
            </a:xfrm>
          </p:grpSpPr>
          <p:sp>
            <p:nvSpPr>
              <p:cNvPr id="13" name="图形 19"/>
              <p:cNvSpPr/>
              <p:nvPr>
                <p:custDataLst>
                  <p:tags r:id="rId8"/>
                </p:custDataLst>
              </p:nvPr>
            </p:nvSpPr>
            <p:spPr>
              <a:xfrm>
                <a:off x="16856" y="5553"/>
                <a:ext cx="3461" cy="5123"/>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 name="文本框 13"/>
              <p:cNvSpPr txBox="1"/>
              <p:nvPr>
                <p:custDataLst>
                  <p:tags r:id="rId9"/>
                </p:custDataLst>
              </p:nvPr>
            </p:nvSpPr>
            <p:spPr>
              <a:xfrm>
                <a:off x="16988" y="6823"/>
                <a:ext cx="3515"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1"/>
                    </a:solidFill>
                  </a:rPr>
                  <a:t>5. </a:t>
                </a:r>
                <a:r>
                  <a:rPr lang="zh-CN" altLang="en-US" sz="2000" b="1" dirty="0">
                    <a:solidFill>
                      <a:schemeClr val="accent1"/>
                    </a:solidFill>
                  </a:rPr>
                  <a:t>介绍今后计划</a:t>
                </a:r>
                <a:endParaRPr lang="zh-CN" altLang="en-US" sz="2000" b="1" dirty="0">
                  <a:solidFill>
                    <a:schemeClr val="accent1"/>
                  </a:solidFill>
                </a:endParaRPr>
              </a:p>
            </p:txBody>
          </p:sp>
          <p:sp>
            <p:nvSpPr>
              <p:cNvPr id="15" name="文本框 14"/>
              <p:cNvSpPr txBox="1"/>
              <p:nvPr>
                <p:custDataLst>
                  <p:tags r:id="rId10"/>
                </p:custDataLst>
              </p:nvPr>
            </p:nvSpPr>
            <p:spPr>
              <a:xfrm>
                <a:off x="16987" y="7602"/>
                <a:ext cx="3139" cy="1959"/>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今后计划包括目标、措施、要求三要素，要切实可行。</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6" name="椭圆 15"/>
              <p:cNvSpPr/>
              <p:nvPr>
                <p:custDataLst>
                  <p:tags r:id="rId11"/>
                </p:custDataLst>
              </p:nvPr>
            </p:nvSpPr>
            <p:spPr>
              <a:xfrm>
                <a:off x="18048" y="5264"/>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9" name="图片 16" descr="343439383331313b343532303033323bd3a6d3c3b9dcc0ed"/>
              <p:cNvPicPr>
                <a:picLocks noChangeAspect="1"/>
              </p:cNvPicPr>
              <p:nvPr>
                <p:custDataLst>
                  <p:tags r:id="rId12"/>
                </p:custDataLst>
              </p:nvPr>
            </p:nvPicPr>
            <p:blipFill>
              <a:blip r:embed="rId13"/>
              <a:stretch>
                <a:fillRect/>
              </a:stretch>
            </p:blipFill>
            <p:spPr>
              <a:xfrm>
                <a:off x="18362" y="5578"/>
                <a:ext cx="450" cy="450"/>
              </a:xfrm>
              <a:prstGeom prst="rect">
                <a:avLst/>
              </a:prstGeom>
            </p:spPr>
          </p:pic>
        </p:grpSp>
        <p:sp>
          <p:nvSpPr>
            <p:cNvPr id="8" name="文本框 7"/>
            <p:cNvSpPr txBox="1"/>
            <p:nvPr/>
          </p:nvSpPr>
          <p:spPr>
            <a:xfrm>
              <a:off x="4184" y="5185"/>
              <a:ext cx="6400" cy="144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grpSp>
          <p:nvGrpSpPr>
            <p:cNvPr id="42" name="组合 41"/>
            <p:cNvGrpSpPr/>
            <p:nvPr/>
          </p:nvGrpSpPr>
          <p:grpSpPr>
            <a:xfrm>
              <a:off x="12719" y="4896"/>
              <a:ext cx="3480" cy="5412"/>
              <a:chOff x="3250" y="3868"/>
              <a:chExt cx="3480" cy="5412"/>
            </a:xfrm>
          </p:grpSpPr>
          <p:sp>
            <p:nvSpPr>
              <p:cNvPr id="30" name="图形 19"/>
              <p:cNvSpPr/>
              <p:nvPr>
                <p:custDataLst>
                  <p:tags r:id="rId14"/>
                </p:custDataLst>
              </p:nvPr>
            </p:nvSpPr>
            <p:spPr>
              <a:xfrm>
                <a:off x="3250" y="4157"/>
                <a:ext cx="3461" cy="5123"/>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31" name="文本框 30"/>
              <p:cNvSpPr txBox="1"/>
              <p:nvPr>
                <p:custDataLst>
                  <p:tags r:id="rId15"/>
                </p:custDataLst>
              </p:nvPr>
            </p:nvSpPr>
            <p:spPr>
              <a:xfrm>
                <a:off x="3743"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1"/>
                    </a:solidFill>
                  </a:rPr>
                  <a:t>6. </a:t>
                </a:r>
                <a:r>
                  <a:rPr lang="zh-CN" altLang="en-US" sz="2000" b="1" dirty="0">
                    <a:solidFill>
                      <a:schemeClr val="accent1"/>
                    </a:solidFill>
                  </a:rPr>
                  <a:t>结尾</a:t>
                </a:r>
                <a:endParaRPr lang="zh-CN" altLang="en-US" sz="2000" b="1" dirty="0">
                  <a:solidFill>
                    <a:schemeClr val="accent1"/>
                  </a:solidFill>
                </a:endParaRPr>
              </a:p>
            </p:txBody>
          </p:sp>
          <p:sp>
            <p:nvSpPr>
              <p:cNvPr id="32" name="文本框 31"/>
              <p:cNvSpPr txBox="1"/>
              <p:nvPr>
                <p:custDataLst>
                  <p:tags r:id="rId16"/>
                </p:custDataLst>
              </p:nvPr>
            </p:nvSpPr>
            <p:spPr>
              <a:xfrm>
                <a:off x="3250" y="6206"/>
                <a:ext cx="3480" cy="2561"/>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80000"/>
                  </a:lnSpc>
                  <a:buClrTx/>
                  <a:buSzTx/>
                  <a:buFontTx/>
                </a:pPr>
                <a:r>
                  <a:rPr lang="zh-CN" altLang="en-US" sz="1600" kern="0" spc="0" dirty="0">
                    <a:ln>
                      <a:noFill/>
                      <a:prstDash val="sysDot"/>
                    </a:ln>
                    <a:solidFill>
                      <a:schemeClr val="tx1">
                        <a:lumMod val="85000"/>
                        <a:lumOff val="15000"/>
                      </a:schemeClr>
                    </a:solidFill>
                    <a:latin typeface="+mn-ea"/>
                    <a:ea typeface="+mn-ea"/>
                    <a:sym typeface="+mn-ea"/>
                  </a:rPr>
                  <a:t>报告</a:t>
                </a:r>
                <a:r>
                  <a:rPr lang="zh-CN" altLang="en-US" sz="1600" kern="0" dirty="0">
                    <a:ln>
                      <a:noFill/>
                      <a:prstDash val="sysDot"/>
                    </a:ln>
                    <a:solidFill>
                      <a:schemeClr val="tx1">
                        <a:lumMod val="85000"/>
                        <a:lumOff val="15000"/>
                      </a:schemeClr>
                    </a:solidFill>
                    <a:latin typeface="+mn-ea"/>
                    <a:sym typeface="+mn-ea"/>
                  </a:rPr>
                  <a:t>结束时要用称谓礼貌用语，如“以上述职报告妥否，请予审议。谢谢大家!</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36" name="椭圆 35"/>
              <p:cNvSpPr/>
              <p:nvPr>
                <p:custDataLst>
                  <p:tags r:id="rId17"/>
                </p:custDataLst>
              </p:nvPr>
            </p:nvSpPr>
            <p:spPr>
              <a:xfrm>
                <a:off x="4442"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41" name="图片 11" descr="343439383331313b343532303032373bbfcdbba7b5b5b0b8"/>
              <p:cNvPicPr>
                <a:picLocks noChangeAspect="1"/>
              </p:cNvPicPr>
              <p:nvPr>
                <p:custDataLst>
                  <p:tags r:id="rId18"/>
                </p:custDataLst>
              </p:nvPr>
            </p:nvPicPr>
            <p:blipFill>
              <a:blip r:embed="rId19"/>
              <a:stretch>
                <a:fillRect/>
              </a:stretch>
            </p:blipFill>
            <p:spPr>
              <a:xfrm>
                <a:off x="4754" y="4180"/>
                <a:ext cx="454" cy="454"/>
              </a:xfrm>
              <a:prstGeom prst="rect">
                <a:avLst/>
              </a:prstGeom>
            </p:spPr>
          </p:pic>
        </p:grpSp>
      </p:grpSp>
    </p:spTree>
    <p:custDataLst>
      <p:tags r:id="rId20"/>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三、述职报告的文体结构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内容占位符 2"/>
          <p:cNvSpPr>
            <a:spLocks noGrp="1"/>
          </p:cNvSpPr>
          <p:nvPr>
            <p:custDataLst>
              <p:tags r:id="rId1"/>
            </p:custDataLst>
          </p:nvPr>
        </p:nvSpPr>
        <p:spPr>
          <a:xfrm>
            <a:off x="1056005" y="154876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sz="2800" b="1">
                <a:solidFill>
                  <a:schemeClr val="dk1"/>
                </a:solidFill>
                <a:latin typeface="微软雅黑" panose="020B0503020204020204" charset="-122"/>
                <a:ea typeface="微软雅黑" panose="020B0503020204020204" charset="-122"/>
                <a:cs typeface="微软雅黑" panose="020B0503020204020204" charset="-122"/>
              </a:rPr>
              <a:t>落款</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56640" y="2161540"/>
            <a:ext cx="10642600" cy="1565910"/>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述职报告的落款要写明姓名及单位名称，最后写明报告的写作时间。</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398780" y="14605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文本框 1"/>
          <p:cNvSpPr txBox="1"/>
          <p:nvPr/>
        </p:nvSpPr>
        <p:spPr>
          <a:xfrm>
            <a:off x="332740" y="986155"/>
            <a:ext cx="11770995" cy="5611495"/>
          </a:xfrm>
          <a:prstGeom prst="rect">
            <a:avLst/>
          </a:prstGeom>
          <a:noFill/>
        </p:spPr>
        <p:txBody>
          <a:bodyPr wrap="square" rtlCol="0">
            <a:noAutofit/>
          </a:bodyPr>
          <a:p>
            <a:pPr algn="ctr">
              <a:lnSpc>
                <a:spcPct val="120000"/>
              </a:lnSpc>
            </a:pPr>
            <a:r>
              <a:rPr lang="en-US" altLang="zh-CN" sz="1900" kern="100" dirty="0">
                <a:effectLst/>
                <a:latin typeface="微软雅黑" panose="020B0503020204020204" charset="-122"/>
                <a:ea typeface="微软雅黑" panose="020B0503020204020204" charset="-122"/>
                <a:cs typeface="微软雅黑" panose="020B0503020204020204" charset="-122"/>
              </a:rPr>
              <a:t> </a:t>
            </a:r>
            <a:r>
              <a:rPr lang="en-US" altLang="zh-CN" sz="1900" b="1" kern="100" dirty="0">
                <a:effectLst/>
                <a:latin typeface="微软雅黑" panose="020B0503020204020204" charset="-122"/>
                <a:ea typeface="微软雅黑" panose="020B0503020204020204" charset="-122"/>
                <a:cs typeface="微软雅黑" panose="020B0503020204020204" charset="-122"/>
              </a:rPr>
              <a:t>2024</a:t>
            </a:r>
            <a:r>
              <a:rPr lang="zh-CN" altLang="en-US" sz="1900" b="1" kern="100" dirty="0">
                <a:effectLst/>
                <a:latin typeface="微软雅黑" panose="020B0503020204020204" charset="-122"/>
                <a:ea typeface="微软雅黑" panose="020B0503020204020204" charset="-122"/>
                <a:cs typeface="微软雅黑" panose="020B0503020204020204" charset="-122"/>
              </a:rPr>
              <a:t>年度</a:t>
            </a:r>
            <a:r>
              <a:rPr lang="en-US" altLang="en-US" sz="1900" b="1" kern="100" dirty="0">
                <a:effectLst/>
                <a:latin typeface="微软雅黑" panose="020B0503020204020204" charset="-122"/>
                <a:ea typeface="微软雅黑" panose="020B0503020204020204" charset="-122"/>
                <a:cs typeface="微软雅黑" panose="020B0503020204020204" charset="-122"/>
              </a:rPr>
              <a:t>×</a:t>
            </a:r>
            <a:r>
              <a:rPr lang="zh-CN" altLang="en-US" sz="1900" b="1" kern="100" dirty="0">
                <a:effectLst/>
                <a:latin typeface="微软雅黑" panose="020B0503020204020204" charset="-122"/>
                <a:ea typeface="微软雅黑" panose="020B0503020204020204" charset="-122"/>
                <a:cs typeface="微软雅黑" panose="020B0503020204020204" charset="-122"/>
              </a:rPr>
              <a:t>学院学生会主席述职报告</a:t>
            </a:r>
            <a:endParaRPr lang="zh-CN" altLang="en-US" sz="1900" b="1" kern="100" dirty="0">
              <a:effectLst/>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kern="100" dirty="0">
                <a:effectLst/>
                <a:latin typeface="微软雅黑" panose="020B0503020204020204" charset="-122"/>
                <a:ea typeface="微软雅黑" panose="020B0503020204020204" charset="-122"/>
                <a:cs typeface="微软雅黑" panose="020B0503020204020204" charset="-122"/>
              </a:rPr>
              <a:t>尊敬的院领导、老师：</a:t>
            </a:r>
            <a:endParaRPr lang="zh-CN" altLang="en-US"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zh-CN" altLang="en-US" kern="100" dirty="0">
                <a:effectLst/>
                <a:latin typeface="微软雅黑" panose="020B0503020204020204" charset="-122"/>
                <a:ea typeface="微软雅黑" panose="020B0503020204020204" charset="-122"/>
                <a:cs typeface="微软雅黑" panose="020B0503020204020204" charset="-122"/>
              </a:rPr>
              <a:t>时光荏苒，非同寻常的</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年即将结束。伴随着</a:t>
            </a:r>
            <a:r>
              <a:rPr lang="en-US" altLang="zh-CN" kern="100" dirty="0">
                <a:effectLst/>
                <a:latin typeface="微软雅黑" panose="020B0503020204020204" charset="-122"/>
                <a:ea typeface="微软雅黑" panose="020B0503020204020204" charset="-122"/>
                <a:cs typeface="微软雅黑" panose="020B0503020204020204" charset="-122"/>
              </a:rPr>
              <a:t>“ </a:t>
            </a:r>
            <a:r>
              <a:rPr lang="zh-CN" altLang="en-US" kern="100" dirty="0">
                <a:effectLst/>
                <a:latin typeface="微软雅黑" panose="020B0503020204020204" charset="-122"/>
                <a:ea typeface="微软雅黑" panose="020B0503020204020204" charset="-122"/>
                <a:cs typeface="微软雅黑" panose="020B0503020204020204" charset="-122"/>
              </a:rPr>
              <a:t>踏雪迎春</a:t>
            </a:r>
            <a:r>
              <a:rPr lang="en-US" altLang="zh-CN" kern="100" dirty="0">
                <a:effectLst/>
                <a:latin typeface="微软雅黑" panose="020B0503020204020204" charset="-122"/>
                <a:ea typeface="微软雅黑" panose="020B0503020204020204" charset="-122"/>
                <a:cs typeface="微软雅黑" panose="020B0503020204020204" charset="-122"/>
              </a:rPr>
              <a:t> ”</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学院</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新年晚会的成功举办，</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学院学生会</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年秋季学期的工作也画上了</a:t>
            </a:r>
            <a:r>
              <a:rPr lang="en-US" altLang="zh-CN" kern="100" dirty="0">
                <a:effectLst/>
                <a:latin typeface="微软雅黑" panose="020B0503020204020204" charset="-122"/>
                <a:ea typeface="微软雅黑" panose="020B0503020204020204" charset="-122"/>
                <a:cs typeface="微软雅黑" panose="020B0503020204020204" charset="-122"/>
              </a:rPr>
              <a:t> </a:t>
            </a:r>
            <a:r>
              <a:rPr lang="zh-CN" altLang="en-US" kern="100" dirty="0">
                <a:effectLst/>
                <a:latin typeface="微软雅黑" panose="020B0503020204020204" charset="-122"/>
                <a:ea typeface="微软雅黑" panose="020B0503020204020204" charset="-122"/>
                <a:cs typeface="微软雅黑" panose="020B0503020204020204" charset="-122"/>
              </a:rPr>
              <a:t>一个圆满的句号。在这半年中，</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学院学生会继续本着</a:t>
            </a:r>
            <a:r>
              <a:rPr lang="en-US" altLang="zh-CN" kern="100" dirty="0">
                <a:effectLst/>
                <a:latin typeface="微软雅黑" panose="020B0503020204020204" charset="-122"/>
                <a:ea typeface="微软雅黑" panose="020B0503020204020204" charset="-122"/>
                <a:cs typeface="微软雅黑" panose="020B0503020204020204" charset="-122"/>
              </a:rPr>
              <a:t>“ </a:t>
            </a:r>
            <a:r>
              <a:rPr lang="zh-CN" altLang="en-US" kern="100" dirty="0">
                <a:effectLst/>
                <a:latin typeface="微软雅黑" panose="020B0503020204020204" charset="-122"/>
                <a:ea typeface="微软雅黑" panose="020B0503020204020204" charset="-122"/>
                <a:cs typeface="微软雅黑" panose="020B0503020204020204" charset="-122"/>
              </a:rPr>
              <a:t>一切为了同学，为了同学的</a:t>
            </a:r>
            <a:r>
              <a:rPr lang="en-US" altLang="zh-CN" kern="100" dirty="0">
                <a:effectLst/>
                <a:latin typeface="微软雅黑" panose="020B0503020204020204" charset="-122"/>
                <a:ea typeface="微软雅黑" panose="020B0503020204020204" charset="-122"/>
                <a:cs typeface="微软雅黑" panose="020B0503020204020204" charset="-122"/>
              </a:rPr>
              <a:t> </a:t>
            </a:r>
            <a:r>
              <a:rPr lang="zh-CN" altLang="en-US" kern="100" dirty="0">
                <a:effectLst/>
                <a:latin typeface="微软雅黑" panose="020B0503020204020204" charset="-122"/>
                <a:ea typeface="微软雅黑" panose="020B0503020204020204" charset="-122"/>
                <a:cs typeface="微软雅黑" panose="020B0503020204020204" charset="-122"/>
              </a:rPr>
              <a:t>一切</a:t>
            </a:r>
            <a:r>
              <a:rPr lang="en-US" altLang="zh-CN"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的指导思想，在院党委、院团委领导下开展了很多丰富多彩的活动，同时在组织</a:t>
            </a:r>
            <a:r>
              <a:rPr lang="en-US" altLang="zh-CN" kern="100" dirty="0">
                <a:effectLst/>
                <a:latin typeface="微软雅黑" panose="020B0503020204020204" charset="-122"/>
                <a:ea typeface="微软雅黑" panose="020B0503020204020204" charset="-122"/>
                <a:cs typeface="微软雅黑" panose="020B0503020204020204" charset="-122"/>
              </a:rPr>
              <a:t> </a:t>
            </a:r>
            <a:r>
              <a:rPr lang="zh-CN" altLang="en-US" kern="100" dirty="0">
                <a:effectLst/>
                <a:latin typeface="微软雅黑" panose="020B0503020204020204" charset="-122"/>
                <a:ea typeface="微软雅黑" panose="020B0503020204020204" charset="-122"/>
                <a:cs typeface="微软雅黑" panose="020B0503020204020204" charset="-122"/>
              </a:rPr>
              <a:t>建设和成员自身素质方面有了很大的提高与进步。</a:t>
            </a:r>
            <a:endParaRPr lang="zh-CN" altLang="en-US"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zh-CN" altLang="en-US" b="1" kern="100" dirty="0">
                <a:effectLst/>
                <a:latin typeface="微软雅黑" panose="020B0503020204020204" charset="-122"/>
                <a:ea typeface="微软雅黑" panose="020B0503020204020204" charset="-122"/>
                <a:cs typeface="微软雅黑" panose="020B0503020204020204" charset="-122"/>
              </a:rPr>
              <a:t>一</a:t>
            </a:r>
            <a:r>
              <a:rPr lang="en-US" altLang="zh-CN" b="1" kern="100" dirty="0">
                <a:effectLst/>
                <a:latin typeface="微软雅黑" panose="020B0503020204020204" charset="-122"/>
                <a:ea typeface="微软雅黑" panose="020B0503020204020204" charset="-122"/>
                <a:cs typeface="微软雅黑" panose="020B0503020204020204" charset="-122"/>
              </a:rPr>
              <a:t> </a:t>
            </a:r>
            <a:r>
              <a:rPr lang="zh-CN" altLang="en-US" b="1" kern="100" dirty="0">
                <a:effectLst/>
                <a:latin typeface="微软雅黑" panose="020B0503020204020204" charset="-122"/>
                <a:ea typeface="微软雅黑" panose="020B0503020204020204" charset="-122"/>
                <a:cs typeface="微软雅黑" panose="020B0503020204020204" charset="-122"/>
              </a:rPr>
              <a:t>、迎新系列活动</a:t>
            </a:r>
            <a:endParaRPr lang="zh-CN" altLang="en-US" b="1"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zh-CN" altLang="en-US" kern="100" dirty="0">
                <a:effectLst/>
                <a:latin typeface="微软雅黑" panose="020B0503020204020204" charset="-122"/>
                <a:ea typeface="微软雅黑" panose="020B0503020204020204" charset="-122"/>
                <a:cs typeface="微软雅黑" panose="020B0503020204020204" charset="-122"/>
              </a:rPr>
              <a:t>学期伊始，伴随着</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级新生的到来，学生会的迎新系列工作也随即开始。我院</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级新生绝大部分在东校区就读，而学生会成员都在中心校区，这就使学生会</a:t>
            </a:r>
            <a:r>
              <a:rPr lang="en-US" altLang="zh-CN" kern="100" dirty="0">
                <a:effectLst/>
                <a:latin typeface="微软雅黑" panose="020B0503020204020204" charset="-122"/>
                <a:ea typeface="微软雅黑" panose="020B0503020204020204" charset="-122"/>
                <a:cs typeface="微软雅黑" panose="020B0503020204020204" charset="-122"/>
              </a:rPr>
              <a:t> </a:t>
            </a:r>
            <a:r>
              <a:rPr lang="zh-CN" altLang="en-US" kern="100" dirty="0">
                <a:effectLst/>
                <a:latin typeface="微软雅黑" panose="020B0503020204020204" charset="-122"/>
                <a:ea typeface="微软雅黑" panose="020B0503020204020204" charset="-122"/>
                <a:cs typeface="微软雅黑" panose="020B0503020204020204" charset="-122"/>
              </a:rPr>
              <a:t>的工作面临更大的挑战。根据这一特殊情况，学生会的迎新系列活动本着</a:t>
            </a:r>
            <a:r>
              <a:rPr lang="en-US" altLang="zh-CN"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少而精</a:t>
            </a:r>
            <a:r>
              <a:rPr lang="en-US" altLang="zh-CN"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的原则陆续开展，先后举办了包括</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级迎新趣味运动会，</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级迎新辩论赛和</a:t>
            </a:r>
            <a:r>
              <a:rPr lang="en-US" altLang="zh-CN"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踏雪迎春</a:t>
            </a:r>
            <a:r>
              <a:rPr lang="en-US" altLang="zh-CN" kern="100" dirty="0">
                <a:effectLst/>
                <a:latin typeface="微软雅黑" panose="020B0503020204020204" charset="-122"/>
                <a:ea typeface="微软雅黑" panose="020B0503020204020204" charset="-122"/>
                <a:cs typeface="微软雅黑" panose="020B0503020204020204" charset="-122"/>
              </a:rPr>
              <a:t>”</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新年晚会三个大型活动。迎新系列活动增进了两个校区学生的联系，加深了</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级各班的友谊，同时也让刚刚入学的新生感受到了</a:t>
            </a:r>
            <a:r>
              <a:rPr lang="en-US" altLang="en-US"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学院良</a:t>
            </a:r>
            <a:r>
              <a:rPr lang="en-US" altLang="zh-CN" kern="100" dirty="0">
                <a:effectLst/>
                <a:latin typeface="微软雅黑" panose="020B0503020204020204" charset="-122"/>
                <a:ea typeface="微软雅黑" panose="020B0503020204020204" charset="-122"/>
                <a:cs typeface="微软雅黑" panose="020B0503020204020204" charset="-122"/>
              </a:rPr>
              <a:t> </a:t>
            </a:r>
            <a:r>
              <a:rPr lang="zh-CN" altLang="en-US" kern="100" dirty="0">
                <a:effectLst/>
                <a:latin typeface="微软雅黑" panose="020B0503020204020204" charset="-122"/>
                <a:ea typeface="微软雅黑" panose="020B0503020204020204" charset="-122"/>
                <a:cs typeface="微软雅黑" panose="020B0503020204020204" charset="-122"/>
              </a:rPr>
              <a:t>好的学习生活氛围，丰富了新生的课余生活，活跃了校园文化气氛。</a:t>
            </a:r>
            <a:endParaRPr lang="zh-CN" altLang="en-US"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zh-CN" altLang="en-US" kern="100" dirty="0">
                <a:effectLst/>
                <a:latin typeface="微软雅黑" panose="020B0503020204020204" charset="-122"/>
                <a:ea typeface="微软雅黑" panose="020B0503020204020204" charset="-122"/>
                <a:cs typeface="微软雅黑" panose="020B0503020204020204" charset="-122"/>
              </a:rPr>
              <a:t>此外，除学生会自身举办的活动外，学生会还积极配合组织学校的各项活动，其中最为大型的是</a:t>
            </a:r>
            <a:r>
              <a:rPr lang="en-US" altLang="zh-CN"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唱校歌，抒豪情</a:t>
            </a:r>
            <a:r>
              <a:rPr lang="en-US" altLang="zh-CN" kern="100" dirty="0">
                <a:effectLst/>
                <a:latin typeface="微软雅黑" panose="020B0503020204020204" charset="-122"/>
                <a:ea typeface="微软雅黑" panose="020B0503020204020204" charset="-122"/>
                <a:cs typeface="微软雅黑" panose="020B0503020204020204" charset="-122"/>
              </a:rPr>
              <a:t>”</a:t>
            </a:r>
            <a:r>
              <a:rPr lang="zh-CN" altLang="en-US" kern="100" dirty="0">
                <a:effectLst/>
                <a:latin typeface="微软雅黑" panose="020B0503020204020204" charset="-122"/>
                <a:ea typeface="微软雅黑" panose="020B0503020204020204" charset="-122"/>
                <a:cs typeface="微软雅黑" panose="020B0503020204020204" charset="-122"/>
              </a:rPr>
              <a:t>合唱比赛。在学生会的精心组织下，我院合唱队</a:t>
            </a:r>
            <a:r>
              <a:rPr lang="en-US" altLang="zh-CN" kern="100" dirty="0">
                <a:effectLst/>
                <a:latin typeface="微软雅黑" panose="020B0503020204020204" charset="-122"/>
                <a:ea typeface="微软雅黑" panose="020B0503020204020204" charset="-122"/>
                <a:cs typeface="微软雅黑" panose="020B0503020204020204" charset="-122"/>
              </a:rPr>
              <a:t>100 </a:t>
            </a:r>
            <a:r>
              <a:rPr lang="zh-CN" altLang="en-US" kern="100" dirty="0">
                <a:effectLst/>
                <a:latin typeface="微软雅黑" panose="020B0503020204020204" charset="-122"/>
                <a:ea typeface="微软雅黑" panose="020B0503020204020204" charset="-122"/>
                <a:cs typeface="微软雅黑" panose="020B0503020204020204" charset="-122"/>
              </a:rPr>
              <a:t>余名队员一路走进决赛，最终在决赛上获得了二等奖的好成绩。</a:t>
            </a:r>
            <a:endParaRPr lang="zh-CN" altLang="en-US"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40000"/>
              </a:lnSpc>
            </a:pPr>
            <a:endParaRPr lang="zh-CN" altLang="en-US" kern="100" dirty="0">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255905" y="12573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4" name="文本框 3"/>
          <p:cNvSpPr txBox="1"/>
          <p:nvPr/>
        </p:nvSpPr>
        <p:spPr>
          <a:xfrm>
            <a:off x="866775" y="772795"/>
            <a:ext cx="11137265" cy="5141595"/>
          </a:xfrm>
          <a:prstGeom prst="rect">
            <a:avLst/>
          </a:prstGeom>
          <a:noFill/>
        </p:spPr>
        <p:txBody>
          <a:bodyPr wrap="square" rtlCol="0">
            <a:normAutofit/>
          </a:bodyPr>
          <a:p>
            <a:pPr indent="457200" algn="l" fontAlgn="auto">
              <a:lnSpc>
                <a:spcPct val="120000"/>
              </a:lnSpc>
            </a:pPr>
            <a:r>
              <a:rPr lang="zh-CN" altLang="en-US" sz="1900" b="1" kern="100" dirty="0">
                <a:effectLst/>
                <a:latin typeface="微软雅黑" panose="020B0503020204020204" charset="-122"/>
                <a:ea typeface="微软雅黑" panose="020B0503020204020204" charset="-122"/>
                <a:cs typeface="微软雅黑" panose="020B0503020204020204" charset="-122"/>
                <a:sym typeface="+mn-ea"/>
              </a:rPr>
              <a:t>二 、学生会传统活动</a:t>
            </a:r>
            <a:endParaRPr lang="zh-CN" altLang="en-US" sz="1900" b="1"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zh-CN" altLang="en-US" sz="1900" kern="100" dirty="0">
                <a:effectLst/>
                <a:latin typeface="微软雅黑" panose="020B0503020204020204" charset="-122"/>
                <a:ea typeface="微软雅黑" panose="020B0503020204020204" charset="-122"/>
                <a:cs typeface="微软雅黑" panose="020B0503020204020204" charset="-122"/>
                <a:sym typeface="+mn-ea"/>
              </a:rPr>
              <a:t>在开展迎新系列工作的同时，学生会在中心校区继续开展传统活动，如书香四季活 动，“梦想在望”第十一届中华美文诵读大赛，“左手青春，右手年华”系列谈话沙龙等。</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zh-CN" altLang="en-US" sz="1900" kern="100" dirty="0">
                <a:effectLst/>
                <a:latin typeface="微软雅黑" panose="020B0503020204020204" charset="-122"/>
                <a:ea typeface="微软雅黑" panose="020B0503020204020204" charset="-122"/>
                <a:cs typeface="微软雅黑" panose="020B0503020204020204" charset="-122"/>
                <a:sym typeface="+mn-ea"/>
              </a:rPr>
              <a:t>本学期的书香四季活动共举办了三期，分别是范××老师“《红楼梦》与《西游 记》”,张××老师“庄子思想与人生修养”,朱××老师“字如其人——历代书法名家的人生故事”。三期内容充实的讲座使我院同学增长了知识，拓宽了视野，同时使我院的学术氛围更加浓厚，受到老师和同学们一致好评。</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zh-CN" altLang="en-US" sz="1900" kern="100" dirty="0">
                <a:effectLst/>
                <a:latin typeface="微软雅黑" panose="020B0503020204020204" charset="-122"/>
                <a:ea typeface="微软雅黑" panose="020B0503020204020204" charset="-122"/>
                <a:cs typeface="微软雅黑" panose="020B0503020204020204" charset="-122"/>
                <a:sym typeface="+mn-ea"/>
              </a:rPr>
              <a:t>由校团委主办，××学院学生会承办的“梦想在望”第十一届中华美文诵读大赛于11月22日举行总决赛并顺利落下帷幕。本次比赛共有两大校区的300余名同学参加海选，而后60名选手经过复赛的仔细选拔，最终来自7个学院的10组选手进入了总决赛。</a:t>
            </a:r>
            <a:endParaRPr lang="zh-CN" altLang="en-US" sz="1900" kern="100" dirty="0">
              <a:effectLst/>
              <a:latin typeface="微软雅黑" panose="020B0503020204020204" charset="-122"/>
              <a:ea typeface="微软雅黑" panose="020B0503020204020204" charset="-122"/>
              <a:cs typeface="微软雅黑" panose="020B0503020204020204" charset="-122"/>
              <a:sym typeface="+mn-ea"/>
            </a:endParaRPr>
          </a:p>
          <a:p>
            <a:pPr indent="457200" algn="l" fontAlgn="auto">
              <a:lnSpc>
                <a:spcPct val="120000"/>
              </a:lnSpc>
            </a:pPr>
            <a:r>
              <a:rPr lang="zh-CN" altLang="en-US" sz="1900" kern="100" dirty="0">
                <a:effectLst/>
                <a:latin typeface="微软雅黑" panose="020B0503020204020204" charset="-122"/>
                <a:ea typeface="微软雅黑" panose="020B0503020204020204" charset="-122"/>
                <a:cs typeface="微软雅黑" panose="020B0503020204020204" charset="-122"/>
              </a:rPr>
              <a:t>在总决赛中涌现出了一大批精彩的作品，最终经过一个多小时的激烈角逐，产生了各大奖项。本次比赛最终也达到了推广普通话、传承高雅艺术、展现高雅艺术魅力的目的。</a:t>
            </a:r>
            <a:r>
              <a:rPr lang="en-US" altLang="zh-CN" sz="1900" kern="100" dirty="0">
                <a:effectLst/>
                <a:latin typeface="微软雅黑" panose="020B0503020204020204" charset="-122"/>
                <a:ea typeface="微软雅黑" panose="020B0503020204020204" charset="-122"/>
                <a:cs typeface="微软雅黑" panose="020B0503020204020204" charset="-122"/>
              </a:rPr>
              <a:t> </a:t>
            </a:r>
            <a:endParaRPr lang="en-US" altLang="zh-CN" sz="1900"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20000"/>
              </a:lnSpc>
            </a:pPr>
            <a:r>
              <a:rPr lang="en-US" altLang="zh-CN" sz="1900" kern="100" dirty="0">
                <a:effectLst/>
                <a:latin typeface="微软雅黑" panose="020B0503020204020204" charset="-122"/>
                <a:ea typeface="微软雅黑" panose="020B0503020204020204" charset="-122"/>
                <a:cs typeface="微软雅黑" panose="020B0503020204020204" charset="-122"/>
              </a:rPr>
              <a:t>“</a:t>
            </a:r>
            <a:r>
              <a:rPr lang="zh-CN" altLang="en-US" sz="1900" kern="100" dirty="0">
                <a:effectLst/>
                <a:latin typeface="微软雅黑" panose="020B0503020204020204" charset="-122"/>
                <a:ea typeface="微软雅黑" panose="020B0503020204020204" charset="-122"/>
                <a:cs typeface="微软雅黑" panose="020B0503020204020204" charset="-122"/>
              </a:rPr>
              <a:t>左手青春，右手年华</a:t>
            </a:r>
            <a:r>
              <a:rPr lang="en-US" altLang="zh-CN" sz="1900" kern="100" dirty="0">
                <a:effectLst/>
                <a:latin typeface="微软雅黑" panose="020B0503020204020204" charset="-122"/>
                <a:ea typeface="微软雅黑" panose="020B0503020204020204" charset="-122"/>
                <a:cs typeface="微软雅黑" panose="020B0503020204020204" charset="-122"/>
              </a:rPr>
              <a:t>”</a:t>
            </a:r>
            <a:r>
              <a:rPr lang="zh-CN" altLang="en-US" sz="1900" kern="100" dirty="0">
                <a:effectLst/>
                <a:latin typeface="微软雅黑" panose="020B0503020204020204" charset="-122"/>
                <a:ea typeface="微软雅黑" panose="020B0503020204020204" charset="-122"/>
                <a:cs typeface="微软雅黑" panose="020B0503020204020204" charset="-122"/>
              </a:rPr>
              <a:t>系列谈话沙龙是本学期学生会大力打造的一项面向</a:t>
            </a:r>
            <a:r>
              <a:rPr lang="en-US" altLang="en-US" sz="1900" kern="100" dirty="0">
                <a:effectLst/>
                <a:latin typeface="微软雅黑" panose="020B0503020204020204" charset="-122"/>
                <a:ea typeface="微软雅黑" panose="020B0503020204020204" charset="-122"/>
                <a:cs typeface="微软雅黑" panose="020B0503020204020204" charset="-122"/>
              </a:rPr>
              <a:t>××</a:t>
            </a:r>
            <a:r>
              <a:rPr lang="en-US" altLang="zh-CN" sz="1900" kern="100" dirty="0">
                <a:effectLst/>
                <a:latin typeface="微软雅黑" panose="020B0503020204020204" charset="-122"/>
                <a:ea typeface="微软雅黑" panose="020B0503020204020204" charset="-122"/>
                <a:cs typeface="微软雅黑" panose="020B0503020204020204" charset="-122"/>
              </a:rPr>
              <a:t> </a:t>
            </a:r>
            <a:r>
              <a:rPr lang="zh-CN" altLang="en-US" sz="1900" kern="100" dirty="0">
                <a:effectLst/>
                <a:latin typeface="微软雅黑" panose="020B0503020204020204" charset="-122"/>
                <a:ea typeface="微软雅黑" panose="020B0503020204020204" charset="-122"/>
                <a:cs typeface="微软雅黑" panose="020B0503020204020204" charset="-122"/>
              </a:rPr>
              <a:t>学院全体同学的活动，旨在丰富同学们的课余生活，为兴趣相投的同学提供一个交流的机会，提供一个众议的平台。本学期共成功举办三期，分别是</a:t>
            </a:r>
            <a:r>
              <a:rPr lang="en-US" altLang="zh-CN" sz="1900" kern="100" dirty="0">
                <a:effectLst/>
                <a:latin typeface="微软雅黑" panose="020B0503020204020204" charset="-122"/>
                <a:ea typeface="微软雅黑" panose="020B0503020204020204" charset="-122"/>
                <a:cs typeface="微软雅黑" panose="020B0503020204020204" charset="-122"/>
              </a:rPr>
              <a:t>“</a:t>
            </a:r>
            <a:r>
              <a:rPr lang="en-US" altLang="en-US" sz="1900" kern="100" dirty="0">
                <a:effectLst/>
                <a:latin typeface="微软雅黑" panose="020B0503020204020204" charset="-122"/>
                <a:ea typeface="微软雅黑" panose="020B0503020204020204" charset="-122"/>
                <a:cs typeface="微软雅黑" panose="020B0503020204020204" charset="-122"/>
              </a:rPr>
              <a:t>××</a:t>
            </a:r>
            <a:r>
              <a:rPr lang="zh-CN" altLang="en-US" sz="1900" kern="100" dirty="0">
                <a:effectLst/>
                <a:latin typeface="微软雅黑" panose="020B0503020204020204" charset="-122"/>
                <a:ea typeface="微软雅黑" panose="020B0503020204020204" charset="-122"/>
                <a:cs typeface="微软雅黑" panose="020B0503020204020204" charset="-122"/>
              </a:rPr>
              <a:t>老师个人访谈</a:t>
            </a:r>
            <a:r>
              <a:rPr lang="en-US" altLang="zh-CN" sz="1900" kern="100" dirty="0">
                <a:effectLst/>
                <a:latin typeface="微软雅黑" panose="020B0503020204020204" charset="-122"/>
                <a:ea typeface="微软雅黑" panose="020B0503020204020204" charset="-122"/>
                <a:cs typeface="微软雅黑" panose="020B0503020204020204" charset="-122"/>
              </a:rPr>
              <a:t> </a:t>
            </a:r>
            <a:r>
              <a:rPr lang="zh-CN" altLang="en-US" sz="1900" kern="100" dirty="0">
                <a:effectLst/>
                <a:latin typeface="微软雅黑" panose="020B0503020204020204" charset="-122"/>
                <a:ea typeface="微软雅黑" panose="020B0503020204020204" charset="-122"/>
                <a:cs typeface="微软雅黑" panose="020B0503020204020204" charset="-122"/>
              </a:rPr>
              <a:t>录</a:t>
            </a:r>
            <a:r>
              <a:rPr lang="en-US" altLang="zh-CN" sz="1900" kern="100" dirty="0">
                <a:effectLst/>
                <a:latin typeface="微软雅黑" panose="020B0503020204020204" charset="-122"/>
                <a:ea typeface="微软雅黑" panose="020B0503020204020204" charset="-122"/>
                <a:cs typeface="微软雅黑" panose="020B0503020204020204" charset="-122"/>
              </a:rPr>
              <a:t>”“</a:t>
            </a:r>
            <a:r>
              <a:rPr lang="zh-CN" altLang="en-US" sz="1900" kern="100" dirty="0">
                <a:effectLst/>
                <a:latin typeface="微软雅黑" panose="020B0503020204020204" charset="-122"/>
                <a:ea typeface="微软雅黑" panose="020B0503020204020204" charset="-122"/>
                <a:cs typeface="微软雅黑" panose="020B0503020204020204" charset="-122"/>
              </a:rPr>
              <a:t>与大四同学面对面</a:t>
            </a:r>
            <a:r>
              <a:rPr lang="en-US" altLang="zh-CN" sz="1900" kern="100" dirty="0">
                <a:effectLst/>
                <a:latin typeface="微软雅黑" panose="020B0503020204020204" charset="-122"/>
                <a:ea typeface="微软雅黑" panose="020B0503020204020204" charset="-122"/>
                <a:cs typeface="微软雅黑" panose="020B0503020204020204" charset="-122"/>
              </a:rPr>
              <a:t>”</a:t>
            </a:r>
            <a:r>
              <a:rPr lang="zh-CN" altLang="en-US" sz="1900" kern="100" dirty="0">
                <a:effectLst/>
                <a:latin typeface="微软雅黑" panose="020B0503020204020204" charset="-122"/>
                <a:ea typeface="微软雅黑" panose="020B0503020204020204" charset="-122"/>
                <a:cs typeface="微软雅黑" panose="020B0503020204020204" charset="-122"/>
              </a:rPr>
              <a:t>和</a:t>
            </a:r>
            <a:r>
              <a:rPr lang="en-US" altLang="zh-CN" sz="1900" kern="100" dirty="0">
                <a:effectLst/>
                <a:latin typeface="微软雅黑" panose="020B0503020204020204" charset="-122"/>
                <a:ea typeface="微软雅黑" panose="020B0503020204020204" charset="-122"/>
                <a:cs typeface="微软雅黑" panose="020B0503020204020204" charset="-122"/>
              </a:rPr>
              <a:t>“</a:t>
            </a:r>
            <a:r>
              <a:rPr lang="zh-CN" altLang="en-US" sz="1900" kern="100" dirty="0">
                <a:effectLst/>
                <a:latin typeface="微软雅黑" panose="020B0503020204020204" charset="-122"/>
                <a:ea typeface="微软雅黑" panose="020B0503020204020204" charset="-122"/>
                <a:cs typeface="微软雅黑" panose="020B0503020204020204" charset="-122"/>
              </a:rPr>
              <a:t>足球之夜</a:t>
            </a:r>
            <a:r>
              <a:rPr lang="en-US" altLang="zh-CN" sz="1900" kern="100" dirty="0">
                <a:effectLst/>
                <a:latin typeface="微软雅黑" panose="020B0503020204020204" charset="-122"/>
                <a:ea typeface="微软雅黑" panose="020B0503020204020204" charset="-122"/>
                <a:cs typeface="微软雅黑" panose="020B0503020204020204" charset="-122"/>
              </a:rPr>
              <a:t>”</a:t>
            </a:r>
            <a:r>
              <a:rPr lang="zh-CN" altLang="en-US" sz="1900" kern="100" dirty="0">
                <a:effectLst/>
                <a:latin typeface="微软雅黑" panose="020B0503020204020204" charset="-122"/>
                <a:ea typeface="微软雅黑" panose="020B0503020204020204" charset="-122"/>
                <a:cs typeface="微软雅黑" panose="020B0503020204020204" charset="-122"/>
              </a:rPr>
              <a:t>。</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endParaRPr lang="zh-CN" altLang="en-US" sz="2400" kern="100" dirty="0">
              <a:effectLst/>
              <a:latin typeface="+mn-ea"/>
              <a:cs typeface="江城圆体 400W" panose="020B0500000000000000" pitchFamily="34" charset="-122"/>
            </a:endParaRPr>
          </a:p>
        </p:txBody>
      </p:sp>
    </p:spTree>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4" name="文本框 3"/>
          <p:cNvSpPr txBox="1"/>
          <p:nvPr/>
        </p:nvSpPr>
        <p:spPr>
          <a:xfrm>
            <a:off x="866775" y="1024890"/>
            <a:ext cx="10375900" cy="5244465"/>
          </a:xfrm>
          <a:prstGeom prst="rect">
            <a:avLst/>
          </a:prstGeom>
          <a:noFill/>
        </p:spPr>
        <p:txBody>
          <a:bodyPr wrap="square" rtlCol="0">
            <a:normAutofit/>
          </a:bodyPr>
          <a:p>
            <a:pPr indent="457200" algn="l" fontAlgn="auto">
              <a:lnSpc>
                <a:spcPct val="120000"/>
              </a:lnSpc>
            </a:pPr>
            <a:r>
              <a:rPr lang="zh-CN" altLang="en-US" sz="1900" b="1" kern="100" dirty="0">
                <a:effectLst/>
                <a:latin typeface="微软雅黑" panose="020B0503020204020204" charset="-122"/>
                <a:ea typeface="微软雅黑" panose="020B0503020204020204" charset="-122"/>
                <a:cs typeface="微软雅黑" panose="020B0503020204020204" charset="-122"/>
              </a:rPr>
              <a:t>三 、日常工作</a:t>
            </a:r>
            <a:endParaRPr lang="zh-CN" altLang="en-US" sz="1900" b="1"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30000"/>
              </a:lnSpc>
              <a:buClrTx/>
              <a:buSzTx/>
              <a:buFontTx/>
            </a:pPr>
            <a:r>
              <a:rPr lang="zh-CN" altLang="en-US" sz="1900" kern="100" dirty="0">
                <a:effectLst/>
                <a:latin typeface="微软雅黑" panose="020B0503020204020204" charset="-122"/>
                <a:ea typeface="微软雅黑" panose="020B0503020204020204" charset="-122"/>
                <a:cs typeface="微软雅黑" panose="020B0503020204020204" charset="-122"/>
              </a:rPr>
              <a:t>本学期，学生会的常规部门仍然本着务实的原则开展工作。宣传部同学除负责我院宣传板的绘制更替外，还承担了其他各部门举办活动时的舞台布置工作。学风建设服务部仍然负责我院同学日常考勤以及检查卫生工作。与此同时，生活小贴士仍然会每周分发到各个宿舍，真正起到了为同学服务的作用。</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30000"/>
              </a:lnSpc>
              <a:buClrTx/>
              <a:buSzTx/>
              <a:buFontTx/>
            </a:pPr>
            <a:r>
              <a:rPr lang="zh-CN" altLang="en-US" sz="1900" kern="100" dirty="0">
                <a:effectLst/>
                <a:latin typeface="微软雅黑" panose="020B0503020204020204" charset="-122"/>
                <a:ea typeface="微软雅黑" panose="020B0503020204020204" charset="-122"/>
                <a:cs typeface="微软雅黑" panose="020B0503020204020204" charset="-122"/>
              </a:rPr>
              <a:t>总之，××学院学生会本学期工作的顺利结束得益于院党委和团委的正确领导，得益于老师和同学们的大力支持。我们也将在今后的工作中不断地完善组织纪律建设，继续本着“一切为了同学，为了同学的一切”的原则为全院同学举办更加丰富多彩的活动， 为同学们做实事，做好事！相信我院学生会将会以更加饱满的热情迎接今后的挑战，为学院创造一个又一个辉煌!</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30000"/>
              </a:lnSpc>
              <a:buClrTx/>
              <a:buSzTx/>
              <a:buFontTx/>
            </a:pPr>
            <a:r>
              <a:rPr lang="zh-CN" altLang="en-US" sz="1900" kern="100" dirty="0">
                <a:effectLst/>
                <a:latin typeface="微软雅黑" panose="020B0503020204020204" charset="-122"/>
                <a:ea typeface="微软雅黑" panose="020B0503020204020204" charset="-122"/>
                <a:cs typeface="微软雅黑" panose="020B0503020204020204" charset="-122"/>
              </a:rPr>
              <a:t>以上述职报告妥否，请予审议。</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indent="457200" algn="r" fontAlgn="auto">
              <a:lnSpc>
                <a:spcPct val="130000"/>
              </a:lnSpc>
            </a:pPr>
            <a:r>
              <a:rPr lang="zh-CN" altLang="en-US" sz="1900" kern="100" dirty="0">
                <a:effectLst/>
                <a:latin typeface="微软雅黑" panose="020B0503020204020204" charset="-122"/>
                <a:ea typeface="微软雅黑" panose="020B0503020204020204" charset="-122"/>
                <a:cs typeface="微软雅黑" panose="020B0503020204020204" charset="-122"/>
              </a:rPr>
              <a:t>王小帅</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indent="457200" algn="r" fontAlgn="auto">
              <a:lnSpc>
                <a:spcPct val="130000"/>
              </a:lnSpc>
            </a:pPr>
            <a:r>
              <a:rPr lang="en-US" altLang="zh-CN" sz="1900" kern="100" dirty="0">
                <a:effectLst/>
                <a:latin typeface="微软雅黑" panose="020B0503020204020204" charset="-122"/>
                <a:ea typeface="微软雅黑" panose="020B0503020204020204" charset="-122"/>
                <a:cs typeface="微软雅黑" panose="020B0503020204020204" charset="-122"/>
              </a:rPr>
              <a:t>2024</a:t>
            </a:r>
            <a:r>
              <a:rPr lang="zh-CN" altLang="en-US" sz="1900" kern="100" dirty="0">
                <a:effectLst/>
                <a:latin typeface="微软雅黑" panose="020B0503020204020204" charset="-122"/>
                <a:ea typeface="微软雅黑" panose="020B0503020204020204" charset="-122"/>
                <a:cs typeface="微软雅黑" panose="020B0503020204020204" charset="-122"/>
              </a:rPr>
              <a:t> 年 </a:t>
            </a:r>
            <a:r>
              <a:rPr lang="en-US" altLang="zh-CN" sz="1900" kern="100" dirty="0">
                <a:effectLst/>
                <a:latin typeface="微软雅黑" panose="020B0503020204020204" charset="-122"/>
                <a:ea typeface="微软雅黑" panose="020B0503020204020204" charset="-122"/>
                <a:cs typeface="微软雅黑" panose="020B0503020204020204" charset="-122"/>
              </a:rPr>
              <a:t>12</a:t>
            </a:r>
            <a:r>
              <a:rPr lang="zh-CN" altLang="en-US" sz="1900" kern="100" dirty="0">
                <a:effectLst/>
                <a:latin typeface="微软雅黑" panose="020B0503020204020204" charset="-122"/>
                <a:ea typeface="微软雅黑" panose="020B0503020204020204" charset="-122"/>
                <a:cs typeface="微软雅黑" panose="020B0503020204020204" charset="-122"/>
              </a:rPr>
              <a:t> 月 </a:t>
            </a:r>
            <a:r>
              <a:rPr lang="en-US" altLang="zh-CN" sz="1900" kern="100" dirty="0">
                <a:effectLst/>
                <a:latin typeface="微软雅黑" panose="020B0503020204020204" charset="-122"/>
                <a:ea typeface="微软雅黑" panose="020B0503020204020204" charset="-122"/>
                <a:cs typeface="微软雅黑" panose="020B0503020204020204" charset="-122"/>
              </a:rPr>
              <a:t>21</a:t>
            </a:r>
            <a:r>
              <a:rPr lang="zh-CN" altLang="en-US" sz="1900" kern="100" dirty="0">
                <a:effectLst/>
                <a:latin typeface="微软雅黑" panose="020B0503020204020204" charset="-122"/>
                <a:ea typeface="微软雅黑" panose="020B0503020204020204" charset="-122"/>
                <a:cs typeface="微软雅黑" panose="020B0503020204020204" charset="-122"/>
              </a:rPr>
              <a:t> 日</a:t>
            </a:r>
            <a:endParaRPr lang="zh-CN" altLang="en-US" sz="1900" kern="100" dirty="0">
              <a:effectLst/>
              <a:latin typeface="微软雅黑" panose="020B0503020204020204" charset="-122"/>
              <a:ea typeface="微软雅黑" panose="020B0503020204020204" charset="-122"/>
              <a:cs typeface="微软雅黑" panose="020B0503020204020204" charset="-122"/>
            </a:endParaRPr>
          </a:p>
          <a:p>
            <a:pPr algn="l">
              <a:lnSpc>
                <a:spcPct val="130000"/>
              </a:lnSpc>
            </a:pPr>
            <a:endParaRPr lang="zh-CN" altLang="en-US" sz="1900" kern="100" dirty="0">
              <a:effectLst/>
              <a:latin typeface="+mn-ea"/>
              <a:cs typeface="江城圆体 400W" panose="020B0500000000000000" pitchFamily="34" charset="-122"/>
            </a:endParaRPr>
          </a:p>
        </p:txBody>
      </p:sp>
    </p:spTree>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象2"/>
          <p:cNvSpPr/>
          <p:nvPr>
            <p:custDataLst>
              <p:tags r:id="rId1"/>
            </p:custDataLst>
          </p:nvPr>
        </p:nvSpPr>
        <p:spPr>
          <a:xfrm>
            <a:off x="737235" y="3705225"/>
            <a:ext cx="10798810" cy="2060575"/>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4" name="对象2"/>
          <p:cNvSpPr/>
          <p:nvPr>
            <p:custDataLst>
              <p:tags r:id="rId2"/>
            </p:custDataLst>
          </p:nvPr>
        </p:nvSpPr>
        <p:spPr>
          <a:xfrm>
            <a:off x="696278" y="1170623"/>
            <a:ext cx="10798810" cy="124098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6" name="对象2"/>
          <p:cNvSpPr/>
          <p:nvPr>
            <p:custDataLst>
              <p:tags r:id="rId3"/>
            </p:custDataLst>
          </p:nvPr>
        </p:nvSpPr>
        <p:spPr>
          <a:xfrm>
            <a:off x="696278" y="11706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5" name="对象2"/>
          <p:cNvSpPr/>
          <p:nvPr>
            <p:custDataLst>
              <p:tags r:id="rId4"/>
            </p:custDataLst>
          </p:nvPr>
        </p:nvSpPr>
        <p:spPr>
          <a:xfrm>
            <a:off x="696278" y="11706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7" name="对象4"/>
          <p:cNvSpPr/>
          <p:nvPr>
            <p:custDataLst>
              <p:tags r:id="rId5"/>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mn-ea"/>
              </a:rPr>
              <a:t>以事实和材料为依据。</a:t>
            </a:r>
            <a:endParaRPr lang="zh-CN" altLang="en-US" sz="2000" kern="100" dirty="0">
              <a:solidFill>
                <a:schemeClr val="tx1"/>
              </a:solidFill>
              <a:effectLst/>
              <a:latin typeface="微软雅黑" panose="020B0503020204020204" charset="-122"/>
              <a:ea typeface="微软雅黑" panose="020B0503020204020204" charset="-122"/>
              <a:sym typeface="Times New Roman" panose="02020603050405020304" pitchFamily="18" charset="0"/>
            </a:endParaRPr>
          </a:p>
        </p:txBody>
      </p:sp>
      <p:sp>
        <p:nvSpPr>
          <p:cNvPr id="13" name="对象5"/>
          <p:cNvSpPr/>
          <p:nvPr>
            <p:custDataLst>
              <p:tags r:id="rId6"/>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7"/>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点面结合，重点突出。</a:t>
            </a:r>
            <a:endParaRPr lang="zh-CN" altLang="en-US" sz="2000" b="1" kern="100" dirty="0">
              <a:solidFill>
                <a:schemeClr val="tx1"/>
              </a:solidFill>
              <a:effectLst/>
              <a:latin typeface="Times New Roman" panose="02020603050405020304" pitchFamily="18" charset="0"/>
              <a:ea typeface="微软雅黑" panose="020B0503020204020204" charset="-122"/>
              <a:sym typeface="+mn-ea"/>
            </a:endParaRPr>
          </a:p>
        </p:txBody>
      </p:sp>
      <p:sp>
        <p:nvSpPr>
          <p:cNvPr id="17" name="对象8"/>
          <p:cNvSpPr/>
          <p:nvPr>
            <p:custDataLst>
              <p:tags r:id="rId8"/>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9"/>
            </p:custDataLst>
          </p:nvPr>
        </p:nvSpPr>
        <p:spPr>
          <a:xfrm>
            <a:off x="1951673" y="442499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buNone/>
            </a:pPr>
            <a:r>
              <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rPr>
              <a:t>分析事实与材料，找出规律。</a:t>
            </a:r>
            <a:endPar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endParaRPr>
          </a:p>
        </p:txBody>
      </p:sp>
      <p:sp>
        <p:nvSpPr>
          <p:cNvPr id="19" name="对象11"/>
          <p:cNvSpPr/>
          <p:nvPr>
            <p:custDataLst>
              <p:tags r:id="rId10"/>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3" name="文本框 2"/>
          <p:cNvSpPr txBox="1"/>
          <p:nvPr/>
        </p:nvSpPr>
        <p:spPr>
          <a:xfrm>
            <a:off x="382270" y="278130"/>
            <a:ext cx="6096000" cy="645160"/>
          </a:xfrm>
          <a:prstGeom prst="rect">
            <a:avLst/>
          </a:prstGeom>
          <a:noFill/>
        </p:spPr>
        <p:txBody>
          <a:bodyPr wrap="square" rtlCol="0" anchor="t">
            <a:spAutoFit/>
          </a:bodyPr>
          <a:p>
            <a:pPr algn="l">
              <a:lnSpc>
                <a:spcPct val="140000"/>
              </a:lnSpc>
            </a:pPr>
            <a:r>
              <a:rPr lang="zh-CN" altLang="en-US" sz="3200" b="1" dirty="0">
                <a:latin typeface="微软雅黑" panose="020B0503020204020204" charset="-122"/>
                <a:ea typeface="微软雅黑" panose="020B0503020204020204" charset="-122"/>
                <a:cs typeface="+mn-ea"/>
                <a:sym typeface="+mn-ea"/>
              </a:rPr>
              <a:t>四、述职报告的写作要求</a:t>
            </a:r>
            <a:endParaRPr lang="zh-CN" altLang="en-US" sz="3200" b="1" kern="100" dirty="0">
              <a:effectLst/>
              <a:latin typeface="微软雅黑" panose="020B0503020204020204" charset="-122"/>
              <a:ea typeface="微软雅黑" panose="020B0503020204020204" charset="-122"/>
              <a:cs typeface="+mn-ea"/>
              <a:sym typeface="+mn-ea"/>
            </a:endParaRPr>
          </a:p>
        </p:txBody>
      </p: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一、计划的概念与特点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3" name="内容占位符 2"/>
          <p:cNvSpPr>
            <a:spLocks noGrp="1"/>
          </p:cNvSpPr>
          <p:nvPr>
            <p:custDataLst>
              <p:tags r:id="rId2"/>
            </p:custDataLst>
          </p:nvPr>
        </p:nvSpPr>
        <p:spPr>
          <a:xfrm>
            <a:off x="961390" y="865505"/>
            <a:ext cx="10800080" cy="130683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10" b="1">
                <a:solidFill>
                  <a:schemeClr val="dk1"/>
                </a:solidFill>
                <a:latin typeface="微软雅黑" panose="020B0503020204020204" charset="-122"/>
                <a:ea typeface="微软雅黑" panose="020B0503020204020204" charset="-122"/>
              </a:rPr>
              <a:t>（一）计划的概念</a:t>
            </a:r>
            <a:endParaRPr lang="zh-CN" altLang="en-US" sz="3110" b="1">
              <a:solidFill>
                <a:schemeClr val="dk1"/>
              </a:solidFill>
              <a:latin typeface="微软雅黑" panose="020B0503020204020204" charset="-122"/>
              <a:ea typeface="微软雅黑" panose="020B0503020204020204" charset="-122"/>
            </a:endParaRPr>
          </a:p>
          <a:p>
            <a:pPr marL="0" indent="0">
              <a:buNone/>
            </a:pPr>
            <a:r>
              <a:rPr lang="en-US" altLang="zh-CN" sz="2800">
                <a:solidFill>
                  <a:schemeClr val="dk1"/>
                </a:solidFill>
              </a:rPr>
              <a:t>      </a:t>
            </a:r>
            <a:endParaRPr lang="en-US" altLang="zh-CN" sz="2800">
              <a:solidFill>
                <a:schemeClr val="dk1"/>
              </a:solidFill>
            </a:endParaRPr>
          </a:p>
        </p:txBody>
      </p:sp>
      <p:sp>
        <p:nvSpPr>
          <p:cNvPr id="4" name="文本框 3"/>
          <p:cNvSpPr txBox="1"/>
          <p:nvPr/>
        </p:nvSpPr>
        <p:spPr>
          <a:xfrm>
            <a:off x="1666240" y="1854835"/>
            <a:ext cx="9547860" cy="2469515"/>
          </a:xfrm>
          <a:prstGeom prst="rect">
            <a:avLst/>
          </a:prstGeom>
          <a:noFill/>
        </p:spPr>
        <p:txBody>
          <a:bodyPr wrap="square" rtlCol="0">
            <a:normAutofit/>
          </a:bodyPr>
          <a:p>
            <a:pPr indent="457200" algn="l" fontAlgn="auto">
              <a:lnSpc>
                <a:spcPct val="140000"/>
              </a:lnSpc>
            </a:pPr>
            <a:r>
              <a:rPr lang="zh-CN" altLang="en-US" sz="2400" b="1" dirty="0">
                <a:solidFill>
                  <a:schemeClr val="tx1"/>
                </a:solidFill>
                <a:latin typeface="微软雅黑" panose="020B0503020204020204" charset="-122"/>
                <a:ea typeface="微软雅黑" panose="020B0503020204020204" charset="-122"/>
                <a:cs typeface="宋体" panose="02010600030101010101" pitchFamily="2" charset="-122"/>
                <a:sym typeface="+mn-ea"/>
              </a:rPr>
              <a:t>计划</a:t>
            </a:r>
            <a:r>
              <a:rPr lang="zh-CN" altLang="en-US" sz="2400" dirty="0">
                <a:solidFill>
                  <a:schemeClr val="tx1"/>
                </a:solidFill>
                <a:latin typeface="微软雅黑" panose="020B0503020204020204" charset="-122"/>
                <a:ea typeface="微软雅黑" panose="020B0503020204020204" charset="-122"/>
                <a:cs typeface="宋体" panose="02010600030101010101" pitchFamily="2" charset="-122"/>
                <a:sym typeface="+mn-ea"/>
              </a:rPr>
              <a:t>是党政机关、社会团体、企事业单位和个人，为了实现某项目标或完成某项任务而预先拟定的关于目标、措施、步骤、要求等内容的事务文书。</a:t>
            </a:r>
            <a:endParaRPr lang="zh-CN" altLang="en-US" sz="240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29146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71855" y="2161540"/>
            <a:ext cx="10445750" cy="4537710"/>
          </a:xfrm>
          <a:prstGeom prst="rect">
            <a:avLst/>
          </a:prstGeom>
          <a:noFill/>
        </p:spPr>
        <p:txBody>
          <a:bodyPr wrap="square" rtlCol="0" anchor="ctr" anchorCtr="0">
            <a:noAutofit/>
          </a:bodyPr>
          <a:lstStyle/>
          <a:p>
            <a:pPr algn="just">
              <a:lnSpc>
                <a:spcPct val="130000"/>
              </a:lnSpc>
              <a:spcAft>
                <a:spcPts val="600"/>
              </a:spcAft>
            </a:pPr>
            <a:r>
              <a:rPr lang="zh-CN" altLang="en-US" sz="2400" b="1" noProof="0" dirty="0">
                <a:latin typeface="宋体" panose="02010600030101010101" pitchFamily="2" charset="-122"/>
                <a:ea typeface="宋体" panose="02010600030101010101" pitchFamily="2" charset="-122"/>
                <a:sym typeface="+mn-ea"/>
              </a:rPr>
              <a:t> </a:t>
            </a:r>
            <a:r>
              <a:rPr lang="en-US" altLang="zh-CN" sz="2400" b="1" noProof="0" dirty="0">
                <a:latin typeface="宋体" panose="02010600030101010101" pitchFamily="2" charset="-122"/>
                <a:ea typeface="宋体" panose="02010600030101010101" pitchFamily="2" charset="-122"/>
                <a:sym typeface="+mn-ea"/>
              </a:rPr>
              <a:t>   </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小任是某校学生会宣传部部长。一个学期就要过去了，小任需要在月底前向学生会提交本学期的述职报告，总结自己在本学期的工作。如果你是小任，你打算如何写述职报告？</a:t>
            </a:r>
            <a:endPar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just">
              <a:lnSpc>
                <a:spcPct val="130000"/>
              </a:lnSpc>
              <a:spcAft>
                <a:spcPts val="600"/>
              </a:spcAft>
            </a:pP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）学生每</a:t>
            </a:r>
            <a:r>
              <a:rPr lang="en-US" altLang="zh-CN"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4</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6</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人为一组，以小组为单位讨论如何写述职报告。</a:t>
            </a:r>
            <a:endPar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just">
              <a:lnSpc>
                <a:spcPct val="130000"/>
              </a:lnSpc>
              <a:spcAft>
                <a:spcPts val="600"/>
              </a:spcAft>
            </a:pP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2</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）各组成员根据讨论结果写一篇述职报告。</a:t>
            </a:r>
            <a:endPar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just">
              <a:lnSpc>
                <a:spcPct val="130000"/>
              </a:lnSpc>
              <a:spcAft>
                <a:spcPts val="600"/>
              </a:spcAft>
            </a:pP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en-US" altLang="zh-CN"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3</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）各组成员在小组内分享自己的述职报告。</a:t>
            </a:r>
            <a:endPar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marL="0" indent="0">
              <a:lnSpc>
                <a:spcPct val="130000"/>
              </a:lnSpc>
              <a:buNone/>
            </a:pPr>
            <a:r>
              <a:rPr lang="en-US" altLang="zh-CN" sz="2400" b="1" noProof="0" dirty="0">
                <a:latin typeface="微软雅黑" panose="020B0503020204020204" charset="-122"/>
                <a:ea typeface="微软雅黑" panose="020B0503020204020204" charset="-122"/>
                <a:cs typeface="微软雅黑" panose="020B0503020204020204" charset="-122"/>
                <a:sym typeface="+mn-ea"/>
              </a:rPr>
              <a:t>                                                   </a:t>
            </a:r>
            <a:r>
              <a:rPr lang="en-US" altLang="zh-CN" sz="2400" b="1" noProof="0" dirty="0">
                <a:latin typeface="宋体" panose="02010600030101010101" pitchFamily="2" charset="-122"/>
                <a:ea typeface="宋体" panose="02010600030101010101" pitchFamily="2" charset="-122"/>
                <a:sym typeface="+mn-ea"/>
              </a:rPr>
              <a:t>                </a:t>
            </a:r>
            <a:endParaRPr kumimoji="0" lang="zh-CN" altLang="en-US" sz="2400" b="1" kern="1200" cap="none" spc="0" normalizeH="0" baseline="0" noProof="0" dirty="0">
              <a:latin typeface="宋体" panose="02010600030101010101" pitchFamily="2" charset="-122"/>
              <a:ea typeface="宋体" panose="02010600030101010101" pitchFamily="2" charset="-122"/>
              <a:cs typeface="+mn-cs"/>
            </a:endParaRPr>
          </a:p>
          <a:p>
            <a:pPr indent="0" algn="just" fontAlgn="auto">
              <a:lnSpc>
                <a:spcPct val="13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686425" y="2240915"/>
            <a:ext cx="6505575" cy="349059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计划</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总结</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专题活动策划书</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述职报告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简报</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第六节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会议记录</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第七节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调查报告</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267325" y="4858385"/>
            <a:ext cx="5884545" cy="627380"/>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68199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简报</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dirty="0">
                <a:solidFill>
                  <a:schemeClr val="tx1"/>
                </a:solidFill>
                <a:ea typeface="微软雅黑" panose="020B0503020204020204" charset="-122"/>
                <a:sym typeface="+mn-lt"/>
              </a:rPr>
              <a:t>了解简报的概念、特点、种类与作用；掌握简报的文体结构及写作方法。</a:t>
            </a:r>
            <a:endParaRPr lang="en-US" altLang="zh-CN" dirty="0">
              <a:solidFill>
                <a:schemeClr val="tx1"/>
              </a:solidFill>
              <a:ea typeface="微软雅黑" panose="020B0503020204020204" charset="-122"/>
              <a:sym typeface="+mn-lt"/>
            </a:endParaRPr>
          </a:p>
          <a:p>
            <a:pPr marL="0" indent="0" algn="ctr">
              <a:lnSpc>
                <a:spcPct val="120000"/>
              </a:lnSpc>
              <a:spcBef>
                <a:spcPts val="0"/>
              </a:spcBef>
              <a:spcAft>
                <a:spcPts val="0"/>
              </a:spcAft>
              <a:buSzPct val="100000"/>
            </a:pPr>
            <a:endParaRPr lang="en-US" altLang="zh-CN" spc="150" dirty="0">
              <a:solidFill>
                <a:schemeClr val="tx1"/>
              </a:solidFill>
              <a:latin typeface="Arial" panose="020B0604020202020204" pitchFamily="34" charset="0"/>
              <a:ea typeface="微软雅黑" panose="020B0503020204020204" charset="-122"/>
              <a:sym typeface="+mn-lt"/>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dirty="0">
                <a:solidFill>
                  <a:schemeClr val="tx1"/>
                </a:solidFill>
                <a:ea typeface="微软雅黑" panose="020B0503020204020204" charset="-122"/>
                <a:sym typeface="+mn-lt"/>
              </a:rPr>
              <a:t>能熟练说出简报的文体结构，能制作出合格的简报。</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培养担当意识，增强处理行政事务的能力。</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第四节</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 简报</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pPr>
            <a:r>
              <a:rPr lang="zh-CN" altLang="en-US">
                <a:solidFill>
                  <a:schemeClr val="tx1"/>
                </a:solidFill>
                <a:latin typeface="微软雅黑" panose="020B0503020204020204" charset="-122"/>
                <a:ea typeface="微软雅黑" panose="020B0503020204020204" charset="-122"/>
                <a:sym typeface="+mn-ea"/>
              </a:rPr>
              <a:t>简报的文体结构</a:t>
            </a:r>
            <a:endParaRPr lang="zh-CN" altLang="en-US">
              <a:solidFill>
                <a:schemeClr val="tx1"/>
              </a:solidFill>
              <a:latin typeface="微软雅黑" panose="020B0503020204020204" charset="-122"/>
              <a:ea typeface="微软雅黑" panose="020B0503020204020204" charset="-122"/>
              <a:sym typeface="+mn-ea"/>
            </a:endParaRPr>
          </a:p>
          <a:p>
            <a:pPr indent="452755" algn="r">
              <a:lnSpc>
                <a:spcPct val="200000"/>
              </a:lnSpc>
              <a:spcBef>
                <a:spcPct val="0"/>
              </a:spcBef>
              <a:spcAft>
                <a:spcPct val="0"/>
              </a:spcAft>
            </a:pPr>
            <a:endParaRPr lang="zh-CN" altLang="en-US"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dirty="0">
                <a:ln>
                  <a:noFill/>
                  <a:prstDash val="sysDot"/>
                </a:ln>
                <a:solidFill>
                  <a:schemeClr val="tx1"/>
                </a:solidFill>
                <a:latin typeface="微软雅黑" panose="020B0503020204020204" charset="-122"/>
                <a:ea typeface="微软雅黑" panose="020B0503020204020204" charset="-122"/>
                <a:cs typeface="+mn-ea"/>
              </a:rPr>
              <a:t>简报的撰写</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1975" y="27427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一、简报的概念与特点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010285" y="2007235"/>
            <a:ext cx="10761980" cy="246824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简报是各行政机关之间用来下情上报、上情下达和互通情况、交流信息的简短内部小报。简报也叫</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动态</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信息</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情况反映</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内部参考</a:t>
            </a:r>
            <a:r>
              <a:rPr lang="en-US" altLang="zh-CN">
                <a:solidFill>
                  <a:schemeClr val="dk1"/>
                </a:solidFill>
                <a:latin typeface="微软雅黑" panose="020B0503020204020204" charset="-122"/>
                <a:ea typeface="微软雅黑" panose="020B0503020204020204" charset="-122"/>
                <a:cs typeface="微软雅黑" panose="020B0503020204020204" charset="-122"/>
              </a:rPr>
              <a:t>”</a:t>
            </a:r>
            <a:r>
              <a:rPr lang="zh-CN" altLang="en-US">
                <a:solidFill>
                  <a:schemeClr val="dk1"/>
                </a:solidFill>
                <a:latin typeface="微软雅黑" panose="020B0503020204020204" charset="-122"/>
                <a:ea typeface="微软雅黑" panose="020B0503020204020204" charset="-122"/>
                <a:cs typeface="微软雅黑" panose="020B0503020204020204" charset="-122"/>
              </a:rPr>
              <a:t>等。</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10302875" y="4716145"/>
            <a:ext cx="1287145" cy="1382395"/>
          </a:xfrm>
          <a:prstGeom prst="rect">
            <a:avLst/>
          </a:prstGeom>
        </p:spPr>
      </p:pic>
      <p:sp>
        <p:nvSpPr>
          <p:cNvPr id="3" name="文本框 2"/>
          <p:cNvSpPr txBox="1"/>
          <p:nvPr/>
        </p:nvSpPr>
        <p:spPr>
          <a:xfrm>
            <a:off x="1059815" y="1132205"/>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（一）简报的概念</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一、简报的概念与特点</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30" name="https://img8.file.cache.docer.com/storage/1733196371798414600/9cd9afc737f257d60bba4222b98b00dc.png" descr="堆叠的书籍"/>
          <p:cNvPicPr>
            <a:picLocks noChangeAspect="1"/>
          </p:cNvPicPr>
          <p:nvPr/>
        </p:nvPicPr>
        <p:blipFill>
          <a:blip r:embed="rId2"/>
          <a:stretch>
            <a:fillRect/>
          </a:stretch>
        </p:blipFill>
        <p:spPr>
          <a:xfrm>
            <a:off x="10302875" y="4716145"/>
            <a:ext cx="1287145" cy="1382395"/>
          </a:xfrm>
          <a:prstGeom prst="rect">
            <a:avLst/>
          </a:prstGeom>
        </p:spPr>
      </p:pic>
      <p:sp>
        <p:nvSpPr>
          <p:cNvPr id="3" name="文本框 2"/>
          <p:cNvSpPr txBox="1"/>
          <p:nvPr/>
        </p:nvSpPr>
        <p:spPr>
          <a:xfrm>
            <a:off x="1264285" y="1143000"/>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（二）简报的特点</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4" name="组合 23"/>
          <p:cNvGrpSpPr/>
          <p:nvPr/>
        </p:nvGrpSpPr>
        <p:grpSpPr>
          <a:xfrm>
            <a:off x="1673543" y="2379980"/>
            <a:ext cx="8919845" cy="1405255"/>
            <a:chOff x="1930" y="3748"/>
            <a:chExt cx="14047" cy="2213"/>
          </a:xfrm>
        </p:grpSpPr>
        <p:grpSp>
          <p:nvGrpSpPr>
            <p:cNvPr id="19" name="组合 18"/>
            <p:cNvGrpSpPr/>
            <p:nvPr/>
          </p:nvGrpSpPr>
          <p:grpSpPr>
            <a:xfrm>
              <a:off x="1930" y="3748"/>
              <a:ext cx="2474" cy="2092"/>
              <a:chOff x="3861" y="3868"/>
              <a:chExt cx="2474" cy="2092"/>
            </a:xfrm>
          </p:grpSpPr>
          <p:sp>
            <p:nvSpPr>
              <p:cNvPr id="5" name="文本框 4"/>
              <p:cNvSpPr txBox="1"/>
              <p:nvPr>
                <p:custDataLst>
                  <p:tags r:id="rId3"/>
                </p:custDataLst>
              </p:nvPr>
            </p:nvSpPr>
            <p:spPr>
              <a:xfrm>
                <a:off x="3861" y="5428"/>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微软雅黑" panose="020B0503020204020204" charset="-122"/>
                    <a:ea typeface="微软雅黑" panose="020B0503020204020204" charset="-122"/>
                  </a:rPr>
                  <a:t>快速性</a:t>
                </a:r>
                <a:endParaRPr lang="zh-CN" altLang="en-US" sz="2000" b="1" dirty="0">
                  <a:solidFill>
                    <a:schemeClr val="accent1"/>
                  </a:solidFill>
                  <a:latin typeface="微软雅黑" panose="020B0503020204020204" charset="-122"/>
                  <a:ea typeface="微软雅黑" panose="020B0503020204020204" charset="-122"/>
                </a:endParaRPr>
              </a:p>
            </p:txBody>
          </p:sp>
          <p:sp>
            <p:nvSpPr>
              <p:cNvPr id="22" name="椭圆 21"/>
              <p:cNvSpPr/>
              <p:nvPr>
                <p:custDataLst>
                  <p:tags r:id="rId4"/>
                </p:custDataLst>
              </p:nvPr>
            </p:nvSpPr>
            <p:spPr>
              <a:xfrm>
                <a:off x="4442"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0" name="图片 11" descr="343439383331313b343532303032373bbfcdbba7b5b5b0b8"/>
              <p:cNvPicPr>
                <a:picLocks noChangeAspect="1"/>
              </p:cNvPicPr>
              <p:nvPr>
                <p:custDataLst>
                  <p:tags r:id="rId5"/>
                </p:custDataLst>
              </p:nvPr>
            </p:nvPicPr>
            <p:blipFill>
              <a:blip r:embed="rId6"/>
              <a:stretch>
                <a:fillRect/>
              </a:stretch>
            </p:blipFill>
            <p:spPr>
              <a:xfrm>
                <a:off x="4754" y="4180"/>
                <a:ext cx="454" cy="454"/>
              </a:xfrm>
              <a:prstGeom prst="rect">
                <a:avLst/>
              </a:prstGeom>
            </p:spPr>
          </p:pic>
        </p:grpSp>
        <p:grpSp>
          <p:nvGrpSpPr>
            <p:cNvPr id="16" name="组合 15"/>
            <p:cNvGrpSpPr/>
            <p:nvPr/>
          </p:nvGrpSpPr>
          <p:grpSpPr>
            <a:xfrm>
              <a:off x="5547" y="3749"/>
              <a:ext cx="2474" cy="2091"/>
              <a:chOff x="8364" y="3868"/>
              <a:chExt cx="2474" cy="2091"/>
            </a:xfrm>
          </p:grpSpPr>
          <p:sp>
            <p:nvSpPr>
              <p:cNvPr id="4" name="文本框 3"/>
              <p:cNvSpPr txBox="1"/>
              <p:nvPr>
                <p:custDataLst>
                  <p:tags r:id="rId7"/>
                </p:custDataLst>
              </p:nvPr>
            </p:nvSpPr>
            <p:spPr>
              <a:xfrm>
                <a:off x="836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latin typeface="微软雅黑" panose="020B0503020204020204" charset="-122"/>
                    <a:ea typeface="微软雅黑" panose="020B0503020204020204" charset="-122"/>
                  </a:rPr>
                  <a:t>新颖性</a:t>
                </a:r>
                <a:endParaRPr lang="zh-CN" altLang="en-US" sz="2000" b="1" dirty="0">
                  <a:solidFill>
                    <a:schemeClr val="accent2"/>
                  </a:solidFill>
                  <a:latin typeface="微软雅黑" panose="020B0503020204020204" charset="-122"/>
                  <a:ea typeface="微软雅黑" panose="020B0503020204020204" charset="-122"/>
                </a:endParaRPr>
              </a:p>
            </p:txBody>
          </p:sp>
          <p:sp>
            <p:nvSpPr>
              <p:cNvPr id="35" name="椭圆 34"/>
              <p:cNvSpPr/>
              <p:nvPr>
                <p:custDataLst>
                  <p:tags r:id="rId8"/>
                </p:custDataLst>
              </p:nvPr>
            </p:nvSpPr>
            <p:spPr>
              <a:xfrm>
                <a:off x="9063" y="3868"/>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9"/>
                </p:custDataLst>
              </p:nvPr>
            </p:nvPicPr>
            <p:blipFill>
              <a:blip r:embed="rId10"/>
              <a:stretch>
                <a:fillRect/>
              </a:stretch>
            </p:blipFill>
            <p:spPr>
              <a:xfrm>
                <a:off x="9376" y="4182"/>
                <a:ext cx="451" cy="451"/>
              </a:xfrm>
              <a:prstGeom prst="rect">
                <a:avLst/>
              </a:prstGeom>
            </p:spPr>
          </p:pic>
        </p:grpSp>
        <p:grpSp>
          <p:nvGrpSpPr>
            <p:cNvPr id="17" name="组合 16"/>
            <p:cNvGrpSpPr/>
            <p:nvPr/>
          </p:nvGrpSpPr>
          <p:grpSpPr>
            <a:xfrm>
              <a:off x="9486" y="3870"/>
              <a:ext cx="2474" cy="2091"/>
              <a:chOff x="12984" y="3868"/>
              <a:chExt cx="2474" cy="2091"/>
            </a:xfrm>
          </p:grpSpPr>
          <p:sp>
            <p:nvSpPr>
              <p:cNvPr id="37" name="文本框 36"/>
              <p:cNvSpPr txBox="1"/>
              <p:nvPr>
                <p:custDataLst>
                  <p:tags r:id="rId11"/>
                </p:custDataLst>
              </p:nvPr>
            </p:nvSpPr>
            <p:spPr>
              <a:xfrm>
                <a:off x="1298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微软雅黑" panose="020B0503020204020204" charset="-122"/>
                    <a:ea typeface="微软雅黑" panose="020B0503020204020204" charset="-122"/>
                  </a:rPr>
                  <a:t>简短性</a:t>
                </a:r>
                <a:endParaRPr lang="zh-CN" altLang="en-US" sz="2000" b="1" dirty="0">
                  <a:solidFill>
                    <a:schemeClr val="accent1"/>
                  </a:solidFill>
                  <a:latin typeface="微软雅黑" panose="020B0503020204020204" charset="-122"/>
                  <a:ea typeface="微软雅黑" panose="020B0503020204020204" charset="-122"/>
                </a:endParaRPr>
              </a:p>
            </p:txBody>
          </p:sp>
          <p:sp>
            <p:nvSpPr>
              <p:cNvPr id="40" name="椭圆 39"/>
              <p:cNvSpPr/>
              <p:nvPr>
                <p:custDataLst>
                  <p:tags r:id="rId12"/>
                </p:custDataLst>
              </p:nvPr>
            </p:nvSpPr>
            <p:spPr>
              <a:xfrm>
                <a:off x="13683"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1" name="图片 16" descr="343439383331313b343532303033323bd3a6d3c3b9dcc0ed"/>
              <p:cNvPicPr>
                <a:picLocks noChangeAspect="1"/>
              </p:cNvPicPr>
              <p:nvPr>
                <p:custDataLst>
                  <p:tags r:id="rId13"/>
                </p:custDataLst>
              </p:nvPr>
            </p:nvPicPr>
            <p:blipFill>
              <a:blip r:embed="rId14"/>
              <a:stretch>
                <a:fillRect/>
              </a:stretch>
            </p:blipFill>
            <p:spPr>
              <a:xfrm>
                <a:off x="13997" y="4182"/>
                <a:ext cx="450" cy="450"/>
              </a:xfrm>
              <a:prstGeom prst="rect">
                <a:avLst/>
              </a:prstGeom>
            </p:spPr>
          </p:pic>
        </p:grpSp>
        <p:grpSp>
          <p:nvGrpSpPr>
            <p:cNvPr id="23" name="组合 22"/>
            <p:cNvGrpSpPr/>
            <p:nvPr/>
          </p:nvGrpSpPr>
          <p:grpSpPr>
            <a:xfrm>
              <a:off x="13503" y="3869"/>
              <a:ext cx="2474" cy="2091"/>
              <a:chOff x="12021" y="4184"/>
              <a:chExt cx="2474" cy="2091"/>
            </a:xfrm>
          </p:grpSpPr>
          <p:sp>
            <p:nvSpPr>
              <p:cNvPr id="10" name="文本框 9"/>
              <p:cNvSpPr txBox="1"/>
              <p:nvPr>
                <p:custDataLst>
                  <p:tags r:id="rId15"/>
                </p:custDataLst>
              </p:nvPr>
            </p:nvSpPr>
            <p:spPr>
              <a:xfrm>
                <a:off x="12021" y="5743"/>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latin typeface="微软雅黑" panose="020B0503020204020204" charset="-122"/>
                    <a:ea typeface="微软雅黑" panose="020B0503020204020204" charset="-122"/>
                  </a:rPr>
                  <a:t>保密性</a:t>
                </a:r>
                <a:endParaRPr lang="zh-CN" altLang="en-US" sz="2000" b="1" dirty="0">
                  <a:solidFill>
                    <a:schemeClr val="accent2"/>
                  </a:solidFill>
                  <a:latin typeface="微软雅黑" panose="020B0503020204020204" charset="-122"/>
                  <a:ea typeface="微软雅黑" panose="020B0503020204020204" charset="-122"/>
                </a:endParaRPr>
              </a:p>
            </p:txBody>
          </p:sp>
          <p:sp>
            <p:nvSpPr>
              <p:cNvPr id="11" name="椭圆 10"/>
              <p:cNvSpPr/>
              <p:nvPr>
                <p:custDataLst>
                  <p:tags r:id="rId16"/>
                </p:custDataLst>
              </p:nvPr>
            </p:nvSpPr>
            <p:spPr>
              <a:xfrm>
                <a:off x="12720" y="4184"/>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4" name="图片 15" descr="343439383331313b343532303033313bd3a6d3c3c9ccb3c7"/>
              <p:cNvPicPr>
                <a:picLocks noChangeAspect="1"/>
              </p:cNvPicPr>
              <p:nvPr>
                <p:custDataLst>
                  <p:tags r:id="rId17"/>
                </p:custDataLst>
              </p:nvPr>
            </p:nvPicPr>
            <p:blipFill>
              <a:blip r:embed="rId10"/>
              <a:stretch>
                <a:fillRect/>
              </a:stretch>
            </p:blipFill>
            <p:spPr>
              <a:xfrm>
                <a:off x="13033" y="4498"/>
                <a:ext cx="451" cy="451"/>
              </a:xfrm>
              <a:prstGeom prst="rect">
                <a:avLst/>
              </a:prstGeom>
            </p:spPr>
          </p:pic>
        </p:grpSp>
      </p:grpSp>
      <p:sp>
        <p:nvSpPr>
          <p:cNvPr id="6" name="文本框 5"/>
          <p:cNvSpPr txBox="1"/>
          <p:nvPr/>
        </p:nvSpPr>
        <p:spPr>
          <a:xfrm>
            <a:off x="695325" y="3888740"/>
            <a:ext cx="9257030" cy="2336165"/>
          </a:xfrm>
          <a:prstGeom prst="rect">
            <a:avLst/>
          </a:prstGeom>
          <a:noFill/>
        </p:spPr>
        <p:txBody>
          <a:bodyPr wrap="square" rtlCol="0"/>
          <a:p>
            <a:pPr indent="457200" algn="l" fontAlgn="auto">
              <a:lnSpc>
                <a:spcPct val="140000"/>
              </a:lnSpc>
            </a:pPr>
            <a:r>
              <a:rPr lang="zh-CN" altLang="en-US" sz="2000" kern="100" dirty="0">
                <a:effectLst/>
                <a:latin typeface="微软雅黑" panose="020B0503020204020204" charset="-122"/>
                <a:ea typeface="微软雅黑" panose="020B0503020204020204" charset="-122"/>
                <a:cs typeface="微软雅黑" panose="020B0503020204020204" charset="-122"/>
              </a:rPr>
              <a:t>简报常用于向上级机关反映和报告情况，</a:t>
            </a:r>
            <a:r>
              <a:rPr lang="en-US" altLang="zh-CN" sz="2000" kern="100" dirty="0">
                <a:effectLst/>
                <a:latin typeface="微软雅黑" panose="020B0503020204020204" charset="-122"/>
                <a:ea typeface="微软雅黑" panose="020B0503020204020204" charset="-122"/>
                <a:cs typeface="微软雅黑" panose="020B0503020204020204" charset="-122"/>
              </a:rPr>
              <a:t> </a:t>
            </a:r>
            <a:r>
              <a:rPr lang="zh-CN" altLang="en-US" sz="2000" kern="100" dirty="0">
                <a:effectLst/>
                <a:latin typeface="微软雅黑" panose="020B0503020204020204" charset="-122"/>
                <a:ea typeface="微软雅黑" panose="020B0503020204020204" charset="-122"/>
                <a:cs typeface="微软雅黑" panose="020B0503020204020204" charset="-122"/>
              </a:rPr>
              <a:t>机关、企事业单位、社会团体迅速向下级机关推广经验、指导工作，同级机关相互沟通</a:t>
            </a:r>
            <a:r>
              <a:rPr lang="en-US" altLang="zh-CN" sz="2000" kern="100" dirty="0">
                <a:effectLst/>
                <a:latin typeface="微软雅黑" panose="020B0503020204020204" charset="-122"/>
                <a:ea typeface="微软雅黑" panose="020B0503020204020204" charset="-122"/>
                <a:cs typeface="微软雅黑" panose="020B0503020204020204" charset="-122"/>
              </a:rPr>
              <a:t> </a:t>
            </a:r>
            <a:r>
              <a:rPr lang="zh-CN" altLang="en-US" sz="2000" kern="100" dirty="0">
                <a:effectLst/>
                <a:latin typeface="微软雅黑" panose="020B0503020204020204" charset="-122"/>
                <a:ea typeface="微软雅黑" panose="020B0503020204020204" charset="-122"/>
                <a:cs typeface="微软雅黑" panose="020B0503020204020204" charset="-122"/>
              </a:rPr>
              <a:t>和交流情况，也常作为机关内部的刊物，或会议期间的临时不定期刊物发行于内部。</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indent="457200" algn="l" fontAlgn="auto">
              <a:lnSpc>
                <a:spcPct val="140000"/>
              </a:lnSpc>
            </a:pPr>
            <a:r>
              <a:rPr lang="zh-CN" altLang="en-US" sz="2000" kern="100" dirty="0">
                <a:effectLst/>
                <a:latin typeface="微软雅黑" panose="020B0503020204020204" charset="-122"/>
                <a:ea typeface="微软雅黑" panose="020B0503020204020204" charset="-122"/>
                <a:cs typeface="微软雅黑" panose="020B0503020204020204" charset="-122"/>
              </a:rPr>
              <a:t>大部分简报需连续分期印发，具有连续性，且有强烈的时间性。</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09600" y="14537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二、简报的种类与作用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简报</a:t>
            </a:r>
            <a:r>
              <a:rPr lang="zh-CN" sz="2800" b="1">
                <a:solidFill>
                  <a:schemeClr val="dk1"/>
                </a:solidFill>
                <a:latin typeface="微软雅黑" panose="020B0503020204020204" charset="-122"/>
                <a:ea typeface="微软雅黑" panose="020B0503020204020204" charset="-122"/>
                <a:cs typeface="微软雅黑" panose="020B0503020204020204" charset="-122"/>
              </a:rPr>
              <a:t>的种类</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35" name="组合 34"/>
          <p:cNvGrpSpPr/>
          <p:nvPr/>
        </p:nvGrpSpPr>
        <p:grpSpPr>
          <a:xfrm>
            <a:off x="1096010" y="2318385"/>
            <a:ext cx="9711690" cy="3477199"/>
            <a:chOff x="2057" y="3068"/>
            <a:chExt cx="12460" cy="6059"/>
          </a:xfrm>
        </p:grpSpPr>
        <p:sp>
          <p:nvSpPr>
            <p:cNvPr id="4" name="矩形: 圆角 2"/>
            <p:cNvSpPr/>
            <p:nvPr>
              <p:custDataLst>
                <p:tags r:id="rId2"/>
              </p:custDataLst>
            </p:nvPr>
          </p:nvSpPr>
          <p:spPr>
            <a:xfrm>
              <a:off x="2057" y="3578"/>
              <a:ext cx="2728" cy="554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nSpc>
                  <a:spcPct val="140000"/>
                </a:lnSpc>
              </a:pPr>
              <a:r>
                <a:rPr lang="zh-CN" altLang="en-US" sz="1800" spc="130">
                  <a:solidFill>
                    <a:schemeClr val="tx1"/>
                  </a:solidFill>
                  <a:latin typeface="微软雅黑" panose="020B0503020204020204" charset="-122"/>
                  <a:ea typeface="微软雅黑" panose="020B0503020204020204" charset="-122"/>
                </a:rPr>
                <a:t>反映工作中的动态和一般工作进展情况。</a:t>
              </a:r>
              <a:endParaRPr lang="zh-CN" altLang="en-US" sz="1800" spc="130">
                <a:solidFill>
                  <a:schemeClr val="tx1"/>
                </a:solidFill>
                <a:latin typeface="微软雅黑" panose="020B0503020204020204" charset="-122"/>
                <a:ea typeface="微软雅黑" panose="020B0503020204020204" charset="-122"/>
              </a:endParaRPr>
            </a:p>
          </p:txBody>
        </p:sp>
        <p:sp>
          <p:nvSpPr>
            <p:cNvPr id="60" name="圆角矩形 59"/>
            <p:cNvSpPr/>
            <p:nvPr>
              <p:custDataLst>
                <p:tags r:id="rId3"/>
              </p:custDataLst>
            </p:nvPr>
          </p:nvSpPr>
          <p:spPr>
            <a:xfrm>
              <a:off x="2281" y="3068"/>
              <a:ext cx="689" cy="79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1" name="矩形 10"/>
            <p:cNvSpPr/>
            <p:nvPr>
              <p:custDataLst>
                <p:tags r:id="rId4"/>
              </p:custDataLst>
            </p:nvPr>
          </p:nvSpPr>
          <p:spPr>
            <a:xfrm>
              <a:off x="2283" y="4068"/>
              <a:ext cx="2283" cy="53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工作情况简报</a:t>
              </a:r>
              <a:endParaRPr lang="zh-CN" altLang="en-US" sz="2200" b="1">
                <a:solidFill>
                  <a:schemeClr val="accent1"/>
                </a:solidFill>
                <a:latin typeface="+mn-ea"/>
                <a:cs typeface="+mn-ea"/>
              </a:endParaRPr>
            </a:p>
          </p:txBody>
        </p:sp>
        <p:sp>
          <p:nvSpPr>
            <p:cNvPr id="5" name="矩形: 圆角 2"/>
            <p:cNvSpPr/>
            <p:nvPr>
              <p:custDataLst>
                <p:tags r:id="rId5"/>
              </p:custDataLst>
            </p:nvPr>
          </p:nvSpPr>
          <p:spPr>
            <a:xfrm>
              <a:off x="5253" y="3578"/>
              <a:ext cx="2728" cy="554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6"/>
              </p:custDataLst>
            </p:nvPr>
          </p:nvSpPr>
          <p:spPr>
            <a:xfrm>
              <a:off x="5477" y="5225"/>
              <a:ext cx="2282" cy="1877"/>
            </a:xfrm>
            <a:prstGeom prst="rect">
              <a:avLst/>
            </a:prstGeom>
            <a:noFill/>
          </p:spPr>
          <p:txBody>
            <a:bodyPr wrap="square" lIns="0" tIns="0" rIns="0" bIns="0" rtlCol="0" anchor="t" anchorCtr="0">
              <a:noAutofit/>
            </a:bodyPr>
            <a:p>
              <a:pPr marR="0" lvl="0" algn="just" defTabSz="914400" rtl="0" eaLnBrk="1" latinLnBrk="0" hangingPunct="1">
                <a:lnSpc>
                  <a:spcPct val="150000"/>
                </a:lnSpc>
                <a:spcBef>
                  <a:spcPts val="0"/>
                </a:spcBef>
                <a:buClrTx/>
                <a:buSzTx/>
                <a:buFontTx/>
                <a:buNone/>
              </a:pPr>
              <a:r>
                <a:rPr lang="zh-CN" altLang="en-US" sz="1800" spc="130">
                  <a:latin typeface="微软雅黑" panose="020B0503020204020204" charset="-122"/>
                  <a:ea typeface="微软雅黑" panose="020B0503020204020204" charset="-122"/>
                  <a:sym typeface="+mn-ea"/>
                </a:rPr>
                <a:t>专门用来简介一些工作经验。</a:t>
              </a:r>
              <a:endParaRPr lang="zh-CN" altLang="en-US" sz="1800" spc="130">
                <a:latin typeface="微软雅黑" panose="020B0503020204020204" charset="-122"/>
                <a:ea typeface="微软雅黑" panose="020B0503020204020204" charset="-122"/>
              </a:endParaRPr>
            </a:p>
          </p:txBody>
        </p:sp>
        <p:sp>
          <p:nvSpPr>
            <p:cNvPr id="40" name="圆角矩形 39"/>
            <p:cNvSpPr/>
            <p:nvPr>
              <p:custDataLst>
                <p:tags r:id="rId7"/>
              </p:custDataLst>
            </p:nvPr>
          </p:nvSpPr>
          <p:spPr>
            <a:xfrm>
              <a:off x="5477" y="3068"/>
              <a:ext cx="710" cy="79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8" name="矩形 7"/>
            <p:cNvSpPr/>
            <p:nvPr>
              <p:custDataLst>
                <p:tags r:id="rId8"/>
              </p:custDataLst>
            </p:nvPr>
          </p:nvSpPr>
          <p:spPr>
            <a:xfrm>
              <a:off x="5481" y="4082"/>
              <a:ext cx="2283" cy="518"/>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经验交流简报</a:t>
              </a:r>
              <a:endParaRPr lang="zh-CN" altLang="en-US" sz="2200" b="1">
                <a:solidFill>
                  <a:schemeClr val="accent2"/>
                </a:solidFill>
                <a:latin typeface="+mn-ea"/>
                <a:cs typeface="+mn-ea"/>
              </a:endParaRPr>
            </a:p>
          </p:txBody>
        </p:sp>
        <p:sp>
          <p:nvSpPr>
            <p:cNvPr id="63" name="矩形: 圆角 2"/>
            <p:cNvSpPr/>
            <p:nvPr>
              <p:custDataLst>
                <p:tags r:id="rId9"/>
              </p:custDataLst>
            </p:nvPr>
          </p:nvSpPr>
          <p:spPr>
            <a:xfrm>
              <a:off x="8449" y="3578"/>
              <a:ext cx="2728" cy="554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9" name="矩形 8"/>
            <p:cNvSpPr/>
            <p:nvPr>
              <p:custDataLst>
                <p:tags r:id="rId10"/>
              </p:custDataLst>
            </p:nvPr>
          </p:nvSpPr>
          <p:spPr>
            <a:xfrm>
              <a:off x="8673" y="5345"/>
              <a:ext cx="2282" cy="2774"/>
            </a:xfrm>
            <a:prstGeom prst="rect">
              <a:avLst/>
            </a:prstGeom>
            <a:noFill/>
          </p:spPr>
          <p:txBody>
            <a:bodyPr wrap="square" lIns="0" tIns="0" rIns="0" bIns="0" rtlCol="0" anchor="t" anchorCtr="0">
              <a:noAutofit/>
            </a:bodyPr>
            <a:p>
              <a:pPr marR="0" lvl="0" algn="just" defTabSz="914400" rtl="0" eaLnBrk="1" latinLnBrk="0" hangingPunct="1">
                <a:lnSpc>
                  <a:spcPct val="150000"/>
                </a:lnSpc>
                <a:spcBef>
                  <a:spcPts val="0"/>
                </a:spcBef>
                <a:buClrTx/>
                <a:buSzTx/>
                <a:buFontTx/>
                <a:buNone/>
              </a:pPr>
              <a:r>
                <a:rPr lang="zh-CN" altLang="en-US" sz="1800" spc="130">
                  <a:latin typeface="微软雅黑" panose="020B0503020204020204" charset="-122"/>
                  <a:ea typeface="微软雅黑" panose="020B0503020204020204" charset="-122"/>
                </a:rPr>
                <a:t>在某一会议召开期间，为交流代表观点、反映会议动态而缩写的简报。</a:t>
              </a:r>
              <a:endParaRPr lang="zh-CN" altLang="en-US" sz="1800" spc="130">
                <a:latin typeface="微软雅黑" panose="020B0503020204020204" charset="-122"/>
                <a:ea typeface="微软雅黑" panose="020B0503020204020204" charset="-122"/>
              </a:endParaRPr>
            </a:p>
          </p:txBody>
        </p:sp>
        <p:sp>
          <p:nvSpPr>
            <p:cNvPr id="65" name="圆角矩形 64"/>
            <p:cNvSpPr/>
            <p:nvPr>
              <p:custDataLst>
                <p:tags r:id="rId11"/>
              </p:custDataLst>
            </p:nvPr>
          </p:nvSpPr>
          <p:spPr>
            <a:xfrm>
              <a:off x="8673" y="3068"/>
              <a:ext cx="641" cy="79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10" name="直接连接符 9"/>
            <p:cNvCxnSpPr/>
            <p:nvPr>
              <p:custDataLst>
                <p:tags r:id="rId12"/>
              </p:custDataLst>
            </p:nvPr>
          </p:nvCxnSpPr>
          <p:spPr>
            <a:xfrm flipV="1">
              <a:off x="2213" y="4792"/>
              <a:ext cx="240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13"/>
              </p:custDataLst>
            </p:nvPr>
          </p:nvCxnSpPr>
          <p:spPr>
            <a:xfrm>
              <a:off x="5410" y="4792"/>
              <a:ext cx="240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14"/>
              </p:custDataLst>
            </p:nvPr>
          </p:nvCxnSpPr>
          <p:spPr>
            <a:xfrm flipV="1">
              <a:off x="8606" y="4792"/>
              <a:ext cx="240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20" name="矩形 19"/>
            <p:cNvSpPr/>
            <p:nvPr>
              <p:custDataLst>
                <p:tags r:id="rId15"/>
              </p:custDataLst>
            </p:nvPr>
          </p:nvSpPr>
          <p:spPr>
            <a:xfrm>
              <a:off x="8673" y="4088"/>
              <a:ext cx="2283" cy="518"/>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会议简报</a:t>
              </a:r>
              <a:endParaRPr lang="zh-CN" altLang="en-US" sz="2200" b="1" dirty="0">
                <a:solidFill>
                  <a:schemeClr val="accent1"/>
                </a:solidFill>
                <a:latin typeface="+mn-ea"/>
                <a:cs typeface="+mn-ea"/>
              </a:endParaRPr>
            </a:p>
          </p:txBody>
        </p:sp>
        <p:sp>
          <p:nvSpPr>
            <p:cNvPr id="22" name="矩形: 圆角 2"/>
            <p:cNvSpPr/>
            <p:nvPr>
              <p:custDataLst>
                <p:tags r:id="rId16"/>
              </p:custDataLst>
            </p:nvPr>
          </p:nvSpPr>
          <p:spPr>
            <a:xfrm>
              <a:off x="11789" y="3602"/>
              <a:ext cx="2728" cy="552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3" name="矩形 22"/>
            <p:cNvSpPr/>
            <p:nvPr>
              <p:custDataLst>
                <p:tags r:id="rId17"/>
              </p:custDataLst>
            </p:nvPr>
          </p:nvSpPr>
          <p:spPr>
            <a:xfrm>
              <a:off x="12013" y="5339"/>
              <a:ext cx="2282" cy="3047"/>
            </a:xfrm>
            <a:prstGeom prst="rect">
              <a:avLst/>
            </a:prstGeom>
            <a:noFill/>
          </p:spPr>
          <p:txBody>
            <a:bodyPr wrap="square" lIns="0" tIns="0" rIns="0" bIns="0" rtlCol="0" anchor="t" anchorCtr="0">
              <a:noAutofit/>
            </a:bodyPr>
            <a:p>
              <a:pPr marR="0" lvl="0" algn="just" defTabSz="914400" rtl="0" eaLnBrk="1" latinLnBrk="0" hangingPunct="1">
                <a:lnSpc>
                  <a:spcPct val="150000"/>
                </a:lnSpc>
                <a:spcBef>
                  <a:spcPts val="0"/>
                </a:spcBef>
                <a:buClrTx/>
                <a:buSzTx/>
                <a:buFontTx/>
                <a:buNone/>
              </a:pPr>
              <a:r>
                <a:rPr lang="zh-CN" altLang="en-US" spc="130">
                  <a:latin typeface="微软雅黑" panose="020B0503020204020204" charset="-122"/>
                  <a:ea typeface="微软雅黑" panose="020B0503020204020204" charset="-122"/>
                  <a:sym typeface="+mn-ea"/>
                </a:rPr>
                <a:t>在某一时期，为配合某项重要工作而专门编写。</a:t>
              </a:r>
              <a:endParaRPr lang="zh-CN" altLang="en-US" sz="1800" spc="130">
                <a:latin typeface="微软雅黑" panose="020B0503020204020204" charset="-122"/>
                <a:ea typeface="微软雅黑" panose="020B0503020204020204" charset="-122"/>
                <a:sym typeface="+mn-ea"/>
              </a:endParaRPr>
            </a:p>
          </p:txBody>
        </p:sp>
        <p:sp>
          <p:nvSpPr>
            <p:cNvPr id="24" name="圆角矩形 23"/>
            <p:cNvSpPr/>
            <p:nvPr>
              <p:custDataLst>
                <p:tags r:id="rId18"/>
              </p:custDataLst>
            </p:nvPr>
          </p:nvSpPr>
          <p:spPr>
            <a:xfrm>
              <a:off x="12013" y="3092"/>
              <a:ext cx="710" cy="79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04</a:t>
              </a:r>
              <a:endParaRPr lang="en-US" altLang="zh-CN" sz="2000" b="1" dirty="0">
                <a:solidFill>
                  <a:schemeClr val="lt1"/>
                </a:solidFill>
                <a:latin typeface="+mn-ea"/>
                <a:cs typeface="+mn-ea"/>
                <a:sym typeface="+mn-ea"/>
              </a:endParaRPr>
            </a:p>
          </p:txBody>
        </p:sp>
        <p:sp>
          <p:nvSpPr>
            <p:cNvPr id="25" name="矩形 24"/>
            <p:cNvSpPr/>
            <p:nvPr>
              <p:custDataLst>
                <p:tags r:id="rId19"/>
              </p:custDataLst>
            </p:nvPr>
          </p:nvSpPr>
          <p:spPr>
            <a:xfrm>
              <a:off x="12017" y="4106"/>
              <a:ext cx="2283" cy="518"/>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专题简报</a:t>
              </a:r>
              <a:endParaRPr lang="zh-CN" altLang="en-US" sz="2200" b="1">
                <a:solidFill>
                  <a:schemeClr val="accent2"/>
                </a:solidFill>
                <a:latin typeface="+mn-ea"/>
                <a:cs typeface="+mn-ea"/>
              </a:endParaRPr>
            </a:p>
          </p:txBody>
        </p:sp>
        <p:cxnSp>
          <p:nvCxnSpPr>
            <p:cNvPr id="32" name="直接连接符 31"/>
            <p:cNvCxnSpPr/>
            <p:nvPr>
              <p:custDataLst>
                <p:tags r:id="rId20"/>
              </p:custDataLst>
            </p:nvPr>
          </p:nvCxnSpPr>
          <p:spPr>
            <a:xfrm>
              <a:off x="11946" y="4816"/>
              <a:ext cx="240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grpSp>
    </p:spTree>
    <p:custDataLst>
      <p:tags r:id="rId2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94055" y="13330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二、简报的种类与作用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简</a:t>
            </a:r>
            <a:r>
              <a:rPr lang="zh-CN" sz="2800" b="1">
                <a:solidFill>
                  <a:schemeClr val="dk1"/>
                </a:solidFill>
                <a:latin typeface="微软雅黑" panose="020B0503020204020204" charset="-122"/>
                <a:ea typeface="微软雅黑" panose="020B0503020204020204" charset="-122"/>
                <a:cs typeface="微软雅黑" panose="020B0503020204020204" charset="-122"/>
              </a:rPr>
              <a:t>报的作用</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1640840" y="2262505"/>
            <a:ext cx="8004810" cy="4019550"/>
            <a:chOff x="1096" y="2688"/>
            <a:chExt cx="12526" cy="7205"/>
          </a:xfrm>
        </p:grpSpPr>
        <p:sp>
          <p:nvSpPr>
            <p:cNvPr id="31" name="对角圆角矩形 30"/>
            <p:cNvSpPr/>
            <p:nvPr>
              <p:custDataLst>
                <p:tags r:id="rId2"/>
              </p:custDataLst>
            </p:nvPr>
          </p:nvSpPr>
          <p:spPr>
            <a:xfrm>
              <a:off x="1096" y="3231"/>
              <a:ext cx="3906" cy="6661"/>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8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在行政机关内部，下级向上级反映日常的工作情况和所</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辖范围内出现的一些值得注意的动向。</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2" name="正文"/>
            <p:cNvSpPr txBox="1"/>
            <p:nvPr>
              <p:custDataLst>
                <p:tags r:id="rId3"/>
              </p:custDataLst>
            </p:nvPr>
          </p:nvSpPr>
          <p:spPr>
            <a:xfrm>
              <a:off x="4021" y="8874"/>
              <a:ext cx="874" cy="93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01</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33" name="椭圆 32"/>
            <p:cNvSpPr/>
            <p:nvPr>
              <p:custDataLst>
                <p:tags r:id="rId4"/>
              </p:custDataLst>
            </p:nvPr>
          </p:nvSpPr>
          <p:spPr>
            <a:xfrm>
              <a:off x="2623" y="2689"/>
              <a:ext cx="851" cy="1072"/>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4" name="椭圆 33"/>
            <p:cNvSpPr/>
            <p:nvPr>
              <p:custDataLst>
                <p:tags r:id="rId5"/>
              </p:custDataLst>
            </p:nvPr>
          </p:nvSpPr>
          <p:spPr>
            <a:xfrm>
              <a:off x="2741" y="2837"/>
              <a:ext cx="617" cy="777"/>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5" name="图片 34" descr="333438303937363b333438313039323bcfeec4bfbcc6bbae"/>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924" y="3067"/>
              <a:ext cx="250" cy="316"/>
            </a:xfrm>
            <a:prstGeom prst="rect">
              <a:avLst/>
            </a:prstGeom>
          </p:spPr>
        </p:pic>
        <p:sp>
          <p:nvSpPr>
            <p:cNvPr id="37" name="对角圆角矩形 36"/>
            <p:cNvSpPr/>
            <p:nvPr>
              <p:custDataLst>
                <p:tags r:id="rId9"/>
              </p:custDataLst>
            </p:nvPr>
          </p:nvSpPr>
          <p:spPr>
            <a:xfrm>
              <a:off x="5406" y="3231"/>
              <a:ext cx="3906" cy="6661"/>
            </a:xfrm>
            <a:prstGeom prst="round2DiagRect">
              <a:avLst>
                <a:gd name="adj1" fmla="val 12858"/>
                <a:gd name="adj2" fmla="val 0"/>
              </a:avLst>
            </a:prstGeom>
            <a:gradFill>
              <a:gsLst>
                <a:gs pos="0">
                  <a:srgbClr val="FFFFFF">
                    <a:alpha val="5000"/>
                  </a:srgbClr>
                </a:gs>
                <a:gs pos="100000">
                  <a:schemeClr val="accent2">
                    <a:alpha val="25000"/>
                  </a:schemeClr>
                </a:gs>
              </a:gsLst>
              <a:lin ang="5400000" scaled="0"/>
            </a:gradFill>
            <a:ln>
              <a:solidFill>
                <a:schemeClr val="accent2">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上级用来向下属单位传达某些领导意图或带</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指导性、倾向性的意见，沟通所属单位之间的情况。</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8" name="正文"/>
            <p:cNvSpPr txBox="1"/>
            <p:nvPr>
              <p:custDataLst>
                <p:tags r:id="rId10"/>
              </p:custDataLst>
            </p:nvPr>
          </p:nvSpPr>
          <p:spPr>
            <a:xfrm>
              <a:off x="8331" y="8874"/>
              <a:ext cx="874" cy="93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rPr>
                <a:t>02</a:t>
              </a:r>
              <a:endPar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endParaRPr>
            </a:p>
          </p:txBody>
        </p:sp>
        <p:sp>
          <p:nvSpPr>
            <p:cNvPr id="39" name="椭圆 38"/>
            <p:cNvSpPr/>
            <p:nvPr>
              <p:custDataLst>
                <p:tags r:id="rId11"/>
              </p:custDataLst>
            </p:nvPr>
          </p:nvSpPr>
          <p:spPr>
            <a:xfrm>
              <a:off x="6933" y="2689"/>
              <a:ext cx="851" cy="1072"/>
            </a:xfrm>
            <a:prstGeom prst="ellipse">
              <a:avLst/>
            </a:prstGeom>
            <a:solidFill>
              <a:schemeClr val="accent2">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1" name="椭圆 40"/>
            <p:cNvSpPr/>
            <p:nvPr>
              <p:custDataLst>
                <p:tags r:id="rId12"/>
              </p:custDataLst>
            </p:nvPr>
          </p:nvSpPr>
          <p:spPr>
            <a:xfrm>
              <a:off x="7051" y="2837"/>
              <a:ext cx="617" cy="777"/>
            </a:xfrm>
            <a:prstGeom prst="ellipse">
              <a:avLst/>
            </a:prstGeom>
            <a:gradFill>
              <a:gsLst>
                <a:gs pos="0">
                  <a:schemeClr val="accent2">
                    <a:lumMod val="60000"/>
                    <a:lumOff val="40000"/>
                    <a:alpha val="100000"/>
                  </a:schemeClr>
                </a:gs>
                <a:gs pos="100000">
                  <a:schemeClr val="accent2">
                    <a:alpha val="100000"/>
                  </a:schemeClr>
                </a:gs>
              </a:gsLst>
              <a:lin ang="2700000" scaled="0"/>
            </a:gradFill>
            <a:ln>
              <a:noFill/>
            </a:ln>
            <a:effectLst>
              <a:outerShdw blurRad="1397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2" name="图片 41" descr="333438303937363b333438313038303bd7e9d6afbcdcb9b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219" y="3048"/>
              <a:ext cx="281" cy="354"/>
            </a:xfrm>
            <a:prstGeom prst="rect">
              <a:avLst/>
            </a:prstGeom>
          </p:spPr>
        </p:pic>
        <p:sp>
          <p:nvSpPr>
            <p:cNvPr id="43" name="对角圆角矩形 42"/>
            <p:cNvSpPr/>
            <p:nvPr>
              <p:custDataLst>
                <p:tags r:id="rId16"/>
              </p:custDataLst>
            </p:nvPr>
          </p:nvSpPr>
          <p:spPr>
            <a:xfrm>
              <a:off x="9716" y="3233"/>
              <a:ext cx="3906" cy="6661"/>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一些大型会议用来交流情况，</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并向上级领导机关反映会议的进程和结果。</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4" name="正文"/>
            <p:cNvSpPr txBox="1"/>
            <p:nvPr>
              <p:custDataLst>
                <p:tags r:id="rId17"/>
              </p:custDataLst>
            </p:nvPr>
          </p:nvSpPr>
          <p:spPr>
            <a:xfrm>
              <a:off x="12641" y="8876"/>
              <a:ext cx="874" cy="93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03</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45" name="椭圆 44"/>
            <p:cNvSpPr/>
            <p:nvPr>
              <p:custDataLst>
                <p:tags r:id="rId18"/>
              </p:custDataLst>
            </p:nvPr>
          </p:nvSpPr>
          <p:spPr>
            <a:xfrm>
              <a:off x="11243" y="2688"/>
              <a:ext cx="851" cy="1072"/>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椭圆 45"/>
            <p:cNvSpPr/>
            <p:nvPr>
              <p:custDataLst>
                <p:tags r:id="rId19"/>
              </p:custDataLst>
            </p:nvPr>
          </p:nvSpPr>
          <p:spPr>
            <a:xfrm>
              <a:off x="11361" y="2835"/>
              <a:ext cx="617" cy="777"/>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7" name="图片 46" descr="333438303937363b333438313037333bcad0b3a1bebad5f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529" y="3046"/>
              <a:ext cx="281" cy="354"/>
            </a:xfrm>
            <a:prstGeom prst="rect">
              <a:avLst/>
            </a:prstGeom>
          </p:spPr>
        </p:pic>
      </p:grpSp>
    </p:spTree>
    <p:custDataLst>
      <p:tags r:id="rId23"/>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781685" y="1381125"/>
            <a:ext cx="4481830" cy="4474210"/>
          </a:xfrm>
          <a:prstGeom prst="rect">
            <a:avLst/>
          </a:prstGeom>
          <a:noFill/>
        </p:spPr>
        <p:txBody>
          <a:bodyPr wrap="square" rtlCol="0"/>
          <a:p>
            <a:pPr indent="457200" algn="l" fontAlgn="auto">
              <a:lnSpc>
                <a:spcPct val="140000"/>
              </a:lnSpc>
            </a:pPr>
            <a:r>
              <a:rPr lang="zh-CN" altLang="en-US" sz="2400" kern="100" dirty="0">
                <a:effectLst/>
                <a:latin typeface="微软雅黑" panose="020B0503020204020204" charset="-122"/>
                <a:ea typeface="微软雅黑" panose="020B0503020204020204" charset="-122"/>
                <a:cs typeface="微软雅黑" panose="020B0503020204020204" charset="-122"/>
              </a:rPr>
              <a:t>一般都包括报头、标题、导语、</a:t>
            </a:r>
            <a:r>
              <a:rPr lang="en-US" altLang="zh-CN" sz="2400" kern="100" dirty="0">
                <a:effectLst/>
                <a:latin typeface="微软雅黑" panose="020B0503020204020204" charset="-122"/>
                <a:ea typeface="微软雅黑" panose="020B0503020204020204" charset="-122"/>
                <a:cs typeface="微软雅黑" panose="020B0503020204020204" charset="-122"/>
              </a:rPr>
              <a:t> </a:t>
            </a:r>
            <a:r>
              <a:rPr lang="zh-CN" altLang="en-US" sz="2400" kern="100" dirty="0">
                <a:effectLst/>
                <a:latin typeface="微软雅黑" panose="020B0503020204020204" charset="-122"/>
                <a:ea typeface="微软雅黑" panose="020B0503020204020204" charset="-122"/>
                <a:cs typeface="微软雅黑" panose="020B0503020204020204" charset="-122"/>
              </a:rPr>
              <a:t>正文和报尾五个部分，有些还有编者配加按语，成为第六个组成部分。</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pic>
        <p:nvPicPr>
          <p:cNvPr id="13" name="图片 12" descr="形状&#10;&#10;中度可信度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85858" y="1251857"/>
            <a:ext cx="5168178" cy="5115788"/>
          </a:xfrm>
          <a:prstGeom prst="rect">
            <a:avLst/>
          </a:prstGeom>
        </p:spPr>
      </p:pic>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custDataLst>
              <p:tags r:id="rId1"/>
            </p:custDataLst>
          </p:nvPr>
        </p:nvSpPr>
        <p:spPr>
          <a:xfrm>
            <a:off x="381635" y="157480"/>
            <a:ext cx="10330815" cy="66548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sz="2800" b="1">
                <a:solidFill>
                  <a:schemeClr val="dk1"/>
                </a:solidFill>
                <a:latin typeface="微软雅黑" panose="020B0503020204020204" charset="-122"/>
                <a:ea typeface="微软雅黑" panose="020B0503020204020204" charset="-122"/>
                <a:cs typeface="微软雅黑" panose="020B0503020204020204" charset="-122"/>
              </a:rPr>
              <a:t>计划的名称</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5" name="Group 5"/>
          <p:cNvGraphicFramePr>
            <a:graphicFrameLocks noGrp="1"/>
          </p:cNvGraphicFramePr>
          <p:nvPr>
            <p:custDataLst>
              <p:tags r:id="rId2"/>
            </p:custDataLst>
          </p:nvPr>
        </p:nvGraphicFramePr>
        <p:xfrm>
          <a:off x="381635" y="1005840"/>
          <a:ext cx="11429365" cy="6254750"/>
        </p:xfrm>
        <a:graphic>
          <a:graphicData uri="http://schemas.openxmlformats.org/drawingml/2006/table">
            <a:tbl>
              <a:tblPr/>
              <a:tblGrid>
                <a:gridCol w="1811020"/>
                <a:gridCol w="9618345"/>
              </a:tblGrid>
              <a:tr h="569595">
                <a:tc>
                  <a:txBody>
                    <a:bodyPr/>
                    <a:p>
                      <a:pPr marR="0" lvl="0" indent="0" algn="ctr" defTabSz="914400" rtl="0" eaLnBrk="1" fontAlgn="base" latinLnBrk="0" hangingPunct="1">
                        <a:lnSpc>
                          <a:spcPct val="120000"/>
                        </a:lnSpc>
                        <a:spcBef>
                          <a:spcPts val="0"/>
                        </a:spcBef>
                        <a:spcAft>
                          <a:spcPts val="0"/>
                        </a:spcAft>
                        <a:buClrTx/>
                        <a:buSzTx/>
                        <a:buFontTx/>
                        <a:buNone/>
                      </a:pPr>
                      <a:endParaRPr lang="zh-CN" altLang="en-US" sz="2000" b="1" spc="130" noProof="0" dirty="0">
                        <a:ln>
                          <a:noFill/>
                        </a:ln>
                        <a:solidFill>
                          <a:schemeClr val="tx1"/>
                        </a:solidFill>
                        <a:effectLst/>
                        <a:uLnTx/>
                        <a:uFillTx/>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chemeClr val="bg2">
                        <a:lumMod val="90000"/>
                      </a:schemeClr>
                    </a:solidFill>
                  </a:tcPr>
                </a:tc>
                <a:tc>
                  <a:txBody>
                    <a:bodyPr/>
                    <a:p>
                      <a:pPr marR="0" lvl="0" indent="0" algn="l" defTabSz="914400" rtl="0" eaLnBrk="1" fontAlgn="base" latinLnBrk="0" hangingPunct="1">
                        <a:lnSpc>
                          <a:spcPct val="120000"/>
                        </a:lnSpc>
                        <a:spcBef>
                          <a:spcPts val="0"/>
                        </a:spcBef>
                        <a:spcAft>
                          <a:spcPts val="0"/>
                        </a:spcAft>
                        <a:buClrTx/>
                        <a:buSzTx/>
                        <a:buFontTx/>
                        <a:buNone/>
                      </a:pPr>
                      <a:r>
                        <a:rPr lang="zh-CN" altLang="en-US" sz="2000" b="1" spc="130" dirty="0">
                          <a:solidFill>
                            <a:schemeClr val="tx1"/>
                          </a:solidFill>
                          <a:latin typeface="黑体" panose="02010609060101010101" charset="-122"/>
                          <a:ea typeface="黑体" panose="02010609060101010101" charset="-122"/>
                          <a:cs typeface="宋体" panose="02010600030101010101" pitchFamily="2" charset="-122"/>
                          <a:sym typeface="+mn-ea"/>
                        </a:rPr>
                        <a:t>内容</a:t>
                      </a:r>
                      <a:endParaRPr lang="zh-CN" altLang="en-US" sz="2000" b="1" spc="130" dirty="0">
                        <a:solidFill>
                          <a:schemeClr val="tx1"/>
                        </a:solidFill>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chemeClr val="bg2">
                        <a:lumMod val="90000"/>
                      </a:schemeClr>
                    </a:solidFill>
                  </a:tcPr>
                </a:tc>
              </a:tr>
              <a:tr h="998220">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rPr>
                        <a:t>规划</a:t>
                      </a:r>
                      <a:endParaRPr lang="zh-CN" altLang="en-US" sz="2000" b="1" spc="130"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c>
                  <a:txBody>
                    <a:bodyPr/>
                    <a:p>
                      <a:pPr marR="0" lvl="0" indent="0" algn="l" defTabSz="914400" rtl="0" eaLnBrk="1" fontAlgn="base" latinLnBrk="0" hangingPunct="1">
                        <a:lnSpc>
                          <a:spcPct val="120000"/>
                        </a:lnSpc>
                        <a:spcBef>
                          <a:spcPts val="0"/>
                        </a:spcBef>
                        <a:spcAft>
                          <a:spcPts val="0"/>
                        </a:spcAft>
                        <a:buClrTx/>
                        <a:buSzTx/>
                        <a:buFontTx/>
                        <a:buNone/>
                      </a:pPr>
                      <a:r>
                        <a:rPr lang="zh-CN" altLang="en-US" sz="2000" b="1" dirty="0">
                          <a:latin typeface="黑体" panose="02010609060101010101" charset="-122"/>
                          <a:ea typeface="黑体" panose="02010609060101010101" charset="-122"/>
                          <a:cs typeface="宋体" panose="02010600030101010101" pitchFamily="2" charset="-122"/>
                          <a:sym typeface="+mn-ea"/>
                        </a:rPr>
                        <a:t>时间跨度较大、涉及范围较广、写法概括、只提远景目标的计划，是比较全面、长远的具有战略性意义的计划</a:t>
                      </a:r>
                      <a:endParaRPr lang="zh-CN" altLang="en-US" sz="2000" b="1" spc="130" dirty="0">
                        <a:solidFill>
                          <a:srgbClr val="4A7671"/>
                        </a:solidFill>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r>
              <a:tr h="600710">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rPr>
                        <a:t>方案</a:t>
                      </a:r>
                      <a:endParaRPr lang="zh-CN" altLang="en-US" sz="2000" b="1" spc="130"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noProof="0" dirty="0">
                          <a:ln>
                            <a:noFill/>
                          </a:ln>
                          <a:effectLst/>
                          <a:uLnTx/>
                          <a:uFillTx/>
                          <a:latin typeface="黑体" panose="02010609060101010101" charset="-122"/>
                          <a:ea typeface="黑体" panose="02010609060101010101" charset="-122"/>
                          <a:cs typeface="黑体" panose="02010609060101010101" charset="-122"/>
                          <a:sym typeface="+mn-ea"/>
                        </a:rPr>
                        <a:t>从目的、要求、工作方式方法到工作步骤</a:t>
                      </a:r>
                      <a:r>
                        <a:rPr lang="en-US" altLang="zh-CN" sz="2000" b="1" noProof="0" dirty="0">
                          <a:ln>
                            <a:noFill/>
                          </a:ln>
                          <a:effectLst/>
                          <a:uLnTx/>
                          <a:uFillTx/>
                          <a:latin typeface="黑体" panose="02010609060101010101" charset="-122"/>
                          <a:ea typeface="黑体" panose="02010609060101010101" charset="-122"/>
                          <a:cs typeface="黑体" panose="02010609060101010101" charset="-122"/>
                          <a:sym typeface="+mn-ea"/>
                        </a:rPr>
                        <a:t>——</a:t>
                      </a:r>
                      <a:r>
                        <a:rPr lang="zh-CN" altLang="en-US" sz="2000" b="1" noProof="0" dirty="0">
                          <a:ln>
                            <a:noFill/>
                          </a:ln>
                          <a:effectLst/>
                          <a:uLnTx/>
                          <a:uFillTx/>
                          <a:latin typeface="黑体" panose="02010609060101010101" charset="-122"/>
                          <a:ea typeface="黑体" panose="02010609060101010101" charset="-122"/>
                          <a:cs typeface="黑体" panose="02010609060101010101" charset="-122"/>
                          <a:sym typeface="+mn-ea"/>
                        </a:rPr>
                        <a:t>对专项工作作出全面部署与安排的计划</a:t>
                      </a:r>
                      <a:endParaRPr lang="zh-CN" altLang="en-US" sz="2000" b="1" spc="130" noProof="0" dirty="0">
                        <a:ln>
                          <a:noFill/>
                        </a:ln>
                        <a:solidFill>
                          <a:srgbClr val="404040"/>
                        </a:solidFill>
                        <a:effectLst/>
                        <a:uLnTx/>
                        <a:uFillTx/>
                        <a:latin typeface="黑体" panose="02010609060101010101" charset="-122"/>
                        <a:ea typeface="黑体" panose="02010609060101010101" charset="-122"/>
                        <a:cs typeface="黑体" panose="02010609060101010101"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r>
              <a:tr h="667385">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rPr>
                        <a:t>安排</a:t>
                      </a:r>
                      <a:endParaRPr lang="zh-CN" altLang="en-US" sz="2000" b="1" spc="130"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c>
                  <a:txBody>
                    <a:bodyPr/>
                    <a:p>
                      <a:pPr marR="0" lvl="0" indent="0" algn="l" defTabSz="914400" rtl="0" eaLnBrk="1" fontAlgn="base" latinLnBrk="0" hangingPunct="1">
                        <a:lnSpc>
                          <a:spcPct val="120000"/>
                        </a:lnSpc>
                        <a:spcBef>
                          <a:spcPts val="0"/>
                        </a:spcBef>
                        <a:spcAft>
                          <a:spcPts val="0"/>
                        </a:spcAft>
                        <a:buClrTx/>
                        <a:buSzTx/>
                        <a:buFontTx/>
                        <a:buNone/>
                      </a:pPr>
                      <a:r>
                        <a:rPr lang="zh-CN" altLang="en-US" sz="2000" b="1" dirty="0">
                          <a:latin typeface="黑体" panose="02010609060101010101" charset="-122"/>
                          <a:ea typeface="黑体" panose="02010609060101010101" charset="-122"/>
                          <a:cs typeface="宋体" panose="02010600030101010101" pitchFamily="2" charset="-122"/>
                          <a:sym typeface="+mn-ea"/>
                        </a:rPr>
                        <a:t>适用于时间短、任务明确、内容单一、措施具体的专项计划</a:t>
                      </a:r>
                      <a:endParaRPr lang="zh-CN" altLang="en-US" sz="2000" b="1" spc="130" dirty="0">
                        <a:solidFill>
                          <a:srgbClr val="404040"/>
                        </a:solidFill>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r>
              <a:tr h="705485">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rPr>
                        <a:t>打算</a:t>
                      </a:r>
                      <a:endParaRPr lang="zh-CN" altLang="en-US" sz="2000" b="1" spc="130"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dirty="0">
                          <a:latin typeface="黑体" panose="02010609060101010101" charset="-122"/>
                          <a:ea typeface="黑体" panose="02010609060101010101" charset="-122"/>
                          <a:cs typeface="宋体" panose="02010600030101010101" pitchFamily="2" charset="-122"/>
                          <a:sym typeface="+mn-ea"/>
                        </a:rPr>
                        <a:t>是提出近期内的工作计划任务，而其中的措施较为粗略的计划</a:t>
                      </a:r>
                      <a:endParaRPr lang="zh-CN" altLang="en-US" sz="2000" b="1" spc="130" dirty="0">
                        <a:solidFill>
                          <a:srgbClr val="404040"/>
                        </a:solidFill>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r>
              <a:tr h="705485">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rPr>
                        <a:t>要点</a:t>
                      </a:r>
                      <a:endParaRPr lang="zh-CN" altLang="en-US" sz="2000" b="1" spc="130"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dirty="0">
                          <a:latin typeface="黑体" panose="02010609060101010101" charset="-122"/>
                          <a:ea typeface="黑体" panose="02010609060101010101" charset="-122"/>
                          <a:cs typeface="宋体" panose="02010600030101010101" pitchFamily="2" charset="-122"/>
                          <a:sym typeface="+mn-ea"/>
                        </a:rPr>
                        <a:t>一定时期内为了布置主要任务而交代政策、提出原则性要求的一种计划，即可用于上级对下级布置任务，又适用于本单位或本部门使用</a:t>
                      </a:r>
                      <a:endParaRPr lang="zh-CN" altLang="en-US" sz="2000" b="1" spc="130" dirty="0">
                        <a:solidFill>
                          <a:srgbClr val="404040"/>
                        </a:solidFill>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r>
              <a:tr h="705485">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rPr>
                        <a:t>设想</a:t>
                      </a:r>
                      <a:endParaRPr lang="zh-CN" altLang="en-US" sz="2000" b="1" spc="130" noProof="0" dirty="0">
                        <a:ln>
                          <a:noFill/>
                        </a:ln>
                        <a:solidFill>
                          <a:srgbClr val="FF0000"/>
                        </a:solidFill>
                        <a:effectLst/>
                        <a:uLnTx/>
                        <a:uFillTx/>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c>
                  <a:txBody>
                    <a:bodyPr/>
                    <a:p>
                      <a:pPr marR="0" lvl="0" indent="0" algn="ctr" defTabSz="914400" rtl="0" eaLnBrk="1" fontAlgn="base" latinLnBrk="0" hangingPunct="1">
                        <a:lnSpc>
                          <a:spcPct val="120000"/>
                        </a:lnSpc>
                        <a:spcBef>
                          <a:spcPts val="0"/>
                        </a:spcBef>
                        <a:spcAft>
                          <a:spcPts val="0"/>
                        </a:spcAft>
                        <a:buClrTx/>
                        <a:buSzTx/>
                        <a:buFontTx/>
                        <a:buNone/>
                      </a:pPr>
                      <a:r>
                        <a:rPr lang="zh-CN" altLang="en-US" sz="2000" b="1" dirty="0">
                          <a:latin typeface="黑体" panose="02010609060101010101" charset="-122"/>
                          <a:ea typeface="黑体" panose="02010609060101010101" charset="-122"/>
                          <a:cs typeface="宋体" panose="02010600030101010101" pitchFamily="2" charset="-122"/>
                          <a:sym typeface="+mn-ea"/>
                        </a:rPr>
                        <a:t>是粗线条的、初步的、非正式的计划</a:t>
                      </a:r>
                      <a:endParaRPr lang="zh-CN" altLang="en-US" sz="2000" b="1" spc="130" dirty="0">
                        <a:solidFill>
                          <a:srgbClr val="404040"/>
                        </a:solidFill>
                        <a:latin typeface="黑体" panose="02010609060101010101" charset="-122"/>
                        <a:ea typeface="黑体" panose="02010609060101010101" charset="-122"/>
                        <a:cs typeface="宋体" panose="02010600030101010101" pitchFamily="2" charset="-122"/>
                        <a:sym typeface="+mn-ea"/>
                      </a:endParaRPr>
                    </a:p>
                  </a:txBody>
                  <a:tcPr marL="215900" marR="215900" marT="133350" marB="133350" anchor="ctr" anchorCtr="1" horzOverflow="overflow">
                    <a:lnL w="9525">
                      <a:solidFill>
                        <a:srgbClr val="4A7671"/>
                      </a:solidFill>
                      <a:prstDash val="dash"/>
                    </a:lnL>
                    <a:lnR w="9525">
                      <a:solidFill>
                        <a:srgbClr val="4A7671"/>
                      </a:solidFill>
                      <a:prstDash val="dash"/>
                    </a:lnR>
                    <a:lnT w="9525">
                      <a:solidFill>
                        <a:srgbClr val="4A7671"/>
                      </a:solidFill>
                      <a:prstDash val="dash"/>
                    </a:lnT>
                    <a:lnB w="9525">
                      <a:solidFill>
                        <a:srgbClr val="4A7671"/>
                      </a:solidFill>
                      <a:prstDash val="dash"/>
                    </a:lnB>
                    <a:lnTlToBr>
                      <a:noFill/>
                    </a:lnTlToBr>
                    <a:lnBlToTr>
                      <a:noFill/>
                    </a:lnBlToTr>
                    <a:solidFill>
                      <a:srgbClr val="FFFFFF"/>
                    </a:solidFill>
                  </a:tcPr>
                </a:tc>
              </a:tr>
            </a:tbl>
          </a:graphicData>
        </a:graphic>
      </p:graphicFrame>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报头</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6595" y="1819275"/>
            <a:ext cx="10957560" cy="4364990"/>
          </a:xfrm>
          <a:prstGeom prst="rect">
            <a:avLst/>
          </a:prstGeom>
          <a:noFill/>
        </p:spPr>
        <p:txBody>
          <a:bodyPr wrap="square">
            <a:noAutofit/>
          </a:bodyPr>
          <a:p>
            <a:pPr indent="533400" algn="just">
              <a:lnSpc>
                <a:spcPct val="140000"/>
              </a:lnSpc>
            </a:pPr>
            <a:r>
              <a:rPr lang="zh-CN" altLang="en-US" sz="2400" kern="100" dirty="0">
                <a:effectLst/>
                <a:latin typeface="微软雅黑" panose="020B0503020204020204" charset="-122"/>
                <a:ea typeface="微软雅黑" panose="020B0503020204020204" charset="-122"/>
              </a:rPr>
              <a:t>简报一般都有固定的报头，包括简报的名称、期号、编发单位和发行日期。报头部分与标题和正文之间，</a:t>
            </a:r>
            <a:r>
              <a:rPr lang="en-US" altLang="zh-CN" sz="2400" kern="100" dirty="0">
                <a:effectLst/>
                <a:latin typeface="微软雅黑" panose="020B0503020204020204" charset="-122"/>
                <a:ea typeface="微软雅黑" panose="020B0503020204020204" charset="-122"/>
              </a:rPr>
              <a:t> </a:t>
            </a:r>
            <a:r>
              <a:rPr lang="zh-CN" altLang="en-US" sz="2400" kern="100" dirty="0">
                <a:effectLst/>
                <a:latin typeface="微软雅黑" panose="020B0503020204020204" charset="-122"/>
                <a:ea typeface="微软雅黑" panose="020B0503020204020204" charset="-122"/>
              </a:rPr>
              <a:t>一般都用一条粗线隔开。</a:t>
            </a:r>
            <a:endParaRPr lang="zh-CN" altLang="en-US" sz="2400" kern="100" dirty="0">
              <a:effectLst/>
              <a:latin typeface="微软雅黑" panose="020B0503020204020204" charset="-122"/>
              <a:ea typeface="微软雅黑" panose="020B0503020204020204" charset="-122"/>
            </a:endParaRPr>
          </a:p>
          <a:p>
            <a:pPr indent="533400" algn="just">
              <a:lnSpc>
                <a:spcPct val="140000"/>
              </a:lnSpc>
            </a:pPr>
            <a:r>
              <a:rPr lang="en-US" altLang="zh-CN" sz="2400" b="1" kern="100" dirty="0">
                <a:solidFill>
                  <a:srgbClr val="00B0F0"/>
                </a:solidFill>
                <a:effectLst/>
                <a:latin typeface="微软雅黑" panose="020B0503020204020204" charset="-122"/>
                <a:ea typeface="微软雅黑" panose="020B0503020204020204" charset="-122"/>
              </a:rPr>
              <a:t>1. </a:t>
            </a:r>
            <a:r>
              <a:rPr lang="zh-CN" altLang="en-US" sz="2400" b="1" kern="100" dirty="0">
                <a:solidFill>
                  <a:srgbClr val="00B0F0"/>
                </a:solidFill>
                <a:effectLst/>
                <a:latin typeface="微软雅黑" panose="020B0503020204020204" charset="-122"/>
                <a:ea typeface="微软雅黑" panose="020B0503020204020204" charset="-122"/>
              </a:rPr>
              <a:t>简报名称</a:t>
            </a:r>
            <a:endParaRPr lang="zh-CN" altLang="en-US" sz="2400" b="1" kern="100" dirty="0">
              <a:solidFill>
                <a:srgbClr val="00B0F0"/>
              </a:solidFill>
              <a:effectLst/>
              <a:latin typeface="微软雅黑" panose="020B0503020204020204" charset="-122"/>
              <a:ea typeface="微软雅黑" panose="020B0503020204020204" charset="-122"/>
            </a:endParaRPr>
          </a:p>
          <a:p>
            <a:pPr indent="533400" algn="just">
              <a:lnSpc>
                <a:spcPct val="140000"/>
              </a:lnSpc>
            </a:pPr>
            <a:r>
              <a:rPr lang="zh-CN" altLang="en-US" sz="2400" kern="100" dirty="0">
                <a:effectLst/>
                <a:latin typeface="微软雅黑" panose="020B0503020204020204" charset="-122"/>
                <a:ea typeface="微软雅黑" panose="020B0503020204020204" charset="-122"/>
              </a:rPr>
              <a:t>简报名称印在简报第一页上方的正中处，为了醒目起见，字号应大一些，尽可能用套红印刷。有些简报还要标明密级，如</a:t>
            </a:r>
            <a:r>
              <a:rPr lang="en-US" altLang="zh-CN" sz="2400" kern="100" dirty="0">
                <a:effectLst/>
                <a:latin typeface="微软雅黑" panose="020B0503020204020204" charset="-122"/>
                <a:ea typeface="微软雅黑" panose="020B0503020204020204" charset="-122"/>
              </a:rPr>
              <a:t>“</a:t>
            </a:r>
            <a:r>
              <a:rPr lang="zh-CN" altLang="en-US" sz="2400" kern="100" dirty="0">
                <a:effectLst/>
                <a:latin typeface="微软雅黑" panose="020B0503020204020204" charset="-122"/>
                <a:ea typeface="微软雅黑" panose="020B0503020204020204" charset="-122"/>
              </a:rPr>
              <a:t>内部参阅</a:t>
            </a:r>
            <a:r>
              <a:rPr lang="en-US" altLang="zh-CN" sz="2400" kern="100" dirty="0">
                <a:effectLst/>
                <a:latin typeface="微软雅黑" panose="020B0503020204020204" charset="-122"/>
                <a:ea typeface="微软雅黑" panose="020B0503020204020204" charset="-122"/>
              </a:rPr>
              <a:t>”“</a:t>
            </a:r>
            <a:r>
              <a:rPr lang="zh-CN" altLang="en-US" sz="2400" kern="100" dirty="0">
                <a:effectLst/>
                <a:latin typeface="微软雅黑" panose="020B0503020204020204" charset="-122"/>
                <a:ea typeface="微软雅黑" panose="020B0503020204020204" charset="-122"/>
              </a:rPr>
              <a:t>秘密</a:t>
            </a:r>
            <a:r>
              <a:rPr lang="en-US" altLang="zh-CN" sz="2400" kern="100" dirty="0">
                <a:effectLst/>
                <a:latin typeface="微软雅黑" panose="020B0503020204020204" charset="-122"/>
                <a:ea typeface="微软雅黑" panose="020B0503020204020204" charset="-122"/>
              </a:rPr>
              <a:t>”“</a:t>
            </a:r>
            <a:r>
              <a:rPr lang="zh-CN" altLang="en-US" sz="2400" kern="100" dirty="0">
                <a:effectLst/>
                <a:latin typeface="微软雅黑" panose="020B0503020204020204" charset="-122"/>
                <a:ea typeface="微软雅黑" panose="020B0503020204020204" charset="-122"/>
              </a:rPr>
              <a:t>机密</a:t>
            </a:r>
            <a:r>
              <a:rPr lang="en-US" altLang="zh-CN" sz="2400" kern="100" dirty="0">
                <a:effectLst/>
                <a:latin typeface="微软雅黑" panose="020B0503020204020204" charset="-122"/>
                <a:ea typeface="微软雅黑" panose="020B0503020204020204" charset="-122"/>
              </a:rPr>
              <a:t>”“</a:t>
            </a:r>
            <a:r>
              <a:rPr lang="zh-CN" altLang="en-US" sz="2400" kern="100" dirty="0">
                <a:effectLst/>
                <a:latin typeface="微软雅黑" panose="020B0503020204020204" charset="-122"/>
                <a:ea typeface="微软雅黑" panose="020B0503020204020204" charset="-122"/>
              </a:rPr>
              <a:t>绝密</a:t>
            </a:r>
            <a:r>
              <a:rPr lang="en-US" altLang="zh-CN" sz="2400" kern="100" dirty="0">
                <a:effectLst/>
                <a:latin typeface="微软雅黑" panose="020B0503020204020204" charset="-122"/>
                <a:ea typeface="微软雅黑" panose="020B0503020204020204" charset="-122"/>
              </a:rPr>
              <a:t>”</a:t>
            </a:r>
            <a:r>
              <a:rPr lang="zh-CN" altLang="en-US" sz="2400" kern="100" dirty="0">
                <a:effectLst/>
                <a:latin typeface="微软雅黑" panose="020B0503020204020204" charset="-122"/>
                <a:ea typeface="微软雅黑" panose="020B0503020204020204" charset="-122"/>
              </a:rPr>
              <a:t>等，位置在简报名称的左上方。</a:t>
            </a:r>
            <a:endParaRPr lang="zh-CN" altLang="en-US" sz="2400" kern="100" dirty="0">
              <a:effectLst/>
              <a:latin typeface="微软雅黑" panose="020B0503020204020204" charset="-122"/>
              <a:ea typeface="微软雅黑" panose="020B0503020204020204" charset="-122"/>
            </a:endParaRPr>
          </a:p>
        </p:txBody>
      </p:sp>
      <p:pic>
        <p:nvPicPr>
          <p:cNvPr id="16" name="图片 15" descr="图形用户界面&#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46055" y="5231130"/>
            <a:ext cx="1485900" cy="1221740"/>
          </a:xfrm>
          <a:prstGeom prst="rect">
            <a:avLst/>
          </a:prstGeom>
        </p:spPr>
      </p:pic>
    </p:spTree>
    <p:custDataLst>
      <p:tags r:id="rId3"/>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a:t>
            </a:r>
            <a:r>
              <a:rPr lang="zh-CN" altLang="en-US" dirty="0">
                <a:solidFill>
                  <a:schemeClr val="tx1"/>
                </a:solidFill>
                <a:latin typeface="微软雅黑" panose="020B0503020204020204" charset="-122"/>
                <a:ea typeface="微软雅黑" panose="020B0503020204020204" charset="-122"/>
                <a:sym typeface="+mn-ea"/>
              </a:rPr>
              <a:t>、简报的文体结构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sz="2800" b="1">
                <a:solidFill>
                  <a:schemeClr val="dk1"/>
                </a:solidFill>
                <a:latin typeface="微软雅黑" panose="020B0503020204020204" charset="-122"/>
                <a:ea typeface="微软雅黑" panose="020B0503020204020204" charset="-122"/>
                <a:cs typeface="微软雅黑" panose="020B0503020204020204" charset="-122"/>
                <a:sym typeface="+mn-ea"/>
              </a:rPr>
              <a:t>报头</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929640" y="1942465"/>
            <a:ext cx="10642600" cy="455104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80000"/>
              </a:lnSpc>
              <a:buClrTx/>
              <a:buSzTx/>
              <a:buFontTx/>
            </a:pPr>
            <a:r>
              <a:rPr lang="en-US" altLang="zh-CN" sz="2400" b="1" dirty="0">
                <a:solidFill>
                  <a:srgbClr val="00B0F0"/>
                </a:solidFill>
                <a:latin typeface="微软雅黑" panose="020B0503020204020204" charset="-122"/>
                <a:ea typeface="微软雅黑" panose="020B0503020204020204" charset="-122"/>
                <a:cs typeface="微软雅黑" panose="020B0503020204020204" charset="-122"/>
              </a:rPr>
              <a:t>2. </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rPr>
              <a:t>期号</a:t>
            </a: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endParaRPr>
          </a:p>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期号位置在简报名称的正下方，</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一般按年度依次排列期号，</a:t>
            </a:r>
            <a:r>
              <a:rPr lang="zh-CN" altLang="en-US" sz="2400" kern="100" spc="30" dirty="0">
                <a:effectLst/>
                <a:latin typeface="微软雅黑" panose="020B0503020204020204" charset="-122"/>
                <a:ea typeface="微软雅黑" panose="020B0503020204020204" charset="-122"/>
                <a:sym typeface="+mn-ea"/>
              </a:rPr>
              <a:t>如“（第</a:t>
            </a:r>
            <a:r>
              <a:rPr lang="en-US" altLang="zh-CN" sz="2400" kern="100" spc="30" dirty="0">
                <a:effectLst/>
                <a:latin typeface="微软雅黑" panose="020B0503020204020204" charset="-122"/>
                <a:ea typeface="微软雅黑" panose="020B0503020204020204" charset="-122"/>
                <a:sym typeface="+mn-ea"/>
              </a:rPr>
              <a:t>12</a:t>
            </a:r>
            <a:r>
              <a:rPr lang="zh-CN" altLang="en-US" sz="2400" kern="100" spc="30" dirty="0">
                <a:effectLst/>
                <a:latin typeface="微软雅黑" panose="020B0503020204020204" charset="-122"/>
                <a:ea typeface="微软雅黑" panose="020B0503020204020204" charset="-122"/>
                <a:sym typeface="+mn-ea"/>
              </a:rPr>
              <a:t>期）”。</a:t>
            </a:r>
            <a:r>
              <a:rPr lang="zh-CN" altLang="en-US" sz="2400" dirty="0">
                <a:latin typeface="微软雅黑" panose="020B0503020204020204" charset="-122"/>
                <a:ea typeface="微软雅黑" panose="020B0503020204020204" charset="-122"/>
                <a:cs typeface="微软雅黑" panose="020B0503020204020204" charset="-122"/>
              </a:rPr>
              <a:t>有的还可以标出累计的总期号。</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增刊</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期号要单独编排，不能与</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正刊</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期号混编。</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a:t>
            </a:r>
            <a:r>
              <a:rPr lang="zh-CN" altLang="en-US" dirty="0">
                <a:solidFill>
                  <a:schemeClr val="tx1"/>
                </a:solidFill>
                <a:latin typeface="微软雅黑" panose="020B0503020204020204" charset="-122"/>
                <a:ea typeface="微软雅黑" panose="020B0503020204020204" charset="-122"/>
                <a:sym typeface="+mn-ea"/>
              </a:rPr>
              <a:t>、简报的文体结构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sz="2800" b="1">
                <a:solidFill>
                  <a:schemeClr val="dk1"/>
                </a:solidFill>
                <a:latin typeface="微软雅黑" panose="020B0503020204020204" charset="-122"/>
                <a:ea typeface="微软雅黑" panose="020B0503020204020204" charset="-122"/>
                <a:cs typeface="微软雅黑" panose="020B0503020204020204" charset="-122"/>
                <a:sym typeface="+mn-ea"/>
              </a:rPr>
              <a:t>报头</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929640" y="1942465"/>
            <a:ext cx="10642600" cy="455104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80000"/>
              </a:lnSpc>
              <a:buClrTx/>
              <a:buSzTx/>
              <a:buFontTx/>
            </a:pPr>
            <a:r>
              <a:rPr lang="en-US" altLang="zh-CN" sz="2400" b="1" dirty="0">
                <a:solidFill>
                  <a:srgbClr val="00B0F0"/>
                </a:solidFill>
                <a:latin typeface="微软雅黑" panose="020B0503020204020204" charset="-122"/>
                <a:ea typeface="微软雅黑" panose="020B0503020204020204" charset="-122"/>
                <a:cs typeface="微软雅黑" panose="020B0503020204020204" charset="-122"/>
              </a:rPr>
              <a:t>3. </a:t>
            </a:r>
            <a:r>
              <a:rPr lang="zh-CN" sz="2400" b="1" dirty="0">
                <a:solidFill>
                  <a:srgbClr val="00B0F0"/>
                </a:solidFill>
                <a:latin typeface="微软雅黑" panose="020B0503020204020204" charset="-122"/>
                <a:ea typeface="微软雅黑" panose="020B0503020204020204" charset="-122"/>
                <a:cs typeface="微软雅黑" panose="020B0503020204020204" charset="-122"/>
              </a:rPr>
              <a:t>编发单位</a:t>
            </a:r>
            <a:endParaRPr lang="zh-CN" sz="2400" b="1" dirty="0">
              <a:solidFill>
                <a:srgbClr val="00B0F0"/>
              </a:solidFill>
              <a:latin typeface="微软雅黑" panose="020B0503020204020204" charset="-122"/>
              <a:ea typeface="微软雅黑" panose="020B0503020204020204" charset="-122"/>
              <a:cs typeface="微软雅黑" panose="020B0503020204020204" charset="-122"/>
            </a:endParaRPr>
          </a:p>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编发单位应标明全称，位置在期号的左下方，</a:t>
            </a:r>
            <a:r>
              <a:rPr lang="zh-CN" altLang="en-US" sz="2400" kern="100" spc="30" dirty="0">
                <a:effectLst/>
                <a:latin typeface="微软雅黑" panose="020B0503020204020204" charset="-122"/>
                <a:ea typeface="微软雅黑" panose="020B0503020204020204" charset="-122"/>
                <a:sym typeface="+mn-ea"/>
              </a:rPr>
              <a:t>如“武汉大地</a:t>
            </a:r>
            <a:r>
              <a:rPr lang="zh-CN" altLang="en-US" sz="2400" kern="100" spc="30" dirty="0">
                <a:effectLst/>
                <a:latin typeface="微软雅黑" panose="020B0503020204020204" charset="-122"/>
                <a:ea typeface="微软雅黑" panose="020B0503020204020204" charset="-122"/>
                <a:sym typeface="+mn-ea"/>
              </a:rPr>
              <a:t>学院院长办公室”“十四届全国人大二次会议秘书处”</a:t>
            </a:r>
            <a:r>
              <a:rPr lang="zh-CN" altLang="en-US"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a:t>
            </a:r>
            <a:r>
              <a:rPr lang="zh-CN" altLang="en-US" dirty="0">
                <a:solidFill>
                  <a:schemeClr val="tx1"/>
                </a:solidFill>
                <a:latin typeface="微软雅黑" panose="020B0503020204020204" charset="-122"/>
                <a:ea typeface="微软雅黑" panose="020B0503020204020204" charset="-122"/>
                <a:sym typeface="+mn-ea"/>
              </a:rPr>
              <a:t>、简报的文体结构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sz="2800" b="1">
                <a:solidFill>
                  <a:schemeClr val="dk1"/>
                </a:solidFill>
                <a:latin typeface="微软雅黑" panose="020B0503020204020204" charset="-122"/>
                <a:ea typeface="微软雅黑" panose="020B0503020204020204" charset="-122"/>
                <a:cs typeface="微软雅黑" panose="020B0503020204020204" charset="-122"/>
                <a:sym typeface="+mn-ea"/>
              </a:rPr>
              <a:t>报头</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493395" y="1942465"/>
            <a:ext cx="11078845" cy="455104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80000"/>
              </a:lnSpc>
              <a:buClrTx/>
              <a:buSzTx/>
              <a:buFontTx/>
            </a:pPr>
            <a:r>
              <a:rPr lang="en-US" altLang="zh-CN" sz="2400" b="1" dirty="0">
                <a:solidFill>
                  <a:srgbClr val="00B0F0"/>
                </a:solidFill>
                <a:latin typeface="微软雅黑" panose="020B0503020204020204" charset="-122"/>
                <a:ea typeface="微软雅黑" panose="020B0503020204020204" charset="-122"/>
                <a:cs typeface="微软雅黑" panose="020B0503020204020204" charset="-122"/>
              </a:rPr>
              <a:t>4. </a:t>
            </a:r>
            <a:r>
              <a:rPr lang="zh-CN" sz="2400" b="1" dirty="0">
                <a:solidFill>
                  <a:srgbClr val="00B0F0"/>
                </a:solidFill>
                <a:latin typeface="微软雅黑" panose="020B0503020204020204" charset="-122"/>
                <a:ea typeface="微软雅黑" panose="020B0503020204020204" charset="-122"/>
                <a:cs typeface="微软雅黑" panose="020B0503020204020204" charset="-122"/>
              </a:rPr>
              <a:t>发行日期</a:t>
            </a:r>
            <a:endParaRPr lang="zh-CN" sz="2400" b="1" dirty="0">
              <a:solidFill>
                <a:srgbClr val="00B0F0"/>
              </a:solidFill>
              <a:latin typeface="微软雅黑" panose="020B0503020204020204" charset="-122"/>
              <a:ea typeface="微软雅黑" panose="020B0503020204020204" charset="-122"/>
              <a:cs typeface="微软雅黑" panose="020B0503020204020204" charset="-122"/>
            </a:endParaRPr>
          </a:p>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发行日期以领导签发日期为准，应标明具体的年、月、日，写在期号的右下方。</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94055" y="206330"/>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三</a:t>
            </a:r>
            <a:r>
              <a:rPr lang="zh-CN" altLang="en-US" dirty="0">
                <a:solidFill>
                  <a:schemeClr val="tx1"/>
                </a:solidFill>
                <a:latin typeface="微软雅黑" panose="020B0503020204020204" charset="-122"/>
                <a:ea typeface="微软雅黑" panose="020B0503020204020204" charset="-122"/>
                <a:sym typeface="+mn-ea"/>
              </a:rPr>
              <a:t>、简报的文体结构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sz="2800" b="1">
                <a:solidFill>
                  <a:schemeClr val="dk1"/>
                </a:solidFill>
                <a:latin typeface="微软雅黑" panose="020B0503020204020204" charset="-122"/>
                <a:ea typeface="微软雅黑" panose="020B0503020204020204" charset="-122"/>
                <a:cs typeface="微软雅黑" panose="020B0503020204020204" charset="-122"/>
              </a:rPr>
              <a:t>标题</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473200" y="1651000"/>
            <a:ext cx="10642600" cy="3590290"/>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4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简报的标题类似新闻的标题，要揭示主题，简短醒目。</a:t>
            </a:r>
            <a:endParaRPr lang="zh-CN" altLang="en-US" sz="2400" dirty="0">
              <a:latin typeface="微软雅黑" panose="020B0503020204020204" charset="-122"/>
              <a:ea typeface="微软雅黑" panose="020B0503020204020204" charset="-122"/>
              <a:cs typeface="微软雅黑" panose="020B0503020204020204" charset="-122"/>
            </a:endParaRPr>
          </a:p>
          <a:p>
            <a:pPr algn="l">
              <a:lnSpc>
                <a:spcPct val="110000"/>
              </a:lnSpc>
              <a:spcBef>
                <a:spcPts val="240"/>
              </a:spcBef>
            </a:pPr>
            <a:endParaRPr lang="zh-CN" altLang="en-US" sz="2400" dirty="0">
              <a:latin typeface="微软雅黑" panose="020B0503020204020204" charset="-122"/>
              <a:ea typeface="微软雅黑" panose="020B0503020204020204" charset="-122"/>
              <a:cs typeface="微软雅黑" panose="020B0503020204020204" charset="-122"/>
              <a:sym typeface="+mn-ea"/>
            </a:endParaRPr>
          </a:p>
          <a:p>
            <a:pPr algn="l">
              <a:lnSpc>
                <a:spcPct val="160000"/>
              </a:lnSpc>
              <a:spcBef>
                <a:spcPts val="240"/>
              </a:spcBef>
            </a:pPr>
            <a:r>
              <a:rPr lang="zh-CN" altLang="en-US" sz="2400" dirty="0">
                <a:latin typeface="微软雅黑" panose="020B0503020204020204" charset="-122"/>
                <a:ea typeface="微软雅黑" panose="020B0503020204020204" charset="-122"/>
                <a:cs typeface="微软雅黑" panose="020B0503020204020204" charset="-122"/>
                <a:sym typeface="+mn-ea"/>
              </a:rPr>
              <a:t>如：</a:t>
            </a:r>
            <a:r>
              <a:rPr lang="en-US" altLang="zh-CN" sz="2400" dirty="0">
                <a:latin typeface="微软雅黑" panose="020B0503020204020204" charset="-122"/>
                <a:ea typeface="微软雅黑" panose="020B0503020204020204" charset="-122"/>
                <a:cs typeface="微软雅黑" panose="020B0503020204020204" charset="-122"/>
                <a:sym typeface="+mn-ea"/>
              </a:rPr>
              <a:t>1.</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云边市房改简报</a:t>
            </a:r>
            <a:r>
              <a:rPr lang="en-US" altLang="zh-CN"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a:p>
            <a:pPr algn="l">
              <a:lnSpc>
                <a:spcPct val="160000"/>
              </a:lnSpc>
              <a:spcBef>
                <a:spcPts val="240"/>
              </a:spcBef>
            </a:pPr>
            <a:r>
              <a:rPr lang="en-US" altLang="zh-CN" sz="2400" dirty="0">
                <a:latin typeface="微软雅黑" panose="020B0503020204020204" charset="-122"/>
                <a:ea typeface="微软雅黑" panose="020B0503020204020204" charset="-122"/>
                <a:cs typeface="微软雅黑" panose="020B0503020204020204" charset="-122"/>
                <a:sym typeface="+mn-ea"/>
              </a:rPr>
              <a:t>       2.</a:t>
            </a:r>
            <a:r>
              <a:rPr lang="zh-CN" altLang="en-US" sz="2400" dirty="0">
                <a:latin typeface="微软雅黑" panose="020B0503020204020204" charset="-122"/>
                <a:ea typeface="微软雅黑" panose="020B0503020204020204" charset="-122"/>
                <a:cs typeface="微软雅黑" panose="020B0503020204020204" charset="-122"/>
                <a:sym typeface="+mn-ea"/>
              </a:rPr>
              <a:t>道义街“网格聚民意，服务暖民心”专题简报</a:t>
            </a:r>
            <a:endParaRPr lang="zh-CN" altLang="en-US" sz="2400" dirty="0">
              <a:latin typeface="微软雅黑" panose="020B0503020204020204" charset="-122"/>
              <a:ea typeface="微软雅黑" panose="020B0503020204020204" charset="-122"/>
              <a:cs typeface="微软雅黑" panose="020B0503020204020204" charset="-122"/>
            </a:endParaRPr>
          </a:p>
          <a:p>
            <a:pPr algn="ctr">
              <a:lnSpc>
                <a:spcPct val="160000"/>
              </a:lnSpc>
              <a:spcBef>
                <a:spcPts val="240"/>
              </a:spcBef>
            </a:pPr>
            <a:r>
              <a:rPr lang="zh-CN" altLang="en-US" sz="2400" dirty="0">
                <a:latin typeface="微软雅黑" panose="020B0503020204020204" charset="-122"/>
                <a:ea typeface="微软雅黑" panose="020B0503020204020204" charset="-122"/>
                <a:cs typeface="微软雅黑" panose="020B0503020204020204" charset="-122"/>
                <a:sym typeface="+mn-ea"/>
              </a:rPr>
              <a:t>——全力推进“国家反诈中心”App安装</a:t>
            </a:r>
            <a:endParaRPr lang="zh-CN" altLang="en-US" sz="2400" dirty="0">
              <a:latin typeface="微软雅黑" panose="020B0503020204020204" charset="-122"/>
              <a:ea typeface="微软雅黑" panose="020B0503020204020204" charset="-122"/>
              <a:cs typeface="微软雅黑" panose="020B0503020204020204" charset="-122"/>
            </a:endParaRPr>
          </a:p>
          <a:p>
            <a:pPr indent="457200" algn="l" fontAlgn="auto">
              <a:lnSpc>
                <a:spcPct val="140000"/>
              </a:lnSpc>
              <a:buClrTx/>
              <a:buSzTx/>
              <a:buFontTx/>
            </a:pP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459740" y="16124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三</a:t>
            </a:r>
            <a:r>
              <a:rPr lang="zh-CN" altLang="en-US" dirty="0">
                <a:solidFill>
                  <a:schemeClr val="tx1"/>
                </a:solidFill>
                <a:latin typeface="微软雅黑" panose="020B0503020204020204" charset="-122"/>
                <a:ea typeface="微软雅黑" panose="020B0503020204020204" charset="-122"/>
                <a:sym typeface="+mn-ea"/>
              </a:rPr>
              <a:t>、简报的文体结构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sz="2800" b="1">
                <a:solidFill>
                  <a:schemeClr val="dk1"/>
                </a:solidFill>
                <a:latin typeface="微软雅黑" panose="020B0503020204020204" charset="-122"/>
                <a:ea typeface="微软雅黑" panose="020B0503020204020204" charset="-122"/>
                <a:cs typeface="微软雅黑" panose="020B0503020204020204" charset="-122"/>
              </a:rPr>
              <a:t>导语</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文本框 28"/>
          <p:cNvSpPr txBox="1"/>
          <p:nvPr/>
        </p:nvSpPr>
        <p:spPr>
          <a:xfrm>
            <a:off x="1186180" y="2176780"/>
            <a:ext cx="9706610" cy="199707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lnSpcReduction="20000"/>
          </a:bodyPr>
          <a:p>
            <a:pPr indent="457200" algn="l" fontAlgn="auto">
              <a:lnSpc>
                <a:spcPct val="14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导语通常用简明的一句话或一段话概括全文的主旨或主要内容，给读者一个总的印象。导语的写法多种多样，有提问式、结论式、描写式、叙述式等。导语一般要交代清楚对象</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某人或某单位</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、时间、事件经过、结果等内容。</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a:t>
            </a:r>
            <a:r>
              <a:rPr lang="zh-CN" altLang="en-US" dirty="0">
                <a:solidFill>
                  <a:schemeClr val="tx1"/>
                </a:solidFill>
                <a:latin typeface="微软雅黑" panose="020B0503020204020204" charset="-122"/>
                <a:ea typeface="微软雅黑" panose="020B0503020204020204" charset="-122"/>
                <a:sym typeface="+mn-ea"/>
              </a:rPr>
              <a:t>、简报的文体结构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内容占位符 2"/>
          <p:cNvSpPr>
            <a:spLocks noGrp="1"/>
          </p:cNvSpPr>
          <p:nvPr>
            <p:custDataLst>
              <p:tags r:id="rId1"/>
            </p:custDataLst>
          </p:nvPr>
        </p:nvSpPr>
        <p:spPr>
          <a:xfrm>
            <a:off x="1056005" y="130492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sz="2800" b="1">
                <a:solidFill>
                  <a:schemeClr val="dk1"/>
                </a:solidFill>
                <a:latin typeface="微软雅黑" panose="020B0503020204020204" charset="-122"/>
                <a:ea typeface="微软雅黑" panose="020B0503020204020204" charset="-122"/>
                <a:cs typeface="微软雅黑" panose="020B0503020204020204" charset="-122"/>
              </a:rPr>
              <a:t>正文</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56640" y="1958340"/>
            <a:ext cx="10642600" cy="1565910"/>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a:bodyPr>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正文主体用足够的、典型的、有说服力的材料，把导语的内容具体化。</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a:t>
            </a:r>
            <a:r>
              <a:rPr lang="zh-CN" altLang="en-US" dirty="0">
                <a:solidFill>
                  <a:schemeClr val="tx1"/>
                </a:solidFill>
                <a:latin typeface="微软雅黑" panose="020B0503020204020204" charset="-122"/>
                <a:ea typeface="微软雅黑" panose="020B0503020204020204" charset="-122"/>
                <a:sym typeface="+mn-ea"/>
              </a:rPr>
              <a:t>、简报的文体结构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内容占位符 2"/>
          <p:cNvSpPr>
            <a:spLocks noGrp="1"/>
          </p:cNvSpPr>
          <p:nvPr>
            <p:custDataLst>
              <p:tags r:id="rId1"/>
            </p:custDataLst>
          </p:nvPr>
        </p:nvSpPr>
        <p:spPr>
          <a:xfrm>
            <a:off x="1056005" y="130492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（五）</a:t>
            </a:r>
            <a:r>
              <a:rPr lang="zh-CN" sz="2800" b="1">
                <a:solidFill>
                  <a:schemeClr val="dk1"/>
                </a:solidFill>
                <a:latin typeface="微软雅黑" panose="020B0503020204020204" charset="-122"/>
                <a:ea typeface="微软雅黑" panose="020B0503020204020204" charset="-122"/>
                <a:cs typeface="微软雅黑" panose="020B0503020204020204" charset="-122"/>
              </a:rPr>
              <a:t>报尾</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56640" y="1958340"/>
            <a:ext cx="10642600" cy="3221990"/>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ormAutofit fontScale="90000"/>
          </a:bodyPr>
          <a:p>
            <a:pPr indent="457200" algn="l" fontAlgn="auto">
              <a:lnSpc>
                <a:spcPct val="180000"/>
              </a:lnSpc>
              <a:buClrTx/>
              <a:buSzTx/>
              <a:buFontTx/>
            </a:pPr>
            <a:r>
              <a:rPr lang="zh-CN" altLang="en-US" sz="2400" dirty="0">
                <a:latin typeface="微软雅黑" panose="020B0503020204020204" charset="-122"/>
                <a:ea typeface="微软雅黑" panose="020B0503020204020204" charset="-122"/>
                <a:cs typeface="微软雅黑" panose="020B0503020204020204" charset="-122"/>
              </a:rPr>
              <a:t>报尾部分应包括简报的报、送、发单位。报是指简报呈报的上级单位；送是指简报送往的同级单位或不相隶属的单位；发是指简报发放的下级单位。如果简报的报、送、</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发单位是固定的，而又要临时增加发放单位，</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一般还应注明</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本期增发</a:t>
            </a:r>
            <a:r>
              <a:rPr lang="en-US" altLang="en-US" sz="2400" dirty="0">
                <a:latin typeface="微软雅黑" panose="020B0503020204020204" charset="-122"/>
                <a:ea typeface="微软雅黑" panose="020B0503020204020204" charset="-122"/>
                <a:cs typeface="微软雅黑" panose="020B0503020204020204" charset="-122"/>
              </a:rPr>
              <a:t>×××</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单位</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报尾还应包括本期简报的印刷份数，以便于管理、查对。报尾部分印在简报末页的下端。</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文本框 1"/>
          <p:cNvSpPr txBox="1"/>
          <p:nvPr/>
        </p:nvSpPr>
        <p:spPr>
          <a:xfrm>
            <a:off x="271145" y="986155"/>
            <a:ext cx="11770995" cy="5611495"/>
          </a:xfrm>
          <a:prstGeom prst="rect">
            <a:avLst/>
          </a:prstGeom>
          <a:noFill/>
        </p:spPr>
        <p:txBody>
          <a:bodyPr wrap="square" rtlCol="0">
            <a:noAutofit/>
          </a:bodyPr>
          <a:p>
            <a:pPr indent="457200" algn="l" fontAlgn="auto">
              <a:lnSpc>
                <a:spcPct val="140000"/>
              </a:lnSpc>
            </a:pPr>
            <a:endParaRPr lang="zh-CN" altLang="en-US" sz="500" kern="100" dirty="0">
              <a:effectLst/>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48342" y="2023178"/>
            <a:ext cx="11332029" cy="1499898"/>
          </a:xfrm>
          <a:prstGeom prst="rect">
            <a:avLst/>
          </a:prstGeom>
          <a:noFill/>
        </p:spPr>
        <p:txBody>
          <a:bodyPr wrap="square">
            <a:spAutoFit/>
          </a:bodyPr>
          <a:lstStyle/>
          <a:p>
            <a:pPr algn="ctr">
              <a:lnSpc>
                <a:spcPct val="150000"/>
              </a:lnSpc>
              <a:spcBef>
                <a:spcPts val="240"/>
              </a:spcBef>
            </a:pPr>
            <a:r>
              <a:rPr lang="zh-CN" altLang="zh-CN" sz="2000" b="1" kern="100" spc="600" dirty="0">
                <a:solidFill>
                  <a:schemeClr val="tx1"/>
                </a:solidFill>
                <a:effectLst/>
                <a:latin typeface="微软雅黑" panose="020B0503020204020204" charset="-122"/>
                <a:ea typeface="微软雅黑" panose="020B0503020204020204" charset="-122"/>
              </a:rPr>
              <a:t>中国××函授大学全国教学工作会议简报</a:t>
            </a:r>
            <a:endParaRPr lang="zh-CN" altLang="zh-CN" sz="2000" b="1" kern="100" spc="600" dirty="0">
              <a:solidFill>
                <a:schemeClr val="tx1"/>
              </a:solidFill>
              <a:effectLst/>
              <a:latin typeface="微软雅黑" panose="020B0503020204020204" charset="-122"/>
              <a:ea typeface="微软雅黑" panose="020B0503020204020204" charset="-122"/>
            </a:endParaRPr>
          </a:p>
          <a:p>
            <a:pPr indent="127000" algn="ctr">
              <a:lnSpc>
                <a:spcPct val="150000"/>
              </a:lnSpc>
              <a:spcAft>
                <a:spcPts val="600"/>
              </a:spcAft>
            </a:pPr>
            <a:r>
              <a:rPr lang="zh-CN" altLang="zh-CN" sz="2000" kern="100" dirty="0">
                <a:effectLst/>
                <a:latin typeface="微软雅黑" panose="020B0503020204020204" charset="-122"/>
                <a:ea typeface="微软雅黑" panose="020B0503020204020204" charset="-122"/>
              </a:rPr>
              <a:t>第</a:t>
            </a:r>
            <a:r>
              <a:rPr lang="en-US" altLang="zh-CN" sz="2000" kern="100" dirty="0">
                <a:effectLst/>
                <a:latin typeface="微软雅黑" panose="020B0503020204020204" charset="-122"/>
                <a:ea typeface="微软雅黑" panose="020B0503020204020204" charset="-122"/>
              </a:rPr>
              <a:t>1</a:t>
            </a:r>
            <a:r>
              <a:rPr lang="zh-CN" altLang="zh-CN" sz="2000" kern="100" dirty="0">
                <a:effectLst/>
                <a:latin typeface="微软雅黑" panose="020B0503020204020204" charset="-122"/>
                <a:ea typeface="微软雅黑" panose="020B0503020204020204" charset="-122"/>
              </a:rPr>
              <a:t>期</a:t>
            </a:r>
            <a:endParaRPr lang="zh-CN" altLang="zh-CN" sz="2000" kern="100" dirty="0">
              <a:effectLst/>
              <a:latin typeface="微软雅黑" panose="020B0503020204020204" charset="-122"/>
              <a:ea typeface="微软雅黑" panose="020B0503020204020204" charset="-122"/>
            </a:endParaRPr>
          </a:p>
          <a:p>
            <a:pPr indent="269875" algn="just">
              <a:lnSpc>
                <a:spcPct val="150000"/>
              </a:lnSpc>
            </a:pPr>
            <a:r>
              <a:rPr lang="en-US" altLang="zh-CN" sz="2000" kern="100" dirty="0">
                <a:effectLst/>
                <a:latin typeface="微软雅黑" panose="020B0503020204020204" charset="-122"/>
                <a:ea typeface="微软雅黑" panose="020B0503020204020204" charset="-122"/>
              </a:rPr>
              <a:t>  </a:t>
            </a:r>
            <a:r>
              <a:rPr lang="zh-CN" altLang="zh-CN" sz="2000" kern="100" dirty="0">
                <a:effectLst/>
                <a:latin typeface="微软雅黑" panose="020B0503020204020204" charset="-122"/>
                <a:ea typeface="微软雅黑" panose="020B0503020204020204" charset="-122"/>
              </a:rPr>
              <a:t>会议秘书组</a:t>
            </a:r>
            <a:r>
              <a:rPr lang="en-US" altLang="zh-CN" sz="2000" kern="100" dirty="0">
                <a:effectLst/>
                <a:latin typeface="微软雅黑" panose="020B0503020204020204" charset="-122"/>
                <a:ea typeface="微软雅黑" panose="020B0503020204020204" charset="-122"/>
              </a:rPr>
              <a:t>                                                                                         2022</a:t>
            </a:r>
            <a:r>
              <a:rPr lang="zh-CN" altLang="zh-CN" sz="2000" kern="100" dirty="0">
                <a:effectLst/>
                <a:latin typeface="微软雅黑" panose="020B0503020204020204" charset="-122"/>
                <a:ea typeface="微软雅黑" panose="020B0503020204020204" charset="-122"/>
              </a:rPr>
              <a:t>年××月××日</a:t>
            </a:r>
            <a:endParaRPr lang="zh-CN" altLang="zh-CN" sz="2000" kern="100" dirty="0">
              <a:effectLst/>
              <a:latin typeface="微软雅黑" panose="020B0503020204020204" charset="-122"/>
              <a:ea typeface="微软雅黑" panose="020B0503020204020204" charset="-122"/>
            </a:endParaRPr>
          </a:p>
        </p:txBody>
      </p:sp>
      <p:sp>
        <p:nvSpPr>
          <p:cNvPr id="10" name="Line 4"/>
          <p:cNvSpPr>
            <a:spLocks noChangeShapeType="1"/>
          </p:cNvSpPr>
          <p:nvPr/>
        </p:nvSpPr>
        <p:spPr bwMode="auto">
          <a:xfrm flipV="1">
            <a:off x="348342" y="3584860"/>
            <a:ext cx="11484429" cy="1"/>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文本框 11"/>
          <p:cNvSpPr txBox="1"/>
          <p:nvPr/>
        </p:nvSpPr>
        <p:spPr>
          <a:xfrm>
            <a:off x="2778578" y="3679342"/>
            <a:ext cx="6123214" cy="375809"/>
          </a:xfrm>
          <a:prstGeom prst="rect">
            <a:avLst/>
          </a:prstGeom>
          <a:noFill/>
        </p:spPr>
        <p:txBody>
          <a:bodyPr wrap="square">
            <a:spAutoFit/>
          </a:bodyPr>
          <a:lstStyle/>
          <a:p>
            <a:pPr indent="127000" algn="ctr">
              <a:lnSpc>
                <a:spcPct val="110000"/>
              </a:lnSpc>
              <a:spcAft>
                <a:spcPts val="600"/>
              </a:spcAft>
            </a:pPr>
            <a:r>
              <a:rPr lang="x-none" altLang="zh-CN" sz="1800" kern="500" dirty="0">
                <a:effectLst/>
                <a:latin typeface="微软雅黑" panose="020B0503020204020204" charset="-122"/>
                <a:ea typeface="微软雅黑" panose="020B0503020204020204" charset="-122"/>
              </a:rPr>
              <a:t>“函大”全国教学工作会议在京召开</a:t>
            </a:r>
            <a:endParaRPr lang="zh-CN" altLang="zh-CN" sz="1800" kern="500" dirty="0">
              <a:effectLst/>
              <a:latin typeface="微软雅黑" panose="020B0503020204020204" charset="-122"/>
              <a:ea typeface="微软雅黑" panose="020B0503020204020204" charset="-122"/>
            </a:endParaRPr>
          </a:p>
        </p:txBody>
      </p:sp>
      <p:sp>
        <p:nvSpPr>
          <p:cNvPr id="14" name="文本框 13"/>
          <p:cNvSpPr txBox="1"/>
          <p:nvPr/>
        </p:nvSpPr>
        <p:spPr>
          <a:xfrm>
            <a:off x="348342" y="4296328"/>
            <a:ext cx="7108372" cy="369332"/>
          </a:xfrm>
          <a:prstGeom prst="rect">
            <a:avLst/>
          </a:prstGeom>
          <a:noFill/>
        </p:spPr>
        <p:txBody>
          <a:bodyPr wrap="square">
            <a:spAutoFit/>
          </a:bodyPr>
          <a:lstStyle/>
          <a:p>
            <a:r>
              <a:rPr lang="zh-CN" altLang="zh-CN" sz="1800" kern="100" spc="10" dirty="0">
                <a:effectLst/>
                <a:latin typeface="微软雅黑" panose="020B0503020204020204" charset="-122"/>
                <a:ea typeface="微软雅黑" panose="020B0503020204020204" charset="-122"/>
                <a:cs typeface="Times New Roman" panose="02020603050405020304" pitchFamily="18" charset="0"/>
              </a:rPr>
              <a:t>经过一段时间的积极筹备，中国××函授大学全国教学工作会议</a:t>
            </a:r>
            <a:r>
              <a:rPr lang="en-US" altLang="zh-CN" kern="100" spc="10" dirty="0">
                <a:latin typeface="微软雅黑" panose="020B0503020204020204" charset="-122"/>
                <a:ea typeface="微软雅黑" panose="020B0503020204020204" charset="-122"/>
                <a:cs typeface="Times New Roman" panose="02020603050405020304" pitchFamily="18" charset="0"/>
              </a:rPr>
              <a:t>……</a:t>
            </a:r>
            <a:endParaRPr lang="zh-CN" altLang="en-US" dirty="0">
              <a:latin typeface="微软雅黑" panose="020B0503020204020204" charset="-122"/>
              <a:ea typeface="微软雅黑" panose="020B0503020204020204" charset="-122"/>
            </a:endParaRPr>
          </a:p>
        </p:txBody>
      </p:sp>
      <p:grpSp>
        <p:nvGrpSpPr>
          <p:cNvPr id="16" name="组合 15"/>
          <p:cNvGrpSpPr/>
          <p:nvPr/>
        </p:nvGrpSpPr>
        <p:grpSpPr>
          <a:xfrm>
            <a:off x="348341" y="4971857"/>
            <a:ext cx="11484429" cy="750133"/>
            <a:chOff x="348342" y="5550933"/>
            <a:chExt cx="11484429" cy="750133"/>
          </a:xfrm>
        </p:grpSpPr>
        <p:sp>
          <p:nvSpPr>
            <p:cNvPr id="18" name="文本框 17"/>
            <p:cNvSpPr txBox="1"/>
            <p:nvPr/>
          </p:nvSpPr>
          <p:spPr>
            <a:xfrm>
              <a:off x="348342" y="5643642"/>
              <a:ext cx="7214508" cy="657424"/>
            </a:xfrm>
            <a:prstGeom prst="rect">
              <a:avLst/>
            </a:prstGeom>
            <a:noFill/>
            <a:ln>
              <a:noFill/>
            </a:ln>
          </p:spPr>
          <p:txBody>
            <a:bodyPr wrap="square">
              <a:spAutoFit/>
            </a:bodyPr>
            <a:lstStyle/>
            <a:p>
              <a:pPr indent="66675" algn="just">
                <a:lnSpc>
                  <a:spcPct val="104000"/>
                </a:lnSpc>
                <a:spcBef>
                  <a:spcPts val="240"/>
                </a:spcBef>
              </a:pPr>
              <a:r>
                <a:rPr lang="zh-CN" altLang="zh-CN" sz="1800" kern="100" dirty="0">
                  <a:effectLst/>
                  <a:latin typeface="微软雅黑" panose="020B0503020204020204" charset="-122"/>
                  <a:ea typeface="微软雅黑" panose="020B0503020204020204" charset="-122"/>
                </a:rPr>
                <a:t>报：××××××××，××××××××，×××××××。</a:t>
              </a:r>
              <a:endParaRPr lang="zh-CN" altLang="zh-CN" sz="1800" kern="100" dirty="0">
                <a:effectLst/>
                <a:latin typeface="微软雅黑" panose="020B0503020204020204" charset="-122"/>
                <a:ea typeface="微软雅黑" panose="020B0503020204020204" charset="-122"/>
              </a:endParaRPr>
            </a:p>
            <a:p>
              <a:r>
                <a:rPr lang="en-US" altLang="zh-CN" sz="1800" kern="100" dirty="0">
                  <a:effectLst/>
                  <a:latin typeface="微软雅黑" panose="020B0503020204020204" charset="-122"/>
                  <a:ea typeface="微软雅黑" panose="020B0503020204020204" charset="-122"/>
                  <a:cs typeface="Times New Roman" panose="02020603050405020304" pitchFamily="18" charset="0"/>
                </a:rPr>
                <a:t> </a:t>
              </a:r>
              <a:r>
                <a:rPr lang="zh-CN" altLang="zh-CN" sz="1800" kern="100" dirty="0">
                  <a:effectLst/>
                  <a:latin typeface="微软雅黑" panose="020B0503020204020204" charset="-122"/>
                  <a:ea typeface="微软雅黑" panose="020B0503020204020204" charset="-122"/>
                  <a:cs typeface="Times New Roman" panose="02020603050405020304" pitchFamily="18" charset="0"/>
                </a:rPr>
                <a:t>送：××××××，××××××，××××××，××××××，××××××。</a:t>
              </a:r>
              <a:endParaRPr lang="zh-CN" altLang="en-US" dirty="0">
                <a:latin typeface="微软雅黑" panose="020B0503020204020204" charset="-122"/>
                <a:ea typeface="微软雅黑" panose="020B0503020204020204" charset="-122"/>
              </a:endParaRPr>
            </a:p>
          </p:txBody>
        </p:sp>
        <p:sp>
          <p:nvSpPr>
            <p:cNvPr id="23" name="Line 4"/>
            <p:cNvSpPr>
              <a:spLocks noChangeShapeType="1"/>
            </p:cNvSpPr>
            <p:nvPr/>
          </p:nvSpPr>
          <p:spPr bwMode="auto">
            <a:xfrm flipV="1">
              <a:off x="348342" y="5550933"/>
              <a:ext cx="11484429" cy="1"/>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p>
          </p:txBody>
        </p:sp>
        <p:sp>
          <p:nvSpPr>
            <p:cNvPr id="25" name="Line 4"/>
            <p:cNvSpPr>
              <a:spLocks noChangeShapeType="1"/>
            </p:cNvSpPr>
            <p:nvPr/>
          </p:nvSpPr>
          <p:spPr bwMode="auto">
            <a:xfrm flipV="1">
              <a:off x="348342" y="6283260"/>
              <a:ext cx="11484429" cy="1"/>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26" name="文本框 25"/>
          <p:cNvSpPr txBox="1"/>
          <p:nvPr/>
        </p:nvSpPr>
        <p:spPr>
          <a:xfrm>
            <a:off x="6014356" y="6000847"/>
            <a:ext cx="6123214" cy="375809"/>
          </a:xfrm>
          <a:prstGeom prst="rect">
            <a:avLst/>
          </a:prstGeom>
          <a:noFill/>
        </p:spPr>
        <p:txBody>
          <a:bodyPr wrap="square">
            <a:spAutoFit/>
          </a:bodyPr>
          <a:lstStyle/>
          <a:p>
            <a:pPr marR="266700" indent="269875" algn="r">
              <a:lnSpc>
                <a:spcPct val="110000"/>
              </a:lnSpc>
            </a:pPr>
            <a:r>
              <a:rPr lang="zh-CN" altLang="zh-CN" sz="1800" kern="100" dirty="0">
                <a:effectLst/>
                <a:latin typeface="微软雅黑" panose="020B0503020204020204" charset="-122"/>
                <a:ea typeface="微软雅黑" panose="020B0503020204020204" charset="-122"/>
              </a:rPr>
              <a:t>（共印×××份）</a:t>
            </a:r>
            <a:endParaRPr lang="zh-CN" altLang="zh-CN" sz="1800" kern="100" dirty="0">
              <a:effectLst/>
              <a:latin typeface="微软雅黑" panose="020B0503020204020204" charset="-122"/>
              <a:ea typeface="微软雅黑" panose="020B0503020204020204" charset="-122"/>
            </a:endParaRPr>
          </a:p>
        </p:txBody>
      </p:sp>
    </p:spTree>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2"/>
          <p:cNvSpPr/>
          <p:nvPr>
            <p:custDataLst>
              <p:tags r:id="rId1"/>
            </p:custDataLst>
          </p:nvPr>
        </p:nvSpPr>
        <p:spPr>
          <a:xfrm>
            <a:off x="711518" y="11452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2" name="对象2"/>
          <p:cNvSpPr/>
          <p:nvPr>
            <p:custDataLst>
              <p:tags r:id="rId2"/>
            </p:custDataLst>
          </p:nvPr>
        </p:nvSpPr>
        <p:spPr>
          <a:xfrm>
            <a:off x="737235" y="3705225"/>
            <a:ext cx="10798810" cy="2060575"/>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4" name="对象2"/>
          <p:cNvSpPr/>
          <p:nvPr>
            <p:custDataLst>
              <p:tags r:id="rId3"/>
            </p:custDataLst>
          </p:nvPr>
        </p:nvSpPr>
        <p:spPr>
          <a:xfrm>
            <a:off x="696278" y="1170623"/>
            <a:ext cx="10798810" cy="124098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6" name="对象2"/>
          <p:cNvSpPr/>
          <p:nvPr>
            <p:custDataLst>
              <p:tags r:id="rId4"/>
            </p:custDataLst>
          </p:nvPr>
        </p:nvSpPr>
        <p:spPr>
          <a:xfrm>
            <a:off x="696278" y="11706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5" name="对象2"/>
          <p:cNvSpPr/>
          <p:nvPr>
            <p:custDataLst>
              <p:tags r:id="rId5"/>
            </p:custDataLst>
          </p:nvPr>
        </p:nvSpPr>
        <p:spPr>
          <a:xfrm>
            <a:off x="716598" y="1170623"/>
            <a:ext cx="10798810" cy="3940810"/>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7" name="对象4"/>
          <p:cNvSpPr/>
          <p:nvPr>
            <p:custDataLst>
              <p:tags r:id="rId6"/>
            </p:custDataLst>
          </p:nvPr>
        </p:nvSpPr>
        <p:spPr>
          <a:xfrm>
            <a:off x="1898015" y="1875790"/>
            <a:ext cx="8397240" cy="1318260"/>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mn-ea"/>
              </a:rPr>
              <a:t>抓准问题，有的放矢。</a:t>
            </a:r>
            <a:endParaRPr lang="zh-CN" altLang="en-US" sz="2000" kern="100" dirty="0">
              <a:solidFill>
                <a:schemeClr val="tx1"/>
              </a:solidFill>
              <a:effectLst/>
              <a:latin typeface="微软雅黑" panose="020B0503020204020204" charset="-122"/>
              <a:ea typeface="微软雅黑" panose="020B0503020204020204" charset="-122"/>
              <a:sym typeface="Times New Roman" panose="02020603050405020304" pitchFamily="18" charset="0"/>
            </a:endParaRPr>
          </a:p>
        </p:txBody>
      </p:sp>
      <p:sp>
        <p:nvSpPr>
          <p:cNvPr id="13" name="对象5"/>
          <p:cNvSpPr/>
          <p:nvPr>
            <p:custDataLst>
              <p:tags r:id="rId7"/>
            </p:custDataLst>
          </p:nvPr>
        </p:nvSpPr>
        <p:spPr>
          <a:xfrm>
            <a:off x="2108518" y="2029778"/>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1</a:t>
            </a:r>
            <a:endParaRPr lang="en-US" altLang="zh-CN" sz="2000" b="1" dirty="0">
              <a:solidFill>
                <a:srgbClr val="FFFFFF"/>
              </a:solidFill>
              <a:latin typeface="+mn-ea"/>
              <a:cs typeface="+mn-ea"/>
              <a:sym typeface="+mn-ea"/>
            </a:endParaRPr>
          </a:p>
        </p:txBody>
      </p:sp>
      <p:sp>
        <p:nvSpPr>
          <p:cNvPr id="14" name="对象7"/>
          <p:cNvSpPr/>
          <p:nvPr>
            <p:custDataLst>
              <p:tags r:id="rId8"/>
            </p:custDataLst>
          </p:nvPr>
        </p:nvSpPr>
        <p:spPr>
          <a:xfrm>
            <a:off x="1897698" y="31937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材料准确，内容真实。</a:t>
            </a:r>
            <a:endParaRPr lang="zh-CN" altLang="en-US" sz="2000" b="1" kern="100" dirty="0">
              <a:solidFill>
                <a:schemeClr val="tx1"/>
              </a:solidFill>
              <a:effectLst/>
              <a:latin typeface="Times New Roman" panose="02020603050405020304" pitchFamily="18" charset="0"/>
              <a:ea typeface="微软雅黑" panose="020B0503020204020204" charset="-122"/>
              <a:sym typeface="+mn-ea"/>
            </a:endParaRPr>
          </a:p>
        </p:txBody>
      </p:sp>
      <p:sp>
        <p:nvSpPr>
          <p:cNvPr id="17" name="对象8"/>
          <p:cNvSpPr/>
          <p:nvPr>
            <p:custDataLst>
              <p:tags r:id="rId9"/>
            </p:custDataLst>
          </p:nvPr>
        </p:nvSpPr>
        <p:spPr>
          <a:xfrm>
            <a:off x="2108518" y="33480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2</a:t>
            </a:r>
            <a:endParaRPr lang="en-US" altLang="zh-CN" sz="2000" b="1" dirty="0">
              <a:solidFill>
                <a:srgbClr val="FFFFFF"/>
              </a:solidFill>
              <a:latin typeface="+mn-ea"/>
              <a:cs typeface="+mn-ea"/>
              <a:sym typeface="+mn-ea"/>
            </a:endParaRPr>
          </a:p>
        </p:txBody>
      </p:sp>
      <p:sp>
        <p:nvSpPr>
          <p:cNvPr id="18" name="对象10"/>
          <p:cNvSpPr/>
          <p:nvPr>
            <p:custDataLst>
              <p:tags r:id="rId10"/>
            </p:custDataLst>
          </p:nvPr>
        </p:nvSpPr>
        <p:spPr>
          <a:xfrm>
            <a:off x="1951673" y="4424998"/>
            <a:ext cx="8396977" cy="1042035"/>
          </a:xfrm>
          <a:prstGeom prst="roundRect">
            <a:avLst>
              <a:gd name="adj" fmla="val 21493"/>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buNone/>
            </a:pPr>
            <a:r>
              <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rPr>
              <a:t>简明扼要，一目了然。</a:t>
            </a:r>
            <a:endParaRPr lang="zh-CN" altLang="en-US" sz="2000" b="1" kern="100" dirty="0">
              <a:solidFill>
                <a:schemeClr val="tx1"/>
              </a:solidFill>
              <a:effectLst/>
              <a:latin typeface="Times New Roman" panose="02020603050405020304" pitchFamily="18" charset="0"/>
              <a:ea typeface="微软雅黑" panose="020B0503020204020204" charset="-122"/>
              <a:sym typeface="微软雅黑" panose="020B0503020204020204" charset="-122"/>
            </a:endParaRPr>
          </a:p>
        </p:txBody>
      </p:sp>
      <p:sp>
        <p:nvSpPr>
          <p:cNvPr id="19" name="对象11"/>
          <p:cNvSpPr/>
          <p:nvPr>
            <p:custDataLst>
              <p:tags r:id="rId11"/>
            </p:custDataLst>
          </p:nvPr>
        </p:nvSpPr>
        <p:spPr>
          <a:xfrm>
            <a:off x="2108518" y="4655503"/>
            <a:ext cx="733136" cy="734060"/>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a:solidFill>
                  <a:srgbClr val="FFFFFF"/>
                </a:solidFill>
                <a:latin typeface="+mn-ea"/>
                <a:cs typeface="+mn-ea"/>
                <a:sym typeface="+mn-ea"/>
              </a:rPr>
              <a:t>3</a:t>
            </a:r>
            <a:endParaRPr lang="en-US" altLang="zh-CN" sz="2000" b="1" dirty="0">
              <a:solidFill>
                <a:srgbClr val="FFFFFF"/>
              </a:solidFill>
              <a:latin typeface="+mn-ea"/>
              <a:cs typeface="+mn-ea"/>
              <a:sym typeface="+mn-ea"/>
            </a:endParaRPr>
          </a:p>
        </p:txBody>
      </p:sp>
      <p:sp>
        <p:nvSpPr>
          <p:cNvPr id="8" name="对象2"/>
          <p:cNvSpPr/>
          <p:nvPr>
            <p:custDataLst>
              <p:tags r:id="rId12"/>
            </p:custDataLst>
          </p:nvPr>
        </p:nvSpPr>
        <p:spPr>
          <a:xfrm>
            <a:off x="721678" y="3685223"/>
            <a:ext cx="10798810" cy="2538929"/>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a:solidFill>
                <a:schemeClr val="tx1"/>
              </a:solidFill>
            </a:endParaRPr>
          </a:p>
        </p:txBody>
      </p:sp>
      <p:sp>
        <p:nvSpPr>
          <p:cNvPr id="9" name="对象7"/>
          <p:cNvSpPr/>
          <p:nvPr>
            <p:custDataLst>
              <p:tags r:id="rId13"/>
            </p:custDataLst>
          </p:nvPr>
        </p:nvSpPr>
        <p:spPr>
          <a:xfrm>
            <a:off x="1923098" y="5708333"/>
            <a:ext cx="8396977" cy="1042035"/>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72185" numCol="1" spcCol="0" rtlCol="0" fromWordArt="0" anchor="ctr" anchorCtr="0" forceAA="0" compatLnSpc="1">
            <a:noAutofit/>
          </a:bodyPr>
          <a:p>
            <a:pPr algn="just">
              <a:lnSpc>
                <a:spcPct val="150000"/>
              </a:lnSpc>
              <a:buClrTx/>
              <a:buSzTx/>
              <a:buFont typeface="Arial" panose="020B0604020202020204" pitchFamily="34" charset="0"/>
            </a:pPr>
            <a:r>
              <a:rPr lang="zh-CN" altLang="en-US" sz="2000" b="1" kern="100" dirty="0">
                <a:solidFill>
                  <a:schemeClr val="tx1"/>
                </a:solidFill>
                <a:effectLst/>
                <a:latin typeface="Times New Roman" panose="02020603050405020304" pitchFamily="18" charset="0"/>
                <a:ea typeface="微软雅黑" panose="020B0503020204020204" charset="-122"/>
                <a:sym typeface="Times New Roman" panose="02020603050405020304" pitchFamily="18" charset="0"/>
              </a:rPr>
              <a:t>讲究实效，反映及时。</a:t>
            </a:r>
            <a:endParaRPr lang="zh-CN" altLang="en-US" sz="2000" b="1" kern="100" dirty="0">
              <a:solidFill>
                <a:schemeClr val="tx1"/>
              </a:solidFill>
              <a:effectLst/>
              <a:latin typeface="Times New Roman" panose="02020603050405020304" pitchFamily="18" charset="0"/>
              <a:ea typeface="微软雅黑" panose="020B0503020204020204" charset="-122"/>
              <a:sym typeface="+mn-ea"/>
            </a:endParaRPr>
          </a:p>
        </p:txBody>
      </p:sp>
      <p:sp>
        <p:nvSpPr>
          <p:cNvPr id="10" name="对象8"/>
          <p:cNvSpPr/>
          <p:nvPr>
            <p:custDataLst>
              <p:tags r:id="rId14"/>
            </p:custDataLst>
          </p:nvPr>
        </p:nvSpPr>
        <p:spPr>
          <a:xfrm>
            <a:off x="2133918" y="5862638"/>
            <a:ext cx="733136" cy="734060"/>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2000" b="1" dirty="0">
                <a:solidFill>
                  <a:srgbClr val="FFFFFF"/>
                </a:solidFill>
                <a:latin typeface="+mn-ea"/>
                <a:cs typeface="+mn-ea"/>
                <a:sym typeface="+mn-ea"/>
              </a:rPr>
              <a:t>4</a:t>
            </a:r>
            <a:endParaRPr lang="en-US" altLang="zh-CN" sz="2000" b="1" dirty="0">
              <a:solidFill>
                <a:srgbClr val="FFFFFF"/>
              </a:solidFill>
              <a:latin typeface="+mn-ea"/>
              <a:cs typeface="+mn-ea"/>
              <a:sym typeface="+mn-ea"/>
            </a:endParaRPr>
          </a:p>
        </p:txBody>
      </p:sp>
      <p:sp>
        <p:nvSpPr>
          <p:cNvPr id="11" name="文本框 10"/>
          <p:cNvSpPr txBox="1"/>
          <p:nvPr/>
        </p:nvSpPr>
        <p:spPr>
          <a:xfrm>
            <a:off x="518160" y="240665"/>
            <a:ext cx="6096000" cy="460375"/>
          </a:xfrm>
          <a:prstGeom prst="rect">
            <a:avLst/>
          </a:prstGeom>
          <a:noFill/>
        </p:spPr>
        <p:txBody>
          <a:bodyPr wrap="square" rtlCol="0" anchor="t">
            <a:spAutoFit/>
          </a:bodyPr>
          <a:p>
            <a:pPr lvl="0" algn="l">
              <a:spcBef>
                <a:spcPct val="0"/>
              </a:spcBef>
              <a:spcAft>
                <a:spcPct val="0"/>
              </a:spcAft>
              <a:buClrTx/>
              <a:buSzTx/>
              <a:buFontTx/>
            </a:pPr>
            <a:r>
              <a:rPr lang="zh-CN" altLang="en-US" sz="3200" b="1" dirty="0">
                <a:latin typeface="微软雅黑" panose="020B0503020204020204" charset="-122"/>
                <a:ea typeface="微软雅黑" panose="020B0503020204020204" charset="-122"/>
                <a:cs typeface="+mn-ea"/>
                <a:sym typeface="+mn-ea"/>
              </a:rPr>
              <a:t>四、简报的写作要求</a:t>
            </a:r>
            <a:endParaRPr lang="zh-CN" altLang="en-US" sz="3200" b="1" kern="100" dirty="0">
              <a:effectLst/>
              <a:latin typeface="微软雅黑" panose="020B0503020204020204" charset="-122"/>
              <a:ea typeface="微软雅黑" panose="020B0503020204020204" charset="-122"/>
              <a:cs typeface="+mn-ea"/>
              <a:sym typeface="+mn-ea"/>
            </a:endParaRPr>
          </a:p>
        </p:txBody>
      </p:sp>
    </p:spTree>
    <p:custDataLst>
      <p:tags r:id="rId1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一、计划的概念与特点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3" name="内容占位符 2"/>
          <p:cNvSpPr>
            <a:spLocks noGrp="1"/>
          </p:cNvSpPr>
          <p:nvPr>
            <p:custDataLst>
              <p:tags r:id="rId2"/>
            </p:custDataLst>
          </p:nvPr>
        </p:nvSpPr>
        <p:spPr>
          <a:xfrm>
            <a:off x="1005840" y="1056640"/>
            <a:ext cx="10800080" cy="78549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10" b="1">
                <a:solidFill>
                  <a:schemeClr val="dk1"/>
                </a:solidFill>
                <a:latin typeface="微软雅黑" panose="020B0503020204020204" charset="-122"/>
                <a:ea typeface="微软雅黑" panose="020B0503020204020204" charset="-122"/>
              </a:rPr>
              <a:t>（二）计划的特点</a:t>
            </a:r>
            <a:endParaRPr lang="en-US" altLang="zh-CN" sz="2800">
              <a:solidFill>
                <a:schemeClr val="dk1"/>
              </a:solidFill>
            </a:endParaRPr>
          </a:p>
        </p:txBody>
      </p:sp>
      <p:sp>
        <p:nvSpPr>
          <p:cNvPr id="3" name="文本框 2"/>
          <p:cNvSpPr txBox="1"/>
          <p:nvPr>
            <p:custDataLst>
              <p:tags r:id="rId3"/>
            </p:custDataLst>
          </p:nvPr>
        </p:nvSpPr>
        <p:spPr>
          <a:xfrm>
            <a:off x="5310823" y="344582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rPr>
              <a:t>可行性</a:t>
            </a:r>
            <a:endParaRPr lang="zh-CN" altLang="en-US" sz="2000" b="1" dirty="0">
              <a:solidFill>
                <a:schemeClr val="accent2"/>
              </a:solidFill>
            </a:endParaRPr>
          </a:p>
        </p:txBody>
      </p:sp>
      <p:sp>
        <p:nvSpPr>
          <p:cNvPr id="35" name="椭圆 34"/>
          <p:cNvSpPr/>
          <p:nvPr>
            <p:custDataLst>
              <p:tags r:id="rId4"/>
            </p:custDataLst>
          </p:nvPr>
        </p:nvSpPr>
        <p:spPr>
          <a:xfrm>
            <a:off x="5754688" y="2455863"/>
            <a:ext cx="684530" cy="684530"/>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7" name="文本框 36"/>
          <p:cNvSpPr txBox="1"/>
          <p:nvPr>
            <p:custDataLst>
              <p:tags r:id="rId5"/>
            </p:custDataLst>
          </p:nvPr>
        </p:nvSpPr>
        <p:spPr>
          <a:xfrm>
            <a:off x="8244523" y="344582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rPr>
              <a:t>指导性</a:t>
            </a:r>
            <a:endParaRPr lang="zh-CN" altLang="en-US" sz="2000" b="1" dirty="0">
              <a:solidFill>
                <a:schemeClr val="accent1"/>
              </a:solidFill>
            </a:endParaRPr>
          </a:p>
        </p:txBody>
      </p:sp>
      <p:sp>
        <p:nvSpPr>
          <p:cNvPr id="40" name="椭圆 39"/>
          <p:cNvSpPr/>
          <p:nvPr>
            <p:custDataLst>
              <p:tags r:id="rId6"/>
            </p:custDataLst>
          </p:nvPr>
        </p:nvSpPr>
        <p:spPr>
          <a:xfrm>
            <a:off x="8688388" y="2455863"/>
            <a:ext cx="684530" cy="684530"/>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 name="文本框 6"/>
          <p:cNvSpPr txBox="1"/>
          <p:nvPr>
            <p:custDataLst>
              <p:tags r:id="rId7"/>
            </p:custDataLst>
          </p:nvPr>
        </p:nvSpPr>
        <p:spPr>
          <a:xfrm>
            <a:off x="2376488" y="344582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rPr>
              <a:t>预见性</a:t>
            </a:r>
            <a:endParaRPr lang="zh-CN" altLang="en-US" sz="2000" b="1" dirty="0">
              <a:solidFill>
                <a:schemeClr val="accent1"/>
              </a:solidFill>
            </a:endParaRPr>
          </a:p>
        </p:txBody>
      </p:sp>
      <p:sp>
        <p:nvSpPr>
          <p:cNvPr id="22" name="椭圆 21"/>
          <p:cNvSpPr/>
          <p:nvPr>
            <p:custDataLst>
              <p:tags r:id="rId8"/>
            </p:custDataLst>
          </p:nvPr>
        </p:nvSpPr>
        <p:spPr>
          <a:xfrm>
            <a:off x="2820353" y="2455863"/>
            <a:ext cx="684530" cy="684530"/>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953443" y="2655253"/>
            <a:ext cx="286385" cy="286385"/>
          </a:xfrm>
          <a:prstGeom prst="rect">
            <a:avLst/>
          </a:prstGeom>
        </p:spPr>
      </p:pic>
      <p:pic>
        <p:nvPicPr>
          <p:cNvPr id="20" name="图片 11"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018473" y="2653983"/>
            <a:ext cx="288000" cy="288000"/>
          </a:xfrm>
          <a:prstGeom prst="rect">
            <a:avLst/>
          </a:prstGeom>
        </p:spPr>
      </p:pic>
      <p:pic>
        <p:nvPicPr>
          <p:cNvPr id="21" name="图片 16" descr="343439383331313b343532303033323bd3a6d3c3b9dcc0e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887778" y="2655253"/>
            <a:ext cx="285750" cy="285750"/>
          </a:xfrm>
          <a:prstGeom prst="rect">
            <a:avLst/>
          </a:prstGeom>
        </p:spPr>
      </p:pic>
    </p:spTree>
    <p:custDataLst>
      <p:tags r:id="rId18"/>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29146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71855" y="2010410"/>
            <a:ext cx="10445750" cy="5054600"/>
          </a:xfrm>
          <a:prstGeom prst="rect">
            <a:avLst/>
          </a:prstGeom>
          <a:noFill/>
        </p:spPr>
        <p:txBody>
          <a:bodyPr wrap="square" rtlCol="0" anchor="ctr" anchorCtr="0">
            <a:noAutofit/>
          </a:bodyPr>
          <a:lstStyle/>
          <a:p>
            <a:pPr algn="l">
              <a:lnSpc>
                <a:spcPct val="100000"/>
              </a:lnSpc>
              <a:spcBef>
                <a:spcPts val="240"/>
              </a:spcBef>
            </a:pPr>
            <a:r>
              <a:rPr lang="zh-CN" altLang="en-US" sz="2400" b="1" noProof="0" dirty="0">
                <a:latin typeface="微软雅黑" panose="020B0503020204020204" charset="-122"/>
                <a:ea typeface="微软雅黑" panose="020B0503020204020204" charset="-122"/>
                <a:cs typeface="微软雅黑" panose="020B0503020204020204" charset="-122"/>
                <a:sym typeface="+mn-ea"/>
              </a:rPr>
              <a:t>修改病文 </a:t>
            </a:r>
            <a:endParaRPr lang="zh-CN" altLang="en-US" sz="2400" b="1" noProof="0" dirty="0">
              <a:latin typeface="微软雅黑" panose="020B0503020204020204" charset="-122"/>
              <a:ea typeface="微软雅黑" panose="020B0503020204020204" charset="-122"/>
              <a:cs typeface="微软雅黑" panose="020B0503020204020204" charset="-122"/>
              <a:sym typeface="+mn-ea"/>
            </a:endParaRPr>
          </a:p>
          <a:p>
            <a:pPr algn="ctr">
              <a:lnSpc>
                <a:spcPct val="100000"/>
              </a:lnSpc>
              <a:spcBef>
                <a:spcPts val="240"/>
              </a:spcBef>
            </a:pPr>
            <a:r>
              <a:rPr lang="zh-CN" altLang="en-US" sz="2000" b="1" kern="100" spc="600" dirty="0">
                <a:effectLst/>
                <a:latin typeface="微软雅黑" panose="020B0503020204020204" charset="-122"/>
                <a:ea typeface="微软雅黑" panose="020B0503020204020204" charset="-122"/>
                <a:cs typeface="微软雅黑" panose="020B0503020204020204" charset="-122"/>
                <a:sym typeface="+mn-ea"/>
              </a:rPr>
              <a:t>道义街“网格聚民意，服务暖民心”专题简报</a:t>
            </a:r>
            <a:endParaRPr lang="zh-CN" altLang="en-US" sz="2000" b="1" kern="100" spc="6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ctr">
              <a:lnSpc>
                <a:spcPct val="100000"/>
              </a:lnSpc>
              <a:spcBef>
                <a:spcPts val="240"/>
              </a:spcBef>
            </a:pPr>
            <a:r>
              <a:rPr lang="en-US" altLang="zh-CN" sz="2000" b="1" kern="100" spc="600" dirty="0">
                <a:effectLst/>
                <a:latin typeface="微软雅黑" panose="020B0503020204020204" charset="-122"/>
                <a:ea typeface="微软雅黑" panose="020B0503020204020204" charset="-122"/>
                <a:cs typeface="微软雅黑" panose="020B0503020204020204" charset="-122"/>
                <a:sym typeface="+mn-ea"/>
              </a:rPr>
              <a:t>——</a:t>
            </a:r>
            <a:r>
              <a:rPr lang="zh-CN" altLang="en-US" sz="2000" b="1" kern="100" spc="600" dirty="0">
                <a:effectLst/>
                <a:latin typeface="微软雅黑" panose="020B0503020204020204" charset="-122"/>
                <a:ea typeface="微软雅黑" panose="020B0503020204020204" charset="-122"/>
                <a:cs typeface="微软雅黑" panose="020B0503020204020204" charset="-122"/>
                <a:sym typeface="+mn-ea"/>
              </a:rPr>
              <a:t>全力推进“国家反诈中心”</a:t>
            </a:r>
            <a:r>
              <a:rPr lang="en-US" altLang="zh-CN" sz="2000" b="1" kern="100" spc="600" dirty="0">
                <a:effectLst/>
                <a:latin typeface="微软雅黑" panose="020B0503020204020204" charset="-122"/>
                <a:ea typeface="微软雅黑" panose="020B0503020204020204" charset="-122"/>
                <a:cs typeface="微软雅黑" panose="020B0503020204020204" charset="-122"/>
                <a:sym typeface="+mn-ea"/>
              </a:rPr>
              <a:t>App</a:t>
            </a:r>
            <a:r>
              <a:rPr lang="zh-CN" altLang="en-US" sz="2000" b="1" kern="100" spc="600" dirty="0">
                <a:effectLst/>
                <a:latin typeface="微软雅黑" panose="020B0503020204020204" charset="-122"/>
                <a:ea typeface="微软雅黑" panose="020B0503020204020204" charset="-122"/>
                <a:cs typeface="微软雅黑" panose="020B0503020204020204" charset="-122"/>
                <a:sym typeface="+mn-ea"/>
              </a:rPr>
              <a:t>安装</a:t>
            </a:r>
            <a:endParaRPr lang="zh-CN" altLang="en-US" sz="2000" b="1" kern="100" spc="600" dirty="0">
              <a:solidFill>
                <a:schemeClr val="tx1"/>
              </a:solidFill>
              <a:effectLst/>
              <a:latin typeface="微软雅黑" panose="020B0503020204020204" charset="-122"/>
              <a:ea typeface="微软雅黑" panose="020B0503020204020204" charset="-122"/>
              <a:cs typeface="微软雅黑" panose="020B0503020204020204" charset="-122"/>
            </a:endParaRPr>
          </a:p>
          <a:p>
            <a:pPr indent="269875" algn="ctr">
              <a:lnSpc>
                <a:spcPct val="100000"/>
              </a:lnSpc>
              <a:spcAft>
                <a:spcPts val="600"/>
              </a:spcAft>
            </a:pPr>
            <a:r>
              <a:rPr lang="zh-CN" altLang="zh-CN" sz="2000" kern="100" dirty="0">
                <a:effectLst/>
                <a:latin typeface="微软雅黑" panose="020B0503020204020204" charset="-122"/>
                <a:ea typeface="微软雅黑" panose="020B0503020204020204" charset="-122"/>
                <a:cs typeface="微软雅黑" panose="020B0503020204020204" charset="-122"/>
                <a:sym typeface="+mn-ea"/>
              </a:rPr>
              <a:t>×府〔</a:t>
            </a:r>
            <a:r>
              <a:rPr lang="en-US" altLang="zh-CN" sz="2000" kern="100" dirty="0">
                <a:effectLst/>
                <a:latin typeface="微软雅黑" panose="020B0503020204020204" charset="-122"/>
                <a:ea typeface="微软雅黑" panose="020B0503020204020204" charset="-122"/>
                <a:cs typeface="微软雅黑" panose="020B0503020204020204" charset="-122"/>
                <a:sym typeface="+mn-ea"/>
              </a:rPr>
              <a:t>20</a:t>
            </a:r>
            <a:r>
              <a:rPr lang="zh-CN" altLang="zh-CN" sz="2000" kern="100" dirty="0">
                <a:effectLst/>
                <a:latin typeface="微软雅黑" panose="020B0503020204020204" charset="-122"/>
                <a:ea typeface="微软雅黑" panose="020B0503020204020204" charset="-122"/>
                <a:cs typeface="微软雅黑" panose="020B0503020204020204" charset="-122"/>
                <a:sym typeface="+mn-ea"/>
              </a:rPr>
              <a:t>××〕</a:t>
            </a:r>
            <a:r>
              <a:rPr lang="en-US" altLang="zh-CN" sz="2000" kern="100" dirty="0">
                <a:effectLst/>
                <a:latin typeface="微软雅黑" panose="020B0503020204020204" charset="-122"/>
                <a:ea typeface="微软雅黑" panose="020B0503020204020204" charset="-122"/>
                <a:cs typeface="微软雅黑" panose="020B0503020204020204" charset="-122"/>
                <a:sym typeface="+mn-ea"/>
              </a:rPr>
              <a:t>38</a:t>
            </a:r>
            <a:r>
              <a:rPr lang="zh-CN" altLang="zh-CN" sz="2000" kern="100" dirty="0">
                <a:effectLst/>
                <a:latin typeface="微软雅黑" panose="020B0503020204020204" charset="-122"/>
                <a:ea typeface="微软雅黑" panose="020B0503020204020204" charset="-122"/>
                <a:cs typeface="微软雅黑" panose="020B0503020204020204" charset="-122"/>
                <a:sym typeface="+mn-ea"/>
              </a:rPr>
              <a:t>号</a:t>
            </a:r>
            <a:endParaRPr lang="zh-CN" altLang="zh-CN" sz="2000" kern="100" dirty="0">
              <a:effectLst/>
              <a:latin typeface="微软雅黑" panose="020B0503020204020204" charset="-122"/>
              <a:ea typeface="微软雅黑" panose="020B0503020204020204" charset="-122"/>
              <a:cs typeface="微软雅黑" panose="020B0503020204020204" charset="-122"/>
            </a:endParaRPr>
          </a:p>
          <a:p>
            <a:pPr indent="446405" algn="just">
              <a:lnSpc>
                <a:spcPct val="130000"/>
              </a:lnSpc>
            </a:pPr>
            <a:r>
              <a:rPr lang="en-US" altLang="zh-CN" sz="2000" kern="100" dirty="0">
                <a:effectLst/>
                <a:latin typeface="微软雅黑" panose="020B0503020204020204" charset="-122"/>
                <a:ea typeface="微软雅黑" panose="020B0503020204020204" charset="-122"/>
                <a:cs typeface="微软雅黑" panose="020B0503020204020204" charset="-122"/>
                <a:sym typeface="+mn-ea"/>
              </a:rPr>
              <a:t> </a:t>
            </a: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为营造浓厚的全民反诈氛围，进一步遏制电信网络诈骗案件的易发多发势头，近日，</a:t>
            </a:r>
            <a:r>
              <a:rPr lang="en-US" altLang="zh-CN" sz="2000" kern="100" dirty="0">
                <a:effectLst/>
                <a:latin typeface="微软雅黑" panose="020B0503020204020204" charset="-122"/>
                <a:ea typeface="微软雅黑" panose="020B0503020204020204" charset="-122"/>
                <a:cs typeface="微软雅黑" panose="020B0503020204020204" charset="-122"/>
                <a:sym typeface="+mn-ea"/>
              </a:rPr>
              <a:t>××</a:t>
            </a: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街综合治理办、</a:t>
            </a:r>
            <a:r>
              <a:rPr lang="en-US" altLang="zh-CN" sz="2000" kern="100" dirty="0">
                <a:effectLst/>
                <a:latin typeface="微软雅黑" panose="020B0503020204020204" charset="-122"/>
                <a:ea typeface="微软雅黑" panose="020B0503020204020204" charset="-122"/>
                <a:cs typeface="微软雅黑" panose="020B0503020204020204" charset="-122"/>
                <a:sym typeface="+mn-ea"/>
              </a:rPr>
              <a:t>××</a:t>
            </a: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派出所联合市公安局刑警支队深入社区、企业、商业街等场所，以一对一的方式为群众讲解反诈的重要性、诈骗的形式与手段，以及相关的防范知识，并现场指导群众下载注册“国家反诈中心”</a:t>
            </a:r>
            <a:r>
              <a:rPr lang="en-US" altLang="zh-CN" sz="2000" kern="100" dirty="0">
                <a:effectLst/>
                <a:latin typeface="微软雅黑" panose="020B0503020204020204" charset="-122"/>
                <a:ea typeface="微软雅黑" panose="020B0503020204020204" charset="-122"/>
                <a:cs typeface="微软雅黑" panose="020B0503020204020204" charset="-122"/>
                <a:sym typeface="+mn-ea"/>
              </a:rPr>
              <a:t>App</a:t>
            </a: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软件，细心指导群众如何使用来电预警及网上报案等功能按键，进一步增强了群众防范电信网络诈骗意识</a:t>
            </a:r>
            <a:r>
              <a:rPr lang="zh-CN" altLang="en-US" sz="2000" kern="100" dirty="0" smtClean="0">
                <a:effectLst/>
                <a:latin typeface="微软雅黑" panose="020B0503020204020204" charset="-122"/>
                <a:ea typeface="微软雅黑" panose="020B0503020204020204" charset="-122"/>
                <a:cs typeface="微软雅黑" panose="020B0503020204020204" charset="-122"/>
                <a:sym typeface="+mn-ea"/>
              </a:rPr>
              <a:t>。</a:t>
            </a:r>
            <a:endParaRPr lang="zh-CN" altLang="zh-CN" sz="2000" kern="100" dirty="0">
              <a:effectLst/>
              <a:latin typeface="微软雅黑" panose="020B0503020204020204" charset="-122"/>
              <a:ea typeface="微软雅黑" panose="020B0503020204020204" charset="-122"/>
              <a:cs typeface="微软雅黑" panose="020B0503020204020204" charset="-122"/>
            </a:endParaRPr>
          </a:p>
          <a:p>
            <a:pPr algn="just">
              <a:lnSpc>
                <a:spcPct val="130000"/>
              </a:lnSpc>
              <a:spcAft>
                <a:spcPts val="600"/>
              </a:spcAft>
            </a:pPr>
            <a:r>
              <a:rPr lang="en-US" altLang="zh-CN" sz="2400" b="1" noProof="0" dirty="0">
                <a:latin typeface="宋体" panose="02010600030101010101" pitchFamily="2" charset="-122"/>
                <a:ea typeface="宋体" panose="02010600030101010101" pitchFamily="2" charset="-122"/>
                <a:sym typeface="+mn-ea"/>
              </a:rPr>
              <a:t>                                                                   </a:t>
            </a:r>
            <a:endParaRPr kumimoji="0" lang="zh-CN" altLang="en-US" sz="2400" b="1" kern="1200" cap="none" spc="0" normalizeH="0" baseline="0" noProof="0" dirty="0">
              <a:latin typeface="宋体" panose="02010600030101010101" pitchFamily="2" charset="-122"/>
              <a:ea typeface="宋体" panose="02010600030101010101" pitchFamily="2" charset="-122"/>
              <a:cs typeface="+mn-cs"/>
            </a:endParaRPr>
          </a:p>
          <a:p>
            <a:pPr indent="0" algn="just" fontAlgn="auto">
              <a:lnSpc>
                <a:spcPct val="13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686425" y="2240915"/>
            <a:ext cx="6505575" cy="349059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sym typeface="+mn-ea"/>
              </a:rPr>
              <a:t>计划</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rPr>
              <a:t>第二节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总结</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专题活动策划书</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述职报告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简报</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第六节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会议记录</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第七节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调查报告</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440045" y="5500370"/>
            <a:ext cx="5884545" cy="627380"/>
          </a:xfrm>
          <a:prstGeom prst="rect">
            <a:avLst/>
          </a:prstGeom>
        </p:spPr>
        <p:style>
          <a:lnRef idx="3">
            <a:schemeClr val="accent1"/>
          </a:lnRef>
          <a:fillRef idx="0">
            <a:srgbClr val="FFFFFF"/>
          </a:fillRef>
          <a:effectRef idx="0">
            <a:srgbClr val="FFFFFF"/>
          </a:effectRef>
          <a:fontRef idx="minor">
            <a:schemeClr val="tx1"/>
          </a:fontRef>
        </p:style>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753110" y="-11303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第六节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会议记录</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p>
            <a:pPr marL="0" indent="0" algn="ctr">
              <a:lnSpc>
                <a:spcPct val="150000"/>
              </a:lnSpc>
              <a:spcBef>
                <a:spcPts val="0"/>
              </a:spcBef>
              <a:spcAft>
                <a:spcPts val="0"/>
              </a:spcAft>
              <a:buSzPct val="100000"/>
            </a:pPr>
            <a:r>
              <a:rPr lang="zh-CN" altLang="en-US" dirty="0">
                <a:solidFill>
                  <a:schemeClr val="tx1"/>
                </a:solidFill>
                <a:ea typeface="微软雅黑" panose="020B0503020204020204" charset="-122"/>
                <a:sym typeface="+mn-lt"/>
              </a:rPr>
              <a:t>了解会议记录的概念、特点、种类及作用；掌握会议记录的文体结构素及写作方法。</a:t>
            </a:r>
            <a:endParaRPr lang="en-US" altLang="zh-CN" dirty="0">
              <a:solidFill>
                <a:schemeClr val="tx1"/>
              </a:solidFill>
              <a:ea typeface="微软雅黑" panose="020B0503020204020204" charset="-122"/>
              <a:sym typeface="+mn-lt"/>
            </a:endParaRPr>
          </a:p>
          <a:p>
            <a:pPr marL="0" indent="0" algn="ctr">
              <a:lnSpc>
                <a:spcPct val="120000"/>
              </a:lnSpc>
              <a:spcBef>
                <a:spcPts val="0"/>
              </a:spcBef>
              <a:spcAft>
                <a:spcPts val="0"/>
              </a:spcAft>
              <a:buSzPct val="100000"/>
            </a:pPr>
            <a:endParaRPr lang="en-US" altLang="zh-CN" spc="150" dirty="0">
              <a:solidFill>
                <a:schemeClr val="tx1"/>
              </a:solidFill>
              <a:latin typeface="Arial" panose="020B0604020202020204" pitchFamily="34" charset="0"/>
              <a:ea typeface="微软雅黑" panose="020B0503020204020204" charset="-122"/>
              <a:sym typeface="+mn-lt"/>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dirty="0">
                <a:solidFill>
                  <a:schemeClr val="tx1"/>
                </a:solidFill>
                <a:ea typeface="微软雅黑" panose="020B0503020204020204" charset="-122"/>
                <a:sym typeface="+mn-lt"/>
              </a:rPr>
              <a:t>能熟练说出会议记录的文体结构并撰写出合格的会议记录。</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lvl="0" indent="0" eaLnBrk="1" hangingPunct="1">
              <a:lnSpc>
                <a:spcPct val="150000"/>
              </a:lnSpc>
              <a:spcBef>
                <a:spcPct val="0"/>
              </a:spcBef>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培养担当意识，增强同学们处理行政事务的能力。</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第四节</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 会议记录</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r">
              <a:lnSpc>
                <a:spcPct val="200000"/>
              </a:lnSpc>
            </a:pPr>
            <a:r>
              <a:rPr lang="zh-CN" altLang="en-US">
                <a:latin typeface="微软雅黑" panose="020B0503020204020204" charset="-122"/>
                <a:ea typeface="微软雅黑" panose="020B0503020204020204" charset="-122"/>
                <a:sym typeface="+mn-ea"/>
              </a:rPr>
              <a:t>会议记录的文体结构</a:t>
            </a:r>
            <a:endParaRPr lang="zh-CN" altLang="en-US">
              <a:solidFill>
                <a:schemeClr val="tx1"/>
              </a:solidFill>
              <a:latin typeface="微软雅黑" panose="020B0503020204020204" charset="-122"/>
              <a:ea typeface="微软雅黑" panose="020B0503020204020204" charset="-122"/>
              <a:sym typeface="+mn-ea"/>
            </a:endParaRPr>
          </a:p>
          <a:p>
            <a:pPr indent="452755" algn="r">
              <a:lnSpc>
                <a:spcPct val="20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455457" y="2731777"/>
            <a:ext cx="3856545" cy="1174655"/>
          </a:xfrm>
          <a:prstGeom prst="rect">
            <a:avLst/>
          </a:prstGeom>
          <a:noFill/>
        </p:spPr>
        <p:txBody>
          <a:bodyPr vert="horz" wrap="square" lIns="0" tIns="0" rIns="0" bIns="0" rtlCol="0" anchor="t" anchorCtr="0">
            <a:noAutofit/>
          </a:bodyPr>
          <a:p>
            <a:pPr indent="452755" algn="l">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会议记录的撰写</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一、会议记录的概念与特点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024890" y="2383155"/>
            <a:ext cx="10761980" cy="246824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fontAlgn="auto">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会议记录即会议笔录，是由会议组织者指定专人，如实、准确地记录会议的组织情况和会议内容的一种应用性事务文书，经常用于比较重要的会议或正式会议。</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None/>
            </a:pP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10302875" y="4716145"/>
            <a:ext cx="1287145" cy="1382395"/>
          </a:xfrm>
          <a:prstGeom prst="rect">
            <a:avLst/>
          </a:prstGeom>
        </p:spPr>
      </p:pic>
      <p:sp>
        <p:nvSpPr>
          <p:cNvPr id="3" name="文本框 2"/>
          <p:cNvSpPr txBox="1"/>
          <p:nvPr/>
        </p:nvSpPr>
        <p:spPr>
          <a:xfrm>
            <a:off x="1337310" y="1322705"/>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（一）会议记录的概念</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15870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一、会议记录的概念与特点</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30" name="https://img8.file.cache.docer.com/storage/1733196371798414600/9cd9afc737f257d60bba4222b98b00dc.png" descr="堆叠的书籍"/>
          <p:cNvPicPr>
            <a:picLocks noChangeAspect="1"/>
          </p:cNvPicPr>
          <p:nvPr/>
        </p:nvPicPr>
        <p:blipFill>
          <a:blip r:embed="rId2"/>
          <a:stretch>
            <a:fillRect/>
          </a:stretch>
        </p:blipFill>
        <p:spPr>
          <a:xfrm>
            <a:off x="10302875" y="4716145"/>
            <a:ext cx="1287145" cy="1382395"/>
          </a:xfrm>
          <a:prstGeom prst="rect">
            <a:avLst/>
          </a:prstGeom>
        </p:spPr>
      </p:pic>
      <p:sp>
        <p:nvSpPr>
          <p:cNvPr id="3" name="文本框 2"/>
          <p:cNvSpPr txBox="1"/>
          <p:nvPr/>
        </p:nvSpPr>
        <p:spPr>
          <a:xfrm>
            <a:off x="1112520" y="998855"/>
            <a:ext cx="3834765" cy="817245"/>
          </a:xfrm>
          <a:prstGeom prst="rect">
            <a:avLst/>
          </a:prstGeom>
          <a:noFill/>
        </p:spPr>
        <p:txBody>
          <a:bodyPr wrap="square" rtlCol="0">
            <a:normAutofit/>
          </a:bodyPr>
          <a:p>
            <a:pPr algn="l">
              <a:lnSpc>
                <a:spcPct val="130000"/>
              </a:lnSpc>
              <a:spcBef>
                <a:spcPts val="1000"/>
              </a:spcBef>
              <a:buClrTx/>
              <a:buSzTx/>
              <a:buFont typeface="Arial" panose="020B0604020202020204" pitchFamily="34" charset="0"/>
            </a:pPr>
            <a:r>
              <a:rPr lang="zh-CN" sz="2800" b="1">
                <a:solidFill>
                  <a:schemeClr val="dk1"/>
                </a:solidFill>
                <a:latin typeface="微软雅黑" panose="020B0503020204020204" charset="-122"/>
                <a:ea typeface="微软雅黑" panose="020B0503020204020204" charset="-122"/>
                <a:cs typeface="微软雅黑" panose="020B0503020204020204" charset="-122"/>
              </a:rPr>
              <a:t>（二）会议记录的特点</a:t>
            </a:r>
            <a:endParaRPr lang="zh-CN" sz="2800" b="1">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19" name="组合 18"/>
          <p:cNvGrpSpPr/>
          <p:nvPr/>
        </p:nvGrpSpPr>
        <p:grpSpPr>
          <a:xfrm rot="0">
            <a:off x="2035810" y="2400300"/>
            <a:ext cx="1570990" cy="1327785"/>
            <a:chOff x="3743" y="3868"/>
            <a:chExt cx="2474" cy="2091"/>
          </a:xfrm>
        </p:grpSpPr>
        <p:sp>
          <p:nvSpPr>
            <p:cNvPr id="5" name="文本框 4"/>
            <p:cNvSpPr txBox="1"/>
            <p:nvPr>
              <p:custDataLst>
                <p:tags r:id="rId3"/>
              </p:custDataLst>
            </p:nvPr>
          </p:nvSpPr>
          <p:spPr>
            <a:xfrm>
              <a:off x="3743"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微软雅黑" panose="020B0503020204020204" charset="-122"/>
                  <a:ea typeface="微软雅黑" panose="020B0503020204020204" charset="-122"/>
                </a:rPr>
                <a:t>综合性</a:t>
              </a:r>
              <a:endParaRPr lang="zh-CN" altLang="en-US" sz="2000" b="1" dirty="0">
                <a:solidFill>
                  <a:schemeClr val="accent1"/>
                </a:solidFill>
                <a:latin typeface="微软雅黑" panose="020B0503020204020204" charset="-122"/>
                <a:ea typeface="微软雅黑" panose="020B0503020204020204" charset="-122"/>
              </a:endParaRPr>
            </a:p>
          </p:txBody>
        </p:sp>
        <p:sp>
          <p:nvSpPr>
            <p:cNvPr id="22" name="椭圆 21"/>
            <p:cNvSpPr/>
            <p:nvPr>
              <p:custDataLst>
                <p:tags r:id="rId4"/>
              </p:custDataLst>
            </p:nvPr>
          </p:nvSpPr>
          <p:spPr>
            <a:xfrm>
              <a:off x="4442"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0" name="图片 11" descr="343439383331313b343532303032373bbfcdbba7b5b5b0b8"/>
            <p:cNvPicPr>
              <a:picLocks noChangeAspect="1"/>
            </p:cNvPicPr>
            <p:nvPr>
              <p:custDataLst>
                <p:tags r:id="rId5"/>
              </p:custDataLst>
            </p:nvPr>
          </p:nvPicPr>
          <p:blipFill>
            <a:blip r:embed="rId6"/>
            <a:stretch>
              <a:fillRect/>
            </a:stretch>
          </p:blipFill>
          <p:spPr>
            <a:xfrm>
              <a:off x="4754" y="4180"/>
              <a:ext cx="454" cy="454"/>
            </a:xfrm>
            <a:prstGeom prst="rect">
              <a:avLst/>
            </a:prstGeom>
          </p:spPr>
        </p:pic>
      </p:grpSp>
      <p:grpSp>
        <p:nvGrpSpPr>
          <p:cNvPr id="16" name="组合 15"/>
          <p:cNvGrpSpPr/>
          <p:nvPr/>
        </p:nvGrpSpPr>
        <p:grpSpPr>
          <a:xfrm rot="0">
            <a:off x="4407535" y="2400935"/>
            <a:ext cx="1570990" cy="1327785"/>
            <a:chOff x="8364" y="3868"/>
            <a:chExt cx="2474" cy="2091"/>
          </a:xfrm>
        </p:grpSpPr>
        <p:sp>
          <p:nvSpPr>
            <p:cNvPr id="4" name="文本框 3"/>
            <p:cNvSpPr txBox="1"/>
            <p:nvPr>
              <p:custDataLst>
                <p:tags r:id="rId7"/>
              </p:custDataLst>
            </p:nvPr>
          </p:nvSpPr>
          <p:spPr>
            <a:xfrm>
              <a:off x="836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latin typeface="微软雅黑" panose="020B0503020204020204" charset="-122"/>
                  <a:ea typeface="微软雅黑" panose="020B0503020204020204" charset="-122"/>
                </a:rPr>
                <a:t>指导性</a:t>
              </a:r>
              <a:endParaRPr lang="zh-CN" altLang="en-US" sz="2000" b="1" dirty="0">
                <a:solidFill>
                  <a:schemeClr val="accent2"/>
                </a:solidFill>
                <a:latin typeface="微软雅黑" panose="020B0503020204020204" charset="-122"/>
                <a:ea typeface="微软雅黑" panose="020B0503020204020204" charset="-122"/>
              </a:endParaRPr>
            </a:p>
          </p:txBody>
        </p:sp>
        <p:sp>
          <p:nvSpPr>
            <p:cNvPr id="35" name="椭圆 34"/>
            <p:cNvSpPr/>
            <p:nvPr>
              <p:custDataLst>
                <p:tags r:id="rId8"/>
              </p:custDataLst>
            </p:nvPr>
          </p:nvSpPr>
          <p:spPr>
            <a:xfrm>
              <a:off x="9063" y="3868"/>
              <a:ext cx="1078" cy="1078"/>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9"/>
              </p:custDataLst>
            </p:nvPr>
          </p:nvPicPr>
          <p:blipFill>
            <a:blip r:embed="rId10"/>
            <a:stretch>
              <a:fillRect/>
            </a:stretch>
          </p:blipFill>
          <p:spPr>
            <a:xfrm>
              <a:off x="9376" y="4182"/>
              <a:ext cx="451" cy="451"/>
            </a:xfrm>
            <a:prstGeom prst="rect">
              <a:avLst/>
            </a:prstGeom>
          </p:spPr>
        </p:pic>
      </p:grpSp>
      <p:grpSp>
        <p:nvGrpSpPr>
          <p:cNvPr id="17" name="组合 16"/>
          <p:cNvGrpSpPr/>
          <p:nvPr/>
        </p:nvGrpSpPr>
        <p:grpSpPr>
          <a:xfrm rot="0">
            <a:off x="6956425" y="2400300"/>
            <a:ext cx="1570990" cy="1327785"/>
            <a:chOff x="12984" y="3868"/>
            <a:chExt cx="2474" cy="2091"/>
          </a:xfrm>
        </p:grpSpPr>
        <p:sp>
          <p:nvSpPr>
            <p:cNvPr id="37" name="文本框 36"/>
            <p:cNvSpPr txBox="1"/>
            <p:nvPr>
              <p:custDataLst>
                <p:tags r:id="rId11"/>
              </p:custDataLst>
            </p:nvPr>
          </p:nvSpPr>
          <p:spPr>
            <a:xfrm>
              <a:off x="12984" y="5427"/>
              <a:ext cx="2474" cy="532"/>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微软雅黑" panose="020B0503020204020204" charset="-122"/>
                  <a:ea typeface="微软雅黑" panose="020B0503020204020204" charset="-122"/>
                </a:rPr>
                <a:t>备查性</a:t>
              </a:r>
              <a:endParaRPr lang="zh-CN" altLang="en-US" sz="2000" b="1" dirty="0">
                <a:solidFill>
                  <a:schemeClr val="accent1"/>
                </a:solidFill>
                <a:latin typeface="微软雅黑" panose="020B0503020204020204" charset="-122"/>
                <a:ea typeface="微软雅黑" panose="020B0503020204020204" charset="-122"/>
              </a:endParaRPr>
            </a:p>
          </p:txBody>
        </p:sp>
        <p:sp>
          <p:nvSpPr>
            <p:cNvPr id="40" name="椭圆 39"/>
            <p:cNvSpPr/>
            <p:nvPr>
              <p:custDataLst>
                <p:tags r:id="rId12"/>
              </p:custDataLst>
            </p:nvPr>
          </p:nvSpPr>
          <p:spPr>
            <a:xfrm>
              <a:off x="13683" y="3868"/>
              <a:ext cx="1078" cy="1078"/>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21" name="图片 16" descr="343439383331313b343532303033323bd3a6d3c3b9dcc0ed"/>
            <p:cNvPicPr>
              <a:picLocks noChangeAspect="1"/>
            </p:cNvPicPr>
            <p:nvPr>
              <p:custDataLst>
                <p:tags r:id="rId13"/>
              </p:custDataLst>
            </p:nvPr>
          </p:nvPicPr>
          <p:blipFill>
            <a:blip r:embed="rId14"/>
            <a:stretch>
              <a:fillRect/>
            </a:stretch>
          </p:blipFill>
          <p:spPr>
            <a:xfrm>
              <a:off x="13997" y="4182"/>
              <a:ext cx="450" cy="450"/>
            </a:xfrm>
            <a:prstGeom prst="rect">
              <a:avLst/>
            </a:prstGeom>
          </p:spPr>
        </p:pic>
      </p:grpSp>
    </p:spTree>
    <p:custDataLst>
      <p:tags r:id="rId15"/>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10235" y="14854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二、会议记录的种类与作用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会议记录</a:t>
            </a:r>
            <a:r>
              <a:rPr lang="zh-CN" sz="2800" b="1">
                <a:solidFill>
                  <a:schemeClr val="dk1"/>
                </a:solidFill>
                <a:latin typeface="微软雅黑" panose="020B0503020204020204" charset="-122"/>
                <a:ea typeface="微软雅黑" panose="020B0503020204020204" charset="-122"/>
                <a:cs typeface="微软雅黑" panose="020B0503020204020204" charset="-122"/>
              </a:rPr>
              <a:t>的种类</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43280" y="2214245"/>
            <a:ext cx="10154920" cy="3940175"/>
          </a:xfrm>
          <a:prstGeom prst="rect">
            <a:avLst/>
          </a:prstGeom>
          <a:noFill/>
        </p:spPr>
        <p:txBody>
          <a:bodyPr wrap="square" rtlCol="0">
            <a:normAutofit/>
          </a:bodyPr>
          <a:p>
            <a:pPr marL="228600" indent="457200" algn="just">
              <a:lnSpc>
                <a:spcPct val="150000"/>
              </a:lnSpc>
              <a:spcBef>
                <a:spcPts val="1000"/>
              </a:spcBef>
              <a:buClrTx/>
              <a:buSzTx/>
              <a:buFont typeface="Arial" panose="020B0604020202020204" pitchFamily="34" charset="0"/>
            </a:pPr>
            <a:r>
              <a:rPr lang="zh-CN" altLang="en-US" sz="2400">
                <a:solidFill>
                  <a:schemeClr val="dk1"/>
                </a:solidFill>
                <a:latin typeface="微软雅黑" panose="020B0503020204020204" charset="-122"/>
                <a:ea typeface="微软雅黑" panose="020B0503020204020204" charset="-122"/>
                <a:cs typeface="微软雅黑" panose="020B0503020204020204" charset="-122"/>
              </a:rPr>
              <a:t>按照会议的不同性质划分的，不同的机关、单位有不同的会议记录。例如，党的机关有党委会议记录、常委会会议记录、常委办公会议记录、 党务例会记录、党组会议记录等；行政机关有政府办公会议记录，省、市、县长办公会议记录，厅(部、厂、校、院)务会会议记录，董事会会议记录，监事会会议记录等。</a:t>
            </a:r>
            <a:endParaRPr lang="zh-CN" altLang="en-US" sz="24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459740" y="133305"/>
            <a:ext cx="10800000" cy="720000"/>
          </a:xfrm>
        </p:spPr>
        <p:txBody>
          <a:bodyPr/>
          <a:p>
            <a:r>
              <a:rPr lang="zh-CN" altLang="en-US" dirty="0">
                <a:solidFill>
                  <a:schemeClr val="tx1"/>
                </a:solidFill>
                <a:latin typeface="微软雅黑" panose="020B0503020204020204" charset="-122"/>
                <a:ea typeface="微软雅黑" panose="020B0503020204020204" charset="-122"/>
                <a:sym typeface="+mn-ea"/>
              </a:rPr>
              <a:t>二、会议记录的种类与作用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1"/>
            </p:custDataLst>
          </p:nvPr>
        </p:nvSpPr>
        <p:spPr>
          <a:xfrm>
            <a:off x="929005" y="116649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（二）会议记录</a:t>
            </a:r>
            <a:r>
              <a:rPr lang="zh-CN" sz="2800" b="1">
                <a:solidFill>
                  <a:schemeClr val="dk1"/>
                </a:solidFill>
                <a:latin typeface="微软雅黑" panose="020B0503020204020204" charset="-122"/>
                <a:ea typeface="微软雅黑" panose="020B0503020204020204" charset="-122"/>
                <a:cs typeface="微软雅黑" panose="020B0503020204020204" charset="-122"/>
              </a:rPr>
              <a:t>的作用</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1640840" y="2262505"/>
            <a:ext cx="8004810" cy="4019550"/>
            <a:chOff x="1096" y="2688"/>
            <a:chExt cx="12526" cy="7205"/>
          </a:xfrm>
        </p:grpSpPr>
        <p:sp>
          <p:nvSpPr>
            <p:cNvPr id="31" name="对角圆角矩形 30"/>
            <p:cNvSpPr/>
            <p:nvPr>
              <p:custDataLst>
                <p:tags r:id="rId2"/>
              </p:custDataLst>
            </p:nvPr>
          </p:nvSpPr>
          <p:spPr>
            <a:xfrm>
              <a:off x="1096" y="3231"/>
              <a:ext cx="3906" cy="6661"/>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根据记录的内容，起草、修改有关文件，上传下达会议精神，或撰写会议</a:t>
              </a: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简报和会议新闻。</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2" name="正文"/>
            <p:cNvSpPr txBox="1"/>
            <p:nvPr>
              <p:custDataLst>
                <p:tags r:id="rId3"/>
              </p:custDataLst>
            </p:nvPr>
          </p:nvSpPr>
          <p:spPr>
            <a:xfrm>
              <a:off x="4021" y="8874"/>
              <a:ext cx="874" cy="93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01</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33" name="椭圆 32"/>
            <p:cNvSpPr/>
            <p:nvPr>
              <p:custDataLst>
                <p:tags r:id="rId4"/>
              </p:custDataLst>
            </p:nvPr>
          </p:nvSpPr>
          <p:spPr>
            <a:xfrm>
              <a:off x="2623" y="2689"/>
              <a:ext cx="851" cy="1072"/>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4" name="椭圆 33"/>
            <p:cNvSpPr/>
            <p:nvPr>
              <p:custDataLst>
                <p:tags r:id="rId5"/>
              </p:custDataLst>
            </p:nvPr>
          </p:nvSpPr>
          <p:spPr>
            <a:xfrm>
              <a:off x="2741" y="2837"/>
              <a:ext cx="617" cy="777"/>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5" name="图片 34" descr="333438303937363b333438313039323bcfeec4bfbcc6bbae"/>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924" y="3067"/>
              <a:ext cx="250" cy="316"/>
            </a:xfrm>
            <a:prstGeom prst="rect">
              <a:avLst/>
            </a:prstGeom>
          </p:spPr>
        </p:pic>
        <p:sp>
          <p:nvSpPr>
            <p:cNvPr id="37" name="对角圆角矩形 36"/>
            <p:cNvSpPr/>
            <p:nvPr>
              <p:custDataLst>
                <p:tags r:id="rId9"/>
              </p:custDataLst>
            </p:nvPr>
          </p:nvSpPr>
          <p:spPr>
            <a:xfrm>
              <a:off x="5406" y="3231"/>
              <a:ext cx="3906" cy="6661"/>
            </a:xfrm>
            <a:prstGeom prst="round2DiagRect">
              <a:avLst>
                <a:gd name="adj1" fmla="val 12858"/>
                <a:gd name="adj2" fmla="val 0"/>
              </a:avLst>
            </a:prstGeom>
            <a:gradFill>
              <a:gsLst>
                <a:gs pos="0">
                  <a:srgbClr val="FFFFFF">
                    <a:alpha val="5000"/>
                  </a:srgbClr>
                </a:gs>
                <a:gs pos="100000">
                  <a:schemeClr val="accent2">
                    <a:alpha val="25000"/>
                  </a:schemeClr>
                </a:gs>
              </a:gsLst>
              <a:lin ang="5400000" scaled="0"/>
            </a:gradFill>
            <a:ln>
              <a:solidFill>
                <a:schemeClr val="accent2">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领导据此督促会议各项决议事项的执行情况。</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8" name="正文"/>
            <p:cNvSpPr txBox="1"/>
            <p:nvPr>
              <p:custDataLst>
                <p:tags r:id="rId10"/>
              </p:custDataLst>
            </p:nvPr>
          </p:nvSpPr>
          <p:spPr>
            <a:xfrm>
              <a:off x="8331" y="8874"/>
              <a:ext cx="874" cy="93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rPr>
                <a:t>02</a:t>
              </a:r>
              <a:endPar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endParaRPr>
            </a:p>
          </p:txBody>
        </p:sp>
        <p:sp>
          <p:nvSpPr>
            <p:cNvPr id="39" name="椭圆 38"/>
            <p:cNvSpPr/>
            <p:nvPr>
              <p:custDataLst>
                <p:tags r:id="rId11"/>
              </p:custDataLst>
            </p:nvPr>
          </p:nvSpPr>
          <p:spPr>
            <a:xfrm>
              <a:off x="6933" y="2689"/>
              <a:ext cx="851" cy="1072"/>
            </a:xfrm>
            <a:prstGeom prst="ellipse">
              <a:avLst/>
            </a:prstGeom>
            <a:solidFill>
              <a:schemeClr val="accent2">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1" name="椭圆 40"/>
            <p:cNvSpPr/>
            <p:nvPr>
              <p:custDataLst>
                <p:tags r:id="rId12"/>
              </p:custDataLst>
            </p:nvPr>
          </p:nvSpPr>
          <p:spPr>
            <a:xfrm>
              <a:off x="7051" y="2837"/>
              <a:ext cx="617" cy="777"/>
            </a:xfrm>
            <a:prstGeom prst="ellipse">
              <a:avLst/>
            </a:prstGeom>
            <a:gradFill>
              <a:gsLst>
                <a:gs pos="0">
                  <a:schemeClr val="accent2">
                    <a:lumMod val="60000"/>
                    <a:lumOff val="40000"/>
                    <a:alpha val="100000"/>
                  </a:schemeClr>
                </a:gs>
                <a:gs pos="100000">
                  <a:schemeClr val="accent2">
                    <a:alpha val="100000"/>
                  </a:schemeClr>
                </a:gs>
              </a:gsLst>
              <a:lin ang="2700000" scaled="0"/>
            </a:gradFill>
            <a:ln>
              <a:noFill/>
            </a:ln>
            <a:effectLst>
              <a:outerShdw blurRad="1397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2" name="图片 41" descr="333438303937363b333438313038303bd7e9d6afbcdcb9b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219" y="3048"/>
              <a:ext cx="281" cy="354"/>
            </a:xfrm>
            <a:prstGeom prst="rect">
              <a:avLst/>
            </a:prstGeom>
          </p:spPr>
        </p:pic>
        <p:sp>
          <p:nvSpPr>
            <p:cNvPr id="43" name="对角圆角矩形 42"/>
            <p:cNvSpPr/>
            <p:nvPr>
              <p:custDataLst>
                <p:tags r:id="rId16"/>
              </p:custDataLst>
            </p:nvPr>
          </p:nvSpPr>
          <p:spPr>
            <a:xfrm>
              <a:off x="9716" y="3233"/>
              <a:ext cx="3906" cy="6661"/>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nSpc>
                  <a:spcPct val="150000"/>
                </a:lnSpc>
              </a:pP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立卷归档，以供参考、研究或编写材料。</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4" name="正文"/>
            <p:cNvSpPr txBox="1"/>
            <p:nvPr>
              <p:custDataLst>
                <p:tags r:id="rId17"/>
              </p:custDataLst>
            </p:nvPr>
          </p:nvSpPr>
          <p:spPr>
            <a:xfrm>
              <a:off x="12641" y="8876"/>
              <a:ext cx="874" cy="934"/>
            </a:xfrm>
            <a:prstGeom prst="rect">
              <a:avLst/>
            </a:prstGeom>
            <a:noFill/>
          </p:spPr>
          <p:txBody>
            <a:bodyPr wrap="none" lIns="0" tIns="0" rIns="0" bIns="107950" rtlCol="0" anchor="ctr" anchorCtr="0">
              <a:normAutofit fontScale="4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03</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45" name="椭圆 44"/>
            <p:cNvSpPr/>
            <p:nvPr>
              <p:custDataLst>
                <p:tags r:id="rId18"/>
              </p:custDataLst>
            </p:nvPr>
          </p:nvSpPr>
          <p:spPr>
            <a:xfrm>
              <a:off x="11243" y="2688"/>
              <a:ext cx="851" cy="1072"/>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椭圆 45"/>
            <p:cNvSpPr/>
            <p:nvPr>
              <p:custDataLst>
                <p:tags r:id="rId19"/>
              </p:custDataLst>
            </p:nvPr>
          </p:nvSpPr>
          <p:spPr>
            <a:xfrm>
              <a:off x="11361" y="2835"/>
              <a:ext cx="617" cy="777"/>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47" name="图片 46" descr="333438303937363b333438313037333bcad0b3a1bebad5f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529" y="3046"/>
              <a:ext cx="281" cy="354"/>
            </a:xfrm>
            <a:prstGeom prst="rect">
              <a:avLst/>
            </a:prstGeom>
          </p:spPr>
        </p:pic>
      </p:grpSp>
    </p:spTree>
    <p:custDataLst>
      <p:tags r:id="rId23"/>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三、会议记录的文体结构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781685" y="1167765"/>
            <a:ext cx="10714355" cy="925195"/>
          </a:xfrm>
          <a:prstGeom prst="rect">
            <a:avLst/>
          </a:prstGeom>
          <a:noFill/>
        </p:spPr>
        <p:txBody>
          <a:bodyPr wrap="square" rtlCol="0"/>
          <a:p>
            <a:pPr indent="457200" algn="l" fontAlgn="auto">
              <a:lnSpc>
                <a:spcPct val="140000"/>
              </a:lnSpc>
            </a:pPr>
            <a:r>
              <a:rPr lang="zh-CN" altLang="en-US" sz="2400" kern="100" dirty="0">
                <a:effectLst/>
                <a:latin typeface="微软雅黑" panose="020B0503020204020204" charset="-122"/>
                <a:ea typeface="微软雅黑" panose="020B0503020204020204" charset="-122"/>
                <a:cs typeface="微软雅黑" panose="020B0503020204020204" charset="-122"/>
              </a:rPr>
              <a:t>会议记录有固定的格式，它由会议的组织情况和会议内容两部分构成。</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sp>
        <p:nvSpPr>
          <p:cNvPr id="7" name="内容占位符 2"/>
          <p:cNvSpPr>
            <a:spLocks noGrp="1"/>
          </p:cNvSpPr>
          <p:nvPr>
            <p:custDataLst>
              <p:tags r:id="rId1"/>
            </p:custDataLst>
          </p:nvPr>
        </p:nvSpPr>
        <p:spPr>
          <a:xfrm>
            <a:off x="929005" y="1847215"/>
            <a:ext cx="10330815" cy="86487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sz="2800" b="1">
                <a:solidFill>
                  <a:schemeClr val="dk1"/>
                </a:solidFill>
                <a:latin typeface="微软雅黑" panose="020B0503020204020204" charset="-122"/>
                <a:ea typeface="微软雅黑" panose="020B0503020204020204" charset="-122"/>
                <a:cs typeface="微软雅黑" panose="020B0503020204020204" charset="-122"/>
              </a:rPr>
              <a:t>会议记录</a:t>
            </a:r>
            <a:r>
              <a:rPr lang="zh-CN" sz="2800" b="1">
                <a:solidFill>
                  <a:schemeClr val="dk1"/>
                </a:solidFill>
                <a:latin typeface="微软雅黑" panose="020B0503020204020204" charset="-122"/>
                <a:ea typeface="微软雅黑" panose="020B0503020204020204" charset="-122"/>
                <a:cs typeface="微软雅黑" panose="020B0503020204020204" charset="-122"/>
              </a:rPr>
              <a:t>的组织情况</a:t>
            </a:r>
            <a:endParaRPr lang="zh-CN"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5325" y="2371090"/>
            <a:ext cx="11170920" cy="4464050"/>
          </a:xfrm>
          <a:prstGeom prst="rect">
            <a:avLst/>
          </a:prstGeom>
          <a:noFill/>
        </p:spPr>
        <p:txBody>
          <a:bodyPr wrap="square" rtlCol="0">
            <a:noAutofit/>
          </a:bodyPr>
          <a:p>
            <a:pPr marL="228600" indent="457200" algn="just">
              <a:lnSpc>
                <a:spcPct val="130000"/>
              </a:lnSpc>
              <a:spcBef>
                <a:spcPts val="1000"/>
              </a:spcBef>
              <a:buClrTx/>
              <a:buSzTx/>
              <a:buFont typeface="Arial" panose="020B0604020202020204" pitchFamily="34"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会议的组织情况包括以下八个方面。</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rPr>
              <a:t>(1)</a:t>
            </a:r>
            <a:r>
              <a:rPr lang="zh-CN" altLang="en-US" sz="2000">
                <a:solidFill>
                  <a:srgbClr val="00B0F0"/>
                </a:solidFill>
                <a:latin typeface="微软雅黑" panose="020B0503020204020204" charset="-122"/>
                <a:ea typeface="微软雅黑" panose="020B0503020204020204" charset="-122"/>
                <a:cs typeface="微软雅黑" panose="020B0503020204020204" charset="-122"/>
              </a:rPr>
              <a:t>会议名称。</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会议名称要写明召开会议的机关或组织、会议的年度时间或届次、</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会议内容摘要等。</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rPr>
              <a:t>(2)</a:t>
            </a:r>
            <a:r>
              <a:rPr lang="zh-CN" altLang="en-US" sz="2000">
                <a:solidFill>
                  <a:srgbClr val="00B0F0"/>
                </a:solidFill>
                <a:latin typeface="微软雅黑" panose="020B0503020204020204" charset="-122"/>
                <a:ea typeface="微软雅黑" panose="020B0503020204020204" charset="-122"/>
                <a:cs typeface="微软雅黑" panose="020B0503020204020204" charset="-122"/>
              </a:rPr>
              <a:t>会议时间。</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会议时间是指会议开始的具体时间，有时还要注明上午、下午或晚上以及具体时刻。</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rPr>
              <a:t>(3)</a:t>
            </a:r>
            <a:r>
              <a:rPr lang="zh-CN" altLang="en-US" sz="2000">
                <a:solidFill>
                  <a:srgbClr val="00B0F0"/>
                </a:solidFill>
                <a:latin typeface="微软雅黑" panose="020B0503020204020204" charset="-122"/>
                <a:ea typeface="微软雅黑" panose="020B0503020204020204" charset="-122"/>
                <a:cs typeface="微软雅黑" panose="020B0503020204020204" charset="-122"/>
              </a:rPr>
              <a:t>会议地点。</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会议地点一般写明省、市、县即可，必要时可详细注明在哪个会议</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室召开。</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228600" indent="457200" algn="just">
              <a:lnSpc>
                <a:spcPct val="130000"/>
              </a:lnSpc>
              <a:spcBef>
                <a:spcPts val="1000"/>
              </a:spcBef>
              <a:buClrTx/>
              <a:buSzTx/>
              <a:buFont typeface="Arial" panose="020B0604020202020204" pitchFamily="34" charset="0"/>
            </a:pPr>
            <a:r>
              <a:rPr lang="en-US" altLang="zh-CN" sz="2000">
                <a:solidFill>
                  <a:srgbClr val="00B0F0"/>
                </a:solidFill>
                <a:latin typeface="微软雅黑" panose="020B0503020204020204" charset="-122"/>
                <a:ea typeface="微软雅黑" panose="020B0503020204020204" charset="-122"/>
                <a:cs typeface="微软雅黑" panose="020B0503020204020204" charset="-122"/>
              </a:rPr>
              <a:t>(4)</a:t>
            </a:r>
            <a:r>
              <a:rPr lang="zh-CN" altLang="en-US" sz="2000">
                <a:solidFill>
                  <a:srgbClr val="00B0F0"/>
                </a:solidFill>
                <a:latin typeface="微软雅黑" panose="020B0503020204020204" charset="-122"/>
                <a:ea typeface="微软雅黑" panose="020B0503020204020204" charset="-122"/>
                <a:cs typeface="微软雅黑" panose="020B0503020204020204" charset="-122"/>
              </a:rPr>
              <a:t>出席人。</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对人数不多的会议，要把出席人的名字都写上，姓名顺序可按出席人职务、级别排列。对工作例会，可只写缺席人姓名。对人数多的会议，不可能将全部与会人写出，可只写领导姓名和总人数。</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100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00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0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100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00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0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0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0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0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0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0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0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0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102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3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3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3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3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3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3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3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3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3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3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4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4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4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10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10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10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10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105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105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10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10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107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107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1076.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1077.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1078.xml><?xml version="1.0" encoding="utf-8"?>
<p:tagLst xmlns:p="http://schemas.openxmlformats.org/presentationml/2006/main">
  <p:tag name="resource_record_key" val="{&quot;10&quot;:[50048990],&quot;65&quot;:[20235956],&quot;70&quot;:[3321884,3322227,3322023,3322233,3326237,3321502,3318593,3328027,3321730,3324576,3333583,3331586,3333622,3321646,3330155],&quot;71&quot;:[76235679899]}"/>
  <p:tag name="KSO_WPP_MARK_KEY" val="926b16db-e4ea-4353-acb7-cd2e115b98f2"/>
  <p:tag name="COMMONDATA" val="eyJoZGlkIjoiYjJhYjEwZWJhZDViNTA2Nzg5ZTBlYTAxYjZhZjY3MzkifQ=="/>
</p:tagLst>
</file>

<file path=ppt/tags/tag10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0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1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96"/>
</p:tagLst>
</file>

<file path=ppt/tags/tag12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1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3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8"/>
</p:tagLst>
</file>

<file path=ppt/tags/tag13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56"/>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TEMPLATE_CATEGORY" val="custom"/>
  <p:tag name="KSO_WM_TEMPLATE_INDEX" val="20235956"/>
</p:tagLst>
</file>

<file path=ppt/tags/tag1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56"/>
  <p:tag name="KSO_WM_TEMPLATE_CATEGORY" val="custom"/>
  <p:tag name="KSO_WM_TEMPLATE_MASTER_TYPE" val="0"/>
</p:tagLst>
</file>

<file path=ppt/tags/tag149.xml><?xml version="1.0" encoding="utf-8"?>
<p:tagLst xmlns:p="http://schemas.openxmlformats.org/presentationml/2006/main">
  <p:tag name="KSO_WM_UNIT_TYPE" val="a"/>
  <p:tag name="KSO_WM_UNIT_INDEX" val="1"/>
  <p:tag name="KSO_WM_BEAUTIFY_FLAG" val="#wm#"/>
  <p:tag name="KSO_WM_TAG_VERSION" val="3.0"/>
  <p:tag name="KSO_WM_UNIT_ID" val="custom20235956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24"/>
  <p:tag name="KSO_WM_UNIT_PRESET_TEXT" val="单击此处&#10;添加文档标题"/>
  <p:tag name="KSO_WM_UNIT_TEXT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1"/>
  <p:tag name="KSO_WM_SLIDE_ID" val="custom20235956_1"/>
  <p:tag name="KSO_WM_TEMPLATE_MASTER_TYPE" val="0"/>
  <p:tag name="KSO_WM_SLIDE_LAYOUT" val="a_b_f"/>
  <p:tag name="KSO_WM_SLIDE_LAYOUT_CNT" val="1_1_3"/>
  <p:tag name="KSO_WM_SLIDE_THEME_ID" val="3328924"/>
  <p:tag name="KSO_WM_SLIDE_THEME_NAME" val="橙色3D书本教育教学可爱卡通主题"/>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VALUE" val="2"/>
  <p:tag name="KSO_WM_UNIT_USESOURCEFORMAT_APPLY" val="1"/>
  <p:tag name="KSO_WM_UNIT_PRESET_TEXT" val="标题"/>
  <p:tag name="KSO_WM_UNIT_ID" val="_3*a*1"/>
</p:tagLst>
</file>

<file path=ppt/tags/tag152.xml><?xml version="1.0" encoding="utf-8"?>
<p:tagLst xmlns:p="http://schemas.openxmlformats.org/presentationml/2006/main">
  <p:tag name="KSO_WM_UNIT_INDEX" val="2"/>
  <p:tag name="KSO_WM_UNIT_TYPE" val="f"/>
  <p:tag name="KSO_WM_BEAUTIFY_FLAG" val="#wm#"/>
</p:tagLst>
</file>

<file path=ppt/tags/tag153.xml><?xml version="1.0" encoding="utf-8"?>
<p:tagLst xmlns:p="http://schemas.openxmlformats.org/presentationml/2006/main">
  <p:tag name="KSO_WM_UNIT_INDEX" val="3"/>
  <p:tag name="KSO_WM_UNIT_TYPE" val="f"/>
  <p:tag name="KSO_WM_BEAUTIFY_FLAG" val="#wm#"/>
</p:tagLst>
</file>

<file path=ppt/tags/tag154.xml><?xml version="1.0" encoding="utf-8"?>
<p:tagLst xmlns:p="http://schemas.openxmlformats.org/presentationml/2006/main">
  <p:tag name="KSO_WM_UNIT_INDEX" val="4"/>
  <p:tag name="KSO_WM_UNIT_TYPE" val="f"/>
  <p:tag name="KSO_WM_BEAUTIFY_FLAG" val="#wm#"/>
</p:tagLst>
</file>

<file path=ppt/tags/tag155.xml><?xml version="1.0" encoding="utf-8"?>
<p:tagLst xmlns:p="http://schemas.openxmlformats.org/presentationml/2006/main">
  <p:tag name="KSO_WM_UNIT_INDEX" val="5"/>
  <p:tag name="KSO_WM_UNIT_TYPE" val="f"/>
  <p:tag name="KSO_WM_BEAUTIFY_FLAG" val="#wm#"/>
</p:tagLst>
</file>

<file path=ppt/tags/tag156.xml><?xml version="1.0" encoding="utf-8"?>
<p:tagLst xmlns:p="http://schemas.openxmlformats.org/presentationml/2006/main">
  <p:tag name="KSO_WM_UNIT_INDEX" val="6"/>
  <p:tag name="KSO_WM_UNIT_TYPE" val="f"/>
  <p:tag name="KSO_WM_BEAUTIFY_FLAG" val="#wm#"/>
</p:tagLst>
</file>

<file path=ppt/tags/tag157.xml><?xml version="1.0" encoding="utf-8"?>
<p:tagLst xmlns:p="http://schemas.openxmlformats.org/presentationml/2006/main">
  <p:tag name="KSO_WM_UNIT_INDEX" val="7"/>
  <p:tag name="KSO_WM_UNIT_TYPE" val="f"/>
  <p:tag name="KSO_WM_BEAUTIFY_FLAG" val="#wm#"/>
</p:tagLst>
</file>

<file path=ppt/tags/tag158.xml><?xml version="1.0" encoding="utf-8"?>
<p:tagLst xmlns:p="http://schemas.openxmlformats.org/presentationml/2006/main">
  <p:tag name="KSO_WM_UNIT_INDEX" val="8"/>
  <p:tag name="KSO_WM_UNIT_TYPE" val="f"/>
  <p:tag name="KSO_WM_BEAUTIFY_FLAG" val="#wm#"/>
</p:tagLst>
</file>

<file path=ppt/tags/tag15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6"/>
  <p:tag name="KSO_WM_DIAGRAM_GROUP_CODE" val="l1-1"/>
  <p:tag name="KSO_WM_BEAUTIFY_FLAG" val="#wm#"/>
  <p:tag name="KSO_WM_TEMPLATE_INDEX" val="20235992"/>
  <p:tag name="KSO_WM_TEMPLATE_CATEGORY" val="custom"/>
  <p:tag name="KSO_WM_SLIDE_INDEX" val="4"/>
  <p:tag name="KSO_WM_SLIDE_ID" val="custom20235992_4"/>
  <p:tag name="KSO_WM_TEMPLATE_MASTER_TYPE" val="0"/>
  <p:tag name="KSO_WM_SLIDE_LAYOUT" val="a_l"/>
  <p:tag name="KSO_WM_SLIDE_LAYOUT_CNT" val="1_1"/>
  <p:tag name="KSO_WM_SLIDE_DIAGTYPE" val="l"/>
  <p:tag name="KSO_WM_SLIDE_THEME_ID" val="3328924"/>
  <p:tag name="KSO_WM_SLIDE_THEME_NAME" val="橙色3D书本教育教学可爱卡通主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16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1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16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189.xml><?xml version="1.0" encoding="utf-8"?>
<p:tagLst xmlns:p="http://schemas.openxmlformats.org/presentationml/2006/main">
  <p:tag name="KSO_WM_UNIT_INDEX" val="1"/>
  <p:tag name="KSO_WM_UNIT_TYPE" val="a"/>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9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93.xml><?xml version="1.0" encoding="utf-8"?>
<p:tagLst xmlns:p="http://schemas.openxmlformats.org/presentationml/2006/main">
  <p:tag name="KSO_WM_UNIT_INDEX" val="1"/>
  <p:tag name="KSO_WM_UNIT_TYPE" val="a"/>
  <p:tag name="KSO_WM_BEAUTIFY_FLAG" val="#wm#"/>
</p:tagLst>
</file>

<file path=ppt/tags/tag19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5.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9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7.xml><?xml version="1.0" encoding="utf-8"?>
<p:tagLst xmlns:p="http://schemas.openxmlformats.org/presentationml/2006/main">
  <p:tag name="KSO_WM_BEAUTIFY_FLAG" val=""/>
  <p:tag name="KSO_WM_UNIT_TYPE" val="β"/>
  <p:tag name="TABLE_SKINIDX" val="2"/>
  <p:tag name="TABLE_COLORIDX" val="b"/>
  <p:tag name="KSO_WM_UNIT_TABLE_BEAUTIFY" val="smartTable{bc5e0111-db40-4f20-aecc-bac08a7cf0b5}"/>
  <p:tag name="TABLE_ENDDRAG_ORIGIN_RECT" val="851*355"/>
  <p:tag name="TABLE_ENDDRAG_RECT" val="51*124*851*355"/>
</p:tagLst>
</file>

<file path=ppt/tags/tag19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99.xml><?xml version="1.0" encoding="utf-8"?>
<p:tagLst xmlns:p="http://schemas.openxmlformats.org/presentationml/2006/main">
  <p:tag name="KSO_WM_UNIT_INDEX" val="1"/>
  <p:tag name="KSO_WM_UNIT_TYPE" val="a"/>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0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0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20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0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20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0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20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0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0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2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37.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38.xml><?xml version="1.0" encoding="utf-8"?>
<p:tagLst xmlns:p="http://schemas.openxmlformats.org/presentationml/2006/main">
  <p:tag name="KSO_WM_UNIT_INDEX" val="1"/>
  <p:tag name="KSO_WM_UNIT_TYPE" val="a"/>
  <p:tag name="KSO_WM_BEAUTIFY_FLAG" val="#wm#"/>
</p:tagLst>
</file>

<file path=ppt/tags/tag23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41.xml><?xml version="1.0" encoding="utf-8"?>
<p:tagLst xmlns:p="http://schemas.openxmlformats.org/presentationml/2006/main">
  <p:tag name="KSO_WM_UNIT_INDEX" val="1"/>
  <p:tag name="KSO_WM_UNIT_TYPE" val="a"/>
  <p:tag name="KSO_WM_BEAUTIFY_FLAG" val="#wm#"/>
</p:tagLst>
</file>

<file path=ppt/tags/tag24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4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4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4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46.xml><?xml version="1.0" encoding="utf-8"?>
<p:tagLst xmlns:p="http://schemas.openxmlformats.org/presentationml/2006/main">
  <p:tag name="KSO_WM_UNIT_PLACING_PICTURE_USER_VIEWPORT" val="{&quot;height&quot;:2178,&quot;width&quot;:3251}"/>
</p:tagLst>
</file>

<file path=ppt/tags/tag247.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48.xml><?xml version="1.0" encoding="utf-8"?>
<p:tagLst xmlns:p="http://schemas.openxmlformats.org/presentationml/2006/main">
  <p:tag name="KSO_WM_BEAUTIFY_FLAG" val=""/>
  <p:tag name="TABLE_ENDDRAG_ORIGIN_RECT" val="676*415"/>
  <p:tag name="TABLE_ENDDRAG_RECT" val="90*71*676*415"/>
  <p:tag name="KSO_WM_UNIT_TABLE_BEAUTIFY" val="smartTable{cd73dbc4-7949-430d-90b2-87a3a0fcbe88}"/>
</p:tagLst>
</file>

<file path=ppt/tags/tag249.xml><?xml version="1.0" encoding="utf-8"?>
<p:tagLst xmlns:p="http://schemas.openxmlformats.org/presentationml/2006/main">
  <p:tag name="KSO_WM_BEAUTIFY_FLAG" val=""/>
  <p:tag name="TABLE_ENDDRAG_ORIGIN_RECT" val="626*96"/>
  <p:tag name="TABLE_ENDDRAG_RECT" val="267*365*626*96"/>
  <p:tag name="KSO_WM_UNIT_TABLE_BEAUTIFY" val="smartTable{d246fb5f-f917-4cd9-b3e4-fda439c8743b}"/>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SLIDE_ID" val="diagram2023440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4407"/>
  <p:tag name="KSO_WM_SLIDE_TYPE" val="text"/>
  <p:tag name="KSO_WM_SLIDE_SUBTYPE" val="diag"/>
  <p:tag name="KSO_WM_SLIDE_SIZE" val="850.659*320.572"/>
  <p:tag name="KSO_WM_SLIDE_POSITION" val="55.0139*142.428"/>
  <p:tag name="KSO_WM_SLIDE_LAYOUT" val="a_l"/>
  <p:tag name="KSO_WM_SLIDE_LAYOUT_CNT" val="1_1"/>
  <p:tag name="KSO_WM_SPECIAL_SOURCE" val="bdnull"/>
  <p:tag name="KSO_WM_DIAGRAM_GROUP_CODE" val="l1-1"/>
  <p:tag name="KSO_WM_SLIDE_DIAGTYPE" val="l"/>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2*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2*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2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2*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2*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2*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2*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7.xml><?xml version="1.0" encoding="utf-8"?>
<p:tagLst xmlns:p="http://schemas.openxmlformats.org/presentationml/2006/main">
  <p:tag name="KSO_WM_UNIT_SUBTYPE" val="a"/>
  <p:tag name="KSO_WM_UNIT_NOCLEAR" val="0"/>
  <p:tag name="KSO_WM_UNIT_VALUE" val="7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2*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2*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0_2*l_h_i*1_3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0_2*l_h_i*1_3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0_2*l_h_a*1_3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0_2*l_h_f*1_3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0_2*l_h_i*1_3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2*l_h_i*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2*l_h_i*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20.4556365966797,&quot;left&quot;:47.275039370078744,&quot;top&quot;:102.8,&quot;width&quot;:857.9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266.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26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28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286.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28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0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06.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07.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308.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309.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31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312.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325.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6.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7.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338.xml><?xml version="1.0" encoding="utf-8"?>
<p:tagLst xmlns:p="http://schemas.openxmlformats.org/presentationml/2006/main">
  <p:tag name="KSO_WM_UNIT_INDEX" val="1"/>
  <p:tag name="KSO_WM_UNIT_TYPE" val="a"/>
  <p:tag name="KSO_WM_BEAUTIFY_FLAG" val="#wm#"/>
</p:tagLst>
</file>

<file path=ppt/tags/tag339.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1.xml><?xml version="1.0" encoding="utf-8"?>
<p:tagLst xmlns:p="http://schemas.openxmlformats.org/presentationml/2006/main">
  <p:tag name="KSO_WM_UNIT_PLACING_PICTURE_USER_VIEWPORT" val="{&quot;height&quot;:2447,&quot;width&quot;:1768}"/>
</p:tagLst>
</file>

<file path=ppt/tags/tag34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43.xml><?xml version="1.0" encoding="utf-8"?>
<p:tagLst xmlns:p="http://schemas.openxmlformats.org/presentationml/2006/main">
  <p:tag name="KSO_WM_UNIT_INDEX" val="1"/>
  <p:tag name="KSO_WM_UNIT_TYPE" val="a"/>
  <p:tag name="KSO_WM_BEAUTIFY_FLAG" val="#wm#"/>
</p:tagLst>
</file>

<file path=ppt/tags/tag34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4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4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34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5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35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5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5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35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5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5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35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5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07.6499606299213,&quot;left&quot;:71.32501220703125,&quot;top&quot;:121.87503937007872,&quot;width&quot;:817.349975585937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361.xml><?xml version="1.0" encoding="utf-8"?>
<p:tagLst xmlns:p="http://schemas.openxmlformats.org/presentationml/2006/main">
  <p:tag name="KSO_WM_UNIT_TABLE_BEAUTIFY" val="smartTable{513d0c2c-17da-47a9-a0f7-18a7a42fa1d2}"/>
  <p:tag name="KSO_WM_BEAUTIFY_FLAG" val=""/>
  <p:tag name="KSO_WM_UNIT_TYPE" val="β"/>
  <p:tag name="TABLE_SKINIDX" val="3"/>
  <p:tag name="TABLE_COLORIDX" val="h"/>
  <p:tag name="TABLE_ENDDRAG_ORIGIN_RECT" val="799*354"/>
  <p:tag name="TABLE_ENDDRAG_RECT" val="53*115*799*354"/>
</p:tagLst>
</file>

<file path=ppt/tags/tag36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6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07.6499606299213,&quot;left&quot;:71.32501220703125,&quot;top&quot;:121.87503937007872,&quot;width&quot;:817.349975585937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36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
  <p:tag name="KSO_WM_TEMPLATE_CATEGORY" val="diagram"/>
  <p:tag name="KSO_WM_TEMPLATE_INDEX" val="20235187"/>
  <p:tag name="KSO_WM_UNIT_LAYERLEVEL" val="1_1"/>
  <p:tag name="KSO_WM_TAG_VERSION" val="3.0"/>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2"/>
  <p:tag name="KSO_WM_TEMPLATE_CATEGORY" val="diagram"/>
  <p:tag name="KSO_WM_TEMPLATE_INDEX" val="20235187"/>
  <p:tag name="KSO_WM_UNIT_LAYERLEVEL" val="1_1"/>
  <p:tag name="KSO_WM_TAG_VERSION" val="3.0"/>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3"/>
  <p:tag name="KSO_WM_TEMPLATE_CATEGORY" val="diagram"/>
  <p:tag name="KSO_WM_TEMPLATE_INDEX" val="20235187"/>
  <p:tag name="KSO_WM_UNIT_LAYERLEVEL" val="1_1"/>
  <p:tag name="KSO_WM_TAG_VERSION" val="3.0"/>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4"/>
  <p:tag name="KSO_WM_TEMPLATE_CATEGORY" val="diagram"/>
  <p:tag name="KSO_WM_TEMPLATE_INDEX" val="20235187"/>
  <p:tag name="KSO_WM_UNIT_LAYERLEVEL" val="1_1"/>
  <p:tag name="KSO_WM_TAG_VERSION" val="3.0"/>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5"/>
  <p:tag name="KSO_WM_TEMPLATE_CATEGORY" val="diagram"/>
  <p:tag name="KSO_WM_TEMPLATE_INDEX" val="20235187"/>
  <p:tag name="KSO_WM_UNIT_LAYERLEVEL" val="1_1"/>
  <p:tag name="KSO_WM_TAG_VERSION" val="3.0"/>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6"/>
  <p:tag name="KSO_WM_TEMPLATE_CATEGORY" val="diagram"/>
  <p:tag name="KSO_WM_TEMPLATE_INDEX" val="20235187"/>
  <p:tag name="KSO_WM_UNIT_LAYERLEVEL" val="1_1"/>
  <p:tag name="KSO_WM_TAG_VERSION" val="3.0"/>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8"/>
  <p:tag name="KSO_WM_TEMPLATE_CATEGORY" val="diagram"/>
  <p:tag name="KSO_WM_TEMPLATE_INDEX" val="20235187"/>
  <p:tag name="KSO_WM_UNIT_LAYERLEVEL" val="1_1"/>
  <p:tag name="KSO_WM_TAG_VERSION" val="3.0"/>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2"/>
  <p:tag name="KSO_WM_TEMPLATE_CATEGORY" val="diagram"/>
  <p:tag name="KSO_WM_TEMPLATE_INDEX" val="20235187"/>
  <p:tag name="KSO_WM_UNIT_LAYERLEVEL" val="1_1_1"/>
  <p:tag name="KSO_WM_TAG_VERSION" val="3.0"/>
  <p:tag name="KSO_WM_DIAGRAM_GROUP_CODE" val="l1-1"/>
  <p:tag name="KSO_WM_UNIT_TYPE" val="l_h_i"/>
  <p:tag name="KSO_WM_UNIT_INDEX" val="1_3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0"/>
  <p:tag name="KSO_WM_TEMPLATE_CATEGORY" val="diagram"/>
  <p:tag name="KSO_WM_TEMPLATE_INDEX" val="20235187"/>
  <p:tag name="KSO_WM_UNIT_LAYERLEVEL" val="1_1"/>
  <p:tag name="KSO_WM_TAG_VERSION" val="3.0"/>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1"/>
  <p:tag name="KSO_WM_TEMPLATE_CATEGORY" val="diagram"/>
  <p:tag name="KSO_WM_TEMPLATE_INDEX" val="20235187"/>
  <p:tag name="KSO_WM_UNIT_LAYERLEVEL" val="1_1"/>
  <p:tag name="KSO_WM_TAG_VERSION" val="3.0"/>
  <p:tag name="KSO_WM_DIAGRAM_GROUP_CODE" val="l1-1"/>
  <p:tag name="KSO_WM_UNIT_TYPE" val="l_i"/>
  <p:tag name="KSO_WM_UNIT_INDEX" val="1_1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2"/>
  <p:tag name="KSO_WM_TEMPLATE_CATEGORY" val="diagram"/>
  <p:tag name="KSO_WM_TEMPLATE_INDEX" val="20235187"/>
  <p:tag name="KSO_WM_UNIT_LAYERLEVEL" val="1_1"/>
  <p:tag name="KSO_WM_TAG_VERSION" val="3.0"/>
  <p:tag name="KSO_WM_DIAGRAM_GROUP_CODE" val="l1-1"/>
  <p:tag name="KSO_WM_UNIT_TYPE" val="l_i"/>
  <p:tag name="KSO_WM_UNIT_INDEX" val="1_1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3"/>
  <p:tag name="KSO_WM_TEMPLATE_CATEGORY" val="diagram"/>
  <p:tag name="KSO_WM_TEMPLATE_INDEX" val="20235187"/>
  <p:tag name="KSO_WM_UNIT_LAYERLEVEL" val="1_1"/>
  <p:tag name="KSO_WM_TAG_VERSION" val="3.0"/>
  <p:tag name="KSO_WM_DIAGRAM_GROUP_CODE" val="l1-1"/>
  <p:tag name="KSO_WM_UNIT_TYPE" val="l_i"/>
  <p:tag name="KSO_WM_UNIT_INDEX" val="1_1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4"/>
  <p:tag name="KSO_WM_TEMPLATE_CATEGORY" val="diagram"/>
  <p:tag name="KSO_WM_TEMPLATE_INDEX" val="20235187"/>
  <p:tag name="KSO_WM_UNIT_LAYERLEVEL" val="1_1"/>
  <p:tag name="KSO_WM_TAG_VERSION" val="3.0"/>
  <p:tag name="KSO_WM_DIAGRAM_GROUP_CODE" val="l1-1"/>
  <p:tag name="KSO_WM_UNIT_TYPE" val="l_i"/>
  <p:tag name="KSO_WM_UNIT_INDEX" val="1_1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1_1"/>
  <p:tag name="KSO_WM_TEMPLATE_CATEGORY" val="diagram"/>
  <p:tag name="KSO_WM_TEMPLATE_INDEX" val="20235187"/>
  <p:tag name="KSO_WM_UNIT_LAYERLEVEL" val="1_1_1"/>
  <p:tag name="KSO_WM_TAG_VERSION" val="3.0"/>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1"/>
  <p:tag name="KSO_WM_TEMPLATE_CATEGORY" val="diagram"/>
  <p:tag name="KSO_WM_TEMPLATE_INDEX" val="20235187"/>
  <p:tag name="KSO_WM_UNIT_LAYERLEVEL" val="1_1_1"/>
  <p:tag name="KSO_WM_TAG_VERSION" val="3.0"/>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1_1"/>
  <p:tag name="KSO_WM_TEMPLATE_CATEGORY" val="diagram"/>
  <p:tag name="KSO_WM_TEMPLATE_INDEX" val="20235187"/>
  <p:tag name="KSO_WM_UNIT_LAYERLEVEL" val="1_1_1"/>
  <p:tag name="KSO_WM_TAG_VERSION" val="3.0"/>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2.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2*l_h_f*1_1_1"/>
  <p:tag name="KSO_WM_TEMPLATE_CATEGORY" val="diagram"/>
  <p:tag name="KSO_WM_TEMPLATE_INDEX" val="20235187"/>
  <p:tag name="KSO_WM_UNIT_LAYERLEVEL" val="1_1_1"/>
  <p:tag name="KSO_WM_TAG_VERSION" val="3.0"/>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2*l_h_f*1_3_1"/>
  <p:tag name="KSO_WM_TEMPLATE_CATEGORY" val="diagram"/>
  <p:tag name="KSO_WM_TEMPLATE_INDEX" val="20235187"/>
  <p:tag name="KSO_WM_UNIT_LAYERLEVEL" val="1_1_1"/>
  <p:tag name="KSO_WM_TAG_VERSION" val="3.0"/>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1"/>
  <p:tag name="KSO_WM_TEMPLATE_CATEGORY" val="diagram"/>
  <p:tag name="KSO_WM_TEMPLATE_INDEX" val="20235187"/>
  <p:tag name="KSO_WM_UNIT_LAYERLEVEL" val="1_1_1"/>
  <p:tag name="KSO_WM_TAG_VERSION" val="3.0"/>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2_1"/>
  <p:tag name="KSO_WM_TEMPLATE_CATEGORY" val="diagram"/>
  <p:tag name="KSO_WM_TEMPLATE_INDEX" val="20235187"/>
  <p:tag name="KSO_WM_UNIT_LAYERLEVEL" val="1_1_1"/>
  <p:tag name="KSO_WM_TAG_VERSION" val="3.0"/>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2*l_h_f*1_2_1"/>
  <p:tag name="KSO_WM_TEMPLATE_CATEGORY" val="diagram"/>
  <p:tag name="KSO_WM_TEMPLATE_INDEX" val="20235187"/>
  <p:tag name="KSO_WM_UNIT_LAYERLEVEL" val="1_1_1"/>
  <p:tag name="KSO_WM_TAG_VERSION" val="3.0"/>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2"/>
  <p:tag name="KSO_WM_TEMPLATE_CATEGORY" val="diagram"/>
  <p:tag name="KSO_WM_TEMPLATE_INDEX" val="20235187"/>
  <p:tag name="KSO_WM_UNIT_LAYERLEVEL" val="1_1_1"/>
  <p:tag name="KSO_WM_TAG_VERSION" val="3.0"/>
  <p:tag name="KSO_WM_DIAGRAM_GROUP_CODE" val="l1-1"/>
  <p:tag name="KSO_WM_UNIT_TYPE" val="l_h_i"/>
  <p:tag name="KSO_WM_UNIT_INDEX" val="1_2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5"/>
  <p:tag name="KSO_WM_TEMPLATE_CATEGORY" val="diagram"/>
  <p:tag name="KSO_WM_TEMPLATE_INDEX" val="20235187"/>
  <p:tag name="KSO_WM_UNIT_LAYERLEVEL" val="1_1"/>
  <p:tag name="KSO_WM_TAG_VERSION" val="3.0"/>
  <p:tag name="KSO_WM_DIAGRAM_GROUP_CODE" val="l1-1"/>
  <p:tag name="KSO_WM_UNIT_TYPE" val="l_i"/>
  <p:tag name="KSO_WM_UNIT_INDEX" val="1_1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3_1"/>
  <p:tag name="KSO_WM_TEMPLATE_CATEGORY" val="diagram"/>
  <p:tag name="KSO_WM_TEMPLATE_INDEX" val="20235187"/>
  <p:tag name="KSO_WM_UNIT_LAYERLEVEL" val="1_1_1"/>
  <p:tag name="KSO_WM_TAG_VERSION" val="3.0"/>
  <p:tag name="KSO_WM_UNIT_VALUE" val="120*12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91.xml><?xml version="1.0" encoding="utf-8"?>
<p:tagLst xmlns:p="http://schemas.openxmlformats.org/presentationml/2006/main">
  <p:tag name="KSO_WM_UNIT_INDEX" val="1"/>
  <p:tag name="KSO_WM_UNIT_TYPE" val="a"/>
  <p:tag name="KSO_WM_BEAUTIFY_FLAG" val="#wm#"/>
</p:tagLst>
</file>

<file path=ppt/tags/tag3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7_1*l_h_f*1_2_1"/>
  <p:tag name="KSO_WM_TEMPLATE_CATEGORY" val="diagram"/>
  <p:tag name="KSO_WM_TEMPLATE_INDEX" val="2023440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2.5,&quot;top&quot;:142.4442938520777,&quot;width&quot;:86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39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2*l_h_i*1_2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39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2*l_h_i*1_3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39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2*l_h_i*1_1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3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4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4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4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4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12.xml><?xml version="1.0" encoding="utf-8"?>
<p:tagLst xmlns:p="http://schemas.openxmlformats.org/presentationml/2006/main">
  <p:tag name="PA" val="v5.2.9"/>
</p:tagLst>
</file>

<file path=ppt/tags/tag41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7_1*l_h_f*1_2_1"/>
  <p:tag name="KSO_WM_TEMPLATE_CATEGORY" val="diagram"/>
  <p:tag name="KSO_WM_TEMPLATE_INDEX" val="2023440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2.5,&quot;top&quot;:142.4442938520777,&quot;width&quot;:86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415.xml><?xml version="1.0" encoding="utf-8"?>
<p:tagLst xmlns:p="http://schemas.openxmlformats.org/presentationml/2006/main">
  <p:tag name="KSO_WM_SLIDE_ID" val="diagram2023440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4407"/>
  <p:tag name="KSO_WM_SLIDE_TYPE" val="text"/>
  <p:tag name="KSO_WM_SLIDE_SUBTYPE" val="diag"/>
  <p:tag name="KSO_WM_SLIDE_SIZE" val="850.659*320.572"/>
  <p:tag name="KSO_WM_SLIDE_POSITION" val="55.0139*142.428"/>
  <p:tag name="KSO_WM_SLIDE_LAYOUT" val="a_l"/>
  <p:tag name="KSO_WM_SLIDE_LAYOUT_CNT" val="1_1"/>
  <p:tag name="KSO_WM_SPECIAL_SOURCE" val="bdnull"/>
  <p:tag name="KSO_WM_DIAGRAM_GROUP_CODE" val="l1-1"/>
  <p:tag name="KSO_WM_SLIDE_DIAGTYPE" val="l"/>
</p:tagLst>
</file>

<file path=ppt/tags/tag416.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2_2*l_h_i*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17.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2_2*l_h_a*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TEXT_TYPE" val="1"/>
  <p:tag name="KSO_WM_UNIT_PRESET_TEXT" val="添加标题"/>
  <p:tag name="KSO_WM_DIAGRAM_USE_COLOR_VALUE" val="{&quot;color_scheme&quot;:1,&quot;color_type&quot;:1,&quot;theme_color_indexes&quot;:[5,6,5,6,5,6]}"/>
</p:tagLst>
</file>

<file path=ppt/tags/tag418.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2_2*l_h_i*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6,&quot;pos&quot;:0.8999999761581421,&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19.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2_2*l_h_a*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UNIT_PRESET_TEXT" val="添加标题"/>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2_2*l_h_i*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21.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2_2*l_h_a*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TEXT_TYPE" val="1"/>
  <p:tag name="KSO_WM_UNIT_PRESET_TEXT" val="添加标题"/>
  <p:tag name="KSO_WM_DIAGRAM_USE_COLOR_VALUE" val="{&quot;color_scheme&quot;:1,&quot;color_type&quot;:1,&quot;theme_color_indexes&quot;:[5,6,5,6,5,6]}"/>
</p:tagLst>
</file>

<file path=ppt/tags/tag422.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2_2*l_h_f*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阐述您的观点。&#10;单击此处添加文本简明阐述您的观点。"/>
  <p:tag name="KSO_WM_DIAGRAM_USE_COLOR_VALUE" val="{&quot;color_scheme&quot;:1,&quot;color_type&quot;:1,&quot;theme_color_indexes&quot;:[5,6,5,6,5,6]}"/>
</p:tagLst>
</file>

<file path=ppt/tags/tag423.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2_2*l_h_f*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阐述您的观点。&#10;单击此处添加文本简明阐述您的观点。"/>
  <p:tag name="KSO_WM_DIAGRAM_USE_COLOR_VALUE" val="{&quot;color_scheme&quot;:1,&quot;color_type&quot;:1,&quot;theme_color_indexes&quot;:[5,6,5,6,5,6]}"/>
</p:tagLst>
</file>

<file path=ppt/tags/tag424.xml><?xml version="1.0" encoding="utf-8"?>
<p:tagLst xmlns:p="http://schemas.openxmlformats.org/presentationml/2006/main">
  <p:tag name="KSO_WM_DIAGRAM_VIRTUALLY_FRAME" val="{&quot;height&quot;:338.14606205497205,&quot;left&quot;:132.69158935546875,&quot;top&quot;:179.58464660644532,&quot;width&quot;:694.625261038232}"/>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2_2*l_h_f*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阐述您的观点。&#10;单击此处添加文本简明阐述您的观点。"/>
  <p:tag name="KSO_WM_DIAGRAM_USE_COLOR_VALUE" val="{&quot;color_scheme&quot;:1,&quot;color_type&quot;:1,&quot;theme_color_indexes&quot;:[5,6,5,6,5,6]}"/>
</p:tagLst>
</file>

<file path=ppt/tags/tag42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26.xml><?xml version="1.0" encoding="utf-8"?>
<p:tagLst xmlns:p="http://schemas.openxmlformats.org/presentationml/2006/main">
  <p:tag name="KSO_WM_DIAGRAM_VIRTUALLY_FRAME" val="{&quot;height&quot;:227.42503937007876,&quot;left&quot;:395.5,&quot;top&quot;:257.1,&quot;width&quot;:265.87503937007875}"/>
</p:tagLst>
</file>

<file path=ppt/tags/tag427.xml><?xml version="1.0" encoding="utf-8"?>
<p:tagLst xmlns:p="http://schemas.openxmlformats.org/presentationml/2006/main">
  <p:tag name="KSO_WM_DIAGRAM_VIRTUALLY_FRAME" val="{&quot;height&quot;:227.42503937007876,&quot;left&quot;:395.5,&quot;top&quot;:257.1,&quot;width&quot;:265.87503937007875}"/>
</p:tagLst>
</file>

<file path=ppt/tags/tag428.xml><?xml version="1.0" encoding="utf-8"?>
<p:tagLst xmlns:p="http://schemas.openxmlformats.org/presentationml/2006/main">
  <p:tag name="KSO_WM_DIAGRAM_VIRTUALLY_FRAME" val="{&quot;height&quot;:227.42503937007876,&quot;left&quot;:395.5,&quot;top&quot;:257.1,&quot;width&quot;:265.87503937007875}"/>
</p:tagLst>
</file>

<file path=ppt/tags/tag429.xml><?xml version="1.0" encoding="utf-8"?>
<p:tagLst xmlns:p="http://schemas.openxmlformats.org/presentationml/2006/main">
  <p:tag name="KSO_WM_DIAGRAM_VIRTUALLY_FRAME" val="{&quot;height&quot;:227.42503937007876,&quot;left&quot;:395.5,&quot;top&quot;:257.1,&quot;width&quot;:265.8750393700787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31.xml><?xml version="1.0" encoding="utf-8"?>
<p:tagLst xmlns:p="http://schemas.openxmlformats.org/presentationml/2006/main">
  <p:tag name="PA" val="v5.2.9"/>
</p:tagLst>
</file>

<file path=ppt/tags/tag432.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4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4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89.05003326656316,&quot;left&quot;:54.774993896484375,&quot;top&quot;:134.12500610351563,&quot;width&quot;:850.4500122070312}"/>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44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4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62.xml><?xml version="1.0" encoding="utf-8"?>
<p:tagLst xmlns:p="http://schemas.openxmlformats.org/presentationml/2006/main">
  <p:tag name="PA" val="v5.2.9"/>
</p:tagLst>
</file>

<file path=ppt/tags/tag46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64.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465.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46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467.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8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4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4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4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91.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92.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493.xml><?xml version="1.0" encoding="utf-8"?>
<p:tagLst xmlns:p="http://schemas.openxmlformats.org/presentationml/2006/main">
  <p:tag name="KSO_WM_UNIT_INDEX" val="1"/>
  <p:tag name="KSO_WM_UNIT_TYPE" val="a"/>
  <p:tag name="KSO_WM_BEAUTIFY_FLAG" val="#wm#"/>
</p:tagLst>
</file>

<file path=ppt/tags/tag49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9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9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97.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498.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499.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01.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03.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04.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05.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06.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07.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08.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09.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DIAGRAM_VIRTUALLY_FRAME" val="{&quot;height&quot;:376.54998779296875,&quot;left&quot;:56.725006103515625,&quot;top&quot;:140.37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1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1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14.xml><?xml version="1.0" encoding="utf-8"?>
<p:tagLst xmlns:p="http://schemas.openxmlformats.org/presentationml/2006/main">
  <p:tag name="KSO_WM_UNIT_TABLE_BEAUTIFY" val="smartTable{3671a5b5-09d6-45fb-943a-49747628bb79}"/>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5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5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5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52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52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4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4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46.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547.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548.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549.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551.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5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54.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5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5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564.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6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574.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75.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76.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577.xml><?xml version="1.0" encoding="utf-8"?>
<p:tagLst xmlns:p="http://schemas.openxmlformats.org/presentationml/2006/main">
  <p:tag name="KSO_WM_UNIT_INDEX" val="1"/>
  <p:tag name="KSO_WM_UNIT_TYPE" val="a"/>
  <p:tag name="KSO_WM_BEAUTIFY_FLAG" val="#wm#"/>
</p:tagLst>
</file>

<file path=ppt/tags/tag57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7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INDEX" val="1"/>
  <p:tag name="KSO_WM_UNIT_TYPE" val="a"/>
  <p:tag name="KSO_WM_BEAUTIFY_FLAG" val="#wm#"/>
</p:tagLst>
</file>

<file path=ppt/tags/tag58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8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58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8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8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58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8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8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58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59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9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9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0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1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2*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2"/>
  <p:tag name="KSO_WM_TEMPLATE_CATEGORY" val="diagram"/>
  <p:tag name="KSO_WM_TEMPLATE_INDEX" val="20231872"/>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3"/>
  <p:tag name="KSO_WM_TEMPLATE_CATEGORY" val="diagram"/>
  <p:tag name="KSO_WM_TEMPLATE_INDEX" val="20231872"/>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1_1"/>
  <p:tag name="KSO_WM_TEMPLATE_CATEGORY" val="diagram"/>
  <p:tag name="KSO_WM_TEMPLATE_INDEX" val="20231872"/>
  <p:tag name="KSO_WM_UNIT_LAYERLEVEL" val="1_1_1"/>
  <p:tag name="KSO_WM_TAG_VERSION" val="3.0"/>
  <p:tag name="KSO_WM_UNIT_VALUE" val="60*60"/>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2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615.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2*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2"/>
  <p:tag name="KSO_WM_TEMPLATE_CATEGORY" val="diagram"/>
  <p:tag name="KSO_WM_TEMPLATE_INDEX" val="20231872"/>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3"/>
  <p:tag name="KSO_WM_TEMPLATE_CATEGORY" val="diagram"/>
  <p:tag name="KSO_WM_TEMPLATE_INDEX" val="20231872"/>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2_1"/>
  <p:tag name="KSO_WM_TEMPLATE_CATEGORY" val="diagram"/>
  <p:tag name="KSO_WM_TEMPLATE_INDEX" val="20231872"/>
  <p:tag name="KSO_WM_UNIT_LAYERLEVEL" val="1_1_1"/>
  <p:tag name="KSO_WM_TAG_VERSION" val="3.0"/>
  <p:tag name="KSO_WM_UNIT_VALUE" val="67*67"/>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3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38"/>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2_2*l_h_i*1_3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2"/>
  <p:tag name="KSO_WM_TEMPLATE_CATEGORY" val="diagram"/>
  <p:tag name="KSO_WM_TEMPLATE_INDEX" val="20231872"/>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3"/>
  <p:tag name="KSO_WM_TEMPLATE_CATEGORY" val="diagram"/>
  <p:tag name="KSO_WM_TEMPLATE_INDEX" val="20231872"/>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3_1"/>
  <p:tag name="KSO_WM_TEMPLATE_CATEGORY" val="diagram"/>
  <p:tag name="KSO_WM_TEMPLATE_INDEX" val="20231872"/>
  <p:tag name="KSO_WM_UNIT_LAYERLEVEL" val="1_1_1"/>
  <p:tag name="KSO_WM_TAG_VERSION" val="3.0"/>
  <p:tag name="KSO_WM_UNIT_VALUE" val="67*67"/>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2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625.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2*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2"/>
  <p:tag name="KSO_WM_TEMPLATE_CATEGORY" val="diagram"/>
  <p:tag name="KSO_WM_TEMPLATE_INDEX" val="20231872"/>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3"/>
  <p:tag name="KSO_WM_TEMPLATE_CATEGORY" val="diagram"/>
  <p:tag name="KSO_WM_TEMPLATE_INDEX" val="20231872"/>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2_1"/>
  <p:tag name="KSO_WM_TEMPLATE_CATEGORY" val="diagram"/>
  <p:tag name="KSO_WM_TEMPLATE_INDEX" val="20231872"/>
  <p:tag name="KSO_WM_UNIT_LAYERLEVEL" val="1_1_1"/>
  <p:tag name="KSO_WM_TAG_VERSION" val="3.0"/>
  <p:tag name="KSO_WM_UNIT_VALUE" val="67*67"/>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2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31.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32.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33.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5.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7.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38.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39.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41.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42.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43.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44.xml><?xml version="1.0" encoding="utf-8"?>
<p:tagLst xmlns:p="http://schemas.openxmlformats.org/presentationml/2006/main">
  <p:tag name="KSO_WM_DIAGRAM_VIRTUALLY_FRAME" val="{&quot;height&quot;:376.54998779296875,&quot;left&quot;:56.725006103515625,&quot;top&quot;:140.37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4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4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4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4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4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2*l_h_i*1_1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2*l_h_i*1_2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5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5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3_2*l_h_f*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5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5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5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5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3_2*l_h_f*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5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5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5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2*l_h_i*1_3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3_2*l_h_f*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6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6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6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6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2*l_h_i*1_2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6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3_2*l_h_f*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7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2*l_h_i*1_3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7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3_2*l_h_f*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7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7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2*l_h_i*1_1_2"/>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7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3_2*l_h_f*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8.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8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8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8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6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69.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6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69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71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71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715.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716.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717.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718.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71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2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3.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733.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73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4.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743.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44.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45.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746.xml><?xml version="1.0" encoding="utf-8"?>
<p:tagLst xmlns:p="http://schemas.openxmlformats.org/presentationml/2006/main">
  <p:tag name="KSO_WM_UNIT_INDEX" val="1"/>
  <p:tag name="KSO_WM_UNIT_TYPE" val="a"/>
  <p:tag name="KSO_WM_BEAUTIFY_FLAG" val="#wm#"/>
</p:tagLst>
</file>

<file path=ppt/tags/tag74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4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49.xml><?xml version="1.0" encoding="utf-8"?>
<p:tagLst xmlns:p="http://schemas.openxmlformats.org/presentationml/2006/main">
  <p:tag name="KSO_WM_UNIT_INDEX" val="1"/>
  <p:tag name="KSO_WM_UNIT_TYPE" val="a"/>
  <p:tag name="KSO_WM_BEAUTIFY_FLAG" val="#wm#"/>
</p:tagLst>
</file>

<file path=ppt/tags/tag7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4"/>
</p:tagLst>
</file>

<file path=ppt/tags/tag75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5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75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75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5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75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75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5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75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75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6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76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76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6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6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7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7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30"/>
</p:tagLst>
</file>

<file path=ppt/tags/tag7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8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8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1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786.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2*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2"/>
  <p:tag name="KSO_WM_TEMPLATE_CATEGORY" val="diagram"/>
  <p:tag name="KSO_WM_TEMPLATE_INDEX" val="20231872"/>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3"/>
  <p:tag name="KSO_WM_TEMPLATE_CATEGORY" val="diagram"/>
  <p:tag name="KSO_WM_TEMPLATE_INDEX" val="20231872"/>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1_1"/>
  <p:tag name="KSO_WM_TEMPLATE_CATEGORY" val="diagram"/>
  <p:tag name="KSO_WM_TEMPLATE_INDEX" val="20231872"/>
  <p:tag name="KSO_WM_UNIT_LAYERLEVEL" val="1_1_1"/>
  <p:tag name="KSO_WM_TAG_VERSION" val="3.0"/>
  <p:tag name="KSO_WM_UNIT_VALUE" val="60*60"/>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2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791.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2*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2"/>
  <p:tag name="KSO_WM_TEMPLATE_CATEGORY" val="diagram"/>
  <p:tag name="KSO_WM_TEMPLATE_INDEX" val="20231872"/>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3"/>
  <p:tag name="KSO_WM_TEMPLATE_CATEGORY" val="diagram"/>
  <p:tag name="KSO_WM_TEMPLATE_INDEX" val="20231872"/>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2_1"/>
  <p:tag name="KSO_WM_TEMPLATE_CATEGORY" val="diagram"/>
  <p:tag name="KSO_WM_TEMPLATE_INDEX" val="20231872"/>
  <p:tag name="KSO_WM_UNIT_LAYERLEVEL" val="1_1_1"/>
  <p:tag name="KSO_WM_TAG_VERSION" val="3.0"/>
  <p:tag name="KSO_WM_UNIT_VALUE" val="67*67"/>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3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38"/>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796.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2_2*l_h_i*1_3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2"/>
  <p:tag name="KSO_WM_TEMPLATE_CATEGORY" val="diagram"/>
  <p:tag name="KSO_WM_TEMPLATE_INDEX" val="20231872"/>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3"/>
  <p:tag name="KSO_WM_TEMPLATE_CATEGORY" val="diagram"/>
  <p:tag name="KSO_WM_TEMPLATE_INDEX" val="20231872"/>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3_1"/>
  <p:tag name="KSO_WM_TEMPLATE_CATEGORY" val="diagram"/>
  <p:tag name="KSO_WM_TEMPLATE_INDEX" val="20231872"/>
  <p:tag name="KSO_WM_UNIT_LAYERLEVEL" val="1_1_1"/>
  <p:tag name="KSO_WM_TAG_VERSION" val="3.0"/>
  <p:tag name="KSO_WM_UNIT_VALUE" val="67*67"/>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0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0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0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0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0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0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0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0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0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8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8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8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832.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8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85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852.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853.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854.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855.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856.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857.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858.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4.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8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871.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7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8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8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8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8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8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881.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82.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83.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884.xml><?xml version="1.0" encoding="utf-8"?>
<p:tagLst xmlns:p="http://schemas.openxmlformats.org/presentationml/2006/main">
  <p:tag name="KSO_WM_UNIT_INDEX" val="1"/>
  <p:tag name="KSO_WM_UNIT_TYPE" val="a"/>
  <p:tag name="KSO_WM_BEAUTIFY_FLAG" val="#wm#"/>
</p:tagLst>
</file>

<file path=ppt/tags/tag88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8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87.xml><?xml version="1.0" encoding="utf-8"?>
<p:tagLst xmlns:p="http://schemas.openxmlformats.org/presentationml/2006/main">
  <p:tag name="KSO_WM_UNIT_INDEX" val="1"/>
  <p:tag name="KSO_WM_UNIT_TYPE" val="a"/>
  <p:tag name="KSO_WM_BEAUTIFY_FLAG" val="#wm#"/>
</p:tagLst>
</file>

<file path=ppt/tags/tag88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8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8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89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9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89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89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9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89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89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9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9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1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902.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2*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2"/>
  <p:tag name="KSO_WM_TEMPLATE_CATEGORY" val="diagram"/>
  <p:tag name="KSO_WM_TEMPLATE_INDEX" val="20231872"/>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3"/>
  <p:tag name="KSO_WM_TEMPLATE_CATEGORY" val="diagram"/>
  <p:tag name="KSO_WM_TEMPLATE_INDEX" val="20231872"/>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1_1"/>
  <p:tag name="KSO_WM_TEMPLATE_CATEGORY" val="diagram"/>
  <p:tag name="KSO_WM_TEMPLATE_INDEX" val="20231872"/>
  <p:tag name="KSO_WM_UNIT_LAYERLEVEL" val="1_1_1"/>
  <p:tag name="KSO_WM_TAG_VERSION" val="3.0"/>
  <p:tag name="KSO_WM_UNIT_VALUE" val="60*60"/>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2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907.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2*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2"/>
  <p:tag name="KSO_WM_TEMPLATE_CATEGORY" val="diagram"/>
  <p:tag name="KSO_WM_TEMPLATE_INDEX" val="20231872"/>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3"/>
  <p:tag name="KSO_WM_TEMPLATE_CATEGORY" val="diagram"/>
  <p:tag name="KSO_WM_TEMPLATE_INDEX" val="20231872"/>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2_1"/>
  <p:tag name="KSO_WM_TEMPLATE_CATEGORY" val="diagram"/>
  <p:tag name="KSO_WM_TEMPLATE_INDEX" val="20231872"/>
  <p:tag name="KSO_WM_UNIT_LAYERLEVEL" val="1_1_1"/>
  <p:tag name="KSO_WM_TAG_VERSION" val="3.0"/>
  <p:tag name="KSO_WM_UNIT_VALUE" val="67*67"/>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3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38"/>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912.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2_2*l_h_i*1_3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2"/>
  <p:tag name="KSO_WM_TEMPLATE_CATEGORY" val="diagram"/>
  <p:tag name="KSO_WM_TEMPLATE_INDEX" val="20231872"/>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3"/>
  <p:tag name="KSO_WM_TEMPLATE_CATEGORY" val="diagram"/>
  <p:tag name="KSO_WM_TEMPLATE_INDEX" val="20231872"/>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3_1"/>
  <p:tag name="KSO_WM_TEMPLATE_CATEGORY" val="diagram"/>
  <p:tag name="KSO_WM_TEMPLATE_INDEX" val="20231872"/>
  <p:tag name="KSO_WM_UNIT_LAYERLEVEL" val="1_1_1"/>
  <p:tag name="KSO_WM_TAG_VERSION" val="3.0"/>
  <p:tag name="KSO_WM_UNIT_VALUE" val="67*67"/>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1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1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1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1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2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2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9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9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9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31,&quot;left&quot;:54.774993896484375,&quot;top&quot;:92.17503937007874,&quot;width&quot;:853.575006103515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color_type&quot;:1,&quot;theme_color_indexes&quot;:[5,6,5,6,5,6]}"/>
</p:tagLst>
</file>

<file path=ppt/tags/tag9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color_type&quot;:1,&quot;theme_color_indexes&quot;:[5,6,5,6,5,6]}"/>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39.35,&quot;left&quot;:54.774993896484375,&quot;top&quot;:92.17503937007874,&quot;width&quot;:853.5750061035156}"/>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5,6,5,6,5,6]}"/>
</p:tagLst>
</file>

<file path=ppt/tags/tag937.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9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9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95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957.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958.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959.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96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96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9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96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97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9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9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9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9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98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989.xml><?xml version="1.0" encoding="utf-8"?>
<p:tagLst xmlns:p="http://schemas.openxmlformats.org/presentationml/2006/main">
  <p:tag name="KSO_WM_UNIT_INDEX" val="1"/>
  <p:tag name="KSO_WM_UNIT_TYPE" val="a"/>
  <p:tag name="KSO_WM_BEAUTIFY_FLAG" val="#wm#"/>
</p:tagLst>
</file>

<file path=ppt/tags/tag9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9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92.xml><?xml version="1.0" encoding="utf-8"?>
<p:tagLst xmlns:p="http://schemas.openxmlformats.org/presentationml/2006/main">
  <p:tag name="KSO_WM_UNIT_INDEX" val="1"/>
  <p:tag name="KSO_WM_UNIT_TYPE" val="a"/>
  <p:tag name="KSO_WM_BEAUTIFY_FLAG" val="#wm#"/>
</p:tagLst>
</file>

<file path=ppt/tags/tag99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9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99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9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9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99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9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03.可爱卡通-主题模板字体">
      <a:majorFont>
        <a:latin typeface="汉仪正圆 55简"/>
        <a:ea typeface="汉仪正圆-75W"/>
        <a:cs typeface=""/>
      </a:majorFont>
      <a:minorFont>
        <a:latin typeface="汉仪正圆 55简"/>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fontScale="92500" lnSpcReduction="2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18653</Words>
  <Application>WPS 演示</Application>
  <PresentationFormat>宽屏</PresentationFormat>
  <Paragraphs>1702</Paragraphs>
  <Slides>125</Slides>
  <Notes>4</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125</vt:i4>
      </vt:variant>
    </vt:vector>
  </HeadingPairs>
  <TitlesOfParts>
    <vt:vector size="152" baseType="lpstr">
      <vt:lpstr>Arial</vt:lpstr>
      <vt:lpstr>宋体</vt:lpstr>
      <vt:lpstr>Wingdings</vt:lpstr>
      <vt:lpstr>Wingdings</vt:lpstr>
      <vt:lpstr>江城圆体 400W</vt:lpstr>
      <vt:lpstr>微软雅黑</vt:lpstr>
      <vt:lpstr>Times New Roman</vt:lpstr>
      <vt:lpstr>黑体</vt:lpstr>
      <vt:lpstr>汉仪正圆 55简</vt:lpstr>
      <vt:lpstr>Arial Unicode MS</vt:lpstr>
      <vt:lpstr>汉仪正圆-75W</vt:lpstr>
      <vt:lpstr>Calibri</vt:lpstr>
      <vt:lpstr>微软雅黑 Light</vt:lpstr>
      <vt:lpstr>Wingdings 3</vt:lpstr>
      <vt:lpstr>Lucida Sans Unicode</vt:lpstr>
      <vt:lpstr>Verdana</vt:lpstr>
      <vt:lpstr>Wingdings 2</vt:lpstr>
      <vt:lpstr>仿宋</vt:lpstr>
      <vt:lpstr>MiSans Normal</vt:lpstr>
      <vt:lpstr>MiSans ExtraLight</vt:lpstr>
      <vt:lpstr>MiSans</vt:lpstr>
      <vt:lpstr>华文中宋</vt:lpstr>
      <vt:lpstr>华文楷体</vt:lpstr>
      <vt:lpstr>华文琥珀</vt:lpstr>
      <vt:lpstr>楷体</vt:lpstr>
      <vt:lpstr>自定义设计方案</vt:lpstr>
      <vt:lpstr>1_Office 主题​​</vt:lpstr>
      <vt:lpstr>应用文写作</vt:lpstr>
      <vt:lpstr>目录</vt:lpstr>
      <vt:lpstr>第一节   计划 第二节   总结 第三节   专题活动策划书 第四节   述职报告 第五节   简报 第六节   会议记录 第七节   调查报告</vt:lpstr>
      <vt:lpstr>PowerPoint 演示文稿</vt:lpstr>
      <vt:lpstr>第一节   计划</vt:lpstr>
      <vt:lpstr>一、计划的概念与特点</vt:lpstr>
      <vt:lpstr>一、计划的概念与特点</vt:lpstr>
      <vt:lpstr>PowerPoint 演示文稿</vt:lpstr>
      <vt:lpstr>一、计划的概念与特点</vt:lpstr>
      <vt:lpstr>二、计划的种类</vt:lpstr>
      <vt:lpstr>三、计划的文体结构</vt:lpstr>
      <vt:lpstr>三、计划的文体结构</vt:lpstr>
      <vt:lpstr>PowerPoint 演示文稿</vt:lpstr>
      <vt:lpstr>PowerPoint 演示文稿</vt:lpstr>
      <vt:lpstr>PowerPoint 演示文稿</vt:lpstr>
      <vt:lpstr>PowerPoint 演示文稿</vt:lpstr>
      <vt:lpstr>大一上学期第八周学习计划</vt:lpstr>
      <vt:lpstr>PowerPoint 演示文稿</vt:lpstr>
      <vt:lpstr>PowerPoint 演示文稿</vt:lpstr>
      <vt:lpstr>课堂练习</vt:lpstr>
      <vt:lpstr>课堂练习</vt:lpstr>
      <vt:lpstr>感谢观看</vt:lpstr>
      <vt:lpstr>第一节  计划 第二节  总结 第三节  专题活动策划书 第四节   述职报告 第五节   简报 第六节   会议记录 第七节   调查报告</vt:lpstr>
      <vt:lpstr>PowerPoint 演示文稿</vt:lpstr>
      <vt:lpstr>第二节  总结</vt:lpstr>
      <vt:lpstr>一、总结的概念与特点</vt:lpstr>
      <vt:lpstr>一、总结的概念与特点</vt:lpstr>
      <vt:lpstr>一、总结的概念与特点</vt:lpstr>
      <vt:lpstr>二、总结的种类与作用</vt:lpstr>
      <vt:lpstr>二、总结的种类与作用</vt:lpstr>
      <vt:lpstr>三、总结的文体结构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课堂练习</vt:lpstr>
      <vt:lpstr>第一节  计划 第二节  总结 第三节  专题活动策划书 第四节   述职报告 第五节   简报 第六节   会议记录 第七节   调查报告</vt:lpstr>
      <vt:lpstr>PowerPoint 演示文稿</vt:lpstr>
      <vt:lpstr>第三节  专题活动策划书</vt:lpstr>
      <vt:lpstr>一、专题活动策划书的概念</vt:lpstr>
      <vt:lpstr>二、专题活动策划书的文体结构</vt:lpstr>
      <vt:lpstr>二、专题活动策划书的文体结构</vt:lpstr>
      <vt:lpstr>PowerPoint 演示文稿</vt:lpstr>
      <vt:lpstr>PowerPoint 演示文稿</vt:lpstr>
      <vt:lpstr>PowerPoint 演示文稿</vt:lpstr>
      <vt:lpstr>PowerPoint 演示文稿</vt:lpstr>
      <vt:lpstr>课堂练习</vt:lpstr>
      <vt:lpstr>感谢观看</vt:lpstr>
      <vt:lpstr>第一节  计划 第二节  总结 第三节  专题活动策划书 第四节   述职报告 第五节   简报 第六节   会议记录 第七节   调查报告</vt:lpstr>
      <vt:lpstr>PowerPoint 演示文稿</vt:lpstr>
      <vt:lpstr>第四节  述职报告</vt:lpstr>
      <vt:lpstr>一、述职报告的概念与特点</vt:lpstr>
      <vt:lpstr>一、述职报告的概念与特点</vt:lpstr>
      <vt:lpstr>二、述职报告的种类与作用</vt:lpstr>
      <vt:lpstr>二、述职报告的种类与作用</vt:lpstr>
      <vt:lpstr>三、述职报告的文体结构</vt:lpstr>
      <vt:lpstr>三、述职报告的文体结构</vt:lpstr>
      <vt:lpstr>三、述职报告的文体结构</vt:lpstr>
      <vt:lpstr>三、述职报告的文体结构</vt:lpstr>
      <vt:lpstr>三、述职报告的文体结构</vt:lpstr>
      <vt:lpstr>PowerPoint 演示文稿</vt:lpstr>
      <vt:lpstr>PowerPoint 演示文稿</vt:lpstr>
      <vt:lpstr>PowerPoint 演示文稿</vt:lpstr>
      <vt:lpstr>PowerPoint 演示文稿</vt:lpstr>
      <vt:lpstr>课堂练习</vt:lpstr>
      <vt:lpstr>感谢观看</vt:lpstr>
      <vt:lpstr>第一节  计划 第二节  总结 第三节  专题活动策划书 第四节   述职报告 第五节   简报 第六节   会议记录 第七节   调查报告</vt:lpstr>
      <vt:lpstr>PowerPoint 演示文稿</vt:lpstr>
      <vt:lpstr>第四节  简报</vt:lpstr>
      <vt:lpstr>一、简报的概念与特点</vt:lpstr>
      <vt:lpstr>一、简报的概念与特点</vt:lpstr>
      <vt:lpstr>二、简报的种类与作用</vt:lpstr>
      <vt:lpstr>二、简报的种类与作用</vt:lpstr>
      <vt:lpstr>三、简报的文体结构</vt:lpstr>
      <vt:lpstr>三、简报的文体结构</vt:lpstr>
      <vt:lpstr>三、简报的文体结构</vt:lpstr>
      <vt:lpstr>三、简报的文体结构</vt:lpstr>
      <vt:lpstr>三、简报的文体结构</vt:lpstr>
      <vt:lpstr>三、简报的文体结构</vt:lpstr>
      <vt:lpstr>三、简报的文体结构</vt:lpstr>
      <vt:lpstr>三、简报的文体结构</vt:lpstr>
      <vt:lpstr>三、简报的文体结构</vt:lpstr>
      <vt:lpstr>PowerPoint 演示文稿</vt:lpstr>
      <vt:lpstr>PowerPoint 演示文稿</vt:lpstr>
      <vt:lpstr>课堂练习</vt:lpstr>
      <vt:lpstr>感谢观看</vt:lpstr>
      <vt:lpstr>第一节  计划 第二节  总结 第三节  专题活动策划书 第四节   述职报告 第五节   简报 第六节   会议记录 第七节   调查报告</vt:lpstr>
      <vt:lpstr>PowerPoint 演示文稿</vt:lpstr>
      <vt:lpstr>第四节  会议记录</vt:lpstr>
      <vt:lpstr>一、会议记录的概念与特点</vt:lpstr>
      <vt:lpstr>一、会议记录的概念与特点</vt:lpstr>
      <vt:lpstr>二、会议记录的种类与作用</vt:lpstr>
      <vt:lpstr>二、会议记录的种类与作用</vt:lpstr>
      <vt:lpstr>三、会议记录的文体结构</vt:lpstr>
      <vt:lpstr>三、会议记录的文体结构</vt:lpstr>
      <vt:lpstr>三、会议记录的文体结构</vt:lpstr>
      <vt:lpstr>PowerPoint 演示文稿</vt:lpstr>
      <vt:lpstr>PowerPoint 演示文稿</vt:lpstr>
      <vt:lpstr>PowerPoint 演示文稿</vt:lpstr>
      <vt:lpstr>课堂练习</vt:lpstr>
      <vt:lpstr>感谢观看</vt:lpstr>
      <vt:lpstr>第一节  计划 第二节  总结 第三节  专题活动策划书 第四节   述职报告 第五节   简报 第六节   会议记录 第七节   调查报告</vt:lpstr>
      <vt:lpstr>PowerPoint 演示文稿</vt:lpstr>
      <vt:lpstr>第四节  调查报告</vt:lpstr>
      <vt:lpstr>一、调查报告的概念与特点</vt:lpstr>
      <vt:lpstr>一、调查报告的概念与特点</vt:lpstr>
      <vt:lpstr>二、调查报告的种类与作用</vt:lpstr>
      <vt:lpstr>二、调查报告的种类与作用</vt:lpstr>
      <vt:lpstr>三、调查报告的文体结构</vt:lpstr>
      <vt:lpstr>三、调查报告的文体结构</vt:lpstr>
      <vt:lpstr>三、调查报告的文体结构</vt:lpstr>
      <vt:lpstr>三、调查报告的文体结构</vt:lpstr>
      <vt:lpstr>三、调查报告的文体结构</vt:lpstr>
      <vt:lpstr>三、调查报告的文体结构</vt:lpstr>
      <vt:lpstr>三、调查报告的文体结构</vt:lpstr>
      <vt:lpstr>PowerPoint 演示文稿</vt:lpstr>
      <vt:lpstr>PowerPoint 演示文稿</vt:lpstr>
      <vt:lpstr>PowerPoint 演示文稿</vt:lpstr>
      <vt:lpstr>课堂练习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leland</cp:lastModifiedBy>
  <cp:revision>250</cp:revision>
  <dcterms:created xsi:type="dcterms:W3CDTF">2019-06-19T02:08:00Z</dcterms:created>
  <dcterms:modified xsi:type="dcterms:W3CDTF">2025-04-23T14:04:57Z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06F698E1A90E4CC4B7FDCA3FF2EDCCF0_13</vt:lpwstr>
  </property>
</Properties>
</file>