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75.svg" ContentType="image/svg+xml"/>
  <Override PartName="/ppt/media/image77.svg" ContentType="image/svg+xml"/>
  <Override PartName="/ppt/media/image79.svg" ContentType="image/svg+xml"/>
  <Override PartName="/ppt/media/image8.svg" ContentType="image/svg+xml"/>
  <Override PartName="/ppt/media/image81.svg" ContentType="image/svg+xml"/>
  <Override PartName="/ppt/media/image83.svg" ContentType="image/svg+xml"/>
  <Override PartName="/ppt/media/image8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86" r:id="rId4"/>
  </p:sldMasterIdLst>
  <p:notesMasterIdLst>
    <p:notesMasterId r:id="rId10"/>
  </p:notesMasterIdLst>
  <p:sldIdLst>
    <p:sldId id="342" r:id="rId5"/>
    <p:sldId id="343" r:id="rId6"/>
    <p:sldId id="11090061" r:id="rId7"/>
    <p:sldId id="579" r:id="rId8"/>
    <p:sldId id="11090064" r:id="rId9"/>
    <p:sldId id="11090092" r:id="rId11"/>
    <p:sldId id="11090091" r:id="rId12"/>
    <p:sldId id="11090093" r:id="rId13"/>
    <p:sldId id="11090066" r:id="rId14"/>
    <p:sldId id="11090094" r:id="rId15"/>
    <p:sldId id="11090068" r:id="rId16"/>
    <p:sldId id="11090095" r:id="rId17"/>
    <p:sldId id="11090096" r:id="rId18"/>
    <p:sldId id="11090097" r:id="rId19"/>
    <p:sldId id="11090098" r:id="rId20"/>
    <p:sldId id="11090099" r:id="rId21"/>
    <p:sldId id="11090100" r:id="rId22"/>
    <p:sldId id="11090102" r:id="rId23"/>
    <p:sldId id="11090103" r:id="rId24"/>
    <p:sldId id="11090104" r:id="rId25"/>
    <p:sldId id="11090105" r:id="rId26"/>
    <p:sldId id="11090107" r:id="rId27"/>
    <p:sldId id="11090073" r:id="rId28"/>
    <p:sldId id="11090074" r:id="rId29"/>
    <p:sldId id="11090075" r:id="rId30"/>
    <p:sldId id="11090076" r:id="rId31"/>
    <p:sldId id="11090077" r:id="rId32"/>
    <p:sldId id="11090078" r:id="rId33"/>
    <p:sldId id="11090108" r:id="rId34"/>
    <p:sldId id="11090109" r:id="rId35"/>
    <p:sldId id="11090079" r:id="rId36"/>
    <p:sldId id="11090084" r:id="rId37"/>
    <p:sldId id="11090085" r:id="rId38"/>
    <p:sldId id="11090087" r:id="rId39"/>
    <p:sldId id="11090089" r:id="rId40"/>
    <p:sldId id="11090110" r:id="rId41"/>
    <p:sldId id="11090050" r:id="rId42"/>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342"/>
            <p14:sldId id="343"/>
            <p14:sldId id="11090061"/>
            <p14:sldId id="579"/>
            <p14:sldId id="11090064"/>
            <p14:sldId id="11090092"/>
            <p14:sldId id="11090091"/>
            <p14:sldId id="11090093"/>
            <p14:sldId id="11090066"/>
            <p14:sldId id="11090094"/>
            <p14:sldId id="11090068"/>
            <p14:sldId id="11090095"/>
            <p14:sldId id="11090096"/>
            <p14:sldId id="11090097"/>
            <p14:sldId id="11090098"/>
            <p14:sldId id="11090099"/>
            <p14:sldId id="11090100"/>
            <p14:sldId id="11090102"/>
            <p14:sldId id="11090103"/>
            <p14:sldId id="11090104"/>
            <p14:sldId id="11090105"/>
            <p14:sldId id="11090107"/>
            <p14:sldId id="11090073"/>
            <p14:sldId id="11090074"/>
            <p14:sldId id="11090075"/>
            <p14:sldId id="11090076"/>
            <p14:sldId id="11090077"/>
            <p14:sldId id="11090078"/>
            <p14:sldId id="11090108"/>
            <p14:sldId id="11090109"/>
            <p14:sldId id="11090079"/>
            <p14:sldId id="11090084"/>
            <p14:sldId id="11090085"/>
            <p14:sldId id="11090087"/>
            <p14:sldId id="11090089"/>
            <p14:sldId id="11090110"/>
            <p14:sldId id="11090050"/>
          </p14:sldIdLst>
        </p14:section>
      </p14:sectionLst>
    </p:ext>
    <p:ext uri="{EFAFB233-063F-42B5-8137-9DF3F51BA10A}">
      <p15:sldGuideLst xmlns:p15="http://schemas.microsoft.com/office/powerpoint/2012/main">
        <p15:guide id="1" pos="4708" userDrawn="1">
          <p15:clr>
            <a:srgbClr val="A4A3A4"/>
          </p15:clr>
        </p15:guide>
        <p15:guide id="2" orient="horz" pos="2907"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08"/>
        <p:guide orient="horz" pos="2907"/>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7" Type="http://schemas.openxmlformats.org/officeDocument/2006/relationships/tags" Target="tags/tag670.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image" Target="../media/image4.png"/><Relationship Id="rId5" Type="http://schemas.openxmlformats.org/officeDocument/2006/relationships/tags" Target="../tags/tag91.xml"/><Relationship Id="rId4" Type="http://schemas.openxmlformats.org/officeDocument/2006/relationships/image" Target="../media/image3.png"/><Relationship Id="rId3" Type="http://schemas.openxmlformats.org/officeDocument/2006/relationships/tags" Target="../tags/tag90.xml"/><Relationship Id="rId2" Type="http://schemas.openxmlformats.org/officeDocument/2006/relationships/tags" Target="../tags/tag89.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2" Type="http://schemas.openxmlformats.org/officeDocument/2006/relationships/theme" Target="../theme/theme2.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slideLayout" Target="../slideLayouts/slideLayout20.xml"/><Relationship Id="rId19" Type="http://schemas.openxmlformats.org/officeDocument/2006/relationships/tags" Target="../tags/tag86.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103.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7" Type="http://schemas.openxmlformats.org/officeDocument/2006/relationships/slideLayout" Target="../slideLayouts/slideLayout31.xml"/><Relationship Id="rId36" Type="http://schemas.openxmlformats.org/officeDocument/2006/relationships/tags" Target="../tags/tag234.xml"/><Relationship Id="rId35" Type="http://schemas.openxmlformats.org/officeDocument/2006/relationships/tags" Target="../tags/tag233.xml"/><Relationship Id="rId34" Type="http://schemas.openxmlformats.org/officeDocument/2006/relationships/tags" Target="../tags/tag232.xml"/><Relationship Id="rId33" Type="http://schemas.openxmlformats.org/officeDocument/2006/relationships/image" Target="../media/image28.svg"/><Relationship Id="rId32" Type="http://schemas.openxmlformats.org/officeDocument/2006/relationships/image" Target="../media/image27.png"/><Relationship Id="rId31" Type="http://schemas.openxmlformats.org/officeDocument/2006/relationships/tags" Target="../tags/tag231.xml"/><Relationship Id="rId30" Type="http://schemas.openxmlformats.org/officeDocument/2006/relationships/tags" Target="../tags/tag230.xml"/><Relationship Id="rId3" Type="http://schemas.openxmlformats.org/officeDocument/2006/relationships/tags" Target="../tags/tag211.xml"/><Relationship Id="rId29" Type="http://schemas.openxmlformats.org/officeDocument/2006/relationships/tags" Target="../tags/tag229.xml"/><Relationship Id="rId28" Type="http://schemas.openxmlformats.org/officeDocument/2006/relationships/image" Target="../media/image26.svg"/><Relationship Id="rId27" Type="http://schemas.openxmlformats.org/officeDocument/2006/relationships/image" Target="../media/image25.png"/><Relationship Id="rId26" Type="http://schemas.openxmlformats.org/officeDocument/2006/relationships/tags" Target="../tags/tag228.xml"/><Relationship Id="rId25" Type="http://schemas.openxmlformats.org/officeDocument/2006/relationships/tags" Target="../tags/tag227.xml"/><Relationship Id="rId24" Type="http://schemas.openxmlformats.org/officeDocument/2006/relationships/tags" Target="../tags/tag226.xml"/><Relationship Id="rId23" Type="http://schemas.openxmlformats.org/officeDocument/2006/relationships/tags" Target="../tags/tag225.xml"/><Relationship Id="rId22" Type="http://schemas.openxmlformats.org/officeDocument/2006/relationships/image" Target="../media/image24.svg"/><Relationship Id="rId21" Type="http://schemas.openxmlformats.org/officeDocument/2006/relationships/image" Target="../media/image23.png"/><Relationship Id="rId20" Type="http://schemas.openxmlformats.org/officeDocument/2006/relationships/tags" Target="../tags/tag224.xml"/><Relationship Id="rId2" Type="http://schemas.openxmlformats.org/officeDocument/2006/relationships/tags" Target="../tags/tag210.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image" Target="../media/image20.svg"/><Relationship Id="rId1" Type="http://schemas.openxmlformats.org/officeDocument/2006/relationships/tags" Target="../tags/tag20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35.xml"/><Relationship Id="rId2" Type="http://schemas.openxmlformats.org/officeDocument/2006/relationships/image" Target="../media/image30.svg"/><Relationship Id="rId1" Type="http://schemas.openxmlformats.org/officeDocument/2006/relationships/image" Target="../media/image29.png"/></Relationships>
</file>

<file path=ppt/slides/_rels/slide12.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8" Type="http://schemas.openxmlformats.org/officeDocument/2006/relationships/slideLayout" Target="../slideLayouts/slideLayout28.xml"/><Relationship Id="rId27" Type="http://schemas.openxmlformats.org/officeDocument/2006/relationships/tags" Target="../tags/tag260.xml"/><Relationship Id="rId26" Type="http://schemas.openxmlformats.org/officeDocument/2006/relationships/image" Target="../media/image32.svg"/><Relationship Id="rId25" Type="http://schemas.openxmlformats.org/officeDocument/2006/relationships/image" Target="../media/image31.png"/><Relationship Id="rId24" Type="http://schemas.openxmlformats.org/officeDocument/2006/relationships/tags" Target="../tags/tag259.xml"/><Relationship Id="rId23" Type="http://schemas.openxmlformats.org/officeDocument/2006/relationships/tags" Target="../tags/tag258.xml"/><Relationship Id="rId22" Type="http://schemas.openxmlformats.org/officeDocument/2006/relationships/tags" Target="../tags/tag257.xml"/><Relationship Id="rId21" Type="http://schemas.openxmlformats.org/officeDocument/2006/relationships/tags" Target="../tags/tag256.xml"/><Relationship Id="rId20" Type="http://schemas.openxmlformats.org/officeDocument/2006/relationships/tags" Target="../tags/tag255.xml"/><Relationship Id="rId2" Type="http://schemas.openxmlformats.org/officeDocument/2006/relationships/tags" Target="../tags/tag237.xml"/><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tags" Target="../tags/tag251.xml"/><Relationship Id="rId15" Type="http://schemas.openxmlformats.org/officeDocument/2006/relationships/tags" Target="../tags/tag250.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6.xml"/></Relationships>
</file>

<file path=ppt/slides/_rels/slide13.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8" Type="http://schemas.openxmlformats.org/officeDocument/2006/relationships/slideLayout" Target="../slideLayouts/slideLayout28.xml"/><Relationship Id="rId27" Type="http://schemas.openxmlformats.org/officeDocument/2006/relationships/tags" Target="../tags/tag285.xml"/><Relationship Id="rId26" Type="http://schemas.openxmlformats.org/officeDocument/2006/relationships/image" Target="../media/image32.svg"/><Relationship Id="rId25" Type="http://schemas.openxmlformats.org/officeDocument/2006/relationships/image" Target="../media/image31.png"/><Relationship Id="rId24" Type="http://schemas.openxmlformats.org/officeDocument/2006/relationships/tags" Target="../tags/tag284.xml"/><Relationship Id="rId23" Type="http://schemas.openxmlformats.org/officeDocument/2006/relationships/tags" Target="../tags/tag28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tags" Target="../tags/tag280.xml"/><Relationship Id="rId2" Type="http://schemas.openxmlformats.org/officeDocument/2006/relationships/tags" Target="../tags/tag262.xml"/><Relationship Id="rId19" Type="http://schemas.openxmlformats.org/officeDocument/2006/relationships/tags" Target="../tags/tag279.xml"/><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14.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7" Type="http://schemas.openxmlformats.org/officeDocument/2006/relationships/slideLayout" Target="../slideLayouts/slideLayout33.xml"/><Relationship Id="rId36" Type="http://schemas.openxmlformats.org/officeDocument/2006/relationships/tags" Target="../tags/tag313.xml"/><Relationship Id="rId35" Type="http://schemas.openxmlformats.org/officeDocument/2006/relationships/tags" Target="../tags/tag312.xml"/><Relationship Id="rId34" Type="http://schemas.openxmlformats.org/officeDocument/2006/relationships/tags" Target="../tags/tag311.xml"/><Relationship Id="rId33" Type="http://schemas.openxmlformats.org/officeDocument/2006/relationships/tags" Target="../tags/tag310.xml"/><Relationship Id="rId32" Type="http://schemas.openxmlformats.org/officeDocument/2006/relationships/tags" Target="../tags/tag309.xml"/><Relationship Id="rId31" Type="http://schemas.openxmlformats.org/officeDocument/2006/relationships/tags" Target="../tags/tag308.xml"/><Relationship Id="rId30" Type="http://schemas.openxmlformats.org/officeDocument/2006/relationships/tags" Target="../tags/tag307.xml"/><Relationship Id="rId3" Type="http://schemas.openxmlformats.org/officeDocument/2006/relationships/tags" Target="../tags/tag288.xml"/><Relationship Id="rId29" Type="http://schemas.openxmlformats.org/officeDocument/2006/relationships/tags" Target="../tags/tag306.xml"/><Relationship Id="rId28" Type="http://schemas.openxmlformats.org/officeDocument/2006/relationships/image" Target="../media/image40.svg"/><Relationship Id="rId27" Type="http://schemas.openxmlformats.org/officeDocument/2006/relationships/image" Target="../media/image39.png"/><Relationship Id="rId26" Type="http://schemas.openxmlformats.org/officeDocument/2006/relationships/tags" Target="../tags/tag305.xml"/><Relationship Id="rId25" Type="http://schemas.openxmlformats.org/officeDocument/2006/relationships/tags" Target="../tags/tag304.xml"/><Relationship Id="rId24" Type="http://schemas.openxmlformats.org/officeDocument/2006/relationships/image" Target="../media/image38.svg"/><Relationship Id="rId23" Type="http://schemas.openxmlformats.org/officeDocument/2006/relationships/image" Target="../media/image37.png"/><Relationship Id="rId22" Type="http://schemas.openxmlformats.org/officeDocument/2006/relationships/tags" Target="../tags/tag303.xml"/><Relationship Id="rId21" Type="http://schemas.openxmlformats.org/officeDocument/2006/relationships/tags" Target="../tags/tag302.xml"/><Relationship Id="rId20" Type="http://schemas.openxmlformats.org/officeDocument/2006/relationships/image" Target="../media/image36.svg"/><Relationship Id="rId2" Type="http://schemas.openxmlformats.org/officeDocument/2006/relationships/tags" Target="../tags/tag287.xml"/><Relationship Id="rId19" Type="http://schemas.openxmlformats.org/officeDocument/2006/relationships/image" Target="../media/image35.png"/><Relationship Id="rId18" Type="http://schemas.openxmlformats.org/officeDocument/2006/relationships/tags" Target="../tags/tag301.xml"/><Relationship Id="rId17" Type="http://schemas.openxmlformats.org/officeDocument/2006/relationships/tags" Target="../tags/tag300.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15.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1" Type="http://schemas.openxmlformats.org/officeDocument/2006/relationships/slideLayout" Target="../slideLayouts/slideLayout33.xml"/><Relationship Id="rId30" Type="http://schemas.openxmlformats.org/officeDocument/2006/relationships/tags" Target="../tags/tag335.xml"/><Relationship Id="rId3" Type="http://schemas.openxmlformats.org/officeDocument/2006/relationships/image" Target="../media/image42.svg"/><Relationship Id="rId29" Type="http://schemas.openxmlformats.org/officeDocument/2006/relationships/tags" Target="../tags/tag334.xml"/><Relationship Id="rId28" Type="http://schemas.openxmlformats.org/officeDocument/2006/relationships/tags" Target="../tags/tag333.xml"/><Relationship Id="rId27" Type="http://schemas.openxmlformats.org/officeDocument/2006/relationships/image" Target="../media/image48.svg"/><Relationship Id="rId26" Type="http://schemas.openxmlformats.org/officeDocument/2006/relationships/image" Target="../media/image47.png"/><Relationship Id="rId25" Type="http://schemas.openxmlformats.org/officeDocument/2006/relationships/tags" Target="../tags/tag332.xml"/><Relationship Id="rId24" Type="http://schemas.openxmlformats.org/officeDocument/2006/relationships/tags" Target="../tags/tag331.xml"/><Relationship Id="rId23" Type="http://schemas.openxmlformats.org/officeDocument/2006/relationships/tags" Target="../tags/tag330.xml"/><Relationship Id="rId22" Type="http://schemas.openxmlformats.org/officeDocument/2006/relationships/tags" Target="../tags/tag329.xml"/><Relationship Id="rId21" Type="http://schemas.openxmlformats.org/officeDocument/2006/relationships/image" Target="../media/image46.svg"/><Relationship Id="rId20" Type="http://schemas.openxmlformats.org/officeDocument/2006/relationships/image" Target="../media/image45.png"/><Relationship Id="rId2" Type="http://schemas.openxmlformats.org/officeDocument/2006/relationships/image" Target="../media/image41.png"/><Relationship Id="rId19" Type="http://schemas.openxmlformats.org/officeDocument/2006/relationships/tags" Target="../tags/tag328.xml"/><Relationship Id="rId18" Type="http://schemas.openxmlformats.org/officeDocument/2006/relationships/image" Target="../media/image44.svg"/><Relationship Id="rId17" Type="http://schemas.openxmlformats.org/officeDocument/2006/relationships/image" Target="../media/image43.png"/><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tags" Target="../tags/tag314.xml"/></Relationships>
</file>

<file path=ppt/slides/_rels/slide16.xml.rels><?xml version="1.0" encoding="UTF-8" standalone="yes"?>
<Relationships xmlns="http://schemas.openxmlformats.org/package/2006/relationships"><Relationship Id="rId9" Type="http://schemas.openxmlformats.org/officeDocument/2006/relationships/tags" Target="../tags/tag344.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7" Type="http://schemas.openxmlformats.org/officeDocument/2006/relationships/slideLayout" Target="../slideLayouts/slideLayout33.xml"/><Relationship Id="rId36" Type="http://schemas.openxmlformats.org/officeDocument/2006/relationships/tags" Target="../tags/tag371.xml"/><Relationship Id="rId35" Type="http://schemas.openxmlformats.org/officeDocument/2006/relationships/tags" Target="../tags/tag370.xml"/><Relationship Id="rId34" Type="http://schemas.openxmlformats.org/officeDocument/2006/relationships/tags" Target="../tags/tag369.xml"/><Relationship Id="rId33" Type="http://schemas.openxmlformats.org/officeDocument/2006/relationships/tags" Target="../tags/tag368.xml"/><Relationship Id="rId32" Type="http://schemas.openxmlformats.org/officeDocument/2006/relationships/tags" Target="../tags/tag367.xml"/><Relationship Id="rId31" Type="http://schemas.openxmlformats.org/officeDocument/2006/relationships/tags" Target="../tags/tag366.xml"/><Relationship Id="rId30" Type="http://schemas.openxmlformats.org/officeDocument/2006/relationships/tags" Target="../tags/tag365.xml"/><Relationship Id="rId3" Type="http://schemas.openxmlformats.org/officeDocument/2006/relationships/tags" Target="../tags/tag338.xml"/><Relationship Id="rId29" Type="http://schemas.openxmlformats.org/officeDocument/2006/relationships/tags" Target="../tags/tag364.xml"/><Relationship Id="rId28" Type="http://schemas.openxmlformats.org/officeDocument/2006/relationships/tags" Target="../tags/tag363.xml"/><Relationship Id="rId27" Type="http://schemas.openxmlformats.org/officeDocument/2006/relationships/tags" Target="../tags/tag362.xml"/><Relationship Id="rId26" Type="http://schemas.openxmlformats.org/officeDocument/2006/relationships/tags" Target="../tags/tag361.xml"/><Relationship Id="rId25" Type="http://schemas.openxmlformats.org/officeDocument/2006/relationships/tags" Target="../tags/tag360.xml"/><Relationship Id="rId24" Type="http://schemas.openxmlformats.org/officeDocument/2006/relationships/tags" Target="../tags/tag359.xml"/><Relationship Id="rId23" Type="http://schemas.openxmlformats.org/officeDocument/2006/relationships/tags" Target="../tags/tag358.xml"/><Relationship Id="rId22" Type="http://schemas.openxmlformats.org/officeDocument/2006/relationships/tags" Target="../tags/tag357.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tags" Target="../tags/tag337.xml"/><Relationship Id="rId19" Type="http://schemas.openxmlformats.org/officeDocument/2006/relationships/tags" Target="../tags/tag354.xml"/><Relationship Id="rId18" Type="http://schemas.openxmlformats.org/officeDocument/2006/relationships/tags" Target="../tags/tag353.xml"/><Relationship Id="rId17" Type="http://schemas.openxmlformats.org/officeDocument/2006/relationships/tags" Target="../tags/tag352.xml"/><Relationship Id="rId16" Type="http://schemas.openxmlformats.org/officeDocument/2006/relationships/tags" Target="../tags/tag351.xml"/><Relationship Id="rId15" Type="http://schemas.openxmlformats.org/officeDocument/2006/relationships/tags" Target="../tags/tag350.xml"/><Relationship Id="rId14" Type="http://schemas.openxmlformats.org/officeDocument/2006/relationships/tags" Target="../tags/tag349.xml"/><Relationship Id="rId13" Type="http://schemas.openxmlformats.org/officeDocument/2006/relationships/tags" Target="../tags/tag348.xml"/><Relationship Id="rId12" Type="http://schemas.openxmlformats.org/officeDocument/2006/relationships/tags" Target="../tags/tag347.xml"/><Relationship Id="rId11" Type="http://schemas.openxmlformats.org/officeDocument/2006/relationships/tags" Target="../tags/tag346.xml"/><Relationship Id="rId10" Type="http://schemas.openxmlformats.org/officeDocument/2006/relationships/tags" Target="../tags/tag345.xml"/><Relationship Id="rId1" Type="http://schemas.openxmlformats.org/officeDocument/2006/relationships/tags" Target="../tags/tag33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4.xml"/></Relationships>
</file>

<file path=ppt/slides/_rels/slide2.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6" Type="http://schemas.openxmlformats.org/officeDocument/2006/relationships/slideLayout" Target="../slideLayouts/slideLayout4.xml"/><Relationship Id="rId45" Type="http://schemas.openxmlformats.org/officeDocument/2006/relationships/tags" Target="../tags/tag145.xml"/><Relationship Id="rId44" Type="http://schemas.openxmlformats.org/officeDocument/2006/relationships/tags" Target="../tags/tag144.xml"/><Relationship Id="rId43" Type="http://schemas.openxmlformats.org/officeDocument/2006/relationships/tags" Target="../tags/tag143.xml"/><Relationship Id="rId42" Type="http://schemas.openxmlformats.org/officeDocument/2006/relationships/tags" Target="../tags/tag142.xml"/><Relationship Id="rId41" Type="http://schemas.openxmlformats.org/officeDocument/2006/relationships/tags" Target="../tags/tag141.xml"/><Relationship Id="rId40" Type="http://schemas.openxmlformats.org/officeDocument/2006/relationships/tags" Target="../tags/tag140.xml"/><Relationship Id="rId4" Type="http://schemas.openxmlformats.org/officeDocument/2006/relationships/tags" Target="../tags/tag107.xml"/><Relationship Id="rId39" Type="http://schemas.openxmlformats.org/officeDocument/2006/relationships/tags" Target="../tags/tag139.xml"/><Relationship Id="rId38" Type="http://schemas.openxmlformats.org/officeDocument/2006/relationships/tags" Target="../tags/tag138.xml"/><Relationship Id="rId37" Type="http://schemas.openxmlformats.org/officeDocument/2006/relationships/tags" Target="../tags/tag137.xml"/><Relationship Id="rId36" Type="http://schemas.openxmlformats.org/officeDocument/2006/relationships/tags" Target="../tags/tag136.xml"/><Relationship Id="rId35" Type="http://schemas.openxmlformats.org/officeDocument/2006/relationships/tags" Target="../tags/tag135.xml"/><Relationship Id="rId34" Type="http://schemas.openxmlformats.org/officeDocument/2006/relationships/tags" Target="../tags/tag134.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33.xml"/><Relationship Id="rId30" Type="http://schemas.openxmlformats.org/officeDocument/2006/relationships/image" Target="../media/image10.jpeg"/><Relationship Id="rId3" Type="http://schemas.openxmlformats.org/officeDocument/2006/relationships/tags" Target="../tags/tag106.xml"/><Relationship Id="rId29" Type="http://schemas.openxmlformats.org/officeDocument/2006/relationships/tags" Target="../tags/tag132.xml"/><Relationship Id="rId28" Type="http://schemas.openxmlformats.org/officeDocument/2006/relationships/tags" Target="../tags/tag131.xml"/><Relationship Id="rId27" Type="http://schemas.openxmlformats.org/officeDocument/2006/relationships/tags" Target="../tags/tag130.xml"/><Relationship Id="rId26" Type="http://schemas.openxmlformats.org/officeDocument/2006/relationships/tags" Target="../tags/tag129.xml"/><Relationship Id="rId25" Type="http://schemas.openxmlformats.org/officeDocument/2006/relationships/tags" Target="../tags/tag128.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tags" Target="../tags/tag105.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376.xml"/></Relationships>
</file>

<file path=ppt/slides/_rels/slide22.xml.rels><?xml version="1.0" encoding="UTF-8" standalone="yes"?>
<Relationships xmlns="http://schemas.openxmlformats.org/package/2006/relationships"><Relationship Id="rId9" Type="http://schemas.openxmlformats.org/officeDocument/2006/relationships/image" Target="../media/image50.svg"/><Relationship Id="rId8" Type="http://schemas.openxmlformats.org/officeDocument/2006/relationships/image" Target="../media/image49.png"/><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8" Type="http://schemas.openxmlformats.org/officeDocument/2006/relationships/slideLayout" Target="../slideLayouts/slideLayout37.xml"/><Relationship Id="rId37" Type="http://schemas.openxmlformats.org/officeDocument/2006/relationships/tags" Target="../tags/tag403.xml"/><Relationship Id="rId36" Type="http://schemas.openxmlformats.org/officeDocument/2006/relationships/tags" Target="../tags/tag402.xml"/><Relationship Id="rId35" Type="http://schemas.openxmlformats.org/officeDocument/2006/relationships/tags" Target="../tags/tag401.xml"/><Relationship Id="rId34" Type="http://schemas.openxmlformats.org/officeDocument/2006/relationships/tags" Target="../tags/tag400.xml"/><Relationship Id="rId33" Type="http://schemas.openxmlformats.org/officeDocument/2006/relationships/tags" Target="../tags/tag399.xml"/><Relationship Id="rId32" Type="http://schemas.openxmlformats.org/officeDocument/2006/relationships/tags" Target="../tags/tag398.xml"/><Relationship Id="rId31" Type="http://schemas.openxmlformats.org/officeDocument/2006/relationships/tags" Target="../tags/tag397.xml"/><Relationship Id="rId30" Type="http://schemas.openxmlformats.org/officeDocument/2006/relationships/tags" Target="../tags/tag396.xml"/><Relationship Id="rId3" Type="http://schemas.openxmlformats.org/officeDocument/2006/relationships/tags" Target="../tags/tag379.xml"/><Relationship Id="rId29" Type="http://schemas.openxmlformats.org/officeDocument/2006/relationships/tags" Target="../tags/tag395.xml"/><Relationship Id="rId28" Type="http://schemas.openxmlformats.org/officeDocument/2006/relationships/tags" Target="../tags/tag394.xml"/><Relationship Id="rId27" Type="http://schemas.openxmlformats.org/officeDocument/2006/relationships/tags" Target="../tags/tag393.xml"/><Relationship Id="rId26" Type="http://schemas.openxmlformats.org/officeDocument/2006/relationships/tags" Target="../tags/tag392.xml"/><Relationship Id="rId25" Type="http://schemas.openxmlformats.org/officeDocument/2006/relationships/tags" Target="../tags/tag391.xml"/><Relationship Id="rId24" Type="http://schemas.openxmlformats.org/officeDocument/2006/relationships/tags" Target="../tags/tag390.xml"/><Relationship Id="rId23" Type="http://schemas.openxmlformats.org/officeDocument/2006/relationships/tags" Target="../tags/tag389.xml"/><Relationship Id="rId22" Type="http://schemas.openxmlformats.org/officeDocument/2006/relationships/tags" Target="../tags/tag388.xml"/><Relationship Id="rId21" Type="http://schemas.openxmlformats.org/officeDocument/2006/relationships/image" Target="../media/image58.svg"/><Relationship Id="rId20" Type="http://schemas.openxmlformats.org/officeDocument/2006/relationships/image" Target="../media/image57.png"/><Relationship Id="rId2" Type="http://schemas.openxmlformats.org/officeDocument/2006/relationships/tags" Target="../tags/tag378.xml"/><Relationship Id="rId19" Type="http://schemas.openxmlformats.org/officeDocument/2006/relationships/tags" Target="../tags/tag387.xml"/><Relationship Id="rId18" Type="http://schemas.openxmlformats.org/officeDocument/2006/relationships/image" Target="../media/image56.svg"/><Relationship Id="rId17" Type="http://schemas.openxmlformats.org/officeDocument/2006/relationships/image" Target="../media/image55.png"/><Relationship Id="rId16" Type="http://schemas.openxmlformats.org/officeDocument/2006/relationships/tags" Target="../tags/tag386.xml"/><Relationship Id="rId15" Type="http://schemas.openxmlformats.org/officeDocument/2006/relationships/image" Target="../media/image54.svg"/><Relationship Id="rId14" Type="http://schemas.openxmlformats.org/officeDocument/2006/relationships/image" Target="../media/image53.png"/><Relationship Id="rId13" Type="http://schemas.openxmlformats.org/officeDocument/2006/relationships/tags" Target="../tags/tag385.xml"/><Relationship Id="rId12" Type="http://schemas.openxmlformats.org/officeDocument/2006/relationships/image" Target="../media/image52.svg"/><Relationship Id="rId11" Type="http://schemas.openxmlformats.org/officeDocument/2006/relationships/image" Target="../media/image51.png"/><Relationship Id="rId10" Type="http://schemas.openxmlformats.org/officeDocument/2006/relationships/tags" Target="../tags/tag384.xml"/><Relationship Id="rId1" Type="http://schemas.openxmlformats.org/officeDocument/2006/relationships/tags" Target="../tags/tag377.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24.xml.rels><?xml version="1.0" encoding="UTF-8" standalone="yes"?>
<Relationships xmlns="http://schemas.openxmlformats.org/package/2006/relationships"><Relationship Id="rId9" Type="http://schemas.openxmlformats.org/officeDocument/2006/relationships/tags" Target="../tags/tag415.xml"/><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tags" Target="../tags/tag411.xml"/><Relationship Id="rId47" Type="http://schemas.openxmlformats.org/officeDocument/2006/relationships/slideLayout" Target="../slideLayouts/slideLayout10.xml"/><Relationship Id="rId46" Type="http://schemas.openxmlformats.org/officeDocument/2006/relationships/tags" Target="../tags/tag452.xml"/><Relationship Id="rId45" Type="http://schemas.openxmlformats.org/officeDocument/2006/relationships/tags" Target="../tags/tag451.xml"/><Relationship Id="rId44" Type="http://schemas.openxmlformats.org/officeDocument/2006/relationships/tags" Target="../tags/tag450.xml"/><Relationship Id="rId43" Type="http://schemas.openxmlformats.org/officeDocument/2006/relationships/tags" Target="../tags/tag449.xml"/><Relationship Id="rId42" Type="http://schemas.openxmlformats.org/officeDocument/2006/relationships/tags" Target="../tags/tag448.xml"/><Relationship Id="rId41" Type="http://schemas.openxmlformats.org/officeDocument/2006/relationships/tags" Target="../tags/tag447.xml"/><Relationship Id="rId40" Type="http://schemas.openxmlformats.org/officeDocument/2006/relationships/tags" Target="../tags/tag446.xml"/><Relationship Id="rId4" Type="http://schemas.openxmlformats.org/officeDocument/2006/relationships/tags" Target="../tags/tag410.xml"/><Relationship Id="rId39" Type="http://schemas.openxmlformats.org/officeDocument/2006/relationships/tags" Target="../tags/tag445.xml"/><Relationship Id="rId38" Type="http://schemas.openxmlformats.org/officeDocument/2006/relationships/tags" Target="../tags/tag444.xml"/><Relationship Id="rId37" Type="http://schemas.openxmlformats.org/officeDocument/2006/relationships/tags" Target="../tags/tag443.xml"/><Relationship Id="rId36" Type="http://schemas.openxmlformats.org/officeDocument/2006/relationships/tags" Target="../tags/tag442.xml"/><Relationship Id="rId35" Type="http://schemas.openxmlformats.org/officeDocument/2006/relationships/tags" Target="../tags/tag441.xml"/><Relationship Id="rId34" Type="http://schemas.openxmlformats.org/officeDocument/2006/relationships/tags" Target="../tags/tag440.xml"/><Relationship Id="rId33" Type="http://schemas.openxmlformats.org/officeDocument/2006/relationships/tags" Target="../tags/tag439.xml"/><Relationship Id="rId32" Type="http://schemas.openxmlformats.org/officeDocument/2006/relationships/tags" Target="../tags/tag438.xml"/><Relationship Id="rId31" Type="http://schemas.openxmlformats.org/officeDocument/2006/relationships/tags" Target="../tags/tag437.xml"/><Relationship Id="rId30" Type="http://schemas.openxmlformats.org/officeDocument/2006/relationships/tags" Target="../tags/tag436.xml"/><Relationship Id="rId3" Type="http://schemas.openxmlformats.org/officeDocument/2006/relationships/tags" Target="../tags/tag409.xml"/><Relationship Id="rId29" Type="http://schemas.openxmlformats.org/officeDocument/2006/relationships/tags" Target="../tags/tag435.xml"/><Relationship Id="rId28" Type="http://schemas.openxmlformats.org/officeDocument/2006/relationships/tags" Target="../tags/tag434.xml"/><Relationship Id="rId27" Type="http://schemas.openxmlformats.org/officeDocument/2006/relationships/tags" Target="../tags/tag433.xml"/><Relationship Id="rId26" Type="http://schemas.openxmlformats.org/officeDocument/2006/relationships/tags" Target="../tags/tag432.xml"/><Relationship Id="rId25" Type="http://schemas.openxmlformats.org/officeDocument/2006/relationships/tags" Target="../tags/tag431.xml"/><Relationship Id="rId24" Type="http://schemas.openxmlformats.org/officeDocument/2006/relationships/tags" Target="../tags/tag430.xml"/><Relationship Id="rId23" Type="http://schemas.openxmlformats.org/officeDocument/2006/relationships/tags" Target="../tags/tag429.xml"/><Relationship Id="rId22" Type="http://schemas.openxmlformats.org/officeDocument/2006/relationships/tags" Target="../tags/tag428.xml"/><Relationship Id="rId21" Type="http://schemas.openxmlformats.org/officeDocument/2006/relationships/tags" Target="../tags/tag427.xml"/><Relationship Id="rId20" Type="http://schemas.openxmlformats.org/officeDocument/2006/relationships/tags" Target="../tags/tag426.xml"/><Relationship Id="rId2" Type="http://schemas.openxmlformats.org/officeDocument/2006/relationships/tags" Target="../tags/tag408.xml"/><Relationship Id="rId19" Type="http://schemas.openxmlformats.org/officeDocument/2006/relationships/tags" Target="../tags/tag425.xml"/><Relationship Id="rId18" Type="http://schemas.openxmlformats.org/officeDocument/2006/relationships/tags" Target="../tags/tag424.xml"/><Relationship Id="rId17" Type="http://schemas.openxmlformats.org/officeDocument/2006/relationships/tags" Target="../tags/tag423.xml"/><Relationship Id="rId16" Type="http://schemas.openxmlformats.org/officeDocument/2006/relationships/tags" Target="../tags/tag422.xml"/><Relationship Id="rId15" Type="http://schemas.openxmlformats.org/officeDocument/2006/relationships/tags" Target="../tags/tag421.xml"/><Relationship Id="rId14" Type="http://schemas.openxmlformats.org/officeDocument/2006/relationships/tags" Target="../tags/tag420.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tags" Target="../tags/tag416.xml"/><Relationship Id="rId1" Type="http://schemas.openxmlformats.org/officeDocument/2006/relationships/image" Target="../media/image59.jpeg"/></Relationships>
</file>

<file path=ppt/slides/_rels/slide25.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5" Type="http://schemas.openxmlformats.org/officeDocument/2006/relationships/slideLayout" Target="../slideLayouts/slideLayout10.xml"/><Relationship Id="rId24" Type="http://schemas.openxmlformats.org/officeDocument/2006/relationships/tags" Target="../tags/tag475.xml"/><Relationship Id="rId23" Type="http://schemas.openxmlformats.org/officeDocument/2006/relationships/tags" Target="../tags/tag474.xml"/><Relationship Id="rId22" Type="http://schemas.openxmlformats.org/officeDocument/2006/relationships/tags" Target="../tags/tag473.xml"/><Relationship Id="rId21" Type="http://schemas.openxmlformats.org/officeDocument/2006/relationships/tags" Target="../tags/tag472.xml"/><Relationship Id="rId20" Type="http://schemas.openxmlformats.org/officeDocument/2006/relationships/tags" Target="../tags/tag471.xml"/><Relationship Id="rId2" Type="http://schemas.openxmlformats.org/officeDocument/2006/relationships/tags" Target="../tags/tag453.xml"/><Relationship Id="rId19" Type="http://schemas.openxmlformats.org/officeDocument/2006/relationships/tags" Target="../tags/tag470.xml"/><Relationship Id="rId18" Type="http://schemas.openxmlformats.org/officeDocument/2006/relationships/tags" Target="../tags/tag469.xml"/><Relationship Id="rId17" Type="http://schemas.openxmlformats.org/officeDocument/2006/relationships/tags" Target="../tags/tag468.xml"/><Relationship Id="rId16" Type="http://schemas.openxmlformats.org/officeDocument/2006/relationships/tags" Target="../tags/tag467.xml"/><Relationship Id="rId15" Type="http://schemas.openxmlformats.org/officeDocument/2006/relationships/tags" Target="../tags/tag466.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image" Target="../media/image59.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27.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1" Type="http://schemas.openxmlformats.org/officeDocument/2006/relationships/slideLayout" Target="../slideLayouts/slideLayout5.xml"/><Relationship Id="rId30" Type="http://schemas.openxmlformats.org/officeDocument/2006/relationships/tags" Target="../tags/tag507.xml"/><Relationship Id="rId3" Type="http://schemas.openxmlformats.org/officeDocument/2006/relationships/tags" Target="../tags/tag481.xml"/><Relationship Id="rId29" Type="http://schemas.openxmlformats.org/officeDocument/2006/relationships/tags" Target="../tags/tag506.xml"/><Relationship Id="rId28" Type="http://schemas.openxmlformats.org/officeDocument/2006/relationships/image" Target="../media/image63.png"/><Relationship Id="rId27" Type="http://schemas.openxmlformats.org/officeDocument/2006/relationships/tags" Target="../tags/tag505.xml"/><Relationship Id="rId26" Type="http://schemas.openxmlformats.org/officeDocument/2006/relationships/tags" Target="../tags/tag504.xml"/><Relationship Id="rId25" Type="http://schemas.openxmlformats.org/officeDocument/2006/relationships/tags" Target="../tags/tag503.xml"/><Relationship Id="rId24" Type="http://schemas.openxmlformats.org/officeDocument/2006/relationships/tags" Target="../tags/tag502.xml"/><Relationship Id="rId23" Type="http://schemas.openxmlformats.org/officeDocument/2006/relationships/tags" Target="../tags/tag501.xml"/><Relationship Id="rId22" Type="http://schemas.openxmlformats.org/officeDocument/2006/relationships/tags" Target="../tags/tag500.xml"/><Relationship Id="rId21" Type="http://schemas.openxmlformats.org/officeDocument/2006/relationships/tags" Target="../tags/tag499.xml"/><Relationship Id="rId20" Type="http://schemas.openxmlformats.org/officeDocument/2006/relationships/tags" Target="../tags/tag498.xml"/><Relationship Id="rId2" Type="http://schemas.openxmlformats.org/officeDocument/2006/relationships/tags" Target="../tags/tag480.xml"/><Relationship Id="rId19" Type="http://schemas.openxmlformats.org/officeDocument/2006/relationships/tags" Target="../tags/tag497.xml"/><Relationship Id="rId18" Type="http://schemas.openxmlformats.org/officeDocument/2006/relationships/tags" Target="../tags/tag496.xml"/><Relationship Id="rId17" Type="http://schemas.openxmlformats.org/officeDocument/2006/relationships/tags" Target="../tags/tag495.xml"/><Relationship Id="rId16" Type="http://schemas.openxmlformats.org/officeDocument/2006/relationships/tags" Target="../tags/tag494.xml"/><Relationship Id="rId15" Type="http://schemas.openxmlformats.org/officeDocument/2006/relationships/tags" Target="../tags/tag493.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tags" Target="../tags/tag479.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image" Target="../media/image64.jpeg"/><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29.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7" Type="http://schemas.openxmlformats.org/officeDocument/2006/relationships/slideLayout" Target="../slideLayouts/slideLayout31.xml"/><Relationship Id="rId36" Type="http://schemas.openxmlformats.org/officeDocument/2006/relationships/tags" Target="../tags/tag539.xml"/><Relationship Id="rId35" Type="http://schemas.openxmlformats.org/officeDocument/2006/relationships/tags" Target="../tags/tag538.xml"/><Relationship Id="rId34" Type="http://schemas.openxmlformats.org/officeDocument/2006/relationships/tags" Target="../tags/tag537.xml"/><Relationship Id="rId33" Type="http://schemas.openxmlformats.org/officeDocument/2006/relationships/image" Target="../media/image28.svg"/><Relationship Id="rId32" Type="http://schemas.openxmlformats.org/officeDocument/2006/relationships/image" Target="../media/image69.png"/><Relationship Id="rId31" Type="http://schemas.openxmlformats.org/officeDocument/2006/relationships/tags" Target="../tags/tag536.xml"/><Relationship Id="rId30" Type="http://schemas.openxmlformats.org/officeDocument/2006/relationships/tags" Target="../tags/tag535.xml"/><Relationship Id="rId3" Type="http://schemas.openxmlformats.org/officeDocument/2006/relationships/tags" Target="../tags/tag516.xml"/><Relationship Id="rId29" Type="http://schemas.openxmlformats.org/officeDocument/2006/relationships/tags" Target="../tags/tag534.xml"/><Relationship Id="rId28" Type="http://schemas.openxmlformats.org/officeDocument/2006/relationships/image" Target="../media/image26.svg"/><Relationship Id="rId27" Type="http://schemas.openxmlformats.org/officeDocument/2006/relationships/image" Target="../media/image68.png"/><Relationship Id="rId26" Type="http://schemas.openxmlformats.org/officeDocument/2006/relationships/tags" Target="../tags/tag533.xml"/><Relationship Id="rId25" Type="http://schemas.openxmlformats.org/officeDocument/2006/relationships/tags" Target="../tags/tag532.xml"/><Relationship Id="rId24" Type="http://schemas.openxmlformats.org/officeDocument/2006/relationships/tags" Target="../tags/tag531.xml"/><Relationship Id="rId23" Type="http://schemas.openxmlformats.org/officeDocument/2006/relationships/tags" Target="../tags/tag530.xml"/><Relationship Id="rId22" Type="http://schemas.openxmlformats.org/officeDocument/2006/relationships/image" Target="../media/image24.svg"/><Relationship Id="rId21" Type="http://schemas.openxmlformats.org/officeDocument/2006/relationships/image" Target="../media/image67.png"/><Relationship Id="rId20" Type="http://schemas.openxmlformats.org/officeDocument/2006/relationships/tags" Target="../tags/tag529.xml"/><Relationship Id="rId2" Type="http://schemas.openxmlformats.org/officeDocument/2006/relationships/tags" Target="../tags/tag515.xml"/><Relationship Id="rId19" Type="http://schemas.openxmlformats.org/officeDocument/2006/relationships/tags" Target="../tags/tag528.xml"/><Relationship Id="rId18" Type="http://schemas.openxmlformats.org/officeDocument/2006/relationships/tags" Target="../tags/tag527.xml"/><Relationship Id="rId17" Type="http://schemas.openxmlformats.org/officeDocument/2006/relationships/tags" Target="../tags/tag526.xml"/><Relationship Id="rId16" Type="http://schemas.openxmlformats.org/officeDocument/2006/relationships/image" Target="../media/image22.svg"/><Relationship Id="rId15" Type="http://schemas.openxmlformats.org/officeDocument/2006/relationships/image" Target="../media/image66.png"/><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image" Target="../media/image20.svg"/><Relationship Id="rId1" Type="http://schemas.openxmlformats.org/officeDocument/2006/relationships/tags" Target="../tags/tag514.xml"/></Relationships>
</file>

<file path=ppt/slides/_rels/slide3.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6" Type="http://schemas.openxmlformats.org/officeDocument/2006/relationships/slideLayout" Target="../slideLayouts/slideLayout4.xml"/><Relationship Id="rId45" Type="http://schemas.openxmlformats.org/officeDocument/2006/relationships/tags" Target="../tags/tag187.xml"/><Relationship Id="rId44" Type="http://schemas.openxmlformats.org/officeDocument/2006/relationships/tags" Target="../tags/tag186.xml"/><Relationship Id="rId43" Type="http://schemas.openxmlformats.org/officeDocument/2006/relationships/tags" Target="../tags/tag185.xml"/><Relationship Id="rId42" Type="http://schemas.openxmlformats.org/officeDocument/2006/relationships/tags" Target="../tags/tag184.xml"/><Relationship Id="rId41" Type="http://schemas.openxmlformats.org/officeDocument/2006/relationships/tags" Target="../tags/tag183.xml"/><Relationship Id="rId40" Type="http://schemas.openxmlformats.org/officeDocument/2006/relationships/tags" Target="../tags/tag182.xml"/><Relationship Id="rId4" Type="http://schemas.openxmlformats.org/officeDocument/2006/relationships/tags" Target="../tags/tag149.xml"/><Relationship Id="rId39" Type="http://schemas.openxmlformats.org/officeDocument/2006/relationships/tags" Target="../tags/tag181.xml"/><Relationship Id="rId38" Type="http://schemas.openxmlformats.org/officeDocument/2006/relationships/tags" Target="../tags/tag180.xml"/><Relationship Id="rId37" Type="http://schemas.openxmlformats.org/officeDocument/2006/relationships/tags" Target="../tags/tag179.xml"/><Relationship Id="rId36" Type="http://schemas.openxmlformats.org/officeDocument/2006/relationships/tags" Target="../tags/tag178.xml"/><Relationship Id="rId35" Type="http://schemas.openxmlformats.org/officeDocument/2006/relationships/tags" Target="../tags/tag177.xml"/><Relationship Id="rId34" Type="http://schemas.openxmlformats.org/officeDocument/2006/relationships/tags" Target="../tags/tag176.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75.xml"/><Relationship Id="rId30" Type="http://schemas.openxmlformats.org/officeDocument/2006/relationships/image" Target="../media/image10.jpeg"/><Relationship Id="rId3" Type="http://schemas.openxmlformats.org/officeDocument/2006/relationships/tags" Target="../tags/tag148.xml"/><Relationship Id="rId29" Type="http://schemas.openxmlformats.org/officeDocument/2006/relationships/tags" Target="../tags/tag174.xml"/><Relationship Id="rId28" Type="http://schemas.openxmlformats.org/officeDocument/2006/relationships/tags" Target="../tags/tag173.xml"/><Relationship Id="rId27" Type="http://schemas.openxmlformats.org/officeDocument/2006/relationships/tags" Target="../tags/tag172.xml"/><Relationship Id="rId26" Type="http://schemas.openxmlformats.org/officeDocument/2006/relationships/tags" Target="../tags/tag171.xml"/><Relationship Id="rId25" Type="http://schemas.openxmlformats.org/officeDocument/2006/relationships/tags" Target="../tags/tag170.xml"/><Relationship Id="rId24" Type="http://schemas.openxmlformats.org/officeDocument/2006/relationships/tags" Target="../tags/tag169.xml"/><Relationship Id="rId23" Type="http://schemas.openxmlformats.org/officeDocument/2006/relationships/tags" Target="../tags/tag168.xml"/><Relationship Id="rId22" Type="http://schemas.openxmlformats.org/officeDocument/2006/relationships/tags" Target="../tags/tag167.xml"/><Relationship Id="rId21" Type="http://schemas.openxmlformats.org/officeDocument/2006/relationships/tags" Target="../tags/tag166.xml"/><Relationship Id="rId20" Type="http://schemas.openxmlformats.org/officeDocument/2006/relationships/tags" Target="../tags/tag165.xml"/><Relationship Id="rId2" Type="http://schemas.openxmlformats.org/officeDocument/2006/relationships/tags" Target="../tags/tag147.xml"/><Relationship Id="rId19" Type="http://schemas.openxmlformats.org/officeDocument/2006/relationships/tags" Target="../tags/tag164.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tags" Target="../tags/tag160.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30.xml.rels><?xml version="1.0" encoding="UTF-8" standalone="yes"?>
<Relationships xmlns="http://schemas.openxmlformats.org/package/2006/relationships"><Relationship Id="rId9" Type="http://schemas.openxmlformats.org/officeDocument/2006/relationships/image" Target="../media/image28.svg"/><Relationship Id="rId8" Type="http://schemas.openxmlformats.org/officeDocument/2006/relationships/image" Target="../media/image69.png"/><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6" Type="http://schemas.openxmlformats.org/officeDocument/2006/relationships/slideLayout" Target="../slideLayouts/slideLayout31.xml"/><Relationship Id="rId35" Type="http://schemas.openxmlformats.org/officeDocument/2006/relationships/tags" Target="../tags/tag564.xml"/><Relationship Id="rId34" Type="http://schemas.openxmlformats.org/officeDocument/2006/relationships/tags" Target="../tags/tag563.xml"/><Relationship Id="rId33" Type="http://schemas.openxmlformats.org/officeDocument/2006/relationships/image" Target="../media/image26.svg"/><Relationship Id="rId32" Type="http://schemas.openxmlformats.org/officeDocument/2006/relationships/image" Target="../media/image68.png"/><Relationship Id="rId31" Type="http://schemas.openxmlformats.org/officeDocument/2006/relationships/tags" Target="../tags/tag562.xml"/><Relationship Id="rId30" Type="http://schemas.openxmlformats.org/officeDocument/2006/relationships/tags" Target="../tags/tag561.xml"/><Relationship Id="rId3" Type="http://schemas.openxmlformats.org/officeDocument/2006/relationships/tags" Target="../tags/tag542.xml"/><Relationship Id="rId29" Type="http://schemas.openxmlformats.org/officeDocument/2006/relationships/tags" Target="../tags/tag560.xml"/><Relationship Id="rId28" Type="http://schemas.openxmlformats.org/officeDocument/2006/relationships/tags" Target="../tags/tag559.xml"/><Relationship Id="rId27" Type="http://schemas.openxmlformats.org/officeDocument/2006/relationships/image" Target="../media/image24.svg"/><Relationship Id="rId26" Type="http://schemas.openxmlformats.org/officeDocument/2006/relationships/image" Target="../media/image67.png"/><Relationship Id="rId25" Type="http://schemas.openxmlformats.org/officeDocument/2006/relationships/tags" Target="../tags/tag558.xml"/><Relationship Id="rId24" Type="http://schemas.openxmlformats.org/officeDocument/2006/relationships/tags" Target="../tags/tag557.xml"/><Relationship Id="rId23" Type="http://schemas.openxmlformats.org/officeDocument/2006/relationships/tags" Target="../tags/tag556.xml"/><Relationship Id="rId22" Type="http://schemas.openxmlformats.org/officeDocument/2006/relationships/tags" Target="../tags/tag555.xml"/><Relationship Id="rId21" Type="http://schemas.openxmlformats.org/officeDocument/2006/relationships/image" Target="../media/image22.svg"/><Relationship Id="rId20" Type="http://schemas.openxmlformats.org/officeDocument/2006/relationships/image" Target="../media/image66.png"/><Relationship Id="rId2" Type="http://schemas.openxmlformats.org/officeDocument/2006/relationships/tags" Target="../tags/tag541.xml"/><Relationship Id="rId19" Type="http://schemas.openxmlformats.org/officeDocument/2006/relationships/tags" Target="../tags/tag554.xml"/><Relationship Id="rId18" Type="http://schemas.openxmlformats.org/officeDocument/2006/relationships/tags" Target="../tags/tag553.xml"/><Relationship Id="rId17" Type="http://schemas.openxmlformats.org/officeDocument/2006/relationships/tags" Target="../tags/tag552.xml"/><Relationship Id="rId16" Type="http://schemas.openxmlformats.org/officeDocument/2006/relationships/tags" Target="../tags/tag551.xml"/><Relationship Id="rId15" Type="http://schemas.openxmlformats.org/officeDocument/2006/relationships/image" Target="../media/image20.svg"/><Relationship Id="rId14" Type="http://schemas.openxmlformats.org/officeDocument/2006/relationships/image" Target="../media/image65.png"/><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40.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1.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32.xml.rels><?xml version="1.0" encoding="UTF-8" standalone="yes"?>
<Relationships xmlns="http://schemas.openxmlformats.org/package/2006/relationships"><Relationship Id="rId9" Type="http://schemas.openxmlformats.org/officeDocument/2006/relationships/tags" Target="../tags/tag576.xml"/><Relationship Id="rId8" Type="http://schemas.openxmlformats.org/officeDocument/2006/relationships/tags" Target="../tags/tag575.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8" Type="http://schemas.openxmlformats.org/officeDocument/2006/relationships/slideLayout" Target="../slideLayouts/slideLayout10.xml"/><Relationship Id="rId37" Type="http://schemas.openxmlformats.org/officeDocument/2006/relationships/tags" Target="../tags/tag604.xml"/><Relationship Id="rId36" Type="http://schemas.openxmlformats.org/officeDocument/2006/relationships/tags" Target="../tags/tag603.xml"/><Relationship Id="rId35" Type="http://schemas.openxmlformats.org/officeDocument/2006/relationships/tags" Target="../tags/tag602.xml"/><Relationship Id="rId34" Type="http://schemas.openxmlformats.org/officeDocument/2006/relationships/tags" Target="../tags/tag601.xml"/><Relationship Id="rId33" Type="http://schemas.openxmlformats.org/officeDocument/2006/relationships/tags" Target="../tags/tag600.xml"/><Relationship Id="rId32" Type="http://schemas.openxmlformats.org/officeDocument/2006/relationships/tags" Target="../tags/tag599.xml"/><Relationship Id="rId31" Type="http://schemas.openxmlformats.org/officeDocument/2006/relationships/tags" Target="../tags/tag598.xml"/><Relationship Id="rId30" Type="http://schemas.openxmlformats.org/officeDocument/2006/relationships/tags" Target="../tags/tag597.xml"/><Relationship Id="rId3" Type="http://schemas.openxmlformats.org/officeDocument/2006/relationships/tags" Target="../tags/tag570.xml"/><Relationship Id="rId29" Type="http://schemas.openxmlformats.org/officeDocument/2006/relationships/tags" Target="../tags/tag596.xml"/><Relationship Id="rId28" Type="http://schemas.openxmlformats.org/officeDocument/2006/relationships/tags" Target="../tags/tag595.xml"/><Relationship Id="rId27" Type="http://schemas.openxmlformats.org/officeDocument/2006/relationships/tags" Target="../tags/tag594.xml"/><Relationship Id="rId26" Type="http://schemas.openxmlformats.org/officeDocument/2006/relationships/tags" Target="../tags/tag593.xml"/><Relationship Id="rId25" Type="http://schemas.openxmlformats.org/officeDocument/2006/relationships/tags" Target="../tags/tag592.xml"/><Relationship Id="rId24" Type="http://schemas.openxmlformats.org/officeDocument/2006/relationships/tags" Target="../tags/tag591.xml"/><Relationship Id="rId23" Type="http://schemas.openxmlformats.org/officeDocument/2006/relationships/tags" Target="../tags/tag590.xml"/><Relationship Id="rId22" Type="http://schemas.openxmlformats.org/officeDocument/2006/relationships/tags" Target="../tags/tag589.xml"/><Relationship Id="rId21" Type="http://schemas.openxmlformats.org/officeDocument/2006/relationships/tags" Target="../tags/tag588.xml"/><Relationship Id="rId20" Type="http://schemas.openxmlformats.org/officeDocument/2006/relationships/tags" Target="../tags/tag587.xml"/><Relationship Id="rId2" Type="http://schemas.openxmlformats.org/officeDocument/2006/relationships/tags" Target="../tags/tag569.xml"/><Relationship Id="rId19" Type="http://schemas.openxmlformats.org/officeDocument/2006/relationships/tags" Target="../tags/tag586.xml"/><Relationship Id="rId18" Type="http://schemas.openxmlformats.org/officeDocument/2006/relationships/tags" Target="../tags/tag585.xml"/><Relationship Id="rId17" Type="http://schemas.openxmlformats.org/officeDocument/2006/relationships/tags" Target="../tags/tag584.xml"/><Relationship Id="rId16" Type="http://schemas.openxmlformats.org/officeDocument/2006/relationships/tags" Target="../tags/tag583.xml"/><Relationship Id="rId15" Type="http://schemas.openxmlformats.org/officeDocument/2006/relationships/tags" Target="../tags/tag582.xml"/><Relationship Id="rId14" Type="http://schemas.openxmlformats.org/officeDocument/2006/relationships/tags" Target="../tags/tag581.xml"/><Relationship Id="rId13" Type="http://schemas.openxmlformats.org/officeDocument/2006/relationships/tags" Target="../tags/tag580.xml"/><Relationship Id="rId12" Type="http://schemas.openxmlformats.org/officeDocument/2006/relationships/tags" Target="../tags/tag579.xml"/><Relationship Id="rId11" Type="http://schemas.openxmlformats.org/officeDocument/2006/relationships/tags" Target="../tags/tag578.xml"/><Relationship Id="rId10" Type="http://schemas.openxmlformats.org/officeDocument/2006/relationships/tags" Target="../tags/tag577.xml"/><Relationship Id="rId1" Type="http://schemas.openxmlformats.org/officeDocument/2006/relationships/image" Target="../media/image59.jpeg"/></Relationships>
</file>

<file path=ppt/slides/_rels/slide33.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0" Type="http://schemas.openxmlformats.org/officeDocument/2006/relationships/slideLayout" Target="../slideLayouts/slideLayout5.xml"/><Relationship Id="rId3" Type="http://schemas.openxmlformats.org/officeDocument/2006/relationships/tags" Target="../tags/tag607.xml"/><Relationship Id="rId29" Type="http://schemas.openxmlformats.org/officeDocument/2006/relationships/image" Target="../media/image70.png"/><Relationship Id="rId28" Type="http://schemas.openxmlformats.org/officeDocument/2006/relationships/tags" Target="../tags/tag632.xml"/><Relationship Id="rId27" Type="http://schemas.openxmlformats.org/officeDocument/2006/relationships/tags" Target="../tags/tag631.xml"/><Relationship Id="rId26" Type="http://schemas.openxmlformats.org/officeDocument/2006/relationships/tags" Target="../tags/tag630.xml"/><Relationship Id="rId25" Type="http://schemas.openxmlformats.org/officeDocument/2006/relationships/tags" Target="../tags/tag629.xml"/><Relationship Id="rId24" Type="http://schemas.openxmlformats.org/officeDocument/2006/relationships/tags" Target="../tags/tag628.xml"/><Relationship Id="rId23" Type="http://schemas.openxmlformats.org/officeDocument/2006/relationships/tags" Target="../tags/tag627.xml"/><Relationship Id="rId22" Type="http://schemas.openxmlformats.org/officeDocument/2006/relationships/tags" Target="../tags/tag626.xml"/><Relationship Id="rId21" Type="http://schemas.openxmlformats.org/officeDocument/2006/relationships/tags" Target="../tags/tag625.xml"/><Relationship Id="rId20" Type="http://schemas.openxmlformats.org/officeDocument/2006/relationships/tags" Target="../tags/tag624.xml"/><Relationship Id="rId2" Type="http://schemas.openxmlformats.org/officeDocument/2006/relationships/tags" Target="../tags/tag606.xml"/><Relationship Id="rId19" Type="http://schemas.openxmlformats.org/officeDocument/2006/relationships/tags" Target="../tags/tag623.xml"/><Relationship Id="rId18" Type="http://schemas.openxmlformats.org/officeDocument/2006/relationships/tags" Target="../tags/tag622.xml"/><Relationship Id="rId17" Type="http://schemas.openxmlformats.org/officeDocument/2006/relationships/tags" Target="../tags/tag621.xml"/><Relationship Id="rId16" Type="http://schemas.openxmlformats.org/officeDocument/2006/relationships/tags" Target="../tags/tag620.xml"/><Relationship Id="rId15" Type="http://schemas.openxmlformats.org/officeDocument/2006/relationships/tags" Target="../tags/tag619.xml"/><Relationship Id="rId14" Type="http://schemas.openxmlformats.org/officeDocument/2006/relationships/tags" Target="../tags/tag618.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9" Type="http://schemas.openxmlformats.org/officeDocument/2006/relationships/image" Target="../media/image73.jpeg"/><Relationship Id="rId8" Type="http://schemas.openxmlformats.org/officeDocument/2006/relationships/image" Target="../media/image72.jpeg"/><Relationship Id="rId7" Type="http://schemas.openxmlformats.org/officeDocument/2006/relationships/image" Target="../media/image71.jpeg"/><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0" Type="http://schemas.openxmlformats.org/officeDocument/2006/relationships/slideLayout" Target="../slideLayouts/slideLayout13.xml"/><Relationship Id="rId1" Type="http://schemas.openxmlformats.org/officeDocument/2006/relationships/tags" Target="../tags/tag633.xml"/></Relationships>
</file>

<file path=ppt/slides/_rels/slide36.xml.rels><?xml version="1.0" encoding="UTF-8" standalone="yes"?>
<Relationships xmlns="http://schemas.openxmlformats.org/package/2006/relationships"><Relationship Id="rId9" Type="http://schemas.openxmlformats.org/officeDocument/2006/relationships/image" Target="../media/image76.png"/><Relationship Id="rId8" Type="http://schemas.openxmlformats.org/officeDocument/2006/relationships/tags" Target="../tags/tag644.xml"/><Relationship Id="rId7" Type="http://schemas.openxmlformats.org/officeDocument/2006/relationships/image" Target="../media/image75.svg"/><Relationship Id="rId6" Type="http://schemas.openxmlformats.org/officeDocument/2006/relationships/image" Target="../media/image74.png"/><Relationship Id="rId5" Type="http://schemas.openxmlformats.org/officeDocument/2006/relationships/tags" Target="../tags/tag643.xml"/><Relationship Id="rId43" Type="http://schemas.openxmlformats.org/officeDocument/2006/relationships/slideLayout" Target="../slideLayouts/slideLayout31.xml"/><Relationship Id="rId42" Type="http://schemas.openxmlformats.org/officeDocument/2006/relationships/tags" Target="../tags/tag668.xml"/><Relationship Id="rId41" Type="http://schemas.openxmlformats.org/officeDocument/2006/relationships/image" Target="../media/image85.svg"/><Relationship Id="rId40" Type="http://schemas.openxmlformats.org/officeDocument/2006/relationships/image" Target="../media/image84.png"/><Relationship Id="rId4" Type="http://schemas.openxmlformats.org/officeDocument/2006/relationships/tags" Target="../tags/tag642.xml"/><Relationship Id="rId39" Type="http://schemas.openxmlformats.org/officeDocument/2006/relationships/tags" Target="../tags/tag667.xml"/><Relationship Id="rId38" Type="http://schemas.openxmlformats.org/officeDocument/2006/relationships/image" Target="../media/image83.svg"/><Relationship Id="rId37" Type="http://schemas.openxmlformats.org/officeDocument/2006/relationships/image" Target="../media/image82.png"/><Relationship Id="rId36" Type="http://schemas.openxmlformats.org/officeDocument/2006/relationships/tags" Target="../tags/tag666.xml"/><Relationship Id="rId35" Type="http://schemas.openxmlformats.org/officeDocument/2006/relationships/image" Target="../media/image81.svg"/><Relationship Id="rId34" Type="http://schemas.openxmlformats.org/officeDocument/2006/relationships/image" Target="../media/image80.png"/><Relationship Id="rId33" Type="http://schemas.openxmlformats.org/officeDocument/2006/relationships/tags" Target="../tags/tag665.xml"/><Relationship Id="rId32" Type="http://schemas.openxmlformats.org/officeDocument/2006/relationships/image" Target="../media/image79.svg"/><Relationship Id="rId31" Type="http://schemas.openxmlformats.org/officeDocument/2006/relationships/image" Target="../media/image78.png"/><Relationship Id="rId30" Type="http://schemas.openxmlformats.org/officeDocument/2006/relationships/tags" Target="../tags/tag664.xml"/><Relationship Id="rId3" Type="http://schemas.openxmlformats.org/officeDocument/2006/relationships/tags" Target="../tags/tag641.xml"/><Relationship Id="rId29" Type="http://schemas.openxmlformats.org/officeDocument/2006/relationships/tags" Target="../tags/tag663.xml"/><Relationship Id="rId28" Type="http://schemas.openxmlformats.org/officeDocument/2006/relationships/tags" Target="../tags/tag662.xml"/><Relationship Id="rId27" Type="http://schemas.openxmlformats.org/officeDocument/2006/relationships/tags" Target="../tags/tag661.xml"/><Relationship Id="rId26" Type="http://schemas.openxmlformats.org/officeDocument/2006/relationships/tags" Target="../tags/tag660.xml"/><Relationship Id="rId25" Type="http://schemas.openxmlformats.org/officeDocument/2006/relationships/tags" Target="../tags/tag659.xml"/><Relationship Id="rId24" Type="http://schemas.openxmlformats.org/officeDocument/2006/relationships/tags" Target="../tags/tag658.xml"/><Relationship Id="rId23" Type="http://schemas.openxmlformats.org/officeDocument/2006/relationships/tags" Target="../tags/tag657.xml"/><Relationship Id="rId22" Type="http://schemas.openxmlformats.org/officeDocument/2006/relationships/tags" Target="../tags/tag656.xml"/><Relationship Id="rId21" Type="http://schemas.openxmlformats.org/officeDocument/2006/relationships/tags" Target="../tags/tag655.xml"/><Relationship Id="rId20" Type="http://schemas.openxmlformats.org/officeDocument/2006/relationships/tags" Target="../tags/tag654.xml"/><Relationship Id="rId2" Type="http://schemas.openxmlformats.org/officeDocument/2006/relationships/tags" Target="../tags/tag640.xml"/><Relationship Id="rId19" Type="http://schemas.openxmlformats.org/officeDocument/2006/relationships/tags" Target="../tags/tag653.xml"/><Relationship Id="rId18" Type="http://schemas.openxmlformats.org/officeDocument/2006/relationships/tags" Target="../tags/tag652.xml"/><Relationship Id="rId17" Type="http://schemas.openxmlformats.org/officeDocument/2006/relationships/tags" Target="../tags/tag651.xml"/><Relationship Id="rId16" Type="http://schemas.openxmlformats.org/officeDocument/2006/relationships/tags" Target="../tags/tag650.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image" Target="../media/image77.svg"/><Relationship Id="rId1" Type="http://schemas.openxmlformats.org/officeDocument/2006/relationships/tags" Target="../tags/tag63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69.xml"/><Relationship Id="rId2" Type="http://schemas.openxmlformats.org/officeDocument/2006/relationships/image" Target="../media/image9.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8.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206.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207.xml"/><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8.xml"/><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jpeg"/><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0" y="3836670"/>
            <a:ext cx="1200785" cy="1402715"/>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33095" y="1861185"/>
            <a:ext cx="5856605"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与就业指导教程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409835">
            <a:off x="-478976" y="5746150"/>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3277259" y="1462566"/>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87" grpId="0" bldLvl="0" animBg="1"/>
      <p:bldP spid="6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4" name="肘形连接符 13"/>
          <p:cNvCxnSpPr/>
          <p:nvPr>
            <p:custDataLst>
              <p:tags r:id="rId1"/>
            </p:custDataLst>
          </p:nvPr>
        </p:nvCxnSpPr>
        <p:spPr>
          <a:xfrm>
            <a:off x="5086350" y="3429000"/>
            <a:ext cx="913765" cy="2238375"/>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13" name="肘形连接符 12"/>
          <p:cNvCxnSpPr/>
          <p:nvPr>
            <p:custDataLst>
              <p:tags r:id="rId2"/>
            </p:custDataLst>
          </p:nvPr>
        </p:nvCxnSpPr>
        <p:spPr>
          <a:xfrm flipV="1">
            <a:off x="5086350" y="2680335"/>
            <a:ext cx="913765" cy="74866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p:nvPr>
            <p:custDataLst>
              <p:tags r:id="rId3"/>
            </p:custDataLst>
          </p:nvPr>
        </p:nvCxnSpPr>
        <p:spPr>
          <a:xfrm>
            <a:off x="5086350" y="3429000"/>
            <a:ext cx="913765" cy="74485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4"/>
            </p:custDataLst>
          </p:nvPr>
        </p:nvCxnSpPr>
        <p:spPr>
          <a:xfrm rot="10800000" flipV="1">
            <a:off x="5086350" y="1186815"/>
            <a:ext cx="913765" cy="224218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3" name="圆角矩形 2"/>
          <p:cNvSpPr/>
          <p:nvPr>
            <p:custDataLst>
              <p:tags r:id="rId5"/>
            </p:custDataLst>
          </p:nvPr>
        </p:nvSpPr>
        <p:spPr>
          <a:xfrm>
            <a:off x="6000115" y="775970"/>
            <a:ext cx="4630420" cy="8216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6"/>
            </p:custDataLst>
          </p:nvPr>
        </p:nvSpPr>
        <p:spPr>
          <a:xfrm>
            <a:off x="6344285" y="723900"/>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7"/>
            </p:custDataLst>
          </p:nvPr>
        </p:nvSpPr>
        <p:spPr>
          <a:xfrm>
            <a:off x="7526655" y="997585"/>
            <a:ext cx="2898775" cy="358140"/>
          </a:xfrm>
          <a:prstGeom prst="rect">
            <a:avLst/>
          </a:prstGeom>
          <a:noFill/>
        </p:spPr>
        <p:txBody>
          <a:bodyPr wrap="square" bIns="0" rtlCol="0" anchor="ctr" anchorCtr="0">
            <a:noAutofit/>
          </a:bodyPr>
          <a:p>
            <a:pPr algn="l"/>
            <a:r>
              <a:rPr lang="zh-CN" altLang="en-US" sz="2000">
                <a:solidFill>
                  <a:srgbClr val="6096E6">
                    <a:lumMod val="50000"/>
                  </a:srgbClr>
                </a:solidFill>
                <a:uFillTx/>
                <a:latin typeface="MiSans Bold" charset="0"/>
                <a:ea typeface="MiSans Bold" panose="00000800000000000000" charset="-122"/>
              </a:rPr>
              <a:t>（一）发掘自我潜能，增强个人</a:t>
            </a:r>
            <a:r>
              <a:rPr lang="zh-CN" altLang="en-US" sz="2000">
                <a:solidFill>
                  <a:srgbClr val="6096E6">
                    <a:lumMod val="50000"/>
                  </a:srgbClr>
                </a:solidFill>
                <a:uFillTx/>
                <a:latin typeface="MiSans Bold" charset="0"/>
                <a:ea typeface="MiSans Bold" panose="00000800000000000000" charset="-122"/>
              </a:rPr>
              <a:t>实力</a:t>
            </a:r>
            <a:endParaRPr lang="zh-CN" altLang="en-US" sz="2000">
              <a:solidFill>
                <a:srgbClr val="6096E6">
                  <a:lumMod val="50000"/>
                </a:srgbClr>
              </a:solidFill>
              <a:uFillTx/>
              <a:latin typeface="MiSans Bold" charset="0"/>
              <a:ea typeface="MiSans Bold" panose="00000800000000000000" charset="-122"/>
            </a:endParaRPr>
          </a:p>
        </p:txBody>
      </p:sp>
      <p:pic>
        <p:nvPicPr>
          <p:cNvPr id="39" name="图片 38" descr="343435383038363b343532323337393bc9cfcad0cdcbb3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569075" y="937895"/>
            <a:ext cx="477520" cy="477520"/>
          </a:xfrm>
          <a:prstGeom prst="rect">
            <a:avLst/>
          </a:prstGeom>
          <a:effectLst>
            <a:outerShdw blurRad="38100" dist="38100" dir="5400000" algn="ctr" rotWithShape="0">
              <a:srgbClr val="6096E6">
                <a:lumMod val="50000"/>
                <a:alpha val="60000"/>
              </a:srgbClr>
            </a:outerShdw>
          </a:effectLst>
        </p:spPr>
      </p:pic>
      <p:sp>
        <p:nvSpPr>
          <p:cNvPr id="4" name="圆角矩形 3"/>
          <p:cNvSpPr/>
          <p:nvPr>
            <p:custDataLst>
              <p:tags r:id="rId11"/>
            </p:custDataLst>
          </p:nvPr>
        </p:nvSpPr>
        <p:spPr>
          <a:xfrm>
            <a:off x="6000115" y="2269490"/>
            <a:ext cx="4660900" cy="82169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12"/>
            </p:custDataLst>
          </p:nvPr>
        </p:nvSpPr>
        <p:spPr>
          <a:xfrm>
            <a:off x="6344285" y="2218690"/>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3"/>
            </p:custDataLst>
          </p:nvPr>
        </p:nvSpPr>
        <p:spPr>
          <a:xfrm>
            <a:off x="7526655" y="2508885"/>
            <a:ext cx="2898775" cy="358140"/>
          </a:xfrm>
          <a:prstGeom prst="rect">
            <a:avLst/>
          </a:prstGeom>
          <a:noFill/>
        </p:spPr>
        <p:txBody>
          <a:bodyPr wrap="square" bIns="0" rtlCol="0" anchor="ctr" anchorCtr="0">
            <a:noAutofit/>
          </a:bodyPr>
          <a:p>
            <a:pPr algn="l"/>
            <a:r>
              <a:rPr lang="zh-CN" altLang="en-US" sz="2000">
                <a:solidFill>
                  <a:srgbClr val="58B6E5">
                    <a:lumMod val="50000"/>
                  </a:srgbClr>
                </a:solidFill>
                <a:uFillTx/>
                <a:latin typeface="MiSans Bold" charset="0"/>
                <a:ea typeface="MiSans Bold" panose="00000800000000000000" charset="-122"/>
              </a:rPr>
              <a:t>（二）帮助大学生更进一步了解</a:t>
            </a:r>
            <a:r>
              <a:rPr lang="zh-CN" altLang="en-US" sz="2000">
                <a:solidFill>
                  <a:srgbClr val="58B6E5">
                    <a:lumMod val="50000"/>
                  </a:srgbClr>
                </a:solidFill>
                <a:uFillTx/>
                <a:latin typeface="MiSans Bold" charset="0"/>
                <a:ea typeface="MiSans Bold" panose="00000800000000000000" charset="-122"/>
              </a:rPr>
              <a:t>社会</a:t>
            </a:r>
            <a:endParaRPr lang="zh-CN" altLang="en-US" sz="2000">
              <a:solidFill>
                <a:srgbClr val="58B6E5">
                  <a:lumMod val="50000"/>
                </a:srgbClr>
              </a:solidFill>
              <a:uFillTx/>
              <a:latin typeface="MiSans Bold" charset="0"/>
              <a:ea typeface="MiSans Bold" panose="00000800000000000000" charset="-122"/>
            </a:endParaRPr>
          </a:p>
        </p:txBody>
      </p:sp>
      <p:pic>
        <p:nvPicPr>
          <p:cNvPr id="40" name="图片 39" descr="343435383038363b343532323338323bcee5c1a6c4a3d0c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564630" y="2443480"/>
            <a:ext cx="477520" cy="477520"/>
          </a:xfrm>
          <a:prstGeom prst="rect">
            <a:avLst/>
          </a:prstGeom>
          <a:effectLst>
            <a:outerShdw blurRad="38100" dist="38100" dir="5400000" algn="ctr" rotWithShape="0">
              <a:srgbClr val="58B6E5">
                <a:lumMod val="50000"/>
                <a:alpha val="60000"/>
              </a:srgbClr>
            </a:outerShdw>
          </a:effectLst>
        </p:spPr>
      </p:pic>
      <p:sp>
        <p:nvSpPr>
          <p:cNvPr id="6" name="圆角矩形 5"/>
          <p:cNvSpPr/>
          <p:nvPr>
            <p:custDataLst>
              <p:tags r:id="rId17"/>
            </p:custDataLst>
          </p:nvPr>
        </p:nvSpPr>
        <p:spPr>
          <a:xfrm>
            <a:off x="6000115" y="5256530"/>
            <a:ext cx="4660900" cy="82169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18"/>
            </p:custDataLst>
          </p:nvPr>
        </p:nvSpPr>
        <p:spPr>
          <a:xfrm>
            <a:off x="6344285" y="5208270"/>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19"/>
            </p:custDataLst>
          </p:nvPr>
        </p:nvSpPr>
        <p:spPr>
          <a:xfrm>
            <a:off x="7526655" y="5491480"/>
            <a:ext cx="2898775" cy="358140"/>
          </a:xfrm>
          <a:prstGeom prst="rect">
            <a:avLst/>
          </a:prstGeom>
          <a:noFill/>
        </p:spPr>
        <p:txBody>
          <a:bodyPr wrap="square" bIns="0" rtlCol="0" anchor="ctr" anchorCtr="0">
            <a:noAutofit/>
          </a:bodyPr>
          <a:p>
            <a:pPr algn="l"/>
            <a:r>
              <a:rPr lang="zh-CN" altLang="en-US" sz="2000">
                <a:solidFill>
                  <a:srgbClr val="FFBA55">
                    <a:lumMod val="50000"/>
                  </a:srgbClr>
                </a:solidFill>
                <a:uFillTx/>
                <a:latin typeface="MiSans Bold" charset="0"/>
                <a:ea typeface="MiSans Bold" panose="00000800000000000000" charset="-122"/>
              </a:rPr>
              <a:t>（四）提升大学生应对竞争的</a:t>
            </a:r>
            <a:r>
              <a:rPr lang="zh-CN" altLang="en-US" sz="2000">
                <a:solidFill>
                  <a:srgbClr val="FFBA55">
                    <a:lumMod val="50000"/>
                  </a:srgbClr>
                </a:solidFill>
                <a:uFillTx/>
                <a:latin typeface="MiSans Bold" charset="0"/>
                <a:ea typeface="MiSans Bold" panose="00000800000000000000" charset="-122"/>
              </a:rPr>
              <a:t>能力</a:t>
            </a:r>
            <a:endParaRPr lang="zh-CN" altLang="en-US" sz="2000">
              <a:solidFill>
                <a:srgbClr val="FFBA55">
                  <a:lumMod val="50000"/>
                </a:srgbClr>
              </a:solidFill>
              <a:uFillTx/>
              <a:latin typeface="MiSans Bold" charset="0"/>
              <a:ea typeface="MiSans Bold" panose="00000800000000000000" charset="-122"/>
            </a:endParaRPr>
          </a:p>
        </p:txBody>
      </p:sp>
      <p:pic>
        <p:nvPicPr>
          <p:cNvPr id="41" name="图片 40" descr="343435383038363b343532323338353bc8abc7f2bba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563995" y="5426710"/>
            <a:ext cx="477520" cy="477520"/>
          </a:xfrm>
          <a:prstGeom prst="rect">
            <a:avLst/>
          </a:prstGeom>
          <a:effectLst>
            <a:outerShdw blurRad="38100" dist="38100" dir="5400000" algn="ctr" rotWithShape="0">
              <a:srgbClr val="FFBA55">
                <a:lumMod val="50000"/>
                <a:alpha val="60000"/>
              </a:srgbClr>
            </a:outerShdw>
          </a:effectLst>
        </p:spPr>
      </p:pic>
      <p:sp>
        <p:nvSpPr>
          <p:cNvPr id="5" name="圆角矩形 4"/>
          <p:cNvSpPr/>
          <p:nvPr>
            <p:custDataLst>
              <p:tags r:id="rId23"/>
            </p:custDataLst>
          </p:nvPr>
        </p:nvSpPr>
        <p:spPr>
          <a:xfrm>
            <a:off x="6000115" y="3763010"/>
            <a:ext cx="4660900" cy="82169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24"/>
            </p:custDataLst>
          </p:nvPr>
        </p:nvSpPr>
        <p:spPr>
          <a:xfrm>
            <a:off x="6344285" y="3713480"/>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文本框 24"/>
          <p:cNvSpPr txBox="1"/>
          <p:nvPr>
            <p:custDataLst>
              <p:tags r:id="rId25"/>
            </p:custDataLst>
          </p:nvPr>
        </p:nvSpPr>
        <p:spPr>
          <a:xfrm>
            <a:off x="7526655" y="3983355"/>
            <a:ext cx="2898775" cy="358140"/>
          </a:xfrm>
          <a:prstGeom prst="rect">
            <a:avLst/>
          </a:prstGeom>
          <a:noFill/>
        </p:spPr>
        <p:txBody>
          <a:bodyPr wrap="square" bIns="0" rtlCol="0" anchor="ctr" anchorCtr="0">
            <a:noAutofit/>
          </a:bodyPr>
          <a:p>
            <a:pPr algn="l"/>
            <a:r>
              <a:rPr lang="zh-CN" altLang="en-US" sz="2000">
                <a:solidFill>
                  <a:srgbClr val="56CA95">
                    <a:lumMod val="50000"/>
                  </a:srgbClr>
                </a:solidFill>
                <a:uFillTx/>
                <a:latin typeface="MiSans Bold" charset="0"/>
                <a:ea typeface="MiSans Bold" panose="00000800000000000000" charset="-122"/>
              </a:rPr>
              <a:t>（三）培养大学生的自信</a:t>
            </a:r>
            <a:r>
              <a:rPr lang="zh-CN" altLang="en-US" sz="2000">
                <a:solidFill>
                  <a:srgbClr val="56CA95">
                    <a:lumMod val="50000"/>
                  </a:srgbClr>
                </a:solidFill>
                <a:uFillTx/>
                <a:latin typeface="MiSans Bold" charset="0"/>
                <a:ea typeface="MiSans Bold" panose="00000800000000000000" charset="-122"/>
              </a:rPr>
              <a:t>心</a:t>
            </a:r>
            <a:endParaRPr lang="zh-CN" altLang="en-US" sz="2000">
              <a:solidFill>
                <a:srgbClr val="56CA95">
                  <a:lumMod val="50000"/>
                </a:srgbClr>
              </a:solidFill>
              <a:uFillTx/>
              <a:latin typeface="MiSans Bold" charset="0"/>
              <a:ea typeface="MiSans Bold" panose="00000800000000000000" charset="-122"/>
            </a:endParaRPr>
          </a:p>
        </p:txBody>
      </p:sp>
      <p:pic>
        <p:nvPicPr>
          <p:cNvPr id="43" name="图片 42" descr="343435383038363b343532323430323bcdc6b9e3b7bdb0b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554470" y="3929380"/>
            <a:ext cx="477520" cy="477520"/>
          </a:xfrm>
          <a:prstGeom prst="rect">
            <a:avLst/>
          </a:prstGeom>
          <a:effectLst>
            <a:outerShdw blurRad="38100" dist="38100" dir="5400000" algn="ctr" rotWithShape="0">
              <a:srgbClr val="56CA95">
                <a:lumMod val="50000"/>
                <a:alpha val="60000"/>
              </a:srgbClr>
            </a:outerShdw>
          </a:effectLst>
        </p:spPr>
      </p:pic>
      <p:sp>
        <p:nvSpPr>
          <p:cNvPr id="2" name="圆角矩形 1"/>
          <p:cNvSpPr/>
          <p:nvPr>
            <p:custDataLst>
              <p:tags r:id="rId29"/>
            </p:custDataLst>
          </p:nvPr>
        </p:nvSpPr>
        <p:spPr>
          <a:xfrm>
            <a:off x="2898775" y="2916555"/>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椭圆 15"/>
          <p:cNvSpPr/>
          <p:nvPr>
            <p:custDataLst>
              <p:tags r:id="rId30"/>
            </p:custDataLst>
          </p:nvPr>
        </p:nvSpPr>
        <p:spPr>
          <a:xfrm>
            <a:off x="3414395" y="2851150"/>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45" name="图片 44" descr="343435383038363b343532323339363bd5bdc2d4c4bfb1e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665220" y="3101340"/>
            <a:ext cx="654685" cy="654685"/>
          </a:xfrm>
          <a:prstGeom prst="rect">
            <a:avLst/>
          </a:prstGeom>
          <a:effectLst>
            <a:outerShdw blurRad="38100" dist="38100" dir="5400000" algn="ctr" rotWithShape="0">
              <a:srgbClr val="6096E6">
                <a:lumMod val="50000"/>
                <a:alpha val="60000"/>
              </a:srgbClr>
            </a:outerShdw>
          </a:effectLst>
        </p:spPr>
      </p:pic>
      <p:sp>
        <p:nvSpPr>
          <p:cNvPr id="7" name="椭圆 6"/>
          <p:cNvSpPr/>
          <p:nvPr>
            <p:custDataLst>
              <p:tags r:id="rId34"/>
            </p:custDataLst>
          </p:nvPr>
        </p:nvSpPr>
        <p:spPr>
          <a:xfrm>
            <a:off x="1541780" y="13582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35"/>
            </p:custDataLst>
          </p:nvPr>
        </p:nvSpPr>
        <p:spPr>
          <a:xfrm>
            <a:off x="1632585" y="1425575"/>
            <a:ext cx="639445" cy="4277360"/>
          </a:xfrm>
          <a:prstGeom prst="rect">
            <a:avLst/>
          </a:prstGeom>
          <a:noFill/>
        </p:spPr>
        <p:txBody>
          <a:bodyPr vert="eaVert" wrap="square" bIns="0" rtlCol="0">
            <a:normAutofit fontScale="70000"/>
          </a:bodyPr>
          <a:p>
            <a:pPr algn="ctr">
              <a:lnSpc>
                <a:spcPct val="120000"/>
              </a:lnSpc>
            </a:pPr>
            <a:r>
              <a:rPr lang="zh-CN" altLang="en-US" sz="3200" spc="300">
                <a:solidFill>
                  <a:srgbClr val="000000">
                    <a:lumMod val="75000"/>
                    <a:lumOff val="25000"/>
                  </a:srgbClr>
                </a:solidFill>
                <a:uFillTx/>
                <a:latin typeface="MiSans Bold" panose="00000800000000000000" charset="-122"/>
                <a:ea typeface="MiSans Bold" panose="00000800000000000000" charset="-122"/>
              </a:rPr>
              <a:t>职业生涯规划有以下四点</a:t>
            </a:r>
            <a:r>
              <a:rPr lang="zh-CN" altLang="en-US" sz="3200" spc="300">
                <a:solidFill>
                  <a:srgbClr val="000000">
                    <a:lumMod val="75000"/>
                    <a:lumOff val="25000"/>
                  </a:srgbClr>
                </a:solidFill>
                <a:uFillTx/>
                <a:latin typeface="MiSans Bold" panose="00000800000000000000" charset="-122"/>
                <a:ea typeface="MiSans Bold" panose="00000800000000000000" charset="-122"/>
              </a:rPr>
              <a:t>意义</a:t>
            </a:r>
            <a:endParaRPr lang="zh-CN" altLang="en-US" sz="3200" spc="300">
              <a:solidFill>
                <a:srgbClr val="000000">
                  <a:lumMod val="75000"/>
                  <a:lumOff val="25000"/>
                </a:srgbClr>
              </a:solidFill>
              <a:uFillTx/>
              <a:latin typeface="MiSans Bold" panose="00000800000000000000" charset="-122"/>
              <a:ea typeface="MiSans Bold" panose="00000800000000000000"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10" y="2615042"/>
            <a:ext cx="2896609" cy="866140"/>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策略制定这是指在目标设定后通过各种积极的具体行动与措施去争取职业目标的实现。</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17830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（三）策略制定</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1124585"/>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反馈与修正是指在实现职业生涯目标的过程中，根据实际情况自觉地总结经验和教训，修正对自我的认知和对最终职业目标的界定。</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20116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（四）反馈与修正</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394960" y="3598995"/>
            <a:ext cx="1402080" cy="829945"/>
          </a:xfrm>
          <a:prstGeom prst="rect">
            <a:avLst/>
          </a:prstGeom>
          <a:noFill/>
        </p:spPr>
        <p:txBody>
          <a:bodyPr wrap="none" rtlCol="0">
            <a:spAutoFit/>
          </a:bodyPr>
          <a:lstStyle/>
          <a:p>
            <a:pPr algn="ctr"/>
            <a:r>
              <a:rPr lang="zh-CN" altLang="en-US" sz="2400" dirty="0">
                <a:solidFill>
                  <a:schemeClr val="tx1">
                    <a:lumMod val="85000"/>
                    <a:lumOff val="15000"/>
                  </a:schemeClr>
                </a:solidFill>
                <a:latin typeface="微软雅黑" panose="020B0503020204020204" charset="-122"/>
                <a:ea typeface="微软雅黑" panose="020B0503020204020204" charset="-122"/>
              </a:rPr>
              <a:t>职业生涯</a:t>
            </a:r>
            <a:endParaRPr lang="zh-CN" altLang="en-US" sz="2400" dirty="0">
              <a:solidFill>
                <a:schemeClr val="tx1">
                  <a:lumMod val="85000"/>
                  <a:lumOff val="15000"/>
                </a:schemeClr>
              </a:solidFill>
              <a:latin typeface="微软雅黑" panose="020B0503020204020204" charset="-122"/>
              <a:ea typeface="微软雅黑" panose="020B0503020204020204" charset="-122"/>
            </a:endParaRPr>
          </a:p>
          <a:p>
            <a:pPr algn="ctr"/>
            <a:r>
              <a:rPr lang="zh-CN" altLang="en-US" sz="2400" dirty="0">
                <a:solidFill>
                  <a:schemeClr val="tx1">
                    <a:lumMod val="85000"/>
                    <a:lumOff val="15000"/>
                  </a:schemeClr>
                </a:solidFill>
                <a:latin typeface="微软雅黑" panose="020B0503020204020204" charset="-122"/>
                <a:ea typeface="微软雅黑" panose="020B0503020204020204" charset="-122"/>
              </a:rPr>
              <a:t>规划</a:t>
            </a:r>
            <a:endParaRPr lang="zh-CN" altLang="en-US" sz="2400"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112458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自我分析是指全面、深入、客观地分析和了解自己的过程，包括对个性的分析、对能力的分析及对自我角色与地位的分析等。</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2152003" y="2282859"/>
            <a:ext cx="1783080"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（一）自我分析</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112458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在自我分析与定位的基础上设立明确的职业目标，这个目标是建立在自我分析的基础上，与自己的能力相匹配的。</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996552" y="4543315"/>
            <a:ext cx="178308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（二）目标设定</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二、职业生涯规划的内容</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flipH="1">
            <a:off x="804545" y="2252980"/>
            <a:ext cx="3349625" cy="767080"/>
          </a:xfrm>
          <a:prstGeom prst="rect">
            <a:avLst/>
          </a:prstGeom>
          <a:noFill/>
          <a:ln w="9525">
            <a:noFill/>
          </a:ln>
        </p:spPr>
        <p:txBody>
          <a:bodyPr wrap="square">
            <a:noAutofit/>
          </a:bodyPr>
          <a:p>
            <a:pPr lvl="0" algn="r"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客观性原则是指个体根据自己的实际情况设定职业规划。</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11" name="文本框 10"/>
          <p:cNvSpPr txBox="1"/>
          <p:nvPr>
            <p:custDataLst>
              <p:tags r:id="rId2"/>
            </p:custDataLst>
          </p:nvPr>
        </p:nvSpPr>
        <p:spPr>
          <a:xfrm flipH="1">
            <a:off x="804545" y="1842135"/>
            <a:ext cx="3349625" cy="410210"/>
          </a:xfrm>
          <a:prstGeom prst="rect">
            <a:avLst/>
          </a:prstGeom>
          <a:noFill/>
        </p:spPr>
        <p:txBody>
          <a:bodyPr wrap="square" bIns="0" rtlCol="0" anchor="ctr" anchorCtr="0">
            <a:noAutofit/>
          </a:bodyPr>
          <a:p>
            <a:pPr algn="r"/>
            <a:r>
              <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rPr>
              <a:t>（一）客观性</a:t>
            </a:r>
            <a:r>
              <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21" name="文本框 20"/>
          <p:cNvSpPr txBox="1"/>
          <p:nvPr>
            <p:custDataLst>
              <p:tags r:id="rId3"/>
            </p:custDataLst>
          </p:nvPr>
        </p:nvSpPr>
        <p:spPr>
          <a:xfrm flipH="1">
            <a:off x="804545" y="4964430"/>
            <a:ext cx="3349625" cy="767080"/>
          </a:xfrm>
          <a:prstGeom prst="rect">
            <a:avLst/>
          </a:prstGeom>
          <a:noFill/>
          <a:ln w="9525">
            <a:noFill/>
          </a:ln>
        </p:spPr>
        <p:txBody>
          <a:bodyPr wrap="square">
            <a:noAutofit/>
          </a:bodyPr>
          <a:p>
            <a:pPr lvl="0" algn="r"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在制定职业生涯规划时必须考虑到生涯发展的整个历程，对其作通盘考虑。</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31" name="文本框 30"/>
          <p:cNvSpPr txBox="1"/>
          <p:nvPr>
            <p:custDataLst>
              <p:tags r:id="rId4"/>
            </p:custDataLst>
          </p:nvPr>
        </p:nvSpPr>
        <p:spPr>
          <a:xfrm flipH="1">
            <a:off x="804545" y="4544060"/>
            <a:ext cx="3349625" cy="410210"/>
          </a:xfrm>
          <a:prstGeom prst="rect">
            <a:avLst/>
          </a:prstGeom>
          <a:noFill/>
        </p:spPr>
        <p:txBody>
          <a:bodyPr wrap="square" bIns="0" rtlCol="0" anchor="ctr" anchorCtr="0">
            <a:noAutofit/>
          </a:bodyPr>
          <a:p>
            <a:pPr algn="r"/>
            <a:r>
              <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rPr>
              <a:t>（二）全程</a:t>
            </a:r>
            <a:r>
              <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endParaRPr>
          </a:p>
        </p:txBody>
      </p:sp>
      <p:sp>
        <p:nvSpPr>
          <p:cNvPr id="33" name="文本框 32"/>
          <p:cNvSpPr txBox="1"/>
          <p:nvPr>
            <p:custDataLst>
              <p:tags r:id="rId5"/>
            </p:custDataLst>
          </p:nvPr>
        </p:nvSpPr>
        <p:spPr>
          <a:xfrm flipH="1">
            <a:off x="8060690" y="2252980"/>
            <a:ext cx="3349625" cy="767080"/>
          </a:xfrm>
          <a:prstGeom prst="rect">
            <a:avLst/>
          </a:prstGeom>
          <a:noFill/>
          <a:ln w="9525">
            <a:noFill/>
          </a:ln>
        </p:spPr>
        <p:txBody>
          <a:bodyPr wrap="square">
            <a:noAutofit/>
          </a:bodyPr>
          <a:p>
            <a:pPr lvl="0" algn="l"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职业生涯规划要清晰、明确，以便能够将其转化为一个个可以实施的行动。</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7" name="文本框 46"/>
          <p:cNvSpPr txBox="1"/>
          <p:nvPr>
            <p:custDataLst>
              <p:tags r:id="rId6"/>
            </p:custDataLst>
          </p:nvPr>
        </p:nvSpPr>
        <p:spPr>
          <a:xfrm flipH="1">
            <a:off x="8060690" y="1842135"/>
            <a:ext cx="3349625" cy="410210"/>
          </a:xfrm>
          <a:prstGeom prst="rect">
            <a:avLst/>
          </a:prstGeom>
          <a:noFill/>
        </p:spPr>
        <p:txBody>
          <a:bodyPr wrap="square" bIns="0" rtlCol="0" anchor="ctr" anchorCtr="0">
            <a:noAutofit/>
          </a:bodyPr>
          <a:p>
            <a:pPr algn="l"/>
            <a:r>
              <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rPr>
              <a:t>（四）清晰性</a:t>
            </a:r>
            <a:r>
              <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61" name="文本框 60"/>
          <p:cNvSpPr txBox="1"/>
          <p:nvPr>
            <p:custDataLst>
              <p:tags r:id="rId7"/>
            </p:custDataLst>
          </p:nvPr>
        </p:nvSpPr>
        <p:spPr>
          <a:xfrm flipH="1">
            <a:off x="8060690" y="4964430"/>
            <a:ext cx="3349625" cy="1571625"/>
          </a:xfrm>
          <a:prstGeom prst="rect">
            <a:avLst/>
          </a:prstGeom>
          <a:noFill/>
          <a:ln w="9525">
            <a:noFill/>
          </a:ln>
        </p:spPr>
        <p:txBody>
          <a:bodyPr wrap="square">
            <a:noAutofit/>
          </a:bodyPr>
          <a:p>
            <a:pPr lvl="0" algn="l"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职业生涯规划的总目标与分目标要保持一致，目标与实施措施要一致。总目标是指职业生涯规划的总体目标，分目标是指实现总目标所必须经历的阶段性具体</a:t>
            </a: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目标。</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endParaRPr>
          </a:p>
        </p:txBody>
      </p:sp>
      <p:sp>
        <p:nvSpPr>
          <p:cNvPr id="62" name="文本框 61"/>
          <p:cNvSpPr txBox="1"/>
          <p:nvPr>
            <p:custDataLst>
              <p:tags r:id="rId8"/>
            </p:custDataLst>
          </p:nvPr>
        </p:nvSpPr>
        <p:spPr>
          <a:xfrm flipH="1">
            <a:off x="8060690" y="4544060"/>
            <a:ext cx="3349625" cy="410210"/>
          </a:xfrm>
          <a:prstGeom prst="rect">
            <a:avLst/>
          </a:prstGeom>
          <a:noFill/>
        </p:spPr>
        <p:txBody>
          <a:bodyPr wrap="square" bIns="0" rtlCol="0" anchor="ctr" anchorCtr="0">
            <a:noAutofit/>
          </a:bodyPr>
          <a:p>
            <a:pPr algn="l"/>
            <a:r>
              <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rPr>
              <a:t>（三）一致性</a:t>
            </a:r>
            <a:r>
              <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30" name="同心圆 29"/>
          <p:cNvSpPr/>
          <p:nvPr>
            <p:custDataLst>
              <p:tags r:id="rId9"/>
            </p:custDataLst>
          </p:nvPr>
        </p:nvSpPr>
        <p:spPr>
          <a:xfrm flipH="1">
            <a:off x="4036695" y="201739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10"/>
            </p:custDataLst>
          </p:nvPr>
        </p:nvSpPr>
        <p:spPr>
          <a:xfrm rot="5400000" flipH="1">
            <a:off x="4382135" y="236283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7" name="椭圆 6"/>
          <p:cNvSpPr/>
          <p:nvPr>
            <p:custDataLst>
              <p:tags r:id="rId11"/>
            </p:custDataLst>
          </p:nvPr>
        </p:nvSpPr>
        <p:spPr>
          <a:xfrm>
            <a:off x="7009130" y="259651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8" name="椭圆 7"/>
          <p:cNvSpPr/>
          <p:nvPr>
            <p:custDataLst>
              <p:tags r:id="rId12"/>
            </p:custDataLst>
          </p:nvPr>
        </p:nvSpPr>
        <p:spPr>
          <a:xfrm>
            <a:off x="7042785" y="444944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 name="椭圆 1"/>
          <p:cNvSpPr/>
          <p:nvPr>
            <p:custDataLst>
              <p:tags r:id="rId13"/>
            </p:custDataLst>
          </p:nvPr>
        </p:nvSpPr>
        <p:spPr>
          <a:xfrm flipH="1">
            <a:off x="4333875" y="259651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4"/>
            </p:custDataLst>
          </p:nvPr>
        </p:nvSpPr>
        <p:spPr>
          <a:xfrm>
            <a:off x="4383405" y="27559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01</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0" name="文本框 49"/>
          <p:cNvSpPr txBox="1"/>
          <p:nvPr>
            <p:custDataLst>
              <p:tags r:id="rId15"/>
            </p:custDataLst>
          </p:nvPr>
        </p:nvSpPr>
        <p:spPr>
          <a:xfrm>
            <a:off x="7058660" y="27559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04</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1" name="文本框 50"/>
          <p:cNvSpPr txBox="1"/>
          <p:nvPr>
            <p:custDataLst>
              <p:tags r:id="rId16"/>
            </p:custDataLst>
          </p:nvPr>
        </p:nvSpPr>
        <p:spPr>
          <a:xfrm>
            <a:off x="7092315" y="460883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03</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15" name="椭圆 14"/>
          <p:cNvSpPr/>
          <p:nvPr>
            <p:custDataLst>
              <p:tags r:id="rId17"/>
            </p:custDataLst>
          </p:nvPr>
        </p:nvSpPr>
        <p:spPr>
          <a:xfrm flipH="1">
            <a:off x="4220210" y="444944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8"/>
            </p:custDataLst>
          </p:nvPr>
        </p:nvSpPr>
        <p:spPr>
          <a:xfrm>
            <a:off x="4269740" y="460883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02</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4" name="椭圆 3"/>
          <p:cNvSpPr/>
          <p:nvPr>
            <p:custDataLst>
              <p:tags r:id="rId19"/>
            </p:custDataLst>
          </p:nvPr>
        </p:nvSpPr>
        <p:spPr>
          <a:xfrm>
            <a:off x="5311775" y="328707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charset="-122"/>
            </a:endParaRPr>
          </a:p>
        </p:txBody>
      </p:sp>
      <p:sp>
        <p:nvSpPr>
          <p:cNvPr id="42" name="同心圆 41"/>
          <p:cNvSpPr/>
          <p:nvPr>
            <p:custDataLst>
              <p:tags r:id="rId20"/>
            </p:custDataLst>
          </p:nvPr>
        </p:nvSpPr>
        <p:spPr>
          <a:xfrm flipH="1">
            <a:off x="4808855" y="278955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1"/>
            </p:custDataLst>
          </p:nvPr>
        </p:nvGrpSpPr>
        <p:grpSpPr>
          <a:xfrm rot="0">
            <a:off x="5093335" y="3075305"/>
            <a:ext cx="1781810" cy="1779905"/>
            <a:chOff x="11317288" y="-5686262"/>
            <a:chExt cx="4924404" cy="4919848"/>
          </a:xfrm>
          <a:solidFill>
            <a:srgbClr val="58BBDB"/>
          </a:solidFill>
        </p:grpSpPr>
        <p:sp>
          <p:nvSpPr>
            <p:cNvPr id="57"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752465" y="3728085"/>
            <a:ext cx="491490" cy="491490"/>
          </a:xfrm>
          <a:prstGeom prst="rect">
            <a:avLst/>
          </a:prstGeom>
        </p:spPr>
      </p:pic>
      <p:sp>
        <p:nvSpPr>
          <p:cNvPr id="5" name="- About"/>
          <p:cNvSpPr txBox="1"/>
          <p:nvPr/>
        </p:nvSpPr>
        <p:spPr>
          <a:xfrm>
            <a:off x="726440" y="17780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三、职业生涯规划的原则</a:t>
            </a:r>
            <a:endParaRPr lang="en-US" altLang="zh-CN" sz="2800" dirty="0">
              <a:solidFill>
                <a:schemeClr val="tx1"/>
              </a:solidFill>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flipH="1">
            <a:off x="804545" y="2252980"/>
            <a:ext cx="3349625" cy="767080"/>
          </a:xfrm>
          <a:prstGeom prst="rect">
            <a:avLst/>
          </a:prstGeom>
          <a:noFill/>
          <a:ln w="9525">
            <a:noFill/>
          </a:ln>
        </p:spPr>
        <p:txBody>
          <a:bodyPr wrap="square">
            <a:noAutofit/>
          </a:bodyPr>
          <a:p>
            <a:pPr lvl="0" algn="r"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职业生涯规划各个阶段的路线划分与安排必须具体可行。</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11" name="文本框 10"/>
          <p:cNvSpPr txBox="1"/>
          <p:nvPr>
            <p:custDataLst>
              <p:tags r:id="rId2"/>
            </p:custDataLst>
          </p:nvPr>
        </p:nvSpPr>
        <p:spPr>
          <a:xfrm flipH="1">
            <a:off x="804545" y="1842135"/>
            <a:ext cx="3349625" cy="410210"/>
          </a:xfrm>
          <a:prstGeom prst="rect">
            <a:avLst/>
          </a:prstGeom>
          <a:noFill/>
        </p:spPr>
        <p:txBody>
          <a:bodyPr wrap="square" bIns="0" rtlCol="0" anchor="ctr" anchorCtr="0">
            <a:noAutofit/>
          </a:bodyPr>
          <a:p>
            <a:pPr algn="r"/>
            <a:r>
              <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rPr>
              <a:t>（五）具体</a:t>
            </a:r>
            <a:r>
              <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21" name="文本框 20"/>
          <p:cNvSpPr txBox="1"/>
          <p:nvPr>
            <p:custDataLst>
              <p:tags r:id="rId3"/>
            </p:custDataLst>
          </p:nvPr>
        </p:nvSpPr>
        <p:spPr>
          <a:xfrm flipH="1">
            <a:off x="804545" y="4964430"/>
            <a:ext cx="3349625" cy="1572260"/>
          </a:xfrm>
          <a:prstGeom prst="rect">
            <a:avLst/>
          </a:prstGeom>
          <a:noFill/>
          <a:ln w="9525">
            <a:noFill/>
          </a:ln>
        </p:spPr>
        <p:txBody>
          <a:bodyPr wrap="square">
            <a:noAutofit/>
          </a:bodyPr>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在客观、具体的基础上职业规划应具有一定的挑战性，没有挑战性的职业生涯规划，不能满足大学生的成就感，不能调动人的积极性。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31" name="文本框 30"/>
          <p:cNvSpPr txBox="1"/>
          <p:nvPr>
            <p:custDataLst>
              <p:tags r:id="rId4"/>
            </p:custDataLst>
          </p:nvPr>
        </p:nvSpPr>
        <p:spPr>
          <a:xfrm flipH="1">
            <a:off x="804545" y="4544060"/>
            <a:ext cx="3349625" cy="410210"/>
          </a:xfrm>
          <a:prstGeom prst="rect">
            <a:avLst/>
          </a:prstGeom>
          <a:noFill/>
        </p:spPr>
        <p:txBody>
          <a:bodyPr wrap="square" bIns="0" rtlCol="0" anchor="ctr" anchorCtr="0">
            <a:noAutofit/>
          </a:bodyPr>
          <a:p>
            <a:pPr algn="r"/>
            <a:r>
              <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rPr>
              <a:t>（六）挑战性</a:t>
            </a:r>
            <a:r>
              <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endParaRPr>
          </a:p>
        </p:txBody>
      </p:sp>
      <p:sp>
        <p:nvSpPr>
          <p:cNvPr id="33" name="文本框 32"/>
          <p:cNvSpPr txBox="1"/>
          <p:nvPr>
            <p:custDataLst>
              <p:tags r:id="rId5"/>
            </p:custDataLst>
          </p:nvPr>
        </p:nvSpPr>
        <p:spPr>
          <a:xfrm flipH="1">
            <a:off x="8060690" y="2252980"/>
            <a:ext cx="3349625" cy="767080"/>
          </a:xfrm>
          <a:prstGeom prst="rect">
            <a:avLst/>
          </a:prstGeom>
          <a:noFill/>
          <a:ln w="9525">
            <a:noFill/>
          </a:ln>
        </p:spPr>
        <p:txBody>
          <a:bodyPr wrap="square">
            <a:noAutofit/>
          </a:bodyPr>
          <a:p>
            <a:pPr lvl="0" algn="l"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职业生涯规划必须符合个体的职业兴趣与个性，与个体的能力相匹配，同时也要与社会环境协调一致。</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7" name="文本框 46"/>
          <p:cNvSpPr txBox="1"/>
          <p:nvPr>
            <p:custDataLst>
              <p:tags r:id="rId6"/>
            </p:custDataLst>
          </p:nvPr>
        </p:nvSpPr>
        <p:spPr>
          <a:xfrm flipH="1">
            <a:off x="8060690" y="1842135"/>
            <a:ext cx="3349625" cy="410210"/>
          </a:xfrm>
          <a:prstGeom prst="rect">
            <a:avLst/>
          </a:prstGeom>
          <a:noFill/>
        </p:spPr>
        <p:txBody>
          <a:bodyPr wrap="square" bIns="0" rtlCol="0" anchor="ctr" anchorCtr="0">
            <a:noAutofit/>
          </a:bodyPr>
          <a:p>
            <a:pPr algn="l"/>
            <a:r>
              <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rPr>
              <a:t>（八）可变性</a:t>
            </a:r>
            <a:r>
              <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61" name="文本框 60"/>
          <p:cNvSpPr txBox="1"/>
          <p:nvPr>
            <p:custDataLst>
              <p:tags r:id="rId7"/>
            </p:custDataLst>
          </p:nvPr>
        </p:nvSpPr>
        <p:spPr>
          <a:xfrm flipH="1">
            <a:off x="8060690" y="4964430"/>
            <a:ext cx="3349625" cy="1035050"/>
          </a:xfrm>
          <a:prstGeom prst="rect">
            <a:avLst/>
          </a:prstGeom>
          <a:noFill/>
          <a:ln w="9525">
            <a:noFill/>
          </a:ln>
        </p:spPr>
        <p:txBody>
          <a:bodyPr wrap="square">
            <a:noAutofit/>
          </a:bodyPr>
          <a:p>
            <a:pPr lvl="0" algn="l" fontAlgn="auto">
              <a:lnSpc>
                <a:spcPct val="125000"/>
              </a:lnSpc>
              <a:spcBef>
                <a:spcPts val="0"/>
              </a:spcBef>
              <a:spcAft>
                <a:spcPts val="1000"/>
              </a:spcAft>
              <a:buClrTx/>
              <a:buSzTx/>
              <a:buFontTx/>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rPr>
              <a:t>职业生涯规划的制定，其前提是满足大学生的某种需要，这样才能有激励的作用。</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sym typeface="+mn-ea"/>
            </a:endParaRPr>
          </a:p>
        </p:txBody>
      </p:sp>
      <p:sp>
        <p:nvSpPr>
          <p:cNvPr id="62" name="文本框 61"/>
          <p:cNvSpPr txBox="1"/>
          <p:nvPr>
            <p:custDataLst>
              <p:tags r:id="rId8"/>
            </p:custDataLst>
          </p:nvPr>
        </p:nvSpPr>
        <p:spPr>
          <a:xfrm flipH="1">
            <a:off x="8060690" y="4544060"/>
            <a:ext cx="3349625" cy="410210"/>
          </a:xfrm>
          <a:prstGeom prst="rect">
            <a:avLst/>
          </a:prstGeom>
          <a:noFill/>
        </p:spPr>
        <p:txBody>
          <a:bodyPr wrap="square" bIns="0" rtlCol="0" anchor="ctr" anchorCtr="0">
            <a:noAutofit/>
          </a:bodyPr>
          <a:p>
            <a:pPr algn="l"/>
            <a:r>
              <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rPr>
              <a:t>（七）激励性</a:t>
            </a:r>
            <a:r>
              <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rPr>
              <a:t>原则</a:t>
            </a:r>
            <a:endPar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30" name="同心圆 29"/>
          <p:cNvSpPr/>
          <p:nvPr>
            <p:custDataLst>
              <p:tags r:id="rId9"/>
            </p:custDataLst>
          </p:nvPr>
        </p:nvSpPr>
        <p:spPr>
          <a:xfrm flipH="1">
            <a:off x="4036695" y="201739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10"/>
            </p:custDataLst>
          </p:nvPr>
        </p:nvSpPr>
        <p:spPr>
          <a:xfrm rot="5400000" flipH="1">
            <a:off x="4382135" y="236283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7" name="椭圆 6"/>
          <p:cNvSpPr/>
          <p:nvPr>
            <p:custDataLst>
              <p:tags r:id="rId11"/>
            </p:custDataLst>
          </p:nvPr>
        </p:nvSpPr>
        <p:spPr>
          <a:xfrm>
            <a:off x="7009130" y="259651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8" name="椭圆 7"/>
          <p:cNvSpPr/>
          <p:nvPr>
            <p:custDataLst>
              <p:tags r:id="rId12"/>
            </p:custDataLst>
          </p:nvPr>
        </p:nvSpPr>
        <p:spPr>
          <a:xfrm>
            <a:off x="7042785" y="444944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 name="椭圆 1"/>
          <p:cNvSpPr/>
          <p:nvPr>
            <p:custDataLst>
              <p:tags r:id="rId13"/>
            </p:custDataLst>
          </p:nvPr>
        </p:nvSpPr>
        <p:spPr>
          <a:xfrm flipH="1">
            <a:off x="4333875" y="259651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4"/>
            </p:custDataLst>
          </p:nvPr>
        </p:nvSpPr>
        <p:spPr>
          <a:xfrm>
            <a:off x="4383405" y="27559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05</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0" name="文本框 49"/>
          <p:cNvSpPr txBox="1"/>
          <p:nvPr>
            <p:custDataLst>
              <p:tags r:id="rId15"/>
            </p:custDataLst>
          </p:nvPr>
        </p:nvSpPr>
        <p:spPr>
          <a:xfrm>
            <a:off x="7058660" y="27559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08</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51" name="文本框 50"/>
          <p:cNvSpPr txBox="1"/>
          <p:nvPr>
            <p:custDataLst>
              <p:tags r:id="rId16"/>
            </p:custDataLst>
          </p:nvPr>
        </p:nvSpPr>
        <p:spPr>
          <a:xfrm>
            <a:off x="7092315" y="460883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07</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15" name="椭圆 14"/>
          <p:cNvSpPr/>
          <p:nvPr>
            <p:custDataLst>
              <p:tags r:id="rId17"/>
            </p:custDataLst>
          </p:nvPr>
        </p:nvSpPr>
        <p:spPr>
          <a:xfrm flipH="1">
            <a:off x="4220210" y="444944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8"/>
            </p:custDataLst>
          </p:nvPr>
        </p:nvSpPr>
        <p:spPr>
          <a:xfrm>
            <a:off x="4269740" y="460883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rPr>
              <a:t>06</a:t>
            </a:r>
            <a:endParaRPr lang="en-US" altLang="zh-CN" sz="2000" cap="all">
              <a:ln>
                <a:noFill/>
              </a:ln>
              <a:solidFill>
                <a:srgbClr val="FEFFFF"/>
              </a:solidFill>
              <a:uFillTx/>
              <a:latin typeface="思源黑体 CN Bold" panose="020B0800000000000000" pitchFamily="34" charset="-122"/>
              <a:ea typeface="思源黑体 CN Bold" panose="020B0800000000000000" pitchFamily="34" charset="-122"/>
              <a:cs typeface="思源黑体 CN Regular" panose="020B0500000000000000" charset="-122"/>
            </a:endParaRPr>
          </a:p>
        </p:txBody>
      </p:sp>
      <p:sp>
        <p:nvSpPr>
          <p:cNvPr id="4" name="椭圆 3"/>
          <p:cNvSpPr/>
          <p:nvPr>
            <p:custDataLst>
              <p:tags r:id="rId19"/>
            </p:custDataLst>
          </p:nvPr>
        </p:nvSpPr>
        <p:spPr>
          <a:xfrm>
            <a:off x="5311775" y="328707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charset="-122"/>
            </a:endParaRPr>
          </a:p>
        </p:txBody>
      </p:sp>
      <p:sp>
        <p:nvSpPr>
          <p:cNvPr id="42" name="同心圆 41"/>
          <p:cNvSpPr/>
          <p:nvPr>
            <p:custDataLst>
              <p:tags r:id="rId20"/>
            </p:custDataLst>
          </p:nvPr>
        </p:nvSpPr>
        <p:spPr>
          <a:xfrm flipH="1">
            <a:off x="4808855" y="278955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1"/>
            </p:custDataLst>
          </p:nvPr>
        </p:nvGrpSpPr>
        <p:grpSpPr>
          <a:xfrm rot="0">
            <a:off x="5093335" y="3075305"/>
            <a:ext cx="1781810" cy="1779905"/>
            <a:chOff x="11317288" y="-5686262"/>
            <a:chExt cx="4924404" cy="4919848"/>
          </a:xfrm>
          <a:solidFill>
            <a:srgbClr val="58BBDB"/>
          </a:solidFill>
        </p:grpSpPr>
        <p:sp>
          <p:nvSpPr>
            <p:cNvPr id="57"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752465" y="3728085"/>
            <a:ext cx="491490" cy="491490"/>
          </a:xfrm>
          <a:prstGeom prst="rect">
            <a:avLst/>
          </a:prstGeom>
        </p:spPr>
      </p:pic>
      <p:sp>
        <p:nvSpPr>
          <p:cNvPr id="5" name="- About"/>
          <p:cNvSpPr txBox="1"/>
          <p:nvPr/>
        </p:nvSpPr>
        <p:spPr>
          <a:xfrm>
            <a:off x="726440" y="17780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三、职业生涯规划的原则</a:t>
            </a:r>
            <a:endParaRPr lang="en-US" altLang="zh-CN" sz="2800" dirty="0">
              <a:solidFill>
                <a:schemeClr val="tx1"/>
              </a:solidFill>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607555" y="659915"/>
            <a:ext cx="10976400" cy="626400"/>
          </a:xfrm>
        </p:spPr>
        <p:txBody>
          <a:bodyPr>
            <a:normAutofit fontScale="90000"/>
          </a:bodyPr>
          <a:p>
            <a:r>
              <a:rPr lang="zh-CN" altLang="en-US"/>
              <a:t>职业生涯发展的主要</a:t>
            </a:r>
            <a:r>
              <a:rPr lang="zh-CN" altLang="en-US"/>
              <a:t>理论</a:t>
            </a:r>
            <a:endParaRPr lang="zh-CN" altLang="en-US"/>
          </a:p>
        </p:txBody>
      </p:sp>
      <p:sp>
        <p:nvSpPr>
          <p:cNvPr id="13" name="弦形 12"/>
          <p:cNvSpPr/>
          <p:nvPr>
            <p:custDataLst>
              <p:tags r:id="rId1"/>
            </p:custDataLst>
          </p:nvPr>
        </p:nvSpPr>
        <p:spPr>
          <a:xfrm rot="1380000">
            <a:off x="2291080" y="1925320"/>
            <a:ext cx="876300" cy="876300"/>
          </a:xfrm>
          <a:prstGeom prst="chord">
            <a:avLst/>
          </a:prstGeom>
          <a:solidFill>
            <a:srgbClr val="A8E0D1">
              <a:lumMod val="75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2" name="矩形 1"/>
          <p:cNvSpPr/>
          <p:nvPr>
            <p:custDataLst>
              <p:tags r:id="rId2"/>
            </p:custDataLst>
          </p:nvPr>
        </p:nvSpPr>
        <p:spPr>
          <a:xfrm>
            <a:off x="3103245" y="1955800"/>
            <a:ext cx="1496060" cy="815340"/>
          </a:xfrm>
          <a:prstGeom prst="rect">
            <a:avLst/>
          </a:prstGeom>
          <a:solidFill>
            <a:srgbClr val="CBE17B"/>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3" name="矩形 2"/>
          <p:cNvSpPr/>
          <p:nvPr>
            <p:custDataLst>
              <p:tags r:id="rId3"/>
            </p:custDataLst>
          </p:nvPr>
        </p:nvSpPr>
        <p:spPr>
          <a:xfrm>
            <a:off x="4599305" y="2138680"/>
            <a:ext cx="1584325" cy="815340"/>
          </a:xfrm>
          <a:prstGeom prst="rect">
            <a:avLst/>
          </a:prstGeom>
          <a:solidFill>
            <a:srgbClr val="A8E0D1"/>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4" name="矩形 3"/>
          <p:cNvSpPr/>
          <p:nvPr>
            <p:custDataLst>
              <p:tags r:id="rId4"/>
            </p:custDataLst>
          </p:nvPr>
        </p:nvSpPr>
        <p:spPr>
          <a:xfrm>
            <a:off x="6125210" y="1955800"/>
            <a:ext cx="1641475" cy="815340"/>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5" name="矩形 4"/>
          <p:cNvSpPr/>
          <p:nvPr>
            <p:custDataLst>
              <p:tags r:id="rId5"/>
            </p:custDataLst>
          </p:nvPr>
        </p:nvSpPr>
        <p:spPr>
          <a:xfrm>
            <a:off x="7680325" y="2213610"/>
            <a:ext cx="1824990" cy="815340"/>
          </a:xfrm>
          <a:prstGeom prst="rect">
            <a:avLst/>
          </a:prstGeom>
          <a:solidFill>
            <a:srgbClr val="CBE17B"/>
          </a:solidFill>
          <a:ln>
            <a:noFill/>
          </a:ln>
          <a:effectLst>
            <a:outerShdw blurRad="25400" dist="12700" dir="8100000" algn="tr" rotWithShape="0">
              <a:srgbClr val="BFDE9A">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 name="等腰三角形 7"/>
          <p:cNvSpPr/>
          <p:nvPr>
            <p:custDataLst>
              <p:tags r:id="rId6"/>
            </p:custDataLst>
          </p:nvPr>
        </p:nvSpPr>
        <p:spPr>
          <a:xfrm rot="5400000">
            <a:off x="9395460" y="2324100"/>
            <a:ext cx="814070" cy="594995"/>
          </a:xfrm>
          <a:prstGeom prst="triangle">
            <a:avLst/>
          </a:prstGeom>
          <a:solidFill>
            <a:srgbClr val="EDBD67">
              <a:lumMod val="60000"/>
              <a:lumOff val="4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7"/>
            </p:custDataLst>
          </p:nvPr>
        </p:nvSpPr>
        <p:spPr>
          <a:xfrm rot="5400000">
            <a:off x="9883775" y="2529840"/>
            <a:ext cx="248920" cy="182245"/>
          </a:xfrm>
          <a:prstGeom prst="triangle">
            <a:avLst/>
          </a:prstGeom>
          <a:solidFill>
            <a:srgbClr val="A8E0D1">
              <a:lumMod val="5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1" name="矩形 10"/>
          <p:cNvSpPr/>
          <p:nvPr>
            <p:custDataLst>
              <p:tags r:id="rId8"/>
            </p:custDataLst>
          </p:nvPr>
        </p:nvSpPr>
        <p:spPr>
          <a:xfrm>
            <a:off x="2890520" y="1955800"/>
            <a:ext cx="231775" cy="815340"/>
          </a:xfrm>
          <a:prstGeom prst="rect">
            <a:avLst/>
          </a:prstGeom>
          <a:solidFill>
            <a:srgbClr val="A8E0D1"/>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9"/>
            </p:custDataLst>
          </p:nvPr>
        </p:nvSpPr>
        <p:spPr>
          <a:xfrm rot="10800000">
            <a:off x="6127750" y="2771140"/>
            <a:ext cx="55880" cy="192405"/>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10"/>
            </p:custDataLst>
          </p:nvPr>
        </p:nvSpPr>
        <p:spPr>
          <a:xfrm>
            <a:off x="4599940" y="1955800"/>
            <a:ext cx="91440" cy="182880"/>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9" name="直角三角形 18"/>
          <p:cNvSpPr/>
          <p:nvPr>
            <p:custDataLst>
              <p:tags r:id="rId11"/>
            </p:custDataLst>
          </p:nvPr>
        </p:nvSpPr>
        <p:spPr>
          <a:xfrm flipH="1">
            <a:off x="7678420" y="1955800"/>
            <a:ext cx="91440" cy="257810"/>
          </a:xfrm>
          <a:prstGeom prst="rtTriangle">
            <a:avLst/>
          </a:prstGeom>
          <a:solidFill>
            <a:srgbClr val="E1D865">
              <a:lumMod val="40000"/>
              <a:lumOff val="60000"/>
            </a:srgbClr>
          </a:solidFill>
          <a:ln>
            <a:noFill/>
          </a:ln>
          <a:effectLst>
            <a:outerShdw blurRad="25400" dist="12700" dir="10800000" algn="r" rotWithShape="0">
              <a:srgbClr val="E1D865">
                <a:lumMod val="75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0" name="文本框 79"/>
          <p:cNvSpPr txBox="1"/>
          <p:nvPr>
            <p:custDataLst>
              <p:tags r:id="rId12"/>
            </p:custDataLst>
          </p:nvPr>
        </p:nvSpPr>
        <p:spPr>
          <a:xfrm>
            <a:off x="2586990" y="4165600"/>
            <a:ext cx="2529840" cy="666115"/>
          </a:xfrm>
          <a:prstGeom prst="rect">
            <a:avLst/>
          </a:prstGeom>
          <a:noFill/>
        </p:spPr>
        <p:txBody>
          <a:bodyPr wrap="square" bIns="0" rtlCol="0">
            <a:noAutofit/>
          </a:bodyPr>
          <a:p>
            <a:pPr algn="ctr" fontAlgn="auto"/>
            <a:r>
              <a:rPr lang="zh-CN" altLang="en-US" sz="2000">
                <a:solidFill>
                  <a:srgbClr val="CBE17B">
                    <a:lumMod val="50000"/>
                  </a:srgbClr>
                </a:solidFill>
                <a:latin typeface="微软雅黑" panose="020B0503020204020204" charset="-122"/>
                <a:ea typeface="Microsoft YaHei Regular" panose="020B0503020204020204" charset="-122"/>
              </a:rPr>
              <a:t>金兹伯格的职业生涯发展阶段</a:t>
            </a:r>
            <a:r>
              <a:rPr lang="zh-CN" altLang="en-US" sz="2000">
                <a:solidFill>
                  <a:srgbClr val="CBE17B">
                    <a:lumMod val="50000"/>
                  </a:srgbClr>
                </a:solidFill>
                <a:latin typeface="微软雅黑" panose="020B0503020204020204" charset="-122"/>
                <a:ea typeface="Microsoft YaHei Regular" panose="020B0503020204020204" charset="-122"/>
              </a:rPr>
              <a:t>理论</a:t>
            </a:r>
            <a:endParaRPr lang="zh-CN" altLang="en-US" sz="2000">
              <a:solidFill>
                <a:srgbClr val="CBE17B">
                  <a:lumMod val="50000"/>
                </a:srgbClr>
              </a:solidFill>
              <a:latin typeface="微软雅黑" panose="020B0503020204020204" charset="-122"/>
              <a:ea typeface="Microsoft YaHei Regular" panose="020B0503020204020204" charset="-122"/>
            </a:endParaRPr>
          </a:p>
        </p:txBody>
      </p:sp>
      <p:sp>
        <p:nvSpPr>
          <p:cNvPr id="45" name="文本框 44"/>
          <p:cNvSpPr txBox="1"/>
          <p:nvPr>
            <p:custDataLst>
              <p:tags r:id="rId13"/>
            </p:custDataLst>
          </p:nvPr>
        </p:nvSpPr>
        <p:spPr>
          <a:xfrm>
            <a:off x="3114040" y="2061210"/>
            <a:ext cx="1475105" cy="605155"/>
          </a:xfrm>
          <a:prstGeom prst="rect">
            <a:avLst/>
          </a:prstGeom>
          <a:noFill/>
        </p:spPr>
        <p:txBody>
          <a:bodyPr wrap="square" bIns="0" rtlCol="0">
            <a:normAutofit/>
          </a:bodyPr>
          <a:p>
            <a:pPr algn="ctr" fontAlgn="auto"/>
            <a:r>
              <a:rPr lang="en-US" altLang="zh-CN" sz="3200" spc="300" dirty="0">
                <a:solidFill>
                  <a:srgbClr val="BFDE9A">
                    <a:lumMod val="50000"/>
                  </a:srgbClr>
                </a:solidFill>
                <a:latin typeface="思源黑体 CN Heavy" panose="020B0A00000000000000" charset="-122"/>
                <a:ea typeface="思源黑体 CN Heavy" panose="020B0A00000000000000" charset="-122"/>
              </a:rPr>
              <a:t>01</a:t>
            </a:r>
            <a:endParaRPr lang="en-US" altLang="zh-CN" sz="3200" spc="300" dirty="0">
              <a:solidFill>
                <a:srgbClr val="BFDE9A">
                  <a:lumMod val="50000"/>
                </a:srgbClr>
              </a:solidFill>
              <a:latin typeface="思源黑体 CN Heavy" panose="020B0A00000000000000" charset="-122"/>
              <a:ea typeface="思源黑体 CN Heavy" panose="020B0A00000000000000" charset="-122"/>
            </a:endParaRPr>
          </a:p>
        </p:txBody>
      </p:sp>
      <p:pic>
        <p:nvPicPr>
          <p:cNvPr id="38" name="图片 37" descr="343435383038363b343532323337393bc9cfcad0cdcbb3f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508375" y="3390900"/>
            <a:ext cx="685800" cy="685800"/>
          </a:xfrm>
          <a:prstGeom prst="rect">
            <a:avLst/>
          </a:prstGeom>
        </p:spPr>
      </p:pic>
      <p:sp>
        <p:nvSpPr>
          <p:cNvPr id="29" name="文本框 28"/>
          <p:cNvSpPr txBox="1"/>
          <p:nvPr>
            <p:custDataLst>
              <p:tags r:id="rId17"/>
            </p:custDataLst>
          </p:nvPr>
        </p:nvSpPr>
        <p:spPr>
          <a:xfrm>
            <a:off x="7328535" y="5267960"/>
            <a:ext cx="2529840" cy="376555"/>
          </a:xfrm>
          <a:prstGeom prst="rect">
            <a:avLst/>
          </a:prstGeom>
          <a:noFill/>
        </p:spPr>
        <p:txBody>
          <a:bodyPr wrap="square" bIns="0" rtlCol="0">
            <a:noAutofit/>
          </a:bodyPr>
          <a:p>
            <a:pPr algn="ctr" fontAlgn="auto"/>
            <a:r>
              <a:rPr lang="zh-CN" altLang="en-US" sz="2000">
                <a:solidFill>
                  <a:srgbClr val="D6DF63">
                    <a:lumMod val="50000"/>
                  </a:srgbClr>
                </a:solidFill>
                <a:latin typeface="微软雅黑" panose="020B0503020204020204" charset="-122"/>
                <a:ea typeface="Microsoft YaHei Regular" panose="020B0503020204020204" charset="-122"/>
              </a:rPr>
              <a:t>格林豪斯的职业生涯发展阶段</a:t>
            </a:r>
            <a:r>
              <a:rPr lang="zh-CN" altLang="en-US" sz="2000">
                <a:solidFill>
                  <a:srgbClr val="D6DF63">
                    <a:lumMod val="50000"/>
                  </a:srgbClr>
                </a:solidFill>
                <a:latin typeface="微软雅黑" panose="020B0503020204020204" charset="-122"/>
                <a:ea typeface="Microsoft YaHei Regular" panose="020B0503020204020204" charset="-122"/>
              </a:rPr>
              <a:t>理论</a:t>
            </a:r>
            <a:endParaRPr lang="zh-CN" altLang="en-US" sz="2000">
              <a:solidFill>
                <a:srgbClr val="D6DF63">
                  <a:lumMod val="50000"/>
                </a:srgbClr>
              </a:solidFill>
              <a:latin typeface="微软雅黑" panose="020B0503020204020204" charset="-122"/>
              <a:ea typeface="Microsoft YaHei Regular" panose="020B0503020204020204" charset="-122"/>
            </a:endParaRPr>
          </a:p>
        </p:txBody>
      </p:sp>
      <p:pic>
        <p:nvPicPr>
          <p:cNvPr id="39" name="图片 38" descr="343435383038363b343532323338363bb9d8bcfcb5e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8250555" y="4476115"/>
            <a:ext cx="685800" cy="685800"/>
          </a:xfrm>
          <a:prstGeom prst="rect">
            <a:avLst/>
          </a:prstGeom>
        </p:spPr>
      </p:pic>
      <p:sp>
        <p:nvSpPr>
          <p:cNvPr id="26" name="文本框 25"/>
          <p:cNvSpPr txBox="1"/>
          <p:nvPr>
            <p:custDataLst>
              <p:tags r:id="rId21"/>
            </p:custDataLst>
          </p:nvPr>
        </p:nvSpPr>
        <p:spPr>
          <a:xfrm>
            <a:off x="5681345" y="4187825"/>
            <a:ext cx="2529840" cy="376555"/>
          </a:xfrm>
          <a:prstGeom prst="rect">
            <a:avLst/>
          </a:prstGeom>
          <a:noFill/>
        </p:spPr>
        <p:txBody>
          <a:bodyPr wrap="square" bIns="0" rtlCol="0">
            <a:noAutofit/>
          </a:bodyPr>
          <a:p>
            <a:pPr algn="ctr" fontAlgn="auto"/>
            <a:r>
              <a:rPr lang="zh-CN" altLang="en-US" sz="2000">
                <a:solidFill>
                  <a:srgbClr val="E1D865">
                    <a:lumMod val="50000"/>
                  </a:srgbClr>
                </a:solidFill>
                <a:latin typeface="微软雅黑" panose="020B0503020204020204" charset="-122"/>
                <a:ea typeface="Microsoft YaHei Regular" panose="020B0503020204020204" charset="-122"/>
              </a:rPr>
              <a:t>施恩的职业生涯发展阶段</a:t>
            </a:r>
            <a:r>
              <a:rPr lang="zh-CN" altLang="en-US" sz="2000">
                <a:solidFill>
                  <a:srgbClr val="E1D865">
                    <a:lumMod val="50000"/>
                  </a:srgbClr>
                </a:solidFill>
                <a:latin typeface="微软雅黑" panose="020B0503020204020204" charset="-122"/>
                <a:ea typeface="Microsoft YaHei Regular" panose="020B0503020204020204" charset="-122"/>
              </a:rPr>
              <a:t>理论</a:t>
            </a:r>
            <a:endParaRPr lang="zh-CN" altLang="en-US" sz="2000">
              <a:solidFill>
                <a:srgbClr val="E1D865">
                  <a:lumMod val="50000"/>
                </a:srgbClr>
              </a:solidFill>
              <a:latin typeface="微软雅黑" panose="020B0503020204020204" charset="-122"/>
              <a:ea typeface="Microsoft YaHei Regular" panose="020B0503020204020204" charset="-122"/>
            </a:endParaRPr>
          </a:p>
        </p:txBody>
      </p:sp>
      <p:pic>
        <p:nvPicPr>
          <p:cNvPr id="40" name="图片 39" descr="343435383038363b343532323339343bcde2bbe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602730" y="3441700"/>
            <a:ext cx="685800" cy="685800"/>
          </a:xfrm>
          <a:prstGeom prst="rect">
            <a:avLst/>
          </a:prstGeom>
        </p:spPr>
      </p:pic>
      <p:sp>
        <p:nvSpPr>
          <p:cNvPr id="23" name="文本框 22"/>
          <p:cNvSpPr txBox="1"/>
          <p:nvPr>
            <p:custDataLst>
              <p:tags r:id="rId25"/>
            </p:custDataLst>
          </p:nvPr>
        </p:nvSpPr>
        <p:spPr>
          <a:xfrm>
            <a:off x="4126865" y="6052820"/>
            <a:ext cx="2529840" cy="376555"/>
          </a:xfrm>
          <a:prstGeom prst="rect">
            <a:avLst/>
          </a:prstGeom>
          <a:noFill/>
        </p:spPr>
        <p:txBody>
          <a:bodyPr wrap="square" bIns="0" rtlCol="0">
            <a:noAutofit/>
          </a:bodyPr>
          <a:p>
            <a:pPr algn="ctr" fontAlgn="auto"/>
            <a:r>
              <a:rPr lang="zh-CN" altLang="en-US" sz="2000">
                <a:solidFill>
                  <a:srgbClr val="A8E0D1">
                    <a:lumMod val="50000"/>
                  </a:srgbClr>
                </a:solidFill>
                <a:latin typeface="微软雅黑" panose="020B0503020204020204" charset="-122"/>
                <a:ea typeface="Microsoft YaHei Regular" panose="020B0503020204020204" charset="-122"/>
              </a:rPr>
              <a:t>舒伯的职业生涯发展</a:t>
            </a:r>
            <a:r>
              <a:rPr lang="zh-CN" altLang="en-US" sz="2000">
                <a:solidFill>
                  <a:srgbClr val="A8E0D1">
                    <a:lumMod val="50000"/>
                  </a:srgbClr>
                </a:solidFill>
                <a:latin typeface="微软雅黑" panose="020B0503020204020204" charset="-122"/>
                <a:ea typeface="Microsoft YaHei Regular" panose="020B0503020204020204" charset="-122"/>
              </a:rPr>
              <a:t>理论</a:t>
            </a:r>
            <a:endParaRPr lang="zh-CN" altLang="en-US" sz="2000">
              <a:solidFill>
                <a:srgbClr val="A8E0D1">
                  <a:lumMod val="50000"/>
                </a:srgbClr>
              </a:solidFill>
              <a:latin typeface="微软雅黑" panose="020B0503020204020204" charset="-122"/>
              <a:ea typeface="Microsoft YaHei Regular" panose="020B0503020204020204" charset="-122"/>
            </a:endParaRPr>
          </a:p>
        </p:txBody>
      </p:sp>
      <p:pic>
        <p:nvPicPr>
          <p:cNvPr id="41" name="图片 40" descr="343435383038363b343532323430353bcdf8c2e7d3aacff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048250" y="5246370"/>
            <a:ext cx="685800" cy="685800"/>
          </a:xfrm>
          <a:prstGeom prst="rect">
            <a:avLst/>
          </a:prstGeom>
        </p:spPr>
      </p:pic>
      <p:cxnSp>
        <p:nvCxnSpPr>
          <p:cNvPr id="44" name="直接箭头连接符 43"/>
          <p:cNvCxnSpPr/>
          <p:nvPr>
            <p:custDataLst>
              <p:tags r:id="rId29"/>
            </p:custDataLst>
          </p:nvPr>
        </p:nvCxnSpPr>
        <p:spPr>
          <a:xfrm>
            <a:off x="3851910" y="2752725"/>
            <a:ext cx="0" cy="527685"/>
          </a:xfrm>
          <a:prstGeom prst="straightConnector1">
            <a:avLst/>
          </a:prstGeom>
          <a:ln w="12700">
            <a:solidFill>
              <a:srgbClr val="CBE17B"/>
            </a:solidFill>
            <a:tailEnd type="arrow"/>
          </a:ln>
        </p:spPr>
        <p:style>
          <a:lnRef idx="1">
            <a:srgbClr val="EDBD67"/>
          </a:lnRef>
          <a:fillRef idx="0">
            <a:srgbClr val="EDBD67"/>
          </a:fillRef>
          <a:effectRef idx="0">
            <a:srgbClr val="EDBD67"/>
          </a:effectRef>
          <a:fontRef idx="minor">
            <a:srgbClr val="000000"/>
          </a:fontRef>
        </p:style>
      </p:cxnSp>
      <p:cxnSp>
        <p:nvCxnSpPr>
          <p:cNvPr id="50" name="直接箭头连接符 49"/>
          <p:cNvCxnSpPr/>
          <p:nvPr>
            <p:custDataLst>
              <p:tags r:id="rId30"/>
            </p:custDataLst>
          </p:nvPr>
        </p:nvCxnSpPr>
        <p:spPr>
          <a:xfrm>
            <a:off x="5390515" y="2938145"/>
            <a:ext cx="0" cy="2123440"/>
          </a:xfrm>
          <a:prstGeom prst="straightConnector1">
            <a:avLst/>
          </a:prstGeom>
          <a:ln w="12700">
            <a:solidFill>
              <a:srgbClr val="A8E0D1"/>
            </a:solidFill>
            <a:tailEnd type="arrow"/>
          </a:ln>
        </p:spPr>
        <p:style>
          <a:lnRef idx="1">
            <a:srgbClr val="EDBD67"/>
          </a:lnRef>
          <a:fillRef idx="0">
            <a:srgbClr val="EDBD67"/>
          </a:fillRef>
          <a:effectRef idx="0">
            <a:srgbClr val="EDBD67"/>
          </a:effectRef>
          <a:fontRef idx="minor">
            <a:srgbClr val="000000"/>
          </a:fontRef>
        </p:style>
      </p:cxnSp>
      <p:cxnSp>
        <p:nvCxnSpPr>
          <p:cNvPr id="53" name="直接箭头连接符 52"/>
          <p:cNvCxnSpPr/>
          <p:nvPr>
            <p:custDataLst>
              <p:tags r:id="rId31"/>
            </p:custDataLst>
          </p:nvPr>
        </p:nvCxnSpPr>
        <p:spPr>
          <a:xfrm>
            <a:off x="6945630" y="2771140"/>
            <a:ext cx="11430" cy="575945"/>
          </a:xfrm>
          <a:prstGeom prst="straightConnector1">
            <a:avLst/>
          </a:prstGeom>
          <a:ln w="12700">
            <a:solidFill>
              <a:srgbClr val="E1D865"/>
            </a:solidFill>
            <a:tailEnd type="arrow"/>
          </a:ln>
        </p:spPr>
        <p:style>
          <a:lnRef idx="1">
            <a:srgbClr val="EDBD67"/>
          </a:lnRef>
          <a:fillRef idx="0">
            <a:srgbClr val="EDBD67"/>
          </a:fillRef>
          <a:effectRef idx="0">
            <a:srgbClr val="EDBD67"/>
          </a:effectRef>
          <a:fontRef idx="minor">
            <a:srgbClr val="000000"/>
          </a:fontRef>
        </p:style>
      </p:cxnSp>
      <p:cxnSp>
        <p:nvCxnSpPr>
          <p:cNvPr id="54" name="直接箭头连接符 53"/>
          <p:cNvCxnSpPr/>
          <p:nvPr>
            <p:custDataLst>
              <p:tags r:id="rId32"/>
            </p:custDataLst>
          </p:nvPr>
        </p:nvCxnSpPr>
        <p:spPr>
          <a:xfrm flipH="1">
            <a:off x="8597265" y="2370455"/>
            <a:ext cx="3810" cy="1976755"/>
          </a:xfrm>
          <a:prstGeom prst="straightConnector1">
            <a:avLst/>
          </a:prstGeom>
          <a:ln w="12700">
            <a:solidFill>
              <a:srgbClr val="CBE17B"/>
            </a:solidFill>
            <a:tailEnd type="arrow"/>
          </a:ln>
        </p:spPr>
        <p:style>
          <a:lnRef idx="1">
            <a:srgbClr val="EDBD67"/>
          </a:lnRef>
          <a:fillRef idx="0">
            <a:srgbClr val="EDBD67"/>
          </a:fillRef>
          <a:effectRef idx="0">
            <a:srgbClr val="EDBD67"/>
          </a:effectRef>
          <a:fontRef idx="minor">
            <a:srgbClr val="000000"/>
          </a:fontRef>
        </p:style>
      </p:cxnSp>
      <p:sp>
        <p:nvSpPr>
          <p:cNvPr id="59" name="文本框 58"/>
          <p:cNvSpPr txBox="1"/>
          <p:nvPr>
            <p:custDataLst>
              <p:tags r:id="rId33"/>
            </p:custDataLst>
          </p:nvPr>
        </p:nvSpPr>
        <p:spPr>
          <a:xfrm>
            <a:off x="4599940" y="2244090"/>
            <a:ext cx="1523365" cy="605155"/>
          </a:xfrm>
          <a:prstGeom prst="rect">
            <a:avLst/>
          </a:prstGeom>
          <a:noFill/>
        </p:spPr>
        <p:txBody>
          <a:bodyPr wrap="square" bIns="0" rtlCol="0">
            <a:normAutofit/>
          </a:bodyPr>
          <a:p>
            <a:pPr algn="ctr" fontAlgn="auto"/>
            <a:r>
              <a:rPr lang="en-US" altLang="zh-CN" sz="3200" spc="300">
                <a:solidFill>
                  <a:srgbClr val="A8E0D1">
                    <a:lumMod val="50000"/>
                  </a:srgbClr>
                </a:solidFill>
                <a:latin typeface="思源黑体 CN Heavy" panose="020B0A00000000000000" charset="-122"/>
                <a:ea typeface="思源黑体 CN Heavy" panose="020B0A00000000000000" charset="-122"/>
              </a:rPr>
              <a:t>02</a:t>
            </a:r>
            <a:endParaRPr lang="en-US" altLang="zh-CN" sz="3200" spc="300">
              <a:solidFill>
                <a:srgbClr val="A8E0D1">
                  <a:lumMod val="50000"/>
                </a:srgbClr>
              </a:solidFill>
              <a:latin typeface="思源黑体 CN Heavy" panose="020B0A00000000000000" charset="-122"/>
              <a:ea typeface="思源黑体 CN Heavy" panose="020B0A00000000000000" charset="-122"/>
            </a:endParaRPr>
          </a:p>
        </p:txBody>
      </p:sp>
      <p:sp>
        <p:nvSpPr>
          <p:cNvPr id="60" name="文本框 59"/>
          <p:cNvSpPr txBox="1"/>
          <p:nvPr>
            <p:custDataLst>
              <p:tags r:id="rId34"/>
            </p:custDataLst>
          </p:nvPr>
        </p:nvSpPr>
        <p:spPr>
          <a:xfrm>
            <a:off x="6123305" y="2061210"/>
            <a:ext cx="1645285" cy="605155"/>
          </a:xfrm>
          <a:prstGeom prst="rect">
            <a:avLst/>
          </a:prstGeom>
          <a:noFill/>
        </p:spPr>
        <p:txBody>
          <a:bodyPr wrap="square" bIns="0" rtlCol="0">
            <a:normAutofit/>
          </a:bodyPr>
          <a:p>
            <a:pPr algn="ctr" fontAlgn="auto"/>
            <a:r>
              <a:rPr lang="en-US" altLang="zh-CN" sz="3200" spc="300">
                <a:solidFill>
                  <a:srgbClr val="E1D865">
                    <a:lumMod val="50000"/>
                  </a:srgbClr>
                </a:solidFill>
                <a:latin typeface="思源黑体 CN Heavy" panose="020B0A00000000000000" charset="-122"/>
                <a:ea typeface="思源黑体 CN Heavy" panose="020B0A00000000000000" charset="-122"/>
              </a:rPr>
              <a:t>03</a:t>
            </a:r>
            <a:endParaRPr lang="en-US" altLang="zh-CN" sz="3200" spc="300">
              <a:solidFill>
                <a:srgbClr val="E1D865">
                  <a:lumMod val="50000"/>
                </a:srgbClr>
              </a:solidFill>
              <a:latin typeface="思源黑体 CN Heavy" panose="020B0A00000000000000" charset="-122"/>
              <a:ea typeface="思源黑体 CN Heavy" panose="020B0A00000000000000" charset="-122"/>
            </a:endParaRPr>
          </a:p>
        </p:txBody>
      </p:sp>
      <p:sp>
        <p:nvSpPr>
          <p:cNvPr id="61" name="文本框 60"/>
          <p:cNvSpPr txBox="1"/>
          <p:nvPr>
            <p:custDataLst>
              <p:tags r:id="rId35"/>
            </p:custDataLst>
          </p:nvPr>
        </p:nvSpPr>
        <p:spPr>
          <a:xfrm>
            <a:off x="7769860" y="2319020"/>
            <a:ext cx="1614805" cy="605155"/>
          </a:xfrm>
          <a:prstGeom prst="rect">
            <a:avLst/>
          </a:prstGeom>
          <a:noFill/>
        </p:spPr>
        <p:txBody>
          <a:bodyPr wrap="square" bIns="0" rtlCol="0">
            <a:normAutofit/>
          </a:bodyPr>
          <a:p>
            <a:pPr algn="ctr" fontAlgn="auto"/>
            <a:r>
              <a:rPr lang="en-US" altLang="zh-CN" sz="3200" spc="300">
                <a:solidFill>
                  <a:srgbClr val="CBE17B">
                    <a:lumMod val="50000"/>
                  </a:srgbClr>
                </a:solidFill>
                <a:latin typeface="思源黑体 CN Heavy" panose="020B0A00000000000000" charset="-122"/>
                <a:ea typeface="思源黑体 CN Heavy" panose="020B0A00000000000000" charset="-122"/>
              </a:rPr>
              <a:t>04</a:t>
            </a:r>
            <a:endParaRPr lang="en-US" altLang="zh-CN" sz="3200" spc="300">
              <a:solidFill>
                <a:srgbClr val="CBE17B">
                  <a:lumMod val="50000"/>
                </a:srgbClr>
              </a:solidFill>
              <a:latin typeface="思源黑体 CN Heavy" panose="020B0A00000000000000" charset="-122"/>
              <a:ea typeface="思源黑体 CN Heavy" panose="020B0A00000000000000"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normAutofit fontScale="90000"/>
          </a:bodyPr>
          <a:p>
            <a:r>
              <a:rPr lang="zh-CN" altLang="en-US">
                <a:solidFill>
                  <a:schemeClr val="tx1"/>
                </a:solidFill>
                <a:latin typeface="微软雅黑" panose="020B0503020204020204" charset="-122"/>
                <a:ea typeface="Microsoft YaHei Regular" panose="020B0503020204020204" charset="-122"/>
                <a:sym typeface="+mn-ea"/>
              </a:rPr>
              <a:t>金兹伯格的职业生涯发展阶段理论分为：</a:t>
            </a:r>
            <a:endParaRPr lang="zh-CN" altLang="en-US">
              <a:solidFill>
                <a:schemeClr val="tx1"/>
              </a:solidFill>
              <a:latin typeface="微软雅黑" panose="020B0503020204020204" charset="-122"/>
              <a:ea typeface="Microsoft YaHei Regular" panose="020B0503020204020204" charset="-122"/>
              <a:sym typeface="+mn-ea"/>
            </a:endParaRPr>
          </a:p>
        </p:txBody>
      </p:sp>
      <p:pic>
        <p:nvPicPr>
          <p:cNvPr id="135" name="图片 134" descr="哈哈哈哈哈"/>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655945" y="3115310"/>
            <a:ext cx="939800" cy="871220"/>
          </a:xfrm>
          <a:prstGeom prst="rect">
            <a:avLst/>
          </a:prstGeom>
        </p:spPr>
      </p:pic>
      <p:sp>
        <p:nvSpPr>
          <p:cNvPr id="131" name="空心弧 130"/>
          <p:cNvSpPr/>
          <p:nvPr>
            <p:custDataLst>
              <p:tags r:id="rId4"/>
            </p:custDataLst>
          </p:nvPr>
        </p:nvSpPr>
        <p:spPr>
          <a:xfrm rot="14700000">
            <a:off x="4711700" y="2212975"/>
            <a:ext cx="2835275" cy="2851150"/>
          </a:xfrm>
          <a:prstGeom prst="blockArc">
            <a:avLst>
              <a:gd name="adj1" fmla="val 8285871"/>
              <a:gd name="adj2" fmla="val 16215161"/>
              <a:gd name="adj3" fmla="val 33827"/>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2" name="空心弧 131"/>
          <p:cNvSpPr/>
          <p:nvPr>
            <p:custDataLst>
              <p:tags r:id="rId5"/>
            </p:custDataLst>
          </p:nvPr>
        </p:nvSpPr>
        <p:spPr>
          <a:xfrm flipH="1">
            <a:off x="4886325" y="2055495"/>
            <a:ext cx="2758440" cy="2758440"/>
          </a:xfrm>
          <a:prstGeom prst="blockArc">
            <a:avLst>
              <a:gd name="adj1" fmla="val 9458576"/>
              <a:gd name="adj2" fmla="val 16194937"/>
              <a:gd name="adj3" fmla="val 34369"/>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83" name="等腰三角形 82"/>
          <p:cNvSpPr/>
          <p:nvPr>
            <p:custDataLst>
              <p:tags r:id="rId6"/>
            </p:custDataLst>
          </p:nvPr>
        </p:nvSpPr>
        <p:spPr>
          <a:xfrm rot="5400000">
            <a:off x="10876280" y="6193155"/>
            <a:ext cx="313690" cy="270510"/>
          </a:xfrm>
          <a:prstGeom prst="triangle">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等腰三角形 83"/>
          <p:cNvSpPr/>
          <p:nvPr>
            <p:custDataLst>
              <p:tags r:id="rId7"/>
            </p:custDataLst>
          </p:nvPr>
        </p:nvSpPr>
        <p:spPr>
          <a:xfrm rot="5400000">
            <a:off x="11141075" y="6193155"/>
            <a:ext cx="313690" cy="270510"/>
          </a:xfrm>
          <a:prstGeom prst="triangl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等腰三角形 84"/>
          <p:cNvSpPr/>
          <p:nvPr>
            <p:custDataLst>
              <p:tags r:id="rId8"/>
            </p:custDataLst>
          </p:nvPr>
        </p:nvSpPr>
        <p:spPr>
          <a:xfrm rot="5400000">
            <a:off x="11411585" y="6193155"/>
            <a:ext cx="313690" cy="270510"/>
          </a:xfrm>
          <a:prstGeom prst="triangle">
            <a:avLst/>
          </a:prstGeom>
          <a:solidFill>
            <a:srgbClr val="552EEF">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文本框 48"/>
          <p:cNvSpPr txBox="1"/>
          <p:nvPr>
            <p:custDataLst>
              <p:tags r:id="rId9"/>
            </p:custDataLst>
          </p:nvPr>
        </p:nvSpPr>
        <p:spPr>
          <a:xfrm>
            <a:off x="897255" y="3519805"/>
            <a:ext cx="3538220" cy="103251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rPr>
              <a:t>本阶段的儿童其职业心理单纯由自己的兴趣爱好决定，情感色彩浓厚且不稳定，具有很强的情境</a:t>
            </a:r>
            <a:r>
              <a:rPr lang="zh-CN" altLang="en-US" sz="1600">
                <a:solidFill>
                  <a:srgbClr val="000000">
                    <a:lumMod val="75000"/>
                    <a:lumOff val="25000"/>
                  </a:srgbClr>
                </a:solidFill>
                <a:uFillTx/>
                <a:latin typeface="微软雅黑" panose="020B0503020204020204" charset="-122"/>
                <a:ea typeface="Microsoft YaHei Regular" panose="020B0503020204020204" charset="-122"/>
              </a:rPr>
              <a:t>性。</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endParaRPr>
          </a:p>
        </p:txBody>
      </p:sp>
      <p:sp>
        <p:nvSpPr>
          <p:cNvPr id="50" name="文本框 49"/>
          <p:cNvSpPr txBox="1"/>
          <p:nvPr>
            <p:custDataLst>
              <p:tags r:id="rId10"/>
            </p:custDataLst>
          </p:nvPr>
        </p:nvSpPr>
        <p:spPr>
          <a:xfrm>
            <a:off x="897255" y="3121025"/>
            <a:ext cx="3538220" cy="398780"/>
          </a:xfrm>
          <a:prstGeom prst="rect">
            <a:avLst/>
          </a:prstGeom>
          <a:noFill/>
        </p:spPr>
        <p:txBody>
          <a:bodyPr wrap="square" bIns="0" rtlCol="0">
            <a:noAutofit/>
          </a:bodyPr>
          <a:p>
            <a:pPr algn="r"/>
            <a:r>
              <a:rPr lang="zh-CN" altLang="en-US" sz="2000" b="1">
                <a:solidFill>
                  <a:srgbClr val="7578EC"/>
                </a:solidFill>
                <a:latin typeface="Microsoft YaHei Bold" panose="020B0503020204020204" charset="-122"/>
                <a:ea typeface="Microsoft YaHei Bold" panose="020B0503020204020204" charset="-122"/>
              </a:rPr>
              <a:t>（</a:t>
            </a:r>
            <a:r>
              <a:rPr lang="en-US" altLang="zh-CN" sz="2000" b="1">
                <a:solidFill>
                  <a:srgbClr val="7578EC"/>
                </a:solidFill>
                <a:latin typeface="Microsoft YaHei Bold" panose="020B0503020204020204" charset="-122"/>
                <a:ea typeface="Microsoft YaHei Bold" panose="020B0503020204020204" charset="-122"/>
              </a:rPr>
              <a:t>1</a:t>
            </a:r>
            <a:r>
              <a:rPr lang="zh-CN" altLang="en-US" sz="2000" b="1">
                <a:solidFill>
                  <a:srgbClr val="7578EC"/>
                </a:solidFill>
                <a:latin typeface="Microsoft YaHei Bold" panose="020B0503020204020204" charset="-122"/>
                <a:ea typeface="Microsoft YaHei Bold" panose="020B0503020204020204" charset="-122"/>
              </a:rPr>
              <a:t>）幻想期（</a:t>
            </a:r>
            <a:r>
              <a:rPr lang="en-US" altLang="zh-CN" sz="2000" b="1">
                <a:solidFill>
                  <a:srgbClr val="7578EC"/>
                </a:solidFill>
                <a:latin typeface="Microsoft YaHei Bold" panose="020B0503020204020204" charset="-122"/>
                <a:ea typeface="Microsoft YaHei Bold" panose="020B0503020204020204" charset="-122"/>
              </a:rPr>
              <a:t>11</a:t>
            </a:r>
            <a:r>
              <a:rPr lang="zh-CN" altLang="en-US" sz="2000" b="1">
                <a:solidFill>
                  <a:srgbClr val="7578EC"/>
                </a:solidFill>
                <a:latin typeface="Microsoft YaHei Bold" panose="020B0503020204020204" charset="-122"/>
                <a:ea typeface="Microsoft YaHei Bold" panose="020B0503020204020204" charset="-122"/>
              </a:rPr>
              <a:t>岁</a:t>
            </a:r>
            <a:r>
              <a:rPr lang="zh-CN" altLang="en-US" sz="2000" b="1">
                <a:solidFill>
                  <a:srgbClr val="7578EC"/>
                </a:solidFill>
                <a:latin typeface="Microsoft YaHei Bold" panose="020B0503020204020204" charset="-122"/>
                <a:ea typeface="Microsoft YaHei Bold" panose="020B0503020204020204" charset="-122"/>
              </a:rPr>
              <a:t>之前）</a:t>
            </a:r>
            <a:endParaRPr lang="zh-CN" altLang="en-US" sz="2000" b="1">
              <a:solidFill>
                <a:srgbClr val="7578EC"/>
              </a:solidFill>
              <a:latin typeface="Microsoft YaHei Bold" panose="020B0503020204020204" charset="-122"/>
              <a:ea typeface="Microsoft YaHei Bold" panose="020B0503020204020204" charset="-122"/>
            </a:endParaRPr>
          </a:p>
        </p:txBody>
      </p:sp>
      <p:sp>
        <p:nvSpPr>
          <p:cNvPr id="53" name="文本框 52"/>
          <p:cNvSpPr txBox="1"/>
          <p:nvPr>
            <p:custDataLst>
              <p:tags r:id="rId11"/>
            </p:custDataLst>
          </p:nvPr>
        </p:nvSpPr>
        <p:spPr>
          <a:xfrm>
            <a:off x="4617720" y="5602605"/>
            <a:ext cx="3175635" cy="664210"/>
          </a:xfrm>
          <a:prstGeom prst="rect">
            <a:avLst/>
          </a:prstGeom>
          <a:noFill/>
        </p:spPr>
        <p:txBody>
          <a:bodyPr wrap="square" rtlCol="0">
            <a:noAutofit/>
          </a:bodyPr>
          <a:p>
            <a:pPr algn="ct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rPr>
              <a:t>本阶段的学生其职业心理仍被主观因素主</a:t>
            </a:r>
            <a:r>
              <a:rPr lang="zh-CN" altLang="en-US" sz="1600">
                <a:solidFill>
                  <a:srgbClr val="000000">
                    <a:lumMod val="75000"/>
                    <a:lumOff val="25000"/>
                  </a:srgbClr>
                </a:solidFill>
                <a:uFillTx/>
                <a:latin typeface="微软雅黑" panose="020B0503020204020204" charset="-122"/>
                <a:ea typeface="Microsoft YaHei Regular" panose="020B0503020204020204" charset="-122"/>
              </a:rPr>
              <a:t>导。</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endParaRPr>
          </a:p>
        </p:txBody>
      </p:sp>
      <p:sp>
        <p:nvSpPr>
          <p:cNvPr id="54" name="文本框 53"/>
          <p:cNvSpPr txBox="1"/>
          <p:nvPr>
            <p:custDataLst>
              <p:tags r:id="rId12"/>
            </p:custDataLst>
          </p:nvPr>
        </p:nvSpPr>
        <p:spPr>
          <a:xfrm>
            <a:off x="4280535" y="5203825"/>
            <a:ext cx="3698240" cy="398780"/>
          </a:xfrm>
          <a:prstGeom prst="rect">
            <a:avLst/>
          </a:prstGeom>
          <a:noFill/>
        </p:spPr>
        <p:txBody>
          <a:bodyPr wrap="square" bIns="0" rtlCol="0">
            <a:noAutofit/>
          </a:bodyPr>
          <a:p>
            <a:pPr algn="ctr"/>
            <a:r>
              <a:rPr lang="zh-CN" altLang="en-US" sz="2000" b="1">
                <a:solidFill>
                  <a:srgbClr val="F7B802"/>
                </a:solidFill>
                <a:latin typeface="Microsoft YaHei Bold" panose="020B0503020204020204" charset="-122"/>
                <a:ea typeface="Microsoft YaHei Bold" panose="020B0503020204020204" charset="-122"/>
              </a:rPr>
              <a:t>（</a:t>
            </a:r>
            <a:r>
              <a:rPr lang="en-US" altLang="zh-CN" sz="2000" b="1">
                <a:solidFill>
                  <a:srgbClr val="F7B802"/>
                </a:solidFill>
                <a:latin typeface="Microsoft YaHei Bold" panose="020B0503020204020204" charset="-122"/>
                <a:ea typeface="Microsoft YaHei Bold" panose="020B0503020204020204" charset="-122"/>
              </a:rPr>
              <a:t>2</a:t>
            </a:r>
            <a:r>
              <a:rPr lang="zh-CN" altLang="en-US" sz="2000" b="1">
                <a:solidFill>
                  <a:srgbClr val="F7B802"/>
                </a:solidFill>
                <a:latin typeface="Microsoft YaHei Bold" panose="020B0503020204020204" charset="-122"/>
                <a:ea typeface="Microsoft YaHei Bold" panose="020B0503020204020204" charset="-122"/>
              </a:rPr>
              <a:t>）尝试期（</a:t>
            </a:r>
            <a:r>
              <a:rPr lang="en-US" altLang="zh-CN" sz="2000" b="1">
                <a:solidFill>
                  <a:srgbClr val="F7B802"/>
                </a:solidFill>
                <a:latin typeface="Microsoft YaHei Bold" panose="020B0503020204020204" charset="-122"/>
                <a:ea typeface="Microsoft YaHei Bold" panose="020B0503020204020204" charset="-122"/>
              </a:rPr>
              <a:t>11~17</a:t>
            </a:r>
            <a:r>
              <a:rPr lang="zh-CN" altLang="en-US" sz="2000" b="1">
                <a:solidFill>
                  <a:srgbClr val="F7B802"/>
                </a:solidFill>
                <a:latin typeface="Microsoft YaHei Bold" panose="020B0503020204020204" charset="-122"/>
                <a:ea typeface="Microsoft YaHei Bold" panose="020B0503020204020204" charset="-122"/>
              </a:rPr>
              <a:t>岁）</a:t>
            </a:r>
            <a:endParaRPr lang="zh-CN" altLang="en-US" sz="2000" b="1">
              <a:solidFill>
                <a:srgbClr val="F7B802"/>
              </a:solidFill>
              <a:latin typeface="Microsoft YaHei Bold" panose="020B0503020204020204" charset="-122"/>
              <a:ea typeface="Microsoft YaHei Bold" panose="020B0503020204020204" charset="-122"/>
            </a:endParaRPr>
          </a:p>
        </p:txBody>
      </p:sp>
      <p:sp>
        <p:nvSpPr>
          <p:cNvPr id="59" name="文本框 58"/>
          <p:cNvSpPr txBox="1"/>
          <p:nvPr>
            <p:custDataLst>
              <p:tags r:id="rId13"/>
            </p:custDataLst>
          </p:nvPr>
        </p:nvSpPr>
        <p:spPr>
          <a:xfrm>
            <a:off x="7854315" y="3519805"/>
            <a:ext cx="3175635" cy="1032510"/>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rPr>
              <a:t>即人们正式的职业选择决策阶段，表现出的最大特点是客观、讲求</a:t>
            </a:r>
            <a:r>
              <a:rPr lang="zh-CN" altLang="en-US" sz="1600">
                <a:solidFill>
                  <a:srgbClr val="000000">
                    <a:lumMod val="75000"/>
                    <a:lumOff val="25000"/>
                  </a:srgbClr>
                </a:solidFill>
                <a:uFillTx/>
                <a:latin typeface="微软雅黑" panose="020B0503020204020204" charset="-122"/>
                <a:ea typeface="Microsoft YaHei Regular" panose="020B0503020204020204" charset="-122"/>
              </a:rPr>
              <a:t>实际。</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endParaRPr>
          </a:p>
        </p:txBody>
      </p:sp>
      <p:sp>
        <p:nvSpPr>
          <p:cNvPr id="60" name="文本框 59"/>
          <p:cNvSpPr txBox="1"/>
          <p:nvPr>
            <p:custDataLst>
              <p:tags r:id="rId14"/>
            </p:custDataLst>
          </p:nvPr>
        </p:nvSpPr>
        <p:spPr>
          <a:xfrm>
            <a:off x="7854315" y="3121025"/>
            <a:ext cx="3572510" cy="398780"/>
          </a:xfrm>
          <a:prstGeom prst="rect">
            <a:avLst/>
          </a:prstGeom>
          <a:noFill/>
        </p:spPr>
        <p:txBody>
          <a:bodyPr wrap="square" bIns="0" rtlCol="0">
            <a:noAutofit/>
          </a:bodyPr>
          <a:p>
            <a:pPr algn="l"/>
            <a:r>
              <a:rPr lang="zh-CN" altLang="en-US" sz="2000" b="1">
                <a:solidFill>
                  <a:srgbClr val="FFA100"/>
                </a:solidFill>
                <a:latin typeface="Microsoft YaHei Bold" panose="020B0503020204020204" charset="-122"/>
                <a:ea typeface="Microsoft YaHei Bold" panose="020B0503020204020204" charset="-122"/>
              </a:rPr>
              <a:t>（</a:t>
            </a:r>
            <a:r>
              <a:rPr lang="en-US" altLang="zh-CN" sz="2000" b="1">
                <a:solidFill>
                  <a:srgbClr val="FFA100"/>
                </a:solidFill>
                <a:latin typeface="Microsoft YaHei Bold" panose="020B0503020204020204" charset="-122"/>
                <a:ea typeface="Microsoft YaHei Bold" panose="020B0503020204020204" charset="-122"/>
              </a:rPr>
              <a:t>3</a:t>
            </a:r>
            <a:r>
              <a:rPr lang="zh-CN" altLang="en-US" sz="2000" b="1">
                <a:solidFill>
                  <a:srgbClr val="FFA100"/>
                </a:solidFill>
                <a:latin typeface="Microsoft YaHei Bold" panose="020B0503020204020204" charset="-122"/>
                <a:ea typeface="Microsoft YaHei Bold" panose="020B0503020204020204" charset="-122"/>
              </a:rPr>
              <a:t>）现实期（</a:t>
            </a:r>
            <a:r>
              <a:rPr lang="en-US" altLang="zh-CN" sz="2000" b="1">
                <a:solidFill>
                  <a:srgbClr val="FFA100"/>
                </a:solidFill>
                <a:latin typeface="Microsoft YaHei Bold" panose="020B0503020204020204" charset="-122"/>
                <a:ea typeface="Microsoft YaHei Bold" panose="020B0503020204020204" charset="-122"/>
              </a:rPr>
              <a:t>17</a:t>
            </a:r>
            <a:r>
              <a:rPr lang="zh-CN" altLang="en-US" sz="2000" b="1">
                <a:solidFill>
                  <a:srgbClr val="FFA100"/>
                </a:solidFill>
                <a:latin typeface="Microsoft YaHei Bold" panose="020B0503020204020204" charset="-122"/>
                <a:ea typeface="Microsoft YaHei Bold" panose="020B0503020204020204" charset="-122"/>
              </a:rPr>
              <a:t>岁</a:t>
            </a:r>
            <a:r>
              <a:rPr lang="zh-CN" altLang="en-US" sz="2000" b="1">
                <a:solidFill>
                  <a:srgbClr val="FFA100"/>
                </a:solidFill>
                <a:latin typeface="Microsoft YaHei Bold" panose="020B0503020204020204" charset="-122"/>
                <a:ea typeface="Microsoft YaHei Bold" panose="020B0503020204020204" charset="-122"/>
              </a:rPr>
              <a:t>之后）</a:t>
            </a:r>
            <a:endParaRPr lang="zh-CN" altLang="en-US" sz="2000" b="1">
              <a:solidFill>
                <a:srgbClr val="FFA100"/>
              </a:solidFill>
              <a:latin typeface="Microsoft YaHei Bold" panose="020B0503020204020204" charset="-122"/>
              <a:ea typeface="Microsoft YaHei Bold" panose="020B0503020204020204" charset="-122"/>
            </a:endParaRPr>
          </a:p>
        </p:txBody>
      </p:sp>
      <p:sp>
        <p:nvSpPr>
          <p:cNvPr id="2" name="空心弧 1"/>
          <p:cNvSpPr/>
          <p:nvPr>
            <p:custDataLst>
              <p:tags r:id="rId15"/>
            </p:custDataLst>
          </p:nvPr>
        </p:nvSpPr>
        <p:spPr>
          <a:xfrm>
            <a:off x="4617720" y="2055495"/>
            <a:ext cx="2758440" cy="2758440"/>
          </a:xfrm>
          <a:prstGeom prst="blockArc">
            <a:avLst>
              <a:gd name="adj1" fmla="val 9458576"/>
              <a:gd name="adj2" fmla="val 16194937"/>
              <a:gd name="adj3" fmla="val 34369"/>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pic>
        <p:nvPicPr>
          <p:cNvPr id="13" name="图片 12" descr="32313538333630393b32313538333731303bbdbbd7f7d2b5"/>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671310" y="2630170"/>
            <a:ext cx="467995" cy="467995"/>
          </a:xfrm>
          <a:prstGeom prst="rect">
            <a:avLst/>
          </a:prstGeom>
        </p:spPr>
      </p:pic>
      <p:pic>
        <p:nvPicPr>
          <p:cNvPr id="15" name="图片 14" descr="32313538333630393b32313538333731333bbdb1d1a7bdf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019040" y="2712720"/>
            <a:ext cx="467995" cy="467995"/>
          </a:xfrm>
          <a:prstGeom prst="rect">
            <a:avLst/>
          </a:prstGeom>
        </p:spPr>
      </p:pic>
      <p:sp>
        <p:nvSpPr>
          <p:cNvPr id="18" name="空心弧 17"/>
          <p:cNvSpPr/>
          <p:nvPr>
            <p:custDataLst>
              <p:tags r:id="rId22"/>
            </p:custDataLst>
          </p:nvPr>
        </p:nvSpPr>
        <p:spPr>
          <a:xfrm>
            <a:off x="4507230" y="1960880"/>
            <a:ext cx="2833370" cy="2989580"/>
          </a:xfrm>
          <a:prstGeom prst="blockArc">
            <a:avLst>
              <a:gd name="adj1" fmla="val 9595375"/>
              <a:gd name="adj2" fmla="val 16341262"/>
              <a:gd name="adj3" fmla="val 899"/>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9" name="等腰三角形 18"/>
          <p:cNvSpPr/>
          <p:nvPr>
            <p:custDataLst>
              <p:tags r:id="rId23"/>
            </p:custDataLst>
          </p:nvPr>
        </p:nvSpPr>
        <p:spPr>
          <a:xfrm rot="9000000">
            <a:off x="4561840" y="3923030"/>
            <a:ext cx="100330" cy="86360"/>
          </a:xfrm>
          <a:prstGeom prst="triangle">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等腰三角形 34"/>
          <p:cNvSpPr/>
          <p:nvPr>
            <p:custDataLst>
              <p:tags r:id="rId24"/>
            </p:custDataLst>
          </p:nvPr>
        </p:nvSpPr>
        <p:spPr>
          <a:xfrm rot="12600000">
            <a:off x="7601585" y="3903980"/>
            <a:ext cx="100330" cy="86360"/>
          </a:xfrm>
          <a:prstGeom prst="triangle">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16" name="图片 15" descr="32313538333630393b32313538333731353bd1a7cfb0d6facad6"/>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895340" y="4304030"/>
            <a:ext cx="467995" cy="467995"/>
          </a:xfrm>
          <a:prstGeom prst="rect">
            <a:avLst/>
          </a:prstGeom>
        </p:spPr>
      </p:pic>
      <p:sp>
        <p:nvSpPr>
          <p:cNvPr id="133" name="空心弧 132"/>
          <p:cNvSpPr/>
          <p:nvPr>
            <p:custDataLst>
              <p:tags r:id="rId28"/>
            </p:custDataLst>
          </p:nvPr>
        </p:nvSpPr>
        <p:spPr>
          <a:xfrm rot="15060000">
            <a:off x="4804410" y="2308225"/>
            <a:ext cx="2720340" cy="2972435"/>
          </a:xfrm>
          <a:prstGeom prst="blockArc">
            <a:avLst>
              <a:gd name="adj1" fmla="val 7685445"/>
              <a:gd name="adj2" fmla="val 16132832"/>
              <a:gd name="adj3" fmla="val 851"/>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134" name="空心弧 133"/>
          <p:cNvSpPr/>
          <p:nvPr>
            <p:custDataLst>
              <p:tags r:id="rId29"/>
            </p:custDataLst>
          </p:nvPr>
        </p:nvSpPr>
        <p:spPr>
          <a:xfrm flipH="1">
            <a:off x="4923790" y="1960880"/>
            <a:ext cx="2833370" cy="2989580"/>
          </a:xfrm>
          <a:prstGeom prst="blockArc">
            <a:avLst>
              <a:gd name="adj1" fmla="val 9595375"/>
              <a:gd name="adj2" fmla="val 16341262"/>
              <a:gd name="adj3" fmla="val 899"/>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nvSpPr>
        <p:spPr>
          <a:xfrm>
            <a:off x="0" y="868680"/>
            <a:ext cx="12192000" cy="19640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标题 7"/>
          <p:cNvSpPr>
            <a:spLocks noGrp="1"/>
          </p:cNvSpPr>
          <p:nvPr>
            <p:ph type="title"/>
          </p:nvPr>
        </p:nvSpPr>
        <p:spPr>
          <a:xfrm>
            <a:off x="607555" y="126515"/>
            <a:ext cx="10976400" cy="626400"/>
          </a:xfrm>
        </p:spPr>
        <p:txBody>
          <a:bodyPr>
            <a:normAutofit/>
          </a:bodyPr>
          <a:p>
            <a:r>
              <a:rPr lang="zh-CN" altLang="en-US" sz="2665"/>
              <a:t>舒伯的职业生涯发展划分</a:t>
            </a:r>
            <a:r>
              <a:rPr lang="en-US" altLang="zh-CN" sz="2665"/>
              <a:t>5</a:t>
            </a:r>
            <a:r>
              <a:rPr lang="zh-CN" altLang="en-US" sz="2665"/>
              <a:t>个阶段</a:t>
            </a:r>
            <a:endParaRPr lang="zh-CN" altLang="en-US" sz="2665"/>
          </a:p>
        </p:txBody>
      </p:sp>
      <p:sp>
        <p:nvSpPr>
          <p:cNvPr id="6" name="等腰三角形 5"/>
          <p:cNvSpPr/>
          <p:nvPr>
            <p:custDataLst>
              <p:tags r:id="rId1"/>
            </p:custDataLst>
          </p:nvPr>
        </p:nvSpPr>
        <p:spPr>
          <a:xfrm>
            <a:off x="962025" y="3319780"/>
            <a:ext cx="866775" cy="866775"/>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 name="椭圆 1"/>
          <p:cNvSpPr/>
          <p:nvPr>
            <p:custDataLst>
              <p:tags r:id="rId2"/>
            </p:custDataLst>
          </p:nvPr>
        </p:nvSpPr>
        <p:spPr>
          <a:xfrm>
            <a:off x="1328420" y="863600"/>
            <a:ext cx="133350" cy="133350"/>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3"/>
            </p:custDataLst>
          </p:nvPr>
        </p:nvSpPr>
        <p:spPr>
          <a:xfrm>
            <a:off x="1139825" y="3125470"/>
            <a:ext cx="511175" cy="511175"/>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3" name="直接连接符 2"/>
          <p:cNvCxnSpPr>
            <a:stCxn id="2" idx="4"/>
            <a:endCxn id="4" idx="2"/>
          </p:cNvCxnSpPr>
          <p:nvPr>
            <p:custDataLst>
              <p:tags r:id="rId4"/>
            </p:custDataLst>
          </p:nvPr>
        </p:nvCxnSpPr>
        <p:spPr>
          <a:xfrm>
            <a:off x="1395095" y="996950"/>
            <a:ext cx="0" cy="1705610"/>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4" name="直角三角形 3"/>
          <p:cNvSpPr/>
          <p:nvPr>
            <p:custDataLst>
              <p:tags r:id="rId5"/>
            </p:custDataLst>
          </p:nvPr>
        </p:nvSpPr>
        <p:spPr>
          <a:xfrm rot="8100000">
            <a:off x="915035" y="2901315"/>
            <a:ext cx="960120" cy="960120"/>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62" name="TextBox 19"/>
          <p:cNvSpPr txBox="1"/>
          <p:nvPr>
            <p:custDataLst>
              <p:tags r:id="rId6"/>
            </p:custDataLst>
          </p:nvPr>
        </p:nvSpPr>
        <p:spPr>
          <a:xfrm>
            <a:off x="401955" y="4969510"/>
            <a:ext cx="1987550" cy="866775"/>
          </a:xfrm>
          <a:prstGeom prst="rect">
            <a:avLst/>
          </a:prstGeom>
          <a:noFill/>
        </p:spPr>
        <p:txBody>
          <a:bodyPr wrap="square" rtlCol="0">
            <a:noAutofit/>
          </a:bodyPr>
          <a:p>
            <a:pPr lvl="0" algn="ctr">
              <a:lnSpc>
                <a:spcPct val="10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在这一阶段，个体自我概念发展日趋</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成熟。</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81" name="文本框 80"/>
          <p:cNvSpPr txBox="1"/>
          <p:nvPr>
            <p:custDataLst>
              <p:tags r:id="rId7"/>
            </p:custDataLst>
          </p:nvPr>
        </p:nvSpPr>
        <p:spPr>
          <a:xfrm>
            <a:off x="391160" y="4406265"/>
            <a:ext cx="2007870" cy="506095"/>
          </a:xfrm>
          <a:prstGeom prst="rect">
            <a:avLst/>
          </a:prstGeom>
          <a:noFill/>
        </p:spPr>
        <p:txBody>
          <a:bodyPr wrap="square" bIns="0" rtlCol="0" anchor="ctr" anchorCtr="0">
            <a:noAutofit/>
          </a:bodyPr>
          <a:p>
            <a:pPr algn="ctr">
              <a:lnSpc>
                <a:spcPct val="100000"/>
              </a:lnSpc>
            </a:pPr>
            <a:r>
              <a:rPr lang="zh-CN" altLang="en-US"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rPr>
              <a:t>成长阶段</a:t>
            </a:r>
            <a:endParaRPr lang="zh-CN" altLang="en-US"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endParaRPr>
          </a:p>
          <a:p>
            <a:pPr algn="ctr">
              <a:lnSpc>
                <a:spcPct val="100000"/>
              </a:lnSpc>
            </a:pPr>
            <a:r>
              <a:rPr lang="zh-CN" altLang="en-US"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rPr>
              <a:t>（</a:t>
            </a:r>
            <a:r>
              <a:rPr lang="en-US" altLang="zh-CN"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rPr>
              <a:t>14</a:t>
            </a:r>
            <a:r>
              <a:rPr lang="zh-CN" altLang="en-US"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rPr>
              <a:t>岁之前）</a:t>
            </a:r>
            <a:endParaRPr lang="zh-CN" altLang="en-US" b="1">
              <a:solidFill>
                <a:srgbClr val="F95211"/>
              </a:solidFill>
              <a:uFillTx/>
              <a:latin typeface="Microsoft YaHei Bold" panose="020B0503020204020204" charset="-122"/>
              <a:ea typeface="Microsoft YaHei Bold" panose="020B0503020204020204" charset="-122"/>
              <a:cs typeface="思源黑体 CN Light" panose="020B0500000000000000" pitchFamily="34" charset="-122"/>
            </a:endParaRPr>
          </a:p>
        </p:txBody>
      </p:sp>
      <p:sp>
        <p:nvSpPr>
          <p:cNvPr id="7" name="等腰三角形 6"/>
          <p:cNvSpPr/>
          <p:nvPr>
            <p:custDataLst>
              <p:tags r:id="rId8"/>
            </p:custDataLst>
          </p:nvPr>
        </p:nvSpPr>
        <p:spPr>
          <a:xfrm>
            <a:off x="3287395" y="1962150"/>
            <a:ext cx="866775" cy="866775"/>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1" name="椭圆 10"/>
          <p:cNvSpPr/>
          <p:nvPr>
            <p:custDataLst>
              <p:tags r:id="rId9"/>
            </p:custDataLst>
          </p:nvPr>
        </p:nvSpPr>
        <p:spPr>
          <a:xfrm>
            <a:off x="3653790" y="863600"/>
            <a:ext cx="133350" cy="13335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2" name="椭圆 11"/>
          <p:cNvSpPr/>
          <p:nvPr>
            <p:custDataLst>
              <p:tags r:id="rId10"/>
            </p:custDataLst>
          </p:nvPr>
        </p:nvSpPr>
        <p:spPr>
          <a:xfrm>
            <a:off x="3465195" y="1893570"/>
            <a:ext cx="511175" cy="511175"/>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3" name="直接连接符 12"/>
          <p:cNvCxnSpPr>
            <a:stCxn id="11" idx="4"/>
            <a:endCxn id="14" idx="2"/>
          </p:cNvCxnSpPr>
          <p:nvPr>
            <p:custDataLst>
              <p:tags r:id="rId11"/>
            </p:custDataLst>
          </p:nvPr>
        </p:nvCxnSpPr>
        <p:spPr>
          <a:xfrm>
            <a:off x="3720465" y="996950"/>
            <a:ext cx="0" cy="473075"/>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14" name="直角三角形 13"/>
          <p:cNvSpPr/>
          <p:nvPr>
            <p:custDataLst>
              <p:tags r:id="rId12"/>
            </p:custDataLst>
          </p:nvPr>
        </p:nvSpPr>
        <p:spPr>
          <a:xfrm rot="8100000">
            <a:off x="3240405" y="1668780"/>
            <a:ext cx="960120" cy="960120"/>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39" name="TextBox 19"/>
          <p:cNvSpPr txBox="1"/>
          <p:nvPr>
            <p:custDataLst>
              <p:tags r:id="rId13"/>
            </p:custDataLst>
          </p:nvPr>
        </p:nvSpPr>
        <p:spPr>
          <a:xfrm>
            <a:off x="2714625" y="3623945"/>
            <a:ext cx="2012950" cy="2176145"/>
          </a:xfrm>
          <a:prstGeom prst="rect">
            <a:avLst/>
          </a:prstGeom>
          <a:noFill/>
        </p:spPr>
        <p:txBody>
          <a:bodyPr wrap="square" rtlCol="0">
            <a:noAutofit/>
          </a:bodyPr>
          <a:p>
            <a:pPr lvl="0" algn="ctr">
              <a:lnSpc>
                <a:spcPct val="10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个体主要从学校学习、休闲活动及实践工作中进行自我考察、角色定位并进行职业探索，自我概念与职业概念形成，完成择业及初步</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就业。</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0" name="文本框 39"/>
          <p:cNvSpPr txBox="1"/>
          <p:nvPr>
            <p:custDataLst>
              <p:tags r:id="rId14"/>
            </p:custDataLst>
          </p:nvPr>
        </p:nvSpPr>
        <p:spPr>
          <a:xfrm>
            <a:off x="2716530" y="3060700"/>
            <a:ext cx="2007870" cy="506095"/>
          </a:xfrm>
          <a:prstGeom prst="rect">
            <a:avLst/>
          </a:prstGeom>
          <a:noFill/>
        </p:spPr>
        <p:txBody>
          <a:bodyPr wrap="square" bIns="0" rtlCol="0" anchor="ctr" anchorCtr="0">
            <a:noAutofit/>
          </a:bodyPr>
          <a:p>
            <a:pPr algn="ctr">
              <a:lnSpc>
                <a:spcPct val="100000"/>
              </a:lnSpc>
            </a:pPr>
            <a:r>
              <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rPr>
              <a:t>探索</a:t>
            </a:r>
            <a:r>
              <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rPr>
              <a:t>阶段</a:t>
            </a:r>
            <a:endPar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endParaRPr>
          </a:p>
          <a:p>
            <a:pPr algn="ctr">
              <a:lnSpc>
                <a:spcPct val="100000"/>
              </a:lnSpc>
            </a:pPr>
            <a:r>
              <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rPr>
              <a:t>（</a:t>
            </a:r>
            <a:r>
              <a:rPr lang="en-US" altLang="zh-CN"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rPr>
              <a:t>15~24</a:t>
            </a:r>
            <a:r>
              <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rPr>
              <a:t>岁）</a:t>
            </a:r>
            <a:endParaRPr lang="zh-CN" altLang="en-US" b="1">
              <a:solidFill>
                <a:srgbClr val="FF7F00"/>
              </a:solidFill>
              <a:uFillTx/>
              <a:latin typeface="Microsoft YaHei Bold" panose="020B0503020204020204" charset="-122"/>
              <a:ea typeface="Microsoft YaHei Bold" panose="020B0503020204020204" charset="-122"/>
              <a:cs typeface="思源黑体 CN Light" panose="020B0500000000000000" pitchFamily="34" charset="-122"/>
            </a:endParaRPr>
          </a:p>
        </p:txBody>
      </p:sp>
      <p:sp>
        <p:nvSpPr>
          <p:cNvPr id="16" name="椭圆 15"/>
          <p:cNvSpPr/>
          <p:nvPr>
            <p:custDataLst>
              <p:tags r:id="rId15"/>
            </p:custDataLst>
          </p:nvPr>
        </p:nvSpPr>
        <p:spPr>
          <a:xfrm>
            <a:off x="5979160" y="863600"/>
            <a:ext cx="133350" cy="13335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9" name="等腰三角形 8"/>
          <p:cNvSpPr/>
          <p:nvPr>
            <p:custDataLst>
              <p:tags r:id="rId16"/>
            </p:custDataLst>
          </p:nvPr>
        </p:nvSpPr>
        <p:spPr>
          <a:xfrm>
            <a:off x="5612765" y="1683385"/>
            <a:ext cx="866775" cy="866775"/>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7" name="椭圆 16"/>
          <p:cNvSpPr/>
          <p:nvPr>
            <p:custDataLst>
              <p:tags r:id="rId17"/>
            </p:custDataLst>
          </p:nvPr>
        </p:nvSpPr>
        <p:spPr>
          <a:xfrm>
            <a:off x="5790565" y="1513205"/>
            <a:ext cx="511175" cy="511175"/>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8" name="直接连接符 17"/>
          <p:cNvCxnSpPr/>
          <p:nvPr>
            <p:custDataLst>
              <p:tags r:id="rId18"/>
            </p:custDataLst>
          </p:nvPr>
        </p:nvCxnSpPr>
        <p:spPr>
          <a:xfrm>
            <a:off x="6045835" y="996950"/>
            <a:ext cx="635" cy="540000"/>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19" name="直角三角形 18"/>
          <p:cNvSpPr/>
          <p:nvPr>
            <p:custDataLst>
              <p:tags r:id="rId19"/>
            </p:custDataLst>
          </p:nvPr>
        </p:nvSpPr>
        <p:spPr>
          <a:xfrm rot="8100000">
            <a:off x="5565775" y="1288415"/>
            <a:ext cx="960120" cy="960120"/>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1" name="TextBox 19"/>
          <p:cNvSpPr txBox="1"/>
          <p:nvPr>
            <p:custDataLst>
              <p:tags r:id="rId20"/>
            </p:custDataLst>
          </p:nvPr>
        </p:nvSpPr>
        <p:spPr>
          <a:xfrm>
            <a:off x="5052695" y="3294380"/>
            <a:ext cx="1987550" cy="3285490"/>
          </a:xfrm>
          <a:prstGeom prst="rect">
            <a:avLst/>
          </a:prstGeom>
          <a:noFill/>
        </p:spPr>
        <p:txBody>
          <a:bodyPr wrap="square" rtlCol="0">
            <a:noAutofit/>
          </a:bodyPr>
          <a:p>
            <a:pPr lvl="0" algn="ctr">
              <a:lnSpc>
                <a:spcPct val="10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就业以后发现真正适合自己的领域，并努力使其成为自己的永久职业。这一阶段初期被有些人视为对于从事职业的“试验”，从中确定前一阶段的职业选择与决定是否正确。正确就努力经营；</a:t>
            </a:r>
            <a:r>
              <a:rPr lang="en-US" altLang="zh-CN"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 </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不合适就选择其他适合的</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职业。</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2" name="文本框 41"/>
          <p:cNvSpPr txBox="1"/>
          <p:nvPr>
            <p:custDataLst>
              <p:tags r:id="rId21"/>
            </p:custDataLst>
          </p:nvPr>
        </p:nvSpPr>
        <p:spPr>
          <a:xfrm>
            <a:off x="5041900" y="2731135"/>
            <a:ext cx="2007870" cy="506095"/>
          </a:xfrm>
          <a:prstGeom prst="rect">
            <a:avLst/>
          </a:prstGeom>
          <a:noFill/>
        </p:spPr>
        <p:txBody>
          <a:bodyPr wrap="square" bIns="0" rtlCol="0" anchor="ctr" anchorCtr="0">
            <a:noAutofit/>
          </a:bodyPr>
          <a:p>
            <a:pPr algn="ctr">
              <a:lnSpc>
                <a:spcPct val="100000"/>
              </a:lnSpc>
            </a:pPr>
            <a:r>
              <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rPr>
              <a:t>建立</a:t>
            </a:r>
            <a:r>
              <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rPr>
              <a:t>阶段</a:t>
            </a:r>
            <a:endPar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endParaRPr>
          </a:p>
          <a:p>
            <a:pPr algn="ctr">
              <a:lnSpc>
                <a:spcPct val="100000"/>
              </a:lnSpc>
            </a:pPr>
            <a:r>
              <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rPr>
              <a:t>（</a:t>
            </a:r>
            <a:r>
              <a:rPr lang="en-US" altLang="zh-CN"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rPr>
              <a:t>25~44</a:t>
            </a:r>
            <a:r>
              <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rPr>
              <a:t>岁）</a:t>
            </a:r>
            <a:endParaRPr lang="zh-CN" altLang="en-US"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pitchFamily="34" charset="-122"/>
            </a:endParaRPr>
          </a:p>
        </p:txBody>
      </p:sp>
      <p:sp>
        <p:nvSpPr>
          <p:cNvPr id="27" name="等腰三角形 26"/>
          <p:cNvSpPr/>
          <p:nvPr>
            <p:custDataLst>
              <p:tags r:id="rId22"/>
            </p:custDataLst>
          </p:nvPr>
        </p:nvSpPr>
        <p:spPr>
          <a:xfrm>
            <a:off x="7938135" y="1760855"/>
            <a:ext cx="866775" cy="866775"/>
          </a:xfrm>
          <a:prstGeom prst="triangle">
            <a:avLst/>
          </a:prstGeom>
          <a:solidFill>
            <a:srgbClr val="2E99E6">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1" name="椭圆 20"/>
          <p:cNvSpPr/>
          <p:nvPr>
            <p:custDataLst>
              <p:tags r:id="rId23"/>
            </p:custDataLst>
          </p:nvPr>
        </p:nvSpPr>
        <p:spPr>
          <a:xfrm>
            <a:off x="8304530" y="863600"/>
            <a:ext cx="133350" cy="133350"/>
          </a:xfrm>
          <a:prstGeom prst="ellips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22" name="椭圆 21"/>
          <p:cNvSpPr/>
          <p:nvPr>
            <p:custDataLst>
              <p:tags r:id="rId24"/>
            </p:custDataLst>
          </p:nvPr>
        </p:nvSpPr>
        <p:spPr>
          <a:xfrm>
            <a:off x="8115935" y="1673225"/>
            <a:ext cx="511175" cy="511175"/>
          </a:xfrm>
          <a:prstGeom prst="ellipse">
            <a:avLst/>
          </a:prstGeom>
          <a:solidFill>
            <a:srgbClr val="2E99E6">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23" name="直接连接符 22"/>
          <p:cNvCxnSpPr>
            <a:stCxn id="21" idx="4"/>
            <a:endCxn id="24" idx="2"/>
          </p:cNvCxnSpPr>
          <p:nvPr>
            <p:custDataLst>
              <p:tags r:id="rId25"/>
            </p:custDataLst>
          </p:nvPr>
        </p:nvCxnSpPr>
        <p:spPr>
          <a:xfrm>
            <a:off x="8371205" y="996950"/>
            <a:ext cx="0" cy="252730"/>
          </a:xfrm>
          <a:prstGeom prst="line">
            <a:avLst/>
          </a:prstGeom>
          <a:solidFill>
            <a:srgbClr val="2E99E6"/>
          </a:solidFill>
          <a:ln>
            <a:solidFill>
              <a:srgbClr val="2E99E6"/>
            </a:solidFill>
          </a:ln>
        </p:spPr>
        <p:style>
          <a:lnRef idx="1">
            <a:srgbClr val="F95211"/>
          </a:lnRef>
          <a:fillRef idx="0">
            <a:srgbClr val="F95211"/>
          </a:fillRef>
          <a:effectRef idx="0">
            <a:srgbClr val="F95211"/>
          </a:effectRef>
          <a:fontRef idx="minor">
            <a:srgbClr val="000000"/>
          </a:fontRef>
        </p:style>
      </p:cxnSp>
      <p:sp>
        <p:nvSpPr>
          <p:cNvPr id="24" name="直角三角形 23"/>
          <p:cNvSpPr/>
          <p:nvPr>
            <p:custDataLst>
              <p:tags r:id="rId26"/>
            </p:custDataLst>
          </p:nvPr>
        </p:nvSpPr>
        <p:spPr>
          <a:xfrm rot="8100000">
            <a:off x="7891145" y="1448435"/>
            <a:ext cx="960120" cy="960120"/>
          </a:xfrm>
          <a:prstGeom prst="rtTriangl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3" name="TextBox 19"/>
          <p:cNvSpPr txBox="1"/>
          <p:nvPr>
            <p:custDataLst>
              <p:tags r:id="rId27"/>
            </p:custDataLst>
          </p:nvPr>
        </p:nvSpPr>
        <p:spPr>
          <a:xfrm>
            <a:off x="7339965" y="3453130"/>
            <a:ext cx="2063750" cy="3286125"/>
          </a:xfrm>
          <a:prstGeom prst="rect">
            <a:avLst/>
          </a:prstGeom>
          <a:noFill/>
        </p:spPr>
        <p:txBody>
          <a:bodyPr wrap="square" rtlCol="0">
            <a:noAutofit/>
          </a:bodyPr>
          <a:p>
            <a:pPr lvl="0" algn="ctr">
              <a:lnSpc>
                <a:spcPct val="10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在这一阶段，个体已不再考虑变换工作，而是朝既定目标继续前行，力求保持已取得的成就和社会地位，探索适当的发展或晋升途径，维持家庭和工作两者之间的和谐关系，为退休做准备。极少数人会冒险探索新领域，寻求新的发</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展。</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4" name="文本框 43"/>
          <p:cNvSpPr txBox="1"/>
          <p:nvPr>
            <p:custDataLst>
              <p:tags r:id="rId28"/>
            </p:custDataLst>
          </p:nvPr>
        </p:nvSpPr>
        <p:spPr>
          <a:xfrm>
            <a:off x="7367270" y="2889885"/>
            <a:ext cx="2007870" cy="506095"/>
          </a:xfrm>
          <a:prstGeom prst="rect">
            <a:avLst/>
          </a:prstGeom>
          <a:noFill/>
        </p:spPr>
        <p:txBody>
          <a:bodyPr wrap="square" bIns="0" rtlCol="0" anchor="ctr" anchorCtr="0">
            <a:noAutofit/>
          </a:bodyPr>
          <a:p>
            <a:pPr algn="ctr">
              <a:lnSpc>
                <a:spcPct val="100000"/>
              </a:lnSpc>
            </a:pPr>
            <a:r>
              <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rPr>
              <a:t>维持</a:t>
            </a:r>
            <a:r>
              <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rPr>
              <a:t>阶段</a:t>
            </a:r>
            <a:endPar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endParaRPr>
          </a:p>
          <a:p>
            <a:pPr algn="ctr">
              <a:lnSpc>
                <a:spcPct val="100000"/>
              </a:lnSpc>
            </a:pPr>
            <a:r>
              <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rPr>
              <a:t>（</a:t>
            </a:r>
            <a:r>
              <a:rPr lang="en-US" altLang="zh-CN"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rPr>
              <a:t>45~64</a:t>
            </a:r>
            <a:r>
              <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rPr>
              <a:t>岁）</a:t>
            </a:r>
            <a:endParaRPr lang="zh-CN" altLang="en-US" b="1">
              <a:solidFill>
                <a:srgbClr val="2E99E6"/>
              </a:solidFill>
              <a:uFillTx/>
              <a:latin typeface="Microsoft YaHei Bold" panose="020B0503020204020204" charset="-122"/>
              <a:ea typeface="Microsoft YaHei Bold" panose="020B0503020204020204" charset="-122"/>
              <a:cs typeface="思源黑体 CN Light" panose="020B0500000000000000" pitchFamily="34" charset="-122"/>
            </a:endParaRPr>
          </a:p>
        </p:txBody>
      </p:sp>
      <p:sp>
        <p:nvSpPr>
          <p:cNvPr id="28" name="等腰三角形 27"/>
          <p:cNvSpPr/>
          <p:nvPr>
            <p:custDataLst>
              <p:tags r:id="rId29"/>
            </p:custDataLst>
          </p:nvPr>
        </p:nvSpPr>
        <p:spPr>
          <a:xfrm>
            <a:off x="10263505" y="2573655"/>
            <a:ext cx="866775" cy="866775"/>
          </a:xfrm>
          <a:prstGeom prst="triangle">
            <a:avLst/>
          </a:prstGeom>
          <a:solidFill>
            <a:srgbClr val="87C8FF">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6" name="椭圆 25"/>
          <p:cNvSpPr/>
          <p:nvPr>
            <p:custDataLst>
              <p:tags r:id="rId30"/>
            </p:custDataLst>
          </p:nvPr>
        </p:nvSpPr>
        <p:spPr>
          <a:xfrm>
            <a:off x="10629900" y="863600"/>
            <a:ext cx="133350" cy="133350"/>
          </a:xfrm>
          <a:prstGeom prst="ellipse">
            <a:avLst/>
          </a:prstGeom>
          <a:solidFill>
            <a:srgbClr val="87C8FF"/>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31" name="椭圆 30"/>
          <p:cNvSpPr/>
          <p:nvPr>
            <p:custDataLst>
              <p:tags r:id="rId31"/>
            </p:custDataLst>
          </p:nvPr>
        </p:nvSpPr>
        <p:spPr>
          <a:xfrm>
            <a:off x="10441305" y="2413635"/>
            <a:ext cx="511175" cy="511175"/>
          </a:xfrm>
          <a:prstGeom prst="ellipse">
            <a:avLst/>
          </a:prstGeom>
          <a:solidFill>
            <a:srgbClr val="87C8FF">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32" name="直接连接符 31"/>
          <p:cNvCxnSpPr>
            <a:stCxn id="26" idx="4"/>
            <a:endCxn id="33" idx="2"/>
          </p:cNvCxnSpPr>
          <p:nvPr>
            <p:custDataLst>
              <p:tags r:id="rId32"/>
            </p:custDataLst>
          </p:nvPr>
        </p:nvCxnSpPr>
        <p:spPr>
          <a:xfrm>
            <a:off x="10696575" y="996950"/>
            <a:ext cx="0" cy="994410"/>
          </a:xfrm>
          <a:prstGeom prst="line">
            <a:avLst/>
          </a:prstGeom>
          <a:solidFill>
            <a:srgbClr val="87C8FF"/>
          </a:solidFill>
          <a:ln>
            <a:solidFill>
              <a:srgbClr val="87C8FF"/>
            </a:solidFill>
          </a:ln>
        </p:spPr>
        <p:style>
          <a:lnRef idx="1">
            <a:srgbClr val="F95211"/>
          </a:lnRef>
          <a:fillRef idx="0">
            <a:srgbClr val="F95211"/>
          </a:fillRef>
          <a:effectRef idx="0">
            <a:srgbClr val="F95211"/>
          </a:effectRef>
          <a:fontRef idx="minor">
            <a:srgbClr val="000000"/>
          </a:fontRef>
        </p:style>
      </p:cxnSp>
      <p:sp>
        <p:nvSpPr>
          <p:cNvPr id="33" name="直角三角形 32"/>
          <p:cNvSpPr/>
          <p:nvPr>
            <p:custDataLst>
              <p:tags r:id="rId33"/>
            </p:custDataLst>
          </p:nvPr>
        </p:nvSpPr>
        <p:spPr>
          <a:xfrm rot="8100000">
            <a:off x="10216515" y="2190115"/>
            <a:ext cx="960120" cy="960120"/>
          </a:xfrm>
          <a:prstGeom prst="rtTriangle">
            <a:avLst/>
          </a:prstGeom>
          <a:solidFill>
            <a:srgbClr val="87C8FF"/>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5" name="TextBox 19"/>
          <p:cNvSpPr txBox="1"/>
          <p:nvPr>
            <p:custDataLst>
              <p:tags r:id="rId34"/>
            </p:custDataLst>
          </p:nvPr>
        </p:nvSpPr>
        <p:spPr>
          <a:xfrm>
            <a:off x="9692005" y="4201795"/>
            <a:ext cx="2010410" cy="1884045"/>
          </a:xfrm>
          <a:prstGeom prst="rect">
            <a:avLst/>
          </a:prstGeom>
          <a:noFill/>
        </p:spPr>
        <p:txBody>
          <a:bodyPr wrap="square" rtlCol="0">
            <a:noAutofit/>
          </a:bodyPr>
          <a:p>
            <a:pPr lvl="0" algn="ctr">
              <a:lnSpc>
                <a:spcPct val="10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这一阶段是个人精力、体力逐步衰退的时期，也是人们逐步退出职业劳动领域的生涯下降时期。退离工作岗位，接受角色</a:t>
            </a: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rPr>
              <a:t>转变。</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mn-ea"/>
            </a:endParaRPr>
          </a:p>
        </p:txBody>
      </p:sp>
      <p:sp>
        <p:nvSpPr>
          <p:cNvPr id="46" name="文本框 45"/>
          <p:cNvSpPr txBox="1"/>
          <p:nvPr>
            <p:custDataLst>
              <p:tags r:id="rId35"/>
            </p:custDataLst>
          </p:nvPr>
        </p:nvSpPr>
        <p:spPr>
          <a:xfrm>
            <a:off x="9692640" y="3638550"/>
            <a:ext cx="2007870" cy="506095"/>
          </a:xfrm>
          <a:prstGeom prst="rect">
            <a:avLst/>
          </a:prstGeom>
          <a:noFill/>
        </p:spPr>
        <p:txBody>
          <a:bodyPr wrap="square" bIns="0" rtlCol="0" anchor="ctr" anchorCtr="0">
            <a:noAutofit/>
          </a:bodyPr>
          <a:p>
            <a:pPr algn="ctr">
              <a:lnSpc>
                <a:spcPct val="100000"/>
              </a:lnSpc>
            </a:pPr>
            <a:r>
              <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衰退</a:t>
            </a:r>
            <a:r>
              <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阶段</a:t>
            </a:r>
            <a:endPar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endParaRPr>
          </a:p>
          <a:p>
            <a:pPr algn="ctr">
              <a:lnSpc>
                <a:spcPct val="100000"/>
              </a:lnSpc>
            </a:pPr>
            <a:r>
              <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a:t>
            </a:r>
            <a:r>
              <a:rPr lang="en-US" altLang="zh-CN"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65</a:t>
            </a:r>
            <a:r>
              <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岁</a:t>
            </a:r>
            <a:r>
              <a:rPr lang="en-US" altLang="zh-CN"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a:t>
            </a:r>
            <a:r>
              <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rPr>
              <a:t>死亡）</a:t>
            </a:r>
            <a:endParaRPr lang="zh-CN" altLang="en-US" b="1">
              <a:solidFill>
                <a:srgbClr val="87C8FF"/>
              </a:solidFill>
              <a:uFillTx/>
              <a:latin typeface="Microsoft YaHei Bold" panose="020B0503020204020204" charset="-122"/>
              <a:ea typeface="Microsoft YaHei Bold" panose="020B0503020204020204" charset="-122"/>
              <a:cs typeface="思源黑体 CN Light" panose="020B0500000000000000" pitchFamily="3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07555" y="126515"/>
            <a:ext cx="10976400" cy="626400"/>
          </a:xfrm>
        </p:spPr>
        <p:txBody>
          <a:bodyPr>
            <a:normAutofit/>
          </a:bodyPr>
          <a:p>
            <a:pPr algn="l"/>
            <a:r>
              <a:rPr lang="zh-CN" altLang="en-US" sz="2665"/>
              <a:t>施恩的职业生涯发展阶段理论将职业生涯划分为</a:t>
            </a:r>
            <a:r>
              <a:rPr lang="en-US" altLang="zh-CN" sz="2665"/>
              <a:t>9</a:t>
            </a:r>
            <a:r>
              <a:rPr lang="zh-CN" altLang="en-US" sz="2665"/>
              <a:t>个</a:t>
            </a:r>
            <a:r>
              <a:rPr lang="zh-CN" altLang="en-US" sz="2665"/>
              <a:t>阶段：</a:t>
            </a:r>
            <a:endParaRPr lang="zh-CN" altLang="en-US" sz="2665"/>
          </a:p>
        </p:txBody>
      </p:sp>
      <p:sp>
        <p:nvSpPr>
          <p:cNvPr id="4" name="文本框 3"/>
          <p:cNvSpPr txBox="1"/>
          <p:nvPr/>
        </p:nvSpPr>
        <p:spPr>
          <a:xfrm>
            <a:off x="623570" y="1213485"/>
            <a:ext cx="10960100" cy="4431030"/>
          </a:xfrm>
          <a:prstGeom prst="rect">
            <a:avLst/>
          </a:prstGeom>
          <a:noFill/>
        </p:spPr>
        <p:txBody>
          <a:bodyPr wrap="square" rtlCol="0">
            <a:spAutoFit/>
          </a:bodyPr>
          <a:p>
            <a:pPr>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1</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、成长、幻想、探索阶段（</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0~21</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a:t>
            </a:r>
            <a:r>
              <a:rPr lang="zh-CN" altLang="en-US" sz="2000">
                <a:latin typeface="Microsoft YaHei Regular" panose="020B0503020204020204" charset="-122"/>
                <a:ea typeface="Microsoft YaHei Regular" panose="020B0503020204020204" charset="-122"/>
                <a:cs typeface="Microsoft YaHei Regular" panose="020B0503020204020204" charset="-122"/>
              </a:rPr>
              <a:t>，个体在这一阶段所充当的角色是学生、职业的候选人、应征者，其主要任务是：</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）发现，继而发展自己的需要与兴趣、能力与才干，为进行实际的职业选择打好基础；</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）学习职业有关知识，寻找符合现实的角色模式，获取丰富信息，发现并确立自己的价值观、动机和抱负，做出合理的受教育决策，将幼年的职业幻想变为可操作的现实；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）接受教育和培训，有针对性地发展工作世界中所需要的基本素养和技能。</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2</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、进入工作世界阶段（</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16~25</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a:t>
            </a:r>
            <a:r>
              <a:rPr lang="zh-CN" altLang="en-US" sz="2000">
                <a:latin typeface="Microsoft YaHei Regular" panose="020B0503020204020204" charset="-122"/>
                <a:ea typeface="Microsoft YaHei Regular" panose="020B0503020204020204" charset="-122"/>
                <a:cs typeface="Microsoft YaHei Regular" panose="020B0503020204020204" charset="-122"/>
              </a:rPr>
              <a:t>，这一阶段个体充当的角色是应聘者、新学员，主要任务有以下两点：</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）探索劳动力市场，谋取可能成为一种职业基础的第一项工作；</a:t>
            </a:r>
            <a:r>
              <a:rPr lang="en-US" altLang="zh-CN">
                <a:latin typeface="Microsoft YaHei Regular" panose="020B0503020204020204" charset="-122"/>
                <a:ea typeface="Microsoft YaHei Regular" panose="020B0503020204020204" charset="-122"/>
                <a:cs typeface="Microsoft YaHei Regular" panose="020B0503020204020204" charset="-122"/>
              </a:rPr>
              <a:t> </a:t>
            </a:r>
            <a:endParaRPr lang="en-US" altLang="zh-CN">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）个人与雇主或组织之间达成正式的契约成为组织或行业中的一员。</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07555" y="126515"/>
            <a:ext cx="10976400" cy="626400"/>
          </a:xfrm>
        </p:spPr>
        <p:txBody>
          <a:bodyPr>
            <a:normAutofit/>
          </a:bodyPr>
          <a:p>
            <a:pPr algn="l"/>
            <a:r>
              <a:rPr lang="zh-CN" altLang="en-US" sz="2665"/>
              <a:t>施恩的职业生涯发展阶段理论将职业生涯划分为</a:t>
            </a:r>
            <a:r>
              <a:rPr lang="en-US" altLang="zh-CN" sz="2665"/>
              <a:t>9</a:t>
            </a:r>
            <a:r>
              <a:rPr lang="zh-CN" altLang="en-US" sz="2665"/>
              <a:t>个</a:t>
            </a:r>
            <a:r>
              <a:rPr lang="zh-CN" altLang="en-US" sz="2665"/>
              <a:t>阶段：</a:t>
            </a:r>
            <a:endParaRPr lang="zh-CN" altLang="en-US" sz="2665"/>
          </a:p>
        </p:txBody>
      </p:sp>
      <p:sp>
        <p:nvSpPr>
          <p:cNvPr id="4" name="文本框 3"/>
          <p:cNvSpPr txBox="1"/>
          <p:nvPr/>
        </p:nvSpPr>
        <p:spPr>
          <a:xfrm>
            <a:off x="623570" y="1213485"/>
            <a:ext cx="10960100" cy="4431030"/>
          </a:xfrm>
          <a:prstGeom prst="rect">
            <a:avLst/>
          </a:prstGeom>
          <a:noFill/>
        </p:spPr>
        <p:txBody>
          <a:bodyPr wrap="square" rtlCol="0">
            <a:spAutoFit/>
          </a:bodyPr>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3</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、基础培训阶段（</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16~25</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r>
              <a:rPr lang="zh-CN" altLang="en-US" sz="2000" spc="-100">
                <a:solidFill>
                  <a:schemeClr val="tx1"/>
                </a:solidFill>
                <a:uFillTx/>
                <a:latin typeface="微软雅黑" panose="020B0503020204020204" charset="-122"/>
                <a:ea typeface="Microsoft YaHei Regular" panose="020B0503020204020204" charset="-122"/>
                <a:cs typeface="Microsoft YaHei Regular" panose="020B0503020204020204" charset="-122"/>
              </a:rPr>
              <a:t>与上一阶段的探索不同，该阶段个体已经不再是站在职场外的旁观者，而是要迈进职业或组织的大门，进一步担当实习生和新手的角色。这一阶段的主要任务是</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）了解、熟悉组织，接受组织文化，融入工作群体，尽快取得组织成员资格，成为一名有效的</a:t>
            </a:r>
            <a:r>
              <a:rPr lang="zh-CN" altLang="en-US">
                <a:latin typeface="Microsoft YaHei Regular" panose="020B0503020204020204" charset="-122"/>
                <a:ea typeface="Microsoft YaHei Regular" panose="020B0503020204020204" charset="-122"/>
                <a:cs typeface="Microsoft YaHei Regular" panose="020B0503020204020204" charset="-122"/>
              </a:rPr>
              <a:t>成员；</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）接触并熟悉日常的工作流程，适应工作</a:t>
            </a:r>
            <a:r>
              <a:rPr lang="zh-CN" altLang="en-US">
                <a:latin typeface="Microsoft YaHei Regular" panose="020B0503020204020204" charset="-122"/>
                <a:ea typeface="Microsoft YaHei Regular" panose="020B0503020204020204" charset="-122"/>
                <a:cs typeface="Microsoft YaHei Regular" panose="020B0503020204020204" charset="-122"/>
              </a:rPr>
              <a:t>内容。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4</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、早期职业正式成员资格（</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17~30</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a:t>
            </a:r>
            <a:r>
              <a:rPr lang="zh-CN" altLang="en-US" sz="2000">
                <a:latin typeface="Microsoft YaHei Regular" panose="020B0503020204020204" charset="-122"/>
                <a:ea typeface="Microsoft YaHei Regular" panose="020B0503020204020204" charset="-122"/>
                <a:cs typeface="Microsoft YaHei Regular" panose="020B0503020204020204" charset="-122"/>
              </a:rPr>
              <a:t>，这一阶段的角色定位是取得组织新的正式成员资格。面临的主要任务</a:t>
            </a:r>
            <a:r>
              <a:rPr lang="zh-CN" altLang="en-US" sz="2000">
                <a:latin typeface="Microsoft YaHei Regular" panose="020B0503020204020204" charset="-122"/>
                <a:ea typeface="Microsoft YaHei Regular" panose="020B0503020204020204" charset="-122"/>
                <a:cs typeface="Microsoft YaHei Regular" panose="020B0503020204020204" charset="-122"/>
              </a:rPr>
              <a:t>是：</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）承担责任，成功完成第一次分配的工作</a:t>
            </a:r>
            <a:r>
              <a:rPr lang="zh-CN" altLang="en-US">
                <a:latin typeface="Microsoft YaHei Regular" panose="020B0503020204020204" charset="-122"/>
                <a:ea typeface="Microsoft YaHei Regular" panose="020B0503020204020204" charset="-122"/>
                <a:cs typeface="Microsoft YaHei Regular" panose="020B0503020204020204" charset="-122"/>
              </a:rPr>
              <a:t>任务；</a:t>
            </a:r>
            <a:r>
              <a:rPr lang="en-US" altLang="zh-CN">
                <a:latin typeface="Microsoft YaHei Regular" panose="020B0503020204020204" charset="-122"/>
                <a:ea typeface="Microsoft YaHei Regular" panose="020B0503020204020204" charset="-122"/>
                <a:cs typeface="Microsoft YaHei Regular" panose="020B0503020204020204" charset="-122"/>
              </a:rPr>
              <a:t> </a:t>
            </a:r>
            <a:endParaRPr lang="en-US" altLang="zh-CN">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）发展和展示自己的技能、专长，为提升自己或在其他领域的横向职业探索与成长打基础；</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）根据自身才能和价值观，结合组织中的机会和限制，重新评估最初的职业追求，做出是否继续留在这个组织或职业中的决定，或者在个人的需求与组织限制、机会之间寻找一种更好的</a:t>
            </a:r>
            <a:r>
              <a:rPr lang="zh-CN" altLang="en-US">
                <a:latin typeface="Microsoft YaHei Regular" panose="020B0503020204020204" charset="-122"/>
                <a:ea typeface="Microsoft YaHei Regular" panose="020B0503020204020204" charset="-122"/>
                <a:cs typeface="Microsoft YaHei Regular" panose="020B0503020204020204" charset="-122"/>
              </a:rPr>
              <a:t>匹配。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07555" y="126515"/>
            <a:ext cx="10976400" cy="626400"/>
          </a:xfrm>
        </p:spPr>
        <p:txBody>
          <a:bodyPr>
            <a:normAutofit/>
          </a:bodyPr>
          <a:p>
            <a:pPr algn="l"/>
            <a:r>
              <a:rPr lang="zh-CN" altLang="en-US" sz="2665"/>
              <a:t>施恩的职业生涯发展阶段理论将职业生涯划分为</a:t>
            </a:r>
            <a:r>
              <a:rPr lang="en-US" altLang="zh-CN" sz="2665"/>
              <a:t>9</a:t>
            </a:r>
            <a:r>
              <a:rPr lang="zh-CN" altLang="en-US" sz="2665"/>
              <a:t>个</a:t>
            </a:r>
            <a:r>
              <a:rPr lang="zh-CN" altLang="en-US" sz="2665"/>
              <a:t>阶段：</a:t>
            </a:r>
            <a:endParaRPr lang="zh-CN" altLang="en-US" sz="2665"/>
          </a:p>
        </p:txBody>
      </p:sp>
      <p:sp>
        <p:nvSpPr>
          <p:cNvPr id="4" name="文本框 3"/>
          <p:cNvSpPr txBox="1"/>
          <p:nvPr/>
        </p:nvSpPr>
        <p:spPr>
          <a:xfrm>
            <a:off x="623570" y="1467485"/>
            <a:ext cx="10960100" cy="3923030"/>
          </a:xfrm>
          <a:prstGeom prst="rect">
            <a:avLst/>
          </a:prstGeom>
          <a:noFill/>
        </p:spPr>
        <p:txBody>
          <a:bodyPr wrap="square" rtlCol="0">
            <a:spAutoFit/>
          </a:bodyPr>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5</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、职业中期（</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25</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岁以上）</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r>
              <a:rPr lang="zh-CN" altLang="en-US" sz="2000" spc="-100">
                <a:solidFill>
                  <a:schemeClr val="tx1"/>
                </a:solidFill>
                <a:uFillTx/>
                <a:latin typeface="微软雅黑" panose="020B0503020204020204" charset="-122"/>
                <a:ea typeface="Microsoft YaHei Regular" panose="020B0503020204020204" charset="-122"/>
                <a:cs typeface="Microsoft YaHei Regular" panose="020B0503020204020204" charset="-122"/>
              </a:rPr>
              <a:t>这一阶段作为组织正式成员，个体的主要任务有以下四点</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）选定发展一项专业技能或进入管理</a:t>
            </a:r>
            <a:r>
              <a:rPr lang="zh-CN" altLang="en-US">
                <a:latin typeface="Microsoft YaHei Regular" panose="020B0503020204020204" charset="-122"/>
                <a:ea typeface="Microsoft YaHei Regular" panose="020B0503020204020204" charset="-122"/>
                <a:cs typeface="Microsoft YaHei Regular" panose="020B0503020204020204" charset="-122"/>
              </a:rPr>
              <a:t>部门；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）保持技术竞争力，在自己选择的专业或管理领域内继续学习，努力成为该领域的专家或职业骨干；</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）承担更多</a:t>
            </a:r>
            <a:r>
              <a:rPr lang="en-US" altLang="zh-CN">
                <a:latin typeface="Microsoft YaHei Regular" panose="020B0503020204020204" charset="-122"/>
                <a:ea typeface="Microsoft YaHei Regular" panose="020B0503020204020204" charset="-122"/>
                <a:cs typeface="Microsoft YaHei Regular" panose="020B0503020204020204" charset="-122"/>
              </a:rPr>
              <a:t> </a:t>
            </a:r>
            <a:r>
              <a:rPr lang="zh-CN" altLang="en-US">
                <a:latin typeface="Microsoft YaHei Regular" panose="020B0503020204020204" charset="-122"/>
                <a:ea typeface="Microsoft YaHei Regular" panose="020B0503020204020204" charset="-122"/>
                <a:cs typeface="Microsoft YaHei Regular" panose="020B0503020204020204" charset="-122"/>
              </a:rPr>
              <a:t>责任，确立自己的职场地</a:t>
            </a:r>
            <a:r>
              <a:rPr lang="zh-CN" altLang="en-US">
                <a:latin typeface="Microsoft YaHei Regular" panose="020B0503020204020204" charset="-122"/>
                <a:ea typeface="Microsoft YaHei Regular" panose="020B0503020204020204" charset="-122"/>
                <a:cs typeface="Microsoft YaHei Regular" panose="020B0503020204020204" charset="-122"/>
              </a:rPr>
              <a:t>们；</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4</a:t>
            </a:r>
            <a:r>
              <a:rPr lang="zh-CN" altLang="en-US">
                <a:latin typeface="Microsoft YaHei Regular" panose="020B0503020204020204" charset="-122"/>
                <a:ea typeface="Microsoft YaHei Regular" panose="020B0503020204020204" charset="-122"/>
                <a:cs typeface="Microsoft YaHei Regular" panose="020B0503020204020204" charset="-122"/>
              </a:rPr>
              <a:t>）着手个人的长期职业</a:t>
            </a:r>
            <a:r>
              <a:rPr lang="zh-CN" altLang="en-US">
                <a:latin typeface="Microsoft YaHei Regular" panose="020B0503020204020204" charset="-122"/>
                <a:ea typeface="Microsoft YaHei Regular" panose="020B0503020204020204" charset="-122"/>
                <a:cs typeface="Microsoft YaHei Regular" panose="020B0503020204020204" charset="-122"/>
              </a:rPr>
              <a:t>计划。</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6</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、职业中期危险阶段（</a:t>
            </a:r>
            <a:r>
              <a:rPr lang="en-US" altLang="zh-CN" sz="2000" b="1">
                <a:solidFill>
                  <a:srgbClr val="FF9700"/>
                </a:solidFill>
                <a:latin typeface="Microsoft YaHei Bold" panose="020B0503020204020204" charset="-122"/>
                <a:ea typeface="Microsoft YaHei Bold" panose="020B0503020204020204" charset="-122"/>
                <a:cs typeface="Microsoft YaHei Bold" panose="020B0503020204020204" charset="-122"/>
              </a:rPr>
              <a:t>35~45</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a:t>
            </a:r>
            <a:r>
              <a:rPr lang="zh-CN" altLang="en-US" sz="2000">
                <a:latin typeface="Microsoft YaHei Regular" panose="020B0503020204020204" charset="-122"/>
                <a:ea typeface="Microsoft YaHei Regular" panose="020B0503020204020204" charset="-122"/>
                <a:cs typeface="Microsoft YaHei Regular" panose="020B0503020204020204" charset="-122"/>
              </a:rPr>
              <a:t>，这一阶段的主要任务</a:t>
            </a:r>
            <a:r>
              <a:rPr lang="zh-CN" altLang="en-US" sz="2000">
                <a:latin typeface="Microsoft YaHei Regular" panose="020B0503020204020204" charset="-122"/>
                <a:ea typeface="Microsoft YaHei Regular" panose="020B0503020204020204" charset="-122"/>
                <a:cs typeface="Microsoft YaHei Regular" panose="020B0503020204020204" charset="-122"/>
              </a:rPr>
              <a:t>是：</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）客观地评估自己的进步、职业抱负及个人</a:t>
            </a:r>
            <a:r>
              <a:rPr lang="zh-CN" altLang="en-US">
                <a:latin typeface="Microsoft YaHei Regular" panose="020B0503020204020204" charset="-122"/>
                <a:ea typeface="Microsoft YaHei Regular" panose="020B0503020204020204" charset="-122"/>
                <a:cs typeface="Microsoft YaHei Regular" panose="020B0503020204020204" charset="-122"/>
              </a:rPr>
              <a:t>前途；</a:t>
            </a:r>
            <a:r>
              <a:rPr lang="en-US" altLang="zh-CN">
                <a:latin typeface="Microsoft YaHei Regular" panose="020B0503020204020204" charset="-122"/>
                <a:ea typeface="Microsoft YaHei Regular" panose="020B0503020204020204" charset="-122"/>
                <a:cs typeface="Microsoft YaHei Regular" panose="020B0503020204020204" charset="-122"/>
              </a:rPr>
              <a:t> </a:t>
            </a:r>
            <a:endParaRPr lang="en-US" altLang="zh-CN">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）就接受现状或争取看得见的前途做出具体</a:t>
            </a:r>
            <a:r>
              <a:rPr lang="zh-CN" altLang="en-US">
                <a:latin typeface="Microsoft YaHei Regular" panose="020B0503020204020204" charset="-122"/>
                <a:ea typeface="Microsoft YaHei Regular" panose="020B0503020204020204" charset="-122"/>
                <a:cs typeface="Microsoft YaHei Regular" panose="020B0503020204020204" charset="-122"/>
              </a:rPr>
              <a:t>选择；</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）建立与他人的良师</a:t>
            </a:r>
            <a:r>
              <a:rPr lang="zh-CN" altLang="en-US">
                <a:latin typeface="Microsoft YaHei Regular" panose="020B0503020204020204" charset="-122"/>
                <a:ea typeface="Microsoft YaHei Regular" panose="020B0503020204020204" charset="-122"/>
                <a:cs typeface="Microsoft YaHei Regular" panose="020B0503020204020204" charset="-122"/>
              </a:rPr>
              <a:t>关系。</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07555" y="126515"/>
            <a:ext cx="10976400" cy="626400"/>
          </a:xfrm>
        </p:spPr>
        <p:txBody>
          <a:bodyPr>
            <a:normAutofit/>
          </a:bodyPr>
          <a:p>
            <a:pPr algn="l"/>
            <a:r>
              <a:rPr lang="zh-CN" altLang="en-US" sz="2665"/>
              <a:t>施恩的职业生涯发展阶段理论将职业生涯划分为</a:t>
            </a:r>
            <a:r>
              <a:rPr lang="en-US" altLang="zh-CN" sz="2665"/>
              <a:t>9</a:t>
            </a:r>
            <a:r>
              <a:rPr lang="zh-CN" altLang="en-US" sz="2665"/>
              <a:t>个</a:t>
            </a:r>
            <a:r>
              <a:rPr lang="zh-CN" altLang="en-US" sz="2665"/>
              <a:t>阶段：</a:t>
            </a:r>
            <a:endParaRPr lang="zh-CN" altLang="en-US" sz="2665"/>
          </a:p>
        </p:txBody>
      </p:sp>
      <p:sp>
        <p:nvSpPr>
          <p:cNvPr id="4" name="文本框 3"/>
          <p:cNvSpPr txBox="1"/>
          <p:nvPr/>
        </p:nvSpPr>
        <p:spPr>
          <a:xfrm>
            <a:off x="623570" y="1581785"/>
            <a:ext cx="10960100" cy="3507740"/>
          </a:xfrm>
          <a:prstGeom prst="rect">
            <a:avLst/>
          </a:prstGeom>
          <a:noFill/>
        </p:spPr>
        <p:txBody>
          <a:bodyPr wrap="square" rtlCol="0">
            <a:spAutoFit/>
          </a:bodyPr>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7</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、职业后期（</a:t>
            </a: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40</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岁到退休）</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r>
              <a:rPr lang="zh-CN" altLang="en-US" sz="2000" spc="-100">
                <a:solidFill>
                  <a:schemeClr val="tx1"/>
                </a:solidFill>
                <a:uFillTx/>
                <a:latin typeface="微软雅黑" panose="020B0503020204020204" charset="-122"/>
                <a:ea typeface="Microsoft YaHei Regular" panose="020B0503020204020204" charset="-122"/>
                <a:cs typeface="Microsoft YaHei Regular" panose="020B0503020204020204" charset="-122"/>
              </a:rPr>
              <a:t>这一阶段的职业状况或任务是</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）成为一名良师，发挥影响，指导新人，对他人承担</a:t>
            </a:r>
            <a:r>
              <a:rPr lang="zh-CN" altLang="en-US">
                <a:latin typeface="Microsoft YaHei Regular" panose="020B0503020204020204" charset="-122"/>
                <a:ea typeface="Microsoft YaHei Regular" panose="020B0503020204020204" charset="-122"/>
                <a:cs typeface="Microsoft YaHei Regular" panose="020B0503020204020204" charset="-122"/>
              </a:rPr>
              <a:t>责任；</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）增强、发展、深化技能或提高才干，以担负更大范围、更重大的</a:t>
            </a:r>
            <a:r>
              <a:rPr lang="zh-CN" altLang="en-US">
                <a:latin typeface="Microsoft YaHei Regular" panose="020B0503020204020204" charset="-122"/>
                <a:ea typeface="Microsoft YaHei Regular" panose="020B0503020204020204" charset="-122"/>
                <a:cs typeface="Microsoft YaHei Regular" panose="020B0503020204020204" charset="-122"/>
              </a:rPr>
              <a:t>责任；</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）如果追求安稳，就此停滞，则要接受和正视自己影响力和挑战能力的</a:t>
            </a:r>
            <a:r>
              <a:rPr lang="zh-CN" altLang="en-US">
                <a:latin typeface="Microsoft YaHei Regular" panose="020B0503020204020204" charset="-122"/>
                <a:ea typeface="Microsoft YaHei Regular" panose="020B0503020204020204" charset="-122"/>
                <a:cs typeface="Microsoft YaHei Regular" panose="020B0503020204020204" charset="-122"/>
              </a:rPr>
              <a:t>下降。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8</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、衰退和离职阶段（</a:t>
            </a: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40</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岁到退休）</a:t>
            </a:r>
            <a:r>
              <a:rPr lang="zh-CN" altLang="en-US" sz="2000">
                <a:latin typeface="Microsoft YaHei Regular" panose="020B0503020204020204" charset="-122"/>
                <a:ea typeface="Microsoft YaHei Regular" panose="020B0503020204020204" charset="-122"/>
                <a:cs typeface="Microsoft YaHei Regular" panose="020B0503020204020204" charset="-122"/>
              </a:rPr>
              <a:t>，这一阶段的主要的</a:t>
            </a:r>
            <a:r>
              <a:rPr lang="zh-CN" altLang="en-US" sz="2000">
                <a:latin typeface="Microsoft YaHei Regular" panose="020B0503020204020204" charset="-122"/>
                <a:ea typeface="Microsoft YaHei Regular" panose="020B0503020204020204" charset="-122"/>
                <a:cs typeface="Microsoft YaHei Regular" panose="020B0503020204020204" charset="-122"/>
              </a:rPr>
              <a:t>职业任务</a:t>
            </a:r>
            <a:r>
              <a:rPr lang="zh-CN" altLang="en-US" sz="2000">
                <a:latin typeface="Microsoft YaHei Regular" panose="020B0503020204020204" charset="-122"/>
                <a:ea typeface="Microsoft YaHei Regular" panose="020B0503020204020204" charset="-122"/>
                <a:cs typeface="Microsoft YaHei Regular" panose="020B0503020204020204" charset="-122"/>
              </a:rPr>
              <a:t>是：</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）学会接受权力、责任、地位的</a:t>
            </a:r>
            <a:r>
              <a:rPr lang="zh-CN" altLang="en-US">
                <a:latin typeface="Microsoft YaHei Regular" panose="020B0503020204020204" charset="-122"/>
                <a:ea typeface="Microsoft YaHei Regular" panose="020B0503020204020204" charset="-122"/>
                <a:cs typeface="Microsoft YaHei Regular" panose="020B0503020204020204" charset="-122"/>
              </a:rPr>
              <a:t>下降；</a:t>
            </a:r>
            <a:r>
              <a:rPr lang="en-US" altLang="zh-CN">
                <a:latin typeface="Microsoft YaHei Regular" panose="020B0503020204020204" charset="-122"/>
                <a:ea typeface="Microsoft YaHei Regular" panose="020B0503020204020204" charset="-122"/>
                <a:cs typeface="Microsoft YaHei Regular" panose="020B0503020204020204" charset="-122"/>
              </a:rPr>
              <a:t> </a:t>
            </a:r>
            <a:endParaRPr lang="en-US" altLang="zh-CN">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）基于竞争力和进取心下降，要学会接受和发展新的</a:t>
            </a:r>
            <a:r>
              <a:rPr lang="zh-CN" altLang="en-US">
                <a:latin typeface="Microsoft YaHei Regular" panose="020B0503020204020204" charset="-122"/>
                <a:ea typeface="Microsoft YaHei Regular" panose="020B0503020204020204" charset="-122"/>
                <a:cs typeface="Microsoft YaHei Regular" panose="020B0503020204020204" charset="-122"/>
              </a:rPr>
              <a:t>角色；</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3</a:t>
            </a:r>
            <a:r>
              <a:rPr lang="zh-CN" altLang="en-US">
                <a:latin typeface="Microsoft YaHei Regular" panose="020B0503020204020204" charset="-122"/>
                <a:ea typeface="Microsoft YaHei Regular" panose="020B0503020204020204" charset="-122"/>
                <a:cs typeface="Microsoft YaHei Regular" panose="020B0503020204020204" charset="-122"/>
              </a:rPr>
              <a:t>）评估自己的职业生涯，准备</a:t>
            </a:r>
            <a:r>
              <a:rPr lang="zh-CN" altLang="en-US">
                <a:latin typeface="Microsoft YaHei Regular" panose="020B0503020204020204" charset="-122"/>
                <a:ea typeface="Microsoft YaHei Regular" panose="020B0503020204020204" charset="-122"/>
                <a:cs typeface="Microsoft YaHei Regular" panose="020B0503020204020204" charset="-122"/>
              </a:rPr>
              <a:t>退休。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07555" y="126515"/>
            <a:ext cx="10976400" cy="626400"/>
          </a:xfrm>
        </p:spPr>
        <p:txBody>
          <a:bodyPr>
            <a:normAutofit/>
          </a:bodyPr>
          <a:p>
            <a:pPr algn="l"/>
            <a:r>
              <a:rPr lang="zh-CN" altLang="en-US" sz="2665"/>
              <a:t>施恩的职业生涯发展阶段理论将职业生涯划分为</a:t>
            </a:r>
            <a:r>
              <a:rPr lang="en-US" altLang="zh-CN" sz="2665"/>
              <a:t>9</a:t>
            </a:r>
            <a:r>
              <a:rPr lang="zh-CN" altLang="en-US" sz="2665"/>
              <a:t>个</a:t>
            </a:r>
            <a:r>
              <a:rPr lang="zh-CN" altLang="en-US" sz="2665"/>
              <a:t>阶段：</a:t>
            </a:r>
            <a:endParaRPr lang="zh-CN" altLang="en-US" sz="2665"/>
          </a:p>
        </p:txBody>
      </p:sp>
      <p:sp>
        <p:nvSpPr>
          <p:cNvPr id="4" name="文本框 3"/>
          <p:cNvSpPr txBox="1"/>
          <p:nvPr/>
        </p:nvSpPr>
        <p:spPr>
          <a:xfrm>
            <a:off x="623570" y="1581785"/>
            <a:ext cx="10960100" cy="1845310"/>
          </a:xfrm>
          <a:prstGeom prst="rect">
            <a:avLst/>
          </a:prstGeom>
          <a:noFill/>
        </p:spPr>
        <p:txBody>
          <a:bodyPr wrap="square" rtlCol="0">
            <a:spAutoFit/>
          </a:bodyPr>
          <a:p>
            <a:pPr algn="just">
              <a:lnSpc>
                <a:spcPct val="150000"/>
              </a:lnSpc>
            </a:pPr>
            <a:r>
              <a:rPr 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9</a:t>
            </a:r>
            <a:r>
              <a:rPr lang="zh-CN" altLang="en-US" sz="2000" b="1">
                <a:solidFill>
                  <a:srgbClr val="FF9700"/>
                </a:solidFill>
                <a:latin typeface="Microsoft YaHei Bold" panose="020B0503020204020204" charset="-122"/>
                <a:ea typeface="Microsoft YaHei Bold" panose="020B0503020204020204" charset="-122"/>
                <a:cs typeface="Microsoft YaHei Bold" panose="020B0503020204020204" charset="-122"/>
              </a:rPr>
              <a:t>、退休阶段（因人而异）</a:t>
            </a:r>
            <a:r>
              <a:rPr lang="zh-CN" altLang="en-US" sz="2000">
                <a:latin typeface="Microsoft YaHei Regular" panose="020B0503020204020204" charset="-122"/>
                <a:ea typeface="Microsoft YaHei Regular" panose="020B0503020204020204" charset="-122"/>
                <a:cs typeface="Microsoft YaHei Regular" panose="020B0503020204020204" charset="-122"/>
              </a:rPr>
              <a:t>，</a:t>
            </a:r>
            <a:r>
              <a:rPr lang="zh-CN" altLang="en-US" sz="2000">
                <a:solidFill>
                  <a:schemeClr val="tx1"/>
                </a:solidFill>
                <a:uFillTx/>
                <a:latin typeface="微软雅黑" panose="020B0503020204020204" charset="-122"/>
                <a:ea typeface="Microsoft YaHei Regular" panose="020B0503020204020204" charset="-122"/>
                <a:cs typeface="Microsoft YaHei Regular" panose="020B0503020204020204" charset="-122"/>
              </a:rPr>
              <a:t>个体离开组织或职业，在失去工作或组织角色之后，面临两大问题或任务</a:t>
            </a:r>
            <a:r>
              <a:rPr lang="zh-CN" altLang="en-US" sz="2000">
                <a:solidFill>
                  <a:schemeClr val="tx1"/>
                </a:solidFill>
                <a:uFillTx/>
                <a:latin typeface="Microsoft YaHei Regular" panose="020B0503020204020204" charset="-122"/>
                <a:ea typeface="Microsoft YaHei Regular" panose="020B0503020204020204" charset="-122"/>
                <a:cs typeface="Microsoft YaHei Regular" panose="020B0503020204020204" charset="-122"/>
              </a:rPr>
              <a:t>：</a:t>
            </a:r>
            <a:endParaRPr lang="zh-CN" altLang="en-US" sz="2000">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1</a:t>
            </a:r>
            <a:r>
              <a:rPr lang="zh-CN" altLang="en-US">
                <a:latin typeface="Microsoft YaHei Regular" panose="020B0503020204020204" charset="-122"/>
                <a:ea typeface="Microsoft YaHei Regular" panose="020B0503020204020204" charset="-122"/>
                <a:cs typeface="Microsoft YaHei Regular" panose="020B0503020204020204" charset="-122"/>
              </a:rPr>
              <a:t>）保持某种认同感，适应角色、生活方式以及生活标准的急剧</a:t>
            </a:r>
            <a:r>
              <a:rPr lang="zh-CN" altLang="en-US">
                <a:latin typeface="Microsoft YaHei Regular" panose="020B0503020204020204" charset="-122"/>
                <a:ea typeface="Microsoft YaHei Regular" panose="020B0503020204020204" charset="-122"/>
                <a:cs typeface="Microsoft YaHei Regular" panose="020B0503020204020204" charset="-122"/>
              </a:rPr>
              <a:t>变化；</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just">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a:t>
            </a:r>
            <a:r>
              <a:rPr lang="en-US" altLang="zh-CN">
                <a:latin typeface="Microsoft YaHei Regular" panose="020B0503020204020204" charset="-122"/>
                <a:ea typeface="Microsoft YaHei Regular" panose="020B0503020204020204" charset="-122"/>
                <a:cs typeface="Microsoft YaHei Regular" panose="020B0503020204020204" charset="-122"/>
              </a:rPr>
              <a:t>2</a:t>
            </a:r>
            <a:r>
              <a:rPr lang="zh-CN" altLang="en-US">
                <a:latin typeface="Microsoft YaHei Regular" panose="020B0503020204020204" charset="-122"/>
                <a:ea typeface="Microsoft YaHei Regular" panose="020B0503020204020204" charset="-122"/>
                <a:cs typeface="Microsoft YaHei Regular" panose="020B0503020204020204" charset="-122"/>
              </a:rPr>
              <a:t>）保持某种自我价值观，运用自己积累的经验和智慧、各种资源角色，帮助他人在专业或技术领域成</a:t>
            </a:r>
            <a:r>
              <a:rPr lang="zh-CN" altLang="en-US">
                <a:latin typeface="Microsoft YaHei Regular" panose="020B0503020204020204" charset="-122"/>
                <a:ea typeface="Microsoft YaHei Regular" panose="020B0503020204020204" charset="-122"/>
                <a:cs typeface="Microsoft YaHei Regular" panose="020B0503020204020204" charset="-122"/>
              </a:rPr>
              <a:t>长。</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2370455" y="412115"/>
            <a:ext cx="7451090" cy="716280"/>
          </a:xfrm>
          <a:prstGeom prst="rect">
            <a:avLst/>
          </a:prstGeom>
          <a:noFill/>
        </p:spPr>
        <p:txBody>
          <a:bodyPr wrap="square" bIns="0" rtlCol="0" anchor="ctr" anchorCtr="0">
            <a:normAutofit lnSpcReduction="20000"/>
          </a:bodyPr>
          <a:p>
            <a:pPr algn="ctr"/>
            <a:r>
              <a:rPr lang="zh-CN" altLang="en-US" sz="2400" b="1" spc="300">
                <a:solidFill>
                  <a:srgbClr val="CA9280">
                    <a:lumMod val="50000"/>
                  </a:srgbClr>
                </a:solidFill>
                <a:uFillTx/>
                <a:latin typeface="Microsoft YaHei Bold" panose="020B0503020204020204" charset="-122"/>
                <a:ea typeface="Microsoft YaHei Bold" panose="020B0503020204020204" charset="-122"/>
              </a:rPr>
              <a:t>格林豪斯的职业生涯发展划分为</a:t>
            </a:r>
            <a:r>
              <a:rPr lang="en-US" altLang="zh-CN" sz="2400" b="1" spc="300">
                <a:solidFill>
                  <a:srgbClr val="CA9280">
                    <a:lumMod val="50000"/>
                  </a:srgbClr>
                </a:solidFill>
                <a:uFillTx/>
                <a:latin typeface="Microsoft YaHei Bold" panose="020B0503020204020204" charset="-122"/>
                <a:ea typeface="Microsoft YaHei Bold" panose="020B0503020204020204" charset="-122"/>
              </a:rPr>
              <a:t>5</a:t>
            </a:r>
            <a:r>
              <a:rPr lang="zh-CN" altLang="en-US" sz="2400" b="1" spc="300">
                <a:solidFill>
                  <a:srgbClr val="CA9280">
                    <a:lumMod val="50000"/>
                  </a:srgbClr>
                </a:solidFill>
                <a:uFillTx/>
                <a:latin typeface="Microsoft YaHei Bold" panose="020B0503020204020204" charset="-122"/>
                <a:ea typeface="Microsoft YaHei Bold" panose="020B0503020204020204" charset="-122"/>
              </a:rPr>
              <a:t>个阶段</a:t>
            </a:r>
            <a:endParaRPr lang="zh-CN" altLang="en-US" sz="2400" b="1" spc="300">
              <a:solidFill>
                <a:srgbClr val="CA9280">
                  <a:lumMod val="50000"/>
                </a:srgbClr>
              </a:solidFill>
              <a:uFillTx/>
              <a:latin typeface="Microsoft YaHei Bold" panose="020B0503020204020204" charset="-122"/>
              <a:ea typeface="Microsoft YaHei Bold" panose="020B0503020204020204" charset="-122"/>
            </a:endParaRPr>
          </a:p>
        </p:txBody>
      </p:sp>
      <p:sp>
        <p:nvSpPr>
          <p:cNvPr id="3" name="任意多边形 1"/>
          <p:cNvSpPr/>
          <p:nvPr>
            <p:custDataLst>
              <p:tags r:id="rId2"/>
            </p:custDataLst>
          </p:nvPr>
        </p:nvSpPr>
        <p:spPr>
          <a:xfrm rot="18900000">
            <a:off x="4951229" y="5393681"/>
            <a:ext cx="2607066" cy="1323008"/>
          </a:xfrm>
          <a:custGeom>
            <a:avLst/>
            <a:gdLst>
              <a:gd name="adj1" fmla="val 55333"/>
              <a:gd name="adj2" fmla="val 66053"/>
              <a:gd name="maxAdj2" fmla="*/ 100000 w ss"/>
              <a:gd name="a1" fmla="pin 0 adj1 100000"/>
              <a:gd name="a2" fmla="pin 0 adj2 maxAdj2"/>
              <a:gd name="dx1" fmla="*/ ss a2 100000"/>
              <a:gd name="x1" fmla="+- r 0 dx1"/>
              <a:gd name="dy1" fmla="*/ h a1 200000"/>
              <a:gd name="y1" fmla="+- vc 0 dy1"/>
              <a:gd name="y2" fmla="+- vc dy1 0"/>
              <a:gd name="dx2" fmla="*/ y1 dx1 hd2"/>
              <a:gd name="x2" fmla="+- x1 dx2 0"/>
            </a:gdLst>
            <a:ahLst/>
            <a:cxnLst>
              <a:cxn ang="3">
                <a:pos x="x1" y="t"/>
              </a:cxn>
              <a:cxn ang="cd2">
                <a:pos x="l" y="vc"/>
              </a:cxn>
              <a:cxn ang="cd4">
                <a:pos x="x1" y="b"/>
              </a:cxn>
              <a:cxn ang="0">
                <a:pos x="r" y="vc"/>
              </a:cxn>
            </a:cxnLst>
            <a:rect l="l" t="t" r="r" b="b"/>
            <a:pathLst>
              <a:path w="3677" h="1866">
                <a:moveTo>
                  <a:pt x="2608" y="0"/>
                </a:moveTo>
                <a:lnTo>
                  <a:pt x="3677" y="810"/>
                </a:lnTo>
                <a:lnTo>
                  <a:pt x="2608" y="1619"/>
                </a:lnTo>
                <a:lnTo>
                  <a:pt x="2608" y="1257"/>
                </a:lnTo>
                <a:lnTo>
                  <a:pt x="1231" y="1257"/>
                </a:lnTo>
                <a:lnTo>
                  <a:pt x="623" y="1866"/>
                </a:lnTo>
                <a:lnTo>
                  <a:pt x="0" y="1243"/>
                </a:lnTo>
                <a:lnTo>
                  <a:pt x="875" y="368"/>
                </a:lnTo>
                <a:lnTo>
                  <a:pt x="877" y="370"/>
                </a:lnTo>
                <a:lnTo>
                  <a:pt x="877" y="362"/>
                </a:lnTo>
                <a:lnTo>
                  <a:pt x="2608" y="362"/>
                </a:lnTo>
                <a:lnTo>
                  <a:pt x="260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右箭头 4"/>
          <p:cNvSpPr/>
          <p:nvPr>
            <p:custDataLst>
              <p:tags r:id="rId3"/>
            </p:custDataLst>
          </p:nvPr>
        </p:nvSpPr>
        <p:spPr>
          <a:xfrm rot="2700000" flipH="1">
            <a:off x="4268016" y="4401425"/>
            <a:ext cx="1985789" cy="1148054"/>
          </a:xfrm>
          <a:prstGeom prst="rightArrow">
            <a:avLst>
              <a:gd name="adj1" fmla="val 55333"/>
              <a:gd name="adj2" fmla="val 660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右箭头 5"/>
          <p:cNvSpPr/>
          <p:nvPr>
            <p:custDataLst>
              <p:tags r:id="rId4"/>
            </p:custDataLst>
          </p:nvPr>
        </p:nvSpPr>
        <p:spPr>
          <a:xfrm rot="18900000">
            <a:off x="5424370" y="3581569"/>
            <a:ext cx="2049640" cy="1148054"/>
          </a:xfrm>
          <a:prstGeom prst="rightArrow">
            <a:avLst>
              <a:gd name="adj1" fmla="val 55333"/>
              <a:gd name="adj2" fmla="val 66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右箭头 6"/>
          <p:cNvSpPr/>
          <p:nvPr>
            <p:custDataLst>
              <p:tags r:id="rId5"/>
            </p:custDataLst>
          </p:nvPr>
        </p:nvSpPr>
        <p:spPr>
          <a:xfrm rot="2700000" flipH="1">
            <a:off x="4314627" y="2738726"/>
            <a:ext cx="1985789" cy="1148054"/>
          </a:xfrm>
          <a:prstGeom prst="rightArrow">
            <a:avLst>
              <a:gd name="adj1" fmla="val 55333"/>
              <a:gd name="adj2" fmla="val 6605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custDataLst>
              <p:tags r:id="rId6"/>
            </p:custDataLst>
          </p:nvPr>
        </p:nvSpPr>
        <p:spPr>
          <a:xfrm rot="18900000">
            <a:off x="5489499" y="1909931"/>
            <a:ext cx="2049640" cy="1148054"/>
          </a:xfrm>
          <a:prstGeom prst="rightArrow">
            <a:avLst>
              <a:gd name="adj1" fmla="val 55333"/>
              <a:gd name="adj2" fmla="val 6605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13" descr="32313538333630393b32313538333730383bc9cfbfcecce1d0d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922496" y="2923896"/>
            <a:ext cx="361401" cy="360762"/>
          </a:xfrm>
          <a:prstGeom prst="rect">
            <a:avLst/>
          </a:prstGeom>
        </p:spPr>
      </p:pic>
      <p:pic>
        <p:nvPicPr>
          <p:cNvPr id="15" name="图片 14" descr="32313538333630393b32313538333730393bbed9cad6cce1cec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899509" y="4615328"/>
            <a:ext cx="361401" cy="360762"/>
          </a:xfrm>
          <a:prstGeom prst="rect">
            <a:avLst/>
          </a:prstGeom>
        </p:spPr>
      </p:pic>
      <p:pic>
        <p:nvPicPr>
          <p:cNvPr id="16" name="图片 15" descr="32313538333630393b32313538333731303bbdbbd7f7d2b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545607" y="2074668"/>
            <a:ext cx="361401" cy="361401"/>
          </a:xfrm>
          <a:prstGeom prst="rect">
            <a:avLst/>
          </a:prstGeom>
        </p:spPr>
      </p:pic>
      <p:pic>
        <p:nvPicPr>
          <p:cNvPr id="17" name="图片 16" descr="32313538333630393b32313538333731313bd0cbc8a4c6abbac3"/>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451106" y="3768654"/>
            <a:ext cx="361401" cy="361401"/>
          </a:xfrm>
          <a:prstGeom prst="rect">
            <a:avLst/>
          </a:prstGeom>
        </p:spPr>
      </p:pic>
      <p:pic>
        <p:nvPicPr>
          <p:cNvPr id="18" name="图片 17" descr="32313538333630393b32313538333731323bd4dacfdfbdccd3f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439613" y="5388573"/>
            <a:ext cx="361401" cy="361401"/>
          </a:xfrm>
          <a:prstGeom prst="rect">
            <a:avLst/>
          </a:prstGeom>
        </p:spPr>
      </p:pic>
      <p:sp>
        <p:nvSpPr>
          <p:cNvPr id="25" name="文本框 24"/>
          <p:cNvSpPr txBox="1"/>
          <p:nvPr>
            <p:custDataLst>
              <p:tags r:id="rId22"/>
            </p:custDataLst>
          </p:nvPr>
        </p:nvSpPr>
        <p:spPr>
          <a:xfrm>
            <a:off x="661670" y="3378835"/>
            <a:ext cx="3604260" cy="572770"/>
          </a:xfrm>
          <a:prstGeom prst="rect">
            <a:avLst/>
          </a:prstGeom>
          <a:noFill/>
        </p:spPr>
        <p:txBody>
          <a:bodyPr wrap="square" bIns="0" rtlCol="0" anchor="b" anchorCtr="0">
            <a:noAutofit/>
            <a:scene3d>
              <a:camera prst="orthographicFront"/>
              <a:lightRig rig="threePt" dir="t"/>
            </a:scene3d>
          </a:bodyPr>
          <a:p>
            <a:pPr marL="0" indent="0" algn="r">
              <a:lnSpc>
                <a:spcPct val="100000"/>
              </a:lnSpc>
              <a:spcBef>
                <a:spcPts val="0"/>
              </a:spcBef>
              <a:spcAft>
                <a:spcPts val="0"/>
              </a:spcAft>
              <a:buSzPct val="100000"/>
            </a:pPr>
            <a:r>
              <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a:t>
            </a:r>
            <a:r>
              <a:rPr lang="en-US" altLang="zh-CN"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3</a:t>
            </a:r>
            <a:r>
              <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）职业生涯初期</a:t>
            </a:r>
            <a:r>
              <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阶段</a:t>
            </a:r>
            <a:endPar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endParaRPr>
          </a:p>
          <a:p>
            <a:pPr marL="0" indent="0" algn="r">
              <a:lnSpc>
                <a:spcPct val="100000"/>
              </a:lnSpc>
              <a:spcBef>
                <a:spcPts val="0"/>
              </a:spcBef>
              <a:spcAft>
                <a:spcPts val="0"/>
              </a:spcAft>
              <a:buSzPct val="100000"/>
            </a:pPr>
            <a:r>
              <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a:t>
            </a:r>
            <a:r>
              <a:rPr 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26~40</a:t>
            </a:r>
            <a:r>
              <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rPr>
              <a:t>岁）</a:t>
            </a:r>
            <a:endParaRPr lang="zh-CN" altLang="en-US" b="1">
              <a:solidFill>
                <a:schemeClr val="accent2"/>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文本框 25"/>
          <p:cNvSpPr txBox="1"/>
          <p:nvPr>
            <p:custDataLst>
              <p:tags r:id="rId23"/>
            </p:custDataLst>
          </p:nvPr>
        </p:nvSpPr>
        <p:spPr>
          <a:xfrm>
            <a:off x="661670" y="3961765"/>
            <a:ext cx="3639185" cy="1427480"/>
          </a:xfrm>
          <a:prstGeom prst="rect">
            <a:avLst/>
          </a:prstGeom>
          <a:noFill/>
        </p:spPr>
        <p:txBody>
          <a:bodyPr wrap="square" rtlCol="0">
            <a:noAutofit/>
            <a:scene3d>
              <a:camera prst="orthographicFront"/>
              <a:lightRig rig="threePt" dir="t"/>
            </a:scene3d>
          </a:bodyPr>
          <a:p>
            <a:pPr marL="0" indent="0" algn="l" fontAlgn="auto">
              <a:lnSpc>
                <a:spcPct val="130000"/>
              </a:lnSpc>
              <a:spcBef>
                <a:spcPts val="0"/>
              </a:spcBef>
              <a:spcAft>
                <a:spcPts val="1000"/>
              </a:spcAft>
              <a:buSzPct val="100000"/>
            </a:pP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该阶段主要任务是在一个理想的组织中获得一份工作，在取得足量信息的基础上，尽量选择一种适合的、较为满意的</a:t>
            </a: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职业。</a:t>
            </a:r>
            <a:endParaRPr lang="zh-CN" altLang="en-US" sz="1600">
              <a:solidFill>
                <a:schemeClr val="tx1">
                  <a:lumMod val="75000"/>
                  <a:lumOff val="25000"/>
                </a:schemeClr>
              </a:solidFill>
              <a:effectLst/>
              <a:uFillTx/>
              <a:latin typeface="微软雅黑" panose="020B0503020204020204" charset="-122"/>
              <a:ea typeface="Microsoft YaHei Regular" panose="020B0503020204020204" charset="-122"/>
            </a:endParaRPr>
          </a:p>
        </p:txBody>
      </p:sp>
      <p:sp>
        <p:nvSpPr>
          <p:cNvPr id="27" name="文本框 26"/>
          <p:cNvSpPr txBox="1"/>
          <p:nvPr>
            <p:custDataLst>
              <p:tags r:id="rId24"/>
            </p:custDataLst>
          </p:nvPr>
        </p:nvSpPr>
        <p:spPr>
          <a:xfrm>
            <a:off x="661670" y="1626235"/>
            <a:ext cx="3639185" cy="572770"/>
          </a:xfrm>
          <a:prstGeom prst="rect">
            <a:avLst/>
          </a:prstGeom>
          <a:noFill/>
        </p:spPr>
        <p:txBody>
          <a:bodyPr wrap="square" bIns="0" rtlCol="0" anchor="b" anchorCtr="0">
            <a:noAutofit/>
            <a:scene3d>
              <a:camera prst="orthographicFront"/>
              <a:lightRig rig="threePt" dir="t"/>
            </a:scene3d>
          </a:bodyPr>
          <a:p>
            <a:pPr marL="0" indent="0" algn="r">
              <a:lnSpc>
                <a:spcPct val="100000"/>
              </a:lnSpc>
              <a:spcBef>
                <a:spcPts val="0"/>
              </a:spcBef>
              <a:spcAft>
                <a:spcPts val="0"/>
              </a:spcAft>
              <a:buSzPct val="100000"/>
            </a:pPr>
            <a:r>
              <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a:t>
            </a:r>
            <a:r>
              <a:rPr lang="en-US" altLang="zh-CN"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1</a:t>
            </a:r>
            <a:r>
              <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）职业准备阶段</a:t>
            </a:r>
            <a:endPar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endParaRPr>
          </a:p>
          <a:p>
            <a:pPr marL="0" indent="0" algn="r">
              <a:lnSpc>
                <a:spcPct val="100000"/>
              </a:lnSpc>
              <a:spcBef>
                <a:spcPts val="0"/>
              </a:spcBef>
              <a:spcAft>
                <a:spcPts val="0"/>
              </a:spcAft>
              <a:buSzPct val="100000"/>
            </a:pPr>
            <a:r>
              <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a:t>
            </a:r>
            <a:r>
              <a:rPr lang="en-US" altLang="zh-CN"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18</a:t>
            </a:r>
            <a:r>
              <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岁</a:t>
            </a:r>
            <a:r>
              <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rPr>
              <a:t>之前）</a:t>
            </a:r>
            <a:endParaRPr lang="zh-CN" altLang="en-US" b="1">
              <a:solidFill>
                <a:schemeClr val="accent4"/>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3" name="文本框 27"/>
          <p:cNvSpPr txBox="1"/>
          <p:nvPr>
            <p:custDataLst>
              <p:tags r:id="rId25"/>
            </p:custDataLst>
          </p:nvPr>
        </p:nvSpPr>
        <p:spPr>
          <a:xfrm>
            <a:off x="661670" y="2233930"/>
            <a:ext cx="3639185" cy="99568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该阶段主要任务是发展职业想象力，对职业进行评估和选择，接受必需的职业</a:t>
            </a: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教育。</a:t>
            </a:r>
            <a:endParaRPr lang="zh-CN" altLang="en-US" sz="1600">
              <a:solidFill>
                <a:schemeClr val="tx1">
                  <a:lumMod val="75000"/>
                  <a:lumOff val="25000"/>
                </a:schemeClr>
              </a:solidFill>
              <a:effectLst/>
              <a:uFillTx/>
              <a:latin typeface="微软雅黑" panose="020B0503020204020204" charset="-122"/>
              <a:ea typeface="Microsoft YaHei Regular" panose="020B0503020204020204" charset="-122"/>
            </a:endParaRPr>
          </a:p>
        </p:txBody>
      </p:sp>
      <p:cxnSp>
        <p:nvCxnSpPr>
          <p:cNvPr id="33" name="直接连接符 32"/>
          <p:cNvCxnSpPr/>
          <p:nvPr>
            <p:custDataLst>
              <p:tags r:id="rId26"/>
            </p:custDataLst>
          </p:nvPr>
        </p:nvCxnSpPr>
        <p:spPr>
          <a:xfrm>
            <a:off x="2079178" y="2207902"/>
            <a:ext cx="2221402" cy="0"/>
          </a:xfrm>
          <a:prstGeom prst="line">
            <a:avLst/>
          </a:prstGeom>
          <a:ln>
            <a:solidFill>
              <a:schemeClr val="accent4"/>
            </a:solidFill>
            <a:prstDash val="lg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custDataLst>
              <p:tags r:id="rId27"/>
            </p:custDataLst>
          </p:nvPr>
        </p:nvCxnSpPr>
        <p:spPr>
          <a:xfrm>
            <a:off x="2044698" y="3964041"/>
            <a:ext cx="2221402" cy="0"/>
          </a:xfrm>
          <a:prstGeom prst="line">
            <a:avLst/>
          </a:prstGeom>
          <a:ln>
            <a:solidFill>
              <a:schemeClr val="accent4"/>
            </a:solidFill>
            <a:prstDash val="lgDash"/>
            <a:headEnd type="oval"/>
            <a:tailEnd type="oval"/>
          </a:ln>
        </p:spPr>
        <p:style>
          <a:lnRef idx="1">
            <a:schemeClr val="accent1"/>
          </a:lnRef>
          <a:fillRef idx="0">
            <a:schemeClr val="accent1"/>
          </a:fillRef>
          <a:effectRef idx="0">
            <a:schemeClr val="accent1"/>
          </a:effectRef>
          <a:fontRef idx="minor">
            <a:schemeClr val="tx1"/>
          </a:fontRef>
        </p:style>
      </p:cxnSp>
      <p:sp>
        <p:nvSpPr>
          <p:cNvPr id="19" name="文本框 18"/>
          <p:cNvSpPr txBox="1"/>
          <p:nvPr>
            <p:custDataLst>
              <p:tags r:id="rId28"/>
            </p:custDataLst>
          </p:nvPr>
        </p:nvSpPr>
        <p:spPr>
          <a:xfrm>
            <a:off x="7743825" y="4822825"/>
            <a:ext cx="3834765" cy="572770"/>
          </a:xfrm>
          <a:prstGeom prst="rect">
            <a:avLst/>
          </a:prstGeom>
          <a:noFill/>
        </p:spPr>
        <p:txBody>
          <a:bodyPr wrap="square" bIns="0" rtlCol="0" anchor="b" anchorCtr="0">
            <a:noAutofit/>
            <a:scene3d>
              <a:camera prst="orthographicFront"/>
              <a:lightRig rig="threePt" dir="t"/>
            </a:scene3d>
          </a:bodyPr>
          <a:p>
            <a:pPr algn="l"/>
            <a:r>
              <a:rPr lang="zh-CN" altLang="en-US" b="1">
                <a:solidFill>
                  <a:schemeClr val="accent1"/>
                </a:solidFill>
                <a:effectLst/>
                <a:uFillTx/>
                <a:latin typeface="Microsoft YaHei Bold" panose="020B0503020204020204" charset="-122"/>
                <a:ea typeface="Microsoft YaHei Bold" panose="020B0503020204020204" charset="-122"/>
              </a:rPr>
              <a:t>（</a:t>
            </a:r>
            <a:r>
              <a:rPr lang="en-US" altLang="zh-CN" b="1">
                <a:solidFill>
                  <a:schemeClr val="accent1"/>
                </a:solidFill>
                <a:effectLst/>
                <a:uFillTx/>
                <a:latin typeface="Microsoft YaHei Bold" panose="020B0503020204020204" charset="-122"/>
                <a:ea typeface="Microsoft YaHei Bold" panose="020B0503020204020204" charset="-122"/>
              </a:rPr>
              <a:t>5</a:t>
            </a:r>
            <a:r>
              <a:rPr lang="zh-CN" altLang="en-US" b="1">
                <a:solidFill>
                  <a:schemeClr val="accent1"/>
                </a:solidFill>
                <a:effectLst/>
                <a:uFillTx/>
                <a:latin typeface="Microsoft YaHei Bold" panose="020B0503020204020204" charset="-122"/>
                <a:ea typeface="Microsoft YaHei Bold" panose="020B0503020204020204" charset="-122"/>
              </a:rPr>
              <a:t>）职业生涯后期阶段</a:t>
            </a:r>
            <a:endParaRPr lang="zh-CN" altLang="en-US" b="1">
              <a:solidFill>
                <a:schemeClr val="accent1"/>
              </a:solidFill>
              <a:effectLst/>
              <a:uFillTx/>
              <a:latin typeface="Microsoft YaHei Bold" panose="020B0503020204020204" charset="-122"/>
              <a:ea typeface="Microsoft YaHei Bold" panose="020B0503020204020204" charset="-122"/>
            </a:endParaRPr>
          </a:p>
          <a:p>
            <a:pPr algn="l"/>
            <a:r>
              <a:rPr lang="zh-CN" altLang="en-US" b="1">
                <a:solidFill>
                  <a:schemeClr val="accent1"/>
                </a:solidFill>
                <a:effectLst/>
                <a:uFillTx/>
                <a:latin typeface="Microsoft YaHei Bold" panose="020B0503020204020204" charset="-122"/>
                <a:ea typeface="Microsoft YaHei Bold" panose="020B0503020204020204" charset="-122"/>
              </a:rPr>
              <a:t>（</a:t>
            </a:r>
            <a:r>
              <a:rPr lang="en-US" altLang="zh-CN" b="1">
                <a:solidFill>
                  <a:schemeClr val="accent1"/>
                </a:solidFill>
                <a:effectLst/>
                <a:uFillTx/>
                <a:latin typeface="Microsoft YaHei Bold" panose="020B0503020204020204" charset="-122"/>
                <a:ea typeface="Microsoft YaHei Bold" panose="020B0503020204020204" charset="-122"/>
              </a:rPr>
              <a:t>56</a:t>
            </a:r>
            <a:r>
              <a:rPr lang="zh-CN" altLang="en-US" b="1">
                <a:solidFill>
                  <a:schemeClr val="accent1"/>
                </a:solidFill>
                <a:effectLst/>
                <a:uFillTx/>
                <a:latin typeface="Microsoft YaHei Bold" panose="020B0503020204020204" charset="-122"/>
                <a:ea typeface="Microsoft YaHei Bold" panose="020B0503020204020204" charset="-122"/>
              </a:rPr>
              <a:t>岁直至</a:t>
            </a:r>
            <a:r>
              <a:rPr lang="zh-CN" altLang="en-US" b="1">
                <a:solidFill>
                  <a:schemeClr val="accent1"/>
                </a:solidFill>
                <a:effectLst/>
                <a:uFillTx/>
                <a:latin typeface="Microsoft YaHei Bold" panose="020B0503020204020204" charset="-122"/>
                <a:ea typeface="Microsoft YaHei Bold" panose="020B0503020204020204" charset="-122"/>
              </a:rPr>
              <a:t>退休）</a:t>
            </a:r>
            <a:endParaRPr lang="zh-CN" altLang="en-US" b="1">
              <a:solidFill>
                <a:schemeClr val="accent1"/>
              </a:solidFill>
              <a:effectLst/>
              <a:uFillTx/>
              <a:latin typeface="Microsoft YaHei Bold" panose="020B0503020204020204" charset="-122"/>
              <a:ea typeface="Microsoft YaHei Bold" panose="020B0503020204020204" charset="-122"/>
            </a:endParaRPr>
          </a:p>
        </p:txBody>
      </p:sp>
      <p:sp>
        <p:nvSpPr>
          <p:cNvPr id="20" name="文本框 19"/>
          <p:cNvSpPr txBox="1"/>
          <p:nvPr>
            <p:custDataLst>
              <p:tags r:id="rId29"/>
            </p:custDataLst>
          </p:nvPr>
        </p:nvSpPr>
        <p:spPr>
          <a:xfrm>
            <a:off x="7744104" y="5432360"/>
            <a:ext cx="3638910" cy="784738"/>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该阶段的主要任务为继续保持已有的职业成就，维护尊严，准备</a:t>
            </a: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退休。</a:t>
            </a:r>
            <a:endParaRPr lang="zh-CN" altLang="en-US" sz="1600">
              <a:solidFill>
                <a:schemeClr val="tx1">
                  <a:lumMod val="75000"/>
                  <a:lumOff val="25000"/>
                </a:schemeClr>
              </a:solidFill>
              <a:effectLst/>
              <a:uFillTx/>
              <a:latin typeface="微软雅黑" panose="020B0503020204020204" charset="-122"/>
              <a:ea typeface="Microsoft YaHei Regular" panose="020B0503020204020204" charset="-122"/>
            </a:endParaRPr>
          </a:p>
        </p:txBody>
      </p:sp>
      <p:sp>
        <p:nvSpPr>
          <p:cNvPr id="22" name="文本框 20"/>
          <p:cNvSpPr txBox="1"/>
          <p:nvPr>
            <p:custDataLst>
              <p:tags r:id="rId30"/>
            </p:custDataLst>
          </p:nvPr>
        </p:nvSpPr>
        <p:spPr>
          <a:xfrm>
            <a:off x="7743825" y="3105150"/>
            <a:ext cx="3834765" cy="420370"/>
          </a:xfrm>
          <a:prstGeom prst="rect">
            <a:avLst/>
          </a:prstGeom>
          <a:noFill/>
        </p:spPr>
        <p:txBody>
          <a:bodyPr wrap="square" bIns="0" rtlCol="0" anchor="b" anchorCtr="0">
            <a:noAutofit/>
            <a:scene3d>
              <a:camera prst="orthographicFront"/>
              <a:lightRig rig="threePt" dir="t"/>
            </a:scene3d>
          </a:bodyPr>
          <a:p>
            <a:pPr marL="0" indent="0" algn="l">
              <a:lnSpc>
                <a:spcPct val="100000"/>
              </a:lnSpc>
              <a:spcBef>
                <a:spcPts val="0"/>
              </a:spcBef>
              <a:spcAft>
                <a:spcPts val="0"/>
              </a:spcAft>
              <a:buSzPct val="100000"/>
            </a:pPr>
            <a:r>
              <a:rPr lang="zh-CN" altLang="en-US"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a:t>
            </a:r>
            <a:r>
              <a:rPr lang="en-US" altLang="zh-CN"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4</a:t>
            </a:r>
            <a:r>
              <a:rPr lang="zh-CN" altLang="en-US"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）职业生涯中期</a:t>
            </a:r>
            <a:r>
              <a:rPr lang="zh-CN" altLang="en-US"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阶段（</a:t>
            </a:r>
            <a:r>
              <a:rPr lang="en-US" altLang="zh-CN"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19~25</a:t>
            </a:r>
            <a:r>
              <a:rPr lang="zh-CN" altLang="en-US"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rPr>
              <a:t>岁）</a:t>
            </a:r>
            <a:endParaRPr lang="zh-CN" altLang="en-US" b="1">
              <a:solidFill>
                <a:schemeClr val="accent3"/>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23" name="文本框 21"/>
          <p:cNvSpPr txBox="1"/>
          <p:nvPr>
            <p:custDataLst>
              <p:tags r:id="rId31"/>
            </p:custDataLst>
          </p:nvPr>
        </p:nvSpPr>
        <p:spPr>
          <a:xfrm>
            <a:off x="7743825" y="3575050"/>
            <a:ext cx="3639185" cy="997585"/>
          </a:xfrm>
          <a:prstGeom prst="rect">
            <a:avLst/>
          </a:prstGeom>
          <a:noFill/>
        </p:spPr>
        <p:txBody>
          <a:bodyPr wrap="square" rtlCol="0">
            <a:noAutofit/>
            <a:scene3d>
              <a:camera prst="orthographicFront"/>
              <a:lightRig rig="threePt" dir="t"/>
            </a:scene3d>
          </a:bodyPr>
          <a:p>
            <a:pPr marL="0" indent="0" algn="l" fontAlgn="auto">
              <a:lnSpc>
                <a:spcPct val="130000"/>
              </a:lnSpc>
              <a:spcBef>
                <a:spcPts val="0"/>
              </a:spcBef>
              <a:spcAft>
                <a:spcPts val="1000"/>
              </a:spcAft>
              <a:buSzPct val="100000"/>
            </a:pP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该阶段主要任务包括对早期职业生涯重新评估，强化或改变自己的职业理想；选定职业，努力工作，有所成</a:t>
            </a: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rPr>
              <a:t>就。</a:t>
            </a:r>
            <a:endParaRPr lang="zh-CN" altLang="en-US" sz="1600">
              <a:solidFill>
                <a:schemeClr val="tx1">
                  <a:lumMod val="75000"/>
                  <a:lumOff val="25000"/>
                </a:schemeClr>
              </a:solidFill>
              <a:effectLst/>
              <a:uFillTx/>
              <a:latin typeface="微软雅黑" panose="020B0503020204020204" charset="-122"/>
              <a:ea typeface="Microsoft YaHei Regular" panose="020B0503020204020204" charset="-122"/>
            </a:endParaRPr>
          </a:p>
        </p:txBody>
      </p:sp>
      <p:sp>
        <p:nvSpPr>
          <p:cNvPr id="24" name="文本框 22"/>
          <p:cNvSpPr txBox="1"/>
          <p:nvPr>
            <p:custDataLst>
              <p:tags r:id="rId32"/>
            </p:custDataLst>
          </p:nvPr>
        </p:nvSpPr>
        <p:spPr>
          <a:xfrm>
            <a:off x="7743825" y="1200785"/>
            <a:ext cx="3732530" cy="420370"/>
          </a:xfrm>
          <a:prstGeom prst="rect">
            <a:avLst/>
          </a:prstGeom>
          <a:noFill/>
        </p:spPr>
        <p:txBody>
          <a:bodyPr wrap="square" bIns="0" rtlCol="0" anchor="b" anchorCtr="0">
            <a:noAutofit/>
            <a:scene3d>
              <a:camera prst="orthographicFront"/>
              <a:lightRig rig="threePt" dir="t"/>
            </a:scene3d>
          </a:bodyPr>
          <a:p>
            <a:pPr algn="l"/>
            <a:r>
              <a:rPr lang="zh-CN" altLang="en-US" b="1">
                <a:solidFill>
                  <a:schemeClr val="accent6"/>
                </a:solidFill>
                <a:effectLst/>
                <a:uFillTx/>
                <a:latin typeface="Microsoft YaHei Bold" panose="020B0503020204020204" charset="-122"/>
                <a:ea typeface="Microsoft YaHei Bold" panose="020B0503020204020204" charset="-122"/>
              </a:rPr>
              <a:t>（</a:t>
            </a:r>
            <a:r>
              <a:rPr lang="en-US" altLang="zh-CN" b="1">
                <a:solidFill>
                  <a:schemeClr val="accent6"/>
                </a:solidFill>
                <a:effectLst/>
                <a:uFillTx/>
                <a:latin typeface="Microsoft YaHei Bold" panose="020B0503020204020204" charset="-122"/>
                <a:ea typeface="Microsoft YaHei Bold" panose="020B0503020204020204" charset="-122"/>
              </a:rPr>
              <a:t>2</a:t>
            </a:r>
            <a:r>
              <a:rPr lang="zh-CN" altLang="en-US" b="1">
                <a:solidFill>
                  <a:schemeClr val="accent6"/>
                </a:solidFill>
                <a:effectLst/>
                <a:uFillTx/>
                <a:latin typeface="Microsoft YaHei Bold" panose="020B0503020204020204" charset="-122"/>
                <a:ea typeface="Microsoft YaHei Bold" panose="020B0503020204020204" charset="-122"/>
              </a:rPr>
              <a:t>）进入组织</a:t>
            </a:r>
            <a:r>
              <a:rPr lang="zh-CN" altLang="en-US" b="1">
                <a:solidFill>
                  <a:schemeClr val="accent6"/>
                </a:solidFill>
                <a:effectLst/>
                <a:uFillTx/>
                <a:latin typeface="Microsoft YaHei Bold" panose="020B0503020204020204" charset="-122"/>
                <a:ea typeface="Microsoft YaHei Bold" panose="020B0503020204020204" charset="-122"/>
              </a:rPr>
              <a:t>阶段（</a:t>
            </a:r>
            <a:r>
              <a:rPr lang="en-US" altLang="zh-CN" b="1">
                <a:solidFill>
                  <a:schemeClr val="accent6"/>
                </a:solidFill>
                <a:effectLst/>
                <a:uFillTx/>
                <a:latin typeface="Microsoft YaHei Bold" panose="020B0503020204020204" charset="-122"/>
                <a:ea typeface="Microsoft YaHei Bold" panose="020B0503020204020204" charset="-122"/>
              </a:rPr>
              <a:t>19~25</a:t>
            </a:r>
            <a:r>
              <a:rPr lang="zh-CN" altLang="en-US" b="1">
                <a:solidFill>
                  <a:schemeClr val="accent6"/>
                </a:solidFill>
                <a:effectLst/>
                <a:uFillTx/>
                <a:latin typeface="Microsoft YaHei Bold" panose="020B0503020204020204" charset="-122"/>
                <a:ea typeface="Microsoft YaHei Bold" panose="020B0503020204020204" charset="-122"/>
              </a:rPr>
              <a:t>岁）</a:t>
            </a:r>
            <a:endParaRPr lang="zh-CN" altLang="en-US" b="1">
              <a:solidFill>
                <a:schemeClr val="accent6"/>
              </a:solidFill>
              <a:effectLst/>
              <a:uFillTx/>
              <a:latin typeface="Microsoft YaHei Bold" panose="020B0503020204020204" charset="-122"/>
              <a:ea typeface="Microsoft YaHei Bold" panose="020B0503020204020204" charset="-122"/>
            </a:endParaRPr>
          </a:p>
        </p:txBody>
      </p:sp>
      <p:sp>
        <p:nvSpPr>
          <p:cNvPr id="29" name="文本框 23"/>
          <p:cNvSpPr txBox="1"/>
          <p:nvPr>
            <p:custDataLst>
              <p:tags r:id="rId33"/>
            </p:custDataLst>
          </p:nvPr>
        </p:nvSpPr>
        <p:spPr>
          <a:xfrm>
            <a:off x="7744104" y="1670622"/>
            <a:ext cx="3638910" cy="784738"/>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微软雅黑" panose="020B0503020204020204" charset="-122"/>
                <a:ea typeface="Microsoft YaHei Regular" panose="020B0503020204020204" charset="-122"/>
                <a:sym typeface="+mn-ea"/>
              </a:rPr>
              <a:t>该阶段主要任务是在一个理想的组织中获得一份工作，在取得足量信息的基础上，尽量选择一种适合的、较为满意的职业。</a:t>
            </a:r>
            <a:endParaRPr lang="zh-CN" altLang="en-US" sz="1600">
              <a:solidFill>
                <a:schemeClr val="tx1">
                  <a:lumMod val="75000"/>
                  <a:lumOff val="25000"/>
                </a:schemeClr>
              </a:solidFill>
              <a:effectLst/>
              <a:uFillTx/>
              <a:latin typeface="微软雅黑" panose="020B0503020204020204" charset="-122"/>
              <a:ea typeface="Microsoft YaHei Regular" panose="020B0503020204020204" charset="-122"/>
            </a:endParaRPr>
          </a:p>
        </p:txBody>
      </p:sp>
      <p:cxnSp>
        <p:nvCxnSpPr>
          <p:cNvPr id="30" name="直接连接符 34"/>
          <p:cNvCxnSpPr/>
          <p:nvPr>
            <p:custDataLst>
              <p:tags r:id="rId34"/>
            </p:custDataLst>
          </p:nvPr>
        </p:nvCxnSpPr>
        <p:spPr>
          <a:xfrm>
            <a:off x="7834135" y="1635503"/>
            <a:ext cx="2221402" cy="0"/>
          </a:xfrm>
          <a:prstGeom prst="line">
            <a:avLst/>
          </a:prstGeom>
          <a:ln>
            <a:solidFill>
              <a:schemeClr val="accent6"/>
            </a:solidFill>
            <a:prstDash val="lg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35"/>
            </p:custDataLst>
          </p:nvPr>
        </p:nvCxnSpPr>
        <p:spPr>
          <a:xfrm>
            <a:off x="7834135" y="3542554"/>
            <a:ext cx="2221402" cy="0"/>
          </a:xfrm>
          <a:prstGeom prst="line">
            <a:avLst/>
          </a:prstGeom>
          <a:ln>
            <a:solidFill>
              <a:schemeClr val="accent3"/>
            </a:solidFill>
            <a:prstDash val="lg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custDataLst>
              <p:tags r:id="rId36"/>
            </p:custDataLst>
          </p:nvPr>
        </p:nvCxnSpPr>
        <p:spPr>
          <a:xfrm>
            <a:off x="7834135" y="5401711"/>
            <a:ext cx="2221402" cy="0"/>
          </a:xfrm>
          <a:prstGeom prst="line">
            <a:avLst/>
          </a:prstGeom>
          <a:ln>
            <a:solidFill>
              <a:schemeClr val="accent1"/>
            </a:solidFill>
            <a:prstDash val="lgDash"/>
            <a:headEnd type="oval"/>
            <a:tailEnd type="oval"/>
          </a:ln>
        </p:spPr>
        <p:style>
          <a:lnRef idx="1">
            <a:schemeClr val="accent1"/>
          </a:lnRef>
          <a:fillRef idx="0">
            <a:schemeClr val="accent1"/>
          </a:fillRef>
          <a:effectRef idx="0">
            <a:schemeClr val="accent1"/>
          </a:effectRef>
          <a:fontRef idx="minor">
            <a:schemeClr val="tx1"/>
          </a:fontRef>
        </p:style>
      </p:cxn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职业生涯规划的方法</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8953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一、职业生涯规划的方法</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972820" y="1765935"/>
            <a:ext cx="9425940" cy="368300"/>
          </a:xfrm>
          <a:prstGeom prst="rect">
            <a:avLst/>
          </a:prstGeom>
          <a:noFill/>
        </p:spPr>
        <p:txBody>
          <a:bodyPr wrap="square" rtlCol="0">
            <a:spAutoFit/>
          </a:bodyPr>
          <a:p>
            <a:r>
              <a:rPr lang="zh-CN" altLang="en-US">
                <a:solidFill>
                  <a:srgbClr val="7030A0"/>
                </a:solidFill>
                <a:latin typeface="微软雅黑" panose="020B0503020204020204" charset="-122"/>
                <a:ea typeface="微软雅黑" panose="020B0503020204020204" charset="-122"/>
              </a:rPr>
              <a:t>大学生们在进行职业生涯规划的时候，需采用一些便捷的方法，常用方法有以下几种。</a:t>
            </a:r>
            <a:endParaRPr lang="zh-CN" altLang="en-US">
              <a:solidFill>
                <a:srgbClr val="7030A0"/>
              </a:solidFill>
              <a:latin typeface="微软雅黑" panose="020B0503020204020204" charset="-122"/>
              <a:ea typeface="微软雅黑" panose="020B0503020204020204" charset="-122"/>
            </a:endParaRPr>
          </a:p>
        </p:txBody>
      </p:sp>
      <p:sp>
        <p:nvSpPr>
          <p:cNvPr id="57" name="任意多边形 56"/>
          <p:cNvSpPr/>
          <p:nvPr>
            <p:custDataLst>
              <p:tags r:id="rId19"/>
            </p:custDataLst>
          </p:nvPr>
        </p:nvSpPr>
        <p:spPr>
          <a:xfrm>
            <a:off x="1662173" y="2742529"/>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0" name="任意多边形 69"/>
          <p:cNvSpPr/>
          <p:nvPr>
            <p:custDataLst>
              <p:tags r:id="rId20"/>
            </p:custDataLst>
          </p:nvPr>
        </p:nvSpPr>
        <p:spPr>
          <a:xfrm>
            <a:off x="4031763" y="2742528"/>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9" name="任意多边形 78"/>
          <p:cNvSpPr/>
          <p:nvPr>
            <p:custDataLst>
              <p:tags r:id="rId21"/>
            </p:custDataLst>
          </p:nvPr>
        </p:nvSpPr>
        <p:spPr>
          <a:xfrm>
            <a:off x="6387196" y="2799158"/>
            <a:ext cx="984775"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2" name="任意多边形 81"/>
          <p:cNvSpPr/>
          <p:nvPr>
            <p:custDataLst>
              <p:tags r:id="rId22"/>
            </p:custDataLst>
          </p:nvPr>
        </p:nvSpPr>
        <p:spPr>
          <a:xfrm>
            <a:off x="8770944" y="2742528"/>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6" name="任意多边形 85"/>
          <p:cNvSpPr/>
          <p:nvPr>
            <p:custDataLst>
              <p:tags r:id="rId23"/>
            </p:custDataLst>
          </p:nvPr>
        </p:nvSpPr>
        <p:spPr>
          <a:xfrm>
            <a:off x="1662173" y="5070191"/>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0" name="任意多边形 89"/>
          <p:cNvSpPr/>
          <p:nvPr>
            <p:custDataLst>
              <p:tags r:id="rId24"/>
            </p:custDataLst>
          </p:nvPr>
        </p:nvSpPr>
        <p:spPr>
          <a:xfrm>
            <a:off x="4031764" y="5070191"/>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4" name="任意多边形 93"/>
          <p:cNvSpPr/>
          <p:nvPr>
            <p:custDataLst>
              <p:tags r:id="rId25"/>
            </p:custDataLst>
          </p:nvPr>
        </p:nvSpPr>
        <p:spPr>
          <a:xfrm>
            <a:off x="6401354" y="5070191"/>
            <a:ext cx="963538" cy="573374"/>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98" name="组合 97"/>
          <p:cNvGrpSpPr/>
          <p:nvPr/>
        </p:nvGrpSpPr>
        <p:grpSpPr>
          <a:xfrm>
            <a:off x="1198880" y="2454161"/>
            <a:ext cx="9134023" cy="4098006"/>
            <a:chOff x="1888" y="3865"/>
            <a:chExt cx="14384" cy="6454"/>
          </a:xfrm>
        </p:grpSpPr>
        <p:sp>
          <p:nvSpPr>
            <p:cNvPr id="58" name="任意多边形 57"/>
            <p:cNvSpPr/>
            <p:nvPr>
              <p:custDataLst>
                <p:tags r:id="rId26"/>
              </p:custDataLst>
            </p:nvPr>
          </p:nvSpPr>
          <p:spPr>
            <a:xfrm>
              <a:off x="2611" y="4409"/>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标题 1"/>
            <p:cNvSpPr txBox="1"/>
            <p:nvPr>
              <p:custDataLst>
                <p:tags r:id="rId27"/>
              </p:custDataLst>
            </p:nvPr>
          </p:nvSpPr>
          <p:spPr>
            <a:xfrm>
              <a:off x="2842" y="386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标题 1"/>
            <p:cNvSpPr txBox="1"/>
            <p:nvPr>
              <p:custDataLst>
                <p:tags r:id="rId28"/>
              </p:custDataLst>
            </p:nvPr>
          </p:nvSpPr>
          <p:spPr>
            <a:xfrm>
              <a:off x="1920" y="5506"/>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（一）自然发生法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71" name="任意多边形 70"/>
            <p:cNvSpPr/>
            <p:nvPr>
              <p:custDataLst>
                <p:tags r:id="rId29"/>
              </p:custDataLst>
            </p:nvPr>
          </p:nvSpPr>
          <p:spPr>
            <a:xfrm>
              <a:off x="6343" y="4409"/>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标题 1"/>
            <p:cNvSpPr txBox="1"/>
            <p:nvPr>
              <p:custDataLst>
                <p:tags r:id="rId30"/>
              </p:custDataLst>
            </p:nvPr>
          </p:nvSpPr>
          <p:spPr>
            <a:xfrm>
              <a:off x="6573" y="386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6" name="标题 1"/>
            <p:cNvSpPr txBox="1"/>
            <p:nvPr>
              <p:custDataLst>
                <p:tags r:id="rId31"/>
              </p:custDataLst>
            </p:nvPr>
          </p:nvSpPr>
          <p:spPr>
            <a:xfrm>
              <a:off x="5651" y="5506"/>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（二）目前趋势法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78" name="任意多边形 77"/>
            <p:cNvSpPr/>
            <p:nvPr>
              <p:custDataLst>
                <p:tags r:id="rId32"/>
              </p:custDataLst>
            </p:nvPr>
          </p:nvSpPr>
          <p:spPr>
            <a:xfrm>
              <a:off x="10097" y="4320"/>
              <a:ext cx="1517"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标题 1"/>
            <p:cNvSpPr txBox="1"/>
            <p:nvPr>
              <p:custDataLst>
                <p:tags r:id="rId33"/>
              </p:custDataLst>
            </p:nvPr>
          </p:nvSpPr>
          <p:spPr>
            <a:xfrm>
              <a:off x="10305" y="386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标题 1"/>
            <p:cNvSpPr txBox="1"/>
            <p:nvPr>
              <p:custDataLst>
                <p:tags r:id="rId34"/>
              </p:custDataLst>
            </p:nvPr>
          </p:nvSpPr>
          <p:spPr>
            <a:xfrm>
              <a:off x="9383" y="5506"/>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（三）最少努力法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83" name="任意多边形 82"/>
            <p:cNvSpPr/>
            <p:nvPr>
              <p:custDataLst>
                <p:tags r:id="rId35"/>
              </p:custDataLst>
            </p:nvPr>
          </p:nvSpPr>
          <p:spPr>
            <a:xfrm>
              <a:off x="13806" y="4424"/>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4" name="标题 1"/>
            <p:cNvSpPr txBox="1"/>
            <p:nvPr>
              <p:custDataLst>
                <p:tags r:id="rId36"/>
              </p:custDataLst>
            </p:nvPr>
          </p:nvSpPr>
          <p:spPr>
            <a:xfrm>
              <a:off x="14037" y="386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5" name="标题 1"/>
            <p:cNvSpPr txBox="1"/>
            <p:nvPr>
              <p:custDataLst>
                <p:tags r:id="rId37"/>
              </p:custDataLst>
            </p:nvPr>
          </p:nvSpPr>
          <p:spPr>
            <a:xfrm>
              <a:off x="13115" y="5521"/>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（四）拜金主义法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87" name="任意多边形 86"/>
            <p:cNvSpPr/>
            <p:nvPr>
              <p:custDataLst>
                <p:tags r:id="rId38"/>
              </p:custDataLst>
            </p:nvPr>
          </p:nvSpPr>
          <p:spPr>
            <a:xfrm>
              <a:off x="2595" y="8090"/>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8" name="标题 1"/>
            <p:cNvSpPr txBox="1"/>
            <p:nvPr>
              <p:custDataLst>
                <p:tags r:id="rId39"/>
              </p:custDataLst>
            </p:nvPr>
          </p:nvSpPr>
          <p:spPr>
            <a:xfrm>
              <a:off x="2826" y="754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9" name="标题 1"/>
            <p:cNvSpPr txBox="1"/>
            <p:nvPr>
              <p:custDataLst>
                <p:tags r:id="rId40"/>
              </p:custDataLst>
            </p:nvPr>
          </p:nvSpPr>
          <p:spPr>
            <a:xfrm>
              <a:off x="1888" y="9187"/>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（五）刻板印象法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91" name="任意多边形 90"/>
            <p:cNvSpPr/>
            <p:nvPr>
              <p:custDataLst>
                <p:tags r:id="rId41"/>
              </p:custDataLst>
            </p:nvPr>
          </p:nvSpPr>
          <p:spPr>
            <a:xfrm>
              <a:off x="6327" y="8090"/>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2" name="标题 1"/>
            <p:cNvSpPr txBox="1"/>
            <p:nvPr>
              <p:custDataLst>
                <p:tags r:id="rId42"/>
              </p:custDataLst>
            </p:nvPr>
          </p:nvSpPr>
          <p:spPr>
            <a:xfrm>
              <a:off x="6557" y="754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3" name="标题 1"/>
            <p:cNvSpPr txBox="1"/>
            <p:nvPr>
              <p:custDataLst>
                <p:tags r:id="rId43"/>
              </p:custDataLst>
            </p:nvPr>
          </p:nvSpPr>
          <p:spPr>
            <a:xfrm>
              <a:off x="5619" y="9187"/>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（六）橱窗游走法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sp>
          <p:nvSpPr>
            <p:cNvPr id="95" name="任意多边形 94"/>
            <p:cNvSpPr/>
            <p:nvPr>
              <p:custDataLst>
                <p:tags r:id="rId44"/>
              </p:custDataLst>
            </p:nvPr>
          </p:nvSpPr>
          <p:spPr>
            <a:xfrm>
              <a:off x="10059" y="8090"/>
              <a:ext cx="1551" cy="903"/>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6" name="标题 1"/>
            <p:cNvSpPr txBox="1"/>
            <p:nvPr>
              <p:custDataLst>
                <p:tags r:id="rId45"/>
              </p:custDataLst>
            </p:nvPr>
          </p:nvSpPr>
          <p:spPr>
            <a:xfrm>
              <a:off x="10305" y="7545"/>
              <a:ext cx="1092" cy="1077"/>
            </a:xfrm>
            <a:prstGeom prst="rect">
              <a:avLst/>
            </a:prstGeom>
            <a:noFill/>
          </p:spPr>
          <p:txBody>
            <a:bodyPr wrap="square" rtlCol="0">
              <a:normAutofit lnSpcReduction="2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标题 1"/>
            <p:cNvSpPr txBox="1"/>
            <p:nvPr>
              <p:custDataLst>
                <p:tags r:id="rId46"/>
              </p:custDataLst>
            </p:nvPr>
          </p:nvSpPr>
          <p:spPr>
            <a:xfrm>
              <a:off x="9351" y="9187"/>
              <a:ext cx="3158" cy="1131"/>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600" b="1" spc="150" dirty="0">
                  <a:latin typeface="Arial" panose="020B0604020202020204" pitchFamily="34" charset="0"/>
                  <a:ea typeface="微软雅黑" panose="020B0503020204020204" charset="-122"/>
                  <a:sym typeface="Arial" panose="020B0604020202020204" pitchFamily="34" charset="0"/>
                </a:rPr>
                <a:t>（七）假借他人法</a:t>
              </a:r>
              <a:endParaRPr lang="zh-CN" altLang="en-US" sz="1600" b="1" spc="150" dirty="0">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072005"/>
            <a:ext cx="3121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（一）自我分析</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524952"/>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自我分析是制定职业生涯规划的第一步，即对自己的现状作全面的评估。自我分析的重点在于评价自己的个性、职业倾向、专业特长、人际交往能力和业务能力等。</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17157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417570"/>
            <a:ext cx="3121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（二）职业机会的评估</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3870485"/>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职业机会的评估是指评价客观环境因素，如社会环境、国家政策，行业的发展以及就业市场对自己职业生涯发展的影响过程。</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761602"/>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4982845"/>
            <a:ext cx="312102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（三）确定职业生涯目标</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469697"/>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职业生涯目标的设定，是职业生涯规划的核心。按照时间顺序，职业生涯目标可以分为短期目标、中期目标和长期目标。</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二、职业生涯规划的步骤</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Shape 71"/>
          <p:cNvSpPr/>
          <p:nvPr/>
        </p:nvSpPr>
        <p:spPr>
          <a:xfrm rot="20893494">
            <a:off x="673195" y="1772602"/>
            <a:ext cx="4608266" cy="427357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思源黑体 CN Bold" panose="020B0800000000000000" pitchFamily="34" charset="-122"/>
              <a:ea typeface="思源黑体 CN Bold" panose="020B0800000000000000" pitchFamily="34" charset="-122"/>
            </a:endParaRPr>
          </a:p>
        </p:txBody>
      </p:sp>
      <p:cxnSp>
        <p:nvCxnSpPr>
          <p:cNvPr id="75" name="直接连接符 74"/>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80" name="PA-AutoShape 14"/>
          <p:cNvSpPr>
            <a:spLocks noChangeArrowheads="1"/>
          </p:cNvSpPr>
          <p:nvPr>
            <p:custDataLst>
              <p:tags r:id="rId1"/>
            </p:custDataLst>
          </p:nvPr>
        </p:nvSpPr>
        <p:spPr bwMode="auto">
          <a:xfrm>
            <a:off x="6583045" y="1763395"/>
            <a:ext cx="3100070"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（四）职业生涯路线的选择</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2"/>
            </p:custDataLst>
          </p:nvPr>
        </p:nvSpPr>
        <p:spPr>
          <a:xfrm>
            <a:off x="6573520" y="2482850"/>
            <a:ext cx="4693285" cy="3930650"/>
          </a:xfrm>
          <a:prstGeom prst="rect">
            <a:avLst/>
          </a:prstGeom>
          <a:noFill/>
        </p:spPr>
        <p:txBody>
          <a:bodyPr wrap="square">
            <a:spAutoFit/>
          </a:bodyPr>
          <a:lstStyle/>
          <a:p>
            <a:pPr algn="just" defTabSz="914400">
              <a:lnSpc>
                <a:spcPct val="13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所谓职业生涯路线是指一个人职业生涯发展的轨迹。由于个体的发展路线不同，对其要求也不尽相同。在现实生活中，即便是选择同一职业，也存在不同岗位，我们必须选择一个自己喜欢的、适合的、能行得通的、可以成功的职业生涯路线。</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3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通常职业生涯路线的选择须考虑以下四个问题：我想往哪一路线发展？我适合往哪一路线发展？我可以往哪一路线发展？哪条路线可以取得发展？第一问是指个体的打算，第二问回答自己能力所适合的职业生涯路线，第三问是经过对职业机会的分析以后找到的可以发展的路线，而第四问是要回答走哪条路线能够成功。</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86"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grpSp>
        <p:nvGrpSpPr>
          <p:cNvPr id="87" name="组合 86"/>
          <p:cNvGrpSpPr/>
          <p:nvPr/>
        </p:nvGrpSpPr>
        <p:grpSpPr>
          <a:xfrm>
            <a:off x="-1019099" y="4097128"/>
            <a:ext cx="4752822" cy="3704938"/>
            <a:chOff x="6896302" y="4620720"/>
            <a:chExt cx="4752822" cy="3704938"/>
          </a:xfrm>
        </p:grpSpPr>
        <p:grpSp>
          <p:nvGrpSpPr>
            <p:cNvPr id="88"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8"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9"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6"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7"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12" name="图片占位符 11" descr="图片包含 电脑&#10;&#10;描述已自动生成"/>
          <p:cNvPicPr>
            <a:picLocks noGrp="1" noChangeAspect="1"/>
          </p:cNvPicPr>
          <p:nvPr>
            <p:ph type="pic" sz="quarter" idx="11"/>
          </p:nvPr>
        </p:nvPicPr>
        <p:blipFill rotWithShape="1">
          <a:blip r:embed="rId4" cstate="screen"/>
          <a:srcRect/>
          <a:stretch>
            <a:fillRect/>
          </a:stretch>
        </p:blipFill>
        <p:spPr/>
      </p:pic>
      <p:pic>
        <p:nvPicPr>
          <p:cNvPr id="14" name="图片占位符 13" descr="图片包含 室内, 桌子, 人, 男人&#10;&#10;描述已自动生成"/>
          <p:cNvPicPr>
            <a:picLocks noGrp="1" noChangeAspect="1"/>
          </p:cNvPicPr>
          <p:nvPr>
            <p:ph type="pic" sz="quarter" idx="12"/>
          </p:nvPr>
        </p:nvPicPr>
        <p:blipFill rotWithShape="1">
          <a:blip r:embed="rId5" cstate="screen"/>
          <a:srcRect/>
          <a:stretch>
            <a:fillRect/>
          </a:stretch>
        </p:blipFill>
        <p:spPr/>
      </p:pic>
      <p:pic>
        <p:nvPicPr>
          <p:cNvPr id="16" name="图片占位符 15" descr="男人和女人在切桌子上的电脑&#10;&#10;低可信度描述已自动生成"/>
          <p:cNvPicPr>
            <a:picLocks noGrp="1" noChangeAspect="1"/>
          </p:cNvPicPr>
          <p:nvPr>
            <p:ph type="pic" sz="quarter" idx="13"/>
          </p:nvPr>
        </p:nvPicPr>
        <p:blipFill rotWithShape="1">
          <a:blip r:embed="rId6" cstate="screen"/>
          <a:srcRect/>
          <a:stretch>
            <a:fillRect/>
          </a:stretch>
        </p:blipFill>
        <p:spPr/>
      </p:pic>
      <p:sp>
        <p:nvSpPr>
          <p:cNvPr id="2" name="- About"/>
          <p:cNvSpPr txBox="1"/>
          <p:nvPr/>
        </p:nvSpPr>
        <p:spPr>
          <a:xfrm>
            <a:off x="816610" y="66675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二、职业生涯规划的步骤</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ppt_x"/>
                                          </p:val>
                                        </p:tav>
                                        <p:tav tm="100000">
                                          <p:val>
                                            <p:strVal val="#ppt_x"/>
                                          </p:val>
                                        </p:tav>
                                      </p:tavLst>
                                    </p:anim>
                                    <p:anim calcmode="lin" valueType="num">
                                      <p:cBhvr additive="base">
                                        <p:cTn id="28" dur="500" fill="hold"/>
                                        <p:tgtEl>
                                          <p:spTgt spid="8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80" grpId="0" bldLvl="0" animBg="1"/>
      <p:bldP spid="81" grpId="0"/>
      <p:bldP spid="86"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二、职业生涯规划的步骤</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（五）制定实现职业生涯目标的策略</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230695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具体的策略与行动是实现职业生涯目标的保障。这里所说的行动，是指落实目标的具体措施，主要包括工作、训练、教育、轮岗等措施。例如，作为一个企业家，为了保障企业的正常运营，必须学会制度的建立和激励的运用。这些策略和行动必须非常具体。再如建立企业制度，由谁来建，建多长时间，如何评估等都要非常具体，以便于定时检查。</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255" y="2555993"/>
            <a:ext cx="828417" cy="878336"/>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ONE</a:t>
            </a:r>
            <a:endParaRPr lang="en-US" altLang="zh-CN" dirty="0">
              <a:latin typeface="思源黑体 CN Bold" panose="020B0800000000000000" pitchFamily="34" charset="-122"/>
              <a:ea typeface="思源黑体 CN Bold" panose="020B0800000000000000" pitchFamily="34" charset="-122"/>
            </a:endParaRPr>
          </a:p>
        </p:txBody>
      </p:sp>
      <p:sp>
        <p:nvSpPr>
          <p:cNvPr id="114" name="PA-文本框 12"/>
          <p:cNvSpPr txBox="1"/>
          <p:nvPr>
            <p:custDataLst>
              <p:tags r:id="rId3"/>
            </p:custDataLst>
          </p:nvPr>
        </p:nvSpPr>
        <p:spPr>
          <a:xfrm>
            <a:off x="2127137" y="2507865"/>
            <a:ext cx="4264283" cy="127127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随着个体人格的发展与对职业生涯的领悟和认知，以及外部环境条件的变化，职业生涯规划也需要作相应的修改与调试。这种修改与调试的过程，就是职业生涯规划日趋成熟的过程。</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7" name="PA-文本框 12"/>
          <p:cNvSpPr txBox="1"/>
          <p:nvPr>
            <p:custDataLst>
              <p:tags r:id="rId4"/>
            </p:custDataLst>
          </p:nvPr>
        </p:nvSpPr>
        <p:spPr>
          <a:xfrm>
            <a:off x="2127137" y="4510159"/>
            <a:ext cx="4264283" cy="186118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通过反馈与修正，纠正最终职业目标与分阶段职业目标的偏差，保证职业生涯规划的行之有效。同时，通过评估与修正还可以极大地增强个人实现职业目标的信心。修订职业生涯规划的内容主要包括重新选择职业、重新选择生涯路线、修正生涯目标、变更实施策略计划等。</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三、职业生涯规划的调试与管理</a:t>
            </a:r>
            <a:endParaRPr lang="en-US" altLang="zh-CN" sz="2800" dirty="0">
              <a:solidFill>
                <a:schemeClr val="tx1"/>
              </a:solidFill>
              <a:latin typeface="微软雅黑" panose="020B0503020204020204" charset="-122"/>
              <a:ea typeface="微软雅黑" panose="020B0503020204020204" charset="-122"/>
            </a:endParaRPr>
          </a:p>
        </p:txBody>
      </p:sp>
      <p:sp>
        <p:nvSpPr>
          <p:cNvPr id="3" name="PA-AutoShape 14"/>
          <p:cNvSpPr>
            <a:spLocks noChangeArrowheads="1"/>
          </p:cNvSpPr>
          <p:nvPr>
            <p:custDataLst>
              <p:tags r:id="rId6"/>
            </p:custDataLst>
          </p:nvPr>
        </p:nvSpPr>
        <p:spPr bwMode="auto">
          <a:xfrm>
            <a:off x="1141255" y="4431392"/>
            <a:ext cx="828417" cy="878336"/>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rgbClr val="28B7EF"/>
                </a:solidFill>
                <a:latin typeface="思源黑体 CN Bold" panose="020B0800000000000000" pitchFamily="34" charset="-122"/>
                <a:ea typeface="思源黑体 CN Bold" panose="020B0800000000000000" pitchFamily="34" charset="-122"/>
              </a:rPr>
              <a:t>TWO</a:t>
            </a:r>
            <a:endParaRPr lang="en-US" altLang="zh-CN" dirty="0">
              <a:solidFill>
                <a:srgbClr val="28B7EF"/>
              </a:solidFill>
              <a:latin typeface="思源黑体 CN Bold" panose="020B0800000000000000" pitchFamily="34" charset="-122"/>
              <a:ea typeface="思源黑体 CN Bold" panose="020B0800000000000000" pitchFamily="34" charset="-122"/>
            </a:endParaRPr>
          </a:p>
        </p:txBody>
      </p:sp>
      <p:sp>
        <p:nvSpPr>
          <p:cNvPr id="5" name="PA-AutoShape 14"/>
          <p:cNvSpPr>
            <a:spLocks noChangeArrowheads="1"/>
          </p:cNvSpPr>
          <p:nvPr>
            <p:custDataLst>
              <p:tags r:id="rId7"/>
            </p:custDataLst>
          </p:nvPr>
        </p:nvSpPr>
        <p:spPr bwMode="auto">
          <a:xfrm>
            <a:off x="1141255" y="4431392"/>
            <a:ext cx="828000" cy="8784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思源黑体 CN Bold" panose="020B0800000000000000" pitchFamily="34" charset="-122"/>
                <a:ea typeface="思源黑体 CN Bold" panose="020B0800000000000000" pitchFamily="34" charset="-122"/>
              </a:rPr>
              <a:t>TWO</a:t>
            </a:r>
            <a:endParaRPr lang="en-US" altLang="zh-CN"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7" grpId="0"/>
      <p:bldP spid="2" grpId="0"/>
      <p:bldP spid="3"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4" name="肘形连接符 13"/>
          <p:cNvCxnSpPr/>
          <p:nvPr>
            <p:custDataLst>
              <p:tags r:id="rId1"/>
            </p:custDataLst>
          </p:nvPr>
        </p:nvCxnSpPr>
        <p:spPr>
          <a:xfrm>
            <a:off x="4641850" y="3441700"/>
            <a:ext cx="913765" cy="2238375"/>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13" name="肘形连接符 12"/>
          <p:cNvCxnSpPr/>
          <p:nvPr>
            <p:custDataLst>
              <p:tags r:id="rId2"/>
            </p:custDataLst>
          </p:nvPr>
        </p:nvCxnSpPr>
        <p:spPr>
          <a:xfrm flipV="1">
            <a:off x="4641850" y="2693035"/>
            <a:ext cx="913765" cy="74866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p:nvPr>
            <p:custDataLst>
              <p:tags r:id="rId3"/>
            </p:custDataLst>
          </p:nvPr>
        </p:nvCxnSpPr>
        <p:spPr>
          <a:xfrm>
            <a:off x="4641850" y="3441700"/>
            <a:ext cx="913765" cy="74485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4"/>
            </p:custDataLst>
          </p:nvPr>
        </p:nvCxnSpPr>
        <p:spPr>
          <a:xfrm rot="10800000" flipV="1">
            <a:off x="4641850" y="1199515"/>
            <a:ext cx="913765" cy="224218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3" name="圆角矩形 2"/>
          <p:cNvSpPr/>
          <p:nvPr>
            <p:custDataLst>
              <p:tags r:id="rId5"/>
            </p:custDataLst>
          </p:nvPr>
        </p:nvSpPr>
        <p:spPr>
          <a:xfrm>
            <a:off x="5555615" y="788670"/>
            <a:ext cx="5220000" cy="8216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6"/>
            </p:custDataLst>
          </p:nvPr>
        </p:nvSpPr>
        <p:spPr>
          <a:xfrm>
            <a:off x="5899785" y="736600"/>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7"/>
            </p:custDataLst>
          </p:nvPr>
        </p:nvSpPr>
        <p:spPr>
          <a:xfrm>
            <a:off x="7082155" y="1049020"/>
            <a:ext cx="3600000" cy="358140"/>
          </a:xfrm>
          <a:prstGeom prst="rect">
            <a:avLst/>
          </a:prstGeom>
          <a:noFill/>
        </p:spPr>
        <p:txBody>
          <a:bodyPr wrap="square" bIns="0" rtlCol="0" anchor="ctr" anchorCtr="0"/>
          <a:p>
            <a:pPr algn="l"/>
            <a:r>
              <a:rPr lang="zh-CN" altLang="en-US" sz="2000">
                <a:solidFill>
                  <a:srgbClr val="6096E6">
                    <a:lumMod val="50000"/>
                  </a:srgbClr>
                </a:solidFill>
                <a:uFillTx/>
                <a:latin typeface="微软雅黑" panose="020B0503020204020204" charset="-122"/>
                <a:ea typeface="Microsoft YaHei Regular" panose="020B0503020204020204" charset="-122"/>
              </a:rPr>
              <a:t>协助学生自我评估及自我了</a:t>
            </a:r>
            <a:r>
              <a:rPr lang="zh-CN" altLang="en-US" sz="2000">
                <a:solidFill>
                  <a:srgbClr val="6096E6">
                    <a:lumMod val="50000"/>
                  </a:srgbClr>
                </a:solidFill>
                <a:uFillTx/>
                <a:latin typeface="微软雅黑" panose="020B0503020204020204" charset="-122"/>
                <a:ea typeface="Microsoft YaHei Regular" panose="020B0503020204020204" charset="-122"/>
              </a:rPr>
              <a:t>解</a:t>
            </a:r>
            <a:endParaRPr lang="zh-CN" altLang="en-US" sz="2000">
              <a:solidFill>
                <a:srgbClr val="6096E6">
                  <a:lumMod val="50000"/>
                </a:srgbClr>
              </a:solidFill>
              <a:uFillTx/>
              <a:latin typeface="微软雅黑" panose="020B0503020204020204" charset="-122"/>
              <a:ea typeface="Microsoft YaHei Regular" panose="020B0503020204020204" charset="-122"/>
            </a:endParaRPr>
          </a:p>
        </p:txBody>
      </p:sp>
      <p:pic>
        <p:nvPicPr>
          <p:cNvPr id="39" name="图片 38" descr="343435383038363b343532323337393bc9cfcad0cdcbb3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124575" y="950595"/>
            <a:ext cx="477520" cy="477520"/>
          </a:xfrm>
          <a:prstGeom prst="rect">
            <a:avLst/>
          </a:prstGeom>
          <a:effectLst>
            <a:outerShdw blurRad="38100" dist="38100" dir="5400000" algn="ctr" rotWithShape="0">
              <a:srgbClr val="6096E6">
                <a:lumMod val="50000"/>
                <a:alpha val="60000"/>
              </a:srgbClr>
            </a:outerShdw>
          </a:effectLst>
        </p:spPr>
      </p:pic>
      <p:sp>
        <p:nvSpPr>
          <p:cNvPr id="4" name="圆角矩形 3"/>
          <p:cNvSpPr/>
          <p:nvPr>
            <p:custDataLst>
              <p:tags r:id="rId11"/>
            </p:custDataLst>
          </p:nvPr>
        </p:nvSpPr>
        <p:spPr>
          <a:xfrm>
            <a:off x="5555615" y="2282190"/>
            <a:ext cx="5220000" cy="82169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12"/>
            </p:custDataLst>
          </p:nvPr>
        </p:nvSpPr>
        <p:spPr>
          <a:xfrm>
            <a:off x="5899785" y="2231390"/>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3"/>
            </p:custDataLst>
          </p:nvPr>
        </p:nvSpPr>
        <p:spPr>
          <a:xfrm>
            <a:off x="7082155" y="2522855"/>
            <a:ext cx="3600000" cy="358140"/>
          </a:xfrm>
          <a:prstGeom prst="rect">
            <a:avLst/>
          </a:prstGeom>
          <a:noFill/>
        </p:spPr>
        <p:txBody>
          <a:bodyPr wrap="square" bIns="0" rtlCol="0" anchor="ctr" anchorCtr="0"/>
          <a:p>
            <a:pPr algn="l"/>
            <a:r>
              <a:rPr lang="zh-CN" altLang="en-US" sz="2000">
                <a:solidFill>
                  <a:srgbClr val="58B6E5">
                    <a:lumMod val="50000"/>
                  </a:srgbClr>
                </a:solidFill>
                <a:uFillTx/>
                <a:latin typeface="微软雅黑" panose="020B0503020204020204" charset="-122"/>
                <a:ea typeface="Microsoft YaHei Regular" panose="020B0503020204020204" charset="-122"/>
              </a:rPr>
              <a:t>协助学生了解工作</a:t>
            </a:r>
            <a:r>
              <a:rPr lang="zh-CN" altLang="en-US" sz="2000">
                <a:solidFill>
                  <a:srgbClr val="58B6E5">
                    <a:lumMod val="50000"/>
                  </a:srgbClr>
                </a:solidFill>
                <a:uFillTx/>
                <a:latin typeface="微软雅黑" panose="020B0503020204020204" charset="-122"/>
                <a:ea typeface="Microsoft YaHei Regular" panose="020B0503020204020204" charset="-122"/>
              </a:rPr>
              <a:t>世界</a:t>
            </a:r>
            <a:endParaRPr lang="zh-CN" altLang="en-US" sz="2000">
              <a:solidFill>
                <a:srgbClr val="58B6E5">
                  <a:lumMod val="50000"/>
                </a:srgbClr>
              </a:solidFill>
              <a:uFillTx/>
              <a:latin typeface="微软雅黑" panose="020B0503020204020204" charset="-122"/>
              <a:ea typeface="Microsoft YaHei Regular" panose="020B0503020204020204" charset="-122"/>
            </a:endParaRPr>
          </a:p>
        </p:txBody>
      </p:sp>
      <p:pic>
        <p:nvPicPr>
          <p:cNvPr id="40" name="图片 39" descr="343435383038363b343532323338323bcee5c1a6c4a3d0c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120130" y="2456180"/>
            <a:ext cx="477520" cy="477520"/>
          </a:xfrm>
          <a:prstGeom prst="rect">
            <a:avLst/>
          </a:prstGeom>
          <a:effectLst>
            <a:outerShdw blurRad="38100" dist="38100" dir="5400000" algn="ctr" rotWithShape="0">
              <a:srgbClr val="58B6E5">
                <a:lumMod val="50000"/>
                <a:alpha val="60000"/>
              </a:srgbClr>
            </a:outerShdw>
          </a:effectLst>
        </p:spPr>
      </p:pic>
      <p:sp>
        <p:nvSpPr>
          <p:cNvPr id="6" name="圆角矩形 5"/>
          <p:cNvSpPr/>
          <p:nvPr>
            <p:custDataLst>
              <p:tags r:id="rId17"/>
            </p:custDataLst>
          </p:nvPr>
        </p:nvSpPr>
        <p:spPr>
          <a:xfrm>
            <a:off x="5555615" y="5269230"/>
            <a:ext cx="5220000" cy="82169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18"/>
            </p:custDataLst>
          </p:nvPr>
        </p:nvSpPr>
        <p:spPr>
          <a:xfrm>
            <a:off x="5899785" y="5220970"/>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19"/>
            </p:custDataLst>
          </p:nvPr>
        </p:nvSpPr>
        <p:spPr>
          <a:xfrm>
            <a:off x="7082155" y="5553075"/>
            <a:ext cx="3600000" cy="358140"/>
          </a:xfrm>
          <a:prstGeom prst="rect">
            <a:avLst/>
          </a:prstGeom>
          <a:noFill/>
        </p:spPr>
        <p:txBody>
          <a:bodyPr wrap="square" bIns="0" rtlCol="0" anchor="ctr" anchorCtr="0"/>
          <a:p>
            <a:pPr algn="l"/>
            <a:r>
              <a:rPr lang="zh-CN" altLang="en-US" sz="2000">
                <a:solidFill>
                  <a:srgbClr val="FFBA55">
                    <a:lumMod val="50000"/>
                  </a:srgbClr>
                </a:solidFill>
                <a:uFillTx/>
                <a:latin typeface="微软雅黑" panose="020B0503020204020204" charset="-122"/>
                <a:ea typeface="Microsoft YaHei Regular" panose="020B0503020204020204" charset="-122"/>
              </a:rPr>
              <a:t>协助学生步入工作</a:t>
            </a:r>
            <a:r>
              <a:rPr lang="zh-CN" altLang="en-US" sz="2000">
                <a:solidFill>
                  <a:srgbClr val="FFBA55">
                    <a:lumMod val="50000"/>
                  </a:srgbClr>
                </a:solidFill>
                <a:uFillTx/>
                <a:latin typeface="微软雅黑" panose="020B0503020204020204" charset="-122"/>
                <a:ea typeface="Microsoft YaHei Regular" panose="020B0503020204020204" charset="-122"/>
              </a:rPr>
              <a:t>世界</a:t>
            </a:r>
            <a:endParaRPr lang="zh-CN" altLang="en-US" sz="2000">
              <a:solidFill>
                <a:srgbClr val="FFBA55">
                  <a:lumMod val="50000"/>
                </a:srgbClr>
              </a:solidFill>
              <a:uFillTx/>
              <a:latin typeface="微软雅黑" panose="020B0503020204020204" charset="-122"/>
              <a:ea typeface="Microsoft YaHei Regular" panose="020B0503020204020204" charset="-122"/>
            </a:endParaRPr>
          </a:p>
        </p:txBody>
      </p:sp>
      <p:pic>
        <p:nvPicPr>
          <p:cNvPr id="41" name="图片 40" descr="343435383038363b343532323338353bc8abc7f2bbaf"/>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119495" y="5439410"/>
            <a:ext cx="477520" cy="477520"/>
          </a:xfrm>
          <a:prstGeom prst="rect">
            <a:avLst/>
          </a:prstGeom>
          <a:effectLst>
            <a:outerShdw blurRad="38100" dist="38100" dir="5400000" algn="ctr" rotWithShape="0">
              <a:srgbClr val="FFBA55">
                <a:lumMod val="50000"/>
                <a:alpha val="60000"/>
              </a:srgbClr>
            </a:outerShdw>
          </a:effectLst>
        </p:spPr>
      </p:pic>
      <p:sp>
        <p:nvSpPr>
          <p:cNvPr id="5" name="圆角矩形 4"/>
          <p:cNvSpPr/>
          <p:nvPr>
            <p:custDataLst>
              <p:tags r:id="rId23"/>
            </p:custDataLst>
          </p:nvPr>
        </p:nvSpPr>
        <p:spPr>
          <a:xfrm>
            <a:off x="5555615" y="3775710"/>
            <a:ext cx="5220000" cy="82169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24"/>
            </p:custDataLst>
          </p:nvPr>
        </p:nvSpPr>
        <p:spPr>
          <a:xfrm>
            <a:off x="5899785" y="3726180"/>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文本框 24"/>
          <p:cNvSpPr txBox="1"/>
          <p:nvPr>
            <p:custDataLst>
              <p:tags r:id="rId25"/>
            </p:custDataLst>
          </p:nvPr>
        </p:nvSpPr>
        <p:spPr>
          <a:xfrm>
            <a:off x="7082155" y="4044950"/>
            <a:ext cx="3600000" cy="358140"/>
          </a:xfrm>
          <a:prstGeom prst="rect">
            <a:avLst/>
          </a:prstGeom>
          <a:noFill/>
        </p:spPr>
        <p:txBody>
          <a:bodyPr wrap="square" bIns="0" rtlCol="0" anchor="ctr" anchorCtr="0"/>
          <a:p>
            <a:pPr algn="l"/>
            <a:r>
              <a:rPr lang="zh-CN" altLang="en-US" sz="2000">
                <a:solidFill>
                  <a:srgbClr val="56CA95">
                    <a:lumMod val="50000"/>
                  </a:srgbClr>
                </a:solidFill>
                <a:uFillTx/>
                <a:latin typeface="微软雅黑" panose="020B0503020204020204" charset="-122"/>
                <a:ea typeface="Microsoft YaHei Regular" panose="020B0503020204020204" charset="-122"/>
              </a:rPr>
              <a:t>增强学生生涯决策</a:t>
            </a:r>
            <a:r>
              <a:rPr lang="zh-CN" altLang="en-US" sz="2000">
                <a:solidFill>
                  <a:srgbClr val="56CA95">
                    <a:lumMod val="50000"/>
                  </a:srgbClr>
                </a:solidFill>
                <a:uFillTx/>
                <a:latin typeface="微软雅黑" panose="020B0503020204020204" charset="-122"/>
                <a:ea typeface="Microsoft YaHei Regular" panose="020B0503020204020204" charset="-122"/>
              </a:rPr>
              <a:t>能力</a:t>
            </a:r>
            <a:endParaRPr lang="zh-CN" altLang="en-US" sz="2000">
              <a:solidFill>
                <a:srgbClr val="56CA95">
                  <a:lumMod val="50000"/>
                </a:srgbClr>
              </a:solidFill>
              <a:uFillTx/>
              <a:latin typeface="微软雅黑" panose="020B0503020204020204" charset="-122"/>
              <a:ea typeface="Microsoft YaHei Regular" panose="020B0503020204020204" charset="-122"/>
            </a:endParaRPr>
          </a:p>
        </p:txBody>
      </p:sp>
      <p:pic>
        <p:nvPicPr>
          <p:cNvPr id="43" name="图片 42" descr="343435383038363b343532323430323bcdc6b9e3b7bdb0b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109970" y="3942080"/>
            <a:ext cx="477520" cy="477520"/>
          </a:xfrm>
          <a:prstGeom prst="rect">
            <a:avLst/>
          </a:prstGeom>
          <a:effectLst>
            <a:outerShdw blurRad="38100" dist="38100" dir="5400000" algn="ctr" rotWithShape="0">
              <a:srgbClr val="56CA95">
                <a:lumMod val="50000"/>
                <a:alpha val="60000"/>
              </a:srgbClr>
            </a:outerShdw>
          </a:effectLst>
        </p:spPr>
      </p:pic>
      <p:sp>
        <p:nvSpPr>
          <p:cNvPr id="2" name="圆角矩形 1"/>
          <p:cNvSpPr/>
          <p:nvPr>
            <p:custDataLst>
              <p:tags r:id="rId29"/>
            </p:custDataLst>
          </p:nvPr>
        </p:nvSpPr>
        <p:spPr>
          <a:xfrm>
            <a:off x="2454275" y="2929255"/>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椭圆 15"/>
          <p:cNvSpPr/>
          <p:nvPr>
            <p:custDataLst>
              <p:tags r:id="rId30"/>
            </p:custDataLst>
          </p:nvPr>
        </p:nvSpPr>
        <p:spPr>
          <a:xfrm>
            <a:off x="2969895" y="2863850"/>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45" name="图片 44" descr="343435383038363b343532323339363bd5bdc2d4c4bfb1e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220720" y="3114040"/>
            <a:ext cx="654685" cy="654685"/>
          </a:xfrm>
          <a:prstGeom prst="rect">
            <a:avLst/>
          </a:prstGeom>
          <a:effectLst>
            <a:outerShdw blurRad="38100" dist="38100" dir="5400000" algn="ctr" rotWithShape="0">
              <a:srgbClr val="6096E6">
                <a:lumMod val="50000"/>
                <a:alpha val="60000"/>
              </a:srgbClr>
            </a:outerShdw>
          </a:effectLst>
        </p:spPr>
      </p:pic>
      <p:sp>
        <p:nvSpPr>
          <p:cNvPr id="7" name="椭圆 6"/>
          <p:cNvSpPr/>
          <p:nvPr>
            <p:custDataLst>
              <p:tags r:id="rId34"/>
            </p:custDataLst>
          </p:nvPr>
        </p:nvSpPr>
        <p:spPr>
          <a:xfrm>
            <a:off x="1097280" y="13709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35"/>
            </p:custDataLst>
          </p:nvPr>
        </p:nvSpPr>
        <p:spPr>
          <a:xfrm>
            <a:off x="1188085" y="1438275"/>
            <a:ext cx="639445" cy="4277360"/>
          </a:xfrm>
          <a:prstGeom prst="rect">
            <a:avLst/>
          </a:prstGeom>
          <a:noFill/>
        </p:spPr>
        <p:txBody>
          <a:bodyPr vert="eaVert" wrap="square" bIns="0" rtlCol="0">
            <a:normAutofit fontScale="70000"/>
          </a:bodyPr>
          <a:p>
            <a:pPr algn="ctr">
              <a:lnSpc>
                <a:spcPct val="120000"/>
              </a:lnSpc>
            </a:pPr>
            <a:r>
              <a:rPr lang="zh-CN" altLang="en-US" sz="3200" b="1" spc="300">
                <a:solidFill>
                  <a:srgbClr val="000000">
                    <a:lumMod val="75000"/>
                    <a:lumOff val="25000"/>
                  </a:srgbClr>
                </a:solidFill>
                <a:uFillTx/>
                <a:latin typeface="Microsoft YaHei Bold" panose="020B0503020204020204" charset="-122"/>
                <a:ea typeface="Microsoft YaHei Bold" panose="020B0503020204020204" charset="-122"/>
              </a:rPr>
              <a:t>职业生涯规划的目标</a:t>
            </a:r>
            <a:endParaRPr lang="zh-CN" altLang="en-US" sz="3200" b="1" spc="300">
              <a:solidFill>
                <a:srgbClr val="000000">
                  <a:lumMod val="75000"/>
                  <a:lumOff val="25000"/>
                </a:srgbClr>
              </a:solidFill>
              <a:uFillTx/>
              <a:latin typeface="Microsoft YaHei Bold" panose="020B0503020204020204" charset="-122"/>
              <a:ea typeface="Microsoft YaHei Bold"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9" name="肘形连接符 18"/>
          <p:cNvCxnSpPr/>
          <p:nvPr>
            <p:custDataLst>
              <p:tags r:id="rId1"/>
            </p:custDataLst>
          </p:nvPr>
        </p:nvCxnSpPr>
        <p:spPr>
          <a:xfrm rot="10800000" flipV="1">
            <a:off x="2887345" y="2745105"/>
            <a:ext cx="2533650" cy="1231900"/>
          </a:xfrm>
          <a:prstGeom prst="bentConnector2">
            <a:avLst/>
          </a:prstGeom>
          <a:ln w="38100">
            <a:solidFill>
              <a:srgbClr val="6096E6"/>
            </a:solidFill>
            <a:prstDash val="sysDot"/>
          </a:ln>
        </p:spPr>
        <p:style>
          <a:lnRef idx="1">
            <a:srgbClr val="6096E6"/>
          </a:lnRef>
          <a:fillRef idx="0">
            <a:srgbClr val="6096E6"/>
          </a:fillRef>
          <a:effectRef idx="0">
            <a:srgbClr val="6096E6"/>
          </a:effectRef>
          <a:fontRef idx="minor">
            <a:srgbClr val="000000"/>
          </a:fontRef>
        </p:style>
      </p:cxnSp>
      <p:cxnSp>
        <p:nvCxnSpPr>
          <p:cNvPr id="20" name="肘形连接符 19"/>
          <p:cNvCxnSpPr/>
          <p:nvPr>
            <p:custDataLst>
              <p:tags r:id="rId2"/>
            </p:custDataLst>
          </p:nvPr>
        </p:nvCxnSpPr>
        <p:spPr>
          <a:xfrm>
            <a:off x="6687820" y="2735580"/>
            <a:ext cx="2651125" cy="1226185"/>
          </a:xfrm>
          <a:prstGeom prst="bentConnector3">
            <a:avLst>
              <a:gd name="adj1" fmla="val 99233"/>
            </a:avLst>
          </a:prstGeom>
          <a:ln w="38100">
            <a:solidFill>
              <a:srgbClr val="FFBA55"/>
            </a:solidFill>
            <a:prstDash val="sysDot"/>
          </a:ln>
        </p:spPr>
        <p:style>
          <a:lnRef idx="1">
            <a:srgbClr val="6096E6"/>
          </a:lnRef>
          <a:fillRef idx="0">
            <a:srgbClr val="6096E6"/>
          </a:fillRef>
          <a:effectRef idx="0">
            <a:srgbClr val="6096E6"/>
          </a:effectRef>
          <a:fontRef idx="minor">
            <a:srgbClr val="000000"/>
          </a:fontRef>
        </p:style>
      </p:cxnSp>
      <p:cxnSp>
        <p:nvCxnSpPr>
          <p:cNvPr id="21" name="肘形连接符 20"/>
          <p:cNvCxnSpPr/>
          <p:nvPr>
            <p:custDataLst>
              <p:tags r:id="rId3"/>
            </p:custDataLst>
          </p:nvPr>
        </p:nvCxnSpPr>
        <p:spPr>
          <a:xfrm rot="5400000">
            <a:off x="5022215" y="3111500"/>
            <a:ext cx="869950" cy="861060"/>
          </a:xfrm>
          <a:prstGeom prst="bentConnector3">
            <a:avLst>
              <a:gd name="adj1" fmla="val 50073"/>
            </a:avLst>
          </a:prstGeom>
          <a:ln w="38100">
            <a:solidFill>
              <a:srgbClr val="58B6E5"/>
            </a:solidFill>
            <a:prstDash val="sysDot"/>
          </a:ln>
        </p:spPr>
        <p:style>
          <a:lnRef idx="1">
            <a:srgbClr val="6096E6"/>
          </a:lnRef>
          <a:fillRef idx="0">
            <a:srgbClr val="6096E6"/>
          </a:fillRef>
          <a:effectRef idx="0">
            <a:srgbClr val="6096E6"/>
          </a:effectRef>
          <a:fontRef idx="minor">
            <a:srgbClr val="000000"/>
          </a:fontRef>
        </p:style>
      </p:cxnSp>
      <p:cxnSp>
        <p:nvCxnSpPr>
          <p:cNvPr id="22" name="肘形连接符 21"/>
          <p:cNvCxnSpPr/>
          <p:nvPr>
            <p:custDataLst>
              <p:tags r:id="rId4"/>
            </p:custDataLst>
          </p:nvPr>
        </p:nvCxnSpPr>
        <p:spPr>
          <a:xfrm rot="5400000" flipV="1">
            <a:off x="6167755" y="3150235"/>
            <a:ext cx="878840" cy="772795"/>
          </a:xfrm>
          <a:prstGeom prst="bentConnector3">
            <a:avLst>
              <a:gd name="adj1" fmla="val 50036"/>
            </a:avLst>
          </a:prstGeom>
          <a:ln w="38100">
            <a:solidFill>
              <a:srgbClr val="56CA95"/>
            </a:solidFill>
            <a:prstDash val="sysDot"/>
          </a:ln>
        </p:spPr>
        <p:style>
          <a:lnRef idx="1">
            <a:srgbClr val="6096E6"/>
          </a:lnRef>
          <a:fillRef idx="0">
            <a:srgbClr val="6096E6"/>
          </a:fillRef>
          <a:effectRef idx="0">
            <a:srgbClr val="6096E6"/>
          </a:effectRef>
          <a:fontRef idx="minor">
            <a:srgbClr val="000000"/>
          </a:fontRef>
        </p:style>
      </p:cxnSp>
      <p:sp>
        <p:nvSpPr>
          <p:cNvPr id="2" name="椭圆 1"/>
          <p:cNvSpPr/>
          <p:nvPr>
            <p:custDataLst>
              <p:tags r:id="rId5"/>
            </p:custDataLst>
          </p:nvPr>
        </p:nvSpPr>
        <p:spPr>
          <a:xfrm>
            <a:off x="5320665" y="1619250"/>
            <a:ext cx="1494155" cy="1494155"/>
          </a:xfrm>
          <a:prstGeom prst="ellipse">
            <a:avLst/>
          </a:prstGeom>
          <a:solidFill>
            <a:srgbClr val="6096E6">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椭圆 2"/>
          <p:cNvSpPr/>
          <p:nvPr>
            <p:custDataLst>
              <p:tags r:id="rId6"/>
            </p:custDataLst>
          </p:nvPr>
        </p:nvSpPr>
        <p:spPr>
          <a:xfrm>
            <a:off x="5544820" y="1843405"/>
            <a:ext cx="1046480" cy="1046480"/>
          </a:xfrm>
          <a:prstGeom prst="ellipse">
            <a:avLst/>
          </a:prstGeom>
          <a:solidFill>
            <a:srgbClr val="6096E6">
              <a:lumMod val="60000"/>
              <a:lumOff val="40000"/>
            </a:srgbClr>
          </a:solidFill>
          <a:ln w="38100">
            <a:solidFill>
              <a:srgbClr val="6096E6">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38" name="图片 37" descr="343435383038363b343532323339363bd5bdc2d4c4bfb1ea"/>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701030" y="1999615"/>
            <a:ext cx="733425" cy="733425"/>
          </a:xfrm>
          <a:prstGeom prst="rect">
            <a:avLst/>
          </a:prstGeom>
          <a:effectLst>
            <a:outerShdw blurRad="50800" dist="50800" dir="5400000" algn="ctr" rotWithShape="0">
              <a:srgbClr val="6096E6">
                <a:lumMod val="50000"/>
                <a:alpha val="100000"/>
              </a:srgbClr>
            </a:outerShdw>
          </a:effectLst>
        </p:spPr>
      </p:pic>
      <p:sp>
        <p:nvSpPr>
          <p:cNvPr id="6" name="椭圆 5"/>
          <p:cNvSpPr/>
          <p:nvPr>
            <p:custDataLst>
              <p:tags r:id="rId10"/>
            </p:custDataLst>
          </p:nvPr>
        </p:nvSpPr>
        <p:spPr>
          <a:xfrm>
            <a:off x="2282190" y="3977005"/>
            <a:ext cx="1210310" cy="1210310"/>
          </a:xfrm>
          <a:prstGeom prst="ellipse">
            <a:avLst/>
          </a:prstGeom>
          <a:solidFill>
            <a:srgbClr val="6096E6">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 name="椭圆 6"/>
          <p:cNvSpPr/>
          <p:nvPr>
            <p:custDataLst>
              <p:tags r:id="rId11"/>
            </p:custDataLst>
          </p:nvPr>
        </p:nvSpPr>
        <p:spPr>
          <a:xfrm>
            <a:off x="2463800" y="4157980"/>
            <a:ext cx="847725" cy="847725"/>
          </a:xfrm>
          <a:prstGeom prst="ellipse">
            <a:avLst/>
          </a:prstGeom>
          <a:solidFill>
            <a:srgbClr val="6096E6"/>
          </a:solidFill>
          <a:ln w="38100">
            <a:solidFill>
              <a:srgbClr val="6096E6">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2"/>
            </p:custDataLst>
          </p:nvPr>
        </p:nvSpPr>
        <p:spPr>
          <a:xfrm>
            <a:off x="2047240" y="5406390"/>
            <a:ext cx="1680210" cy="732155"/>
          </a:xfrm>
          <a:prstGeom prst="rect">
            <a:avLst/>
          </a:prstGeom>
          <a:noFill/>
        </p:spPr>
        <p:txBody>
          <a:bodyPr wrap="square" bIns="0" rtlCol="0">
            <a:noAutofit/>
          </a:bodyPr>
          <a:p>
            <a:pPr algn="ctr"/>
            <a:r>
              <a:rPr lang="zh-CN" altLang="en-US" sz="2000">
                <a:solidFill>
                  <a:srgbClr val="6096E6">
                    <a:lumMod val="75000"/>
                  </a:srgbClr>
                </a:solidFill>
                <a:uFillTx/>
                <a:latin typeface="微软雅黑" panose="020B0503020204020204" charset="-122"/>
                <a:ea typeface="Microsoft YaHei Regular" panose="020B0503020204020204" charset="-122"/>
              </a:rPr>
              <a:t>（</a:t>
            </a:r>
            <a:r>
              <a:rPr lang="zh-CN" altLang="en-US" sz="2000">
                <a:solidFill>
                  <a:srgbClr val="6096E6">
                    <a:lumMod val="75000"/>
                  </a:srgbClr>
                </a:solidFill>
                <a:uFillTx/>
                <a:latin typeface="微软雅黑" panose="020B0503020204020204" charset="-122"/>
                <a:ea typeface="Microsoft YaHei Regular" panose="020B0503020204020204" charset="-122"/>
              </a:rPr>
              <a:t>一）</a:t>
            </a:r>
            <a:endParaRPr lang="zh-CN" altLang="en-US" sz="2000">
              <a:solidFill>
                <a:srgbClr val="6096E6">
                  <a:lumMod val="75000"/>
                </a:srgbClr>
              </a:solidFill>
              <a:uFillTx/>
              <a:latin typeface="微软雅黑" panose="020B0503020204020204" charset="-122"/>
              <a:ea typeface="Microsoft YaHei Regular" panose="020B0503020204020204" charset="-122"/>
            </a:endParaRPr>
          </a:p>
          <a:p>
            <a:pPr algn="ctr"/>
            <a:r>
              <a:rPr lang="zh-CN" altLang="en-US" sz="2000">
                <a:solidFill>
                  <a:srgbClr val="6096E6">
                    <a:lumMod val="75000"/>
                  </a:srgbClr>
                </a:solidFill>
                <a:uFillTx/>
                <a:latin typeface="微软雅黑" panose="020B0503020204020204" charset="-122"/>
                <a:ea typeface="Microsoft YaHei Regular" panose="020B0503020204020204" charset="-122"/>
              </a:rPr>
              <a:t>兴趣与</a:t>
            </a:r>
            <a:r>
              <a:rPr lang="zh-CN" altLang="en-US" sz="2000">
                <a:solidFill>
                  <a:srgbClr val="6096E6">
                    <a:lumMod val="75000"/>
                  </a:srgbClr>
                </a:solidFill>
                <a:uFillTx/>
                <a:latin typeface="微软雅黑" panose="020B0503020204020204" charset="-122"/>
                <a:ea typeface="Microsoft YaHei Regular" panose="020B0503020204020204" charset="-122"/>
              </a:rPr>
              <a:t>意志</a:t>
            </a:r>
            <a:endParaRPr lang="zh-CN" altLang="en-US" sz="2000">
              <a:solidFill>
                <a:srgbClr val="6096E6">
                  <a:lumMod val="75000"/>
                </a:srgbClr>
              </a:solidFill>
              <a:uFillTx/>
              <a:latin typeface="微软雅黑" panose="020B0503020204020204" charset="-122"/>
              <a:ea typeface="Microsoft YaHei Regular" panose="020B0503020204020204" charset="-122"/>
            </a:endParaRPr>
          </a:p>
        </p:txBody>
      </p:sp>
      <p:pic>
        <p:nvPicPr>
          <p:cNvPr id="51" name="图片 50" descr="343435383038363b343532323337393bc9cfcad0cdcbb3f6"/>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634615" y="4329430"/>
            <a:ext cx="505460" cy="505460"/>
          </a:xfrm>
          <a:prstGeom prst="rect">
            <a:avLst/>
          </a:prstGeom>
          <a:effectLst>
            <a:outerShdw blurRad="38100" dist="38100" dir="5400000" algn="ctr" rotWithShape="0">
              <a:srgbClr val="6096E6">
                <a:lumMod val="50000"/>
                <a:alpha val="60000"/>
              </a:srgbClr>
            </a:outerShdw>
          </a:effectLst>
        </p:spPr>
      </p:pic>
      <p:sp>
        <p:nvSpPr>
          <p:cNvPr id="8" name="椭圆 7"/>
          <p:cNvSpPr/>
          <p:nvPr>
            <p:custDataLst>
              <p:tags r:id="rId16"/>
            </p:custDataLst>
          </p:nvPr>
        </p:nvSpPr>
        <p:spPr>
          <a:xfrm>
            <a:off x="4421505" y="3977005"/>
            <a:ext cx="1210310" cy="1210310"/>
          </a:xfrm>
          <a:prstGeom prst="ellipse">
            <a:avLst/>
          </a:prstGeom>
          <a:solidFill>
            <a:srgbClr val="58B6E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9" name="椭圆 8"/>
          <p:cNvSpPr/>
          <p:nvPr>
            <p:custDataLst>
              <p:tags r:id="rId17"/>
            </p:custDataLst>
          </p:nvPr>
        </p:nvSpPr>
        <p:spPr>
          <a:xfrm>
            <a:off x="4603115" y="4157980"/>
            <a:ext cx="847725" cy="847725"/>
          </a:xfrm>
          <a:prstGeom prst="ellipse">
            <a:avLst/>
          </a:prstGeom>
          <a:solidFill>
            <a:srgbClr val="58B6E5"/>
          </a:solidFill>
          <a:ln w="38100">
            <a:solidFill>
              <a:srgbClr val="58B6E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文本框 24"/>
          <p:cNvSpPr txBox="1"/>
          <p:nvPr>
            <p:custDataLst>
              <p:tags r:id="rId18"/>
            </p:custDataLst>
          </p:nvPr>
        </p:nvSpPr>
        <p:spPr>
          <a:xfrm>
            <a:off x="4186555" y="5404485"/>
            <a:ext cx="1680210" cy="732155"/>
          </a:xfrm>
          <a:prstGeom prst="rect">
            <a:avLst/>
          </a:prstGeom>
          <a:noFill/>
        </p:spPr>
        <p:txBody>
          <a:bodyPr wrap="square" bIns="0" rtlCol="0">
            <a:noAutofit/>
          </a:bodyPr>
          <a:p>
            <a:pPr algn="ctr"/>
            <a:r>
              <a:rPr lang="zh-CN" altLang="en-US" sz="2000">
                <a:solidFill>
                  <a:srgbClr val="58B6E5">
                    <a:lumMod val="75000"/>
                  </a:srgbClr>
                </a:solidFill>
                <a:uFillTx/>
                <a:latin typeface="微软雅黑" panose="020B0503020204020204" charset="-122"/>
                <a:ea typeface="Microsoft YaHei Regular" panose="020B0503020204020204" charset="-122"/>
              </a:rPr>
              <a:t>（</a:t>
            </a:r>
            <a:r>
              <a:rPr lang="zh-CN" altLang="en-US" sz="2000">
                <a:solidFill>
                  <a:srgbClr val="58B6E5">
                    <a:lumMod val="75000"/>
                  </a:srgbClr>
                </a:solidFill>
                <a:uFillTx/>
                <a:latin typeface="微软雅黑" panose="020B0503020204020204" charset="-122"/>
                <a:ea typeface="Microsoft YaHei Regular" panose="020B0503020204020204" charset="-122"/>
              </a:rPr>
              <a:t>二）</a:t>
            </a:r>
            <a:endParaRPr lang="zh-CN" altLang="en-US" sz="2000">
              <a:solidFill>
                <a:srgbClr val="58B6E5">
                  <a:lumMod val="75000"/>
                </a:srgbClr>
              </a:solidFill>
              <a:uFillTx/>
              <a:latin typeface="微软雅黑" panose="020B0503020204020204" charset="-122"/>
              <a:ea typeface="Microsoft YaHei Regular" panose="020B0503020204020204" charset="-122"/>
            </a:endParaRPr>
          </a:p>
          <a:p>
            <a:pPr algn="ctr"/>
            <a:r>
              <a:rPr lang="zh-CN" altLang="en-US" sz="2000">
                <a:solidFill>
                  <a:srgbClr val="58B6E5">
                    <a:lumMod val="75000"/>
                  </a:srgbClr>
                </a:solidFill>
                <a:uFillTx/>
                <a:latin typeface="微软雅黑" panose="020B0503020204020204" charset="-122"/>
                <a:ea typeface="Microsoft YaHei Regular" panose="020B0503020204020204" charset="-122"/>
              </a:rPr>
              <a:t>职业</a:t>
            </a:r>
            <a:r>
              <a:rPr lang="zh-CN" altLang="en-US" sz="2000">
                <a:solidFill>
                  <a:srgbClr val="58B6E5">
                    <a:lumMod val="75000"/>
                  </a:srgbClr>
                </a:solidFill>
                <a:uFillTx/>
                <a:latin typeface="微软雅黑" panose="020B0503020204020204" charset="-122"/>
                <a:ea typeface="Microsoft YaHei Regular" panose="020B0503020204020204" charset="-122"/>
              </a:rPr>
              <a:t>因素</a:t>
            </a:r>
            <a:endParaRPr lang="zh-CN" altLang="en-US" sz="2000">
              <a:solidFill>
                <a:srgbClr val="58B6E5">
                  <a:lumMod val="75000"/>
                </a:srgbClr>
              </a:solidFill>
              <a:uFillTx/>
              <a:latin typeface="微软雅黑" panose="020B0503020204020204" charset="-122"/>
              <a:ea typeface="Microsoft YaHei Regular" panose="020B0503020204020204" charset="-122"/>
            </a:endParaRPr>
          </a:p>
        </p:txBody>
      </p:sp>
      <p:pic>
        <p:nvPicPr>
          <p:cNvPr id="52" name="图片 51" descr="343435383038363b343532323338323bcee5c1a6c4a3d0c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773930" y="4329430"/>
            <a:ext cx="505460" cy="505460"/>
          </a:xfrm>
          <a:prstGeom prst="rect">
            <a:avLst/>
          </a:prstGeom>
          <a:effectLst>
            <a:outerShdw blurRad="38100" dist="38100" dir="5400000" algn="ctr" rotWithShape="0">
              <a:srgbClr val="58B6E5">
                <a:lumMod val="50000"/>
                <a:alpha val="60000"/>
              </a:srgbClr>
            </a:outerShdw>
          </a:effectLst>
        </p:spPr>
      </p:pic>
      <p:sp>
        <p:nvSpPr>
          <p:cNvPr id="12" name="椭圆 11"/>
          <p:cNvSpPr/>
          <p:nvPr>
            <p:custDataLst>
              <p:tags r:id="rId22"/>
            </p:custDataLst>
          </p:nvPr>
        </p:nvSpPr>
        <p:spPr>
          <a:xfrm>
            <a:off x="8700135" y="3977005"/>
            <a:ext cx="1210310" cy="1210310"/>
          </a:xfrm>
          <a:prstGeom prst="ellipse">
            <a:avLst/>
          </a:prstGeom>
          <a:solidFill>
            <a:srgbClr val="FFBA5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椭圆 12"/>
          <p:cNvSpPr/>
          <p:nvPr>
            <p:custDataLst>
              <p:tags r:id="rId23"/>
            </p:custDataLst>
          </p:nvPr>
        </p:nvSpPr>
        <p:spPr>
          <a:xfrm>
            <a:off x="8881745" y="4157980"/>
            <a:ext cx="847725" cy="847725"/>
          </a:xfrm>
          <a:prstGeom prst="ellipse">
            <a:avLst/>
          </a:prstGeom>
          <a:solidFill>
            <a:srgbClr val="FFBA55"/>
          </a:solidFill>
          <a:ln w="38100">
            <a:solidFill>
              <a:srgbClr val="FFBA5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9" name="文本框 28"/>
          <p:cNvSpPr txBox="1"/>
          <p:nvPr>
            <p:custDataLst>
              <p:tags r:id="rId24"/>
            </p:custDataLst>
          </p:nvPr>
        </p:nvSpPr>
        <p:spPr>
          <a:xfrm>
            <a:off x="8465185" y="5404485"/>
            <a:ext cx="1680210" cy="732155"/>
          </a:xfrm>
          <a:prstGeom prst="rect">
            <a:avLst/>
          </a:prstGeom>
          <a:noFill/>
        </p:spPr>
        <p:txBody>
          <a:bodyPr wrap="square" bIns="0" rtlCol="0">
            <a:noAutofit/>
          </a:bodyPr>
          <a:p>
            <a:pPr algn="ctr"/>
            <a:r>
              <a:rPr lang="zh-CN" altLang="en-US" sz="2000">
                <a:solidFill>
                  <a:srgbClr val="FFBA55">
                    <a:lumMod val="75000"/>
                  </a:srgbClr>
                </a:solidFill>
                <a:uFillTx/>
                <a:latin typeface="微软雅黑" panose="020B0503020204020204" charset="-122"/>
                <a:ea typeface="Microsoft YaHei Regular" panose="020B0503020204020204" charset="-122"/>
              </a:rPr>
              <a:t>（</a:t>
            </a:r>
            <a:r>
              <a:rPr lang="zh-CN" altLang="en-US" sz="2000">
                <a:solidFill>
                  <a:srgbClr val="FFBA55">
                    <a:lumMod val="75000"/>
                  </a:srgbClr>
                </a:solidFill>
                <a:uFillTx/>
                <a:latin typeface="微软雅黑" panose="020B0503020204020204" charset="-122"/>
                <a:ea typeface="Microsoft YaHei Regular" panose="020B0503020204020204" charset="-122"/>
              </a:rPr>
              <a:t>四）</a:t>
            </a:r>
            <a:endParaRPr lang="zh-CN" altLang="en-US" sz="2000">
              <a:solidFill>
                <a:srgbClr val="FFBA55">
                  <a:lumMod val="75000"/>
                </a:srgbClr>
              </a:solidFill>
              <a:uFillTx/>
              <a:latin typeface="微软雅黑" panose="020B0503020204020204" charset="-122"/>
              <a:ea typeface="Microsoft YaHei Regular" panose="020B0503020204020204" charset="-122"/>
            </a:endParaRPr>
          </a:p>
          <a:p>
            <a:pPr algn="ctr"/>
            <a:r>
              <a:rPr lang="zh-CN" altLang="en-US" sz="2000">
                <a:solidFill>
                  <a:srgbClr val="FFBA55">
                    <a:lumMod val="75000"/>
                  </a:srgbClr>
                </a:solidFill>
                <a:uFillTx/>
                <a:latin typeface="微软雅黑" panose="020B0503020204020204" charset="-122"/>
                <a:ea typeface="Microsoft YaHei Regular" panose="020B0503020204020204" charset="-122"/>
              </a:rPr>
              <a:t>家庭</a:t>
            </a:r>
            <a:r>
              <a:rPr lang="zh-CN" altLang="en-US" sz="2000">
                <a:solidFill>
                  <a:srgbClr val="FFBA55">
                    <a:lumMod val="75000"/>
                  </a:srgbClr>
                </a:solidFill>
                <a:uFillTx/>
                <a:latin typeface="微软雅黑" panose="020B0503020204020204" charset="-122"/>
                <a:ea typeface="Microsoft YaHei Regular" panose="020B0503020204020204" charset="-122"/>
              </a:rPr>
              <a:t>影响</a:t>
            </a:r>
            <a:endParaRPr lang="zh-CN" altLang="en-US" sz="2000">
              <a:solidFill>
                <a:srgbClr val="FFBA55">
                  <a:lumMod val="75000"/>
                </a:srgbClr>
              </a:solidFill>
              <a:uFillTx/>
              <a:latin typeface="微软雅黑" panose="020B0503020204020204" charset="-122"/>
              <a:ea typeface="Microsoft YaHei Regular" panose="020B0503020204020204" charset="-122"/>
            </a:endParaRPr>
          </a:p>
        </p:txBody>
      </p:sp>
      <p:pic>
        <p:nvPicPr>
          <p:cNvPr id="53" name="图片 52" descr="343435383038363b343532323338353bc8abc7f2bba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052560" y="4328795"/>
            <a:ext cx="505460" cy="505460"/>
          </a:xfrm>
          <a:prstGeom prst="rect">
            <a:avLst/>
          </a:prstGeom>
          <a:effectLst>
            <a:outerShdw blurRad="38100" dist="38100" dir="5400000" algn="ctr" rotWithShape="0">
              <a:srgbClr val="FFBA55">
                <a:lumMod val="50000"/>
                <a:alpha val="60000"/>
              </a:srgbClr>
            </a:outerShdw>
          </a:effectLst>
        </p:spPr>
      </p:pic>
      <p:sp>
        <p:nvSpPr>
          <p:cNvPr id="10" name="椭圆 9"/>
          <p:cNvSpPr/>
          <p:nvPr>
            <p:custDataLst>
              <p:tags r:id="rId28"/>
            </p:custDataLst>
          </p:nvPr>
        </p:nvSpPr>
        <p:spPr>
          <a:xfrm>
            <a:off x="6560820" y="3977005"/>
            <a:ext cx="1210310" cy="1210310"/>
          </a:xfrm>
          <a:prstGeom prst="ellipse">
            <a:avLst/>
          </a:prstGeom>
          <a:solidFill>
            <a:srgbClr val="56CA95">
              <a:lumMod val="40000"/>
              <a:lumOff val="6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 name="椭圆 10"/>
          <p:cNvSpPr/>
          <p:nvPr>
            <p:custDataLst>
              <p:tags r:id="rId29"/>
            </p:custDataLst>
          </p:nvPr>
        </p:nvSpPr>
        <p:spPr>
          <a:xfrm>
            <a:off x="6742430" y="4157980"/>
            <a:ext cx="847725" cy="847725"/>
          </a:xfrm>
          <a:prstGeom prst="ellipse">
            <a:avLst/>
          </a:prstGeom>
          <a:solidFill>
            <a:srgbClr val="56CA95"/>
          </a:solidFill>
          <a:ln w="38100">
            <a:solidFill>
              <a:srgbClr val="56CA95">
                <a:lumMod val="75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30"/>
            </p:custDataLst>
          </p:nvPr>
        </p:nvSpPr>
        <p:spPr>
          <a:xfrm>
            <a:off x="6325870" y="5404485"/>
            <a:ext cx="1680210" cy="732155"/>
          </a:xfrm>
          <a:prstGeom prst="rect">
            <a:avLst/>
          </a:prstGeom>
          <a:noFill/>
        </p:spPr>
        <p:txBody>
          <a:bodyPr wrap="square" bIns="0" rtlCol="0">
            <a:noAutofit/>
          </a:bodyPr>
          <a:p>
            <a:pPr algn="ctr"/>
            <a:r>
              <a:rPr lang="zh-CN" altLang="en-US" sz="2000">
                <a:solidFill>
                  <a:srgbClr val="56CA95">
                    <a:lumMod val="75000"/>
                  </a:srgbClr>
                </a:solidFill>
                <a:uFillTx/>
                <a:latin typeface="微软雅黑" panose="020B0503020204020204" charset="-122"/>
                <a:ea typeface="Microsoft YaHei Regular" panose="020B0503020204020204" charset="-122"/>
              </a:rPr>
              <a:t>（</a:t>
            </a:r>
            <a:r>
              <a:rPr lang="zh-CN" altLang="en-US" sz="2000">
                <a:solidFill>
                  <a:srgbClr val="56CA95">
                    <a:lumMod val="75000"/>
                  </a:srgbClr>
                </a:solidFill>
                <a:uFillTx/>
                <a:latin typeface="微软雅黑" panose="020B0503020204020204" charset="-122"/>
                <a:ea typeface="Microsoft YaHei Regular" panose="020B0503020204020204" charset="-122"/>
              </a:rPr>
              <a:t>三）</a:t>
            </a:r>
            <a:endParaRPr lang="zh-CN" altLang="en-US" sz="2000">
              <a:solidFill>
                <a:srgbClr val="56CA95">
                  <a:lumMod val="75000"/>
                </a:srgbClr>
              </a:solidFill>
              <a:uFillTx/>
              <a:latin typeface="微软雅黑" panose="020B0503020204020204" charset="-122"/>
              <a:ea typeface="Microsoft YaHei Regular" panose="020B0503020204020204" charset="-122"/>
            </a:endParaRPr>
          </a:p>
          <a:p>
            <a:pPr algn="ctr"/>
            <a:r>
              <a:rPr lang="zh-CN" altLang="en-US" sz="2000">
                <a:solidFill>
                  <a:srgbClr val="56CA95">
                    <a:lumMod val="75000"/>
                  </a:srgbClr>
                </a:solidFill>
                <a:uFillTx/>
                <a:latin typeface="微软雅黑" panose="020B0503020204020204" charset="-122"/>
                <a:ea typeface="Microsoft YaHei Regular" panose="020B0503020204020204" charset="-122"/>
              </a:rPr>
              <a:t>社会</a:t>
            </a:r>
            <a:r>
              <a:rPr lang="zh-CN" altLang="en-US" sz="2000">
                <a:solidFill>
                  <a:srgbClr val="56CA95">
                    <a:lumMod val="75000"/>
                  </a:srgbClr>
                </a:solidFill>
                <a:uFillTx/>
                <a:latin typeface="微软雅黑" panose="020B0503020204020204" charset="-122"/>
                <a:ea typeface="Microsoft YaHei Regular" panose="020B0503020204020204" charset="-122"/>
              </a:rPr>
              <a:t>因素</a:t>
            </a:r>
            <a:endParaRPr lang="zh-CN" altLang="en-US" sz="2000">
              <a:solidFill>
                <a:srgbClr val="56CA95">
                  <a:lumMod val="75000"/>
                </a:srgbClr>
              </a:solidFill>
              <a:uFillTx/>
              <a:latin typeface="微软雅黑" panose="020B0503020204020204" charset="-122"/>
              <a:ea typeface="Microsoft YaHei Regular" panose="020B0503020204020204" charset="-122"/>
            </a:endParaRPr>
          </a:p>
        </p:txBody>
      </p:sp>
      <p:pic>
        <p:nvPicPr>
          <p:cNvPr id="54" name="图片 53" descr="343435383038363b343532323430323bcdc6b9e3b7bdb0b8"/>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913245" y="4329430"/>
            <a:ext cx="505460" cy="505460"/>
          </a:xfrm>
          <a:prstGeom prst="rect">
            <a:avLst/>
          </a:prstGeom>
          <a:effectLst>
            <a:outerShdw blurRad="38100" dist="38100" dir="5400000" algn="ctr" rotWithShape="0">
              <a:srgbClr val="56CA95">
                <a:lumMod val="50000"/>
                <a:alpha val="60000"/>
              </a:srgbClr>
            </a:outerShdw>
          </a:effectLst>
        </p:spPr>
      </p:pic>
      <p:sp>
        <p:nvSpPr>
          <p:cNvPr id="65" name="文本框 64"/>
          <p:cNvSpPr txBox="1"/>
          <p:nvPr>
            <p:custDataLst>
              <p:tags r:id="rId34"/>
            </p:custDataLst>
          </p:nvPr>
        </p:nvSpPr>
        <p:spPr>
          <a:xfrm>
            <a:off x="3544570" y="706120"/>
            <a:ext cx="5103495" cy="586740"/>
          </a:xfrm>
          <a:prstGeom prst="rect">
            <a:avLst/>
          </a:prstGeom>
          <a:noFill/>
        </p:spPr>
        <p:txBody>
          <a:bodyPr wrap="square" bIns="0" rtlCol="0" anchor="ctr" anchorCtr="0">
            <a:normAutofit/>
          </a:bodyPr>
          <a:p>
            <a:pPr algn="ctr">
              <a:lnSpc>
                <a:spcPct val="100000"/>
              </a:lnSpc>
            </a:pPr>
            <a:r>
              <a:rPr lang="zh-CN" altLang="en-US" sz="2400">
                <a:solidFill>
                  <a:srgbClr val="000000">
                    <a:lumMod val="75000"/>
                    <a:lumOff val="25000"/>
                  </a:srgbClr>
                </a:solidFill>
                <a:uFillTx/>
                <a:latin typeface="Microsoft YaHei Regular" panose="020B0503020204020204" charset="-122"/>
                <a:ea typeface="Microsoft YaHei Regular" panose="020B0503020204020204" charset="-122"/>
              </a:rPr>
              <a:t>影响职业发展的因素具体如</a:t>
            </a:r>
            <a:r>
              <a:rPr lang="zh-CN" altLang="en-US" sz="2400">
                <a:solidFill>
                  <a:srgbClr val="000000">
                    <a:lumMod val="75000"/>
                    <a:lumOff val="25000"/>
                  </a:srgbClr>
                </a:solidFill>
                <a:uFillTx/>
                <a:latin typeface="Microsoft YaHei Regular" panose="020B0503020204020204" charset="-122"/>
                <a:ea typeface="Microsoft YaHei Regular" panose="020B0503020204020204" charset="-122"/>
              </a:rPr>
              <a:t>下：</a:t>
            </a:r>
            <a:endParaRPr lang="zh-CN" altLang="en-US" sz="2400">
              <a:solidFill>
                <a:srgbClr val="000000">
                  <a:lumMod val="75000"/>
                  <a:lumOff val="25000"/>
                </a:srgbClr>
              </a:solidFill>
              <a:uFillTx/>
              <a:latin typeface="Microsoft YaHei Regular" panose="020B0503020204020204" charset="-122"/>
              <a:ea typeface="Microsoft YaHei Regular" panose="020B0503020204020204" charset="-122"/>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职业生涯管理</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a:t>
            </a:r>
            <a:r>
              <a:rPr lang="en-US" altLang="zh-CN" spc="200" dirty="0">
                <a:solidFill>
                  <a:schemeClr val="dk1">
                    <a:lumMod val="85000"/>
                    <a:lumOff val="15000"/>
                  </a:schemeClr>
                </a:solidFill>
                <a:uFillTx/>
              </a:rPr>
              <a:t>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5136"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7453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grpSp>
        <p:nvGrpSpPr>
          <p:cNvPr id="46" name="组合 45"/>
          <p:cNvGrpSpPr/>
          <p:nvPr/>
        </p:nvGrpSpPr>
        <p:grpSpPr>
          <a:xfrm>
            <a:off x="2237105" y="1442720"/>
            <a:ext cx="7609840" cy="4980940"/>
            <a:chOff x="3523" y="2272"/>
            <a:chExt cx="11984" cy="7844"/>
          </a:xfrm>
        </p:grpSpPr>
        <p:grpSp>
          <p:nvGrpSpPr>
            <p:cNvPr id="44" name="组合 43"/>
            <p:cNvGrpSpPr/>
            <p:nvPr/>
          </p:nvGrpSpPr>
          <p:grpSpPr>
            <a:xfrm>
              <a:off x="3523" y="2272"/>
              <a:ext cx="11985" cy="7844"/>
              <a:chOff x="3523" y="2272"/>
              <a:chExt cx="11985" cy="7844"/>
            </a:xfrm>
          </p:grpSpPr>
          <p:grpSp>
            <p:nvGrpSpPr>
              <p:cNvPr id="2" name="组合 1"/>
              <p:cNvGrpSpPr/>
              <p:nvPr>
                <p:custDataLst>
                  <p:tags r:id="rId19"/>
                </p:custDataLst>
              </p:nvPr>
            </p:nvGrpSpPr>
            <p:grpSpPr>
              <a:xfrm>
                <a:off x="3523" y="2272"/>
                <a:ext cx="3524" cy="7844"/>
                <a:chOff x="1761671" y="1584304"/>
                <a:chExt cx="1665083" cy="3706152"/>
              </a:xfrm>
            </p:grpSpPr>
            <p:sp>
              <p:nvSpPr>
                <p:cNvPr id="3" name="圆角矩形 2"/>
                <p:cNvSpPr/>
                <p:nvPr>
                  <p:custDataLst>
                    <p:tags r:id="rId20"/>
                  </p:custDataLst>
                </p:nvPr>
              </p:nvSpPr>
              <p:spPr>
                <a:xfrm>
                  <a:off x="1761671" y="1584304"/>
                  <a:ext cx="1665083" cy="3706152"/>
                </a:xfrm>
                <a:prstGeom prst="roundRect">
                  <a:avLst>
                    <a:gd name="adj" fmla="val 6990"/>
                  </a:avLst>
                </a:prstGeom>
                <a:solidFill>
                  <a:srgbClr val="B9C63A">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fontScale="90000"/>
                </a:bodyPr>
                <a:p>
                  <a:pPr algn="just">
                    <a:lnSpc>
                      <a:spcPct val="120000"/>
                    </a:lnSpc>
                    <a:spcBef>
                      <a:spcPts val="0"/>
                    </a:spcBef>
                    <a:spcAft>
                      <a:spcPts val="0"/>
                    </a:spcAft>
                  </a:pPr>
                  <a:endParaRPr lang="zh-CN" altLang="en-US" dirty="0">
                    <a:solidFill>
                      <a:srgbClr val="B9C63A">
                        <a:lumMod val="75000"/>
                      </a:srgbClr>
                    </a:solidFill>
                    <a:latin typeface="微软雅黑" panose="020B0503020204020204" charset="-122"/>
                    <a:ea typeface="微软雅黑" panose="020B0503020204020204" charset="-122"/>
                  </a:endParaRPr>
                </a:p>
                <a:p>
                  <a:pPr algn="just">
                    <a:lnSpc>
                      <a:spcPct val="120000"/>
                    </a:lnSpc>
                    <a:spcBef>
                      <a:spcPts val="0"/>
                    </a:spcBef>
                    <a:spcAft>
                      <a:spcPts val="0"/>
                    </a:spcAft>
                  </a:pPr>
                  <a:r>
                    <a:rPr lang="zh-CN" altLang="en-US" dirty="0">
                      <a:solidFill>
                        <a:srgbClr val="B9C63A">
                          <a:lumMod val="75000"/>
                        </a:srgbClr>
                      </a:solidFill>
                      <a:latin typeface="微软雅黑" panose="020B0503020204020204" charset="-122"/>
                      <a:ea typeface="微软雅黑" panose="020B0503020204020204" charset="-122"/>
                    </a:rPr>
                    <a:t>融入组织就是指大学生求职应聘接受雇用并进入组织后，由一个大学生向员工角色转化的过程，我们称这时候的员工为新员工。在融入组织的过程中，组织会对新员工进行培训，主要目的是使新员工了解并掌握其部门所期望的主要态度、规范、价值观和行为模式。</a:t>
                  </a:r>
                  <a:endParaRPr lang="zh-CN" altLang="en-US" dirty="0">
                    <a:solidFill>
                      <a:srgbClr val="B9C63A">
                        <a:lumMod val="75000"/>
                      </a:srgbClr>
                    </a:solidFill>
                    <a:latin typeface="微软雅黑" panose="020B0503020204020204" charset="-122"/>
                    <a:ea typeface="微软雅黑" panose="020B0503020204020204" charset="-122"/>
                  </a:endParaRPr>
                </a:p>
              </p:txBody>
            </p:sp>
            <p:sp>
              <p:nvSpPr>
                <p:cNvPr id="4" name="矩形 3"/>
                <p:cNvSpPr/>
                <p:nvPr>
                  <p:custDataLst>
                    <p:tags r:id="rId21"/>
                  </p:custDataLst>
                </p:nvPr>
              </p:nvSpPr>
              <p:spPr>
                <a:xfrm>
                  <a:off x="1761671" y="1857375"/>
                  <a:ext cx="1665083" cy="538848"/>
                </a:xfrm>
                <a:prstGeom prst="rect">
                  <a:avLst/>
                </a:prstGeom>
                <a:solidFill>
                  <a:srgbClr val="B9C63A"/>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a:bodyPr>
                <a:p>
                  <a:pPr algn="l"/>
                  <a:r>
                    <a:rPr lang="en-US" altLang="zh-CN" dirty="0">
                      <a:solidFill>
                        <a:sysClr val="window" lastClr="FFFFFF"/>
                      </a:solidFill>
                      <a:latin typeface="微软雅黑" panose="020B0503020204020204" charset="-122"/>
                      <a:ea typeface="微软雅黑" panose="020B0503020204020204" charset="-122"/>
                      <a:cs typeface="+mn-ea"/>
                    </a:rPr>
                    <a:t>  （一）融入组织</a:t>
                  </a:r>
                  <a:endParaRPr lang="en-US" altLang="zh-CN" dirty="0">
                    <a:solidFill>
                      <a:sysClr val="window" lastClr="FFFFFF"/>
                    </a:solidFill>
                    <a:latin typeface="微软雅黑" panose="020B0503020204020204" charset="-122"/>
                    <a:ea typeface="微软雅黑" panose="020B0503020204020204" charset="-122"/>
                    <a:cs typeface="+mn-ea"/>
                  </a:endParaRPr>
                </a:p>
              </p:txBody>
            </p:sp>
            <p:sp>
              <p:nvSpPr>
                <p:cNvPr id="26" name="椭圆 25"/>
                <p:cNvSpPr/>
                <p:nvPr>
                  <p:custDataLst>
                    <p:tags r:id="rId22"/>
                  </p:custDataLst>
                </p:nvPr>
              </p:nvSpPr>
              <p:spPr>
                <a:xfrm>
                  <a:off x="3188638" y="2030035"/>
                  <a:ext cx="168625" cy="168625"/>
                </a:xfrm>
                <a:prstGeom prst="ellipse">
                  <a:avLst/>
                </a:prstGeom>
                <a:solidFill>
                  <a:sysClr val="window" lastClr="FFFFFF"/>
                </a:solidFill>
                <a:ln w="25400">
                  <a:solidFill>
                    <a:srgbClr val="B9C63A">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27" name="组合 26"/>
              <p:cNvGrpSpPr/>
              <p:nvPr>
                <p:custDataLst>
                  <p:tags r:id="rId23"/>
                </p:custDataLst>
              </p:nvPr>
            </p:nvGrpSpPr>
            <p:grpSpPr>
              <a:xfrm>
                <a:off x="7735" y="2272"/>
                <a:ext cx="3524" cy="7844"/>
                <a:chOff x="3751645" y="1584304"/>
                <a:chExt cx="1665083" cy="3706152"/>
              </a:xfrm>
            </p:grpSpPr>
            <p:sp>
              <p:nvSpPr>
                <p:cNvPr id="28" name="圆角矩形 27"/>
                <p:cNvSpPr/>
                <p:nvPr>
                  <p:custDataLst>
                    <p:tags r:id="rId24"/>
                  </p:custDataLst>
                </p:nvPr>
              </p:nvSpPr>
              <p:spPr>
                <a:xfrm>
                  <a:off x="3751645" y="1584304"/>
                  <a:ext cx="1665083" cy="3706152"/>
                </a:xfrm>
                <a:prstGeom prst="roundRect">
                  <a:avLst>
                    <a:gd name="adj" fmla="val 6990"/>
                  </a:avLst>
                </a:prstGeom>
                <a:solidFill>
                  <a:srgbClr val="9F87B7">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fontScale="90000" lnSpcReduction="10000"/>
                </a:bodyPr>
                <a:p>
                  <a:pPr algn="just">
                    <a:lnSpc>
                      <a:spcPct val="120000"/>
                    </a:lnSpc>
                    <a:spcBef>
                      <a:spcPts val="0"/>
                    </a:spcBef>
                    <a:spcAft>
                      <a:spcPts val="0"/>
                    </a:spcAft>
                  </a:pPr>
                  <a:endParaRPr lang="zh-CN" altLang="en-US" dirty="0">
                    <a:solidFill>
                      <a:srgbClr val="9F87B7">
                        <a:lumMod val="75000"/>
                      </a:srgbClr>
                    </a:solidFill>
                  </a:endParaRPr>
                </a:p>
                <a:p>
                  <a:pPr algn="just">
                    <a:lnSpc>
                      <a:spcPct val="120000"/>
                    </a:lnSpc>
                    <a:spcBef>
                      <a:spcPts val="0"/>
                    </a:spcBef>
                    <a:spcAft>
                      <a:spcPts val="0"/>
                    </a:spcAft>
                  </a:pPr>
                  <a:r>
                    <a:rPr lang="zh-CN" altLang="en-US" dirty="0">
                      <a:solidFill>
                        <a:srgbClr val="9F87B7">
                          <a:lumMod val="75000"/>
                        </a:srgbClr>
                      </a:solidFill>
                    </a:rPr>
                    <a:t>新员工工作之初可能难以得到上司的信任和重用，只能等待机会。当新员工刚刚进</a:t>
                  </a:r>
                  <a:endParaRPr lang="zh-CN" altLang="en-US" dirty="0">
                    <a:solidFill>
                      <a:srgbClr val="9F87B7">
                        <a:lumMod val="75000"/>
                      </a:srgbClr>
                    </a:solidFill>
                  </a:endParaRPr>
                </a:p>
                <a:p>
                  <a:pPr algn="just">
                    <a:lnSpc>
                      <a:spcPct val="120000"/>
                    </a:lnSpc>
                    <a:spcBef>
                      <a:spcPts val="0"/>
                    </a:spcBef>
                    <a:spcAft>
                      <a:spcPts val="0"/>
                    </a:spcAft>
                  </a:pPr>
                  <a:r>
                    <a:rPr lang="zh-CN" altLang="en-US" dirty="0">
                      <a:solidFill>
                        <a:srgbClr val="9F87B7">
                          <a:lumMod val="75000"/>
                        </a:srgbClr>
                      </a:solidFill>
                    </a:rPr>
                    <a:t>入组织时，对组织可能缺乏足够的了解，而组织也要观察新员工的工作能力、业务水平和团队精神。因此，员工很难得到较有挑战性的工作机会，而是从事较为容易或者很乏味的具体工作。</a:t>
                  </a:r>
                  <a:endParaRPr lang="zh-CN" altLang="en-US" dirty="0">
                    <a:solidFill>
                      <a:srgbClr val="9F87B7">
                        <a:lumMod val="75000"/>
                      </a:srgbClr>
                    </a:solidFill>
                  </a:endParaRPr>
                </a:p>
              </p:txBody>
            </p:sp>
            <p:sp>
              <p:nvSpPr>
                <p:cNvPr id="29" name="矩形 28"/>
                <p:cNvSpPr/>
                <p:nvPr>
                  <p:custDataLst>
                    <p:tags r:id="rId25"/>
                  </p:custDataLst>
                </p:nvPr>
              </p:nvSpPr>
              <p:spPr>
                <a:xfrm>
                  <a:off x="3751645" y="1857375"/>
                  <a:ext cx="1665083" cy="538848"/>
                </a:xfrm>
                <a:prstGeom prst="rect">
                  <a:avLst/>
                </a:prstGeom>
                <a:solidFill>
                  <a:srgbClr val="9F87B7"/>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a:bodyPr>
                <a:p>
                  <a:pPr algn="ctr"/>
                  <a:r>
                    <a:rPr lang="en-US" altLang="zh-CN" dirty="0">
                      <a:solidFill>
                        <a:sysClr val="window" lastClr="FFFFFF"/>
                      </a:solidFill>
                      <a:latin typeface="微软雅黑" panose="020B0503020204020204" charset="-122"/>
                      <a:ea typeface="微软雅黑" panose="020B0503020204020204" charset="-122"/>
                      <a:cs typeface="+mn-ea"/>
                    </a:rPr>
                    <a:t>（二）等待机会</a:t>
                  </a:r>
                  <a:endParaRPr lang="en-US" altLang="zh-CN" dirty="0">
                    <a:solidFill>
                      <a:sysClr val="window" lastClr="FFFFFF"/>
                    </a:solidFill>
                    <a:latin typeface="微软雅黑" panose="020B0503020204020204" charset="-122"/>
                    <a:ea typeface="微软雅黑" panose="020B0503020204020204" charset="-122"/>
                    <a:cs typeface="+mn-ea"/>
                  </a:endParaRPr>
                </a:p>
              </p:txBody>
            </p:sp>
            <p:sp>
              <p:nvSpPr>
                <p:cNvPr id="30" name="椭圆 29"/>
                <p:cNvSpPr/>
                <p:nvPr>
                  <p:custDataLst>
                    <p:tags r:id="rId26"/>
                  </p:custDataLst>
                </p:nvPr>
              </p:nvSpPr>
              <p:spPr>
                <a:xfrm>
                  <a:off x="3786052" y="2026781"/>
                  <a:ext cx="168625" cy="168625"/>
                </a:xfrm>
                <a:prstGeom prst="ellipse">
                  <a:avLst/>
                </a:prstGeom>
                <a:solidFill>
                  <a:sysClr val="window" lastClr="FFFFFF"/>
                </a:solidFill>
                <a:ln w="25400">
                  <a:solidFill>
                    <a:srgbClr val="9F87B7">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31" name="椭圆 30"/>
                <p:cNvSpPr/>
                <p:nvPr>
                  <p:custDataLst>
                    <p:tags r:id="rId27"/>
                  </p:custDataLst>
                </p:nvPr>
              </p:nvSpPr>
              <p:spPr>
                <a:xfrm>
                  <a:off x="5219780" y="2030035"/>
                  <a:ext cx="168625" cy="168625"/>
                </a:xfrm>
                <a:prstGeom prst="ellipse">
                  <a:avLst/>
                </a:prstGeom>
                <a:solidFill>
                  <a:sysClr val="window" lastClr="FFFFFF"/>
                </a:solidFill>
                <a:ln w="25400">
                  <a:solidFill>
                    <a:srgbClr val="9F87B7">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32" name="组合 31"/>
              <p:cNvGrpSpPr/>
              <p:nvPr>
                <p:custDataLst>
                  <p:tags r:id="rId28"/>
                </p:custDataLst>
              </p:nvPr>
            </p:nvGrpSpPr>
            <p:grpSpPr>
              <a:xfrm>
                <a:off x="11984" y="2272"/>
                <a:ext cx="3524" cy="7844"/>
                <a:chOff x="5759517" y="1584304"/>
                <a:chExt cx="1665083" cy="3706152"/>
              </a:xfrm>
            </p:grpSpPr>
            <p:sp>
              <p:nvSpPr>
                <p:cNvPr id="33" name="圆角矩形 32"/>
                <p:cNvSpPr/>
                <p:nvPr>
                  <p:custDataLst>
                    <p:tags r:id="rId29"/>
                  </p:custDataLst>
                </p:nvPr>
              </p:nvSpPr>
              <p:spPr>
                <a:xfrm>
                  <a:off x="5759517" y="1584304"/>
                  <a:ext cx="1665083" cy="3706152"/>
                </a:xfrm>
                <a:prstGeom prst="roundRect">
                  <a:avLst>
                    <a:gd name="adj" fmla="val 6990"/>
                  </a:avLst>
                </a:prstGeom>
                <a:solidFill>
                  <a:srgbClr val="3295D2">
                    <a:lumMod val="20000"/>
                    <a:lumOff val="80000"/>
                  </a:srgbClr>
                </a:solidFill>
                <a:ln w="3175">
                  <a:noFill/>
                </a:ln>
                <a:effectLst>
                  <a:outerShdw blurRad="50800" dist="25400" dir="2700000" algn="tl"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lIns="90000" tIns="720000" rtlCol="0" anchor="ctr" anchorCtr="0">
                  <a:normAutofit/>
                </a:bodyPr>
                <a:p>
                  <a:pPr algn="just">
                    <a:lnSpc>
                      <a:spcPct val="130000"/>
                    </a:lnSpc>
                  </a:pPr>
                  <a:endParaRPr lang="zh-CN" altLang="en-US" sz="1600" dirty="0">
                    <a:solidFill>
                      <a:srgbClr val="3295D2">
                        <a:lumMod val="75000"/>
                      </a:srgbClr>
                    </a:solidFill>
                    <a:latin typeface="微软雅黑" panose="020B0503020204020204" charset="-122"/>
                    <a:ea typeface="微软雅黑" panose="020B0503020204020204" charset="-122"/>
                  </a:endParaRPr>
                </a:p>
                <a:p>
                  <a:pPr algn="just">
                    <a:lnSpc>
                      <a:spcPct val="130000"/>
                    </a:lnSpc>
                  </a:pPr>
                  <a:r>
                    <a:rPr lang="zh-CN" altLang="en-US" sz="1600" dirty="0">
                      <a:solidFill>
                        <a:srgbClr val="3295D2">
                          <a:lumMod val="75000"/>
                        </a:srgbClr>
                      </a:solidFill>
                      <a:latin typeface="微软雅黑" panose="020B0503020204020204" charset="-122"/>
                      <a:ea typeface="微软雅黑" panose="020B0503020204020204" charset="-122"/>
                    </a:rPr>
                    <a:t>新员工进入组织，组织会为员工制定个人职业发展规划，对个人的职业生涯进行管理。这一阶段，新员工需要配合组织做好以下几项工作。</a:t>
                  </a:r>
                  <a:endParaRPr lang="zh-CN" altLang="en-US" sz="1600" dirty="0">
                    <a:solidFill>
                      <a:srgbClr val="3295D2">
                        <a:lumMod val="75000"/>
                      </a:srgbClr>
                    </a:solidFill>
                    <a:latin typeface="微软雅黑" panose="020B0503020204020204" charset="-122"/>
                    <a:ea typeface="微软雅黑" panose="020B0503020204020204" charset="-122"/>
                  </a:endParaRPr>
                </a:p>
                <a:p>
                  <a:pPr algn="just">
                    <a:lnSpc>
                      <a:spcPct val="130000"/>
                    </a:lnSpc>
                  </a:pPr>
                  <a:r>
                    <a:rPr lang="zh-CN" altLang="en-US" sz="1600" dirty="0">
                      <a:solidFill>
                        <a:srgbClr val="3295D2">
                          <a:lumMod val="75000"/>
                        </a:srgbClr>
                      </a:solidFill>
                      <a:latin typeface="微软雅黑" panose="020B0503020204020204" charset="-122"/>
                      <a:ea typeface="微软雅黑" panose="020B0503020204020204" charset="-122"/>
                    </a:rPr>
                    <a:t>1. 提供资料；2. 充分沟通；3. 争取晋升；4. 参与职业管理；5. 努力工作6. 拓宽业务面。</a:t>
                  </a:r>
                  <a:endParaRPr lang="zh-CN" altLang="en-US" sz="1600" dirty="0">
                    <a:solidFill>
                      <a:srgbClr val="3295D2">
                        <a:lumMod val="75000"/>
                      </a:srgbClr>
                    </a:solidFill>
                    <a:latin typeface="微软雅黑" panose="020B0503020204020204" charset="-122"/>
                    <a:ea typeface="微软雅黑" panose="020B0503020204020204" charset="-122"/>
                  </a:endParaRPr>
                </a:p>
              </p:txBody>
            </p:sp>
            <p:sp>
              <p:nvSpPr>
                <p:cNvPr id="34" name="矩形 33"/>
                <p:cNvSpPr/>
                <p:nvPr>
                  <p:custDataLst>
                    <p:tags r:id="rId30"/>
                  </p:custDataLst>
                </p:nvPr>
              </p:nvSpPr>
              <p:spPr>
                <a:xfrm>
                  <a:off x="5759517" y="1857375"/>
                  <a:ext cx="1665083" cy="538848"/>
                </a:xfrm>
                <a:prstGeom prst="rect">
                  <a:avLst/>
                </a:prstGeom>
                <a:solidFill>
                  <a:srgbClr val="3295D2"/>
                </a:solidFill>
                <a:ln>
                  <a:noFill/>
                </a:ln>
              </p:spPr>
              <p:style>
                <a:lnRef idx="2">
                  <a:srgbClr val="B9C63A">
                    <a:shade val="50000"/>
                  </a:srgbClr>
                </a:lnRef>
                <a:fillRef idx="1">
                  <a:srgbClr val="B9C63A"/>
                </a:fillRef>
                <a:effectRef idx="0">
                  <a:srgbClr val="B9C63A"/>
                </a:effectRef>
                <a:fontRef idx="minor">
                  <a:sysClr val="window" lastClr="FFFFFF"/>
                </a:fontRef>
              </p:style>
              <p:txBody>
                <a:bodyPr lIns="0" tIns="0" rIns="0" bIns="0" rtlCol="0" anchor="ctr">
                  <a:normAutofit/>
                </a:bodyPr>
                <a:p>
                  <a:pPr algn="ctr"/>
                  <a:r>
                    <a:rPr lang="en-US" altLang="zh-CN" dirty="0">
                      <a:solidFill>
                        <a:sysClr val="window" lastClr="FFFFFF"/>
                      </a:solidFill>
                      <a:latin typeface="微软雅黑" panose="020B0503020204020204" charset="-122"/>
                      <a:ea typeface="微软雅黑" panose="020B0503020204020204" charset="-122"/>
                      <a:cs typeface="+mn-ea"/>
                    </a:rPr>
                    <a:t>（三）与组织配合搞好职业生涯规划</a:t>
                  </a:r>
                  <a:endParaRPr lang="en-US" altLang="zh-CN" dirty="0">
                    <a:solidFill>
                      <a:sysClr val="window" lastClr="FFFFFF"/>
                    </a:solidFill>
                    <a:latin typeface="微软雅黑" panose="020B0503020204020204" charset="-122"/>
                    <a:ea typeface="微软雅黑" panose="020B0503020204020204" charset="-122"/>
                    <a:cs typeface="+mn-ea"/>
                  </a:endParaRPr>
                </a:p>
              </p:txBody>
            </p:sp>
            <p:sp>
              <p:nvSpPr>
                <p:cNvPr id="35" name="椭圆 34"/>
                <p:cNvSpPr/>
                <p:nvPr>
                  <p:custDataLst>
                    <p:tags r:id="rId31"/>
                  </p:custDataLst>
                </p:nvPr>
              </p:nvSpPr>
              <p:spPr>
                <a:xfrm>
                  <a:off x="5817194" y="2026781"/>
                  <a:ext cx="168625" cy="168625"/>
                </a:xfrm>
                <a:prstGeom prst="ellipse">
                  <a:avLst/>
                </a:prstGeom>
                <a:solidFill>
                  <a:sysClr val="window" lastClr="FFFFFF"/>
                </a:solidFill>
                <a:ln w="25400">
                  <a:solidFill>
                    <a:srgbClr val="3295D2">
                      <a:lumMod val="75000"/>
                    </a:srgbClr>
                  </a:solidFill>
                </a:ln>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grpSp>
          <p:nvGrpSpPr>
            <p:cNvPr id="45" name="组合 44"/>
            <p:cNvGrpSpPr/>
            <p:nvPr/>
          </p:nvGrpSpPr>
          <p:grpSpPr>
            <a:xfrm>
              <a:off x="6618" y="3301"/>
              <a:ext cx="5771" cy="186"/>
              <a:chOff x="6618" y="3301"/>
              <a:chExt cx="5771" cy="186"/>
            </a:xfrm>
          </p:grpSpPr>
          <p:grpSp>
            <p:nvGrpSpPr>
              <p:cNvPr id="36" name="组合 35"/>
              <p:cNvGrpSpPr/>
              <p:nvPr>
                <p:custDataLst>
                  <p:tags r:id="rId32"/>
                </p:custDataLst>
              </p:nvPr>
            </p:nvGrpSpPr>
            <p:grpSpPr>
              <a:xfrm>
                <a:off x="6618" y="3301"/>
                <a:ext cx="1472" cy="187"/>
                <a:chOff x="3223967" y="2070243"/>
                <a:chExt cx="695380" cy="88208"/>
              </a:xfrm>
            </p:grpSpPr>
            <p:sp>
              <p:nvSpPr>
                <p:cNvPr id="37" name="圆角矩形 36"/>
                <p:cNvSpPr/>
                <p:nvPr>
                  <p:custDataLst>
                    <p:tags r:id="rId33"/>
                  </p:custDataLst>
                </p:nvPr>
              </p:nvSpPr>
              <p:spPr>
                <a:xfrm>
                  <a:off x="3223967" y="2070243"/>
                  <a:ext cx="695380" cy="88208"/>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38" name="圆角矩形 37"/>
                <p:cNvSpPr/>
                <p:nvPr>
                  <p:custDataLst>
                    <p:tags r:id="rId34"/>
                  </p:custDataLst>
                </p:nvPr>
              </p:nvSpPr>
              <p:spPr>
                <a:xfrm>
                  <a:off x="3223967" y="2070243"/>
                  <a:ext cx="695380" cy="8820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nvGrpSpPr>
              <p:cNvPr id="39" name="组合 38"/>
              <p:cNvGrpSpPr/>
              <p:nvPr>
                <p:custDataLst>
                  <p:tags r:id="rId35"/>
                </p:custDataLst>
              </p:nvPr>
            </p:nvGrpSpPr>
            <p:grpSpPr>
              <a:xfrm>
                <a:off x="10917" y="3301"/>
                <a:ext cx="1472" cy="187"/>
                <a:chOff x="5255109" y="2070243"/>
                <a:chExt cx="695380" cy="88208"/>
              </a:xfrm>
            </p:grpSpPr>
            <p:sp>
              <p:nvSpPr>
                <p:cNvPr id="40" name="圆角矩形 39"/>
                <p:cNvSpPr/>
                <p:nvPr>
                  <p:custDataLst>
                    <p:tags r:id="rId36"/>
                  </p:custDataLst>
                </p:nvPr>
              </p:nvSpPr>
              <p:spPr>
                <a:xfrm>
                  <a:off x="5255109" y="2070243"/>
                  <a:ext cx="695380" cy="88208"/>
                </a:xfrm>
                <a:prstGeom prst="roundRect">
                  <a:avLst>
                    <a:gd name="adj" fmla="val 50000"/>
                  </a:avLst>
                </a:prstGeom>
                <a:gradFill>
                  <a:gsLst>
                    <a:gs pos="0">
                      <a:sysClr val="window" lastClr="FFFFFF"/>
                    </a:gs>
                    <a:gs pos="25000">
                      <a:srgbClr val="FBFBFB"/>
                    </a:gs>
                    <a:gs pos="37000">
                      <a:srgbClr val="F8F8F8"/>
                    </a:gs>
                    <a:gs pos="89000">
                      <a:sysClr val="window" lastClr="FFFFFF">
                        <a:lumMod val="85000"/>
                      </a:sys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sp>
              <p:nvSpPr>
                <p:cNvPr id="41" name="圆角矩形 40"/>
                <p:cNvSpPr/>
                <p:nvPr>
                  <p:custDataLst>
                    <p:tags r:id="rId37"/>
                  </p:custDataLst>
                </p:nvPr>
              </p:nvSpPr>
              <p:spPr>
                <a:xfrm>
                  <a:off x="5255109" y="2070243"/>
                  <a:ext cx="695380" cy="8820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rgbClr val="B9C63A">
                    <a:shade val="50000"/>
                  </a:srgbClr>
                </a:lnRef>
                <a:fillRef idx="1">
                  <a:srgbClr val="B9C63A"/>
                </a:fillRef>
                <a:effectRef idx="0">
                  <a:srgbClr val="B9C63A"/>
                </a:effectRef>
                <a:fontRef idx="minor">
                  <a:sysClr val="window" lastClr="FFFFFF"/>
                </a:fontRef>
              </p:style>
              <p:txBody>
                <a:bodyPr rtlCol="0" anchor="ctr">
                  <a:normAutofit fontScale="25000" lnSpcReduction="20000"/>
                </a:bodyPr>
                <a:p>
                  <a:pPr algn="ctr"/>
                  <a:endParaRPr lang="zh-CN" altLang="en-US" sz="1400"/>
                </a:p>
              </p:txBody>
            </p:sp>
          </p:grpSp>
        </p:grpSp>
      </p:grpSp>
      <p:sp>
        <p:nvSpPr>
          <p:cNvPr id="43"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一、个人职业生涯早期的管理</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ppt_x"/>
                                          </p:val>
                                        </p:tav>
                                        <p:tav tm="100000">
                                          <p:val>
                                            <p:strVal val="#ppt_x"/>
                                          </p:val>
                                        </p:tav>
                                      </p:tavLst>
                                    </p:anim>
                                    <p:anim calcmode="lin" valueType="num">
                                      <p:cBhvr additive="base">
                                        <p:cTn id="24" dur="500" fill="hold"/>
                                        <p:tgtEl>
                                          <p:spTgt spid="7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二、个人职业生涯中期的管理</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58165" y="1994535"/>
            <a:ext cx="5467350" cy="378460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通常，我们将 30～50 岁划成职业生涯中期。</a:t>
            </a:r>
            <a:r>
              <a:rPr lang="zh-CN" altLang="en-US" sz="1600" b="1" dirty="0">
                <a:solidFill>
                  <a:srgbClr val="FF9700">
                    <a:alpha val="75000"/>
                  </a:srgbClr>
                </a:solidFill>
                <a:latin typeface="微软雅黑" panose="020B0503020204020204" charset="-122"/>
                <a:ea typeface="微软雅黑" panose="020B0503020204020204" charset="-122"/>
              </a:rPr>
              <a:t>职业生涯中期是职业生涯发展中的黄金时期。</a:t>
            </a: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在这一时期，</a:t>
            </a:r>
            <a:r>
              <a:rPr lang="zh-CN" altLang="en-US" sz="1600" b="1" dirty="0">
                <a:solidFill>
                  <a:srgbClr val="28B7EF">
                    <a:alpha val="75000"/>
                  </a:srgbClr>
                </a:solidFill>
                <a:latin typeface="微软雅黑" panose="020B0503020204020204" charset="-122"/>
                <a:ea typeface="微软雅黑" panose="020B0503020204020204" charset="-122"/>
              </a:rPr>
              <a:t>一方面</a:t>
            </a: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个体在职业生涯中处于快速发展和提升时期，专业技术更加成熟，不少人拥有了有利于职业生涯发展的人际关系网，因而可以得到更多的就业与合作机会，逐步达到事业的顶峰；</a:t>
            </a:r>
            <a:r>
              <a:rPr lang="zh-CN" altLang="en-US" sz="1600" b="1" dirty="0">
                <a:solidFill>
                  <a:srgbClr val="28B7EF">
                    <a:alpha val="75000"/>
                  </a:srgbClr>
                </a:solidFill>
                <a:latin typeface="微软雅黑" panose="020B0503020204020204" charset="-122"/>
                <a:ea typeface="微软雅黑" panose="020B0503020204020204" charset="-122"/>
              </a:rPr>
              <a:t>另一方面</a:t>
            </a: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个体的生理、心理和家庭特征都发生了很大的变化，职业生涯中期的个体人到中年，面临着孩子独立、父母变老的状况，生物周期则由精力旺盛到逐步衰弱。在事业上可能面临被新人取代的残酷事实。这一时期的关键是完成好角色的转变，从中心淡出。</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p:cNvSpPr/>
          <p:nvPr/>
        </p:nvSpPr>
        <p:spPr>
          <a:xfrm>
            <a:off x="-538652" y="4367489"/>
            <a:ext cx="13269304" cy="3930087"/>
          </a:xfrm>
          <a:custGeom>
            <a:avLst/>
            <a:gdLst>
              <a:gd name="connsiteX0" fmla="*/ 10363878 w 13269304"/>
              <a:gd name="connsiteY0" fmla="*/ 104 h 3930087"/>
              <a:gd name="connsiteX1" fmla="*/ 12782300 w 13269304"/>
              <a:gd name="connsiteY1" fmla="*/ 1338550 h 3930087"/>
              <a:gd name="connsiteX2" fmla="*/ 13192203 w 13269304"/>
              <a:gd name="connsiteY2" fmla="*/ 1306803 h 3930087"/>
              <a:gd name="connsiteX3" fmla="*/ 13269304 w 13269304"/>
              <a:gd name="connsiteY3" fmla="*/ 1282683 h 3930087"/>
              <a:gd name="connsiteX4" fmla="*/ 13269304 w 13269304"/>
              <a:gd name="connsiteY4" fmla="*/ 3930087 h 3930087"/>
              <a:gd name="connsiteX5" fmla="*/ 0 w 13269304"/>
              <a:gd name="connsiteY5" fmla="*/ 3930087 h 3930087"/>
              <a:gd name="connsiteX6" fmla="*/ 0 w 13269304"/>
              <a:gd name="connsiteY6" fmla="*/ 1743114 h 3930087"/>
              <a:gd name="connsiteX7" fmla="*/ 235991 w 13269304"/>
              <a:gd name="connsiteY7" fmla="*/ 1783857 h 3930087"/>
              <a:gd name="connsiteX8" fmla="*/ 1031297 w 13269304"/>
              <a:gd name="connsiteY8" fmla="*/ 1819278 h 3930087"/>
              <a:gd name="connsiteX9" fmla="*/ 2928580 w 13269304"/>
              <a:gd name="connsiteY9" fmla="*/ 1101728 h 3930087"/>
              <a:gd name="connsiteX10" fmla="*/ 4774814 w 13269304"/>
              <a:gd name="connsiteY10" fmla="*/ 1730378 h 3930087"/>
              <a:gd name="connsiteX11" fmla="*/ 6609447 w 13269304"/>
              <a:gd name="connsiteY11" fmla="*/ 391130 h 3930087"/>
              <a:gd name="connsiteX12" fmla="*/ 8450268 w 13269304"/>
              <a:gd name="connsiteY12" fmla="*/ 1260478 h 3930087"/>
              <a:gd name="connsiteX13" fmla="*/ 10363878 w 13269304"/>
              <a:gd name="connsiteY13" fmla="*/ 104 h 39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69304" h="3930087">
                <a:moveTo>
                  <a:pt x="10363878" y="104"/>
                </a:moveTo>
                <a:cubicBezTo>
                  <a:pt x="11085884" y="13117"/>
                  <a:pt x="12055511" y="1239568"/>
                  <a:pt x="12782300" y="1338550"/>
                </a:cubicBezTo>
                <a:cubicBezTo>
                  <a:pt x="12918573" y="1357109"/>
                  <a:pt x="13055934" y="1342619"/>
                  <a:pt x="13192203" y="1306803"/>
                </a:cubicBezTo>
                <a:lnTo>
                  <a:pt x="13269304" y="1282683"/>
                </a:lnTo>
                <a:lnTo>
                  <a:pt x="13269304" y="3930087"/>
                </a:lnTo>
                <a:lnTo>
                  <a:pt x="0" y="3930087"/>
                </a:lnTo>
                <a:lnTo>
                  <a:pt x="0" y="1743114"/>
                </a:lnTo>
                <a:lnTo>
                  <a:pt x="235991" y="1783857"/>
                </a:lnTo>
                <a:cubicBezTo>
                  <a:pt x="511712" y="1825430"/>
                  <a:pt x="790947" y="1847059"/>
                  <a:pt x="1031297" y="1819278"/>
                </a:cubicBezTo>
                <a:cubicBezTo>
                  <a:pt x="1672232" y="1745195"/>
                  <a:pt x="2304661" y="1116545"/>
                  <a:pt x="2928580" y="1101728"/>
                </a:cubicBezTo>
                <a:cubicBezTo>
                  <a:pt x="3552500" y="1086911"/>
                  <a:pt x="4161337" y="1848811"/>
                  <a:pt x="4774814" y="1730378"/>
                </a:cubicBezTo>
                <a:cubicBezTo>
                  <a:pt x="5388292" y="1611945"/>
                  <a:pt x="5996871" y="469447"/>
                  <a:pt x="6609447" y="391130"/>
                </a:cubicBezTo>
                <a:cubicBezTo>
                  <a:pt x="7222022" y="312813"/>
                  <a:pt x="7824530" y="1325649"/>
                  <a:pt x="8450268" y="1260478"/>
                </a:cubicBezTo>
                <a:cubicBezTo>
                  <a:pt x="9076006" y="1195307"/>
                  <a:pt x="9641872" y="-12907"/>
                  <a:pt x="10363878" y="104"/>
                </a:cubicBezTo>
                <a:close/>
              </a:path>
            </a:pathLst>
          </a:custGeom>
          <a:gradFill flip="none" rotWithShape="1">
            <a:gsLst>
              <a:gs pos="83000">
                <a:schemeClr val="bg1">
                  <a:alpha val="0"/>
                </a:schemeClr>
              </a:gs>
              <a:gs pos="1000">
                <a:schemeClr val="accent1">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 About"/>
          <p:cNvSpPr txBox="1"/>
          <p:nvPr/>
        </p:nvSpPr>
        <p:spPr>
          <a:xfrm>
            <a:off x="-293797" y="5769410"/>
            <a:ext cx="12980762" cy="101473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ctr"/>
            <a:r>
              <a:rPr lang="zh-CN" altLang="en-US" sz="6000" dirty="0">
                <a:gradFill>
                  <a:gsLst>
                    <a:gs pos="0">
                      <a:srgbClr val="C2B270">
                        <a:alpha val="14000"/>
                      </a:srgbClr>
                    </a:gs>
                    <a:gs pos="100000">
                      <a:srgbClr val="222222">
                        <a:alpha val="0"/>
                      </a:srgbClr>
                    </a:gs>
                  </a:gsLst>
                  <a:lin ang="5400000" scaled="1"/>
                </a:gradFill>
                <a:sym typeface="+mn-ea"/>
              </a:rPr>
              <a:t>大学生职业发展与就业指导教程</a:t>
            </a:r>
            <a:endParaRPr lang="en-US" altLang="zh-CN" sz="6000" dirty="0">
              <a:gradFill>
                <a:gsLst>
                  <a:gs pos="0">
                    <a:srgbClr val="C2B270">
                      <a:alpha val="14000"/>
                    </a:srgbClr>
                  </a:gs>
                  <a:gs pos="100000">
                    <a:srgbClr val="222222">
                      <a:alpha val="0"/>
                    </a:srgbClr>
                  </a:gs>
                </a:gsLst>
                <a:lin ang="5400000" scaled="1"/>
              </a:gradFill>
            </a:endParaRPr>
          </a:p>
        </p:txBody>
      </p:sp>
      <p:sp>
        <p:nvSpPr>
          <p:cNvPr id="9" name="任意多边形: 形状 8"/>
          <p:cNvSpPr/>
          <p:nvPr/>
        </p:nvSpPr>
        <p:spPr>
          <a:xfrm>
            <a:off x="-538652" y="4338614"/>
            <a:ext cx="13269304" cy="1831747"/>
          </a:xfrm>
          <a:custGeom>
            <a:avLst/>
            <a:gdLst>
              <a:gd name="connsiteX0" fmla="*/ 10363878 w 13269304"/>
              <a:gd name="connsiteY0" fmla="*/ 104 h 3930087"/>
              <a:gd name="connsiteX1" fmla="*/ 12782300 w 13269304"/>
              <a:gd name="connsiteY1" fmla="*/ 1338550 h 3930087"/>
              <a:gd name="connsiteX2" fmla="*/ 13192203 w 13269304"/>
              <a:gd name="connsiteY2" fmla="*/ 1306803 h 3930087"/>
              <a:gd name="connsiteX3" fmla="*/ 13269304 w 13269304"/>
              <a:gd name="connsiteY3" fmla="*/ 1282683 h 3930087"/>
              <a:gd name="connsiteX4" fmla="*/ 13269304 w 13269304"/>
              <a:gd name="connsiteY4" fmla="*/ 3930087 h 3930087"/>
              <a:gd name="connsiteX5" fmla="*/ 0 w 13269304"/>
              <a:gd name="connsiteY5" fmla="*/ 3930087 h 3930087"/>
              <a:gd name="connsiteX6" fmla="*/ 0 w 13269304"/>
              <a:gd name="connsiteY6" fmla="*/ 1743114 h 3930087"/>
              <a:gd name="connsiteX7" fmla="*/ 235991 w 13269304"/>
              <a:gd name="connsiteY7" fmla="*/ 1783857 h 3930087"/>
              <a:gd name="connsiteX8" fmla="*/ 1031297 w 13269304"/>
              <a:gd name="connsiteY8" fmla="*/ 1819278 h 3930087"/>
              <a:gd name="connsiteX9" fmla="*/ 2928580 w 13269304"/>
              <a:gd name="connsiteY9" fmla="*/ 1101728 h 3930087"/>
              <a:gd name="connsiteX10" fmla="*/ 4774814 w 13269304"/>
              <a:gd name="connsiteY10" fmla="*/ 1730378 h 3930087"/>
              <a:gd name="connsiteX11" fmla="*/ 6609447 w 13269304"/>
              <a:gd name="connsiteY11" fmla="*/ 391130 h 3930087"/>
              <a:gd name="connsiteX12" fmla="*/ 8450268 w 13269304"/>
              <a:gd name="connsiteY12" fmla="*/ 1260478 h 3930087"/>
              <a:gd name="connsiteX13" fmla="*/ 10363878 w 13269304"/>
              <a:gd name="connsiteY13" fmla="*/ 104 h 3930087"/>
              <a:gd name="connsiteX0-1" fmla="*/ 13269304 w 13360744"/>
              <a:gd name="connsiteY0-2" fmla="*/ 3930087 h 4021527"/>
              <a:gd name="connsiteX1-3" fmla="*/ 0 w 13360744"/>
              <a:gd name="connsiteY1-4" fmla="*/ 3930087 h 4021527"/>
              <a:gd name="connsiteX2-5" fmla="*/ 0 w 13360744"/>
              <a:gd name="connsiteY2-6" fmla="*/ 1743114 h 4021527"/>
              <a:gd name="connsiteX3-7" fmla="*/ 235991 w 13360744"/>
              <a:gd name="connsiteY3-8" fmla="*/ 1783857 h 4021527"/>
              <a:gd name="connsiteX4-9" fmla="*/ 1031297 w 13360744"/>
              <a:gd name="connsiteY4-10" fmla="*/ 1819278 h 4021527"/>
              <a:gd name="connsiteX5-11" fmla="*/ 2928580 w 13360744"/>
              <a:gd name="connsiteY5-12" fmla="*/ 1101728 h 4021527"/>
              <a:gd name="connsiteX6-13" fmla="*/ 4774814 w 13360744"/>
              <a:gd name="connsiteY6-14" fmla="*/ 1730378 h 4021527"/>
              <a:gd name="connsiteX7-15" fmla="*/ 6609447 w 13360744"/>
              <a:gd name="connsiteY7-16" fmla="*/ 391130 h 4021527"/>
              <a:gd name="connsiteX8-17" fmla="*/ 8450268 w 13360744"/>
              <a:gd name="connsiteY8-18" fmla="*/ 1260478 h 4021527"/>
              <a:gd name="connsiteX9-19" fmla="*/ 10363878 w 13360744"/>
              <a:gd name="connsiteY9-20" fmla="*/ 104 h 4021527"/>
              <a:gd name="connsiteX10-21" fmla="*/ 12782300 w 13360744"/>
              <a:gd name="connsiteY10-22" fmla="*/ 1338550 h 4021527"/>
              <a:gd name="connsiteX11-23" fmla="*/ 13192203 w 13360744"/>
              <a:gd name="connsiteY11-24" fmla="*/ 1306803 h 4021527"/>
              <a:gd name="connsiteX12-25" fmla="*/ 13269304 w 13360744"/>
              <a:gd name="connsiteY12-26" fmla="*/ 1282683 h 4021527"/>
              <a:gd name="connsiteX13-27" fmla="*/ 13360744 w 13360744"/>
              <a:gd name="connsiteY13-28" fmla="*/ 4021527 h 4021527"/>
              <a:gd name="connsiteX0-29" fmla="*/ 13269304 w 13269304"/>
              <a:gd name="connsiteY0-30" fmla="*/ 3930087 h 3930087"/>
              <a:gd name="connsiteX1-31" fmla="*/ 0 w 13269304"/>
              <a:gd name="connsiteY1-32" fmla="*/ 3930087 h 3930087"/>
              <a:gd name="connsiteX2-33" fmla="*/ 0 w 13269304"/>
              <a:gd name="connsiteY2-34" fmla="*/ 1743114 h 3930087"/>
              <a:gd name="connsiteX3-35" fmla="*/ 235991 w 13269304"/>
              <a:gd name="connsiteY3-36" fmla="*/ 1783857 h 3930087"/>
              <a:gd name="connsiteX4-37" fmla="*/ 1031297 w 13269304"/>
              <a:gd name="connsiteY4-38" fmla="*/ 1819278 h 3930087"/>
              <a:gd name="connsiteX5-39" fmla="*/ 2928580 w 13269304"/>
              <a:gd name="connsiteY5-40" fmla="*/ 1101728 h 3930087"/>
              <a:gd name="connsiteX6-41" fmla="*/ 4774814 w 13269304"/>
              <a:gd name="connsiteY6-42" fmla="*/ 1730378 h 3930087"/>
              <a:gd name="connsiteX7-43" fmla="*/ 6609447 w 13269304"/>
              <a:gd name="connsiteY7-44" fmla="*/ 391130 h 3930087"/>
              <a:gd name="connsiteX8-45" fmla="*/ 8450268 w 13269304"/>
              <a:gd name="connsiteY8-46" fmla="*/ 1260478 h 3930087"/>
              <a:gd name="connsiteX9-47" fmla="*/ 10363878 w 13269304"/>
              <a:gd name="connsiteY9-48" fmla="*/ 104 h 3930087"/>
              <a:gd name="connsiteX10-49" fmla="*/ 12782300 w 13269304"/>
              <a:gd name="connsiteY10-50" fmla="*/ 1338550 h 3930087"/>
              <a:gd name="connsiteX11-51" fmla="*/ 13192203 w 13269304"/>
              <a:gd name="connsiteY11-52" fmla="*/ 1306803 h 3930087"/>
              <a:gd name="connsiteX12-53" fmla="*/ 13269304 w 13269304"/>
              <a:gd name="connsiteY12-54" fmla="*/ 1282683 h 3930087"/>
              <a:gd name="connsiteX0-55" fmla="*/ 0 w 13269304"/>
              <a:gd name="connsiteY0-56" fmla="*/ 3930087 h 3930087"/>
              <a:gd name="connsiteX1-57" fmla="*/ 0 w 13269304"/>
              <a:gd name="connsiteY1-58" fmla="*/ 1743114 h 3930087"/>
              <a:gd name="connsiteX2-59" fmla="*/ 235991 w 13269304"/>
              <a:gd name="connsiteY2-60" fmla="*/ 1783857 h 3930087"/>
              <a:gd name="connsiteX3-61" fmla="*/ 1031297 w 13269304"/>
              <a:gd name="connsiteY3-62" fmla="*/ 1819278 h 3930087"/>
              <a:gd name="connsiteX4-63" fmla="*/ 2928580 w 13269304"/>
              <a:gd name="connsiteY4-64" fmla="*/ 1101728 h 3930087"/>
              <a:gd name="connsiteX5-65" fmla="*/ 4774814 w 13269304"/>
              <a:gd name="connsiteY5-66" fmla="*/ 1730378 h 3930087"/>
              <a:gd name="connsiteX6-67" fmla="*/ 6609447 w 13269304"/>
              <a:gd name="connsiteY6-68" fmla="*/ 391130 h 3930087"/>
              <a:gd name="connsiteX7-69" fmla="*/ 8450268 w 13269304"/>
              <a:gd name="connsiteY7-70" fmla="*/ 1260478 h 3930087"/>
              <a:gd name="connsiteX8-71" fmla="*/ 10363878 w 13269304"/>
              <a:gd name="connsiteY8-72" fmla="*/ 104 h 3930087"/>
              <a:gd name="connsiteX9-73" fmla="*/ 12782300 w 13269304"/>
              <a:gd name="connsiteY9-74" fmla="*/ 1338550 h 3930087"/>
              <a:gd name="connsiteX10-75" fmla="*/ 13192203 w 13269304"/>
              <a:gd name="connsiteY10-76" fmla="*/ 1306803 h 3930087"/>
              <a:gd name="connsiteX11-77" fmla="*/ 13269304 w 13269304"/>
              <a:gd name="connsiteY11-78" fmla="*/ 1282683 h 3930087"/>
              <a:gd name="connsiteX0-79" fmla="*/ 0 w 13269304"/>
              <a:gd name="connsiteY0-80" fmla="*/ 1743114 h 1831747"/>
              <a:gd name="connsiteX1-81" fmla="*/ 235991 w 13269304"/>
              <a:gd name="connsiteY1-82" fmla="*/ 1783857 h 1831747"/>
              <a:gd name="connsiteX2-83" fmla="*/ 1031297 w 13269304"/>
              <a:gd name="connsiteY2-84" fmla="*/ 1819278 h 1831747"/>
              <a:gd name="connsiteX3-85" fmla="*/ 2928580 w 13269304"/>
              <a:gd name="connsiteY3-86" fmla="*/ 1101728 h 1831747"/>
              <a:gd name="connsiteX4-87" fmla="*/ 4774814 w 13269304"/>
              <a:gd name="connsiteY4-88" fmla="*/ 1730378 h 1831747"/>
              <a:gd name="connsiteX5-89" fmla="*/ 6609447 w 13269304"/>
              <a:gd name="connsiteY5-90" fmla="*/ 391130 h 1831747"/>
              <a:gd name="connsiteX6-91" fmla="*/ 8450268 w 13269304"/>
              <a:gd name="connsiteY6-92" fmla="*/ 1260478 h 1831747"/>
              <a:gd name="connsiteX7-93" fmla="*/ 10363878 w 13269304"/>
              <a:gd name="connsiteY7-94" fmla="*/ 104 h 1831747"/>
              <a:gd name="connsiteX8-95" fmla="*/ 12782300 w 13269304"/>
              <a:gd name="connsiteY8-96" fmla="*/ 1338550 h 1831747"/>
              <a:gd name="connsiteX9-97" fmla="*/ 13192203 w 13269304"/>
              <a:gd name="connsiteY9-98" fmla="*/ 1306803 h 1831747"/>
              <a:gd name="connsiteX10-99" fmla="*/ 13269304 w 13269304"/>
              <a:gd name="connsiteY10-100" fmla="*/ 1282683 h 18317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269304" h="1831747">
                <a:moveTo>
                  <a:pt x="0" y="1743114"/>
                </a:moveTo>
                <a:lnTo>
                  <a:pt x="235991" y="1783857"/>
                </a:lnTo>
                <a:cubicBezTo>
                  <a:pt x="511712" y="1825430"/>
                  <a:pt x="790947" y="1847059"/>
                  <a:pt x="1031297" y="1819278"/>
                </a:cubicBezTo>
                <a:cubicBezTo>
                  <a:pt x="1672232" y="1745195"/>
                  <a:pt x="2304661" y="1116545"/>
                  <a:pt x="2928580" y="1101728"/>
                </a:cubicBezTo>
                <a:cubicBezTo>
                  <a:pt x="3552500" y="1086911"/>
                  <a:pt x="4161337" y="1848811"/>
                  <a:pt x="4774814" y="1730378"/>
                </a:cubicBezTo>
                <a:cubicBezTo>
                  <a:pt x="5388292" y="1611945"/>
                  <a:pt x="5996871" y="469447"/>
                  <a:pt x="6609447" y="391130"/>
                </a:cubicBezTo>
                <a:cubicBezTo>
                  <a:pt x="7222022" y="312813"/>
                  <a:pt x="7824530" y="1325649"/>
                  <a:pt x="8450268" y="1260478"/>
                </a:cubicBezTo>
                <a:cubicBezTo>
                  <a:pt x="9076006" y="1195307"/>
                  <a:pt x="9641872" y="-12907"/>
                  <a:pt x="10363878" y="104"/>
                </a:cubicBezTo>
                <a:cubicBezTo>
                  <a:pt x="11085884" y="13117"/>
                  <a:pt x="12055511" y="1239568"/>
                  <a:pt x="12782300" y="1338550"/>
                </a:cubicBezTo>
                <a:cubicBezTo>
                  <a:pt x="12918573" y="1357109"/>
                  <a:pt x="13055934" y="1342619"/>
                  <a:pt x="13192203" y="1306803"/>
                </a:cubicBezTo>
                <a:lnTo>
                  <a:pt x="13269304" y="1282683"/>
                </a:lnTo>
              </a:path>
            </a:pathLst>
          </a:custGeom>
          <a:noFill/>
          <a:ln w="53975">
            <a:solidFill>
              <a:srgbClr val="FF97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椭圆 9"/>
          <p:cNvSpPr/>
          <p:nvPr/>
        </p:nvSpPr>
        <p:spPr bwMode="auto">
          <a:xfrm>
            <a:off x="1523476" y="5580965"/>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椭圆 10"/>
          <p:cNvSpPr/>
          <p:nvPr/>
        </p:nvSpPr>
        <p:spPr bwMode="auto">
          <a:xfrm>
            <a:off x="3901722" y="5916363"/>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椭圆 11"/>
          <p:cNvSpPr/>
          <p:nvPr/>
        </p:nvSpPr>
        <p:spPr bwMode="auto">
          <a:xfrm>
            <a:off x="5972025" y="4612595"/>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椭圆 12"/>
          <p:cNvSpPr/>
          <p:nvPr/>
        </p:nvSpPr>
        <p:spPr bwMode="auto">
          <a:xfrm>
            <a:off x="9695709" y="4240490"/>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14" name="直接箭头连接符 13"/>
          <p:cNvCxnSpPr/>
          <p:nvPr/>
        </p:nvCxnSpPr>
        <p:spPr>
          <a:xfrm>
            <a:off x="1650476" y="2783966"/>
            <a:ext cx="0" cy="2796999"/>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791970" y="3188970"/>
            <a:ext cx="1896745" cy="632460"/>
          </a:xfrm>
          <a:prstGeom prst="rect">
            <a:avLst/>
          </a:prstGeom>
        </p:spPr>
        <p:txBody>
          <a:bodyPr wrap="square">
            <a:spAutoFit/>
          </a:bodyPr>
          <a:lstStyle/>
          <a:p>
            <a:pPr lvl="0" algn="just">
              <a:lnSpc>
                <a:spcPct val="110000"/>
              </a:lnSpc>
              <a:buClr>
                <a:schemeClr val="accent1"/>
              </a:buClr>
              <a:defRPr/>
            </a:pPr>
            <a:r>
              <a:rPr sz="1600" dirty="0">
                <a:solidFill>
                  <a:schemeClr val="tx1">
                    <a:lumMod val="75000"/>
                    <a:lumOff val="25000"/>
                  </a:schemeClr>
                </a:solidFill>
                <a:latin typeface="微软雅黑" panose="020B0503020204020204" charset="-122"/>
                <a:ea typeface="微软雅黑" panose="020B0503020204020204" charset="-122"/>
                <a:cs typeface="+mn-ea"/>
                <a:sym typeface="+mn-lt"/>
              </a:rPr>
              <a:t>保持积极进取的精神和乐观的心态。</a:t>
            </a:r>
            <a:endParaRPr sz="16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6" name="文本框 15"/>
          <p:cNvSpPr txBox="1"/>
          <p:nvPr/>
        </p:nvSpPr>
        <p:spPr>
          <a:xfrm>
            <a:off x="1791974" y="2783966"/>
            <a:ext cx="1213870" cy="36830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微软雅黑" panose="020B0503020204020204" charset="-122"/>
                <a:ea typeface="微软雅黑" panose="020B0503020204020204" charset="-122"/>
              </a:rPr>
              <a:t>第一，</a:t>
            </a:r>
            <a:endParaRPr lang="en-US" altLang="zh-CN" sz="1800" dirty="0">
              <a:solidFill>
                <a:schemeClr val="tx1">
                  <a:lumMod val="75000"/>
                  <a:lumOff val="25000"/>
                </a:schemeClr>
              </a:solidFill>
              <a:latin typeface="微软雅黑" panose="020B0503020204020204" charset="-122"/>
              <a:ea typeface="微软雅黑" panose="020B0503020204020204" charset="-122"/>
            </a:endParaRPr>
          </a:p>
        </p:txBody>
      </p:sp>
      <p:cxnSp>
        <p:nvCxnSpPr>
          <p:cNvPr id="17" name="直接箭头连接符 16"/>
          <p:cNvCxnSpPr/>
          <p:nvPr/>
        </p:nvCxnSpPr>
        <p:spPr>
          <a:xfrm>
            <a:off x="4028722" y="4240490"/>
            <a:ext cx="0" cy="175502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104823" y="4206251"/>
            <a:ext cx="1867202" cy="361950"/>
          </a:xfrm>
          <a:prstGeom prst="rect">
            <a:avLst/>
          </a:prstGeom>
        </p:spPr>
        <p:txBody>
          <a:bodyPr wrap="square">
            <a:spAutoFit/>
          </a:bodyPr>
          <a:lstStyle/>
          <a:p>
            <a:pPr lvl="0" algn="just">
              <a:lnSpc>
                <a:spcPct val="110000"/>
              </a:lnSpc>
              <a:buClr>
                <a:schemeClr val="accent1"/>
              </a:buClr>
              <a:defRPr/>
            </a:pPr>
            <a:r>
              <a:rPr lang="zh-CN" altLang="en-US" sz="1600" dirty="0">
                <a:solidFill>
                  <a:schemeClr val="tx1">
                    <a:lumMod val="75000"/>
                    <a:lumOff val="25000"/>
                  </a:schemeClr>
                </a:solidFill>
                <a:latin typeface="微软雅黑" panose="020B0503020204020204" charset="-122"/>
                <a:ea typeface="微软雅黑" panose="020B0503020204020204" charset="-122"/>
                <a:cs typeface="+mn-ea"/>
                <a:sym typeface="+mn-lt"/>
              </a:rPr>
              <a:t>进行新的职业选择。</a:t>
            </a:r>
            <a:endParaRPr lang="zh-CN" altLang="en-US" sz="16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文本框 18"/>
          <p:cNvSpPr txBox="1"/>
          <p:nvPr/>
        </p:nvSpPr>
        <p:spPr>
          <a:xfrm>
            <a:off x="4104823" y="3801013"/>
            <a:ext cx="1213870" cy="36830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微软雅黑" panose="020B0503020204020204" charset="-122"/>
                <a:ea typeface="微软雅黑" panose="020B0503020204020204" charset="-122"/>
              </a:rPr>
              <a:t>第二，</a:t>
            </a:r>
            <a:endParaRPr lang="zh-CN" altLang="en-US" sz="1800" dirty="0">
              <a:solidFill>
                <a:schemeClr val="tx1">
                  <a:lumMod val="75000"/>
                  <a:lumOff val="25000"/>
                </a:schemeClr>
              </a:solidFill>
              <a:latin typeface="微软雅黑" panose="020B0503020204020204" charset="-122"/>
              <a:ea typeface="微软雅黑" panose="020B0503020204020204" charset="-122"/>
            </a:endParaRPr>
          </a:p>
        </p:txBody>
      </p:sp>
      <p:cxnSp>
        <p:nvCxnSpPr>
          <p:cNvPr id="20" name="直接箭头连接符 19"/>
          <p:cNvCxnSpPr/>
          <p:nvPr/>
        </p:nvCxnSpPr>
        <p:spPr>
          <a:xfrm>
            <a:off x="6099025" y="1772816"/>
            <a:ext cx="0" cy="3000753"/>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226024" y="2012977"/>
            <a:ext cx="2056916" cy="902970"/>
          </a:xfrm>
          <a:prstGeom prst="rect">
            <a:avLst/>
          </a:prstGeom>
        </p:spPr>
        <p:txBody>
          <a:bodyPr wrap="square">
            <a:spAutoFit/>
          </a:bodyPr>
          <a:lstStyle/>
          <a:p>
            <a:pPr lvl="0" algn="just">
              <a:lnSpc>
                <a:spcPct val="110000"/>
              </a:lnSpc>
              <a:buClr>
                <a:schemeClr val="accent1"/>
              </a:buClr>
              <a:defRPr/>
            </a:pPr>
            <a:r>
              <a:rPr lang="zh-CN" altLang="en-US" sz="1600" dirty="0">
                <a:solidFill>
                  <a:schemeClr val="tx1">
                    <a:lumMod val="75000"/>
                    <a:lumOff val="25000"/>
                  </a:schemeClr>
                </a:solidFill>
                <a:latin typeface="微软雅黑" panose="020B0503020204020204" charset="-122"/>
                <a:ea typeface="微软雅黑" panose="020B0503020204020204" charset="-122"/>
                <a:cs typeface="+mn-ea"/>
                <a:sym typeface="+mn-lt"/>
              </a:rPr>
              <a:t>担负起言传身教的责任，为年轻人做铺路石子。</a:t>
            </a:r>
            <a:endParaRPr lang="zh-CN" altLang="en-US" sz="16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2" name="文本框 21"/>
          <p:cNvSpPr txBox="1"/>
          <p:nvPr/>
        </p:nvSpPr>
        <p:spPr>
          <a:xfrm>
            <a:off x="6226025" y="1607739"/>
            <a:ext cx="1213870" cy="36830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微软雅黑" panose="020B0503020204020204" charset="-122"/>
                <a:ea typeface="微软雅黑" panose="020B0503020204020204" charset="-122"/>
              </a:rPr>
              <a:t>第三，</a:t>
            </a:r>
            <a:endParaRPr lang="zh-CN" altLang="en-US" sz="1800" dirty="0">
              <a:solidFill>
                <a:schemeClr val="tx1">
                  <a:lumMod val="75000"/>
                  <a:lumOff val="25000"/>
                </a:schemeClr>
              </a:solidFill>
              <a:latin typeface="微软雅黑" panose="020B0503020204020204" charset="-122"/>
              <a:ea typeface="微软雅黑" panose="020B0503020204020204" charset="-122"/>
            </a:endParaRPr>
          </a:p>
        </p:txBody>
      </p:sp>
      <p:cxnSp>
        <p:nvCxnSpPr>
          <p:cNvPr id="23" name="直接箭头连接符 22"/>
          <p:cNvCxnSpPr/>
          <p:nvPr/>
        </p:nvCxnSpPr>
        <p:spPr>
          <a:xfrm>
            <a:off x="7734188" y="3871066"/>
            <a:ext cx="0" cy="175502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832090" y="3641725"/>
            <a:ext cx="1838325" cy="902970"/>
          </a:xfrm>
          <a:prstGeom prst="rect">
            <a:avLst/>
          </a:prstGeom>
        </p:spPr>
        <p:txBody>
          <a:bodyPr wrap="square">
            <a:spAutoFit/>
          </a:bodyPr>
          <a:lstStyle/>
          <a:p>
            <a:pPr lvl="0" algn="just">
              <a:lnSpc>
                <a:spcPct val="110000"/>
              </a:lnSpc>
              <a:buClr>
                <a:schemeClr val="accent1"/>
              </a:buClr>
              <a:defRPr/>
            </a:pPr>
            <a:r>
              <a:rPr sz="1600" dirty="0">
                <a:solidFill>
                  <a:schemeClr val="tx1">
                    <a:lumMod val="75000"/>
                    <a:lumOff val="25000"/>
                  </a:schemeClr>
                </a:solidFill>
                <a:latin typeface="微软雅黑" panose="020B0503020204020204" charset="-122"/>
                <a:ea typeface="微软雅黑" panose="020B0503020204020204" charset="-122"/>
                <a:cs typeface="+mn-ea"/>
                <a:sym typeface="+mn-lt"/>
              </a:rPr>
              <a:t>维护职业工作、家庭生活和自我发展三者间的均衡。</a:t>
            </a:r>
            <a:endParaRPr sz="16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文本框 24"/>
          <p:cNvSpPr txBox="1"/>
          <p:nvPr/>
        </p:nvSpPr>
        <p:spPr>
          <a:xfrm>
            <a:off x="7801603" y="3281778"/>
            <a:ext cx="1213870" cy="368300"/>
          </a:xfrm>
          <a:prstGeom prst="rect">
            <a:avLst/>
          </a:prstGeom>
          <a:noFill/>
          <a:ln>
            <a:noFill/>
          </a:ln>
          <a:effectLst/>
        </p:spPr>
        <p:txBody>
          <a:bodyPr wrap="square" rtlCol="0">
            <a:spAutoFit/>
          </a:bodyPr>
          <a:lstStyle>
            <a:defPPr>
              <a:defRPr lang="zh-CN"/>
            </a:defPPr>
            <a:lvl1pPr>
              <a:defRPr sz="2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r>
              <a:rPr lang="zh-CN" altLang="en-US" sz="18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第四</a:t>
            </a:r>
            <a:r>
              <a:rPr lang="en-US" altLang="zh-CN" sz="18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cxnSp>
        <p:nvCxnSpPr>
          <p:cNvPr id="26" name="直接箭头连接符 25"/>
          <p:cNvCxnSpPr/>
          <p:nvPr/>
        </p:nvCxnSpPr>
        <p:spPr>
          <a:xfrm>
            <a:off x="9822709" y="2527945"/>
            <a:ext cx="0" cy="1783096"/>
          </a:xfrm>
          <a:prstGeom prst="straightConnector1">
            <a:avLst/>
          </a:prstGeom>
          <a:ln w="12700">
            <a:gradFill>
              <a:gsLst>
                <a:gs pos="0">
                  <a:schemeClr val="bg1">
                    <a:alpha val="0"/>
                  </a:schemeClr>
                </a:gs>
                <a:gs pos="100000">
                  <a:schemeClr val="accent1"/>
                </a:gs>
              </a:gsLst>
              <a:lin ang="5400000" scaled="1"/>
            </a:gradFill>
            <a:tailEnd type="none"/>
          </a:ln>
        </p:spPr>
        <p:style>
          <a:lnRef idx="1">
            <a:schemeClr val="accent1"/>
          </a:lnRef>
          <a:fillRef idx="0">
            <a:schemeClr val="accent1"/>
          </a:fillRef>
          <a:effectRef idx="0">
            <a:schemeClr val="accent1"/>
          </a:effectRef>
          <a:fontRef idx="minor">
            <a:schemeClr val="tx1"/>
          </a:fontRef>
        </p:style>
      </p:cxnSp>
      <p:sp>
        <p:nvSpPr>
          <p:cNvPr id="29" name="椭圆 28"/>
          <p:cNvSpPr/>
          <p:nvPr/>
        </p:nvSpPr>
        <p:spPr bwMode="auto">
          <a:xfrm>
            <a:off x="7607188" y="5439900"/>
            <a:ext cx="254000" cy="253998"/>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32" name="直接连接符 31"/>
          <p:cNvCxnSpPr/>
          <p:nvPr/>
        </p:nvCxnSpPr>
        <p:spPr>
          <a:xfrm>
            <a:off x="-677789" y="62536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 name="- About"/>
          <p:cNvSpPr txBox="1"/>
          <p:nvPr/>
        </p:nvSpPr>
        <p:spPr>
          <a:xfrm>
            <a:off x="843915" y="30480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二、个人职业生涯中期的管理</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748030" y="1480820"/>
            <a:ext cx="4704080" cy="368300"/>
          </a:xfrm>
          <a:prstGeom prst="rect">
            <a:avLst/>
          </a:prstGeom>
          <a:noFill/>
        </p:spPr>
        <p:txBody>
          <a:bodyPr wrap="square" rtlCol="0">
            <a:spAutoFit/>
          </a:bodyPr>
          <a:p>
            <a:r>
              <a:rPr lang="zh-CN" altLang="en-US" b="1">
                <a:solidFill>
                  <a:srgbClr val="00B0F0"/>
                </a:solidFill>
                <a:latin typeface="微软雅黑" panose="020B0503020204020204" charset="-122"/>
                <a:ea typeface="微软雅黑" panose="020B0503020204020204" charset="-122"/>
              </a:rPr>
              <a:t>处理职业生涯中期管理的方法有以下几种。</a:t>
            </a:r>
            <a:endParaRPr lang="zh-CN" altLang="en-US" b="1">
              <a:solidFill>
                <a:srgbClr val="00B0F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ppt_x"/>
                                          </p:val>
                                        </p:tav>
                                        <p:tav tm="100000">
                                          <p:val>
                                            <p:strVal val="#ppt_x"/>
                                          </p:val>
                                        </p:tav>
                                      </p:tavLst>
                                    </p:anim>
                                    <p:anim calcmode="lin" valueType="num">
                                      <p:cBhvr additive="base">
                                        <p:cTn id="64" dur="500" fill="hold"/>
                                        <p:tgtEl>
                                          <p:spTgt spid="2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fill="hold"/>
                                        <p:tgtEl>
                                          <p:spTgt spid="16"/>
                                        </p:tgtEl>
                                        <p:attrNameLst>
                                          <p:attrName>ppt_x</p:attrName>
                                        </p:attrNameLst>
                                      </p:cBhvr>
                                      <p:tavLst>
                                        <p:tav tm="0">
                                          <p:val>
                                            <p:strVal val="#ppt_x"/>
                                          </p:val>
                                        </p:tav>
                                        <p:tav tm="100000">
                                          <p:val>
                                            <p:strVal val="#ppt_x"/>
                                          </p:val>
                                        </p:tav>
                                      </p:tavLst>
                                    </p:anim>
                                    <p:anim calcmode="lin" valueType="num">
                                      <p:cBhvr additive="base">
                                        <p:cTn id="76" dur="500" fill="hold"/>
                                        <p:tgtEl>
                                          <p:spTgt spid="1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ppt_x"/>
                                          </p:val>
                                        </p:tav>
                                        <p:tav tm="100000">
                                          <p:val>
                                            <p:strVal val="#ppt_x"/>
                                          </p:val>
                                        </p:tav>
                                      </p:tavLst>
                                    </p:anim>
                                    <p:anim calcmode="lin" valueType="num">
                                      <p:cBhvr additive="base">
                                        <p:cTn id="84" dur="500" fill="hold"/>
                                        <p:tgtEl>
                                          <p:spTgt spid="2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fill="hold"/>
                                        <p:tgtEl>
                                          <p:spTgt spid="25"/>
                                        </p:tgtEl>
                                        <p:attrNameLst>
                                          <p:attrName>ppt_x</p:attrName>
                                        </p:attrNameLst>
                                      </p:cBhvr>
                                      <p:tavLst>
                                        <p:tav tm="0">
                                          <p:val>
                                            <p:strVal val="#ppt_x"/>
                                          </p:val>
                                        </p:tav>
                                        <p:tav tm="100000">
                                          <p:val>
                                            <p:strVal val="#ppt_x"/>
                                          </p:val>
                                        </p:tav>
                                      </p:tavLst>
                                    </p:anim>
                                    <p:anim calcmode="lin" valueType="num">
                                      <p:cBhvr additive="base">
                                        <p:cTn id="88" dur="500" fill="hold"/>
                                        <p:tgtEl>
                                          <p:spTgt spid="25"/>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ppt_x"/>
                                          </p:val>
                                        </p:tav>
                                        <p:tav tm="100000">
                                          <p:val>
                                            <p:strVal val="#ppt_x"/>
                                          </p:val>
                                        </p:tav>
                                      </p:tavLst>
                                    </p:anim>
                                    <p:anim calcmode="lin" valueType="num">
                                      <p:cBhvr additive="base">
                                        <p:cTn id="92" dur="500" fill="hold"/>
                                        <p:tgtEl>
                                          <p:spTgt spid="32"/>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
                                        </p:tgtEl>
                                        <p:attrNameLst>
                                          <p:attrName>style.visibility</p:attrName>
                                        </p:attrNameLst>
                                      </p:cBhvr>
                                      <p:to>
                                        <p:strVal val="visible"/>
                                      </p:to>
                                    </p:set>
                                    <p:anim calcmode="lin" valueType="num">
                                      <p:cBhvr additive="base">
                                        <p:cTn id="95" dur="500" fill="hold"/>
                                        <p:tgtEl>
                                          <p:spTgt spid="6"/>
                                        </p:tgtEl>
                                        <p:attrNameLst>
                                          <p:attrName>ppt_x</p:attrName>
                                        </p:attrNameLst>
                                      </p:cBhvr>
                                      <p:tavLst>
                                        <p:tav tm="0">
                                          <p:val>
                                            <p:strVal val="#ppt_x"/>
                                          </p:val>
                                        </p:tav>
                                        <p:tav tm="100000">
                                          <p:val>
                                            <p:strVal val="#ppt_x"/>
                                          </p:val>
                                        </p:tav>
                                      </p:tavLst>
                                    </p:anim>
                                    <p:anim calcmode="lin" valueType="num">
                                      <p:cBhvr additive="base">
                                        <p:cTn id="96" dur="500" fill="hold"/>
                                        <p:tgtEl>
                                          <p:spTgt spid="6"/>
                                        </p:tgtEl>
                                        <p:attrNameLst>
                                          <p:attrName>ppt_y</p:attrName>
                                        </p:attrNameLst>
                                      </p:cBhvr>
                                      <p:tavLst>
                                        <p:tav tm="0">
                                          <p:val>
                                            <p:strVal val="1+#ppt_h/2"/>
                                          </p:val>
                                        </p:tav>
                                        <p:tav tm="100000">
                                          <p:val>
                                            <p:strVal val="#ppt_y"/>
                                          </p:val>
                                        </p:tav>
                                      </p:tavLst>
                                    </p:anim>
                                  </p:childTnLst>
                                </p:cTn>
                              </p:par>
                              <p:par>
                                <p:cTn id="97" presetID="42" presetClass="entr" presetSubtype="0" fill="hold" nodeType="withEffect">
                                  <p:stCondLst>
                                    <p:cond delay="0"/>
                                  </p:stCondLst>
                                  <p:childTnLst>
                                    <p:set>
                                      <p:cBhvr>
                                        <p:cTn id="98" dur="500" fill="hold">
                                          <p:stCondLst>
                                            <p:cond delay="0"/>
                                          </p:stCondLst>
                                        </p:cTn>
                                        <p:tgtEl>
                                          <p:spTgt spid="2">
                                            <p:txEl>
                                              <p:pRg st="0" end="0"/>
                                            </p:txEl>
                                          </p:spTgt>
                                        </p:tgtEl>
                                        <p:attrNameLst>
                                          <p:attrName>style.visibility</p:attrName>
                                        </p:attrNameLst>
                                      </p:cBhvr>
                                      <p:to>
                                        <p:strVal val="visible"/>
                                      </p:to>
                                    </p:set>
                                    <p:animEffect transition="in" filter="fade">
                                      <p:cBhvr>
                                        <p:cTn id="99" dur="500"/>
                                        <p:tgtEl>
                                          <p:spTgt spid="2">
                                            <p:txEl>
                                              <p:pRg st="0" end="0"/>
                                            </p:txEl>
                                          </p:spTgt>
                                        </p:tgtEl>
                                      </p:cBhvr>
                                    </p:animEffect>
                                    <p:anim calcmode="lin" valueType="num">
                                      <p:cBhvr>
                                        <p:cTn id="100"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p:bldP spid="9" grpId="0" bldLvl="0" animBg="1"/>
      <p:bldP spid="10" grpId="0" bldLvl="0" animBg="1"/>
      <p:bldP spid="11" grpId="0" bldLvl="0" animBg="1"/>
      <p:bldP spid="12" grpId="0" bldLvl="0" animBg="1"/>
      <p:bldP spid="13" grpId="0" bldLvl="0" animBg="1"/>
      <p:bldP spid="15" grpId="0"/>
      <p:bldP spid="16" grpId="0" bldLvl="0" animBg="1"/>
      <p:bldP spid="18" grpId="0"/>
      <p:bldP spid="19" grpId="0" bldLvl="0" animBg="1"/>
      <p:bldP spid="21" grpId="0"/>
      <p:bldP spid="22" grpId="0" bldLvl="0" animBg="1"/>
      <p:bldP spid="24" grpId="0"/>
      <p:bldP spid="25" grpId="0" bldLvl="0" animBg="1"/>
      <p:bldP spid="29" grpId="0" bldLvl="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20720"/>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0" name="Freeform: Shape 69"/>
          <p:cNvSpPr/>
          <p:nvPr/>
        </p:nvSpPr>
        <p:spPr>
          <a:xfrm>
            <a:off x="4774535" y="4925437"/>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0" name="Rectangle 109"/>
          <p:cNvSpPr/>
          <p:nvPr/>
        </p:nvSpPr>
        <p:spPr>
          <a:xfrm>
            <a:off x="4604385" y="5066030"/>
            <a:ext cx="2334260"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ONE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grpSp>
        <p:nvGrpSpPr>
          <p:cNvPr id="136" name="Group 135"/>
          <p:cNvGrpSpPr/>
          <p:nvPr/>
        </p:nvGrpSpPr>
        <p:grpSpPr>
          <a:xfrm>
            <a:off x="6404817"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sp>
        <p:nvSpPr>
          <p:cNvPr id="73" name="Freeform: Shape 72"/>
          <p:cNvSpPr/>
          <p:nvPr/>
        </p:nvSpPr>
        <p:spPr>
          <a:xfrm>
            <a:off x="6987286" y="3886733"/>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Bold" panose="020B0800000000000000" pitchFamily="34" charset="-122"/>
              <a:ea typeface="思源黑体 CN Bold" panose="020B0800000000000000" pitchFamily="34" charset="-122"/>
            </a:endParaRPr>
          </a:p>
        </p:txBody>
      </p:sp>
      <p:sp>
        <p:nvSpPr>
          <p:cNvPr id="143" name="AutoShape 59"/>
          <p:cNvSpPr/>
          <p:nvPr/>
        </p:nvSpPr>
        <p:spPr bwMode="auto">
          <a:xfrm>
            <a:off x="8631816" y="4049053"/>
            <a:ext cx="219836" cy="2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alpha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76" name="Freeform: Shape 75"/>
          <p:cNvSpPr/>
          <p:nvPr/>
        </p:nvSpPr>
        <p:spPr>
          <a:xfrm>
            <a:off x="9189460" y="2960054"/>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4" name="Group 143"/>
          <p:cNvGrpSpPr/>
          <p:nvPr/>
        </p:nvGrpSpPr>
        <p:grpSpPr>
          <a:xfrm>
            <a:off x="10822486" y="3134892"/>
            <a:ext cx="210450" cy="210451"/>
            <a:chOff x="4427654" y="3049909"/>
            <a:chExt cx="464344" cy="464344"/>
          </a:xfrm>
          <a:solidFill>
            <a:schemeClr val="bg1">
              <a:alpha val="50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92" name="PA-AutoShape 14"/>
          <p:cNvSpPr>
            <a:spLocks noChangeArrowheads="1"/>
          </p:cNvSpPr>
          <p:nvPr>
            <p:custDataLst>
              <p:tags r:id="rId1"/>
            </p:custDataLst>
          </p:nvPr>
        </p:nvSpPr>
        <p:spPr bwMode="auto">
          <a:xfrm>
            <a:off x="716280" y="1929765"/>
            <a:ext cx="3447415" cy="3498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600" dirty="0">
                <a:latin typeface="思源黑体 CN Bold" panose="020B0800000000000000" pitchFamily="34" charset="-122"/>
                <a:ea typeface="思源黑体 CN Bold" panose="020B0800000000000000" pitchFamily="34" charset="-122"/>
              </a:rPr>
              <a:t>（一）完成转换角色</a:t>
            </a:r>
            <a:endParaRPr lang="zh-CN" altLang="en-US" sz="1600" dirty="0">
              <a:latin typeface="思源黑体 CN Bold" panose="020B0800000000000000" pitchFamily="34" charset="-122"/>
              <a:ea typeface="思源黑体 CN Bold" panose="020B0800000000000000" pitchFamily="34" charset="-122"/>
            </a:endParaRPr>
          </a:p>
        </p:txBody>
      </p:sp>
      <p:sp>
        <p:nvSpPr>
          <p:cNvPr id="93" name="PA-文本框 12"/>
          <p:cNvSpPr txBox="1"/>
          <p:nvPr>
            <p:custDataLst>
              <p:tags r:id="rId2"/>
            </p:custDataLst>
          </p:nvPr>
        </p:nvSpPr>
        <p:spPr>
          <a:xfrm>
            <a:off x="697865" y="2291715"/>
            <a:ext cx="3751580" cy="755015"/>
          </a:xfrm>
          <a:prstGeom prst="rect">
            <a:avLst/>
          </a:prstGeom>
          <a:noFill/>
        </p:spPr>
        <p:txBody>
          <a:bodyPr wrap="square">
            <a:spAutoFit/>
          </a:bodyPr>
          <a:lstStyle/>
          <a:p>
            <a:pPr algn="just" defTabSz="914400" fontAlgn="auto">
              <a:lnSpc>
                <a:spcPct val="120000"/>
              </a:lnSpc>
              <a:buClr>
                <a:srgbClr val="285AE1"/>
              </a:buClr>
              <a:defRPr/>
            </a:pPr>
            <a:r>
              <a:rPr lang="zh-CN" altLang="en-US" sz="1200" dirty="0">
                <a:solidFill>
                  <a:schemeClr val="tx1">
                    <a:lumMod val="85000"/>
                    <a:lumOff val="15000"/>
                    <a:alpha val="75000"/>
                  </a:schemeClr>
                </a:solidFill>
                <a:latin typeface="微软雅黑" panose="020B0503020204020204" charset="-122"/>
                <a:ea typeface="微软雅黑" panose="020B0503020204020204" charset="-122"/>
              </a:rPr>
              <a:t>处于职业生涯后期，最重要的事情就是正视自己竞争力下降的事实，完成从中心到辅助角色的转变，平衡失落的情绪。</a:t>
            </a:r>
            <a:endParaRPr lang="zh-CN" altLang="en-US" sz="12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94" name="Rectangle 109"/>
          <p:cNvSpPr/>
          <p:nvPr/>
        </p:nvSpPr>
        <p:spPr>
          <a:xfrm>
            <a:off x="7169852" y="3999448"/>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TWO</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5" name="Rectangle 109"/>
          <p:cNvSpPr/>
          <p:nvPr/>
        </p:nvSpPr>
        <p:spPr>
          <a:xfrm>
            <a:off x="9393280" y="3071844"/>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THREE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6" name="PA-AutoShape 14"/>
          <p:cNvSpPr>
            <a:spLocks noChangeArrowheads="1"/>
          </p:cNvSpPr>
          <p:nvPr>
            <p:custDataLst>
              <p:tags r:id="rId3"/>
            </p:custDataLst>
          </p:nvPr>
        </p:nvSpPr>
        <p:spPr bwMode="auto">
          <a:xfrm>
            <a:off x="716280" y="3083560"/>
            <a:ext cx="3448050" cy="502285"/>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Bold" panose="020B0800000000000000" pitchFamily="34" charset="-122"/>
                <a:ea typeface="思源黑体 CN Bold" panose="020B0800000000000000" pitchFamily="34" charset="-122"/>
              </a:rPr>
              <a:t>（二）接受权力、责任和中心地位下降的事实</a:t>
            </a:r>
            <a:endParaRPr lang="zh-CN" altLang="en-US" sz="1600" dirty="0">
              <a:latin typeface="思源黑体 CN Bold" panose="020B0800000000000000" pitchFamily="34" charset="-122"/>
              <a:ea typeface="思源黑体 CN Bold" panose="020B0800000000000000" pitchFamily="34" charset="-122"/>
            </a:endParaRPr>
          </a:p>
        </p:txBody>
      </p:sp>
      <p:sp>
        <p:nvSpPr>
          <p:cNvPr id="97" name="PA-文本框 12"/>
          <p:cNvSpPr txBox="1"/>
          <p:nvPr>
            <p:custDataLst>
              <p:tags r:id="rId4"/>
            </p:custDataLst>
          </p:nvPr>
        </p:nvSpPr>
        <p:spPr>
          <a:xfrm>
            <a:off x="615315" y="3588385"/>
            <a:ext cx="3978910" cy="755015"/>
          </a:xfrm>
          <a:prstGeom prst="rect">
            <a:avLst/>
          </a:prstGeom>
          <a:noFill/>
        </p:spPr>
        <p:txBody>
          <a:bodyPr wrap="square">
            <a:spAutoFit/>
          </a:bodyPr>
          <a:lstStyle/>
          <a:p>
            <a:pPr algn="just" defTabSz="914400">
              <a:lnSpc>
                <a:spcPct val="120000"/>
              </a:lnSpc>
              <a:buClr>
                <a:srgbClr val="285AE1"/>
              </a:buClr>
              <a:defRPr/>
            </a:pPr>
            <a:r>
              <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要从思想上认识和接受“长江后浪推前浪”是必然规律，心悦诚服地认可个人职业中工作权力、责任的减少以及中心地位的下降的客观现实，求得心理上的平衡。</a:t>
            </a:r>
            <a:endPar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sp>
        <p:nvSpPr>
          <p:cNvPr id="98" name="PA-AutoShape 14"/>
          <p:cNvSpPr>
            <a:spLocks noChangeArrowheads="1"/>
          </p:cNvSpPr>
          <p:nvPr>
            <p:custDataLst>
              <p:tags r:id="rId5"/>
            </p:custDataLst>
          </p:nvPr>
        </p:nvSpPr>
        <p:spPr bwMode="auto">
          <a:xfrm>
            <a:off x="706120" y="4406265"/>
            <a:ext cx="3448800" cy="48196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Bold" panose="020B0800000000000000" pitchFamily="34" charset="-122"/>
                <a:ea typeface="思源黑体 CN Bold" panose="020B0800000000000000" pitchFamily="34" charset="-122"/>
              </a:rPr>
              <a:t>（三）回顾自己的整个职业生涯，着手为退休做准备</a:t>
            </a:r>
            <a:endParaRPr lang="zh-CN" altLang="en-US" sz="1600" dirty="0">
              <a:latin typeface="思源黑体 CN Bold" panose="020B0800000000000000" pitchFamily="34" charset="-122"/>
              <a:ea typeface="思源黑体 CN Bold" panose="020B0800000000000000" pitchFamily="34" charset="-122"/>
            </a:endParaRPr>
          </a:p>
        </p:txBody>
      </p:sp>
      <p:sp>
        <p:nvSpPr>
          <p:cNvPr id="99" name="PA-文本框 12"/>
          <p:cNvSpPr txBox="1"/>
          <p:nvPr>
            <p:custDataLst>
              <p:tags r:id="rId6"/>
            </p:custDataLst>
          </p:nvPr>
        </p:nvSpPr>
        <p:spPr>
          <a:xfrm>
            <a:off x="615315" y="4958715"/>
            <a:ext cx="3829050" cy="1418590"/>
          </a:xfrm>
          <a:prstGeom prst="rect">
            <a:avLst/>
          </a:prstGeom>
          <a:noFill/>
        </p:spPr>
        <p:txBody>
          <a:bodyPr wrap="square">
            <a:spAutoFit/>
          </a:bodyPr>
          <a:lstStyle/>
          <a:p>
            <a:pPr algn="just" defTabSz="914400">
              <a:lnSpc>
                <a:spcPct val="120000"/>
              </a:lnSpc>
              <a:buClr>
                <a:srgbClr val="285AE1"/>
              </a:buClr>
              <a:defRPr/>
            </a:pPr>
            <a:r>
              <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个人要从以下几点着手准备退休事宜</a:t>
            </a:r>
            <a:r>
              <a:rPr lang="en-US" altLang="zh-CN"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a:t>
            </a:r>
            <a:r>
              <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rPr>
              <a:t>（1）充分做好退休的思想准备，培养个人兴趣，策划退休后的生活。（2）抓紧退休前的时间，使自身对职业有一个圆满的交代，培养接班人；在即将退出职业生涯的时候，发挥自己的经验优势，帮助或培养年轻员工成才。（3）为退休做好财务准备。</a:t>
            </a:r>
            <a:endParaRPr lang="zh-CN" altLang="en-US" sz="1200" dirty="0">
              <a:solidFill>
                <a:schemeClr val="tx1">
                  <a:lumMod val="85000"/>
                  <a:lumOff val="15000"/>
                  <a:alpha val="75000"/>
                </a:schemeClr>
              </a:solidFill>
              <a:latin typeface="微软雅黑" panose="020B0503020204020204" charset="-122"/>
              <a:ea typeface="微软雅黑" panose="020B0503020204020204" charset="-122"/>
              <a:cs typeface="微软雅黑" panose="020B0503020204020204" charset="-122"/>
            </a:endParaRPr>
          </a:p>
        </p:txBody>
      </p:sp>
      <p:pic>
        <p:nvPicPr>
          <p:cNvPr id="16" name="图片占位符 15" descr="男人和女人在切桌子上的电脑&#10;&#10;低可信度描述已自动生成"/>
          <p:cNvPicPr>
            <a:picLocks noGrp="1" noChangeAspect="1"/>
          </p:cNvPicPr>
          <p:nvPr>
            <p:ph type="pic" sz="quarter" idx="11"/>
          </p:nvPr>
        </p:nvPicPr>
        <p:blipFill rotWithShape="1">
          <a:blip r:embed="rId7" cstate="screen"/>
          <a:srcRect/>
          <a:stretch>
            <a:fillRect/>
          </a:stretch>
        </p:blipFill>
        <p:spPr/>
      </p:pic>
      <p:pic>
        <p:nvPicPr>
          <p:cNvPr id="12" name="图片占位符 11" descr="图片包含 室内, 桌子, 人, 男人&#10;&#10;描述已自动生成"/>
          <p:cNvPicPr>
            <a:picLocks noGrp="1" noChangeAspect="1"/>
          </p:cNvPicPr>
          <p:nvPr>
            <p:ph type="pic" sz="quarter" idx="10"/>
          </p:nvPr>
        </p:nvPicPr>
        <p:blipFill rotWithShape="1">
          <a:blip r:embed="rId8" cstate="screen"/>
          <a:srcRect/>
          <a:stretch>
            <a:fillRect/>
          </a:stretch>
        </p:blipFill>
        <p:spPr/>
      </p:pic>
      <p:pic>
        <p:nvPicPr>
          <p:cNvPr id="10" name="图片占位符 9" descr="图片包含 电脑&#10;&#10;描述已自动生成"/>
          <p:cNvPicPr>
            <a:picLocks noGrp="1" noChangeAspect="1"/>
          </p:cNvPicPr>
          <p:nvPr>
            <p:ph type="pic" sz="quarter" idx="12"/>
          </p:nvPr>
        </p:nvPicPr>
        <p:blipFill rotWithShape="1">
          <a:blip r:embed="rId9" cstate="screen"/>
          <a:srcRect/>
          <a:stretch>
            <a:fillRect/>
          </a:stretch>
        </p:blipFill>
        <p:spPr/>
      </p:pic>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三、个人职业生涯后期的管理</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ppt_x"/>
                                          </p:val>
                                        </p:tav>
                                        <p:tav tm="100000">
                                          <p:val>
                                            <p:strVal val="#ppt_x"/>
                                          </p:val>
                                        </p:tav>
                                      </p:tavLst>
                                    </p:anim>
                                    <p:anim calcmode="lin" valueType="num">
                                      <p:cBhvr additive="base">
                                        <p:cTn id="20" dur="500" fill="hold"/>
                                        <p:tgtEl>
                                          <p:spTgt spid="9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ppt_x"/>
                                          </p:val>
                                        </p:tav>
                                        <p:tav tm="100000">
                                          <p:val>
                                            <p:strVal val="#ppt_x"/>
                                          </p:val>
                                        </p:tav>
                                      </p:tavLst>
                                    </p:anim>
                                    <p:anim calcmode="lin" valueType="num">
                                      <p:cBhvr additive="base">
                                        <p:cTn id="48" dur="50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6"/>
                                        </p:tgtEl>
                                        <p:attrNameLst>
                                          <p:attrName>style.visibility</p:attrName>
                                        </p:attrNameLst>
                                      </p:cBhvr>
                                      <p:to>
                                        <p:strVal val="visible"/>
                                      </p:to>
                                    </p:set>
                                    <p:anim calcmode="lin" valueType="num">
                                      <p:cBhvr additive="base">
                                        <p:cTn id="51" dur="500" fill="hold"/>
                                        <p:tgtEl>
                                          <p:spTgt spid="136"/>
                                        </p:tgtEl>
                                        <p:attrNameLst>
                                          <p:attrName>ppt_x</p:attrName>
                                        </p:attrNameLst>
                                      </p:cBhvr>
                                      <p:tavLst>
                                        <p:tav tm="0">
                                          <p:val>
                                            <p:strVal val="#ppt_x"/>
                                          </p:val>
                                        </p:tav>
                                        <p:tav tm="100000">
                                          <p:val>
                                            <p:strVal val="#ppt_x"/>
                                          </p:val>
                                        </p:tav>
                                      </p:tavLst>
                                    </p:anim>
                                    <p:anim calcmode="lin" valueType="num">
                                      <p:cBhvr additive="base">
                                        <p:cTn id="52" dur="500" fill="hold"/>
                                        <p:tgtEl>
                                          <p:spTgt spid="13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 calcmode="lin" valueType="num">
                                      <p:cBhvr additive="base">
                                        <p:cTn id="59" dur="500" fill="hold"/>
                                        <p:tgtEl>
                                          <p:spTgt spid="143"/>
                                        </p:tgtEl>
                                        <p:attrNameLst>
                                          <p:attrName>ppt_x</p:attrName>
                                        </p:attrNameLst>
                                      </p:cBhvr>
                                      <p:tavLst>
                                        <p:tav tm="0">
                                          <p:val>
                                            <p:strVal val="#ppt_x"/>
                                          </p:val>
                                        </p:tav>
                                        <p:tav tm="100000">
                                          <p:val>
                                            <p:strVal val="#ppt_x"/>
                                          </p:val>
                                        </p:tav>
                                      </p:tavLst>
                                    </p:anim>
                                    <p:anim calcmode="lin" valueType="num">
                                      <p:cBhvr additive="base">
                                        <p:cTn id="60" dur="500" fill="hold"/>
                                        <p:tgtEl>
                                          <p:spTgt spid="14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 calcmode="lin" valueType="num">
                                      <p:cBhvr additive="base">
                                        <p:cTn id="63" dur="500" fill="hold"/>
                                        <p:tgtEl>
                                          <p:spTgt spid="76"/>
                                        </p:tgtEl>
                                        <p:attrNameLst>
                                          <p:attrName>ppt_x</p:attrName>
                                        </p:attrNameLst>
                                      </p:cBhvr>
                                      <p:tavLst>
                                        <p:tav tm="0">
                                          <p:val>
                                            <p:strVal val="#ppt_x"/>
                                          </p:val>
                                        </p:tav>
                                        <p:tav tm="100000">
                                          <p:val>
                                            <p:strVal val="#ppt_x"/>
                                          </p:val>
                                        </p:tav>
                                      </p:tavLst>
                                    </p:anim>
                                    <p:anim calcmode="lin" valueType="num">
                                      <p:cBhvr additive="base">
                                        <p:cTn id="64" dur="500" fill="hold"/>
                                        <p:tgtEl>
                                          <p:spTgt spid="7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44"/>
                                        </p:tgtEl>
                                        <p:attrNameLst>
                                          <p:attrName>style.visibility</p:attrName>
                                        </p:attrNameLst>
                                      </p:cBhvr>
                                      <p:to>
                                        <p:strVal val="visible"/>
                                      </p:to>
                                    </p:set>
                                    <p:anim calcmode="lin" valueType="num">
                                      <p:cBhvr additive="base">
                                        <p:cTn id="67" dur="500" fill="hold"/>
                                        <p:tgtEl>
                                          <p:spTgt spid="144"/>
                                        </p:tgtEl>
                                        <p:attrNameLst>
                                          <p:attrName>ppt_x</p:attrName>
                                        </p:attrNameLst>
                                      </p:cBhvr>
                                      <p:tavLst>
                                        <p:tav tm="0">
                                          <p:val>
                                            <p:strVal val="#ppt_x"/>
                                          </p:val>
                                        </p:tav>
                                        <p:tav tm="100000">
                                          <p:val>
                                            <p:strVal val="#ppt_x"/>
                                          </p:val>
                                        </p:tav>
                                      </p:tavLst>
                                    </p:anim>
                                    <p:anim calcmode="lin" valueType="num">
                                      <p:cBhvr additive="base">
                                        <p:cTn id="68" dur="500" fill="hold"/>
                                        <p:tgtEl>
                                          <p:spTgt spid="1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4"/>
                                        </p:tgtEl>
                                        <p:attrNameLst>
                                          <p:attrName>style.visibility</p:attrName>
                                        </p:attrNameLst>
                                      </p:cBhvr>
                                      <p:to>
                                        <p:strVal val="visible"/>
                                      </p:to>
                                    </p:set>
                                    <p:anim calcmode="lin" valueType="num">
                                      <p:cBhvr additive="base">
                                        <p:cTn id="71" dur="500" fill="hold"/>
                                        <p:tgtEl>
                                          <p:spTgt spid="94"/>
                                        </p:tgtEl>
                                        <p:attrNameLst>
                                          <p:attrName>ppt_x</p:attrName>
                                        </p:attrNameLst>
                                      </p:cBhvr>
                                      <p:tavLst>
                                        <p:tav tm="0">
                                          <p:val>
                                            <p:strVal val="#ppt_x"/>
                                          </p:val>
                                        </p:tav>
                                        <p:tav tm="100000">
                                          <p:val>
                                            <p:strVal val="#ppt_x"/>
                                          </p:val>
                                        </p:tav>
                                      </p:tavLst>
                                    </p:anim>
                                    <p:anim calcmode="lin" valueType="num">
                                      <p:cBhvr additive="base">
                                        <p:cTn id="72" dur="500" fill="hold"/>
                                        <p:tgtEl>
                                          <p:spTgt spid="9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cBhvr additive="base">
                                        <p:cTn id="75" dur="500" fill="hold"/>
                                        <p:tgtEl>
                                          <p:spTgt spid="95"/>
                                        </p:tgtEl>
                                        <p:attrNameLst>
                                          <p:attrName>ppt_x</p:attrName>
                                        </p:attrNameLst>
                                      </p:cBhvr>
                                      <p:tavLst>
                                        <p:tav tm="0">
                                          <p:val>
                                            <p:strVal val="#ppt_x"/>
                                          </p:val>
                                        </p:tav>
                                        <p:tav tm="100000">
                                          <p:val>
                                            <p:strVal val="#ppt_x"/>
                                          </p:val>
                                        </p:tav>
                                      </p:tavLst>
                                    </p:anim>
                                    <p:anim calcmode="lin" valueType="num">
                                      <p:cBhvr additive="base">
                                        <p:cTn id="76" dur="500" fill="hold"/>
                                        <p:tgtEl>
                                          <p:spTgt spid="95"/>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ppt_x"/>
                                          </p:val>
                                        </p:tav>
                                        <p:tav tm="100000">
                                          <p:val>
                                            <p:strVal val="#ppt_x"/>
                                          </p:val>
                                        </p:tav>
                                      </p:tavLst>
                                    </p:anim>
                                    <p:anim calcmode="lin" valueType="num">
                                      <p:cBhvr additive="base">
                                        <p:cTn id="88" dur="500" fill="hold"/>
                                        <p:tgtEl>
                                          <p:spTgt spid="1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cBhvr additive="base">
                                        <p:cTn id="91" dur="500" fill="hold"/>
                                        <p:tgtEl>
                                          <p:spTgt spid="2"/>
                                        </p:tgtEl>
                                        <p:attrNameLst>
                                          <p:attrName>ppt_x</p:attrName>
                                        </p:attrNameLst>
                                      </p:cBhvr>
                                      <p:tavLst>
                                        <p:tav tm="0">
                                          <p:val>
                                            <p:strVal val="#ppt_x"/>
                                          </p:val>
                                        </p:tav>
                                        <p:tav tm="100000">
                                          <p:val>
                                            <p:strVal val="#ppt_x"/>
                                          </p:val>
                                        </p:tav>
                                      </p:tavLst>
                                    </p:anim>
                                    <p:anim calcmode="lin" valueType="num">
                                      <p:cBhvr additive="base">
                                        <p:cTn id="9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110" grpId="0"/>
      <p:bldP spid="73" grpId="0" bldLvl="0" animBg="1"/>
      <p:bldP spid="143" grpId="0" bldLvl="0" animBg="1"/>
      <p:bldP spid="76" grpId="0" bldLvl="0" animBg="1"/>
      <p:bldP spid="92" grpId="0" bldLvl="0" animBg="1"/>
      <p:bldP spid="93" grpId="0"/>
      <p:bldP spid="94" grpId="0"/>
      <p:bldP spid="95" grpId="0"/>
      <p:bldP spid="96" grpId="0" bldLvl="0" animBg="1"/>
      <p:bldP spid="97" grpId="0"/>
      <p:bldP spid="98" grpId="0" bldLvl="0" animBg="1"/>
      <p:bldP spid="99" grpId="0"/>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文本框 55"/>
          <p:cNvSpPr txBox="1"/>
          <p:nvPr>
            <p:custDataLst>
              <p:tags r:id="rId1"/>
            </p:custDataLst>
          </p:nvPr>
        </p:nvSpPr>
        <p:spPr>
          <a:xfrm>
            <a:off x="833120" y="2484120"/>
            <a:ext cx="3274060" cy="398780"/>
          </a:xfrm>
          <a:prstGeom prst="rect">
            <a:avLst/>
          </a:prstGeom>
          <a:noFill/>
        </p:spPr>
        <p:txBody>
          <a:bodyPr wrap="square" rtlCol="0" anchor="ctr" anchorCtr="0">
            <a:spAutoFit/>
          </a:bodyPr>
          <a:lstStyle/>
          <a:p>
            <a:pPr algn="r"/>
            <a:r>
              <a:rPr lang="zh-CN" altLang="en-US" sz="2000" b="1">
                <a:solidFill>
                  <a:srgbClr val="3366FE"/>
                </a:solidFill>
                <a:uFillTx/>
                <a:latin typeface="Microsoft YaHei Bold" panose="020B0503020204020204" charset="-122"/>
                <a:ea typeface="Microsoft YaHei Bold" panose="020B0503020204020204" charset="-122"/>
              </a:rPr>
              <a:t>职业生涯规划可有可</a:t>
            </a:r>
            <a:r>
              <a:rPr lang="zh-CN" altLang="en-US" sz="2000" b="1">
                <a:solidFill>
                  <a:srgbClr val="3366FE"/>
                </a:solidFill>
                <a:uFillTx/>
                <a:latin typeface="Microsoft YaHei Bold" panose="020B0503020204020204" charset="-122"/>
                <a:ea typeface="Microsoft YaHei Bold" panose="020B0503020204020204" charset="-122"/>
              </a:rPr>
              <a:t>无</a:t>
            </a:r>
            <a:endParaRPr lang="zh-CN" altLang="en-US" sz="2000" b="1">
              <a:solidFill>
                <a:srgbClr val="3366FE"/>
              </a:solidFill>
              <a:uFillTx/>
              <a:latin typeface="Microsoft YaHei Bold" panose="020B0503020204020204" charset="-122"/>
              <a:ea typeface="Microsoft YaHei Bold" panose="020B0503020204020204" charset="-122"/>
            </a:endParaRPr>
          </a:p>
        </p:txBody>
      </p:sp>
      <p:sp>
        <p:nvSpPr>
          <p:cNvPr id="46" name="文本框 45"/>
          <p:cNvSpPr txBox="1"/>
          <p:nvPr>
            <p:custDataLst>
              <p:tags r:id="rId2"/>
            </p:custDataLst>
          </p:nvPr>
        </p:nvSpPr>
        <p:spPr>
          <a:xfrm>
            <a:off x="8042275" y="3147060"/>
            <a:ext cx="3122930" cy="706755"/>
          </a:xfrm>
          <a:prstGeom prst="rect">
            <a:avLst/>
          </a:prstGeom>
          <a:noFill/>
        </p:spPr>
        <p:txBody>
          <a:bodyPr wrap="square" rtlCol="0" anchor="ctr" anchorCtr="0">
            <a:spAutoFit/>
          </a:bodyPr>
          <a:lstStyle/>
          <a:p>
            <a:pPr algn="l"/>
            <a:r>
              <a:rPr lang="zh-CN" altLang="en-US" sz="2000" b="1">
                <a:solidFill>
                  <a:schemeClr val="accent6"/>
                </a:solidFill>
                <a:uFillTx/>
                <a:latin typeface="Microsoft YaHei Bold" panose="020B0503020204020204" charset="-122"/>
                <a:ea typeface="Microsoft YaHei Bold" panose="020B0503020204020204" charset="-122"/>
              </a:rPr>
              <a:t>职业生涯规划是毕业生的主要任务</a:t>
            </a:r>
            <a:endParaRPr lang="zh-CN" altLang="en-US" sz="2000" b="1">
              <a:solidFill>
                <a:schemeClr val="accent6"/>
              </a:solidFill>
              <a:uFillTx/>
              <a:latin typeface="Microsoft YaHei Bold" panose="020B0503020204020204" charset="-122"/>
              <a:ea typeface="Microsoft YaHei Bold" panose="020B0503020204020204" charset="-122"/>
            </a:endParaRPr>
          </a:p>
        </p:txBody>
      </p:sp>
      <p:sp>
        <p:nvSpPr>
          <p:cNvPr id="49" name="文本框 48"/>
          <p:cNvSpPr txBox="1"/>
          <p:nvPr>
            <p:custDataLst>
              <p:tags r:id="rId3"/>
            </p:custDataLst>
          </p:nvPr>
        </p:nvSpPr>
        <p:spPr>
          <a:xfrm>
            <a:off x="822325" y="3916998"/>
            <a:ext cx="3274060" cy="706755"/>
          </a:xfrm>
          <a:prstGeom prst="rect">
            <a:avLst/>
          </a:prstGeom>
          <a:noFill/>
        </p:spPr>
        <p:txBody>
          <a:bodyPr wrap="square" rtlCol="0" anchor="ctr" anchorCtr="0">
            <a:spAutoFit/>
          </a:bodyPr>
          <a:lstStyle/>
          <a:p>
            <a:pPr algn="r"/>
            <a:r>
              <a:rPr lang="zh-CN" altLang="en-US" sz="2000" b="1">
                <a:solidFill>
                  <a:schemeClr val="accent2"/>
                </a:solidFill>
                <a:effectLst/>
                <a:uFillTx/>
                <a:latin typeface="Microsoft YaHei Bold" panose="020B0503020204020204" charset="-122"/>
                <a:ea typeface="Microsoft YaHei Bold" panose="020B0503020204020204" charset="-122"/>
              </a:rPr>
              <a:t>职业生涯规划中的自我定位不准</a:t>
            </a:r>
            <a:endParaRPr lang="zh-CN" altLang="en-US" sz="2000" b="1">
              <a:solidFill>
                <a:schemeClr val="accent2"/>
              </a:solidFill>
              <a:effectLst/>
              <a:uFillTx/>
              <a:latin typeface="Microsoft YaHei Bold" panose="020B0503020204020204" charset="-122"/>
              <a:ea typeface="Microsoft YaHei Bold" panose="020B0503020204020204" charset="-122"/>
            </a:endParaRPr>
          </a:p>
        </p:txBody>
      </p:sp>
      <p:sp>
        <p:nvSpPr>
          <p:cNvPr id="53" name="文本框 52"/>
          <p:cNvSpPr txBox="1"/>
          <p:nvPr>
            <p:custDataLst>
              <p:tags r:id="rId4"/>
            </p:custDataLst>
          </p:nvPr>
        </p:nvSpPr>
        <p:spPr>
          <a:xfrm>
            <a:off x="8031480" y="4727893"/>
            <a:ext cx="3388360" cy="706755"/>
          </a:xfrm>
          <a:prstGeom prst="rect">
            <a:avLst/>
          </a:prstGeom>
          <a:noFill/>
        </p:spPr>
        <p:txBody>
          <a:bodyPr wrap="square" rtlCol="0" anchor="ctr" anchorCtr="0">
            <a:spAutoFit/>
          </a:bodyPr>
          <a:lstStyle/>
          <a:p>
            <a:pPr algn="l"/>
            <a:r>
              <a:rPr lang="zh-CN" altLang="en-US" sz="2000" b="1">
                <a:solidFill>
                  <a:srgbClr val="FCB14A"/>
                </a:solidFill>
                <a:uFillTx/>
                <a:latin typeface="Microsoft YaHei Bold" panose="020B0503020204020204" charset="-122"/>
                <a:ea typeface="Microsoft YaHei Bold" panose="020B0503020204020204" charset="-122"/>
              </a:rPr>
              <a:t>职业生涯规划急功近利，把就业、职业与事业混为一</a:t>
            </a:r>
            <a:r>
              <a:rPr lang="zh-CN" altLang="en-US" sz="2000" b="1">
                <a:solidFill>
                  <a:srgbClr val="FCB14A"/>
                </a:solidFill>
                <a:uFillTx/>
                <a:latin typeface="Microsoft YaHei Bold" panose="020B0503020204020204" charset="-122"/>
                <a:ea typeface="Microsoft YaHei Bold" panose="020B0503020204020204" charset="-122"/>
              </a:rPr>
              <a:t>谈</a:t>
            </a:r>
            <a:endParaRPr lang="zh-CN" altLang="en-US" sz="2000" b="1">
              <a:solidFill>
                <a:srgbClr val="FCB14A"/>
              </a:solidFill>
              <a:uFillTx/>
              <a:latin typeface="Microsoft YaHei Bold" panose="020B0503020204020204" charset="-122"/>
              <a:ea typeface="Microsoft YaHei Bold" panose="020B0503020204020204" charset="-122"/>
            </a:endParaRPr>
          </a:p>
        </p:txBody>
      </p:sp>
      <p:pic>
        <p:nvPicPr>
          <p:cNvPr id="17" name="图片 16" descr="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193548" y="2185127"/>
            <a:ext cx="2629527" cy="1097796"/>
          </a:xfrm>
          <a:prstGeom prst="rect">
            <a:avLst/>
          </a:prstGeom>
        </p:spPr>
      </p:pic>
      <p:pic>
        <p:nvPicPr>
          <p:cNvPr id="18" name="图片 17"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165600" y="2145030"/>
            <a:ext cx="2629527" cy="1097796"/>
          </a:xfrm>
          <a:prstGeom prst="rect">
            <a:avLst/>
          </a:prstGeom>
        </p:spPr>
      </p:pic>
      <p:pic>
        <p:nvPicPr>
          <p:cNvPr id="24" name="图片 23" descr="1"/>
          <p:cNvPicPr>
            <a:picLocks noChangeAspect="1"/>
          </p:cNvPicPr>
          <p:nvPr>
            <p:custDataLst>
              <p:tags r:id="rId11"/>
            </p:custDataLst>
          </p:nvPr>
        </p:nvPicPr>
        <p:blipFill>
          <a:blip r:embed="rId6">
            <a:extLst>
              <a:ext uri="{96DAC541-7B7A-43D3-8B79-37D633B846F1}">
                <asvg:svgBlip xmlns:asvg="http://schemas.microsoft.com/office/drawing/2016/SVG/main" r:embed="rId7"/>
              </a:ext>
            </a:extLst>
          </a:blip>
          <a:stretch>
            <a:fillRect/>
          </a:stretch>
        </p:blipFill>
        <p:spPr>
          <a:xfrm flipH="1">
            <a:off x="5323205" y="2990942"/>
            <a:ext cx="2629527" cy="1097796"/>
          </a:xfrm>
          <a:prstGeom prst="rect">
            <a:avLst/>
          </a:prstGeom>
        </p:spPr>
      </p:pic>
      <p:pic>
        <p:nvPicPr>
          <p:cNvPr id="40" name="图片 39" descr="1"/>
          <p:cNvPicPr>
            <a:picLocks noChangeAspect="1"/>
          </p:cNvPicPr>
          <p:nvPr>
            <p:custDataLst>
              <p:tags r:id="rId12"/>
            </p:custDataLst>
          </p:nvPr>
        </p:nvPicPr>
        <p:blipFill>
          <a:blip r:embed="rId9">
            <a:extLst>
              <a:ext uri="{96DAC541-7B7A-43D3-8B79-37D633B846F1}">
                <asvg:svgBlip xmlns:asvg="http://schemas.microsoft.com/office/drawing/2016/SVG/main" r:embed="rId10"/>
              </a:ext>
            </a:extLst>
          </a:blip>
          <a:stretch>
            <a:fillRect/>
          </a:stretch>
        </p:blipFill>
        <p:spPr>
          <a:xfrm flipH="1">
            <a:off x="5351153" y="2950845"/>
            <a:ext cx="2629527" cy="1097796"/>
          </a:xfrm>
          <a:prstGeom prst="rect">
            <a:avLst/>
          </a:prstGeom>
        </p:spPr>
      </p:pic>
      <p:pic>
        <p:nvPicPr>
          <p:cNvPr id="42" name="图片 41" descr="1"/>
          <p:cNvPicPr>
            <a:picLocks noChangeAspect="1"/>
          </p:cNvPicPr>
          <p:nvPr>
            <p:custDataLst>
              <p:tags r:id="rId13"/>
            </p:custDataLst>
          </p:nvPr>
        </p:nvPicPr>
        <p:blipFill>
          <a:blip r:embed="rId6">
            <a:extLst>
              <a:ext uri="{96DAC541-7B7A-43D3-8B79-37D633B846F1}">
                <asvg:svgBlip xmlns:asvg="http://schemas.microsoft.com/office/drawing/2016/SVG/main" r:embed="rId7"/>
              </a:ext>
            </a:extLst>
          </a:blip>
          <a:stretch>
            <a:fillRect/>
          </a:stretch>
        </p:blipFill>
        <p:spPr>
          <a:xfrm>
            <a:off x="4195453" y="3783422"/>
            <a:ext cx="2629527" cy="1097796"/>
          </a:xfrm>
          <a:prstGeom prst="rect">
            <a:avLst/>
          </a:prstGeom>
        </p:spPr>
      </p:pic>
      <p:pic>
        <p:nvPicPr>
          <p:cNvPr id="43" name="图片 42" descr="1"/>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a:off x="4167505" y="3743325"/>
            <a:ext cx="2629527" cy="1097796"/>
          </a:xfrm>
          <a:prstGeom prst="rect">
            <a:avLst/>
          </a:prstGeom>
        </p:spPr>
      </p:pic>
      <p:pic>
        <p:nvPicPr>
          <p:cNvPr id="45" name="图片 44" descr="1"/>
          <p:cNvPicPr>
            <a:picLocks noChangeAspect="1"/>
          </p:cNvPicPr>
          <p:nvPr>
            <p:custDataLst>
              <p:tags r:id="rId15"/>
            </p:custDataLst>
          </p:nvPr>
        </p:nvPicPr>
        <p:blipFill>
          <a:blip r:embed="rId6">
            <a:extLst>
              <a:ext uri="{96DAC541-7B7A-43D3-8B79-37D633B846F1}">
                <asvg:svgBlip xmlns:asvg="http://schemas.microsoft.com/office/drawing/2016/SVG/main" r:embed="rId7"/>
              </a:ext>
            </a:extLst>
          </a:blip>
          <a:stretch>
            <a:fillRect/>
          </a:stretch>
        </p:blipFill>
        <p:spPr>
          <a:xfrm flipH="1">
            <a:off x="5325110" y="4588602"/>
            <a:ext cx="2629527" cy="1097796"/>
          </a:xfrm>
          <a:prstGeom prst="rect">
            <a:avLst/>
          </a:prstGeom>
        </p:spPr>
      </p:pic>
      <p:pic>
        <p:nvPicPr>
          <p:cNvPr id="47" name="图片 46" descr="1"/>
          <p:cNvPicPr>
            <a:picLocks noChangeAspect="1"/>
          </p:cNvPicPr>
          <p:nvPr>
            <p:custDataLst>
              <p:tags r:id="rId16"/>
            </p:custDataLst>
          </p:nvPr>
        </p:nvPicPr>
        <p:blipFill>
          <a:blip r:embed="rId9">
            <a:extLst>
              <a:ext uri="{96DAC541-7B7A-43D3-8B79-37D633B846F1}">
                <asvg:svgBlip xmlns:asvg="http://schemas.microsoft.com/office/drawing/2016/SVG/main" r:embed="rId10"/>
              </a:ext>
            </a:extLst>
          </a:blip>
          <a:stretch>
            <a:fillRect/>
          </a:stretch>
        </p:blipFill>
        <p:spPr>
          <a:xfrm flipH="1">
            <a:off x="5353058" y="4548505"/>
            <a:ext cx="2629527" cy="1097796"/>
          </a:xfrm>
          <a:prstGeom prst="rect">
            <a:avLst/>
          </a:prstGeom>
        </p:spPr>
      </p:pic>
      <p:sp>
        <p:nvSpPr>
          <p:cNvPr id="61" name="任意多边形 60"/>
          <p:cNvSpPr/>
          <p:nvPr>
            <p:custDataLst>
              <p:tags r:id="rId17"/>
            </p:custDataLst>
          </p:nvPr>
        </p:nvSpPr>
        <p:spPr>
          <a:xfrm>
            <a:off x="4418330" y="243713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2" name="任意多边形 61"/>
          <p:cNvSpPr/>
          <p:nvPr>
            <p:custDataLst>
              <p:tags r:id="rId18"/>
            </p:custDataLst>
          </p:nvPr>
        </p:nvSpPr>
        <p:spPr>
          <a:xfrm>
            <a:off x="4250690" y="223075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4" name="任意多边形 63"/>
          <p:cNvSpPr/>
          <p:nvPr>
            <p:custDataLst>
              <p:tags r:id="rId19"/>
            </p:custDataLst>
          </p:nvPr>
        </p:nvSpPr>
        <p:spPr>
          <a:xfrm>
            <a:off x="7124065" y="323342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5" name="任意多边形 64"/>
          <p:cNvSpPr/>
          <p:nvPr>
            <p:custDataLst>
              <p:tags r:id="rId20"/>
            </p:custDataLst>
          </p:nvPr>
        </p:nvSpPr>
        <p:spPr>
          <a:xfrm>
            <a:off x="6956425" y="302704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7" name="任意多边形 66"/>
          <p:cNvSpPr/>
          <p:nvPr>
            <p:custDataLst>
              <p:tags r:id="rId21"/>
            </p:custDataLst>
          </p:nvPr>
        </p:nvSpPr>
        <p:spPr>
          <a:xfrm>
            <a:off x="4418330" y="4025265"/>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9" name="任意多边形 68"/>
          <p:cNvSpPr/>
          <p:nvPr>
            <p:custDataLst>
              <p:tags r:id="rId22"/>
            </p:custDataLst>
          </p:nvPr>
        </p:nvSpPr>
        <p:spPr>
          <a:xfrm>
            <a:off x="4250690" y="3818890"/>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72" name="任意多边形 71"/>
          <p:cNvSpPr/>
          <p:nvPr>
            <p:custDataLst>
              <p:tags r:id="rId23"/>
            </p:custDataLst>
          </p:nvPr>
        </p:nvSpPr>
        <p:spPr>
          <a:xfrm>
            <a:off x="7124065" y="482600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FCB14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73" name="任意多边形 72"/>
          <p:cNvSpPr/>
          <p:nvPr>
            <p:custDataLst>
              <p:tags r:id="rId24"/>
            </p:custDataLst>
          </p:nvPr>
        </p:nvSpPr>
        <p:spPr>
          <a:xfrm>
            <a:off x="6956425" y="461962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83" name="文本框 82"/>
          <p:cNvSpPr txBox="1"/>
          <p:nvPr>
            <p:custDataLst>
              <p:tags r:id="rId25"/>
            </p:custDataLst>
          </p:nvPr>
        </p:nvSpPr>
        <p:spPr>
          <a:xfrm>
            <a:off x="5341620" y="2997835"/>
            <a:ext cx="1249680" cy="521970"/>
          </a:xfrm>
          <a:prstGeom prst="rect">
            <a:avLst/>
          </a:prstGeom>
          <a:noFill/>
        </p:spPr>
        <p:txBody>
          <a:bodyPr wrap="none" rtlCol="0">
            <a:spAutoFit/>
          </a:bodyPr>
          <a:lstStyle/>
          <a:p>
            <a:r>
              <a:rPr lang="zh-CN" altLang="en-US" sz="2800">
                <a:solidFill>
                  <a:srgbClr val="20E4F9"/>
                </a:solidFill>
                <a:latin typeface="思源黑体 CN Bold" panose="020B0800000000000000" pitchFamily="34" charset="-122"/>
                <a:ea typeface="思源黑体 CN Bold" panose="020B0800000000000000" pitchFamily="34" charset="-122"/>
              </a:rPr>
              <a:t>（二）</a:t>
            </a:r>
            <a:endParaRPr lang="zh-CN" altLang="en-US" sz="2800">
              <a:solidFill>
                <a:srgbClr val="20E4F9"/>
              </a:solidFill>
              <a:latin typeface="思源黑体 CN Bold" panose="020B0800000000000000" pitchFamily="34" charset="-122"/>
              <a:ea typeface="思源黑体 CN Bold" panose="020B0800000000000000" pitchFamily="34" charset="-122"/>
            </a:endParaRPr>
          </a:p>
        </p:txBody>
      </p:sp>
      <p:sp>
        <p:nvSpPr>
          <p:cNvPr id="84" name="文本框 83"/>
          <p:cNvSpPr txBox="1"/>
          <p:nvPr>
            <p:custDataLst>
              <p:tags r:id="rId26"/>
            </p:custDataLst>
          </p:nvPr>
        </p:nvSpPr>
        <p:spPr>
          <a:xfrm>
            <a:off x="5568950" y="3798570"/>
            <a:ext cx="1249680" cy="521970"/>
          </a:xfrm>
          <a:prstGeom prst="rect">
            <a:avLst/>
          </a:prstGeom>
          <a:noFill/>
        </p:spPr>
        <p:txBody>
          <a:bodyPr wrap="none" rtlCol="0">
            <a:spAutoFit/>
          </a:bodyPr>
          <a:lstStyle/>
          <a:p>
            <a:r>
              <a:rPr lang="zh-CN" altLang="en-US" sz="2800">
                <a:solidFill>
                  <a:srgbClr val="AAE20A"/>
                </a:solidFill>
                <a:latin typeface="思源黑体 CN Bold" panose="020B0800000000000000" pitchFamily="34" charset="-122"/>
                <a:ea typeface="思源黑体 CN Bold" panose="020B0800000000000000" pitchFamily="34" charset="-122"/>
              </a:rPr>
              <a:t>（三）</a:t>
            </a:r>
            <a:endParaRPr lang="zh-CN" altLang="en-US" sz="2800">
              <a:solidFill>
                <a:srgbClr val="AAE20A"/>
              </a:solidFill>
              <a:latin typeface="思源黑体 CN Bold" panose="020B0800000000000000" pitchFamily="34" charset="-122"/>
              <a:ea typeface="思源黑体 CN Bold" panose="020B0800000000000000" pitchFamily="34" charset="-122"/>
            </a:endParaRPr>
          </a:p>
        </p:txBody>
      </p:sp>
      <p:sp>
        <p:nvSpPr>
          <p:cNvPr id="86" name="文本框 85"/>
          <p:cNvSpPr txBox="1"/>
          <p:nvPr>
            <p:custDataLst>
              <p:tags r:id="rId27"/>
            </p:custDataLst>
          </p:nvPr>
        </p:nvSpPr>
        <p:spPr>
          <a:xfrm>
            <a:off x="5339080" y="4599305"/>
            <a:ext cx="1249680" cy="521970"/>
          </a:xfrm>
          <a:prstGeom prst="rect">
            <a:avLst/>
          </a:prstGeom>
          <a:noFill/>
        </p:spPr>
        <p:txBody>
          <a:bodyPr wrap="none" rtlCol="0">
            <a:spAutoFit/>
          </a:bodyPr>
          <a:lstStyle/>
          <a:p>
            <a:r>
              <a:rPr lang="zh-CN" altLang="en-US" sz="2800">
                <a:solidFill>
                  <a:srgbClr val="FCB14A"/>
                </a:solidFill>
                <a:latin typeface="思源黑体 CN Bold" panose="020B0800000000000000" pitchFamily="34" charset="-122"/>
                <a:ea typeface="思源黑体 CN Bold" panose="020B0800000000000000" pitchFamily="34" charset="-122"/>
              </a:rPr>
              <a:t>（四）</a:t>
            </a:r>
            <a:endParaRPr lang="zh-CN" altLang="en-US" sz="2800">
              <a:solidFill>
                <a:srgbClr val="FCB14A"/>
              </a:solidFill>
              <a:latin typeface="思源黑体 CN Bold" panose="020B0800000000000000" pitchFamily="34" charset="-122"/>
              <a:ea typeface="思源黑体 CN Bold" panose="020B0800000000000000" pitchFamily="34" charset="-122"/>
            </a:endParaRPr>
          </a:p>
        </p:txBody>
      </p:sp>
      <p:sp>
        <p:nvSpPr>
          <p:cNvPr id="94" name="文本框 93"/>
          <p:cNvSpPr txBox="1"/>
          <p:nvPr>
            <p:custDataLst>
              <p:tags r:id="rId28"/>
            </p:custDataLst>
          </p:nvPr>
        </p:nvSpPr>
        <p:spPr>
          <a:xfrm>
            <a:off x="5561965" y="2201545"/>
            <a:ext cx="1249680" cy="521970"/>
          </a:xfrm>
          <a:prstGeom prst="rect">
            <a:avLst/>
          </a:prstGeom>
          <a:noFill/>
        </p:spPr>
        <p:txBody>
          <a:bodyPr wrap="none" rtlCol="0">
            <a:spAutoFit/>
          </a:bodyPr>
          <a:lstStyle/>
          <a:p>
            <a:pPr algn="ctr"/>
            <a:r>
              <a:rPr lang="zh-CN" altLang="en-US" sz="2800">
                <a:solidFill>
                  <a:srgbClr val="3366FE"/>
                </a:solidFill>
                <a:latin typeface="思源黑体 CN Bold" panose="020B0800000000000000" pitchFamily="34" charset="-122"/>
                <a:ea typeface="思源黑体 CN Bold" panose="020B0800000000000000" pitchFamily="34" charset="-122"/>
              </a:rPr>
              <a:t>（一）</a:t>
            </a:r>
            <a:endParaRPr lang="zh-CN" altLang="en-US" sz="2800">
              <a:solidFill>
                <a:srgbClr val="3366FE"/>
              </a:solidFill>
              <a:latin typeface="思源黑体 CN Bold" panose="020B0800000000000000" pitchFamily="34" charset="-122"/>
              <a:ea typeface="思源黑体 CN Bold" panose="020B0800000000000000" pitchFamily="34" charset="-122"/>
            </a:endParaRPr>
          </a:p>
        </p:txBody>
      </p:sp>
      <p:sp>
        <p:nvSpPr>
          <p:cNvPr id="97" name="文本框 96"/>
          <p:cNvSpPr txBox="1"/>
          <p:nvPr>
            <p:custDataLst>
              <p:tags r:id="rId29"/>
            </p:custDataLst>
          </p:nvPr>
        </p:nvSpPr>
        <p:spPr>
          <a:xfrm>
            <a:off x="3317875" y="745490"/>
            <a:ext cx="5556885" cy="581660"/>
          </a:xfrm>
          <a:prstGeom prst="rect">
            <a:avLst/>
          </a:prstGeom>
          <a:noFill/>
        </p:spPr>
        <p:txBody>
          <a:bodyPr wrap="square" bIns="0" rtlCol="0" anchor="ctr" anchorCtr="0"/>
          <a:lstStyle/>
          <a:p>
            <a:pPr algn="ctr"/>
            <a:r>
              <a:rPr lang="zh-CN" altLang="en-US" sz="2400">
                <a:solidFill>
                  <a:srgbClr val="000000"/>
                </a:solidFill>
                <a:uFillTx/>
                <a:latin typeface="微软雅黑" panose="020B0503020204020204" charset="-122"/>
                <a:ea typeface="Microsoft YaHei Regular" panose="020B0503020204020204" charset="-122"/>
              </a:rPr>
              <a:t>大学生职业生涯规划的</a:t>
            </a:r>
            <a:r>
              <a:rPr lang="zh-CN" altLang="en-US" sz="2400">
                <a:solidFill>
                  <a:srgbClr val="000000"/>
                </a:solidFill>
                <a:uFillTx/>
                <a:latin typeface="微软雅黑" panose="020B0503020204020204" charset="-122"/>
                <a:ea typeface="Microsoft YaHei Regular" panose="020B0503020204020204" charset="-122"/>
              </a:rPr>
              <a:t>误区</a:t>
            </a:r>
            <a:endParaRPr lang="zh-CN" altLang="en-US" sz="2400">
              <a:solidFill>
                <a:srgbClr val="000000"/>
              </a:solidFill>
              <a:uFillTx/>
              <a:latin typeface="微软雅黑" panose="020B0503020204020204" charset="-122"/>
              <a:ea typeface="Microsoft YaHei Regular" panose="020B0503020204020204" charset="-122"/>
            </a:endParaRPr>
          </a:p>
        </p:txBody>
      </p:sp>
      <p:pic>
        <p:nvPicPr>
          <p:cNvPr id="2" name="图片 1" descr="343439383331313b343532303033323bd3a6d3c3b9dcc0e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530090" y="2471420"/>
            <a:ext cx="389255" cy="389255"/>
          </a:xfrm>
          <a:prstGeom prst="rect">
            <a:avLst/>
          </a:prstGeom>
        </p:spPr>
      </p:pic>
      <p:pic>
        <p:nvPicPr>
          <p:cNvPr id="3" name="图片 2" descr="343439383331313b343532303032383bbfcdbba7b9dcc0ed"/>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8840" y="3267710"/>
            <a:ext cx="407670" cy="407670"/>
          </a:xfrm>
          <a:prstGeom prst="rect">
            <a:avLst/>
          </a:prstGeom>
        </p:spPr>
      </p:pic>
      <p:pic>
        <p:nvPicPr>
          <p:cNvPr id="4" name="图片 3" descr="343439383331313b343532303032373bbfcdbba7b5b5b0b8"/>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4514850" y="4060825"/>
            <a:ext cx="419735" cy="419735"/>
          </a:xfrm>
          <a:prstGeom prst="rect">
            <a:avLst/>
          </a:prstGeom>
        </p:spPr>
      </p:pic>
      <p:pic>
        <p:nvPicPr>
          <p:cNvPr id="5" name="图片 4" descr="343435383038363b343532323338393bbacfd7f7bbfad6c6"/>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7181215" y="4853305"/>
            <a:ext cx="455295" cy="455295"/>
          </a:xfrm>
          <a:prstGeom prst="rect">
            <a:avLst/>
          </a:prstGeom>
        </p:spPr>
      </p:pic>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01</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343650" y="2244725"/>
            <a:ext cx="443039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第一章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职业生涯规划</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43645" y="4106066"/>
            <a:ext cx="4230487" cy="58356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认识职业生涯，是大学生提升自我、实现理想、体现生命价值的第一步。</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职业生涯规划概述</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00453109&amp;pky94200453109&amp;"/>
          <p:cNvPicPr>
            <a:picLocks noChangeAspect="1"/>
          </p:cNvPicPr>
          <p:nvPr/>
        </p:nvPicPr>
        <p:blipFill>
          <a:blip r:embed="rId1"/>
          <a:srcRect l="5195" t="45815" r="5195"/>
          <a:stretch>
            <a:fillRect/>
          </a:stretch>
        </p:blipFill>
        <p:spPr>
          <a:xfrm>
            <a:off x="612140" y="2807970"/>
            <a:ext cx="10965815" cy="3431540"/>
          </a:xfrm>
          <a:prstGeom prst="rect">
            <a:avLst/>
          </a:prstGeom>
        </p:spPr>
      </p:pic>
      <p:sp>
        <p:nvSpPr>
          <p:cNvPr id="2" name="标题 1"/>
          <p:cNvSpPr>
            <a:spLocks noGrp="1"/>
          </p:cNvSpPr>
          <p:nvPr>
            <p:ph type="title"/>
          </p:nvPr>
        </p:nvSpPr>
        <p:spPr>
          <a:xfrm>
            <a:off x="601205" y="543075"/>
            <a:ext cx="10976400" cy="626400"/>
          </a:xfrm>
        </p:spPr>
        <p:txBody>
          <a:bodyPr>
            <a:normAutofit fontScale="90000"/>
          </a:bodyPr>
          <a:p>
            <a:r>
              <a:rPr lang="zh-CN" altLang="en-US">
                <a:sym typeface="+mn-ea"/>
              </a:rPr>
              <a:t>生涯和职业生涯的含义</a:t>
            </a:r>
            <a:endParaRPr lang="zh-CN" altLang="en-US"/>
          </a:p>
        </p:txBody>
      </p:sp>
      <p:sp>
        <p:nvSpPr>
          <p:cNvPr id="3" name="文本占位符 2"/>
          <p:cNvSpPr>
            <a:spLocks noGrp="1"/>
          </p:cNvSpPr>
          <p:nvPr>
            <p:ph type="body" sz="quarter" idx="13"/>
          </p:nvPr>
        </p:nvSpPr>
        <p:spPr>
          <a:xfrm>
            <a:off x="612140" y="1407160"/>
            <a:ext cx="10975975" cy="1080770"/>
          </a:xfrm>
        </p:spPr>
        <p:txBody>
          <a:bodyPr>
            <a:noAutofit/>
          </a:bodyPr>
          <a:p>
            <a:pPr algn="just"/>
            <a:r>
              <a:rPr lang="zh-CN" altLang="en-US">
                <a:latin typeface="Microsoft YaHei Regular" panose="020B0503020204020204" charset="-122"/>
                <a:ea typeface="Microsoft YaHei Regular" panose="020B0503020204020204" charset="-122"/>
                <a:cs typeface="Microsoft YaHei Regular" panose="020B0503020204020204" charset="-122"/>
                <a:sym typeface="+mn-ea"/>
              </a:rPr>
              <a:t>“生涯”一词最早见于“庄子”所说：“五生也有涯，而知也无涯。”这里，生为生命，涯为边际的意思。庄子所说的意思是“我的生命是有限的，但需要我学习、探索的却是无边无岸的”。生涯就是我们每个人有限的全部人生旅程。</a:t>
            </a:r>
            <a:endParaRPr lang="zh-CN" altLang="en-US">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200453102&amp;pky97200453102&amp;"/>
          <p:cNvPicPr>
            <a:picLocks noChangeAspect="1"/>
          </p:cNvPicPr>
          <p:nvPr/>
        </p:nvPicPr>
        <p:blipFill>
          <a:blip r:embed="rId1"/>
          <a:srcRect l="541" t="-100" r="14709" b="100"/>
          <a:stretch>
            <a:fillRect/>
          </a:stretch>
        </p:blipFill>
        <p:spPr>
          <a:xfrm>
            <a:off x="5100955" y="769620"/>
            <a:ext cx="6468745" cy="5087620"/>
          </a:xfrm>
          <a:prstGeom prst="rect">
            <a:avLst/>
          </a:prstGeom>
        </p:spPr>
      </p:pic>
      <p:sp>
        <p:nvSpPr>
          <p:cNvPr id="2" name="标题 1"/>
          <p:cNvSpPr>
            <a:spLocks noGrp="1"/>
          </p:cNvSpPr>
          <p:nvPr>
            <p:ph type="title"/>
          </p:nvPr>
        </p:nvSpPr>
        <p:spPr>
          <a:xfrm>
            <a:off x="587010" y="437660"/>
            <a:ext cx="3960000" cy="882000"/>
          </a:xfrm>
        </p:spPr>
        <p:txBody>
          <a:bodyPr>
            <a:normAutofit/>
          </a:bodyPr>
          <a:p>
            <a:r>
              <a:rPr lang="zh-CN" altLang="en-US"/>
              <a:t>生涯</a:t>
            </a:r>
            <a:endParaRPr lang="zh-CN" altLang="en-US"/>
          </a:p>
        </p:txBody>
      </p:sp>
      <p:sp>
        <p:nvSpPr>
          <p:cNvPr id="5" name="文本占位符 4"/>
          <p:cNvSpPr>
            <a:spLocks noGrp="1"/>
          </p:cNvSpPr>
          <p:nvPr>
            <p:ph type="body" sz="quarter" idx="13"/>
          </p:nvPr>
        </p:nvSpPr>
        <p:spPr>
          <a:xfrm>
            <a:off x="586740" y="1431925"/>
            <a:ext cx="3956685" cy="4544695"/>
          </a:xfrm>
        </p:spPr>
        <p:txBody>
          <a:bodyPr>
            <a:noAutofit/>
          </a:bodyPr>
          <a:p>
            <a:pPr>
              <a:lnSpc>
                <a:spcPct val="150000"/>
              </a:lnSpc>
              <a:spcBef>
                <a:spcPts val="0"/>
              </a:spcBef>
              <a:spcAft>
                <a:spcPts val="0"/>
              </a:spcAft>
            </a:pPr>
            <a:r>
              <a:rPr lang="zh-CN" altLang="en-US" b="1">
                <a:solidFill>
                  <a:srgbClr val="FF9700"/>
                </a:solidFill>
                <a:effectLst/>
                <a:latin typeface="Microsoft YaHei Bold" panose="020B0503020204020204" charset="-122"/>
                <a:ea typeface="Microsoft YaHei Bold" panose="020B0503020204020204" charset="-122"/>
                <a:cs typeface="Microsoft YaHei Regular" panose="020B0503020204020204" charset="-122"/>
                <a:sym typeface="+mn-ea"/>
              </a:rPr>
              <a:t>狭义：</a:t>
            </a:r>
            <a:r>
              <a:rPr lang="zh-CN" altLang="en-US">
                <a:latin typeface="Microsoft YaHei Regular" panose="020B0503020204020204" charset="-122"/>
                <a:ea typeface="Microsoft YaHei Regular" panose="020B0503020204020204" charset="-122"/>
                <a:cs typeface="Microsoft YaHei Regular" panose="020B0503020204020204" charset="-122"/>
                <a:sym typeface="+mn-ea"/>
              </a:rPr>
              <a:t>生涯指与个人所从事工作或与职业有关的过程，与一般所谓的“事业”同义；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spcBef>
                <a:spcPts val="0"/>
              </a:spcBef>
              <a:spcAft>
                <a:spcPts val="0"/>
              </a:spcAft>
            </a:pPr>
            <a:r>
              <a:rPr lang="en-US" altLang="zh-CN" b="1">
                <a:solidFill>
                  <a:srgbClr val="FF9700"/>
                </a:solidFill>
                <a:latin typeface="Microsoft YaHei Bold" panose="020B0503020204020204" charset="-122"/>
                <a:ea typeface="Microsoft YaHei Bold" panose="020B0503020204020204" charset="-122"/>
                <a:cs typeface="Microsoft YaHei Bold" panose="020B0503020204020204" charset="-122"/>
                <a:sym typeface="+mn-ea"/>
              </a:rPr>
              <a:t> </a:t>
            </a:r>
            <a:r>
              <a:rPr lang="zh-CN" altLang="en-US" b="1">
                <a:solidFill>
                  <a:srgbClr val="FF9700"/>
                </a:solidFill>
                <a:latin typeface="Microsoft YaHei Bold" panose="020B0503020204020204" charset="-122"/>
                <a:ea typeface="Microsoft YaHei Bold" panose="020B0503020204020204" charset="-122"/>
                <a:cs typeface="Microsoft YaHei Bold" panose="020B0503020204020204" charset="-122"/>
                <a:sym typeface="+mn-ea"/>
              </a:rPr>
              <a:t>广义：</a:t>
            </a:r>
            <a:r>
              <a:rPr lang="zh-CN" altLang="en-US">
                <a:latin typeface="Microsoft YaHei Regular" panose="020B0503020204020204" charset="-122"/>
                <a:ea typeface="Microsoft YaHei Regular" panose="020B0503020204020204" charset="-122"/>
                <a:cs typeface="Microsoft YaHei Regular" panose="020B0503020204020204" charset="-122"/>
                <a:sym typeface="+mn-ea"/>
              </a:rPr>
              <a:t>生涯指个体整体生活形态的发展与过程。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nSpc>
                <a:spcPct val="150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sym typeface="+mn-ea"/>
              </a:rPr>
              <a:t>单讲“生涯”一词多指广义的生涯概念，统摄工作、家庭、爱情、休闲、健康等维度，可以视为个人整体谋生活动和生活形态综合体，即人生发展的整体历程。</a:t>
            </a:r>
            <a:endParaRPr lang="zh-CN" altLang="en-US">
              <a:latin typeface="Microsoft YaHei Regular" panose="020B0503020204020204" charset="-122"/>
              <a:ea typeface="Microsoft YaHei Regular" panose="020B0503020204020204" charset="-122"/>
              <a:cs typeface="Microsoft YaHei Regular" panose="020B0503020204020204" charset="-122"/>
              <a:sym typeface="+mn-ea"/>
            </a:endParaRPr>
          </a:p>
          <a:p>
            <a:pPr>
              <a:lnSpc>
                <a:spcPct val="150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因此，生涯选择不只是选择一个工作，而是选择一种生</a:t>
            </a:r>
            <a:r>
              <a:rPr lang="zh-CN" altLang="en-US">
                <a:latin typeface="Microsoft YaHei Regular" panose="020B0503020204020204" charset="-122"/>
                <a:ea typeface="Microsoft YaHei Regular" panose="020B0503020204020204" charset="-122"/>
                <a:cs typeface="Microsoft YaHei Regular" panose="020B0503020204020204" charset="-122"/>
              </a:rPr>
              <a:t>活。</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192205710&amp;pky97192205710&amp;"/>
          <p:cNvPicPr>
            <a:picLocks noChangeAspect="1"/>
          </p:cNvPicPr>
          <p:nvPr/>
        </p:nvPicPr>
        <p:blipFill>
          <a:blip r:embed="rId1"/>
          <a:srcRect l="1605" r="11784"/>
          <a:stretch>
            <a:fillRect/>
          </a:stretch>
        </p:blipFill>
        <p:spPr>
          <a:xfrm rot="16200000">
            <a:off x="-792480" y="791845"/>
            <a:ext cx="6858635" cy="5274310"/>
          </a:xfrm>
          <a:prstGeom prst="flowChartDocument">
            <a:avLst/>
          </a:prstGeom>
        </p:spPr>
      </p:pic>
      <p:sp>
        <p:nvSpPr>
          <p:cNvPr id="7" name="标题 1"/>
          <p:cNvSpPr>
            <a:spLocks noGrp="1"/>
          </p:cNvSpPr>
          <p:nvPr/>
        </p:nvSpPr>
        <p:spPr>
          <a:xfrm>
            <a:off x="7482065" y="847870"/>
            <a:ext cx="3960000" cy="88200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a:lstStyle>
          <a:p>
            <a:pPr algn="r"/>
            <a:r>
              <a:rPr lang="zh-CN" altLang="en-US"/>
              <a:t>职业</a:t>
            </a:r>
            <a:r>
              <a:rPr lang="zh-CN" altLang="en-US"/>
              <a:t>生涯</a:t>
            </a:r>
            <a:endParaRPr lang="zh-CN" altLang="en-US"/>
          </a:p>
        </p:txBody>
      </p:sp>
      <p:sp>
        <p:nvSpPr>
          <p:cNvPr id="8" name="文本占位符 4"/>
          <p:cNvSpPr>
            <a:spLocks noGrp="1"/>
          </p:cNvSpPr>
          <p:nvPr/>
        </p:nvSpPr>
        <p:spPr>
          <a:xfrm>
            <a:off x="5584825" y="1847850"/>
            <a:ext cx="5857240" cy="4175760"/>
          </a:xfrm>
          <a:prstGeom prst="rect">
            <a:avLst/>
          </a:prstGeom>
        </p:spPr>
        <p:txBody>
          <a:bodyPr vert="horz" wrap="square" lIns="90170" tIns="46990" rIns="90170" bIns="4699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5000"/>
              </a:lnSpc>
              <a:spcAft>
                <a:spcPts val="0"/>
              </a:spcAft>
              <a:buFont typeface="Wingdings" panose="05000000000000000000" charset="0"/>
              <a:buChar char=""/>
            </a:pPr>
            <a:r>
              <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职业生涯与狭义的生涯含义相近，指一个人在一生中所从事工作、承担职务的经历或相继历程。</a:t>
            </a:r>
            <a:endPar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endParaRPr>
          </a:p>
          <a:p>
            <a:pPr algn="just">
              <a:lnSpc>
                <a:spcPct val="135000"/>
              </a:lnSpc>
              <a:spcAft>
                <a:spcPts val="0"/>
              </a:spcAft>
              <a:buFont typeface="Wingdings" panose="05000000000000000000" charset="0"/>
              <a:buChar char=""/>
            </a:pPr>
            <a:r>
              <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职业生涯概念包换了个体、职业、时间、发展与动态这样几个要素。</a:t>
            </a:r>
            <a:endPar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endParaRPr>
          </a:p>
          <a:p>
            <a:pPr algn="just">
              <a:lnSpc>
                <a:spcPct val="135000"/>
              </a:lnSpc>
              <a:spcAft>
                <a:spcPts val="0"/>
              </a:spcAft>
              <a:buFont typeface="Wingdings" panose="05000000000000000000" charset="0"/>
              <a:buChar char=""/>
            </a:pPr>
            <a:r>
              <a:rPr lang="zh-CN" altLang="en-US" sz="1800" b="1">
                <a:solidFill>
                  <a:schemeClr val="accent4"/>
                </a:solidFill>
                <a:effectLst/>
                <a:latin typeface="Microsoft YaHei Bold" panose="020B0503020204020204" charset="-122"/>
                <a:ea typeface="Microsoft YaHei Bold" panose="020B0503020204020204" charset="-122"/>
                <a:cs typeface="Microsoft YaHei Regular" panose="020B0503020204020204" charset="-122"/>
                <a:sym typeface="+mn-ea"/>
              </a:rPr>
              <a:t>首先</a:t>
            </a:r>
            <a:r>
              <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，它的行为主体是个人，特指个体在一生中的职业经历，而不是其他经历或群体和组织经历；</a:t>
            </a:r>
            <a:r>
              <a:rPr lang="en-US" altLang="zh-CN"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 </a:t>
            </a:r>
            <a:r>
              <a:rPr lang="zh-CN" altLang="en-US" sz="1800" b="1">
                <a:solidFill>
                  <a:schemeClr val="accent4"/>
                </a:solidFill>
                <a:effectLst/>
                <a:latin typeface="Microsoft YaHei Bold" panose="020B0503020204020204" charset="-122"/>
                <a:ea typeface="Microsoft YaHei Bold" panose="020B0503020204020204" charset="-122"/>
                <a:cs typeface="Microsoft YaHei Regular" panose="020B0503020204020204" charset="-122"/>
                <a:sym typeface="+mn-ea"/>
              </a:rPr>
              <a:t>其次</a:t>
            </a:r>
            <a:r>
              <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，它是一个时间概念，是指个体自开始从事某种职业工作到退出社会职业工作的历程；</a:t>
            </a:r>
            <a:r>
              <a:rPr lang="en-US" altLang="zh-CN"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 </a:t>
            </a:r>
            <a:r>
              <a:rPr lang="zh-CN" altLang="en-US" sz="1800" b="1">
                <a:solidFill>
                  <a:schemeClr val="accent4"/>
                </a:solidFill>
                <a:effectLst/>
                <a:latin typeface="Microsoft YaHei Bold" panose="020B0503020204020204" charset="-122"/>
                <a:ea typeface="Microsoft YaHei Bold" panose="020B0503020204020204" charset="-122"/>
                <a:cs typeface="Microsoft YaHei Regular" panose="020B0503020204020204" charset="-122"/>
                <a:sym typeface="+mn-ea"/>
              </a:rPr>
              <a:t>最后</a:t>
            </a:r>
            <a:r>
              <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rPr>
              <a:t>，它是一个动态的、发展性的概念，包含着个人对职业的选择、转换，职务晋升、下降等社会分工角色转变的动态过程。</a:t>
            </a:r>
            <a:endParaRPr lang="zh-CN" altLang="en-US" sz="1800">
              <a:solidFill>
                <a:schemeClr val="tx1"/>
              </a:solidFill>
              <a:effectLst/>
              <a:latin typeface="微软雅黑" panose="020B0503020204020204" charset="-122"/>
              <a:ea typeface="微软雅黑" panose="020B0503020204020204" charset="-122"/>
              <a:cs typeface="Microsoft YaHei Regular" panose="020B0503020204020204" charset="-122"/>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ONE</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5250" y="2710407"/>
            <a:ext cx="6400949" cy="127127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职业生涯规划是指个人根据自身的主观因素和对客观环境的分析，确立自己的职业生涯发展目标，选择实现这一目标的职业，以及制订相应的工作、培训和教育计划，并按照一定的时间安排，采取必要的行动以实现职业生涯目标的过程。</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5008896"/>
            <a:ext cx="6350091" cy="156591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大学生职业生涯规划对其职业的选择和发展都有着不可或缺的意义。有了职业生涯规划，准确地定位职业方向，也就有了评价个体职业行为的标准。只有这样，大学生才会有选择地学习与职业发展相关的课程和技能，获得更多选择职业和取得成就的机会，提高职业竞争力。</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一、职业生涯规划的内涵</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441007"/>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TWO</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398436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KSO_WM_TEMPLATE_CATEGORY" val="custom"/>
  <p:tag name="KSO_WM_TEMPLATE_INDEX" val="20204534"/>
</p:tagLst>
</file>

<file path=ppt/tags/tag101.xml><?xml version="1.0" encoding="utf-8"?>
<p:tagLst xmlns:p="http://schemas.openxmlformats.org/presentationml/2006/main">
  <p:tag name="KSO_WM_TEMPLATE_CATEGORY" val="custom"/>
  <p:tag name="KSO_WM_TEMPLATE_INDEX" val="20204534"/>
</p:tagLst>
</file>

<file path=ppt/tags/tag102.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103.xml><?xml version="1.0" encoding="utf-8"?>
<p:tagLst xmlns:p="http://schemas.openxmlformats.org/presentationml/2006/main">
  <p:tag name="PA" val="v5.2.11"/>
  <p:tag name="WHOLESPTYPE" val="Shape_Other"/>
</p:tagLst>
</file>

<file path=ppt/tags/tag104.xml><?xml version="1.0" encoding="utf-8"?>
<p:tagLst xmlns:p="http://schemas.openxmlformats.org/presentationml/2006/main">
  <p:tag name="PA" val="v5.2.11"/>
  <p:tag name="RESOURCELIBID_ANIM" val="462"/>
</p:tagLst>
</file>

<file path=ppt/tags/tag105.xml><?xml version="1.0" encoding="utf-8"?>
<p:tagLst xmlns:p="http://schemas.openxmlformats.org/presentationml/2006/main">
  <p:tag name="PA" val="v5.2.11"/>
  <p:tag name="RESOURCELIBID_ANIM" val="462"/>
</p:tagLst>
</file>

<file path=ppt/tags/tag106.xml><?xml version="1.0" encoding="utf-8"?>
<p:tagLst xmlns:p="http://schemas.openxmlformats.org/presentationml/2006/main">
  <p:tag name="PA" val="v5.2.11"/>
  <p:tag name="RESOURCELIBID_ANIM" val="462"/>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Lst>
</file>

<file path=ppt/tags/tag109.xml><?xml version="1.0" encoding="utf-8"?>
<p:tagLst xmlns:p="http://schemas.openxmlformats.org/presentationml/2006/main">
  <p:tag name="PA" val="v5.2.1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Lst>
</file>

<file path=ppt/tags/tag111.xml><?xml version="1.0" encoding="utf-8"?>
<p:tagLst xmlns:p="http://schemas.openxmlformats.org/presentationml/2006/main">
  <p:tag name="PA" val="v5.2.11"/>
</p:tagLst>
</file>

<file path=ppt/tags/tag112.xml><?xml version="1.0" encoding="utf-8"?>
<p:tagLst xmlns:p="http://schemas.openxmlformats.org/presentationml/2006/main">
  <p:tag name="PA" val="v5.2.11"/>
</p:tagLst>
</file>

<file path=ppt/tags/tag113.xml><?xml version="1.0" encoding="utf-8"?>
<p:tagLst xmlns:p="http://schemas.openxmlformats.org/presentationml/2006/main">
  <p:tag name="PA" val="v5.2.11"/>
</p:tagLst>
</file>

<file path=ppt/tags/tag114.xml><?xml version="1.0" encoding="utf-8"?>
<p:tagLst xmlns:p="http://schemas.openxmlformats.org/presentationml/2006/main">
  <p:tag name="PA" val="v5.2.11"/>
</p:tagLst>
</file>

<file path=ppt/tags/tag115.xml><?xml version="1.0" encoding="utf-8"?>
<p:tagLst xmlns:p="http://schemas.openxmlformats.org/presentationml/2006/main">
  <p:tag name="PA" val="v5.2.11"/>
</p:tagLst>
</file>

<file path=ppt/tags/tag116.xml><?xml version="1.0" encoding="utf-8"?>
<p:tagLst xmlns:p="http://schemas.openxmlformats.org/presentationml/2006/main">
  <p:tag name="PA" val="v5.2.11"/>
</p:tagLst>
</file>

<file path=ppt/tags/tag117.xml><?xml version="1.0" encoding="utf-8"?>
<p:tagLst xmlns:p="http://schemas.openxmlformats.org/presentationml/2006/main">
  <p:tag name="PA" val="v5.2.11"/>
</p:tagLst>
</file>

<file path=ppt/tags/tag118.xml><?xml version="1.0" encoding="utf-8"?>
<p:tagLst xmlns:p="http://schemas.openxmlformats.org/presentationml/2006/main">
  <p:tag name="PA" val="v5.2.11"/>
</p:tagLst>
</file>

<file path=ppt/tags/tag119.xml><?xml version="1.0" encoding="utf-8"?>
<p:tagLst xmlns:p="http://schemas.openxmlformats.org/presentationml/2006/main">
  <p:tag name="PA" val="v5.2.1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 name="RESOURCELIBID_ANIM" val="462"/>
</p:tagLst>
</file>

<file path=ppt/tags/tag123.xml><?xml version="1.0" encoding="utf-8"?>
<p:tagLst xmlns:p="http://schemas.openxmlformats.org/presentationml/2006/main">
  <p:tag name="PA" val="v5.2.11"/>
  <p:tag name="RESOURCELIBID_ANIM" val="462"/>
</p:tagLst>
</file>

<file path=ppt/tags/tag124.xml><?xml version="1.0" encoding="utf-8"?>
<p:tagLst xmlns:p="http://schemas.openxmlformats.org/presentationml/2006/main">
  <p:tag name="PA" val="v5.2.11"/>
  <p:tag name="RESOURCELIBID_ANIM" val="462"/>
</p:tagLst>
</file>

<file path=ppt/tags/tag125.xml><?xml version="1.0" encoding="utf-8"?>
<p:tagLst xmlns:p="http://schemas.openxmlformats.org/presentationml/2006/main">
  <p:tag name="PA" val="v5.2.11"/>
  <p:tag name="RESOURCELIBID_ANIM" val="462"/>
</p:tagLst>
</file>

<file path=ppt/tags/tag126.xml><?xml version="1.0" encoding="utf-8"?>
<p:tagLst xmlns:p="http://schemas.openxmlformats.org/presentationml/2006/main">
  <p:tag name="PA" val="v5.2.11"/>
  <p:tag name="RESOURCELIBID_ANIM" val="462"/>
</p:tagLst>
</file>

<file path=ppt/tags/tag127.xml><?xml version="1.0" encoding="utf-8"?>
<p:tagLst xmlns:p="http://schemas.openxmlformats.org/presentationml/2006/main">
  <p:tag name="PA" val="v5.2.11"/>
  <p:tag name="RESOURCELIBID_ANIM" val="462"/>
</p:tagLst>
</file>

<file path=ppt/tags/tag128.xml><?xml version="1.0" encoding="utf-8"?>
<p:tagLst xmlns:p="http://schemas.openxmlformats.org/presentationml/2006/main">
  <p:tag name="PA" val="v5.2.11"/>
  <p:tag name="RESOURCELIBID_ANIM" val="462"/>
</p:tagLst>
</file>

<file path=ppt/tags/tag129.xml><?xml version="1.0" encoding="utf-8"?>
<p:tagLst xmlns:p="http://schemas.openxmlformats.org/presentationml/2006/main">
  <p:tag name="PA" val="v5.2.11"/>
  <p:tag name="RESOURCELIBID_ANIM" val="46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 name="RESOURCELIBID_ANIM" val="462"/>
</p:tagLst>
</file>

<file path=ppt/tags/tag145.xml><?xml version="1.0" encoding="utf-8"?>
<p:tagLst xmlns:p="http://schemas.openxmlformats.org/presentationml/2006/main">
  <p:tag name="PA" val="v5.2.11"/>
  <p:tag name="RESOURCELIBID_ANIM" val="462"/>
</p:tagLst>
</file>

<file path=ppt/tags/tag146.xml><?xml version="1.0" encoding="utf-8"?>
<p:tagLst xmlns:p="http://schemas.openxmlformats.org/presentationml/2006/main">
  <p:tag name="PA" val="v5.2.11"/>
  <p:tag name="RESOURCELIBID_ANIM" val="462"/>
</p:tagLst>
</file>

<file path=ppt/tags/tag147.xml><?xml version="1.0" encoding="utf-8"?>
<p:tagLst xmlns:p="http://schemas.openxmlformats.org/presentationml/2006/main">
  <p:tag name="PA" val="v5.2.11"/>
  <p:tag name="RESOURCELIBID_ANIM" val="462"/>
</p:tagLst>
</file>

<file path=ppt/tags/tag148.xml><?xml version="1.0" encoding="utf-8"?>
<p:tagLst xmlns:p="http://schemas.openxmlformats.org/presentationml/2006/main">
  <p:tag name="PA" val="v5.2.11"/>
  <p:tag name="RESOURCELIBID_ANIM" val="462"/>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Lst>
</file>

<file path=ppt/tags/tag151.xml><?xml version="1.0" encoding="utf-8"?>
<p:tagLst xmlns:p="http://schemas.openxmlformats.org/presentationml/2006/main">
  <p:tag name="PA" val="v5.2.11"/>
</p:tagLst>
</file>

<file path=ppt/tags/tag152.xml><?xml version="1.0" encoding="utf-8"?>
<p:tagLst xmlns:p="http://schemas.openxmlformats.org/presentationml/2006/main">
  <p:tag name="PA" val="v5.2.11"/>
</p:tagLst>
</file>

<file path=ppt/tags/tag153.xml><?xml version="1.0" encoding="utf-8"?>
<p:tagLst xmlns:p="http://schemas.openxmlformats.org/presentationml/2006/main">
  <p:tag name="PA" val="v5.2.11"/>
</p:tagLst>
</file>

<file path=ppt/tags/tag154.xml><?xml version="1.0" encoding="utf-8"?>
<p:tagLst xmlns:p="http://schemas.openxmlformats.org/presentationml/2006/main">
  <p:tag name="PA" val="v5.2.11"/>
</p:tagLst>
</file>

<file path=ppt/tags/tag155.xml><?xml version="1.0" encoding="utf-8"?>
<p:tagLst xmlns:p="http://schemas.openxmlformats.org/presentationml/2006/main">
  <p:tag name="PA" val="v5.2.11"/>
</p:tagLst>
</file>

<file path=ppt/tags/tag156.xml><?xml version="1.0" encoding="utf-8"?>
<p:tagLst xmlns:p="http://schemas.openxmlformats.org/presentationml/2006/main">
  <p:tag name="PA" val="v5.2.11"/>
</p:tagLst>
</file>

<file path=ppt/tags/tag157.xml><?xml version="1.0" encoding="utf-8"?>
<p:tagLst xmlns:p="http://schemas.openxmlformats.org/presentationml/2006/main">
  <p:tag name="PA" val="v5.2.11"/>
</p:tagLst>
</file>

<file path=ppt/tags/tag158.xml><?xml version="1.0" encoding="utf-8"?>
<p:tagLst xmlns:p="http://schemas.openxmlformats.org/presentationml/2006/main">
  <p:tag name="PA" val="v5.2.11"/>
</p:tagLst>
</file>

<file path=ppt/tags/tag159.xml><?xml version="1.0" encoding="utf-8"?>
<p:tagLst xmlns:p="http://schemas.openxmlformats.org/presentationml/2006/main">
  <p:tag name="PA" val="v5.2.1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Lst>
</file>

<file path=ppt/tags/tag161.xml><?xml version="1.0" encoding="utf-8"?>
<p:tagLst xmlns:p="http://schemas.openxmlformats.org/presentationml/2006/main">
  <p:tag name="PA" val="v5.2.11"/>
</p:tagLst>
</file>

<file path=ppt/tags/tag162.xml><?xml version="1.0" encoding="utf-8"?>
<p:tagLst xmlns:p="http://schemas.openxmlformats.org/presentationml/2006/main">
  <p:tag name="PA" val="v5.2.11"/>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 name="RESOURCELIBID_ANIM" val="462"/>
</p:tagLst>
</file>

<file path=ppt/tags/tag165.xml><?xml version="1.0" encoding="utf-8"?>
<p:tagLst xmlns:p="http://schemas.openxmlformats.org/presentationml/2006/main">
  <p:tag name="PA" val="v5.2.11"/>
  <p:tag name="RESOURCELIBID_ANIM" val="462"/>
</p:tagLst>
</file>

<file path=ppt/tags/tag166.xml><?xml version="1.0" encoding="utf-8"?>
<p:tagLst xmlns:p="http://schemas.openxmlformats.org/presentationml/2006/main">
  <p:tag name="PA" val="v5.2.11"/>
  <p:tag name="RESOURCELIBID_ANIM" val="462"/>
</p:tagLst>
</file>

<file path=ppt/tags/tag167.xml><?xml version="1.0" encoding="utf-8"?>
<p:tagLst xmlns:p="http://schemas.openxmlformats.org/presentationml/2006/main">
  <p:tag name="PA" val="v5.2.11"/>
  <p:tag name="RESOURCELIBID_ANIM" val="462"/>
</p:tagLst>
</file>

<file path=ppt/tags/tag168.xml><?xml version="1.0" encoding="utf-8"?>
<p:tagLst xmlns:p="http://schemas.openxmlformats.org/presentationml/2006/main">
  <p:tag name="PA" val="v5.2.11"/>
  <p:tag name="RESOURCELIBID_ANIM" val="462"/>
</p:tagLst>
</file>

<file path=ppt/tags/tag169.xml><?xml version="1.0" encoding="utf-8"?>
<p:tagLst xmlns:p="http://schemas.openxmlformats.org/presentationml/2006/main">
  <p:tag name="PA" val="v5.2.11"/>
  <p:tag name="RESOURCELIBID_ANIM" val="46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 name="RESOURCELIBID_ANIM" val="462"/>
</p:tagLst>
</file>

<file path=ppt/tags/tag171.xml><?xml version="1.0" encoding="utf-8"?>
<p:tagLst xmlns:p="http://schemas.openxmlformats.org/presentationml/2006/main">
  <p:tag name="PA" val="v5.2.11"/>
  <p:tag name="RESOURCELIBID_ANIM" val="462"/>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Lst>
</file>

<file path=ppt/tags/tag178.xml><?xml version="1.0" encoding="utf-8"?>
<p:tagLst xmlns:p="http://schemas.openxmlformats.org/presentationml/2006/main">
  <p:tag name="PA" val="v5.2.11"/>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 name="RESOURCELIBID_ANIM" val="462"/>
</p:tagLst>
</file>

<file path=ppt/tags/tag187.xml><?xml version="1.0" encoding="utf-8"?>
<p:tagLst xmlns:p="http://schemas.openxmlformats.org/presentationml/2006/main">
  <p:tag name="PA" val="v5.2.11"/>
  <p:tag name="RESOURCELIBID_ANIM" val="462"/>
</p:tagLst>
</file>

<file path=ppt/tags/tag188.xml><?xml version="1.0" encoding="utf-8"?>
<p:tagLst xmlns:p="http://schemas.openxmlformats.org/presentationml/2006/main">
  <p:tag name="PA" val="v5.2.11"/>
  <p:tag name="RESOURCELIBID_ANIM" val="462"/>
</p:tagLst>
</file>

<file path=ppt/tags/tag189.xml><?xml version="1.0" encoding="utf-8"?>
<p:tagLst xmlns:p="http://schemas.openxmlformats.org/presentationml/2006/main">
  <p:tag name="PA" val="v5.2.11"/>
  <p:tag name="RESOURCELIBID_ANIM" val="46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PA" val="v5.2.11"/>
  <p:tag name="RESOURCELIBID_ANIM" val="462"/>
</p:tagLst>
</file>

<file path=ppt/tags/tag191.xml><?xml version="1.0" encoding="utf-8"?>
<p:tagLst xmlns:p="http://schemas.openxmlformats.org/presentationml/2006/main">
  <p:tag name="PA" val="v5.2.11"/>
  <p:tag name="WHOLESPTYPE" val="Shape_Other"/>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03.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05.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206.xml><?xml version="1.0" encoding="utf-8"?>
<p:tagLst xmlns:p="http://schemas.openxmlformats.org/presentationml/2006/main">
  <p:tag name="KSO_WM_BEAUTIFY_FLAG" val="#wm#"/>
  <p:tag name="KSO_WM_TEMPLATE_CATEGORY" val="custom"/>
  <p:tag name="KSO_WM_TEMPLATE_INDEX" val="20204534"/>
</p:tagLst>
</file>

<file path=ppt/tags/tag207.xml><?xml version="1.0" encoding="utf-8"?>
<p:tagLst xmlns:p="http://schemas.openxmlformats.org/presentationml/2006/main">
  <p:tag name="KSO_WM_BEAUTIFY_FLAG" val="#wm#"/>
  <p:tag name="KSO_WM_TEMPLATE_CATEGORY" val="custom"/>
  <p:tag name="KSO_WM_TEMPLATE_INDEX" val="20204534"/>
</p:tagLst>
</file>

<file path=ppt/tags/tag208.xml><?xml version="1.0" encoding="utf-8"?>
<p:tagLst xmlns:p="http://schemas.openxmlformats.org/presentationml/2006/main">
  <p:tag name="KSO_WM_BEAUTIFY_FLAG" val="#wm#"/>
  <p:tag name="KSO_WM_TEMPLATE_CATEGORY" val="custom"/>
  <p:tag name="KSO_WM_TEMPLATE_INDEX" val="20204534"/>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4*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216.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4*n_h_h_x*1_2_1_1"/>
  <p:tag name="KSO_WM_TEMPLATE_CATEGORY" val="diagram"/>
  <p:tag name="KSO_WM_TEMPLATE_INDEX" val="20228120"/>
  <p:tag name="KSO_WM_UNIT_LAYERLEVEL" val="1_1_1_1"/>
  <p:tag name="KSO_WM_TAG_VERSION" val="1.0"/>
  <p:tag name="KSO_WM_BEAUTIFY_FLAG" val="#wm#"/>
  <p:tag name="KSO_WM_UNIT_SHADOW_SCHEMECOLOR_INDEX" val="5"/>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4*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4*n_h_h_x*1_2_2_1"/>
  <p:tag name="KSO_WM_TEMPLATE_CATEGORY" val="diagram"/>
  <p:tag name="KSO_WM_TEMPLATE_INDEX" val="20228120"/>
  <p:tag name="KSO_WM_UNIT_LAYERLEVEL" val="1_1_1_1"/>
  <p:tag name="KSO_WM_TAG_VERSION" val="1.0"/>
  <p:tag name="KSO_WM_BEAUTIFY_FLAG" val="#wm#"/>
  <p:tag name="KSO_WM_UNIT_SHADOW_SCHEMECOLOR_INDEX" val="6"/>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20_4*n_h_h_a*1_2_4_1"/>
  <p:tag name="KSO_WM_TEMPLATE_CATEGORY" val="diagram"/>
  <p:tag name="KSO_WM_TEMPLATE_INDEX" val="20228120"/>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224.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20_4*n_h_h_x*1_2_4_1"/>
  <p:tag name="KSO_WM_TEMPLATE_CATEGORY" val="diagram"/>
  <p:tag name="KSO_WM_TEMPLATE_INDEX" val="20228120"/>
  <p:tag name="KSO_WM_UNIT_LAYERLEVEL" val="1_1_1_1"/>
  <p:tag name="KSO_WM_TAG_VERSION" val="1.0"/>
  <p:tag name="KSO_WM_BEAUTIFY_FLAG" val="#wm#"/>
  <p:tag name="KSO_WM_UNIT_SHADOW_SCHEMECOLOR_INDEX" val="8"/>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20_4*n_h_h_a*1_2_3_1"/>
  <p:tag name="KSO_WM_TEMPLATE_CATEGORY" val="diagram"/>
  <p:tag name="KSO_WM_TEMPLATE_INDEX" val="20228120"/>
  <p:tag name="KSO_WM_UNIT_LAYERLEVEL" val="1_1_1_1"/>
  <p:tag name="KSO_WM_TAG_VERSION" val="1.0"/>
  <p:tag name="KSO_WM_BEAUTIFY_FLAG" val="#wm#"/>
  <p:tag name="KSO_WM_UNIT_TEXT_FILL_FORE_SCHEMECOLOR_INDEX" val="7"/>
  <p:tag name="KSO_WM_UNIT_TEXT_FILL_TYPE" val="1"/>
  <p:tag name="KSO_WM_UNIT_USESOURCEFORMAT_APPLY" val="1"/>
</p:tagLst>
</file>

<file path=ppt/tags/tag228.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20_4*n_h_h_x*1_2_3_1"/>
  <p:tag name="KSO_WM_TEMPLATE_CATEGORY" val="diagram"/>
  <p:tag name="KSO_WM_TEMPLATE_INDEX" val="20228120"/>
  <p:tag name="KSO_WM_UNIT_LAYERLEVEL" val="1_1_1_1"/>
  <p:tag name="KSO_WM_TAG_VERSION" val="1.0"/>
  <p:tag name="KSO_WM_BEAUTIFY_FLAG" val="#wm#"/>
  <p:tag name="KSO_WM_UNIT_SHADOW_SCHEMECOLOR_INDEX" val="7"/>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SLIDE_ID" val="diagram20228120_4"/>
  <p:tag name="KSO_WM_TEMPLATE_SUBCATEGORY" val="0"/>
  <p:tag name="KSO_WM_TEMPLATE_MASTER_TYPE" val="1"/>
  <p:tag name="KSO_WM_TEMPLATE_COLOR_TYPE" val="0"/>
  <p:tag name="KSO_WM_SLIDE_TYPE" val="text"/>
  <p:tag name="KSO_WM_SLIDE_SUBTYPE" val="diag"/>
  <p:tag name="KSO_WM_SLIDE_ITEM_CNT" val="4"/>
  <p:tag name="KSO_WM_SLIDE_INDEX" val="4"/>
  <p:tag name="KSO_WM_SLIDE_SIZE" val="718.05*426.05"/>
  <p:tag name="KSO_WM_SLIDE_POSITION" val="121.4*57"/>
  <p:tag name="KSO_WM_DIAGRAM_GROUP_CODE" val="n1-1"/>
  <p:tag name="KSO_WM_SLIDE_DIAGTYPE" val="n"/>
  <p:tag name="KSO_WM_TAG_VERSION" val="1.0"/>
  <p:tag name="KSO_WM_BEAUTIFY_FLAG" val="#wm#"/>
  <p:tag name="KSO_WM_TEMPLATE_CATEGORY" val="diagram"/>
  <p:tag name="KSO_WM_TEMPLATE_INDEX" val="20228120"/>
  <p:tag name="KSO_WM_SLIDE_LAYOUT" val="n"/>
  <p:tag name="KSO_WM_SLIDE_LAYOUT_CNT" val="1"/>
  <p:tag name="KSO_WM_SPECIAL_SOURCE" val="bdnull"/>
</p:tagLst>
</file>

<file path=ppt/tags/tag235.xml><?xml version="1.0" encoding="utf-8"?>
<p:tagLst xmlns:p="http://schemas.openxmlformats.org/presentationml/2006/main">
  <p:tag name="PA" val="v5.2.11"/>
  <p:tag name="RESOURCELIBID_ANIM" val="462"/>
</p:tagLst>
</file>

<file path=ppt/tags/tag23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3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24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59.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KSO_WM_BEAUTIFY_FLAG" val="#wm#"/>
  <p:tag name="KSO_WM_TEMPLATE_CATEGORY" val="diagram"/>
  <p:tag name="KSO_WM_TEMPLATE_INDEX" val="20227949"/>
  <p:tag name="KSO_WM_SPECIAL_SOURCE" val="bdnull"/>
  <p:tag name="KSO_WM_SLIDE_ID" val="diagram20227949_4"/>
  <p:tag name="KSO_WM_TEMPLATE_SUBCATEGORY" val="0"/>
  <p:tag name="KSO_WM_TEMPLATE_MASTER_TYPE" val="1"/>
  <p:tag name="KSO_WM_TEMPLATE_COLOR_TYPE" val="0"/>
  <p:tag name="KSO_WM_SLIDE_ITEM_CNT" val="4"/>
  <p:tag name="KSO_WM_SLIDE_INDEX" val="3"/>
  <p:tag name="KSO_WM_TAG_VERSION" val="1.0"/>
  <p:tag name="KSO_WM_SLIDE_TYPE" val="text"/>
  <p:tag name="KSO_WM_SLIDE_SUBTYPE" val="diag"/>
  <p:tag name="KSO_WM_SLIDE_SIZE" val="835.1*317.75"/>
  <p:tag name="KSO_WM_SLIDE_POSITION" val="71.05*115.95"/>
  <p:tag name="KSO_WM_DIAGRAM_GROUP_CODE" val="q1-1"/>
  <p:tag name="KSO_WM_SLIDE_DIAGTYPE" val="q"/>
  <p:tag name="KSO_WM_SLIDE_LAYOUT" val="a_q"/>
  <p:tag name="KSO_WM_SLIDE_LAYOUT_CNT" val="1_1"/>
</p:tagLst>
</file>

<file path=ppt/tags/tag26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 name="KSO_WM_UNIT_USESOURCEFORMAT_APPLY" val="1"/>
</p:tagLst>
</file>

<file path=ppt/tags/tag26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2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284.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 name="KSO_WM_UNIT_USESOURCEFORMAT_APPLY" val="1"/>
</p:tagLst>
</file>

<file path=ppt/tags/tag285.xml><?xml version="1.0" encoding="utf-8"?>
<p:tagLst xmlns:p="http://schemas.openxmlformats.org/presentationml/2006/main">
  <p:tag name="KSO_WM_BEAUTIFY_FLAG" val="#wm#"/>
  <p:tag name="KSO_WM_TEMPLATE_CATEGORY" val="diagram"/>
  <p:tag name="KSO_WM_TEMPLATE_INDEX" val="20227949"/>
  <p:tag name="KSO_WM_SPECIAL_SOURCE" val="bdnull"/>
  <p:tag name="KSO_WM_SLIDE_ID" val="diagram20227949_4"/>
  <p:tag name="KSO_WM_TEMPLATE_SUBCATEGORY" val="0"/>
  <p:tag name="KSO_WM_TEMPLATE_MASTER_TYPE" val="1"/>
  <p:tag name="KSO_WM_TEMPLATE_COLOR_TYPE" val="0"/>
  <p:tag name="KSO_WM_SLIDE_ITEM_CNT" val="4"/>
  <p:tag name="KSO_WM_SLIDE_INDEX" val="3"/>
  <p:tag name="KSO_WM_TAG_VERSION" val="1.0"/>
  <p:tag name="KSO_WM_SLIDE_TYPE" val="text"/>
  <p:tag name="KSO_WM_SLIDE_SUBTYPE" val="diag"/>
  <p:tag name="KSO_WM_SLIDE_SIZE" val="835.1*317.75"/>
  <p:tag name="KSO_WM_SLIDE_POSITION" val="71.05*115.95"/>
  <p:tag name="KSO_WM_DIAGRAM_GROUP_CODE" val="q1-1"/>
  <p:tag name="KSO_WM_SLIDE_DIAGTYPE" val="q"/>
  <p:tag name="KSO_WM_SLIDE_LAYOUT" val="a_q"/>
  <p:tag name="KSO_WM_SLIDE_LAYOUT_CNT" val="1_1"/>
</p:tagLst>
</file>

<file path=ppt/tags/tag28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27987_4*m_i*1_1"/>
  <p:tag name="KSO_WM_TEMPLATE_CATEGORY" val="diagram"/>
  <p:tag name="KSO_WM_TEMPLATE_INDEX" val="20227987"/>
  <p:tag name="KSO_WM_UNIT_LAYERLEVEL" val="1_1"/>
  <p:tag name="KSO_WM_TAG_VERSION" val="1.0"/>
  <p:tag name="KSO_WM_BEAUTIFY_FLAG" val="#wm#"/>
  <p:tag name="KSO_WM_UNIT_USESOURCEFORMAT_APPLY" val="1"/>
</p:tagLst>
</file>

<file path=ppt/tags/tag28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87_4*m_h_i*1_1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88.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87_4*m_h_i*1_2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89.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87_4*m_h_i*1_3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5"/>
  <p:tag name="KSO_WM_UNIT_SHADOW_SCHEMECOLOR_INDEX" val="9"/>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87_4*m_h_i*1_4_2"/>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1.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27987_4*m_i*1_2"/>
  <p:tag name="KSO_WM_TEMPLATE_CATEGORY" val="diagram"/>
  <p:tag name="KSO_WM_TEMPLATE_INDEX" val="20227987"/>
  <p:tag name="KSO_WM_UNIT_LAYERLEVEL" val="1_1"/>
  <p:tag name="KSO_WM_TAG_VERSION" val="1.0"/>
  <p:tag name="KSO_WM_BEAUTIFY_FLAG" val="#wm#"/>
  <p:tag name="KSO_WM_UNIT_USESOURCEFORMAT_APPLY" val="1"/>
</p:tagLst>
</file>

<file path=ppt/tags/tag292.xml><?xml version="1.0" encoding="utf-8"?>
<p:tagLst xmlns:p="http://schemas.openxmlformats.org/presentationml/2006/main">
  <p:tag name="KSO_WM_UNIT_FILL_FORE_SCHEMECOLOR_INDEX_BRIGHTNESS" val="-0.5"/>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27987_4*m_i*1_3"/>
  <p:tag name="KSO_WM_TEMPLATE_CATEGORY" val="diagram"/>
  <p:tag name="KSO_WM_TEMPLATE_INDEX" val="20227987"/>
  <p:tag name="KSO_WM_UNIT_LAYERLEVEL" val="1_1"/>
  <p:tag name="KSO_WM_TAG_VERSION" val="1.0"/>
  <p:tag name="KSO_WM_BEAUTIFY_FLAG" val="#wm#"/>
  <p:tag name="KSO_WM_UNIT_USESOURCEFORMAT_APPLY" val="1"/>
</p:tagLst>
</file>

<file path=ppt/tags/tag29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27987_4*m_i*1_4"/>
  <p:tag name="KSO_WM_TEMPLATE_CATEGORY" val="diagram"/>
  <p:tag name="KSO_WM_TEMPLATE_INDEX" val="20227987"/>
  <p:tag name="KSO_WM_UNIT_LAYERLEVEL" val="1_1"/>
  <p:tag name="KSO_WM_TAG_VERSION" val="1.0"/>
  <p:tag name="KSO_WM_BEAUTIFY_FLAG" val="#wm#"/>
  <p:tag name="KSO_WM_UNIT_USESOURCEFORMAT_APPLY" val="1"/>
</p:tagLst>
</file>

<file path=ppt/tags/tag294.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87_4*m_h_i*1_3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5.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87_4*m_h_i*1_2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6.xml><?xml version="1.0" encoding="utf-8"?>
<p:tagLst xmlns:p="http://schemas.openxmlformats.org/presentationml/2006/main">
  <p:tag name="KSO_WM_UNIT_FILL_FORE_SCHEMECOLOR_INDEX_BRIGHTNESS" val="0.6"/>
  <p:tag name="KSO_WM_UNIT_FILL_FORE_SCHEMECOLOR_INDEX" val="6"/>
  <p:tag name="KSO_WM_UNIT_FILL_TYPE" val="1"/>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87_4*m_h_i*1_4_3"/>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7.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87_4*m_h_a*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299.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7987_4*m_h_x*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TEXT_FILL_FORE_SCHEMECOLOR_INDEX_BRIGHTNESS" val="-0.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987_4*m_h_a*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1.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7987_4*m_h_x*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2.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87_4*m_h_a*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3.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87_4*m_h_x*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4.xml><?xml version="1.0" encoding="utf-8"?>
<p:tagLst xmlns:p="http://schemas.openxmlformats.org/presentationml/2006/main">
  <p:tag name="KSO_WM_UNIT_TEXT_FILL_FORE_SCHEMECOLOR_INDEX_BRIGHTNESS" val="0"/>
  <p:tag name="KSO_WM_UNIT_TEXT_FILL_FORE_SCHEMECOLOR_INDEX" val="10"/>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87_4*m_h_a*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5.xml><?xml version="1.0" encoding="utf-8"?>
<p:tagLst xmlns:p="http://schemas.openxmlformats.org/presentationml/2006/main">
  <p:tag name="KSO_WM_UNIT_VALUE" val="190*1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87_4*m_h_x*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6.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7.xml><?xml version="1.0" encoding="utf-8"?>
<p:tagLst xmlns:p="http://schemas.openxmlformats.org/presentationml/2006/main">
  <p:tag name="KSO_WM_UNIT_LINE_FORE_SCHEMECOLOR_INDEX_BRIGHTNESS" val="0"/>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87_4*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87_4*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09.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987_4*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987_4*m_h_i*1_2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987_4*m_h_i*1_3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987_4*m_h_i*1_4_1"/>
  <p:tag name="KSO_WM_TEMPLATE_CATEGORY" val="diagram"/>
  <p:tag name="KSO_WM_TEMPLATE_INDEX" val="20227987"/>
  <p:tag name="KSO_WM_UNIT_LAYERLEVEL" val="1_1_1"/>
  <p:tag name="KSO_WM_TAG_VERSION" val="1.0"/>
  <p:tag name="KSO_WM_BEAUTIFY_FLAG" val="#wm#"/>
  <p:tag name="KSO_WM_UNIT_USESOURCEFORMAT_APPLY" val="1"/>
</p:tagLst>
</file>

<file path=ppt/tags/tag313.xml><?xml version="1.0" encoding="utf-8"?>
<p:tagLst xmlns:p="http://schemas.openxmlformats.org/presentationml/2006/main">
  <p:tag name="KSO_WM_SPECIAL_SOURCE" val="bdnull"/>
  <p:tag name="KSO_WM_SLIDE_ID" val="diagram20227987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87"/>
  <p:tag name="KSO_WM_SLIDE_TYPE" val="text"/>
  <p:tag name="KSO_WM_SLIDE_SUBTYPE" val="diag"/>
  <p:tag name="KSO_WM_SLIDE_ITEM_CNT" val="4"/>
  <p:tag name="KSO_WM_SLIDE_SIZE" val="623.5*418.4"/>
  <p:tag name="KSO_WM_SLIDE_POSITION" val="172.6*121.6"/>
  <p:tag name="KSO_WM_DIAGRAM_GROUP_CODE" val="m1-1"/>
  <p:tag name="KSO_WM_SLIDE_DIAGTYPE" val="m"/>
  <p:tag name="KSO_WM_SLIDE_LAYOUT" val="a_b_m"/>
  <p:tag name="KSO_WM_SLIDE_LAYOUT_CNT" val="1_1_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72_3*n_h_i*1_1_1"/>
  <p:tag name="KSO_WM_TEMPLATE_CATEGORY" val="diagram"/>
  <p:tag name="KSO_WM_TEMPLATE_INDEX" val="20227972"/>
  <p:tag name="KSO_WM_UNIT_LAYERLEVEL" val="1_1_1"/>
  <p:tag name="KSO_WM_TAG_VERSION" val="1.0"/>
  <p:tag name="KSO_WM_BEAUTIFY_FLAG" val="#wm#"/>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7972_3*n_h_h_i*1_1_3_2"/>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3"/>
  <p:tag name="KSO_WM_UNIT_ID" val="diagram20227972_3*n_h_h_i*1_1_2_3"/>
  <p:tag name="KSO_WM_UNIT_FILL_FORE_SCHEMECOLOR_INDEX" val="10"/>
  <p:tag name="KSO_WM_UNIT_FILL_TYPE" val="1"/>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7"/>
  <p:tag name="KSO_WM_UNIT_ID" val="diagram20227972_3*i*7"/>
  <p:tag name="KSO_WM_TEMPLATE_CATEGORY" val="diagram"/>
  <p:tag name="KSO_WM_TEMPLATE_INDEX" val="20227972"/>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8"/>
  <p:tag name="KSO_WM_UNIT_ID" val="diagram20227972_3*i*8"/>
  <p:tag name="KSO_WM_TEMPLATE_CATEGORY" val="diagram"/>
  <p:tag name="KSO_WM_TEMPLATE_INDEX" val="20227972"/>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4"/>
  <p:tag name="KSO_WM_UNIT_ID" val="diagram20227972_3*i*4"/>
  <p:tag name="KSO_WM_TEMPLATE_CATEGORY" val="diagram"/>
  <p:tag name="KSO_WM_TEMPLATE_INDEX" val="20227972"/>
  <p:tag name="KSO_WM_UNIT_LAYERLEVEL" val="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f*1_1_1_1"/>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a*1_1_1_1"/>
  <p:tag name="KSO_WM_UNIT_TEXT_FILL_FORE_SCHEMECOLOR_INDEX" val="5"/>
  <p:tag name="KSO_WM_UNIT_TEXT_FILL_TYPE" val="1"/>
  <p:tag name="KSO_WM_UNIT_USESOURCEFORMAT_APPLY" val="1"/>
</p:tagLst>
</file>

<file path=ppt/tags/tag322.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7972_3*n_h_h_f*1_1_3_1"/>
  <p:tag name="KSO_WM_TEMPLATE_CATEGORY" val="diagram"/>
  <p:tag name="KSO_WM_TEMPLATE_INDEX" val="20227972"/>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7972_3*n_h_h_a*1_1_3_1"/>
  <p:tag name="KSO_WM_TEMPLATE_CATEGORY" val="diagram"/>
  <p:tag name="KSO_WM_TEMPLATE_INDEX" val="20227972"/>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32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f*1_1_2_1"/>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TEMPLATE_CATEGORY" val="diagram"/>
  <p:tag name="KSO_WM_TEMPLATE_INDEX" val="20227972"/>
  <p:tag name="KSO_WM_UNIT_LAYERLEVEL" val="1_1_1_1"/>
  <p:tag name="KSO_WM_TAG_VERSION" val="1.0"/>
  <p:tag name="KSO_WM_BEAUTIFY_FLAG" val="#wm#"/>
  <p:tag name="KSO_WM_UNIT_VALUE" val="6"/>
  <p:tag name="KSO_WM_UNIT_INDEX" val="1_1_2_1"/>
  <p:tag name="KSO_WM_UNIT_ID" val="diagram20227972_3*n_h_h_a*1_1_2_1"/>
  <p:tag name="KSO_WM_UNIT_TEXT_FILL_FORE_SCHEMECOLOR_INDEX" val="10"/>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3"/>
  <p:tag name="KSO_WM_UNIT_ID" val="diagram20227972_3*n_h_h_i*1_1_1_3"/>
  <p:tag name="KSO_WM_UNIT_FILL_FORE_SCHEMECOLOR_INDEX" val="5"/>
  <p:tag name="KSO_WM_UNIT_FILL_TYPE"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x*1_1_2_1"/>
  <p:tag name="KSO_WM_UNIT_USESOURCEFORMAT_APPLY" val="1"/>
</p:tagLst>
</file>

<file path=ppt/tags/tag328.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x*1_1_1_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2"/>
  <p:tag name="KSO_WM_UNIT_ID" val="diagram20227972_3*n_h_h_i*1_1_1_2"/>
  <p:tag name="KSO_WM_UNIT_FILL_FORE_SCHEMECOLOR_INDEX" val="5"/>
  <p:tag name="KSO_WM_UNIT_FILL_TYPE" val="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i*1_1_1_1"/>
  <p:tag name="KSO_WM_UNIT_FILL_FORE_SCHEMECOLOR_INDEX" val="5"/>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i*1_1_2_1"/>
  <p:tag name="KSO_WM_UNIT_FILL_FORE_SCHEMECOLOR_INDEX" val="10"/>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7972_3*n_h_h_x*1_1_3_1"/>
  <p:tag name="KSO_WM_TEMPLATE_CATEGORY" val="diagram"/>
  <p:tag name="KSO_WM_TEMPLATE_INDEX" val="20227972"/>
  <p:tag name="KSO_WM_UNIT_LAYERLEVEL" val="1_1_1_1"/>
  <p:tag name="KSO_WM_TAG_VERSION" val="1.0"/>
  <p:tag name="KSO_WM_BEAUTIFY_FLAG" val="#wm#"/>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7972_3*n_h_h_i*1_1_3_1"/>
  <p:tag name="KSO_WM_TEMPLATE_CATEGORY" val="diagram"/>
  <p:tag name="KSO_WM_TEMPLATE_INDEX" val="20227972"/>
  <p:tag name="KSO_WM_UNIT_LAYERLEVEL" val="1_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2"/>
  <p:tag name="KSO_WM_UNIT_ID" val="diagram20227972_3*n_h_h_i*1_1_2_2"/>
  <p:tag name="KSO_WM_UNIT_FILL_FORE_SCHEMECOLOR_INDEX" val="7"/>
  <p:tag name="KSO_WM_UNIT_FILL_TYPE"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SPECIAL_SOURCE" val="bdnull"/>
  <p:tag name="KSO_WM_SLIDE_ID" val="diagram20227972_3"/>
  <p:tag name="KSO_WM_TEMPLATE_SUBCATEGORY" val="0"/>
  <p:tag name="KSO_WM_TEMPLATE_MASTER_TYPE" val="1"/>
  <p:tag name="KSO_WM_TEMPLATE_COLOR_TYPE" val="0"/>
  <p:tag name="KSO_WM_SLIDE_ITEM_CNT" val="3"/>
  <p:tag name="KSO_WM_SLIDE_INDEX" val="3"/>
  <p:tag name="KSO_WM_DIAGRAM_GROUP_CODE" val="n1-1"/>
  <p:tag name="KSO_WM_SLIDE_DIAGTYPE" val="n"/>
  <p:tag name="KSO_WM_TAG_VERSION" val="1.0"/>
  <p:tag name="KSO_WM_BEAUTIFY_FLAG" val="#wm#"/>
  <p:tag name="KSO_WM_TEMPLATE_CATEGORY" val="diagram"/>
  <p:tag name="KSO_WM_TEMPLATE_INDEX" val="20227972"/>
  <p:tag name="KSO_WM_SLIDE_LAYOUT" val="a_b_n"/>
  <p:tag name="KSO_WM_SLIDE_LAYOUT_CNT" val="1_1_1"/>
  <p:tag name="KSO_WM_SLIDE_TYPE" val="text"/>
  <p:tag name="KSO_WM_SLIDE_SUBTYPE" val="diag"/>
  <p:tag name="KSO_WM_SLIDE_SIZE" val="769.3*339.05"/>
  <p:tag name="KSO_WM_SLIDE_POSITION" val="99.2*154.4"/>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5*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5*l_h_i*1_1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3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5*l_h_i*1_1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3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5*l_h_i*1_1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5*l_h_i*1_1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1.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5*l_h_f*1_1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5*l_h_a*1_1_1"/>
  <p:tag name="KSO_WM_TEMPLATE_CATEGORY" val="diagram"/>
  <p:tag name="KSO_WM_TEMPLATE_INDEX" val="2022793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5*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5*l_h_i*1_2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5*l_h_i*1_2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5*l_h_i*1_2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5*l_h_i*1_2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48.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4_5*l_h_f*1_2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4_5*l_h_a*1_2_1"/>
  <p:tag name="KSO_WM_TEMPLATE_CATEGORY" val="diagram"/>
  <p:tag name="KSO_WM_TEMPLATE_INDEX" val="2022793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5*l_h_i*1_3_1"/>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5*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5*l_h_i*1_3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53.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5*l_h_i*1_3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5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5*l_h_i*1_3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55.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4_5*l_h_f*1_3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4_5*l_h_a*1_3_1"/>
  <p:tag name="KSO_WM_TEMPLATE_CATEGORY" val="diagram"/>
  <p:tag name="KSO_WM_TEMPLATE_INDEX" val="2022793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4_5*l_h_i*1_4_1"/>
  <p:tag name="KSO_WM_TEMPLATE_CATEGORY" val="diagram"/>
  <p:tag name="KSO_WM_TEMPLATE_INDEX" val="2022793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4_5*l_h_i*1_4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5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4_5*l_h_i*1_4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FILL_FORE_SCHEMECOLOR_INDEX_BRIGHTNESS" val="0"/>
  <p:tag name="KSO_WM_UNIT_FILL_FORE_SCHEMECOLOR_INDEX" val="8"/>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4_5*l_h_i*1_4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34_5*l_h_i*1_4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2.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4_5*l_h_f*1_4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4_5*l_h_a*1_4_1"/>
  <p:tag name="KSO_WM_TEMPLATE_CATEGORY" val="diagram"/>
  <p:tag name="KSO_WM_TEMPLATE_INDEX" val="20227934"/>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34_5*l_h_i*1_5_1"/>
  <p:tag name="KSO_WM_TEMPLATE_CATEGORY" val="diagram"/>
  <p:tag name="KSO_WM_TEMPLATE_INDEX" val="2022793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34_5*l_h_i*1_5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6.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34_5*l_h_i*1_5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7.xml><?xml version="1.0" encoding="utf-8"?>
<p:tagLst xmlns:p="http://schemas.openxmlformats.org/presentationml/2006/main">
  <p:tag name="KSO_WM_UNIT_FILL_FORE_SCHEMECOLOR_INDEX_BRIGHTNESS" val="0"/>
  <p:tag name="KSO_WM_UNIT_FILL_FORE_SCHEMECOLOR_INDEX" val="9"/>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34_5*l_h_i*1_5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34_5*l_h_i*1_5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369.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34_5*l_h_f*1_5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34_5*l_h_a*1_5_1"/>
  <p:tag name="KSO_WM_TEMPLATE_CATEGORY" val="diagram"/>
  <p:tag name="KSO_WM_TEMPLATE_INDEX" val="20227934"/>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371.xml><?xml version="1.0" encoding="utf-8"?>
<p:tagLst xmlns:p="http://schemas.openxmlformats.org/presentationml/2006/main">
  <p:tag name="KSO_WM_SPECIAL_SOURCE" val="bdnull"/>
  <p:tag name="KSO_WM_SLIDE_ID" val="diagram20227934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34"/>
  <p:tag name="KSO_WM_SLIDE_TYPE" val="text"/>
  <p:tag name="KSO_WM_SLIDE_SUBTYPE" val="diag"/>
  <p:tag name="KSO_WM_SLIDE_ITEM_CNT" val="5"/>
  <p:tag name="KSO_WM_SLIDE_SIZE" val="874.95*484.2"/>
  <p:tag name="KSO_WM_SLIDE_POSITION" val="28.6*0"/>
  <p:tag name="KSO_WM_DIAGRAM_GROUP_CODE" val="l1-1"/>
  <p:tag name="KSO_WM_SLIDE_DIAGTYPE" val="l"/>
  <p:tag name="KSO_WM_SLIDE_LAYOUT" val="l"/>
  <p:tag name="KSO_WM_SLIDE_LAYOUT_CNT" val="1"/>
</p:tagLst>
</file>

<file path=ppt/tags/tag372.xml><?xml version="1.0" encoding="utf-8"?>
<p:tagLst xmlns:p="http://schemas.openxmlformats.org/presentationml/2006/main">
  <p:tag name="KSO_WM_BEAUTIFY_FLAG" val="#wm#"/>
  <p:tag name="KSO_WM_TEMPLATE_CATEGORY" val="diagram"/>
  <p:tag name="KSO_WM_TEMPLATE_INDEX" val="20227934"/>
</p:tagLst>
</file>

<file path=ppt/tags/tag373.xml><?xml version="1.0" encoding="utf-8"?>
<p:tagLst xmlns:p="http://schemas.openxmlformats.org/presentationml/2006/main">
  <p:tag name="KSO_WM_BEAUTIFY_FLAG" val="#wm#"/>
  <p:tag name="KSO_WM_TEMPLATE_CATEGORY" val="diagram"/>
  <p:tag name="KSO_WM_TEMPLATE_INDEX" val="20227934"/>
</p:tagLst>
</file>

<file path=ppt/tags/tag374.xml><?xml version="1.0" encoding="utf-8"?>
<p:tagLst xmlns:p="http://schemas.openxmlformats.org/presentationml/2006/main">
  <p:tag name="KSO_WM_BEAUTIFY_FLAG" val="#wm#"/>
  <p:tag name="KSO_WM_TEMPLATE_CATEGORY" val="diagram"/>
  <p:tag name="KSO_WM_TEMPLATE_INDEX" val="20227934"/>
</p:tagLst>
</file>

<file path=ppt/tags/tag375.xml><?xml version="1.0" encoding="utf-8"?>
<p:tagLst xmlns:p="http://schemas.openxmlformats.org/presentationml/2006/main">
  <p:tag name="KSO_WM_BEAUTIFY_FLAG" val="#wm#"/>
  <p:tag name="KSO_WM_TEMPLATE_CATEGORY" val="diagram"/>
  <p:tag name="KSO_WM_TEMPLATE_INDEX" val="20227934"/>
</p:tagLst>
</file>

<file path=ppt/tags/tag376.xml><?xml version="1.0" encoding="utf-8"?>
<p:tagLst xmlns:p="http://schemas.openxmlformats.org/presentationml/2006/main">
  <p:tag name="KSO_WM_BEAUTIFY_FLAG" val="#wm#"/>
  <p:tag name="KSO_WM_TEMPLATE_CATEGORY" val="diagram"/>
  <p:tag name="KSO_WM_TEMPLATE_INDEX" val="20227934"/>
</p:tagLst>
</file>

<file path=ppt/tags/tag377.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5_3*a*1"/>
  <p:tag name="KSO_WM_TEMPLATE_CATEGORY" val="diagram"/>
  <p:tag name="KSO_WM_TEMPLATE_INDEX" val="20228035"/>
  <p:tag name="KSO_WM_UNIT_LAYERLEVEL" val="1"/>
  <p:tag name="KSO_WM_TAG_VERSION" val="1.0"/>
  <p:tag name="KSO_WM_BEAUTIFY_FLAG" val="#wm#"/>
  <p:tag name="KSO_WM_UNIT_TEXT_FILL_FORE_SCHEMECOLOR_INDEX" val="9"/>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2_5*l_h_i*1_1_1"/>
  <p:tag name="KSO_WM_TEMPLATE_CATEGORY" val="diagram"/>
  <p:tag name="KSO_WM_TEMPLATE_INDEX" val="20227962"/>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2_5*l_h_i*1_2_1"/>
  <p:tag name="KSO_WM_TEMPLATE_CATEGORY" val="diagram"/>
  <p:tag name="KSO_WM_TEMPLATE_INDEX" val="20227962"/>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2_5*l_h_i*1_3_1"/>
  <p:tag name="KSO_WM_TEMPLATE_CATEGORY" val="diagram"/>
  <p:tag name="KSO_WM_TEMPLATE_INDEX" val="20227962"/>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2_5*l_h_i*1_4_1"/>
  <p:tag name="KSO_WM_TEMPLATE_CATEGORY" val="diagram"/>
  <p:tag name="KSO_WM_TEMPLATE_INDEX" val="20227962"/>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62_5*l_h_i*1_5_1"/>
  <p:tag name="KSO_WM_TEMPLATE_CATEGORY" val="diagram"/>
  <p:tag name="KSO_WM_TEMPLATE_INDEX" val="20227962"/>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62_5*l_h_x*1_4_1"/>
  <p:tag name="KSO_WM_TEMPLATE_CATEGORY" val="diagram"/>
  <p:tag name="KSO_WM_TEMPLATE_INDEX" val="20227962"/>
  <p:tag name="KSO_WM_UNIT_LAYERLEVEL" val="1_1_1"/>
  <p:tag name="KSO_WM_TAG_VERSION" val="1.0"/>
  <p:tag name="KSO_WM_BEAUTIFY_FLAG" val="#wm#"/>
  <p:tag name="KSO_WM_UNIT_USESOURCEFORMAT_APPLY" val="1"/>
</p:tagLst>
</file>

<file path=ppt/tags/tag38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2_5*l_h_x*1_2_1"/>
  <p:tag name="KSO_WM_TEMPLATE_CATEGORY" val="diagram"/>
  <p:tag name="KSO_WM_TEMPLATE_INDEX" val="20227962"/>
  <p:tag name="KSO_WM_UNIT_LAYERLEVEL" val="1_1_1"/>
  <p:tag name="KSO_WM_TAG_VERSION" val="1.0"/>
  <p:tag name="KSO_WM_BEAUTIFY_FLAG" val="#wm#"/>
  <p:tag name="KSO_WM_UNIT_USESOURCEFORMAT_APPLY" val="1"/>
</p:tagLst>
</file>

<file path=ppt/tags/tag38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62_5*l_h_x*1_5_1"/>
  <p:tag name="KSO_WM_TEMPLATE_CATEGORY" val="diagram"/>
  <p:tag name="KSO_WM_TEMPLATE_INDEX" val="20227962"/>
  <p:tag name="KSO_WM_UNIT_LAYERLEVEL" val="1_1_1"/>
  <p:tag name="KSO_WM_TAG_VERSION" val="1.0"/>
  <p:tag name="KSO_WM_BEAUTIFY_FLAG" val="#wm#"/>
  <p:tag name="KSO_WM_UNIT_USESOURCEFORMAT_APPLY" val="1"/>
</p:tagLst>
</file>

<file path=ppt/tags/tag38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2_5*l_h_x*1_3_1"/>
  <p:tag name="KSO_WM_TEMPLATE_CATEGORY" val="diagram"/>
  <p:tag name="KSO_WM_TEMPLATE_INDEX" val="20227962"/>
  <p:tag name="KSO_WM_UNIT_LAYERLEVEL" val="1_1_1"/>
  <p:tag name="KSO_WM_TAG_VERSION" val="1.0"/>
  <p:tag name="KSO_WM_BEAUTIFY_FLAG" val="#wm#"/>
  <p:tag name="KSO_WM_UNIT_USESOURCEFORMAT_APPLY" val="1"/>
</p:tagLst>
</file>

<file path=ppt/tags/tag38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2_5*l_h_x*1_1_1"/>
  <p:tag name="KSO_WM_TEMPLATE_CATEGORY" val="diagram"/>
  <p:tag name="KSO_WM_TEMPLATE_INDEX" val="20227962"/>
  <p:tag name="KSO_WM_UNIT_LAYERLEVEL" val="1_1_1"/>
  <p:tag name="KSO_WM_TAG_VERSION" val="1.0"/>
  <p:tag name="KSO_WM_BEAUTIFY_FLAG" val="#wm#"/>
  <p:tag name="KSO_WM_UNIT_USESOURCEFORMAT_APPLY" val="1"/>
</p:tagLst>
</file>

<file path=ppt/tags/tag38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2_5*l_h_a*1_2_1"/>
  <p:tag name="KSO_WM_TEMPLATE_CATEGORY" val="diagram"/>
  <p:tag name="KSO_WM_TEMPLATE_INDEX" val="20227962"/>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Lst>
</file>

<file path=ppt/tags/tag38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2_5*l_h_f*1_2_1"/>
  <p:tag name="KSO_WM_TEMPLATE_CATEGORY" val="diagram"/>
  <p:tag name="KSO_WM_TEMPLATE_INDEX" val="2022796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62_5*l_h_a*1_4_1"/>
  <p:tag name="KSO_WM_TEMPLATE_CATEGORY" val="diagram"/>
  <p:tag name="KSO_WM_TEMPLATE_INDEX" val="20227962"/>
  <p:tag name="KSO_WM_UNIT_LAYERLEVEL" val="1_1_1"/>
  <p:tag name="KSO_WM_TAG_VERSION" val="1.0"/>
  <p:tag name="KSO_WM_BEAUTIFY_FLAG" val="#wm#"/>
  <p:tag name="KSO_WM_UNIT_TEXT_FILL_FORE_SCHEMECOLOR_INDEX_BRIGHTNESS" val="0"/>
  <p:tag name="KSO_WM_UNIT_TEXT_FILL_FORE_SCHEMECOLOR_INDEX" val="8"/>
  <p:tag name="KSO_WM_UNIT_TEXT_FILL_TYPE" val="1"/>
  <p:tag name="KSO_WM_UNIT_USESOURCEFORMAT_APPLY" val="1"/>
</p:tagLst>
</file>

<file path=ppt/tags/tag39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62_5*l_h_f*1_4_1"/>
  <p:tag name="KSO_WM_TEMPLATE_CATEGORY" val="diagram"/>
  <p:tag name="KSO_WM_TEMPLATE_INDEX" val="2022796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62_5*l_h_i*1_4_2"/>
  <p:tag name="KSO_WM_TEMPLATE_CATEGORY" val="diagram"/>
  <p:tag name="KSO_WM_TEMPLATE_INDEX" val="20227962"/>
  <p:tag name="KSO_WM_UNIT_LAYERLEVEL" val="1_1_1"/>
  <p:tag name="KSO_WM_TAG_VERSION" val="1.0"/>
  <p:tag name="KSO_WM_BEAUTIFY_FLAG" val="#wm#"/>
  <p:tag name="KSO_WM_UNIT_LINE_FORE_SCHEMECOLOR_INDEX_BRIGHTNESS" val="0"/>
  <p:tag name="KSO_WM_UNIT_LINE_FORE_SCHEMECOLOR_INDEX" val="8"/>
  <p:tag name="KSO_WM_UNIT_LINE_FILL_TYPE" val="2"/>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2_5*l_h_i*1_2_2"/>
  <p:tag name="KSO_WM_TEMPLATE_CATEGORY" val="diagram"/>
  <p:tag name="KSO_WM_TEMPLATE_INDEX" val="20227962"/>
  <p:tag name="KSO_WM_UNIT_LAYERLEVEL" val="1_1_1"/>
  <p:tag name="KSO_WM_TAG_VERSION" val="1.0"/>
  <p:tag name="KSO_WM_BEAUTIFY_FLAG" val="#wm#"/>
  <p:tag name="KSO_WM_UNIT_LINE_FORE_SCHEMECOLOR_INDEX_BRIGHTNESS" val="0"/>
  <p:tag name="KSO_WM_UNIT_LINE_FORE_SCHEMECOLOR_INDEX" val="8"/>
  <p:tag name="KSO_WM_UNIT_LINE_FILL_TYPE" val="2"/>
  <p:tag name="KSO_WM_UNIT_USESOURCEFORMAT_APPLY" val="1"/>
</p:tagLst>
</file>

<file path=ppt/tags/tag39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2_5*l_h_a*1_1_1"/>
  <p:tag name="KSO_WM_TEMPLATE_CATEGORY" val="diagram"/>
  <p:tag name="KSO_WM_TEMPLATE_INDEX" val="20227962"/>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3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2_5*l_h_f*1_1_1"/>
  <p:tag name="KSO_WM_TEMPLATE_CATEGORY" val="diagram"/>
  <p:tag name="KSO_WM_TEMPLATE_INDEX" val="2022796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2_5*l_h_a*1_3_1"/>
  <p:tag name="KSO_WM_TEMPLATE_CATEGORY" val="diagram"/>
  <p:tag name="KSO_WM_TEMPLATE_INDEX" val="20227962"/>
  <p:tag name="KSO_WM_UNIT_LAYERLEVEL" val="1_1_1"/>
  <p:tag name="KSO_WM_TAG_VERSION" val="1.0"/>
  <p:tag name="KSO_WM_BEAUTIFY_FLAG" val="#wm#"/>
  <p:tag name="KSO_WM_UNIT_TEXT_FILL_FORE_SCHEMECOLOR_INDEX_BRIGHTNESS" val="0"/>
  <p:tag name="KSO_WM_UNIT_TEXT_FILL_FORE_SCHEMECOLOR_INDEX" val="7"/>
  <p:tag name="KSO_WM_UNIT_TEXT_FILL_TYPE" val="1"/>
  <p:tag name="KSO_WM_UNIT_USESOURCEFORMAT_APPLY" val="1"/>
</p:tagLst>
</file>

<file path=ppt/tags/tag3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2_5*l_h_f*1_3_1"/>
  <p:tag name="KSO_WM_TEMPLATE_CATEGORY" val="diagram"/>
  <p:tag name="KSO_WM_TEMPLATE_INDEX" val="2022796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62_5*l_h_a*1_5_1"/>
  <p:tag name="KSO_WM_TEMPLATE_CATEGORY" val="diagram"/>
  <p:tag name="KSO_WM_TEMPLATE_INDEX" val="20227962"/>
  <p:tag name="KSO_WM_UNIT_LAYERLEVEL" val="1_1_1"/>
  <p:tag name="KSO_WM_TAG_VERSION" val="1.0"/>
  <p:tag name="KSO_WM_BEAUTIFY_FLAG" val="#wm#"/>
  <p:tag name="KSO_WM_UNIT_TEXT_FILL_FORE_SCHEMECOLOR_INDEX_BRIGHTNESS" val="0"/>
  <p:tag name="KSO_WM_UNIT_TEXT_FILL_FORE_SCHEMECOLOR_INDEX" val="10"/>
  <p:tag name="KSO_WM_UNIT_TEXT_FILL_TYPE" val="1"/>
  <p:tag name="KSO_WM_UNIT_USESOURCEFORMAT_APPLY" val="1"/>
</p:tagLst>
</file>

<file path=ppt/tags/tag39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62_5*l_h_f*1_5_1"/>
  <p:tag name="KSO_WM_TEMPLATE_CATEGORY" val="diagram"/>
  <p:tag name="KSO_WM_TEMPLATE_INDEX" val="20227962"/>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62_5*l_h_i*1_5_2"/>
  <p:tag name="KSO_WM_TEMPLATE_CATEGORY" val="diagram"/>
  <p:tag name="KSO_WM_TEMPLATE_INDEX" val="20227962"/>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2_5*l_h_i*1_3_2"/>
  <p:tag name="KSO_WM_TEMPLATE_CATEGORY" val="diagram"/>
  <p:tag name="KSO_WM_TEMPLATE_INDEX" val="20227962"/>
  <p:tag name="KSO_WM_UNIT_LAYERLEVEL" val="1_1_1"/>
  <p:tag name="KSO_WM_TAG_VERSION" val="1.0"/>
  <p:tag name="KSO_WM_BEAUTIFY_FLAG" val="#wm#"/>
  <p:tag name="KSO_WM_UNIT_LINE_FORE_SCHEMECOLOR_INDEX_BRIGHTNESS" val="0"/>
  <p:tag name="KSO_WM_UNIT_LINE_FORE_SCHEMECOLOR_INDEX" val="7"/>
  <p:tag name="KSO_WM_UNIT_LINE_FILL_TYPE" val="2"/>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2_5*l_h_i*1_1_2"/>
  <p:tag name="KSO_WM_TEMPLATE_CATEGORY" val="diagram"/>
  <p:tag name="KSO_WM_TEMPLATE_INDEX" val="20227962"/>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USESOURCEFORMAT_APPLY" val="1"/>
</p:tagLst>
</file>

<file path=ppt/tags/tag403.xml><?xml version="1.0" encoding="utf-8"?>
<p:tagLst xmlns:p="http://schemas.openxmlformats.org/presentationml/2006/main">
  <p:tag name="KSO_WM_SPECIAL_SOURCE" val="bdnull"/>
  <p:tag name="KSO_WM_SLIDE_ID" val="diagram20228035_3"/>
  <p:tag name="KSO_WM_TEMPLATE_SUBCATEGORY" val="0"/>
  <p:tag name="KSO_WM_TEMPLATE_MASTER_TYPE" val="1"/>
  <p:tag name="KSO_WM_TEMPLATE_COLOR_TYPE" val="0"/>
  <p:tag name="KSO_WM_SLIDE_ITEM_CNT" val="5"/>
  <p:tag name="KSO_WM_SLIDE_INDEX" val="3"/>
  <p:tag name="KSO_WM_TAG_VERSION" val="1.0"/>
  <p:tag name="KSO_WM_BEAUTIFY_FLAG" val="#wm#"/>
  <p:tag name="KSO_WM_TEMPLATE_CATEGORY" val="diagram"/>
  <p:tag name="KSO_WM_TEMPLATE_INDEX" val="20228035"/>
  <p:tag name="KSO_WM_SLIDE_TYPE" val="text"/>
  <p:tag name="KSO_WM_SLIDE_SUBTYPE" val="diag"/>
  <p:tag name="KSO_WM_SLIDE_SIZE" val="896.05*388.1"/>
  <p:tag name="KSO_WM_SLIDE_POSITION" val="33.9*128.1"/>
  <p:tag name="KSO_WM_DIAGRAM_GROUP_CODE" val="l1-1"/>
  <p:tag name="KSO_WM_SLIDE_DIAGTYPE" val="l"/>
  <p:tag name="KSO_WM_SLIDE_LAYOUT" val="a_l"/>
  <p:tag name="KSO_WM_SLIDE_LAYOUT_CNT" val="1_1"/>
</p:tagLst>
</file>

<file path=ppt/tags/tag40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0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07.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08.xml><?xml version="1.0" encoding="utf-8"?>
<p:tagLst xmlns:p="http://schemas.openxmlformats.org/presentationml/2006/main">
  <p:tag name="PA" val="v5.2.11"/>
  <p:tag name="RESOURCELIBID_ANIM" val="462"/>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Lst>
</file>

<file path=ppt/tags/tag418.xml><?xml version="1.0" encoding="utf-8"?>
<p:tagLst xmlns:p="http://schemas.openxmlformats.org/presentationml/2006/main">
  <p:tag name="PA" val="v5.2.11"/>
</p:tagLst>
</file>

<file path=ppt/tags/tag419.xml><?xml version="1.0" encoding="utf-8"?>
<p:tagLst xmlns:p="http://schemas.openxmlformats.org/presentationml/2006/main">
  <p:tag name="PA" val="v5.2.1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Lst>
</file>

<file path=ppt/tags/tag421.xml><?xml version="1.0" encoding="utf-8"?>
<p:tagLst xmlns:p="http://schemas.openxmlformats.org/presentationml/2006/main">
  <p:tag name="PA" val="v5.2.11"/>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 name="RESOURCELIBID_ANIM" val="46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6*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6*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6"/>
  <p:tag name="KSO_WM_UNIT_LINE_FILL_TYPE" val="2"/>
  <p:tag name="KSO_WM_UNIT_TEXT_FILL_FORE_SCHEMECOLOR_INDEX" val="2"/>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6*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6*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8"/>
  <p:tag name="KSO_WM_UNIT_LINE_FILL_TYPE" val="2"/>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6*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9"/>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6*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0"/>
  <p:tag name="KSO_WM_UNIT_LINE_FILL_TYPE" val="2"/>
  <p:tag name="KSO_WM_UNIT_TEXT_FILL_FORE_SCHEMECOLOR_INDEX" val="2"/>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6*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5"/>
  <p:tag name="KSO_WM_UNIT_LINE_FILL_TYPE" val="2"/>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6*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6*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43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6*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6*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6*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6"/>
  <p:tag name="KSO_WM_UNIT_TEXT_FILL_TYPE" val="1"/>
</p:tagLst>
</file>

<file path=ppt/tags/tag43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6*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6*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7"/>
  <p:tag name="KSO_WM_UNIT_LINE_FILL_TYPE" val="2"/>
  <p:tag name="KSO_WM_UNIT_TEXT_FILL_FORE_SCHEMECOLOR_INDEX" val="2"/>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6*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7"/>
  <p:tag name="KSO_WM_UNIT_TEXT_FILL_TYPE" val="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6*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6*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6*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8"/>
  <p:tag name="KSO_WM_UNIT_TEXT_FILL_TYPE" val="1"/>
</p:tagLst>
</file>

<file path=ppt/tags/tag44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6*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6*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6*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9"/>
  <p:tag name="KSO_WM_UNIT_TEXT_FILL_TYPE" val="1"/>
</p:tagLst>
</file>

<file path=ppt/tags/tag44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6*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6*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6*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10"/>
  <p:tag name="KSO_WM_UNIT_TEXT_FILL_TYPE" val="1"/>
</p:tagLst>
</file>

<file path=ppt/tags/tag449.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6*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6*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8"/>
  <p:tag name="KSO_WM_UNIT_LINE_FORE_SCHEMECOLOR_INDEX" val="14"/>
  <p:tag name="KSO_WM_UNIT_LINE_FILL_TYPE" val="2"/>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6*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VALUE" val="1"/>
  <p:tag name="KSO_WM_UNIT_TEXT_FILL_FORE_SCHEMECOLOR_INDEX" val="5"/>
  <p:tag name="KSO_WM_UNIT_TEXT_FILL_TYPE" val="1"/>
</p:tagLst>
</file>

<file path=ppt/tags/tag45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6*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99babed4fe7b41908b74c278a8f340d2"/>
  <p:tag name="KSO_WM_UNIT_TEXT_FILL_FORE_SCHEMECOLOR_INDEX" val="13"/>
  <p:tag name="KSO_WM_UNIT_TEXT_FILL_TYPE" val="1"/>
</p:tagLst>
</file>

<file path=ppt/tags/tag453.xml><?xml version="1.0" encoding="utf-8"?>
<p:tagLst xmlns:p="http://schemas.openxmlformats.org/presentationml/2006/main">
  <p:tag name="PA" val="v5.2.11"/>
  <p:tag name="RESOURCELIBID_ANIM" val="462"/>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Lst>
</file>

<file path=ppt/tags/tag456.xml><?xml version="1.0" encoding="utf-8"?>
<p:tagLst xmlns:p="http://schemas.openxmlformats.org/presentationml/2006/main">
  <p:tag name="PA" val="v5.2.11"/>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Lst>
</file>

<file path=ppt/tags/tag461.xml><?xml version="1.0" encoding="utf-8"?>
<p:tagLst xmlns:p="http://schemas.openxmlformats.org/presentationml/2006/main">
  <p:tag name="PA" val="v5.2.11"/>
</p:tagLst>
</file>

<file path=ppt/tags/tag462.xml><?xml version="1.0" encoding="utf-8"?>
<p:tagLst xmlns:p="http://schemas.openxmlformats.org/presentationml/2006/main">
  <p:tag name="PA" val="v5.2.11"/>
</p:tagLst>
</file>

<file path=ppt/tags/tag463.xml><?xml version="1.0" encoding="utf-8"?>
<p:tagLst xmlns:p="http://schemas.openxmlformats.org/presentationml/2006/main">
  <p:tag name="PA" val="v5.2.11"/>
</p:tagLst>
</file>

<file path=ppt/tags/tag464.xml><?xml version="1.0" encoding="utf-8"?>
<p:tagLst xmlns:p="http://schemas.openxmlformats.org/presentationml/2006/main">
  <p:tag name="PA" val="v5.2.11"/>
</p:tagLst>
</file>

<file path=ppt/tags/tag465.xml><?xml version="1.0" encoding="utf-8"?>
<p:tagLst xmlns:p="http://schemas.openxmlformats.org/presentationml/2006/main">
  <p:tag name="PA" val="v5.2.11"/>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 name="RESOURCELIBID_ANIM" val="462"/>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 name="WHOLESPTYPE" val="Shape_Other"/>
</p:tagLst>
</file>

<file path=ppt/tags/tag471.xml><?xml version="1.0" encoding="utf-8"?>
<p:tagLst xmlns:p="http://schemas.openxmlformats.org/presentationml/2006/main">
  <p:tag name="PA" val="v5.2.11"/>
  <p:tag name="WHOLESPTYPE" val="Shape_Text"/>
</p:tagLst>
</file>

<file path=ppt/tags/tag472.xml><?xml version="1.0" encoding="utf-8"?>
<p:tagLst xmlns:p="http://schemas.openxmlformats.org/presentationml/2006/main">
  <p:tag name="PA" val="v5.2.11"/>
  <p:tag name="WHOLESPTYPE" val="Shape_Other"/>
</p:tagLst>
</file>

<file path=ppt/tags/tag473.xml><?xml version="1.0" encoding="utf-8"?>
<p:tagLst xmlns:p="http://schemas.openxmlformats.org/presentationml/2006/main">
  <p:tag name="PA" val="v5.2.11"/>
  <p:tag name="WHOLESPTYPE" val="Shape_Text"/>
</p:tagLst>
</file>

<file path=ppt/tags/tag474.xml><?xml version="1.0" encoding="utf-8"?>
<p:tagLst xmlns:p="http://schemas.openxmlformats.org/presentationml/2006/main">
  <p:tag name="PA" val="v5.2.11"/>
  <p:tag name="WHOLESPTYPE" val="Shape_Other"/>
</p:tagLst>
</file>

<file path=ppt/tags/tag475.xml><?xml version="1.0" encoding="utf-8"?>
<p:tagLst xmlns:p="http://schemas.openxmlformats.org/presentationml/2006/main">
  <p:tag name="PA" val="v5.2.11"/>
  <p:tag name="WHOLESPTYPE" val="Shape_Text"/>
</p:tagLst>
</file>

<file path=ppt/tags/tag476.xml><?xml version="1.0" encoding="utf-8"?>
<p:tagLst xmlns:p="http://schemas.openxmlformats.org/presentationml/2006/main">
  <p:tag name="PA" val="v5.2.11"/>
  <p:tag name="WHOLESPTYPE" val="Shape_Other"/>
</p:tagLst>
</file>

<file path=ppt/tags/tag477.xml><?xml version="1.0" encoding="utf-8"?>
<p:tagLst xmlns:p="http://schemas.openxmlformats.org/presentationml/2006/main">
  <p:tag name="PA" val="v5.2.11"/>
  <p:tag name="WHOLESPTYPE" val="Shape_Text"/>
</p:tagLst>
</file>

<file path=ppt/tags/tag478.xml><?xml version="1.0" encoding="utf-8"?>
<p:tagLst xmlns:p="http://schemas.openxmlformats.org/presentationml/2006/main">
  <p:tag name="PA" val="v5.2.11"/>
  <p:tag name="RESOURCELIBID_ANIM" val="462"/>
</p:tagLst>
</file>

<file path=ppt/tags/tag479.xml><?xml version="1.0" encoding="utf-8"?>
<p:tagLst xmlns:p="http://schemas.openxmlformats.org/presentationml/2006/main">
  <p:tag name="PA" val="v5.2.11"/>
  <p:tag name="RESOURCELIBID_ANIM" val="462"/>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Lst>
</file>

<file path=ppt/tags/tag481.xml><?xml version="1.0" encoding="utf-8"?>
<p:tagLst xmlns:p="http://schemas.openxmlformats.org/presentationml/2006/main">
  <p:tag name="PA" val="v5.2.11"/>
</p:tagLst>
</file>

<file path=ppt/tags/tag482.xml><?xml version="1.0" encoding="utf-8"?>
<p:tagLst xmlns:p="http://schemas.openxmlformats.org/presentationml/2006/main">
  <p:tag name="PA" val="v5.2.11"/>
</p:tagLst>
</file>

<file path=ppt/tags/tag483.xml><?xml version="1.0" encoding="utf-8"?>
<p:tagLst xmlns:p="http://schemas.openxmlformats.org/presentationml/2006/main">
  <p:tag name="PA" val="v5.2.11"/>
</p:tagLst>
</file>

<file path=ppt/tags/tag484.xml><?xml version="1.0" encoding="utf-8"?>
<p:tagLst xmlns:p="http://schemas.openxmlformats.org/presentationml/2006/main">
  <p:tag name="PA" val="v5.2.11"/>
</p:tagLst>
</file>

<file path=ppt/tags/tag485.xml><?xml version="1.0" encoding="utf-8"?>
<p:tagLst xmlns:p="http://schemas.openxmlformats.org/presentationml/2006/main">
  <p:tag name="PA" val="v5.2.11"/>
</p:tagLst>
</file>

<file path=ppt/tags/tag486.xml><?xml version="1.0" encoding="utf-8"?>
<p:tagLst xmlns:p="http://schemas.openxmlformats.org/presentationml/2006/main">
  <p:tag name="PA" val="v5.2.11"/>
</p:tagLst>
</file>

<file path=ppt/tags/tag487.xml><?xml version="1.0" encoding="utf-8"?>
<p:tagLst xmlns:p="http://schemas.openxmlformats.org/presentationml/2006/main">
  <p:tag name="PA" val="v5.2.11"/>
</p:tagLst>
</file>

<file path=ppt/tags/tag488.xml><?xml version="1.0" encoding="utf-8"?>
<p:tagLst xmlns:p="http://schemas.openxmlformats.org/presentationml/2006/main">
  <p:tag name="PA" val="v5.2.11"/>
</p:tagLst>
</file>

<file path=ppt/tags/tag489.xml><?xml version="1.0" encoding="utf-8"?>
<p:tagLst xmlns:p="http://schemas.openxmlformats.org/presentationml/2006/main">
  <p:tag name="PA" val="v5.2.11"/>
  <p:tag name="RESOURCELIBID_ANIM" val="46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PA" val="v5.2.11"/>
  <p:tag name="RESOURCELIBID_ANIM" val="462"/>
</p:tagLst>
</file>

<file path=ppt/tags/tag491.xml><?xml version="1.0" encoding="utf-8"?>
<p:tagLst xmlns:p="http://schemas.openxmlformats.org/presentationml/2006/main">
  <p:tag name="PA" val="v5.2.11"/>
</p:tagLst>
</file>

<file path=ppt/tags/tag492.xml><?xml version="1.0" encoding="utf-8"?>
<p:tagLst xmlns:p="http://schemas.openxmlformats.org/presentationml/2006/main">
  <p:tag name="PA" val="v5.2.11"/>
</p:tagLst>
</file>

<file path=ppt/tags/tag493.xml><?xml version="1.0" encoding="utf-8"?>
<p:tagLst xmlns:p="http://schemas.openxmlformats.org/presentationml/2006/main">
  <p:tag name="PA" val="v5.2.11"/>
</p:tagLst>
</file>

<file path=ppt/tags/tag494.xml><?xml version="1.0" encoding="utf-8"?>
<p:tagLst xmlns:p="http://schemas.openxmlformats.org/presentationml/2006/main">
  <p:tag name="PA" val="v5.2.11"/>
</p:tagLst>
</file>

<file path=ppt/tags/tag495.xml><?xml version="1.0" encoding="utf-8"?>
<p:tagLst xmlns:p="http://schemas.openxmlformats.org/presentationml/2006/main">
  <p:tag name="PA" val="v5.2.11"/>
</p:tagLst>
</file>

<file path=ppt/tags/tag496.xml><?xml version="1.0" encoding="utf-8"?>
<p:tagLst xmlns:p="http://schemas.openxmlformats.org/presentationml/2006/main">
  <p:tag name="PA" val="v5.2.11"/>
</p:tagLst>
</file>

<file path=ppt/tags/tag497.xml><?xml version="1.0" encoding="utf-8"?>
<p:tagLst xmlns:p="http://schemas.openxmlformats.org/presentationml/2006/main">
  <p:tag name="PA" val="v5.2.11"/>
</p:tagLst>
</file>

<file path=ppt/tags/tag498.xml><?xml version="1.0" encoding="utf-8"?>
<p:tagLst xmlns:p="http://schemas.openxmlformats.org/presentationml/2006/main">
  <p:tag name="PA" val="v5.2.11"/>
</p:tagLst>
</file>

<file path=ppt/tags/tag499.xml><?xml version="1.0" encoding="utf-8"?>
<p:tagLst xmlns:p="http://schemas.openxmlformats.org/presentationml/2006/main">
  <p:tag name="PA" val="v5.2.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PA" val="v5.2.11"/>
</p:tagLst>
</file>

<file path=ppt/tags/tag501.xml><?xml version="1.0" encoding="utf-8"?>
<p:tagLst xmlns:p="http://schemas.openxmlformats.org/presentationml/2006/main">
  <p:tag name="PA" val="v5.2.11"/>
</p:tagLst>
</file>

<file path=ppt/tags/tag502.xml><?xml version="1.0" encoding="utf-8"?>
<p:tagLst xmlns:p="http://schemas.openxmlformats.org/presentationml/2006/main">
  <p:tag name="PA" val="v5.2.11"/>
</p:tagLst>
</file>

<file path=ppt/tags/tag503.xml><?xml version="1.0" encoding="utf-8"?>
<p:tagLst xmlns:p="http://schemas.openxmlformats.org/presentationml/2006/main">
  <p:tag name="PA" val="v5.2.11"/>
</p:tagLst>
</file>

<file path=ppt/tags/tag504.xml><?xml version="1.0" encoding="utf-8"?>
<p:tagLst xmlns:p="http://schemas.openxmlformats.org/presentationml/2006/main">
  <p:tag name="PA" val="v5.2.11"/>
</p:tagLst>
</file>

<file path=ppt/tags/tag505.xml><?xml version="1.0" encoding="utf-8"?>
<p:tagLst xmlns:p="http://schemas.openxmlformats.org/presentationml/2006/main">
  <p:tag name="PA" val="v5.2.11"/>
</p:tagLst>
</file>

<file path=ppt/tags/tag506.xml><?xml version="1.0" encoding="utf-8"?>
<p:tagLst xmlns:p="http://schemas.openxmlformats.org/presentationml/2006/main">
  <p:tag name="PA" val="v5.2.11"/>
  <p:tag name="WHOLESPTYPE" val="Shape_Other"/>
</p:tagLst>
</file>

<file path=ppt/tags/tag507.xml><?xml version="1.0" encoding="utf-8"?>
<p:tagLst xmlns:p="http://schemas.openxmlformats.org/presentationml/2006/main">
  <p:tag name="PA" val="v5.2.11"/>
  <p:tag name="WHOLESPTYPE" val="Shape_Text"/>
</p:tagLst>
</file>

<file path=ppt/tags/tag508.xml><?xml version="1.0" encoding="utf-8"?>
<p:tagLst xmlns:p="http://schemas.openxmlformats.org/presentationml/2006/main">
  <p:tag name="PA" val="v5.2.11"/>
  <p:tag name="RESOURCELIBID_ANIM" val="462"/>
</p:tagLst>
</file>

<file path=ppt/tags/tag509.xml><?xml version="1.0" encoding="utf-8"?>
<p:tagLst xmlns:p="http://schemas.openxmlformats.org/presentationml/2006/main">
  <p:tag name="PA" val="v5.2.11"/>
  <p:tag name="WHOLESPTYPE" val="Shape_Other"/>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PA" val="v5.2.11"/>
  <p:tag name="WHOLESPTYPE" val="Shape_Text"/>
</p:tagLst>
</file>

<file path=ppt/tags/tag511.xml><?xml version="1.0" encoding="utf-8"?>
<p:tagLst xmlns:p="http://schemas.openxmlformats.org/presentationml/2006/main">
  <p:tag name="PA" val="v5.2.11"/>
  <p:tag name="WHOLESPTYPE" val="Shape_Text"/>
</p:tagLst>
</file>

<file path=ppt/tags/tag512.xml><?xml version="1.0" encoding="utf-8"?>
<p:tagLst xmlns:p="http://schemas.openxmlformats.org/presentationml/2006/main">
  <p:tag name="PA" val="v5.2.11"/>
  <p:tag name="WHOLESPTYPE" val="Shape_Other"/>
</p:tagLst>
</file>

<file path=ppt/tags/tag513.xml><?xml version="1.0" encoding="utf-8"?>
<p:tagLst xmlns:p="http://schemas.openxmlformats.org/presentationml/2006/main">
  <p:tag name="PA" val="v5.2.11"/>
  <p:tag name="WHOLESPTYPE" val="Shape_Other"/>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4*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521.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4*n_h_h_x*1_2_1_1"/>
  <p:tag name="KSO_WM_TEMPLATE_CATEGORY" val="diagram"/>
  <p:tag name="KSO_WM_TEMPLATE_INDEX" val="20228120"/>
  <p:tag name="KSO_WM_UNIT_LAYERLEVEL" val="1_1_1_1"/>
  <p:tag name="KSO_WM_TAG_VERSION" val="1.0"/>
  <p:tag name="KSO_WM_BEAUTIFY_FLAG" val="#wm#"/>
  <p:tag name="KSO_WM_UNIT_SHADOW_SCHEMECOLOR_INDEX" val="5"/>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4*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525.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4*n_h_h_x*1_2_2_1"/>
  <p:tag name="KSO_WM_TEMPLATE_CATEGORY" val="diagram"/>
  <p:tag name="KSO_WM_TEMPLATE_INDEX" val="20228120"/>
  <p:tag name="KSO_WM_UNIT_LAYERLEVEL" val="1_1_1_1"/>
  <p:tag name="KSO_WM_TAG_VERSION" val="1.0"/>
  <p:tag name="KSO_WM_BEAUTIFY_FLAG" val="#wm#"/>
  <p:tag name="KSO_WM_UNIT_SHADOW_SCHEMECOLOR_INDEX" val="6"/>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20_4*n_h_h_a*1_2_4_1"/>
  <p:tag name="KSO_WM_TEMPLATE_CATEGORY" val="diagram"/>
  <p:tag name="KSO_WM_TEMPLATE_INDEX" val="20228120"/>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529.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28120_4*n_h_h_x*1_2_4_1"/>
  <p:tag name="KSO_WM_TEMPLATE_CATEGORY" val="diagram"/>
  <p:tag name="KSO_WM_TEMPLATE_INDEX" val="20228120"/>
  <p:tag name="KSO_WM_UNIT_LAYERLEVEL" val="1_1_1_1"/>
  <p:tag name="KSO_WM_TAG_VERSION" val="1.0"/>
  <p:tag name="KSO_WM_BEAUTIFY_FLAG" val="#wm#"/>
  <p:tag name="KSO_WM_UNIT_SHADOW_SCHEMECOLOR_INDEX" val="8"/>
  <p:tag name="KSO_WM_UNIT_USESOURCEFORMAT_APPLY" val="1"/>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20_4*n_h_h_a*1_2_3_1"/>
  <p:tag name="KSO_WM_TEMPLATE_CATEGORY" val="diagram"/>
  <p:tag name="KSO_WM_TEMPLATE_INDEX" val="20228120"/>
  <p:tag name="KSO_WM_UNIT_LAYERLEVEL" val="1_1_1_1"/>
  <p:tag name="KSO_WM_TAG_VERSION" val="1.0"/>
  <p:tag name="KSO_WM_BEAUTIFY_FLAG" val="#wm#"/>
  <p:tag name="KSO_WM_UNIT_TEXT_FILL_FORE_SCHEMECOLOR_INDEX" val="7"/>
  <p:tag name="KSO_WM_UNIT_TEXT_FILL_TYPE" val="1"/>
  <p:tag name="KSO_WM_UNIT_USESOURCEFORMAT_APPLY" val="1"/>
</p:tagLst>
</file>

<file path=ppt/tags/tag533.xml><?xml version="1.0" encoding="utf-8"?>
<p:tagLst xmlns:p="http://schemas.openxmlformats.org/presentationml/2006/main">
  <p:tag name="KSO_WM_UNIT_VALUE" val="133*13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8120_4*n_h_h_x*1_2_3_1"/>
  <p:tag name="KSO_WM_TEMPLATE_CATEGORY" val="diagram"/>
  <p:tag name="KSO_WM_TEMPLATE_INDEX" val="20228120"/>
  <p:tag name="KSO_WM_UNIT_LAYERLEVEL" val="1_1_1_1"/>
  <p:tag name="KSO_WM_TAG_VERSION" val="1.0"/>
  <p:tag name="KSO_WM_BEAUTIFY_FLAG" val="#wm#"/>
  <p:tag name="KSO_WM_UNIT_SHADOW_SCHEMECOLOR_INDEX" val="7"/>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SLIDE_ID" val="diagram20228120_4"/>
  <p:tag name="KSO_WM_TEMPLATE_SUBCATEGORY" val="0"/>
  <p:tag name="KSO_WM_TEMPLATE_MASTER_TYPE" val="1"/>
  <p:tag name="KSO_WM_TEMPLATE_COLOR_TYPE" val="0"/>
  <p:tag name="KSO_WM_SLIDE_TYPE" val="text"/>
  <p:tag name="KSO_WM_SLIDE_SUBTYPE" val="diag"/>
  <p:tag name="KSO_WM_SLIDE_ITEM_CNT" val="4"/>
  <p:tag name="KSO_WM_SLIDE_INDEX" val="4"/>
  <p:tag name="KSO_WM_SLIDE_SIZE" val="718.05*426.05"/>
  <p:tag name="KSO_WM_SLIDE_POSITION" val="121.4*57"/>
  <p:tag name="KSO_WM_DIAGRAM_GROUP_CODE" val="n1-1"/>
  <p:tag name="KSO_WM_SLIDE_DIAGTYPE" val="n"/>
  <p:tag name="KSO_WM_TAG_VERSION" val="1.0"/>
  <p:tag name="KSO_WM_BEAUTIFY_FLAG" val="#wm#"/>
  <p:tag name="KSO_WM_TEMPLATE_CATEGORY" val="diagram"/>
  <p:tag name="KSO_WM_TEMPLATE_INDEX" val="20228120"/>
  <p:tag name="KSO_WM_SLIDE_LAYOUT" val="n"/>
  <p:tag name="KSO_WM_SLIDE_LAYOUT_CNT" val="1"/>
  <p:tag name="KSO_WM_SPECIAL_SOURCE" val="bdnull"/>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119_4*l_h_i*1_1_1"/>
  <p:tag name="KSO_WM_TEMPLATE_CATEGORY" val="diagram"/>
  <p:tag name="KSO_WM_TEMPLATE_INDEX" val="2022811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119_4*l_h_i*1_4_1"/>
  <p:tag name="KSO_WM_TEMPLATE_CATEGORY" val="diagram"/>
  <p:tag name="KSO_WM_TEMPLATE_INDEX" val="20228119"/>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119_4*l_h_i*1_2_1"/>
  <p:tag name="KSO_WM_TEMPLATE_CATEGORY" val="diagram"/>
  <p:tag name="KSO_WM_TEMPLATE_INDEX" val="2022811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119_4*l_h_i*1_3_1"/>
  <p:tag name="KSO_WM_TEMPLATE_CATEGORY" val="diagram"/>
  <p:tag name="KSO_WM_TEMPLATE_INDEX" val="2022811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119_4*l_i*1_1"/>
  <p:tag name="KSO_WM_TEMPLATE_CATEGORY" val="diagram"/>
  <p:tag name="KSO_WM_TEMPLATE_INDEX" val="20228119"/>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119_4*l_i*1_2"/>
  <p:tag name="KSO_WM_TEMPLATE_CATEGORY" val="diagram"/>
  <p:tag name="KSO_WM_TEMPLATE_INDEX" val="20228119"/>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VALUE" val="204*20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119_4*l_x*1_1"/>
  <p:tag name="KSO_WM_TEMPLATE_CATEGORY" val="diagram"/>
  <p:tag name="KSO_WM_TEMPLATE_INDEX" val="20228119"/>
  <p:tag name="KSO_WM_UNIT_LAYERLEVEL" val="1_1"/>
  <p:tag name="KSO_WM_TAG_VERSION" val="1.0"/>
  <p:tag name="KSO_WM_BEAUTIFY_FLAG" val="#wm#"/>
  <p:tag name="KSO_WM_UNIT_SHADOW_SCHEMECOLOR_INDEX" val="5"/>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119_4*l_h_i*1_1_2"/>
  <p:tag name="KSO_WM_TEMPLATE_CATEGORY" val="diagram"/>
  <p:tag name="KSO_WM_TEMPLATE_INDEX" val="202281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19_4*l_h_i*1_1_3"/>
  <p:tag name="KSO_WM_TEMPLATE_CATEGORY" val="diagram"/>
  <p:tag name="KSO_WM_TEMPLATE_INDEX" val="2022811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19_4*l_h_a*1_1_1"/>
  <p:tag name="KSO_WM_TEMPLATE_CATEGORY" val="diagram"/>
  <p:tag name="KSO_WM_TEMPLATE_INDEX" val="2022811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19_4*l_h_x*1_1_1"/>
  <p:tag name="KSO_WM_TEMPLATE_CATEGORY" val="diagram"/>
  <p:tag name="KSO_WM_TEMPLATE_INDEX" val="20228119"/>
  <p:tag name="KSO_WM_UNIT_LAYERLEVEL" val="1_1_1"/>
  <p:tag name="KSO_WM_TAG_VERSION" val="1.0"/>
  <p:tag name="KSO_WM_BEAUTIFY_FLAG" val="#wm#"/>
  <p:tag name="KSO_WM_UNIT_SHADOW_SCHEMECOLOR_INDEX" val="5"/>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119_4*l_h_i*1_2_2"/>
  <p:tag name="KSO_WM_TEMPLATE_CATEGORY" val="diagram"/>
  <p:tag name="KSO_WM_TEMPLATE_INDEX" val="202281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19_4*l_h_i*1_2_3"/>
  <p:tag name="KSO_WM_TEMPLATE_CATEGORY" val="diagram"/>
  <p:tag name="KSO_WM_TEMPLATE_INDEX" val="2022811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19_4*l_h_a*1_2_1"/>
  <p:tag name="KSO_WM_TEMPLATE_CATEGORY" val="diagram"/>
  <p:tag name="KSO_WM_TEMPLATE_INDEX" val="2022811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54.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19_4*l_h_x*1_2_1"/>
  <p:tag name="KSO_WM_TEMPLATE_CATEGORY" val="diagram"/>
  <p:tag name="KSO_WM_TEMPLATE_INDEX" val="20228119"/>
  <p:tag name="KSO_WM_UNIT_LAYERLEVEL" val="1_1_1"/>
  <p:tag name="KSO_WM_TAG_VERSION" val="1.0"/>
  <p:tag name="KSO_WM_BEAUTIFY_FLAG" val="#wm#"/>
  <p:tag name="KSO_WM_UNIT_SHADOW_SCHEMECOLOR_INDEX" val="6"/>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119_4*l_h_i*1_4_2"/>
  <p:tag name="KSO_WM_TEMPLATE_CATEGORY" val="diagram"/>
  <p:tag name="KSO_WM_TEMPLATE_INDEX" val="2022811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119_4*l_h_i*1_4_3"/>
  <p:tag name="KSO_WM_TEMPLATE_CATEGORY" val="diagram"/>
  <p:tag name="KSO_WM_TEMPLATE_INDEX" val="20228119"/>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19_4*l_h_a*1_4_1"/>
  <p:tag name="KSO_WM_TEMPLATE_CATEGORY" val="diagram"/>
  <p:tag name="KSO_WM_TEMPLATE_INDEX" val="20228119"/>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55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119_4*l_h_x*1_4_1"/>
  <p:tag name="KSO_WM_TEMPLATE_CATEGORY" val="diagram"/>
  <p:tag name="KSO_WM_TEMPLATE_INDEX" val="20228119"/>
  <p:tag name="KSO_WM_UNIT_LAYERLEVEL" val="1_1_1"/>
  <p:tag name="KSO_WM_TAG_VERSION" val="1.0"/>
  <p:tag name="KSO_WM_BEAUTIFY_FLAG" val="#wm#"/>
  <p:tag name="KSO_WM_UNIT_SHADOW_SCHEMECOLOR_INDEX" val="8"/>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19_4*l_h_i*1_3_2"/>
  <p:tag name="KSO_WM_TEMPLATE_CATEGORY" val="diagram"/>
  <p:tag name="KSO_WM_TEMPLATE_INDEX" val="202281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19_4*l_h_i*1_3_3"/>
  <p:tag name="KSO_WM_TEMPLATE_CATEGORY" val="diagram"/>
  <p:tag name="KSO_WM_TEMPLATE_INDEX" val="2022811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19_4*l_h_a*1_3_1"/>
  <p:tag name="KSO_WM_TEMPLATE_CATEGORY" val="diagram"/>
  <p:tag name="KSO_WM_TEMPLATE_INDEX" val="2022811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6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19_4*l_h_x*1_3_1"/>
  <p:tag name="KSO_WM_TEMPLATE_CATEGORY" val="diagram"/>
  <p:tag name="KSO_WM_TEMPLATE_INDEX" val="20228119"/>
  <p:tag name="KSO_WM_UNIT_LAYERLEVEL" val="1_1_1"/>
  <p:tag name="KSO_WM_TAG_VERSION" val="1.0"/>
  <p:tag name="KSO_WM_BEAUTIFY_FLAG" val="#wm#"/>
  <p:tag name="KSO_WM_UNIT_SHADOW_SCHEMECOLOR_INDEX" val="7"/>
  <p:tag name="KSO_WM_UNIT_USESOURCEFORMAT_APPLY" val="1"/>
</p:tagLst>
</file>

<file path=ppt/tags/tag563.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119_4*a*1"/>
  <p:tag name="KSO_WM_TEMPLATE_CATEGORY" val="diagram"/>
  <p:tag name="KSO_WM_TEMPLATE_INDEX" val="2022811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SPECIAL_SOURCE" val="bdnull"/>
  <p:tag name="KSO_WM_SLIDE_ID" val="diagram20228119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119"/>
  <p:tag name="KSO_WM_SLIDE_TYPE" val="text"/>
  <p:tag name="KSO_WM_SLIDE_SUBTYPE" val="diag"/>
  <p:tag name="KSO_WM_SLIDE_SIZE" val="629.65*372.4"/>
  <p:tag name="KSO_WM_SLIDE_POSITION" val="165.2*127.5"/>
  <p:tag name="KSO_WM_DIAGRAM_GROUP_CODE" val="l1-1"/>
  <p:tag name="KSO_WM_SLIDE_DIAGTYPE" val="l"/>
  <p:tag name="KSO_WM_SLIDE_LAYOUT" val="a_b_l"/>
  <p:tag name="KSO_WM_SLIDE_LAYOUT_CNT" val="1_1_1"/>
</p:tagLst>
</file>

<file path=ppt/tags/tag565.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566.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568.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569.xml><?xml version="1.0" encoding="utf-8"?>
<p:tagLst xmlns:p="http://schemas.openxmlformats.org/presentationml/2006/main">
  <p:tag name="PA" val="v5.2.11"/>
  <p:tag name="RESOURCELIBID_ANIM" val="462"/>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PA" val="v5.2.11"/>
</p:tagLst>
</file>

<file path=ppt/tags/tag571.xml><?xml version="1.0" encoding="utf-8"?>
<p:tagLst xmlns:p="http://schemas.openxmlformats.org/presentationml/2006/main">
  <p:tag name="PA" val="v5.2.11"/>
</p:tagLst>
</file>

<file path=ppt/tags/tag572.xml><?xml version="1.0" encoding="utf-8"?>
<p:tagLst xmlns:p="http://schemas.openxmlformats.org/presentationml/2006/main">
  <p:tag name="PA" val="v5.2.11"/>
</p:tagLst>
</file>

<file path=ppt/tags/tag573.xml><?xml version="1.0" encoding="utf-8"?>
<p:tagLst xmlns:p="http://schemas.openxmlformats.org/presentationml/2006/main">
  <p:tag name="PA" val="v5.2.11"/>
</p:tagLst>
</file>

<file path=ppt/tags/tag574.xml><?xml version="1.0" encoding="utf-8"?>
<p:tagLst xmlns:p="http://schemas.openxmlformats.org/presentationml/2006/main">
  <p:tag name="PA" val="v5.2.11"/>
</p:tagLst>
</file>

<file path=ppt/tags/tag575.xml><?xml version="1.0" encoding="utf-8"?>
<p:tagLst xmlns:p="http://schemas.openxmlformats.org/presentationml/2006/main">
  <p:tag name="PA" val="v5.2.11"/>
</p:tagLst>
</file>

<file path=ppt/tags/tag576.xml><?xml version="1.0" encoding="utf-8"?>
<p:tagLst xmlns:p="http://schemas.openxmlformats.org/presentationml/2006/main">
  <p:tag name="PA" val="v5.2.11"/>
</p:tagLst>
</file>

<file path=ppt/tags/tag577.xml><?xml version="1.0" encoding="utf-8"?>
<p:tagLst xmlns:p="http://schemas.openxmlformats.org/presentationml/2006/main">
  <p:tag name="PA" val="v5.2.11"/>
</p:tagLst>
</file>

<file path=ppt/tags/tag578.xml><?xml version="1.0" encoding="utf-8"?>
<p:tagLst xmlns:p="http://schemas.openxmlformats.org/presentationml/2006/main">
  <p:tag name="PA" val="v5.2.11"/>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Lst>
</file>

<file path=ppt/tags/tag582.xml><?xml version="1.0" encoding="utf-8"?>
<p:tagLst xmlns:p="http://schemas.openxmlformats.org/presentationml/2006/main">
  <p:tag name="PA" val="v5.2.11"/>
</p:tagLst>
</file>

<file path=ppt/tags/tag583.xml><?xml version="1.0" encoding="utf-8"?>
<p:tagLst xmlns:p="http://schemas.openxmlformats.org/presentationml/2006/main">
  <p:tag name="PA" val="v5.2.11"/>
</p:tagLst>
</file>

<file path=ppt/tags/tag584.xml><?xml version="1.0" encoding="utf-8"?>
<p:tagLst xmlns:p="http://schemas.openxmlformats.org/presentationml/2006/main">
  <p:tag name="PA" val="v5.2.11"/>
</p:tagLst>
</file>

<file path=ppt/tags/tag585.xml><?xml version="1.0" encoding="utf-8"?>
<p:tagLst xmlns:p="http://schemas.openxmlformats.org/presentationml/2006/main">
  <p:tag name="PA" val="v5.2.11"/>
  <p:tag name="RESOURCELIBID_ANIM" val="462"/>
</p:tagLst>
</file>

<file path=ppt/tags/tag586.xml><?xml version="1.0" encoding="utf-8"?>
<p:tagLst xmlns:p="http://schemas.openxmlformats.org/presentationml/2006/main">
  <p:tag name="KSO_WM_TAG_VERSION" val="1.0"/>
  <p:tag name="KSO_WM_BEAUTIFY_FLAG" val="#wm#"/>
  <p:tag name="KSO_WM_UNIT_TYPE" val="i"/>
  <p:tag name="KSO_WM_UNIT_ID" val="diagram160116_3*i*0"/>
  <p:tag name="KSO_WM_TEMPLATE_CATEGORY" val="diagram"/>
  <p:tag name="KSO_WM_TEMPLATE_INDEX" val="160116"/>
  <p:tag name="KSO_WM_UNIT_INDEX" val="0"/>
</p:tagLst>
</file>

<file path=ppt/tags/tag587.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1_1"/>
  <p:tag name="KSO_WM_UNIT_ID" val="261*l_h_f*1_1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5"/>
  <p:tag name="KSO_WM_UNIT_FILL_TYPE" val="1"/>
  <p:tag name="KSO_WM_UNIT_TEXT_FILL_FORE_SCHEMECOLOR_INDEX" val="5"/>
  <p:tag name="KSO_WM_UNIT_TEXT_FILL_TYPE" val="1"/>
</p:tagLst>
</file>

<file path=ppt/tags/tag588.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1_1"/>
  <p:tag name="KSO_WM_UNIT_ID" val="261*l_h_a*1_1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589.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1"/>
  <p:tag name="KSO_WM_UNIT_ID" val="261*l_i*1_1"/>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KSO_WM_TAG_VERSION" val="1.0"/>
  <p:tag name="KSO_WM_BEAUTIFY_FLAG" val="#wm#"/>
  <p:tag name="KSO_WM_UNIT_TYPE" val="i"/>
  <p:tag name="KSO_WM_UNIT_ID" val="diagram160116_3*i*7"/>
  <p:tag name="KSO_WM_TEMPLATE_CATEGORY" val="diagram"/>
  <p:tag name="KSO_WM_TEMPLATE_INDEX" val="160116"/>
  <p:tag name="KSO_WM_UNIT_INDEX" val="7"/>
</p:tagLst>
</file>

<file path=ppt/tags/tag591.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2_1"/>
  <p:tag name="KSO_WM_UNIT_ID" val="261*l_h_f*1_2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6"/>
  <p:tag name="KSO_WM_UNIT_FILL_TYPE" val="1"/>
  <p:tag name="KSO_WM_UNIT_TEXT_FILL_FORE_SCHEMECOLOR_INDEX" val="6"/>
  <p:tag name="KSO_WM_UNIT_TEXT_FILL_TYPE" val="1"/>
</p:tagLst>
</file>

<file path=ppt/tags/tag592.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2_1"/>
  <p:tag name="KSO_WM_UNIT_ID" val="261*l_h_a*1_2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593.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2"/>
  <p:tag name="KSO_WM_UNIT_ID" val="261*l_i*1_2"/>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94.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3"/>
  <p:tag name="KSO_WM_UNIT_ID" val="261*l_i*1_3"/>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95.xml><?xml version="1.0" encoding="utf-8"?>
<p:tagLst xmlns:p="http://schemas.openxmlformats.org/presentationml/2006/main">
  <p:tag name="KSO_WM_TAG_VERSION" val="1.0"/>
  <p:tag name="KSO_WM_BEAUTIFY_FLAG" val="#wm#"/>
  <p:tag name="KSO_WM_UNIT_TYPE" val="i"/>
  <p:tag name="KSO_WM_UNIT_ID" val="diagram160116_3*i*16"/>
  <p:tag name="KSO_WM_TEMPLATE_CATEGORY" val="diagram"/>
  <p:tag name="KSO_WM_TEMPLATE_INDEX" val="160116"/>
  <p:tag name="KSO_WM_UNIT_INDEX" val="16"/>
</p:tagLst>
</file>

<file path=ppt/tags/tag596.xml><?xml version="1.0" encoding="utf-8"?>
<p:tagLst xmlns:p="http://schemas.openxmlformats.org/presentationml/2006/main">
  <p:tag name="KSO_WM_TAG_VERSION" val="1.0"/>
  <p:tag name="KSO_WM_TEMPLATE_CATEGORY" val="diagram"/>
  <p:tag name="KSO_WM_TEMPLATE_INDEX" val="160116"/>
  <p:tag name="KSO_WM_UNIT_TYPE" val="l_h_f"/>
  <p:tag name="KSO_WM_UNIT_INDEX" val="1_3_1"/>
  <p:tag name="KSO_WM_UNIT_ID" val="261*l_h_f*1_3_1"/>
  <p:tag name="KSO_WM_UNIT_CLEAR" val="1"/>
  <p:tag name="KSO_WM_UNIT_LAYERLEVEL" val="1_1_1"/>
  <p:tag name="KSO_WM_UNIT_VALUE" val="48"/>
  <p:tag name="KSO_WM_UNIT_HIGHLIGHT" val="0"/>
  <p:tag name="KSO_WM_UNIT_COMPATIBLE" val="0"/>
  <p:tag name="KSO_WM_BEAUTIFY_FLAG" val="#wm#"/>
  <p:tag name="KSO_WM_UNIT_PRESET_TEXT_INDEX" val="3"/>
  <p:tag name="KSO_WM_UNIT_PRESET_TEXT_LEN" val="54"/>
  <p:tag name="KSO_WM_DIAGRAM_GROUP_CODE" val="l1-1"/>
  <p:tag name="KSO_WM_UNIT_FILL_FORE_SCHEMECOLOR_INDEX" val="7"/>
  <p:tag name="KSO_WM_UNIT_FILL_TYPE" val="1"/>
  <p:tag name="KSO_WM_UNIT_TEXT_FILL_FORE_SCHEMECOLOR_INDEX" val="7"/>
  <p:tag name="KSO_WM_UNIT_TEXT_FILL_TYPE" val="1"/>
</p:tagLst>
</file>

<file path=ppt/tags/tag597.xml><?xml version="1.0" encoding="utf-8"?>
<p:tagLst xmlns:p="http://schemas.openxmlformats.org/presentationml/2006/main">
  <p:tag name="KSO_WM_TAG_VERSION" val="1.0"/>
  <p:tag name="KSO_WM_TEMPLATE_CATEGORY" val="diagram"/>
  <p:tag name="KSO_WM_TEMPLATE_INDEX" val="160116"/>
  <p:tag name="KSO_WM_UNIT_TYPE" val="l_h_a"/>
  <p:tag name="KSO_WM_UNIT_INDEX" val="1_3_1"/>
  <p:tag name="KSO_WM_UNIT_ID" val="261*l_h_a*1_3_1"/>
  <p:tag name="KSO_WM_UNIT_CLEAR" val="1"/>
  <p:tag name="KSO_WM_UNIT_LAYERLEVEL" val="1_1_1"/>
  <p:tag name="KSO_WM_UNIT_VALUE" val="14"/>
  <p:tag name="KSO_WM_UNIT_HIGHLIGHT" val="0"/>
  <p:tag name="KSO_WM_UNIT_COMPATIBLE" val="0"/>
  <p:tag name="KSO_WM_UNIT_PRESET_TEXT" val="LORE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598.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4"/>
  <p:tag name="KSO_WM_UNIT_ID" val="261*l_i*1_4"/>
  <p:tag name="KSO_WM_UNIT_CLEAR" val="1"/>
  <p:tag name="KSO_WM_UNIT_LAYERLEVEL" val="1_1"/>
  <p:tag name="KSO_WM_BEAUTIFY_FLAG" val="#wm#"/>
  <p:tag name="KSO_WM_DIAGRAM_GROUP_CODE" val="l1-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599.xml><?xml version="1.0" encoding="utf-8"?>
<p:tagLst xmlns:p="http://schemas.openxmlformats.org/presentationml/2006/main">
  <p:tag name="KSO_WM_TAG_VERSION" val="1.0"/>
  <p:tag name="KSO_WM_BEAUTIFY_FLAG" val="#wm#"/>
  <p:tag name="KSO_WM_UNIT_TYPE" val="i"/>
  <p:tag name="KSO_WM_UNIT_ID" val="diagram160116_3*i*23"/>
  <p:tag name="KSO_WM_TEMPLATE_CATEGORY" val="diagram"/>
  <p:tag name="KSO_WM_TEMPLATE_INDEX" val="160116"/>
  <p:tag name="KSO_WM_UNIT_INDEX" val="23"/>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5"/>
  <p:tag name="KSO_WM_UNIT_ID" val="261*l_i*1_5"/>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601.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6"/>
  <p:tag name="KSO_WM_UNIT_ID" val="261*l_i*1_6"/>
  <p:tag name="KSO_WM_UNIT_CLEAR" val="1"/>
  <p:tag name="KSO_WM_UNIT_LAYERLEVEL" val="1_1"/>
  <p:tag name="KSO_WM_BEAUTIFY_FLAG" val="#wm#"/>
  <p:tag name="KSO_WM_DIAGRAM_GROUP_CODE" val="l1-1"/>
  <p:tag name="KSO_WM_UNIT_TEXT_FILL_FORE_SCHEMECOLOR_INDEX" val="2"/>
  <p:tag name="KSO_WM_UNIT_TEXT_FILL_TYPE" val="1"/>
</p:tagLst>
</file>

<file path=ppt/tags/tag602.xml><?xml version="1.0" encoding="utf-8"?>
<p:tagLst xmlns:p="http://schemas.openxmlformats.org/presentationml/2006/main">
  <p:tag name="KSO_WM_TAG_VERSION" val="1.0"/>
  <p:tag name="KSO_WM_BEAUTIFY_FLAG" val="#wm#"/>
  <p:tag name="KSO_WM_UNIT_TYPE" val="i"/>
  <p:tag name="KSO_WM_UNIT_ID" val="diagram160116_3*i*28"/>
  <p:tag name="KSO_WM_TEMPLATE_CATEGORY" val="diagram"/>
  <p:tag name="KSO_WM_TEMPLATE_INDEX" val="160116"/>
  <p:tag name="KSO_WM_UNIT_INDEX" val="28"/>
</p:tagLst>
</file>

<file path=ppt/tags/tag603.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7"/>
  <p:tag name="KSO_WM_UNIT_ID" val="261*l_i*1_7"/>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604.xml><?xml version="1.0" encoding="utf-8"?>
<p:tagLst xmlns:p="http://schemas.openxmlformats.org/presentationml/2006/main">
  <p:tag name="KSO_WM_TAG_VERSION" val="1.0"/>
  <p:tag name="KSO_WM_TEMPLATE_CATEGORY" val="diagram"/>
  <p:tag name="KSO_WM_TEMPLATE_INDEX" val="160116"/>
  <p:tag name="KSO_WM_UNIT_TYPE" val="l_i"/>
  <p:tag name="KSO_WM_UNIT_INDEX" val="1_8"/>
  <p:tag name="KSO_WM_UNIT_ID" val="261*l_i*1_8"/>
  <p:tag name="KSO_WM_UNIT_CLEAR" val="1"/>
  <p:tag name="KSO_WM_UNIT_LAYERLEVEL" val="1_1"/>
  <p:tag name="KSO_WM_BEAUTIFY_FLAG" val="#wm#"/>
  <p:tag name="KSO_WM_DIAGRAM_GROUP_CODE" val="l1-1"/>
  <p:tag name="KSO_WM_UNIT_TEXT_FILL_FORE_SCHEMECOLOR_INDEX" val="2"/>
  <p:tag name="KSO_WM_UNIT_TEXT_FILL_TYPE" val="1"/>
</p:tagLst>
</file>

<file path=ppt/tags/tag605.xml><?xml version="1.0" encoding="utf-8"?>
<p:tagLst xmlns:p="http://schemas.openxmlformats.org/presentationml/2006/main">
  <p:tag name="PA" val="v5.2.11"/>
  <p:tag name="RESOURCELIBID_ANIM" val="462"/>
</p:tagLst>
</file>

<file path=ppt/tags/tag606.xml><?xml version="1.0" encoding="utf-8"?>
<p:tagLst xmlns:p="http://schemas.openxmlformats.org/presentationml/2006/main">
  <p:tag name="PA" val="v5.2.11"/>
</p:tagLst>
</file>

<file path=ppt/tags/tag607.xml><?xml version="1.0" encoding="utf-8"?>
<p:tagLst xmlns:p="http://schemas.openxmlformats.org/presentationml/2006/main">
  <p:tag name="PA" val="v5.2.11"/>
</p:tagLst>
</file>

<file path=ppt/tags/tag608.xml><?xml version="1.0" encoding="utf-8"?>
<p:tagLst xmlns:p="http://schemas.openxmlformats.org/presentationml/2006/main">
  <p:tag name="PA" val="v5.2.11"/>
</p:tagLst>
</file>

<file path=ppt/tags/tag609.xml><?xml version="1.0" encoding="utf-8"?>
<p:tagLst xmlns:p="http://schemas.openxmlformats.org/presentationml/2006/main">
  <p:tag name="PA" val="v5.2.1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PA" val="v5.2.11"/>
</p:tagLst>
</file>

<file path=ppt/tags/tag611.xml><?xml version="1.0" encoding="utf-8"?>
<p:tagLst xmlns:p="http://schemas.openxmlformats.org/presentationml/2006/main">
  <p:tag name="PA" val="v5.2.11"/>
</p:tagLst>
</file>

<file path=ppt/tags/tag612.xml><?xml version="1.0" encoding="utf-8"?>
<p:tagLst xmlns:p="http://schemas.openxmlformats.org/presentationml/2006/main">
  <p:tag name="PA" val="v5.2.11"/>
</p:tagLst>
</file>

<file path=ppt/tags/tag613.xml><?xml version="1.0" encoding="utf-8"?>
<p:tagLst xmlns:p="http://schemas.openxmlformats.org/presentationml/2006/main">
  <p:tag name="PA" val="v5.2.11"/>
</p:tagLst>
</file>

<file path=ppt/tags/tag614.xml><?xml version="1.0" encoding="utf-8"?>
<p:tagLst xmlns:p="http://schemas.openxmlformats.org/presentationml/2006/main">
  <p:tag name="PA" val="v5.2.11"/>
</p:tagLst>
</file>

<file path=ppt/tags/tag615.xml><?xml version="1.0" encoding="utf-8"?>
<p:tagLst xmlns:p="http://schemas.openxmlformats.org/presentationml/2006/main">
  <p:tag name="PA" val="v5.2.11"/>
  <p:tag name="RESOURCELIBID_ANIM" val="462"/>
</p:tagLst>
</file>

<file path=ppt/tags/tag616.xml><?xml version="1.0" encoding="utf-8"?>
<p:tagLst xmlns:p="http://schemas.openxmlformats.org/presentationml/2006/main">
  <p:tag name="PA" val="v5.2.11"/>
  <p:tag name="RESOURCELIBID_ANIM" val="462"/>
</p:tagLst>
</file>

<file path=ppt/tags/tag617.xml><?xml version="1.0" encoding="utf-8"?>
<p:tagLst xmlns:p="http://schemas.openxmlformats.org/presentationml/2006/main">
  <p:tag name="PA" val="v5.2.11"/>
</p:tagLst>
</file>

<file path=ppt/tags/tag618.xml><?xml version="1.0" encoding="utf-8"?>
<p:tagLst xmlns:p="http://schemas.openxmlformats.org/presentationml/2006/main">
  <p:tag name="PA" val="v5.2.11"/>
</p:tagLst>
</file>

<file path=ppt/tags/tag619.xml><?xml version="1.0" encoding="utf-8"?>
<p:tagLst xmlns:p="http://schemas.openxmlformats.org/presentationml/2006/main">
  <p:tag name="PA" val="v5.2.1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PA" val="v5.2.11"/>
</p:tagLst>
</file>

<file path=ppt/tags/tag621.xml><?xml version="1.0" encoding="utf-8"?>
<p:tagLst xmlns:p="http://schemas.openxmlformats.org/presentationml/2006/main">
  <p:tag name="PA" val="v5.2.11"/>
</p:tagLst>
</file>

<file path=ppt/tags/tag622.xml><?xml version="1.0" encoding="utf-8"?>
<p:tagLst xmlns:p="http://schemas.openxmlformats.org/presentationml/2006/main">
  <p:tag name="PA" val="v5.2.11"/>
</p:tagLst>
</file>

<file path=ppt/tags/tag623.xml><?xml version="1.0" encoding="utf-8"?>
<p:tagLst xmlns:p="http://schemas.openxmlformats.org/presentationml/2006/main">
  <p:tag name="PA" val="v5.2.11"/>
</p:tagLst>
</file>

<file path=ppt/tags/tag624.xml><?xml version="1.0" encoding="utf-8"?>
<p:tagLst xmlns:p="http://schemas.openxmlformats.org/presentationml/2006/main">
  <p:tag name="PA" val="v5.2.11"/>
</p:tagLst>
</file>

<file path=ppt/tags/tag625.xml><?xml version="1.0" encoding="utf-8"?>
<p:tagLst xmlns:p="http://schemas.openxmlformats.org/presentationml/2006/main">
  <p:tag name="PA" val="v5.2.11"/>
</p:tagLst>
</file>

<file path=ppt/tags/tag626.xml><?xml version="1.0" encoding="utf-8"?>
<p:tagLst xmlns:p="http://schemas.openxmlformats.org/presentationml/2006/main">
  <p:tag name="PA" val="v5.2.11"/>
</p:tagLst>
</file>

<file path=ppt/tags/tag627.xml><?xml version="1.0" encoding="utf-8"?>
<p:tagLst xmlns:p="http://schemas.openxmlformats.org/presentationml/2006/main">
  <p:tag name="PA" val="v5.2.11"/>
</p:tagLst>
</file>

<file path=ppt/tags/tag628.xml><?xml version="1.0" encoding="utf-8"?>
<p:tagLst xmlns:p="http://schemas.openxmlformats.org/presentationml/2006/main">
  <p:tag name="PA" val="v5.2.11"/>
</p:tagLst>
</file>

<file path=ppt/tags/tag629.xml><?xml version="1.0" encoding="utf-8"?>
<p:tagLst xmlns:p="http://schemas.openxmlformats.org/presentationml/2006/main">
  <p:tag name="PA" val="v5.2.1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PA" val="v5.2.11"/>
</p:tagLst>
</file>

<file path=ppt/tags/tag631.xml><?xml version="1.0" encoding="utf-8"?>
<p:tagLst xmlns:p="http://schemas.openxmlformats.org/presentationml/2006/main">
  <p:tag name="PA" val="v5.2.11"/>
</p:tagLst>
</file>

<file path=ppt/tags/tag632.xml><?xml version="1.0" encoding="utf-8"?>
<p:tagLst xmlns:p="http://schemas.openxmlformats.org/presentationml/2006/main">
  <p:tag name="PA" val="v5.2.11"/>
  <p:tag name="WHOLESPTYPE" val="Shape_Text"/>
</p:tagLst>
</file>

<file path=ppt/tags/tag633.xml><?xml version="1.0" encoding="utf-8"?>
<p:tagLst xmlns:p="http://schemas.openxmlformats.org/presentationml/2006/main">
  <p:tag name="PA" val="v5.2.11"/>
  <p:tag name="WHOLESPTYPE" val="Shape_Other"/>
</p:tagLst>
</file>

<file path=ppt/tags/tag634.xml><?xml version="1.0" encoding="utf-8"?>
<p:tagLst xmlns:p="http://schemas.openxmlformats.org/presentationml/2006/main">
  <p:tag name="PA" val="v5.2.11"/>
  <p:tag name="WHOLESPTYPE" val="Shape_Text"/>
</p:tagLst>
</file>

<file path=ppt/tags/tag635.xml><?xml version="1.0" encoding="utf-8"?>
<p:tagLst xmlns:p="http://schemas.openxmlformats.org/presentationml/2006/main">
  <p:tag name="PA" val="v5.2.11"/>
  <p:tag name="WHOLESPTYPE" val="Shape_Other"/>
</p:tagLst>
</file>

<file path=ppt/tags/tag636.xml><?xml version="1.0" encoding="utf-8"?>
<p:tagLst xmlns:p="http://schemas.openxmlformats.org/presentationml/2006/main">
  <p:tag name="PA" val="v5.2.11"/>
  <p:tag name="WHOLESPTYPE" val="Shape_Text"/>
</p:tagLst>
</file>

<file path=ppt/tags/tag637.xml><?xml version="1.0" encoding="utf-8"?>
<p:tagLst xmlns:p="http://schemas.openxmlformats.org/presentationml/2006/main">
  <p:tag name="PA" val="v5.2.11"/>
  <p:tag name="WHOLESPTYPE" val="Shape_Other"/>
</p:tagLst>
</file>

<file path=ppt/tags/tag638.xml><?xml version="1.0" encoding="utf-8"?>
<p:tagLst xmlns:p="http://schemas.openxmlformats.org/presentationml/2006/main">
  <p:tag name="PA" val="v5.2.11"/>
  <p:tag name="WHOLESPTYPE" val="Shape_Text"/>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4*l_h_a*1_1_1"/>
  <p:tag name="KSO_WM_UNIT_LAYERLEVEL" val="1_1_1"/>
  <p:tag name="KSO_WM_UNIT_TEXT_FILL_FORE_SCHEMECOLOR_INDEX" val="5"/>
  <p:tag name="KSO_WM_UNIT_TEXT_FILL_TYPE" val="1"/>
  <p:tag name="KSO_WM_UNIT_USESOURCEFORMAT_APPLY" val="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4*l_h_a*1_2_1"/>
  <p:tag name="KSO_WM_UNIT_LAYERLEVEL" val="1_1_1"/>
  <p:tag name="KSO_WM_UNIT_TEXT_FILL_FORE_SCHEMECOLOR_INDEX" val="6"/>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4*l_h_a*1_3_1"/>
  <p:tag name="KSO_WM_UNIT_LAYERLEVEL" val="1_1_1"/>
  <p:tag name="KSO_WM_UNIT_TEXT_FILL_FORE_SCHEMECOLOR_INDEX" val="7"/>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ID" val="diagram20228004_4*l_h_a*1_4_1"/>
  <p:tag name="KSO_WM_UNIT_LAYERLEVEL" val="1_1_1"/>
  <p:tag name="KSO_WM_UNIT_TEXT_FILL_FORE_SCHEMECOLOR_INDEX" val="8"/>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4*l_h_i*1_1_3"/>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4*l_h_i*1_1_4"/>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4*l_h_i*1_2_4"/>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4*l_h_i*1_2_5"/>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3"/>
  <p:tag name="KSO_WM_UNIT_ID" val="diagram20228004_4*l_h_i*1_3_3"/>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4*l_h_i*1_3_4"/>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1"/>
  <p:tag name="KSO_WM_UNIT_ID" val="diagram20228004_4*l_h_i*1_4_1"/>
  <p:tag name="KSO_WM_UNIT_USESOURCEFORMAT_APPLY" val="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2"/>
  <p:tag name="KSO_WM_UNIT_ID" val="diagram20228004_4*l_h_i*1_4_2"/>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4*l_h_i*1_1_1"/>
  <p:tag name="KSO_WM_UNIT_FILL_FORE_SCHEMECOLOR_INDEX" val="5"/>
  <p:tag name="KSO_WM_UNIT_FILL_TYPE" val="1"/>
  <p:tag name="KSO_WM_UNIT_TEXT_FILL_FORE_SCHEMECOLOR_INDEX" val="2"/>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4*l_h_i*1_1_2"/>
  <p:tag name="KSO_WM_UNIT_FILL_FORE_SCHEMECOLOR_INDEX" val="5"/>
  <p:tag name="KSO_WM_UNIT_FILL_TYPE" val="1"/>
  <p:tag name="KSO_WM_UNIT_TEXT_FILL_FORE_SCHEMECOLOR_INDEX" val="2"/>
  <p:tag name="KSO_WM_UNIT_TEX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2"/>
  <p:tag name="KSO_WM_UNIT_ID" val="diagram20228004_4*l_h_i*1_2_2"/>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3"/>
  <p:tag name="KSO_WM_UNIT_ID" val="diagram20228004_4*l_h_i*1_2_3"/>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1"/>
  <p:tag name="KSO_WM_UNIT_ID" val="diagram20228004_4*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2"/>
  <p:tag name="KSO_WM_UNIT_ID" val="diagram20228004_4*l_h_i*1_3_2"/>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3"/>
  <p:tag name="KSO_WM_UNIT_ID" val="diagram20228004_4*l_h_i*1_4_3"/>
  <p:tag name="KSO_WM_UNIT_FILL_FORE_SCHEMECOLOR_INDEX" val="8"/>
  <p:tag name="KSO_WM_UNIT_FILL_TYPE" val="1"/>
  <p:tag name="KSO_WM_UNIT_TEXT_FILL_FORE_SCHEMECOLOR_INDEX" val="2"/>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4"/>
  <p:tag name="KSO_WM_UNIT_ID" val="diagram20228004_4*l_h_i*1_4_4"/>
  <p:tag name="KSO_WM_UNIT_FILL_FORE_SCHEMECOLOR_INDEX" val="8"/>
  <p:tag name="KSO_WM_UNIT_FILL_TYPE" val="1"/>
  <p:tag name="KSO_WM_UNIT_TEXT_FILL_FORE_SCHEMECOLOR_INDEX" val="2"/>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1"/>
  <p:tag name="KSO_WM_UNIT_ID" val="diagram20228004_4*l_h_i*1_2_1"/>
  <p:tag name="KSO_WM_UNIT_LAYERLEVEL" val="1_1_1"/>
  <p:tag name="KSO_WM_UNIT_TEXT_FILL_FORE_SCHEMECOLOR_INDEX" val="6"/>
  <p:tag name="KSO_WM_UNIT_TEXT_FILL_TYPE" val="1"/>
  <p:tag name="KSO_WM_UNIT_USESOURCEFORMAT_APPLY" val="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4*l_h_i*1_3_5"/>
  <p:tag name="KSO_WM_UNIT_TEXT_FILL_FORE_SCHEMECOLOR_INDEX" val="7"/>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5"/>
  <p:tag name="KSO_WM_UNIT_ID" val="diagram20228004_4*l_h_i*1_4_5"/>
  <p:tag name="KSO_WM_UNIT_TEXT_FILL_FORE_SCHEMECOLOR_INDEX" val="8"/>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4*l_h_i*1_1_5"/>
  <p:tag name="KSO_WM_UNIT_TEXT_FILL_FORE_SCHEMECOLOR_INDEX" val="5"/>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UNIT_LAYERLEVEL" val="1"/>
  <p:tag name="KSO_WM_TAG_VERSION" val="1.0"/>
  <p:tag name="KSO_WM_BEAUTIFY_FLAG" val="#wm#"/>
  <p:tag name="KSO_WM_UNIT_ISCONTENTSTITLE" val="0"/>
  <p:tag name="KSO_WM_UNIT_ISNUMDGMTITLE" val="0"/>
  <p:tag name="KSO_WM_UNIT_PRESET_TEXT" val="单击此处添加大标题"/>
  <p:tag name="KSO_WM_UNIT_NOCLEAR" val="0"/>
  <p:tag name="KSO_WM_UNIT_VALUE" val="13"/>
  <p:tag name="KSO_WM_DIAGRAM_GROUP_CODE" val="l1-1"/>
  <p:tag name="KSO_WM_UNIT_TYPE" val="a"/>
  <p:tag name="KSO_WM_UNIT_INDEX" val="1"/>
  <p:tag name="KSO_WM_UNIT_ID" val="diagram20228004_4*a*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08*108"/>
  <p:tag name="KSO_WM_DIAGRAM_GROUP_CODE" val="l1-1"/>
  <p:tag name="KSO_WM_UNIT_TYPE" val="l_h_x"/>
  <p:tag name="KSO_WM_UNIT_INDEX" val="1_1_1"/>
  <p:tag name="KSO_WM_UNIT_ID" val="diagram20228004_4*l_h_x*1_1_1"/>
  <p:tag name="KSO_WM_UNIT_LAYERLEVEL" val="1_1_1"/>
  <p:tag name="KSO_WM_UNIT_USESOURCEFORMAT_APPLY"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3*113"/>
  <p:tag name="KSO_WM_DIAGRAM_GROUP_CODE" val="l1-1"/>
  <p:tag name="KSO_WM_UNIT_TYPE" val="l_h_x"/>
  <p:tag name="KSO_WM_UNIT_INDEX" val="1_2_1"/>
  <p:tag name="KSO_WM_UNIT_ID" val="diagram20228004_4*l_h_x*1_2_1"/>
  <p:tag name="KSO_WM_UNIT_LAYERLEVEL" val="1_1_1"/>
  <p:tag name="KSO_WM_UNIT_USESOURCEFORMAT_APPLY"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7*117"/>
  <p:tag name="KSO_WM_DIAGRAM_GROUP_CODE" val="l1-1"/>
  <p:tag name="KSO_WM_UNIT_TYPE" val="l_h_x"/>
  <p:tag name="KSO_WM_UNIT_INDEX" val="1_3_1"/>
  <p:tag name="KSO_WM_UNIT_ID" val="diagram20228004_4*l_h_x*1_3_1"/>
  <p:tag name="KSO_WM_UNIT_LAYERLEVEL" val="1_1_1"/>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6*126"/>
  <p:tag name="KSO_WM_DIAGRAM_GROUP_CODE" val="l1-1"/>
  <p:tag name="KSO_WM_UNIT_TYPE" val="l_h_x"/>
  <p:tag name="KSO_WM_UNIT_INDEX" val="1_4_1"/>
  <p:tag name="KSO_WM_UNIT_ID" val="diagram20228004_4*l_h_x*1_4_1"/>
  <p:tag name="KSO_WM_UNIT_LAYERLEVEL" val="1_1_1"/>
  <p:tag name="KSO_WM_UNIT_USESOURCEFORMAT_APPLY" val="1"/>
</p:tagLst>
</file>

<file path=ppt/tags/tag668.xml><?xml version="1.0" encoding="utf-8"?>
<p:tagLst xmlns:p="http://schemas.openxmlformats.org/presentationml/2006/main">
  <p:tag name="KSO_WM_SPECIAL_SOURCE" val="bdnull"/>
  <p:tag name="KSO_WM_SLIDE_ID" val="diagram20228004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04"/>
  <p:tag name="KSO_WM_SLIDE_ITEM_CNT" val="4"/>
  <p:tag name="KSO_WM_DIAGRAM_GROUP_CODE" val="l1-1"/>
  <p:tag name="KSO_WM_SLIDE_DIAGTYPE" val="l"/>
  <p:tag name="KSO_WM_SLIDE_LAYOUT" val="a_b_l"/>
  <p:tag name="KSO_WM_SLIDE_LAYOUT_CNT" val="1_1_1"/>
  <p:tag name="KSO_WM_SLIDE_TYPE" val="text"/>
  <p:tag name="KSO_WM_SLIDE_SUBTYPE" val="diag"/>
  <p:tag name="KSO_WM_SLIDE_SIZE" val="873.9*280.398"/>
  <p:tag name="KSO_WM_SLIDE_POSITION" val="46.15*167.35"/>
</p:tagLst>
</file>

<file path=ppt/tags/tag669.xml><?xml version="1.0" encoding="utf-8"?>
<p:tagLst xmlns:p="http://schemas.openxmlformats.org/presentationml/2006/main">
  <p:tag name="PA" val="v5.2.11"/>
  <p:tag name="WHOLESPTYPE" val="Shape_Other"/>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COMMONDATA" val="eyJoZGlkIjoiNzQ3MTk3OTEyZDg4NzA3ZGRmN2U4ZTcxY2Y1ODYwYzQifQ=="/>
  <p:tag name="KSO_WPP_MARK_KEY" val="26ac5d46-6f42-4290-8f98-db3028811f2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92.xml><?xml version="1.0" encoding="utf-8"?>
<p:tagLst xmlns:p="http://schemas.openxmlformats.org/presentationml/2006/main">
  <p:tag name="KSO_WM_SLIDE_BACKGROUND_TYPE" val="frame"/>
</p:tagLst>
</file>

<file path=ppt/tags/tag93.xml><?xml version="1.0" encoding="utf-8"?>
<p:tagLst xmlns:p="http://schemas.openxmlformats.org/presentationml/2006/main">
  <p:tag name="KSO_WM_SLIDE_BACKGROUND_TYPE" val="frame"/>
</p:tagLst>
</file>

<file path=ppt/tags/tag94.xml><?xml version="1.0" encoding="utf-8"?>
<p:tagLst xmlns:p="http://schemas.openxmlformats.org/presentationml/2006/main">
  <p:tag name="KSO_WM_SLIDE_BACKGROUND_TYPE" val="frame"/>
</p:tagLst>
</file>

<file path=ppt/tags/tag95.xml><?xml version="1.0" encoding="utf-8"?>
<p:tagLst xmlns:p="http://schemas.openxmlformats.org/presentationml/2006/main">
  <p:tag name="KSO_WM_SLIDE_BACKGROUND_TYPE" val="frame"/>
</p:tagLst>
</file>

<file path=ppt/tags/tag96.xml><?xml version="1.0" encoding="utf-8"?>
<p:tagLst xmlns:p="http://schemas.openxmlformats.org/presentationml/2006/main">
  <p:tag name="KSO_WM_SLIDE_BACKGROUND_TYPE" val="frame"/>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6502</Words>
  <Application>WPS 演示</Application>
  <PresentationFormat>宽屏</PresentationFormat>
  <Paragraphs>511</Paragraphs>
  <Slides>37</Slides>
  <Notes>1</Notes>
  <HiddenSlides>0</HiddenSlides>
  <MMClips>0</MMClips>
  <ScaleCrop>false</ScaleCrop>
  <HeadingPairs>
    <vt:vector size="6" baseType="variant">
      <vt:variant>
        <vt:lpstr>已用的字体</vt:lpstr>
      </vt:variant>
      <vt:variant>
        <vt:i4>32</vt:i4>
      </vt:variant>
      <vt:variant>
        <vt:lpstr>主题</vt:lpstr>
      </vt:variant>
      <vt:variant>
        <vt:i4>3</vt:i4>
      </vt:variant>
      <vt:variant>
        <vt:lpstr>幻灯片标题</vt:lpstr>
      </vt:variant>
      <vt:variant>
        <vt:i4>37</vt:i4>
      </vt:variant>
    </vt:vector>
  </HeadingPairs>
  <TitlesOfParts>
    <vt:vector size="72"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Microsoft YaHei Regular</vt:lpstr>
      <vt:lpstr>Microsoft YaHei Bold</vt:lpstr>
      <vt:lpstr>Wingdings</vt:lpstr>
      <vt:lpstr>思源宋体 CN Heavy</vt:lpstr>
      <vt:lpstr>MiSans Bold</vt:lpstr>
      <vt:lpstr>MiSans Bold</vt:lpstr>
      <vt:lpstr>Calibri</vt:lpstr>
      <vt:lpstr>等线</vt:lpstr>
      <vt:lpstr>Arial Unicode MS</vt:lpstr>
      <vt:lpstr>Roboto</vt:lpstr>
      <vt:lpstr>思源黑体 CN Regular</vt:lpstr>
      <vt:lpstr>思源黑体 CN Heavy</vt:lpstr>
      <vt:lpstr>MiSans</vt:lpstr>
      <vt:lpstr>Gill Sans</vt:lpstr>
      <vt:lpstr>Times New Roman</vt:lpstr>
      <vt:lpstr>Gill Sans MT</vt:lpstr>
      <vt:lpstr>Office Theme</vt:lpstr>
      <vt:lpstr>2_Office 主题​​</vt:lpstr>
      <vt:lpstr>1_Office 主题​​</vt:lpstr>
      <vt:lpstr>PowerPoint 演示文稿</vt:lpstr>
      <vt:lpstr>PowerPoint 演示文稿</vt:lpstr>
      <vt:lpstr>PowerPoint 演示文稿</vt:lpstr>
      <vt:lpstr>PowerPoint 演示文稿</vt:lpstr>
      <vt:lpstr>职业生涯规划概述</vt:lpstr>
      <vt:lpstr>生涯和职业生涯的含义</vt:lpstr>
      <vt:lpstr>生涯</vt:lpstr>
      <vt:lpstr>PowerPoint 演示文稿</vt:lpstr>
      <vt:lpstr>PowerPoint 演示文稿</vt:lpstr>
      <vt:lpstr>PowerPoint 演示文稿</vt:lpstr>
      <vt:lpstr>PowerPoint 演示文稿</vt:lpstr>
      <vt:lpstr>PowerPoint 演示文稿</vt:lpstr>
      <vt:lpstr>PowerPoint 演示文稿</vt:lpstr>
      <vt:lpstr>职业生涯发展的主要理论</vt:lpstr>
      <vt:lpstr>金兹伯格的职业生涯发展阶段理论分为：</vt:lpstr>
      <vt:lpstr>舒伯的职业生涯发展划分5个阶段</vt:lpstr>
      <vt:lpstr>施恩的职业生涯发展阶段理论将职业生涯划分为9个阶段：</vt:lpstr>
      <vt:lpstr>施恩的职业生涯发展阶段理论将职业生涯划分为9个阶段：</vt:lpstr>
      <vt:lpstr>施恩的职业生涯发展阶段理论将职业生涯划分为9个阶段：</vt:lpstr>
      <vt:lpstr>施恩的职业生涯发展阶段理论将职业生涯划分为9个阶段：</vt:lpstr>
      <vt:lpstr>施恩的职业生涯发展阶段理论将职业生涯划分为9个阶段：</vt:lpstr>
      <vt:lpstr>PowerPoint 演示文稿</vt:lpstr>
      <vt:lpstr>职业生涯规划的方法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职业生涯管理</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200</cp:revision>
  <dcterms:created xsi:type="dcterms:W3CDTF">2023-02-10T05:24:00Z</dcterms:created>
  <dcterms:modified xsi:type="dcterms:W3CDTF">2025-03-07T08:10:18Z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